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5" r:id="rId2"/>
    <p:sldId id="256" r:id="rId3"/>
    <p:sldId id="284" r:id="rId4"/>
    <p:sldId id="257" r:id="rId5"/>
    <p:sldId id="285" r:id="rId6"/>
    <p:sldId id="258" r:id="rId7"/>
    <p:sldId id="286" r:id="rId8"/>
    <p:sldId id="259" r:id="rId9"/>
    <p:sldId id="260" r:id="rId10"/>
    <p:sldId id="261" r:id="rId11"/>
    <p:sldId id="262" r:id="rId12"/>
    <p:sldId id="263" r:id="rId13"/>
    <p:sldId id="264" r:id="rId14"/>
    <p:sldId id="287" r:id="rId15"/>
    <p:sldId id="265" r:id="rId16"/>
    <p:sldId id="266" r:id="rId17"/>
    <p:sldId id="267" r:id="rId18"/>
    <p:sldId id="268" r:id="rId19"/>
    <p:sldId id="269" r:id="rId20"/>
    <p:sldId id="270" r:id="rId21"/>
    <p:sldId id="296" r:id="rId22"/>
    <p:sldId id="288" r:id="rId23"/>
    <p:sldId id="289" r:id="rId24"/>
    <p:sldId id="271" r:id="rId25"/>
    <p:sldId id="297" r:id="rId26"/>
    <p:sldId id="272" r:id="rId27"/>
    <p:sldId id="273" r:id="rId28"/>
    <p:sldId id="274" r:id="rId29"/>
    <p:sldId id="290" r:id="rId30"/>
    <p:sldId id="275" r:id="rId31"/>
    <p:sldId id="276" r:id="rId32"/>
    <p:sldId id="291" r:id="rId33"/>
    <p:sldId id="278" r:id="rId34"/>
    <p:sldId id="279" r:id="rId35"/>
    <p:sldId id="292" r:id="rId36"/>
    <p:sldId id="280" r:id="rId37"/>
    <p:sldId id="294" r:id="rId38"/>
    <p:sldId id="281" r:id="rId39"/>
    <p:sldId id="293" r:id="rId40"/>
    <p:sldId id="282" r:id="rId41"/>
    <p:sldId id="298" r:id="rId42"/>
    <p:sldId id="299" r:id="rId43"/>
  </p:sldIdLst>
  <p:sldSz cx="10693400" cy="7556500"/>
  <p:notesSz cx="7556500" cy="106934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473" autoAdjust="0"/>
  </p:normalViewPr>
  <p:slideViewPr>
    <p:cSldViewPr>
      <p:cViewPr>
        <p:scale>
          <a:sx n="75" d="100"/>
          <a:sy n="75" d="100"/>
        </p:scale>
        <p:origin x="-858" y="234"/>
      </p:cViewPr>
      <p:guideLst>
        <p:guide orient="horz" pos="2035"/>
        <p:guide pos="3057"/>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678" y="2342515"/>
            <a:ext cx="9097027"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5358" y="4231640"/>
            <a:ext cx="749167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12/3/2021</a:t>
            </a:fld>
            <a:endParaRPr lang="en-US"/>
          </a:p>
        </p:txBody>
      </p:sp>
      <p:sp>
        <p:nvSpPr>
          <p:cNvPr id="6" name="Holder 6"/>
          <p:cNvSpPr>
            <a:spLocks noGrp="1"/>
          </p:cNvSpPr>
          <p:nvPr>
            <p:ph type="sldNum" sz="quarter" idx="7"/>
          </p:nvPr>
        </p:nvSpPr>
        <p:spPr/>
        <p:txBody>
          <a:bodyPr lIns="0" tIns="0" rIns="0" bIns="0"/>
          <a:lstStyle>
            <a:lvl1pPr>
              <a:defRPr sz="1100" b="0" i="0">
                <a:solidFill>
                  <a:schemeClr val="tx1"/>
                </a:solidFill>
                <a:latin typeface="Calibri"/>
                <a:cs typeface="Calibri"/>
              </a:defRPr>
            </a:lvl1pPr>
          </a:lstStyle>
          <a:p>
            <a:pPr marL="38100">
              <a:lnSpc>
                <a:spcPts val="1150"/>
              </a:lnSpc>
            </a:pPr>
            <a:fld id="{81D60167-4931-47E6-BA6A-407CBD079E47}" type="slidenum">
              <a:rPr dirty="0"/>
              <a:pPr marL="38100">
                <a:lnSpc>
                  <a:spcPts val="1150"/>
                </a:lnSpc>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12/3/2021</a:t>
            </a:fld>
            <a:endParaRPr lang="en-US"/>
          </a:p>
        </p:txBody>
      </p:sp>
      <p:sp>
        <p:nvSpPr>
          <p:cNvPr id="6" name="Holder 6"/>
          <p:cNvSpPr>
            <a:spLocks noGrp="1"/>
          </p:cNvSpPr>
          <p:nvPr>
            <p:ph type="sldNum" sz="quarter" idx="7"/>
          </p:nvPr>
        </p:nvSpPr>
        <p:spPr/>
        <p:txBody>
          <a:bodyPr lIns="0" tIns="0" rIns="0" bIns="0"/>
          <a:lstStyle>
            <a:lvl1pPr>
              <a:defRPr sz="1100" b="0" i="0">
                <a:solidFill>
                  <a:schemeClr val="tx1"/>
                </a:solidFill>
                <a:latin typeface="Calibri"/>
                <a:cs typeface="Calibri"/>
              </a:defRPr>
            </a:lvl1pPr>
          </a:lstStyle>
          <a:p>
            <a:pPr marL="38100">
              <a:lnSpc>
                <a:spcPts val="1150"/>
              </a:lnSpc>
            </a:pPr>
            <a:fld id="{81D60167-4931-47E6-BA6A-407CBD079E47}" type="slidenum">
              <a:rPr dirty="0"/>
              <a:pPr marL="38100">
                <a:lnSpc>
                  <a:spcPts val="1150"/>
                </a:lnSpc>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5119" y="1737995"/>
            <a:ext cx="4655537"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11728" y="1737995"/>
            <a:ext cx="4655537"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12/3/2021</a:t>
            </a:fld>
            <a:endParaRPr lang="en-US"/>
          </a:p>
        </p:txBody>
      </p:sp>
      <p:sp>
        <p:nvSpPr>
          <p:cNvPr id="7" name="Holder 7"/>
          <p:cNvSpPr>
            <a:spLocks noGrp="1"/>
          </p:cNvSpPr>
          <p:nvPr>
            <p:ph type="sldNum" sz="quarter" idx="7"/>
          </p:nvPr>
        </p:nvSpPr>
        <p:spPr/>
        <p:txBody>
          <a:bodyPr lIns="0" tIns="0" rIns="0" bIns="0"/>
          <a:lstStyle>
            <a:lvl1pPr>
              <a:defRPr sz="1100" b="0" i="0">
                <a:solidFill>
                  <a:schemeClr val="tx1"/>
                </a:solidFill>
                <a:latin typeface="Calibri"/>
                <a:cs typeface="Calibri"/>
              </a:defRPr>
            </a:lvl1pPr>
          </a:lstStyle>
          <a:p>
            <a:pPr marL="38100">
              <a:lnSpc>
                <a:spcPts val="1150"/>
              </a:lnSpc>
            </a:pPr>
            <a:fld id="{81D60167-4931-47E6-BA6A-407CBD079E47}" type="slidenum">
              <a:rPr dirty="0"/>
              <a:pPr marL="38100">
                <a:lnSpc>
                  <a:spcPts val="1150"/>
                </a:lnSpc>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12/3/2021</a:t>
            </a:fld>
            <a:endParaRPr lang="en-US"/>
          </a:p>
        </p:txBody>
      </p:sp>
      <p:sp>
        <p:nvSpPr>
          <p:cNvPr id="5" name="Holder 5"/>
          <p:cNvSpPr>
            <a:spLocks noGrp="1"/>
          </p:cNvSpPr>
          <p:nvPr>
            <p:ph type="sldNum" sz="quarter" idx="7"/>
          </p:nvPr>
        </p:nvSpPr>
        <p:spPr/>
        <p:txBody>
          <a:bodyPr lIns="0" tIns="0" rIns="0" bIns="0"/>
          <a:lstStyle>
            <a:lvl1pPr>
              <a:defRPr sz="1100" b="0" i="0">
                <a:solidFill>
                  <a:schemeClr val="tx1"/>
                </a:solidFill>
                <a:latin typeface="Calibri"/>
                <a:cs typeface="Calibri"/>
              </a:defRPr>
            </a:lvl1pPr>
          </a:lstStyle>
          <a:p>
            <a:pPr marL="38100">
              <a:lnSpc>
                <a:spcPts val="1150"/>
              </a:lnSpc>
            </a:pPr>
            <a:fld id="{81D60167-4931-47E6-BA6A-407CBD079E47}" type="slidenum">
              <a:rPr dirty="0"/>
              <a:pPr marL="38100">
                <a:lnSpc>
                  <a:spcPts val="1150"/>
                </a:lnSpc>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12/3/2021</a:t>
            </a:fld>
            <a:endParaRPr lang="en-US"/>
          </a:p>
        </p:txBody>
      </p:sp>
      <p:sp>
        <p:nvSpPr>
          <p:cNvPr id="4" name="Holder 4"/>
          <p:cNvSpPr>
            <a:spLocks noGrp="1"/>
          </p:cNvSpPr>
          <p:nvPr>
            <p:ph type="sldNum" sz="quarter" idx="7"/>
          </p:nvPr>
        </p:nvSpPr>
        <p:spPr/>
        <p:txBody>
          <a:bodyPr lIns="0" tIns="0" rIns="0" bIns="0"/>
          <a:lstStyle>
            <a:lvl1pPr>
              <a:defRPr sz="1100" b="0" i="0">
                <a:solidFill>
                  <a:schemeClr val="tx1"/>
                </a:solidFill>
                <a:latin typeface="Calibri"/>
                <a:cs typeface="Calibri"/>
              </a:defRPr>
            </a:lvl1pPr>
          </a:lstStyle>
          <a:p>
            <a:pPr marL="38100">
              <a:lnSpc>
                <a:spcPts val="1150"/>
              </a:lnSpc>
            </a:pPr>
            <a:fld id="{81D60167-4931-47E6-BA6A-407CBD079E47}" type="slidenum">
              <a:rPr dirty="0"/>
              <a:pPr marL="38100">
                <a:lnSpc>
                  <a:spcPts val="1150"/>
                </a:lnSpc>
              </a:pPr>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5" y="2347413"/>
            <a:ext cx="9089390" cy="276999"/>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604010" y="4282016"/>
            <a:ext cx="7485380" cy="276999"/>
          </a:xfrm>
        </p:spPr>
        <p:txBody>
          <a:bodyPr/>
          <a:lstStyle>
            <a:lvl1pPr marL="0" indent="0" algn="ctr">
              <a:buNone/>
              <a:defRPr>
                <a:solidFill>
                  <a:schemeClr val="tx1">
                    <a:tint val="75000"/>
                  </a:schemeClr>
                </a:solidFill>
              </a:defRPr>
            </a:lvl1pPr>
            <a:lvl2pPr marL="521391" indent="0" algn="ctr">
              <a:buNone/>
              <a:defRPr>
                <a:solidFill>
                  <a:schemeClr val="tx1">
                    <a:tint val="75000"/>
                  </a:schemeClr>
                </a:solidFill>
              </a:defRPr>
            </a:lvl2pPr>
            <a:lvl3pPr marL="1042782" indent="0" algn="ctr">
              <a:buNone/>
              <a:defRPr>
                <a:solidFill>
                  <a:schemeClr val="tx1">
                    <a:tint val="75000"/>
                  </a:schemeClr>
                </a:solidFill>
              </a:defRPr>
            </a:lvl3pPr>
            <a:lvl4pPr marL="1564173" indent="0" algn="ctr">
              <a:buNone/>
              <a:defRPr>
                <a:solidFill>
                  <a:schemeClr val="tx1">
                    <a:tint val="75000"/>
                  </a:schemeClr>
                </a:solidFill>
              </a:defRPr>
            </a:lvl4pPr>
            <a:lvl5pPr marL="2085564" indent="0" algn="ctr">
              <a:buNone/>
              <a:defRPr>
                <a:solidFill>
                  <a:schemeClr val="tx1">
                    <a:tint val="75000"/>
                  </a:schemeClr>
                </a:solidFill>
              </a:defRPr>
            </a:lvl5pPr>
            <a:lvl6pPr marL="2606954" indent="0" algn="ctr">
              <a:buNone/>
              <a:defRPr>
                <a:solidFill>
                  <a:schemeClr val="tx1">
                    <a:tint val="75000"/>
                  </a:schemeClr>
                </a:solidFill>
              </a:defRPr>
            </a:lvl6pPr>
            <a:lvl7pPr marL="3128345" indent="0" algn="ctr">
              <a:buNone/>
              <a:defRPr>
                <a:solidFill>
                  <a:schemeClr val="tx1">
                    <a:tint val="75000"/>
                  </a:schemeClr>
                </a:solidFill>
              </a:defRPr>
            </a:lvl7pPr>
            <a:lvl8pPr marL="3649736" indent="0" algn="ctr">
              <a:buNone/>
              <a:defRPr>
                <a:solidFill>
                  <a:schemeClr val="tx1">
                    <a:tint val="75000"/>
                  </a:schemeClr>
                </a:solidFill>
              </a:defRPr>
            </a:lvl8pPr>
            <a:lvl9pPr marL="4171127"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5195306" y="7126755"/>
            <a:ext cx="328889" cy="169277"/>
          </a:xfrm>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35120" y="302260"/>
            <a:ext cx="9632147"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5120" y="1737995"/>
            <a:ext cx="9632147"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8811" y="7027545"/>
            <a:ext cx="3424764"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5119" y="7027545"/>
            <a:ext cx="2461548"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12/3/2021</a:t>
            </a:fld>
            <a:endParaRPr lang="en-US"/>
          </a:p>
        </p:txBody>
      </p:sp>
      <p:sp>
        <p:nvSpPr>
          <p:cNvPr id="6" name="Holder 6"/>
          <p:cNvSpPr>
            <a:spLocks noGrp="1"/>
          </p:cNvSpPr>
          <p:nvPr>
            <p:ph type="sldNum" sz="quarter" idx="7"/>
          </p:nvPr>
        </p:nvSpPr>
        <p:spPr>
          <a:xfrm>
            <a:off x="5195306" y="7126755"/>
            <a:ext cx="328889" cy="153888"/>
          </a:xfrm>
          <a:prstGeom prst="rect">
            <a:avLst/>
          </a:prstGeom>
        </p:spPr>
        <p:txBody>
          <a:bodyPr wrap="square" lIns="0" tIns="0" rIns="0" bIns="0">
            <a:spAutoFit/>
          </a:bodyPr>
          <a:lstStyle>
            <a:lvl1pPr>
              <a:defRPr sz="1100" b="0" i="0">
                <a:solidFill>
                  <a:schemeClr val="tx1"/>
                </a:solidFill>
                <a:latin typeface="Calibri"/>
                <a:cs typeface="Calibri"/>
              </a:defRPr>
            </a:lvl1pPr>
          </a:lstStyle>
          <a:p>
            <a:pPr marL="38100">
              <a:lnSpc>
                <a:spcPts val="1150"/>
              </a:lnSpc>
            </a:pPr>
            <a:fld id="{81D60167-4931-47E6-BA6A-407CBD079E47}" type="slidenum">
              <a:rPr dirty="0"/>
              <a:pPr marL="38100">
                <a:lnSpc>
                  <a:spcPts val="1150"/>
                </a:lnSpc>
              </a:pPr>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hudoc.echr.coe.int/eng-press?i=003-3844592-4417275" TargetMode="External"/><Relationship Id="rId2" Type="http://schemas.openxmlformats.org/officeDocument/2006/relationships/hyperlink" Target="http://hudoc.echr.coe.int/eng-press?i=003-1736071-1820318" TargetMode="External"/><Relationship Id="rId1" Type="http://schemas.openxmlformats.org/officeDocument/2006/relationships/slideLayout" Target="../slideLayouts/slideLayout5.xml"/><Relationship Id="rId4" Type="http://schemas.openxmlformats.org/officeDocument/2006/relationships/hyperlink" Target="http://hudoc.echr.coe.int/fre-press?i=003-4089584-479629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hudoc.echr.coe.int/eng-press?i=003-5270641-6550056" TargetMode="External"/><Relationship Id="rId2" Type="http://schemas.openxmlformats.org/officeDocument/2006/relationships/hyperlink" Target="http://hudoc.echr.coe.int/eng-press?i=003-5117801-6312103"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hudoc.echr.coe.int/eng?i=001-60012"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hyperlink" Target="http://hudoc.echr.coe.int/eng?i=003-3572993-4042111"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hyperlink" Target="http://hudoc.echr.coe.int/eng-press?i=003-4448990-5354312"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hudoc.echr.coe.int/eng-press?i=003-5338968-6657196" TargetMode="External"/><Relationship Id="rId2" Type="http://schemas.openxmlformats.org/officeDocument/2006/relationships/hyperlink" Target="http://hudoc.echr.coe.int/eng-press?i=003-4817913-5875206"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http://hudoc.echr.coe.int/eng?i=001-180402"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hudoc.echr.coe.int/eng-press?i=003-4865500-5943678" TargetMode="External"/><Relationship Id="rId2" Type="http://schemas.openxmlformats.org/officeDocument/2006/relationships/hyperlink" Target="http://hudoc.echr.coe.int/eng-press?i=003-4804617-5854908" TargetMode="Externa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hudoc.echr.coe.int/eng-press?i=003-5608252-7087738"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hyperlink" Target="http://hudoc.echr.coe.int/eng-press?i=003-2569371-2781114"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hudoc.echr.coe.int/eng-press?i=003-2794524-3059566" TargetMode="Externa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hyperlink" Target="http://hudoc.echr.coe.int/eng-press?i=003-2801564-3071238"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hyperlink" Target="http://hudoc.echr.coe.int/eng?i=002-926"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hyperlink" Target="http://hudoc.echr.coe.int/eng?i=003-68489-68957"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hyperlink" Target="http://hudoc.echr.coe.int/eng?i=001-62092"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hudoc.echr.coe.int/eng?i=001-62063"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hyperlink" Target="http://hudoc.echr.coe.int/eng-press?i=003-68283-68751"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hudoc.echr.coe.int/eng-press?i=003-68217-68685"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hudoc.echr.coe.int/eng-press?i=003-2739222-2991828" TargetMode="External"/><Relationship Id="rId2" Type="http://schemas.openxmlformats.org/officeDocument/2006/relationships/hyperlink" Target="http://hudoc.echr.coe.int/eng-press?i=003-1049247-1085914"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hyperlink" Target="http://hudoc.echr.coe.int/eng-press?i=003-4250162-5059871"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hudoc.echr.coe.int/eng?i=001-170836"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hyperlink" Target="http://hudoc.echr.coe.int/fre-press?i=003-3703951-4218485"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hyperlink" Target="http://hudoc.echr.coe.int/eng-press?i=003-2176193-2313650"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http://hudoc.echr.coe.int/eng-press?i=003-5078284-6252731"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hudoc.echr.coe.int/eng-press?i=003-1532826-1603961"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hyperlink" Target="http://hudoc.echr.coe.int/eng-press?i=003-2044966-2162378"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hudoc.echr.coe.int/eng-press?i=003-2142546-2275681"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hyperlink" Target="http://hudoc.echr.coe.int/eng-press?i=003-3392893-3805654" TargetMode="Externa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hyperlink" Target="http://hudoc.echr.coe.int/fre-press?i=003-4124055-4855677" TargetMode="Externa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hyperlink" Target="http://hudoc.echr.coe.int/eng-press?i=003-4868983-5948734" TargetMode="Externa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hudoc.echr.coe.int/eng?i=001-167176" TargetMode="External"/><Relationship Id="rId2" Type="http://schemas.openxmlformats.org/officeDocument/2006/relationships/hyperlink" Target="http://hudoc.echr.coe.int/eng-press?i=003-5191095-6425350"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hudoc.echr.coe.int/eng-press?i=003-4966422-6085817" TargetMode="Externa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hyperlink" Target="http://hudoc.echr.coe.int/fre-press?i=003-6308627-8238155" TargetMode="Externa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8" Type="http://schemas.openxmlformats.org/officeDocument/2006/relationships/hyperlink" Target="https://www.patsianta.gr/img/CaseMohamad06.pdf" TargetMode="External"/><Relationship Id="rId13" Type="http://schemas.openxmlformats.org/officeDocument/2006/relationships/hyperlink" Target="https://www.patsianta.gr/img/CaseMahmundi11.pdf" TargetMode="External"/><Relationship Id="rId3" Type="http://schemas.openxmlformats.org/officeDocument/2006/relationships/hyperlink" Target="https://www.patsianta.gr/img/CasePapadopoulos01.pdf" TargetMode="External"/><Relationship Id="rId7" Type="http://schemas.openxmlformats.org/officeDocument/2006/relationships/hyperlink" Target="https://www.patsianta.gr/img/CaseAarabi05.pdf" TargetMode="External"/><Relationship Id="rId12" Type="http://schemas.openxmlformats.org/officeDocument/2006/relationships/hyperlink" Target="https://www.patsianta.gr/img/CaseBubullima10.pdf" TargetMode="External"/><Relationship Id="rId2" Type="http://schemas.openxmlformats.org/officeDocument/2006/relationships/hyperlink" Target="https://www.patsianta.gr/img/CaseStavropoulos.pdf" TargetMode="External"/><Relationship Id="rId1" Type="http://schemas.openxmlformats.org/officeDocument/2006/relationships/slideLayout" Target="../slideLayouts/slideLayout5.xml"/><Relationship Id="rId6" Type="http://schemas.openxmlformats.org/officeDocument/2006/relationships/hyperlink" Target="https://www.patsianta.gr/img/CaseHA04.pdf" TargetMode="External"/><Relationship Id="rId11" Type="http://schemas.openxmlformats.org/officeDocument/2006/relationships/hyperlink" Target="https://www.patsianta.gr/img/CaseRahimi09.pdf" TargetMode="External"/><Relationship Id="rId5" Type="http://schemas.openxmlformats.org/officeDocument/2006/relationships/hyperlink" Target="https://www.patsianta.gr/img/CaseSHD03.pdf" TargetMode="External"/><Relationship Id="rId10" Type="http://schemas.openxmlformats.org/officeDocument/2006/relationships/hyperlink" Target="https://www.patsianta.gr/img/CaseBarjamaj08.pdf" TargetMode="External"/><Relationship Id="rId4" Type="http://schemas.openxmlformats.org/officeDocument/2006/relationships/hyperlink" Target="https://www.patsianta.gr/img/CaseKolonja02.pdf" TargetMode="External"/><Relationship Id="rId9" Type="http://schemas.openxmlformats.org/officeDocument/2006/relationships/hyperlink" Target="https://www.patsianta.gr/img/CaseHousein07.pdf"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www.patsianta.gr/img/CaseSyngelidis17.pdf" TargetMode="External"/><Relationship Id="rId13" Type="http://schemas.openxmlformats.org/officeDocument/2006/relationships/hyperlink" Target="https://www.patsianta.gr/img/CaseEfstratiou21.pdf" TargetMode="External"/><Relationship Id="rId3" Type="http://schemas.openxmlformats.org/officeDocument/2006/relationships/hyperlink" Target="https://www.patsianta.gr/img/CaseLavida13.pdf" TargetMode="External"/><Relationship Id="rId7" Type="http://schemas.openxmlformats.org/officeDocument/2006/relationships/hyperlink" Target="https://www.patsianta.gr/img/CaseFourkiotis16.pdf" TargetMode="External"/><Relationship Id="rId12" Type="http://schemas.openxmlformats.org/officeDocument/2006/relationships/hyperlink" Target="https://www.patsianta.gr/img/CasePapageorgiou.pdf" TargetMode="External"/><Relationship Id="rId2" Type="http://schemas.openxmlformats.org/officeDocument/2006/relationships/hyperlink" Target="https://www.patsianta.gr/img/CaseStefanou12.pdf" TargetMode="External"/><Relationship Id="rId16" Type="http://schemas.openxmlformats.org/officeDocument/2006/relationships/hyperlink" Target="https://www.patsianta.gr/ta-dikaiomata-ton-paidion-kai-to-eyropaiko--dikastirio-dikaiomaton-tou-anthropou-w-90682" TargetMode="External"/><Relationship Id="rId1" Type="http://schemas.openxmlformats.org/officeDocument/2006/relationships/slideLayout" Target="../slideLayouts/slideLayout5.xml"/><Relationship Id="rId6" Type="http://schemas.openxmlformats.org/officeDocument/2006/relationships/hyperlink" Target="https://www.patsianta.gr/img/CaseMK24.pdf" TargetMode="External"/><Relationship Id="rId11" Type="http://schemas.openxmlformats.org/officeDocument/2006/relationships/hyperlink" Target="https://www.patsianta.gr/img/CaseMemlika20.pdf" TargetMode="External"/><Relationship Id="rId5" Type="http://schemas.openxmlformats.org/officeDocument/2006/relationships/hyperlink" Target="https://www.patsianta.gr/img/CaseSampanis15.pdf" TargetMode="External"/><Relationship Id="rId15" Type="http://schemas.openxmlformats.org/officeDocument/2006/relationships/hyperlink" Target="https://www.patsianta.gr/img/CaseReklosAndDarvoulis23.pdf" TargetMode="External"/><Relationship Id="rId10" Type="http://schemas.openxmlformats.org/officeDocument/2006/relationships/hyperlink" Target="https://www.patsianta.gr/img/CaseKosmopoulou19.pdf" TargetMode="External"/><Relationship Id="rId4" Type="http://schemas.openxmlformats.org/officeDocument/2006/relationships/hyperlink" Target="https://www.patsianta.gr/img/CaseSampani14.pdf" TargetMode="External"/><Relationship Id="rId9" Type="http://schemas.openxmlformats.org/officeDocument/2006/relationships/hyperlink" Target="https://www.patsianta.gr/img/CaseTsourlakis18.pdf" TargetMode="External"/><Relationship Id="rId14" Type="http://schemas.openxmlformats.org/officeDocument/2006/relationships/hyperlink" Target="https://www.patsianta.gr/img/CaseValsamis22.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hudoc.echr.coe.int/eng-press?i=003-5046054-6203327"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hudoc.echr.coe.int/eng-press?i=003-5288110-6577114"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hudoc.echr.coe.int/eng?i=001-60035"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hudoc.echr.coe.int/eng-press?i=003-698999-707368"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5" y="2347413"/>
            <a:ext cx="9089390" cy="461665"/>
          </a:xfrm>
        </p:spPr>
        <p:txBody>
          <a:bodyPr/>
          <a:lstStyle/>
          <a:p>
            <a:pPr algn="ctr"/>
            <a:r>
              <a:rPr lang="el-GR" sz="3000" b="1" dirty="0" smtClean="0"/>
              <a:t>Δικαιώματα του Παιδιού</a:t>
            </a:r>
            <a:endParaRPr lang="el-GR" sz="3000" b="1" dirty="0"/>
          </a:p>
        </p:txBody>
      </p:sp>
      <p:sp>
        <p:nvSpPr>
          <p:cNvPr id="3" name="2 - Υπότιτλος"/>
          <p:cNvSpPr>
            <a:spLocks noGrp="1"/>
          </p:cNvSpPr>
          <p:nvPr>
            <p:ph type="subTitle" idx="1"/>
          </p:nvPr>
        </p:nvSpPr>
        <p:spPr>
          <a:xfrm>
            <a:off x="1536700" y="2940050"/>
            <a:ext cx="7485380" cy="384721"/>
          </a:xfrm>
        </p:spPr>
        <p:txBody>
          <a:bodyPr/>
          <a:lstStyle/>
          <a:p>
            <a:r>
              <a:rPr lang="el-GR" sz="2500" dirty="0" smtClean="0"/>
              <a:t>Η νομολογία του ΕΔΔΑ</a:t>
            </a:r>
            <a:endParaRPr lang="el-GR" sz="2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10</a:t>
            </a:fld>
            <a:endParaRPr dirty="0"/>
          </a:p>
        </p:txBody>
      </p:sp>
      <p:sp>
        <p:nvSpPr>
          <p:cNvPr id="2" name="object 2"/>
          <p:cNvSpPr txBox="1"/>
          <p:nvPr/>
        </p:nvSpPr>
        <p:spPr>
          <a:xfrm>
            <a:off x="241300" y="101574"/>
            <a:ext cx="9829800" cy="7454926"/>
          </a:xfrm>
          <a:prstGeom prst="rect">
            <a:avLst/>
          </a:prstGeom>
        </p:spPr>
        <p:txBody>
          <a:bodyPr vert="horz" wrap="square" lIns="0" tIns="9525" rIns="0" bIns="0" rtlCol="0">
            <a:spAutoFit/>
          </a:bodyPr>
          <a:lstStyle/>
          <a:p>
            <a:pPr marL="12700" algn="just">
              <a:lnSpc>
                <a:spcPct val="100000"/>
              </a:lnSpc>
              <a:spcBef>
                <a:spcPts val="5"/>
              </a:spcBef>
            </a:pPr>
            <a:r>
              <a:rPr sz="1400" smtClean="0">
                <a:solidFill>
                  <a:srgbClr val="4F81BC"/>
                </a:solidFill>
                <a:latin typeface="Calibri"/>
                <a:cs typeface="Calibri"/>
              </a:rPr>
              <a:t>Τ</a:t>
            </a:r>
            <a:r>
              <a:rPr lang="el-GR" sz="1400" b="1" u="sng" spc="-5" dirty="0" err="1">
                <a:solidFill>
                  <a:srgbClr val="4F81BC"/>
                </a:solidFill>
                <a:uFill>
                  <a:solidFill>
                    <a:srgbClr val="4F81BC"/>
                  </a:solidFill>
                </a:uFill>
                <a:cs typeface="Calibri"/>
                <a:hlinkClick r:id="rId2"/>
              </a:rPr>
              <a:t>Jäggi</a:t>
            </a:r>
            <a:r>
              <a:rPr lang="el-GR" sz="1400" b="1" u="sng" spc="-5" dirty="0">
                <a:solidFill>
                  <a:srgbClr val="4F81BC"/>
                </a:solidFill>
                <a:uFill>
                  <a:solidFill>
                    <a:srgbClr val="4F81BC"/>
                  </a:solidFill>
                </a:uFill>
                <a:cs typeface="Calibri"/>
                <a:hlinkClick r:id="rId2"/>
              </a:rPr>
              <a:t> κατά</a:t>
            </a:r>
            <a:r>
              <a:rPr lang="el-GR" sz="1400" b="1" u="sng" spc="-15" dirty="0">
                <a:solidFill>
                  <a:srgbClr val="4F81BC"/>
                </a:solidFill>
                <a:uFill>
                  <a:solidFill>
                    <a:srgbClr val="4F81BC"/>
                  </a:solidFill>
                </a:uFill>
                <a:cs typeface="Calibri"/>
                <a:hlinkClick r:id="rId2"/>
              </a:rPr>
              <a:t> </a:t>
            </a:r>
            <a:r>
              <a:rPr lang="el-GR" sz="1400" b="1" u="sng" spc="-5" dirty="0">
                <a:solidFill>
                  <a:srgbClr val="4F81BC"/>
                </a:solidFill>
                <a:uFill>
                  <a:solidFill>
                    <a:srgbClr val="4F81BC"/>
                  </a:solidFill>
                </a:uFill>
                <a:cs typeface="Calibri"/>
                <a:hlinkClick r:id="rId2"/>
              </a:rPr>
              <a:t>Ελβετίας</a:t>
            </a:r>
            <a:endParaRPr lang="el-GR" sz="1400" dirty="0">
              <a:cs typeface="Calibri"/>
            </a:endParaRPr>
          </a:p>
          <a:p>
            <a:pPr marL="12700" algn="just">
              <a:lnSpc>
                <a:spcPct val="100000"/>
              </a:lnSpc>
              <a:spcBef>
                <a:spcPts val="20"/>
              </a:spcBef>
            </a:pPr>
            <a:r>
              <a:rPr lang="el-GR" sz="1400" dirty="0">
                <a:solidFill>
                  <a:srgbClr val="808080"/>
                </a:solidFill>
                <a:cs typeface="Calibri"/>
              </a:rPr>
              <a:t>13</a:t>
            </a:r>
            <a:r>
              <a:rPr lang="el-GR" sz="1400" spc="-20" dirty="0">
                <a:solidFill>
                  <a:srgbClr val="808080"/>
                </a:solidFill>
                <a:cs typeface="Calibri"/>
              </a:rPr>
              <a:t> </a:t>
            </a:r>
            <a:r>
              <a:rPr lang="el-GR" sz="1400" spc="-5" dirty="0">
                <a:solidFill>
                  <a:srgbClr val="808080"/>
                </a:solidFill>
                <a:cs typeface="Calibri"/>
              </a:rPr>
              <a:t>Ιουλίου</a:t>
            </a:r>
            <a:r>
              <a:rPr lang="el-GR" sz="1400" spc="-25" dirty="0">
                <a:solidFill>
                  <a:srgbClr val="808080"/>
                </a:solidFill>
                <a:cs typeface="Calibri"/>
              </a:rPr>
              <a:t> </a:t>
            </a:r>
            <a:r>
              <a:rPr lang="el-GR" sz="1400" spc="-5" dirty="0">
                <a:solidFill>
                  <a:srgbClr val="808080"/>
                </a:solidFill>
                <a:cs typeface="Calibri"/>
              </a:rPr>
              <a:t>2006</a:t>
            </a:r>
            <a:endParaRPr lang="el-GR" sz="1400" dirty="0">
              <a:cs typeface="Calibri"/>
            </a:endParaRPr>
          </a:p>
          <a:p>
            <a:pPr marL="12700" marR="5715" algn="just">
              <a:lnSpc>
                <a:spcPct val="101699"/>
              </a:lnSpc>
            </a:pPr>
            <a:r>
              <a:rPr lang="el-GR" sz="1400" dirty="0">
                <a:cs typeface="Calibri"/>
              </a:rPr>
              <a:t>Ο </a:t>
            </a:r>
            <a:r>
              <a:rPr lang="el-GR" sz="1400" spc="-5" dirty="0">
                <a:cs typeface="Calibri"/>
              </a:rPr>
              <a:t>προσφεύγων δεν έλαβε άδεια για την διενέργεια τεστ DNA </a:t>
            </a:r>
            <a:r>
              <a:rPr lang="el-GR" sz="1400" dirty="0">
                <a:cs typeface="Calibri"/>
              </a:rPr>
              <a:t>επί της </a:t>
            </a:r>
            <a:r>
              <a:rPr lang="el-GR" sz="1400" spc="-5" dirty="0">
                <a:cs typeface="Calibri"/>
              </a:rPr>
              <a:t>σορού </a:t>
            </a:r>
            <a:r>
              <a:rPr lang="el-GR" sz="1400" dirty="0">
                <a:cs typeface="Calibri"/>
              </a:rPr>
              <a:t>ενός </a:t>
            </a:r>
            <a:r>
              <a:rPr lang="el-GR" sz="1400" spc="5" dirty="0">
                <a:cs typeface="Calibri"/>
              </a:rPr>
              <a:t> </a:t>
            </a:r>
            <a:r>
              <a:rPr lang="el-GR" sz="1400" spc="-5" dirty="0">
                <a:cs typeface="Calibri"/>
              </a:rPr>
              <a:t>άνδρα, </a:t>
            </a:r>
            <a:r>
              <a:rPr lang="el-GR" sz="1400" dirty="0">
                <a:cs typeface="Calibri"/>
              </a:rPr>
              <a:t>ο </a:t>
            </a:r>
            <a:r>
              <a:rPr lang="el-GR" sz="1400" spc="-5" dirty="0">
                <a:cs typeface="Calibri"/>
              </a:rPr>
              <a:t>οποίος, σύμφωνα </a:t>
            </a:r>
            <a:r>
              <a:rPr lang="el-GR" sz="1400" dirty="0">
                <a:cs typeface="Calibri"/>
              </a:rPr>
              <a:t>με τον </a:t>
            </a:r>
            <a:r>
              <a:rPr lang="el-GR" sz="1400" spc="-5" dirty="0">
                <a:cs typeface="Calibri"/>
              </a:rPr>
              <a:t>προσφεύγοντα, ήταν κατά πάσα πιθανότητα </a:t>
            </a:r>
            <a:r>
              <a:rPr lang="el-GR" sz="1400" dirty="0">
                <a:cs typeface="Calibri"/>
              </a:rPr>
              <a:t>ο </a:t>
            </a:r>
            <a:r>
              <a:rPr lang="el-GR" sz="1400" spc="5" dirty="0">
                <a:cs typeface="Calibri"/>
              </a:rPr>
              <a:t> </a:t>
            </a:r>
            <a:r>
              <a:rPr lang="el-GR" sz="1400" spc="-5" dirty="0">
                <a:cs typeface="Calibri"/>
              </a:rPr>
              <a:t>βιολογικός</a:t>
            </a:r>
            <a:r>
              <a:rPr lang="el-GR" sz="1400" dirty="0">
                <a:cs typeface="Calibri"/>
              </a:rPr>
              <a:t> του</a:t>
            </a:r>
            <a:r>
              <a:rPr lang="el-GR" sz="1400" spc="5" dirty="0">
                <a:cs typeface="Calibri"/>
              </a:rPr>
              <a:t> </a:t>
            </a:r>
            <a:r>
              <a:rPr lang="el-GR" sz="1400" spc="-5" dirty="0">
                <a:cs typeface="Calibri"/>
              </a:rPr>
              <a:t>πατέρας.</a:t>
            </a:r>
            <a:r>
              <a:rPr lang="el-GR" sz="1400" spc="5" dirty="0">
                <a:cs typeface="Calibri"/>
              </a:rPr>
              <a:t> </a:t>
            </a:r>
            <a:r>
              <a:rPr lang="el-GR" sz="1400" spc="-5" dirty="0">
                <a:cs typeface="Calibri"/>
              </a:rPr>
              <a:t>Αδυνατούσε</a:t>
            </a:r>
            <a:r>
              <a:rPr lang="el-GR" sz="1400" dirty="0">
                <a:cs typeface="Calibri"/>
              </a:rPr>
              <a:t> </a:t>
            </a:r>
            <a:r>
              <a:rPr lang="el-GR" sz="1400" spc="-5" dirty="0">
                <a:cs typeface="Calibri"/>
              </a:rPr>
              <a:t>επομένως </a:t>
            </a:r>
            <a:r>
              <a:rPr lang="el-GR" sz="1400" dirty="0">
                <a:cs typeface="Calibri"/>
              </a:rPr>
              <a:t>να</a:t>
            </a:r>
            <a:r>
              <a:rPr lang="el-GR" sz="1400" spc="10" dirty="0">
                <a:cs typeface="Calibri"/>
              </a:rPr>
              <a:t> </a:t>
            </a:r>
            <a:r>
              <a:rPr lang="el-GR" sz="1400" spc="-5" dirty="0">
                <a:cs typeface="Calibri"/>
              </a:rPr>
              <a:t>εξακριβώσει</a:t>
            </a:r>
            <a:r>
              <a:rPr lang="el-GR" sz="1400" dirty="0">
                <a:cs typeface="Calibri"/>
              </a:rPr>
              <a:t> την</a:t>
            </a:r>
            <a:r>
              <a:rPr lang="el-GR" sz="1400" spc="-10" dirty="0">
                <a:cs typeface="Calibri"/>
              </a:rPr>
              <a:t> </a:t>
            </a:r>
            <a:r>
              <a:rPr lang="el-GR" sz="1400" spc="-5" dirty="0">
                <a:cs typeface="Calibri"/>
              </a:rPr>
              <a:t>πατρότητά</a:t>
            </a:r>
            <a:r>
              <a:rPr lang="el-GR" sz="1400" dirty="0">
                <a:cs typeface="Calibri"/>
              </a:rPr>
              <a:t> </a:t>
            </a:r>
            <a:r>
              <a:rPr lang="el-GR" sz="1400" spc="-5" dirty="0">
                <a:cs typeface="Calibri"/>
              </a:rPr>
              <a:t>του.</a:t>
            </a:r>
            <a:endParaRPr lang="el-GR" sz="1400" dirty="0">
              <a:cs typeface="Calibri"/>
            </a:endParaRPr>
          </a:p>
          <a:p>
            <a:pPr marL="12700" marR="5080" algn="just">
              <a:lnSpc>
                <a:spcPct val="101699"/>
              </a:lnSpc>
              <a:spcBef>
                <a:spcPts val="75"/>
              </a:spcBef>
            </a:pPr>
            <a:r>
              <a:rPr lang="el-GR" sz="1400" dirty="0" smtClean="0">
                <a:solidFill>
                  <a:schemeClr val="tx2">
                    <a:lumMod val="75000"/>
                  </a:schemeClr>
                </a:solidFill>
                <a:latin typeface="Calibri"/>
                <a:cs typeface="Calibri"/>
              </a:rPr>
              <a:t>Τ</a:t>
            </a:r>
            <a:r>
              <a:rPr sz="1400" smtClean="0">
                <a:solidFill>
                  <a:schemeClr val="tx2">
                    <a:lumMod val="75000"/>
                  </a:schemeClr>
                </a:solidFill>
                <a:latin typeface="Calibri"/>
                <a:cs typeface="Calibri"/>
              </a:rPr>
              <a:t>ο </a:t>
            </a:r>
            <a:r>
              <a:rPr sz="1400" spc="-5" dirty="0">
                <a:solidFill>
                  <a:schemeClr val="tx2">
                    <a:lumMod val="75000"/>
                  </a:schemeClr>
                </a:solidFill>
                <a:latin typeface="Calibri"/>
                <a:cs typeface="Calibri"/>
              </a:rPr>
              <a:t>Δικαστήριο</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έκρινε</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ότι</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υπήρξε</a:t>
            </a:r>
            <a:r>
              <a:rPr sz="1400"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παραβίαση του</a:t>
            </a:r>
            <a:r>
              <a:rPr sz="1400" b="1"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Άρθρου</a:t>
            </a:r>
            <a:r>
              <a:rPr sz="1400" b="1" spc="260" dirty="0">
                <a:solidFill>
                  <a:schemeClr val="tx2">
                    <a:lumMod val="75000"/>
                  </a:schemeClr>
                </a:solidFill>
                <a:latin typeface="Calibri"/>
                <a:cs typeface="Calibri"/>
              </a:rPr>
              <a:t> </a:t>
            </a:r>
            <a:r>
              <a:rPr sz="1400" b="1" dirty="0">
                <a:solidFill>
                  <a:schemeClr val="tx2">
                    <a:lumMod val="75000"/>
                  </a:schemeClr>
                </a:solidFill>
                <a:latin typeface="Calibri"/>
                <a:cs typeface="Calibri"/>
              </a:rPr>
              <a:t>8 </a:t>
            </a:r>
            <a:r>
              <a:rPr sz="1400" spc="-5" dirty="0">
                <a:solidFill>
                  <a:schemeClr val="tx2">
                    <a:lumMod val="75000"/>
                  </a:schemeClr>
                </a:solidFill>
                <a:latin typeface="Calibri"/>
                <a:cs typeface="Calibri"/>
              </a:rPr>
              <a:t>(δικαίωμα</a:t>
            </a:r>
            <a:r>
              <a:rPr sz="1400" spc="2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σεβασμού </a:t>
            </a:r>
            <a:r>
              <a:rPr sz="1400" spc="-260" dirty="0">
                <a:solidFill>
                  <a:schemeClr val="tx2">
                    <a:lumMod val="75000"/>
                  </a:schemeClr>
                </a:solidFill>
                <a:latin typeface="Calibri"/>
                <a:cs typeface="Calibri"/>
              </a:rPr>
              <a:t> </a:t>
            </a:r>
            <a:r>
              <a:rPr sz="1400" dirty="0">
                <a:solidFill>
                  <a:schemeClr val="tx2">
                    <a:lumMod val="75000"/>
                  </a:schemeClr>
                </a:solidFill>
                <a:latin typeface="Calibri"/>
                <a:cs typeface="Calibri"/>
              </a:rPr>
              <a:t>της </a:t>
            </a:r>
            <a:r>
              <a:rPr sz="1400" spc="-5" dirty="0">
                <a:solidFill>
                  <a:schemeClr val="tx2">
                    <a:lumMod val="75000"/>
                  </a:schemeClr>
                </a:solidFill>
                <a:latin typeface="Calibri"/>
                <a:cs typeface="Calibri"/>
              </a:rPr>
              <a:t>ιδιωτικής</a:t>
            </a:r>
            <a:r>
              <a:rPr sz="1400" spc="2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ζωής) </a:t>
            </a:r>
            <a:r>
              <a:rPr sz="1400" dirty="0">
                <a:solidFill>
                  <a:schemeClr val="tx2">
                    <a:lumMod val="75000"/>
                  </a:schemeClr>
                </a:solidFill>
                <a:latin typeface="Calibri"/>
                <a:cs typeface="Calibri"/>
              </a:rPr>
              <a:t>της </a:t>
            </a:r>
            <a:r>
              <a:rPr sz="1400" spc="-5" dirty="0">
                <a:solidFill>
                  <a:schemeClr val="tx2">
                    <a:lumMod val="75000"/>
                  </a:schemeClr>
                </a:solidFill>
                <a:latin typeface="Calibri"/>
                <a:cs typeface="Calibri"/>
              </a:rPr>
              <a:t>Σύμβασης</a:t>
            </a:r>
            <a:r>
              <a:rPr sz="1400" spc="2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λόγω </a:t>
            </a:r>
            <a:r>
              <a:rPr sz="1400" dirty="0">
                <a:solidFill>
                  <a:schemeClr val="tx2">
                    <a:lumMod val="75000"/>
                  </a:schemeClr>
                </a:solidFill>
                <a:latin typeface="Calibri"/>
                <a:cs typeface="Calibri"/>
              </a:rPr>
              <a:t>του </a:t>
            </a:r>
            <a:r>
              <a:rPr sz="1400" spc="-5" dirty="0">
                <a:solidFill>
                  <a:schemeClr val="tx2">
                    <a:lumMod val="75000"/>
                  </a:schemeClr>
                </a:solidFill>
                <a:latin typeface="Calibri"/>
                <a:cs typeface="Calibri"/>
              </a:rPr>
              <a:t>γεγονότος </a:t>
            </a:r>
            <a:r>
              <a:rPr sz="1400" dirty="0">
                <a:solidFill>
                  <a:schemeClr val="tx2">
                    <a:lumMod val="75000"/>
                  </a:schemeClr>
                </a:solidFill>
                <a:latin typeface="Calibri"/>
                <a:cs typeface="Calibri"/>
              </a:rPr>
              <a:t>ότι ο </a:t>
            </a:r>
            <a:r>
              <a:rPr sz="1400" spc="-5" dirty="0">
                <a:solidFill>
                  <a:schemeClr val="tx2">
                    <a:lumMod val="75000"/>
                  </a:schemeClr>
                </a:solidFill>
                <a:latin typeface="Calibri"/>
                <a:cs typeface="Calibri"/>
              </a:rPr>
              <a:t>προσφεύγων</a:t>
            </a:r>
            <a:r>
              <a:rPr sz="1400" spc="2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δεν </a:t>
            </a:r>
            <a:r>
              <a:rPr sz="1400" spc="-10" dirty="0">
                <a:solidFill>
                  <a:schemeClr val="tx2">
                    <a:lumMod val="75000"/>
                  </a:schemeClr>
                </a:solidFill>
                <a:latin typeface="Calibri"/>
                <a:cs typeface="Calibri"/>
              </a:rPr>
              <a:t>είχε </a:t>
            </a:r>
            <a:r>
              <a:rPr sz="1400" spc="-5" dirty="0">
                <a:solidFill>
                  <a:schemeClr val="tx2">
                    <a:lumMod val="75000"/>
                  </a:schemeClr>
                </a:solidFill>
                <a:latin typeface="Calibri"/>
                <a:cs typeface="Calibri"/>
              </a:rPr>
              <a:t> </a:t>
            </a:r>
            <a:r>
              <a:rPr sz="1400" dirty="0">
                <a:solidFill>
                  <a:schemeClr val="tx2">
                    <a:lumMod val="75000"/>
                  </a:schemeClr>
                </a:solidFill>
                <a:latin typeface="Calibri"/>
                <a:cs typeface="Calibri"/>
              </a:rPr>
              <a:t>τη </a:t>
            </a:r>
            <a:r>
              <a:rPr sz="1400" spc="-5" dirty="0">
                <a:solidFill>
                  <a:schemeClr val="tx2">
                    <a:lumMod val="75000"/>
                  </a:schemeClr>
                </a:solidFill>
                <a:latin typeface="Calibri"/>
                <a:cs typeface="Calibri"/>
              </a:rPr>
              <a:t>δυνατότητα </a:t>
            </a:r>
            <a:r>
              <a:rPr sz="1400" spc="-10" dirty="0">
                <a:solidFill>
                  <a:schemeClr val="tx2">
                    <a:lumMod val="75000"/>
                  </a:schemeClr>
                </a:solidFill>
                <a:latin typeface="Calibri"/>
                <a:cs typeface="Calibri"/>
              </a:rPr>
              <a:t>να </a:t>
            </a:r>
            <a:r>
              <a:rPr sz="1400" spc="-5" dirty="0">
                <a:solidFill>
                  <a:schemeClr val="tx2">
                    <a:lumMod val="75000"/>
                  </a:schemeClr>
                </a:solidFill>
                <a:latin typeface="Calibri"/>
                <a:cs typeface="Calibri"/>
              </a:rPr>
              <a:t>υποβάλει </a:t>
            </a:r>
            <a:r>
              <a:rPr sz="1400" dirty="0">
                <a:solidFill>
                  <a:schemeClr val="tx2">
                    <a:lumMod val="75000"/>
                  </a:schemeClr>
                </a:solidFill>
                <a:latin typeface="Calibri"/>
                <a:cs typeface="Calibri"/>
              </a:rPr>
              <a:t>τη </a:t>
            </a:r>
            <a:r>
              <a:rPr sz="1400" spc="-5" dirty="0">
                <a:solidFill>
                  <a:schemeClr val="tx2">
                    <a:lumMod val="75000"/>
                  </a:schemeClr>
                </a:solidFill>
                <a:latin typeface="Calibri"/>
                <a:cs typeface="Calibri"/>
              </a:rPr>
              <a:t>σορό </a:t>
            </a:r>
            <a:r>
              <a:rPr sz="1400" dirty="0">
                <a:solidFill>
                  <a:schemeClr val="tx2">
                    <a:lumMod val="75000"/>
                  </a:schemeClr>
                </a:solidFill>
                <a:latin typeface="Calibri"/>
                <a:cs typeface="Calibri"/>
              </a:rPr>
              <a:t>του </a:t>
            </a:r>
            <a:r>
              <a:rPr sz="1400" spc="-5" dirty="0">
                <a:solidFill>
                  <a:schemeClr val="tx2">
                    <a:lumMod val="75000"/>
                  </a:schemeClr>
                </a:solidFill>
                <a:latin typeface="Calibri"/>
                <a:cs typeface="Calibri"/>
              </a:rPr>
              <a:t>φερόμενου </a:t>
            </a:r>
            <a:r>
              <a:rPr sz="1400" dirty="0">
                <a:solidFill>
                  <a:schemeClr val="tx2">
                    <a:lumMod val="75000"/>
                  </a:schemeClr>
                </a:solidFill>
                <a:latin typeface="Calibri"/>
                <a:cs typeface="Calibri"/>
              </a:rPr>
              <a:t>ως </a:t>
            </a:r>
            <a:r>
              <a:rPr sz="1400" spc="-5" dirty="0">
                <a:solidFill>
                  <a:schemeClr val="tx2">
                    <a:lumMod val="75000"/>
                  </a:schemeClr>
                </a:solidFill>
                <a:latin typeface="Calibri"/>
                <a:cs typeface="Calibri"/>
              </a:rPr>
              <a:t>βιολογικού </a:t>
            </a:r>
            <a:r>
              <a:rPr sz="1400" dirty="0">
                <a:solidFill>
                  <a:schemeClr val="tx2">
                    <a:lumMod val="75000"/>
                  </a:schemeClr>
                </a:solidFill>
                <a:latin typeface="Calibri"/>
                <a:cs typeface="Calibri"/>
              </a:rPr>
              <a:t>του </a:t>
            </a:r>
            <a:r>
              <a:rPr sz="1400" spc="-5" dirty="0">
                <a:solidFill>
                  <a:schemeClr val="tx2">
                    <a:lumMod val="75000"/>
                  </a:schemeClr>
                </a:solidFill>
                <a:latin typeface="Calibri"/>
                <a:cs typeface="Calibri"/>
              </a:rPr>
              <a:t>πατέρα </a:t>
            </a:r>
            <a:r>
              <a:rPr sz="1400" spc="-15" dirty="0">
                <a:solidFill>
                  <a:schemeClr val="tx2">
                    <a:lumMod val="75000"/>
                  </a:schemeClr>
                </a:solidFill>
                <a:latin typeface="Calibri"/>
                <a:cs typeface="Calibri"/>
              </a:rPr>
              <a:t>σε </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ανάλυση </a:t>
            </a:r>
            <a:r>
              <a:rPr sz="1400" dirty="0">
                <a:solidFill>
                  <a:schemeClr val="tx2">
                    <a:lumMod val="75000"/>
                  </a:schemeClr>
                </a:solidFill>
                <a:latin typeface="Calibri"/>
                <a:cs typeface="Calibri"/>
              </a:rPr>
              <a:t>DNA. </a:t>
            </a:r>
            <a:r>
              <a:rPr sz="1400" spc="-5" dirty="0">
                <a:solidFill>
                  <a:schemeClr val="tx2">
                    <a:lumMod val="75000"/>
                  </a:schemeClr>
                </a:solidFill>
                <a:latin typeface="Calibri"/>
                <a:cs typeface="Calibri"/>
              </a:rPr>
              <a:t>Σημείωσε ειδικότερα </a:t>
            </a:r>
            <a:r>
              <a:rPr sz="1400" dirty="0">
                <a:solidFill>
                  <a:schemeClr val="tx2">
                    <a:lumMod val="75000"/>
                  </a:schemeClr>
                </a:solidFill>
                <a:latin typeface="Calibri"/>
                <a:cs typeface="Calibri"/>
              </a:rPr>
              <a:t>ότι το τεστ </a:t>
            </a:r>
            <a:r>
              <a:rPr sz="1400" spc="-5" dirty="0">
                <a:solidFill>
                  <a:schemeClr val="tx2">
                    <a:lumMod val="75000"/>
                  </a:schemeClr>
                </a:solidFill>
                <a:latin typeface="Calibri"/>
                <a:cs typeface="Calibri"/>
              </a:rPr>
              <a:t>DNA δεν </a:t>
            </a:r>
            <a:r>
              <a:rPr sz="1400" dirty="0">
                <a:solidFill>
                  <a:schemeClr val="tx2">
                    <a:lumMod val="75000"/>
                  </a:schemeClr>
                </a:solidFill>
                <a:latin typeface="Calibri"/>
                <a:cs typeface="Calibri"/>
              </a:rPr>
              <a:t>ήταν </a:t>
            </a:r>
            <a:r>
              <a:rPr sz="1400" spc="-5" dirty="0">
                <a:solidFill>
                  <a:schemeClr val="tx2">
                    <a:lumMod val="75000"/>
                  </a:schemeClr>
                </a:solidFill>
                <a:latin typeface="Calibri"/>
                <a:cs typeface="Calibri"/>
              </a:rPr>
              <a:t>ιδιαίτερα </a:t>
            </a:r>
            <a:r>
              <a:rPr sz="1400" spc="-5">
                <a:solidFill>
                  <a:schemeClr val="tx2">
                    <a:lumMod val="75000"/>
                  </a:schemeClr>
                </a:solidFill>
                <a:latin typeface="Calibri"/>
                <a:cs typeface="Calibri"/>
              </a:rPr>
              <a:t>επεμβατική </a:t>
            </a:r>
            <a:r>
              <a:rPr sz="1400" spc="-5" smtClean="0">
                <a:solidFill>
                  <a:schemeClr val="tx2">
                    <a:lumMod val="75000"/>
                  </a:schemeClr>
                </a:solidFill>
                <a:latin typeface="Calibri"/>
                <a:cs typeface="Calibri"/>
              </a:rPr>
              <a:t>μέθοδος</a:t>
            </a:r>
            <a:r>
              <a:rPr sz="1400" spc="-5" dirty="0">
                <a:solidFill>
                  <a:schemeClr val="tx2">
                    <a:lumMod val="75000"/>
                  </a:schemeClr>
                </a:solidFill>
                <a:latin typeface="Calibri"/>
                <a:cs typeface="Calibri"/>
              </a:rPr>
              <a:t>,</a:t>
            </a:r>
            <a:r>
              <a:rPr sz="1400" dirty="0">
                <a:solidFill>
                  <a:schemeClr val="tx2">
                    <a:lumMod val="75000"/>
                  </a:schemeClr>
                </a:solidFill>
                <a:latin typeface="Calibri"/>
                <a:cs typeface="Calibri"/>
              </a:rPr>
              <a:t> ότι</a:t>
            </a:r>
            <a:r>
              <a:rPr sz="1400" spc="5" dirty="0">
                <a:solidFill>
                  <a:schemeClr val="tx2">
                    <a:lumMod val="75000"/>
                  </a:schemeClr>
                </a:solidFill>
                <a:latin typeface="Calibri"/>
                <a:cs typeface="Calibri"/>
              </a:rPr>
              <a:t> </a:t>
            </a:r>
            <a:r>
              <a:rPr sz="1400" dirty="0">
                <a:solidFill>
                  <a:schemeClr val="tx2">
                    <a:lumMod val="75000"/>
                  </a:schemeClr>
                </a:solidFill>
                <a:latin typeface="Calibri"/>
                <a:cs typeface="Calibri"/>
              </a:rPr>
              <a:t>η</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οικογένεια</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θανόντος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δεν</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προέβαλε</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καμία</a:t>
            </a:r>
            <a:r>
              <a:rPr sz="1400" spc="265" dirty="0">
                <a:solidFill>
                  <a:schemeClr val="tx2">
                    <a:lumMod val="75000"/>
                  </a:schemeClr>
                </a:solidFill>
                <a:latin typeface="Calibri"/>
                <a:cs typeface="Calibri"/>
              </a:rPr>
              <a:t> </a:t>
            </a:r>
            <a:r>
              <a:rPr sz="1400" spc="-5">
                <a:solidFill>
                  <a:schemeClr val="tx2">
                    <a:lumMod val="75000"/>
                  </a:schemeClr>
                </a:solidFill>
                <a:latin typeface="Calibri"/>
                <a:cs typeface="Calibri"/>
              </a:rPr>
              <a:t>αντίρρηση </a:t>
            </a:r>
            <a:r>
              <a:rPr sz="1400" spc="-5" smtClean="0">
                <a:solidFill>
                  <a:schemeClr val="tx2">
                    <a:lumMod val="75000"/>
                  </a:schemeClr>
                </a:solidFill>
                <a:latin typeface="Calibri"/>
                <a:cs typeface="Calibri"/>
              </a:rPr>
              <a:t>φιλοσοφικής </a:t>
            </a:r>
            <a:r>
              <a:rPr sz="1400" dirty="0">
                <a:solidFill>
                  <a:schemeClr val="tx2">
                    <a:lumMod val="75000"/>
                  </a:schemeClr>
                </a:solidFill>
                <a:latin typeface="Calibri"/>
                <a:cs typeface="Calibri"/>
              </a:rPr>
              <a:t>ή </a:t>
            </a:r>
            <a:r>
              <a:rPr sz="1400" spc="-5" dirty="0">
                <a:solidFill>
                  <a:schemeClr val="tx2">
                    <a:lumMod val="75000"/>
                  </a:schemeClr>
                </a:solidFill>
                <a:latin typeface="Calibri"/>
                <a:cs typeface="Calibri"/>
              </a:rPr>
              <a:t>θρησκευτικής φύσεως και ότι, </a:t>
            </a:r>
            <a:r>
              <a:rPr sz="1400" dirty="0">
                <a:solidFill>
                  <a:schemeClr val="tx2">
                    <a:lumMod val="75000"/>
                  </a:schemeClr>
                </a:solidFill>
                <a:latin typeface="Calibri"/>
                <a:cs typeface="Calibri"/>
              </a:rPr>
              <a:t>εάν ο </a:t>
            </a:r>
            <a:r>
              <a:rPr sz="1400" spc="-5" dirty="0">
                <a:solidFill>
                  <a:schemeClr val="tx2">
                    <a:lumMod val="75000"/>
                  </a:schemeClr>
                </a:solidFill>
                <a:latin typeface="Calibri"/>
                <a:cs typeface="Calibri"/>
              </a:rPr>
              <a:t>προσφεύγων δεν είχε προβεί σε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ανανέωση</a:t>
            </a:r>
            <a:r>
              <a:rPr sz="1400" dirty="0">
                <a:solidFill>
                  <a:schemeClr val="tx2">
                    <a:lumMod val="75000"/>
                  </a:schemeClr>
                </a:solidFill>
                <a:latin typeface="Calibri"/>
                <a:cs typeface="Calibri"/>
              </a:rPr>
              <a:t> της</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μίσθωσης</a:t>
            </a:r>
            <a:r>
              <a:rPr sz="1400" dirty="0">
                <a:solidFill>
                  <a:schemeClr val="tx2">
                    <a:lumMod val="75000"/>
                  </a:schemeClr>
                </a:solidFill>
                <a:latin typeface="Calibri"/>
                <a:cs typeface="Calibri"/>
              </a:rPr>
              <a:t> του</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τάφου,</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θα</a:t>
            </a:r>
            <a:r>
              <a:rPr sz="1400" dirty="0">
                <a:solidFill>
                  <a:schemeClr val="tx2">
                    <a:lumMod val="75000"/>
                  </a:schemeClr>
                </a:solidFill>
                <a:latin typeface="Calibri"/>
                <a:cs typeface="Calibri"/>
              </a:rPr>
              <a:t> είχε</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ήδη</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γίνει</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εκταφή</a:t>
            </a:r>
            <a:r>
              <a:rPr sz="1400" dirty="0">
                <a:solidFill>
                  <a:schemeClr val="tx2">
                    <a:lumMod val="75000"/>
                  </a:schemeClr>
                </a:solidFill>
                <a:latin typeface="Calibri"/>
                <a:cs typeface="Calibri"/>
              </a:rPr>
              <a:t> της</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σορού</a:t>
            </a:r>
            <a:r>
              <a:rPr sz="1400" dirty="0">
                <a:solidFill>
                  <a:schemeClr val="tx2">
                    <a:lumMod val="75000"/>
                  </a:schemeClr>
                </a:solidFill>
                <a:latin typeface="Calibri"/>
                <a:cs typeface="Calibri"/>
              </a:rPr>
              <a:t> του </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θανόντος.</a:t>
            </a:r>
            <a:endParaRPr sz="1400">
              <a:solidFill>
                <a:schemeClr val="tx2">
                  <a:lumMod val="75000"/>
                </a:schemeClr>
              </a:solidFill>
              <a:latin typeface="Calibri"/>
              <a:cs typeface="Calibri"/>
            </a:endParaRPr>
          </a:p>
          <a:p>
            <a:pPr>
              <a:lnSpc>
                <a:spcPct val="100000"/>
              </a:lnSpc>
              <a:spcBef>
                <a:spcPts val="35"/>
              </a:spcBef>
            </a:pPr>
            <a:endParaRPr sz="1400">
              <a:latin typeface="Calibri"/>
              <a:cs typeface="Calibri"/>
            </a:endParaRPr>
          </a:p>
          <a:p>
            <a:pPr marL="12700" algn="just">
              <a:lnSpc>
                <a:spcPct val="100000"/>
              </a:lnSpc>
            </a:pPr>
            <a:r>
              <a:rPr sz="1400" b="1" u="sng" spc="-5" dirty="0">
                <a:solidFill>
                  <a:srgbClr val="4F81BC"/>
                </a:solidFill>
                <a:uFill>
                  <a:solidFill>
                    <a:srgbClr val="4F81BC"/>
                  </a:solidFill>
                </a:uFill>
                <a:latin typeface="Calibri"/>
                <a:cs typeface="Calibri"/>
                <a:hlinkClick r:id="rId3"/>
              </a:rPr>
              <a:t>Α.Μ.Μ.</a:t>
            </a:r>
            <a:r>
              <a:rPr sz="1400" b="1" u="sng" spc="5"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κατά</a:t>
            </a:r>
            <a:r>
              <a:rPr sz="1400" b="1" u="sng"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Ρουμανίας (αρ.</a:t>
            </a:r>
            <a:r>
              <a:rPr sz="1400" b="1" u="sng" spc="10"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προσφυγής 2151/10)</a:t>
            </a:r>
            <a:endParaRPr sz="1400">
              <a:latin typeface="Calibri"/>
              <a:cs typeface="Calibri"/>
            </a:endParaRPr>
          </a:p>
          <a:p>
            <a:pPr marL="12700" algn="just">
              <a:lnSpc>
                <a:spcPct val="100000"/>
              </a:lnSpc>
              <a:spcBef>
                <a:spcPts val="25"/>
              </a:spcBef>
            </a:pPr>
            <a:r>
              <a:rPr sz="1400" dirty="0">
                <a:solidFill>
                  <a:srgbClr val="808080"/>
                </a:solidFill>
                <a:latin typeface="Calibri"/>
                <a:cs typeface="Calibri"/>
              </a:rPr>
              <a:t>14</a:t>
            </a:r>
            <a:r>
              <a:rPr sz="1400" spc="-15" dirty="0">
                <a:solidFill>
                  <a:srgbClr val="808080"/>
                </a:solidFill>
                <a:latin typeface="Calibri"/>
                <a:cs typeface="Calibri"/>
              </a:rPr>
              <a:t> </a:t>
            </a:r>
            <a:r>
              <a:rPr sz="1400" spc="-5" dirty="0">
                <a:solidFill>
                  <a:srgbClr val="808080"/>
                </a:solidFill>
                <a:latin typeface="Calibri"/>
                <a:cs typeface="Calibri"/>
              </a:rPr>
              <a:t>Φεβρουαρίου</a:t>
            </a:r>
            <a:r>
              <a:rPr sz="1400" spc="-20" dirty="0">
                <a:solidFill>
                  <a:srgbClr val="808080"/>
                </a:solidFill>
                <a:latin typeface="Calibri"/>
                <a:cs typeface="Calibri"/>
              </a:rPr>
              <a:t> </a:t>
            </a:r>
            <a:r>
              <a:rPr sz="1400" spc="-5" dirty="0">
                <a:solidFill>
                  <a:srgbClr val="808080"/>
                </a:solidFill>
                <a:latin typeface="Calibri"/>
                <a:cs typeface="Calibri"/>
              </a:rPr>
              <a:t>2012</a:t>
            </a:r>
            <a:endParaRPr sz="1400">
              <a:latin typeface="Calibri"/>
              <a:cs typeface="Calibri"/>
            </a:endParaRPr>
          </a:p>
          <a:p>
            <a:pPr marL="12700" marR="5080" algn="just">
              <a:lnSpc>
                <a:spcPct val="101699"/>
              </a:lnSpc>
            </a:pPr>
            <a:r>
              <a:rPr sz="1400" dirty="0">
                <a:latin typeface="Calibri"/>
                <a:cs typeface="Calibri"/>
              </a:rPr>
              <a:t>Η </a:t>
            </a:r>
            <a:r>
              <a:rPr sz="1400" spc="-5" dirty="0">
                <a:latin typeface="Calibri"/>
                <a:cs typeface="Calibri"/>
              </a:rPr>
              <a:t>υπόθεση αυτή αφορούσε στη νομική διαδικασία αναγνώρισης </a:t>
            </a:r>
            <a:r>
              <a:rPr sz="1400" dirty="0">
                <a:latin typeface="Calibri"/>
                <a:cs typeface="Calibri"/>
              </a:rPr>
              <a:t>της </a:t>
            </a:r>
            <a:r>
              <a:rPr sz="1400" spc="-5" dirty="0">
                <a:latin typeface="Calibri"/>
                <a:cs typeface="Calibri"/>
              </a:rPr>
              <a:t>πατρότητας </a:t>
            </a:r>
            <a:r>
              <a:rPr sz="1400" dirty="0">
                <a:latin typeface="Calibri"/>
                <a:cs typeface="Calibri"/>
              </a:rPr>
              <a:t> ενός </a:t>
            </a:r>
            <a:r>
              <a:rPr sz="1400" spc="-5" dirty="0">
                <a:latin typeface="Calibri"/>
                <a:cs typeface="Calibri"/>
              </a:rPr>
              <a:t>παιδιού, </a:t>
            </a:r>
            <a:r>
              <a:rPr sz="1400" dirty="0">
                <a:latin typeface="Calibri"/>
                <a:cs typeface="Calibri"/>
              </a:rPr>
              <a:t>το </a:t>
            </a:r>
            <a:r>
              <a:rPr sz="1400" spc="-5" dirty="0">
                <a:latin typeface="Calibri"/>
                <a:cs typeface="Calibri"/>
              </a:rPr>
              <a:t>οποίο γεννήθηκε εκτός γάμου </a:t>
            </a:r>
            <a:r>
              <a:rPr sz="1400" dirty="0">
                <a:latin typeface="Calibri"/>
                <a:cs typeface="Calibri"/>
              </a:rPr>
              <a:t>το </a:t>
            </a:r>
            <a:r>
              <a:rPr sz="1400" spc="-5" dirty="0">
                <a:latin typeface="Calibri"/>
                <a:cs typeface="Calibri"/>
              </a:rPr>
              <a:t>2001 και </a:t>
            </a:r>
            <a:r>
              <a:rPr sz="1400" dirty="0">
                <a:latin typeface="Calibri"/>
                <a:cs typeface="Calibri"/>
              </a:rPr>
              <a:t>το </a:t>
            </a:r>
            <a:r>
              <a:rPr sz="1400" spc="-5" dirty="0">
                <a:latin typeface="Calibri"/>
                <a:cs typeface="Calibri"/>
              </a:rPr>
              <a:t>οποίο έπασχε από </a:t>
            </a:r>
            <a:r>
              <a:rPr sz="1400" dirty="0">
                <a:latin typeface="Calibri"/>
                <a:cs typeface="Calibri"/>
              </a:rPr>
              <a:t> ορισμένες</a:t>
            </a:r>
            <a:r>
              <a:rPr sz="1400" spc="5" dirty="0">
                <a:latin typeface="Calibri"/>
                <a:cs typeface="Calibri"/>
              </a:rPr>
              <a:t> </a:t>
            </a:r>
            <a:r>
              <a:rPr sz="1400" spc="-5" dirty="0">
                <a:latin typeface="Calibri"/>
                <a:cs typeface="Calibri"/>
              </a:rPr>
              <a:t>αναπηρίες.</a:t>
            </a:r>
            <a:r>
              <a:rPr sz="1400" dirty="0">
                <a:latin typeface="Calibri"/>
                <a:cs typeface="Calibri"/>
              </a:rPr>
              <a:t> Στο</a:t>
            </a:r>
            <a:r>
              <a:rPr sz="1400" spc="5" dirty="0">
                <a:latin typeface="Calibri"/>
                <a:cs typeface="Calibri"/>
              </a:rPr>
              <a:t> </a:t>
            </a:r>
            <a:r>
              <a:rPr sz="1400" spc="-5" dirty="0">
                <a:latin typeface="Calibri"/>
                <a:cs typeface="Calibri"/>
              </a:rPr>
              <a:t>πιστοποιητικό</a:t>
            </a:r>
            <a:r>
              <a:rPr sz="1400" dirty="0">
                <a:latin typeface="Calibri"/>
                <a:cs typeface="Calibri"/>
              </a:rPr>
              <a:t> </a:t>
            </a:r>
            <a:r>
              <a:rPr sz="1400" spc="-5" dirty="0">
                <a:latin typeface="Calibri"/>
                <a:cs typeface="Calibri"/>
              </a:rPr>
              <a:t>γέννησής</a:t>
            </a:r>
            <a:r>
              <a:rPr sz="1400" dirty="0">
                <a:latin typeface="Calibri"/>
                <a:cs typeface="Calibri"/>
              </a:rPr>
              <a:t> του</a:t>
            </a:r>
            <a:r>
              <a:rPr sz="1400" spc="5" dirty="0">
                <a:latin typeface="Calibri"/>
                <a:cs typeface="Calibri"/>
              </a:rPr>
              <a:t> </a:t>
            </a:r>
            <a:r>
              <a:rPr sz="1400" dirty="0">
                <a:latin typeface="Calibri"/>
                <a:cs typeface="Calibri"/>
              </a:rPr>
              <a:t>είχε</a:t>
            </a:r>
            <a:r>
              <a:rPr sz="1400" spc="5" dirty="0">
                <a:latin typeface="Calibri"/>
                <a:cs typeface="Calibri"/>
              </a:rPr>
              <a:t> </a:t>
            </a:r>
            <a:r>
              <a:rPr sz="1400" spc="-5" dirty="0">
                <a:latin typeface="Calibri"/>
                <a:cs typeface="Calibri"/>
              </a:rPr>
              <a:t>καταχωρισθεί</a:t>
            </a:r>
            <a:r>
              <a:rPr sz="1400" dirty="0">
                <a:latin typeface="Calibri"/>
                <a:cs typeface="Calibri"/>
              </a:rPr>
              <a:t> ως </a:t>
            </a:r>
            <a:r>
              <a:rPr sz="1400" spc="5" dirty="0">
                <a:latin typeface="Calibri"/>
                <a:cs typeface="Calibri"/>
              </a:rPr>
              <a:t> </a:t>
            </a:r>
            <a:r>
              <a:rPr sz="1400" spc="-5" dirty="0">
                <a:latin typeface="Calibri"/>
                <a:cs typeface="Calibri"/>
              </a:rPr>
              <a:t>αγνώστου</a:t>
            </a:r>
            <a:r>
              <a:rPr sz="1400" dirty="0">
                <a:latin typeface="Calibri"/>
                <a:cs typeface="Calibri"/>
              </a:rPr>
              <a:t> </a:t>
            </a:r>
            <a:r>
              <a:rPr sz="1400" spc="-5" dirty="0">
                <a:latin typeface="Calibri"/>
                <a:cs typeface="Calibri"/>
              </a:rPr>
              <a:t>πατρός.</a:t>
            </a:r>
            <a:r>
              <a:rPr sz="1400" dirty="0">
                <a:latin typeface="Calibri"/>
                <a:cs typeface="Calibri"/>
              </a:rPr>
              <a:t> </a:t>
            </a:r>
            <a:r>
              <a:rPr sz="1400" spc="-5" dirty="0">
                <a:latin typeface="Calibri"/>
                <a:cs typeface="Calibri"/>
              </a:rPr>
              <a:t>Ενώπιον</a:t>
            </a:r>
            <a:r>
              <a:rPr sz="1400" dirty="0">
                <a:latin typeface="Calibri"/>
                <a:cs typeface="Calibri"/>
              </a:rPr>
              <a:t> του</a:t>
            </a:r>
            <a:r>
              <a:rPr sz="1400" spc="5" dirty="0">
                <a:latin typeface="Calibri"/>
                <a:cs typeface="Calibri"/>
              </a:rPr>
              <a:t> </a:t>
            </a:r>
            <a:r>
              <a:rPr sz="1400" spc="-5" dirty="0">
                <a:latin typeface="Calibri"/>
                <a:cs typeface="Calibri"/>
              </a:rPr>
              <a:t>Ευρωπαϊκού</a:t>
            </a:r>
            <a:r>
              <a:rPr sz="1400" dirty="0">
                <a:latin typeface="Calibri"/>
                <a:cs typeface="Calibri"/>
              </a:rPr>
              <a:t> </a:t>
            </a:r>
            <a:r>
              <a:rPr sz="1400" spc="-5" dirty="0">
                <a:latin typeface="Calibri"/>
                <a:cs typeface="Calibri"/>
              </a:rPr>
              <a:t>Δικαστηρίου</a:t>
            </a:r>
            <a:r>
              <a:rPr sz="1400" dirty="0">
                <a:latin typeface="Calibri"/>
                <a:cs typeface="Calibri"/>
              </a:rPr>
              <a:t> ο</a:t>
            </a:r>
            <a:r>
              <a:rPr sz="1400" spc="5" dirty="0">
                <a:latin typeface="Calibri"/>
                <a:cs typeface="Calibri"/>
              </a:rPr>
              <a:t> </a:t>
            </a:r>
            <a:r>
              <a:rPr sz="1400" spc="-5" dirty="0">
                <a:latin typeface="Calibri"/>
                <a:cs typeface="Calibri"/>
              </a:rPr>
              <a:t>προσφεύγων </a:t>
            </a:r>
            <a:r>
              <a:rPr sz="1400" dirty="0">
                <a:latin typeface="Calibri"/>
                <a:cs typeface="Calibri"/>
              </a:rPr>
              <a:t> </a:t>
            </a:r>
            <a:r>
              <a:rPr sz="1400" spc="-5" dirty="0">
                <a:latin typeface="Calibri"/>
                <a:cs typeface="Calibri"/>
              </a:rPr>
              <a:t>εκπροσωπήθηκε</a:t>
            </a:r>
            <a:r>
              <a:rPr sz="1400" dirty="0">
                <a:latin typeface="Calibri"/>
                <a:cs typeface="Calibri"/>
              </a:rPr>
              <a:t> </a:t>
            </a:r>
            <a:r>
              <a:rPr sz="1400" spc="-5" dirty="0">
                <a:latin typeface="Calibri"/>
                <a:cs typeface="Calibri"/>
              </a:rPr>
              <a:t>αρχικά</a:t>
            </a:r>
            <a:r>
              <a:rPr sz="1400" dirty="0">
                <a:latin typeface="Calibri"/>
                <a:cs typeface="Calibri"/>
              </a:rPr>
              <a:t> </a:t>
            </a:r>
            <a:r>
              <a:rPr sz="1400" spc="-5" dirty="0">
                <a:latin typeface="Calibri"/>
                <a:cs typeface="Calibri"/>
              </a:rPr>
              <a:t>από</a:t>
            </a:r>
            <a:r>
              <a:rPr sz="1400" dirty="0">
                <a:latin typeface="Calibri"/>
                <a:cs typeface="Calibri"/>
              </a:rPr>
              <a:t> τη</a:t>
            </a:r>
            <a:r>
              <a:rPr sz="1400" spc="5" dirty="0">
                <a:latin typeface="Calibri"/>
                <a:cs typeface="Calibri"/>
              </a:rPr>
              <a:t> </a:t>
            </a:r>
            <a:r>
              <a:rPr sz="1400" dirty="0">
                <a:latin typeface="Calibri"/>
                <a:cs typeface="Calibri"/>
              </a:rPr>
              <a:t>μητέρα</a:t>
            </a:r>
            <a:r>
              <a:rPr sz="1400" spc="5" dirty="0">
                <a:latin typeface="Calibri"/>
                <a:cs typeface="Calibri"/>
              </a:rPr>
              <a:t> </a:t>
            </a:r>
            <a:r>
              <a:rPr sz="1400" dirty="0">
                <a:latin typeface="Calibri"/>
                <a:cs typeface="Calibri"/>
              </a:rPr>
              <a:t>του</a:t>
            </a:r>
            <a:r>
              <a:rPr sz="1400" spc="5" dirty="0">
                <a:latin typeface="Calibri"/>
                <a:cs typeface="Calibri"/>
              </a:rPr>
              <a:t> </a:t>
            </a:r>
            <a:r>
              <a:rPr sz="1400" spc="-5" dirty="0">
                <a:latin typeface="Calibri"/>
                <a:cs typeface="Calibri"/>
              </a:rPr>
              <a:t>και</a:t>
            </a:r>
            <a:r>
              <a:rPr sz="1400" dirty="0">
                <a:latin typeface="Calibri"/>
                <a:cs typeface="Calibri"/>
              </a:rPr>
              <a:t> </a:t>
            </a:r>
            <a:r>
              <a:rPr sz="1400" spc="-5" dirty="0">
                <a:latin typeface="Calibri"/>
                <a:cs typeface="Calibri"/>
              </a:rPr>
              <a:t>στη</a:t>
            </a:r>
            <a:r>
              <a:rPr sz="1400" dirty="0">
                <a:latin typeface="Calibri"/>
                <a:cs typeface="Calibri"/>
              </a:rPr>
              <a:t> συνέχεια,</a:t>
            </a:r>
            <a:r>
              <a:rPr sz="1400" spc="5" dirty="0">
                <a:latin typeface="Calibri"/>
                <a:cs typeface="Calibri"/>
              </a:rPr>
              <a:t> </a:t>
            </a:r>
            <a:r>
              <a:rPr sz="1400" spc="-5" dirty="0">
                <a:latin typeface="Calibri"/>
                <a:cs typeface="Calibri"/>
              </a:rPr>
              <a:t>δεδομένου</a:t>
            </a:r>
            <a:r>
              <a:rPr sz="1400" dirty="0">
                <a:latin typeface="Calibri"/>
                <a:cs typeface="Calibri"/>
              </a:rPr>
              <a:t> ότι</a:t>
            </a:r>
            <a:r>
              <a:rPr sz="1400" spc="5" dirty="0">
                <a:latin typeface="Calibri"/>
                <a:cs typeface="Calibri"/>
              </a:rPr>
              <a:t> </a:t>
            </a:r>
            <a:r>
              <a:rPr sz="1400" dirty="0">
                <a:latin typeface="Calibri"/>
                <a:cs typeface="Calibri"/>
              </a:rPr>
              <a:t>η </a:t>
            </a:r>
            <a:r>
              <a:rPr sz="1400" spc="-260" dirty="0">
                <a:latin typeface="Calibri"/>
                <a:cs typeface="Calibri"/>
              </a:rPr>
              <a:t> </a:t>
            </a:r>
            <a:r>
              <a:rPr sz="1400" dirty="0">
                <a:latin typeface="Calibri"/>
                <a:cs typeface="Calibri"/>
              </a:rPr>
              <a:t>μητέρα</a:t>
            </a:r>
            <a:r>
              <a:rPr sz="1400" spc="-5" dirty="0">
                <a:latin typeface="Calibri"/>
                <a:cs typeface="Calibri"/>
              </a:rPr>
              <a:t> </a:t>
            </a:r>
            <a:r>
              <a:rPr sz="1400" dirty="0">
                <a:latin typeface="Calibri"/>
                <a:cs typeface="Calibri"/>
              </a:rPr>
              <a:t>του</a:t>
            </a:r>
            <a:r>
              <a:rPr sz="1400" spc="-10" dirty="0">
                <a:latin typeface="Calibri"/>
                <a:cs typeface="Calibri"/>
              </a:rPr>
              <a:t> </a:t>
            </a:r>
            <a:r>
              <a:rPr sz="1400" spc="-5" dirty="0">
                <a:latin typeface="Calibri"/>
                <a:cs typeface="Calibri"/>
              </a:rPr>
              <a:t>έπασχε</a:t>
            </a:r>
            <a:r>
              <a:rPr sz="1400" spc="10" dirty="0">
                <a:latin typeface="Calibri"/>
                <a:cs typeface="Calibri"/>
              </a:rPr>
              <a:t> </a:t>
            </a:r>
            <a:r>
              <a:rPr sz="1400" spc="-5" dirty="0">
                <a:latin typeface="Calibri"/>
                <a:cs typeface="Calibri"/>
              </a:rPr>
              <a:t>από</a:t>
            </a:r>
            <a:r>
              <a:rPr sz="1400" spc="-20" dirty="0">
                <a:latin typeface="Calibri"/>
                <a:cs typeface="Calibri"/>
              </a:rPr>
              <a:t> </a:t>
            </a:r>
            <a:r>
              <a:rPr sz="1400" spc="-5" dirty="0">
                <a:latin typeface="Calibri"/>
                <a:cs typeface="Calibri"/>
              </a:rPr>
              <a:t>σοβαρή</a:t>
            </a:r>
            <a:r>
              <a:rPr sz="1400" spc="5" dirty="0">
                <a:latin typeface="Calibri"/>
                <a:cs typeface="Calibri"/>
              </a:rPr>
              <a:t> </a:t>
            </a:r>
            <a:r>
              <a:rPr sz="1400" spc="-5" dirty="0">
                <a:latin typeface="Calibri"/>
                <a:cs typeface="Calibri"/>
              </a:rPr>
              <a:t>αναπηρία,</a:t>
            </a:r>
            <a:r>
              <a:rPr sz="1400" spc="5" dirty="0">
                <a:latin typeface="Calibri"/>
                <a:cs typeface="Calibri"/>
              </a:rPr>
              <a:t> </a:t>
            </a:r>
            <a:r>
              <a:rPr sz="1400" spc="-5" dirty="0">
                <a:latin typeface="Calibri"/>
                <a:cs typeface="Calibri"/>
              </a:rPr>
              <a:t>από την</a:t>
            </a:r>
            <a:r>
              <a:rPr sz="1400" spc="5" dirty="0">
                <a:latin typeface="Calibri"/>
                <a:cs typeface="Calibri"/>
              </a:rPr>
              <a:t> </a:t>
            </a:r>
            <a:r>
              <a:rPr sz="1400" dirty="0">
                <a:latin typeface="Calibri"/>
                <a:cs typeface="Calibri"/>
              </a:rPr>
              <a:t>εκ</a:t>
            </a:r>
            <a:r>
              <a:rPr sz="1400" spc="-5" dirty="0">
                <a:latin typeface="Calibri"/>
                <a:cs typeface="Calibri"/>
              </a:rPr>
              <a:t> μητρός</a:t>
            </a:r>
            <a:r>
              <a:rPr sz="1400" spc="-10" dirty="0">
                <a:latin typeface="Calibri"/>
                <a:cs typeface="Calibri"/>
              </a:rPr>
              <a:t> </a:t>
            </a:r>
            <a:r>
              <a:rPr sz="1400" spc="-5" dirty="0">
                <a:latin typeface="Calibri"/>
                <a:cs typeface="Calibri"/>
              </a:rPr>
              <a:t>γιαγιά</a:t>
            </a:r>
            <a:r>
              <a:rPr sz="1400" spc="10" dirty="0">
                <a:latin typeface="Calibri"/>
                <a:cs typeface="Calibri"/>
              </a:rPr>
              <a:t> </a:t>
            </a:r>
            <a:r>
              <a:rPr sz="1400" spc="-5" dirty="0">
                <a:latin typeface="Calibri"/>
                <a:cs typeface="Calibri"/>
              </a:rPr>
              <a:t>του.</a:t>
            </a:r>
            <a:endParaRPr sz="1400">
              <a:latin typeface="Calibri"/>
              <a:cs typeface="Calibri"/>
            </a:endParaRPr>
          </a:p>
          <a:p>
            <a:pPr marL="12700" marR="5080" algn="just">
              <a:lnSpc>
                <a:spcPct val="101699"/>
              </a:lnSpc>
            </a:pPr>
            <a:r>
              <a:rPr sz="1400" dirty="0">
                <a:solidFill>
                  <a:schemeClr val="tx2">
                    <a:lumMod val="75000"/>
                  </a:schemeClr>
                </a:solidFill>
                <a:latin typeface="Calibri"/>
                <a:cs typeface="Calibri"/>
              </a:rPr>
              <a:t>Το </a:t>
            </a:r>
            <a:r>
              <a:rPr sz="1400" spc="-5" dirty="0">
                <a:solidFill>
                  <a:schemeClr val="tx2">
                    <a:lumMod val="75000"/>
                  </a:schemeClr>
                </a:solidFill>
                <a:latin typeface="Calibri"/>
                <a:cs typeface="Calibri"/>
              </a:rPr>
              <a:t>Δικαστήριο</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έκρινε</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ότι</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υπήρξε</a:t>
            </a:r>
            <a:r>
              <a:rPr sz="1400"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παραβίαση του</a:t>
            </a:r>
            <a:r>
              <a:rPr sz="1400" b="1"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Άρθρου</a:t>
            </a:r>
            <a:r>
              <a:rPr sz="1400" b="1" spc="260" dirty="0">
                <a:solidFill>
                  <a:schemeClr val="tx2">
                    <a:lumMod val="75000"/>
                  </a:schemeClr>
                </a:solidFill>
                <a:latin typeface="Calibri"/>
                <a:cs typeface="Calibri"/>
              </a:rPr>
              <a:t> </a:t>
            </a:r>
            <a:r>
              <a:rPr sz="1400" b="1" dirty="0">
                <a:solidFill>
                  <a:schemeClr val="tx2">
                    <a:lumMod val="75000"/>
                  </a:schemeClr>
                </a:solidFill>
                <a:latin typeface="Calibri"/>
                <a:cs typeface="Calibri"/>
              </a:rPr>
              <a:t>8 </a:t>
            </a:r>
            <a:r>
              <a:rPr sz="1400" spc="-5" dirty="0">
                <a:solidFill>
                  <a:schemeClr val="tx2">
                    <a:lumMod val="75000"/>
                  </a:schemeClr>
                </a:solidFill>
                <a:latin typeface="Calibri"/>
                <a:cs typeface="Calibri"/>
              </a:rPr>
              <a:t>(δικαίωμα</a:t>
            </a:r>
            <a:r>
              <a:rPr sz="1400" spc="2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σεβασμού </a:t>
            </a:r>
            <a:r>
              <a:rPr sz="1400" spc="-260" dirty="0">
                <a:solidFill>
                  <a:schemeClr val="tx2">
                    <a:lumMod val="75000"/>
                  </a:schemeClr>
                </a:solidFill>
                <a:latin typeface="Calibri"/>
                <a:cs typeface="Calibri"/>
              </a:rPr>
              <a:t> </a:t>
            </a:r>
            <a:r>
              <a:rPr sz="1400" dirty="0">
                <a:solidFill>
                  <a:schemeClr val="tx2">
                    <a:lumMod val="75000"/>
                  </a:schemeClr>
                </a:solidFill>
                <a:latin typeface="Calibri"/>
                <a:cs typeface="Calibri"/>
              </a:rPr>
              <a:t>της</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ιδιωτικής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και</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οικογενειακής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ζωής)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της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Σύμβασης,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εκτιμώντας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ότι</a:t>
            </a:r>
            <a:r>
              <a:rPr sz="1400" dirty="0">
                <a:solidFill>
                  <a:schemeClr val="tx2">
                    <a:lumMod val="75000"/>
                  </a:schemeClr>
                </a:solidFill>
                <a:latin typeface="Calibri"/>
                <a:cs typeface="Calibri"/>
              </a:rPr>
              <a:t> τα</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εθνικά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δικαστήρια δεν εξασφάλισαν μια</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δίκαιη ισορροπία </a:t>
            </a:r>
            <a:r>
              <a:rPr sz="1400" dirty="0">
                <a:solidFill>
                  <a:schemeClr val="tx2">
                    <a:lumMod val="75000"/>
                  </a:schemeClr>
                </a:solidFill>
                <a:latin typeface="Calibri"/>
                <a:cs typeface="Calibri"/>
              </a:rPr>
              <a:t>μεταξύ του </a:t>
            </a:r>
            <a:r>
              <a:rPr sz="1400" spc="-5" dirty="0">
                <a:solidFill>
                  <a:schemeClr val="tx2">
                    <a:lumMod val="75000"/>
                  </a:schemeClr>
                </a:solidFill>
                <a:latin typeface="Calibri"/>
                <a:cs typeface="Calibri"/>
              </a:rPr>
              <a:t>δικαιώματος </a:t>
            </a:r>
            <a:r>
              <a:rPr sz="1400" spc="-10" dirty="0">
                <a:solidFill>
                  <a:schemeClr val="tx2">
                    <a:lumMod val="75000"/>
                  </a:schemeClr>
                </a:solidFill>
                <a:latin typeface="Calibri"/>
                <a:cs typeface="Calibri"/>
              </a:rPr>
              <a:t>του </a:t>
            </a:r>
            <a:r>
              <a:rPr sz="1400" spc="-5" dirty="0">
                <a:solidFill>
                  <a:schemeClr val="tx2">
                    <a:lumMod val="75000"/>
                  </a:schemeClr>
                </a:solidFill>
                <a:latin typeface="Calibri"/>
                <a:cs typeface="Calibri"/>
              </a:rPr>
              <a:t> παιδιού</a:t>
            </a:r>
            <a:r>
              <a:rPr sz="1400" dirty="0">
                <a:solidFill>
                  <a:schemeClr val="tx2">
                    <a:lumMod val="75000"/>
                  </a:schemeClr>
                </a:solidFill>
                <a:latin typeface="Calibri"/>
                <a:cs typeface="Calibri"/>
              </a:rPr>
              <a:t> να</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απολαύει</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προστασίας</a:t>
            </a:r>
            <a:r>
              <a:rPr sz="1400" dirty="0">
                <a:solidFill>
                  <a:schemeClr val="tx2">
                    <a:lumMod val="75000"/>
                  </a:schemeClr>
                </a:solidFill>
                <a:latin typeface="Calibri"/>
                <a:cs typeface="Calibri"/>
              </a:rPr>
              <a:t> των</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συμφερόντων</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κατά</a:t>
            </a:r>
            <a:r>
              <a:rPr sz="1400" dirty="0">
                <a:solidFill>
                  <a:schemeClr val="tx2">
                    <a:lumMod val="75000"/>
                  </a:schemeClr>
                </a:solidFill>
                <a:latin typeface="Calibri"/>
                <a:cs typeface="Calibri"/>
              </a:rPr>
              <a:t> την</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πορεία</a:t>
            </a:r>
            <a:r>
              <a:rPr sz="1400" dirty="0">
                <a:solidFill>
                  <a:schemeClr val="tx2">
                    <a:lumMod val="75000"/>
                  </a:schemeClr>
                </a:solidFill>
                <a:latin typeface="Calibri"/>
                <a:cs typeface="Calibri"/>
              </a:rPr>
              <a:t> της </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διαδικασίας</a:t>
            </a:r>
            <a:r>
              <a:rPr sz="1400" spc="1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και</a:t>
            </a:r>
            <a:r>
              <a:rPr sz="1400" spc="90" dirty="0">
                <a:solidFill>
                  <a:schemeClr val="tx2">
                    <a:lumMod val="75000"/>
                  </a:schemeClr>
                </a:solidFill>
                <a:latin typeface="Calibri"/>
                <a:cs typeface="Calibri"/>
              </a:rPr>
              <a:t> </a:t>
            </a:r>
            <a:r>
              <a:rPr sz="1400" dirty="0">
                <a:solidFill>
                  <a:schemeClr val="tx2">
                    <a:lumMod val="75000"/>
                  </a:schemeClr>
                </a:solidFill>
                <a:latin typeface="Calibri"/>
                <a:cs typeface="Calibri"/>
              </a:rPr>
              <a:t>του</a:t>
            </a:r>
            <a:r>
              <a:rPr sz="1400" spc="1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δικαιώματος</a:t>
            </a:r>
            <a:r>
              <a:rPr sz="1400" spc="100" dirty="0">
                <a:solidFill>
                  <a:schemeClr val="tx2">
                    <a:lumMod val="75000"/>
                  </a:schemeClr>
                </a:solidFill>
                <a:latin typeface="Calibri"/>
                <a:cs typeface="Calibri"/>
              </a:rPr>
              <a:t> </a:t>
            </a:r>
            <a:r>
              <a:rPr sz="1400" dirty="0">
                <a:solidFill>
                  <a:schemeClr val="tx2">
                    <a:lumMod val="75000"/>
                  </a:schemeClr>
                </a:solidFill>
                <a:latin typeface="Calibri"/>
                <a:cs typeface="Calibri"/>
              </a:rPr>
              <a:t>του</a:t>
            </a:r>
            <a:r>
              <a:rPr sz="1400" spc="1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φερόμενου</a:t>
            </a:r>
            <a:r>
              <a:rPr sz="1400" spc="95" dirty="0">
                <a:solidFill>
                  <a:schemeClr val="tx2">
                    <a:lumMod val="75000"/>
                  </a:schemeClr>
                </a:solidFill>
                <a:latin typeface="Calibri"/>
                <a:cs typeface="Calibri"/>
              </a:rPr>
              <a:t> </a:t>
            </a:r>
            <a:r>
              <a:rPr sz="1400" dirty="0">
                <a:solidFill>
                  <a:schemeClr val="tx2">
                    <a:lumMod val="75000"/>
                  </a:schemeClr>
                </a:solidFill>
                <a:latin typeface="Calibri"/>
                <a:cs typeface="Calibri"/>
              </a:rPr>
              <a:t>ως</a:t>
            </a:r>
            <a:r>
              <a:rPr sz="1400" spc="1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πατέρα</a:t>
            </a:r>
            <a:r>
              <a:rPr sz="1400" spc="105" dirty="0">
                <a:solidFill>
                  <a:schemeClr val="tx2">
                    <a:lumMod val="75000"/>
                  </a:schemeClr>
                </a:solidFill>
                <a:latin typeface="Calibri"/>
                <a:cs typeface="Calibri"/>
              </a:rPr>
              <a:t> </a:t>
            </a:r>
            <a:r>
              <a:rPr sz="1400" dirty="0">
                <a:solidFill>
                  <a:schemeClr val="tx2">
                    <a:lumMod val="75000"/>
                  </a:schemeClr>
                </a:solidFill>
                <a:latin typeface="Calibri"/>
                <a:cs typeface="Calibri"/>
              </a:rPr>
              <a:t>να</a:t>
            </a:r>
            <a:r>
              <a:rPr sz="1400" spc="100" dirty="0">
                <a:solidFill>
                  <a:schemeClr val="tx2">
                    <a:lumMod val="75000"/>
                  </a:schemeClr>
                </a:solidFill>
                <a:latin typeface="Calibri"/>
                <a:cs typeface="Calibri"/>
              </a:rPr>
              <a:t> </a:t>
            </a:r>
            <a:r>
              <a:rPr sz="1400" dirty="0">
                <a:solidFill>
                  <a:schemeClr val="tx2">
                    <a:lumMod val="75000"/>
                  </a:schemeClr>
                </a:solidFill>
                <a:latin typeface="Calibri"/>
                <a:cs typeface="Calibri"/>
              </a:rPr>
              <a:t>μην</a:t>
            </a:r>
            <a:r>
              <a:rPr sz="1400" spc="105" dirty="0">
                <a:solidFill>
                  <a:schemeClr val="tx2">
                    <a:lumMod val="75000"/>
                  </a:schemeClr>
                </a:solidFill>
                <a:latin typeface="Calibri"/>
                <a:cs typeface="Calibri"/>
              </a:rPr>
              <a:t> </a:t>
            </a:r>
            <a:r>
              <a:rPr sz="1400" spc="-5">
                <a:solidFill>
                  <a:schemeClr val="tx2">
                    <a:lumMod val="75000"/>
                  </a:schemeClr>
                </a:solidFill>
                <a:latin typeface="Calibri"/>
                <a:cs typeface="Calibri"/>
              </a:rPr>
              <a:t>υποβληθεί</a:t>
            </a:r>
            <a:r>
              <a:rPr sz="1400" spc="95">
                <a:solidFill>
                  <a:schemeClr val="tx2">
                    <a:lumMod val="75000"/>
                  </a:schemeClr>
                </a:solidFill>
                <a:latin typeface="Calibri"/>
                <a:cs typeface="Calibri"/>
              </a:rPr>
              <a:t> </a:t>
            </a:r>
            <a:r>
              <a:rPr sz="1400" spc="-5" smtClean="0">
                <a:solidFill>
                  <a:schemeClr val="tx2">
                    <a:lumMod val="75000"/>
                  </a:schemeClr>
                </a:solidFill>
                <a:latin typeface="Calibri"/>
                <a:cs typeface="Calibri"/>
              </a:rPr>
              <a:t>σε</a:t>
            </a:r>
            <a:r>
              <a:rPr lang="en-US" sz="1400" spc="-5" dirty="0" smtClean="0">
                <a:solidFill>
                  <a:schemeClr val="tx2">
                    <a:lumMod val="75000"/>
                  </a:schemeClr>
                </a:solidFill>
                <a:latin typeface="Calibri"/>
                <a:cs typeface="Calibri"/>
              </a:rPr>
              <a:t> </a:t>
            </a:r>
            <a:r>
              <a:rPr sz="1400" smtClean="0">
                <a:solidFill>
                  <a:schemeClr val="tx2">
                    <a:lumMod val="75000"/>
                  </a:schemeClr>
                </a:solidFill>
                <a:latin typeface="Calibri"/>
                <a:cs typeface="Calibri"/>
              </a:rPr>
              <a:t>τεστ </a:t>
            </a:r>
            <a:r>
              <a:rPr sz="1400" spc="-5" dirty="0">
                <a:solidFill>
                  <a:schemeClr val="tx2">
                    <a:lumMod val="75000"/>
                  </a:schemeClr>
                </a:solidFill>
                <a:latin typeface="Calibri"/>
                <a:cs typeface="Calibri"/>
              </a:rPr>
              <a:t>πατρότητας και </a:t>
            </a:r>
            <a:r>
              <a:rPr sz="1400" dirty="0">
                <a:solidFill>
                  <a:schemeClr val="tx2">
                    <a:lumMod val="75000"/>
                  </a:schemeClr>
                </a:solidFill>
                <a:latin typeface="Calibri"/>
                <a:cs typeface="Calibri"/>
              </a:rPr>
              <a:t>να</a:t>
            </a:r>
            <a:r>
              <a:rPr sz="1400" spc="-25" dirty="0">
                <a:solidFill>
                  <a:schemeClr val="tx2">
                    <a:lumMod val="75000"/>
                  </a:schemeClr>
                </a:solidFill>
                <a:latin typeface="Calibri"/>
                <a:cs typeface="Calibri"/>
              </a:rPr>
              <a:t> </a:t>
            </a:r>
            <a:r>
              <a:rPr sz="1400" dirty="0">
                <a:solidFill>
                  <a:schemeClr val="tx2">
                    <a:lumMod val="75000"/>
                  </a:schemeClr>
                </a:solidFill>
                <a:latin typeface="Calibri"/>
                <a:cs typeface="Calibri"/>
              </a:rPr>
              <a:t>μην</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συμμετάσχει</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στη</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διαδικασία.</a:t>
            </a:r>
            <a:endParaRPr sz="1400">
              <a:solidFill>
                <a:schemeClr val="tx2">
                  <a:lumMod val="75000"/>
                </a:schemeClr>
              </a:solidFill>
              <a:latin typeface="Calibri"/>
              <a:cs typeface="Calibri"/>
            </a:endParaRPr>
          </a:p>
          <a:p>
            <a:pPr>
              <a:lnSpc>
                <a:spcPct val="100000"/>
              </a:lnSpc>
              <a:spcBef>
                <a:spcPts val="20"/>
              </a:spcBef>
            </a:pPr>
            <a:endParaRPr sz="1400">
              <a:latin typeface="Calibri"/>
              <a:cs typeface="Calibri"/>
            </a:endParaRPr>
          </a:p>
          <a:p>
            <a:pPr marL="12700" algn="just">
              <a:lnSpc>
                <a:spcPct val="100000"/>
              </a:lnSpc>
            </a:pPr>
            <a:r>
              <a:rPr sz="1400" b="1" u="sng" spc="-5" dirty="0">
                <a:solidFill>
                  <a:srgbClr val="4F81BC"/>
                </a:solidFill>
                <a:uFill>
                  <a:solidFill>
                    <a:srgbClr val="4F81BC"/>
                  </a:solidFill>
                </a:uFill>
                <a:latin typeface="Calibri"/>
                <a:cs typeface="Calibri"/>
                <a:hlinkClick r:id="rId4"/>
              </a:rPr>
              <a:t>Godelli</a:t>
            </a:r>
            <a:r>
              <a:rPr sz="1400" b="1" u="sng" spc="-15" dirty="0">
                <a:solidFill>
                  <a:srgbClr val="4F81BC"/>
                </a:solidFill>
                <a:uFill>
                  <a:solidFill>
                    <a:srgbClr val="4F81BC"/>
                  </a:solidFill>
                </a:uFill>
                <a:latin typeface="Calibri"/>
                <a:cs typeface="Calibri"/>
                <a:hlinkClick r:id="rId4"/>
              </a:rPr>
              <a:t> </a:t>
            </a:r>
            <a:r>
              <a:rPr sz="1400" b="1" u="sng" spc="-5" dirty="0">
                <a:solidFill>
                  <a:srgbClr val="4F81BC"/>
                </a:solidFill>
                <a:uFill>
                  <a:solidFill>
                    <a:srgbClr val="4F81BC"/>
                  </a:solidFill>
                </a:uFill>
                <a:latin typeface="Calibri"/>
                <a:cs typeface="Calibri"/>
                <a:hlinkClick r:id="rId4"/>
              </a:rPr>
              <a:t>κατά</a:t>
            </a:r>
            <a:r>
              <a:rPr sz="1400" b="1" u="sng" spc="-15" dirty="0">
                <a:solidFill>
                  <a:srgbClr val="4F81BC"/>
                </a:solidFill>
                <a:uFill>
                  <a:solidFill>
                    <a:srgbClr val="4F81BC"/>
                  </a:solidFill>
                </a:uFill>
                <a:latin typeface="Calibri"/>
                <a:cs typeface="Calibri"/>
                <a:hlinkClick r:id="rId4"/>
              </a:rPr>
              <a:t> </a:t>
            </a:r>
            <a:r>
              <a:rPr sz="1400" b="1" u="sng" spc="-5" dirty="0">
                <a:solidFill>
                  <a:srgbClr val="4F81BC"/>
                </a:solidFill>
                <a:uFill>
                  <a:solidFill>
                    <a:srgbClr val="4F81BC"/>
                  </a:solidFill>
                </a:uFill>
                <a:latin typeface="Calibri"/>
                <a:cs typeface="Calibri"/>
                <a:hlinkClick r:id="rId4"/>
              </a:rPr>
              <a:t>Ιταλίας</a:t>
            </a:r>
            <a:endParaRPr sz="1400">
              <a:latin typeface="Calibri"/>
              <a:cs typeface="Calibri"/>
            </a:endParaRPr>
          </a:p>
          <a:p>
            <a:pPr marL="12700" algn="just">
              <a:lnSpc>
                <a:spcPct val="100000"/>
              </a:lnSpc>
              <a:spcBef>
                <a:spcPts val="25"/>
              </a:spcBef>
            </a:pPr>
            <a:r>
              <a:rPr sz="1400" dirty="0">
                <a:solidFill>
                  <a:srgbClr val="808080"/>
                </a:solidFill>
                <a:latin typeface="Calibri"/>
                <a:cs typeface="Calibri"/>
              </a:rPr>
              <a:t>25</a:t>
            </a:r>
            <a:r>
              <a:rPr sz="1400" spc="-20" dirty="0">
                <a:solidFill>
                  <a:srgbClr val="808080"/>
                </a:solidFill>
                <a:latin typeface="Calibri"/>
                <a:cs typeface="Calibri"/>
              </a:rPr>
              <a:t> </a:t>
            </a:r>
            <a:r>
              <a:rPr sz="1400" spc="-5" dirty="0">
                <a:solidFill>
                  <a:srgbClr val="808080"/>
                </a:solidFill>
                <a:latin typeface="Calibri"/>
                <a:cs typeface="Calibri"/>
              </a:rPr>
              <a:t>Σεπτεμβρίου</a:t>
            </a:r>
            <a:r>
              <a:rPr sz="1400" spc="-20" dirty="0">
                <a:solidFill>
                  <a:srgbClr val="808080"/>
                </a:solidFill>
                <a:latin typeface="Calibri"/>
                <a:cs typeface="Calibri"/>
              </a:rPr>
              <a:t> </a:t>
            </a:r>
            <a:r>
              <a:rPr sz="1400" spc="-5" dirty="0">
                <a:solidFill>
                  <a:srgbClr val="808080"/>
                </a:solidFill>
                <a:latin typeface="Calibri"/>
                <a:cs typeface="Calibri"/>
              </a:rPr>
              <a:t>2012</a:t>
            </a:r>
            <a:endParaRPr sz="1400">
              <a:latin typeface="Calibri"/>
              <a:cs typeface="Calibri"/>
            </a:endParaRPr>
          </a:p>
          <a:p>
            <a:pPr marL="12700" marR="5080" algn="just">
              <a:lnSpc>
                <a:spcPct val="101699"/>
              </a:lnSpc>
            </a:pPr>
            <a:r>
              <a:rPr sz="1400" dirty="0">
                <a:latin typeface="Calibri"/>
                <a:cs typeface="Calibri"/>
              </a:rPr>
              <a:t>Η</a:t>
            </a:r>
            <a:r>
              <a:rPr sz="1400" spc="5" dirty="0">
                <a:latin typeface="Calibri"/>
                <a:cs typeface="Calibri"/>
              </a:rPr>
              <a:t> </a:t>
            </a:r>
            <a:r>
              <a:rPr sz="1400" spc="-5" dirty="0">
                <a:latin typeface="Calibri"/>
                <a:cs typeface="Calibri"/>
              </a:rPr>
              <a:t>υπόθεση</a:t>
            </a:r>
            <a:r>
              <a:rPr sz="1400" dirty="0">
                <a:latin typeface="Calibri"/>
                <a:cs typeface="Calibri"/>
              </a:rPr>
              <a:t> </a:t>
            </a:r>
            <a:r>
              <a:rPr sz="1400" spc="-5" dirty="0">
                <a:latin typeface="Calibri"/>
                <a:cs typeface="Calibri"/>
              </a:rPr>
              <a:t>αυτή</a:t>
            </a:r>
            <a:r>
              <a:rPr sz="1400" dirty="0">
                <a:latin typeface="Calibri"/>
                <a:cs typeface="Calibri"/>
              </a:rPr>
              <a:t> </a:t>
            </a:r>
            <a:r>
              <a:rPr sz="1400" spc="-5" dirty="0">
                <a:latin typeface="Calibri"/>
                <a:cs typeface="Calibri"/>
              </a:rPr>
              <a:t>αφορούσε</a:t>
            </a:r>
            <a:r>
              <a:rPr sz="1400" dirty="0">
                <a:latin typeface="Calibri"/>
                <a:cs typeface="Calibri"/>
              </a:rPr>
              <a:t> </a:t>
            </a:r>
            <a:r>
              <a:rPr sz="1400" spc="-5" dirty="0">
                <a:latin typeface="Calibri"/>
                <a:cs typeface="Calibri"/>
              </a:rPr>
              <a:t>στο</a:t>
            </a:r>
            <a:r>
              <a:rPr sz="1400" dirty="0">
                <a:latin typeface="Calibri"/>
                <a:cs typeface="Calibri"/>
              </a:rPr>
              <a:t> </a:t>
            </a:r>
            <a:r>
              <a:rPr sz="1400" spc="-5" dirty="0">
                <a:latin typeface="Calibri"/>
                <a:cs typeface="Calibri"/>
              </a:rPr>
              <a:t>απόρρητο</a:t>
            </a:r>
            <a:r>
              <a:rPr sz="1400" dirty="0">
                <a:latin typeface="Calibri"/>
                <a:cs typeface="Calibri"/>
              </a:rPr>
              <a:t> των</a:t>
            </a:r>
            <a:r>
              <a:rPr sz="1400" spc="5" dirty="0">
                <a:latin typeface="Calibri"/>
                <a:cs typeface="Calibri"/>
              </a:rPr>
              <a:t> </a:t>
            </a:r>
            <a:r>
              <a:rPr sz="1400" spc="-5" dirty="0">
                <a:latin typeface="Calibri"/>
                <a:cs typeface="Calibri"/>
              </a:rPr>
              <a:t>σχετικών</a:t>
            </a:r>
            <a:r>
              <a:rPr sz="1400" dirty="0">
                <a:latin typeface="Calibri"/>
                <a:cs typeface="Calibri"/>
              </a:rPr>
              <a:t> με</a:t>
            </a:r>
            <a:r>
              <a:rPr sz="1400" spc="5" dirty="0">
                <a:latin typeface="Calibri"/>
                <a:cs typeface="Calibri"/>
              </a:rPr>
              <a:t> </a:t>
            </a:r>
            <a:r>
              <a:rPr sz="1400" spc="-5" dirty="0">
                <a:latin typeface="Calibri"/>
                <a:cs typeface="Calibri"/>
              </a:rPr>
              <a:t>τη</a:t>
            </a:r>
            <a:r>
              <a:rPr sz="1400" spc="265" dirty="0">
                <a:latin typeface="Calibri"/>
                <a:cs typeface="Calibri"/>
              </a:rPr>
              <a:t> </a:t>
            </a:r>
            <a:r>
              <a:rPr sz="1400" spc="-5" dirty="0">
                <a:latin typeface="Calibri"/>
                <a:cs typeface="Calibri"/>
              </a:rPr>
              <a:t>γέννηση </a:t>
            </a:r>
            <a:r>
              <a:rPr sz="1400" dirty="0">
                <a:latin typeface="Calibri"/>
                <a:cs typeface="Calibri"/>
              </a:rPr>
              <a:t> </a:t>
            </a:r>
            <a:r>
              <a:rPr sz="1400" spc="-5" dirty="0">
                <a:latin typeface="Calibri"/>
                <a:cs typeface="Calibri"/>
              </a:rPr>
              <a:t>πληροφοριών και στην αδυναμία </a:t>
            </a:r>
            <a:r>
              <a:rPr sz="1400" dirty="0">
                <a:latin typeface="Calibri"/>
                <a:cs typeface="Calibri"/>
              </a:rPr>
              <a:t>ενός </a:t>
            </a:r>
            <a:r>
              <a:rPr sz="1400" spc="-5" dirty="0">
                <a:latin typeface="Calibri"/>
                <a:cs typeface="Calibri"/>
              </a:rPr>
              <a:t>προσώπου που </a:t>
            </a:r>
            <a:r>
              <a:rPr sz="1400" dirty="0">
                <a:latin typeface="Calibri"/>
                <a:cs typeface="Calibri"/>
              </a:rPr>
              <a:t>είχε </a:t>
            </a:r>
            <a:r>
              <a:rPr sz="1400" spc="-5" dirty="0">
                <a:latin typeface="Calibri"/>
                <a:cs typeface="Calibri"/>
              </a:rPr>
              <a:t>εγκαταλειφθεί από </a:t>
            </a:r>
            <a:r>
              <a:rPr sz="1400" dirty="0">
                <a:latin typeface="Calibri"/>
                <a:cs typeface="Calibri"/>
              </a:rPr>
              <a:t>τη </a:t>
            </a:r>
            <a:r>
              <a:rPr sz="1400" spc="5" dirty="0">
                <a:latin typeface="Calibri"/>
                <a:cs typeface="Calibri"/>
              </a:rPr>
              <a:t> </a:t>
            </a:r>
            <a:r>
              <a:rPr sz="1400" dirty="0">
                <a:latin typeface="Calibri"/>
                <a:cs typeface="Calibri"/>
              </a:rPr>
              <a:t>μητέρα</a:t>
            </a:r>
            <a:r>
              <a:rPr sz="1400" spc="5" dirty="0">
                <a:latin typeface="Calibri"/>
                <a:cs typeface="Calibri"/>
              </a:rPr>
              <a:t> </a:t>
            </a:r>
            <a:r>
              <a:rPr sz="1400" dirty="0">
                <a:latin typeface="Calibri"/>
                <a:cs typeface="Calibri"/>
              </a:rPr>
              <a:t>του</a:t>
            </a:r>
            <a:r>
              <a:rPr sz="1400" spc="5" dirty="0">
                <a:latin typeface="Calibri"/>
                <a:cs typeface="Calibri"/>
              </a:rPr>
              <a:t> </a:t>
            </a:r>
            <a:r>
              <a:rPr sz="1400" dirty="0">
                <a:latin typeface="Calibri"/>
                <a:cs typeface="Calibri"/>
              </a:rPr>
              <a:t>να</a:t>
            </a:r>
            <a:r>
              <a:rPr sz="1400" spc="5" dirty="0">
                <a:latin typeface="Calibri"/>
                <a:cs typeface="Calibri"/>
              </a:rPr>
              <a:t> </a:t>
            </a:r>
            <a:r>
              <a:rPr sz="1400" spc="-5" dirty="0">
                <a:latin typeface="Calibri"/>
                <a:cs typeface="Calibri"/>
              </a:rPr>
              <a:t>συγκεντρώσει</a:t>
            </a:r>
            <a:r>
              <a:rPr sz="1400" dirty="0">
                <a:latin typeface="Calibri"/>
                <a:cs typeface="Calibri"/>
              </a:rPr>
              <a:t> </a:t>
            </a:r>
            <a:r>
              <a:rPr sz="1400" spc="-5" dirty="0">
                <a:latin typeface="Calibri"/>
                <a:cs typeface="Calibri"/>
              </a:rPr>
              <a:t>πληροφορίες</a:t>
            </a:r>
            <a:r>
              <a:rPr sz="1400" dirty="0">
                <a:latin typeface="Calibri"/>
                <a:cs typeface="Calibri"/>
              </a:rPr>
              <a:t> </a:t>
            </a:r>
            <a:r>
              <a:rPr sz="1400" spc="-5" dirty="0">
                <a:latin typeface="Calibri"/>
                <a:cs typeface="Calibri"/>
              </a:rPr>
              <a:t>για</a:t>
            </a:r>
            <a:r>
              <a:rPr sz="1400" dirty="0">
                <a:latin typeface="Calibri"/>
                <a:cs typeface="Calibri"/>
              </a:rPr>
              <a:t> την</a:t>
            </a:r>
            <a:r>
              <a:rPr sz="1400" spc="5" dirty="0">
                <a:latin typeface="Calibri"/>
                <a:cs typeface="Calibri"/>
              </a:rPr>
              <a:t> </a:t>
            </a:r>
            <a:r>
              <a:rPr sz="1400" spc="-5" dirty="0">
                <a:latin typeface="Calibri"/>
                <a:cs typeface="Calibri"/>
              </a:rPr>
              <a:t>βιολογική</a:t>
            </a:r>
            <a:r>
              <a:rPr sz="1400" dirty="0">
                <a:latin typeface="Calibri"/>
                <a:cs typeface="Calibri"/>
              </a:rPr>
              <a:t> του</a:t>
            </a:r>
            <a:r>
              <a:rPr sz="1400" spc="5" dirty="0">
                <a:latin typeface="Calibri"/>
                <a:cs typeface="Calibri"/>
              </a:rPr>
              <a:t> </a:t>
            </a:r>
            <a:r>
              <a:rPr sz="1400" spc="-5" dirty="0">
                <a:latin typeface="Calibri"/>
                <a:cs typeface="Calibri"/>
              </a:rPr>
              <a:t>καταγωγή.</a:t>
            </a:r>
            <a:r>
              <a:rPr sz="1400" dirty="0">
                <a:latin typeface="Calibri"/>
                <a:cs typeface="Calibri"/>
              </a:rPr>
              <a:t> Η </a:t>
            </a:r>
            <a:r>
              <a:rPr sz="1400" spc="5" dirty="0">
                <a:latin typeface="Calibri"/>
                <a:cs typeface="Calibri"/>
              </a:rPr>
              <a:t> </a:t>
            </a:r>
            <a:r>
              <a:rPr sz="1400" spc="-5" dirty="0">
                <a:latin typeface="Calibri"/>
                <a:cs typeface="Calibri"/>
              </a:rPr>
              <a:t>προσφεύγουσα ισχυρίστηκε </a:t>
            </a:r>
            <a:r>
              <a:rPr sz="1400" dirty="0">
                <a:latin typeface="Calibri"/>
                <a:cs typeface="Calibri"/>
              </a:rPr>
              <a:t>ότι </a:t>
            </a:r>
            <a:r>
              <a:rPr sz="1400" spc="-5" dirty="0">
                <a:latin typeface="Calibri"/>
                <a:cs typeface="Calibri"/>
              </a:rPr>
              <a:t>υπέστη σοβαρή βλάβη λόγω </a:t>
            </a:r>
            <a:r>
              <a:rPr sz="1400" dirty="0">
                <a:latin typeface="Calibri"/>
                <a:cs typeface="Calibri"/>
              </a:rPr>
              <a:t>της </a:t>
            </a:r>
            <a:r>
              <a:rPr sz="1400" spc="-5" dirty="0">
                <a:latin typeface="Calibri"/>
                <a:cs typeface="Calibri"/>
              </a:rPr>
              <a:t>άγνοιάς </a:t>
            </a:r>
            <a:r>
              <a:rPr sz="1400" dirty="0">
                <a:latin typeface="Calibri"/>
                <a:cs typeface="Calibri"/>
              </a:rPr>
              <a:t>της </a:t>
            </a:r>
            <a:r>
              <a:rPr sz="1400" spc="-5">
                <a:latin typeface="Calibri"/>
                <a:cs typeface="Calibri"/>
              </a:rPr>
              <a:t>για </a:t>
            </a:r>
            <a:r>
              <a:rPr sz="1400" spc="-10" smtClean="0">
                <a:latin typeface="Calibri"/>
                <a:cs typeface="Calibri"/>
              </a:rPr>
              <a:t>το</a:t>
            </a:r>
            <a:r>
              <a:rPr sz="1400" spc="-5" smtClean="0">
                <a:latin typeface="Calibri"/>
                <a:cs typeface="Calibri"/>
              </a:rPr>
              <a:t> </a:t>
            </a:r>
            <a:r>
              <a:rPr sz="1400" spc="-5" dirty="0">
                <a:latin typeface="Calibri"/>
                <a:cs typeface="Calibri"/>
              </a:rPr>
              <a:t>παρελθόν της, δεδομένου ότι, στο πλαίσιο σεβασμού </a:t>
            </a:r>
            <a:r>
              <a:rPr sz="1400" dirty="0">
                <a:latin typeface="Calibri"/>
                <a:cs typeface="Calibri"/>
              </a:rPr>
              <a:t>των </a:t>
            </a:r>
            <a:r>
              <a:rPr sz="1400" spc="-5" dirty="0">
                <a:latin typeface="Calibri"/>
                <a:cs typeface="Calibri"/>
              </a:rPr>
              <a:t>συμφερόντων </a:t>
            </a:r>
            <a:r>
              <a:rPr sz="1400" dirty="0">
                <a:latin typeface="Calibri"/>
                <a:cs typeface="Calibri"/>
              </a:rPr>
              <a:t>των </a:t>
            </a:r>
            <a:r>
              <a:rPr sz="1400" spc="-5" dirty="0">
                <a:latin typeface="Calibri"/>
                <a:cs typeface="Calibri"/>
              </a:rPr>
              <a:t>τρίτων </a:t>
            </a:r>
            <a:r>
              <a:rPr sz="1400" dirty="0">
                <a:latin typeface="Calibri"/>
                <a:cs typeface="Calibri"/>
              </a:rPr>
              <a:t> μερών, </a:t>
            </a:r>
            <a:r>
              <a:rPr sz="1400" spc="-10" dirty="0">
                <a:latin typeface="Calibri"/>
                <a:cs typeface="Calibri"/>
              </a:rPr>
              <a:t>δεν</a:t>
            </a:r>
            <a:r>
              <a:rPr sz="1400" spc="5" dirty="0">
                <a:latin typeface="Calibri"/>
                <a:cs typeface="Calibri"/>
              </a:rPr>
              <a:t> </a:t>
            </a:r>
            <a:r>
              <a:rPr sz="1400" spc="-5" dirty="0">
                <a:latin typeface="Calibri"/>
                <a:cs typeface="Calibri"/>
              </a:rPr>
              <a:t>μπόρεσε</a:t>
            </a:r>
            <a:r>
              <a:rPr sz="1400" spc="10" dirty="0">
                <a:latin typeface="Calibri"/>
                <a:cs typeface="Calibri"/>
              </a:rPr>
              <a:t> </a:t>
            </a:r>
            <a:r>
              <a:rPr sz="1400" spc="-10" dirty="0">
                <a:latin typeface="Calibri"/>
                <a:cs typeface="Calibri"/>
              </a:rPr>
              <a:t>να</a:t>
            </a:r>
            <a:r>
              <a:rPr sz="1400" spc="-5" dirty="0">
                <a:latin typeface="Calibri"/>
                <a:cs typeface="Calibri"/>
              </a:rPr>
              <a:t> εντοπίσει</a:t>
            </a:r>
            <a:r>
              <a:rPr sz="1400" dirty="0">
                <a:latin typeface="Calibri"/>
                <a:cs typeface="Calibri"/>
              </a:rPr>
              <a:t> </a:t>
            </a:r>
            <a:r>
              <a:rPr sz="1400" spc="-5" dirty="0">
                <a:latin typeface="Calibri"/>
                <a:cs typeface="Calibri"/>
              </a:rPr>
              <a:t>κανένα στοιχείο</a:t>
            </a:r>
            <a:r>
              <a:rPr sz="1400" spc="5" dirty="0">
                <a:latin typeface="Calibri"/>
                <a:cs typeface="Calibri"/>
              </a:rPr>
              <a:t> </a:t>
            </a:r>
            <a:r>
              <a:rPr sz="1400" spc="-5" dirty="0">
                <a:latin typeface="Calibri"/>
                <a:cs typeface="Calibri"/>
              </a:rPr>
              <a:t>σχετικό</a:t>
            </a:r>
            <a:r>
              <a:rPr sz="1400" spc="5" dirty="0">
                <a:latin typeface="Calibri"/>
                <a:cs typeface="Calibri"/>
              </a:rPr>
              <a:t> </a:t>
            </a:r>
            <a:r>
              <a:rPr sz="1400" dirty="0">
                <a:latin typeface="Calibri"/>
                <a:cs typeface="Calibri"/>
              </a:rPr>
              <a:t>με</a:t>
            </a:r>
            <a:r>
              <a:rPr sz="1400" spc="15" dirty="0">
                <a:latin typeface="Calibri"/>
                <a:cs typeface="Calibri"/>
              </a:rPr>
              <a:t> </a:t>
            </a:r>
            <a:r>
              <a:rPr sz="1400" spc="-5" dirty="0">
                <a:latin typeface="Calibri"/>
                <a:cs typeface="Calibri"/>
              </a:rPr>
              <a:t>τις</a:t>
            </a:r>
            <a:r>
              <a:rPr sz="1400" dirty="0">
                <a:latin typeface="Calibri"/>
                <a:cs typeface="Calibri"/>
              </a:rPr>
              <a:t> </a:t>
            </a:r>
            <a:r>
              <a:rPr sz="1400" spc="-5" dirty="0">
                <a:latin typeface="Calibri"/>
                <a:cs typeface="Calibri"/>
              </a:rPr>
              <a:t>ρίζες</a:t>
            </a:r>
            <a:r>
              <a:rPr sz="1400" dirty="0">
                <a:latin typeface="Calibri"/>
                <a:cs typeface="Calibri"/>
              </a:rPr>
              <a:t> </a:t>
            </a:r>
            <a:r>
              <a:rPr sz="1400" spc="-5" dirty="0">
                <a:latin typeface="Calibri"/>
                <a:cs typeface="Calibri"/>
              </a:rPr>
              <a:t>της.</a:t>
            </a:r>
            <a:endParaRPr sz="1400">
              <a:latin typeface="Calibri"/>
              <a:cs typeface="Calibri"/>
            </a:endParaRPr>
          </a:p>
          <a:p>
            <a:pPr marL="12700" marR="6350" algn="just">
              <a:lnSpc>
                <a:spcPct val="101699"/>
              </a:lnSpc>
            </a:pPr>
            <a:r>
              <a:rPr sz="1400" dirty="0">
                <a:solidFill>
                  <a:schemeClr val="tx2">
                    <a:lumMod val="75000"/>
                  </a:schemeClr>
                </a:solidFill>
                <a:latin typeface="Calibri"/>
                <a:cs typeface="Calibri"/>
              </a:rPr>
              <a:t>Το </a:t>
            </a:r>
            <a:r>
              <a:rPr sz="1400" spc="-5" dirty="0">
                <a:solidFill>
                  <a:schemeClr val="tx2">
                    <a:lumMod val="75000"/>
                  </a:schemeClr>
                </a:solidFill>
                <a:latin typeface="Calibri"/>
                <a:cs typeface="Calibri"/>
              </a:rPr>
              <a:t>Δικαστήριο</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έκρινε</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ότι</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υπήρξε</a:t>
            </a:r>
            <a:r>
              <a:rPr sz="1400"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παραβίαση του</a:t>
            </a:r>
            <a:r>
              <a:rPr sz="1400" b="1"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Άρθρου</a:t>
            </a:r>
            <a:r>
              <a:rPr sz="1400" b="1" spc="260" dirty="0">
                <a:solidFill>
                  <a:schemeClr val="tx2">
                    <a:lumMod val="75000"/>
                  </a:schemeClr>
                </a:solidFill>
                <a:latin typeface="Calibri"/>
                <a:cs typeface="Calibri"/>
              </a:rPr>
              <a:t> </a:t>
            </a:r>
            <a:r>
              <a:rPr sz="1400" b="1" dirty="0">
                <a:solidFill>
                  <a:schemeClr val="tx2">
                    <a:lumMod val="75000"/>
                  </a:schemeClr>
                </a:solidFill>
                <a:latin typeface="Calibri"/>
                <a:cs typeface="Calibri"/>
              </a:rPr>
              <a:t>8 </a:t>
            </a:r>
            <a:r>
              <a:rPr sz="1400" spc="-5" dirty="0">
                <a:solidFill>
                  <a:schemeClr val="tx2">
                    <a:lumMod val="75000"/>
                  </a:schemeClr>
                </a:solidFill>
                <a:latin typeface="Calibri"/>
                <a:cs typeface="Calibri"/>
              </a:rPr>
              <a:t>(δικαίωμα</a:t>
            </a:r>
            <a:r>
              <a:rPr sz="1400" spc="2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σεβασμού </a:t>
            </a:r>
            <a:r>
              <a:rPr sz="1400" spc="-260" dirty="0">
                <a:solidFill>
                  <a:schemeClr val="tx2">
                    <a:lumMod val="75000"/>
                  </a:schemeClr>
                </a:solidFill>
                <a:latin typeface="Calibri"/>
                <a:cs typeface="Calibri"/>
              </a:rPr>
              <a:t> </a:t>
            </a:r>
            <a:r>
              <a:rPr sz="1400" dirty="0">
                <a:solidFill>
                  <a:schemeClr val="tx2">
                    <a:lumMod val="75000"/>
                  </a:schemeClr>
                </a:solidFill>
                <a:latin typeface="Calibri"/>
                <a:cs typeface="Calibri"/>
              </a:rPr>
              <a:t>της </a:t>
            </a:r>
            <a:r>
              <a:rPr sz="1400" spc="-5" dirty="0">
                <a:solidFill>
                  <a:schemeClr val="tx2">
                    <a:lumMod val="75000"/>
                  </a:schemeClr>
                </a:solidFill>
                <a:latin typeface="Calibri"/>
                <a:cs typeface="Calibri"/>
              </a:rPr>
              <a:t>ιδιωτικής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ζωής)</a:t>
            </a:r>
            <a:r>
              <a:rPr sz="1400" dirty="0">
                <a:solidFill>
                  <a:schemeClr val="tx2">
                    <a:lumMod val="75000"/>
                  </a:schemeClr>
                </a:solidFill>
                <a:latin typeface="Calibri"/>
                <a:cs typeface="Calibri"/>
              </a:rPr>
              <a:t> της </a:t>
            </a:r>
            <a:r>
              <a:rPr sz="1400" spc="-5" dirty="0">
                <a:solidFill>
                  <a:schemeClr val="tx2">
                    <a:lumMod val="75000"/>
                  </a:schemeClr>
                </a:solidFill>
                <a:latin typeface="Calibri"/>
                <a:cs typeface="Calibri"/>
              </a:rPr>
              <a:t>Σύμβασης,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εκτιμώντας ειδικότερα</a:t>
            </a:r>
            <a:r>
              <a:rPr sz="1400" spc="260" dirty="0">
                <a:solidFill>
                  <a:schemeClr val="tx2">
                    <a:lumMod val="75000"/>
                  </a:schemeClr>
                </a:solidFill>
                <a:latin typeface="Calibri"/>
                <a:cs typeface="Calibri"/>
              </a:rPr>
              <a:t> </a:t>
            </a:r>
            <a:r>
              <a:rPr sz="1400" dirty="0">
                <a:solidFill>
                  <a:schemeClr val="tx2">
                    <a:lumMod val="75000"/>
                  </a:schemeClr>
                </a:solidFill>
                <a:latin typeface="Calibri"/>
                <a:cs typeface="Calibri"/>
              </a:rPr>
              <a:t>ότι </a:t>
            </a:r>
            <a:r>
              <a:rPr sz="1400" spc="-5" dirty="0">
                <a:solidFill>
                  <a:schemeClr val="tx2">
                    <a:lumMod val="75000"/>
                  </a:schemeClr>
                </a:solidFill>
                <a:latin typeface="Calibri"/>
                <a:cs typeface="Calibri"/>
              </a:rPr>
              <a:t>δεν</a:t>
            </a:r>
            <a:r>
              <a:rPr sz="1400" spc="2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εξασφαλίστηκε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μια δίκαιη ισορροπία </a:t>
            </a:r>
            <a:r>
              <a:rPr sz="1400" dirty="0">
                <a:solidFill>
                  <a:schemeClr val="tx2">
                    <a:lumMod val="75000"/>
                  </a:schemeClr>
                </a:solidFill>
                <a:latin typeface="Calibri"/>
                <a:cs typeface="Calibri"/>
              </a:rPr>
              <a:t>μεταξύ </a:t>
            </a:r>
            <a:r>
              <a:rPr sz="1400" spc="-5" dirty="0">
                <a:solidFill>
                  <a:schemeClr val="tx2">
                    <a:lumMod val="75000"/>
                  </a:schemeClr>
                </a:solidFill>
                <a:latin typeface="Calibri"/>
                <a:cs typeface="Calibri"/>
              </a:rPr>
              <a:t>των αντικρουόμενων συμφερόντων, καθώς </a:t>
            </a:r>
            <a:r>
              <a:rPr sz="1400" dirty="0">
                <a:solidFill>
                  <a:schemeClr val="tx2">
                    <a:lumMod val="75000"/>
                  </a:schemeClr>
                </a:solidFill>
                <a:latin typeface="Calibri"/>
                <a:cs typeface="Calibri"/>
              </a:rPr>
              <a:t>η </a:t>
            </a:r>
            <a:r>
              <a:rPr sz="1400" spc="-5" dirty="0">
                <a:solidFill>
                  <a:schemeClr val="tx2">
                    <a:lumMod val="75000"/>
                  </a:schemeClr>
                </a:solidFill>
                <a:latin typeface="Calibri"/>
                <a:cs typeface="Calibri"/>
              </a:rPr>
              <a:t>ιταλική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νομοθεσία,</a:t>
            </a:r>
            <a:r>
              <a:rPr sz="1400" spc="2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στην</a:t>
            </a:r>
            <a:r>
              <a:rPr sz="1400" spc="23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περίπτωση</a:t>
            </a:r>
            <a:r>
              <a:rPr sz="1400" spc="2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που</a:t>
            </a:r>
            <a:r>
              <a:rPr sz="1400" spc="240" dirty="0">
                <a:solidFill>
                  <a:schemeClr val="tx2">
                    <a:lumMod val="75000"/>
                  </a:schemeClr>
                </a:solidFill>
                <a:latin typeface="Calibri"/>
                <a:cs typeface="Calibri"/>
              </a:rPr>
              <a:t> </a:t>
            </a:r>
            <a:r>
              <a:rPr sz="1400" dirty="0">
                <a:solidFill>
                  <a:schemeClr val="tx2">
                    <a:lumMod val="75000"/>
                  </a:schemeClr>
                </a:solidFill>
                <a:latin typeface="Calibri"/>
                <a:cs typeface="Calibri"/>
              </a:rPr>
              <a:t>η</a:t>
            </a:r>
            <a:r>
              <a:rPr sz="1400" spc="229" dirty="0">
                <a:solidFill>
                  <a:schemeClr val="tx2">
                    <a:lumMod val="75000"/>
                  </a:schemeClr>
                </a:solidFill>
                <a:latin typeface="Calibri"/>
                <a:cs typeface="Calibri"/>
              </a:rPr>
              <a:t> </a:t>
            </a:r>
            <a:r>
              <a:rPr sz="1400" spc="-5" dirty="0">
                <a:solidFill>
                  <a:schemeClr val="tx2">
                    <a:lumMod val="75000"/>
                  </a:schemeClr>
                </a:solidFill>
                <a:latin typeface="Calibri"/>
                <a:cs typeface="Calibri"/>
              </a:rPr>
              <a:t>μητέρα</a:t>
            </a:r>
            <a:r>
              <a:rPr sz="1400" spc="235" dirty="0">
                <a:solidFill>
                  <a:schemeClr val="tx2">
                    <a:lumMod val="75000"/>
                  </a:schemeClr>
                </a:solidFill>
                <a:latin typeface="Calibri"/>
                <a:cs typeface="Calibri"/>
              </a:rPr>
              <a:t> </a:t>
            </a:r>
            <a:r>
              <a:rPr sz="1400" dirty="0">
                <a:solidFill>
                  <a:schemeClr val="tx2">
                    <a:lumMod val="75000"/>
                  </a:schemeClr>
                </a:solidFill>
                <a:latin typeface="Calibri"/>
                <a:cs typeface="Calibri"/>
              </a:rPr>
              <a:t>είχε</a:t>
            </a:r>
            <a:r>
              <a:rPr sz="1400" spc="229" dirty="0">
                <a:solidFill>
                  <a:schemeClr val="tx2">
                    <a:lumMod val="75000"/>
                  </a:schemeClr>
                </a:solidFill>
                <a:latin typeface="Calibri"/>
                <a:cs typeface="Calibri"/>
              </a:rPr>
              <a:t> </a:t>
            </a:r>
            <a:r>
              <a:rPr sz="1400" dirty="0">
                <a:solidFill>
                  <a:schemeClr val="tx2">
                    <a:lumMod val="75000"/>
                  </a:schemeClr>
                </a:solidFill>
                <a:latin typeface="Calibri"/>
                <a:cs typeface="Calibri"/>
              </a:rPr>
              <a:t>επιλέξει</a:t>
            </a:r>
            <a:r>
              <a:rPr sz="1400" spc="235" dirty="0">
                <a:solidFill>
                  <a:schemeClr val="tx2">
                    <a:lumMod val="75000"/>
                  </a:schemeClr>
                </a:solidFill>
                <a:latin typeface="Calibri"/>
                <a:cs typeface="Calibri"/>
              </a:rPr>
              <a:t> </a:t>
            </a:r>
            <a:r>
              <a:rPr sz="1400" dirty="0">
                <a:solidFill>
                  <a:schemeClr val="tx2">
                    <a:lumMod val="75000"/>
                  </a:schemeClr>
                </a:solidFill>
                <a:latin typeface="Calibri"/>
                <a:cs typeface="Calibri"/>
              </a:rPr>
              <a:t>να</a:t>
            </a:r>
            <a:r>
              <a:rPr sz="1400" spc="240" dirty="0">
                <a:solidFill>
                  <a:schemeClr val="tx2">
                    <a:lumMod val="75000"/>
                  </a:schemeClr>
                </a:solidFill>
                <a:latin typeface="Calibri"/>
                <a:cs typeface="Calibri"/>
              </a:rPr>
              <a:t> </a:t>
            </a:r>
            <a:r>
              <a:rPr sz="1400" spc="-5">
                <a:solidFill>
                  <a:schemeClr val="tx2">
                    <a:lumMod val="75000"/>
                  </a:schemeClr>
                </a:solidFill>
                <a:latin typeface="Calibri"/>
                <a:cs typeface="Calibri"/>
              </a:rPr>
              <a:t>διατηρήσει</a:t>
            </a:r>
            <a:r>
              <a:rPr sz="1400" spc="240">
                <a:solidFill>
                  <a:schemeClr val="tx2">
                    <a:lumMod val="75000"/>
                  </a:schemeClr>
                </a:solidFill>
                <a:latin typeface="Calibri"/>
                <a:cs typeface="Calibri"/>
              </a:rPr>
              <a:t> </a:t>
            </a:r>
            <a:r>
              <a:rPr sz="1400" spc="-10" smtClean="0">
                <a:solidFill>
                  <a:schemeClr val="tx2">
                    <a:lumMod val="75000"/>
                  </a:schemeClr>
                </a:solidFill>
                <a:latin typeface="Calibri"/>
                <a:cs typeface="Calibri"/>
              </a:rPr>
              <a:t>την</a:t>
            </a:r>
            <a:r>
              <a:rPr lang="en-US" sz="1400" spc="-10" dirty="0" smtClean="0">
                <a:solidFill>
                  <a:schemeClr val="tx2">
                    <a:lumMod val="75000"/>
                  </a:schemeClr>
                </a:solidFill>
                <a:latin typeface="Calibri"/>
                <a:cs typeface="Calibri"/>
              </a:rPr>
              <a:t> </a:t>
            </a:r>
            <a:r>
              <a:rPr sz="1400" spc="-5" smtClean="0">
                <a:solidFill>
                  <a:schemeClr val="tx2">
                    <a:lumMod val="75000"/>
                  </a:schemeClr>
                </a:solidFill>
                <a:latin typeface="Calibri"/>
                <a:cs typeface="Calibri"/>
              </a:rPr>
              <a:t>ανωνυμία</a:t>
            </a:r>
            <a:r>
              <a:rPr sz="1400" smtClean="0">
                <a:solidFill>
                  <a:schemeClr val="tx2">
                    <a:lumMod val="75000"/>
                  </a:schemeClr>
                </a:solidFill>
                <a:latin typeface="Calibri"/>
                <a:cs typeface="Calibri"/>
              </a:rPr>
              <a:t> </a:t>
            </a:r>
            <a:r>
              <a:rPr sz="1400" spc="-5" dirty="0">
                <a:solidFill>
                  <a:schemeClr val="tx2">
                    <a:lumMod val="75000"/>
                  </a:schemeClr>
                </a:solidFill>
                <a:latin typeface="Calibri"/>
                <a:cs typeface="Calibri"/>
              </a:rPr>
              <a:t>της,</a:t>
            </a:r>
            <a:r>
              <a:rPr sz="1400" dirty="0">
                <a:solidFill>
                  <a:schemeClr val="tx2">
                    <a:lumMod val="75000"/>
                  </a:schemeClr>
                </a:solidFill>
                <a:latin typeface="Calibri"/>
                <a:cs typeface="Calibri"/>
              </a:rPr>
              <a:t> δεν</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επέτρεπε</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σε</a:t>
            </a:r>
            <a:r>
              <a:rPr sz="1400" dirty="0">
                <a:solidFill>
                  <a:schemeClr val="tx2">
                    <a:lumMod val="75000"/>
                  </a:schemeClr>
                </a:solidFill>
                <a:latin typeface="Calibri"/>
                <a:cs typeface="Calibri"/>
              </a:rPr>
              <a:t> ένα</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υιοθετημένο</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παιδί,</a:t>
            </a:r>
            <a:r>
              <a:rPr sz="1400" dirty="0">
                <a:solidFill>
                  <a:schemeClr val="tx2">
                    <a:lumMod val="75000"/>
                  </a:schemeClr>
                </a:solidFill>
                <a:latin typeface="Calibri"/>
                <a:cs typeface="Calibri"/>
              </a:rPr>
              <a:t> το</a:t>
            </a:r>
            <a:r>
              <a:rPr sz="1400" spc="5" dirty="0">
                <a:solidFill>
                  <a:schemeClr val="tx2">
                    <a:lumMod val="75000"/>
                  </a:schemeClr>
                </a:solidFill>
                <a:latin typeface="Calibri"/>
                <a:cs typeface="Calibri"/>
              </a:rPr>
              <a:t> </a:t>
            </a:r>
            <a:r>
              <a:rPr sz="1400" dirty="0">
                <a:solidFill>
                  <a:schemeClr val="tx2">
                    <a:lumMod val="75000"/>
                  </a:schemeClr>
                </a:solidFill>
                <a:latin typeface="Calibri"/>
                <a:cs typeface="Calibri"/>
              </a:rPr>
              <a:t>οποίο</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δεν</a:t>
            </a:r>
            <a:r>
              <a:rPr sz="1400" dirty="0">
                <a:solidFill>
                  <a:schemeClr val="tx2">
                    <a:lumMod val="75000"/>
                  </a:schemeClr>
                </a:solidFill>
                <a:latin typeface="Calibri"/>
                <a:cs typeface="Calibri"/>
              </a:rPr>
              <a:t> είχε </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αναγνωριστεί επισήμως κατά </a:t>
            </a:r>
            <a:r>
              <a:rPr sz="1400" dirty="0">
                <a:solidFill>
                  <a:schemeClr val="tx2">
                    <a:lumMod val="75000"/>
                  </a:schemeClr>
                </a:solidFill>
                <a:latin typeface="Calibri"/>
                <a:cs typeface="Calibri"/>
              </a:rPr>
              <a:t>τη </a:t>
            </a:r>
            <a:r>
              <a:rPr sz="1400" spc="-5" dirty="0">
                <a:solidFill>
                  <a:schemeClr val="tx2">
                    <a:lumMod val="75000"/>
                  </a:schemeClr>
                </a:solidFill>
                <a:latin typeface="Calibri"/>
                <a:cs typeface="Calibri"/>
              </a:rPr>
              <a:t>γέννησή του, </a:t>
            </a:r>
            <a:r>
              <a:rPr sz="1400" dirty="0">
                <a:solidFill>
                  <a:schemeClr val="tx2">
                    <a:lumMod val="75000"/>
                  </a:schemeClr>
                </a:solidFill>
                <a:latin typeface="Calibri"/>
                <a:cs typeface="Calibri"/>
              </a:rPr>
              <a:t>να ζητήσει </a:t>
            </a:r>
            <a:r>
              <a:rPr sz="1400" spc="-5" dirty="0">
                <a:solidFill>
                  <a:schemeClr val="tx2">
                    <a:lumMod val="75000"/>
                  </a:schemeClr>
                </a:solidFill>
                <a:latin typeface="Calibri"/>
                <a:cs typeface="Calibri"/>
              </a:rPr>
              <a:t>είτε πληροφορίες (που δεν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αποκαλύπτουν</a:t>
            </a:r>
            <a:r>
              <a:rPr sz="1400" dirty="0">
                <a:solidFill>
                  <a:schemeClr val="tx2">
                    <a:lumMod val="75000"/>
                  </a:schemeClr>
                </a:solidFill>
                <a:latin typeface="Calibri"/>
                <a:cs typeface="Calibri"/>
              </a:rPr>
              <a:t> την</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ταυτότητα</a:t>
            </a:r>
            <a:r>
              <a:rPr sz="1400" dirty="0">
                <a:solidFill>
                  <a:schemeClr val="tx2">
                    <a:lumMod val="75000"/>
                  </a:schemeClr>
                </a:solidFill>
                <a:latin typeface="Calibri"/>
                <a:cs typeface="Calibri"/>
              </a:rPr>
              <a:t> των</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προσώπων)</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σχετικές</a:t>
            </a:r>
            <a:r>
              <a:rPr sz="1400" dirty="0">
                <a:solidFill>
                  <a:schemeClr val="tx2">
                    <a:lumMod val="75000"/>
                  </a:schemeClr>
                </a:solidFill>
                <a:latin typeface="Calibri"/>
                <a:cs typeface="Calibri"/>
              </a:rPr>
              <a:t> με</a:t>
            </a:r>
            <a:r>
              <a:rPr sz="1400" spc="5" dirty="0">
                <a:solidFill>
                  <a:schemeClr val="tx2">
                    <a:lumMod val="75000"/>
                  </a:schemeClr>
                </a:solidFill>
                <a:latin typeface="Calibri"/>
                <a:cs typeface="Calibri"/>
              </a:rPr>
              <a:t> </a:t>
            </a:r>
            <a:r>
              <a:rPr sz="1400" dirty="0">
                <a:solidFill>
                  <a:schemeClr val="tx2">
                    <a:lumMod val="75000"/>
                  </a:schemeClr>
                </a:solidFill>
                <a:latin typeface="Calibri"/>
                <a:cs typeface="Calibri"/>
              </a:rPr>
              <a:t>τη</a:t>
            </a:r>
            <a:r>
              <a:rPr sz="1400" spc="5" dirty="0">
                <a:solidFill>
                  <a:schemeClr val="tx2">
                    <a:lumMod val="75000"/>
                  </a:schemeClr>
                </a:solidFill>
                <a:latin typeface="Calibri"/>
                <a:cs typeface="Calibri"/>
              </a:rPr>
              <a:t> </a:t>
            </a:r>
            <a:r>
              <a:rPr sz="1400" spc="-10" dirty="0">
                <a:solidFill>
                  <a:schemeClr val="tx2">
                    <a:lumMod val="75000"/>
                  </a:schemeClr>
                </a:solidFill>
                <a:latin typeface="Calibri"/>
                <a:cs typeface="Calibri"/>
              </a:rPr>
              <a:t>βιολογική</a:t>
            </a:r>
            <a:r>
              <a:rPr sz="1400" spc="-5" dirty="0">
                <a:solidFill>
                  <a:schemeClr val="tx2">
                    <a:lumMod val="75000"/>
                  </a:schemeClr>
                </a:solidFill>
                <a:latin typeface="Calibri"/>
                <a:cs typeface="Calibri"/>
              </a:rPr>
              <a:t> </a:t>
            </a:r>
            <a:r>
              <a:rPr sz="1400" dirty="0">
                <a:solidFill>
                  <a:schemeClr val="tx2">
                    <a:lumMod val="75000"/>
                  </a:schemeClr>
                </a:solidFill>
                <a:latin typeface="Calibri"/>
                <a:cs typeface="Calibri"/>
              </a:rPr>
              <a:t>του </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καταγωγή είτε </a:t>
            </a:r>
            <a:r>
              <a:rPr sz="1400" dirty="0">
                <a:solidFill>
                  <a:schemeClr val="tx2">
                    <a:lumMod val="75000"/>
                  </a:schemeClr>
                </a:solidFill>
                <a:latin typeface="Calibri"/>
                <a:cs typeface="Calibri"/>
              </a:rPr>
              <a:t>την </a:t>
            </a:r>
            <a:r>
              <a:rPr sz="1400" spc="-5" dirty="0">
                <a:solidFill>
                  <a:schemeClr val="tx2">
                    <a:lumMod val="75000"/>
                  </a:schemeClr>
                </a:solidFill>
                <a:latin typeface="Calibri"/>
                <a:cs typeface="Calibri"/>
              </a:rPr>
              <a:t>αποκάλυψη </a:t>
            </a:r>
            <a:r>
              <a:rPr sz="1400" dirty="0">
                <a:solidFill>
                  <a:schemeClr val="tx2">
                    <a:lumMod val="75000"/>
                  </a:schemeClr>
                </a:solidFill>
                <a:latin typeface="Calibri"/>
                <a:cs typeface="Calibri"/>
              </a:rPr>
              <a:t>της </a:t>
            </a:r>
            <a:r>
              <a:rPr sz="1400" spc="-5" dirty="0">
                <a:solidFill>
                  <a:schemeClr val="tx2">
                    <a:lumMod val="75000"/>
                  </a:schemeClr>
                </a:solidFill>
                <a:latin typeface="Calibri"/>
                <a:cs typeface="Calibri"/>
              </a:rPr>
              <a:t>ταυτότητας </a:t>
            </a:r>
            <a:r>
              <a:rPr sz="1400" dirty="0">
                <a:solidFill>
                  <a:schemeClr val="tx2">
                    <a:lumMod val="75000"/>
                  </a:schemeClr>
                </a:solidFill>
                <a:latin typeface="Calibri"/>
                <a:cs typeface="Calibri"/>
              </a:rPr>
              <a:t>της </a:t>
            </a:r>
            <a:r>
              <a:rPr sz="1400" spc="-5" dirty="0">
                <a:solidFill>
                  <a:schemeClr val="tx2">
                    <a:lumMod val="75000"/>
                  </a:schemeClr>
                </a:solidFill>
                <a:latin typeface="Calibri"/>
                <a:cs typeface="Calibri"/>
              </a:rPr>
              <a:t>βιολογικής του μητέρας </a:t>
            </a:r>
            <a:r>
              <a:rPr sz="1400" spc="-10" dirty="0">
                <a:solidFill>
                  <a:schemeClr val="tx2">
                    <a:lumMod val="75000"/>
                  </a:schemeClr>
                </a:solidFill>
                <a:latin typeface="Calibri"/>
                <a:cs typeface="Calibri"/>
              </a:rPr>
              <a:t>με τη </a:t>
            </a:r>
            <a:r>
              <a:rPr sz="1400" spc="-5" dirty="0">
                <a:solidFill>
                  <a:schemeClr val="tx2">
                    <a:lumMod val="75000"/>
                  </a:schemeClr>
                </a:solidFill>
                <a:latin typeface="Calibri"/>
                <a:cs typeface="Calibri"/>
              </a:rPr>
              <a:t> συναίνεση</a:t>
            </a:r>
            <a:r>
              <a:rPr sz="1400" dirty="0">
                <a:solidFill>
                  <a:schemeClr val="tx2">
                    <a:lumMod val="75000"/>
                  </a:schemeClr>
                </a:solidFill>
                <a:latin typeface="Calibri"/>
                <a:cs typeface="Calibri"/>
              </a:rPr>
              <a:t> της</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τελευταίας.</a:t>
            </a:r>
            <a:endParaRPr sz="1400">
              <a:solidFill>
                <a:schemeClr val="tx2">
                  <a:lumMod val="75000"/>
                </a:schemeClr>
              </a:solidFill>
              <a:latin typeface="Calibri"/>
              <a:cs typeface="Calibri"/>
            </a:endParaRPr>
          </a:p>
          <a:p>
            <a:pPr>
              <a:lnSpc>
                <a:spcPct val="100000"/>
              </a:lnSpc>
              <a:spcBef>
                <a:spcPts val="25"/>
              </a:spcBef>
            </a:pPr>
            <a:endParaRPr sz="140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11</a:t>
            </a:fld>
            <a:endParaRPr dirty="0"/>
          </a:p>
        </p:txBody>
      </p:sp>
      <p:sp>
        <p:nvSpPr>
          <p:cNvPr id="2" name="object 2"/>
          <p:cNvSpPr txBox="1"/>
          <p:nvPr/>
        </p:nvSpPr>
        <p:spPr>
          <a:xfrm>
            <a:off x="393700" y="273050"/>
            <a:ext cx="9906000" cy="6360587"/>
          </a:xfrm>
          <a:prstGeom prst="rect">
            <a:avLst/>
          </a:prstGeom>
        </p:spPr>
        <p:txBody>
          <a:bodyPr vert="horz" wrap="square" lIns="0" tIns="9525" rIns="0" bIns="0" rtlCol="0">
            <a:spAutoFit/>
          </a:bodyPr>
          <a:lstStyle/>
          <a:p>
            <a:pPr marL="12700" algn="just">
              <a:lnSpc>
                <a:spcPct val="100000"/>
              </a:lnSpc>
            </a:pPr>
            <a:r>
              <a:rPr lang="el-GR" sz="1400" b="1" u="sng" spc="-5" dirty="0" err="1">
                <a:solidFill>
                  <a:srgbClr val="4F81BC"/>
                </a:solidFill>
                <a:uFill>
                  <a:solidFill>
                    <a:srgbClr val="4F81BC"/>
                  </a:solidFill>
                </a:uFill>
                <a:cs typeface="Calibri"/>
                <a:hlinkClick r:id="rId2"/>
              </a:rPr>
              <a:t>Canonne</a:t>
            </a:r>
            <a:r>
              <a:rPr lang="el-GR" sz="1400" b="1" u="sng" spc="-15" dirty="0">
                <a:solidFill>
                  <a:srgbClr val="4F81BC"/>
                </a:solidFill>
                <a:uFill>
                  <a:solidFill>
                    <a:srgbClr val="4F81BC"/>
                  </a:solidFill>
                </a:uFill>
                <a:cs typeface="Calibri"/>
                <a:hlinkClick r:id="rId2"/>
              </a:rPr>
              <a:t> </a:t>
            </a:r>
            <a:r>
              <a:rPr lang="el-GR" sz="1400" b="1" u="sng" spc="-5" dirty="0">
                <a:solidFill>
                  <a:srgbClr val="4F81BC"/>
                </a:solidFill>
                <a:uFill>
                  <a:solidFill>
                    <a:srgbClr val="4F81BC"/>
                  </a:solidFill>
                </a:uFill>
                <a:cs typeface="Calibri"/>
                <a:hlinkClick r:id="rId2"/>
              </a:rPr>
              <a:t>κατά</a:t>
            </a:r>
            <a:r>
              <a:rPr lang="el-GR" sz="1400" b="1" u="sng" spc="-15" dirty="0">
                <a:solidFill>
                  <a:srgbClr val="4F81BC"/>
                </a:solidFill>
                <a:uFill>
                  <a:solidFill>
                    <a:srgbClr val="4F81BC"/>
                  </a:solidFill>
                </a:uFill>
                <a:cs typeface="Calibri"/>
                <a:hlinkClick r:id="rId2"/>
              </a:rPr>
              <a:t> </a:t>
            </a:r>
            <a:r>
              <a:rPr lang="el-GR" sz="1400" b="1" u="sng" spc="-5" dirty="0">
                <a:solidFill>
                  <a:srgbClr val="4F81BC"/>
                </a:solidFill>
                <a:uFill>
                  <a:solidFill>
                    <a:srgbClr val="4F81BC"/>
                  </a:solidFill>
                </a:uFill>
                <a:cs typeface="Calibri"/>
                <a:hlinkClick r:id="rId2"/>
              </a:rPr>
              <a:t>Γαλλίας</a:t>
            </a:r>
            <a:endParaRPr lang="el-GR" sz="1400" dirty="0">
              <a:cs typeface="Calibri"/>
            </a:endParaRPr>
          </a:p>
          <a:p>
            <a:pPr marL="12700" algn="just">
              <a:lnSpc>
                <a:spcPct val="100000"/>
              </a:lnSpc>
              <a:spcBef>
                <a:spcPts val="25"/>
              </a:spcBef>
            </a:pPr>
            <a:r>
              <a:rPr lang="el-GR" sz="1400" dirty="0">
                <a:solidFill>
                  <a:srgbClr val="808080"/>
                </a:solidFill>
                <a:cs typeface="Calibri"/>
              </a:rPr>
              <a:t>2 </a:t>
            </a:r>
            <a:r>
              <a:rPr lang="el-GR" sz="1400" spc="-5" dirty="0">
                <a:solidFill>
                  <a:srgbClr val="808080"/>
                </a:solidFill>
                <a:cs typeface="Calibri"/>
              </a:rPr>
              <a:t>Ιουνίου 2015</a:t>
            </a:r>
            <a:r>
              <a:rPr lang="el-GR" sz="1400" dirty="0">
                <a:solidFill>
                  <a:srgbClr val="808080"/>
                </a:solidFill>
                <a:cs typeface="Calibri"/>
              </a:rPr>
              <a:t> </a:t>
            </a:r>
            <a:r>
              <a:rPr lang="el-GR" sz="1400" spc="-5" dirty="0">
                <a:solidFill>
                  <a:srgbClr val="808080"/>
                </a:solidFill>
                <a:cs typeface="Calibri"/>
              </a:rPr>
              <a:t>(απόφαση</a:t>
            </a:r>
            <a:r>
              <a:rPr lang="el-GR" sz="1400" dirty="0">
                <a:solidFill>
                  <a:srgbClr val="808080"/>
                </a:solidFill>
                <a:cs typeface="Calibri"/>
              </a:rPr>
              <a:t> επί</a:t>
            </a:r>
            <a:r>
              <a:rPr lang="el-GR" sz="1400" spc="-10" dirty="0">
                <a:solidFill>
                  <a:srgbClr val="808080"/>
                </a:solidFill>
                <a:cs typeface="Calibri"/>
              </a:rPr>
              <a:t> </a:t>
            </a:r>
            <a:r>
              <a:rPr lang="el-GR" sz="1400" dirty="0">
                <a:solidFill>
                  <a:srgbClr val="808080"/>
                </a:solidFill>
                <a:cs typeface="Calibri"/>
              </a:rPr>
              <a:t>του</a:t>
            </a:r>
            <a:r>
              <a:rPr lang="el-GR" sz="1400" spc="-10" dirty="0">
                <a:solidFill>
                  <a:srgbClr val="808080"/>
                </a:solidFill>
                <a:cs typeface="Calibri"/>
              </a:rPr>
              <a:t> </a:t>
            </a:r>
            <a:r>
              <a:rPr lang="el-GR" sz="1400" spc="-5" dirty="0">
                <a:solidFill>
                  <a:srgbClr val="808080"/>
                </a:solidFill>
                <a:cs typeface="Calibri"/>
              </a:rPr>
              <a:t>παραδεκτού)</a:t>
            </a:r>
            <a:endParaRPr lang="el-GR" sz="1400" dirty="0">
              <a:cs typeface="Calibri"/>
            </a:endParaRPr>
          </a:p>
          <a:p>
            <a:pPr marL="12700" marR="5080" algn="just">
              <a:lnSpc>
                <a:spcPct val="101699"/>
              </a:lnSpc>
            </a:pPr>
            <a:r>
              <a:rPr lang="el-GR" sz="1400" dirty="0">
                <a:cs typeface="Calibri"/>
              </a:rPr>
              <a:t>Σε</a:t>
            </a:r>
            <a:r>
              <a:rPr lang="el-GR" sz="1400" spc="5" dirty="0">
                <a:cs typeface="Calibri"/>
              </a:rPr>
              <a:t> </a:t>
            </a:r>
            <a:r>
              <a:rPr lang="el-GR" sz="1400" spc="-5" dirty="0">
                <a:cs typeface="Calibri"/>
              </a:rPr>
              <a:t>αυτήν</a:t>
            </a:r>
            <a:r>
              <a:rPr lang="el-GR" sz="1400" dirty="0">
                <a:cs typeface="Calibri"/>
              </a:rPr>
              <a:t> </a:t>
            </a:r>
            <a:r>
              <a:rPr lang="el-GR" sz="1400" spc="-5" dirty="0">
                <a:cs typeface="Calibri"/>
              </a:rPr>
              <a:t>την</a:t>
            </a:r>
            <a:r>
              <a:rPr lang="el-GR" sz="1400" dirty="0">
                <a:cs typeface="Calibri"/>
              </a:rPr>
              <a:t> </a:t>
            </a:r>
            <a:r>
              <a:rPr lang="el-GR" sz="1400" spc="-5" dirty="0">
                <a:cs typeface="Calibri"/>
              </a:rPr>
              <a:t>υπόθεση</a:t>
            </a:r>
            <a:r>
              <a:rPr lang="el-GR" sz="1400" dirty="0">
                <a:cs typeface="Calibri"/>
              </a:rPr>
              <a:t> ο</a:t>
            </a:r>
            <a:r>
              <a:rPr lang="el-GR" sz="1400" spc="5" dirty="0">
                <a:cs typeface="Calibri"/>
              </a:rPr>
              <a:t> </a:t>
            </a:r>
            <a:r>
              <a:rPr lang="el-GR" sz="1400" spc="-5" dirty="0">
                <a:cs typeface="Calibri"/>
              </a:rPr>
              <a:t>προσφεύγων</a:t>
            </a:r>
            <a:r>
              <a:rPr lang="el-GR" sz="1400" dirty="0">
                <a:cs typeface="Calibri"/>
              </a:rPr>
              <a:t> </a:t>
            </a:r>
            <a:r>
              <a:rPr lang="el-GR" sz="1400" spc="-5" dirty="0">
                <a:cs typeface="Calibri"/>
              </a:rPr>
              <a:t>κατήγγειλε</a:t>
            </a:r>
            <a:r>
              <a:rPr lang="el-GR" sz="1400" dirty="0">
                <a:cs typeface="Calibri"/>
              </a:rPr>
              <a:t> το</a:t>
            </a:r>
            <a:r>
              <a:rPr lang="el-GR" sz="1400" spc="5" dirty="0">
                <a:cs typeface="Calibri"/>
              </a:rPr>
              <a:t> </a:t>
            </a:r>
            <a:r>
              <a:rPr lang="el-GR" sz="1400" spc="-5" dirty="0">
                <a:cs typeface="Calibri"/>
              </a:rPr>
              <a:t>γεγονός</a:t>
            </a:r>
            <a:r>
              <a:rPr lang="el-GR" sz="1400" dirty="0">
                <a:cs typeface="Calibri"/>
              </a:rPr>
              <a:t> ότι</a:t>
            </a:r>
            <a:r>
              <a:rPr lang="el-GR" sz="1400" spc="5" dirty="0">
                <a:cs typeface="Calibri"/>
              </a:rPr>
              <a:t> </a:t>
            </a:r>
            <a:r>
              <a:rPr lang="el-GR" sz="1400" dirty="0">
                <a:cs typeface="Calibri"/>
              </a:rPr>
              <a:t>τα</a:t>
            </a:r>
            <a:r>
              <a:rPr lang="el-GR" sz="1400" spc="5" dirty="0">
                <a:cs typeface="Calibri"/>
              </a:rPr>
              <a:t> </a:t>
            </a:r>
            <a:r>
              <a:rPr lang="el-GR" sz="1400" spc="-5" dirty="0">
                <a:cs typeface="Calibri"/>
              </a:rPr>
              <a:t>εθνικά </a:t>
            </a:r>
            <a:r>
              <a:rPr lang="el-GR" sz="1400" dirty="0">
                <a:cs typeface="Calibri"/>
              </a:rPr>
              <a:t> </a:t>
            </a:r>
            <a:r>
              <a:rPr lang="el-GR" sz="1400" spc="-5" dirty="0">
                <a:cs typeface="Calibri"/>
              </a:rPr>
              <a:t>δικαστήρια συμπέραναν, από </a:t>
            </a:r>
            <a:r>
              <a:rPr lang="el-GR" sz="1400" dirty="0">
                <a:cs typeface="Calibri"/>
              </a:rPr>
              <a:t>την </a:t>
            </a:r>
            <a:r>
              <a:rPr lang="el-GR" sz="1400" spc="-5" dirty="0">
                <a:cs typeface="Calibri"/>
              </a:rPr>
              <a:t>άρνησή </a:t>
            </a:r>
            <a:r>
              <a:rPr lang="el-GR" sz="1400" dirty="0">
                <a:cs typeface="Calibri"/>
              </a:rPr>
              <a:t>του να </a:t>
            </a:r>
            <a:r>
              <a:rPr lang="el-GR" sz="1400" spc="-5" dirty="0">
                <a:cs typeface="Calibri"/>
              </a:rPr>
              <a:t>υποβληθεί στην </a:t>
            </a:r>
            <a:r>
              <a:rPr lang="el-GR" sz="1400" dirty="0">
                <a:cs typeface="Calibri"/>
              </a:rPr>
              <a:t>εξέταση </a:t>
            </a:r>
            <a:r>
              <a:rPr lang="el-GR" sz="1400" spc="-5" dirty="0">
                <a:cs typeface="Calibri"/>
              </a:rPr>
              <a:t>γενετικού </a:t>
            </a:r>
            <a:r>
              <a:rPr lang="el-GR" sz="1400" dirty="0">
                <a:cs typeface="Calibri"/>
              </a:rPr>
              <a:t> </a:t>
            </a:r>
            <a:r>
              <a:rPr lang="el-GR" sz="1400" spc="-5" dirty="0">
                <a:cs typeface="Calibri"/>
              </a:rPr>
              <a:t>υλικού</a:t>
            </a:r>
            <a:r>
              <a:rPr lang="el-GR" sz="1400" spc="155" dirty="0">
                <a:cs typeface="Calibri"/>
              </a:rPr>
              <a:t> </a:t>
            </a:r>
            <a:r>
              <a:rPr lang="el-GR" sz="1400" dirty="0">
                <a:cs typeface="Calibri"/>
              </a:rPr>
              <a:t>την</a:t>
            </a:r>
            <a:r>
              <a:rPr lang="el-GR" sz="1400" spc="155" dirty="0">
                <a:cs typeface="Calibri"/>
              </a:rPr>
              <a:t> </a:t>
            </a:r>
            <a:r>
              <a:rPr lang="el-GR" sz="1400" spc="-5" dirty="0">
                <a:cs typeface="Calibri"/>
              </a:rPr>
              <a:t>οποία</a:t>
            </a:r>
            <a:r>
              <a:rPr lang="el-GR" sz="1400" spc="165" dirty="0">
                <a:cs typeface="Calibri"/>
              </a:rPr>
              <a:t> </a:t>
            </a:r>
            <a:r>
              <a:rPr lang="el-GR" sz="1400" spc="-5" dirty="0">
                <a:cs typeface="Calibri"/>
              </a:rPr>
              <a:t>είχαν</a:t>
            </a:r>
            <a:r>
              <a:rPr lang="el-GR" sz="1400" spc="160" dirty="0">
                <a:cs typeface="Calibri"/>
              </a:rPr>
              <a:t> </a:t>
            </a:r>
            <a:r>
              <a:rPr lang="el-GR" sz="1400" spc="-5" dirty="0">
                <a:cs typeface="Calibri"/>
              </a:rPr>
              <a:t>διατάξει,</a:t>
            </a:r>
            <a:r>
              <a:rPr lang="el-GR" sz="1400" spc="150" dirty="0">
                <a:cs typeface="Calibri"/>
              </a:rPr>
              <a:t> </a:t>
            </a:r>
            <a:r>
              <a:rPr lang="el-GR" sz="1400" dirty="0">
                <a:cs typeface="Calibri"/>
              </a:rPr>
              <a:t>ότι</a:t>
            </a:r>
            <a:r>
              <a:rPr lang="el-GR" sz="1400" spc="150" dirty="0">
                <a:cs typeface="Calibri"/>
              </a:rPr>
              <a:t> </a:t>
            </a:r>
            <a:r>
              <a:rPr lang="el-GR" sz="1400" spc="-5" dirty="0">
                <a:cs typeface="Calibri"/>
              </a:rPr>
              <a:t>ήταν</a:t>
            </a:r>
            <a:r>
              <a:rPr lang="el-GR" sz="1400" spc="160" dirty="0">
                <a:cs typeface="Calibri"/>
              </a:rPr>
              <a:t> </a:t>
            </a:r>
            <a:r>
              <a:rPr lang="el-GR" sz="1400" dirty="0">
                <a:cs typeface="Calibri"/>
              </a:rPr>
              <a:t>ο</a:t>
            </a:r>
            <a:r>
              <a:rPr lang="el-GR" sz="1400" spc="145" dirty="0">
                <a:cs typeface="Calibri"/>
              </a:rPr>
              <a:t> </a:t>
            </a:r>
            <a:r>
              <a:rPr lang="el-GR" sz="1400" spc="-5" dirty="0">
                <a:cs typeface="Calibri"/>
              </a:rPr>
              <a:t>πατέρας</a:t>
            </a:r>
            <a:r>
              <a:rPr lang="el-GR" sz="1400" spc="150" dirty="0">
                <a:cs typeface="Calibri"/>
              </a:rPr>
              <a:t> </a:t>
            </a:r>
            <a:r>
              <a:rPr lang="el-GR" sz="1400" spc="-5" dirty="0">
                <a:cs typeface="Calibri"/>
              </a:rPr>
              <a:t>μιας</a:t>
            </a:r>
            <a:r>
              <a:rPr lang="el-GR" sz="1400" spc="160" dirty="0">
                <a:cs typeface="Calibri"/>
              </a:rPr>
              <a:t> </a:t>
            </a:r>
            <a:r>
              <a:rPr lang="el-GR" sz="1400" spc="-5" dirty="0">
                <a:cs typeface="Calibri"/>
              </a:rPr>
              <a:t>νεαρής</a:t>
            </a:r>
            <a:r>
              <a:rPr lang="el-GR" sz="1400" spc="150" dirty="0">
                <a:cs typeface="Calibri"/>
              </a:rPr>
              <a:t> </a:t>
            </a:r>
            <a:r>
              <a:rPr lang="el-GR" sz="1400" spc="-5" dirty="0">
                <a:cs typeface="Calibri"/>
              </a:rPr>
              <a:t>γυναίκας</a:t>
            </a:r>
            <a:r>
              <a:rPr lang="el-GR" sz="1400" spc="-5" dirty="0" smtClean="0">
                <a:cs typeface="Calibri"/>
              </a:rPr>
              <a:t>.</a:t>
            </a:r>
            <a:r>
              <a:rPr lang="en-US" sz="1400" spc="-5" dirty="0" smtClean="0">
                <a:cs typeface="Calibri"/>
              </a:rPr>
              <a:t> </a:t>
            </a:r>
            <a:r>
              <a:rPr sz="1400" spc="-5" smtClean="0">
                <a:latin typeface="Calibri"/>
                <a:cs typeface="Calibri"/>
              </a:rPr>
              <a:t>Επεσήμανε </a:t>
            </a:r>
            <a:r>
              <a:rPr sz="1400" spc="-5" dirty="0">
                <a:latin typeface="Calibri"/>
                <a:cs typeface="Calibri"/>
              </a:rPr>
              <a:t>ειδικότερα ότι, βάσει </a:t>
            </a:r>
            <a:r>
              <a:rPr sz="1400" dirty="0">
                <a:latin typeface="Calibri"/>
                <a:cs typeface="Calibri"/>
              </a:rPr>
              <a:t>του </a:t>
            </a:r>
            <a:r>
              <a:rPr sz="1400" spc="-5" dirty="0">
                <a:latin typeface="Calibri"/>
                <a:cs typeface="Calibri"/>
              </a:rPr>
              <a:t>γαλλικού δικαίου, </a:t>
            </a:r>
            <a:r>
              <a:rPr sz="1400" dirty="0">
                <a:latin typeface="Calibri"/>
                <a:cs typeface="Calibri"/>
              </a:rPr>
              <a:t>ο εναγόμενος </a:t>
            </a:r>
            <a:r>
              <a:rPr sz="1400" spc="-5" dirty="0">
                <a:latin typeface="Calibri"/>
                <a:cs typeface="Calibri"/>
              </a:rPr>
              <a:t>σε </a:t>
            </a:r>
            <a:r>
              <a:rPr sz="1400" dirty="0">
                <a:latin typeface="Calibri"/>
                <a:cs typeface="Calibri"/>
              </a:rPr>
              <a:t>αγωγή </a:t>
            </a:r>
            <a:r>
              <a:rPr sz="1400" spc="5" dirty="0">
                <a:latin typeface="Calibri"/>
                <a:cs typeface="Calibri"/>
              </a:rPr>
              <a:t> </a:t>
            </a:r>
            <a:r>
              <a:rPr sz="1400" spc="-5" dirty="0">
                <a:latin typeface="Calibri"/>
                <a:cs typeface="Calibri"/>
              </a:rPr>
              <a:t>αναγνώρισης</a:t>
            </a:r>
            <a:r>
              <a:rPr sz="1400" dirty="0">
                <a:latin typeface="Calibri"/>
                <a:cs typeface="Calibri"/>
              </a:rPr>
              <a:t> </a:t>
            </a:r>
            <a:r>
              <a:rPr sz="1400" spc="-5" dirty="0">
                <a:latin typeface="Calibri"/>
                <a:cs typeface="Calibri"/>
              </a:rPr>
              <a:t>πατρότητας</a:t>
            </a:r>
            <a:r>
              <a:rPr sz="1400" dirty="0">
                <a:latin typeface="Calibri"/>
                <a:cs typeface="Calibri"/>
              </a:rPr>
              <a:t> ήταν</a:t>
            </a:r>
            <a:r>
              <a:rPr sz="1400" spc="5" dirty="0">
                <a:latin typeface="Calibri"/>
                <a:cs typeface="Calibri"/>
              </a:rPr>
              <a:t> </a:t>
            </a:r>
            <a:r>
              <a:rPr sz="1400" spc="-5" dirty="0">
                <a:latin typeface="Calibri"/>
                <a:cs typeface="Calibri"/>
              </a:rPr>
              <a:t>υποχρεωμένος</a:t>
            </a:r>
            <a:r>
              <a:rPr sz="1400" dirty="0">
                <a:latin typeface="Calibri"/>
                <a:cs typeface="Calibri"/>
              </a:rPr>
              <a:t> να</a:t>
            </a:r>
            <a:r>
              <a:rPr sz="1400" spc="5" dirty="0">
                <a:latin typeface="Calibri"/>
                <a:cs typeface="Calibri"/>
              </a:rPr>
              <a:t> </a:t>
            </a:r>
            <a:r>
              <a:rPr sz="1400" spc="-5" dirty="0">
                <a:latin typeface="Calibri"/>
                <a:cs typeface="Calibri"/>
              </a:rPr>
              <a:t>υποβληθεί</a:t>
            </a:r>
            <a:r>
              <a:rPr sz="1400" dirty="0">
                <a:latin typeface="Calibri"/>
                <a:cs typeface="Calibri"/>
              </a:rPr>
              <a:t> </a:t>
            </a:r>
            <a:r>
              <a:rPr sz="1400" spc="-5" dirty="0">
                <a:latin typeface="Calibri"/>
                <a:cs typeface="Calibri"/>
              </a:rPr>
              <a:t>σε</a:t>
            </a:r>
            <a:r>
              <a:rPr sz="1400" dirty="0">
                <a:latin typeface="Calibri"/>
                <a:cs typeface="Calibri"/>
              </a:rPr>
              <a:t> </a:t>
            </a:r>
            <a:r>
              <a:rPr sz="1400" spc="-5" dirty="0">
                <a:latin typeface="Calibri"/>
                <a:cs typeface="Calibri"/>
              </a:rPr>
              <a:t>εξέταση</a:t>
            </a:r>
            <a:r>
              <a:rPr sz="1400" dirty="0">
                <a:latin typeface="Calibri"/>
                <a:cs typeface="Calibri"/>
              </a:rPr>
              <a:t> </a:t>
            </a:r>
            <a:r>
              <a:rPr sz="1400" spc="-5" dirty="0">
                <a:latin typeface="Calibri"/>
                <a:cs typeface="Calibri"/>
              </a:rPr>
              <a:t>DNA, </a:t>
            </a:r>
            <a:r>
              <a:rPr sz="1400" dirty="0">
                <a:latin typeface="Calibri"/>
                <a:cs typeface="Calibri"/>
              </a:rPr>
              <a:t> </a:t>
            </a:r>
            <a:r>
              <a:rPr sz="1400" spc="-5" dirty="0">
                <a:latin typeface="Calibri"/>
                <a:cs typeface="Calibri"/>
              </a:rPr>
              <a:t>προκειμένου </a:t>
            </a:r>
            <a:r>
              <a:rPr sz="1400" dirty="0">
                <a:latin typeface="Calibri"/>
                <a:cs typeface="Calibri"/>
              </a:rPr>
              <a:t>να </a:t>
            </a:r>
            <a:r>
              <a:rPr sz="1400" spc="-5" dirty="0">
                <a:latin typeface="Calibri"/>
                <a:cs typeface="Calibri"/>
              </a:rPr>
              <a:t>αποδείξει </a:t>
            </a:r>
            <a:r>
              <a:rPr sz="1400" dirty="0">
                <a:latin typeface="Calibri"/>
                <a:cs typeface="Calibri"/>
              </a:rPr>
              <a:t>ότι </a:t>
            </a:r>
            <a:r>
              <a:rPr sz="1400" spc="-5" dirty="0">
                <a:latin typeface="Calibri"/>
                <a:cs typeface="Calibri"/>
              </a:rPr>
              <a:t>δεν είναι </a:t>
            </a:r>
            <a:r>
              <a:rPr sz="1400" dirty="0">
                <a:latin typeface="Calibri"/>
                <a:cs typeface="Calibri"/>
              </a:rPr>
              <a:t>ο </a:t>
            </a:r>
            <a:r>
              <a:rPr sz="1400" spc="-5" dirty="0">
                <a:latin typeface="Calibri"/>
                <a:cs typeface="Calibri"/>
              </a:rPr>
              <a:t>πατέρας. Κατήγγειλε </a:t>
            </a:r>
            <a:r>
              <a:rPr sz="1400" dirty="0">
                <a:latin typeface="Calibri"/>
                <a:cs typeface="Calibri"/>
              </a:rPr>
              <a:t>ότι </a:t>
            </a:r>
            <a:r>
              <a:rPr sz="1400" spc="-5" dirty="0">
                <a:latin typeface="Calibri"/>
                <a:cs typeface="Calibri"/>
              </a:rPr>
              <a:t>καταστρατηγείται </a:t>
            </a:r>
            <a:r>
              <a:rPr sz="1400" dirty="0">
                <a:latin typeface="Calibri"/>
                <a:cs typeface="Calibri"/>
              </a:rPr>
              <a:t> η αρχή του </a:t>
            </a:r>
            <a:r>
              <a:rPr sz="1400" spc="-5" dirty="0">
                <a:latin typeface="Calibri"/>
                <a:cs typeface="Calibri"/>
              </a:rPr>
              <a:t>απαραβίαστου</a:t>
            </a:r>
            <a:r>
              <a:rPr sz="1400" dirty="0">
                <a:latin typeface="Calibri"/>
                <a:cs typeface="Calibri"/>
              </a:rPr>
              <a:t> του </a:t>
            </a:r>
            <a:r>
              <a:rPr sz="1400" spc="-5" dirty="0">
                <a:latin typeface="Calibri"/>
                <a:cs typeface="Calibri"/>
              </a:rPr>
              <a:t>ανθρώπινου</a:t>
            </a:r>
            <a:r>
              <a:rPr sz="1400" dirty="0">
                <a:latin typeface="Calibri"/>
                <a:cs typeface="Calibri"/>
              </a:rPr>
              <a:t> </a:t>
            </a:r>
            <a:r>
              <a:rPr sz="1400" spc="-5" dirty="0">
                <a:latin typeface="Calibri"/>
                <a:cs typeface="Calibri"/>
              </a:rPr>
              <a:t>σώματος, </a:t>
            </a:r>
            <a:r>
              <a:rPr sz="1400" dirty="0">
                <a:latin typeface="Calibri"/>
                <a:cs typeface="Calibri"/>
              </a:rPr>
              <a:t>η </a:t>
            </a:r>
            <a:r>
              <a:rPr sz="1400" spc="-5" dirty="0">
                <a:latin typeface="Calibri"/>
                <a:cs typeface="Calibri"/>
              </a:rPr>
              <a:t>οποία,</a:t>
            </a:r>
            <a:r>
              <a:rPr sz="1400" spc="260" dirty="0">
                <a:latin typeface="Calibri"/>
                <a:cs typeface="Calibri"/>
              </a:rPr>
              <a:t> </a:t>
            </a:r>
            <a:r>
              <a:rPr sz="1400" spc="-5" dirty="0">
                <a:latin typeface="Calibri"/>
                <a:cs typeface="Calibri"/>
              </a:rPr>
              <a:t>σύμφωνα</a:t>
            </a:r>
            <a:r>
              <a:rPr sz="1400" spc="260" dirty="0">
                <a:latin typeface="Calibri"/>
                <a:cs typeface="Calibri"/>
              </a:rPr>
              <a:t> </a:t>
            </a:r>
            <a:r>
              <a:rPr sz="1400" dirty="0">
                <a:latin typeface="Calibri"/>
                <a:cs typeface="Calibri"/>
              </a:rPr>
              <a:t>με </a:t>
            </a:r>
            <a:r>
              <a:rPr sz="1400" spc="-10" dirty="0">
                <a:latin typeface="Calibri"/>
                <a:cs typeface="Calibri"/>
              </a:rPr>
              <a:t>τον </a:t>
            </a:r>
            <a:r>
              <a:rPr sz="1400" spc="-5" dirty="0">
                <a:latin typeface="Calibri"/>
                <a:cs typeface="Calibri"/>
              </a:rPr>
              <a:t> ίδιο,</a:t>
            </a:r>
            <a:r>
              <a:rPr sz="1400" dirty="0">
                <a:latin typeface="Calibri"/>
                <a:cs typeface="Calibri"/>
              </a:rPr>
              <a:t> απαγορεύει</a:t>
            </a:r>
            <a:r>
              <a:rPr sz="1400" spc="5" dirty="0">
                <a:latin typeface="Calibri"/>
                <a:cs typeface="Calibri"/>
              </a:rPr>
              <a:t> </a:t>
            </a:r>
            <a:r>
              <a:rPr sz="1400" spc="-5" dirty="0">
                <a:latin typeface="Calibri"/>
                <a:cs typeface="Calibri"/>
              </a:rPr>
              <a:t>οποιαδήποτε</a:t>
            </a:r>
            <a:r>
              <a:rPr sz="1400" dirty="0">
                <a:latin typeface="Calibri"/>
                <a:cs typeface="Calibri"/>
              </a:rPr>
              <a:t> </a:t>
            </a:r>
            <a:r>
              <a:rPr sz="1400" spc="-5" dirty="0">
                <a:latin typeface="Calibri"/>
                <a:cs typeface="Calibri"/>
              </a:rPr>
              <a:t>εξαναγκαστική</a:t>
            </a:r>
            <a:r>
              <a:rPr sz="1400" dirty="0">
                <a:latin typeface="Calibri"/>
                <a:cs typeface="Calibri"/>
              </a:rPr>
              <a:t> </a:t>
            </a:r>
            <a:r>
              <a:rPr sz="1400" spc="-5" dirty="0">
                <a:latin typeface="Calibri"/>
                <a:cs typeface="Calibri"/>
              </a:rPr>
              <a:t>υποβολή</a:t>
            </a:r>
            <a:r>
              <a:rPr sz="1400" dirty="0">
                <a:latin typeface="Calibri"/>
                <a:cs typeface="Calibri"/>
              </a:rPr>
              <a:t> </a:t>
            </a:r>
            <a:r>
              <a:rPr sz="1400" spc="-5" dirty="0">
                <a:latin typeface="Calibri"/>
                <a:cs typeface="Calibri"/>
              </a:rPr>
              <a:t>σε</a:t>
            </a:r>
            <a:r>
              <a:rPr sz="1400" spc="260" dirty="0">
                <a:latin typeface="Calibri"/>
                <a:cs typeface="Calibri"/>
              </a:rPr>
              <a:t> </a:t>
            </a:r>
            <a:r>
              <a:rPr sz="1400" spc="-5" dirty="0">
                <a:latin typeface="Calibri"/>
                <a:cs typeface="Calibri"/>
              </a:rPr>
              <a:t>εξέταση</a:t>
            </a:r>
            <a:r>
              <a:rPr sz="1400" spc="260" dirty="0">
                <a:latin typeface="Calibri"/>
                <a:cs typeface="Calibri"/>
              </a:rPr>
              <a:t> </a:t>
            </a:r>
            <a:r>
              <a:rPr sz="1400" spc="-5" dirty="0">
                <a:latin typeface="Calibri"/>
                <a:cs typeface="Calibri"/>
              </a:rPr>
              <a:t>γενετικού </a:t>
            </a:r>
            <a:r>
              <a:rPr sz="1400" dirty="0">
                <a:latin typeface="Calibri"/>
                <a:cs typeface="Calibri"/>
              </a:rPr>
              <a:t> </a:t>
            </a:r>
            <a:r>
              <a:rPr sz="1400" spc="-5" dirty="0">
                <a:latin typeface="Calibri"/>
                <a:cs typeface="Calibri"/>
              </a:rPr>
              <a:t>υλικού στις</a:t>
            </a:r>
            <a:r>
              <a:rPr sz="1400" dirty="0">
                <a:latin typeface="Calibri"/>
                <a:cs typeface="Calibri"/>
              </a:rPr>
              <a:t> </a:t>
            </a:r>
            <a:r>
              <a:rPr sz="1400" spc="-5" dirty="0">
                <a:latin typeface="Calibri"/>
                <a:cs typeface="Calibri"/>
              </a:rPr>
              <a:t>υποθέσεις</a:t>
            </a:r>
            <a:r>
              <a:rPr sz="1400" dirty="0">
                <a:latin typeface="Calibri"/>
                <a:cs typeface="Calibri"/>
              </a:rPr>
              <a:t> </a:t>
            </a:r>
            <a:r>
              <a:rPr sz="1400" spc="-5">
                <a:latin typeface="Calibri"/>
                <a:cs typeface="Calibri"/>
              </a:rPr>
              <a:t>αστικής</a:t>
            </a:r>
            <a:r>
              <a:rPr sz="1400">
                <a:latin typeface="Calibri"/>
                <a:cs typeface="Calibri"/>
              </a:rPr>
              <a:t> </a:t>
            </a:r>
            <a:r>
              <a:rPr sz="1400" spc="-5" smtClean="0">
                <a:latin typeface="Calibri"/>
                <a:cs typeface="Calibri"/>
              </a:rPr>
              <a:t>φύσεως.</a:t>
            </a:r>
            <a:r>
              <a:rPr lang="el-GR" sz="1400" spc="-5" dirty="0" smtClean="0">
                <a:latin typeface="Calibri"/>
                <a:cs typeface="Calibri"/>
              </a:rPr>
              <a:t> </a:t>
            </a:r>
            <a:r>
              <a:rPr sz="1400" smtClean="0">
                <a:solidFill>
                  <a:schemeClr val="tx2">
                    <a:lumMod val="75000"/>
                  </a:schemeClr>
                </a:solidFill>
                <a:latin typeface="Calibri"/>
                <a:cs typeface="Calibri"/>
              </a:rPr>
              <a:t>Το </a:t>
            </a:r>
            <a:r>
              <a:rPr sz="1400" spc="-5" dirty="0">
                <a:solidFill>
                  <a:schemeClr val="tx2">
                    <a:lumMod val="75000"/>
                  </a:schemeClr>
                </a:solidFill>
                <a:latin typeface="Calibri"/>
                <a:cs typeface="Calibri"/>
              </a:rPr>
              <a:t>Δικαστήριο</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κήρυξε</a:t>
            </a:r>
            <a:r>
              <a:rPr sz="1400"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απαράδεκτους</a:t>
            </a:r>
            <a:r>
              <a:rPr sz="1400" b="1" spc="260" dirty="0">
                <a:solidFill>
                  <a:schemeClr val="tx2">
                    <a:lumMod val="75000"/>
                  </a:schemeClr>
                </a:solidFill>
                <a:latin typeface="Calibri"/>
                <a:cs typeface="Calibri"/>
              </a:rPr>
              <a:t> </a:t>
            </a:r>
            <a:r>
              <a:rPr sz="1400" dirty="0">
                <a:solidFill>
                  <a:schemeClr val="tx2">
                    <a:lumMod val="75000"/>
                  </a:schemeClr>
                </a:solidFill>
                <a:latin typeface="Calibri"/>
                <a:cs typeface="Calibri"/>
              </a:rPr>
              <a:t>ως </a:t>
            </a:r>
            <a:r>
              <a:rPr sz="1400" spc="-5" dirty="0">
                <a:solidFill>
                  <a:schemeClr val="tx2">
                    <a:lumMod val="75000"/>
                  </a:schemeClr>
                </a:solidFill>
                <a:latin typeface="Calibri"/>
                <a:cs typeface="Calibri"/>
              </a:rPr>
              <a:t>προδήλως αβάσιμους τους ισχυρισμούς </a:t>
            </a:r>
            <a:r>
              <a:rPr sz="1400" dirty="0">
                <a:solidFill>
                  <a:schemeClr val="tx2">
                    <a:lumMod val="75000"/>
                  </a:schemeClr>
                </a:solidFill>
                <a:latin typeface="Calibri"/>
                <a:cs typeface="Calibri"/>
              </a:rPr>
              <a:t> του</a:t>
            </a:r>
            <a:r>
              <a:rPr sz="1400" spc="27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προσφεύγοντος</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που</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προέκυπταν</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από</a:t>
            </a:r>
            <a:r>
              <a:rPr sz="1400" spc="10" dirty="0">
                <a:solidFill>
                  <a:schemeClr val="tx2">
                    <a:lumMod val="75000"/>
                  </a:schemeClr>
                </a:solidFill>
                <a:latin typeface="Calibri"/>
                <a:cs typeface="Calibri"/>
              </a:rPr>
              <a:t> </a:t>
            </a:r>
            <a:r>
              <a:rPr sz="1400" dirty="0">
                <a:solidFill>
                  <a:schemeClr val="tx2">
                    <a:lumMod val="75000"/>
                  </a:schemeClr>
                </a:solidFill>
                <a:latin typeface="Calibri"/>
                <a:cs typeface="Calibri"/>
              </a:rPr>
              <a:t>το</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Άρθρο</a:t>
            </a:r>
            <a:r>
              <a:rPr sz="1400" spc="10" dirty="0">
                <a:solidFill>
                  <a:schemeClr val="tx2">
                    <a:lumMod val="75000"/>
                  </a:schemeClr>
                </a:solidFill>
                <a:latin typeface="Calibri"/>
                <a:cs typeface="Calibri"/>
              </a:rPr>
              <a:t> </a:t>
            </a:r>
            <a:r>
              <a:rPr sz="1400" dirty="0">
                <a:solidFill>
                  <a:schemeClr val="tx2">
                    <a:lumMod val="75000"/>
                  </a:schemeClr>
                </a:solidFill>
                <a:latin typeface="Calibri"/>
                <a:cs typeface="Calibri"/>
              </a:rPr>
              <a:t>8</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(δικαίωμα</a:t>
            </a:r>
            <a:r>
              <a:rPr sz="1400" spc="10" dirty="0">
                <a:solidFill>
                  <a:schemeClr val="tx2">
                    <a:lumMod val="75000"/>
                  </a:schemeClr>
                </a:solidFill>
                <a:latin typeface="Calibri"/>
                <a:cs typeface="Calibri"/>
              </a:rPr>
              <a:t> </a:t>
            </a:r>
            <a:r>
              <a:rPr sz="1400" spc="-5">
                <a:solidFill>
                  <a:schemeClr val="tx2">
                    <a:lumMod val="75000"/>
                  </a:schemeClr>
                </a:solidFill>
                <a:latin typeface="Calibri"/>
                <a:cs typeface="Calibri"/>
              </a:rPr>
              <a:t>σεβασμού</a:t>
            </a:r>
            <a:r>
              <a:rPr sz="1400" spc="5">
                <a:solidFill>
                  <a:schemeClr val="tx2">
                    <a:lumMod val="75000"/>
                  </a:schemeClr>
                </a:solidFill>
                <a:latin typeface="Calibri"/>
                <a:cs typeface="Calibri"/>
              </a:rPr>
              <a:t> </a:t>
            </a:r>
            <a:r>
              <a:rPr sz="1400" smtClean="0">
                <a:solidFill>
                  <a:schemeClr val="tx2">
                    <a:lumMod val="75000"/>
                  </a:schemeClr>
                </a:solidFill>
                <a:latin typeface="Calibri"/>
                <a:cs typeface="Calibri"/>
              </a:rPr>
              <a:t>της</a:t>
            </a:r>
            <a:r>
              <a:rPr lang="en-US" sz="1400" dirty="0" smtClean="0">
                <a:solidFill>
                  <a:schemeClr val="tx2">
                    <a:lumMod val="75000"/>
                  </a:schemeClr>
                </a:solidFill>
                <a:latin typeface="Calibri"/>
                <a:cs typeface="Calibri"/>
              </a:rPr>
              <a:t> </a:t>
            </a:r>
            <a:r>
              <a:rPr sz="1400" spc="-5" smtClean="0">
                <a:solidFill>
                  <a:schemeClr val="tx2">
                    <a:lumMod val="75000"/>
                  </a:schemeClr>
                </a:solidFill>
                <a:latin typeface="Calibri"/>
                <a:cs typeface="Calibri"/>
              </a:rPr>
              <a:t>ιδιωτικής</a:t>
            </a:r>
            <a:r>
              <a:rPr sz="1400" smtClean="0">
                <a:solidFill>
                  <a:schemeClr val="tx2">
                    <a:lumMod val="75000"/>
                  </a:schemeClr>
                </a:solidFill>
                <a:latin typeface="Calibri"/>
                <a:cs typeface="Calibri"/>
              </a:rPr>
              <a:t> </a:t>
            </a:r>
            <a:r>
              <a:rPr sz="1400" spc="-5" dirty="0">
                <a:solidFill>
                  <a:schemeClr val="tx2">
                    <a:lumMod val="75000"/>
                  </a:schemeClr>
                </a:solidFill>
                <a:latin typeface="Calibri"/>
                <a:cs typeface="Calibri"/>
              </a:rPr>
              <a:t>και</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οικογενειακής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ζωής)</a:t>
            </a:r>
            <a:r>
              <a:rPr sz="1400" dirty="0">
                <a:solidFill>
                  <a:schemeClr val="tx2">
                    <a:lumMod val="75000"/>
                  </a:schemeClr>
                </a:solidFill>
                <a:latin typeface="Calibri"/>
                <a:cs typeface="Calibri"/>
              </a:rPr>
              <a:t> της</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Σύμβασης.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Σημείωσε</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ότι</a:t>
            </a:r>
            <a:r>
              <a:rPr sz="1400" spc="26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τα</a:t>
            </a:r>
            <a:r>
              <a:rPr sz="1400" spc="26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εθνικά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δικαστήρια,</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λαμβάνοντας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υπόψη</a:t>
            </a:r>
            <a:r>
              <a:rPr sz="1400" dirty="0">
                <a:solidFill>
                  <a:schemeClr val="tx2">
                    <a:lumMod val="75000"/>
                  </a:schemeClr>
                </a:solidFill>
                <a:latin typeface="Calibri"/>
                <a:cs typeface="Calibri"/>
              </a:rPr>
              <a:t> την </a:t>
            </a:r>
            <a:r>
              <a:rPr sz="1400" spc="-5" dirty="0">
                <a:solidFill>
                  <a:schemeClr val="tx2">
                    <a:lumMod val="75000"/>
                  </a:schemeClr>
                </a:solidFill>
                <a:latin typeface="Calibri"/>
                <a:cs typeface="Calibri"/>
              </a:rPr>
              <a:t>άρνηση </a:t>
            </a:r>
            <a:r>
              <a:rPr sz="1400" dirty="0">
                <a:solidFill>
                  <a:schemeClr val="tx2">
                    <a:lumMod val="75000"/>
                  </a:schemeClr>
                </a:solidFill>
                <a:latin typeface="Calibri"/>
                <a:cs typeface="Calibri"/>
              </a:rPr>
              <a:t>του</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προσφεύγοντος</a:t>
            </a:r>
            <a:r>
              <a:rPr sz="1400" spc="260" dirty="0">
                <a:solidFill>
                  <a:schemeClr val="tx2">
                    <a:lumMod val="75000"/>
                  </a:schemeClr>
                </a:solidFill>
                <a:latin typeface="Calibri"/>
                <a:cs typeface="Calibri"/>
              </a:rPr>
              <a:t> </a:t>
            </a:r>
            <a:r>
              <a:rPr sz="1400" dirty="0">
                <a:solidFill>
                  <a:schemeClr val="tx2">
                    <a:lumMod val="75000"/>
                  </a:schemeClr>
                </a:solidFill>
                <a:latin typeface="Calibri"/>
                <a:cs typeface="Calibri"/>
              </a:rPr>
              <a:t>να </a:t>
            </a:r>
            <a:r>
              <a:rPr sz="1400" spc="-5" dirty="0">
                <a:solidFill>
                  <a:schemeClr val="tx2">
                    <a:lumMod val="75000"/>
                  </a:schemeClr>
                </a:solidFill>
                <a:latin typeface="Calibri"/>
                <a:cs typeface="Calibri"/>
              </a:rPr>
              <a:t>υποβληθεί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στην εξέταση γενετικού υλικού που διατάχθηκε δικαστικώς, προκειμένου </a:t>
            </a:r>
            <a:r>
              <a:rPr sz="1400" dirty="0">
                <a:solidFill>
                  <a:schemeClr val="tx2">
                    <a:lumMod val="75000"/>
                  </a:schemeClr>
                </a:solidFill>
                <a:latin typeface="Calibri"/>
                <a:cs typeface="Calibri"/>
              </a:rPr>
              <a:t>να </a:t>
            </a:r>
            <a:r>
              <a:rPr sz="1400" spc="-5" dirty="0">
                <a:solidFill>
                  <a:schemeClr val="tx2">
                    <a:lumMod val="75000"/>
                  </a:schemeClr>
                </a:solidFill>
                <a:latin typeface="Calibri"/>
                <a:cs typeface="Calibri"/>
              </a:rPr>
              <a:t>τον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ανακηρύξουν</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πατέρα</a:t>
            </a:r>
            <a:r>
              <a:rPr sz="1400" dirty="0">
                <a:solidFill>
                  <a:schemeClr val="tx2">
                    <a:lumMod val="75000"/>
                  </a:schemeClr>
                </a:solidFill>
                <a:latin typeface="Calibri"/>
                <a:cs typeface="Calibri"/>
              </a:rPr>
              <a:t> της</a:t>
            </a:r>
            <a:r>
              <a:rPr sz="1400" spc="5" dirty="0">
                <a:solidFill>
                  <a:schemeClr val="tx2">
                    <a:lumMod val="75000"/>
                  </a:schemeClr>
                </a:solidFill>
                <a:latin typeface="Calibri"/>
                <a:cs typeface="Calibri"/>
              </a:rPr>
              <a:t> </a:t>
            </a:r>
            <a:r>
              <a:rPr sz="1400" dirty="0">
                <a:solidFill>
                  <a:schemeClr val="tx2">
                    <a:lumMod val="75000"/>
                  </a:schemeClr>
                </a:solidFill>
                <a:latin typeface="Calibri"/>
                <a:cs typeface="Calibri"/>
              </a:rPr>
              <a:t>νεαρής</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γυναίκας,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και</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δίνοντας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προτεραιότητα</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στο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δικαίωμα</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σεβασμού</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της</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ιδιωτικής</a:t>
            </a:r>
            <a:r>
              <a:rPr sz="1400" dirty="0">
                <a:solidFill>
                  <a:schemeClr val="tx2">
                    <a:lumMod val="75000"/>
                  </a:schemeClr>
                </a:solidFill>
                <a:latin typeface="Calibri"/>
                <a:cs typeface="Calibri"/>
              </a:rPr>
              <a:t> ζωής</a:t>
            </a:r>
            <a:r>
              <a:rPr sz="1400" spc="5" dirty="0">
                <a:solidFill>
                  <a:schemeClr val="tx2">
                    <a:lumMod val="75000"/>
                  </a:schemeClr>
                </a:solidFill>
                <a:latin typeface="Calibri"/>
                <a:cs typeface="Calibri"/>
              </a:rPr>
              <a:t> </a:t>
            </a:r>
            <a:r>
              <a:rPr sz="1400" dirty="0">
                <a:solidFill>
                  <a:schemeClr val="tx2">
                    <a:lumMod val="75000"/>
                  </a:schemeClr>
                </a:solidFill>
                <a:latin typeface="Calibri"/>
                <a:cs typeface="Calibri"/>
              </a:rPr>
              <a:t>της</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τελευταίας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έναντι</a:t>
            </a:r>
            <a:r>
              <a:rPr sz="1400" dirty="0">
                <a:solidFill>
                  <a:schemeClr val="tx2">
                    <a:lumMod val="75000"/>
                  </a:schemeClr>
                </a:solidFill>
                <a:latin typeface="Calibri"/>
                <a:cs typeface="Calibri"/>
              </a:rPr>
              <a:t> του</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αντίστοιχου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δικαιώματος </a:t>
            </a:r>
            <a:r>
              <a:rPr sz="1400" dirty="0">
                <a:solidFill>
                  <a:schemeClr val="tx2">
                    <a:lumMod val="75000"/>
                  </a:schemeClr>
                </a:solidFill>
                <a:latin typeface="Calibri"/>
                <a:cs typeface="Calibri"/>
              </a:rPr>
              <a:t>του </a:t>
            </a:r>
            <a:r>
              <a:rPr sz="1400" spc="-5" dirty="0">
                <a:solidFill>
                  <a:schemeClr val="tx2">
                    <a:lumMod val="75000"/>
                  </a:schemeClr>
                </a:solidFill>
                <a:latin typeface="Calibri"/>
                <a:cs typeface="Calibri"/>
              </a:rPr>
              <a:t>προσφεύγοντος, δεν υπερέβησαν </a:t>
            </a:r>
            <a:r>
              <a:rPr sz="1400" dirty="0">
                <a:solidFill>
                  <a:schemeClr val="tx2">
                    <a:lumMod val="75000"/>
                  </a:schemeClr>
                </a:solidFill>
                <a:latin typeface="Calibri"/>
                <a:cs typeface="Calibri"/>
              </a:rPr>
              <a:t>τα </a:t>
            </a:r>
            <a:r>
              <a:rPr sz="1400" spc="-5" dirty="0">
                <a:solidFill>
                  <a:schemeClr val="tx2">
                    <a:lumMod val="75000"/>
                  </a:schemeClr>
                </a:solidFill>
                <a:latin typeface="Calibri"/>
                <a:cs typeface="Calibri"/>
              </a:rPr>
              <a:t>όρια </a:t>
            </a:r>
            <a:r>
              <a:rPr sz="1400" dirty="0">
                <a:solidFill>
                  <a:schemeClr val="tx2">
                    <a:lumMod val="75000"/>
                  </a:schemeClr>
                </a:solidFill>
                <a:latin typeface="Calibri"/>
                <a:cs typeface="Calibri"/>
              </a:rPr>
              <a:t>της ευρείας </a:t>
            </a:r>
            <a:r>
              <a:rPr sz="1400" spc="-5" dirty="0">
                <a:solidFill>
                  <a:schemeClr val="tx2">
                    <a:lumMod val="75000"/>
                  </a:schemeClr>
                </a:solidFill>
                <a:latin typeface="Calibri"/>
                <a:cs typeface="Calibri"/>
              </a:rPr>
              <a:t>διακριτικής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ευχέρειας που</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διέθεταν.</a:t>
            </a:r>
            <a:endParaRPr sz="1400">
              <a:solidFill>
                <a:schemeClr val="tx2">
                  <a:lumMod val="75000"/>
                </a:schemeClr>
              </a:solidFill>
              <a:latin typeface="Calibri"/>
              <a:cs typeface="Calibri"/>
            </a:endParaRPr>
          </a:p>
          <a:p>
            <a:pPr>
              <a:lnSpc>
                <a:spcPct val="100000"/>
              </a:lnSpc>
              <a:spcBef>
                <a:spcPts val="20"/>
              </a:spcBef>
            </a:pPr>
            <a:endParaRPr sz="1400">
              <a:latin typeface="Calibri"/>
              <a:cs typeface="Calibri"/>
            </a:endParaRPr>
          </a:p>
          <a:p>
            <a:pPr marL="12700" algn="just">
              <a:lnSpc>
                <a:spcPct val="100000"/>
              </a:lnSpc>
              <a:spcBef>
                <a:spcPts val="5"/>
              </a:spcBef>
            </a:pPr>
            <a:r>
              <a:rPr sz="1400" b="1" u="sng" spc="-5" dirty="0">
                <a:solidFill>
                  <a:srgbClr val="4F81BC"/>
                </a:solidFill>
                <a:uFill>
                  <a:solidFill>
                    <a:srgbClr val="4F81BC"/>
                  </a:solidFill>
                </a:uFill>
                <a:latin typeface="Calibri"/>
                <a:cs typeface="Calibri"/>
                <a:hlinkClick r:id="rId3"/>
              </a:rPr>
              <a:t>Mandet</a:t>
            </a:r>
            <a:r>
              <a:rPr sz="1400" b="1" u="sng" spc="-15"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κατά</a:t>
            </a:r>
            <a:r>
              <a:rPr sz="1400" b="1" u="sng" spc="-15"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Γαλλίας</a:t>
            </a:r>
            <a:endParaRPr sz="1400">
              <a:latin typeface="Calibri"/>
              <a:cs typeface="Calibri"/>
            </a:endParaRPr>
          </a:p>
          <a:p>
            <a:pPr marL="12700" algn="just">
              <a:lnSpc>
                <a:spcPct val="100000"/>
              </a:lnSpc>
              <a:spcBef>
                <a:spcPts val="20"/>
              </a:spcBef>
            </a:pPr>
            <a:r>
              <a:rPr sz="1400" dirty="0">
                <a:solidFill>
                  <a:srgbClr val="808080"/>
                </a:solidFill>
                <a:latin typeface="Calibri"/>
                <a:cs typeface="Calibri"/>
              </a:rPr>
              <a:t>14</a:t>
            </a:r>
            <a:r>
              <a:rPr sz="1400" spc="-20" dirty="0">
                <a:solidFill>
                  <a:srgbClr val="808080"/>
                </a:solidFill>
                <a:latin typeface="Calibri"/>
                <a:cs typeface="Calibri"/>
              </a:rPr>
              <a:t> </a:t>
            </a:r>
            <a:r>
              <a:rPr sz="1400" spc="-5" dirty="0">
                <a:solidFill>
                  <a:srgbClr val="808080"/>
                </a:solidFill>
                <a:latin typeface="Calibri"/>
                <a:cs typeface="Calibri"/>
              </a:rPr>
              <a:t>Ιανουαρίου</a:t>
            </a:r>
            <a:r>
              <a:rPr sz="1400" spc="-20" dirty="0">
                <a:solidFill>
                  <a:srgbClr val="808080"/>
                </a:solidFill>
                <a:latin typeface="Calibri"/>
                <a:cs typeface="Calibri"/>
              </a:rPr>
              <a:t> </a:t>
            </a:r>
            <a:r>
              <a:rPr sz="1400" spc="-5" dirty="0">
                <a:solidFill>
                  <a:srgbClr val="808080"/>
                </a:solidFill>
                <a:latin typeface="Calibri"/>
                <a:cs typeface="Calibri"/>
              </a:rPr>
              <a:t>2016</a:t>
            </a:r>
            <a:endParaRPr sz="1400">
              <a:latin typeface="Calibri"/>
              <a:cs typeface="Calibri"/>
            </a:endParaRPr>
          </a:p>
          <a:p>
            <a:pPr marL="12700" marR="6350" algn="just">
              <a:lnSpc>
                <a:spcPct val="101699"/>
              </a:lnSpc>
            </a:pPr>
            <a:r>
              <a:rPr sz="1400" dirty="0">
                <a:latin typeface="Calibri"/>
                <a:cs typeface="Calibri"/>
              </a:rPr>
              <a:t>Η</a:t>
            </a:r>
            <a:r>
              <a:rPr sz="1400" spc="5" dirty="0">
                <a:latin typeface="Calibri"/>
                <a:cs typeface="Calibri"/>
              </a:rPr>
              <a:t> </a:t>
            </a:r>
            <a:r>
              <a:rPr sz="1400" spc="-5" dirty="0">
                <a:latin typeface="Calibri"/>
                <a:cs typeface="Calibri"/>
              </a:rPr>
              <a:t>υπόθεση</a:t>
            </a:r>
            <a:r>
              <a:rPr sz="1400" dirty="0">
                <a:latin typeface="Calibri"/>
                <a:cs typeface="Calibri"/>
              </a:rPr>
              <a:t> </a:t>
            </a:r>
            <a:r>
              <a:rPr sz="1400" spc="-5" dirty="0">
                <a:latin typeface="Calibri"/>
                <a:cs typeface="Calibri"/>
              </a:rPr>
              <a:t>αυτή</a:t>
            </a:r>
            <a:r>
              <a:rPr sz="1400" dirty="0">
                <a:latin typeface="Calibri"/>
                <a:cs typeface="Calibri"/>
              </a:rPr>
              <a:t> </a:t>
            </a:r>
            <a:r>
              <a:rPr sz="1400" spc="-5" dirty="0">
                <a:latin typeface="Calibri"/>
                <a:cs typeface="Calibri"/>
              </a:rPr>
              <a:t>αφορούσε</a:t>
            </a:r>
            <a:r>
              <a:rPr sz="1400" dirty="0">
                <a:latin typeface="Calibri"/>
                <a:cs typeface="Calibri"/>
              </a:rPr>
              <a:t> </a:t>
            </a:r>
            <a:r>
              <a:rPr sz="1400" spc="-5" dirty="0">
                <a:latin typeface="Calibri"/>
                <a:cs typeface="Calibri"/>
              </a:rPr>
              <a:t>στην</a:t>
            </a:r>
            <a:r>
              <a:rPr sz="1400" dirty="0">
                <a:latin typeface="Calibri"/>
                <a:cs typeface="Calibri"/>
              </a:rPr>
              <a:t> </a:t>
            </a:r>
            <a:r>
              <a:rPr sz="1400" spc="-5" dirty="0">
                <a:latin typeface="Calibri"/>
                <a:cs typeface="Calibri"/>
              </a:rPr>
              <a:t>ακύρωση,</a:t>
            </a:r>
            <a:r>
              <a:rPr sz="1400" dirty="0">
                <a:latin typeface="Calibri"/>
                <a:cs typeface="Calibri"/>
              </a:rPr>
              <a:t> μετά</a:t>
            </a:r>
            <a:r>
              <a:rPr sz="1400" spc="5" dirty="0">
                <a:latin typeface="Calibri"/>
                <a:cs typeface="Calibri"/>
              </a:rPr>
              <a:t> </a:t>
            </a:r>
            <a:r>
              <a:rPr sz="1400" spc="-5" dirty="0">
                <a:latin typeface="Calibri"/>
                <a:cs typeface="Calibri"/>
              </a:rPr>
              <a:t>από</a:t>
            </a:r>
            <a:r>
              <a:rPr sz="1400" spc="260" dirty="0">
                <a:latin typeface="Calibri"/>
                <a:cs typeface="Calibri"/>
              </a:rPr>
              <a:t> </a:t>
            </a:r>
            <a:r>
              <a:rPr sz="1400" spc="-5" dirty="0">
                <a:latin typeface="Calibri"/>
                <a:cs typeface="Calibri"/>
              </a:rPr>
              <a:t>αίτηση</a:t>
            </a:r>
            <a:r>
              <a:rPr sz="1400" spc="260" dirty="0">
                <a:latin typeface="Calibri"/>
                <a:cs typeface="Calibri"/>
              </a:rPr>
              <a:t> </a:t>
            </a:r>
            <a:r>
              <a:rPr sz="1400" dirty="0">
                <a:latin typeface="Calibri"/>
                <a:cs typeface="Calibri"/>
              </a:rPr>
              <a:t>του</a:t>
            </a:r>
            <a:r>
              <a:rPr sz="1400" spc="270" dirty="0">
                <a:latin typeface="Calibri"/>
                <a:cs typeface="Calibri"/>
              </a:rPr>
              <a:t> </a:t>
            </a:r>
            <a:r>
              <a:rPr sz="1400" spc="-5" dirty="0">
                <a:latin typeface="Calibri"/>
                <a:cs typeface="Calibri"/>
              </a:rPr>
              <a:t>βιολογικού </a:t>
            </a:r>
            <a:r>
              <a:rPr sz="1400" dirty="0">
                <a:latin typeface="Calibri"/>
                <a:cs typeface="Calibri"/>
              </a:rPr>
              <a:t> </a:t>
            </a:r>
            <a:r>
              <a:rPr sz="1400" spc="-5" dirty="0">
                <a:latin typeface="Calibri"/>
                <a:cs typeface="Calibri"/>
              </a:rPr>
              <a:t>πατέρα </a:t>
            </a:r>
            <a:r>
              <a:rPr sz="1400" dirty="0">
                <a:latin typeface="Calibri"/>
                <a:cs typeface="Calibri"/>
              </a:rPr>
              <a:t>του </a:t>
            </a:r>
            <a:r>
              <a:rPr sz="1400" spc="-5" dirty="0">
                <a:latin typeface="Calibri"/>
                <a:cs typeface="Calibri"/>
              </a:rPr>
              <a:t>παιδιού, </a:t>
            </a:r>
            <a:r>
              <a:rPr sz="1400" dirty="0">
                <a:latin typeface="Calibri"/>
                <a:cs typeface="Calibri"/>
              </a:rPr>
              <a:t>της </a:t>
            </a:r>
            <a:r>
              <a:rPr sz="1400" spc="-5" dirty="0">
                <a:latin typeface="Calibri"/>
                <a:cs typeface="Calibri"/>
              </a:rPr>
              <a:t>αναγνώρισης </a:t>
            </a:r>
            <a:r>
              <a:rPr sz="1400" dirty="0">
                <a:latin typeface="Calibri"/>
                <a:cs typeface="Calibri"/>
              </a:rPr>
              <a:t>της </a:t>
            </a:r>
            <a:r>
              <a:rPr sz="1400" spc="-5" dirty="0">
                <a:latin typeface="Calibri"/>
                <a:cs typeface="Calibri"/>
              </a:rPr>
              <a:t>πατρότητας στην οποία είχε προβεί </a:t>
            </a:r>
            <a:r>
              <a:rPr sz="1400" dirty="0">
                <a:latin typeface="Calibri"/>
                <a:cs typeface="Calibri"/>
              </a:rPr>
              <a:t>ο </a:t>
            </a:r>
            <a:r>
              <a:rPr sz="1400" spc="5" dirty="0">
                <a:latin typeface="Calibri"/>
                <a:cs typeface="Calibri"/>
              </a:rPr>
              <a:t> </a:t>
            </a:r>
            <a:r>
              <a:rPr sz="1400" spc="-5" dirty="0">
                <a:latin typeface="Calibri"/>
                <a:cs typeface="Calibri"/>
              </a:rPr>
              <a:t>σύζυγος </a:t>
            </a:r>
            <a:r>
              <a:rPr sz="1400" dirty="0">
                <a:latin typeface="Calibri"/>
                <a:cs typeface="Calibri"/>
              </a:rPr>
              <a:t>της </a:t>
            </a:r>
            <a:r>
              <a:rPr sz="1400" spc="-5" dirty="0">
                <a:latin typeface="Calibri"/>
                <a:cs typeface="Calibri"/>
              </a:rPr>
              <a:t>μητέρας του παιδιού. Οι προσφεύγοντες </a:t>
            </a:r>
            <a:r>
              <a:rPr sz="1400" dirty="0">
                <a:latin typeface="Calibri"/>
                <a:cs typeface="Calibri"/>
              </a:rPr>
              <a:t>– η </a:t>
            </a:r>
            <a:r>
              <a:rPr sz="1400" spc="-5" dirty="0">
                <a:latin typeface="Calibri"/>
                <a:cs typeface="Calibri"/>
              </a:rPr>
              <a:t>μητέρα, </a:t>
            </a:r>
            <a:r>
              <a:rPr sz="1400" dirty="0">
                <a:latin typeface="Calibri"/>
                <a:cs typeface="Calibri"/>
              </a:rPr>
              <a:t>ο </a:t>
            </a:r>
            <a:r>
              <a:rPr sz="1400" spc="-5" dirty="0">
                <a:latin typeface="Calibri"/>
                <a:cs typeface="Calibri"/>
              </a:rPr>
              <a:t>σύζυγός </a:t>
            </a:r>
            <a:r>
              <a:rPr sz="1400" dirty="0">
                <a:latin typeface="Calibri"/>
                <a:cs typeface="Calibri"/>
              </a:rPr>
              <a:t>της </a:t>
            </a:r>
            <a:r>
              <a:rPr sz="1400" spc="-5" dirty="0">
                <a:latin typeface="Calibri"/>
                <a:cs typeface="Calibri"/>
              </a:rPr>
              <a:t>και </a:t>
            </a:r>
            <a:r>
              <a:rPr sz="1400" dirty="0">
                <a:latin typeface="Calibri"/>
                <a:cs typeface="Calibri"/>
              </a:rPr>
              <a:t> το</a:t>
            </a:r>
            <a:r>
              <a:rPr sz="1400" spc="125" dirty="0">
                <a:latin typeface="Calibri"/>
                <a:cs typeface="Calibri"/>
              </a:rPr>
              <a:t> </a:t>
            </a:r>
            <a:r>
              <a:rPr sz="1400" spc="-5" dirty="0">
                <a:latin typeface="Calibri"/>
                <a:cs typeface="Calibri"/>
              </a:rPr>
              <a:t>παιδί</a:t>
            </a:r>
            <a:r>
              <a:rPr sz="1400" spc="114" dirty="0">
                <a:latin typeface="Calibri"/>
                <a:cs typeface="Calibri"/>
              </a:rPr>
              <a:t> </a:t>
            </a:r>
            <a:r>
              <a:rPr sz="1400" dirty="0">
                <a:latin typeface="Calibri"/>
                <a:cs typeface="Calibri"/>
              </a:rPr>
              <a:t>–</a:t>
            </a:r>
            <a:r>
              <a:rPr sz="1400" spc="125" dirty="0">
                <a:latin typeface="Calibri"/>
                <a:cs typeface="Calibri"/>
              </a:rPr>
              <a:t> </a:t>
            </a:r>
            <a:r>
              <a:rPr sz="1400" spc="-5" dirty="0">
                <a:latin typeface="Calibri"/>
                <a:cs typeface="Calibri"/>
              </a:rPr>
              <a:t>κατήγγειλαν</a:t>
            </a:r>
            <a:r>
              <a:rPr sz="1400" spc="110" dirty="0">
                <a:latin typeface="Calibri"/>
                <a:cs typeface="Calibri"/>
              </a:rPr>
              <a:t> </a:t>
            </a:r>
            <a:r>
              <a:rPr sz="1400" dirty="0">
                <a:latin typeface="Calibri"/>
                <a:cs typeface="Calibri"/>
              </a:rPr>
              <a:t>την</a:t>
            </a:r>
            <a:r>
              <a:rPr sz="1400" spc="125" dirty="0">
                <a:latin typeface="Calibri"/>
                <a:cs typeface="Calibri"/>
              </a:rPr>
              <a:t> </a:t>
            </a:r>
            <a:r>
              <a:rPr sz="1400" spc="-5" dirty="0">
                <a:latin typeface="Calibri"/>
                <a:cs typeface="Calibri"/>
              </a:rPr>
              <a:t>ακύρωση</a:t>
            </a:r>
            <a:r>
              <a:rPr sz="1400" spc="120" dirty="0">
                <a:latin typeface="Calibri"/>
                <a:cs typeface="Calibri"/>
              </a:rPr>
              <a:t> </a:t>
            </a:r>
            <a:r>
              <a:rPr sz="1400" dirty="0">
                <a:latin typeface="Calibri"/>
                <a:cs typeface="Calibri"/>
              </a:rPr>
              <a:t>της</a:t>
            </a:r>
            <a:r>
              <a:rPr sz="1400" spc="110" dirty="0">
                <a:latin typeface="Calibri"/>
                <a:cs typeface="Calibri"/>
              </a:rPr>
              <a:t> </a:t>
            </a:r>
            <a:r>
              <a:rPr sz="1400" spc="-5" dirty="0">
                <a:latin typeface="Calibri"/>
                <a:cs typeface="Calibri"/>
              </a:rPr>
              <a:t>αναγνώρισης</a:t>
            </a:r>
            <a:r>
              <a:rPr sz="1400" spc="120" dirty="0">
                <a:latin typeface="Calibri"/>
                <a:cs typeface="Calibri"/>
              </a:rPr>
              <a:t> </a:t>
            </a:r>
            <a:r>
              <a:rPr sz="1400" dirty="0">
                <a:latin typeface="Calibri"/>
                <a:cs typeface="Calibri"/>
              </a:rPr>
              <a:t>της</a:t>
            </a:r>
            <a:r>
              <a:rPr sz="1400" spc="120" dirty="0">
                <a:latin typeface="Calibri"/>
                <a:cs typeface="Calibri"/>
              </a:rPr>
              <a:t> </a:t>
            </a:r>
            <a:r>
              <a:rPr sz="1400" spc="-5" dirty="0">
                <a:latin typeface="Calibri"/>
                <a:cs typeface="Calibri"/>
              </a:rPr>
              <a:t>πατρότητας,</a:t>
            </a:r>
            <a:r>
              <a:rPr sz="1400" spc="110" dirty="0">
                <a:latin typeface="Calibri"/>
                <a:cs typeface="Calibri"/>
              </a:rPr>
              <a:t> </a:t>
            </a:r>
            <a:r>
              <a:rPr sz="1400" spc="-5">
                <a:latin typeface="Calibri"/>
                <a:cs typeface="Calibri"/>
              </a:rPr>
              <a:t>καθώς</a:t>
            </a:r>
            <a:r>
              <a:rPr sz="1400" spc="120">
                <a:latin typeface="Calibri"/>
                <a:cs typeface="Calibri"/>
              </a:rPr>
              <a:t> </a:t>
            </a:r>
            <a:r>
              <a:rPr sz="1400" spc="-5" smtClean="0">
                <a:latin typeface="Calibri"/>
                <a:cs typeface="Calibri"/>
              </a:rPr>
              <a:t>και</a:t>
            </a:r>
            <a:r>
              <a:rPr lang="en-US" sz="1400" spc="-5" dirty="0" smtClean="0">
                <a:latin typeface="Calibri"/>
                <a:cs typeface="Calibri"/>
              </a:rPr>
              <a:t> </a:t>
            </a:r>
            <a:r>
              <a:rPr sz="1400" smtClean="0">
                <a:latin typeface="Calibri"/>
                <a:cs typeface="Calibri"/>
              </a:rPr>
              <a:t>την</a:t>
            </a:r>
            <a:r>
              <a:rPr sz="1400" spc="5" smtClean="0">
                <a:latin typeface="Calibri"/>
                <a:cs typeface="Calibri"/>
              </a:rPr>
              <a:t> </a:t>
            </a:r>
            <a:r>
              <a:rPr sz="1400" spc="-5" dirty="0">
                <a:latin typeface="Calibri"/>
                <a:cs typeface="Calibri"/>
              </a:rPr>
              <a:t>ακύρωση</a:t>
            </a:r>
            <a:r>
              <a:rPr sz="1400" spc="5" dirty="0">
                <a:latin typeface="Calibri"/>
                <a:cs typeface="Calibri"/>
              </a:rPr>
              <a:t> </a:t>
            </a:r>
            <a:r>
              <a:rPr sz="1400" dirty="0">
                <a:latin typeface="Calibri"/>
                <a:cs typeface="Calibri"/>
              </a:rPr>
              <a:t>της</a:t>
            </a:r>
            <a:r>
              <a:rPr sz="1400" spc="5" dirty="0">
                <a:latin typeface="Calibri"/>
                <a:cs typeface="Calibri"/>
              </a:rPr>
              <a:t> </a:t>
            </a:r>
            <a:r>
              <a:rPr sz="1400" spc="-5" dirty="0">
                <a:latin typeface="Calibri"/>
                <a:cs typeface="Calibri"/>
              </a:rPr>
              <a:t>νομιμοποίησης</a:t>
            </a:r>
            <a:r>
              <a:rPr sz="1400" spc="5" dirty="0">
                <a:latin typeface="Calibri"/>
                <a:cs typeface="Calibri"/>
              </a:rPr>
              <a:t> </a:t>
            </a:r>
            <a:r>
              <a:rPr sz="1400" dirty="0">
                <a:latin typeface="Calibri"/>
                <a:cs typeface="Calibri"/>
              </a:rPr>
              <a:t>του </a:t>
            </a:r>
            <a:r>
              <a:rPr sz="1400" spc="-5" dirty="0">
                <a:latin typeface="Calibri"/>
                <a:cs typeface="Calibri"/>
              </a:rPr>
              <a:t>παιδιού.</a:t>
            </a:r>
            <a:r>
              <a:rPr sz="1400" spc="15" dirty="0">
                <a:latin typeface="Calibri"/>
                <a:cs typeface="Calibri"/>
              </a:rPr>
              <a:t> </a:t>
            </a:r>
            <a:r>
              <a:rPr sz="1400" spc="-5" dirty="0">
                <a:latin typeface="Calibri"/>
                <a:cs typeface="Calibri"/>
              </a:rPr>
              <a:t>Ισχυρίστηκαν</a:t>
            </a:r>
            <a:r>
              <a:rPr sz="1400" spc="5" dirty="0">
                <a:latin typeface="Calibri"/>
                <a:cs typeface="Calibri"/>
              </a:rPr>
              <a:t> </a:t>
            </a:r>
            <a:r>
              <a:rPr sz="1400" spc="-5" dirty="0">
                <a:latin typeface="Calibri"/>
                <a:cs typeface="Calibri"/>
              </a:rPr>
              <a:t>ειδικότερα</a:t>
            </a:r>
            <a:r>
              <a:rPr sz="1400" spc="5" dirty="0">
                <a:latin typeface="Calibri"/>
                <a:cs typeface="Calibri"/>
              </a:rPr>
              <a:t> </a:t>
            </a:r>
            <a:r>
              <a:rPr sz="1400" dirty="0">
                <a:latin typeface="Calibri"/>
                <a:cs typeface="Calibri"/>
              </a:rPr>
              <a:t>ότι τα</a:t>
            </a:r>
            <a:r>
              <a:rPr sz="1400" spc="5" dirty="0">
                <a:latin typeface="Calibri"/>
                <a:cs typeface="Calibri"/>
              </a:rPr>
              <a:t> </a:t>
            </a:r>
            <a:r>
              <a:rPr sz="1400" dirty="0">
                <a:latin typeface="Calibri"/>
                <a:cs typeface="Calibri"/>
              </a:rPr>
              <a:t>μέτρα </a:t>
            </a:r>
            <a:r>
              <a:rPr sz="1400" spc="-254" dirty="0">
                <a:latin typeface="Calibri"/>
                <a:cs typeface="Calibri"/>
              </a:rPr>
              <a:t> </a:t>
            </a:r>
            <a:r>
              <a:rPr sz="1400" spc="-5" dirty="0">
                <a:latin typeface="Calibri"/>
                <a:cs typeface="Calibri"/>
              </a:rPr>
              <a:t>αυτά</a:t>
            </a:r>
            <a:r>
              <a:rPr sz="1400" spc="90" dirty="0">
                <a:latin typeface="Calibri"/>
                <a:cs typeface="Calibri"/>
              </a:rPr>
              <a:t> </a:t>
            </a:r>
            <a:r>
              <a:rPr sz="1400" spc="-5" dirty="0">
                <a:latin typeface="Calibri"/>
                <a:cs typeface="Calibri"/>
              </a:rPr>
              <a:t>ήταν</a:t>
            </a:r>
            <a:r>
              <a:rPr sz="1400" spc="85" dirty="0">
                <a:latin typeface="Calibri"/>
                <a:cs typeface="Calibri"/>
              </a:rPr>
              <a:t> </a:t>
            </a:r>
            <a:r>
              <a:rPr sz="1400" spc="-5" dirty="0">
                <a:latin typeface="Calibri"/>
                <a:cs typeface="Calibri"/>
              </a:rPr>
              <a:t>δυσανάλογα</a:t>
            </a:r>
            <a:r>
              <a:rPr sz="1400" spc="80" dirty="0">
                <a:latin typeface="Calibri"/>
                <a:cs typeface="Calibri"/>
              </a:rPr>
              <a:t> </a:t>
            </a:r>
            <a:r>
              <a:rPr sz="1400" spc="-5" dirty="0">
                <a:latin typeface="Calibri"/>
                <a:cs typeface="Calibri"/>
              </a:rPr>
              <a:t>σε</a:t>
            </a:r>
            <a:r>
              <a:rPr sz="1400" spc="90" dirty="0">
                <a:latin typeface="Calibri"/>
                <a:cs typeface="Calibri"/>
              </a:rPr>
              <a:t> </a:t>
            </a:r>
            <a:r>
              <a:rPr sz="1400" dirty="0">
                <a:latin typeface="Calibri"/>
                <a:cs typeface="Calibri"/>
              </a:rPr>
              <a:t>σχέση</a:t>
            </a:r>
            <a:r>
              <a:rPr sz="1400" spc="95" dirty="0">
                <a:latin typeface="Calibri"/>
                <a:cs typeface="Calibri"/>
              </a:rPr>
              <a:t> </a:t>
            </a:r>
            <a:r>
              <a:rPr sz="1400" dirty="0">
                <a:latin typeface="Calibri"/>
                <a:cs typeface="Calibri"/>
              </a:rPr>
              <a:t>με</a:t>
            </a:r>
            <a:r>
              <a:rPr sz="1400" spc="80" dirty="0">
                <a:latin typeface="Calibri"/>
                <a:cs typeface="Calibri"/>
              </a:rPr>
              <a:t> </a:t>
            </a:r>
            <a:r>
              <a:rPr sz="1400" dirty="0">
                <a:latin typeface="Calibri"/>
                <a:cs typeface="Calibri"/>
              </a:rPr>
              <a:t>το</a:t>
            </a:r>
            <a:r>
              <a:rPr sz="1400" spc="90" dirty="0">
                <a:latin typeface="Calibri"/>
                <a:cs typeface="Calibri"/>
              </a:rPr>
              <a:t> </a:t>
            </a:r>
            <a:r>
              <a:rPr sz="1400" spc="-5" dirty="0">
                <a:latin typeface="Calibri"/>
                <a:cs typeface="Calibri"/>
              </a:rPr>
              <a:t>υπέρτατο</a:t>
            </a:r>
            <a:r>
              <a:rPr sz="1400" spc="90" dirty="0">
                <a:latin typeface="Calibri"/>
                <a:cs typeface="Calibri"/>
              </a:rPr>
              <a:t> </a:t>
            </a:r>
            <a:r>
              <a:rPr sz="1400" spc="-5" dirty="0">
                <a:latin typeface="Calibri"/>
                <a:cs typeface="Calibri"/>
              </a:rPr>
              <a:t>συμφέρον</a:t>
            </a:r>
            <a:r>
              <a:rPr sz="1400" spc="95" dirty="0">
                <a:latin typeface="Calibri"/>
                <a:cs typeface="Calibri"/>
              </a:rPr>
              <a:t> </a:t>
            </a:r>
            <a:r>
              <a:rPr sz="1400" dirty="0">
                <a:latin typeface="Calibri"/>
                <a:cs typeface="Calibri"/>
              </a:rPr>
              <a:t>του</a:t>
            </a:r>
            <a:r>
              <a:rPr sz="1400" spc="85" dirty="0">
                <a:latin typeface="Calibri"/>
                <a:cs typeface="Calibri"/>
              </a:rPr>
              <a:t> </a:t>
            </a:r>
            <a:r>
              <a:rPr sz="1400" spc="-5" dirty="0">
                <a:latin typeface="Calibri"/>
                <a:cs typeface="Calibri"/>
              </a:rPr>
              <a:t>παιδιού,</a:t>
            </a:r>
            <a:r>
              <a:rPr sz="1400" spc="85" dirty="0">
                <a:latin typeface="Calibri"/>
                <a:cs typeface="Calibri"/>
              </a:rPr>
              <a:t> </a:t>
            </a:r>
            <a:r>
              <a:rPr sz="1400" dirty="0">
                <a:latin typeface="Calibri"/>
                <a:cs typeface="Calibri"/>
              </a:rPr>
              <a:t>το</a:t>
            </a:r>
            <a:r>
              <a:rPr sz="1400" spc="90" dirty="0">
                <a:latin typeface="Calibri"/>
                <a:cs typeface="Calibri"/>
              </a:rPr>
              <a:t> </a:t>
            </a:r>
            <a:r>
              <a:rPr sz="1400" spc="-5" dirty="0">
                <a:latin typeface="Calibri"/>
                <a:cs typeface="Calibri"/>
              </a:rPr>
              <a:t>οποίο </a:t>
            </a:r>
            <a:r>
              <a:rPr sz="1400" spc="-254" dirty="0">
                <a:latin typeface="Calibri"/>
                <a:cs typeface="Calibri"/>
              </a:rPr>
              <a:t> </a:t>
            </a:r>
            <a:r>
              <a:rPr sz="1400" spc="-5" dirty="0">
                <a:latin typeface="Calibri"/>
                <a:cs typeface="Calibri"/>
              </a:rPr>
              <a:t>υπαγόρευε,</a:t>
            </a:r>
            <a:r>
              <a:rPr sz="1400" spc="45" dirty="0">
                <a:latin typeface="Calibri"/>
                <a:cs typeface="Calibri"/>
              </a:rPr>
              <a:t> </a:t>
            </a:r>
            <a:r>
              <a:rPr sz="1400" spc="-5" dirty="0">
                <a:latin typeface="Calibri"/>
                <a:cs typeface="Calibri"/>
              </a:rPr>
              <a:t>σύμφωνα</a:t>
            </a:r>
            <a:r>
              <a:rPr sz="1400" spc="45" dirty="0">
                <a:latin typeface="Calibri"/>
                <a:cs typeface="Calibri"/>
              </a:rPr>
              <a:t> </a:t>
            </a:r>
            <a:r>
              <a:rPr sz="1400" spc="-10" dirty="0">
                <a:latin typeface="Calibri"/>
                <a:cs typeface="Calibri"/>
              </a:rPr>
              <a:t>με</a:t>
            </a:r>
            <a:r>
              <a:rPr sz="1400" spc="55" dirty="0">
                <a:latin typeface="Calibri"/>
                <a:cs typeface="Calibri"/>
              </a:rPr>
              <a:t> </a:t>
            </a:r>
            <a:r>
              <a:rPr sz="1400" spc="-5" dirty="0">
                <a:latin typeface="Calibri"/>
                <a:cs typeface="Calibri"/>
              </a:rPr>
              <a:t>τους</a:t>
            </a:r>
            <a:r>
              <a:rPr sz="1400" spc="45" dirty="0">
                <a:latin typeface="Calibri"/>
                <a:cs typeface="Calibri"/>
              </a:rPr>
              <a:t> </a:t>
            </a:r>
            <a:r>
              <a:rPr sz="1400" spc="-5" dirty="0">
                <a:latin typeface="Calibri"/>
                <a:cs typeface="Calibri"/>
              </a:rPr>
              <a:t>ίδιους,</a:t>
            </a:r>
            <a:r>
              <a:rPr sz="1400" spc="45" dirty="0">
                <a:latin typeface="Calibri"/>
                <a:cs typeface="Calibri"/>
              </a:rPr>
              <a:t> </a:t>
            </a:r>
            <a:r>
              <a:rPr sz="1400" dirty="0">
                <a:latin typeface="Calibri"/>
                <a:cs typeface="Calibri"/>
              </a:rPr>
              <a:t>τη</a:t>
            </a:r>
            <a:r>
              <a:rPr sz="1400" spc="50" dirty="0">
                <a:latin typeface="Calibri"/>
                <a:cs typeface="Calibri"/>
              </a:rPr>
              <a:t> </a:t>
            </a:r>
            <a:r>
              <a:rPr sz="1400" spc="-5" dirty="0">
                <a:latin typeface="Calibri"/>
                <a:cs typeface="Calibri"/>
              </a:rPr>
              <a:t>διατήρηση</a:t>
            </a:r>
            <a:r>
              <a:rPr sz="1400" spc="50" dirty="0">
                <a:latin typeface="Calibri"/>
                <a:cs typeface="Calibri"/>
              </a:rPr>
              <a:t> </a:t>
            </a:r>
            <a:r>
              <a:rPr sz="1400" dirty="0">
                <a:latin typeface="Calibri"/>
                <a:cs typeface="Calibri"/>
              </a:rPr>
              <a:t>της</a:t>
            </a:r>
            <a:r>
              <a:rPr sz="1400" spc="50" dirty="0">
                <a:latin typeface="Calibri"/>
                <a:cs typeface="Calibri"/>
              </a:rPr>
              <a:t> </a:t>
            </a:r>
            <a:r>
              <a:rPr sz="1400" dirty="0">
                <a:latin typeface="Calibri"/>
                <a:cs typeface="Calibri"/>
              </a:rPr>
              <a:t>επί</a:t>
            </a:r>
            <a:r>
              <a:rPr sz="1400" spc="40" dirty="0">
                <a:latin typeface="Calibri"/>
                <a:cs typeface="Calibri"/>
              </a:rPr>
              <a:t> </a:t>
            </a:r>
            <a:r>
              <a:rPr sz="1400" spc="-5" dirty="0">
                <a:latin typeface="Calibri"/>
                <a:cs typeface="Calibri"/>
              </a:rPr>
              <a:t>σειρά</a:t>
            </a:r>
            <a:r>
              <a:rPr sz="1400" spc="45" dirty="0">
                <a:latin typeface="Calibri"/>
                <a:cs typeface="Calibri"/>
              </a:rPr>
              <a:t> </a:t>
            </a:r>
            <a:r>
              <a:rPr sz="1400" dirty="0">
                <a:latin typeface="Calibri"/>
                <a:cs typeface="Calibri"/>
              </a:rPr>
              <a:t>ετών</a:t>
            </a:r>
            <a:r>
              <a:rPr sz="1400" spc="35" dirty="0">
                <a:latin typeface="Calibri"/>
                <a:cs typeface="Calibri"/>
              </a:rPr>
              <a:t> </a:t>
            </a:r>
            <a:r>
              <a:rPr sz="1400" spc="-5" dirty="0">
                <a:latin typeface="Calibri"/>
                <a:cs typeface="Calibri"/>
              </a:rPr>
              <a:t>παγιωμένης </a:t>
            </a:r>
            <a:r>
              <a:rPr sz="1400" spc="-260" dirty="0">
                <a:latin typeface="Calibri"/>
                <a:cs typeface="Calibri"/>
              </a:rPr>
              <a:t> </a:t>
            </a:r>
            <a:r>
              <a:rPr sz="1400" spc="-5" dirty="0">
                <a:latin typeface="Calibri"/>
                <a:cs typeface="Calibri"/>
              </a:rPr>
              <a:t>γονικής</a:t>
            </a:r>
            <a:r>
              <a:rPr sz="1400" dirty="0">
                <a:latin typeface="Calibri"/>
                <a:cs typeface="Calibri"/>
              </a:rPr>
              <a:t> σχέσης</a:t>
            </a:r>
            <a:r>
              <a:rPr sz="1400" spc="-10" dirty="0">
                <a:latin typeface="Calibri"/>
                <a:cs typeface="Calibri"/>
              </a:rPr>
              <a:t> </a:t>
            </a:r>
            <a:r>
              <a:rPr sz="1400" spc="-5" dirty="0">
                <a:latin typeface="Calibri"/>
                <a:cs typeface="Calibri"/>
              </a:rPr>
              <a:t>και </a:t>
            </a:r>
            <a:r>
              <a:rPr sz="1400" dirty="0">
                <a:latin typeface="Calibri"/>
                <a:cs typeface="Calibri"/>
              </a:rPr>
              <a:t>τη</a:t>
            </a:r>
            <a:r>
              <a:rPr sz="1400" spc="5" dirty="0">
                <a:latin typeface="Calibri"/>
                <a:cs typeface="Calibri"/>
              </a:rPr>
              <a:t> </a:t>
            </a:r>
            <a:r>
              <a:rPr sz="1400" spc="-5" dirty="0">
                <a:latin typeface="Calibri"/>
                <a:cs typeface="Calibri"/>
              </a:rPr>
              <a:t>διαφύλαξη</a:t>
            </a:r>
            <a:r>
              <a:rPr sz="1400" spc="10" dirty="0">
                <a:latin typeface="Calibri"/>
                <a:cs typeface="Calibri"/>
              </a:rPr>
              <a:t> </a:t>
            </a:r>
            <a:r>
              <a:rPr sz="1400" spc="-5" dirty="0">
                <a:latin typeface="Calibri"/>
                <a:cs typeface="Calibri"/>
              </a:rPr>
              <a:t>της</a:t>
            </a:r>
            <a:r>
              <a:rPr sz="1400" dirty="0">
                <a:latin typeface="Calibri"/>
                <a:cs typeface="Calibri"/>
              </a:rPr>
              <a:t> </a:t>
            </a:r>
            <a:r>
              <a:rPr sz="1400" spc="-5" dirty="0">
                <a:latin typeface="Calibri"/>
                <a:cs typeface="Calibri"/>
              </a:rPr>
              <a:t>συναισθηματικής</a:t>
            </a:r>
            <a:r>
              <a:rPr sz="1400" dirty="0">
                <a:latin typeface="Calibri"/>
                <a:cs typeface="Calibri"/>
              </a:rPr>
              <a:t> </a:t>
            </a:r>
            <a:r>
              <a:rPr sz="1400" spc="-5" dirty="0">
                <a:latin typeface="Calibri"/>
                <a:cs typeface="Calibri"/>
              </a:rPr>
              <a:t>σταθερότητας</a:t>
            </a:r>
            <a:r>
              <a:rPr sz="1400" spc="-10" dirty="0">
                <a:latin typeface="Calibri"/>
                <a:cs typeface="Calibri"/>
              </a:rPr>
              <a:t> </a:t>
            </a:r>
            <a:r>
              <a:rPr sz="1400" spc="-5" dirty="0">
                <a:latin typeface="Calibri"/>
                <a:cs typeface="Calibri"/>
              </a:rPr>
              <a:t>του</a:t>
            </a:r>
            <a:r>
              <a:rPr sz="1400" spc="5" dirty="0">
                <a:latin typeface="Calibri"/>
                <a:cs typeface="Calibri"/>
              </a:rPr>
              <a:t> </a:t>
            </a:r>
            <a:r>
              <a:rPr sz="1400" spc="-5" dirty="0">
                <a:latin typeface="Calibri"/>
                <a:cs typeface="Calibri"/>
              </a:rPr>
              <a:t>παιδιού. </a:t>
            </a:r>
            <a:r>
              <a:rPr sz="1400" dirty="0">
                <a:latin typeface="Calibri"/>
                <a:cs typeface="Calibri"/>
              </a:rPr>
              <a:t> </a:t>
            </a:r>
            <a:r>
              <a:rPr sz="1400" dirty="0">
                <a:solidFill>
                  <a:schemeClr val="tx2">
                    <a:lumMod val="75000"/>
                  </a:schemeClr>
                </a:solidFill>
                <a:latin typeface="Calibri"/>
                <a:cs typeface="Calibri"/>
              </a:rPr>
              <a:t>Το</a:t>
            </a:r>
            <a:r>
              <a:rPr sz="1400" spc="12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Δικαστήριο</a:t>
            </a:r>
            <a:r>
              <a:rPr sz="1400" spc="13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έκρινε</a:t>
            </a:r>
            <a:r>
              <a:rPr sz="1400" spc="12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ότι</a:t>
            </a:r>
            <a:r>
              <a:rPr sz="1400" spc="120"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δεν</a:t>
            </a:r>
            <a:r>
              <a:rPr sz="1400" b="1" spc="125"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παραβιάστηκε</a:t>
            </a:r>
            <a:r>
              <a:rPr sz="1400" b="1" spc="125"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το</a:t>
            </a:r>
            <a:r>
              <a:rPr sz="1400" b="1" spc="130"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Άρθρο</a:t>
            </a:r>
            <a:r>
              <a:rPr sz="1400" b="1" spc="125" dirty="0">
                <a:solidFill>
                  <a:schemeClr val="tx2">
                    <a:lumMod val="75000"/>
                  </a:schemeClr>
                </a:solidFill>
                <a:latin typeface="Calibri"/>
                <a:cs typeface="Calibri"/>
              </a:rPr>
              <a:t> </a:t>
            </a:r>
            <a:r>
              <a:rPr sz="1400" b="1" dirty="0">
                <a:solidFill>
                  <a:schemeClr val="tx2">
                    <a:lumMod val="75000"/>
                  </a:schemeClr>
                </a:solidFill>
                <a:latin typeface="Calibri"/>
                <a:cs typeface="Calibri"/>
              </a:rPr>
              <a:t>8</a:t>
            </a:r>
            <a:r>
              <a:rPr sz="1400" b="1" spc="12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(δικαίωμα</a:t>
            </a:r>
            <a:r>
              <a:rPr sz="1400" spc="13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σεβασμού</a:t>
            </a:r>
            <a:r>
              <a:rPr sz="1400" spc="120" dirty="0">
                <a:solidFill>
                  <a:schemeClr val="tx2">
                    <a:lumMod val="75000"/>
                  </a:schemeClr>
                </a:solidFill>
                <a:latin typeface="Calibri"/>
                <a:cs typeface="Calibri"/>
              </a:rPr>
              <a:t> </a:t>
            </a:r>
            <a:r>
              <a:rPr sz="1400" dirty="0">
                <a:solidFill>
                  <a:schemeClr val="tx2">
                    <a:lumMod val="75000"/>
                  </a:schemeClr>
                </a:solidFill>
                <a:latin typeface="Calibri"/>
                <a:cs typeface="Calibri"/>
              </a:rPr>
              <a:t>της </a:t>
            </a:r>
            <a:r>
              <a:rPr sz="1400" spc="-254" dirty="0">
                <a:solidFill>
                  <a:schemeClr val="tx2">
                    <a:lumMod val="75000"/>
                  </a:schemeClr>
                </a:solidFill>
                <a:latin typeface="Calibri"/>
                <a:cs typeface="Calibri"/>
              </a:rPr>
              <a:t> </a:t>
            </a:r>
            <a:r>
              <a:rPr sz="1400" spc="-5" dirty="0">
                <a:solidFill>
                  <a:schemeClr val="tx2">
                    <a:lumMod val="75000"/>
                  </a:schemeClr>
                </a:solidFill>
                <a:latin typeface="Calibri"/>
                <a:cs typeface="Calibri"/>
              </a:rPr>
              <a:t>ιδιωτικής</a:t>
            </a:r>
            <a:r>
              <a:rPr sz="1400" spc="1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και</a:t>
            </a:r>
            <a:r>
              <a:rPr sz="1400" spc="1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οικογενειακής</a:t>
            </a:r>
            <a:r>
              <a:rPr sz="1400" spc="15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ζωής)</a:t>
            </a:r>
            <a:r>
              <a:rPr sz="1400" spc="145" dirty="0">
                <a:solidFill>
                  <a:schemeClr val="tx2">
                    <a:lumMod val="75000"/>
                  </a:schemeClr>
                </a:solidFill>
                <a:latin typeface="Calibri"/>
                <a:cs typeface="Calibri"/>
              </a:rPr>
              <a:t> </a:t>
            </a:r>
            <a:r>
              <a:rPr sz="1400" dirty="0">
                <a:solidFill>
                  <a:schemeClr val="tx2">
                    <a:lumMod val="75000"/>
                  </a:schemeClr>
                </a:solidFill>
                <a:latin typeface="Calibri"/>
                <a:cs typeface="Calibri"/>
              </a:rPr>
              <a:t>της</a:t>
            </a:r>
            <a:r>
              <a:rPr sz="1400" spc="15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Σύμβασης.</a:t>
            </a:r>
            <a:r>
              <a:rPr sz="1400" spc="1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Σημείωσε</a:t>
            </a:r>
            <a:r>
              <a:rPr sz="1400" spc="1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ειδικότερα</a:t>
            </a:r>
            <a:r>
              <a:rPr sz="1400" spc="155" dirty="0">
                <a:solidFill>
                  <a:schemeClr val="tx2">
                    <a:lumMod val="75000"/>
                  </a:schemeClr>
                </a:solidFill>
                <a:latin typeface="Calibri"/>
                <a:cs typeface="Calibri"/>
              </a:rPr>
              <a:t> </a:t>
            </a:r>
            <a:r>
              <a:rPr sz="1400" dirty="0">
                <a:solidFill>
                  <a:schemeClr val="tx2">
                    <a:lumMod val="75000"/>
                  </a:schemeClr>
                </a:solidFill>
                <a:latin typeface="Calibri"/>
                <a:cs typeface="Calibri"/>
              </a:rPr>
              <a:t>ότι</a:t>
            </a:r>
            <a:r>
              <a:rPr sz="1400" spc="1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από</a:t>
            </a:r>
            <a:r>
              <a:rPr sz="1400" spc="160" dirty="0">
                <a:solidFill>
                  <a:schemeClr val="tx2">
                    <a:lumMod val="75000"/>
                  </a:schemeClr>
                </a:solidFill>
                <a:latin typeface="Calibri"/>
                <a:cs typeface="Calibri"/>
              </a:rPr>
              <a:t> </a:t>
            </a:r>
            <a:r>
              <a:rPr sz="1400" dirty="0">
                <a:solidFill>
                  <a:schemeClr val="tx2">
                    <a:lumMod val="75000"/>
                  </a:schemeClr>
                </a:solidFill>
                <a:latin typeface="Calibri"/>
                <a:cs typeface="Calibri"/>
              </a:rPr>
              <a:t>το </a:t>
            </a:r>
            <a:r>
              <a:rPr sz="1400" spc="-2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αιτιολογικό</a:t>
            </a:r>
            <a:r>
              <a:rPr sz="1400" spc="45" dirty="0">
                <a:solidFill>
                  <a:schemeClr val="tx2">
                    <a:lumMod val="75000"/>
                  </a:schemeClr>
                </a:solidFill>
                <a:latin typeface="Calibri"/>
                <a:cs typeface="Calibri"/>
              </a:rPr>
              <a:t> </a:t>
            </a:r>
            <a:r>
              <a:rPr sz="1400" dirty="0">
                <a:solidFill>
                  <a:schemeClr val="tx2">
                    <a:lumMod val="75000"/>
                  </a:schemeClr>
                </a:solidFill>
                <a:latin typeface="Calibri"/>
                <a:cs typeface="Calibri"/>
              </a:rPr>
              <a:t>των</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αποφάσεων</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των</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γαλλικών</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δικαστηρίων</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προέκυπτε</a:t>
            </a:r>
            <a:r>
              <a:rPr sz="1400" spc="5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ότι</a:t>
            </a:r>
            <a:r>
              <a:rPr sz="1400" spc="40" dirty="0">
                <a:solidFill>
                  <a:schemeClr val="tx2">
                    <a:lumMod val="75000"/>
                  </a:schemeClr>
                </a:solidFill>
                <a:latin typeface="Calibri"/>
                <a:cs typeface="Calibri"/>
              </a:rPr>
              <a:t> </a:t>
            </a:r>
            <a:r>
              <a:rPr sz="1400" dirty="0">
                <a:solidFill>
                  <a:schemeClr val="tx2">
                    <a:lumMod val="75000"/>
                  </a:schemeClr>
                </a:solidFill>
                <a:latin typeface="Calibri"/>
                <a:cs typeface="Calibri"/>
              </a:rPr>
              <a:t>το</a:t>
            </a:r>
            <a:r>
              <a:rPr sz="1400" spc="3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υπέρτατο </a:t>
            </a:r>
            <a:r>
              <a:rPr sz="1400" spc="-254"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συμφέρον</a:t>
            </a:r>
            <a:r>
              <a:rPr sz="1400" spc="75" dirty="0">
                <a:solidFill>
                  <a:schemeClr val="tx2">
                    <a:lumMod val="75000"/>
                  </a:schemeClr>
                </a:solidFill>
                <a:latin typeface="Calibri"/>
                <a:cs typeface="Calibri"/>
              </a:rPr>
              <a:t> </a:t>
            </a:r>
            <a:r>
              <a:rPr sz="1400" dirty="0">
                <a:solidFill>
                  <a:schemeClr val="tx2">
                    <a:lumMod val="75000"/>
                  </a:schemeClr>
                </a:solidFill>
                <a:latin typeface="Calibri"/>
                <a:cs typeface="Calibri"/>
              </a:rPr>
              <a:t>του</a:t>
            </a:r>
            <a:r>
              <a:rPr sz="1400" spc="7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παιδιού</a:t>
            </a:r>
            <a:r>
              <a:rPr sz="1400" spc="8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βρισκόταν</a:t>
            </a:r>
            <a:r>
              <a:rPr sz="1400" spc="8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προσηκόντως</a:t>
            </a:r>
            <a:r>
              <a:rPr sz="1400" spc="7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στο</a:t>
            </a:r>
            <a:r>
              <a:rPr sz="1400" spc="7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επίκεντρο</a:t>
            </a:r>
            <a:r>
              <a:rPr sz="1400" spc="70" dirty="0">
                <a:solidFill>
                  <a:schemeClr val="tx2">
                    <a:lumMod val="75000"/>
                  </a:schemeClr>
                </a:solidFill>
                <a:latin typeface="Calibri"/>
                <a:cs typeface="Calibri"/>
              </a:rPr>
              <a:t> </a:t>
            </a:r>
            <a:r>
              <a:rPr sz="1400" dirty="0">
                <a:solidFill>
                  <a:schemeClr val="tx2">
                    <a:lumMod val="75000"/>
                  </a:schemeClr>
                </a:solidFill>
                <a:latin typeface="Calibri"/>
                <a:cs typeface="Calibri"/>
              </a:rPr>
              <a:t>του</a:t>
            </a:r>
            <a:r>
              <a:rPr sz="1400" spc="7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σκεπτικού</a:t>
            </a:r>
            <a:r>
              <a:rPr sz="1400" spc="7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τους. </a:t>
            </a:r>
            <a:r>
              <a:rPr sz="1400" spc="-254" dirty="0">
                <a:solidFill>
                  <a:schemeClr val="tx2">
                    <a:lumMod val="75000"/>
                  </a:schemeClr>
                </a:solidFill>
                <a:latin typeface="Calibri"/>
                <a:cs typeface="Calibri"/>
              </a:rPr>
              <a:t> </a:t>
            </a:r>
            <a:r>
              <a:rPr sz="1400" dirty="0">
                <a:solidFill>
                  <a:schemeClr val="tx2">
                    <a:lumMod val="75000"/>
                  </a:schemeClr>
                </a:solidFill>
                <a:latin typeface="Calibri"/>
                <a:cs typeface="Calibri"/>
              </a:rPr>
              <a:t>Τα</a:t>
            </a:r>
            <a:r>
              <a:rPr sz="1400" spc="6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γαλλικά</a:t>
            </a:r>
            <a:r>
              <a:rPr sz="1400" spc="7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δικαστήρια</a:t>
            </a:r>
            <a:r>
              <a:rPr sz="1400" spc="6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έκριναν</a:t>
            </a:r>
            <a:r>
              <a:rPr sz="1400" spc="6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ότι,</a:t>
            </a:r>
            <a:r>
              <a:rPr sz="1400" spc="7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παρόλο</a:t>
            </a:r>
            <a:r>
              <a:rPr sz="1400" spc="6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που</a:t>
            </a:r>
            <a:r>
              <a:rPr sz="1400" spc="55" dirty="0">
                <a:solidFill>
                  <a:schemeClr val="tx2">
                    <a:lumMod val="75000"/>
                  </a:schemeClr>
                </a:solidFill>
                <a:latin typeface="Calibri"/>
                <a:cs typeface="Calibri"/>
              </a:rPr>
              <a:t> </a:t>
            </a:r>
            <a:r>
              <a:rPr sz="1400" dirty="0">
                <a:solidFill>
                  <a:schemeClr val="tx2">
                    <a:lumMod val="75000"/>
                  </a:schemeClr>
                </a:solidFill>
                <a:latin typeface="Calibri"/>
                <a:cs typeface="Calibri"/>
              </a:rPr>
              <a:t>το</a:t>
            </a:r>
            <a:r>
              <a:rPr sz="1400" spc="7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παιδί</a:t>
            </a:r>
            <a:r>
              <a:rPr sz="1400" spc="5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θεωρούσε</a:t>
            </a:r>
            <a:r>
              <a:rPr sz="1400" spc="7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τον</a:t>
            </a:r>
            <a:r>
              <a:rPr sz="1400" spc="5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σύζυγο</a:t>
            </a:r>
            <a:r>
              <a:rPr sz="1400" spc="70" dirty="0">
                <a:solidFill>
                  <a:schemeClr val="tx2">
                    <a:lumMod val="75000"/>
                  </a:schemeClr>
                </a:solidFill>
                <a:latin typeface="Calibri"/>
                <a:cs typeface="Calibri"/>
              </a:rPr>
              <a:t> </a:t>
            </a:r>
            <a:r>
              <a:rPr sz="1400" dirty="0">
                <a:solidFill>
                  <a:schemeClr val="tx2">
                    <a:lumMod val="75000"/>
                  </a:schemeClr>
                </a:solidFill>
                <a:latin typeface="Calibri"/>
                <a:cs typeface="Calibri"/>
              </a:rPr>
              <a:t>της </a:t>
            </a:r>
            <a:r>
              <a:rPr sz="1400" spc="-254" dirty="0">
                <a:solidFill>
                  <a:schemeClr val="tx2">
                    <a:lumMod val="75000"/>
                  </a:schemeClr>
                </a:solidFill>
                <a:latin typeface="Calibri"/>
                <a:cs typeface="Calibri"/>
              </a:rPr>
              <a:t> </a:t>
            </a:r>
            <a:r>
              <a:rPr sz="1400" dirty="0">
                <a:solidFill>
                  <a:schemeClr val="tx2">
                    <a:lumMod val="75000"/>
                  </a:schemeClr>
                </a:solidFill>
                <a:latin typeface="Calibri"/>
                <a:cs typeface="Calibri"/>
              </a:rPr>
              <a:t>μητέρας</a:t>
            </a:r>
            <a:r>
              <a:rPr sz="1400" spc="80" dirty="0">
                <a:solidFill>
                  <a:schemeClr val="tx2">
                    <a:lumMod val="75000"/>
                  </a:schemeClr>
                </a:solidFill>
                <a:latin typeface="Calibri"/>
                <a:cs typeface="Calibri"/>
              </a:rPr>
              <a:t> </a:t>
            </a:r>
            <a:r>
              <a:rPr sz="1400" dirty="0">
                <a:solidFill>
                  <a:schemeClr val="tx2">
                    <a:lumMod val="75000"/>
                  </a:schemeClr>
                </a:solidFill>
                <a:latin typeface="Calibri"/>
                <a:cs typeface="Calibri"/>
              </a:rPr>
              <a:t>του</a:t>
            </a:r>
            <a:r>
              <a:rPr sz="1400" spc="85" dirty="0">
                <a:solidFill>
                  <a:schemeClr val="tx2">
                    <a:lumMod val="75000"/>
                  </a:schemeClr>
                </a:solidFill>
                <a:latin typeface="Calibri"/>
                <a:cs typeface="Calibri"/>
              </a:rPr>
              <a:t> </a:t>
            </a:r>
            <a:r>
              <a:rPr sz="1400" dirty="0">
                <a:solidFill>
                  <a:schemeClr val="tx2">
                    <a:lumMod val="75000"/>
                  </a:schemeClr>
                </a:solidFill>
                <a:latin typeface="Calibri"/>
                <a:cs typeface="Calibri"/>
              </a:rPr>
              <a:t>ως</a:t>
            </a:r>
            <a:r>
              <a:rPr sz="1400" spc="9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πατέρα</a:t>
            </a:r>
            <a:r>
              <a:rPr sz="1400" spc="9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a:t>
            </a:r>
            <a:r>
              <a:rPr sz="1400" spc="1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a:t>
            </a:r>
            <a:r>
              <a:rPr sz="1400" spc="9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συμφέρον</a:t>
            </a:r>
            <a:r>
              <a:rPr sz="1400" spc="100" dirty="0">
                <a:solidFill>
                  <a:schemeClr val="tx2">
                    <a:lumMod val="75000"/>
                  </a:schemeClr>
                </a:solidFill>
                <a:latin typeface="Calibri"/>
                <a:cs typeface="Calibri"/>
              </a:rPr>
              <a:t> </a:t>
            </a:r>
            <a:r>
              <a:rPr sz="1400" dirty="0">
                <a:solidFill>
                  <a:schemeClr val="tx2">
                    <a:lumMod val="75000"/>
                  </a:schemeClr>
                </a:solidFill>
                <a:latin typeface="Calibri"/>
                <a:cs typeface="Calibri"/>
              </a:rPr>
              <a:t>του</a:t>
            </a:r>
            <a:r>
              <a:rPr sz="1400" spc="8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[παιδιού]</a:t>
            </a:r>
            <a:r>
              <a:rPr sz="1400" spc="100" dirty="0">
                <a:solidFill>
                  <a:schemeClr val="tx2">
                    <a:lumMod val="75000"/>
                  </a:schemeClr>
                </a:solidFill>
                <a:latin typeface="Calibri"/>
                <a:cs typeface="Calibri"/>
              </a:rPr>
              <a:t> </a:t>
            </a:r>
            <a:r>
              <a:rPr sz="1400" dirty="0">
                <a:solidFill>
                  <a:schemeClr val="tx2">
                    <a:lumMod val="75000"/>
                  </a:schemeClr>
                </a:solidFill>
                <a:latin typeface="Calibri"/>
                <a:cs typeface="Calibri"/>
              </a:rPr>
              <a:t>έγκειτο,</a:t>
            </a:r>
            <a:r>
              <a:rPr sz="1400" spc="1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κατά</a:t>
            </a:r>
            <a:r>
              <a:rPr sz="1400" spc="8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κύριο</a:t>
            </a:r>
            <a:r>
              <a:rPr sz="1400" spc="1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λόγο, </a:t>
            </a:r>
            <a:r>
              <a:rPr sz="1400" spc="-2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στο</a:t>
            </a:r>
            <a:r>
              <a:rPr sz="1400" spc="135" dirty="0">
                <a:solidFill>
                  <a:schemeClr val="tx2">
                    <a:lumMod val="75000"/>
                  </a:schemeClr>
                </a:solidFill>
                <a:latin typeface="Calibri"/>
                <a:cs typeface="Calibri"/>
              </a:rPr>
              <a:t> </a:t>
            </a:r>
            <a:r>
              <a:rPr sz="1400" dirty="0">
                <a:solidFill>
                  <a:schemeClr val="tx2">
                    <a:lumMod val="75000"/>
                  </a:schemeClr>
                </a:solidFill>
                <a:latin typeface="Calibri"/>
                <a:cs typeface="Calibri"/>
              </a:rPr>
              <a:t>να</a:t>
            </a:r>
            <a:r>
              <a:rPr sz="1400" spc="12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γνωρίζει</a:t>
            </a:r>
            <a:r>
              <a:rPr sz="1400" spc="135" dirty="0">
                <a:solidFill>
                  <a:schemeClr val="tx2">
                    <a:lumMod val="75000"/>
                  </a:schemeClr>
                </a:solidFill>
                <a:latin typeface="Calibri"/>
                <a:cs typeface="Calibri"/>
              </a:rPr>
              <a:t> </a:t>
            </a:r>
            <a:r>
              <a:rPr sz="1400" dirty="0">
                <a:solidFill>
                  <a:schemeClr val="tx2">
                    <a:lumMod val="75000"/>
                  </a:schemeClr>
                </a:solidFill>
                <a:latin typeface="Calibri"/>
                <a:cs typeface="Calibri"/>
              </a:rPr>
              <a:t>την</a:t>
            </a:r>
            <a:r>
              <a:rPr sz="1400" spc="12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αλήθεια</a:t>
            </a:r>
            <a:r>
              <a:rPr sz="1400" spc="1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για</a:t>
            </a:r>
            <a:r>
              <a:rPr sz="1400" spc="13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τη</a:t>
            </a:r>
            <a:r>
              <a:rPr sz="1400" spc="1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βιολογική</a:t>
            </a:r>
            <a:r>
              <a:rPr sz="1400" spc="1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a:t>
            </a:r>
            <a:r>
              <a:rPr sz="1400" spc="13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καταγωγή.</a:t>
            </a:r>
            <a:r>
              <a:rPr sz="1400" spc="13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Οι</a:t>
            </a:r>
            <a:r>
              <a:rPr sz="1400" spc="13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αποφάσεις</a:t>
            </a:r>
            <a:r>
              <a:rPr sz="1400" spc="13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αυτές </a:t>
            </a:r>
            <a:r>
              <a:rPr sz="1400" spc="-254"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δεν</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συνεπάγονταν</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αδικαιολόγητη</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πρόταξη</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συμφέροντος</a:t>
            </a:r>
            <a:r>
              <a:rPr sz="1400" spc="10" dirty="0">
                <a:solidFill>
                  <a:schemeClr val="tx2">
                    <a:lumMod val="75000"/>
                  </a:schemeClr>
                </a:solidFill>
                <a:latin typeface="Calibri"/>
                <a:cs typeface="Calibri"/>
              </a:rPr>
              <a:t> </a:t>
            </a:r>
            <a:r>
              <a:rPr sz="1400" dirty="0">
                <a:solidFill>
                  <a:schemeClr val="tx2">
                    <a:lumMod val="75000"/>
                  </a:schemeClr>
                </a:solidFill>
                <a:latin typeface="Calibri"/>
                <a:cs typeface="Calibri"/>
              </a:rPr>
              <a:t>του</a:t>
            </a:r>
            <a:r>
              <a:rPr sz="1400" spc="52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βιολογικού </a:t>
            </a:r>
            <a:r>
              <a:rPr sz="1400" spc="-2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πατέρα</a:t>
            </a:r>
            <a:r>
              <a:rPr sz="1400" spc="18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έναντι</a:t>
            </a:r>
            <a:r>
              <a:rPr sz="1400" spc="170" dirty="0">
                <a:solidFill>
                  <a:schemeClr val="tx2">
                    <a:lumMod val="75000"/>
                  </a:schemeClr>
                </a:solidFill>
                <a:latin typeface="Calibri"/>
                <a:cs typeface="Calibri"/>
              </a:rPr>
              <a:t> </a:t>
            </a:r>
            <a:r>
              <a:rPr sz="1400" dirty="0">
                <a:solidFill>
                  <a:schemeClr val="tx2">
                    <a:lumMod val="75000"/>
                  </a:schemeClr>
                </a:solidFill>
                <a:latin typeface="Calibri"/>
                <a:cs typeface="Calibri"/>
              </a:rPr>
              <a:t>του</a:t>
            </a:r>
            <a:r>
              <a:rPr sz="1400" spc="17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συμφέροντος</a:t>
            </a:r>
            <a:r>
              <a:rPr sz="1400" spc="17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a:t>
            </a:r>
            <a:r>
              <a:rPr sz="1400" spc="17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παιδιού,</a:t>
            </a:r>
            <a:r>
              <a:rPr sz="1400" spc="19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αλλά</a:t>
            </a:r>
            <a:r>
              <a:rPr sz="1400" spc="17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βασίζονταν</a:t>
            </a:r>
            <a:r>
              <a:rPr sz="1400" spc="18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στη</a:t>
            </a:r>
            <a:r>
              <a:rPr sz="1400" spc="17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σκέψη</a:t>
            </a:r>
            <a:r>
              <a:rPr sz="1400" spc="175" dirty="0">
                <a:solidFill>
                  <a:schemeClr val="tx2">
                    <a:lumMod val="75000"/>
                  </a:schemeClr>
                </a:solidFill>
                <a:latin typeface="Calibri"/>
                <a:cs typeface="Calibri"/>
              </a:rPr>
              <a:t> </a:t>
            </a:r>
            <a:r>
              <a:rPr sz="1400" dirty="0">
                <a:solidFill>
                  <a:schemeClr val="tx2">
                    <a:lumMod val="75000"/>
                  </a:schemeClr>
                </a:solidFill>
                <a:latin typeface="Calibri"/>
                <a:cs typeface="Calibri"/>
              </a:rPr>
              <a:t>ότι</a:t>
            </a:r>
            <a:r>
              <a:rPr sz="1400" spc="175" dirty="0">
                <a:solidFill>
                  <a:schemeClr val="tx2">
                    <a:lumMod val="75000"/>
                  </a:schemeClr>
                </a:solidFill>
                <a:latin typeface="Calibri"/>
                <a:cs typeface="Calibri"/>
              </a:rPr>
              <a:t> </a:t>
            </a:r>
            <a:r>
              <a:rPr sz="1400" spc="-10" dirty="0">
                <a:solidFill>
                  <a:schemeClr val="tx2">
                    <a:lumMod val="75000"/>
                  </a:schemeClr>
                </a:solidFill>
                <a:latin typeface="Calibri"/>
                <a:cs typeface="Calibri"/>
              </a:rPr>
              <a:t>το </a:t>
            </a:r>
            <a:r>
              <a:rPr sz="1400" spc="-254"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συμφέρον</a:t>
            </a:r>
            <a:r>
              <a:rPr sz="1400" spc="5" dirty="0">
                <a:solidFill>
                  <a:schemeClr val="tx2">
                    <a:lumMod val="75000"/>
                  </a:schemeClr>
                </a:solidFill>
                <a:latin typeface="Calibri"/>
                <a:cs typeface="Calibri"/>
              </a:rPr>
              <a:t> </a:t>
            </a:r>
            <a:r>
              <a:rPr sz="1400" dirty="0">
                <a:solidFill>
                  <a:schemeClr val="tx2">
                    <a:lumMod val="75000"/>
                  </a:schemeClr>
                </a:solidFill>
                <a:latin typeface="Calibri"/>
                <a:cs typeface="Calibri"/>
              </a:rPr>
              <a:t>του</a:t>
            </a:r>
            <a:r>
              <a:rPr sz="1400" spc="26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παιδιού</a:t>
            </a:r>
            <a:r>
              <a:rPr sz="1400" spc="1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και</a:t>
            </a:r>
            <a:r>
              <a:rPr sz="1400" dirty="0">
                <a:solidFill>
                  <a:schemeClr val="tx2">
                    <a:lumMod val="75000"/>
                  </a:schemeClr>
                </a:solidFill>
                <a:latin typeface="Calibri"/>
                <a:cs typeface="Calibri"/>
              </a:rPr>
              <a:t> το</a:t>
            </a:r>
            <a:r>
              <a:rPr sz="1400" spc="5" dirty="0">
                <a:solidFill>
                  <a:schemeClr val="tx2">
                    <a:lumMod val="75000"/>
                  </a:schemeClr>
                </a:solidFill>
                <a:latin typeface="Calibri"/>
                <a:cs typeface="Calibri"/>
              </a:rPr>
              <a:t> </a:t>
            </a:r>
            <a:r>
              <a:rPr sz="1400" spc="-5">
                <a:solidFill>
                  <a:schemeClr val="tx2">
                    <a:lumMod val="75000"/>
                  </a:schemeClr>
                </a:solidFill>
                <a:latin typeface="Calibri"/>
                <a:cs typeface="Calibri"/>
              </a:rPr>
              <a:t>συμφέρον</a:t>
            </a:r>
            <a:r>
              <a:rPr sz="1400" spc="5">
                <a:solidFill>
                  <a:schemeClr val="tx2">
                    <a:lumMod val="75000"/>
                  </a:schemeClr>
                </a:solidFill>
                <a:latin typeface="Calibri"/>
                <a:cs typeface="Calibri"/>
              </a:rPr>
              <a:t> </a:t>
            </a:r>
            <a:r>
              <a:rPr sz="1400" smtClean="0">
                <a:solidFill>
                  <a:schemeClr val="tx2">
                    <a:lumMod val="75000"/>
                  </a:schemeClr>
                </a:solidFill>
                <a:latin typeface="Calibri"/>
                <a:cs typeface="Calibri"/>
              </a:rPr>
              <a:t>του </a:t>
            </a:r>
            <a:r>
              <a:rPr sz="1400" spc="-5" dirty="0">
                <a:solidFill>
                  <a:schemeClr val="tx2">
                    <a:lumMod val="75000"/>
                  </a:schemeClr>
                </a:solidFill>
                <a:latin typeface="Calibri"/>
                <a:cs typeface="Calibri"/>
              </a:rPr>
              <a:t>βιολογικού</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πατέρα</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συνέπιπταν</a:t>
            </a:r>
            <a:r>
              <a:rPr sz="1400" spc="5" dirty="0">
                <a:solidFill>
                  <a:schemeClr val="tx2">
                    <a:lumMod val="75000"/>
                  </a:schemeClr>
                </a:solidFill>
                <a:latin typeface="Calibri"/>
                <a:cs typeface="Calibri"/>
              </a:rPr>
              <a:t> εν </a:t>
            </a:r>
            <a:r>
              <a:rPr sz="1400" spc="-260" dirty="0">
                <a:solidFill>
                  <a:schemeClr val="tx2">
                    <a:lumMod val="75000"/>
                  </a:schemeClr>
                </a:solidFill>
                <a:latin typeface="Calibri"/>
                <a:cs typeface="Calibri"/>
              </a:rPr>
              <a:t> </a:t>
            </a:r>
            <a:r>
              <a:rPr sz="1400" dirty="0">
                <a:solidFill>
                  <a:schemeClr val="tx2">
                    <a:lumMod val="75000"/>
                  </a:schemeClr>
                </a:solidFill>
                <a:latin typeface="Calibri"/>
                <a:cs typeface="Calibri"/>
              </a:rPr>
              <a:t>μέρει.</a:t>
            </a:r>
            <a:r>
              <a:rPr sz="1400" spc="5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Επιπλέον</a:t>
            </a:r>
            <a:r>
              <a:rPr sz="1400" spc="60" dirty="0">
                <a:solidFill>
                  <a:schemeClr val="tx2">
                    <a:lumMod val="75000"/>
                  </a:schemeClr>
                </a:solidFill>
                <a:latin typeface="Calibri"/>
                <a:cs typeface="Calibri"/>
              </a:rPr>
              <a:t> </a:t>
            </a:r>
            <a:r>
              <a:rPr sz="1400" dirty="0">
                <a:solidFill>
                  <a:schemeClr val="tx2">
                    <a:lumMod val="75000"/>
                  </a:schemeClr>
                </a:solidFill>
                <a:latin typeface="Calibri"/>
                <a:cs typeface="Calibri"/>
              </a:rPr>
              <a:t>οι</a:t>
            </a:r>
            <a:r>
              <a:rPr sz="1400" spc="5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αποφάσεις</a:t>
            </a:r>
            <a:r>
              <a:rPr sz="1400" spc="65" dirty="0">
                <a:solidFill>
                  <a:schemeClr val="tx2">
                    <a:lumMod val="75000"/>
                  </a:schemeClr>
                </a:solidFill>
                <a:latin typeface="Calibri"/>
                <a:cs typeface="Calibri"/>
              </a:rPr>
              <a:t> </a:t>
            </a:r>
            <a:r>
              <a:rPr sz="1400" dirty="0">
                <a:solidFill>
                  <a:schemeClr val="tx2">
                    <a:lumMod val="75000"/>
                  </a:schemeClr>
                </a:solidFill>
                <a:latin typeface="Calibri"/>
                <a:cs typeface="Calibri"/>
              </a:rPr>
              <a:t>των</a:t>
            </a:r>
            <a:r>
              <a:rPr sz="1400" spc="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γαλλικών</a:t>
            </a:r>
            <a:r>
              <a:rPr sz="1400" spc="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δικαστηρίων,</a:t>
            </a:r>
            <a:r>
              <a:rPr sz="1400" spc="6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δεδομένου</a:t>
            </a:r>
            <a:r>
              <a:rPr sz="1400" spc="60" dirty="0">
                <a:solidFill>
                  <a:schemeClr val="tx2">
                    <a:lumMod val="75000"/>
                  </a:schemeClr>
                </a:solidFill>
                <a:latin typeface="Calibri"/>
                <a:cs typeface="Calibri"/>
              </a:rPr>
              <a:t> </a:t>
            </a:r>
            <a:r>
              <a:rPr sz="1400" dirty="0">
                <a:solidFill>
                  <a:schemeClr val="tx2">
                    <a:lumMod val="75000"/>
                  </a:schemeClr>
                </a:solidFill>
                <a:latin typeface="Calibri"/>
                <a:cs typeface="Calibri"/>
              </a:rPr>
              <a:t>ότι</a:t>
            </a:r>
            <a:r>
              <a:rPr sz="1400" spc="5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ανέθεσαν </a:t>
            </a:r>
            <a:r>
              <a:rPr sz="1400" spc="-254" dirty="0">
                <a:solidFill>
                  <a:schemeClr val="tx2">
                    <a:lumMod val="75000"/>
                  </a:schemeClr>
                </a:solidFill>
                <a:latin typeface="Calibri"/>
                <a:cs typeface="Calibri"/>
              </a:rPr>
              <a:t> </a:t>
            </a:r>
            <a:r>
              <a:rPr sz="1400" dirty="0">
                <a:solidFill>
                  <a:schemeClr val="tx2">
                    <a:lumMod val="75000"/>
                  </a:schemeClr>
                </a:solidFill>
                <a:latin typeface="Calibri"/>
                <a:cs typeface="Calibri"/>
              </a:rPr>
              <a:t>τη</a:t>
            </a:r>
            <a:r>
              <a:rPr sz="1400" spc="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γονική</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μέριμνα</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στη</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μητέρα,</a:t>
            </a:r>
            <a:r>
              <a:rPr sz="1400" spc="2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δεν</a:t>
            </a:r>
            <a:r>
              <a:rPr sz="1400" spc="3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εμπόδιζαν</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a:t>
            </a:r>
            <a:r>
              <a:rPr sz="1400" spc="3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παιδί</a:t>
            </a:r>
            <a:r>
              <a:rPr sz="1400" spc="30" dirty="0">
                <a:solidFill>
                  <a:schemeClr val="tx2">
                    <a:lumMod val="75000"/>
                  </a:schemeClr>
                </a:solidFill>
                <a:latin typeface="Calibri"/>
                <a:cs typeface="Calibri"/>
              </a:rPr>
              <a:t> </a:t>
            </a:r>
            <a:r>
              <a:rPr sz="1400" dirty="0">
                <a:solidFill>
                  <a:schemeClr val="tx2">
                    <a:lumMod val="75000"/>
                  </a:schemeClr>
                </a:solidFill>
                <a:latin typeface="Calibri"/>
                <a:cs typeface="Calibri"/>
              </a:rPr>
              <a:t>να</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συνεχίσει</a:t>
            </a:r>
            <a:r>
              <a:rPr sz="1400" spc="35" dirty="0">
                <a:solidFill>
                  <a:schemeClr val="tx2">
                    <a:lumMod val="75000"/>
                  </a:schemeClr>
                </a:solidFill>
                <a:latin typeface="Calibri"/>
                <a:cs typeface="Calibri"/>
              </a:rPr>
              <a:t> </a:t>
            </a:r>
            <a:r>
              <a:rPr sz="1400" dirty="0">
                <a:solidFill>
                  <a:schemeClr val="tx2">
                    <a:lumMod val="75000"/>
                  </a:schemeClr>
                </a:solidFill>
                <a:latin typeface="Calibri"/>
                <a:cs typeface="Calibri"/>
              </a:rPr>
              <a:t>να</a:t>
            </a:r>
            <a:r>
              <a:rPr sz="1400" spc="3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ζει</a:t>
            </a:r>
            <a:r>
              <a:rPr sz="1400" spc="35" dirty="0">
                <a:solidFill>
                  <a:schemeClr val="tx2">
                    <a:lumMod val="75000"/>
                  </a:schemeClr>
                </a:solidFill>
                <a:latin typeface="Calibri"/>
                <a:cs typeface="Calibri"/>
              </a:rPr>
              <a:t> </a:t>
            </a:r>
            <a:r>
              <a:rPr sz="1400" dirty="0">
                <a:solidFill>
                  <a:schemeClr val="tx2">
                    <a:lumMod val="75000"/>
                  </a:schemeClr>
                </a:solidFill>
                <a:latin typeface="Calibri"/>
                <a:cs typeface="Calibri"/>
              </a:rPr>
              <a:t>ως</a:t>
            </a:r>
            <a:r>
              <a:rPr sz="1400" spc="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μέλος </a:t>
            </a:r>
            <a:r>
              <a:rPr sz="1400" spc="-254" dirty="0">
                <a:solidFill>
                  <a:schemeClr val="tx2">
                    <a:lumMod val="75000"/>
                  </a:schemeClr>
                </a:solidFill>
                <a:latin typeface="Calibri"/>
                <a:cs typeface="Calibri"/>
              </a:rPr>
              <a:t> </a:t>
            </a:r>
            <a:r>
              <a:rPr sz="1400" dirty="0">
                <a:solidFill>
                  <a:schemeClr val="tx2">
                    <a:lumMod val="75000"/>
                  </a:schemeClr>
                </a:solidFill>
                <a:latin typeface="Calibri"/>
                <a:cs typeface="Calibri"/>
              </a:rPr>
              <a:t>της</a:t>
            </a:r>
            <a:r>
              <a:rPr sz="1400" spc="-5" dirty="0">
                <a:solidFill>
                  <a:schemeClr val="tx2">
                    <a:lumMod val="75000"/>
                  </a:schemeClr>
                </a:solidFill>
                <a:latin typeface="Calibri"/>
                <a:cs typeface="Calibri"/>
              </a:rPr>
              <a:t> οικογένειας</a:t>
            </a:r>
            <a:r>
              <a:rPr sz="1400" spc="-10" dirty="0">
                <a:solidFill>
                  <a:schemeClr val="tx2">
                    <a:lumMod val="75000"/>
                  </a:schemeClr>
                </a:solidFill>
                <a:latin typeface="Calibri"/>
                <a:cs typeface="Calibri"/>
              </a:rPr>
              <a:t> </a:t>
            </a:r>
            <a:r>
              <a:rPr sz="1400" dirty="0">
                <a:solidFill>
                  <a:schemeClr val="tx2">
                    <a:lumMod val="75000"/>
                  </a:schemeClr>
                </a:solidFill>
                <a:latin typeface="Calibri"/>
                <a:cs typeface="Calibri"/>
              </a:rPr>
              <a:t>Mandet,</a:t>
            </a:r>
            <a:r>
              <a:rPr sz="1400" spc="-10" dirty="0">
                <a:solidFill>
                  <a:schemeClr val="tx2">
                    <a:lumMod val="75000"/>
                  </a:schemeClr>
                </a:solidFill>
                <a:latin typeface="Calibri"/>
                <a:cs typeface="Calibri"/>
              </a:rPr>
              <a:t> </a:t>
            </a:r>
            <a:r>
              <a:rPr sz="1400" dirty="0">
                <a:solidFill>
                  <a:schemeClr val="tx2">
                    <a:lumMod val="75000"/>
                  </a:schemeClr>
                </a:solidFill>
                <a:latin typeface="Calibri"/>
                <a:cs typeface="Calibri"/>
              </a:rPr>
              <a:t>όπως</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επιθυμούσε.</a:t>
            </a:r>
            <a:endParaRPr sz="1400">
              <a:solidFill>
                <a:schemeClr val="tx2">
                  <a:lumMod val="75000"/>
                </a:schemeClr>
              </a:solidFill>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12</a:t>
            </a:fld>
            <a:endParaRPr dirty="0"/>
          </a:p>
        </p:txBody>
      </p:sp>
      <p:sp>
        <p:nvSpPr>
          <p:cNvPr id="2" name="object 2"/>
          <p:cNvSpPr txBox="1"/>
          <p:nvPr/>
        </p:nvSpPr>
        <p:spPr>
          <a:xfrm>
            <a:off x="317500" y="550298"/>
            <a:ext cx="10058400" cy="6414192"/>
          </a:xfrm>
          <a:prstGeom prst="rect">
            <a:avLst/>
          </a:prstGeom>
        </p:spPr>
        <p:txBody>
          <a:bodyPr vert="horz" wrap="square" lIns="0" tIns="124460" rIns="0" bIns="0" rtlCol="0">
            <a:spAutoFit/>
          </a:bodyPr>
          <a:lstStyle/>
          <a:p>
            <a:pPr marL="12700" algn="just">
              <a:lnSpc>
                <a:spcPct val="100000"/>
              </a:lnSpc>
              <a:spcBef>
                <a:spcPts val="980"/>
              </a:spcBef>
            </a:pPr>
            <a:r>
              <a:rPr spc="-5" dirty="0">
                <a:solidFill>
                  <a:srgbClr val="808080"/>
                </a:solidFill>
                <a:latin typeface="Calibri"/>
                <a:cs typeface="Calibri"/>
              </a:rPr>
              <a:t>Δικαιώματα</a:t>
            </a:r>
            <a:r>
              <a:rPr spc="-20" dirty="0">
                <a:solidFill>
                  <a:srgbClr val="808080"/>
                </a:solidFill>
                <a:latin typeface="Calibri"/>
                <a:cs typeface="Calibri"/>
              </a:rPr>
              <a:t> </a:t>
            </a:r>
            <a:r>
              <a:rPr spc="-5" dirty="0">
                <a:solidFill>
                  <a:srgbClr val="808080"/>
                </a:solidFill>
                <a:latin typeface="Calibri"/>
                <a:cs typeface="Calibri"/>
              </a:rPr>
              <a:t>οικογενειακής επανένωσης</a:t>
            </a:r>
            <a:endParaRPr>
              <a:latin typeface="Calibri"/>
              <a:cs typeface="Calibri"/>
            </a:endParaRPr>
          </a:p>
          <a:p>
            <a:pPr marL="12700" algn="just">
              <a:lnSpc>
                <a:spcPct val="100000"/>
              </a:lnSpc>
              <a:spcBef>
                <a:spcPts val="665"/>
              </a:spcBef>
            </a:pPr>
            <a:r>
              <a:rPr b="1" u="sng" spc="-5" dirty="0">
                <a:solidFill>
                  <a:srgbClr val="4F81BC"/>
                </a:solidFill>
                <a:uFill>
                  <a:solidFill>
                    <a:srgbClr val="4F81BC"/>
                  </a:solidFill>
                </a:uFill>
                <a:latin typeface="Calibri"/>
                <a:cs typeface="Calibri"/>
                <a:hlinkClick r:id="rId2"/>
              </a:rPr>
              <a:t>Sen</a:t>
            </a:r>
            <a:r>
              <a:rPr b="1" u="sng" spc="-15" dirty="0">
                <a:solidFill>
                  <a:srgbClr val="4F81BC"/>
                </a:solidFill>
                <a:uFill>
                  <a:solidFill>
                    <a:srgbClr val="4F81BC"/>
                  </a:solidFill>
                </a:uFill>
                <a:latin typeface="Calibri"/>
                <a:cs typeface="Calibri"/>
                <a:hlinkClick r:id="rId2"/>
              </a:rPr>
              <a:t> </a:t>
            </a:r>
            <a:r>
              <a:rPr b="1" u="sng" spc="-5" dirty="0">
                <a:solidFill>
                  <a:srgbClr val="4F81BC"/>
                </a:solidFill>
                <a:uFill>
                  <a:solidFill>
                    <a:srgbClr val="4F81BC"/>
                  </a:solidFill>
                </a:uFill>
                <a:latin typeface="Calibri"/>
                <a:cs typeface="Calibri"/>
                <a:hlinkClick r:id="rId2"/>
              </a:rPr>
              <a:t>κατά</a:t>
            </a:r>
            <a:r>
              <a:rPr b="1" u="sng" spc="-15" dirty="0">
                <a:solidFill>
                  <a:srgbClr val="4F81BC"/>
                </a:solidFill>
                <a:uFill>
                  <a:solidFill>
                    <a:srgbClr val="4F81BC"/>
                  </a:solidFill>
                </a:uFill>
                <a:latin typeface="Calibri"/>
                <a:cs typeface="Calibri"/>
                <a:hlinkClick r:id="rId2"/>
              </a:rPr>
              <a:t> </a:t>
            </a:r>
            <a:r>
              <a:rPr b="1" u="sng" spc="-5" dirty="0">
                <a:solidFill>
                  <a:srgbClr val="4F81BC"/>
                </a:solidFill>
                <a:uFill>
                  <a:solidFill>
                    <a:srgbClr val="4F81BC"/>
                  </a:solidFill>
                </a:uFill>
                <a:latin typeface="Calibri"/>
                <a:cs typeface="Calibri"/>
                <a:hlinkClick r:id="rId2"/>
              </a:rPr>
              <a:t>Ολλανδίας</a:t>
            </a:r>
            <a:endParaRPr>
              <a:latin typeface="Calibri"/>
              <a:cs typeface="Calibri"/>
            </a:endParaRPr>
          </a:p>
          <a:p>
            <a:pPr marL="12700" algn="just">
              <a:lnSpc>
                <a:spcPct val="100000"/>
              </a:lnSpc>
              <a:spcBef>
                <a:spcPts val="20"/>
              </a:spcBef>
            </a:pPr>
            <a:r>
              <a:rPr dirty="0">
                <a:solidFill>
                  <a:srgbClr val="808080"/>
                </a:solidFill>
                <a:latin typeface="Calibri"/>
                <a:cs typeface="Calibri"/>
              </a:rPr>
              <a:t>21</a:t>
            </a:r>
            <a:r>
              <a:rPr spc="-20" dirty="0">
                <a:solidFill>
                  <a:srgbClr val="808080"/>
                </a:solidFill>
                <a:latin typeface="Calibri"/>
                <a:cs typeface="Calibri"/>
              </a:rPr>
              <a:t> </a:t>
            </a:r>
            <a:r>
              <a:rPr spc="-5" dirty="0">
                <a:solidFill>
                  <a:srgbClr val="808080"/>
                </a:solidFill>
                <a:latin typeface="Calibri"/>
                <a:cs typeface="Calibri"/>
              </a:rPr>
              <a:t>Δεκεμβρίου</a:t>
            </a:r>
            <a:r>
              <a:rPr spc="-20" dirty="0">
                <a:solidFill>
                  <a:srgbClr val="808080"/>
                </a:solidFill>
                <a:latin typeface="Calibri"/>
                <a:cs typeface="Calibri"/>
              </a:rPr>
              <a:t> </a:t>
            </a:r>
            <a:r>
              <a:rPr spc="-5" dirty="0">
                <a:solidFill>
                  <a:srgbClr val="808080"/>
                </a:solidFill>
                <a:latin typeface="Calibri"/>
                <a:cs typeface="Calibri"/>
              </a:rPr>
              <a:t>2001</a:t>
            </a:r>
            <a:endParaRPr>
              <a:latin typeface="Calibri"/>
              <a:cs typeface="Calibri"/>
            </a:endParaRPr>
          </a:p>
          <a:p>
            <a:pPr marL="12700" marR="5080" algn="just">
              <a:lnSpc>
                <a:spcPct val="101699"/>
              </a:lnSpc>
            </a:pPr>
            <a:r>
              <a:rPr spc="-5" dirty="0">
                <a:latin typeface="Calibri"/>
                <a:cs typeface="Calibri"/>
              </a:rPr>
              <a:t>Οι προσφεύγοντες είναι </a:t>
            </a:r>
            <a:r>
              <a:rPr dirty="0">
                <a:latin typeface="Calibri"/>
                <a:cs typeface="Calibri"/>
              </a:rPr>
              <a:t>ένα </a:t>
            </a:r>
            <a:r>
              <a:rPr spc="-5" dirty="0">
                <a:latin typeface="Calibri"/>
                <a:cs typeface="Calibri"/>
              </a:rPr>
              <a:t>ζευγάρι Τούρκων πολιτών, </a:t>
            </a:r>
            <a:r>
              <a:rPr dirty="0">
                <a:latin typeface="Calibri"/>
                <a:cs typeface="Calibri"/>
              </a:rPr>
              <a:t>όπως </a:t>
            </a:r>
            <a:r>
              <a:rPr spc="-5" dirty="0">
                <a:latin typeface="Calibri"/>
                <a:cs typeface="Calibri"/>
              </a:rPr>
              <a:t>και </a:t>
            </a:r>
            <a:r>
              <a:rPr dirty="0">
                <a:latin typeface="Calibri"/>
                <a:cs typeface="Calibri"/>
              </a:rPr>
              <a:t>η </a:t>
            </a:r>
            <a:r>
              <a:rPr spc="-5" dirty="0">
                <a:latin typeface="Calibri"/>
                <a:cs typeface="Calibri"/>
              </a:rPr>
              <a:t>κόρη τους, </a:t>
            </a:r>
            <a:r>
              <a:rPr dirty="0">
                <a:latin typeface="Calibri"/>
                <a:cs typeface="Calibri"/>
              </a:rPr>
              <a:t>η </a:t>
            </a:r>
            <a:r>
              <a:rPr spc="5" dirty="0">
                <a:latin typeface="Calibri"/>
                <a:cs typeface="Calibri"/>
              </a:rPr>
              <a:t> </a:t>
            </a:r>
            <a:r>
              <a:rPr spc="-5" dirty="0">
                <a:latin typeface="Calibri"/>
                <a:cs typeface="Calibri"/>
              </a:rPr>
              <a:t>οποία γεννήθηκε στην Τουρκία </a:t>
            </a:r>
            <a:r>
              <a:rPr dirty="0">
                <a:latin typeface="Calibri"/>
                <a:cs typeface="Calibri"/>
              </a:rPr>
              <a:t>το </a:t>
            </a:r>
            <a:r>
              <a:rPr spc="-5" dirty="0">
                <a:latin typeface="Calibri"/>
                <a:cs typeface="Calibri"/>
              </a:rPr>
              <a:t>1983 και </a:t>
            </a:r>
            <a:r>
              <a:rPr dirty="0">
                <a:latin typeface="Calibri"/>
                <a:cs typeface="Calibri"/>
              </a:rPr>
              <a:t>την </a:t>
            </a:r>
            <a:r>
              <a:rPr spc="-5" dirty="0">
                <a:latin typeface="Calibri"/>
                <a:cs typeface="Calibri"/>
              </a:rPr>
              <a:t>οποία </a:t>
            </a:r>
            <a:r>
              <a:rPr dirty="0">
                <a:latin typeface="Calibri"/>
                <a:cs typeface="Calibri"/>
              </a:rPr>
              <a:t>η </a:t>
            </a:r>
            <a:r>
              <a:rPr spc="-5" dirty="0">
                <a:latin typeface="Calibri"/>
                <a:cs typeface="Calibri"/>
              </a:rPr>
              <a:t>μητέρα της άφησε υπό </a:t>
            </a:r>
            <a:r>
              <a:rPr dirty="0">
                <a:latin typeface="Calibri"/>
                <a:cs typeface="Calibri"/>
              </a:rPr>
              <a:t>την </a:t>
            </a:r>
            <a:r>
              <a:rPr spc="5" dirty="0">
                <a:latin typeface="Calibri"/>
                <a:cs typeface="Calibri"/>
              </a:rPr>
              <a:t> </a:t>
            </a:r>
            <a:r>
              <a:rPr spc="-5" dirty="0">
                <a:latin typeface="Calibri"/>
                <a:cs typeface="Calibri"/>
              </a:rPr>
              <a:t>κηδεμονία</a:t>
            </a:r>
            <a:r>
              <a:rPr spc="65" dirty="0">
                <a:latin typeface="Calibri"/>
                <a:cs typeface="Calibri"/>
              </a:rPr>
              <a:t> </a:t>
            </a:r>
            <a:r>
              <a:rPr dirty="0">
                <a:latin typeface="Calibri"/>
                <a:cs typeface="Calibri"/>
              </a:rPr>
              <a:t>της</a:t>
            </a:r>
            <a:r>
              <a:rPr spc="60" dirty="0">
                <a:latin typeface="Calibri"/>
                <a:cs typeface="Calibri"/>
              </a:rPr>
              <a:t> </a:t>
            </a:r>
            <a:r>
              <a:rPr spc="-5" dirty="0">
                <a:latin typeface="Calibri"/>
                <a:cs typeface="Calibri"/>
              </a:rPr>
              <a:t>θείας</a:t>
            </a:r>
            <a:r>
              <a:rPr spc="60" dirty="0">
                <a:latin typeface="Calibri"/>
                <a:cs typeface="Calibri"/>
              </a:rPr>
              <a:t> </a:t>
            </a:r>
            <a:r>
              <a:rPr spc="-5" dirty="0">
                <a:latin typeface="Calibri"/>
                <a:cs typeface="Calibri"/>
              </a:rPr>
              <a:t>της,</a:t>
            </a:r>
            <a:r>
              <a:rPr spc="65" dirty="0">
                <a:latin typeface="Calibri"/>
                <a:cs typeface="Calibri"/>
              </a:rPr>
              <a:t> </a:t>
            </a:r>
            <a:r>
              <a:rPr dirty="0">
                <a:latin typeface="Calibri"/>
                <a:cs typeface="Calibri"/>
              </a:rPr>
              <a:t>όταν</a:t>
            </a:r>
            <a:r>
              <a:rPr spc="65" dirty="0">
                <a:latin typeface="Calibri"/>
                <a:cs typeface="Calibri"/>
              </a:rPr>
              <a:t> </a:t>
            </a:r>
            <a:r>
              <a:rPr spc="-5" dirty="0">
                <a:latin typeface="Calibri"/>
                <a:cs typeface="Calibri"/>
              </a:rPr>
              <a:t>πήγε</a:t>
            </a:r>
            <a:r>
              <a:rPr spc="70" dirty="0">
                <a:latin typeface="Calibri"/>
                <a:cs typeface="Calibri"/>
              </a:rPr>
              <a:t> </a:t>
            </a:r>
            <a:r>
              <a:rPr spc="-5" dirty="0">
                <a:latin typeface="Calibri"/>
                <a:cs typeface="Calibri"/>
              </a:rPr>
              <a:t>στην</a:t>
            </a:r>
            <a:r>
              <a:rPr spc="50" dirty="0">
                <a:latin typeface="Calibri"/>
                <a:cs typeface="Calibri"/>
              </a:rPr>
              <a:t> </a:t>
            </a:r>
            <a:r>
              <a:rPr spc="-5" dirty="0">
                <a:latin typeface="Calibri"/>
                <a:cs typeface="Calibri"/>
              </a:rPr>
              <a:t>Ολλανδία</a:t>
            </a:r>
            <a:r>
              <a:rPr spc="65" dirty="0">
                <a:latin typeface="Calibri"/>
                <a:cs typeface="Calibri"/>
              </a:rPr>
              <a:t> </a:t>
            </a:r>
            <a:r>
              <a:rPr spc="-5" dirty="0">
                <a:latin typeface="Calibri"/>
                <a:cs typeface="Calibri"/>
              </a:rPr>
              <a:t>για</a:t>
            </a:r>
            <a:r>
              <a:rPr spc="65" dirty="0">
                <a:latin typeface="Calibri"/>
                <a:cs typeface="Calibri"/>
              </a:rPr>
              <a:t> </a:t>
            </a:r>
            <a:r>
              <a:rPr dirty="0">
                <a:latin typeface="Calibri"/>
                <a:cs typeface="Calibri"/>
              </a:rPr>
              <a:t>να</a:t>
            </a:r>
            <a:r>
              <a:rPr spc="65" dirty="0">
                <a:latin typeface="Calibri"/>
                <a:cs typeface="Calibri"/>
              </a:rPr>
              <a:t> </a:t>
            </a:r>
            <a:r>
              <a:rPr dirty="0">
                <a:latin typeface="Calibri"/>
                <a:cs typeface="Calibri"/>
              </a:rPr>
              <a:t>μείνει</a:t>
            </a:r>
            <a:r>
              <a:rPr spc="55" dirty="0">
                <a:latin typeface="Calibri"/>
                <a:cs typeface="Calibri"/>
              </a:rPr>
              <a:t> </a:t>
            </a:r>
            <a:r>
              <a:rPr dirty="0">
                <a:latin typeface="Calibri"/>
                <a:cs typeface="Calibri"/>
              </a:rPr>
              <a:t>με</a:t>
            </a:r>
            <a:r>
              <a:rPr spc="70" dirty="0">
                <a:latin typeface="Calibri"/>
                <a:cs typeface="Calibri"/>
              </a:rPr>
              <a:t> </a:t>
            </a:r>
            <a:r>
              <a:rPr spc="-5" dirty="0">
                <a:latin typeface="Calibri"/>
                <a:cs typeface="Calibri"/>
              </a:rPr>
              <a:t>τον</a:t>
            </a:r>
            <a:r>
              <a:rPr spc="50" dirty="0">
                <a:latin typeface="Calibri"/>
                <a:cs typeface="Calibri"/>
              </a:rPr>
              <a:t> </a:t>
            </a:r>
            <a:r>
              <a:rPr spc="-5" dirty="0">
                <a:latin typeface="Calibri"/>
                <a:cs typeface="Calibri"/>
              </a:rPr>
              <a:t>σύζυγό</a:t>
            </a:r>
            <a:r>
              <a:rPr spc="65" dirty="0">
                <a:latin typeface="Calibri"/>
                <a:cs typeface="Calibri"/>
              </a:rPr>
              <a:t> </a:t>
            </a:r>
            <a:r>
              <a:rPr dirty="0">
                <a:latin typeface="Calibri"/>
                <a:cs typeface="Calibri"/>
              </a:rPr>
              <a:t>της </a:t>
            </a:r>
            <a:r>
              <a:rPr spc="-254" dirty="0">
                <a:latin typeface="Calibri"/>
                <a:cs typeface="Calibri"/>
              </a:rPr>
              <a:t> </a:t>
            </a:r>
            <a:r>
              <a:rPr dirty="0">
                <a:latin typeface="Calibri"/>
                <a:cs typeface="Calibri"/>
              </a:rPr>
              <a:t>το</a:t>
            </a:r>
            <a:r>
              <a:rPr spc="5" dirty="0">
                <a:latin typeface="Calibri"/>
                <a:cs typeface="Calibri"/>
              </a:rPr>
              <a:t> </a:t>
            </a:r>
            <a:r>
              <a:rPr spc="-5" dirty="0">
                <a:latin typeface="Calibri"/>
                <a:cs typeface="Calibri"/>
              </a:rPr>
              <a:t>1986.</a:t>
            </a:r>
            <a:r>
              <a:rPr dirty="0">
                <a:latin typeface="Calibri"/>
                <a:cs typeface="Calibri"/>
              </a:rPr>
              <a:t> </a:t>
            </a:r>
            <a:r>
              <a:rPr spc="-5" dirty="0">
                <a:latin typeface="Calibri"/>
                <a:cs typeface="Calibri"/>
              </a:rPr>
              <a:t>Οι</a:t>
            </a:r>
            <a:r>
              <a:rPr dirty="0">
                <a:latin typeface="Calibri"/>
                <a:cs typeface="Calibri"/>
              </a:rPr>
              <a:t> γονείς</a:t>
            </a:r>
            <a:r>
              <a:rPr spc="5" dirty="0">
                <a:latin typeface="Calibri"/>
                <a:cs typeface="Calibri"/>
              </a:rPr>
              <a:t> </a:t>
            </a:r>
            <a:r>
              <a:rPr spc="-5" dirty="0">
                <a:latin typeface="Calibri"/>
                <a:cs typeface="Calibri"/>
              </a:rPr>
              <a:t>ισχυρίστηκαν</a:t>
            </a:r>
            <a:r>
              <a:rPr dirty="0">
                <a:latin typeface="Calibri"/>
                <a:cs typeface="Calibri"/>
              </a:rPr>
              <a:t> ότι</a:t>
            </a:r>
            <a:r>
              <a:rPr spc="5" dirty="0">
                <a:latin typeface="Calibri"/>
                <a:cs typeface="Calibri"/>
              </a:rPr>
              <a:t> </a:t>
            </a:r>
            <a:r>
              <a:rPr spc="-5" dirty="0">
                <a:latin typeface="Calibri"/>
                <a:cs typeface="Calibri"/>
              </a:rPr>
              <a:t>παραβιάστηκε</a:t>
            </a:r>
            <a:r>
              <a:rPr dirty="0">
                <a:latin typeface="Calibri"/>
                <a:cs typeface="Calibri"/>
              </a:rPr>
              <a:t> το</a:t>
            </a:r>
            <a:r>
              <a:rPr spc="5" dirty="0">
                <a:latin typeface="Calibri"/>
                <a:cs typeface="Calibri"/>
              </a:rPr>
              <a:t> </a:t>
            </a:r>
            <a:r>
              <a:rPr spc="-5" dirty="0">
                <a:latin typeface="Calibri"/>
                <a:cs typeface="Calibri"/>
              </a:rPr>
              <a:t>δικαίωμα</a:t>
            </a:r>
            <a:r>
              <a:rPr dirty="0">
                <a:latin typeface="Calibri"/>
                <a:cs typeface="Calibri"/>
              </a:rPr>
              <a:t> </a:t>
            </a:r>
            <a:r>
              <a:rPr spc="-5" dirty="0">
                <a:latin typeface="Calibri"/>
                <a:cs typeface="Calibri"/>
              </a:rPr>
              <a:t>σεβασμού</a:t>
            </a:r>
            <a:r>
              <a:rPr dirty="0">
                <a:latin typeface="Calibri"/>
                <a:cs typeface="Calibri"/>
              </a:rPr>
              <a:t> της </a:t>
            </a:r>
            <a:r>
              <a:rPr spc="5" dirty="0">
                <a:latin typeface="Calibri"/>
                <a:cs typeface="Calibri"/>
              </a:rPr>
              <a:t> </a:t>
            </a:r>
            <a:r>
              <a:rPr spc="-5" dirty="0">
                <a:latin typeface="Calibri"/>
                <a:cs typeface="Calibri"/>
              </a:rPr>
              <a:t>οικογενειακής</a:t>
            </a:r>
            <a:r>
              <a:rPr dirty="0">
                <a:latin typeface="Calibri"/>
                <a:cs typeface="Calibri"/>
              </a:rPr>
              <a:t> </a:t>
            </a:r>
            <a:r>
              <a:rPr spc="-5" dirty="0">
                <a:latin typeface="Calibri"/>
                <a:cs typeface="Calibri"/>
              </a:rPr>
              <a:t>τους</a:t>
            </a:r>
            <a:r>
              <a:rPr dirty="0">
                <a:latin typeface="Calibri"/>
                <a:cs typeface="Calibri"/>
              </a:rPr>
              <a:t> </a:t>
            </a:r>
            <a:r>
              <a:rPr spc="-5" dirty="0">
                <a:latin typeface="Calibri"/>
                <a:cs typeface="Calibri"/>
              </a:rPr>
              <a:t>ζωής</a:t>
            </a:r>
            <a:r>
              <a:rPr dirty="0">
                <a:latin typeface="Calibri"/>
                <a:cs typeface="Calibri"/>
              </a:rPr>
              <a:t> </a:t>
            </a:r>
            <a:r>
              <a:rPr spc="-5" dirty="0">
                <a:latin typeface="Calibri"/>
                <a:cs typeface="Calibri"/>
              </a:rPr>
              <a:t>λόγω</a:t>
            </a:r>
            <a:r>
              <a:rPr dirty="0">
                <a:latin typeface="Calibri"/>
                <a:cs typeface="Calibri"/>
              </a:rPr>
              <a:t> της</a:t>
            </a:r>
            <a:r>
              <a:rPr spc="5" dirty="0">
                <a:latin typeface="Calibri"/>
                <a:cs typeface="Calibri"/>
              </a:rPr>
              <a:t> </a:t>
            </a:r>
            <a:r>
              <a:rPr spc="-5" dirty="0">
                <a:latin typeface="Calibri"/>
                <a:cs typeface="Calibri"/>
              </a:rPr>
              <a:t>απόρριψης</a:t>
            </a:r>
            <a:r>
              <a:rPr dirty="0">
                <a:latin typeface="Calibri"/>
                <a:cs typeface="Calibri"/>
              </a:rPr>
              <a:t> της</a:t>
            </a:r>
            <a:r>
              <a:rPr spc="5" dirty="0">
                <a:latin typeface="Calibri"/>
                <a:cs typeface="Calibri"/>
              </a:rPr>
              <a:t> </a:t>
            </a:r>
            <a:r>
              <a:rPr spc="-5" dirty="0">
                <a:latin typeface="Calibri"/>
                <a:cs typeface="Calibri"/>
              </a:rPr>
              <a:t>αίτησής</a:t>
            </a:r>
            <a:r>
              <a:rPr dirty="0">
                <a:latin typeface="Calibri"/>
                <a:cs typeface="Calibri"/>
              </a:rPr>
              <a:t> </a:t>
            </a:r>
            <a:r>
              <a:rPr spc="-5" dirty="0">
                <a:latin typeface="Calibri"/>
                <a:cs typeface="Calibri"/>
              </a:rPr>
              <a:t>τους</a:t>
            </a:r>
            <a:r>
              <a:rPr spc="260" dirty="0">
                <a:latin typeface="Calibri"/>
                <a:cs typeface="Calibri"/>
              </a:rPr>
              <a:t> </a:t>
            </a:r>
            <a:r>
              <a:rPr spc="-5" dirty="0">
                <a:latin typeface="Calibri"/>
                <a:cs typeface="Calibri"/>
              </a:rPr>
              <a:t>για</a:t>
            </a:r>
            <a:r>
              <a:rPr spc="260" dirty="0">
                <a:latin typeface="Calibri"/>
                <a:cs typeface="Calibri"/>
              </a:rPr>
              <a:t> </a:t>
            </a:r>
            <a:r>
              <a:rPr spc="-5" dirty="0">
                <a:latin typeface="Calibri"/>
                <a:cs typeface="Calibri"/>
              </a:rPr>
              <a:t>χορήγηση </a:t>
            </a:r>
            <a:r>
              <a:rPr dirty="0">
                <a:latin typeface="Calibri"/>
                <a:cs typeface="Calibri"/>
              </a:rPr>
              <a:t> </a:t>
            </a:r>
            <a:r>
              <a:rPr spc="-5" dirty="0">
                <a:latin typeface="Calibri"/>
                <a:cs typeface="Calibri"/>
              </a:rPr>
              <a:t>άδειας</a:t>
            </a:r>
            <a:r>
              <a:rPr dirty="0">
                <a:latin typeface="Calibri"/>
                <a:cs typeface="Calibri"/>
              </a:rPr>
              <a:t> </a:t>
            </a:r>
            <a:r>
              <a:rPr spc="-5" dirty="0">
                <a:latin typeface="Calibri"/>
                <a:cs typeface="Calibri"/>
              </a:rPr>
              <a:t>διαμονής</a:t>
            </a:r>
            <a:r>
              <a:rPr dirty="0">
                <a:latin typeface="Calibri"/>
                <a:cs typeface="Calibri"/>
              </a:rPr>
              <a:t> </a:t>
            </a:r>
            <a:r>
              <a:rPr spc="-5" dirty="0">
                <a:latin typeface="Calibri"/>
                <a:cs typeface="Calibri"/>
              </a:rPr>
              <a:t>στην</a:t>
            </a:r>
            <a:r>
              <a:rPr dirty="0">
                <a:latin typeface="Calibri"/>
                <a:cs typeface="Calibri"/>
              </a:rPr>
              <a:t> </a:t>
            </a:r>
            <a:r>
              <a:rPr spc="-5" dirty="0">
                <a:latin typeface="Calibri"/>
                <a:cs typeface="Calibri"/>
              </a:rPr>
              <a:t>κόρη</a:t>
            </a:r>
            <a:r>
              <a:rPr dirty="0">
                <a:latin typeface="Calibri"/>
                <a:cs typeface="Calibri"/>
              </a:rPr>
              <a:t> </a:t>
            </a:r>
            <a:r>
              <a:rPr spc="-5" dirty="0">
                <a:latin typeface="Calibri"/>
                <a:cs typeface="Calibri"/>
              </a:rPr>
              <a:t>τους,</a:t>
            </a:r>
            <a:r>
              <a:rPr dirty="0">
                <a:latin typeface="Calibri"/>
                <a:cs typeface="Calibri"/>
              </a:rPr>
              <a:t> </a:t>
            </a:r>
            <a:r>
              <a:rPr spc="-5" dirty="0">
                <a:latin typeface="Calibri"/>
                <a:cs typeface="Calibri"/>
              </a:rPr>
              <a:t>κάτι</a:t>
            </a:r>
            <a:r>
              <a:rPr dirty="0">
                <a:latin typeface="Calibri"/>
                <a:cs typeface="Calibri"/>
              </a:rPr>
              <a:t> </a:t>
            </a:r>
            <a:r>
              <a:rPr spc="-5" dirty="0">
                <a:latin typeface="Calibri"/>
                <a:cs typeface="Calibri"/>
              </a:rPr>
              <a:t>το</a:t>
            </a:r>
            <a:r>
              <a:rPr dirty="0">
                <a:latin typeface="Calibri"/>
                <a:cs typeface="Calibri"/>
              </a:rPr>
              <a:t> </a:t>
            </a:r>
            <a:r>
              <a:rPr spc="-5" dirty="0">
                <a:latin typeface="Calibri"/>
                <a:cs typeface="Calibri"/>
              </a:rPr>
              <a:t>οποίο</a:t>
            </a:r>
            <a:r>
              <a:rPr dirty="0">
                <a:latin typeface="Calibri"/>
                <a:cs typeface="Calibri"/>
              </a:rPr>
              <a:t> την</a:t>
            </a:r>
            <a:r>
              <a:rPr spc="5" dirty="0">
                <a:latin typeface="Calibri"/>
                <a:cs typeface="Calibri"/>
              </a:rPr>
              <a:t> </a:t>
            </a:r>
            <a:r>
              <a:rPr spc="-5" dirty="0">
                <a:latin typeface="Calibri"/>
                <a:cs typeface="Calibri"/>
              </a:rPr>
              <a:t>εμπόδισε</a:t>
            </a:r>
            <a:r>
              <a:rPr spc="260" dirty="0">
                <a:latin typeface="Calibri"/>
                <a:cs typeface="Calibri"/>
              </a:rPr>
              <a:t> </a:t>
            </a:r>
            <a:r>
              <a:rPr dirty="0">
                <a:latin typeface="Calibri"/>
                <a:cs typeface="Calibri"/>
              </a:rPr>
              <a:t>να</a:t>
            </a:r>
            <a:r>
              <a:rPr spc="270" dirty="0">
                <a:latin typeface="Calibri"/>
                <a:cs typeface="Calibri"/>
              </a:rPr>
              <a:t> </a:t>
            </a:r>
            <a:r>
              <a:rPr dirty="0">
                <a:latin typeface="Calibri"/>
                <a:cs typeface="Calibri"/>
              </a:rPr>
              <a:t>πάει</a:t>
            </a:r>
            <a:r>
              <a:rPr spc="270" dirty="0">
                <a:latin typeface="Calibri"/>
                <a:cs typeface="Calibri"/>
              </a:rPr>
              <a:t> </a:t>
            </a:r>
            <a:r>
              <a:rPr spc="-10" dirty="0">
                <a:latin typeface="Calibri"/>
                <a:cs typeface="Calibri"/>
              </a:rPr>
              <a:t>στην </a:t>
            </a:r>
            <a:r>
              <a:rPr spc="-5" dirty="0">
                <a:latin typeface="Calibri"/>
                <a:cs typeface="Calibri"/>
              </a:rPr>
              <a:t> Ολλανδία για </a:t>
            </a:r>
            <a:r>
              <a:rPr dirty="0">
                <a:latin typeface="Calibri"/>
                <a:cs typeface="Calibri"/>
              </a:rPr>
              <a:t>να μείνει μαζί </a:t>
            </a:r>
            <a:r>
              <a:rPr spc="-5" dirty="0">
                <a:latin typeface="Calibri"/>
                <a:cs typeface="Calibri"/>
              </a:rPr>
              <a:t>τους. </a:t>
            </a:r>
            <a:r>
              <a:rPr dirty="0">
                <a:latin typeface="Calibri"/>
                <a:cs typeface="Calibri"/>
              </a:rPr>
              <a:t>Το </a:t>
            </a:r>
            <a:r>
              <a:rPr spc="-5" dirty="0">
                <a:latin typeface="Calibri"/>
                <a:cs typeface="Calibri"/>
              </a:rPr>
              <a:t>1990 και το 1994 αντίστοιχα, απέκτησαν δύο </a:t>
            </a:r>
            <a:r>
              <a:rPr dirty="0">
                <a:latin typeface="Calibri"/>
                <a:cs typeface="Calibri"/>
              </a:rPr>
              <a:t> </a:t>
            </a:r>
            <a:r>
              <a:rPr spc="-5" dirty="0">
                <a:latin typeface="Calibri"/>
                <a:cs typeface="Calibri"/>
              </a:rPr>
              <a:t>ακόμα παιδιά, </a:t>
            </a:r>
            <a:r>
              <a:rPr dirty="0">
                <a:latin typeface="Calibri"/>
                <a:cs typeface="Calibri"/>
              </a:rPr>
              <a:t>τα </a:t>
            </a:r>
            <a:r>
              <a:rPr spc="-5" dirty="0">
                <a:latin typeface="Calibri"/>
                <a:cs typeface="Calibri"/>
              </a:rPr>
              <a:t>οποία γεννήθηκαν και συνεχίζουν </a:t>
            </a:r>
            <a:r>
              <a:rPr dirty="0">
                <a:latin typeface="Calibri"/>
                <a:cs typeface="Calibri"/>
              </a:rPr>
              <a:t>να </a:t>
            </a:r>
            <a:r>
              <a:rPr spc="-5" dirty="0">
                <a:latin typeface="Calibri"/>
                <a:cs typeface="Calibri"/>
              </a:rPr>
              <a:t>ζουν στην </a:t>
            </a:r>
            <a:r>
              <a:rPr spc="-10" dirty="0">
                <a:latin typeface="Calibri"/>
                <a:cs typeface="Calibri"/>
              </a:rPr>
              <a:t>Ολλανδία </a:t>
            </a:r>
            <a:r>
              <a:rPr dirty="0">
                <a:latin typeface="Calibri"/>
                <a:cs typeface="Calibri"/>
              </a:rPr>
              <a:t>μαζί με </a:t>
            </a:r>
            <a:r>
              <a:rPr spc="5" dirty="0">
                <a:latin typeface="Calibri"/>
                <a:cs typeface="Calibri"/>
              </a:rPr>
              <a:t> </a:t>
            </a:r>
            <a:r>
              <a:rPr spc="-5" dirty="0">
                <a:latin typeface="Calibri"/>
                <a:cs typeface="Calibri"/>
              </a:rPr>
              <a:t>τους γονείς</a:t>
            </a:r>
            <a:r>
              <a:rPr dirty="0">
                <a:latin typeface="Calibri"/>
                <a:cs typeface="Calibri"/>
              </a:rPr>
              <a:t> </a:t>
            </a:r>
            <a:r>
              <a:rPr spc="-5" dirty="0">
                <a:latin typeface="Calibri"/>
                <a:cs typeface="Calibri"/>
              </a:rPr>
              <a:t>τους.</a:t>
            </a:r>
            <a:endParaRPr>
              <a:latin typeface="Calibri"/>
              <a:cs typeface="Calibri"/>
            </a:endParaRPr>
          </a:p>
          <a:p>
            <a:pPr marL="12700" marR="5080" algn="just">
              <a:lnSpc>
                <a:spcPct val="101699"/>
              </a:lnSpc>
              <a:spcBef>
                <a:spcPts val="15"/>
              </a:spcBef>
            </a:pPr>
            <a:r>
              <a:rPr dirty="0">
                <a:solidFill>
                  <a:schemeClr val="tx2">
                    <a:lumMod val="75000"/>
                  </a:schemeClr>
                </a:solidFill>
                <a:latin typeface="Calibri"/>
                <a:cs typeface="Calibri"/>
              </a:rPr>
              <a:t>Το </a:t>
            </a:r>
            <a:r>
              <a:rPr spc="-5" dirty="0">
                <a:solidFill>
                  <a:schemeClr val="tx2">
                    <a:lumMod val="75000"/>
                  </a:schemeClr>
                </a:solidFill>
                <a:latin typeface="Calibri"/>
                <a:cs typeface="Calibri"/>
              </a:rPr>
              <a:t>Δικαστήριο, </a:t>
            </a:r>
            <a:r>
              <a:rPr dirty="0">
                <a:solidFill>
                  <a:schemeClr val="tx2">
                    <a:lumMod val="75000"/>
                  </a:schemeClr>
                </a:solidFill>
                <a:latin typeface="Calibri"/>
                <a:cs typeface="Calibri"/>
              </a:rPr>
              <a:t>το οποίο </a:t>
            </a:r>
            <a:r>
              <a:rPr spc="-5" dirty="0">
                <a:solidFill>
                  <a:schemeClr val="tx2">
                    <a:lumMod val="75000"/>
                  </a:schemeClr>
                </a:solidFill>
                <a:latin typeface="Calibri"/>
                <a:cs typeface="Calibri"/>
              </a:rPr>
              <a:t>κλήθηκε </a:t>
            </a:r>
            <a:r>
              <a:rPr dirty="0">
                <a:solidFill>
                  <a:schemeClr val="tx2">
                    <a:lumMod val="75000"/>
                  </a:schemeClr>
                </a:solidFill>
                <a:latin typeface="Calibri"/>
                <a:cs typeface="Calibri"/>
              </a:rPr>
              <a:t>να αποφασίσει αν οι </a:t>
            </a:r>
            <a:r>
              <a:rPr spc="-5" dirty="0">
                <a:solidFill>
                  <a:schemeClr val="tx2">
                    <a:lumMod val="75000"/>
                  </a:schemeClr>
                </a:solidFill>
                <a:latin typeface="Calibri"/>
                <a:cs typeface="Calibri"/>
              </a:rPr>
              <a:t>ολλανδικές </a:t>
            </a:r>
            <a:r>
              <a:rPr dirty="0">
                <a:solidFill>
                  <a:schemeClr val="tx2">
                    <a:lumMod val="75000"/>
                  </a:schemeClr>
                </a:solidFill>
                <a:latin typeface="Calibri"/>
                <a:cs typeface="Calibri"/>
              </a:rPr>
              <a:t>αρχές είχαν τη </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θετική</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υποχρέωση</a:t>
            </a:r>
            <a:r>
              <a:rPr dirty="0">
                <a:solidFill>
                  <a:schemeClr val="tx2">
                    <a:lumMod val="75000"/>
                  </a:schemeClr>
                </a:solidFill>
                <a:latin typeface="Calibri"/>
                <a:cs typeface="Calibri"/>
              </a:rPr>
              <a:t> να</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επιτρέψουν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στην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τρίτη</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προσφεύγουσα</a:t>
            </a:r>
            <a:r>
              <a:rPr dirty="0">
                <a:solidFill>
                  <a:schemeClr val="tx2">
                    <a:lumMod val="75000"/>
                  </a:schemeClr>
                </a:solidFill>
                <a:latin typeface="Calibri"/>
                <a:cs typeface="Calibri"/>
              </a:rPr>
              <a:t> να</a:t>
            </a:r>
            <a:r>
              <a:rPr spc="275" dirty="0">
                <a:solidFill>
                  <a:schemeClr val="tx2">
                    <a:lumMod val="75000"/>
                  </a:schemeClr>
                </a:solidFill>
                <a:latin typeface="Calibri"/>
                <a:cs typeface="Calibri"/>
              </a:rPr>
              <a:t> </a:t>
            </a:r>
            <a:r>
              <a:rPr dirty="0">
                <a:solidFill>
                  <a:schemeClr val="tx2">
                    <a:lumMod val="75000"/>
                  </a:schemeClr>
                </a:solidFill>
                <a:latin typeface="Calibri"/>
                <a:cs typeface="Calibri"/>
              </a:rPr>
              <a:t>πάει</a:t>
            </a:r>
            <a:r>
              <a:rPr spc="275" dirty="0">
                <a:solidFill>
                  <a:schemeClr val="tx2">
                    <a:lumMod val="75000"/>
                  </a:schemeClr>
                </a:solidFill>
                <a:latin typeface="Calibri"/>
                <a:cs typeface="Calibri"/>
              </a:rPr>
              <a:t> </a:t>
            </a:r>
            <a:r>
              <a:rPr spc="-5" dirty="0">
                <a:solidFill>
                  <a:schemeClr val="tx2">
                    <a:lumMod val="75000"/>
                  </a:schemeClr>
                </a:solidFill>
                <a:latin typeface="Calibri"/>
                <a:cs typeface="Calibri"/>
              </a:rPr>
              <a:t>στην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Ολλανδία για </a:t>
            </a:r>
            <a:r>
              <a:rPr dirty="0">
                <a:solidFill>
                  <a:schemeClr val="tx2">
                    <a:lumMod val="75000"/>
                  </a:schemeClr>
                </a:solidFill>
                <a:latin typeface="Calibri"/>
                <a:cs typeface="Calibri"/>
              </a:rPr>
              <a:t>να μείνει με </a:t>
            </a:r>
            <a:r>
              <a:rPr spc="-5" dirty="0">
                <a:solidFill>
                  <a:schemeClr val="tx2">
                    <a:lumMod val="75000"/>
                  </a:schemeClr>
                </a:solidFill>
                <a:latin typeface="Calibri"/>
                <a:cs typeface="Calibri"/>
              </a:rPr>
              <a:t>τους </a:t>
            </a:r>
            <a:r>
              <a:rPr dirty="0">
                <a:solidFill>
                  <a:schemeClr val="tx2">
                    <a:lumMod val="75000"/>
                  </a:schemeClr>
                </a:solidFill>
                <a:latin typeface="Calibri"/>
                <a:cs typeface="Calibri"/>
              </a:rPr>
              <a:t>γονείς </a:t>
            </a:r>
            <a:r>
              <a:rPr spc="-5" dirty="0">
                <a:solidFill>
                  <a:schemeClr val="tx2">
                    <a:lumMod val="75000"/>
                  </a:schemeClr>
                </a:solidFill>
                <a:latin typeface="Calibri"/>
                <a:cs typeface="Calibri"/>
              </a:rPr>
              <a:t>της, δεδομένου ιδίως </a:t>
            </a:r>
            <a:r>
              <a:rPr dirty="0">
                <a:solidFill>
                  <a:schemeClr val="tx2">
                    <a:lumMod val="75000"/>
                  </a:schemeClr>
                </a:solidFill>
                <a:latin typeface="Calibri"/>
                <a:cs typeface="Calibri"/>
              </a:rPr>
              <a:t>του νεαρού της </a:t>
            </a:r>
            <a:r>
              <a:rPr spc="-5" dirty="0">
                <a:solidFill>
                  <a:schemeClr val="tx2">
                    <a:lumMod val="75000"/>
                  </a:schemeClr>
                </a:solidFill>
                <a:latin typeface="Calibri"/>
                <a:cs typeface="Calibri"/>
              </a:rPr>
              <a:t>ηλικίας </a:t>
            </a:r>
            <a:r>
              <a:rPr dirty="0">
                <a:solidFill>
                  <a:schemeClr val="tx2">
                    <a:lumMod val="75000"/>
                  </a:schemeClr>
                </a:solidFill>
                <a:latin typeface="Calibri"/>
                <a:cs typeface="Calibri"/>
              </a:rPr>
              <a:t> της </a:t>
            </a:r>
            <a:r>
              <a:rPr spc="-5" dirty="0">
                <a:solidFill>
                  <a:schemeClr val="tx2">
                    <a:lumMod val="75000"/>
                  </a:schemeClr>
                </a:solidFill>
                <a:latin typeface="Calibri"/>
                <a:cs typeface="Calibri"/>
              </a:rPr>
              <a:t>κατά </a:t>
            </a:r>
            <a:r>
              <a:rPr dirty="0">
                <a:solidFill>
                  <a:schemeClr val="tx2">
                    <a:lumMod val="75000"/>
                  </a:schemeClr>
                </a:solidFill>
                <a:latin typeface="Calibri"/>
                <a:cs typeface="Calibri"/>
              </a:rPr>
              <a:t>την </a:t>
            </a:r>
            <a:r>
              <a:rPr spc="-5" dirty="0">
                <a:solidFill>
                  <a:schemeClr val="tx2">
                    <a:lumMod val="75000"/>
                  </a:schemeClr>
                </a:solidFill>
                <a:latin typeface="Calibri"/>
                <a:cs typeface="Calibri"/>
              </a:rPr>
              <a:t>υποβολή της αίτησης χορήγησης άδειας διαμονής, έκρινε ότι </a:t>
            </a:r>
            <a:r>
              <a:rPr>
                <a:solidFill>
                  <a:schemeClr val="tx2">
                    <a:lumMod val="75000"/>
                  </a:schemeClr>
                </a:solidFill>
                <a:latin typeface="Calibri"/>
                <a:cs typeface="Calibri"/>
              </a:rPr>
              <a:t>η </a:t>
            </a:r>
            <a:r>
              <a:rPr spc="-5" smtClean="0">
                <a:solidFill>
                  <a:schemeClr val="tx2">
                    <a:lumMod val="75000"/>
                  </a:schemeClr>
                </a:solidFill>
                <a:latin typeface="Calibri"/>
                <a:cs typeface="Calibri"/>
              </a:rPr>
              <a:t>προσφεύγουσα </a:t>
            </a:r>
            <a:r>
              <a:rPr dirty="0">
                <a:solidFill>
                  <a:schemeClr val="tx2">
                    <a:lumMod val="75000"/>
                  </a:schemeClr>
                </a:solidFill>
                <a:latin typeface="Calibri"/>
                <a:cs typeface="Calibri"/>
              </a:rPr>
              <a:t>είχε </a:t>
            </a:r>
            <a:r>
              <a:rPr spc="-5" dirty="0">
                <a:solidFill>
                  <a:schemeClr val="tx2">
                    <a:lumMod val="75000"/>
                  </a:schemeClr>
                </a:solidFill>
                <a:latin typeface="Calibri"/>
                <a:cs typeface="Calibri"/>
              </a:rPr>
              <a:t>ζήσει ολόκληρη </a:t>
            </a:r>
            <a:r>
              <a:rPr dirty="0">
                <a:solidFill>
                  <a:schemeClr val="tx2">
                    <a:lumMod val="75000"/>
                  </a:schemeClr>
                </a:solidFill>
                <a:latin typeface="Calibri"/>
                <a:cs typeface="Calibri"/>
              </a:rPr>
              <a:t>τη ζωή της </a:t>
            </a:r>
            <a:r>
              <a:rPr spc="-5" dirty="0">
                <a:solidFill>
                  <a:schemeClr val="tx2">
                    <a:lumMod val="75000"/>
                  </a:schemeClr>
                </a:solidFill>
                <a:latin typeface="Calibri"/>
                <a:cs typeface="Calibri"/>
              </a:rPr>
              <a:t>στην Τουρκία </a:t>
            </a:r>
            <a:r>
              <a:rPr dirty="0">
                <a:solidFill>
                  <a:schemeClr val="tx2">
                    <a:lumMod val="75000"/>
                  </a:schemeClr>
                </a:solidFill>
                <a:latin typeface="Calibri"/>
                <a:cs typeface="Calibri"/>
              </a:rPr>
              <a:t>και είχε </a:t>
            </a:r>
            <a:r>
              <a:rPr spc="-5">
                <a:solidFill>
                  <a:schemeClr val="tx2">
                    <a:lumMod val="75000"/>
                  </a:schemeClr>
                </a:solidFill>
                <a:latin typeface="Calibri"/>
                <a:cs typeface="Calibri"/>
              </a:rPr>
              <a:t>ισχυρούς </a:t>
            </a:r>
            <a:r>
              <a:rPr spc="-5" smtClean="0">
                <a:solidFill>
                  <a:schemeClr val="tx2">
                    <a:lumMod val="75000"/>
                  </a:schemeClr>
                </a:solidFill>
                <a:latin typeface="Calibri"/>
                <a:cs typeface="Calibri"/>
              </a:rPr>
              <a:t>δεσμούς</a:t>
            </a:r>
            <a:r>
              <a:rPr smtClean="0">
                <a:solidFill>
                  <a:schemeClr val="tx2">
                    <a:lumMod val="75000"/>
                  </a:schemeClr>
                </a:solidFill>
                <a:latin typeface="Calibri"/>
                <a:cs typeface="Calibri"/>
              </a:rPr>
              <a:t> </a:t>
            </a:r>
            <a:r>
              <a:rPr dirty="0">
                <a:solidFill>
                  <a:schemeClr val="tx2">
                    <a:lumMod val="75000"/>
                  </a:schemeClr>
                </a:solidFill>
                <a:latin typeface="Calibri"/>
                <a:cs typeface="Calibri"/>
              </a:rPr>
              <a:t>με</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το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γλωσσικό</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πολιτισμικό</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περιβάλλον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αυτής</a:t>
            </a:r>
            <a:r>
              <a:rPr dirty="0">
                <a:solidFill>
                  <a:schemeClr val="tx2">
                    <a:lumMod val="75000"/>
                  </a:schemeClr>
                </a:solidFill>
                <a:latin typeface="Calibri"/>
                <a:cs typeface="Calibri"/>
              </a:rPr>
              <a:t> της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χώρας,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όπου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εξακολουθούσαν</a:t>
            </a:r>
            <a:r>
              <a:rPr dirty="0">
                <a:solidFill>
                  <a:schemeClr val="tx2">
                    <a:lumMod val="75000"/>
                  </a:schemeClr>
                </a:solidFill>
                <a:latin typeface="Calibri"/>
                <a:cs typeface="Calibri"/>
              </a:rPr>
              <a:t> να</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μένουν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κάποιοι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συγγενείς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της.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Αντιθέτως,</a:t>
            </a:r>
            <a:r>
              <a:rPr dirty="0">
                <a:solidFill>
                  <a:schemeClr val="tx2">
                    <a:lumMod val="75000"/>
                  </a:schemeClr>
                </a:solidFill>
                <a:latin typeface="Calibri"/>
                <a:cs typeface="Calibri"/>
              </a:rPr>
              <a:t> </a:t>
            </a:r>
            <a:r>
              <a:rPr spc="-10" dirty="0">
                <a:solidFill>
                  <a:schemeClr val="tx2">
                    <a:lumMod val="75000"/>
                  </a:schemeClr>
                </a:solidFill>
                <a:latin typeface="Calibri"/>
                <a:cs typeface="Calibri"/>
              </a:rPr>
              <a:t>σοβαρά</a:t>
            </a:r>
            <a:r>
              <a:rPr spc="-5" dirty="0">
                <a:solidFill>
                  <a:schemeClr val="tx2">
                    <a:lumMod val="75000"/>
                  </a:schemeClr>
                </a:solidFill>
                <a:latin typeface="Calibri"/>
                <a:cs typeface="Calibri"/>
              </a:rPr>
              <a:t> εμπόδια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υφίσταντο για την επιστροφή </a:t>
            </a:r>
            <a:r>
              <a:rPr dirty="0">
                <a:solidFill>
                  <a:schemeClr val="tx2">
                    <a:lumMod val="75000"/>
                  </a:schemeClr>
                </a:solidFill>
                <a:latin typeface="Calibri"/>
                <a:cs typeface="Calibri"/>
              </a:rPr>
              <a:t>των </a:t>
            </a:r>
            <a:r>
              <a:rPr spc="-5" dirty="0">
                <a:solidFill>
                  <a:schemeClr val="tx2">
                    <a:lumMod val="75000"/>
                  </a:schemeClr>
                </a:solidFill>
                <a:latin typeface="Calibri"/>
                <a:cs typeface="Calibri"/>
              </a:rPr>
              <a:t>υπόλοιπων μελών </a:t>
            </a:r>
            <a:r>
              <a:rPr dirty="0">
                <a:solidFill>
                  <a:schemeClr val="tx2">
                    <a:lumMod val="75000"/>
                  </a:schemeClr>
                </a:solidFill>
                <a:latin typeface="Calibri"/>
                <a:cs typeface="Calibri"/>
              </a:rPr>
              <a:t>της </a:t>
            </a:r>
            <a:r>
              <a:rPr spc="-5" dirty="0">
                <a:solidFill>
                  <a:schemeClr val="tx2">
                    <a:lumMod val="75000"/>
                  </a:schemeClr>
                </a:solidFill>
                <a:latin typeface="Calibri"/>
                <a:cs typeface="Calibri"/>
              </a:rPr>
              <a:t>οικογένειας στην Τουρκία</a:t>
            </a:r>
            <a:r>
              <a:rPr spc="-5">
                <a:solidFill>
                  <a:schemeClr val="tx2">
                    <a:lumMod val="75000"/>
                  </a:schemeClr>
                </a:solidFill>
                <a:latin typeface="Calibri"/>
                <a:cs typeface="Calibri"/>
              </a:rPr>
              <a:t>. </a:t>
            </a:r>
            <a:r>
              <a:rPr spc="-5" smtClean="0">
                <a:solidFill>
                  <a:schemeClr val="tx2">
                    <a:lumMod val="75000"/>
                  </a:schemeClr>
                </a:solidFill>
                <a:latin typeface="Calibri"/>
                <a:cs typeface="Calibri"/>
              </a:rPr>
              <a:t>Πράγματι</a:t>
            </a:r>
            <a:r>
              <a:rPr spc="-5" dirty="0">
                <a:solidFill>
                  <a:schemeClr val="tx2">
                    <a:lumMod val="75000"/>
                  </a:schemeClr>
                </a:solidFill>
                <a:latin typeface="Calibri"/>
                <a:cs typeface="Calibri"/>
              </a:rPr>
              <a:t>,</a:t>
            </a:r>
            <a:r>
              <a:rPr dirty="0">
                <a:solidFill>
                  <a:schemeClr val="tx2">
                    <a:lumMod val="75000"/>
                  </a:schemeClr>
                </a:solidFill>
                <a:latin typeface="Calibri"/>
                <a:cs typeface="Calibri"/>
              </a:rPr>
              <a:t> οι</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δύο</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πρώτοι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προσφεύγοντες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ήταν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εγκατεστημένοι</a:t>
            </a:r>
            <a:r>
              <a:rPr dirty="0">
                <a:solidFill>
                  <a:schemeClr val="tx2">
                    <a:lumMod val="75000"/>
                  </a:schemeClr>
                </a:solidFill>
                <a:latin typeface="Calibri"/>
                <a:cs typeface="Calibri"/>
              </a:rPr>
              <a:t> ως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ζευγάρι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στην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Ολλανδία, όπου διέμεναν </a:t>
            </a:r>
            <a:r>
              <a:rPr dirty="0">
                <a:solidFill>
                  <a:schemeClr val="tx2">
                    <a:lumMod val="75000"/>
                  </a:schemeClr>
                </a:solidFill>
                <a:latin typeface="Calibri"/>
                <a:cs typeface="Calibri"/>
              </a:rPr>
              <a:t>νομίμως </a:t>
            </a:r>
            <a:r>
              <a:rPr spc="-5" dirty="0">
                <a:solidFill>
                  <a:schemeClr val="tx2">
                    <a:lumMod val="75000"/>
                  </a:schemeClr>
                </a:solidFill>
                <a:latin typeface="Calibri"/>
                <a:cs typeface="Calibri"/>
              </a:rPr>
              <a:t>για πολλά χρόνια, και </a:t>
            </a:r>
            <a:r>
              <a:rPr dirty="0">
                <a:solidFill>
                  <a:schemeClr val="tx2">
                    <a:lumMod val="75000"/>
                  </a:schemeClr>
                </a:solidFill>
                <a:latin typeface="Calibri"/>
                <a:cs typeface="Calibri"/>
              </a:rPr>
              <a:t>τα </a:t>
            </a:r>
            <a:r>
              <a:rPr spc="-5" dirty="0">
                <a:solidFill>
                  <a:schemeClr val="tx2">
                    <a:lumMod val="75000"/>
                  </a:schemeClr>
                </a:solidFill>
                <a:latin typeface="Calibri"/>
                <a:cs typeface="Calibri"/>
              </a:rPr>
              <a:t>δύο από </a:t>
            </a:r>
            <a:r>
              <a:rPr dirty="0">
                <a:solidFill>
                  <a:schemeClr val="tx2">
                    <a:lumMod val="75000"/>
                  </a:schemeClr>
                </a:solidFill>
                <a:latin typeface="Calibri"/>
                <a:cs typeface="Calibri"/>
              </a:rPr>
              <a:t>τα </a:t>
            </a:r>
            <a:r>
              <a:rPr spc="-5" dirty="0">
                <a:solidFill>
                  <a:schemeClr val="tx2">
                    <a:lumMod val="75000"/>
                  </a:schemeClr>
                </a:solidFill>
                <a:latin typeface="Calibri"/>
                <a:cs typeface="Calibri"/>
              </a:rPr>
              <a:t>τρία παιδιά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τους ζούσαν ανέκαθεν στην Ολλανδία, όπου και πήγαιναν σχολείο. </a:t>
            </a:r>
            <a:r>
              <a:rPr dirty="0">
                <a:solidFill>
                  <a:schemeClr val="tx2">
                    <a:lumMod val="75000"/>
                  </a:schemeClr>
                </a:solidFill>
                <a:latin typeface="Calibri"/>
                <a:cs typeface="Calibri"/>
              </a:rPr>
              <a:t>Το </a:t>
            </a:r>
            <a:r>
              <a:rPr spc="-5" dirty="0">
                <a:solidFill>
                  <a:schemeClr val="tx2">
                    <a:lumMod val="75000"/>
                  </a:schemeClr>
                </a:solidFill>
                <a:latin typeface="Calibri"/>
                <a:cs typeface="Calibri"/>
              </a:rPr>
              <a:t>Δικαστήριο,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καταλήγοντας</a:t>
            </a:r>
            <a:r>
              <a:rPr dirty="0">
                <a:solidFill>
                  <a:schemeClr val="tx2">
                    <a:lumMod val="75000"/>
                  </a:schemeClr>
                </a:solidFill>
                <a:latin typeface="Calibri"/>
                <a:cs typeface="Calibri"/>
              </a:rPr>
              <a:t> ότι</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το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ολλανδικό</a:t>
            </a:r>
            <a:r>
              <a:rPr dirty="0">
                <a:solidFill>
                  <a:schemeClr val="tx2">
                    <a:lumMod val="75000"/>
                  </a:schemeClr>
                </a:solidFill>
                <a:latin typeface="Calibri"/>
                <a:cs typeface="Calibri"/>
              </a:rPr>
              <a:t> Κράτος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δεν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εξασφάλισε</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μια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δίκαιη</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ισορροπία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ανάμεσα</a:t>
            </a:r>
            <a:r>
              <a:rPr spc="130" dirty="0">
                <a:solidFill>
                  <a:schemeClr val="tx2">
                    <a:lumMod val="75000"/>
                  </a:schemeClr>
                </a:solidFill>
                <a:latin typeface="Calibri"/>
                <a:cs typeface="Calibri"/>
              </a:rPr>
              <a:t> </a:t>
            </a:r>
            <a:r>
              <a:rPr spc="-5" dirty="0">
                <a:solidFill>
                  <a:schemeClr val="tx2">
                    <a:lumMod val="75000"/>
                  </a:schemeClr>
                </a:solidFill>
                <a:latin typeface="Calibri"/>
                <a:cs typeface="Calibri"/>
              </a:rPr>
              <a:t>στο</a:t>
            </a:r>
            <a:r>
              <a:rPr spc="130" dirty="0">
                <a:solidFill>
                  <a:schemeClr val="tx2">
                    <a:lumMod val="75000"/>
                  </a:schemeClr>
                </a:solidFill>
                <a:latin typeface="Calibri"/>
                <a:cs typeface="Calibri"/>
              </a:rPr>
              <a:t> </a:t>
            </a:r>
            <a:r>
              <a:rPr spc="-5" dirty="0">
                <a:solidFill>
                  <a:schemeClr val="tx2">
                    <a:lumMod val="75000"/>
                  </a:schemeClr>
                </a:solidFill>
                <a:latin typeface="Calibri"/>
                <a:cs typeface="Calibri"/>
              </a:rPr>
              <a:t>συμφέρον</a:t>
            </a:r>
            <a:r>
              <a:rPr spc="120" dirty="0">
                <a:solidFill>
                  <a:schemeClr val="tx2">
                    <a:lumMod val="75000"/>
                  </a:schemeClr>
                </a:solidFill>
                <a:latin typeface="Calibri"/>
                <a:cs typeface="Calibri"/>
              </a:rPr>
              <a:t> </a:t>
            </a:r>
            <a:r>
              <a:rPr dirty="0">
                <a:solidFill>
                  <a:schemeClr val="tx2">
                    <a:lumMod val="75000"/>
                  </a:schemeClr>
                </a:solidFill>
                <a:latin typeface="Calibri"/>
                <a:cs typeface="Calibri"/>
              </a:rPr>
              <a:t>των</a:t>
            </a:r>
            <a:r>
              <a:rPr spc="130" dirty="0">
                <a:solidFill>
                  <a:schemeClr val="tx2">
                    <a:lumMod val="75000"/>
                  </a:schemeClr>
                </a:solidFill>
                <a:latin typeface="Calibri"/>
                <a:cs typeface="Calibri"/>
              </a:rPr>
              <a:t> </a:t>
            </a:r>
            <a:r>
              <a:rPr spc="-5" dirty="0">
                <a:solidFill>
                  <a:schemeClr val="tx2">
                    <a:lumMod val="75000"/>
                  </a:schemeClr>
                </a:solidFill>
                <a:latin typeface="Calibri"/>
                <a:cs typeface="Calibri"/>
              </a:rPr>
              <a:t>προσφευγόντων</a:t>
            </a:r>
            <a:r>
              <a:rPr spc="135"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spc="120" dirty="0">
                <a:solidFill>
                  <a:schemeClr val="tx2">
                    <a:lumMod val="75000"/>
                  </a:schemeClr>
                </a:solidFill>
                <a:latin typeface="Calibri"/>
                <a:cs typeface="Calibri"/>
              </a:rPr>
              <a:t> </a:t>
            </a:r>
            <a:r>
              <a:rPr dirty="0">
                <a:solidFill>
                  <a:schemeClr val="tx2">
                    <a:lumMod val="75000"/>
                  </a:schemeClr>
                </a:solidFill>
                <a:latin typeface="Calibri"/>
                <a:cs typeface="Calibri"/>
              </a:rPr>
              <a:t>το</a:t>
            </a:r>
            <a:r>
              <a:rPr spc="130" dirty="0">
                <a:solidFill>
                  <a:schemeClr val="tx2">
                    <a:lumMod val="75000"/>
                  </a:schemeClr>
                </a:solidFill>
                <a:latin typeface="Calibri"/>
                <a:cs typeface="Calibri"/>
              </a:rPr>
              <a:t> </a:t>
            </a:r>
            <a:r>
              <a:rPr spc="-5" dirty="0">
                <a:solidFill>
                  <a:schemeClr val="tx2">
                    <a:lumMod val="75000"/>
                  </a:schemeClr>
                </a:solidFill>
                <a:latin typeface="Calibri"/>
                <a:cs typeface="Calibri"/>
              </a:rPr>
              <a:t>κρατικό</a:t>
            </a:r>
            <a:r>
              <a:rPr spc="145" dirty="0">
                <a:solidFill>
                  <a:schemeClr val="tx2">
                    <a:lumMod val="75000"/>
                  </a:schemeClr>
                </a:solidFill>
                <a:latin typeface="Calibri"/>
                <a:cs typeface="Calibri"/>
              </a:rPr>
              <a:t> </a:t>
            </a:r>
            <a:r>
              <a:rPr spc="-5" dirty="0">
                <a:solidFill>
                  <a:schemeClr val="tx2">
                    <a:lumMod val="75000"/>
                  </a:schemeClr>
                </a:solidFill>
                <a:latin typeface="Calibri"/>
                <a:cs typeface="Calibri"/>
              </a:rPr>
              <a:t>συμφέρον</a:t>
            </a:r>
            <a:r>
              <a:rPr spc="130" dirty="0">
                <a:solidFill>
                  <a:schemeClr val="tx2">
                    <a:lumMod val="75000"/>
                  </a:schemeClr>
                </a:solidFill>
                <a:latin typeface="Calibri"/>
                <a:cs typeface="Calibri"/>
              </a:rPr>
              <a:t> </a:t>
            </a:r>
            <a:r>
              <a:rPr spc="-5" dirty="0">
                <a:solidFill>
                  <a:schemeClr val="tx2">
                    <a:lumMod val="75000"/>
                  </a:schemeClr>
                </a:solidFill>
                <a:latin typeface="Calibri"/>
                <a:cs typeface="Calibri"/>
              </a:rPr>
              <a:t>για</a:t>
            </a:r>
            <a:r>
              <a:rPr spc="130" dirty="0">
                <a:solidFill>
                  <a:schemeClr val="tx2">
                    <a:lumMod val="75000"/>
                  </a:schemeClr>
                </a:solidFill>
                <a:latin typeface="Calibri"/>
                <a:cs typeface="Calibri"/>
              </a:rPr>
              <a:t> </a:t>
            </a:r>
            <a:r>
              <a:rPr dirty="0">
                <a:solidFill>
                  <a:schemeClr val="tx2">
                    <a:lumMod val="75000"/>
                  </a:schemeClr>
                </a:solidFill>
                <a:latin typeface="Calibri"/>
                <a:cs typeface="Calibri"/>
              </a:rPr>
              <a:t>έλεγχο </a:t>
            </a:r>
            <a:r>
              <a:rPr spc="-260" dirty="0">
                <a:solidFill>
                  <a:schemeClr val="tx2">
                    <a:lumMod val="75000"/>
                  </a:schemeClr>
                </a:solidFill>
                <a:latin typeface="Calibri"/>
                <a:cs typeface="Calibri"/>
              </a:rPr>
              <a:t> </a:t>
            </a:r>
            <a:r>
              <a:rPr dirty="0">
                <a:solidFill>
                  <a:schemeClr val="tx2">
                    <a:lumMod val="75000"/>
                  </a:schemeClr>
                </a:solidFill>
                <a:latin typeface="Calibri"/>
                <a:cs typeface="Calibri"/>
              </a:rPr>
              <a:t>της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μετανάστευσης,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έκρινε</a:t>
            </a:r>
            <a:r>
              <a:rPr dirty="0">
                <a:solidFill>
                  <a:schemeClr val="tx2">
                    <a:lumMod val="75000"/>
                  </a:schemeClr>
                </a:solidFill>
                <a:latin typeface="Calibri"/>
                <a:cs typeface="Calibri"/>
              </a:rPr>
              <a:t> ότι</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υπήρξε</a:t>
            </a:r>
            <a:r>
              <a:rPr dirty="0">
                <a:solidFill>
                  <a:schemeClr val="tx2">
                    <a:lumMod val="75000"/>
                  </a:schemeClr>
                </a:solidFill>
                <a:latin typeface="Calibri"/>
                <a:cs typeface="Calibri"/>
              </a:rPr>
              <a:t> </a:t>
            </a:r>
            <a:r>
              <a:rPr b="1" spc="-5" dirty="0">
                <a:solidFill>
                  <a:schemeClr val="tx2">
                    <a:lumMod val="75000"/>
                  </a:schemeClr>
                </a:solidFill>
                <a:latin typeface="Calibri"/>
                <a:cs typeface="Calibri"/>
              </a:rPr>
              <a:t>παραβίαση</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του</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Άρθρου</a:t>
            </a:r>
            <a:r>
              <a:rPr b="1" dirty="0">
                <a:solidFill>
                  <a:schemeClr val="tx2">
                    <a:lumMod val="75000"/>
                  </a:schemeClr>
                </a:solidFill>
                <a:latin typeface="Calibri"/>
                <a:cs typeface="Calibri"/>
              </a:rPr>
              <a:t> 8</a:t>
            </a:r>
            <a:r>
              <a:rPr b="1"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(δικαίωμα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σεβασμού </a:t>
            </a:r>
            <a:r>
              <a:rPr dirty="0">
                <a:solidFill>
                  <a:schemeClr val="tx2">
                    <a:lumMod val="75000"/>
                  </a:schemeClr>
                </a:solidFill>
                <a:latin typeface="Calibri"/>
                <a:cs typeface="Calibri"/>
              </a:rPr>
              <a:t>της</a:t>
            </a:r>
            <a:r>
              <a:rPr spc="-10" dirty="0">
                <a:solidFill>
                  <a:schemeClr val="tx2">
                    <a:lumMod val="75000"/>
                  </a:schemeClr>
                </a:solidFill>
                <a:latin typeface="Calibri"/>
                <a:cs typeface="Calibri"/>
              </a:rPr>
              <a:t> </a:t>
            </a:r>
            <a:r>
              <a:rPr spc="-5" dirty="0">
                <a:solidFill>
                  <a:schemeClr val="tx2">
                    <a:lumMod val="75000"/>
                  </a:schemeClr>
                </a:solidFill>
                <a:latin typeface="Calibri"/>
                <a:cs typeface="Calibri"/>
              </a:rPr>
              <a:t>οικογενειακής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ζωής)</a:t>
            </a:r>
            <a:r>
              <a:rPr spc="-15" dirty="0">
                <a:solidFill>
                  <a:schemeClr val="tx2">
                    <a:lumMod val="75000"/>
                  </a:schemeClr>
                </a:solidFill>
                <a:latin typeface="Calibri"/>
                <a:cs typeface="Calibri"/>
              </a:rPr>
              <a:t> </a:t>
            </a:r>
            <a:r>
              <a:rPr dirty="0">
                <a:solidFill>
                  <a:schemeClr val="tx2">
                    <a:lumMod val="75000"/>
                  </a:schemeClr>
                </a:solidFill>
                <a:latin typeface="Calibri"/>
                <a:cs typeface="Calibri"/>
              </a:rPr>
              <a:t>της </a:t>
            </a:r>
            <a:r>
              <a:rPr spc="-5" dirty="0">
                <a:solidFill>
                  <a:schemeClr val="tx2">
                    <a:lumMod val="75000"/>
                  </a:schemeClr>
                </a:solidFill>
                <a:latin typeface="Calibri"/>
                <a:cs typeface="Calibri"/>
              </a:rPr>
              <a:t>Σύμβασης.</a:t>
            </a:r>
            <a:endParaRPr>
              <a:solidFill>
                <a:schemeClr val="tx2">
                  <a:lumMod val="75000"/>
                </a:schemeClr>
              </a:solidFill>
              <a:latin typeface="Calibri"/>
              <a:cs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69900" y="344397"/>
            <a:ext cx="9829800" cy="6678367"/>
          </a:xfrm>
          <a:prstGeom prst="rect">
            <a:avLst/>
          </a:prstGeom>
        </p:spPr>
        <p:txBody>
          <a:bodyPr vert="horz" wrap="square" lIns="0" tIns="9525" rIns="0" bIns="0" rtlCol="0">
            <a:spAutoFit/>
          </a:bodyPr>
          <a:lstStyle/>
          <a:p>
            <a:pPr marL="12700" algn="just">
              <a:lnSpc>
                <a:spcPct val="100000"/>
              </a:lnSpc>
              <a:spcBef>
                <a:spcPts val="100"/>
              </a:spcBef>
            </a:pPr>
            <a:r>
              <a:rPr lang="el-GR" sz="1700" b="1" u="sng" spc="-5" dirty="0" err="1">
                <a:solidFill>
                  <a:srgbClr val="4F81BC"/>
                </a:solidFill>
                <a:uFill>
                  <a:solidFill>
                    <a:srgbClr val="4F81BC"/>
                  </a:solidFill>
                </a:uFill>
                <a:cs typeface="Calibri"/>
                <a:hlinkClick r:id="rId2"/>
              </a:rPr>
              <a:t>Osman</a:t>
            </a:r>
            <a:r>
              <a:rPr lang="el-GR" sz="1700" b="1" u="sng" spc="-15" dirty="0">
                <a:solidFill>
                  <a:srgbClr val="4F81BC"/>
                </a:solidFill>
                <a:uFill>
                  <a:solidFill>
                    <a:srgbClr val="4F81BC"/>
                  </a:solidFill>
                </a:uFill>
                <a:cs typeface="Calibri"/>
                <a:hlinkClick r:id="rId2"/>
              </a:rPr>
              <a:t> </a:t>
            </a:r>
            <a:r>
              <a:rPr lang="el-GR" sz="1700" b="1" u="sng" spc="-5" dirty="0">
                <a:solidFill>
                  <a:srgbClr val="4F81BC"/>
                </a:solidFill>
                <a:uFill>
                  <a:solidFill>
                    <a:srgbClr val="4F81BC"/>
                  </a:solidFill>
                </a:uFill>
                <a:cs typeface="Calibri"/>
                <a:hlinkClick r:id="rId2"/>
              </a:rPr>
              <a:t>κατά</a:t>
            </a:r>
            <a:r>
              <a:rPr lang="el-GR" sz="1700" b="1" u="sng" spc="-15" dirty="0">
                <a:solidFill>
                  <a:srgbClr val="4F81BC"/>
                </a:solidFill>
                <a:uFill>
                  <a:solidFill>
                    <a:srgbClr val="4F81BC"/>
                  </a:solidFill>
                </a:uFill>
                <a:cs typeface="Calibri"/>
                <a:hlinkClick r:id="rId2"/>
              </a:rPr>
              <a:t> </a:t>
            </a:r>
            <a:r>
              <a:rPr lang="el-GR" sz="1700" b="1" u="sng" spc="-5" dirty="0">
                <a:solidFill>
                  <a:srgbClr val="4F81BC"/>
                </a:solidFill>
                <a:uFill>
                  <a:solidFill>
                    <a:srgbClr val="4F81BC"/>
                  </a:solidFill>
                </a:uFill>
                <a:cs typeface="Calibri"/>
                <a:hlinkClick r:id="rId2"/>
              </a:rPr>
              <a:t>Δανίας</a:t>
            </a:r>
            <a:endParaRPr lang="el-GR" sz="1700" dirty="0">
              <a:cs typeface="Calibri"/>
            </a:endParaRPr>
          </a:p>
          <a:p>
            <a:pPr marL="12700" algn="just">
              <a:lnSpc>
                <a:spcPct val="100000"/>
              </a:lnSpc>
              <a:spcBef>
                <a:spcPts val="25"/>
              </a:spcBef>
            </a:pPr>
            <a:r>
              <a:rPr lang="el-GR" sz="1700" dirty="0">
                <a:solidFill>
                  <a:srgbClr val="808080"/>
                </a:solidFill>
                <a:cs typeface="Calibri"/>
              </a:rPr>
              <a:t>14</a:t>
            </a:r>
            <a:r>
              <a:rPr lang="el-GR" sz="1700" spc="-20" dirty="0">
                <a:solidFill>
                  <a:srgbClr val="808080"/>
                </a:solidFill>
                <a:cs typeface="Calibri"/>
              </a:rPr>
              <a:t> </a:t>
            </a:r>
            <a:r>
              <a:rPr lang="el-GR" sz="1700" spc="-5" dirty="0">
                <a:solidFill>
                  <a:srgbClr val="808080"/>
                </a:solidFill>
                <a:cs typeface="Calibri"/>
              </a:rPr>
              <a:t>Ιουνίου</a:t>
            </a:r>
            <a:r>
              <a:rPr lang="el-GR" sz="1700" spc="-20" dirty="0">
                <a:solidFill>
                  <a:srgbClr val="808080"/>
                </a:solidFill>
                <a:cs typeface="Calibri"/>
              </a:rPr>
              <a:t> </a:t>
            </a:r>
            <a:r>
              <a:rPr lang="el-GR" sz="1700" spc="-5" dirty="0">
                <a:solidFill>
                  <a:srgbClr val="808080"/>
                </a:solidFill>
                <a:cs typeface="Calibri"/>
              </a:rPr>
              <a:t>2011</a:t>
            </a:r>
            <a:endParaRPr lang="el-GR" sz="1700" dirty="0">
              <a:cs typeface="Calibri"/>
            </a:endParaRPr>
          </a:p>
          <a:p>
            <a:pPr marL="12700" marR="5080" algn="just">
              <a:lnSpc>
                <a:spcPct val="101699"/>
              </a:lnSpc>
            </a:pPr>
            <a:r>
              <a:rPr lang="el-GR" sz="1700" dirty="0">
                <a:cs typeface="Calibri"/>
              </a:rPr>
              <a:t>Η</a:t>
            </a:r>
            <a:r>
              <a:rPr lang="el-GR" sz="1700" spc="120" dirty="0">
                <a:cs typeface="Calibri"/>
              </a:rPr>
              <a:t> </a:t>
            </a:r>
            <a:r>
              <a:rPr lang="el-GR" sz="1700" spc="-5" dirty="0">
                <a:cs typeface="Calibri"/>
              </a:rPr>
              <a:t>προσφεύγουσα</a:t>
            </a:r>
            <a:r>
              <a:rPr lang="el-GR" sz="1700" spc="125" dirty="0">
                <a:cs typeface="Calibri"/>
              </a:rPr>
              <a:t> </a:t>
            </a:r>
            <a:r>
              <a:rPr lang="el-GR" sz="1700" spc="-5" dirty="0">
                <a:cs typeface="Calibri"/>
              </a:rPr>
              <a:t>είναι</a:t>
            </a:r>
            <a:r>
              <a:rPr lang="el-GR" sz="1700" spc="120" dirty="0">
                <a:cs typeface="Calibri"/>
              </a:rPr>
              <a:t> </a:t>
            </a:r>
            <a:r>
              <a:rPr lang="el-GR" sz="1700" spc="-5" dirty="0" err="1">
                <a:cs typeface="Calibri"/>
              </a:rPr>
              <a:t>Σομαλή</a:t>
            </a:r>
            <a:r>
              <a:rPr lang="el-GR" sz="1700" spc="130" dirty="0">
                <a:cs typeface="Calibri"/>
              </a:rPr>
              <a:t> </a:t>
            </a:r>
            <a:r>
              <a:rPr lang="el-GR" sz="1700" spc="-5" dirty="0">
                <a:cs typeface="Calibri"/>
              </a:rPr>
              <a:t>υπήκοος,</a:t>
            </a:r>
            <a:r>
              <a:rPr lang="el-GR" sz="1700" spc="125" dirty="0">
                <a:cs typeface="Calibri"/>
              </a:rPr>
              <a:t> </a:t>
            </a:r>
            <a:r>
              <a:rPr lang="el-GR" sz="1700" dirty="0">
                <a:cs typeface="Calibri"/>
              </a:rPr>
              <a:t>η</a:t>
            </a:r>
            <a:r>
              <a:rPr lang="el-GR" sz="1700" spc="125" dirty="0">
                <a:cs typeface="Calibri"/>
              </a:rPr>
              <a:t> </a:t>
            </a:r>
            <a:r>
              <a:rPr lang="el-GR" sz="1700" spc="-5" dirty="0">
                <a:cs typeface="Calibri"/>
              </a:rPr>
              <a:t>οποία</a:t>
            </a:r>
            <a:r>
              <a:rPr lang="el-GR" sz="1700" spc="130" dirty="0">
                <a:cs typeface="Calibri"/>
              </a:rPr>
              <a:t> </a:t>
            </a:r>
            <a:r>
              <a:rPr lang="el-GR" sz="1700" spc="-5" dirty="0">
                <a:cs typeface="Calibri"/>
              </a:rPr>
              <a:t>ζούσε</a:t>
            </a:r>
            <a:r>
              <a:rPr lang="el-GR" sz="1700" spc="125" dirty="0">
                <a:cs typeface="Calibri"/>
              </a:rPr>
              <a:t> </a:t>
            </a:r>
            <a:r>
              <a:rPr lang="el-GR" sz="1700" spc="-5" dirty="0">
                <a:cs typeface="Calibri"/>
              </a:rPr>
              <a:t>στη</a:t>
            </a:r>
            <a:r>
              <a:rPr lang="el-GR" sz="1700" spc="125" dirty="0">
                <a:cs typeface="Calibri"/>
              </a:rPr>
              <a:t> </a:t>
            </a:r>
            <a:r>
              <a:rPr lang="el-GR" sz="1700" spc="-5" dirty="0">
                <a:cs typeface="Calibri"/>
              </a:rPr>
              <a:t>Δανία</a:t>
            </a:r>
            <a:r>
              <a:rPr lang="el-GR" sz="1700" spc="130" dirty="0">
                <a:cs typeface="Calibri"/>
              </a:rPr>
              <a:t> </a:t>
            </a:r>
            <a:r>
              <a:rPr lang="el-GR" sz="1700" dirty="0">
                <a:cs typeface="Calibri"/>
              </a:rPr>
              <a:t>με</a:t>
            </a:r>
            <a:r>
              <a:rPr lang="el-GR" sz="1700" spc="130" dirty="0">
                <a:cs typeface="Calibri"/>
              </a:rPr>
              <a:t> </a:t>
            </a:r>
            <a:r>
              <a:rPr lang="el-GR" sz="1700" spc="-5" dirty="0">
                <a:cs typeface="Calibri"/>
              </a:rPr>
              <a:t>τους</a:t>
            </a:r>
            <a:r>
              <a:rPr lang="el-GR" sz="1700" spc="120" dirty="0">
                <a:cs typeface="Calibri"/>
              </a:rPr>
              <a:t> </a:t>
            </a:r>
            <a:r>
              <a:rPr lang="el-GR" sz="1700" dirty="0">
                <a:cs typeface="Calibri"/>
              </a:rPr>
              <a:t>γονείς </a:t>
            </a:r>
            <a:r>
              <a:rPr lang="el-GR" sz="1700" spc="-260" dirty="0">
                <a:cs typeface="Calibri"/>
              </a:rPr>
              <a:t> </a:t>
            </a:r>
            <a:r>
              <a:rPr lang="el-GR" sz="1700" dirty="0">
                <a:cs typeface="Calibri"/>
              </a:rPr>
              <a:t>της </a:t>
            </a:r>
            <a:r>
              <a:rPr lang="el-GR" sz="1700" spc="-5" dirty="0">
                <a:cs typeface="Calibri"/>
              </a:rPr>
              <a:t>και </a:t>
            </a:r>
            <a:r>
              <a:rPr lang="el-GR" sz="1700" dirty="0">
                <a:cs typeface="Calibri"/>
              </a:rPr>
              <a:t>τα </a:t>
            </a:r>
            <a:r>
              <a:rPr lang="el-GR" sz="1700" spc="-5" dirty="0">
                <a:cs typeface="Calibri"/>
              </a:rPr>
              <a:t>αδέρφια </a:t>
            </a:r>
            <a:r>
              <a:rPr lang="el-GR" sz="1700" dirty="0">
                <a:cs typeface="Calibri"/>
              </a:rPr>
              <a:t>της </a:t>
            </a:r>
            <a:r>
              <a:rPr lang="el-GR" sz="1700" spc="-5" dirty="0">
                <a:cs typeface="Calibri"/>
              </a:rPr>
              <a:t>από </a:t>
            </a:r>
            <a:r>
              <a:rPr lang="el-GR" sz="1700" dirty="0">
                <a:cs typeface="Calibri"/>
              </a:rPr>
              <a:t>την </a:t>
            </a:r>
            <a:r>
              <a:rPr lang="el-GR" sz="1700" spc="-10" dirty="0">
                <a:cs typeface="Calibri"/>
              </a:rPr>
              <a:t>ηλικία </a:t>
            </a:r>
            <a:r>
              <a:rPr lang="el-GR" sz="1700" dirty="0">
                <a:cs typeface="Calibri"/>
              </a:rPr>
              <a:t>των </a:t>
            </a:r>
            <a:r>
              <a:rPr lang="el-GR" sz="1700" spc="-5" dirty="0">
                <a:cs typeface="Calibri"/>
              </a:rPr>
              <a:t>επτά </a:t>
            </a:r>
            <a:r>
              <a:rPr lang="el-GR" sz="1700" dirty="0">
                <a:cs typeface="Calibri"/>
              </a:rPr>
              <a:t>ετών. </a:t>
            </a:r>
            <a:r>
              <a:rPr lang="el-GR" sz="1700" spc="-5" dirty="0">
                <a:cs typeface="Calibri"/>
              </a:rPr>
              <a:t>Όταν ήταν δεκαπέντε ετών, </a:t>
            </a:r>
            <a:r>
              <a:rPr lang="el-GR" sz="1700" dirty="0">
                <a:cs typeface="Calibri"/>
              </a:rPr>
              <a:t>ο </a:t>
            </a:r>
            <a:r>
              <a:rPr lang="el-GR" sz="1700" spc="5" dirty="0">
                <a:cs typeface="Calibri"/>
              </a:rPr>
              <a:t> </a:t>
            </a:r>
            <a:r>
              <a:rPr lang="el-GR" sz="1700" spc="-5" dirty="0">
                <a:cs typeface="Calibri"/>
              </a:rPr>
              <a:t>πατέρας </a:t>
            </a:r>
            <a:r>
              <a:rPr lang="el-GR" sz="1700" dirty="0">
                <a:cs typeface="Calibri"/>
              </a:rPr>
              <a:t>της </a:t>
            </a:r>
            <a:r>
              <a:rPr lang="el-GR" sz="1700" spc="-5" dirty="0">
                <a:cs typeface="Calibri"/>
              </a:rPr>
              <a:t>την έστειλε παρά τη θέλησή </a:t>
            </a:r>
            <a:r>
              <a:rPr lang="el-GR" sz="1700" dirty="0">
                <a:cs typeface="Calibri"/>
              </a:rPr>
              <a:t>της </a:t>
            </a:r>
            <a:r>
              <a:rPr lang="el-GR" sz="1700" spc="-10" dirty="0">
                <a:cs typeface="Calibri"/>
              </a:rPr>
              <a:t>σε </a:t>
            </a:r>
            <a:r>
              <a:rPr lang="el-GR" sz="1700" dirty="0">
                <a:cs typeface="Calibri"/>
              </a:rPr>
              <a:t>ένα </a:t>
            </a:r>
            <a:r>
              <a:rPr lang="el-GR" sz="1700" spc="-5" dirty="0">
                <a:cs typeface="Calibri"/>
              </a:rPr>
              <a:t>κέντρο φιλοξενίας προσφύγων </a:t>
            </a:r>
            <a:r>
              <a:rPr lang="el-GR" sz="1700" dirty="0">
                <a:cs typeface="Calibri"/>
              </a:rPr>
              <a:t> </a:t>
            </a:r>
            <a:r>
              <a:rPr lang="el-GR" sz="1700" spc="-5" dirty="0">
                <a:cs typeface="Calibri"/>
              </a:rPr>
              <a:t>στην Κένυα για </a:t>
            </a:r>
            <a:r>
              <a:rPr lang="el-GR" sz="1700" spc="-10" dirty="0">
                <a:cs typeface="Calibri"/>
              </a:rPr>
              <a:t>να </a:t>
            </a:r>
            <a:r>
              <a:rPr lang="el-GR" sz="1700" spc="-5" dirty="0">
                <a:cs typeface="Calibri"/>
              </a:rPr>
              <a:t>φροντίσει </a:t>
            </a:r>
            <a:r>
              <a:rPr lang="el-GR" sz="1700" dirty="0">
                <a:cs typeface="Calibri"/>
              </a:rPr>
              <a:t>τη </a:t>
            </a:r>
            <a:r>
              <a:rPr lang="el-GR" sz="1700" spc="-5" dirty="0">
                <a:cs typeface="Calibri"/>
              </a:rPr>
              <a:t>γιαγιά </a:t>
            </a:r>
            <a:r>
              <a:rPr lang="el-GR" sz="1700" dirty="0">
                <a:cs typeface="Calibri"/>
              </a:rPr>
              <a:t>της </a:t>
            </a:r>
            <a:r>
              <a:rPr lang="el-GR" sz="1700" spc="-5" dirty="0">
                <a:cs typeface="Calibri"/>
              </a:rPr>
              <a:t>(και μητέρα </a:t>
            </a:r>
            <a:r>
              <a:rPr lang="el-GR" sz="1700" dirty="0">
                <a:cs typeface="Calibri"/>
              </a:rPr>
              <a:t>του </a:t>
            </a:r>
            <a:r>
              <a:rPr lang="el-GR" sz="1700" spc="-5" dirty="0">
                <a:cs typeface="Calibri"/>
              </a:rPr>
              <a:t>πατέρα της). Δύο χρόνια </a:t>
            </a:r>
            <a:r>
              <a:rPr lang="el-GR" sz="1700" dirty="0">
                <a:cs typeface="Calibri"/>
              </a:rPr>
              <a:t> </a:t>
            </a:r>
            <a:r>
              <a:rPr lang="el-GR" sz="1700" spc="-5" dirty="0">
                <a:cs typeface="Calibri"/>
              </a:rPr>
              <a:t>αργότερα, </a:t>
            </a:r>
            <a:r>
              <a:rPr lang="el-GR" sz="1700" dirty="0">
                <a:cs typeface="Calibri"/>
              </a:rPr>
              <a:t>ενώ </a:t>
            </a:r>
            <a:r>
              <a:rPr lang="el-GR" sz="1700" spc="-5" dirty="0">
                <a:cs typeface="Calibri"/>
              </a:rPr>
              <a:t>ήταν</a:t>
            </a:r>
            <a:r>
              <a:rPr lang="el-GR" sz="1700" dirty="0">
                <a:cs typeface="Calibri"/>
              </a:rPr>
              <a:t> </a:t>
            </a:r>
            <a:r>
              <a:rPr lang="el-GR" sz="1700" spc="-5" dirty="0">
                <a:cs typeface="Calibri"/>
              </a:rPr>
              <a:t>ακόμα</a:t>
            </a:r>
            <a:r>
              <a:rPr lang="el-GR" sz="1700" dirty="0">
                <a:cs typeface="Calibri"/>
              </a:rPr>
              <a:t> </a:t>
            </a:r>
            <a:r>
              <a:rPr lang="el-GR" sz="1700" spc="-5" dirty="0">
                <a:cs typeface="Calibri"/>
              </a:rPr>
              <a:t>ανήλικη,</a:t>
            </a:r>
            <a:r>
              <a:rPr lang="el-GR" sz="1700" dirty="0">
                <a:cs typeface="Calibri"/>
              </a:rPr>
              <a:t> </a:t>
            </a:r>
            <a:r>
              <a:rPr lang="el-GR" sz="1700" spc="-5" dirty="0">
                <a:cs typeface="Calibri"/>
              </a:rPr>
              <a:t>ζήτησε</a:t>
            </a:r>
            <a:r>
              <a:rPr lang="el-GR" sz="1700" spc="260" dirty="0">
                <a:cs typeface="Calibri"/>
              </a:rPr>
              <a:t> </a:t>
            </a:r>
            <a:r>
              <a:rPr lang="el-GR" sz="1700" dirty="0">
                <a:cs typeface="Calibri"/>
              </a:rPr>
              <a:t>να </a:t>
            </a:r>
            <a:r>
              <a:rPr lang="el-GR" sz="1700" spc="-5" dirty="0">
                <a:cs typeface="Calibri"/>
              </a:rPr>
              <a:t>επανασυνδεθεί</a:t>
            </a:r>
            <a:r>
              <a:rPr lang="el-GR" sz="1700" spc="260" dirty="0">
                <a:cs typeface="Calibri"/>
              </a:rPr>
              <a:t> </a:t>
            </a:r>
            <a:r>
              <a:rPr lang="el-GR" sz="1700" dirty="0">
                <a:cs typeface="Calibri"/>
              </a:rPr>
              <a:t>με την </a:t>
            </a:r>
            <a:r>
              <a:rPr lang="el-GR" sz="1700" spc="-5" dirty="0">
                <a:cs typeface="Calibri"/>
              </a:rPr>
              <a:t>οικογένειά </a:t>
            </a:r>
            <a:r>
              <a:rPr lang="el-GR" sz="1700" dirty="0">
                <a:cs typeface="Calibri"/>
              </a:rPr>
              <a:t> της </a:t>
            </a:r>
            <a:r>
              <a:rPr lang="el-GR" sz="1700" spc="-5" dirty="0">
                <a:cs typeface="Calibri"/>
              </a:rPr>
              <a:t>στη</a:t>
            </a:r>
            <a:r>
              <a:rPr lang="el-GR" sz="1700" dirty="0">
                <a:cs typeface="Calibri"/>
              </a:rPr>
              <a:t> </a:t>
            </a:r>
            <a:r>
              <a:rPr lang="el-GR" sz="1700" spc="-5" dirty="0">
                <a:cs typeface="Calibri"/>
              </a:rPr>
              <a:t>Δανία,</a:t>
            </a:r>
            <a:r>
              <a:rPr lang="el-GR" sz="1700" dirty="0">
                <a:cs typeface="Calibri"/>
              </a:rPr>
              <a:t> </a:t>
            </a:r>
            <a:r>
              <a:rPr lang="el-GR" sz="1700" spc="-5" dirty="0">
                <a:cs typeface="Calibri"/>
              </a:rPr>
              <a:t>αλλά</a:t>
            </a:r>
            <a:r>
              <a:rPr lang="el-GR" sz="1700" dirty="0">
                <a:cs typeface="Calibri"/>
              </a:rPr>
              <a:t> οι </a:t>
            </a:r>
            <a:r>
              <a:rPr lang="el-GR" sz="1700" spc="-5" dirty="0">
                <a:cs typeface="Calibri"/>
              </a:rPr>
              <a:t>δανέζικες υπηρεσίες μετανάστευσης</a:t>
            </a:r>
            <a:r>
              <a:rPr lang="el-GR" sz="1700" dirty="0">
                <a:cs typeface="Calibri"/>
              </a:rPr>
              <a:t> </a:t>
            </a:r>
            <a:r>
              <a:rPr lang="el-GR" sz="1700" spc="-5" dirty="0">
                <a:cs typeface="Calibri"/>
              </a:rPr>
              <a:t>απέρριψαν</a:t>
            </a:r>
            <a:r>
              <a:rPr lang="el-GR" sz="1700" spc="260" dirty="0">
                <a:cs typeface="Calibri"/>
              </a:rPr>
              <a:t> </a:t>
            </a:r>
            <a:r>
              <a:rPr lang="el-GR" sz="1700" dirty="0">
                <a:cs typeface="Calibri"/>
              </a:rPr>
              <a:t>το </a:t>
            </a:r>
            <a:r>
              <a:rPr lang="el-GR" sz="1700" spc="-5" dirty="0">
                <a:cs typeface="Calibri"/>
              </a:rPr>
              <a:t>αίτημά </a:t>
            </a:r>
            <a:r>
              <a:rPr lang="el-GR" sz="1700" spc="-260" dirty="0">
                <a:cs typeface="Calibri"/>
              </a:rPr>
              <a:t> </a:t>
            </a:r>
            <a:r>
              <a:rPr lang="el-GR" sz="1700" dirty="0">
                <a:cs typeface="Calibri"/>
              </a:rPr>
              <a:t>της με την </a:t>
            </a:r>
            <a:r>
              <a:rPr lang="el-GR" sz="1700" spc="-5" dirty="0">
                <a:cs typeface="Calibri"/>
              </a:rPr>
              <a:t>αιτιολογία ότι </a:t>
            </a:r>
            <a:r>
              <a:rPr lang="el-GR" sz="1700" dirty="0">
                <a:cs typeface="Calibri"/>
              </a:rPr>
              <a:t>είχε μείνει </a:t>
            </a:r>
            <a:r>
              <a:rPr lang="el-GR" sz="1700" spc="-5" dirty="0">
                <a:cs typeface="Calibri"/>
              </a:rPr>
              <a:t>εκτός χώρας για περισσότερους από δώδεκα </a:t>
            </a:r>
            <a:r>
              <a:rPr lang="el-GR" sz="1700" dirty="0">
                <a:cs typeface="Calibri"/>
              </a:rPr>
              <a:t> </a:t>
            </a:r>
            <a:r>
              <a:rPr lang="el-GR" sz="1700" spc="-5" dirty="0">
                <a:cs typeface="Calibri"/>
              </a:rPr>
              <a:t>συναπτούς</a:t>
            </a:r>
            <a:r>
              <a:rPr lang="el-GR" sz="1700" spc="100" dirty="0">
                <a:cs typeface="Calibri"/>
              </a:rPr>
              <a:t> </a:t>
            </a:r>
            <a:r>
              <a:rPr lang="el-GR" sz="1700" dirty="0">
                <a:cs typeface="Calibri"/>
              </a:rPr>
              <a:t>μήνες</a:t>
            </a:r>
            <a:r>
              <a:rPr lang="el-GR" sz="1700" spc="100" dirty="0">
                <a:cs typeface="Calibri"/>
              </a:rPr>
              <a:t> </a:t>
            </a:r>
            <a:r>
              <a:rPr lang="el-GR" sz="1700" spc="-5" dirty="0">
                <a:cs typeface="Calibri"/>
              </a:rPr>
              <a:t>και</a:t>
            </a:r>
            <a:r>
              <a:rPr lang="el-GR" sz="1700" spc="90" dirty="0">
                <a:cs typeface="Calibri"/>
              </a:rPr>
              <a:t> </a:t>
            </a:r>
            <a:r>
              <a:rPr lang="el-GR" sz="1700" spc="-5" dirty="0">
                <a:cs typeface="Calibri"/>
              </a:rPr>
              <a:t>συνεπώς</a:t>
            </a:r>
            <a:r>
              <a:rPr lang="el-GR" sz="1700" spc="100" dirty="0">
                <a:cs typeface="Calibri"/>
              </a:rPr>
              <a:t> </a:t>
            </a:r>
            <a:r>
              <a:rPr lang="el-GR" sz="1700" dirty="0">
                <a:cs typeface="Calibri"/>
              </a:rPr>
              <a:t>η</a:t>
            </a:r>
            <a:r>
              <a:rPr lang="el-GR" sz="1700" spc="100" dirty="0">
                <a:cs typeface="Calibri"/>
              </a:rPr>
              <a:t> </a:t>
            </a:r>
            <a:r>
              <a:rPr lang="el-GR" sz="1700" spc="-5" dirty="0">
                <a:cs typeface="Calibri"/>
              </a:rPr>
              <a:t>άδεια</a:t>
            </a:r>
            <a:r>
              <a:rPr lang="el-GR" sz="1700" spc="105" dirty="0">
                <a:cs typeface="Calibri"/>
              </a:rPr>
              <a:t> </a:t>
            </a:r>
            <a:r>
              <a:rPr lang="el-GR" sz="1700" spc="-5" dirty="0">
                <a:cs typeface="Calibri"/>
              </a:rPr>
              <a:t>διαμονής</a:t>
            </a:r>
            <a:r>
              <a:rPr lang="el-GR" sz="1700" spc="100" dirty="0">
                <a:cs typeface="Calibri"/>
              </a:rPr>
              <a:t> </a:t>
            </a:r>
            <a:r>
              <a:rPr lang="el-GR" sz="1700" dirty="0">
                <a:cs typeface="Calibri"/>
              </a:rPr>
              <a:t>της</a:t>
            </a:r>
            <a:r>
              <a:rPr lang="el-GR" sz="1700" spc="105" dirty="0">
                <a:cs typeface="Calibri"/>
              </a:rPr>
              <a:t> </a:t>
            </a:r>
            <a:r>
              <a:rPr lang="el-GR" sz="1700" dirty="0">
                <a:cs typeface="Calibri"/>
              </a:rPr>
              <a:t>είχε</a:t>
            </a:r>
            <a:r>
              <a:rPr lang="el-GR" sz="1700" spc="105" dirty="0">
                <a:cs typeface="Calibri"/>
              </a:rPr>
              <a:t> </a:t>
            </a:r>
            <a:r>
              <a:rPr lang="el-GR" sz="1700" spc="-5" dirty="0">
                <a:cs typeface="Calibri"/>
              </a:rPr>
              <a:t>λήξει.</a:t>
            </a:r>
            <a:r>
              <a:rPr lang="el-GR" sz="1700" spc="100" dirty="0">
                <a:cs typeface="Calibri"/>
              </a:rPr>
              <a:t> </a:t>
            </a:r>
            <a:r>
              <a:rPr lang="el-GR" sz="1700" spc="-5" dirty="0">
                <a:cs typeface="Calibri"/>
              </a:rPr>
              <a:t>Σημείωσαν</a:t>
            </a:r>
            <a:r>
              <a:rPr lang="el-GR" sz="1700" spc="100" dirty="0">
                <a:cs typeface="Calibri"/>
              </a:rPr>
              <a:t> </a:t>
            </a:r>
            <a:r>
              <a:rPr lang="el-GR" sz="1700" spc="-5" dirty="0" smtClean="0">
                <a:cs typeface="Calibri"/>
              </a:rPr>
              <a:t>επίσης</a:t>
            </a:r>
            <a:r>
              <a:rPr lang="en-US" sz="1700" spc="-5" dirty="0" smtClean="0">
                <a:cs typeface="Calibri"/>
              </a:rPr>
              <a:t> </a:t>
            </a:r>
            <a:r>
              <a:rPr lang="el-GR" sz="1700" dirty="0" smtClean="0">
                <a:cs typeface="Calibri"/>
              </a:rPr>
              <a:t>ότι </a:t>
            </a:r>
            <a:r>
              <a:rPr lang="el-GR" sz="1700" spc="-5" dirty="0">
                <a:cs typeface="Calibri"/>
              </a:rPr>
              <a:t>δεν μπορούσε </a:t>
            </a:r>
            <a:r>
              <a:rPr lang="el-GR" sz="1700" dirty="0">
                <a:cs typeface="Calibri"/>
              </a:rPr>
              <a:t>να </a:t>
            </a:r>
            <a:r>
              <a:rPr lang="el-GR" sz="1700" spc="-5" dirty="0">
                <a:cs typeface="Calibri"/>
              </a:rPr>
              <a:t>αιτηθεί </a:t>
            </a:r>
            <a:r>
              <a:rPr lang="el-GR" sz="1700" dirty="0">
                <a:cs typeface="Calibri"/>
              </a:rPr>
              <a:t>την </a:t>
            </a:r>
            <a:r>
              <a:rPr lang="el-GR" sz="1700" spc="-5" dirty="0">
                <a:cs typeface="Calibri"/>
              </a:rPr>
              <a:t>έκδοση </a:t>
            </a:r>
            <a:r>
              <a:rPr lang="el-GR" sz="1700" dirty="0">
                <a:cs typeface="Calibri"/>
              </a:rPr>
              <a:t>νέας </a:t>
            </a:r>
            <a:r>
              <a:rPr lang="el-GR" sz="1700" spc="-5" dirty="0">
                <a:cs typeface="Calibri"/>
              </a:rPr>
              <a:t>άδειας διαμονής καθώς, </a:t>
            </a:r>
            <a:r>
              <a:rPr lang="el-GR" sz="1700" dirty="0">
                <a:cs typeface="Calibri"/>
              </a:rPr>
              <a:t>μετά την </a:t>
            </a:r>
            <a:r>
              <a:rPr lang="el-GR" sz="1700" spc="5" dirty="0">
                <a:cs typeface="Calibri"/>
              </a:rPr>
              <a:t> </a:t>
            </a:r>
            <a:r>
              <a:rPr lang="el-GR" sz="1700" spc="-5" dirty="0">
                <a:cs typeface="Calibri"/>
              </a:rPr>
              <a:t>τροποποίηση</a:t>
            </a:r>
            <a:r>
              <a:rPr lang="el-GR" sz="1700" dirty="0">
                <a:cs typeface="Calibri"/>
              </a:rPr>
              <a:t> της</a:t>
            </a:r>
            <a:r>
              <a:rPr lang="el-GR" sz="1700" spc="5" dirty="0">
                <a:cs typeface="Calibri"/>
              </a:rPr>
              <a:t> </a:t>
            </a:r>
            <a:r>
              <a:rPr lang="el-GR" sz="1700" spc="-5" dirty="0">
                <a:cs typeface="Calibri"/>
              </a:rPr>
              <a:t>σχετικής</a:t>
            </a:r>
            <a:r>
              <a:rPr lang="el-GR" sz="1700" dirty="0">
                <a:cs typeface="Calibri"/>
              </a:rPr>
              <a:t> </a:t>
            </a:r>
            <a:r>
              <a:rPr lang="el-GR" sz="1700" spc="-5" dirty="0">
                <a:cs typeface="Calibri"/>
              </a:rPr>
              <a:t>νομοθεσίας</a:t>
            </a:r>
            <a:r>
              <a:rPr lang="el-GR" sz="1700" dirty="0">
                <a:cs typeface="Calibri"/>
              </a:rPr>
              <a:t> </a:t>
            </a:r>
            <a:r>
              <a:rPr lang="el-GR" sz="1700" spc="-5" dirty="0">
                <a:cs typeface="Calibri"/>
              </a:rPr>
              <a:t>που</a:t>
            </a:r>
            <a:r>
              <a:rPr lang="el-GR" sz="1700" dirty="0">
                <a:cs typeface="Calibri"/>
              </a:rPr>
              <a:t> </a:t>
            </a:r>
            <a:r>
              <a:rPr lang="el-GR" sz="1700" spc="-5" dirty="0">
                <a:cs typeface="Calibri"/>
              </a:rPr>
              <a:t>σκοπό</a:t>
            </a:r>
            <a:r>
              <a:rPr lang="el-GR" sz="1700" dirty="0">
                <a:cs typeface="Calibri"/>
              </a:rPr>
              <a:t> είχε</a:t>
            </a:r>
            <a:r>
              <a:rPr lang="el-GR" sz="1700" spc="5" dirty="0">
                <a:cs typeface="Calibri"/>
              </a:rPr>
              <a:t> </a:t>
            </a:r>
            <a:r>
              <a:rPr lang="el-GR" sz="1700" dirty="0">
                <a:cs typeface="Calibri"/>
              </a:rPr>
              <a:t>να</a:t>
            </a:r>
            <a:r>
              <a:rPr lang="el-GR" sz="1700" spc="5" dirty="0">
                <a:cs typeface="Calibri"/>
              </a:rPr>
              <a:t> </a:t>
            </a:r>
            <a:r>
              <a:rPr lang="el-GR" sz="1700" dirty="0">
                <a:cs typeface="Calibri"/>
              </a:rPr>
              <a:t>αποτρέπει</a:t>
            </a:r>
            <a:r>
              <a:rPr lang="el-GR" sz="1700" spc="5" dirty="0">
                <a:cs typeface="Calibri"/>
              </a:rPr>
              <a:t> </a:t>
            </a:r>
            <a:r>
              <a:rPr lang="el-GR" sz="1700" spc="-5" dirty="0">
                <a:cs typeface="Calibri"/>
              </a:rPr>
              <a:t>τους </a:t>
            </a:r>
            <a:r>
              <a:rPr lang="el-GR" sz="1700" dirty="0">
                <a:cs typeface="Calibri"/>
              </a:rPr>
              <a:t> </a:t>
            </a:r>
            <a:r>
              <a:rPr lang="el-GR" sz="1700" spc="-5" dirty="0">
                <a:cs typeface="Calibri"/>
              </a:rPr>
              <a:t>αλλοδαπούς</a:t>
            </a:r>
            <a:r>
              <a:rPr lang="el-GR" sz="1700" dirty="0">
                <a:cs typeface="Calibri"/>
              </a:rPr>
              <a:t> γονείς</a:t>
            </a:r>
            <a:r>
              <a:rPr lang="el-GR" sz="1700" spc="5" dirty="0">
                <a:cs typeface="Calibri"/>
              </a:rPr>
              <a:t> </a:t>
            </a:r>
            <a:r>
              <a:rPr lang="el-GR" sz="1700" spc="-5" dirty="0">
                <a:cs typeface="Calibri"/>
              </a:rPr>
              <a:t>από</a:t>
            </a:r>
            <a:r>
              <a:rPr lang="el-GR" sz="1700" dirty="0">
                <a:cs typeface="Calibri"/>
              </a:rPr>
              <a:t> το</a:t>
            </a:r>
            <a:r>
              <a:rPr lang="el-GR" sz="1700" spc="5" dirty="0">
                <a:cs typeface="Calibri"/>
              </a:rPr>
              <a:t> </a:t>
            </a:r>
            <a:r>
              <a:rPr lang="el-GR" sz="1700" dirty="0">
                <a:cs typeface="Calibri"/>
              </a:rPr>
              <a:t>να</a:t>
            </a:r>
            <a:r>
              <a:rPr lang="el-GR" sz="1700" spc="5" dirty="0">
                <a:cs typeface="Calibri"/>
              </a:rPr>
              <a:t> </a:t>
            </a:r>
            <a:r>
              <a:rPr lang="el-GR" sz="1700" spc="-5" dirty="0">
                <a:cs typeface="Calibri"/>
              </a:rPr>
              <a:t>στέλνουν</a:t>
            </a:r>
            <a:r>
              <a:rPr lang="el-GR" sz="1700" dirty="0">
                <a:cs typeface="Calibri"/>
              </a:rPr>
              <a:t> τα</a:t>
            </a:r>
            <a:r>
              <a:rPr lang="el-GR" sz="1700" spc="5" dirty="0">
                <a:cs typeface="Calibri"/>
              </a:rPr>
              <a:t> </a:t>
            </a:r>
            <a:r>
              <a:rPr lang="el-GR" sz="1700" spc="-5" dirty="0">
                <a:cs typeface="Calibri"/>
              </a:rPr>
              <a:t>ανήλικα</a:t>
            </a:r>
            <a:r>
              <a:rPr lang="el-GR" sz="1700" dirty="0">
                <a:cs typeface="Calibri"/>
              </a:rPr>
              <a:t> </a:t>
            </a:r>
            <a:r>
              <a:rPr lang="el-GR" sz="1700" spc="-5" dirty="0">
                <a:cs typeface="Calibri"/>
              </a:rPr>
              <a:t>παιδιά</a:t>
            </a:r>
            <a:r>
              <a:rPr lang="el-GR" sz="1700" dirty="0">
                <a:cs typeface="Calibri"/>
              </a:rPr>
              <a:t> </a:t>
            </a:r>
            <a:r>
              <a:rPr lang="el-GR" sz="1700" spc="-5" dirty="0">
                <a:cs typeface="Calibri"/>
              </a:rPr>
              <a:t>τους</a:t>
            </a:r>
            <a:r>
              <a:rPr lang="el-GR" sz="1700" dirty="0">
                <a:cs typeface="Calibri"/>
              </a:rPr>
              <a:t> </a:t>
            </a:r>
            <a:r>
              <a:rPr lang="el-GR" sz="1700" spc="-5" dirty="0">
                <a:cs typeface="Calibri"/>
              </a:rPr>
              <a:t>στις</a:t>
            </a:r>
            <a:r>
              <a:rPr lang="el-GR" sz="1700" dirty="0">
                <a:cs typeface="Calibri"/>
              </a:rPr>
              <a:t> χώρες </a:t>
            </a:r>
            <a:r>
              <a:rPr lang="el-GR" sz="1700" spc="5" dirty="0">
                <a:cs typeface="Calibri"/>
              </a:rPr>
              <a:t> </a:t>
            </a:r>
            <a:r>
              <a:rPr lang="el-GR" sz="1700" spc="-5" dirty="0">
                <a:cs typeface="Calibri"/>
              </a:rPr>
              <a:t>καταγωγής τους για </a:t>
            </a:r>
            <a:r>
              <a:rPr lang="el-GR" sz="1700" dirty="0">
                <a:cs typeface="Calibri"/>
              </a:rPr>
              <a:t>να </a:t>
            </a:r>
            <a:r>
              <a:rPr lang="el-GR" sz="1700" spc="-5" dirty="0">
                <a:cs typeface="Calibri"/>
              </a:rPr>
              <a:t>λαμβάνουν μία πιο παραδοσιακή εκπαίδευση και ανατροφή, </a:t>
            </a:r>
            <a:r>
              <a:rPr lang="el-GR" sz="1700" dirty="0">
                <a:cs typeface="Calibri"/>
              </a:rPr>
              <a:t> μόνο τα </a:t>
            </a:r>
            <a:r>
              <a:rPr lang="el-GR" sz="1700" spc="-5" dirty="0">
                <a:cs typeface="Calibri"/>
              </a:rPr>
              <a:t>παιδιά ηλικίας μικρότερης </a:t>
            </a:r>
            <a:r>
              <a:rPr lang="el-GR" sz="1700" dirty="0">
                <a:cs typeface="Calibri"/>
              </a:rPr>
              <a:t>των </a:t>
            </a:r>
            <a:r>
              <a:rPr lang="el-GR" sz="1700" spc="-5" dirty="0">
                <a:cs typeface="Calibri"/>
              </a:rPr>
              <a:t>δεκαπέντε ετών μπορούσαν </a:t>
            </a:r>
            <a:r>
              <a:rPr lang="el-GR" sz="1700" spc="-10" dirty="0">
                <a:cs typeface="Calibri"/>
              </a:rPr>
              <a:t>να </a:t>
            </a:r>
            <a:r>
              <a:rPr lang="el-GR" sz="1700" spc="-5" dirty="0">
                <a:cs typeface="Calibri"/>
              </a:rPr>
              <a:t>αιτηθούν </a:t>
            </a:r>
            <a:r>
              <a:rPr lang="el-GR" sz="1700" dirty="0">
                <a:cs typeface="Calibri"/>
              </a:rPr>
              <a:t> </a:t>
            </a:r>
            <a:r>
              <a:rPr lang="el-GR" sz="1700" spc="-5" dirty="0">
                <a:cs typeface="Calibri"/>
              </a:rPr>
              <a:t>οικογενειακής επανένωσης.</a:t>
            </a:r>
            <a:endParaRPr lang="el-GR" sz="1700" dirty="0">
              <a:cs typeface="Calibri"/>
            </a:endParaRPr>
          </a:p>
          <a:p>
            <a:pPr marL="12700" marR="5080" algn="just">
              <a:lnSpc>
                <a:spcPct val="101699"/>
              </a:lnSpc>
              <a:spcBef>
                <a:spcPts val="75"/>
              </a:spcBef>
            </a:pPr>
            <a:r>
              <a:rPr sz="1700" smtClean="0">
                <a:solidFill>
                  <a:schemeClr val="tx2">
                    <a:lumMod val="75000"/>
                  </a:schemeClr>
                </a:solidFill>
                <a:latin typeface="Calibri"/>
                <a:cs typeface="Calibri"/>
              </a:rPr>
              <a:t>Το </a:t>
            </a:r>
            <a:r>
              <a:rPr sz="1700" spc="-5" dirty="0">
                <a:solidFill>
                  <a:schemeClr val="tx2">
                    <a:lumMod val="75000"/>
                  </a:schemeClr>
                </a:solidFill>
                <a:latin typeface="Calibri"/>
                <a:cs typeface="Calibri"/>
              </a:rPr>
              <a:t>Δικαστήριο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έκρινε</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ότι</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υπήρξε</a:t>
            </a:r>
            <a:r>
              <a:rPr sz="1700" dirty="0">
                <a:solidFill>
                  <a:schemeClr val="tx2">
                    <a:lumMod val="75000"/>
                  </a:schemeClr>
                </a:solidFill>
                <a:latin typeface="Calibri"/>
                <a:cs typeface="Calibri"/>
              </a:rPr>
              <a:t> </a:t>
            </a:r>
            <a:r>
              <a:rPr sz="1700" b="1" spc="-5" dirty="0">
                <a:solidFill>
                  <a:schemeClr val="tx2">
                    <a:lumMod val="75000"/>
                  </a:schemeClr>
                </a:solidFill>
                <a:latin typeface="Calibri"/>
                <a:cs typeface="Calibri"/>
              </a:rPr>
              <a:t>παραβίαση του</a:t>
            </a:r>
            <a:r>
              <a:rPr sz="1700" b="1" dirty="0">
                <a:solidFill>
                  <a:schemeClr val="tx2">
                    <a:lumMod val="75000"/>
                  </a:schemeClr>
                </a:solidFill>
                <a:latin typeface="Calibri"/>
                <a:cs typeface="Calibri"/>
              </a:rPr>
              <a:t> </a:t>
            </a:r>
            <a:r>
              <a:rPr sz="1700" b="1" spc="-5" dirty="0">
                <a:solidFill>
                  <a:schemeClr val="tx2">
                    <a:lumMod val="75000"/>
                  </a:schemeClr>
                </a:solidFill>
                <a:latin typeface="Calibri"/>
                <a:cs typeface="Calibri"/>
              </a:rPr>
              <a:t>Άρθρου</a:t>
            </a:r>
            <a:r>
              <a:rPr sz="1700" b="1" spc="260" dirty="0">
                <a:solidFill>
                  <a:schemeClr val="tx2">
                    <a:lumMod val="75000"/>
                  </a:schemeClr>
                </a:solidFill>
                <a:latin typeface="Calibri"/>
                <a:cs typeface="Calibri"/>
              </a:rPr>
              <a:t> </a:t>
            </a:r>
            <a:r>
              <a:rPr sz="1700" b="1" dirty="0">
                <a:solidFill>
                  <a:schemeClr val="tx2">
                    <a:lumMod val="75000"/>
                  </a:schemeClr>
                </a:solidFill>
                <a:latin typeface="Calibri"/>
                <a:cs typeface="Calibri"/>
              </a:rPr>
              <a:t>8 </a:t>
            </a:r>
            <a:r>
              <a:rPr sz="1700" spc="-5" dirty="0">
                <a:solidFill>
                  <a:schemeClr val="tx2">
                    <a:lumMod val="75000"/>
                  </a:schemeClr>
                </a:solidFill>
                <a:latin typeface="Calibri"/>
                <a:cs typeface="Calibri"/>
              </a:rPr>
              <a:t>(δικαίωμα</a:t>
            </a:r>
            <a:r>
              <a:rPr sz="1700" spc="26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σεβασμού </a:t>
            </a:r>
            <a:r>
              <a:rPr sz="1700" spc="-260" dirty="0">
                <a:solidFill>
                  <a:schemeClr val="tx2">
                    <a:lumMod val="75000"/>
                  </a:schemeClr>
                </a:solidFill>
                <a:latin typeface="Calibri"/>
                <a:cs typeface="Calibri"/>
              </a:rPr>
              <a:t>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ιδιωτικής και οικογενειακής ζωής)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Σύμβασης, σημειώνοντας ειδικότερα ότι </a:t>
            </a:r>
            <a:r>
              <a:rPr sz="1700" dirty="0">
                <a:solidFill>
                  <a:schemeClr val="tx2">
                    <a:lumMod val="75000"/>
                  </a:schemeClr>
                </a:solidFill>
                <a:latin typeface="Calibri"/>
                <a:cs typeface="Calibri"/>
              </a:rPr>
              <a:t>η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προσφεύγουσα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μπορούσε</a:t>
            </a:r>
            <a:r>
              <a:rPr sz="1700" dirty="0">
                <a:solidFill>
                  <a:schemeClr val="tx2">
                    <a:lumMod val="75000"/>
                  </a:schemeClr>
                </a:solidFill>
                <a:latin typeface="Calibri"/>
                <a:cs typeface="Calibri"/>
              </a:rPr>
              <a:t> να</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θεωρηθεί</a:t>
            </a:r>
            <a:r>
              <a:rPr sz="1700" dirty="0">
                <a:solidFill>
                  <a:schemeClr val="tx2">
                    <a:lumMod val="75000"/>
                  </a:schemeClr>
                </a:solidFill>
                <a:latin typeface="Calibri"/>
                <a:cs typeface="Calibri"/>
              </a:rPr>
              <a:t> ως</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μετανάστρια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εγκατεστημένη</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και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διαμένουσα </a:t>
            </a:r>
            <a:r>
              <a:rPr sz="1700" dirty="0">
                <a:solidFill>
                  <a:schemeClr val="tx2">
                    <a:lumMod val="75000"/>
                  </a:schemeClr>
                </a:solidFill>
                <a:latin typeface="Calibri"/>
                <a:cs typeface="Calibri"/>
              </a:rPr>
              <a:t>νομίμως </a:t>
            </a:r>
            <a:r>
              <a:rPr sz="1700" spc="-5" dirty="0">
                <a:solidFill>
                  <a:schemeClr val="tx2">
                    <a:lumMod val="75000"/>
                  </a:schemeClr>
                </a:solidFill>
                <a:latin typeface="Calibri"/>
                <a:cs typeface="Calibri"/>
              </a:rPr>
              <a:t>στη χώρα καθ’ όλη </a:t>
            </a:r>
            <a:r>
              <a:rPr sz="1700" dirty="0">
                <a:solidFill>
                  <a:schemeClr val="tx2">
                    <a:lumMod val="75000"/>
                  </a:schemeClr>
                </a:solidFill>
                <a:latin typeface="Calibri"/>
                <a:cs typeface="Calibri"/>
              </a:rPr>
              <a:t>τη </a:t>
            </a:r>
            <a:r>
              <a:rPr sz="1700" spc="-5" dirty="0">
                <a:solidFill>
                  <a:schemeClr val="tx2">
                    <a:lumMod val="75000"/>
                  </a:schemeClr>
                </a:solidFill>
                <a:latin typeface="Calibri"/>
                <a:cs typeface="Calibri"/>
              </a:rPr>
              <a:t>διάρκεια, </a:t>
            </a:r>
            <a:r>
              <a:rPr sz="1700" dirty="0">
                <a:solidFill>
                  <a:schemeClr val="tx2">
                    <a:lumMod val="75000"/>
                  </a:schemeClr>
                </a:solidFill>
                <a:latin typeface="Calibri"/>
                <a:cs typeface="Calibri"/>
              </a:rPr>
              <a:t>ή </a:t>
            </a:r>
            <a:r>
              <a:rPr sz="1700" spc="-5" dirty="0">
                <a:solidFill>
                  <a:schemeClr val="tx2">
                    <a:lumMod val="75000"/>
                  </a:schemeClr>
                </a:solidFill>
                <a:latin typeface="Calibri"/>
                <a:cs typeface="Calibri"/>
              </a:rPr>
              <a:t>έστω για το μεγαλύτερο </a:t>
            </a:r>
            <a:r>
              <a:rPr sz="1700" dirty="0">
                <a:solidFill>
                  <a:schemeClr val="tx2">
                    <a:lumMod val="75000"/>
                  </a:schemeClr>
                </a:solidFill>
                <a:latin typeface="Calibri"/>
                <a:cs typeface="Calibri"/>
              </a:rPr>
              <a:t> μέρος, </a:t>
            </a:r>
            <a:r>
              <a:rPr sz="1700" spc="-5" dirty="0">
                <a:solidFill>
                  <a:schemeClr val="tx2">
                    <a:lumMod val="75000"/>
                  </a:schemeClr>
                </a:solidFill>
                <a:latin typeface="Calibri"/>
                <a:cs typeface="Calibri"/>
              </a:rPr>
              <a:t>της παιδικής και νεανικής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ηλικίας, </a:t>
            </a:r>
            <a:r>
              <a:rPr sz="1700" dirty="0">
                <a:solidFill>
                  <a:schemeClr val="tx2">
                    <a:lumMod val="75000"/>
                  </a:schemeClr>
                </a:solidFill>
                <a:latin typeface="Calibri"/>
                <a:cs typeface="Calibri"/>
              </a:rPr>
              <a:t>με </a:t>
            </a:r>
            <a:r>
              <a:rPr sz="1700" spc="-5" dirty="0">
                <a:solidFill>
                  <a:schemeClr val="tx2">
                    <a:lumMod val="75000"/>
                  </a:schemeClr>
                </a:solidFill>
                <a:latin typeface="Calibri"/>
                <a:cs typeface="Calibri"/>
              </a:rPr>
              <a:t>αποτέλεσμα </a:t>
            </a:r>
            <a:r>
              <a:rPr sz="1700" dirty="0">
                <a:solidFill>
                  <a:schemeClr val="tx2">
                    <a:lumMod val="75000"/>
                  </a:schemeClr>
                </a:solidFill>
                <a:latin typeface="Calibri"/>
                <a:cs typeface="Calibri"/>
              </a:rPr>
              <a:t>να </a:t>
            </a:r>
            <a:r>
              <a:rPr sz="1700" spc="-5" dirty="0">
                <a:solidFill>
                  <a:schemeClr val="tx2">
                    <a:lumMod val="75000"/>
                  </a:schemeClr>
                </a:solidFill>
                <a:latin typeface="Calibri"/>
                <a:cs typeface="Calibri"/>
              </a:rPr>
              <a:t>απαιτούνται πολύ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σοβαροί λόγοι για </a:t>
            </a:r>
            <a:r>
              <a:rPr sz="1700" dirty="0">
                <a:solidFill>
                  <a:schemeClr val="tx2">
                    <a:lumMod val="75000"/>
                  </a:schemeClr>
                </a:solidFill>
                <a:latin typeface="Calibri"/>
                <a:cs typeface="Calibri"/>
              </a:rPr>
              <a:t>να </a:t>
            </a:r>
            <a:r>
              <a:rPr sz="1700" spc="-5" dirty="0">
                <a:solidFill>
                  <a:schemeClr val="tx2">
                    <a:lumMod val="75000"/>
                  </a:schemeClr>
                </a:solidFill>
                <a:latin typeface="Calibri"/>
                <a:cs typeface="Calibri"/>
              </a:rPr>
              <a:t>δικαιολογηθεί </a:t>
            </a:r>
            <a:r>
              <a:rPr sz="1700" dirty="0">
                <a:solidFill>
                  <a:schemeClr val="tx2">
                    <a:lumMod val="75000"/>
                  </a:schemeClr>
                </a:solidFill>
                <a:latin typeface="Calibri"/>
                <a:cs typeface="Calibri"/>
              </a:rPr>
              <a:t>η </a:t>
            </a:r>
            <a:r>
              <a:rPr sz="1700" spc="-5" dirty="0">
                <a:solidFill>
                  <a:schemeClr val="tx2">
                    <a:lumMod val="75000"/>
                  </a:schemeClr>
                </a:solidFill>
                <a:latin typeface="Calibri"/>
                <a:cs typeface="Calibri"/>
              </a:rPr>
              <a:t>άρνηση ανανέωσης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άδειας διαμονής της. </a:t>
            </a:r>
            <a:r>
              <a:rPr sz="1700" dirty="0">
                <a:solidFill>
                  <a:schemeClr val="tx2">
                    <a:lumMod val="75000"/>
                  </a:schemeClr>
                </a:solidFill>
                <a:latin typeface="Calibri"/>
                <a:cs typeface="Calibri"/>
              </a:rPr>
              <a:t> Μολονότι ο </a:t>
            </a:r>
            <a:r>
              <a:rPr sz="1700" spc="-5" dirty="0">
                <a:solidFill>
                  <a:schemeClr val="tx2">
                    <a:lumMod val="75000"/>
                  </a:schemeClr>
                </a:solidFill>
                <a:latin typeface="Calibri"/>
                <a:cs typeface="Calibri"/>
              </a:rPr>
              <a:t>στόχος που επιδιώκεται </a:t>
            </a:r>
            <a:r>
              <a:rPr sz="1700" dirty="0">
                <a:solidFill>
                  <a:schemeClr val="tx2">
                    <a:lumMod val="75000"/>
                  </a:schemeClr>
                </a:solidFill>
                <a:latin typeface="Calibri"/>
                <a:cs typeface="Calibri"/>
              </a:rPr>
              <a:t>με τον νέο νόμο – </a:t>
            </a:r>
            <a:r>
              <a:rPr sz="1700" spc="-5" dirty="0">
                <a:solidFill>
                  <a:schemeClr val="tx2">
                    <a:lumMod val="75000"/>
                  </a:schemeClr>
                </a:solidFill>
                <a:latin typeface="Calibri"/>
                <a:cs typeface="Calibri"/>
              </a:rPr>
              <a:t>δηλαδή </a:t>
            </a:r>
            <a:r>
              <a:rPr sz="1700" dirty="0">
                <a:solidFill>
                  <a:schemeClr val="tx2">
                    <a:lumMod val="75000"/>
                  </a:schemeClr>
                </a:solidFill>
                <a:latin typeface="Calibri"/>
                <a:cs typeface="Calibri"/>
              </a:rPr>
              <a:t>το να </a:t>
            </a:r>
            <a:r>
              <a:rPr sz="1700" spc="-5" dirty="0">
                <a:solidFill>
                  <a:schemeClr val="tx2">
                    <a:lumMod val="75000"/>
                  </a:schemeClr>
                </a:solidFill>
                <a:latin typeface="Calibri"/>
                <a:cs typeface="Calibri"/>
              </a:rPr>
              <a:t>αποτρέπονται </a:t>
            </a:r>
            <a:r>
              <a:rPr sz="1700" dirty="0">
                <a:solidFill>
                  <a:schemeClr val="tx2">
                    <a:lumMod val="75000"/>
                  </a:schemeClr>
                </a:solidFill>
                <a:latin typeface="Calibri"/>
                <a:cs typeface="Calibri"/>
              </a:rPr>
              <a:t> οι </a:t>
            </a:r>
            <a:r>
              <a:rPr sz="1700" spc="-5" dirty="0">
                <a:solidFill>
                  <a:schemeClr val="tx2">
                    <a:lumMod val="75000"/>
                  </a:schemeClr>
                </a:solidFill>
                <a:latin typeface="Calibri"/>
                <a:cs typeface="Calibri"/>
              </a:rPr>
              <a:t>αλλοδαποί </a:t>
            </a:r>
            <a:r>
              <a:rPr sz="1700" dirty="0">
                <a:solidFill>
                  <a:schemeClr val="tx2">
                    <a:lumMod val="75000"/>
                  </a:schemeClr>
                </a:solidFill>
                <a:latin typeface="Calibri"/>
                <a:cs typeface="Calibri"/>
              </a:rPr>
              <a:t>γονείς </a:t>
            </a:r>
            <a:r>
              <a:rPr sz="1700" spc="-5" dirty="0">
                <a:solidFill>
                  <a:schemeClr val="tx2">
                    <a:lumMod val="75000"/>
                  </a:schemeClr>
                </a:solidFill>
                <a:latin typeface="Calibri"/>
                <a:cs typeface="Calibri"/>
              </a:rPr>
              <a:t>από </a:t>
            </a:r>
            <a:r>
              <a:rPr sz="1700" dirty="0">
                <a:solidFill>
                  <a:schemeClr val="tx2">
                    <a:lumMod val="75000"/>
                  </a:schemeClr>
                </a:solidFill>
                <a:latin typeface="Calibri"/>
                <a:cs typeface="Calibri"/>
              </a:rPr>
              <a:t>το να </a:t>
            </a:r>
            <a:r>
              <a:rPr sz="1700" spc="-5" dirty="0">
                <a:solidFill>
                  <a:schemeClr val="tx2">
                    <a:lumMod val="75000"/>
                  </a:schemeClr>
                </a:solidFill>
                <a:latin typeface="Calibri"/>
                <a:cs typeface="Calibri"/>
              </a:rPr>
              <a:t>στέλνουν </a:t>
            </a:r>
            <a:r>
              <a:rPr sz="1700" dirty="0">
                <a:solidFill>
                  <a:schemeClr val="tx2">
                    <a:lumMod val="75000"/>
                  </a:schemeClr>
                </a:solidFill>
                <a:latin typeface="Calibri"/>
                <a:cs typeface="Calibri"/>
              </a:rPr>
              <a:t>τα </a:t>
            </a:r>
            <a:r>
              <a:rPr sz="1700" spc="-5" dirty="0">
                <a:solidFill>
                  <a:schemeClr val="tx2">
                    <a:lumMod val="75000"/>
                  </a:schemeClr>
                </a:solidFill>
                <a:latin typeface="Calibri"/>
                <a:cs typeface="Calibri"/>
              </a:rPr>
              <a:t>παιδιά τους στις χώρες καταγωγής τους,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για </a:t>
            </a:r>
            <a:r>
              <a:rPr sz="1700" dirty="0">
                <a:solidFill>
                  <a:schemeClr val="tx2">
                    <a:lumMod val="75000"/>
                  </a:schemeClr>
                </a:solidFill>
                <a:latin typeface="Calibri"/>
                <a:cs typeface="Calibri"/>
              </a:rPr>
              <a:t>να </a:t>
            </a:r>
            <a:r>
              <a:rPr sz="1700" spc="-5" dirty="0">
                <a:solidFill>
                  <a:schemeClr val="tx2">
                    <a:lumMod val="75000"/>
                  </a:schemeClr>
                </a:solidFill>
                <a:latin typeface="Calibri"/>
                <a:cs typeface="Calibri"/>
              </a:rPr>
              <a:t>«επανεκπαιδευτούν» </a:t>
            </a:r>
            <a:r>
              <a:rPr sz="1700" dirty="0">
                <a:solidFill>
                  <a:schemeClr val="tx2">
                    <a:lumMod val="75000"/>
                  </a:schemeClr>
                </a:solidFill>
                <a:latin typeface="Calibri"/>
                <a:cs typeface="Calibri"/>
              </a:rPr>
              <a:t>με έναν </a:t>
            </a:r>
            <a:r>
              <a:rPr sz="1700" spc="-5" dirty="0">
                <a:solidFill>
                  <a:schemeClr val="tx2">
                    <a:lumMod val="75000"/>
                  </a:schemeClr>
                </a:solidFill>
                <a:latin typeface="Calibri"/>
                <a:cs typeface="Calibri"/>
              </a:rPr>
              <a:t>τρόπο που </a:t>
            </a:r>
            <a:r>
              <a:rPr sz="1700" dirty="0">
                <a:solidFill>
                  <a:schemeClr val="tx2">
                    <a:lumMod val="75000"/>
                  </a:schemeClr>
                </a:solidFill>
                <a:latin typeface="Calibri"/>
                <a:cs typeface="Calibri"/>
              </a:rPr>
              <a:t>οι γονείς θεωρούν </a:t>
            </a:r>
            <a:r>
              <a:rPr sz="1700" spc="-5" dirty="0">
                <a:solidFill>
                  <a:schemeClr val="tx2">
                    <a:lumMod val="75000"/>
                  </a:schemeClr>
                </a:solidFill>
                <a:latin typeface="Calibri"/>
                <a:cs typeface="Calibri"/>
              </a:rPr>
              <a:t>περισσότερο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συμβατό</a:t>
            </a:r>
            <a:r>
              <a:rPr sz="1700" dirty="0">
                <a:solidFill>
                  <a:schemeClr val="tx2">
                    <a:lumMod val="75000"/>
                  </a:schemeClr>
                </a:solidFill>
                <a:latin typeface="Calibri"/>
                <a:cs typeface="Calibri"/>
              </a:rPr>
              <a:t> με</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την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εθνική</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τους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καταγωγή</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είναι</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θεμιτός,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δεν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επιτρέπεται</a:t>
            </a:r>
            <a:r>
              <a:rPr sz="1700" dirty="0">
                <a:solidFill>
                  <a:schemeClr val="tx2">
                    <a:lumMod val="75000"/>
                  </a:schemeClr>
                </a:solidFill>
                <a:latin typeface="Calibri"/>
                <a:cs typeface="Calibri"/>
              </a:rPr>
              <a:t> να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παραμελείται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δικαίωμα </a:t>
            </a:r>
            <a:r>
              <a:rPr sz="1700" dirty="0">
                <a:solidFill>
                  <a:schemeClr val="tx2">
                    <a:lumMod val="75000"/>
                  </a:schemeClr>
                </a:solidFill>
                <a:latin typeface="Calibri"/>
                <a:cs typeface="Calibri"/>
              </a:rPr>
              <a:t>των </a:t>
            </a:r>
            <a:r>
              <a:rPr sz="1700" spc="-5" dirty="0">
                <a:solidFill>
                  <a:schemeClr val="tx2">
                    <a:lumMod val="75000"/>
                  </a:schemeClr>
                </a:solidFill>
                <a:latin typeface="Calibri"/>
                <a:cs typeface="Calibri"/>
              </a:rPr>
              <a:t>παιδιών σε σεβασμό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ιδιωτικής και οικογενειακής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τους ζωής. </a:t>
            </a:r>
            <a:r>
              <a:rPr sz="1700" dirty="0">
                <a:solidFill>
                  <a:schemeClr val="tx2">
                    <a:lumMod val="75000"/>
                  </a:schemeClr>
                </a:solidFill>
                <a:latin typeface="Calibri"/>
                <a:cs typeface="Calibri"/>
              </a:rPr>
              <a:t>Στην </a:t>
            </a:r>
            <a:r>
              <a:rPr sz="1700" spc="-5" dirty="0">
                <a:solidFill>
                  <a:schemeClr val="tx2">
                    <a:lumMod val="75000"/>
                  </a:schemeClr>
                </a:solidFill>
                <a:latin typeface="Calibri"/>
                <a:cs typeface="Calibri"/>
              </a:rPr>
              <a:t>περίπτωση αυτής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υπόθεσης δεν θα μπορούσε </a:t>
            </a:r>
            <a:r>
              <a:rPr sz="1700" dirty="0">
                <a:solidFill>
                  <a:schemeClr val="tx2">
                    <a:lumMod val="75000"/>
                  </a:schemeClr>
                </a:solidFill>
                <a:latin typeface="Calibri"/>
                <a:cs typeface="Calibri"/>
              </a:rPr>
              <a:t>να </a:t>
            </a:r>
            <a:r>
              <a:rPr sz="1700" spc="-5" dirty="0">
                <a:solidFill>
                  <a:schemeClr val="tx2">
                    <a:lumMod val="75000"/>
                  </a:schemeClr>
                </a:solidFill>
                <a:latin typeface="Calibri"/>
                <a:cs typeface="Calibri"/>
              </a:rPr>
              <a:t>λεχθεί ότι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συμφέρον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προσφεύγουσας ελήφθη επαρκώς υπόψη </a:t>
            </a:r>
            <a:r>
              <a:rPr sz="1700" dirty="0">
                <a:solidFill>
                  <a:schemeClr val="tx2">
                    <a:lumMod val="75000"/>
                  </a:schemeClr>
                </a:solidFill>
                <a:latin typeface="Calibri"/>
                <a:cs typeface="Calibri"/>
              </a:rPr>
              <a:t>ή ότι </a:t>
            </a:r>
            <a:r>
              <a:rPr sz="1700" spc="-5" dirty="0">
                <a:solidFill>
                  <a:schemeClr val="tx2">
                    <a:lumMod val="75000"/>
                  </a:schemeClr>
                </a:solidFill>
                <a:latin typeface="Calibri"/>
                <a:cs typeface="Calibri"/>
              </a:rPr>
              <a:t>εξασφαλίστηκε </a:t>
            </a:r>
            <a:r>
              <a:rPr sz="1700" spc="-10" dirty="0">
                <a:solidFill>
                  <a:schemeClr val="tx2">
                    <a:lumMod val="75000"/>
                  </a:schemeClr>
                </a:solidFill>
                <a:latin typeface="Calibri"/>
                <a:cs typeface="Calibri"/>
              </a:rPr>
              <a:t>μια </a:t>
            </a:r>
            <a:r>
              <a:rPr sz="1700" spc="-5" dirty="0">
                <a:solidFill>
                  <a:schemeClr val="tx2">
                    <a:lumMod val="75000"/>
                  </a:schemeClr>
                </a:solidFill>
                <a:latin typeface="Calibri"/>
                <a:cs typeface="Calibri"/>
              </a:rPr>
              <a:t> </a:t>
            </a:r>
            <a:r>
              <a:rPr sz="1700" spc="-10" dirty="0">
                <a:solidFill>
                  <a:schemeClr val="tx2">
                    <a:lumMod val="75000"/>
                  </a:schemeClr>
                </a:solidFill>
                <a:latin typeface="Calibri"/>
                <a:cs typeface="Calibri"/>
              </a:rPr>
              <a:t>δίκαιη</a:t>
            </a:r>
            <a:r>
              <a:rPr sz="1700" spc="-5" dirty="0">
                <a:solidFill>
                  <a:schemeClr val="tx2">
                    <a:lumMod val="75000"/>
                  </a:schemeClr>
                </a:solidFill>
                <a:latin typeface="Calibri"/>
                <a:cs typeface="Calibri"/>
              </a:rPr>
              <a:t> εξισορρόπησή</a:t>
            </a:r>
            <a:r>
              <a:rPr sz="1700" dirty="0">
                <a:solidFill>
                  <a:schemeClr val="tx2">
                    <a:lumMod val="75000"/>
                  </a:schemeClr>
                </a:solidFill>
                <a:latin typeface="Calibri"/>
                <a:cs typeface="Calibri"/>
              </a:rPr>
              <a:t> του</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έναντι</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του</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κρατικού</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συμφέροντος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για</a:t>
            </a:r>
            <a:r>
              <a:rPr sz="1700" dirty="0">
                <a:solidFill>
                  <a:schemeClr val="tx2">
                    <a:lumMod val="75000"/>
                  </a:schemeClr>
                </a:solidFill>
                <a:latin typeface="Calibri"/>
                <a:cs typeface="Calibri"/>
              </a:rPr>
              <a:t> έλεγχο</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μετανάστευσης.</a:t>
            </a:r>
            <a:endParaRPr sz="1700">
              <a:solidFill>
                <a:schemeClr val="tx2">
                  <a:lumMod val="75000"/>
                </a:schemeClr>
              </a:solidFill>
              <a:latin typeface="Calibri"/>
              <a:cs typeface="Calibri"/>
            </a:endParaRPr>
          </a:p>
          <a:p>
            <a:pPr>
              <a:lnSpc>
                <a:spcPct val="100000"/>
              </a:lnSpc>
              <a:spcBef>
                <a:spcPts val="20"/>
              </a:spcBef>
            </a:pPr>
            <a:endParaRPr sz="170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3700" y="349250"/>
            <a:ext cx="9372600" cy="6635727"/>
          </a:xfrm>
          <a:prstGeom prst="rect">
            <a:avLst/>
          </a:prstGeom>
        </p:spPr>
        <p:txBody>
          <a:bodyPr wrap="square">
            <a:spAutoFit/>
          </a:bodyPr>
          <a:lstStyle/>
          <a:p>
            <a:pPr marL="12700" algn="just">
              <a:lnSpc>
                <a:spcPct val="100000"/>
              </a:lnSpc>
            </a:pPr>
            <a:r>
              <a:rPr lang="el-GR" sz="1900" b="1" u="sng" dirty="0" err="1">
                <a:solidFill>
                  <a:srgbClr val="4F81BC"/>
                </a:solidFill>
                <a:uFill>
                  <a:solidFill>
                    <a:srgbClr val="4F81BC"/>
                  </a:solidFill>
                </a:uFill>
                <a:cs typeface="Calibri"/>
                <a:hlinkClick r:id="rId2"/>
              </a:rPr>
              <a:t>Berisha</a:t>
            </a:r>
            <a:r>
              <a:rPr lang="el-GR" sz="1900" b="1" u="sng" spc="-30" dirty="0">
                <a:solidFill>
                  <a:srgbClr val="4F81BC"/>
                </a:solidFill>
                <a:uFill>
                  <a:solidFill>
                    <a:srgbClr val="4F81BC"/>
                  </a:solidFill>
                </a:uFill>
                <a:cs typeface="Calibri"/>
                <a:hlinkClick r:id="rId2"/>
              </a:rPr>
              <a:t> </a:t>
            </a:r>
            <a:r>
              <a:rPr lang="el-GR" sz="1900" b="1" u="sng" spc="-5" dirty="0">
                <a:solidFill>
                  <a:srgbClr val="4F81BC"/>
                </a:solidFill>
                <a:uFill>
                  <a:solidFill>
                    <a:srgbClr val="4F81BC"/>
                  </a:solidFill>
                </a:uFill>
                <a:cs typeface="Calibri"/>
                <a:hlinkClick r:id="rId2"/>
              </a:rPr>
              <a:t>κατά</a:t>
            </a:r>
            <a:r>
              <a:rPr lang="el-GR" sz="1900" b="1" u="sng" spc="-25" dirty="0">
                <a:solidFill>
                  <a:srgbClr val="4F81BC"/>
                </a:solidFill>
                <a:uFill>
                  <a:solidFill>
                    <a:srgbClr val="4F81BC"/>
                  </a:solidFill>
                </a:uFill>
                <a:cs typeface="Calibri"/>
                <a:hlinkClick r:id="rId2"/>
              </a:rPr>
              <a:t> </a:t>
            </a:r>
            <a:r>
              <a:rPr lang="el-GR" sz="1900" b="1" u="sng" spc="-5" dirty="0">
                <a:solidFill>
                  <a:srgbClr val="4F81BC"/>
                </a:solidFill>
                <a:uFill>
                  <a:solidFill>
                    <a:srgbClr val="4F81BC"/>
                  </a:solidFill>
                </a:uFill>
                <a:cs typeface="Calibri"/>
                <a:hlinkClick r:id="rId2"/>
              </a:rPr>
              <a:t>Ελβετίας</a:t>
            </a:r>
            <a:endParaRPr lang="el-GR" sz="1900" dirty="0">
              <a:cs typeface="Calibri"/>
            </a:endParaRPr>
          </a:p>
          <a:p>
            <a:pPr marL="12700" algn="just">
              <a:lnSpc>
                <a:spcPct val="100000"/>
              </a:lnSpc>
              <a:spcBef>
                <a:spcPts val="25"/>
              </a:spcBef>
            </a:pPr>
            <a:r>
              <a:rPr lang="el-GR" sz="1900" dirty="0">
                <a:solidFill>
                  <a:srgbClr val="808080"/>
                </a:solidFill>
                <a:cs typeface="Calibri"/>
              </a:rPr>
              <a:t>30</a:t>
            </a:r>
            <a:r>
              <a:rPr lang="el-GR" sz="1900" spc="-20" dirty="0">
                <a:solidFill>
                  <a:srgbClr val="808080"/>
                </a:solidFill>
                <a:cs typeface="Calibri"/>
              </a:rPr>
              <a:t> </a:t>
            </a:r>
            <a:r>
              <a:rPr lang="el-GR" sz="1900" spc="-5" dirty="0">
                <a:solidFill>
                  <a:srgbClr val="808080"/>
                </a:solidFill>
                <a:cs typeface="Calibri"/>
              </a:rPr>
              <a:t>Ιουλίου</a:t>
            </a:r>
            <a:r>
              <a:rPr lang="el-GR" sz="1900" spc="-25" dirty="0">
                <a:solidFill>
                  <a:srgbClr val="808080"/>
                </a:solidFill>
                <a:cs typeface="Calibri"/>
              </a:rPr>
              <a:t> </a:t>
            </a:r>
            <a:r>
              <a:rPr lang="el-GR" sz="1900" spc="-5" dirty="0">
                <a:solidFill>
                  <a:srgbClr val="808080"/>
                </a:solidFill>
                <a:cs typeface="Calibri"/>
              </a:rPr>
              <a:t>2013</a:t>
            </a:r>
            <a:endParaRPr lang="el-GR" sz="1900" dirty="0">
              <a:cs typeface="Calibri"/>
            </a:endParaRPr>
          </a:p>
          <a:p>
            <a:pPr marL="12700" marR="6350" algn="just">
              <a:lnSpc>
                <a:spcPct val="101699"/>
              </a:lnSpc>
            </a:pPr>
            <a:r>
              <a:rPr lang="el-GR" sz="1900" dirty="0">
                <a:cs typeface="Calibri"/>
              </a:rPr>
              <a:t>Η</a:t>
            </a:r>
            <a:r>
              <a:rPr lang="el-GR" sz="1900" spc="5" dirty="0">
                <a:cs typeface="Calibri"/>
              </a:rPr>
              <a:t> </a:t>
            </a:r>
            <a:r>
              <a:rPr lang="el-GR" sz="1900" spc="-5" dirty="0">
                <a:cs typeface="Calibri"/>
              </a:rPr>
              <a:t>υπόθεση</a:t>
            </a:r>
            <a:r>
              <a:rPr lang="el-GR" sz="1900" dirty="0">
                <a:cs typeface="Calibri"/>
              </a:rPr>
              <a:t> </a:t>
            </a:r>
            <a:r>
              <a:rPr lang="el-GR" sz="1900" spc="-5" dirty="0">
                <a:cs typeface="Calibri"/>
              </a:rPr>
              <a:t>αυτή</a:t>
            </a:r>
            <a:r>
              <a:rPr lang="el-GR" sz="1900" dirty="0">
                <a:cs typeface="Calibri"/>
              </a:rPr>
              <a:t> </a:t>
            </a:r>
            <a:r>
              <a:rPr lang="el-GR" sz="1900" spc="-5" dirty="0">
                <a:cs typeface="Calibri"/>
              </a:rPr>
              <a:t>αφορούσε</a:t>
            </a:r>
            <a:r>
              <a:rPr lang="el-GR" sz="1900" dirty="0">
                <a:cs typeface="Calibri"/>
              </a:rPr>
              <a:t> </a:t>
            </a:r>
            <a:r>
              <a:rPr lang="el-GR" sz="1900" spc="-5" dirty="0">
                <a:cs typeface="Calibri"/>
              </a:rPr>
              <a:t>στην</a:t>
            </a:r>
            <a:r>
              <a:rPr lang="el-GR" sz="1900" dirty="0">
                <a:cs typeface="Calibri"/>
              </a:rPr>
              <a:t> </a:t>
            </a:r>
            <a:r>
              <a:rPr lang="el-GR" sz="1900" spc="-5" dirty="0">
                <a:cs typeface="Calibri"/>
              </a:rPr>
              <a:t>άρνηση</a:t>
            </a:r>
            <a:r>
              <a:rPr lang="el-GR" sz="1900" dirty="0">
                <a:cs typeface="Calibri"/>
              </a:rPr>
              <a:t> </a:t>
            </a:r>
            <a:r>
              <a:rPr lang="el-GR" sz="1900" spc="-5" dirty="0">
                <a:cs typeface="Calibri"/>
              </a:rPr>
              <a:t>των</a:t>
            </a:r>
            <a:r>
              <a:rPr lang="el-GR" sz="1900" dirty="0">
                <a:cs typeface="Calibri"/>
              </a:rPr>
              <a:t> </a:t>
            </a:r>
            <a:r>
              <a:rPr lang="el-GR" sz="1900" spc="-5" dirty="0">
                <a:cs typeface="Calibri"/>
              </a:rPr>
              <a:t>ελβετικών</a:t>
            </a:r>
            <a:r>
              <a:rPr lang="el-GR" sz="1900" dirty="0">
                <a:cs typeface="Calibri"/>
              </a:rPr>
              <a:t> αρχών</a:t>
            </a:r>
            <a:r>
              <a:rPr lang="el-GR" sz="1900" spc="5" dirty="0">
                <a:cs typeface="Calibri"/>
              </a:rPr>
              <a:t> </a:t>
            </a:r>
            <a:r>
              <a:rPr lang="el-GR" sz="1900" dirty="0">
                <a:cs typeface="Calibri"/>
              </a:rPr>
              <a:t>να</a:t>
            </a:r>
            <a:r>
              <a:rPr lang="el-GR" sz="1900" spc="270" dirty="0">
                <a:cs typeface="Calibri"/>
              </a:rPr>
              <a:t> </a:t>
            </a:r>
            <a:r>
              <a:rPr lang="el-GR" sz="1900" spc="-5" dirty="0">
                <a:cs typeface="Calibri"/>
              </a:rPr>
              <a:t>χορηγήσουν </a:t>
            </a:r>
            <a:r>
              <a:rPr lang="el-GR" sz="1900" spc="-260" dirty="0">
                <a:cs typeface="Calibri"/>
              </a:rPr>
              <a:t> </a:t>
            </a:r>
            <a:r>
              <a:rPr lang="el-GR" sz="1900" spc="-5" dirty="0">
                <a:cs typeface="Calibri"/>
              </a:rPr>
              <a:t>άδεια</a:t>
            </a:r>
            <a:r>
              <a:rPr lang="el-GR" sz="1900" dirty="0">
                <a:cs typeface="Calibri"/>
              </a:rPr>
              <a:t> </a:t>
            </a:r>
            <a:r>
              <a:rPr lang="el-GR" sz="1900" spc="-5" dirty="0">
                <a:cs typeface="Calibri"/>
              </a:rPr>
              <a:t>διαμονής</a:t>
            </a:r>
            <a:r>
              <a:rPr lang="el-GR" sz="1900" dirty="0">
                <a:cs typeface="Calibri"/>
              </a:rPr>
              <a:t> </a:t>
            </a:r>
            <a:r>
              <a:rPr lang="el-GR" sz="1900" spc="-5" dirty="0">
                <a:cs typeface="Calibri"/>
              </a:rPr>
              <a:t>στα</a:t>
            </a:r>
            <a:r>
              <a:rPr lang="el-GR" sz="1900" dirty="0">
                <a:cs typeface="Calibri"/>
              </a:rPr>
              <a:t> </a:t>
            </a:r>
            <a:r>
              <a:rPr lang="el-GR" sz="1900" spc="-5" dirty="0">
                <a:cs typeface="Calibri"/>
              </a:rPr>
              <a:t>τρία</a:t>
            </a:r>
            <a:r>
              <a:rPr lang="el-GR" sz="1900" dirty="0">
                <a:cs typeface="Calibri"/>
              </a:rPr>
              <a:t> </a:t>
            </a:r>
            <a:r>
              <a:rPr lang="el-GR" sz="1900" spc="-5" dirty="0">
                <a:cs typeface="Calibri"/>
              </a:rPr>
              <a:t>παιδιά</a:t>
            </a:r>
            <a:r>
              <a:rPr lang="el-GR" sz="1900" dirty="0">
                <a:cs typeface="Calibri"/>
              </a:rPr>
              <a:t> των</a:t>
            </a:r>
            <a:r>
              <a:rPr lang="el-GR" sz="1900" spc="5" dirty="0">
                <a:cs typeface="Calibri"/>
              </a:rPr>
              <a:t> </a:t>
            </a:r>
            <a:r>
              <a:rPr lang="el-GR" sz="1900" spc="-5" dirty="0">
                <a:cs typeface="Calibri"/>
              </a:rPr>
              <a:t>προσφευγόντων,</a:t>
            </a:r>
            <a:r>
              <a:rPr lang="el-GR" sz="1900" spc="265" dirty="0">
                <a:cs typeface="Calibri"/>
              </a:rPr>
              <a:t> </a:t>
            </a:r>
            <a:r>
              <a:rPr lang="el-GR" sz="1900" spc="-5" dirty="0">
                <a:cs typeface="Calibri"/>
              </a:rPr>
              <a:t>που</a:t>
            </a:r>
            <a:r>
              <a:rPr lang="el-GR" sz="1900" spc="265" dirty="0">
                <a:cs typeface="Calibri"/>
              </a:rPr>
              <a:t> </a:t>
            </a:r>
            <a:r>
              <a:rPr lang="el-GR" sz="1900" spc="-5" dirty="0">
                <a:cs typeface="Calibri"/>
              </a:rPr>
              <a:t>γεννήθηκαν</a:t>
            </a:r>
            <a:r>
              <a:rPr lang="el-GR" sz="1900" spc="265" dirty="0">
                <a:cs typeface="Calibri"/>
              </a:rPr>
              <a:t> </a:t>
            </a:r>
            <a:r>
              <a:rPr lang="el-GR" sz="1900" spc="-5" dirty="0">
                <a:cs typeface="Calibri"/>
              </a:rPr>
              <a:t>στο </a:t>
            </a:r>
            <a:r>
              <a:rPr lang="el-GR" sz="1900" dirty="0">
                <a:cs typeface="Calibri"/>
              </a:rPr>
              <a:t> </a:t>
            </a:r>
            <a:r>
              <a:rPr lang="el-GR" sz="1900" spc="-5" dirty="0">
                <a:cs typeface="Calibri"/>
              </a:rPr>
              <a:t>Κόσσοβο</a:t>
            </a:r>
            <a:r>
              <a:rPr lang="el-GR" sz="1900" dirty="0">
                <a:cs typeface="Calibri"/>
              </a:rPr>
              <a:t> </a:t>
            </a:r>
            <a:r>
              <a:rPr lang="el-GR" sz="1900" spc="-5" dirty="0">
                <a:cs typeface="Calibri"/>
              </a:rPr>
              <a:t>και</a:t>
            </a:r>
            <a:r>
              <a:rPr lang="el-GR" sz="1900" dirty="0">
                <a:cs typeface="Calibri"/>
              </a:rPr>
              <a:t> </a:t>
            </a:r>
            <a:r>
              <a:rPr lang="el-GR" sz="1900" spc="-5" dirty="0">
                <a:cs typeface="Calibri"/>
              </a:rPr>
              <a:t>εισήλθαν</a:t>
            </a:r>
            <a:r>
              <a:rPr lang="el-GR" sz="1900" dirty="0">
                <a:cs typeface="Calibri"/>
              </a:rPr>
              <a:t> </a:t>
            </a:r>
            <a:r>
              <a:rPr lang="el-GR" sz="1900" spc="-5" dirty="0">
                <a:cs typeface="Calibri"/>
              </a:rPr>
              <a:t>παράνομα</a:t>
            </a:r>
            <a:r>
              <a:rPr lang="el-GR" sz="1900" dirty="0">
                <a:cs typeface="Calibri"/>
              </a:rPr>
              <a:t> </a:t>
            </a:r>
            <a:r>
              <a:rPr lang="el-GR" sz="1900" spc="-5" dirty="0">
                <a:cs typeface="Calibri"/>
              </a:rPr>
              <a:t>στην</a:t>
            </a:r>
            <a:r>
              <a:rPr lang="el-GR" sz="1900" dirty="0">
                <a:cs typeface="Calibri"/>
              </a:rPr>
              <a:t> </a:t>
            </a:r>
            <a:r>
              <a:rPr lang="el-GR" sz="1900" spc="-5" dirty="0">
                <a:cs typeface="Calibri"/>
              </a:rPr>
              <a:t>Ελβετία,</a:t>
            </a:r>
            <a:r>
              <a:rPr lang="el-GR" sz="1900" dirty="0">
                <a:cs typeface="Calibri"/>
              </a:rPr>
              <a:t> </a:t>
            </a:r>
            <a:r>
              <a:rPr lang="el-GR" sz="1900" spc="-5" dirty="0">
                <a:cs typeface="Calibri"/>
              </a:rPr>
              <a:t>καθώς</a:t>
            </a:r>
            <a:r>
              <a:rPr lang="el-GR" sz="1900" dirty="0">
                <a:cs typeface="Calibri"/>
              </a:rPr>
              <a:t> </a:t>
            </a:r>
            <a:r>
              <a:rPr lang="el-GR" sz="1900" spc="-5" dirty="0">
                <a:cs typeface="Calibri"/>
              </a:rPr>
              <a:t>και</a:t>
            </a:r>
            <a:r>
              <a:rPr lang="el-GR" sz="1900" dirty="0">
                <a:cs typeface="Calibri"/>
              </a:rPr>
              <a:t> </a:t>
            </a:r>
            <a:r>
              <a:rPr lang="el-GR" sz="1900" spc="-5" dirty="0">
                <a:cs typeface="Calibri"/>
              </a:rPr>
              <a:t>στην</a:t>
            </a:r>
            <a:r>
              <a:rPr lang="el-GR" sz="1900" spc="260" dirty="0">
                <a:cs typeface="Calibri"/>
              </a:rPr>
              <a:t> </a:t>
            </a:r>
            <a:r>
              <a:rPr lang="el-GR" sz="1900" spc="-5" dirty="0">
                <a:cs typeface="Calibri"/>
              </a:rPr>
              <a:t>απόφαση</a:t>
            </a:r>
            <a:r>
              <a:rPr lang="el-GR" sz="1900" spc="260" dirty="0">
                <a:cs typeface="Calibri"/>
              </a:rPr>
              <a:t> </a:t>
            </a:r>
            <a:r>
              <a:rPr lang="el-GR" sz="1900" spc="-10" dirty="0">
                <a:cs typeface="Calibri"/>
              </a:rPr>
              <a:t>των </a:t>
            </a:r>
            <a:r>
              <a:rPr lang="el-GR" sz="1900" spc="-5" dirty="0">
                <a:cs typeface="Calibri"/>
              </a:rPr>
              <a:t> </a:t>
            </a:r>
            <a:r>
              <a:rPr lang="el-GR" sz="1900" dirty="0">
                <a:cs typeface="Calibri"/>
              </a:rPr>
              <a:t>αρχών</a:t>
            </a:r>
            <a:r>
              <a:rPr lang="el-GR" sz="1900" spc="-15" dirty="0">
                <a:cs typeface="Calibri"/>
              </a:rPr>
              <a:t> </a:t>
            </a:r>
            <a:r>
              <a:rPr lang="el-GR" sz="1900" dirty="0">
                <a:cs typeface="Calibri"/>
              </a:rPr>
              <a:t>να</a:t>
            </a:r>
            <a:r>
              <a:rPr lang="el-GR" sz="1900" spc="-5" dirty="0">
                <a:cs typeface="Calibri"/>
              </a:rPr>
              <a:t> τους</a:t>
            </a:r>
            <a:r>
              <a:rPr lang="el-GR" sz="1900" dirty="0">
                <a:cs typeface="Calibri"/>
              </a:rPr>
              <a:t> </a:t>
            </a:r>
            <a:r>
              <a:rPr lang="el-GR" sz="1900" spc="-5" dirty="0">
                <a:cs typeface="Calibri"/>
              </a:rPr>
              <a:t>στείλουν πίσω</a:t>
            </a:r>
            <a:r>
              <a:rPr lang="el-GR" sz="1900" spc="10" dirty="0">
                <a:cs typeface="Calibri"/>
              </a:rPr>
              <a:t> </a:t>
            </a:r>
            <a:r>
              <a:rPr lang="el-GR" sz="1900" spc="-5" dirty="0">
                <a:cs typeface="Calibri"/>
              </a:rPr>
              <a:t>στο</a:t>
            </a:r>
            <a:r>
              <a:rPr lang="el-GR" sz="1900" spc="5" dirty="0">
                <a:cs typeface="Calibri"/>
              </a:rPr>
              <a:t> </a:t>
            </a:r>
            <a:r>
              <a:rPr lang="el-GR" sz="1900" spc="-5" dirty="0">
                <a:cs typeface="Calibri"/>
              </a:rPr>
              <a:t>Κόσσοβο.</a:t>
            </a:r>
            <a:endParaRPr lang="el-GR" sz="1900" dirty="0">
              <a:cs typeface="Calibri"/>
            </a:endParaRPr>
          </a:p>
          <a:p>
            <a:pPr marL="12700" marR="5080" algn="just">
              <a:lnSpc>
                <a:spcPct val="101699"/>
              </a:lnSpc>
              <a:spcBef>
                <a:spcPts val="10"/>
              </a:spcBef>
            </a:pPr>
            <a:r>
              <a:rPr lang="el-GR" sz="1900" dirty="0">
                <a:solidFill>
                  <a:schemeClr val="tx2">
                    <a:lumMod val="75000"/>
                  </a:schemeClr>
                </a:solidFill>
                <a:cs typeface="Calibri"/>
              </a:rPr>
              <a:t>Το </a:t>
            </a:r>
            <a:r>
              <a:rPr lang="el-GR" sz="1900" spc="-5" dirty="0">
                <a:solidFill>
                  <a:schemeClr val="tx2">
                    <a:lumMod val="75000"/>
                  </a:schemeClr>
                </a:solidFill>
                <a:cs typeface="Calibri"/>
              </a:rPr>
              <a:t>Δικαστήριο έκρινε </a:t>
            </a:r>
            <a:r>
              <a:rPr lang="el-GR" sz="1900" dirty="0">
                <a:solidFill>
                  <a:schemeClr val="tx2">
                    <a:lumMod val="75000"/>
                  </a:schemeClr>
                </a:solidFill>
                <a:cs typeface="Calibri"/>
              </a:rPr>
              <a:t>ότι </a:t>
            </a:r>
            <a:r>
              <a:rPr lang="el-GR" sz="1900" spc="-5" dirty="0">
                <a:solidFill>
                  <a:schemeClr val="tx2">
                    <a:lumMod val="75000"/>
                  </a:schemeClr>
                </a:solidFill>
                <a:cs typeface="Calibri"/>
              </a:rPr>
              <a:t>δεν υπήρξε </a:t>
            </a:r>
            <a:r>
              <a:rPr lang="el-GR" sz="1900" b="1" spc="-5" dirty="0">
                <a:solidFill>
                  <a:schemeClr val="tx2">
                    <a:lumMod val="75000"/>
                  </a:schemeClr>
                </a:solidFill>
                <a:cs typeface="Calibri"/>
              </a:rPr>
              <a:t>καμία παραβίαση του Άρθρου </a:t>
            </a:r>
            <a:r>
              <a:rPr lang="el-GR" sz="1900" b="1" dirty="0">
                <a:solidFill>
                  <a:schemeClr val="tx2">
                    <a:lumMod val="75000"/>
                  </a:schemeClr>
                </a:solidFill>
                <a:cs typeface="Calibri"/>
              </a:rPr>
              <a:t>8 </a:t>
            </a:r>
            <a:r>
              <a:rPr lang="el-GR" sz="1900" spc="-5" dirty="0">
                <a:solidFill>
                  <a:schemeClr val="tx2">
                    <a:lumMod val="75000"/>
                  </a:schemeClr>
                </a:solidFill>
                <a:cs typeface="Calibri"/>
              </a:rPr>
              <a:t>(δικαίωμα </a:t>
            </a:r>
            <a:r>
              <a:rPr lang="el-GR" sz="1900" dirty="0">
                <a:solidFill>
                  <a:schemeClr val="tx2">
                    <a:lumMod val="75000"/>
                  </a:schemeClr>
                </a:solidFill>
                <a:cs typeface="Calibri"/>
              </a:rPr>
              <a:t> </a:t>
            </a:r>
            <a:r>
              <a:rPr lang="el-GR" sz="1900" spc="-5" dirty="0">
                <a:solidFill>
                  <a:schemeClr val="tx2">
                    <a:lumMod val="75000"/>
                  </a:schemeClr>
                </a:solidFill>
                <a:cs typeface="Calibri"/>
              </a:rPr>
              <a:t>σεβασμού </a:t>
            </a:r>
            <a:r>
              <a:rPr lang="el-GR" sz="1900" dirty="0">
                <a:solidFill>
                  <a:schemeClr val="tx2">
                    <a:lumMod val="75000"/>
                  </a:schemeClr>
                </a:solidFill>
                <a:cs typeface="Calibri"/>
              </a:rPr>
              <a:t>της </a:t>
            </a:r>
            <a:r>
              <a:rPr lang="el-GR" sz="1900" spc="-5" dirty="0">
                <a:solidFill>
                  <a:schemeClr val="tx2">
                    <a:lumMod val="75000"/>
                  </a:schemeClr>
                </a:solidFill>
                <a:cs typeface="Calibri"/>
              </a:rPr>
              <a:t>οικογενειακής ζωής) της Σύμβασης, σημειώνοντας ειδικότερα </a:t>
            </a:r>
            <a:r>
              <a:rPr lang="el-GR" sz="1900" dirty="0">
                <a:solidFill>
                  <a:schemeClr val="tx2">
                    <a:lumMod val="75000"/>
                  </a:schemeClr>
                </a:solidFill>
                <a:cs typeface="Calibri"/>
              </a:rPr>
              <a:t>ότι οι </a:t>
            </a:r>
            <a:r>
              <a:rPr lang="el-GR" sz="1900" spc="5" dirty="0">
                <a:solidFill>
                  <a:schemeClr val="tx2">
                    <a:lumMod val="75000"/>
                  </a:schemeClr>
                </a:solidFill>
                <a:cs typeface="Calibri"/>
              </a:rPr>
              <a:t> </a:t>
            </a:r>
            <a:r>
              <a:rPr lang="el-GR" sz="1900" spc="-5" dirty="0">
                <a:solidFill>
                  <a:schemeClr val="tx2">
                    <a:lumMod val="75000"/>
                  </a:schemeClr>
                </a:solidFill>
                <a:cs typeface="Calibri"/>
              </a:rPr>
              <a:t>προσφεύγοντες</a:t>
            </a:r>
            <a:r>
              <a:rPr lang="el-GR" sz="1900" dirty="0">
                <a:solidFill>
                  <a:schemeClr val="tx2">
                    <a:lumMod val="75000"/>
                  </a:schemeClr>
                </a:solidFill>
                <a:cs typeface="Calibri"/>
              </a:rPr>
              <a:t> </a:t>
            </a:r>
            <a:r>
              <a:rPr lang="el-GR" sz="1900" spc="-5" dirty="0">
                <a:solidFill>
                  <a:schemeClr val="tx2">
                    <a:lumMod val="75000"/>
                  </a:schemeClr>
                </a:solidFill>
                <a:cs typeface="Calibri"/>
              </a:rPr>
              <a:t>έμεναν</a:t>
            </a:r>
            <a:r>
              <a:rPr lang="el-GR" sz="1900" dirty="0">
                <a:solidFill>
                  <a:schemeClr val="tx2">
                    <a:lumMod val="75000"/>
                  </a:schemeClr>
                </a:solidFill>
                <a:cs typeface="Calibri"/>
              </a:rPr>
              <a:t> </a:t>
            </a:r>
            <a:r>
              <a:rPr lang="el-GR" sz="1900" spc="-5" dirty="0">
                <a:solidFill>
                  <a:schemeClr val="tx2">
                    <a:lumMod val="75000"/>
                  </a:schemeClr>
                </a:solidFill>
                <a:cs typeface="Calibri"/>
              </a:rPr>
              <a:t>στην</a:t>
            </a:r>
            <a:r>
              <a:rPr lang="el-GR" sz="1900" dirty="0">
                <a:solidFill>
                  <a:schemeClr val="tx2">
                    <a:lumMod val="75000"/>
                  </a:schemeClr>
                </a:solidFill>
                <a:cs typeface="Calibri"/>
              </a:rPr>
              <a:t> </a:t>
            </a:r>
            <a:r>
              <a:rPr lang="el-GR" sz="1900" spc="-5" dirty="0">
                <a:solidFill>
                  <a:schemeClr val="tx2">
                    <a:lumMod val="75000"/>
                  </a:schemeClr>
                </a:solidFill>
                <a:cs typeface="Calibri"/>
              </a:rPr>
              <a:t>Ελβετία</a:t>
            </a:r>
            <a:r>
              <a:rPr lang="el-GR" sz="1900" dirty="0">
                <a:solidFill>
                  <a:schemeClr val="tx2">
                    <a:lumMod val="75000"/>
                  </a:schemeClr>
                </a:solidFill>
                <a:cs typeface="Calibri"/>
              </a:rPr>
              <a:t> </a:t>
            </a:r>
            <a:r>
              <a:rPr lang="el-GR" sz="1900" spc="-5" dirty="0">
                <a:solidFill>
                  <a:schemeClr val="tx2">
                    <a:lumMod val="75000"/>
                  </a:schemeClr>
                </a:solidFill>
                <a:cs typeface="Calibri"/>
              </a:rPr>
              <a:t>λόγω</a:t>
            </a:r>
            <a:r>
              <a:rPr lang="el-GR" sz="1900" dirty="0">
                <a:solidFill>
                  <a:schemeClr val="tx2">
                    <a:lumMod val="75000"/>
                  </a:schemeClr>
                </a:solidFill>
                <a:cs typeface="Calibri"/>
              </a:rPr>
              <a:t> </a:t>
            </a:r>
            <a:r>
              <a:rPr lang="el-GR" sz="1900" spc="-5" dirty="0">
                <a:solidFill>
                  <a:schemeClr val="tx2">
                    <a:lumMod val="75000"/>
                  </a:schemeClr>
                </a:solidFill>
                <a:cs typeface="Calibri"/>
              </a:rPr>
              <a:t>της</a:t>
            </a:r>
            <a:r>
              <a:rPr lang="el-GR" sz="1900" dirty="0">
                <a:solidFill>
                  <a:schemeClr val="tx2">
                    <a:lumMod val="75000"/>
                  </a:schemeClr>
                </a:solidFill>
                <a:cs typeface="Calibri"/>
              </a:rPr>
              <a:t> </a:t>
            </a:r>
            <a:r>
              <a:rPr lang="el-GR" sz="1900" spc="-5" dirty="0">
                <a:solidFill>
                  <a:schemeClr val="tx2">
                    <a:lumMod val="75000"/>
                  </a:schemeClr>
                </a:solidFill>
                <a:cs typeface="Calibri"/>
              </a:rPr>
              <a:t>συνειδητής</a:t>
            </a:r>
            <a:r>
              <a:rPr lang="el-GR" sz="1900" dirty="0">
                <a:solidFill>
                  <a:schemeClr val="tx2">
                    <a:lumMod val="75000"/>
                  </a:schemeClr>
                </a:solidFill>
                <a:cs typeface="Calibri"/>
              </a:rPr>
              <a:t> </a:t>
            </a:r>
            <a:r>
              <a:rPr lang="el-GR" sz="1900" spc="-5" dirty="0">
                <a:solidFill>
                  <a:schemeClr val="tx2">
                    <a:lumMod val="75000"/>
                  </a:schemeClr>
                </a:solidFill>
                <a:cs typeface="Calibri"/>
              </a:rPr>
              <a:t>απόφασής</a:t>
            </a:r>
            <a:r>
              <a:rPr lang="el-GR" sz="1900" dirty="0">
                <a:solidFill>
                  <a:schemeClr val="tx2">
                    <a:lumMod val="75000"/>
                  </a:schemeClr>
                </a:solidFill>
                <a:cs typeface="Calibri"/>
              </a:rPr>
              <a:t> </a:t>
            </a:r>
            <a:r>
              <a:rPr lang="el-GR" sz="1900" spc="-5" dirty="0">
                <a:solidFill>
                  <a:schemeClr val="tx2">
                    <a:lumMod val="75000"/>
                  </a:schemeClr>
                </a:solidFill>
                <a:cs typeface="Calibri"/>
              </a:rPr>
              <a:t>τους</a:t>
            </a:r>
            <a:r>
              <a:rPr lang="el-GR" sz="1900" dirty="0">
                <a:solidFill>
                  <a:schemeClr val="tx2">
                    <a:lumMod val="75000"/>
                  </a:schemeClr>
                </a:solidFill>
                <a:cs typeface="Calibri"/>
              </a:rPr>
              <a:t> </a:t>
            </a:r>
            <a:r>
              <a:rPr lang="el-GR" sz="1900" spc="-15" dirty="0">
                <a:solidFill>
                  <a:schemeClr val="tx2">
                    <a:lumMod val="75000"/>
                  </a:schemeClr>
                </a:solidFill>
                <a:cs typeface="Calibri"/>
              </a:rPr>
              <a:t>να </a:t>
            </a:r>
            <a:r>
              <a:rPr lang="el-GR" sz="1900" spc="-10" dirty="0">
                <a:solidFill>
                  <a:schemeClr val="tx2">
                    <a:lumMod val="75000"/>
                  </a:schemeClr>
                </a:solidFill>
                <a:cs typeface="Calibri"/>
              </a:rPr>
              <a:t> </a:t>
            </a:r>
            <a:r>
              <a:rPr lang="el-GR" sz="1900" spc="-5" dirty="0">
                <a:solidFill>
                  <a:schemeClr val="tx2">
                    <a:lumMod val="75000"/>
                  </a:schemeClr>
                </a:solidFill>
                <a:cs typeface="Calibri"/>
              </a:rPr>
              <a:t>εγκατασταθούν στη </a:t>
            </a:r>
            <a:r>
              <a:rPr lang="el-GR" sz="1900" spc="-10" dirty="0">
                <a:solidFill>
                  <a:schemeClr val="tx2">
                    <a:lumMod val="75000"/>
                  </a:schemeClr>
                </a:solidFill>
                <a:cs typeface="Calibri"/>
              </a:rPr>
              <a:t>χώρα </a:t>
            </a:r>
            <a:r>
              <a:rPr lang="el-GR" sz="1900" spc="-5" dirty="0">
                <a:solidFill>
                  <a:schemeClr val="tx2">
                    <a:lumMod val="75000"/>
                  </a:schemeClr>
                </a:solidFill>
                <a:cs typeface="Calibri"/>
              </a:rPr>
              <a:t>αυτή και </a:t>
            </a:r>
            <a:r>
              <a:rPr lang="el-GR" sz="1900" dirty="0">
                <a:solidFill>
                  <a:schemeClr val="tx2">
                    <a:lumMod val="75000"/>
                  </a:schemeClr>
                </a:solidFill>
                <a:cs typeface="Calibri"/>
              </a:rPr>
              <a:t>όχι </a:t>
            </a:r>
            <a:r>
              <a:rPr lang="el-GR" sz="1900" spc="-5" dirty="0">
                <a:solidFill>
                  <a:schemeClr val="tx2">
                    <a:lumMod val="75000"/>
                  </a:schemeClr>
                </a:solidFill>
                <a:cs typeface="Calibri"/>
              </a:rPr>
              <a:t>στο Κόσσοβο, και </a:t>
            </a:r>
            <a:r>
              <a:rPr lang="el-GR" sz="1900" dirty="0">
                <a:solidFill>
                  <a:schemeClr val="tx2">
                    <a:lumMod val="75000"/>
                  </a:schemeClr>
                </a:solidFill>
                <a:cs typeface="Calibri"/>
              </a:rPr>
              <a:t>ότι τα </a:t>
            </a:r>
            <a:r>
              <a:rPr lang="el-GR" sz="1900" spc="-5" dirty="0">
                <a:solidFill>
                  <a:schemeClr val="tx2">
                    <a:lumMod val="75000"/>
                  </a:schemeClr>
                </a:solidFill>
                <a:cs typeface="Calibri"/>
              </a:rPr>
              <a:t>τρία τους παιδιά δεν </a:t>
            </a:r>
            <a:r>
              <a:rPr lang="el-GR" sz="1900" dirty="0">
                <a:solidFill>
                  <a:schemeClr val="tx2">
                    <a:lumMod val="75000"/>
                  </a:schemeClr>
                </a:solidFill>
                <a:cs typeface="Calibri"/>
              </a:rPr>
              <a:t> είχαν ζήσει </a:t>
            </a:r>
            <a:r>
              <a:rPr lang="el-GR" sz="1900" spc="-5" dirty="0">
                <a:solidFill>
                  <a:schemeClr val="tx2">
                    <a:lumMod val="75000"/>
                  </a:schemeClr>
                </a:solidFill>
                <a:cs typeface="Calibri"/>
              </a:rPr>
              <a:t>για αρκετά </a:t>
            </a:r>
            <a:r>
              <a:rPr lang="el-GR" sz="1900" dirty="0">
                <a:solidFill>
                  <a:schemeClr val="tx2">
                    <a:lumMod val="75000"/>
                  </a:schemeClr>
                </a:solidFill>
                <a:cs typeface="Calibri"/>
              </a:rPr>
              <a:t>μεγάλο </a:t>
            </a:r>
            <a:r>
              <a:rPr lang="el-GR" sz="1900" spc="-5" dirty="0">
                <a:solidFill>
                  <a:schemeClr val="tx2">
                    <a:lumMod val="75000"/>
                  </a:schemeClr>
                </a:solidFill>
                <a:cs typeface="Calibri"/>
              </a:rPr>
              <a:t>χρονικό διάστημα στην Ελβετία, ώστε </a:t>
            </a:r>
            <a:r>
              <a:rPr lang="el-GR" sz="1900" dirty="0">
                <a:solidFill>
                  <a:schemeClr val="tx2">
                    <a:lumMod val="75000"/>
                  </a:schemeClr>
                </a:solidFill>
                <a:cs typeface="Calibri"/>
              </a:rPr>
              <a:t>να μπορεί να </a:t>
            </a:r>
            <a:r>
              <a:rPr lang="el-GR" sz="1900" spc="5" dirty="0">
                <a:solidFill>
                  <a:schemeClr val="tx2">
                    <a:lumMod val="75000"/>
                  </a:schemeClr>
                </a:solidFill>
                <a:cs typeface="Calibri"/>
              </a:rPr>
              <a:t> </a:t>
            </a:r>
            <a:r>
              <a:rPr lang="el-GR" sz="1900" dirty="0">
                <a:solidFill>
                  <a:schemeClr val="tx2">
                    <a:lumMod val="75000"/>
                  </a:schemeClr>
                </a:solidFill>
                <a:cs typeface="Calibri"/>
              </a:rPr>
              <a:t>θεωρηθεί ότι είχαν</a:t>
            </a:r>
            <a:r>
              <a:rPr lang="el-GR" sz="1900" spc="5" dirty="0">
                <a:solidFill>
                  <a:schemeClr val="tx2">
                    <a:lumMod val="75000"/>
                  </a:schemeClr>
                </a:solidFill>
                <a:cs typeface="Calibri"/>
              </a:rPr>
              <a:t> </a:t>
            </a:r>
            <a:r>
              <a:rPr lang="el-GR" sz="1900" spc="-5" dirty="0">
                <a:solidFill>
                  <a:schemeClr val="tx2">
                    <a:lumMod val="75000"/>
                  </a:schemeClr>
                </a:solidFill>
                <a:cs typeface="Calibri"/>
              </a:rPr>
              <a:t>χάσει</a:t>
            </a:r>
            <a:r>
              <a:rPr lang="el-GR" sz="1900" dirty="0">
                <a:solidFill>
                  <a:schemeClr val="tx2">
                    <a:lumMod val="75000"/>
                  </a:schemeClr>
                </a:solidFill>
                <a:cs typeface="Calibri"/>
              </a:rPr>
              <a:t> </a:t>
            </a:r>
            <a:r>
              <a:rPr lang="el-GR" sz="1900" spc="-5" dirty="0">
                <a:solidFill>
                  <a:schemeClr val="tx2">
                    <a:lumMod val="75000"/>
                  </a:schemeClr>
                </a:solidFill>
                <a:cs typeface="Calibri"/>
              </a:rPr>
              <a:t>κάθε</a:t>
            </a:r>
            <a:r>
              <a:rPr lang="el-GR" sz="1900" dirty="0">
                <a:solidFill>
                  <a:schemeClr val="tx2">
                    <a:lumMod val="75000"/>
                  </a:schemeClr>
                </a:solidFill>
                <a:cs typeface="Calibri"/>
              </a:rPr>
              <a:t> </a:t>
            </a:r>
            <a:r>
              <a:rPr lang="el-GR" sz="1900" spc="-5" dirty="0">
                <a:solidFill>
                  <a:schemeClr val="tx2">
                    <a:lumMod val="75000"/>
                  </a:schemeClr>
                </a:solidFill>
                <a:cs typeface="Calibri"/>
              </a:rPr>
              <a:t>δεσμό</a:t>
            </a:r>
            <a:r>
              <a:rPr lang="el-GR" sz="1900" dirty="0">
                <a:solidFill>
                  <a:schemeClr val="tx2">
                    <a:lumMod val="75000"/>
                  </a:schemeClr>
                </a:solidFill>
                <a:cs typeface="Calibri"/>
              </a:rPr>
              <a:t> με</a:t>
            </a:r>
            <a:r>
              <a:rPr lang="el-GR" sz="1900" spc="5" dirty="0">
                <a:solidFill>
                  <a:schemeClr val="tx2">
                    <a:lumMod val="75000"/>
                  </a:schemeClr>
                </a:solidFill>
                <a:cs typeface="Calibri"/>
              </a:rPr>
              <a:t> </a:t>
            </a:r>
            <a:r>
              <a:rPr lang="el-GR" sz="1900" dirty="0">
                <a:solidFill>
                  <a:schemeClr val="tx2">
                    <a:lumMod val="75000"/>
                  </a:schemeClr>
                </a:solidFill>
                <a:cs typeface="Calibri"/>
              </a:rPr>
              <a:t>τη</a:t>
            </a:r>
            <a:r>
              <a:rPr lang="el-GR" sz="1900" spc="5" dirty="0">
                <a:solidFill>
                  <a:schemeClr val="tx2">
                    <a:lumMod val="75000"/>
                  </a:schemeClr>
                </a:solidFill>
                <a:cs typeface="Calibri"/>
              </a:rPr>
              <a:t> </a:t>
            </a:r>
            <a:r>
              <a:rPr lang="el-GR" sz="1900" dirty="0">
                <a:solidFill>
                  <a:schemeClr val="tx2">
                    <a:lumMod val="75000"/>
                  </a:schemeClr>
                </a:solidFill>
                <a:cs typeface="Calibri"/>
              </a:rPr>
              <a:t>χώρα</a:t>
            </a:r>
            <a:r>
              <a:rPr lang="el-GR" sz="1900" spc="5" dirty="0">
                <a:solidFill>
                  <a:schemeClr val="tx2">
                    <a:lumMod val="75000"/>
                  </a:schemeClr>
                </a:solidFill>
                <a:cs typeface="Calibri"/>
              </a:rPr>
              <a:t> </a:t>
            </a:r>
            <a:r>
              <a:rPr lang="el-GR" sz="1900" spc="-5" dirty="0">
                <a:solidFill>
                  <a:schemeClr val="tx2">
                    <a:lumMod val="75000"/>
                  </a:schemeClr>
                </a:solidFill>
                <a:cs typeface="Calibri"/>
              </a:rPr>
              <a:t>καταγωγής</a:t>
            </a:r>
            <a:r>
              <a:rPr lang="el-GR" sz="1900" dirty="0">
                <a:solidFill>
                  <a:schemeClr val="tx2">
                    <a:lumMod val="75000"/>
                  </a:schemeClr>
                </a:solidFill>
                <a:cs typeface="Calibri"/>
              </a:rPr>
              <a:t> </a:t>
            </a:r>
            <a:r>
              <a:rPr lang="el-GR" sz="1900" spc="-5" dirty="0">
                <a:solidFill>
                  <a:schemeClr val="tx2">
                    <a:lumMod val="75000"/>
                  </a:schemeClr>
                </a:solidFill>
                <a:cs typeface="Calibri"/>
              </a:rPr>
              <a:t>τους, όπου</a:t>
            </a:r>
            <a:r>
              <a:rPr lang="el-GR" sz="1900" dirty="0">
                <a:solidFill>
                  <a:schemeClr val="tx2">
                    <a:lumMod val="75000"/>
                  </a:schemeClr>
                </a:solidFill>
                <a:cs typeface="Calibri"/>
              </a:rPr>
              <a:t> είχαν </a:t>
            </a:r>
            <a:r>
              <a:rPr lang="el-GR" sz="1900" spc="5" dirty="0">
                <a:solidFill>
                  <a:schemeClr val="tx2">
                    <a:lumMod val="75000"/>
                  </a:schemeClr>
                </a:solidFill>
                <a:cs typeface="Calibri"/>
              </a:rPr>
              <a:t> </a:t>
            </a:r>
            <a:r>
              <a:rPr lang="el-GR" sz="1900" dirty="0">
                <a:solidFill>
                  <a:schemeClr val="tx2">
                    <a:lumMod val="75000"/>
                  </a:schemeClr>
                </a:solidFill>
                <a:cs typeface="Calibri"/>
              </a:rPr>
              <a:t>μεγαλώσει </a:t>
            </a:r>
            <a:r>
              <a:rPr lang="el-GR" sz="1900" spc="-5" dirty="0">
                <a:solidFill>
                  <a:schemeClr val="tx2">
                    <a:lumMod val="75000"/>
                  </a:schemeClr>
                </a:solidFill>
                <a:cs typeface="Calibri"/>
              </a:rPr>
              <a:t>και λάβει πολυετή εκπαίδευση. Επιπλέον, </a:t>
            </a:r>
            <a:r>
              <a:rPr lang="el-GR" sz="1900" dirty="0">
                <a:solidFill>
                  <a:schemeClr val="tx2">
                    <a:lumMod val="75000"/>
                  </a:schemeClr>
                </a:solidFill>
                <a:cs typeface="Calibri"/>
              </a:rPr>
              <a:t>τα </a:t>
            </a:r>
            <a:r>
              <a:rPr lang="el-GR" sz="1900" spc="-5" dirty="0">
                <a:solidFill>
                  <a:schemeClr val="tx2">
                    <a:lumMod val="75000"/>
                  </a:schemeClr>
                </a:solidFill>
                <a:cs typeface="Calibri"/>
              </a:rPr>
              <a:t>παιδιά εξακολουθούσαν </a:t>
            </a:r>
            <a:r>
              <a:rPr lang="el-GR" sz="1900" dirty="0">
                <a:solidFill>
                  <a:schemeClr val="tx2">
                    <a:lumMod val="75000"/>
                  </a:schemeClr>
                </a:solidFill>
                <a:cs typeface="Calibri"/>
              </a:rPr>
              <a:t>να </a:t>
            </a:r>
            <a:r>
              <a:rPr lang="el-GR" sz="1900" spc="5" dirty="0">
                <a:solidFill>
                  <a:schemeClr val="tx2">
                    <a:lumMod val="75000"/>
                  </a:schemeClr>
                </a:solidFill>
                <a:cs typeface="Calibri"/>
              </a:rPr>
              <a:t> </a:t>
            </a:r>
            <a:r>
              <a:rPr lang="el-GR" sz="1900" dirty="0">
                <a:solidFill>
                  <a:schemeClr val="tx2">
                    <a:lumMod val="75000"/>
                  </a:schemeClr>
                </a:solidFill>
                <a:cs typeface="Calibri"/>
              </a:rPr>
              <a:t>έχουν </a:t>
            </a:r>
            <a:r>
              <a:rPr lang="el-GR" sz="1900" spc="-5" dirty="0">
                <a:solidFill>
                  <a:schemeClr val="tx2">
                    <a:lumMod val="75000"/>
                  </a:schemeClr>
                </a:solidFill>
                <a:cs typeface="Calibri"/>
              </a:rPr>
              <a:t>οικογενειακούς δεσμούς στο Κόσσοβο, ενώ </a:t>
            </a:r>
            <a:r>
              <a:rPr lang="el-GR" sz="1900" dirty="0">
                <a:solidFill>
                  <a:schemeClr val="tx2">
                    <a:lumMod val="75000"/>
                  </a:schemeClr>
                </a:solidFill>
                <a:cs typeface="Calibri"/>
              </a:rPr>
              <a:t>τα </a:t>
            </a:r>
            <a:r>
              <a:rPr lang="el-GR" sz="1900" spc="-5" dirty="0">
                <a:solidFill>
                  <a:schemeClr val="tx2">
                    <a:lumMod val="75000"/>
                  </a:schemeClr>
                </a:solidFill>
                <a:cs typeface="Calibri"/>
              </a:rPr>
              <a:t>δύο μεγαλύτερα από αυτά, </a:t>
            </a:r>
            <a:r>
              <a:rPr lang="el-GR" sz="1900" spc="-5" dirty="0" smtClean="0">
                <a:solidFill>
                  <a:schemeClr val="tx2">
                    <a:lumMod val="75000"/>
                  </a:schemeClr>
                </a:solidFill>
                <a:cs typeface="Calibri"/>
              </a:rPr>
              <a:t>ηλικίας </a:t>
            </a:r>
            <a:r>
              <a:rPr lang="el-GR" sz="1900" dirty="0">
                <a:solidFill>
                  <a:schemeClr val="tx2">
                    <a:lumMod val="75000"/>
                  </a:schemeClr>
                </a:solidFill>
                <a:cs typeface="Calibri"/>
              </a:rPr>
              <a:t>17 </a:t>
            </a:r>
            <a:r>
              <a:rPr lang="el-GR" sz="1900" spc="-5" dirty="0">
                <a:solidFill>
                  <a:schemeClr val="tx2">
                    <a:lumMod val="75000"/>
                  </a:schemeClr>
                </a:solidFill>
                <a:cs typeface="Calibri"/>
              </a:rPr>
              <a:t>και </a:t>
            </a:r>
            <a:r>
              <a:rPr lang="el-GR" sz="1900" dirty="0">
                <a:solidFill>
                  <a:schemeClr val="tx2">
                    <a:lumMod val="75000"/>
                  </a:schemeClr>
                </a:solidFill>
                <a:cs typeface="Calibri"/>
              </a:rPr>
              <a:t>19 ετών </a:t>
            </a:r>
            <a:r>
              <a:rPr lang="el-GR" sz="1900" spc="-5" dirty="0">
                <a:solidFill>
                  <a:schemeClr val="tx2">
                    <a:lumMod val="75000"/>
                  </a:schemeClr>
                </a:solidFill>
                <a:cs typeface="Calibri"/>
              </a:rPr>
              <a:t>αντίστοιχα, βρίσκονταν σε μια </a:t>
            </a:r>
            <a:r>
              <a:rPr lang="el-GR" sz="1900" spc="-10" dirty="0">
                <a:solidFill>
                  <a:schemeClr val="tx2">
                    <a:lumMod val="75000"/>
                  </a:schemeClr>
                </a:solidFill>
                <a:cs typeface="Calibri"/>
              </a:rPr>
              <a:t>ηλικία </a:t>
            </a:r>
            <a:r>
              <a:rPr lang="el-GR" sz="1900" spc="-5" dirty="0">
                <a:solidFill>
                  <a:schemeClr val="tx2">
                    <a:lumMod val="75000"/>
                  </a:schemeClr>
                </a:solidFill>
                <a:cs typeface="Calibri"/>
              </a:rPr>
              <a:t>που τους επέτρεπε </a:t>
            </a:r>
            <a:r>
              <a:rPr lang="el-GR" sz="1900" dirty="0">
                <a:solidFill>
                  <a:schemeClr val="tx2">
                    <a:lumMod val="75000"/>
                  </a:schemeClr>
                </a:solidFill>
                <a:cs typeface="Calibri"/>
              </a:rPr>
              <a:t>να </a:t>
            </a:r>
            <a:r>
              <a:rPr lang="el-GR" sz="1900" spc="5" dirty="0">
                <a:solidFill>
                  <a:schemeClr val="tx2">
                    <a:lumMod val="75000"/>
                  </a:schemeClr>
                </a:solidFill>
                <a:cs typeface="Calibri"/>
              </a:rPr>
              <a:t> </a:t>
            </a:r>
            <a:r>
              <a:rPr lang="el-GR" sz="1900" spc="-5" dirty="0">
                <a:solidFill>
                  <a:schemeClr val="tx2">
                    <a:lumMod val="75000"/>
                  </a:schemeClr>
                </a:solidFill>
                <a:cs typeface="Calibri"/>
              </a:rPr>
              <a:t>συντηρηθούν </a:t>
            </a:r>
            <a:r>
              <a:rPr lang="el-GR" sz="1900" dirty="0">
                <a:solidFill>
                  <a:schemeClr val="tx2">
                    <a:lumMod val="75000"/>
                  </a:schemeClr>
                </a:solidFill>
                <a:cs typeface="Calibri"/>
              </a:rPr>
              <a:t>εξ </a:t>
            </a:r>
            <a:r>
              <a:rPr lang="el-GR" sz="1900" spc="-5" dirty="0">
                <a:solidFill>
                  <a:schemeClr val="tx2">
                    <a:lumMod val="75000"/>
                  </a:schemeClr>
                </a:solidFill>
                <a:cs typeface="Calibri"/>
              </a:rPr>
              <a:t>αποστάσεως. Επίσης, τίποτα </a:t>
            </a:r>
            <a:r>
              <a:rPr lang="el-GR" sz="1900" spc="-10" dirty="0">
                <a:solidFill>
                  <a:schemeClr val="tx2">
                    <a:lumMod val="75000"/>
                  </a:schemeClr>
                </a:solidFill>
                <a:cs typeface="Calibri"/>
              </a:rPr>
              <a:t>δεν </a:t>
            </a:r>
            <a:r>
              <a:rPr lang="el-GR" sz="1900" spc="-5" dirty="0">
                <a:solidFill>
                  <a:schemeClr val="tx2">
                    <a:lumMod val="75000"/>
                  </a:schemeClr>
                </a:solidFill>
                <a:cs typeface="Calibri"/>
              </a:rPr>
              <a:t>εμπόδιζε τους προσφεύγοντες </a:t>
            </a:r>
            <a:r>
              <a:rPr lang="el-GR" sz="1900" dirty="0">
                <a:solidFill>
                  <a:schemeClr val="tx2">
                    <a:lumMod val="75000"/>
                  </a:schemeClr>
                </a:solidFill>
                <a:cs typeface="Calibri"/>
              </a:rPr>
              <a:t>να </a:t>
            </a:r>
            <a:r>
              <a:rPr lang="el-GR" sz="1900" spc="-5" dirty="0" smtClean="0">
                <a:solidFill>
                  <a:schemeClr val="tx2">
                    <a:lumMod val="75000"/>
                  </a:schemeClr>
                </a:solidFill>
                <a:cs typeface="Calibri"/>
              </a:rPr>
              <a:t>ταξιδέψουν </a:t>
            </a:r>
            <a:r>
              <a:rPr lang="el-GR" sz="1900" spc="-5" dirty="0">
                <a:solidFill>
                  <a:schemeClr val="tx2">
                    <a:lumMod val="75000"/>
                  </a:schemeClr>
                </a:solidFill>
                <a:cs typeface="Calibri"/>
              </a:rPr>
              <a:t>στο Κόσσοβο </a:t>
            </a:r>
            <a:r>
              <a:rPr lang="el-GR" sz="1900" dirty="0">
                <a:solidFill>
                  <a:schemeClr val="tx2">
                    <a:lumMod val="75000"/>
                  </a:schemeClr>
                </a:solidFill>
                <a:cs typeface="Calibri"/>
              </a:rPr>
              <a:t>ή να </a:t>
            </a:r>
            <a:r>
              <a:rPr lang="el-GR" sz="1900" spc="-5" dirty="0">
                <a:solidFill>
                  <a:schemeClr val="tx2">
                    <a:lumMod val="75000"/>
                  </a:schemeClr>
                </a:solidFill>
                <a:cs typeface="Calibri"/>
              </a:rPr>
              <a:t>μείνουν </a:t>
            </a:r>
            <a:r>
              <a:rPr lang="el-GR" sz="1900" dirty="0">
                <a:solidFill>
                  <a:schemeClr val="tx2">
                    <a:lumMod val="75000"/>
                  </a:schemeClr>
                </a:solidFill>
                <a:cs typeface="Calibri"/>
              </a:rPr>
              <a:t>εκεί μαζί με το </a:t>
            </a:r>
            <a:r>
              <a:rPr lang="el-GR" sz="1900" spc="-5" dirty="0">
                <a:solidFill>
                  <a:schemeClr val="tx2">
                    <a:lumMod val="75000"/>
                  </a:schemeClr>
                </a:solidFill>
                <a:cs typeface="Calibri"/>
              </a:rPr>
              <a:t>νεότερο από </a:t>
            </a:r>
            <a:r>
              <a:rPr lang="el-GR" sz="1900" dirty="0">
                <a:solidFill>
                  <a:schemeClr val="tx2">
                    <a:lumMod val="75000"/>
                  </a:schemeClr>
                </a:solidFill>
                <a:cs typeface="Calibri"/>
              </a:rPr>
              <a:t>τα </a:t>
            </a:r>
            <a:r>
              <a:rPr lang="el-GR" sz="1900" spc="-10" dirty="0">
                <a:solidFill>
                  <a:schemeClr val="tx2">
                    <a:lumMod val="75000"/>
                  </a:schemeClr>
                </a:solidFill>
                <a:cs typeface="Calibri"/>
              </a:rPr>
              <a:t>παιδιά </a:t>
            </a:r>
            <a:r>
              <a:rPr lang="el-GR" sz="1900" spc="-5" dirty="0">
                <a:solidFill>
                  <a:schemeClr val="tx2">
                    <a:lumMod val="75000"/>
                  </a:schemeClr>
                </a:solidFill>
                <a:cs typeface="Calibri"/>
              </a:rPr>
              <a:t>τους, </a:t>
            </a:r>
            <a:r>
              <a:rPr lang="el-GR" sz="1900" spc="-5" dirty="0" smtClean="0">
                <a:solidFill>
                  <a:schemeClr val="tx2">
                    <a:lumMod val="75000"/>
                  </a:schemeClr>
                </a:solidFill>
                <a:cs typeface="Calibri"/>
              </a:rPr>
              <a:t>ηλικίας </a:t>
            </a:r>
            <a:r>
              <a:rPr lang="el-GR" sz="1900" dirty="0">
                <a:solidFill>
                  <a:schemeClr val="tx2">
                    <a:lumMod val="75000"/>
                  </a:schemeClr>
                </a:solidFill>
                <a:cs typeface="Calibri"/>
              </a:rPr>
              <a:t>10 </a:t>
            </a:r>
            <a:r>
              <a:rPr lang="el-GR" sz="1900" spc="-5" dirty="0">
                <a:solidFill>
                  <a:schemeClr val="tx2">
                    <a:lumMod val="75000"/>
                  </a:schemeClr>
                </a:solidFill>
                <a:cs typeface="Calibri"/>
              </a:rPr>
              <a:t>ετών, ώστε </a:t>
            </a:r>
            <a:r>
              <a:rPr lang="el-GR" sz="1900" spc="-10" dirty="0">
                <a:solidFill>
                  <a:schemeClr val="tx2">
                    <a:lumMod val="75000"/>
                  </a:schemeClr>
                </a:solidFill>
                <a:cs typeface="Calibri"/>
              </a:rPr>
              <a:t>να </a:t>
            </a:r>
            <a:r>
              <a:rPr lang="el-GR" sz="1900" spc="-5" dirty="0">
                <a:solidFill>
                  <a:schemeClr val="tx2">
                    <a:lumMod val="75000"/>
                  </a:schemeClr>
                </a:solidFill>
                <a:cs typeface="Calibri"/>
              </a:rPr>
              <a:t>διασφαλίσουν </a:t>
            </a:r>
            <a:r>
              <a:rPr lang="el-GR" sz="1900" dirty="0">
                <a:solidFill>
                  <a:schemeClr val="tx2">
                    <a:lumMod val="75000"/>
                  </a:schemeClr>
                </a:solidFill>
                <a:cs typeface="Calibri"/>
              </a:rPr>
              <a:t>το </a:t>
            </a:r>
            <a:r>
              <a:rPr lang="el-GR" sz="1900" spc="-5" dirty="0">
                <a:solidFill>
                  <a:schemeClr val="tx2">
                    <a:lumMod val="75000"/>
                  </a:schemeClr>
                </a:solidFill>
                <a:cs typeface="Calibri"/>
              </a:rPr>
              <a:t>υπέρτατο συμφέρον του. Επιπροσθέτως, </a:t>
            </a:r>
            <a:r>
              <a:rPr lang="el-GR" sz="1900" dirty="0">
                <a:solidFill>
                  <a:schemeClr val="tx2">
                    <a:lumMod val="75000"/>
                  </a:schemeClr>
                </a:solidFill>
                <a:cs typeface="Calibri"/>
              </a:rPr>
              <a:t> </a:t>
            </a:r>
            <a:r>
              <a:rPr lang="el-GR" sz="1900" spc="-5" dirty="0">
                <a:solidFill>
                  <a:schemeClr val="tx2">
                    <a:lumMod val="75000"/>
                  </a:schemeClr>
                </a:solidFill>
                <a:cs typeface="Calibri"/>
              </a:rPr>
              <a:t>δεδομένης</a:t>
            </a:r>
            <a:r>
              <a:rPr lang="el-GR" sz="1900" dirty="0">
                <a:solidFill>
                  <a:schemeClr val="tx2">
                    <a:lumMod val="75000"/>
                  </a:schemeClr>
                </a:solidFill>
                <a:cs typeface="Calibri"/>
              </a:rPr>
              <a:t> της</a:t>
            </a:r>
            <a:r>
              <a:rPr lang="el-GR" sz="1900" spc="5" dirty="0">
                <a:solidFill>
                  <a:schemeClr val="tx2">
                    <a:lumMod val="75000"/>
                  </a:schemeClr>
                </a:solidFill>
                <a:cs typeface="Calibri"/>
              </a:rPr>
              <a:t> </a:t>
            </a:r>
            <a:r>
              <a:rPr lang="el-GR" sz="1900" spc="-5" dirty="0">
                <a:solidFill>
                  <a:schemeClr val="tx2">
                    <a:lumMod val="75000"/>
                  </a:schemeClr>
                </a:solidFill>
                <a:cs typeface="Calibri"/>
              </a:rPr>
              <a:t>συμπεριφοράς</a:t>
            </a:r>
            <a:r>
              <a:rPr lang="el-GR" sz="1900" dirty="0">
                <a:solidFill>
                  <a:schemeClr val="tx2">
                    <a:lumMod val="75000"/>
                  </a:schemeClr>
                </a:solidFill>
                <a:cs typeface="Calibri"/>
              </a:rPr>
              <a:t> των</a:t>
            </a:r>
            <a:r>
              <a:rPr lang="el-GR" sz="1900" spc="5" dirty="0">
                <a:solidFill>
                  <a:schemeClr val="tx2">
                    <a:lumMod val="75000"/>
                  </a:schemeClr>
                </a:solidFill>
                <a:cs typeface="Calibri"/>
              </a:rPr>
              <a:t> </a:t>
            </a:r>
            <a:r>
              <a:rPr lang="el-GR" sz="1900" spc="-5" dirty="0">
                <a:solidFill>
                  <a:schemeClr val="tx2">
                    <a:lumMod val="75000"/>
                  </a:schemeClr>
                </a:solidFill>
                <a:cs typeface="Calibri"/>
              </a:rPr>
              <a:t>προσφευγόντων,</a:t>
            </a:r>
            <a:r>
              <a:rPr lang="el-GR" sz="1900" dirty="0">
                <a:solidFill>
                  <a:schemeClr val="tx2">
                    <a:lumMod val="75000"/>
                  </a:schemeClr>
                </a:solidFill>
                <a:cs typeface="Calibri"/>
              </a:rPr>
              <a:t> οι</a:t>
            </a:r>
            <a:r>
              <a:rPr lang="el-GR" sz="1900" spc="5" dirty="0">
                <a:solidFill>
                  <a:schemeClr val="tx2">
                    <a:lumMod val="75000"/>
                  </a:schemeClr>
                </a:solidFill>
                <a:cs typeface="Calibri"/>
              </a:rPr>
              <a:t> </a:t>
            </a:r>
            <a:r>
              <a:rPr lang="el-GR" sz="1900" spc="-5" dirty="0">
                <a:solidFill>
                  <a:schemeClr val="tx2">
                    <a:lumMod val="75000"/>
                  </a:schemeClr>
                </a:solidFill>
                <a:cs typeface="Calibri"/>
              </a:rPr>
              <a:t>οποίοι</a:t>
            </a:r>
            <a:r>
              <a:rPr lang="el-GR" sz="1900" dirty="0">
                <a:solidFill>
                  <a:schemeClr val="tx2">
                    <a:lumMod val="75000"/>
                  </a:schemeClr>
                </a:solidFill>
                <a:cs typeface="Calibri"/>
              </a:rPr>
              <a:t> </a:t>
            </a:r>
            <a:r>
              <a:rPr lang="el-GR" sz="1900" spc="-5" dirty="0">
                <a:solidFill>
                  <a:schemeClr val="tx2">
                    <a:lumMod val="75000"/>
                  </a:schemeClr>
                </a:solidFill>
                <a:cs typeface="Calibri"/>
              </a:rPr>
              <a:t>δεν</a:t>
            </a:r>
            <a:r>
              <a:rPr lang="el-GR" sz="1900" dirty="0">
                <a:solidFill>
                  <a:schemeClr val="tx2">
                    <a:lumMod val="75000"/>
                  </a:schemeClr>
                </a:solidFill>
                <a:cs typeface="Calibri"/>
              </a:rPr>
              <a:t> </a:t>
            </a:r>
            <a:r>
              <a:rPr lang="el-GR" sz="1900" spc="-5" dirty="0">
                <a:solidFill>
                  <a:schemeClr val="tx2">
                    <a:lumMod val="75000"/>
                  </a:schemeClr>
                </a:solidFill>
                <a:cs typeface="Calibri"/>
              </a:rPr>
              <a:t>ήταν</a:t>
            </a:r>
            <a:r>
              <a:rPr lang="el-GR" sz="1900" dirty="0">
                <a:solidFill>
                  <a:schemeClr val="tx2">
                    <a:lumMod val="75000"/>
                  </a:schemeClr>
                </a:solidFill>
                <a:cs typeface="Calibri"/>
              </a:rPr>
              <a:t> </a:t>
            </a:r>
            <a:r>
              <a:rPr lang="el-GR" sz="1900" spc="-5" dirty="0">
                <a:solidFill>
                  <a:schemeClr val="tx2">
                    <a:lumMod val="75000"/>
                  </a:schemeClr>
                </a:solidFill>
                <a:cs typeface="Calibri"/>
              </a:rPr>
              <a:t>σε</a:t>
            </a:r>
            <a:r>
              <a:rPr lang="el-GR" sz="1900" dirty="0">
                <a:solidFill>
                  <a:schemeClr val="tx2">
                    <a:lumMod val="75000"/>
                  </a:schemeClr>
                </a:solidFill>
                <a:cs typeface="Calibri"/>
              </a:rPr>
              <a:t> </a:t>
            </a:r>
            <a:r>
              <a:rPr lang="el-GR" sz="1900" spc="-5" dirty="0">
                <a:solidFill>
                  <a:schemeClr val="tx2">
                    <a:lumMod val="75000"/>
                  </a:schemeClr>
                </a:solidFill>
                <a:cs typeface="Calibri"/>
              </a:rPr>
              <a:t>κάθε </a:t>
            </a:r>
            <a:r>
              <a:rPr lang="el-GR" sz="1900" spc="-260" dirty="0">
                <a:solidFill>
                  <a:schemeClr val="tx2">
                    <a:lumMod val="75000"/>
                  </a:schemeClr>
                </a:solidFill>
                <a:cs typeface="Calibri"/>
              </a:rPr>
              <a:t> </a:t>
            </a:r>
            <a:r>
              <a:rPr lang="el-GR" sz="1900" spc="-5" dirty="0">
                <a:solidFill>
                  <a:schemeClr val="tx2">
                    <a:lumMod val="75000"/>
                  </a:schemeClr>
                </a:solidFill>
                <a:cs typeface="Calibri"/>
              </a:rPr>
              <a:t>περίπτωση</a:t>
            </a:r>
            <a:r>
              <a:rPr lang="el-GR" sz="1900" dirty="0">
                <a:solidFill>
                  <a:schemeClr val="tx2">
                    <a:lumMod val="75000"/>
                  </a:schemeClr>
                </a:solidFill>
                <a:cs typeface="Calibri"/>
              </a:rPr>
              <a:t> </a:t>
            </a:r>
            <a:r>
              <a:rPr lang="el-GR" sz="1900" spc="-5" dirty="0">
                <a:solidFill>
                  <a:schemeClr val="tx2">
                    <a:lumMod val="75000"/>
                  </a:schemeClr>
                </a:solidFill>
                <a:cs typeface="Calibri"/>
              </a:rPr>
              <a:t>ειλικρινείς</a:t>
            </a:r>
            <a:r>
              <a:rPr lang="el-GR" sz="1900" dirty="0">
                <a:solidFill>
                  <a:schemeClr val="tx2">
                    <a:lumMod val="75000"/>
                  </a:schemeClr>
                </a:solidFill>
                <a:cs typeface="Calibri"/>
              </a:rPr>
              <a:t> κατά</a:t>
            </a:r>
            <a:r>
              <a:rPr lang="el-GR" sz="1900" spc="5" dirty="0">
                <a:solidFill>
                  <a:schemeClr val="tx2">
                    <a:lumMod val="75000"/>
                  </a:schemeClr>
                </a:solidFill>
                <a:cs typeface="Calibri"/>
              </a:rPr>
              <a:t> </a:t>
            </a:r>
            <a:r>
              <a:rPr lang="el-GR" sz="1900" dirty="0">
                <a:solidFill>
                  <a:schemeClr val="tx2">
                    <a:lumMod val="75000"/>
                  </a:schemeClr>
                </a:solidFill>
                <a:cs typeface="Calibri"/>
              </a:rPr>
              <a:t>τη</a:t>
            </a:r>
            <a:r>
              <a:rPr lang="el-GR" sz="1900" spc="5" dirty="0">
                <a:solidFill>
                  <a:schemeClr val="tx2">
                    <a:lumMod val="75000"/>
                  </a:schemeClr>
                </a:solidFill>
                <a:cs typeface="Calibri"/>
              </a:rPr>
              <a:t> </a:t>
            </a:r>
            <a:r>
              <a:rPr lang="el-GR" sz="1900" spc="-5" dirty="0">
                <a:solidFill>
                  <a:schemeClr val="tx2">
                    <a:lumMod val="75000"/>
                  </a:schemeClr>
                </a:solidFill>
                <a:cs typeface="Calibri"/>
              </a:rPr>
              <a:t>διάρκεια</a:t>
            </a:r>
            <a:r>
              <a:rPr lang="el-GR" sz="1900" dirty="0">
                <a:solidFill>
                  <a:schemeClr val="tx2">
                    <a:lumMod val="75000"/>
                  </a:schemeClr>
                </a:solidFill>
                <a:cs typeface="Calibri"/>
              </a:rPr>
              <a:t> της</a:t>
            </a:r>
            <a:r>
              <a:rPr lang="el-GR" sz="1900" spc="5" dirty="0">
                <a:solidFill>
                  <a:schemeClr val="tx2">
                    <a:lumMod val="75000"/>
                  </a:schemeClr>
                </a:solidFill>
                <a:cs typeface="Calibri"/>
              </a:rPr>
              <a:t> </a:t>
            </a:r>
            <a:r>
              <a:rPr lang="el-GR" sz="1900" spc="-5" dirty="0">
                <a:solidFill>
                  <a:schemeClr val="tx2">
                    <a:lumMod val="75000"/>
                  </a:schemeClr>
                </a:solidFill>
                <a:cs typeface="Calibri"/>
              </a:rPr>
              <a:t>διαδικασίας</a:t>
            </a:r>
            <a:r>
              <a:rPr lang="el-GR" sz="1900" dirty="0">
                <a:solidFill>
                  <a:schemeClr val="tx2">
                    <a:lumMod val="75000"/>
                  </a:schemeClr>
                </a:solidFill>
                <a:cs typeface="Calibri"/>
              </a:rPr>
              <a:t> </a:t>
            </a:r>
            <a:r>
              <a:rPr lang="el-GR" sz="1900" spc="-5" dirty="0">
                <a:solidFill>
                  <a:schemeClr val="tx2">
                    <a:lumMod val="75000"/>
                  </a:schemeClr>
                </a:solidFill>
                <a:cs typeface="Calibri"/>
              </a:rPr>
              <a:t>σε</a:t>
            </a:r>
            <a:r>
              <a:rPr lang="el-GR" sz="1900" dirty="0">
                <a:solidFill>
                  <a:schemeClr val="tx2">
                    <a:lumMod val="75000"/>
                  </a:schemeClr>
                </a:solidFill>
                <a:cs typeface="Calibri"/>
              </a:rPr>
              <a:t> </a:t>
            </a:r>
            <a:r>
              <a:rPr lang="el-GR" sz="1900" spc="-5" dirty="0">
                <a:solidFill>
                  <a:schemeClr val="tx2">
                    <a:lumMod val="75000"/>
                  </a:schemeClr>
                </a:solidFill>
                <a:cs typeface="Calibri"/>
              </a:rPr>
              <a:t>εθνικό</a:t>
            </a:r>
            <a:r>
              <a:rPr lang="el-GR" sz="1900" dirty="0">
                <a:solidFill>
                  <a:schemeClr val="tx2">
                    <a:lumMod val="75000"/>
                  </a:schemeClr>
                </a:solidFill>
                <a:cs typeface="Calibri"/>
              </a:rPr>
              <a:t> επίπεδο,</a:t>
            </a:r>
            <a:r>
              <a:rPr lang="el-GR" sz="1900" spc="5" dirty="0">
                <a:solidFill>
                  <a:schemeClr val="tx2">
                    <a:lumMod val="75000"/>
                  </a:schemeClr>
                </a:solidFill>
                <a:cs typeface="Calibri"/>
              </a:rPr>
              <a:t> </a:t>
            </a:r>
            <a:r>
              <a:rPr lang="el-GR" sz="1900" dirty="0" smtClean="0">
                <a:solidFill>
                  <a:schemeClr val="tx2">
                    <a:lumMod val="75000"/>
                  </a:schemeClr>
                </a:solidFill>
                <a:cs typeface="Calibri"/>
              </a:rPr>
              <a:t>το</a:t>
            </a:r>
            <a:r>
              <a:rPr lang="el-GR" sz="1900" spc="5" dirty="0" smtClean="0">
                <a:solidFill>
                  <a:schemeClr val="tx2">
                    <a:lumMod val="75000"/>
                  </a:schemeClr>
                </a:solidFill>
                <a:cs typeface="Calibri"/>
              </a:rPr>
              <a:t> </a:t>
            </a:r>
            <a:r>
              <a:rPr lang="el-GR" sz="1900" spc="-5" dirty="0">
                <a:solidFill>
                  <a:schemeClr val="tx2">
                    <a:lumMod val="75000"/>
                  </a:schemeClr>
                </a:solidFill>
                <a:cs typeface="Calibri"/>
              </a:rPr>
              <a:t>Δικαστήριο</a:t>
            </a:r>
            <a:r>
              <a:rPr lang="el-GR" sz="1900" dirty="0">
                <a:solidFill>
                  <a:schemeClr val="tx2">
                    <a:lumMod val="75000"/>
                  </a:schemeClr>
                </a:solidFill>
                <a:cs typeface="Calibri"/>
              </a:rPr>
              <a:t> </a:t>
            </a:r>
            <a:r>
              <a:rPr lang="el-GR" sz="1900" spc="-5" dirty="0">
                <a:solidFill>
                  <a:schemeClr val="tx2">
                    <a:lumMod val="75000"/>
                  </a:schemeClr>
                </a:solidFill>
                <a:cs typeface="Calibri"/>
              </a:rPr>
              <a:t>έκρινε</a:t>
            </a:r>
            <a:r>
              <a:rPr lang="el-GR" sz="1900" dirty="0">
                <a:solidFill>
                  <a:schemeClr val="tx2">
                    <a:lumMod val="75000"/>
                  </a:schemeClr>
                </a:solidFill>
                <a:cs typeface="Calibri"/>
              </a:rPr>
              <a:t> ότι</a:t>
            </a:r>
            <a:r>
              <a:rPr lang="el-GR" sz="1900" spc="5" dirty="0">
                <a:solidFill>
                  <a:schemeClr val="tx2">
                    <a:lumMod val="75000"/>
                  </a:schemeClr>
                </a:solidFill>
                <a:cs typeface="Calibri"/>
              </a:rPr>
              <a:t> </a:t>
            </a:r>
            <a:r>
              <a:rPr lang="el-GR" sz="1900" dirty="0">
                <a:solidFill>
                  <a:schemeClr val="tx2">
                    <a:lumMod val="75000"/>
                  </a:schemeClr>
                </a:solidFill>
                <a:cs typeface="Calibri"/>
              </a:rPr>
              <a:t>οι</a:t>
            </a:r>
            <a:r>
              <a:rPr lang="el-GR" sz="1900" spc="5" dirty="0">
                <a:solidFill>
                  <a:schemeClr val="tx2">
                    <a:lumMod val="75000"/>
                  </a:schemeClr>
                </a:solidFill>
                <a:cs typeface="Calibri"/>
              </a:rPr>
              <a:t> </a:t>
            </a:r>
            <a:r>
              <a:rPr lang="el-GR" sz="1900" spc="-5" dirty="0">
                <a:solidFill>
                  <a:schemeClr val="tx2">
                    <a:lumMod val="75000"/>
                  </a:schemeClr>
                </a:solidFill>
                <a:cs typeface="Calibri"/>
              </a:rPr>
              <a:t>ελβετικές</a:t>
            </a:r>
            <a:r>
              <a:rPr lang="el-GR" sz="1900" dirty="0">
                <a:solidFill>
                  <a:schemeClr val="tx2">
                    <a:lumMod val="75000"/>
                  </a:schemeClr>
                </a:solidFill>
                <a:cs typeface="Calibri"/>
              </a:rPr>
              <a:t> </a:t>
            </a:r>
            <a:r>
              <a:rPr lang="el-GR" sz="1900" spc="-5" dirty="0">
                <a:solidFill>
                  <a:schemeClr val="tx2">
                    <a:lumMod val="75000"/>
                  </a:schemeClr>
                </a:solidFill>
                <a:cs typeface="Calibri"/>
              </a:rPr>
              <a:t>αρχές,</a:t>
            </a:r>
            <a:r>
              <a:rPr lang="el-GR" sz="1900" dirty="0">
                <a:solidFill>
                  <a:schemeClr val="tx2">
                    <a:lumMod val="75000"/>
                  </a:schemeClr>
                </a:solidFill>
                <a:cs typeface="Calibri"/>
              </a:rPr>
              <a:t> </a:t>
            </a:r>
            <a:r>
              <a:rPr lang="el-GR" sz="1900" spc="-5" dirty="0">
                <a:solidFill>
                  <a:schemeClr val="tx2">
                    <a:lumMod val="75000"/>
                  </a:schemeClr>
                </a:solidFill>
                <a:cs typeface="Calibri"/>
              </a:rPr>
              <a:t>αρνούμενες</a:t>
            </a:r>
            <a:r>
              <a:rPr lang="el-GR" sz="1900" dirty="0">
                <a:solidFill>
                  <a:schemeClr val="tx2">
                    <a:lumMod val="75000"/>
                  </a:schemeClr>
                </a:solidFill>
                <a:cs typeface="Calibri"/>
              </a:rPr>
              <a:t> να</a:t>
            </a:r>
            <a:r>
              <a:rPr lang="el-GR" sz="1900" spc="5" dirty="0">
                <a:solidFill>
                  <a:schemeClr val="tx2">
                    <a:lumMod val="75000"/>
                  </a:schemeClr>
                </a:solidFill>
                <a:cs typeface="Calibri"/>
              </a:rPr>
              <a:t> </a:t>
            </a:r>
            <a:r>
              <a:rPr lang="el-GR" sz="1900" spc="-5" dirty="0">
                <a:solidFill>
                  <a:schemeClr val="tx2">
                    <a:lumMod val="75000"/>
                  </a:schemeClr>
                </a:solidFill>
                <a:cs typeface="Calibri"/>
              </a:rPr>
              <a:t>χορηγήσουν</a:t>
            </a:r>
            <a:r>
              <a:rPr lang="el-GR" sz="1900" dirty="0">
                <a:solidFill>
                  <a:schemeClr val="tx2">
                    <a:lumMod val="75000"/>
                  </a:schemeClr>
                </a:solidFill>
                <a:cs typeface="Calibri"/>
              </a:rPr>
              <a:t> άδειες </a:t>
            </a:r>
            <a:r>
              <a:rPr lang="el-GR" sz="1900" spc="5" dirty="0">
                <a:solidFill>
                  <a:schemeClr val="tx2">
                    <a:lumMod val="75000"/>
                  </a:schemeClr>
                </a:solidFill>
                <a:cs typeface="Calibri"/>
              </a:rPr>
              <a:t> </a:t>
            </a:r>
            <a:r>
              <a:rPr lang="el-GR" sz="1900" spc="-5" dirty="0">
                <a:solidFill>
                  <a:schemeClr val="tx2">
                    <a:lumMod val="75000"/>
                  </a:schemeClr>
                </a:solidFill>
                <a:cs typeface="Calibri"/>
              </a:rPr>
              <a:t>διαμονής στα παιδιά, δεν υπερέβησαν </a:t>
            </a:r>
            <a:r>
              <a:rPr lang="el-GR" sz="1900" dirty="0">
                <a:solidFill>
                  <a:schemeClr val="tx2">
                    <a:lumMod val="75000"/>
                  </a:schemeClr>
                </a:solidFill>
                <a:cs typeface="Calibri"/>
              </a:rPr>
              <a:t>τα </a:t>
            </a:r>
            <a:r>
              <a:rPr lang="el-GR" sz="1900" spc="-5" dirty="0">
                <a:solidFill>
                  <a:schemeClr val="tx2">
                    <a:lumMod val="75000"/>
                  </a:schemeClr>
                </a:solidFill>
                <a:cs typeface="Calibri"/>
              </a:rPr>
              <a:t>όρια της διακριτικής τους </a:t>
            </a:r>
            <a:r>
              <a:rPr lang="el-GR" sz="1900" dirty="0">
                <a:solidFill>
                  <a:schemeClr val="tx2">
                    <a:lumMod val="75000"/>
                  </a:schemeClr>
                </a:solidFill>
                <a:cs typeface="Calibri"/>
              </a:rPr>
              <a:t>ευχέρειας </a:t>
            </a:r>
            <a:r>
              <a:rPr lang="el-GR" sz="1900" spc="-5" dirty="0">
                <a:solidFill>
                  <a:schemeClr val="tx2">
                    <a:lumMod val="75000"/>
                  </a:schemeClr>
                </a:solidFill>
                <a:cs typeface="Calibri"/>
              </a:rPr>
              <a:t>όσον </a:t>
            </a:r>
            <a:r>
              <a:rPr lang="el-GR" sz="1900" dirty="0">
                <a:solidFill>
                  <a:schemeClr val="tx2">
                    <a:lumMod val="75000"/>
                  </a:schemeClr>
                </a:solidFill>
                <a:cs typeface="Calibri"/>
              </a:rPr>
              <a:t> </a:t>
            </a:r>
            <a:r>
              <a:rPr lang="el-GR" sz="1900" spc="-5" dirty="0">
                <a:solidFill>
                  <a:schemeClr val="tx2">
                    <a:lumMod val="75000"/>
                  </a:schemeClr>
                </a:solidFill>
                <a:cs typeface="Calibri"/>
              </a:rPr>
              <a:t>αφορά</a:t>
            </a:r>
            <a:r>
              <a:rPr lang="el-GR" sz="1900" dirty="0">
                <a:solidFill>
                  <a:schemeClr val="tx2">
                    <a:lumMod val="75000"/>
                  </a:schemeClr>
                </a:solidFill>
                <a:cs typeface="Calibri"/>
              </a:rPr>
              <a:t> </a:t>
            </a:r>
            <a:r>
              <a:rPr lang="el-GR" sz="1900" spc="-5" dirty="0">
                <a:solidFill>
                  <a:schemeClr val="tx2">
                    <a:lumMod val="75000"/>
                  </a:schemeClr>
                </a:solidFill>
                <a:cs typeface="Calibri"/>
              </a:rPr>
              <a:t>στο</a:t>
            </a:r>
            <a:r>
              <a:rPr lang="el-GR" sz="1900" spc="5" dirty="0">
                <a:solidFill>
                  <a:schemeClr val="tx2">
                    <a:lumMod val="75000"/>
                  </a:schemeClr>
                </a:solidFill>
                <a:cs typeface="Calibri"/>
              </a:rPr>
              <a:t> </a:t>
            </a:r>
            <a:r>
              <a:rPr lang="el-GR" sz="1900" spc="-5" dirty="0">
                <a:solidFill>
                  <a:schemeClr val="tx2">
                    <a:lumMod val="75000"/>
                  </a:schemeClr>
                </a:solidFill>
                <a:cs typeface="Calibri"/>
              </a:rPr>
              <a:t>Άρθρο </a:t>
            </a:r>
            <a:r>
              <a:rPr lang="el-GR" sz="1900" dirty="0">
                <a:solidFill>
                  <a:schemeClr val="tx2">
                    <a:lumMod val="75000"/>
                  </a:schemeClr>
                </a:solidFill>
                <a:cs typeface="Calibri"/>
              </a:rPr>
              <a:t>8</a:t>
            </a:r>
            <a:r>
              <a:rPr lang="el-GR" sz="1900" spc="-5" dirty="0">
                <a:solidFill>
                  <a:schemeClr val="tx2">
                    <a:lumMod val="75000"/>
                  </a:schemeClr>
                </a:solidFill>
                <a:cs typeface="Calibri"/>
              </a:rPr>
              <a:t> </a:t>
            </a:r>
            <a:r>
              <a:rPr lang="el-GR" sz="1900" dirty="0">
                <a:solidFill>
                  <a:schemeClr val="tx2">
                    <a:lumMod val="75000"/>
                  </a:schemeClr>
                </a:solidFill>
                <a:cs typeface="Calibri"/>
              </a:rPr>
              <a:t>της</a:t>
            </a:r>
            <a:r>
              <a:rPr lang="el-GR" sz="1900" spc="-10" dirty="0">
                <a:solidFill>
                  <a:schemeClr val="tx2">
                    <a:lumMod val="75000"/>
                  </a:schemeClr>
                </a:solidFill>
                <a:cs typeface="Calibri"/>
              </a:rPr>
              <a:t> </a:t>
            </a:r>
            <a:r>
              <a:rPr lang="el-GR" sz="1900" spc="-5" dirty="0">
                <a:solidFill>
                  <a:schemeClr val="tx2">
                    <a:lumMod val="75000"/>
                  </a:schemeClr>
                </a:solidFill>
                <a:cs typeface="Calibri"/>
              </a:rPr>
              <a:t>Σύμβασης.</a:t>
            </a:r>
            <a:endParaRPr lang="el-GR" sz="1900" dirty="0">
              <a:solidFill>
                <a:schemeClr val="tx2">
                  <a:lumMod val="75000"/>
                </a:schemeClr>
              </a:solidFill>
              <a:cs typeface="Calibri"/>
            </a:endParaRPr>
          </a:p>
          <a:p>
            <a:pPr>
              <a:lnSpc>
                <a:spcPct val="100000"/>
              </a:lnSpc>
            </a:pPr>
            <a:endParaRPr lang="el-GR" sz="1900" dirty="0">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41300" y="273051"/>
            <a:ext cx="10134600" cy="7463582"/>
          </a:xfrm>
          <a:prstGeom prst="rect">
            <a:avLst/>
          </a:prstGeom>
        </p:spPr>
        <p:txBody>
          <a:bodyPr vert="horz" wrap="square" lIns="0" tIns="9525" rIns="0" bIns="0" rtlCol="0">
            <a:spAutoFit/>
          </a:bodyPr>
          <a:lstStyle/>
          <a:p>
            <a:pPr marL="12700" marR="6350" algn="just">
              <a:lnSpc>
                <a:spcPct val="101699"/>
              </a:lnSpc>
            </a:pPr>
            <a:r>
              <a:rPr lang="el-GR" sz="1400" b="1" u="sng" spc="-5" dirty="0" err="1" smtClean="0">
                <a:solidFill>
                  <a:srgbClr val="4F81BC"/>
                </a:solidFill>
                <a:uFill>
                  <a:solidFill>
                    <a:srgbClr val="4F81BC"/>
                  </a:solidFill>
                </a:uFill>
                <a:cs typeface="Calibri"/>
                <a:hlinkClick r:id="rId2"/>
              </a:rPr>
              <a:t>Mugenzi</a:t>
            </a:r>
            <a:r>
              <a:rPr lang="el-GR" sz="1400" b="1" u="sng" spc="-5" dirty="0" smtClean="0">
                <a:solidFill>
                  <a:srgbClr val="4F81BC"/>
                </a:solidFill>
                <a:uFill>
                  <a:solidFill>
                    <a:srgbClr val="4F81BC"/>
                  </a:solidFill>
                </a:uFill>
                <a:cs typeface="Calibri"/>
                <a:hlinkClick r:id="rId2"/>
              </a:rPr>
              <a:t> κατά Γαλλίας</a:t>
            </a:r>
            <a:r>
              <a:rPr lang="el-GR" sz="1400" b="1" spc="-5" dirty="0" smtClean="0">
                <a:solidFill>
                  <a:srgbClr val="4F81BC"/>
                </a:solidFill>
                <a:cs typeface="Calibri"/>
              </a:rPr>
              <a:t>, </a:t>
            </a:r>
            <a:r>
              <a:rPr lang="el-GR" sz="1400" b="1" u="sng" spc="-5" dirty="0" err="1" smtClean="0">
                <a:solidFill>
                  <a:srgbClr val="4F81BC"/>
                </a:solidFill>
                <a:uFill>
                  <a:solidFill>
                    <a:srgbClr val="4F81BC"/>
                  </a:solidFill>
                </a:uFill>
                <a:cs typeface="Calibri"/>
                <a:hlinkClick r:id="rId2"/>
              </a:rPr>
              <a:t>Tanda</a:t>
            </a:r>
            <a:r>
              <a:rPr lang="el-GR" sz="1400" b="1" u="sng" spc="-5" dirty="0" smtClean="0">
                <a:solidFill>
                  <a:srgbClr val="4F81BC"/>
                </a:solidFill>
                <a:uFill>
                  <a:solidFill>
                    <a:srgbClr val="4F81BC"/>
                  </a:solidFill>
                </a:uFill>
                <a:cs typeface="Calibri"/>
                <a:hlinkClick r:id="rId2"/>
              </a:rPr>
              <a:t>-</a:t>
            </a:r>
            <a:r>
              <a:rPr lang="el-GR" sz="1400" b="1" u="sng" spc="-5" dirty="0" err="1" smtClean="0">
                <a:solidFill>
                  <a:srgbClr val="4F81BC"/>
                </a:solidFill>
                <a:uFill>
                  <a:solidFill>
                    <a:srgbClr val="4F81BC"/>
                  </a:solidFill>
                </a:uFill>
                <a:cs typeface="Calibri"/>
                <a:hlinkClick r:id="rId2"/>
              </a:rPr>
              <a:t>Muzinga</a:t>
            </a:r>
            <a:r>
              <a:rPr lang="el-GR" sz="1400" b="1" u="sng" spc="-5" dirty="0" smtClean="0">
                <a:solidFill>
                  <a:srgbClr val="4F81BC"/>
                </a:solidFill>
                <a:uFill>
                  <a:solidFill>
                    <a:srgbClr val="4F81BC"/>
                  </a:solidFill>
                </a:uFill>
                <a:cs typeface="Calibri"/>
                <a:hlinkClick r:id="rId2"/>
              </a:rPr>
              <a:t> κατά </a:t>
            </a:r>
            <a:r>
              <a:rPr lang="el-GR" sz="1400" b="1" u="sng" dirty="0" smtClean="0">
                <a:solidFill>
                  <a:srgbClr val="4F81BC"/>
                </a:solidFill>
                <a:uFill>
                  <a:solidFill>
                    <a:srgbClr val="4F81BC"/>
                  </a:solidFill>
                </a:uFill>
                <a:cs typeface="Calibri"/>
                <a:hlinkClick r:id="rId2"/>
              </a:rPr>
              <a:t>Γαλλίας</a:t>
            </a:r>
            <a:r>
              <a:rPr lang="el-GR" sz="1400" b="1" dirty="0" smtClean="0">
                <a:solidFill>
                  <a:srgbClr val="4F81BC"/>
                </a:solidFill>
                <a:cs typeface="Calibri"/>
                <a:hlinkClick r:id="rId2"/>
              </a:rPr>
              <a:t> </a:t>
            </a:r>
            <a:r>
              <a:rPr lang="el-GR" sz="1400" b="1" spc="-5" dirty="0" smtClean="0">
                <a:solidFill>
                  <a:srgbClr val="4F81BC"/>
                </a:solidFill>
                <a:cs typeface="Calibri"/>
              </a:rPr>
              <a:t>και </a:t>
            </a:r>
            <a:r>
              <a:rPr lang="el-GR" sz="1400" b="1" u="sng" spc="-5" dirty="0" err="1" smtClean="0">
                <a:solidFill>
                  <a:srgbClr val="4F81BC"/>
                </a:solidFill>
                <a:uFill>
                  <a:solidFill>
                    <a:srgbClr val="4F81BC"/>
                  </a:solidFill>
                </a:uFill>
                <a:cs typeface="Calibri"/>
                <a:hlinkClick r:id="rId2"/>
              </a:rPr>
              <a:t>Senigo</a:t>
            </a:r>
            <a:r>
              <a:rPr lang="el-GR" sz="1400" b="1" u="sng" spc="-5" dirty="0" smtClean="0">
                <a:solidFill>
                  <a:srgbClr val="4F81BC"/>
                </a:solidFill>
                <a:uFill>
                  <a:solidFill>
                    <a:srgbClr val="4F81BC"/>
                  </a:solidFill>
                </a:uFill>
                <a:cs typeface="Calibri"/>
                <a:hlinkClick r:id="rId2"/>
              </a:rPr>
              <a:t> </a:t>
            </a:r>
            <a:r>
              <a:rPr lang="el-GR" sz="1400" b="1" u="sng" spc="-5" dirty="0" err="1" smtClean="0">
                <a:solidFill>
                  <a:srgbClr val="4F81BC"/>
                </a:solidFill>
                <a:uFill>
                  <a:solidFill>
                    <a:srgbClr val="4F81BC"/>
                  </a:solidFill>
                </a:uFill>
                <a:cs typeface="Calibri"/>
                <a:hlinkClick r:id="rId2"/>
              </a:rPr>
              <a:t>Longue</a:t>
            </a:r>
            <a:r>
              <a:rPr lang="el-GR" sz="1400" b="1" u="sng" spc="-5" dirty="0" smtClean="0">
                <a:solidFill>
                  <a:srgbClr val="4F81BC"/>
                </a:solidFill>
                <a:uFill>
                  <a:solidFill>
                    <a:srgbClr val="4F81BC"/>
                  </a:solidFill>
                </a:uFill>
                <a:cs typeface="Calibri"/>
                <a:hlinkClick r:id="rId2"/>
              </a:rPr>
              <a:t> και λοιποί </a:t>
            </a:r>
            <a:r>
              <a:rPr lang="el-GR" sz="1400" b="1" dirty="0" smtClean="0">
                <a:solidFill>
                  <a:srgbClr val="4F81BC"/>
                </a:solidFill>
                <a:cs typeface="Calibri"/>
              </a:rPr>
              <a:t> </a:t>
            </a:r>
            <a:r>
              <a:rPr lang="el-GR" sz="1400" b="1" u="sng" spc="-5" dirty="0" smtClean="0">
                <a:solidFill>
                  <a:srgbClr val="4F81BC"/>
                </a:solidFill>
                <a:uFill>
                  <a:solidFill>
                    <a:srgbClr val="4F81BC"/>
                  </a:solidFill>
                </a:uFill>
                <a:cs typeface="Calibri"/>
                <a:hlinkClick r:id="rId2"/>
              </a:rPr>
              <a:t>κατά Γαλλίας</a:t>
            </a:r>
            <a:endParaRPr lang="el-GR" sz="1400" dirty="0" smtClean="0">
              <a:cs typeface="Calibri"/>
            </a:endParaRPr>
          </a:p>
          <a:p>
            <a:pPr marL="12700" algn="just">
              <a:lnSpc>
                <a:spcPct val="100000"/>
              </a:lnSpc>
              <a:spcBef>
                <a:spcPts val="25"/>
              </a:spcBef>
            </a:pPr>
            <a:r>
              <a:rPr lang="el-GR" sz="1400" dirty="0" smtClean="0">
                <a:solidFill>
                  <a:srgbClr val="808080"/>
                </a:solidFill>
                <a:cs typeface="Calibri"/>
              </a:rPr>
              <a:t>10</a:t>
            </a:r>
            <a:r>
              <a:rPr lang="el-GR" sz="1400" spc="-20" dirty="0" smtClean="0">
                <a:solidFill>
                  <a:srgbClr val="808080"/>
                </a:solidFill>
                <a:cs typeface="Calibri"/>
              </a:rPr>
              <a:t> </a:t>
            </a:r>
            <a:r>
              <a:rPr lang="el-GR" sz="1400" spc="-5" dirty="0" smtClean="0">
                <a:solidFill>
                  <a:srgbClr val="808080"/>
                </a:solidFill>
                <a:cs typeface="Calibri"/>
              </a:rPr>
              <a:t>Ιουλίου</a:t>
            </a:r>
            <a:r>
              <a:rPr lang="el-GR" sz="1400" spc="-25" dirty="0" smtClean="0">
                <a:solidFill>
                  <a:srgbClr val="808080"/>
                </a:solidFill>
                <a:cs typeface="Calibri"/>
              </a:rPr>
              <a:t> </a:t>
            </a:r>
            <a:r>
              <a:rPr lang="el-GR" sz="1400" spc="-5" dirty="0" smtClean="0">
                <a:solidFill>
                  <a:srgbClr val="808080"/>
                </a:solidFill>
                <a:cs typeface="Calibri"/>
              </a:rPr>
              <a:t>2014</a:t>
            </a:r>
            <a:endParaRPr lang="el-GR" sz="1400" dirty="0" smtClean="0">
              <a:cs typeface="Calibri"/>
            </a:endParaRPr>
          </a:p>
          <a:p>
            <a:pPr marL="12700" marR="5080" algn="just">
              <a:lnSpc>
                <a:spcPct val="101699"/>
              </a:lnSpc>
            </a:pPr>
            <a:r>
              <a:rPr lang="el-GR" sz="1400" spc="-5" dirty="0" smtClean="0">
                <a:cs typeface="Calibri"/>
              </a:rPr>
              <a:t>Οι</a:t>
            </a:r>
            <a:r>
              <a:rPr lang="el-GR" sz="1400" dirty="0" smtClean="0">
                <a:cs typeface="Calibri"/>
              </a:rPr>
              <a:t> </a:t>
            </a:r>
            <a:r>
              <a:rPr lang="el-GR" sz="1400" spc="-5" dirty="0" smtClean="0">
                <a:cs typeface="Calibri"/>
              </a:rPr>
              <a:t>υποθέσεις</a:t>
            </a:r>
            <a:r>
              <a:rPr lang="el-GR" sz="1400" dirty="0" smtClean="0">
                <a:cs typeface="Calibri"/>
              </a:rPr>
              <a:t> </a:t>
            </a:r>
            <a:r>
              <a:rPr lang="el-GR" sz="1400" spc="-5" dirty="0" smtClean="0">
                <a:cs typeface="Calibri"/>
              </a:rPr>
              <a:t>αυτές</a:t>
            </a:r>
            <a:r>
              <a:rPr lang="el-GR" sz="1400" dirty="0" smtClean="0">
                <a:cs typeface="Calibri"/>
              </a:rPr>
              <a:t> </a:t>
            </a:r>
            <a:r>
              <a:rPr lang="el-GR" sz="1400" spc="-5" dirty="0" smtClean="0">
                <a:cs typeface="Calibri"/>
              </a:rPr>
              <a:t>αφορούσαν</a:t>
            </a:r>
            <a:r>
              <a:rPr lang="el-GR" sz="1400" dirty="0" smtClean="0">
                <a:cs typeface="Calibri"/>
              </a:rPr>
              <a:t> </a:t>
            </a:r>
            <a:r>
              <a:rPr lang="el-GR" sz="1400" spc="-5" dirty="0" smtClean="0">
                <a:cs typeface="Calibri"/>
              </a:rPr>
              <a:t>στις</a:t>
            </a:r>
            <a:r>
              <a:rPr lang="el-GR" sz="1400" dirty="0" smtClean="0">
                <a:cs typeface="Calibri"/>
              </a:rPr>
              <a:t> </a:t>
            </a:r>
            <a:r>
              <a:rPr lang="el-GR" sz="1400" spc="-5" dirty="0" smtClean="0">
                <a:cs typeface="Calibri"/>
              </a:rPr>
              <a:t>δυσκολίες</a:t>
            </a:r>
            <a:r>
              <a:rPr lang="el-GR" sz="1400" dirty="0" smtClean="0">
                <a:cs typeface="Calibri"/>
              </a:rPr>
              <a:t> </a:t>
            </a:r>
            <a:r>
              <a:rPr lang="el-GR" sz="1400" spc="-5" dirty="0" smtClean="0">
                <a:cs typeface="Calibri"/>
              </a:rPr>
              <a:t>που</a:t>
            </a:r>
            <a:r>
              <a:rPr lang="el-GR" sz="1400" dirty="0" smtClean="0">
                <a:cs typeface="Calibri"/>
              </a:rPr>
              <a:t> </a:t>
            </a:r>
            <a:r>
              <a:rPr lang="el-GR" sz="1400" spc="-5" dirty="0" smtClean="0">
                <a:cs typeface="Calibri"/>
              </a:rPr>
              <a:t>αντιμετώπισαν</a:t>
            </a:r>
            <a:r>
              <a:rPr lang="el-GR" sz="1400" dirty="0" smtClean="0">
                <a:cs typeface="Calibri"/>
              </a:rPr>
              <a:t> οι </a:t>
            </a:r>
            <a:r>
              <a:rPr lang="el-GR" sz="1400" spc="5" dirty="0" smtClean="0">
                <a:cs typeface="Calibri"/>
              </a:rPr>
              <a:t> </a:t>
            </a:r>
            <a:r>
              <a:rPr lang="el-GR" sz="1400" spc="-5" dirty="0" smtClean="0">
                <a:cs typeface="Calibri"/>
              </a:rPr>
              <a:t>προσφεύγοντες</a:t>
            </a:r>
            <a:r>
              <a:rPr lang="el-GR" sz="1400" dirty="0" smtClean="0">
                <a:cs typeface="Calibri"/>
              </a:rPr>
              <a:t> –</a:t>
            </a:r>
            <a:r>
              <a:rPr lang="el-GR" sz="1400" spc="5" dirty="0" smtClean="0">
                <a:cs typeface="Calibri"/>
              </a:rPr>
              <a:t> </a:t>
            </a:r>
            <a:r>
              <a:rPr lang="el-GR" sz="1400" dirty="0" smtClean="0">
                <a:cs typeface="Calibri"/>
              </a:rPr>
              <a:t>οι</a:t>
            </a:r>
            <a:r>
              <a:rPr lang="el-GR" sz="1400" spc="5" dirty="0" smtClean="0">
                <a:cs typeface="Calibri"/>
              </a:rPr>
              <a:t> </a:t>
            </a:r>
            <a:r>
              <a:rPr lang="el-GR" sz="1400" spc="-5" dirty="0" smtClean="0">
                <a:cs typeface="Calibri"/>
              </a:rPr>
              <a:t>οποίοι</a:t>
            </a:r>
            <a:r>
              <a:rPr lang="el-GR" sz="1400" dirty="0" smtClean="0">
                <a:cs typeface="Calibri"/>
              </a:rPr>
              <a:t> </a:t>
            </a:r>
            <a:r>
              <a:rPr lang="el-GR" sz="1400" spc="-5" dirty="0" smtClean="0">
                <a:cs typeface="Calibri"/>
              </a:rPr>
              <a:t>είτε</a:t>
            </a:r>
            <a:r>
              <a:rPr lang="el-GR" sz="1400" dirty="0" smtClean="0">
                <a:cs typeface="Calibri"/>
              </a:rPr>
              <a:t> ήταν</a:t>
            </a:r>
            <a:r>
              <a:rPr lang="el-GR" sz="1400" spc="5" dirty="0" smtClean="0">
                <a:cs typeface="Calibri"/>
              </a:rPr>
              <a:t> </a:t>
            </a:r>
            <a:r>
              <a:rPr lang="el-GR" sz="1400" spc="-5" dirty="0" smtClean="0">
                <a:cs typeface="Calibri"/>
              </a:rPr>
              <a:t>αναγνωρισμένοι</a:t>
            </a:r>
            <a:r>
              <a:rPr lang="el-GR" sz="1400" dirty="0" smtClean="0">
                <a:cs typeface="Calibri"/>
              </a:rPr>
              <a:t> </a:t>
            </a:r>
            <a:r>
              <a:rPr lang="el-GR" sz="1400" spc="-5" dirty="0" smtClean="0">
                <a:cs typeface="Calibri"/>
              </a:rPr>
              <a:t>πρόσφυγες</a:t>
            </a:r>
            <a:r>
              <a:rPr lang="el-GR" sz="1400" dirty="0" smtClean="0">
                <a:cs typeface="Calibri"/>
              </a:rPr>
              <a:t> </a:t>
            </a:r>
            <a:r>
              <a:rPr lang="el-GR" sz="1400" spc="-5" dirty="0" smtClean="0">
                <a:cs typeface="Calibri"/>
              </a:rPr>
              <a:t>είτε</a:t>
            </a:r>
            <a:r>
              <a:rPr lang="el-GR" sz="1400" dirty="0" smtClean="0">
                <a:cs typeface="Calibri"/>
              </a:rPr>
              <a:t> </a:t>
            </a:r>
            <a:r>
              <a:rPr lang="el-GR" sz="1400" spc="-5" dirty="0" smtClean="0">
                <a:cs typeface="Calibri"/>
              </a:rPr>
              <a:t>διέμεναν </a:t>
            </a:r>
            <a:r>
              <a:rPr lang="el-GR" sz="1400" spc="-260" dirty="0" smtClean="0">
                <a:cs typeface="Calibri"/>
              </a:rPr>
              <a:t> </a:t>
            </a:r>
            <a:r>
              <a:rPr lang="el-GR" sz="1400" dirty="0" smtClean="0">
                <a:cs typeface="Calibri"/>
              </a:rPr>
              <a:t>νομίμως </a:t>
            </a:r>
            <a:r>
              <a:rPr lang="el-GR" sz="1400" spc="-5" dirty="0" smtClean="0">
                <a:cs typeface="Calibri"/>
              </a:rPr>
              <a:t>στη Γαλλία </a:t>
            </a:r>
            <a:r>
              <a:rPr lang="el-GR" sz="1400" dirty="0" smtClean="0">
                <a:cs typeface="Calibri"/>
              </a:rPr>
              <a:t>– όταν </a:t>
            </a:r>
            <a:r>
              <a:rPr lang="el-GR" sz="1400" spc="-5" dirty="0" smtClean="0">
                <a:cs typeface="Calibri"/>
              </a:rPr>
              <a:t>θέλησαν </a:t>
            </a:r>
            <a:r>
              <a:rPr lang="el-GR" sz="1400" dirty="0" smtClean="0">
                <a:cs typeface="Calibri"/>
              </a:rPr>
              <a:t>να </a:t>
            </a:r>
            <a:r>
              <a:rPr lang="el-GR" sz="1400" spc="-5" dirty="0" smtClean="0">
                <a:cs typeface="Calibri"/>
              </a:rPr>
              <a:t>λάβουν </a:t>
            </a:r>
            <a:r>
              <a:rPr lang="el-GR" sz="1400" dirty="0" smtClean="0">
                <a:cs typeface="Calibri"/>
              </a:rPr>
              <a:t>θεωρήσεις </a:t>
            </a:r>
            <a:r>
              <a:rPr lang="el-GR" sz="1400" spc="-5" dirty="0" smtClean="0">
                <a:cs typeface="Calibri"/>
              </a:rPr>
              <a:t>εισόδου (</a:t>
            </a:r>
            <a:r>
              <a:rPr lang="el-GR" sz="1400" spc="-5" dirty="0" err="1" smtClean="0">
                <a:cs typeface="Calibri"/>
              </a:rPr>
              <a:t>visa</a:t>
            </a:r>
            <a:r>
              <a:rPr lang="el-GR" sz="1400" spc="-5" dirty="0" smtClean="0">
                <a:cs typeface="Calibri"/>
              </a:rPr>
              <a:t>) για </a:t>
            </a:r>
            <a:r>
              <a:rPr lang="el-GR" sz="1400" dirty="0" smtClean="0">
                <a:cs typeface="Calibri"/>
              </a:rPr>
              <a:t>τα </a:t>
            </a:r>
            <a:r>
              <a:rPr lang="el-GR" sz="1400" spc="5" dirty="0" smtClean="0">
                <a:cs typeface="Calibri"/>
              </a:rPr>
              <a:t> </a:t>
            </a:r>
            <a:r>
              <a:rPr lang="el-GR" sz="1400" spc="-5" dirty="0" smtClean="0">
                <a:cs typeface="Calibri"/>
              </a:rPr>
              <a:t>παιδιά</a:t>
            </a:r>
            <a:r>
              <a:rPr lang="el-GR" sz="1400" spc="215" dirty="0" smtClean="0">
                <a:cs typeface="Calibri"/>
              </a:rPr>
              <a:t> </a:t>
            </a:r>
            <a:r>
              <a:rPr lang="el-GR" sz="1400" spc="-5" dirty="0" smtClean="0">
                <a:cs typeface="Calibri"/>
              </a:rPr>
              <a:t>τους</a:t>
            </a:r>
            <a:r>
              <a:rPr lang="el-GR" sz="1400" spc="215" dirty="0" smtClean="0">
                <a:cs typeface="Calibri"/>
              </a:rPr>
              <a:t> </a:t>
            </a:r>
            <a:r>
              <a:rPr lang="el-GR" sz="1400" spc="-5" dirty="0" smtClean="0">
                <a:cs typeface="Calibri"/>
              </a:rPr>
              <a:t>που</a:t>
            </a:r>
            <a:r>
              <a:rPr lang="el-GR" sz="1400" spc="210" dirty="0" smtClean="0">
                <a:cs typeface="Calibri"/>
              </a:rPr>
              <a:t> </a:t>
            </a:r>
            <a:r>
              <a:rPr lang="el-GR" sz="1400" spc="-5" dirty="0" smtClean="0">
                <a:cs typeface="Calibri"/>
              </a:rPr>
              <a:t>βρίσκονταν</a:t>
            </a:r>
            <a:r>
              <a:rPr lang="el-GR" sz="1400" spc="215" dirty="0" smtClean="0">
                <a:cs typeface="Calibri"/>
              </a:rPr>
              <a:t> </a:t>
            </a:r>
            <a:r>
              <a:rPr lang="el-GR" sz="1400" spc="-5" dirty="0" smtClean="0">
                <a:cs typeface="Calibri"/>
              </a:rPr>
              <a:t>στο</a:t>
            </a:r>
            <a:r>
              <a:rPr lang="el-GR" sz="1400" spc="200" dirty="0" smtClean="0">
                <a:cs typeface="Calibri"/>
              </a:rPr>
              <a:t> </a:t>
            </a:r>
            <a:r>
              <a:rPr lang="el-GR" sz="1400" spc="-5" dirty="0" smtClean="0">
                <a:cs typeface="Calibri"/>
              </a:rPr>
              <a:t>εξωτερικό,</a:t>
            </a:r>
            <a:r>
              <a:rPr lang="el-GR" sz="1400" spc="215" dirty="0" smtClean="0">
                <a:cs typeface="Calibri"/>
              </a:rPr>
              <a:t> </a:t>
            </a:r>
            <a:r>
              <a:rPr lang="el-GR" sz="1400" spc="-5" dirty="0" smtClean="0">
                <a:cs typeface="Calibri"/>
              </a:rPr>
              <a:t>προκειμένου</a:t>
            </a:r>
            <a:r>
              <a:rPr lang="el-GR" sz="1400" spc="210" dirty="0" smtClean="0">
                <a:cs typeface="Calibri"/>
              </a:rPr>
              <a:t> </a:t>
            </a:r>
            <a:r>
              <a:rPr lang="el-GR" sz="1400" dirty="0" smtClean="0">
                <a:cs typeface="Calibri"/>
              </a:rPr>
              <a:t>να</a:t>
            </a:r>
            <a:r>
              <a:rPr lang="el-GR" sz="1400" spc="200" dirty="0" smtClean="0">
                <a:cs typeface="Calibri"/>
              </a:rPr>
              <a:t> </a:t>
            </a:r>
            <a:r>
              <a:rPr lang="el-GR" sz="1400" spc="-5" dirty="0" smtClean="0">
                <a:cs typeface="Calibri"/>
              </a:rPr>
              <a:t>επανασυνδεθούν</a:t>
            </a:r>
            <a:r>
              <a:rPr lang="el-GR" sz="1400" spc="215" dirty="0" smtClean="0">
                <a:cs typeface="Calibri"/>
              </a:rPr>
              <a:t> </a:t>
            </a:r>
            <a:r>
              <a:rPr lang="el-GR" sz="1400" dirty="0" smtClean="0">
                <a:cs typeface="Calibri"/>
              </a:rPr>
              <a:t>οι</a:t>
            </a:r>
            <a:r>
              <a:rPr lang="en-US" sz="1400" dirty="0" smtClean="0">
                <a:cs typeface="Calibri"/>
              </a:rPr>
              <a:t> </a:t>
            </a:r>
            <a:r>
              <a:rPr sz="1400" spc="-5" smtClean="0">
                <a:latin typeface="Calibri"/>
                <a:cs typeface="Calibri"/>
              </a:rPr>
              <a:t>οικογένειές </a:t>
            </a:r>
            <a:r>
              <a:rPr sz="1400" spc="-5" dirty="0">
                <a:latin typeface="Calibri"/>
                <a:cs typeface="Calibri"/>
              </a:rPr>
              <a:t>τους. Οι προσφεύγοντες ισχυρίστηκαν </a:t>
            </a:r>
            <a:r>
              <a:rPr sz="1400" dirty="0">
                <a:latin typeface="Calibri"/>
                <a:cs typeface="Calibri"/>
              </a:rPr>
              <a:t>ότι η </a:t>
            </a:r>
            <a:r>
              <a:rPr sz="1400" spc="-5" dirty="0">
                <a:latin typeface="Calibri"/>
                <a:cs typeface="Calibri"/>
              </a:rPr>
              <a:t>άρνηση των προξενικών </a:t>
            </a:r>
            <a:r>
              <a:rPr sz="1400" dirty="0">
                <a:latin typeface="Calibri"/>
                <a:cs typeface="Calibri"/>
              </a:rPr>
              <a:t> αρχών</a:t>
            </a:r>
            <a:r>
              <a:rPr sz="1400" spc="5" dirty="0">
                <a:latin typeface="Calibri"/>
                <a:cs typeface="Calibri"/>
              </a:rPr>
              <a:t> </a:t>
            </a:r>
            <a:r>
              <a:rPr sz="1400" dirty="0">
                <a:latin typeface="Calibri"/>
                <a:cs typeface="Calibri"/>
              </a:rPr>
              <a:t>να</a:t>
            </a:r>
            <a:r>
              <a:rPr sz="1400" spc="5" dirty="0">
                <a:latin typeface="Calibri"/>
                <a:cs typeface="Calibri"/>
              </a:rPr>
              <a:t> </a:t>
            </a:r>
            <a:r>
              <a:rPr sz="1400" spc="-5" dirty="0">
                <a:latin typeface="Calibri"/>
                <a:cs typeface="Calibri"/>
              </a:rPr>
              <a:t>χορηγήσουν</a:t>
            </a:r>
            <a:r>
              <a:rPr sz="1400" dirty="0">
                <a:latin typeface="Calibri"/>
                <a:cs typeface="Calibri"/>
              </a:rPr>
              <a:t> θεωρήσεις</a:t>
            </a:r>
            <a:r>
              <a:rPr sz="1400" spc="5" dirty="0">
                <a:latin typeface="Calibri"/>
                <a:cs typeface="Calibri"/>
              </a:rPr>
              <a:t> </a:t>
            </a:r>
            <a:r>
              <a:rPr sz="1400" spc="-5" dirty="0">
                <a:latin typeface="Calibri"/>
                <a:cs typeface="Calibri"/>
              </a:rPr>
              <a:t>εισόδου</a:t>
            </a:r>
            <a:r>
              <a:rPr sz="1400" dirty="0">
                <a:latin typeface="Calibri"/>
                <a:cs typeface="Calibri"/>
              </a:rPr>
              <a:t> </a:t>
            </a:r>
            <a:r>
              <a:rPr sz="1400" spc="-5" dirty="0">
                <a:latin typeface="Calibri"/>
                <a:cs typeface="Calibri"/>
              </a:rPr>
              <a:t>στα</a:t>
            </a:r>
            <a:r>
              <a:rPr sz="1400" dirty="0">
                <a:latin typeface="Calibri"/>
                <a:cs typeface="Calibri"/>
              </a:rPr>
              <a:t> </a:t>
            </a:r>
            <a:r>
              <a:rPr sz="1400" spc="-5" dirty="0">
                <a:latin typeface="Calibri"/>
                <a:cs typeface="Calibri"/>
              </a:rPr>
              <a:t>παιδιά</a:t>
            </a:r>
            <a:r>
              <a:rPr sz="1400" dirty="0">
                <a:latin typeface="Calibri"/>
                <a:cs typeface="Calibri"/>
              </a:rPr>
              <a:t> </a:t>
            </a:r>
            <a:r>
              <a:rPr sz="1400" spc="-5" dirty="0">
                <a:latin typeface="Calibri"/>
                <a:cs typeface="Calibri"/>
              </a:rPr>
              <a:t>τους,</a:t>
            </a:r>
            <a:r>
              <a:rPr sz="1400" dirty="0">
                <a:latin typeface="Calibri"/>
                <a:cs typeface="Calibri"/>
              </a:rPr>
              <a:t> </a:t>
            </a:r>
            <a:r>
              <a:rPr sz="1400" spc="-5" dirty="0">
                <a:latin typeface="Calibri"/>
                <a:cs typeface="Calibri"/>
              </a:rPr>
              <a:t>για</a:t>
            </a:r>
            <a:r>
              <a:rPr sz="1400" dirty="0">
                <a:latin typeface="Calibri"/>
                <a:cs typeface="Calibri"/>
              </a:rPr>
              <a:t> τον</a:t>
            </a:r>
            <a:r>
              <a:rPr sz="1400" spc="5" dirty="0">
                <a:latin typeface="Calibri"/>
                <a:cs typeface="Calibri"/>
              </a:rPr>
              <a:t> </a:t>
            </a:r>
            <a:r>
              <a:rPr sz="1400" spc="-5" dirty="0">
                <a:latin typeface="Calibri"/>
                <a:cs typeface="Calibri"/>
              </a:rPr>
              <a:t>σκοπό</a:t>
            </a:r>
            <a:r>
              <a:rPr sz="1400" dirty="0">
                <a:latin typeface="Calibri"/>
                <a:cs typeface="Calibri"/>
              </a:rPr>
              <a:t> της </a:t>
            </a:r>
            <a:r>
              <a:rPr sz="1400" spc="5" dirty="0">
                <a:latin typeface="Calibri"/>
                <a:cs typeface="Calibri"/>
              </a:rPr>
              <a:t> </a:t>
            </a:r>
            <a:r>
              <a:rPr sz="1400" spc="-5" dirty="0">
                <a:latin typeface="Calibri"/>
                <a:cs typeface="Calibri"/>
              </a:rPr>
              <a:t>οικογενειακής</a:t>
            </a:r>
            <a:r>
              <a:rPr sz="1400" dirty="0">
                <a:latin typeface="Calibri"/>
                <a:cs typeface="Calibri"/>
              </a:rPr>
              <a:t> </a:t>
            </a:r>
            <a:r>
              <a:rPr sz="1400" spc="-5" dirty="0">
                <a:latin typeface="Calibri"/>
                <a:cs typeface="Calibri"/>
              </a:rPr>
              <a:t>επανένωσης,</a:t>
            </a:r>
            <a:r>
              <a:rPr sz="1400" dirty="0">
                <a:latin typeface="Calibri"/>
                <a:cs typeface="Calibri"/>
              </a:rPr>
              <a:t> </a:t>
            </a:r>
            <a:r>
              <a:rPr sz="1400" spc="-5" dirty="0">
                <a:latin typeface="Calibri"/>
                <a:cs typeface="Calibri"/>
              </a:rPr>
              <a:t>παραβίασε</a:t>
            </a:r>
            <a:r>
              <a:rPr sz="1400" dirty="0">
                <a:latin typeface="Calibri"/>
                <a:cs typeface="Calibri"/>
              </a:rPr>
              <a:t> </a:t>
            </a:r>
            <a:r>
              <a:rPr sz="1400" spc="-5" dirty="0">
                <a:latin typeface="Calibri"/>
                <a:cs typeface="Calibri"/>
              </a:rPr>
              <a:t>το</a:t>
            </a:r>
            <a:r>
              <a:rPr sz="1400" dirty="0">
                <a:latin typeface="Calibri"/>
                <a:cs typeface="Calibri"/>
              </a:rPr>
              <a:t> </a:t>
            </a:r>
            <a:r>
              <a:rPr sz="1400" spc="-5" dirty="0">
                <a:latin typeface="Calibri"/>
                <a:cs typeface="Calibri"/>
              </a:rPr>
              <a:t>δικαίωμά</a:t>
            </a:r>
            <a:r>
              <a:rPr sz="1400" dirty="0">
                <a:latin typeface="Calibri"/>
                <a:cs typeface="Calibri"/>
              </a:rPr>
              <a:t> </a:t>
            </a:r>
            <a:r>
              <a:rPr sz="1400" spc="-5" dirty="0">
                <a:latin typeface="Calibri"/>
                <a:cs typeface="Calibri"/>
              </a:rPr>
              <a:t>τους</a:t>
            </a:r>
            <a:r>
              <a:rPr sz="1400" dirty="0">
                <a:latin typeface="Calibri"/>
                <a:cs typeface="Calibri"/>
              </a:rPr>
              <a:t> </a:t>
            </a:r>
            <a:r>
              <a:rPr sz="1400" spc="-5" dirty="0">
                <a:latin typeface="Calibri"/>
                <a:cs typeface="Calibri"/>
              </a:rPr>
              <a:t>στον</a:t>
            </a:r>
            <a:r>
              <a:rPr sz="1400" dirty="0">
                <a:latin typeface="Calibri"/>
                <a:cs typeface="Calibri"/>
              </a:rPr>
              <a:t> </a:t>
            </a:r>
            <a:r>
              <a:rPr sz="1400" spc="-5" dirty="0">
                <a:latin typeface="Calibri"/>
                <a:cs typeface="Calibri"/>
              </a:rPr>
              <a:t>σεβασμό</a:t>
            </a:r>
            <a:r>
              <a:rPr sz="1400" dirty="0">
                <a:latin typeface="Calibri"/>
                <a:cs typeface="Calibri"/>
              </a:rPr>
              <a:t> </a:t>
            </a:r>
            <a:r>
              <a:rPr sz="1400" spc="-5" dirty="0">
                <a:latin typeface="Calibri"/>
                <a:cs typeface="Calibri"/>
              </a:rPr>
              <a:t>της </a:t>
            </a:r>
            <a:r>
              <a:rPr sz="1400" spc="-260" dirty="0">
                <a:latin typeface="Calibri"/>
                <a:cs typeface="Calibri"/>
              </a:rPr>
              <a:t> </a:t>
            </a:r>
            <a:r>
              <a:rPr sz="1400" spc="-5" dirty="0">
                <a:latin typeface="Calibri"/>
                <a:cs typeface="Calibri"/>
              </a:rPr>
              <a:t>οικογενειακής </a:t>
            </a:r>
            <a:r>
              <a:rPr sz="1400" spc="-5">
                <a:latin typeface="Calibri"/>
                <a:cs typeface="Calibri"/>
              </a:rPr>
              <a:t>τους</a:t>
            </a:r>
            <a:r>
              <a:rPr sz="1400" spc="-10">
                <a:latin typeface="Calibri"/>
                <a:cs typeface="Calibri"/>
              </a:rPr>
              <a:t> </a:t>
            </a:r>
            <a:r>
              <a:rPr sz="1400" spc="-5" smtClean="0">
                <a:latin typeface="Calibri"/>
                <a:cs typeface="Calibri"/>
              </a:rPr>
              <a:t>ζωής.</a:t>
            </a:r>
            <a:r>
              <a:rPr lang="el-GR" sz="1400" spc="-5" dirty="0" smtClean="0">
                <a:latin typeface="Calibri"/>
                <a:cs typeface="Calibri"/>
              </a:rPr>
              <a:t> </a:t>
            </a:r>
            <a:r>
              <a:rPr sz="1400" smtClean="0">
                <a:solidFill>
                  <a:schemeClr val="tx2">
                    <a:lumMod val="75000"/>
                  </a:schemeClr>
                </a:solidFill>
                <a:latin typeface="Calibri"/>
                <a:cs typeface="Calibri"/>
              </a:rPr>
              <a:t>Το </a:t>
            </a:r>
            <a:r>
              <a:rPr sz="1400" spc="-5" dirty="0">
                <a:solidFill>
                  <a:schemeClr val="tx2">
                    <a:lumMod val="75000"/>
                  </a:schemeClr>
                </a:solidFill>
                <a:latin typeface="Calibri"/>
                <a:cs typeface="Calibri"/>
              </a:rPr>
              <a:t>Δικαστήριο </a:t>
            </a:r>
            <a:r>
              <a:rPr sz="1400" dirty="0">
                <a:solidFill>
                  <a:schemeClr val="tx2">
                    <a:lumMod val="75000"/>
                  </a:schemeClr>
                </a:solidFill>
                <a:latin typeface="Calibri"/>
                <a:cs typeface="Calibri"/>
              </a:rPr>
              <a:t>σημείωσε </a:t>
            </a:r>
            <a:r>
              <a:rPr sz="1400" spc="-5" dirty="0">
                <a:solidFill>
                  <a:schemeClr val="tx2">
                    <a:lumMod val="75000"/>
                  </a:schemeClr>
                </a:solidFill>
                <a:latin typeface="Calibri"/>
                <a:cs typeface="Calibri"/>
              </a:rPr>
              <a:t>συγκεκριμένα </a:t>
            </a:r>
            <a:r>
              <a:rPr sz="1400" dirty="0">
                <a:solidFill>
                  <a:schemeClr val="tx2">
                    <a:lumMod val="75000"/>
                  </a:schemeClr>
                </a:solidFill>
                <a:latin typeface="Calibri"/>
                <a:cs typeface="Calibri"/>
              </a:rPr>
              <a:t>ότι η </a:t>
            </a:r>
            <a:r>
              <a:rPr sz="1400" spc="-5" dirty="0">
                <a:solidFill>
                  <a:schemeClr val="tx2">
                    <a:lumMod val="75000"/>
                  </a:schemeClr>
                </a:solidFill>
                <a:latin typeface="Calibri"/>
                <a:cs typeface="Calibri"/>
              </a:rPr>
              <a:t>διαδικασία </a:t>
            </a:r>
            <a:r>
              <a:rPr sz="1400" dirty="0">
                <a:solidFill>
                  <a:schemeClr val="tx2">
                    <a:lumMod val="75000"/>
                  </a:schemeClr>
                </a:solidFill>
                <a:latin typeface="Calibri"/>
                <a:cs typeface="Calibri"/>
              </a:rPr>
              <a:t>εξέτασης των </a:t>
            </a:r>
            <a:r>
              <a:rPr sz="1400" spc="-5" dirty="0">
                <a:solidFill>
                  <a:schemeClr val="tx2">
                    <a:lumMod val="75000"/>
                  </a:schemeClr>
                </a:solidFill>
                <a:latin typeface="Calibri"/>
                <a:cs typeface="Calibri"/>
              </a:rPr>
              <a:t>αιτήσεων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οικογενειακής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επανένωσης</a:t>
            </a:r>
            <a:r>
              <a:rPr sz="1400" dirty="0">
                <a:solidFill>
                  <a:schemeClr val="tx2">
                    <a:lumMod val="75000"/>
                  </a:schemeClr>
                </a:solidFill>
                <a:latin typeface="Calibri"/>
                <a:cs typeface="Calibri"/>
              </a:rPr>
              <a:t> έπρεπε</a:t>
            </a:r>
            <a:r>
              <a:rPr sz="1400" spc="5" dirty="0">
                <a:solidFill>
                  <a:schemeClr val="tx2">
                    <a:lumMod val="75000"/>
                  </a:schemeClr>
                </a:solidFill>
                <a:latin typeface="Calibri"/>
                <a:cs typeface="Calibri"/>
              </a:rPr>
              <a:t> </a:t>
            </a:r>
            <a:r>
              <a:rPr sz="1400" spc="-10" dirty="0">
                <a:solidFill>
                  <a:schemeClr val="tx2">
                    <a:lumMod val="75000"/>
                  </a:schemeClr>
                </a:solidFill>
                <a:latin typeface="Calibri"/>
                <a:cs typeface="Calibri"/>
              </a:rPr>
              <a:t>να</a:t>
            </a:r>
            <a:r>
              <a:rPr sz="1400" spc="-5" dirty="0">
                <a:solidFill>
                  <a:schemeClr val="tx2">
                    <a:lumMod val="75000"/>
                  </a:schemeClr>
                </a:solidFill>
                <a:latin typeface="Calibri"/>
                <a:cs typeface="Calibri"/>
              </a:rPr>
              <a:t> διέπεται</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από</a:t>
            </a:r>
            <a:r>
              <a:rPr sz="1400" dirty="0">
                <a:solidFill>
                  <a:schemeClr val="tx2">
                    <a:lumMod val="75000"/>
                  </a:schemeClr>
                </a:solidFill>
                <a:latin typeface="Calibri"/>
                <a:cs typeface="Calibri"/>
              </a:rPr>
              <a:t> έναν</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ορισμένο</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αριθμό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χαρακτηριστικών,</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λαμβάνοντας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υπόψη</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αφενός</a:t>
            </a:r>
            <a:r>
              <a:rPr sz="1400" dirty="0">
                <a:solidFill>
                  <a:schemeClr val="tx2">
                    <a:lumMod val="75000"/>
                  </a:schemeClr>
                </a:solidFill>
                <a:latin typeface="Calibri"/>
                <a:cs typeface="Calibri"/>
              </a:rPr>
              <a:t> την</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ιδιότητα</a:t>
            </a:r>
            <a:r>
              <a:rPr sz="1400" dirty="0">
                <a:solidFill>
                  <a:schemeClr val="tx2">
                    <a:lumMod val="75000"/>
                  </a:schemeClr>
                </a:solidFill>
                <a:latin typeface="Calibri"/>
                <a:cs typeface="Calibri"/>
              </a:rPr>
              <a:t> του</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πρόσφυγα</a:t>
            </a:r>
            <a:r>
              <a:rPr sz="1400" dirty="0">
                <a:solidFill>
                  <a:schemeClr val="tx2">
                    <a:lumMod val="75000"/>
                  </a:schemeClr>
                </a:solidFill>
                <a:latin typeface="Calibri"/>
                <a:cs typeface="Calibri"/>
              </a:rPr>
              <a:t> </a:t>
            </a:r>
            <a:r>
              <a:rPr sz="1400" spc="-10" dirty="0">
                <a:solidFill>
                  <a:schemeClr val="tx2">
                    <a:lumMod val="75000"/>
                  </a:schemeClr>
                </a:solidFill>
                <a:latin typeface="Calibri"/>
                <a:cs typeface="Calibri"/>
              </a:rPr>
              <a:t>την </a:t>
            </a:r>
            <a:r>
              <a:rPr sz="1400" spc="-5" dirty="0">
                <a:solidFill>
                  <a:schemeClr val="tx2">
                    <a:lumMod val="75000"/>
                  </a:schemeClr>
                </a:solidFill>
                <a:latin typeface="Calibri"/>
                <a:cs typeface="Calibri"/>
              </a:rPr>
              <a:t> οποία</a:t>
            </a:r>
            <a:r>
              <a:rPr sz="1400" spc="120" dirty="0">
                <a:solidFill>
                  <a:schemeClr val="tx2">
                    <a:lumMod val="75000"/>
                  </a:schemeClr>
                </a:solidFill>
                <a:latin typeface="Calibri"/>
                <a:cs typeface="Calibri"/>
              </a:rPr>
              <a:t> </a:t>
            </a:r>
            <a:r>
              <a:rPr sz="1400" dirty="0">
                <a:solidFill>
                  <a:schemeClr val="tx2">
                    <a:lumMod val="75000"/>
                  </a:schemeClr>
                </a:solidFill>
                <a:latin typeface="Calibri"/>
                <a:cs typeface="Calibri"/>
              </a:rPr>
              <a:t>είχαν</a:t>
            </a:r>
            <a:r>
              <a:rPr sz="1400" spc="105" dirty="0">
                <a:solidFill>
                  <a:schemeClr val="tx2">
                    <a:lumMod val="75000"/>
                  </a:schemeClr>
                </a:solidFill>
                <a:latin typeface="Calibri"/>
                <a:cs typeface="Calibri"/>
              </a:rPr>
              <a:t> </a:t>
            </a:r>
            <a:r>
              <a:rPr sz="1400" dirty="0">
                <a:solidFill>
                  <a:schemeClr val="tx2">
                    <a:lumMod val="75000"/>
                  </a:schemeClr>
                </a:solidFill>
                <a:latin typeface="Calibri"/>
                <a:cs typeface="Calibri"/>
              </a:rPr>
              <a:t>οι</a:t>
            </a:r>
            <a:r>
              <a:rPr sz="1400" spc="114"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προσφεύγοντες</a:t>
            </a:r>
            <a:r>
              <a:rPr sz="1400" spc="10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και</a:t>
            </a:r>
            <a:r>
              <a:rPr sz="1400" spc="114"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αφετέρου</a:t>
            </a:r>
            <a:r>
              <a:rPr sz="1400" spc="114"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a:t>
            </a:r>
            <a:r>
              <a:rPr sz="1400" spc="1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υπέρτατο</a:t>
            </a:r>
            <a:r>
              <a:rPr sz="1400" spc="10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συμφέρον</a:t>
            </a:r>
            <a:r>
              <a:rPr sz="1400" spc="105" dirty="0">
                <a:solidFill>
                  <a:schemeClr val="tx2">
                    <a:lumMod val="75000"/>
                  </a:schemeClr>
                </a:solidFill>
                <a:latin typeface="Calibri"/>
                <a:cs typeface="Calibri"/>
              </a:rPr>
              <a:t> </a:t>
            </a:r>
            <a:r>
              <a:rPr sz="1400" spc="-5">
                <a:solidFill>
                  <a:schemeClr val="tx2">
                    <a:lumMod val="75000"/>
                  </a:schemeClr>
                </a:solidFill>
                <a:latin typeface="Calibri"/>
                <a:cs typeface="Calibri"/>
              </a:rPr>
              <a:t>των</a:t>
            </a:r>
            <a:r>
              <a:rPr sz="1400" spc="120">
                <a:solidFill>
                  <a:schemeClr val="tx2">
                    <a:lumMod val="75000"/>
                  </a:schemeClr>
                </a:solidFill>
                <a:latin typeface="Calibri"/>
                <a:cs typeface="Calibri"/>
              </a:rPr>
              <a:t> </a:t>
            </a:r>
            <a:r>
              <a:rPr sz="1400" spc="-5" smtClean="0">
                <a:solidFill>
                  <a:schemeClr val="tx2">
                    <a:lumMod val="75000"/>
                  </a:schemeClr>
                </a:solidFill>
                <a:latin typeface="Calibri"/>
                <a:cs typeface="Calibri"/>
              </a:rPr>
              <a:t>παιδιών,</a:t>
            </a:r>
            <a:r>
              <a:rPr lang="en-US" sz="1400" spc="-5" dirty="0" smtClean="0">
                <a:solidFill>
                  <a:schemeClr val="tx2">
                    <a:lumMod val="75000"/>
                  </a:schemeClr>
                </a:solidFill>
                <a:latin typeface="Calibri"/>
                <a:cs typeface="Calibri"/>
              </a:rPr>
              <a:t> </a:t>
            </a:r>
            <a:r>
              <a:rPr sz="1400" spc="-5" smtClean="0">
                <a:solidFill>
                  <a:schemeClr val="tx2">
                    <a:lumMod val="75000"/>
                  </a:schemeClr>
                </a:solidFill>
                <a:latin typeface="Calibri"/>
                <a:cs typeface="Calibri"/>
              </a:rPr>
              <a:t>προκειμένου </a:t>
            </a:r>
            <a:r>
              <a:rPr sz="1400" dirty="0">
                <a:solidFill>
                  <a:schemeClr val="tx2">
                    <a:lumMod val="75000"/>
                  </a:schemeClr>
                </a:solidFill>
                <a:latin typeface="Calibri"/>
                <a:cs typeface="Calibri"/>
              </a:rPr>
              <a:t>να </a:t>
            </a:r>
            <a:r>
              <a:rPr sz="1400" spc="-5" dirty="0">
                <a:solidFill>
                  <a:schemeClr val="tx2">
                    <a:lumMod val="75000"/>
                  </a:schemeClr>
                </a:solidFill>
                <a:latin typeface="Calibri"/>
                <a:cs typeface="Calibri"/>
              </a:rPr>
              <a:t>διασφαλισθούν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από </a:t>
            </a:r>
            <a:r>
              <a:rPr sz="1400" dirty="0">
                <a:solidFill>
                  <a:schemeClr val="tx2">
                    <a:lumMod val="75000"/>
                  </a:schemeClr>
                </a:solidFill>
                <a:latin typeface="Calibri"/>
                <a:cs typeface="Calibri"/>
              </a:rPr>
              <a:t>τη </a:t>
            </a:r>
            <a:r>
              <a:rPr sz="1400" spc="-5" dirty="0">
                <a:solidFill>
                  <a:schemeClr val="tx2">
                    <a:lumMod val="75000"/>
                  </a:schemeClr>
                </a:solidFill>
                <a:latin typeface="Calibri"/>
                <a:cs typeface="Calibri"/>
              </a:rPr>
              <a:t>σκοπιά </a:t>
            </a:r>
            <a:r>
              <a:rPr sz="1400" dirty="0">
                <a:solidFill>
                  <a:schemeClr val="tx2">
                    <a:lumMod val="75000"/>
                  </a:schemeClr>
                </a:solidFill>
                <a:latin typeface="Calibri"/>
                <a:cs typeface="Calibri"/>
              </a:rPr>
              <a:t>των </a:t>
            </a:r>
            <a:r>
              <a:rPr sz="1400" spc="-5" dirty="0">
                <a:solidFill>
                  <a:schemeClr val="tx2">
                    <a:lumMod val="75000"/>
                  </a:schemeClr>
                </a:solidFill>
                <a:latin typeface="Calibri"/>
                <a:cs typeface="Calibri"/>
              </a:rPr>
              <a:t>δικονομικών </a:t>
            </a:r>
            <a:r>
              <a:rPr sz="1400" dirty="0">
                <a:solidFill>
                  <a:schemeClr val="tx2">
                    <a:lumMod val="75000"/>
                  </a:schemeClr>
                </a:solidFill>
                <a:latin typeface="Calibri"/>
                <a:cs typeface="Calibri"/>
              </a:rPr>
              <a:t>προϋποθέσεων – </a:t>
            </a:r>
            <a:r>
              <a:rPr sz="1400" spc="-260" dirty="0">
                <a:solidFill>
                  <a:schemeClr val="tx2">
                    <a:lumMod val="75000"/>
                  </a:schemeClr>
                </a:solidFill>
                <a:latin typeface="Calibri"/>
                <a:cs typeface="Calibri"/>
              </a:rPr>
              <a:t> </a:t>
            </a:r>
            <a:r>
              <a:rPr sz="1400" dirty="0">
                <a:solidFill>
                  <a:schemeClr val="tx2">
                    <a:lumMod val="75000"/>
                  </a:schemeClr>
                </a:solidFill>
                <a:latin typeface="Calibri"/>
                <a:cs typeface="Calibri"/>
              </a:rPr>
              <a:t>τα</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συμφέροντά</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τους,</a:t>
            </a:r>
            <a:r>
              <a:rPr sz="1400" dirty="0">
                <a:solidFill>
                  <a:schemeClr val="tx2">
                    <a:lumMod val="75000"/>
                  </a:schemeClr>
                </a:solidFill>
                <a:latin typeface="Calibri"/>
                <a:cs typeface="Calibri"/>
              </a:rPr>
              <a:t> όπως</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αυτά</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προστατεύονται</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από</a:t>
            </a:r>
            <a:r>
              <a:rPr sz="1400" dirty="0">
                <a:solidFill>
                  <a:schemeClr val="tx2">
                    <a:lumMod val="75000"/>
                  </a:schemeClr>
                </a:solidFill>
                <a:latin typeface="Calibri"/>
                <a:cs typeface="Calibri"/>
              </a:rPr>
              <a:t> το</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Άρθρο</a:t>
            </a:r>
            <a:r>
              <a:rPr sz="1400" dirty="0">
                <a:solidFill>
                  <a:schemeClr val="tx2">
                    <a:lumMod val="75000"/>
                  </a:schemeClr>
                </a:solidFill>
                <a:latin typeface="Calibri"/>
                <a:cs typeface="Calibri"/>
              </a:rPr>
              <a:t> 8</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(δικαίωμα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σεβασμού</a:t>
            </a:r>
            <a:r>
              <a:rPr sz="1400" dirty="0">
                <a:solidFill>
                  <a:schemeClr val="tx2">
                    <a:lumMod val="75000"/>
                  </a:schemeClr>
                </a:solidFill>
                <a:latin typeface="Calibri"/>
                <a:cs typeface="Calibri"/>
              </a:rPr>
              <a:t> της</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ιδιωτικής</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και οικογενειακής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ζωής)</a:t>
            </a:r>
            <a:r>
              <a:rPr sz="1400" spc="-15" dirty="0">
                <a:solidFill>
                  <a:schemeClr val="tx2">
                    <a:lumMod val="75000"/>
                  </a:schemeClr>
                </a:solidFill>
                <a:latin typeface="Calibri"/>
                <a:cs typeface="Calibri"/>
              </a:rPr>
              <a:t> </a:t>
            </a:r>
            <a:r>
              <a:rPr sz="1400">
                <a:solidFill>
                  <a:schemeClr val="tx2">
                    <a:lumMod val="75000"/>
                  </a:schemeClr>
                </a:solidFill>
                <a:latin typeface="Calibri"/>
                <a:cs typeface="Calibri"/>
              </a:rPr>
              <a:t>της </a:t>
            </a:r>
            <a:r>
              <a:rPr sz="1400" spc="-5" smtClean="0">
                <a:solidFill>
                  <a:schemeClr val="tx2">
                    <a:lumMod val="75000"/>
                  </a:schemeClr>
                </a:solidFill>
                <a:latin typeface="Calibri"/>
                <a:cs typeface="Calibri"/>
              </a:rPr>
              <a:t>Σύμβασης.</a:t>
            </a:r>
            <a:r>
              <a:rPr lang="en-US" sz="1400" spc="-5" dirty="0" smtClean="0">
                <a:solidFill>
                  <a:schemeClr val="tx2">
                    <a:lumMod val="75000"/>
                  </a:schemeClr>
                </a:solidFill>
                <a:latin typeface="Calibri"/>
                <a:cs typeface="Calibri"/>
              </a:rPr>
              <a:t> </a:t>
            </a:r>
            <a:r>
              <a:rPr sz="1400" spc="-5" smtClean="0">
                <a:solidFill>
                  <a:schemeClr val="tx2">
                    <a:lumMod val="75000"/>
                  </a:schemeClr>
                </a:solidFill>
                <a:latin typeface="Calibri"/>
                <a:cs typeface="Calibri"/>
              </a:rPr>
              <a:t>Όσον </a:t>
            </a:r>
            <a:r>
              <a:rPr sz="1400" spc="-5" dirty="0">
                <a:solidFill>
                  <a:schemeClr val="tx2">
                    <a:lumMod val="75000"/>
                  </a:schemeClr>
                </a:solidFill>
                <a:latin typeface="Calibri"/>
                <a:cs typeface="Calibri"/>
              </a:rPr>
              <a:t>αφορά και στις τρεις υποθέσεις, </a:t>
            </a:r>
            <a:r>
              <a:rPr sz="1400" dirty="0">
                <a:solidFill>
                  <a:schemeClr val="tx2">
                    <a:lumMod val="75000"/>
                  </a:schemeClr>
                </a:solidFill>
                <a:latin typeface="Calibri"/>
                <a:cs typeface="Calibri"/>
              </a:rPr>
              <a:t>το </a:t>
            </a:r>
            <a:r>
              <a:rPr sz="1400" spc="-5" dirty="0">
                <a:solidFill>
                  <a:schemeClr val="tx2">
                    <a:lumMod val="75000"/>
                  </a:schemeClr>
                </a:solidFill>
                <a:latin typeface="Calibri"/>
                <a:cs typeface="Calibri"/>
              </a:rPr>
              <a:t>Δικαστήριο έκρινε ότι υπήρξε </a:t>
            </a:r>
            <a:r>
              <a:rPr sz="1400" b="1" spc="-5" dirty="0">
                <a:solidFill>
                  <a:schemeClr val="tx2">
                    <a:lumMod val="75000"/>
                  </a:schemeClr>
                </a:solidFill>
                <a:latin typeface="Calibri"/>
                <a:cs typeface="Calibri"/>
              </a:rPr>
              <a:t>παραβίαση </a:t>
            </a:r>
            <a:r>
              <a:rPr sz="1400" b="1"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του</a:t>
            </a:r>
            <a:r>
              <a:rPr sz="1400" b="1" dirty="0">
                <a:solidFill>
                  <a:schemeClr val="tx2">
                    <a:lumMod val="75000"/>
                  </a:schemeClr>
                </a:solidFill>
                <a:latin typeface="Calibri"/>
                <a:cs typeface="Calibri"/>
              </a:rPr>
              <a:t> </a:t>
            </a:r>
            <a:r>
              <a:rPr sz="1400" b="1" spc="-5" dirty="0">
                <a:solidFill>
                  <a:schemeClr val="tx2">
                    <a:lumMod val="75000"/>
                  </a:schemeClr>
                </a:solidFill>
                <a:latin typeface="Calibri"/>
                <a:cs typeface="Calibri"/>
              </a:rPr>
              <a:t>Άρθρου</a:t>
            </a:r>
            <a:r>
              <a:rPr sz="1400" b="1" dirty="0">
                <a:solidFill>
                  <a:schemeClr val="tx2">
                    <a:lumMod val="75000"/>
                  </a:schemeClr>
                </a:solidFill>
                <a:latin typeface="Calibri"/>
                <a:cs typeface="Calibri"/>
              </a:rPr>
              <a:t> 8</a:t>
            </a:r>
            <a:r>
              <a:rPr sz="1400" b="1" spc="5" dirty="0">
                <a:solidFill>
                  <a:schemeClr val="tx2">
                    <a:lumMod val="75000"/>
                  </a:schemeClr>
                </a:solidFill>
                <a:latin typeface="Calibri"/>
                <a:cs typeface="Calibri"/>
              </a:rPr>
              <a:t> </a:t>
            </a:r>
            <a:r>
              <a:rPr sz="1400" dirty="0">
                <a:solidFill>
                  <a:schemeClr val="tx2">
                    <a:lumMod val="75000"/>
                  </a:schemeClr>
                </a:solidFill>
                <a:latin typeface="Calibri"/>
                <a:cs typeface="Calibri"/>
              </a:rPr>
              <a:t>της</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Σύμβασης.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Δεδομένου</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ότι</a:t>
            </a:r>
            <a:r>
              <a:rPr sz="1400" dirty="0">
                <a:solidFill>
                  <a:schemeClr val="tx2">
                    <a:lumMod val="75000"/>
                  </a:schemeClr>
                </a:solidFill>
                <a:latin typeface="Calibri"/>
                <a:cs typeface="Calibri"/>
              </a:rPr>
              <a:t> οι</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εθνικές</a:t>
            </a:r>
            <a:r>
              <a:rPr sz="1400" dirty="0">
                <a:solidFill>
                  <a:schemeClr val="tx2">
                    <a:lumMod val="75000"/>
                  </a:schemeClr>
                </a:solidFill>
                <a:latin typeface="Calibri"/>
                <a:cs typeface="Calibri"/>
              </a:rPr>
              <a:t> αρχές</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δεν</a:t>
            </a:r>
            <a:r>
              <a:rPr sz="1400" dirty="0">
                <a:solidFill>
                  <a:schemeClr val="tx2">
                    <a:lumMod val="75000"/>
                  </a:schemeClr>
                </a:solidFill>
                <a:latin typeface="Calibri"/>
                <a:cs typeface="Calibri"/>
              </a:rPr>
              <a:t> </a:t>
            </a:r>
            <a:r>
              <a:rPr sz="1400" spc="-5">
                <a:solidFill>
                  <a:schemeClr val="tx2">
                    <a:lumMod val="75000"/>
                  </a:schemeClr>
                </a:solidFill>
                <a:latin typeface="Calibri"/>
                <a:cs typeface="Calibri"/>
              </a:rPr>
              <a:t>έλαβαν </a:t>
            </a:r>
            <a:r>
              <a:rPr sz="1400" spc="-5" smtClean="0">
                <a:solidFill>
                  <a:schemeClr val="tx2">
                    <a:lumMod val="75000"/>
                  </a:schemeClr>
                </a:solidFill>
                <a:latin typeface="Calibri"/>
                <a:cs typeface="Calibri"/>
              </a:rPr>
              <a:t>προσηκόντως </a:t>
            </a:r>
            <a:r>
              <a:rPr sz="1400" spc="-5" dirty="0">
                <a:solidFill>
                  <a:schemeClr val="tx2">
                    <a:lumMod val="75000"/>
                  </a:schemeClr>
                </a:solidFill>
                <a:latin typeface="Calibri"/>
                <a:cs typeface="Calibri"/>
              </a:rPr>
              <a:t>υπόψη την ιδιαίτερη κατάσταση των προσφευγόντων, το </a:t>
            </a:r>
            <a:r>
              <a:rPr sz="1400" spc="-10">
                <a:solidFill>
                  <a:schemeClr val="tx2">
                    <a:lumMod val="75000"/>
                  </a:schemeClr>
                </a:solidFill>
                <a:latin typeface="Calibri"/>
                <a:cs typeface="Calibri"/>
              </a:rPr>
              <a:t>Δικαστήριο </a:t>
            </a:r>
            <a:r>
              <a:rPr sz="1400" spc="-5" smtClean="0">
                <a:solidFill>
                  <a:schemeClr val="tx2">
                    <a:lumMod val="75000"/>
                  </a:schemeClr>
                </a:solidFill>
                <a:latin typeface="Calibri"/>
                <a:cs typeface="Calibri"/>
              </a:rPr>
              <a:t>εκτίμησε </a:t>
            </a:r>
            <a:r>
              <a:rPr sz="1400" dirty="0">
                <a:solidFill>
                  <a:schemeClr val="tx2">
                    <a:lumMod val="75000"/>
                  </a:schemeClr>
                </a:solidFill>
                <a:latin typeface="Calibri"/>
                <a:cs typeface="Calibri"/>
              </a:rPr>
              <a:t>ότι η </a:t>
            </a:r>
            <a:r>
              <a:rPr sz="1400" spc="-5" dirty="0">
                <a:solidFill>
                  <a:schemeClr val="tx2">
                    <a:lumMod val="75000"/>
                  </a:schemeClr>
                </a:solidFill>
                <a:latin typeface="Calibri"/>
                <a:cs typeface="Calibri"/>
              </a:rPr>
              <a:t>διαδικασία οικογενειακής επανένωσης δεν διέθετε τις απαιτούμενες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εγγυήσεις ευελιξίας, ταχύτητας και αποτελεσματικότητας ώστε </a:t>
            </a:r>
            <a:r>
              <a:rPr sz="1400" dirty="0">
                <a:solidFill>
                  <a:schemeClr val="tx2">
                    <a:lumMod val="75000"/>
                  </a:schemeClr>
                </a:solidFill>
                <a:latin typeface="Calibri"/>
                <a:cs typeface="Calibri"/>
              </a:rPr>
              <a:t>να </a:t>
            </a:r>
            <a:r>
              <a:rPr sz="1400" spc="-5" dirty="0">
                <a:solidFill>
                  <a:schemeClr val="tx2">
                    <a:lumMod val="75000"/>
                  </a:schemeClr>
                </a:solidFill>
                <a:latin typeface="Calibri"/>
                <a:cs typeface="Calibri"/>
              </a:rPr>
              <a:t>διασφαλισθεί </a:t>
            </a:r>
            <a:r>
              <a:rPr sz="1400">
                <a:solidFill>
                  <a:schemeClr val="tx2">
                    <a:lumMod val="75000"/>
                  </a:schemeClr>
                </a:solidFill>
                <a:latin typeface="Calibri"/>
                <a:cs typeface="Calibri"/>
              </a:rPr>
              <a:t>η </a:t>
            </a:r>
            <a:r>
              <a:rPr sz="1400" spc="-5" smtClean="0">
                <a:solidFill>
                  <a:schemeClr val="tx2">
                    <a:lumMod val="75000"/>
                  </a:schemeClr>
                </a:solidFill>
                <a:latin typeface="Calibri"/>
                <a:cs typeface="Calibri"/>
              </a:rPr>
              <a:t>συμμόρφωση </a:t>
            </a:r>
            <a:r>
              <a:rPr sz="1400" dirty="0">
                <a:solidFill>
                  <a:schemeClr val="tx2">
                    <a:lumMod val="75000"/>
                  </a:schemeClr>
                </a:solidFill>
                <a:latin typeface="Calibri"/>
                <a:cs typeface="Calibri"/>
              </a:rPr>
              <a:t>με το </a:t>
            </a:r>
            <a:r>
              <a:rPr sz="1400" spc="-5" dirty="0">
                <a:solidFill>
                  <a:schemeClr val="tx2">
                    <a:lumMod val="75000"/>
                  </a:schemeClr>
                </a:solidFill>
                <a:latin typeface="Calibri"/>
                <a:cs typeface="Calibri"/>
              </a:rPr>
              <a:t>δικαιωμάτων προσφευγόντων στον σεβασμό </a:t>
            </a:r>
            <a:r>
              <a:rPr sz="1400" dirty="0">
                <a:solidFill>
                  <a:schemeClr val="tx2">
                    <a:lumMod val="75000"/>
                  </a:schemeClr>
                </a:solidFill>
                <a:latin typeface="Calibri"/>
                <a:cs typeface="Calibri"/>
              </a:rPr>
              <a:t>της </a:t>
            </a:r>
            <a:r>
              <a:rPr sz="1400" spc="-5" dirty="0">
                <a:solidFill>
                  <a:schemeClr val="tx2">
                    <a:lumMod val="75000"/>
                  </a:schemeClr>
                </a:solidFill>
                <a:latin typeface="Calibri"/>
                <a:cs typeface="Calibri"/>
              </a:rPr>
              <a:t>οικογενειακής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τους ζωής. Συνεπώς, </a:t>
            </a:r>
            <a:r>
              <a:rPr sz="1400" dirty="0">
                <a:solidFill>
                  <a:schemeClr val="tx2">
                    <a:lumMod val="75000"/>
                  </a:schemeClr>
                </a:solidFill>
                <a:latin typeface="Calibri"/>
                <a:cs typeface="Calibri"/>
              </a:rPr>
              <a:t>το </a:t>
            </a:r>
            <a:r>
              <a:rPr sz="1400" spc="-5" dirty="0">
                <a:solidFill>
                  <a:schemeClr val="tx2">
                    <a:lumMod val="75000"/>
                  </a:schemeClr>
                </a:solidFill>
                <a:latin typeface="Calibri"/>
                <a:cs typeface="Calibri"/>
              </a:rPr>
              <a:t>γαλλικό </a:t>
            </a:r>
            <a:r>
              <a:rPr sz="1400" dirty="0">
                <a:solidFill>
                  <a:schemeClr val="tx2">
                    <a:lumMod val="75000"/>
                  </a:schemeClr>
                </a:solidFill>
                <a:latin typeface="Calibri"/>
                <a:cs typeface="Calibri"/>
              </a:rPr>
              <a:t>Κράτος </a:t>
            </a:r>
            <a:r>
              <a:rPr sz="1400" spc="-5" dirty="0">
                <a:solidFill>
                  <a:schemeClr val="tx2">
                    <a:lumMod val="75000"/>
                  </a:schemeClr>
                </a:solidFill>
                <a:latin typeface="Calibri"/>
                <a:cs typeface="Calibri"/>
              </a:rPr>
              <a:t>δεν </a:t>
            </a:r>
            <a:r>
              <a:rPr sz="1400" dirty="0">
                <a:solidFill>
                  <a:schemeClr val="tx2">
                    <a:lumMod val="75000"/>
                  </a:schemeClr>
                </a:solidFill>
                <a:latin typeface="Calibri"/>
                <a:cs typeface="Calibri"/>
              </a:rPr>
              <a:t>κατάφερε να </a:t>
            </a:r>
            <a:r>
              <a:rPr sz="1400" spc="-5" dirty="0">
                <a:solidFill>
                  <a:schemeClr val="tx2">
                    <a:lumMod val="75000"/>
                  </a:schemeClr>
                </a:solidFill>
                <a:latin typeface="Calibri"/>
                <a:cs typeface="Calibri"/>
              </a:rPr>
              <a:t>εξασφαλίσει μια </a:t>
            </a:r>
            <a:r>
              <a:rPr sz="1400" spc="-10" dirty="0">
                <a:solidFill>
                  <a:schemeClr val="tx2">
                    <a:lumMod val="75000"/>
                  </a:schemeClr>
                </a:solidFill>
                <a:latin typeface="Calibri"/>
                <a:cs typeface="Calibri"/>
              </a:rPr>
              <a:t>δίκαιη </a:t>
            </a:r>
            <a:r>
              <a:rPr sz="1400" spc="-5" dirty="0">
                <a:solidFill>
                  <a:schemeClr val="tx2">
                    <a:lumMod val="75000"/>
                  </a:schemeClr>
                </a:solidFill>
                <a:latin typeface="Calibri"/>
                <a:cs typeface="Calibri"/>
              </a:rPr>
              <a:t> ισορροπία</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ανάμεσα</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στο</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συμφέρον</a:t>
            </a:r>
            <a:r>
              <a:rPr sz="1400" dirty="0">
                <a:solidFill>
                  <a:schemeClr val="tx2">
                    <a:lumMod val="75000"/>
                  </a:schemeClr>
                </a:solidFill>
                <a:latin typeface="Calibri"/>
                <a:cs typeface="Calibri"/>
              </a:rPr>
              <a:t> των</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προσφευγόντων</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αφενός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και</a:t>
            </a:r>
            <a:r>
              <a:rPr sz="1400" dirty="0">
                <a:solidFill>
                  <a:schemeClr val="tx2">
                    <a:lumMod val="75000"/>
                  </a:schemeClr>
                </a:solidFill>
                <a:latin typeface="Calibri"/>
                <a:cs typeface="Calibri"/>
              </a:rPr>
              <a:t> το</a:t>
            </a:r>
            <a:r>
              <a:rPr sz="1400" spc="5" dirty="0">
                <a:solidFill>
                  <a:schemeClr val="tx2">
                    <a:lumMod val="75000"/>
                  </a:schemeClr>
                </a:solidFill>
                <a:latin typeface="Calibri"/>
                <a:cs typeface="Calibri"/>
              </a:rPr>
              <a:t> </a:t>
            </a:r>
            <a:r>
              <a:rPr sz="1400" spc="-10" dirty="0">
                <a:solidFill>
                  <a:schemeClr val="tx2">
                    <a:lumMod val="75000"/>
                  </a:schemeClr>
                </a:solidFill>
                <a:latin typeface="Calibri"/>
                <a:cs typeface="Calibri"/>
              </a:rPr>
              <a:t>κρατικό </a:t>
            </a:r>
            <a:r>
              <a:rPr sz="1400" spc="-5" dirty="0">
                <a:solidFill>
                  <a:schemeClr val="tx2">
                    <a:lumMod val="75000"/>
                  </a:schemeClr>
                </a:solidFill>
                <a:latin typeface="Calibri"/>
                <a:cs typeface="Calibri"/>
              </a:rPr>
              <a:t> συμφέρον</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για έλεγχο</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της</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μετανάστευσης</a:t>
            </a:r>
            <a:r>
              <a:rPr sz="1400" spc="-1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αφετέρου.</a:t>
            </a:r>
            <a:endParaRPr sz="1400">
              <a:solidFill>
                <a:schemeClr val="tx2">
                  <a:lumMod val="75000"/>
                </a:schemeClr>
              </a:solidFill>
              <a:latin typeface="Calibri"/>
              <a:cs typeface="Calibri"/>
            </a:endParaRPr>
          </a:p>
          <a:p>
            <a:pPr>
              <a:lnSpc>
                <a:spcPct val="100000"/>
              </a:lnSpc>
              <a:spcBef>
                <a:spcPts val="25"/>
              </a:spcBef>
            </a:pPr>
            <a:endParaRPr sz="1400">
              <a:latin typeface="Calibri"/>
              <a:cs typeface="Calibri"/>
            </a:endParaRPr>
          </a:p>
          <a:p>
            <a:pPr marL="50800" algn="just">
              <a:lnSpc>
                <a:spcPct val="100000"/>
              </a:lnSpc>
            </a:pPr>
            <a:r>
              <a:rPr sz="1400" b="1" u="sng" spc="-5" dirty="0">
                <a:solidFill>
                  <a:srgbClr val="4F81BC"/>
                </a:solidFill>
                <a:uFill>
                  <a:solidFill>
                    <a:srgbClr val="4F81BC"/>
                  </a:solidFill>
                </a:uFill>
                <a:latin typeface="Calibri"/>
                <a:cs typeface="Calibri"/>
                <a:hlinkClick r:id="rId3"/>
              </a:rPr>
              <a:t>Ι.Α.Α.</a:t>
            </a:r>
            <a:r>
              <a:rPr sz="1400" b="1" u="sng" spc="5"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και</a:t>
            </a:r>
            <a:r>
              <a:rPr sz="1400" b="1" u="sng" spc="10"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λοιποί</a:t>
            </a:r>
            <a:r>
              <a:rPr sz="1400" b="1" u="sng" spc="5"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κατά</a:t>
            </a:r>
            <a:r>
              <a:rPr sz="1400" b="1" u="sng" spc="5"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Ηνωμένου</a:t>
            </a:r>
            <a:r>
              <a:rPr sz="1400" b="1" u="sng" spc="10"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Βασιλείου</a:t>
            </a:r>
            <a:r>
              <a:rPr sz="1400" b="1" u="sng" spc="5"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(αρ.</a:t>
            </a:r>
            <a:r>
              <a:rPr sz="1400" b="1" u="sng"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προσφυγής</a:t>
            </a:r>
            <a:r>
              <a:rPr sz="1400" b="1" u="sng" spc="10" dirty="0">
                <a:solidFill>
                  <a:srgbClr val="4F81BC"/>
                </a:solidFill>
                <a:uFill>
                  <a:solidFill>
                    <a:srgbClr val="4F81BC"/>
                  </a:solidFill>
                </a:uFill>
                <a:latin typeface="Calibri"/>
                <a:cs typeface="Calibri"/>
                <a:hlinkClick r:id="rId3"/>
              </a:rPr>
              <a:t> </a:t>
            </a:r>
            <a:r>
              <a:rPr sz="1400" b="1" u="sng" spc="-5" dirty="0">
                <a:solidFill>
                  <a:srgbClr val="4F81BC"/>
                </a:solidFill>
                <a:uFill>
                  <a:solidFill>
                    <a:srgbClr val="4F81BC"/>
                  </a:solidFill>
                </a:uFill>
                <a:latin typeface="Calibri"/>
                <a:cs typeface="Calibri"/>
                <a:hlinkClick r:id="rId3"/>
              </a:rPr>
              <a:t>25960/13)</a:t>
            </a:r>
            <a:endParaRPr sz="1400">
              <a:latin typeface="Calibri"/>
              <a:cs typeface="Calibri"/>
            </a:endParaRPr>
          </a:p>
          <a:p>
            <a:pPr marL="50800" algn="just">
              <a:lnSpc>
                <a:spcPct val="100000"/>
              </a:lnSpc>
              <a:spcBef>
                <a:spcPts val="25"/>
              </a:spcBef>
            </a:pPr>
            <a:r>
              <a:rPr sz="1400" dirty="0">
                <a:solidFill>
                  <a:srgbClr val="808080"/>
                </a:solidFill>
                <a:latin typeface="Calibri"/>
                <a:cs typeface="Calibri"/>
              </a:rPr>
              <a:t>31</a:t>
            </a:r>
            <a:r>
              <a:rPr sz="1400" spc="-35" dirty="0">
                <a:solidFill>
                  <a:srgbClr val="808080"/>
                </a:solidFill>
                <a:latin typeface="Calibri"/>
                <a:cs typeface="Calibri"/>
              </a:rPr>
              <a:t> </a:t>
            </a:r>
            <a:r>
              <a:rPr sz="1400" dirty="0">
                <a:solidFill>
                  <a:srgbClr val="808080"/>
                </a:solidFill>
                <a:latin typeface="Calibri"/>
                <a:cs typeface="Calibri"/>
              </a:rPr>
              <a:t>Μαρτίου</a:t>
            </a:r>
            <a:r>
              <a:rPr sz="1400" spc="-40" dirty="0">
                <a:solidFill>
                  <a:srgbClr val="808080"/>
                </a:solidFill>
                <a:latin typeface="Calibri"/>
                <a:cs typeface="Calibri"/>
              </a:rPr>
              <a:t> </a:t>
            </a:r>
            <a:r>
              <a:rPr sz="1400" dirty="0">
                <a:solidFill>
                  <a:srgbClr val="808080"/>
                </a:solidFill>
                <a:latin typeface="Calibri"/>
                <a:cs typeface="Calibri"/>
              </a:rPr>
              <a:t>2016</a:t>
            </a:r>
            <a:endParaRPr sz="1400">
              <a:latin typeface="Calibri"/>
              <a:cs typeface="Calibri"/>
            </a:endParaRPr>
          </a:p>
          <a:p>
            <a:pPr marL="50800" marR="42545" algn="just">
              <a:lnSpc>
                <a:spcPct val="101699"/>
              </a:lnSpc>
            </a:pPr>
            <a:r>
              <a:rPr sz="1400" dirty="0">
                <a:latin typeface="Calibri"/>
                <a:cs typeface="Calibri"/>
              </a:rPr>
              <a:t>Σε </a:t>
            </a:r>
            <a:r>
              <a:rPr sz="1400" spc="-5" dirty="0">
                <a:latin typeface="Calibri"/>
                <a:cs typeface="Calibri"/>
              </a:rPr>
              <a:t>αυτήν την υπόθεση οι προσφεύγοντες, πέντε Σομαλοί υπήκοοι, κατήγγειλαν </a:t>
            </a:r>
            <a:r>
              <a:rPr sz="1400" dirty="0">
                <a:latin typeface="Calibri"/>
                <a:cs typeface="Calibri"/>
              </a:rPr>
              <a:t>την </a:t>
            </a:r>
            <a:r>
              <a:rPr sz="1400" spc="5" dirty="0">
                <a:latin typeface="Calibri"/>
                <a:cs typeface="Calibri"/>
              </a:rPr>
              <a:t> </a:t>
            </a:r>
            <a:r>
              <a:rPr sz="1400" spc="-5" dirty="0">
                <a:latin typeface="Calibri"/>
                <a:cs typeface="Calibri"/>
              </a:rPr>
              <a:t>άρνηση </a:t>
            </a:r>
            <a:r>
              <a:rPr sz="1400" dirty="0">
                <a:latin typeface="Calibri"/>
                <a:cs typeface="Calibri"/>
              </a:rPr>
              <a:t>των </a:t>
            </a:r>
            <a:r>
              <a:rPr sz="1400" spc="-5" dirty="0">
                <a:latin typeface="Calibri"/>
                <a:cs typeface="Calibri"/>
              </a:rPr>
              <a:t>βρετανικών </a:t>
            </a:r>
            <a:r>
              <a:rPr sz="1400" dirty="0">
                <a:latin typeface="Calibri"/>
                <a:cs typeface="Calibri"/>
              </a:rPr>
              <a:t>αρχών να </a:t>
            </a:r>
            <a:r>
              <a:rPr sz="1400" spc="-5" dirty="0">
                <a:latin typeface="Calibri"/>
                <a:cs typeface="Calibri"/>
              </a:rPr>
              <a:t>επιτρέψουν </a:t>
            </a:r>
            <a:r>
              <a:rPr sz="1400" dirty="0">
                <a:latin typeface="Calibri"/>
                <a:cs typeface="Calibri"/>
              </a:rPr>
              <a:t>την </a:t>
            </a:r>
            <a:r>
              <a:rPr sz="1400" spc="-5" dirty="0">
                <a:latin typeface="Calibri"/>
                <a:cs typeface="Calibri"/>
              </a:rPr>
              <a:t>είσοδό τους στο έδαφος </a:t>
            </a:r>
            <a:r>
              <a:rPr sz="1400" dirty="0">
                <a:latin typeface="Calibri"/>
                <a:cs typeface="Calibri"/>
              </a:rPr>
              <a:t>του </a:t>
            </a:r>
            <a:r>
              <a:rPr sz="1400" spc="5" dirty="0">
                <a:latin typeface="Calibri"/>
                <a:cs typeface="Calibri"/>
              </a:rPr>
              <a:t> </a:t>
            </a:r>
            <a:r>
              <a:rPr sz="1400" dirty="0">
                <a:latin typeface="Calibri"/>
                <a:cs typeface="Calibri"/>
              </a:rPr>
              <a:t>Ηνωμένου</a:t>
            </a:r>
            <a:r>
              <a:rPr sz="1400" spc="5" dirty="0">
                <a:latin typeface="Calibri"/>
                <a:cs typeface="Calibri"/>
              </a:rPr>
              <a:t> </a:t>
            </a:r>
            <a:r>
              <a:rPr sz="1400" spc="-5" dirty="0">
                <a:latin typeface="Calibri"/>
                <a:cs typeface="Calibri"/>
              </a:rPr>
              <a:t>Βασιλείου</a:t>
            </a:r>
            <a:r>
              <a:rPr sz="1400" dirty="0">
                <a:latin typeface="Calibri"/>
                <a:cs typeface="Calibri"/>
              </a:rPr>
              <a:t> </a:t>
            </a:r>
            <a:r>
              <a:rPr sz="1400" spc="-5" dirty="0">
                <a:latin typeface="Calibri"/>
                <a:cs typeface="Calibri"/>
              </a:rPr>
              <a:t>προκειμένου</a:t>
            </a:r>
            <a:r>
              <a:rPr sz="1400" dirty="0">
                <a:latin typeface="Calibri"/>
                <a:cs typeface="Calibri"/>
              </a:rPr>
              <a:t> να</a:t>
            </a:r>
            <a:r>
              <a:rPr sz="1400" spc="5" dirty="0">
                <a:latin typeface="Calibri"/>
                <a:cs typeface="Calibri"/>
              </a:rPr>
              <a:t> </a:t>
            </a:r>
            <a:r>
              <a:rPr sz="1400" spc="-5" dirty="0">
                <a:latin typeface="Calibri"/>
                <a:cs typeface="Calibri"/>
              </a:rPr>
              <a:t>επανασυνδεθούν</a:t>
            </a:r>
            <a:r>
              <a:rPr sz="1400" dirty="0">
                <a:latin typeface="Calibri"/>
                <a:cs typeface="Calibri"/>
              </a:rPr>
              <a:t> με</a:t>
            </a:r>
            <a:r>
              <a:rPr sz="1400" spc="5" dirty="0">
                <a:latin typeface="Calibri"/>
                <a:cs typeface="Calibri"/>
              </a:rPr>
              <a:t> </a:t>
            </a:r>
            <a:r>
              <a:rPr sz="1400" dirty="0">
                <a:latin typeface="Calibri"/>
                <a:cs typeface="Calibri"/>
              </a:rPr>
              <a:t>τη</a:t>
            </a:r>
            <a:r>
              <a:rPr sz="1400" spc="5" dirty="0">
                <a:latin typeface="Calibri"/>
                <a:cs typeface="Calibri"/>
              </a:rPr>
              <a:t> </a:t>
            </a:r>
            <a:r>
              <a:rPr sz="1400" spc="-5" dirty="0">
                <a:latin typeface="Calibri"/>
                <a:cs typeface="Calibri"/>
              </a:rPr>
              <a:t>μητέρα</a:t>
            </a:r>
            <a:r>
              <a:rPr sz="1400" dirty="0">
                <a:latin typeface="Calibri"/>
                <a:cs typeface="Calibri"/>
              </a:rPr>
              <a:t> </a:t>
            </a:r>
            <a:r>
              <a:rPr sz="1400" spc="-5" dirty="0">
                <a:latin typeface="Calibri"/>
                <a:cs typeface="Calibri"/>
              </a:rPr>
              <a:t>τους.</a:t>
            </a:r>
            <a:r>
              <a:rPr sz="1400" spc="260" dirty="0">
                <a:latin typeface="Calibri"/>
                <a:cs typeface="Calibri"/>
              </a:rPr>
              <a:t> </a:t>
            </a:r>
            <a:r>
              <a:rPr sz="1400" dirty="0">
                <a:latin typeface="Calibri"/>
                <a:cs typeface="Calibri"/>
              </a:rPr>
              <a:t>Η </a:t>
            </a:r>
            <a:r>
              <a:rPr sz="1400" spc="5" dirty="0">
                <a:latin typeface="Calibri"/>
                <a:cs typeface="Calibri"/>
              </a:rPr>
              <a:t> </a:t>
            </a:r>
            <a:r>
              <a:rPr sz="1400" dirty="0">
                <a:latin typeface="Calibri"/>
                <a:cs typeface="Calibri"/>
              </a:rPr>
              <a:t>μητέρα </a:t>
            </a:r>
            <a:r>
              <a:rPr sz="1400" spc="-5" dirty="0">
                <a:latin typeface="Calibri"/>
                <a:cs typeface="Calibri"/>
              </a:rPr>
              <a:t>τους πήγε το 2004 στο Ηνωμένο Βασίλειο για </a:t>
            </a:r>
            <a:r>
              <a:rPr sz="1400" dirty="0">
                <a:latin typeface="Calibri"/>
                <a:cs typeface="Calibri"/>
              </a:rPr>
              <a:t>να </a:t>
            </a:r>
            <a:r>
              <a:rPr sz="1400" spc="-5" dirty="0">
                <a:latin typeface="Calibri"/>
                <a:cs typeface="Calibri"/>
              </a:rPr>
              <a:t>μείνει </a:t>
            </a:r>
            <a:r>
              <a:rPr sz="1400" dirty="0">
                <a:latin typeface="Calibri"/>
                <a:cs typeface="Calibri"/>
              </a:rPr>
              <a:t>με </a:t>
            </a:r>
            <a:r>
              <a:rPr sz="1400" spc="-5" dirty="0">
                <a:latin typeface="Calibri"/>
                <a:cs typeface="Calibri"/>
              </a:rPr>
              <a:t>τον δεύτερο </a:t>
            </a:r>
            <a:r>
              <a:rPr sz="1400" dirty="0">
                <a:latin typeface="Calibri"/>
                <a:cs typeface="Calibri"/>
              </a:rPr>
              <a:t> </a:t>
            </a:r>
            <a:r>
              <a:rPr sz="1400" spc="-5" dirty="0">
                <a:latin typeface="Calibri"/>
                <a:cs typeface="Calibri"/>
              </a:rPr>
              <a:t>σύζυγό </a:t>
            </a:r>
            <a:r>
              <a:rPr sz="1400" dirty="0">
                <a:latin typeface="Calibri"/>
                <a:cs typeface="Calibri"/>
              </a:rPr>
              <a:t>της </a:t>
            </a:r>
            <a:r>
              <a:rPr sz="1400" spc="-5" dirty="0">
                <a:latin typeface="Calibri"/>
                <a:cs typeface="Calibri"/>
              </a:rPr>
              <a:t>και </a:t>
            </a:r>
            <a:r>
              <a:rPr sz="1400" dirty="0">
                <a:latin typeface="Calibri"/>
                <a:cs typeface="Calibri"/>
              </a:rPr>
              <a:t>η </a:t>
            </a:r>
            <a:r>
              <a:rPr sz="1400" spc="-5" dirty="0">
                <a:latin typeface="Calibri"/>
                <a:cs typeface="Calibri"/>
              </a:rPr>
              <a:t>αδελφή </a:t>
            </a:r>
            <a:r>
              <a:rPr sz="1400" dirty="0">
                <a:latin typeface="Calibri"/>
                <a:cs typeface="Calibri"/>
              </a:rPr>
              <a:t>της </a:t>
            </a:r>
            <a:r>
              <a:rPr sz="1400" spc="-5" dirty="0">
                <a:latin typeface="Calibri"/>
                <a:cs typeface="Calibri"/>
              </a:rPr>
              <a:t>φρόντιζε </a:t>
            </a:r>
            <a:r>
              <a:rPr sz="1400" dirty="0">
                <a:latin typeface="Calibri"/>
                <a:cs typeface="Calibri"/>
              </a:rPr>
              <a:t>τα </a:t>
            </a:r>
            <a:r>
              <a:rPr sz="1400" spc="-5" dirty="0">
                <a:latin typeface="Calibri"/>
                <a:cs typeface="Calibri"/>
              </a:rPr>
              <a:t>παιδιά στη Σομαλία. Οι προσφεύγοντες </a:t>
            </a:r>
            <a:r>
              <a:rPr sz="1400" dirty="0">
                <a:latin typeface="Calibri"/>
                <a:cs typeface="Calibri"/>
              </a:rPr>
              <a:t> </a:t>
            </a:r>
            <a:r>
              <a:rPr sz="1400" spc="-5" dirty="0">
                <a:latin typeface="Calibri"/>
                <a:cs typeface="Calibri"/>
              </a:rPr>
              <a:t>μετακόμισαν</a:t>
            </a:r>
            <a:r>
              <a:rPr sz="1400" spc="5" dirty="0">
                <a:latin typeface="Calibri"/>
                <a:cs typeface="Calibri"/>
              </a:rPr>
              <a:t> </a:t>
            </a:r>
            <a:r>
              <a:rPr sz="1400" dirty="0">
                <a:latin typeface="Calibri"/>
                <a:cs typeface="Calibri"/>
              </a:rPr>
              <a:t>το</a:t>
            </a:r>
            <a:r>
              <a:rPr sz="1400" spc="-5" dirty="0">
                <a:latin typeface="Calibri"/>
                <a:cs typeface="Calibri"/>
              </a:rPr>
              <a:t> 2006 στην</a:t>
            </a:r>
            <a:r>
              <a:rPr sz="1400" spc="5" dirty="0">
                <a:latin typeface="Calibri"/>
                <a:cs typeface="Calibri"/>
              </a:rPr>
              <a:t> </a:t>
            </a:r>
            <a:r>
              <a:rPr sz="1400" spc="-5" dirty="0">
                <a:latin typeface="Calibri"/>
                <a:cs typeface="Calibri"/>
              </a:rPr>
              <a:t>Αιθιοπία</a:t>
            </a:r>
            <a:r>
              <a:rPr sz="1400" spc="5" dirty="0">
                <a:latin typeface="Calibri"/>
                <a:cs typeface="Calibri"/>
              </a:rPr>
              <a:t> </a:t>
            </a:r>
            <a:r>
              <a:rPr sz="1400" spc="-5" dirty="0">
                <a:latin typeface="Calibri"/>
                <a:cs typeface="Calibri"/>
              </a:rPr>
              <a:t>και έκτοτε</a:t>
            </a:r>
            <a:r>
              <a:rPr sz="1400" spc="5" dirty="0">
                <a:latin typeface="Calibri"/>
                <a:cs typeface="Calibri"/>
              </a:rPr>
              <a:t> </a:t>
            </a:r>
            <a:r>
              <a:rPr sz="1400" spc="-5">
                <a:latin typeface="Calibri"/>
                <a:cs typeface="Calibri"/>
              </a:rPr>
              <a:t>διέμεναν</a:t>
            </a:r>
            <a:r>
              <a:rPr sz="1400" spc="-10">
                <a:latin typeface="Calibri"/>
                <a:cs typeface="Calibri"/>
              </a:rPr>
              <a:t> </a:t>
            </a:r>
            <a:r>
              <a:rPr sz="1400" spc="-5" smtClean="0">
                <a:latin typeface="Calibri"/>
                <a:cs typeface="Calibri"/>
              </a:rPr>
              <a:t>εκεί.</a:t>
            </a:r>
            <a:r>
              <a:rPr lang="el-GR" sz="1400" spc="-5" dirty="0" smtClean="0">
                <a:latin typeface="Calibri"/>
                <a:cs typeface="Calibri"/>
              </a:rPr>
              <a:t> </a:t>
            </a:r>
            <a:r>
              <a:rPr sz="1400" smtClean="0">
                <a:solidFill>
                  <a:schemeClr val="tx2">
                    <a:lumMod val="75000"/>
                  </a:schemeClr>
                </a:solidFill>
                <a:latin typeface="Calibri"/>
                <a:cs typeface="Calibri"/>
              </a:rPr>
              <a:t>Το </a:t>
            </a:r>
            <a:r>
              <a:rPr sz="1400" spc="-5" dirty="0">
                <a:solidFill>
                  <a:schemeClr val="tx2">
                    <a:lumMod val="75000"/>
                  </a:schemeClr>
                </a:solidFill>
                <a:latin typeface="Calibri"/>
                <a:cs typeface="Calibri"/>
              </a:rPr>
              <a:t>Δικαστήριο κήρυξε </a:t>
            </a:r>
            <a:r>
              <a:rPr sz="1400" b="1" spc="-5" dirty="0">
                <a:solidFill>
                  <a:schemeClr val="tx2">
                    <a:lumMod val="75000"/>
                  </a:schemeClr>
                </a:solidFill>
                <a:latin typeface="Calibri"/>
                <a:cs typeface="Calibri"/>
              </a:rPr>
              <a:t>απαράδεκτη </a:t>
            </a:r>
            <a:r>
              <a:rPr sz="1400" dirty="0">
                <a:solidFill>
                  <a:schemeClr val="tx2">
                    <a:lumMod val="75000"/>
                  </a:schemeClr>
                </a:solidFill>
                <a:latin typeface="Calibri"/>
                <a:cs typeface="Calibri"/>
              </a:rPr>
              <a:t>την </a:t>
            </a:r>
            <a:r>
              <a:rPr sz="1400" spc="-5" dirty="0">
                <a:solidFill>
                  <a:schemeClr val="tx2">
                    <a:lumMod val="75000"/>
                  </a:schemeClr>
                </a:solidFill>
                <a:latin typeface="Calibri"/>
                <a:cs typeface="Calibri"/>
              </a:rPr>
              <a:t>προσφυγή </a:t>
            </a:r>
            <a:r>
              <a:rPr sz="1400" dirty="0">
                <a:solidFill>
                  <a:schemeClr val="tx2">
                    <a:lumMod val="75000"/>
                  </a:schemeClr>
                </a:solidFill>
                <a:latin typeface="Calibri"/>
                <a:cs typeface="Calibri"/>
              </a:rPr>
              <a:t>ως </a:t>
            </a:r>
            <a:r>
              <a:rPr sz="1400" spc="-5" dirty="0">
                <a:solidFill>
                  <a:schemeClr val="tx2">
                    <a:lumMod val="75000"/>
                  </a:schemeClr>
                </a:solidFill>
                <a:latin typeface="Calibri"/>
                <a:cs typeface="Calibri"/>
              </a:rPr>
              <a:t>προδήλως αβάσιμη, καθώς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έκρινε</a:t>
            </a:r>
            <a:r>
              <a:rPr sz="1400" spc="25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ότι,</a:t>
            </a:r>
            <a:r>
              <a:rPr sz="1400" spc="2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απορρίπτοντας</a:t>
            </a:r>
            <a:r>
              <a:rPr sz="1400" spc="250" dirty="0">
                <a:solidFill>
                  <a:schemeClr val="tx2">
                    <a:lumMod val="75000"/>
                  </a:schemeClr>
                </a:solidFill>
                <a:latin typeface="Calibri"/>
                <a:cs typeface="Calibri"/>
              </a:rPr>
              <a:t> </a:t>
            </a:r>
            <a:r>
              <a:rPr sz="1400" dirty="0">
                <a:solidFill>
                  <a:schemeClr val="tx2">
                    <a:lumMod val="75000"/>
                  </a:schemeClr>
                </a:solidFill>
                <a:latin typeface="Calibri"/>
                <a:cs typeface="Calibri"/>
              </a:rPr>
              <a:t>το</a:t>
            </a:r>
            <a:r>
              <a:rPr sz="1400" spc="25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αίτημα</a:t>
            </a:r>
            <a:r>
              <a:rPr sz="1400" spc="25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επανένωσης</a:t>
            </a:r>
            <a:r>
              <a:rPr sz="1400" spc="250" dirty="0">
                <a:solidFill>
                  <a:schemeClr val="tx2">
                    <a:lumMod val="75000"/>
                  </a:schemeClr>
                </a:solidFill>
                <a:latin typeface="Calibri"/>
                <a:cs typeface="Calibri"/>
              </a:rPr>
              <a:t> </a:t>
            </a:r>
            <a:r>
              <a:rPr sz="1400" dirty="0">
                <a:solidFill>
                  <a:schemeClr val="tx2">
                    <a:lumMod val="75000"/>
                  </a:schemeClr>
                </a:solidFill>
                <a:latin typeface="Calibri"/>
                <a:cs typeface="Calibri"/>
              </a:rPr>
              <a:t>με</a:t>
            </a:r>
            <a:r>
              <a:rPr sz="1400" spc="250" dirty="0">
                <a:solidFill>
                  <a:schemeClr val="tx2">
                    <a:lumMod val="75000"/>
                  </a:schemeClr>
                </a:solidFill>
                <a:latin typeface="Calibri"/>
                <a:cs typeface="Calibri"/>
              </a:rPr>
              <a:t> </a:t>
            </a:r>
            <a:r>
              <a:rPr sz="1400" dirty="0">
                <a:solidFill>
                  <a:schemeClr val="tx2">
                    <a:lumMod val="75000"/>
                  </a:schemeClr>
                </a:solidFill>
                <a:latin typeface="Calibri"/>
                <a:cs typeface="Calibri"/>
              </a:rPr>
              <a:t>τη</a:t>
            </a:r>
            <a:r>
              <a:rPr sz="1400" spc="25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μητέρα</a:t>
            </a:r>
            <a:r>
              <a:rPr sz="1400" spc="254"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τους,</a:t>
            </a:r>
            <a:r>
              <a:rPr sz="1400" spc="245" dirty="0">
                <a:solidFill>
                  <a:schemeClr val="tx2">
                    <a:lumMod val="75000"/>
                  </a:schemeClr>
                </a:solidFill>
                <a:latin typeface="Calibri"/>
                <a:cs typeface="Calibri"/>
              </a:rPr>
              <a:t> </a:t>
            </a:r>
            <a:r>
              <a:rPr sz="1400">
                <a:solidFill>
                  <a:schemeClr val="tx2">
                    <a:lumMod val="75000"/>
                  </a:schemeClr>
                </a:solidFill>
                <a:latin typeface="Calibri"/>
                <a:cs typeface="Calibri"/>
              </a:rPr>
              <a:t>ο</a:t>
            </a:r>
            <a:r>
              <a:rPr sz="1400" spc="254">
                <a:solidFill>
                  <a:schemeClr val="tx2">
                    <a:lumMod val="75000"/>
                  </a:schemeClr>
                </a:solidFill>
                <a:latin typeface="Calibri"/>
                <a:cs typeface="Calibri"/>
              </a:rPr>
              <a:t> </a:t>
            </a:r>
            <a:r>
              <a:rPr sz="1400" spc="-5" smtClean="0">
                <a:solidFill>
                  <a:schemeClr val="tx2">
                    <a:lumMod val="75000"/>
                  </a:schemeClr>
                </a:solidFill>
                <a:latin typeface="Calibri"/>
                <a:cs typeface="Calibri"/>
              </a:rPr>
              <a:t>εθνικός</a:t>
            </a:r>
            <a:r>
              <a:rPr lang="en-US" sz="1400" spc="-5" dirty="0" smtClean="0">
                <a:solidFill>
                  <a:schemeClr val="tx2">
                    <a:lumMod val="75000"/>
                  </a:schemeClr>
                </a:solidFill>
                <a:latin typeface="Calibri"/>
                <a:cs typeface="Calibri"/>
              </a:rPr>
              <a:t> </a:t>
            </a:r>
            <a:r>
              <a:rPr sz="1400" spc="-5" smtClean="0">
                <a:solidFill>
                  <a:schemeClr val="tx2">
                    <a:lumMod val="75000"/>
                  </a:schemeClr>
                </a:solidFill>
                <a:latin typeface="Calibri"/>
                <a:cs typeface="Calibri"/>
              </a:rPr>
              <a:t>δικαστής</a:t>
            </a:r>
            <a:r>
              <a:rPr sz="1400" smtClean="0">
                <a:solidFill>
                  <a:schemeClr val="tx2">
                    <a:lumMod val="75000"/>
                  </a:schemeClr>
                </a:solidFill>
                <a:latin typeface="Calibri"/>
                <a:cs typeface="Calibri"/>
              </a:rPr>
              <a:t> </a:t>
            </a:r>
            <a:r>
              <a:rPr sz="1400" spc="-5" dirty="0">
                <a:solidFill>
                  <a:schemeClr val="tx2">
                    <a:lumMod val="75000"/>
                  </a:schemeClr>
                </a:solidFill>
                <a:latin typeface="Calibri"/>
                <a:cs typeface="Calibri"/>
              </a:rPr>
              <a:t>εξασφάλισε</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μια</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δίκαιη</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ισορροπία</a:t>
            </a:r>
            <a:r>
              <a:rPr sz="1400" dirty="0">
                <a:solidFill>
                  <a:schemeClr val="tx2">
                    <a:lumMod val="75000"/>
                  </a:schemeClr>
                </a:solidFill>
                <a:latin typeface="Calibri"/>
                <a:cs typeface="Calibri"/>
              </a:rPr>
              <a:t> μεταξύ</a:t>
            </a:r>
            <a:r>
              <a:rPr sz="1400" spc="5" dirty="0">
                <a:solidFill>
                  <a:schemeClr val="tx2">
                    <a:lumMod val="75000"/>
                  </a:schemeClr>
                </a:solidFill>
                <a:latin typeface="Calibri"/>
                <a:cs typeface="Calibri"/>
              </a:rPr>
              <a:t> </a:t>
            </a:r>
            <a:r>
              <a:rPr sz="1400" dirty="0">
                <a:solidFill>
                  <a:schemeClr val="tx2">
                    <a:lumMod val="75000"/>
                  </a:schemeClr>
                </a:solidFill>
                <a:latin typeface="Calibri"/>
                <a:cs typeface="Calibri"/>
              </a:rPr>
              <a:t>του</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συμφέροντος</a:t>
            </a:r>
            <a:r>
              <a:rPr sz="1400" dirty="0">
                <a:solidFill>
                  <a:schemeClr val="tx2">
                    <a:lumMod val="75000"/>
                  </a:schemeClr>
                </a:solidFill>
                <a:latin typeface="Calibri"/>
                <a:cs typeface="Calibri"/>
              </a:rPr>
              <a:t> των </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προσφευγόντων </a:t>
            </a:r>
            <a:r>
              <a:rPr sz="1400" dirty="0">
                <a:solidFill>
                  <a:schemeClr val="tx2">
                    <a:lumMod val="75000"/>
                  </a:schemeClr>
                </a:solidFill>
                <a:latin typeface="Calibri"/>
                <a:cs typeface="Calibri"/>
              </a:rPr>
              <a:t>να </a:t>
            </a:r>
            <a:r>
              <a:rPr sz="1400" spc="-5" dirty="0">
                <a:solidFill>
                  <a:schemeClr val="tx2">
                    <a:lumMod val="75000"/>
                  </a:schemeClr>
                </a:solidFill>
                <a:latin typeface="Calibri"/>
                <a:cs typeface="Calibri"/>
              </a:rPr>
              <a:t>αναπτύξουν </a:t>
            </a:r>
            <a:r>
              <a:rPr sz="1400" dirty="0">
                <a:solidFill>
                  <a:schemeClr val="tx2">
                    <a:lumMod val="75000"/>
                  </a:schemeClr>
                </a:solidFill>
                <a:latin typeface="Calibri"/>
                <a:cs typeface="Calibri"/>
              </a:rPr>
              <a:t>την </a:t>
            </a:r>
            <a:r>
              <a:rPr sz="1400" spc="-5" dirty="0">
                <a:solidFill>
                  <a:schemeClr val="tx2">
                    <a:lumMod val="75000"/>
                  </a:schemeClr>
                </a:solidFill>
                <a:latin typeface="Calibri"/>
                <a:cs typeface="Calibri"/>
              </a:rPr>
              <a:t>οικογενειακή τους </a:t>
            </a:r>
            <a:r>
              <a:rPr sz="1400" dirty="0">
                <a:solidFill>
                  <a:schemeClr val="tx2">
                    <a:lumMod val="75000"/>
                  </a:schemeClr>
                </a:solidFill>
                <a:latin typeface="Calibri"/>
                <a:cs typeface="Calibri"/>
              </a:rPr>
              <a:t>ζωή </a:t>
            </a:r>
            <a:r>
              <a:rPr sz="1400" spc="-5" dirty="0">
                <a:solidFill>
                  <a:schemeClr val="tx2">
                    <a:lumMod val="75000"/>
                  </a:schemeClr>
                </a:solidFill>
                <a:latin typeface="Calibri"/>
                <a:cs typeface="Calibri"/>
              </a:rPr>
              <a:t>στο </a:t>
            </a:r>
            <a:r>
              <a:rPr sz="1400" dirty="0">
                <a:solidFill>
                  <a:schemeClr val="tx2">
                    <a:lumMod val="75000"/>
                  </a:schemeClr>
                </a:solidFill>
                <a:latin typeface="Calibri"/>
                <a:cs typeface="Calibri"/>
              </a:rPr>
              <a:t>Ηνωμένο </a:t>
            </a:r>
            <a:r>
              <a:rPr sz="1400" spc="-5" dirty="0">
                <a:solidFill>
                  <a:schemeClr val="tx2">
                    <a:lumMod val="75000"/>
                  </a:schemeClr>
                </a:solidFill>
                <a:latin typeface="Calibri"/>
                <a:cs typeface="Calibri"/>
              </a:rPr>
              <a:t>Βασίλειο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και</a:t>
            </a:r>
            <a:r>
              <a:rPr sz="1400" spc="35" dirty="0">
                <a:solidFill>
                  <a:schemeClr val="tx2">
                    <a:lumMod val="75000"/>
                  </a:schemeClr>
                </a:solidFill>
                <a:latin typeface="Calibri"/>
                <a:cs typeface="Calibri"/>
              </a:rPr>
              <a:t> </a:t>
            </a:r>
            <a:r>
              <a:rPr sz="1400" dirty="0">
                <a:solidFill>
                  <a:schemeClr val="tx2">
                    <a:lumMod val="75000"/>
                  </a:schemeClr>
                </a:solidFill>
                <a:latin typeface="Calibri"/>
                <a:cs typeface="Calibri"/>
              </a:rPr>
              <a:t>του</a:t>
            </a:r>
            <a:r>
              <a:rPr sz="1400" spc="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κρατικού</a:t>
            </a:r>
            <a:r>
              <a:rPr sz="1400" spc="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συμφέροντος</a:t>
            </a:r>
            <a:r>
              <a:rPr sz="1400" spc="3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για</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έλεγχο</a:t>
            </a:r>
            <a:r>
              <a:rPr sz="1400" spc="35" dirty="0">
                <a:solidFill>
                  <a:schemeClr val="tx2">
                    <a:lumMod val="75000"/>
                  </a:schemeClr>
                </a:solidFill>
                <a:latin typeface="Calibri"/>
                <a:cs typeface="Calibri"/>
              </a:rPr>
              <a:t> </a:t>
            </a:r>
            <a:r>
              <a:rPr sz="1400" dirty="0">
                <a:solidFill>
                  <a:schemeClr val="tx2">
                    <a:lumMod val="75000"/>
                  </a:schemeClr>
                </a:solidFill>
                <a:latin typeface="Calibri"/>
                <a:cs typeface="Calibri"/>
              </a:rPr>
              <a:t>των</a:t>
            </a:r>
            <a:r>
              <a:rPr sz="1400" spc="5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μεταναστευτικών</a:t>
            </a:r>
            <a:r>
              <a:rPr sz="1400" spc="4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ροών.</a:t>
            </a:r>
            <a:r>
              <a:rPr sz="1400" spc="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Παρόλο</a:t>
            </a:r>
            <a:r>
              <a:rPr sz="1400" spc="5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που </a:t>
            </a:r>
            <a:r>
              <a:rPr sz="1400" spc="-260" dirty="0">
                <a:solidFill>
                  <a:schemeClr val="tx2">
                    <a:lumMod val="75000"/>
                  </a:schemeClr>
                </a:solidFill>
                <a:latin typeface="Calibri"/>
                <a:cs typeface="Calibri"/>
              </a:rPr>
              <a:t> </a:t>
            </a:r>
            <a:r>
              <a:rPr sz="1400" dirty="0">
                <a:solidFill>
                  <a:schemeClr val="tx2">
                    <a:lumMod val="75000"/>
                  </a:schemeClr>
                </a:solidFill>
                <a:latin typeface="Calibri"/>
                <a:cs typeface="Calibri"/>
              </a:rPr>
              <a:t>η </a:t>
            </a:r>
            <a:r>
              <a:rPr sz="1400" spc="-5" dirty="0">
                <a:solidFill>
                  <a:schemeClr val="tx2">
                    <a:lumMod val="75000"/>
                  </a:schemeClr>
                </a:solidFill>
                <a:latin typeface="Calibri"/>
                <a:cs typeface="Calibri"/>
              </a:rPr>
              <a:t>κατάσταση </a:t>
            </a:r>
            <a:r>
              <a:rPr sz="1400" dirty="0">
                <a:solidFill>
                  <a:schemeClr val="tx2">
                    <a:lumMod val="75000"/>
                  </a:schemeClr>
                </a:solidFill>
                <a:latin typeface="Calibri"/>
                <a:cs typeface="Calibri"/>
              </a:rPr>
              <a:t>των </a:t>
            </a:r>
            <a:r>
              <a:rPr sz="1400" spc="-5" dirty="0">
                <a:solidFill>
                  <a:schemeClr val="tx2">
                    <a:lumMod val="75000"/>
                  </a:schemeClr>
                </a:solidFill>
                <a:latin typeface="Calibri"/>
                <a:cs typeface="Calibri"/>
              </a:rPr>
              <a:t>προσφευγόντων </a:t>
            </a:r>
            <a:r>
              <a:rPr sz="1400" dirty="0">
                <a:solidFill>
                  <a:schemeClr val="tx2">
                    <a:lumMod val="75000"/>
                  </a:schemeClr>
                </a:solidFill>
                <a:latin typeface="Calibri"/>
                <a:cs typeface="Calibri"/>
              </a:rPr>
              <a:t>ήταν </a:t>
            </a:r>
            <a:r>
              <a:rPr sz="1400" spc="-5" dirty="0">
                <a:solidFill>
                  <a:schemeClr val="tx2">
                    <a:lumMod val="75000"/>
                  </a:schemeClr>
                </a:solidFill>
                <a:latin typeface="Calibri"/>
                <a:cs typeface="Calibri"/>
              </a:rPr>
              <a:t>αναμφίβολα δυσάρεστη, δεν </a:t>
            </a:r>
            <a:r>
              <a:rPr sz="1400" dirty="0">
                <a:solidFill>
                  <a:schemeClr val="tx2">
                    <a:lumMod val="75000"/>
                  </a:schemeClr>
                </a:solidFill>
                <a:latin typeface="Calibri"/>
                <a:cs typeface="Calibri"/>
              </a:rPr>
              <a:t>ήταν </a:t>
            </a:r>
            <a:r>
              <a:rPr sz="1400" spc="-5" dirty="0">
                <a:solidFill>
                  <a:schemeClr val="tx2">
                    <a:lumMod val="75000"/>
                  </a:schemeClr>
                </a:solidFill>
                <a:latin typeface="Calibri"/>
                <a:cs typeface="Calibri"/>
              </a:rPr>
              <a:t>πλέον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παιδιά μικρής ηλικίας </a:t>
            </a:r>
            <a:r>
              <a:rPr sz="1400" dirty="0">
                <a:solidFill>
                  <a:schemeClr val="tx2">
                    <a:lumMod val="75000"/>
                  </a:schemeClr>
                </a:solidFill>
                <a:latin typeface="Calibri"/>
                <a:cs typeface="Calibri"/>
              </a:rPr>
              <a:t>(αυτήν τη </a:t>
            </a:r>
            <a:r>
              <a:rPr sz="1400" spc="-5" dirty="0">
                <a:solidFill>
                  <a:schemeClr val="tx2">
                    <a:lumMod val="75000"/>
                  </a:schemeClr>
                </a:solidFill>
                <a:latin typeface="Calibri"/>
                <a:cs typeface="Calibri"/>
              </a:rPr>
              <a:t>στιγμή είναι 21, </a:t>
            </a:r>
            <a:r>
              <a:rPr sz="1400" dirty="0">
                <a:solidFill>
                  <a:schemeClr val="tx2">
                    <a:lumMod val="75000"/>
                  </a:schemeClr>
                </a:solidFill>
                <a:latin typeface="Calibri"/>
                <a:cs typeface="Calibri"/>
              </a:rPr>
              <a:t>20, 19, 14 </a:t>
            </a:r>
            <a:r>
              <a:rPr sz="1400" spc="-5" dirty="0">
                <a:solidFill>
                  <a:schemeClr val="tx2">
                    <a:lumMod val="75000"/>
                  </a:schemeClr>
                </a:solidFill>
                <a:latin typeface="Calibri"/>
                <a:cs typeface="Calibri"/>
              </a:rPr>
              <a:t>και </a:t>
            </a:r>
            <a:r>
              <a:rPr sz="1400" dirty="0">
                <a:solidFill>
                  <a:schemeClr val="tx2">
                    <a:lumMod val="75000"/>
                  </a:schemeClr>
                </a:solidFill>
                <a:latin typeface="Calibri"/>
                <a:cs typeface="Calibri"/>
              </a:rPr>
              <a:t>13 ετών). </a:t>
            </a:r>
            <a:r>
              <a:rPr sz="1400" spc="-5" dirty="0">
                <a:solidFill>
                  <a:schemeClr val="tx2">
                    <a:lumMod val="75000"/>
                  </a:schemeClr>
                </a:solidFill>
                <a:latin typeface="Calibri"/>
                <a:cs typeface="Calibri"/>
              </a:rPr>
              <a:t>Επιπλέον, </a:t>
            </a:r>
            <a:r>
              <a:rPr sz="1400" dirty="0">
                <a:solidFill>
                  <a:schemeClr val="tx2">
                    <a:lumMod val="75000"/>
                  </a:schemeClr>
                </a:solidFill>
                <a:latin typeface="Calibri"/>
                <a:cs typeface="Calibri"/>
              </a:rPr>
              <a:t> είχαν </a:t>
            </a:r>
            <a:r>
              <a:rPr sz="1400" spc="-5" dirty="0">
                <a:solidFill>
                  <a:schemeClr val="tx2">
                    <a:lumMod val="75000"/>
                  </a:schemeClr>
                </a:solidFill>
                <a:latin typeface="Calibri"/>
                <a:cs typeface="Calibri"/>
              </a:rPr>
              <a:t>μεγαλώσει στο πολιτισμικό </a:t>
            </a:r>
            <a:r>
              <a:rPr sz="1400" dirty="0">
                <a:solidFill>
                  <a:schemeClr val="tx2">
                    <a:lumMod val="75000"/>
                  </a:schemeClr>
                </a:solidFill>
                <a:latin typeface="Calibri"/>
                <a:cs typeface="Calibri"/>
              </a:rPr>
              <a:t>και </a:t>
            </a:r>
            <a:r>
              <a:rPr sz="1400" spc="-5" dirty="0">
                <a:solidFill>
                  <a:schemeClr val="tx2">
                    <a:lumMod val="75000"/>
                  </a:schemeClr>
                </a:solidFill>
                <a:latin typeface="Calibri"/>
                <a:cs typeface="Calibri"/>
              </a:rPr>
              <a:t>γλωσσικό περιβάλλον </a:t>
            </a:r>
            <a:r>
              <a:rPr sz="1400" dirty="0">
                <a:solidFill>
                  <a:schemeClr val="tx2">
                    <a:lumMod val="75000"/>
                  </a:schemeClr>
                </a:solidFill>
                <a:latin typeface="Calibri"/>
                <a:cs typeface="Calibri"/>
              </a:rPr>
              <a:t>της χώρας </a:t>
            </a:r>
            <a:r>
              <a:rPr sz="1400" spc="-5" dirty="0">
                <a:solidFill>
                  <a:schemeClr val="tx2">
                    <a:lumMod val="75000"/>
                  </a:schemeClr>
                </a:solidFill>
                <a:latin typeface="Calibri"/>
                <a:cs typeface="Calibri"/>
              </a:rPr>
              <a:t>καταγωγής </a:t>
            </a:r>
            <a:r>
              <a:rPr sz="14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τους προτού </a:t>
            </a:r>
            <a:r>
              <a:rPr sz="1400" dirty="0">
                <a:solidFill>
                  <a:schemeClr val="tx2">
                    <a:lumMod val="75000"/>
                  </a:schemeClr>
                </a:solidFill>
                <a:latin typeface="Calibri"/>
                <a:cs typeface="Calibri"/>
              </a:rPr>
              <a:t>να </a:t>
            </a:r>
            <a:r>
              <a:rPr sz="1400" spc="-5" dirty="0">
                <a:solidFill>
                  <a:schemeClr val="tx2">
                    <a:lumMod val="75000"/>
                  </a:schemeClr>
                </a:solidFill>
                <a:latin typeface="Calibri"/>
                <a:cs typeface="Calibri"/>
              </a:rPr>
              <a:t>μείνουν όλοι </a:t>
            </a:r>
            <a:r>
              <a:rPr sz="1400" dirty="0">
                <a:solidFill>
                  <a:schemeClr val="tx2">
                    <a:lumMod val="75000"/>
                  </a:schemeClr>
                </a:solidFill>
                <a:latin typeface="Calibri"/>
                <a:cs typeface="Calibri"/>
              </a:rPr>
              <a:t>μαζί ως </a:t>
            </a:r>
            <a:r>
              <a:rPr sz="1400" spc="-5" dirty="0">
                <a:solidFill>
                  <a:schemeClr val="tx2">
                    <a:lumMod val="75000"/>
                  </a:schemeClr>
                </a:solidFill>
                <a:latin typeface="Calibri"/>
                <a:cs typeface="Calibri"/>
              </a:rPr>
              <a:t>οικογενειακή μονάδα στην Αιθιοπία κατά </a:t>
            </a:r>
            <a:r>
              <a:rPr sz="1400" dirty="0">
                <a:solidFill>
                  <a:schemeClr val="tx2">
                    <a:lumMod val="75000"/>
                  </a:schemeClr>
                </a:solidFill>
                <a:latin typeface="Calibri"/>
                <a:cs typeface="Calibri"/>
              </a:rPr>
              <a:t>τα </a:t>
            </a:r>
            <a:r>
              <a:rPr sz="1400" spc="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τελευταία εννέα χρόνια. Εξάλλου, δεν είχαν πάει ποτέ στο Ηνωμένο </a:t>
            </a:r>
            <a:r>
              <a:rPr sz="1400" spc="-10" dirty="0">
                <a:solidFill>
                  <a:schemeClr val="tx2">
                    <a:lumMod val="75000"/>
                  </a:schemeClr>
                </a:solidFill>
                <a:latin typeface="Calibri"/>
                <a:cs typeface="Calibri"/>
              </a:rPr>
              <a:t>Βασίλειο </a:t>
            </a:r>
            <a:r>
              <a:rPr sz="1400" spc="-5" dirty="0">
                <a:solidFill>
                  <a:schemeClr val="tx2">
                    <a:lumMod val="75000"/>
                  </a:schemeClr>
                </a:solidFill>
                <a:latin typeface="Calibri"/>
                <a:cs typeface="Calibri"/>
              </a:rPr>
              <a:t>και </a:t>
            </a:r>
            <a:r>
              <a:rPr sz="1400" dirty="0">
                <a:solidFill>
                  <a:schemeClr val="tx2">
                    <a:lumMod val="75000"/>
                  </a:schemeClr>
                </a:solidFill>
                <a:latin typeface="Calibri"/>
                <a:cs typeface="Calibri"/>
              </a:rPr>
              <a:t> έμεναν</a:t>
            </a:r>
            <a:r>
              <a:rPr sz="1400" spc="12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μακριά</a:t>
            </a:r>
            <a:r>
              <a:rPr sz="1400" spc="1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από</a:t>
            </a:r>
            <a:r>
              <a:rPr sz="1400" spc="140" dirty="0">
                <a:solidFill>
                  <a:schemeClr val="tx2">
                    <a:lumMod val="75000"/>
                  </a:schemeClr>
                </a:solidFill>
                <a:latin typeface="Calibri"/>
                <a:cs typeface="Calibri"/>
              </a:rPr>
              <a:t> </a:t>
            </a:r>
            <a:r>
              <a:rPr sz="1400" dirty="0">
                <a:solidFill>
                  <a:schemeClr val="tx2">
                    <a:lumMod val="75000"/>
                  </a:schemeClr>
                </a:solidFill>
                <a:latin typeface="Calibri"/>
                <a:cs typeface="Calibri"/>
              </a:rPr>
              <a:t>τη</a:t>
            </a:r>
            <a:r>
              <a:rPr sz="1400" spc="130" dirty="0">
                <a:solidFill>
                  <a:schemeClr val="tx2">
                    <a:lumMod val="75000"/>
                  </a:schemeClr>
                </a:solidFill>
                <a:latin typeface="Calibri"/>
                <a:cs typeface="Calibri"/>
              </a:rPr>
              <a:t> </a:t>
            </a:r>
            <a:r>
              <a:rPr sz="1400" dirty="0">
                <a:solidFill>
                  <a:schemeClr val="tx2">
                    <a:lumMod val="75000"/>
                  </a:schemeClr>
                </a:solidFill>
                <a:latin typeface="Calibri"/>
                <a:cs typeface="Calibri"/>
              </a:rPr>
              <a:t>μητέρα</a:t>
            </a:r>
            <a:r>
              <a:rPr sz="1400" spc="13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τους</a:t>
            </a:r>
            <a:r>
              <a:rPr sz="1400" spc="1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για</a:t>
            </a:r>
            <a:r>
              <a:rPr sz="1400" spc="1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περισσότερα</a:t>
            </a:r>
            <a:r>
              <a:rPr sz="1400" spc="125"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από</a:t>
            </a:r>
            <a:r>
              <a:rPr sz="1400" spc="140" dirty="0">
                <a:solidFill>
                  <a:schemeClr val="tx2">
                    <a:lumMod val="75000"/>
                  </a:schemeClr>
                </a:solidFill>
                <a:latin typeface="Calibri"/>
                <a:cs typeface="Calibri"/>
              </a:rPr>
              <a:t> </a:t>
            </a:r>
            <a:r>
              <a:rPr sz="1400" dirty="0">
                <a:solidFill>
                  <a:schemeClr val="tx2">
                    <a:lumMod val="75000"/>
                  </a:schemeClr>
                </a:solidFill>
                <a:latin typeface="Calibri"/>
                <a:cs typeface="Calibri"/>
              </a:rPr>
              <a:t>11</a:t>
            </a:r>
            <a:r>
              <a:rPr sz="1400" spc="13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χρόνια.</a:t>
            </a:r>
            <a:r>
              <a:rPr sz="1400" spc="13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Όσον</a:t>
            </a:r>
            <a:r>
              <a:rPr sz="1400" spc="14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αφορά </a:t>
            </a:r>
            <a:r>
              <a:rPr sz="1400" spc="-26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στη μητέρα </a:t>
            </a:r>
            <a:r>
              <a:rPr sz="1400" dirty="0">
                <a:solidFill>
                  <a:schemeClr val="tx2">
                    <a:lumMod val="75000"/>
                  </a:schemeClr>
                </a:solidFill>
                <a:latin typeface="Calibri"/>
                <a:cs typeface="Calibri"/>
              </a:rPr>
              <a:t>των </a:t>
            </a:r>
            <a:r>
              <a:rPr sz="1400" spc="-5" dirty="0">
                <a:solidFill>
                  <a:schemeClr val="tx2">
                    <a:lumMod val="75000"/>
                  </a:schemeClr>
                </a:solidFill>
                <a:latin typeface="Calibri"/>
                <a:cs typeface="Calibri"/>
              </a:rPr>
              <a:t>προσφευγόντων, </a:t>
            </a:r>
            <a:r>
              <a:rPr sz="1400" dirty="0">
                <a:solidFill>
                  <a:schemeClr val="tx2">
                    <a:lumMod val="75000"/>
                  </a:schemeClr>
                </a:solidFill>
                <a:latin typeface="Calibri"/>
                <a:cs typeface="Calibri"/>
              </a:rPr>
              <a:t>η </a:t>
            </a:r>
            <a:r>
              <a:rPr sz="1400" spc="-5" dirty="0">
                <a:solidFill>
                  <a:schemeClr val="tx2">
                    <a:lumMod val="75000"/>
                  </a:schemeClr>
                </a:solidFill>
                <a:latin typeface="Calibri"/>
                <a:cs typeface="Calibri"/>
              </a:rPr>
              <a:t>οποία προφανώς επέλεξε συνειδητά </a:t>
            </a:r>
            <a:r>
              <a:rPr sz="1400" dirty="0">
                <a:solidFill>
                  <a:schemeClr val="tx2">
                    <a:lumMod val="75000"/>
                  </a:schemeClr>
                </a:solidFill>
                <a:latin typeface="Calibri"/>
                <a:cs typeface="Calibri"/>
              </a:rPr>
              <a:t>να </a:t>
            </a:r>
            <a:r>
              <a:rPr sz="1400" spc="-5" dirty="0">
                <a:solidFill>
                  <a:schemeClr val="tx2">
                    <a:lumMod val="75000"/>
                  </a:schemeClr>
                </a:solidFill>
                <a:latin typeface="Calibri"/>
                <a:cs typeface="Calibri"/>
              </a:rPr>
              <a:t>αφήσει </a:t>
            </a:r>
            <a:r>
              <a:rPr sz="1400" dirty="0">
                <a:solidFill>
                  <a:schemeClr val="tx2">
                    <a:lumMod val="75000"/>
                  </a:schemeClr>
                </a:solidFill>
                <a:latin typeface="Calibri"/>
                <a:cs typeface="Calibri"/>
              </a:rPr>
              <a:t> τα</a:t>
            </a:r>
            <a:r>
              <a:rPr sz="1400" spc="8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παιδιά</a:t>
            </a:r>
            <a:r>
              <a:rPr sz="1400" spc="90" dirty="0">
                <a:solidFill>
                  <a:schemeClr val="tx2">
                    <a:lumMod val="75000"/>
                  </a:schemeClr>
                </a:solidFill>
                <a:latin typeface="Calibri"/>
                <a:cs typeface="Calibri"/>
              </a:rPr>
              <a:t> </a:t>
            </a:r>
            <a:r>
              <a:rPr sz="1400" dirty="0">
                <a:solidFill>
                  <a:schemeClr val="tx2">
                    <a:lumMod val="75000"/>
                  </a:schemeClr>
                </a:solidFill>
                <a:latin typeface="Calibri"/>
                <a:cs typeface="Calibri"/>
              </a:rPr>
              <a:t>της</a:t>
            </a:r>
            <a:r>
              <a:rPr sz="1400" spc="100"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στη</a:t>
            </a:r>
            <a:r>
              <a:rPr sz="1400" spc="8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Σομαλία</a:t>
            </a:r>
            <a:r>
              <a:rPr sz="1400" spc="90" dirty="0">
                <a:solidFill>
                  <a:schemeClr val="tx2">
                    <a:lumMod val="75000"/>
                  </a:schemeClr>
                </a:solidFill>
                <a:latin typeface="Calibri"/>
                <a:cs typeface="Calibri"/>
              </a:rPr>
              <a:t> </a:t>
            </a:r>
            <a:r>
              <a:rPr sz="1400" dirty="0">
                <a:solidFill>
                  <a:schemeClr val="tx2">
                    <a:lumMod val="75000"/>
                  </a:schemeClr>
                </a:solidFill>
                <a:latin typeface="Calibri"/>
                <a:cs typeface="Calibri"/>
              </a:rPr>
              <a:t>και</a:t>
            </a:r>
            <a:r>
              <a:rPr sz="1400" spc="80" dirty="0">
                <a:solidFill>
                  <a:schemeClr val="tx2">
                    <a:lumMod val="75000"/>
                  </a:schemeClr>
                </a:solidFill>
                <a:latin typeface="Calibri"/>
                <a:cs typeface="Calibri"/>
              </a:rPr>
              <a:t> </a:t>
            </a:r>
            <a:r>
              <a:rPr sz="1400" dirty="0">
                <a:solidFill>
                  <a:schemeClr val="tx2">
                    <a:lumMod val="75000"/>
                  </a:schemeClr>
                </a:solidFill>
                <a:latin typeface="Calibri"/>
                <a:cs typeface="Calibri"/>
              </a:rPr>
              <a:t>να</a:t>
            </a:r>
            <a:r>
              <a:rPr sz="1400" spc="90" dirty="0">
                <a:solidFill>
                  <a:schemeClr val="tx2">
                    <a:lumMod val="75000"/>
                  </a:schemeClr>
                </a:solidFill>
                <a:latin typeface="Calibri"/>
                <a:cs typeface="Calibri"/>
              </a:rPr>
              <a:t> </a:t>
            </a:r>
            <a:r>
              <a:rPr sz="1400" dirty="0">
                <a:solidFill>
                  <a:schemeClr val="tx2">
                    <a:lumMod val="75000"/>
                  </a:schemeClr>
                </a:solidFill>
                <a:latin typeface="Calibri"/>
                <a:cs typeface="Calibri"/>
              </a:rPr>
              <a:t>πάει</a:t>
            </a:r>
            <a:r>
              <a:rPr sz="1400" spc="85" dirty="0">
                <a:solidFill>
                  <a:schemeClr val="tx2">
                    <a:lumMod val="75000"/>
                  </a:schemeClr>
                </a:solidFill>
                <a:latin typeface="Calibri"/>
                <a:cs typeface="Calibri"/>
              </a:rPr>
              <a:t> </a:t>
            </a:r>
            <a:r>
              <a:rPr sz="1400" spc="-5" dirty="0">
                <a:solidFill>
                  <a:schemeClr val="tx2">
                    <a:lumMod val="75000"/>
                  </a:schemeClr>
                </a:solidFill>
                <a:latin typeface="Calibri"/>
                <a:cs typeface="Calibri"/>
              </a:rPr>
              <a:t>στο</a:t>
            </a:r>
            <a:r>
              <a:rPr sz="1400" spc="90" dirty="0">
                <a:solidFill>
                  <a:schemeClr val="tx2">
                    <a:lumMod val="75000"/>
                  </a:schemeClr>
                </a:solidFill>
                <a:latin typeface="Calibri"/>
                <a:cs typeface="Calibri"/>
              </a:rPr>
              <a:t> </a:t>
            </a:r>
            <a:r>
              <a:rPr sz="1400" dirty="0">
                <a:solidFill>
                  <a:schemeClr val="tx2">
                    <a:lumMod val="75000"/>
                  </a:schemeClr>
                </a:solidFill>
                <a:latin typeface="Calibri"/>
                <a:cs typeface="Calibri"/>
              </a:rPr>
              <a:t>Ηνωμένο</a:t>
            </a:r>
            <a:r>
              <a:rPr sz="1400" spc="9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Βασίλειο</a:t>
            </a:r>
            <a:r>
              <a:rPr sz="1400" spc="90" dirty="0">
                <a:solidFill>
                  <a:schemeClr val="tx2">
                    <a:lumMod val="75000"/>
                  </a:schemeClr>
                </a:solidFill>
                <a:latin typeface="Calibri"/>
                <a:cs typeface="Calibri"/>
              </a:rPr>
              <a:t> </a:t>
            </a:r>
            <a:r>
              <a:rPr sz="1400" spc="-5" dirty="0">
                <a:solidFill>
                  <a:schemeClr val="tx2">
                    <a:lumMod val="75000"/>
                  </a:schemeClr>
                </a:solidFill>
                <a:latin typeface="Calibri"/>
                <a:cs typeface="Calibri"/>
              </a:rPr>
              <a:t>για</a:t>
            </a:r>
            <a:r>
              <a:rPr sz="1400" spc="85" dirty="0">
                <a:solidFill>
                  <a:schemeClr val="tx2">
                    <a:lumMod val="75000"/>
                  </a:schemeClr>
                </a:solidFill>
                <a:latin typeface="Calibri"/>
                <a:cs typeface="Calibri"/>
              </a:rPr>
              <a:t> </a:t>
            </a:r>
            <a:r>
              <a:rPr sz="1400" dirty="0">
                <a:solidFill>
                  <a:schemeClr val="tx2">
                    <a:lumMod val="75000"/>
                  </a:schemeClr>
                </a:solidFill>
                <a:latin typeface="Calibri"/>
                <a:cs typeface="Calibri"/>
              </a:rPr>
              <a:t>να</a:t>
            </a:r>
            <a:r>
              <a:rPr sz="1400" spc="90" dirty="0">
                <a:solidFill>
                  <a:schemeClr val="tx2">
                    <a:lumMod val="75000"/>
                  </a:schemeClr>
                </a:solidFill>
                <a:latin typeface="Calibri"/>
                <a:cs typeface="Calibri"/>
              </a:rPr>
              <a:t> </a:t>
            </a:r>
            <a:r>
              <a:rPr sz="1400" dirty="0">
                <a:solidFill>
                  <a:schemeClr val="tx2">
                    <a:lumMod val="75000"/>
                  </a:schemeClr>
                </a:solidFill>
                <a:latin typeface="Calibri"/>
                <a:cs typeface="Calibri"/>
              </a:rPr>
              <a:t>μείνει</a:t>
            </a:r>
            <a:r>
              <a:rPr sz="1400" spc="80" dirty="0">
                <a:solidFill>
                  <a:schemeClr val="tx2">
                    <a:lumMod val="75000"/>
                  </a:schemeClr>
                </a:solidFill>
                <a:latin typeface="Calibri"/>
                <a:cs typeface="Calibri"/>
              </a:rPr>
              <a:t> </a:t>
            </a:r>
            <a:r>
              <a:rPr sz="1400">
                <a:solidFill>
                  <a:schemeClr val="tx2">
                    <a:lumMod val="75000"/>
                  </a:schemeClr>
                </a:solidFill>
                <a:latin typeface="Calibri"/>
                <a:cs typeface="Calibri"/>
              </a:rPr>
              <a:t>με</a:t>
            </a:r>
            <a:r>
              <a:rPr sz="1400" spc="90">
                <a:solidFill>
                  <a:schemeClr val="tx2">
                    <a:lumMod val="75000"/>
                  </a:schemeClr>
                </a:solidFill>
                <a:latin typeface="Calibri"/>
                <a:cs typeface="Calibri"/>
              </a:rPr>
              <a:t> </a:t>
            </a:r>
            <a:r>
              <a:rPr sz="1400" smtClean="0">
                <a:solidFill>
                  <a:schemeClr val="tx2">
                    <a:lumMod val="75000"/>
                  </a:schemeClr>
                </a:solidFill>
                <a:latin typeface="Calibri"/>
                <a:cs typeface="Calibri"/>
              </a:rPr>
              <a:t>τον</a:t>
            </a:r>
            <a:r>
              <a:rPr lang="en-US" sz="1400" dirty="0" smtClean="0">
                <a:solidFill>
                  <a:schemeClr val="tx2">
                    <a:lumMod val="75000"/>
                  </a:schemeClr>
                </a:solidFill>
                <a:latin typeface="Calibri"/>
                <a:cs typeface="Calibri"/>
              </a:rPr>
              <a:t> </a:t>
            </a:r>
            <a:r>
              <a:rPr lang="el-GR" sz="1400" dirty="0" smtClean="0">
                <a:solidFill>
                  <a:schemeClr val="tx2">
                    <a:lumMod val="75000"/>
                  </a:schemeClr>
                </a:solidFill>
                <a:cs typeface="Calibri"/>
              </a:rPr>
              <a:t>νέο </a:t>
            </a:r>
            <a:r>
              <a:rPr lang="el-GR" sz="1400" dirty="0">
                <a:solidFill>
                  <a:schemeClr val="tx2">
                    <a:lumMod val="75000"/>
                  </a:schemeClr>
                </a:solidFill>
                <a:cs typeface="Calibri"/>
              </a:rPr>
              <a:t>της </a:t>
            </a:r>
            <a:r>
              <a:rPr lang="el-GR" sz="1400" spc="-5" dirty="0">
                <a:solidFill>
                  <a:schemeClr val="tx2">
                    <a:lumMod val="75000"/>
                  </a:schemeClr>
                </a:solidFill>
                <a:cs typeface="Calibri"/>
              </a:rPr>
              <a:t>σύζυγο, τίποτα δεν καταδείκνυε </a:t>
            </a:r>
            <a:r>
              <a:rPr lang="el-GR" sz="1400" dirty="0">
                <a:solidFill>
                  <a:schemeClr val="tx2">
                    <a:lumMod val="75000"/>
                  </a:schemeClr>
                </a:solidFill>
                <a:cs typeface="Calibri"/>
              </a:rPr>
              <a:t>ότι </a:t>
            </a:r>
            <a:r>
              <a:rPr lang="el-GR" sz="1400" spc="-5" dirty="0">
                <a:solidFill>
                  <a:schemeClr val="tx2">
                    <a:lumMod val="75000"/>
                  </a:schemeClr>
                </a:solidFill>
                <a:cs typeface="Calibri"/>
              </a:rPr>
              <a:t>θα αντιμετώπιζε ανυπέρβλητα εμπόδια </a:t>
            </a:r>
            <a:r>
              <a:rPr lang="el-GR" sz="1400" dirty="0">
                <a:solidFill>
                  <a:schemeClr val="tx2">
                    <a:lumMod val="75000"/>
                  </a:schemeClr>
                </a:solidFill>
                <a:cs typeface="Calibri"/>
              </a:rPr>
              <a:t> </a:t>
            </a:r>
            <a:r>
              <a:rPr lang="el-GR" sz="1400" spc="-5" dirty="0">
                <a:solidFill>
                  <a:schemeClr val="tx2">
                    <a:lumMod val="75000"/>
                  </a:schemeClr>
                </a:solidFill>
                <a:cs typeface="Calibri"/>
              </a:rPr>
              <a:t>κατά</a:t>
            </a:r>
            <a:r>
              <a:rPr lang="el-GR" sz="1400" spc="5" dirty="0">
                <a:solidFill>
                  <a:schemeClr val="tx2">
                    <a:lumMod val="75000"/>
                  </a:schemeClr>
                </a:solidFill>
                <a:cs typeface="Calibri"/>
              </a:rPr>
              <a:t> </a:t>
            </a:r>
            <a:r>
              <a:rPr lang="el-GR" sz="1400" dirty="0">
                <a:solidFill>
                  <a:schemeClr val="tx2">
                    <a:lumMod val="75000"/>
                  </a:schemeClr>
                </a:solidFill>
                <a:cs typeface="Calibri"/>
              </a:rPr>
              <a:t>την</a:t>
            </a:r>
            <a:r>
              <a:rPr lang="el-GR" sz="1400" spc="-10" dirty="0">
                <a:solidFill>
                  <a:schemeClr val="tx2">
                    <a:lumMod val="75000"/>
                  </a:schemeClr>
                </a:solidFill>
                <a:cs typeface="Calibri"/>
              </a:rPr>
              <a:t> </a:t>
            </a:r>
            <a:r>
              <a:rPr lang="el-GR" sz="1400" spc="-5" dirty="0" err="1">
                <a:solidFill>
                  <a:schemeClr val="tx2">
                    <a:lumMod val="75000"/>
                  </a:schemeClr>
                </a:solidFill>
                <a:cs typeface="Calibri"/>
              </a:rPr>
              <a:t>επανεγκατάστασή</a:t>
            </a:r>
            <a:r>
              <a:rPr lang="el-GR" sz="1400" spc="5" dirty="0">
                <a:solidFill>
                  <a:schemeClr val="tx2">
                    <a:lumMod val="75000"/>
                  </a:schemeClr>
                </a:solidFill>
                <a:cs typeface="Calibri"/>
              </a:rPr>
              <a:t> </a:t>
            </a:r>
            <a:r>
              <a:rPr lang="el-GR" sz="1400" dirty="0">
                <a:solidFill>
                  <a:schemeClr val="tx2">
                    <a:lumMod val="75000"/>
                  </a:schemeClr>
                </a:solidFill>
                <a:cs typeface="Calibri"/>
              </a:rPr>
              <a:t>της</a:t>
            </a:r>
            <a:r>
              <a:rPr lang="el-GR" sz="1400" spc="-10" dirty="0">
                <a:solidFill>
                  <a:schemeClr val="tx2">
                    <a:lumMod val="75000"/>
                  </a:schemeClr>
                </a:solidFill>
                <a:cs typeface="Calibri"/>
              </a:rPr>
              <a:t> </a:t>
            </a:r>
            <a:r>
              <a:rPr lang="el-GR" sz="1400" spc="-5" dirty="0">
                <a:solidFill>
                  <a:schemeClr val="tx2">
                    <a:lumMod val="75000"/>
                  </a:schemeClr>
                </a:solidFill>
                <a:cs typeface="Calibri"/>
              </a:rPr>
              <a:t>είτε</a:t>
            </a:r>
            <a:r>
              <a:rPr lang="el-GR" sz="1400" spc="10" dirty="0">
                <a:solidFill>
                  <a:schemeClr val="tx2">
                    <a:lumMod val="75000"/>
                  </a:schemeClr>
                </a:solidFill>
                <a:cs typeface="Calibri"/>
              </a:rPr>
              <a:t> </a:t>
            </a:r>
            <a:r>
              <a:rPr lang="el-GR" sz="1400" spc="-5" dirty="0">
                <a:solidFill>
                  <a:schemeClr val="tx2">
                    <a:lumMod val="75000"/>
                  </a:schemeClr>
                </a:solidFill>
                <a:cs typeface="Calibri"/>
              </a:rPr>
              <a:t>στην</a:t>
            </a:r>
            <a:r>
              <a:rPr lang="el-GR" sz="1400" spc="-10" dirty="0">
                <a:solidFill>
                  <a:schemeClr val="tx2">
                    <a:lumMod val="75000"/>
                  </a:schemeClr>
                </a:solidFill>
                <a:cs typeface="Calibri"/>
              </a:rPr>
              <a:t> </a:t>
            </a:r>
            <a:r>
              <a:rPr lang="el-GR" sz="1400" spc="-5" dirty="0">
                <a:solidFill>
                  <a:schemeClr val="tx2">
                    <a:lumMod val="75000"/>
                  </a:schemeClr>
                </a:solidFill>
                <a:cs typeface="Calibri"/>
              </a:rPr>
              <a:t>Αιθιοπία</a:t>
            </a:r>
            <a:r>
              <a:rPr lang="el-GR" sz="1400" spc="5" dirty="0">
                <a:solidFill>
                  <a:schemeClr val="tx2">
                    <a:lumMod val="75000"/>
                  </a:schemeClr>
                </a:solidFill>
                <a:cs typeface="Calibri"/>
              </a:rPr>
              <a:t> </a:t>
            </a:r>
            <a:r>
              <a:rPr lang="el-GR" sz="1400" spc="-5" dirty="0">
                <a:solidFill>
                  <a:schemeClr val="tx2">
                    <a:lumMod val="75000"/>
                  </a:schemeClr>
                </a:solidFill>
                <a:cs typeface="Calibri"/>
              </a:rPr>
              <a:t>είτε στη Σομαλία</a:t>
            </a:r>
            <a:r>
              <a:rPr lang="el-GR" sz="1400" spc="-5" dirty="0">
                <a:solidFill>
                  <a:srgbClr val="4F81BC"/>
                </a:solidFill>
                <a:cs typeface="Calibri"/>
              </a:rPr>
              <a:t>.</a:t>
            </a:r>
            <a:endParaRPr lang="el-GR" sz="1400" dirty="0">
              <a:cs typeface="Calibri"/>
            </a:endParaRPr>
          </a:p>
          <a:p>
            <a:pPr marL="50800" marR="43180" algn="just">
              <a:lnSpc>
                <a:spcPct val="101699"/>
              </a:lnSpc>
              <a:spcBef>
                <a:spcPts val="10"/>
              </a:spcBef>
            </a:pPr>
            <a:endParaRPr sz="140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16</a:t>
            </a:fld>
            <a:endParaRPr dirty="0"/>
          </a:p>
        </p:txBody>
      </p:sp>
      <p:sp>
        <p:nvSpPr>
          <p:cNvPr id="2" name="object 2"/>
          <p:cNvSpPr txBox="1"/>
          <p:nvPr/>
        </p:nvSpPr>
        <p:spPr>
          <a:xfrm>
            <a:off x="165100" y="196850"/>
            <a:ext cx="10287000" cy="7354577"/>
          </a:xfrm>
          <a:prstGeom prst="rect">
            <a:avLst/>
          </a:prstGeom>
        </p:spPr>
        <p:txBody>
          <a:bodyPr vert="horz" wrap="square" lIns="0" tIns="9525" rIns="0" bIns="0" rtlCol="0">
            <a:spAutoFit/>
          </a:bodyPr>
          <a:lstStyle/>
          <a:p>
            <a:pPr>
              <a:lnSpc>
                <a:spcPct val="100000"/>
              </a:lnSpc>
              <a:spcBef>
                <a:spcPts val="55"/>
              </a:spcBef>
            </a:pPr>
            <a:endParaRPr sz="1600">
              <a:latin typeface="Calibri"/>
              <a:cs typeface="Calibri"/>
            </a:endParaRPr>
          </a:p>
          <a:p>
            <a:pPr marL="12700" algn="just">
              <a:lnSpc>
                <a:spcPct val="100000"/>
              </a:lnSpc>
            </a:pPr>
            <a:r>
              <a:rPr sz="1600" spc="-5" dirty="0">
                <a:solidFill>
                  <a:srgbClr val="808080"/>
                </a:solidFill>
                <a:latin typeface="Calibri"/>
                <a:cs typeface="Calibri"/>
              </a:rPr>
              <a:t>Σεξουαλική</a:t>
            </a:r>
            <a:r>
              <a:rPr sz="1600" spc="-10" dirty="0">
                <a:solidFill>
                  <a:srgbClr val="808080"/>
                </a:solidFill>
                <a:latin typeface="Calibri"/>
                <a:cs typeface="Calibri"/>
              </a:rPr>
              <a:t> </a:t>
            </a:r>
            <a:r>
              <a:rPr sz="1600" spc="-5" dirty="0">
                <a:solidFill>
                  <a:srgbClr val="808080"/>
                </a:solidFill>
                <a:latin typeface="Calibri"/>
                <a:cs typeface="Calibri"/>
              </a:rPr>
              <a:t>διαπαιδαγώγηση</a:t>
            </a:r>
            <a:r>
              <a:rPr sz="1600" spc="10" dirty="0">
                <a:solidFill>
                  <a:srgbClr val="808080"/>
                </a:solidFill>
                <a:latin typeface="Calibri"/>
                <a:cs typeface="Calibri"/>
              </a:rPr>
              <a:t> </a:t>
            </a:r>
            <a:r>
              <a:rPr sz="1600" spc="-5" dirty="0">
                <a:solidFill>
                  <a:srgbClr val="808080"/>
                </a:solidFill>
                <a:latin typeface="Calibri"/>
                <a:cs typeface="Calibri"/>
              </a:rPr>
              <a:t>σε</a:t>
            </a:r>
            <a:r>
              <a:rPr sz="1600" dirty="0">
                <a:solidFill>
                  <a:srgbClr val="808080"/>
                </a:solidFill>
                <a:latin typeface="Calibri"/>
                <a:cs typeface="Calibri"/>
              </a:rPr>
              <a:t> </a:t>
            </a:r>
            <a:r>
              <a:rPr sz="1600" spc="-5" dirty="0">
                <a:solidFill>
                  <a:srgbClr val="808080"/>
                </a:solidFill>
                <a:latin typeface="Calibri"/>
                <a:cs typeface="Calibri"/>
              </a:rPr>
              <a:t>δημόσια σχολεία</a:t>
            </a:r>
            <a:endParaRPr sz="1600">
              <a:latin typeface="Calibri"/>
              <a:cs typeface="Calibri"/>
            </a:endParaRPr>
          </a:p>
          <a:p>
            <a:pPr marL="12700" algn="just">
              <a:lnSpc>
                <a:spcPct val="100000"/>
              </a:lnSpc>
              <a:spcBef>
                <a:spcPts val="665"/>
              </a:spcBef>
            </a:pPr>
            <a:r>
              <a:rPr sz="1600" b="1" u="sng" spc="-5" dirty="0">
                <a:solidFill>
                  <a:srgbClr val="538DD3"/>
                </a:solidFill>
                <a:uFill>
                  <a:solidFill>
                    <a:srgbClr val="538DD3"/>
                  </a:solidFill>
                </a:uFill>
                <a:latin typeface="Calibri"/>
                <a:cs typeface="Calibri"/>
                <a:hlinkClick r:id="rId2"/>
              </a:rPr>
              <a:t>A.R.</a:t>
            </a:r>
            <a:r>
              <a:rPr sz="1600" b="1" u="sng" spc="5" dirty="0">
                <a:solidFill>
                  <a:srgbClr val="538DD3"/>
                </a:solidFill>
                <a:uFill>
                  <a:solidFill>
                    <a:srgbClr val="538DD3"/>
                  </a:solidFill>
                </a:uFill>
                <a:latin typeface="Calibri"/>
                <a:cs typeface="Calibri"/>
                <a:hlinkClick r:id="rId2"/>
              </a:rPr>
              <a:t> </a:t>
            </a:r>
            <a:r>
              <a:rPr sz="1600" b="1" u="sng" spc="-5" dirty="0">
                <a:solidFill>
                  <a:srgbClr val="538DD3"/>
                </a:solidFill>
                <a:uFill>
                  <a:solidFill>
                    <a:srgbClr val="538DD3"/>
                  </a:solidFill>
                </a:uFill>
                <a:latin typeface="Calibri"/>
                <a:cs typeface="Calibri"/>
                <a:hlinkClick r:id="rId2"/>
              </a:rPr>
              <a:t>and L.R.</a:t>
            </a:r>
            <a:r>
              <a:rPr sz="1600" b="1" u="sng" spc="10" dirty="0">
                <a:solidFill>
                  <a:srgbClr val="538DD3"/>
                </a:solidFill>
                <a:uFill>
                  <a:solidFill>
                    <a:srgbClr val="538DD3"/>
                  </a:solidFill>
                </a:uFill>
                <a:latin typeface="Calibri"/>
                <a:cs typeface="Calibri"/>
                <a:hlinkClick r:id="rId2"/>
              </a:rPr>
              <a:t> </a:t>
            </a:r>
            <a:r>
              <a:rPr sz="1600" b="1" u="sng" spc="-5" dirty="0">
                <a:solidFill>
                  <a:srgbClr val="538DD3"/>
                </a:solidFill>
                <a:uFill>
                  <a:solidFill>
                    <a:srgbClr val="538DD3"/>
                  </a:solidFill>
                </a:uFill>
                <a:latin typeface="Calibri"/>
                <a:cs typeface="Calibri"/>
                <a:hlinkClick r:id="rId2"/>
              </a:rPr>
              <a:t>κατά</a:t>
            </a:r>
            <a:r>
              <a:rPr sz="1600" b="1" u="sng" dirty="0">
                <a:solidFill>
                  <a:srgbClr val="538DD3"/>
                </a:solidFill>
                <a:uFill>
                  <a:solidFill>
                    <a:srgbClr val="538DD3"/>
                  </a:solidFill>
                </a:uFill>
                <a:latin typeface="Calibri"/>
                <a:cs typeface="Calibri"/>
                <a:hlinkClick r:id="rId2"/>
              </a:rPr>
              <a:t> </a:t>
            </a:r>
            <a:r>
              <a:rPr sz="1600" b="1" u="sng" spc="-5" dirty="0">
                <a:solidFill>
                  <a:srgbClr val="538DD3"/>
                </a:solidFill>
                <a:uFill>
                  <a:solidFill>
                    <a:srgbClr val="538DD3"/>
                  </a:solidFill>
                </a:uFill>
                <a:latin typeface="Calibri"/>
                <a:cs typeface="Calibri"/>
                <a:hlinkClick r:id="rId2"/>
              </a:rPr>
              <a:t>Ελβετίας</a:t>
            </a:r>
            <a:r>
              <a:rPr sz="1600" b="1" spc="5" dirty="0">
                <a:solidFill>
                  <a:srgbClr val="4F81BC"/>
                </a:solidFill>
                <a:latin typeface="Calibri"/>
                <a:cs typeface="Calibri"/>
                <a:hlinkClick r:id="rId2"/>
              </a:rPr>
              <a:t> </a:t>
            </a:r>
            <a:r>
              <a:rPr sz="1600" b="1" u="sng" spc="-5" dirty="0">
                <a:solidFill>
                  <a:srgbClr val="4F81BC"/>
                </a:solidFill>
                <a:uFill>
                  <a:solidFill>
                    <a:srgbClr val="4F81BC"/>
                  </a:solidFill>
                </a:uFill>
                <a:latin typeface="Calibri"/>
                <a:cs typeface="Calibri"/>
              </a:rPr>
              <a:t>(αρ.</a:t>
            </a:r>
            <a:r>
              <a:rPr sz="1600" b="1" u="sng" dirty="0">
                <a:solidFill>
                  <a:srgbClr val="4F81BC"/>
                </a:solidFill>
                <a:uFill>
                  <a:solidFill>
                    <a:srgbClr val="4F81BC"/>
                  </a:solidFill>
                </a:uFill>
                <a:latin typeface="Calibri"/>
                <a:cs typeface="Calibri"/>
              </a:rPr>
              <a:t> </a:t>
            </a:r>
            <a:r>
              <a:rPr sz="1600" b="1" u="sng" spc="-5" dirty="0">
                <a:solidFill>
                  <a:srgbClr val="4F81BC"/>
                </a:solidFill>
                <a:uFill>
                  <a:solidFill>
                    <a:srgbClr val="4F81BC"/>
                  </a:solidFill>
                </a:uFill>
                <a:latin typeface="Calibri"/>
                <a:cs typeface="Calibri"/>
              </a:rPr>
              <a:t>προσφυγής</a:t>
            </a:r>
            <a:r>
              <a:rPr sz="1600" b="1" u="sng" spc="5" dirty="0">
                <a:solidFill>
                  <a:srgbClr val="4F81BC"/>
                </a:solidFill>
                <a:uFill>
                  <a:solidFill>
                    <a:srgbClr val="4F81BC"/>
                  </a:solidFill>
                </a:uFill>
                <a:latin typeface="Calibri"/>
                <a:cs typeface="Calibri"/>
              </a:rPr>
              <a:t> </a:t>
            </a:r>
            <a:r>
              <a:rPr sz="1600" b="1" u="sng" spc="-5" dirty="0">
                <a:solidFill>
                  <a:srgbClr val="4F81BC"/>
                </a:solidFill>
                <a:uFill>
                  <a:solidFill>
                    <a:srgbClr val="4F81BC"/>
                  </a:solidFill>
                </a:uFill>
                <a:latin typeface="Calibri"/>
                <a:cs typeface="Calibri"/>
              </a:rPr>
              <a:t>22338/15)</a:t>
            </a:r>
            <a:endParaRPr sz="1600">
              <a:latin typeface="Calibri"/>
              <a:cs typeface="Calibri"/>
            </a:endParaRPr>
          </a:p>
          <a:p>
            <a:pPr marL="12700" algn="just">
              <a:lnSpc>
                <a:spcPct val="100000"/>
              </a:lnSpc>
              <a:spcBef>
                <a:spcPts val="25"/>
              </a:spcBef>
            </a:pPr>
            <a:r>
              <a:rPr sz="1600" dirty="0">
                <a:solidFill>
                  <a:srgbClr val="808080"/>
                </a:solidFill>
                <a:latin typeface="Calibri"/>
                <a:cs typeface="Calibri"/>
              </a:rPr>
              <a:t>19 </a:t>
            </a:r>
            <a:r>
              <a:rPr sz="1600" spc="-5" dirty="0">
                <a:solidFill>
                  <a:srgbClr val="808080"/>
                </a:solidFill>
                <a:latin typeface="Calibri"/>
                <a:cs typeface="Calibri"/>
              </a:rPr>
              <a:t>Δεκεμβρίου 2017 (απόφαση</a:t>
            </a:r>
            <a:r>
              <a:rPr sz="1600" dirty="0">
                <a:solidFill>
                  <a:srgbClr val="808080"/>
                </a:solidFill>
                <a:latin typeface="Calibri"/>
                <a:cs typeface="Calibri"/>
              </a:rPr>
              <a:t> επί</a:t>
            </a:r>
            <a:r>
              <a:rPr sz="1600" spc="-5" dirty="0">
                <a:solidFill>
                  <a:srgbClr val="808080"/>
                </a:solidFill>
                <a:latin typeface="Calibri"/>
                <a:cs typeface="Calibri"/>
              </a:rPr>
              <a:t> του παραδεκτού)</a:t>
            </a:r>
            <a:endParaRPr sz="1600">
              <a:latin typeface="Calibri"/>
              <a:cs typeface="Calibri"/>
            </a:endParaRPr>
          </a:p>
          <a:p>
            <a:pPr marL="12700" marR="5715" algn="just">
              <a:lnSpc>
                <a:spcPct val="101699"/>
              </a:lnSpc>
            </a:pPr>
            <a:r>
              <a:rPr sz="1600" dirty="0">
                <a:latin typeface="Calibri"/>
                <a:cs typeface="Calibri"/>
              </a:rPr>
              <a:t>Η </a:t>
            </a:r>
            <a:r>
              <a:rPr sz="1600" spc="-5" dirty="0">
                <a:latin typeface="Calibri"/>
                <a:cs typeface="Calibri"/>
              </a:rPr>
              <a:t>υπόθεση αφορούσε </a:t>
            </a:r>
            <a:r>
              <a:rPr sz="1600" dirty="0">
                <a:latin typeface="Calibri"/>
                <a:cs typeface="Calibri"/>
              </a:rPr>
              <a:t>την </a:t>
            </a:r>
            <a:r>
              <a:rPr sz="1600" spc="-5" dirty="0">
                <a:latin typeface="Calibri"/>
                <a:cs typeface="Calibri"/>
              </a:rPr>
              <a:t>απόρριψη από </a:t>
            </a:r>
            <a:r>
              <a:rPr sz="1600" dirty="0">
                <a:latin typeface="Calibri"/>
                <a:cs typeface="Calibri"/>
              </a:rPr>
              <a:t>ένα </a:t>
            </a:r>
            <a:r>
              <a:rPr sz="1600" spc="-5" dirty="0">
                <a:latin typeface="Calibri"/>
                <a:cs typeface="Calibri"/>
              </a:rPr>
              <a:t>δημοτικό σχολείο </a:t>
            </a:r>
            <a:r>
              <a:rPr sz="1600" dirty="0">
                <a:latin typeface="Calibri"/>
                <a:cs typeface="Calibri"/>
              </a:rPr>
              <a:t>της </a:t>
            </a:r>
            <a:r>
              <a:rPr sz="1600" spc="-5" dirty="0">
                <a:latin typeface="Calibri"/>
                <a:cs typeface="Calibri"/>
              </a:rPr>
              <a:t>Βασιλείας </a:t>
            </a:r>
            <a:r>
              <a:rPr sz="1600">
                <a:latin typeface="Calibri"/>
                <a:cs typeface="Calibri"/>
              </a:rPr>
              <a:t>του </a:t>
            </a:r>
            <a:r>
              <a:rPr sz="1600" spc="-5" smtClean="0">
                <a:latin typeface="Calibri"/>
                <a:cs typeface="Calibri"/>
              </a:rPr>
              <a:t>αιτήματος </a:t>
            </a:r>
            <a:r>
              <a:rPr sz="1600" spc="-5" dirty="0">
                <a:latin typeface="Calibri"/>
                <a:cs typeface="Calibri"/>
              </a:rPr>
              <a:t>της πρώτης προσφεύγουσας </a:t>
            </a:r>
            <a:r>
              <a:rPr sz="1600" dirty="0">
                <a:latin typeface="Calibri"/>
                <a:cs typeface="Calibri"/>
              </a:rPr>
              <a:t>να </a:t>
            </a:r>
            <a:r>
              <a:rPr sz="1600" spc="-5" dirty="0">
                <a:latin typeface="Calibri"/>
                <a:cs typeface="Calibri"/>
              </a:rPr>
              <a:t>εξαιρεθεί από </a:t>
            </a:r>
            <a:r>
              <a:rPr sz="1600" dirty="0">
                <a:latin typeface="Calibri"/>
                <a:cs typeface="Calibri"/>
              </a:rPr>
              <a:t>τα </a:t>
            </a:r>
            <a:r>
              <a:rPr sz="1600" spc="-5" dirty="0">
                <a:latin typeface="Calibri"/>
                <a:cs typeface="Calibri"/>
              </a:rPr>
              <a:t>μαθήματα σεξουαλικής </a:t>
            </a:r>
            <a:r>
              <a:rPr sz="1600" dirty="0">
                <a:latin typeface="Calibri"/>
                <a:cs typeface="Calibri"/>
              </a:rPr>
              <a:t> </a:t>
            </a:r>
            <a:r>
              <a:rPr sz="1600" spc="-5" dirty="0">
                <a:latin typeface="Calibri"/>
                <a:cs typeface="Calibri"/>
              </a:rPr>
              <a:t>διαπαιδαγώγησης </a:t>
            </a:r>
            <a:r>
              <a:rPr sz="1600" dirty="0">
                <a:latin typeface="Calibri"/>
                <a:cs typeface="Calibri"/>
              </a:rPr>
              <a:t>η </a:t>
            </a:r>
            <a:r>
              <a:rPr sz="1600" spc="-5" dirty="0">
                <a:latin typeface="Calibri"/>
                <a:cs typeface="Calibri"/>
              </a:rPr>
              <a:t>κόρη </a:t>
            </a:r>
            <a:r>
              <a:rPr sz="1600" dirty="0">
                <a:latin typeface="Calibri"/>
                <a:cs typeface="Calibri"/>
              </a:rPr>
              <a:t>της </a:t>
            </a:r>
            <a:r>
              <a:rPr sz="1600" spc="-5" dirty="0">
                <a:latin typeface="Calibri"/>
                <a:cs typeface="Calibri"/>
              </a:rPr>
              <a:t>(η δεύτερη προσφεύγουσα), </a:t>
            </a:r>
            <a:r>
              <a:rPr sz="1600" dirty="0">
                <a:latin typeface="Calibri"/>
                <a:cs typeface="Calibri"/>
              </a:rPr>
              <a:t>η </a:t>
            </a:r>
            <a:r>
              <a:rPr sz="1600" spc="-5" dirty="0">
                <a:latin typeface="Calibri"/>
                <a:cs typeface="Calibri"/>
              </a:rPr>
              <a:t>οποία ήταν </a:t>
            </a:r>
            <a:r>
              <a:rPr sz="1600" dirty="0">
                <a:latin typeface="Calibri"/>
                <a:cs typeface="Calibri"/>
              </a:rPr>
              <a:t>τότε επτά </a:t>
            </a:r>
            <a:r>
              <a:rPr sz="1600" spc="5" dirty="0">
                <a:latin typeface="Calibri"/>
                <a:cs typeface="Calibri"/>
              </a:rPr>
              <a:t> </a:t>
            </a:r>
            <a:r>
              <a:rPr sz="1600" dirty="0">
                <a:latin typeface="Calibri"/>
                <a:cs typeface="Calibri"/>
              </a:rPr>
              <a:t>ετών</a:t>
            </a:r>
            <a:r>
              <a:rPr sz="1600" spc="5" dirty="0">
                <a:latin typeface="Calibri"/>
                <a:cs typeface="Calibri"/>
              </a:rPr>
              <a:t> </a:t>
            </a:r>
            <a:r>
              <a:rPr sz="1600" spc="-5" dirty="0">
                <a:latin typeface="Calibri"/>
                <a:cs typeface="Calibri"/>
              </a:rPr>
              <a:t>και</a:t>
            </a:r>
            <a:r>
              <a:rPr sz="1600" dirty="0">
                <a:latin typeface="Calibri"/>
                <a:cs typeface="Calibri"/>
              </a:rPr>
              <a:t> </a:t>
            </a:r>
            <a:r>
              <a:rPr sz="1600" spc="-5" dirty="0">
                <a:latin typeface="Calibri"/>
                <a:cs typeface="Calibri"/>
              </a:rPr>
              <a:t>επρόκειτο</a:t>
            </a:r>
            <a:r>
              <a:rPr sz="1600" dirty="0">
                <a:latin typeface="Calibri"/>
                <a:cs typeface="Calibri"/>
              </a:rPr>
              <a:t> να</a:t>
            </a:r>
            <a:r>
              <a:rPr sz="1600" spc="5" dirty="0">
                <a:latin typeface="Calibri"/>
                <a:cs typeface="Calibri"/>
              </a:rPr>
              <a:t> </a:t>
            </a:r>
            <a:r>
              <a:rPr sz="1600" dirty="0">
                <a:latin typeface="Calibri"/>
                <a:cs typeface="Calibri"/>
              </a:rPr>
              <a:t>περάσει</a:t>
            </a:r>
            <a:r>
              <a:rPr sz="1600" spc="5" dirty="0">
                <a:latin typeface="Calibri"/>
                <a:cs typeface="Calibri"/>
              </a:rPr>
              <a:t> </a:t>
            </a:r>
            <a:r>
              <a:rPr sz="1600" spc="-5" dirty="0">
                <a:latin typeface="Calibri"/>
                <a:cs typeface="Calibri"/>
              </a:rPr>
              <a:t>στη</a:t>
            </a:r>
            <a:r>
              <a:rPr sz="1600" dirty="0">
                <a:latin typeface="Calibri"/>
                <a:cs typeface="Calibri"/>
              </a:rPr>
              <a:t> δεύτερη</a:t>
            </a:r>
            <a:r>
              <a:rPr sz="1600" spc="5" dirty="0">
                <a:latin typeface="Calibri"/>
                <a:cs typeface="Calibri"/>
              </a:rPr>
              <a:t> </a:t>
            </a:r>
            <a:r>
              <a:rPr sz="1600" dirty="0">
                <a:latin typeface="Calibri"/>
                <a:cs typeface="Calibri"/>
              </a:rPr>
              <a:t>τάξη</a:t>
            </a:r>
            <a:r>
              <a:rPr sz="1600" spc="5" dirty="0">
                <a:latin typeface="Calibri"/>
                <a:cs typeface="Calibri"/>
              </a:rPr>
              <a:t> </a:t>
            </a:r>
            <a:r>
              <a:rPr sz="1600" dirty="0">
                <a:latin typeface="Calibri"/>
                <a:cs typeface="Calibri"/>
              </a:rPr>
              <a:t>του</a:t>
            </a:r>
            <a:r>
              <a:rPr sz="1600" spc="5" dirty="0">
                <a:latin typeface="Calibri"/>
                <a:cs typeface="Calibri"/>
              </a:rPr>
              <a:t> </a:t>
            </a:r>
            <a:r>
              <a:rPr sz="1600" spc="-5" dirty="0">
                <a:latin typeface="Calibri"/>
                <a:cs typeface="Calibri"/>
              </a:rPr>
              <a:t>δημοτικού.</a:t>
            </a:r>
            <a:r>
              <a:rPr sz="1600" dirty="0">
                <a:latin typeface="Calibri"/>
                <a:cs typeface="Calibri"/>
              </a:rPr>
              <a:t> Και</a:t>
            </a:r>
            <a:r>
              <a:rPr sz="1600" spc="5" dirty="0">
                <a:latin typeface="Calibri"/>
                <a:cs typeface="Calibri"/>
              </a:rPr>
              <a:t> </a:t>
            </a:r>
            <a:r>
              <a:rPr sz="1600" dirty="0">
                <a:latin typeface="Calibri"/>
                <a:cs typeface="Calibri"/>
              </a:rPr>
              <a:t>οι</a:t>
            </a:r>
            <a:r>
              <a:rPr sz="1600" spc="5" dirty="0">
                <a:latin typeface="Calibri"/>
                <a:cs typeface="Calibri"/>
              </a:rPr>
              <a:t> </a:t>
            </a:r>
            <a:r>
              <a:rPr sz="1600" spc="-5" dirty="0">
                <a:latin typeface="Calibri"/>
                <a:cs typeface="Calibri"/>
              </a:rPr>
              <a:t>δύο </a:t>
            </a:r>
            <a:r>
              <a:rPr sz="1600" dirty="0">
                <a:latin typeface="Calibri"/>
                <a:cs typeface="Calibri"/>
              </a:rPr>
              <a:t> </a:t>
            </a:r>
            <a:r>
              <a:rPr sz="1600" spc="-5" dirty="0">
                <a:latin typeface="Calibri"/>
                <a:cs typeface="Calibri"/>
              </a:rPr>
              <a:t>προσφεύγουσες,</a:t>
            </a:r>
            <a:r>
              <a:rPr sz="1600" dirty="0">
                <a:latin typeface="Calibri"/>
                <a:cs typeface="Calibri"/>
              </a:rPr>
              <a:t> οι</a:t>
            </a:r>
            <a:r>
              <a:rPr sz="1600" spc="5" dirty="0">
                <a:latin typeface="Calibri"/>
                <a:cs typeface="Calibri"/>
              </a:rPr>
              <a:t> </a:t>
            </a:r>
            <a:r>
              <a:rPr sz="1600" spc="-5" dirty="0">
                <a:latin typeface="Calibri"/>
                <a:cs typeface="Calibri"/>
              </a:rPr>
              <a:t>οποίες</a:t>
            </a:r>
            <a:r>
              <a:rPr sz="1600" dirty="0">
                <a:latin typeface="Calibri"/>
                <a:cs typeface="Calibri"/>
              </a:rPr>
              <a:t> </a:t>
            </a:r>
            <a:r>
              <a:rPr sz="1600" spc="-5" dirty="0">
                <a:latin typeface="Calibri"/>
                <a:cs typeface="Calibri"/>
              </a:rPr>
              <a:t>δήλωσαν</a:t>
            </a:r>
            <a:r>
              <a:rPr sz="1600" dirty="0">
                <a:latin typeface="Calibri"/>
                <a:cs typeface="Calibri"/>
              </a:rPr>
              <a:t> ότι</a:t>
            </a:r>
            <a:r>
              <a:rPr sz="1600" spc="5" dirty="0">
                <a:latin typeface="Calibri"/>
                <a:cs typeface="Calibri"/>
              </a:rPr>
              <a:t> </a:t>
            </a:r>
            <a:r>
              <a:rPr sz="1600" spc="-10" dirty="0">
                <a:latin typeface="Calibri"/>
                <a:cs typeface="Calibri"/>
              </a:rPr>
              <a:t>δεν</a:t>
            </a:r>
            <a:r>
              <a:rPr sz="1600" spc="-5" dirty="0">
                <a:latin typeface="Calibri"/>
                <a:cs typeface="Calibri"/>
              </a:rPr>
              <a:t> ήταν</a:t>
            </a:r>
            <a:r>
              <a:rPr sz="1600" dirty="0">
                <a:latin typeface="Calibri"/>
                <a:cs typeface="Calibri"/>
              </a:rPr>
              <a:t> </a:t>
            </a:r>
            <a:r>
              <a:rPr sz="1600" spc="-5" dirty="0">
                <a:latin typeface="Calibri"/>
                <a:cs typeface="Calibri"/>
              </a:rPr>
              <a:t>κατά</a:t>
            </a:r>
            <a:r>
              <a:rPr sz="1600" dirty="0">
                <a:latin typeface="Calibri"/>
                <a:cs typeface="Calibri"/>
              </a:rPr>
              <a:t> της</a:t>
            </a:r>
            <a:r>
              <a:rPr sz="1600" spc="5" dirty="0">
                <a:latin typeface="Calibri"/>
                <a:cs typeface="Calibri"/>
              </a:rPr>
              <a:t> </a:t>
            </a:r>
            <a:r>
              <a:rPr sz="1600" spc="-5" dirty="0">
                <a:latin typeface="Calibri"/>
                <a:cs typeface="Calibri"/>
              </a:rPr>
              <a:t>σεξουαλικής </a:t>
            </a:r>
            <a:r>
              <a:rPr sz="1600" dirty="0">
                <a:latin typeface="Calibri"/>
                <a:cs typeface="Calibri"/>
              </a:rPr>
              <a:t> </a:t>
            </a:r>
            <a:r>
              <a:rPr sz="1600" spc="-5" dirty="0">
                <a:latin typeface="Calibri"/>
                <a:cs typeface="Calibri"/>
              </a:rPr>
              <a:t>διαπαιδαγώγησης</a:t>
            </a:r>
            <a:r>
              <a:rPr sz="1600" spc="50" dirty="0">
                <a:latin typeface="Calibri"/>
                <a:cs typeface="Calibri"/>
              </a:rPr>
              <a:t> </a:t>
            </a:r>
            <a:r>
              <a:rPr sz="1600" spc="-5" dirty="0">
                <a:latin typeface="Calibri"/>
                <a:cs typeface="Calibri"/>
              </a:rPr>
              <a:t>καθεαυτής</a:t>
            </a:r>
            <a:r>
              <a:rPr sz="1600" spc="55" dirty="0">
                <a:latin typeface="Calibri"/>
                <a:cs typeface="Calibri"/>
              </a:rPr>
              <a:t> </a:t>
            </a:r>
            <a:r>
              <a:rPr sz="1600" spc="-5" dirty="0">
                <a:latin typeface="Calibri"/>
                <a:cs typeface="Calibri"/>
              </a:rPr>
              <a:t>στα</a:t>
            </a:r>
            <a:r>
              <a:rPr sz="1600" spc="40" dirty="0">
                <a:latin typeface="Calibri"/>
                <a:cs typeface="Calibri"/>
              </a:rPr>
              <a:t> </a:t>
            </a:r>
            <a:r>
              <a:rPr sz="1600" spc="-5" dirty="0">
                <a:latin typeface="Calibri"/>
                <a:cs typeface="Calibri"/>
              </a:rPr>
              <a:t>δημόσια</a:t>
            </a:r>
            <a:r>
              <a:rPr sz="1600" spc="60" dirty="0">
                <a:latin typeface="Calibri"/>
                <a:cs typeface="Calibri"/>
              </a:rPr>
              <a:t> </a:t>
            </a:r>
            <a:r>
              <a:rPr sz="1600" spc="-5" dirty="0">
                <a:latin typeface="Calibri"/>
                <a:cs typeface="Calibri"/>
              </a:rPr>
              <a:t>σχολεία</a:t>
            </a:r>
            <a:r>
              <a:rPr sz="1600" spc="50" dirty="0">
                <a:latin typeface="Calibri"/>
                <a:cs typeface="Calibri"/>
              </a:rPr>
              <a:t> </a:t>
            </a:r>
            <a:r>
              <a:rPr sz="1600" spc="-5" dirty="0">
                <a:latin typeface="Calibri"/>
                <a:cs typeface="Calibri"/>
              </a:rPr>
              <a:t>αλλά</a:t>
            </a:r>
            <a:r>
              <a:rPr sz="1600" spc="60" dirty="0">
                <a:latin typeface="Calibri"/>
                <a:cs typeface="Calibri"/>
              </a:rPr>
              <a:t> </a:t>
            </a:r>
            <a:r>
              <a:rPr sz="1600" spc="-5" dirty="0">
                <a:latin typeface="Calibri"/>
                <a:cs typeface="Calibri"/>
              </a:rPr>
              <a:t>απλώς</a:t>
            </a:r>
            <a:r>
              <a:rPr sz="1600" spc="55" dirty="0">
                <a:latin typeface="Calibri"/>
                <a:cs typeface="Calibri"/>
              </a:rPr>
              <a:t> </a:t>
            </a:r>
            <a:r>
              <a:rPr sz="1600" spc="-5">
                <a:latin typeface="Calibri"/>
                <a:cs typeface="Calibri"/>
              </a:rPr>
              <a:t>αμφισβητούσαν</a:t>
            </a:r>
            <a:r>
              <a:rPr sz="1600" spc="55">
                <a:latin typeface="Calibri"/>
                <a:cs typeface="Calibri"/>
              </a:rPr>
              <a:t> </a:t>
            </a:r>
            <a:r>
              <a:rPr sz="1600" spc="-10" smtClean="0">
                <a:latin typeface="Calibri"/>
                <a:cs typeface="Calibri"/>
              </a:rPr>
              <a:t>τη</a:t>
            </a:r>
            <a:r>
              <a:rPr lang="en-US" sz="1600" spc="-10" dirty="0" smtClean="0">
                <a:latin typeface="Calibri"/>
                <a:cs typeface="Calibri"/>
              </a:rPr>
              <a:t> </a:t>
            </a:r>
            <a:r>
              <a:rPr sz="1600" spc="-5" smtClean="0">
                <a:latin typeface="Calibri"/>
                <a:cs typeface="Calibri"/>
              </a:rPr>
              <a:t>χρησιμότητά</a:t>
            </a:r>
            <a:r>
              <a:rPr sz="1600" smtClean="0">
                <a:latin typeface="Calibri"/>
                <a:cs typeface="Calibri"/>
              </a:rPr>
              <a:t> </a:t>
            </a:r>
            <a:r>
              <a:rPr sz="1600" dirty="0">
                <a:latin typeface="Calibri"/>
                <a:cs typeface="Calibri"/>
              </a:rPr>
              <a:t>της</a:t>
            </a:r>
            <a:r>
              <a:rPr sz="1600" spc="5" dirty="0">
                <a:latin typeface="Calibri"/>
                <a:cs typeface="Calibri"/>
              </a:rPr>
              <a:t> </a:t>
            </a:r>
            <a:r>
              <a:rPr sz="1600" spc="-5" dirty="0">
                <a:latin typeface="Calibri"/>
                <a:cs typeface="Calibri"/>
              </a:rPr>
              <a:t>στο</a:t>
            </a:r>
            <a:r>
              <a:rPr sz="1600" dirty="0">
                <a:latin typeface="Calibri"/>
                <a:cs typeface="Calibri"/>
              </a:rPr>
              <a:t> </a:t>
            </a:r>
            <a:r>
              <a:rPr sz="1600" spc="-5" dirty="0">
                <a:latin typeface="Calibri"/>
                <a:cs typeface="Calibri"/>
              </a:rPr>
              <a:t>νηπιαγωγείο</a:t>
            </a:r>
            <a:r>
              <a:rPr sz="1600" dirty="0">
                <a:latin typeface="Calibri"/>
                <a:cs typeface="Calibri"/>
              </a:rPr>
              <a:t> </a:t>
            </a:r>
            <a:r>
              <a:rPr sz="1600" spc="-5" dirty="0">
                <a:latin typeface="Calibri"/>
                <a:cs typeface="Calibri"/>
              </a:rPr>
              <a:t>και</a:t>
            </a:r>
            <a:r>
              <a:rPr sz="1600" dirty="0">
                <a:latin typeface="Calibri"/>
                <a:cs typeface="Calibri"/>
              </a:rPr>
              <a:t> </a:t>
            </a:r>
            <a:r>
              <a:rPr sz="1600" spc="-5" dirty="0">
                <a:latin typeface="Calibri"/>
                <a:cs typeface="Calibri"/>
              </a:rPr>
              <a:t>τις</a:t>
            </a:r>
            <a:r>
              <a:rPr sz="1600" dirty="0">
                <a:latin typeface="Calibri"/>
                <a:cs typeface="Calibri"/>
              </a:rPr>
              <a:t> πρώτες</a:t>
            </a:r>
            <a:r>
              <a:rPr sz="1600" spc="5" dirty="0">
                <a:latin typeface="Calibri"/>
                <a:cs typeface="Calibri"/>
              </a:rPr>
              <a:t> </a:t>
            </a:r>
            <a:r>
              <a:rPr sz="1600" spc="-5" dirty="0">
                <a:latin typeface="Calibri"/>
                <a:cs typeface="Calibri"/>
              </a:rPr>
              <a:t>τάξεις</a:t>
            </a:r>
            <a:r>
              <a:rPr sz="1600" spc="265" dirty="0">
                <a:latin typeface="Calibri"/>
                <a:cs typeface="Calibri"/>
              </a:rPr>
              <a:t> </a:t>
            </a:r>
            <a:r>
              <a:rPr sz="1600" dirty="0">
                <a:latin typeface="Calibri"/>
                <a:cs typeface="Calibri"/>
              </a:rPr>
              <a:t>του</a:t>
            </a:r>
            <a:r>
              <a:rPr sz="1600" spc="275" dirty="0">
                <a:latin typeface="Calibri"/>
                <a:cs typeface="Calibri"/>
              </a:rPr>
              <a:t> </a:t>
            </a:r>
            <a:r>
              <a:rPr sz="1600" spc="-5" dirty="0">
                <a:latin typeface="Calibri"/>
                <a:cs typeface="Calibri"/>
              </a:rPr>
              <a:t>δημοτικού</a:t>
            </a:r>
            <a:r>
              <a:rPr sz="1600" spc="-5">
                <a:latin typeface="Calibri"/>
                <a:cs typeface="Calibri"/>
              </a:rPr>
              <a:t>, </a:t>
            </a:r>
            <a:r>
              <a:rPr sz="1600" spc="-5" smtClean="0">
                <a:latin typeface="Calibri"/>
                <a:cs typeface="Calibri"/>
              </a:rPr>
              <a:t>ισχυρίστηκαν </a:t>
            </a:r>
            <a:r>
              <a:rPr sz="1600" dirty="0">
                <a:latin typeface="Calibri"/>
                <a:cs typeface="Calibri"/>
              </a:rPr>
              <a:t>ότι </a:t>
            </a:r>
            <a:r>
              <a:rPr sz="1600" spc="-5" dirty="0">
                <a:latin typeface="Calibri"/>
                <a:cs typeface="Calibri"/>
              </a:rPr>
              <a:t>υπήρξε παραβίαση </a:t>
            </a:r>
            <a:r>
              <a:rPr sz="1600" dirty="0">
                <a:latin typeface="Calibri"/>
                <a:cs typeface="Calibri"/>
              </a:rPr>
              <a:t>του </a:t>
            </a:r>
            <a:r>
              <a:rPr sz="1600" spc="-5" dirty="0">
                <a:latin typeface="Calibri"/>
                <a:cs typeface="Calibri"/>
              </a:rPr>
              <a:t>δικαιώματος </a:t>
            </a:r>
            <a:r>
              <a:rPr sz="1600" dirty="0">
                <a:latin typeface="Calibri"/>
                <a:cs typeface="Calibri"/>
              </a:rPr>
              <a:t>της </a:t>
            </a:r>
            <a:r>
              <a:rPr sz="1600" spc="-5" dirty="0">
                <a:latin typeface="Calibri"/>
                <a:cs typeface="Calibri"/>
              </a:rPr>
              <a:t>πρώτης προσφεύγουσας </a:t>
            </a:r>
            <a:r>
              <a:rPr sz="1600" dirty="0">
                <a:latin typeface="Calibri"/>
                <a:cs typeface="Calibri"/>
              </a:rPr>
              <a:t> </a:t>
            </a:r>
            <a:r>
              <a:rPr sz="1600" spc="-5" dirty="0">
                <a:latin typeface="Calibri"/>
                <a:cs typeface="Calibri"/>
              </a:rPr>
              <a:t>σε σεβασμό </a:t>
            </a:r>
            <a:r>
              <a:rPr sz="1600" dirty="0">
                <a:latin typeface="Calibri"/>
                <a:cs typeface="Calibri"/>
              </a:rPr>
              <a:t>της </a:t>
            </a:r>
            <a:r>
              <a:rPr sz="1600" spc="-5" dirty="0">
                <a:latin typeface="Calibri"/>
                <a:cs typeface="Calibri"/>
              </a:rPr>
              <a:t>ιδιωτικής και οικογενειακής της ζωής. Επίσης, ισχυρίστηκαν </a:t>
            </a:r>
            <a:r>
              <a:rPr sz="1600" dirty="0">
                <a:latin typeface="Calibri"/>
                <a:cs typeface="Calibri"/>
              </a:rPr>
              <a:t>ότι η </a:t>
            </a:r>
            <a:r>
              <a:rPr sz="1600" spc="5" dirty="0">
                <a:latin typeface="Calibri"/>
                <a:cs typeface="Calibri"/>
              </a:rPr>
              <a:t> </a:t>
            </a:r>
            <a:r>
              <a:rPr sz="1600" dirty="0">
                <a:latin typeface="Calibri"/>
                <a:cs typeface="Calibri"/>
              </a:rPr>
              <a:t>δεύτερη</a:t>
            </a:r>
            <a:r>
              <a:rPr sz="1600" spc="5" dirty="0">
                <a:latin typeface="Calibri"/>
                <a:cs typeface="Calibri"/>
              </a:rPr>
              <a:t> </a:t>
            </a:r>
            <a:r>
              <a:rPr sz="1600" spc="-5" dirty="0">
                <a:latin typeface="Calibri"/>
                <a:cs typeface="Calibri"/>
              </a:rPr>
              <a:t>προσφεύγουσα</a:t>
            </a:r>
            <a:r>
              <a:rPr sz="1600" dirty="0">
                <a:latin typeface="Calibri"/>
                <a:cs typeface="Calibri"/>
              </a:rPr>
              <a:t> </a:t>
            </a:r>
            <a:r>
              <a:rPr sz="1600" spc="-5" dirty="0">
                <a:latin typeface="Calibri"/>
                <a:cs typeface="Calibri"/>
              </a:rPr>
              <a:t>υπέστη</a:t>
            </a:r>
            <a:r>
              <a:rPr sz="1600" dirty="0">
                <a:latin typeface="Calibri"/>
                <a:cs typeface="Calibri"/>
              </a:rPr>
              <a:t> </a:t>
            </a:r>
            <a:r>
              <a:rPr sz="1600" spc="-5" dirty="0">
                <a:latin typeface="Calibri"/>
                <a:cs typeface="Calibri"/>
              </a:rPr>
              <a:t>αδικαιολόγητη</a:t>
            </a:r>
            <a:r>
              <a:rPr sz="1600" dirty="0">
                <a:latin typeface="Calibri"/>
                <a:cs typeface="Calibri"/>
              </a:rPr>
              <a:t> </a:t>
            </a:r>
            <a:r>
              <a:rPr sz="1600" spc="-5" dirty="0">
                <a:latin typeface="Calibri"/>
                <a:cs typeface="Calibri"/>
              </a:rPr>
              <a:t>παρέμβαση</a:t>
            </a:r>
            <a:r>
              <a:rPr sz="1600" dirty="0">
                <a:latin typeface="Calibri"/>
                <a:cs typeface="Calibri"/>
              </a:rPr>
              <a:t> </a:t>
            </a:r>
            <a:r>
              <a:rPr sz="1600" spc="-5" dirty="0">
                <a:latin typeface="Calibri"/>
                <a:cs typeface="Calibri"/>
              </a:rPr>
              <a:t>στην</a:t>
            </a:r>
            <a:r>
              <a:rPr sz="1600" dirty="0">
                <a:latin typeface="Calibri"/>
                <a:cs typeface="Calibri"/>
              </a:rPr>
              <a:t> </a:t>
            </a:r>
            <a:r>
              <a:rPr sz="1600" spc="-5" dirty="0">
                <a:latin typeface="Calibri"/>
                <a:cs typeface="Calibri"/>
              </a:rPr>
              <a:t>άσκηση</a:t>
            </a:r>
            <a:r>
              <a:rPr sz="1600" dirty="0">
                <a:latin typeface="Calibri"/>
                <a:cs typeface="Calibri"/>
              </a:rPr>
              <a:t> του </a:t>
            </a:r>
            <a:r>
              <a:rPr sz="1600" spc="5" dirty="0">
                <a:latin typeface="Calibri"/>
                <a:cs typeface="Calibri"/>
              </a:rPr>
              <a:t> </a:t>
            </a:r>
            <a:r>
              <a:rPr sz="1600" spc="-5" dirty="0">
                <a:latin typeface="Calibri"/>
                <a:cs typeface="Calibri"/>
              </a:rPr>
              <a:t>δικαιώματός </a:t>
            </a:r>
            <a:r>
              <a:rPr sz="1600" dirty="0">
                <a:latin typeface="Calibri"/>
                <a:cs typeface="Calibri"/>
              </a:rPr>
              <a:t>της </a:t>
            </a:r>
            <a:r>
              <a:rPr sz="1600" spc="-5" dirty="0">
                <a:latin typeface="Calibri"/>
                <a:cs typeface="Calibri"/>
              </a:rPr>
              <a:t>σε σεβασμό</a:t>
            </a:r>
            <a:r>
              <a:rPr sz="1600" spc="5" dirty="0">
                <a:latin typeface="Calibri"/>
                <a:cs typeface="Calibri"/>
              </a:rPr>
              <a:t> </a:t>
            </a:r>
            <a:r>
              <a:rPr sz="1600" dirty="0">
                <a:latin typeface="Calibri"/>
                <a:cs typeface="Calibri"/>
              </a:rPr>
              <a:t>της</a:t>
            </a:r>
            <a:r>
              <a:rPr sz="1600" spc="-10" dirty="0">
                <a:latin typeface="Calibri"/>
                <a:cs typeface="Calibri"/>
              </a:rPr>
              <a:t> </a:t>
            </a:r>
            <a:r>
              <a:rPr sz="1600" spc="-5" dirty="0">
                <a:latin typeface="Calibri"/>
                <a:cs typeface="Calibri"/>
              </a:rPr>
              <a:t>ιδιωτικής</a:t>
            </a:r>
            <a:r>
              <a:rPr sz="1600" spc="5" dirty="0">
                <a:latin typeface="Calibri"/>
                <a:cs typeface="Calibri"/>
              </a:rPr>
              <a:t> </a:t>
            </a:r>
            <a:r>
              <a:rPr sz="1600">
                <a:latin typeface="Calibri"/>
                <a:cs typeface="Calibri"/>
              </a:rPr>
              <a:t>της </a:t>
            </a:r>
            <a:r>
              <a:rPr sz="1600" spc="-5" smtClean="0">
                <a:latin typeface="Calibri"/>
                <a:cs typeface="Calibri"/>
              </a:rPr>
              <a:t>ζωής.</a:t>
            </a:r>
            <a:r>
              <a:rPr lang="el-GR" sz="1600" spc="-5" dirty="0" smtClean="0">
                <a:latin typeface="Calibri"/>
                <a:cs typeface="Calibri"/>
              </a:rPr>
              <a:t> </a:t>
            </a:r>
            <a:r>
              <a:rPr sz="1600" spc="-5" smtClean="0">
                <a:solidFill>
                  <a:schemeClr val="tx2">
                    <a:lumMod val="75000"/>
                  </a:schemeClr>
                </a:solidFill>
                <a:latin typeface="Calibri"/>
                <a:cs typeface="Calibri"/>
              </a:rPr>
              <a:t>Όσον</a:t>
            </a:r>
            <a:r>
              <a:rPr sz="1600" smtClean="0">
                <a:solidFill>
                  <a:schemeClr val="tx2">
                    <a:lumMod val="75000"/>
                  </a:schemeClr>
                </a:solidFill>
                <a:latin typeface="Calibri"/>
                <a:cs typeface="Calibri"/>
              </a:rPr>
              <a:t> </a:t>
            </a:r>
            <a:r>
              <a:rPr sz="1600" spc="-5" dirty="0">
                <a:solidFill>
                  <a:schemeClr val="tx2">
                    <a:lumMod val="75000"/>
                  </a:schemeClr>
                </a:solidFill>
                <a:latin typeface="Calibri"/>
                <a:cs typeface="Calibri"/>
              </a:rPr>
              <a:t>αφορά</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την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ιδιότητα</a:t>
            </a:r>
            <a:r>
              <a:rPr sz="1600" dirty="0">
                <a:solidFill>
                  <a:schemeClr val="tx2">
                    <a:lumMod val="75000"/>
                  </a:schemeClr>
                </a:solidFill>
                <a:latin typeface="Calibri"/>
                <a:cs typeface="Calibri"/>
              </a:rPr>
              <a:t> των</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προσφευγουσών</a:t>
            </a:r>
            <a:r>
              <a:rPr sz="1600" dirty="0">
                <a:solidFill>
                  <a:schemeClr val="tx2">
                    <a:lumMod val="75000"/>
                  </a:schemeClr>
                </a:solidFill>
                <a:latin typeface="Calibri"/>
                <a:cs typeface="Calibri"/>
              </a:rPr>
              <a:t> ως</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θυμάτων,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το</a:t>
            </a:r>
            <a:r>
              <a:rPr sz="1600" dirty="0">
                <a:solidFill>
                  <a:schemeClr val="tx2">
                    <a:lumMod val="75000"/>
                  </a:schemeClr>
                </a:solidFill>
                <a:latin typeface="Calibri"/>
                <a:cs typeface="Calibri"/>
              </a:rPr>
              <a:t> </a:t>
            </a:r>
            <a:r>
              <a:rPr sz="1600" spc="-10" dirty="0">
                <a:solidFill>
                  <a:schemeClr val="tx2">
                    <a:lumMod val="75000"/>
                  </a:schemeClr>
                </a:solidFill>
                <a:latin typeface="Calibri"/>
                <a:cs typeface="Calibri"/>
              </a:rPr>
              <a:t>Δικαστήριο </a:t>
            </a:r>
            <a:r>
              <a:rPr sz="1600" spc="-5" dirty="0">
                <a:solidFill>
                  <a:schemeClr val="tx2">
                    <a:lumMod val="75000"/>
                  </a:schemeClr>
                </a:solidFill>
                <a:latin typeface="Calibri"/>
                <a:cs typeface="Calibri"/>
              </a:rPr>
              <a:t> διαπίστωσε αρχικά ότι, σύμφωνα </a:t>
            </a:r>
            <a:r>
              <a:rPr sz="1600" dirty="0">
                <a:solidFill>
                  <a:schemeClr val="tx2">
                    <a:lumMod val="75000"/>
                  </a:schemeClr>
                </a:solidFill>
                <a:latin typeface="Calibri"/>
                <a:cs typeface="Calibri"/>
              </a:rPr>
              <a:t>με το </a:t>
            </a:r>
            <a:r>
              <a:rPr sz="1600" spc="-5" dirty="0">
                <a:solidFill>
                  <a:schemeClr val="tx2">
                    <a:lumMod val="75000"/>
                  </a:schemeClr>
                </a:solidFill>
                <a:latin typeface="Calibri"/>
                <a:cs typeface="Calibri"/>
              </a:rPr>
              <a:t>Άρθρο </a:t>
            </a:r>
            <a:r>
              <a:rPr sz="1600" dirty="0">
                <a:solidFill>
                  <a:schemeClr val="tx2">
                    <a:lumMod val="75000"/>
                  </a:schemeClr>
                </a:solidFill>
                <a:latin typeface="Calibri"/>
                <a:cs typeface="Calibri"/>
              </a:rPr>
              <a:t>34 </a:t>
            </a:r>
            <a:r>
              <a:rPr sz="1600" spc="-5" dirty="0">
                <a:solidFill>
                  <a:schemeClr val="tx2">
                    <a:lumMod val="75000"/>
                  </a:schemeClr>
                </a:solidFill>
                <a:latin typeface="Calibri"/>
                <a:cs typeface="Calibri"/>
              </a:rPr>
              <a:t>(δικαίωμα ατομικής προσφυγής) </a:t>
            </a:r>
            <a:r>
              <a:rPr sz="1600" dirty="0">
                <a:solidFill>
                  <a:schemeClr val="tx2">
                    <a:lumMod val="75000"/>
                  </a:schemeClr>
                </a:solidFill>
                <a:latin typeface="Calibri"/>
                <a:cs typeface="Calibri"/>
              </a:rPr>
              <a:t> της</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Σύμβασης,</a:t>
            </a:r>
            <a:r>
              <a:rPr sz="1600" dirty="0">
                <a:solidFill>
                  <a:schemeClr val="tx2">
                    <a:lumMod val="75000"/>
                  </a:schemeClr>
                </a:solidFill>
                <a:latin typeface="Calibri"/>
                <a:cs typeface="Calibri"/>
              </a:rPr>
              <a:t> η</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προσφυγή</a:t>
            </a:r>
            <a:r>
              <a:rPr sz="1600" dirty="0">
                <a:solidFill>
                  <a:schemeClr val="tx2">
                    <a:lumMod val="75000"/>
                  </a:schemeClr>
                </a:solidFill>
                <a:latin typeface="Calibri"/>
                <a:cs typeface="Calibri"/>
              </a:rPr>
              <a:t> ήταν</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προδήλως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αβάσιμη</a:t>
            </a:r>
            <a:r>
              <a:rPr sz="1600" dirty="0">
                <a:solidFill>
                  <a:schemeClr val="tx2">
                    <a:lumMod val="75000"/>
                  </a:schemeClr>
                </a:solidFill>
                <a:latin typeface="Calibri"/>
                <a:cs typeface="Calibri"/>
              </a:rPr>
              <a:t> ως</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προς</a:t>
            </a:r>
            <a:r>
              <a:rPr sz="1600" dirty="0">
                <a:solidFill>
                  <a:schemeClr val="tx2">
                    <a:lumMod val="75000"/>
                  </a:schemeClr>
                </a:solidFill>
                <a:latin typeface="Calibri"/>
                <a:cs typeface="Calibri"/>
              </a:rPr>
              <a:t> τη</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δεύτερη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προσφεύγουσα,</a:t>
            </a:r>
            <a:r>
              <a:rPr sz="1600" dirty="0">
                <a:solidFill>
                  <a:schemeClr val="tx2">
                    <a:lumMod val="75000"/>
                  </a:schemeClr>
                </a:solidFill>
                <a:latin typeface="Calibri"/>
                <a:cs typeface="Calibri"/>
              </a:rPr>
              <a:t> η</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οποία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στην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πραγματικότητα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δεν</a:t>
            </a:r>
            <a:r>
              <a:rPr sz="1600" dirty="0">
                <a:solidFill>
                  <a:schemeClr val="tx2">
                    <a:lumMod val="75000"/>
                  </a:schemeClr>
                </a:solidFill>
                <a:latin typeface="Calibri"/>
                <a:cs typeface="Calibri"/>
              </a:rPr>
              <a:t> είχε</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ποτέ</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παρακολουθήσει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μαθήματα</a:t>
            </a:r>
            <a:r>
              <a:rPr sz="1600" spc="15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σεξουαλικής</a:t>
            </a:r>
            <a:r>
              <a:rPr sz="1600" spc="15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διαπαιδαγώγησης</a:t>
            </a:r>
            <a:r>
              <a:rPr sz="1600" spc="15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πριν</a:t>
            </a:r>
            <a:r>
              <a:rPr sz="1600" spc="155" dirty="0">
                <a:solidFill>
                  <a:schemeClr val="tx2">
                    <a:lumMod val="75000"/>
                  </a:schemeClr>
                </a:solidFill>
                <a:latin typeface="Calibri"/>
                <a:cs typeface="Calibri"/>
              </a:rPr>
              <a:t> </a:t>
            </a:r>
            <a:r>
              <a:rPr sz="1600" dirty="0">
                <a:solidFill>
                  <a:schemeClr val="tx2">
                    <a:lumMod val="75000"/>
                  </a:schemeClr>
                </a:solidFill>
                <a:latin typeface="Calibri"/>
                <a:cs typeface="Calibri"/>
              </a:rPr>
              <a:t>το</a:t>
            </a:r>
            <a:r>
              <a:rPr sz="1600" spc="15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τέλος</a:t>
            </a:r>
            <a:r>
              <a:rPr sz="1600" spc="15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της</a:t>
            </a:r>
            <a:r>
              <a:rPr sz="1600" spc="15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δεύτερης</a:t>
            </a:r>
            <a:r>
              <a:rPr sz="1600" spc="14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χρονιάς</a:t>
            </a:r>
            <a:r>
              <a:rPr sz="1600" spc="150" dirty="0">
                <a:solidFill>
                  <a:schemeClr val="tx2">
                    <a:lumMod val="75000"/>
                  </a:schemeClr>
                </a:solidFill>
                <a:latin typeface="Calibri"/>
                <a:cs typeface="Calibri"/>
              </a:rPr>
              <a:t> </a:t>
            </a:r>
            <a:r>
              <a:rPr sz="1600" dirty="0">
                <a:solidFill>
                  <a:schemeClr val="tx2">
                    <a:lumMod val="75000"/>
                  </a:schemeClr>
                </a:solidFill>
                <a:latin typeface="Calibri"/>
                <a:cs typeface="Calibri"/>
              </a:rPr>
              <a:t>της </a:t>
            </a:r>
            <a:r>
              <a:rPr sz="1600" spc="-26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στο δημοτικό σχολείο. Το Δικαστήριο έκρινε επίσης </a:t>
            </a:r>
            <a:r>
              <a:rPr sz="1600" b="1" spc="-5" dirty="0">
                <a:solidFill>
                  <a:schemeClr val="tx2">
                    <a:lumMod val="75000"/>
                  </a:schemeClr>
                </a:solidFill>
                <a:latin typeface="Calibri"/>
                <a:cs typeface="Calibri"/>
              </a:rPr>
              <a:t>απαράδεκτους</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ως </a:t>
            </a:r>
            <a:r>
              <a:rPr sz="1600" spc="-5" dirty="0">
                <a:solidFill>
                  <a:schemeClr val="tx2">
                    <a:lumMod val="75000"/>
                  </a:schemeClr>
                </a:solidFill>
                <a:latin typeface="Calibri"/>
                <a:cs typeface="Calibri"/>
              </a:rPr>
              <a:t>προδήλως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αβάσιμους,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τους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ισχυρισμούς</a:t>
            </a:r>
            <a:r>
              <a:rPr sz="1600" dirty="0">
                <a:solidFill>
                  <a:schemeClr val="tx2">
                    <a:lumMod val="75000"/>
                  </a:schemeClr>
                </a:solidFill>
                <a:latin typeface="Calibri"/>
                <a:cs typeface="Calibri"/>
              </a:rPr>
              <a:t> της</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πρώτης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προσφεύγουσας</a:t>
            </a:r>
            <a:r>
              <a:rPr sz="1600" dirty="0">
                <a:solidFill>
                  <a:schemeClr val="tx2">
                    <a:lumMod val="75000"/>
                  </a:schemeClr>
                </a:solidFill>
                <a:latin typeface="Calibri"/>
                <a:cs typeface="Calibri"/>
              </a:rPr>
              <a:t> επί</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του</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Άρθρου</a:t>
            </a:r>
            <a:r>
              <a:rPr sz="1600" dirty="0">
                <a:solidFill>
                  <a:schemeClr val="tx2">
                    <a:lumMod val="75000"/>
                  </a:schemeClr>
                </a:solidFill>
                <a:latin typeface="Calibri"/>
                <a:cs typeface="Calibri"/>
              </a:rPr>
              <a:t> 8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(δικαίωμα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σεβασμού</a:t>
            </a:r>
            <a:r>
              <a:rPr sz="1600" dirty="0">
                <a:solidFill>
                  <a:schemeClr val="tx2">
                    <a:lumMod val="75000"/>
                  </a:schemeClr>
                </a:solidFill>
                <a:latin typeface="Calibri"/>
                <a:cs typeface="Calibri"/>
              </a:rPr>
              <a:t> της</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ιδιωτικής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και</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οικογενειακής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ζωής)</a:t>
            </a:r>
            <a:r>
              <a:rPr sz="1600" dirty="0">
                <a:solidFill>
                  <a:schemeClr val="tx2">
                    <a:lumMod val="75000"/>
                  </a:schemeClr>
                </a:solidFill>
                <a:latin typeface="Calibri"/>
                <a:cs typeface="Calibri"/>
              </a:rPr>
              <a:t> της</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Σύμβασης,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διαπιστώνοντας</a:t>
            </a:r>
            <a:r>
              <a:rPr sz="1600" spc="150" dirty="0">
                <a:solidFill>
                  <a:schemeClr val="tx2">
                    <a:lumMod val="75000"/>
                  </a:schemeClr>
                </a:solidFill>
                <a:latin typeface="Calibri"/>
                <a:cs typeface="Calibri"/>
              </a:rPr>
              <a:t> </a:t>
            </a:r>
            <a:r>
              <a:rPr sz="1600" dirty="0">
                <a:solidFill>
                  <a:schemeClr val="tx2">
                    <a:lumMod val="75000"/>
                  </a:schemeClr>
                </a:solidFill>
                <a:latin typeface="Calibri"/>
                <a:cs typeface="Calibri"/>
              </a:rPr>
              <a:t>ότι</a:t>
            </a:r>
            <a:r>
              <a:rPr sz="1600" spc="150" dirty="0">
                <a:solidFill>
                  <a:schemeClr val="tx2">
                    <a:lumMod val="75000"/>
                  </a:schemeClr>
                </a:solidFill>
                <a:latin typeface="Calibri"/>
                <a:cs typeface="Calibri"/>
              </a:rPr>
              <a:t> </a:t>
            </a:r>
            <a:r>
              <a:rPr sz="1600" dirty="0">
                <a:solidFill>
                  <a:schemeClr val="tx2">
                    <a:lumMod val="75000"/>
                  </a:schemeClr>
                </a:solidFill>
                <a:latin typeface="Calibri"/>
                <a:cs typeface="Calibri"/>
              </a:rPr>
              <a:t>οι</a:t>
            </a:r>
            <a:r>
              <a:rPr sz="1600" spc="15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Ελβετικές</a:t>
            </a:r>
            <a:r>
              <a:rPr sz="1600" spc="155" dirty="0">
                <a:solidFill>
                  <a:schemeClr val="tx2">
                    <a:lumMod val="75000"/>
                  </a:schemeClr>
                </a:solidFill>
                <a:latin typeface="Calibri"/>
                <a:cs typeface="Calibri"/>
              </a:rPr>
              <a:t> </a:t>
            </a:r>
            <a:r>
              <a:rPr sz="1600" dirty="0">
                <a:solidFill>
                  <a:schemeClr val="tx2">
                    <a:lumMod val="75000"/>
                  </a:schemeClr>
                </a:solidFill>
                <a:latin typeface="Calibri"/>
                <a:cs typeface="Calibri"/>
              </a:rPr>
              <a:t>αρχές</a:t>
            </a:r>
            <a:r>
              <a:rPr sz="1600" spc="155" dirty="0">
                <a:solidFill>
                  <a:schemeClr val="tx2">
                    <a:lumMod val="75000"/>
                  </a:schemeClr>
                </a:solidFill>
                <a:latin typeface="Calibri"/>
                <a:cs typeface="Calibri"/>
              </a:rPr>
              <a:t> </a:t>
            </a:r>
            <a:r>
              <a:rPr sz="1600" dirty="0">
                <a:solidFill>
                  <a:schemeClr val="tx2">
                    <a:lumMod val="75000"/>
                  </a:schemeClr>
                </a:solidFill>
                <a:latin typeface="Calibri"/>
                <a:cs typeface="Calibri"/>
              </a:rPr>
              <a:t>δεν</a:t>
            </a:r>
            <a:r>
              <a:rPr sz="1600" spc="15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υπερέβησαν</a:t>
            </a:r>
            <a:r>
              <a:rPr sz="1600" spc="150" dirty="0">
                <a:solidFill>
                  <a:schemeClr val="tx2">
                    <a:lumMod val="75000"/>
                  </a:schemeClr>
                </a:solidFill>
                <a:latin typeface="Calibri"/>
                <a:cs typeface="Calibri"/>
              </a:rPr>
              <a:t> </a:t>
            </a:r>
            <a:r>
              <a:rPr sz="1600" dirty="0">
                <a:solidFill>
                  <a:schemeClr val="tx2">
                    <a:lumMod val="75000"/>
                  </a:schemeClr>
                </a:solidFill>
                <a:latin typeface="Calibri"/>
                <a:cs typeface="Calibri"/>
              </a:rPr>
              <a:t>το</a:t>
            </a:r>
            <a:r>
              <a:rPr sz="1600" spc="160" dirty="0">
                <a:solidFill>
                  <a:schemeClr val="tx2">
                    <a:lumMod val="75000"/>
                  </a:schemeClr>
                </a:solidFill>
                <a:latin typeface="Calibri"/>
                <a:cs typeface="Calibri"/>
              </a:rPr>
              <a:t> </a:t>
            </a:r>
            <a:r>
              <a:rPr sz="1600" spc="-5">
                <a:solidFill>
                  <a:schemeClr val="tx2">
                    <a:lumMod val="75000"/>
                  </a:schemeClr>
                </a:solidFill>
                <a:latin typeface="Calibri"/>
                <a:cs typeface="Calibri"/>
              </a:rPr>
              <a:t>περιθώριο</a:t>
            </a:r>
            <a:r>
              <a:rPr sz="1600" spc="145">
                <a:solidFill>
                  <a:schemeClr val="tx2">
                    <a:lumMod val="75000"/>
                  </a:schemeClr>
                </a:solidFill>
                <a:latin typeface="Calibri"/>
                <a:cs typeface="Calibri"/>
              </a:rPr>
              <a:t> </a:t>
            </a:r>
            <a:r>
              <a:rPr sz="1600" spc="-5" smtClean="0">
                <a:solidFill>
                  <a:schemeClr val="tx2">
                    <a:lumMod val="75000"/>
                  </a:schemeClr>
                </a:solidFill>
                <a:latin typeface="Calibri"/>
                <a:cs typeface="Calibri"/>
              </a:rPr>
              <a:t>εκτιμήσεως</a:t>
            </a:r>
            <a:r>
              <a:rPr lang="en-US" sz="1600" spc="-5" dirty="0" smtClean="0">
                <a:solidFill>
                  <a:schemeClr val="tx2">
                    <a:lumMod val="75000"/>
                  </a:schemeClr>
                </a:solidFill>
                <a:latin typeface="Calibri"/>
                <a:cs typeface="Calibri"/>
              </a:rPr>
              <a:t> </a:t>
            </a:r>
            <a:r>
              <a:rPr sz="1600" spc="-5" smtClean="0">
                <a:solidFill>
                  <a:schemeClr val="tx2">
                    <a:lumMod val="75000"/>
                  </a:schemeClr>
                </a:solidFill>
                <a:latin typeface="Calibri"/>
                <a:cs typeface="Calibri"/>
              </a:rPr>
              <a:t>που </a:t>
            </a:r>
            <a:r>
              <a:rPr sz="1600" spc="-5" dirty="0">
                <a:solidFill>
                  <a:schemeClr val="tx2">
                    <a:lumMod val="75000"/>
                  </a:schemeClr>
                </a:solidFill>
                <a:latin typeface="Calibri"/>
                <a:cs typeface="Calibri"/>
              </a:rPr>
              <a:t>τους παρέχεται από </a:t>
            </a:r>
            <a:r>
              <a:rPr sz="1600" dirty="0">
                <a:solidFill>
                  <a:schemeClr val="tx2">
                    <a:lumMod val="75000"/>
                  </a:schemeClr>
                </a:solidFill>
                <a:latin typeface="Calibri"/>
                <a:cs typeface="Calibri"/>
              </a:rPr>
              <a:t>τη </a:t>
            </a:r>
            <a:r>
              <a:rPr sz="1600" spc="-5" dirty="0">
                <a:solidFill>
                  <a:schemeClr val="tx2">
                    <a:lumMod val="75000"/>
                  </a:schemeClr>
                </a:solidFill>
                <a:latin typeface="Calibri"/>
                <a:cs typeface="Calibri"/>
              </a:rPr>
              <a:t>Σύμβαση. Ειδικότερα, </a:t>
            </a:r>
            <a:r>
              <a:rPr sz="1600" dirty="0">
                <a:solidFill>
                  <a:schemeClr val="tx2">
                    <a:lumMod val="75000"/>
                  </a:schemeClr>
                </a:solidFill>
                <a:latin typeface="Calibri"/>
                <a:cs typeface="Calibri"/>
              </a:rPr>
              <a:t>το </a:t>
            </a:r>
            <a:r>
              <a:rPr sz="1600" spc="-5" dirty="0">
                <a:solidFill>
                  <a:schemeClr val="tx2">
                    <a:lumMod val="75000"/>
                  </a:schemeClr>
                </a:solidFill>
                <a:latin typeface="Calibri"/>
                <a:cs typeface="Calibri"/>
              </a:rPr>
              <a:t>Δικαστήριο σημείωσε </a:t>
            </a:r>
            <a:r>
              <a:rPr sz="1600" dirty="0">
                <a:solidFill>
                  <a:schemeClr val="tx2">
                    <a:lumMod val="75000"/>
                  </a:schemeClr>
                </a:solidFill>
                <a:latin typeface="Calibri"/>
                <a:cs typeface="Calibri"/>
              </a:rPr>
              <a:t>ότι ένας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από</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τους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σκοπούς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της</a:t>
            </a:r>
            <a:r>
              <a:rPr sz="1600" spc="1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σεξουαλικής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διαπαιδαγώγησης</a:t>
            </a:r>
            <a:r>
              <a:rPr sz="1600" dirty="0">
                <a:solidFill>
                  <a:schemeClr val="tx2">
                    <a:lumMod val="75000"/>
                  </a:schemeClr>
                </a:solidFill>
                <a:latin typeface="Calibri"/>
                <a:cs typeface="Calibri"/>
              </a:rPr>
              <a:t> ήταν</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η</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πρόληψη</a:t>
            </a:r>
            <a:r>
              <a:rPr sz="1600" dirty="0">
                <a:solidFill>
                  <a:schemeClr val="tx2">
                    <a:lumMod val="75000"/>
                  </a:schemeClr>
                </a:solidFill>
                <a:latin typeface="Calibri"/>
                <a:cs typeface="Calibri"/>
              </a:rPr>
              <a:t> της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σεξουαλικής βίας και εκμετάλλευσης, που συνιστούσαν μια υπαρκτή απειλή για την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ψυχική</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και</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διανοητική</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υγεία</a:t>
            </a:r>
            <a:r>
              <a:rPr sz="1600" dirty="0">
                <a:solidFill>
                  <a:schemeClr val="tx2">
                    <a:lumMod val="75000"/>
                  </a:schemeClr>
                </a:solidFill>
                <a:latin typeface="Calibri"/>
                <a:cs typeface="Calibri"/>
              </a:rPr>
              <a:t> των</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παιδιών</a:t>
            </a:r>
            <a:r>
              <a:rPr sz="1600" dirty="0">
                <a:solidFill>
                  <a:schemeClr val="tx2">
                    <a:lumMod val="75000"/>
                  </a:schemeClr>
                </a:solidFill>
                <a:latin typeface="Calibri"/>
                <a:cs typeface="Calibri"/>
              </a:rPr>
              <a:t> και</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απέναντι</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στην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οποία</a:t>
            </a:r>
            <a:r>
              <a:rPr sz="1600" dirty="0">
                <a:solidFill>
                  <a:schemeClr val="tx2">
                    <a:lumMod val="75000"/>
                  </a:schemeClr>
                </a:solidFill>
                <a:latin typeface="Calibri"/>
                <a:cs typeface="Calibri"/>
              </a:rPr>
              <a:t> έπρεπε</a:t>
            </a:r>
            <a:r>
              <a:rPr sz="1600" spc="5" dirty="0">
                <a:solidFill>
                  <a:schemeClr val="tx2">
                    <a:lumMod val="75000"/>
                  </a:schemeClr>
                </a:solidFill>
                <a:latin typeface="Calibri"/>
                <a:cs typeface="Calibri"/>
              </a:rPr>
              <a:t> </a:t>
            </a:r>
            <a:r>
              <a:rPr sz="1600" spc="-15" dirty="0">
                <a:solidFill>
                  <a:schemeClr val="tx2">
                    <a:lumMod val="75000"/>
                  </a:schemeClr>
                </a:solidFill>
                <a:latin typeface="Calibri"/>
                <a:cs typeface="Calibri"/>
              </a:rPr>
              <a:t>να </a:t>
            </a:r>
            <a:r>
              <a:rPr sz="1600" spc="-1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προφυλαχθούν σε κάθε ηλικία. Επεσήμανε ακόμη </a:t>
            </a:r>
            <a:r>
              <a:rPr sz="1600" dirty="0">
                <a:solidFill>
                  <a:schemeClr val="tx2">
                    <a:lumMod val="75000"/>
                  </a:schemeClr>
                </a:solidFill>
                <a:latin typeface="Calibri"/>
                <a:cs typeface="Calibri"/>
              </a:rPr>
              <a:t>ότι ένας </a:t>
            </a:r>
            <a:r>
              <a:rPr sz="1600" spc="-5" dirty="0">
                <a:solidFill>
                  <a:schemeClr val="tx2">
                    <a:lumMod val="75000"/>
                  </a:schemeClr>
                </a:solidFill>
                <a:latin typeface="Calibri"/>
                <a:cs typeface="Calibri"/>
              </a:rPr>
              <a:t>από τους </a:t>
            </a:r>
            <a:r>
              <a:rPr sz="1600" dirty="0">
                <a:solidFill>
                  <a:schemeClr val="tx2">
                    <a:lumMod val="75000"/>
                  </a:schemeClr>
                </a:solidFill>
                <a:latin typeface="Calibri"/>
                <a:cs typeface="Calibri"/>
              </a:rPr>
              <a:t>στόχους της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δημόσιας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εκπαίδευσης</a:t>
            </a:r>
            <a:r>
              <a:rPr sz="1600" dirty="0">
                <a:solidFill>
                  <a:schemeClr val="tx2">
                    <a:lumMod val="75000"/>
                  </a:schemeClr>
                </a:solidFill>
                <a:latin typeface="Calibri"/>
                <a:cs typeface="Calibri"/>
              </a:rPr>
              <a:t> ήταν</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να</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προετοιμάσει</a:t>
            </a:r>
            <a:r>
              <a:rPr sz="1600" dirty="0">
                <a:solidFill>
                  <a:schemeClr val="tx2">
                    <a:lumMod val="75000"/>
                  </a:schemeClr>
                </a:solidFill>
                <a:latin typeface="Calibri"/>
                <a:cs typeface="Calibri"/>
              </a:rPr>
              <a:t> τα</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παιδιά</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για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τις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κοινωνικές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πραγματικότητες,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και</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τούτο</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έτεινε</a:t>
            </a:r>
            <a:r>
              <a:rPr sz="1600" dirty="0">
                <a:solidFill>
                  <a:schemeClr val="tx2">
                    <a:lumMod val="75000"/>
                  </a:schemeClr>
                </a:solidFill>
                <a:latin typeface="Calibri"/>
                <a:cs typeface="Calibri"/>
              </a:rPr>
              <a:t> </a:t>
            </a:r>
            <a:r>
              <a:rPr sz="1600" spc="-10" dirty="0">
                <a:solidFill>
                  <a:schemeClr val="tx2">
                    <a:lumMod val="75000"/>
                  </a:schemeClr>
                </a:solidFill>
                <a:latin typeface="Calibri"/>
                <a:cs typeface="Calibri"/>
              </a:rPr>
              <a:t>να</a:t>
            </a:r>
            <a:r>
              <a:rPr sz="1600" spc="-5" dirty="0">
                <a:solidFill>
                  <a:schemeClr val="tx2">
                    <a:lumMod val="75000"/>
                  </a:schemeClr>
                </a:solidFill>
                <a:latin typeface="Calibri"/>
                <a:cs typeface="Calibri"/>
              </a:rPr>
              <a:t> δικαιολογήσει</a:t>
            </a:r>
            <a:r>
              <a:rPr sz="1600" spc="265" dirty="0">
                <a:solidFill>
                  <a:schemeClr val="tx2">
                    <a:lumMod val="75000"/>
                  </a:schemeClr>
                </a:solidFill>
                <a:latin typeface="Calibri"/>
                <a:cs typeface="Calibri"/>
              </a:rPr>
              <a:t> </a:t>
            </a:r>
            <a:r>
              <a:rPr sz="1600" dirty="0">
                <a:solidFill>
                  <a:schemeClr val="tx2">
                    <a:lumMod val="75000"/>
                  </a:schemeClr>
                </a:solidFill>
                <a:latin typeface="Calibri"/>
                <a:cs typeface="Calibri"/>
              </a:rPr>
              <a:t>τη</a:t>
            </a:r>
            <a:r>
              <a:rPr sz="1600" spc="27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σεξουαλική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διαπαιδαγώγηση πολύ μικρών σε </a:t>
            </a:r>
            <a:r>
              <a:rPr sz="1600" spc="-10" dirty="0">
                <a:solidFill>
                  <a:schemeClr val="tx2">
                    <a:lumMod val="75000"/>
                  </a:schemeClr>
                </a:solidFill>
                <a:latin typeface="Calibri"/>
                <a:cs typeface="Calibri"/>
              </a:rPr>
              <a:t>ηλικία </a:t>
            </a:r>
            <a:r>
              <a:rPr sz="1600" spc="-5" dirty="0">
                <a:solidFill>
                  <a:schemeClr val="tx2">
                    <a:lumMod val="75000"/>
                  </a:schemeClr>
                </a:solidFill>
                <a:latin typeface="Calibri"/>
                <a:cs typeface="Calibri"/>
              </a:rPr>
              <a:t>παιδιών που πηγαίνουν στο νηπιαγωγείο </a:t>
            </a:r>
            <a:r>
              <a:rPr sz="1600" dirty="0">
                <a:solidFill>
                  <a:schemeClr val="tx2">
                    <a:lumMod val="75000"/>
                  </a:schemeClr>
                </a:solidFill>
                <a:latin typeface="Calibri"/>
                <a:cs typeface="Calibri"/>
              </a:rPr>
              <a:t>ή </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το</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δημοτικό.</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Επομένως,</a:t>
            </a:r>
            <a:r>
              <a:rPr sz="1600" dirty="0">
                <a:solidFill>
                  <a:schemeClr val="tx2">
                    <a:lumMod val="75000"/>
                  </a:schemeClr>
                </a:solidFill>
                <a:latin typeface="Calibri"/>
                <a:cs typeface="Calibri"/>
              </a:rPr>
              <a:t> το</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Δικαστήριο</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έκρινε</a:t>
            </a:r>
            <a:r>
              <a:rPr sz="1600" dirty="0">
                <a:solidFill>
                  <a:schemeClr val="tx2">
                    <a:lumMod val="75000"/>
                  </a:schemeClr>
                </a:solidFill>
                <a:latin typeface="Calibri"/>
                <a:cs typeface="Calibri"/>
              </a:rPr>
              <a:t> ότι</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η</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σχολική</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σεξουαλική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διαπαιδαγώγηση,</a:t>
            </a:r>
            <a:r>
              <a:rPr sz="1600" dirty="0">
                <a:solidFill>
                  <a:schemeClr val="tx2">
                    <a:lumMod val="75000"/>
                  </a:schemeClr>
                </a:solidFill>
                <a:latin typeface="Calibri"/>
                <a:cs typeface="Calibri"/>
              </a:rPr>
              <a:t> όπως</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πραγματοποιείται</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στο</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καντόνι</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της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Βασιλείας,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επεδίωκε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θεμιτούς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σκοπούς.</a:t>
            </a:r>
            <a:r>
              <a:rPr sz="1600" dirty="0">
                <a:solidFill>
                  <a:schemeClr val="tx2">
                    <a:lumMod val="75000"/>
                  </a:schemeClr>
                </a:solidFill>
                <a:latin typeface="Calibri"/>
                <a:cs typeface="Calibri"/>
              </a:rPr>
              <a:t> Όσον</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αφορά</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δε</a:t>
            </a:r>
            <a:r>
              <a:rPr sz="1600" dirty="0">
                <a:solidFill>
                  <a:schemeClr val="tx2">
                    <a:lumMod val="75000"/>
                  </a:schemeClr>
                </a:solidFill>
                <a:latin typeface="Calibri"/>
                <a:cs typeface="Calibri"/>
              </a:rPr>
              <a:t> την</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αναλογικότητα</a:t>
            </a:r>
            <a:r>
              <a:rPr sz="1600" dirty="0">
                <a:solidFill>
                  <a:schemeClr val="tx2">
                    <a:lumMod val="75000"/>
                  </a:schemeClr>
                </a:solidFill>
                <a:latin typeface="Calibri"/>
                <a:cs typeface="Calibri"/>
              </a:rPr>
              <a:t> της</a:t>
            </a:r>
            <a:r>
              <a:rPr sz="1600" spc="27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απόρριψης</a:t>
            </a:r>
            <a:r>
              <a:rPr sz="1600" spc="265" dirty="0">
                <a:solidFill>
                  <a:schemeClr val="tx2">
                    <a:lumMod val="75000"/>
                  </a:schemeClr>
                </a:solidFill>
                <a:latin typeface="Calibri"/>
                <a:cs typeface="Calibri"/>
              </a:rPr>
              <a:t> </a:t>
            </a:r>
            <a:r>
              <a:rPr sz="1600" dirty="0">
                <a:solidFill>
                  <a:schemeClr val="tx2">
                    <a:lumMod val="75000"/>
                  </a:schemeClr>
                </a:solidFill>
                <a:latin typeface="Calibri"/>
                <a:cs typeface="Calibri"/>
              </a:rPr>
              <a:t>του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αιτήματος </a:t>
            </a:r>
            <a:r>
              <a:rPr sz="1600" dirty="0">
                <a:solidFill>
                  <a:schemeClr val="tx2">
                    <a:lumMod val="75000"/>
                  </a:schemeClr>
                </a:solidFill>
                <a:latin typeface="Calibri"/>
                <a:cs typeface="Calibri"/>
              </a:rPr>
              <a:t>εξαίρεσης </a:t>
            </a:r>
            <a:r>
              <a:rPr sz="1600" spc="-5" dirty="0">
                <a:solidFill>
                  <a:schemeClr val="tx2">
                    <a:lumMod val="75000"/>
                  </a:schemeClr>
                </a:solidFill>
                <a:latin typeface="Calibri"/>
                <a:cs typeface="Calibri"/>
              </a:rPr>
              <a:t>από τέτοια μαθήματα, </a:t>
            </a:r>
            <a:r>
              <a:rPr sz="1600" dirty="0">
                <a:solidFill>
                  <a:schemeClr val="tx2">
                    <a:lumMod val="75000"/>
                  </a:schemeClr>
                </a:solidFill>
                <a:latin typeface="Calibri"/>
                <a:cs typeface="Calibri"/>
              </a:rPr>
              <a:t>το </a:t>
            </a:r>
            <a:r>
              <a:rPr sz="1600" spc="-5" dirty="0">
                <a:solidFill>
                  <a:schemeClr val="tx2">
                    <a:lumMod val="75000"/>
                  </a:schemeClr>
                </a:solidFill>
                <a:latin typeface="Calibri"/>
                <a:cs typeface="Calibri"/>
              </a:rPr>
              <a:t>Δικαστήριο παρατήρησε ειδικότερα </a:t>
            </a:r>
            <a:r>
              <a:rPr sz="1600" dirty="0">
                <a:solidFill>
                  <a:schemeClr val="tx2">
                    <a:lumMod val="75000"/>
                  </a:schemeClr>
                </a:solidFill>
                <a:latin typeface="Calibri"/>
                <a:cs typeface="Calibri"/>
              </a:rPr>
              <a:t> ότι οι </a:t>
            </a:r>
            <a:r>
              <a:rPr sz="1600" spc="-5" dirty="0">
                <a:solidFill>
                  <a:schemeClr val="tx2">
                    <a:lumMod val="75000"/>
                  </a:schemeClr>
                </a:solidFill>
                <a:latin typeface="Calibri"/>
                <a:cs typeface="Calibri"/>
              </a:rPr>
              <a:t>εθνικές αρχές είχαν αναγνωρίσει </a:t>
            </a:r>
            <a:r>
              <a:rPr sz="1600" dirty="0">
                <a:solidFill>
                  <a:schemeClr val="tx2">
                    <a:lumMod val="75000"/>
                  </a:schemeClr>
                </a:solidFill>
                <a:latin typeface="Calibri"/>
                <a:cs typeface="Calibri"/>
              </a:rPr>
              <a:t>την </a:t>
            </a:r>
            <a:r>
              <a:rPr sz="1600" spc="-5" dirty="0">
                <a:solidFill>
                  <a:schemeClr val="tx2">
                    <a:lumMod val="75000"/>
                  </a:schemeClr>
                </a:solidFill>
                <a:latin typeface="Calibri"/>
                <a:cs typeface="Calibri"/>
              </a:rPr>
              <a:t>ύψιστη σημασία </a:t>
            </a:r>
            <a:r>
              <a:rPr sz="1600" dirty="0">
                <a:solidFill>
                  <a:schemeClr val="tx2">
                    <a:lumMod val="75000"/>
                  </a:schemeClr>
                </a:solidFill>
                <a:latin typeface="Calibri"/>
                <a:cs typeface="Calibri"/>
              </a:rPr>
              <a:t>του </a:t>
            </a:r>
            <a:r>
              <a:rPr sz="1600" spc="-5" dirty="0">
                <a:solidFill>
                  <a:schemeClr val="tx2">
                    <a:lumMod val="75000"/>
                  </a:schemeClr>
                </a:solidFill>
                <a:latin typeface="Calibri"/>
                <a:cs typeface="Calibri"/>
              </a:rPr>
              <a:t>δικαιώματος </a:t>
            </a:r>
            <a:r>
              <a:rPr sz="1600" dirty="0">
                <a:solidFill>
                  <a:schemeClr val="tx2">
                    <a:lumMod val="75000"/>
                  </a:schemeClr>
                </a:solidFill>
                <a:latin typeface="Calibri"/>
                <a:cs typeface="Calibri"/>
              </a:rPr>
              <a:t>των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γονέων</a:t>
            </a:r>
            <a:r>
              <a:rPr sz="1600" dirty="0">
                <a:solidFill>
                  <a:schemeClr val="tx2">
                    <a:lumMod val="75000"/>
                  </a:schemeClr>
                </a:solidFill>
                <a:latin typeface="Calibri"/>
                <a:cs typeface="Calibri"/>
              </a:rPr>
              <a:t> να</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εξασφαλίζουν</a:t>
            </a:r>
            <a:r>
              <a:rPr sz="1600" dirty="0">
                <a:solidFill>
                  <a:schemeClr val="tx2">
                    <a:lumMod val="75000"/>
                  </a:schemeClr>
                </a:solidFill>
                <a:latin typeface="Calibri"/>
                <a:cs typeface="Calibri"/>
              </a:rPr>
              <a:t> τη</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σεξουαλική</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διαπαιδαγώγηση</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των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παιδιών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τους.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Περαιτέρω, </a:t>
            </a:r>
            <a:r>
              <a:rPr sz="1600" dirty="0">
                <a:solidFill>
                  <a:schemeClr val="tx2">
                    <a:lumMod val="75000"/>
                  </a:schemeClr>
                </a:solidFill>
                <a:latin typeface="Calibri"/>
                <a:cs typeface="Calibri"/>
              </a:rPr>
              <a:t>η </a:t>
            </a:r>
            <a:r>
              <a:rPr sz="1600" spc="-5" dirty="0">
                <a:solidFill>
                  <a:schemeClr val="tx2">
                    <a:lumMod val="75000"/>
                  </a:schemeClr>
                </a:solidFill>
                <a:latin typeface="Calibri"/>
                <a:cs typeface="Calibri"/>
              </a:rPr>
              <a:t>σεξουαλική διαπαιδαγώγηση στο νηπιαγωγείο και τις πρώτες τάξεις </a:t>
            </a:r>
            <a:r>
              <a:rPr sz="1600" dirty="0">
                <a:solidFill>
                  <a:schemeClr val="tx2">
                    <a:lumMod val="75000"/>
                  </a:schemeClr>
                </a:solidFill>
                <a:latin typeface="Calibri"/>
                <a:cs typeface="Calibri"/>
              </a:rPr>
              <a:t> του</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δημοτικού</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ήταν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συμπληρωματικού</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χαρακτήρα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και</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όχι</a:t>
            </a:r>
            <a:r>
              <a:rPr sz="1600" spc="26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συστηματική·</a:t>
            </a:r>
            <a:r>
              <a:rPr sz="1600" spc="265" dirty="0">
                <a:solidFill>
                  <a:schemeClr val="tx2">
                    <a:lumMod val="75000"/>
                  </a:schemeClr>
                </a:solidFill>
                <a:latin typeface="Calibri"/>
                <a:cs typeface="Calibri"/>
              </a:rPr>
              <a:t> </a:t>
            </a:r>
            <a:r>
              <a:rPr sz="1600" dirty="0">
                <a:solidFill>
                  <a:schemeClr val="tx2">
                    <a:lumMod val="75000"/>
                  </a:schemeClr>
                </a:solidFill>
                <a:latin typeface="Calibri"/>
                <a:cs typeface="Calibri"/>
              </a:rPr>
              <a:t>οι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δάσκαλοι</a:t>
            </a:r>
            <a:r>
              <a:rPr sz="1600" dirty="0">
                <a:solidFill>
                  <a:schemeClr val="tx2">
                    <a:lumMod val="75000"/>
                  </a:schemeClr>
                </a:solidFill>
                <a:latin typeface="Calibri"/>
                <a:cs typeface="Calibri"/>
              </a:rPr>
              <a:t> έπρεπε</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απλώς</a:t>
            </a:r>
            <a:r>
              <a:rPr sz="1600" dirty="0">
                <a:solidFill>
                  <a:schemeClr val="tx2">
                    <a:lumMod val="75000"/>
                  </a:schemeClr>
                </a:solidFill>
                <a:latin typeface="Calibri"/>
                <a:cs typeface="Calibri"/>
              </a:rPr>
              <a:t> να</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«αντιδρούν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στα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ερωτήματα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και</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τις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ενέργειες</a:t>
            </a:r>
            <a:r>
              <a:rPr sz="1600" dirty="0">
                <a:solidFill>
                  <a:schemeClr val="tx2">
                    <a:lumMod val="75000"/>
                  </a:schemeClr>
                </a:solidFill>
                <a:latin typeface="Calibri"/>
                <a:cs typeface="Calibri"/>
              </a:rPr>
              <a:t> των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παιδιών».</a:t>
            </a:r>
            <a:endParaRPr sz="1600">
              <a:solidFill>
                <a:schemeClr val="tx2">
                  <a:lumMod val="75000"/>
                </a:schemeClr>
              </a:solidFill>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17</a:t>
            </a:fld>
            <a:endParaRPr dirty="0"/>
          </a:p>
        </p:txBody>
      </p:sp>
      <p:sp>
        <p:nvSpPr>
          <p:cNvPr id="2" name="object 2"/>
          <p:cNvSpPr txBox="1"/>
          <p:nvPr/>
        </p:nvSpPr>
        <p:spPr>
          <a:xfrm>
            <a:off x="317500" y="136840"/>
            <a:ext cx="10134600" cy="6814558"/>
          </a:xfrm>
          <a:prstGeom prst="rect">
            <a:avLst/>
          </a:prstGeom>
        </p:spPr>
        <p:txBody>
          <a:bodyPr vert="horz" wrap="square" lIns="0" tIns="7620" rIns="0" bIns="0" rtlCol="0">
            <a:spAutoFit/>
          </a:bodyPr>
          <a:lstStyle/>
          <a:p>
            <a:pPr marL="50800" marR="45720">
              <a:lnSpc>
                <a:spcPct val="101899"/>
              </a:lnSpc>
              <a:spcBef>
                <a:spcPts val="60"/>
              </a:spcBef>
              <a:tabLst>
                <a:tab pos="804545" algn="l"/>
                <a:tab pos="1972310" algn="l"/>
                <a:tab pos="2430780" algn="l"/>
                <a:tab pos="3256915" algn="l"/>
                <a:tab pos="3733800" algn="l"/>
                <a:tab pos="4871085" algn="l"/>
              </a:tabLst>
            </a:pPr>
            <a:r>
              <a:rPr sz="1300" spc="-5" dirty="0">
                <a:solidFill>
                  <a:srgbClr val="808080"/>
                </a:solidFill>
                <a:latin typeface="Calibri"/>
                <a:cs typeface="Calibri"/>
              </a:rPr>
              <a:t>Ν</a:t>
            </a:r>
            <a:r>
              <a:rPr sz="1300" spc="-10" dirty="0">
                <a:solidFill>
                  <a:srgbClr val="808080"/>
                </a:solidFill>
                <a:latin typeface="Calibri"/>
                <a:cs typeface="Calibri"/>
              </a:rPr>
              <a:t>ομ</a:t>
            </a:r>
            <a:r>
              <a:rPr sz="1300" dirty="0">
                <a:solidFill>
                  <a:srgbClr val="808080"/>
                </a:solidFill>
                <a:latin typeface="Calibri"/>
                <a:cs typeface="Calibri"/>
              </a:rPr>
              <a:t>ικ</a:t>
            </a:r>
            <a:r>
              <a:rPr sz="1300" spc="-5" dirty="0">
                <a:solidFill>
                  <a:srgbClr val="808080"/>
                </a:solidFill>
                <a:latin typeface="Calibri"/>
                <a:cs typeface="Calibri"/>
              </a:rPr>
              <a:t>ή</a:t>
            </a:r>
            <a:r>
              <a:rPr sz="1300" dirty="0">
                <a:solidFill>
                  <a:srgbClr val="808080"/>
                </a:solidFill>
                <a:latin typeface="Calibri"/>
                <a:cs typeface="Calibri"/>
              </a:rPr>
              <a:t>	</a:t>
            </a:r>
            <a:r>
              <a:rPr sz="1300" spc="-15" dirty="0">
                <a:solidFill>
                  <a:srgbClr val="808080"/>
                </a:solidFill>
                <a:latin typeface="Calibri"/>
                <a:cs typeface="Calibri"/>
              </a:rPr>
              <a:t>α</a:t>
            </a:r>
            <a:r>
              <a:rPr sz="1300" spc="-5" dirty="0">
                <a:solidFill>
                  <a:srgbClr val="808080"/>
                </a:solidFill>
                <a:latin typeface="Calibri"/>
                <a:cs typeface="Calibri"/>
              </a:rPr>
              <a:t>ν</a:t>
            </a:r>
            <a:r>
              <a:rPr sz="1300" dirty="0">
                <a:solidFill>
                  <a:srgbClr val="808080"/>
                </a:solidFill>
                <a:latin typeface="Calibri"/>
                <a:cs typeface="Calibri"/>
              </a:rPr>
              <a:t>α</a:t>
            </a:r>
            <a:r>
              <a:rPr sz="1300" spc="-10" dirty="0">
                <a:solidFill>
                  <a:srgbClr val="808080"/>
                </a:solidFill>
                <a:latin typeface="Calibri"/>
                <a:cs typeface="Calibri"/>
              </a:rPr>
              <a:t>γ</a:t>
            </a:r>
            <a:r>
              <a:rPr sz="1300" spc="-5" dirty="0">
                <a:solidFill>
                  <a:srgbClr val="808080"/>
                </a:solidFill>
                <a:latin typeface="Calibri"/>
                <a:cs typeface="Calibri"/>
              </a:rPr>
              <a:t>ν</a:t>
            </a:r>
            <a:r>
              <a:rPr sz="1300" dirty="0">
                <a:solidFill>
                  <a:srgbClr val="808080"/>
                </a:solidFill>
                <a:latin typeface="Calibri"/>
                <a:cs typeface="Calibri"/>
              </a:rPr>
              <a:t>ώ</a:t>
            </a:r>
            <a:r>
              <a:rPr sz="1300" spc="-5" dirty="0">
                <a:solidFill>
                  <a:srgbClr val="808080"/>
                </a:solidFill>
                <a:latin typeface="Calibri"/>
                <a:cs typeface="Calibri"/>
              </a:rPr>
              <a:t>ρ</a:t>
            </a:r>
            <a:r>
              <a:rPr sz="1300" dirty="0">
                <a:solidFill>
                  <a:srgbClr val="808080"/>
                </a:solidFill>
                <a:latin typeface="Calibri"/>
                <a:cs typeface="Calibri"/>
              </a:rPr>
              <a:t>ι</a:t>
            </a:r>
            <a:r>
              <a:rPr sz="1300" spc="-5" dirty="0">
                <a:solidFill>
                  <a:srgbClr val="808080"/>
                </a:solidFill>
                <a:latin typeface="Calibri"/>
                <a:cs typeface="Calibri"/>
              </a:rPr>
              <a:t>ση</a:t>
            </a:r>
            <a:r>
              <a:rPr sz="1300" dirty="0">
                <a:solidFill>
                  <a:srgbClr val="808080"/>
                </a:solidFill>
                <a:latin typeface="Calibri"/>
                <a:cs typeface="Calibri"/>
              </a:rPr>
              <a:t>	τ</a:t>
            </a:r>
            <a:r>
              <a:rPr sz="1300" spc="-5" dirty="0">
                <a:solidFill>
                  <a:srgbClr val="808080"/>
                </a:solidFill>
                <a:latin typeface="Calibri"/>
                <a:cs typeface="Calibri"/>
              </a:rPr>
              <a:t>ων</a:t>
            </a:r>
            <a:r>
              <a:rPr sz="1300" dirty="0">
                <a:solidFill>
                  <a:srgbClr val="808080"/>
                </a:solidFill>
                <a:latin typeface="Calibri"/>
                <a:cs typeface="Calibri"/>
              </a:rPr>
              <a:t>	π</a:t>
            </a:r>
            <a:r>
              <a:rPr sz="1300" spc="-15" dirty="0">
                <a:solidFill>
                  <a:srgbClr val="808080"/>
                </a:solidFill>
                <a:latin typeface="Calibri"/>
                <a:cs typeface="Calibri"/>
              </a:rPr>
              <a:t>α</a:t>
            </a:r>
            <a:r>
              <a:rPr sz="1300" dirty="0">
                <a:solidFill>
                  <a:srgbClr val="808080"/>
                </a:solidFill>
                <a:latin typeface="Calibri"/>
                <a:cs typeface="Calibri"/>
              </a:rPr>
              <a:t>ι</a:t>
            </a:r>
            <a:r>
              <a:rPr sz="1300" spc="-5" dirty="0">
                <a:solidFill>
                  <a:srgbClr val="808080"/>
                </a:solidFill>
                <a:latin typeface="Calibri"/>
                <a:cs typeface="Calibri"/>
              </a:rPr>
              <a:t>δ</a:t>
            </a:r>
            <a:r>
              <a:rPr sz="1300" dirty="0">
                <a:solidFill>
                  <a:srgbClr val="808080"/>
                </a:solidFill>
                <a:latin typeface="Calibri"/>
                <a:cs typeface="Calibri"/>
              </a:rPr>
              <a:t>ι</a:t>
            </a:r>
            <a:r>
              <a:rPr sz="1300" spc="-5" dirty="0">
                <a:solidFill>
                  <a:srgbClr val="808080"/>
                </a:solidFill>
                <a:latin typeface="Calibri"/>
                <a:cs typeface="Calibri"/>
              </a:rPr>
              <a:t>ών</a:t>
            </a:r>
            <a:r>
              <a:rPr sz="1300" dirty="0">
                <a:solidFill>
                  <a:srgbClr val="808080"/>
                </a:solidFill>
                <a:latin typeface="Calibri"/>
                <a:cs typeface="Calibri"/>
              </a:rPr>
              <a:t>	π</a:t>
            </a:r>
            <a:r>
              <a:rPr sz="1300" spc="-10" dirty="0">
                <a:solidFill>
                  <a:srgbClr val="808080"/>
                </a:solidFill>
                <a:latin typeface="Calibri"/>
                <a:cs typeface="Calibri"/>
              </a:rPr>
              <a:t>ο</a:t>
            </a:r>
            <a:r>
              <a:rPr sz="1300" spc="-5" dirty="0">
                <a:solidFill>
                  <a:srgbClr val="808080"/>
                </a:solidFill>
                <a:latin typeface="Calibri"/>
                <a:cs typeface="Calibri"/>
              </a:rPr>
              <a:t>υ</a:t>
            </a:r>
            <a:r>
              <a:rPr sz="1300">
                <a:solidFill>
                  <a:srgbClr val="808080"/>
                </a:solidFill>
                <a:latin typeface="Calibri"/>
                <a:cs typeface="Calibri"/>
              </a:rPr>
              <a:t>	</a:t>
            </a:r>
            <a:r>
              <a:rPr sz="1300" spc="-10" smtClean="0">
                <a:solidFill>
                  <a:srgbClr val="808080"/>
                </a:solidFill>
                <a:latin typeface="Calibri"/>
                <a:cs typeface="Calibri"/>
              </a:rPr>
              <a:t>γ</a:t>
            </a:r>
            <a:r>
              <a:rPr sz="1300" smtClean="0">
                <a:solidFill>
                  <a:srgbClr val="808080"/>
                </a:solidFill>
                <a:latin typeface="Calibri"/>
                <a:cs typeface="Calibri"/>
              </a:rPr>
              <a:t>ε</a:t>
            </a:r>
            <a:r>
              <a:rPr sz="1300" spc="-5" smtClean="0">
                <a:solidFill>
                  <a:srgbClr val="808080"/>
                </a:solidFill>
                <a:latin typeface="Calibri"/>
                <a:cs typeface="Calibri"/>
              </a:rPr>
              <a:t>νν</a:t>
            </a:r>
            <a:r>
              <a:rPr sz="1300" spc="-10" smtClean="0">
                <a:solidFill>
                  <a:srgbClr val="808080"/>
                </a:solidFill>
                <a:latin typeface="Calibri"/>
                <a:cs typeface="Calibri"/>
              </a:rPr>
              <a:t>η</a:t>
            </a:r>
            <a:r>
              <a:rPr sz="1300" spc="-5" smtClean="0">
                <a:solidFill>
                  <a:srgbClr val="808080"/>
                </a:solidFill>
                <a:latin typeface="Calibri"/>
                <a:cs typeface="Calibri"/>
              </a:rPr>
              <a:t>θ</a:t>
            </a:r>
            <a:r>
              <a:rPr sz="1300" smtClean="0">
                <a:solidFill>
                  <a:srgbClr val="808080"/>
                </a:solidFill>
                <a:latin typeface="Calibri"/>
                <a:cs typeface="Calibri"/>
              </a:rPr>
              <a:t>ή</a:t>
            </a:r>
            <a:r>
              <a:rPr sz="1300" spc="-15" smtClean="0">
                <a:solidFill>
                  <a:srgbClr val="808080"/>
                </a:solidFill>
                <a:latin typeface="Calibri"/>
                <a:cs typeface="Calibri"/>
              </a:rPr>
              <a:t>κ</a:t>
            </a:r>
            <a:r>
              <a:rPr sz="1300" smtClean="0">
                <a:solidFill>
                  <a:srgbClr val="808080"/>
                </a:solidFill>
                <a:latin typeface="Calibri"/>
                <a:cs typeface="Calibri"/>
              </a:rPr>
              <a:t>α</a:t>
            </a:r>
            <a:r>
              <a:rPr sz="1300" spc="-5" smtClean="0">
                <a:solidFill>
                  <a:srgbClr val="808080"/>
                </a:solidFill>
                <a:latin typeface="Calibri"/>
                <a:cs typeface="Calibri"/>
              </a:rPr>
              <a:t>ν</a:t>
            </a:r>
            <a:r>
              <a:rPr lang="en-US" sz="1300" spc="-5" dirty="0" smtClean="0">
                <a:solidFill>
                  <a:srgbClr val="808080"/>
                </a:solidFill>
                <a:latin typeface="Calibri"/>
                <a:cs typeface="Calibri"/>
              </a:rPr>
              <a:t> </a:t>
            </a:r>
            <a:r>
              <a:rPr sz="1300" spc="-10" smtClean="0">
                <a:solidFill>
                  <a:srgbClr val="808080"/>
                </a:solidFill>
                <a:latin typeface="Calibri"/>
                <a:cs typeface="Calibri"/>
              </a:rPr>
              <a:t>μ</a:t>
            </a:r>
            <a:r>
              <a:rPr sz="1300" spc="-5" smtClean="0">
                <a:solidFill>
                  <a:srgbClr val="808080"/>
                </a:solidFill>
                <a:latin typeface="Calibri"/>
                <a:cs typeface="Calibri"/>
              </a:rPr>
              <a:t>έσω  </a:t>
            </a:r>
            <a:r>
              <a:rPr sz="1300" spc="-5" dirty="0">
                <a:solidFill>
                  <a:srgbClr val="808080"/>
                </a:solidFill>
                <a:latin typeface="Calibri"/>
                <a:cs typeface="Calibri"/>
              </a:rPr>
              <a:t>παρένθετης μητρότητας</a:t>
            </a:r>
            <a:endParaRPr sz="1300">
              <a:latin typeface="Calibri"/>
              <a:cs typeface="Calibri"/>
            </a:endParaRPr>
          </a:p>
          <a:p>
            <a:pPr marL="50800" algn="just">
              <a:lnSpc>
                <a:spcPct val="100000"/>
              </a:lnSpc>
              <a:spcBef>
                <a:spcPts val="660"/>
              </a:spcBef>
            </a:pPr>
            <a:r>
              <a:rPr sz="1300" b="1" u="sng" spc="-5" dirty="0">
                <a:solidFill>
                  <a:srgbClr val="4F81BC"/>
                </a:solidFill>
                <a:uFill>
                  <a:solidFill>
                    <a:srgbClr val="4F81BC"/>
                  </a:solidFill>
                </a:uFill>
                <a:latin typeface="Calibri"/>
                <a:cs typeface="Calibri"/>
                <a:hlinkClick r:id="rId2"/>
              </a:rPr>
              <a:t>Mennesson</a:t>
            </a:r>
            <a:r>
              <a:rPr sz="1300" b="1" u="sng" spc="15" dirty="0">
                <a:solidFill>
                  <a:srgbClr val="4F81BC"/>
                </a:solidFill>
                <a:uFill>
                  <a:solidFill>
                    <a:srgbClr val="4F81BC"/>
                  </a:solidFill>
                </a:uFill>
                <a:latin typeface="Calibri"/>
                <a:cs typeface="Calibri"/>
                <a:hlinkClick r:id="rId2"/>
              </a:rPr>
              <a:t> </a:t>
            </a:r>
            <a:r>
              <a:rPr sz="1300" b="1" u="sng" spc="-5" dirty="0">
                <a:solidFill>
                  <a:srgbClr val="4F81BC"/>
                </a:solidFill>
                <a:uFill>
                  <a:solidFill>
                    <a:srgbClr val="4F81BC"/>
                  </a:solidFill>
                </a:uFill>
                <a:latin typeface="Calibri"/>
                <a:cs typeface="Calibri"/>
                <a:hlinkClick r:id="rId2"/>
              </a:rPr>
              <a:t>και</a:t>
            </a:r>
            <a:r>
              <a:rPr sz="1300" b="1" u="sng" dirty="0">
                <a:solidFill>
                  <a:srgbClr val="4F81BC"/>
                </a:solidFill>
                <a:uFill>
                  <a:solidFill>
                    <a:srgbClr val="4F81BC"/>
                  </a:solidFill>
                </a:uFill>
                <a:latin typeface="Calibri"/>
                <a:cs typeface="Calibri"/>
                <a:hlinkClick r:id="rId2"/>
              </a:rPr>
              <a:t> </a:t>
            </a:r>
            <a:r>
              <a:rPr sz="1300" b="1" u="sng" spc="-5" dirty="0">
                <a:solidFill>
                  <a:srgbClr val="4F81BC"/>
                </a:solidFill>
                <a:uFill>
                  <a:solidFill>
                    <a:srgbClr val="4F81BC"/>
                  </a:solidFill>
                </a:uFill>
                <a:latin typeface="Calibri"/>
                <a:cs typeface="Calibri"/>
                <a:hlinkClick r:id="rId2"/>
              </a:rPr>
              <a:t>λοιποί</a:t>
            </a:r>
            <a:r>
              <a:rPr sz="1300" b="1" u="sng" spc="5" dirty="0">
                <a:solidFill>
                  <a:srgbClr val="4F81BC"/>
                </a:solidFill>
                <a:uFill>
                  <a:solidFill>
                    <a:srgbClr val="4F81BC"/>
                  </a:solidFill>
                </a:uFill>
                <a:latin typeface="Calibri"/>
                <a:cs typeface="Calibri"/>
                <a:hlinkClick r:id="rId2"/>
              </a:rPr>
              <a:t> </a:t>
            </a:r>
            <a:r>
              <a:rPr sz="1300" b="1" u="sng" spc="-10" dirty="0">
                <a:solidFill>
                  <a:srgbClr val="4F81BC"/>
                </a:solidFill>
                <a:uFill>
                  <a:solidFill>
                    <a:srgbClr val="4F81BC"/>
                  </a:solidFill>
                </a:uFill>
                <a:latin typeface="Calibri"/>
                <a:cs typeface="Calibri"/>
                <a:hlinkClick r:id="rId2"/>
              </a:rPr>
              <a:t>κατά</a:t>
            </a:r>
            <a:r>
              <a:rPr sz="1300" b="1" u="sng" spc="5" dirty="0">
                <a:solidFill>
                  <a:srgbClr val="4F81BC"/>
                </a:solidFill>
                <a:uFill>
                  <a:solidFill>
                    <a:srgbClr val="4F81BC"/>
                  </a:solidFill>
                </a:uFill>
                <a:latin typeface="Calibri"/>
                <a:cs typeface="Calibri"/>
                <a:hlinkClick r:id="rId2"/>
              </a:rPr>
              <a:t> </a:t>
            </a:r>
            <a:r>
              <a:rPr sz="1300" b="1" u="sng" spc="-5" dirty="0">
                <a:solidFill>
                  <a:srgbClr val="4F81BC"/>
                </a:solidFill>
                <a:uFill>
                  <a:solidFill>
                    <a:srgbClr val="4F81BC"/>
                  </a:solidFill>
                </a:uFill>
                <a:latin typeface="Calibri"/>
                <a:cs typeface="Calibri"/>
                <a:hlinkClick r:id="rId2"/>
              </a:rPr>
              <a:t>Γαλλίας</a:t>
            </a:r>
            <a:r>
              <a:rPr sz="1300" b="1" dirty="0">
                <a:solidFill>
                  <a:srgbClr val="4F81BC"/>
                </a:solidFill>
                <a:latin typeface="Calibri"/>
                <a:cs typeface="Calibri"/>
                <a:hlinkClick r:id="rId2"/>
              </a:rPr>
              <a:t> </a:t>
            </a:r>
            <a:r>
              <a:rPr sz="1300" b="1" spc="-5" dirty="0">
                <a:solidFill>
                  <a:srgbClr val="4F81BC"/>
                </a:solidFill>
                <a:latin typeface="Calibri"/>
                <a:cs typeface="Calibri"/>
              </a:rPr>
              <a:t>και</a:t>
            </a:r>
            <a:r>
              <a:rPr sz="1300" b="1" spc="15" dirty="0">
                <a:solidFill>
                  <a:srgbClr val="4F81BC"/>
                </a:solidFill>
                <a:latin typeface="Calibri"/>
                <a:cs typeface="Calibri"/>
              </a:rPr>
              <a:t> </a:t>
            </a:r>
            <a:r>
              <a:rPr sz="1300" b="1" u="sng" spc="-5" dirty="0">
                <a:solidFill>
                  <a:srgbClr val="4F81BC"/>
                </a:solidFill>
                <a:uFill>
                  <a:solidFill>
                    <a:srgbClr val="4F81BC"/>
                  </a:solidFill>
                </a:uFill>
                <a:latin typeface="Calibri"/>
                <a:cs typeface="Calibri"/>
                <a:hlinkClick r:id="rId2"/>
              </a:rPr>
              <a:t>Labassee</a:t>
            </a:r>
            <a:r>
              <a:rPr sz="1300" b="1" u="sng" spc="5" dirty="0">
                <a:solidFill>
                  <a:srgbClr val="4F81BC"/>
                </a:solidFill>
                <a:uFill>
                  <a:solidFill>
                    <a:srgbClr val="4F81BC"/>
                  </a:solidFill>
                </a:uFill>
                <a:latin typeface="Calibri"/>
                <a:cs typeface="Calibri"/>
                <a:hlinkClick r:id="rId2"/>
              </a:rPr>
              <a:t> </a:t>
            </a:r>
            <a:r>
              <a:rPr sz="1300" b="1" u="sng" spc="-5" dirty="0">
                <a:solidFill>
                  <a:srgbClr val="4F81BC"/>
                </a:solidFill>
                <a:uFill>
                  <a:solidFill>
                    <a:srgbClr val="4F81BC"/>
                  </a:solidFill>
                </a:uFill>
                <a:latin typeface="Calibri"/>
                <a:cs typeface="Calibri"/>
                <a:hlinkClick r:id="rId2"/>
              </a:rPr>
              <a:t>κατά</a:t>
            </a:r>
            <a:r>
              <a:rPr sz="1300" b="1" u="sng" spc="5" dirty="0">
                <a:solidFill>
                  <a:srgbClr val="4F81BC"/>
                </a:solidFill>
                <a:uFill>
                  <a:solidFill>
                    <a:srgbClr val="4F81BC"/>
                  </a:solidFill>
                </a:uFill>
                <a:latin typeface="Calibri"/>
                <a:cs typeface="Calibri"/>
                <a:hlinkClick r:id="rId2"/>
              </a:rPr>
              <a:t> </a:t>
            </a:r>
            <a:r>
              <a:rPr sz="1300" b="1" u="sng" spc="-5" dirty="0">
                <a:solidFill>
                  <a:srgbClr val="4F81BC"/>
                </a:solidFill>
                <a:uFill>
                  <a:solidFill>
                    <a:srgbClr val="4F81BC"/>
                  </a:solidFill>
                </a:uFill>
                <a:latin typeface="Calibri"/>
                <a:cs typeface="Calibri"/>
                <a:hlinkClick r:id="rId2"/>
              </a:rPr>
              <a:t>Γαλλίας</a:t>
            </a:r>
            <a:endParaRPr sz="1300">
              <a:latin typeface="Calibri"/>
              <a:cs typeface="Calibri"/>
            </a:endParaRPr>
          </a:p>
          <a:p>
            <a:pPr marL="50800" algn="just">
              <a:lnSpc>
                <a:spcPct val="100000"/>
              </a:lnSpc>
              <a:spcBef>
                <a:spcPts val="25"/>
              </a:spcBef>
            </a:pPr>
            <a:r>
              <a:rPr sz="1300" dirty="0">
                <a:solidFill>
                  <a:srgbClr val="808080"/>
                </a:solidFill>
                <a:latin typeface="Calibri"/>
                <a:cs typeface="Calibri"/>
              </a:rPr>
              <a:t>26</a:t>
            </a:r>
            <a:r>
              <a:rPr sz="1300" spc="-20" dirty="0">
                <a:solidFill>
                  <a:srgbClr val="808080"/>
                </a:solidFill>
                <a:latin typeface="Calibri"/>
                <a:cs typeface="Calibri"/>
              </a:rPr>
              <a:t> </a:t>
            </a:r>
            <a:r>
              <a:rPr sz="1300" spc="-5" dirty="0">
                <a:solidFill>
                  <a:srgbClr val="808080"/>
                </a:solidFill>
                <a:latin typeface="Calibri"/>
                <a:cs typeface="Calibri"/>
              </a:rPr>
              <a:t>Ιουνίου</a:t>
            </a:r>
            <a:r>
              <a:rPr sz="1300" spc="-20" dirty="0">
                <a:solidFill>
                  <a:srgbClr val="808080"/>
                </a:solidFill>
                <a:latin typeface="Calibri"/>
                <a:cs typeface="Calibri"/>
              </a:rPr>
              <a:t> </a:t>
            </a:r>
            <a:r>
              <a:rPr sz="1300" spc="-5" dirty="0">
                <a:solidFill>
                  <a:srgbClr val="808080"/>
                </a:solidFill>
                <a:latin typeface="Calibri"/>
                <a:cs typeface="Calibri"/>
              </a:rPr>
              <a:t>2014</a:t>
            </a:r>
            <a:endParaRPr sz="1300">
              <a:latin typeface="Calibri"/>
              <a:cs typeface="Calibri"/>
            </a:endParaRPr>
          </a:p>
          <a:p>
            <a:pPr marL="50800" marR="43180" algn="just">
              <a:lnSpc>
                <a:spcPct val="101699"/>
              </a:lnSpc>
            </a:pPr>
            <a:r>
              <a:rPr sz="1300" spc="-5" dirty="0">
                <a:latin typeface="Calibri"/>
                <a:cs typeface="Calibri"/>
              </a:rPr>
              <a:t>Οι υποθέσεις</a:t>
            </a:r>
            <a:r>
              <a:rPr sz="1300" dirty="0">
                <a:latin typeface="Calibri"/>
                <a:cs typeface="Calibri"/>
              </a:rPr>
              <a:t> </a:t>
            </a:r>
            <a:r>
              <a:rPr sz="1300" spc="-5" dirty="0">
                <a:latin typeface="Calibri"/>
                <a:cs typeface="Calibri"/>
              </a:rPr>
              <a:t>αυτές</a:t>
            </a:r>
            <a:r>
              <a:rPr sz="1300" dirty="0">
                <a:latin typeface="Calibri"/>
                <a:cs typeface="Calibri"/>
              </a:rPr>
              <a:t> </a:t>
            </a:r>
            <a:r>
              <a:rPr sz="1300" spc="-5" dirty="0">
                <a:latin typeface="Calibri"/>
                <a:cs typeface="Calibri"/>
              </a:rPr>
              <a:t>αφορούσαν</a:t>
            </a:r>
            <a:r>
              <a:rPr sz="1300" spc="260" dirty="0">
                <a:latin typeface="Calibri"/>
                <a:cs typeface="Calibri"/>
              </a:rPr>
              <a:t> </a:t>
            </a:r>
            <a:r>
              <a:rPr sz="1300" spc="-5" dirty="0">
                <a:latin typeface="Calibri"/>
                <a:cs typeface="Calibri"/>
              </a:rPr>
              <a:t>στην άρνηση νομικής</a:t>
            </a:r>
            <a:r>
              <a:rPr sz="1300" spc="260" dirty="0">
                <a:latin typeface="Calibri"/>
                <a:cs typeface="Calibri"/>
              </a:rPr>
              <a:t> </a:t>
            </a:r>
            <a:r>
              <a:rPr sz="1300" spc="-5" dirty="0">
                <a:latin typeface="Calibri"/>
                <a:cs typeface="Calibri"/>
              </a:rPr>
              <a:t>αναγνώρισης, στη</a:t>
            </a:r>
            <a:r>
              <a:rPr sz="1300" spc="260" dirty="0">
                <a:latin typeface="Calibri"/>
                <a:cs typeface="Calibri"/>
              </a:rPr>
              <a:t> </a:t>
            </a:r>
            <a:r>
              <a:rPr sz="1300" spc="-5" dirty="0">
                <a:latin typeface="Calibri"/>
                <a:cs typeface="Calibri"/>
              </a:rPr>
              <a:t>Γαλλία, </a:t>
            </a:r>
            <a:r>
              <a:rPr sz="1300" dirty="0">
                <a:latin typeface="Calibri"/>
                <a:cs typeface="Calibri"/>
              </a:rPr>
              <a:t> των </a:t>
            </a:r>
            <a:r>
              <a:rPr sz="1300" spc="-5" dirty="0">
                <a:latin typeface="Calibri"/>
                <a:cs typeface="Calibri"/>
              </a:rPr>
              <a:t>γονικών σχέσεων που </a:t>
            </a:r>
            <a:r>
              <a:rPr sz="1300" dirty="0">
                <a:latin typeface="Calibri"/>
                <a:cs typeface="Calibri"/>
              </a:rPr>
              <a:t>είχαν </a:t>
            </a:r>
            <a:r>
              <a:rPr sz="1300" spc="-5" dirty="0">
                <a:latin typeface="Calibri"/>
                <a:cs typeface="Calibri"/>
              </a:rPr>
              <a:t>δημιουργηθεί </a:t>
            </a:r>
            <a:r>
              <a:rPr sz="1300" dirty="0">
                <a:latin typeface="Calibri"/>
                <a:cs typeface="Calibri"/>
              </a:rPr>
              <a:t>νομίμως </a:t>
            </a:r>
            <a:r>
              <a:rPr sz="1300" spc="-5" dirty="0">
                <a:latin typeface="Calibri"/>
                <a:cs typeface="Calibri"/>
              </a:rPr>
              <a:t>στις </a:t>
            </a:r>
            <a:r>
              <a:rPr sz="1300" dirty="0">
                <a:latin typeface="Calibri"/>
                <a:cs typeface="Calibri"/>
              </a:rPr>
              <a:t>Ηνωμένες </a:t>
            </a:r>
            <a:r>
              <a:rPr sz="1300" spc="-5" dirty="0">
                <a:latin typeface="Calibri"/>
                <a:cs typeface="Calibri"/>
              </a:rPr>
              <a:t>Πολιτείες </a:t>
            </a:r>
            <a:r>
              <a:rPr sz="1300" dirty="0">
                <a:latin typeface="Calibri"/>
                <a:cs typeface="Calibri"/>
              </a:rPr>
              <a:t> μεταξύ </a:t>
            </a:r>
            <a:r>
              <a:rPr sz="1300" spc="-5" dirty="0">
                <a:latin typeface="Calibri"/>
                <a:cs typeface="Calibri"/>
              </a:rPr>
              <a:t>των παιδιών που </a:t>
            </a:r>
            <a:r>
              <a:rPr sz="1300" dirty="0">
                <a:latin typeface="Calibri"/>
                <a:cs typeface="Calibri"/>
              </a:rPr>
              <a:t>είχαν </a:t>
            </a:r>
            <a:r>
              <a:rPr sz="1300" spc="-5" dirty="0">
                <a:latin typeface="Calibri"/>
                <a:cs typeface="Calibri"/>
              </a:rPr>
              <a:t>γεννηθεί </a:t>
            </a:r>
            <a:r>
              <a:rPr sz="1300" dirty="0">
                <a:latin typeface="Calibri"/>
                <a:cs typeface="Calibri"/>
              </a:rPr>
              <a:t>μέσω </a:t>
            </a:r>
            <a:r>
              <a:rPr sz="1300" spc="-10" dirty="0">
                <a:latin typeface="Calibri"/>
                <a:cs typeface="Calibri"/>
              </a:rPr>
              <a:t>διαδικασίας </a:t>
            </a:r>
            <a:r>
              <a:rPr sz="1300" dirty="0">
                <a:latin typeface="Calibri"/>
                <a:cs typeface="Calibri"/>
              </a:rPr>
              <a:t>παρένθετης </a:t>
            </a:r>
            <a:r>
              <a:rPr sz="1300" spc="-5" dirty="0">
                <a:latin typeface="Calibri"/>
                <a:cs typeface="Calibri"/>
              </a:rPr>
              <a:t>μητρότητας </a:t>
            </a:r>
            <a:r>
              <a:rPr sz="1300" dirty="0">
                <a:latin typeface="Calibri"/>
                <a:cs typeface="Calibri"/>
              </a:rPr>
              <a:t> </a:t>
            </a:r>
            <a:r>
              <a:rPr sz="1300" spc="-5" dirty="0">
                <a:latin typeface="Calibri"/>
                <a:cs typeface="Calibri"/>
              </a:rPr>
              <a:t>και </a:t>
            </a:r>
            <a:r>
              <a:rPr sz="1300" dirty="0">
                <a:latin typeface="Calibri"/>
                <a:cs typeface="Calibri"/>
              </a:rPr>
              <a:t>των </a:t>
            </a:r>
            <a:r>
              <a:rPr sz="1300" spc="-5" dirty="0">
                <a:latin typeface="Calibri"/>
                <a:cs typeface="Calibri"/>
              </a:rPr>
              <a:t>ζευγαριών που </a:t>
            </a:r>
            <a:r>
              <a:rPr sz="1300" dirty="0">
                <a:latin typeface="Calibri"/>
                <a:cs typeface="Calibri"/>
              </a:rPr>
              <a:t>είχαν </a:t>
            </a:r>
            <a:r>
              <a:rPr sz="1300" spc="-5" dirty="0">
                <a:latin typeface="Calibri"/>
                <a:cs typeface="Calibri"/>
              </a:rPr>
              <a:t>καταφύγει στη </a:t>
            </a:r>
            <a:r>
              <a:rPr sz="1300" spc="-10" dirty="0">
                <a:latin typeface="Calibri"/>
                <a:cs typeface="Calibri"/>
              </a:rPr>
              <a:t>διαδικασία </a:t>
            </a:r>
            <a:r>
              <a:rPr sz="1300" spc="-5" dirty="0">
                <a:latin typeface="Calibri"/>
                <a:cs typeface="Calibri"/>
              </a:rPr>
              <a:t>αυτή. Οι προσφεύγοντες </a:t>
            </a:r>
            <a:r>
              <a:rPr sz="1300" dirty="0">
                <a:latin typeface="Calibri"/>
                <a:cs typeface="Calibri"/>
              </a:rPr>
              <a:t> </a:t>
            </a:r>
            <a:r>
              <a:rPr sz="1300" spc="-5" dirty="0">
                <a:latin typeface="Calibri"/>
                <a:cs typeface="Calibri"/>
              </a:rPr>
              <a:t>κατήγγειλαν</a:t>
            </a:r>
            <a:r>
              <a:rPr sz="1300" dirty="0">
                <a:latin typeface="Calibri"/>
                <a:cs typeface="Calibri"/>
              </a:rPr>
              <a:t> </a:t>
            </a:r>
            <a:r>
              <a:rPr sz="1300" spc="-5" dirty="0">
                <a:latin typeface="Calibri"/>
                <a:cs typeface="Calibri"/>
              </a:rPr>
              <a:t>συγκεκριμένα</a:t>
            </a:r>
            <a:r>
              <a:rPr sz="1300" dirty="0">
                <a:latin typeface="Calibri"/>
                <a:cs typeface="Calibri"/>
              </a:rPr>
              <a:t> το </a:t>
            </a:r>
            <a:r>
              <a:rPr sz="1300" spc="-5" dirty="0">
                <a:latin typeface="Calibri"/>
                <a:cs typeface="Calibri"/>
              </a:rPr>
              <a:t>γεγονός ότι,</a:t>
            </a:r>
            <a:r>
              <a:rPr sz="1300" dirty="0">
                <a:latin typeface="Calibri"/>
                <a:cs typeface="Calibri"/>
              </a:rPr>
              <a:t> </a:t>
            </a:r>
            <a:r>
              <a:rPr sz="1300" spc="-5" dirty="0">
                <a:latin typeface="Calibri"/>
                <a:cs typeface="Calibri"/>
              </a:rPr>
              <a:t>σε</a:t>
            </a:r>
            <a:r>
              <a:rPr sz="1300" dirty="0">
                <a:latin typeface="Calibri"/>
                <a:cs typeface="Calibri"/>
              </a:rPr>
              <a:t> </a:t>
            </a:r>
            <a:r>
              <a:rPr sz="1300" spc="-5" dirty="0">
                <a:latin typeface="Calibri"/>
                <a:cs typeface="Calibri"/>
              </a:rPr>
              <a:t>βάρος </a:t>
            </a:r>
            <a:r>
              <a:rPr sz="1300" dirty="0">
                <a:latin typeface="Calibri"/>
                <a:cs typeface="Calibri"/>
              </a:rPr>
              <a:t>του </a:t>
            </a:r>
            <a:r>
              <a:rPr sz="1300" spc="-5" dirty="0">
                <a:latin typeface="Calibri"/>
                <a:cs typeface="Calibri"/>
              </a:rPr>
              <a:t>υπέρτατου συμφέροντος </a:t>
            </a:r>
            <a:r>
              <a:rPr sz="1300" dirty="0">
                <a:latin typeface="Calibri"/>
                <a:cs typeface="Calibri"/>
              </a:rPr>
              <a:t> των </a:t>
            </a:r>
            <a:r>
              <a:rPr sz="1300" spc="-5" dirty="0">
                <a:latin typeface="Calibri"/>
                <a:cs typeface="Calibri"/>
              </a:rPr>
              <a:t>παιδιών, δεν </a:t>
            </a:r>
            <a:r>
              <a:rPr sz="1300" dirty="0">
                <a:latin typeface="Calibri"/>
                <a:cs typeface="Calibri"/>
              </a:rPr>
              <a:t>είχαν </a:t>
            </a:r>
            <a:r>
              <a:rPr sz="1300" spc="5" dirty="0">
                <a:latin typeface="Calibri"/>
                <a:cs typeface="Calibri"/>
              </a:rPr>
              <a:t>τη </a:t>
            </a:r>
            <a:r>
              <a:rPr sz="1300" spc="-5" dirty="0">
                <a:latin typeface="Calibri"/>
                <a:cs typeface="Calibri"/>
              </a:rPr>
              <a:t>δυνατότητα </a:t>
            </a:r>
            <a:r>
              <a:rPr sz="1300" dirty="0">
                <a:latin typeface="Calibri"/>
                <a:cs typeface="Calibri"/>
              </a:rPr>
              <a:t>να </a:t>
            </a:r>
            <a:r>
              <a:rPr sz="1300" spc="-5" dirty="0">
                <a:latin typeface="Calibri"/>
                <a:cs typeface="Calibri"/>
              </a:rPr>
              <a:t>πετύχουν στη Γαλλία </a:t>
            </a:r>
            <a:r>
              <a:rPr sz="1300" dirty="0">
                <a:latin typeface="Calibri"/>
                <a:cs typeface="Calibri"/>
              </a:rPr>
              <a:t>την </a:t>
            </a:r>
            <a:r>
              <a:rPr sz="1300" spc="-5" dirty="0">
                <a:latin typeface="Calibri"/>
                <a:cs typeface="Calibri"/>
              </a:rPr>
              <a:t>αναγνώριση </a:t>
            </a:r>
            <a:r>
              <a:rPr sz="1300" dirty="0">
                <a:latin typeface="Calibri"/>
                <a:cs typeface="Calibri"/>
              </a:rPr>
              <a:t>των </a:t>
            </a:r>
            <a:r>
              <a:rPr sz="1300" spc="5" dirty="0">
                <a:latin typeface="Calibri"/>
                <a:cs typeface="Calibri"/>
              </a:rPr>
              <a:t> </a:t>
            </a:r>
            <a:r>
              <a:rPr sz="1300" spc="-5" dirty="0">
                <a:latin typeface="Calibri"/>
                <a:cs typeface="Calibri"/>
              </a:rPr>
              <a:t>γονικών</a:t>
            </a:r>
            <a:r>
              <a:rPr sz="1300" spc="5" dirty="0">
                <a:latin typeface="Calibri"/>
                <a:cs typeface="Calibri"/>
              </a:rPr>
              <a:t> </a:t>
            </a:r>
            <a:r>
              <a:rPr sz="1300" spc="-5" dirty="0">
                <a:latin typeface="Calibri"/>
                <a:cs typeface="Calibri"/>
              </a:rPr>
              <a:t>σχέσεων</a:t>
            </a:r>
            <a:r>
              <a:rPr sz="1300" spc="5" dirty="0">
                <a:latin typeface="Calibri"/>
                <a:cs typeface="Calibri"/>
              </a:rPr>
              <a:t> </a:t>
            </a:r>
            <a:r>
              <a:rPr sz="1300" spc="-5" dirty="0">
                <a:latin typeface="Calibri"/>
                <a:cs typeface="Calibri"/>
              </a:rPr>
              <a:t>που</a:t>
            </a:r>
            <a:r>
              <a:rPr sz="1300" spc="-10" dirty="0">
                <a:latin typeface="Calibri"/>
                <a:cs typeface="Calibri"/>
              </a:rPr>
              <a:t> </a:t>
            </a:r>
            <a:r>
              <a:rPr sz="1300" spc="-5" dirty="0">
                <a:latin typeface="Calibri"/>
                <a:cs typeface="Calibri"/>
              </a:rPr>
              <a:t>είχαν</a:t>
            </a:r>
            <a:r>
              <a:rPr sz="1300" spc="5" dirty="0">
                <a:latin typeface="Calibri"/>
                <a:cs typeface="Calibri"/>
              </a:rPr>
              <a:t> </a:t>
            </a:r>
            <a:r>
              <a:rPr sz="1300" spc="-5" dirty="0">
                <a:latin typeface="Calibri"/>
                <a:cs typeface="Calibri"/>
              </a:rPr>
              <a:t>δημιουργηθεί</a:t>
            </a:r>
            <a:r>
              <a:rPr sz="1300" spc="5" dirty="0">
                <a:latin typeface="Calibri"/>
                <a:cs typeface="Calibri"/>
              </a:rPr>
              <a:t> </a:t>
            </a:r>
            <a:r>
              <a:rPr sz="1300" spc="-5" dirty="0">
                <a:latin typeface="Calibri"/>
                <a:cs typeface="Calibri"/>
              </a:rPr>
              <a:t>νομίμως</a:t>
            </a:r>
            <a:r>
              <a:rPr sz="1300" dirty="0">
                <a:latin typeface="Calibri"/>
                <a:cs typeface="Calibri"/>
              </a:rPr>
              <a:t> </a:t>
            </a:r>
            <a:r>
              <a:rPr sz="1300" spc="-5">
                <a:latin typeface="Calibri"/>
                <a:cs typeface="Calibri"/>
              </a:rPr>
              <a:t>στο </a:t>
            </a:r>
            <a:r>
              <a:rPr sz="1300" spc="-5" smtClean="0">
                <a:latin typeface="Calibri"/>
                <a:cs typeface="Calibri"/>
              </a:rPr>
              <a:t>εξωτερικό.</a:t>
            </a:r>
            <a:r>
              <a:rPr lang="el-GR" sz="1300" spc="-5" dirty="0" smtClean="0">
                <a:latin typeface="Calibri"/>
                <a:cs typeface="Calibri"/>
              </a:rPr>
              <a:t> </a:t>
            </a:r>
            <a:r>
              <a:rPr sz="1300" smtClean="0">
                <a:solidFill>
                  <a:schemeClr val="tx2">
                    <a:lumMod val="75000"/>
                  </a:schemeClr>
                </a:solidFill>
                <a:latin typeface="Calibri"/>
                <a:cs typeface="Calibri"/>
              </a:rPr>
              <a:t>Και </a:t>
            </a:r>
            <a:r>
              <a:rPr sz="1300" spc="-5" dirty="0">
                <a:solidFill>
                  <a:schemeClr val="tx2">
                    <a:lumMod val="75000"/>
                  </a:schemeClr>
                </a:solidFill>
                <a:latin typeface="Calibri"/>
                <a:cs typeface="Calibri"/>
              </a:rPr>
              <a:t>στις δύο υποθέσεις </a:t>
            </a:r>
            <a:r>
              <a:rPr sz="1300" dirty="0">
                <a:solidFill>
                  <a:schemeClr val="tx2">
                    <a:lumMod val="75000"/>
                  </a:schemeClr>
                </a:solidFill>
                <a:latin typeface="Calibri"/>
                <a:cs typeface="Calibri"/>
              </a:rPr>
              <a:t>το </a:t>
            </a:r>
            <a:r>
              <a:rPr sz="1300" spc="-5" dirty="0">
                <a:solidFill>
                  <a:schemeClr val="tx2">
                    <a:lumMod val="75000"/>
                  </a:schemeClr>
                </a:solidFill>
                <a:latin typeface="Calibri"/>
                <a:cs typeface="Calibri"/>
              </a:rPr>
              <a:t>Δικαστήριο έκρινε </a:t>
            </a:r>
            <a:r>
              <a:rPr sz="1300" dirty="0">
                <a:solidFill>
                  <a:schemeClr val="tx2">
                    <a:lumMod val="75000"/>
                  </a:schemeClr>
                </a:solidFill>
                <a:latin typeface="Calibri"/>
                <a:cs typeface="Calibri"/>
              </a:rPr>
              <a:t>ότι </a:t>
            </a:r>
            <a:r>
              <a:rPr sz="1300" spc="-5" dirty="0">
                <a:solidFill>
                  <a:schemeClr val="tx2">
                    <a:lumMod val="75000"/>
                  </a:schemeClr>
                </a:solidFill>
                <a:latin typeface="Calibri"/>
                <a:cs typeface="Calibri"/>
              </a:rPr>
              <a:t>δεν υπήρξε </a:t>
            </a:r>
            <a:r>
              <a:rPr sz="1300" b="1" spc="-5" dirty="0">
                <a:solidFill>
                  <a:schemeClr val="tx2">
                    <a:lumMod val="75000"/>
                  </a:schemeClr>
                </a:solidFill>
                <a:latin typeface="Calibri"/>
                <a:cs typeface="Calibri"/>
              </a:rPr>
              <a:t>καμία παραβίαση του </a:t>
            </a:r>
            <a:r>
              <a:rPr sz="1300" b="1" dirty="0">
                <a:solidFill>
                  <a:schemeClr val="tx2">
                    <a:lumMod val="75000"/>
                  </a:schemeClr>
                </a:solidFill>
                <a:latin typeface="Calibri"/>
                <a:cs typeface="Calibri"/>
              </a:rPr>
              <a:t> </a:t>
            </a:r>
            <a:r>
              <a:rPr sz="1300" b="1" spc="-5" dirty="0">
                <a:solidFill>
                  <a:schemeClr val="tx2">
                    <a:lumMod val="75000"/>
                  </a:schemeClr>
                </a:solidFill>
                <a:latin typeface="Calibri"/>
                <a:cs typeface="Calibri"/>
              </a:rPr>
              <a:t>Άρθρου </a:t>
            </a:r>
            <a:r>
              <a:rPr sz="1300" b="1" dirty="0">
                <a:solidFill>
                  <a:schemeClr val="tx2">
                    <a:lumMod val="75000"/>
                  </a:schemeClr>
                </a:solidFill>
                <a:latin typeface="Calibri"/>
                <a:cs typeface="Calibri"/>
              </a:rPr>
              <a:t>8 </a:t>
            </a:r>
            <a:r>
              <a:rPr sz="1300" spc="-5" dirty="0">
                <a:solidFill>
                  <a:schemeClr val="tx2">
                    <a:lumMod val="75000"/>
                  </a:schemeClr>
                </a:solidFill>
                <a:latin typeface="Calibri"/>
                <a:cs typeface="Calibri"/>
              </a:rPr>
              <a:t>(δικαίωμα σεβασμού </a:t>
            </a:r>
            <a:r>
              <a:rPr sz="1300" dirty="0">
                <a:solidFill>
                  <a:schemeClr val="tx2">
                    <a:lumMod val="75000"/>
                  </a:schemeClr>
                </a:solidFill>
                <a:latin typeface="Calibri"/>
                <a:cs typeface="Calibri"/>
              </a:rPr>
              <a:t>της </a:t>
            </a:r>
            <a:r>
              <a:rPr sz="1300" spc="-5" dirty="0">
                <a:solidFill>
                  <a:schemeClr val="tx2">
                    <a:lumMod val="75000"/>
                  </a:schemeClr>
                </a:solidFill>
                <a:latin typeface="Calibri"/>
                <a:cs typeface="Calibri"/>
              </a:rPr>
              <a:t>ιδιωτικής και οικογενειακής ζωής) της Σύμβασης </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όσον αφορά στο δικαίωμα </a:t>
            </a:r>
            <a:r>
              <a:rPr sz="1300" dirty="0">
                <a:solidFill>
                  <a:schemeClr val="tx2">
                    <a:lumMod val="75000"/>
                  </a:schemeClr>
                </a:solidFill>
                <a:latin typeface="Calibri"/>
                <a:cs typeface="Calibri"/>
              </a:rPr>
              <a:t>των </a:t>
            </a:r>
            <a:r>
              <a:rPr sz="1300" spc="-5" dirty="0">
                <a:solidFill>
                  <a:schemeClr val="tx2">
                    <a:lumMod val="75000"/>
                  </a:schemeClr>
                </a:solidFill>
                <a:latin typeface="Calibri"/>
                <a:cs typeface="Calibri"/>
              </a:rPr>
              <a:t>προσφευγόντων σε σεβασμό </a:t>
            </a:r>
            <a:r>
              <a:rPr sz="1300" dirty="0">
                <a:solidFill>
                  <a:schemeClr val="tx2">
                    <a:lumMod val="75000"/>
                  </a:schemeClr>
                </a:solidFill>
                <a:latin typeface="Calibri"/>
                <a:cs typeface="Calibri"/>
              </a:rPr>
              <a:t>της </a:t>
            </a:r>
            <a:r>
              <a:rPr sz="1300" spc="-5" dirty="0">
                <a:solidFill>
                  <a:schemeClr val="tx2">
                    <a:lumMod val="75000"/>
                  </a:schemeClr>
                </a:solidFill>
                <a:latin typeface="Calibri"/>
                <a:cs typeface="Calibri"/>
              </a:rPr>
              <a:t>οικογενειακής τους </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ζωής.</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Έκρινε</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περαιτέρω,</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και</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στις</a:t>
            </a:r>
            <a:r>
              <a:rPr sz="1300" dirty="0">
                <a:solidFill>
                  <a:schemeClr val="tx2">
                    <a:lumMod val="75000"/>
                  </a:schemeClr>
                </a:solidFill>
                <a:latin typeface="Calibri"/>
                <a:cs typeface="Calibri"/>
              </a:rPr>
              <a:t> δύο</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υποθέσεις,</a:t>
            </a:r>
            <a:r>
              <a:rPr sz="1300" dirty="0">
                <a:solidFill>
                  <a:schemeClr val="tx2">
                    <a:lumMod val="75000"/>
                  </a:schemeClr>
                </a:solidFill>
                <a:latin typeface="Calibri"/>
                <a:cs typeface="Calibri"/>
              </a:rPr>
              <a:t> ότι</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υπήρξε</a:t>
            </a:r>
            <a:r>
              <a:rPr sz="1300" spc="260" dirty="0">
                <a:solidFill>
                  <a:schemeClr val="tx2">
                    <a:lumMod val="75000"/>
                  </a:schemeClr>
                </a:solidFill>
                <a:latin typeface="Calibri"/>
                <a:cs typeface="Calibri"/>
              </a:rPr>
              <a:t> </a:t>
            </a:r>
            <a:r>
              <a:rPr sz="1300" b="1" spc="-5" dirty="0">
                <a:solidFill>
                  <a:schemeClr val="tx2">
                    <a:lumMod val="75000"/>
                  </a:schemeClr>
                </a:solidFill>
                <a:latin typeface="Calibri"/>
                <a:cs typeface="Calibri"/>
              </a:rPr>
              <a:t>παραβίαση</a:t>
            </a:r>
            <a:r>
              <a:rPr sz="1300" b="1" spc="260" dirty="0">
                <a:solidFill>
                  <a:schemeClr val="tx2">
                    <a:lumMod val="75000"/>
                  </a:schemeClr>
                </a:solidFill>
                <a:latin typeface="Calibri"/>
                <a:cs typeface="Calibri"/>
              </a:rPr>
              <a:t> </a:t>
            </a:r>
            <a:r>
              <a:rPr sz="1300" b="1" spc="-5" dirty="0">
                <a:solidFill>
                  <a:schemeClr val="tx2">
                    <a:lumMod val="75000"/>
                  </a:schemeClr>
                </a:solidFill>
                <a:latin typeface="Calibri"/>
                <a:cs typeface="Calibri"/>
              </a:rPr>
              <a:t>του </a:t>
            </a:r>
            <a:r>
              <a:rPr sz="1300" b="1" dirty="0">
                <a:solidFill>
                  <a:schemeClr val="tx2">
                    <a:lumMod val="75000"/>
                  </a:schemeClr>
                </a:solidFill>
                <a:latin typeface="Calibri"/>
                <a:cs typeface="Calibri"/>
              </a:rPr>
              <a:t> </a:t>
            </a:r>
            <a:r>
              <a:rPr sz="1300" b="1" spc="-5" dirty="0">
                <a:solidFill>
                  <a:schemeClr val="tx2">
                    <a:lumMod val="75000"/>
                  </a:schemeClr>
                </a:solidFill>
                <a:latin typeface="Calibri"/>
                <a:cs typeface="Calibri"/>
              </a:rPr>
              <a:t>Άρθρου</a:t>
            </a:r>
            <a:r>
              <a:rPr sz="1300" b="1" spc="125" dirty="0">
                <a:solidFill>
                  <a:schemeClr val="tx2">
                    <a:lumMod val="75000"/>
                  </a:schemeClr>
                </a:solidFill>
                <a:latin typeface="Calibri"/>
                <a:cs typeface="Calibri"/>
              </a:rPr>
              <a:t> </a:t>
            </a:r>
            <a:r>
              <a:rPr sz="1300" b="1" dirty="0">
                <a:solidFill>
                  <a:schemeClr val="tx2">
                    <a:lumMod val="75000"/>
                  </a:schemeClr>
                </a:solidFill>
                <a:latin typeface="Calibri"/>
                <a:cs typeface="Calibri"/>
              </a:rPr>
              <a:t>8</a:t>
            </a:r>
            <a:r>
              <a:rPr sz="1300" b="1" spc="12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όσον</a:t>
            </a:r>
            <a:r>
              <a:rPr sz="1300" spc="12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αφορά</a:t>
            </a:r>
            <a:r>
              <a:rPr sz="1300" spc="13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στο</a:t>
            </a:r>
            <a:r>
              <a:rPr sz="1300" spc="12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δικαίωμα</a:t>
            </a:r>
            <a:r>
              <a:rPr sz="1300" spc="125" dirty="0">
                <a:solidFill>
                  <a:schemeClr val="tx2">
                    <a:lumMod val="75000"/>
                  </a:schemeClr>
                </a:solidFill>
                <a:latin typeface="Calibri"/>
                <a:cs typeface="Calibri"/>
              </a:rPr>
              <a:t> </a:t>
            </a:r>
            <a:r>
              <a:rPr sz="1300" dirty="0">
                <a:solidFill>
                  <a:schemeClr val="tx2">
                    <a:lumMod val="75000"/>
                  </a:schemeClr>
                </a:solidFill>
                <a:latin typeface="Calibri"/>
                <a:cs typeface="Calibri"/>
              </a:rPr>
              <a:t>των</a:t>
            </a:r>
            <a:r>
              <a:rPr sz="1300" spc="130" dirty="0">
                <a:solidFill>
                  <a:schemeClr val="tx2">
                    <a:lumMod val="75000"/>
                  </a:schemeClr>
                </a:solidFill>
                <a:latin typeface="Calibri"/>
                <a:cs typeface="Calibri"/>
              </a:rPr>
              <a:t> </a:t>
            </a:r>
            <a:r>
              <a:rPr sz="1300" dirty="0">
                <a:solidFill>
                  <a:schemeClr val="tx2">
                    <a:lumMod val="75000"/>
                  </a:schemeClr>
                </a:solidFill>
                <a:latin typeface="Calibri"/>
                <a:cs typeface="Calibri"/>
              </a:rPr>
              <a:t>παιδιών</a:t>
            </a:r>
            <a:r>
              <a:rPr sz="1300" spc="12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σε</a:t>
            </a:r>
            <a:r>
              <a:rPr sz="1300" spc="13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σεβασμό</a:t>
            </a:r>
            <a:r>
              <a:rPr sz="1300" spc="130" dirty="0">
                <a:solidFill>
                  <a:schemeClr val="tx2">
                    <a:lumMod val="75000"/>
                  </a:schemeClr>
                </a:solidFill>
                <a:latin typeface="Calibri"/>
                <a:cs typeface="Calibri"/>
              </a:rPr>
              <a:t> </a:t>
            </a:r>
            <a:r>
              <a:rPr sz="1300" dirty="0">
                <a:solidFill>
                  <a:schemeClr val="tx2">
                    <a:lumMod val="75000"/>
                  </a:schemeClr>
                </a:solidFill>
                <a:latin typeface="Calibri"/>
                <a:cs typeface="Calibri"/>
              </a:rPr>
              <a:t>της</a:t>
            </a:r>
            <a:r>
              <a:rPr sz="1300" spc="120" dirty="0">
                <a:solidFill>
                  <a:schemeClr val="tx2">
                    <a:lumMod val="75000"/>
                  </a:schemeClr>
                </a:solidFill>
                <a:latin typeface="Calibri"/>
                <a:cs typeface="Calibri"/>
              </a:rPr>
              <a:t> </a:t>
            </a:r>
            <a:r>
              <a:rPr sz="1300" spc="-5">
                <a:solidFill>
                  <a:schemeClr val="tx2">
                    <a:lumMod val="75000"/>
                  </a:schemeClr>
                </a:solidFill>
                <a:latin typeface="Calibri"/>
                <a:cs typeface="Calibri"/>
              </a:rPr>
              <a:t>ιδιωτικής</a:t>
            </a:r>
            <a:r>
              <a:rPr sz="1300" spc="120">
                <a:solidFill>
                  <a:schemeClr val="tx2">
                    <a:lumMod val="75000"/>
                  </a:schemeClr>
                </a:solidFill>
                <a:latin typeface="Calibri"/>
                <a:cs typeface="Calibri"/>
              </a:rPr>
              <a:t> </a:t>
            </a:r>
            <a:r>
              <a:rPr sz="1300" spc="-5" smtClean="0">
                <a:solidFill>
                  <a:schemeClr val="tx2">
                    <a:lumMod val="75000"/>
                  </a:schemeClr>
                </a:solidFill>
                <a:latin typeface="Calibri"/>
                <a:cs typeface="Calibri"/>
              </a:rPr>
              <a:t>τους</a:t>
            </a:r>
            <a:r>
              <a:rPr lang="en-US" sz="1300" spc="-5" dirty="0" smtClean="0">
                <a:solidFill>
                  <a:schemeClr val="tx2">
                    <a:lumMod val="75000"/>
                  </a:schemeClr>
                </a:solidFill>
                <a:latin typeface="Calibri"/>
                <a:cs typeface="Calibri"/>
              </a:rPr>
              <a:t> </a:t>
            </a:r>
            <a:r>
              <a:rPr sz="1300" smtClean="0">
                <a:solidFill>
                  <a:schemeClr val="tx2">
                    <a:lumMod val="75000"/>
                  </a:schemeClr>
                </a:solidFill>
                <a:latin typeface="Calibri"/>
                <a:cs typeface="Calibri"/>
              </a:rPr>
              <a:t>ζωής</a:t>
            </a:r>
            <a:r>
              <a:rPr sz="1300" dirty="0">
                <a:solidFill>
                  <a:schemeClr val="tx2">
                    <a:lumMod val="75000"/>
                  </a:schemeClr>
                </a:solidFill>
                <a:latin typeface="Calibri"/>
                <a:cs typeface="Calibri"/>
              </a:rPr>
              <a:t>. Το </a:t>
            </a:r>
            <a:r>
              <a:rPr sz="1300" spc="-5" dirty="0">
                <a:solidFill>
                  <a:schemeClr val="tx2">
                    <a:lumMod val="75000"/>
                  </a:schemeClr>
                </a:solidFill>
                <a:latin typeface="Calibri"/>
                <a:cs typeface="Calibri"/>
              </a:rPr>
              <a:t>Δικαστήριο διαπίστωσε </a:t>
            </a:r>
            <a:r>
              <a:rPr sz="1300" dirty="0">
                <a:solidFill>
                  <a:schemeClr val="tx2">
                    <a:lumMod val="75000"/>
                  </a:schemeClr>
                </a:solidFill>
                <a:latin typeface="Calibri"/>
                <a:cs typeface="Calibri"/>
              </a:rPr>
              <a:t>ότι αν </a:t>
            </a:r>
            <a:r>
              <a:rPr sz="1300" spc="-5" dirty="0">
                <a:solidFill>
                  <a:schemeClr val="tx2">
                    <a:lumMod val="75000"/>
                  </a:schemeClr>
                </a:solidFill>
                <a:latin typeface="Calibri"/>
                <a:cs typeface="Calibri"/>
              </a:rPr>
              <a:t>και </a:t>
            </a:r>
            <a:r>
              <a:rPr sz="1300" dirty="0">
                <a:solidFill>
                  <a:schemeClr val="tx2">
                    <a:lumMod val="75000"/>
                  </a:schemeClr>
                </a:solidFill>
                <a:latin typeface="Calibri"/>
                <a:cs typeface="Calibri"/>
              </a:rPr>
              <a:t>οι </a:t>
            </a:r>
            <a:r>
              <a:rPr sz="1300" spc="-5" dirty="0">
                <a:solidFill>
                  <a:schemeClr val="tx2">
                    <a:lumMod val="75000"/>
                  </a:schemeClr>
                </a:solidFill>
                <a:latin typeface="Calibri"/>
                <a:cs typeface="Calibri"/>
              </a:rPr>
              <a:t>γαλλικές </a:t>
            </a:r>
            <a:r>
              <a:rPr sz="1300" dirty="0">
                <a:solidFill>
                  <a:schemeClr val="tx2">
                    <a:lumMod val="75000"/>
                  </a:schemeClr>
                </a:solidFill>
                <a:latin typeface="Calibri"/>
                <a:cs typeface="Calibri"/>
              </a:rPr>
              <a:t>αρχές </a:t>
            </a:r>
            <a:r>
              <a:rPr sz="1300" spc="-5" dirty="0">
                <a:solidFill>
                  <a:schemeClr val="tx2">
                    <a:lumMod val="75000"/>
                  </a:schemeClr>
                </a:solidFill>
                <a:latin typeface="Calibri"/>
                <a:cs typeface="Calibri"/>
              </a:rPr>
              <a:t>γνώριζαν </a:t>
            </a:r>
            <a:r>
              <a:rPr sz="1300" dirty="0">
                <a:solidFill>
                  <a:schemeClr val="tx2">
                    <a:lumMod val="75000"/>
                  </a:schemeClr>
                </a:solidFill>
                <a:latin typeface="Calibri"/>
                <a:cs typeface="Calibri"/>
              </a:rPr>
              <a:t>ότι </a:t>
            </a:r>
            <a:r>
              <a:rPr sz="1300" spc="-5" dirty="0">
                <a:solidFill>
                  <a:schemeClr val="tx2">
                    <a:lumMod val="75000"/>
                  </a:schemeClr>
                </a:solidFill>
                <a:latin typeface="Calibri"/>
                <a:cs typeface="Calibri"/>
              </a:rPr>
              <a:t>και </a:t>
            </a:r>
            <a:r>
              <a:rPr sz="1300" spc="-10" dirty="0">
                <a:solidFill>
                  <a:schemeClr val="tx2">
                    <a:lumMod val="75000"/>
                  </a:schemeClr>
                </a:solidFill>
                <a:latin typeface="Calibri"/>
                <a:cs typeface="Calibri"/>
              </a:rPr>
              <a:t>στις </a:t>
            </a:r>
            <a:r>
              <a:rPr sz="1300" spc="-5" dirty="0">
                <a:solidFill>
                  <a:schemeClr val="tx2">
                    <a:lumMod val="75000"/>
                  </a:schemeClr>
                </a:solidFill>
                <a:latin typeface="Calibri"/>
                <a:cs typeface="Calibri"/>
              </a:rPr>
              <a:t> δύο υποθέσεις </a:t>
            </a:r>
            <a:r>
              <a:rPr sz="1300" dirty="0">
                <a:solidFill>
                  <a:schemeClr val="tx2">
                    <a:lumMod val="75000"/>
                  </a:schemeClr>
                </a:solidFill>
                <a:latin typeface="Calibri"/>
                <a:cs typeface="Calibri"/>
              </a:rPr>
              <a:t>τα </a:t>
            </a:r>
            <a:r>
              <a:rPr sz="1300" spc="-5" dirty="0">
                <a:solidFill>
                  <a:schemeClr val="tx2">
                    <a:lumMod val="75000"/>
                  </a:schemeClr>
                </a:solidFill>
                <a:latin typeface="Calibri"/>
                <a:cs typeface="Calibri"/>
              </a:rPr>
              <a:t>παιδιά </a:t>
            </a:r>
            <a:r>
              <a:rPr sz="1300" dirty="0">
                <a:solidFill>
                  <a:schemeClr val="tx2">
                    <a:lumMod val="75000"/>
                  </a:schemeClr>
                </a:solidFill>
                <a:latin typeface="Calibri"/>
                <a:cs typeface="Calibri"/>
              </a:rPr>
              <a:t>είχαν </a:t>
            </a:r>
            <a:r>
              <a:rPr sz="1300" spc="-5" dirty="0">
                <a:solidFill>
                  <a:schemeClr val="tx2">
                    <a:lumMod val="75000"/>
                  </a:schemeClr>
                </a:solidFill>
                <a:latin typeface="Calibri"/>
                <a:cs typeface="Calibri"/>
              </a:rPr>
              <a:t>αναγνωριστεί </a:t>
            </a:r>
            <a:r>
              <a:rPr sz="1300" spc="-10" dirty="0">
                <a:solidFill>
                  <a:schemeClr val="tx2">
                    <a:lumMod val="75000"/>
                  </a:schemeClr>
                </a:solidFill>
                <a:latin typeface="Calibri"/>
                <a:cs typeface="Calibri"/>
              </a:rPr>
              <a:t>στις </a:t>
            </a:r>
            <a:r>
              <a:rPr sz="1300" dirty="0">
                <a:solidFill>
                  <a:schemeClr val="tx2">
                    <a:lumMod val="75000"/>
                  </a:schemeClr>
                </a:solidFill>
                <a:latin typeface="Calibri"/>
                <a:cs typeface="Calibri"/>
              </a:rPr>
              <a:t>Ηνωμένες </a:t>
            </a:r>
            <a:r>
              <a:rPr sz="1300" spc="-5" dirty="0">
                <a:solidFill>
                  <a:schemeClr val="tx2">
                    <a:lumMod val="75000"/>
                  </a:schemeClr>
                </a:solidFill>
                <a:latin typeface="Calibri"/>
                <a:cs typeface="Calibri"/>
              </a:rPr>
              <a:t>Πολιτείες ως τέκνα </a:t>
            </a:r>
            <a:r>
              <a:rPr sz="1300" dirty="0">
                <a:solidFill>
                  <a:schemeClr val="tx2">
                    <a:lumMod val="75000"/>
                  </a:schemeClr>
                </a:solidFill>
                <a:latin typeface="Calibri"/>
                <a:cs typeface="Calibri"/>
              </a:rPr>
              <a:t>της </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οικογένειας Mennesson και </a:t>
            </a:r>
            <a:r>
              <a:rPr sz="1300" dirty="0">
                <a:solidFill>
                  <a:schemeClr val="tx2">
                    <a:lumMod val="75000"/>
                  </a:schemeClr>
                </a:solidFill>
                <a:latin typeface="Calibri"/>
                <a:cs typeface="Calibri"/>
              </a:rPr>
              <a:t>της </a:t>
            </a:r>
            <a:r>
              <a:rPr sz="1300" spc="-5" dirty="0">
                <a:solidFill>
                  <a:schemeClr val="tx2">
                    <a:lumMod val="75000"/>
                  </a:schemeClr>
                </a:solidFill>
                <a:latin typeface="Calibri"/>
                <a:cs typeface="Calibri"/>
              </a:rPr>
              <a:t>οικογένειας Labassee, στέρησαν εντούτοις σε αυτά </a:t>
            </a:r>
            <a:r>
              <a:rPr sz="1300" dirty="0">
                <a:solidFill>
                  <a:schemeClr val="tx2">
                    <a:lumMod val="75000"/>
                  </a:schemeClr>
                </a:solidFill>
                <a:latin typeface="Calibri"/>
                <a:cs typeface="Calibri"/>
              </a:rPr>
              <a:t> την </a:t>
            </a:r>
            <a:r>
              <a:rPr sz="1300" spc="-5" dirty="0">
                <a:solidFill>
                  <a:schemeClr val="tx2">
                    <a:lumMod val="75000"/>
                  </a:schemeClr>
                </a:solidFill>
                <a:latin typeface="Calibri"/>
                <a:cs typeface="Calibri"/>
              </a:rPr>
              <a:t>ιδιότητα αυτή εντός </a:t>
            </a:r>
            <a:r>
              <a:rPr sz="1300" dirty="0">
                <a:solidFill>
                  <a:schemeClr val="tx2">
                    <a:lumMod val="75000"/>
                  </a:schemeClr>
                </a:solidFill>
                <a:latin typeface="Calibri"/>
                <a:cs typeface="Calibri"/>
              </a:rPr>
              <a:t>της </a:t>
            </a:r>
            <a:r>
              <a:rPr sz="1300" spc="-5" dirty="0">
                <a:solidFill>
                  <a:schemeClr val="tx2">
                    <a:lumMod val="75000"/>
                  </a:schemeClr>
                </a:solidFill>
                <a:latin typeface="Calibri"/>
                <a:cs typeface="Calibri"/>
              </a:rPr>
              <a:t>γαλλικής </a:t>
            </a:r>
            <a:r>
              <a:rPr sz="1300" dirty="0">
                <a:solidFill>
                  <a:schemeClr val="tx2">
                    <a:lumMod val="75000"/>
                  </a:schemeClr>
                </a:solidFill>
                <a:latin typeface="Calibri"/>
                <a:cs typeface="Calibri"/>
              </a:rPr>
              <a:t>έννομης </a:t>
            </a:r>
            <a:r>
              <a:rPr sz="1300" spc="-5" dirty="0">
                <a:solidFill>
                  <a:schemeClr val="tx2">
                    <a:lumMod val="75000"/>
                  </a:schemeClr>
                </a:solidFill>
                <a:latin typeface="Calibri"/>
                <a:cs typeface="Calibri"/>
              </a:rPr>
              <a:t>τάξης. Σημείωσε </a:t>
            </a:r>
            <a:r>
              <a:rPr sz="1300" dirty="0">
                <a:solidFill>
                  <a:schemeClr val="tx2">
                    <a:lumMod val="75000"/>
                  </a:schemeClr>
                </a:solidFill>
                <a:latin typeface="Calibri"/>
                <a:cs typeface="Calibri"/>
              </a:rPr>
              <a:t>ότι </a:t>
            </a:r>
            <a:r>
              <a:rPr sz="1300" spc="-5" dirty="0">
                <a:solidFill>
                  <a:schemeClr val="tx2">
                    <a:lumMod val="75000"/>
                  </a:schemeClr>
                </a:solidFill>
                <a:latin typeface="Calibri"/>
                <a:cs typeface="Calibri"/>
              </a:rPr>
              <a:t>αυτή </a:t>
            </a:r>
            <a:r>
              <a:rPr sz="1300" dirty="0">
                <a:solidFill>
                  <a:schemeClr val="tx2">
                    <a:lumMod val="75000"/>
                  </a:schemeClr>
                </a:solidFill>
                <a:latin typeface="Calibri"/>
                <a:cs typeface="Calibri"/>
              </a:rPr>
              <a:t>η </a:t>
            </a:r>
            <a:r>
              <a:rPr sz="1300" spc="-5" dirty="0">
                <a:solidFill>
                  <a:schemeClr val="tx2">
                    <a:lumMod val="75000"/>
                  </a:schemeClr>
                </a:solidFill>
                <a:latin typeface="Calibri"/>
                <a:cs typeface="Calibri"/>
              </a:rPr>
              <a:t>αντίφαση </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υπονόμευε </a:t>
            </a:r>
            <a:r>
              <a:rPr sz="1300" dirty="0">
                <a:solidFill>
                  <a:schemeClr val="tx2">
                    <a:lumMod val="75000"/>
                  </a:schemeClr>
                </a:solidFill>
                <a:latin typeface="Calibri"/>
                <a:cs typeface="Calibri"/>
              </a:rPr>
              <a:t>την </a:t>
            </a:r>
            <a:r>
              <a:rPr sz="1300" spc="-5" dirty="0">
                <a:solidFill>
                  <a:schemeClr val="tx2">
                    <a:lumMod val="75000"/>
                  </a:schemeClr>
                </a:solidFill>
                <a:latin typeface="Calibri"/>
                <a:cs typeface="Calibri"/>
              </a:rPr>
              <a:t>ταυτότητα </a:t>
            </a:r>
            <a:r>
              <a:rPr sz="1300" dirty="0">
                <a:solidFill>
                  <a:schemeClr val="tx2">
                    <a:lumMod val="75000"/>
                  </a:schemeClr>
                </a:solidFill>
                <a:latin typeface="Calibri"/>
                <a:cs typeface="Calibri"/>
              </a:rPr>
              <a:t>των </a:t>
            </a:r>
            <a:r>
              <a:rPr sz="1300" spc="-5" dirty="0">
                <a:solidFill>
                  <a:schemeClr val="tx2">
                    <a:lumMod val="75000"/>
                  </a:schemeClr>
                </a:solidFill>
                <a:latin typeface="Calibri"/>
                <a:cs typeface="Calibri"/>
              </a:rPr>
              <a:t>παιδιών στο εσωτερικό </a:t>
            </a:r>
            <a:r>
              <a:rPr sz="1300" dirty="0">
                <a:solidFill>
                  <a:schemeClr val="tx2">
                    <a:lumMod val="75000"/>
                  </a:schemeClr>
                </a:solidFill>
                <a:latin typeface="Calibri"/>
                <a:cs typeface="Calibri"/>
              </a:rPr>
              <a:t>της </a:t>
            </a:r>
            <a:r>
              <a:rPr sz="1300" spc="-5" dirty="0">
                <a:solidFill>
                  <a:schemeClr val="tx2">
                    <a:lumMod val="75000"/>
                  </a:schemeClr>
                </a:solidFill>
                <a:latin typeface="Calibri"/>
                <a:cs typeface="Calibri"/>
              </a:rPr>
              <a:t>γαλλικής κοινωνίας. </a:t>
            </a:r>
            <a:r>
              <a:rPr sz="1300" dirty="0">
                <a:solidFill>
                  <a:schemeClr val="tx2">
                    <a:lumMod val="75000"/>
                  </a:schemeClr>
                </a:solidFill>
                <a:latin typeface="Calibri"/>
                <a:cs typeface="Calibri"/>
              </a:rPr>
              <a:t>Στη </a:t>
            </a:r>
            <a:r>
              <a:rPr sz="1300" spc="5" dirty="0">
                <a:solidFill>
                  <a:schemeClr val="tx2">
                    <a:lumMod val="75000"/>
                  </a:schemeClr>
                </a:solidFill>
                <a:latin typeface="Calibri"/>
                <a:cs typeface="Calibri"/>
              </a:rPr>
              <a:t> </a:t>
            </a:r>
            <a:r>
              <a:rPr sz="1300" dirty="0">
                <a:solidFill>
                  <a:schemeClr val="tx2">
                    <a:lumMod val="75000"/>
                  </a:schemeClr>
                </a:solidFill>
                <a:latin typeface="Calibri"/>
                <a:cs typeface="Calibri"/>
              </a:rPr>
              <a:t>συνέχεια,</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το</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Δικαστήριο</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επεσήμανε</a:t>
            </a:r>
            <a:r>
              <a:rPr sz="1300" dirty="0">
                <a:solidFill>
                  <a:schemeClr val="tx2">
                    <a:lumMod val="75000"/>
                  </a:schemeClr>
                </a:solidFill>
                <a:latin typeface="Calibri"/>
                <a:cs typeface="Calibri"/>
              </a:rPr>
              <a:t> ότι</a:t>
            </a:r>
            <a:r>
              <a:rPr sz="1300" spc="5" dirty="0">
                <a:solidFill>
                  <a:schemeClr val="tx2">
                    <a:lumMod val="75000"/>
                  </a:schemeClr>
                </a:solidFill>
                <a:latin typeface="Calibri"/>
                <a:cs typeface="Calibri"/>
              </a:rPr>
              <a:t> </a:t>
            </a:r>
            <a:r>
              <a:rPr sz="1300" dirty="0">
                <a:solidFill>
                  <a:schemeClr val="tx2">
                    <a:lumMod val="75000"/>
                  </a:schemeClr>
                </a:solidFill>
                <a:latin typeface="Calibri"/>
                <a:cs typeface="Calibri"/>
              </a:rPr>
              <a:t>η</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νομολογία</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απέκλειε</a:t>
            </a:r>
            <a:r>
              <a:rPr sz="1300" spc="26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πλήρως</a:t>
            </a:r>
            <a:r>
              <a:rPr sz="1300" spc="265" dirty="0">
                <a:solidFill>
                  <a:schemeClr val="tx2">
                    <a:lumMod val="75000"/>
                  </a:schemeClr>
                </a:solidFill>
                <a:latin typeface="Calibri"/>
                <a:cs typeface="Calibri"/>
              </a:rPr>
              <a:t> </a:t>
            </a:r>
            <a:r>
              <a:rPr sz="1300" spc="-10" dirty="0">
                <a:solidFill>
                  <a:schemeClr val="tx2">
                    <a:lumMod val="75000"/>
                  </a:schemeClr>
                </a:solidFill>
                <a:latin typeface="Calibri"/>
                <a:cs typeface="Calibri"/>
              </a:rPr>
              <a:t>τη </a:t>
            </a:r>
            <a:r>
              <a:rPr sz="1300" spc="-5" dirty="0">
                <a:solidFill>
                  <a:schemeClr val="tx2">
                    <a:lumMod val="75000"/>
                  </a:schemeClr>
                </a:solidFill>
                <a:latin typeface="Calibri"/>
                <a:cs typeface="Calibri"/>
              </a:rPr>
              <a:t> δημιουργία</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γονικής</a:t>
            </a:r>
            <a:r>
              <a:rPr sz="1300" dirty="0">
                <a:solidFill>
                  <a:schemeClr val="tx2">
                    <a:lumMod val="75000"/>
                  </a:schemeClr>
                </a:solidFill>
                <a:latin typeface="Calibri"/>
                <a:cs typeface="Calibri"/>
              </a:rPr>
              <a:t> σχέσης</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μεταξύ</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παιδιών</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γεννημένων</a:t>
            </a:r>
            <a:r>
              <a:rPr sz="1300" dirty="0">
                <a:solidFill>
                  <a:schemeClr val="tx2">
                    <a:lumMod val="75000"/>
                  </a:schemeClr>
                </a:solidFill>
                <a:latin typeface="Calibri"/>
                <a:cs typeface="Calibri"/>
              </a:rPr>
              <a:t> μέσω</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παρένθετης </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μητρότητας</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που</a:t>
            </a:r>
            <a:r>
              <a:rPr sz="1300" dirty="0">
                <a:solidFill>
                  <a:schemeClr val="tx2">
                    <a:lumMod val="75000"/>
                  </a:schemeClr>
                </a:solidFill>
                <a:latin typeface="Calibri"/>
                <a:cs typeface="Calibri"/>
              </a:rPr>
              <a:t> έχει</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πραγματοποιηθεί</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νομίμως</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στο</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εξωτερικό</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και</a:t>
            </a:r>
            <a:r>
              <a:rPr sz="1300" dirty="0">
                <a:solidFill>
                  <a:schemeClr val="tx2">
                    <a:lumMod val="75000"/>
                  </a:schemeClr>
                </a:solidFill>
                <a:latin typeface="Calibri"/>
                <a:cs typeface="Calibri"/>
              </a:rPr>
              <a:t> του </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βιολογικού τους πατέρα, κάτι </a:t>
            </a:r>
            <a:r>
              <a:rPr sz="1300" dirty="0">
                <a:solidFill>
                  <a:schemeClr val="tx2">
                    <a:lumMod val="75000"/>
                  </a:schemeClr>
                </a:solidFill>
                <a:latin typeface="Calibri"/>
                <a:cs typeface="Calibri"/>
              </a:rPr>
              <a:t>το </a:t>
            </a:r>
            <a:r>
              <a:rPr sz="1300" spc="-5" dirty="0">
                <a:solidFill>
                  <a:schemeClr val="tx2">
                    <a:lumMod val="75000"/>
                  </a:schemeClr>
                </a:solidFill>
                <a:latin typeface="Calibri"/>
                <a:cs typeface="Calibri"/>
              </a:rPr>
              <a:t>οποίο υπερέβαινε </a:t>
            </a:r>
            <a:r>
              <a:rPr sz="1300" dirty="0">
                <a:solidFill>
                  <a:schemeClr val="tx2">
                    <a:lumMod val="75000"/>
                  </a:schemeClr>
                </a:solidFill>
                <a:latin typeface="Calibri"/>
                <a:cs typeface="Calibri"/>
              </a:rPr>
              <a:t>τα </a:t>
            </a:r>
            <a:r>
              <a:rPr sz="1300" spc="-5" dirty="0">
                <a:solidFill>
                  <a:schemeClr val="tx2">
                    <a:lumMod val="75000"/>
                  </a:schemeClr>
                </a:solidFill>
                <a:latin typeface="Calibri"/>
                <a:cs typeface="Calibri"/>
              </a:rPr>
              <a:t>όρια της ευρείας διακριτικής </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ευχέρειας</a:t>
            </a:r>
            <a:r>
              <a:rPr sz="1300" dirty="0">
                <a:solidFill>
                  <a:schemeClr val="tx2">
                    <a:lumMod val="75000"/>
                  </a:schemeClr>
                </a:solidFill>
                <a:latin typeface="Calibri"/>
                <a:cs typeface="Calibri"/>
              </a:rPr>
              <a:t> των</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Κρατών</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στον</a:t>
            </a:r>
            <a:r>
              <a:rPr sz="1300" dirty="0">
                <a:solidFill>
                  <a:schemeClr val="tx2">
                    <a:lumMod val="75000"/>
                  </a:schemeClr>
                </a:solidFill>
                <a:latin typeface="Calibri"/>
                <a:cs typeface="Calibri"/>
              </a:rPr>
              <a:t> τομέα</a:t>
            </a:r>
            <a:r>
              <a:rPr sz="1300" spc="5" dirty="0">
                <a:solidFill>
                  <a:schemeClr val="tx2">
                    <a:lumMod val="75000"/>
                  </a:schemeClr>
                </a:solidFill>
                <a:latin typeface="Calibri"/>
                <a:cs typeface="Calibri"/>
              </a:rPr>
              <a:t> </a:t>
            </a:r>
            <a:r>
              <a:rPr sz="1300" dirty="0">
                <a:solidFill>
                  <a:schemeClr val="tx2">
                    <a:lumMod val="75000"/>
                  </a:schemeClr>
                </a:solidFill>
                <a:latin typeface="Calibri"/>
                <a:cs typeface="Calibri"/>
              </a:rPr>
              <a:t>των</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αποφάσεων</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που</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σχετίζονται</a:t>
            </a:r>
            <a:r>
              <a:rPr sz="1300" dirty="0">
                <a:solidFill>
                  <a:schemeClr val="tx2">
                    <a:lumMod val="75000"/>
                  </a:schemeClr>
                </a:solidFill>
                <a:latin typeface="Calibri"/>
                <a:cs typeface="Calibri"/>
              </a:rPr>
              <a:t> με</a:t>
            </a:r>
            <a:r>
              <a:rPr sz="1300" spc="5" dirty="0">
                <a:solidFill>
                  <a:schemeClr val="tx2">
                    <a:lumMod val="75000"/>
                  </a:schemeClr>
                </a:solidFill>
                <a:latin typeface="Calibri"/>
                <a:cs typeface="Calibri"/>
              </a:rPr>
              <a:t> </a:t>
            </a:r>
            <a:r>
              <a:rPr sz="1300" dirty="0">
                <a:solidFill>
                  <a:schemeClr val="tx2">
                    <a:lumMod val="75000"/>
                  </a:schemeClr>
                </a:solidFill>
                <a:latin typeface="Calibri"/>
                <a:cs typeface="Calibri"/>
              </a:rPr>
              <a:t>την </a:t>
            </a:r>
            <a:r>
              <a:rPr sz="1300" spc="5" dirty="0">
                <a:solidFill>
                  <a:schemeClr val="tx2">
                    <a:lumMod val="75000"/>
                  </a:schemeClr>
                </a:solidFill>
                <a:latin typeface="Calibri"/>
                <a:cs typeface="Calibri"/>
              </a:rPr>
              <a:t> </a:t>
            </a:r>
            <a:r>
              <a:rPr sz="1300" dirty="0">
                <a:solidFill>
                  <a:schemeClr val="tx2">
                    <a:lumMod val="75000"/>
                  </a:schemeClr>
                </a:solidFill>
                <a:latin typeface="Calibri"/>
                <a:cs typeface="Calibri"/>
              </a:rPr>
              <a:t>παρένθετη</a:t>
            </a:r>
            <a:r>
              <a:rPr sz="1300" spc="-1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μητρότητα.</a:t>
            </a:r>
            <a:endParaRPr sz="1300">
              <a:solidFill>
                <a:schemeClr val="tx2">
                  <a:lumMod val="75000"/>
                </a:schemeClr>
              </a:solidFill>
              <a:latin typeface="Calibri"/>
              <a:cs typeface="Calibri"/>
            </a:endParaRPr>
          </a:p>
          <a:p>
            <a:pPr>
              <a:lnSpc>
                <a:spcPct val="100000"/>
              </a:lnSpc>
              <a:spcBef>
                <a:spcPts val="20"/>
              </a:spcBef>
            </a:pPr>
            <a:endParaRPr sz="1300">
              <a:latin typeface="Calibri"/>
              <a:cs typeface="Calibri"/>
            </a:endParaRPr>
          </a:p>
          <a:p>
            <a:pPr marL="50800" algn="just">
              <a:lnSpc>
                <a:spcPct val="100000"/>
              </a:lnSpc>
            </a:pPr>
            <a:r>
              <a:rPr sz="1300" b="1" u="sng" spc="-5" dirty="0">
                <a:solidFill>
                  <a:srgbClr val="4F81BC"/>
                </a:solidFill>
                <a:uFill>
                  <a:solidFill>
                    <a:srgbClr val="4F81BC"/>
                  </a:solidFill>
                </a:uFill>
                <a:latin typeface="Calibri"/>
                <a:cs typeface="Calibri"/>
                <a:hlinkClick r:id="rId3"/>
              </a:rPr>
              <a:t>D.</a:t>
            </a:r>
            <a:r>
              <a:rPr sz="1300" b="1" u="sng" dirty="0">
                <a:solidFill>
                  <a:srgbClr val="4F81BC"/>
                </a:solidFill>
                <a:uFill>
                  <a:solidFill>
                    <a:srgbClr val="4F81BC"/>
                  </a:solidFill>
                </a:uFill>
                <a:latin typeface="Calibri"/>
                <a:cs typeface="Calibri"/>
                <a:hlinkClick r:id="rId3"/>
              </a:rPr>
              <a:t> </a:t>
            </a:r>
            <a:r>
              <a:rPr sz="1300" b="1" u="sng" spc="-5" dirty="0">
                <a:solidFill>
                  <a:srgbClr val="4F81BC"/>
                </a:solidFill>
                <a:uFill>
                  <a:solidFill>
                    <a:srgbClr val="4F81BC"/>
                  </a:solidFill>
                </a:uFill>
                <a:latin typeface="Calibri"/>
                <a:cs typeface="Calibri"/>
                <a:hlinkClick r:id="rId3"/>
              </a:rPr>
              <a:t>και λοιποί</a:t>
            </a:r>
            <a:r>
              <a:rPr sz="1300" b="1" u="sng" spc="5" dirty="0">
                <a:solidFill>
                  <a:srgbClr val="4F81BC"/>
                </a:solidFill>
                <a:uFill>
                  <a:solidFill>
                    <a:srgbClr val="4F81BC"/>
                  </a:solidFill>
                </a:uFill>
                <a:latin typeface="Calibri"/>
                <a:cs typeface="Calibri"/>
                <a:hlinkClick r:id="rId3"/>
              </a:rPr>
              <a:t> </a:t>
            </a:r>
            <a:r>
              <a:rPr sz="1300" b="1" u="sng" spc="-5" dirty="0">
                <a:solidFill>
                  <a:srgbClr val="4F81BC"/>
                </a:solidFill>
                <a:uFill>
                  <a:solidFill>
                    <a:srgbClr val="4F81BC"/>
                  </a:solidFill>
                </a:uFill>
                <a:latin typeface="Calibri"/>
                <a:cs typeface="Calibri"/>
                <a:hlinkClick r:id="rId3"/>
              </a:rPr>
              <a:t>κατά</a:t>
            </a:r>
            <a:r>
              <a:rPr sz="1300" b="1" u="sng" dirty="0">
                <a:solidFill>
                  <a:srgbClr val="4F81BC"/>
                </a:solidFill>
                <a:uFill>
                  <a:solidFill>
                    <a:srgbClr val="4F81BC"/>
                  </a:solidFill>
                </a:uFill>
                <a:latin typeface="Calibri"/>
                <a:cs typeface="Calibri"/>
                <a:hlinkClick r:id="rId3"/>
              </a:rPr>
              <a:t> </a:t>
            </a:r>
            <a:r>
              <a:rPr sz="1300" b="1" u="sng" spc="-5" dirty="0">
                <a:solidFill>
                  <a:srgbClr val="4F81BC"/>
                </a:solidFill>
                <a:uFill>
                  <a:solidFill>
                    <a:srgbClr val="4F81BC"/>
                  </a:solidFill>
                </a:uFill>
                <a:latin typeface="Calibri"/>
                <a:cs typeface="Calibri"/>
                <a:hlinkClick r:id="rId3"/>
              </a:rPr>
              <a:t>Βελγίου</a:t>
            </a:r>
            <a:r>
              <a:rPr sz="1300" b="1" u="sng" spc="5" dirty="0">
                <a:solidFill>
                  <a:srgbClr val="4F81BC"/>
                </a:solidFill>
                <a:uFill>
                  <a:solidFill>
                    <a:srgbClr val="4F81BC"/>
                  </a:solidFill>
                </a:uFill>
                <a:latin typeface="Calibri"/>
                <a:cs typeface="Calibri"/>
                <a:hlinkClick r:id="rId3"/>
              </a:rPr>
              <a:t> </a:t>
            </a:r>
            <a:r>
              <a:rPr sz="1300" b="1" u="sng" spc="-5" dirty="0">
                <a:solidFill>
                  <a:srgbClr val="4F81BC"/>
                </a:solidFill>
                <a:uFill>
                  <a:solidFill>
                    <a:srgbClr val="4F81BC"/>
                  </a:solidFill>
                </a:uFill>
                <a:latin typeface="Calibri"/>
                <a:cs typeface="Calibri"/>
                <a:hlinkClick r:id="rId3"/>
              </a:rPr>
              <a:t>(αρ.</a:t>
            </a:r>
            <a:r>
              <a:rPr sz="1300" b="1" u="sng" spc="5" dirty="0">
                <a:solidFill>
                  <a:srgbClr val="4F81BC"/>
                </a:solidFill>
                <a:uFill>
                  <a:solidFill>
                    <a:srgbClr val="4F81BC"/>
                  </a:solidFill>
                </a:uFill>
                <a:latin typeface="Calibri"/>
                <a:cs typeface="Calibri"/>
                <a:hlinkClick r:id="rId3"/>
              </a:rPr>
              <a:t> </a:t>
            </a:r>
            <a:r>
              <a:rPr sz="1300" b="1" u="sng" spc="-5" dirty="0">
                <a:solidFill>
                  <a:srgbClr val="4F81BC"/>
                </a:solidFill>
                <a:uFill>
                  <a:solidFill>
                    <a:srgbClr val="4F81BC"/>
                  </a:solidFill>
                </a:uFill>
                <a:latin typeface="Calibri"/>
                <a:cs typeface="Calibri"/>
                <a:hlinkClick r:id="rId3"/>
              </a:rPr>
              <a:t>προσφυγής</a:t>
            </a:r>
            <a:r>
              <a:rPr sz="1300" b="1" u="sng" spc="5" dirty="0">
                <a:solidFill>
                  <a:srgbClr val="4F81BC"/>
                </a:solidFill>
                <a:uFill>
                  <a:solidFill>
                    <a:srgbClr val="4F81BC"/>
                  </a:solidFill>
                </a:uFill>
                <a:latin typeface="Calibri"/>
                <a:cs typeface="Calibri"/>
                <a:hlinkClick r:id="rId3"/>
              </a:rPr>
              <a:t> </a:t>
            </a:r>
            <a:r>
              <a:rPr sz="1300" b="1" u="sng" spc="-5" dirty="0">
                <a:solidFill>
                  <a:srgbClr val="4F81BC"/>
                </a:solidFill>
                <a:uFill>
                  <a:solidFill>
                    <a:srgbClr val="4F81BC"/>
                  </a:solidFill>
                </a:uFill>
                <a:latin typeface="Calibri"/>
                <a:cs typeface="Calibri"/>
                <a:hlinkClick r:id="rId3"/>
              </a:rPr>
              <a:t>29176/13)</a:t>
            </a:r>
            <a:endParaRPr sz="1300">
              <a:latin typeface="Calibri"/>
              <a:cs typeface="Calibri"/>
            </a:endParaRPr>
          </a:p>
          <a:p>
            <a:pPr marL="50800" marR="44450" algn="just">
              <a:lnSpc>
                <a:spcPct val="101699"/>
              </a:lnSpc>
              <a:spcBef>
                <a:spcPts val="15"/>
              </a:spcBef>
            </a:pPr>
            <a:r>
              <a:rPr sz="1300" dirty="0">
                <a:solidFill>
                  <a:srgbClr val="808080"/>
                </a:solidFill>
                <a:latin typeface="Calibri"/>
                <a:cs typeface="Calibri"/>
              </a:rPr>
              <a:t>8 </a:t>
            </a:r>
            <a:r>
              <a:rPr sz="1300" spc="-5" dirty="0">
                <a:solidFill>
                  <a:srgbClr val="808080"/>
                </a:solidFill>
                <a:latin typeface="Calibri"/>
                <a:cs typeface="Calibri"/>
              </a:rPr>
              <a:t>Ιουλίου </a:t>
            </a:r>
            <a:r>
              <a:rPr sz="1300" dirty="0">
                <a:solidFill>
                  <a:srgbClr val="808080"/>
                </a:solidFill>
                <a:latin typeface="Calibri"/>
                <a:cs typeface="Calibri"/>
              </a:rPr>
              <a:t>2014 </a:t>
            </a:r>
            <a:r>
              <a:rPr sz="1300" spc="-5" dirty="0">
                <a:solidFill>
                  <a:srgbClr val="808080"/>
                </a:solidFill>
                <a:latin typeface="Calibri"/>
                <a:cs typeface="Calibri"/>
              </a:rPr>
              <a:t>(απόφαση </a:t>
            </a:r>
            <a:r>
              <a:rPr sz="1300" dirty="0">
                <a:solidFill>
                  <a:srgbClr val="808080"/>
                </a:solidFill>
                <a:latin typeface="Calibri"/>
                <a:cs typeface="Calibri"/>
              </a:rPr>
              <a:t>– εν </a:t>
            </a:r>
            <a:r>
              <a:rPr sz="1300" spc="-5" dirty="0">
                <a:solidFill>
                  <a:srgbClr val="808080"/>
                </a:solidFill>
                <a:latin typeface="Calibri"/>
                <a:cs typeface="Calibri"/>
              </a:rPr>
              <a:t>μέρει διεγράφη από </a:t>
            </a:r>
            <a:r>
              <a:rPr sz="1300" dirty="0">
                <a:solidFill>
                  <a:srgbClr val="808080"/>
                </a:solidFill>
                <a:latin typeface="Calibri"/>
                <a:cs typeface="Calibri"/>
              </a:rPr>
              <a:t>το </a:t>
            </a:r>
            <a:r>
              <a:rPr sz="1300" spc="-5" dirty="0">
                <a:solidFill>
                  <a:srgbClr val="808080"/>
                </a:solidFill>
                <a:latin typeface="Calibri"/>
                <a:cs typeface="Calibri"/>
              </a:rPr>
              <a:t>πινάκιο </a:t>
            </a:r>
            <a:r>
              <a:rPr sz="1300" dirty="0">
                <a:solidFill>
                  <a:srgbClr val="808080"/>
                </a:solidFill>
                <a:latin typeface="Calibri"/>
                <a:cs typeface="Calibri"/>
              </a:rPr>
              <a:t>των </a:t>
            </a:r>
            <a:r>
              <a:rPr sz="1300" spc="-5" dirty="0">
                <a:solidFill>
                  <a:srgbClr val="808080"/>
                </a:solidFill>
                <a:latin typeface="Calibri"/>
                <a:cs typeface="Calibri"/>
              </a:rPr>
              <a:t>υποθέσεων· </a:t>
            </a:r>
            <a:r>
              <a:rPr sz="1300" spc="-10" dirty="0">
                <a:solidFill>
                  <a:srgbClr val="808080"/>
                </a:solidFill>
                <a:latin typeface="Calibri"/>
                <a:cs typeface="Calibri"/>
              </a:rPr>
              <a:t>εν </a:t>
            </a:r>
            <a:r>
              <a:rPr sz="1300" spc="-5" dirty="0">
                <a:solidFill>
                  <a:srgbClr val="808080"/>
                </a:solidFill>
                <a:latin typeface="Calibri"/>
                <a:cs typeface="Calibri"/>
              </a:rPr>
              <a:t> </a:t>
            </a:r>
            <a:r>
              <a:rPr sz="1300" dirty="0">
                <a:solidFill>
                  <a:srgbClr val="808080"/>
                </a:solidFill>
                <a:latin typeface="Calibri"/>
                <a:cs typeface="Calibri"/>
              </a:rPr>
              <a:t>μέρει</a:t>
            </a:r>
            <a:r>
              <a:rPr sz="1300" spc="-10" dirty="0">
                <a:solidFill>
                  <a:srgbClr val="808080"/>
                </a:solidFill>
                <a:latin typeface="Calibri"/>
                <a:cs typeface="Calibri"/>
              </a:rPr>
              <a:t> </a:t>
            </a:r>
            <a:r>
              <a:rPr sz="1300" spc="-5" dirty="0">
                <a:solidFill>
                  <a:srgbClr val="808080"/>
                </a:solidFill>
                <a:latin typeface="Calibri"/>
                <a:cs typeface="Calibri"/>
              </a:rPr>
              <a:t>απαράδεκτη)</a:t>
            </a:r>
            <a:endParaRPr sz="1300">
              <a:latin typeface="Calibri"/>
              <a:cs typeface="Calibri"/>
            </a:endParaRPr>
          </a:p>
          <a:p>
            <a:pPr marL="50800" marR="43815" algn="just">
              <a:lnSpc>
                <a:spcPct val="101699"/>
              </a:lnSpc>
            </a:pPr>
            <a:r>
              <a:rPr sz="1300" dirty="0">
                <a:latin typeface="Calibri"/>
                <a:cs typeface="Calibri"/>
              </a:rPr>
              <a:t>Η </a:t>
            </a:r>
            <a:r>
              <a:rPr sz="1300" spc="-5" dirty="0">
                <a:latin typeface="Calibri"/>
                <a:cs typeface="Calibri"/>
              </a:rPr>
              <a:t>υπόθεση αυτή αφορούσε στην αρχική άρνηση </a:t>
            </a:r>
            <a:r>
              <a:rPr sz="1300" dirty="0">
                <a:latin typeface="Calibri"/>
                <a:cs typeface="Calibri"/>
              </a:rPr>
              <a:t>των </a:t>
            </a:r>
            <a:r>
              <a:rPr sz="1300" spc="-5" dirty="0">
                <a:latin typeface="Calibri"/>
                <a:cs typeface="Calibri"/>
              </a:rPr>
              <a:t>βελγικών αρχών </a:t>
            </a:r>
            <a:r>
              <a:rPr sz="1300" dirty="0">
                <a:latin typeface="Calibri"/>
                <a:cs typeface="Calibri"/>
              </a:rPr>
              <a:t>να </a:t>
            </a:r>
            <a:r>
              <a:rPr sz="1300" spc="-5" dirty="0">
                <a:latin typeface="Calibri"/>
                <a:cs typeface="Calibri"/>
              </a:rPr>
              <a:t>εγκρίνουν </a:t>
            </a:r>
            <a:r>
              <a:rPr sz="1300" dirty="0">
                <a:latin typeface="Calibri"/>
                <a:cs typeface="Calibri"/>
              </a:rPr>
              <a:t> την </a:t>
            </a:r>
            <a:r>
              <a:rPr sz="1300" spc="-5" dirty="0">
                <a:latin typeface="Calibri"/>
                <a:cs typeface="Calibri"/>
              </a:rPr>
              <a:t>είσοδο</a:t>
            </a:r>
            <a:r>
              <a:rPr sz="1300" dirty="0">
                <a:latin typeface="Calibri"/>
                <a:cs typeface="Calibri"/>
              </a:rPr>
              <a:t> </a:t>
            </a:r>
            <a:r>
              <a:rPr sz="1300" spc="-5" dirty="0">
                <a:latin typeface="Calibri"/>
                <a:cs typeface="Calibri"/>
              </a:rPr>
              <a:t>στη</a:t>
            </a:r>
            <a:r>
              <a:rPr sz="1300" dirty="0">
                <a:latin typeface="Calibri"/>
                <a:cs typeface="Calibri"/>
              </a:rPr>
              <a:t> </a:t>
            </a:r>
            <a:r>
              <a:rPr sz="1300" spc="-5" dirty="0">
                <a:latin typeface="Calibri"/>
                <a:cs typeface="Calibri"/>
              </a:rPr>
              <a:t>βελγική επικράτεια</a:t>
            </a:r>
            <a:r>
              <a:rPr sz="1300" dirty="0">
                <a:latin typeface="Calibri"/>
                <a:cs typeface="Calibri"/>
              </a:rPr>
              <a:t> ενός </a:t>
            </a:r>
            <a:r>
              <a:rPr sz="1300" spc="-5" dirty="0">
                <a:latin typeface="Calibri"/>
                <a:cs typeface="Calibri"/>
              </a:rPr>
              <a:t>παιδιού</a:t>
            </a:r>
            <a:r>
              <a:rPr sz="1300" dirty="0">
                <a:latin typeface="Calibri"/>
                <a:cs typeface="Calibri"/>
              </a:rPr>
              <a:t> </a:t>
            </a:r>
            <a:r>
              <a:rPr sz="1300" spc="-5" dirty="0">
                <a:latin typeface="Calibri"/>
                <a:cs typeface="Calibri"/>
              </a:rPr>
              <a:t>που</a:t>
            </a:r>
            <a:r>
              <a:rPr sz="1300" dirty="0">
                <a:latin typeface="Calibri"/>
                <a:cs typeface="Calibri"/>
              </a:rPr>
              <a:t> </a:t>
            </a:r>
            <a:r>
              <a:rPr sz="1300" spc="-5" dirty="0">
                <a:latin typeface="Calibri"/>
                <a:cs typeface="Calibri"/>
              </a:rPr>
              <a:t>γεννήθηκε</a:t>
            </a:r>
            <a:r>
              <a:rPr sz="1300" spc="260" dirty="0">
                <a:latin typeface="Calibri"/>
                <a:cs typeface="Calibri"/>
              </a:rPr>
              <a:t> </a:t>
            </a:r>
            <a:r>
              <a:rPr sz="1300" spc="-5" dirty="0">
                <a:latin typeface="Calibri"/>
                <a:cs typeface="Calibri"/>
              </a:rPr>
              <a:t>στην Ουκρανία </a:t>
            </a:r>
            <a:r>
              <a:rPr sz="1300" dirty="0">
                <a:latin typeface="Calibri"/>
                <a:cs typeface="Calibri"/>
              </a:rPr>
              <a:t> μέσω</a:t>
            </a:r>
            <a:r>
              <a:rPr sz="1300" spc="5" dirty="0">
                <a:latin typeface="Calibri"/>
                <a:cs typeface="Calibri"/>
              </a:rPr>
              <a:t> </a:t>
            </a:r>
            <a:r>
              <a:rPr sz="1300" spc="-5" dirty="0">
                <a:latin typeface="Calibri"/>
                <a:cs typeface="Calibri"/>
              </a:rPr>
              <a:t>παρένθετης</a:t>
            </a:r>
            <a:r>
              <a:rPr sz="1300" dirty="0">
                <a:latin typeface="Calibri"/>
                <a:cs typeface="Calibri"/>
              </a:rPr>
              <a:t> </a:t>
            </a:r>
            <a:r>
              <a:rPr sz="1300" spc="-5" dirty="0">
                <a:latin typeface="Calibri"/>
                <a:cs typeface="Calibri"/>
              </a:rPr>
              <a:t>μητρότητας,</a:t>
            </a:r>
            <a:r>
              <a:rPr sz="1300" dirty="0">
                <a:latin typeface="Calibri"/>
                <a:cs typeface="Calibri"/>
              </a:rPr>
              <a:t> </a:t>
            </a:r>
            <a:r>
              <a:rPr sz="1300" spc="-5" dirty="0">
                <a:latin typeface="Calibri"/>
                <a:cs typeface="Calibri"/>
              </a:rPr>
              <a:t>στην</a:t>
            </a:r>
            <a:r>
              <a:rPr sz="1300" dirty="0">
                <a:latin typeface="Calibri"/>
                <a:cs typeface="Calibri"/>
              </a:rPr>
              <a:t> </a:t>
            </a:r>
            <a:r>
              <a:rPr sz="1300" spc="-5" dirty="0">
                <a:latin typeface="Calibri"/>
                <a:cs typeface="Calibri"/>
              </a:rPr>
              <a:t>οποία</a:t>
            </a:r>
            <a:r>
              <a:rPr sz="1300" dirty="0">
                <a:latin typeface="Calibri"/>
                <a:cs typeface="Calibri"/>
              </a:rPr>
              <a:t> </a:t>
            </a:r>
            <a:r>
              <a:rPr sz="1300" spc="-5" dirty="0">
                <a:latin typeface="Calibri"/>
                <a:cs typeface="Calibri"/>
              </a:rPr>
              <a:t>κατέφυγαν</a:t>
            </a:r>
            <a:r>
              <a:rPr sz="1300" dirty="0">
                <a:latin typeface="Calibri"/>
                <a:cs typeface="Calibri"/>
              </a:rPr>
              <a:t> οι</a:t>
            </a:r>
            <a:r>
              <a:rPr sz="1300" spc="5" dirty="0">
                <a:latin typeface="Calibri"/>
                <a:cs typeface="Calibri"/>
              </a:rPr>
              <a:t> </a:t>
            </a:r>
            <a:r>
              <a:rPr sz="1300" spc="-5" dirty="0">
                <a:latin typeface="Calibri"/>
                <a:cs typeface="Calibri"/>
              </a:rPr>
              <a:t>προσφεύγοντες,</a:t>
            </a:r>
            <a:r>
              <a:rPr sz="1300" dirty="0">
                <a:latin typeface="Calibri"/>
                <a:cs typeface="Calibri"/>
              </a:rPr>
              <a:t> </a:t>
            </a:r>
            <a:r>
              <a:rPr sz="1300" spc="-5" dirty="0">
                <a:latin typeface="Calibri"/>
                <a:cs typeface="Calibri"/>
              </a:rPr>
              <a:t>ένα </a:t>
            </a:r>
            <a:r>
              <a:rPr sz="1300" dirty="0">
                <a:latin typeface="Calibri"/>
                <a:cs typeface="Calibri"/>
              </a:rPr>
              <a:t> ζευγάρι </a:t>
            </a:r>
            <a:r>
              <a:rPr sz="1300" spc="-5" dirty="0">
                <a:latin typeface="Calibri"/>
                <a:cs typeface="Calibri"/>
              </a:rPr>
              <a:t>Βέλγων πολιτών. Οι προσφεύγοντες επικαλέστηκαν ειδικότερα </a:t>
            </a:r>
            <a:r>
              <a:rPr sz="1300" dirty="0">
                <a:latin typeface="Calibri"/>
                <a:cs typeface="Calibri"/>
              </a:rPr>
              <a:t>τα </a:t>
            </a:r>
            <a:r>
              <a:rPr sz="1300" spc="-5" dirty="0">
                <a:latin typeface="Calibri"/>
                <a:cs typeface="Calibri"/>
              </a:rPr>
              <a:t>Άρθρα </a:t>
            </a:r>
            <a:r>
              <a:rPr sz="1300" dirty="0">
                <a:latin typeface="Calibri"/>
                <a:cs typeface="Calibri"/>
              </a:rPr>
              <a:t>3 </a:t>
            </a:r>
            <a:r>
              <a:rPr sz="1300" spc="5" dirty="0">
                <a:latin typeface="Calibri"/>
                <a:cs typeface="Calibri"/>
              </a:rPr>
              <a:t> </a:t>
            </a:r>
            <a:r>
              <a:rPr sz="1300" spc="-5" dirty="0">
                <a:latin typeface="Calibri"/>
                <a:cs typeface="Calibri"/>
              </a:rPr>
              <a:t>(απαγόρευση</a:t>
            </a:r>
            <a:r>
              <a:rPr sz="1300" dirty="0">
                <a:latin typeface="Calibri"/>
                <a:cs typeface="Calibri"/>
              </a:rPr>
              <a:t> </a:t>
            </a:r>
            <a:r>
              <a:rPr sz="1300" spc="-5" dirty="0">
                <a:latin typeface="Calibri"/>
                <a:cs typeface="Calibri"/>
              </a:rPr>
              <a:t>απάνθρωπης</a:t>
            </a:r>
            <a:r>
              <a:rPr sz="1300" dirty="0">
                <a:latin typeface="Calibri"/>
                <a:cs typeface="Calibri"/>
              </a:rPr>
              <a:t> ή</a:t>
            </a:r>
            <a:r>
              <a:rPr sz="1300" spc="5" dirty="0">
                <a:latin typeface="Calibri"/>
                <a:cs typeface="Calibri"/>
              </a:rPr>
              <a:t> </a:t>
            </a:r>
            <a:r>
              <a:rPr sz="1300" spc="-5" dirty="0">
                <a:latin typeface="Calibri"/>
                <a:cs typeface="Calibri"/>
              </a:rPr>
              <a:t>εξευτελιστικής</a:t>
            </a:r>
            <a:r>
              <a:rPr sz="1300" dirty="0">
                <a:latin typeface="Calibri"/>
                <a:cs typeface="Calibri"/>
              </a:rPr>
              <a:t> </a:t>
            </a:r>
            <a:r>
              <a:rPr sz="1300" spc="-5" dirty="0">
                <a:latin typeface="Calibri"/>
                <a:cs typeface="Calibri"/>
              </a:rPr>
              <a:t>μεταχείρισης)</a:t>
            </a:r>
            <a:r>
              <a:rPr sz="1300" dirty="0">
                <a:latin typeface="Calibri"/>
                <a:cs typeface="Calibri"/>
              </a:rPr>
              <a:t> </a:t>
            </a:r>
            <a:r>
              <a:rPr sz="1300" spc="-5" dirty="0">
                <a:latin typeface="Calibri"/>
                <a:cs typeface="Calibri"/>
              </a:rPr>
              <a:t>και</a:t>
            </a:r>
            <a:r>
              <a:rPr sz="1300" dirty="0">
                <a:latin typeface="Calibri"/>
                <a:cs typeface="Calibri"/>
              </a:rPr>
              <a:t> 8</a:t>
            </a:r>
            <a:r>
              <a:rPr sz="1300" spc="5" dirty="0">
                <a:latin typeface="Calibri"/>
                <a:cs typeface="Calibri"/>
              </a:rPr>
              <a:t> </a:t>
            </a:r>
            <a:r>
              <a:rPr sz="1300" spc="-5" dirty="0">
                <a:latin typeface="Calibri"/>
                <a:cs typeface="Calibri"/>
              </a:rPr>
              <a:t>(δικαίωμα </a:t>
            </a:r>
            <a:r>
              <a:rPr sz="1300" dirty="0">
                <a:latin typeface="Calibri"/>
                <a:cs typeface="Calibri"/>
              </a:rPr>
              <a:t> </a:t>
            </a:r>
            <a:r>
              <a:rPr sz="1300" spc="-5" dirty="0">
                <a:latin typeface="Calibri"/>
                <a:cs typeface="Calibri"/>
              </a:rPr>
              <a:t>σεβασμού</a:t>
            </a:r>
            <a:r>
              <a:rPr sz="1300" dirty="0">
                <a:latin typeface="Calibri"/>
                <a:cs typeface="Calibri"/>
              </a:rPr>
              <a:t> της</a:t>
            </a:r>
            <a:r>
              <a:rPr sz="1300" spc="-10" dirty="0">
                <a:latin typeface="Calibri"/>
                <a:cs typeface="Calibri"/>
              </a:rPr>
              <a:t> </a:t>
            </a:r>
            <a:r>
              <a:rPr sz="1300" spc="-5" dirty="0">
                <a:latin typeface="Calibri"/>
                <a:cs typeface="Calibri"/>
              </a:rPr>
              <a:t>ιδιωτικής</a:t>
            </a:r>
            <a:r>
              <a:rPr sz="1300" spc="5" dirty="0">
                <a:latin typeface="Calibri"/>
                <a:cs typeface="Calibri"/>
              </a:rPr>
              <a:t> </a:t>
            </a:r>
            <a:r>
              <a:rPr sz="1300" spc="-5" dirty="0">
                <a:latin typeface="Calibri"/>
                <a:cs typeface="Calibri"/>
              </a:rPr>
              <a:t>και οικογενειακής</a:t>
            </a:r>
            <a:r>
              <a:rPr sz="1300" dirty="0">
                <a:latin typeface="Calibri"/>
                <a:cs typeface="Calibri"/>
              </a:rPr>
              <a:t> </a:t>
            </a:r>
            <a:r>
              <a:rPr sz="1300" spc="-5" dirty="0">
                <a:latin typeface="Calibri"/>
                <a:cs typeface="Calibri"/>
              </a:rPr>
              <a:t>ζωής)</a:t>
            </a:r>
            <a:r>
              <a:rPr sz="1300" spc="-15" dirty="0">
                <a:latin typeface="Calibri"/>
                <a:cs typeface="Calibri"/>
              </a:rPr>
              <a:t> </a:t>
            </a:r>
            <a:r>
              <a:rPr sz="1300">
                <a:latin typeface="Calibri"/>
                <a:cs typeface="Calibri"/>
              </a:rPr>
              <a:t>της </a:t>
            </a:r>
            <a:r>
              <a:rPr sz="1300" spc="-5" smtClean="0">
                <a:latin typeface="Calibri"/>
                <a:cs typeface="Calibri"/>
              </a:rPr>
              <a:t>Σύμβασης.</a:t>
            </a:r>
            <a:r>
              <a:rPr lang="el-GR" sz="1300" spc="-5" dirty="0" smtClean="0">
                <a:latin typeface="Calibri"/>
                <a:cs typeface="Calibri"/>
              </a:rPr>
              <a:t> </a:t>
            </a:r>
            <a:r>
              <a:rPr sz="1300" spc="-5" smtClean="0">
                <a:solidFill>
                  <a:schemeClr val="tx2">
                    <a:lumMod val="75000"/>
                  </a:schemeClr>
                </a:solidFill>
                <a:latin typeface="Calibri"/>
                <a:cs typeface="Calibri"/>
              </a:rPr>
              <a:t>Δεδομένων</a:t>
            </a:r>
            <a:r>
              <a:rPr sz="1300" smtClean="0">
                <a:solidFill>
                  <a:schemeClr val="tx2">
                    <a:lumMod val="75000"/>
                  </a:schemeClr>
                </a:solidFill>
                <a:latin typeface="Calibri"/>
                <a:cs typeface="Calibri"/>
              </a:rPr>
              <a:t> </a:t>
            </a:r>
            <a:r>
              <a:rPr sz="1300" dirty="0">
                <a:solidFill>
                  <a:schemeClr val="tx2">
                    <a:lumMod val="75000"/>
                  </a:schemeClr>
                </a:solidFill>
                <a:latin typeface="Calibri"/>
                <a:cs typeface="Calibri"/>
              </a:rPr>
              <a:t>των</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εξελίξεων</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που</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έλαβαν</a:t>
            </a:r>
            <a:r>
              <a:rPr sz="1300" dirty="0">
                <a:solidFill>
                  <a:schemeClr val="tx2">
                    <a:lumMod val="75000"/>
                  </a:schemeClr>
                </a:solidFill>
                <a:latin typeface="Calibri"/>
                <a:cs typeface="Calibri"/>
              </a:rPr>
              <a:t> χώρα</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από</a:t>
            </a:r>
            <a:r>
              <a:rPr sz="1300" dirty="0">
                <a:solidFill>
                  <a:schemeClr val="tx2">
                    <a:lumMod val="75000"/>
                  </a:schemeClr>
                </a:solidFill>
                <a:latin typeface="Calibri"/>
                <a:cs typeface="Calibri"/>
              </a:rPr>
              <a:t> τη</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στιγμή</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που</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κατετέθη</a:t>
            </a:r>
            <a:r>
              <a:rPr sz="1300" dirty="0">
                <a:solidFill>
                  <a:schemeClr val="tx2">
                    <a:lumMod val="75000"/>
                  </a:schemeClr>
                </a:solidFill>
                <a:latin typeface="Calibri"/>
                <a:cs typeface="Calibri"/>
              </a:rPr>
              <a:t> η </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προσφυγή, δηλαδή </a:t>
            </a:r>
            <a:r>
              <a:rPr sz="1300" dirty="0">
                <a:solidFill>
                  <a:schemeClr val="tx2">
                    <a:lumMod val="75000"/>
                  </a:schemeClr>
                </a:solidFill>
                <a:latin typeface="Calibri"/>
                <a:cs typeface="Calibri"/>
              </a:rPr>
              <a:t>της </a:t>
            </a:r>
            <a:r>
              <a:rPr sz="1300" spc="-5" dirty="0">
                <a:solidFill>
                  <a:schemeClr val="tx2">
                    <a:lumMod val="75000"/>
                  </a:schemeClr>
                </a:solidFill>
                <a:latin typeface="Calibri"/>
                <a:cs typeface="Calibri"/>
              </a:rPr>
              <a:t>χορήγησης «laissez-passer» στο παιδί και </a:t>
            </a:r>
            <a:r>
              <a:rPr sz="1300" dirty="0">
                <a:solidFill>
                  <a:schemeClr val="tx2">
                    <a:lumMod val="75000"/>
                  </a:schemeClr>
                </a:solidFill>
                <a:latin typeface="Calibri"/>
                <a:cs typeface="Calibri"/>
              </a:rPr>
              <a:t>της άφιξής του </a:t>
            </a:r>
            <a:r>
              <a:rPr sz="1300" spc="-5" dirty="0">
                <a:solidFill>
                  <a:schemeClr val="tx2">
                    <a:lumMod val="75000"/>
                  </a:schemeClr>
                </a:solidFill>
                <a:latin typeface="Calibri"/>
                <a:cs typeface="Calibri"/>
              </a:rPr>
              <a:t>στο </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Βέλγιο, όπου διαμένει </a:t>
            </a:r>
            <a:r>
              <a:rPr sz="1300" spc="5" dirty="0">
                <a:solidFill>
                  <a:schemeClr val="tx2">
                    <a:lumMod val="75000"/>
                  </a:schemeClr>
                </a:solidFill>
                <a:latin typeface="Calibri"/>
                <a:cs typeface="Calibri"/>
              </a:rPr>
              <a:t>με </a:t>
            </a:r>
            <a:r>
              <a:rPr sz="1300" spc="-5" dirty="0">
                <a:solidFill>
                  <a:schemeClr val="tx2">
                    <a:lumMod val="75000"/>
                  </a:schemeClr>
                </a:solidFill>
                <a:latin typeface="Calibri"/>
                <a:cs typeface="Calibri"/>
              </a:rPr>
              <a:t>τους προσφεύγοντες έκτοτε, </a:t>
            </a:r>
            <a:r>
              <a:rPr sz="1300" dirty="0">
                <a:solidFill>
                  <a:schemeClr val="tx2">
                    <a:lumMod val="75000"/>
                  </a:schemeClr>
                </a:solidFill>
                <a:latin typeface="Calibri"/>
                <a:cs typeface="Calibri"/>
              </a:rPr>
              <a:t>το </a:t>
            </a:r>
            <a:r>
              <a:rPr sz="1300" spc="-5" dirty="0">
                <a:solidFill>
                  <a:schemeClr val="tx2">
                    <a:lumMod val="75000"/>
                  </a:schemeClr>
                </a:solidFill>
                <a:latin typeface="Calibri"/>
                <a:cs typeface="Calibri"/>
              </a:rPr>
              <a:t>Δικαστήριο θεώρησε αυτό </a:t>
            </a:r>
            <a:r>
              <a:rPr sz="1300" dirty="0">
                <a:solidFill>
                  <a:schemeClr val="tx2">
                    <a:lumMod val="75000"/>
                  </a:schemeClr>
                </a:solidFill>
                <a:latin typeface="Calibri"/>
                <a:cs typeface="Calibri"/>
              </a:rPr>
              <a:t> το</a:t>
            </a:r>
            <a:r>
              <a:rPr sz="1300" spc="5" dirty="0">
                <a:solidFill>
                  <a:schemeClr val="tx2">
                    <a:lumMod val="75000"/>
                  </a:schemeClr>
                </a:solidFill>
                <a:latin typeface="Calibri"/>
                <a:cs typeface="Calibri"/>
              </a:rPr>
              <a:t> </a:t>
            </a:r>
            <a:r>
              <a:rPr sz="1300" dirty="0">
                <a:solidFill>
                  <a:schemeClr val="tx2">
                    <a:lumMod val="75000"/>
                  </a:schemeClr>
                </a:solidFill>
                <a:latin typeface="Calibri"/>
                <a:cs typeface="Calibri"/>
              </a:rPr>
              <a:t>μέρος</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της</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διαφοράς</a:t>
            </a:r>
            <a:r>
              <a:rPr sz="1300" dirty="0">
                <a:solidFill>
                  <a:schemeClr val="tx2">
                    <a:lumMod val="75000"/>
                  </a:schemeClr>
                </a:solidFill>
                <a:latin typeface="Calibri"/>
                <a:cs typeface="Calibri"/>
              </a:rPr>
              <a:t> ως</a:t>
            </a:r>
            <a:r>
              <a:rPr sz="1300" spc="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διευθετημένο</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και</a:t>
            </a:r>
            <a:r>
              <a:rPr sz="1300" dirty="0">
                <a:solidFill>
                  <a:schemeClr val="tx2">
                    <a:lumMod val="75000"/>
                  </a:schemeClr>
                </a:solidFill>
                <a:latin typeface="Calibri"/>
                <a:cs typeface="Calibri"/>
              </a:rPr>
              <a:t> </a:t>
            </a:r>
            <a:r>
              <a:rPr sz="1300" b="1" spc="-5" dirty="0">
                <a:solidFill>
                  <a:schemeClr val="tx2">
                    <a:lumMod val="75000"/>
                  </a:schemeClr>
                </a:solidFill>
                <a:latin typeface="Calibri"/>
                <a:cs typeface="Calibri"/>
              </a:rPr>
              <a:t>διέγραψε</a:t>
            </a:r>
            <a:r>
              <a:rPr sz="1300" b="1" dirty="0">
                <a:solidFill>
                  <a:schemeClr val="tx2">
                    <a:lumMod val="75000"/>
                  </a:schemeClr>
                </a:solidFill>
                <a:latin typeface="Calibri"/>
                <a:cs typeface="Calibri"/>
              </a:rPr>
              <a:t> </a:t>
            </a:r>
            <a:r>
              <a:rPr sz="1300" b="1" spc="-5" dirty="0">
                <a:solidFill>
                  <a:schemeClr val="tx2">
                    <a:lumMod val="75000"/>
                  </a:schemeClr>
                </a:solidFill>
                <a:latin typeface="Calibri"/>
                <a:cs typeface="Calibri"/>
              </a:rPr>
              <a:t>από</a:t>
            </a:r>
            <a:r>
              <a:rPr sz="1300" b="1" dirty="0">
                <a:solidFill>
                  <a:schemeClr val="tx2">
                    <a:lumMod val="75000"/>
                  </a:schemeClr>
                </a:solidFill>
                <a:latin typeface="Calibri"/>
                <a:cs typeface="Calibri"/>
              </a:rPr>
              <a:t> </a:t>
            </a:r>
            <a:r>
              <a:rPr sz="1300" b="1" spc="-5" dirty="0">
                <a:solidFill>
                  <a:schemeClr val="tx2">
                    <a:lumMod val="75000"/>
                  </a:schemeClr>
                </a:solidFill>
                <a:latin typeface="Calibri"/>
                <a:cs typeface="Calibri"/>
              </a:rPr>
              <a:t>το</a:t>
            </a:r>
            <a:r>
              <a:rPr sz="1300" b="1" dirty="0">
                <a:solidFill>
                  <a:schemeClr val="tx2">
                    <a:lumMod val="75000"/>
                  </a:schemeClr>
                </a:solidFill>
                <a:latin typeface="Calibri"/>
                <a:cs typeface="Calibri"/>
              </a:rPr>
              <a:t> </a:t>
            </a:r>
            <a:r>
              <a:rPr sz="1300" b="1" spc="-5" dirty="0">
                <a:solidFill>
                  <a:schemeClr val="tx2">
                    <a:lumMod val="75000"/>
                  </a:schemeClr>
                </a:solidFill>
                <a:latin typeface="Calibri"/>
                <a:cs typeface="Calibri"/>
              </a:rPr>
              <a:t>πινάκιο</a:t>
            </a:r>
            <a:r>
              <a:rPr sz="1300" b="1" dirty="0">
                <a:solidFill>
                  <a:schemeClr val="tx2">
                    <a:lumMod val="75000"/>
                  </a:schemeClr>
                </a:solidFill>
                <a:latin typeface="Calibri"/>
                <a:cs typeface="Calibri"/>
              </a:rPr>
              <a:t> </a:t>
            </a:r>
            <a:r>
              <a:rPr sz="1300" b="1" spc="-5" dirty="0">
                <a:solidFill>
                  <a:schemeClr val="tx2">
                    <a:lumMod val="75000"/>
                  </a:schemeClr>
                </a:solidFill>
                <a:latin typeface="Calibri"/>
                <a:cs typeface="Calibri"/>
              </a:rPr>
              <a:t>των </a:t>
            </a:r>
            <a:r>
              <a:rPr sz="1300" b="1" dirty="0">
                <a:solidFill>
                  <a:schemeClr val="tx2">
                    <a:lumMod val="75000"/>
                  </a:schemeClr>
                </a:solidFill>
                <a:latin typeface="Calibri"/>
                <a:cs typeface="Calibri"/>
              </a:rPr>
              <a:t> υποθέσεών </a:t>
            </a:r>
            <a:r>
              <a:rPr sz="1300" b="1" spc="-5" dirty="0">
                <a:solidFill>
                  <a:schemeClr val="tx2">
                    <a:lumMod val="75000"/>
                  </a:schemeClr>
                </a:solidFill>
                <a:latin typeface="Calibri"/>
                <a:cs typeface="Calibri"/>
              </a:rPr>
              <a:t>του </a:t>
            </a:r>
            <a:r>
              <a:rPr sz="1300" dirty="0">
                <a:solidFill>
                  <a:schemeClr val="tx2">
                    <a:lumMod val="75000"/>
                  </a:schemeClr>
                </a:solidFill>
                <a:latin typeface="Calibri"/>
                <a:cs typeface="Calibri"/>
              </a:rPr>
              <a:t>την </a:t>
            </a:r>
            <a:r>
              <a:rPr sz="1300" spc="-5" dirty="0">
                <a:solidFill>
                  <a:schemeClr val="tx2">
                    <a:lumMod val="75000"/>
                  </a:schemeClr>
                </a:solidFill>
                <a:latin typeface="Calibri"/>
                <a:cs typeface="Calibri"/>
              </a:rPr>
              <a:t>καταγγελία</a:t>
            </a:r>
            <a:r>
              <a:rPr sz="13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που αφορούσε στην</a:t>
            </a:r>
            <a:r>
              <a:rPr sz="1300" spc="26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άρνηση </a:t>
            </a:r>
            <a:r>
              <a:rPr sz="1300" dirty="0">
                <a:solidFill>
                  <a:schemeClr val="tx2">
                    <a:lumMod val="75000"/>
                  </a:schemeClr>
                </a:solidFill>
                <a:latin typeface="Calibri"/>
                <a:cs typeface="Calibri"/>
              </a:rPr>
              <a:t>των </a:t>
            </a:r>
            <a:r>
              <a:rPr sz="1300" spc="-5" dirty="0">
                <a:solidFill>
                  <a:schemeClr val="tx2">
                    <a:lumMod val="75000"/>
                  </a:schemeClr>
                </a:solidFill>
                <a:latin typeface="Calibri"/>
                <a:cs typeface="Calibri"/>
              </a:rPr>
              <a:t>βελγικών</a:t>
            </a:r>
            <a:r>
              <a:rPr sz="1300" spc="26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αρχών </a:t>
            </a:r>
            <a:r>
              <a:rPr sz="1300" dirty="0">
                <a:solidFill>
                  <a:schemeClr val="tx2">
                    <a:lumMod val="75000"/>
                  </a:schemeClr>
                </a:solidFill>
                <a:latin typeface="Calibri"/>
                <a:cs typeface="Calibri"/>
              </a:rPr>
              <a:t> να</a:t>
            </a:r>
            <a:r>
              <a:rPr sz="1300" spc="245" dirty="0">
                <a:solidFill>
                  <a:schemeClr val="tx2">
                    <a:lumMod val="75000"/>
                  </a:schemeClr>
                </a:solidFill>
                <a:latin typeface="Calibri"/>
                <a:cs typeface="Calibri"/>
              </a:rPr>
              <a:t> </a:t>
            </a:r>
            <a:r>
              <a:rPr sz="1300" spc="-5" dirty="0">
                <a:solidFill>
                  <a:schemeClr val="tx2">
                    <a:lumMod val="75000"/>
                  </a:schemeClr>
                </a:solidFill>
                <a:latin typeface="Calibri"/>
                <a:cs typeface="Calibri"/>
              </a:rPr>
              <a:t>χορηγήσουν</a:t>
            </a:r>
            <a:r>
              <a:rPr sz="1300" spc="25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ταξιδιωτικό</a:t>
            </a:r>
            <a:r>
              <a:rPr sz="1300" spc="250" dirty="0">
                <a:solidFill>
                  <a:schemeClr val="tx2">
                    <a:lumMod val="75000"/>
                  </a:schemeClr>
                </a:solidFill>
                <a:latin typeface="Calibri"/>
                <a:cs typeface="Calibri"/>
              </a:rPr>
              <a:t> </a:t>
            </a:r>
            <a:r>
              <a:rPr sz="1300" dirty="0">
                <a:solidFill>
                  <a:schemeClr val="tx2">
                    <a:lumMod val="75000"/>
                  </a:schemeClr>
                </a:solidFill>
                <a:latin typeface="Calibri"/>
                <a:cs typeface="Calibri"/>
              </a:rPr>
              <a:t>έγγραφο</a:t>
            </a:r>
            <a:r>
              <a:rPr sz="1300" spc="24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στο</a:t>
            </a:r>
            <a:r>
              <a:rPr sz="1300" spc="25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παιδί.</a:t>
            </a:r>
            <a:r>
              <a:rPr sz="1300" spc="245" dirty="0">
                <a:solidFill>
                  <a:schemeClr val="tx2">
                    <a:lumMod val="75000"/>
                  </a:schemeClr>
                </a:solidFill>
                <a:latin typeface="Calibri"/>
                <a:cs typeface="Calibri"/>
              </a:rPr>
              <a:t> </a:t>
            </a:r>
            <a:r>
              <a:rPr sz="1300" spc="-5" dirty="0">
                <a:solidFill>
                  <a:schemeClr val="tx2">
                    <a:lumMod val="75000"/>
                  </a:schemeClr>
                </a:solidFill>
                <a:latin typeface="Calibri"/>
                <a:cs typeface="Calibri"/>
              </a:rPr>
              <a:t>Επιπλέον,</a:t>
            </a:r>
            <a:r>
              <a:rPr sz="1300" spc="245" dirty="0">
                <a:solidFill>
                  <a:schemeClr val="tx2">
                    <a:lumMod val="75000"/>
                  </a:schemeClr>
                </a:solidFill>
                <a:latin typeface="Calibri"/>
                <a:cs typeface="Calibri"/>
              </a:rPr>
              <a:t> </a:t>
            </a:r>
            <a:r>
              <a:rPr sz="1300" dirty="0">
                <a:solidFill>
                  <a:schemeClr val="tx2">
                    <a:lumMod val="75000"/>
                  </a:schemeClr>
                </a:solidFill>
                <a:latin typeface="Calibri"/>
                <a:cs typeface="Calibri"/>
              </a:rPr>
              <a:t>το</a:t>
            </a:r>
            <a:r>
              <a:rPr sz="1300" spc="245" dirty="0">
                <a:solidFill>
                  <a:schemeClr val="tx2">
                    <a:lumMod val="75000"/>
                  </a:schemeClr>
                </a:solidFill>
                <a:latin typeface="Calibri"/>
                <a:cs typeface="Calibri"/>
              </a:rPr>
              <a:t> </a:t>
            </a:r>
            <a:r>
              <a:rPr sz="1300" spc="-5">
                <a:solidFill>
                  <a:schemeClr val="tx2">
                    <a:lumMod val="75000"/>
                  </a:schemeClr>
                </a:solidFill>
                <a:latin typeface="Calibri"/>
                <a:cs typeface="Calibri"/>
              </a:rPr>
              <a:t>Δικαστήριο</a:t>
            </a:r>
            <a:r>
              <a:rPr sz="1300" spc="250">
                <a:solidFill>
                  <a:schemeClr val="tx2">
                    <a:lumMod val="75000"/>
                  </a:schemeClr>
                </a:solidFill>
                <a:latin typeface="Calibri"/>
                <a:cs typeface="Calibri"/>
              </a:rPr>
              <a:t> </a:t>
            </a:r>
            <a:r>
              <a:rPr sz="1300" spc="-5" smtClean="0">
                <a:solidFill>
                  <a:schemeClr val="tx2">
                    <a:lumMod val="75000"/>
                  </a:schemeClr>
                </a:solidFill>
                <a:latin typeface="Calibri"/>
                <a:cs typeface="Calibri"/>
              </a:rPr>
              <a:t>κήρυξε</a:t>
            </a:r>
            <a:r>
              <a:rPr lang="en-US" sz="1300" spc="-5" dirty="0" smtClean="0">
                <a:solidFill>
                  <a:schemeClr val="tx2">
                    <a:lumMod val="75000"/>
                  </a:schemeClr>
                </a:solidFill>
                <a:latin typeface="Calibri"/>
                <a:cs typeface="Calibri"/>
              </a:rPr>
              <a:t> </a:t>
            </a:r>
            <a:r>
              <a:rPr sz="1300" b="1" spc="-5" smtClean="0">
                <a:solidFill>
                  <a:schemeClr val="tx2">
                    <a:lumMod val="75000"/>
                  </a:schemeClr>
                </a:solidFill>
                <a:latin typeface="Calibri"/>
                <a:cs typeface="Calibri"/>
              </a:rPr>
              <a:t>απαράδεκτο</a:t>
            </a:r>
            <a:r>
              <a:rPr sz="1300" b="1" spc="200" smtClean="0">
                <a:solidFill>
                  <a:schemeClr val="tx2">
                    <a:lumMod val="75000"/>
                  </a:schemeClr>
                </a:solidFill>
                <a:latin typeface="Calibri"/>
                <a:cs typeface="Calibri"/>
              </a:rPr>
              <a:t> </a:t>
            </a:r>
            <a:r>
              <a:rPr sz="1300" dirty="0">
                <a:solidFill>
                  <a:schemeClr val="tx2">
                    <a:lumMod val="75000"/>
                  </a:schemeClr>
                </a:solidFill>
                <a:latin typeface="Calibri"/>
                <a:cs typeface="Calibri"/>
              </a:rPr>
              <a:t>το</a:t>
            </a:r>
            <a:r>
              <a:rPr sz="1300" spc="210" dirty="0">
                <a:solidFill>
                  <a:schemeClr val="tx2">
                    <a:lumMod val="75000"/>
                  </a:schemeClr>
                </a:solidFill>
                <a:latin typeface="Calibri"/>
                <a:cs typeface="Calibri"/>
              </a:rPr>
              <a:t> </a:t>
            </a:r>
            <a:r>
              <a:rPr sz="1300" spc="-5" dirty="0">
                <a:solidFill>
                  <a:schemeClr val="tx2">
                    <a:lumMod val="75000"/>
                  </a:schemeClr>
                </a:solidFill>
                <a:latin typeface="Calibri"/>
                <a:cs typeface="Calibri"/>
              </a:rPr>
              <a:t>υπόλοιπο</a:t>
            </a:r>
            <a:r>
              <a:rPr sz="1300" spc="204" dirty="0">
                <a:solidFill>
                  <a:schemeClr val="tx2">
                    <a:lumMod val="75000"/>
                  </a:schemeClr>
                </a:solidFill>
                <a:latin typeface="Calibri"/>
                <a:cs typeface="Calibri"/>
              </a:rPr>
              <a:t> </a:t>
            </a:r>
            <a:r>
              <a:rPr sz="1300" dirty="0">
                <a:solidFill>
                  <a:schemeClr val="tx2">
                    <a:lumMod val="75000"/>
                  </a:schemeClr>
                </a:solidFill>
                <a:latin typeface="Calibri"/>
                <a:cs typeface="Calibri"/>
              </a:rPr>
              <a:t>μέρος</a:t>
            </a:r>
            <a:r>
              <a:rPr sz="1300" spc="204" dirty="0">
                <a:solidFill>
                  <a:schemeClr val="tx2">
                    <a:lumMod val="75000"/>
                  </a:schemeClr>
                </a:solidFill>
                <a:latin typeface="Calibri"/>
                <a:cs typeface="Calibri"/>
              </a:rPr>
              <a:t> </a:t>
            </a:r>
            <a:r>
              <a:rPr sz="1300" dirty="0">
                <a:solidFill>
                  <a:schemeClr val="tx2">
                    <a:lumMod val="75000"/>
                  </a:schemeClr>
                </a:solidFill>
                <a:latin typeface="Calibri"/>
                <a:cs typeface="Calibri"/>
              </a:rPr>
              <a:t>της</a:t>
            </a:r>
            <a:r>
              <a:rPr sz="1300" spc="204" dirty="0">
                <a:solidFill>
                  <a:schemeClr val="tx2">
                    <a:lumMod val="75000"/>
                  </a:schemeClr>
                </a:solidFill>
                <a:latin typeface="Calibri"/>
                <a:cs typeface="Calibri"/>
              </a:rPr>
              <a:t> </a:t>
            </a:r>
            <a:r>
              <a:rPr sz="1300" spc="-5" dirty="0">
                <a:solidFill>
                  <a:schemeClr val="tx2">
                    <a:lumMod val="75000"/>
                  </a:schemeClr>
                </a:solidFill>
                <a:latin typeface="Calibri"/>
                <a:cs typeface="Calibri"/>
              </a:rPr>
              <a:t>προσφυγής.</a:t>
            </a:r>
            <a:r>
              <a:rPr sz="1300" spc="200" dirty="0">
                <a:solidFill>
                  <a:schemeClr val="tx2">
                    <a:lumMod val="75000"/>
                  </a:schemeClr>
                </a:solidFill>
                <a:latin typeface="Calibri"/>
                <a:cs typeface="Calibri"/>
              </a:rPr>
              <a:t> </a:t>
            </a:r>
            <a:r>
              <a:rPr sz="1300" dirty="0">
                <a:solidFill>
                  <a:schemeClr val="tx2">
                    <a:lumMod val="75000"/>
                  </a:schemeClr>
                </a:solidFill>
                <a:latin typeface="Calibri"/>
                <a:cs typeface="Calibri"/>
              </a:rPr>
              <a:t>Η</a:t>
            </a:r>
            <a:r>
              <a:rPr sz="1300" spc="200" dirty="0">
                <a:solidFill>
                  <a:schemeClr val="tx2">
                    <a:lumMod val="75000"/>
                  </a:schemeClr>
                </a:solidFill>
                <a:latin typeface="Calibri"/>
                <a:cs typeface="Calibri"/>
              </a:rPr>
              <a:t> </a:t>
            </a:r>
            <a:r>
              <a:rPr sz="1300" spc="-5" dirty="0">
                <a:solidFill>
                  <a:schemeClr val="tx2">
                    <a:lumMod val="75000"/>
                  </a:schemeClr>
                </a:solidFill>
                <a:latin typeface="Calibri"/>
                <a:cs typeface="Calibri"/>
              </a:rPr>
              <a:t>άρνηση</a:t>
            </a:r>
            <a:r>
              <a:rPr sz="1300" spc="210" dirty="0">
                <a:solidFill>
                  <a:schemeClr val="tx2">
                    <a:lumMod val="75000"/>
                  </a:schemeClr>
                </a:solidFill>
                <a:latin typeface="Calibri"/>
                <a:cs typeface="Calibri"/>
              </a:rPr>
              <a:t> </a:t>
            </a:r>
            <a:r>
              <a:rPr sz="1300" dirty="0">
                <a:solidFill>
                  <a:schemeClr val="tx2">
                    <a:lumMod val="75000"/>
                  </a:schemeClr>
                </a:solidFill>
                <a:latin typeface="Calibri"/>
                <a:cs typeface="Calibri"/>
              </a:rPr>
              <a:t>των</a:t>
            </a:r>
            <a:r>
              <a:rPr sz="1300" spc="195" dirty="0">
                <a:solidFill>
                  <a:schemeClr val="tx2">
                    <a:lumMod val="75000"/>
                  </a:schemeClr>
                </a:solidFill>
                <a:latin typeface="Calibri"/>
                <a:cs typeface="Calibri"/>
              </a:rPr>
              <a:t> </a:t>
            </a:r>
            <a:r>
              <a:rPr sz="1300" spc="-5">
                <a:solidFill>
                  <a:schemeClr val="tx2">
                    <a:lumMod val="75000"/>
                  </a:schemeClr>
                </a:solidFill>
                <a:latin typeface="Calibri"/>
                <a:cs typeface="Calibri"/>
              </a:rPr>
              <a:t>βελγικών</a:t>
            </a:r>
            <a:r>
              <a:rPr sz="1300" spc="204">
                <a:solidFill>
                  <a:schemeClr val="tx2">
                    <a:lumMod val="75000"/>
                  </a:schemeClr>
                </a:solidFill>
                <a:latin typeface="Calibri"/>
                <a:cs typeface="Calibri"/>
              </a:rPr>
              <a:t> </a:t>
            </a:r>
            <a:r>
              <a:rPr sz="1300" smtClean="0">
                <a:solidFill>
                  <a:schemeClr val="tx2">
                    <a:lumMod val="75000"/>
                  </a:schemeClr>
                </a:solidFill>
                <a:latin typeface="Calibri"/>
                <a:cs typeface="Calibri"/>
              </a:rPr>
              <a:t>αρχών</a:t>
            </a:r>
            <a:r>
              <a:rPr lang="en-US" sz="1300" dirty="0" smtClean="0">
                <a:solidFill>
                  <a:schemeClr val="tx2">
                    <a:lumMod val="75000"/>
                  </a:schemeClr>
                </a:solidFill>
                <a:latin typeface="Calibri"/>
                <a:cs typeface="Calibri"/>
              </a:rPr>
              <a:t> </a:t>
            </a:r>
            <a:r>
              <a:rPr lang="el-GR" sz="1300" spc="-5" dirty="0">
                <a:solidFill>
                  <a:schemeClr val="tx2">
                    <a:lumMod val="75000"/>
                  </a:schemeClr>
                </a:solidFill>
                <a:cs typeface="Calibri"/>
              </a:rPr>
              <a:t>εξακολούθησε</a:t>
            </a:r>
            <a:r>
              <a:rPr lang="el-GR" sz="1300" dirty="0">
                <a:solidFill>
                  <a:schemeClr val="tx2">
                    <a:lumMod val="75000"/>
                  </a:schemeClr>
                </a:solidFill>
                <a:cs typeface="Calibri"/>
              </a:rPr>
              <a:t> </a:t>
            </a:r>
            <a:r>
              <a:rPr lang="el-GR" sz="1300" spc="-5" dirty="0">
                <a:solidFill>
                  <a:schemeClr val="tx2">
                    <a:lumMod val="75000"/>
                  </a:schemeClr>
                </a:solidFill>
                <a:cs typeface="Calibri"/>
              </a:rPr>
              <a:t>μέχρι</a:t>
            </a:r>
            <a:r>
              <a:rPr lang="el-GR" sz="1300" dirty="0">
                <a:solidFill>
                  <a:schemeClr val="tx2">
                    <a:lumMod val="75000"/>
                  </a:schemeClr>
                </a:solidFill>
                <a:cs typeface="Calibri"/>
              </a:rPr>
              <a:t> τη</a:t>
            </a:r>
            <a:r>
              <a:rPr lang="el-GR" sz="1300" spc="5" dirty="0">
                <a:solidFill>
                  <a:schemeClr val="tx2">
                    <a:lumMod val="75000"/>
                  </a:schemeClr>
                </a:solidFill>
                <a:cs typeface="Calibri"/>
              </a:rPr>
              <a:t> </a:t>
            </a:r>
            <a:r>
              <a:rPr lang="el-GR" sz="1300" spc="-5" dirty="0">
                <a:solidFill>
                  <a:schemeClr val="tx2">
                    <a:lumMod val="75000"/>
                  </a:schemeClr>
                </a:solidFill>
                <a:cs typeface="Calibri"/>
              </a:rPr>
              <a:t>στιγμή</a:t>
            </a:r>
            <a:r>
              <a:rPr lang="el-GR" sz="1300" dirty="0">
                <a:solidFill>
                  <a:schemeClr val="tx2">
                    <a:lumMod val="75000"/>
                  </a:schemeClr>
                </a:solidFill>
                <a:cs typeface="Calibri"/>
              </a:rPr>
              <a:t> </a:t>
            </a:r>
            <a:r>
              <a:rPr lang="el-GR" sz="1300" spc="-5" dirty="0">
                <a:solidFill>
                  <a:schemeClr val="tx2">
                    <a:lumMod val="75000"/>
                  </a:schemeClr>
                </a:solidFill>
                <a:cs typeface="Calibri"/>
              </a:rPr>
              <a:t>που</a:t>
            </a:r>
            <a:r>
              <a:rPr lang="el-GR" sz="1300" dirty="0">
                <a:solidFill>
                  <a:schemeClr val="tx2">
                    <a:lumMod val="75000"/>
                  </a:schemeClr>
                </a:solidFill>
                <a:cs typeface="Calibri"/>
              </a:rPr>
              <a:t> οι</a:t>
            </a:r>
            <a:r>
              <a:rPr lang="el-GR" sz="1300" spc="5" dirty="0">
                <a:solidFill>
                  <a:schemeClr val="tx2">
                    <a:lumMod val="75000"/>
                  </a:schemeClr>
                </a:solidFill>
                <a:cs typeface="Calibri"/>
              </a:rPr>
              <a:t> </a:t>
            </a:r>
            <a:r>
              <a:rPr lang="el-GR" sz="1300" spc="-5" dirty="0">
                <a:solidFill>
                  <a:schemeClr val="tx2">
                    <a:lumMod val="75000"/>
                  </a:schemeClr>
                </a:solidFill>
                <a:cs typeface="Calibri"/>
              </a:rPr>
              <a:t>προσφεύγοντες</a:t>
            </a:r>
            <a:r>
              <a:rPr lang="el-GR" sz="1300" dirty="0">
                <a:solidFill>
                  <a:schemeClr val="tx2">
                    <a:lumMod val="75000"/>
                  </a:schemeClr>
                </a:solidFill>
                <a:cs typeface="Calibri"/>
              </a:rPr>
              <a:t> </a:t>
            </a:r>
            <a:r>
              <a:rPr lang="el-GR" sz="1300" spc="-5" dirty="0">
                <a:solidFill>
                  <a:schemeClr val="tx2">
                    <a:lumMod val="75000"/>
                  </a:schemeClr>
                </a:solidFill>
                <a:cs typeface="Calibri"/>
              </a:rPr>
              <a:t>υπέβαλαν</a:t>
            </a:r>
            <a:r>
              <a:rPr lang="el-GR" sz="1300" spc="265" dirty="0">
                <a:solidFill>
                  <a:schemeClr val="tx2">
                    <a:lumMod val="75000"/>
                  </a:schemeClr>
                </a:solidFill>
                <a:cs typeface="Calibri"/>
              </a:rPr>
              <a:t> </a:t>
            </a:r>
            <a:r>
              <a:rPr lang="el-GR" sz="1300" spc="-5" dirty="0">
                <a:solidFill>
                  <a:schemeClr val="tx2">
                    <a:lumMod val="75000"/>
                  </a:schemeClr>
                </a:solidFill>
                <a:cs typeface="Calibri"/>
              </a:rPr>
              <a:t>επαρκή </a:t>
            </a:r>
            <a:r>
              <a:rPr lang="el-GR" sz="1300" dirty="0">
                <a:solidFill>
                  <a:schemeClr val="tx2">
                    <a:lumMod val="75000"/>
                  </a:schemeClr>
                </a:solidFill>
                <a:cs typeface="Calibri"/>
              </a:rPr>
              <a:t> </a:t>
            </a:r>
            <a:r>
              <a:rPr lang="el-GR" sz="1300" spc="-5" dirty="0">
                <a:solidFill>
                  <a:schemeClr val="tx2">
                    <a:lumMod val="75000"/>
                  </a:schemeClr>
                </a:solidFill>
                <a:cs typeface="Calibri"/>
              </a:rPr>
              <a:t>αποδεικτικά στοιχεία, ικανά </a:t>
            </a:r>
            <a:r>
              <a:rPr lang="el-GR" sz="1300" dirty="0">
                <a:solidFill>
                  <a:schemeClr val="tx2">
                    <a:lumMod val="75000"/>
                  </a:schemeClr>
                </a:solidFill>
                <a:cs typeface="Calibri"/>
              </a:rPr>
              <a:t>να </a:t>
            </a:r>
            <a:r>
              <a:rPr lang="el-GR" sz="1300" spc="-5" dirty="0">
                <a:solidFill>
                  <a:schemeClr val="tx2">
                    <a:lumMod val="75000"/>
                  </a:schemeClr>
                </a:solidFill>
                <a:cs typeface="Calibri"/>
              </a:rPr>
              <a:t>βεβαιώσουν </a:t>
            </a:r>
            <a:r>
              <a:rPr lang="el-GR" sz="1300" dirty="0">
                <a:solidFill>
                  <a:schemeClr val="tx2">
                    <a:lumMod val="75000"/>
                  </a:schemeClr>
                </a:solidFill>
                <a:cs typeface="Calibri"/>
              </a:rPr>
              <a:t>την </a:t>
            </a:r>
            <a:r>
              <a:rPr lang="el-GR" sz="1300" spc="-5" dirty="0">
                <a:solidFill>
                  <a:schemeClr val="tx2">
                    <a:lumMod val="75000"/>
                  </a:schemeClr>
                </a:solidFill>
                <a:cs typeface="Calibri"/>
              </a:rPr>
              <a:t>ύπαρξη γονικής σχέσης </a:t>
            </a:r>
            <a:r>
              <a:rPr lang="el-GR" sz="1300" dirty="0">
                <a:solidFill>
                  <a:schemeClr val="tx2">
                    <a:lumMod val="75000"/>
                  </a:schemeClr>
                </a:solidFill>
                <a:cs typeface="Calibri"/>
              </a:rPr>
              <a:t>με το </a:t>
            </a:r>
            <a:r>
              <a:rPr lang="el-GR" sz="1300" spc="-10" dirty="0">
                <a:solidFill>
                  <a:schemeClr val="tx2">
                    <a:lumMod val="75000"/>
                  </a:schemeClr>
                </a:solidFill>
                <a:cs typeface="Calibri"/>
              </a:rPr>
              <a:t>παιδί. </a:t>
            </a:r>
            <a:r>
              <a:rPr lang="el-GR" sz="1300" spc="-5" dirty="0">
                <a:solidFill>
                  <a:schemeClr val="tx2">
                    <a:lumMod val="75000"/>
                  </a:schemeClr>
                </a:solidFill>
                <a:cs typeface="Calibri"/>
              </a:rPr>
              <a:t> </a:t>
            </a:r>
            <a:r>
              <a:rPr lang="el-GR" sz="1300" dirty="0">
                <a:solidFill>
                  <a:schemeClr val="tx2">
                    <a:lumMod val="75000"/>
                  </a:schemeClr>
                </a:solidFill>
                <a:cs typeface="Calibri"/>
              </a:rPr>
              <a:t>Το </a:t>
            </a:r>
            <a:r>
              <a:rPr lang="el-GR" sz="1300" spc="-5" dirty="0">
                <a:solidFill>
                  <a:schemeClr val="tx2">
                    <a:lumMod val="75000"/>
                  </a:schemeClr>
                </a:solidFill>
                <a:cs typeface="Calibri"/>
              </a:rPr>
              <a:t>γεγονός αυτό είχε αναμφίβολα </a:t>
            </a:r>
            <a:r>
              <a:rPr lang="el-GR" sz="1300" dirty="0">
                <a:solidFill>
                  <a:schemeClr val="tx2">
                    <a:lumMod val="75000"/>
                  </a:schemeClr>
                </a:solidFill>
                <a:cs typeface="Calibri"/>
              </a:rPr>
              <a:t>ως </a:t>
            </a:r>
            <a:r>
              <a:rPr lang="el-GR" sz="1300" spc="-5" dirty="0">
                <a:solidFill>
                  <a:schemeClr val="tx2">
                    <a:lumMod val="75000"/>
                  </a:schemeClr>
                </a:solidFill>
                <a:cs typeface="Calibri"/>
              </a:rPr>
              <a:t>αποτέλεσμα </a:t>
            </a:r>
            <a:r>
              <a:rPr lang="el-GR" sz="1300" dirty="0">
                <a:solidFill>
                  <a:schemeClr val="tx2">
                    <a:lumMod val="75000"/>
                  </a:schemeClr>
                </a:solidFill>
                <a:cs typeface="Calibri"/>
              </a:rPr>
              <a:t>να </a:t>
            </a:r>
            <a:r>
              <a:rPr lang="el-GR" sz="1300" spc="-5" dirty="0">
                <a:solidFill>
                  <a:schemeClr val="tx2">
                    <a:lumMod val="75000"/>
                  </a:schemeClr>
                </a:solidFill>
                <a:cs typeface="Calibri"/>
              </a:rPr>
              <a:t>χωριστεί ουσιαστικά </a:t>
            </a:r>
            <a:r>
              <a:rPr lang="el-GR" sz="1300" dirty="0">
                <a:solidFill>
                  <a:schemeClr val="tx2">
                    <a:lumMod val="75000"/>
                  </a:schemeClr>
                </a:solidFill>
                <a:cs typeface="Calibri"/>
              </a:rPr>
              <a:t>το </a:t>
            </a:r>
            <a:r>
              <a:rPr lang="el-GR" sz="1300" spc="-5" dirty="0">
                <a:solidFill>
                  <a:schemeClr val="tx2">
                    <a:lumMod val="75000"/>
                  </a:schemeClr>
                </a:solidFill>
                <a:cs typeface="Calibri"/>
              </a:rPr>
              <a:t>παιδί </a:t>
            </a:r>
            <a:r>
              <a:rPr lang="el-GR" sz="1300" dirty="0">
                <a:solidFill>
                  <a:schemeClr val="tx2">
                    <a:lumMod val="75000"/>
                  </a:schemeClr>
                </a:solidFill>
                <a:cs typeface="Calibri"/>
              </a:rPr>
              <a:t> </a:t>
            </a:r>
            <a:r>
              <a:rPr lang="el-GR" sz="1300" spc="-5" dirty="0">
                <a:solidFill>
                  <a:schemeClr val="tx2">
                    <a:lumMod val="75000"/>
                  </a:schemeClr>
                </a:solidFill>
                <a:cs typeface="Calibri"/>
              </a:rPr>
              <a:t>από τους προσφεύγοντες και ισοδυναμούσε </a:t>
            </a:r>
            <a:r>
              <a:rPr lang="el-GR" sz="1300" dirty="0">
                <a:solidFill>
                  <a:schemeClr val="tx2">
                    <a:lumMod val="75000"/>
                  </a:schemeClr>
                </a:solidFill>
                <a:cs typeface="Calibri"/>
              </a:rPr>
              <a:t>με </a:t>
            </a:r>
            <a:r>
              <a:rPr lang="el-GR" sz="1300" spc="-5" dirty="0">
                <a:solidFill>
                  <a:schemeClr val="tx2">
                    <a:lumMod val="75000"/>
                  </a:schemeClr>
                </a:solidFill>
                <a:cs typeface="Calibri"/>
              </a:rPr>
              <a:t>παρέμβαση στο δικαίωμά τους σε </a:t>
            </a:r>
            <a:r>
              <a:rPr lang="el-GR" sz="1300" dirty="0">
                <a:solidFill>
                  <a:schemeClr val="tx2">
                    <a:lumMod val="75000"/>
                  </a:schemeClr>
                </a:solidFill>
                <a:cs typeface="Calibri"/>
              </a:rPr>
              <a:t> </a:t>
            </a:r>
            <a:r>
              <a:rPr lang="el-GR" sz="1300" spc="-5" dirty="0">
                <a:solidFill>
                  <a:schemeClr val="tx2">
                    <a:lumMod val="75000"/>
                  </a:schemeClr>
                </a:solidFill>
                <a:cs typeface="Calibri"/>
              </a:rPr>
              <a:t>σεβασμό </a:t>
            </a:r>
            <a:r>
              <a:rPr lang="el-GR" sz="1300" dirty="0">
                <a:solidFill>
                  <a:schemeClr val="tx2">
                    <a:lumMod val="75000"/>
                  </a:schemeClr>
                </a:solidFill>
                <a:cs typeface="Calibri"/>
              </a:rPr>
              <a:t>της </a:t>
            </a:r>
            <a:r>
              <a:rPr lang="el-GR" sz="1300" spc="-5" dirty="0">
                <a:solidFill>
                  <a:schemeClr val="tx2">
                    <a:lumMod val="75000"/>
                  </a:schemeClr>
                </a:solidFill>
                <a:cs typeface="Calibri"/>
              </a:rPr>
              <a:t>οικογενειακής τους ζωής. </a:t>
            </a:r>
            <a:r>
              <a:rPr lang="el-GR" sz="1300" dirty="0">
                <a:solidFill>
                  <a:schemeClr val="tx2">
                    <a:lumMod val="75000"/>
                  </a:schemeClr>
                </a:solidFill>
                <a:cs typeface="Calibri"/>
              </a:rPr>
              <a:t>Το Βέλγιο </a:t>
            </a:r>
            <a:r>
              <a:rPr lang="el-GR" sz="1300" spc="-5" dirty="0">
                <a:solidFill>
                  <a:schemeClr val="tx2">
                    <a:lumMod val="75000"/>
                  </a:schemeClr>
                </a:solidFill>
                <a:cs typeface="Calibri"/>
              </a:rPr>
              <a:t>κινήθηκε ωστόσο εντός </a:t>
            </a:r>
            <a:r>
              <a:rPr lang="el-GR" sz="1300" dirty="0">
                <a:solidFill>
                  <a:schemeClr val="tx2">
                    <a:lumMod val="75000"/>
                  </a:schemeClr>
                </a:solidFill>
                <a:cs typeface="Calibri"/>
              </a:rPr>
              <a:t>των </a:t>
            </a:r>
            <a:r>
              <a:rPr lang="el-GR" sz="1300" spc="-5" dirty="0">
                <a:solidFill>
                  <a:schemeClr val="tx2">
                    <a:lumMod val="75000"/>
                  </a:schemeClr>
                </a:solidFill>
                <a:cs typeface="Calibri"/>
              </a:rPr>
              <a:t>ορίων </a:t>
            </a:r>
            <a:r>
              <a:rPr lang="el-GR" sz="1300" dirty="0">
                <a:solidFill>
                  <a:schemeClr val="tx2">
                    <a:lumMod val="75000"/>
                  </a:schemeClr>
                </a:solidFill>
                <a:cs typeface="Calibri"/>
              </a:rPr>
              <a:t> της </a:t>
            </a:r>
            <a:r>
              <a:rPr lang="el-GR" sz="1300" spc="-5" dirty="0">
                <a:solidFill>
                  <a:schemeClr val="tx2">
                    <a:lumMod val="75000"/>
                  </a:schemeClr>
                </a:solidFill>
                <a:cs typeface="Calibri"/>
              </a:rPr>
              <a:t>διακριτικής ευχέρειας που διέθετε στη συγκεκριμένη περίπτωση. Το </a:t>
            </a:r>
            <a:r>
              <a:rPr lang="el-GR" sz="1300" spc="-10" dirty="0">
                <a:solidFill>
                  <a:schemeClr val="tx2">
                    <a:lumMod val="75000"/>
                  </a:schemeClr>
                </a:solidFill>
                <a:cs typeface="Calibri"/>
              </a:rPr>
              <a:t>Δικαστήριο </a:t>
            </a:r>
            <a:r>
              <a:rPr lang="el-GR" sz="1300" spc="-5" dirty="0">
                <a:solidFill>
                  <a:schemeClr val="tx2">
                    <a:lumMod val="75000"/>
                  </a:schemeClr>
                </a:solidFill>
                <a:cs typeface="Calibri"/>
              </a:rPr>
              <a:t> σημείωσε</a:t>
            </a:r>
            <a:r>
              <a:rPr lang="el-GR" sz="1300" dirty="0">
                <a:solidFill>
                  <a:schemeClr val="tx2">
                    <a:lumMod val="75000"/>
                  </a:schemeClr>
                </a:solidFill>
                <a:cs typeface="Calibri"/>
              </a:rPr>
              <a:t> </a:t>
            </a:r>
            <a:r>
              <a:rPr lang="el-GR" sz="1300" spc="-5" dirty="0">
                <a:solidFill>
                  <a:schemeClr val="tx2">
                    <a:lumMod val="75000"/>
                  </a:schemeClr>
                </a:solidFill>
                <a:cs typeface="Calibri"/>
              </a:rPr>
              <a:t>επίσης </a:t>
            </a:r>
            <a:r>
              <a:rPr lang="el-GR" sz="1300" dirty="0">
                <a:solidFill>
                  <a:schemeClr val="tx2">
                    <a:lumMod val="75000"/>
                  </a:schemeClr>
                </a:solidFill>
                <a:cs typeface="Calibri"/>
              </a:rPr>
              <a:t>ότι τίποτα </a:t>
            </a:r>
            <a:r>
              <a:rPr lang="el-GR" sz="1300" spc="-5" dirty="0">
                <a:solidFill>
                  <a:schemeClr val="tx2">
                    <a:lumMod val="75000"/>
                  </a:schemeClr>
                </a:solidFill>
                <a:cs typeface="Calibri"/>
              </a:rPr>
              <a:t>δεν</a:t>
            </a:r>
            <a:r>
              <a:rPr lang="el-GR" sz="1300" dirty="0">
                <a:solidFill>
                  <a:schemeClr val="tx2">
                    <a:lumMod val="75000"/>
                  </a:schemeClr>
                </a:solidFill>
                <a:cs typeface="Calibri"/>
              </a:rPr>
              <a:t> </a:t>
            </a:r>
            <a:r>
              <a:rPr lang="el-GR" sz="1300" spc="-5" dirty="0">
                <a:solidFill>
                  <a:schemeClr val="tx2">
                    <a:lumMod val="75000"/>
                  </a:schemeClr>
                </a:solidFill>
                <a:cs typeface="Calibri"/>
              </a:rPr>
              <a:t>μπορούσε</a:t>
            </a:r>
            <a:r>
              <a:rPr lang="el-GR" sz="1300" dirty="0">
                <a:solidFill>
                  <a:schemeClr val="tx2">
                    <a:lumMod val="75000"/>
                  </a:schemeClr>
                </a:solidFill>
                <a:cs typeface="Calibri"/>
              </a:rPr>
              <a:t> να </a:t>
            </a:r>
            <a:r>
              <a:rPr lang="el-GR" sz="1300" spc="-5" dirty="0">
                <a:solidFill>
                  <a:schemeClr val="tx2">
                    <a:lumMod val="75000"/>
                  </a:schemeClr>
                </a:solidFill>
                <a:cs typeface="Calibri"/>
              </a:rPr>
              <a:t>οδηγήσει στο</a:t>
            </a:r>
            <a:r>
              <a:rPr lang="el-GR" sz="1300" dirty="0">
                <a:solidFill>
                  <a:schemeClr val="tx2">
                    <a:lumMod val="75000"/>
                  </a:schemeClr>
                </a:solidFill>
                <a:cs typeface="Calibri"/>
              </a:rPr>
              <a:t> </a:t>
            </a:r>
            <a:r>
              <a:rPr lang="el-GR" sz="1300" spc="-5" dirty="0">
                <a:solidFill>
                  <a:schemeClr val="tx2">
                    <a:lumMod val="75000"/>
                  </a:schemeClr>
                </a:solidFill>
                <a:cs typeface="Calibri"/>
              </a:rPr>
              <a:t>συμπέρασμα</a:t>
            </a:r>
            <a:r>
              <a:rPr lang="el-GR" sz="1300" spc="260" dirty="0">
                <a:solidFill>
                  <a:schemeClr val="tx2">
                    <a:lumMod val="75000"/>
                  </a:schemeClr>
                </a:solidFill>
                <a:cs typeface="Calibri"/>
              </a:rPr>
              <a:t> </a:t>
            </a:r>
            <a:r>
              <a:rPr lang="el-GR" sz="1300" dirty="0">
                <a:solidFill>
                  <a:schemeClr val="tx2">
                    <a:lumMod val="75000"/>
                  </a:schemeClr>
                </a:solidFill>
                <a:cs typeface="Calibri"/>
              </a:rPr>
              <a:t>ότι το </a:t>
            </a:r>
            <a:r>
              <a:rPr lang="el-GR" sz="1300" spc="5" dirty="0">
                <a:solidFill>
                  <a:schemeClr val="tx2">
                    <a:lumMod val="75000"/>
                  </a:schemeClr>
                </a:solidFill>
                <a:cs typeface="Calibri"/>
              </a:rPr>
              <a:t> </a:t>
            </a:r>
            <a:r>
              <a:rPr lang="el-GR" sz="1300" spc="-5" dirty="0">
                <a:solidFill>
                  <a:schemeClr val="tx2">
                    <a:lumMod val="75000"/>
                  </a:schemeClr>
                </a:solidFill>
                <a:cs typeface="Calibri"/>
              </a:rPr>
              <a:t>παιδί </a:t>
            </a:r>
            <a:r>
              <a:rPr lang="el-GR" sz="1300" dirty="0">
                <a:solidFill>
                  <a:schemeClr val="tx2">
                    <a:lumMod val="75000"/>
                  </a:schemeClr>
                </a:solidFill>
                <a:cs typeface="Calibri"/>
              </a:rPr>
              <a:t>είχε </a:t>
            </a:r>
            <a:r>
              <a:rPr lang="el-GR" sz="1300" spc="-5" dirty="0">
                <a:solidFill>
                  <a:schemeClr val="tx2">
                    <a:lumMod val="75000"/>
                  </a:schemeClr>
                </a:solidFill>
                <a:cs typeface="Calibri"/>
              </a:rPr>
              <a:t>υποστεί μεταχείριση αντιβαίνουσα στο Άρθρο </a:t>
            </a:r>
            <a:r>
              <a:rPr lang="el-GR" sz="1300" dirty="0">
                <a:solidFill>
                  <a:schemeClr val="tx2">
                    <a:lumMod val="75000"/>
                  </a:schemeClr>
                </a:solidFill>
                <a:cs typeface="Calibri"/>
              </a:rPr>
              <a:t>3 </a:t>
            </a:r>
            <a:r>
              <a:rPr lang="el-GR" sz="1300" spc="-5" dirty="0">
                <a:solidFill>
                  <a:schemeClr val="tx2">
                    <a:lumMod val="75000"/>
                  </a:schemeClr>
                </a:solidFill>
                <a:cs typeface="Calibri"/>
              </a:rPr>
              <a:t>της Σύμβασης κατά την </a:t>
            </a:r>
            <a:r>
              <a:rPr lang="el-GR" sz="1300" dirty="0">
                <a:solidFill>
                  <a:schemeClr val="tx2">
                    <a:lumMod val="75000"/>
                  </a:schemeClr>
                </a:solidFill>
                <a:cs typeface="Calibri"/>
              </a:rPr>
              <a:t> </a:t>
            </a:r>
            <a:r>
              <a:rPr lang="el-GR" sz="1300" spc="-5" dirty="0">
                <a:solidFill>
                  <a:schemeClr val="tx2">
                    <a:lumMod val="75000"/>
                  </a:schemeClr>
                </a:solidFill>
                <a:cs typeface="Calibri"/>
              </a:rPr>
              <a:t>περίοδο</a:t>
            </a:r>
            <a:r>
              <a:rPr lang="el-GR" sz="1300" dirty="0">
                <a:solidFill>
                  <a:schemeClr val="tx2">
                    <a:lumMod val="75000"/>
                  </a:schemeClr>
                </a:solidFill>
                <a:cs typeface="Calibri"/>
              </a:rPr>
              <a:t> του</a:t>
            </a:r>
            <a:r>
              <a:rPr lang="el-GR" sz="1300" spc="-10" dirty="0">
                <a:solidFill>
                  <a:schemeClr val="tx2">
                    <a:lumMod val="75000"/>
                  </a:schemeClr>
                </a:solidFill>
                <a:cs typeface="Calibri"/>
              </a:rPr>
              <a:t> </a:t>
            </a:r>
            <a:r>
              <a:rPr lang="el-GR" sz="1300" spc="-5" dirty="0">
                <a:solidFill>
                  <a:schemeClr val="tx2">
                    <a:lumMod val="75000"/>
                  </a:schemeClr>
                </a:solidFill>
                <a:cs typeface="Calibri"/>
              </a:rPr>
              <a:t>χωρισμού</a:t>
            </a:r>
            <a:r>
              <a:rPr lang="el-GR" sz="1300" dirty="0">
                <a:solidFill>
                  <a:schemeClr val="tx2">
                    <a:lumMod val="75000"/>
                  </a:schemeClr>
                </a:solidFill>
                <a:cs typeface="Calibri"/>
              </a:rPr>
              <a:t> </a:t>
            </a:r>
            <a:r>
              <a:rPr lang="el-GR" sz="1300" spc="-5" dirty="0">
                <a:solidFill>
                  <a:schemeClr val="tx2">
                    <a:lumMod val="75000"/>
                  </a:schemeClr>
                </a:solidFill>
                <a:cs typeface="Calibri"/>
              </a:rPr>
              <a:t>του</a:t>
            </a:r>
            <a:r>
              <a:rPr lang="el-GR" sz="1300" dirty="0">
                <a:solidFill>
                  <a:schemeClr val="tx2">
                    <a:lumMod val="75000"/>
                  </a:schemeClr>
                </a:solidFill>
                <a:cs typeface="Calibri"/>
              </a:rPr>
              <a:t> </a:t>
            </a:r>
            <a:r>
              <a:rPr lang="el-GR" sz="1300" spc="-5" dirty="0">
                <a:solidFill>
                  <a:schemeClr val="tx2">
                    <a:lumMod val="75000"/>
                  </a:schemeClr>
                </a:solidFill>
                <a:cs typeface="Calibri"/>
              </a:rPr>
              <a:t>από</a:t>
            </a:r>
            <a:r>
              <a:rPr lang="el-GR" sz="1300" spc="5" dirty="0">
                <a:solidFill>
                  <a:schemeClr val="tx2">
                    <a:lumMod val="75000"/>
                  </a:schemeClr>
                </a:solidFill>
                <a:cs typeface="Calibri"/>
              </a:rPr>
              <a:t> </a:t>
            </a:r>
            <a:r>
              <a:rPr lang="el-GR" sz="1300" spc="-5" dirty="0">
                <a:solidFill>
                  <a:schemeClr val="tx2">
                    <a:lumMod val="75000"/>
                  </a:schemeClr>
                </a:solidFill>
                <a:cs typeface="Calibri"/>
              </a:rPr>
              <a:t>τους</a:t>
            </a:r>
            <a:r>
              <a:rPr lang="el-GR" sz="1300" dirty="0">
                <a:solidFill>
                  <a:schemeClr val="tx2">
                    <a:lumMod val="75000"/>
                  </a:schemeClr>
                </a:solidFill>
                <a:cs typeface="Calibri"/>
              </a:rPr>
              <a:t> </a:t>
            </a:r>
            <a:r>
              <a:rPr lang="el-GR" sz="1300" spc="-5" dirty="0">
                <a:solidFill>
                  <a:schemeClr val="tx2">
                    <a:lumMod val="75000"/>
                  </a:schemeClr>
                </a:solidFill>
                <a:cs typeface="Calibri"/>
              </a:rPr>
              <a:t>προσφεύγοντες.</a:t>
            </a:r>
            <a:endParaRPr lang="el-GR" sz="1300" dirty="0">
              <a:solidFill>
                <a:schemeClr val="tx2">
                  <a:lumMod val="75000"/>
                </a:schemeClr>
              </a:solidFill>
              <a:cs typeface="Calibri"/>
            </a:endParaRPr>
          </a:p>
          <a:p>
            <a:pPr marL="50800" marR="43815" algn="just">
              <a:lnSpc>
                <a:spcPct val="101699"/>
              </a:lnSpc>
            </a:pPr>
            <a:endParaRPr sz="130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393700" y="425450"/>
            <a:ext cx="10058400" cy="6843027"/>
          </a:xfrm>
          <a:prstGeom prst="rect">
            <a:avLst/>
          </a:prstGeom>
        </p:spPr>
        <p:txBody>
          <a:bodyPr vert="horz" wrap="square" lIns="0" tIns="9525" rIns="0" bIns="0" rtlCol="0">
            <a:spAutoFit/>
          </a:bodyPr>
          <a:lstStyle/>
          <a:p>
            <a:pPr>
              <a:lnSpc>
                <a:spcPct val="100000"/>
              </a:lnSpc>
              <a:spcBef>
                <a:spcPts val="20"/>
              </a:spcBef>
            </a:pPr>
            <a:endParaRPr sz="1700">
              <a:latin typeface="Calibri"/>
              <a:cs typeface="Calibri"/>
            </a:endParaRPr>
          </a:p>
          <a:p>
            <a:pPr marL="12700" algn="just">
              <a:lnSpc>
                <a:spcPct val="100000"/>
              </a:lnSpc>
            </a:pPr>
            <a:r>
              <a:rPr sz="1700" b="1" u="sng" spc="-5" dirty="0">
                <a:solidFill>
                  <a:srgbClr val="4F81BC"/>
                </a:solidFill>
                <a:uFill>
                  <a:solidFill>
                    <a:srgbClr val="4F81BC"/>
                  </a:solidFill>
                </a:uFill>
                <a:latin typeface="Calibri"/>
                <a:cs typeface="Calibri"/>
                <a:hlinkClick r:id="rId2"/>
              </a:rPr>
              <a:t>Paradiso</a:t>
            </a:r>
            <a:r>
              <a:rPr sz="1700" b="1" u="sng" spc="5" dirty="0">
                <a:solidFill>
                  <a:srgbClr val="4F81BC"/>
                </a:solidFill>
                <a:uFill>
                  <a:solidFill>
                    <a:srgbClr val="4F81BC"/>
                  </a:solidFill>
                </a:uFill>
                <a:latin typeface="Calibri"/>
                <a:cs typeface="Calibri"/>
                <a:hlinkClick r:id="rId2"/>
              </a:rPr>
              <a:t> </a:t>
            </a:r>
            <a:r>
              <a:rPr sz="1700" b="1" u="sng" spc="-5" dirty="0">
                <a:solidFill>
                  <a:srgbClr val="4F81BC"/>
                </a:solidFill>
                <a:uFill>
                  <a:solidFill>
                    <a:srgbClr val="4F81BC"/>
                  </a:solidFill>
                </a:uFill>
                <a:latin typeface="Calibri"/>
                <a:cs typeface="Calibri"/>
                <a:hlinkClick r:id="rId2"/>
              </a:rPr>
              <a:t>και</a:t>
            </a:r>
            <a:r>
              <a:rPr sz="1700" b="1" u="sng" dirty="0">
                <a:solidFill>
                  <a:srgbClr val="4F81BC"/>
                </a:solidFill>
                <a:uFill>
                  <a:solidFill>
                    <a:srgbClr val="4F81BC"/>
                  </a:solidFill>
                </a:uFill>
                <a:latin typeface="Calibri"/>
                <a:cs typeface="Calibri"/>
                <a:hlinkClick r:id="rId2"/>
              </a:rPr>
              <a:t> </a:t>
            </a:r>
            <a:r>
              <a:rPr sz="1700" b="1" u="sng" spc="-5" dirty="0">
                <a:solidFill>
                  <a:srgbClr val="4F81BC"/>
                </a:solidFill>
                <a:uFill>
                  <a:solidFill>
                    <a:srgbClr val="4F81BC"/>
                  </a:solidFill>
                </a:uFill>
                <a:latin typeface="Calibri"/>
                <a:cs typeface="Calibri"/>
                <a:hlinkClick r:id="rId2"/>
              </a:rPr>
              <a:t>Campanelli κατά</a:t>
            </a:r>
            <a:r>
              <a:rPr sz="1700" b="1" u="sng" spc="5" dirty="0">
                <a:solidFill>
                  <a:srgbClr val="4F81BC"/>
                </a:solidFill>
                <a:uFill>
                  <a:solidFill>
                    <a:srgbClr val="4F81BC"/>
                  </a:solidFill>
                </a:uFill>
                <a:latin typeface="Calibri"/>
                <a:cs typeface="Calibri"/>
                <a:hlinkClick r:id="rId2"/>
              </a:rPr>
              <a:t> </a:t>
            </a:r>
            <a:r>
              <a:rPr sz="1700" b="1" u="sng" spc="-5" dirty="0">
                <a:solidFill>
                  <a:srgbClr val="4F81BC"/>
                </a:solidFill>
                <a:uFill>
                  <a:solidFill>
                    <a:srgbClr val="4F81BC"/>
                  </a:solidFill>
                </a:uFill>
                <a:latin typeface="Calibri"/>
                <a:cs typeface="Calibri"/>
                <a:hlinkClick r:id="rId2"/>
              </a:rPr>
              <a:t>Ιταλίας</a:t>
            </a:r>
            <a:endParaRPr sz="1700">
              <a:latin typeface="Calibri"/>
              <a:cs typeface="Calibri"/>
            </a:endParaRPr>
          </a:p>
          <a:p>
            <a:pPr marL="12700" algn="just">
              <a:lnSpc>
                <a:spcPct val="100000"/>
              </a:lnSpc>
              <a:spcBef>
                <a:spcPts val="25"/>
              </a:spcBef>
            </a:pPr>
            <a:r>
              <a:rPr sz="1700" dirty="0">
                <a:solidFill>
                  <a:srgbClr val="808080"/>
                </a:solidFill>
                <a:latin typeface="Calibri"/>
                <a:cs typeface="Calibri"/>
              </a:rPr>
              <a:t>24 </a:t>
            </a:r>
            <a:r>
              <a:rPr sz="1700" spc="-5" dirty="0">
                <a:solidFill>
                  <a:srgbClr val="808080"/>
                </a:solidFill>
                <a:latin typeface="Calibri"/>
                <a:cs typeface="Calibri"/>
              </a:rPr>
              <a:t>Ιανουαρίου</a:t>
            </a:r>
            <a:r>
              <a:rPr sz="1700" dirty="0">
                <a:solidFill>
                  <a:srgbClr val="808080"/>
                </a:solidFill>
                <a:latin typeface="Calibri"/>
                <a:cs typeface="Calibri"/>
              </a:rPr>
              <a:t> </a:t>
            </a:r>
            <a:r>
              <a:rPr sz="1700" spc="-5" dirty="0">
                <a:solidFill>
                  <a:srgbClr val="808080"/>
                </a:solidFill>
                <a:latin typeface="Calibri"/>
                <a:cs typeface="Calibri"/>
              </a:rPr>
              <a:t>2017</a:t>
            </a:r>
            <a:r>
              <a:rPr sz="1700" dirty="0">
                <a:solidFill>
                  <a:srgbClr val="808080"/>
                </a:solidFill>
                <a:latin typeface="Calibri"/>
                <a:cs typeface="Calibri"/>
              </a:rPr>
              <a:t> </a:t>
            </a:r>
            <a:r>
              <a:rPr sz="1700" spc="-5" dirty="0">
                <a:solidFill>
                  <a:srgbClr val="808080"/>
                </a:solidFill>
                <a:latin typeface="Calibri"/>
                <a:cs typeface="Calibri"/>
              </a:rPr>
              <a:t>(Τμήμα</a:t>
            </a:r>
            <a:r>
              <a:rPr sz="1700" dirty="0">
                <a:solidFill>
                  <a:srgbClr val="808080"/>
                </a:solidFill>
                <a:latin typeface="Calibri"/>
                <a:cs typeface="Calibri"/>
              </a:rPr>
              <a:t> </a:t>
            </a:r>
            <a:r>
              <a:rPr sz="1700" spc="-5" dirty="0">
                <a:solidFill>
                  <a:srgbClr val="808080"/>
                </a:solidFill>
                <a:latin typeface="Calibri"/>
                <a:cs typeface="Calibri"/>
              </a:rPr>
              <a:t>Ευρείας</a:t>
            </a:r>
            <a:r>
              <a:rPr sz="1700" dirty="0">
                <a:solidFill>
                  <a:srgbClr val="808080"/>
                </a:solidFill>
                <a:latin typeface="Calibri"/>
                <a:cs typeface="Calibri"/>
              </a:rPr>
              <a:t> </a:t>
            </a:r>
            <a:r>
              <a:rPr sz="1700" spc="-5" dirty="0">
                <a:solidFill>
                  <a:srgbClr val="808080"/>
                </a:solidFill>
                <a:latin typeface="Calibri"/>
                <a:cs typeface="Calibri"/>
              </a:rPr>
              <a:t>Σύνθεσης)</a:t>
            </a:r>
            <a:endParaRPr sz="1700">
              <a:latin typeface="Calibri"/>
              <a:cs typeface="Calibri"/>
            </a:endParaRPr>
          </a:p>
          <a:p>
            <a:pPr marL="12700" marR="5080" algn="just">
              <a:lnSpc>
                <a:spcPct val="101699"/>
              </a:lnSpc>
            </a:pPr>
            <a:r>
              <a:rPr sz="1700" dirty="0">
                <a:latin typeface="Calibri"/>
                <a:cs typeface="Calibri"/>
              </a:rPr>
              <a:t>Η </a:t>
            </a:r>
            <a:r>
              <a:rPr sz="1700" spc="-5" dirty="0">
                <a:latin typeface="Calibri"/>
                <a:cs typeface="Calibri"/>
              </a:rPr>
              <a:t>υπόθεση αυτή αφορούσε στη θέση υπό </a:t>
            </a:r>
            <a:r>
              <a:rPr sz="1700" dirty="0">
                <a:latin typeface="Calibri"/>
                <a:cs typeface="Calibri"/>
              </a:rPr>
              <a:t>την </a:t>
            </a:r>
            <a:r>
              <a:rPr sz="1700" spc="-5" dirty="0">
                <a:latin typeface="Calibri"/>
                <a:cs typeface="Calibri"/>
              </a:rPr>
              <a:t>κηδεμονία των ιταλικών υπηρεσιών </a:t>
            </a:r>
            <a:r>
              <a:rPr sz="1700" dirty="0">
                <a:latin typeface="Calibri"/>
                <a:cs typeface="Calibri"/>
              </a:rPr>
              <a:t> </a:t>
            </a:r>
            <a:r>
              <a:rPr sz="1700" spc="-5" dirty="0">
                <a:latin typeface="Calibri"/>
                <a:cs typeface="Calibri"/>
              </a:rPr>
              <a:t>κοινωνικής πρόνοιας </a:t>
            </a:r>
            <a:r>
              <a:rPr sz="1700" dirty="0">
                <a:latin typeface="Calibri"/>
                <a:cs typeface="Calibri"/>
              </a:rPr>
              <a:t>ενός </a:t>
            </a:r>
            <a:r>
              <a:rPr sz="1700" spc="-5" dirty="0">
                <a:latin typeface="Calibri"/>
                <a:cs typeface="Calibri"/>
              </a:rPr>
              <a:t>παιδιού </a:t>
            </a:r>
            <a:r>
              <a:rPr sz="1700" dirty="0">
                <a:latin typeface="Calibri"/>
                <a:cs typeface="Calibri"/>
              </a:rPr>
              <a:t>εννέα </a:t>
            </a:r>
            <a:r>
              <a:rPr sz="1700" spc="-5" dirty="0">
                <a:latin typeface="Calibri"/>
                <a:cs typeface="Calibri"/>
              </a:rPr>
              <a:t>μηνών, </a:t>
            </a:r>
            <a:r>
              <a:rPr sz="1700" dirty="0">
                <a:latin typeface="Calibri"/>
                <a:cs typeface="Calibri"/>
              </a:rPr>
              <a:t>το </a:t>
            </a:r>
            <a:r>
              <a:rPr sz="1700" spc="-5" dirty="0">
                <a:latin typeface="Calibri"/>
                <a:cs typeface="Calibri"/>
              </a:rPr>
              <a:t>οποίο γεννήθηκε στη Ρωσία </a:t>
            </a:r>
            <a:r>
              <a:rPr sz="1700" spc="-10" dirty="0">
                <a:latin typeface="Calibri"/>
                <a:cs typeface="Calibri"/>
              </a:rPr>
              <a:t>στο </a:t>
            </a:r>
            <a:r>
              <a:rPr sz="1700" spc="-5" dirty="0">
                <a:latin typeface="Calibri"/>
                <a:cs typeface="Calibri"/>
              </a:rPr>
              <a:t> πλαίσιο</a:t>
            </a:r>
            <a:r>
              <a:rPr sz="1700" dirty="0">
                <a:latin typeface="Calibri"/>
                <a:cs typeface="Calibri"/>
              </a:rPr>
              <a:t> </a:t>
            </a:r>
            <a:r>
              <a:rPr sz="1700" spc="-5" dirty="0">
                <a:latin typeface="Calibri"/>
                <a:cs typeface="Calibri"/>
              </a:rPr>
              <a:t>συμφωνίας </a:t>
            </a:r>
            <a:r>
              <a:rPr sz="1700" dirty="0">
                <a:latin typeface="Calibri"/>
                <a:cs typeface="Calibri"/>
              </a:rPr>
              <a:t>παρένθετης </a:t>
            </a:r>
            <a:r>
              <a:rPr sz="1700" spc="-5" dirty="0">
                <a:latin typeface="Calibri"/>
                <a:cs typeface="Calibri"/>
              </a:rPr>
              <a:t>μητρότητας, </a:t>
            </a:r>
            <a:r>
              <a:rPr sz="1700" dirty="0">
                <a:latin typeface="Calibri"/>
                <a:cs typeface="Calibri"/>
              </a:rPr>
              <a:t>η </a:t>
            </a:r>
            <a:r>
              <a:rPr sz="1700" spc="-5" dirty="0">
                <a:latin typeface="Calibri"/>
                <a:cs typeface="Calibri"/>
              </a:rPr>
              <a:t>οποία συνήφθη από </a:t>
            </a:r>
            <a:r>
              <a:rPr sz="1700" spc="5" dirty="0">
                <a:latin typeface="Calibri"/>
                <a:cs typeface="Calibri"/>
              </a:rPr>
              <a:t>ένα </a:t>
            </a:r>
            <a:r>
              <a:rPr sz="1700" dirty="0">
                <a:latin typeface="Calibri"/>
                <a:cs typeface="Calibri"/>
              </a:rPr>
              <a:t>ζευγάρι </a:t>
            </a:r>
            <a:r>
              <a:rPr sz="1700" spc="5" dirty="0">
                <a:latin typeface="Calibri"/>
                <a:cs typeface="Calibri"/>
              </a:rPr>
              <a:t> </a:t>
            </a:r>
            <a:r>
              <a:rPr sz="1700" spc="-5" dirty="0">
                <a:latin typeface="Calibri"/>
                <a:cs typeface="Calibri"/>
              </a:rPr>
              <a:t>(τους</a:t>
            </a:r>
            <a:r>
              <a:rPr sz="1700" dirty="0">
                <a:latin typeface="Calibri"/>
                <a:cs typeface="Calibri"/>
              </a:rPr>
              <a:t> </a:t>
            </a:r>
            <a:r>
              <a:rPr sz="1700" spc="-5" dirty="0">
                <a:latin typeface="Calibri"/>
                <a:cs typeface="Calibri"/>
              </a:rPr>
              <a:t>προσφεύγοντες)</a:t>
            </a:r>
            <a:r>
              <a:rPr sz="1700" dirty="0">
                <a:latin typeface="Calibri"/>
                <a:cs typeface="Calibri"/>
              </a:rPr>
              <a:t> </a:t>
            </a:r>
            <a:r>
              <a:rPr sz="1700" spc="-5" dirty="0">
                <a:latin typeface="Calibri"/>
                <a:cs typeface="Calibri"/>
              </a:rPr>
              <a:t>που,</a:t>
            </a:r>
            <a:r>
              <a:rPr sz="1700" dirty="0">
                <a:latin typeface="Calibri"/>
                <a:cs typeface="Calibri"/>
              </a:rPr>
              <a:t> όπως</a:t>
            </a:r>
            <a:r>
              <a:rPr sz="1700" spc="5" dirty="0">
                <a:latin typeface="Calibri"/>
                <a:cs typeface="Calibri"/>
              </a:rPr>
              <a:t> </a:t>
            </a:r>
            <a:r>
              <a:rPr sz="1700" spc="-5" dirty="0">
                <a:latin typeface="Calibri"/>
                <a:cs typeface="Calibri"/>
              </a:rPr>
              <a:t>αποδείχθηκε</a:t>
            </a:r>
            <a:r>
              <a:rPr sz="1700" dirty="0">
                <a:latin typeface="Calibri"/>
                <a:cs typeface="Calibri"/>
              </a:rPr>
              <a:t> </a:t>
            </a:r>
            <a:r>
              <a:rPr sz="1700" spc="-5" dirty="0">
                <a:latin typeface="Calibri"/>
                <a:cs typeface="Calibri"/>
              </a:rPr>
              <a:t>αργότερα,</a:t>
            </a:r>
            <a:r>
              <a:rPr sz="1700" dirty="0">
                <a:latin typeface="Calibri"/>
                <a:cs typeface="Calibri"/>
              </a:rPr>
              <a:t> </a:t>
            </a:r>
            <a:r>
              <a:rPr sz="1700" spc="-10" dirty="0">
                <a:latin typeface="Calibri"/>
                <a:cs typeface="Calibri"/>
              </a:rPr>
              <a:t>δεν</a:t>
            </a:r>
            <a:r>
              <a:rPr sz="1700" spc="-5" dirty="0">
                <a:latin typeface="Calibri"/>
                <a:cs typeface="Calibri"/>
              </a:rPr>
              <a:t> είχε</a:t>
            </a:r>
            <a:r>
              <a:rPr sz="1700" spc="265" dirty="0">
                <a:latin typeface="Calibri"/>
                <a:cs typeface="Calibri"/>
              </a:rPr>
              <a:t> </a:t>
            </a:r>
            <a:r>
              <a:rPr sz="1700" spc="-5" dirty="0">
                <a:latin typeface="Calibri"/>
                <a:cs typeface="Calibri"/>
              </a:rPr>
              <a:t>κανέναν </a:t>
            </a:r>
            <a:r>
              <a:rPr sz="1700" dirty="0">
                <a:latin typeface="Calibri"/>
                <a:cs typeface="Calibri"/>
              </a:rPr>
              <a:t> </a:t>
            </a:r>
            <a:r>
              <a:rPr sz="1700" spc="-5" dirty="0">
                <a:latin typeface="Calibri"/>
                <a:cs typeface="Calibri"/>
              </a:rPr>
              <a:t>βιολογικό</a:t>
            </a:r>
            <a:r>
              <a:rPr sz="1700" dirty="0">
                <a:latin typeface="Calibri"/>
                <a:cs typeface="Calibri"/>
              </a:rPr>
              <a:t> </a:t>
            </a:r>
            <a:r>
              <a:rPr sz="1700" spc="-5" dirty="0">
                <a:latin typeface="Calibri"/>
                <a:cs typeface="Calibri"/>
              </a:rPr>
              <a:t>δεσμό</a:t>
            </a:r>
            <a:r>
              <a:rPr sz="1700" dirty="0">
                <a:latin typeface="Calibri"/>
                <a:cs typeface="Calibri"/>
              </a:rPr>
              <a:t> με</a:t>
            </a:r>
            <a:r>
              <a:rPr sz="1700" spc="5" dirty="0">
                <a:latin typeface="Calibri"/>
                <a:cs typeface="Calibri"/>
              </a:rPr>
              <a:t> </a:t>
            </a:r>
            <a:r>
              <a:rPr sz="1700" dirty="0">
                <a:latin typeface="Calibri"/>
                <a:cs typeface="Calibri"/>
              </a:rPr>
              <a:t>το</a:t>
            </a:r>
            <a:r>
              <a:rPr sz="1700" spc="5" dirty="0">
                <a:latin typeface="Calibri"/>
                <a:cs typeface="Calibri"/>
              </a:rPr>
              <a:t> </a:t>
            </a:r>
            <a:r>
              <a:rPr sz="1700" spc="-5" dirty="0">
                <a:latin typeface="Calibri"/>
                <a:cs typeface="Calibri"/>
              </a:rPr>
              <a:t>παιδί.</a:t>
            </a:r>
            <a:r>
              <a:rPr sz="1700" dirty="0">
                <a:latin typeface="Calibri"/>
                <a:cs typeface="Calibri"/>
              </a:rPr>
              <a:t> </a:t>
            </a:r>
            <a:r>
              <a:rPr sz="1700" spc="-5" dirty="0">
                <a:latin typeface="Calibri"/>
                <a:cs typeface="Calibri"/>
              </a:rPr>
              <a:t>Οι</a:t>
            </a:r>
            <a:r>
              <a:rPr sz="1700" dirty="0">
                <a:latin typeface="Calibri"/>
                <a:cs typeface="Calibri"/>
              </a:rPr>
              <a:t> </a:t>
            </a:r>
            <a:r>
              <a:rPr sz="1700" spc="-5" dirty="0">
                <a:latin typeface="Calibri"/>
                <a:cs typeface="Calibri"/>
              </a:rPr>
              <a:t>προσφεύγοντες</a:t>
            </a:r>
            <a:r>
              <a:rPr sz="1700" dirty="0">
                <a:latin typeface="Calibri"/>
                <a:cs typeface="Calibri"/>
              </a:rPr>
              <a:t> </a:t>
            </a:r>
            <a:r>
              <a:rPr sz="1700" spc="-5" dirty="0">
                <a:latin typeface="Calibri"/>
                <a:cs typeface="Calibri"/>
              </a:rPr>
              <a:t>κατήγγειλαν,</a:t>
            </a:r>
            <a:r>
              <a:rPr sz="1700" dirty="0">
                <a:latin typeface="Calibri"/>
                <a:cs typeface="Calibri"/>
              </a:rPr>
              <a:t> </a:t>
            </a:r>
            <a:r>
              <a:rPr sz="1700" spc="-5" dirty="0">
                <a:latin typeface="Calibri"/>
                <a:cs typeface="Calibri"/>
              </a:rPr>
              <a:t>ειδικότερα,</a:t>
            </a:r>
            <a:r>
              <a:rPr sz="1700" dirty="0">
                <a:latin typeface="Calibri"/>
                <a:cs typeface="Calibri"/>
              </a:rPr>
              <a:t> </a:t>
            </a:r>
            <a:r>
              <a:rPr sz="1700" spc="-10" dirty="0">
                <a:latin typeface="Calibri"/>
                <a:cs typeface="Calibri"/>
              </a:rPr>
              <a:t>την </a:t>
            </a:r>
            <a:r>
              <a:rPr sz="1700" spc="-5" dirty="0">
                <a:latin typeface="Calibri"/>
                <a:cs typeface="Calibri"/>
              </a:rPr>
              <a:t> απομάκρυνση </a:t>
            </a:r>
            <a:r>
              <a:rPr sz="1700" dirty="0">
                <a:latin typeface="Calibri"/>
                <a:cs typeface="Calibri"/>
              </a:rPr>
              <a:t>του </a:t>
            </a:r>
            <a:r>
              <a:rPr sz="1700" spc="-5" dirty="0">
                <a:latin typeface="Calibri"/>
                <a:cs typeface="Calibri"/>
              </a:rPr>
              <a:t>παιδιού από αυτούς καθώς και </a:t>
            </a:r>
            <a:r>
              <a:rPr sz="1700" dirty="0">
                <a:latin typeface="Calibri"/>
                <a:cs typeface="Calibri"/>
              </a:rPr>
              <a:t>την </a:t>
            </a:r>
            <a:r>
              <a:rPr sz="1700" spc="-5" dirty="0">
                <a:latin typeface="Calibri"/>
                <a:cs typeface="Calibri"/>
              </a:rPr>
              <a:t>άρνηση αναγνώρισης, μέσω </a:t>
            </a:r>
            <a:r>
              <a:rPr sz="1700" dirty="0">
                <a:latin typeface="Calibri"/>
                <a:cs typeface="Calibri"/>
              </a:rPr>
              <a:t> της</a:t>
            </a:r>
            <a:r>
              <a:rPr sz="1700" spc="5" dirty="0">
                <a:latin typeface="Calibri"/>
                <a:cs typeface="Calibri"/>
              </a:rPr>
              <a:t> </a:t>
            </a:r>
            <a:r>
              <a:rPr sz="1700" spc="-5" dirty="0">
                <a:latin typeface="Calibri"/>
                <a:cs typeface="Calibri"/>
              </a:rPr>
              <a:t>εγγραφής</a:t>
            </a:r>
            <a:r>
              <a:rPr sz="1700" dirty="0">
                <a:latin typeface="Calibri"/>
                <a:cs typeface="Calibri"/>
              </a:rPr>
              <a:t> του</a:t>
            </a:r>
            <a:r>
              <a:rPr sz="1700" spc="5" dirty="0">
                <a:latin typeface="Calibri"/>
                <a:cs typeface="Calibri"/>
              </a:rPr>
              <a:t> </a:t>
            </a:r>
            <a:r>
              <a:rPr sz="1700" spc="-5" dirty="0">
                <a:latin typeface="Calibri"/>
                <a:cs typeface="Calibri"/>
              </a:rPr>
              <a:t>πιστοποιητικού</a:t>
            </a:r>
            <a:r>
              <a:rPr sz="1700" dirty="0">
                <a:latin typeface="Calibri"/>
                <a:cs typeface="Calibri"/>
              </a:rPr>
              <a:t> </a:t>
            </a:r>
            <a:r>
              <a:rPr sz="1700" spc="-5" dirty="0">
                <a:latin typeface="Calibri"/>
                <a:cs typeface="Calibri"/>
              </a:rPr>
              <a:t>γέννησης</a:t>
            </a:r>
            <a:r>
              <a:rPr sz="1700" dirty="0">
                <a:latin typeface="Calibri"/>
                <a:cs typeface="Calibri"/>
              </a:rPr>
              <a:t> του</a:t>
            </a:r>
            <a:r>
              <a:rPr sz="1700" spc="5" dirty="0">
                <a:latin typeface="Calibri"/>
                <a:cs typeface="Calibri"/>
              </a:rPr>
              <a:t> </a:t>
            </a:r>
            <a:r>
              <a:rPr sz="1700" spc="-5" dirty="0">
                <a:latin typeface="Calibri"/>
                <a:cs typeface="Calibri"/>
              </a:rPr>
              <a:t>παιδιού</a:t>
            </a:r>
            <a:r>
              <a:rPr sz="1700" dirty="0">
                <a:latin typeface="Calibri"/>
                <a:cs typeface="Calibri"/>
              </a:rPr>
              <a:t> </a:t>
            </a:r>
            <a:r>
              <a:rPr sz="1700" spc="-5" dirty="0">
                <a:latin typeface="Calibri"/>
                <a:cs typeface="Calibri"/>
              </a:rPr>
              <a:t>στα</a:t>
            </a:r>
            <a:r>
              <a:rPr sz="1700" spc="260" dirty="0">
                <a:latin typeface="Calibri"/>
                <a:cs typeface="Calibri"/>
              </a:rPr>
              <a:t> </a:t>
            </a:r>
            <a:r>
              <a:rPr sz="1700" spc="-5" dirty="0">
                <a:latin typeface="Calibri"/>
                <a:cs typeface="Calibri"/>
              </a:rPr>
              <a:t>ιταλικά</a:t>
            </a:r>
            <a:r>
              <a:rPr sz="1700" spc="260" dirty="0">
                <a:latin typeface="Calibri"/>
                <a:cs typeface="Calibri"/>
              </a:rPr>
              <a:t> </a:t>
            </a:r>
            <a:r>
              <a:rPr sz="1700" dirty="0">
                <a:latin typeface="Calibri"/>
                <a:cs typeface="Calibri"/>
              </a:rPr>
              <a:t>μητρώα </a:t>
            </a:r>
            <a:r>
              <a:rPr sz="1700" spc="5" dirty="0">
                <a:latin typeface="Calibri"/>
                <a:cs typeface="Calibri"/>
              </a:rPr>
              <a:t> </a:t>
            </a:r>
            <a:r>
              <a:rPr sz="1700" spc="-5" dirty="0">
                <a:latin typeface="Calibri"/>
                <a:cs typeface="Calibri"/>
              </a:rPr>
              <a:t>αστικής</a:t>
            </a:r>
            <a:r>
              <a:rPr sz="1700" dirty="0">
                <a:latin typeface="Calibri"/>
                <a:cs typeface="Calibri"/>
              </a:rPr>
              <a:t> </a:t>
            </a:r>
            <a:r>
              <a:rPr sz="1700" spc="-5" dirty="0">
                <a:latin typeface="Calibri"/>
                <a:cs typeface="Calibri"/>
              </a:rPr>
              <a:t>κατάστασης,</a:t>
            </a:r>
            <a:r>
              <a:rPr sz="1700" spc="5" dirty="0">
                <a:latin typeface="Calibri"/>
                <a:cs typeface="Calibri"/>
              </a:rPr>
              <a:t> </a:t>
            </a:r>
            <a:r>
              <a:rPr sz="1700" spc="-5" dirty="0">
                <a:latin typeface="Calibri"/>
                <a:cs typeface="Calibri"/>
              </a:rPr>
              <a:t>της γονικής</a:t>
            </a:r>
            <a:r>
              <a:rPr sz="1700" dirty="0">
                <a:latin typeface="Calibri"/>
                <a:cs typeface="Calibri"/>
              </a:rPr>
              <a:t> </a:t>
            </a:r>
            <a:r>
              <a:rPr sz="1700" spc="-5" dirty="0">
                <a:latin typeface="Calibri"/>
                <a:cs typeface="Calibri"/>
              </a:rPr>
              <a:t>σχέσης</a:t>
            </a:r>
            <a:r>
              <a:rPr sz="1700" spc="5" dirty="0">
                <a:latin typeface="Calibri"/>
                <a:cs typeface="Calibri"/>
              </a:rPr>
              <a:t> </a:t>
            </a:r>
            <a:r>
              <a:rPr sz="1700" spc="-5" dirty="0">
                <a:latin typeface="Calibri"/>
                <a:cs typeface="Calibri"/>
              </a:rPr>
              <a:t>που </a:t>
            </a:r>
            <a:r>
              <a:rPr sz="1700" dirty="0">
                <a:latin typeface="Calibri"/>
                <a:cs typeface="Calibri"/>
              </a:rPr>
              <a:t>είχε</a:t>
            </a:r>
            <a:r>
              <a:rPr sz="1700" spc="-5" dirty="0">
                <a:latin typeface="Calibri"/>
                <a:cs typeface="Calibri"/>
              </a:rPr>
              <a:t> δημιουργηθεί</a:t>
            </a:r>
            <a:r>
              <a:rPr sz="1700" dirty="0">
                <a:latin typeface="Calibri"/>
                <a:cs typeface="Calibri"/>
              </a:rPr>
              <a:t> </a:t>
            </a:r>
            <a:r>
              <a:rPr sz="1700" spc="-5" dirty="0">
                <a:latin typeface="Calibri"/>
                <a:cs typeface="Calibri"/>
              </a:rPr>
              <a:t>στο</a:t>
            </a:r>
            <a:r>
              <a:rPr sz="1700" dirty="0">
                <a:latin typeface="Calibri"/>
                <a:cs typeface="Calibri"/>
              </a:rPr>
              <a:t> </a:t>
            </a:r>
            <a:r>
              <a:rPr sz="1700" spc="-5" dirty="0">
                <a:latin typeface="Calibri"/>
                <a:cs typeface="Calibri"/>
              </a:rPr>
              <a:t>εξωτερικό.</a:t>
            </a:r>
            <a:endParaRPr sz="1700">
              <a:latin typeface="Calibri"/>
              <a:cs typeface="Calibri"/>
            </a:endParaRPr>
          </a:p>
          <a:p>
            <a:pPr marL="12700" algn="just">
              <a:lnSpc>
                <a:spcPct val="100000"/>
              </a:lnSpc>
              <a:spcBef>
                <a:spcPts val="25"/>
              </a:spcBef>
            </a:pPr>
            <a:r>
              <a:rPr sz="1700" dirty="0">
                <a:solidFill>
                  <a:schemeClr val="tx2">
                    <a:lumMod val="75000"/>
                  </a:schemeClr>
                </a:solidFill>
                <a:latin typeface="Calibri"/>
                <a:cs typeface="Calibri"/>
              </a:rPr>
              <a:t>Το</a:t>
            </a:r>
            <a:r>
              <a:rPr sz="1700" spc="16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Τμήμα</a:t>
            </a:r>
            <a:r>
              <a:rPr sz="1700" spc="16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Ευρείας</a:t>
            </a:r>
            <a:r>
              <a:rPr sz="1700" spc="16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Σύνθεσης</a:t>
            </a:r>
            <a:r>
              <a:rPr sz="1700" spc="16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έκρινε,</a:t>
            </a:r>
            <a:r>
              <a:rPr sz="1700" spc="160" dirty="0">
                <a:solidFill>
                  <a:schemeClr val="tx2">
                    <a:lumMod val="75000"/>
                  </a:schemeClr>
                </a:solidFill>
                <a:latin typeface="Calibri"/>
                <a:cs typeface="Calibri"/>
              </a:rPr>
              <a:t> </a:t>
            </a:r>
            <a:r>
              <a:rPr sz="1700" spc="-10" dirty="0">
                <a:solidFill>
                  <a:schemeClr val="tx2">
                    <a:lumMod val="75000"/>
                  </a:schemeClr>
                </a:solidFill>
                <a:latin typeface="Calibri"/>
                <a:cs typeface="Calibri"/>
              </a:rPr>
              <a:t>με</a:t>
            </a:r>
            <a:r>
              <a:rPr sz="1700" spc="16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πλειοψηφία</a:t>
            </a:r>
            <a:r>
              <a:rPr sz="1700" spc="165" dirty="0">
                <a:solidFill>
                  <a:schemeClr val="tx2">
                    <a:lumMod val="75000"/>
                  </a:schemeClr>
                </a:solidFill>
                <a:latin typeface="Calibri"/>
                <a:cs typeface="Calibri"/>
              </a:rPr>
              <a:t> </a:t>
            </a:r>
            <a:r>
              <a:rPr sz="1700" dirty="0">
                <a:solidFill>
                  <a:schemeClr val="tx2">
                    <a:lumMod val="75000"/>
                  </a:schemeClr>
                </a:solidFill>
                <a:latin typeface="Calibri"/>
                <a:cs typeface="Calibri"/>
              </a:rPr>
              <a:t>έντεκα</a:t>
            </a:r>
            <a:r>
              <a:rPr sz="1700" spc="15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ψήφων</a:t>
            </a:r>
            <a:r>
              <a:rPr sz="1700" spc="15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έναντι</a:t>
            </a:r>
            <a:r>
              <a:rPr sz="1700" spc="155" dirty="0">
                <a:solidFill>
                  <a:schemeClr val="tx2">
                    <a:lumMod val="75000"/>
                  </a:schemeClr>
                </a:solidFill>
                <a:latin typeface="Calibri"/>
                <a:cs typeface="Calibri"/>
              </a:rPr>
              <a:t> </a:t>
            </a:r>
            <a:r>
              <a:rPr sz="1700" dirty="0">
                <a:solidFill>
                  <a:schemeClr val="tx2">
                    <a:lumMod val="75000"/>
                  </a:schemeClr>
                </a:solidFill>
                <a:latin typeface="Calibri"/>
                <a:cs typeface="Calibri"/>
              </a:rPr>
              <a:t>έξι</a:t>
            </a:r>
            <a:r>
              <a:rPr sz="1700">
                <a:solidFill>
                  <a:schemeClr val="tx2">
                    <a:lumMod val="75000"/>
                  </a:schemeClr>
                </a:solidFill>
                <a:latin typeface="Calibri"/>
                <a:cs typeface="Calibri"/>
              </a:rPr>
              <a:t>,</a:t>
            </a:r>
            <a:r>
              <a:rPr sz="1700" spc="165">
                <a:solidFill>
                  <a:schemeClr val="tx2">
                    <a:lumMod val="75000"/>
                  </a:schemeClr>
                </a:solidFill>
                <a:latin typeface="Calibri"/>
                <a:cs typeface="Calibri"/>
              </a:rPr>
              <a:t> </a:t>
            </a:r>
            <a:r>
              <a:rPr sz="1700" spc="-5" smtClean="0">
                <a:solidFill>
                  <a:schemeClr val="tx2">
                    <a:lumMod val="75000"/>
                  </a:schemeClr>
                </a:solidFill>
                <a:latin typeface="Calibri"/>
                <a:cs typeface="Calibri"/>
              </a:rPr>
              <a:t>ότι</a:t>
            </a:r>
            <a:r>
              <a:rPr lang="en-US" sz="1700" spc="-5" dirty="0" smtClean="0">
                <a:solidFill>
                  <a:schemeClr val="tx2">
                    <a:lumMod val="75000"/>
                  </a:schemeClr>
                </a:solidFill>
                <a:latin typeface="Calibri"/>
                <a:cs typeface="Calibri"/>
              </a:rPr>
              <a:t> </a:t>
            </a:r>
            <a:r>
              <a:rPr sz="1700" b="1" spc="-5" smtClean="0">
                <a:solidFill>
                  <a:schemeClr val="tx2">
                    <a:lumMod val="75000"/>
                  </a:schemeClr>
                </a:solidFill>
                <a:latin typeface="Calibri"/>
                <a:cs typeface="Calibri"/>
              </a:rPr>
              <a:t>δεν</a:t>
            </a:r>
            <a:r>
              <a:rPr sz="1700" b="1" spc="335" smtClean="0">
                <a:solidFill>
                  <a:schemeClr val="tx2">
                    <a:lumMod val="75000"/>
                  </a:schemeClr>
                </a:solidFill>
                <a:latin typeface="Calibri"/>
                <a:cs typeface="Calibri"/>
              </a:rPr>
              <a:t> </a:t>
            </a:r>
            <a:r>
              <a:rPr sz="1700" b="1" dirty="0">
                <a:solidFill>
                  <a:schemeClr val="tx2">
                    <a:lumMod val="75000"/>
                  </a:schemeClr>
                </a:solidFill>
                <a:latin typeface="Calibri"/>
                <a:cs typeface="Calibri"/>
              </a:rPr>
              <a:t>υπήρξε</a:t>
            </a:r>
            <a:r>
              <a:rPr sz="1700" b="1" spc="345" dirty="0">
                <a:solidFill>
                  <a:schemeClr val="tx2">
                    <a:lumMod val="75000"/>
                  </a:schemeClr>
                </a:solidFill>
                <a:latin typeface="Calibri"/>
                <a:cs typeface="Calibri"/>
              </a:rPr>
              <a:t> </a:t>
            </a:r>
            <a:r>
              <a:rPr sz="1700" b="1" spc="-5" dirty="0">
                <a:solidFill>
                  <a:schemeClr val="tx2">
                    <a:lumMod val="75000"/>
                  </a:schemeClr>
                </a:solidFill>
                <a:latin typeface="Calibri"/>
                <a:cs typeface="Calibri"/>
              </a:rPr>
              <a:t>παραβίαση</a:t>
            </a:r>
            <a:r>
              <a:rPr sz="1700" b="1" spc="330" dirty="0">
                <a:solidFill>
                  <a:schemeClr val="tx2">
                    <a:lumMod val="75000"/>
                  </a:schemeClr>
                </a:solidFill>
                <a:latin typeface="Calibri"/>
                <a:cs typeface="Calibri"/>
              </a:rPr>
              <a:t> </a:t>
            </a:r>
            <a:r>
              <a:rPr sz="1700" b="1" spc="-5" dirty="0">
                <a:solidFill>
                  <a:schemeClr val="tx2">
                    <a:lumMod val="75000"/>
                  </a:schemeClr>
                </a:solidFill>
                <a:latin typeface="Calibri"/>
                <a:cs typeface="Calibri"/>
              </a:rPr>
              <a:t>του</a:t>
            </a:r>
            <a:r>
              <a:rPr sz="1700" b="1" spc="345" dirty="0">
                <a:solidFill>
                  <a:schemeClr val="tx2">
                    <a:lumMod val="75000"/>
                  </a:schemeClr>
                </a:solidFill>
                <a:latin typeface="Calibri"/>
                <a:cs typeface="Calibri"/>
              </a:rPr>
              <a:t> </a:t>
            </a:r>
            <a:r>
              <a:rPr sz="1700" b="1" spc="-5" dirty="0">
                <a:solidFill>
                  <a:schemeClr val="tx2">
                    <a:lumMod val="75000"/>
                  </a:schemeClr>
                </a:solidFill>
                <a:latin typeface="Calibri"/>
                <a:cs typeface="Calibri"/>
              </a:rPr>
              <a:t>Άρθρου</a:t>
            </a:r>
            <a:r>
              <a:rPr sz="1700" b="1" spc="340" dirty="0">
                <a:solidFill>
                  <a:schemeClr val="tx2">
                    <a:lumMod val="75000"/>
                  </a:schemeClr>
                </a:solidFill>
                <a:latin typeface="Calibri"/>
                <a:cs typeface="Calibri"/>
              </a:rPr>
              <a:t> </a:t>
            </a:r>
            <a:r>
              <a:rPr sz="1700" b="1" dirty="0">
                <a:solidFill>
                  <a:schemeClr val="tx2">
                    <a:lumMod val="75000"/>
                  </a:schemeClr>
                </a:solidFill>
                <a:latin typeface="Calibri"/>
                <a:cs typeface="Calibri"/>
              </a:rPr>
              <a:t>8</a:t>
            </a:r>
            <a:r>
              <a:rPr sz="1700" b="1" spc="34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(δικαίωμα</a:t>
            </a:r>
            <a:r>
              <a:rPr sz="1700" spc="34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σεβασμού</a:t>
            </a:r>
            <a:r>
              <a:rPr sz="1700" spc="335" dirty="0">
                <a:solidFill>
                  <a:schemeClr val="tx2">
                    <a:lumMod val="75000"/>
                  </a:schemeClr>
                </a:solidFill>
                <a:latin typeface="Calibri"/>
                <a:cs typeface="Calibri"/>
              </a:rPr>
              <a:t> </a:t>
            </a:r>
            <a:r>
              <a:rPr sz="1700" dirty="0">
                <a:solidFill>
                  <a:schemeClr val="tx2">
                    <a:lumMod val="75000"/>
                  </a:schemeClr>
                </a:solidFill>
                <a:latin typeface="Calibri"/>
                <a:cs typeface="Calibri"/>
              </a:rPr>
              <a:t>της</a:t>
            </a:r>
            <a:r>
              <a:rPr sz="1700" spc="340" dirty="0">
                <a:solidFill>
                  <a:schemeClr val="tx2">
                    <a:lumMod val="75000"/>
                  </a:schemeClr>
                </a:solidFill>
                <a:latin typeface="Calibri"/>
                <a:cs typeface="Calibri"/>
              </a:rPr>
              <a:t> </a:t>
            </a:r>
            <a:r>
              <a:rPr sz="1700" spc="-5">
                <a:solidFill>
                  <a:schemeClr val="tx2">
                    <a:lumMod val="75000"/>
                  </a:schemeClr>
                </a:solidFill>
                <a:latin typeface="Calibri"/>
                <a:cs typeface="Calibri"/>
              </a:rPr>
              <a:t>ιδιωτικής</a:t>
            </a:r>
            <a:r>
              <a:rPr sz="1700" spc="335">
                <a:solidFill>
                  <a:schemeClr val="tx2">
                    <a:lumMod val="75000"/>
                  </a:schemeClr>
                </a:solidFill>
                <a:latin typeface="Calibri"/>
                <a:cs typeface="Calibri"/>
              </a:rPr>
              <a:t> </a:t>
            </a:r>
            <a:r>
              <a:rPr sz="1700" spc="-5" smtClean="0">
                <a:solidFill>
                  <a:schemeClr val="tx2">
                    <a:lumMod val="75000"/>
                  </a:schemeClr>
                </a:solidFill>
                <a:latin typeface="Calibri"/>
                <a:cs typeface="Calibri"/>
              </a:rPr>
              <a:t>και</a:t>
            </a:r>
            <a:r>
              <a:rPr lang="en-US" sz="1700" spc="-5" dirty="0" smtClean="0">
                <a:solidFill>
                  <a:schemeClr val="tx2">
                    <a:lumMod val="75000"/>
                  </a:schemeClr>
                </a:solidFill>
                <a:latin typeface="Calibri"/>
                <a:cs typeface="Calibri"/>
              </a:rPr>
              <a:t> </a:t>
            </a:r>
            <a:r>
              <a:rPr sz="1700" spc="-5" smtClean="0">
                <a:solidFill>
                  <a:schemeClr val="tx2">
                    <a:lumMod val="75000"/>
                  </a:schemeClr>
                </a:solidFill>
                <a:latin typeface="Calibri"/>
                <a:cs typeface="Calibri"/>
              </a:rPr>
              <a:t>οικογενειακής</a:t>
            </a:r>
            <a:r>
              <a:rPr sz="1700" smtClean="0">
                <a:solidFill>
                  <a:schemeClr val="tx2">
                    <a:lumMod val="75000"/>
                  </a:schemeClr>
                </a:solidFill>
                <a:latin typeface="Calibri"/>
                <a:cs typeface="Calibri"/>
              </a:rPr>
              <a:t> </a:t>
            </a:r>
            <a:r>
              <a:rPr sz="1700" spc="-5" dirty="0">
                <a:solidFill>
                  <a:schemeClr val="tx2">
                    <a:lumMod val="75000"/>
                  </a:schemeClr>
                </a:solidFill>
                <a:latin typeface="Calibri"/>
                <a:cs typeface="Calibri"/>
              </a:rPr>
              <a:t>ζωής)</a:t>
            </a:r>
            <a:r>
              <a:rPr sz="1700" dirty="0">
                <a:solidFill>
                  <a:schemeClr val="tx2">
                    <a:lumMod val="75000"/>
                  </a:schemeClr>
                </a:solidFill>
                <a:latin typeface="Calibri"/>
                <a:cs typeface="Calibri"/>
              </a:rPr>
              <a:t> της</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Σύμβασης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στην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περίπτωση</a:t>
            </a:r>
            <a:r>
              <a:rPr sz="1700" dirty="0">
                <a:solidFill>
                  <a:schemeClr val="tx2">
                    <a:lumMod val="75000"/>
                  </a:schemeClr>
                </a:solidFill>
                <a:latin typeface="Calibri"/>
                <a:cs typeface="Calibri"/>
              </a:rPr>
              <a:t> των</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προσφευγόντων.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Λαμβάνοντας υπόψη την απουσία οποιουδήποτε βιολογικού δεσμού </a:t>
            </a:r>
            <a:r>
              <a:rPr sz="1700" dirty="0">
                <a:solidFill>
                  <a:schemeClr val="tx2">
                    <a:lumMod val="75000"/>
                  </a:schemeClr>
                </a:solidFill>
                <a:latin typeface="Calibri"/>
                <a:cs typeface="Calibri"/>
              </a:rPr>
              <a:t>μεταξύ του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παιδιού και </a:t>
            </a:r>
            <a:r>
              <a:rPr sz="1700" dirty="0">
                <a:solidFill>
                  <a:schemeClr val="tx2">
                    <a:lumMod val="75000"/>
                  </a:schemeClr>
                </a:solidFill>
                <a:latin typeface="Calibri"/>
                <a:cs typeface="Calibri"/>
              </a:rPr>
              <a:t>των </a:t>
            </a:r>
            <a:r>
              <a:rPr sz="1700" spc="-5" dirty="0">
                <a:solidFill>
                  <a:schemeClr val="tx2">
                    <a:lumMod val="75000"/>
                  </a:schemeClr>
                </a:solidFill>
                <a:latin typeface="Calibri"/>
                <a:cs typeface="Calibri"/>
              </a:rPr>
              <a:t>προσφευγόντων, τη σύντομη διάρκεια </a:t>
            </a:r>
            <a:r>
              <a:rPr sz="1700" dirty="0">
                <a:solidFill>
                  <a:schemeClr val="tx2">
                    <a:lumMod val="75000"/>
                  </a:schemeClr>
                </a:solidFill>
                <a:latin typeface="Calibri"/>
                <a:cs typeface="Calibri"/>
              </a:rPr>
              <a:t>της σχέσης </a:t>
            </a:r>
            <a:r>
              <a:rPr sz="1700" spc="-5" dirty="0">
                <a:solidFill>
                  <a:schemeClr val="tx2">
                    <a:lumMod val="75000"/>
                  </a:schemeClr>
                </a:solidFill>
                <a:latin typeface="Calibri"/>
                <a:cs typeface="Calibri"/>
              </a:rPr>
              <a:t>τους </a:t>
            </a:r>
            <a:r>
              <a:rPr sz="1700" dirty="0">
                <a:solidFill>
                  <a:schemeClr val="tx2">
                    <a:lumMod val="75000"/>
                  </a:schemeClr>
                </a:solidFill>
                <a:latin typeface="Calibri"/>
                <a:cs typeface="Calibri"/>
              </a:rPr>
              <a:t>με το </a:t>
            </a:r>
            <a:r>
              <a:rPr sz="1700" spc="-5" dirty="0">
                <a:solidFill>
                  <a:schemeClr val="tx2">
                    <a:lumMod val="75000"/>
                  </a:schemeClr>
                </a:solidFill>
                <a:latin typeface="Calibri"/>
                <a:cs typeface="Calibri"/>
              </a:rPr>
              <a:t>παιδί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και </a:t>
            </a:r>
            <a:r>
              <a:rPr sz="1700" dirty="0">
                <a:solidFill>
                  <a:schemeClr val="tx2">
                    <a:lumMod val="75000"/>
                  </a:schemeClr>
                </a:solidFill>
                <a:latin typeface="Calibri"/>
                <a:cs typeface="Calibri"/>
              </a:rPr>
              <a:t>την </a:t>
            </a:r>
            <a:r>
              <a:rPr sz="1700" spc="-5" dirty="0">
                <a:solidFill>
                  <a:schemeClr val="tx2">
                    <a:lumMod val="75000"/>
                  </a:schemeClr>
                </a:solidFill>
                <a:latin typeface="Calibri"/>
                <a:cs typeface="Calibri"/>
              </a:rPr>
              <a:t>αβεβαιότητα των μεταξύ τους δεσμών από νομική άποψη, </a:t>
            </a:r>
            <a:r>
              <a:rPr sz="1700" spc="-10" dirty="0">
                <a:solidFill>
                  <a:schemeClr val="tx2">
                    <a:lumMod val="75000"/>
                  </a:schemeClr>
                </a:solidFill>
                <a:latin typeface="Calibri"/>
                <a:cs typeface="Calibri"/>
              </a:rPr>
              <a:t>και </a:t>
            </a:r>
            <a:r>
              <a:rPr sz="1700" spc="-5">
                <a:solidFill>
                  <a:schemeClr val="tx2">
                    <a:lumMod val="75000"/>
                  </a:schemeClr>
                </a:solidFill>
                <a:latin typeface="Calibri"/>
                <a:cs typeface="Calibri"/>
              </a:rPr>
              <a:t>παρά </a:t>
            </a:r>
            <a:r>
              <a:rPr sz="1700" smtClean="0">
                <a:solidFill>
                  <a:schemeClr val="tx2">
                    <a:lumMod val="75000"/>
                  </a:schemeClr>
                </a:solidFill>
                <a:latin typeface="Calibri"/>
                <a:cs typeface="Calibri"/>
              </a:rPr>
              <a:t>την</a:t>
            </a:r>
            <a:r>
              <a:rPr sz="1700" spc="5" smtClean="0">
                <a:solidFill>
                  <a:schemeClr val="tx2">
                    <a:lumMod val="75000"/>
                  </a:schemeClr>
                </a:solidFill>
                <a:latin typeface="Calibri"/>
                <a:cs typeface="Calibri"/>
              </a:rPr>
              <a:t> </a:t>
            </a:r>
            <a:r>
              <a:rPr sz="1700" spc="-5" dirty="0">
                <a:solidFill>
                  <a:schemeClr val="tx2">
                    <a:lumMod val="75000"/>
                  </a:schemeClr>
                </a:solidFill>
                <a:latin typeface="Calibri"/>
                <a:cs typeface="Calibri"/>
              </a:rPr>
              <a:t>ύπαρξη</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ενός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γονικού</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προγραμματισμού</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και</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την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ποιότητα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των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συναισθηματικών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δεσμών,</a:t>
            </a:r>
            <a:r>
              <a:rPr sz="1700" dirty="0">
                <a:solidFill>
                  <a:schemeClr val="tx2">
                    <a:lumMod val="75000"/>
                  </a:schemeClr>
                </a:solidFill>
                <a:latin typeface="Calibri"/>
                <a:cs typeface="Calibri"/>
              </a:rPr>
              <a:t> το </a:t>
            </a:r>
            <a:r>
              <a:rPr sz="1700" spc="-5" dirty="0">
                <a:solidFill>
                  <a:schemeClr val="tx2">
                    <a:lumMod val="75000"/>
                  </a:schemeClr>
                </a:solidFill>
                <a:latin typeface="Calibri"/>
                <a:cs typeface="Calibri"/>
              </a:rPr>
              <a:t>Τμήμα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Ευρείας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Σύνθεσης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έκρινε</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ότι δεν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υφίστατο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οικογενειακή</a:t>
            </a:r>
            <a:r>
              <a:rPr sz="1700" dirty="0">
                <a:solidFill>
                  <a:schemeClr val="tx2">
                    <a:lumMod val="75000"/>
                  </a:schemeClr>
                </a:solidFill>
                <a:latin typeface="Calibri"/>
                <a:cs typeface="Calibri"/>
              </a:rPr>
              <a:t> ζωή </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μεταξύ</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των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προσφευγόντων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και</a:t>
            </a:r>
            <a:r>
              <a:rPr sz="1700" dirty="0">
                <a:solidFill>
                  <a:schemeClr val="tx2">
                    <a:lumMod val="75000"/>
                  </a:schemeClr>
                </a:solidFill>
                <a:latin typeface="Calibri"/>
                <a:cs typeface="Calibri"/>
              </a:rPr>
              <a:t> του</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παιδιού.</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Έκρινε,</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ωστόσο,</a:t>
            </a:r>
            <a:r>
              <a:rPr sz="1700" spc="265" dirty="0">
                <a:solidFill>
                  <a:schemeClr val="tx2">
                    <a:lumMod val="75000"/>
                  </a:schemeClr>
                </a:solidFill>
                <a:latin typeface="Calibri"/>
                <a:cs typeface="Calibri"/>
              </a:rPr>
              <a:t> </a:t>
            </a:r>
            <a:r>
              <a:rPr sz="1700" dirty="0">
                <a:solidFill>
                  <a:schemeClr val="tx2">
                    <a:lumMod val="75000"/>
                  </a:schemeClr>
                </a:solidFill>
                <a:latin typeface="Calibri"/>
                <a:cs typeface="Calibri"/>
              </a:rPr>
              <a:t>ότι</a:t>
            </a:r>
            <a:r>
              <a:rPr sz="1700" spc="275" dirty="0">
                <a:solidFill>
                  <a:schemeClr val="tx2">
                    <a:lumMod val="75000"/>
                  </a:schemeClr>
                </a:solidFill>
                <a:latin typeface="Calibri"/>
                <a:cs typeface="Calibri"/>
              </a:rPr>
              <a:t> </a:t>
            </a:r>
            <a:r>
              <a:rPr sz="1700" dirty="0">
                <a:solidFill>
                  <a:schemeClr val="tx2">
                    <a:lumMod val="75000"/>
                  </a:schemeClr>
                </a:solidFill>
                <a:latin typeface="Calibri"/>
                <a:cs typeface="Calibri"/>
              </a:rPr>
              <a:t>τα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προσβαλλόμενα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μέτρα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ενέπιπταν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στο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πεδίο</a:t>
            </a:r>
            <a:r>
              <a:rPr sz="1700" dirty="0">
                <a:solidFill>
                  <a:schemeClr val="tx2">
                    <a:lumMod val="75000"/>
                  </a:schemeClr>
                </a:solidFill>
                <a:latin typeface="Calibri"/>
                <a:cs typeface="Calibri"/>
              </a:rPr>
              <a:t> της</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ιδιωτικής</a:t>
            </a:r>
            <a:r>
              <a:rPr sz="1700" spc="265" dirty="0">
                <a:solidFill>
                  <a:schemeClr val="tx2">
                    <a:lumMod val="75000"/>
                  </a:schemeClr>
                </a:solidFill>
                <a:latin typeface="Calibri"/>
                <a:cs typeface="Calibri"/>
              </a:rPr>
              <a:t> </a:t>
            </a:r>
            <a:r>
              <a:rPr sz="1700" dirty="0">
                <a:solidFill>
                  <a:schemeClr val="tx2">
                    <a:lumMod val="75000"/>
                  </a:schemeClr>
                </a:solidFill>
                <a:latin typeface="Calibri"/>
                <a:cs typeface="Calibri"/>
              </a:rPr>
              <a:t>ζωής</a:t>
            </a:r>
            <a:r>
              <a:rPr sz="1700" spc="275" dirty="0">
                <a:solidFill>
                  <a:schemeClr val="tx2">
                    <a:lumMod val="75000"/>
                  </a:schemeClr>
                </a:solidFill>
                <a:latin typeface="Calibri"/>
                <a:cs typeface="Calibri"/>
              </a:rPr>
              <a:t> </a:t>
            </a:r>
            <a:r>
              <a:rPr sz="1700" dirty="0">
                <a:solidFill>
                  <a:schemeClr val="tx2">
                    <a:lumMod val="75000"/>
                  </a:schemeClr>
                </a:solidFill>
                <a:latin typeface="Calibri"/>
                <a:cs typeface="Calibri"/>
              </a:rPr>
              <a:t>των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προσφευγόντων.</a:t>
            </a:r>
            <a:r>
              <a:rPr sz="1700" dirty="0">
                <a:solidFill>
                  <a:schemeClr val="tx2">
                    <a:lumMod val="75000"/>
                  </a:schemeClr>
                </a:solidFill>
                <a:latin typeface="Calibri"/>
                <a:cs typeface="Calibri"/>
              </a:rPr>
              <a:t> Το</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Τμήμα</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Ευρείας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Σύνθεσης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περαιτέρω</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έκρινε</a:t>
            </a:r>
            <a:r>
              <a:rPr sz="1700" dirty="0">
                <a:solidFill>
                  <a:schemeClr val="tx2">
                    <a:lumMod val="75000"/>
                  </a:schemeClr>
                </a:solidFill>
                <a:latin typeface="Calibri"/>
                <a:cs typeface="Calibri"/>
              </a:rPr>
              <a:t> ότι</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τα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προσβαλλόμενα</a:t>
            </a:r>
            <a:r>
              <a:rPr sz="1700" dirty="0">
                <a:solidFill>
                  <a:schemeClr val="tx2">
                    <a:lumMod val="75000"/>
                  </a:schemeClr>
                </a:solidFill>
                <a:latin typeface="Calibri"/>
                <a:cs typeface="Calibri"/>
              </a:rPr>
              <a:t> μέτρα</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επεδίωκαν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τους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θεμιτούς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σκοπούς</a:t>
            </a:r>
            <a:r>
              <a:rPr sz="1700" dirty="0">
                <a:solidFill>
                  <a:schemeClr val="tx2">
                    <a:lumMod val="75000"/>
                  </a:schemeClr>
                </a:solidFill>
                <a:latin typeface="Calibri"/>
                <a:cs typeface="Calibri"/>
              </a:rPr>
              <a:t> της</a:t>
            </a:r>
            <a:r>
              <a:rPr sz="1700" spc="270" dirty="0">
                <a:solidFill>
                  <a:schemeClr val="tx2">
                    <a:lumMod val="75000"/>
                  </a:schemeClr>
                </a:solidFill>
                <a:latin typeface="Calibri"/>
                <a:cs typeface="Calibri"/>
              </a:rPr>
              <a:t> </a:t>
            </a:r>
            <a:r>
              <a:rPr sz="1700" spc="-5">
                <a:solidFill>
                  <a:schemeClr val="tx2">
                    <a:lumMod val="75000"/>
                  </a:schemeClr>
                </a:solidFill>
                <a:latin typeface="Calibri"/>
                <a:cs typeface="Calibri"/>
              </a:rPr>
              <a:t>προάσπισης</a:t>
            </a:r>
            <a:r>
              <a:rPr sz="1700" spc="260">
                <a:solidFill>
                  <a:schemeClr val="tx2">
                    <a:lumMod val="75000"/>
                  </a:schemeClr>
                </a:solidFill>
                <a:latin typeface="Calibri"/>
                <a:cs typeface="Calibri"/>
              </a:rPr>
              <a:t> </a:t>
            </a:r>
            <a:r>
              <a:rPr sz="1700" smtClean="0">
                <a:solidFill>
                  <a:schemeClr val="tx2">
                    <a:lumMod val="75000"/>
                  </a:schemeClr>
                </a:solidFill>
                <a:latin typeface="Calibri"/>
                <a:cs typeface="Calibri"/>
              </a:rPr>
              <a:t>της</a:t>
            </a:r>
            <a:r>
              <a:rPr sz="1700" spc="5" smtClean="0">
                <a:solidFill>
                  <a:schemeClr val="tx2">
                    <a:lumMod val="75000"/>
                  </a:schemeClr>
                </a:solidFill>
                <a:latin typeface="Calibri"/>
                <a:cs typeface="Calibri"/>
              </a:rPr>
              <a:t> </a:t>
            </a:r>
            <a:r>
              <a:rPr sz="1700" dirty="0">
                <a:solidFill>
                  <a:schemeClr val="tx2">
                    <a:lumMod val="75000"/>
                  </a:schemeClr>
                </a:solidFill>
                <a:latin typeface="Calibri"/>
                <a:cs typeface="Calibri"/>
              </a:rPr>
              <a:t>τάξης </a:t>
            </a:r>
            <a:r>
              <a:rPr sz="1700" spc="-5" dirty="0">
                <a:solidFill>
                  <a:schemeClr val="tx2">
                    <a:lumMod val="75000"/>
                  </a:schemeClr>
                </a:solidFill>
                <a:latin typeface="Calibri"/>
                <a:cs typeface="Calibri"/>
              </a:rPr>
              <a:t>και της προστασίας </a:t>
            </a:r>
            <a:r>
              <a:rPr sz="1700" dirty="0">
                <a:solidFill>
                  <a:schemeClr val="tx2">
                    <a:lumMod val="75000"/>
                  </a:schemeClr>
                </a:solidFill>
                <a:latin typeface="Calibri"/>
                <a:cs typeface="Calibri"/>
              </a:rPr>
              <a:t>των </a:t>
            </a:r>
            <a:r>
              <a:rPr sz="1700" spc="-5" dirty="0">
                <a:solidFill>
                  <a:schemeClr val="tx2">
                    <a:lumMod val="75000"/>
                  </a:schemeClr>
                </a:solidFill>
                <a:latin typeface="Calibri"/>
                <a:cs typeface="Calibri"/>
              </a:rPr>
              <a:t>δικαιωμάτων και ελευθεριών των άλλων. Ως </a:t>
            </a:r>
            <a:r>
              <a:rPr sz="1700" spc="-5">
                <a:solidFill>
                  <a:schemeClr val="tx2">
                    <a:lumMod val="75000"/>
                  </a:schemeClr>
                </a:solidFill>
                <a:latin typeface="Calibri"/>
                <a:cs typeface="Calibri"/>
              </a:rPr>
              <a:t>προς </a:t>
            </a:r>
            <a:r>
              <a:rPr sz="1700" smtClean="0">
                <a:solidFill>
                  <a:schemeClr val="tx2">
                    <a:lumMod val="75000"/>
                  </a:schemeClr>
                </a:solidFill>
                <a:latin typeface="Calibri"/>
                <a:cs typeface="Calibri"/>
              </a:rPr>
              <a:t>το</a:t>
            </a:r>
            <a:r>
              <a:rPr sz="1700" spc="5" smtClean="0">
                <a:solidFill>
                  <a:schemeClr val="tx2">
                    <a:lumMod val="75000"/>
                  </a:schemeClr>
                </a:solidFill>
                <a:latin typeface="Calibri"/>
                <a:cs typeface="Calibri"/>
              </a:rPr>
              <a:t> </a:t>
            </a:r>
            <a:r>
              <a:rPr sz="1700" spc="-5" dirty="0">
                <a:solidFill>
                  <a:schemeClr val="tx2">
                    <a:lumMod val="75000"/>
                  </a:schemeClr>
                </a:solidFill>
                <a:latin typeface="Calibri"/>
                <a:cs typeface="Calibri"/>
              </a:rPr>
              <a:t>τελευταίο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σημείο,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θεώρησε</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θεμιτή</a:t>
            </a:r>
            <a:r>
              <a:rPr sz="1700" dirty="0">
                <a:solidFill>
                  <a:schemeClr val="tx2">
                    <a:lumMod val="75000"/>
                  </a:schemeClr>
                </a:solidFill>
                <a:latin typeface="Calibri"/>
                <a:cs typeface="Calibri"/>
              </a:rPr>
              <a:t> τη</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βούληση</a:t>
            </a:r>
            <a:r>
              <a:rPr sz="1700" dirty="0">
                <a:solidFill>
                  <a:schemeClr val="tx2">
                    <a:lumMod val="75000"/>
                  </a:schemeClr>
                </a:solidFill>
                <a:latin typeface="Calibri"/>
                <a:cs typeface="Calibri"/>
              </a:rPr>
              <a:t> των</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Ιταλικών</a:t>
            </a:r>
            <a:r>
              <a:rPr sz="1700" dirty="0">
                <a:solidFill>
                  <a:schemeClr val="tx2">
                    <a:lumMod val="75000"/>
                  </a:schemeClr>
                </a:solidFill>
                <a:latin typeface="Calibri"/>
                <a:cs typeface="Calibri"/>
              </a:rPr>
              <a:t> Αρχών</a:t>
            </a:r>
            <a:r>
              <a:rPr sz="1700" spc="5" dirty="0">
                <a:solidFill>
                  <a:schemeClr val="tx2">
                    <a:lumMod val="75000"/>
                  </a:schemeClr>
                </a:solidFill>
                <a:latin typeface="Calibri"/>
                <a:cs typeface="Calibri"/>
              </a:rPr>
              <a:t> </a:t>
            </a:r>
            <a:r>
              <a:rPr sz="1700" spc="-15" dirty="0">
                <a:solidFill>
                  <a:schemeClr val="tx2">
                    <a:lumMod val="75000"/>
                  </a:schemeClr>
                </a:solidFill>
                <a:latin typeface="Calibri"/>
                <a:cs typeface="Calibri"/>
              </a:rPr>
              <a:t>να </a:t>
            </a:r>
            <a:r>
              <a:rPr sz="1700" spc="-1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επιβεβαιώσουν</a:t>
            </a:r>
            <a:r>
              <a:rPr sz="1700" dirty="0">
                <a:solidFill>
                  <a:schemeClr val="tx2">
                    <a:lumMod val="75000"/>
                  </a:schemeClr>
                </a:solidFill>
                <a:latin typeface="Calibri"/>
                <a:cs typeface="Calibri"/>
              </a:rPr>
              <a:t> την</a:t>
            </a:r>
            <a:r>
              <a:rPr sz="1700" spc="5" dirty="0">
                <a:solidFill>
                  <a:schemeClr val="tx2">
                    <a:lumMod val="75000"/>
                  </a:schemeClr>
                </a:solidFill>
                <a:latin typeface="Calibri"/>
                <a:cs typeface="Calibri"/>
              </a:rPr>
              <a:t> </a:t>
            </a:r>
            <a:r>
              <a:rPr sz="1700" spc="-10" dirty="0">
                <a:solidFill>
                  <a:schemeClr val="tx2">
                    <a:lumMod val="75000"/>
                  </a:schemeClr>
                </a:solidFill>
                <a:latin typeface="Calibri"/>
                <a:cs typeface="Calibri"/>
              </a:rPr>
              <a:t>αποκλειστική</a:t>
            </a:r>
            <a:r>
              <a:rPr sz="1700" spc="-5" dirty="0">
                <a:solidFill>
                  <a:schemeClr val="tx2">
                    <a:lumMod val="75000"/>
                  </a:schemeClr>
                </a:solidFill>
                <a:latin typeface="Calibri"/>
                <a:cs typeface="Calibri"/>
              </a:rPr>
              <a:t> αρμοδιότητα</a:t>
            </a:r>
            <a:r>
              <a:rPr sz="1700" dirty="0">
                <a:solidFill>
                  <a:schemeClr val="tx2">
                    <a:lumMod val="75000"/>
                  </a:schemeClr>
                </a:solidFill>
                <a:latin typeface="Calibri"/>
                <a:cs typeface="Calibri"/>
              </a:rPr>
              <a:t> του</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Κράτους</a:t>
            </a:r>
            <a:r>
              <a:rPr sz="1700" dirty="0">
                <a:solidFill>
                  <a:schemeClr val="tx2">
                    <a:lumMod val="75000"/>
                  </a:schemeClr>
                </a:solidFill>
                <a:latin typeface="Calibri"/>
                <a:cs typeface="Calibri"/>
              </a:rPr>
              <a:t> να</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αναγνωρίζει</a:t>
            </a:r>
            <a:r>
              <a:rPr sz="1700" dirty="0">
                <a:solidFill>
                  <a:schemeClr val="tx2">
                    <a:lumMod val="75000"/>
                  </a:schemeClr>
                </a:solidFill>
                <a:latin typeface="Calibri"/>
                <a:cs typeface="Calibri"/>
              </a:rPr>
              <a:t> </a:t>
            </a:r>
            <a:r>
              <a:rPr sz="1700" spc="-10" dirty="0">
                <a:solidFill>
                  <a:schemeClr val="tx2">
                    <a:lumMod val="75000"/>
                  </a:schemeClr>
                </a:solidFill>
                <a:latin typeface="Calibri"/>
                <a:cs typeface="Calibri"/>
              </a:rPr>
              <a:t>την </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έννομη </a:t>
            </a:r>
            <a:r>
              <a:rPr sz="1700" spc="-5" dirty="0">
                <a:solidFill>
                  <a:schemeClr val="tx2">
                    <a:lumMod val="75000"/>
                  </a:schemeClr>
                </a:solidFill>
                <a:latin typeface="Calibri"/>
                <a:cs typeface="Calibri"/>
              </a:rPr>
              <a:t>σχέση γονέα-παιδιού –και τούτο </a:t>
            </a:r>
            <a:r>
              <a:rPr sz="1700" dirty="0">
                <a:solidFill>
                  <a:schemeClr val="tx2">
                    <a:lumMod val="75000"/>
                  </a:schemeClr>
                </a:solidFill>
                <a:latin typeface="Calibri"/>
                <a:cs typeface="Calibri"/>
              </a:rPr>
              <a:t>μόνο </a:t>
            </a:r>
            <a:r>
              <a:rPr sz="1700" spc="-5" dirty="0">
                <a:solidFill>
                  <a:schemeClr val="tx2">
                    <a:lumMod val="75000"/>
                  </a:schemeClr>
                </a:solidFill>
                <a:latin typeface="Calibri"/>
                <a:cs typeface="Calibri"/>
              </a:rPr>
              <a:t>στην περίπτωση βιολογικού δεσμού </a:t>
            </a:r>
            <a:r>
              <a:rPr sz="1700" dirty="0">
                <a:solidFill>
                  <a:schemeClr val="tx2">
                    <a:lumMod val="75000"/>
                  </a:schemeClr>
                </a:solidFill>
                <a:latin typeface="Calibri"/>
                <a:cs typeface="Calibri"/>
              </a:rPr>
              <a:t>ή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νόμιμης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υιοθεσίας-</a:t>
            </a:r>
            <a:r>
              <a:rPr sz="1700" dirty="0">
                <a:solidFill>
                  <a:schemeClr val="tx2">
                    <a:lumMod val="75000"/>
                  </a:schemeClr>
                </a:solidFill>
                <a:latin typeface="Calibri"/>
                <a:cs typeface="Calibri"/>
              </a:rPr>
              <a:t> με</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σκοπό</a:t>
            </a:r>
            <a:r>
              <a:rPr sz="1700" dirty="0">
                <a:solidFill>
                  <a:schemeClr val="tx2">
                    <a:lumMod val="75000"/>
                  </a:schemeClr>
                </a:solidFill>
                <a:latin typeface="Calibri"/>
                <a:cs typeface="Calibri"/>
              </a:rPr>
              <a:t> την</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προστασία</a:t>
            </a:r>
            <a:r>
              <a:rPr sz="1700" dirty="0">
                <a:solidFill>
                  <a:schemeClr val="tx2">
                    <a:lumMod val="75000"/>
                  </a:schemeClr>
                </a:solidFill>
                <a:latin typeface="Calibri"/>
                <a:cs typeface="Calibri"/>
              </a:rPr>
              <a:t> των</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παιδιών.</a:t>
            </a:r>
            <a:r>
              <a:rPr sz="1700" dirty="0">
                <a:solidFill>
                  <a:schemeClr val="tx2">
                    <a:lumMod val="75000"/>
                  </a:schemeClr>
                </a:solidFill>
                <a:latin typeface="Calibri"/>
                <a:cs typeface="Calibri"/>
              </a:rPr>
              <a:t> Το</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Τμήμα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Ευρείας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Σύνθεσης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επίσης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δέχθηκε</a:t>
            </a:r>
            <a:r>
              <a:rPr sz="1700" dirty="0">
                <a:solidFill>
                  <a:schemeClr val="tx2">
                    <a:lumMod val="75000"/>
                  </a:schemeClr>
                </a:solidFill>
                <a:latin typeface="Calibri"/>
                <a:cs typeface="Calibri"/>
              </a:rPr>
              <a:t> ότι</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τα</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Ιταλικά</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δικαστήρια,</a:t>
            </a:r>
            <a:r>
              <a:rPr sz="1700" spc="265" dirty="0">
                <a:solidFill>
                  <a:schemeClr val="tx2">
                    <a:lumMod val="75000"/>
                  </a:schemeClr>
                </a:solidFill>
                <a:latin typeface="Calibri"/>
                <a:cs typeface="Calibri"/>
              </a:rPr>
              <a:t> </a:t>
            </a:r>
            <a:r>
              <a:rPr sz="1700" dirty="0">
                <a:solidFill>
                  <a:schemeClr val="tx2">
                    <a:lumMod val="75000"/>
                  </a:schemeClr>
                </a:solidFill>
                <a:latin typeface="Calibri"/>
                <a:cs typeface="Calibri"/>
              </a:rPr>
              <a:t>έχοντας</a:t>
            </a:r>
            <a:r>
              <a:rPr sz="1700" spc="27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ειδικότερα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διαπιστώσει</a:t>
            </a:r>
            <a:r>
              <a:rPr sz="1700" spc="165" dirty="0">
                <a:solidFill>
                  <a:schemeClr val="tx2">
                    <a:lumMod val="75000"/>
                  </a:schemeClr>
                </a:solidFill>
                <a:latin typeface="Calibri"/>
                <a:cs typeface="Calibri"/>
              </a:rPr>
              <a:t> </a:t>
            </a:r>
            <a:r>
              <a:rPr sz="1700" dirty="0">
                <a:solidFill>
                  <a:schemeClr val="tx2">
                    <a:lumMod val="75000"/>
                  </a:schemeClr>
                </a:solidFill>
                <a:latin typeface="Calibri"/>
                <a:cs typeface="Calibri"/>
              </a:rPr>
              <a:t>ότι</a:t>
            </a:r>
            <a:r>
              <a:rPr sz="1700" spc="180" dirty="0">
                <a:solidFill>
                  <a:schemeClr val="tx2">
                    <a:lumMod val="75000"/>
                  </a:schemeClr>
                </a:solidFill>
                <a:latin typeface="Calibri"/>
                <a:cs typeface="Calibri"/>
              </a:rPr>
              <a:t> </a:t>
            </a:r>
            <a:r>
              <a:rPr sz="1700" dirty="0">
                <a:solidFill>
                  <a:schemeClr val="tx2">
                    <a:lumMod val="75000"/>
                  </a:schemeClr>
                </a:solidFill>
                <a:latin typeface="Calibri"/>
                <a:cs typeface="Calibri"/>
              </a:rPr>
              <a:t>το</a:t>
            </a:r>
            <a:r>
              <a:rPr sz="1700" spc="17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παιδί</a:t>
            </a:r>
            <a:r>
              <a:rPr sz="1700" spc="17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δεν</a:t>
            </a:r>
            <a:r>
              <a:rPr sz="1700" spc="17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θα</a:t>
            </a:r>
            <a:r>
              <a:rPr sz="1700" spc="19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υφίστατο</a:t>
            </a:r>
            <a:r>
              <a:rPr sz="1700" spc="175" dirty="0">
                <a:solidFill>
                  <a:schemeClr val="tx2">
                    <a:lumMod val="75000"/>
                  </a:schemeClr>
                </a:solidFill>
                <a:latin typeface="Calibri"/>
                <a:cs typeface="Calibri"/>
              </a:rPr>
              <a:t> </a:t>
            </a:r>
            <a:r>
              <a:rPr sz="1700" dirty="0">
                <a:solidFill>
                  <a:schemeClr val="tx2">
                    <a:lumMod val="75000"/>
                  </a:schemeClr>
                </a:solidFill>
                <a:latin typeface="Calibri"/>
                <a:cs typeface="Calibri"/>
              </a:rPr>
              <a:t>σοβαρή</a:t>
            </a:r>
            <a:r>
              <a:rPr sz="1700" spc="180" dirty="0">
                <a:solidFill>
                  <a:schemeClr val="tx2">
                    <a:lumMod val="75000"/>
                  </a:schemeClr>
                </a:solidFill>
                <a:latin typeface="Calibri"/>
                <a:cs typeface="Calibri"/>
              </a:rPr>
              <a:t> </a:t>
            </a:r>
            <a:r>
              <a:rPr sz="1700" dirty="0">
                <a:solidFill>
                  <a:schemeClr val="tx2">
                    <a:lumMod val="75000"/>
                  </a:schemeClr>
                </a:solidFill>
                <a:latin typeface="Calibri"/>
                <a:cs typeface="Calibri"/>
              </a:rPr>
              <a:t>ή</a:t>
            </a:r>
            <a:r>
              <a:rPr sz="1700" spc="17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ανεπανόρθωτη</a:t>
            </a:r>
            <a:r>
              <a:rPr sz="1700" spc="17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βλάβη</a:t>
            </a:r>
            <a:r>
              <a:rPr sz="1700" spc="18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λόγω </a:t>
            </a:r>
            <a:r>
              <a:rPr sz="1700" spc="-260" dirty="0">
                <a:solidFill>
                  <a:schemeClr val="tx2">
                    <a:lumMod val="75000"/>
                  </a:schemeClr>
                </a:solidFill>
                <a:latin typeface="Calibri"/>
                <a:cs typeface="Calibri"/>
              </a:rPr>
              <a:t> </a:t>
            </a:r>
            <a:r>
              <a:rPr sz="1700" dirty="0">
                <a:solidFill>
                  <a:schemeClr val="tx2">
                    <a:lumMod val="75000"/>
                  </a:schemeClr>
                </a:solidFill>
                <a:latin typeface="Calibri"/>
                <a:cs typeface="Calibri"/>
              </a:rPr>
              <a:t>του </a:t>
            </a:r>
            <a:r>
              <a:rPr sz="1700" spc="-5" dirty="0">
                <a:solidFill>
                  <a:schemeClr val="tx2">
                    <a:lumMod val="75000"/>
                  </a:schemeClr>
                </a:solidFill>
                <a:latin typeface="Calibri"/>
                <a:cs typeface="Calibri"/>
              </a:rPr>
              <a:t>αποχωρισμού, προέβησαν σε </a:t>
            </a:r>
            <a:r>
              <a:rPr sz="1700" spc="-10" dirty="0">
                <a:solidFill>
                  <a:schemeClr val="tx2">
                    <a:lumMod val="75000"/>
                  </a:schemeClr>
                </a:solidFill>
                <a:latin typeface="Calibri"/>
                <a:cs typeface="Calibri"/>
              </a:rPr>
              <a:t>δίκαιη </a:t>
            </a:r>
            <a:r>
              <a:rPr sz="1700" spc="-5" dirty="0">
                <a:solidFill>
                  <a:schemeClr val="tx2">
                    <a:lumMod val="75000"/>
                  </a:schemeClr>
                </a:solidFill>
                <a:latin typeface="Calibri"/>
                <a:cs typeface="Calibri"/>
              </a:rPr>
              <a:t>στάθμιση </a:t>
            </a:r>
            <a:r>
              <a:rPr sz="1700" dirty="0">
                <a:solidFill>
                  <a:schemeClr val="tx2">
                    <a:lumMod val="75000"/>
                  </a:schemeClr>
                </a:solidFill>
                <a:latin typeface="Calibri"/>
                <a:cs typeface="Calibri"/>
              </a:rPr>
              <a:t>των </a:t>
            </a:r>
            <a:r>
              <a:rPr sz="1700" spc="-5" dirty="0">
                <a:solidFill>
                  <a:schemeClr val="tx2">
                    <a:lumMod val="75000"/>
                  </a:schemeClr>
                </a:solidFill>
                <a:latin typeface="Calibri"/>
                <a:cs typeface="Calibri"/>
              </a:rPr>
              <a:t>διαφόρων διακυβευόμενων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συμφερόντων,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παραμένοντας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παράλληλα </a:t>
            </a:r>
            <a:r>
              <a:rPr sz="1700" dirty="0">
                <a:solidFill>
                  <a:schemeClr val="tx2">
                    <a:lumMod val="75000"/>
                  </a:schemeClr>
                </a:solidFill>
                <a:latin typeface="Calibri"/>
                <a:cs typeface="Calibri"/>
              </a:rPr>
              <a:t>εντός του </a:t>
            </a:r>
            <a:r>
              <a:rPr sz="1700" spc="-5" dirty="0">
                <a:solidFill>
                  <a:schemeClr val="tx2">
                    <a:lumMod val="75000"/>
                  </a:schemeClr>
                </a:solidFill>
                <a:latin typeface="Calibri"/>
                <a:cs typeface="Calibri"/>
              </a:rPr>
              <a:t>περιθωρίου</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εκτιμήσεως</a:t>
            </a:r>
            <a:r>
              <a:rPr sz="1700" dirty="0">
                <a:solidFill>
                  <a:schemeClr val="tx2">
                    <a:lumMod val="75000"/>
                  </a:schemeClr>
                </a:solidFill>
                <a:latin typeface="Calibri"/>
                <a:cs typeface="Calibri"/>
              </a:rPr>
              <a:t> </a:t>
            </a:r>
            <a:r>
              <a:rPr sz="1700" spc="-10" dirty="0">
                <a:solidFill>
                  <a:schemeClr val="tx2">
                    <a:lumMod val="75000"/>
                  </a:schemeClr>
                </a:solidFill>
                <a:latin typeface="Calibri"/>
                <a:cs typeface="Calibri"/>
              </a:rPr>
              <a:t>που </a:t>
            </a:r>
            <a:r>
              <a:rPr sz="1700" spc="-5" dirty="0">
                <a:solidFill>
                  <a:schemeClr val="tx2">
                    <a:lumMod val="75000"/>
                  </a:schemeClr>
                </a:solidFill>
                <a:latin typeface="Calibri"/>
                <a:cs typeface="Calibri"/>
              </a:rPr>
              <a:t> τους παρέχεται.</a:t>
            </a:r>
            <a:endParaRPr sz="1700">
              <a:solidFill>
                <a:schemeClr val="tx2">
                  <a:lumMod val="75000"/>
                </a:schemeClr>
              </a:solidFill>
              <a:latin typeface="Calibri"/>
              <a:cs typeface="Calibri"/>
            </a:endParaRPr>
          </a:p>
          <a:p>
            <a:pPr>
              <a:lnSpc>
                <a:spcPct val="100000"/>
              </a:lnSpc>
              <a:spcBef>
                <a:spcPts val="5"/>
              </a:spcBef>
            </a:pPr>
            <a:endParaRPr sz="17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19</a:t>
            </a:fld>
            <a:endParaRPr dirty="0"/>
          </a:p>
        </p:txBody>
      </p:sp>
      <p:sp>
        <p:nvSpPr>
          <p:cNvPr id="2" name="object 2"/>
          <p:cNvSpPr txBox="1"/>
          <p:nvPr/>
        </p:nvSpPr>
        <p:spPr>
          <a:xfrm>
            <a:off x="317500" y="631802"/>
            <a:ext cx="10058400" cy="6704784"/>
          </a:xfrm>
          <a:prstGeom prst="rect">
            <a:avLst/>
          </a:prstGeom>
        </p:spPr>
        <p:txBody>
          <a:bodyPr vert="horz" wrap="square" lIns="0" tIns="9525" rIns="0" bIns="0" rtlCol="0">
            <a:spAutoFit/>
          </a:bodyPr>
          <a:lstStyle/>
          <a:p>
            <a:pPr marL="12700" algn="just">
              <a:lnSpc>
                <a:spcPct val="100000"/>
              </a:lnSpc>
            </a:pPr>
            <a:r>
              <a:rPr lang="el-GR" sz="2100" spc="-5" dirty="0">
                <a:solidFill>
                  <a:srgbClr val="4F81BC"/>
                </a:solidFill>
                <a:cs typeface="Calibri"/>
              </a:rPr>
              <a:t>Ελευθερία</a:t>
            </a:r>
            <a:r>
              <a:rPr lang="el-GR" sz="2100" spc="-10" dirty="0">
                <a:solidFill>
                  <a:srgbClr val="4F81BC"/>
                </a:solidFill>
                <a:cs typeface="Calibri"/>
              </a:rPr>
              <a:t> </a:t>
            </a:r>
            <a:r>
              <a:rPr lang="el-GR" sz="2100" spc="-5" dirty="0">
                <a:solidFill>
                  <a:srgbClr val="4F81BC"/>
                </a:solidFill>
                <a:cs typeface="Calibri"/>
              </a:rPr>
              <a:t>σκέψης,</a:t>
            </a:r>
            <a:r>
              <a:rPr lang="el-GR" sz="2100" dirty="0">
                <a:solidFill>
                  <a:srgbClr val="4F81BC"/>
                </a:solidFill>
                <a:cs typeface="Calibri"/>
              </a:rPr>
              <a:t> </a:t>
            </a:r>
            <a:r>
              <a:rPr lang="el-GR" sz="2100" spc="-5" dirty="0">
                <a:solidFill>
                  <a:srgbClr val="4F81BC"/>
                </a:solidFill>
                <a:cs typeface="Calibri"/>
              </a:rPr>
              <a:t>συνείδησης</a:t>
            </a:r>
            <a:r>
              <a:rPr lang="el-GR" sz="2100" dirty="0">
                <a:solidFill>
                  <a:srgbClr val="4F81BC"/>
                </a:solidFill>
                <a:cs typeface="Calibri"/>
              </a:rPr>
              <a:t> </a:t>
            </a:r>
            <a:r>
              <a:rPr lang="el-GR" sz="2100" spc="-5" dirty="0">
                <a:solidFill>
                  <a:srgbClr val="4F81BC"/>
                </a:solidFill>
                <a:cs typeface="Calibri"/>
              </a:rPr>
              <a:t>και</a:t>
            </a:r>
            <a:r>
              <a:rPr lang="el-GR" sz="2100" spc="5" dirty="0">
                <a:solidFill>
                  <a:srgbClr val="4F81BC"/>
                </a:solidFill>
                <a:cs typeface="Calibri"/>
              </a:rPr>
              <a:t> </a:t>
            </a:r>
            <a:r>
              <a:rPr lang="el-GR" sz="2100" spc="-5" dirty="0">
                <a:solidFill>
                  <a:srgbClr val="4F81BC"/>
                </a:solidFill>
                <a:cs typeface="Calibri"/>
              </a:rPr>
              <a:t>θρησκείας</a:t>
            </a:r>
            <a:r>
              <a:rPr lang="el-GR" sz="2100" spc="5" dirty="0">
                <a:solidFill>
                  <a:srgbClr val="4F81BC"/>
                </a:solidFill>
                <a:cs typeface="Calibri"/>
              </a:rPr>
              <a:t> </a:t>
            </a:r>
            <a:r>
              <a:rPr lang="el-GR" sz="2100" spc="-5" dirty="0">
                <a:solidFill>
                  <a:srgbClr val="4F81BC"/>
                </a:solidFill>
                <a:cs typeface="Calibri"/>
              </a:rPr>
              <a:t>(Άρθρο</a:t>
            </a:r>
            <a:r>
              <a:rPr lang="el-GR" sz="2100" spc="5" dirty="0">
                <a:solidFill>
                  <a:srgbClr val="4F81BC"/>
                </a:solidFill>
                <a:cs typeface="Calibri"/>
              </a:rPr>
              <a:t> </a:t>
            </a:r>
            <a:r>
              <a:rPr lang="el-GR" sz="2100" dirty="0">
                <a:solidFill>
                  <a:srgbClr val="4F81BC"/>
                </a:solidFill>
                <a:cs typeface="Calibri"/>
              </a:rPr>
              <a:t>9)</a:t>
            </a:r>
            <a:endParaRPr lang="el-GR" sz="2100" dirty="0">
              <a:cs typeface="Calibri"/>
            </a:endParaRPr>
          </a:p>
          <a:p>
            <a:pPr marL="12700" algn="just">
              <a:lnSpc>
                <a:spcPct val="100000"/>
              </a:lnSpc>
              <a:spcBef>
                <a:spcPts val="905"/>
              </a:spcBef>
            </a:pPr>
            <a:r>
              <a:rPr lang="el-GR" sz="2100" b="1" u="sng" spc="-5" dirty="0" err="1">
                <a:solidFill>
                  <a:srgbClr val="0000FF"/>
                </a:solidFill>
                <a:uFill>
                  <a:solidFill>
                    <a:srgbClr val="0000FF"/>
                  </a:solidFill>
                </a:uFill>
                <a:cs typeface="Calibri"/>
                <a:hlinkClick r:id="rId2"/>
              </a:rPr>
              <a:t>Dogru</a:t>
            </a:r>
            <a:r>
              <a:rPr lang="el-GR" sz="2100" b="1" u="sng" spc="5" dirty="0">
                <a:solidFill>
                  <a:srgbClr val="0000FF"/>
                </a:solidFill>
                <a:uFill>
                  <a:solidFill>
                    <a:srgbClr val="0000FF"/>
                  </a:solidFill>
                </a:uFill>
                <a:cs typeface="Calibri"/>
                <a:hlinkClick r:id="rId2"/>
              </a:rPr>
              <a:t> </a:t>
            </a:r>
            <a:r>
              <a:rPr lang="el-GR" sz="2100" b="1" u="sng" spc="-5" dirty="0">
                <a:solidFill>
                  <a:srgbClr val="0000FF"/>
                </a:solidFill>
                <a:uFill>
                  <a:solidFill>
                    <a:srgbClr val="0000FF"/>
                  </a:solidFill>
                </a:uFill>
                <a:cs typeface="Calibri"/>
                <a:hlinkClick r:id="rId2"/>
              </a:rPr>
              <a:t>κατά</a:t>
            </a:r>
            <a:r>
              <a:rPr lang="el-GR" sz="2100" b="1" u="sng" dirty="0">
                <a:solidFill>
                  <a:srgbClr val="0000FF"/>
                </a:solidFill>
                <a:uFill>
                  <a:solidFill>
                    <a:srgbClr val="0000FF"/>
                  </a:solidFill>
                </a:uFill>
                <a:cs typeface="Calibri"/>
                <a:hlinkClick r:id="rId2"/>
              </a:rPr>
              <a:t> </a:t>
            </a:r>
            <a:r>
              <a:rPr lang="el-GR" sz="2100" b="1" u="sng" spc="-5" dirty="0">
                <a:solidFill>
                  <a:srgbClr val="0000FF"/>
                </a:solidFill>
                <a:uFill>
                  <a:solidFill>
                    <a:srgbClr val="0000FF"/>
                  </a:solidFill>
                </a:uFill>
                <a:cs typeface="Calibri"/>
                <a:hlinkClick r:id="rId2"/>
              </a:rPr>
              <a:t>Γαλλίας και </a:t>
            </a:r>
            <a:r>
              <a:rPr lang="el-GR" sz="2100" b="1" u="sng" spc="-5" dirty="0" err="1">
                <a:solidFill>
                  <a:srgbClr val="0000FF"/>
                </a:solidFill>
                <a:uFill>
                  <a:solidFill>
                    <a:srgbClr val="0000FF"/>
                  </a:solidFill>
                </a:uFill>
                <a:cs typeface="Calibri"/>
                <a:hlinkClick r:id="rId2"/>
              </a:rPr>
              <a:t>Kervanci</a:t>
            </a:r>
            <a:r>
              <a:rPr lang="el-GR" sz="2100" b="1" u="sng" spc="10" dirty="0">
                <a:solidFill>
                  <a:srgbClr val="0000FF"/>
                </a:solidFill>
                <a:uFill>
                  <a:solidFill>
                    <a:srgbClr val="0000FF"/>
                  </a:solidFill>
                </a:uFill>
                <a:cs typeface="Calibri"/>
                <a:hlinkClick r:id="rId2"/>
              </a:rPr>
              <a:t> </a:t>
            </a:r>
            <a:r>
              <a:rPr lang="el-GR" sz="2100" b="1" u="sng" spc="-5" dirty="0">
                <a:solidFill>
                  <a:srgbClr val="0000FF"/>
                </a:solidFill>
                <a:uFill>
                  <a:solidFill>
                    <a:srgbClr val="0000FF"/>
                  </a:solidFill>
                </a:uFill>
                <a:cs typeface="Calibri"/>
                <a:hlinkClick r:id="rId2"/>
              </a:rPr>
              <a:t>κατά</a:t>
            </a:r>
            <a:r>
              <a:rPr lang="el-GR" sz="2100" b="1" u="sng" dirty="0">
                <a:solidFill>
                  <a:srgbClr val="0000FF"/>
                </a:solidFill>
                <a:uFill>
                  <a:solidFill>
                    <a:srgbClr val="0000FF"/>
                  </a:solidFill>
                </a:uFill>
                <a:cs typeface="Calibri"/>
                <a:hlinkClick r:id="rId2"/>
              </a:rPr>
              <a:t> </a:t>
            </a:r>
            <a:r>
              <a:rPr lang="el-GR" sz="2100" b="1" u="sng" spc="-5" dirty="0">
                <a:solidFill>
                  <a:srgbClr val="0000FF"/>
                </a:solidFill>
                <a:uFill>
                  <a:solidFill>
                    <a:srgbClr val="0000FF"/>
                  </a:solidFill>
                </a:uFill>
                <a:cs typeface="Calibri"/>
                <a:hlinkClick r:id="rId2"/>
              </a:rPr>
              <a:t>Γαλλίας</a:t>
            </a:r>
            <a:endParaRPr lang="el-GR" sz="2100" dirty="0">
              <a:cs typeface="Calibri"/>
            </a:endParaRPr>
          </a:p>
          <a:p>
            <a:pPr marL="12700" algn="just">
              <a:lnSpc>
                <a:spcPct val="100000"/>
              </a:lnSpc>
              <a:spcBef>
                <a:spcPts val="25"/>
              </a:spcBef>
            </a:pPr>
            <a:r>
              <a:rPr lang="el-GR" sz="2100" dirty="0">
                <a:solidFill>
                  <a:srgbClr val="808080"/>
                </a:solidFill>
                <a:cs typeface="Calibri"/>
              </a:rPr>
              <a:t>4</a:t>
            </a:r>
            <a:r>
              <a:rPr lang="el-GR" sz="2100" spc="-20" dirty="0">
                <a:solidFill>
                  <a:srgbClr val="808080"/>
                </a:solidFill>
                <a:cs typeface="Calibri"/>
              </a:rPr>
              <a:t> </a:t>
            </a:r>
            <a:r>
              <a:rPr lang="el-GR" sz="2100" spc="-5" dirty="0">
                <a:solidFill>
                  <a:srgbClr val="808080"/>
                </a:solidFill>
                <a:cs typeface="Calibri"/>
              </a:rPr>
              <a:t>Δεκεμβρίου</a:t>
            </a:r>
            <a:r>
              <a:rPr lang="el-GR" sz="2100" spc="-20" dirty="0">
                <a:solidFill>
                  <a:srgbClr val="808080"/>
                </a:solidFill>
                <a:cs typeface="Calibri"/>
              </a:rPr>
              <a:t> </a:t>
            </a:r>
            <a:r>
              <a:rPr lang="el-GR" sz="2100" spc="-5" dirty="0">
                <a:solidFill>
                  <a:srgbClr val="808080"/>
                </a:solidFill>
                <a:cs typeface="Calibri"/>
              </a:rPr>
              <a:t>2008</a:t>
            </a:r>
            <a:endParaRPr lang="el-GR" sz="2100" dirty="0">
              <a:cs typeface="Calibri"/>
            </a:endParaRPr>
          </a:p>
          <a:p>
            <a:pPr marL="12700" marR="5080" algn="just">
              <a:lnSpc>
                <a:spcPct val="101699"/>
              </a:lnSpc>
              <a:spcBef>
                <a:spcPts val="75"/>
              </a:spcBef>
            </a:pPr>
            <a:r>
              <a:rPr sz="2100" spc="-5" smtClean="0">
                <a:latin typeface="Calibri"/>
                <a:cs typeface="Calibri"/>
              </a:rPr>
              <a:t>Οι</a:t>
            </a:r>
            <a:r>
              <a:rPr sz="2100" smtClean="0">
                <a:latin typeface="Calibri"/>
                <a:cs typeface="Calibri"/>
              </a:rPr>
              <a:t> </a:t>
            </a:r>
            <a:r>
              <a:rPr sz="2100" spc="-5" dirty="0">
                <a:latin typeface="Calibri"/>
                <a:cs typeface="Calibri"/>
              </a:rPr>
              <a:t>προσφεύγουσες,</a:t>
            </a:r>
            <a:r>
              <a:rPr sz="2100" dirty="0">
                <a:latin typeface="Calibri"/>
                <a:cs typeface="Calibri"/>
              </a:rPr>
              <a:t> </a:t>
            </a:r>
            <a:r>
              <a:rPr sz="2100" spc="-5" dirty="0">
                <a:latin typeface="Calibri"/>
                <a:cs typeface="Calibri"/>
              </a:rPr>
              <a:t>μουσουλμάνες</a:t>
            </a:r>
            <a:r>
              <a:rPr sz="2100" dirty="0">
                <a:latin typeface="Calibri"/>
                <a:cs typeface="Calibri"/>
              </a:rPr>
              <a:t> </a:t>
            </a:r>
            <a:r>
              <a:rPr sz="2100" spc="-5" dirty="0">
                <a:latin typeface="Calibri"/>
                <a:cs typeface="Calibri"/>
              </a:rPr>
              <a:t>αμφότερες,</a:t>
            </a:r>
            <a:r>
              <a:rPr sz="2100" dirty="0">
                <a:latin typeface="Calibri"/>
                <a:cs typeface="Calibri"/>
              </a:rPr>
              <a:t> ήταν</a:t>
            </a:r>
            <a:r>
              <a:rPr sz="2100" spc="5" dirty="0">
                <a:latin typeface="Calibri"/>
                <a:cs typeface="Calibri"/>
              </a:rPr>
              <a:t> </a:t>
            </a:r>
            <a:r>
              <a:rPr sz="2100" spc="-5" dirty="0">
                <a:latin typeface="Calibri"/>
                <a:cs typeface="Calibri"/>
              </a:rPr>
              <a:t>εγγεγραμμένες</a:t>
            </a:r>
            <a:r>
              <a:rPr sz="2100" dirty="0">
                <a:latin typeface="Calibri"/>
                <a:cs typeface="Calibri"/>
              </a:rPr>
              <a:t> </a:t>
            </a:r>
            <a:r>
              <a:rPr sz="2100" spc="-5" dirty="0">
                <a:latin typeface="Calibri"/>
                <a:cs typeface="Calibri"/>
              </a:rPr>
              <a:t>στην</a:t>
            </a:r>
            <a:r>
              <a:rPr sz="2100" dirty="0">
                <a:latin typeface="Calibri"/>
                <a:cs typeface="Calibri"/>
              </a:rPr>
              <a:t> </a:t>
            </a:r>
            <a:r>
              <a:rPr sz="2100" spc="-5" dirty="0">
                <a:latin typeface="Calibri"/>
                <a:cs typeface="Calibri"/>
              </a:rPr>
              <a:t>πρώτη </a:t>
            </a:r>
            <a:r>
              <a:rPr sz="2100" spc="-260" dirty="0">
                <a:latin typeface="Calibri"/>
                <a:cs typeface="Calibri"/>
              </a:rPr>
              <a:t> </a:t>
            </a:r>
            <a:r>
              <a:rPr sz="2100" dirty="0">
                <a:latin typeface="Calibri"/>
                <a:cs typeface="Calibri"/>
              </a:rPr>
              <a:t>τάξη </a:t>
            </a:r>
            <a:r>
              <a:rPr sz="2100" spc="-5" dirty="0">
                <a:latin typeface="Calibri"/>
                <a:cs typeface="Calibri"/>
              </a:rPr>
              <a:t>ενός δημόσιου λυκείου κατά </a:t>
            </a:r>
            <a:r>
              <a:rPr sz="2100" dirty="0">
                <a:latin typeface="Calibri"/>
                <a:cs typeface="Calibri"/>
              </a:rPr>
              <a:t>το </a:t>
            </a:r>
            <a:r>
              <a:rPr sz="2100" spc="-5" dirty="0">
                <a:latin typeface="Calibri"/>
                <a:cs typeface="Calibri"/>
              </a:rPr>
              <a:t>σχολικό </a:t>
            </a:r>
            <a:r>
              <a:rPr sz="2100" dirty="0">
                <a:latin typeface="Calibri"/>
                <a:cs typeface="Calibri"/>
              </a:rPr>
              <a:t>έτος </a:t>
            </a:r>
            <a:r>
              <a:rPr sz="2100" spc="-5" dirty="0">
                <a:latin typeface="Calibri"/>
                <a:cs typeface="Calibri"/>
              </a:rPr>
              <a:t>1998-1999. Είχαν, πολλές φορές, </a:t>
            </a:r>
            <a:r>
              <a:rPr sz="2100" dirty="0">
                <a:latin typeface="Calibri"/>
                <a:cs typeface="Calibri"/>
              </a:rPr>
              <a:t> </a:t>
            </a:r>
            <a:r>
              <a:rPr sz="2100" spc="-5" dirty="0">
                <a:latin typeface="Calibri"/>
                <a:cs typeface="Calibri"/>
              </a:rPr>
              <a:t>εμφανιστεί</a:t>
            </a:r>
            <a:r>
              <a:rPr sz="2100" dirty="0">
                <a:latin typeface="Calibri"/>
                <a:cs typeface="Calibri"/>
              </a:rPr>
              <a:t> </a:t>
            </a:r>
            <a:r>
              <a:rPr sz="2100" spc="-5" dirty="0">
                <a:latin typeface="Calibri"/>
                <a:cs typeface="Calibri"/>
              </a:rPr>
              <a:t>στα</a:t>
            </a:r>
            <a:r>
              <a:rPr sz="2100" dirty="0">
                <a:latin typeface="Calibri"/>
                <a:cs typeface="Calibri"/>
              </a:rPr>
              <a:t> </a:t>
            </a:r>
            <a:r>
              <a:rPr sz="2100" spc="-5" dirty="0">
                <a:latin typeface="Calibri"/>
                <a:cs typeface="Calibri"/>
              </a:rPr>
              <a:t>μαθήματα</a:t>
            </a:r>
            <a:r>
              <a:rPr sz="2100" dirty="0">
                <a:latin typeface="Calibri"/>
                <a:cs typeface="Calibri"/>
              </a:rPr>
              <a:t> </a:t>
            </a:r>
            <a:r>
              <a:rPr sz="2100" spc="-5" dirty="0">
                <a:latin typeface="Calibri"/>
                <a:cs typeface="Calibri"/>
              </a:rPr>
              <a:t>φυσικής</a:t>
            </a:r>
            <a:r>
              <a:rPr sz="2100" dirty="0">
                <a:latin typeface="Calibri"/>
                <a:cs typeface="Calibri"/>
              </a:rPr>
              <a:t> αγωγής</a:t>
            </a:r>
            <a:r>
              <a:rPr sz="2100" spc="5" dirty="0">
                <a:latin typeface="Calibri"/>
                <a:cs typeface="Calibri"/>
              </a:rPr>
              <a:t> </a:t>
            </a:r>
            <a:r>
              <a:rPr sz="2100" spc="-5" dirty="0">
                <a:latin typeface="Calibri"/>
                <a:cs typeface="Calibri"/>
              </a:rPr>
              <a:t>φορώντας</a:t>
            </a:r>
            <a:r>
              <a:rPr sz="2100" dirty="0">
                <a:latin typeface="Calibri"/>
                <a:cs typeface="Calibri"/>
              </a:rPr>
              <a:t> </a:t>
            </a:r>
            <a:r>
              <a:rPr sz="2100" spc="-5" dirty="0">
                <a:latin typeface="Calibri"/>
                <a:cs typeface="Calibri"/>
              </a:rPr>
              <a:t>μαντίλα,</a:t>
            </a:r>
            <a:r>
              <a:rPr sz="2100" spc="265" dirty="0">
                <a:latin typeface="Calibri"/>
                <a:cs typeface="Calibri"/>
              </a:rPr>
              <a:t> </a:t>
            </a:r>
            <a:r>
              <a:rPr sz="2100" dirty="0">
                <a:latin typeface="Calibri"/>
                <a:cs typeface="Calibri"/>
              </a:rPr>
              <a:t>την</a:t>
            </a:r>
            <a:r>
              <a:rPr sz="2100" spc="275" dirty="0">
                <a:latin typeface="Calibri"/>
                <a:cs typeface="Calibri"/>
              </a:rPr>
              <a:t> </a:t>
            </a:r>
            <a:r>
              <a:rPr sz="2100" spc="-5" dirty="0">
                <a:latin typeface="Calibri"/>
                <a:cs typeface="Calibri"/>
              </a:rPr>
              <a:t>οποία </a:t>
            </a:r>
            <a:r>
              <a:rPr sz="2100" dirty="0">
                <a:latin typeface="Calibri"/>
                <a:cs typeface="Calibri"/>
              </a:rPr>
              <a:t> </a:t>
            </a:r>
            <a:r>
              <a:rPr sz="2100" spc="-5" dirty="0">
                <a:latin typeface="Calibri"/>
                <a:cs typeface="Calibri"/>
              </a:rPr>
              <a:t>αρνούνταν</a:t>
            </a:r>
            <a:r>
              <a:rPr sz="2100" spc="260" dirty="0">
                <a:latin typeface="Calibri"/>
                <a:cs typeface="Calibri"/>
              </a:rPr>
              <a:t> </a:t>
            </a:r>
            <a:r>
              <a:rPr sz="2100" dirty="0">
                <a:latin typeface="Calibri"/>
                <a:cs typeface="Calibri"/>
              </a:rPr>
              <a:t>να </a:t>
            </a:r>
            <a:r>
              <a:rPr sz="2100" spc="-5" dirty="0">
                <a:latin typeface="Calibri"/>
                <a:cs typeface="Calibri"/>
              </a:rPr>
              <a:t>βγάλουν, παρά</a:t>
            </a:r>
            <a:r>
              <a:rPr sz="2100" spc="260" dirty="0">
                <a:latin typeface="Calibri"/>
                <a:cs typeface="Calibri"/>
              </a:rPr>
              <a:t> </a:t>
            </a:r>
            <a:r>
              <a:rPr sz="2100" dirty="0">
                <a:latin typeface="Calibri"/>
                <a:cs typeface="Calibri"/>
              </a:rPr>
              <a:t>το γεγονός </a:t>
            </a:r>
            <a:r>
              <a:rPr sz="2100" spc="-5" dirty="0">
                <a:latin typeface="Calibri"/>
                <a:cs typeface="Calibri"/>
              </a:rPr>
              <a:t>ότι </a:t>
            </a:r>
            <a:r>
              <a:rPr sz="2100" dirty="0">
                <a:latin typeface="Calibri"/>
                <a:cs typeface="Calibri"/>
              </a:rPr>
              <a:t>ο </a:t>
            </a:r>
            <a:r>
              <a:rPr sz="2100" spc="-5" dirty="0">
                <a:latin typeface="Calibri"/>
                <a:cs typeface="Calibri"/>
              </a:rPr>
              <a:t>καθηγητής τους επανειλημμένως </a:t>
            </a:r>
            <a:r>
              <a:rPr sz="2100" dirty="0">
                <a:latin typeface="Calibri"/>
                <a:cs typeface="Calibri"/>
              </a:rPr>
              <a:t> </a:t>
            </a:r>
            <a:r>
              <a:rPr sz="2100" spc="-5" dirty="0">
                <a:latin typeface="Calibri"/>
                <a:cs typeface="Calibri"/>
              </a:rPr>
              <a:t>τους ζητούσε </a:t>
            </a:r>
            <a:r>
              <a:rPr sz="2100" dirty="0">
                <a:latin typeface="Calibri"/>
                <a:cs typeface="Calibri"/>
              </a:rPr>
              <a:t>να το </a:t>
            </a:r>
            <a:r>
              <a:rPr sz="2100" spc="-5" dirty="0">
                <a:latin typeface="Calibri"/>
                <a:cs typeface="Calibri"/>
              </a:rPr>
              <a:t>κάνουν. </a:t>
            </a:r>
            <a:r>
              <a:rPr sz="2100" dirty="0">
                <a:latin typeface="Calibri"/>
                <a:cs typeface="Calibri"/>
              </a:rPr>
              <a:t>Το </a:t>
            </a:r>
            <a:r>
              <a:rPr sz="2100" spc="-5" dirty="0">
                <a:latin typeface="Calibri"/>
                <a:cs typeface="Calibri"/>
              </a:rPr>
              <a:t>πειθαρχικό συμβούλιο </a:t>
            </a:r>
            <a:r>
              <a:rPr sz="2100" dirty="0">
                <a:latin typeface="Calibri"/>
                <a:cs typeface="Calibri"/>
              </a:rPr>
              <a:t>του </a:t>
            </a:r>
            <a:r>
              <a:rPr sz="2100" spc="-5" dirty="0">
                <a:latin typeface="Calibri"/>
                <a:cs typeface="Calibri"/>
              </a:rPr>
              <a:t>λυκείου αποφάσισε </a:t>
            </a:r>
            <a:r>
              <a:rPr sz="2100" dirty="0">
                <a:latin typeface="Calibri"/>
                <a:cs typeface="Calibri"/>
              </a:rPr>
              <a:t>να </a:t>
            </a:r>
            <a:r>
              <a:rPr sz="2100" spc="5" dirty="0">
                <a:latin typeface="Calibri"/>
                <a:cs typeface="Calibri"/>
              </a:rPr>
              <a:t> </a:t>
            </a:r>
            <a:r>
              <a:rPr sz="2100" spc="-5" dirty="0">
                <a:latin typeface="Calibri"/>
                <a:cs typeface="Calibri"/>
              </a:rPr>
              <a:t>αποβάλει οριστικά τις προσφεύγουσες λόγω αθέτησης </a:t>
            </a:r>
            <a:r>
              <a:rPr sz="2100" dirty="0">
                <a:latin typeface="Calibri"/>
                <a:cs typeface="Calibri"/>
              </a:rPr>
              <a:t>του </a:t>
            </a:r>
            <a:r>
              <a:rPr sz="2100" spc="-5" dirty="0">
                <a:latin typeface="Calibri"/>
                <a:cs typeface="Calibri"/>
              </a:rPr>
              <a:t>καθήκοντος επιμέλειας, </a:t>
            </a:r>
            <a:r>
              <a:rPr sz="2100" dirty="0">
                <a:latin typeface="Calibri"/>
                <a:cs typeface="Calibri"/>
              </a:rPr>
              <a:t> </a:t>
            </a:r>
            <a:r>
              <a:rPr sz="2100" spc="-5" dirty="0">
                <a:latin typeface="Calibri"/>
                <a:cs typeface="Calibri"/>
              </a:rPr>
              <a:t>καθώς δεν συμμετείχαν </a:t>
            </a:r>
            <a:r>
              <a:rPr sz="2100" dirty="0">
                <a:latin typeface="Calibri"/>
                <a:cs typeface="Calibri"/>
              </a:rPr>
              <a:t>ενεργά </a:t>
            </a:r>
            <a:r>
              <a:rPr sz="2100" spc="-5" dirty="0">
                <a:latin typeface="Calibri"/>
                <a:cs typeface="Calibri"/>
              </a:rPr>
              <a:t>στα μαθήματα φυσικής αγωγής. </a:t>
            </a:r>
            <a:r>
              <a:rPr sz="2100" dirty="0">
                <a:latin typeface="Calibri"/>
                <a:cs typeface="Calibri"/>
              </a:rPr>
              <a:t>Η </a:t>
            </a:r>
            <a:r>
              <a:rPr sz="2100" spc="-5" dirty="0">
                <a:latin typeface="Calibri"/>
                <a:cs typeface="Calibri"/>
              </a:rPr>
              <a:t>απόφαση </a:t>
            </a:r>
            <a:r>
              <a:rPr sz="2100" spc="-10" dirty="0">
                <a:latin typeface="Calibri"/>
                <a:cs typeface="Calibri"/>
              </a:rPr>
              <a:t>αυτή </a:t>
            </a:r>
            <a:r>
              <a:rPr sz="2100" spc="-5" dirty="0">
                <a:latin typeface="Calibri"/>
                <a:cs typeface="Calibri"/>
              </a:rPr>
              <a:t> επικυρώθηκε</a:t>
            </a:r>
            <a:r>
              <a:rPr sz="2100" spc="5" dirty="0">
                <a:latin typeface="Calibri"/>
                <a:cs typeface="Calibri"/>
              </a:rPr>
              <a:t> </a:t>
            </a:r>
            <a:r>
              <a:rPr sz="2100" spc="-5" dirty="0">
                <a:latin typeface="Calibri"/>
                <a:cs typeface="Calibri"/>
              </a:rPr>
              <a:t>από</a:t>
            </a:r>
            <a:r>
              <a:rPr sz="2100" spc="5" dirty="0">
                <a:latin typeface="Calibri"/>
                <a:cs typeface="Calibri"/>
              </a:rPr>
              <a:t> </a:t>
            </a:r>
            <a:r>
              <a:rPr sz="2100" dirty="0">
                <a:latin typeface="Calibri"/>
                <a:cs typeface="Calibri"/>
              </a:rPr>
              <a:t>τα</a:t>
            </a:r>
            <a:r>
              <a:rPr sz="2100" spc="-5" dirty="0">
                <a:latin typeface="Calibri"/>
                <a:cs typeface="Calibri"/>
              </a:rPr>
              <a:t> δικαστήρια.</a:t>
            </a:r>
            <a:endParaRPr sz="2100">
              <a:latin typeface="Calibri"/>
              <a:cs typeface="Calibri"/>
            </a:endParaRPr>
          </a:p>
          <a:p>
            <a:pPr marL="12700" marR="5080" algn="just">
              <a:lnSpc>
                <a:spcPct val="101699"/>
              </a:lnSpc>
              <a:spcBef>
                <a:spcPts val="10"/>
              </a:spcBef>
            </a:pPr>
            <a:r>
              <a:rPr sz="2100" dirty="0">
                <a:solidFill>
                  <a:schemeClr val="tx2">
                    <a:lumMod val="75000"/>
                  </a:schemeClr>
                </a:solidFill>
                <a:latin typeface="Calibri"/>
                <a:cs typeface="Calibri"/>
              </a:rPr>
              <a:t>Το </a:t>
            </a:r>
            <a:r>
              <a:rPr sz="2100" spc="-5" dirty="0">
                <a:solidFill>
                  <a:schemeClr val="tx2">
                    <a:lumMod val="75000"/>
                  </a:schemeClr>
                </a:solidFill>
                <a:latin typeface="Calibri"/>
                <a:cs typeface="Calibri"/>
              </a:rPr>
              <a:t>Δικαστήριο</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έκρινε</a:t>
            </a:r>
            <a:r>
              <a:rPr sz="2100" dirty="0">
                <a:solidFill>
                  <a:schemeClr val="tx2">
                    <a:lumMod val="75000"/>
                  </a:schemeClr>
                </a:solidFill>
                <a:latin typeface="Calibri"/>
                <a:cs typeface="Calibri"/>
              </a:rPr>
              <a:t> και </a:t>
            </a:r>
            <a:r>
              <a:rPr sz="2100" spc="-5" dirty="0">
                <a:solidFill>
                  <a:schemeClr val="tx2">
                    <a:lumMod val="75000"/>
                  </a:schemeClr>
                </a:solidFill>
                <a:latin typeface="Calibri"/>
                <a:cs typeface="Calibri"/>
              </a:rPr>
              <a:t>στις</a:t>
            </a:r>
            <a:r>
              <a:rPr sz="2100" dirty="0">
                <a:solidFill>
                  <a:schemeClr val="tx2">
                    <a:lumMod val="75000"/>
                  </a:schemeClr>
                </a:solidFill>
                <a:latin typeface="Calibri"/>
                <a:cs typeface="Calibri"/>
              </a:rPr>
              <a:t> δύο </a:t>
            </a:r>
            <a:r>
              <a:rPr sz="2100" spc="-5" dirty="0">
                <a:solidFill>
                  <a:schemeClr val="tx2">
                    <a:lumMod val="75000"/>
                  </a:schemeClr>
                </a:solidFill>
                <a:latin typeface="Calibri"/>
                <a:cs typeface="Calibri"/>
              </a:rPr>
              <a:t>περιπτώσεις</a:t>
            </a:r>
            <a:r>
              <a:rPr sz="2100" dirty="0">
                <a:solidFill>
                  <a:schemeClr val="tx2">
                    <a:lumMod val="75000"/>
                  </a:schemeClr>
                </a:solidFill>
                <a:latin typeface="Calibri"/>
                <a:cs typeface="Calibri"/>
              </a:rPr>
              <a:t> ότι </a:t>
            </a:r>
            <a:r>
              <a:rPr sz="2100" spc="-5" dirty="0">
                <a:solidFill>
                  <a:schemeClr val="tx2">
                    <a:lumMod val="75000"/>
                  </a:schemeClr>
                </a:solidFill>
                <a:latin typeface="Calibri"/>
                <a:cs typeface="Calibri"/>
              </a:rPr>
              <a:t>δεν</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υπήρξε</a:t>
            </a:r>
            <a:r>
              <a:rPr sz="2100" dirty="0">
                <a:solidFill>
                  <a:schemeClr val="tx2">
                    <a:lumMod val="75000"/>
                  </a:schemeClr>
                </a:solidFill>
                <a:latin typeface="Calibri"/>
                <a:cs typeface="Calibri"/>
              </a:rPr>
              <a:t> </a:t>
            </a:r>
            <a:r>
              <a:rPr sz="2100" b="1" spc="-5" dirty="0">
                <a:solidFill>
                  <a:schemeClr val="tx2">
                    <a:lumMod val="75000"/>
                  </a:schemeClr>
                </a:solidFill>
                <a:latin typeface="Calibri"/>
                <a:cs typeface="Calibri"/>
              </a:rPr>
              <a:t>καμία</a:t>
            </a:r>
            <a:r>
              <a:rPr sz="2100" b="1" spc="260" dirty="0">
                <a:solidFill>
                  <a:schemeClr val="tx2">
                    <a:lumMod val="75000"/>
                  </a:schemeClr>
                </a:solidFill>
                <a:latin typeface="Calibri"/>
                <a:cs typeface="Calibri"/>
              </a:rPr>
              <a:t> </a:t>
            </a:r>
            <a:r>
              <a:rPr sz="2100" b="1" spc="-5" dirty="0">
                <a:solidFill>
                  <a:schemeClr val="tx2">
                    <a:lumMod val="75000"/>
                  </a:schemeClr>
                </a:solidFill>
                <a:latin typeface="Calibri"/>
                <a:cs typeface="Calibri"/>
              </a:rPr>
              <a:t>παραβίαση </a:t>
            </a:r>
            <a:r>
              <a:rPr sz="2100" b="1" spc="-260" dirty="0">
                <a:solidFill>
                  <a:schemeClr val="tx2">
                    <a:lumMod val="75000"/>
                  </a:schemeClr>
                </a:solidFill>
                <a:latin typeface="Calibri"/>
                <a:cs typeface="Calibri"/>
              </a:rPr>
              <a:t> </a:t>
            </a:r>
            <a:r>
              <a:rPr sz="2100" b="1" spc="-5" dirty="0">
                <a:solidFill>
                  <a:schemeClr val="tx2">
                    <a:lumMod val="75000"/>
                  </a:schemeClr>
                </a:solidFill>
                <a:latin typeface="Calibri"/>
                <a:cs typeface="Calibri"/>
              </a:rPr>
              <a:t>του Άρθρου </a:t>
            </a:r>
            <a:r>
              <a:rPr sz="2100" b="1" dirty="0">
                <a:solidFill>
                  <a:schemeClr val="tx2">
                    <a:lumMod val="75000"/>
                  </a:schemeClr>
                </a:solidFill>
                <a:latin typeface="Calibri"/>
                <a:cs typeface="Calibri"/>
              </a:rPr>
              <a:t>9 </a:t>
            </a:r>
            <a:r>
              <a:rPr sz="2100" spc="-5" dirty="0">
                <a:solidFill>
                  <a:schemeClr val="tx2">
                    <a:lumMod val="75000"/>
                  </a:schemeClr>
                </a:solidFill>
                <a:latin typeface="Calibri"/>
                <a:cs typeface="Calibri"/>
              </a:rPr>
              <a:t>(θρησκευτική ελευθερία) </a:t>
            </a:r>
            <a:r>
              <a:rPr sz="2100" dirty="0">
                <a:solidFill>
                  <a:schemeClr val="tx2">
                    <a:lumMod val="75000"/>
                  </a:schemeClr>
                </a:solidFill>
                <a:latin typeface="Calibri"/>
                <a:cs typeface="Calibri"/>
              </a:rPr>
              <a:t>της </a:t>
            </a:r>
            <a:r>
              <a:rPr sz="2100" spc="-5" dirty="0">
                <a:solidFill>
                  <a:schemeClr val="tx2">
                    <a:lumMod val="75000"/>
                  </a:schemeClr>
                </a:solidFill>
                <a:latin typeface="Calibri"/>
                <a:cs typeface="Calibri"/>
              </a:rPr>
              <a:t>Σύμβασης, εκτιμώντας ειδικότερα </a:t>
            </a:r>
            <a:r>
              <a:rPr sz="2100" dirty="0">
                <a:solidFill>
                  <a:schemeClr val="tx2">
                    <a:lumMod val="75000"/>
                  </a:schemeClr>
                </a:solidFill>
                <a:latin typeface="Calibri"/>
                <a:cs typeface="Calibri"/>
              </a:rPr>
              <a:t>ότι </a:t>
            </a:r>
            <a:r>
              <a:rPr sz="2100" spc="-10" dirty="0">
                <a:solidFill>
                  <a:schemeClr val="tx2">
                    <a:lumMod val="75000"/>
                  </a:schemeClr>
                </a:solidFill>
                <a:latin typeface="Calibri"/>
                <a:cs typeface="Calibri"/>
              </a:rPr>
              <a:t>το </a:t>
            </a:r>
            <a:r>
              <a:rPr sz="2100" spc="-5" dirty="0">
                <a:solidFill>
                  <a:schemeClr val="tx2">
                    <a:lumMod val="75000"/>
                  </a:schemeClr>
                </a:solidFill>
                <a:latin typeface="Calibri"/>
                <a:cs typeface="Calibri"/>
              </a:rPr>
              <a:t> συμπέρασμα στο οποίο κατέληξαν </a:t>
            </a:r>
            <a:r>
              <a:rPr sz="2100" dirty="0">
                <a:solidFill>
                  <a:schemeClr val="tx2">
                    <a:lumMod val="75000"/>
                  </a:schemeClr>
                </a:solidFill>
                <a:latin typeface="Calibri"/>
                <a:cs typeface="Calibri"/>
              </a:rPr>
              <a:t>οι </a:t>
            </a:r>
            <a:r>
              <a:rPr sz="2100" spc="-5" dirty="0">
                <a:solidFill>
                  <a:schemeClr val="tx2">
                    <a:lumMod val="75000"/>
                  </a:schemeClr>
                </a:solidFill>
                <a:latin typeface="Calibri"/>
                <a:cs typeface="Calibri"/>
              </a:rPr>
              <a:t>εθνικές αρχές, σύμφωνα </a:t>
            </a:r>
            <a:r>
              <a:rPr sz="2100" spc="-10" dirty="0">
                <a:solidFill>
                  <a:schemeClr val="tx2">
                    <a:lumMod val="75000"/>
                  </a:schemeClr>
                </a:solidFill>
                <a:latin typeface="Calibri"/>
                <a:cs typeface="Calibri"/>
              </a:rPr>
              <a:t>με </a:t>
            </a:r>
            <a:r>
              <a:rPr sz="2100" dirty="0">
                <a:solidFill>
                  <a:schemeClr val="tx2">
                    <a:lumMod val="75000"/>
                  </a:schemeClr>
                </a:solidFill>
                <a:latin typeface="Calibri"/>
                <a:cs typeface="Calibri"/>
              </a:rPr>
              <a:t>το </a:t>
            </a:r>
            <a:r>
              <a:rPr sz="2100" spc="-5" dirty="0">
                <a:solidFill>
                  <a:schemeClr val="tx2">
                    <a:lumMod val="75000"/>
                  </a:schemeClr>
                </a:solidFill>
                <a:latin typeface="Calibri"/>
                <a:cs typeface="Calibri"/>
              </a:rPr>
              <a:t>οποίο </a:t>
            </a:r>
            <a:r>
              <a:rPr sz="2100" dirty="0">
                <a:solidFill>
                  <a:schemeClr val="tx2">
                    <a:lumMod val="75000"/>
                  </a:schemeClr>
                </a:solidFill>
                <a:latin typeface="Calibri"/>
                <a:cs typeface="Calibri"/>
              </a:rPr>
              <a:t>το να </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φοράει κανείς πέπλο, </a:t>
            </a:r>
            <a:r>
              <a:rPr sz="2100" dirty="0">
                <a:solidFill>
                  <a:schemeClr val="tx2">
                    <a:lumMod val="75000"/>
                  </a:schemeClr>
                </a:solidFill>
                <a:latin typeface="Calibri"/>
                <a:cs typeface="Calibri"/>
              </a:rPr>
              <a:t>όπως την </a:t>
            </a:r>
            <a:r>
              <a:rPr sz="2100" spc="-5" dirty="0">
                <a:solidFill>
                  <a:schemeClr val="tx2">
                    <a:lumMod val="75000"/>
                  </a:schemeClr>
                </a:solidFill>
                <a:latin typeface="Calibri"/>
                <a:cs typeface="Calibri"/>
              </a:rPr>
              <a:t>ισλαμική </a:t>
            </a:r>
            <a:r>
              <a:rPr sz="2100" dirty="0">
                <a:solidFill>
                  <a:schemeClr val="tx2">
                    <a:lumMod val="75000"/>
                  </a:schemeClr>
                </a:solidFill>
                <a:latin typeface="Calibri"/>
                <a:cs typeface="Calibri"/>
              </a:rPr>
              <a:t>μαντίλα, ήταν </a:t>
            </a:r>
            <a:r>
              <a:rPr sz="2100" spc="-5" dirty="0">
                <a:solidFill>
                  <a:schemeClr val="tx2">
                    <a:lumMod val="75000"/>
                  </a:schemeClr>
                </a:solidFill>
                <a:latin typeface="Calibri"/>
                <a:cs typeface="Calibri"/>
              </a:rPr>
              <a:t>ασύμβατο </a:t>
            </a:r>
            <a:r>
              <a:rPr sz="2100" dirty="0">
                <a:solidFill>
                  <a:schemeClr val="tx2">
                    <a:lumMod val="75000"/>
                  </a:schemeClr>
                </a:solidFill>
                <a:latin typeface="Calibri"/>
                <a:cs typeface="Calibri"/>
              </a:rPr>
              <a:t>με </a:t>
            </a:r>
            <a:r>
              <a:rPr sz="2100" spc="-5" dirty="0">
                <a:solidFill>
                  <a:schemeClr val="tx2">
                    <a:lumMod val="75000"/>
                  </a:schemeClr>
                </a:solidFill>
                <a:latin typeface="Calibri"/>
                <a:cs typeface="Calibri"/>
              </a:rPr>
              <a:t>το μάθημα </a:t>
            </a:r>
            <a:r>
              <a:rPr sz="2100" spc="-10" dirty="0">
                <a:solidFill>
                  <a:schemeClr val="tx2">
                    <a:lumMod val="75000"/>
                  </a:schemeClr>
                </a:solidFill>
                <a:latin typeface="Calibri"/>
                <a:cs typeface="Calibri"/>
              </a:rPr>
              <a:t>της </a:t>
            </a:r>
            <a:r>
              <a:rPr sz="2100" spc="-5" dirty="0">
                <a:solidFill>
                  <a:schemeClr val="tx2">
                    <a:lumMod val="75000"/>
                  </a:schemeClr>
                </a:solidFill>
                <a:latin typeface="Calibri"/>
                <a:cs typeface="Calibri"/>
              </a:rPr>
              <a:t> φυσικής</a:t>
            </a:r>
            <a:r>
              <a:rPr sz="2100" spc="125" dirty="0">
                <a:solidFill>
                  <a:schemeClr val="tx2">
                    <a:lumMod val="75000"/>
                  </a:schemeClr>
                </a:solidFill>
                <a:latin typeface="Calibri"/>
                <a:cs typeface="Calibri"/>
              </a:rPr>
              <a:t> </a:t>
            </a:r>
            <a:r>
              <a:rPr sz="2100" dirty="0">
                <a:solidFill>
                  <a:schemeClr val="tx2">
                    <a:lumMod val="75000"/>
                  </a:schemeClr>
                </a:solidFill>
                <a:latin typeface="Calibri"/>
                <a:cs typeface="Calibri"/>
              </a:rPr>
              <a:t>αγωγής</a:t>
            </a:r>
            <a:r>
              <a:rPr sz="2100" spc="12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για</a:t>
            </a:r>
            <a:r>
              <a:rPr sz="2100" spc="114" dirty="0">
                <a:solidFill>
                  <a:schemeClr val="tx2">
                    <a:lumMod val="75000"/>
                  </a:schemeClr>
                </a:solidFill>
                <a:latin typeface="Calibri"/>
                <a:cs typeface="Calibri"/>
              </a:rPr>
              <a:t> </a:t>
            </a:r>
            <a:r>
              <a:rPr sz="2100" spc="-5" dirty="0">
                <a:solidFill>
                  <a:schemeClr val="tx2">
                    <a:lumMod val="75000"/>
                  </a:schemeClr>
                </a:solidFill>
                <a:latin typeface="Calibri"/>
                <a:cs typeface="Calibri"/>
              </a:rPr>
              <a:t>λόγους</a:t>
            </a:r>
            <a:r>
              <a:rPr sz="2100" spc="12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ασφάλειας</a:t>
            </a:r>
            <a:r>
              <a:rPr sz="2100" spc="12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και</a:t>
            </a:r>
            <a:r>
              <a:rPr sz="2100" spc="114" dirty="0">
                <a:solidFill>
                  <a:schemeClr val="tx2">
                    <a:lumMod val="75000"/>
                  </a:schemeClr>
                </a:solidFill>
                <a:latin typeface="Calibri"/>
                <a:cs typeface="Calibri"/>
              </a:rPr>
              <a:t> </a:t>
            </a:r>
            <a:r>
              <a:rPr sz="2100" spc="-5" dirty="0">
                <a:solidFill>
                  <a:schemeClr val="tx2">
                    <a:lumMod val="75000"/>
                  </a:schemeClr>
                </a:solidFill>
                <a:latin typeface="Calibri"/>
                <a:cs typeface="Calibri"/>
              </a:rPr>
              <a:t>υγιεινής,</a:t>
            </a:r>
            <a:r>
              <a:rPr sz="2100" spc="12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δεν</a:t>
            </a:r>
            <a:r>
              <a:rPr sz="2100" spc="12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ήταν</a:t>
            </a:r>
            <a:r>
              <a:rPr sz="2100" spc="12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παράλογο.</a:t>
            </a:r>
            <a:r>
              <a:rPr sz="2100" spc="12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Δέχθηκε </a:t>
            </a:r>
            <a:r>
              <a:rPr sz="2100" spc="-254" dirty="0">
                <a:solidFill>
                  <a:schemeClr val="tx2">
                    <a:lumMod val="75000"/>
                  </a:schemeClr>
                </a:solidFill>
                <a:latin typeface="Calibri"/>
                <a:cs typeface="Calibri"/>
              </a:rPr>
              <a:t> </a:t>
            </a:r>
            <a:r>
              <a:rPr sz="2100" dirty="0">
                <a:solidFill>
                  <a:schemeClr val="tx2">
                    <a:lumMod val="75000"/>
                  </a:schemeClr>
                </a:solidFill>
                <a:latin typeface="Calibri"/>
                <a:cs typeface="Calibri"/>
              </a:rPr>
              <a:t>ότι</a:t>
            </a:r>
            <a:r>
              <a:rPr sz="2100" spc="5" dirty="0">
                <a:solidFill>
                  <a:schemeClr val="tx2">
                    <a:lumMod val="75000"/>
                  </a:schemeClr>
                </a:solidFill>
                <a:latin typeface="Calibri"/>
                <a:cs typeface="Calibri"/>
              </a:rPr>
              <a:t> </a:t>
            </a:r>
            <a:r>
              <a:rPr sz="2100" dirty="0">
                <a:solidFill>
                  <a:schemeClr val="tx2">
                    <a:lumMod val="75000"/>
                  </a:schemeClr>
                </a:solidFill>
                <a:latin typeface="Calibri"/>
                <a:cs typeface="Calibri"/>
              </a:rPr>
              <a:t>η</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επιβληθείσα</a:t>
            </a:r>
            <a:r>
              <a:rPr sz="2100" dirty="0">
                <a:solidFill>
                  <a:schemeClr val="tx2">
                    <a:lumMod val="75000"/>
                  </a:schemeClr>
                </a:solidFill>
                <a:latin typeface="Calibri"/>
                <a:cs typeface="Calibri"/>
              </a:rPr>
              <a:t> ποινή</a:t>
            </a:r>
            <a:r>
              <a:rPr sz="2100" spc="5" dirty="0">
                <a:solidFill>
                  <a:schemeClr val="tx2">
                    <a:lumMod val="75000"/>
                  </a:schemeClr>
                </a:solidFill>
                <a:latin typeface="Calibri"/>
                <a:cs typeface="Calibri"/>
              </a:rPr>
              <a:t> </a:t>
            </a:r>
            <a:r>
              <a:rPr sz="2100" dirty="0">
                <a:solidFill>
                  <a:schemeClr val="tx2">
                    <a:lumMod val="75000"/>
                  </a:schemeClr>
                </a:solidFill>
                <a:latin typeface="Calibri"/>
                <a:cs typeface="Calibri"/>
              </a:rPr>
              <a:t>ήταν</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συνέπεια</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της</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άρνησης</a:t>
            </a:r>
            <a:r>
              <a:rPr sz="2100" dirty="0">
                <a:solidFill>
                  <a:schemeClr val="tx2">
                    <a:lumMod val="75000"/>
                  </a:schemeClr>
                </a:solidFill>
                <a:latin typeface="Calibri"/>
                <a:cs typeface="Calibri"/>
              </a:rPr>
              <a:t> των</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προσφευγουσών</a:t>
            </a:r>
            <a:r>
              <a:rPr sz="2100" dirty="0">
                <a:solidFill>
                  <a:schemeClr val="tx2">
                    <a:lumMod val="75000"/>
                  </a:schemeClr>
                </a:solidFill>
                <a:latin typeface="Calibri"/>
                <a:cs typeface="Calibri"/>
              </a:rPr>
              <a:t> να </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συμμορφωθούν </a:t>
            </a:r>
            <a:r>
              <a:rPr sz="2100" dirty="0">
                <a:solidFill>
                  <a:schemeClr val="tx2">
                    <a:lumMod val="75000"/>
                  </a:schemeClr>
                </a:solidFill>
                <a:latin typeface="Calibri"/>
                <a:cs typeface="Calibri"/>
              </a:rPr>
              <a:t>με </a:t>
            </a:r>
            <a:r>
              <a:rPr sz="2100" spc="-5" dirty="0">
                <a:solidFill>
                  <a:schemeClr val="tx2">
                    <a:lumMod val="75000"/>
                  </a:schemeClr>
                </a:solidFill>
                <a:latin typeface="Calibri"/>
                <a:cs typeface="Calibri"/>
              </a:rPr>
              <a:t>τους κανόνες που ίσχυαν στο </a:t>
            </a:r>
            <a:r>
              <a:rPr sz="2100" dirty="0">
                <a:solidFill>
                  <a:schemeClr val="tx2">
                    <a:lumMod val="75000"/>
                  </a:schemeClr>
                </a:solidFill>
                <a:latin typeface="Calibri"/>
                <a:cs typeface="Calibri"/>
              </a:rPr>
              <a:t>χώρο </a:t>
            </a:r>
            <a:r>
              <a:rPr sz="2100" spc="-5" dirty="0">
                <a:solidFill>
                  <a:schemeClr val="tx2">
                    <a:lumMod val="75000"/>
                  </a:schemeClr>
                </a:solidFill>
                <a:latin typeface="Calibri"/>
                <a:cs typeface="Calibri"/>
              </a:rPr>
              <a:t>του σχολείου </a:t>
            </a:r>
            <a:r>
              <a:rPr sz="2100" dirty="0">
                <a:solidFill>
                  <a:schemeClr val="tx2">
                    <a:lumMod val="75000"/>
                  </a:schemeClr>
                </a:solidFill>
                <a:latin typeface="Calibri"/>
                <a:cs typeface="Calibri"/>
              </a:rPr>
              <a:t>– ως </a:t>
            </a:r>
            <a:r>
              <a:rPr sz="2100" spc="-5" dirty="0">
                <a:solidFill>
                  <a:schemeClr val="tx2">
                    <a:lumMod val="75000"/>
                  </a:schemeClr>
                </a:solidFill>
                <a:latin typeface="Calibri"/>
                <a:cs typeface="Calibri"/>
              </a:rPr>
              <a:t>προς τους </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οποίους</a:t>
            </a:r>
            <a:r>
              <a:rPr sz="2100" dirty="0">
                <a:solidFill>
                  <a:schemeClr val="tx2">
                    <a:lumMod val="75000"/>
                  </a:schemeClr>
                </a:solidFill>
                <a:latin typeface="Calibri"/>
                <a:cs typeface="Calibri"/>
              </a:rPr>
              <a:t> είχαν</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ενημερωθεί</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καταλλήλως</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και</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όχι,</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όπως</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υποστήριξαν</a:t>
            </a:r>
            <a:r>
              <a:rPr sz="2100" dirty="0">
                <a:solidFill>
                  <a:schemeClr val="tx2">
                    <a:lumMod val="75000"/>
                  </a:schemeClr>
                </a:solidFill>
                <a:latin typeface="Calibri"/>
                <a:cs typeface="Calibri"/>
              </a:rPr>
              <a:t> οι </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προσφεύγουσες,</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των</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θρησκευτικών</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τους</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πεποιθήσεων.</a:t>
            </a:r>
            <a:endParaRPr sz="2100">
              <a:solidFill>
                <a:schemeClr val="tx2">
                  <a:lumMod val="75000"/>
                </a:schemeClr>
              </a:solidFill>
              <a:latin typeface="Calibri"/>
              <a:cs typeface="Calibri"/>
            </a:endParaRPr>
          </a:p>
          <a:p>
            <a:pPr>
              <a:lnSpc>
                <a:spcPct val="100000"/>
              </a:lnSpc>
            </a:pPr>
            <a:endParaRPr sz="210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622300" y="654050"/>
            <a:ext cx="9296400" cy="6073842"/>
          </a:xfrm>
          <a:prstGeom prst="rect">
            <a:avLst/>
          </a:prstGeom>
        </p:spPr>
        <p:txBody>
          <a:bodyPr vert="horz" wrap="square" lIns="0" tIns="12065" rIns="0" bIns="0" rtlCol="0">
            <a:spAutoFit/>
          </a:bodyPr>
          <a:lstStyle/>
          <a:p>
            <a:pPr marL="12700" algn="just">
              <a:lnSpc>
                <a:spcPct val="100000"/>
              </a:lnSpc>
              <a:spcBef>
                <a:spcPts val="95"/>
              </a:spcBef>
            </a:pPr>
            <a:r>
              <a:rPr sz="2000" spc="-5" dirty="0">
                <a:solidFill>
                  <a:srgbClr val="4F81BC"/>
                </a:solidFill>
                <a:cs typeface="Calibri"/>
              </a:rPr>
              <a:t>Δικαίωμα</a:t>
            </a:r>
            <a:r>
              <a:rPr sz="2000" spc="-10" dirty="0">
                <a:solidFill>
                  <a:srgbClr val="4F81BC"/>
                </a:solidFill>
                <a:cs typeface="Calibri"/>
              </a:rPr>
              <a:t> </a:t>
            </a:r>
            <a:r>
              <a:rPr sz="2000" spc="-5" dirty="0">
                <a:solidFill>
                  <a:srgbClr val="4F81BC"/>
                </a:solidFill>
                <a:cs typeface="Calibri"/>
              </a:rPr>
              <a:t>πρόσβασης</a:t>
            </a:r>
            <a:r>
              <a:rPr sz="2000" dirty="0">
                <a:solidFill>
                  <a:srgbClr val="4F81BC"/>
                </a:solidFill>
                <a:cs typeface="Calibri"/>
              </a:rPr>
              <a:t> </a:t>
            </a:r>
            <a:r>
              <a:rPr sz="2000" spc="-5" dirty="0">
                <a:solidFill>
                  <a:srgbClr val="4F81BC"/>
                </a:solidFill>
                <a:cs typeface="Calibri"/>
              </a:rPr>
              <a:t>σε</a:t>
            </a:r>
            <a:r>
              <a:rPr sz="2000" spc="5" dirty="0">
                <a:solidFill>
                  <a:srgbClr val="4F81BC"/>
                </a:solidFill>
                <a:cs typeface="Calibri"/>
              </a:rPr>
              <a:t> </a:t>
            </a:r>
            <a:r>
              <a:rPr sz="2000" spc="-5" dirty="0">
                <a:solidFill>
                  <a:srgbClr val="4F81BC"/>
                </a:solidFill>
                <a:cs typeface="Calibri"/>
              </a:rPr>
              <a:t>δικαστήριο</a:t>
            </a:r>
            <a:r>
              <a:rPr sz="2000" spc="5" dirty="0">
                <a:solidFill>
                  <a:srgbClr val="4F81BC"/>
                </a:solidFill>
                <a:cs typeface="Calibri"/>
              </a:rPr>
              <a:t> </a:t>
            </a:r>
            <a:r>
              <a:rPr sz="2000" spc="-5" dirty="0">
                <a:solidFill>
                  <a:srgbClr val="4F81BC"/>
                </a:solidFill>
                <a:cs typeface="Calibri"/>
              </a:rPr>
              <a:t>(Άρθρο 6</a:t>
            </a:r>
            <a:r>
              <a:rPr sz="2000" spc="10" dirty="0">
                <a:solidFill>
                  <a:srgbClr val="4F81BC"/>
                </a:solidFill>
                <a:cs typeface="Calibri"/>
              </a:rPr>
              <a:t> </a:t>
            </a:r>
            <a:r>
              <a:rPr sz="2000" spc="-5" dirty="0">
                <a:solidFill>
                  <a:srgbClr val="4F81BC"/>
                </a:solidFill>
                <a:cs typeface="Calibri"/>
              </a:rPr>
              <a:t>της</a:t>
            </a:r>
            <a:r>
              <a:rPr sz="2000" dirty="0">
                <a:solidFill>
                  <a:srgbClr val="4F81BC"/>
                </a:solidFill>
                <a:cs typeface="Calibri"/>
              </a:rPr>
              <a:t> </a:t>
            </a:r>
            <a:r>
              <a:rPr sz="2000" spc="-5" dirty="0">
                <a:solidFill>
                  <a:srgbClr val="4F81BC"/>
                </a:solidFill>
                <a:cs typeface="Calibri"/>
              </a:rPr>
              <a:t>Σύμβασης)</a:t>
            </a:r>
            <a:endParaRPr sz="2000">
              <a:cs typeface="Calibri"/>
            </a:endParaRPr>
          </a:p>
          <a:p>
            <a:pPr marL="12700" algn="just">
              <a:lnSpc>
                <a:spcPct val="100000"/>
              </a:lnSpc>
              <a:spcBef>
                <a:spcPts val="905"/>
              </a:spcBef>
            </a:pPr>
            <a:r>
              <a:rPr sz="2000" b="1" u="sng" spc="-5" dirty="0">
                <a:solidFill>
                  <a:srgbClr val="4F81BC"/>
                </a:solidFill>
                <a:uFill>
                  <a:solidFill>
                    <a:srgbClr val="4F81BC"/>
                  </a:solidFill>
                </a:uFill>
                <a:cs typeface="Calibri"/>
                <a:hlinkClick r:id="rId2"/>
              </a:rPr>
              <a:t>Stagno</a:t>
            </a:r>
            <a:r>
              <a:rPr sz="2000" b="1" u="sng" spc="-15" dirty="0">
                <a:solidFill>
                  <a:srgbClr val="4F81BC"/>
                </a:solidFill>
                <a:uFill>
                  <a:solidFill>
                    <a:srgbClr val="4F81BC"/>
                  </a:solidFill>
                </a:uFill>
                <a:cs typeface="Calibri"/>
                <a:hlinkClick r:id="rId2"/>
              </a:rPr>
              <a:t> </a:t>
            </a:r>
            <a:r>
              <a:rPr sz="2000" b="1" u="sng" spc="-5" dirty="0">
                <a:solidFill>
                  <a:srgbClr val="4F81BC"/>
                </a:solidFill>
                <a:uFill>
                  <a:solidFill>
                    <a:srgbClr val="4F81BC"/>
                  </a:solidFill>
                </a:uFill>
                <a:cs typeface="Calibri"/>
                <a:hlinkClick r:id="rId2"/>
              </a:rPr>
              <a:t>κατά</a:t>
            </a:r>
            <a:r>
              <a:rPr sz="2000" b="1" u="sng" spc="-15" dirty="0">
                <a:solidFill>
                  <a:srgbClr val="4F81BC"/>
                </a:solidFill>
                <a:uFill>
                  <a:solidFill>
                    <a:srgbClr val="4F81BC"/>
                  </a:solidFill>
                </a:uFill>
                <a:cs typeface="Calibri"/>
                <a:hlinkClick r:id="rId2"/>
              </a:rPr>
              <a:t> </a:t>
            </a:r>
            <a:r>
              <a:rPr sz="2000" b="1" u="sng" spc="-5" dirty="0">
                <a:solidFill>
                  <a:srgbClr val="4F81BC"/>
                </a:solidFill>
                <a:uFill>
                  <a:solidFill>
                    <a:srgbClr val="4F81BC"/>
                  </a:solidFill>
                </a:uFill>
                <a:cs typeface="Calibri"/>
                <a:hlinkClick r:id="rId2"/>
              </a:rPr>
              <a:t>Βελγίου</a:t>
            </a:r>
            <a:endParaRPr sz="2000">
              <a:cs typeface="Calibri"/>
            </a:endParaRPr>
          </a:p>
          <a:p>
            <a:pPr marL="12700" algn="just">
              <a:lnSpc>
                <a:spcPct val="100000"/>
              </a:lnSpc>
              <a:spcBef>
                <a:spcPts val="25"/>
              </a:spcBef>
            </a:pPr>
            <a:r>
              <a:rPr sz="2000" dirty="0">
                <a:solidFill>
                  <a:srgbClr val="808080"/>
                </a:solidFill>
                <a:cs typeface="Calibri"/>
              </a:rPr>
              <a:t>7</a:t>
            </a:r>
            <a:r>
              <a:rPr sz="2000" spc="-20" dirty="0">
                <a:solidFill>
                  <a:srgbClr val="808080"/>
                </a:solidFill>
                <a:cs typeface="Calibri"/>
              </a:rPr>
              <a:t> </a:t>
            </a:r>
            <a:r>
              <a:rPr sz="2000" spc="-5" dirty="0">
                <a:solidFill>
                  <a:srgbClr val="808080"/>
                </a:solidFill>
                <a:cs typeface="Calibri"/>
              </a:rPr>
              <a:t>Ιουλίου</a:t>
            </a:r>
            <a:r>
              <a:rPr sz="2000" spc="-25" dirty="0">
                <a:solidFill>
                  <a:srgbClr val="808080"/>
                </a:solidFill>
                <a:cs typeface="Calibri"/>
              </a:rPr>
              <a:t> </a:t>
            </a:r>
            <a:r>
              <a:rPr sz="2000" spc="-5" dirty="0">
                <a:solidFill>
                  <a:srgbClr val="808080"/>
                </a:solidFill>
                <a:cs typeface="Calibri"/>
              </a:rPr>
              <a:t>2009</a:t>
            </a:r>
            <a:endParaRPr sz="2000">
              <a:cs typeface="Calibri"/>
            </a:endParaRPr>
          </a:p>
          <a:p>
            <a:pPr marL="12700" marR="5080" algn="just">
              <a:lnSpc>
                <a:spcPct val="101699"/>
              </a:lnSpc>
            </a:pPr>
            <a:r>
              <a:rPr sz="2000" dirty="0">
                <a:cs typeface="Calibri"/>
              </a:rPr>
              <a:t>Μετά τον </a:t>
            </a:r>
            <a:r>
              <a:rPr sz="2000" spc="-5" dirty="0">
                <a:cs typeface="Calibri"/>
              </a:rPr>
              <a:t>θάνατο </a:t>
            </a:r>
            <a:r>
              <a:rPr sz="2000" dirty="0">
                <a:cs typeface="Calibri"/>
              </a:rPr>
              <a:t>του </a:t>
            </a:r>
            <a:r>
              <a:rPr sz="2000" spc="-5" dirty="0">
                <a:cs typeface="Calibri"/>
              </a:rPr>
              <a:t>πατέρα τους, </a:t>
            </a:r>
            <a:r>
              <a:rPr sz="2000" dirty="0">
                <a:cs typeface="Calibri"/>
              </a:rPr>
              <a:t>οι </a:t>
            </a:r>
            <a:r>
              <a:rPr sz="2000" spc="-5" dirty="0">
                <a:cs typeface="Calibri"/>
              </a:rPr>
              <a:t>δύο προσφεύγουσες (οι οποίες ήταν ανήλικες </a:t>
            </a:r>
            <a:r>
              <a:rPr sz="2000" dirty="0">
                <a:cs typeface="Calibri"/>
              </a:rPr>
              <a:t> </a:t>
            </a:r>
            <a:r>
              <a:rPr sz="2000" spc="-5" dirty="0">
                <a:cs typeface="Calibri"/>
              </a:rPr>
              <a:t>εκείνη </a:t>
            </a:r>
            <a:r>
              <a:rPr sz="2000" dirty="0">
                <a:cs typeface="Calibri"/>
              </a:rPr>
              <a:t>την </a:t>
            </a:r>
            <a:r>
              <a:rPr sz="2000" spc="-5" dirty="0">
                <a:cs typeface="Calibri"/>
              </a:rPr>
              <a:t>εποχή) καθώς και ορισμένοι </a:t>
            </a:r>
            <a:r>
              <a:rPr sz="2000" dirty="0">
                <a:cs typeface="Calibri"/>
              </a:rPr>
              <a:t>άλλοι </a:t>
            </a:r>
            <a:r>
              <a:rPr sz="2000" spc="-5" dirty="0">
                <a:cs typeface="Calibri"/>
              </a:rPr>
              <a:t>κατιόντες έλαβαν, </a:t>
            </a:r>
            <a:r>
              <a:rPr sz="2000" dirty="0">
                <a:cs typeface="Calibri"/>
              </a:rPr>
              <a:t>ως </a:t>
            </a:r>
            <a:r>
              <a:rPr sz="2000" spc="-5" dirty="0">
                <a:cs typeface="Calibri"/>
              </a:rPr>
              <a:t>δικαιούχοι </a:t>
            </a:r>
            <a:r>
              <a:rPr sz="2000" dirty="0">
                <a:cs typeface="Calibri"/>
              </a:rPr>
              <a:t>της </a:t>
            </a:r>
            <a:r>
              <a:rPr sz="2000" spc="5" dirty="0">
                <a:cs typeface="Calibri"/>
              </a:rPr>
              <a:t> </a:t>
            </a:r>
            <a:r>
              <a:rPr sz="2000" spc="-5" dirty="0">
                <a:cs typeface="Calibri"/>
              </a:rPr>
              <a:t>ασφάλειας</a:t>
            </a:r>
            <a:r>
              <a:rPr sz="2000" dirty="0">
                <a:cs typeface="Calibri"/>
              </a:rPr>
              <a:t> ζωής</a:t>
            </a:r>
            <a:r>
              <a:rPr sz="2000" spc="5" dirty="0">
                <a:cs typeface="Calibri"/>
              </a:rPr>
              <a:t> </a:t>
            </a:r>
            <a:r>
              <a:rPr sz="2000" spc="-5" dirty="0">
                <a:cs typeface="Calibri"/>
              </a:rPr>
              <a:t>του</a:t>
            </a:r>
            <a:r>
              <a:rPr sz="2000" dirty="0">
                <a:cs typeface="Calibri"/>
              </a:rPr>
              <a:t> </a:t>
            </a:r>
            <a:r>
              <a:rPr sz="2000" spc="-5" dirty="0">
                <a:cs typeface="Calibri"/>
              </a:rPr>
              <a:t>πατέρα</a:t>
            </a:r>
            <a:r>
              <a:rPr sz="2000" dirty="0">
                <a:cs typeface="Calibri"/>
              </a:rPr>
              <a:t> </a:t>
            </a:r>
            <a:r>
              <a:rPr sz="2000" spc="-5" dirty="0">
                <a:cs typeface="Calibri"/>
              </a:rPr>
              <a:t>τους,</a:t>
            </a:r>
            <a:r>
              <a:rPr sz="2000" dirty="0">
                <a:cs typeface="Calibri"/>
              </a:rPr>
              <a:t> </a:t>
            </a:r>
            <a:r>
              <a:rPr sz="2000" spc="-5" dirty="0">
                <a:cs typeface="Calibri"/>
              </a:rPr>
              <a:t>ένα</a:t>
            </a:r>
            <a:r>
              <a:rPr sz="2000" dirty="0">
                <a:cs typeface="Calibri"/>
              </a:rPr>
              <a:t> </a:t>
            </a:r>
            <a:r>
              <a:rPr sz="2000" spc="-5" dirty="0">
                <a:cs typeface="Calibri"/>
              </a:rPr>
              <a:t>χρηματικό</a:t>
            </a:r>
            <a:r>
              <a:rPr sz="2000" dirty="0">
                <a:cs typeface="Calibri"/>
              </a:rPr>
              <a:t> </a:t>
            </a:r>
            <a:r>
              <a:rPr sz="2000" spc="-5" dirty="0">
                <a:cs typeface="Calibri"/>
              </a:rPr>
              <a:t>ποσό</a:t>
            </a:r>
            <a:r>
              <a:rPr sz="2000" dirty="0">
                <a:cs typeface="Calibri"/>
              </a:rPr>
              <a:t> </a:t>
            </a:r>
            <a:r>
              <a:rPr sz="2000" spc="-5" dirty="0">
                <a:cs typeface="Calibri"/>
              </a:rPr>
              <a:t>από</a:t>
            </a:r>
            <a:r>
              <a:rPr sz="2000" dirty="0">
                <a:cs typeface="Calibri"/>
              </a:rPr>
              <a:t> </a:t>
            </a:r>
            <a:r>
              <a:rPr sz="2000" spc="-5" dirty="0">
                <a:cs typeface="Calibri"/>
              </a:rPr>
              <a:t>μια</a:t>
            </a:r>
            <a:r>
              <a:rPr sz="2000" dirty="0">
                <a:cs typeface="Calibri"/>
              </a:rPr>
              <a:t> </a:t>
            </a:r>
            <a:r>
              <a:rPr sz="2000" spc="-5" dirty="0">
                <a:cs typeface="Calibri"/>
              </a:rPr>
              <a:t>ασφαλιστική </a:t>
            </a:r>
            <a:r>
              <a:rPr sz="2000" dirty="0">
                <a:cs typeface="Calibri"/>
              </a:rPr>
              <a:t> </a:t>
            </a:r>
            <a:r>
              <a:rPr sz="2000" spc="-5" dirty="0">
                <a:cs typeface="Calibri"/>
              </a:rPr>
              <a:t>εταιρεία. </a:t>
            </a:r>
            <a:r>
              <a:rPr sz="2000" dirty="0">
                <a:cs typeface="Calibri"/>
              </a:rPr>
              <a:t>Η μητέρα </a:t>
            </a:r>
            <a:r>
              <a:rPr sz="2000" spc="-5" dirty="0">
                <a:cs typeface="Calibri"/>
              </a:rPr>
              <a:t>τους, </a:t>
            </a:r>
            <a:r>
              <a:rPr sz="2000" dirty="0">
                <a:cs typeface="Calibri"/>
              </a:rPr>
              <a:t>ως </a:t>
            </a:r>
            <a:r>
              <a:rPr sz="2000" spc="-5" dirty="0">
                <a:cs typeface="Calibri"/>
              </a:rPr>
              <a:t>νόμιμη διαχειρίστρια </a:t>
            </a:r>
            <a:r>
              <a:rPr sz="2000" dirty="0">
                <a:cs typeface="Calibri"/>
              </a:rPr>
              <a:t>της </a:t>
            </a:r>
            <a:r>
              <a:rPr sz="2000" spc="-5" dirty="0">
                <a:cs typeface="Calibri"/>
              </a:rPr>
              <a:t>περιουσίας </a:t>
            </a:r>
            <a:r>
              <a:rPr sz="2000" dirty="0">
                <a:cs typeface="Calibri"/>
              </a:rPr>
              <a:t>των </a:t>
            </a:r>
            <a:r>
              <a:rPr sz="2000" spc="-5" dirty="0">
                <a:cs typeface="Calibri"/>
              </a:rPr>
              <a:t>τέκνων της, </a:t>
            </a:r>
            <a:r>
              <a:rPr sz="2000" dirty="0">
                <a:cs typeface="Calibri"/>
              </a:rPr>
              <a:t> </a:t>
            </a:r>
            <a:r>
              <a:rPr sz="2000" spc="-5" dirty="0">
                <a:cs typeface="Calibri"/>
              </a:rPr>
              <a:t>κατέθεσε </a:t>
            </a:r>
            <a:r>
              <a:rPr sz="2000" dirty="0">
                <a:cs typeface="Calibri"/>
              </a:rPr>
              <a:t>το </a:t>
            </a:r>
            <a:r>
              <a:rPr sz="2000" spc="-5" dirty="0">
                <a:cs typeface="Calibri"/>
              </a:rPr>
              <a:t>ποσό σε αποταμιευτικούς λογαριασμούς, </a:t>
            </a:r>
            <a:r>
              <a:rPr sz="2000" dirty="0">
                <a:cs typeface="Calibri"/>
              </a:rPr>
              <a:t>οι </a:t>
            </a:r>
            <a:r>
              <a:rPr sz="2000" spc="-5" dirty="0">
                <a:cs typeface="Calibri"/>
              </a:rPr>
              <a:t>οποίοι </a:t>
            </a:r>
            <a:r>
              <a:rPr sz="2000" dirty="0">
                <a:cs typeface="Calibri"/>
              </a:rPr>
              <a:t>άδειασαν μέσα </a:t>
            </a:r>
            <a:r>
              <a:rPr sz="2000" spc="-5" dirty="0">
                <a:cs typeface="Calibri"/>
              </a:rPr>
              <a:t>σε </a:t>
            </a:r>
            <a:r>
              <a:rPr sz="2000" dirty="0">
                <a:cs typeface="Calibri"/>
              </a:rPr>
              <a:t> </a:t>
            </a:r>
            <a:r>
              <a:rPr sz="2000" spc="-5" dirty="0">
                <a:cs typeface="Calibri"/>
              </a:rPr>
              <a:t>λιγότερο</a:t>
            </a:r>
            <a:r>
              <a:rPr sz="2000" dirty="0">
                <a:cs typeface="Calibri"/>
              </a:rPr>
              <a:t> </a:t>
            </a:r>
            <a:r>
              <a:rPr sz="2000" spc="-5" dirty="0">
                <a:cs typeface="Calibri"/>
              </a:rPr>
              <a:t>από</a:t>
            </a:r>
            <a:r>
              <a:rPr sz="2000" dirty="0">
                <a:cs typeface="Calibri"/>
              </a:rPr>
              <a:t> έναν</a:t>
            </a:r>
            <a:r>
              <a:rPr sz="2000" spc="5" dirty="0">
                <a:cs typeface="Calibri"/>
              </a:rPr>
              <a:t> </a:t>
            </a:r>
            <a:r>
              <a:rPr sz="2000" spc="-5" dirty="0">
                <a:cs typeface="Calibri"/>
              </a:rPr>
              <a:t>χρόνο.</a:t>
            </a:r>
            <a:r>
              <a:rPr sz="2000" dirty="0">
                <a:cs typeface="Calibri"/>
              </a:rPr>
              <a:t> Κατά</a:t>
            </a:r>
            <a:r>
              <a:rPr sz="2000" spc="5" dirty="0">
                <a:cs typeface="Calibri"/>
              </a:rPr>
              <a:t> </a:t>
            </a:r>
            <a:r>
              <a:rPr sz="2000" dirty="0">
                <a:cs typeface="Calibri"/>
              </a:rPr>
              <a:t>την</a:t>
            </a:r>
            <a:r>
              <a:rPr sz="2000" spc="5" dirty="0">
                <a:cs typeface="Calibri"/>
              </a:rPr>
              <a:t> </a:t>
            </a:r>
            <a:r>
              <a:rPr sz="2000" spc="-10" dirty="0">
                <a:cs typeface="Calibri"/>
              </a:rPr>
              <a:t>ενηλικίωσή</a:t>
            </a:r>
            <a:r>
              <a:rPr sz="2000" spc="-5" dirty="0">
                <a:cs typeface="Calibri"/>
              </a:rPr>
              <a:t> τους,</a:t>
            </a:r>
            <a:r>
              <a:rPr sz="2000" dirty="0">
                <a:cs typeface="Calibri"/>
              </a:rPr>
              <a:t> </a:t>
            </a:r>
            <a:r>
              <a:rPr sz="2000" spc="-5" dirty="0">
                <a:cs typeface="Calibri"/>
              </a:rPr>
              <a:t>καθεμία</a:t>
            </a:r>
            <a:r>
              <a:rPr sz="2000" dirty="0">
                <a:cs typeface="Calibri"/>
              </a:rPr>
              <a:t> </a:t>
            </a:r>
            <a:r>
              <a:rPr sz="2000" spc="-5" dirty="0">
                <a:cs typeface="Calibri"/>
              </a:rPr>
              <a:t>από</a:t>
            </a:r>
            <a:r>
              <a:rPr sz="2000" dirty="0">
                <a:cs typeface="Calibri"/>
              </a:rPr>
              <a:t> </a:t>
            </a:r>
            <a:r>
              <a:rPr sz="2000" spc="-10" dirty="0">
                <a:cs typeface="Calibri"/>
              </a:rPr>
              <a:t>τις </a:t>
            </a:r>
            <a:r>
              <a:rPr sz="2000" spc="-5" dirty="0">
                <a:cs typeface="Calibri"/>
              </a:rPr>
              <a:t> προσφεύγουσες άσκησαν αγωγή τόσο εναντίον </a:t>
            </a:r>
            <a:r>
              <a:rPr sz="2000" dirty="0">
                <a:cs typeface="Calibri"/>
              </a:rPr>
              <a:t>της </a:t>
            </a:r>
            <a:r>
              <a:rPr sz="2000" spc="-5" dirty="0">
                <a:cs typeface="Calibri"/>
              </a:rPr>
              <a:t>μητέρας τους όσο </a:t>
            </a:r>
            <a:r>
              <a:rPr sz="2000" spc="-10" dirty="0">
                <a:cs typeface="Calibri"/>
              </a:rPr>
              <a:t>και </a:t>
            </a:r>
            <a:r>
              <a:rPr sz="2000" dirty="0">
                <a:cs typeface="Calibri"/>
              </a:rPr>
              <a:t>εναντίον </a:t>
            </a:r>
            <a:r>
              <a:rPr sz="2000" spc="5" dirty="0">
                <a:cs typeface="Calibri"/>
              </a:rPr>
              <a:t> </a:t>
            </a:r>
            <a:r>
              <a:rPr sz="2000" dirty="0">
                <a:cs typeface="Calibri"/>
              </a:rPr>
              <a:t>της</a:t>
            </a:r>
            <a:r>
              <a:rPr sz="2000" spc="105" dirty="0">
                <a:cs typeface="Calibri"/>
              </a:rPr>
              <a:t> </a:t>
            </a:r>
            <a:r>
              <a:rPr sz="2000" spc="-5" dirty="0">
                <a:cs typeface="Calibri"/>
              </a:rPr>
              <a:t>ασφαλιστικής</a:t>
            </a:r>
            <a:r>
              <a:rPr sz="2000" spc="110" dirty="0">
                <a:cs typeface="Calibri"/>
              </a:rPr>
              <a:t> </a:t>
            </a:r>
            <a:r>
              <a:rPr sz="2000" spc="-5" dirty="0">
                <a:cs typeface="Calibri"/>
              </a:rPr>
              <a:t>εταιρείας.</a:t>
            </a:r>
            <a:r>
              <a:rPr sz="2000" spc="105" dirty="0">
                <a:cs typeface="Calibri"/>
              </a:rPr>
              <a:t> </a:t>
            </a:r>
            <a:r>
              <a:rPr sz="2000" dirty="0">
                <a:cs typeface="Calibri"/>
              </a:rPr>
              <a:t>Στη</a:t>
            </a:r>
            <a:r>
              <a:rPr sz="2000" spc="114" dirty="0">
                <a:cs typeface="Calibri"/>
              </a:rPr>
              <a:t> </a:t>
            </a:r>
            <a:r>
              <a:rPr sz="2000" dirty="0">
                <a:cs typeface="Calibri"/>
              </a:rPr>
              <a:t>συνέχεια</a:t>
            </a:r>
            <a:r>
              <a:rPr sz="2000" spc="105" dirty="0">
                <a:cs typeface="Calibri"/>
              </a:rPr>
              <a:t> </a:t>
            </a:r>
            <a:r>
              <a:rPr sz="2000" spc="-5" dirty="0">
                <a:cs typeface="Calibri"/>
              </a:rPr>
              <a:t>παραιτήθηκαν</a:t>
            </a:r>
            <a:r>
              <a:rPr sz="2000" spc="114" dirty="0">
                <a:cs typeface="Calibri"/>
              </a:rPr>
              <a:t> </a:t>
            </a:r>
            <a:r>
              <a:rPr sz="2000" spc="-5" dirty="0">
                <a:cs typeface="Calibri"/>
              </a:rPr>
              <a:t>από</a:t>
            </a:r>
            <a:r>
              <a:rPr sz="2000" spc="110" dirty="0">
                <a:cs typeface="Calibri"/>
              </a:rPr>
              <a:t> </a:t>
            </a:r>
            <a:r>
              <a:rPr sz="2000" dirty="0">
                <a:cs typeface="Calibri"/>
              </a:rPr>
              <a:t>την</a:t>
            </a:r>
            <a:r>
              <a:rPr sz="2000" spc="110" dirty="0">
                <a:cs typeface="Calibri"/>
              </a:rPr>
              <a:t> </a:t>
            </a:r>
            <a:r>
              <a:rPr sz="2000" spc="-5">
                <a:cs typeface="Calibri"/>
              </a:rPr>
              <a:t>αξίωση</a:t>
            </a:r>
            <a:r>
              <a:rPr sz="2000" spc="114">
                <a:cs typeface="Calibri"/>
              </a:rPr>
              <a:t> </a:t>
            </a:r>
            <a:r>
              <a:rPr sz="2000" smtClean="0">
                <a:cs typeface="Calibri"/>
              </a:rPr>
              <a:t>εναντίον</a:t>
            </a:r>
            <a:r>
              <a:rPr lang="en-US" sz="2000" dirty="0" smtClean="0">
                <a:cs typeface="Calibri"/>
              </a:rPr>
              <a:t> </a:t>
            </a:r>
            <a:r>
              <a:rPr sz="2000" smtClean="0">
                <a:cs typeface="Calibri"/>
              </a:rPr>
              <a:t>της </a:t>
            </a:r>
            <a:r>
              <a:rPr sz="2000" spc="-5" dirty="0">
                <a:cs typeface="Calibri"/>
              </a:rPr>
              <a:t>μητέρας τους, καθώς ήλθαν σε συμβιβασμό </a:t>
            </a:r>
            <a:r>
              <a:rPr sz="2000" dirty="0">
                <a:cs typeface="Calibri"/>
              </a:rPr>
              <a:t>μαζί </a:t>
            </a:r>
            <a:r>
              <a:rPr sz="2000" spc="-5" dirty="0">
                <a:cs typeface="Calibri"/>
              </a:rPr>
              <a:t>της. Ενώπιον </a:t>
            </a:r>
            <a:r>
              <a:rPr sz="2000" dirty="0">
                <a:cs typeface="Calibri"/>
              </a:rPr>
              <a:t>του </a:t>
            </a:r>
            <a:r>
              <a:rPr sz="2000" spc="-5">
                <a:cs typeface="Calibri"/>
              </a:rPr>
              <a:t>Ευρωπαϊκού </a:t>
            </a:r>
            <a:r>
              <a:rPr sz="2000" spc="-5" smtClean="0">
                <a:cs typeface="Calibri"/>
              </a:rPr>
              <a:t>Δικαστηρίου</a:t>
            </a:r>
            <a:r>
              <a:rPr sz="2000" smtClean="0">
                <a:cs typeface="Calibri"/>
              </a:rPr>
              <a:t> </a:t>
            </a:r>
            <a:r>
              <a:rPr sz="2000" spc="-5" dirty="0">
                <a:cs typeface="Calibri"/>
              </a:rPr>
              <a:t>Δικαιωμάτων</a:t>
            </a:r>
            <a:r>
              <a:rPr sz="2000" dirty="0">
                <a:cs typeface="Calibri"/>
              </a:rPr>
              <a:t> του</a:t>
            </a:r>
            <a:r>
              <a:rPr sz="2000" spc="5" dirty="0">
                <a:cs typeface="Calibri"/>
              </a:rPr>
              <a:t> </a:t>
            </a:r>
            <a:r>
              <a:rPr sz="2000" spc="-5" dirty="0">
                <a:cs typeface="Calibri"/>
              </a:rPr>
              <a:t>Ανθρώπου,</a:t>
            </a:r>
            <a:r>
              <a:rPr sz="2000" dirty="0">
                <a:cs typeface="Calibri"/>
              </a:rPr>
              <a:t> οι</a:t>
            </a:r>
            <a:r>
              <a:rPr sz="2000" spc="5" dirty="0">
                <a:cs typeface="Calibri"/>
              </a:rPr>
              <a:t> </a:t>
            </a:r>
            <a:r>
              <a:rPr sz="2000" spc="-5" dirty="0">
                <a:cs typeface="Calibri"/>
              </a:rPr>
              <a:t>προσφεύγουσες</a:t>
            </a:r>
            <a:r>
              <a:rPr sz="2000" dirty="0">
                <a:cs typeface="Calibri"/>
              </a:rPr>
              <a:t> </a:t>
            </a:r>
            <a:r>
              <a:rPr sz="2000" spc="-5" dirty="0">
                <a:cs typeface="Calibri"/>
              </a:rPr>
              <a:t>ισχυρίστηκαν</a:t>
            </a:r>
            <a:r>
              <a:rPr sz="2000" dirty="0">
                <a:cs typeface="Calibri"/>
              </a:rPr>
              <a:t> ότι </a:t>
            </a:r>
            <a:r>
              <a:rPr sz="2000" spc="5" dirty="0">
                <a:cs typeface="Calibri"/>
              </a:rPr>
              <a:t> </a:t>
            </a:r>
            <a:r>
              <a:rPr sz="2000" spc="-5" dirty="0">
                <a:cs typeface="Calibri"/>
              </a:rPr>
              <a:t>παραβιάστηκε</a:t>
            </a:r>
            <a:r>
              <a:rPr sz="2000" dirty="0">
                <a:cs typeface="Calibri"/>
              </a:rPr>
              <a:t> το</a:t>
            </a:r>
            <a:r>
              <a:rPr sz="2000" spc="5" dirty="0">
                <a:cs typeface="Calibri"/>
              </a:rPr>
              <a:t> </a:t>
            </a:r>
            <a:r>
              <a:rPr sz="2000" spc="-5" dirty="0">
                <a:cs typeface="Calibri"/>
              </a:rPr>
              <a:t>δικαίωμά</a:t>
            </a:r>
            <a:r>
              <a:rPr sz="2000" dirty="0">
                <a:cs typeface="Calibri"/>
              </a:rPr>
              <a:t> </a:t>
            </a:r>
            <a:r>
              <a:rPr sz="2000" spc="-5" dirty="0">
                <a:cs typeface="Calibri"/>
              </a:rPr>
              <a:t>τους</a:t>
            </a:r>
            <a:r>
              <a:rPr sz="2000" dirty="0">
                <a:cs typeface="Calibri"/>
              </a:rPr>
              <a:t> </a:t>
            </a:r>
            <a:r>
              <a:rPr sz="2000" spc="-5" dirty="0">
                <a:cs typeface="Calibri"/>
              </a:rPr>
              <a:t>για</a:t>
            </a:r>
            <a:r>
              <a:rPr sz="2000" dirty="0">
                <a:cs typeface="Calibri"/>
              </a:rPr>
              <a:t> </a:t>
            </a:r>
            <a:r>
              <a:rPr sz="2000" spc="-5" dirty="0">
                <a:cs typeface="Calibri"/>
              </a:rPr>
              <a:t>πρόσβαση</a:t>
            </a:r>
            <a:r>
              <a:rPr sz="2000" dirty="0">
                <a:cs typeface="Calibri"/>
              </a:rPr>
              <a:t> </a:t>
            </a:r>
            <a:r>
              <a:rPr sz="2000" spc="-5" dirty="0">
                <a:cs typeface="Calibri"/>
              </a:rPr>
              <a:t>σε</a:t>
            </a:r>
            <a:r>
              <a:rPr sz="2000" dirty="0">
                <a:cs typeface="Calibri"/>
              </a:rPr>
              <a:t> </a:t>
            </a:r>
            <a:r>
              <a:rPr sz="2000" spc="-5" dirty="0">
                <a:cs typeface="Calibri"/>
              </a:rPr>
              <a:t>δικαστήριο.</a:t>
            </a:r>
            <a:r>
              <a:rPr sz="2000" dirty="0">
                <a:cs typeface="Calibri"/>
              </a:rPr>
              <a:t> </a:t>
            </a:r>
            <a:r>
              <a:rPr sz="2000" spc="-5" dirty="0">
                <a:cs typeface="Calibri"/>
              </a:rPr>
              <a:t>Υποστήριξαν </a:t>
            </a:r>
            <a:r>
              <a:rPr sz="2000" dirty="0">
                <a:cs typeface="Calibri"/>
              </a:rPr>
              <a:t> </a:t>
            </a:r>
            <a:r>
              <a:rPr sz="2000" spc="-5" dirty="0">
                <a:cs typeface="Calibri"/>
              </a:rPr>
              <a:t>ειδικότερα </a:t>
            </a:r>
            <a:r>
              <a:rPr sz="2000" dirty="0">
                <a:cs typeface="Calibri"/>
              </a:rPr>
              <a:t>ότι τα </a:t>
            </a:r>
            <a:r>
              <a:rPr sz="2000" spc="-5" dirty="0">
                <a:cs typeface="Calibri"/>
              </a:rPr>
              <a:t>Βελγικά δικαστήρια, </a:t>
            </a:r>
            <a:r>
              <a:rPr sz="2000" dirty="0">
                <a:cs typeface="Calibri"/>
              </a:rPr>
              <a:t>έχοντας </a:t>
            </a:r>
            <a:r>
              <a:rPr sz="2000" spc="-5" dirty="0">
                <a:cs typeface="Calibri"/>
              </a:rPr>
              <a:t>απορρίψει λόγω παραγραφής </a:t>
            </a:r>
            <a:r>
              <a:rPr sz="2000" dirty="0">
                <a:cs typeface="Calibri"/>
              </a:rPr>
              <a:t>την </a:t>
            </a:r>
            <a:r>
              <a:rPr sz="2000" spc="5" dirty="0">
                <a:cs typeface="Calibri"/>
              </a:rPr>
              <a:t> </a:t>
            </a:r>
            <a:r>
              <a:rPr sz="2000" spc="-5" dirty="0">
                <a:cs typeface="Calibri"/>
              </a:rPr>
              <a:t>αγωγή τους εναντίον </a:t>
            </a:r>
            <a:r>
              <a:rPr sz="2000" spc="-10" dirty="0">
                <a:cs typeface="Calibri"/>
              </a:rPr>
              <a:t>της </a:t>
            </a:r>
            <a:r>
              <a:rPr sz="2000" spc="-5" dirty="0">
                <a:cs typeface="Calibri"/>
              </a:rPr>
              <a:t>ασφαλιστικής εταιρείας, στέρησαν από αυτές κάθε μέσο </a:t>
            </a:r>
            <a:r>
              <a:rPr sz="2000" dirty="0">
                <a:cs typeface="Calibri"/>
              </a:rPr>
              <a:t> </a:t>
            </a:r>
            <a:r>
              <a:rPr sz="2000" spc="-5" dirty="0">
                <a:cs typeface="Calibri"/>
              </a:rPr>
              <a:t>αποτελεσματικής</a:t>
            </a:r>
            <a:r>
              <a:rPr sz="2000" spc="20" dirty="0">
                <a:cs typeface="Calibri"/>
              </a:rPr>
              <a:t> </a:t>
            </a:r>
            <a:r>
              <a:rPr sz="2000" spc="-5" dirty="0">
                <a:cs typeface="Calibri"/>
              </a:rPr>
              <a:t>προσφυγής</a:t>
            </a:r>
            <a:r>
              <a:rPr sz="2000" spc="20" dirty="0">
                <a:cs typeface="Calibri"/>
              </a:rPr>
              <a:t> </a:t>
            </a:r>
            <a:r>
              <a:rPr sz="2000" spc="-5" dirty="0">
                <a:cs typeface="Calibri"/>
              </a:rPr>
              <a:t>στη</a:t>
            </a:r>
            <a:r>
              <a:rPr sz="2000" spc="20" dirty="0">
                <a:cs typeface="Calibri"/>
              </a:rPr>
              <a:t> </a:t>
            </a:r>
            <a:r>
              <a:rPr sz="2000" spc="-5" dirty="0">
                <a:cs typeface="Calibri"/>
              </a:rPr>
              <a:t>δικαιοσύνη,</a:t>
            </a:r>
            <a:r>
              <a:rPr sz="2000" spc="20" dirty="0">
                <a:cs typeface="Calibri"/>
              </a:rPr>
              <a:t> </a:t>
            </a:r>
            <a:r>
              <a:rPr sz="2000" spc="-5" dirty="0">
                <a:cs typeface="Calibri"/>
              </a:rPr>
              <a:t>δεδομένου</a:t>
            </a:r>
            <a:r>
              <a:rPr sz="2000" spc="25" dirty="0">
                <a:cs typeface="Calibri"/>
              </a:rPr>
              <a:t> </a:t>
            </a:r>
            <a:r>
              <a:rPr sz="2000" dirty="0">
                <a:cs typeface="Calibri"/>
              </a:rPr>
              <a:t>ότι</a:t>
            </a:r>
            <a:r>
              <a:rPr sz="2000" spc="15" dirty="0">
                <a:cs typeface="Calibri"/>
              </a:rPr>
              <a:t> </a:t>
            </a:r>
            <a:r>
              <a:rPr sz="2000" dirty="0">
                <a:cs typeface="Calibri"/>
              </a:rPr>
              <a:t>η</a:t>
            </a:r>
            <a:r>
              <a:rPr sz="2000" spc="25" dirty="0">
                <a:cs typeface="Calibri"/>
              </a:rPr>
              <a:t> </a:t>
            </a:r>
            <a:r>
              <a:rPr sz="2000" spc="-5" dirty="0">
                <a:cs typeface="Calibri"/>
              </a:rPr>
              <a:t>παραγραφή</a:t>
            </a:r>
            <a:r>
              <a:rPr sz="2000" spc="20" dirty="0">
                <a:cs typeface="Calibri"/>
              </a:rPr>
              <a:t> </a:t>
            </a:r>
            <a:r>
              <a:rPr sz="2000" spc="-5">
                <a:cs typeface="Calibri"/>
              </a:rPr>
              <a:t>δεν</a:t>
            </a:r>
            <a:r>
              <a:rPr sz="2000" spc="25">
                <a:cs typeface="Calibri"/>
              </a:rPr>
              <a:t> </a:t>
            </a:r>
            <a:r>
              <a:rPr sz="2000" smtClean="0">
                <a:cs typeface="Calibri"/>
              </a:rPr>
              <a:t>είχε</a:t>
            </a:r>
            <a:r>
              <a:rPr lang="en-US" sz="2000" dirty="0" smtClean="0">
                <a:cs typeface="Calibri"/>
              </a:rPr>
              <a:t> </a:t>
            </a:r>
            <a:r>
              <a:rPr lang="el-GR" sz="2000" spc="-5" dirty="0" smtClean="0">
                <a:cs typeface="Calibri"/>
              </a:rPr>
              <a:t>ανασταλεί</a:t>
            </a:r>
            <a:r>
              <a:rPr lang="el-GR" sz="2000" spc="65" dirty="0" smtClean="0">
                <a:cs typeface="Calibri"/>
              </a:rPr>
              <a:t> </a:t>
            </a:r>
            <a:r>
              <a:rPr lang="el-GR" sz="2000" spc="-5" dirty="0" smtClean="0">
                <a:cs typeface="Calibri"/>
              </a:rPr>
              <a:t>κατά</a:t>
            </a:r>
            <a:r>
              <a:rPr lang="el-GR" sz="2000" spc="60" dirty="0" smtClean="0">
                <a:cs typeface="Calibri"/>
              </a:rPr>
              <a:t> </a:t>
            </a:r>
            <a:r>
              <a:rPr lang="el-GR" sz="2000" dirty="0" smtClean="0">
                <a:cs typeface="Calibri"/>
              </a:rPr>
              <a:t>το</a:t>
            </a:r>
            <a:r>
              <a:rPr lang="el-GR" sz="2000" spc="70" dirty="0" smtClean="0">
                <a:cs typeface="Calibri"/>
              </a:rPr>
              <a:t> </a:t>
            </a:r>
            <a:r>
              <a:rPr lang="el-GR" sz="2000" spc="-5" dirty="0" smtClean="0">
                <a:cs typeface="Calibri"/>
              </a:rPr>
              <a:t>διάστημα</a:t>
            </a:r>
            <a:r>
              <a:rPr lang="el-GR" sz="2000" spc="70" dirty="0" smtClean="0">
                <a:cs typeface="Calibri"/>
              </a:rPr>
              <a:t> </a:t>
            </a:r>
            <a:r>
              <a:rPr lang="el-GR" sz="2000" spc="-5" dirty="0" smtClean="0">
                <a:cs typeface="Calibri"/>
              </a:rPr>
              <a:t>της</a:t>
            </a:r>
            <a:r>
              <a:rPr lang="el-GR" sz="2000" spc="65" dirty="0" smtClean="0">
                <a:cs typeface="Calibri"/>
              </a:rPr>
              <a:t> </a:t>
            </a:r>
            <a:r>
              <a:rPr lang="el-GR" sz="2000" spc="-5" dirty="0" smtClean="0">
                <a:cs typeface="Calibri"/>
              </a:rPr>
              <a:t>ανηλικότητάς</a:t>
            </a:r>
            <a:r>
              <a:rPr lang="el-GR" sz="2000" spc="55" dirty="0" smtClean="0">
                <a:cs typeface="Calibri"/>
              </a:rPr>
              <a:t> </a:t>
            </a:r>
            <a:r>
              <a:rPr lang="el-GR" sz="2000" spc="-5" dirty="0" smtClean="0">
                <a:cs typeface="Calibri"/>
              </a:rPr>
              <a:t>τους,</a:t>
            </a:r>
            <a:r>
              <a:rPr lang="el-GR" sz="2000" spc="70" dirty="0" smtClean="0">
                <a:cs typeface="Calibri"/>
              </a:rPr>
              <a:t> </a:t>
            </a:r>
            <a:r>
              <a:rPr lang="el-GR" sz="2000" spc="-5" dirty="0" smtClean="0">
                <a:cs typeface="Calibri"/>
              </a:rPr>
              <a:t>παρά</a:t>
            </a:r>
            <a:r>
              <a:rPr lang="el-GR" sz="2000" spc="70" dirty="0" smtClean="0">
                <a:cs typeface="Calibri"/>
              </a:rPr>
              <a:t> </a:t>
            </a:r>
            <a:r>
              <a:rPr lang="el-GR" sz="2000" dirty="0" smtClean="0">
                <a:cs typeface="Calibri"/>
              </a:rPr>
              <a:t>το</a:t>
            </a:r>
            <a:r>
              <a:rPr lang="el-GR" sz="2000" spc="60" dirty="0" smtClean="0">
                <a:cs typeface="Calibri"/>
              </a:rPr>
              <a:t> </a:t>
            </a:r>
            <a:r>
              <a:rPr lang="el-GR" sz="2000" spc="-5" dirty="0" smtClean="0">
                <a:cs typeface="Calibri"/>
              </a:rPr>
              <a:t>γεγονός</a:t>
            </a:r>
            <a:r>
              <a:rPr lang="el-GR" sz="2000" spc="55" dirty="0" smtClean="0">
                <a:cs typeface="Calibri"/>
              </a:rPr>
              <a:t> </a:t>
            </a:r>
            <a:r>
              <a:rPr lang="el-GR" sz="2000" spc="-5" dirty="0" smtClean="0">
                <a:cs typeface="Calibri"/>
              </a:rPr>
              <a:t>ότι</a:t>
            </a:r>
            <a:r>
              <a:rPr lang="el-GR" sz="2000" spc="60" dirty="0" smtClean="0">
                <a:cs typeface="Calibri"/>
              </a:rPr>
              <a:t> </a:t>
            </a:r>
            <a:r>
              <a:rPr lang="el-GR" sz="2000" spc="-5" dirty="0" smtClean="0">
                <a:cs typeface="Calibri"/>
              </a:rPr>
              <a:t>δεν</a:t>
            </a:r>
            <a:r>
              <a:rPr lang="el-GR" sz="2000" spc="70" dirty="0" smtClean="0">
                <a:cs typeface="Calibri"/>
              </a:rPr>
              <a:t> </a:t>
            </a:r>
            <a:r>
              <a:rPr lang="el-GR" sz="2000" dirty="0" smtClean="0">
                <a:cs typeface="Calibri"/>
              </a:rPr>
              <a:t>είχαν </a:t>
            </a:r>
            <a:r>
              <a:rPr lang="el-GR" sz="2000" spc="-260" dirty="0" smtClean="0">
                <a:cs typeface="Calibri"/>
              </a:rPr>
              <a:t> </a:t>
            </a:r>
            <a:r>
              <a:rPr lang="el-GR" sz="2000" dirty="0" smtClean="0">
                <a:cs typeface="Calibri"/>
              </a:rPr>
              <a:t>τη</a:t>
            </a:r>
            <a:r>
              <a:rPr lang="el-GR" sz="2000" spc="5" dirty="0" smtClean="0">
                <a:cs typeface="Calibri"/>
              </a:rPr>
              <a:t> </a:t>
            </a:r>
            <a:r>
              <a:rPr lang="el-GR" sz="2000" spc="-5" dirty="0" smtClean="0">
                <a:cs typeface="Calibri"/>
              </a:rPr>
              <a:t>δυνατότητα </a:t>
            </a:r>
            <a:r>
              <a:rPr lang="el-GR" sz="2000" dirty="0" smtClean="0">
                <a:cs typeface="Calibri"/>
              </a:rPr>
              <a:t>να</a:t>
            </a:r>
            <a:r>
              <a:rPr lang="el-GR" sz="2000" spc="-5" dirty="0" smtClean="0">
                <a:cs typeface="Calibri"/>
              </a:rPr>
              <a:t> κινήσουν</a:t>
            </a:r>
            <a:r>
              <a:rPr lang="el-GR" sz="2000" spc="5" dirty="0" smtClean="0">
                <a:cs typeface="Calibri"/>
              </a:rPr>
              <a:t> </a:t>
            </a:r>
            <a:r>
              <a:rPr lang="el-GR" sz="2000" spc="-5" dirty="0" smtClean="0">
                <a:cs typeface="Calibri"/>
              </a:rPr>
              <a:t>νομικές</a:t>
            </a:r>
            <a:r>
              <a:rPr lang="el-GR" sz="2000" dirty="0" smtClean="0">
                <a:cs typeface="Calibri"/>
              </a:rPr>
              <a:t> </a:t>
            </a:r>
            <a:r>
              <a:rPr lang="el-GR" sz="2000" spc="-5" dirty="0" smtClean="0">
                <a:cs typeface="Calibri"/>
              </a:rPr>
              <a:t>διαδικασίες</a:t>
            </a:r>
            <a:r>
              <a:rPr lang="el-GR" sz="2000" spc="15" dirty="0" smtClean="0">
                <a:cs typeface="Calibri"/>
              </a:rPr>
              <a:t> </a:t>
            </a:r>
            <a:r>
              <a:rPr lang="el-GR" sz="2000" spc="-5" dirty="0" smtClean="0">
                <a:cs typeface="Calibri"/>
              </a:rPr>
              <a:t>κατά</a:t>
            </a:r>
            <a:r>
              <a:rPr lang="el-GR" sz="2000" spc="5" dirty="0" smtClean="0">
                <a:cs typeface="Calibri"/>
              </a:rPr>
              <a:t> </a:t>
            </a:r>
            <a:r>
              <a:rPr lang="el-GR" sz="2000" dirty="0" smtClean="0">
                <a:cs typeface="Calibri"/>
              </a:rPr>
              <a:t>το</a:t>
            </a:r>
            <a:r>
              <a:rPr lang="el-GR" sz="2000" spc="-5" dirty="0" smtClean="0">
                <a:cs typeface="Calibri"/>
              </a:rPr>
              <a:t> διάστημα εκείνο.</a:t>
            </a:r>
            <a:endParaRPr lang="el-GR" sz="2000" dirty="0" smtClean="0">
              <a:cs typeface="Calibri"/>
            </a:endParaRPr>
          </a:p>
          <a:p>
            <a:pPr marL="12700" marR="5080" algn="just">
              <a:lnSpc>
                <a:spcPct val="101699"/>
              </a:lnSpc>
            </a:pPr>
            <a:endParaRPr sz="2000">
              <a:cs typeface="Calibri"/>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2</a:t>
            </a:fld>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p:nvPr/>
        </p:nvSpPr>
        <p:spPr>
          <a:xfrm>
            <a:off x="241300" y="349250"/>
            <a:ext cx="10287000" cy="7457811"/>
          </a:xfrm>
          <a:prstGeom prst="rect">
            <a:avLst/>
          </a:prstGeom>
        </p:spPr>
        <p:txBody>
          <a:bodyPr vert="horz" wrap="square" lIns="0" tIns="9525" rIns="0" bIns="0" rtlCol="0">
            <a:spAutoFit/>
          </a:bodyPr>
          <a:lstStyle/>
          <a:p>
            <a:pPr marL="12700" marR="7620" algn="just">
              <a:lnSpc>
                <a:spcPct val="101699"/>
              </a:lnSpc>
            </a:pPr>
            <a:r>
              <a:rPr lang="el-GR" sz="2000" b="1" u="sng" spc="-5" dirty="0" err="1">
                <a:solidFill>
                  <a:srgbClr val="0000FF"/>
                </a:solidFill>
                <a:uFill>
                  <a:solidFill>
                    <a:srgbClr val="0000FF"/>
                  </a:solidFill>
                </a:uFill>
                <a:cs typeface="Calibri"/>
                <a:hlinkClick r:id="rId2"/>
              </a:rPr>
              <a:t>Aktas</a:t>
            </a:r>
            <a:r>
              <a:rPr lang="el-GR" sz="2000" b="1" u="sng" spc="-5" dirty="0">
                <a:solidFill>
                  <a:srgbClr val="0000FF"/>
                </a:solidFill>
                <a:uFill>
                  <a:solidFill>
                    <a:srgbClr val="0000FF"/>
                  </a:solidFill>
                </a:uFill>
                <a:cs typeface="Calibri"/>
                <a:hlinkClick r:id="rId2"/>
              </a:rPr>
              <a:t> κατά Γαλλίας, </a:t>
            </a:r>
            <a:r>
              <a:rPr lang="el-GR" sz="2000" b="1" u="sng" spc="-5" dirty="0" err="1">
                <a:solidFill>
                  <a:srgbClr val="0000FF"/>
                </a:solidFill>
                <a:uFill>
                  <a:solidFill>
                    <a:srgbClr val="0000FF"/>
                  </a:solidFill>
                </a:uFill>
                <a:cs typeface="Calibri"/>
                <a:hlinkClick r:id="rId2"/>
              </a:rPr>
              <a:t>Bayrak</a:t>
            </a:r>
            <a:r>
              <a:rPr lang="el-GR" sz="2000" b="1" u="sng" spc="-5" dirty="0">
                <a:solidFill>
                  <a:srgbClr val="0000FF"/>
                </a:solidFill>
                <a:uFill>
                  <a:solidFill>
                    <a:srgbClr val="0000FF"/>
                  </a:solidFill>
                </a:uFill>
                <a:cs typeface="Calibri"/>
                <a:hlinkClick r:id="rId2"/>
              </a:rPr>
              <a:t> κατά Γαλλίας, </a:t>
            </a:r>
            <a:r>
              <a:rPr lang="el-GR" sz="2000" b="1" u="sng" spc="-5" dirty="0" err="1">
                <a:solidFill>
                  <a:srgbClr val="0000FF"/>
                </a:solidFill>
                <a:uFill>
                  <a:solidFill>
                    <a:srgbClr val="0000FF"/>
                  </a:solidFill>
                </a:uFill>
                <a:cs typeface="Calibri"/>
                <a:hlinkClick r:id="rId2"/>
              </a:rPr>
              <a:t>Gamaleddyn</a:t>
            </a:r>
            <a:r>
              <a:rPr lang="el-GR" sz="2000" b="1" u="sng" spc="-5" dirty="0">
                <a:solidFill>
                  <a:srgbClr val="0000FF"/>
                </a:solidFill>
                <a:uFill>
                  <a:solidFill>
                    <a:srgbClr val="0000FF"/>
                  </a:solidFill>
                </a:uFill>
                <a:cs typeface="Calibri"/>
                <a:hlinkClick r:id="rId2"/>
              </a:rPr>
              <a:t> κατά Γαλλίας, </a:t>
            </a:r>
            <a:r>
              <a:rPr lang="el-GR" sz="2000" b="1" u="sng" spc="-5" dirty="0" err="1">
                <a:solidFill>
                  <a:srgbClr val="0000FF"/>
                </a:solidFill>
                <a:uFill>
                  <a:solidFill>
                    <a:srgbClr val="0000FF"/>
                  </a:solidFill>
                </a:uFill>
                <a:cs typeface="Calibri"/>
                <a:hlinkClick r:id="rId2"/>
              </a:rPr>
              <a:t>Ghazal</a:t>
            </a:r>
            <a:r>
              <a:rPr lang="el-GR" sz="2000" b="1" u="sng" spc="-5" dirty="0">
                <a:solidFill>
                  <a:srgbClr val="0000FF"/>
                </a:solidFill>
                <a:uFill>
                  <a:solidFill>
                    <a:srgbClr val="0000FF"/>
                  </a:solidFill>
                </a:uFill>
                <a:cs typeface="Calibri"/>
                <a:hlinkClick r:id="rId2"/>
              </a:rPr>
              <a:t> κατά </a:t>
            </a:r>
            <a:r>
              <a:rPr lang="el-GR" sz="2000" b="1" dirty="0">
                <a:solidFill>
                  <a:srgbClr val="0000FF"/>
                </a:solidFill>
                <a:cs typeface="Calibri"/>
              </a:rPr>
              <a:t> </a:t>
            </a:r>
            <a:r>
              <a:rPr lang="el-GR" sz="2000" b="1" u="sng" spc="-5" dirty="0">
                <a:solidFill>
                  <a:srgbClr val="0000FF"/>
                </a:solidFill>
                <a:uFill>
                  <a:solidFill>
                    <a:srgbClr val="0000FF"/>
                  </a:solidFill>
                </a:uFill>
                <a:cs typeface="Calibri"/>
                <a:hlinkClick r:id="rId2"/>
              </a:rPr>
              <a:t>Γαλλίας,</a:t>
            </a:r>
            <a:r>
              <a:rPr lang="el-GR" sz="2000" b="1" u="sng" spc="5" dirty="0">
                <a:solidFill>
                  <a:srgbClr val="0000FF"/>
                </a:solidFill>
                <a:uFill>
                  <a:solidFill>
                    <a:srgbClr val="0000FF"/>
                  </a:solidFill>
                </a:uFill>
                <a:cs typeface="Calibri"/>
                <a:hlinkClick r:id="rId2"/>
              </a:rPr>
              <a:t> </a:t>
            </a:r>
            <a:r>
              <a:rPr lang="el-GR" sz="2000" b="1" u="sng" spc="-5" dirty="0" err="1">
                <a:solidFill>
                  <a:srgbClr val="0000FF"/>
                </a:solidFill>
                <a:uFill>
                  <a:solidFill>
                    <a:srgbClr val="0000FF"/>
                  </a:solidFill>
                </a:uFill>
                <a:cs typeface="Calibri"/>
                <a:hlinkClick r:id="rId2"/>
              </a:rPr>
              <a:t>Ranjit</a:t>
            </a:r>
            <a:r>
              <a:rPr lang="el-GR" sz="2000" b="1" u="sng" spc="5" dirty="0">
                <a:solidFill>
                  <a:srgbClr val="0000FF"/>
                </a:solidFill>
                <a:uFill>
                  <a:solidFill>
                    <a:srgbClr val="0000FF"/>
                  </a:solidFill>
                </a:uFill>
                <a:cs typeface="Calibri"/>
                <a:hlinkClick r:id="rId2"/>
              </a:rPr>
              <a:t> </a:t>
            </a:r>
            <a:r>
              <a:rPr lang="el-GR" sz="2000" b="1" u="sng" spc="-5" dirty="0" err="1">
                <a:solidFill>
                  <a:srgbClr val="0000FF"/>
                </a:solidFill>
                <a:uFill>
                  <a:solidFill>
                    <a:srgbClr val="0000FF"/>
                  </a:solidFill>
                </a:uFill>
                <a:cs typeface="Calibri"/>
                <a:hlinkClick r:id="rId2"/>
              </a:rPr>
              <a:t>Singh</a:t>
            </a:r>
            <a:r>
              <a:rPr lang="el-GR" sz="2000" b="1" u="sng" spc="5" dirty="0">
                <a:solidFill>
                  <a:srgbClr val="0000FF"/>
                </a:solidFill>
                <a:uFill>
                  <a:solidFill>
                    <a:srgbClr val="0000FF"/>
                  </a:solidFill>
                </a:uFill>
                <a:cs typeface="Calibri"/>
                <a:hlinkClick r:id="rId2"/>
              </a:rPr>
              <a:t> </a:t>
            </a:r>
            <a:r>
              <a:rPr lang="el-GR" sz="2000" b="1" u="sng" spc="-5" dirty="0">
                <a:solidFill>
                  <a:srgbClr val="0000FF"/>
                </a:solidFill>
                <a:uFill>
                  <a:solidFill>
                    <a:srgbClr val="0000FF"/>
                  </a:solidFill>
                </a:uFill>
                <a:cs typeface="Calibri"/>
                <a:hlinkClick r:id="rId2"/>
              </a:rPr>
              <a:t>κατά</a:t>
            </a:r>
            <a:r>
              <a:rPr lang="el-GR" sz="2000" b="1" u="sng" dirty="0">
                <a:solidFill>
                  <a:srgbClr val="0000FF"/>
                </a:solidFill>
                <a:uFill>
                  <a:solidFill>
                    <a:srgbClr val="0000FF"/>
                  </a:solidFill>
                </a:uFill>
                <a:cs typeface="Calibri"/>
                <a:hlinkClick r:id="rId2"/>
              </a:rPr>
              <a:t> </a:t>
            </a:r>
            <a:r>
              <a:rPr lang="el-GR" sz="2000" b="1" u="sng" spc="-5" dirty="0">
                <a:solidFill>
                  <a:srgbClr val="0000FF"/>
                </a:solidFill>
                <a:uFill>
                  <a:solidFill>
                    <a:srgbClr val="0000FF"/>
                  </a:solidFill>
                </a:uFill>
                <a:cs typeface="Calibri"/>
                <a:hlinkClick r:id="rId2"/>
              </a:rPr>
              <a:t>Γαλλίας και</a:t>
            </a:r>
            <a:r>
              <a:rPr lang="el-GR" sz="2000" b="1" u="sng" spc="5" dirty="0">
                <a:solidFill>
                  <a:srgbClr val="0000FF"/>
                </a:solidFill>
                <a:uFill>
                  <a:solidFill>
                    <a:srgbClr val="0000FF"/>
                  </a:solidFill>
                </a:uFill>
                <a:cs typeface="Calibri"/>
                <a:hlinkClick r:id="rId2"/>
              </a:rPr>
              <a:t> </a:t>
            </a:r>
            <a:r>
              <a:rPr lang="el-GR" sz="2000" b="1" u="sng" spc="-5" dirty="0" err="1">
                <a:solidFill>
                  <a:srgbClr val="0000FF"/>
                </a:solidFill>
                <a:uFill>
                  <a:solidFill>
                    <a:srgbClr val="0000FF"/>
                  </a:solidFill>
                </a:uFill>
                <a:cs typeface="Calibri"/>
                <a:hlinkClick r:id="rId2"/>
              </a:rPr>
              <a:t>Jasvir</a:t>
            </a:r>
            <a:r>
              <a:rPr lang="el-GR" sz="2000" b="1" u="sng" spc="10" dirty="0">
                <a:solidFill>
                  <a:srgbClr val="0000FF"/>
                </a:solidFill>
                <a:uFill>
                  <a:solidFill>
                    <a:srgbClr val="0000FF"/>
                  </a:solidFill>
                </a:uFill>
                <a:cs typeface="Calibri"/>
                <a:hlinkClick r:id="rId2"/>
              </a:rPr>
              <a:t> </a:t>
            </a:r>
            <a:r>
              <a:rPr lang="el-GR" sz="2000" b="1" u="sng" spc="-10" dirty="0" err="1">
                <a:solidFill>
                  <a:srgbClr val="0000FF"/>
                </a:solidFill>
                <a:uFill>
                  <a:solidFill>
                    <a:srgbClr val="0000FF"/>
                  </a:solidFill>
                </a:uFill>
                <a:cs typeface="Calibri"/>
                <a:hlinkClick r:id="rId2"/>
              </a:rPr>
              <a:t>Singh</a:t>
            </a:r>
            <a:r>
              <a:rPr lang="el-GR" sz="2000" b="1" u="sng" spc="5" dirty="0">
                <a:solidFill>
                  <a:srgbClr val="0000FF"/>
                </a:solidFill>
                <a:uFill>
                  <a:solidFill>
                    <a:srgbClr val="0000FF"/>
                  </a:solidFill>
                </a:uFill>
                <a:cs typeface="Calibri"/>
                <a:hlinkClick r:id="rId2"/>
              </a:rPr>
              <a:t> </a:t>
            </a:r>
            <a:r>
              <a:rPr lang="el-GR" sz="2000" b="1" u="sng" spc="-5" dirty="0">
                <a:solidFill>
                  <a:srgbClr val="0000FF"/>
                </a:solidFill>
                <a:uFill>
                  <a:solidFill>
                    <a:srgbClr val="0000FF"/>
                  </a:solidFill>
                </a:uFill>
                <a:cs typeface="Calibri"/>
                <a:hlinkClick r:id="rId2"/>
              </a:rPr>
              <a:t>κατά</a:t>
            </a:r>
            <a:r>
              <a:rPr lang="el-GR" sz="2000" b="1" u="sng" spc="5" dirty="0">
                <a:solidFill>
                  <a:srgbClr val="0000FF"/>
                </a:solidFill>
                <a:uFill>
                  <a:solidFill>
                    <a:srgbClr val="0000FF"/>
                  </a:solidFill>
                </a:uFill>
                <a:cs typeface="Calibri"/>
                <a:hlinkClick r:id="rId2"/>
              </a:rPr>
              <a:t> </a:t>
            </a:r>
            <a:r>
              <a:rPr lang="el-GR" sz="2000" b="1" u="sng" spc="-5" dirty="0">
                <a:solidFill>
                  <a:srgbClr val="0000FF"/>
                </a:solidFill>
                <a:uFill>
                  <a:solidFill>
                    <a:srgbClr val="0000FF"/>
                  </a:solidFill>
                </a:uFill>
                <a:cs typeface="Calibri"/>
                <a:hlinkClick r:id="rId2"/>
              </a:rPr>
              <a:t>Γαλλίας</a:t>
            </a:r>
            <a:endParaRPr lang="el-GR" sz="2000" dirty="0">
              <a:cs typeface="Calibri"/>
            </a:endParaRPr>
          </a:p>
          <a:p>
            <a:pPr marL="12700" algn="just">
              <a:lnSpc>
                <a:spcPct val="100000"/>
              </a:lnSpc>
              <a:spcBef>
                <a:spcPts val="25"/>
              </a:spcBef>
            </a:pPr>
            <a:r>
              <a:rPr lang="el-GR" sz="2000" dirty="0">
                <a:solidFill>
                  <a:srgbClr val="808080"/>
                </a:solidFill>
                <a:cs typeface="Calibri"/>
              </a:rPr>
              <a:t>30 </a:t>
            </a:r>
            <a:r>
              <a:rPr lang="el-GR" sz="2000" spc="-5" dirty="0">
                <a:solidFill>
                  <a:srgbClr val="808080"/>
                </a:solidFill>
                <a:cs typeface="Calibri"/>
              </a:rPr>
              <a:t>Ιουνίου 2009</a:t>
            </a:r>
            <a:r>
              <a:rPr lang="el-GR" sz="2000" spc="-10" dirty="0">
                <a:solidFill>
                  <a:srgbClr val="808080"/>
                </a:solidFill>
                <a:cs typeface="Calibri"/>
              </a:rPr>
              <a:t> </a:t>
            </a:r>
            <a:r>
              <a:rPr lang="el-GR" sz="2000" spc="-5" dirty="0">
                <a:solidFill>
                  <a:srgbClr val="808080"/>
                </a:solidFill>
                <a:cs typeface="Calibri"/>
              </a:rPr>
              <a:t>(αποφάσεις </a:t>
            </a:r>
            <a:r>
              <a:rPr lang="el-GR" sz="2000" dirty="0">
                <a:solidFill>
                  <a:srgbClr val="808080"/>
                </a:solidFill>
                <a:cs typeface="Calibri"/>
              </a:rPr>
              <a:t>επί</a:t>
            </a:r>
            <a:r>
              <a:rPr lang="el-GR" sz="2000" spc="-10" dirty="0">
                <a:solidFill>
                  <a:srgbClr val="808080"/>
                </a:solidFill>
                <a:cs typeface="Calibri"/>
              </a:rPr>
              <a:t> </a:t>
            </a:r>
            <a:r>
              <a:rPr lang="el-GR" sz="2000" dirty="0">
                <a:solidFill>
                  <a:srgbClr val="808080"/>
                </a:solidFill>
                <a:cs typeface="Calibri"/>
              </a:rPr>
              <a:t>του</a:t>
            </a:r>
            <a:r>
              <a:rPr lang="el-GR" sz="2000" spc="-5" dirty="0">
                <a:solidFill>
                  <a:srgbClr val="808080"/>
                </a:solidFill>
                <a:cs typeface="Calibri"/>
              </a:rPr>
              <a:t> παραδεκτού)</a:t>
            </a:r>
            <a:endParaRPr lang="el-GR" sz="2000" dirty="0">
              <a:cs typeface="Calibri"/>
            </a:endParaRPr>
          </a:p>
          <a:p>
            <a:pPr marL="12700" algn="just">
              <a:lnSpc>
                <a:spcPct val="100000"/>
              </a:lnSpc>
              <a:spcBef>
                <a:spcPts val="20"/>
              </a:spcBef>
            </a:pPr>
            <a:r>
              <a:rPr lang="el-GR" sz="2000" spc="-5" dirty="0">
                <a:cs typeface="Calibri"/>
              </a:rPr>
              <a:t>Οι</a:t>
            </a:r>
            <a:r>
              <a:rPr lang="el-GR" sz="2000" dirty="0">
                <a:cs typeface="Calibri"/>
              </a:rPr>
              <a:t> </a:t>
            </a:r>
            <a:r>
              <a:rPr lang="el-GR" sz="2000" spc="-5" dirty="0">
                <a:cs typeface="Calibri"/>
              </a:rPr>
              <a:t>προσφυγές</a:t>
            </a:r>
            <a:r>
              <a:rPr lang="el-GR" sz="2000" spc="5" dirty="0">
                <a:cs typeface="Calibri"/>
              </a:rPr>
              <a:t> </a:t>
            </a:r>
            <a:r>
              <a:rPr lang="el-GR" sz="2000" spc="-5" dirty="0">
                <a:cs typeface="Calibri"/>
              </a:rPr>
              <a:t>αυτές</a:t>
            </a:r>
            <a:r>
              <a:rPr lang="el-GR" sz="2000" spc="15" dirty="0">
                <a:cs typeface="Calibri"/>
              </a:rPr>
              <a:t> </a:t>
            </a:r>
            <a:r>
              <a:rPr lang="el-GR" sz="2000" spc="-5" dirty="0">
                <a:cs typeface="Calibri"/>
              </a:rPr>
              <a:t>αφορούσαν</a:t>
            </a:r>
            <a:r>
              <a:rPr lang="el-GR" sz="2000" spc="10" dirty="0">
                <a:cs typeface="Calibri"/>
              </a:rPr>
              <a:t> </a:t>
            </a:r>
            <a:r>
              <a:rPr lang="el-GR" sz="2000" spc="-5" dirty="0">
                <a:cs typeface="Calibri"/>
              </a:rPr>
              <a:t>στην</a:t>
            </a:r>
            <a:r>
              <a:rPr lang="el-GR" sz="2000" spc="15" dirty="0">
                <a:cs typeface="Calibri"/>
              </a:rPr>
              <a:t> </a:t>
            </a:r>
            <a:r>
              <a:rPr lang="el-GR" sz="2000" spc="-5" dirty="0">
                <a:cs typeface="Calibri"/>
              </a:rPr>
              <a:t>αποβολή</a:t>
            </a:r>
            <a:r>
              <a:rPr lang="el-GR" sz="2000" dirty="0">
                <a:cs typeface="Calibri"/>
              </a:rPr>
              <a:t> έξι</a:t>
            </a:r>
            <a:r>
              <a:rPr lang="el-GR" sz="2000" spc="5" dirty="0">
                <a:cs typeface="Calibri"/>
              </a:rPr>
              <a:t> </a:t>
            </a:r>
            <a:r>
              <a:rPr lang="el-GR" sz="2000" spc="-5" dirty="0">
                <a:cs typeface="Calibri"/>
              </a:rPr>
              <a:t>μαθητών</a:t>
            </a:r>
            <a:r>
              <a:rPr lang="el-GR" sz="2000" spc="10" dirty="0">
                <a:cs typeface="Calibri"/>
              </a:rPr>
              <a:t> </a:t>
            </a:r>
            <a:r>
              <a:rPr lang="el-GR" sz="2000" spc="-5" dirty="0">
                <a:cs typeface="Calibri"/>
              </a:rPr>
              <a:t>από</a:t>
            </a:r>
            <a:r>
              <a:rPr lang="el-GR" sz="2000" spc="15" dirty="0">
                <a:cs typeface="Calibri"/>
              </a:rPr>
              <a:t> </a:t>
            </a:r>
            <a:r>
              <a:rPr lang="el-GR" sz="2000" dirty="0">
                <a:cs typeface="Calibri"/>
              </a:rPr>
              <a:t>το</a:t>
            </a:r>
            <a:r>
              <a:rPr lang="el-GR" sz="2000" spc="10" dirty="0">
                <a:cs typeface="Calibri"/>
              </a:rPr>
              <a:t> </a:t>
            </a:r>
            <a:r>
              <a:rPr lang="el-GR" sz="2000" spc="-5" dirty="0">
                <a:cs typeface="Calibri"/>
              </a:rPr>
              <a:t>σχολείο,</a:t>
            </a:r>
            <a:r>
              <a:rPr lang="el-GR" sz="2000" spc="15" dirty="0">
                <a:cs typeface="Calibri"/>
              </a:rPr>
              <a:t> </a:t>
            </a:r>
            <a:r>
              <a:rPr lang="el-GR" sz="2000" spc="-5" dirty="0" smtClean="0">
                <a:cs typeface="Calibri"/>
              </a:rPr>
              <a:t>επειδή</a:t>
            </a:r>
            <a:r>
              <a:rPr lang="en-US" sz="2000" spc="-5" dirty="0" smtClean="0">
                <a:cs typeface="Calibri"/>
              </a:rPr>
              <a:t> </a:t>
            </a:r>
            <a:r>
              <a:rPr lang="el-GR" sz="2000" spc="-5" dirty="0" smtClean="0">
                <a:cs typeface="Calibri"/>
              </a:rPr>
              <a:t>φορούσαν </a:t>
            </a:r>
            <a:r>
              <a:rPr lang="el-GR" sz="2000" spc="-5" dirty="0">
                <a:cs typeface="Calibri"/>
              </a:rPr>
              <a:t>σύμβολα που μαρτυρούσαν τις θρησκευτικές τους πεποιθήσεις. </a:t>
            </a:r>
            <a:r>
              <a:rPr lang="el-GR" sz="2000" dirty="0">
                <a:cs typeface="Calibri"/>
              </a:rPr>
              <a:t>Κατά </a:t>
            </a:r>
            <a:r>
              <a:rPr lang="el-GR" sz="2000" spc="-10" dirty="0">
                <a:cs typeface="Calibri"/>
              </a:rPr>
              <a:t>το </a:t>
            </a:r>
            <a:r>
              <a:rPr lang="el-GR" sz="2000" spc="-5" dirty="0">
                <a:cs typeface="Calibri"/>
              </a:rPr>
              <a:t> σχολικό</a:t>
            </a:r>
            <a:r>
              <a:rPr lang="el-GR" sz="2000" dirty="0">
                <a:cs typeface="Calibri"/>
              </a:rPr>
              <a:t> έτος</a:t>
            </a:r>
            <a:r>
              <a:rPr lang="el-GR" sz="2000" spc="5" dirty="0">
                <a:cs typeface="Calibri"/>
              </a:rPr>
              <a:t> </a:t>
            </a:r>
            <a:r>
              <a:rPr lang="el-GR" sz="2000" spc="-5" dirty="0">
                <a:cs typeface="Calibri"/>
              </a:rPr>
              <a:t>2004-2005</a:t>
            </a:r>
            <a:r>
              <a:rPr lang="el-GR" sz="2000" dirty="0">
                <a:cs typeface="Calibri"/>
              </a:rPr>
              <a:t> </a:t>
            </a:r>
            <a:r>
              <a:rPr lang="el-GR" sz="2000" spc="-5" dirty="0">
                <a:cs typeface="Calibri"/>
              </a:rPr>
              <a:t>ήταν</a:t>
            </a:r>
            <a:r>
              <a:rPr lang="el-GR" sz="2000" dirty="0">
                <a:cs typeface="Calibri"/>
              </a:rPr>
              <a:t> εγγεγραμμένοι</a:t>
            </a:r>
            <a:r>
              <a:rPr lang="el-GR" sz="2000" spc="5" dirty="0">
                <a:cs typeface="Calibri"/>
              </a:rPr>
              <a:t> </a:t>
            </a:r>
            <a:r>
              <a:rPr lang="el-GR" sz="2000" spc="-5" dirty="0">
                <a:cs typeface="Calibri"/>
              </a:rPr>
              <a:t>σε</a:t>
            </a:r>
            <a:r>
              <a:rPr lang="el-GR" sz="2000" dirty="0">
                <a:cs typeface="Calibri"/>
              </a:rPr>
              <a:t> </a:t>
            </a:r>
            <a:r>
              <a:rPr lang="el-GR" sz="2000" spc="-5" dirty="0">
                <a:cs typeface="Calibri"/>
              </a:rPr>
              <a:t>διάφορα</a:t>
            </a:r>
            <a:r>
              <a:rPr lang="el-GR" sz="2000" dirty="0">
                <a:cs typeface="Calibri"/>
              </a:rPr>
              <a:t> </a:t>
            </a:r>
            <a:r>
              <a:rPr lang="el-GR" sz="2000" spc="-5" dirty="0">
                <a:cs typeface="Calibri"/>
              </a:rPr>
              <a:t>δημόσια</a:t>
            </a:r>
            <a:r>
              <a:rPr lang="el-GR" sz="2000" dirty="0">
                <a:cs typeface="Calibri"/>
              </a:rPr>
              <a:t> </a:t>
            </a:r>
            <a:r>
              <a:rPr lang="el-GR" sz="2000" spc="-5" dirty="0">
                <a:cs typeface="Calibri"/>
              </a:rPr>
              <a:t>σχολεία.</a:t>
            </a:r>
            <a:r>
              <a:rPr lang="el-GR" sz="2000" dirty="0">
                <a:cs typeface="Calibri"/>
              </a:rPr>
              <a:t> </a:t>
            </a:r>
            <a:r>
              <a:rPr lang="el-GR" sz="2000" spc="-10" dirty="0">
                <a:cs typeface="Calibri"/>
              </a:rPr>
              <a:t>Την </a:t>
            </a:r>
            <a:r>
              <a:rPr lang="el-GR" sz="2000" spc="-5" dirty="0">
                <a:cs typeface="Calibri"/>
              </a:rPr>
              <a:t> πρώτη</a:t>
            </a:r>
            <a:r>
              <a:rPr lang="el-GR" sz="2000" dirty="0">
                <a:cs typeface="Calibri"/>
              </a:rPr>
              <a:t> </a:t>
            </a:r>
            <a:r>
              <a:rPr lang="el-GR" sz="2000" spc="-5" dirty="0">
                <a:cs typeface="Calibri"/>
              </a:rPr>
              <a:t>ημέρα</a:t>
            </a:r>
            <a:r>
              <a:rPr lang="el-GR" sz="2000" dirty="0">
                <a:cs typeface="Calibri"/>
              </a:rPr>
              <a:t> </a:t>
            </a:r>
            <a:r>
              <a:rPr lang="el-GR" sz="2000" spc="-5" dirty="0">
                <a:cs typeface="Calibri"/>
              </a:rPr>
              <a:t>στο</a:t>
            </a:r>
            <a:r>
              <a:rPr lang="el-GR" sz="2000" dirty="0">
                <a:cs typeface="Calibri"/>
              </a:rPr>
              <a:t> </a:t>
            </a:r>
            <a:r>
              <a:rPr lang="el-GR" sz="2000" spc="-5" dirty="0">
                <a:cs typeface="Calibri"/>
              </a:rPr>
              <a:t>σχολείο</a:t>
            </a:r>
            <a:r>
              <a:rPr lang="el-GR" sz="2000" dirty="0">
                <a:cs typeface="Calibri"/>
              </a:rPr>
              <a:t> τα</a:t>
            </a:r>
            <a:r>
              <a:rPr lang="el-GR" sz="2000" spc="5" dirty="0">
                <a:cs typeface="Calibri"/>
              </a:rPr>
              <a:t> </a:t>
            </a:r>
            <a:r>
              <a:rPr lang="el-GR" sz="2000" spc="-5" dirty="0">
                <a:cs typeface="Calibri"/>
              </a:rPr>
              <a:t>κορίτσια,</a:t>
            </a:r>
            <a:r>
              <a:rPr lang="el-GR" sz="2000" dirty="0">
                <a:cs typeface="Calibri"/>
              </a:rPr>
              <a:t> </a:t>
            </a:r>
            <a:r>
              <a:rPr lang="el-GR" sz="2000" spc="-5" dirty="0">
                <a:cs typeface="Calibri"/>
              </a:rPr>
              <a:t>μουσουλμανικών</a:t>
            </a:r>
            <a:r>
              <a:rPr lang="el-GR" sz="2000" dirty="0">
                <a:cs typeface="Calibri"/>
              </a:rPr>
              <a:t> </a:t>
            </a:r>
            <a:r>
              <a:rPr lang="el-GR" sz="2000" spc="-5" dirty="0">
                <a:cs typeface="Calibri"/>
              </a:rPr>
              <a:t>πεποιθήσεων, </a:t>
            </a:r>
            <a:r>
              <a:rPr lang="el-GR" sz="2000" dirty="0">
                <a:cs typeface="Calibri"/>
              </a:rPr>
              <a:t> </a:t>
            </a:r>
            <a:r>
              <a:rPr lang="el-GR" sz="2000" spc="-5" dirty="0">
                <a:cs typeface="Calibri"/>
              </a:rPr>
              <a:t>εμφανίστηκαν</a:t>
            </a:r>
            <a:r>
              <a:rPr lang="el-GR" sz="2000" dirty="0">
                <a:cs typeface="Calibri"/>
              </a:rPr>
              <a:t> </a:t>
            </a:r>
            <a:r>
              <a:rPr lang="el-GR" sz="2000" spc="-5" dirty="0">
                <a:cs typeface="Calibri"/>
              </a:rPr>
              <a:t>φορώντας</a:t>
            </a:r>
            <a:r>
              <a:rPr lang="el-GR" sz="2000" dirty="0">
                <a:cs typeface="Calibri"/>
              </a:rPr>
              <a:t> </a:t>
            </a:r>
            <a:r>
              <a:rPr lang="el-GR" sz="2000" spc="-5" dirty="0">
                <a:cs typeface="Calibri"/>
              </a:rPr>
              <a:t>μαντίλα</a:t>
            </a:r>
            <a:r>
              <a:rPr lang="el-GR" sz="2000" dirty="0">
                <a:cs typeface="Calibri"/>
              </a:rPr>
              <a:t> ή</a:t>
            </a:r>
            <a:r>
              <a:rPr lang="el-GR" sz="2000" spc="5" dirty="0">
                <a:cs typeface="Calibri"/>
              </a:rPr>
              <a:t> </a:t>
            </a:r>
            <a:r>
              <a:rPr lang="el-GR" sz="2000" spc="-5" dirty="0">
                <a:cs typeface="Calibri"/>
              </a:rPr>
              <a:t>κάποιο</a:t>
            </a:r>
            <a:r>
              <a:rPr lang="el-GR" sz="2000" dirty="0">
                <a:cs typeface="Calibri"/>
              </a:rPr>
              <a:t> </a:t>
            </a:r>
            <a:r>
              <a:rPr lang="el-GR" sz="2000" spc="-5" dirty="0">
                <a:cs typeface="Calibri"/>
              </a:rPr>
              <a:t>άλλο</a:t>
            </a:r>
            <a:r>
              <a:rPr lang="el-GR" sz="2000" dirty="0">
                <a:cs typeface="Calibri"/>
              </a:rPr>
              <a:t> </a:t>
            </a:r>
            <a:r>
              <a:rPr lang="el-GR" sz="2000" spc="-5" dirty="0">
                <a:cs typeface="Calibri"/>
              </a:rPr>
              <a:t>μαντίλι</a:t>
            </a:r>
            <a:r>
              <a:rPr lang="el-GR" sz="2000" dirty="0">
                <a:cs typeface="Calibri"/>
              </a:rPr>
              <a:t> </a:t>
            </a:r>
            <a:r>
              <a:rPr lang="el-GR" sz="2000" spc="-5" dirty="0">
                <a:cs typeface="Calibri"/>
              </a:rPr>
              <a:t>στα</a:t>
            </a:r>
            <a:r>
              <a:rPr lang="el-GR" sz="2000" spc="260" dirty="0">
                <a:cs typeface="Calibri"/>
              </a:rPr>
              <a:t> </a:t>
            </a:r>
            <a:r>
              <a:rPr lang="el-GR" sz="2000" spc="-5" dirty="0">
                <a:cs typeface="Calibri"/>
              </a:rPr>
              <a:t>μαλλιά</a:t>
            </a:r>
            <a:r>
              <a:rPr lang="el-GR" sz="2000" spc="260" dirty="0">
                <a:cs typeface="Calibri"/>
              </a:rPr>
              <a:t> </a:t>
            </a:r>
            <a:r>
              <a:rPr lang="el-GR" sz="2000" spc="-5" dirty="0">
                <a:cs typeface="Calibri"/>
              </a:rPr>
              <a:t>τους.</a:t>
            </a:r>
            <a:r>
              <a:rPr lang="el-GR" sz="2000" spc="260" dirty="0">
                <a:cs typeface="Calibri"/>
              </a:rPr>
              <a:t> </a:t>
            </a:r>
            <a:r>
              <a:rPr lang="el-GR" sz="2000" dirty="0">
                <a:cs typeface="Calibri"/>
              </a:rPr>
              <a:t>Τα </a:t>
            </a:r>
            <a:r>
              <a:rPr lang="el-GR" sz="2000" spc="5" dirty="0">
                <a:cs typeface="Calibri"/>
              </a:rPr>
              <a:t> </a:t>
            </a:r>
            <a:r>
              <a:rPr lang="el-GR" sz="2000" spc="-5" dirty="0">
                <a:cs typeface="Calibri"/>
              </a:rPr>
              <a:t>αγόρια φορούσαν </a:t>
            </a:r>
            <a:r>
              <a:rPr lang="el-GR" sz="2000" dirty="0">
                <a:cs typeface="Calibri"/>
              </a:rPr>
              <a:t>το </a:t>
            </a:r>
            <a:r>
              <a:rPr lang="el-GR" sz="2000" spc="-5" dirty="0">
                <a:cs typeface="Calibri"/>
              </a:rPr>
              <a:t>λεγόμενο «</a:t>
            </a:r>
            <a:r>
              <a:rPr lang="el-GR" sz="2000" spc="-5" dirty="0" err="1">
                <a:cs typeface="Calibri"/>
              </a:rPr>
              <a:t>keski</a:t>
            </a:r>
            <a:r>
              <a:rPr lang="el-GR" sz="2000" spc="-5" dirty="0">
                <a:cs typeface="Calibri"/>
              </a:rPr>
              <a:t>», </a:t>
            </a:r>
            <a:r>
              <a:rPr lang="el-GR" sz="2000" dirty="0">
                <a:cs typeface="Calibri"/>
              </a:rPr>
              <a:t>ένα </a:t>
            </a:r>
            <a:r>
              <a:rPr lang="el-GR" sz="2000" spc="-5" dirty="0">
                <a:cs typeface="Calibri"/>
              </a:rPr>
              <a:t>είδος τουρμπανιού </a:t>
            </a:r>
            <a:r>
              <a:rPr lang="el-GR" sz="2000" dirty="0">
                <a:cs typeface="Calibri"/>
              </a:rPr>
              <a:t>το </a:t>
            </a:r>
            <a:r>
              <a:rPr lang="el-GR" sz="2000" spc="-5" dirty="0">
                <a:cs typeface="Calibri"/>
              </a:rPr>
              <a:t>οποίο φορούν </a:t>
            </a:r>
            <a:r>
              <a:rPr lang="el-GR" sz="2000" dirty="0">
                <a:cs typeface="Calibri"/>
              </a:rPr>
              <a:t>οι </a:t>
            </a:r>
            <a:r>
              <a:rPr lang="el-GR" sz="2000" spc="5" dirty="0">
                <a:cs typeface="Calibri"/>
              </a:rPr>
              <a:t> </a:t>
            </a:r>
            <a:r>
              <a:rPr lang="el-GR" sz="2000" spc="-5" dirty="0" err="1">
                <a:cs typeface="Calibri"/>
              </a:rPr>
              <a:t>Σιχ</a:t>
            </a:r>
            <a:r>
              <a:rPr lang="el-GR" sz="2000" spc="-5" dirty="0">
                <a:cs typeface="Calibri"/>
              </a:rPr>
              <a:t>. </a:t>
            </a:r>
            <a:r>
              <a:rPr lang="el-GR" sz="2000" dirty="0">
                <a:cs typeface="Calibri"/>
              </a:rPr>
              <a:t>Καθώς </a:t>
            </a:r>
            <a:r>
              <a:rPr lang="el-GR" sz="2000" spc="-5" dirty="0">
                <a:cs typeface="Calibri"/>
              </a:rPr>
              <a:t>αρνήθηκαν </a:t>
            </a:r>
            <a:r>
              <a:rPr lang="el-GR" sz="2000" spc="-10" dirty="0">
                <a:cs typeface="Calibri"/>
              </a:rPr>
              <a:t>να </a:t>
            </a:r>
            <a:r>
              <a:rPr lang="el-GR" sz="2000" spc="-5" dirty="0">
                <a:cs typeface="Calibri"/>
              </a:rPr>
              <a:t>αφαιρέσουν αυτά </a:t>
            </a:r>
            <a:r>
              <a:rPr lang="el-GR" sz="2000" dirty="0">
                <a:cs typeface="Calibri"/>
              </a:rPr>
              <a:t>τα </a:t>
            </a:r>
            <a:r>
              <a:rPr lang="el-GR" sz="2000" spc="-5" dirty="0">
                <a:cs typeface="Calibri"/>
              </a:rPr>
              <a:t>αντικείμενα που κάλυπταν </a:t>
            </a:r>
            <a:r>
              <a:rPr lang="el-GR" sz="2000" dirty="0">
                <a:cs typeface="Calibri"/>
              </a:rPr>
              <a:t>το </a:t>
            </a:r>
            <a:r>
              <a:rPr lang="el-GR" sz="2000" spc="-5" dirty="0">
                <a:cs typeface="Calibri"/>
              </a:rPr>
              <a:t>κεφάλι </a:t>
            </a:r>
            <a:r>
              <a:rPr lang="el-GR" sz="2000" dirty="0">
                <a:cs typeface="Calibri"/>
              </a:rPr>
              <a:t> </a:t>
            </a:r>
            <a:r>
              <a:rPr lang="el-GR" sz="2000" spc="-5" dirty="0">
                <a:cs typeface="Calibri"/>
              </a:rPr>
              <a:t>τους, τους στερήθηκε το δικαίωμα εισόδου στους χώρους διδασκαλίας και, </a:t>
            </a:r>
            <a:r>
              <a:rPr lang="el-GR" sz="2000" dirty="0">
                <a:cs typeface="Calibri"/>
              </a:rPr>
              <a:t>έπειτα </a:t>
            </a:r>
            <a:r>
              <a:rPr lang="el-GR" sz="2000" spc="5" dirty="0">
                <a:cs typeface="Calibri"/>
              </a:rPr>
              <a:t> </a:t>
            </a:r>
            <a:r>
              <a:rPr lang="el-GR" sz="2000" spc="-5" dirty="0">
                <a:cs typeface="Calibri"/>
              </a:rPr>
              <a:t>από μια περίοδο διαλόγου </a:t>
            </a:r>
            <a:r>
              <a:rPr lang="el-GR" sz="2000" dirty="0">
                <a:cs typeface="Calibri"/>
              </a:rPr>
              <a:t>με </a:t>
            </a:r>
            <a:r>
              <a:rPr lang="el-GR" sz="2000" spc="-5" dirty="0">
                <a:cs typeface="Calibri"/>
              </a:rPr>
              <a:t>τις οικογένειές τους, αποβλήθηκαν από </a:t>
            </a:r>
            <a:r>
              <a:rPr lang="el-GR" sz="2000" dirty="0">
                <a:cs typeface="Calibri"/>
              </a:rPr>
              <a:t>το </a:t>
            </a:r>
            <a:r>
              <a:rPr lang="el-GR" sz="2000" spc="-5" dirty="0">
                <a:cs typeface="Calibri"/>
              </a:rPr>
              <a:t>σχολείο </a:t>
            </a:r>
            <a:r>
              <a:rPr lang="el-GR" sz="2000" dirty="0">
                <a:cs typeface="Calibri"/>
              </a:rPr>
              <a:t> </a:t>
            </a:r>
            <a:r>
              <a:rPr lang="el-GR" sz="2000" spc="-5" dirty="0">
                <a:cs typeface="Calibri"/>
              </a:rPr>
              <a:t>λόγω</a:t>
            </a:r>
            <a:r>
              <a:rPr lang="el-GR" sz="2000" dirty="0">
                <a:cs typeface="Calibri"/>
              </a:rPr>
              <a:t> </a:t>
            </a:r>
            <a:r>
              <a:rPr lang="el-GR" sz="2000" spc="-5" dirty="0">
                <a:cs typeface="Calibri"/>
              </a:rPr>
              <a:t>παράβασης</a:t>
            </a:r>
            <a:r>
              <a:rPr lang="el-GR" sz="2000" dirty="0">
                <a:cs typeface="Calibri"/>
              </a:rPr>
              <a:t> </a:t>
            </a:r>
            <a:r>
              <a:rPr lang="el-GR" sz="2000" spc="-5" dirty="0">
                <a:cs typeface="Calibri"/>
              </a:rPr>
              <a:t>του</a:t>
            </a:r>
            <a:r>
              <a:rPr lang="el-GR" sz="2000" dirty="0">
                <a:cs typeface="Calibri"/>
              </a:rPr>
              <a:t> </a:t>
            </a:r>
            <a:r>
              <a:rPr lang="el-GR" sz="2000" spc="-5" dirty="0">
                <a:cs typeface="Calibri"/>
              </a:rPr>
              <a:t>Εκπαιδευτικού</a:t>
            </a:r>
            <a:r>
              <a:rPr lang="el-GR" sz="2000" dirty="0">
                <a:cs typeface="Calibri"/>
              </a:rPr>
              <a:t> </a:t>
            </a:r>
            <a:r>
              <a:rPr lang="el-GR" sz="2000" spc="-5" dirty="0">
                <a:cs typeface="Calibri"/>
              </a:rPr>
              <a:t>Κώδικα.</a:t>
            </a:r>
            <a:r>
              <a:rPr lang="el-GR" sz="2000" dirty="0">
                <a:cs typeface="Calibri"/>
              </a:rPr>
              <a:t> </a:t>
            </a:r>
            <a:r>
              <a:rPr lang="el-GR" sz="2000" spc="-5" dirty="0">
                <a:cs typeface="Calibri"/>
              </a:rPr>
              <a:t>Ενώπιον</a:t>
            </a:r>
            <a:r>
              <a:rPr lang="el-GR" sz="2000" dirty="0">
                <a:cs typeface="Calibri"/>
              </a:rPr>
              <a:t> του</a:t>
            </a:r>
            <a:r>
              <a:rPr lang="el-GR" sz="2000" spc="5" dirty="0">
                <a:cs typeface="Calibri"/>
              </a:rPr>
              <a:t> </a:t>
            </a:r>
            <a:r>
              <a:rPr lang="el-GR" sz="2000" spc="-5" dirty="0">
                <a:cs typeface="Calibri"/>
              </a:rPr>
              <a:t>Δικαστηρίου,</a:t>
            </a:r>
            <a:r>
              <a:rPr lang="el-GR" sz="2000" dirty="0">
                <a:cs typeface="Calibri"/>
              </a:rPr>
              <a:t> οι </a:t>
            </a:r>
            <a:r>
              <a:rPr lang="el-GR" sz="2000" spc="5" dirty="0">
                <a:cs typeface="Calibri"/>
              </a:rPr>
              <a:t> </a:t>
            </a:r>
            <a:r>
              <a:rPr lang="el-GR" sz="2000" spc="-5" dirty="0">
                <a:cs typeface="Calibri"/>
              </a:rPr>
              <a:t>προσφεύγοντες</a:t>
            </a:r>
            <a:r>
              <a:rPr lang="el-GR" sz="2000" dirty="0">
                <a:cs typeface="Calibri"/>
              </a:rPr>
              <a:t> </a:t>
            </a:r>
            <a:r>
              <a:rPr lang="el-GR" sz="2000" spc="-5" dirty="0">
                <a:cs typeface="Calibri"/>
              </a:rPr>
              <a:t>κατήγγειλαν</a:t>
            </a:r>
            <a:r>
              <a:rPr lang="el-GR" sz="2000" dirty="0">
                <a:cs typeface="Calibri"/>
              </a:rPr>
              <a:t> την</a:t>
            </a:r>
            <a:r>
              <a:rPr lang="el-GR" sz="2000" spc="5" dirty="0">
                <a:cs typeface="Calibri"/>
              </a:rPr>
              <a:t> </a:t>
            </a:r>
            <a:r>
              <a:rPr lang="el-GR" sz="2000" spc="-5" dirty="0">
                <a:cs typeface="Calibri"/>
              </a:rPr>
              <a:t>απαγόρευση</a:t>
            </a:r>
            <a:r>
              <a:rPr lang="el-GR" sz="2000" dirty="0">
                <a:cs typeface="Calibri"/>
              </a:rPr>
              <a:t> </a:t>
            </a:r>
            <a:r>
              <a:rPr lang="el-GR" sz="2000" spc="-5" dirty="0">
                <a:cs typeface="Calibri"/>
              </a:rPr>
              <a:t>των</a:t>
            </a:r>
            <a:r>
              <a:rPr lang="el-GR" sz="2000" dirty="0">
                <a:cs typeface="Calibri"/>
              </a:rPr>
              <a:t> ανωτέρω</a:t>
            </a:r>
            <a:r>
              <a:rPr lang="el-GR" sz="2000" spc="5" dirty="0">
                <a:cs typeface="Calibri"/>
              </a:rPr>
              <a:t> </a:t>
            </a:r>
            <a:r>
              <a:rPr lang="el-GR" sz="2000" spc="-5" dirty="0">
                <a:cs typeface="Calibri"/>
              </a:rPr>
              <a:t>συμβόλων,</a:t>
            </a:r>
            <a:r>
              <a:rPr lang="el-GR" sz="2000" dirty="0">
                <a:cs typeface="Calibri"/>
              </a:rPr>
              <a:t> η</a:t>
            </a:r>
            <a:r>
              <a:rPr lang="el-GR" sz="2000" spc="5" dirty="0">
                <a:cs typeface="Calibri"/>
              </a:rPr>
              <a:t> </a:t>
            </a:r>
            <a:r>
              <a:rPr lang="el-GR" sz="2000" spc="-5" dirty="0">
                <a:cs typeface="Calibri"/>
              </a:rPr>
              <a:t>οποία </a:t>
            </a:r>
            <a:r>
              <a:rPr lang="el-GR" sz="2000" dirty="0">
                <a:cs typeface="Calibri"/>
              </a:rPr>
              <a:t> </a:t>
            </a:r>
            <a:r>
              <a:rPr lang="el-GR" sz="2000" spc="-5" dirty="0">
                <a:cs typeface="Calibri"/>
              </a:rPr>
              <a:t>επιβλήθηκε</a:t>
            </a:r>
            <a:r>
              <a:rPr lang="el-GR" sz="2000" dirty="0">
                <a:cs typeface="Calibri"/>
              </a:rPr>
              <a:t> </a:t>
            </a:r>
            <a:r>
              <a:rPr lang="el-GR" sz="2000" spc="-5" dirty="0">
                <a:cs typeface="Calibri"/>
              </a:rPr>
              <a:t>από</a:t>
            </a:r>
            <a:r>
              <a:rPr lang="el-GR" sz="2000" dirty="0">
                <a:cs typeface="Calibri"/>
              </a:rPr>
              <a:t> τα</a:t>
            </a:r>
            <a:r>
              <a:rPr lang="el-GR" sz="2000" spc="5" dirty="0">
                <a:cs typeface="Calibri"/>
              </a:rPr>
              <a:t> </a:t>
            </a:r>
            <a:r>
              <a:rPr lang="el-GR" sz="2000" spc="-5" dirty="0">
                <a:cs typeface="Calibri"/>
              </a:rPr>
              <a:t>σχολεία</a:t>
            </a:r>
            <a:r>
              <a:rPr lang="el-GR" sz="2000" dirty="0">
                <a:cs typeface="Calibri"/>
              </a:rPr>
              <a:t> </a:t>
            </a:r>
            <a:r>
              <a:rPr lang="el-GR" sz="2000" spc="-5" dirty="0">
                <a:cs typeface="Calibri"/>
              </a:rPr>
              <a:t>τους,</a:t>
            </a:r>
            <a:r>
              <a:rPr lang="el-GR" sz="2000" dirty="0">
                <a:cs typeface="Calibri"/>
              </a:rPr>
              <a:t> </a:t>
            </a:r>
            <a:r>
              <a:rPr lang="el-GR" sz="2000" spc="-5" dirty="0">
                <a:cs typeface="Calibri"/>
              </a:rPr>
              <a:t>επικαλούμενοι</a:t>
            </a:r>
            <a:r>
              <a:rPr lang="el-GR" sz="2000" dirty="0">
                <a:cs typeface="Calibri"/>
              </a:rPr>
              <a:t> </a:t>
            </a:r>
            <a:r>
              <a:rPr lang="el-GR" sz="2000" spc="-5" dirty="0">
                <a:cs typeface="Calibri"/>
              </a:rPr>
              <a:t>συγκεκριμένα</a:t>
            </a:r>
            <a:r>
              <a:rPr lang="el-GR" sz="2000" dirty="0">
                <a:cs typeface="Calibri"/>
              </a:rPr>
              <a:t> το</a:t>
            </a:r>
            <a:r>
              <a:rPr lang="el-GR" sz="2000" spc="5" dirty="0">
                <a:cs typeface="Calibri"/>
              </a:rPr>
              <a:t> </a:t>
            </a:r>
            <a:r>
              <a:rPr lang="el-GR" sz="2000" spc="-5" dirty="0">
                <a:cs typeface="Calibri"/>
              </a:rPr>
              <a:t>Άρθρο</a:t>
            </a:r>
            <a:r>
              <a:rPr lang="el-GR" sz="2000" dirty="0">
                <a:cs typeface="Calibri"/>
              </a:rPr>
              <a:t> 9</a:t>
            </a:r>
            <a:r>
              <a:rPr lang="el-GR" sz="2000" spc="5" dirty="0">
                <a:cs typeface="Calibri"/>
              </a:rPr>
              <a:t> </a:t>
            </a:r>
            <a:r>
              <a:rPr lang="el-GR" sz="2000" dirty="0">
                <a:cs typeface="Calibri"/>
              </a:rPr>
              <a:t>της </a:t>
            </a:r>
            <a:r>
              <a:rPr lang="el-GR" sz="2000" spc="5" dirty="0">
                <a:cs typeface="Calibri"/>
              </a:rPr>
              <a:t> </a:t>
            </a:r>
            <a:r>
              <a:rPr lang="el-GR" sz="2000" spc="-5" dirty="0">
                <a:cs typeface="Calibri"/>
              </a:rPr>
              <a:t>Σύμβασης.</a:t>
            </a:r>
            <a:endParaRPr lang="el-GR" sz="2000" dirty="0">
              <a:cs typeface="Calibri"/>
            </a:endParaRPr>
          </a:p>
          <a:p>
            <a:pPr marL="12700" marR="6985" algn="just">
              <a:lnSpc>
                <a:spcPct val="101699"/>
              </a:lnSpc>
            </a:pPr>
            <a:r>
              <a:rPr lang="el-GR" sz="2000" dirty="0">
                <a:solidFill>
                  <a:schemeClr val="tx2">
                    <a:lumMod val="75000"/>
                  </a:schemeClr>
                </a:solidFill>
                <a:cs typeface="Calibri"/>
              </a:rPr>
              <a:t>Το</a:t>
            </a:r>
            <a:r>
              <a:rPr lang="el-GR" sz="2000" spc="5" dirty="0">
                <a:solidFill>
                  <a:schemeClr val="tx2">
                    <a:lumMod val="75000"/>
                  </a:schemeClr>
                </a:solidFill>
                <a:cs typeface="Calibri"/>
              </a:rPr>
              <a:t> </a:t>
            </a:r>
            <a:r>
              <a:rPr lang="el-GR" sz="2000" spc="-5" dirty="0">
                <a:solidFill>
                  <a:schemeClr val="tx2">
                    <a:lumMod val="75000"/>
                  </a:schemeClr>
                </a:solidFill>
                <a:cs typeface="Calibri"/>
              </a:rPr>
              <a:t>Δικαστήριο</a:t>
            </a:r>
            <a:r>
              <a:rPr lang="el-GR" sz="2000" dirty="0">
                <a:solidFill>
                  <a:schemeClr val="tx2">
                    <a:lumMod val="75000"/>
                  </a:schemeClr>
                </a:solidFill>
                <a:cs typeface="Calibri"/>
              </a:rPr>
              <a:t> </a:t>
            </a:r>
            <a:r>
              <a:rPr lang="el-GR" sz="2000" spc="-5" dirty="0">
                <a:solidFill>
                  <a:schemeClr val="tx2">
                    <a:lumMod val="75000"/>
                  </a:schemeClr>
                </a:solidFill>
                <a:cs typeface="Calibri"/>
              </a:rPr>
              <a:t>κήρυξε</a:t>
            </a:r>
            <a:r>
              <a:rPr lang="el-GR" sz="2000" dirty="0">
                <a:solidFill>
                  <a:schemeClr val="tx2">
                    <a:lumMod val="75000"/>
                  </a:schemeClr>
                </a:solidFill>
                <a:cs typeface="Calibri"/>
              </a:rPr>
              <a:t> </a:t>
            </a:r>
            <a:r>
              <a:rPr lang="el-GR" sz="2000" b="1" spc="-5" dirty="0">
                <a:solidFill>
                  <a:schemeClr val="tx2">
                    <a:lumMod val="75000"/>
                  </a:schemeClr>
                </a:solidFill>
                <a:cs typeface="Calibri"/>
              </a:rPr>
              <a:t>απαράδεκτες</a:t>
            </a:r>
            <a:r>
              <a:rPr lang="el-GR" sz="2000" b="1" dirty="0">
                <a:solidFill>
                  <a:schemeClr val="tx2">
                    <a:lumMod val="75000"/>
                  </a:schemeClr>
                </a:solidFill>
                <a:cs typeface="Calibri"/>
              </a:rPr>
              <a:t> </a:t>
            </a:r>
            <a:r>
              <a:rPr lang="el-GR" sz="2000" spc="-5" dirty="0">
                <a:solidFill>
                  <a:schemeClr val="tx2">
                    <a:lumMod val="75000"/>
                  </a:schemeClr>
                </a:solidFill>
                <a:cs typeface="Calibri"/>
              </a:rPr>
              <a:t>τις</a:t>
            </a:r>
            <a:r>
              <a:rPr lang="el-GR" sz="2000" dirty="0">
                <a:solidFill>
                  <a:schemeClr val="tx2">
                    <a:lumMod val="75000"/>
                  </a:schemeClr>
                </a:solidFill>
                <a:cs typeface="Calibri"/>
              </a:rPr>
              <a:t> </a:t>
            </a:r>
            <a:r>
              <a:rPr lang="el-GR" sz="2000" spc="-5" dirty="0">
                <a:solidFill>
                  <a:schemeClr val="tx2">
                    <a:lumMod val="75000"/>
                  </a:schemeClr>
                </a:solidFill>
                <a:cs typeface="Calibri"/>
              </a:rPr>
              <a:t>προσφυγές</a:t>
            </a:r>
            <a:r>
              <a:rPr lang="el-GR" sz="2000" dirty="0">
                <a:solidFill>
                  <a:schemeClr val="tx2">
                    <a:lumMod val="75000"/>
                  </a:schemeClr>
                </a:solidFill>
                <a:cs typeface="Calibri"/>
              </a:rPr>
              <a:t> </a:t>
            </a:r>
            <a:r>
              <a:rPr lang="el-GR" sz="2000" spc="-5" dirty="0">
                <a:solidFill>
                  <a:schemeClr val="tx2">
                    <a:lumMod val="75000"/>
                  </a:schemeClr>
                </a:solidFill>
                <a:cs typeface="Calibri"/>
              </a:rPr>
              <a:t>(προδήλως</a:t>
            </a:r>
            <a:r>
              <a:rPr lang="el-GR" sz="2000" dirty="0">
                <a:solidFill>
                  <a:schemeClr val="tx2">
                    <a:lumMod val="75000"/>
                  </a:schemeClr>
                </a:solidFill>
                <a:cs typeface="Calibri"/>
              </a:rPr>
              <a:t> </a:t>
            </a:r>
            <a:r>
              <a:rPr lang="el-GR" sz="2000" spc="-5" dirty="0">
                <a:solidFill>
                  <a:schemeClr val="tx2">
                    <a:lumMod val="75000"/>
                  </a:schemeClr>
                </a:solidFill>
                <a:cs typeface="Calibri"/>
              </a:rPr>
              <a:t>αβάσιμες), </a:t>
            </a:r>
            <a:r>
              <a:rPr lang="el-GR" sz="2000" dirty="0">
                <a:solidFill>
                  <a:schemeClr val="tx2">
                    <a:lumMod val="75000"/>
                  </a:schemeClr>
                </a:solidFill>
                <a:cs typeface="Calibri"/>
              </a:rPr>
              <a:t> </a:t>
            </a:r>
            <a:r>
              <a:rPr lang="el-GR" sz="2000" spc="-5" dirty="0">
                <a:solidFill>
                  <a:schemeClr val="tx2">
                    <a:lumMod val="75000"/>
                  </a:schemeClr>
                </a:solidFill>
                <a:cs typeface="Calibri"/>
              </a:rPr>
              <a:t>εκτιμώντας</a:t>
            </a:r>
            <a:r>
              <a:rPr lang="el-GR" sz="2000" spc="85" dirty="0">
                <a:solidFill>
                  <a:schemeClr val="tx2">
                    <a:lumMod val="75000"/>
                  </a:schemeClr>
                </a:solidFill>
                <a:cs typeface="Calibri"/>
              </a:rPr>
              <a:t> </a:t>
            </a:r>
            <a:r>
              <a:rPr lang="el-GR" sz="2000" spc="-5" dirty="0">
                <a:solidFill>
                  <a:schemeClr val="tx2">
                    <a:lumMod val="75000"/>
                  </a:schemeClr>
                </a:solidFill>
                <a:cs typeface="Calibri"/>
              </a:rPr>
              <a:t>ειδικότερα</a:t>
            </a:r>
            <a:r>
              <a:rPr lang="el-GR" sz="2000" spc="95" dirty="0">
                <a:solidFill>
                  <a:schemeClr val="tx2">
                    <a:lumMod val="75000"/>
                  </a:schemeClr>
                </a:solidFill>
                <a:cs typeface="Calibri"/>
              </a:rPr>
              <a:t> </a:t>
            </a:r>
            <a:r>
              <a:rPr lang="el-GR" sz="2000" dirty="0">
                <a:solidFill>
                  <a:schemeClr val="tx2">
                    <a:lumMod val="75000"/>
                  </a:schemeClr>
                </a:solidFill>
                <a:cs typeface="Calibri"/>
              </a:rPr>
              <a:t>ότι</a:t>
            </a:r>
            <a:r>
              <a:rPr lang="el-GR" sz="2000" spc="85" dirty="0">
                <a:solidFill>
                  <a:schemeClr val="tx2">
                    <a:lumMod val="75000"/>
                  </a:schemeClr>
                </a:solidFill>
                <a:cs typeface="Calibri"/>
              </a:rPr>
              <a:t> </a:t>
            </a:r>
            <a:r>
              <a:rPr lang="el-GR" sz="2000" dirty="0">
                <a:solidFill>
                  <a:schemeClr val="tx2">
                    <a:lumMod val="75000"/>
                  </a:schemeClr>
                </a:solidFill>
                <a:cs typeface="Calibri"/>
              </a:rPr>
              <a:t>η</a:t>
            </a:r>
            <a:r>
              <a:rPr lang="el-GR" sz="2000" spc="95" dirty="0">
                <a:solidFill>
                  <a:schemeClr val="tx2">
                    <a:lumMod val="75000"/>
                  </a:schemeClr>
                </a:solidFill>
                <a:cs typeface="Calibri"/>
              </a:rPr>
              <a:t> </a:t>
            </a:r>
            <a:r>
              <a:rPr lang="el-GR" sz="2000" spc="-5" dirty="0">
                <a:solidFill>
                  <a:schemeClr val="tx2">
                    <a:lumMod val="75000"/>
                  </a:schemeClr>
                </a:solidFill>
                <a:cs typeface="Calibri"/>
              </a:rPr>
              <a:t>παρέμβαση</a:t>
            </a:r>
            <a:r>
              <a:rPr lang="el-GR" sz="2000" spc="95" dirty="0">
                <a:solidFill>
                  <a:schemeClr val="tx2">
                    <a:lumMod val="75000"/>
                  </a:schemeClr>
                </a:solidFill>
                <a:cs typeface="Calibri"/>
              </a:rPr>
              <a:t> </a:t>
            </a:r>
            <a:r>
              <a:rPr lang="el-GR" sz="2000" spc="-5" dirty="0">
                <a:solidFill>
                  <a:schemeClr val="tx2">
                    <a:lumMod val="75000"/>
                  </a:schemeClr>
                </a:solidFill>
                <a:cs typeface="Calibri"/>
              </a:rPr>
              <a:t>στην</a:t>
            </a:r>
            <a:r>
              <a:rPr lang="el-GR" sz="2000" spc="95" dirty="0">
                <a:solidFill>
                  <a:schemeClr val="tx2">
                    <a:lumMod val="75000"/>
                  </a:schemeClr>
                </a:solidFill>
                <a:cs typeface="Calibri"/>
              </a:rPr>
              <a:t> </a:t>
            </a:r>
            <a:r>
              <a:rPr lang="el-GR" sz="2000" dirty="0">
                <a:solidFill>
                  <a:schemeClr val="tx2">
                    <a:lumMod val="75000"/>
                  </a:schemeClr>
                </a:solidFill>
                <a:cs typeface="Calibri"/>
              </a:rPr>
              <a:t>εκ</a:t>
            </a:r>
            <a:r>
              <a:rPr lang="el-GR" sz="2000" spc="85" dirty="0">
                <a:solidFill>
                  <a:schemeClr val="tx2">
                    <a:lumMod val="75000"/>
                  </a:schemeClr>
                </a:solidFill>
                <a:cs typeface="Calibri"/>
              </a:rPr>
              <a:t> </a:t>
            </a:r>
            <a:r>
              <a:rPr lang="el-GR" sz="2000" dirty="0">
                <a:solidFill>
                  <a:schemeClr val="tx2">
                    <a:lumMod val="75000"/>
                  </a:schemeClr>
                </a:solidFill>
                <a:cs typeface="Calibri"/>
              </a:rPr>
              <a:t>μέρους</a:t>
            </a:r>
            <a:r>
              <a:rPr lang="el-GR" sz="2000" spc="85" dirty="0">
                <a:solidFill>
                  <a:schemeClr val="tx2">
                    <a:lumMod val="75000"/>
                  </a:schemeClr>
                </a:solidFill>
                <a:cs typeface="Calibri"/>
              </a:rPr>
              <a:t> </a:t>
            </a:r>
            <a:r>
              <a:rPr lang="el-GR" sz="2000" dirty="0">
                <a:solidFill>
                  <a:schemeClr val="tx2">
                    <a:lumMod val="75000"/>
                  </a:schemeClr>
                </a:solidFill>
                <a:cs typeface="Calibri"/>
              </a:rPr>
              <a:t>των</a:t>
            </a:r>
            <a:r>
              <a:rPr lang="el-GR" sz="2000" spc="95" dirty="0">
                <a:solidFill>
                  <a:schemeClr val="tx2">
                    <a:lumMod val="75000"/>
                  </a:schemeClr>
                </a:solidFill>
                <a:cs typeface="Calibri"/>
              </a:rPr>
              <a:t> </a:t>
            </a:r>
            <a:r>
              <a:rPr lang="el-GR" sz="2000" spc="-5" dirty="0">
                <a:solidFill>
                  <a:schemeClr val="tx2">
                    <a:lumMod val="75000"/>
                  </a:schemeClr>
                </a:solidFill>
                <a:cs typeface="Calibri"/>
              </a:rPr>
              <a:t>μαθητών</a:t>
            </a:r>
            <a:r>
              <a:rPr lang="el-GR" sz="2000" spc="95" dirty="0">
                <a:solidFill>
                  <a:schemeClr val="tx2">
                    <a:lumMod val="75000"/>
                  </a:schemeClr>
                </a:solidFill>
                <a:cs typeface="Calibri"/>
              </a:rPr>
              <a:t> </a:t>
            </a:r>
            <a:r>
              <a:rPr lang="el-GR" sz="2000" spc="-5" dirty="0">
                <a:solidFill>
                  <a:schemeClr val="tx2">
                    <a:lumMod val="75000"/>
                  </a:schemeClr>
                </a:solidFill>
                <a:cs typeface="Calibri"/>
              </a:rPr>
              <a:t>άσκηση</a:t>
            </a:r>
            <a:r>
              <a:rPr lang="el-GR" sz="2000" spc="95" dirty="0">
                <a:solidFill>
                  <a:schemeClr val="tx2">
                    <a:lumMod val="75000"/>
                  </a:schemeClr>
                </a:solidFill>
                <a:cs typeface="Calibri"/>
              </a:rPr>
              <a:t> </a:t>
            </a:r>
            <a:r>
              <a:rPr lang="el-GR" sz="2000" dirty="0" smtClean="0">
                <a:solidFill>
                  <a:schemeClr val="tx2">
                    <a:lumMod val="75000"/>
                  </a:schemeClr>
                </a:solidFill>
                <a:cs typeface="Calibri"/>
              </a:rPr>
              <a:t>του</a:t>
            </a:r>
            <a:r>
              <a:rPr lang="en-US" sz="2000" dirty="0" smtClean="0">
                <a:solidFill>
                  <a:schemeClr val="tx2">
                    <a:lumMod val="75000"/>
                  </a:schemeClr>
                </a:solidFill>
                <a:cs typeface="Calibri"/>
              </a:rPr>
              <a:t> </a:t>
            </a:r>
            <a:r>
              <a:rPr lang="el-GR" sz="2000" spc="-5" dirty="0" smtClean="0">
                <a:solidFill>
                  <a:schemeClr val="tx2">
                    <a:lumMod val="75000"/>
                  </a:schemeClr>
                </a:solidFill>
                <a:cs typeface="Calibri"/>
              </a:rPr>
              <a:t>δικαιώματός </a:t>
            </a:r>
            <a:r>
              <a:rPr lang="el-GR" sz="2000" spc="-5" dirty="0">
                <a:solidFill>
                  <a:schemeClr val="tx2">
                    <a:lumMod val="75000"/>
                  </a:schemeClr>
                </a:solidFill>
                <a:cs typeface="Calibri"/>
              </a:rPr>
              <a:t>τους </a:t>
            </a:r>
            <a:r>
              <a:rPr lang="el-GR" sz="2000" dirty="0">
                <a:solidFill>
                  <a:schemeClr val="tx2">
                    <a:lumMod val="75000"/>
                  </a:schemeClr>
                </a:solidFill>
                <a:cs typeface="Calibri"/>
              </a:rPr>
              <a:t>να </a:t>
            </a:r>
            <a:r>
              <a:rPr lang="el-GR" sz="2000" spc="-5" dirty="0">
                <a:solidFill>
                  <a:schemeClr val="tx2">
                    <a:lumMod val="75000"/>
                  </a:schemeClr>
                </a:solidFill>
                <a:cs typeface="Calibri"/>
              </a:rPr>
              <a:t>εκδηλώνουν </a:t>
            </a:r>
            <a:r>
              <a:rPr lang="el-GR" sz="2000" dirty="0">
                <a:solidFill>
                  <a:schemeClr val="tx2">
                    <a:lumMod val="75000"/>
                  </a:schemeClr>
                </a:solidFill>
                <a:cs typeface="Calibri"/>
              </a:rPr>
              <a:t>τη </a:t>
            </a:r>
            <a:r>
              <a:rPr lang="el-GR" sz="2000" spc="-5" dirty="0">
                <a:solidFill>
                  <a:schemeClr val="tx2">
                    <a:lumMod val="75000"/>
                  </a:schemeClr>
                </a:solidFill>
                <a:cs typeface="Calibri"/>
              </a:rPr>
              <a:t>θρησκεία τους προβλεπόταν από τον </a:t>
            </a:r>
            <a:r>
              <a:rPr lang="el-GR" sz="2000" dirty="0">
                <a:solidFill>
                  <a:schemeClr val="tx2">
                    <a:lumMod val="75000"/>
                  </a:schemeClr>
                </a:solidFill>
                <a:cs typeface="Calibri"/>
              </a:rPr>
              <a:t>νόμο </a:t>
            </a:r>
            <a:r>
              <a:rPr lang="el-GR" sz="2000" spc="-5" dirty="0">
                <a:solidFill>
                  <a:schemeClr val="tx2">
                    <a:lumMod val="75000"/>
                  </a:schemeClr>
                </a:solidFill>
                <a:cs typeface="Calibri"/>
              </a:rPr>
              <a:t>και </a:t>
            </a:r>
            <a:r>
              <a:rPr lang="el-GR" sz="2000" dirty="0">
                <a:solidFill>
                  <a:schemeClr val="tx2">
                    <a:lumMod val="75000"/>
                  </a:schemeClr>
                </a:solidFill>
                <a:cs typeface="Calibri"/>
              </a:rPr>
              <a:t> </a:t>
            </a:r>
            <a:r>
              <a:rPr lang="el-GR" sz="2000" spc="-5" dirty="0">
                <a:solidFill>
                  <a:schemeClr val="tx2">
                    <a:lumMod val="75000"/>
                  </a:schemeClr>
                </a:solidFill>
                <a:cs typeface="Calibri"/>
              </a:rPr>
              <a:t>επεδίωκε </a:t>
            </a:r>
            <a:r>
              <a:rPr lang="el-GR" sz="2000" dirty="0">
                <a:solidFill>
                  <a:schemeClr val="tx2">
                    <a:lumMod val="75000"/>
                  </a:schemeClr>
                </a:solidFill>
                <a:cs typeface="Calibri"/>
              </a:rPr>
              <a:t>τον </a:t>
            </a:r>
            <a:r>
              <a:rPr lang="el-GR" sz="2000" spc="-5" dirty="0">
                <a:solidFill>
                  <a:schemeClr val="tx2">
                    <a:lumMod val="75000"/>
                  </a:schemeClr>
                </a:solidFill>
                <a:cs typeface="Calibri"/>
              </a:rPr>
              <a:t>θεμιτό στόχο </a:t>
            </a:r>
            <a:r>
              <a:rPr lang="el-GR" sz="2000" dirty="0">
                <a:solidFill>
                  <a:schemeClr val="tx2">
                    <a:lumMod val="75000"/>
                  </a:schemeClr>
                </a:solidFill>
                <a:cs typeface="Calibri"/>
              </a:rPr>
              <a:t>της </a:t>
            </a:r>
            <a:r>
              <a:rPr lang="el-GR" sz="2000" spc="-5" dirty="0">
                <a:solidFill>
                  <a:schemeClr val="tx2">
                    <a:lumMod val="75000"/>
                  </a:schemeClr>
                </a:solidFill>
                <a:cs typeface="Calibri"/>
              </a:rPr>
              <a:t>προστασίας των δικαιωμάτων και ελευθεριών </a:t>
            </a:r>
            <a:r>
              <a:rPr lang="el-GR" sz="2000" dirty="0">
                <a:solidFill>
                  <a:schemeClr val="tx2">
                    <a:lumMod val="75000"/>
                  </a:schemeClr>
                </a:solidFill>
                <a:cs typeface="Calibri"/>
              </a:rPr>
              <a:t>των </a:t>
            </a:r>
            <a:r>
              <a:rPr lang="el-GR" sz="2000" spc="5" dirty="0">
                <a:solidFill>
                  <a:schemeClr val="tx2">
                    <a:lumMod val="75000"/>
                  </a:schemeClr>
                </a:solidFill>
                <a:cs typeface="Calibri"/>
              </a:rPr>
              <a:t> </a:t>
            </a:r>
            <a:r>
              <a:rPr lang="el-GR" sz="2000" spc="-5" dirty="0">
                <a:solidFill>
                  <a:schemeClr val="tx2">
                    <a:lumMod val="75000"/>
                  </a:schemeClr>
                </a:solidFill>
                <a:cs typeface="Calibri"/>
              </a:rPr>
              <a:t>άλλων καθώς και </a:t>
            </a:r>
            <a:r>
              <a:rPr lang="el-GR" sz="2000" dirty="0">
                <a:solidFill>
                  <a:schemeClr val="tx2">
                    <a:lumMod val="75000"/>
                  </a:schemeClr>
                </a:solidFill>
                <a:cs typeface="Calibri"/>
              </a:rPr>
              <a:t>της </a:t>
            </a:r>
            <a:r>
              <a:rPr lang="el-GR" sz="2000" spc="-5" dirty="0">
                <a:solidFill>
                  <a:schemeClr val="tx2">
                    <a:lumMod val="75000"/>
                  </a:schemeClr>
                </a:solidFill>
                <a:cs typeface="Calibri"/>
              </a:rPr>
              <a:t>δημόσιας τάξης. Επεσήμανε επίσης τον ρόλο </a:t>
            </a:r>
            <a:r>
              <a:rPr lang="el-GR" sz="2000" dirty="0">
                <a:solidFill>
                  <a:schemeClr val="tx2">
                    <a:lumMod val="75000"/>
                  </a:schemeClr>
                </a:solidFill>
                <a:cs typeface="Calibri"/>
              </a:rPr>
              <a:t>του </a:t>
            </a:r>
            <a:r>
              <a:rPr lang="el-GR" sz="2000" spc="-5" dirty="0">
                <a:solidFill>
                  <a:schemeClr val="tx2">
                    <a:lumMod val="75000"/>
                  </a:schemeClr>
                </a:solidFill>
                <a:cs typeface="Calibri"/>
              </a:rPr>
              <a:t>Κράτους </a:t>
            </a:r>
            <a:r>
              <a:rPr lang="el-GR" sz="2000" spc="-15" dirty="0">
                <a:solidFill>
                  <a:schemeClr val="tx2">
                    <a:lumMod val="75000"/>
                  </a:schemeClr>
                </a:solidFill>
                <a:cs typeface="Calibri"/>
              </a:rPr>
              <a:t>να </a:t>
            </a:r>
            <a:r>
              <a:rPr lang="el-GR" sz="2000" spc="-10" dirty="0">
                <a:solidFill>
                  <a:schemeClr val="tx2">
                    <a:lumMod val="75000"/>
                  </a:schemeClr>
                </a:solidFill>
                <a:cs typeface="Calibri"/>
              </a:rPr>
              <a:t> </a:t>
            </a:r>
            <a:r>
              <a:rPr lang="el-GR" sz="2000" dirty="0">
                <a:solidFill>
                  <a:schemeClr val="tx2">
                    <a:lumMod val="75000"/>
                  </a:schemeClr>
                </a:solidFill>
                <a:cs typeface="Calibri"/>
              </a:rPr>
              <a:t>οργανώνει</a:t>
            </a:r>
            <a:r>
              <a:rPr lang="el-GR" sz="2000" spc="5" dirty="0">
                <a:solidFill>
                  <a:schemeClr val="tx2">
                    <a:lumMod val="75000"/>
                  </a:schemeClr>
                </a:solidFill>
                <a:cs typeface="Calibri"/>
              </a:rPr>
              <a:t> </a:t>
            </a:r>
            <a:r>
              <a:rPr lang="el-GR" sz="2000" spc="-5" dirty="0">
                <a:solidFill>
                  <a:schemeClr val="tx2">
                    <a:lumMod val="75000"/>
                  </a:schemeClr>
                </a:solidFill>
                <a:cs typeface="Calibri"/>
              </a:rPr>
              <a:t>κατά</a:t>
            </a:r>
            <a:r>
              <a:rPr lang="el-GR" sz="2000" dirty="0">
                <a:solidFill>
                  <a:schemeClr val="tx2">
                    <a:lumMod val="75000"/>
                  </a:schemeClr>
                </a:solidFill>
                <a:cs typeface="Calibri"/>
              </a:rPr>
              <a:t> </a:t>
            </a:r>
            <a:r>
              <a:rPr lang="el-GR" sz="2000" spc="-5" dirty="0">
                <a:solidFill>
                  <a:schemeClr val="tx2">
                    <a:lumMod val="75000"/>
                  </a:schemeClr>
                </a:solidFill>
                <a:cs typeface="Calibri"/>
              </a:rPr>
              <a:t>τρόπο</a:t>
            </a:r>
            <a:r>
              <a:rPr lang="el-GR" sz="2000" dirty="0">
                <a:solidFill>
                  <a:schemeClr val="tx2">
                    <a:lumMod val="75000"/>
                  </a:schemeClr>
                </a:solidFill>
                <a:cs typeface="Calibri"/>
              </a:rPr>
              <a:t> </a:t>
            </a:r>
            <a:r>
              <a:rPr lang="el-GR" sz="2000" spc="-5" dirty="0">
                <a:solidFill>
                  <a:schemeClr val="tx2">
                    <a:lumMod val="75000"/>
                  </a:schemeClr>
                </a:solidFill>
                <a:cs typeface="Calibri"/>
              </a:rPr>
              <a:t>ουδέτερο</a:t>
            </a:r>
            <a:r>
              <a:rPr lang="el-GR" sz="2000" dirty="0">
                <a:solidFill>
                  <a:schemeClr val="tx2">
                    <a:lumMod val="75000"/>
                  </a:schemeClr>
                </a:solidFill>
                <a:cs typeface="Calibri"/>
              </a:rPr>
              <a:t> </a:t>
            </a:r>
            <a:r>
              <a:rPr lang="el-GR" sz="2000" spc="-5" dirty="0">
                <a:solidFill>
                  <a:schemeClr val="tx2">
                    <a:lumMod val="75000"/>
                  </a:schemeClr>
                </a:solidFill>
                <a:cs typeface="Calibri"/>
              </a:rPr>
              <a:t>και</a:t>
            </a:r>
            <a:r>
              <a:rPr lang="el-GR" sz="2000" dirty="0">
                <a:solidFill>
                  <a:schemeClr val="tx2">
                    <a:lumMod val="75000"/>
                  </a:schemeClr>
                </a:solidFill>
                <a:cs typeface="Calibri"/>
              </a:rPr>
              <a:t> </a:t>
            </a:r>
            <a:r>
              <a:rPr lang="el-GR" sz="2000" spc="-5" dirty="0">
                <a:solidFill>
                  <a:schemeClr val="tx2">
                    <a:lumMod val="75000"/>
                  </a:schemeClr>
                </a:solidFill>
                <a:cs typeface="Calibri"/>
              </a:rPr>
              <a:t>αμερόληπτο</a:t>
            </a:r>
            <a:r>
              <a:rPr lang="el-GR" sz="2000" dirty="0">
                <a:solidFill>
                  <a:schemeClr val="tx2">
                    <a:lumMod val="75000"/>
                  </a:schemeClr>
                </a:solidFill>
                <a:cs typeface="Calibri"/>
              </a:rPr>
              <a:t> </a:t>
            </a:r>
            <a:r>
              <a:rPr lang="el-GR" sz="2000" spc="-5" dirty="0">
                <a:solidFill>
                  <a:schemeClr val="tx2">
                    <a:lumMod val="75000"/>
                  </a:schemeClr>
                </a:solidFill>
                <a:cs typeface="Calibri"/>
              </a:rPr>
              <a:t>την</a:t>
            </a:r>
            <a:r>
              <a:rPr lang="el-GR" sz="2000" dirty="0">
                <a:solidFill>
                  <a:schemeClr val="tx2">
                    <a:lumMod val="75000"/>
                  </a:schemeClr>
                </a:solidFill>
                <a:cs typeface="Calibri"/>
              </a:rPr>
              <a:t> </a:t>
            </a:r>
            <a:r>
              <a:rPr lang="el-GR" sz="2000" spc="-5" dirty="0">
                <a:solidFill>
                  <a:schemeClr val="tx2">
                    <a:lumMod val="75000"/>
                  </a:schemeClr>
                </a:solidFill>
                <a:cs typeface="Calibri"/>
              </a:rPr>
              <a:t>άσκηση</a:t>
            </a:r>
            <a:r>
              <a:rPr lang="el-GR" sz="2000" dirty="0">
                <a:solidFill>
                  <a:schemeClr val="tx2">
                    <a:lumMod val="75000"/>
                  </a:schemeClr>
                </a:solidFill>
                <a:cs typeface="Calibri"/>
              </a:rPr>
              <a:t> </a:t>
            </a:r>
            <a:r>
              <a:rPr lang="el-GR" sz="2000" spc="-5" dirty="0">
                <a:solidFill>
                  <a:schemeClr val="tx2">
                    <a:lumMod val="75000"/>
                  </a:schemeClr>
                </a:solidFill>
                <a:cs typeface="Calibri"/>
              </a:rPr>
              <a:t>των</a:t>
            </a:r>
            <a:r>
              <a:rPr lang="el-GR" sz="2000" dirty="0">
                <a:solidFill>
                  <a:schemeClr val="tx2">
                    <a:lumMod val="75000"/>
                  </a:schemeClr>
                </a:solidFill>
                <a:cs typeface="Calibri"/>
              </a:rPr>
              <a:t> </a:t>
            </a:r>
            <a:r>
              <a:rPr lang="el-GR" sz="2000" spc="-5" dirty="0">
                <a:solidFill>
                  <a:schemeClr val="tx2">
                    <a:lumMod val="75000"/>
                  </a:schemeClr>
                </a:solidFill>
                <a:cs typeface="Calibri"/>
              </a:rPr>
              <a:t>διάφορων </a:t>
            </a:r>
            <a:r>
              <a:rPr lang="el-GR" sz="2000" dirty="0">
                <a:solidFill>
                  <a:schemeClr val="tx2">
                    <a:lumMod val="75000"/>
                  </a:schemeClr>
                </a:solidFill>
                <a:cs typeface="Calibri"/>
              </a:rPr>
              <a:t> </a:t>
            </a:r>
            <a:r>
              <a:rPr lang="el-GR" sz="2000" spc="-5" dirty="0">
                <a:solidFill>
                  <a:schemeClr val="tx2">
                    <a:lumMod val="75000"/>
                  </a:schemeClr>
                </a:solidFill>
                <a:cs typeface="Calibri"/>
              </a:rPr>
              <a:t>θρησκειών,</a:t>
            </a:r>
            <a:r>
              <a:rPr lang="el-GR" sz="2000" dirty="0">
                <a:solidFill>
                  <a:schemeClr val="tx2">
                    <a:lumMod val="75000"/>
                  </a:schemeClr>
                </a:solidFill>
                <a:cs typeface="Calibri"/>
              </a:rPr>
              <a:t> </a:t>
            </a:r>
            <a:r>
              <a:rPr lang="el-GR" sz="2000" spc="-5" dirty="0">
                <a:solidFill>
                  <a:schemeClr val="tx2">
                    <a:lumMod val="75000"/>
                  </a:schemeClr>
                </a:solidFill>
                <a:cs typeface="Calibri"/>
              </a:rPr>
              <a:t>πίστεων</a:t>
            </a:r>
            <a:r>
              <a:rPr lang="el-GR" sz="2000" dirty="0">
                <a:solidFill>
                  <a:schemeClr val="tx2">
                    <a:lumMod val="75000"/>
                  </a:schemeClr>
                </a:solidFill>
                <a:cs typeface="Calibri"/>
              </a:rPr>
              <a:t> και</a:t>
            </a:r>
            <a:r>
              <a:rPr lang="el-GR" sz="2000" spc="5" dirty="0">
                <a:solidFill>
                  <a:schemeClr val="tx2">
                    <a:lumMod val="75000"/>
                  </a:schemeClr>
                </a:solidFill>
                <a:cs typeface="Calibri"/>
              </a:rPr>
              <a:t> </a:t>
            </a:r>
            <a:r>
              <a:rPr lang="el-GR" sz="2000" spc="-5" dirty="0">
                <a:solidFill>
                  <a:schemeClr val="tx2">
                    <a:lumMod val="75000"/>
                  </a:schemeClr>
                </a:solidFill>
                <a:cs typeface="Calibri"/>
              </a:rPr>
              <a:t>πεποιθήσεων.</a:t>
            </a:r>
            <a:r>
              <a:rPr lang="el-GR" sz="2000" dirty="0">
                <a:solidFill>
                  <a:schemeClr val="tx2">
                    <a:lumMod val="75000"/>
                  </a:schemeClr>
                </a:solidFill>
                <a:cs typeface="Calibri"/>
              </a:rPr>
              <a:t> </a:t>
            </a:r>
            <a:r>
              <a:rPr lang="el-GR" sz="2000" spc="-5" dirty="0">
                <a:solidFill>
                  <a:schemeClr val="tx2">
                    <a:lumMod val="75000"/>
                  </a:schemeClr>
                </a:solidFill>
                <a:cs typeface="Calibri"/>
              </a:rPr>
              <a:t>Όσον</a:t>
            </a:r>
            <a:r>
              <a:rPr lang="el-GR" sz="2000" dirty="0">
                <a:solidFill>
                  <a:schemeClr val="tx2">
                    <a:lumMod val="75000"/>
                  </a:schemeClr>
                </a:solidFill>
                <a:cs typeface="Calibri"/>
              </a:rPr>
              <a:t> </a:t>
            </a:r>
            <a:r>
              <a:rPr lang="el-GR" sz="2000" spc="-5" dirty="0">
                <a:solidFill>
                  <a:schemeClr val="tx2">
                    <a:lumMod val="75000"/>
                  </a:schemeClr>
                </a:solidFill>
                <a:cs typeface="Calibri"/>
              </a:rPr>
              <a:t>αφορά</a:t>
            </a:r>
            <a:r>
              <a:rPr lang="el-GR" sz="2000" dirty="0">
                <a:solidFill>
                  <a:schemeClr val="tx2">
                    <a:lumMod val="75000"/>
                  </a:schemeClr>
                </a:solidFill>
                <a:cs typeface="Calibri"/>
              </a:rPr>
              <a:t> </a:t>
            </a:r>
            <a:r>
              <a:rPr lang="el-GR" sz="2000" spc="-5" dirty="0">
                <a:solidFill>
                  <a:schemeClr val="tx2">
                    <a:lumMod val="75000"/>
                  </a:schemeClr>
                </a:solidFill>
                <a:cs typeface="Calibri"/>
              </a:rPr>
              <a:t>στην</a:t>
            </a:r>
            <a:r>
              <a:rPr lang="el-GR" sz="2000" dirty="0">
                <a:solidFill>
                  <a:schemeClr val="tx2">
                    <a:lumMod val="75000"/>
                  </a:schemeClr>
                </a:solidFill>
                <a:cs typeface="Calibri"/>
              </a:rPr>
              <a:t> </a:t>
            </a:r>
            <a:r>
              <a:rPr lang="el-GR" sz="2000" spc="-5" dirty="0">
                <a:solidFill>
                  <a:schemeClr val="tx2">
                    <a:lumMod val="75000"/>
                  </a:schemeClr>
                </a:solidFill>
                <a:cs typeface="Calibri"/>
              </a:rPr>
              <a:t>ποινή</a:t>
            </a:r>
            <a:r>
              <a:rPr lang="el-GR" sz="2000" dirty="0">
                <a:solidFill>
                  <a:schemeClr val="tx2">
                    <a:lumMod val="75000"/>
                  </a:schemeClr>
                </a:solidFill>
                <a:cs typeface="Calibri"/>
              </a:rPr>
              <a:t> της</a:t>
            </a:r>
            <a:r>
              <a:rPr lang="el-GR" sz="2000" spc="5" dirty="0">
                <a:solidFill>
                  <a:schemeClr val="tx2">
                    <a:lumMod val="75000"/>
                  </a:schemeClr>
                </a:solidFill>
                <a:cs typeface="Calibri"/>
              </a:rPr>
              <a:t> </a:t>
            </a:r>
            <a:r>
              <a:rPr lang="el-GR" sz="2000" spc="-5" dirty="0">
                <a:solidFill>
                  <a:schemeClr val="tx2">
                    <a:lumMod val="75000"/>
                  </a:schemeClr>
                </a:solidFill>
                <a:cs typeface="Calibri"/>
              </a:rPr>
              <a:t>οριστικής </a:t>
            </a:r>
            <a:r>
              <a:rPr lang="el-GR" sz="2000" dirty="0">
                <a:solidFill>
                  <a:schemeClr val="tx2">
                    <a:lumMod val="75000"/>
                  </a:schemeClr>
                </a:solidFill>
                <a:cs typeface="Calibri"/>
              </a:rPr>
              <a:t> </a:t>
            </a:r>
            <a:r>
              <a:rPr lang="el-GR" sz="2000" spc="-5" dirty="0">
                <a:solidFill>
                  <a:schemeClr val="tx2">
                    <a:lumMod val="75000"/>
                  </a:schemeClr>
                </a:solidFill>
                <a:cs typeface="Calibri"/>
              </a:rPr>
              <a:t>αποβολής,</a:t>
            </a:r>
            <a:r>
              <a:rPr lang="el-GR" sz="2000" dirty="0">
                <a:solidFill>
                  <a:schemeClr val="tx2">
                    <a:lumMod val="75000"/>
                  </a:schemeClr>
                </a:solidFill>
                <a:cs typeface="Calibri"/>
              </a:rPr>
              <a:t> το</a:t>
            </a:r>
            <a:r>
              <a:rPr lang="el-GR" sz="2000" spc="5" dirty="0">
                <a:solidFill>
                  <a:schemeClr val="tx2">
                    <a:lumMod val="75000"/>
                  </a:schemeClr>
                </a:solidFill>
                <a:cs typeface="Calibri"/>
              </a:rPr>
              <a:t> </a:t>
            </a:r>
            <a:r>
              <a:rPr lang="el-GR" sz="2000" spc="-5" dirty="0">
                <a:solidFill>
                  <a:schemeClr val="tx2">
                    <a:lumMod val="75000"/>
                  </a:schemeClr>
                </a:solidFill>
                <a:cs typeface="Calibri"/>
              </a:rPr>
              <a:t>Δικαστήριο</a:t>
            </a:r>
            <a:r>
              <a:rPr lang="el-GR" sz="2000" dirty="0">
                <a:solidFill>
                  <a:schemeClr val="tx2">
                    <a:lumMod val="75000"/>
                  </a:schemeClr>
                </a:solidFill>
                <a:cs typeface="Calibri"/>
              </a:rPr>
              <a:t> </a:t>
            </a:r>
            <a:r>
              <a:rPr lang="el-GR" sz="2000" spc="-5" dirty="0">
                <a:solidFill>
                  <a:schemeClr val="tx2">
                    <a:lumMod val="75000"/>
                  </a:schemeClr>
                </a:solidFill>
                <a:cs typeface="Calibri"/>
              </a:rPr>
              <a:t>έκρινε</a:t>
            </a:r>
            <a:r>
              <a:rPr lang="el-GR" sz="2000" dirty="0">
                <a:solidFill>
                  <a:schemeClr val="tx2">
                    <a:lumMod val="75000"/>
                  </a:schemeClr>
                </a:solidFill>
                <a:cs typeface="Calibri"/>
              </a:rPr>
              <a:t> ότι</a:t>
            </a:r>
            <a:r>
              <a:rPr lang="el-GR" sz="2000" spc="5" dirty="0">
                <a:solidFill>
                  <a:schemeClr val="tx2">
                    <a:lumMod val="75000"/>
                  </a:schemeClr>
                </a:solidFill>
                <a:cs typeface="Calibri"/>
              </a:rPr>
              <a:t> </a:t>
            </a:r>
            <a:r>
              <a:rPr lang="el-GR" sz="2000" spc="-5" dirty="0">
                <a:solidFill>
                  <a:schemeClr val="tx2">
                    <a:lumMod val="75000"/>
                  </a:schemeClr>
                </a:solidFill>
                <a:cs typeface="Calibri"/>
              </a:rPr>
              <a:t>δεν</a:t>
            </a:r>
            <a:r>
              <a:rPr lang="el-GR" sz="2000" dirty="0">
                <a:solidFill>
                  <a:schemeClr val="tx2">
                    <a:lumMod val="75000"/>
                  </a:schemeClr>
                </a:solidFill>
                <a:cs typeface="Calibri"/>
              </a:rPr>
              <a:t> ήταν</a:t>
            </a:r>
            <a:r>
              <a:rPr lang="el-GR" sz="2000" spc="5" dirty="0">
                <a:solidFill>
                  <a:schemeClr val="tx2">
                    <a:lumMod val="75000"/>
                  </a:schemeClr>
                </a:solidFill>
                <a:cs typeface="Calibri"/>
              </a:rPr>
              <a:t> </a:t>
            </a:r>
            <a:r>
              <a:rPr lang="el-GR" sz="2000" spc="-5" dirty="0">
                <a:solidFill>
                  <a:schemeClr val="tx2">
                    <a:lumMod val="75000"/>
                  </a:schemeClr>
                </a:solidFill>
                <a:cs typeface="Calibri"/>
              </a:rPr>
              <a:t>δυσανάλογη,</a:t>
            </a:r>
            <a:r>
              <a:rPr lang="el-GR" sz="2000" dirty="0">
                <a:solidFill>
                  <a:schemeClr val="tx2">
                    <a:lumMod val="75000"/>
                  </a:schemeClr>
                </a:solidFill>
                <a:cs typeface="Calibri"/>
              </a:rPr>
              <a:t> </a:t>
            </a:r>
            <a:r>
              <a:rPr lang="el-GR" sz="2000" spc="-5" dirty="0">
                <a:solidFill>
                  <a:schemeClr val="tx2">
                    <a:lumMod val="75000"/>
                  </a:schemeClr>
                </a:solidFill>
                <a:cs typeface="Calibri"/>
              </a:rPr>
              <a:t>δεδομένου</a:t>
            </a:r>
            <a:r>
              <a:rPr lang="el-GR" sz="2000" dirty="0">
                <a:solidFill>
                  <a:schemeClr val="tx2">
                    <a:lumMod val="75000"/>
                  </a:schemeClr>
                </a:solidFill>
                <a:cs typeface="Calibri"/>
              </a:rPr>
              <a:t> ότι</a:t>
            </a:r>
            <a:r>
              <a:rPr lang="el-GR" sz="2000" spc="270" dirty="0">
                <a:solidFill>
                  <a:schemeClr val="tx2">
                    <a:lumMod val="75000"/>
                  </a:schemeClr>
                </a:solidFill>
                <a:cs typeface="Calibri"/>
              </a:rPr>
              <a:t> </a:t>
            </a:r>
            <a:r>
              <a:rPr lang="el-GR" sz="2000" dirty="0">
                <a:solidFill>
                  <a:schemeClr val="tx2">
                    <a:lumMod val="75000"/>
                  </a:schemeClr>
                </a:solidFill>
                <a:cs typeface="Calibri"/>
              </a:rPr>
              <a:t>οι </a:t>
            </a:r>
            <a:r>
              <a:rPr lang="el-GR" sz="2000" spc="5" dirty="0">
                <a:solidFill>
                  <a:schemeClr val="tx2">
                    <a:lumMod val="75000"/>
                  </a:schemeClr>
                </a:solidFill>
                <a:cs typeface="Calibri"/>
              </a:rPr>
              <a:t> </a:t>
            </a:r>
            <a:r>
              <a:rPr lang="el-GR" sz="2000" spc="-5" dirty="0">
                <a:solidFill>
                  <a:schemeClr val="tx2">
                    <a:lumMod val="75000"/>
                  </a:schemeClr>
                </a:solidFill>
                <a:cs typeface="Calibri"/>
              </a:rPr>
              <a:t>μαθητές </a:t>
            </a:r>
            <a:r>
              <a:rPr lang="el-GR" sz="2000" dirty="0">
                <a:solidFill>
                  <a:schemeClr val="tx2">
                    <a:lumMod val="75000"/>
                  </a:schemeClr>
                </a:solidFill>
                <a:cs typeface="Calibri"/>
              </a:rPr>
              <a:t>είχαν τη </a:t>
            </a:r>
            <a:r>
              <a:rPr lang="el-GR" sz="2000" spc="-5" dirty="0">
                <a:solidFill>
                  <a:schemeClr val="tx2">
                    <a:lumMod val="75000"/>
                  </a:schemeClr>
                </a:solidFill>
                <a:cs typeface="Calibri"/>
              </a:rPr>
              <a:t>δυνατότητα </a:t>
            </a:r>
            <a:r>
              <a:rPr lang="el-GR" sz="2000" dirty="0">
                <a:solidFill>
                  <a:schemeClr val="tx2">
                    <a:lumMod val="75000"/>
                  </a:schemeClr>
                </a:solidFill>
                <a:cs typeface="Calibri"/>
              </a:rPr>
              <a:t>να </a:t>
            </a:r>
            <a:r>
              <a:rPr lang="el-GR" sz="2000" spc="-5" dirty="0">
                <a:solidFill>
                  <a:schemeClr val="tx2">
                    <a:lumMod val="75000"/>
                  </a:schemeClr>
                </a:solidFill>
                <a:cs typeface="Calibri"/>
              </a:rPr>
              <a:t>συνεχίσουν τη φοίτησή τους </a:t>
            </a:r>
            <a:r>
              <a:rPr lang="el-GR" sz="2000" dirty="0">
                <a:solidFill>
                  <a:schemeClr val="tx2">
                    <a:lumMod val="75000"/>
                  </a:schemeClr>
                </a:solidFill>
                <a:cs typeface="Calibri"/>
              </a:rPr>
              <a:t>μέσω εξ </a:t>
            </a:r>
            <a:r>
              <a:rPr lang="el-GR" sz="2000" spc="-5" dirty="0">
                <a:solidFill>
                  <a:schemeClr val="tx2">
                    <a:lumMod val="75000"/>
                  </a:schemeClr>
                </a:solidFill>
                <a:cs typeface="Calibri"/>
              </a:rPr>
              <a:t>αποστάσεως </a:t>
            </a:r>
            <a:r>
              <a:rPr lang="el-GR" sz="2000" dirty="0">
                <a:solidFill>
                  <a:schemeClr val="tx2">
                    <a:lumMod val="75000"/>
                  </a:schemeClr>
                </a:solidFill>
                <a:cs typeface="Calibri"/>
              </a:rPr>
              <a:t> </a:t>
            </a:r>
            <a:r>
              <a:rPr lang="el-GR" sz="2000" spc="-5" dirty="0">
                <a:solidFill>
                  <a:schemeClr val="tx2">
                    <a:lumMod val="75000"/>
                  </a:schemeClr>
                </a:solidFill>
                <a:cs typeface="Calibri"/>
              </a:rPr>
              <a:t>μαθημάτων.</a:t>
            </a:r>
            <a:endParaRPr lang="el-GR" sz="2000" dirty="0">
              <a:solidFill>
                <a:schemeClr val="tx2">
                  <a:lumMod val="75000"/>
                </a:schemeClr>
              </a:solidFill>
              <a:cs typeface="Calibri"/>
            </a:endParaRPr>
          </a:p>
          <a:p>
            <a:pPr>
              <a:lnSpc>
                <a:spcPct val="100000"/>
              </a:lnSpc>
              <a:spcBef>
                <a:spcPts val="20"/>
              </a:spcBef>
            </a:pPr>
            <a:endParaRPr lang="el-GR" sz="2000" dirty="0">
              <a:cs typeface="Calibri"/>
            </a:endParaRPr>
          </a:p>
          <a:p>
            <a:pPr>
              <a:lnSpc>
                <a:spcPct val="100000"/>
              </a:lnSpc>
              <a:spcBef>
                <a:spcPts val="5"/>
              </a:spcBef>
            </a:pPr>
            <a:endParaRPr sz="2000" smtClean="0">
              <a:latin typeface="Calibri"/>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3700" y="577850"/>
            <a:ext cx="9753600" cy="6046784"/>
          </a:xfrm>
          <a:prstGeom prst="rect">
            <a:avLst/>
          </a:prstGeom>
        </p:spPr>
        <p:txBody>
          <a:bodyPr wrap="square">
            <a:spAutoFit/>
          </a:bodyPr>
          <a:lstStyle/>
          <a:p>
            <a:pPr marL="12700" algn="just">
              <a:lnSpc>
                <a:spcPct val="100000"/>
              </a:lnSpc>
              <a:spcBef>
                <a:spcPts val="5"/>
              </a:spcBef>
            </a:pPr>
            <a:r>
              <a:rPr lang="el-GR" sz="2000" b="1" u="sng" dirty="0" err="1" smtClean="0">
                <a:solidFill>
                  <a:srgbClr val="4F81BC"/>
                </a:solidFill>
                <a:uFill>
                  <a:solidFill>
                    <a:srgbClr val="4F81BC"/>
                  </a:solidFill>
                </a:uFill>
                <a:cs typeface="Calibri"/>
                <a:hlinkClick r:id="rId2"/>
              </a:rPr>
              <a:t>Grzelak</a:t>
            </a:r>
            <a:r>
              <a:rPr lang="el-GR" sz="2000" b="1" u="sng" spc="-25" dirty="0" smtClean="0">
                <a:solidFill>
                  <a:srgbClr val="4F81BC"/>
                </a:solidFill>
                <a:uFill>
                  <a:solidFill>
                    <a:srgbClr val="4F81BC"/>
                  </a:solidFill>
                </a:uFill>
                <a:cs typeface="Calibri"/>
                <a:hlinkClick r:id="rId2"/>
              </a:rPr>
              <a:t> </a:t>
            </a:r>
            <a:r>
              <a:rPr lang="el-GR" sz="2000" b="1" u="sng" spc="-5" dirty="0" smtClean="0">
                <a:solidFill>
                  <a:srgbClr val="4F81BC"/>
                </a:solidFill>
                <a:uFill>
                  <a:solidFill>
                    <a:srgbClr val="4F81BC"/>
                  </a:solidFill>
                </a:uFill>
                <a:cs typeface="Calibri"/>
                <a:hlinkClick r:id="rId2"/>
              </a:rPr>
              <a:t>κατά</a:t>
            </a:r>
            <a:r>
              <a:rPr lang="el-GR" sz="2000" b="1" u="sng" spc="-25" dirty="0" smtClean="0">
                <a:solidFill>
                  <a:srgbClr val="4F81BC"/>
                </a:solidFill>
                <a:uFill>
                  <a:solidFill>
                    <a:srgbClr val="4F81BC"/>
                  </a:solidFill>
                </a:uFill>
                <a:cs typeface="Calibri"/>
                <a:hlinkClick r:id="rId2"/>
              </a:rPr>
              <a:t> </a:t>
            </a:r>
            <a:r>
              <a:rPr lang="el-GR" sz="2000" b="1" u="sng" spc="-5" dirty="0" smtClean="0">
                <a:solidFill>
                  <a:srgbClr val="4F81BC"/>
                </a:solidFill>
                <a:uFill>
                  <a:solidFill>
                    <a:srgbClr val="4F81BC"/>
                  </a:solidFill>
                </a:uFill>
                <a:cs typeface="Calibri"/>
                <a:hlinkClick r:id="rId2"/>
              </a:rPr>
              <a:t>Πολωνίας</a:t>
            </a:r>
            <a:endParaRPr lang="el-GR" sz="2000" dirty="0" smtClean="0">
              <a:cs typeface="Calibri"/>
            </a:endParaRPr>
          </a:p>
          <a:p>
            <a:pPr marL="12700" algn="just">
              <a:lnSpc>
                <a:spcPct val="100000"/>
              </a:lnSpc>
              <a:spcBef>
                <a:spcPts val="20"/>
              </a:spcBef>
            </a:pPr>
            <a:r>
              <a:rPr lang="el-GR" sz="2000" dirty="0" smtClean="0">
                <a:solidFill>
                  <a:srgbClr val="808080"/>
                </a:solidFill>
                <a:cs typeface="Calibri"/>
              </a:rPr>
              <a:t>15</a:t>
            </a:r>
            <a:r>
              <a:rPr lang="el-GR" sz="2000" spc="-20" dirty="0" smtClean="0">
                <a:solidFill>
                  <a:srgbClr val="808080"/>
                </a:solidFill>
                <a:cs typeface="Calibri"/>
              </a:rPr>
              <a:t> </a:t>
            </a:r>
            <a:r>
              <a:rPr lang="el-GR" sz="2000" spc="-5" dirty="0" smtClean="0">
                <a:solidFill>
                  <a:srgbClr val="808080"/>
                </a:solidFill>
                <a:cs typeface="Calibri"/>
              </a:rPr>
              <a:t>Ιουνίου</a:t>
            </a:r>
            <a:r>
              <a:rPr lang="el-GR" sz="2000" spc="-20" dirty="0" smtClean="0">
                <a:solidFill>
                  <a:srgbClr val="808080"/>
                </a:solidFill>
                <a:cs typeface="Calibri"/>
              </a:rPr>
              <a:t> </a:t>
            </a:r>
            <a:r>
              <a:rPr lang="el-GR" sz="2000" spc="-5" dirty="0" smtClean="0">
                <a:solidFill>
                  <a:srgbClr val="808080"/>
                </a:solidFill>
                <a:cs typeface="Calibri"/>
              </a:rPr>
              <a:t>2010</a:t>
            </a:r>
            <a:endParaRPr lang="el-GR" sz="2000" dirty="0" smtClean="0">
              <a:cs typeface="Calibri"/>
            </a:endParaRPr>
          </a:p>
          <a:p>
            <a:pPr marL="12700" marR="5080" algn="just">
              <a:lnSpc>
                <a:spcPct val="101800"/>
              </a:lnSpc>
              <a:spcBef>
                <a:spcPts val="75"/>
              </a:spcBef>
            </a:pPr>
            <a:r>
              <a:rPr lang="el-GR" sz="2000" spc="-5" dirty="0" smtClean="0">
                <a:cs typeface="Calibri"/>
              </a:rPr>
              <a:t>Οι</a:t>
            </a:r>
            <a:r>
              <a:rPr lang="el-GR" sz="2000" dirty="0" smtClean="0">
                <a:cs typeface="Calibri"/>
              </a:rPr>
              <a:t> δύο</a:t>
            </a:r>
            <a:r>
              <a:rPr lang="el-GR" sz="2000" spc="5" dirty="0" smtClean="0">
                <a:cs typeface="Calibri"/>
              </a:rPr>
              <a:t> </a:t>
            </a:r>
            <a:r>
              <a:rPr lang="el-GR" sz="2000" spc="-5" dirty="0" smtClean="0">
                <a:cs typeface="Calibri"/>
              </a:rPr>
              <a:t>πρώτοι</a:t>
            </a:r>
            <a:r>
              <a:rPr lang="el-GR" sz="2000" dirty="0" smtClean="0">
                <a:cs typeface="Calibri"/>
              </a:rPr>
              <a:t> </a:t>
            </a:r>
            <a:r>
              <a:rPr lang="el-GR" sz="2000" spc="-5" dirty="0" smtClean="0">
                <a:cs typeface="Calibri"/>
              </a:rPr>
              <a:t>προσφεύγοντες,</a:t>
            </a:r>
            <a:r>
              <a:rPr lang="el-GR" sz="2000" dirty="0" smtClean="0">
                <a:cs typeface="Calibri"/>
              </a:rPr>
              <a:t> </a:t>
            </a:r>
            <a:r>
              <a:rPr lang="el-GR" sz="2000" spc="-5" dirty="0" err="1" smtClean="0">
                <a:cs typeface="Calibri"/>
              </a:rPr>
              <a:t>αυτοχαρακτηριζόμενοι</a:t>
            </a:r>
            <a:r>
              <a:rPr lang="el-GR" sz="2000" dirty="0" smtClean="0">
                <a:cs typeface="Calibri"/>
              </a:rPr>
              <a:t> ως</a:t>
            </a:r>
            <a:r>
              <a:rPr lang="el-GR" sz="2000" spc="5" dirty="0" smtClean="0">
                <a:cs typeface="Calibri"/>
              </a:rPr>
              <a:t> </a:t>
            </a:r>
            <a:r>
              <a:rPr lang="el-GR" sz="2000" spc="-5" dirty="0" smtClean="0">
                <a:cs typeface="Calibri"/>
              </a:rPr>
              <a:t>αγνωστικιστές,</a:t>
            </a:r>
            <a:r>
              <a:rPr lang="el-GR" sz="2000" dirty="0" smtClean="0">
                <a:cs typeface="Calibri"/>
              </a:rPr>
              <a:t> </a:t>
            </a:r>
            <a:r>
              <a:rPr lang="el-GR" sz="2000" spc="-5" dirty="0" smtClean="0">
                <a:cs typeface="Calibri"/>
              </a:rPr>
              <a:t>είναι </a:t>
            </a:r>
            <a:r>
              <a:rPr lang="el-GR" sz="2000" dirty="0" smtClean="0">
                <a:cs typeface="Calibri"/>
              </a:rPr>
              <a:t> γονείς του </a:t>
            </a:r>
            <a:r>
              <a:rPr lang="el-GR" sz="2000" spc="-5" dirty="0" smtClean="0">
                <a:cs typeface="Calibri"/>
              </a:rPr>
              <a:t>τρίτου προσφεύγοντος, </a:t>
            </a:r>
            <a:r>
              <a:rPr lang="el-GR" sz="2000" dirty="0" smtClean="0">
                <a:cs typeface="Calibri"/>
              </a:rPr>
              <a:t>ο </a:t>
            </a:r>
            <a:r>
              <a:rPr lang="el-GR" sz="2000" spc="-5" dirty="0" smtClean="0">
                <a:cs typeface="Calibri"/>
              </a:rPr>
              <a:t>οποίος, σε συμμόρφωση </a:t>
            </a:r>
            <a:r>
              <a:rPr lang="el-GR" sz="2000" dirty="0" smtClean="0">
                <a:cs typeface="Calibri"/>
              </a:rPr>
              <a:t>με </a:t>
            </a:r>
            <a:r>
              <a:rPr lang="el-GR" sz="2000" spc="-5" dirty="0" smtClean="0">
                <a:cs typeface="Calibri"/>
              </a:rPr>
              <a:t>τις υποδείξεις </a:t>
            </a:r>
            <a:r>
              <a:rPr lang="el-GR" sz="2000" dirty="0" smtClean="0">
                <a:cs typeface="Calibri"/>
              </a:rPr>
              <a:t>των </a:t>
            </a:r>
            <a:r>
              <a:rPr lang="el-GR" sz="2000" spc="5" dirty="0" smtClean="0">
                <a:cs typeface="Calibri"/>
              </a:rPr>
              <a:t> </a:t>
            </a:r>
            <a:r>
              <a:rPr lang="el-GR" sz="2000" spc="-5" dirty="0" smtClean="0">
                <a:cs typeface="Calibri"/>
              </a:rPr>
              <a:t>γονέων του, δεν παρακολουθούσε </a:t>
            </a:r>
            <a:r>
              <a:rPr lang="el-GR" sz="2000" dirty="0" smtClean="0">
                <a:cs typeface="Calibri"/>
              </a:rPr>
              <a:t>το </a:t>
            </a:r>
            <a:r>
              <a:rPr lang="el-GR" sz="2000" spc="-5" dirty="0" smtClean="0">
                <a:cs typeface="Calibri"/>
              </a:rPr>
              <a:t>μάθημα των θρησκευτικών κατά </a:t>
            </a:r>
            <a:r>
              <a:rPr lang="el-GR" sz="2000" dirty="0" smtClean="0">
                <a:cs typeface="Calibri"/>
              </a:rPr>
              <a:t>τη </a:t>
            </a:r>
            <a:r>
              <a:rPr lang="el-GR" sz="2000" spc="-5" dirty="0" smtClean="0">
                <a:cs typeface="Calibri"/>
              </a:rPr>
              <a:t>φοίτησή </a:t>
            </a:r>
            <a:r>
              <a:rPr lang="el-GR" sz="2000" dirty="0" smtClean="0">
                <a:cs typeface="Calibri"/>
              </a:rPr>
              <a:t> του</a:t>
            </a:r>
            <a:r>
              <a:rPr lang="el-GR" sz="2000" spc="5" dirty="0" smtClean="0">
                <a:cs typeface="Calibri"/>
              </a:rPr>
              <a:t> </a:t>
            </a:r>
            <a:r>
              <a:rPr lang="el-GR" sz="2000" spc="-5" dirty="0" smtClean="0">
                <a:cs typeface="Calibri"/>
              </a:rPr>
              <a:t>στο</a:t>
            </a:r>
            <a:r>
              <a:rPr lang="el-GR" sz="2000" dirty="0" smtClean="0">
                <a:cs typeface="Calibri"/>
              </a:rPr>
              <a:t> </a:t>
            </a:r>
            <a:r>
              <a:rPr lang="el-GR" sz="2000" spc="-5" dirty="0" smtClean="0">
                <a:cs typeface="Calibri"/>
              </a:rPr>
              <a:t>σχολείο.</a:t>
            </a:r>
            <a:r>
              <a:rPr lang="el-GR" sz="2000" dirty="0" smtClean="0">
                <a:cs typeface="Calibri"/>
              </a:rPr>
              <a:t> </a:t>
            </a:r>
            <a:r>
              <a:rPr lang="el-GR" sz="2000" spc="-5" dirty="0" smtClean="0">
                <a:cs typeface="Calibri"/>
              </a:rPr>
              <a:t>Οι</a:t>
            </a:r>
            <a:r>
              <a:rPr lang="el-GR" sz="2000" dirty="0" smtClean="0">
                <a:cs typeface="Calibri"/>
              </a:rPr>
              <a:t> γονείς</a:t>
            </a:r>
            <a:r>
              <a:rPr lang="el-GR" sz="2000" spc="5" dirty="0" smtClean="0">
                <a:cs typeface="Calibri"/>
              </a:rPr>
              <a:t> </a:t>
            </a:r>
            <a:r>
              <a:rPr lang="el-GR" sz="2000" dirty="0" smtClean="0">
                <a:cs typeface="Calibri"/>
              </a:rPr>
              <a:t>του</a:t>
            </a:r>
            <a:r>
              <a:rPr lang="el-GR" sz="2000" spc="5" dirty="0" smtClean="0">
                <a:cs typeface="Calibri"/>
              </a:rPr>
              <a:t> </a:t>
            </a:r>
            <a:r>
              <a:rPr lang="el-GR" sz="2000" spc="-5" dirty="0" smtClean="0">
                <a:cs typeface="Calibri"/>
              </a:rPr>
              <a:t>ζητούσαν</a:t>
            </a:r>
            <a:r>
              <a:rPr lang="el-GR" sz="2000" dirty="0" smtClean="0">
                <a:cs typeface="Calibri"/>
              </a:rPr>
              <a:t> </a:t>
            </a:r>
            <a:r>
              <a:rPr lang="el-GR" sz="2000" spc="-5" dirty="0" smtClean="0">
                <a:cs typeface="Calibri"/>
              </a:rPr>
              <a:t>συστηματικά</a:t>
            </a:r>
            <a:r>
              <a:rPr lang="el-GR" sz="2000" dirty="0" smtClean="0">
                <a:cs typeface="Calibri"/>
              </a:rPr>
              <a:t> </a:t>
            </a:r>
            <a:r>
              <a:rPr lang="el-GR" sz="2000" spc="-5" dirty="0" smtClean="0">
                <a:cs typeface="Calibri"/>
              </a:rPr>
              <a:t>από</a:t>
            </a:r>
            <a:r>
              <a:rPr lang="el-GR" sz="2000" dirty="0" smtClean="0">
                <a:cs typeface="Calibri"/>
              </a:rPr>
              <a:t> τη</a:t>
            </a:r>
            <a:r>
              <a:rPr lang="el-GR" sz="2000" spc="5" dirty="0" smtClean="0">
                <a:cs typeface="Calibri"/>
              </a:rPr>
              <a:t> </a:t>
            </a:r>
            <a:r>
              <a:rPr lang="el-GR" sz="2000" spc="-5" dirty="0" smtClean="0">
                <a:cs typeface="Calibri"/>
              </a:rPr>
              <a:t>διεύθυνση</a:t>
            </a:r>
            <a:r>
              <a:rPr lang="el-GR" sz="2000" dirty="0" smtClean="0">
                <a:cs typeface="Calibri"/>
              </a:rPr>
              <a:t> του </a:t>
            </a:r>
            <a:r>
              <a:rPr lang="el-GR" sz="2000" spc="5" dirty="0" smtClean="0">
                <a:cs typeface="Calibri"/>
              </a:rPr>
              <a:t> </a:t>
            </a:r>
            <a:r>
              <a:rPr lang="el-GR" sz="2000" spc="-5" dirty="0" smtClean="0">
                <a:cs typeface="Calibri"/>
              </a:rPr>
              <a:t>σχολείου</a:t>
            </a:r>
            <a:r>
              <a:rPr lang="el-GR" sz="2000" spc="210" dirty="0" smtClean="0">
                <a:cs typeface="Calibri"/>
              </a:rPr>
              <a:t> </a:t>
            </a:r>
            <a:r>
              <a:rPr lang="el-GR" sz="2000" dirty="0" smtClean="0">
                <a:cs typeface="Calibri"/>
              </a:rPr>
              <a:t>να</a:t>
            </a:r>
            <a:r>
              <a:rPr lang="el-GR" sz="2000" spc="220" dirty="0" smtClean="0">
                <a:cs typeface="Calibri"/>
              </a:rPr>
              <a:t> </a:t>
            </a:r>
            <a:r>
              <a:rPr lang="el-GR" sz="2000" spc="-5" dirty="0" smtClean="0">
                <a:cs typeface="Calibri"/>
              </a:rPr>
              <a:t>παράσχει</a:t>
            </a:r>
            <a:r>
              <a:rPr lang="el-GR" sz="2000" spc="204" dirty="0" smtClean="0">
                <a:cs typeface="Calibri"/>
              </a:rPr>
              <a:t> </a:t>
            </a:r>
            <a:r>
              <a:rPr lang="el-GR" sz="2000" spc="-5" dirty="0" smtClean="0">
                <a:cs typeface="Calibri"/>
              </a:rPr>
              <a:t>για</a:t>
            </a:r>
            <a:r>
              <a:rPr lang="el-GR" sz="2000" spc="220" dirty="0" smtClean="0">
                <a:cs typeface="Calibri"/>
              </a:rPr>
              <a:t> </a:t>
            </a:r>
            <a:r>
              <a:rPr lang="el-GR" sz="2000" spc="-5" dirty="0" smtClean="0">
                <a:cs typeface="Calibri"/>
              </a:rPr>
              <a:t>εκείνον</a:t>
            </a:r>
            <a:r>
              <a:rPr lang="el-GR" sz="2000" spc="215" dirty="0" smtClean="0">
                <a:cs typeface="Calibri"/>
              </a:rPr>
              <a:t> </a:t>
            </a:r>
            <a:r>
              <a:rPr lang="el-GR" sz="2000" spc="-5" dirty="0" smtClean="0">
                <a:cs typeface="Calibri"/>
              </a:rPr>
              <a:t>μια</a:t>
            </a:r>
            <a:r>
              <a:rPr lang="el-GR" sz="2000" spc="215" dirty="0" smtClean="0">
                <a:cs typeface="Calibri"/>
              </a:rPr>
              <a:t> </a:t>
            </a:r>
            <a:r>
              <a:rPr lang="el-GR" sz="2000" spc="-5" dirty="0" smtClean="0">
                <a:cs typeface="Calibri"/>
              </a:rPr>
              <a:t>σειρά</a:t>
            </a:r>
            <a:r>
              <a:rPr lang="el-GR" sz="2000" spc="220" dirty="0" smtClean="0">
                <a:cs typeface="Calibri"/>
              </a:rPr>
              <a:t> </a:t>
            </a:r>
            <a:r>
              <a:rPr lang="el-GR" sz="2000" spc="-5" dirty="0" smtClean="0">
                <a:cs typeface="Calibri"/>
              </a:rPr>
              <a:t>μαθημάτων</a:t>
            </a:r>
            <a:r>
              <a:rPr lang="el-GR" sz="2000" spc="200" dirty="0" smtClean="0">
                <a:cs typeface="Calibri"/>
              </a:rPr>
              <a:t> </a:t>
            </a:r>
            <a:r>
              <a:rPr lang="el-GR" sz="2000" spc="-5" dirty="0" smtClean="0">
                <a:cs typeface="Calibri"/>
              </a:rPr>
              <a:t>ηθικής.</a:t>
            </a:r>
            <a:r>
              <a:rPr lang="el-GR" sz="2000" spc="215" dirty="0" smtClean="0">
                <a:cs typeface="Calibri"/>
              </a:rPr>
              <a:t> </a:t>
            </a:r>
            <a:r>
              <a:rPr lang="el-GR" sz="2000" spc="-5" dirty="0" smtClean="0">
                <a:cs typeface="Calibri"/>
              </a:rPr>
              <a:t>Εντούτοις,</a:t>
            </a:r>
            <a:r>
              <a:rPr lang="el-GR" sz="2000" spc="215" dirty="0" smtClean="0">
                <a:cs typeface="Calibri"/>
              </a:rPr>
              <a:t> </a:t>
            </a:r>
            <a:r>
              <a:rPr lang="el-GR" sz="2000" spc="-5" dirty="0" smtClean="0">
                <a:cs typeface="Calibri"/>
              </a:rPr>
              <a:t>καθ’ </a:t>
            </a:r>
            <a:r>
              <a:rPr lang="el-GR" sz="2000" spc="-260" dirty="0" smtClean="0">
                <a:cs typeface="Calibri"/>
              </a:rPr>
              <a:t> </a:t>
            </a:r>
            <a:r>
              <a:rPr lang="el-GR" sz="2000" spc="-5" dirty="0" smtClean="0">
                <a:cs typeface="Calibri"/>
              </a:rPr>
              <a:t>όλη</a:t>
            </a:r>
            <a:r>
              <a:rPr lang="el-GR" sz="2000" dirty="0" smtClean="0">
                <a:cs typeface="Calibri"/>
              </a:rPr>
              <a:t> τη</a:t>
            </a:r>
            <a:r>
              <a:rPr lang="el-GR" sz="2000" spc="5" dirty="0" smtClean="0">
                <a:cs typeface="Calibri"/>
              </a:rPr>
              <a:t> </a:t>
            </a:r>
            <a:r>
              <a:rPr lang="el-GR" sz="2000" spc="-5" dirty="0" smtClean="0">
                <a:cs typeface="Calibri"/>
              </a:rPr>
              <a:t>διάρκεια</a:t>
            </a:r>
            <a:r>
              <a:rPr lang="el-GR" sz="2000" dirty="0" smtClean="0">
                <a:cs typeface="Calibri"/>
              </a:rPr>
              <a:t> της</a:t>
            </a:r>
            <a:r>
              <a:rPr lang="el-GR" sz="2000" spc="5" dirty="0" smtClean="0">
                <a:cs typeface="Calibri"/>
              </a:rPr>
              <a:t> </a:t>
            </a:r>
            <a:r>
              <a:rPr lang="el-GR" sz="2000" spc="-5" dirty="0" smtClean="0">
                <a:cs typeface="Calibri"/>
              </a:rPr>
              <a:t>φοίτησής</a:t>
            </a:r>
            <a:r>
              <a:rPr lang="el-GR" sz="2000" dirty="0" smtClean="0">
                <a:cs typeface="Calibri"/>
              </a:rPr>
              <a:t> του</a:t>
            </a:r>
            <a:r>
              <a:rPr lang="el-GR" sz="2000" spc="5" dirty="0" smtClean="0">
                <a:cs typeface="Calibri"/>
              </a:rPr>
              <a:t> </a:t>
            </a:r>
            <a:r>
              <a:rPr lang="el-GR" sz="2000" spc="-5" dirty="0" smtClean="0">
                <a:cs typeface="Calibri"/>
              </a:rPr>
              <a:t>στην</a:t>
            </a:r>
            <a:r>
              <a:rPr lang="el-GR" sz="2000" dirty="0" smtClean="0">
                <a:cs typeface="Calibri"/>
              </a:rPr>
              <a:t> </a:t>
            </a:r>
            <a:r>
              <a:rPr lang="el-GR" sz="2000" spc="-5" dirty="0" smtClean="0">
                <a:cs typeface="Calibri"/>
              </a:rPr>
              <a:t>πρωτοβάθμια</a:t>
            </a:r>
            <a:r>
              <a:rPr lang="el-GR" sz="2000" dirty="0" smtClean="0">
                <a:cs typeface="Calibri"/>
              </a:rPr>
              <a:t> </a:t>
            </a:r>
            <a:r>
              <a:rPr lang="el-GR" sz="2000" spc="-5" dirty="0" smtClean="0">
                <a:cs typeface="Calibri"/>
              </a:rPr>
              <a:t>και</a:t>
            </a:r>
            <a:r>
              <a:rPr lang="el-GR" sz="2000" dirty="0" smtClean="0">
                <a:cs typeface="Calibri"/>
              </a:rPr>
              <a:t> </a:t>
            </a:r>
            <a:r>
              <a:rPr lang="el-GR" sz="2000" spc="-5" dirty="0" smtClean="0">
                <a:cs typeface="Calibri"/>
              </a:rPr>
              <a:t>δευτεροβάθμια </a:t>
            </a:r>
            <a:r>
              <a:rPr lang="el-GR" sz="2000" dirty="0" smtClean="0">
                <a:cs typeface="Calibri"/>
              </a:rPr>
              <a:t> </a:t>
            </a:r>
            <a:r>
              <a:rPr lang="el-GR" sz="2000" spc="-5" dirty="0" smtClean="0">
                <a:cs typeface="Calibri"/>
              </a:rPr>
              <a:t>εκπαίδευση δεν παρασχέθηκε κανένα μάθημα τέτοιου είδους, διότι </a:t>
            </a:r>
            <a:r>
              <a:rPr lang="el-GR" sz="2000" dirty="0" smtClean="0">
                <a:cs typeface="Calibri"/>
              </a:rPr>
              <a:t>ο </a:t>
            </a:r>
            <a:r>
              <a:rPr lang="el-GR" sz="2000" spc="-5" dirty="0" smtClean="0">
                <a:cs typeface="Calibri"/>
              </a:rPr>
              <a:t>αριθμός </a:t>
            </a:r>
            <a:r>
              <a:rPr lang="el-GR" sz="2000" dirty="0" smtClean="0">
                <a:cs typeface="Calibri"/>
              </a:rPr>
              <a:t>των </a:t>
            </a:r>
            <a:r>
              <a:rPr lang="el-GR" sz="2000" spc="5" dirty="0" smtClean="0">
                <a:cs typeface="Calibri"/>
              </a:rPr>
              <a:t> </a:t>
            </a:r>
            <a:r>
              <a:rPr lang="el-GR" sz="2000" spc="-5" dirty="0" smtClean="0">
                <a:cs typeface="Calibri"/>
              </a:rPr>
              <a:t>ενδιαφερόμενων</a:t>
            </a:r>
            <a:r>
              <a:rPr lang="el-GR" sz="2000" dirty="0" smtClean="0">
                <a:cs typeface="Calibri"/>
              </a:rPr>
              <a:t> </a:t>
            </a:r>
            <a:r>
              <a:rPr lang="el-GR" sz="2000" spc="-5" dirty="0" smtClean="0">
                <a:cs typeface="Calibri"/>
              </a:rPr>
              <a:t>μαθητών</a:t>
            </a:r>
            <a:r>
              <a:rPr lang="el-GR" sz="2000" dirty="0" smtClean="0">
                <a:cs typeface="Calibri"/>
              </a:rPr>
              <a:t> </a:t>
            </a:r>
            <a:r>
              <a:rPr lang="el-GR" sz="2000" spc="-5" dirty="0" smtClean="0">
                <a:cs typeface="Calibri"/>
              </a:rPr>
              <a:t>δεν</a:t>
            </a:r>
            <a:r>
              <a:rPr lang="el-GR" sz="2000" dirty="0" smtClean="0">
                <a:cs typeface="Calibri"/>
              </a:rPr>
              <a:t> </a:t>
            </a:r>
            <a:r>
              <a:rPr lang="el-GR" sz="2000" spc="-5" dirty="0" smtClean="0">
                <a:cs typeface="Calibri"/>
              </a:rPr>
              <a:t>ήταν</a:t>
            </a:r>
            <a:r>
              <a:rPr lang="el-GR" sz="2000" dirty="0" smtClean="0">
                <a:cs typeface="Calibri"/>
              </a:rPr>
              <a:t> </a:t>
            </a:r>
            <a:r>
              <a:rPr lang="el-GR" sz="2000" spc="-5" dirty="0" smtClean="0">
                <a:cs typeface="Calibri"/>
              </a:rPr>
              <a:t>επαρκής.</a:t>
            </a:r>
            <a:r>
              <a:rPr lang="el-GR" sz="2000" dirty="0" smtClean="0">
                <a:cs typeface="Calibri"/>
              </a:rPr>
              <a:t> </a:t>
            </a:r>
            <a:r>
              <a:rPr lang="el-GR" sz="2000" spc="-5" dirty="0" smtClean="0">
                <a:cs typeface="Calibri"/>
              </a:rPr>
              <a:t>Οι</a:t>
            </a:r>
            <a:r>
              <a:rPr lang="el-GR" sz="2000" dirty="0" smtClean="0">
                <a:cs typeface="Calibri"/>
              </a:rPr>
              <a:t> </a:t>
            </a:r>
            <a:r>
              <a:rPr lang="el-GR" sz="2000" spc="-5" dirty="0" smtClean="0">
                <a:cs typeface="Calibri"/>
              </a:rPr>
              <a:t>προσφεύγοντες</a:t>
            </a:r>
            <a:r>
              <a:rPr lang="el-GR" sz="2000" dirty="0" smtClean="0">
                <a:cs typeface="Calibri"/>
              </a:rPr>
              <a:t> </a:t>
            </a:r>
            <a:r>
              <a:rPr lang="el-GR" sz="2000" spc="-5" dirty="0" smtClean="0">
                <a:cs typeface="Calibri"/>
              </a:rPr>
              <a:t>κατήγγειλαν </a:t>
            </a:r>
            <a:r>
              <a:rPr lang="el-GR" sz="2000" dirty="0" smtClean="0">
                <a:cs typeface="Calibri"/>
              </a:rPr>
              <a:t> </a:t>
            </a:r>
            <a:r>
              <a:rPr lang="el-GR" sz="2000" spc="-5" dirty="0" smtClean="0">
                <a:cs typeface="Calibri"/>
              </a:rPr>
              <a:t>ειδικότερα </a:t>
            </a:r>
            <a:r>
              <a:rPr lang="el-GR" sz="2000" dirty="0" smtClean="0">
                <a:cs typeface="Calibri"/>
              </a:rPr>
              <a:t>τη </a:t>
            </a:r>
            <a:r>
              <a:rPr lang="el-GR" sz="2000" spc="-10" dirty="0" smtClean="0">
                <a:cs typeface="Calibri"/>
              </a:rPr>
              <a:t>διακριτική </a:t>
            </a:r>
            <a:r>
              <a:rPr lang="el-GR" sz="2000" spc="-5" dirty="0" smtClean="0">
                <a:cs typeface="Calibri"/>
              </a:rPr>
              <a:t>μεταχείριση που προέκυπτε από την απουσία μαθήματος </a:t>
            </a:r>
            <a:r>
              <a:rPr lang="el-GR" sz="2000" dirty="0" smtClean="0">
                <a:cs typeface="Calibri"/>
              </a:rPr>
              <a:t> </a:t>
            </a:r>
            <a:r>
              <a:rPr lang="el-GR" sz="2000" spc="-5" dirty="0" smtClean="0">
                <a:cs typeface="Calibri"/>
              </a:rPr>
              <a:t>ηθικής και </a:t>
            </a:r>
            <a:r>
              <a:rPr lang="el-GR" sz="2000" dirty="0" smtClean="0">
                <a:cs typeface="Calibri"/>
              </a:rPr>
              <a:t>την </a:t>
            </a:r>
            <a:r>
              <a:rPr lang="el-GR" sz="2000" spc="-5" dirty="0" smtClean="0">
                <a:cs typeface="Calibri"/>
              </a:rPr>
              <a:t>απουσία βαθμολογίας στο πεδίο «θρησκευτικά/</a:t>
            </a:r>
            <a:r>
              <a:rPr lang="el-GR" sz="2000" spc="-5" dirty="0" err="1" smtClean="0">
                <a:cs typeface="Calibri"/>
              </a:rPr>
              <a:t>ηθικ</a:t>
            </a:r>
            <a:r>
              <a:rPr lang="el-GR" sz="2000" spc="-5" dirty="0" smtClean="0">
                <a:cs typeface="Calibri"/>
              </a:rPr>
              <a:t>ή» </a:t>
            </a:r>
            <a:r>
              <a:rPr lang="el-GR" sz="2000" spc="5" dirty="0" smtClean="0">
                <a:cs typeface="Calibri"/>
              </a:rPr>
              <a:t>των </a:t>
            </a:r>
            <a:r>
              <a:rPr lang="el-GR" sz="2000" spc="-5" dirty="0" smtClean="0">
                <a:cs typeface="Calibri"/>
              </a:rPr>
              <a:t>ελέγχων </a:t>
            </a:r>
            <a:r>
              <a:rPr lang="el-GR" sz="2000" dirty="0" smtClean="0">
                <a:cs typeface="Calibri"/>
              </a:rPr>
              <a:t> </a:t>
            </a:r>
            <a:r>
              <a:rPr lang="el-GR" sz="2000" spc="-5" dirty="0" smtClean="0">
                <a:cs typeface="Calibri"/>
              </a:rPr>
              <a:t>προόδου </a:t>
            </a:r>
            <a:r>
              <a:rPr lang="el-GR" sz="2000" dirty="0" smtClean="0">
                <a:cs typeface="Calibri"/>
              </a:rPr>
              <a:t>του</a:t>
            </a:r>
            <a:r>
              <a:rPr lang="el-GR" sz="2000" spc="-10" dirty="0" smtClean="0">
                <a:cs typeface="Calibri"/>
              </a:rPr>
              <a:t> </a:t>
            </a:r>
            <a:r>
              <a:rPr lang="el-GR" sz="2000" spc="-5" dirty="0" smtClean="0">
                <a:cs typeface="Calibri"/>
              </a:rPr>
              <a:t>τρίτου</a:t>
            </a:r>
            <a:r>
              <a:rPr lang="el-GR" sz="2000" dirty="0" smtClean="0">
                <a:cs typeface="Calibri"/>
              </a:rPr>
              <a:t> </a:t>
            </a:r>
            <a:r>
              <a:rPr lang="el-GR" sz="2000" spc="-5" dirty="0" smtClean="0">
                <a:cs typeface="Calibri"/>
              </a:rPr>
              <a:t>προσφεύγοντος.</a:t>
            </a:r>
            <a:endParaRPr lang="el-GR" sz="2000" dirty="0" smtClean="0">
              <a:cs typeface="Calibri"/>
            </a:endParaRPr>
          </a:p>
          <a:p>
            <a:pPr marL="12700" marR="5080" algn="just">
              <a:lnSpc>
                <a:spcPct val="101699"/>
              </a:lnSpc>
            </a:pPr>
            <a:r>
              <a:rPr lang="el-GR" sz="2000" dirty="0" smtClean="0">
                <a:solidFill>
                  <a:schemeClr val="tx2">
                    <a:lumMod val="75000"/>
                  </a:schemeClr>
                </a:solidFill>
                <a:cs typeface="Calibri"/>
              </a:rPr>
              <a:t>Το </a:t>
            </a:r>
            <a:r>
              <a:rPr lang="el-GR" sz="2000" spc="-5" dirty="0" smtClean="0">
                <a:solidFill>
                  <a:schemeClr val="tx2">
                    <a:lumMod val="75000"/>
                  </a:schemeClr>
                </a:solidFill>
                <a:cs typeface="Calibri"/>
              </a:rPr>
              <a:t>Δικαστήριο κήρυξε </a:t>
            </a:r>
            <a:r>
              <a:rPr lang="el-GR" sz="2000" b="1" spc="-5" dirty="0" smtClean="0">
                <a:solidFill>
                  <a:schemeClr val="tx2">
                    <a:lumMod val="75000"/>
                  </a:schemeClr>
                </a:solidFill>
                <a:cs typeface="Calibri"/>
              </a:rPr>
              <a:t>απαράδεκτη </a:t>
            </a:r>
            <a:r>
              <a:rPr lang="el-GR" sz="2000" spc="-5" dirty="0" smtClean="0">
                <a:solidFill>
                  <a:schemeClr val="tx2">
                    <a:lumMod val="75000"/>
                  </a:schemeClr>
                </a:solidFill>
                <a:cs typeface="Calibri"/>
              </a:rPr>
              <a:t>(ασυμβίβαστη </a:t>
            </a:r>
            <a:r>
              <a:rPr lang="el-GR" sz="2000" i="1" spc="-5" dirty="0" err="1" smtClean="0">
                <a:solidFill>
                  <a:schemeClr val="tx2">
                    <a:lumMod val="75000"/>
                  </a:schemeClr>
                </a:solidFill>
                <a:cs typeface="Calibri"/>
              </a:rPr>
              <a:t>ratione</a:t>
            </a:r>
            <a:r>
              <a:rPr lang="el-GR" sz="2000" i="1" spc="-5" dirty="0" smtClean="0">
                <a:solidFill>
                  <a:schemeClr val="tx2">
                    <a:lumMod val="75000"/>
                  </a:schemeClr>
                </a:solidFill>
                <a:cs typeface="Calibri"/>
              </a:rPr>
              <a:t> </a:t>
            </a:r>
            <a:r>
              <a:rPr lang="el-GR" sz="2000" i="1" spc="-5" dirty="0" err="1" smtClean="0">
                <a:solidFill>
                  <a:schemeClr val="tx2">
                    <a:lumMod val="75000"/>
                  </a:schemeClr>
                </a:solidFill>
                <a:cs typeface="Calibri"/>
              </a:rPr>
              <a:t>personae</a:t>
            </a:r>
            <a:r>
              <a:rPr lang="el-GR" sz="2000" spc="-5" dirty="0" smtClean="0">
                <a:solidFill>
                  <a:schemeClr val="tx2">
                    <a:lumMod val="75000"/>
                  </a:schemeClr>
                </a:solidFill>
                <a:cs typeface="Calibri"/>
              </a:rPr>
              <a:t>) </a:t>
            </a:r>
            <a:r>
              <a:rPr lang="el-GR" sz="2000" dirty="0" smtClean="0">
                <a:solidFill>
                  <a:schemeClr val="tx2">
                    <a:lumMod val="75000"/>
                  </a:schemeClr>
                </a:solidFill>
                <a:cs typeface="Calibri"/>
              </a:rPr>
              <a:t>την </a:t>
            </a:r>
            <a:r>
              <a:rPr lang="el-GR" sz="2000" spc="-5" dirty="0" smtClean="0">
                <a:solidFill>
                  <a:schemeClr val="tx2">
                    <a:lumMod val="75000"/>
                  </a:schemeClr>
                </a:solidFill>
                <a:cs typeface="Calibri"/>
              </a:rPr>
              <a:t>προσφυγή </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όσον</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αφορά</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στους</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γονείς,</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και</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έκρινε</a:t>
            </a:r>
            <a:r>
              <a:rPr lang="el-GR" sz="2000" dirty="0" smtClean="0">
                <a:solidFill>
                  <a:schemeClr val="tx2">
                    <a:lumMod val="75000"/>
                  </a:schemeClr>
                </a:solidFill>
                <a:cs typeface="Calibri"/>
              </a:rPr>
              <a:t> ότι</a:t>
            </a:r>
            <a:r>
              <a:rPr lang="el-GR" sz="2000" spc="5" dirty="0" smtClean="0">
                <a:solidFill>
                  <a:schemeClr val="tx2">
                    <a:lumMod val="75000"/>
                  </a:schemeClr>
                </a:solidFill>
                <a:cs typeface="Calibri"/>
              </a:rPr>
              <a:t> </a:t>
            </a:r>
            <a:r>
              <a:rPr lang="el-GR" sz="2000" spc="-5" dirty="0" smtClean="0">
                <a:solidFill>
                  <a:schemeClr val="tx2">
                    <a:lumMod val="75000"/>
                  </a:schemeClr>
                </a:solidFill>
                <a:cs typeface="Calibri"/>
              </a:rPr>
              <a:t>υπήρξε</a:t>
            </a:r>
            <a:r>
              <a:rPr lang="el-GR" sz="2000" dirty="0" smtClean="0">
                <a:solidFill>
                  <a:schemeClr val="tx2">
                    <a:lumMod val="75000"/>
                  </a:schemeClr>
                </a:solidFill>
                <a:cs typeface="Calibri"/>
              </a:rPr>
              <a:t> </a:t>
            </a:r>
            <a:r>
              <a:rPr lang="el-GR" sz="2000" b="1" spc="-5" dirty="0" smtClean="0">
                <a:solidFill>
                  <a:schemeClr val="tx2">
                    <a:lumMod val="75000"/>
                  </a:schemeClr>
                </a:solidFill>
                <a:cs typeface="Calibri"/>
              </a:rPr>
              <a:t>παραβίαση</a:t>
            </a:r>
            <a:r>
              <a:rPr lang="el-GR" sz="2000" b="1" dirty="0" smtClean="0">
                <a:solidFill>
                  <a:schemeClr val="tx2">
                    <a:lumMod val="75000"/>
                  </a:schemeClr>
                </a:solidFill>
                <a:cs typeface="Calibri"/>
              </a:rPr>
              <a:t> </a:t>
            </a:r>
            <a:r>
              <a:rPr lang="el-GR" sz="2000" b="1" spc="-5" dirty="0" smtClean="0">
                <a:solidFill>
                  <a:schemeClr val="tx2">
                    <a:lumMod val="75000"/>
                  </a:schemeClr>
                </a:solidFill>
                <a:cs typeface="Calibri"/>
              </a:rPr>
              <a:t>του</a:t>
            </a:r>
            <a:r>
              <a:rPr lang="el-GR" sz="2000" b="1" dirty="0" smtClean="0">
                <a:solidFill>
                  <a:schemeClr val="tx2">
                    <a:lumMod val="75000"/>
                  </a:schemeClr>
                </a:solidFill>
                <a:cs typeface="Calibri"/>
              </a:rPr>
              <a:t> </a:t>
            </a:r>
            <a:r>
              <a:rPr lang="el-GR" sz="2000" b="1" spc="-5" dirty="0" smtClean="0">
                <a:solidFill>
                  <a:schemeClr val="tx2">
                    <a:lumMod val="75000"/>
                  </a:schemeClr>
                </a:solidFill>
                <a:cs typeface="Calibri"/>
              </a:rPr>
              <a:t>Άρθρου</a:t>
            </a:r>
            <a:r>
              <a:rPr lang="el-GR" sz="2000" b="1" dirty="0" smtClean="0">
                <a:solidFill>
                  <a:schemeClr val="tx2">
                    <a:lumMod val="75000"/>
                  </a:schemeClr>
                </a:solidFill>
                <a:cs typeface="Calibri"/>
              </a:rPr>
              <a:t> </a:t>
            </a:r>
            <a:r>
              <a:rPr lang="el-GR" sz="2000" b="1" spc="-10" dirty="0" smtClean="0">
                <a:solidFill>
                  <a:schemeClr val="tx2">
                    <a:lumMod val="75000"/>
                  </a:schemeClr>
                </a:solidFill>
                <a:cs typeface="Calibri"/>
              </a:rPr>
              <a:t>14 </a:t>
            </a:r>
            <a:r>
              <a:rPr lang="el-GR" sz="2000" b="1" spc="-5" dirty="0" smtClean="0">
                <a:solidFill>
                  <a:schemeClr val="tx2">
                    <a:lumMod val="75000"/>
                  </a:schemeClr>
                </a:solidFill>
                <a:cs typeface="Calibri"/>
              </a:rPr>
              <a:t> </a:t>
            </a:r>
            <a:r>
              <a:rPr lang="el-GR" sz="2000" spc="-5" dirty="0" smtClean="0">
                <a:solidFill>
                  <a:schemeClr val="tx2">
                    <a:lumMod val="75000"/>
                  </a:schemeClr>
                </a:solidFill>
                <a:cs typeface="Calibri"/>
              </a:rPr>
              <a:t>(απαγόρευση</a:t>
            </a:r>
            <a:r>
              <a:rPr lang="el-GR" sz="2000" dirty="0" smtClean="0">
                <a:solidFill>
                  <a:schemeClr val="tx2">
                    <a:lumMod val="75000"/>
                  </a:schemeClr>
                </a:solidFill>
                <a:cs typeface="Calibri"/>
              </a:rPr>
              <a:t> των</a:t>
            </a:r>
            <a:r>
              <a:rPr lang="el-GR" sz="2000" spc="5" dirty="0" smtClean="0">
                <a:solidFill>
                  <a:schemeClr val="tx2">
                    <a:lumMod val="75000"/>
                  </a:schemeClr>
                </a:solidFill>
                <a:cs typeface="Calibri"/>
              </a:rPr>
              <a:t> </a:t>
            </a:r>
            <a:r>
              <a:rPr lang="el-GR" sz="2000" spc="-5" dirty="0" smtClean="0">
                <a:solidFill>
                  <a:schemeClr val="tx2">
                    <a:lumMod val="75000"/>
                  </a:schemeClr>
                </a:solidFill>
                <a:cs typeface="Calibri"/>
              </a:rPr>
              <a:t>διακρίσεων)</a:t>
            </a:r>
            <a:r>
              <a:rPr lang="el-GR" sz="2000" dirty="0" smtClean="0">
                <a:solidFill>
                  <a:schemeClr val="tx2">
                    <a:lumMod val="75000"/>
                  </a:schemeClr>
                </a:solidFill>
                <a:cs typeface="Calibri"/>
              </a:rPr>
              <a:t> </a:t>
            </a:r>
            <a:r>
              <a:rPr lang="el-GR" sz="2000" b="1" spc="-5" dirty="0" smtClean="0">
                <a:solidFill>
                  <a:schemeClr val="tx2">
                    <a:lumMod val="75000"/>
                  </a:schemeClr>
                </a:solidFill>
                <a:cs typeface="Calibri"/>
              </a:rPr>
              <a:t>σε</a:t>
            </a:r>
            <a:r>
              <a:rPr lang="el-GR" sz="2000" b="1" dirty="0" smtClean="0">
                <a:solidFill>
                  <a:schemeClr val="tx2">
                    <a:lumMod val="75000"/>
                  </a:schemeClr>
                </a:solidFill>
                <a:cs typeface="Calibri"/>
              </a:rPr>
              <a:t> </a:t>
            </a:r>
            <a:r>
              <a:rPr lang="el-GR" sz="2000" b="1" spc="-5" dirty="0" smtClean="0">
                <a:solidFill>
                  <a:schemeClr val="tx2">
                    <a:lumMod val="75000"/>
                  </a:schemeClr>
                </a:solidFill>
                <a:cs typeface="Calibri"/>
              </a:rPr>
              <a:t>συνδυασμό</a:t>
            </a:r>
            <a:r>
              <a:rPr lang="el-GR" sz="2000" b="1" dirty="0" smtClean="0">
                <a:solidFill>
                  <a:schemeClr val="tx2">
                    <a:lumMod val="75000"/>
                  </a:schemeClr>
                </a:solidFill>
                <a:cs typeface="Calibri"/>
              </a:rPr>
              <a:t> </a:t>
            </a:r>
            <a:r>
              <a:rPr lang="el-GR" sz="2000" b="1" spc="-5" dirty="0" smtClean="0">
                <a:solidFill>
                  <a:schemeClr val="tx2">
                    <a:lumMod val="75000"/>
                  </a:schemeClr>
                </a:solidFill>
                <a:cs typeface="Calibri"/>
              </a:rPr>
              <a:t>με</a:t>
            </a:r>
            <a:r>
              <a:rPr lang="el-GR" sz="2000" b="1" dirty="0" smtClean="0">
                <a:solidFill>
                  <a:schemeClr val="tx2">
                    <a:lumMod val="75000"/>
                  </a:schemeClr>
                </a:solidFill>
                <a:cs typeface="Calibri"/>
              </a:rPr>
              <a:t> </a:t>
            </a:r>
            <a:r>
              <a:rPr lang="el-GR" sz="2000" b="1" spc="-5" dirty="0" smtClean="0">
                <a:solidFill>
                  <a:schemeClr val="tx2">
                    <a:lumMod val="75000"/>
                  </a:schemeClr>
                </a:solidFill>
                <a:cs typeface="Calibri"/>
              </a:rPr>
              <a:t>το</a:t>
            </a:r>
            <a:r>
              <a:rPr lang="el-GR" sz="2000" b="1" dirty="0" smtClean="0">
                <a:solidFill>
                  <a:schemeClr val="tx2">
                    <a:lumMod val="75000"/>
                  </a:schemeClr>
                </a:solidFill>
                <a:cs typeface="Calibri"/>
              </a:rPr>
              <a:t> </a:t>
            </a:r>
            <a:r>
              <a:rPr lang="el-GR" sz="2000" b="1" spc="-5" dirty="0" smtClean="0">
                <a:solidFill>
                  <a:schemeClr val="tx2">
                    <a:lumMod val="75000"/>
                  </a:schemeClr>
                </a:solidFill>
                <a:cs typeface="Calibri"/>
              </a:rPr>
              <a:t>Άρθρο</a:t>
            </a:r>
            <a:r>
              <a:rPr lang="el-GR" sz="2000" b="1" dirty="0" smtClean="0">
                <a:solidFill>
                  <a:schemeClr val="tx2">
                    <a:lumMod val="75000"/>
                  </a:schemeClr>
                </a:solidFill>
                <a:cs typeface="Calibri"/>
              </a:rPr>
              <a:t> 9</a:t>
            </a:r>
            <a:r>
              <a:rPr lang="el-GR" sz="2000" b="1" spc="5" dirty="0" smtClean="0">
                <a:solidFill>
                  <a:schemeClr val="tx2">
                    <a:lumMod val="75000"/>
                  </a:schemeClr>
                </a:solidFill>
                <a:cs typeface="Calibri"/>
              </a:rPr>
              <a:t> </a:t>
            </a:r>
            <a:r>
              <a:rPr lang="el-GR" sz="2000" spc="-5" dirty="0" smtClean="0">
                <a:solidFill>
                  <a:schemeClr val="tx2">
                    <a:lumMod val="75000"/>
                  </a:schemeClr>
                </a:solidFill>
                <a:cs typeface="Calibri"/>
              </a:rPr>
              <a:t>(θρησκευτική </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ελευθερία)</a:t>
            </a:r>
            <a:r>
              <a:rPr lang="el-GR" sz="2000" dirty="0" smtClean="0">
                <a:solidFill>
                  <a:schemeClr val="tx2">
                    <a:lumMod val="75000"/>
                  </a:schemeClr>
                </a:solidFill>
                <a:cs typeface="Calibri"/>
              </a:rPr>
              <a:t> της</a:t>
            </a:r>
            <a:r>
              <a:rPr lang="el-GR" sz="2000" spc="5" dirty="0" smtClean="0">
                <a:solidFill>
                  <a:schemeClr val="tx2">
                    <a:lumMod val="75000"/>
                  </a:schemeClr>
                </a:solidFill>
                <a:cs typeface="Calibri"/>
              </a:rPr>
              <a:t> </a:t>
            </a:r>
            <a:r>
              <a:rPr lang="el-GR" sz="2000" spc="-5" dirty="0" smtClean="0">
                <a:solidFill>
                  <a:schemeClr val="tx2">
                    <a:lumMod val="75000"/>
                  </a:schemeClr>
                </a:solidFill>
                <a:cs typeface="Calibri"/>
              </a:rPr>
              <a:t>Σύμβασης</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όσον</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αφορά</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στο</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παιδί,</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εκτιμώντας</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ειδικότερα</a:t>
            </a:r>
            <a:r>
              <a:rPr lang="el-GR" sz="2000" dirty="0" smtClean="0">
                <a:solidFill>
                  <a:schemeClr val="tx2">
                    <a:lumMod val="75000"/>
                  </a:schemeClr>
                </a:solidFill>
                <a:cs typeface="Calibri"/>
              </a:rPr>
              <a:t> ότι</a:t>
            </a:r>
            <a:r>
              <a:rPr lang="el-GR" sz="2000" spc="5" dirty="0" smtClean="0">
                <a:solidFill>
                  <a:schemeClr val="tx2">
                    <a:lumMod val="75000"/>
                  </a:schemeClr>
                </a:solidFill>
                <a:cs typeface="Calibri"/>
              </a:rPr>
              <a:t> </a:t>
            </a:r>
            <a:r>
              <a:rPr lang="el-GR" sz="2000" dirty="0" smtClean="0">
                <a:solidFill>
                  <a:schemeClr val="tx2">
                    <a:lumMod val="75000"/>
                  </a:schemeClr>
                </a:solidFill>
                <a:cs typeface="Calibri"/>
              </a:rPr>
              <a:t>η </a:t>
            </a:r>
            <a:r>
              <a:rPr lang="el-GR" sz="2000" spc="5" dirty="0" smtClean="0">
                <a:solidFill>
                  <a:schemeClr val="tx2">
                    <a:lumMod val="75000"/>
                  </a:schemeClr>
                </a:solidFill>
                <a:cs typeface="Calibri"/>
              </a:rPr>
              <a:t> </a:t>
            </a:r>
            <a:r>
              <a:rPr lang="el-GR" sz="2000" spc="-5" dirty="0" smtClean="0">
                <a:solidFill>
                  <a:schemeClr val="tx2">
                    <a:lumMod val="75000"/>
                  </a:schemeClr>
                </a:solidFill>
                <a:cs typeface="Calibri"/>
              </a:rPr>
              <a:t>απουσία βαθμολογίας στο πεδίο «θρησκευτικά/</a:t>
            </a:r>
            <a:r>
              <a:rPr lang="el-GR" sz="2000" spc="-5" dirty="0" err="1" smtClean="0">
                <a:solidFill>
                  <a:schemeClr val="tx2">
                    <a:lumMod val="75000"/>
                  </a:schemeClr>
                </a:solidFill>
                <a:cs typeface="Calibri"/>
              </a:rPr>
              <a:t>ηθικ</a:t>
            </a:r>
            <a:r>
              <a:rPr lang="el-GR" sz="2000" spc="-5" dirty="0" smtClean="0">
                <a:solidFill>
                  <a:schemeClr val="tx2">
                    <a:lumMod val="75000"/>
                  </a:schemeClr>
                </a:solidFill>
                <a:cs typeface="Calibri"/>
              </a:rPr>
              <a:t>ή» </a:t>
            </a:r>
            <a:r>
              <a:rPr lang="el-GR" sz="2000" dirty="0" smtClean="0">
                <a:solidFill>
                  <a:schemeClr val="tx2">
                    <a:lumMod val="75000"/>
                  </a:schemeClr>
                </a:solidFill>
                <a:cs typeface="Calibri"/>
              </a:rPr>
              <a:t>των </a:t>
            </a:r>
            <a:r>
              <a:rPr lang="el-GR" sz="2000" spc="-5" dirty="0" smtClean="0">
                <a:solidFill>
                  <a:schemeClr val="tx2">
                    <a:lumMod val="75000"/>
                  </a:schemeClr>
                </a:solidFill>
                <a:cs typeface="Calibri"/>
              </a:rPr>
              <a:t>ελέγχων προόδου του, </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καθ’ όλη </a:t>
            </a:r>
            <a:r>
              <a:rPr lang="el-GR" sz="2000" dirty="0" smtClean="0">
                <a:solidFill>
                  <a:schemeClr val="tx2">
                    <a:lumMod val="75000"/>
                  </a:schemeClr>
                </a:solidFill>
                <a:cs typeface="Calibri"/>
              </a:rPr>
              <a:t>τη </a:t>
            </a:r>
            <a:r>
              <a:rPr lang="el-GR" sz="2000" spc="-5" dirty="0" smtClean="0">
                <a:solidFill>
                  <a:schemeClr val="tx2">
                    <a:lumMod val="75000"/>
                  </a:schemeClr>
                </a:solidFill>
                <a:cs typeface="Calibri"/>
              </a:rPr>
              <a:t>διάρκεια </a:t>
            </a:r>
            <a:r>
              <a:rPr lang="el-GR" sz="2000" dirty="0" smtClean="0">
                <a:solidFill>
                  <a:schemeClr val="tx2">
                    <a:lumMod val="75000"/>
                  </a:schemeClr>
                </a:solidFill>
                <a:cs typeface="Calibri"/>
              </a:rPr>
              <a:t>της </a:t>
            </a:r>
            <a:r>
              <a:rPr lang="el-GR" sz="2000" spc="-5" dirty="0" smtClean="0">
                <a:solidFill>
                  <a:schemeClr val="tx2">
                    <a:lumMod val="75000"/>
                  </a:schemeClr>
                </a:solidFill>
                <a:cs typeface="Calibri"/>
              </a:rPr>
              <a:t>σχολικής </a:t>
            </a:r>
            <a:r>
              <a:rPr lang="el-GR" sz="2000" dirty="0" smtClean="0">
                <a:solidFill>
                  <a:schemeClr val="tx2">
                    <a:lumMod val="75000"/>
                  </a:schemeClr>
                </a:solidFill>
                <a:cs typeface="Calibri"/>
              </a:rPr>
              <a:t>του </a:t>
            </a:r>
            <a:r>
              <a:rPr lang="el-GR" sz="2000" spc="-5" dirty="0" smtClean="0">
                <a:solidFill>
                  <a:schemeClr val="tx2">
                    <a:lumMod val="75000"/>
                  </a:schemeClr>
                </a:solidFill>
                <a:cs typeface="Calibri"/>
              </a:rPr>
              <a:t>φοίτησης, ισοδυναμούσε </a:t>
            </a:r>
            <a:r>
              <a:rPr lang="el-GR" sz="2000" dirty="0" smtClean="0">
                <a:solidFill>
                  <a:schemeClr val="tx2">
                    <a:lumMod val="75000"/>
                  </a:schemeClr>
                </a:solidFill>
                <a:cs typeface="Calibri"/>
              </a:rPr>
              <a:t>με </a:t>
            </a:r>
            <a:r>
              <a:rPr lang="el-GR" sz="2000" spc="-5" dirty="0" smtClean="0">
                <a:solidFill>
                  <a:schemeClr val="tx2">
                    <a:lumMod val="75000"/>
                  </a:schemeClr>
                </a:solidFill>
                <a:cs typeface="Calibri"/>
              </a:rPr>
              <a:t>αδικαιολόγητο </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στιγματισμό, κατά παράβαση </a:t>
            </a:r>
            <a:r>
              <a:rPr lang="el-GR" sz="2000" dirty="0" smtClean="0">
                <a:solidFill>
                  <a:schemeClr val="tx2">
                    <a:lumMod val="75000"/>
                  </a:schemeClr>
                </a:solidFill>
                <a:cs typeface="Calibri"/>
              </a:rPr>
              <a:t>του </a:t>
            </a:r>
            <a:r>
              <a:rPr lang="el-GR" sz="2000" spc="-5" dirty="0" smtClean="0">
                <a:solidFill>
                  <a:schemeClr val="tx2">
                    <a:lumMod val="75000"/>
                  </a:schemeClr>
                </a:solidFill>
                <a:cs typeface="Calibri"/>
              </a:rPr>
              <a:t>δικαιώματός του </a:t>
            </a:r>
            <a:r>
              <a:rPr lang="el-GR" sz="2000" dirty="0" smtClean="0">
                <a:solidFill>
                  <a:schemeClr val="tx2">
                    <a:lumMod val="75000"/>
                  </a:schemeClr>
                </a:solidFill>
                <a:cs typeface="Calibri"/>
              </a:rPr>
              <a:t>να μην </a:t>
            </a:r>
            <a:r>
              <a:rPr lang="el-GR" sz="2000" spc="-5" dirty="0" smtClean="0">
                <a:solidFill>
                  <a:schemeClr val="tx2">
                    <a:lumMod val="75000"/>
                  </a:schemeClr>
                </a:solidFill>
                <a:cs typeface="Calibri"/>
              </a:rPr>
              <a:t>εκδηλώνει τη θρησκεία </a:t>
            </a:r>
            <a:r>
              <a:rPr lang="el-GR" sz="2000" dirty="0" smtClean="0">
                <a:solidFill>
                  <a:schemeClr val="tx2">
                    <a:lumMod val="75000"/>
                  </a:schemeClr>
                </a:solidFill>
                <a:cs typeface="Calibri"/>
              </a:rPr>
              <a:t> του</a:t>
            </a:r>
            <a:r>
              <a:rPr lang="el-GR" sz="2000" spc="-5" dirty="0" smtClean="0">
                <a:solidFill>
                  <a:schemeClr val="tx2">
                    <a:lumMod val="75000"/>
                  </a:schemeClr>
                </a:solidFill>
                <a:cs typeface="Calibri"/>
              </a:rPr>
              <a:t> </a:t>
            </a:r>
            <a:r>
              <a:rPr lang="el-GR" sz="2000" dirty="0" smtClean="0">
                <a:solidFill>
                  <a:schemeClr val="tx2">
                    <a:lumMod val="75000"/>
                  </a:schemeClr>
                </a:solidFill>
                <a:cs typeface="Calibri"/>
              </a:rPr>
              <a:t>ή</a:t>
            </a:r>
            <a:r>
              <a:rPr lang="el-GR" sz="2000" spc="-5" dirty="0" smtClean="0">
                <a:solidFill>
                  <a:schemeClr val="tx2">
                    <a:lumMod val="75000"/>
                  </a:schemeClr>
                </a:solidFill>
                <a:cs typeface="Calibri"/>
              </a:rPr>
              <a:t> τις</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πεποιθήσεις</a:t>
            </a:r>
            <a:r>
              <a:rPr lang="el-GR" sz="2000" dirty="0" smtClean="0">
                <a:solidFill>
                  <a:schemeClr val="tx2">
                    <a:lumMod val="75000"/>
                  </a:schemeClr>
                </a:solidFill>
                <a:cs typeface="Calibri"/>
              </a:rPr>
              <a:t> </a:t>
            </a:r>
            <a:r>
              <a:rPr lang="el-GR" sz="2000" spc="-5" dirty="0" smtClean="0">
                <a:solidFill>
                  <a:schemeClr val="tx2">
                    <a:lumMod val="75000"/>
                  </a:schemeClr>
                </a:solidFill>
                <a:cs typeface="Calibri"/>
              </a:rPr>
              <a:t>του.</a:t>
            </a:r>
            <a:endParaRPr lang="el-GR" sz="2000" dirty="0" smtClean="0">
              <a:solidFill>
                <a:schemeClr val="tx2">
                  <a:lumMod val="75000"/>
                </a:schemeClr>
              </a:solidFill>
              <a:cs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9900" y="958850"/>
            <a:ext cx="9677400" cy="6212919"/>
          </a:xfrm>
          <a:prstGeom prst="rect">
            <a:avLst/>
          </a:prstGeom>
        </p:spPr>
        <p:txBody>
          <a:bodyPr wrap="square">
            <a:spAutoFit/>
          </a:bodyPr>
          <a:lstStyle/>
          <a:p>
            <a:pPr marL="12700" algn="just">
              <a:lnSpc>
                <a:spcPct val="100000"/>
              </a:lnSpc>
            </a:pPr>
            <a:r>
              <a:rPr lang="el-GR" sz="2400" spc="-5" dirty="0">
                <a:solidFill>
                  <a:srgbClr val="4F81BC"/>
                </a:solidFill>
                <a:cs typeface="Calibri"/>
              </a:rPr>
              <a:t>Ελευθερία</a:t>
            </a:r>
            <a:r>
              <a:rPr lang="el-GR" sz="2400" spc="-15" dirty="0">
                <a:solidFill>
                  <a:srgbClr val="4F81BC"/>
                </a:solidFill>
                <a:cs typeface="Calibri"/>
              </a:rPr>
              <a:t> </a:t>
            </a:r>
            <a:r>
              <a:rPr lang="el-GR" sz="2400" spc="-10" dirty="0">
                <a:solidFill>
                  <a:srgbClr val="4F81BC"/>
                </a:solidFill>
                <a:cs typeface="Calibri"/>
              </a:rPr>
              <a:t>έκφρασης</a:t>
            </a:r>
            <a:r>
              <a:rPr lang="el-GR" sz="2400" dirty="0">
                <a:solidFill>
                  <a:srgbClr val="4F81BC"/>
                </a:solidFill>
                <a:cs typeface="Calibri"/>
              </a:rPr>
              <a:t> </a:t>
            </a:r>
            <a:r>
              <a:rPr lang="el-GR" sz="2400" spc="-5" dirty="0">
                <a:solidFill>
                  <a:srgbClr val="4F81BC"/>
                </a:solidFill>
                <a:cs typeface="Calibri"/>
              </a:rPr>
              <a:t>(Άρθρο</a:t>
            </a:r>
            <a:r>
              <a:rPr lang="el-GR" sz="2400" spc="5" dirty="0">
                <a:solidFill>
                  <a:srgbClr val="4F81BC"/>
                </a:solidFill>
                <a:cs typeface="Calibri"/>
              </a:rPr>
              <a:t> </a:t>
            </a:r>
            <a:r>
              <a:rPr lang="el-GR" sz="2400" spc="-5" dirty="0">
                <a:solidFill>
                  <a:srgbClr val="4F81BC"/>
                </a:solidFill>
                <a:cs typeface="Calibri"/>
              </a:rPr>
              <a:t>10)</a:t>
            </a:r>
            <a:endParaRPr lang="el-GR" sz="2400" dirty="0">
              <a:cs typeface="Calibri"/>
            </a:endParaRPr>
          </a:p>
          <a:p>
            <a:pPr marL="12700" algn="just">
              <a:lnSpc>
                <a:spcPct val="100000"/>
              </a:lnSpc>
              <a:spcBef>
                <a:spcPts val="905"/>
              </a:spcBef>
            </a:pPr>
            <a:r>
              <a:rPr lang="el-GR" sz="2400" b="1" u="sng" spc="-5" dirty="0">
                <a:solidFill>
                  <a:srgbClr val="4F81BC"/>
                </a:solidFill>
                <a:uFill>
                  <a:solidFill>
                    <a:srgbClr val="4F81BC"/>
                  </a:solidFill>
                </a:uFill>
                <a:cs typeface="Calibri"/>
                <a:hlinkClick r:id="rId2"/>
              </a:rPr>
              <a:t>Κύπρος</a:t>
            </a:r>
            <a:r>
              <a:rPr lang="el-GR" sz="2400" b="1" u="sng" spc="-10" dirty="0">
                <a:solidFill>
                  <a:srgbClr val="4F81BC"/>
                </a:solidFill>
                <a:uFill>
                  <a:solidFill>
                    <a:srgbClr val="4F81BC"/>
                  </a:solidFill>
                </a:uFill>
                <a:cs typeface="Calibri"/>
                <a:hlinkClick r:id="rId2"/>
              </a:rPr>
              <a:t> </a:t>
            </a:r>
            <a:r>
              <a:rPr lang="el-GR" sz="2400" b="1" u="sng" spc="-5" dirty="0">
                <a:solidFill>
                  <a:srgbClr val="4F81BC"/>
                </a:solidFill>
                <a:uFill>
                  <a:solidFill>
                    <a:srgbClr val="4F81BC"/>
                  </a:solidFill>
                </a:uFill>
                <a:cs typeface="Calibri"/>
                <a:hlinkClick r:id="rId2"/>
              </a:rPr>
              <a:t>κατά</a:t>
            </a:r>
            <a:r>
              <a:rPr lang="el-GR" sz="2400" b="1" u="sng" spc="-20" dirty="0">
                <a:solidFill>
                  <a:srgbClr val="4F81BC"/>
                </a:solidFill>
                <a:uFill>
                  <a:solidFill>
                    <a:srgbClr val="4F81BC"/>
                  </a:solidFill>
                </a:uFill>
                <a:cs typeface="Calibri"/>
                <a:hlinkClick r:id="rId2"/>
              </a:rPr>
              <a:t> </a:t>
            </a:r>
            <a:r>
              <a:rPr lang="el-GR" sz="2400" b="1" u="sng" spc="-5" dirty="0">
                <a:solidFill>
                  <a:srgbClr val="4F81BC"/>
                </a:solidFill>
                <a:uFill>
                  <a:solidFill>
                    <a:srgbClr val="4F81BC"/>
                  </a:solidFill>
                </a:uFill>
                <a:cs typeface="Calibri"/>
                <a:hlinkClick r:id="rId2"/>
              </a:rPr>
              <a:t>Τουρκίας</a:t>
            </a:r>
            <a:endParaRPr lang="el-GR" sz="2400" dirty="0">
              <a:cs typeface="Calibri"/>
            </a:endParaRPr>
          </a:p>
          <a:p>
            <a:pPr marL="12700" algn="just">
              <a:lnSpc>
                <a:spcPct val="100000"/>
              </a:lnSpc>
              <a:spcBef>
                <a:spcPts val="20"/>
              </a:spcBef>
            </a:pPr>
            <a:r>
              <a:rPr lang="el-GR" sz="2400" dirty="0">
                <a:solidFill>
                  <a:srgbClr val="808080"/>
                </a:solidFill>
                <a:cs typeface="Calibri"/>
              </a:rPr>
              <a:t>10</a:t>
            </a:r>
            <a:r>
              <a:rPr lang="el-GR" sz="2400" spc="-10" dirty="0">
                <a:solidFill>
                  <a:srgbClr val="808080"/>
                </a:solidFill>
                <a:cs typeface="Calibri"/>
              </a:rPr>
              <a:t> </a:t>
            </a:r>
            <a:r>
              <a:rPr lang="el-GR" sz="2400" spc="-5" dirty="0">
                <a:solidFill>
                  <a:srgbClr val="808080"/>
                </a:solidFill>
                <a:cs typeface="Calibri"/>
              </a:rPr>
              <a:t>Μαΐου 2001</a:t>
            </a:r>
            <a:r>
              <a:rPr lang="el-GR" sz="2400" spc="5" dirty="0">
                <a:solidFill>
                  <a:srgbClr val="808080"/>
                </a:solidFill>
                <a:cs typeface="Calibri"/>
              </a:rPr>
              <a:t> </a:t>
            </a:r>
            <a:r>
              <a:rPr lang="el-GR" sz="2400" spc="-5" dirty="0">
                <a:solidFill>
                  <a:srgbClr val="808080"/>
                </a:solidFill>
                <a:cs typeface="Calibri"/>
              </a:rPr>
              <a:t>(Τμήμα</a:t>
            </a:r>
            <a:r>
              <a:rPr lang="el-GR" sz="2400" spc="-10" dirty="0">
                <a:solidFill>
                  <a:srgbClr val="808080"/>
                </a:solidFill>
                <a:cs typeface="Calibri"/>
              </a:rPr>
              <a:t> </a:t>
            </a:r>
            <a:r>
              <a:rPr lang="el-GR" sz="2400" spc="-5" dirty="0">
                <a:solidFill>
                  <a:srgbClr val="808080"/>
                </a:solidFill>
                <a:cs typeface="Calibri"/>
              </a:rPr>
              <a:t>Ευρείας Σύνθεσης)</a:t>
            </a:r>
            <a:endParaRPr lang="el-GR" sz="2400" dirty="0">
              <a:cs typeface="Calibri"/>
            </a:endParaRPr>
          </a:p>
          <a:p>
            <a:pPr marL="12700" marR="5080" algn="just">
              <a:lnSpc>
                <a:spcPct val="101699"/>
              </a:lnSpc>
            </a:pPr>
            <a:r>
              <a:rPr lang="el-GR" sz="2400" dirty="0">
                <a:cs typeface="Calibri"/>
              </a:rPr>
              <a:t>Σε</a:t>
            </a:r>
            <a:r>
              <a:rPr lang="el-GR" sz="2400" spc="5" dirty="0">
                <a:cs typeface="Calibri"/>
              </a:rPr>
              <a:t> </a:t>
            </a:r>
            <a:r>
              <a:rPr lang="el-GR" sz="2400" spc="-5" dirty="0">
                <a:cs typeface="Calibri"/>
              </a:rPr>
              <a:t>αυτήν</a:t>
            </a:r>
            <a:r>
              <a:rPr lang="el-GR" sz="2400" dirty="0">
                <a:cs typeface="Calibri"/>
              </a:rPr>
              <a:t> </a:t>
            </a:r>
            <a:r>
              <a:rPr lang="el-GR" sz="2400" spc="-5" dirty="0">
                <a:cs typeface="Calibri"/>
              </a:rPr>
              <a:t>την</a:t>
            </a:r>
            <a:r>
              <a:rPr lang="el-GR" sz="2400" dirty="0">
                <a:cs typeface="Calibri"/>
              </a:rPr>
              <a:t> </a:t>
            </a:r>
            <a:r>
              <a:rPr lang="el-GR" sz="2400" spc="-5" dirty="0">
                <a:cs typeface="Calibri"/>
              </a:rPr>
              <a:t>υπόθεση,</a:t>
            </a:r>
            <a:r>
              <a:rPr lang="el-GR" sz="2400" dirty="0">
                <a:cs typeface="Calibri"/>
              </a:rPr>
              <a:t> η</a:t>
            </a:r>
            <a:r>
              <a:rPr lang="el-GR" sz="2400" spc="5" dirty="0">
                <a:cs typeface="Calibri"/>
              </a:rPr>
              <a:t> </a:t>
            </a:r>
            <a:r>
              <a:rPr lang="el-GR" sz="2400" spc="-5" dirty="0">
                <a:cs typeface="Calibri"/>
              </a:rPr>
              <a:t>οποία</a:t>
            </a:r>
            <a:r>
              <a:rPr lang="el-GR" sz="2400" dirty="0">
                <a:cs typeface="Calibri"/>
              </a:rPr>
              <a:t> </a:t>
            </a:r>
            <a:r>
              <a:rPr lang="el-GR" sz="2400" spc="-5" dirty="0">
                <a:cs typeface="Calibri"/>
              </a:rPr>
              <a:t>αφορούσε</a:t>
            </a:r>
            <a:r>
              <a:rPr lang="el-GR" sz="2400" dirty="0">
                <a:cs typeface="Calibri"/>
              </a:rPr>
              <a:t> </a:t>
            </a:r>
            <a:r>
              <a:rPr lang="el-GR" sz="2400" spc="-5" dirty="0">
                <a:cs typeface="Calibri"/>
              </a:rPr>
              <a:t>στην</a:t>
            </a:r>
            <a:r>
              <a:rPr lang="el-GR" sz="2400" dirty="0">
                <a:cs typeface="Calibri"/>
              </a:rPr>
              <a:t> </a:t>
            </a:r>
            <a:r>
              <a:rPr lang="el-GR" sz="2400" spc="-5" dirty="0">
                <a:cs typeface="Calibri"/>
              </a:rPr>
              <a:t>κατάσταση</a:t>
            </a:r>
            <a:r>
              <a:rPr lang="el-GR" sz="2400" dirty="0">
                <a:cs typeface="Calibri"/>
              </a:rPr>
              <a:t> </a:t>
            </a:r>
            <a:r>
              <a:rPr lang="el-GR" sz="2400" spc="-5" dirty="0">
                <a:cs typeface="Calibri"/>
              </a:rPr>
              <a:t>που</a:t>
            </a:r>
            <a:r>
              <a:rPr lang="el-GR" sz="2400" dirty="0">
                <a:cs typeface="Calibri"/>
              </a:rPr>
              <a:t> </a:t>
            </a:r>
            <a:r>
              <a:rPr lang="el-GR" sz="2400" spc="-5" dirty="0">
                <a:cs typeface="Calibri"/>
              </a:rPr>
              <a:t>επικρατεί</a:t>
            </a:r>
            <a:r>
              <a:rPr lang="el-GR" sz="2400" spc="260" dirty="0">
                <a:cs typeface="Calibri"/>
              </a:rPr>
              <a:t> </a:t>
            </a:r>
            <a:r>
              <a:rPr lang="el-GR" sz="2400" spc="-5" dirty="0">
                <a:cs typeface="Calibri"/>
              </a:rPr>
              <a:t>στο </a:t>
            </a:r>
            <a:r>
              <a:rPr lang="el-GR" sz="2400" dirty="0">
                <a:cs typeface="Calibri"/>
              </a:rPr>
              <a:t> </a:t>
            </a:r>
            <a:r>
              <a:rPr lang="el-GR" sz="2400" spc="-5" dirty="0">
                <a:cs typeface="Calibri"/>
              </a:rPr>
              <a:t>βόρειο</a:t>
            </a:r>
            <a:r>
              <a:rPr lang="el-GR" sz="2400" dirty="0">
                <a:cs typeface="Calibri"/>
              </a:rPr>
              <a:t> </a:t>
            </a:r>
            <a:r>
              <a:rPr lang="el-GR" sz="2400" spc="-5" dirty="0">
                <a:cs typeface="Calibri"/>
              </a:rPr>
              <a:t>τμήμα</a:t>
            </a:r>
            <a:r>
              <a:rPr lang="el-GR" sz="2400" dirty="0">
                <a:cs typeface="Calibri"/>
              </a:rPr>
              <a:t> της</a:t>
            </a:r>
            <a:r>
              <a:rPr lang="el-GR" sz="2400" spc="5" dirty="0">
                <a:cs typeface="Calibri"/>
              </a:rPr>
              <a:t> </a:t>
            </a:r>
            <a:r>
              <a:rPr lang="el-GR" sz="2400" spc="-5" dirty="0">
                <a:cs typeface="Calibri"/>
              </a:rPr>
              <a:t>Κύπρου</a:t>
            </a:r>
            <a:r>
              <a:rPr lang="el-GR" sz="2400" dirty="0">
                <a:cs typeface="Calibri"/>
              </a:rPr>
              <a:t> </a:t>
            </a:r>
            <a:r>
              <a:rPr lang="el-GR" sz="2400" spc="-5" dirty="0">
                <a:cs typeface="Calibri"/>
              </a:rPr>
              <a:t>από</a:t>
            </a:r>
            <a:r>
              <a:rPr lang="el-GR" sz="2400" dirty="0">
                <a:cs typeface="Calibri"/>
              </a:rPr>
              <a:t> </a:t>
            </a:r>
            <a:r>
              <a:rPr lang="el-GR" sz="2400" spc="-5" dirty="0">
                <a:cs typeface="Calibri"/>
              </a:rPr>
              <a:t>τότε</a:t>
            </a:r>
            <a:r>
              <a:rPr lang="el-GR" sz="2400" dirty="0">
                <a:cs typeface="Calibri"/>
              </a:rPr>
              <a:t> </a:t>
            </a:r>
            <a:r>
              <a:rPr lang="el-GR" sz="2400" spc="-5" dirty="0">
                <a:cs typeface="Calibri"/>
              </a:rPr>
              <a:t>που</a:t>
            </a:r>
            <a:r>
              <a:rPr lang="el-GR" sz="2400" dirty="0">
                <a:cs typeface="Calibri"/>
              </a:rPr>
              <a:t> η</a:t>
            </a:r>
            <a:r>
              <a:rPr lang="el-GR" sz="2400" spc="5" dirty="0">
                <a:cs typeface="Calibri"/>
              </a:rPr>
              <a:t> </a:t>
            </a:r>
            <a:r>
              <a:rPr lang="el-GR" sz="2400" spc="-5" dirty="0">
                <a:cs typeface="Calibri"/>
              </a:rPr>
              <a:t>Τουρκία</a:t>
            </a:r>
            <a:r>
              <a:rPr lang="el-GR" sz="2400" dirty="0">
                <a:cs typeface="Calibri"/>
              </a:rPr>
              <a:t> </a:t>
            </a:r>
            <a:r>
              <a:rPr lang="el-GR" sz="2400" spc="-5" dirty="0">
                <a:cs typeface="Calibri"/>
              </a:rPr>
              <a:t>διεξήγαγε</a:t>
            </a:r>
            <a:r>
              <a:rPr lang="el-GR" sz="2400" dirty="0">
                <a:cs typeface="Calibri"/>
              </a:rPr>
              <a:t> </a:t>
            </a:r>
            <a:r>
              <a:rPr lang="el-GR" sz="2400" spc="-5" dirty="0">
                <a:cs typeface="Calibri"/>
              </a:rPr>
              <a:t>τις</a:t>
            </a:r>
            <a:r>
              <a:rPr lang="el-GR" sz="2400" dirty="0">
                <a:cs typeface="Calibri"/>
              </a:rPr>
              <a:t> </a:t>
            </a:r>
            <a:r>
              <a:rPr lang="el-GR" sz="2400" spc="-5" dirty="0">
                <a:cs typeface="Calibri"/>
              </a:rPr>
              <a:t>στρατιωτικές </a:t>
            </a:r>
            <a:r>
              <a:rPr lang="el-GR" sz="2400" dirty="0">
                <a:cs typeface="Calibri"/>
              </a:rPr>
              <a:t> </a:t>
            </a:r>
            <a:r>
              <a:rPr lang="el-GR" sz="2400" spc="-5" dirty="0">
                <a:cs typeface="Calibri"/>
              </a:rPr>
              <a:t>επιχειρήσεις σε εκείνη </a:t>
            </a:r>
            <a:r>
              <a:rPr lang="el-GR" sz="2400" dirty="0">
                <a:cs typeface="Calibri"/>
              </a:rPr>
              <a:t>την </a:t>
            </a:r>
            <a:r>
              <a:rPr lang="el-GR" sz="2400" spc="-5" dirty="0">
                <a:cs typeface="Calibri"/>
              </a:rPr>
              <a:t>περιοχή </a:t>
            </a:r>
            <a:r>
              <a:rPr lang="el-GR" sz="2400" dirty="0">
                <a:cs typeface="Calibri"/>
              </a:rPr>
              <a:t>τον </a:t>
            </a:r>
            <a:r>
              <a:rPr lang="el-GR" sz="2400" spc="-5" dirty="0">
                <a:cs typeface="Calibri"/>
              </a:rPr>
              <a:t>Ιούλιο </a:t>
            </a:r>
            <a:r>
              <a:rPr lang="el-GR" sz="2400" dirty="0">
                <a:cs typeface="Calibri"/>
              </a:rPr>
              <a:t>και τον </a:t>
            </a:r>
            <a:r>
              <a:rPr lang="el-GR" sz="2400" spc="-5" dirty="0">
                <a:cs typeface="Calibri"/>
              </a:rPr>
              <a:t>Αύγουστο </a:t>
            </a:r>
            <a:r>
              <a:rPr lang="el-GR" sz="2400" dirty="0">
                <a:cs typeface="Calibri"/>
              </a:rPr>
              <a:t>του </a:t>
            </a:r>
            <a:r>
              <a:rPr lang="el-GR" sz="2400" spc="-5" dirty="0">
                <a:cs typeface="Calibri"/>
              </a:rPr>
              <a:t>1974 και στον </a:t>
            </a:r>
            <a:r>
              <a:rPr lang="el-GR" sz="2400" dirty="0" smtClean="0">
                <a:cs typeface="Calibri"/>
              </a:rPr>
              <a:t>συνεχιζόμενο </a:t>
            </a:r>
            <a:r>
              <a:rPr lang="el-GR" sz="2400" spc="-5" dirty="0">
                <a:cs typeface="Calibri"/>
              </a:rPr>
              <a:t>διαχωρισμό </a:t>
            </a:r>
            <a:r>
              <a:rPr lang="el-GR" sz="2400" dirty="0">
                <a:cs typeface="Calibri"/>
              </a:rPr>
              <a:t>του </a:t>
            </a:r>
            <a:r>
              <a:rPr lang="el-GR" sz="2400" spc="-5" dirty="0">
                <a:cs typeface="Calibri"/>
              </a:rPr>
              <a:t>κυπριακού εδάφους, </a:t>
            </a:r>
            <a:r>
              <a:rPr lang="el-GR" sz="2400" dirty="0">
                <a:cs typeface="Calibri"/>
              </a:rPr>
              <a:t>η </a:t>
            </a:r>
            <a:r>
              <a:rPr lang="el-GR" sz="2400" spc="-5" dirty="0">
                <a:cs typeface="Calibri"/>
              </a:rPr>
              <a:t>Κύπρος ισχυρίστηκε ιδίως </a:t>
            </a:r>
            <a:r>
              <a:rPr lang="el-GR" sz="2400" dirty="0">
                <a:cs typeface="Calibri"/>
              </a:rPr>
              <a:t>την </a:t>
            </a:r>
            <a:r>
              <a:rPr lang="el-GR" sz="2400" spc="5" dirty="0">
                <a:cs typeface="Calibri"/>
              </a:rPr>
              <a:t> </a:t>
            </a:r>
            <a:r>
              <a:rPr lang="el-GR" sz="2400" spc="-5" dirty="0">
                <a:cs typeface="Calibri"/>
              </a:rPr>
              <a:t>παραβίαση, όσον αφορά στους Ελληνοκυπρίους </a:t>
            </a:r>
            <a:r>
              <a:rPr lang="el-GR" sz="2400" dirty="0">
                <a:cs typeface="Calibri"/>
              </a:rPr>
              <a:t>της </a:t>
            </a:r>
            <a:r>
              <a:rPr lang="el-GR" sz="2400" spc="-5" dirty="0">
                <a:cs typeface="Calibri"/>
              </a:rPr>
              <a:t>περιοχής </a:t>
            </a:r>
            <a:r>
              <a:rPr lang="el-GR" sz="2400" dirty="0">
                <a:cs typeface="Calibri"/>
              </a:rPr>
              <a:t>της </a:t>
            </a:r>
            <a:r>
              <a:rPr lang="el-GR" sz="2400" spc="-10" dirty="0">
                <a:cs typeface="Calibri"/>
              </a:rPr>
              <a:t>Καρπασίας, </a:t>
            </a:r>
            <a:r>
              <a:rPr lang="el-GR" sz="2400" dirty="0">
                <a:cs typeface="Calibri"/>
              </a:rPr>
              <a:t>του </a:t>
            </a:r>
            <a:r>
              <a:rPr lang="el-GR" sz="2400" spc="5" dirty="0">
                <a:cs typeface="Calibri"/>
              </a:rPr>
              <a:t> </a:t>
            </a:r>
            <a:r>
              <a:rPr lang="el-GR" sz="2400" spc="-5" dirty="0">
                <a:cs typeface="Calibri"/>
              </a:rPr>
              <a:t>Άρθρου</a:t>
            </a:r>
            <a:r>
              <a:rPr lang="el-GR" sz="2400" spc="70" dirty="0">
                <a:cs typeface="Calibri"/>
              </a:rPr>
              <a:t> </a:t>
            </a:r>
            <a:r>
              <a:rPr lang="el-GR" sz="2400" dirty="0">
                <a:cs typeface="Calibri"/>
              </a:rPr>
              <a:t>10</a:t>
            </a:r>
            <a:r>
              <a:rPr lang="el-GR" sz="2400" spc="85" dirty="0">
                <a:cs typeface="Calibri"/>
              </a:rPr>
              <a:t> </a:t>
            </a:r>
            <a:r>
              <a:rPr lang="el-GR" sz="2400" spc="-5" dirty="0">
                <a:cs typeface="Calibri"/>
              </a:rPr>
              <a:t>(ελευθερία</a:t>
            </a:r>
            <a:r>
              <a:rPr lang="el-GR" sz="2400" spc="80" dirty="0">
                <a:cs typeface="Calibri"/>
              </a:rPr>
              <a:t> </a:t>
            </a:r>
            <a:r>
              <a:rPr lang="el-GR" sz="2400" spc="-5" dirty="0">
                <a:cs typeface="Calibri"/>
              </a:rPr>
              <a:t>έκφρασης)</a:t>
            </a:r>
            <a:r>
              <a:rPr lang="el-GR" sz="2400" spc="75" dirty="0">
                <a:cs typeface="Calibri"/>
              </a:rPr>
              <a:t> </a:t>
            </a:r>
            <a:r>
              <a:rPr lang="el-GR" sz="2400" dirty="0">
                <a:cs typeface="Calibri"/>
              </a:rPr>
              <a:t>της</a:t>
            </a:r>
            <a:r>
              <a:rPr lang="el-GR" sz="2400" spc="80" dirty="0">
                <a:cs typeface="Calibri"/>
              </a:rPr>
              <a:t> </a:t>
            </a:r>
            <a:r>
              <a:rPr lang="el-GR" sz="2400" spc="-5" dirty="0">
                <a:cs typeface="Calibri"/>
              </a:rPr>
              <a:t>Σύμβασης</a:t>
            </a:r>
            <a:r>
              <a:rPr lang="el-GR" sz="2400" spc="80" dirty="0">
                <a:cs typeface="Calibri"/>
              </a:rPr>
              <a:t> </a:t>
            </a:r>
            <a:r>
              <a:rPr lang="el-GR" sz="2400" spc="-5" dirty="0">
                <a:cs typeface="Calibri"/>
              </a:rPr>
              <a:t>λόγω</a:t>
            </a:r>
            <a:r>
              <a:rPr lang="el-GR" sz="2400" spc="85" dirty="0">
                <a:cs typeface="Calibri"/>
              </a:rPr>
              <a:t> </a:t>
            </a:r>
            <a:r>
              <a:rPr lang="el-GR" sz="2400" spc="-5" dirty="0">
                <a:cs typeface="Calibri"/>
              </a:rPr>
              <a:t>της</a:t>
            </a:r>
            <a:r>
              <a:rPr lang="el-GR" sz="2400" spc="80" dirty="0">
                <a:cs typeface="Calibri"/>
              </a:rPr>
              <a:t> </a:t>
            </a:r>
            <a:r>
              <a:rPr lang="el-GR" sz="2400" spc="-5" dirty="0">
                <a:cs typeface="Calibri"/>
              </a:rPr>
              <a:t>υπέρμετρης</a:t>
            </a:r>
            <a:r>
              <a:rPr lang="el-GR" sz="2400" spc="80" dirty="0">
                <a:cs typeface="Calibri"/>
              </a:rPr>
              <a:t> </a:t>
            </a:r>
            <a:r>
              <a:rPr lang="el-GR" sz="2400" spc="-5" dirty="0" smtClean="0">
                <a:cs typeface="Calibri"/>
              </a:rPr>
              <a:t>λογοκρισίας</a:t>
            </a:r>
            <a:r>
              <a:rPr lang="en-US" sz="2400" spc="-5" dirty="0" smtClean="0">
                <a:cs typeface="Calibri"/>
              </a:rPr>
              <a:t> </a:t>
            </a:r>
            <a:r>
              <a:rPr lang="el-GR" sz="2400" dirty="0" smtClean="0">
                <a:cs typeface="Calibri"/>
              </a:rPr>
              <a:t>των</a:t>
            </a:r>
            <a:r>
              <a:rPr lang="el-GR" sz="2400" spc="-15" dirty="0" smtClean="0">
                <a:cs typeface="Calibri"/>
              </a:rPr>
              <a:t> </a:t>
            </a:r>
            <a:r>
              <a:rPr lang="el-GR" sz="2400" spc="-5" dirty="0">
                <a:cs typeface="Calibri"/>
              </a:rPr>
              <a:t>σχολικών</a:t>
            </a:r>
            <a:r>
              <a:rPr lang="el-GR" sz="2400" spc="-15" dirty="0">
                <a:cs typeface="Calibri"/>
              </a:rPr>
              <a:t> </a:t>
            </a:r>
            <a:r>
              <a:rPr lang="el-GR" sz="2400" spc="-5" dirty="0">
                <a:cs typeface="Calibri"/>
              </a:rPr>
              <a:t>εγχειριδίων.</a:t>
            </a:r>
            <a:endParaRPr lang="el-GR" sz="2400" dirty="0">
              <a:cs typeface="Calibri"/>
            </a:endParaRPr>
          </a:p>
          <a:p>
            <a:pPr marL="12700" marR="6350" algn="just">
              <a:lnSpc>
                <a:spcPct val="101699"/>
              </a:lnSpc>
            </a:pPr>
            <a:r>
              <a:rPr lang="el-GR" sz="2400" dirty="0">
                <a:solidFill>
                  <a:schemeClr val="tx2">
                    <a:lumMod val="75000"/>
                  </a:schemeClr>
                </a:solidFill>
                <a:cs typeface="Calibri"/>
              </a:rPr>
              <a:t>Το </a:t>
            </a:r>
            <a:r>
              <a:rPr lang="el-GR" sz="2400" spc="-5" dirty="0">
                <a:solidFill>
                  <a:schemeClr val="tx2">
                    <a:lumMod val="75000"/>
                  </a:schemeClr>
                </a:solidFill>
                <a:cs typeface="Calibri"/>
              </a:rPr>
              <a:t>Δικαστήριο έκρινε </a:t>
            </a:r>
            <a:r>
              <a:rPr lang="el-GR" sz="2400" dirty="0">
                <a:solidFill>
                  <a:schemeClr val="tx2">
                    <a:lumMod val="75000"/>
                  </a:schemeClr>
                </a:solidFill>
                <a:cs typeface="Calibri"/>
              </a:rPr>
              <a:t>ότι </a:t>
            </a:r>
            <a:r>
              <a:rPr lang="el-GR" sz="2400" spc="-5" dirty="0">
                <a:solidFill>
                  <a:schemeClr val="tx2">
                    <a:lumMod val="75000"/>
                  </a:schemeClr>
                </a:solidFill>
                <a:cs typeface="Calibri"/>
              </a:rPr>
              <a:t>υπήρξε </a:t>
            </a:r>
            <a:r>
              <a:rPr lang="el-GR" sz="2400" b="1" spc="-5" dirty="0">
                <a:solidFill>
                  <a:schemeClr val="tx2">
                    <a:lumMod val="75000"/>
                  </a:schemeClr>
                </a:solidFill>
                <a:cs typeface="Calibri"/>
              </a:rPr>
              <a:t>παραβίαση του Άρθρου </a:t>
            </a:r>
            <a:r>
              <a:rPr lang="el-GR" sz="2400" b="1" dirty="0">
                <a:solidFill>
                  <a:schemeClr val="tx2">
                    <a:lumMod val="75000"/>
                  </a:schemeClr>
                </a:solidFill>
                <a:cs typeface="Calibri"/>
              </a:rPr>
              <a:t>10 </a:t>
            </a:r>
            <a:r>
              <a:rPr lang="el-GR" sz="2400" spc="-5" dirty="0">
                <a:solidFill>
                  <a:schemeClr val="tx2">
                    <a:lumMod val="75000"/>
                  </a:schemeClr>
                </a:solidFill>
                <a:cs typeface="Calibri"/>
              </a:rPr>
              <a:t>(ελευθερία έκφρασης) </a:t>
            </a:r>
            <a:r>
              <a:rPr lang="el-GR" sz="2400" dirty="0">
                <a:solidFill>
                  <a:schemeClr val="tx2">
                    <a:lumMod val="75000"/>
                  </a:schemeClr>
                </a:solidFill>
                <a:cs typeface="Calibri"/>
              </a:rPr>
              <a:t> της</a:t>
            </a:r>
            <a:r>
              <a:rPr lang="el-GR" sz="2400" spc="5" dirty="0">
                <a:solidFill>
                  <a:schemeClr val="tx2">
                    <a:lumMod val="75000"/>
                  </a:schemeClr>
                </a:solidFill>
                <a:cs typeface="Calibri"/>
              </a:rPr>
              <a:t> </a:t>
            </a:r>
            <a:r>
              <a:rPr lang="el-GR" sz="2400" spc="-5" dirty="0">
                <a:solidFill>
                  <a:schemeClr val="tx2">
                    <a:lumMod val="75000"/>
                  </a:schemeClr>
                </a:solidFill>
                <a:cs typeface="Calibri"/>
              </a:rPr>
              <a:t>Σύμβασης</a:t>
            </a:r>
            <a:r>
              <a:rPr lang="el-GR" sz="2400" dirty="0">
                <a:solidFill>
                  <a:schemeClr val="tx2">
                    <a:lumMod val="75000"/>
                  </a:schemeClr>
                </a:solidFill>
                <a:cs typeface="Calibri"/>
              </a:rPr>
              <a:t> </a:t>
            </a:r>
            <a:r>
              <a:rPr lang="el-GR" sz="2400" spc="-5" dirty="0">
                <a:solidFill>
                  <a:schemeClr val="tx2">
                    <a:lumMod val="75000"/>
                  </a:schemeClr>
                </a:solidFill>
                <a:cs typeface="Calibri"/>
              </a:rPr>
              <a:t>όσον</a:t>
            </a:r>
            <a:r>
              <a:rPr lang="el-GR" sz="2400" dirty="0">
                <a:solidFill>
                  <a:schemeClr val="tx2">
                    <a:lumMod val="75000"/>
                  </a:schemeClr>
                </a:solidFill>
                <a:cs typeface="Calibri"/>
              </a:rPr>
              <a:t> </a:t>
            </a:r>
            <a:r>
              <a:rPr lang="el-GR" sz="2400" spc="-5" dirty="0">
                <a:solidFill>
                  <a:schemeClr val="tx2">
                    <a:lumMod val="75000"/>
                  </a:schemeClr>
                </a:solidFill>
                <a:cs typeface="Calibri"/>
              </a:rPr>
              <a:t>αφορά</a:t>
            </a:r>
            <a:r>
              <a:rPr lang="el-GR" sz="2400" dirty="0">
                <a:solidFill>
                  <a:schemeClr val="tx2">
                    <a:lumMod val="75000"/>
                  </a:schemeClr>
                </a:solidFill>
                <a:cs typeface="Calibri"/>
              </a:rPr>
              <a:t> </a:t>
            </a:r>
            <a:r>
              <a:rPr lang="el-GR" sz="2400" spc="-5" dirty="0">
                <a:solidFill>
                  <a:schemeClr val="tx2">
                    <a:lumMod val="75000"/>
                  </a:schemeClr>
                </a:solidFill>
                <a:cs typeface="Calibri"/>
              </a:rPr>
              <a:t>στους</a:t>
            </a:r>
            <a:r>
              <a:rPr lang="el-GR" sz="2400" dirty="0">
                <a:solidFill>
                  <a:schemeClr val="tx2">
                    <a:lumMod val="75000"/>
                  </a:schemeClr>
                </a:solidFill>
                <a:cs typeface="Calibri"/>
              </a:rPr>
              <a:t> </a:t>
            </a:r>
            <a:r>
              <a:rPr lang="el-GR" sz="2400" spc="-5" dirty="0">
                <a:solidFill>
                  <a:schemeClr val="tx2">
                    <a:lumMod val="75000"/>
                  </a:schemeClr>
                </a:solidFill>
                <a:cs typeface="Calibri"/>
              </a:rPr>
              <a:t>Ελληνοκυπρίους</a:t>
            </a:r>
            <a:r>
              <a:rPr lang="el-GR" sz="2400" dirty="0">
                <a:solidFill>
                  <a:schemeClr val="tx2">
                    <a:lumMod val="75000"/>
                  </a:schemeClr>
                </a:solidFill>
                <a:cs typeface="Calibri"/>
              </a:rPr>
              <a:t> του</a:t>
            </a:r>
            <a:r>
              <a:rPr lang="el-GR" sz="2400" spc="5" dirty="0">
                <a:solidFill>
                  <a:schemeClr val="tx2">
                    <a:lumMod val="75000"/>
                  </a:schemeClr>
                </a:solidFill>
                <a:cs typeface="Calibri"/>
              </a:rPr>
              <a:t> </a:t>
            </a:r>
            <a:r>
              <a:rPr lang="el-GR" sz="2400" spc="-5" dirty="0">
                <a:solidFill>
                  <a:schemeClr val="tx2">
                    <a:lumMod val="75000"/>
                  </a:schemeClr>
                </a:solidFill>
                <a:cs typeface="Calibri"/>
              </a:rPr>
              <a:t>βόρειου</a:t>
            </a:r>
            <a:r>
              <a:rPr lang="el-GR" sz="2400" dirty="0">
                <a:solidFill>
                  <a:schemeClr val="tx2">
                    <a:lumMod val="75000"/>
                  </a:schemeClr>
                </a:solidFill>
                <a:cs typeface="Calibri"/>
              </a:rPr>
              <a:t> τμήματος</a:t>
            </a:r>
            <a:r>
              <a:rPr lang="el-GR" sz="2400" spc="5" dirty="0">
                <a:solidFill>
                  <a:schemeClr val="tx2">
                    <a:lumMod val="75000"/>
                  </a:schemeClr>
                </a:solidFill>
                <a:cs typeface="Calibri"/>
              </a:rPr>
              <a:t> </a:t>
            </a:r>
            <a:r>
              <a:rPr lang="el-GR" sz="2400" spc="-10" dirty="0" smtClean="0">
                <a:solidFill>
                  <a:schemeClr val="tx2">
                    <a:lumMod val="75000"/>
                  </a:schemeClr>
                </a:solidFill>
                <a:cs typeface="Calibri"/>
              </a:rPr>
              <a:t>της </a:t>
            </a:r>
            <a:r>
              <a:rPr lang="el-GR" sz="2400" spc="-5" dirty="0" smtClean="0">
                <a:solidFill>
                  <a:schemeClr val="tx2">
                    <a:lumMod val="75000"/>
                  </a:schemeClr>
                </a:solidFill>
                <a:cs typeface="Calibri"/>
              </a:rPr>
              <a:t>Κύπρου</a:t>
            </a:r>
            <a:r>
              <a:rPr lang="el-GR" sz="2400" spc="-5" dirty="0">
                <a:solidFill>
                  <a:schemeClr val="tx2">
                    <a:lumMod val="75000"/>
                  </a:schemeClr>
                </a:solidFill>
                <a:cs typeface="Calibri"/>
              </a:rPr>
              <a:t>,</a:t>
            </a:r>
            <a:r>
              <a:rPr lang="el-GR" sz="2400" dirty="0">
                <a:solidFill>
                  <a:schemeClr val="tx2">
                    <a:lumMod val="75000"/>
                  </a:schemeClr>
                </a:solidFill>
                <a:cs typeface="Calibri"/>
              </a:rPr>
              <a:t> </a:t>
            </a:r>
            <a:r>
              <a:rPr lang="el-GR" sz="2400" spc="-5" dirty="0">
                <a:solidFill>
                  <a:schemeClr val="tx2">
                    <a:lumMod val="75000"/>
                  </a:schemeClr>
                </a:solidFill>
                <a:cs typeface="Calibri"/>
              </a:rPr>
              <a:t>στον</a:t>
            </a:r>
            <a:r>
              <a:rPr lang="el-GR" sz="2400" dirty="0">
                <a:solidFill>
                  <a:schemeClr val="tx2">
                    <a:lumMod val="75000"/>
                  </a:schemeClr>
                </a:solidFill>
                <a:cs typeface="Calibri"/>
              </a:rPr>
              <a:t> </a:t>
            </a:r>
            <a:r>
              <a:rPr lang="el-GR" sz="2400" spc="-5" dirty="0">
                <a:solidFill>
                  <a:schemeClr val="tx2">
                    <a:lumMod val="75000"/>
                  </a:schemeClr>
                </a:solidFill>
                <a:cs typeface="Calibri"/>
              </a:rPr>
              <a:t>βαθμό</a:t>
            </a:r>
            <a:r>
              <a:rPr lang="el-GR" sz="2400" dirty="0">
                <a:solidFill>
                  <a:schemeClr val="tx2">
                    <a:lumMod val="75000"/>
                  </a:schemeClr>
                </a:solidFill>
                <a:cs typeface="Calibri"/>
              </a:rPr>
              <a:t> </a:t>
            </a:r>
            <a:r>
              <a:rPr lang="el-GR" sz="2400" spc="-10" dirty="0">
                <a:solidFill>
                  <a:schemeClr val="tx2">
                    <a:lumMod val="75000"/>
                  </a:schemeClr>
                </a:solidFill>
                <a:cs typeface="Calibri"/>
              </a:rPr>
              <a:t>που</a:t>
            </a:r>
            <a:r>
              <a:rPr lang="el-GR" sz="2400" spc="-5" dirty="0">
                <a:solidFill>
                  <a:schemeClr val="tx2">
                    <a:lumMod val="75000"/>
                  </a:schemeClr>
                </a:solidFill>
                <a:cs typeface="Calibri"/>
              </a:rPr>
              <a:t> </a:t>
            </a:r>
            <a:r>
              <a:rPr lang="el-GR" sz="2400" dirty="0">
                <a:solidFill>
                  <a:schemeClr val="tx2">
                    <a:lumMod val="75000"/>
                  </a:schemeClr>
                </a:solidFill>
                <a:cs typeface="Calibri"/>
              </a:rPr>
              <a:t>τα</a:t>
            </a:r>
            <a:r>
              <a:rPr lang="el-GR" sz="2400" spc="5" dirty="0">
                <a:solidFill>
                  <a:schemeClr val="tx2">
                    <a:lumMod val="75000"/>
                  </a:schemeClr>
                </a:solidFill>
                <a:cs typeface="Calibri"/>
              </a:rPr>
              <a:t> </a:t>
            </a:r>
            <a:r>
              <a:rPr lang="el-GR" sz="2400" spc="-5" dirty="0">
                <a:solidFill>
                  <a:schemeClr val="tx2">
                    <a:lumMod val="75000"/>
                  </a:schemeClr>
                </a:solidFill>
                <a:cs typeface="Calibri"/>
              </a:rPr>
              <a:t>εγχειρίδια</a:t>
            </a:r>
            <a:r>
              <a:rPr lang="el-GR" sz="2400" dirty="0">
                <a:solidFill>
                  <a:schemeClr val="tx2">
                    <a:lumMod val="75000"/>
                  </a:schemeClr>
                </a:solidFill>
                <a:cs typeface="Calibri"/>
              </a:rPr>
              <a:t> τα</a:t>
            </a:r>
            <a:r>
              <a:rPr lang="el-GR" sz="2400" spc="5" dirty="0">
                <a:solidFill>
                  <a:schemeClr val="tx2">
                    <a:lumMod val="75000"/>
                  </a:schemeClr>
                </a:solidFill>
                <a:cs typeface="Calibri"/>
              </a:rPr>
              <a:t> </a:t>
            </a:r>
            <a:r>
              <a:rPr lang="el-GR" sz="2400" spc="-5" dirty="0">
                <a:solidFill>
                  <a:schemeClr val="tx2">
                    <a:lumMod val="75000"/>
                  </a:schemeClr>
                </a:solidFill>
                <a:cs typeface="Calibri"/>
              </a:rPr>
              <a:t>οποία</a:t>
            </a:r>
            <a:r>
              <a:rPr lang="el-GR" sz="2400" dirty="0">
                <a:solidFill>
                  <a:schemeClr val="tx2">
                    <a:lumMod val="75000"/>
                  </a:schemeClr>
                </a:solidFill>
                <a:cs typeface="Calibri"/>
              </a:rPr>
              <a:t> </a:t>
            </a:r>
            <a:r>
              <a:rPr lang="el-GR" sz="2400" spc="-5" dirty="0">
                <a:solidFill>
                  <a:schemeClr val="tx2">
                    <a:lumMod val="75000"/>
                  </a:schemeClr>
                </a:solidFill>
                <a:cs typeface="Calibri"/>
              </a:rPr>
              <a:t>προορίζονταν</a:t>
            </a:r>
            <a:r>
              <a:rPr lang="el-GR" sz="2400" dirty="0">
                <a:solidFill>
                  <a:schemeClr val="tx2">
                    <a:lumMod val="75000"/>
                  </a:schemeClr>
                </a:solidFill>
                <a:cs typeface="Calibri"/>
              </a:rPr>
              <a:t> </a:t>
            </a:r>
            <a:r>
              <a:rPr lang="el-GR" sz="2400" spc="-5" dirty="0">
                <a:solidFill>
                  <a:schemeClr val="tx2">
                    <a:lumMod val="75000"/>
                  </a:schemeClr>
                </a:solidFill>
                <a:cs typeface="Calibri"/>
              </a:rPr>
              <a:t>για</a:t>
            </a:r>
            <a:r>
              <a:rPr lang="el-GR" sz="2400" dirty="0">
                <a:solidFill>
                  <a:schemeClr val="tx2">
                    <a:lumMod val="75000"/>
                  </a:schemeClr>
                </a:solidFill>
                <a:cs typeface="Calibri"/>
              </a:rPr>
              <a:t> </a:t>
            </a:r>
            <a:r>
              <a:rPr lang="el-GR" sz="2400" spc="-5" dirty="0">
                <a:solidFill>
                  <a:schemeClr val="tx2">
                    <a:lumMod val="75000"/>
                  </a:schemeClr>
                </a:solidFill>
                <a:cs typeface="Calibri"/>
              </a:rPr>
              <a:t>χρήση</a:t>
            </a:r>
            <a:r>
              <a:rPr lang="el-GR" sz="2400" dirty="0">
                <a:solidFill>
                  <a:schemeClr val="tx2">
                    <a:lumMod val="75000"/>
                  </a:schemeClr>
                </a:solidFill>
                <a:cs typeface="Calibri"/>
              </a:rPr>
              <a:t> </a:t>
            </a:r>
            <a:r>
              <a:rPr lang="el-GR" sz="2400" spc="-10" dirty="0">
                <a:solidFill>
                  <a:schemeClr val="tx2">
                    <a:lumMod val="75000"/>
                  </a:schemeClr>
                </a:solidFill>
                <a:cs typeface="Calibri"/>
              </a:rPr>
              <a:t>στο </a:t>
            </a:r>
            <a:r>
              <a:rPr lang="el-GR" sz="2400" spc="-5" dirty="0">
                <a:solidFill>
                  <a:schemeClr val="tx2">
                    <a:lumMod val="75000"/>
                  </a:schemeClr>
                </a:solidFill>
                <a:cs typeface="Calibri"/>
              </a:rPr>
              <a:t> δημοτικό</a:t>
            </a:r>
            <a:r>
              <a:rPr lang="el-GR" sz="2400" spc="5" dirty="0">
                <a:solidFill>
                  <a:schemeClr val="tx2">
                    <a:lumMod val="75000"/>
                  </a:schemeClr>
                </a:solidFill>
                <a:cs typeface="Calibri"/>
              </a:rPr>
              <a:t> </a:t>
            </a:r>
            <a:r>
              <a:rPr lang="el-GR" sz="2400" spc="-5" dirty="0">
                <a:solidFill>
                  <a:schemeClr val="tx2">
                    <a:lumMod val="75000"/>
                  </a:schemeClr>
                </a:solidFill>
                <a:cs typeface="Calibri"/>
              </a:rPr>
              <a:t>τους</a:t>
            </a:r>
            <a:r>
              <a:rPr lang="el-GR" sz="2400" dirty="0">
                <a:solidFill>
                  <a:schemeClr val="tx2">
                    <a:lumMod val="75000"/>
                  </a:schemeClr>
                </a:solidFill>
                <a:cs typeface="Calibri"/>
              </a:rPr>
              <a:t> </a:t>
            </a:r>
            <a:r>
              <a:rPr lang="el-GR" sz="2400" spc="-5" dirty="0">
                <a:solidFill>
                  <a:schemeClr val="tx2">
                    <a:lumMod val="75000"/>
                  </a:schemeClr>
                </a:solidFill>
                <a:cs typeface="Calibri"/>
              </a:rPr>
              <a:t>σχολείο</a:t>
            </a:r>
            <a:r>
              <a:rPr lang="el-GR" sz="2400" spc="5" dirty="0">
                <a:solidFill>
                  <a:schemeClr val="tx2">
                    <a:lumMod val="75000"/>
                  </a:schemeClr>
                </a:solidFill>
                <a:cs typeface="Calibri"/>
              </a:rPr>
              <a:t> </a:t>
            </a:r>
            <a:r>
              <a:rPr lang="el-GR" sz="2400" spc="-5" dirty="0">
                <a:solidFill>
                  <a:schemeClr val="tx2">
                    <a:lumMod val="75000"/>
                  </a:schemeClr>
                </a:solidFill>
                <a:cs typeface="Calibri"/>
              </a:rPr>
              <a:t>είχαν</a:t>
            </a:r>
            <a:r>
              <a:rPr lang="el-GR" sz="2400" spc="5" dirty="0">
                <a:solidFill>
                  <a:schemeClr val="tx2">
                    <a:lumMod val="75000"/>
                  </a:schemeClr>
                </a:solidFill>
                <a:cs typeface="Calibri"/>
              </a:rPr>
              <a:t> </a:t>
            </a:r>
            <a:r>
              <a:rPr lang="el-GR" sz="2400" spc="-5" dirty="0">
                <a:solidFill>
                  <a:schemeClr val="tx2">
                    <a:lumMod val="75000"/>
                  </a:schemeClr>
                </a:solidFill>
                <a:cs typeface="Calibri"/>
              </a:rPr>
              <a:t>υποστεί</a:t>
            </a:r>
            <a:r>
              <a:rPr lang="el-GR" sz="2400" dirty="0">
                <a:solidFill>
                  <a:schemeClr val="tx2">
                    <a:lumMod val="75000"/>
                  </a:schemeClr>
                </a:solidFill>
                <a:cs typeface="Calibri"/>
              </a:rPr>
              <a:t> </a:t>
            </a:r>
            <a:r>
              <a:rPr lang="el-GR" sz="2400" spc="-5" dirty="0">
                <a:solidFill>
                  <a:schemeClr val="tx2">
                    <a:lumMod val="75000"/>
                  </a:schemeClr>
                </a:solidFill>
                <a:cs typeface="Calibri"/>
              </a:rPr>
              <a:t>υπέρμετρη</a:t>
            </a:r>
            <a:r>
              <a:rPr lang="el-GR" sz="2400" spc="-20" dirty="0">
                <a:solidFill>
                  <a:schemeClr val="tx2">
                    <a:lumMod val="75000"/>
                  </a:schemeClr>
                </a:solidFill>
                <a:cs typeface="Calibri"/>
              </a:rPr>
              <a:t> </a:t>
            </a:r>
            <a:r>
              <a:rPr lang="el-GR" sz="2400" spc="-5" dirty="0">
                <a:solidFill>
                  <a:schemeClr val="tx2">
                    <a:lumMod val="75000"/>
                  </a:schemeClr>
                </a:solidFill>
                <a:cs typeface="Calibri"/>
              </a:rPr>
              <a:t>λογοκρισία</a:t>
            </a:r>
            <a:r>
              <a:rPr lang="el-GR" sz="2400" spc="-5" dirty="0" smtClean="0">
                <a:solidFill>
                  <a:schemeClr val="tx2">
                    <a:lumMod val="75000"/>
                  </a:schemeClr>
                </a:solidFill>
                <a:cs typeface="Calibri"/>
              </a:rPr>
              <a:t>.</a:t>
            </a:r>
            <a:endParaRPr lang="el-GR" sz="2400" dirty="0">
              <a:solidFill>
                <a:schemeClr val="tx2">
                  <a:lumMod val="75000"/>
                </a:schemeClr>
              </a:solidFill>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41300" y="120650"/>
            <a:ext cx="10058400" cy="7560531"/>
          </a:xfrm>
          <a:prstGeom prst="rect">
            <a:avLst/>
          </a:prstGeom>
        </p:spPr>
        <p:txBody>
          <a:bodyPr wrap="square">
            <a:spAutoFit/>
          </a:bodyPr>
          <a:lstStyle/>
          <a:p>
            <a:pPr marL="12700" marR="1437005" algn="just">
              <a:lnSpc>
                <a:spcPts val="3660"/>
              </a:lnSpc>
              <a:spcBef>
                <a:spcPts val="140"/>
              </a:spcBef>
            </a:pPr>
            <a:r>
              <a:rPr lang="el-GR" sz="1900" spc="-5" dirty="0" smtClean="0">
                <a:solidFill>
                  <a:srgbClr val="4F81BC"/>
                </a:solidFill>
                <a:cs typeface="Calibri"/>
              </a:rPr>
              <a:t>Απαγόρευση των διακρίσεων (Άρθρο 14) </a:t>
            </a:r>
            <a:r>
              <a:rPr lang="el-GR" sz="1900" dirty="0" smtClean="0">
                <a:solidFill>
                  <a:srgbClr val="4F81BC"/>
                </a:solidFill>
                <a:cs typeface="Calibri"/>
              </a:rPr>
              <a:t> </a:t>
            </a:r>
            <a:r>
              <a:rPr lang="el-GR" sz="1900" spc="-5" dirty="0" smtClean="0">
                <a:solidFill>
                  <a:srgbClr val="808080"/>
                </a:solidFill>
                <a:cs typeface="Calibri"/>
              </a:rPr>
              <a:t>Συγγενική</a:t>
            </a:r>
            <a:r>
              <a:rPr lang="el-GR" sz="1900" spc="-10" dirty="0" smtClean="0">
                <a:solidFill>
                  <a:srgbClr val="808080"/>
                </a:solidFill>
                <a:cs typeface="Calibri"/>
              </a:rPr>
              <a:t> </a:t>
            </a:r>
            <a:r>
              <a:rPr lang="el-GR" sz="1900" spc="-5" dirty="0" smtClean="0">
                <a:solidFill>
                  <a:srgbClr val="808080"/>
                </a:solidFill>
                <a:cs typeface="Calibri"/>
              </a:rPr>
              <a:t>σχέση</a:t>
            </a:r>
            <a:r>
              <a:rPr lang="el-GR" sz="1900" dirty="0" smtClean="0">
                <a:solidFill>
                  <a:srgbClr val="808080"/>
                </a:solidFill>
                <a:cs typeface="Calibri"/>
              </a:rPr>
              <a:t> </a:t>
            </a:r>
            <a:r>
              <a:rPr lang="el-GR" sz="1900" spc="-5" dirty="0" smtClean="0">
                <a:solidFill>
                  <a:srgbClr val="808080"/>
                </a:solidFill>
                <a:cs typeface="Calibri"/>
              </a:rPr>
              <a:t>και</a:t>
            </a:r>
            <a:r>
              <a:rPr lang="el-GR" sz="1900" spc="5" dirty="0" smtClean="0">
                <a:solidFill>
                  <a:srgbClr val="808080"/>
                </a:solidFill>
                <a:cs typeface="Calibri"/>
              </a:rPr>
              <a:t> </a:t>
            </a:r>
            <a:r>
              <a:rPr lang="el-GR" sz="1900" spc="-5" dirty="0" smtClean="0">
                <a:solidFill>
                  <a:srgbClr val="808080"/>
                </a:solidFill>
                <a:cs typeface="Calibri"/>
              </a:rPr>
              <a:t>κληρονομικά</a:t>
            </a:r>
            <a:r>
              <a:rPr lang="el-GR" sz="1900" spc="-10" dirty="0" smtClean="0">
                <a:solidFill>
                  <a:srgbClr val="808080"/>
                </a:solidFill>
                <a:cs typeface="Calibri"/>
              </a:rPr>
              <a:t> </a:t>
            </a:r>
            <a:r>
              <a:rPr lang="el-GR" sz="1900" spc="-5" dirty="0" smtClean="0">
                <a:solidFill>
                  <a:srgbClr val="808080"/>
                </a:solidFill>
                <a:cs typeface="Calibri"/>
              </a:rPr>
              <a:t>δικαιώματα</a:t>
            </a:r>
            <a:endParaRPr lang="el-GR" sz="1900" dirty="0" smtClean="0">
              <a:cs typeface="Calibri"/>
            </a:endParaRPr>
          </a:p>
          <a:p>
            <a:pPr marL="12700" algn="just">
              <a:lnSpc>
                <a:spcPct val="100000"/>
              </a:lnSpc>
              <a:spcBef>
                <a:spcPts val="240"/>
              </a:spcBef>
            </a:pPr>
            <a:r>
              <a:rPr lang="el-GR" sz="1900" b="1" u="sng" spc="-5" dirty="0" err="1" smtClean="0">
                <a:solidFill>
                  <a:srgbClr val="0000FF"/>
                </a:solidFill>
                <a:uFill>
                  <a:solidFill>
                    <a:srgbClr val="0000FF"/>
                  </a:solidFill>
                </a:uFill>
                <a:cs typeface="Calibri"/>
                <a:hlinkClick r:id="rId2"/>
              </a:rPr>
              <a:t>Marckx</a:t>
            </a:r>
            <a:r>
              <a:rPr lang="el-GR" sz="1900" b="1" u="sng" spc="-10" dirty="0" smtClean="0">
                <a:solidFill>
                  <a:srgbClr val="0000FF"/>
                </a:solidFill>
                <a:uFill>
                  <a:solidFill>
                    <a:srgbClr val="0000FF"/>
                  </a:solidFill>
                </a:uFill>
                <a:cs typeface="Calibri"/>
                <a:hlinkClick r:id="rId2"/>
              </a:rPr>
              <a:t> </a:t>
            </a:r>
            <a:r>
              <a:rPr lang="el-GR" sz="1900" b="1" u="sng" spc="-5" dirty="0" smtClean="0">
                <a:solidFill>
                  <a:srgbClr val="0000FF"/>
                </a:solidFill>
                <a:uFill>
                  <a:solidFill>
                    <a:srgbClr val="0000FF"/>
                  </a:solidFill>
                </a:uFill>
                <a:cs typeface="Calibri"/>
                <a:hlinkClick r:id="rId2"/>
              </a:rPr>
              <a:t>κατά</a:t>
            </a:r>
            <a:r>
              <a:rPr lang="el-GR" sz="1900" b="1" u="sng" spc="-15" dirty="0" smtClean="0">
                <a:solidFill>
                  <a:srgbClr val="0000FF"/>
                </a:solidFill>
                <a:uFill>
                  <a:solidFill>
                    <a:srgbClr val="0000FF"/>
                  </a:solidFill>
                </a:uFill>
                <a:cs typeface="Calibri"/>
                <a:hlinkClick r:id="rId2"/>
              </a:rPr>
              <a:t> </a:t>
            </a:r>
            <a:r>
              <a:rPr lang="el-GR" sz="1900" b="1" u="sng" spc="-5" dirty="0" smtClean="0">
                <a:solidFill>
                  <a:srgbClr val="0000FF"/>
                </a:solidFill>
                <a:uFill>
                  <a:solidFill>
                    <a:srgbClr val="0000FF"/>
                  </a:solidFill>
                </a:uFill>
                <a:cs typeface="Calibri"/>
                <a:hlinkClick r:id="rId2"/>
              </a:rPr>
              <a:t>Βελγίου</a:t>
            </a:r>
            <a:endParaRPr lang="el-GR" sz="1900" dirty="0" smtClean="0">
              <a:cs typeface="Calibri"/>
            </a:endParaRPr>
          </a:p>
          <a:p>
            <a:pPr marL="12700" algn="just">
              <a:lnSpc>
                <a:spcPct val="100000"/>
              </a:lnSpc>
              <a:spcBef>
                <a:spcPts val="25"/>
              </a:spcBef>
            </a:pPr>
            <a:r>
              <a:rPr lang="el-GR" sz="1900" dirty="0" smtClean="0">
                <a:solidFill>
                  <a:srgbClr val="808080"/>
                </a:solidFill>
                <a:cs typeface="Calibri"/>
              </a:rPr>
              <a:t>13</a:t>
            </a:r>
            <a:r>
              <a:rPr lang="el-GR" sz="1900" spc="-20" dirty="0" smtClean="0">
                <a:solidFill>
                  <a:srgbClr val="808080"/>
                </a:solidFill>
                <a:cs typeface="Calibri"/>
              </a:rPr>
              <a:t> </a:t>
            </a:r>
            <a:r>
              <a:rPr lang="el-GR" sz="1900" spc="-5" dirty="0" smtClean="0">
                <a:solidFill>
                  <a:srgbClr val="808080"/>
                </a:solidFill>
                <a:cs typeface="Calibri"/>
              </a:rPr>
              <a:t>Ιουνίου</a:t>
            </a:r>
            <a:r>
              <a:rPr lang="el-GR" sz="1900" spc="-20" dirty="0" smtClean="0">
                <a:solidFill>
                  <a:srgbClr val="808080"/>
                </a:solidFill>
                <a:cs typeface="Calibri"/>
              </a:rPr>
              <a:t> </a:t>
            </a:r>
            <a:r>
              <a:rPr lang="el-GR" sz="1900" spc="-5" dirty="0" smtClean="0">
                <a:solidFill>
                  <a:srgbClr val="808080"/>
                </a:solidFill>
                <a:cs typeface="Calibri"/>
              </a:rPr>
              <a:t>1979</a:t>
            </a:r>
            <a:endParaRPr lang="el-GR" sz="1900" dirty="0" smtClean="0">
              <a:cs typeface="Calibri"/>
            </a:endParaRPr>
          </a:p>
          <a:p>
            <a:pPr marL="12700" marR="5715" algn="just">
              <a:lnSpc>
                <a:spcPct val="101699"/>
              </a:lnSpc>
              <a:spcBef>
                <a:spcPts val="75"/>
              </a:spcBef>
            </a:pPr>
            <a:r>
              <a:rPr lang="el-GR" sz="1900" spc="-5" dirty="0" smtClean="0">
                <a:cs typeface="Calibri"/>
              </a:rPr>
              <a:t>Μια ανύπαντρη Βελγίδα </a:t>
            </a:r>
            <a:r>
              <a:rPr lang="el-GR" sz="1900" dirty="0" smtClean="0">
                <a:cs typeface="Calibri"/>
              </a:rPr>
              <a:t>μητέρα </a:t>
            </a:r>
            <a:r>
              <a:rPr lang="el-GR" sz="1900" spc="-5" dirty="0" smtClean="0">
                <a:cs typeface="Calibri"/>
              </a:rPr>
              <a:t>κατήγγειλε </a:t>
            </a:r>
            <a:r>
              <a:rPr lang="el-GR" sz="1900" dirty="0" smtClean="0">
                <a:cs typeface="Calibri"/>
              </a:rPr>
              <a:t>ότι </a:t>
            </a:r>
            <a:r>
              <a:rPr lang="el-GR" sz="1900" spc="-5" dirty="0" smtClean="0">
                <a:cs typeface="Calibri"/>
              </a:rPr>
              <a:t>εκείνη και </a:t>
            </a:r>
            <a:r>
              <a:rPr lang="el-GR" sz="1900" dirty="0" smtClean="0">
                <a:cs typeface="Calibri"/>
              </a:rPr>
              <a:t>η </a:t>
            </a:r>
            <a:r>
              <a:rPr lang="el-GR" sz="1900" spc="-5" dirty="0" smtClean="0">
                <a:cs typeface="Calibri"/>
              </a:rPr>
              <a:t>κόρη </a:t>
            </a:r>
            <a:r>
              <a:rPr lang="el-GR" sz="1900" dirty="0" smtClean="0">
                <a:cs typeface="Calibri"/>
              </a:rPr>
              <a:t>της </a:t>
            </a:r>
            <a:r>
              <a:rPr lang="el-GR" sz="1900" spc="-5" dirty="0" smtClean="0">
                <a:cs typeface="Calibri"/>
              </a:rPr>
              <a:t>δεν είχαν </a:t>
            </a:r>
            <a:r>
              <a:rPr lang="el-GR" sz="1900" dirty="0" smtClean="0">
                <a:cs typeface="Calibri"/>
              </a:rPr>
              <a:t>τα </a:t>
            </a:r>
            <a:r>
              <a:rPr lang="el-GR" sz="1900" spc="5" dirty="0" smtClean="0">
                <a:cs typeface="Calibri"/>
              </a:rPr>
              <a:t> </a:t>
            </a:r>
            <a:r>
              <a:rPr lang="el-GR" sz="1900" spc="-10" dirty="0" smtClean="0">
                <a:cs typeface="Calibri"/>
              </a:rPr>
              <a:t>ίδια </a:t>
            </a:r>
            <a:r>
              <a:rPr lang="el-GR" sz="1900" spc="-5" dirty="0" smtClean="0">
                <a:cs typeface="Calibri"/>
              </a:rPr>
              <a:t>δικαιώματα </a:t>
            </a:r>
            <a:r>
              <a:rPr lang="el-GR" sz="1900" dirty="0" smtClean="0">
                <a:cs typeface="Calibri"/>
              </a:rPr>
              <a:t>με </a:t>
            </a:r>
            <a:r>
              <a:rPr lang="el-GR" sz="1900" spc="-5" dirty="0" smtClean="0">
                <a:cs typeface="Calibri"/>
              </a:rPr>
              <a:t>εκείνα που αναγνωρίζονταν στις </a:t>
            </a:r>
            <a:r>
              <a:rPr lang="el-GR" sz="1900" dirty="0" smtClean="0">
                <a:cs typeface="Calibri"/>
              </a:rPr>
              <a:t>παντρεμένες μητέρες </a:t>
            </a:r>
            <a:r>
              <a:rPr lang="el-GR" sz="1900" spc="-5" dirty="0" smtClean="0">
                <a:cs typeface="Calibri"/>
              </a:rPr>
              <a:t>και </a:t>
            </a:r>
            <a:r>
              <a:rPr lang="el-GR" sz="1900" dirty="0" smtClean="0">
                <a:cs typeface="Calibri"/>
              </a:rPr>
              <a:t>τα </a:t>
            </a:r>
            <a:r>
              <a:rPr lang="el-GR" sz="1900" spc="5" dirty="0" smtClean="0">
                <a:cs typeface="Calibri"/>
              </a:rPr>
              <a:t> </a:t>
            </a:r>
            <a:r>
              <a:rPr lang="el-GR" sz="1900" spc="-5" dirty="0" smtClean="0">
                <a:cs typeface="Calibri"/>
              </a:rPr>
              <a:t>παιδιά τους. Ειδικότερα: προκειμένου </a:t>
            </a:r>
            <a:r>
              <a:rPr lang="el-GR" sz="1900" spc="-10" dirty="0" smtClean="0">
                <a:cs typeface="Calibri"/>
              </a:rPr>
              <a:t>να </a:t>
            </a:r>
            <a:r>
              <a:rPr lang="el-GR" sz="1900" spc="-5" dirty="0" smtClean="0">
                <a:cs typeface="Calibri"/>
              </a:rPr>
              <a:t>θεμελιωθεί </a:t>
            </a:r>
            <a:r>
              <a:rPr lang="el-GR" sz="1900" dirty="0" smtClean="0">
                <a:cs typeface="Calibri"/>
              </a:rPr>
              <a:t>η </a:t>
            </a:r>
            <a:r>
              <a:rPr lang="el-GR" sz="1900" spc="-5" dirty="0" smtClean="0">
                <a:cs typeface="Calibri"/>
              </a:rPr>
              <a:t>συγγενική σχέση, </a:t>
            </a:r>
            <a:r>
              <a:rPr lang="el-GR" sz="1900" dirty="0" smtClean="0">
                <a:cs typeface="Calibri"/>
              </a:rPr>
              <a:t>η </a:t>
            </a:r>
            <a:r>
              <a:rPr lang="el-GR" sz="1900" spc="-5" dirty="0" smtClean="0">
                <a:cs typeface="Calibri"/>
              </a:rPr>
              <a:t>μητέρα </a:t>
            </a:r>
            <a:r>
              <a:rPr lang="el-GR" sz="1900" dirty="0" smtClean="0">
                <a:cs typeface="Calibri"/>
              </a:rPr>
              <a:t> </a:t>
            </a:r>
            <a:r>
              <a:rPr lang="el-GR" sz="1900" spc="-5" dirty="0" smtClean="0">
                <a:cs typeface="Calibri"/>
              </a:rPr>
              <a:t>όφειλε </a:t>
            </a:r>
            <a:r>
              <a:rPr lang="el-GR" sz="1900" dirty="0" smtClean="0">
                <a:cs typeface="Calibri"/>
              </a:rPr>
              <a:t>να </a:t>
            </a:r>
            <a:r>
              <a:rPr lang="el-GR" sz="1900" spc="-5" dirty="0" smtClean="0">
                <a:cs typeface="Calibri"/>
              </a:rPr>
              <a:t>αναγνωρίσει το παιδί </a:t>
            </a:r>
            <a:r>
              <a:rPr lang="el-GR" sz="1900" dirty="0" smtClean="0">
                <a:cs typeface="Calibri"/>
              </a:rPr>
              <a:t>της ή να </a:t>
            </a:r>
            <a:r>
              <a:rPr lang="el-GR" sz="1900" spc="-5" dirty="0" smtClean="0">
                <a:cs typeface="Calibri"/>
              </a:rPr>
              <a:t>κινήσει δικαστική διαδικασία </a:t>
            </a:r>
            <a:r>
              <a:rPr lang="el-GR" sz="1900" dirty="0" smtClean="0">
                <a:cs typeface="Calibri"/>
              </a:rPr>
              <a:t>(ενώ ως </a:t>
            </a:r>
            <a:r>
              <a:rPr lang="el-GR" sz="1900" spc="-5" dirty="0" smtClean="0">
                <a:cs typeface="Calibri"/>
              </a:rPr>
              <a:t>προς </a:t>
            </a:r>
            <a:r>
              <a:rPr lang="el-GR" sz="1900" dirty="0" smtClean="0">
                <a:cs typeface="Calibri"/>
              </a:rPr>
              <a:t> </a:t>
            </a:r>
            <a:r>
              <a:rPr lang="el-GR" sz="1900" spc="-5" dirty="0" smtClean="0">
                <a:cs typeface="Calibri"/>
              </a:rPr>
              <a:t>τις</a:t>
            </a:r>
            <a:r>
              <a:rPr lang="el-GR" sz="1900" spc="90" dirty="0" smtClean="0">
                <a:cs typeface="Calibri"/>
              </a:rPr>
              <a:t> </a:t>
            </a:r>
            <a:r>
              <a:rPr lang="el-GR" sz="1900" spc="-5" dirty="0" smtClean="0">
                <a:cs typeface="Calibri"/>
              </a:rPr>
              <a:t>παντρεμένες</a:t>
            </a:r>
            <a:r>
              <a:rPr lang="el-GR" sz="1900" spc="90" dirty="0" smtClean="0">
                <a:cs typeface="Calibri"/>
              </a:rPr>
              <a:t> </a:t>
            </a:r>
            <a:r>
              <a:rPr lang="el-GR" sz="1900" spc="-5" dirty="0" smtClean="0">
                <a:cs typeface="Calibri"/>
              </a:rPr>
              <a:t>μητέρες</a:t>
            </a:r>
            <a:r>
              <a:rPr lang="el-GR" sz="1900" spc="90" dirty="0" smtClean="0">
                <a:cs typeface="Calibri"/>
              </a:rPr>
              <a:t> </a:t>
            </a:r>
            <a:r>
              <a:rPr lang="el-GR" sz="1900" spc="-5" dirty="0" smtClean="0">
                <a:cs typeface="Calibri"/>
              </a:rPr>
              <a:t>αρκούσε,</a:t>
            </a:r>
            <a:r>
              <a:rPr lang="el-GR" sz="1900" spc="90" dirty="0" smtClean="0">
                <a:cs typeface="Calibri"/>
              </a:rPr>
              <a:t> </a:t>
            </a:r>
            <a:r>
              <a:rPr lang="el-GR" sz="1900" spc="-5" dirty="0" smtClean="0">
                <a:cs typeface="Calibri"/>
              </a:rPr>
              <a:t>για</a:t>
            </a:r>
            <a:r>
              <a:rPr lang="el-GR" sz="1900" spc="95" dirty="0" smtClean="0">
                <a:cs typeface="Calibri"/>
              </a:rPr>
              <a:t> </a:t>
            </a:r>
            <a:r>
              <a:rPr lang="el-GR" sz="1900" spc="-5" dirty="0" smtClean="0">
                <a:cs typeface="Calibri"/>
              </a:rPr>
              <a:t>αυτόν</a:t>
            </a:r>
            <a:r>
              <a:rPr lang="el-GR" sz="1900" spc="90" dirty="0" smtClean="0">
                <a:cs typeface="Calibri"/>
              </a:rPr>
              <a:t> </a:t>
            </a:r>
            <a:r>
              <a:rPr lang="el-GR" sz="1900" dirty="0" smtClean="0">
                <a:cs typeface="Calibri"/>
              </a:rPr>
              <a:t>τον</a:t>
            </a:r>
            <a:r>
              <a:rPr lang="el-GR" sz="1900" spc="85" dirty="0" smtClean="0">
                <a:cs typeface="Calibri"/>
              </a:rPr>
              <a:t> </a:t>
            </a:r>
            <a:r>
              <a:rPr lang="el-GR" sz="1900" spc="-5" dirty="0" smtClean="0">
                <a:cs typeface="Calibri"/>
              </a:rPr>
              <a:t>σκοπό,</a:t>
            </a:r>
            <a:r>
              <a:rPr lang="el-GR" sz="1900" spc="90" dirty="0" smtClean="0">
                <a:cs typeface="Calibri"/>
              </a:rPr>
              <a:t> </a:t>
            </a:r>
            <a:r>
              <a:rPr lang="el-GR" sz="1900" spc="-5" dirty="0" smtClean="0">
                <a:cs typeface="Calibri"/>
              </a:rPr>
              <a:t>απλώς</a:t>
            </a:r>
            <a:r>
              <a:rPr lang="el-GR" sz="1900" spc="90" dirty="0" smtClean="0">
                <a:cs typeface="Calibri"/>
              </a:rPr>
              <a:t> </a:t>
            </a:r>
            <a:r>
              <a:rPr lang="el-GR" sz="1900" dirty="0" smtClean="0">
                <a:cs typeface="Calibri"/>
              </a:rPr>
              <a:t>η</a:t>
            </a:r>
            <a:r>
              <a:rPr lang="el-GR" sz="1900" spc="85" dirty="0" smtClean="0">
                <a:cs typeface="Calibri"/>
              </a:rPr>
              <a:t> </a:t>
            </a:r>
            <a:r>
              <a:rPr lang="el-GR" sz="1900" spc="-5" dirty="0" smtClean="0">
                <a:cs typeface="Calibri"/>
              </a:rPr>
              <a:t>πράξη</a:t>
            </a:r>
            <a:r>
              <a:rPr lang="en-US" sz="1900" spc="-5" dirty="0" smtClean="0">
                <a:cs typeface="Calibri"/>
              </a:rPr>
              <a:t> </a:t>
            </a:r>
            <a:r>
              <a:rPr lang="el-GR" sz="1900" spc="-5" dirty="0" smtClean="0">
                <a:cs typeface="Calibri"/>
              </a:rPr>
              <a:t>γεννήσεως</a:t>
            </a:r>
            <a:r>
              <a:rPr lang="el-GR" sz="1900" spc="-5" dirty="0">
                <a:cs typeface="Calibri"/>
              </a:rPr>
              <a:t>)·</a:t>
            </a:r>
            <a:r>
              <a:rPr lang="el-GR" sz="1900" dirty="0">
                <a:cs typeface="Calibri"/>
              </a:rPr>
              <a:t> η</a:t>
            </a:r>
            <a:r>
              <a:rPr lang="el-GR" sz="1900" spc="5" dirty="0">
                <a:cs typeface="Calibri"/>
              </a:rPr>
              <a:t> </a:t>
            </a:r>
            <a:r>
              <a:rPr lang="el-GR" sz="1900" spc="-5" dirty="0">
                <a:cs typeface="Calibri"/>
              </a:rPr>
              <a:t>αναγνώριση</a:t>
            </a:r>
            <a:r>
              <a:rPr lang="el-GR" sz="1900" dirty="0">
                <a:cs typeface="Calibri"/>
              </a:rPr>
              <a:t> </a:t>
            </a:r>
            <a:r>
              <a:rPr lang="el-GR" sz="1900" spc="-5" dirty="0">
                <a:cs typeface="Calibri"/>
              </a:rPr>
              <a:t>περιόριζε</a:t>
            </a:r>
            <a:r>
              <a:rPr lang="el-GR" sz="1900" dirty="0">
                <a:cs typeface="Calibri"/>
              </a:rPr>
              <a:t> τη</a:t>
            </a:r>
            <a:r>
              <a:rPr lang="el-GR" sz="1900" spc="5" dirty="0">
                <a:cs typeface="Calibri"/>
              </a:rPr>
              <a:t> </a:t>
            </a:r>
            <a:r>
              <a:rPr lang="el-GR" sz="1900" spc="-5" dirty="0">
                <a:cs typeface="Calibri"/>
              </a:rPr>
              <a:t>δυνατότητά</a:t>
            </a:r>
            <a:r>
              <a:rPr lang="el-GR" sz="1900" dirty="0">
                <a:cs typeface="Calibri"/>
              </a:rPr>
              <a:t> της</a:t>
            </a:r>
            <a:r>
              <a:rPr lang="el-GR" sz="1900" spc="5" dirty="0">
                <a:cs typeface="Calibri"/>
              </a:rPr>
              <a:t> </a:t>
            </a:r>
            <a:r>
              <a:rPr lang="el-GR" sz="1900" spc="-10" dirty="0">
                <a:cs typeface="Calibri"/>
              </a:rPr>
              <a:t>να</a:t>
            </a:r>
            <a:r>
              <a:rPr lang="el-GR" sz="1900" spc="-5" dirty="0">
                <a:cs typeface="Calibri"/>
              </a:rPr>
              <a:t> κληροδοτήσει</a:t>
            </a:r>
            <a:r>
              <a:rPr lang="el-GR" sz="1900" dirty="0">
                <a:cs typeface="Calibri"/>
              </a:rPr>
              <a:t> τα </a:t>
            </a:r>
            <a:r>
              <a:rPr lang="el-GR" sz="1900" spc="5" dirty="0">
                <a:cs typeface="Calibri"/>
              </a:rPr>
              <a:t> </a:t>
            </a:r>
            <a:r>
              <a:rPr lang="el-GR" sz="1900" spc="-5" dirty="0">
                <a:cs typeface="Calibri"/>
              </a:rPr>
              <a:t>περιουσιακά </a:t>
            </a:r>
            <a:r>
              <a:rPr lang="el-GR" sz="1900" dirty="0">
                <a:cs typeface="Calibri"/>
              </a:rPr>
              <a:t>της </a:t>
            </a:r>
            <a:r>
              <a:rPr lang="el-GR" sz="1900" spc="-5" dirty="0">
                <a:cs typeface="Calibri"/>
              </a:rPr>
              <a:t>αγαθά στο παιδί </a:t>
            </a:r>
            <a:r>
              <a:rPr lang="el-GR" sz="1900" dirty="0">
                <a:cs typeface="Calibri"/>
              </a:rPr>
              <a:t>της </a:t>
            </a:r>
            <a:r>
              <a:rPr lang="el-GR" sz="1900" spc="-5" dirty="0">
                <a:cs typeface="Calibri"/>
              </a:rPr>
              <a:t>και </a:t>
            </a:r>
            <a:r>
              <a:rPr lang="el-GR" sz="1900" dirty="0">
                <a:cs typeface="Calibri"/>
              </a:rPr>
              <a:t>δεν </a:t>
            </a:r>
            <a:r>
              <a:rPr lang="el-GR" sz="1900" spc="-5" dirty="0">
                <a:cs typeface="Calibri"/>
              </a:rPr>
              <a:t>δημιουργούσε νομικό δεσμό ανάμεσα </a:t>
            </a:r>
            <a:r>
              <a:rPr lang="el-GR" sz="1900" dirty="0">
                <a:cs typeface="Calibri"/>
              </a:rPr>
              <a:t> </a:t>
            </a:r>
            <a:r>
              <a:rPr lang="el-GR" sz="1900" spc="-5" dirty="0">
                <a:cs typeface="Calibri"/>
              </a:rPr>
              <a:t>στο παιδί και </a:t>
            </a:r>
            <a:r>
              <a:rPr lang="el-GR" sz="1900" dirty="0">
                <a:cs typeface="Calibri"/>
              </a:rPr>
              <a:t>την </a:t>
            </a:r>
            <a:r>
              <a:rPr lang="el-GR" sz="1900" spc="-5" dirty="0">
                <a:cs typeface="Calibri"/>
              </a:rPr>
              <a:t>οικογένεια </a:t>
            </a:r>
            <a:r>
              <a:rPr lang="el-GR" sz="1900" dirty="0">
                <a:cs typeface="Calibri"/>
              </a:rPr>
              <a:t>της </a:t>
            </a:r>
            <a:r>
              <a:rPr lang="el-GR" sz="1900" spc="-5" dirty="0">
                <a:cs typeface="Calibri"/>
              </a:rPr>
              <a:t>μητέρας, ιδίως </a:t>
            </a:r>
            <a:r>
              <a:rPr lang="el-GR" sz="1900" dirty="0">
                <a:cs typeface="Calibri"/>
              </a:rPr>
              <a:t>τη </a:t>
            </a:r>
            <a:r>
              <a:rPr lang="el-GR" sz="1900" spc="-5" dirty="0">
                <a:cs typeface="Calibri"/>
              </a:rPr>
              <a:t>γιαγιά και </a:t>
            </a:r>
            <a:r>
              <a:rPr lang="el-GR" sz="1900" dirty="0">
                <a:cs typeface="Calibri"/>
              </a:rPr>
              <a:t>τη </a:t>
            </a:r>
            <a:r>
              <a:rPr lang="el-GR" sz="1900" spc="-5" dirty="0">
                <a:cs typeface="Calibri"/>
              </a:rPr>
              <a:t>θεία· </a:t>
            </a:r>
            <a:r>
              <a:rPr lang="el-GR" sz="1900" dirty="0">
                <a:cs typeface="Calibri"/>
              </a:rPr>
              <a:t>ο μόνος, </a:t>
            </a:r>
            <a:r>
              <a:rPr lang="el-GR" sz="1900" spc="-5" dirty="0">
                <a:cs typeface="Calibri"/>
              </a:rPr>
              <a:t>δε, </a:t>
            </a:r>
            <a:r>
              <a:rPr lang="el-GR" sz="1900" dirty="0">
                <a:cs typeface="Calibri"/>
              </a:rPr>
              <a:t> </a:t>
            </a:r>
            <a:r>
              <a:rPr lang="el-GR" sz="1900" spc="-5" dirty="0">
                <a:cs typeface="Calibri"/>
              </a:rPr>
              <a:t>τρόπος για </a:t>
            </a:r>
            <a:r>
              <a:rPr lang="el-GR" sz="1900" dirty="0">
                <a:cs typeface="Calibri"/>
              </a:rPr>
              <a:t>να </a:t>
            </a:r>
            <a:r>
              <a:rPr lang="el-GR" sz="1900" spc="-5" dirty="0">
                <a:cs typeface="Calibri"/>
              </a:rPr>
              <a:t>διασφαλίσει στην κόρη </a:t>
            </a:r>
            <a:r>
              <a:rPr lang="el-GR" sz="1900" dirty="0">
                <a:cs typeface="Calibri"/>
              </a:rPr>
              <a:t>της </a:t>
            </a:r>
            <a:r>
              <a:rPr lang="el-GR" sz="1900" spc="-5" dirty="0">
                <a:cs typeface="Calibri"/>
              </a:rPr>
              <a:t>δικαιώματα όμοια </a:t>
            </a:r>
            <a:r>
              <a:rPr lang="el-GR" sz="1900" dirty="0">
                <a:cs typeface="Calibri"/>
              </a:rPr>
              <a:t>με </a:t>
            </a:r>
            <a:r>
              <a:rPr lang="el-GR" sz="1900" spc="-5" dirty="0">
                <a:cs typeface="Calibri"/>
              </a:rPr>
              <a:t>εκείνα που διέθεταν </a:t>
            </a:r>
            <a:r>
              <a:rPr lang="el-GR" sz="1900" dirty="0">
                <a:cs typeface="Calibri"/>
              </a:rPr>
              <a:t> τα </a:t>
            </a:r>
            <a:r>
              <a:rPr lang="el-GR" sz="1900" spc="-5" dirty="0">
                <a:cs typeface="Calibri"/>
              </a:rPr>
              <a:t>νόμιμα παιδιά ήταν </a:t>
            </a:r>
            <a:r>
              <a:rPr lang="el-GR" sz="1900" spc="-10" dirty="0">
                <a:cs typeface="Calibri"/>
              </a:rPr>
              <a:t>να </a:t>
            </a:r>
            <a:r>
              <a:rPr lang="el-GR" sz="1900" spc="-5" dirty="0">
                <a:cs typeface="Calibri"/>
              </a:rPr>
              <a:t>παντρευτεί και έπειτα </a:t>
            </a:r>
            <a:r>
              <a:rPr lang="el-GR" sz="1900" dirty="0">
                <a:cs typeface="Calibri"/>
              </a:rPr>
              <a:t>να </a:t>
            </a:r>
            <a:r>
              <a:rPr lang="el-GR" sz="1900" spc="-5" dirty="0">
                <a:cs typeface="Calibri"/>
              </a:rPr>
              <a:t>υιοθετήσει </a:t>
            </a:r>
            <a:r>
              <a:rPr lang="el-GR" sz="1900" dirty="0">
                <a:cs typeface="Calibri"/>
              </a:rPr>
              <a:t>την </a:t>
            </a:r>
            <a:r>
              <a:rPr lang="el-GR" sz="1900" spc="-10" dirty="0">
                <a:cs typeface="Calibri"/>
              </a:rPr>
              <a:t>ίδια </a:t>
            </a:r>
            <a:r>
              <a:rPr lang="el-GR" sz="1900" spc="-5" dirty="0">
                <a:cs typeface="Calibri"/>
              </a:rPr>
              <a:t>της </a:t>
            </a:r>
            <a:r>
              <a:rPr lang="el-GR" sz="1900" dirty="0">
                <a:cs typeface="Calibri"/>
              </a:rPr>
              <a:t>την </a:t>
            </a:r>
            <a:r>
              <a:rPr lang="el-GR" sz="1900" spc="-5" dirty="0">
                <a:cs typeface="Calibri"/>
              </a:rPr>
              <a:t>κόρη </a:t>
            </a:r>
            <a:r>
              <a:rPr lang="el-GR" sz="1900" dirty="0">
                <a:cs typeface="Calibri"/>
              </a:rPr>
              <a:t> </a:t>
            </a:r>
            <a:r>
              <a:rPr lang="el-GR" sz="1900" spc="-5" dirty="0">
                <a:cs typeface="Calibri"/>
              </a:rPr>
              <a:t>(ή</a:t>
            </a:r>
            <a:r>
              <a:rPr lang="el-GR" sz="1900" dirty="0">
                <a:cs typeface="Calibri"/>
              </a:rPr>
              <a:t> να</a:t>
            </a:r>
            <a:r>
              <a:rPr lang="el-GR" sz="1900" spc="5" dirty="0">
                <a:cs typeface="Calibri"/>
              </a:rPr>
              <a:t> </a:t>
            </a:r>
            <a:r>
              <a:rPr lang="el-GR" sz="1900" spc="-5" dirty="0">
                <a:cs typeface="Calibri"/>
              </a:rPr>
              <a:t>κινήσει </a:t>
            </a:r>
            <a:r>
              <a:rPr lang="el-GR" sz="1900" dirty="0">
                <a:cs typeface="Calibri"/>
              </a:rPr>
              <a:t>τη</a:t>
            </a:r>
            <a:r>
              <a:rPr lang="el-GR" sz="1900" spc="-5" dirty="0">
                <a:cs typeface="Calibri"/>
              </a:rPr>
              <a:t> διαδικασία</a:t>
            </a:r>
            <a:r>
              <a:rPr lang="el-GR" sz="1900" spc="5" dirty="0">
                <a:cs typeface="Calibri"/>
              </a:rPr>
              <a:t> </a:t>
            </a:r>
            <a:r>
              <a:rPr lang="el-GR" sz="1900" spc="-5" dirty="0">
                <a:cs typeface="Calibri"/>
              </a:rPr>
              <a:t>νομιμοποίησής</a:t>
            </a:r>
            <a:r>
              <a:rPr lang="el-GR" sz="1900" dirty="0">
                <a:cs typeface="Calibri"/>
              </a:rPr>
              <a:t> </a:t>
            </a:r>
            <a:r>
              <a:rPr lang="el-GR" sz="1900" spc="-5" dirty="0">
                <a:cs typeface="Calibri"/>
              </a:rPr>
              <a:t>της).</a:t>
            </a:r>
            <a:endParaRPr lang="el-GR" sz="1900" dirty="0">
              <a:cs typeface="Calibri"/>
            </a:endParaRPr>
          </a:p>
          <a:p>
            <a:pPr marL="12700" algn="just">
              <a:lnSpc>
                <a:spcPct val="100000"/>
              </a:lnSpc>
              <a:spcBef>
                <a:spcPts val="25"/>
              </a:spcBef>
            </a:pPr>
            <a:r>
              <a:rPr lang="el-GR" sz="1900" dirty="0">
                <a:solidFill>
                  <a:schemeClr val="tx2">
                    <a:lumMod val="75000"/>
                  </a:schemeClr>
                </a:solidFill>
                <a:cs typeface="Calibri"/>
              </a:rPr>
              <a:t>Το </a:t>
            </a:r>
            <a:r>
              <a:rPr lang="el-GR" sz="1900" spc="-5" dirty="0" smtClean="0">
                <a:solidFill>
                  <a:schemeClr val="tx2">
                    <a:lumMod val="75000"/>
                  </a:schemeClr>
                </a:solidFill>
                <a:cs typeface="Calibri"/>
              </a:rPr>
              <a:t>Δικαστήριο</a:t>
            </a:r>
            <a:r>
              <a:rPr lang="el-GR" sz="1900" spc="595" dirty="0" smtClean="0">
                <a:solidFill>
                  <a:schemeClr val="tx2">
                    <a:lumMod val="75000"/>
                  </a:schemeClr>
                </a:solidFill>
                <a:cs typeface="Calibri"/>
              </a:rPr>
              <a:t> </a:t>
            </a:r>
            <a:r>
              <a:rPr lang="el-GR" sz="1900" spc="-5" dirty="0">
                <a:solidFill>
                  <a:schemeClr val="tx2">
                    <a:lumMod val="75000"/>
                  </a:schemeClr>
                </a:solidFill>
                <a:cs typeface="Calibri"/>
              </a:rPr>
              <a:t>έκρινε</a:t>
            </a:r>
            <a:r>
              <a:rPr lang="el-GR" sz="1900" spc="590" dirty="0">
                <a:solidFill>
                  <a:schemeClr val="tx2">
                    <a:lumMod val="75000"/>
                  </a:schemeClr>
                </a:solidFill>
                <a:cs typeface="Calibri"/>
              </a:rPr>
              <a:t> </a:t>
            </a:r>
            <a:r>
              <a:rPr lang="el-GR" sz="1900" spc="-5" dirty="0">
                <a:solidFill>
                  <a:schemeClr val="tx2">
                    <a:lumMod val="75000"/>
                  </a:schemeClr>
                </a:solidFill>
                <a:cs typeface="Calibri"/>
              </a:rPr>
              <a:t>συγκεκριμένα</a:t>
            </a:r>
            <a:r>
              <a:rPr lang="el-GR" sz="1900" spc="595" dirty="0">
                <a:solidFill>
                  <a:schemeClr val="tx2">
                    <a:lumMod val="75000"/>
                  </a:schemeClr>
                </a:solidFill>
                <a:cs typeface="Calibri"/>
              </a:rPr>
              <a:t> </a:t>
            </a:r>
            <a:r>
              <a:rPr lang="el-GR" sz="1900" spc="-5" dirty="0">
                <a:solidFill>
                  <a:schemeClr val="tx2">
                    <a:lumMod val="75000"/>
                  </a:schemeClr>
                </a:solidFill>
                <a:cs typeface="Calibri"/>
              </a:rPr>
              <a:t>ότι</a:t>
            </a:r>
            <a:r>
              <a:rPr lang="el-GR" sz="1900" spc="590" dirty="0">
                <a:solidFill>
                  <a:schemeClr val="tx2">
                    <a:lumMod val="75000"/>
                  </a:schemeClr>
                </a:solidFill>
                <a:cs typeface="Calibri"/>
              </a:rPr>
              <a:t> </a:t>
            </a:r>
            <a:r>
              <a:rPr lang="el-GR" sz="1900" spc="-5" dirty="0">
                <a:solidFill>
                  <a:schemeClr val="tx2">
                    <a:lumMod val="75000"/>
                  </a:schemeClr>
                </a:solidFill>
                <a:cs typeface="Calibri"/>
              </a:rPr>
              <a:t>υπήρξε</a:t>
            </a:r>
            <a:r>
              <a:rPr lang="el-GR" sz="1900" spc="590" dirty="0">
                <a:solidFill>
                  <a:schemeClr val="tx2">
                    <a:lumMod val="75000"/>
                  </a:schemeClr>
                </a:solidFill>
                <a:cs typeface="Calibri"/>
              </a:rPr>
              <a:t> </a:t>
            </a:r>
            <a:r>
              <a:rPr lang="el-GR" sz="1900" b="1" spc="-5" dirty="0">
                <a:solidFill>
                  <a:schemeClr val="tx2">
                    <a:lumMod val="75000"/>
                  </a:schemeClr>
                </a:solidFill>
                <a:cs typeface="Calibri"/>
              </a:rPr>
              <a:t>παραβίαση</a:t>
            </a:r>
            <a:r>
              <a:rPr lang="el-GR" sz="1900" b="1" spc="590" dirty="0">
                <a:solidFill>
                  <a:schemeClr val="tx2">
                    <a:lumMod val="75000"/>
                  </a:schemeClr>
                </a:solidFill>
                <a:cs typeface="Calibri"/>
              </a:rPr>
              <a:t> </a:t>
            </a:r>
            <a:r>
              <a:rPr lang="el-GR" sz="1900" b="1" spc="-5" dirty="0">
                <a:solidFill>
                  <a:schemeClr val="tx2">
                    <a:lumMod val="75000"/>
                  </a:schemeClr>
                </a:solidFill>
                <a:cs typeface="Calibri"/>
              </a:rPr>
              <a:t>του</a:t>
            </a:r>
            <a:r>
              <a:rPr lang="el-GR" sz="1900" b="1" spc="585" dirty="0">
                <a:solidFill>
                  <a:schemeClr val="tx2">
                    <a:lumMod val="75000"/>
                  </a:schemeClr>
                </a:solidFill>
                <a:cs typeface="Calibri"/>
              </a:rPr>
              <a:t> </a:t>
            </a:r>
            <a:r>
              <a:rPr lang="el-GR" sz="1900" b="1" spc="-5" dirty="0">
                <a:solidFill>
                  <a:schemeClr val="tx2">
                    <a:lumMod val="75000"/>
                  </a:schemeClr>
                </a:solidFill>
                <a:cs typeface="Calibri"/>
              </a:rPr>
              <a:t>Άρθρου</a:t>
            </a:r>
            <a:r>
              <a:rPr lang="el-GR" sz="1900" b="1" spc="580" dirty="0">
                <a:solidFill>
                  <a:schemeClr val="tx2">
                    <a:lumMod val="75000"/>
                  </a:schemeClr>
                </a:solidFill>
                <a:cs typeface="Calibri"/>
              </a:rPr>
              <a:t> </a:t>
            </a:r>
            <a:r>
              <a:rPr lang="el-GR" sz="1900" b="1" dirty="0" smtClean="0">
                <a:solidFill>
                  <a:schemeClr val="tx2">
                    <a:lumMod val="75000"/>
                  </a:schemeClr>
                </a:solidFill>
                <a:cs typeface="Calibri"/>
              </a:rPr>
              <a:t>8</a:t>
            </a:r>
            <a:r>
              <a:rPr lang="el-GR" sz="1900" dirty="0" smtClean="0">
                <a:solidFill>
                  <a:schemeClr val="tx2">
                    <a:lumMod val="75000"/>
                  </a:schemeClr>
                </a:solidFill>
                <a:cs typeface="Calibri"/>
              </a:rPr>
              <a:t> </a:t>
            </a:r>
            <a:r>
              <a:rPr lang="el-GR" sz="1900" spc="-5" dirty="0" smtClean="0">
                <a:solidFill>
                  <a:schemeClr val="tx2">
                    <a:lumMod val="75000"/>
                  </a:schemeClr>
                </a:solidFill>
                <a:cs typeface="Calibri"/>
              </a:rPr>
              <a:t>(</a:t>
            </a:r>
            <a:r>
              <a:rPr lang="el-GR" sz="1900" spc="-5" dirty="0">
                <a:solidFill>
                  <a:schemeClr val="tx2">
                    <a:lumMod val="75000"/>
                  </a:schemeClr>
                </a:solidFill>
                <a:cs typeface="Calibri"/>
              </a:rPr>
              <a:t>δικαίωμα</a:t>
            </a:r>
            <a:r>
              <a:rPr lang="el-GR" sz="1900" spc="605" dirty="0">
                <a:solidFill>
                  <a:schemeClr val="tx2">
                    <a:lumMod val="75000"/>
                  </a:schemeClr>
                </a:solidFill>
                <a:cs typeface="Calibri"/>
              </a:rPr>
              <a:t> </a:t>
            </a:r>
            <a:r>
              <a:rPr lang="el-GR" sz="1900" spc="-5" dirty="0">
                <a:solidFill>
                  <a:schemeClr val="tx2">
                    <a:lumMod val="75000"/>
                  </a:schemeClr>
                </a:solidFill>
                <a:cs typeface="Calibri"/>
              </a:rPr>
              <a:t>σεβασμού</a:t>
            </a:r>
            <a:r>
              <a:rPr lang="el-GR" sz="1900" spc="605" dirty="0">
                <a:solidFill>
                  <a:schemeClr val="tx2">
                    <a:lumMod val="75000"/>
                  </a:schemeClr>
                </a:solidFill>
                <a:cs typeface="Calibri"/>
              </a:rPr>
              <a:t> </a:t>
            </a:r>
            <a:r>
              <a:rPr lang="el-GR" sz="1900" dirty="0">
                <a:solidFill>
                  <a:schemeClr val="tx2">
                    <a:lumMod val="75000"/>
                  </a:schemeClr>
                </a:solidFill>
                <a:cs typeface="Calibri"/>
              </a:rPr>
              <a:t>της  </a:t>
            </a:r>
            <a:r>
              <a:rPr lang="el-GR" sz="1900" spc="-5" dirty="0" smtClean="0">
                <a:solidFill>
                  <a:schemeClr val="tx2">
                    <a:lumMod val="75000"/>
                  </a:schemeClr>
                </a:solidFill>
                <a:cs typeface="Calibri"/>
              </a:rPr>
              <a:t>ιδιωτικής</a:t>
            </a:r>
            <a:r>
              <a:rPr lang="el-GR" sz="1900" spc="620" dirty="0" smtClean="0">
                <a:solidFill>
                  <a:schemeClr val="tx2">
                    <a:lumMod val="75000"/>
                  </a:schemeClr>
                </a:solidFill>
                <a:cs typeface="Calibri"/>
              </a:rPr>
              <a:t> </a:t>
            </a:r>
            <a:r>
              <a:rPr lang="el-GR" sz="1900" spc="-5" dirty="0">
                <a:solidFill>
                  <a:schemeClr val="tx2">
                    <a:lumMod val="75000"/>
                  </a:schemeClr>
                </a:solidFill>
                <a:cs typeface="Calibri"/>
              </a:rPr>
              <a:t>και</a:t>
            </a:r>
            <a:r>
              <a:rPr lang="el-GR" sz="1900" spc="605" dirty="0">
                <a:solidFill>
                  <a:schemeClr val="tx2">
                    <a:lumMod val="75000"/>
                  </a:schemeClr>
                </a:solidFill>
                <a:cs typeface="Calibri"/>
              </a:rPr>
              <a:t> </a:t>
            </a:r>
            <a:r>
              <a:rPr lang="el-GR" sz="1900" spc="-5" dirty="0">
                <a:solidFill>
                  <a:schemeClr val="tx2">
                    <a:lumMod val="75000"/>
                  </a:schemeClr>
                </a:solidFill>
                <a:cs typeface="Calibri"/>
              </a:rPr>
              <a:t>οικογενειακής</a:t>
            </a:r>
            <a:r>
              <a:rPr lang="el-GR" sz="1900" spc="610" dirty="0">
                <a:solidFill>
                  <a:schemeClr val="tx2">
                    <a:lumMod val="75000"/>
                  </a:schemeClr>
                </a:solidFill>
                <a:cs typeface="Calibri"/>
              </a:rPr>
              <a:t> </a:t>
            </a:r>
            <a:r>
              <a:rPr lang="el-GR" sz="1900" spc="-5" dirty="0">
                <a:solidFill>
                  <a:schemeClr val="tx2">
                    <a:lumMod val="75000"/>
                  </a:schemeClr>
                </a:solidFill>
                <a:cs typeface="Calibri"/>
              </a:rPr>
              <a:t>ζωής)</a:t>
            </a:r>
            <a:r>
              <a:rPr lang="el-GR" sz="1900" spc="610" dirty="0">
                <a:solidFill>
                  <a:schemeClr val="tx2">
                    <a:lumMod val="75000"/>
                  </a:schemeClr>
                </a:solidFill>
                <a:cs typeface="Calibri"/>
              </a:rPr>
              <a:t> </a:t>
            </a:r>
            <a:r>
              <a:rPr lang="el-GR" sz="1900" dirty="0">
                <a:solidFill>
                  <a:schemeClr val="tx2">
                    <a:lumMod val="75000"/>
                  </a:schemeClr>
                </a:solidFill>
                <a:cs typeface="Calibri"/>
              </a:rPr>
              <a:t>της  </a:t>
            </a:r>
            <a:r>
              <a:rPr lang="el-GR" sz="1900" spc="50" dirty="0">
                <a:solidFill>
                  <a:schemeClr val="tx2">
                    <a:lumMod val="75000"/>
                  </a:schemeClr>
                </a:solidFill>
                <a:cs typeface="Calibri"/>
              </a:rPr>
              <a:t> </a:t>
            </a:r>
            <a:r>
              <a:rPr lang="el-GR" sz="1900" spc="-5" dirty="0" smtClean="0">
                <a:solidFill>
                  <a:schemeClr val="tx2">
                    <a:lumMod val="75000"/>
                  </a:schemeClr>
                </a:solidFill>
                <a:cs typeface="Calibri"/>
              </a:rPr>
              <a:t>Σύμβασης,</a:t>
            </a:r>
            <a:r>
              <a:rPr lang="en-US" sz="1900" spc="-5" dirty="0" smtClean="0">
                <a:solidFill>
                  <a:schemeClr val="tx2">
                    <a:lumMod val="75000"/>
                  </a:schemeClr>
                </a:solidFill>
                <a:cs typeface="Calibri"/>
              </a:rPr>
              <a:t> </a:t>
            </a:r>
            <a:r>
              <a:rPr lang="el-GR" sz="1900" spc="-5" dirty="0" smtClean="0">
                <a:solidFill>
                  <a:schemeClr val="tx2">
                    <a:lumMod val="75000"/>
                  </a:schemeClr>
                </a:solidFill>
                <a:cs typeface="Calibri"/>
              </a:rPr>
              <a:t>αυτόνομα</a:t>
            </a:r>
            <a:r>
              <a:rPr lang="el-GR" sz="1900" spc="-5" dirty="0">
                <a:solidFill>
                  <a:schemeClr val="tx2">
                    <a:lumMod val="75000"/>
                  </a:schemeClr>
                </a:solidFill>
                <a:cs typeface="Calibri"/>
              </a:rPr>
              <a:t>, καθώς</a:t>
            </a:r>
            <a:r>
              <a:rPr lang="el-GR" sz="1900" dirty="0">
                <a:solidFill>
                  <a:schemeClr val="tx2">
                    <a:lumMod val="75000"/>
                  </a:schemeClr>
                </a:solidFill>
                <a:cs typeface="Calibri"/>
              </a:rPr>
              <a:t> </a:t>
            </a:r>
            <a:r>
              <a:rPr lang="el-GR" sz="1900" spc="-5" dirty="0">
                <a:solidFill>
                  <a:schemeClr val="tx2">
                    <a:lumMod val="75000"/>
                  </a:schemeClr>
                </a:solidFill>
                <a:cs typeface="Calibri"/>
              </a:rPr>
              <a:t>και</a:t>
            </a:r>
            <a:r>
              <a:rPr lang="el-GR" sz="1900" dirty="0">
                <a:solidFill>
                  <a:schemeClr val="tx2">
                    <a:lumMod val="75000"/>
                  </a:schemeClr>
                </a:solidFill>
                <a:cs typeface="Calibri"/>
              </a:rPr>
              <a:t> </a:t>
            </a:r>
            <a:r>
              <a:rPr lang="el-GR" sz="1900" b="1" spc="-5" dirty="0">
                <a:solidFill>
                  <a:schemeClr val="tx2">
                    <a:lumMod val="75000"/>
                  </a:schemeClr>
                </a:solidFill>
                <a:cs typeface="Calibri"/>
              </a:rPr>
              <a:t>παραβίαση</a:t>
            </a:r>
            <a:r>
              <a:rPr lang="el-GR" sz="1900" b="1" dirty="0">
                <a:solidFill>
                  <a:schemeClr val="tx2">
                    <a:lumMod val="75000"/>
                  </a:schemeClr>
                </a:solidFill>
                <a:cs typeface="Calibri"/>
              </a:rPr>
              <a:t> </a:t>
            </a:r>
            <a:r>
              <a:rPr lang="el-GR" sz="1900" b="1" spc="-5" dirty="0">
                <a:solidFill>
                  <a:schemeClr val="tx2">
                    <a:lumMod val="75000"/>
                  </a:schemeClr>
                </a:solidFill>
                <a:cs typeface="Calibri"/>
              </a:rPr>
              <a:t>του</a:t>
            </a:r>
            <a:r>
              <a:rPr lang="el-GR" sz="1900" b="1" dirty="0">
                <a:solidFill>
                  <a:schemeClr val="tx2">
                    <a:lumMod val="75000"/>
                  </a:schemeClr>
                </a:solidFill>
                <a:cs typeface="Calibri"/>
              </a:rPr>
              <a:t> </a:t>
            </a:r>
            <a:r>
              <a:rPr lang="el-GR" sz="1900" b="1" spc="-5" dirty="0">
                <a:solidFill>
                  <a:schemeClr val="tx2">
                    <a:lumMod val="75000"/>
                  </a:schemeClr>
                </a:solidFill>
                <a:cs typeface="Calibri"/>
              </a:rPr>
              <a:t>Άρθρου </a:t>
            </a:r>
            <a:r>
              <a:rPr lang="el-GR" sz="1900" b="1" dirty="0">
                <a:solidFill>
                  <a:schemeClr val="tx2">
                    <a:lumMod val="75000"/>
                  </a:schemeClr>
                </a:solidFill>
                <a:cs typeface="Calibri"/>
              </a:rPr>
              <a:t>14</a:t>
            </a:r>
            <a:r>
              <a:rPr lang="el-GR" sz="1900" b="1" spc="270" dirty="0">
                <a:solidFill>
                  <a:schemeClr val="tx2">
                    <a:lumMod val="75000"/>
                  </a:schemeClr>
                </a:solidFill>
                <a:cs typeface="Calibri"/>
              </a:rPr>
              <a:t> </a:t>
            </a:r>
            <a:r>
              <a:rPr lang="el-GR" sz="1900" spc="-5" dirty="0">
                <a:solidFill>
                  <a:schemeClr val="tx2">
                    <a:lumMod val="75000"/>
                  </a:schemeClr>
                </a:solidFill>
                <a:cs typeface="Calibri"/>
              </a:rPr>
              <a:t>(απαγόρευση</a:t>
            </a:r>
            <a:r>
              <a:rPr lang="el-GR" sz="1900" spc="260" dirty="0">
                <a:solidFill>
                  <a:schemeClr val="tx2">
                    <a:lumMod val="75000"/>
                  </a:schemeClr>
                </a:solidFill>
                <a:cs typeface="Calibri"/>
              </a:rPr>
              <a:t> </a:t>
            </a:r>
            <a:r>
              <a:rPr lang="el-GR" sz="1900" spc="-5" dirty="0">
                <a:solidFill>
                  <a:schemeClr val="tx2">
                    <a:lumMod val="75000"/>
                  </a:schemeClr>
                </a:solidFill>
                <a:cs typeface="Calibri"/>
              </a:rPr>
              <a:t>των</a:t>
            </a:r>
            <a:r>
              <a:rPr lang="el-GR" sz="1900" spc="260" dirty="0">
                <a:solidFill>
                  <a:schemeClr val="tx2">
                    <a:lumMod val="75000"/>
                  </a:schemeClr>
                </a:solidFill>
                <a:cs typeface="Calibri"/>
              </a:rPr>
              <a:t> </a:t>
            </a:r>
            <a:r>
              <a:rPr lang="el-GR" sz="1900" spc="-5" dirty="0">
                <a:solidFill>
                  <a:schemeClr val="tx2">
                    <a:lumMod val="75000"/>
                  </a:schemeClr>
                </a:solidFill>
                <a:cs typeface="Calibri"/>
              </a:rPr>
              <a:t>διακρίσεων) </a:t>
            </a:r>
            <a:r>
              <a:rPr lang="el-GR" sz="1900" spc="-260" dirty="0">
                <a:solidFill>
                  <a:schemeClr val="tx2">
                    <a:lumMod val="75000"/>
                  </a:schemeClr>
                </a:solidFill>
                <a:cs typeface="Calibri"/>
              </a:rPr>
              <a:t> </a:t>
            </a:r>
            <a:r>
              <a:rPr lang="el-GR" sz="1900" dirty="0">
                <a:solidFill>
                  <a:schemeClr val="tx2">
                    <a:lumMod val="75000"/>
                  </a:schemeClr>
                </a:solidFill>
                <a:cs typeface="Calibri"/>
              </a:rPr>
              <a:t>της</a:t>
            </a:r>
            <a:r>
              <a:rPr lang="el-GR" sz="1900" spc="5" dirty="0">
                <a:solidFill>
                  <a:schemeClr val="tx2">
                    <a:lumMod val="75000"/>
                  </a:schemeClr>
                </a:solidFill>
                <a:cs typeface="Calibri"/>
              </a:rPr>
              <a:t> </a:t>
            </a:r>
            <a:r>
              <a:rPr lang="el-GR" sz="1900" spc="-5" dirty="0">
                <a:solidFill>
                  <a:schemeClr val="tx2">
                    <a:lumMod val="75000"/>
                  </a:schemeClr>
                </a:solidFill>
                <a:cs typeface="Calibri"/>
              </a:rPr>
              <a:t>Σύμβασης</a:t>
            </a:r>
            <a:r>
              <a:rPr lang="el-GR" sz="1900" dirty="0">
                <a:solidFill>
                  <a:schemeClr val="tx2">
                    <a:lumMod val="75000"/>
                  </a:schemeClr>
                </a:solidFill>
                <a:cs typeface="Calibri"/>
              </a:rPr>
              <a:t> </a:t>
            </a:r>
            <a:r>
              <a:rPr lang="el-GR" sz="1900" b="1" spc="-5" dirty="0">
                <a:solidFill>
                  <a:schemeClr val="tx2">
                    <a:lumMod val="75000"/>
                  </a:schemeClr>
                </a:solidFill>
                <a:cs typeface="Calibri"/>
              </a:rPr>
              <a:t>σε</a:t>
            </a:r>
            <a:r>
              <a:rPr lang="el-GR" sz="1900" b="1" dirty="0">
                <a:solidFill>
                  <a:schemeClr val="tx2">
                    <a:lumMod val="75000"/>
                  </a:schemeClr>
                </a:solidFill>
                <a:cs typeface="Calibri"/>
              </a:rPr>
              <a:t> </a:t>
            </a:r>
            <a:r>
              <a:rPr lang="el-GR" sz="1900" b="1" spc="-5" dirty="0">
                <a:solidFill>
                  <a:schemeClr val="tx2">
                    <a:lumMod val="75000"/>
                  </a:schemeClr>
                </a:solidFill>
                <a:cs typeface="Calibri"/>
              </a:rPr>
              <a:t>συνδυασμό</a:t>
            </a:r>
            <a:r>
              <a:rPr lang="el-GR" sz="1900" b="1" dirty="0">
                <a:solidFill>
                  <a:schemeClr val="tx2">
                    <a:lumMod val="75000"/>
                  </a:schemeClr>
                </a:solidFill>
                <a:cs typeface="Calibri"/>
              </a:rPr>
              <a:t> </a:t>
            </a:r>
            <a:r>
              <a:rPr lang="el-GR" sz="1900" b="1" spc="-5" dirty="0">
                <a:solidFill>
                  <a:schemeClr val="tx2">
                    <a:lumMod val="75000"/>
                  </a:schemeClr>
                </a:solidFill>
                <a:cs typeface="Calibri"/>
              </a:rPr>
              <a:t>με</a:t>
            </a:r>
            <a:r>
              <a:rPr lang="el-GR" sz="1900" b="1" dirty="0">
                <a:solidFill>
                  <a:schemeClr val="tx2">
                    <a:lumMod val="75000"/>
                  </a:schemeClr>
                </a:solidFill>
                <a:cs typeface="Calibri"/>
              </a:rPr>
              <a:t> </a:t>
            </a:r>
            <a:r>
              <a:rPr lang="el-GR" sz="1900" b="1" spc="-5" dirty="0">
                <a:solidFill>
                  <a:schemeClr val="tx2">
                    <a:lumMod val="75000"/>
                  </a:schemeClr>
                </a:solidFill>
                <a:cs typeface="Calibri"/>
              </a:rPr>
              <a:t>το</a:t>
            </a:r>
            <a:r>
              <a:rPr lang="el-GR" sz="1900" b="1" dirty="0">
                <a:solidFill>
                  <a:schemeClr val="tx2">
                    <a:lumMod val="75000"/>
                  </a:schemeClr>
                </a:solidFill>
                <a:cs typeface="Calibri"/>
              </a:rPr>
              <a:t> </a:t>
            </a:r>
            <a:r>
              <a:rPr lang="el-GR" sz="1900" b="1" spc="-5" dirty="0">
                <a:solidFill>
                  <a:schemeClr val="tx2">
                    <a:lumMod val="75000"/>
                  </a:schemeClr>
                </a:solidFill>
                <a:cs typeface="Calibri"/>
              </a:rPr>
              <a:t>Άρθρο</a:t>
            </a:r>
            <a:r>
              <a:rPr lang="el-GR" sz="1900" b="1" dirty="0">
                <a:solidFill>
                  <a:schemeClr val="tx2">
                    <a:lumMod val="75000"/>
                  </a:schemeClr>
                </a:solidFill>
                <a:cs typeface="Calibri"/>
              </a:rPr>
              <a:t> 8</a:t>
            </a:r>
            <a:r>
              <a:rPr lang="el-GR" sz="1900" dirty="0">
                <a:solidFill>
                  <a:schemeClr val="tx2">
                    <a:lumMod val="75000"/>
                  </a:schemeClr>
                </a:solidFill>
                <a:cs typeface="Calibri"/>
              </a:rPr>
              <a:t>,</a:t>
            </a:r>
            <a:r>
              <a:rPr lang="el-GR" sz="1900" spc="5" dirty="0">
                <a:solidFill>
                  <a:schemeClr val="tx2">
                    <a:lumMod val="75000"/>
                  </a:schemeClr>
                </a:solidFill>
                <a:cs typeface="Calibri"/>
              </a:rPr>
              <a:t> </a:t>
            </a:r>
            <a:r>
              <a:rPr lang="el-GR" sz="1900" spc="-5" dirty="0">
                <a:solidFill>
                  <a:schemeClr val="tx2">
                    <a:lumMod val="75000"/>
                  </a:schemeClr>
                </a:solidFill>
                <a:cs typeface="Calibri"/>
              </a:rPr>
              <a:t>όσον</a:t>
            </a:r>
            <a:r>
              <a:rPr lang="el-GR" sz="1900" dirty="0">
                <a:solidFill>
                  <a:schemeClr val="tx2">
                    <a:lumMod val="75000"/>
                  </a:schemeClr>
                </a:solidFill>
                <a:cs typeface="Calibri"/>
              </a:rPr>
              <a:t> </a:t>
            </a:r>
            <a:r>
              <a:rPr lang="el-GR" sz="1900" spc="-5" dirty="0">
                <a:solidFill>
                  <a:schemeClr val="tx2">
                    <a:lumMod val="75000"/>
                  </a:schemeClr>
                </a:solidFill>
                <a:cs typeface="Calibri"/>
              </a:rPr>
              <a:t>αφορά</a:t>
            </a:r>
            <a:r>
              <a:rPr lang="el-GR" sz="1900" dirty="0">
                <a:solidFill>
                  <a:schemeClr val="tx2">
                    <a:lumMod val="75000"/>
                  </a:schemeClr>
                </a:solidFill>
                <a:cs typeface="Calibri"/>
              </a:rPr>
              <a:t> </a:t>
            </a:r>
            <a:r>
              <a:rPr lang="el-GR" sz="1900" spc="-5" dirty="0">
                <a:solidFill>
                  <a:schemeClr val="tx2">
                    <a:lumMod val="75000"/>
                  </a:schemeClr>
                </a:solidFill>
                <a:cs typeface="Calibri"/>
              </a:rPr>
              <a:t>και</a:t>
            </a:r>
            <a:r>
              <a:rPr lang="el-GR" sz="1900" dirty="0">
                <a:solidFill>
                  <a:schemeClr val="tx2">
                    <a:lumMod val="75000"/>
                  </a:schemeClr>
                </a:solidFill>
                <a:cs typeface="Calibri"/>
              </a:rPr>
              <a:t> </a:t>
            </a:r>
            <a:r>
              <a:rPr lang="el-GR" sz="1900" spc="-5" dirty="0">
                <a:solidFill>
                  <a:schemeClr val="tx2">
                    <a:lumMod val="75000"/>
                  </a:schemeClr>
                </a:solidFill>
                <a:cs typeface="Calibri"/>
              </a:rPr>
              <a:t>στις</a:t>
            </a:r>
            <a:r>
              <a:rPr lang="el-GR" sz="1900" dirty="0">
                <a:solidFill>
                  <a:schemeClr val="tx2">
                    <a:lumMod val="75000"/>
                  </a:schemeClr>
                </a:solidFill>
                <a:cs typeface="Calibri"/>
              </a:rPr>
              <a:t> </a:t>
            </a:r>
            <a:r>
              <a:rPr lang="el-GR" sz="1900" spc="-5" dirty="0">
                <a:solidFill>
                  <a:schemeClr val="tx2">
                    <a:lumMod val="75000"/>
                  </a:schemeClr>
                </a:solidFill>
                <a:cs typeface="Calibri"/>
              </a:rPr>
              <a:t>δύο </a:t>
            </a:r>
            <a:r>
              <a:rPr lang="el-GR" sz="1900" dirty="0">
                <a:solidFill>
                  <a:schemeClr val="tx2">
                    <a:lumMod val="75000"/>
                  </a:schemeClr>
                </a:solidFill>
                <a:cs typeface="Calibri"/>
              </a:rPr>
              <a:t> </a:t>
            </a:r>
            <a:r>
              <a:rPr lang="el-GR" sz="1900" spc="-5" dirty="0">
                <a:solidFill>
                  <a:schemeClr val="tx2">
                    <a:lumMod val="75000"/>
                  </a:schemeClr>
                </a:solidFill>
                <a:cs typeface="Calibri"/>
              </a:rPr>
              <a:t>προσφεύγουσες, σχετικά </a:t>
            </a:r>
            <a:r>
              <a:rPr lang="el-GR" sz="1900" dirty="0">
                <a:solidFill>
                  <a:schemeClr val="tx2">
                    <a:lumMod val="75000"/>
                  </a:schemeClr>
                </a:solidFill>
                <a:cs typeface="Calibri"/>
              </a:rPr>
              <a:t>με τη </a:t>
            </a:r>
            <a:r>
              <a:rPr lang="el-GR" sz="1900" spc="-5" dirty="0">
                <a:solidFill>
                  <a:schemeClr val="tx2">
                    <a:lumMod val="75000"/>
                  </a:schemeClr>
                </a:solidFill>
                <a:cs typeface="Calibri"/>
              </a:rPr>
              <a:t>θεμελίωση </a:t>
            </a:r>
            <a:r>
              <a:rPr lang="el-GR" sz="1900" dirty="0">
                <a:solidFill>
                  <a:schemeClr val="tx2">
                    <a:lumMod val="75000"/>
                  </a:schemeClr>
                </a:solidFill>
                <a:cs typeface="Calibri"/>
              </a:rPr>
              <a:t>της </a:t>
            </a:r>
            <a:r>
              <a:rPr lang="el-GR" sz="1900" spc="-5" dirty="0">
                <a:solidFill>
                  <a:schemeClr val="tx2">
                    <a:lumMod val="75000"/>
                  </a:schemeClr>
                </a:solidFill>
                <a:cs typeface="Calibri"/>
              </a:rPr>
              <a:t>μητρικής συγγένειας </a:t>
            </a:r>
            <a:r>
              <a:rPr lang="el-GR" sz="1900" spc="-10" dirty="0">
                <a:solidFill>
                  <a:schemeClr val="tx2">
                    <a:lumMod val="75000"/>
                  </a:schemeClr>
                </a:solidFill>
                <a:cs typeface="Calibri"/>
              </a:rPr>
              <a:t>της </a:t>
            </a:r>
            <a:r>
              <a:rPr lang="el-GR" sz="1900" spc="-5" dirty="0">
                <a:solidFill>
                  <a:schemeClr val="tx2">
                    <a:lumMod val="75000"/>
                  </a:schemeClr>
                </a:solidFill>
                <a:cs typeface="Calibri"/>
              </a:rPr>
              <a:t>δεύτερης </a:t>
            </a:r>
            <a:r>
              <a:rPr lang="el-GR" sz="1900" dirty="0">
                <a:solidFill>
                  <a:schemeClr val="tx2">
                    <a:lumMod val="75000"/>
                  </a:schemeClr>
                </a:solidFill>
                <a:cs typeface="Calibri"/>
              </a:rPr>
              <a:t> </a:t>
            </a:r>
            <a:r>
              <a:rPr lang="el-GR" sz="1900" spc="-5" dirty="0">
                <a:solidFill>
                  <a:schemeClr val="tx2">
                    <a:lumMod val="75000"/>
                  </a:schemeClr>
                </a:solidFill>
                <a:cs typeface="Calibri"/>
              </a:rPr>
              <a:t>προσφεύγουσας,</a:t>
            </a:r>
            <a:r>
              <a:rPr lang="el-GR" sz="1900" dirty="0">
                <a:solidFill>
                  <a:schemeClr val="tx2">
                    <a:lumMod val="75000"/>
                  </a:schemeClr>
                </a:solidFill>
                <a:cs typeface="Calibri"/>
              </a:rPr>
              <a:t> την</a:t>
            </a:r>
            <a:r>
              <a:rPr lang="el-GR" sz="1900" spc="5" dirty="0">
                <a:solidFill>
                  <a:schemeClr val="tx2">
                    <a:lumMod val="75000"/>
                  </a:schemeClr>
                </a:solidFill>
                <a:cs typeface="Calibri"/>
              </a:rPr>
              <a:t> </a:t>
            </a:r>
            <a:r>
              <a:rPr lang="el-GR" sz="1900" spc="-5" dirty="0">
                <a:solidFill>
                  <a:schemeClr val="tx2">
                    <a:lumMod val="75000"/>
                  </a:schemeClr>
                </a:solidFill>
                <a:cs typeface="Calibri"/>
              </a:rPr>
              <a:t>απουσία</a:t>
            </a:r>
            <a:r>
              <a:rPr lang="el-GR" sz="1900" dirty="0">
                <a:solidFill>
                  <a:schemeClr val="tx2">
                    <a:lumMod val="75000"/>
                  </a:schemeClr>
                </a:solidFill>
                <a:cs typeface="Calibri"/>
              </a:rPr>
              <a:t> </a:t>
            </a:r>
            <a:r>
              <a:rPr lang="el-GR" sz="1900" spc="-5" dirty="0">
                <a:solidFill>
                  <a:schemeClr val="tx2">
                    <a:lumMod val="75000"/>
                  </a:schemeClr>
                </a:solidFill>
                <a:cs typeface="Calibri"/>
              </a:rPr>
              <a:t>νομικού</a:t>
            </a:r>
            <a:r>
              <a:rPr lang="el-GR" sz="1900" dirty="0">
                <a:solidFill>
                  <a:schemeClr val="tx2">
                    <a:lumMod val="75000"/>
                  </a:schemeClr>
                </a:solidFill>
                <a:cs typeface="Calibri"/>
              </a:rPr>
              <a:t> δεσμού</a:t>
            </a:r>
            <a:r>
              <a:rPr lang="el-GR" sz="1900" spc="5" dirty="0">
                <a:solidFill>
                  <a:schemeClr val="tx2">
                    <a:lumMod val="75000"/>
                  </a:schemeClr>
                </a:solidFill>
                <a:cs typeface="Calibri"/>
              </a:rPr>
              <a:t> </a:t>
            </a:r>
            <a:r>
              <a:rPr lang="el-GR" sz="1900" dirty="0">
                <a:solidFill>
                  <a:schemeClr val="tx2">
                    <a:lumMod val="75000"/>
                  </a:schemeClr>
                </a:solidFill>
                <a:cs typeface="Calibri"/>
              </a:rPr>
              <a:t>μεταξύ</a:t>
            </a:r>
            <a:r>
              <a:rPr lang="el-GR" sz="1900" spc="5" dirty="0">
                <a:solidFill>
                  <a:schemeClr val="tx2">
                    <a:lumMod val="75000"/>
                  </a:schemeClr>
                </a:solidFill>
                <a:cs typeface="Calibri"/>
              </a:rPr>
              <a:t> </a:t>
            </a:r>
            <a:r>
              <a:rPr lang="el-GR" sz="1900" spc="-5" dirty="0">
                <a:solidFill>
                  <a:schemeClr val="tx2">
                    <a:lumMod val="75000"/>
                  </a:schemeClr>
                </a:solidFill>
                <a:cs typeface="Calibri"/>
              </a:rPr>
              <a:t>του</a:t>
            </a:r>
            <a:r>
              <a:rPr lang="el-GR" sz="1900" dirty="0">
                <a:solidFill>
                  <a:schemeClr val="tx2">
                    <a:lumMod val="75000"/>
                  </a:schemeClr>
                </a:solidFill>
                <a:cs typeface="Calibri"/>
              </a:rPr>
              <a:t> </a:t>
            </a:r>
            <a:r>
              <a:rPr lang="el-GR" sz="1900" spc="-5" dirty="0">
                <a:solidFill>
                  <a:schemeClr val="tx2">
                    <a:lumMod val="75000"/>
                  </a:schemeClr>
                </a:solidFill>
                <a:cs typeface="Calibri"/>
              </a:rPr>
              <a:t>παιδιού</a:t>
            </a:r>
            <a:r>
              <a:rPr lang="el-GR" sz="1900" dirty="0">
                <a:solidFill>
                  <a:schemeClr val="tx2">
                    <a:lumMod val="75000"/>
                  </a:schemeClr>
                </a:solidFill>
                <a:cs typeface="Calibri"/>
              </a:rPr>
              <a:t> </a:t>
            </a:r>
            <a:r>
              <a:rPr lang="el-GR" sz="1900" spc="-5" dirty="0">
                <a:solidFill>
                  <a:schemeClr val="tx2">
                    <a:lumMod val="75000"/>
                  </a:schemeClr>
                </a:solidFill>
                <a:cs typeface="Calibri"/>
              </a:rPr>
              <a:t>και</a:t>
            </a:r>
            <a:r>
              <a:rPr lang="el-GR" sz="1900" dirty="0">
                <a:solidFill>
                  <a:schemeClr val="tx2">
                    <a:lumMod val="75000"/>
                  </a:schemeClr>
                </a:solidFill>
                <a:cs typeface="Calibri"/>
              </a:rPr>
              <a:t> της </a:t>
            </a:r>
            <a:r>
              <a:rPr lang="el-GR" sz="1900" spc="5" dirty="0">
                <a:solidFill>
                  <a:schemeClr val="tx2">
                    <a:lumMod val="75000"/>
                  </a:schemeClr>
                </a:solidFill>
                <a:cs typeface="Calibri"/>
              </a:rPr>
              <a:t> </a:t>
            </a:r>
            <a:r>
              <a:rPr lang="el-GR" sz="1900" spc="-5" dirty="0">
                <a:solidFill>
                  <a:schemeClr val="tx2">
                    <a:lumMod val="75000"/>
                  </a:schemeClr>
                </a:solidFill>
                <a:cs typeface="Calibri"/>
              </a:rPr>
              <a:t>οικογένειας</a:t>
            </a:r>
            <a:r>
              <a:rPr lang="el-GR" sz="1900" dirty="0">
                <a:solidFill>
                  <a:schemeClr val="tx2">
                    <a:lumMod val="75000"/>
                  </a:schemeClr>
                </a:solidFill>
                <a:cs typeface="Calibri"/>
              </a:rPr>
              <a:t> </a:t>
            </a:r>
            <a:r>
              <a:rPr lang="el-GR" sz="1900" spc="-5" dirty="0">
                <a:solidFill>
                  <a:schemeClr val="tx2">
                    <a:lumMod val="75000"/>
                  </a:schemeClr>
                </a:solidFill>
                <a:cs typeface="Calibri"/>
              </a:rPr>
              <a:t>της</a:t>
            </a:r>
            <a:r>
              <a:rPr lang="el-GR" sz="1900" dirty="0">
                <a:solidFill>
                  <a:schemeClr val="tx2">
                    <a:lumMod val="75000"/>
                  </a:schemeClr>
                </a:solidFill>
                <a:cs typeface="Calibri"/>
              </a:rPr>
              <a:t> </a:t>
            </a:r>
            <a:r>
              <a:rPr lang="el-GR" sz="1900" spc="-5" dirty="0">
                <a:solidFill>
                  <a:schemeClr val="tx2">
                    <a:lumMod val="75000"/>
                  </a:schemeClr>
                </a:solidFill>
                <a:cs typeface="Calibri"/>
              </a:rPr>
              <a:t>μητέρας,</a:t>
            </a:r>
            <a:r>
              <a:rPr lang="el-GR" sz="1900" dirty="0">
                <a:solidFill>
                  <a:schemeClr val="tx2">
                    <a:lumMod val="75000"/>
                  </a:schemeClr>
                </a:solidFill>
                <a:cs typeface="Calibri"/>
              </a:rPr>
              <a:t> τα</a:t>
            </a:r>
            <a:r>
              <a:rPr lang="el-GR" sz="1900" spc="5" dirty="0">
                <a:solidFill>
                  <a:schemeClr val="tx2">
                    <a:lumMod val="75000"/>
                  </a:schemeClr>
                </a:solidFill>
                <a:cs typeface="Calibri"/>
              </a:rPr>
              <a:t> </a:t>
            </a:r>
            <a:r>
              <a:rPr lang="el-GR" sz="1900" spc="-5" dirty="0">
                <a:solidFill>
                  <a:schemeClr val="tx2">
                    <a:lumMod val="75000"/>
                  </a:schemeClr>
                </a:solidFill>
                <a:cs typeface="Calibri"/>
              </a:rPr>
              <a:t>κληρονομικά</a:t>
            </a:r>
            <a:r>
              <a:rPr lang="el-GR" sz="1900" dirty="0">
                <a:solidFill>
                  <a:schemeClr val="tx2">
                    <a:lumMod val="75000"/>
                  </a:schemeClr>
                </a:solidFill>
                <a:cs typeface="Calibri"/>
              </a:rPr>
              <a:t> </a:t>
            </a:r>
            <a:r>
              <a:rPr lang="el-GR" sz="1900" spc="-5" dirty="0">
                <a:solidFill>
                  <a:schemeClr val="tx2">
                    <a:lumMod val="75000"/>
                  </a:schemeClr>
                </a:solidFill>
                <a:cs typeface="Calibri"/>
              </a:rPr>
              <a:t>δικαιώματα</a:t>
            </a:r>
            <a:r>
              <a:rPr lang="el-GR" sz="1900" dirty="0">
                <a:solidFill>
                  <a:schemeClr val="tx2">
                    <a:lumMod val="75000"/>
                  </a:schemeClr>
                </a:solidFill>
                <a:cs typeface="Calibri"/>
              </a:rPr>
              <a:t> του</a:t>
            </a:r>
            <a:r>
              <a:rPr lang="el-GR" sz="1900" spc="5" dirty="0">
                <a:solidFill>
                  <a:schemeClr val="tx2">
                    <a:lumMod val="75000"/>
                  </a:schemeClr>
                </a:solidFill>
                <a:cs typeface="Calibri"/>
              </a:rPr>
              <a:t> </a:t>
            </a:r>
            <a:r>
              <a:rPr lang="el-GR" sz="1900" spc="-5" dirty="0">
                <a:solidFill>
                  <a:schemeClr val="tx2">
                    <a:lumMod val="75000"/>
                  </a:schemeClr>
                </a:solidFill>
                <a:cs typeface="Calibri"/>
              </a:rPr>
              <a:t>παιδιού</a:t>
            </a:r>
            <a:r>
              <a:rPr lang="el-GR" sz="1900" dirty="0">
                <a:solidFill>
                  <a:schemeClr val="tx2">
                    <a:lumMod val="75000"/>
                  </a:schemeClr>
                </a:solidFill>
                <a:cs typeface="Calibri"/>
              </a:rPr>
              <a:t> </a:t>
            </a:r>
            <a:r>
              <a:rPr lang="el-GR" sz="1900" spc="-5" dirty="0">
                <a:solidFill>
                  <a:schemeClr val="tx2">
                    <a:lumMod val="75000"/>
                  </a:schemeClr>
                </a:solidFill>
                <a:cs typeface="Calibri"/>
              </a:rPr>
              <a:t>και</a:t>
            </a:r>
            <a:r>
              <a:rPr lang="el-GR" sz="1900" dirty="0">
                <a:solidFill>
                  <a:schemeClr val="tx2">
                    <a:lumMod val="75000"/>
                  </a:schemeClr>
                </a:solidFill>
                <a:cs typeface="Calibri"/>
              </a:rPr>
              <a:t> </a:t>
            </a:r>
            <a:r>
              <a:rPr lang="el-GR" sz="1900" spc="-5" dirty="0">
                <a:solidFill>
                  <a:schemeClr val="tx2">
                    <a:lumMod val="75000"/>
                  </a:schemeClr>
                </a:solidFill>
                <a:cs typeface="Calibri"/>
              </a:rPr>
              <a:t>τον </a:t>
            </a:r>
            <a:r>
              <a:rPr lang="el-GR" sz="1900" dirty="0">
                <a:solidFill>
                  <a:schemeClr val="tx2">
                    <a:lumMod val="75000"/>
                  </a:schemeClr>
                </a:solidFill>
                <a:cs typeface="Calibri"/>
              </a:rPr>
              <a:t> </a:t>
            </a:r>
            <a:r>
              <a:rPr lang="el-GR" sz="1900" spc="-5" dirty="0">
                <a:solidFill>
                  <a:schemeClr val="tx2">
                    <a:lumMod val="75000"/>
                  </a:schemeClr>
                </a:solidFill>
                <a:cs typeface="Calibri"/>
              </a:rPr>
              <a:t>περιορισμό</a:t>
            </a:r>
            <a:r>
              <a:rPr lang="el-GR" sz="1900" dirty="0">
                <a:solidFill>
                  <a:schemeClr val="tx2">
                    <a:lumMod val="75000"/>
                  </a:schemeClr>
                </a:solidFill>
                <a:cs typeface="Calibri"/>
              </a:rPr>
              <a:t> της </a:t>
            </a:r>
            <a:r>
              <a:rPr lang="el-GR" sz="1900" spc="-5" dirty="0">
                <a:solidFill>
                  <a:schemeClr val="tx2">
                    <a:lumMod val="75000"/>
                  </a:schemeClr>
                </a:solidFill>
                <a:cs typeface="Calibri"/>
              </a:rPr>
              <a:t>ελευθερίας</a:t>
            </a:r>
            <a:r>
              <a:rPr lang="el-GR" sz="1900" dirty="0">
                <a:solidFill>
                  <a:schemeClr val="tx2">
                    <a:lumMod val="75000"/>
                  </a:schemeClr>
                </a:solidFill>
                <a:cs typeface="Calibri"/>
              </a:rPr>
              <a:t> της </a:t>
            </a:r>
            <a:r>
              <a:rPr lang="el-GR" sz="1900" spc="-5" dirty="0">
                <a:solidFill>
                  <a:schemeClr val="tx2">
                    <a:lumMod val="75000"/>
                  </a:schemeClr>
                </a:solidFill>
                <a:cs typeface="Calibri"/>
              </a:rPr>
              <a:t>μητέρας</a:t>
            </a:r>
            <a:r>
              <a:rPr lang="el-GR" sz="1900" dirty="0">
                <a:solidFill>
                  <a:schemeClr val="tx2">
                    <a:lumMod val="75000"/>
                  </a:schemeClr>
                </a:solidFill>
                <a:cs typeface="Calibri"/>
              </a:rPr>
              <a:t> να </a:t>
            </a:r>
            <a:r>
              <a:rPr lang="el-GR" sz="1900" spc="-5" dirty="0">
                <a:solidFill>
                  <a:schemeClr val="tx2">
                    <a:lumMod val="75000"/>
                  </a:schemeClr>
                </a:solidFill>
                <a:cs typeface="Calibri"/>
              </a:rPr>
              <a:t>διαθέτει ελεύθερα</a:t>
            </a:r>
            <a:r>
              <a:rPr lang="el-GR" sz="1900" spc="260" dirty="0">
                <a:solidFill>
                  <a:schemeClr val="tx2">
                    <a:lumMod val="75000"/>
                  </a:schemeClr>
                </a:solidFill>
                <a:cs typeface="Calibri"/>
              </a:rPr>
              <a:t> </a:t>
            </a:r>
            <a:r>
              <a:rPr lang="el-GR" sz="1900" spc="-5" dirty="0">
                <a:solidFill>
                  <a:schemeClr val="tx2">
                    <a:lumMod val="75000"/>
                  </a:schemeClr>
                </a:solidFill>
                <a:cs typeface="Calibri"/>
              </a:rPr>
              <a:t>την</a:t>
            </a:r>
            <a:r>
              <a:rPr lang="el-GR" sz="1900" spc="260" dirty="0">
                <a:solidFill>
                  <a:schemeClr val="tx2">
                    <a:lumMod val="75000"/>
                  </a:schemeClr>
                </a:solidFill>
                <a:cs typeface="Calibri"/>
              </a:rPr>
              <a:t> </a:t>
            </a:r>
            <a:r>
              <a:rPr lang="el-GR" sz="1900" spc="-5" dirty="0">
                <a:solidFill>
                  <a:schemeClr val="tx2">
                    <a:lumMod val="75000"/>
                  </a:schemeClr>
                </a:solidFill>
                <a:cs typeface="Calibri"/>
              </a:rPr>
              <a:t>περιουσία</a:t>
            </a:r>
            <a:r>
              <a:rPr lang="el-GR" sz="1900" spc="260" dirty="0">
                <a:solidFill>
                  <a:schemeClr val="tx2">
                    <a:lumMod val="75000"/>
                  </a:schemeClr>
                </a:solidFill>
                <a:cs typeface="Calibri"/>
              </a:rPr>
              <a:t> </a:t>
            </a:r>
            <a:r>
              <a:rPr lang="el-GR" sz="1900" spc="-5" dirty="0">
                <a:solidFill>
                  <a:schemeClr val="tx2">
                    <a:lumMod val="75000"/>
                  </a:schemeClr>
                </a:solidFill>
                <a:cs typeface="Calibri"/>
              </a:rPr>
              <a:t>της. </a:t>
            </a:r>
            <a:r>
              <a:rPr lang="el-GR" sz="1900" spc="-260" dirty="0">
                <a:solidFill>
                  <a:schemeClr val="tx2">
                    <a:lumMod val="75000"/>
                  </a:schemeClr>
                </a:solidFill>
                <a:cs typeface="Calibri"/>
              </a:rPr>
              <a:t> </a:t>
            </a:r>
            <a:r>
              <a:rPr lang="el-GR" sz="1900" dirty="0">
                <a:solidFill>
                  <a:schemeClr val="tx2">
                    <a:lumMod val="75000"/>
                  </a:schemeClr>
                </a:solidFill>
                <a:cs typeface="Calibri"/>
              </a:rPr>
              <a:t>Τη </a:t>
            </a:r>
            <a:r>
              <a:rPr lang="el-GR" sz="1900" spc="-5" dirty="0">
                <a:solidFill>
                  <a:schemeClr val="tx2">
                    <a:lumMod val="75000"/>
                  </a:schemeClr>
                </a:solidFill>
                <a:cs typeface="Calibri"/>
              </a:rPr>
              <a:t>στιγμή </a:t>
            </a:r>
            <a:r>
              <a:rPr lang="el-GR" sz="1900" dirty="0">
                <a:solidFill>
                  <a:schemeClr val="tx2">
                    <a:lumMod val="75000"/>
                  </a:schemeClr>
                </a:solidFill>
                <a:cs typeface="Calibri"/>
              </a:rPr>
              <a:t>της </a:t>
            </a:r>
            <a:r>
              <a:rPr lang="el-GR" sz="1900" spc="-5" dirty="0">
                <a:solidFill>
                  <a:schemeClr val="tx2">
                    <a:lumMod val="75000"/>
                  </a:schemeClr>
                </a:solidFill>
                <a:cs typeface="Calibri"/>
              </a:rPr>
              <a:t>έκδοσης </a:t>
            </a:r>
            <a:r>
              <a:rPr lang="el-GR" sz="1900" dirty="0">
                <a:solidFill>
                  <a:schemeClr val="tx2">
                    <a:lumMod val="75000"/>
                  </a:schemeClr>
                </a:solidFill>
                <a:cs typeface="Calibri"/>
              </a:rPr>
              <a:t>της </a:t>
            </a:r>
            <a:r>
              <a:rPr lang="el-GR" sz="1900" spc="-5" dirty="0">
                <a:solidFill>
                  <a:schemeClr val="tx2">
                    <a:lumMod val="75000"/>
                  </a:schemeClr>
                </a:solidFill>
                <a:cs typeface="Calibri"/>
              </a:rPr>
              <a:t>απόφασης </a:t>
            </a:r>
            <a:r>
              <a:rPr lang="el-GR" sz="1900" dirty="0">
                <a:solidFill>
                  <a:schemeClr val="tx2">
                    <a:lumMod val="75000"/>
                  </a:schemeClr>
                </a:solidFill>
                <a:cs typeface="Calibri"/>
              </a:rPr>
              <a:t>το </a:t>
            </a:r>
            <a:r>
              <a:rPr lang="el-GR" sz="1900" spc="-5" dirty="0">
                <a:solidFill>
                  <a:schemeClr val="tx2">
                    <a:lumMod val="75000"/>
                  </a:schemeClr>
                </a:solidFill>
                <a:cs typeface="Calibri"/>
              </a:rPr>
              <a:t>βελγικό Κοινοβούλιο εξέταζε </a:t>
            </a:r>
            <a:r>
              <a:rPr lang="el-GR" sz="1900" dirty="0">
                <a:solidFill>
                  <a:schemeClr val="tx2">
                    <a:lumMod val="75000"/>
                  </a:schemeClr>
                </a:solidFill>
                <a:cs typeface="Calibri"/>
              </a:rPr>
              <a:t>ένα </a:t>
            </a:r>
            <a:r>
              <a:rPr lang="el-GR" sz="1900" spc="-5" dirty="0">
                <a:solidFill>
                  <a:schemeClr val="tx2">
                    <a:lumMod val="75000"/>
                  </a:schemeClr>
                </a:solidFill>
                <a:cs typeface="Calibri"/>
              </a:rPr>
              <a:t>σχέδιο </a:t>
            </a:r>
            <a:r>
              <a:rPr lang="el-GR" sz="1900" dirty="0">
                <a:solidFill>
                  <a:schemeClr val="tx2">
                    <a:lumMod val="75000"/>
                  </a:schemeClr>
                </a:solidFill>
                <a:cs typeface="Calibri"/>
              </a:rPr>
              <a:t> </a:t>
            </a:r>
            <a:r>
              <a:rPr lang="el-GR" sz="1900" spc="-5" dirty="0">
                <a:solidFill>
                  <a:schemeClr val="tx2">
                    <a:lumMod val="75000"/>
                  </a:schemeClr>
                </a:solidFill>
                <a:cs typeface="Calibri"/>
              </a:rPr>
              <a:t>νόμου </a:t>
            </a:r>
            <a:r>
              <a:rPr lang="el-GR" sz="1900" dirty="0">
                <a:solidFill>
                  <a:schemeClr val="tx2">
                    <a:lumMod val="75000"/>
                  </a:schemeClr>
                </a:solidFill>
                <a:cs typeface="Calibri"/>
              </a:rPr>
              <a:t>με </a:t>
            </a:r>
            <a:r>
              <a:rPr lang="el-GR" sz="1900" spc="-5" dirty="0">
                <a:solidFill>
                  <a:schemeClr val="tx2">
                    <a:lumMod val="75000"/>
                  </a:schemeClr>
                </a:solidFill>
                <a:cs typeface="Calibri"/>
              </a:rPr>
              <a:t>στόχο την κατάργηση </a:t>
            </a:r>
            <a:r>
              <a:rPr lang="el-GR" sz="1900" dirty="0">
                <a:solidFill>
                  <a:schemeClr val="tx2">
                    <a:lumMod val="75000"/>
                  </a:schemeClr>
                </a:solidFill>
                <a:cs typeface="Calibri"/>
              </a:rPr>
              <a:t>της </a:t>
            </a:r>
            <a:r>
              <a:rPr lang="el-GR" sz="1900" spc="-5" dirty="0">
                <a:solidFill>
                  <a:schemeClr val="tx2">
                    <a:lumMod val="75000"/>
                  </a:schemeClr>
                </a:solidFill>
                <a:cs typeface="Calibri"/>
              </a:rPr>
              <a:t>διαφορετικής μεταχείρισης μεταξύ των παιδιών </a:t>
            </a:r>
            <a:r>
              <a:rPr lang="el-GR" sz="1900" dirty="0">
                <a:solidFill>
                  <a:schemeClr val="tx2">
                    <a:lumMod val="75000"/>
                  </a:schemeClr>
                </a:solidFill>
                <a:cs typeface="Calibri"/>
              </a:rPr>
              <a:t> </a:t>
            </a:r>
            <a:r>
              <a:rPr lang="el-GR" sz="1900" spc="-5" dirty="0">
                <a:solidFill>
                  <a:schemeClr val="tx2">
                    <a:lumMod val="75000"/>
                  </a:schemeClr>
                </a:solidFill>
                <a:cs typeface="Calibri"/>
              </a:rPr>
              <a:t>παντρεμένων</a:t>
            </a:r>
            <a:r>
              <a:rPr lang="el-GR" sz="1900" spc="-10" dirty="0">
                <a:solidFill>
                  <a:schemeClr val="tx2">
                    <a:lumMod val="75000"/>
                  </a:schemeClr>
                </a:solidFill>
                <a:cs typeface="Calibri"/>
              </a:rPr>
              <a:t> </a:t>
            </a:r>
            <a:r>
              <a:rPr lang="el-GR" sz="1900" spc="-5" dirty="0">
                <a:solidFill>
                  <a:schemeClr val="tx2">
                    <a:lumMod val="75000"/>
                  </a:schemeClr>
                </a:solidFill>
                <a:cs typeface="Calibri"/>
              </a:rPr>
              <a:t>γονέων</a:t>
            </a:r>
            <a:r>
              <a:rPr lang="el-GR" sz="1900" spc="5" dirty="0">
                <a:solidFill>
                  <a:schemeClr val="tx2">
                    <a:lumMod val="75000"/>
                  </a:schemeClr>
                </a:solidFill>
                <a:cs typeface="Calibri"/>
              </a:rPr>
              <a:t> </a:t>
            </a:r>
            <a:r>
              <a:rPr lang="el-GR" sz="1900" spc="-10" dirty="0">
                <a:solidFill>
                  <a:schemeClr val="tx2">
                    <a:lumMod val="75000"/>
                  </a:schemeClr>
                </a:solidFill>
                <a:cs typeface="Calibri"/>
              </a:rPr>
              <a:t>και</a:t>
            </a:r>
            <a:r>
              <a:rPr lang="el-GR" sz="1900" dirty="0">
                <a:solidFill>
                  <a:schemeClr val="tx2">
                    <a:lumMod val="75000"/>
                  </a:schemeClr>
                </a:solidFill>
                <a:cs typeface="Calibri"/>
              </a:rPr>
              <a:t> των</a:t>
            </a:r>
            <a:r>
              <a:rPr lang="el-GR" sz="1900" spc="5" dirty="0">
                <a:solidFill>
                  <a:schemeClr val="tx2">
                    <a:lumMod val="75000"/>
                  </a:schemeClr>
                </a:solidFill>
                <a:cs typeface="Calibri"/>
              </a:rPr>
              <a:t> </a:t>
            </a:r>
            <a:r>
              <a:rPr lang="el-GR" sz="1900" spc="-5" dirty="0">
                <a:solidFill>
                  <a:schemeClr val="tx2">
                    <a:lumMod val="75000"/>
                  </a:schemeClr>
                </a:solidFill>
                <a:cs typeface="Calibri"/>
              </a:rPr>
              <a:t>παιδιών</a:t>
            </a:r>
            <a:r>
              <a:rPr lang="el-GR" sz="1900" spc="10" dirty="0">
                <a:solidFill>
                  <a:schemeClr val="tx2">
                    <a:lumMod val="75000"/>
                  </a:schemeClr>
                </a:solidFill>
                <a:cs typeface="Calibri"/>
              </a:rPr>
              <a:t> </a:t>
            </a:r>
            <a:r>
              <a:rPr lang="el-GR" sz="1900" dirty="0">
                <a:solidFill>
                  <a:schemeClr val="tx2">
                    <a:lumMod val="75000"/>
                  </a:schemeClr>
                </a:solidFill>
                <a:cs typeface="Calibri"/>
              </a:rPr>
              <a:t>των</a:t>
            </a:r>
            <a:r>
              <a:rPr lang="el-GR" sz="1900" spc="-10" dirty="0">
                <a:solidFill>
                  <a:schemeClr val="tx2">
                    <a:lumMod val="75000"/>
                  </a:schemeClr>
                </a:solidFill>
                <a:cs typeface="Calibri"/>
              </a:rPr>
              <a:t> </a:t>
            </a:r>
            <a:r>
              <a:rPr lang="el-GR" sz="1900" spc="-5" dirty="0">
                <a:solidFill>
                  <a:schemeClr val="tx2">
                    <a:lumMod val="75000"/>
                  </a:schemeClr>
                </a:solidFill>
                <a:cs typeface="Calibri"/>
              </a:rPr>
              <a:t>οποίων</a:t>
            </a:r>
            <a:r>
              <a:rPr lang="el-GR" sz="1900" spc="5" dirty="0">
                <a:solidFill>
                  <a:schemeClr val="tx2">
                    <a:lumMod val="75000"/>
                  </a:schemeClr>
                </a:solidFill>
                <a:cs typeface="Calibri"/>
              </a:rPr>
              <a:t> </a:t>
            </a:r>
            <a:r>
              <a:rPr lang="el-GR" sz="1900" dirty="0">
                <a:solidFill>
                  <a:schemeClr val="tx2">
                    <a:lumMod val="75000"/>
                  </a:schemeClr>
                </a:solidFill>
                <a:cs typeface="Calibri"/>
              </a:rPr>
              <a:t>οι </a:t>
            </a:r>
            <a:r>
              <a:rPr lang="el-GR" sz="1900" spc="-5" dirty="0">
                <a:solidFill>
                  <a:schemeClr val="tx2">
                    <a:lumMod val="75000"/>
                  </a:schemeClr>
                </a:solidFill>
                <a:cs typeface="Calibri"/>
              </a:rPr>
              <a:t>γονείς</a:t>
            </a:r>
            <a:r>
              <a:rPr lang="el-GR" sz="1900" dirty="0">
                <a:solidFill>
                  <a:schemeClr val="tx2">
                    <a:lumMod val="75000"/>
                  </a:schemeClr>
                </a:solidFill>
                <a:cs typeface="Calibri"/>
              </a:rPr>
              <a:t> δεν</a:t>
            </a:r>
            <a:r>
              <a:rPr lang="el-GR" sz="1900" spc="-5" dirty="0">
                <a:solidFill>
                  <a:schemeClr val="tx2">
                    <a:lumMod val="75000"/>
                  </a:schemeClr>
                </a:solidFill>
                <a:cs typeface="Calibri"/>
              </a:rPr>
              <a:t> </a:t>
            </a:r>
            <a:r>
              <a:rPr lang="el-GR" sz="1900" dirty="0">
                <a:solidFill>
                  <a:schemeClr val="tx2">
                    <a:lumMod val="75000"/>
                  </a:schemeClr>
                </a:solidFill>
                <a:cs typeface="Calibri"/>
              </a:rPr>
              <a:t>ήταν</a:t>
            </a:r>
            <a:r>
              <a:rPr lang="el-GR" sz="1900" spc="-10" dirty="0">
                <a:solidFill>
                  <a:schemeClr val="tx2">
                    <a:lumMod val="75000"/>
                  </a:schemeClr>
                </a:solidFill>
                <a:cs typeface="Calibri"/>
              </a:rPr>
              <a:t> </a:t>
            </a:r>
            <a:r>
              <a:rPr lang="el-GR" sz="1900" spc="-5" dirty="0">
                <a:solidFill>
                  <a:schemeClr val="tx2">
                    <a:lumMod val="75000"/>
                  </a:schemeClr>
                </a:solidFill>
                <a:cs typeface="Calibri"/>
              </a:rPr>
              <a:t>παντρεμένοι.</a:t>
            </a:r>
            <a:endParaRPr lang="el-GR" sz="1900" dirty="0">
              <a:solidFill>
                <a:schemeClr val="tx2">
                  <a:lumMod val="75000"/>
                </a:schemeClr>
              </a:solidFill>
              <a:cs typeface="Calibri"/>
            </a:endParaRPr>
          </a:p>
          <a:p>
            <a:pPr marL="12700" marR="6350" algn="just">
              <a:lnSpc>
                <a:spcPct val="101699"/>
              </a:lnSpc>
              <a:spcBef>
                <a:spcPts val="10"/>
              </a:spcBef>
            </a:pPr>
            <a:endParaRPr lang="el-GR" sz="1900" dirty="0">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24</a:t>
            </a:fld>
            <a:endParaRPr dirty="0"/>
          </a:p>
        </p:txBody>
      </p:sp>
      <p:sp>
        <p:nvSpPr>
          <p:cNvPr id="2" name="object 2"/>
          <p:cNvSpPr txBox="1"/>
          <p:nvPr/>
        </p:nvSpPr>
        <p:spPr>
          <a:xfrm>
            <a:off x="546100" y="273050"/>
            <a:ext cx="9601200" cy="6894901"/>
          </a:xfrm>
          <a:prstGeom prst="rect">
            <a:avLst/>
          </a:prstGeom>
        </p:spPr>
        <p:txBody>
          <a:bodyPr vert="horz" wrap="square" lIns="0" tIns="9525" rIns="0" bIns="0" rtlCol="0">
            <a:spAutoFit/>
          </a:bodyPr>
          <a:lstStyle/>
          <a:p>
            <a:pPr>
              <a:lnSpc>
                <a:spcPct val="100000"/>
              </a:lnSpc>
              <a:spcBef>
                <a:spcPts val="20"/>
              </a:spcBef>
            </a:pPr>
            <a:endParaRPr sz="2100">
              <a:latin typeface="Calibri"/>
              <a:cs typeface="Calibri"/>
            </a:endParaRPr>
          </a:p>
          <a:p>
            <a:pPr marL="12700" algn="just">
              <a:lnSpc>
                <a:spcPct val="100000"/>
              </a:lnSpc>
            </a:pPr>
            <a:r>
              <a:rPr sz="2100" b="1" u="sng" dirty="0">
                <a:solidFill>
                  <a:srgbClr val="0000FF"/>
                </a:solidFill>
                <a:uFill>
                  <a:solidFill>
                    <a:srgbClr val="0000FF"/>
                  </a:solidFill>
                </a:uFill>
                <a:latin typeface="Calibri"/>
                <a:cs typeface="Calibri"/>
                <a:hlinkClick r:id="rId2"/>
              </a:rPr>
              <a:t>Inze</a:t>
            </a:r>
            <a:r>
              <a:rPr sz="2100" b="1" u="sng" spc="-40" dirty="0">
                <a:solidFill>
                  <a:srgbClr val="0000FF"/>
                </a:solidFill>
                <a:uFill>
                  <a:solidFill>
                    <a:srgbClr val="0000FF"/>
                  </a:solidFill>
                </a:uFill>
                <a:latin typeface="Calibri"/>
                <a:cs typeface="Calibri"/>
                <a:hlinkClick r:id="rId2"/>
              </a:rPr>
              <a:t> </a:t>
            </a:r>
            <a:r>
              <a:rPr sz="2100" b="1" u="sng" spc="-5" dirty="0">
                <a:solidFill>
                  <a:srgbClr val="0000FF"/>
                </a:solidFill>
                <a:uFill>
                  <a:solidFill>
                    <a:srgbClr val="0000FF"/>
                  </a:solidFill>
                </a:uFill>
                <a:latin typeface="Calibri"/>
                <a:cs typeface="Calibri"/>
                <a:hlinkClick r:id="rId2"/>
              </a:rPr>
              <a:t>κατά</a:t>
            </a:r>
            <a:r>
              <a:rPr sz="2100" b="1" u="sng" spc="-35" dirty="0">
                <a:solidFill>
                  <a:srgbClr val="0000FF"/>
                </a:solidFill>
                <a:uFill>
                  <a:solidFill>
                    <a:srgbClr val="0000FF"/>
                  </a:solidFill>
                </a:uFill>
                <a:latin typeface="Calibri"/>
                <a:cs typeface="Calibri"/>
                <a:hlinkClick r:id="rId2"/>
              </a:rPr>
              <a:t> </a:t>
            </a:r>
            <a:r>
              <a:rPr sz="2100" b="1" u="sng" spc="-5" dirty="0">
                <a:solidFill>
                  <a:srgbClr val="0000FF"/>
                </a:solidFill>
                <a:uFill>
                  <a:solidFill>
                    <a:srgbClr val="0000FF"/>
                  </a:solidFill>
                </a:uFill>
                <a:latin typeface="Calibri"/>
                <a:cs typeface="Calibri"/>
                <a:hlinkClick r:id="rId2"/>
              </a:rPr>
              <a:t>Αυστρίας</a:t>
            </a:r>
            <a:endParaRPr sz="2100">
              <a:latin typeface="Calibri"/>
              <a:cs typeface="Calibri"/>
            </a:endParaRPr>
          </a:p>
          <a:p>
            <a:pPr marL="12700" algn="just">
              <a:lnSpc>
                <a:spcPct val="100000"/>
              </a:lnSpc>
              <a:spcBef>
                <a:spcPts val="25"/>
              </a:spcBef>
            </a:pPr>
            <a:r>
              <a:rPr sz="2100" dirty="0">
                <a:solidFill>
                  <a:srgbClr val="808080"/>
                </a:solidFill>
                <a:latin typeface="Calibri"/>
                <a:cs typeface="Calibri"/>
              </a:rPr>
              <a:t>28</a:t>
            </a:r>
            <a:r>
              <a:rPr sz="2100" spc="-35" dirty="0">
                <a:solidFill>
                  <a:srgbClr val="808080"/>
                </a:solidFill>
                <a:latin typeface="Calibri"/>
                <a:cs typeface="Calibri"/>
              </a:rPr>
              <a:t> </a:t>
            </a:r>
            <a:r>
              <a:rPr sz="2100" spc="-5" dirty="0">
                <a:solidFill>
                  <a:srgbClr val="808080"/>
                </a:solidFill>
                <a:latin typeface="Calibri"/>
                <a:cs typeface="Calibri"/>
              </a:rPr>
              <a:t>Οκτωβρίου</a:t>
            </a:r>
            <a:r>
              <a:rPr sz="2100" spc="-35" dirty="0">
                <a:solidFill>
                  <a:srgbClr val="808080"/>
                </a:solidFill>
                <a:latin typeface="Calibri"/>
                <a:cs typeface="Calibri"/>
              </a:rPr>
              <a:t> </a:t>
            </a:r>
            <a:r>
              <a:rPr sz="2100" spc="-5" dirty="0">
                <a:solidFill>
                  <a:srgbClr val="808080"/>
                </a:solidFill>
                <a:latin typeface="Calibri"/>
                <a:cs typeface="Calibri"/>
              </a:rPr>
              <a:t>1987</a:t>
            </a:r>
            <a:endParaRPr sz="2100">
              <a:latin typeface="Calibri"/>
              <a:cs typeface="Calibri"/>
            </a:endParaRPr>
          </a:p>
          <a:p>
            <a:pPr marL="12700" marR="5080" algn="just">
              <a:lnSpc>
                <a:spcPct val="101699"/>
              </a:lnSpc>
            </a:pPr>
            <a:r>
              <a:rPr sz="2100" dirty="0">
                <a:latin typeface="Calibri"/>
                <a:cs typeface="Calibri"/>
              </a:rPr>
              <a:t>Ο</a:t>
            </a:r>
            <a:r>
              <a:rPr sz="2100" spc="5" dirty="0">
                <a:latin typeface="Calibri"/>
                <a:cs typeface="Calibri"/>
              </a:rPr>
              <a:t> </a:t>
            </a:r>
            <a:r>
              <a:rPr sz="2100" spc="-5" dirty="0">
                <a:latin typeface="Calibri"/>
                <a:cs typeface="Calibri"/>
              </a:rPr>
              <a:t>προσφεύγων,</a:t>
            </a:r>
            <a:r>
              <a:rPr sz="2100" dirty="0">
                <a:latin typeface="Calibri"/>
                <a:cs typeface="Calibri"/>
              </a:rPr>
              <a:t> ο</a:t>
            </a:r>
            <a:r>
              <a:rPr sz="2100" spc="5" dirty="0">
                <a:latin typeface="Calibri"/>
                <a:cs typeface="Calibri"/>
              </a:rPr>
              <a:t> </a:t>
            </a:r>
            <a:r>
              <a:rPr sz="2100" spc="-5" dirty="0">
                <a:latin typeface="Calibri"/>
                <a:cs typeface="Calibri"/>
              </a:rPr>
              <a:t>οποίος</a:t>
            </a:r>
            <a:r>
              <a:rPr sz="2100" dirty="0">
                <a:latin typeface="Calibri"/>
                <a:cs typeface="Calibri"/>
              </a:rPr>
              <a:t> </a:t>
            </a:r>
            <a:r>
              <a:rPr sz="2100" spc="-5" dirty="0">
                <a:latin typeface="Calibri"/>
                <a:cs typeface="Calibri"/>
              </a:rPr>
              <a:t>γεννήθηκε</a:t>
            </a:r>
            <a:r>
              <a:rPr sz="2100" dirty="0">
                <a:latin typeface="Calibri"/>
                <a:cs typeface="Calibri"/>
              </a:rPr>
              <a:t> </a:t>
            </a:r>
            <a:r>
              <a:rPr sz="2100" spc="-5" dirty="0">
                <a:latin typeface="Calibri"/>
                <a:cs typeface="Calibri"/>
              </a:rPr>
              <a:t>εκτός</a:t>
            </a:r>
            <a:r>
              <a:rPr sz="2100" dirty="0">
                <a:latin typeface="Calibri"/>
                <a:cs typeface="Calibri"/>
              </a:rPr>
              <a:t> </a:t>
            </a:r>
            <a:r>
              <a:rPr sz="2100" spc="-5" dirty="0">
                <a:latin typeface="Calibri"/>
                <a:cs typeface="Calibri"/>
              </a:rPr>
              <a:t>γάμου,</a:t>
            </a:r>
            <a:r>
              <a:rPr sz="2100" dirty="0">
                <a:latin typeface="Calibri"/>
                <a:cs typeface="Calibri"/>
              </a:rPr>
              <a:t> δεν</a:t>
            </a:r>
            <a:r>
              <a:rPr sz="2100" spc="5" dirty="0">
                <a:latin typeface="Calibri"/>
                <a:cs typeface="Calibri"/>
              </a:rPr>
              <a:t> </a:t>
            </a:r>
            <a:r>
              <a:rPr sz="2100" spc="-5" dirty="0">
                <a:latin typeface="Calibri"/>
                <a:cs typeface="Calibri"/>
              </a:rPr>
              <a:t>είχε</a:t>
            </a:r>
            <a:r>
              <a:rPr sz="2100" dirty="0">
                <a:latin typeface="Calibri"/>
                <a:cs typeface="Calibri"/>
              </a:rPr>
              <a:t> το</a:t>
            </a:r>
            <a:r>
              <a:rPr sz="2100" spc="5" dirty="0">
                <a:latin typeface="Calibri"/>
                <a:cs typeface="Calibri"/>
              </a:rPr>
              <a:t> </a:t>
            </a:r>
            <a:r>
              <a:rPr sz="2100" spc="-5" dirty="0">
                <a:latin typeface="Calibri"/>
                <a:cs typeface="Calibri"/>
              </a:rPr>
              <a:t>δικαίωμα</a:t>
            </a:r>
            <a:r>
              <a:rPr sz="2100" dirty="0">
                <a:latin typeface="Calibri"/>
                <a:cs typeface="Calibri"/>
              </a:rPr>
              <a:t> να </a:t>
            </a:r>
            <a:r>
              <a:rPr sz="2100" spc="5" dirty="0">
                <a:latin typeface="Calibri"/>
                <a:cs typeface="Calibri"/>
              </a:rPr>
              <a:t> </a:t>
            </a:r>
            <a:r>
              <a:rPr sz="2100" spc="-5" dirty="0">
                <a:latin typeface="Calibri"/>
                <a:cs typeface="Calibri"/>
              </a:rPr>
              <a:t>κληρονομήσει</a:t>
            </a:r>
            <a:r>
              <a:rPr sz="2100" spc="114" dirty="0">
                <a:latin typeface="Calibri"/>
                <a:cs typeface="Calibri"/>
              </a:rPr>
              <a:t> </a:t>
            </a:r>
            <a:r>
              <a:rPr sz="2100" dirty="0">
                <a:latin typeface="Calibri"/>
                <a:cs typeface="Calibri"/>
              </a:rPr>
              <a:t>τη</a:t>
            </a:r>
            <a:r>
              <a:rPr sz="2100" spc="114" dirty="0">
                <a:latin typeface="Calibri"/>
                <a:cs typeface="Calibri"/>
              </a:rPr>
              <a:t> </a:t>
            </a:r>
            <a:r>
              <a:rPr sz="2100" spc="-5" dirty="0">
                <a:latin typeface="Calibri"/>
                <a:cs typeface="Calibri"/>
              </a:rPr>
              <a:t>φάρμα</a:t>
            </a:r>
            <a:r>
              <a:rPr sz="2100" spc="130" dirty="0">
                <a:latin typeface="Calibri"/>
                <a:cs typeface="Calibri"/>
              </a:rPr>
              <a:t> </a:t>
            </a:r>
            <a:r>
              <a:rPr sz="2100" dirty="0">
                <a:latin typeface="Calibri"/>
                <a:cs typeface="Calibri"/>
              </a:rPr>
              <a:t>της</a:t>
            </a:r>
            <a:r>
              <a:rPr sz="2100" spc="120" dirty="0">
                <a:latin typeface="Calibri"/>
                <a:cs typeface="Calibri"/>
              </a:rPr>
              <a:t> </a:t>
            </a:r>
            <a:r>
              <a:rPr sz="2100" spc="-5" dirty="0">
                <a:latin typeface="Calibri"/>
                <a:cs typeface="Calibri"/>
              </a:rPr>
              <a:t>μητέρας</a:t>
            </a:r>
            <a:r>
              <a:rPr sz="2100" spc="120" dirty="0">
                <a:latin typeface="Calibri"/>
                <a:cs typeface="Calibri"/>
              </a:rPr>
              <a:t> </a:t>
            </a:r>
            <a:r>
              <a:rPr sz="2100" spc="-5" dirty="0">
                <a:latin typeface="Calibri"/>
                <a:cs typeface="Calibri"/>
              </a:rPr>
              <a:t>του,</a:t>
            </a:r>
            <a:r>
              <a:rPr sz="2100" spc="130" dirty="0">
                <a:latin typeface="Calibri"/>
                <a:cs typeface="Calibri"/>
              </a:rPr>
              <a:t> </a:t>
            </a:r>
            <a:r>
              <a:rPr sz="2100" spc="-5" dirty="0">
                <a:latin typeface="Calibri"/>
                <a:cs typeface="Calibri"/>
              </a:rPr>
              <a:t>όταν</a:t>
            </a:r>
            <a:r>
              <a:rPr sz="2100" spc="125" dirty="0">
                <a:latin typeface="Calibri"/>
                <a:cs typeface="Calibri"/>
              </a:rPr>
              <a:t> </a:t>
            </a:r>
            <a:r>
              <a:rPr sz="2100" spc="-5" dirty="0">
                <a:latin typeface="Calibri"/>
                <a:cs typeface="Calibri"/>
              </a:rPr>
              <a:t>εκείνη</a:t>
            </a:r>
            <a:r>
              <a:rPr sz="2100" spc="125" dirty="0">
                <a:latin typeface="Calibri"/>
                <a:cs typeface="Calibri"/>
              </a:rPr>
              <a:t> </a:t>
            </a:r>
            <a:r>
              <a:rPr sz="2100" spc="-5" dirty="0">
                <a:latin typeface="Calibri"/>
                <a:cs typeface="Calibri"/>
              </a:rPr>
              <a:t>απεβίωσε</a:t>
            </a:r>
            <a:r>
              <a:rPr sz="2100" spc="135" dirty="0">
                <a:latin typeface="Calibri"/>
                <a:cs typeface="Calibri"/>
              </a:rPr>
              <a:t> </a:t>
            </a:r>
            <a:r>
              <a:rPr sz="2100" spc="-5" dirty="0">
                <a:latin typeface="Calibri"/>
                <a:cs typeface="Calibri"/>
              </a:rPr>
              <a:t>χωρίς</a:t>
            </a:r>
            <a:r>
              <a:rPr sz="2100" spc="120" dirty="0">
                <a:latin typeface="Calibri"/>
                <a:cs typeface="Calibri"/>
              </a:rPr>
              <a:t> </a:t>
            </a:r>
            <a:r>
              <a:rPr sz="2100">
                <a:latin typeface="Calibri"/>
                <a:cs typeface="Calibri"/>
              </a:rPr>
              <a:t>να</a:t>
            </a:r>
            <a:r>
              <a:rPr sz="2100" spc="125">
                <a:latin typeface="Calibri"/>
                <a:cs typeface="Calibri"/>
              </a:rPr>
              <a:t> </a:t>
            </a:r>
            <a:r>
              <a:rPr sz="2100" spc="-5" smtClean="0">
                <a:latin typeface="Calibri"/>
                <a:cs typeface="Calibri"/>
              </a:rPr>
              <a:t>αφήσει</a:t>
            </a:r>
            <a:r>
              <a:rPr lang="en-US" sz="2100" spc="-5" dirty="0" smtClean="0">
                <a:latin typeface="Calibri"/>
                <a:cs typeface="Calibri"/>
              </a:rPr>
              <a:t> </a:t>
            </a:r>
            <a:r>
              <a:rPr sz="2100" spc="-5" smtClean="0">
                <a:latin typeface="Calibri"/>
                <a:cs typeface="Calibri"/>
              </a:rPr>
              <a:t>διαθήκη</a:t>
            </a:r>
            <a:r>
              <a:rPr sz="2100" spc="-5" dirty="0">
                <a:latin typeface="Calibri"/>
                <a:cs typeface="Calibri"/>
              </a:rPr>
              <a:t>,</a:t>
            </a:r>
            <a:r>
              <a:rPr sz="2100" dirty="0">
                <a:latin typeface="Calibri"/>
                <a:cs typeface="Calibri"/>
              </a:rPr>
              <a:t> ενώ</a:t>
            </a:r>
            <a:r>
              <a:rPr sz="2100" spc="5" dirty="0">
                <a:latin typeface="Calibri"/>
                <a:cs typeface="Calibri"/>
              </a:rPr>
              <a:t> </a:t>
            </a:r>
            <a:r>
              <a:rPr sz="2100" spc="-5" dirty="0">
                <a:latin typeface="Calibri"/>
                <a:cs typeface="Calibri"/>
              </a:rPr>
              <a:t>είχε</a:t>
            </a:r>
            <a:r>
              <a:rPr sz="2100" dirty="0">
                <a:latin typeface="Calibri"/>
                <a:cs typeface="Calibri"/>
              </a:rPr>
              <a:t> </a:t>
            </a:r>
            <a:r>
              <a:rPr sz="2100" spc="-5" dirty="0">
                <a:latin typeface="Calibri"/>
                <a:cs typeface="Calibri"/>
              </a:rPr>
              <a:t>εργαστεί</a:t>
            </a:r>
            <a:r>
              <a:rPr sz="2100" dirty="0">
                <a:latin typeface="Calibri"/>
                <a:cs typeface="Calibri"/>
              </a:rPr>
              <a:t> εκεί</a:t>
            </a:r>
            <a:r>
              <a:rPr sz="2100" spc="5" dirty="0">
                <a:latin typeface="Calibri"/>
                <a:cs typeface="Calibri"/>
              </a:rPr>
              <a:t> </a:t>
            </a:r>
            <a:r>
              <a:rPr sz="2100" dirty="0">
                <a:latin typeface="Calibri"/>
                <a:cs typeface="Calibri"/>
              </a:rPr>
              <a:t>μέχρι</a:t>
            </a:r>
            <a:r>
              <a:rPr sz="2100" spc="5" dirty="0">
                <a:latin typeface="Calibri"/>
                <a:cs typeface="Calibri"/>
              </a:rPr>
              <a:t> </a:t>
            </a:r>
            <a:r>
              <a:rPr sz="2100" dirty="0">
                <a:latin typeface="Calibri"/>
                <a:cs typeface="Calibri"/>
              </a:rPr>
              <a:t>την</a:t>
            </a:r>
            <a:r>
              <a:rPr sz="2100" spc="5" dirty="0">
                <a:latin typeface="Calibri"/>
                <a:cs typeface="Calibri"/>
              </a:rPr>
              <a:t> </a:t>
            </a:r>
            <a:r>
              <a:rPr sz="2100" spc="-10" dirty="0">
                <a:latin typeface="Calibri"/>
                <a:cs typeface="Calibri"/>
              </a:rPr>
              <a:t>ηλικία</a:t>
            </a:r>
            <a:r>
              <a:rPr sz="2100" spc="-5" dirty="0">
                <a:latin typeface="Calibri"/>
                <a:cs typeface="Calibri"/>
              </a:rPr>
              <a:t> </a:t>
            </a:r>
            <a:r>
              <a:rPr sz="2100" dirty="0">
                <a:latin typeface="Calibri"/>
                <a:cs typeface="Calibri"/>
              </a:rPr>
              <a:t>των</a:t>
            </a:r>
            <a:r>
              <a:rPr sz="2100" spc="5" dirty="0">
                <a:latin typeface="Calibri"/>
                <a:cs typeface="Calibri"/>
              </a:rPr>
              <a:t> </a:t>
            </a:r>
            <a:r>
              <a:rPr sz="2100" dirty="0">
                <a:latin typeface="Calibri"/>
                <a:cs typeface="Calibri"/>
              </a:rPr>
              <a:t>23</a:t>
            </a:r>
            <a:r>
              <a:rPr sz="2100" spc="5" dirty="0">
                <a:latin typeface="Calibri"/>
                <a:cs typeface="Calibri"/>
              </a:rPr>
              <a:t> </a:t>
            </a:r>
            <a:r>
              <a:rPr sz="2100" dirty="0">
                <a:latin typeface="Calibri"/>
                <a:cs typeface="Calibri"/>
              </a:rPr>
              <a:t>ετών.</a:t>
            </a:r>
            <a:r>
              <a:rPr sz="2100" spc="5" dirty="0">
                <a:latin typeface="Calibri"/>
                <a:cs typeface="Calibri"/>
              </a:rPr>
              <a:t> </a:t>
            </a:r>
            <a:r>
              <a:rPr sz="2100" dirty="0">
                <a:latin typeface="Calibri"/>
                <a:cs typeface="Calibri"/>
              </a:rPr>
              <a:t>Ο</a:t>
            </a:r>
            <a:r>
              <a:rPr sz="2100" spc="5" dirty="0">
                <a:latin typeface="Calibri"/>
                <a:cs typeface="Calibri"/>
              </a:rPr>
              <a:t> </a:t>
            </a:r>
            <a:r>
              <a:rPr sz="2100" dirty="0">
                <a:latin typeface="Calibri"/>
                <a:cs typeface="Calibri"/>
              </a:rPr>
              <a:t>νεότερος </a:t>
            </a:r>
            <a:r>
              <a:rPr sz="2100" spc="5" dirty="0">
                <a:latin typeface="Calibri"/>
                <a:cs typeface="Calibri"/>
              </a:rPr>
              <a:t> </a:t>
            </a:r>
            <a:r>
              <a:rPr sz="2100" spc="-5" dirty="0">
                <a:latin typeface="Calibri"/>
                <a:cs typeface="Calibri"/>
              </a:rPr>
              <a:t>ετεροθαλής</a:t>
            </a:r>
            <a:r>
              <a:rPr sz="2100" dirty="0">
                <a:latin typeface="Calibri"/>
                <a:cs typeface="Calibri"/>
              </a:rPr>
              <a:t> </a:t>
            </a:r>
            <a:r>
              <a:rPr sz="2100" spc="-5" dirty="0">
                <a:latin typeface="Calibri"/>
                <a:cs typeface="Calibri"/>
              </a:rPr>
              <a:t>αδελφός</a:t>
            </a:r>
            <a:r>
              <a:rPr sz="2100" dirty="0">
                <a:latin typeface="Calibri"/>
                <a:cs typeface="Calibri"/>
              </a:rPr>
              <a:t> του</a:t>
            </a:r>
            <a:r>
              <a:rPr sz="2100" spc="5" dirty="0">
                <a:latin typeface="Calibri"/>
                <a:cs typeface="Calibri"/>
              </a:rPr>
              <a:t> </a:t>
            </a:r>
            <a:r>
              <a:rPr sz="2100" spc="-5" dirty="0">
                <a:latin typeface="Calibri"/>
                <a:cs typeface="Calibri"/>
              </a:rPr>
              <a:t>κληρονόμησε</a:t>
            </a:r>
            <a:r>
              <a:rPr sz="2100" dirty="0">
                <a:latin typeface="Calibri"/>
                <a:cs typeface="Calibri"/>
              </a:rPr>
              <a:t> </a:t>
            </a:r>
            <a:r>
              <a:rPr sz="2100" spc="-5" dirty="0">
                <a:latin typeface="Calibri"/>
                <a:cs typeface="Calibri"/>
              </a:rPr>
              <a:t>ολόκληρη</a:t>
            </a:r>
            <a:r>
              <a:rPr sz="2100" dirty="0">
                <a:latin typeface="Calibri"/>
                <a:cs typeface="Calibri"/>
              </a:rPr>
              <a:t> τη</a:t>
            </a:r>
            <a:r>
              <a:rPr sz="2100" spc="5" dirty="0">
                <a:latin typeface="Calibri"/>
                <a:cs typeface="Calibri"/>
              </a:rPr>
              <a:t> </a:t>
            </a:r>
            <a:r>
              <a:rPr sz="2100" spc="-5" dirty="0">
                <a:latin typeface="Calibri"/>
                <a:cs typeface="Calibri"/>
              </a:rPr>
              <a:t>φάρμα.</a:t>
            </a:r>
            <a:r>
              <a:rPr sz="2100" dirty="0">
                <a:latin typeface="Calibri"/>
                <a:cs typeface="Calibri"/>
              </a:rPr>
              <a:t> </a:t>
            </a:r>
            <a:r>
              <a:rPr sz="2100" spc="-5" dirty="0">
                <a:latin typeface="Calibri"/>
                <a:cs typeface="Calibri"/>
              </a:rPr>
              <a:t>Βάσει</a:t>
            </a:r>
            <a:r>
              <a:rPr sz="2100" dirty="0">
                <a:latin typeface="Calibri"/>
                <a:cs typeface="Calibri"/>
              </a:rPr>
              <a:t> </a:t>
            </a:r>
            <a:r>
              <a:rPr sz="2100" spc="-5" dirty="0">
                <a:latin typeface="Calibri"/>
                <a:cs typeface="Calibri"/>
              </a:rPr>
              <a:t>μιας </a:t>
            </a:r>
            <a:r>
              <a:rPr sz="2100" dirty="0">
                <a:latin typeface="Calibri"/>
                <a:cs typeface="Calibri"/>
              </a:rPr>
              <a:t> </a:t>
            </a:r>
            <a:r>
              <a:rPr sz="2100" spc="-5" dirty="0">
                <a:latin typeface="Calibri"/>
                <a:cs typeface="Calibri"/>
              </a:rPr>
              <a:t>μεταγενέστερης</a:t>
            </a:r>
            <a:r>
              <a:rPr sz="2100" spc="235" dirty="0">
                <a:latin typeface="Calibri"/>
                <a:cs typeface="Calibri"/>
              </a:rPr>
              <a:t> </a:t>
            </a:r>
            <a:r>
              <a:rPr sz="2100" spc="-5" dirty="0">
                <a:latin typeface="Calibri"/>
                <a:cs typeface="Calibri"/>
              </a:rPr>
              <a:t>δικαστικής</a:t>
            </a:r>
            <a:r>
              <a:rPr sz="2100" spc="235" dirty="0">
                <a:latin typeface="Calibri"/>
                <a:cs typeface="Calibri"/>
              </a:rPr>
              <a:t> </a:t>
            </a:r>
            <a:r>
              <a:rPr sz="2100" spc="-5" dirty="0">
                <a:latin typeface="Calibri"/>
                <a:cs typeface="Calibri"/>
              </a:rPr>
              <a:t>συμφωνίας,</a:t>
            </a:r>
            <a:r>
              <a:rPr sz="2100" spc="235" dirty="0">
                <a:latin typeface="Calibri"/>
                <a:cs typeface="Calibri"/>
              </a:rPr>
              <a:t> </a:t>
            </a:r>
            <a:r>
              <a:rPr sz="2100" dirty="0">
                <a:latin typeface="Calibri"/>
                <a:cs typeface="Calibri"/>
              </a:rPr>
              <a:t>ο</a:t>
            </a:r>
            <a:r>
              <a:rPr sz="2100" spc="235" dirty="0">
                <a:latin typeface="Calibri"/>
                <a:cs typeface="Calibri"/>
              </a:rPr>
              <a:t> </a:t>
            </a:r>
            <a:r>
              <a:rPr sz="2100" dirty="0">
                <a:latin typeface="Calibri"/>
                <a:cs typeface="Calibri"/>
              </a:rPr>
              <a:t>προσφεύγων</a:t>
            </a:r>
            <a:r>
              <a:rPr sz="2100" spc="235" dirty="0">
                <a:latin typeface="Calibri"/>
                <a:cs typeface="Calibri"/>
              </a:rPr>
              <a:t> </a:t>
            </a:r>
            <a:r>
              <a:rPr sz="2100" spc="-5" dirty="0">
                <a:latin typeface="Calibri"/>
                <a:cs typeface="Calibri"/>
              </a:rPr>
              <a:t>έλαβε</a:t>
            </a:r>
            <a:r>
              <a:rPr sz="2100" spc="240" dirty="0">
                <a:latin typeface="Calibri"/>
                <a:cs typeface="Calibri"/>
              </a:rPr>
              <a:t> </a:t>
            </a:r>
            <a:r>
              <a:rPr sz="2100" spc="-5" dirty="0">
                <a:latin typeface="Calibri"/>
                <a:cs typeface="Calibri"/>
              </a:rPr>
              <a:t>τελικά</a:t>
            </a:r>
            <a:r>
              <a:rPr sz="2100" spc="250" dirty="0">
                <a:latin typeface="Calibri"/>
                <a:cs typeface="Calibri"/>
              </a:rPr>
              <a:t> </a:t>
            </a:r>
            <a:r>
              <a:rPr sz="2100" spc="-5" dirty="0">
                <a:latin typeface="Calibri"/>
                <a:cs typeface="Calibri"/>
              </a:rPr>
              <a:t>μια</a:t>
            </a:r>
            <a:r>
              <a:rPr sz="2100" spc="235" dirty="0">
                <a:latin typeface="Calibri"/>
                <a:cs typeface="Calibri"/>
              </a:rPr>
              <a:t> </a:t>
            </a:r>
            <a:r>
              <a:rPr sz="2100" spc="-5" dirty="0">
                <a:latin typeface="Calibri"/>
                <a:cs typeface="Calibri"/>
              </a:rPr>
              <a:t>έκταση </a:t>
            </a:r>
            <a:r>
              <a:rPr sz="2100" spc="-260" dirty="0">
                <a:latin typeface="Calibri"/>
                <a:cs typeface="Calibri"/>
              </a:rPr>
              <a:t> </a:t>
            </a:r>
            <a:r>
              <a:rPr sz="2100" dirty="0">
                <a:latin typeface="Calibri"/>
                <a:cs typeface="Calibri"/>
              </a:rPr>
              <a:t>γης</a:t>
            </a:r>
            <a:r>
              <a:rPr sz="2100" spc="-5" dirty="0">
                <a:latin typeface="Calibri"/>
                <a:cs typeface="Calibri"/>
              </a:rPr>
              <a:t> που</a:t>
            </a:r>
            <a:r>
              <a:rPr sz="2100" dirty="0">
                <a:latin typeface="Calibri"/>
                <a:cs typeface="Calibri"/>
              </a:rPr>
              <a:t> </a:t>
            </a:r>
            <a:r>
              <a:rPr sz="2100" spc="-5" dirty="0">
                <a:latin typeface="Calibri"/>
                <a:cs typeface="Calibri"/>
              </a:rPr>
              <a:t>του</a:t>
            </a:r>
            <a:r>
              <a:rPr sz="2100" dirty="0">
                <a:latin typeface="Calibri"/>
                <a:cs typeface="Calibri"/>
              </a:rPr>
              <a:t> </a:t>
            </a:r>
            <a:r>
              <a:rPr sz="2100" spc="-5" dirty="0">
                <a:latin typeface="Calibri"/>
                <a:cs typeface="Calibri"/>
              </a:rPr>
              <a:t>είχε</a:t>
            </a:r>
            <a:r>
              <a:rPr sz="2100" spc="10" dirty="0">
                <a:latin typeface="Calibri"/>
                <a:cs typeface="Calibri"/>
              </a:rPr>
              <a:t> </a:t>
            </a:r>
            <a:r>
              <a:rPr sz="2100" spc="-5" dirty="0">
                <a:latin typeface="Calibri"/>
                <a:cs typeface="Calibri"/>
              </a:rPr>
              <a:t>υποσχεθεί</a:t>
            </a:r>
            <a:r>
              <a:rPr sz="2100" dirty="0">
                <a:latin typeface="Calibri"/>
                <a:cs typeface="Calibri"/>
              </a:rPr>
              <a:t> η</a:t>
            </a:r>
            <a:r>
              <a:rPr sz="2100" spc="5" dirty="0">
                <a:latin typeface="Calibri"/>
                <a:cs typeface="Calibri"/>
              </a:rPr>
              <a:t> </a:t>
            </a:r>
            <a:r>
              <a:rPr sz="2100" spc="-5" dirty="0">
                <a:latin typeface="Calibri"/>
                <a:cs typeface="Calibri"/>
              </a:rPr>
              <a:t>μητέρα </a:t>
            </a:r>
            <a:r>
              <a:rPr sz="2100" dirty="0">
                <a:latin typeface="Calibri"/>
                <a:cs typeface="Calibri"/>
              </a:rPr>
              <a:t>του</a:t>
            </a:r>
            <a:r>
              <a:rPr sz="2100" spc="-10" dirty="0">
                <a:latin typeface="Calibri"/>
                <a:cs typeface="Calibri"/>
              </a:rPr>
              <a:t> </a:t>
            </a:r>
            <a:r>
              <a:rPr sz="2100" spc="-5" dirty="0">
                <a:latin typeface="Calibri"/>
                <a:cs typeface="Calibri"/>
              </a:rPr>
              <a:t>όσο</a:t>
            </a:r>
            <a:r>
              <a:rPr sz="2100" spc="5" dirty="0">
                <a:latin typeface="Calibri"/>
                <a:cs typeface="Calibri"/>
              </a:rPr>
              <a:t> </a:t>
            </a:r>
            <a:r>
              <a:rPr sz="2100" spc="-5" dirty="0">
                <a:latin typeface="Calibri"/>
                <a:cs typeface="Calibri"/>
              </a:rPr>
              <a:t>ζούσε.</a:t>
            </a:r>
            <a:endParaRPr sz="2100">
              <a:latin typeface="Calibri"/>
              <a:cs typeface="Calibri"/>
            </a:endParaRPr>
          </a:p>
          <a:p>
            <a:pPr marL="12700" marR="5080" algn="just">
              <a:lnSpc>
                <a:spcPct val="101699"/>
              </a:lnSpc>
            </a:pPr>
            <a:r>
              <a:rPr sz="2100" dirty="0">
                <a:solidFill>
                  <a:schemeClr val="tx2">
                    <a:lumMod val="75000"/>
                  </a:schemeClr>
                </a:solidFill>
                <a:latin typeface="Calibri"/>
                <a:cs typeface="Calibri"/>
              </a:rPr>
              <a:t>Το</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Δικαστήριο</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έκρινε</a:t>
            </a:r>
            <a:r>
              <a:rPr sz="2100" dirty="0">
                <a:solidFill>
                  <a:schemeClr val="tx2">
                    <a:lumMod val="75000"/>
                  </a:schemeClr>
                </a:solidFill>
                <a:latin typeface="Calibri"/>
                <a:cs typeface="Calibri"/>
              </a:rPr>
              <a:t> ότι</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υπήρξε</a:t>
            </a:r>
            <a:r>
              <a:rPr sz="2100" dirty="0">
                <a:solidFill>
                  <a:schemeClr val="tx2">
                    <a:lumMod val="75000"/>
                  </a:schemeClr>
                </a:solidFill>
                <a:latin typeface="Calibri"/>
                <a:cs typeface="Calibri"/>
              </a:rPr>
              <a:t> </a:t>
            </a:r>
            <a:r>
              <a:rPr sz="2100" b="1" spc="-5" dirty="0">
                <a:solidFill>
                  <a:schemeClr val="tx2">
                    <a:lumMod val="75000"/>
                  </a:schemeClr>
                </a:solidFill>
                <a:latin typeface="Calibri"/>
                <a:cs typeface="Calibri"/>
              </a:rPr>
              <a:t>παραβίαση</a:t>
            </a:r>
            <a:r>
              <a:rPr sz="2100" b="1" dirty="0">
                <a:solidFill>
                  <a:schemeClr val="tx2">
                    <a:lumMod val="75000"/>
                  </a:schemeClr>
                </a:solidFill>
                <a:latin typeface="Calibri"/>
                <a:cs typeface="Calibri"/>
              </a:rPr>
              <a:t> του</a:t>
            </a:r>
            <a:r>
              <a:rPr sz="2100" b="1" spc="5" dirty="0">
                <a:solidFill>
                  <a:schemeClr val="tx2">
                    <a:lumMod val="75000"/>
                  </a:schemeClr>
                </a:solidFill>
                <a:latin typeface="Calibri"/>
                <a:cs typeface="Calibri"/>
              </a:rPr>
              <a:t> </a:t>
            </a:r>
            <a:r>
              <a:rPr sz="2100" b="1" spc="-5" dirty="0">
                <a:solidFill>
                  <a:schemeClr val="tx2">
                    <a:lumMod val="75000"/>
                  </a:schemeClr>
                </a:solidFill>
                <a:latin typeface="Calibri"/>
                <a:cs typeface="Calibri"/>
              </a:rPr>
              <a:t>Άρθρου</a:t>
            </a:r>
            <a:r>
              <a:rPr sz="2100" b="1" dirty="0">
                <a:solidFill>
                  <a:schemeClr val="tx2">
                    <a:lumMod val="75000"/>
                  </a:schemeClr>
                </a:solidFill>
                <a:latin typeface="Calibri"/>
                <a:cs typeface="Calibri"/>
              </a:rPr>
              <a:t> 14</a:t>
            </a:r>
            <a:r>
              <a:rPr sz="2100" b="1"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(απαγόρευση</a:t>
            </a:r>
            <a:r>
              <a:rPr sz="2100" dirty="0">
                <a:solidFill>
                  <a:schemeClr val="tx2">
                    <a:lumMod val="75000"/>
                  </a:schemeClr>
                </a:solidFill>
                <a:latin typeface="Calibri"/>
                <a:cs typeface="Calibri"/>
              </a:rPr>
              <a:t> των </a:t>
            </a:r>
            <a:r>
              <a:rPr sz="2100" spc="-26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διακρίσεων) </a:t>
            </a:r>
            <a:r>
              <a:rPr sz="2100" dirty="0">
                <a:solidFill>
                  <a:schemeClr val="tx2">
                    <a:lumMod val="75000"/>
                  </a:schemeClr>
                </a:solidFill>
                <a:latin typeface="Calibri"/>
                <a:cs typeface="Calibri"/>
              </a:rPr>
              <a:t>της </a:t>
            </a:r>
            <a:r>
              <a:rPr sz="2100" spc="-5" dirty="0">
                <a:solidFill>
                  <a:schemeClr val="tx2">
                    <a:lumMod val="75000"/>
                  </a:schemeClr>
                </a:solidFill>
                <a:latin typeface="Calibri"/>
                <a:cs typeface="Calibri"/>
              </a:rPr>
              <a:t>Σύμβασης </a:t>
            </a:r>
            <a:r>
              <a:rPr sz="2100" b="1" spc="-5" dirty="0">
                <a:solidFill>
                  <a:schemeClr val="tx2">
                    <a:lumMod val="75000"/>
                  </a:schemeClr>
                </a:solidFill>
                <a:latin typeface="Calibri"/>
                <a:cs typeface="Calibri"/>
              </a:rPr>
              <a:t>σε συνδυασμό με το Άρθρο </a:t>
            </a:r>
            <a:r>
              <a:rPr sz="2100" b="1" dirty="0">
                <a:solidFill>
                  <a:schemeClr val="tx2">
                    <a:lumMod val="75000"/>
                  </a:schemeClr>
                </a:solidFill>
                <a:latin typeface="Calibri"/>
                <a:cs typeface="Calibri"/>
              </a:rPr>
              <a:t>1 </a:t>
            </a:r>
            <a:r>
              <a:rPr sz="2100" spc="-5" dirty="0">
                <a:solidFill>
                  <a:schemeClr val="tx2">
                    <a:lumMod val="75000"/>
                  </a:schemeClr>
                </a:solidFill>
                <a:latin typeface="Calibri"/>
                <a:cs typeface="Calibri"/>
              </a:rPr>
              <a:t>(δικαίωμα σεβασμού </a:t>
            </a:r>
            <a:r>
              <a:rPr sz="2100" dirty="0">
                <a:solidFill>
                  <a:schemeClr val="tx2">
                    <a:lumMod val="75000"/>
                  </a:schemeClr>
                </a:solidFill>
                <a:latin typeface="Calibri"/>
                <a:cs typeface="Calibri"/>
              </a:rPr>
              <a:t>της </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περιουσίας) </a:t>
            </a:r>
            <a:r>
              <a:rPr sz="2100" b="1" spc="-5" dirty="0">
                <a:solidFill>
                  <a:schemeClr val="tx2">
                    <a:lumMod val="75000"/>
                  </a:schemeClr>
                </a:solidFill>
                <a:latin typeface="Calibri"/>
                <a:cs typeface="Calibri"/>
              </a:rPr>
              <a:t>του Πρώτου Πρόσθετου Πρωτοκόλλου </a:t>
            </a:r>
            <a:r>
              <a:rPr sz="2100" spc="-5" dirty="0">
                <a:solidFill>
                  <a:schemeClr val="tx2">
                    <a:lumMod val="75000"/>
                  </a:schemeClr>
                </a:solidFill>
                <a:latin typeface="Calibri"/>
                <a:cs typeface="Calibri"/>
              </a:rPr>
              <a:t>στη Σύμβαση. Υπενθυμίζοντας </a:t>
            </a:r>
            <a:r>
              <a:rPr sz="2100" dirty="0">
                <a:solidFill>
                  <a:schemeClr val="tx2">
                    <a:lumMod val="75000"/>
                  </a:schemeClr>
                </a:solidFill>
                <a:latin typeface="Calibri"/>
                <a:cs typeface="Calibri"/>
              </a:rPr>
              <a:t> ότι η </a:t>
            </a:r>
            <a:r>
              <a:rPr sz="2100" spc="-5" dirty="0">
                <a:solidFill>
                  <a:schemeClr val="tx2">
                    <a:lumMod val="75000"/>
                  </a:schemeClr>
                </a:solidFill>
                <a:latin typeface="Calibri"/>
                <a:cs typeface="Calibri"/>
              </a:rPr>
              <a:t>Σύμβαση είναι </a:t>
            </a:r>
            <a:r>
              <a:rPr sz="2100" dirty="0">
                <a:solidFill>
                  <a:schemeClr val="tx2">
                    <a:lumMod val="75000"/>
                  </a:schemeClr>
                </a:solidFill>
                <a:latin typeface="Calibri"/>
                <a:cs typeface="Calibri"/>
              </a:rPr>
              <a:t>ένα </a:t>
            </a:r>
            <a:r>
              <a:rPr sz="2100" spc="-5" dirty="0">
                <a:solidFill>
                  <a:schemeClr val="tx2">
                    <a:lumMod val="75000"/>
                  </a:schemeClr>
                </a:solidFill>
                <a:latin typeface="Calibri"/>
                <a:cs typeface="Calibri"/>
              </a:rPr>
              <a:t>ζωντανό κείμενο, </a:t>
            </a:r>
            <a:r>
              <a:rPr sz="2100" dirty="0">
                <a:solidFill>
                  <a:schemeClr val="tx2">
                    <a:lumMod val="75000"/>
                  </a:schemeClr>
                </a:solidFill>
                <a:latin typeface="Calibri"/>
                <a:cs typeface="Calibri"/>
              </a:rPr>
              <a:t>το </a:t>
            </a:r>
            <a:r>
              <a:rPr sz="2100" spc="-10" dirty="0">
                <a:solidFill>
                  <a:schemeClr val="tx2">
                    <a:lumMod val="75000"/>
                  </a:schemeClr>
                </a:solidFill>
                <a:latin typeface="Calibri"/>
                <a:cs typeface="Calibri"/>
              </a:rPr>
              <a:t>οποίο </a:t>
            </a:r>
            <a:r>
              <a:rPr sz="2100" dirty="0">
                <a:solidFill>
                  <a:schemeClr val="tx2">
                    <a:lumMod val="75000"/>
                  </a:schemeClr>
                </a:solidFill>
                <a:latin typeface="Calibri"/>
                <a:cs typeface="Calibri"/>
              </a:rPr>
              <a:t>πρέπει να </a:t>
            </a:r>
            <a:r>
              <a:rPr sz="2100" spc="-5" dirty="0">
                <a:solidFill>
                  <a:schemeClr val="tx2">
                    <a:lumMod val="75000"/>
                  </a:schemeClr>
                </a:solidFill>
                <a:latin typeface="Calibri"/>
                <a:cs typeface="Calibri"/>
              </a:rPr>
              <a:t>ερμηνεύεται υπό το </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φως</a:t>
            </a:r>
            <a:r>
              <a:rPr sz="2100" dirty="0">
                <a:solidFill>
                  <a:schemeClr val="tx2">
                    <a:lumMod val="75000"/>
                  </a:schemeClr>
                </a:solidFill>
                <a:latin typeface="Calibri"/>
                <a:cs typeface="Calibri"/>
              </a:rPr>
              <a:t> των</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τρεχουσών</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συνθηκών,</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και</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ότι,</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στις</a:t>
            </a:r>
            <a:r>
              <a:rPr sz="2100" dirty="0">
                <a:solidFill>
                  <a:schemeClr val="tx2">
                    <a:lumMod val="75000"/>
                  </a:schemeClr>
                </a:solidFill>
                <a:latin typeface="Calibri"/>
                <a:cs typeface="Calibri"/>
              </a:rPr>
              <a:t> μέρες</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μας,</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τα</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Κράτη</a:t>
            </a:r>
            <a:r>
              <a:rPr sz="2100" dirty="0">
                <a:solidFill>
                  <a:schemeClr val="tx2">
                    <a:lumMod val="75000"/>
                  </a:schemeClr>
                </a:solidFill>
                <a:latin typeface="Calibri"/>
                <a:cs typeface="Calibri"/>
              </a:rPr>
              <a:t> μέλη</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του </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Συμβουλίου</a:t>
            </a:r>
            <a:r>
              <a:rPr sz="2100" dirty="0">
                <a:solidFill>
                  <a:schemeClr val="tx2">
                    <a:lumMod val="75000"/>
                  </a:schemeClr>
                </a:solidFill>
                <a:latin typeface="Calibri"/>
                <a:cs typeface="Calibri"/>
              </a:rPr>
              <a:t> της</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Ευρώπης</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δίνουν</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βαρύτητα</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στην</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ισότητα,</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όσον</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αφορά</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στα </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δικαιώματα αστικής φύσεως, μεταξύ παιδιών γεννημένων </a:t>
            </a:r>
            <a:r>
              <a:rPr sz="2100" dirty="0">
                <a:solidFill>
                  <a:schemeClr val="tx2">
                    <a:lumMod val="75000"/>
                  </a:schemeClr>
                </a:solidFill>
                <a:latin typeface="Calibri"/>
                <a:cs typeface="Calibri"/>
              </a:rPr>
              <a:t>εντός </a:t>
            </a:r>
            <a:r>
              <a:rPr sz="2100" spc="-5" dirty="0">
                <a:solidFill>
                  <a:schemeClr val="tx2">
                    <a:lumMod val="75000"/>
                  </a:schemeClr>
                </a:solidFill>
                <a:latin typeface="Calibri"/>
                <a:cs typeface="Calibri"/>
              </a:rPr>
              <a:t>γάμου και παιδιών </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γεννημένων</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εκτός</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γάμου,</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έκρινε</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ειδικότερα</a:t>
            </a:r>
            <a:r>
              <a:rPr sz="2100" dirty="0">
                <a:solidFill>
                  <a:schemeClr val="tx2">
                    <a:lumMod val="75000"/>
                  </a:schemeClr>
                </a:solidFill>
                <a:latin typeface="Calibri"/>
                <a:cs typeface="Calibri"/>
              </a:rPr>
              <a:t> ότι</a:t>
            </a:r>
            <a:r>
              <a:rPr sz="2100" spc="5" dirty="0">
                <a:solidFill>
                  <a:schemeClr val="tx2">
                    <a:lumMod val="75000"/>
                  </a:schemeClr>
                </a:solidFill>
                <a:latin typeface="Calibri"/>
                <a:cs typeface="Calibri"/>
              </a:rPr>
              <a:t> </a:t>
            </a:r>
            <a:r>
              <a:rPr sz="2100" dirty="0">
                <a:solidFill>
                  <a:schemeClr val="tx2">
                    <a:lumMod val="75000"/>
                  </a:schemeClr>
                </a:solidFill>
                <a:latin typeface="Calibri"/>
                <a:cs typeface="Calibri"/>
              </a:rPr>
              <a:t>μόνο</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πολύ</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σοβαροί</a:t>
            </a:r>
            <a:r>
              <a:rPr sz="2100" dirty="0">
                <a:solidFill>
                  <a:schemeClr val="tx2">
                    <a:lumMod val="75000"/>
                  </a:schemeClr>
                </a:solidFill>
                <a:latin typeface="Calibri"/>
                <a:cs typeface="Calibri"/>
              </a:rPr>
              <a:t> λόγοι</a:t>
            </a:r>
            <a:r>
              <a:rPr sz="2100" spc="5" dirty="0">
                <a:solidFill>
                  <a:schemeClr val="tx2">
                    <a:lumMod val="75000"/>
                  </a:schemeClr>
                </a:solidFill>
                <a:latin typeface="Calibri"/>
                <a:cs typeface="Calibri"/>
              </a:rPr>
              <a:t> </a:t>
            </a:r>
            <a:r>
              <a:rPr sz="2100" spc="-5" dirty="0">
                <a:solidFill>
                  <a:schemeClr val="tx2">
                    <a:lumMod val="75000"/>
                  </a:schemeClr>
                </a:solidFill>
                <a:latin typeface="Calibri"/>
                <a:cs typeface="Calibri"/>
              </a:rPr>
              <a:t>θα </a:t>
            </a:r>
            <a:r>
              <a:rPr sz="2100" dirty="0">
                <a:solidFill>
                  <a:schemeClr val="tx2">
                    <a:lumMod val="75000"/>
                  </a:schemeClr>
                </a:solidFill>
                <a:latin typeface="Calibri"/>
                <a:cs typeface="Calibri"/>
              </a:rPr>
              <a:t> </a:t>
            </a:r>
            <a:r>
              <a:rPr sz="2100" spc="-5" dirty="0">
                <a:solidFill>
                  <a:schemeClr val="tx2">
                    <a:lumMod val="75000"/>
                  </a:schemeClr>
                </a:solidFill>
                <a:latin typeface="Calibri"/>
                <a:cs typeface="Calibri"/>
              </a:rPr>
              <a:t>μπορούσαν </a:t>
            </a:r>
            <a:r>
              <a:rPr sz="2100" dirty="0">
                <a:solidFill>
                  <a:schemeClr val="tx2">
                    <a:lumMod val="75000"/>
                  </a:schemeClr>
                </a:solidFill>
                <a:latin typeface="Calibri"/>
                <a:cs typeface="Calibri"/>
              </a:rPr>
              <a:t>να </a:t>
            </a:r>
            <a:r>
              <a:rPr sz="2100" spc="-5" dirty="0">
                <a:solidFill>
                  <a:schemeClr val="tx2">
                    <a:lumMod val="75000"/>
                  </a:schemeClr>
                </a:solidFill>
                <a:latin typeface="Calibri"/>
                <a:cs typeface="Calibri"/>
              </a:rPr>
              <a:t>οδηγήσουν στο συμπέρασμα </a:t>
            </a:r>
            <a:r>
              <a:rPr sz="2100" dirty="0">
                <a:solidFill>
                  <a:schemeClr val="tx2">
                    <a:lumMod val="75000"/>
                  </a:schemeClr>
                </a:solidFill>
                <a:latin typeface="Calibri"/>
                <a:cs typeface="Calibri"/>
              </a:rPr>
              <a:t>ότι </a:t>
            </a:r>
            <a:r>
              <a:rPr sz="2100" spc="-5" dirty="0">
                <a:solidFill>
                  <a:schemeClr val="tx2">
                    <a:lumMod val="75000"/>
                  </a:schemeClr>
                </a:solidFill>
                <a:latin typeface="Calibri"/>
                <a:cs typeface="Calibri"/>
              </a:rPr>
              <a:t>μια διάκριση λόγω γέννησης εκτός </a:t>
            </a:r>
            <a:r>
              <a:rPr sz="2100" dirty="0">
                <a:solidFill>
                  <a:schemeClr val="tx2">
                    <a:lumMod val="75000"/>
                  </a:schemeClr>
                </a:solidFill>
                <a:latin typeface="Calibri"/>
                <a:cs typeface="Calibri"/>
              </a:rPr>
              <a:t> γάμου</a:t>
            </a:r>
            <a:r>
              <a:rPr sz="2100" spc="-15" dirty="0">
                <a:solidFill>
                  <a:schemeClr val="tx2">
                    <a:lumMod val="75000"/>
                  </a:schemeClr>
                </a:solidFill>
                <a:latin typeface="Calibri"/>
                <a:cs typeface="Calibri"/>
              </a:rPr>
              <a:t> </a:t>
            </a:r>
            <a:r>
              <a:rPr sz="2100" dirty="0">
                <a:solidFill>
                  <a:schemeClr val="tx2">
                    <a:lumMod val="75000"/>
                  </a:schemeClr>
                </a:solidFill>
                <a:latin typeface="Calibri"/>
                <a:cs typeface="Calibri"/>
              </a:rPr>
              <a:t>είναι</a:t>
            </a:r>
            <a:r>
              <a:rPr sz="2100" spc="-5" dirty="0">
                <a:solidFill>
                  <a:schemeClr val="tx2">
                    <a:lumMod val="75000"/>
                  </a:schemeClr>
                </a:solidFill>
                <a:latin typeface="Calibri"/>
                <a:cs typeface="Calibri"/>
              </a:rPr>
              <a:t> σύμφωνη</a:t>
            </a:r>
            <a:r>
              <a:rPr sz="2100" spc="5" dirty="0">
                <a:solidFill>
                  <a:schemeClr val="tx2">
                    <a:lumMod val="75000"/>
                  </a:schemeClr>
                </a:solidFill>
                <a:latin typeface="Calibri"/>
                <a:cs typeface="Calibri"/>
              </a:rPr>
              <a:t> </a:t>
            </a:r>
            <a:r>
              <a:rPr sz="2100" spc="-10" dirty="0">
                <a:solidFill>
                  <a:schemeClr val="tx2">
                    <a:lumMod val="75000"/>
                  </a:schemeClr>
                </a:solidFill>
                <a:latin typeface="Calibri"/>
                <a:cs typeface="Calibri"/>
              </a:rPr>
              <a:t>με</a:t>
            </a:r>
            <a:r>
              <a:rPr sz="2100" spc="10" dirty="0">
                <a:solidFill>
                  <a:schemeClr val="tx2">
                    <a:lumMod val="75000"/>
                  </a:schemeClr>
                </a:solidFill>
                <a:latin typeface="Calibri"/>
                <a:cs typeface="Calibri"/>
              </a:rPr>
              <a:t> </a:t>
            </a:r>
            <a:r>
              <a:rPr sz="2100" dirty="0">
                <a:solidFill>
                  <a:schemeClr val="tx2">
                    <a:lumMod val="75000"/>
                  </a:schemeClr>
                </a:solidFill>
                <a:latin typeface="Calibri"/>
                <a:cs typeface="Calibri"/>
              </a:rPr>
              <a:t>τη</a:t>
            </a:r>
            <a:r>
              <a:rPr sz="2100" spc="-5" dirty="0">
                <a:solidFill>
                  <a:schemeClr val="tx2">
                    <a:lumMod val="75000"/>
                  </a:schemeClr>
                </a:solidFill>
                <a:latin typeface="Calibri"/>
                <a:cs typeface="Calibri"/>
              </a:rPr>
              <a:t> Σύμβαση.</a:t>
            </a:r>
            <a:endParaRPr sz="2100">
              <a:solidFill>
                <a:schemeClr val="tx2">
                  <a:lumMod val="75000"/>
                </a:schemeClr>
              </a:solidFill>
              <a:latin typeface="Calibri"/>
              <a:cs typeface="Calibri"/>
            </a:endParaRPr>
          </a:p>
          <a:p>
            <a:pPr>
              <a:lnSpc>
                <a:spcPct val="100000"/>
              </a:lnSpc>
              <a:spcBef>
                <a:spcPts val="35"/>
              </a:spcBef>
            </a:pPr>
            <a:endParaRPr sz="2100">
              <a:latin typeface="Calibri"/>
              <a:cs typeface="Calibri"/>
            </a:endParaRPr>
          </a:p>
          <a:p>
            <a:pPr marL="12700" marR="5715" algn="just">
              <a:lnSpc>
                <a:spcPct val="101699"/>
              </a:lnSpc>
            </a:pPr>
            <a:endParaRPr sz="2100">
              <a:latin typeface="Calibri"/>
              <a:cs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3700" y="273050"/>
            <a:ext cx="9448800" cy="6296596"/>
          </a:xfrm>
          <a:prstGeom prst="rect">
            <a:avLst/>
          </a:prstGeom>
        </p:spPr>
        <p:txBody>
          <a:bodyPr wrap="square">
            <a:spAutoFit/>
          </a:bodyPr>
          <a:lstStyle/>
          <a:p>
            <a:pPr marL="12700" algn="just">
              <a:lnSpc>
                <a:spcPct val="100000"/>
              </a:lnSpc>
            </a:pPr>
            <a:r>
              <a:rPr lang="el-GR" b="1" u="sng" spc="-5" dirty="0" err="1" smtClean="0">
                <a:solidFill>
                  <a:srgbClr val="4F81BC"/>
                </a:solidFill>
                <a:uFill>
                  <a:solidFill>
                    <a:srgbClr val="4F81BC"/>
                  </a:solidFill>
                </a:uFill>
                <a:cs typeface="Calibri"/>
                <a:hlinkClick r:id="rId2"/>
              </a:rPr>
              <a:t>Mazurek</a:t>
            </a:r>
            <a:r>
              <a:rPr lang="el-GR" b="1" u="sng" spc="-15" dirty="0" smtClean="0">
                <a:solidFill>
                  <a:srgbClr val="4F81BC"/>
                </a:solidFill>
                <a:uFill>
                  <a:solidFill>
                    <a:srgbClr val="4F81BC"/>
                  </a:solidFill>
                </a:uFill>
                <a:cs typeface="Calibri"/>
                <a:hlinkClick r:id="rId2"/>
              </a:rPr>
              <a:t> </a:t>
            </a:r>
            <a:r>
              <a:rPr lang="el-GR" b="1" u="sng" spc="-5" dirty="0" smtClean="0">
                <a:solidFill>
                  <a:srgbClr val="4F81BC"/>
                </a:solidFill>
                <a:uFill>
                  <a:solidFill>
                    <a:srgbClr val="4F81BC"/>
                  </a:solidFill>
                </a:uFill>
                <a:cs typeface="Calibri"/>
                <a:hlinkClick r:id="rId2"/>
              </a:rPr>
              <a:t>κατά</a:t>
            </a:r>
            <a:r>
              <a:rPr lang="el-GR" b="1" u="sng" spc="-15" dirty="0" smtClean="0">
                <a:solidFill>
                  <a:srgbClr val="4F81BC"/>
                </a:solidFill>
                <a:uFill>
                  <a:solidFill>
                    <a:srgbClr val="4F81BC"/>
                  </a:solidFill>
                </a:uFill>
                <a:cs typeface="Calibri"/>
                <a:hlinkClick r:id="rId2"/>
              </a:rPr>
              <a:t> </a:t>
            </a:r>
            <a:r>
              <a:rPr lang="el-GR" b="1" u="sng" spc="-5" dirty="0" smtClean="0">
                <a:solidFill>
                  <a:srgbClr val="4F81BC"/>
                </a:solidFill>
                <a:uFill>
                  <a:solidFill>
                    <a:srgbClr val="4F81BC"/>
                  </a:solidFill>
                </a:uFill>
                <a:cs typeface="Calibri"/>
                <a:hlinkClick r:id="rId2"/>
              </a:rPr>
              <a:t>Γαλλίας</a:t>
            </a:r>
            <a:endParaRPr lang="el-GR" dirty="0" smtClean="0">
              <a:cs typeface="Calibri"/>
            </a:endParaRPr>
          </a:p>
          <a:p>
            <a:pPr marL="12700" algn="just">
              <a:lnSpc>
                <a:spcPct val="100000"/>
              </a:lnSpc>
              <a:spcBef>
                <a:spcPts val="25"/>
              </a:spcBef>
            </a:pPr>
            <a:r>
              <a:rPr lang="el-GR" dirty="0" smtClean="0">
                <a:solidFill>
                  <a:srgbClr val="808080"/>
                </a:solidFill>
                <a:cs typeface="Calibri"/>
              </a:rPr>
              <a:t>1</a:t>
            </a:r>
            <a:r>
              <a:rPr lang="el-GR" spc="-15" dirty="0" smtClean="0">
                <a:solidFill>
                  <a:srgbClr val="808080"/>
                </a:solidFill>
                <a:cs typeface="Calibri"/>
              </a:rPr>
              <a:t> </a:t>
            </a:r>
            <a:r>
              <a:rPr lang="el-GR" spc="-5" dirty="0" smtClean="0">
                <a:solidFill>
                  <a:srgbClr val="808080"/>
                </a:solidFill>
                <a:cs typeface="Calibri"/>
              </a:rPr>
              <a:t>Φεβρουαρίου</a:t>
            </a:r>
            <a:r>
              <a:rPr lang="el-GR" spc="-15" dirty="0" smtClean="0">
                <a:solidFill>
                  <a:srgbClr val="808080"/>
                </a:solidFill>
                <a:cs typeface="Calibri"/>
              </a:rPr>
              <a:t> </a:t>
            </a:r>
            <a:r>
              <a:rPr lang="el-GR" spc="-5" dirty="0" smtClean="0">
                <a:solidFill>
                  <a:srgbClr val="808080"/>
                </a:solidFill>
                <a:cs typeface="Calibri"/>
              </a:rPr>
              <a:t>2000</a:t>
            </a:r>
            <a:endParaRPr lang="el-GR" dirty="0" smtClean="0">
              <a:cs typeface="Calibri"/>
            </a:endParaRPr>
          </a:p>
          <a:p>
            <a:pPr marL="12700" marR="5080" algn="just">
              <a:lnSpc>
                <a:spcPct val="101699"/>
              </a:lnSpc>
            </a:pPr>
            <a:r>
              <a:rPr lang="el-GR" dirty="0" smtClean="0">
                <a:cs typeface="Calibri"/>
              </a:rPr>
              <a:t>Το </a:t>
            </a:r>
            <a:r>
              <a:rPr lang="el-GR" spc="-5" dirty="0" smtClean="0">
                <a:cs typeface="Calibri"/>
              </a:rPr>
              <a:t>1990, </a:t>
            </a:r>
            <a:r>
              <a:rPr lang="el-GR" dirty="0" smtClean="0">
                <a:cs typeface="Calibri"/>
              </a:rPr>
              <a:t>ο </a:t>
            </a:r>
            <a:r>
              <a:rPr lang="el-GR" spc="-5" dirty="0" smtClean="0">
                <a:cs typeface="Calibri"/>
              </a:rPr>
              <a:t>προσφεύγων, </a:t>
            </a:r>
            <a:r>
              <a:rPr lang="el-GR" dirty="0" smtClean="0">
                <a:cs typeface="Calibri"/>
              </a:rPr>
              <a:t>ο </a:t>
            </a:r>
            <a:r>
              <a:rPr lang="el-GR" spc="-5" dirty="0" smtClean="0">
                <a:cs typeface="Calibri"/>
              </a:rPr>
              <a:t>οποίος γεννήθηκε από μια εξωσυζυγική σχέση, έλαβε </a:t>
            </a:r>
            <a:r>
              <a:rPr lang="el-GR" dirty="0" smtClean="0">
                <a:cs typeface="Calibri"/>
              </a:rPr>
              <a:t> </a:t>
            </a:r>
            <a:r>
              <a:rPr lang="el-GR" spc="-5" dirty="0" smtClean="0">
                <a:cs typeface="Calibri"/>
              </a:rPr>
              <a:t>κληρονομικό μερίδιο </a:t>
            </a:r>
            <a:r>
              <a:rPr lang="el-GR" dirty="0" smtClean="0">
                <a:cs typeface="Calibri"/>
              </a:rPr>
              <a:t>μειωμένο </a:t>
            </a:r>
            <a:r>
              <a:rPr lang="el-GR" spc="-5" dirty="0" smtClean="0">
                <a:cs typeface="Calibri"/>
              </a:rPr>
              <a:t>κατά </a:t>
            </a:r>
            <a:r>
              <a:rPr lang="el-GR" dirty="0" smtClean="0">
                <a:cs typeface="Calibri"/>
              </a:rPr>
              <a:t>το </a:t>
            </a:r>
            <a:r>
              <a:rPr lang="el-GR" spc="-5" dirty="0" smtClean="0">
                <a:cs typeface="Calibri"/>
              </a:rPr>
              <a:t>ήμισυ λόγω </a:t>
            </a:r>
            <a:r>
              <a:rPr lang="el-GR" dirty="0" smtClean="0">
                <a:cs typeface="Calibri"/>
              </a:rPr>
              <a:t>του ότι ένα </a:t>
            </a:r>
            <a:r>
              <a:rPr lang="el-GR" spc="-5" dirty="0" smtClean="0">
                <a:cs typeface="Calibri"/>
              </a:rPr>
              <a:t>νομιμοποιημένο </a:t>
            </a:r>
            <a:r>
              <a:rPr lang="el-GR" dirty="0" smtClean="0">
                <a:cs typeface="Calibri"/>
              </a:rPr>
              <a:t> </a:t>
            </a:r>
            <a:r>
              <a:rPr lang="el-GR" spc="-5" dirty="0" smtClean="0">
                <a:cs typeface="Calibri"/>
              </a:rPr>
              <a:t>παιδί</a:t>
            </a:r>
            <a:r>
              <a:rPr lang="el-GR" dirty="0" smtClean="0">
                <a:cs typeface="Calibri"/>
              </a:rPr>
              <a:t> </a:t>
            </a:r>
            <a:r>
              <a:rPr lang="el-GR" spc="-5" dirty="0" smtClean="0">
                <a:cs typeface="Calibri"/>
              </a:rPr>
              <a:t>είχε</a:t>
            </a:r>
            <a:r>
              <a:rPr lang="el-GR" dirty="0" smtClean="0">
                <a:cs typeface="Calibri"/>
              </a:rPr>
              <a:t> </a:t>
            </a:r>
            <a:r>
              <a:rPr lang="el-GR" spc="-5" dirty="0" smtClean="0">
                <a:cs typeface="Calibri"/>
              </a:rPr>
              <a:t>επίσης</a:t>
            </a:r>
            <a:r>
              <a:rPr lang="el-GR" dirty="0" smtClean="0">
                <a:cs typeface="Calibri"/>
              </a:rPr>
              <a:t> </a:t>
            </a:r>
            <a:r>
              <a:rPr lang="el-GR" spc="-5" dirty="0" smtClean="0">
                <a:cs typeface="Calibri"/>
              </a:rPr>
              <a:t>δικαίωμα</a:t>
            </a:r>
            <a:r>
              <a:rPr lang="el-GR" dirty="0" smtClean="0">
                <a:cs typeface="Calibri"/>
              </a:rPr>
              <a:t> </a:t>
            </a:r>
            <a:r>
              <a:rPr lang="el-GR" spc="-5" dirty="0" smtClean="0">
                <a:cs typeface="Calibri"/>
              </a:rPr>
              <a:t>στην</a:t>
            </a:r>
            <a:r>
              <a:rPr lang="el-GR" dirty="0" smtClean="0">
                <a:cs typeface="Calibri"/>
              </a:rPr>
              <a:t> </a:t>
            </a:r>
            <a:r>
              <a:rPr lang="el-GR" spc="-5" dirty="0" smtClean="0">
                <a:cs typeface="Calibri"/>
              </a:rPr>
              <a:t>κληρονομιά</a:t>
            </a:r>
            <a:r>
              <a:rPr lang="el-GR" dirty="0" smtClean="0">
                <a:cs typeface="Calibri"/>
              </a:rPr>
              <a:t> της</a:t>
            </a:r>
            <a:r>
              <a:rPr lang="el-GR" spc="5" dirty="0" smtClean="0">
                <a:cs typeface="Calibri"/>
              </a:rPr>
              <a:t> </a:t>
            </a:r>
            <a:r>
              <a:rPr lang="el-GR" spc="-5" dirty="0" smtClean="0">
                <a:cs typeface="Calibri"/>
              </a:rPr>
              <a:t>μητέρας</a:t>
            </a:r>
            <a:r>
              <a:rPr lang="el-GR" dirty="0" smtClean="0">
                <a:cs typeface="Calibri"/>
              </a:rPr>
              <a:t> </a:t>
            </a:r>
            <a:r>
              <a:rPr lang="el-GR" spc="-5" dirty="0" smtClean="0">
                <a:cs typeface="Calibri"/>
              </a:rPr>
              <a:t>τους,</a:t>
            </a:r>
            <a:r>
              <a:rPr lang="el-GR" spc="265" dirty="0" smtClean="0">
                <a:cs typeface="Calibri"/>
              </a:rPr>
              <a:t> </a:t>
            </a:r>
            <a:r>
              <a:rPr lang="el-GR" spc="-5" dirty="0" smtClean="0">
                <a:cs typeface="Calibri"/>
              </a:rPr>
              <a:t>βάσει</a:t>
            </a:r>
            <a:r>
              <a:rPr lang="el-GR" spc="265" dirty="0" smtClean="0">
                <a:cs typeface="Calibri"/>
              </a:rPr>
              <a:t> </a:t>
            </a:r>
            <a:r>
              <a:rPr lang="el-GR" dirty="0" smtClean="0">
                <a:cs typeface="Calibri"/>
              </a:rPr>
              <a:t>των </a:t>
            </a:r>
            <a:r>
              <a:rPr lang="el-GR" spc="5" dirty="0" smtClean="0">
                <a:cs typeface="Calibri"/>
              </a:rPr>
              <a:t> </a:t>
            </a:r>
            <a:r>
              <a:rPr lang="el-GR" spc="-5" dirty="0" smtClean="0">
                <a:cs typeface="Calibri"/>
              </a:rPr>
              <a:t>διατάξεων που ίσχυαν εκείνη </a:t>
            </a:r>
            <a:r>
              <a:rPr lang="el-GR" dirty="0" smtClean="0">
                <a:cs typeface="Calibri"/>
              </a:rPr>
              <a:t>την εποχή. </a:t>
            </a:r>
            <a:r>
              <a:rPr lang="el-GR" spc="-5" dirty="0" smtClean="0">
                <a:cs typeface="Calibri"/>
              </a:rPr>
              <a:t>Κατήγγειλε συγκεκριμένα </a:t>
            </a:r>
            <a:r>
              <a:rPr lang="el-GR" dirty="0" smtClean="0">
                <a:cs typeface="Calibri"/>
              </a:rPr>
              <a:t>το γεγονός </a:t>
            </a:r>
            <a:r>
              <a:rPr lang="el-GR" spc="-5" dirty="0" smtClean="0">
                <a:cs typeface="Calibri"/>
              </a:rPr>
              <a:t>ότι </a:t>
            </a:r>
            <a:r>
              <a:rPr lang="el-GR" dirty="0" smtClean="0">
                <a:cs typeface="Calibri"/>
              </a:rPr>
              <a:t> </a:t>
            </a:r>
            <a:r>
              <a:rPr lang="el-GR" spc="-5" dirty="0" smtClean="0">
                <a:cs typeface="Calibri"/>
              </a:rPr>
              <a:t>παραβιάστηκε</a:t>
            </a:r>
            <a:r>
              <a:rPr lang="el-GR" spc="5" dirty="0" smtClean="0">
                <a:cs typeface="Calibri"/>
              </a:rPr>
              <a:t> </a:t>
            </a:r>
            <a:r>
              <a:rPr lang="el-GR" dirty="0" smtClean="0">
                <a:cs typeface="Calibri"/>
              </a:rPr>
              <a:t>το</a:t>
            </a:r>
            <a:r>
              <a:rPr lang="el-GR" spc="-5" dirty="0" smtClean="0">
                <a:cs typeface="Calibri"/>
              </a:rPr>
              <a:t> δικαίωμα</a:t>
            </a:r>
            <a:r>
              <a:rPr lang="el-GR" spc="5" dirty="0" smtClean="0">
                <a:cs typeface="Calibri"/>
              </a:rPr>
              <a:t> </a:t>
            </a:r>
            <a:r>
              <a:rPr lang="el-GR" spc="-5" dirty="0" smtClean="0">
                <a:cs typeface="Calibri"/>
              </a:rPr>
              <a:t>σεβασμού</a:t>
            </a:r>
            <a:r>
              <a:rPr lang="el-GR" spc="-15" dirty="0" smtClean="0">
                <a:cs typeface="Calibri"/>
              </a:rPr>
              <a:t> </a:t>
            </a:r>
            <a:r>
              <a:rPr lang="el-GR" dirty="0" smtClean="0">
                <a:cs typeface="Calibri"/>
              </a:rPr>
              <a:t>της </a:t>
            </a:r>
            <a:r>
              <a:rPr lang="el-GR" spc="-5" dirty="0" smtClean="0">
                <a:cs typeface="Calibri"/>
              </a:rPr>
              <a:t>περιουσίας</a:t>
            </a:r>
            <a:r>
              <a:rPr lang="el-GR" dirty="0" smtClean="0">
                <a:cs typeface="Calibri"/>
              </a:rPr>
              <a:t> </a:t>
            </a:r>
            <a:r>
              <a:rPr lang="el-GR" spc="-5" dirty="0" smtClean="0">
                <a:cs typeface="Calibri"/>
              </a:rPr>
              <a:t>του.</a:t>
            </a:r>
            <a:endParaRPr lang="el-GR" dirty="0" smtClean="0">
              <a:cs typeface="Calibri"/>
            </a:endParaRPr>
          </a:p>
          <a:p>
            <a:pPr marL="12700" marR="5715" algn="just">
              <a:lnSpc>
                <a:spcPct val="101699"/>
              </a:lnSpc>
            </a:pPr>
            <a:r>
              <a:rPr lang="el-GR" dirty="0" smtClean="0">
                <a:solidFill>
                  <a:schemeClr val="tx2">
                    <a:lumMod val="75000"/>
                  </a:schemeClr>
                </a:solidFill>
                <a:cs typeface="Calibri"/>
              </a:rPr>
              <a:t>Το</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Δικαστήριο</a:t>
            </a:r>
            <a:r>
              <a:rPr lang="el-GR" dirty="0" smtClean="0">
                <a:solidFill>
                  <a:schemeClr val="tx2">
                    <a:lumMod val="75000"/>
                  </a:schemeClr>
                </a:solidFill>
                <a:cs typeface="Calibri"/>
              </a:rPr>
              <a:t> </a:t>
            </a:r>
            <a:r>
              <a:rPr lang="el-GR" spc="-5" dirty="0" smtClean="0">
                <a:solidFill>
                  <a:schemeClr val="tx2">
                    <a:lumMod val="75000"/>
                  </a:schemeClr>
                </a:solidFill>
                <a:cs typeface="Calibri"/>
              </a:rPr>
              <a:t>έκρινε</a:t>
            </a:r>
            <a:r>
              <a:rPr lang="el-GR" dirty="0" smtClean="0">
                <a:solidFill>
                  <a:schemeClr val="tx2">
                    <a:lumMod val="75000"/>
                  </a:schemeClr>
                </a:solidFill>
                <a:cs typeface="Calibri"/>
              </a:rPr>
              <a:t> ότι</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υπήρξε</a:t>
            </a:r>
            <a:r>
              <a:rPr lang="el-GR" dirty="0" smtClean="0">
                <a:solidFill>
                  <a:schemeClr val="tx2">
                    <a:lumMod val="75000"/>
                  </a:schemeClr>
                </a:solidFill>
                <a:cs typeface="Calibri"/>
              </a:rPr>
              <a:t> </a:t>
            </a:r>
            <a:r>
              <a:rPr lang="el-GR" b="1" spc="-5" dirty="0" smtClean="0">
                <a:solidFill>
                  <a:schemeClr val="tx2">
                    <a:lumMod val="75000"/>
                  </a:schemeClr>
                </a:solidFill>
                <a:cs typeface="Calibri"/>
              </a:rPr>
              <a:t>παραβίαση</a:t>
            </a:r>
            <a:r>
              <a:rPr lang="el-GR" b="1" dirty="0" smtClean="0">
                <a:solidFill>
                  <a:schemeClr val="tx2">
                    <a:lumMod val="75000"/>
                  </a:schemeClr>
                </a:solidFill>
                <a:cs typeface="Calibri"/>
              </a:rPr>
              <a:t> του</a:t>
            </a:r>
            <a:r>
              <a:rPr lang="el-GR" b="1" spc="5" dirty="0" smtClean="0">
                <a:solidFill>
                  <a:schemeClr val="tx2">
                    <a:lumMod val="75000"/>
                  </a:schemeClr>
                </a:solidFill>
                <a:cs typeface="Calibri"/>
              </a:rPr>
              <a:t> </a:t>
            </a:r>
            <a:r>
              <a:rPr lang="el-GR" b="1" spc="-5" dirty="0" smtClean="0">
                <a:solidFill>
                  <a:schemeClr val="tx2">
                    <a:lumMod val="75000"/>
                  </a:schemeClr>
                </a:solidFill>
                <a:cs typeface="Calibri"/>
              </a:rPr>
              <a:t>Άρθρου</a:t>
            </a:r>
            <a:r>
              <a:rPr lang="el-GR" b="1" dirty="0" smtClean="0">
                <a:solidFill>
                  <a:schemeClr val="tx2">
                    <a:lumMod val="75000"/>
                  </a:schemeClr>
                </a:solidFill>
                <a:cs typeface="Calibri"/>
              </a:rPr>
              <a:t> 14</a:t>
            </a:r>
            <a:r>
              <a:rPr lang="el-GR" b="1" spc="5" dirty="0" smtClean="0">
                <a:solidFill>
                  <a:schemeClr val="tx2">
                    <a:lumMod val="75000"/>
                  </a:schemeClr>
                </a:solidFill>
                <a:cs typeface="Calibri"/>
              </a:rPr>
              <a:t> </a:t>
            </a:r>
            <a:r>
              <a:rPr lang="el-GR" spc="-5" dirty="0" smtClean="0">
                <a:solidFill>
                  <a:schemeClr val="tx2">
                    <a:lumMod val="75000"/>
                  </a:schemeClr>
                </a:solidFill>
                <a:cs typeface="Calibri"/>
              </a:rPr>
              <a:t>(απαγόρευση</a:t>
            </a:r>
            <a:r>
              <a:rPr lang="el-GR" dirty="0" smtClean="0">
                <a:solidFill>
                  <a:schemeClr val="tx2">
                    <a:lumMod val="75000"/>
                  </a:schemeClr>
                </a:solidFill>
                <a:cs typeface="Calibri"/>
              </a:rPr>
              <a:t> των </a:t>
            </a:r>
            <a:r>
              <a:rPr lang="el-GR" spc="-260" dirty="0" smtClean="0">
                <a:solidFill>
                  <a:schemeClr val="tx2">
                    <a:lumMod val="75000"/>
                  </a:schemeClr>
                </a:solidFill>
                <a:cs typeface="Calibri"/>
              </a:rPr>
              <a:t> </a:t>
            </a:r>
            <a:r>
              <a:rPr lang="el-GR" spc="-5" dirty="0" smtClean="0">
                <a:solidFill>
                  <a:schemeClr val="tx2">
                    <a:lumMod val="75000"/>
                  </a:schemeClr>
                </a:solidFill>
                <a:cs typeface="Calibri"/>
              </a:rPr>
              <a:t>διακρίσεων) </a:t>
            </a:r>
            <a:r>
              <a:rPr lang="el-GR" dirty="0" smtClean="0">
                <a:solidFill>
                  <a:schemeClr val="tx2">
                    <a:lumMod val="75000"/>
                  </a:schemeClr>
                </a:solidFill>
                <a:cs typeface="Calibri"/>
              </a:rPr>
              <a:t>της </a:t>
            </a:r>
            <a:r>
              <a:rPr lang="el-GR" spc="-5" dirty="0" smtClean="0">
                <a:solidFill>
                  <a:schemeClr val="tx2">
                    <a:lumMod val="75000"/>
                  </a:schemeClr>
                </a:solidFill>
                <a:cs typeface="Calibri"/>
              </a:rPr>
              <a:t>Σύμβασης </a:t>
            </a:r>
            <a:r>
              <a:rPr lang="el-GR" b="1" spc="-5" dirty="0" smtClean="0">
                <a:solidFill>
                  <a:schemeClr val="tx2">
                    <a:lumMod val="75000"/>
                  </a:schemeClr>
                </a:solidFill>
                <a:cs typeface="Calibri"/>
              </a:rPr>
              <a:t>σε συνδυασμό με το Άρθρο </a:t>
            </a:r>
            <a:r>
              <a:rPr lang="el-GR" b="1" dirty="0" smtClean="0">
                <a:solidFill>
                  <a:schemeClr val="tx2">
                    <a:lumMod val="75000"/>
                  </a:schemeClr>
                </a:solidFill>
                <a:cs typeface="Calibri"/>
              </a:rPr>
              <a:t>1 </a:t>
            </a:r>
            <a:r>
              <a:rPr lang="el-GR" spc="-5" dirty="0" smtClean="0">
                <a:solidFill>
                  <a:schemeClr val="tx2">
                    <a:lumMod val="75000"/>
                  </a:schemeClr>
                </a:solidFill>
                <a:cs typeface="Calibri"/>
              </a:rPr>
              <a:t>(δικαίωμα σεβασμού </a:t>
            </a:r>
            <a:r>
              <a:rPr lang="el-GR" dirty="0" smtClean="0">
                <a:solidFill>
                  <a:schemeClr val="tx2">
                    <a:lumMod val="75000"/>
                  </a:schemeClr>
                </a:solidFill>
                <a:cs typeface="Calibri"/>
              </a:rPr>
              <a:t>της </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περιουσίας)</a:t>
            </a:r>
            <a:r>
              <a:rPr lang="el-GR" spc="45" dirty="0" smtClean="0">
                <a:solidFill>
                  <a:schemeClr val="tx2">
                    <a:lumMod val="75000"/>
                  </a:schemeClr>
                </a:solidFill>
                <a:cs typeface="Calibri"/>
              </a:rPr>
              <a:t> </a:t>
            </a:r>
            <a:r>
              <a:rPr lang="el-GR" b="1" spc="-5" dirty="0" smtClean="0">
                <a:solidFill>
                  <a:schemeClr val="tx2">
                    <a:lumMod val="75000"/>
                  </a:schemeClr>
                </a:solidFill>
                <a:cs typeface="Calibri"/>
              </a:rPr>
              <a:t>του</a:t>
            </a:r>
            <a:r>
              <a:rPr lang="el-GR" b="1" spc="40" dirty="0" smtClean="0">
                <a:solidFill>
                  <a:schemeClr val="tx2">
                    <a:lumMod val="75000"/>
                  </a:schemeClr>
                </a:solidFill>
                <a:cs typeface="Calibri"/>
              </a:rPr>
              <a:t> </a:t>
            </a:r>
            <a:r>
              <a:rPr lang="el-GR" b="1" spc="-5" dirty="0" smtClean="0">
                <a:solidFill>
                  <a:schemeClr val="tx2">
                    <a:lumMod val="75000"/>
                  </a:schemeClr>
                </a:solidFill>
                <a:cs typeface="Calibri"/>
              </a:rPr>
              <a:t>Πρώτου</a:t>
            </a:r>
            <a:r>
              <a:rPr lang="el-GR" b="1" spc="40" dirty="0" smtClean="0">
                <a:solidFill>
                  <a:schemeClr val="tx2">
                    <a:lumMod val="75000"/>
                  </a:schemeClr>
                </a:solidFill>
                <a:cs typeface="Calibri"/>
              </a:rPr>
              <a:t> </a:t>
            </a:r>
            <a:r>
              <a:rPr lang="el-GR" b="1" spc="-5" dirty="0" smtClean="0">
                <a:solidFill>
                  <a:schemeClr val="tx2">
                    <a:lumMod val="75000"/>
                  </a:schemeClr>
                </a:solidFill>
                <a:cs typeface="Calibri"/>
              </a:rPr>
              <a:t>Πρόσθετου</a:t>
            </a:r>
            <a:r>
              <a:rPr lang="el-GR" b="1" spc="40" dirty="0" smtClean="0">
                <a:solidFill>
                  <a:schemeClr val="tx2">
                    <a:lumMod val="75000"/>
                  </a:schemeClr>
                </a:solidFill>
                <a:cs typeface="Calibri"/>
              </a:rPr>
              <a:t> </a:t>
            </a:r>
            <a:r>
              <a:rPr lang="el-GR" b="1" spc="-5" dirty="0" smtClean="0">
                <a:solidFill>
                  <a:schemeClr val="tx2">
                    <a:lumMod val="75000"/>
                  </a:schemeClr>
                </a:solidFill>
                <a:cs typeface="Calibri"/>
              </a:rPr>
              <a:t>Πρωτοκόλλου</a:t>
            </a:r>
            <a:r>
              <a:rPr lang="el-GR" b="1" spc="35" dirty="0" smtClean="0">
                <a:solidFill>
                  <a:schemeClr val="tx2">
                    <a:lumMod val="75000"/>
                  </a:schemeClr>
                </a:solidFill>
                <a:cs typeface="Calibri"/>
              </a:rPr>
              <a:t> </a:t>
            </a:r>
            <a:r>
              <a:rPr lang="el-GR" spc="-5" dirty="0" smtClean="0">
                <a:solidFill>
                  <a:schemeClr val="tx2">
                    <a:lumMod val="75000"/>
                  </a:schemeClr>
                </a:solidFill>
                <a:cs typeface="Calibri"/>
              </a:rPr>
              <a:t>στη</a:t>
            </a:r>
            <a:r>
              <a:rPr lang="el-GR" spc="40" dirty="0" smtClean="0">
                <a:solidFill>
                  <a:schemeClr val="tx2">
                    <a:lumMod val="75000"/>
                  </a:schemeClr>
                </a:solidFill>
                <a:cs typeface="Calibri"/>
              </a:rPr>
              <a:t> </a:t>
            </a:r>
            <a:r>
              <a:rPr lang="el-GR" spc="-5" dirty="0" smtClean="0">
                <a:solidFill>
                  <a:schemeClr val="tx2">
                    <a:lumMod val="75000"/>
                  </a:schemeClr>
                </a:solidFill>
                <a:cs typeface="Calibri"/>
              </a:rPr>
              <a:t>Σύμβαση.</a:t>
            </a:r>
            <a:r>
              <a:rPr lang="el-GR" spc="35" dirty="0" smtClean="0">
                <a:solidFill>
                  <a:schemeClr val="tx2">
                    <a:lumMod val="75000"/>
                  </a:schemeClr>
                </a:solidFill>
                <a:cs typeface="Calibri"/>
              </a:rPr>
              <a:t> </a:t>
            </a:r>
            <a:r>
              <a:rPr lang="el-GR" spc="-5" dirty="0" smtClean="0">
                <a:solidFill>
                  <a:schemeClr val="tx2">
                    <a:lumMod val="75000"/>
                  </a:schemeClr>
                </a:solidFill>
                <a:cs typeface="Calibri"/>
              </a:rPr>
              <a:t>Όσον</a:t>
            </a:r>
            <a:r>
              <a:rPr lang="el-GR" spc="40" dirty="0" smtClean="0">
                <a:solidFill>
                  <a:schemeClr val="tx2">
                    <a:lumMod val="75000"/>
                  </a:schemeClr>
                </a:solidFill>
                <a:cs typeface="Calibri"/>
              </a:rPr>
              <a:t> </a:t>
            </a:r>
            <a:r>
              <a:rPr lang="el-GR" spc="-5" dirty="0" smtClean="0">
                <a:solidFill>
                  <a:schemeClr val="tx2">
                    <a:lumMod val="75000"/>
                  </a:schemeClr>
                </a:solidFill>
                <a:cs typeface="Calibri"/>
              </a:rPr>
              <a:t>αφορά</a:t>
            </a:r>
            <a:r>
              <a:rPr lang="en-US" spc="-5" dirty="0" smtClean="0">
                <a:solidFill>
                  <a:schemeClr val="tx2">
                    <a:lumMod val="75000"/>
                  </a:schemeClr>
                </a:solidFill>
                <a:cs typeface="Calibri"/>
              </a:rPr>
              <a:t> </a:t>
            </a:r>
            <a:r>
              <a:rPr lang="el-GR" spc="-5" dirty="0" smtClean="0">
                <a:solidFill>
                  <a:schemeClr val="tx2">
                    <a:lumMod val="75000"/>
                  </a:schemeClr>
                </a:solidFill>
                <a:cs typeface="Calibri"/>
              </a:rPr>
              <a:t>στην κατάσταση που επικρατεί στα άλλα Κράτη </a:t>
            </a:r>
            <a:r>
              <a:rPr lang="el-GR" dirty="0" smtClean="0">
                <a:solidFill>
                  <a:schemeClr val="tx2">
                    <a:lumMod val="75000"/>
                  </a:schemeClr>
                </a:solidFill>
                <a:cs typeface="Calibri"/>
              </a:rPr>
              <a:t>μέλη του </a:t>
            </a:r>
            <a:r>
              <a:rPr lang="el-GR" spc="-5" dirty="0" smtClean="0">
                <a:solidFill>
                  <a:schemeClr val="tx2">
                    <a:lumMod val="75000"/>
                  </a:schemeClr>
                </a:solidFill>
                <a:cs typeface="Calibri"/>
              </a:rPr>
              <a:t>Συμβουλίου της Ευρώπης, </a:t>
            </a:r>
            <a:r>
              <a:rPr lang="el-GR" dirty="0" smtClean="0">
                <a:solidFill>
                  <a:schemeClr val="tx2">
                    <a:lumMod val="75000"/>
                  </a:schemeClr>
                </a:solidFill>
                <a:cs typeface="Calibri"/>
              </a:rPr>
              <a:t> </a:t>
            </a:r>
            <a:r>
              <a:rPr lang="el-GR" spc="-5" dirty="0" smtClean="0">
                <a:solidFill>
                  <a:schemeClr val="tx2">
                    <a:lumMod val="75000"/>
                  </a:schemeClr>
                </a:solidFill>
                <a:cs typeface="Calibri"/>
              </a:rPr>
              <a:t>επεσήμανε ειδικότερα, σε αντίθεση </a:t>
            </a:r>
            <a:r>
              <a:rPr lang="el-GR" dirty="0" smtClean="0">
                <a:solidFill>
                  <a:schemeClr val="tx2">
                    <a:lumMod val="75000"/>
                  </a:schemeClr>
                </a:solidFill>
                <a:cs typeface="Calibri"/>
              </a:rPr>
              <a:t>με </a:t>
            </a:r>
            <a:r>
              <a:rPr lang="el-GR" spc="-5" dirty="0" smtClean="0">
                <a:solidFill>
                  <a:schemeClr val="tx2">
                    <a:lumMod val="75000"/>
                  </a:schemeClr>
                </a:solidFill>
                <a:cs typeface="Calibri"/>
              </a:rPr>
              <a:t>τους ισχυρισμούς </a:t>
            </a:r>
            <a:r>
              <a:rPr lang="el-GR" dirty="0" smtClean="0">
                <a:solidFill>
                  <a:schemeClr val="tx2">
                    <a:lumMod val="75000"/>
                  </a:schemeClr>
                </a:solidFill>
                <a:cs typeface="Calibri"/>
              </a:rPr>
              <a:t>της </a:t>
            </a:r>
            <a:r>
              <a:rPr lang="el-GR" spc="-5" dirty="0" smtClean="0">
                <a:solidFill>
                  <a:schemeClr val="tx2">
                    <a:lumMod val="75000"/>
                  </a:schemeClr>
                </a:solidFill>
                <a:cs typeface="Calibri"/>
              </a:rPr>
              <a:t>γαλλικής Κυβέρνησης, </a:t>
            </a:r>
            <a:r>
              <a:rPr lang="el-GR" dirty="0" smtClean="0">
                <a:solidFill>
                  <a:schemeClr val="tx2">
                    <a:lumMod val="75000"/>
                  </a:schemeClr>
                </a:solidFill>
                <a:cs typeface="Calibri"/>
              </a:rPr>
              <a:t> τη </a:t>
            </a:r>
            <a:r>
              <a:rPr lang="el-GR" spc="-5" dirty="0" smtClean="0">
                <a:solidFill>
                  <a:schemeClr val="tx2">
                    <a:lumMod val="75000"/>
                  </a:schemeClr>
                </a:solidFill>
                <a:cs typeface="Calibri"/>
              </a:rPr>
              <a:t>σαφή τάση προς κατάργηση </a:t>
            </a:r>
            <a:r>
              <a:rPr lang="el-GR" dirty="0" smtClean="0">
                <a:solidFill>
                  <a:schemeClr val="tx2">
                    <a:lumMod val="75000"/>
                  </a:schemeClr>
                </a:solidFill>
                <a:cs typeface="Calibri"/>
              </a:rPr>
              <a:t>των </a:t>
            </a:r>
            <a:r>
              <a:rPr lang="el-GR" spc="-5" dirty="0" smtClean="0">
                <a:solidFill>
                  <a:schemeClr val="tx2">
                    <a:lumMod val="75000"/>
                  </a:schemeClr>
                </a:solidFill>
                <a:cs typeface="Calibri"/>
              </a:rPr>
              <a:t>διακρίσεων που σχετίζονται </a:t>
            </a:r>
            <a:r>
              <a:rPr lang="el-GR" dirty="0" smtClean="0">
                <a:solidFill>
                  <a:schemeClr val="tx2">
                    <a:lumMod val="75000"/>
                  </a:schemeClr>
                </a:solidFill>
                <a:cs typeface="Calibri"/>
              </a:rPr>
              <a:t>με τα </a:t>
            </a:r>
            <a:r>
              <a:rPr lang="el-GR" spc="-5" dirty="0" smtClean="0">
                <a:solidFill>
                  <a:schemeClr val="tx2">
                    <a:lumMod val="75000"/>
                  </a:schemeClr>
                </a:solidFill>
                <a:cs typeface="Calibri"/>
              </a:rPr>
              <a:t>παιδιά </a:t>
            </a:r>
            <a:r>
              <a:rPr lang="el-GR" dirty="0" smtClean="0">
                <a:solidFill>
                  <a:schemeClr val="tx2">
                    <a:lumMod val="75000"/>
                  </a:schemeClr>
                </a:solidFill>
                <a:cs typeface="Calibri"/>
              </a:rPr>
              <a:t>τα </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οποία </a:t>
            </a:r>
            <a:r>
              <a:rPr lang="el-GR" dirty="0" smtClean="0">
                <a:solidFill>
                  <a:schemeClr val="tx2">
                    <a:lumMod val="75000"/>
                  </a:schemeClr>
                </a:solidFill>
                <a:cs typeface="Calibri"/>
              </a:rPr>
              <a:t>έχουν </a:t>
            </a:r>
            <a:r>
              <a:rPr lang="el-GR" spc="-5" dirty="0" smtClean="0">
                <a:solidFill>
                  <a:schemeClr val="tx2">
                    <a:lumMod val="75000"/>
                  </a:schemeClr>
                </a:solidFill>
                <a:cs typeface="Calibri"/>
              </a:rPr>
              <a:t>γεννηθεί από εξωσυζυγική σχέση. </a:t>
            </a:r>
            <a:r>
              <a:rPr lang="el-GR" dirty="0" smtClean="0">
                <a:solidFill>
                  <a:schemeClr val="tx2">
                    <a:lumMod val="75000"/>
                  </a:schemeClr>
                </a:solidFill>
                <a:cs typeface="Calibri"/>
              </a:rPr>
              <a:t>Το </a:t>
            </a:r>
            <a:r>
              <a:rPr lang="el-GR" spc="-5" dirty="0" smtClean="0">
                <a:solidFill>
                  <a:schemeClr val="tx2">
                    <a:lumMod val="75000"/>
                  </a:schemeClr>
                </a:solidFill>
                <a:cs typeface="Calibri"/>
              </a:rPr>
              <a:t>Δικαστήριο </a:t>
            </a:r>
            <a:r>
              <a:rPr lang="el-GR" dirty="0" smtClean="0">
                <a:solidFill>
                  <a:schemeClr val="tx2">
                    <a:lumMod val="75000"/>
                  </a:schemeClr>
                </a:solidFill>
                <a:cs typeface="Calibri"/>
              </a:rPr>
              <a:t>δεν </a:t>
            </a:r>
            <a:r>
              <a:rPr lang="el-GR" spc="-5" dirty="0" smtClean="0">
                <a:solidFill>
                  <a:schemeClr val="tx2">
                    <a:lumMod val="75000"/>
                  </a:schemeClr>
                </a:solidFill>
                <a:cs typeface="Calibri"/>
              </a:rPr>
              <a:t>θα μπορούσε </a:t>
            </a:r>
            <a:r>
              <a:rPr lang="el-GR" dirty="0" smtClean="0">
                <a:solidFill>
                  <a:schemeClr val="tx2">
                    <a:lumMod val="75000"/>
                  </a:schemeClr>
                </a:solidFill>
                <a:cs typeface="Calibri"/>
              </a:rPr>
              <a:t>να </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αγνοήσει μια τέτοια εξέλιξη στο πλαίσιο </a:t>
            </a:r>
            <a:r>
              <a:rPr lang="el-GR" dirty="0" smtClean="0">
                <a:solidFill>
                  <a:schemeClr val="tx2">
                    <a:lumMod val="75000"/>
                  </a:schemeClr>
                </a:solidFill>
                <a:cs typeface="Calibri"/>
              </a:rPr>
              <a:t>της – οπωσδήποτε </a:t>
            </a:r>
            <a:r>
              <a:rPr lang="el-GR" spc="-5" dirty="0" smtClean="0">
                <a:solidFill>
                  <a:schemeClr val="tx2">
                    <a:lumMod val="75000"/>
                  </a:schemeClr>
                </a:solidFill>
                <a:cs typeface="Calibri"/>
              </a:rPr>
              <a:t>δυναμικής </a:t>
            </a:r>
            <a:r>
              <a:rPr lang="el-GR" dirty="0" smtClean="0">
                <a:solidFill>
                  <a:schemeClr val="tx2">
                    <a:lumMod val="75000"/>
                  </a:schemeClr>
                </a:solidFill>
                <a:cs typeface="Calibri"/>
              </a:rPr>
              <a:t>– </a:t>
            </a:r>
            <a:r>
              <a:rPr lang="el-GR" spc="-5" dirty="0" smtClean="0">
                <a:solidFill>
                  <a:schemeClr val="tx2">
                    <a:lumMod val="75000"/>
                  </a:schemeClr>
                </a:solidFill>
                <a:cs typeface="Calibri"/>
              </a:rPr>
              <a:t>ερμηνείας </a:t>
            </a:r>
            <a:r>
              <a:rPr lang="el-GR" dirty="0" smtClean="0">
                <a:solidFill>
                  <a:schemeClr val="tx2">
                    <a:lumMod val="75000"/>
                  </a:schemeClr>
                </a:solidFill>
                <a:cs typeface="Calibri"/>
              </a:rPr>
              <a:t> του</a:t>
            </a:r>
            <a:r>
              <a:rPr lang="el-GR" spc="5" dirty="0" smtClean="0">
                <a:solidFill>
                  <a:schemeClr val="tx2">
                    <a:lumMod val="75000"/>
                  </a:schemeClr>
                </a:solidFill>
                <a:cs typeface="Calibri"/>
              </a:rPr>
              <a:t> </a:t>
            </a:r>
            <a:r>
              <a:rPr lang="el-GR" dirty="0" smtClean="0">
                <a:solidFill>
                  <a:schemeClr val="tx2">
                    <a:lumMod val="75000"/>
                  </a:schemeClr>
                </a:solidFill>
                <a:cs typeface="Calibri"/>
              </a:rPr>
              <a:t>επί</a:t>
            </a:r>
            <a:r>
              <a:rPr lang="el-GR" spc="5" dirty="0" smtClean="0">
                <a:solidFill>
                  <a:schemeClr val="tx2">
                    <a:lumMod val="75000"/>
                  </a:schemeClr>
                </a:solidFill>
                <a:cs typeface="Calibri"/>
              </a:rPr>
              <a:t> </a:t>
            </a:r>
            <a:r>
              <a:rPr lang="el-GR" dirty="0" smtClean="0">
                <a:solidFill>
                  <a:schemeClr val="tx2">
                    <a:lumMod val="75000"/>
                  </a:schemeClr>
                </a:solidFill>
                <a:cs typeface="Calibri"/>
              </a:rPr>
              <a:t>των</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σχετικών</a:t>
            </a:r>
            <a:r>
              <a:rPr lang="el-GR" dirty="0" smtClean="0">
                <a:solidFill>
                  <a:schemeClr val="tx2">
                    <a:lumMod val="75000"/>
                  </a:schemeClr>
                </a:solidFill>
                <a:cs typeface="Calibri"/>
              </a:rPr>
              <a:t> </a:t>
            </a:r>
            <a:r>
              <a:rPr lang="el-GR" spc="-5" dirty="0" smtClean="0">
                <a:solidFill>
                  <a:schemeClr val="tx2">
                    <a:lumMod val="75000"/>
                  </a:schemeClr>
                </a:solidFill>
                <a:cs typeface="Calibri"/>
              </a:rPr>
              <a:t>διατάξεων</a:t>
            </a:r>
            <a:r>
              <a:rPr lang="el-GR" dirty="0" smtClean="0">
                <a:solidFill>
                  <a:schemeClr val="tx2">
                    <a:lumMod val="75000"/>
                  </a:schemeClr>
                </a:solidFill>
                <a:cs typeface="Calibri"/>
              </a:rPr>
              <a:t> της</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Σύμβασης.</a:t>
            </a:r>
            <a:r>
              <a:rPr lang="el-GR" dirty="0" smtClean="0">
                <a:solidFill>
                  <a:schemeClr val="tx2">
                    <a:lumMod val="75000"/>
                  </a:schemeClr>
                </a:solidFill>
                <a:cs typeface="Calibri"/>
              </a:rPr>
              <a:t> </a:t>
            </a:r>
            <a:r>
              <a:rPr lang="el-GR" spc="-5" dirty="0" smtClean="0">
                <a:solidFill>
                  <a:schemeClr val="tx2">
                    <a:lumMod val="75000"/>
                  </a:schemeClr>
                </a:solidFill>
                <a:cs typeface="Calibri"/>
              </a:rPr>
              <a:t>Επιπλέον,</a:t>
            </a:r>
            <a:r>
              <a:rPr lang="el-GR" dirty="0" smtClean="0">
                <a:solidFill>
                  <a:schemeClr val="tx2">
                    <a:lumMod val="75000"/>
                  </a:schemeClr>
                </a:solidFill>
                <a:cs typeface="Calibri"/>
              </a:rPr>
              <a:t> το</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Δικαστήριο</a:t>
            </a:r>
            <a:r>
              <a:rPr lang="el-GR" spc="260" dirty="0" smtClean="0">
                <a:solidFill>
                  <a:schemeClr val="tx2">
                    <a:lumMod val="75000"/>
                  </a:schemeClr>
                </a:solidFill>
                <a:cs typeface="Calibri"/>
              </a:rPr>
              <a:t> </a:t>
            </a:r>
            <a:r>
              <a:rPr lang="el-GR" dirty="0" smtClean="0">
                <a:solidFill>
                  <a:schemeClr val="tx2">
                    <a:lumMod val="75000"/>
                  </a:schemeClr>
                </a:solidFill>
                <a:cs typeface="Calibri"/>
              </a:rPr>
              <a:t>δεν </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εντόπισε </a:t>
            </a:r>
            <a:r>
              <a:rPr lang="el-GR" dirty="0" smtClean="0">
                <a:solidFill>
                  <a:schemeClr val="tx2">
                    <a:lumMod val="75000"/>
                  </a:schemeClr>
                </a:solidFill>
                <a:cs typeface="Calibri"/>
              </a:rPr>
              <a:t>εν </a:t>
            </a:r>
            <a:r>
              <a:rPr lang="el-GR" spc="-5" dirty="0" smtClean="0">
                <a:solidFill>
                  <a:schemeClr val="tx2">
                    <a:lumMod val="75000"/>
                  </a:schemeClr>
                </a:solidFill>
                <a:cs typeface="Calibri"/>
              </a:rPr>
              <a:t>προκειμένω κανέναν λόγο ικανό </a:t>
            </a:r>
            <a:r>
              <a:rPr lang="el-GR" dirty="0" smtClean="0">
                <a:solidFill>
                  <a:schemeClr val="tx2">
                    <a:lumMod val="75000"/>
                  </a:schemeClr>
                </a:solidFill>
                <a:cs typeface="Calibri"/>
              </a:rPr>
              <a:t>να </a:t>
            </a:r>
            <a:r>
              <a:rPr lang="el-GR" spc="-5" dirty="0" smtClean="0">
                <a:solidFill>
                  <a:schemeClr val="tx2">
                    <a:lumMod val="75000"/>
                  </a:schemeClr>
                </a:solidFill>
                <a:cs typeface="Calibri"/>
              </a:rPr>
              <a:t>δικαιολογήσει </a:t>
            </a:r>
            <a:r>
              <a:rPr lang="el-GR" dirty="0" smtClean="0">
                <a:solidFill>
                  <a:schemeClr val="tx2">
                    <a:lumMod val="75000"/>
                  </a:schemeClr>
                </a:solidFill>
                <a:cs typeface="Calibri"/>
              </a:rPr>
              <a:t>τη </a:t>
            </a:r>
            <a:r>
              <a:rPr lang="el-GR" spc="-5" dirty="0" smtClean="0">
                <a:solidFill>
                  <a:schemeClr val="tx2">
                    <a:lumMod val="75000"/>
                  </a:schemeClr>
                </a:solidFill>
                <a:cs typeface="Calibri"/>
              </a:rPr>
              <a:t>διάκριση λόγω </a:t>
            </a:r>
            <a:r>
              <a:rPr lang="el-GR" dirty="0" smtClean="0">
                <a:solidFill>
                  <a:schemeClr val="tx2">
                    <a:lumMod val="75000"/>
                  </a:schemeClr>
                </a:solidFill>
                <a:cs typeface="Calibri"/>
              </a:rPr>
              <a:t> γέννησης </a:t>
            </a:r>
            <a:r>
              <a:rPr lang="el-GR" spc="-5" dirty="0" smtClean="0">
                <a:solidFill>
                  <a:schemeClr val="tx2">
                    <a:lumMod val="75000"/>
                  </a:schemeClr>
                </a:solidFill>
                <a:cs typeface="Calibri"/>
              </a:rPr>
              <a:t>από εξωσυζυγική σχέση. </a:t>
            </a:r>
            <a:r>
              <a:rPr lang="el-GR" dirty="0" smtClean="0">
                <a:solidFill>
                  <a:schemeClr val="tx2">
                    <a:lumMod val="75000"/>
                  </a:schemeClr>
                </a:solidFill>
                <a:cs typeface="Calibri"/>
              </a:rPr>
              <a:t>Σε </a:t>
            </a:r>
            <a:r>
              <a:rPr lang="el-GR" spc="-5" dirty="0" smtClean="0">
                <a:solidFill>
                  <a:schemeClr val="tx2">
                    <a:lumMod val="75000"/>
                  </a:schemeClr>
                </a:solidFill>
                <a:cs typeface="Calibri"/>
              </a:rPr>
              <a:t>κάθε περίπτωση </a:t>
            </a:r>
            <a:r>
              <a:rPr lang="el-GR" dirty="0" smtClean="0">
                <a:solidFill>
                  <a:schemeClr val="tx2">
                    <a:lumMod val="75000"/>
                  </a:schemeClr>
                </a:solidFill>
                <a:cs typeface="Calibri"/>
              </a:rPr>
              <a:t>το </a:t>
            </a:r>
            <a:r>
              <a:rPr lang="el-GR" spc="-5" dirty="0" smtClean="0">
                <a:solidFill>
                  <a:schemeClr val="tx2">
                    <a:lumMod val="75000"/>
                  </a:schemeClr>
                </a:solidFill>
                <a:cs typeface="Calibri"/>
              </a:rPr>
              <a:t>παιδί που γεννήθηκε από </a:t>
            </a:r>
            <a:r>
              <a:rPr lang="el-GR" dirty="0" smtClean="0">
                <a:solidFill>
                  <a:schemeClr val="tx2">
                    <a:lumMod val="75000"/>
                  </a:schemeClr>
                </a:solidFill>
                <a:cs typeface="Calibri"/>
              </a:rPr>
              <a:t> </a:t>
            </a:r>
            <a:r>
              <a:rPr lang="el-GR" spc="-5" dirty="0" smtClean="0">
                <a:solidFill>
                  <a:schemeClr val="tx2">
                    <a:lumMod val="75000"/>
                  </a:schemeClr>
                </a:solidFill>
                <a:cs typeface="Calibri"/>
              </a:rPr>
              <a:t>εξωσυζυγική σχέση </a:t>
            </a:r>
            <a:r>
              <a:rPr lang="el-GR" dirty="0" smtClean="0">
                <a:solidFill>
                  <a:schemeClr val="tx2">
                    <a:lumMod val="75000"/>
                  </a:schemeClr>
                </a:solidFill>
                <a:cs typeface="Calibri"/>
              </a:rPr>
              <a:t>δεν </a:t>
            </a:r>
            <a:r>
              <a:rPr lang="el-GR" spc="-5" dirty="0" smtClean="0">
                <a:solidFill>
                  <a:schemeClr val="tx2">
                    <a:lumMod val="75000"/>
                  </a:schemeClr>
                </a:solidFill>
                <a:cs typeface="Calibri"/>
              </a:rPr>
              <a:t>θα μπορούσε </a:t>
            </a:r>
            <a:r>
              <a:rPr lang="el-GR" dirty="0" smtClean="0">
                <a:solidFill>
                  <a:schemeClr val="tx2">
                    <a:lumMod val="75000"/>
                  </a:schemeClr>
                </a:solidFill>
                <a:cs typeface="Calibri"/>
              </a:rPr>
              <a:t>να </a:t>
            </a:r>
            <a:r>
              <a:rPr lang="el-GR" spc="-5" dirty="0" smtClean="0">
                <a:solidFill>
                  <a:schemeClr val="tx2">
                    <a:lumMod val="75000"/>
                  </a:schemeClr>
                </a:solidFill>
                <a:cs typeface="Calibri"/>
              </a:rPr>
              <a:t>κατηγορηθεί για γεγονότα για τα οποία </a:t>
            </a:r>
            <a:r>
              <a:rPr lang="el-GR" dirty="0" smtClean="0">
                <a:solidFill>
                  <a:schemeClr val="tx2">
                    <a:lumMod val="75000"/>
                  </a:schemeClr>
                </a:solidFill>
                <a:cs typeface="Calibri"/>
              </a:rPr>
              <a:t>δεν </a:t>
            </a:r>
            <a:r>
              <a:rPr lang="el-GR" spc="5" dirty="0" smtClean="0">
                <a:solidFill>
                  <a:schemeClr val="tx2">
                    <a:lumMod val="75000"/>
                  </a:schemeClr>
                </a:solidFill>
                <a:cs typeface="Calibri"/>
              </a:rPr>
              <a:t> </a:t>
            </a:r>
            <a:r>
              <a:rPr lang="el-GR" dirty="0" smtClean="0">
                <a:solidFill>
                  <a:schemeClr val="tx2">
                    <a:lumMod val="75000"/>
                  </a:schemeClr>
                </a:solidFill>
                <a:cs typeface="Calibri"/>
              </a:rPr>
              <a:t>φέρει</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ευθύνη·</a:t>
            </a:r>
            <a:r>
              <a:rPr lang="el-GR" dirty="0" smtClean="0">
                <a:solidFill>
                  <a:schemeClr val="tx2">
                    <a:lumMod val="75000"/>
                  </a:schemeClr>
                </a:solidFill>
                <a:cs typeface="Calibri"/>
              </a:rPr>
              <a:t> </a:t>
            </a:r>
            <a:r>
              <a:rPr lang="el-GR" spc="-5" dirty="0" smtClean="0">
                <a:solidFill>
                  <a:schemeClr val="tx2">
                    <a:lumMod val="75000"/>
                  </a:schemeClr>
                </a:solidFill>
                <a:cs typeface="Calibri"/>
              </a:rPr>
              <a:t>εντούτοις,</a:t>
            </a:r>
            <a:r>
              <a:rPr lang="el-GR" dirty="0" smtClean="0">
                <a:solidFill>
                  <a:schemeClr val="tx2">
                    <a:lumMod val="75000"/>
                  </a:schemeClr>
                </a:solidFill>
                <a:cs typeface="Calibri"/>
              </a:rPr>
              <a:t> ο</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προσφεύγων,</a:t>
            </a:r>
            <a:r>
              <a:rPr lang="el-GR" dirty="0" smtClean="0">
                <a:solidFill>
                  <a:schemeClr val="tx2">
                    <a:lumMod val="75000"/>
                  </a:schemeClr>
                </a:solidFill>
                <a:cs typeface="Calibri"/>
              </a:rPr>
              <a:t> </a:t>
            </a:r>
            <a:r>
              <a:rPr lang="el-GR" spc="-5" dirty="0" smtClean="0">
                <a:solidFill>
                  <a:schemeClr val="tx2">
                    <a:lumMod val="75000"/>
                  </a:schemeClr>
                </a:solidFill>
                <a:cs typeface="Calibri"/>
              </a:rPr>
              <a:t>λόγω</a:t>
            </a:r>
            <a:r>
              <a:rPr lang="el-GR" dirty="0" smtClean="0">
                <a:solidFill>
                  <a:schemeClr val="tx2">
                    <a:lumMod val="75000"/>
                  </a:schemeClr>
                </a:solidFill>
                <a:cs typeface="Calibri"/>
              </a:rPr>
              <a:t> της</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ιδιότητάς</a:t>
            </a:r>
            <a:r>
              <a:rPr lang="el-GR" dirty="0" smtClean="0">
                <a:solidFill>
                  <a:schemeClr val="tx2">
                    <a:lumMod val="75000"/>
                  </a:schemeClr>
                </a:solidFill>
                <a:cs typeface="Calibri"/>
              </a:rPr>
              <a:t> του</a:t>
            </a:r>
            <a:r>
              <a:rPr lang="el-GR" spc="5" dirty="0" smtClean="0">
                <a:solidFill>
                  <a:schemeClr val="tx2">
                    <a:lumMod val="75000"/>
                  </a:schemeClr>
                </a:solidFill>
                <a:cs typeface="Calibri"/>
              </a:rPr>
              <a:t> </a:t>
            </a:r>
            <a:r>
              <a:rPr lang="el-GR" dirty="0" smtClean="0">
                <a:solidFill>
                  <a:schemeClr val="tx2">
                    <a:lumMod val="75000"/>
                  </a:schemeClr>
                </a:solidFill>
                <a:cs typeface="Calibri"/>
              </a:rPr>
              <a:t>ως</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παιδιού </a:t>
            </a:r>
            <a:r>
              <a:rPr lang="el-GR" dirty="0" smtClean="0">
                <a:solidFill>
                  <a:schemeClr val="tx2">
                    <a:lumMod val="75000"/>
                  </a:schemeClr>
                </a:solidFill>
                <a:cs typeface="Calibri"/>
              </a:rPr>
              <a:t> </a:t>
            </a:r>
            <a:r>
              <a:rPr lang="el-GR" spc="-5" dirty="0" smtClean="0">
                <a:solidFill>
                  <a:schemeClr val="tx2">
                    <a:lumMod val="75000"/>
                  </a:schemeClr>
                </a:solidFill>
                <a:cs typeface="Calibri"/>
              </a:rPr>
              <a:t>γεννημένου από εξωσυζυγική σχέση, βρέθηκε σε μειονεκτική θέση κατά </a:t>
            </a:r>
            <a:r>
              <a:rPr lang="el-GR" dirty="0" smtClean="0">
                <a:solidFill>
                  <a:schemeClr val="tx2">
                    <a:lumMod val="75000"/>
                  </a:schemeClr>
                </a:solidFill>
                <a:cs typeface="Calibri"/>
              </a:rPr>
              <a:t>τη </a:t>
            </a:r>
            <a:r>
              <a:rPr lang="el-GR" spc="-5" dirty="0" smtClean="0">
                <a:solidFill>
                  <a:schemeClr val="tx2">
                    <a:lumMod val="75000"/>
                  </a:schemeClr>
                </a:solidFill>
                <a:cs typeface="Calibri"/>
              </a:rPr>
              <a:t>διανομή </a:t>
            </a:r>
            <a:r>
              <a:rPr lang="el-GR" dirty="0" smtClean="0">
                <a:solidFill>
                  <a:schemeClr val="tx2">
                    <a:lumMod val="75000"/>
                  </a:schemeClr>
                </a:solidFill>
                <a:cs typeface="Calibri"/>
              </a:rPr>
              <a:t> της</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κληρονομητέας</a:t>
            </a:r>
            <a:r>
              <a:rPr lang="el-GR" dirty="0" smtClean="0">
                <a:solidFill>
                  <a:schemeClr val="tx2">
                    <a:lumMod val="75000"/>
                  </a:schemeClr>
                </a:solidFill>
                <a:cs typeface="Calibri"/>
              </a:rPr>
              <a:t> </a:t>
            </a:r>
            <a:r>
              <a:rPr lang="el-GR" spc="-5" dirty="0" smtClean="0">
                <a:solidFill>
                  <a:schemeClr val="tx2">
                    <a:lumMod val="75000"/>
                  </a:schemeClr>
                </a:solidFill>
                <a:cs typeface="Calibri"/>
              </a:rPr>
              <a:t>περιουσίας.</a:t>
            </a:r>
            <a:r>
              <a:rPr lang="el-GR" dirty="0" smtClean="0">
                <a:solidFill>
                  <a:schemeClr val="tx2">
                    <a:lumMod val="75000"/>
                  </a:schemeClr>
                </a:solidFill>
                <a:cs typeface="Calibri"/>
              </a:rPr>
              <a:t> Το</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Δικαστήριο</a:t>
            </a:r>
            <a:r>
              <a:rPr lang="el-GR" spc="265" dirty="0" smtClean="0">
                <a:solidFill>
                  <a:schemeClr val="tx2">
                    <a:lumMod val="75000"/>
                  </a:schemeClr>
                </a:solidFill>
                <a:cs typeface="Calibri"/>
              </a:rPr>
              <a:t> </a:t>
            </a:r>
            <a:r>
              <a:rPr lang="el-GR" spc="-5" dirty="0" smtClean="0">
                <a:solidFill>
                  <a:schemeClr val="tx2">
                    <a:lumMod val="75000"/>
                  </a:schemeClr>
                </a:solidFill>
                <a:cs typeface="Calibri"/>
              </a:rPr>
              <a:t>κατέληξε</a:t>
            </a:r>
            <a:r>
              <a:rPr lang="el-GR" spc="265" dirty="0" smtClean="0">
                <a:solidFill>
                  <a:schemeClr val="tx2">
                    <a:lumMod val="75000"/>
                  </a:schemeClr>
                </a:solidFill>
                <a:cs typeface="Calibri"/>
              </a:rPr>
              <a:t> </a:t>
            </a:r>
            <a:r>
              <a:rPr lang="el-GR" spc="-5" dirty="0" smtClean="0">
                <a:solidFill>
                  <a:schemeClr val="tx2">
                    <a:lumMod val="75000"/>
                  </a:schemeClr>
                </a:solidFill>
                <a:cs typeface="Calibri"/>
              </a:rPr>
              <a:t>επομένως</a:t>
            </a:r>
            <a:r>
              <a:rPr lang="el-GR" spc="265" dirty="0" smtClean="0">
                <a:solidFill>
                  <a:schemeClr val="tx2">
                    <a:lumMod val="75000"/>
                  </a:schemeClr>
                </a:solidFill>
                <a:cs typeface="Calibri"/>
              </a:rPr>
              <a:t> </a:t>
            </a:r>
            <a:r>
              <a:rPr lang="el-GR" spc="-10" dirty="0" smtClean="0">
                <a:solidFill>
                  <a:schemeClr val="tx2">
                    <a:lumMod val="75000"/>
                  </a:schemeClr>
                </a:solidFill>
                <a:cs typeface="Calibri"/>
              </a:rPr>
              <a:t>στο </a:t>
            </a:r>
            <a:r>
              <a:rPr lang="el-GR" spc="-5" dirty="0" smtClean="0">
                <a:solidFill>
                  <a:schemeClr val="tx2">
                    <a:lumMod val="75000"/>
                  </a:schemeClr>
                </a:solidFill>
                <a:cs typeface="Calibri"/>
              </a:rPr>
              <a:t> συμπέρασμα</a:t>
            </a:r>
            <a:r>
              <a:rPr lang="el-GR" dirty="0" smtClean="0">
                <a:solidFill>
                  <a:schemeClr val="tx2">
                    <a:lumMod val="75000"/>
                  </a:schemeClr>
                </a:solidFill>
                <a:cs typeface="Calibri"/>
              </a:rPr>
              <a:t> ότι</a:t>
            </a:r>
            <a:r>
              <a:rPr lang="el-GR" spc="5" dirty="0" smtClean="0">
                <a:solidFill>
                  <a:schemeClr val="tx2">
                    <a:lumMod val="75000"/>
                  </a:schemeClr>
                </a:solidFill>
                <a:cs typeface="Calibri"/>
              </a:rPr>
              <a:t> </a:t>
            </a:r>
            <a:r>
              <a:rPr lang="el-GR" dirty="0" smtClean="0">
                <a:solidFill>
                  <a:schemeClr val="tx2">
                    <a:lumMod val="75000"/>
                  </a:schemeClr>
                </a:solidFill>
                <a:cs typeface="Calibri"/>
              </a:rPr>
              <a:t>δεν</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υπήρχε</a:t>
            </a:r>
            <a:r>
              <a:rPr lang="el-GR" dirty="0" smtClean="0">
                <a:solidFill>
                  <a:schemeClr val="tx2">
                    <a:lumMod val="75000"/>
                  </a:schemeClr>
                </a:solidFill>
                <a:cs typeface="Calibri"/>
              </a:rPr>
              <a:t> </a:t>
            </a:r>
            <a:r>
              <a:rPr lang="el-GR" spc="-5" dirty="0" smtClean="0">
                <a:solidFill>
                  <a:schemeClr val="tx2">
                    <a:lumMod val="75000"/>
                  </a:schemeClr>
                </a:solidFill>
                <a:cs typeface="Calibri"/>
              </a:rPr>
              <a:t>εύλογη</a:t>
            </a:r>
            <a:r>
              <a:rPr lang="el-GR" dirty="0" smtClean="0">
                <a:solidFill>
                  <a:schemeClr val="tx2">
                    <a:lumMod val="75000"/>
                  </a:schemeClr>
                </a:solidFill>
                <a:cs typeface="Calibri"/>
              </a:rPr>
              <a:t> </a:t>
            </a:r>
            <a:r>
              <a:rPr lang="el-GR" spc="-10" dirty="0" smtClean="0">
                <a:solidFill>
                  <a:schemeClr val="tx2">
                    <a:lumMod val="75000"/>
                  </a:schemeClr>
                </a:solidFill>
                <a:cs typeface="Calibri"/>
              </a:rPr>
              <a:t>σχέση</a:t>
            </a:r>
            <a:r>
              <a:rPr lang="el-GR" spc="-5" dirty="0" smtClean="0">
                <a:solidFill>
                  <a:schemeClr val="tx2">
                    <a:lumMod val="75000"/>
                  </a:schemeClr>
                </a:solidFill>
                <a:cs typeface="Calibri"/>
              </a:rPr>
              <a:t> αναλογικότητας</a:t>
            </a:r>
            <a:r>
              <a:rPr lang="el-GR" dirty="0" smtClean="0">
                <a:solidFill>
                  <a:schemeClr val="tx2">
                    <a:lumMod val="75000"/>
                  </a:schemeClr>
                </a:solidFill>
                <a:cs typeface="Calibri"/>
              </a:rPr>
              <a:t> </a:t>
            </a:r>
            <a:r>
              <a:rPr lang="el-GR" spc="-5" dirty="0" smtClean="0">
                <a:solidFill>
                  <a:schemeClr val="tx2">
                    <a:lumMod val="75000"/>
                  </a:schemeClr>
                </a:solidFill>
                <a:cs typeface="Calibri"/>
              </a:rPr>
              <a:t>μεταξύ</a:t>
            </a:r>
            <a:r>
              <a:rPr lang="el-GR" dirty="0" smtClean="0">
                <a:solidFill>
                  <a:schemeClr val="tx2">
                    <a:lumMod val="75000"/>
                  </a:schemeClr>
                </a:solidFill>
                <a:cs typeface="Calibri"/>
              </a:rPr>
              <a:t> των </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χρησιμοποιηθέντων</a:t>
            </a:r>
            <a:r>
              <a:rPr lang="el-GR" spc="-10" dirty="0" smtClean="0">
                <a:solidFill>
                  <a:schemeClr val="tx2">
                    <a:lumMod val="75000"/>
                  </a:schemeClr>
                </a:solidFill>
                <a:cs typeface="Calibri"/>
              </a:rPr>
              <a:t> </a:t>
            </a:r>
            <a:r>
              <a:rPr lang="el-GR" spc="-5" dirty="0" smtClean="0">
                <a:solidFill>
                  <a:schemeClr val="tx2">
                    <a:lumMod val="75000"/>
                  </a:schemeClr>
                </a:solidFill>
                <a:cs typeface="Calibri"/>
              </a:rPr>
              <a:t>μέσων</a:t>
            </a:r>
            <a:r>
              <a:rPr lang="el-GR" spc="5" dirty="0" smtClean="0">
                <a:solidFill>
                  <a:schemeClr val="tx2">
                    <a:lumMod val="75000"/>
                  </a:schemeClr>
                </a:solidFill>
                <a:cs typeface="Calibri"/>
              </a:rPr>
              <a:t> </a:t>
            </a:r>
            <a:r>
              <a:rPr lang="el-GR" spc="-5" dirty="0" smtClean="0">
                <a:solidFill>
                  <a:schemeClr val="tx2">
                    <a:lumMod val="75000"/>
                  </a:schemeClr>
                </a:solidFill>
                <a:cs typeface="Calibri"/>
              </a:rPr>
              <a:t>και </a:t>
            </a:r>
            <a:r>
              <a:rPr lang="el-GR" dirty="0" smtClean="0">
                <a:solidFill>
                  <a:schemeClr val="tx2">
                    <a:lumMod val="75000"/>
                  </a:schemeClr>
                </a:solidFill>
                <a:cs typeface="Calibri"/>
              </a:rPr>
              <a:t>του</a:t>
            </a:r>
            <a:r>
              <a:rPr lang="el-GR" spc="-10" dirty="0" smtClean="0">
                <a:solidFill>
                  <a:schemeClr val="tx2">
                    <a:lumMod val="75000"/>
                  </a:schemeClr>
                </a:solidFill>
                <a:cs typeface="Calibri"/>
              </a:rPr>
              <a:t> </a:t>
            </a:r>
            <a:r>
              <a:rPr lang="el-GR" spc="-5" dirty="0" smtClean="0">
                <a:solidFill>
                  <a:schemeClr val="tx2">
                    <a:lumMod val="75000"/>
                  </a:schemeClr>
                </a:solidFill>
                <a:cs typeface="Calibri"/>
              </a:rPr>
              <a:t>επιδιωκόμενου</a:t>
            </a:r>
            <a:r>
              <a:rPr lang="el-GR" dirty="0" smtClean="0">
                <a:solidFill>
                  <a:schemeClr val="tx2">
                    <a:lumMod val="75000"/>
                  </a:schemeClr>
                </a:solidFill>
                <a:cs typeface="Calibri"/>
              </a:rPr>
              <a:t> </a:t>
            </a:r>
            <a:r>
              <a:rPr lang="el-GR" spc="-5" dirty="0" smtClean="0">
                <a:solidFill>
                  <a:schemeClr val="tx2">
                    <a:lumMod val="75000"/>
                  </a:schemeClr>
                </a:solidFill>
                <a:cs typeface="Calibri"/>
              </a:rPr>
              <a:t>σκοπού.</a:t>
            </a:r>
            <a:endParaRPr lang="el-GR" dirty="0">
              <a:solidFill>
                <a:schemeClr val="tx2">
                  <a:lumMod val="75000"/>
                </a:schemeClr>
              </a:solidFill>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26</a:t>
            </a:fld>
            <a:endParaRPr dirty="0"/>
          </a:p>
        </p:txBody>
      </p:sp>
      <p:sp>
        <p:nvSpPr>
          <p:cNvPr id="2" name="object 2"/>
          <p:cNvSpPr txBox="1"/>
          <p:nvPr/>
        </p:nvSpPr>
        <p:spPr>
          <a:xfrm>
            <a:off x="317500" y="501650"/>
            <a:ext cx="10058400" cy="6932411"/>
          </a:xfrm>
          <a:prstGeom prst="rect">
            <a:avLst/>
          </a:prstGeom>
        </p:spPr>
        <p:txBody>
          <a:bodyPr vert="horz" wrap="square" lIns="0" tIns="9525" rIns="0" bIns="0" rtlCol="0">
            <a:spAutoFit/>
          </a:bodyPr>
          <a:lstStyle/>
          <a:p>
            <a:pPr>
              <a:lnSpc>
                <a:spcPct val="100000"/>
              </a:lnSpc>
              <a:spcBef>
                <a:spcPts val="20"/>
              </a:spcBef>
            </a:pPr>
            <a:endParaRPr sz="1700">
              <a:latin typeface="Calibri"/>
              <a:cs typeface="Calibri"/>
            </a:endParaRPr>
          </a:p>
          <a:p>
            <a:pPr marL="63500" algn="just">
              <a:lnSpc>
                <a:spcPct val="100000"/>
              </a:lnSpc>
            </a:pPr>
            <a:r>
              <a:rPr sz="1700" b="1" u="sng" spc="-5" dirty="0">
                <a:solidFill>
                  <a:srgbClr val="4F81BC"/>
                </a:solidFill>
                <a:uFill>
                  <a:solidFill>
                    <a:srgbClr val="4F81BC"/>
                  </a:solidFill>
                </a:uFill>
                <a:latin typeface="Calibri"/>
                <a:cs typeface="Calibri"/>
                <a:hlinkClick r:id="rId2"/>
              </a:rPr>
              <a:t>Camp</a:t>
            </a:r>
            <a:r>
              <a:rPr sz="1700" b="1" u="sng" dirty="0">
                <a:solidFill>
                  <a:srgbClr val="4F81BC"/>
                </a:solidFill>
                <a:uFill>
                  <a:solidFill>
                    <a:srgbClr val="4F81BC"/>
                  </a:solidFill>
                </a:uFill>
                <a:latin typeface="Calibri"/>
                <a:cs typeface="Calibri"/>
                <a:hlinkClick r:id="rId2"/>
              </a:rPr>
              <a:t> </a:t>
            </a:r>
            <a:r>
              <a:rPr sz="1700" b="1" u="sng" spc="-5" dirty="0">
                <a:solidFill>
                  <a:srgbClr val="4F81BC"/>
                </a:solidFill>
                <a:uFill>
                  <a:solidFill>
                    <a:srgbClr val="4F81BC"/>
                  </a:solidFill>
                </a:uFill>
                <a:latin typeface="Calibri"/>
                <a:cs typeface="Calibri"/>
                <a:hlinkClick r:id="rId2"/>
              </a:rPr>
              <a:t>και</a:t>
            </a:r>
            <a:r>
              <a:rPr sz="1700" b="1" u="sng" dirty="0">
                <a:solidFill>
                  <a:srgbClr val="4F81BC"/>
                </a:solidFill>
                <a:uFill>
                  <a:solidFill>
                    <a:srgbClr val="4F81BC"/>
                  </a:solidFill>
                </a:uFill>
                <a:latin typeface="Calibri"/>
                <a:cs typeface="Calibri"/>
                <a:hlinkClick r:id="rId2"/>
              </a:rPr>
              <a:t> </a:t>
            </a:r>
            <a:r>
              <a:rPr sz="1700" b="1" u="sng" spc="-5" dirty="0">
                <a:solidFill>
                  <a:srgbClr val="4F81BC"/>
                </a:solidFill>
                <a:uFill>
                  <a:solidFill>
                    <a:srgbClr val="4F81BC"/>
                  </a:solidFill>
                </a:uFill>
                <a:latin typeface="Calibri"/>
                <a:cs typeface="Calibri"/>
                <a:hlinkClick r:id="rId2"/>
              </a:rPr>
              <a:t>Bourimi</a:t>
            </a:r>
            <a:r>
              <a:rPr sz="1700" b="1" u="sng" spc="-10" dirty="0">
                <a:solidFill>
                  <a:srgbClr val="4F81BC"/>
                </a:solidFill>
                <a:uFill>
                  <a:solidFill>
                    <a:srgbClr val="4F81BC"/>
                  </a:solidFill>
                </a:uFill>
                <a:latin typeface="Calibri"/>
                <a:cs typeface="Calibri"/>
                <a:hlinkClick r:id="rId2"/>
              </a:rPr>
              <a:t> </a:t>
            </a:r>
            <a:r>
              <a:rPr sz="1700" b="1" u="sng" spc="-5" dirty="0">
                <a:solidFill>
                  <a:srgbClr val="4F81BC"/>
                </a:solidFill>
                <a:uFill>
                  <a:solidFill>
                    <a:srgbClr val="4F81BC"/>
                  </a:solidFill>
                </a:uFill>
                <a:latin typeface="Calibri"/>
                <a:cs typeface="Calibri"/>
                <a:hlinkClick r:id="rId2"/>
              </a:rPr>
              <a:t>κατά</a:t>
            </a:r>
            <a:r>
              <a:rPr sz="1700" b="1" u="sng" spc="-10" dirty="0">
                <a:solidFill>
                  <a:srgbClr val="4F81BC"/>
                </a:solidFill>
                <a:uFill>
                  <a:solidFill>
                    <a:srgbClr val="4F81BC"/>
                  </a:solidFill>
                </a:uFill>
                <a:latin typeface="Calibri"/>
                <a:cs typeface="Calibri"/>
                <a:hlinkClick r:id="rId2"/>
              </a:rPr>
              <a:t> </a:t>
            </a:r>
            <a:r>
              <a:rPr sz="1700" b="1" u="sng" spc="-5" dirty="0">
                <a:solidFill>
                  <a:srgbClr val="4F81BC"/>
                </a:solidFill>
                <a:uFill>
                  <a:solidFill>
                    <a:srgbClr val="4F81BC"/>
                  </a:solidFill>
                </a:uFill>
                <a:latin typeface="Calibri"/>
                <a:cs typeface="Calibri"/>
                <a:hlinkClick r:id="rId2"/>
              </a:rPr>
              <a:t>Ολλανδίας</a:t>
            </a:r>
            <a:endParaRPr sz="1700">
              <a:latin typeface="Calibri"/>
              <a:cs typeface="Calibri"/>
            </a:endParaRPr>
          </a:p>
          <a:p>
            <a:pPr marL="63500" algn="just">
              <a:lnSpc>
                <a:spcPct val="100000"/>
              </a:lnSpc>
              <a:spcBef>
                <a:spcPts val="25"/>
              </a:spcBef>
            </a:pPr>
            <a:r>
              <a:rPr sz="1700" dirty="0">
                <a:solidFill>
                  <a:srgbClr val="808080"/>
                </a:solidFill>
                <a:latin typeface="Calibri"/>
                <a:cs typeface="Calibri"/>
              </a:rPr>
              <a:t>3</a:t>
            </a:r>
            <a:r>
              <a:rPr sz="1700" spc="-20" dirty="0">
                <a:solidFill>
                  <a:srgbClr val="808080"/>
                </a:solidFill>
                <a:latin typeface="Calibri"/>
                <a:cs typeface="Calibri"/>
              </a:rPr>
              <a:t> </a:t>
            </a:r>
            <a:r>
              <a:rPr sz="1700" spc="-5" dirty="0">
                <a:solidFill>
                  <a:srgbClr val="808080"/>
                </a:solidFill>
                <a:latin typeface="Calibri"/>
                <a:cs typeface="Calibri"/>
              </a:rPr>
              <a:t>Οκτωβρίου</a:t>
            </a:r>
            <a:r>
              <a:rPr sz="1700" spc="-20" dirty="0">
                <a:solidFill>
                  <a:srgbClr val="808080"/>
                </a:solidFill>
                <a:latin typeface="Calibri"/>
                <a:cs typeface="Calibri"/>
              </a:rPr>
              <a:t> </a:t>
            </a:r>
            <a:r>
              <a:rPr sz="1700" spc="-5" dirty="0">
                <a:solidFill>
                  <a:srgbClr val="808080"/>
                </a:solidFill>
                <a:latin typeface="Calibri"/>
                <a:cs typeface="Calibri"/>
              </a:rPr>
              <a:t>2000</a:t>
            </a:r>
            <a:endParaRPr sz="1700">
              <a:latin typeface="Calibri"/>
              <a:cs typeface="Calibri"/>
            </a:endParaRPr>
          </a:p>
          <a:p>
            <a:pPr marL="63500" marR="55880" algn="just">
              <a:lnSpc>
                <a:spcPct val="101699"/>
              </a:lnSpc>
            </a:pPr>
            <a:r>
              <a:rPr sz="1700" spc="-5" dirty="0">
                <a:latin typeface="Calibri"/>
                <a:cs typeface="Calibri"/>
              </a:rPr>
              <a:t>Αφότου</a:t>
            </a:r>
            <a:r>
              <a:rPr sz="1700" dirty="0">
                <a:latin typeface="Calibri"/>
                <a:cs typeface="Calibri"/>
              </a:rPr>
              <a:t> ο</a:t>
            </a:r>
            <a:r>
              <a:rPr sz="1700" spc="5" dirty="0">
                <a:latin typeface="Calibri"/>
                <a:cs typeface="Calibri"/>
              </a:rPr>
              <a:t> </a:t>
            </a:r>
            <a:r>
              <a:rPr sz="1700" spc="-5" dirty="0">
                <a:latin typeface="Calibri"/>
                <a:cs typeface="Calibri"/>
              </a:rPr>
              <a:t>σύντροφός</a:t>
            </a:r>
            <a:r>
              <a:rPr sz="1700" dirty="0">
                <a:latin typeface="Calibri"/>
                <a:cs typeface="Calibri"/>
              </a:rPr>
              <a:t> </a:t>
            </a:r>
            <a:r>
              <a:rPr sz="1700" spc="-5" dirty="0">
                <a:latin typeface="Calibri"/>
                <a:cs typeface="Calibri"/>
              </a:rPr>
              <a:t>της</a:t>
            </a:r>
            <a:r>
              <a:rPr sz="1700" dirty="0">
                <a:latin typeface="Calibri"/>
                <a:cs typeface="Calibri"/>
              </a:rPr>
              <a:t> </a:t>
            </a:r>
            <a:r>
              <a:rPr sz="1700" spc="-5" dirty="0">
                <a:latin typeface="Calibri"/>
                <a:cs typeface="Calibri"/>
              </a:rPr>
              <a:t>απεβίωσε</a:t>
            </a:r>
            <a:r>
              <a:rPr sz="1700" dirty="0">
                <a:latin typeface="Calibri"/>
                <a:cs typeface="Calibri"/>
              </a:rPr>
              <a:t> </a:t>
            </a:r>
            <a:r>
              <a:rPr sz="1700" spc="-5" dirty="0">
                <a:latin typeface="Calibri"/>
                <a:cs typeface="Calibri"/>
              </a:rPr>
              <a:t>αδιάθετος,</a:t>
            </a:r>
            <a:r>
              <a:rPr sz="1700" dirty="0">
                <a:latin typeface="Calibri"/>
                <a:cs typeface="Calibri"/>
              </a:rPr>
              <a:t> η</a:t>
            </a:r>
            <a:r>
              <a:rPr sz="1700" spc="5" dirty="0">
                <a:latin typeface="Calibri"/>
                <a:cs typeface="Calibri"/>
              </a:rPr>
              <a:t> </a:t>
            </a:r>
            <a:r>
              <a:rPr sz="1700" spc="-5" dirty="0">
                <a:latin typeface="Calibri"/>
                <a:cs typeface="Calibri"/>
              </a:rPr>
              <a:t>πρώτη</a:t>
            </a:r>
            <a:r>
              <a:rPr sz="1700" dirty="0">
                <a:latin typeface="Calibri"/>
                <a:cs typeface="Calibri"/>
              </a:rPr>
              <a:t> </a:t>
            </a:r>
            <a:r>
              <a:rPr sz="1700" spc="-5" dirty="0">
                <a:latin typeface="Calibri"/>
                <a:cs typeface="Calibri"/>
              </a:rPr>
              <a:t>προσφεύγουσα</a:t>
            </a:r>
            <a:r>
              <a:rPr sz="1700" spc="260" dirty="0">
                <a:latin typeface="Calibri"/>
                <a:cs typeface="Calibri"/>
              </a:rPr>
              <a:t> </a:t>
            </a:r>
            <a:r>
              <a:rPr sz="1700" spc="-5" dirty="0">
                <a:latin typeface="Calibri"/>
                <a:cs typeface="Calibri"/>
              </a:rPr>
              <a:t>και</a:t>
            </a:r>
            <a:r>
              <a:rPr sz="1700" spc="260" dirty="0">
                <a:latin typeface="Calibri"/>
                <a:cs typeface="Calibri"/>
              </a:rPr>
              <a:t> </a:t>
            </a:r>
            <a:r>
              <a:rPr sz="1700" dirty="0">
                <a:latin typeface="Calibri"/>
                <a:cs typeface="Calibri"/>
              </a:rPr>
              <a:t>το </a:t>
            </a:r>
            <a:r>
              <a:rPr sz="1700" spc="5" dirty="0">
                <a:latin typeface="Calibri"/>
                <a:cs typeface="Calibri"/>
              </a:rPr>
              <a:t> </a:t>
            </a:r>
            <a:r>
              <a:rPr sz="1700" dirty="0">
                <a:latin typeface="Calibri"/>
                <a:cs typeface="Calibri"/>
              </a:rPr>
              <a:t>μωρό του </a:t>
            </a:r>
            <a:r>
              <a:rPr sz="1700" spc="-5" dirty="0">
                <a:latin typeface="Calibri"/>
                <a:cs typeface="Calibri"/>
              </a:rPr>
              <a:t>ζευγαριού</a:t>
            </a:r>
            <a:r>
              <a:rPr sz="1700" dirty="0">
                <a:latin typeface="Calibri"/>
                <a:cs typeface="Calibri"/>
              </a:rPr>
              <a:t> </a:t>
            </a:r>
            <a:r>
              <a:rPr sz="1700" spc="-5" dirty="0">
                <a:latin typeface="Calibri"/>
                <a:cs typeface="Calibri"/>
              </a:rPr>
              <a:t>(ο</a:t>
            </a:r>
            <a:r>
              <a:rPr sz="1700" dirty="0">
                <a:latin typeface="Calibri"/>
                <a:cs typeface="Calibri"/>
              </a:rPr>
              <a:t> </a:t>
            </a:r>
            <a:r>
              <a:rPr sz="1700" spc="-5" dirty="0">
                <a:latin typeface="Calibri"/>
                <a:cs typeface="Calibri"/>
              </a:rPr>
              <a:t>δεύτερος</a:t>
            </a:r>
            <a:r>
              <a:rPr sz="1700" dirty="0">
                <a:latin typeface="Calibri"/>
                <a:cs typeface="Calibri"/>
              </a:rPr>
              <a:t> </a:t>
            </a:r>
            <a:r>
              <a:rPr sz="1700" spc="-5" dirty="0">
                <a:latin typeface="Calibri"/>
                <a:cs typeface="Calibri"/>
              </a:rPr>
              <a:t>προσφεύγων) αναγκάστηκαν</a:t>
            </a:r>
            <a:r>
              <a:rPr sz="1700" spc="260" dirty="0">
                <a:latin typeface="Calibri"/>
                <a:cs typeface="Calibri"/>
              </a:rPr>
              <a:t> </a:t>
            </a:r>
            <a:r>
              <a:rPr sz="1700" dirty="0">
                <a:latin typeface="Calibri"/>
                <a:cs typeface="Calibri"/>
              </a:rPr>
              <a:t>να </a:t>
            </a:r>
            <a:r>
              <a:rPr sz="1700" spc="-5" dirty="0">
                <a:latin typeface="Calibri"/>
                <a:cs typeface="Calibri"/>
              </a:rPr>
              <a:t>εγκαταλείψουν </a:t>
            </a:r>
            <a:r>
              <a:rPr sz="1700" dirty="0">
                <a:latin typeface="Calibri"/>
                <a:cs typeface="Calibri"/>
              </a:rPr>
              <a:t> την </a:t>
            </a:r>
            <a:r>
              <a:rPr sz="1700" spc="-5" dirty="0">
                <a:latin typeface="Calibri"/>
                <a:cs typeface="Calibri"/>
              </a:rPr>
              <a:t>οικογενειακή</a:t>
            </a:r>
            <a:r>
              <a:rPr sz="1700" dirty="0">
                <a:latin typeface="Calibri"/>
                <a:cs typeface="Calibri"/>
              </a:rPr>
              <a:t> </a:t>
            </a:r>
            <a:r>
              <a:rPr sz="1700" spc="-10" dirty="0">
                <a:latin typeface="Calibri"/>
                <a:cs typeface="Calibri"/>
              </a:rPr>
              <a:t>κατοικία,</a:t>
            </a:r>
            <a:r>
              <a:rPr sz="1700" spc="250" dirty="0">
                <a:latin typeface="Calibri"/>
                <a:cs typeface="Calibri"/>
              </a:rPr>
              <a:t> </a:t>
            </a:r>
            <a:r>
              <a:rPr sz="1700" spc="-5" dirty="0">
                <a:latin typeface="Calibri"/>
                <a:cs typeface="Calibri"/>
              </a:rPr>
              <a:t>καθώς </a:t>
            </a:r>
            <a:r>
              <a:rPr sz="1700" dirty="0">
                <a:latin typeface="Calibri"/>
                <a:cs typeface="Calibri"/>
              </a:rPr>
              <a:t>ο </a:t>
            </a:r>
            <a:r>
              <a:rPr sz="1700" spc="-5" dirty="0">
                <a:latin typeface="Calibri"/>
                <a:cs typeface="Calibri"/>
              </a:rPr>
              <a:t>θανών </a:t>
            </a:r>
            <a:r>
              <a:rPr sz="1700" dirty="0">
                <a:latin typeface="Calibri"/>
                <a:cs typeface="Calibri"/>
              </a:rPr>
              <a:t>δεν </a:t>
            </a:r>
            <a:r>
              <a:rPr sz="1700" spc="-5" dirty="0">
                <a:latin typeface="Calibri"/>
                <a:cs typeface="Calibri"/>
              </a:rPr>
              <a:t>πρόλαβε</a:t>
            </a:r>
            <a:r>
              <a:rPr sz="1700" spc="260" dirty="0">
                <a:latin typeface="Calibri"/>
                <a:cs typeface="Calibri"/>
              </a:rPr>
              <a:t> </a:t>
            </a:r>
            <a:r>
              <a:rPr sz="1700" dirty="0">
                <a:latin typeface="Calibri"/>
                <a:cs typeface="Calibri"/>
              </a:rPr>
              <a:t>να </a:t>
            </a:r>
            <a:r>
              <a:rPr sz="1700" spc="-5" dirty="0">
                <a:latin typeface="Calibri"/>
                <a:cs typeface="Calibri"/>
              </a:rPr>
              <a:t>αναγνωρίσει </a:t>
            </a:r>
            <a:r>
              <a:rPr sz="1700" dirty="0">
                <a:latin typeface="Calibri"/>
                <a:cs typeface="Calibri"/>
              </a:rPr>
              <a:t>το </a:t>
            </a:r>
            <a:r>
              <a:rPr sz="1700" spc="-5" dirty="0">
                <a:latin typeface="Calibri"/>
                <a:cs typeface="Calibri"/>
              </a:rPr>
              <a:t>παιδί </a:t>
            </a:r>
            <a:r>
              <a:rPr sz="1700" dirty="0">
                <a:latin typeface="Calibri"/>
                <a:cs typeface="Calibri"/>
              </a:rPr>
              <a:t> </a:t>
            </a:r>
            <a:r>
              <a:rPr sz="1700" spc="-5" dirty="0">
                <a:latin typeface="Calibri"/>
                <a:cs typeface="Calibri"/>
              </a:rPr>
              <a:t>και</a:t>
            </a:r>
            <a:r>
              <a:rPr sz="1700" spc="200" dirty="0">
                <a:latin typeface="Calibri"/>
                <a:cs typeface="Calibri"/>
              </a:rPr>
              <a:t> </a:t>
            </a:r>
            <a:r>
              <a:rPr sz="1700" dirty="0">
                <a:latin typeface="Calibri"/>
                <a:cs typeface="Calibri"/>
              </a:rPr>
              <a:t>να</a:t>
            </a:r>
            <a:r>
              <a:rPr sz="1700" spc="215" dirty="0">
                <a:latin typeface="Calibri"/>
                <a:cs typeface="Calibri"/>
              </a:rPr>
              <a:t> </a:t>
            </a:r>
            <a:r>
              <a:rPr sz="1700" spc="-5" dirty="0">
                <a:latin typeface="Calibri"/>
                <a:cs typeface="Calibri"/>
              </a:rPr>
              <a:t>παντρευτεί</a:t>
            </a:r>
            <a:r>
              <a:rPr sz="1700" spc="204" dirty="0">
                <a:latin typeface="Calibri"/>
                <a:cs typeface="Calibri"/>
              </a:rPr>
              <a:t> </a:t>
            </a:r>
            <a:r>
              <a:rPr sz="1700" dirty="0">
                <a:latin typeface="Calibri"/>
                <a:cs typeface="Calibri"/>
              </a:rPr>
              <a:t>τη</a:t>
            </a:r>
            <a:r>
              <a:rPr sz="1700" spc="215" dirty="0">
                <a:latin typeface="Calibri"/>
                <a:cs typeface="Calibri"/>
              </a:rPr>
              <a:t> </a:t>
            </a:r>
            <a:r>
              <a:rPr sz="1700" spc="-5" dirty="0">
                <a:latin typeface="Calibri"/>
                <a:cs typeface="Calibri"/>
              </a:rPr>
              <a:t>μητέρα</a:t>
            </a:r>
            <a:r>
              <a:rPr sz="1700" spc="195" dirty="0">
                <a:latin typeface="Calibri"/>
                <a:cs typeface="Calibri"/>
              </a:rPr>
              <a:t> </a:t>
            </a:r>
            <a:r>
              <a:rPr sz="1700" spc="-5" dirty="0">
                <a:latin typeface="Calibri"/>
                <a:cs typeface="Calibri"/>
              </a:rPr>
              <a:t>πριν</a:t>
            </a:r>
            <a:r>
              <a:rPr sz="1700" spc="210" dirty="0">
                <a:latin typeface="Calibri"/>
                <a:cs typeface="Calibri"/>
              </a:rPr>
              <a:t> </a:t>
            </a:r>
            <a:r>
              <a:rPr sz="1700" spc="-5" dirty="0">
                <a:latin typeface="Calibri"/>
                <a:cs typeface="Calibri"/>
              </a:rPr>
              <a:t>από</a:t>
            </a:r>
            <a:r>
              <a:rPr sz="1700" spc="215" dirty="0">
                <a:latin typeface="Calibri"/>
                <a:cs typeface="Calibri"/>
              </a:rPr>
              <a:t> </a:t>
            </a:r>
            <a:r>
              <a:rPr sz="1700" dirty="0">
                <a:latin typeface="Calibri"/>
                <a:cs typeface="Calibri"/>
              </a:rPr>
              <a:t>τον</a:t>
            </a:r>
            <a:r>
              <a:rPr sz="1700" spc="210" dirty="0">
                <a:latin typeface="Calibri"/>
                <a:cs typeface="Calibri"/>
              </a:rPr>
              <a:t> </a:t>
            </a:r>
            <a:r>
              <a:rPr sz="1700" spc="-5" dirty="0">
                <a:latin typeface="Calibri"/>
                <a:cs typeface="Calibri"/>
              </a:rPr>
              <a:t>θάνατό</a:t>
            </a:r>
            <a:r>
              <a:rPr sz="1700" spc="215" dirty="0">
                <a:latin typeface="Calibri"/>
                <a:cs typeface="Calibri"/>
              </a:rPr>
              <a:t> </a:t>
            </a:r>
            <a:r>
              <a:rPr sz="1700" spc="-5" dirty="0">
                <a:latin typeface="Calibri"/>
                <a:cs typeface="Calibri"/>
              </a:rPr>
              <a:t>του,</a:t>
            </a:r>
            <a:r>
              <a:rPr sz="1700" spc="204" dirty="0">
                <a:latin typeface="Calibri"/>
                <a:cs typeface="Calibri"/>
              </a:rPr>
              <a:t> </a:t>
            </a:r>
            <a:r>
              <a:rPr sz="1700" spc="-5" dirty="0">
                <a:latin typeface="Calibri"/>
                <a:cs typeface="Calibri"/>
              </a:rPr>
              <a:t>πρόθεση</a:t>
            </a:r>
            <a:r>
              <a:rPr sz="1700" spc="200" dirty="0">
                <a:latin typeface="Calibri"/>
                <a:cs typeface="Calibri"/>
              </a:rPr>
              <a:t> </a:t>
            </a:r>
            <a:r>
              <a:rPr sz="1700" dirty="0">
                <a:latin typeface="Calibri"/>
                <a:cs typeface="Calibri"/>
              </a:rPr>
              <a:t>την</a:t>
            </a:r>
            <a:r>
              <a:rPr sz="1700" spc="200" dirty="0">
                <a:latin typeface="Calibri"/>
                <a:cs typeface="Calibri"/>
              </a:rPr>
              <a:t> </a:t>
            </a:r>
            <a:r>
              <a:rPr sz="1700" spc="-5">
                <a:latin typeface="Calibri"/>
                <a:cs typeface="Calibri"/>
              </a:rPr>
              <a:t>οποία</a:t>
            </a:r>
            <a:r>
              <a:rPr sz="1700" spc="215">
                <a:latin typeface="Calibri"/>
                <a:cs typeface="Calibri"/>
              </a:rPr>
              <a:t> </a:t>
            </a:r>
            <a:r>
              <a:rPr sz="1700" spc="-5" smtClean="0">
                <a:latin typeface="Calibri"/>
                <a:cs typeface="Calibri"/>
              </a:rPr>
              <a:t>είχε</a:t>
            </a:r>
            <a:r>
              <a:rPr lang="en-US" sz="1700" spc="-5" dirty="0" smtClean="0">
                <a:latin typeface="Calibri"/>
                <a:cs typeface="Calibri"/>
              </a:rPr>
              <a:t> </a:t>
            </a:r>
            <a:r>
              <a:rPr sz="1700" spc="-5" smtClean="0">
                <a:latin typeface="Calibri"/>
                <a:cs typeface="Calibri"/>
              </a:rPr>
              <a:t>εκφράσει </a:t>
            </a:r>
            <a:r>
              <a:rPr sz="1700" spc="-5" dirty="0">
                <a:latin typeface="Calibri"/>
                <a:cs typeface="Calibri"/>
              </a:rPr>
              <a:t>όσο ζούσε. Βάσει </a:t>
            </a:r>
            <a:r>
              <a:rPr sz="1700" dirty="0">
                <a:latin typeface="Calibri"/>
                <a:cs typeface="Calibri"/>
              </a:rPr>
              <a:t>του </a:t>
            </a:r>
            <a:r>
              <a:rPr sz="1700" spc="-5" dirty="0">
                <a:latin typeface="Calibri"/>
                <a:cs typeface="Calibri"/>
              </a:rPr>
              <a:t>τότε ισχύοντος εσωτερικού δικαίου, </a:t>
            </a:r>
            <a:r>
              <a:rPr sz="1700" dirty="0">
                <a:latin typeface="Calibri"/>
                <a:cs typeface="Calibri"/>
              </a:rPr>
              <a:t>η </a:t>
            </a:r>
            <a:r>
              <a:rPr sz="1700" spc="-5" dirty="0">
                <a:latin typeface="Calibri"/>
                <a:cs typeface="Calibri"/>
              </a:rPr>
              <a:t>κληρονομιά </a:t>
            </a:r>
            <a:r>
              <a:rPr sz="1700" dirty="0">
                <a:latin typeface="Calibri"/>
                <a:cs typeface="Calibri"/>
              </a:rPr>
              <a:t> του </a:t>
            </a:r>
            <a:r>
              <a:rPr sz="1700" spc="-5" dirty="0">
                <a:latin typeface="Calibri"/>
                <a:cs typeface="Calibri"/>
              </a:rPr>
              <a:t>θανόντος περιήλθε στους γονείς και </a:t>
            </a:r>
            <a:r>
              <a:rPr sz="1700" dirty="0">
                <a:latin typeface="Calibri"/>
                <a:cs typeface="Calibri"/>
              </a:rPr>
              <a:t>τα </a:t>
            </a:r>
            <a:r>
              <a:rPr sz="1700" spc="-5" dirty="0">
                <a:latin typeface="Calibri"/>
                <a:cs typeface="Calibri"/>
              </a:rPr>
              <a:t>αδέρφια του, </a:t>
            </a:r>
            <a:r>
              <a:rPr sz="1700" dirty="0">
                <a:latin typeface="Calibri"/>
                <a:cs typeface="Calibri"/>
              </a:rPr>
              <a:t>οι </a:t>
            </a:r>
            <a:r>
              <a:rPr sz="1700" spc="-5" dirty="0">
                <a:latin typeface="Calibri"/>
                <a:cs typeface="Calibri"/>
              </a:rPr>
              <a:t>οποίοι εγκαταστάθηκαν </a:t>
            </a:r>
            <a:r>
              <a:rPr sz="1700" dirty="0">
                <a:latin typeface="Calibri"/>
                <a:cs typeface="Calibri"/>
              </a:rPr>
              <a:t> </a:t>
            </a:r>
            <a:r>
              <a:rPr sz="1700" spc="-5" dirty="0">
                <a:latin typeface="Calibri"/>
                <a:cs typeface="Calibri"/>
              </a:rPr>
              <a:t>στο σπίτι. </a:t>
            </a:r>
            <a:r>
              <a:rPr sz="1700" dirty="0">
                <a:latin typeface="Calibri"/>
                <a:cs typeface="Calibri"/>
              </a:rPr>
              <a:t>Το </a:t>
            </a:r>
            <a:r>
              <a:rPr sz="1700" spc="-5" dirty="0">
                <a:latin typeface="Calibri"/>
                <a:cs typeface="Calibri"/>
              </a:rPr>
              <a:t>παιδί αναγνωρίστηκε μεταγενέστερα </a:t>
            </a:r>
            <a:r>
              <a:rPr sz="1700" dirty="0">
                <a:latin typeface="Calibri"/>
                <a:cs typeface="Calibri"/>
              </a:rPr>
              <a:t>ως </a:t>
            </a:r>
            <a:r>
              <a:rPr sz="1700" spc="-5" dirty="0">
                <a:latin typeface="Calibri"/>
                <a:cs typeface="Calibri"/>
              </a:rPr>
              <a:t>νόμιμο· ωστόσο, δεδομένου </a:t>
            </a:r>
            <a:r>
              <a:rPr sz="1700" dirty="0">
                <a:latin typeface="Calibri"/>
                <a:cs typeface="Calibri"/>
              </a:rPr>
              <a:t> ότι</a:t>
            </a:r>
            <a:r>
              <a:rPr sz="1700" spc="-5" dirty="0">
                <a:latin typeface="Calibri"/>
                <a:cs typeface="Calibri"/>
              </a:rPr>
              <a:t> </a:t>
            </a:r>
            <a:r>
              <a:rPr sz="1700" dirty="0">
                <a:latin typeface="Calibri"/>
                <a:cs typeface="Calibri"/>
              </a:rPr>
              <a:t>η</a:t>
            </a:r>
            <a:r>
              <a:rPr sz="1700" spc="5" dirty="0">
                <a:latin typeface="Calibri"/>
                <a:cs typeface="Calibri"/>
              </a:rPr>
              <a:t> </a:t>
            </a:r>
            <a:r>
              <a:rPr sz="1700" spc="-5" dirty="0">
                <a:latin typeface="Calibri"/>
                <a:cs typeface="Calibri"/>
              </a:rPr>
              <a:t>απόφαση</a:t>
            </a:r>
            <a:r>
              <a:rPr sz="1700" spc="5" dirty="0">
                <a:latin typeface="Calibri"/>
                <a:cs typeface="Calibri"/>
              </a:rPr>
              <a:t> </a:t>
            </a:r>
            <a:r>
              <a:rPr sz="1700" dirty="0">
                <a:latin typeface="Calibri"/>
                <a:cs typeface="Calibri"/>
              </a:rPr>
              <a:t>δεν</a:t>
            </a:r>
            <a:r>
              <a:rPr sz="1700" spc="-10" dirty="0">
                <a:latin typeface="Calibri"/>
                <a:cs typeface="Calibri"/>
              </a:rPr>
              <a:t> </a:t>
            </a:r>
            <a:r>
              <a:rPr sz="1700" spc="-5" dirty="0">
                <a:latin typeface="Calibri"/>
                <a:cs typeface="Calibri"/>
              </a:rPr>
              <a:t>είχε</a:t>
            </a:r>
            <a:r>
              <a:rPr sz="1700" spc="-15" dirty="0">
                <a:latin typeface="Calibri"/>
                <a:cs typeface="Calibri"/>
              </a:rPr>
              <a:t> </a:t>
            </a:r>
            <a:r>
              <a:rPr sz="1700" spc="-5" dirty="0">
                <a:latin typeface="Calibri"/>
                <a:cs typeface="Calibri"/>
              </a:rPr>
              <a:t>αναδρομική</a:t>
            </a:r>
            <a:r>
              <a:rPr sz="1700" spc="5" dirty="0">
                <a:latin typeface="Calibri"/>
                <a:cs typeface="Calibri"/>
              </a:rPr>
              <a:t> </a:t>
            </a:r>
            <a:r>
              <a:rPr sz="1700" spc="-5" dirty="0">
                <a:latin typeface="Calibri"/>
                <a:cs typeface="Calibri"/>
              </a:rPr>
              <a:t>ισχύ,</a:t>
            </a:r>
            <a:r>
              <a:rPr sz="1700" spc="5" dirty="0">
                <a:latin typeface="Calibri"/>
                <a:cs typeface="Calibri"/>
              </a:rPr>
              <a:t> </a:t>
            </a:r>
            <a:r>
              <a:rPr sz="1700" dirty="0">
                <a:latin typeface="Calibri"/>
                <a:cs typeface="Calibri"/>
              </a:rPr>
              <a:t>δεν</a:t>
            </a:r>
            <a:r>
              <a:rPr sz="1700" spc="5" dirty="0">
                <a:latin typeface="Calibri"/>
                <a:cs typeface="Calibri"/>
              </a:rPr>
              <a:t> </a:t>
            </a:r>
            <a:r>
              <a:rPr sz="1700" spc="-5" dirty="0">
                <a:latin typeface="Calibri"/>
                <a:cs typeface="Calibri"/>
              </a:rPr>
              <a:t>κληρονόμησε</a:t>
            </a:r>
            <a:r>
              <a:rPr sz="1700" spc="10" dirty="0">
                <a:latin typeface="Calibri"/>
                <a:cs typeface="Calibri"/>
              </a:rPr>
              <a:t> </a:t>
            </a:r>
            <a:r>
              <a:rPr sz="1700" spc="-5" dirty="0">
                <a:latin typeface="Calibri"/>
                <a:cs typeface="Calibri"/>
              </a:rPr>
              <a:t>τον</a:t>
            </a:r>
            <a:r>
              <a:rPr sz="1700" spc="5" dirty="0">
                <a:latin typeface="Calibri"/>
                <a:cs typeface="Calibri"/>
              </a:rPr>
              <a:t> </a:t>
            </a:r>
            <a:r>
              <a:rPr sz="1700" spc="-5" dirty="0">
                <a:latin typeface="Calibri"/>
                <a:cs typeface="Calibri"/>
              </a:rPr>
              <a:t>πατέρα του.</a:t>
            </a:r>
            <a:endParaRPr sz="1700">
              <a:latin typeface="Calibri"/>
              <a:cs typeface="Calibri"/>
            </a:endParaRPr>
          </a:p>
          <a:p>
            <a:pPr marL="62865" marR="53340" algn="just">
              <a:lnSpc>
                <a:spcPct val="101699"/>
              </a:lnSpc>
            </a:pPr>
            <a:r>
              <a:rPr sz="1700" dirty="0">
                <a:solidFill>
                  <a:schemeClr val="tx2">
                    <a:lumMod val="75000"/>
                  </a:schemeClr>
                </a:solidFill>
                <a:latin typeface="Calibri"/>
                <a:cs typeface="Calibri"/>
              </a:rPr>
              <a:t>Το</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Δικαστήριο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έκρινε</a:t>
            </a:r>
            <a:r>
              <a:rPr sz="1700" dirty="0">
                <a:solidFill>
                  <a:schemeClr val="tx2">
                    <a:lumMod val="75000"/>
                  </a:schemeClr>
                </a:solidFill>
                <a:latin typeface="Calibri"/>
                <a:cs typeface="Calibri"/>
              </a:rPr>
              <a:t> ότι</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υπήρξε</a:t>
            </a:r>
            <a:r>
              <a:rPr sz="1700" dirty="0">
                <a:solidFill>
                  <a:schemeClr val="tx2">
                    <a:lumMod val="75000"/>
                  </a:schemeClr>
                </a:solidFill>
                <a:latin typeface="Calibri"/>
                <a:cs typeface="Calibri"/>
              </a:rPr>
              <a:t> </a:t>
            </a:r>
            <a:r>
              <a:rPr sz="1700" b="1" spc="-5" dirty="0">
                <a:solidFill>
                  <a:schemeClr val="tx2">
                    <a:lumMod val="75000"/>
                  </a:schemeClr>
                </a:solidFill>
                <a:latin typeface="Calibri"/>
                <a:cs typeface="Calibri"/>
              </a:rPr>
              <a:t>παραβίαση</a:t>
            </a:r>
            <a:r>
              <a:rPr sz="1700" b="1" dirty="0">
                <a:solidFill>
                  <a:schemeClr val="tx2">
                    <a:lumMod val="75000"/>
                  </a:schemeClr>
                </a:solidFill>
                <a:latin typeface="Calibri"/>
                <a:cs typeface="Calibri"/>
              </a:rPr>
              <a:t> του</a:t>
            </a:r>
            <a:r>
              <a:rPr sz="1700" b="1" spc="5" dirty="0">
                <a:solidFill>
                  <a:schemeClr val="tx2">
                    <a:lumMod val="75000"/>
                  </a:schemeClr>
                </a:solidFill>
                <a:latin typeface="Calibri"/>
                <a:cs typeface="Calibri"/>
              </a:rPr>
              <a:t> </a:t>
            </a:r>
            <a:r>
              <a:rPr sz="1700" b="1" spc="-5" dirty="0">
                <a:solidFill>
                  <a:schemeClr val="tx2">
                    <a:lumMod val="75000"/>
                  </a:schemeClr>
                </a:solidFill>
                <a:latin typeface="Calibri"/>
                <a:cs typeface="Calibri"/>
              </a:rPr>
              <a:t>Άρθρου</a:t>
            </a:r>
            <a:r>
              <a:rPr sz="1700" b="1" dirty="0">
                <a:solidFill>
                  <a:schemeClr val="tx2">
                    <a:lumMod val="75000"/>
                  </a:schemeClr>
                </a:solidFill>
                <a:latin typeface="Calibri"/>
                <a:cs typeface="Calibri"/>
              </a:rPr>
              <a:t> 14</a:t>
            </a:r>
            <a:r>
              <a:rPr sz="1700" b="1"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(απαγόρευση</a:t>
            </a:r>
            <a:r>
              <a:rPr sz="1700" dirty="0">
                <a:solidFill>
                  <a:schemeClr val="tx2">
                    <a:lumMod val="75000"/>
                  </a:schemeClr>
                </a:solidFill>
                <a:latin typeface="Calibri"/>
                <a:cs typeface="Calibri"/>
              </a:rPr>
              <a:t> των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διακρίσεων) </a:t>
            </a:r>
            <a:r>
              <a:rPr sz="1700" b="1" spc="-5" dirty="0">
                <a:solidFill>
                  <a:schemeClr val="tx2">
                    <a:lumMod val="75000"/>
                  </a:schemeClr>
                </a:solidFill>
                <a:latin typeface="Calibri"/>
                <a:cs typeface="Calibri"/>
              </a:rPr>
              <a:t>σε συνδυασμό με το Άρθρο </a:t>
            </a:r>
            <a:r>
              <a:rPr sz="1700" b="1" dirty="0">
                <a:solidFill>
                  <a:schemeClr val="tx2">
                    <a:lumMod val="75000"/>
                  </a:schemeClr>
                </a:solidFill>
                <a:latin typeface="Calibri"/>
                <a:cs typeface="Calibri"/>
              </a:rPr>
              <a:t>8 </a:t>
            </a:r>
            <a:r>
              <a:rPr sz="1700" spc="-5" dirty="0">
                <a:solidFill>
                  <a:schemeClr val="tx2">
                    <a:lumMod val="75000"/>
                  </a:schemeClr>
                </a:solidFill>
                <a:latin typeface="Calibri"/>
                <a:cs typeface="Calibri"/>
              </a:rPr>
              <a:t>(δικαίωμα σεβασμού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οικογενειακής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ζωής)</a:t>
            </a:r>
            <a:r>
              <a:rPr sz="1700" dirty="0">
                <a:solidFill>
                  <a:schemeClr val="tx2">
                    <a:lumMod val="75000"/>
                  </a:schemeClr>
                </a:solidFill>
                <a:latin typeface="Calibri"/>
                <a:cs typeface="Calibri"/>
              </a:rPr>
              <a:t> της </a:t>
            </a:r>
            <a:r>
              <a:rPr sz="1700" spc="-5" dirty="0">
                <a:solidFill>
                  <a:schemeClr val="tx2">
                    <a:lumMod val="75000"/>
                  </a:schemeClr>
                </a:solidFill>
                <a:latin typeface="Calibri"/>
                <a:cs typeface="Calibri"/>
              </a:rPr>
              <a:t>Σύμβασης</a:t>
            </a:r>
            <a:r>
              <a:rPr sz="1700" dirty="0">
                <a:solidFill>
                  <a:schemeClr val="tx2">
                    <a:lumMod val="75000"/>
                  </a:schemeClr>
                </a:solidFill>
                <a:latin typeface="Calibri"/>
                <a:cs typeface="Calibri"/>
              </a:rPr>
              <a:t> ως </a:t>
            </a:r>
            <a:r>
              <a:rPr sz="1700" spc="-5" dirty="0">
                <a:solidFill>
                  <a:schemeClr val="tx2">
                    <a:lumMod val="75000"/>
                  </a:schemeClr>
                </a:solidFill>
                <a:latin typeface="Calibri"/>
                <a:cs typeface="Calibri"/>
              </a:rPr>
              <a:t>προς</a:t>
            </a:r>
            <a:r>
              <a:rPr sz="1700" dirty="0">
                <a:solidFill>
                  <a:schemeClr val="tx2">
                    <a:lumMod val="75000"/>
                  </a:schemeClr>
                </a:solidFill>
                <a:latin typeface="Calibri"/>
                <a:cs typeface="Calibri"/>
              </a:rPr>
              <a:t> τον </a:t>
            </a:r>
            <a:r>
              <a:rPr sz="1700" spc="-5" dirty="0">
                <a:solidFill>
                  <a:schemeClr val="tx2">
                    <a:lumMod val="75000"/>
                  </a:schemeClr>
                </a:solidFill>
                <a:latin typeface="Calibri"/>
                <a:cs typeface="Calibri"/>
              </a:rPr>
              <a:t>δεύτερο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προσφεύγοντα.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Σημείωσε</a:t>
            </a:r>
            <a:r>
              <a:rPr sz="1700" spc="26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ότι</a:t>
            </a:r>
            <a:r>
              <a:rPr sz="1700" spc="260" dirty="0">
                <a:solidFill>
                  <a:schemeClr val="tx2">
                    <a:lumMod val="75000"/>
                  </a:schemeClr>
                </a:solidFill>
                <a:latin typeface="Calibri"/>
                <a:cs typeface="Calibri"/>
              </a:rPr>
              <a:t>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παιδί, </a:t>
            </a:r>
            <a:r>
              <a:rPr sz="1700" dirty="0">
                <a:solidFill>
                  <a:schemeClr val="tx2">
                    <a:lumMod val="75000"/>
                  </a:schemeClr>
                </a:solidFill>
                <a:latin typeface="Calibri"/>
                <a:cs typeface="Calibri"/>
              </a:rPr>
              <a:t> του </a:t>
            </a:r>
            <a:r>
              <a:rPr sz="1700" spc="-5" dirty="0">
                <a:solidFill>
                  <a:schemeClr val="tx2">
                    <a:lumMod val="75000"/>
                  </a:schemeClr>
                </a:solidFill>
                <a:latin typeface="Calibri"/>
                <a:cs typeface="Calibri"/>
              </a:rPr>
              <a:t>οποίου </a:t>
            </a:r>
            <a:r>
              <a:rPr sz="1700" dirty="0">
                <a:solidFill>
                  <a:schemeClr val="tx2">
                    <a:lumMod val="75000"/>
                  </a:schemeClr>
                </a:solidFill>
                <a:latin typeface="Calibri"/>
                <a:cs typeface="Calibri"/>
              </a:rPr>
              <a:t>ο </a:t>
            </a:r>
            <a:r>
              <a:rPr sz="1700" spc="-5" dirty="0">
                <a:solidFill>
                  <a:schemeClr val="tx2">
                    <a:lumMod val="75000"/>
                  </a:schemeClr>
                </a:solidFill>
                <a:latin typeface="Calibri"/>
                <a:cs typeface="Calibri"/>
              </a:rPr>
              <a:t>οικογενειακός δεσμός </a:t>
            </a:r>
            <a:r>
              <a:rPr sz="1700" dirty="0">
                <a:solidFill>
                  <a:schemeClr val="tx2">
                    <a:lumMod val="75000"/>
                  </a:schemeClr>
                </a:solidFill>
                <a:latin typeface="Calibri"/>
                <a:cs typeface="Calibri"/>
              </a:rPr>
              <a:t>με τον </a:t>
            </a:r>
            <a:r>
              <a:rPr sz="1700" spc="-5" dirty="0">
                <a:solidFill>
                  <a:schemeClr val="tx2">
                    <a:lumMod val="75000"/>
                  </a:schemeClr>
                </a:solidFill>
                <a:latin typeface="Calibri"/>
                <a:cs typeface="Calibri"/>
              </a:rPr>
              <a:t>πατέρα </a:t>
            </a:r>
            <a:r>
              <a:rPr sz="1700" dirty="0">
                <a:solidFill>
                  <a:schemeClr val="tx2">
                    <a:lumMod val="75000"/>
                  </a:schemeClr>
                </a:solidFill>
                <a:latin typeface="Calibri"/>
                <a:cs typeface="Calibri"/>
              </a:rPr>
              <a:t>του </a:t>
            </a:r>
            <a:r>
              <a:rPr sz="1700" spc="-5" dirty="0">
                <a:solidFill>
                  <a:schemeClr val="tx2">
                    <a:lumMod val="75000"/>
                  </a:schemeClr>
                </a:solidFill>
                <a:latin typeface="Calibri"/>
                <a:cs typeface="Calibri"/>
              </a:rPr>
              <a:t>αναγνωρίστηκε νομικά </a:t>
            </a:r>
            <a:r>
              <a:rPr sz="1700" dirty="0">
                <a:solidFill>
                  <a:schemeClr val="tx2">
                    <a:lumMod val="75000"/>
                  </a:schemeClr>
                </a:solidFill>
                <a:latin typeface="Calibri"/>
                <a:cs typeface="Calibri"/>
              </a:rPr>
              <a:t>μόνο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κατά </a:t>
            </a:r>
            <a:r>
              <a:rPr sz="1700" dirty="0">
                <a:solidFill>
                  <a:schemeClr val="tx2">
                    <a:lumMod val="75000"/>
                  </a:schemeClr>
                </a:solidFill>
                <a:latin typeface="Calibri"/>
                <a:cs typeface="Calibri"/>
              </a:rPr>
              <a:t>τη </a:t>
            </a:r>
            <a:r>
              <a:rPr sz="1700" spc="-5" dirty="0">
                <a:solidFill>
                  <a:schemeClr val="tx2">
                    <a:lumMod val="75000"/>
                  </a:schemeClr>
                </a:solidFill>
                <a:latin typeface="Calibri"/>
                <a:cs typeface="Calibri"/>
              </a:rPr>
              <a:t>στιγμή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νομιμοποίησής του, δηλαδή δύο </a:t>
            </a:r>
            <a:r>
              <a:rPr sz="1700" dirty="0">
                <a:solidFill>
                  <a:schemeClr val="tx2">
                    <a:lumMod val="75000"/>
                  </a:schemeClr>
                </a:solidFill>
                <a:latin typeface="Calibri"/>
                <a:cs typeface="Calibri"/>
              </a:rPr>
              <a:t>έτη </a:t>
            </a:r>
            <a:r>
              <a:rPr sz="1700" spc="-5" dirty="0">
                <a:solidFill>
                  <a:schemeClr val="tx2">
                    <a:lumMod val="75000"/>
                  </a:schemeClr>
                </a:solidFill>
                <a:latin typeface="Calibri"/>
                <a:cs typeface="Calibri"/>
              </a:rPr>
              <a:t>μετά τη γέννησή του, </a:t>
            </a:r>
            <a:r>
              <a:rPr sz="1700" dirty="0">
                <a:solidFill>
                  <a:schemeClr val="tx2">
                    <a:lumMod val="75000"/>
                  </a:schemeClr>
                </a:solidFill>
                <a:latin typeface="Calibri"/>
                <a:cs typeface="Calibri"/>
              </a:rPr>
              <a:t>δεν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είχε τη δυνατότητα </a:t>
            </a:r>
            <a:r>
              <a:rPr sz="1700" spc="-10" dirty="0">
                <a:solidFill>
                  <a:schemeClr val="tx2">
                    <a:lumMod val="75000"/>
                  </a:schemeClr>
                </a:solidFill>
                <a:latin typeface="Calibri"/>
                <a:cs typeface="Calibri"/>
              </a:rPr>
              <a:t>να </a:t>
            </a:r>
            <a:r>
              <a:rPr sz="1700" spc="-5" dirty="0">
                <a:solidFill>
                  <a:schemeClr val="tx2">
                    <a:lumMod val="75000"/>
                  </a:schemeClr>
                </a:solidFill>
                <a:latin typeface="Calibri"/>
                <a:cs typeface="Calibri"/>
              </a:rPr>
              <a:t>κληρονομήσει </a:t>
            </a:r>
            <a:r>
              <a:rPr sz="1700" dirty="0">
                <a:solidFill>
                  <a:schemeClr val="tx2">
                    <a:lumMod val="75000"/>
                  </a:schemeClr>
                </a:solidFill>
                <a:latin typeface="Calibri"/>
                <a:cs typeface="Calibri"/>
              </a:rPr>
              <a:t>τον </a:t>
            </a:r>
            <a:r>
              <a:rPr sz="1700" spc="-5" dirty="0">
                <a:solidFill>
                  <a:schemeClr val="tx2">
                    <a:lumMod val="75000"/>
                  </a:schemeClr>
                </a:solidFill>
                <a:latin typeface="Calibri"/>
                <a:cs typeface="Calibri"/>
              </a:rPr>
              <a:t>πατέρα του, σε αντίθεση </a:t>
            </a:r>
            <a:r>
              <a:rPr sz="1700" spc="-10" dirty="0">
                <a:solidFill>
                  <a:schemeClr val="tx2">
                    <a:lumMod val="75000"/>
                  </a:schemeClr>
                </a:solidFill>
                <a:latin typeface="Calibri"/>
                <a:cs typeface="Calibri"/>
              </a:rPr>
              <a:t>με </a:t>
            </a:r>
            <a:r>
              <a:rPr sz="1700" spc="-5" dirty="0">
                <a:solidFill>
                  <a:schemeClr val="tx2">
                    <a:lumMod val="75000"/>
                  </a:schemeClr>
                </a:solidFill>
                <a:latin typeface="Calibri"/>
                <a:cs typeface="Calibri"/>
              </a:rPr>
              <a:t>τα παιδιά που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διαθέτουν τέτοιον δεσμό, </a:t>
            </a:r>
            <a:r>
              <a:rPr sz="1700" dirty="0">
                <a:solidFill>
                  <a:schemeClr val="tx2">
                    <a:lumMod val="75000"/>
                  </a:schemeClr>
                </a:solidFill>
                <a:latin typeface="Calibri"/>
                <a:cs typeface="Calibri"/>
              </a:rPr>
              <a:t>είτε </a:t>
            </a:r>
            <a:r>
              <a:rPr sz="1700" spc="-5" dirty="0">
                <a:solidFill>
                  <a:schemeClr val="tx2">
                    <a:lumMod val="75000"/>
                  </a:schemeClr>
                </a:solidFill>
                <a:latin typeface="Calibri"/>
                <a:cs typeface="Calibri"/>
              </a:rPr>
              <a:t>επειδή έχουν γεννηθεί εντός γάμου </a:t>
            </a:r>
            <a:r>
              <a:rPr sz="1700" dirty="0">
                <a:solidFill>
                  <a:schemeClr val="tx2">
                    <a:lumMod val="75000"/>
                  </a:schemeClr>
                </a:solidFill>
                <a:latin typeface="Calibri"/>
                <a:cs typeface="Calibri"/>
              </a:rPr>
              <a:t>είτε </a:t>
            </a:r>
            <a:r>
              <a:rPr sz="1700" spc="-5" dirty="0">
                <a:solidFill>
                  <a:schemeClr val="tx2">
                    <a:lumMod val="75000"/>
                  </a:schemeClr>
                </a:solidFill>
                <a:latin typeface="Calibri"/>
                <a:cs typeface="Calibri"/>
              </a:rPr>
              <a:t>επειδή </a:t>
            </a:r>
            <a:r>
              <a:rPr sz="1700" dirty="0">
                <a:solidFill>
                  <a:schemeClr val="tx2">
                    <a:lumMod val="75000"/>
                  </a:schemeClr>
                </a:solidFill>
                <a:latin typeface="Calibri"/>
                <a:cs typeface="Calibri"/>
              </a:rPr>
              <a:t>έχουν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αναγνωριστεί</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από</a:t>
            </a:r>
            <a:r>
              <a:rPr sz="1700" dirty="0">
                <a:solidFill>
                  <a:schemeClr val="tx2">
                    <a:lumMod val="75000"/>
                  </a:schemeClr>
                </a:solidFill>
                <a:latin typeface="Calibri"/>
                <a:cs typeface="Calibri"/>
              </a:rPr>
              <a:t> τον</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πατέρα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τους.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Αυτό</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συνιστά</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αναμφίβολα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διαφορετική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μεταχείριση, βασιζόμενη στη γέννηση, μεταξύ ατόμων που βρίσκονται σε όμοιες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καταστάσεις.</a:t>
            </a:r>
            <a:r>
              <a:rPr sz="1700" spc="254" dirty="0">
                <a:solidFill>
                  <a:schemeClr val="tx2">
                    <a:lumMod val="75000"/>
                  </a:schemeClr>
                </a:solidFill>
                <a:latin typeface="Calibri"/>
                <a:cs typeface="Calibri"/>
              </a:rPr>
              <a:t> </a:t>
            </a:r>
            <a:r>
              <a:rPr sz="1700" spc="-5" dirty="0">
                <a:solidFill>
                  <a:schemeClr val="tx2">
                    <a:lumMod val="75000"/>
                  </a:schemeClr>
                </a:solidFill>
                <a:latin typeface="Calibri"/>
                <a:cs typeface="Calibri"/>
              </a:rPr>
              <a:t>Βάσει</a:t>
            </a:r>
            <a:r>
              <a:rPr sz="1700" spc="254" dirty="0">
                <a:solidFill>
                  <a:schemeClr val="tx2">
                    <a:lumMod val="75000"/>
                  </a:schemeClr>
                </a:solidFill>
                <a:latin typeface="Calibri"/>
                <a:cs typeface="Calibri"/>
              </a:rPr>
              <a:t> </a:t>
            </a:r>
            <a:r>
              <a:rPr sz="1700" dirty="0">
                <a:solidFill>
                  <a:schemeClr val="tx2">
                    <a:lumMod val="75000"/>
                  </a:schemeClr>
                </a:solidFill>
                <a:latin typeface="Calibri"/>
                <a:cs typeface="Calibri"/>
              </a:rPr>
              <a:t>της</a:t>
            </a:r>
            <a:r>
              <a:rPr sz="1700" spc="25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νομολογίας</a:t>
            </a:r>
            <a:r>
              <a:rPr sz="1700" spc="245" dirty="0">
                <a:solidFill>
                  <a:schemeClr val="tx2">
                    <a:lumMod val="75000"/>
                  </a:schemeClr>
                </a:solidFill>
                <a:latin typeface="Calibri"/>
                <a:cs typeface="Calibri"/>
              </a:rPr>
              <a:t> </a:t>
            </a:r>
            <a:r>
              <a:rPr sz="1700" dirty="0">
                <a:solidFill>
                  <a:schemeClr val="tx2">
                    <a:lumMod val="75000"/>
                  </a:schemeClr>
                </a:solidFill>
                <a:latin typeface="Calibri"/>
                <a:cs typeface="Calibri"/>
              </a:rPr>
              <a:t>του</a:t>
            </a:r>
            <a:r>
              <a:rPr sz="1700" spc="26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Δικαστηρίου</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απαιτούνται</a:t>
            </a:r>
            <a:r>
              <a:rPr sz="1700" spc="254" dirty="0">
                <a:solidFill>
                  <a:schemeClr val="tx2">
                    <a:lumMod val="75000"/>
                  </a:schemeClr>
                </a:solidFill>
                <a:latin typeface="Calibri"/>
                <a:cs typeface="Calibri"/>
              </a:rPr>
              <a:t> </a:t>
            </a:r>
            <a:r>
              <a:rPr sz="1700" spc="-5">
                <a:solidFill>
                  <a:schemeClr val="tx2">
                    <a:lumMod val="75000"/>
                  </a:schemeClr>
                </a:solidFill>
                <a:latin typeface="Calibri"/>
                <a:cs typeface="Calibri"/>
              </a:rPr>
              <a:t>πολύ</a:t>
            </a:r>
            <a:r>
              <a:rPr sz="1700" spc="260">
                <a:solidFill>
                  <a:schemeClr val="tx2">
                    <a:lumMod val="75000"/>
                  </a:schemeClr>
                </a:solidFill>
                <a:latin typeface="Calibri"/>
                <a:cs typeface="Calibri"/>
              </a:rPr>
              <a:t> </a:t>
            </a:r>
            <a:r>
              <a:rPr sz="1700" spc="-5" smtClean="0">
                <a:solidFill>
                  <a:schemeClr val="tx2">
                    <a:lumMod val="75000"/>
                  </a:schemeClr>
                </a:solidFill>
                <a:latin typeface="Calibri"/>
                <a:cs typeface="Calibri"/>
              </a:rPr>
              <a:t>σοβαροί</a:t>
            </a:r>
            <a:r>
              <a:rPr lang="en-US" sz="1700" spc="-5" dirty="0" smtClean="0">
                <a:solidFill>
                  <a:schemeClr val="tx2">
                    <a:lumMod val="75000"/>
                  </a:schemeClr>
                </a:solidFill>
                <a:latin typeface="Calibri"/>
                <a:cs typeface="Calibri"/>
              </a:rPr>
              <a:t> </a:t>
            </a:r>
            <a:r>
              <a:rPr sz="1700" spc="-5" smtClean="0">
                <a:solidFill>
                  <a:schemeClr val="tx2">
                    <a:lumMod val="75000"/>
                  </a:schemeClr>
                </a:solidFill>
                <a:latin typeface="Calibri"/>
                <a:cs typeface="Calibri"/>
              </a:rPr>
              <a:t>λόγοι</a:t>
            </a:r>
            <a:r>
              <a:rPr sz="1700" smtClean="0">
                <a:solidFill>
                  <a:schemeClr val="tx2">
                    <a:lumMod val="75000"/>
                  </a:schemeClr>
                </a:solidFill>
                <a:latin typeface="Calibri"/>
                <a:cs typeface="Calibri"/>
              </a:rPr>
              <a:t> </a:t>
            </a:r>
            <a:r>
              <a:rPr sz="1700" spc="-5" dirty="0">
                <a:solidFill>
                  <a:schemeClr val="tx2">
                    <a:lumMod val="75000"/>
                  </a:schemeClr>
                </a:solidFill>
                <a:latin typeface="Calibri"/>
                <a:cs typeface="Calibri"/>
              </a:rPr>
              <a:t>προκειμένου</a:t>
            </a:r>
            <a:r>
              <a:rPr sz="1700" dirty="0">
                <a:solidFill>
                  <a:schemeClr val="tx2">
                    <a:lumMod val="75000"/>
                  </a:schemeClr>
                </a:solidFill>
                <a:latin typeface="Calibri"/>
                <a:cs typeface="Calibri"/>
              </a:rPr>
              <a:t> να</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θεωρηθεί</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ως</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σύμφωνη</a:t>
            </a:r>
            <a:r>
              <a:rPr sz="1700" dirty="0">
                <a:solidFill>
                  <a:schemeClr val="tx2">
                    <a:lumMod val="75000"/>
                  </a:schemeClr>
                </a:solidFill>
                <a:latin typeface="Calibri"/>
                <a:cs typeface="Calibri"/>
              </a:rPr>
              <a:t> με</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τη</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Σύμβαση</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μια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περίπτωση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διαφορετικής μεταχείρισης λόγω γέννησης εκτός γάμου. Ως προς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σημείο αυτό,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Δικαστήριο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παρατήρησε</a:t>
            </a:r>
            <a:r>
              <a:rPr sz="1700" dirty="0">
                <a:solidFill>
                  <a:schemeClr val="tx2">
                    <a:lumMod val="75000"/>
                  </a:schemeClr>
                </a:solidFill>
                <a:latin typeface="Calibri"/>
                <a:cs typeface="Calibri"/>
              </a:rPr>
              <a:t> ότι</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δεν</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υπήρξε,</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από</a:t>
            </a:r>
            <a:r>
              <a:rPr sz="1700" dirty="0">
                <a:solidFill>
                  <a:schemeClr val="tx2">
                    <a:lumMod val="75000"/>
                  </a:schemeClr>
                </a:solidFill>
                <a:latin typeface="Calibri"/>
                <a:cs typeface="Calibri"/>
              </a:rPr>
              <a:t> την</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πλευρά</a:t>
            </a:r>
            <a:r>
              <a:rPr sz="1700" dirty="0">
                <a:solidFill>
                  <a:schemeClr val="tx2">
                    <a:lumMod val="75000"/>
                  </a:schemeClr>
                </a:solidFill>
                <a:latin typeface="Calibri"/>
                <a:cs typeface="Calibri"/>
              </a:rPr>
              <a:t> του</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θανόντος,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καμία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συνειδητή απόφαση προς </a:t>
            </a:r>
            <a:r>
              <a:rPr sz="1700" dirty="0">
                <a:solidFill>
                  <a:schemeClr val="tx2">
                    <a:lumMod val="75000"/>
                  </a:schemeClr>
                </a:solidFill>
                <a:latin typeface="Calibri"/>
                <a:cs typeface="Calibri"/>
              </a:rPr>
              <a:t>την </a:t>
            </a:r>
            <a:r>
              <a:rPr sz="1700" spc="-5" dirty="0">
                <a:solidFill>
                  <a:schemeClr val="tx2">
                    <a:lumMod val="75000"/>
                  </a:schemeClr>
                </a:solidFill>
                <a:latin typeface="Calibri"/>
                <a:cs typeface="Calibri"/>
              </a:rPr>
              <a:t>κατεύθυνση της </a:t>
            </a:r>
            <a:r>
              <a:rPr sz="1700" dirty="0">
                <a:solidFill>
                  <a:schemeClr val="tx2">
                    <a:lumMod val="75000"/>
                  </a:schemeClr>
                </a:solidFill>
                <a:latin typeface="Calibri"/>
                <a:cs typeface="Calibri"/>
              </a:rPr>
              <a:t>μη </a:t>
            </a:r>
            <a:r>
              <a:rPr sz="1700" spc="-5" dirty="0">
                <a:solidFill>
                  <a:schemeClr val="tx2">
                    <a:lumMod val="75000"/>
                  </a:schemeClr>
                </a:solidFill>
                <a:latin typeface="Calibri"/>
                <a:cs typeface="Calibri"/>
              </a:rPr>
              <a:t>αναγνώρισης του </a:t>
            </a:r>
            <a:r>
              <a:rPr sz="1700" spc="-10" dirty="0">
                <a:solidFill>
                  <a:schemeClr val="tx2">
                    <a:lumMod val="75000"/>
                  </a:schemeClr>
                </a:solidFill>
                <a:latin typeface="Calibri"/>
                <a:cs typeface="Calibri"/>
              </a:rPr>
              <a:t>παιδιού </a:t>
            </a:r>
            <a:r>
              <a:rPr sz="1700" spc="-5" dirty="0">
                <a:solidFill>
                  <a:schemeClr val="tx2">
                    <a:lumMod val="75000"/>
                  </a:schemeClr>
                </a:solidFill>
                <a:latin typeface="Calibri"/>
                <a:cs typeface="Calibri"/>
              </a:rPr>
              <a:t>που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κυοφορούσε</a:t>
            </a:r>
            <a:r>
              <a:rPr sz="1700" spc="140" dirty="0">
                <a:solidFill>
                  <a:schemeClr val="tx2">
                    <a:lumMod val="75000"/>
                  </a:schemeClr>
                </a:solidFill>
                <a:latin typeface="Calibri"/>
                <a:cs typeface="Calibri"/>
              </a:rPr>
              <a:t> </a:t>
            </a:r>
            <a:r>
              <a:rPr sz="1700" dirty="0">
                <a:solidFill>
                  <a:schemeClr val="tx2">
                    <a:lumMod val="75000"/>
                  </a:schemeClr>
                </a:solidFill>
                <a:latin typeface="Calibri"/>
                <a:cs typeface="Calibri"/>
              </a:rPr>
              <a:t>η</a:t>
            </a:r>
            <a:r>
              <a:rPr sz="1700" spc="13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πρώτη</a:t>
            </a:r>
            <a:r>
              <a:rPr sz="1700" spc="14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προσφεύγουσα.</a:t>
            </a:r>
            <a:r>
              <a:rPr sz="1700" spc="13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Αντιθέτως,</a:t>
            </a:r>
            <a:r>
              <a:rPr sz="1700" spc="14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σκόπευε</a:t>
            </a:r>
            <a:r>
              <a:rPr sz="1700" spc="140" dirty="0">
                <a:solidFill>
                  <a:schemeClr val="tx2">
                    <a:lumMod val="75000"/>
                  </a:schemeClr>
                </a:solidFill>
                <a:latin typeface="Calibri"/>
                <a:cs typeface="Calibri"/>
              </a:rPr>
              <a:t> </a:t>
            </a:r>
            <a:r>
              <a:rPr sz="1700" dirty="0">
                <a:solidFill>
                  <a:schemeClr val="tx2">
                    <a:lumMod val="75000"/>
                  </a:schemeClr>
                </a:solidFill>
                <a:latin typeface="Calibri"/>
                <a:cs typeface="Calibri"/>
              </a:rPr>
              <a:t>να</a:t>
            </a:r>
            <a:r>
              <a:rPr sz="1700" spc="125" dirty="0">
                <a:solidFill>
                  <a:schemeClr val="tx2">
                    <a:lumMod val="75000"/>
                  </a:schemeClr>
                </a:solidFill>
                <a:latin typeface="Calibri"/>
                <a:cs typeface="Calibri"/>
              </a:rPr>
              <a:t> </a:t>
            </a:r>
            <a:r>
              <a:rPr sz="1700" dirty="0">
                <a:solidFill>
                  <a:schemeClr val="tx2">
                    <a:lumMod val="75000"/>
                  </a:schemeClr>
                </a:solidFill>
                <a:latin typeface="Calibri"/>
                <a:cs typeface="Calibri"/>
              </a:rPr>
              <a:t>την</a:t>
            </a:r>
            <a:r>
              <a:rPr sz="1700" spc="14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παντρευτεί,</a:t>
            </a:r>
            <a:r>
              <a:rPr sz="1700" spc="13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και </a:t>
            </a:r>
            <a:r>
              <a:rPr sz="1700" spc="-260" dirty="0">
                <a:solidFill>
                  <a:schemeClr val="tx2">
                    <a:lumMod val="75000"/>
                  </a:schemeClr>
                </a:solidFill>
                <a:latin typeface="Calibri"/>
                <a:cs typeface="Calibri"/>
              </a:rPr>
              <a:t> </a:t>
            </a:r>
            <a:r>
              <a:rPr sz="1700" dirty="0">
                <a:solidFill>
                  <a:schemeClr val="tx2">
                    <a:lumMod val="75000"/>
                  </a:schemeClr>
                </a:solidFill>
                <a:latin typeface="Calibri"/>
                <a:cs typeface="Calibri"/>
              </a:rPr>
              <a:t>το</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παιδί</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νομιμοποιήθηκε</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ακριβώς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επειδή</a:t>
            </a:r>
            <a:r>
              <a:rPr sz="1700" dirty="0">
                <a:solidFill>
                  <a:schemeClr val="tx2">
                    <a:lumMod val="75000"/>
                  </a:schemeClr>
                </a:solidFill>
                <a:latin typeface="Calibri"/>
                <a:cs typeface="Calibri"/>
              </a:rPr>
              <a:t> ο</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πρόωρος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θάνατος</a:t>
            </a:r>
            <a:r>
              <a:rPr sz="1700" dirty="0">
                <a:solidFill>
                  <a:schemeClr val="tx2">
                    <a:lumMod val="75000"/>
                  </a:schemeClr>
                </a:solidFill>
                <a:latin typeface="Calibri"/>
                <a:cs typeface="Calibri"/>
              </a:rPr>
              <a:t> του</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πατέρα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του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εμπόδισε</a:t>
            </a:r>
            <a:r>
              <a:rPr sz="1700" dirty="0">
                <a:solidFill>
                  <a:schemeClr val="tx2">
                    <a:lumMod val="75000"/>
                  </a:schemeClr>
                </a:solidFill>
                <a:latin typeface="Calibri"/>
                <a:cs typeface="Calibri"/>
              </a:rPr>
              <a:t> την </a:t>
            </a:r>
            <a:r>
              <a:rPr sz="1700" spc="-5" dirty="0">
                <a:solidFill>
                  <a:schemeClr val="tx2">
                    <a:lumMod val="75000"/>
                  </a:schemeClr>
                </a:solidFill>
                <a:latin typeface="Calibri"/>
                <a:cs typeface="Calibri"/>
              </a:rPr>
              <a:t>τέλεση</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του γάμου.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Δικαστήριο</a:t>
            </a:r>
            <a:r>
              <a:rPr sz="1700" spc="260" dirty="0">
                <a:solidFill>
                  <a:schemeClr val="tx2">
                    <a:lumMod val="75000"/>
                  </a:schemeClr>
                </a:solidFill>
                <a:latin typeface="Calibri"/>
                <a:cs typeface="Calibri"/>
              </a:rPr>
              <a:t> </a:t>
            </a:r>
            <a:r>
              <a:rPr sz="1700" dirty="0">
                <a:solidFill>
                  <a:schemeClr val="tx2">
                    <a:lumMod val="75000"/>
                  </a:schemeClr>
                </a:solidFill>
                <a:latin typeface="Calibri"/>
                <a:cs typeface="Calibri"/>
              </a:rPr>
              <a:t>δεν ήταν </a:t>
            </a:r>
            <a:r>
              <a:rPr sz="1700" spc="-5" dirty="0">
                <a:solidFill>
                  <a:schemeClr val="tx2">
                    <a:lumMod val="75000"/>
                  </a:schemeClr>
                </a:solidFill>
                <a:latin typeface="Calibri"/>
                <a:cs typeface="Calibri"/>
              </a:rPr>
              <a:t>σε θέση, κατά</a:t>
            </a:r>
            <a:r>
              <a:rPr sz="1700" spc="26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συνέπεια, </a:t>
            </a:r>
            <a:r>
              <a:rPr sz="1700" dirty="0">
                <a:solidFill>
                  <a:schemeClr val="tx2">
                    <a:lumMod val="75000"/>
                  </a:schemeClr>
                </a:solidFill>
                <a:latin typeface="Calibri"/>
                <a:cs typeface="Calibri"/>
              </a:rPr>
              <a:t> να </a:t>
            </a:r>
            <a:r>
              <a:rPr sz="1700" spc="-5" dirty="0">
                <a:solidFill>
                  <a:schemeClr val="tx2">
                    <a:lumMod val="75000"/>
                  </a:schemeClr>
                </a:solidFill>
                <a:latin typeface="Calibri"/>
                <a:cs typeface="Calibri"/>
              </a:rPr>
              <a:t>αποδεχθεί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επιχείρημα της ολλανδικής Κυβέρνησης </a:t>
            </a:r>
            <a:r>
              <a:rPr sz="1700" dirty="0">
                <a:solidFill>
                  <a:schemeClr val="tx2">
                    <a:lumMod val="75000"/>
                  </a:schemeClr>
                </a:solidFill>
                <a:latin typeface="Calibri"/>
                <a:cs typeface="Calibri"/>
              </a:rPr>
              <a:t>ότι ο </a:t>
            </a:r>
            <a:r>
              <a:rPr sz="1700" spc="-5" dirty="0">
                <a:solidFill>
                  <a:schemeClr val="tx2">
                    <a:lumMod val="75000"/>
                  </a:schemeClr>
                </a:solidFill>
                <a:latin typeface="Calibri"/>
                <a:cs typeface="Calibri"/>
              </a:rPr>
              <a:t>θανών θα μπορούσε </a:t>
            </a:r>
            <a:r>
              <a:rPr sz="1700" dirty="0">
                <a:solidFill>
                  <a:schemeClr val="tx2">
                    <a:lumMod val="75000"/>
                  </a:schemeClr>
                </a:solidFill>
                <a:latin typeface="Calibri"/>
                <a:cs typeface="Calibri"/>
              </a:rPr>
              <a:t> να </a:t>
            </a:r>
            <a:r>
              <a:rPr sz="1700" spc="-5" dirty="0">
                <a:solidFill>
                  <a:schemeClr val="tx2">
                    <a:lumMod val="75000"/>
                  </a:schemeClr>
                </a:solidFill>
                <a:latin typeface="Calibri"/>
                <a:cs typeface="Calibri"/>
              </a:rPr>
              <a:t>έχει αποτρέψει </a:t>
            </a:r>
            <a:r>
              <a:rPr sz="1700" dirty="0">
                <a:solidFill>
                  <a:schemeClr val="tx2">
                    <a:lumMod val="75000"/>
                  </a:schemeClr>
                </a:solidFill>
                <a:latin typeface="Calibri"/>
                <a:cs typeface="Calibri"/>
              </a:rPr>
              <a:t>τη </a:t>
            </a:r>
            <a:r>
              <a:rPr sz="1700" spc="-5" dirty="0">
                <a:solidFill>
                  <a:schemeClr val="tx2">
                    <a:lumMod val="75000"/>
                  </a:schemeClr>
                </a:solidFill>
                <a:latin typeface="Calibri"/>
                <a:cs typeface="Calibri"/>
              </a:rPr>
              <a:t>δυσχερή κατάσταση στην οποία βρέθηκε </a:t>
            </a:r>
            <a:r>
              <a:rPr sz="1700" dirty="0">
                <a:solidFill>
                  <a:schemeClr val="tx2">
                    <a:lumMod val="75000"/>
                  </a:schemeClr>
                </a:solidFill>
                <a:latin typeface="Calibri"/>
                <a:cs typeface="Calibri"/>
              </a:rPr>
              <a:t>ο </a:t>
            </a:r>
            <a:r>
              <a:rPr sz="1700" spc="-5" dirty="0">
                <a:solidFill>
                  <a:schemeClr val="tx2">
                    <a:lumMod val="75000"/>
                  </a:schemeClr>
                </a:solidFill>
                <a:latin typeface="Calibri"/>
                <a:cs typeface="Calibri"/>
              </a:rPr>
              <a:t>γιος </a:t>
            </a:r>
            <a:r>
              <a:rPr sz="1700" dirty="0">
                <a:solidFill>
                  <a:schemeClr val="tx2">
                    <a:lumMod val="75000"/>
                  </a:schemeClr>
                </a:solidFill>
                <a:latin typeface="Calibri"/>
                <a:cs typeface="Calibri"/>
              </a:rPr>
              <a:t>του </a:t>
            </a:r>
            <a:r>
              <a:rPr sz="1700" spc="-5" dirty="0">
                <a:solidFill>
                  <a:schemeClr val="tx2">
                    <a:lumMod val="75000"/>
                  </a:schemeClr>
                </a:solidFill>
                <a:latin typeface="Calibri"/>
                <a:cs typeface="Calibri"/>
              </a:rPr>
              <a:t>και έκρινε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δυσανάλογο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τον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αποκλεισμό</a:t>
            </a:r>
            <a:r>
              <a:rPr sz="1700" dirty="0">
                <a:solidFill>
                  <a:schemeClr val="tx2">
                    <a:lumMod val="75000"/>
                  </a:schemeClr>
                </a:solidFill>
                <a:latin typeface="Calibri"/>
                <a:cs typeface="Calibri"/>
              </a:rPr>
              <a:t> του</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γιου</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από</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δικαίωμα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στην</a:t>
            </a:r>
            <a:r>
              <a:rPr sz="1700" spc="26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κληρονομιά</a:t>
            </a:r>
            <a:r>
              <a:rPr sz="1700" spc="260" dirty="0">
                <a:solidFill>
                  <a:schemeClr val="tx2">
                    <a:lumMod val="75000"/>
                  </a:schemeClr>
                </a:solidFill>
                <a:latin typeface="Calibri"/>
                <a:cs typeface="Calibri"/>
              </a:rPr>
              <a:t> </a:t>
            </a:r>
            <a:r>
              <a:rPr sz="1700" dirty="0">
                <a:solidFill>
                  <a:schemeClr val="tx2">
                    <a:lumMod val="75000"/>
                  </a:schemeClr>
                </a:solidFill>
                <a:latin typeface="Calibri"/>
                <a:cs typeface="Calibri"/>
              </a:rPr>
              <a:t>του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πατέρα</a:t>
            </a:r>
            <a:r>
              <a:rPr sz="1700" spc="-1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του.</a:t>
            </a:r>
            <a:endParaRPr sz="1700">
              <a:solidFill>
                <a:schemeClr val="tx2">
                  <a:lumMod val="75000"/>
                </a:schemeClr>
              </a:solidFill>
              <a:latin typeface="Calibri"/>
              <a:cs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27</a:t>
            </a:fld>
            <a:endParaRPr dirty="0"/>
          </a:p>
        </p:txBody>
      </p:sp>
      <p:sp>
        <p:nvSpPr>
          <p:cNvPr id="2" name="object 2"/>
          <p:cNvSpPr txBox="1"/>
          <p:nvPr/>
        </p:nvSpPr>
        <p:spPr>
          <a:xfrm>
            <a:off x="393700" y="273050"/>
            <a:ext cx="9753600" cy="6522298"/>
          </a:xfrm>
          <a:prstGeom prst="rect">
            <a:avLst/>
          </a:prstGeom>
        </p:spPr>
        <p:txBody>
          <a:bodyPr vert="horz" wrap="square" lIns="0" tIns="12700" rIns="0" bIns="0" rtlCol="0">
            <a:spAutoFit/>
          </a:bodyPr>
          <a:lstStyle/>
          <a:p>
            <a:pPr marL="63500" algn="just">
              <a:lnSpc>
                <a:spcPct val="100000"/>
              </a:lnSpc>
              <a:spcBef>
                <a:spcPts val="100"/>
              </a:spcBef>
            </a:pPr>
            <a:r>
              <a:rPr sz="1500" b="1" u="sng" dirty="0">
                <a:solidFill>
                  <a:srgbClr val="4F81BC"/>
                </a:solidFill>
                <a:uFill>
                  <a:solidFill>
                    <a:srgbClr val="4F81BC"/>
                  </a:solidFill>
                </a:uFill>
                <a:latin typeface="Calibri"/>
                <a:cs typeface="Calibri"/>
                <a:hlinkClick r:id="rId2"/>
              </a:rPr>
              <a:t>Pla</a:t>
            </a:r>
            <a:r>
              <a:rPr sz="1500" b="1" u="sng" spc="-10" dirty="0">
                <a:solidFill>
                  <a:srgbClr val="4F81BC"/>
                </a:solidFill>
                <a:uFill>
                  <a:solidFill>
                    <a:srgbClr val="4F81BC"/>
                  </a:solidFill>
                </a:uFill>
                <a:latin typeface="Calibri"/>
                <a:cs typeface="Calibri"/>
                <a:hlinkClick r:id="rId2"/>
              </a:rPr>
              <a:t> </a:t>
            </a:r>
            <a:r>
              <a:rPr sz="1500" b="1" u="sng" spc="-5" dirty="0">
                <a:solidFill>
                  <a:srgbClr val="4F81BC"/>
                </a:solidFill>
                <a:uFill>
                  <a:solidFill>
                    <a:srgbClr val="4F81BC"/>
                  </a:solidFill>
                </a:uFill>
                <a:latin typeface="Calibri"/>
                <a:cs typeface="Calibri"/>
                <a:hlinkClick r:id="rId2"/>
              </a:rPr>
              <a:t>και</a:t>
            </a:r>
            <a:r>
              <a:rPr sz="1500" b="1" u="sng" dirty="0">
                <a:solidFill>
                  <a:srgbClr val="4F81BC"/>
                </a:solidFill>
                <a:uFill>
                  <a:solidFill>
                    <a:srgbClr val="4F81BC"/>
                  </a:solidFill>
                </a:uFill>
                <a:latin typeface="Calibri"/>
                <a:cs typeface="Calibri"/>
                <a:hlinkClick r:id="rId2"/>
              </a:rPr>
              <a:t> </a:t>
            </a:r>
            <a:r>
              <a:rPr sz="1500" b="1" u="sng" spc="-5" dirty="0">
                <a:solidFill>
                  <a:srgbClr val="4F81BC"/>
                </a:solidFill>
                <a:uFill>
                  <a:solidFill>
                    <a:srgbClr val="4F81BC"/>
                  </a:solidFill>
                </a:uFill>
                <a:latin typeface="Calibri"/>
                <a:cs typeface="Calibri"/>
                <a:hlinkClick r:id="rId2"/>
              </a:rPr>
              <a:t>Puncernau κατά</a:t>
            </a:r>
            <a:r>
              <a:rPr sz="1500" b="1" u="sng" spc="-15" dirty="0">
                <a:solidFill>
                  <a:srgbClr val="4F81BC"/>
                </a:solidFill>
                <a:uFill>
                  <a:solidFill>
                    <a:srgbClr val="4F81BC"/>
                  </a:solidFill>
                </a:uFill>
                <a:latin typeface="Calibri"/>
                <a:cs typeface="Calibri"/>
                <a:hlinkClick r:id="rId2"/>
              </a:rPr>
              <a:t> </a:t>
            </a:r>
            <a:r>
              <a:rPr sz="1500" b="1" u="sng" spc="-5" dirty="0">
                <a:solidFill>
                  <a:srgbClr val="4F81BC"/>
                </a:solidFill>
                <a:uFill>
                  <a:solidFill>
                    <a:srgbClr val="4F81BC"/>
                  </a:solidFill>
                </a:uFill>
                <a:latin typeface="Calibri"/>
                <a:cs typeface="Calibri"/>
                <a:hlinkClick r:id="rId2"/>
              </a:rPr>
              <a:t>Ανδόρρας</a:t>
            </a:r>
            <a:endParaRPr sz="1500">
              <a:latin typeface="Calibri"/>
              <a:cs typeface="Calibri"/>
            </a:endParaRPr>
          </a:p>
          <a:p>
            <a:pPr marL="63500" algn="just">
              <a:lnSpc>
                <a:spcPct val="100000"/>
              </a:lnSpc>
              <a:spcBef>
                <a:spcPts val="25"/>
              </a:spcBef>
            </a:pPr>
            <a:r>
              <a:rPr sz="1500" dirty="0">
                <a:solidFill>
                  <a:srgbClr val="808080"/>
                </a:solidFill>
                <a:latin typeface="Calibri"/>
                <a:cs typeface="Calibri"/>
              </a:rPr>
              <a:t>13</a:t>
            </a:r>
            <a:r>
              <a:rPr sz="1500" spc="-20" dirty="0">
                <a:solidFill>
                  <a:srgbClr val="808080"/>
                </a:solidFill>
                <a:latin typeface="Calibri"/>
                <a:cs typeface="Calibri"/>
              </a:rPr>
              <a:t> </a:t>
            </a:r>
            <a:r>
              <a:rPr sz="1500" spc="-5" dirty="0">
                <a:solidFill>
                  <a:srgbClr val="808080"/>
                </a:solidFill>
                <a:latin typeface="Calibri"/>
                <a:cs typeface="Calibri"/>
              </a:rPr>
              <a:t>Ιουλίου</a:t>
            </a:r>
            <a:r>
              <a:rPr sz="1500" spc="-25" dirty="0">
                <a:solidFill>
                  <a:srgbClr val="808080"/>
                </a:solidFill>
                <a:latin typeface="Calibri"/>
                <a:cs typeface="Calibri"/>
              </a:rPr>
              <a:t> </a:t>
            </a:r>
            <a:r>
              <a:rPr sz="1500" spc="-5" dirty="0">
                <a:solidFill>
                  <a:srgbClr val="808080"/>
                </a:solidFill>
                <a:latin typeface="Calibri"/>
                <a:cs typeface="Calibri"/>
              </a:rPr>
              <a:t>2004</a:t>
            </a:r>
            <a:endParaRPr sz="1500">
              <a:latin typeface="Calibri"/>
              <a:cs typeface="Calibri"/>
            </a:endParaRPr>
          </a:p>
          <a:p>
            <a:pPr marL="62865" marR="55244" algn="just">
              <a:lnSpc>
                <a:spcPct val="101699"/>
              </a:lnSpc>
            </a:pPr>
            <a:r>
              <a:rPr sz="1500" dirty="0">
                <a:latin typeface="Calibri"/>
                <a:cs typeface="Calibri"/>
              </a:rPr>
              <a:t>Ο </a:t>
            </a:r>
            <a:r>
              <a:rPr sz="1500" spc="-5" dirty="0">
                <a:latin typeface="Calibri"/>
                <a:cs typeface="Calibri"/>
              </a:rPr>
              <a:t>πρώτος προσφεύγων, </a:t>
            </a:r>
            <a:r>
              <a:rPr sz="1500" dirty="0">
                <a:latin typeface="Calibri"/>
                <a:cs typeface="Calibri"/>
              </a:rPr>
              <a:t>ένα </a:t>
            </a:r>
            <a:r>
              <a:rPr sz="1500" spc="-5" dirty="0">
                <a:latin typeface="Calibri"/>
                <a:cs typeface="Calibri"/>
              </a:rPr>
              <a:t>υιοθετημένο παιδί, αποκληρώθηκε και ακολούθως </a:t>
            </a:r>
            <a:r>
              <a:rPr sz="1500" dirty="0">
                <a:latin typeface="Calibri"/>
                <a:cs typeface="Calibri"/>
              </a:rPr>
              <a:t>η </a:t>
            </a:r>
            <a:r>
              <a:rPr sz="1500" spc="5" dirty="0">
                <a:latin typeface="Calibri"/>
                <a:cs typeface="Calibri"/>
              </a:rPr>
              <a:t> </a:t>
            </a:r>
            <a:r>
              <a:rPr sz="1500" dirty="0">
                <a:latin typeface="Calibri"/>
                <a:cs typeface="Calibri"/>
              </a:rPr>
              <a:t>μητέρα </a:t>
            </a:r>
            <a:r>
              <a:rPr sz="1500" spc="-5" dirty="0">
                <a:latin typeface="Calibri"/>
                <a:cs typeface="Calibri"/>
              </a:rPr>
              <a:t>του, </a:t>
            </a:r>
            <a:r>
              <a:rPr sz="1500" dirty="0">
                <a:latin typeface="Calibri"/>
                <a:cs typeface="Calibri"/>
              </a:rPr>
              <a:t>η </a:t>
            </a:r>
            <a:r>
              <a:rPr sz="1500" spc="-5" dirty="0">
                <a:latin typeface="Calibri"/>
                <a:cs typeface="Calibri"/>
              </a:rPr>
              <a:t>δεύτερη προσφεύγουσα, έχασε το δικαίωμα </a:t>
            </a:r>
            <a:r>
              <a:rPr sz="1500" dirty="0">
                <a:latin typeface="Calibri"/>
                <a:cs typeface="Calibri"/>
              </a:rPr>
              <a:t>της </a:t>
            </a:r>
            <a:r>
              <a:rPr sz="1500" spc="-5" dirty="0">
                <a:latin typeface="Calibri"/>
                <a:cs typeface="Calibri"/>
              </a:rPr>
              <a:t>δια βίου χρήσης </a:t>
            </a:r>
            <a:r>
              <a:rPr sz="1500" dirty="0">
                <a:latin typeface="Calibri"/>
                <a:cs typeface="Calibri"/>
              </a:rPr>
              <a:t>του </a:t>
            </a:r>
            <a:r>
              <a:rPr sz="1500" spc="5" dirty="0">
                <a:latin typeface="Calibri"/>
                <a:cs typeface="Calibri"/>
              </a:rPr>
              <a:t> </a:t>
            </a:r>
            <a:r>
              <a:rPr sz="1500" spc="-5" dirty="0">
                <a:latin typeface="Calibri"/>
                <a:cs typeface="Calibri"/>
              </a:rPr>
              <a:t>οικογενειακού</a:t>
            </a:r>
            <a:r>
              <a:rPr sz="1500" dirty="0">
                <a:latin typeface="Calibri"/>
                <a:cs typeface="Calibri"/>
              </a:rPr>
              <a:t> </a:t>
            </a:r>
            <a:r>
              <a:rPr sz="1500" spc="-5" dirty="0">
                <a:latin typeface="Calibri"/>
                <a:cs typeface="Calibri"/>
              </a:rPr>
              <a:t>ακινήτου</a:t>
            </a:r>
            <a:r>
              <a:rPr sz="1500" dirty="0">
                <a:latin typeface="Calibri"/>
                <a:cs typeface="Calibri"/>
              </a:rPr>
              <a:t> ως</a:t>
            </a:r>
            <a:r>
              <a:rPr sz="1500" spc="5" dirty="0">
                <a:latin typeface="Calibri"/>
                <a:cs typeface="Calibri"/>
              </a:rPr>
              <a:t> </a:t>
            </a:r>
            <a:r>
              <a:rPr sz="1500" spc="-5" dirty="0">
                <a:latin typeface="Calibri"/>
                <a:cs typeface="Calibri"/>
              </a:rPr>
              <a:t>κατοικίας,</a:t>
            </a:r>
            <a:r>
              <a:rPr sz="1500" dirty="0">
                <a:latin typeface="Calibri"/>
                <a:cs typeface="Calibri"/>
              </a:rPr>
              <a:t> όταν</a:t>
            </a:r>
            <a:r>
              <a:rPr sz="1500" spc="5" dirty="0">
                <a:latin typeface="Calibri"/>
                <a:cs typeface="Calibri"/>
              </a:rPr>
              <a:t> </a:t>
            </a:r>
            <a:r>
              <a:rPr sz="1500" dirty="0">
                <a:latin typeface="Calibri"/>
                <a:cs typeface="Calibri"/>
              </a:rPr>
              <a:t>τα</a:t>
            </a:r>
            <a:r>
              <a:rPr sz="1500" spc="5" dirty="0">
                <a:latin typeface="Calibri"/>
                <a:cs typeface="Calibri"/>
              </a:rPr>
              <a:t> </a:t>
            </a:r>
            <a:r>
              <a:rPr sz="1500" spc="-5" dirty="0">
                <a:latin typeface="Calibri"/>
                <a:cs typeface="Calibri"/>
              </a:rPr>
              <a:t>δικαστήρια</a:t>
            </a:r>
            <a:r>
              <a:rPr sz="1500" dirty="0">
                <a:latin typeface="Calibri"/>
                <a:cs typeface="Calibri"/>
              </a:rPr>
              <a:t> της</a:t>
            </a:r>
            <a:r>
              <a:rPr sz="1500" spc="275" dirty="0">
                <a:latin typeface="Calibri"/>
                <a:cs typeface="Calibri"/>
              </a:rPr>
              <a:t> </a:t>
            </a:r>
            <a:r>
              <a:rPr sz="1500" spc="-5" dirty="0">
                <a:latin typeface="Calibri"/>
                <a:cs typeface="Calibri"/>
              </a:rPr>
              <a:t>Ανδόρρας </a:t>
            </a:r>
            <a:r>
              <a:rPr sz="1500" dirty="0">
                <a:latin typeface="Calibri"/>
                <a:cs typeface="Calibri"/>
              </a:rPr>
              <a:t> ερμήνευσαν </a:t>
            </a:r>
            <a:r>
              <a:rPr sz="1500" spc="-5" dirty="0">
                <a:latin typeface="Calibri"/>
                <a:cs typeface="Calibri"/>
              </a:rPr>
              <a:t>μια διάταξη διαθήκης </a:t>
            </a:r>
            <a:r>
              <a:rPr sz="1500" dirty="0">
                <a:latin typeface="Calibri"/>
                <a:cs typeface="Calibri"/>
              </a:rPr>
              <a:t>– η </a:t>
            </a:r>
            <a:r>
              <a:rPr sz="1500" spc="-5" dirty="0">
                <a:latin typeface="Calibri"/>
                <a:cs typeface="Calibri"/>
              </a:rPr>
              <a:t>οποία όριζε </a:t>
            </a:r>
            <a:r>
              <a:rPr sz="1500" dirty="0">
                <a:latin typeface="Calibri"/>
                <a:cs typeface="Calibri"/>
              </a:rPr>
              <a:t>ότι ο </a:t>
            </a:r>
            <a:r>
              <a:rPr sz="1500" spc="-5" dirty="0">
                <a:latin typeface="Calibri"/>
                <a:cs typeface="Calibri"/>
              </a:rPr>
              <a:t>κληρονόμος </a:t>
            </a:r>
            <a:r>
              <a:rPr sz="1500" spc="-10" dirty="0">
                <a:latin typeface="Calibri"/>
                <a:cs typeface="Calibri"/>
              </a:rPr>
              <a:t>θα </a:t>
            </a:r>
            <a:r>
              <a:rPr sz="1500" dirty="0">
                <a:latin typeface="Calibri"/>
                <a:cs typeface="Calibri"/>
              </a:rPr>
              <a:t>έπρεπε να </a:t>
            </a:r>
            <a:r>
              <a:rPr sz="1500" spc="5" dirty="0">
                <a:latin typeface="Calibri"/>
                <a:cs typeface="Calibri"/>
              </a:rPr>
              <a:t> </a:t>
            </a:r>
            <a:r>
              <a:rPr sz="1500" spc="-5" dirty="0">
                <a:latin typeface="Calibri"/>
                <a:cs typeface="Calibri"/>
              </a:rPr>
              <a:t>είναι</a:t>
            </a:r>
            <a:r>
              <a:rPr sz="1500" spc="50" dirty="0">
                <a:latin typeface="Calibri"/>
                <a:cs typeface="Calibri"/>
              </a:rPr>
              <a:t> </a:t>
            </a:r>
            <a:r>
              <a:rPr sz="1500" spc="-5" dirty="0">
                <a:latin typeface="Calibri"/>
                <a:cs typeface="Calibri"/>
              </a:rPr>
              <a:t>τέκνο</a:t>
            </a:r>
            <a:r>
              <a:rPr sz="1500" spc="55" dirty="0">
                <a:latin typeface="Calibri"/>
                <a:cs typeface="Calibri"/>
              </a:rPr>
              <a:t> </a:t>
            </a:r>
            <a:r>
              <a:rPr sz="1500" spc="-5" dirty="0">
                <a:latin typeface="Calibri"/>
                <a:cs typeface="Calibri"/>
              </a:rPr>
              <a:t>προερχόμενο</a:t>
            </a:r>
            <a:r>
              <a:rPr sz="1500" spc="55" dirty="0">
                <a:latin typeface="Calibri"/>
                <a:cs typeface="Calibri"/>
              </a:rPr>
              <a:t> </a:t>
            </a:r>
            <a:r>
              <a:rPr sz="1500" spc="-5" dirty="0">
                <a:latin typeface="Calibri"/>
                <a:cs typeface="Calibri"/>
              </a:rPr>
              <a:t>από</a:t>
            </a:r>
            <a:r>
              <a:rPr sz="1500" spc="55" dirty="0">
                <a:latin typeface="Calibri"/>
                <a:cs typeface="Calibri"/>
              </a:rPr>
              <a:t> </a:t>
            </a:r>
            <a:r>
              <a:rPr sz="1500" spc="-5" dirty="0">
                <a:latin typeface="Calibri"/>
                <a:cs typeface="Calibri"/>
              </a:rPr>
              <a:t>«νόμιμο</a:t>
            </a:r>
            <a:r>
              <a:rPr sz="1500" spc="45" dirty="0">
                <a:latin typeface="Calibri"/>
                <a:cs typeface="Calibri"/>
              </a:rPr>
              <a:t> </a:t>
            </a:r>
            <a:r>
              <a:rPr sz="1500" spc="-5" dirty="0">
                <a:latin typeface="Calibri"/>
                <a:cs typeface="Calibri"/>
              </a:rPr>
              <a:t>και</a:t>
            </a:r>
            <a:r>
              <a:rPr sz="1500" spc="50" dirty="0">
                <a:latin typeface="Calibri"/>
                <a:cs typeface="Calibri"/>
              </a:rPr>
              <a:t> </a:t>
            </a:r>
            <a:r>
              <a:rPr sz="1500" spc="-5" dirty="0">
                <a:latin typeface="Calibri"/>
                <a:cs typeface="Calibri"/>
              </a:rPr>
              <a:t>κανονικό</a:t>
            </a:r>
            <a:r>
              <a:rPr sz="1500" spc="55" dirty="0">
                <a:latin typeface="Calibri"/>
                <a:cs typeface="Calibri"/>
              </a:rPr>
              <a:t> </a:t>
            </a:r>
            <a:r>
              <a:rPr sz="1500" spc="-5" dirty="0">
                <a:latin typeface="Calibri"/>
                <a:cs typeface="Calibri"/>
              </a:rPr>
              <a:t>γάμο»</a:t>
            </a:r>
            <a:r>
              <a:rPr sz="1500" spc="55" dirty="0">
                <a:latin typeface="Calibri"/>
                <a:cs typeface="Calibri"/>
              </a:rPr>
              <a:t> </a:t>
            </a:r>
            <a:r>
              <a:rPr sz="1500" dirty="0">
                <a:latin typeface="Calibri"/>
                <a:cs typeface="Calibri"/>
              </a:rPr>
              <a:t>–</a:t>
            </a:r>
            <a:r>
              <a:rPr sz="1500" spc="40" dirty="0">
                <a:latin typeface="Calibri"/>
                <a:cs typeface="Calibri"/>
              </a:rPr>
              <a:t> </a:t>
            </a:r>
            <a:r>
              <a:rPr sz="1500">
                <a:latin typeface="Calibri"/>
                <a:cs typeface="Calibri"/>
              </a:rPr>
              <a:t>ως</a:t>
            </a:r>
            <a:r>
              <a:rPr sz="1500" spc="35">
                <a:latin typeface="Calibri"/>
                <a:cs typeface="Calibri"/>
              </a:rPr>
              <a:t> </a:t>
            </a:r>
            <a:r>
              <a:rPr sz="1500" spc="-5" smtClean="0">
                <a:latin typeface="Calibri"/>
                <a:cs typeface="Calibri"/>
              </a:rPr>
              <a:t>αναφερόμενη</a:t>
            </a:r>
            <a:r>
              <a:rPr lang="en-US" sz="1500" spc="-5" dirty="0" smtClean="0">
                <a:latin typeface="Calibri"/>
                <a:cs typeface="Calibri"/>
              </a:rPr>
              <a:t> </a:t>
            </a:r>
            <a:r>
              <a:rPr sz="1500" spc="-5" smtClean="0">
                <a:latin typeface="Calibri"/>
                <a:cs typeface="Calibri"/>
              </a:rPr>
              <a:t>αποκλειστικά</a:t>
            </a:r>
            <a:r>
              <a:rPr sz="1500" spc="-10" smtClean="0">
                <a:latin typeface="Calibri"/>
                <a:cs typeface="Calibri"/>
              </a:rPr>
              <a:t> </a:t>
            </a:r>
            <a:r>
              <a:rPr sz="1500" spc="-5" dirty="0">
                <a:latin typeface="Calibri"/>
                <a:cs typeface="Calibri"/>
              </a:rPr>
              <a:t>στα </a:t>
            </a:r>
            <a:r>
              <a:rPr sz="1500" spc="-5">
                <a:latin typeface="Calibri"/>
                <a:cs typeface="Calibri"/>
              </a:rPr>
              <a:t>βιολογικά </a:t>
            </a:r>
            <a:r>
              <a:rPr sz="1500" spc="-5" smtClean="0">
                <a:latin typeface="Calibri"/>
                <a:cs typeface="Calibri"/>
              </a:rPr>
              <a:t>τέκνα.</a:t>
            </a:r>
            <a:r>
              <a:rPr lang="el-GR" sz="1500" spc="-5" dirty="0" smtClean="0">
                <a:latin typeface="Calibri"/>
                <a:cs typeface="Calibri"/>
              </a:rPr>
              <a:t> </a:t>
            </a:r>
            <a:r>
              <a:rPr sz="1500" smtClean="0">
                <a:solidFill>
                  <a:schemeClr val="tx2">
                    <a:lumMod val="75000"/>
                  </a:schemeClr>
                </a:solidFill>
                <a:latin typeface="Calibri"/>
                <a:cs typeface="Calibri"/>
              </a:rPr>
              <a:t>Το</a:t>
            </a:r>
            <a:r>
              <a:rPr sz="1500" spc="5" smtClean="0">
                <a:solidFill>
                  <a:schemeClr val="tx2">
                    <a:lumMod val="75000"/>
                  </a:schemeClr>
                </a:solidFill>
                <a:latin typeface="Calibri"/>
                <a:cs typeface="Calibri"/>
              </a:rPr>
              <a:t> </a:t>
            </a:r>
            <a:r>
              <a:rPr sz="1500" spc="-5" dirty="0">
                <a:solidFill>
                  <a:schemeClr val="tx2">
                    <a:lumMod val="75000"/>
                  </a:schemeClr>
                </a:solidFill>
                <a:latin typeface="Calibri"/>
                <a:cs typeface="Calibri"/>
              </a:rPr>
              <a:t>Δικαστήριο</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έκρινε</a:t>
            </a:r>
            <a:r>
              <a:rPr sz="1500" dirty="0">
                <a:solidFill>
                  <a:schemeClr val="tx2">
                    <a:lumMod val="75000"/>
                  </a:schemeClr>
                </a:solidFill>
                <a:latin typeface="Calibri"/>
                <a:cs typeface="Calibri"/>
              </a:rPr>
              <a:t> ότι</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υπήρξε</a:t>
            </a:r>
            <a:r>
              <a:rPr sz="1500" dirty="0">
                <a:solidFill>
                  <a:schemeClr val="tx2">
                    <a:lumMod val="75000"/>
                  </a:schemeClr>
                </a:solidFill>
                <a:latin typeface="Calibri"/>
                <a:cs typeface="Calibri"/>
              </a:rPr>
              <a:t> </a:t>
            </a:r>
            <a:r>
              <a:rPr sz="1500" b="1" spc="-5" dirty="0">
                <a:solidFill>
                  <a:schemeClr val="tx2">
                    <a:lumMod val="75000"/>
                  </a:schemeClr>
                </a:solidFill>
                <a:latin typeface="Calibri"/>
                <a:cs typeface="Calibri"/>
              </a:rPr>
              <a:t>παραβίαση</a:t>
            </a:r>
            <a:r>
              <a:rPr sz="1500" b="1" dirty="0">
                <a:solidFill>
                  <a:schemeClr val="tx2">
                    <a:lumMod val="75000"/>
                  </a:schemeClr>
                </a:solidFill>
                <a:latin typeface="Calibri"/>
                <a:cs typeface="Calibri"/>
              </a:rPr>
              <a:t> του</a:t>
            </a:r>
            <a:r>
              <a:rPr sz="1500" b="1" spc="5" dirty="0">
                <a:solidFill>
                  <a:schemeClr val="tx2">
                    <a:lumMod val="75000"/>
                  </a:schemeClr>
                </a:solidFill>
                <a:latin typeface="Calibri"/>
                <a:cs typeface="Calibri"/>
              </a:rPr>
              <a:t> </a:t>
            </a:r>
            <a:r>
              <a:rPr sz="1500" b="1" spc="-5" dirty="0">
                <a:solidFill>
                  <a:schemeClr val="tx2">
                    <a:lumMod val="75000"/>
                  </a:schemeClr>
                </a:solidFill>
                <a:latin typeface="Calibri"/>
                <a:cs typeface="Calibri"/>
              </a:rPr>
              <a:t>Άρθρου</a:t>
            </a:r>
            <a:r>
              <a:rPr sz="1500" b="1" dirty="0">
                <a:solidFill>
                  <a:schemeClr val="tx2">
                    <a:lumMod val="75000"/>
                  </a:schemeClr>
                </a:solidFill>
                <a:latin typeface="Calibri"/>
                <a:cs typeface="Calibri"/>
              </a:rPr>
              <a:t> 14</a:t>
            </a:r>
            <a:r>
              <a:rPr sz="1500" b="1"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(απαγόρευση</a:t>
            </a:r>
            <a:r>
              <a:rPr sz="1500" dirty="0">
                <a:solidFill>
                  <a:schemeClr val="tx2">
                    <a:lumMod val="75000"/>
                  </a:schemeClr>
                </a:solidFill>
                <a:latin typeface="Calibri"/>
                <a:cs typeface="Calibri"/>
              </a:rPr>
              <a:t> των </a:t>
            </a:r>
            <a:r>
              <a:rPr sz="1500" spc="-26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διακρίσεων) </a:t>
            </a:r>
            <a:r>
              <a:rPr sz="1500" b="1" spc="-5" dirty="0">
                <a:solidFill>
                  <a:schemeClr val="tx2">
                    <a:lumMod val="75000"/>
                  </a:schemeClr>
                </a:solidFill>
                <a:latin typeface="Calibri"/>
                <a:cs typeface="Calibri"/>
              </a:rPr>
              <a:t>σε συνδυασμό με το Άρθρο </a:t>
            </a:r>
            <a:r>
              <a:rPr sz="1500" b="1" dirty="0">
                <a:solidFill>
                  <a:schemeClr val="tx2">
                    <a:lumMod val="75000"/>
                  </a:schemeClr>
                </a:solidFill>
                <a:latin typeface="Calibri"/>
                <a:cs typeface="Calibri"/>
              </a:rPr>
              <a:t>8 </a:t>
            </a:r>
            <a:r>
              <a:rPr sz="1500" spc="-5" dirty="0">
                <a:solidFill>
                  <a:schemeClr val="tx2">
                    <a:lumMod val="75000"/>
                  </a:schemeClr>
                </a:solidFill>
                <a:latin typeface="Calibri"/>
                <a:cs typeface="Calibri"/>
              </a:rPr>
              <a:t>(δικαίωμα σεβασμού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ιδιωτικής </a:t>
            </a:r>
            <a:r>
              <a:rPr sz="1500" dirty="0">
                <a:solidFill>
                  <a:schemeClr val="tx2">
                    <a:lumMod val="75000"/>
                  </a:schemeClr>
                </a:solidFill>
                <a:latin typeface="Calibri"/>
                <a:cs typeface="Calibri"/>
              </a:rPr>
              <a:t>και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οικογενειακής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ζωής)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της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Σύμβασης.</a:t>
            </a:r>
            <a:r>
              <a:rPr sz="1500" dirty="0">
                <a:solidFill>
                  <a:schemeClr val="tx2">
                    <a:lumMod val="75000"/>
                  </a:schemeClr>
                </a:solidFill>
                <a:latin typeface="Calibri"/>
                <a:cs typeface="Calibri"/>
              </a:rPr>
              <a:t> Οι </a:t>
            </a:r>
            <a:r>
              <a:rPr sz="1500" spc="-5" dirty="0">
                <a:solidFill>
                  <a:schemeClr val="tx2">
                    <a:lumMod val="75000"/>
                  </a:schemeClr>
                </a:solidFill>
                <a:latin typeface="Calibri"/>
                <a:cs typeface="Calibri"/>
              </a:rPr>
              <a:t>γονείς</a:t>
            </a:r>
            <a:r>
              <a:rPr sz="1500" dirty="0">
                <a:solidFill>
                  <a:schemeClr val="tx2">
                    <a:lumMod val="75000"/>
                  </a:schemeClr>
                </a:solidFill>
                <a:latin typeface="Calibri"/>
                <a:cs typeface="Calibri"/>
              </a:rPr>
              <a:t> του </a:t>
            </a:r>
            <a:r>
              <a:rPr sz="1500" spc="-5" dirty="0">
                <a:solidFill>
                  <a:schemeClr val="tx2">
                    <a:lumMod val="75000"/>
                  </a:schemeClr>
                </a:solidFill>
                <a:latin typeface="Calibri"/>
                <a:cs typeface="Calibri"/>
              </a:rPr>
              <a:t>πρώτου</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προσφεύγοντος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είχαν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συνάψει «νόμιμο και κανονικό γάμο» και κανένα στοιχείο </a:t>
            </a:r>
            <a:r>
              <a:rPr sz="1500" dirty="0">
                <a:solidFill>
                  <a:schemeClr val="tx2">
                    <a:lumMod val="75000"/>
                  </a:schemeClr>
                </a:solidFill>
                <a:latin typeface="Calibri"/>
                <a:cs typeface="Calibri"/>
              </a:rPr>
              <a:t>της εν </a:t>
            </a:r>
            <a:r>
              <a:rPr sz="1500" spc="-5" dirty="0">
                <a:solidFill>
                  <a:schemeClr val="tx2">
                    <a:lumMod val="75000"/>
                  </a:schemeClr>
                </a:solidFill>
                <a:latin typeface="Calibri"/>
                <a:cs typeface="Calibri"/>
              </a:rPr>
              <a:t>λόγω διαθήκης </a:t>
            </a:r>
            <a:r>
              <a:rPr sz="1500" dirty="0">
                <a:solidFill>
                  <a:schemeClr val="tx2">
                    <a:lumMod val="75000"/>
                  </a:schemeClr>
                </a:solidFill>
                <a:latin typeface="Calibri"/>
                <a:cs typeface="Calibri"/>
              </a:rPr>
              <a:t>δεν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μπορούσε </a:t>
            </a:r>
            <a:r>
              <a:rPr sz="1500" dirty="0">
                <a:solidFill>
                  <a:schemeClr val="tx2">
                    <a:lumMod val="75000"/>
                  </a:schemeClr>
                </a:solidFill>
                <a:latin typeface="Calibri"/>
                <a:cs typeface="Calibri"/>
              </a:rPr>
              <a:t>να </a:t>
            </a:r>
            <a:r>
              <a:rPr sz="1500" spc="-5" dirty="0">
                <a:solidFill>
                  <a:schemeClr val="tx2">
                    <a:lumMod val="75000"/>
                  </a:schemeClr>
                </a:solidFill>
                <a:latin typeface="Calibri"/>
                <a:cs typeface="Calibri"/>
              </a:rPr>
              <a:t>οδηγήσει στο συμπέρασμα </a:t>
            </a:r>
            <a:r>
              <a:rPr sz="1500" dirty="0">
                <a:solidFill>
                  <a:schemeClr val="tx2">
                    <a:lumMod val="75000"/>
                  </a:schemeClr>
                </a:solidFill>
                <a:latin typeface="Calibri"/>
                <a:cs typeface="Calibri"/>
              </a:rPr>
              <a:t>ότι </a:t>
            </a:r>
            <a:r>
              <a:rPr sz="1500" spc="-5" dirty="0">
                <a:solidFill>
                  <a:schemeClr val="tx2">
                    <a:lumMod val="75000"/>
                  </a:schemeClr>
                </a:solidFill>
                <a:latin typeface="Calibri"/>
                <a:cs typeface="Calibri"/>
              </a:rPr>
              <a:t>αποκλείονταν τα υιοθετημένα παιδιά. </a:t>
            </a:r>
            <a:r>
              <a:rPr sz="1500" dirty="0">
                <a:solidFill>
                  <a:schemeClr val="tx2">
                    <a:lumMod val="75000"/>
                  </a:schemeClr>
                </a:solidFill>
                <a:latin typeface="Calibri"/>
                <a:cs typeface="Calibri"/>
              </a:rPr>
              <a:t> Επομένως</a:t>
            </a:r>
            <a:r>
              <a:rPr sz="1500" spc="5" dirty="0">
                <a:solidFill>
                  <a:schemeClr val="tx2">
                    <a:lumMod val="75000"/>
                  </a:schemeClr>
                </a:solidFill>
                <a:latin typeface="Calibri"/>
                <a:cs typeface="Calibri"/>
              </a:rPr>
              <a:t> </a:t>
            </a:r>
            <a:r>
              <a:rPr sz="1500" dirty="0">
                <a:solidFill>
                  <a:schemeClr val="tx2">
                    <a:lumMod val="75000"/>
                  </a:schemeClr>
                </a:solidFill>
                <a:latin typeface="Calibri"/>
                <a:cs typeface="Calibri"/>
              </a:rPr>
              <a:t>η</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κρίση</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των</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εθνικών</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δικαστηρίων</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ισοδυναμούσε</a:t>
            </a:r>
            <a:r>
              <a:rPr sz="1500" dirty="0">
                <a:solidFill>
                  <a:schemeClr val="tx2">
                    <a:lumMod val="75000"/>
                  </a:schemeClr>
                </a:solidFill>
                <a:latin typeface="Calibri"/>
                <a:cs typeface="Calibri"/>
              </a:rPr>
              <a:t> </a:t>
            </a:r>
            <a:r>
              <a:rPr sz="1500" spc="-10" dirty="0">
                <a:solidFill>
                  <a:schemeClr val="tx2">
                    <a:lumMod val="75000"/>
                  </a:schemeClr>
                </a:solidFill>
                <a:latin typeface="Calibri"/>
                <a:cs typeface="Calibri"/>
              </a:rPr>
              <a:t>με</a:t>
            </a:r>
            <a:r>
              <a:rPr sz="1500" spc="-5" dirty="0">
                <a:solidFill>
                  <a:schemeClr val="tx2">
                    <a:lumMod val="75000"/>
                  </a:schemeClr>
                </a:solidFill>
                <a:latin typeface="Calibri"/>
                <a:cs typeface="Calibri"/>
              </a:rPr>
              <a:t> «δικαστική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αποστέρηση</a:t>
            </a:r>
            <a:r>
              <a:rPr sz="1500" dirty="0">
                <a:solidFill>
                  <a:schemeClr val="tx2">
                    <a:lumMod val="75000"/>
                  </a:schemeClr>
                </a:solidFill>
                <a:latin typeface="Calibri"/>
                <a:cs typeface="Calibri"/>
              </a:rPr>
              <a:t> των</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κληρονομικών</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δικαιωμάτων</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του</a:t>
            </a:r>
            <a:r>
              <a:rPr sz="1500" dirty="0">
                <a:solidFill>
                  <a:schemeClr val="tx2">
                    <a:lumMod val="75000"/>
                  </a:schemeClr>
                </a:solidFill>
                <a:latin typeface="Calibri"/>
                <a:cs typeface="Calibri"/>
              </a:rPr>
              <a:t> θετού</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τέκνου»,</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κάτι</a:t>
            </a:r>
            <a:r>
              <a:rPr sz="1500" dirty="0">
                <a:solidFill>
                  <a:schemeClr val="tx2">
                    <a:lumMod val="75000"/>
                  </a:schemeClr>
                </a:solidFill>
                <a:latin typeface="Calibri"/>
                <a:cs typeface="Calibri"/>
              </a:rPr>
              <a:t> το</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οποίο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ερχόταν</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σε</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«καταφανή</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αντίθεση</a:t>
            </a:r>
            <a:r>
              <a:rPr sz="1500" dirty="0">
                <a:solidFill>
                  <a:schemeClr val="tx2">
                    <a:lumMod val="75000"/>
                  </a:schemeClr>
                </a:solidFill>
                <a:latin typeface="Calibri"/>
                <a:cs typeface="Calibri"/>
              </a:rPr>
              <a:t> με</a:t>
            </a:r>
            <a:r>
              <a:rPr sz="1500" spc="5" dirty="0">
                <a:solidFill>
                  <a:schemeClr val="tx2">
                    <a:lumMod val="75000"/>
                  </a:schemeClr>
                </a:solidFill>
                <a:latin typeface="Calibri"/>
                <a:cs typeface="Calibri"/>
              </a:rPr>
              <a:t> </a:t>
            </a:r>
            <a:r>
              <a:rPr sz="1500" dirty="0">
                <a:solidFill>
                  <a:schemeClr val="tx2">
                    <a:lumMod val="75000"/>
                  </a:schemeClr>
                </a:solidFill>
                <a:latin typeface="Calibri"/>
                <a:cs typeface="Calibri"/>
              </a:rPr>
              <a:t>την</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απαγόρευση</a:t>
            </a:r>
            <a:r>
              <a:rPr sz="1500" spc="265" dirty="0">
                <a:solidFill>
                  <a:schemeClr val="tx2">
                    <a:lumMod val="75000"/>
                  </a:schemeClr>
                </a:solidFill>
                <a:latin typeface="Calibri"/>
                <a:cs typeface="Calibri"/>
              </a:rPr>
              <a:t> </a:t>
            </a:r>
            <a:r>
              <a:rPr sz="1500" dirty="0">
                <a:solidFill>
                  <a:schemeClr val="tx2">
                    <a:lumMod val="75000"/>
                  </a:schemeClr>
                </a:solidFill>
                <a:latin typeface="Calibri"/>
                <a:cs typeface="Calibri"/>
              </a:rPr>
              <a:t>των</a:t>
            </a:r>
            <a:r>
              <a:rPr sz="1500" spc="27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διακρίσεων»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(παράγραφος</a:t>
            </a:r>
            <a:r>
              <a:rPr sz="1500" spc="-15" dirty="0">
                <a:solidFill>
                  <a:schemeClr val="tx2">
                    <a:lumMod val="75000"/>
                  </a:schemeClr>
                </a:solidFill>
                <a:latin typeface="Calibri"/>
                <a:cs typeface="Calibri"/>
              </a:rPr>
              <a:t> </a:t>
            </a:r>
            <a:r>
              <a:rPr sz="1500" dirty="0">
                <a:solidFill>
                  <a:schemeClr val="tx2">
                    <a:lumMod val="75000"/>
                  </a:schemeClr>
                </a:solidFill>
                <a:latin typeface="Calibri"/>
                <a:cs typeface="Calibri"/>
              </a:rPr>
              <a:t>59</a:t>
            </a:r>
            <a:r>
              <a:rPr sz="1500" spc="-5" dirty="0">
                <a:solidFill>
                  <a:schemeClr val="tx2">
                    <a:lumMod val="75000"/>
                  </a:schemeClr>
                </a:solidFill>
                <a:latin typeface="Calibri"/>
                <a:cs typeface="Calibri"/>
              </a:rPr>
              <a:t>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απόφασης).</a:t>
            </a:r>
            <a:endParaRPr sz="1500">
              <a:solidFill>
                <a:schemeClr val="tx2">
                  <a:lumMod val="75000"/>
                </a:schemeClr>
              </a:solidFill>
              <a:latin typeface="Calibri"/>
              <a:cs typeface="Calibri"/>
            </a:endParaRPr>
          </a:p>
          <a:p>
            <a:pPr>
              <a:lnSpc>
                <a:spcPct val="100000"/>
              </a:lnSpc>
              <a:spcBef>
                <a:spcPts val="20"/>
              </a:spcBef>
            </a:pPr>
            <a:endParaRPr sz="1500">
              <a:latin typeface="Calibri"/>
              <a:cs typeface="Calibri"/>
            </a:endParaRPr>
          </a:p>
          <a:p>
            <a:pPr marL="63500" algn="just">
              <a:lnSpc>
                <a:spcPct val="100000"/>
              </a:lnSpc>
            </a:pPr>
            <a:r>
              <a:rPr sz="1500" b="1" u="sng" spc="-5" dirty="0">
                <a:solidFill>
                  <a:srgbClr val="4F81BC"/>
                </a:solidFill>
                <a:uFill>
                  <a:solidFill>
                    <a:srgbClr val="4F81BC"/>
                  </a:solidFill>
                </a:uFill>
                <a:latin typeface="Calibri"/>
                <a:cs typeface="Calibri"/>
                <a:hlinkClick r:id="rId3"/>
              </a:rPr>
              <a:t>Brauer κατά</a:t>
            </a:r>
            <a:r>
              <a:rPr sz="1500" b="1" u="sng" spc="-15" dirty="0">
                <a:solidFill>
                  <a:srgbClr val="4F81BC"/>
                </a:solidFill>
                <a:uFill>
                  <a:solidFill>
                    <a:srgbClr val="4F81BC"/>
                  </a:solidFill>
                </a:uFill>
                <a:latin typeface="Calibri"/>
                <a:cs typeface="Calibri"/>
                <a:hlinkClick r:id="rId3"/>
              </a:rPr>
              <a:t> </a:t>
            </a:r>
            <a:r>
              <a:rPr sz="1500" b="1" u="sng" spc="-5" dirty="0">
                <a:solidFill>
                  <a:srgbClr val="4F81BC"/>
                </a:solidFill>
                <a:uFill>
                  <a:solidFill>
                    <a:srgbClr val="4F81BC"/>
                  </a:solidFill>
                </a:uFill>
                <a:latin typeface="Calibri"/>
                <a:cs typeface="Calibri"/>
                <a:hlinkClick r:id="rId3"/>
              </a:rPr>
              <a:t>Γερμανίας</a:t>
            </a:r>
            <a:endParaRPr sz="1500">
              <a:latin typeface="Calibri"/>
              <a:cs typeface="Calibri"/>
            </a:endParaRPr>
          </a:p>
          <a:p>
            <a:pPr marL="63500" algn="just">
              <a:lnSpc>
                <a:spcPct val="100000"/>
              </a:lnSpc>
              <a:spcBef>
                <a:spcPts val="25"/>
              </a:spcBef>
            </a:pPr>
            <a:r>
              <a:rPr sz="1500" dirty="0">
                <a:solidFill>
                  <a:srgbClr val="808080"/>
                </a:solidFill>
                <a:latin typeface="Calibri"/>
                <a:cs typeface="Calibri"/>
              </a:rPr>
              <a:t>28</a:t>
            </a:r>
            <a:r>
              <a:rPr sz="1500" spc="-25" dirty="0">
                <a:solidFill>
                  <a:srgbClr val="808080"/>
                </a:solidFill>
                <a:latin typeface="Calibri"/>
                <a:cs typeface="Calibri"/>
              </a:rPr>
              <a:t> </a:t>
            </a:r>
            <a:r>
              <a:rPr sz="1500" spc="-5" dirty="0">
                <a:solidFill>
                  <a:srgbClr val="808080"/>
                </a:solidFill>
                <a:latin typeface="Calibri"/>
                <a:cs typeface="Calibri"/>
              </a:rPr>
              <a:t>Μαΐου</a:t>
            </a:r>
            <a:r>
              <a:rPr sz="1500" spc="-25" dirty="0">
                <a:solidFill>
                  <a:srgbClr val="808080"/>
                </a:solidFill>
                <a:latin typeface="Calibri"/>
                <a:cs typeface="Calibri"/>
              </a:rPr>
              <a:t> </a:t>
            </a:r>
            <a:r>
              <a:rPr sz="1500" spc="-5" dirty="0">
                <a:solidFill>
                  <a:srgbClr val="808080"/>
                </a:solidFill>
                <a:latin typeface="Calibri"/>
                <a:cs typeface="Calibri"/>
              </a:rPr>
              <a:t>2009</a:t>
            </a:r>
            <a:endParaRPr sz="1500">
              <a:latin typeface="Calibri"/>
              <a:cs typeface="Calibri"/>
            </a:endParaRPr>
          </a:p>
          <a:p>
            <a:pPr marL="63500" algn="just">
              <a:lnSpc>
                <a:spcPct val="100000"/>
              </a:lnSpc>
              <a:spcBef>
                <a:spcPts val="25"/>
              </a:spcBef>
            </a:pPr>
            <a:r>
              <a:rPr sz="1500" dirty="0">
                <a:latin typeface="Calibri"/>
                <a:cs typeface="Calibri"/>
              </a:rPr>
              <a:t>Νόμος</a:t>
            </a:r>
            <a:r>
              <a:rPr sz="1500" spc="85" dirty="0">
                <a:latin typeface="Calibri"/>
                <a:cs typeface="Calibri"/>
              </a:rPr>
              <a:t> </a:t>
            </a:r>
            <a:r>
              <a:rPr sz="1500" spc="-5" dirty="0">
                <a:latin typeface="Calibri"/>
                <a:cs typeface="Calibri"/>
              </a:rPr>
              <a:t>που</a:t>
            </a:r>
            <a:r>
              <a:rPr sz="1500" spc="70" dirty="0">
                <a:latin typeface="Calibri"/>
                <a:cs typeface="Calibri"/>
              </a:rPr>
              <a:t> </a:t>
            </a:r>
            <a:r>
              <a:rPr sz="1500" spc="-5" dirty="0">
                <a:latin typeface="Calibri"/>
                <a:cs typeface="Calibri"/>
              </a:rPr>
              <a:t>αφορούσε</a:t>
            </a:r>
            <a:r>
              <a:rPr sz="1500" spc="90" dirty="0">
                <a:latin typeface="Calibri"/>
                <a:cs typeface="Calibri"/>
              </a:rPr>
              <a:t> </a:t>
            </a:r>
            <a:r>
              <a:rPr sz="1500" spc="-5" dirty="0">
                <a:latin typeface="Calibri"/>
                <a:cs typeface="Calibri"/>
              </a:rPr>
              <a:t>στα</a:t>
            </a:r>
            <a:r>
              <a:rPr sz="1500" spc="90" dirty="0">
                <a:latin typeface="Calibri"/>
                <a:cs typeface="Calibri"/>
              </a:rPr>
              <a:t> </a:t>
            </a:r>
            <a:r>
              <a:rPr sz="1500" spc="-5" dirty="0">
                <a:latin typeface="Calibri"/>
                <a:cs typeface="Calibri"/>
              </a:rPr>
              <a:t>παιδιά</a:t>
            </a:r>
            <a:r>
              <a:rPr sz="1500" spc="90" dirty="0">
                <a:latin typeface="Calibri"/>
                <a:cs typeface="Calibri"/>
              </a:rPr>
              <a:t> </a:t>
            </a:r>
            <a:r>
              <a:rPr sz="1500" spc="-5" dirty="0">
                <a:latin typeface="Calibri"/>
                <a:cs typeface="Calibri"/>
              </a:rPr>
              <a:t>που</a:t>
            </a:r>
            <a:r>
              <a:rPr sz="1500" spc="90" dirty="0">
                <a:latin typeface="Calibri"/>
                <a:cs typeface="Calibri"/>
              </a:rPr>
              <a:t> </a:t>
            </a:r>
            <a:r>
              <a:rPr sz="1500" spc="-5" dirty="0">
                <a:latin typeface="Calibri"/>
                <a:cs typeface="Calibri"/>
              </a:rPr>
              <a:t>είχαν</a:t>
            </a:r>
            <a:r>
              <a:rPr sz="1500" spc="90" dirty="0">
                <a:latin typeface="Calibri"/>
                <a:cs typeface="Calibri"/>
              </a:rPr>
              <a:t> </a:t>
            </a:r>
            <a:r>
              <a:rPr sz="1500" spc="-5" dirty="0">
                <a:latin typeface="Calibri"/>
                <a:cs typeface="Calibri"/>
              </a:rPr>
              <a:t>γεννηθεί</a:t>
            </a:r>
            <a:r>
              <a:rPr sz="1500" spc="80" dirty="0">
                <a:latin typeface="Calibri"/>
                <a:cs typeface="Calibri"/>
              </a:rPr>
              <a:t> </a:t>
            </a:r>
            <a:r>
              <a:rPr sz="1500" spc="-5" dirty="0">
                <a:latin typeface="Calibri"/>
                <a:cs typeface="Calibri"/>
              </a:rPr>
              <a:t>εκτός</a:t>
            </a:r>
            <a:r>
              <a:rPr sz="1500" spc="75" dirty="0">
                <a:latin typeface="Calibri"/>
                <a:cs typeface="Calibri"/>
              </a:rPr>
              <a:t> </a:t>
            </a:r>
            <a:r>
              <a:rPr sz="1500" spc="-5" dirty="0">
                <a:latin typeface="Calibri"/>
                <a:cs typeface="Calibri"/>
              </a:rPr>
              <a:t>γάμου</a:t>
            </a:r>
            <a:r>
              <a:rPr sz="1500" spc="85" dirty="0">
                <a:latin typeface="Calibri"/>
                <a:cs typeface="Calibri"/>
              </a:rPr>
              <a:t> </a:t>
            </a:r>
            <a:r>
              <a:rPr sz="1500" spc="-5" dirty="0">
                <a:latin typeface="Calibri"/>
                <a:cs typeface="Calibri"/>
              </a:rPr>
              <a:t>πριν</a:t>
            </a:r>
            <a:r>
              <a:rPr sz="1500" spc="75" dirty="0">
                <a:latin typeface="Calibri"/>
                <a:cs typeface="Calibri"/>
              </a:rPr>
              <a:t> </a:t>
            </a:r>
            <a:r>
              <a:rPr sz="1500" spc="-5" dirty="0">
                <a:latin typeface="Calibri"/>
                <a:cs typeface="Calibri"/>
              </a:rPr>
              <a:t>από</a:t>
            </a:r>
            <a:r>
              <a:rPr sz="1500" spc="95" dirty="0">
                <a:latin typeface="Calibri"/>
                <a:cs typeface="Calibri"/>
              </a:rPr>
              <a:t> </a:t>
            </a:r>
            <a:r>
              <a:rPr sz="1500">
                <a:latin typeface="Calibri"/>
                <a:cs typeface="Calibri"/>
              </a:rPr>
              <a:t>την</a:t>
            </a:r>
            <a:r>
              <a:rPr sz="1500" spc="75">
                <a:latin typeface="Calibri"/>
                <a:cs typeface="Calibri"/>
              </a:rPr>
              <a:t> </a:t>
            </a:r>
            <a:r>
              <a:rPr sz="1500" spc="5" smtClean="0">
                <a:latin typeface="Calibri"/>
                <a:cs typeface="Calibri"/>
              </a:rPr>
              <a:t>1</a:t>
            </a:r>
            <a:r>
              <a:rPr sz="1500" spc="7" baseline="30000" smtClean="0">
                <a:latin typeface="Calibri"/>
                <a:cs typeface="Calibri"/>
              </a:rPr>
              <a:t>η</a:t>
            </a:r>
            <a:r>
              <a:rPr lang="en-US" sz="1500" spc="7" baseline="38194" dirty="0" smtClean="0">
                <a:latin typeface="Calibri"/>
                <a:cs typeface="Calibri"/>
              </a:rPr>
              <a:t> </a:t>
            </a:r>
            <a:r>
              <a:rPr sz="1500" spc="-5" smtClean="0">
                <a:latin typeface="Calibri"/>
                <a:cs typeface="Calibri"/>
              </a:rPr>
              <a:t>Ιουλίου </a:t>
            </a:r>
            <a:r>
              <a:rPr sz="1500" dirty="0">
                <a:latin typeface="Calibri"/>
                <a:cs typeface="Calibri"/>
              </a:rPr>
              <a:t>1949 δεν </a:t>
            </a:r>
            <a:r>
              <a:rPr sz="1500" spc="-5" dirty="0">
                <a:latin typeface="Calibri"/>
                <a:cs typeface="Calibri"/>
              </a:rPr>
              <a:t>επέτρεπε στην προσφεύγουσα </a:t>
            </a:r>
            <a:r>
              <a:rPr sz="1500" dirty="0">
                <a:latin typeface="Calibri"/>
                <a:cs typeface="Calibri"/>
              </a:rPr>
              <a:t>να </a:t>
            </a:r>
            <a:r>
              <a:rPr sz="1500" spc="-5" dirty="0">
                <a:latin typeface="Calibri"/>
                <a:cs typeface="Calibri"/>
              </a:rPr>
              <a:t>κληρονομήσει </a:t>
            </a:r>
            <a:r>
              <a:rPr sz="1500" dirty="0">
                <a:latin typeface="Calibri"/>
                <a:cs typeface="Calibri"/>
              </a:rPr>
              <a:t>τον </a:t>
            </a:r>
            <a:r>
              <a:rPr sz="1500" spc="-5" dirty="0">
                <a:latin typeface="Calibri"/>
                <a:cs typeface="Calibri"/>
              </a:rPr>
              <a:t>πατέρα της, </a:t>
            </a:r>
            <a:r>
              <a:rPr sz="1500" dirty="0">
                <a:latin typeface="Calibri"/>
                <a:cs typeface="Calibri"/>
              </a:rPr>
              <a:t> </a:t>
            </a:r>
            <a:r>
              <a:rPr sz="1500" spc="-5" dirty="0">
                <a:latin typeface="Calibri"/>
                <a:cs typeface="Calibri"/>
              </a:rPr>
              <a:t>μολονότι εκείνος </a:t>
            </a:r>
            <a:r>
              <a:rPr sz="1500" dirty="0">
                <a:latin typeface="Calibri"/>
                <a:cs typeface="Calibri"/>
              </a:rPr>
              <a:t>την </a:t>
            </a:r>
            <a:r>
              <a:rPr sz="1500" spc="-5" dirty="0">
                <a:latin typeface="Calibri"/>
                <a:cs typeface="Calibri"/>
              </a:rPr>
              <a:t>είχε αναγνωρίσει. </a:t>
            </a:r>
            <a:r>
              <a:rPr sz="1500" dirty="0">
                <a:latin typeface="Calibri"/>
                <a:cs typeface="Calibri"/>
              </a:rPr>
              <a:t>Η </a:t>
            </a:r>
            <a:r>
              <a:rPr sz="1500" spc="-5" dirty="0">
                <a:latin typeface="Calibri"/>
                <a:cs typeface="Calibri"/>
              </a:rPr>
              <a:t>ισότητα </a:t>
            </a:r>
            <a:r>
              <a:rPr sz="1500" dirty="0">
                <a:latin typeface="Calibri"/>
                <a:cs typeface="Calibri"/>
              </a:rPr>
              <a:t>των </a:t>
            </a:r>
            <a:r>
              <a:rPr sz="1500" spc="-5" dirty="0">
                <a:latin typeface="Calibri"/>
                <a:cs typeface="Calibri"/>
              </a:rPr>
              <a:t>σχετικών </a:t>
            </a:r>
            <a:r>
              <a:rPr sz="1500" dirty="0">
                <a:latin typeface="Calibri"/>
                <a:cs typeface="Calibri"/>
              </a:rPr>
              <a:t>με </a:t>
            </a:r>
            <a:r>
              <a:rPr sz="1500" spc="-5" dirty="0">
                <a:latin typeface="Calibri"/>
                <a:cs typeface="Calibri"/>
              </a:rPr>
              <a:t>την κληρονομική </a:t>
            </a:r>
            <a:r>
              <a:rPr sz="1500" dirty="0">
                <a:latin typeface="Calibri"/>
                <a:cs typeface="Calibri"/>
              </a:rPr>
              <a:t> </a:t>
            </a:r>
            <a:r>
              <a:rPr sz="1500" spc="-5" dirty="0">
                <a:latin typeface="Calibri"/>
                <a:cs typeface="Calibri"/>
              </a:rPr>
              <a:t>διαδοχή δικαιωμάτων, </a:t>
            </a:r>
            <a:r>
              <a:rPr sz="1500" dirty="0">
                <a:latin typeface="Calibri"/>
                <a:cs typeface="Calibri"/>
              </a:rPr>
              <a:t>η </a:t>
            </a:r>
            <a:r>
              <a:rPr sz="1500" spc="-5" dirty="0">
                <a:latin typeface="Calibri"/>
                <a:cs typeface="Calibri"/>
              </a:rPr>
              <a:t>οποία προβλεπόταν </a:t>
            </a:r>
            <a:r>
              <a:rPr sz="1500" spc="-10" dirty="0">
                <a:latin typeface="Calibri"/>
                <a:cs typeface="Calibri"/>
              </a:rPr>
              <a:t>από </a:t>
            </a:r>
            <a:r>
              <a:rPr sz="1500" dirty="0">
                <a:latin typeface="Calibri"/>
                <a:cs typeface="Calibri"/>
              </a:rPr>
              <a:t>το </a:t>
            </a:r>
            <a:r>
              <a:rPr sz="1500" spc="-10" dirty="0">
                <a:latin typeface="Calibri"/>
                <a:cs typeface="Calibri"/>
              </a:rPr>
              <a:t>δίκαιο </a:t>
            </a:r>
            <a:r>
              <a:rPr sz="1500" dirty="0">
                <a:latin typeface="Calibri"/>
                <a:cs typeface="Calibri"/>
              </a:rPr>
              <a:t>της </a:t>
            </a:r>
            <a:r>
              <a:rPr sz="1500" spc="-5" dirty="0">
                <a:latin typeface="Calibri"/>
                <a:cs typeface="Calibri"/>
              </a:rPr>
              <a:t>πρώην Λαοκρατικής </a:t>
            </a:r>
            <a:r>
              <a:rPr sz="1500" dirty="0">
                <a:latin typeface="Calibri"/>
                <a:cs typeface="Calibri"/>
              </a:rPr>
              <a:t> </a:t>
            </a:r>
            <a:r>
              <a:rPr sz="1500" spc="-5" dirty="0">
                <a:latin typeface="Calibri"/>
                <a:cs typeface="Calibri"/>
              </a:rPr>
              <a:t>Δημοκρατίας </a:t>
            </a:r>
            <a:r>
              <a:rPr sz="1500" dirty="0">
                <a:latin typeface="Calibri"/>
                <a:cs typeface="Calibri"/>
              </a:rPr>
              <a:t>της </a:t>
            </a:r>
            <a:r>
              <a:rPr sz="1500" spc="-5" dirty="0">
                <a:latin typeface="Calibri"/>
                <a:cs typeface="Calibri"/>
              </a:rPr>
              <a:t>Γερμανίας (όπου είχε περάσει το μεγαλύτερο </a:t>
            </a:r>
            <a:r>
              <a:rPr sz="1500" dirty="0">
                <a:latin typeface="Calibri"/>
                <a:cs typeface="Calibri"/>
              </a:rPr>
              <a:t>μέρος της ζωής </a:t>
            </a:r>
            <a:r>
              <a:rPr sz="1500" spc="-5" dirty="0">
                <a:latin typeface="Calibri"/>
                <a:cs typeface="Calibri"/>
              </a:rPr>
              <a:t>της), </a:t>
            </a:r>
            <a:r>
              <a:rPr sz="1500" dirty="0">
                <a:latin typeface="Calibri"/>
                <a:cs typeface="Calibri"/>
              </a:rPr>
              <a:t> δεν</a:t>
            </a:r>
            <a:r>
              <a:rPr sz="1500" spc="5" dirty="0">
                <a:latin typeface="Calibri"/>
                <a:cs typeface="Calibri"/>
              </a:rPr>
              <a:t> </a:t>
            </a:r>
            <a:r>
              <a:rPr sz="1500" spc="-5" dirty="0">
                <a:latin typeface="Calibri"/>
                <a:cs typeface="Calibri"/>
              </a:rPr>
              <a:t>έβρισκε</a:t>
            </a:r>
            <a:r>
              <a:rPr sz="1500" dirty="0">
                <a:latin typeface="Calibri"/>
                <a:cs typeface="Calibri"/>
              </a:rPr>
              <a:t> </a:t>
            </a:r>
            <a:r>
              <a:rPr sz="1500" spc="-5" dirty="0">
                <a:latin typeface="Calibri"/>
                <a:cs typeface="Calibri"/>
              </a:rPr>
              <a:t>εφαρμογή</a:t>
            </a:r>
            <a:r>
              <a:rPr sz="1500" dirty="0">
                <a:latin typeface="Calibri"/>
                <a:cs typeface="Calibri"/>
              </a:rPr>
              <a:t> </a:t>
            </a:r>
            <a:r>
              <a:rPr sz="1500" spc="-5" dirty="0">
                <a:latin typeface="Calibri"/>
                <a:cs typeface="Calibri"/>
              </a:rPr>
              <a:t>στην</a:t>
            </a:r>
            <a:r>
              <a:rPr sz="1500" dirty="0">
                <a:latin typeface="Calibri"/>
                <a:cs typeface="Calibri"/>
              </a:rPr>
              <a:t> </a:t>
            </a:r>
            <a:r>
              <a:rPr sz="1500" spc="-5" dirty="0">
                <a:latin typeface="Calibri"/>
                <a:cs typeface="Calibri"/>
              </a:rPr>
              <a:t>περίπτωσή</a:t>
            </a:r>
            <a:r>
              <a:rPr sz="1500" dirty="0">
                <a:latin typeface="Calibri"/>
                <a:cs typeface="Calibri"/>
              </a:rPr>
              <a:t> </a:t>
            </a:r>
            <a:r>
              <a:rPr sz="1500" spc="-5" dirty="0">
                <a:latin typeface="Calibri"/>
                <a:cs typeface="Calibri"/>
              </a:rPr>
              <a:t>της,</a:t>
            </a:r>
            <a:r>
              <a:rPr sz="1500" dirty="0">
                <a:latin typeface="Calibri"/>
                <a:cs typeface="Calibri"/>
              </a:rPr>
              <a:t> </a:t>
            </a:r>
            <a:r>
              <a:rPr sz="1500" spc="-5" dirty="0">
                <a:latin typeface="Calibri"/>
                <a:cs typeface="Calibri"/>
              </a:rPr>
              <a:t>επειδή</a:t>
            </a:r>
            <a:r>
              <a:rPr sz="1500" dirty="0">
                <a:latin typeface="Calibri"/>
                <a:cs typeface="Calibri"/>
              </a:rPr>
              <a:t> ο</a:t>
            </a:r>
            <a:r>
              <a:rPr sz="1500" spc="5" dirty="0">
                <a:latin typeface="Calibri"/>
                <a:cs typeface="Calibri"/>
              </a:rPr>
              <a:t> </a:t>
            </a:r>
            <a:r>
              <a:rPr sz="1500" spc="-5" dirty="0">
                <a:latin typeface="Calibri"/>
                <a:cs typeface="Calibri"/>
              </a:rPr>
              <a:t>πατέρας</a:t>
            </a:r>
            <a:r>
              <a:rPr sz="1500" dirty="0">
                <a:latin typeface="Calibri"/>
                <a:cs typeface="Calibri"/>
              </a:rPr>
              <a:t> της</a:t>
            </a:r>
            <a:r>
              <a:rPr sz="1500" spc="5" dirty="0">
                <a:latin typeface="Calibri"/>
                <a:cs typeface="Calibri"/>
              </a:rPr>
              <a:t> </a:t>
            </a:r>
            <a:r>
              <a:rPr sz="1500" spc="-5" dirty="0">
                <a:latin typeface="Calibri"/>
                <a:cs typeface="Calibri"/>
              </a:rPr>
              <a:t>ζούσε</a:t>
            </a:r>
            <a:r>
              <a:rPr sz="1500" dirty="0">
                <a:latin typeface="Calibri"/>
                <a:cs typeface="Calibri"/>
              </a:rPr>
              <a:t> </a:t>
            </a:r>
            <a:r>
              <a:rPr sz="1500" spc="-5" dirty="0">
                <a:latin typeface="Calibri"/>
                <a:cs typeface="Calibri"/>
              </a:rPr>
              <a:t>στην </a:t>
            </a:r>
            <a:r>
              <a:rPr sz="1500" dirty="0">
                <a:latin typeface="Calibri"/>
                <a:cs typeface="Calibri"/>
              </a:rPr>
              <a:t> </a:t>
            </a:r>
            <a:r>
              <a:rPr sz="1500" spc="-5" dirty="0">
                <a:latin typeface="Calibri"/>
                <a:cs typeface="Calibri"/>
              </a:rPr>
              <a:t>Ομοσπονδιακή</a:t>
            </a:r>
            <a:r>
              <a:rPr sz="1500" dirty="0">
                <a:latin typeface="Calibri"/>
                <a:cs typeface="Calibri"/>
              </a:rPr>
              <a:t> </a:t>
            </a:r>
            <a:r>
              <a:rPr sz="1500" spc="-5" dirty="0">
                <a:latin typeface="Calibri"/>
                <a:cs typeface="Calibri"/>
              </a:rPr>
              <a:t>Δημοκρατία</a:t>
            </a:r>
            <a:r>
              <a:rPr sz="1500" dirty="0">
                <a:latin typeface="Calibri"/>
                <a:cs typeface="Calibri"/>
              </a:rPr>
              <a:t> της</a:t>
            </a:r>
            <a:r>
              <a:rPr sz="1500" spc="5" dirty="0">
                <a:latin typeface="Calibri"/>
                <a:cs typeface="Calibri"/>
              </a:rPr>
              <a:t> </a:t>
            </a:r>
            <a:r>
              <a:rPr sz="1500" spc="-5" dirty="0">
                <a:latin typeface="Calibri"/>
                <a:cs typeface="Calibri"/>
              </a:rPr>
              <a:t>Γερμανίας</a:t>
            </a:r>
            <a:r>
              <a:rPr sz="1500" dirty="0">
                <a:latin typeface="Calibri"/>
                <a:cs typeface="Calibri"/>
              </a:rPr>
              <a:t> </a:t>
            </a:r>
            <a:r>
              <a:rPr sz="1500" spc="-5" dirty="0">
                <a:latin typeface="Calibri"/>
                <a:cs typeface="Calibri"/>
              </a:rPr>
              <a:t>πριν</a:t>
            </a:r>
            <a:r>
              <a:rPr sz="1500" dirty="0">
                <a:latin typeface="Calibri"/>
                <a:cs typeface="Calibri"/>
              </a:rPr>
              <a:t> </a:t>
            </a:r>
            <a:r>
              <a:rPr sz="1500" spc="-5" dirty="0">
                <a:latin typeface="Calibri"/>
                <a:cs typeface="Calibri"/>
              </a:rPr>
              <a:t>από</a:t>
            </a:r>
            <a:r>
              <a:rPr sz="1500" dirty="0">
                <a:latin typeface="Calibri"/>
                <a:cs typeface="Calibri"/>
              </a:rPr>
              <a:t> την</a:t>
            </a:r>
            <a:r>
              <a:rPr sz="1500" spc="5" dirty="0">
                <a:latin typeface="Calibri"/>
                <a:cs typeface="Calibri"/>
              </a:rPr>
              <a:t> </a:t>
            </a:r>
            <a:r>
              <a:rPr sz="1500" spc="-5" dirty="0">
                <a:latin typeface="Calibri"/>
                <a:cs typeface="Calibri"/>
              </a:rPr>
              <a:t>επανένωση.</a:t>
            </a:r>
            <a:r>
              <a:rPr sz="1500" dirty="0">
                <a:latin typeface="Calibri"/>
                <a:cs typeface="Calibri"/>
              </a:rPr>
              <a:t> Η </a:t>
            </a:r>
            <a:r>
              <a:rPr sz="1500" spc="5" dirty="0">
                <a:latin typeface="Calibri"/>
                <a:cs typeface="Calibri"/>
              </a:rPr>
              <a:t> </a:t>
            </a:r>
            <a:r>
              <a:rPr sz="1500" spc="-5" dirty="0">
                <a:latin typeface="Calibri"/>
                <a:cs typeface="Calibri"/>
              </a:rPr>
              <a:t>προσφεύγουσα</a:t>
            </a:r>
            <a:r>
              <a:rPr sz="1500" dirty="0">
                <a:latin typeface="Calibri"/>
                <a:cs typeface="Calibri"/>
              </a:rPr>
              <a:t> </a:t>
            </a:r>
            <a:r>
              <a:rPr sz="1500" spc="-5" dirty="0">
                <a:latin typeface="Calibri"/>
                <a:cs typeface="Calibri"/>
              </a:rPr>
              <a:t>ισχυρίστηκε</a:t>
            </a:r>
            <a:r>
              <a:rPr sz="1500" dirty="0">
                <a:latin typeface="Calibri"/>
                <a:cs typeface="Calibri"/>
              </a:rPr>
              <a:t> ότι</a:t>
            </a:r>
            <a:r>
              <a:rPr sz="1500" spc="5" dirty="0">
                <a:latin typeface="Calibri"/>
                <a:cs typeface="Calibri"/>
              </a:rPr>
              <a:t> </a:t>
            </a:r>
            <a:r>
              <a:rPr sz="1500" dirty="0">
                <a:latin typeface="Calibri"/>
                <a:cs typeface="Calibri"/>
              </a:rPr>
              <a:t>ο</a:t>
            </a:r>
            <a:r>
              <a:rPr sz="1500" spc="5" dirty="0">
                <a:latin typeface="Calibri"/>
                <a:cs typeface="Calibri"/>
              </a:rPr>
              <a:t> </a:t>
            </a:r>
            <a:r>
              <a:rPr sz="1500" spc="-5" dirty="0">
                <a:latin typeface="Calibri"/>
                <a:cs typeface="Calibri"/>
              </a:rPr>
              <a:t>αποκλεισμός</a:t>
            </a:r>
            <a:r>
              <a:rPr sz="1500" dirty="0">
                <a:latin typeface="Calibri"/>
                <a:cs typeface="Calibri"/>
              </a:rPr>
              <a:t> της</a:t>
            </a:r>
            <a:r>
              <a:rPr sz="1500" spc="5" dirty="0">
                <a:latin typeface="Calibri"/>
                <a:cs typeface="Calibri"/>
              </a:rPr>
              <a:t> </a:t>
            </a:r>
            <a:r>
              <a:rPr sz="1500" spc="-5" dirty="0">
                <a:latin typeface="Calibri"/>
                <a:cs typeface="Calibri"/>
              </a:rPr>
              <a:t>από</a:t>
            </a:r>
            <a:r>
              <a:rPr sz="1500" dirty="0">
                <a:latin typeface="Calibri"/>
                <a:cs typeface="Calibri"/>
              </a:rPr>
              <a:t> </a:t>
            </a:r>
            <a:r>
              <a:rPr sz="1500" spc="-5" dirty="0">
                <a:latin typeface="Calibri"/>
                <a:cs typeface="Calibri"/>
              </a:rPr>
              <a:t>κάθε</a:t>
            </a:r>
            <a:r>
              <a:rPr sz="1500" dirty="0">
                <a:latin typeface="Calibri"/>
                <a:cs typeface="Calibri"/>
              </a:rPr>
              <a:t> </a:t>
            </a:r>
            <a:r>
              <a:rPr sz="1500" spc="-5" dirty="0">
                <a:latin typeface="Calibri"/>
                <a:cs typeface="Calibri"/>
              </a:rPr>
              <a:t>δικαίωμα</a:t>
            </a:r>
            <a:r>
              <a:rPr sz="1500" dirty="0">
                <a:latin typeface="Calibri"/>
                <a:cs typeface="Calibri"/>
              </a:rPr>
              <a:t> </a:t>
            </a:r>
            <a:r>
              <a:rPr sz="1500" spc="-5" dirty="0">
                <a:latin typeface="Calibri"/>
                <a:cs typeface="Calibri"/>
              </a:rPr>
              <a:t>στην </a:t>
            </a:r>
            <a:r>
              <a:rPr sz="1500" dirty="0">
                <a:latin typeface="Calibri"/>
                <a:cs typeface="Calibri"/>
              </a:rPr>
              <a:t> </a:t>
            </a:r>
            <a:r>
              <a:rPr sz="1500" spc="-5" dirty="0">
                <a:latin typeface="Calibri"/>
                <a:cs typeface="Calibri"/>
              </a:rPr>
              <a:t>κληρονομιά</a:t>
            </a:r>
            <a:r>
              <a:rPr sz="1500" dirty="0">
                <a:latin typeface="Calibri"/>
                <a:cs typeface="Calibri"/>
              </a:rPr>
              <a:t> του </a:t>
            </a:r>
            <a:r>
              <a:rPr sz="1500" spc="-5" dirty="0">
                <a:latin typeface="Calibri"/>
                <a:cs typeface="Calibri"/>
              </a:rPr>
              <a:t>πατέρα της, </a:t>
            </a:r>
            <a:r>
              <a:rPr sz="1500" dirty="0">
                <a:latin typeface="Calibri"/>
                <a:cs typeface="Calibri"/>
              </a:rPr>
              <a:t>μετά τον </a:t>
            </a:r>
            <a:r>
              <a:rPr sz="1500" spc="-5" dirty="0">
                <a:latin typeface="Calibri"/>
                <a:cs typeface="Calibri"/>
              </a:rPr>
              <a:t>θάνατό </a:t>
            </a:r>
            <a:r>
              <a:rPr sz="1500" dirty="0">
                <a:latin typeface="Calibri"/>
                <a:cs typeface="Calibri"/>
              </a:rPr>
              <a:t>του, </a:t>
            </a:r>
            <a:r>
              <a:rPr sz="1500" spc="-5" dirty="0">
                <a:latin typeface="Calibri"/>
                <a:cs typeface="Calibri"/>
              </a:rPr>
              <a:t>ισοδυναμούσε</a:t>
            </a:r>
            <a:r>
              <a:rPr sz="1500" dirty="0">
                <a:latin typeface="Calibri"/>
                <a:cs typeface="Calibri"/>
              </a:rPr>
              <a:t> με </a:t>
            </a:r>
            <a:r>
              <a:rPr sz="1500" spc="-5" dirty="0">
                <a:latin typeface="Calibri"/>
                <a:cs typeface="Calibri"/>
              </a:rPr>
              <a:t>διακριτική </a:t>
            </a:r>
            <a:r>
              <a:rPr sz="1500" dirty="0">
                <a:latin typeface="Calibri"/>
                <a:cs typeface="Calibri"/>
              </a:rPr>
              <a:t> </a:t>
            </a:r>
            <a:r>
              <a:rPr sz="1500" spc="-5" dirty="0">
                <a:latin typeface="Calibri"/>
                <a:cs typeface="Calibri"/>
              </a:rPr>
              <a:t>μεταχείριση</a:t>
            </a:r>
            <a:r>
              <a:rPr sz="1500" dirty="0">
                <a:latin typeface="Calibri"/>
                <a:cs typeface="Calibri"/>
              </a:rPr>
              <a:t> </a:t>
            </a:r>
            <a:r>
              <a:rPr sz="1500" spc="-5" dirty="0">
                <a:latin typeface="Calibri"/>
                <a:cs typeface="Calibri"/>
              </a:rPr>
              <a:t>και </a:t>
            </a:r>
            <a:r>
              <a:rPr sz="1500" dirty="0">
                <a:latin typeface="Calibri"/>
                <a:cs typeface="Calibri"/>
              </a:rPr>
              <a:t>ήταν</a:t>
            </a:r>
            <a:r>
              <a:rPr sz="1500" spc="-10" dirty="0">
                <a:latin typeface="Calibri"/>
                <a:cs typeface="Calibri"/>
              </a:rPr>
              <a:t> </a:t>
            </a:r>
            <a:r>
              <a:rPr sz="1500" spc="-5">
                <a:latin typeface="Calibri"/>
                <a:cs typeface="Calibri"/>
              </a:rPr>
              <a:t>απολύτως</a:t>
            </a:r>
            <a:r>
              <a:rPr sz="1500">
                <a:latin typeface="Calibri"/>
                <a:cs typeface="Calibri"/>
              </a:rPr>
              <a:t> </a:t>
            </a:r>
            <a:r>
              <a:rPr sz="1500" spc="-5" smtClean="0">
                <a:latin typeface="Calibri"/>
                <a:cs typeface="Calibri"/>
              </a:rPr>
              <a:t>δυσανάλογος.</a:t>
            </a:r>
            <a:r>
              <a:rPr lang="el-GR" sz="1500" spc="-5" dirty="0" smtClean="0">
                <a:latin typeface="Calibri"/>
                <a:cs typeface="Calibri"/>
              </a:rPr>
              <a:t> </a:t>
            </a:r>
            <a:r>
              <a:rPr sz="1500" smtClean="0">
                <a:solidFill>
                  <a:schemeClr val="tx2">
                    <a:lumMod val="75000"/>
                  </a:schemeClr>
                </a:solidFill>
                <a:latin typeface="Calibri"/>
                <a:cs typeface="Calibri"/>
              </a:rPr>
              <a:t>Το</a:t>
            </a:r>
            <a:r>
              <a:rPr sz="1500" spc="5" smtClean="0">
                <a:solidFill>
                  <a:schemeClr val="tx2">
                    <a:lumMod val="75000"/>
                  </a:schemeClr>
                </a:solidFill>
                <a:latin typeface="Calibri"/>
                <a:cs typeface="Calibri"/>
              </a:rPr>
              <a:t> </a:t>
            </a:r>
            <a:r>
              <a:rPr sz="1500" spc="-5" dirty="0">
                <a:solidFill>
                  <a:schemeClr val="tx2">
                    <a:lumMod val="75000"/>
                  </a:schemeClr>
                </a:solidFill>
                <a:latin typeface="Calibri"/>
                <a:cs typeface="Calibri"/>
              </a:rPr>
              <a:t>Δικαστήριο</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έκρινε</a:t>
            </a:r>
            <a:r>
              <a:rPr sz="1500" dirty="0">
                <a:solidFill>
                  <a:schemeClr val="tx2">
                    <a:lumMod val="75000"/>
                  </a:schemeClr>
                </a:solidFill>
                <a:latin typeface="Calibri"/>
                <a:cs typeface="Calibri"/>
              </a:rPr>
              <a:t> ότι</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υπήρξε</a:t>
            </a:r>
            <a:r>
              <a:rPr sz="1500" dirty="0">
                <a:solidFill>
                  <a:schemeClr val="tx2">
                    <a:lumMod val="75000"/>
                  </a:schemeClr>
                </a:solidFill>
                <a:latin typeface="Calibri"/>
                <a:cs typeface="Calibri"/>
              </a:rPr>
              <a:t> </a:t>
            </a:r>
            <a:r>
              <a:rPr sz="1500" b="1" spc="-5" dirty="0">
                <a:solidFill>
                  <a:schemeClr val="tx2">
                    <a:lumMod val="75000"/>
                  </a:schemeClr>
                </a:solidFill>
                <a:latin typeface="Calibri"/>
                <a:cs typeface="Calibri"/>
              </a:rPr>
              <a:t>παραβίαση</a:t>
            </a:r>
            <a:r>
              <a:rPr sz="1500" b="1" dirty="0">
                <a:solidFill>
                  <a:schemeClr val="tx2">
                    <a:lumMod val="75000"/>
                  </a:schemeClr>
                </a:solidFill>
                <a:latin typeface="Calibri"/>
                <a:cs typeface="Calibri"/>
              </a:rPr>
              <a:t> του</a:t>
            </a:r>
            <a:r>
              <a:rPr sz="1500" b="1" spc="5" dirty="0">
                <a:solidFill>
                  <a:schemeClr val="tx2">
                    <a:lumMod val="75000"/>
                  </a:schemeClr>
                </a:solidFill>
                <a:latin typeface="Calibri"/>
                <a:cs typeface="Calibri"/>
              </a:rPr>
              <a:t> </a:t>
            </a:r>
            <a:r>
              <a:rPr sz="1500" b="1" spc="-5" dirty="0">
                <a:solidFill>
                  <a:schemeClr val="tx2">
                    <a:lumMod val="75000"/>
                  </a:schemeClr>
                </a:solidFill>
                <a:latin typeface="Calibri"/>
                <a:cs typeface="Calibri"/>
              </a:rPr>
              <a:t>Άρθρου</a:t>
            </a:r>
            <a:r>
              <a:rPr sz="1500" b="1" dirty="0">
                <a:solidFill>
                  <a:schemeClr val="tx2">
                    <a:lumMod val="75000"/>
                  </a:schemeClr>
                </a:solidFill>
                <a:latin typeface="Calibri"/>
                <a:cs typeface="Calibri"/>
              </a:rPr>
              <a:t> 14</a:t>
            </a:r>
            <a:r>
              <a:rPr sz="1500" b="1"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(απαγόρευση</a:t>
            </a:r>
            <a:r>
              <a:rPr sz="1500" dirty="0">
                <a:solidFill>
                  <a:schemeClr val="tx2">
                    <a:lumMod val="75000"/>
                  </a:schemeClr>
                </a:solidFill>
                <a:latin typeface="Calibri"/>
                <a:cs typeface="Calibri"/>
              </a:rPr>
              <a:t> των </a:t>
            </a:r>
            <a:r>
              <a:rPr sz="1500" spc="-26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διακρίσεων) </a:t>
            </a:r>
            <a:r>
              <a:rPr sz="1500" b="1" spc="-5" dirty="0">
                <a:solidFill>
                  <a:schemeClr val="tx2">
                    <a:lumMod val="75000"/>
                  </a:schemeClr>
                </a:solidFill>
                <a:latin typeface="Calibri"/>
                <a:cs typeface="Calibri"/>
              </a:rPr>
              <a:t>σε συνδυασμό με το Άρθρο </a:t>
            </a:r>
            <a:r>
              <a:rPr sz="1500" b="1" dirty="0">
                <a:solidFill>
                  <a:schemeClr val="tx2">
                    <a:lumMod val="75000"/>
                  </a:schemeClr>
                </a:solidFill>
                <a:latin typeface="Calibri"/>
                <a:cs typeface="Calibri"/>
              </a:rPr>
              <a:t>8 </a:t>
            </a:r>
            <a:r>
              <a:rPr sz="1500" spc="-5" dirty="0">
                <a:solidFill>
                  <a:schemeClr val="tx2">
                    <a:lumMod val="75000"/>
                  </a:schemeClr>
                </a:solidFill>
                <a:latin typeface="Calibri"/>
                <a:cs typeface="Calibri"/>
              </a:rPr>
              <a:t>(δικαίωμα σεβασμού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ιδιωτικής </a:t>
            </a:r>
            <a:r>
              <a:rPr sz="1500" dirty="0">
                <a:solidFill>
                  <a:schemeClr val="tx2">
                    <a:lumMod val="75000"/>
                  </a:schemeClr>
                </a:solidFill>
                <a:latin typeface="Calibri"/>
                <a:cs typeface="Calibri"/>
              </a:rPr>
              <a:t>και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οικογενειακής ζωής)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Σύμβασης. Συγκεκριμένα, </a:t>
            </a:r>
            <a:r>
              <a:rPr sz="1500" dirty="0">
                <a:solidFill>
                  <a:schemeClr val="tx2">
                    <a:lumMod val="75000"/>
                  </a:schemeClr>
                </a:solidFill>
                <a:latin typeface="Calibri"/>
                <a:cs typeface="Calibri"/>
              </a:rPr>
              <a:t>δεν </a:t>
            </a:r>
            <a:r>
              <a:rPr sz="1500" spc="-5" dirty="0">
                <a:solidFill>
                  <a:schemeClr val="tx2">
                    <a:lumMod val="75000"/>
                  </a:schemeClr>
                </a:solidFill>
                <a:latin typeface="Calibri"/>
                <a:cs typeface="Calibri"/>
              </a:rPr>
              <a:t>εντόπισε κανένα στοιχείο το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οποίο θα μπορούσε σήμερα </a:t>
            </a:r>
            <a:r>
              <a:rPr sz="1500" spc="-10" dirty="0">
                <a:solidFill>
                  <a:schemeClr val="tx2">
                    <a:lumMod val="75000"/>
                  </a:schemeClr>
                </a:solidFill>
                <a:latin typeface="Calibri"/>
                <a:cs typeface="Calibri"/>
              </a:rPr>
              <a:t>να </a:t>
            </a:r>
            <a:r>
              <a:rPr sz="1500" spc="-5" dirty="0">
                <a:solidFill>
                  <a:schemeClr val="tx2">
                    <a:lumMod val="75000"/>
                  </a:schemeClr>
                </a:solidFill>
                <a:latin typeface="Calibri"/>
                <a:cs typeface="Calibri"/>
              </a:rPr>
              <a:t>δικαιολογήσει μια τέτοια διάκριση λόγω γέννησης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εκτός</a:t>
            </a:r>
            <a:r>
              <a:rPr sz="1500" spc="9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γάμου,</a:t>
            </a:r>
            <a:r>
              <a:rPr sz="1500" spc="10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λαμβάνοντας</a:t>
            </a:r>
            <a:r>
              <a:rPr sz="1500" spc="10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υπόψη</a:t>
            </a:r>
            <a:r>
              <a:rPr sz="1500" spc="11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ιδίως</a:t>
            </a:r>
            <a:r>
              <a:rPr sz="1500" spc="100" dirty="0">
                <a:solidFill>
                  <a:schemeClr val="tx2">
                    <a:lumMod val="75000"/>
                  </a:schemeClr>
                </a:solidFill>
                <a:latin typeface="Calibri"/>
                <a:cs typeface="Calibri"/>
              </a:rPr>
              <a:t> </a:t>
            </a:r>
            <a:r>
              <a:rPr sz="1500" dirty="0">
                <a:solidFill>
                  <a:schemeClr val="tx2">
                    <a:lumMod val="75000"/>
                  </a:schemeClr>
                </a:solidFill>
                <a:latin typeface="Calibri"/>
                <a:cs typeface="Calibri"/>
              </a:rPr>
              <a:t>το</a:t>
            </a:r>
            <a:r>
              <a:rPr sz="1500" spc="10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γεγονός</a:t>
            </a:r>
            <a:r>
              <a:rPr sz="1500" spc="100" dirty="0">
                <a:solidFill>
                  <a:schemeClr val="tx2">
                    <a:lumMod val="75000"/>
                  </a:schemeClr>
                </a:solidFill>
                <a:latin typeface="Calibri"/>
                <a:cs typeface="Calibri"/>
              </a:rPr>
              <a:t> </a:t>
            </a:r>
            <a:r>
              <a:rPr sz="1500" dirty="0">
                <a:solidFill>
                  <a:schemeClr val="tx2">
                    <a:lumMod val="75000"/>
                  </a:schemeClr>
                </a:solidFill>
                <a:latin typeface="Calibri"/>
                <a:cs typeface="Calibri"/>
              </a:rPr>
              <a:t>ότι</a:t>
            </a:r>
            <a:r>
              <a:rPr sz="1500" spc="95" dirty="0">
                <a:solidFill>
                  <a:schemeClr val="tx2">
                    <a:lumMod val="75000"/>
                  </a:schemeClr>
                </a:solidFill>
                <a:latin typeface="Calibri"/>
                <a:cs typeface="Calibri"/>
              </a:rPr>
              <a:t> </a:t>
            </a:r>
            <a:r>
              <a:rPr sz="1500" dirty="0">
                <a:solidFill>
                  <a:schemeClr val="tx2">
                    <a:lumMod val="75000"/>
                  </a:schemeClr>
                </a:solidFill>
                <a:latin typeface="Calibri"/>
                <a:cs typeface="Calibri"/>
              </a:rPr>
              <a:t>ο</a:t>
            </a:r>
            <a:r>
              <a:rPr sz="1500" spc="10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πλήρης</a:t>
            </a:r>
            <a:r>
              <a:rPr sz="1500" spc="100" dirty="0">
                <a:solidFill>
                  <a:schemeClr val="tx2">
                    <a:lumMod val="75000"/>
                  </a:schemeClr>
                </a:solidFill>
                <a:latin typeface="Calibri"/>
                <a:cs typeface="Calibri"/>
              </a:rPr>
              <a:t> </a:t>
            </a:r>
            <a:r>
              <a:rPr sz="1500" spc="-5">
                <a:solidFill>
                  <a:schemeClr val="tx2">
                    <a:lumMod val="75000"/>
                  </a:schemeClr>
                </a:solidFill>
                <a:latin typeface="Calibri"/>
                <a:cs typeface="Calibri"/>
              </a:rPr>
              <a:t>αποκλεισμός</a:t>
            </a:r>
            <a:r>
              <a:rPr sz="1500" spc="100">
                <a:solidFill>
                  <a:schemeClr val="tx2">
                    <a:lumMod val="75000"/>
                  </a:schemeClr>
                </a:solidFill>
                <a:latin typeface="Calibri"/>
                <a:cs typeface="Calibri"/>
              </a:rPr>
              <a:t> </a:t>
            </a:r>
            <a:r>
              <a:rPr sz="1500" smtClean="0">
                <a:solidFill>
                  <a:schemeClr val="tx2">
                    <a:lumMod val="75000"/>
                  </a:schemeClr>
                </a:solidFill>
                <a:latin typeface="Calibri"/>
                <a:cs typeface="Calibri"/>
              </a:rPr>
              <a:t>της</a:t>
            </a:r>
            <a:r>
              <a:rPr lang="en-US" sz="1500" dirty="0" smtClean="0">
                <a:solidFill>
                  <a:schemeClr val="tx2">
                    <a:lumMod val="75000"/>
                  </a:schemeClr>
                </a:solidFill>
                <a:latin typeface="Calibri"/>
                <a:cs typeface="Calibri"/>
              </a:rPr>
              <a:t> </a:t>
            </a:r>
            <a:r>
              <a:rPr sz="1500" spc="-5" smtClean="0">
                <a:solidFill>
                  <a:schemeClr val="tx2">
                    <a:lumMod val="75000"/>
                  </a:schemeClr>
                </a:solidFill>
                <a:latin typeface="Calibri"/>
                <a:cs typeface="Calibri"/>
              </a:rPr>
              <a:t>προσφεύγουσας </a:t>
            </a:r>
            <a:r>
              <a:rPr sz="1500" spc="-5" dirty="0">
                <a:solidFill>
                  <a:schemeClr val="tx2">
                    <a:lumMod val="75000"/>
                  </a:schemeClr>
                </a:solidFill>
                <a:latin typeface="Calibri"/>
                <a:cs typeface="Calibri"/>
              </a:rPr>
              <a:t>από την κληρονομική διαδοχή </a:t>
            </a:r>
            <a:r>
              <a:rPr sz="1500" dirty="0">
                <a:solidFill>
                  <a:schemeClr val="tx2">
                    <a:lumMod val="75000"/>
                  </a:schemeClr>
                </a:solidFill>
                <a:latin typeface="Calibri"/>
                <a:cs typeface="Calibri"/>
              </a:rPr>
              <a:t>την </a:t>
            </a:r>
            <a:r>
              <a:rPr sz="1500" spc="-5" dirty="0">
                <a:solidFill>
                  <a:schemeClr val="tx2">
                    <a:lumMod val="75000"/>
                  </a:schemeClr>
                </a:solidFill>
                <a:latin typeface="Calibri"/>
                <a:cs typeface="Calibri"/>
              </a:rPr>
              <a:t>έθετε </a:t>
            </a:r>
            <a:r>
              <a:rPr sz="1500" spc="-10" dirty="0">
                <a:solidFill>
                  <a:schemeClr val="tx2">
                    <a:lumMod val="75000"/>
                  </a:schemeClr>
                </a:solidFill>
                <a:latin typeface="Calibri"/>
                <a:cs typeface="Calibri"/>
              </a:rPr>
              <a:t>σε </a:t>
            </a:r>
            <a:r>
              <a:rPr sz="1500" spc="-5" dirty="0">
                <a:solidFill>
                  <a:schemeClr val="tx2">
                    <a:lumMod val="75000"/>
                  </a:schemeClr>
                </a:solidFill>
                <a:latin typeface="Calibri"/>
                <a:cs typeface="Calibri"/>
              </a:rPr>
              <a:t>ακόμα περισσότερο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μειονεκτική θέση σε σχέση </a:t>
            </a:r>
            <a:r>
              <a:rPr sz="1500" dirty="0">
                <a:solidFill>
                  <a:schemeClr val="tx2">
                    <a:lumMod val="75000"/>
                  </a:schemeClr>
                </a:solidFill>
                <a:latin typeface="Calibri"/>
                <a:cs typeface="Calibri"/>
              </a:rPr>
              <a:t>με </a:t>
            </a:r>
            <a:r>
              <a:rPr sz="1500" spc="-5" dirty="0">
                <a:solidFill>
                  <a:schemeClr val="tx2">
                    <a:lumMod val="75000"/>
                  </a:schemeClr>
                </a:solidFill>
                <a:latin typeface="Calibri"/>
                <a:cs typeface="Calibri"/>
              </a:rPr>
              <a:t>τους προσφεύγοντες σε άλλες αντίστοιχες υποθέσεις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που είχαν</a:t>
            </a:r>
            <a:r>
              <a:rPr sz="1500" spc="-10" dirty="0">
                <a:solidFill>
                  <a:schemeClr val="tx2">
                    <a:lumMod val="75000"/>
                  </a:schemeClr>
                </a:solidFill>
                <a:latin typeface="Calibri"/>
                <a:cs typeface="Calibri"/>
              </a:rPr>
              <a:t> </a:t>
            </a:r>
            <a:r>
              <a:rPr sz="1500" dirty="0">
                <a:solidFill>
                  <a:schemeClr val="tx2">
                    <a:lumMod val="75000"/>
                  </a:schemeClr>
                </a:solidFill>
                <a:latin typeface="Calibri"/>
                <a:cs typeface="Calibri"/>
              </a:rPr>
              <a:t>αχθεί</a:t>
            </a:r>
            <a:r>
              <a:rPr sz="1500" spc="-1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ενώπιον</a:t>
            </a:r>
            <a:r>
              <a:rPr sz="1500" spc="-10" dirty="0">
                <a:solidFill>
                  <a:schemeClr val="tx2">
                    <a:lumMod val="75000"/>
                  </a:schemeClr>
                </a:solidFill>
                <a:latin typeface="Calibri"/>
                <a:cs typeface="Calibri"/>
              </a:rPr>
              <a:t> </a:t>
            </a:r>
            <a:r>
              <a:rPr sz="1500" dirty="0">
                <a:solidFill>
                  <a:schemeClr val="tx2">
                    <a:lumMod val="75000"/>
                  </a:schemeClr>
                </a:solidFill>
                <a:latin typeface="Calibri"/>
                <a:cs typeface="Calibri"/>
              </a:rPr>
              <a:t>του </a:t>
            </a:r>
            <a:r>
              <a:rPr sz="1500" spc="-5" dirty="0">
                <a:solidFill>
                  <a:schemeClr val="tx2">
                    <a:lumMod val="75000"/>
                  </a:schemeClr>
                </a:solidFill>
                <a:latin typeface="Calibri"/>
                <a:cs typeface="Calibri"/>
              </a:rPr>
              <a:t>Δικαστηρίου.</a:t>
            </a:r>
            <a:endParaRPr sz="1500">
              <a:solidFill>
                <a:schemeClr val="tx2">
                  <a:lumMod val="75000"/>
                </a:schemeClr>
              </a:solidFill>
              <a:latin typeface="Calibri"/>
              <a:cs typeface="Calibri"/>
            </a:endParaRPr>
          </a:p>
          <a:p>
            <a:pPr>
              <a:lnSpc>
                <a:spcPct val="100000"/>
              </a:lnSpc>
              <a:spcBef>
                <a:spcPts val="25"/>
              </a:spcBef>
            </a:pPr>
            <a:endParaRPr sz="1500">
              <a:latin typeface="Calibri"/>
              <a:cs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41300" y="273050"/>
            <a:ext cx="10058400" cy="6204199"/>
          </a:xfrm>
          <a:prstGeom prst="rect">
            <a:avLst/>
          </a:prstGeom>
        </p:spPr>
        <p:txBody>
          <a:bodyPr vert="horz" wrap="square" lIns="0" tIns="9525" rIns="0" bIns="0" rtlCol="0">
            <a:spAutoFit/>
          </a:bodyPr>
          <a:lstStyle/>
          <a:p>
            <a:pPr marL="63500" algn="just">
              <a:lnSpc>
                <a:spcPct val="100000"/>
              </a:lnSpc>
            </a:pPr>
            <a:r>
              <a:rPr lang="el-GR" b="1" u="sng" dirty="0" err="1">
                <a:solidFill>
                  <a:srgbClr val="4F81BC"/>
                </a:solidFill>
                <a:uFill>
                  <a:solidFill>
                    <a:srgbClr val="4F81BC"/>
                  </a:solidFill>
                </a:uFill>
                <a:cs typeface="Calibri"/>
                <a:hlinkClick r:id="rId2"/>
              </a:rPr>
              <a:t>Fabris</a:t>
            </a:r>
            <a:r>
              <a:rPr lang="el-GR" b="1" u="sng" spc="-20" dirty="0">
                <a:solidFill>
                  <a:srgbClr val="4F81BC"/>
                </a:solidFill>
                <a:uFill>
                  <a:solidFill>
                    <a:srgbClr val="4F81BC"/>
                  </a:solidFill>
                </a:uFill>
                <a:cs typeface="Calibri"/>
                <a:hlinkClick r:id="rId2"/>
              </a:rPr>
              <a:t> </a:t>
            </a:r>
            <a:r>
              <a:rPr lang="el-GR" b="1" u="sng" spc="-5" dirty="0">
                <a:solidFill>
                  <a:srgbClr val="4F81BC"/>
                </a:solidFill>
                <a:uFill>
                  <a:solidFill>
                    <a:srgbClr val="4F81BC"/>
                  </a:solidFill>
                </a:uFill>
                <a:cs typeface="Calibri"/>
                <a:hlinkClick r:id="rId2"/>
              </a:rPr>
              <a:t>κατά</a:t>
            </a:r>
            <a:r>
              <a:rPr lang="el-GR" b="1" u="sng" spc="-25" dirty="0">
                <a:solidFill>
                  <a:srgbClr val="4F81BC"/>
                </a:solidFill>
                <a:uFill>
                  <a:solidFill>
                    <a:srgbClr val="4F81BC"/>
                  </a:solidFill>
                </a:uFill>
                <a:cs typeface="Calibri"/>
                <a:hlinkClick r:id="rId2"/>
              </a:rPr>
              <a:t> </a:t>
            </a:r>
            <a:r>
              <a:rPr lang="el-GR" b="1" u="sng" spc="-5" dirty="0">
                <a:solidFill>
                  <a:srgbClr val="4F81BC"/>
                </a:solidFill>
                <a:uFill>
                  <a:solidFill>
                    <a:srgbClr val="4F81BC"/>
                  </a:solidFill>
                </a:uFill>
                <a:cs typeface="Calibri"/>
                <a:hlinkClick r:id="rId2"/>
              </a:rPr>
              <a:t>Γαλλίας</a:t>
            </a:r>
            <a:endParaRPr lang="el-GR" dirty="0">
              <a:cs typeface="Calibri"/>
            </a:endParaRPr>
          </a:p>
          <a:p>
            <a:pPr marL="63500" algn="just">
              <a:lnSpc>
                <a:spcPct val="100000"/>
              </a:lnSpc>
              <a:spcBef>
                <a:spcPts val="25"/>
              </a:spcBef>
            </a:pPr>
            <a:r>
              <a:rPr lang="el-GR" dirty="0">
                <a:solidFill>
                  <a:srgbClr val="808080"/>
                </a:solidFill>
                <a:cs typeface="Calibri"/>
              </a:rPr>
              <a:t>7 </a:t>
            </a:r>
            <a:r>
              <a:rPr lang="el-GR" spc="-5" dirty="0">
                <a:solidFill>
                  <a:srgbClr val="808080"/>
                </a:solidFill>
                <a:cs typeface="Calibri"/>
              </a:rPr>
              <a:t>Φεβρουαρίου</a:t>
            </a:r>
            <a:r>
              <a:rPr lang="el-GR" dirty="0">
                <a:solidFill>
                  <a:srgbClr val="808080"/>
                </a:solidFill>
                <a:cs typeface="Calibri"/>
              </a:rPr>
              <a:t> </a:t>
            </a:r>
            <a:r>
              <a:rPr lang="el-GR" spc="-5" dirty="0">
                <a:solidFill>
                  <a:srgbClr val="808080"/>
                </a:solidFill>
                <a:cs typeface="Calibri"/>
              </a:rPr>
              <a:t>2013</a:t>
            </a:r>
            <a:r>
              <a:rPr lang="el-GR" spc="5" dirty="0">
                <a:solidFill>
                  <a:srgbClr val="808080"/>
                </a:solidFill>
                <a:cs typeface="Calibri"/>
              </a:rPr>
              <a:t> </a:t>
            </a:r>
            <a:r>
              <a:rPr lang="el-GR" spc="-5" dirty="0">
                <a:solidFill>
                  <a:srgbClr val="808080"/>
                </a:solidFill>
                <a:cs typeface="Calibri"/>
              </a:rPr>
              <a:t>(Τμήμα</a:t>
            </a:r>
            <a:r>
              <a:rPr lang="el-GR" dirty="0">
                <a:solidFill>
                  <a:srgbClr val="808080"/>
                </a:solidFill>
                <a:cs typeface="Calibri"/>
              </a:rPr>
              <a:t> </a:t>
            </a:r>
            <a:r>
              <a:rPr lang="el-GR" spc="-5" dirty="0">
                <a:solidFill>
                  <a:srgbClr val="808080"/>
                </a:solidFill>
                <a:cs typeface="Calibri"/>
              </a:rPr>
              <a:t>Ευρείας</a:t>
            </a:r>
            <a:r>
              <a:rPr lang="el-GR" dirty="0">
                <a:solidFill>
                  <a:srgbClr val="808080"/>
                </a:solidFill>
                <a:cs typeface="Calibri"/>
              </a:rPr>
              <a:t> </a:t>
            </a:r>
            <a:r>
              <a:rPr lang="el-GR" spc="-5" dirty="0">
                <a:solidFill>
                  <a:srgbClr val="808080"/>
                </a:solidFill>
                <a:cs typeface="Calibri"/>
              </a:rPr>
              <a:t>Σύνθεσης)</a:t>
            </a:r>
            <a:endParaRPr lang="el-GR" dirty="0">
              <a:cs typeface="Calibri"/>
            </a:endParaRPr>
          </a:p>
          <a:p>
            <a:pPr marL="63500" marR="55880" algn="just">
              <a:lnSpc>
                <a:spcPct val="101699"/>
              </a:lnSpc>
            </a:pPr>
            <a:r>
              <a:rPr lang="el-GR" dirty="0">
                <a:cs typeface="Calibri"/>
              </a:rPr>
              <a:t>Ο </a:t>
            </a:r>
            <a:r>
              <a:rPr lang="el-GR" spc="-5" dirty="0">
                <a:cs typeface="Calibri"/>
              </a:rPr>
              <a:t>προσφεύγων, </a:t>
            </a:r>
            <a:r>
              <a:rPr lang="el-GR" dirty="0">
                <a:cs typeface="Calibri"/>
              </a:rPr>
              <a:t>ο </a:t>
            </a:r>
            <a:r>
              <a:rPr lang="el-GR" spc="-5" dirty="0">
                <a:cs typeface="Calibri"/>
              </a:rPr>
              <a:t>οποίος γεννήθηκε το 1943 </a:t>
            </a:r>
            <a:r>
              <a:rPr lang="el-GR" spc="-10" dirty="0">
                <a:cs typeface="Calibri"/>
              </a:rPr>
              <a:t>από </a:t>
            </a:r>
            <a:r>
              <a:rPr lang="el-GR" dirty="0">
                <a:cs typeface="Calibri"/>
              </a:rPr>
              <a:t>τη </a:t>
            </a:r>
            <a:r>
              <a:rPr lang="el-GR" spc="-5" dirty="0">
                <a:cs typeface="Calibri"/>
              </a:rPr>
              <a:t>σχέση μεταξύ </a:t>
            </a:r>
            <a:r>
              <a:rPr lang="el-GR" dirty="0">
                <a:cs typeface="Calibri"/>
              </a:rPr>
              <a:t>του </a:t>
            </a:r>
            <a:r>
              <a:rPr lang="el-GR" spc="-5" dirty="0">
                <a:cs typeface="Calibri"/>
              </a:rPr>
              <a:t>πατέρα </a:t>
            </a:r>
            <a:r>
              <a:rPr lang="el-GR" dirty="0">
                <a:cs typeface="Calibri"/>
              </a:rPr>
              <a:t>του </a:t>
            </a:r>
            <a:r>
              <a:rPr lang="el-GR" spc="5" dirty="0">
                <a:cs typeface="Calibri"/>
              </a:rPr>
              <a:t> </a:t>
            </a:r>
            <a:r>
              <a:rPr lang="el-GR" spc="-5" dirty="0">
                <a:cs typeface="Calibri"/>
              </a:rPr>
              <a:t>και μιας παντρεμένης γυναίκας, ήδη μητέρας </a:t>
            </a:r>
            <a:r>
              <a:rPr lang="el-GR" spc="-10" dirty="0">
                <a:cs typeface="Calibri"/>
              </a:rPr>
              <a:t>δύο </a:t>
            </a:r>
            <a:r>
              <a:rPr lang="el-GR" spc="-5" dirty="0">
                <a:cs typeface="Calibri"/>
              </a:rPr>
              <a:t>παιδιών προερχόμενων από </a:t>
            </a:r>
            <a:r>
              <a:rPr lang="el-GR" dirty="0">
                <a:cs typeface="Calibri"/>
              </a:rPr>
              <a:t>τον </a:t>
            </a:r>
            <a:r>
              <a:rPr lang="el-GR" spc="5" dirty="0">
                <a:cs typeface="Calibri"/>
              </a:rPr>
              <a:t> </a:t>
            </a:r>
            <a:r>
              <a:rPr lang="el-GR" spc="-5" dirty="0">
                <a:cs typeface="Calibri"/>
              </a:rPr>
              <a:t>νόμιμο</a:t>
            </a:r>
            <a:r>
              <a:rPr lang="el-GR" spc="75" dirty="0">
                <a:cs typeface="Calibri"/>
              </a:rPr>
              <a:t> </a:t>
            </a:r>
            <a:r>
              <a:rPr lang="el-GR" spc="-5" dirty="0">
                <a:cs typeface="Calibri"/>
              </a:rPr>
              <a:t>γάμο</a:t>
            </a:r>
            <a:r>
              <a:rPr lang="el-GR" spc="75" dirty="0">
                <a:cs typeface="Calibri"/>
              </a:rPr>
              <a:t> </a:t>
            </a:r>
            <a:r>
              <a:rPr lang="el-GR" spc="-5" dirty="0">
                <a:cs typeface="Calibri"/>
              </a:rPr>
              <a:t>της,</a:t>
            </a:r>
            <a:r>
              <a:rPr lang="el-GR" spc="65" dirty="0">
                <a:cs typeface="Calibri"/>
              </a:rPr>
              <a:t> </a:t>
            </a:r>
            <a:r>
              <a:rPr lang="el-GR" spc="-5" dirty="0">
                <a:cs typeface="Calibri"/>
              </a:rPr>
              <a:t>αναγνωρίστηκε</a:t>
            </a:r>
            <a:r>
              <a:rPr lang="el-GR" spc="80" dirty="0">
                <a:cs typeface="Calibri"/>
              </a:rPr>
              <a:t> </a:t>
            </a:r>
            <a:r>
              <a:rPr lang="el-GR" spc="-5" dirty="0">
                <a:cs typeface="Calibri"/>
              </a:rPr>
              <a:t>δικαστικώς</a:t>
            </a:r>
            <a:r>
              <a:rPr lang="el-GR" spc="75" dirty="0">
                <a:cs typeface="Calibri"/>
              </a:rPr>
              <a:t> </a:t>
            </a:r>
            <a:r>
              <a:rPr lang="el-GR" spc="-5" dirty="0">
                <a:cs typeface="Calibri"/>
              </a:rPr>
              <a:t>στην</a:t>
            </a:r>
            <a:r>
              <a:rPr lang="el-GR" spc="75" dirty="0">
                <a:cs typeface="Calibri"/>
              </a:rPr>
              <a:t> </a:t>
            </a:r>
            <a:r>
              <a:rPr lang="el-GR" spc="-10" dirty="0">
                <a:cs typeface="Calibri"/>
              </a:rPr>
              <a:t>ηλικία</a:t>
            </a:r>
            <a:r>
              <a:rPr lang="el-GR" spc="80" dirty="0">
                <a:cs typeface="Calibri"/>
              </a:rPr>
              <a:t> </a:t>
            </a:r>
            <a:r>
              <a:rPr lang="el-GR" dirty="0">
                <a:cs typeface="Calibri"/>
              </a:rPr>
              <a:t>των</a:t>
            </a:r>
            <a:r>
              <a:rPr lang="el-GR" spc="65" dirty="0">
                <a:cs typeface="Calibri"/>
              </a:rPr>
              <a:t> </a:t>
            </a:r>
            <a:r>
              <a:rPr lang="el-GR" dirty="0">
                <a:cs typeface="Calibri"/>
              </a:rPr>
              <a:t>40</a:t>
            </a:r>
            <a:r>
              <a:rPr lang="el-GR" spc="65" dirty="0">
                <a:cs typeface="Calibri"/>
              </a:rPr>
              <a:t> </a:t>
            </a:r>
            <a:r>
              <a:rPr lang="el-GR" dirty="0">
                <a:cs typeface="Calibri"/>
              </a:rPr>
              <a:t>ετών</a:t>
            </a:r>
            <a:r>
              <a:rPr lang="el-GR" spc="65" dirty="0">
                <a:cs typeface="Calibri"/>
              </a:rPr>
              <a:t> </a:t>
            </a:r>
            <a:r>
              <a:rPr lang="el-GR" spc="-5" dirty="0">
                <a:cs typeface="Calibri"/>
              </a:rPr>
              <a:t>ως</a:t>
            </a:r>
            <a:r>
              <a:rPr lang="el-GR" spc="75" dirty="0">
                <a:cs typeface="Calibri"/>
              </a:rPr>
              <a:t> </a:t>
            </a:r>
            <a:r>
              <a:rPr lang="el-GR" spc="-5" dirty="0">
                <a:cs typeface="Calibri"/>
              </a:rPr>
              <a:t>τέκνο</a:t>
            </a:r>
            <a:r>
              <a:rPr lang="el-GR" spc="65" dirty="0">
                <a:cs typeface="Calibri"/>
              </a:rPr>
              <a:t> </a:t>
            </a:r>
            <a:r>
              <a:rPr lang="el-GR" dirty="0">
                <a:cs typeface="Calibri"/>
              </a:rPr>
              <a:t>της </a:t>
            </a:r>
            <a:r>
              <a:rPr lang="el-GR" spc="-254" dirty="0">
                <a:cs typeface="Calibri"/>
              </a:rPr>
              <a:t> </a:t>
            </a:r>
            <a:r>
              <a:rPr lang="el-GR" dirty="0">
                <a:cs typeface="Calibri"/>
              </a:rPr>
              <a:t>εν </a:t>
            </a:r>
            <a:r>
              <a:rPr lang="el-GR" spc="-5" dirty="0">
                <a:cs typeface="Calibri"/>
              </a:rPr>
              <a:t>λόγω γυναίκας γεννημένο χωρίς γάμο </a:t>
            </a:r>
            <a:r>
              <a:rPr lang="el-GR" dirty="0">
                <a:cs typeface="Calibri"/>
              </a:rPr>
              <a:t>των </a:t>
            </a:r>
            <a:r>
              <a:rPr lang="el-GR" spc="-5" dirty="0">
                <a:cs typeface="Calibri"/>
              </a:rPr>
              <a:t>γονέων του. Μετά </a:t>
            </a:r>
            <a:r>
              <a:rPr lang="el-GR" dirty="0">
                <a:cs typeface="Calibri"/>
              </a:rPr>
              <a:t>τον </a:t>
            </a:r>
            <a:r>
              <a:rPr lang="el-GR" spc="-5" dirty="0">
                <a:cs typeface="Calibri"/>
              </a:rPr>
              <a:t>θάνατο </a:t>
            </a:r>
            <a:r>
              <a:rPr lang="el-GR" dirty="0">
                <a:cs typeface="Calibri"/>
              </a:rPr>
              <a:t>της </a:t>
            </a:r>
            <a:r>
              <a:rPr lang="el-GR" spc="5" dirty="0">
                <a:cs typeface="Calibri"/>
              </a:rPr>
              <a:t> </a:t>
            </a:r>
            <a:r>
              <a:rPr lang="el-GR" dirty="0">
                <a:cs typeface="Calibri"/>
              </a:rPr>
              <a:t>μητέρας</a:t>
            </a:r>
            <a:r>
              <a:rPr lang="el-GR" spc="190" dirty="0">
                <a:cs typeface="Calibri"/>
              </a:rPr>
              <a:t> </a:t>
            </a:r>
            <a:r>
              <a:rPr lang="el-GR" dirty="0">
                <a:cs typeface="Calibri"/>
              </a:rPr>
              <a:t>του</a:t>
            </a:r>
            <a:r>
              <a:rPr lang="el-GR" spc="204" dirty="0">
                <a:cs typeface="Calibri"/>
              </a:rPr>
              <a:t> </a:t>
            </a:r>
            <a:r>
              <a:rPr lang="el-GR" dirty="0">
                <a:cs typeface="Calibri"/>
              </a:rPr>
              <a:t>το</a:t>
            </a:r>
            <a:r>
              <a:rPr lang="el-GR" spc="195" dirty="0">
                <a:cs typeface="Calibri"/>
              </a:rPr>
              <a:t> </a:t>
            </a:r>
            <a:r>
              <a:rPr lang="el-GR" spc="-5" dirty="0">
                <a:cs typeface="Calibri"/>
              </a:rPr>
              <a:t>1994,</a:t>
            </a:r>
            <a:r>
              <a:rPr lang="el-GR" spc="210" dirty="0">
                <a:cs typeface="Calibri"/>
              </a:rPr>
              <a:t> </a:t>
            </a:r>
            <a:r>
              <a:rPr lang="el-GR" spc="-5" dirty="0">
                <a:cs typeface="Calibri"/>
              </a:rPr>
              <a:t>ζήτησε</a:t>
            </a:r>
            <a:r>
              <a:rPr lang="el-GR" spc="215" dirty="0">
                <a:cs typeface="Calibri"/>
              </a:rPr>
              <a:t> </a:t>
            </a:r>
            <a:r>
              <a:rPr lang="el-GR" spc="-5" dirty="0">
                <a:cs typeface="Calibri"/>
              </a:rPr>
              <a:t>τη</a:t>
            </a:r>
            <a:r>
              <a:rPr lang="el-GR" spc="210" dirty="0">
                <a:cs typeface="Calibri"/>
              </a:rPr>
              <a:t> </a:t>
            </a:r>
            <a:r>
              <a:rPr lang="el-GR" spc="-5" dirty="0">
                <a:cs typeface="Calibri"/>
              </a:rPr>
              <a:t>μείωση</a:t>
            </a:r>
            <a:r>
              <a:rPr lang="el-GR" spc="200" dirty="0">
                <a:cs typeface="Calibri"/>
              </a:rPr>
              <a:t> </a:t>
            </a:r>
            <a:r>
              <a:rPr lang="el-GR" dirty="0">
                <a:cs typeface="Calibri"/>
              </a:rPr>
              <a:t>της</a:t>
            </a:r>
            <a:r>
              <a:rPr lang="el-GR" spc="204" dirty="0">
                <a:cs typeface="Calibri"/>
              </a:rPr>
              <a:t> </a:t>
            </a:r>
            <a:r>
              <a:rPr lang="el-GR" spc="-5" dirty="0">
                <a:cs typeface="Calibri"/>
              </a:rPr>
              <a:t>εν</a:t>
            </a:r>
            <a:r>
              <a:rPr lang="el-GR" spc="210" dirty="0">
                <a:cs typeface="Calibri"/>
              </a:rPr>
              <a:t> </a:t>
            </a:r>
            <a:r>
              <a:rPr lang="el-GR" dirty="0">
                <a:cs typeface="Calibri"/>
              </a:rPr>
              <a:t>ζωή</a:t>
            </a:r>
            <a:r>
              <a:rPr lang="el-GR" spc="215" dirty="0">
                <a:cs typeface="Calibri"/>
              </a:rPr>
              <a:t> </a:t>
            </a:r>
            <a:r>
              <a:rPr lang="el-GR" spc="-5" dirty="0">
                <a:cs typeface="Calibri"/>
              </a:rPr>
              <a:t>δωρεάς-διανομής</a:t>
            </a:r>
            <a:r>
              <a:rPr lang="el-GR" spc="190" dirty="0">
                <a:cs typeface="Calibri"/>
              </a:rPr>
              <a:t> </a:t>
            </a:r>
            <a:r>
              <a:rPr lang="el-GR" spc="-5" dirty="0">
                <a:cs typeface="Calibri"/>
              </a:rPr>
              <a:t>(</a:t>
            </a:r>
            <a:r>
              <a:rPr lang="el-GR" i="1" spc="-5" dirty="0" err="1" smtClean="0">
                <a:cs typeface="Calibri"/>
              </a:rPr>
              <a:t>donation</a:t>
            </a:r>
            <a:r>
              <a:rPr lang="el-GR" i="1" spc="-5" dirty="0" smtClean="0">
                <a:cs typeface="Calibri"/>
              </a:rPr>
              <a:t>-</a:t>
            </a:r>
            <a:r>
              <a:rPr lang="en-US" i="1" spc="-5" dirty="0" smtClean="0">
                <a:cs typeface="Calibri"/>
              </a:rPr>
              <a:t> </a:t>
            </a:r>
            <a:r>
              <a:rPr i="1" spc="-5" smtClean="0">
                <a:latin typeface="Calibri"/>
                <a:cs typeface="Calibri"/>
              </a:rPr>
              <a:t>partage</a:t>
            </a:r>
            <a:r>
              <a:rPr spc="-5" dirty="0">
                <a:latin typeface="Calibri"/>
                <a:cs typeface="Calibri"/>
              </a:rPr>
              <a:t>) που είχε καταρτίσει </a:t>
            </a:r>
            <a:r>
              <a:rPr dirty="0">
                <a:latin typeface="Calibri"/>
                <a:cs typeface="Calibri"/>
              </a:rPr>
              <a:t>η </a:t>
            </a:r>
            <a:r>
              <a:rPr spc="-5" dirty="0">
                <a:latin typeface="Calibri"/>
                <a:cs typeface="Calibri"/>
              </a:rPr>
              <a:t>μητέρα </a:t>
            </a:r>
            <a:r>
              <a:rPr dirty="0">
                <a:latin typeface="Calibri"/>
                <a:cs typeface="Calibri"/>
              </a:rPr>
              <a:t>του </a:t>
            </a:r>
            <a:r>
              <a:rPr spc="-5" dirty="0">
                <a:latin typeface="Calibri"/>
                <a:cs typeface="Calibri"/>
              </a:rPr>
              <a:t>και αξίωσε νόμιμη μοίρα ίση </a:t>
            </a:r>
            <a:r>
              <a:rPr dirty="0">
                <a:latin typeface="Calibri"/>
                <a:cs typeface="Calibri"/>
              </a:rPr>
              <a:t>με </a:t>
            </a:r>
            <a:r>
              <a:rPr spc="-5" dirty="0">
                <a:latin typeface="Calibri"/>
                <a:cs typeface="Calibri"/>
              </a:rPr>
              <a:t>εκείνη </a:t>
            </a:r>
            <a:r>
              <a:rPr dirty="0">
                <a:latin typeface="Calibri"/>
                <a:cs typeface="Calibri"/>
              </a:rPr>
              <a:t> των </a:t>
            </a:r>
            <a:r>
              <a:rPr spc="-5" dirty="0">
                <a:latin typeface="Calibri"/>
                <a:cs typeface="Calibri"/>
              </a:rPr>
              <a:t>δωρεοδόχων,</a:t>
            </a:r>
            <a:r>
              <a:rPr dirty="0">
                <a:latin typeface="Calibri"/>
                <a:cs typeface="Calibri"/>
              </a:rPr>
              <a:t> </a:t>
            </a:r>
            <a:r>
              <a:rPr spc="-5" dirty="0">
                <a:latin typeface="Calibri"/>
                <a:cs typeface="Calibri"/>
              </a:rPr>
              <a:t>δηλαδή</a:t>
            </a:r>
            <a:r>
              <a:rPr dirty="0">
                <a:latin typeface="Calibri"/>
                <a:cs typeface="Calibri"/>
              </a:rPr>
              <a:t> των </a:t>
            </a:r>
            <a:r>
              <a:rPr spc="-5" dirty="0">
                <a:latin typeface="Calibri"/>
                <a:cs typeface="Calibri"/>
              </a:rPr>
              <a:t>νόμιμων</a:t>
            </a:r>
            <a:r>
              <a:rPr dirty="0">
                <a:latin typeface="Calibri"/>
                <a:cs typeface="Calibri"/>
              </a:rPr>
              <a:t> </a:t>
            </a:r>
            <a:r>
              <a:rPr spc="-5" dirty="0">
                <a:latin typeface="Calibri"/>
                <a:cs typeface="Calibri"/>
              </a:rPr>
              <a:t>τέκνων </a:t>
            </a:r>
            <a:r>
              <a:rPr dirty="0">
                <a:latin typeface="Calibri"/>
                <a:cs typeface="Calibri"/>
              </a:rPr>
              <a:t>της </a:t>
            </a:r>
            <a:r>
              <a:rPr spc="-5" dirty="0">
                <a:latin typeface="Calibri"/>
                <a:cs typeface="Calibri"/>
              </a:rPr>
              <a:t>μητέρας</a:t>
            </a:r>
            <a:r>
              <a:rPr spc="260" dirty="0">
                <a:latin typeface="Calibri"/>
                <a:cs typeface="Calibri"/>
              </a:rPr>
              <a:t> </a:t>
            </a:r>
            <a:r>
              <a:rPr spc="-5" dirty="0">
                <a:latin typeface="Calibri"/>
                <a:cs typeface="Calibri"/>
              </a:rPr>
              <a:t>του.</a:t>
            </a:r>
            <a:r>
              <a:rPr spc="260" dirty="0">
                <a:latin typeface="Calibri"/>
                <a:cs typeface="Calibri"/>
              </a:rPr>
              <a:t> </a:t>
            </a:r>
            <a:r>
              <a:rPr spc="-5" dirty="0">
                <a:latin typeface="Calibri"/>
                <a:cs typeface="Calibri"/>
              </a:rPr>
              <a:t>Τον Σεπτέμβριο </a:t>
            </a:r>
            <a:r>
              <a:rPr dirty="0">
                <a:latin typeface="Calibri"/>
                <a:cs typeface="Calibri"/>
              </a:rPr>
              <a:t> του</a:t>
            </a:r>
            <a:r>
              <a:rPr spc="5" dirty="0">
                <a:latin typeface="Calibri"/>
                <a:cs typeface="Calibri"/>
              </a:rPr>
              <a:t> </a:t>
            </a:r>
            <a:r>
              <a:rPr spc="-5" dirty="0">
                <a:latin typeface="Calibri"/>
                <a:cs typeface="Calibri"/>
              </a:rPr>
              <a:t>2004</a:t>
            </a:r>
            <a:r>
              <a:rPr dirty="0">
                <a:latin typeface="Calibri"/>
                <a:cs typeface="Calibri"/>
              </a:rPr>
              <a:t> το</a:t>
            </a:r>
            <a:r>
              <a:rPr spc="5" dirty="0">
                <a:latin typeface="Calibri"/>
                <a:cs typeface="Calibri"/>
              </a:rPr>
              <a:t> </a:t>
            </a:r>
            <a:r>
              <a:rPr spc="-5" dirty="0">
                <a:latin typeface="Calibri"/>
                <a:cs typeface="Calibri"/>
              </a:rPr>
              <a:t>πρωτοβάθμιο</a:t>
            </a:r>
            <a:r>
              <a:rPr dirty="0">
                <a:latin typeface="Calibri"/>
                <a:cs typeface="Calibri"/>
              </a:rPr>
              <a:t> </a:t>
            </a:r>
            <a:r>
              <a:rPr spc="-5" dirty="0">
                <a:latin typeface="Calibri"/>
                <a:cs typeface="Calibri"/>
              </a:rPr>
              <a:t>δικαστήριο</a:t>
            </a:r>
            <a:r>
              <a:rPr dirty="0">
                <a:latin typeface="Calibri"/>
                <a:cs typeface="Calibri"/>
              </a:rPr>
              <a:t> </a:t>
            </a:r>
            <a:r>
              <a:rPr spc="-5" dirty="0">
                <a:latin typeface="Calibri"/>
                <a:cs typeface="Calibri"/>
              </a:rPr>
              <a:t>(</a:t>
            </a:r>
            <a:r>
              <a:rPr i="1" spc="-5" dirty="0">
                <a:latin typeface="Calibri"/>
                <a:cs typeface="Calibri"/>
              </a:rPr>
              <a:t>tribunal</a:t>
            </a:r>
            <a:r>
              <a:rPr i="1" dirty="0">
                <a:latin typeface="Calibri"/>
                <a:cs typeface="Calibri"/>
              </a:rPr>
              <a:t> </a:t>
            </a:r>
            <a:r>
              <a:rPr i="1" spc="-5" dirty="0">
                <a:latin typeface="Calibri"/>
                <a:cs typeface="Calibri"/>
              </a:rPr>
              <a:t>de</a:t>
            </a:r>
            <a:r>
              <a:rPr i="1" dirty="0">
                <a:latin typeface="Calibri"/>
                <a:cs typeface="Calibri"/>
              </a:rPr>
              <a:t> </a:t>
            </a:r>
            <a:r>
              <a:rPr i="1" spc="-5" dirty="0">
                <a:latin typeface="Calibri"/>
                <a:cs typeface="Calibri"/>
              </a:rPr>
              <a:t>grande</a:t>
            </a:r>
            <a:r>
              <a:rPr i="1" dirty="0">
                <a:latin typeface="Calibri"/>
                <a:cs typeface="Calibri"/>
              </a:rPr>
              <a:t> </a:t>
            </a:r>
            <a:r>
              <a:rPr i="1" spc="-5" dirty="0">
                <a:latin typeface="Calibri"/>
                <a:cs typeface="Calibri"/>
              </a:rPr>
              <a:t>instance</a:t>
            </a:r>
            <a:r>
              <a:rPr spc="-5" dirty="0">
                <a:latin typeface="Calibri"/>
                <a:cs typeface="Calibri"/>
              </a:rPr>
              <a:t>)</a:t>
            </a:r>
            <a:r>
              <a:rPr dirty="0">
                <a:latin typeface="Calibri"/>
                <a:cs typeface="Calibri"/>
              </a:rPr>
              <a:t> </a:t>
            </a:r>
            <a:r>
              <a:rPr spc="-5" dirty="0">
                <a:latin typeface="Calibri"/>
                <a:cs typeface="Calibri"/>
              </a:rPr>
              <a:t>έκρινε,</a:t>
            </a:r>
            <a:r>
              <a:rPr dirty="0">
                <a:latin typeface="Calibri"/>
                <a:cs typeface="Calibri"/>
              </a:rPr>
              <a:t> </a:t>
            </a:r>
            <a:r>
              <a:rPr spc="-10" dirty="0">
                <a:latin typeface="Calibri"/>
                <a:cs typeface="Calibri"/>
              </a:rPr>
              <a:t>με </a:t>
            </a:r>
            <a:r>
              <a:rPr spc="-5" dirty="0">
                <a:latin typeface="Calibri"/>
                <a:cs typeface="Calibri"/>
              </a:rPr>
              <a:t> απόφασή του, παραδεκτή </a:t>
            </a:r>
            <a:r>
              <a:rPr dirty="0">
                <a:latin typeface="Calibri"/>
                <a:cs typeface="Calibri"/>
              </a:rPr>
              <a:t>την </a:t>
            </a:r>
            <a:r>
              <a:rPr spc="-5" dirty="0">
                <a:latin typeface="Calibri"/>
                <a:cs typeface="Calibri"/>
              </a:rPr>
              <a:t>αγωγή </a:t>
            </a:r>
            <a:r>
              <a:rPr dirty="0">
                <a:latin typeface="Calibri"/>
                <a:cs typeface="Calibri"/>
              </a:rPr>
              <a:t>του </a:t>
            </a:r>
            <a:r>
              <a:rPr spc="-5" dirty="0">
                <a:latin typeface="Calibri"/>
                <a:cs typeface="Calibri"/>
              </a:rPr>
              <a:t>προσφεύγοντος και </a:t>
            </a:r>
            <a:r>
              <a:rPr dirty="0">
                <a:latin typeface="Calibri"/>
                <a:cs typeface="Calibri"/>
              </a:rPr>
              <a:t>τον </a:t>
            </a:r>
            <a:r>
              <a:rPr spc="-5" dirty="0">
                <a:latin typeface="Calibri"/>
                <a:cs typeface="Calibri"/>
              </a:rPr>
              <a:t>δικαίωσε </a:t>
            </a:r>
            <a:r>
              <a:rPr dirty="0">
                <a:latin typeface="Calibri"/>
                <a:cs typeface="Calibri"/>
              </a:rPr>
              <a:t>επί της </a:t>
            </a:r>
            <a:r>
              <a:rPr spc="5" dirty="0">
                <a:latin typeface="Calibri"/>
                <a:cs typeface="Calibri"/>
              </a:rPr>
              <a:t> </a:t>
            </a:r>
            <a:r>
              <a:rPr spc="-5" dirty="0">
                <a:latin typeface="Calibri"/>
                <a:cs typeface="Calibri"/>
              </a:rPr>
              <a:t>ουσίας.</a:t>
            </a:r>
            <a:r>
              <a:rPr dirty="0">
                <a:latin typeface="Calibri"/>
                <a:cs typeface="Calibri"/>
              </a:rPr>
              <a:t> </a:t>
            </a:r>
            <a:r>
              <a:rPr spc="-5" dirty="0">
                <a:latin typeface="Calibri"/>
                <a:cs typeface="Calibri"/>
              </a:rPr>
              <a:t>Έπειτα</a:t>
            </a:r>
            <a:r>
              <a:rPr dirty="0">
                <a:latin typeface="Calibri"/>
                <a:cs typeface="Calibri"/>
              </a:rPr>
              <a:t> </a:t>
            </a:r>
            <a:r>
              <a:rPr spc="-5" dirty="0">
                <a:latin typeface="Calibri"/>
                <a:cs typeface="Calibri"/>
              </a:rPr>
              <a:t>από</a:t>
            </a:r>
            <a:r>
              <a:rPr dirty="0">
                <a:latin typeface="Calibri"/>
                <a:cs typeface="Calibri"/>
              </a:rPr>
              <a:t> έφεση</a:t>
            </a:r>
            <a:r>
              <a:rPr spc="5" dirty="0">
                <a:latin typeface="Calibri"/>
                <a:cs typeface="Calibri"/>
              </a:rPr>
              <a:t> </a:t>
            </a:r>
            <a:r>
              <a:rPr spc="-5" dirty="0">
                <a:latin typeface="Calibri"/>
                <a:cs typeface="Calibri"/>
              </a:rPr>
              <a:t>που</a:t>
            </a:r>
            <a:r>
              <a:rPr dirty="0">
                <a:latin typeface="Calibri"/>
                <a:cs typeface="Calibri"/>
              </a:rPr>
              <a:t> </a:t>
            </a:r>
            <a:r>
              <a:rPr spc="-5" dirty="0">
                <a:latin typeface="Calibri"/>
                <a:cs typeface="Calibri"/>
              </a:rPr>
              <a:t>άσκησαν</a:t>
            </a:r>
            <a:r>
              <a:rPr dirty="0">
                <a:latin typeface="Calibri"/>
                <a:cs typeface="Calibri"/>
              </a:rPr>
              <a:t> τα</a:t>
            </a:r>
            <a:r>
              <a:rPr spc="5" dirty="0">
                <a:latin typeface="Calibri"/>
                <a:cs typeface="Calibri"/>
              </a:rPr>
              <a:t> </a:t>
            </a:r>
            <a:r>
              <a:rPr spc="-5" dirty="0">
                <a:latin typeface="Calibri"/>
                <a:cs typeface="Calibri"/>
              </a:rPr>
              <a:t>νόμιμα</a:t>
            </a:r>
            <a:r>
              <a:rPr dirty="0">
                <a:latin typeface="Calibri"/>
                <a:cs typeface="Calibri"/>
              </a:rPr>
              <a:t> </a:t>
            </a:r>
            <a:r>
              <a:rPr spc="-5" dirty="0">
                <a:latin typeface="Calibri"/>
                <a:cs typeface="Calibri"/>
              </a:rPr>
              <a:t>τέκνα,</a:t>
            </a:r>
            <a:r>
              <a:rPr dirty="0">
                <a:latin typeface="Calibri"/>
                <a:cs typeface="Calibri"/>
              </a:rPr>
              <a:t> το</a:t>
            </a:r>
            <a:r>
              <a:rPr spc="5" dirty="0">
                <a:latin typeface="Calibri"/>
                <a:cs typeface="Calibri"/>
              </a:rPr>
              <a:t> </a:t>
            </a:r>
            <a:r>
              <a:rPr spc="-5" dirty="0">
                <a:latin typeface="Calibri"/>
                <a:cs typeface="Calibri"/>
              </a:rPr>
              <a:t>δευτεροβάθμιο </a:t>
            </a:r>
            <a:r>
              <a:rPr dirty="0">
                <a:latin typeface="Calibri"/>
                <a:cs typeface="Calibri"/>
              </a:rPr>
              <a:t> </a:t>
            </a:r>
            <a:r>
              <a:rPr spc="-5" dirty="0">
                <a:latin typeface="Calibri"/>
                <a:cs typeface="Calibri"/>
              </a:rPr>
              <a:t>δικαστήριο</a:t>
            </a:r>
            <a:r>
              <a:rPr dirty="0">
                <a:latin typeface="Calibri"/>
                <a:cs typeface="Calibri"/>
              </a:rPr>
              <a:t> </a:t>
            </a:r>
            <a:r>
              <a:rPr spc="-5" dirty="0">
                <a:latin typeface="Calibri"/>
                <a:cs typeface="Calibri"/>
              </a:rPr>
              <a:t>ανέτρεψε</a:t>
            </a:r>
            <a:r>
              <a:rPr dirty="0">
                <a:latin typeface="Calibri"/>
                <a:cs typeface="Calibri"/>
              </a:rPr>
              <a:t> την</a:t>
            </a:r>
            <a:r>
              <a:rPr spc="5" dirty="0">
                <a:latin typeface="Calibri"/>
                <a:cs typeface="Calibri"/>
              </a:rPr>
              <a:t> </a:t>
            </a:r>
            <a:r>
              <a:rPr spc="-5" dirty="0">
                <a:latin typeface="Calibri"/>
                <a:cs typeface="Calibri"/>
              </a:rPr>
              <a:t>πρωτοβάθμια</a:t>
            </a:r>
            <a:r>
              <a:rPr dirty="0">
                <a:latin typeface="Calibri"/>
                <a:cs typeface="Calibri"/>
              </a:rPr>
              <a:t> </a:t>
            </a:r>
            <a:r>
              <a:rPr spc="-5" dirty="0">
                <a:latin typeface="Calibri"/>
                <a:cs typeface="Calibri"/>
              </a:rPr>
              <a:t>απόφαση.</a:t>
            </a:r>
            <a:r>
              <a:rPr dirty="0">
                <a:latin typeface="Calibri"/>
                <a:cs typeface="Calibri"/>
              </a:rPr>
              <a:t> Η</a:t>
            </a:r>
            <a:r>
              <a:rPr spc="5" dirty="0">
                <a:latin typeface="Calibri"/>
                <a:cs typeface="Calibri"/>
              </a:rPr>
              <a:t> </a:t>
            </a:r>
            <a:r>
              <a:rPr spc="-5" dirty="0">
                <a:latin typeface="Calibri"/>
                <a:cs typeface="Calibri"/>
              </a:rPr>
              <a:t>αίτηση</a:t>
            </a:r>
            <a:r>
              <a:rPr dirty="0">
                <a:latin typeface="Calibri"/>
                <a:cs typeface="Calibri"/>
              </a:rPr>
              <a:t> </a:t>
            </a:r>
            <a:r>
              <a:rPr spc="-5" dirty="0">
                <a:latin typeface="Calibri"/>
                <a:cs typeface="Calibri"/>
              </a:rPr>
              <a:t>αναίρεσης</a:t>
            </a:r>
            <a:r>
              <a:rPr dirty="0">
                <a:latin typeface="Calibri"/>
                <a:cs typeface="Calibri"/>
              </a:rPr>
              <a:t> </a:t>
            </a:r>
            <a:r>
              <a:rPr spc="-5" dirty="0">
                <a:latin typeface="Calibri"/>
                <a:cs typeface="Calibri"/>
              </a:rPr>
              <a:t>του </a:t>
            </a:r>
            <a:r>
              <a:rPr dirty="0">
                <a:latin typeface="Calibri"/>
                <a:cs typeface="Calibri"/>
              </a:rPr>
              <a:t> </a:t>
            </a:r>
            <a:r>
              <a:rPr spc="-5" dirty="0">
                <a:latin typeface="Calibri"/>
                <a:cs typeface="Calibri"/>
              </a:rPr>
              <a:t>προσφεύγοντος απορρίφθηκε. Ενώπιον </a:t>
            </a:r>
            <a:r>
              <a:rPr dirty="0">
                <a:latin typeface="Calibri"/>
                <a:cs typeface="Calibri"/>
              </a:rPr>
              <a:t>του </a:t>
            </a:r>
            <a:r>
              <a:rPr spc="-5" dirty="0">
                <a:latin typeface="Calibri"/>
                <a:cs typeface="Calibri"/>
              </a:rPr>
              <a:t>Δικαστηρίου </a:t>
            </a:r>
            <a:r>
              <a:rPr dirty="0">
                <a:latin typeface="Calibri"/>
                <a:cs typeface="Calibri"/>
              </a:rPr>
              <a:t>ο </a:t>
            </a:r>
            <a:r>
              <a:rPr spc="-5" dirty="0">
                <a:latin typeface="Calibri"/>
                <a:cs typeface="Calibri"/>
              </a:rPr>
              <a:t>προσφεύγων κατήγγειλε </a:t>
            </a:r>
            <a:r>
              <a:rPr dirty="0">
                <a:latin typeface="Calibri"/>
                <a:cs typeface="Calibri"/>
              </a:rPr>
              <a:t> το</a:t>
            </a:r>
            <a:r>
              <a:rPr spc="5" dirty="0">
                <a:latin typeface="Calibri"/>
                <a:cs typeface="Calibri"/>
              </a:rPr>
              <a:t> </a:t>
            </a:r>
            <a:r>
              <a:rPr spc="-5" dirty="0">
                <a:latin typeface="Calibri"/>
                <a:cs typeface="Calibri"/>
              </a:rPr>
              <a:t>γεγονός</a:t>
            </a:r>
            <a:r>
              <a:rPr dirty="0">
                <a:latin typeface="Calibri"/>
                <a:cs typeface="Calibri"/>
              </a:rPr>
              <a:t> </a:t>
            </a:r>
            <a:r>
              <a:rPr spc="-5" dirty="0">
                <a:latin typeface="Calibri"/>
                <a:cs typeface="Calibri"/>
              </a:rPr>
              <a:t>ότι</a:t>
            </a:r>
            <a:r>
              <a:rPr dirty="0">
                <a:latin typeface="Calibri"/>
                <a:cs typeface="Calibri"/>
              </a:rPr>
              <a:t> δεν</a:t>
            </a:r>
            <a:r>
              <a:rPr spc="5" dirty="0">
                <a:latin typeface="Calibri"/>
                <a:cs typeface="Calibri"/>
              </a:rPr>
              <a:t> </a:t>
            </a:r>
            <a:r>
              <a:rPr spc="-5" dirty="0">
                <a:latin typeface="Calibri"/>
                <a:cs typeface="Calibri"/>
              </a:rPr>
              <a:t>μπόρεσε</a:t>
            </a:r>
            <a:r>
              <a:rPr dirty="0">
                <a:latin typeface="Calibri"/>
                <a:cs typeface="Calibri"/>
              </a:rPr>
              <a:t> να</a:t>
            </a:r>
            <a:r>
              <a:rPr spc="5" dirty="0">
                <a:latin typeface="Calibri"/>
                <a:cs typeface="Calibri"/>
              </a:rPr>
              <a:t> </a:t>
            </a:r>
            <a:r>
              <a:rPr spc="-5" dirty="0">
                <a:latin typeface="Calibri"/>
                <a:cs typeface="Calibri"/>
              </a:rPr>
              <a:t>επωφεληθεί</a:t>
            </a:r>
            <a:r>
              <a:rPr dirty="0">
                <a:latin typeface="Calibri"/>
                <a:cs typeface="Calibri"/>
              </a:rPr>
              <a:t> </a:t>
            </a:r>
            <a:r>
              <a:rPr spc="-5" dirty="0">
                <a:latin typeface="Calibri"/>
                <a:cs typeface="Calibri"/>
              </a:rPr>
              <a:t>από</a:t>
            </a:r>
            <a:r>
              <a:rPr dirty="0">
                <a:latin typeface="Calibri"/>
                <a:cs typeface="Calibri"/>
              </a:rPr>
              <a:t> τον</a:t>
            </a:r>
            <a:r>
              <a:rPr spc="5" dirty="0">
                <a:latin typeface="Calibri"/>
                <a:cs typeface="Calibri"/>
              </a:rPr>
              <a:t> </a:t>
            </a:r>
            <a:r>
              <a:rPr spc="-5" dirty="0">
                <a:latin typeface="Calibri"/>
                <a:cs typeface="Calibri"/>
              </a:rPr>
              <a:t>νόμο</a:t>
            </a:r>
            <a:r>
              <a:rPr dirty="0">
                <a:latin typeface="Calibri"/>
                <a:cs typeface="Calibri"/>
              </a:rPr>
              <a:t> </a:t>
            </a:r>
            <a:r>
              <a:rPr spc="-5" dirty="0">
                <a:latin typeface="Calibri"/>
                <a:cs typeface="Calibri"/>
              </a:rPr>
              <a:t>του</a:t>
            </a:r>
            <a:r>
              <a:rPr dirty="0">
                <a:latin typeface="Calibri"/>
                <a:cs typeface="Calibri"/>
              </a:rPr>
              <a:t> </a:t>
            </a:r>
            <a:r>
              <a:rPr spc="-5" dirty="0">
                <a:latin typeface="Calibri"/>
                <a:cs typeface="Calibri"/>
              </a:rPr>
              <a:t>2001,</a:t>
            </a:r>
            <a:r>
              <a:rPr dirty="0">
                <a:latin typeface="Calibri"/>
                <a:cs typeface="Calibri"/>
              </a:rPr>
              <a:t> ο</a:t>
            </a:r>
            <a:r>
              <a:rPr spc="5" dirty="0">
                <a:latin typeface="Calibri"/>
                <a:cs typeface="Calibri"/>
              </a:rPr>
              <a:t> </a:t>
            </a:r>
            <a:r>
              <a:rPr spc="-5" dirty="0">
                <a:latin typeface="Calibri"/>
                <a:cs typeface="Calibri"/>
              </a:rPr>
              <a:t>οποίος </a:t>
            </a:r>
            <a:r>
              <a:rPr dirty="0">
                <a:latin typeface="Calibri"/>
                <a:cs typeface="Calibri"/>
              </a:rPr>
              <a:t> </a:t>
            </a:r>
            <a:r>
              <a:rPr spc="-5" dirty="0">
                <a:latin typeface="Calibri"/>
                <a:cs typeface="Calibri"/>
              </a:rPr>
              <a:t>χορηγούσε στα παιδιά που </a:t>
            </a:r>
            <a:r>
              <a:rPr dirty="0">
                <a:latin typeface="Calibri"/>
                <a:cs typeface="Calibri"/>
              </a:rPr>
              <a:t>έχουν </a:t>
            </a:r>
            <a:r>
              <a:rPr spc="-5" dirty="0">
                <a:latin typeface="Calibri"/>
                <a:cs typeface="Calibri"/>
              </a:rPr>
              <a:t>γεννηθεί από εξωσυζυγική σχέση </a:t>
            </a:r>
            <a:r>
              <a:rPr spc="-5">
                <a:latin typeface="Calibri"/>
                <a:cs typeface="Calibri"/>
              </a:rPr>
              <a:t>κληρονομικά </a:t>
            </a:r>
            <a:r>
              <a:rPr spc="-5" smtClean="0">
                <a:latin typeface="Calibri"/>
                <a:cs typeface="Calibri"/>
              </a:rPr>
              <a:t>δικαιώματα</a:t>
            </a:r>
            <a:r>
              <a:rPr spc="175" smtClean="0">
                <a:latin typeface="Calibri"/>
                <a:cs typeface="Calibri"/>
              </a:rPr>
              <a:t> </a:t>
            </a:r>
            <a:r>
              <a:rPr spc="-5" dirty="0">
                <a:latin typeface="Calibri"/>
                <a:cs typeface="Calibri"/>
              </a:rPr>
              <a:t>ίδια</a:t>
            </a:r>
            <a:r>
              <a:rPr spc="175" dirty="0">
                <a:latin typeface="Calibri"/>
                <a:cs typeface="Calibri"/>
              </a:rPr>
              <a:t> </a:t>
            </a:r>
            <a:r>
              <a:rPr dirty="0">
                <a:latin typeface="Calibri"/>
                <a:cs typeface="Calibri"/>
              </a:rPr>
              <a:t>με</a:t>
            </a:r>
            <a:r>
              <a:rPr spc="180" dirty="0">
                <a:latin typeface="Calibri"/>
                <a:cs typeface="Calibri"/>
              </a:rPr>
              <a:t> </a:t>
            </a:r>
            <a:r>
              <a:rPr spc="-5" dirty="0">
                <a:latin typeface="Calibri"/>
                <a:cs typeface="Calibri"/>
              </a:rPr>
              <a:t>εκείνα</a:t>
            </a:r>
            <a:r>
              <a:rPr spc="175" dirty="0">
                <a:latin typeface="Calibri"/>
                <a:cs typeface="Calibri"/>
              </a:rPr>
              <a:t> </a:t>
            </a:r>
            <a:r>
              <a:rPr dirty="0">
                <a:latin typeface="Calibri"/>
                <a:cs typeface="Calibri"/>
              </a:rPr>
              <a:t>των</a:t>
            </a:r>
            <a:r>
              <a:rPr spc="175" dirty="0">
                <a:latin typeface="Calibri"/>
                <a:cs typeface="Calibri"/>
              </a:rPr>
              <a:t> </a:t>
            </a:r>
            <a:r>
              <a:rPr spc="-5" dirty="0">
                <a:latin typeface="Calibri"/>
                <a:cs typeface="Calibri"/>
              </a:rPr>
              <a:t>νόμιμων</a:t>
            </a:r>
            <a:r>
              <a:rPr spc="175" dirty="0">
                <a:latin typeface="Calibri"/>
                <a:cs typeface="Calibri"/>
              </a:rPr>
              <a:t> </a:t>
            </a:r>
            <a:r>
              <a:rPr spc="-5" dirty="0">
                <a:latin typeface="Calibri"/>
                <a:cs typeface="Calibri"/>
              </a:rPr>
              <a:t>τέκνων,</a:t>
            </a:r>
            <a:r>
              <a:rPr spc="175" dirty="0">
                <a:latin typeface="Calibri"/>
                <a:cs typeface="Calibri"/>
              </a:rPr>
              <a:t> </a:t>
            </a:r>
            <a:r>
              <a:rPr spc="-5" dirty="0">
                <a:latin typeface="Calibri"/>
                <a:cs typeface="Calibri"/>
              </a:rPr>
              <a:t>και</a:t>
            </a:r>
            <a:r>
              <a:rPr spc="170" dirty="0">
                <a:latin typeface="Calibri"/>
                <a:cs typeface="Calibri"/>
              </a:rPr>
              <a:t> </a:t>
            </a:r>
            <a:r>
              <a:rPr dirty="0">
                <a:latin typeface="Calibri"/>
                <a:cs typeface="Calibri"/>
              </a:rPr>
              <a:t>ο</a:t>
            </a:r>
            <a:r>
              <a:rPr spc="175" dirty="0">
                <a:latin typeface="Calibri"/>
                <a:cs typeface="Calibri"/>
              </a:rPr>
              <a:t> </a:t>
            </a:r>
            <a:r>
              <a:rPr spc="-5" dirty="0">
                <a:latin typeface="Calibri"/>
                <a:cs typeface="Calibri"/>
              </a:rPr>
              <a:t>οποίος</a:t>
            </a:r>
            <a:r>
              <a:rPr spc="170" dirty="0">
                <a:latin typeface="Calibri"/>
                <a:cs typeface="Calibri"/>
              </a:rPr>
              <a:t> </a:t>
            </a:r>
            <a:r>
              <a:rPr spc="-5" dirty="0">
                <a:latin typeface="Calibri"/>
                <a:cs typeface="Calibri"/>
              </a:rPr>
              <a:t>ψηφίστηκε</a:t>
            </a:r>
            <a:r>
              <a:rPr spc="180" dirty="0">
                <a:latin typeface="Calibri"/>
                <a:cs typeface="Calibri"/>
              </a:rPr>
              <a:t> </a:t>
            </a:r>
            <a:r>
              <a:rPr spc="-5" dirty="0">
                <a:latin typeface="Calibri"/>
                <a:cs typeface="Calibri"/>
              </a:rPr>
              <a:t>ύστερα </a:t>
            </a:r>
            <a:r>
              <a:rPr spc="-260" dirty="0">
                <a:latin typeface="Calibri"/>
                <a:cs typeface="Calibri"/>
              </a:rPr>
              <a:t> </a:t>
            </a:r>
            <a:r>
              <a:rPr spc="-5" dirty="0">
                <a:latin typeface="Calibri"/>
                <a:cs typeface="Calibri"/>
              </a:rPr>
              <a:t>από</a:t>
            </a:r>
            <a:r>
              <a:rPr dirty="0">
                <a:latin typeface="Calibri"/>
                <a:cs typeface="Calibri"/>
              </a:rPr>
              <a:t> την</a:t>
            </a:r>
            <a:r>
              <a:rPr spc="5" dirty="0">
                <a:latin typeface="Calibri"/>
                <a:cs typeface="Calibri"/>
              </a:rPr>
              <a:t> </a:t>
            </a:r>
            <a:r>
              <a:rPr spc="-5" dirty="0">
                <a:latin typeface="Calibri"/>
                <a:cs typeface="Calibri"/>
              </a:rPr>
              <a:t>έκδοση</a:t>
            </a:r>
            <a:r>
              <a:rPr dirty="0">
                <a:latin typeface="Calibri"/>
                <a:cs typeface="Calibri"/>
              </a:rPr>
              <a:t> της</a:t>
            </a:r>
            <a:r>
              <a:rPr spc="5" dirty="0">
                <a:latin typeface="Calibri"/>
                <a:cs typeface="Calibri"/>
              </a:rPr>
              <a:t> </a:t>
            </a:r>
            <a:r>
              <a:rPr spc="-5" dirty="0">
                <a:latin typeface="Calibri"/>
                <a:cs typeface="Calibri"/>
              </a:rPr>
              <a:t>απόφασης</a:t>
            </a:r>
            <a:r>
              <a:rPr dirty="0">
                <a:latin typeface="Calibri"/>
                <a:cs typeface="Calibri"/>
              </a:rPr>
              <a:t> του</a:t>
            </a:r>
            <a:r>
              <a:rPr spc="5" dirty="0">
                <a:latin typeface="Calibri"/>
                <a:cs typeface="Calibri"/>
              </a:rPr>
              <a:t> </a:t>
            </a:r>
            <a:r>
              <a:rPr spc="-5" dirty="0">
                <a:latin typeface="Calibri"/>
                <a:cs typeface="Calibri"/>
              </a:rPr>
              <a:t>Δικαστηρίου</a:t>
            </a:r>
            <a:r>
              <a:rPr dirty="0">
                <a:latin typeface="Calibri"/>
                <a:cs typeface="Calibri"/>
              </a:rPr>
              <a:t> </a:t>
            </a:r>
            <a:r>
              <a:rPr spc="-5" dirty="0">
                <a:latin typeface="Calibri"/>
                <a:cs typeface="Calibri"/>
              </a:rPr>
              <a:t>στην</a:t>
            </a:r>
            <a:r>
              <a:rPr dirty="0">
                <a:latin typeface="Calibri"/>
                <a:cs typeface="Calibri"/>
              </a:rPr>
              <a:t> </a:t>
            </a:r>
            <a:r>
              <a:rPr spc="-5" dirty="0">
                <a:latin typeface="Calibri"/>
                <a:cs typeface="Calibri"/>
              </a:rPr>
              <a:t>υπόθεση</a:t>
            </a:r>
            <a:r>
              <a:rPr dirty="0">
                <a:latin typeface="Calibri"/>
                <a:cs typeface="Calibri"/>
              </a:rPr>
              <a:t> </a:t>
            </a:r>
            <a:r>
              <a:rPr i="1" spc="-5" dirty="0">
                <a:latin typeface="Calibri"/>
                <a:cs typeface="Calibri"/>
              </a:rPr>
              <a:t>Mazurek</a:t>
            </a:r>
            <a:r>
              <a:rPr i="1" spc="260" dirty="0">
                <a:latin typeface="Calibri"/>
                <a:cs typeface="Calibri"/>
              </a:rPr>
              <a:t> </a:t>
            </a:r>
            <a:r>
              <a:rPr i="1" spc="-5" dirty="0">
                <a:latin typeface="Calibri"/>
                <a:cs typeface="Calibri"/>
              </a:rPr>
              <a:t>κατά </a:t>
            </a:r>
            <a:r>
              <a:rPr i="1" dirty="0">
                <a:latin typeface="Calibri"/>
                <a:cs typeface="Calibri"/>
              </a:rPr>
              <a:t> </a:t>
            </a:r>
            <a:r>
              <a:rPr i="1" spc="-5" dirty="0">
                <a:latin typeface="Calibri"/>
                <a:cs typeface="Calibri"/>
              </a:rPr>
              <a:t>Γαλλίας </a:t>
            </a:r>
            <a:r>
              <a:rPr spc="-5" dirty="0">
                <a:latin typeface="Calibri"/>
                <a:cs typeface="Calibri"/>
              </a:rPr>
              <a:t>(βλ.</a:t>
            </a:r>
            <a:r>
              <a:rPr dirty="0">
                <a:latin typeface="Calibri"/>
                <a:cs typeface="Calibri"/>
              </a:rPr>
              <a:t> </a:t>
            </a:r>
            <a:r>
              <a:rPr spc="-5" dirty="0">
                <a:latin typeface="Calibri"/>
                <a:cs typeface="Calibri"/>
              </a:rPr>
              <a:t>παραπάνω).</a:t>
            </a:r>
            <a:endParaRPr>
              <a:latin typeface="Calibri"/>
              <a:cs typeface="Calibri"/>
            </a:endParaRPr>
          </a:p>
          <a:p>
            <a:pPr marL="38100" marR="30480" algn="just">
              <a:lnSpc>
                <a:spcPct val="101699"/>
              </a:lnSpc>
            </a:pPr>
            <a:r>
              <a:rPr dirty="0">
                <a:solidFill>
                  <a:schemeClr val="tx2">
                    <a:lumMod val="75000"/>
                  </a:schemeClr>
                </a:solidFill>
                <a:latin typeface="Calibri"/>
                <a:cs typeface="Calibri"/>
              </a:rPr>
              <a:t>Το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Τμήμα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Ευρείας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Σύνθεσης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έκρινε</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προκειμένω</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ότι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υπήρξε</a:t>
            </a:r>
            <a:r>
              <a:rPr dirty="0">
                <a:solidFill>
                  <a:schemeClr val="tx2">
                    <a:lumMod val="75000"/>
                  </a:schemeClr>
                </a:solidFill>
                <a:latin typeface="Calibri"/>
                <a:cs typeface="Calibri"/>
              </a:rPr>
              <a:t> </a:t>
            </a:r>
            <a:r>
              <a:rPr b="1" spc="-5" dirty="0">
                <a:solidFill>
                  <a:schemeClr val="tx2">
                    <a:lumMod val="75000"/>
                  </a:schemeClr>
                </a:solidFill>
                <a:latin typeface="Calibri"/>
                <a:cs typeface="Calibri"/>
              </a:rPr>
              <a:t>παραβίαση</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του </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Άρθρου 14 </a:t>
            </a:r>
            <a:r>
              <a:rPr spc="-5" dirty="0">
                <a:solidFill>
                  <a:schemeClr val="tx2">
                    <a:lumMod val="75000"/>
                  </a:schemeClr>
                </a:solidFill>
                <a:latin typeface="Calibri"/>
                <a:cs typeface="Calibri"/>
              </a:rPr>
              <a:t>(απαγόρευση </a:t>
            </a:r>
            <a:r>
              <a:rPr dirty="0">
                <a:solidFill>
                  <a:schemeClr val="tx2">
                    <a:lumMod val="75000"/>
                  </a:schemeClr>
                </a:solidFill>
                <a:latin typeface="Calibri"/>
                <a:cs typeface="Calibri"/>
              </a:rPr>
              <a:t>των </a:t>
            </a:r>
            <a:r>
              <a:rPr spc="-5" dirty="0">
                <a:solidFill>
                  <a:schemeClr val="tx2">
                    <a:lumMod val="75000"/>
                  </a:schemeClr>
                </a:solidFill>
                <a:latin typeface="Calibri"/>
                <a:cs typeface="Calibri"/>
              </a:rPr>
              <a:t>διακρίσεων) </a:t>
            </a:r>
            <a:r>
              <a:rPr b="1" spc="-5" dirty="0">
                <a:solidFill>
                  <a:schemeClr val="tx2">
                    <a:lumMod val="75000"/>
                  </a:schemeClr>
                </a:solidFill>
                <a:latin typeface="Calibri"/>
                <a:cs typeface="Calibri"/>
              </a:rPr>
              <a:t>σε συνδυασμό με το Άρθρο </a:t>
            </a:r>
            <a:r>
              <a:rPr b="1" dirty="0">
                <a:solidFill>
                  <a:schemeClr val="tx2">
                    <a:lumMod val="75000"/>
                  </a:schemeClr>
                </a:solidFill>
                <a:latin typeface="Calibri"/>
                <a:cs typeface="Calibri"/>
              </a:rPr>
              <a:t>1 </a:t>
            </a:r>
            <a:r>
              <a:rPr spc="-5" dirty="0">
                <a:solidFill>
                  <a:schemeClr val="tx2">
                    <a:lumMod val="75000"/>
                  </a:schemeClr>
                </a:solidFill>
                <a:latin typeface="Calibri"/>
                <a:cs typeface="Calibri"/>
              </a:rPr>
              <a:t>(δικαίωμα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σεβασμού </a:t>
            </a:r>
            <a:r>
              <a:rPr dirty="0">
                <a:solidFill>
                  <a:schemeClr val="tx2">
                    <a:lumMod val="75000"/>
                  </a:schemeClr>
                </a:solidFill>
                <a:latin typeface="Calibri"/>
                <a:cs typeface="Calibri"/>
              </a:rPr>
              <a:t>της </a:t>
            </a:r>
            <a:r>
              <a:rPr spc="-5" dirty="0">
                <a:solidFill>
                  <a:schemeClr val="tx2">
                    <a:lumMod val="75000"/>
                  </a:schemeClr>
                </a:solidFill>
                <a:latin typeface="Calibri"/>
                <a:cs typeface="Calibri"/>
              </a:rPr>
              <a:t>περιουσίας) </a:t>
            </a:r>
            <a:r>
              <a:rPr b="1" spc="-5" dirty="0">
                <a:solidFill>
                  <a:schemeClr val="tx2">
                    <a:lumMod val="75000"/>
                  </a:schemeClr>
                </a:solidFill>
                <a:latin typeface="Calibri"/>
                <a:cs typeface="Calibri"/>
              </a:rPr>
              <a:t>του Πρώτου Πρόσθετου Πρωτοκόλλου </a:t>
            </a:r>
            <a:r>
              <a:rPr spc="-5" dirty="0">
                <a:solidFill>
                  <a:schemeClr val="tx2">
                    <a:lumMod val="75000"/>
                  </a:schemeClr>
                </a:solidFill>
                <a:latin typeface="Calibri"/>
                <a:cs typeface="Calibri"/>
              </a:rPr>
              <a:t>στη Σύμβαση.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Σημείωσε</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ειδικότερα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ότι</a:t>
            </a:r>
            <a:r>
              <a:rPr dirty="0">
                <a:solidFill>
                  <a:schemeClr val="tx2">
                    <a:lumMod val="75000"/>
                  </a:schemeClr>
                </a:solidFill>
                <a:latin typeface="Calibri"/>
                <a:cs typeface="Calibri"/>
              </a:rPr>
              <a:t> 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νόμιμος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σκοπός</a:t>
            </a:r>
            <a:r>
              <a:rPr dirty="0">
                <a:solidFill>
                  <a:schemeClr val="tx2">
                    <a:lumMod val="75000"/>
                  </a:schemeClr>
                </a:solidFill>
                <a:latin typeface="Calibri"/>
                <a:cs typeface="Calibri"/>
              </a:rPr>
              <a:t> της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προστασίας</a:t>
            </a:r>
            <a:r>
              <a:rPr dirty="0">
                <a:solidFill>
                  <a:schemeClr val="tx2">
                    <a:lumMod val="75000"/>
                  </a:schemeClr>
                </a:solidFill>
                <a:latin typeface="Calibri"/>
                <a:cs typeface="Calibri"/>
              </a:rPr>
              <a:t> των</a:t>
            </a:r>
            <a:r>
              <a:rPr spc="5" dirty="0">
                <a:solidFill>
                  <a:schemeClr val="tx2">
                    <a:lumMod val="75000"/>
                  </a:schemeClr>
                </a:solidFill>
                <a:latin typeface="Calibri"/>
                <a:cs typeface="Calibri"/>
              </a:rPr>
              <a:t> </a:t>
            </a:r>
            <a:r>
              <a:rPr spc="-5">
                <a:solidFill>
                  <a:schemeClr val="tx2">
                    <a:lumMod val="75000"/>
                  </a:schemeClr>
                </a:solidFill>
                <a:latin typeface="Calibri"/>
                <a:cs typeface="Calibri"/>
              </a:rPr>
              <a:t>κληρονομικών </a:t>
            </a:r>
            <a:r>
              <a:rPr spc="-5" smtClean="0">
                <a:solidFill>
                  <a:schemeClr val="tx2">
                    <a:lumMod val="75000"/>
                  </a:schemeClr>
                </a:solidFill>
                <a:latin typeface="Calibri"/>
                <a:cs typeface="Calibri"/>
              </a:rPr>
              <a:t>δικαιωμάτων</a:t>
            </a:r>
            <a:r>
              <a:rPr smtClean="0">
                <a:solidFill>
                  <a:schemeClr val="tx2">
                    <a:lumMod val="75000"/>
                  </a:schemeClr>
                </a:solidFill>
                <a:latin typeface="Calibri"/>
                <a:cs typeface="Calibri"/>
              </a:rPr>
              <a:t> </a:t>
            </a:r>
            <a:r>
              <a:rPr dirty="0">
                <a:solidFill>
                  <a:schemeClr val="tx2">
                    <a:lumMod val="75000"/>
                  </a:schemeClr>
                </a:solidFill>
                <a:latin typeface="Calibri"/>
                <a:cs typeface="Calibri"/>
              </a:rPr>
              <a:t>του</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ετεροθαλούς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αδελφού</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dirty="0">
                <a:solidFill>
                  <a:schemeClr val="tx2">
                    <a:lumMod val="75000"/>
                  </a:schemeClr>
                </a:solidFill>
                <a:latin typeface="Calibri"/>
                <a:cs typeface="Calibri"/>
              </a:rPr>
              <a:t> της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ετεροθαλούς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αδελφής</a:t>
            </a:r>
            <a:r>
              <a:rPr dirty="0">
                <a:solidFill>
                  <a:schemeClr val="tx2">
                    <a:lumMod val="75000"/>
                  </a:schemeClr>
                </a:solidFill>
                <a:latin typeface="Calibri"/>
                <a:cs typeface="Calibri"/>
              </a:rPr>
              <a:t> του </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προσφεύγοντος </a:t>
            </a:r>
            <a:r>
              <a:rPr dirty="0">
                <a:solidFill>
                  <a:schemeClr val="tx2">
                    <a:lumMod val="75000"/>
                  </a:schemeClr>
                </a:solidFill>
                <a:latin typeface="Calibri"/>
                <a:cs typeface="Calibri"/>
              </a:rPr>
              <a:t>δεν </a:t>
            </a:r>
            <a:r>
              <a:rPr spc="-5" dirty="0">
                <a:solidFill>
                  <a:schemeClr val="tx2">
                    <a:lumMod val="75000"/>
                  </a:schemeClr>
                </a:solidFill>
                <a:latin typeface="Calibri"/>
                <a:cs typeface="Calibri"/>
              </a:rPr>
              <a:t>υπερίσχυε </a:t>
            </a:r>
            <a:r>
              <a:rPr dirty="0">
                <a:solidFill>
                  <a:schemeClr val="tx2">
                    <a:lumMod val="75000"/>
                  </a:schemeClr>
                </a:solidFill>
                <a:latin typeface="Calibri"/>
                <a:cs typeface="Calibri"/>
              </a:rPr>
              <a:t>της </a:t>
            </a:r>
            <a:r>
              <a:rPr spc="-5" dirty="0">
                <a:solidFill>
                  <a:schemeClr val="tx2">
                    <a:lumMod val="75000"/>
                  </a:schemeClr>
                </a:solidFill>
                <a:latin typeface="Calibri"/>
                <a:cs typeface="Calibri"/>
              </a:rPr>
              <a:t>αξίωσης </a:t>
            </a:r>
            <a:r>
              <a:rPr dirty="0">
                <a:solidFill>
                  <a:schemeClr val="tx2">
                    <a:lumMod val="75000"/>
                  </a:schemeClr>
                </a:solidFill>
                <a:latin typeface="Calibri"/>
                <a:cs typeface="Calibri"/>
              </a:rPr>
              <a:t>του </a:t>
            </a:r>
            <a:r>
              <a:rPr spc="-5" dirty="0">
                <a:solidFill>
                  <a:schemeClr val="tx2">
                    <a:lumMod val="75000"/>
                  </a:schemeClr>
                </a:solidFill>
                <a:latin typeface="Calibri"/>
                <a:cs typeface="Calibri"/>
              </a:rPr>
              <a:t>προσφεύγοντος που αφορούσε στη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λήψη</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μεριδίου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από</a:t>
            </a:r>
            <a:r>
              <a:rPr dirty="0">
                <a:solidFill>
                  <a:schemeClr val="tx2">
                    <a:lumMod val="75000"/>
                  </a:schemeClr>
                </a:solidFill>
                <a:latin typeface="Calibri"/>
                <a:cs typeface="Calibri"/>
              </a:rPr>
              <a:t> την</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κληρονομιά</a:t>
            </a:r>
            <a:r>
              <a:rPr dirty="0">
                <a:solidFill>
                  <a:schemeClr val="tx2">
                    <a:lumMod val="75000"/>
                  </a:schemeClr>
                </a:solidFill>
                <a:latin typeface="Calibri"/>
                <a:cs typeface="Calibri"/>
              </a:rPr>
              <a:t> της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μητέρας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dirty="0">
                <a:solidFill>
                  <a:schemeClr val="tx2">
                    <a:lumMod val="75000"/>
                  </a:schemeClr>
                </a:solidFill>
                <a:latin typeface="Calibri"/>
                <a:cs typeface="Calibri"/>
              </a:rPr>
              <a:t> ότι</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η</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διαφορετική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μεταχείριση που αυτός υπέστη ισοδυναμούσε </a:t>
            </a:r>
            <a:r>
              <a:rPr dirty="0">
                <a:solidFill>
                  <a:schemeClr val="tx2">
                    <a:lumMod val="75000"/>
                  </a:schemeClr>
                </a:solidFill>
                <a:latin typeface="Calibri"/>
                <a:cs typeface="Calibri"/>
              </a:rPr>
              <a:t>με </a:t>
            </a:r>
            <a:r>
              <a:rPr spc="-5" dirty="0">
                <a:solidFill>
                  <a:schemeClr val="tx2">
                    <a:lumMod val="75000"/>
                  </a:schemeClr>
                </a:solidFill>
                <a:latin typeface="Calibri"/>
                <a:cs typeface="Calibri"/>
              </a:rPr>
              <a:t>διάκριση, </a:t>
            </a:r>
            <a:r>
              <a:rPr dirty="0">
                <a:solidFill>
                  <a:schemeClr val="tx2">
                    <a:lumMod val="75000"/>
                  </a:schemeClr>
                </a:solidFill>
                <a:latin typeface="Calibri"/>
                <a:cs typeface="Calibri"/>
              </a:rPr>
              <a:t>ελλείψει </a:t>
            </a:r>
            <a:r>
              <a:rPr spc="-5" dirty="0">
                <a:solidFill>
                  <a:schemeClr val="tx2">
                    <a:lumMod val="75000"/>
                  </a:schemeClr>
                </a:solidFill>
                <a:latin typeface="Calibri"/>
                <a:cs typeface="Calibri"/>
              </a:rPr>
              <a:t>αντικειμενικής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spc="-10" dirty="0">
                <a:solidFill>
                  <a:schemeClr val="tx2">
                    <a:lumMod val="75000"/>
                  </a:schemeClr>
                </a:solidFill>
                <a:latin typeface="Calibri"/>
                <a:cs typeface="Calibri"/>
              </a:rPr>
              <a:t> </a:t>
            </a:r>
            <a:r>
              <a:rPr spc="-5">
                <a:solidFill>
                  <a:schemeClr val="tx2">
                    <a:lumMod val="75000"/>
                  </a:schemeClr>
                </a:solidFill>
                <a:latin typeface="Calibri"/>
                <a:cs typeface="Calibri"/>
              </a:rPr>
              <a:t>εύλογης</a:t>
            </a:r>
            <a:r>
              <a:rPr>
                <a:solidFill>
                  <a:schemeClr val="tx2">
                    <a:lumMod val="75000"/>
                  </a:schemeClr>
                </a:solidFill>
                <a:latin typeface="Calibri"/>
                <a:cs typeface="Calibri"/>
              </a:rPr>
              <a:t> </a:t>
            </a:r>
            <a:r>
              <a:rPr smtClean="0">
                <a:solidFill>
                  <a:schemeClr val="tx2">
                    <a:lumMod val="75000"/>
                  </a:schemeClr>
                </a:solidFill>
                <a:latin typeface="Calibri"/>
                <a:cs typeface="Calibri"/>
              </a:rPr>
              <a:t>δικαιολόγησης.</a:t>
            </a:r>
            <a:endParaRPr>
              <a:solidFill>
                <a:schemeClr val="tx2">
                  <a:lumMod val="75000"/>
                </a:schemeClr>
              </a:solidFill>
              <a:latin typeface="Calibri"/>
              <a:cs typeface="Calibri"/>
            </a:endParaRPr>
          </a:p>
        </p:txBody>
      </p:sp>
      <p:sp>
        <p:nvSpPr>
          <p:cNvPr id="8" name="object 8"/>
          <p:cNvSpPr/>
          <p:nvPr/>
        </p:nvSpPr>
        <p:spPr>
          <a:xfrm>
            <a:off x="1617489" y="6254843"/>
            <a:ext cx="2587983" cy="6731"/>
          </a:xfrm>
          <a:custGeom>
            <a:avLst/>
            <a:gdLst/>
            <a:ahLst/>
            <a:cxnLst/>
            <a:rect l="l" t="t" r="r" b="b"/>
            <a:pathLst>
              <a:path w="1828800" h="9525">
                <a:moveTo>
                  <a:pt x="1828800" y="0"/>
                </a:moveTo>
                <a:lnTo>
                  <a:pt x="0" y="0"/>
                </a:lnTo>
                <a:lnTo>
                  <a:pt x="0" y="9144"/>
                </a:lnTo>
                <a:lnTo>
                  <a:pt x="1828800" y="9144"/>
                </a:lnTo>
                <a:lnTo>
                  <a:pt x="1828800" y="0"/>
                </a:lnTo>
                <a:close/>
              </a:path>
            </a:pathLst>
          </a:custGeom>
          <a:solidFill>
            <a:srgbClr val="000000"/>
          </a:solidFill>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28</a:t>
            </a:fld>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317500" y="425450"/>
            <a:ext cx="10058400" cy="7132017"/>
          </a:xfrm>
          <a:prstGeom prst="rect">
            <a:avLst/>
          </a:prstGeom>
        </p:spPr>
        <p:txBody>
          <a:bodyPr vert="horz" wrap="square" lIns="0" tIns="12700" rIns="0" bIns="0" rtlCol="0">
            <a:spAutoFit/>
          </a:bodyPr>
          <a:lstStyle/>
          <a:p>
            <a:pPr marL="12700" algn="just">
              <a:lnSpc>
                <a:spcPct val="100000"/>
              </a:lnSpc>
              <a:spcBef>
                <a:spcPts val="100"/>
              </a:spcBef>
            </a:pPr>
            <a:r>
              <a:rPr sz="1900" b="1" u="sng" spc="-5" dirty="0">
                <a:solidFill>
                  <a:srgbClr val="538DD3"/>
                </a:solidFill>
                <a:uFill>
                  <a:solidFill>
                    <a:srgbClr val="538DD3"/>
                  </a:solidFill>
                </a:uFill>
                <a:latin typeface="Calibri"/>
                <a:cs typeface="Calibri"/>
                <a:hlinkClick r:id="rId2"/>
              </a:rPr>
              <a:t>Mitzinger κατά</a:t>
            </a:r>
            <a:r>
              <a:rPr sz="1900" b="1" u="sng" spc="-15" dirty="0">
                <a:solidFill>
                  <a:srgbClr val="538DD3"/>
                </a:solidFill>
                <a:uFill>
                  <a:solidFill>
                    <a:srgbClr val="538DD3"/>
                  </a:solidFill>
                </a:uFill>
                <a:latin typeface="Calibri"/>
                <a:cs typeface="Calibri"/>
                <a:hlinkClick r:id="rId2"/>
              </a:rPr>
              <a:t> </a:t>
            </a:r>
            <a:r>
              <a:rPr sz="1900" b="1" u="sng" spc="-5" dirty="0">
                <a:solidFill>
                  <a:srgbClr val="538DD3"/>
                </a:solidFill>
                <a:uFill>
                  <a:solidFill>
                    <a:srgbClr val="538DD3"/>
                  </a:solidFill>
                </a:uFill>
                <a:latin typeface="Calibri"/>
                <a:cs typeface="Calibri"/>
                <a:hlinkClick r:id="rId2"/>
              </a:rPr>
              <a:t>Γερμανίας</a:t>
            </a:r>
            <a:endParaRPr sz="1900">
              <a:latin typeface="Calibri"/>
              <a:cs typeface="Calibri"/>
            </a:endParaRPr>
          </a:p>
          <a:p>
            <a:pPr marL="12700" algn="just">
              <a:lnSpc>
                <a:spcPct val="100000"/>
              </a:lnSpc>
              <a:spcBef>
                <a:spcPts val="25"/>
              </a:spcBef>
            </a:pPr>
            <a:r>
              <a:rPr sz="1900" dirty="0">
                <a:solidFill>
                  <a:srgbClr val="808080"/>
                </a:solidFill>
                <a:latin typeface="Calibri"/>
                <a:cs typeface="Calibri"/>
              </a:rPr>
              <a:t>9</a:t>
            </a:r>
            <a:r>
              <a:rPr sz="1900" spc="-15" dirty="0">
                <a:solidFill>
                  <a:srgbClr val="808080"/>
                </a:solidFill>
                <a:latin typeface="Calibri"/>
                <a:cs typeface="Calibri"/>
              </a:rPr>
              <a:t> </a:t>
            </a:r>
            <a:r>
              <a:rPr sz="1900" spc="-5" dirty="0">
                <a:solidFill>
                  <a:srgbClr val="808080"/>
                </a:solidFill>
                <a:latin typeface="Calibri"/>
                <a:cs typeface="Calibri"/>
              </a:rPr>
              <a:t>Φεβρουαρίου</a:t>
            </a:r>
            <a:r>
              <a:rPr sz="1900" spc="-15" dirty="0">
                <a:solidFill>
                  <a:srgbClr val="808080"/>
                </a:solidFill>
                <a:latin typeface="Calibri"/>
                <a:cs typeface="Calibri"/>
              </a:rPr>
              <a:t> </a:t>
            </a:r>
            <a:r>
              <a:rPr sz="1900" spc="-5" dirty="0">
                <a:solidFill>
                  <a:srgbClr val="808080"/>
                </a:solidFill>
                <a:latin typeface="Calibri"/>
                <a:cs typeface="Calibri"/>
              </a:rPr>
              <a:t>2017</a:t>
            </a:r>
            <a:endParaRPr sz="1900">
              <a:latin typeface="Calibri"/>
              <a:cs typeface="Calibri"/>
            </a:endParaRPr>
          </a:p>
          <a:p>
            <a:pPr marL="12700" algn="just">
              <a:lnSpc>
                <a:spcPct val="100000"/>
              </a:lnSpc>
              <a:spcBef>
                <a:spcPts val="100"/>
              </a:spcBef>
            </a:pPr>
            <a:r>
              <a:rPr sz="1900" dirty="0">
                <a:latin typeface="Calibri"/>
                <a:cs typeface="Calibri"/>
              </a:rPr>
              <a:t>Η</a:t>
            </a:r>
            <a:r>
              <a:rPr sz="1900" spc="5" dirty="0">
                <a:latin typeface="Calibri"/>
                <a:cs typeface="Calibri"/>
              </a:rPr>
              <a:t> </a:t>
            </a:r>
            <a:r>
              <a:rPr sz="1900" spc="-5" dirty="0">
                <a:latin typeface="Calibri"/>
                <a:cs typeface="Calibri"/>
              </a:rPr>
              <a:t>προσφεύγουσα</a:t>
            </a:r>
            <a:r>
              <a:rPr sz="1900" dirty="0">
                <a:latin typeface="Calibri"/>
                <a:cs typeface="Calibri"/>
              </a:rPr>
              <a:t> </a:t>
            </a:r>
            <a:r>
              <a:rPr sz="1900" spc="-5" dirty="0">
                <a:latin typeface="Calibri"/>
                <a:cs typeface="Calibri"/>
              </a:rPr>
              <a:t>στη</a:t>
            </a:r>
            <a:r>
              <a:rPr sz="1900" dirty="0">
                <a:latin typeface="Calibri"/>
                <a:cs typeface="Calibri"/>
              </a:rPr>
              <a:t> </a:t>
            </a:r>
            <a:r>
              <a:rPr sz="1900" spc="-5" dirty="0">
                <a:latin typeface="Calibri"/>
                <a:cs typeface="Calibri"/>
              </a:rPr>
              <a:t>συγκεκριμένη</a:t>
            </a:r>
            <a:r>
              <a:rPr sz="1900" dirty="0">
                <a:latin typeface="Calibri"/>
                <a:cs typeface="Calibri"/>
              </a:rPr>
              <a:t> </a:t>
            </a:r>
            <a:r>
              <a:rPr sz="1900" spc="-5" dirty="0">
                <a:latin typeface="Calibri"/>
                <a:cs typeface="Calibri"/>
              </a:rPr>
              <a:t>υπόθεση</a:t>
            </a:r>
            <a:r>
              <a:rPr sz="1900" dirty="0">
                <a:latin typeface="Calibri"/>
                <a:cs typeface="Calibri"/>
              </a:rPr>
              <a:t> </a:t>
            </a:r>
            <a:r>
              <a:rPr sz="1900" spc="-5" dirty="0">
                <a:latin typeface="Calibri"/>
                <a:cs typeface="Calibri"/>
              </a:rPr>
              <a:t>ισχυρίστηκε</a:t>
            </a:r>
            <a:r>
              <a:rPr sz="1900" dirty="0">
                <a:latin typeface="Calibri"/>
                <a:cs typeface="Calibri"/>
              </a:rPr>
              <a:t> ότι</a:t>
            </a:r>
            <a:r>
              <a:rPr sz="1900" spc="5" dirty="0">
                <a:latin typeface="Calibri"/>
                <a:cs typeface="Calibri"/>
              </a:rPr>
              <a:t> </a:t>
            </a:r>
            <a:r>
              <a:rPr sz="1900" dirty="0">
                <a:latin typeface="Calibri"/>
                <a:cs typeface="Calibri"/>
              </a:rPr>
              <a:t>δεν</a:t>
            </a:r>
            <a:r>
              <a:rPr sz="1900" spc="5" dirty="0">
                <a:latin typeface="Calibri"/>
                <a:cs typeface="Calibri"/>
              </a:rPr>
              <a:t> </a:t>
            </a:r>
            <a:r>
              <a:rPr sz="1900" spc="-5" dirty="0">
                <a:latin typeface="Calibri"/>
                <a:cs typeface="Calibri"/>
              </a:rPr>
              <a:t>μπορούσε</a:t>
            </a:r>
            <a:r>
              <a:rPr sz="1900" dirty="0">
                <a:latin typeface="Calibri"/>
                <a:cs typeface="Calibri"/>
              </a:rPr>
              <a:t> </a:t>
            </a:r>
            <a:r>
              <a:rPr sz="1900">
                <a:latin typeface="Calibri"/>
                <a:cs typeface="Calibri"/>
              </a:rPr>
              <a:t>να </a:t>
            </a:r>
            <a:r>
              <a:rPr sz="1900" spc="-5" smtClean="0">
                <a:latin typeface="Calibri"/>
                <a:cs typeface="Calibri"/>
              </a:rPr>
              <a:t>ασκήσει </a:t>
            </a:r>
            <a:r>
              <a:rPr sz="1900" dirty="0">
                <a:latin typeface="Calibri"/>
                <a:cs typeface="Calibri"/>
              </a:rPr>
              <a:t>τα </a:t>
            </a:r>
            <a:r>
              <a:rPr sz="1900" spc="-5" dirty="0">
                <a:latin typeface="Calibri"/>
                <a:cs typeface="Calibri"/>
              </a:rPr>
              <a:t>κληρονομικά </a:t>
            </a:r>
            <a:r>
              <a:rPr sz="1900" dirty="0">
                <a:latin typeface="Calibri"/>
                <a:cs typeface="Calibri"/>
              </a:rPr>
              <a:t>της </a:t>
            </a:r>
            <a:r>
              <a:rPr sz="1900" spc="-5" dirty="0">
                <a:latin typeface="Calibri"/>
                <a:cs typeface="Calibri"/>
              </a:rPr>
              <a:t>δικαιώματα </a:t>
            </a:r>
            <a:r>
              <a:rPr sz="1900" dirty="0">
                <a:latin typeface="Calibri"/>
                <a:cs typeface="Calibri"/>
              </a:rPr>
              <a:t>μετά το </a:t>
            </a:r>
            <a:r>
              <a:rPr sz="1900" spc="-5" dirty="0">
                <a:latin typeface="Calibri"/>
                <a:cs typeface="Calibri"/>
              </a:rPr>
              <a:t>θάνατο του πατέρα της </a:t>
            </a:r>
            <a:r>
              <a:rPr sz="1900" dirty="0">
                <a:latin typeface="Calibri"/>
                <a:cs typeface="Calibri"/>
              </a:rPr>
              <a:t>το </a:t>
            </a:r>
            <a:r>
              <a:rPr sz="1900" spc="-5" dirty="0">
                <a:latin typeface="Calibri"/>
                <a:cs typeface="Calibri"/>
              </a:rPr>
              <a:t>2009, </a:t>
            </a:r>
            <a:r>
              <a:rPr sz="1900" dirty="0">
                <a:latin typeface="Calibri"/>
                <a:cs typeface="Calibri"/>
              </a:rPr>
              <a:t> </a:t>
            </a:r>
            <a:r>
              <a:rPr sz="1900" spc="-5" dirty="0">
                <a:latin typeface="Calibri"/>
                <a:cs typeface="Calibri"/>
              </a:rPr>
              <a:t>καθώς</a:t>
            </a:r>
            <a:r>
              <a:rPr sz="1900" dirty="0">
                <a:latin typeface="Calibri"/>
                <a:cs typeface="Calibri"/>
              </a:rPr>
              <a:t> </a:t>
            </a:r>
            <a:r>
              <a:rPr sz="1900" spc="-5" dirty="0">
                <a:latin typeface="Calibri"/>
                <a:cs typeface="Calibri"/>
              </a:rPr>
              <a:t>είχε</a:t>
            </a:r>
            <a:r>
              <a:rPr sz="1900" dirty="0">
                <a:latin typeface="Calibri"/>
                <a:cs typeface="Calibri"/>
              </a:rPr>
              <a:t> </a:t>
            </a:r>
            <a:r>
              <a:rPr sz="1900" spc="-5" dirty="0">
                <a:latin typeface="Calibri"/>
                <a:cs typeface="Calibri"/>
              </a:rPr>
              <a:t>γεννηθεί εκτός</a:t>
            </a:r>
            <a:r>
              <a:rPr sz="1900" dirty="0">
                <a:latin typeface="Calibri"/>
                <a:cs typeface="Calibri"/>
              </a:rPr>
              <a:t> </a:t>
            </a:r>
            <a:r>
              <a:rPr sz="1900" spc="-5" dirty="0">
                <a:latin typeface="Calibri"/>
                <a:cs typeface="Calibri"/>
              </a:rPr>
              <a:t>γάμου και πριν</a:t>
            </a:r>
            <a:r>
              <a:rPr sz="1900" dirty="0">
                <a:latin typeface="Calibri"/>
                <a:cs typeface="Calibri"/>
              </a:rPr>
              <a:t> </a:t>
            </a:r>
            <a:r>
              <a:rPr sz="1900" spc="-5" dirty="0">
                <a:latin typeface="Calibri"/>
                <a:cs typeface="Calibri"/>
              </a:rPr>
              <a:t>από</a:t>
            </a:r>
            <a:r>
              <a:rPr sz="1900" dirty="0">
                <a:latin typeface="Calibri"/>
                <a:cs typeface="Calibri"/>
              </a:rPr>
              <a:t> το </a:t>
            </a:r>
            <a:r>
              <a:rPr sz="1900" spc="-5" dirty="0">
                <a:latin typeface="Calibri"/>
                <a:cs typeface="Calibri"/>
              </a:rPr>
              <a:t>χρονικό</a:t>
            </a:r>
            <a:r>
              <a:rPr sz="1900" dirty="0">
                <a:latin typeface="Calibri"/>
                <a:cs typeface="Calibri"/>
              </a:rPr>
              <a:t> </a:t>
            </a:r>
            <a:r>
              <a:rPr sz="1900" spc="-5" dirty="0">
                <a:latin typeface="Calibri"/>
                <a:cs typeface="Calibri"/>
              </a:rPr>
              <a:t>όριο</a:t>
            </a:r>
            <a:r>
              <a:rPr sz="1900" dirty="0">
                <a:latin typeface="Calibri"/>
                <a:cs typeface="Calibri"/>
              </a:rPr>
              <a:t> </a:t>
            </a:r>
            <a:r>
              <a:rPr sz="1900" spc="-5" dirty="0">
                <a:latin typeface="Calibri"/>
                <a:cs typeface="Calibri"/>
              </a:rPr>
              <a:t>που προέβλεπε</a:t>
            </a:r>
            <a:r>
              <a:rPr sz="1900" spc="260" dirty="0">
                <a:latin typeface="Calibri"/>
                <a:cs typeface="Calibri"/>
              </a:rPr>
              <a:t> </a:t>
            </a:r>
            <a:r>
              <a:rPr sz="1900" dirty="0">
                <a:latin typeface="Calibri"/>
                <a:cs typeface="Calibri"/>
              </a:rPr>
              <a:t>η </a:t>
            </a:r>
            <a:r>
              <a:rPr sz="1900" spc="-260" dirty="0">
                <a:latin typeface="Calibri"/>
                <a:cs typeface="Calibri"/>
              </a:rPr>
              <a:t> </a:t>
            </a:r>
            <a:r>
              <a:rPr sz="1900" dirty="0">
                <a:latin typeface="Calibri"/>
                <a:cs typeface="Calibri"/>
              </a:rPr>
              <a:t>τότε</a:t>
            </a:r>
            <a:r>
              <a:rPr sz="1900" spc="225" dirty="0">
                <a:latin typeface="Calibri"/>
                <a:cs typeface="Calibri"/>
              </a:rPr>
              <a:t> </a:t>
            </a:r>
            <a:r>
              <a:rPr sz="1900" spc="-5" dirty="0">
                <a:latin typeface="Calibri"/>
                <a:cs typeface="Calibri"/>
              </a:rPr>
              <a:t>ισχύουσα</a:t>
            </a:r>
            <a:r>
              <a:rPr sz="1900" spc="235" dirty="0">
                <a:latin typeface="Calibri"/>
                <a:cs typeface="Calibri"/>
              </a:rPr>
              <a:t> </a:t>
            </a:r>
            <a:r>
              <a:rPr sz="1900" spc="-5" dirty="0">
                <a:latin typeface="Calibri"/>
                <a:cs typeface="Calibri"/>
              </a:rPr>
              <a:t>νομοθεσία.</a:t>
            </a:r>
            <a:r>
              <a:rPr sz="1900" spc="229" dirty="0">
                <a:latin typeface="Calibri"/>
                <a:cs typeface="Calibri"/>
              </a:rPr>
              <a:t> </a:t>
            </a:r>
            <a:r>
              <a:rPr sz="1900" spc="-5" dirty="0">
                <a:latin typeface="Calibri"/>
                <a:cs typeface="Calibri"/>
              </a:rPr>
              <a:t>Συγκεκριμένα,</a:t>
            </a:r>
            <a:r>
              <a:rPr sz="1900" spc="235" dirty="0">
                <a:latin typeface="Calibri"/>
                <a:cs typeface="Calibri"/>
              </a:rPr>
              <a:t> </a:t>
            </a:r>
            <a:r>
              <a:rPr sz="1900" dirty="0">
                <a:latin typeface="Calibri"/>
                <a:cs typeface="Calibri"/>
              </a:rPr>
              <a:t>τα</a:t>
            </a:r>
            <a:r>
              <a:rPr sz="1900" spc="225" dirty="0">
                <a:latin typeface="Calibri"/>
                <a:cs typeface="Calibri"/>
              </a:rPr>
              <a:t> </a:t>
            </a:r>
            <a:r>
              <a:rPr sz="1900" spc="-5" dirty="0">
                <a:latin typeface="Calibri"/>
                <a:cs typeface="Calibri"/>
              </a:rPr>
              <a:t>εκτός</a:t>
            </a:r>
            <a:r>
              <a:rPr sz="1900" spc="229" dirty="0">
                <a:latin typeface="Calibri"/>
                <a:cs typeface="Calibri"/>
              </a:rPr>
              <a:t> </a:t>
            </a:r>
            <a:r>
              <a:rPr sz="1900" spc="-5" dirty="0">
                <a:latin typeface="Calibri"/>
                <a:cs typeface="Calibri"/>
              </a:rPr>
              <a:t>γάμου</a:t>
            </a:r>
            <a:r>
              <a:rPr sz="1900" spc="229" dirty="0">
                <a:latin typeface="Calibri"/>
                <a:cs typeface="Calibri"/>
              </a:rPr>
              <a:t> </a:t>
            </a:r>
            <a:r>
              <a:rPr sz="1900" spc="-5" dirty="0">
                <a:latin typeface="Calibri"/>
                <a:cs typeface="Calibri"/>
              </a:rPr>
              <a:t>τέκνα</a:t>
            </a:r>
            <a:r>
              <a:rPr sz="1900" spc="235" dirty="0">
                <a:latin typeface="Calibri"/>
                <a:cs typeface="Calibri"/>
              </a:rPr>
              <a:t> </a:t>
            </a:r>
            <a:r>
              <a:rPr sz="1900" spc="-5">
                <a:latin typeface="Calibri"/>
                <a:cs typeface="Calibri"/>
              </a:rPr>
              <a:t>που</a:t>
            </a:r>
            <a:r>
              <a:rPr sz="1900" spc="220">
                <a:latin typeface="Calibri"/>
                <a:cs typeface="Calibri"/>
              </a:rPr>
              <a:t> </a:t>
            </a:r>
            <a:r>
              <a:rPr sz="1900" spc="-5" smtClean="0">
                <a:latin typeface="Calibri"/>
                <a:cs typeface="Calibri"/>
              </a:rPr>
              <a:t>γεννήθηκαν</a:t>
            </a:r>
            <a:r>
              <a:rPr lang="el-GR" sz="1900" spc="-5" dirty="0">
                <a:cs typeface="Calibri"/>
              </a:rPr>
              <a:t> πριν</a:t>
            </a:r>
            <a:r>
              <a:rPr lang="el-GR" sz="1900" spc="725" dirty="0">
                <a:cs typeface="Calibri"/>
              </a:rPr>
              <a:t> </a:t>
            </a:r>
            <a:r>
              <a:rPr lang="el-GR" sz="1900" dirty="0">
                <a:cs typeface="Calibri"/>
              </a:rPr>
              <a:t>την 1</a:t>
            </a:r>
            <a:r>
              <a:rPr lang="el-GR" sz="1900" baseline="30000" dirty="0">
                <a:cs typeface="Calibri"/>
              </a:rPr>
              <a:t>η</a:t>
            </a:r>
            <a:r>
              <a:rPr lang="el-GR" sz="1900" dirty="0">
                <a:cs typeface="Calibri"/>
              </a:rPr>
              <a:t> </a:t>
            </a:r>
            <a:r>
              <a:rPr lang="el-GR" sz="1900" spc="-5" dirty="0">
                <a:cs typeface="Calibri"/>
              </a:rPr>
              <a:t>Ιουλίου</a:t>
            </a:r>
            <a:r>
              <a:rPr lang="el-GR" sz="1900" spc="735" dirty="0">
                <a:cs typeface="Calibri"/>
              </a:rPr>
              <a:t> </a:t>
            </a:r>
            <a:r>
              <a:rPr lang="el-GR" sz="1900" dirty="0">
                <a:cs typeface="Calibri"/>
              </a:rPr>
              <a:t>1949  </a:t>
            </a:r>
            <a:r>
              <a:rPr lang="el-GR" sz="1900" spc="185" dirty="0">
                <a:cs typeface="Calibri"/>
              </a:rPr>
              <a:t> </a:t>
            </a:r>
            <a:r>
              <a:rPr lang="el-GR" sz="1900" spc="-5" dirty="0">
                <a:cs typeface="Calibri"/>
              </a:rPr>
              <a:t>αποκλείονταν</a:t>
            </a:r>
            <a:r>
              <a:rPr lang="el-GR" sz="1900" spc="720" dirty="0">
                <a:cs typeface="Calibri"/>
              </a:rPr>
              <a:t> </a:t>
            </a:r>
            <a:r>
              <a:rPr lang="el-GR" sz="1900" spc="-5" dirty="0">
                <a:cs typeface="Calibri"/>
              </a:rPr>
              <a:t>από</a:t>
            </a:r>
            <a:r>
              <a:rPr lang="el-GR" sz="1900" spc="735" dirty="0">
                <a:cs typeface="Calibri"/>
              </a:rPr>
              <a:t> </a:t>
            </a:r>
            <a:r>
              <a:rPr lang="el-GR" sz="1900" spc="-5" dirty="0">
                <a:cs typeface="Calibri"/>
              </a:rPr>
              <a:t>κάθε	νόμιμο</a:t>
            </a:r>
            <a:r>
              <a:rPr lang="el-GR" sz="1900" spc="685" dirty="0">
                <a:cs typeface="Calibri"/>
              </a:rPr>
              <a:t> </a:t>
            </a:r>
            <a:r>
              <a:rPr lang="el-GR" sz="1900" spc="-5" dirty="0">
                <a:cs typeface="Calibri"/>
              </a:rPr>
              <a:t>δικαίωμα</a:t>
            </a:r>
            <a:r>
              <a:rPr lang="el-GR" sz="1900" spc="690" dirty="0">
                <a:cs typeface="Calibri"/>
              </a:rPr>
              <a:t> </a:t>
            </a:r>
            <a:r>
              <a:rPr lang="el-GR" sz="1900" dirty="0">
                <a:cs typeface="Calibri"/>
              </a:rPr>
              <a:t>να </a:t>
            </a:r>
            <a:r>
              <a:rPr lang="el-GR" sz="1900" spc="-5" dirty="0" smtClean="0">
                <a:cs typeface="Calibri"/>
              </a:rPr>
              <a:t>κληρονομήσουν</a:t>
            </a:r>
            <a:r>
              <a:rPr lang="el-GR" sz="1900" spc="5" dirty="0" smtClean="0">
                <a:cs typeface="Calibri"/>
              </a:rPr>
              <a:t> </a:t>
            </a:r>
            <a:r>
              <a:rPr lang="el-GR" sz="1900" spc="-5" dirty="0" smtClean="0">
                <a:cs typeface="Calibri"/>
              </a:rPr>
              <a:t>και από </a:t>
            </a:r>
            <a:r>
              <a:rPr lang="el-GR" sz="1900" dirty="0" smtClean="0">
                <a:cs typeface="Calibri"/>
              </a:rPr>
              <a:t>το</a:t>
            </a:r>
            <a:r>
              <a:rPr lang="el-GR" sz="1900" spc="5" dirty="0" smtClean="0">
                <a:cs typeface="Calibri"/>
              </a:rPr>
              <a:t> </a:t>
            </a:r>
            <a:r>
              <a:rPr lang="el-GR" sz="1900" spc="-5" dirty="0" smtClean="0">
                <a:cs typeface="Calibri"/>
              </a:rPr>
              <a:t>δικαίωμα</a:t>
            </a:r>
            <a:r>
              <a:rPr lang="el-GR" sz="1900" spc="5" dirty="0" smtClean="0">
                <a:cs typeface="Calibri"/>
              </a:rPr>
              <a:t> </a:t>
            </a:r>
            <a:r>
              <a:rPr lang="el-GR" sz="1900" spc="-5" dirty="0" smtClean="0">
                <a:cs typeface="Calibri"/>
              </a:rPr>
              <a:t>σε χρηματική</a:t>
            </a:r>
            <a:r>
              <a:rPr lang="el-GR" sz="1900" spc="5" dirty="0" smtClean="0">
                <a:cs typeface="Calibri"/>
              </a:rPr>
              <a:t> </a:t>
            </a:r>
            <a:r>
              <a:rPr lang="el-GR" sz="1900" spc="-5" dirty="0" smtClean="0">
                <a:cs typeface="Calibri"/>
              </a:rPr>
              <a:t>αποζημίωση.</a:t>
            </a:r>
            <a:endParaRPr lang="el-GR" sz="1900" dirty="0" smtClean="0">
              <a:cs typeface="Calibri"/>
            </a:endParaRPr>
          </a:p>
          <a:p>
            <a:pPr marL="12700" marR="5080" algn="just">
              <a:lnSpc>
                <a:spcPct val="101699"/>
              </a:lnSpc>
            </a:pPr>
            <a:r>
              <a:rPr lang="el-GR" sz="1900" dirty="0" smtClean="0">
                <a:solidFill>
                  <a:schemeClr val="tx2">
                    <a:lumMod val="75000"/>
                  </a:schemeClr>
                </a:solidFill>
                <a:cs typeface="Calibri"/>
              </a:rPr>
              <a:t>Το </a:t>
            </a:r>
            <a:r>
              <a:rPr lang="el-GR" sz="1900" spc="-5" dirty="0" smtClean="0">
                <a:solidFill>
                  <a:schemeClr val="tx2">
                    <a:lumMod val="75000"/>
                  </a:schemeClr>
                </a:solidFill>
                <a:cs typeface="Calibri"/>
              </a:rPr>
              <a:t>Δικαστήριο αποφάνθηκε </a:t>
            </a:r>
            <a:r>
              <a:rPr lang="el-GR" sz="1900" dirty="0" smtClean="0">
                <a:solidFill>
                  <a:schemeClr val="tx2">
                    <a:lumMod val="75000"/>
                  </a:schemeClr>
                </a:solidFill>
                <a:cs typeface="Calibri"/>
              </a:rPr>
              <a:t>ότι </a:t>
            </a:r>
            <a:r>
              <a:rPr lang="el-GR" sz="1900" spc="-5" dirty="0" smtClean="0">
                <a:solidFill>
                  <a:schemeClr val="tx2">
                    <a:lumMod val="75000"/>
                  </a:schemeClr>
                </a:solidFill>
                <a:cs typeface="Calibri"/>
              </a:rPr>
              <a:t>υπήρξε </a:t>
            </a:r>
            <a:r>
              <a:rPr lang="el-GR" sz="1900" b="1" spc="-10" dirty="0" smtClean="0">
                <a:solidFill>
                  <a:schemeClr val="tx2">
                    <a:lumMod val="75000"/>
                  </a:schemeClr>
                </a:solidFill>
                <a:cs typeface="Calibri"/>
              </a:rPr>
              <a:t>παραβίαση </a:t>
            </a:r>
            <a:r>
              <a:rPr lang="el-GR" sz="1900" b="1" spc="-5" dirty="0" smtClean="0">
                <a:solidFill>
                  <a:schemeClr val="tx2">
                    <a:lumMod val="75000"/>
                  </a:schemeClr>
                </a:solidFill>
                <a:cs typeface="Calibri"/>
              </a:rPr>
              <a:t>του Άρθρου 14 </a:t>
            </a:r>
            <a:r>
              <a:rPr lang="el-GR" sz="1900" spc="-5" dirty="0" smtClean="0">
                <a:solidFill>
                  <a:schemeClr val="tx2">
                    <a:lumMod val="75000"/>
                  </a:schemeClr>
                </a:solidFill>
                <a:cs typeface="Calibri"/>
              </a:rPr>
              <a:t>(απαγόρευση </a:t>
            </a:r>
            <a:r>
              <a:rPr lang="el-GR" sz="1900" dirty="0" smtClean="0">
                <a:solidFill>
                  <a:schemeClr val="tx2">
                    <a:lumMod val="75000"/>
                  </a:schemeClr>
                </a:solidFill>
                <a:cs typeface="Calibri"/>
              </a:rPr>
              <a:t> </a:t>
            </a:r>
            <a:r>
              <a:rPr lang="el-GR" sz="1900" spc="-5" dirty="0" smtClean="0">
                <a:solidFill>
                  <a:schemeClr val="tx2">
                    <a:lumMod val="75000"/>
                  </a:schemeClr>
                </a:solidFill>
                <a:cs typeface="Calibri"/>
              </a:rPr>
              <a:t>διακρίσεων) </a:t>
            </a:r>
            <a:r>
              <a:rPr lang="el-GR" sz="1900" b="1" spc="-5" dirty="0" smtClean="0">
                <a:solidFill>
                  <a:schemeClr val="tx2">
                    <a:lumMod val="75000"/>
                  </a:schemeClr>
                </a:solidFill>
                <a:cs typeface="Calibri"/>
              </a:rPr>
              <a:t>σε συνδυασμό με το Άρθρο </a:t>
            </a:r>
            <a:r>
              <a:rPr lang="el-GR" sz="1900" b="1" dirty="0" smtClean="0">
                <a:solidFill>
                  <a:schemeClr val="tx2">
                    <a:lumMod val="75000"/>
                  </a:schemeClr>
                </a:solidFill>
                <a:cs typeface="Calibri"/>
              </a:rPr>
              <a:t>8 </a:t>
            </a:r>
            <a:r>
              <a:rPr lang="el-GR" sz="1900" spc="-5" dirty="0" smtClean="0">
                <a:solidFill>
                  <a:schemeClr val="tx2">
                    <a:lumMod val="75000"/>
                  </a:schemeClr>
                </a:solidFill>
                <a:cs typeface="Calibri"/>
              </a:rPr>
              <a:t>(δικαίωμα σεβασμού </a:t>
            </a:r>
            <a:r>
              <a:rPr lang="el-GR" sz="1900" dirty="0" smtClean="0">
                <a:solidFill>
                  <a:schemeClr val="tx2">
                    <a:lumMod val="75000"/>
                  </a:schemeClr>
                </a:solidFill>
                <a:cs typeface="Calibri"/>
              </a:rPr>
              <a:t>της </a:t>
            </a:r>
            <a:r>
              <a:rPr lang="el-GR" sz="1900" spc="-5" dirty="0" smtClean="0">
                <a:solidFill>
                  <a:schemeClr val="tx2">
                    <a:lumMod val="75000"/>
                  </a:schemeClr>
                </a:solidFill>
                <a:cs typeface="Calibri"/>
              </a:rPr>
              <a:t>ιδιωτικής </a:t>
            </a:r>
            <a:r>
              <a:rPr lang="el-GR" sz="1900" dirty="0" smtClean="0">
                <a:solidFill>
                  <a:schemeClr val="tx2">
                    <a:lumMod val="75000"/>
                  </a:schemeClr>
                </a:solidFill>
                <a:cs typeface="Calibri"/>
              </a:rPr>
              <a:t>και </a:t>
            </a:r>
            <a:r>
              <a:rPr lang="el-GR" sz="1900" spc="5" dirty="0" smtClean="0">
                <a:solidFill>
                  <a:schemeClr val="tx2">
                    <a:lumMod val="75000"/>
                  </a:schemeClr>
                </a:solidFill>
                <a:cs typeface="Calibri"/>
              </a:rPr>
              <a:t> </a:t>
            </a:r>
            <a:r>
              <a:rPr lang="el-GR" sz="1900" spc="-5" dirty="0" smtClean="0">
                <a:solidFill>
                  <a:schemeClr val="tx2">
                    <a:lumMod val="75000"/>
                  </a:schemeClr>
                </a:solidFill>
                <a:cs typeface="Calibri"/>
              </a:rPr>
              <a:t>οικογενειακής ζωής) της Σύμβασης. Έκρινε </a:t>
            </a:r>
            <a:r>
              <a:rPr lang="el-GR" sz="1900" dirty="0" smtClean="0">
                <a:solidFill>
                  <a:schemeClr val="tx2">
                    <a:lumMod val="75000"/>
                  </a:schemeClr>
                </a:solidFill>
                <a:cs typeface="Calibri"/>
              </a:rPr>
              <a:t>ότι οι </a:t>
            </a:r>
            <a:r>
              <a:rPr lang="el-GR" sz="1900" spc="-5" dirty="0" smtClean="0">
                <a:solidFill>
                  <a:schemeClr val="tx2">
                    <a:lumMod val="75000"/>
                  </a:schemeClr>
                </a:solidFill>
                <a:cs typeface="Calibri"/>
              </a:rPr>
              <a:t>επιδιωκόμενοι από </a:t>
            </a:r>
            <a:r>
              <a:rPr lang="el-GR" sz="1900" dirty="0" smtClean="0">
                <a:solidFill>
                  <a:schemeClr val="tx2">
                    <a:lumMod val="75000"/>
                  </a:schemeClr>
                </a:solidFill>
                <a:cs typeface="Calibri"/>
              </a:rPr>
              <a:t>τη </a:t>
            </a:r>
            <a:r>
              <a:rPr lang="el-GR" sz="1900" spc="-5" dirty="0" smtClean="0">
                <a:solidFill>
                  <a:schemeClr val="tx2">
                    <a:lumMod val="75000"/>
                  </a:schemeClr>
                </a:solidFill>
                <a:cs typeface="Calibri"/>
              </a:rPr>
              <a:t>διακριτική </a:t>
            </a:r>
            <a:r>
              <a:rPr lang="el-GR" sz="1900" dirty="0" smtClean="0">
                <a:solidFill>
                  <a:schemeClr val="tx2">
                    <a:lumMod val="75000"/>
                  </a:schemeClr>
                </a:solidFill>
                <a:cs typeface="Calibri"/>
              </a:rPr>
              <a:t> </a:t>
            </a:r>
            <a:r>
              <a:rPr lang="el-GR" sz="1900" spc="-5" dirty="0" smtClean="0">
                <a:solidFill>
                  <a:schemeClr val="tx2">
                    <a:lumMod val="75000"/>
                  </a:schemeClr>
                </a:solidFill>
                <a:cs typeface="Calibri"/>
              </a:rPr>
              <a:t>μεταχείριση </a:t>
            </a:r>
            <a:r>
              <a:rPr lang="el-GR" sz="1900" dirty="0" smtClean="0">
                <a:solidFill>
                  <a:schemeClr val="tx2">
                    <a:lumMod val="75000"/>
                  </a:schemeClr>
                </a:solidFill>
                <a:cs typeface="Calibri"/>
              </a:rPr>
              <a:t>της </a:t>
            </a:r>
            <a:r>
              <a:rPr lang="el-GR" sz="1900" spc="-5" dirty="0" smtClean="0">
                <a:solidFill>
                  <a:schemeClr val="tx2">
                    <a:lumMod val="75000"/>
                  </a:schemeClr>
                </a:solidFill>
                <a:cs typeface="Calibri"/>
              </a:rPr>
              <a:t>προσφεύγουσας σκοποί, </a:t>
            </a:r>
            <a:r>
              <a:rPr lang="el-GR" sz="1900" dirty="0" smtClean="0">
                <a:solidFill>
                  <a:schemeClr val="tx2">
                    <a:lumMod val="75000"/>
                  </a:schemeClr>
                </a:solidFill>
                <a:cs typeface="Calibri"/>
              </a:rPr>
              <a:t>ήτοι η </a:t>
            </a:r>
            <a:r>
              <a:rPr lang="el-GR" sz="1900" spc="-5" dirty="0" smtClean="0">
                <a:solidFill>
                  <a:schemeClr val="tx2">
                    <a:lumMod val="75000"/>
                  </a:schemeClr>
                </a:solidFill>
                <a:cs typeface="Calibri"/>
              </a:rPr>
              <a:t>διαφύλαξη </a:t>
            </a:r>
            <a:r>
              <a:rPr lang="el-GR" sz="1900" dirty="0" smtClean="0">
                <a:solidFill>
                  <a:schemeClr val="tx2">
                    <a:lumMod val="75000"/>
                  </a:schemeClr>
                </a:solidFill>
                <a:cs typeface="Calibri"/>
              </a:rPr>
              <a:t>της </a:t>
            </a:r>
            <a:r>
              <a:rPr lang="el-GR" sz="1900" spc="-5" dirty="0" smtClean="0">
                <a:solidFill>
                  <a:schemeClr val="tx2">
                    <a:lumMod val="75000"/>
                  </a:schemeClr>
                </a:solidFill>
                <a:cs typeface="Calibri"/>
              </a:rPr>
              <a:t>ασφάλειας δικαίου </a:t>
            </a:r>
            <a:r>
              <a:rPr lang="el-GR" sz="1900" dirty="0" smtClean="0">
                <a:solidFill>
                  <a:schemeClr val="tx2">
                    <a:lumMod val="75000"/>
                  </a:schemeClr>
                </a:solidFill>
                <a:cs typeface="Calibri"/>
              </a:rPr>
              <a:t> </a:t>
            </a:r>
            <a:r>
              <a:rPr lang="el-GR" sz="1900" spc="-5" dirty="0" smtClean="0">
                <a:solidFill>
                  <a:schemeClr val="tx2">
                    <a:lumMod val="75000"/>
                  </a:schemeClr>
                </a:solidFill>
                <a:cs typeface="Calibri"/>
              </a:rPr>
              <a:t>και</a:t>
            </a:r>
            <a:r>
              <a:rPr lang="el-GR" sz="1900" spc="114" dirty="0" smtClean="0">
                <a:solidFill>
                  <a:schemeClr val="tx2">
                    <a:lumMod val="75000"/>
                  </a:schemeClr>
                </a:solidFill>
                <a:cs typeface="Calibri"/>
              </a:rPr>
              <a:t> </a:t>
            </a:r>
            <a:r>
              <a:rPr lang="el-GR" sz="1900" dirty="0" smtClean="0">
                <a:solidFill>
                  <a:schemeClr val="tx2">
                    <a:lumMod val="75000"/>
                  </a:schemeClr>
                </a:solidFill>
                <a:cs typeface="Calibri"/>
              </a:rPr>
              <a:t>η</a:t>
            </a:r>
            <a:r>
              <a:rPr lang="el-GR" sz="1900" spc="130" dirty="0" smtClean="0">
                <a:solidFill>
                  <a:schemeClr val="tx2">
                    <a:lumMod val="75000"/>
                  </a:schemeClr>
                </a:solidFill>
                <a:cs typeface="Calibri"/>
              </a:rPr>
              <a:t> </a:t>
            </a:r>
            <a:r>
              <a:rPr lang="el-GR" sz="1900" spc="-5" dirty="0" smtClean="0">
                <a:solidFill>
                  <a:schemeClr val="tx2">
                    <a:lumMod val="75000"/>
                  </a:schemeClr>
                </a:solidFill>
                <a:cs typeface="Calibri"/>
              </a:rPr>
              <a:t>προστασία</a:t>
            </a:r>
            <a:r>
              <a:rPr lang="el-GR" sz="1900" spc="125" dirty="0" smtClean="0">
                <a:solidFill>
                  <a:schemeClr val="tx2">
                    <a:lumMod val="75000"/>
                  </a:schemeClr>
                </a:solidFill>
                <a:cs typeface="Calibri"/>
              </a:rPr>
              <a:t> </a:t>
            </a:r>
            <a:r>
              <a:rPr lang="el-GR" sz="1900" spc="-5" dirty="0" smtClean="0">
                <a:solidFill>
                  <a:schemeClr val="tx2">
                    <a:lumMod val="75000"/>
                  </a:schemeClr>
                </a:solidFill>
                <a:cs typeface="Calibri"/>
              </a:rPr>
              <a:t>του</a:t>
            </a:r>
            <a:r>
              <a:rPr lang="el-GR" sz="1900" spc="125" dirty="0" smtClean="0">
                <a:solidFill>
                  <a:schemeClr val="tx2">
                    <a:lumMod val="75000"/>
                  </a:schemeClr>
                </a:solidFill>
                <a:cs typeface="Calibri"/>
              </a:rPr>
              <a:t> </a:t>
            </a:r>
            <a:r>
              <a:rPr lang="el-GR" sz="1900" spc="-5" dirty="0" smtClean="0">
                <a:solidFill>
                  <a:schemeClr val="tx2">
                    <a:lumMod val="75000"/>
                  </a:schemeClr>
                </a:solidFill>
                <a:cs typeface="Calibri"/>
              </a:rPr>
              <a:t>αποθανόντος</a:t>
            </a:r>
            <a:r>
              <a:rPr lang="el-GR" sz="1900" spc="114" dirty="0" smtClean="0">
                <a:solidFill>
                  <a:schemeClr val="tx2">
                    <a:lumMod val="75000"/>
                  </a:schemeClr>
                </a:solidFill>
                <a:cs typeface="Calibri"/>
              </a:rPr>
              <a:t> </a:t>
            </a:r>
            <a:r>
              <a:rPr lang="el-GR" sz="1900" spc="-5" dirty="0" smtClean="0">
                <a:solidFill>
                  <a:schemeClr val="tx2">
                    <a:lumMod val="75000"/>
                  </a:schemeClr>
                </a:solidFill>
                <a:cs typeface="Calibri"/>
              </a:rPr>
              <a:t>και</a:t>
            </a:r>
            <a:r>
              <a:rPr lang="el-GR" sz="1900" spc="114" dirty="0" smtClean="0">
                <a:solidFill>
                  <a:schemeClr val="tx2">
                    <a:lumMod val="75000"/>
                  </a:schemeClr>
                </a:solidFill>
                <a:cs typeface="Calibri"/>
              </a:rPr>
              <a:t> </a:t>
            </a:r>
            <a:r>
              <a:rPr lang="el-GR" sz="1900" dirty="0" smtClean="0">
                <a:solidFill>
                  <a:schemeClr val="tx2">
                    <a:lumMod val="75000"/>
                  </a:schemeClr>
                </a:solidFill>
                <a:cs typeface="Calibri"/>
              </a:rPr>
              <a:t>της</a:t>
            </a:r>
            <a:r>
              <a:rPr lang="el-GR" sz="1900" spc="114" dirty="0" smtClean="0">
                <a:solidFill>
                  <a:schemeClr val="tx2">
                    <a:lumMod val="75000"/>
                  </a:schemeClr>
                </a:solidFill>
                <a:cs typeface="Calibri"/>
              </a:rPr>
              <a:t> </a:t>
            </a:r>
            <a:r>
              <a:rPr lang="el-GR" sz="1900" spc="-5" dirty="0" smtClean="0">
                <a:solidFill>
                  <a:schemeClr val="tx2">
                    <a:lumMod val="75000"/>
                  </a:schemeClr>
                </a:solidFill>
                <a:cs typeface="Calibri"/>
              </a:rPr>
              <a:t>οικογένειας</a:t>
            </a:r>
            <a:r>
              <a:rPr lang="el-GR" sz="1900" spc="120" dirty="0" smtClean="0">
                <a:solidFill>
                  <a:schemeClr val="tx2">
                    <a:lumMod val="75000"/>
                  </a:schemeClr>
                </a:solidFill>
                <a:cs typeface="Calibri"/>
              </a:rPr>
              <a:t> </a:t>
            </a:r>
            <a:r>
              <a:rPr lang="el-GR" sz="1900" spc="-5" dirty="0" smtClean="0">
                <a:solidFill>
                  <a:schemeClr val="tx2">
                    <a:lumMod val="75000"/>
                  </a:schemeClr>
                </a:solidFill>
                <a:cs typeface="Calibri"/>
              </a:rPr>
              <a:t>του,</a:t>
            </a:r>
            <a:r>
              <a:rPr lang="el-GR" sz="1900" spc="130" dirty="0" smtClean="0">
                <a:solidFill>
                  <a:schemeClr val="tx2">
                    <a:lumMod val="75000"/>
                  </a:schemeClr>
                </a:solidFill>
                <a:cs typeface="Calibri"/>
              </a:rPr>
              <a:t> </a:t>
            </a:r>
            <a:r>
              <a:rPr lang="el-GR" sz="1900" spc="-5" dirty="0" smtClean="0">
                <a:solidFill>
                  <a:schemeClr val="tx2">
                    <a:lumMod val="75000"/>
                  </a:schemeClr>
                </a:solidFill>
                <a:cs typeface="Calibri"/>
              </a:rPr>
              <a:t>ήταν</a:t>
            </a:r>
            <a:r>
              <a:rPr lang="el-GR" sz="1900" spc="130" dirty="0" smtClean="0">
                <a:solidFill>
                  <a:schemeClr val="tx2">
                    <a:lumMod val="75000"/>
                  </a:schemeClr>
                </a:solidFill>
                <a:cs typeface="Calibri"/>
              </a:rPr>
              <a:t> </a:t>
            </a:r>
            <a:r>
              <a:rPr lang="el-GR" sz="1900" spc="-5" dirty="0" smtClean="0">
                <a:solidFill>
                  <a:schemeClr val="tx2">
                    <a:lumMod val="75000"/>
                  </a:schemeClr>
                </a:solidFill>
                <a:cs typeface="Calibri"/>
              </a:rPr>
              <a:t>θεμιτοί.</a:t>
            </a:r>
            <a:r>
              <a:rPr lang="el-GR" sz="1900" spc="120" dirty="0" smtClean="0">
                <a:solidFill>
                  <a:schemeClr val="tx2">
                    <a:lumMod val="75000"/>
                  </a:schemeClr>
                </a:solidFill>
                <a:cs typeface="Calibri"/>
              </a:rPr>
              <a:t> </a:t>
            </a:r>
            <a:r>
              <a:rPr lang="el-GR" sz="1900" spc="-5" dirty="0" smtClean="0">
                <a:solidFill>
                  <a:schemeClr val="tx2">
                    <a:lumMod val="75000"/>
                  </a:schemeClr>
                </a:solidFill>
                <a:cs typeface="Calibri"/>
              </a:rPr>
              <a:t>Ωστόσο, </a:t>
            </a:r>
            <a:r>
              <a:rPr lang="el-GR" sz="1900" spc="-260" dirty="0" smtClean="0">
                <a:solidFill>
                  <a:schemeClr val="tx2">
                    <a:lumMod val="75000"/>
                  </a:schemeClr>
                </a:solidFill>
                <a:cs typeface="Calibri"/>
              </a:rPr>
              <a:t> </a:t>
            </a:r>
            <a:r>
              <a:rPr lang="el-GR" sz="1900" dirty="0" smtClean="0">
                <a:solidFill>
                  <a:schemeClr val="tx2">
                    <a:lumMod val="75000"/>
                  </a:schemeClr>
                </a:solidFill>
                <a:cs typeface="Calibri"/>
              </a:rPr>
              <a:t>το</a:t>
            </a:r>
            <a:r>
              <a:rPr lang="el-GR" sz="1900" spc="145" dirty="0" smtClean="0">
                <a:solidFill>
                  <a:schemeClr val="tx2">
                    <a:lumMod val="75000"/>
                  </a:schemeClr>
                </a:solidFill>
                <a:cs typeface="Calibri"/>
              </a:rPr>
              <a:t> </a:t>
            </a:r>
            <a:r>
              <a:rPr lang="el-GR" sz="1900" spc="-5" dirty="0" smtClean="0">
                <a:solidFill>
                  <a:schemeClr val="tx2">
                    <a:lumMod val="75000"/>
                  </a:schemeClr>
                </a:solidFill>
                <a:cs typeface="Calibri"/>
              </a:rPr>
              <a:t>Δικαστήριο</a:t>
            </a:r>
            <a:r>
              <a:rPr lang="el-GR" sz="1900" spc="150" dirty="0" smtClean="0">
                <a:solidFill>
                  <a:schemeClr val="tx2">
                    <a:lumMod val="75000"/>
                  </a:schemeClr>
                </a:solidFill>
                <a:cs typeface="Calibri"/>
              </a:rPr>
              <a:t> </a:t>
            </a:r>
            <a:r>
              <a:rPr lang="el-GR" sz="1900" dirty="0" smtClean="0">
                <a:solidFill>
                  <a:schemeClr val="tx2">
                    <a:lumMod val="75000"/>
                  </a:schemeClr>
                </a:solidFill>
                <a:cs typeface="Calibri"/>
              </a:rPr>
              <a:t>δεν</a:t>
            </a:r>
            <a:r>
              <a:rPr lang="el-GR" sz="1900" spc="145" dirty="0" smtClean="0">
                <a:solidFill>
                  <a:schemeClr val="tx2">
                    <a:lumMod val="75000"/>
                  </a:schemeClr>
                </a:solidFill>
                <a:cs typeface="Calibri"/>
              </a:rPr>
              <a:t> </a:t>
            </a:r>
            <a:r>
              <a:rPr lang="el-GR" sz="1900" spc="-5" dirty="0" smtClean="0">
                <a:solidFill>
                  <a:schemeClr val="tx2">
                    <a:lumMod val="75000"/>
                  </a:schemeClr>
                </a:solidFill>
                <a:cs typeface="Calibri"/>
              </a:rPr>
              <a:t>πείστηκε</a:t>
            </a:r>
            <a:r>
              <a:rPr lang="el-GR" sz="1900" spc="150" dirty="0" smtClean="0">
                <a:solidFill>
                  <a:schemeClr val="tx2">
                    <a:lumMod val="75000"/>
                  </a:schemeClr>
                </a:solidFill>
                <a:cs typeface="Calibri"/>
              </a:rPr>
              <a:t> </a:t>
            </a:r>
            <a:r>
              <a:rPr lang="el-GR" sz="1900" dirty="0" smtClean="0">
                <a:solidFill>
                  <a:schemeClr val="tx2">
                    <a:lumMod val="75000"/>
                  </a:schemeClr>
                </a:solidFill>
                <a:cs typeface="Calibri"/>
              </a:rPr>
              <a:t>ότι</a:t>
            </a:r>
            <a:r>
              <a:rPr lang="el-GR" sz="1900" spc="140" dirty="0" smtClean="0">
                <a:solidFill>
                  <a:schemeClr val="tx2">
                    <a:lumMod val="75000"/>
                  </a:schemeClr>
                </a:solidFill>
                <a:cs typeface="Calibri"/>
              </a:rPr>
              <a:t> </a:t>
            </a:r>
            <a:r>
              <a:rPr lang="el-GR" sz="1900" dirty="0" smtClean="0">
                <a:solidFill>
                  <a:schemeClr val="tx2">
                    <a:lumMod val="75000"/>
                  </a:schemeClr>
                </a:solidFill>
                <a:cs typeface="Calibri"/>
              </a:rPr>
              <a:t>ο</a:t>
            </a:r>
            <a:r>
              <a:rPr lang="el-GR" sz="1900" spc="135" dirty="0" smtClean="0">
                <a:solidFill>
                  <a:schemeClr val="tx2">
                    <a:lumMod val="75000"/>
                  </a:schemeClr>
                </a:solidFill>
                <a:cs typeface="Calibri"/>
              </a:rPr>
              <a:t> </a:t>
            </a:r>
            <a:r>
              <a:rPr lang="el-GR" sz="1900" spc="-5" dirty="0" smtClean="0">
                <a:solidFill>
                  <a:schemeClr val="tx2">
                    <a:lumMod val="75000"/>
                  </a:schemeClr>
                </a:solidFill>
                <a:cs typeface="Calibri"/>
              </a:rPr>
              <a:t>αποκλεισμός</a:t>
            </a:r>
            <a:r>
              <a:rPr lang="el-GR" sz="1900" spc="135" dirty="0" smtClean="0">
                <a:solidFill>
                  <a:schemeClr val="tx2">
                    <a:lumMod val="75000"/>
                  </a:schemeClr>
                </a:solidFill>
                <a:cs typeface="Calibri"/>
              </a:rPr>
              <a:t> </a:t>
            </a:r>
            <a:r>
              <a:rPr lang="el-GR" sz="1900" dirty="0" smtClean="0">
                <a:solidFill>
                  <a:schemeClr val="tx2">
                    <a:lumMod val="75000"/>
                  </a:schemeClr>
                </a:solidFill>
                <a:cs typeface="Calibri"/>
              </a:rPr>
              <a:t>των</a:t>
            </a:r>
            <a:r>
              <a:rPr lang="el-GR" sz="1900" spc="145" dirty="0" smtClean="0">
                <a:solidFill>
                  <a:schemeClr val="tx2">
                    <a:lumMod val="75000"/>
                  </a:schemeClr>
                </a:solidFill>
                <a:cs typeface="Calibri"/>
              </a:rPr>
              <a:t> </a:t>
            </a:r>
            <a:r>
              <a:rPr lang="el-GR" sz="1900" spc="-5" dirty="0" smtClean="0">
                <a:solidFill>
                  <a:schemeClr val="tx2">
                    <a:lumMod val="75000"/>
                  </a:schemeClr>
                </a:solidFill>
                <a:cs typeface="Calibri"/>
              </a:rPr>
              <a:t>τέκνων</a:t>
            </a:r>
            <a:r>
              <a:rPr lang="el-GR" sz="1900" spc="145" dirty="0" smtClean="0">
                <a:solidFill>
                  <a:schemeClr val="tx2">
                    <a:lumMod val="75000"/>
                  </a:schemeClr>
                </a:solidFill>
                <a:cs typeface="Calibri"/>
              </a:rPr>
              <a:t> </a:t>
            </a:r>
            <a:r>
              <a:rPr lang="el-GR" sz="1900" spc="-5" dirty="0" smtClean="0">
                <a:solidFill>
                  <a:schemeClr val="tx2">
                    <a:lumMod val="75000"/>
                  </a:schemeClr>
                </a:solidFill>
                <a:cs typeface="Calibri"/>
              </a:rPr>
              <a:t>που</a:t>
            </a:r>
            <a:r>
              <a:rPr lang="el-GR" sz="1900" spc="130" dirty="0" smtClean="0">
                <a:solidFill>
                  <a:schemeClr val="tx2">
                    <a:lumMod val="75000"/>
                  </a:schemeClr>
                </a:solidFill>
                <a:cs typeface="Calibri"/>
              </a:rPr>
              <a:t> </a:t>
            </a:r>
            <a:r>
              <a:rPr lang="el-GR" sz="1900" spc="-5" dirty="0" smtClean="0">
                <a:solidFill>
                  <a:schemeClr val="tx2">
                    <a:lumMod val="75000"/>
                  </a:schemeClr>
                </a:solidFill>
                <a:cs typeface="Calibri"/>
              </a:rPr>
              <a:t>γεννήθηκαν</a:t>
            </a:r>
            <a:r>
              <a:rPr lang="el-GR" sz="1900" spc="145" dirty="0" smtClean="0">
                <a:solidFill>
                  <a:schemeClr val="tx2">
                    <a:lumMod val="75000"/>
                  </a:schemeClr>
                </a:solidFill>
                <a:cs typeface="Calibri"/>
              </a:rPr>
              <a:t> </a:t>
            </a:r>
            <a:r>
              <a:rPr lang="el-GR" sz="1900" dirty="0" smtClean="0">
                <a:solidFill>
                  <a:schemeClr val="tx2">
                    <a:lumMod val="75000"/>
                  </a:schemeClr>
                </a:solidFill>
                <a:cs typeface="Calibri"/>
              </a:rPr>
              <a:t>εκτός γάμου </a:t>
            </a:r>
            <a:r>
              <a:rPr lang="el-GR" sz="1900" spc="-5" dirty="0" smtClean="0">
                <a:solidFill>
                  <a:schemeClr val="tx2">
                    <a:lumMod val="75000"/>
                  </a:schemeClr>
                </a:solidFill>
                <a:cs typeface="Calibri"/>
              </a:rPr>
              <a:t>πριν από </a:t>
            </a:r>
            <a:r>
              <a:rPr lang="el-GR" sz="1900" dirty="0" smtClean="0">
                <a:solidFill>
                  <a:schemeClr val="tx2">
                    <a:lumMod val="75000"/>
                  </a:schemeClr>
                </a:solidFill>
                <a:cs typeface="Calibri"/>
              </a:rPr>
              <a:t>ένα </a:t>
            </a:r>
            <a:r>
              <a:rPr lang="el-GR" sz="1900" spc="-5" dirty="0" smtClean="0">
                <a:solidFill>
                  <a:schemeClr val="tx2">
                    <a:lumMod val="75000"/>
                  </a:schemeClr>
                </a:solidFill>
                <a:cs typeface="Calibri"/>
              </a:rPr>
              <a:t>συγκεκριμένο χρονικό όριο που </a:t>
            </a:r>
            <a:r>
              <a:rPr lang="el-GR" sz="1900" dirty="0" smtClean="0">
                <a:solidFill>
                  <a:schemeClr val="tx2">
                    <a:lumMod val="75000"/>
                  </a:schemeClr>
                </a:solidFill>
                <a:cs typeface="Calibri"/>
              </a:rPr>
              <a:t>έθετε η </a:t>
            </a:r>
            <a:r>
              <a:rPr lang="el-GR" sz="1900" spc="-5" dirty="0" smtClean="0">
                <a:solidFill>
                  <a:schemeClr val="tx2">
                    <a:lumMod val="75000"/>
                  </a:schemeClr>
                </a:solidFill>
                <a:cs typeface="Calibri"/>
              </a:rPr>
              <a:t>νομοθεσία αποτελούσε </a:t>
            </a:r>
            <a:r>
              <a:rPr lang="el-GR" sz="1900" dirty="0" smtClean="0">
                <a:solidFill>
                  <a:schemeClr val="tx2">
                    <a:lumMod val="75000"/>
                  </a:schemeClr>
                </a:solidFill>
                <a:cs typeface="Calibri"/>
              </a:rPr>
              <a:t> ένα </a:t>
            </a:r>
            <a:r>
              <a:rPr lang="el-GR" sz="1900" spc="-5" dirty="0" smtClean="0">
                <a:solidFill>
                  <a:schemeClr val="tx2">
                    <a:lumMod val="75000"/>
                  </a:schemeClr>
                </a:solidFill>
                <a:cs typeface="Calibri"/>
              </a:rPr>
              <a:t>αναλογικό μέσο για </a:t>
            </a:r>
            <a:r>
              <a:rPr lang="el-GR" sz="1900" dirty="0" smtClean="0">
                <a:solidFill>
                  <a:schemeClr val="tx2">
                    <a:lumMod val="75000"/>
                  </a:schemeClr>
                </a:solidFill>
                <a:cs typeface="Calibri"/>
              </a:rPr>
              <a:t>την </a:t>
            </a:r>
            <a:r>
              <a:rPr lang="el-GR" sz="1900" spc="-5" dirty="0" smtClean="0">
                <a:solidFill>
                  <a:schemeClr val="tx2">
                    <a:lumMod val="75000"/>
                  </a:schemeClr>
                </a:solidFill>
                <a:cs typeface="Calibri"/>
              </a:rPr>
              <a:t>επίτευξη </a:t>
            </a:r>
            <a:r>
              <a:rPr lang="el-GR" sz="1900" dirty="0" smtClean="0">
                <a:solidFill>
                  <a:schemeClr val="tx2">
                    <a:lumMod val="75000"/>
                  </a:schemeClr>
                </a:solidFill>
                <a:cs typeface="Calibri"/>
              </a:rPr>
              <a:t>των </a:t>
            </a:r>
            <a:r>
              <a:rPr lang="el-GR" sz="1900" spc="-5" dirty="0" smtClean="0">
                <a:solidFill>
                  <a:schemeClr val="tx2">
                    <a:lumMod val="75000"/>
                  </a:schemeClr>
                </a:solidFill>
                <a:cs typeface="Calibri"/>
              </a:rPr>
              <a:t>επιδιωκόμενων σκοπών. Κρίσιμο για αυτό </a:t>
            </a:r>
            <a:r>
              <a:rPr lang="el-GR" sz="1900" dirty="0" smtClean="0">
                <a:solidFill>
                  <a:schemeClr val="tx2">
                    <a:lumMod val="75000"/>
                  </a:schemeClr>
                </a:solidFill>
                <a:cs typeface="Calibri"/>
              </a:rPr>
              <a:t> το</a:t>
            </a:r>
            <a:r>
              <a:rPr lang="el-GR" sz="1900" spc="5" dirty="0" smtClean="0">
                <a:solidFill>
                  <a:schemeClr val="tx2">
                    <a:lumMod val="75000"/>
                  </a:schemeClr>
                </a:solidFill>
                <a:cs typeface="Calibri"/>
              </a:rPr>
              <a:t> </a:t>
            </a:r>
            <a:r>
              <a:rPr lang="el-GR" sz="1900" spc="-5" dirty="0" smtClean="0">
                <a:solidFill>
                  <a:schemeClr val="tx2">
                    <a:lumMod val="75000"/>
                  </a:schemeClr>
                </a:solidFill>
                <a:cs typeface="Calibri"/>
              </a:rPr>
              <a:t>συμπέρασμα</a:t>
            </a:r>
            <a:r>
              <a:rPr lang="el-GR" sz="1900" dirty="0" smtClean="0">
                <a:solidFill>
                  <a:schemeClr val="tx2">
                    <a:lumMod val="75000"/>
                  </a:schemeClr>
                </a:solidFill>
                <a:cs typeface="Calibri"/>
              </a:rPr>
              <a:t> </a:t>
            </a:r>
            <a:r>
              <a:rPr lang="el-GR" sz="1900" spc="-5" dirty="0" smtClean="0">
                <a:solidFill>
                  <a:schemeClr val="tx2">
                    <a:lumMod val="75000"/>
                  </a:schemeClr>
                </a:solidFill>
                <a:cs typeface="Calibri"/>
              </a:rPr>
              <a:t>υπήρξε</a:t>
            </a:r>
            <a:r>
              <a:rPr lang="el-GR" sz="1900" dirty="0" smtClean="0">
                <a:solidFill>
                  <a:schemeClr val="tx2">
                    <a:lumMod val="75000"/>
                  </a:schemeClr>
                </a:solidFill>
                <a:cs typeface="Calibri"/>
              </a:rPr>
              <a:t> το</a:t>
            </a:r>
            <a:r>
              <a:rPr lang="el-GR" sz="1900" spc="5" dirty="0" smtClean="0">
                <a:solidFill>
                  <a:schemeClr val="tx2">
                    <a:lumMod val="75000"/>
                  </a:schemeClr>
                </a:solidFill>
                <a:cs typeface="Calibri"/>
              </a:rPr>
              <a:t> </a:t>
            </a:r>
            <a:r>
              <a:rPr lang="el-GR" sz="1900" spc="-5" dirty="0" smtClean="0">
                <a:solidFill>
                  <a:schemeClr val="tx2">
                    <a:lumMod val="75000"/>
                  </a:schemeClr>
                </a:solidFill>
                <a:cs typeface="Calibri"/>
              </a:rPr>
              <a:t>γεγονός</a:t>
            </a:r>
            <a:r>
              <a:rPr lang="el-GR" sz="1900" dirty="0" smtClean="0">
                <a:solidFill>
                  <a:schemeClr val="tx2">
                    <a:lumMod val="75000"/>
                  </a:schemeClr>
                </a:solidFill>
                <a:cs typeface="Calibri"/>
              </a:rPr>
              <a:t> ότι</a:t>
            </a:r>
            <a:r>
              <a:rPr lang="el-GR" sz="1900" spc="5" dirty="0" smtClean="0">
                <a:solidFill>
                  <a:schemeClr val="tx2">
                    <a:lumMod val="75000"/>
                  </a:schemeClr>
                </a:solidFill>
                <a:cs typeface="Calibri"/>
              </a:rPr>
              <a:t> </a:t>
            </a:r>
            <a:r>
              <a:rPr lang="el-GR" sz="1900" dirty="0" smtClean="0">
                <a:solidFill>
                  <a:schemeClr val="tx2">
                    <a:lumMod val="75000"/>
                  </a:schemeClr>
                </a:solidFill>
                <a:cs typeface="Calibri"/>
              </a:rPr>
              <a:t>ο</a:t>
            </a:r>
            <a:r>
              <a:rPr lang="el-GR" sz="1900" spc="5" dirty="0" smtClean="0">
                <a:solidFill>
                  <a:schemeClr val="tx2">
                    <a:lumMod val="75000"/>
                  </a:schemeClr>
                </a:solidFill>
                <a:cs typeface="Calibri"/>
              </a:rPr>
              <a:t> </a:t>
            </a:r>
            <a:r>
              <a:rPr lang="el-GR" sz="1900" spc="-5" dirty="0" smtClean="0">
                <a:solidFill>
                  <a:schemeClr val="tx2">
                    <a:lumMod val="75000"/>
                  </a:schemeClr>
                </a:solidFill>
                <a:cs typeface="Calibri"/>
              </a:rPr>
              <a:t>πατέρας</a:t>
            </a:r>
            <a:r>
              <a:rPr lang="el-GR" sz="1900" dirty="0" smtClean="0">
                <a:solidFill>
                  <a:schemeClr val="tx2">
                    <a:lumMod val="75000"/>
                  </a:schemeClr>
                </a:solidFill>
                <a:cs typeface="Calibri"/>
              </a:rPr>
              <a:t> της</a:t>
            </a:r>
            <a:r>
              <a:rPr lang="el-GR" sz="1900" spc="5" dirty="0" smtClean="0">
                <a:solidFill>
                  <a:schemeClr val="tx2">
                    <a:lumMod val="75000"/>
                  </a:schemeClr>
                </a:solidFill>
                <a:cs typeface="Calibri"/>
              </a:rPr>
              <a:t> </a:t>
            </a:r>
            <a:r>
              <a:rPr lang="el-GR" sz="1900" spc="-5" dirty="0" smtClean="0">
                <a:solidFill>
                  <a:schemeClr val="tx2">
                    <a:lumMod val="75000"/>
                  </a:schemeClr>
                </a:solidFill>
                <a:cs typeface="Calibri"/>
              </a:rPr>
              <a:t>προσφεύγουσας</a:t>
            </a:r>
            <a:r>
              <a:rPr lang="el-GR" sz="1900" dirty="0" smtClean="0">
                <a:solidFill>
                  <a:schemeClr val="tx2">
                    <a:lumMod val="75000"/>
                  </a:schemeClr>
                </a:solidFill>
                <a:cs typeface="Calibri"/>
              </a:rPr>
              <a:t> την</a:t>
            </a:r>
            <a:r>
              <a:rPr lang="el-GR" sz="1900" spc="5" dirty="0" smtClean="0">
                <a:solidFill>
                  <a:schemeClr val="tx2">
                    <a:lumMod val="75000"/>
                  </a:schemeClr>
                </a:solidFill>
                <a:cs typeface="Calibri"/>
              </a:rPr>
              <a:t> </a:t>
            </a:r>
            <a:r>
              <a:rPr lang="el-GR" sz="1900" spc="-5" dirty="0" smtClean="0">
                <a:solidFill>
                  <a:schemeClr val="tx2">
                    <a:lumMod val="75000"/>
                  </a:schemeClr>
                </a:solidFill>
                <a:cs typeface="Calibri"/>
              </a:rPr>
              <a:t>είχε </a:t>
            </a:r>
            <a:r>
              <a:rPr lang="el-GR" sz="1900" spc="-260" dirty="0" smtClean="0">
                <a:solidFill>
                  <a:schemeClr val="tx2">
                    <a:lumMod val="75000"/>
                  </a:schemeClr>
                </a:solidFill>
                <a:cs typeface="Calibri"/>
              </a:rPr>
              <a:t> </a:t>
            </a:r>
            <a:r>
              <a:rPr lang="el-GR" sz="1900" spc="-5" dirty="0" smtClean="0">
                <a:solidFill>
                  <a:schemeClr val="tx2">
                    <a:lumMod val="75000"/>
                  </a:schemeClr>
                </a:solidFill>
                <a:cs typeface="Calibri"/>
              </a:rPr>
              <a:t>αναγνωρίσει. Περαιτέρω, εκείνη επισκεπτόταν τακτικά </a:t>
            </a:r>
            <a:r>
              <a:rPr lang="el-GR" sz="1900" dirty="0" smtClean="0">
                <a:solidFill>
                  <a:schemeClr val="tx2">
                    <a:lumMod val="75000"/>
                  </a:schemeClr>
                </a:solidFill>
                <a:cs typeface="Calibri"/>
              </a:rPr>
              <a:t>τον </a:t>
            </a:r>
            <a:r>
              <a:rPr lang="el-GR" sz="1900" spc="-10" dirty="0" smtClean="0">
                <a:solidFill>
                  <a:schemeClr val="tx2">
                    <a:lumMod val="75000"/>
                  </a:schemeClr>
                </a:solidFill>
                <a:cs typeface="Calibri"/>
              </a:rPr>
              <a:t>ίδιο </a:t>
            </a:r>
            <a:r>
              <a:rPr lang="el-GR" sz="1900" spc="-5" dirty="0" smtClean="0">
                <a:solidFill>
                  <a:schemeClr val="tx2">
                    <a:lumMod val="75000"/>
                  </a:schemeClr>
                </a:solidFill>
                <a:cs typeface="Calibri"/>
              </a:rPr>
              <a:t>και </a:t>
            </a:r>
            <a:r>
              <a:rPr lang="el-GR" sz="1900" dirty="0" smtClean="0">
                <a:solidFill>
                  <a:schemeClr val="tx2">
                    <a:lumMod val="75000"/>
                  </a:schemeClr>
                </a:solidFill>
                <a:cs typeface="Calibri"/>
              </a:rPr>
              <a:t>τη </a:t>
            </a:r>
            <a:r>
              <a:rPr lang="el-GR" sz="1900" spc="-5" dirty="0" smtClean="0">
                <a:solidFill>
                  <a:schemeClr val="tx2">
                    <a:lumMod val="75000"/>
                  </a:schemeClr>
                </a:solidFill>
                <a:cs typeface="Calibri"/>
              </a:rPr>
              <a:t>σύζυγό του. </a:t>
            </a:r>
            <a:r>
              <a:rPr lang="el-GR" sz="1900" dirty="0" smtClean="0">
                <a:solidFill>
                  <a:schemeClr val="tx2">
                    <a:lumMod val="75000"/>
                  </a:schemeClr>
                </a:solidFill>
                <a:cs typeface="Calibri"/>
              </a:rPr>
              <a:t>Η </a:t>
            </a:r>
            <a:r>
              <a:rPr lang="el-GR" sz="1900" spc="5" dirty="0" smtClean="0">
                <a:solidFill>
                  <a:schemeClr val="tx2">
                    <a:lumMod val="75000"/>
                  </a:schemeClr>
                </a:solidFill>
                <a:cs typeface="Calibri"/>
              </a:rPr>
              <a:t> </a:t>
            </a:r>
            <a:r>
              <a:rPr lang="el-GR" sz="1900" spc="-5" dirty="0" smtClean="0">
                <a:solidFill>
                  <a:schemeClr val="tx2">
                    <a:lumMod val="75000"/>
                  </a:schemeClr>
                </a:solidFill>
                <a:cs typeface="Calibri"/>
              </a:rPr>
              <a:t>γνώση</a:t>
            </a:r>
            <a:r>
              <a:rPr lang="el-GR" sz="1900" spc="45" dirty="0" smtClean="0">
                <a:solidFill>
                  <a:schemeClr val="tx2">
                    <a:lumMod val="75000"/>
                  </a:schemeClr>
                </a:solidFill>
                <a:cs typeface="Calibri"/>
              </a:rPr>
              <a:t> </a:t>
            </a:r>
            <a:r>
              <a:rPr lang="el-GR" sz="1900" dirty="0" smtClean="0">
                <a:solidFill>
                  <a:schemeClr val="tx2">
                    <a:lumMod val="75000"/>
                  </a:schemeClr>
                </a:solidFill>
                <a:cs typeface="Calibri"/>
              </a:rPr>
              <a:t>της</a:t>
            </a:r>
            <a:r>
              <a:rPr lang="el-GR" sz="1900" spc="30" dirty="0" smtClean="0">
                <a:solidFill>
                  <a:schemeClr val="tx2">
                    <a:lumMod val="75000"/>
                  </a:schemeClr>
                </a:solidFill>
                <a:cs typeface="Calibri"/>
              </a:rPr>
              <a:t> </a:t>
            </a:r>
            <a:r>
              <a:rPr lang="el-GR" sz="1900" spc="-5" dirty="0" smtClean="0">
                <a:solidFill>
                  <a:schemeClr val="tx2">
                    <a:lumMod val="75000"/>
                  </a:schemeClr>
                </a:solidFill>
                <a:cs typeface="Calibri"/>
              </a:rPr>
              <a:t>τελευταίας</a:t>
            </a:r>
            <a:r>
              <a:rPr lang="el-GR" sz="1900" spc="40" dirty="0" smtClean="0">
                <a:solidFill>
                  <a:schemeClr val="tx2">
                    <a:lumMod val="75000"/>
                  </a:schemeClr>
                </a:solidFill>
                <a:cs typeface="Calibri"/>
              </a:rPr>
              <a:t> </a:t>
            </a:r>
            <a:r>
              <a:rPr lang="el-GR" sz="1900" spc="-5" dirty="0" smtClean="0">
                <a:solidFill>
                  <a:schemeClr val="tx2">
                    <a:lumMod val="75000"/>
                  </a:schemeClr>
                </a:solidFill>
                <a:cs typeface="Calibri"/>
              </a:rPr>
              <a:t>για</a:t>
            </a:r>
            <a:r>
              <a:rPr lang="el-GR" sz="1900" spc="45" dirty="0" smtClean="0">
                <a:solidFill>
                  <a:schemeClr val="tx2">
                    <a:lumMod val="75000"/>
                  </a:schemeClr>
                </a:solidFill>
                <a:cs typeface="Calibri"/>
              </a:rPr>
              <a:t> </a:t>
            </a:r>
            <a:r>
              <a:rPr lang="el-GR" sz="1900" dirty="0" smtClean="0">
                <a:solidFill>
                  <a:schemeClr val="tx2">
                    <a:lumMod val="75000"/>
                  </a:schemeClr>
                </a:solidFill>
                <a:cs typeface="Calibri"/>
              </a:rPr>
              <a:t>την</a:t>
            </a:r>
            <a:r>
              <a:rPr lang="el-GR" sz="1900" spc="45" dirty="0" smtClean="0">
                <a:solidFill>
                  <a:schemeClr val="tx2">
                    <a:lumMod val="75000"/>
                  </a:schemeClr>
                </a:solidFill>
                <a:cs typeface="Calibri"/>
              </a:rPr>
              <a:t> </a:t>
            </a:r>
            <a:r>
              <a:rPr lang="el-GR" sz="1900" spc="-5" dirty="0" smtClean="0">
                <a:solidFill>
                  <a:schemeClr val="tx2">
                    <a:lumMod val="75000"/>
                  </a:schemeClr>
                </a:solidFill>
                <a:cs typeface="Calibri"/>
              </a:rPr>
              <a:t>ύπαρξη</a:t>
            </a:r>
            <a:r>
              <a:rPr lang="el-GR" sz="1900" spc="35" dirty="0" smtClean="0">
                <a:solidFill>
                  <a:schemeClr val="tx2">
                    <a:lumMod val="75000"/>
                  </a:schemeClr>
                </a:solidFill>
                <a:cs typeface="Calibri"/>
              </a:rPr>
              <a:t> </a:t>
            </a:r>
            <a:r>
              <a:rPr lang="el-GR" sz="1900" dirty="0" smtClean="0">
                <a:solidFill>
                  <a:schemeClr val="tx2">
                    <a:lumMod val="75000"/>
                  </a:schemeClr>
                </a:solidFill>
                <a:cs typeface="Calibri"/>
              </a:rPr>
              <a:t>της</a:t>
            </a:r>
            <a:r>
              <a:rPr lang="el-GR" sz="1900" spc="40" dirty="0" smtClean="0">
                <a:solidFill>
                  <a:schemeClr val="tx2">
                    <a:lumMod val="75000"/>
                  </a:schemeClr>
                </a:solidFill>
                <a:cs typeface="Calibri"/>
              </a:rPr>
              <a:t> </a:t>
            </a:r>
            <a:r>
              <a:rPr lang="el-GR" sz="1900" spc="-5" dirty="0" smtClean="0">
                <a:solidFill>
                  <a:schemeClr val="tx2">
                    <a:lumMod val="75000"/>
                  </a:schemeClr>
                </a:solidFill>
                <a:cs typeface="Calibri"/>
              </a:rPr>
              <a:t>προσφεύγουσας,</a:t>
            </a:r>
            <a:r>
              <a:rPr lang="el-GR" sz="1900" spc="45" dirty="0" smtClean="0">
                <a:solidFill>
                  <a:schemeClr val="tx2">
                    <a:lumMod val="75000"/>
                  </a:schemeClr>
                </a:solidFill>
                <a:cs typeface="Calibri"/>
              </a:rPr>
              <a:t> </a:t>
            </a:r>
            <a:r>
              <a:rPr lang="el-GR" sz="1900" spc="-5" dirty="0" smtClean="0">
                <a:solidFill>
                  <a:schemeClr val="tx2">
                    <a:lumMod val="75000"/>
                  </a:schemeClr>
                </a:solidFill>
                <a:cs typeface="Calibri"/>
              </a:rPr>
              <a:t>όπως</a:t>
            </a:r>
            <a:r>
              <a:rPr lang="el-GR" sz="1900" spc="40" dirty="0" smtClean="0">
                <a:solidFill>
                  <a:schemeClr val="tx2">
                    <a:lumMod val="75000"/>
                  </a:schemeClr>
                </a:solidFill>
                <a:cs typeface="Calibri"/>
              </a:rPr>
              <a:t> </a:t>
            </a:r>
            <a:r>
              <a:rPr lang="el-GR" sz="1900" spc="-5" dirty="0" smtClean="0">
                <a:solidFill>
                  <a:schemeClr val="tx2">
                    <a:lumMod val="75000"/>
                  </a:schemeClr>
                </a:solidFill>
                <a:cs typeface="Calibri"/>
              </a:rPr>
              <a:t>και</a:t>
            </a:r>
            <a:r>
              <a:rPr lang="el-GR" sz="1900" spc="40" dirty="0" smtClean="0">
                <a:solidFill>
                  <a:schemeClr val="tx2">
                    <a:lumMod val="75000"/>
                  </a:schemeClr>
                </a:solidFill>
                <a:cs typeface="Calibri"/>
              </a:rPr>
              <a:t> </a:t>
            </a:r>
            <a:r>
              <a:rPr lang="el-GR" sz="1900" dirty="0" smtClean="0">
                <a:solidFill>
                  <a:schemeClr val="tx2">
                    <a:lumMod val="75000"/>
                  </a:schemeClr>
                </a:solidFill>
                <a:cs typeface="Calibri"/>
              </a:rPr>
              <a:t>το</a:t>
            </a:r>
            <a:r>
              <a:rPr lang="el-GR" sz="1900" spc="45" dirty="0" smtClean="0">
                <a:solidFill>
                  <a:schemeClr val="tx2">
                    <a:lumMod val="75000"/>
                  </a:schemeClr>
                </a:solidFill>
                <a:cs typeface="Calibri"/>
              </a:rPr>
              <a:t> </a:t>
            </a:r>
            <a:r>
              <a:rPr lang="el-GR" sz="1900" spc="-5" dirty="0" smtClean="0">
                <a:solidFill>
                  <a:schemeClr val="tx2">
                    <a:lumMod val="75000"/>
                  </a:schemeClr>
                </a:solidFill>
                <a:cs typeface="Calibri"/>
              </a:rPr>
              <a:t>γεγονός</a:t>
            </a:r>
            <a:r>
              <a:rPr lang="el-GR" sz="1900" spc="30" dirty="0" smtClean="0">
                <a:solidFill>
                  <a:schemeClr val="tx2">
                    <a:lumMod val="75000"/>
                  </a:schemeClr>
                </a:solidFill>
                <a:cs typeface="Calibri"/>
              </a:rPr>
              <a:t> </a:t>
            </a:r>
            <a:r>
              <a:rPr lang="el-GR" sz="1900" dirty="0" smtClean="0">
                <a:solidFill>
                  <a:schemeClr val="tx2">
                    <a:lumMod val="75000"/>
                  </a:schemeClr>
                </a:solidFill>
                <a:cs typeface="Calibri"/>
              </a:rPr>
              <a:t>ότι η </a:t>
            </a:r>
            <a:r>
              <a:rPr lang="el-GR" sz="1900" spc="-5" dirty="0">
                <a:solidFill>
                  <a:schemeClr val="tx2">
                    <a:lumMod val="75000"/>
                  </a:schemeClr>
                </a:solidFill>
                <a:cs typeface="Calibri"/>
              </a:rPr>
              <a:t>νομοθεσία επέτρεπε </a:t>
            </a:r>
            <a:r>
              <a:rPr lang="el-GR" sz="1900" spc="-10" dirty="0">
                <a:solidFill>
                  <a:schemeClr val="tx2">
                    <a:lumMod val="75000"/>
                  </a:schemeClr>
                </a:solidFill>
                <a:cs typeface="Calibri"/>
              </a:rPr>
              <a:t>σε </a:t>
            </a:r>
            <a:r>
              <a:rPr lang="el-GR" sz="1900" spc="-5" dirty="0">
                <a:solidFill>
                  <a:schemeClr val="tx2">
                    <a:lumMod val="75000"/>
                  </a:schemeClr>
                </a:solidFill>
                <a:cs typeface="Calibri"/>
              </a:rPr>
              <a:t>παιδιά </a:t>
            </a:r>
            <a:r>
              <a:rPr lang="el-GR" sz="1900" dirty="0">
                <a:solidFill>
                  <a:schemeClr val="tx2">
                    <a:lumMod val="75000"/>
                  </a:schemeClr>
                </a:solidFill>
                <a:cs typeface="Calibri"/>
              </a:rPr>
              <a:t>γεννημένα </a:t>
            </a:r>
            <a:r>
              <a:rPr lang="el-GR" sz="1900" spc="-5" dirty="0">
                <a:solidFill>
                  <a:schemeClr val="tx2">
                    <a:lumMod val="75000"/>
                  </a:schemeClr>
                </a:solidFill>
                <a:cs typeface="Calibri"/>
              </a:rPr>
              <a:t>εντός γάμου και εκτός γάμου </a:t>
            </a:r>
            <a:r>
              <a:rPr lang="el-GR" sz="1900" dirty="0">
                <a:solidFill>
                  <a:schemeClr val="tx2">
                    <a:lumMod val="75000"/>
                  </a:schemeClr>
                </a:solidFill>
                <a:cs typeface="Calibri"/>
              </a:rPr>
              <a:t>μετά </a:t>
            </a:r>
            <a:r>
              <a:rPr lang="el-GR" sz="1900" spc="-5" dirty="0">
                <a:solidFill>
                  <a:schemeClr val="tx2">
                    <a:lumMod val="75000"/>
                  </a:schemeClr>
                </a:solidFill>
                <a:cs typeface="Calibri"/>
              </a:rPr>
              <a:t>την </a:t>
            </a:r>
            <a:r>
              <a:rPr lang="el-GR" sz="1900" dirty="0">
                <a:solidFill>
                  <a:schemeClr val="tx2">
                    <a:lumMod val="75000"/>
                  </a:schemeClr>
                </a:solidFill>
                <a:cs typeface="Calibri"/>
              </a:rPr>
              <a:t> </a:t>
            </a:r>
            <a:r>
              <a:rPr lang="el-GR" sz="1900" spc="-5" dirty="0">
                <a:solidFill>
                  <a:schemeClr val="tx2">
                    <a:lumMod val="75000"/>
                  </a:schemeClr>
                </a:solidFill>
                <a:cs typeface="Calibri"/>
              </a:rPr>
              <a:t>κρίσιμη ημερομηνία </a:t>
            </a:r>
            <a:r>
              <a:rPr lang="el-GR" sz="1900" dirty="0">
                <a:solidFill>
                  <a:schemeClr val="tx2">
                    <a:lumMod val="75000"/>
                  </a:schemeClr>
                </a:solidFill>
                <a:cs typeface="Calibri"/>
              </a:rPr>
              <a:t>να </a:t>
            </a:r>
            <a:r>
              <a:rPr lang="el-GR" sz="1900" spc="-5" dirty="0">
                <a:solidFill>
                  <a:schemeClr val="tx2">
                    <a:lumMod val="75000"/>
                  </a:schemeClr>
                </a:solidFill>
                <a:cs typeface="Calibri"/>
              </a:rPr>
              <a:t>κληρονομούν, θα </a:t>
            </a:r>
            <a:r>
              <a:rPr lang="el-GR" sz="1900" dirty="0">
                <a:solidFill>
                  <a:schemeClr val="tx2">
                    <a:lumMod val="75000"/>
                  </a:schemeClr>
                </a:solidFill>
                <a:cs typeface="Calibri"/>
              </a:rPr>
              <a:t>έπρεπε να είχε </a:t>
            </a:r>
            <a:r>
              <a:rPr lang="el-GR" sz="1900" spc="-5" dirty="0">
                <a:solidFill>
                  <a:schemeClr val="tx2">
                    <a:lumMod val="75000"/>
                  </a:schemeClr>
                </a:solidFill>
                <a:cs typeface="Calibri"/>
              </a:rPr>
              <a:t>επηρεάσει τις προσδοκίες </a:t>
            </a:r>
            <a:r>
              <a:rPr lang="el-GR" sz="1900" dirty="0">
                <a:solidFill>
                  <a:schemeClr val="tx2">
                    <a:lumMod val="75000"/>
                  </a:schemeClr>
                </a:solidFill>
                <a:cs typeface="Calibri"/>
              </a:rPr>
              <a:t> της </a:t>
            </a:r>
            <a:r>
              <a:rPr lang="el-GR" sz="1900" spc="-5" dirty="0">
                <a:solidFill>
                  <a:schemeClr val="tx2">
                    <a:lumMod val="75000"/>
                  </a:schemeClr>
                </a:solidFill>
                <a:cs typeface="Calibri"/>
              </a:rPr>
              <a:t>σχετικά </a:t>
            </a:r>
            <a:r>
              <a:rPr lang="el-GR" sz="1900" dirty="0">
                <a:solidFill>
                  <a:schemeClr val="tx2">
                    <a:lumMod val="75000"/>
                  </a:schemeClr>
                </a:solidFill>
                <a:cs typeface="Calibri"/>
              </a:rPr>
              <a:t>με την </a:t>
            </a:r>
            <a:r>
              <a:rPr lang="el-GR" sz="1900" spc="-5" dirty="0">
                <a:solidFill>
                  <a:schemeClr val="tx2">
                    <a:lumMod val="75000"/>
                  </a:schemeClr>
                </a:solidFill>
                <a:cs typeface="Calibri"/>
              </a:rPr>
              <a:t>περιουσία </a:t>
            </a:r>
            <a:r>
              <a:rPr lang="el-GR" sz="1900" dirty="0">
                <a:solidFill>
                  <a:schemeClr val="tx2">
                    <a:lumMod val="75000"/>
                  </a:schemeClr>
                </a:solidFill>
                <a:cs typeface="Calibri"/>
              </a:rPr>
              <a:t>του </a:t>
            </a:r>
            <a:r>
              <a:rPr lang="el-GR" sz="1900" spc="-5" dirty="0">
                <a:solidFill>
                  <a:schemeClr val="tx2">
                    <a:lumMod val="75000"/>
                  </a:schemeClr>
                </a:solidFill>
                <a:cs typeface="Calibri"/>
              </a:rPr>
              <a:t>συζύγου της. </a:t>
            </a:r>
            <a:r>
              <a:rPr lang="el-GR" sz="1900" dirty="0">
                <a:solidFill>
                  <a:schemeClr val="tx2">
                    <a:lumMod val="75000"/>
                  </a:schemeClr>
                </a:solidFill>
                <a:cs typeface="Calibri"/>
              </a:rPr>
              <a:t>Σε </a:t>
            </a:r>
            <a:r>
              <a:rPr lang="el-GR" sz="1900" spc="-5" dirty="0">
                <a:solidFill>
                  <a:schemeClr val="tx2">
                    <a:lumMod val="75000"/>
                  </a:schemeClr>
                </a:solidFill>
                <a:cs typeface="Calibri"/>
              </a:rPr>
              <a:t>κάθε περίπτωση, </a:t>
            </a:r>
            <a:r>
              <a:rPr lang="el-GR" sz="1900" dirty="0">
                <a:solidFill>
                  <a:schemeClr val="tx2">
                    <a:lumMod val="75000"/>
                  </a:schemeClr>
                </a:solidFill>
                <a:cs typeface="Calibri"/>
              </a:rPr>
              <a:t>το </a:t>
            </a:r>
            <a:r>
              <a:rPr lang="el-GR" sz="1900" spc="-5" dirty="0">
                <a:solidFill>
                  <a:schemeClr val="tx2">
                    <a:lumMod val="75000"/>
                  </a:schemeClr>
                </a:solidFill>
                <a:cs typeface="Calibri"/>
              </a:rPr>
              <a:t>Δικαστήριο </a:t>
            </a:r>
            <a:r>
              <a:rPr lang="el-GR" sz="1900" dirty="0">
                <a:solidFill>
                  <a:schemeClr val="tx2">
                    <a:lumMod val="75000"/>
                  </a:schemeClr>
                </a:solidFill>
                <a:cs typeface="Calibri"/>
              </a:rPr>
              <a:t> </a:t>
            </a:r>
            <a:r>
              <a:rPr lang="el-GR" sz="1900" spc="-5" dirty="0">
                <a:solidFill>
                  <a:schemeClr val="tx2">
                    <a:lumMod val="75000"/>
                  </a:schemeClr>
                </a:solidFill>
                <a:cs typeface="Calibri"/>
              </a:rPr>
              <a:t>σημείωσε,</a:t>
            </a:r>
            <a:r>
              <a:rPr lang="el-GR" sz="1900" dirty="0">
                <a:solidFill>
                  <a:schemeClr val="tx2">
                    <a:lumMod val="75000"/>
                  </a:schemeClr>
                </a:solidFill>
                <a:cs typeface="Calibri"/>
              </a:rPr>
              <a:t> η</a:t>
            </a:r>
            <a:r>
              <a:rPr lang="el-GR" sz="1900" spc="5" dirty="0">
                <a:solidFill>
                  <a:schemeClr val="tx2">
                    <a:lumMod val="75000"/>
                  </a:schemeClr>
                </a:solidFill>
                <a:cs typeface="Calibri"/>
              </a:rPr>
              <a:t> </a:t>
            </a:r>
            <a:r>
              <a:rPr lang="el-GR" sz="1900" spc="-5" dirty="0">
                <a:solidFill>
                  <a:schemeClr val="tx2">
                    <a:lumMod val="75000"/>
                  </a:schemeClr>
                </a:solidFill>
                <a:cs typeface="Calibri"/>
              </a:rPr>
              <a:t>Ευρωπαϊκή</a:t>
            </a:r>
            <a:r>
              <a:rPr lang="el-GR" sz="1900" dirty="0">
                <a:solidFill>
                  <a:schemeClr val="tx2">
                    <a:lumMod val="75000"/>
                  </a:schemeClr>
                </a:solidFill>
                <a:cs typeface="Calibri"/>
              </a:rPr>
              <a:t> </a:t>
            </a:r>
            <a:r>
              <a:rPr lang="el-GR" sz="1900" spc="-5" dirty="0">
                <a:solidFill>
                  <a:schemeClr val="tx2">
                    <a:lumMod val="75000"/>
                  </a:schemeClr>
                </a:solidFill>
                <a:cs typeface="Calibri"/>
              </a:rPr>
              <a:t>νομολογία</a:t>
            </a:r>
            <a:r>
              <a:rPr lang="el-GR" sz="1900" dirty="0">
                <a:solidFill>
                  <a:schemeClr val="tx2">
                    <a:lumMod val="75000"/>
                  </a:schemeClr>
                </a:solidFill>
                <a:cs typeface="Calibri"/>
              </a:rPr>
              <a:t> </a:t>
            </a:r>
            <a:r>
              <a:rPr lang="el-GR" sz="1900" spc="-5" dirty="0">
                <a:solidFill>
                  <a:schemeClr val="tx2">
                    <a:lumMod val="75000"/>
                  </a:schemeClr>
                </a:solidFill>
                <a:cs typeface="Calibri"/>
              </a:rPr>
              <a:t>και</a:t>
            </a:r>
            <a:r>
              <a:rPr lang="el-GR" sz="1900" dirty="0">
                <a:solidFill>
                  <a:schemeClr val="tx2">
                    <a:lumMod val="75000"/>
                  </a:schemeClr>
                </a:solidFill>
                <a:cs typeface="Calibri"/>
              </a:rPr>
              <a:t> οι</a:t>
            </a:r>
            <a:r>
              <a:rPr lang="el-GR" sz="1900" spc="270" dirty="0">
                <a:solidFill>
                  <a:schemeClr val="tx2">
                    <a:lumMod val="75000"/>
                  </a:schemeClr>
                </a:solidFill>
                <a:cs typeface="Calibri"/>
              </a:rPr>
              <a:t> </a:t>
            </a:r>
            <a:r>
              <a:rPr lang="el-GR" sz="1900" spc="-5" dirty="0">
                <a:solidFill>
                  <a:schemeClr val="tx2">
                    <a:lumMod val="75000"/>
                  </a:schemeClr>
                </a:solidFill>
                <a:cs typeface="Calibri"/>
              </a:rPr>
              <a:t>εθνικές</a:t>
            </a:r>
            <a:r>
              <a:rPr lang="el-GR" sz="1900" spc="260" dirty="0">
                <a:solidFill>
                  <a:schemeClr val="tx2">
                    <a:lumMod val="75000"/>
                  </a:schemeClr>
                </a:solidFill>
                <a:cs typeface="Calibri"/>
              </a:rPr>
              <a:t> </a:t>
            </a:r>
            <a:r>
              <a:rPr lang="el-GR" sz="1900" spc="-5" dirty="0">
                <a:solidFill>
                  <a:schemeClr val="tx2">
                    <a:lumMod val="75000"/>
                  </a:schemeClr>
                </a:solidFill>
                <a:cs typeface="Calibri"/>
              </a:rPr>
              <a:t>νομοθετικές</a:t>
            </a:r>
            <a:r>
              <a:rPr lang="el-GR" sz="1900" spc="260" dirty="0">
                <a:solidFill>
                  <a:schemeClr val="tx2">
                    <a:lumMod val="75000"/>
                  </a:schemeClr>
                </a:solidFill>
                <a:cs typeface="Calibri"/>
              </a:rPr>
              <a:t> </a:t>
            </a:r>
            <a:r>
              <a:rPr lang="el-GR" sz="1900" spc="-5" dirty="0">
                <a:solidFill>
                  <a:schemeClr val="tx2">
                    <a:lumMod val="75000"/>
                  </a:schemeClr>
                </a:solidFill>
                <a:cs typeface="Calibri"/>
              </a:rPr>
              <a:t>μεταρρυθμίσεις </a:t>
            </a:r>
            <a:r>
              <a:rPr lang="el-GR" sz="1900" dirty="0">
                <a:solidFill>
                  <a:schemeClr val="tx2">
                    <a:lumMod val="75000"/>
                  </a:schemeClr>
                </a:solidFill>
                <a:cs typeface="Calibri"/>
              </a:rPr>
              <a:t> </a:t>
            </a:r>
            <a:r>
              <a:rPr lang="el-GR" sz="1900" spc="-5" dirty="0">
                <a:solidFill>
                  <a:schemeClr val="tx2">
                    <a:lumMod val="75000"/>
                  </a:schemeClr>
                </a:solidFill>
                <a:cs typeface="Calibri"/>
              </a:rPr>
              <a:t>είχαν καταδείξει μια σαφή τάση για την εξάλειψη κάθε διάκρισης σχετικά </a:t>
            </a:r>
            <a:r>
              <a:rPr lang="el-GR" sz="1900" dirty="0">
                <a:solidFill>
                  <a:schemeClr val="tx2">
                    <a:lumMod val="75000"/>
                  </a:schemeClr>
                </a:solidFill>
                <a:cs typeface="Calibri"/>
              </a:rPr>
              <a:t>με </a:t>
            </a:r>
            <a:r>
              <a:rPr lang="el-GR" sz="1900" spc="-10" dirty="0">
                <a:solidFill>
                  <a:schemeClr val="tx2">
                    <a:lumMod val="75000"/>
                  </a:schemeClr>
                </a:solidFill>
                <a:cs typeface="Calibri"/>
              </a:rPr>
              <a:t>τα </a:t>
            </a:r>
            <a:r>
              <a:rPr lang="el-GR" sz="1900" spc="-5" dirty="0">
                <a:solidFill>
                  <a:schemeClr val="tx2">
                    <a:lumMod val="75000"/>
                  </a:schemeClr>
                </a:solidFill>
                <a:cs typeface="Calibri"/>
              </a:rPr>
              <a:t> κληρονομικά</a:t>
            </a:r>
            <a:r>
              <a:rPr lang="el-GR" sz="1900" spc="5" dirty="0">
                <a:solidFill>
                  <a:schemeClr val="tx2">
                    <a:lumMod val="75000"/>
                  </a:schemeClr>
                </a:solidFill>
                <a:cs typeface="Calibri"/>
              </a:rPr>
              <a:t> </a:t>
            </a:r>
            <a:r>
              <a:rPr lang="el-GR" sz="1900" spc="-5" dirty="0">
                <a:solidFill>
                  <a:schemeClr val="tx2">
                    <a:lumMod val="75000"/>
                  </a:schemeClr>
                </a:solidFill>
                <a:cs typeface="Calibri"/>
              </a:rPr>
              <a:t>δικαιώματα</a:t>
            </a:r>
            <a:r>
              <a:rPr lang="el-GR" sz="1900" spc="5" dirty="0">
                <a:solidFill>
                  <a:schemeClr val="tx2">
                    <a:lumMod val="75000"/>
                  </a:schemeClr>
                </a:solidFill>
                <a:cs typeface="Calibri"/>
              </a:rPr>
              <a:t> </a:t>
            </a:r>
            <a:r>
              <a:rPr lang="el-GR" sz="1900" dirty="0">
                <a:solidFill>
                  <a:schemeClr val="tx2">
                    <a:lumMod val="75000"/>
                  </a:schemeClr>
                </a:solidFill>
                <a:cs typeface="Calibri"/>
              </a:rPr>
              <a:t>των</a:t>
            </a:r>
            <a:r>
              <a:rPr lang="el-GR" sz="1900" spc="-10" dirty="0">
                <a:solidFill>
                  <a:schemeClr val="tx2">
                    <a:lumMod val="75000"/>
                  </a:schemeClr>
                </a:solidFill>
                <a:cs typeface="Calibri"/>
              </a:rPr>
              <a:t> </a:t>
            </a:r>
            <a:r>
              <a:rPr lang="el-GR" sz="1900" spc="-5" dirty="0">
                <a:solidFill>
                  <a:schemeClr val="tx2">
                    <a:lumMod val="75000"/>
                  </a:schemeClr>
                </a:solidFill>
                <a:cs typeface="Calibri"/>
              </a:rPr>
              <a:t>εκτός</a:t>
            </a:r>
            <a:r>
              <a:rPr lang="el-GR" sz="1900" spc="-10" dirty="0">
                <a:solidFill>
                  <a:schemeClr val="tx2">
                    <a:lumMod val="75000"/>
                  </a:schemeClr>
                </a:solidFill>
                <a:cs typeface="Calibri"/>
              </a:rPr>
              <a:t> </a:t>
            </a:r>
            <a:r>
              <a:rPr lang="el-GR" sz="1900" spc="-5" dirty="0">
                <a:solidFill>
                  <a:schemeClr val="tx2">
                    <a:lumMod val="75000"/>
                  </a:schemeClr>
                </a:solidFill>
                <a:cs typeface="Calibri"/>
              </a:rPr>
              <a:t>γάμου</a:t>
            </a:r>
            <a:r>
              <a:rPr lang="el-GR" sz="1900" dirty="0">
                <a:solidFill>
                  <a:schemeClr val="tx2">
                    <a:lumMod val="75000"/>
                  </a:schemeClr>
                </a:solidFill>
                <a:cs typeface="Calibri"/>
              </a:rPr>
              <a:t> </a:t>
            </a:r>
            <a:r>
              <a:rPr lang="el-GR" sz="1900" spc="-5" dirty="0">
                <a:solidFill>
                  <a:schemeClr val="tx2">
                    <a:lumMod val="75000"/>
                  </a:schemeClr>
                </a:solidFill>
                <a:cs typeface="Calibri"/>
              </a:rPr>
              <a:t>γεννηθέντων</a:t>
            </a:r>
            <a:r>
              <a:rPr lang="el-GR" sz="1900" spc="-10" dirty="0">
                <a:solidFill>
                  <a:schemeClr val="tx2">
                    <a:lumMod val="75000"/>
                  </a:schemeClr>
                </a:solidFill>
                <a:cs typeface="Calibri"/>
              </a:rPr>
              <a:t> </a:t>
            </a:r>
            <a:r>
              <a:rPr lang="el-GR" sz="1900" spc="-5" dirty="0">
                <a:solidFill>
                  <a:schemeClr val="tx2">
                    <a:lumMod val="75000"/>
                  </a:schemeClr>
                </a:solidFill>
                <a:cs typeface="Calibri"/>
              </a:rPr>
              <a:t>τέκνων.</a:t>
            </a:r>
            <a:endParaRPr lang="el-GR" sz="1900" dirty="0">
              <a:solidFill>
                <a:schemeClr val="tx2">
                  <a:lumMod val="75000"/>
                </a:schemeClr>
              </a:solidFill>
              <a:cs typeface="Calibri"/>
            </a:endParaRPr>
          </a:p>
          <a:p>
            <a:pPr marL="12700" marR="5080" algn="just">
              <a:lnSpc>
                <a:spcPct val="101699"/>
              </a:lnSpc>
            </a:pPr>
            <a:endParaRPr lang="el-GR" sz="1900" dirty="0" smtClean="0">
              <a:cs typeface="Calibri"/>
            </a:endParaRPr>
          </a:p>
          <a:p>
            <a:pPr marL="12700" marR="5080" algn="just">
              <a:lnSpc>
                <a:spcPct val="101699"/>
              </a:lnSpc>
            </a:pPr>
            <a:endParaRPr sz="190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98500" y="341925"/>
            <a:ext cx="9448800" cy="5353325"/>
          </a:xfrm>
          <a:prstGeom prst="rect">
            <a:avLst/>
          </a:prstGeom>
        </p:spPr>
        <p:txBody>
          <a:bodyPr wrap="square">
            <a:spAutoFit/>
          </a:bodyPr>
          <a:lstStyle/>
          <a:p>
            <a:pPr marL="50800" marR="43180" algn="just">
              <a:lnSpc>
                <a:spcPct val="101699"/>
              </a:lnSpc>
            </a:pPr>
            <a:r>
              <a:rPr lang="el-GR" sz="2400" dirty="0" smtClean="0">
                <a:cs typeface="Calibri"/>
              </a:rPr>
              <a:t>Το</a:t>
            </a:r>
            <a:r>
              <a:rPr lang="el-GR" sz="2400" spc="5" dirty="0" smtClean="0">
                <a:cs typeface="Calibri"/>
              </a:rPr>
              <a:t> </a:t>
            </a:r>
            <a:r>
              <a:rPr lang="el-GR" sz="2400" spc="-5" dirty="0">
                <a:cs typeface="Calibri"/>
              </a:rPr>
              <a:t>Ευρωπαϊκό</a:t>
            </a:r>
            <a:r>
              <a:rPr lang="el-GR" sz="2400" dirty="0">
                <a:cs typeface="Calibri"/>
              </a:rPr>
              <a:t> </a:t>
            </a:r>
            <a:r>
              <a:rPr lang="el-GR" sz="2400" spc="-5" dirty="0">
                <a:cs typeface="Calibri"/>
              </a:rPr>
              <a:t>Δικαστήριο</a:t>
            </a:r>
            <a:r>
              <a:rPr lang="el-GR" sz="2400" dirty="0">
                <a:cs typeface="Calibri"/>
              </a:rPr>
              <a:t> </a:t>
            </a:r>
            <a:r>
              <a:rPr lang="el-GR" sz="2400" spc="-5" dirty="0">
                <a:cs typeface="Calibri"/>
              </a:rPr>
              <a:t>Δικαιωμάτων</a:t>
            </a:r>
            <a:r>
              <a:rPr lang="el-GR" sz="2400" dirty="0">
                <a:cs typeface="Calibri"/>
              </a:rPr>
              <a:t> </a:t>
            </a:r>
            <a:r>
              <a:rPr lang="el-GR" sz="2400" spc="-5" dirty="0">
                <a:cs typeface="Calibri"/>
              </a:rPr>
              <a:t>του</a:t>
            </a:r>
            <a:r>
              <a:rPr lang="el-GR" sz="2400" dirty="0">
                <a:cs typeface="Calibri"/>
              </a:rPr>
              <a:t> </a:t>
            </a:r>
            <a:r>
              <a:rPr lang="el-GR" sz="2400" spc="-5" dirty="0">
                <a:cs typeface="Calibri"/>
              </a:rPr>
              <a:t>Ανθρώπου</a:t>
            </a:r>
            <a:r>
              <a:rPr lang="el-GR" sz="2400" dirty="0">
                <a:cs typeface="Calibri"/>
              </a:rPr>
              <a:t> </a:t>
            </a:r>
            <a:r>
              <a:rPr lang="el-GR" sz="2400" spc="-5" dirty="0">
                <a:cs typeface="Calibri"/>
              </a:rPr>
              <a:t>έκρινε</a:t>
            </a:r>
            <a:r>
              <a:rPr lang="el-GR" sz="2400" dirty="0">
                <a:cs typeface="Calibri"/>
              </a:rPr>
              <a:t> ότι</a:t>
            </a:r>
            <a:r>
              <a:rPr lang="el-GR" sz="2400" spc="5" dirty="0">
                <a:cs typeface="Calibri"/>
              </a:rPr>
              <a:t> </a:t>
            </a:r>
            <a:r>
              <a:rPr lang="el-GR" sz="2400" spc="-5" dirty="0">
                <a:cs typeface="Calibri"/>
              </a:rPr>
              <a:t>υπήρξε </a:t>
            </a:r>
            <a:r>
              <a:rPr lang="el-GR" sz="2400" dirty="0">
                <a:cs typeface="Calibri"/>
              </a:rPr>
              <a:t> </a:t>
            </a:r>
            <a:r>
              <a:rPr lang="el-GR" sz="2400" b="1" spc="-5" dirty="0">
                <a:cs typeface="Calibri"/>
              </a:rPr>
              <a:t>παραβίαση</a:t>
            </a:r>
            <a:r>
              <a:rPr lang="el-GR" sz="2400" b="1" dirty="0">
                <a:cs typeface="Calibri"/>
              </a:rPr>
              <a:t> </a:t>
            </a:r>
            <a:r>
              <a:rPr lang="el-GR" sz="2400" b="1" spc="-5" dirty="0">
                <a:cs typeface="Calibri"/>
              </a:rPr>
              <a:t>του</a:t>
            </a:r>
            <a:r>
              <a:rPr lang="el-GR" sz="2400" b="1" dirty="0">
                <a:cs typeface="Calibri"/>
              </a:rPr>
              <a:t> </a:t>
            </a:r>
            <a:r>
              <a:rPr lang="el-GR" sz="2400" b="1" spc="-5" dirty="0">
                <a:cs typeface="Calibri"/>
              </a:rPr>
              <a:t>Άρθρου</a:t>
            </a:r>
            <a:r>
              <a:rPr lang="el-GR" sz="2400" b="1" dirty="0">
                <a:cs typeface="Calibri"/>
              </a:rPr>
              <a:t> 6</a:t>
            </a:r>
            <a:r>
              <a:rPr lang="el-GR" sz="2400" b="1" spc="5" dirty="0">
                <a:cs typeface="Calibri"/>
              </a:rPr>
              <a:t> </a:t>
            </a:r>
            <a:r>
              <a:rPr lang="el-GR" sz="2400" b="1" spc="-5" dirty="0">
                <a:cs typeface="Calibri"/>
              </a:rPr>
              <a:t>παρ.</a:t>
            </a:r>
            <a:r>
              <a:rPr lang="el-GR" sz="2400" b="1" dirty="0">
                <a:cs typeface="Calibri"/>
              </a:rPr>
              <a:t> 1</a:t>
            </a:r>
            <a:r>
              <a:rPr lang="el-GR" sz="2400" b="1" spc="5" dirty="0">
                <a:cs typeface="Calibri"/>
              </a:rPr>
              <a:t> </a:t>
            </a:r>
            <a:r>
              <a:rPr lang="el-GR" sz="2400" spc="-5" dirty="0">
                <a:cs typeface="Calibri"/>
              </a:rPr>
              <a:t>(δικαίωμα</a:t>
            </a:r>
            <a:r>
              <a:rPr lang="el-GR" sz="2400" dirty="0">
                <a:cs typeface="Calibri"/>
              </a:rPr>
              <a:t> </a:t>
            </a:r>
            <a:r>
              <a:rPr lang="el-GR" sz="2400" spc="-5" dirty="0">
                <a:cs typeface="Calibri"/>
              </a:rPr>
              <a:t>σε</a:t>
            </a:r>
            <a:r>
              <a:rPr lang="el-GR" sz="2400" dirty="0">
                <a:cs typeface="Calibri"/>
              </a:rPr>
              <a:t> </a:t>
            </a:r>
            <a:r>
              <a:rPr lang="el-GR" sz="2400" spc="-5" dirty="0">
                <a:cs typeface="Calibri"/>
              </a:rPr>
              <a:t>δίκαιη</a:t>
            </a:r>
            <a:r>
              <a:rPr lang="el-GR" sz="2400" dirty="0">
                <a:cs typeface="Calibri"/>
              </a:rPr>
              <a:t> </a:t>
            </a:r>
            <a:r>
              <a:rPr lang="el-GR" sz="2400" spc="-5" dirty="0">
                <a:cs typeface="Calibri"/>
              </a:rPr>
              <a:t>δίκη</a:t>
            </a:r>
            <a:r>
              <a:rPr lang="el-GR" sz="2400" dirty="0">
                <a:cs typeface="Calibri"/>
              </a:rPr>
              <a:t> –</a:t>
            </a:r>
            <a:r>
              <a:rPr lang="el-GR" sz="2400" spc="5" dirty="0">
                <a:cs typeface="Calibri"/>
              </a:rPr>
              <a:t> </a:t>
            </a:r>
            <a:r>
              <a:rPr lang="el-GR" sz="2400" spc="-5" dirty="0">
                <a:cs typeface="Calibri"/>
              </a:rPr>
              <a:t>πρόσβαση</a:t>
            </a:r>
            <a:r>
              <a:rPr lang="el-GR" sz="2400" dirty="0">
                <a:cs typeface="Calibri"/>
              </a:rPr>
              <a:t> </a:t>
            </a:r>
            <a:r>
              <a:rPr lang="el-GR" sz="2400" spc="-5" dirty="0">
                <a:cs typeface="Calibri"/>
              </a:rPr>
              <a:t>σε </a:t>
            </a:r>
            <a:r>
              <a:rPr lang="el-GR" sz="2400" dirty="0">
                <a:cs typeface="Calibri"/>
              </a:rPr>
              <a:t> </a:t>
            </a:r>
            <a:r>
              <a:rPr lang="el-GR" sz="2400" spc="-5" dirty="0">
                <a:cs typeface="Calibri"/>
              </a:rPr>
              <a:t>δικαστήριο)</a:t>
            </a:r>
            <a:r>
              <a:rPr lang="el-GR" sz="2400" dirty="0">
                <a:cs typeface="Calibri"/>
              </a:rPr>
              <a:t> της</a:t>
            </a:r>
            <a:r>
              <a:rPr lang="el-GR" sz="2400" spc="5" dirty="0">
                <a:cs typeface="Calibri"/>
              </a:rPr>
              <a:t> </a:t>
            </a:r>
            <a:r>
              <a:rPr lang="el-GR" sz="2400" spc="-5" dirty="0">
                <a:cs typeface="Calibri"/>
              </a:rPr>
              <a:t>Ευρωπαϊκής</a:t>
            </a:r>
            <a:r>
              <a:rPr lang="el-GR" sz="2400" dirty="0">
                <a:cs typeface="Calibri"/>
              </a:rPr>
              <a:t> </a:t>
            </a:r>
            <a:r>
              <a:rPr lang="el-GR" sz="2400" spc="-5" dirty="0">
                <a:cs typeface="Calibri"/>
              </a:rPr>
              <a:t>Σύμβασης</a:t>
            </a:r>
            <a:r>
              <a:rPr lang="el-GR" sz="2400" dirty="0">
                <a:cs typeface="Calibri"/>
              </a:rPr>
              <a:t> </a:t>
            </a:r>
            <a:r>
              <a:rPr lang="el-GR" sz="2400" spc="-5" dirty="0">
                <a:cs typeface="Calibri"/>
              </a:rPr>
              <a:t>για</a:t>
            </a:r>
            <a:r>
              <a:rPr lang="el-GR" sz="2400" dirty="0">
                <a:cs typeface="Calibri"/>
              </a:rPr>
              <a:t> τα</a:t>
            </a:r>
            <a:r>
              <a:rPr lang="el-GR" sz="2400" spc="275" dirty="0">
                <a:cs typeface="Calibri"/>
              </a:rPr>
              <a:t> </a:t>
            </a:r>
            <a:r>
              <a:rPr lang="el-GR" sz="2400" spc="-5" dirty="0">
                <a:cs typeface="Calibri"/>
              </a:rPr>
              <a:t>Δικαιώματα</a:t>
            </a:r>
            <a:r>
              <a:rPr lang="el-GR" sz="2400" spc="265" dirty="0">
                <a:cs typeface="Calibri"/>
              </a:rPr>
              <a:t> </a:t>
            </a:r>
            <a:r>
              <a:rPr lang="el-GR" sz="2400" dirty="0">
                <a:cs typeface="Calibri"/>
              </a:rPr>
              <a:t>του</a:t>
            </a:r>
            <a:r>
              <a:rPr lang="el-GR" sz="2400" spc="275" dirty="0">
                <a:cs typeface="Calibri"/>
              </a:rPr>
              <a:t> </a:t>
            </a:r>
            <a:r>
              <a:rPr lang="el-GR" sz="2400" spc="-5" dirty="0">
                <a:cs typeface="Calibri"/>
              </a:rPr>
              <a:t>Ανθρώπου. </a:t>
            </a:r>
            <a:r>
              <a:rPr lang="el-GR" sz="2400" dirty="0">
                <a:cs typeface="Calibri"/>
              </a:rPr>
              <a:t> </a:t>
            </a:r>
            <a:r>
              <a:rPr lang="el-GR" sz="2400" spc="-5" dirty="0">
                <a:cs typeface="Calibri"/>
              </a:rPr>
              <a:t>Σημείωσε</a:t>
            </a:r>
            <a:r>
              <a:rPr lang="el-GR" sz="2400" dirty="0">
                <a:cs typeface="Calibri"/>
              </a:rPr>
              <a:t> </a:t>
            </a:r>
            <a:r>
              <a:rPr lang="el-GR" sz="2400" spc="-5" dirty="0">
                <a:cs typeface="Calibri"/>
              </a:rPr>
              <a:t>ειδικότερα</a:t>
            </a:r>
            <a:r>
              <a:rPr lang="el-GR" sz="2400" dirty="0">
                <a:cs typeface="Calibri"/>
              </a:rPr>
              <a:t> </a:t>
            </a:r>
            <a:r>
              <a:rPr lang="el-GR" sz="2400" spc="-5" dirty="0">
                <a:cs typeface="Calibri"/>
              </a:rPr>
              <a:t>ότι</a:t>
            </a:r>
            <a:r>
              <a:rPr lang="el-GR" sz="2400" dirty="0">
                <a:cs typeface="Calibri"/>
              </a:rPr>
              <a:t> τα</a:t>
            </a:r>
            <a:r>
              <a:rPr lang="el-GR" sz="2400" spc="5" dirty="0">
                <a:cs typeface="Calibri"/>
              </a:rPr>
              <a:t> </a:t>
            </a:r>
            <a:r>
              <a:rPr lang="el-GR" sz="2400" spc="-5" dirty="0">
                <a:cs typeface="Calibri"/>
              </a:rPr>
              <a:t>βελγικά</a:t>
            </a:r>
            <a:r>
              <a:rPr lang="el-GR" sz="2400" dirty="0">
                <a:cs typeface="Calibri"/>
              </a:rPr>
              <a:t> </a:t>
            </a:r>
            <a:r>
              <a:rPr lang="el-GR" sz="2400" spc="-5" dirty="0">
                <a:cs typeface="Calibri"/>
              </a:rPr>
              <a:t>δικαστήρια,</a:t>
            </a:r>
            <a:r>
              <a:rPr lang="el-GR" sz="2400" dirty="0">
                <a:cs typeface="Calibri"/>
              </a:rPr>
              <a:t> </a:t>
            </a:r>
            <a:r>
              <a:rPr lang="el-GR" sz="2400" spc="-5" dirty="0">
                <a:cs typeface="Calibri"/>
              </a:rPr>
              <a:t>κρίνοντας</a:t>
            </a:r>
            <a:r>
              <a:rPr lang="el-GR" sz="2400" dirty="0">
                <a:cs typeface="Calibri"/>
              </a:rPr>
              <a:t> ότι</a:t>
            </a:r>
            <a:r>
              <a:rPr lang="el-GR" sz="2400" spc="5" dirty="0">
                <a:cs typeface="Calibri"/>
              </a:rPr>
              <a:t> </a:t>
            </a:r>
            <a:r>
              <a:rPr lang="el-GR" sz="2400" dirty="0">
                <a:cs typeface="Calibri"/>
              </a:rPr>
              <a:t>η</a:t>
            </a:r>
            <a:r>
              <a:rPr lang="el-GR" sz="2400" spc="5" dirty="0">
                <a:cs typeface="Calibri"/>
              </a:rPr>
              <a:t> </a:t>
            </a:r>
            <a:r>
              <a:rPr lang="el-GR" sz="2400" spc="-5" dirty="0">
                <a:cs typeface="Calibri"/>
              </a:rPr>
              <a:t>προθεσμία</a:t>
            </a:r>
            <a:r>
              <a:rPr lang="el-GR" sz="2400" dirty="0">
                <a:cs typeface="Calibri"/>
              </a:rPr>
              <a:t> της </a:t>
            </a:r>
            <a:r>
              <a:rPr lang="el-GR" sz="2400" spc="-260" dirty="0">
                <a:cs typeface="Calibri"/>
              </a:rPr>
              <a:t> </a:t>
            </a:r>
            <a:r>
              <a:rPr lang="el-GR" sz="2400" spc="-5" dirty="0">
                <a:cs typeface="Calibri"/>
              </a:rPr>
              <a:t>παραγραφής</a:t>
            </a:r>
            <a:r>
              <a:rPr lang="el-GR" sz="2400" dirty="0">
                <a:cs typeface="Calibri"/>
              </a:rPr>
              <a:t> έτρεχε</a:t>
            </a:r>
            <a:r>
              <a:rPr lang="el-GR" sz="2400" spc="5" dirty="0">
                <a:cs typeface="Calibri"/>
              </a:rPr>
              <a:t> </a:t>
            </a:r>
            <a:r>
              <a:rPr lang="el-GR" sz="2400" spc="-5" dirty="0">
                <a:cs typeface="Calibri"/>
              </a:rPr>
              <a:t>και</a:t>
            </a:r>
            <a:r>
              <a:rPr lang="el-GR" sz="2400" dirty="0">
                <a:cs typeface="Calibri"/>
              </a:rPr>
              <a:t> </a:t>
            </a:r>
            <a:r>
              <a:rPr lang="el-GR" sz="2400" spc="-5" dirty="0">
                <a:cs typeface="Calibri"/>
              </a:rPr>
              <a:t>σε</a:t>
            </a:r>
            <a:r>
              <a:rPr lang="el-GR" sz="2400" dirty="0">
                <a:cs typeface="Calibri"/>
              </a:rPr>
              <a:t> </a:t>
            </a:r>
            <a:r>
              <a:rPr lang="el-GR" sz="2400" spc="-5" dirty="0">
                <a:cs typeface="Calibri"/>
              </a:rPr>
              <a:t>βάρος</a:t>
            </a:r>
            <a:r>
              <a:rPr lang="el-GR" sz="2400" dirty="0">
                <a:cs typeface="Calibri"/>
              </a:rPr>
              <a:t> </a:t>
            </a:r>
            <a:r>
              <a:rPr lang="el-GR" sz="2400" spc="-5" dirty="0">
                <a:cs typeface="Calibri"/>
              </a:rPr>
              <a:t>των</a:t>
            </a:r>
            <a:r>
              <a:rPr lang="el-GR" sz="2400" dirty="0">
                <a:cs typeface="Calibri"/>
              </a:rPr>
              <a:t> </a:t>
            </a:r>
            <a:r>
              <a:rPr lang="el-GR" sz="2400" spc="-5" dirty="0">
                <a:cs typeface="Calibri"/>
              </a:rPr>
              <a:t>ανηλίκων,</a:t>
            </a:r>
            <a:r>
              <a:rPr lang="el-GR" sz="2400" dirty="0">
                <a:cs typeface="Calibri"/>
              </a:rPr>
              <a:t> </a:t>
            </a:r>
            <a:r>
              <a:rPr lang="el-GR" sz="2400" spc="-5" dirty="0">
                <a:cs typeface="Calibri"/>
              </a:rPr>
              <a:t>έδωσαν</a:t>
            </a:r>
            <a:r>
              <a:rPr lang="el-GR" sz="2400" dirty="0">
                <a:cs typeface="Calibri"/>
              </a:rPr>
              <a:t> </a:t>
            </a:r>
            <a:r>
              <a:rPr lang="el-GR" sz="2400" spc="-5" dirty="0">
                <a:cs typeface="Calibri"/>
              </a:rPr>
              <a:t>προτεραιότητα</a:t>
            </a:r>
            <a:r>
              <a:rPr lang="el-GR" sz="2400" dirty="0">
                <a:cs typeface="Calibri"/>
              </a:rPr>
              <a:t> </a:t>
            </a:r>
            <a:r>
              <a:rPr lang="el-GR" sz="2400" spc="-5" dirty="0">
                <a:cs typeface="Calibri"/>
              </a:rPr>
              <a:t>στα </a:t>
            </a:r>
            <a:r>
              <a:rPr lang="el-GR" sz="2400" dirty="0">
                <a:cs typeface="Calibri"/>
              </a:rPr>
              <a:t> </a:t>
            </a:r>
            <a:r>
              <a:rPr lang="el-GR" sz="2400" spc="-5" dirty="0">
                <a:cs typeface="Calibri"/>
              </a:rPr>
              <a:t>συμφέροντα</a:t>
            </a:r>
            <a:r>
              <a:rPr lang="el-GR" sz="2400" spc="130" dirty="0">
                <a:cs typeface="Calibri"/>
              </a:rPr>
              <a:t> </a:t>
            </a:r>
            <a:r>
              <a:rPr lang="el-GR" sz="2400" dirty="0">
                <a:cs typeface="Calibri"/>
              </a:rPr>
              <a:t>των</a:t>
            </a:r>
            <a:r>
              <a:rPr lang="el-GR" sz="2400" spc="130" dirty="0">
                <a:cs typeface="Calibri"/>
              </a:rPr>
              <a:t> </a:t>
            </a:r>
            <a:r>
              <a:rPr lang="el-GR" sz="2400" spc="-5" dirty="0">
                <a:cs typeface="Calibri"/>
              </a:rPr>
              <a:t>ασφαλιστικών</a:t>
            </a:r>
            <a:r>
              <a:rPr lang="el-GR" sz="2400" spc="135" dirty="0">
                <a:cs typeface="Calibri"/>
              </a:rPr>
              <a:t> </a:t>
            </a:r>
            <a:r>
              <a:rPr lang="el-GR" sz="2400" spc="-5" dirty="0">
                <a:cs typeface="Calibri"/>
              </a:rPr>
              <a:t>εταιρειών.</a:t>
            </a:r>
            <a:r>
              <a:rPr lang="el-GR" sz="2400" spc="125" dirty="0">
                <a:cs typeface="Calibri"/>
              </a:rPr>
              <a:t> </a:t>
            </a:r>
            <a:r>
              <a:rPr lang="el-GR" sz="2400" dirty="0">
                <a:cs typeface="Calibri"/>
              </a:rPr>
              <a:t>Στην</a:t>
            </a:r>
            <a:r>
              <a:rPr lang="el-GR" sz="2400" spc="145" dirty="0">
                <a:cs typeface="Calibri"/>
              </a:rPr>
              <a:t> </a:t>
            </a:r>
            <a:r>
              <a:rPr lang="el-GR" sz="2400" spc="-5" dirty="0">
                <a:cs typeface="Calibri"/>
              </a:rPr>
              <a:t>πράξη</a:t>
            </a:r>
            <a:r>
              <a:rPr lang="el-GR" sz="2400" spc="130" dirty="0">
                <a:cs typeface="Calibri"/>
              </a:rPr>
              <a:t> </a:t>
            </a:r>
            <a:r>
              <a:rPr lang="el-GR" sz="2400" spc="-5" dirty="0">
                <a:cs typeface="Calibri"/>
              </a:rPr>
              <a:t>ωστόσο</a:t>
            </a:r>
            <a:r>
              <a:rPr lang="el-GR" sz="2400" spc="135" dirty="0">
                <a:cs typeface="Calibri"/>
              </a:rPr>
              <a:t> </a:t>
            </a:r>
            <a:r>
              <a:rPr lang="el-GR" sz="2400" dirty="0">
                <a:cs typeface="Calibri"/>
              </a:rPr>
              <a:t>οι</a:t>
            </a:r>
            <a:r>
              <a:rPr lang="el-GR" sz="2400" spc="120" dirty="0">
                <a:cs typeface="Calibri"/>
              </a:rPr>
              <a:t> </a:t>
            </a:r>
            <a:r>
              <a:rPr lang="el-GR" sz="2400" spc="-5" dirty="0" smtClean="0">
                <a:cs typeface="Calibri"/>
              </a:rPr>
              <a:t>προσφεύγουσες</a:t>
            </a:r>
            <a:r>
              <a:rPr lang="en-US" sz="2400" spc="-5" dirty="0" smtClean="0">
                <a:cs typeface="Calibri"/>
              </a:rPr>
              <a:t> </a:t>
            </a:r>
            <a:r>
              <a:rPr lang="el-GR" sz="2400" spc="-5" dirty="0" smtClean="0">
                <a:cs typeface="Calibri"/>
              </a:rPr>
              <a:t>δεν</a:t>
            </a:r>
            <a:r>
              <a:rPr lang="el-GR" sz="2400" dirty="0" smtClean="0">
                <a:cs typeface="Calibri"/>
              </a:rPr>
              <a:t> </a:t>
            </a:r>
            <a:r>
              <a:rPr lang="el-GR" sz="2400" dirty="0">
                <a:cs typeface="Calibri"/>
              </a:rPr>
              <a:t>είχαν</a:t>
            </a:r>
            <a:r>
              <a:rPr lang="el-GR" sz="2400" spc="5" dirty="0">
                <a:cs typeface="Calibri"/>
              </a:rPr>
              <a:t> </a:t>
            </a:r>
            <a:r>
              <a:rPr lang="el-GR" sz="2400" dirty="0">
                <a:cs typeface="Calibri"/>
              </a:rPr>
              <a:t>τη</a:t>
            </a:r>
            <a:r>
              <a:rPr lang="el-GR" sz="2400" spc="5" dirty="0">
                <a:cs typeface="Calibri"/>
              </a:rPr>
              <a:t> </a:t>
            </a:r>
            <a:r>
              <a:rPr lang="el-GR" sz="2400" spc="-5" dirty="0">
                <a:cs typeface="Calibri"/>
              </a:rPr>
              <a:t>δυνατότητα</a:t>
            </a:r>
            <a:r>
              <a:rPr lang="el-GR" sz="2400" dirty="0">
                <a:cs typeface="Calibri"/>
              </a:rPr>
              <a:t> να</a:t>
            </a:r>
            <a:r>
              <a:rPr lang="el-GR" sz="2400" spc="5" dirty="0">
                <a:cs typeface="Calibri"/>
              </a:rPr>
              <a:t> </a:t>
            </a:r>
            <a:r>
              <a:rPr lang="el-GR" sz="2400" spc="-5" dirty="0">
                <a:cs typeface="Calibri"/>
              </a:rPr>
              <a:t>υπερασπιστούν</a:t>
            </a:r>
            <a:r>
              <a:rPr lang="el-GR" sz="2400" dirty="0">
                <a:cs typeface="Calibri"/>
              </a:rPr>
              <a:t> τα</a:t>
            </a:r>
            <a:r>
              <a:rPr lang="el-GR" sz="2400" spc="5" dirty="0">
                <a:cs typeface="Calibri"/>
              </a:rPr>
              <a:t> </a:t>
            </a:r>
            <a:r>
              <a:rPr lang="el-GR" sz="2400" spc="-5" dirty="0">
                <a:cs typeface="Calibri"/>
              </a:rPr>
              <a:t>περιουσιακά</a:t>
            </a:r>
            <a:r>
              <a:rPr lang="el-GR" sz="2400" dirty="0">
                <a:cs typeface="Calibri"/>
              </a:rPr>
              <a:t> </a:t>
            </a:r>
            <a:r>
              <a:rPr lang="el-GR" sz="2400" spc="-5" dirty="0">
                <a:cs typeface="Calibri"/>
              </a:rPr>
              <a:t>τους</a:t>
            </a:r>
            <a:r>
              <a:rPr lang="el-GR" sz="2400" dirty="0">
                <a:cs typeface="Calibri"/>
              </a:rPr>
              <a:t> </a:t>
            </a:r>
            <a:r>
              <a:rPr lang="el-GR" sz="2400" spc="-5" dirty="0">
                <a:cs typeface="Calibri"/>
              </a:rPr>
              <a:t>δικαιώματα </a:t>
            </a:r>
            <a:r>
              <a:rPr lang="el-GR" sz="2400" dirty="0">
                <a:cs typeface="Calibri"/>
              </a:rPr>
              <a:t> εναντίον</a:t>
            </a:r>
            <a:r>
              <a:rPr lang="el-GR" sz="2400" spc="75" dirty="0">
                <a:cs typeface="Calibri"/>
              </a:rPr>
              <a:t> </a:t>
            </a:r>
            <a:r>
              <a:rPr lang="el-GR" sz="2400" spc="-5" dirty="0">
                <a:cs typeface="Calibri"/>
              </a:rPr>
              <a:t>της</a:t>
            </a:r>
            <a:r>
              <a:rPr lang="el-GR" sz="2400" spc="75" dirty="0">
                <a:cs typeface="Calibri"/>
              </a:rPr>
              <a:t> </a:t>
            </a:r>
            <a:r>
              <a:rPr lang="el-GR" sz="2400" spc="-5" dirty="0">
                <a:cs typeface="Calibri"/>
              </a:rPr>
              <a:t>εταιρείας</a:t>
            </a:r>
            <a:r>
              <a:rPr lang="el-GR" sz="2400" spc="80" dirty="0">
                <a:cs typeface="Calibri"/>
              </a:rPr>
              <a:t> </a:t>
            </a:r>
            <a:r>
              <a:rPr lang="el-GR" sz="2400" spc="-10" dirty="0">
                <a:cs typeface="Calibri"/>
              </a:rPr>
              <a:t>πριν</a:t>
            </a:r>
            <a:r>
              <a:rPr lang="el-GR" sz="2400" spc="75" dirty="0">
                <a:cs typeface="Calibri"/>
              </a:rPr>
              <a:t> </a:t>
            </a:r>
            <a:r>
              <a:rPr lang="el-GR" sz="2400" spc="-5" dirty="0">
                <a:cs typeface="Calibri"/>
              </a:rPr>
              <a:t>από</a:t>
            </a:r>
            <a:r>
              <a:rPr lang="el-GR" sz="2400" spc="75" dirty="0">
                <a:cs typeface="Calibri"/>
              </a:rPr>
              <a:t> </a:t>
            </a:r>
            <a:r>
              <a:rPr lang="el-GR" sz="2400" dirty="0">
                <a:cs typeface="Calibri"/>
              </a:rPr>
              <a:t>την</a:t>
            </a:r>
            <a:r>
              <a:rPr lang="el-GR" sz="2400" spc="80" dirty="0">
                <a:cs typeface="Calibri"/>
              </a:rPr>
              <a:t> </a:t>
            </a:r>
            <a:r>
              <a:rPr lang="el-GR" sz="2400" spc="-5" dirty="0">
                <a:cs typeface="Calibri"/>
              </a:rPr>
              <a:t>ενηλικίωσή</a:t>
            </a:r>
            <a:r>
              <a:rPr lang="el-GR" sz="2400" spc="80" dirty="0">
                <a:cs typeface="Calibri"/>
              </a:rPr>
              <a:t> </a:t>
            </a:r>
            <a:r>
              <a:rPr lang="el-GR" sz="2400" spc="-5" dirty="0">
                <a:cs typeface="Calibri"/>
              </a:rPr>
              <a:t>τους</a:t>
            </a:r>
            <a:r>
              <a:rPr lang="el-GR" sz="2400" spc="75" dirty="0">
                <a:cs typeface="Calibri"/>
              </a:rPr>
              <a:t> </a:t>
            </a:r>
            <a:r>
              <a:rPr lang="el-GR" sz="2400" spc="-5" dirty="0">
                <a:cs typeface="Calibri"/>
              </a:rPr>
              <a:t>και,</a:t>
            </a:r>
            <a:r>
              <a:rPr lang="el-GR" sz="2400" spc="80" dirty="0">
                <a:cs typeface="Calibri"/>
              </a:rPr>
              <a:t> </a:t>
            </a:r>
            <a:r>
              <a:rPr lang="el-GR" sz="2400" dirty="0">
                <a:cs typeface="Calibri"/>
              </a:rPr>
              <a:t>όταν</a:t>
            </a:r>
            <a:r>
              <a:rPr lang="el-GR" sz="2400" spc="75" dirty="0">
                <a:cs typeface="Calibri"/>
              </a:rPr>
              <a:t> </a:t>
            </a:r>
            <a:r>
              <a:rPr lang="el-GR" sz="2400" spc="-5" dirty="0">
                <a:cs typeface="Calibri"/>
              </a:rPr>
              <a:t>πια</a:t>
            </a:r>
            <a:r>
              <a:rPr lang="el-GR" sz="2400" spc="75" dirty="0">
                <a:cs typeface="Calibri"/>
              </a:rPr>
              <a:t> </a:t>
            </a:r>
            <a:r>
              <a:rPr lang="el-GR" sz="2400" spc="-5" dirty="0">
                <a:cs typeface="Calibri"/>
              </a:rPr>
              <a:t>ενηλικιώθηκαν, </a:t>
            </a:r>
            <a:r>
              <a:rPr lang="el-GR" sz="2400" spc="-260" dirty="0">
                <a:cs typeface="Calibri"/>
              </a:rPr>
              <a:t> </a:t>
            </a:r>
            <a:r>
              <a:rPr lang="el-GR" sz="2400" dirty="0">
                <a:cs typeface="Calibri"/>
              </a:rPr>
              <a:t>η </a:t>
            </a:r>
            <a:r>
              <a:rPr lang="el-GR" sz="2400" spc="-5" dirty="0">
                <a:cs typeface="Calibri"/>
              </a:rPr>
              <a:t>αξίωσή τους εναντίον </a:t>
            </a:r>
            <a:r>
              <a:rPr lang="el-GR" sz="2400" dirty="0">
                <a:cs typeface="Calibri"/>
              </a:rPr>
              <a:t>της </a:t>
            </a:r>
            <a:r>
              <a:rPr lang="el-GR" sz="2400" spc="-5" dirty="0">
                <a:cs typeface="Calibri"/>
              </a:rPr>
              <a:t>εταιρείας </a:t>
            </a:r>
            <a:r>
              <a:rPr lang="el-GR" sz="2400" dirty="0">
                <a:cs typeface="Calibri"/>
              </a:rPr>
              <a:t>είχε </a:t>
            </a:r>
            <a:r>
              <a:rPr lang="el-GR" sz="2400" spc="-5" dirty="0">
                <a:cs typeface="Calibri"/>
              </a:rPr>
              <a:t>παραγραφεί. Συνεπώς, </a:t>
            </a:r>
            <a:r>
              <a:rPr lang="el-GR" sz="2400" dirty="0">
                <a:cs typeface="Calibri"/>
              </a:rPr>
              <a:t>η </a:t>
            </a:r>
            <a:r>
              <a:rPr lang="el-GR" sz="2400" spc="-5" dirty="0">
                <a:cs typeface="Calibri"/>
              </a:rPr>
              <a:t>απαρέγκλιτη </a:t>
            </a:r>
            <a:r>
              <a:rPr lang="el-GR" sz="2400" dirty="0">
                <a:cs typeface="Calibri"/>
              </a:rPr>
              <a:t> </a:t>
            </a:r>
            <a:r>
              <a:rPr lang="el-GR" sz="2400" spc="-5" dirty="0">
                <a:cs typeface="Calibri"/>
              </a:rPr>
              <a:t>εφαρμογή</a:t>
            </a:r>
            <a:r>
              <a:rPr lang="el-GR" sz="2400" dirty="0">
                <a:cs typeface="Calibri"/>
              </a:rPr>
              <a:t> της</a:t>
            </a:r>
            <a:r>
              <a:rPr lang="el-GR" sz="2400" spc="5" dirty="0">
                <a:cs typeface="Calibri"/>
              </a:rPr>
              <a:t> </a:t>
            </a:r>
            <a:r>
              <a:rPr lang="el-GR" sz="2400" spc="-5" dirty="0">
                <a:cs typeface="Calibri"/>
              </a:rPr>
              <a:t>προθεσμίας</a:t>
            </a:r>
            <a:r>
              <a:rPr lang="el-GR" sz="2400" dirty="0">
                <a:cs typeface="Calibri"/>
              </a:rPr>
              <a:t> </a:t>
            </a:r>
            <a:r>
              <a:rPr lang="el-GR" sz="2400" spc="-5" dirty="0">
                <a:cs typeface="Calibri"/>
              </a:rPr>
              <a:t>παραγραφής,</a:t>
            </a:r>
            <a:r>
              <a:rPr lang="el-GR" sz="2400" dirty="0">
                <a:cs typeface="Calibri"/>
              </a:rPr>
              <a:t> </a:t>
            </a:r>
            <a:r>
              <a:rPr lang="el-GR" sz="2400" spc="-5" dirty="0">
                <a:cs typeface="Calibri"/>
              </a:rPr>
              <a:t>χωρίς</a:t>
            </a:r>
            <a:r>
              <a:rPr lang="el-GR" sz="2400" dirty="0">
                <a:cs typeface="Calibri"/>
              </a:rPr>
              <a:t> να</a:t>
            </a:r>
            <a:r>
              <a:rPr lang="el-GR" sz="2400" spc="5" dirty="0">
                <a:cs typeface="Calibri"/>
              </a:rPr>
              <a:t> </a:t>
            </a:r>
            <a:r>
              <a:rPr lang="el-GR" sz="2400" spc="-5" dirty="0">
                <a:cs typeface="Calibri"/>
              </a:rPr>
              <a:t>ληφθούν</a:t>
            </a:r>
            <a:r>
              <a:rPr lang="el-GR" sz="2400" spc="265" dirty="0">
                <a:cs typeface="Calibri"/>
              </a:rPr>
              <a:t> </a:t>
            </a:r>
            <a:r>
              <a:rPr lang="el-GR" sz="2400" spc="-5" dirty="0">
                <a:cs typeface="Calibri"/>
              </a:rPr>
              <a:t>υπόψη</a:t>
            </a:r>
            <a:r>
              <a:rPr lang="el-GR" sz="2400" spc="265" dirty="0">
                <a:cs typeface="Calibri"/>
              </a:rPr>
              <a:t> </a:t>
            </a:r>
            <a:r>
              <a:rPr lang="el-GR" sz="2400" dirty="0">
                <a:cs typeface="Calibri"/>
              </a:rPr>
              <a:t>οι </a:t>
            </a:r>
            <a:r>
              <a:rPr lang="el-GR" sz="2400" spc="5" dirty="0">
                <a:cs typeface="Calibri"/>
              </a:rPr>
              <a:t> </a:t>
            </a:r>
            <a:r>
              <a:rPr lang="el-GR" sz="2400" spc="-5" dirty="0">
                <a:cs typeface="Calibri"/>
              </a:rPr>
              <a:t>συγκεκριμένες</a:t>
            </a:r>
            <a:r>
              <a:rPr lang="el-GR" sz="2400" dirty="0">
                <a:cs typeface="Calibri"/>
              </a:rPr>
              <a:t> </a:t>
            </a:r>
            <a:r>
              <a:rPr lang="el-GR" sz="2400" spc="-5" dirty="0">
                <a:cs typeface="Calibri"/>
              </a:rPr>
              <a:t>περιστάσεις</a:t>
            </a:r>
            <a:r>
              <a:rPr lang="el-GR" sz="2400" dirty="0">
                <a:cs typeface="Calibri"/>
              </a:rPr>
              <a:t> της</a:t>
            </a:r>
            <a:r>
              <a:rPr lang="el-GR" sz="2400" spc="5" dirty="0">
                <a:cs typeface="Calibri"/>
              </a:rPr>
              <a:t> </a:t>
            </a:r>
            <a:r>
              <a:rPr lang="el-GR" sz="2400" spc="-5" dirty="0">
                <a:cs typeface="Calibri"/>
              </a:rPr>
              <a:t>υπόθεσης,</a:t>
            </a:r>
            <a:r>
              <a:rPr lang="el-GR" sz="2400" dirty="0">
                <a:cs typeface="Calibri"/>
              </a:rPr>
              <a:t> </a:t>
            </a:r>
            <a:r>
              <a:rPr lang="el-GR" sz="2400" spc="-5" dirty="0">
                <a:cs typeface="Calibri"/>
              </a:rPr>
              <a:t>εμπόδισε</a:t>
            </a:r>
            <a:r>
              <a:rPr lang="el-GR" sz="2400" dirty="0">
                <a:cs typeface="Calibri"/>
              </a:rPr>
              <a:t> </a:t>
            </a:r>
            <a:r>
              <a:rPr lang="el-GR" sz="2400" spc="-5" dirty="0">
                <a:cs typeface="Calibri"/>
              </a:rPr>
              <a:t>τις</a:t>
            </a:r>
            <a:r>
              <a:rPr lang="el-GR" sz="2400" dirty="0">
                <a:cs typeface="Calibri"/>
              </a:rPr>
              <a:t> </a:t>
            </a:r>
            <a:r>
              <a:rPr lang="el-GR" sz="2400" spc="-5" dirty="0">
                <a:cs typeface="Calibri"/>
              </a:rPr>
              <a:t>προσφεύγουσες</a:t>
            </a:r>
            <a:r>
              <a:rPr lang="el-GR" sz="2400" dirty="0">
                <a:cs typeface="Calibri"/>
              </a:rPr>
              <a:t> να </a:t>
            </a:r>
            <a:r>
              <a:rPr lang="el-GR" sz="2400" spc="5" dirty="0">
                <a:cs typeface="Calibri"/>
              </a:rPr>
              <a:t> </a:t>
            </a:r>
            <a:r>
              <a:rPr lang="el-GR" sz="2400" spc="-5" dirty="0">
                <a:cs typeface="Calibri"/>
              </a:rPr>
              <a:t>ασκήσουν </a:t>
            </a:r>
            <a:r>
              <a:rPr lang="el-GR" sz="2400" dirty="0">
                <a:cs typeface="Calibri"/>
              </a:rPr>
              <a:t>ένα μέσο </a:t>
            </a:r>
            <a:r>
              <a:rPr lang="el-GR" sz="2400" spc="-5" dirty="0">
                <a:cs typeface="Calibri"/>
              </a:rPr>
              <a:t>προσφυγής στη δικαιοσύνη, </a:t>
            </a:r>
            <a:r>
              <a:rPr lang="el-GR" sz="2400" dirty="0">
                <a:cs typeface="Calibri"/>
              </a:rPr>
              <a:t>το </a:t>
            </a:r>
            <a:r>
              <a:rPr lang="el-GR" sz="2400" spc="-5" dirty="0">
                <a:cs typeface="Calibri"/>
              </a:rPr>
              <a:t>οποίο </a:t>
            </a:r>
            <a:r>
              <a:rPr lang="el-GR" sz="2400" dirty="0">
                <a:cs typeface="Calibri"/>
              </a:rPr>
              <a:t>ήταν </a:t>
            </a:r>
            <a:r>
              <a:rPr lang="el-GR" sz="2400" spc="-5" dirty="0">
                <a:cs typeface="Calibri"/>
              </a:rPr>
              <a:t>καταρχήν διαθέσιμο </a:t>
            </a:r>
            <a:r>
              <a:rPr lang="el-GR" sz="2400" dirty="0">
                <a:cs typeface="Calibri"/>
              </a:rPr>
              <a:t> </a:t>
            </a:r>
            <a:r>
              <a:rPr lang="el-GR" sz="2400" spc="-5" dirty="0">
                <a:cs typeface="Calibri"/>
              </a:rPr>
              <a:t>σε</a:t>
            </a:r>
            <a:r>
              <a:rPr lang="el-GR" sz="2400" spc="5" dirty="0">
                <a:cs typeface="Calibri"/>
              </a:rPr>
              <a:t> </a:t>
            </a:r>
            <a:r>
              <a:rPr lang="el-GR" sz="2400" spc="-5" dirty="0">
                <a:cs typeface="Calibri"/>
              </a:rPr>
              <a:t>αυτές.</a:t>
            </a:r>
            <a:endParaRPr lang="el-GR" sz="2400" dirty="0">
              <a:cs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30</a:t>
            </a:fld>
            <a:endParaRPr dirty="0"/>
          </a:p>
        </p:txBody>
      </p:sp>
      <p:sp>
        <p:nvSpPr>
          <p:cNvPr id="2" name="object 2"/>
          <p:cNvSpPr txBox="1"/>
          <p:nvPr/>
        </p:nvSpPr>
        <p:spPr>
          <a:xfrm>
            <a:off x="241300" y="349250"/>
            <a:ext cx="10287000" cy="7011663"/>
          </a:xfrm>
          <a:prstGeom prst="rect">
            <a:avLst/>
          </a:prstGeom>
        </p:spPr>
        <p:txBody>
          <a:bodyPr vert="horz" wrap="square" lIns="0" tIns="9525" rIns="0" bIns="0" rtlCol="0">
            <a:spAutoFit/>
          </a:bodyPr>
          <a:lstStyle/>
          <a:p>
            <a:pPr>
              <a:lnSpc>
                <a:spcPct val="100000"/>
              </a:lnSpc>
              <a:spcBef>
                <a:spcPts val="55"/>
              </a:spcBef>
            </a:pPr>
            <a:endParaRPr sz="1700">
              <a:latin typeface="Calibri"/>
              <a:cs typeface="Calibri"/>
            </a:endParaRPr>
          </a:p>
          <a:p>
            <a:pPr marL="12700" algn="just">
              <a:lnSpc>
                <a:spcPct val="100000"/>
              </a:lnSpc>
            </a:pPr>
            <a:r>
              <a:rPr sz="1700" spc="-5" dirty="0">
                <a:solidFill>
                  <a:srgbClr val="808080"/>
                </a:solidFill>
                <a:latin typeface="Calibri"/>
                <a:cs typeface="Calibri"/>
              </a:rPr>
              <a:t>Άρνηση</a:t>
            </a:r>
            <a:r>
              <a:rPr sz="1700" spc="10" dirty="0">
                <a:solidFill>
                  <a:srgbClr val="808080"/>
                </a:solidFill>
                <a:latin typeface="Calibri"/>
                <a:cs typeface="Calibri"/>
              </a:rPr>
              <a:t> </a:t>
            </a:r>
            <a:r>
              <a:rPr sz="1700" spc="-10" dirty="0">
                <a:solidFill>
                  <a:srgbClr val="808080"/>
                </a:solidFill>
                <a:latin typeface="Calibri"/>
                <a:cs typeface="Calibri"/>
              </a:rPr>
              <a:t>απόδοσης</a:t>
            </a:r>
            <a:r>
              <a:rPr sz="1700" spc="15" dirty="0">
                <a:solidFill>
                  <a:srgbClr val="808080"/>
                </a:solidFill>
                <a:latin typeface="Calibri"/>
                <a:cs typeface="Calibri"/>
              </a:rPr>
              <a:t> </a:t>
            </a:r>
            <a:r>
              <a:rPr sz="1700" spc="-5" dirty="0">
                <a:solidFill>
                  <a:srgbClr val="808080"/>
                </a:solidFill>
                <a:latin typeface="Calibri"/>
                <a:cs typeface="Calibri"/>
              </a:rPr>
              <a:t>ιθαγένειας</a:t>
            </a:r>
            <a:r>
              <a:rPr sz="1700" spc="5" dirty="0">
                <a:solidFill>
                  <a:srgbClr val="808080"/>
                </a:solidFill>
                <a:latin typeface="Calibri"/>
                <a:cs typeface="Calibri"/>
              </a:rPr>
              <a:t> </a:t>
            </a:r>
            <a:r>
              <a:rPr sz="1700" spc="-5" dirty="0">
                <a:solidFill>
                  <a:srgbClr val="808080"/>
                </a:solidFill>
                <a:latin typeface="Calibri"/>
                <a:cs typeface="Calibri"/>
              </a:rPr>
              <a:t>σε</a:t>
            </a:r>
            <a:r>
              <a:rPr sz="1700" spc="5" dirty="0">
                <a:solidFill>
                  <a:srgbClr val="808080"/>
                </a:solidFill>
                <a:latin typeface="Calibri"/>
                <a:cs typeface="Calibri"/>
              </a:rPr>
              <a:t> </a:t>
            </a:r>
            <a:r>
              <a:rPr sz="1700" spc="-5" dirty="0">
                <a:solidFill>
                  <a:srgbClr val="808080"/>
                </a:solidFill>
                <a:latin typeface="Calibri"/>
                <a:cs typeface="Calibri"/>
              </a:rPr>
              <a:t>παιδί</a:t>
            </a:r>
            <a:r>
              <a:rPr sz="1700" spc="5" dirty="0">
                <a:solidFill>
                  <a:srgbClr val="808080"/>
                </a:solidFill>
                <a:latin typeface="Calibri"/>
                <a:cs typeface="Calibri"/>
              </a:rPr>
              <a:t> </a:t>
            </a:r>
            <a:r>
              <a:rPr sz="1700" spc="-5" dirty="0">
                <a:solidFill>
                  <a:srgbClr val="808080"/>
                </a:solidFill>
                <a:latin typeface="Calibri"/>
                <a:cs typeface="Calibri"/>
              </a:rPr>
              <a:t>γεννημένο</a:t>
            </a:r>
            <a:r>
              <a:rPr sz="1700" dirty="0">
                <a:solidFill>
                  <a:srgbClr val="808080"/>
                </a:solidFill>
                <a:latin typeface="Calibri"/>
                <a:cs typeface="Calibri"/>
              </a:rPr>
              <a:t> εκτός</a:t>
            </a:r>
            <a:r>
              <a:rPr sz="1700" spc="5" dirty="0">
                <a:solidFill>
                  <a:srgbClr val="808080"/>
                </a:solidFill>
                <a:latin typeface="Calibri"/>
                <a:cs typeface="Calibri"/>
              </a:rPr>
              <a:t> </a:t>
            </a:r>
            <a:r>
              <a:rPr sz="1700" spc="-10" dirty="0">
                <a:solidFill>
                  <a:srgbClr val="808080"/>
                </a:solidFill>
                <a:latin typeface="Calibri"/>
                <a:cs typeface="Calibri"/>
              </a:rPr>
              <a:t>γάμου</a:t>
            </a:r>
            <a:endParaRPr sz="1700">
              <a:latin typeface="Calibri"/>
              <a:cs typeface="Calibri"/>
            </a:endParaRPr>
          </a:p>
          <a:p>
            <a:pPr marL="12700" algn="just">
              <a:lnSpc>
                <a:spcPct val="100000"/>
              </a:lnSpc>
              <a:spcBef>
                <a:spcPts val="665"/>
              </a:spcBef>
            </a:pPr>
            <a:r>
              <a:rPr sz="1700" b="1" u="sng" spc="-5" dirty="0">
                <a:solidFill>
                  <a:srgbClr val="4F81BC"/>
                </a:solidFill>
                <a:uFill>
                  <a:solidFill>
                    <a:srgbClr val="4F81BC"/>
                  </a:solidFill>
                </a:uFill>
                <a:latin typeface="Calibri"/>
                <a:cs typeface="Calibri"/>
                <a:hlinkClick r:id="rId2"/>
              </a:rPr>
              <a:t>Genovese</a:t>
            </a:r>
            <a:r>
              <a:rPr sz="1700" b="1" u="sng" spc="-20" dirty="0">
                <a:solidFill>
                  <a:srgbClr val="4F81BC"/>
                </a:solidFill>
                <a:uFill>
                  <a:solidFill>
                    <a:srgbClr val="4F81BC"/>
                  </a:solidFill>
                </a:uFill>
                <a:latin typeface="Calibri"/>
                <a:cs typeface="Calibri"/>
                <a:hlinkClick r:id="rId2"/>
              </a:rPr>
              <a:t> </a:t>
            </a:r>
            <a:r>
              <a:rPr sz="1700" b="1" u="sng" spc="-5" dirty="0">
                <a:solidFill>
                  <a:srgbClr val="4F81BC"/>
                </a:solidFill>
                <a:uFill>
                  <a:solidFill>
                    <a:srgbClr val="4F81BC"/>
                  </a:solidFill>
                </a:uFill>
                <a:latin typeface="Calibri"/>
                <a:cs typeface="Calibri"/>
                <a:hlinkClick r:id="rId2"/>
              </a:rPr>
              <a:t>κατά</a:t>
            </a:r>
            <a:r>
              <a:rPr sz="1700" b="1" u="sng" spc="-15" dirty="0">
                <a:solidFill>
                  <a:srgbClr val="4F81BC"/>
                </a:solidFill>
                <a:uFill>
                  <a:solidFill>
                    <a:srgbClr val="4F81BC"/>
                  </a:solidFill>
                </a:uFill>
                <a:latin typeface="Calibri"/>
                <a:cs typeface="Calibri"/>
                <a:hlinkClick r:id="rId2"/>
              </a:rPr>
              <a:t> </a:t>
            </a:r>
            <a:r>
              <a:rPr sz="1700" b="1" u="sng" spc="-5" dirty="0">
                <a:solidFill>
                  <a:srgbClr val="4F81BC"/>
                </a:solidFill>
                <a:uFill>
                  <a:solidFill>
                    <a:srgbClr val="4F81BC"/>
                  </a:solidFill>
                </a:uFill>
                <a:latin typeface="Calibri"/>
                <a:cs typeface="Calibri"/>
                <a:hlinkClick r:id="rId2"/>
              </a:rPr>
              <a:t>Μάλτας</a:t>
            </a:r>
            <a:endParaRPr sz="1700">
              <a:latin typeface="Calibri"/>
              <a:cs typeface="Calibri"/>
            </a:endParaRPr>
          </a:p>
          <a:p>
            <a:pPr marL="12700" algn="just">
              <a:lnSpc>
                <a:spcPct val="100000"/>
              </a:lnSpc>
              <a:spcBef>
                <a:spcPts val="25"/>
              </a:spcBef>
            </a:pPr>
            <a:r>
              <a:rPr sz="1700" dirty="0">
                <a:solidFill>
                  <a:srgbClr val="808080"/>
                </a:solidFill>
                <a:latin typeface="Calibri"/>
                <a:cs typeface="Calibri"/>
              </a:rPr>
              <a:t>11</a:t>
            </a:r>
            <a:r>
              <a:rPr sz="1700" spc="-20" dirty="0">
                <a:solidFill>
                  <a:srgbClr val="808080"/>
                </a:solidFill>
                <a:latin typeface="Calibri"/>
                <a:cs typeface="Calibri"/>
              </a:rPr>
              <a:t> </a:t>
            </a:r>
            <a:r>
              <a:rPr sz="1700" spc="-5" dirty="0">
                <a:solidFill>
                  <a:srgbClr val="808080"/>
                </a:solidFill>
                <a:latin typeface="Calibri"/>
                <a:cs typeface="Calibri"/>
              </a:rPr>
              <a:t>Οκτωβρίου</a:t>
            </a:r>
            <a:r>
              <a:rPr sz="1700" spc="-20" dirty="0">
                <a:solidFill>
                  <a:srgbClr val="808080"/>
                </a:solidFill>
                <a:latin typeface="Calibri"/>
                <a:cs typeface="Calibri"/>
              </a:rPr>
              <a:t> </a:t>
            </a:r>
            <a:r>
              <a:rPr sz="1700" spc="-5" dirty="0">
                <a:solidFill>
                  <a:srgbClr val="808080"/>
                </a:solidFill>
                <a:latin typeface="Calibri"/>
                <a:cs typeface="Calibri"/>
              </a:rPr>
              <a:t>2011</a:t>
            </a:r>
            <a:endParaRPr sz="1700">
              <a:latin typeface="Calibri"/>
              <a:cs typeface="Calibri"/>
            </a:endParaRPr>
          </a:p>
          <a:p>
            <a:pPr marL="12700" marR="5080" algn="just">
              <a:lnSpc>
                <a:spcPct val="101699"/>
              </a:lnSpc>
            </a:pPr>
            <a:r>
              <a:rPr sz="1700" dirty="0">
                <a:latin typeface="Calibri"/>
                <a:cs typeface="Calibri"/>
              </a:rPr>
              <a:t>Ο </a:t>
            </a:r>
            <a:r>
              <a:rPr sz="1700" spc="-5" dirty="0">
                <a:latin typeface="Calibri"/>
                <a:cs typeface="Calibri"/>
              </a:rPr>
              <a:t>προσφεύγων γεννήθηκε εκτός γάμου από μητέρα Βρετανίδα και πατέρα Μαλτέζο. </a:t>
            </a:r>
            <a:r>
              <a:rPr sz="1700" dirty="0">
                <a:latin typeface="Calibri"/>
                <a:cs typeface="Calibri"/>
              </a:rPr>
              <a:t> </a:t>
            </a:r>
            <a:r>
              <a:rPr sz="1700" spc="-5" dirty="0">
                <a:latin typeface="Calibri"/>
                <a:cs typeface="Calibri"/>
              </a:rPr>
              <a:t>Έπειτα</a:t>
            </a:r>
            <a:r>
              <a:rPr sz="1700" spc="40" dirty="0">
                <a:latin typeface="Calibri"/>
                <a:cs typeface="Calibri"/>
              </a:rPr>
              <a:t> </a:t>
            </a:r>
            <a:r>
              <a:rPr sz="1700" spc="-5" dirty="0">
                <a:latin typeface="Calibri"/>
                <a:cs typeface="Calibri"/>
              </a:rPr>
              <a:t>από</a:t>
            </a:r>
            <a:r>
              <a:rPr sz="1700" spc="35" dirty="0">
                <a:latin typeface="Calibri"/>
                <a:cs typeface="Calibri"/>
              </a:rPr>
              <a:t> </a:t>
            </a:r>
            <a:r>
              <a:rPr sz="1700" dirty="0">
                <a:latin typeface="Calibri"/>
                <a:cs typeface="Calibri"/>
              </a:rPr>
              <a:t>τη</a:t>
            </a:r>
            <a:r>
              <a:rPr sz="1700" spc="30" dirty="0">
                <a:latin typeface="Calibri"/>
                <a:cs typeface="Calibri"/>
              </a:rPr>
              <a:t> </a:t>
            </a:r>
            <a:r>
              <a:rPr sz="1700" spc="-5" dirty="0">
                <a:latin typeface="Calibri"/>
                <a:cs typeface="Calibri"/>
              </a:rPr>
              <a:t>δικαστική</a:t>
            </a:r>
            <a:r>
              <a:rPr sz="1700" spc="60" dirty="0">
                <a:latin typeface="Calibri"/>
                <a:cs typeface="Calibri"/>
              </a:rPr>
              <a:t> </a:t>
            </a:r>
            <a:r>
              <a:rPr sz="1700" spc="-5" dirty="0">
                <a:latin typeface="Calibri"/>
                <a:cs typeface="Calibri"/>
              </a:rPr>
              <a:t>αναγνώριση</a:t>
            </a:r>
            <a:r>
              <a:rPr sz="1700" spc="30" dirty="0">
                <a:latin typeface="Calibri"/>
                <a:cs typeface="Calibri"/>
              </a:rPr>
              <a:t> </a:t>
            </a:r>
            <a:r>
              <a:rPr sz="1700" dirty="0">
                <a:latin typeface="Calibri"/>
                <a:cs typeface="Calibri"/>
              </a:rPr>
              <a:t>της</a:t>
            </a:r>
            <a:r>
              <a:rPr sz="1700" spc="40" dirty="0">
                <a:latin typeface="Calibri"/>
                <a:cs typeface="Calibri"/>
              </a:rPr>
              <a:t> </a:t>
            </a:r>
            <a:r>
              <a:rPr sz="1700" spc="-5" dirty="0">
                <a:latin typeface="Calibri"/>
                <a:cs typeface="Calibri"/>
              </a:rPr>
              <a:t>πατρότητας</a:t>
            </a:r>
            <a:r>
              <a:rPr sz="1700" spc="25" dirty="0">
                <a:latin typeface="Calibri"/>
                <a:cs typeface="Calibri"/>
              </a:rPr>
              <a:t> </a:t>
            </a:r>
            <a:r>
              <a:rPr sz="1700" dirty="0">
                <a:latin typeface="Calibri"/>
                <a:cs typeface="Calibri"/>
              </a:rPr>
              <a:t>του</a:t>
            </a:r>
            <a:r>
              <a:rPr sz="1700" spc="40" dirty="0">
                <a:latin typeface="Calibri"/>
                <a:cs typeface="Calibri"/>
              </a:rPr>
              <a:t> </a:t>
            </a:r>
            <a:r>
              <a:rPr sz="1700" spc="-5" dirty="0">
                <a:latin typeface="Calibri"/>
                <a:cs typeface="Calibri"/>
              </a:rPr>
              <a:t>τελευταίου,</a:t>
            </a:r>
            <a:r>
              <a:rPr sz="1700" spc="25" dirty="0">
                <a:latin typeface="Calibri"/>
                <a:cs typeface="Calibri"/>
              </a:rPr>
              <a:t> </a:t>
            </a:r>
            <a:r>
              <a:rPr sz="1700" dirty="0">
                <a:latin typeface="Calibri"/>
                <a:cs typeface="Calibri"/>
              </a:rPr>
              <a:t>η</a:t>
            </a:r>
            <a:r>
              <a:rPr sz="1700" spc="35" dirty="0">
                <a:latin typeface="Calibri"/>
                <a:cs typeface="Calibri"/>
              </a:rPr>
              <a:t> </a:t>
            </a:r>
            <a:r>
              <a:rPr sz="1700">
                <a:latin typeface="Calibri"/>
                <a:cs typeface="Calibri"/>
              </a:rPr>
              <a:t>μητέρα</a:t>
            </a:r>
            <a:r>
              <a:rPr sz="1700" spc="30">
                <a:latin typeface="Calibri"/>
                <a:cs typeface="Calibri"/>
              </a:rPr>
              <a:t> </a:t>
            </a:r>
            <a:r>
              <a:rPr sz="1700" spc="-5" smtClean="0">
                <a:latin typeface="Calibri"/>
                <a:cs typeface="Calibri"/>
              </a:rPr>
              <a:t>του</a:t>
            </a:r>
            <a:r>
              <a:rPr lang="en-US" sz="1700" spc="-5" dirty="0" smtClean="0">
                <a:latin typeface="Calibri"/>
                <a:cs typeface="Calibri"/>
              </a:rPr>
              <a:t> </a:t>
            </a:r>
            <a:r>
              <a:rPr sz="1700" spc="-5" smtClean="0">
                <a:latin typeface="Calibri"/>
                <a:cs typeface="Calibri"/>
              </a:rPr>
              <a:t>παιδιού </a:t>
            </a:r>
            <a:r>
              <a:rPr sz="1700" spc="-5" dirty="0">
                <a:latin typeface="Calibri"/>
                <a:cs typeface="Calibri"/>
              </a:rPr>
              <a:t>υπέβαλε αίτηση ώστε </a:t>
            </a:r>
            <a:r>
              <a:rPr sz="1700" spc="-10" dirty="0">
                <a:latin typeface="Calibri"/>
                <a:cs typeface="Calibri"/>
              </a:rPr>
              <a:t>να </a:t>
            </a:r>
            <a:r>
              <a:rPr sz="1700" spc="-5" dirty="0">
                <a:latin typeface="Calibri"/>
                <a:cs typeface="Calibri"/>
              </a:rPr>
              <a:t>αποδοθεί </a:t>
            </a:r>
            <a:r>
              <a:rPr sz="1700" dirty="0">
                <a:latin typeface="Calibri"/>
                <a:cs typeface="Calibri"/>
              </a:rPr>
              <a:t>η </a:t>
            </a:r>
            <a:r>
              <a:rPr sz="1700" spc="-5" dirty="0">
                <a:latin typeface="Calibri"/>
                <a:cs typeface="Calibri"/>
              </a:rPr>
              <a:t>μαλτέζικη ιθαγένεια </a:t>
            </a:r>
            <a:r>
              <a:rPr sz="1700" spc="-10" dirty="0">
                <a:latin typeface="Calibri"/>
                <a:cs typeface="Calibri"/>
              </a:rPr>
              <a:t>στον </a:t>
            </a:r>
            <a:r>
              <a:rPr sz="1700" spc="-5" dirty="0">
                <a:latin typeface="Calibri"/>
                <a:cs typeface="Calibri"/>
              </a:rPr>
              <a:t>γιο της. </a:t>
            </a:r>
            <a:r>
              <a:rPr sz="1700" dirty="0">
                <a:latin typeface="Calibri"/>
                <a:cs typeface="Calibri"/>
              </a:rPr>
              <a:t>Η </a:t>
            </a:r>
            <a:r>
              <a:rPr sz="1700" spc="5" dirty="0">
                <a:latin typeface="Calibri"/>
                <a:cs typeface="Calibri"/>
              </a:rPr>
              <a:t> </a:t>
            </a:r>
            <a:r>
              <a:rPr sz="1700" spc="-5" dirty="0">
                <a:latin typeface="Calibri"/>
                <a:cs typeface="Calibri"/>
              </a:rPr>
              <a:t>αίτησή </a:t>
            </a:r>
            <a:r>
              <a:rPr sz="1700" dirty="0">
                <a:latin typeface="Calibri"/>
                <a:cs typeface="Calibri"/>
              </a:rPr>
              <a:t>της </a:t>
            </a:r>
            <a:r>
              <a:rPr sz="1700" spc="-5" dirty="0">
                <a:latin typeface="Calibri"/>
                <a:cs typeface="Calibri"/>
              </a:rPr>
              <a:t>απορρίφθηκε για </a:t>
            </a:r>
            <a:r>
              <a:rPr sz="1700" dirty="0">
                <a:latin typeface="Calibri"/>
                <a:cs typeface="Calibri"/>
              </a:rPr>
              <a:t>τον λόγο </a:t>
            </a:r>
            <a:r>
              <a:rPr sz="1700" spc="-5" dirty="0">
                <a:latin typeface="Calibri"/>
                <a:cs typeface="Calibri"/>
              </a:rPr>
              <a:t>ότι </a:t>
            </a:r>
            <a:r>
              <a:rPr sz="1700" dirty="0">
                <a:latin typeface="Calibri"/>
                <a:cs typeface="Calibri"/>
              </a:rPr>
              <a:t>η </a:t>
            </a:r>
            <a:r>
              <a:rPr sz="1700" spc="-5" dirty="0">
                <a:latin typeface="Calibri"/>
                <a:cs typeface="Calibri"/>
              </a:rPr>
              <a:t>μαλτέζικη ιθαγένεια </a:t>
            </a:r>
            <a:r>
              <a:rPr sz="1700" dirty="0">
                <a:latin typeface="Calibri"/>
                <a:cs typeface="Calibri"/>
              </a:rPr>
              <a:t>δεν </a:t>
            </a:r>
            <a:r>
              <a:rPr sz="1700" spc="-5" dirty="0">
                <a:latin typeface="Calibri"/>
                <a:cs typeface="Calibri"/>
              </a:rPr>
              <a:t>μπορούσε </a:t>
            </a:r>
            <a:r>
              <a:rPr sz="1700" dirty="0">
                <a:latin typeface="Calibri"/>
                <a:cs typeface="Calibri"/>
              </a:rPr>
              <a:t>να </a:t>
            </a:r>
            <a:r>
              <a:rPr sz="1700" spc="5" dirty="0">
                <a:latin typeface="Calibri"/>
                <a:cs typeface="Calibri"/>
              </a:rPr>
              <a:t> </a:t>
            </a:r>
            <a:r>
              <a:rPr sz="1700" spc="-5" dirty="0">
                <a:latin typeface="Calibri"/>
                <a:cs typeface="Calibri"/>
              </a:rPr>
              <a:t>αποδοθεί</a:t>
            </a:r>
            <a:r>
              <a:rPr sz="1700" spc="195" dirty="0">
                <a:latin typeface="Calibri"/>
                <a:cs typeface="Calibri"/>
              </a:rPr>
              <a:t> </a:t>
            </a:r>
            <a:r>
              <a:rPr sz="1700" spc="-5" dirty="0">
                <a:latin typeface="Calibri"/>
                <a:cs typeface="Calibri"/>
              </a:rPr>
              <a:t>σε</a:t>
            </a:r>
            <a:r>
              <a:rPr sz="1700" spc="204" dirty="0">
                <a:latin typeface="Calibri"/>
                <a:cs typeface="Calibri"/>
              </a:rPr>
              <a:t> </a:t>
            </a:r>
            <a:r>
              <a:rPr sz="1700" spc="-5" dirty="0">
                <a:latin typeface="Calibri"/>
                <a:cs typeface="Calibri"/>
              </a:rPr>
              <a:t>παιδί</a:t>
            </a:r>
            <a:r>
              <a:rPr sz="1700" spc="204" dirty="0">
                <a:latin typeface="Calibri"/>
                <a:cs typeface="Calibri"/>
              </a:rPr>
              <a:t> </a:t>
            </a:r>
            <a:r>
              <a:rPr sz="1700" spc="-5" dirty="0">
                <a:latin typeface="Calibri"/>
                <a:cs typeface="Calibri"/>
              </a:rPr>
              <a:t>που</a:t>
            </a:r>
            <a:r>
              <a:rPr sz="1700" spc="204" dirty="0">
                <a:latin typeface="Calibri"/>
                <a:cs typeface="Calibri"/>
              </a:rPr>
              <a:t> </a:t>
            </a:r>
            <a:r>
              <a:rPr sz="1700" spc="-5" dirty="0">
                <a:latin typeface="Calibri"/>
                <a:cs typeface="Calibri"/>
              </a:rPr>
              <a:t>είχε</a:t>
            </a:r>
            <a:r>
              <a:rPr sz="1700" spc="204" dirty="0">
                <a:latin typeface="Calibri"/>
                <a:cs typeface="Calibri"/>
              </a:rPr>
              <a:t> </a:t>
            </a:r>
            <a:r>
              <a:rPr sz="1700" spc="-5" dirty="0">
                <a:latin typeface="Calibri"/>
                <a:cs typeface="Calibri"/>
              </a:rPr>
              <a:t>γεννηθεί</a:t>
            </a:r>
            <a:r>
              <a:rPr sz="1700" spc="195" dirty="0">
                <a:latin typeface="Calibri"/>
                <a:cs typeface="Calibri"/>
              </a:rPr>
              <a:t> </a:t>
            </a:r>
            <a:r>
              <a:rPr sz="1700" spc="-5" dirty="0">
                <a:latin typeface="Calibri"/>
                <a:cs typeface="Calibri"/>
              </a:rPr>
              <a:t>εκτός</a:t>
            </a:r>
            <a:r>
              <a:rPr sz="1700" spc="195" dirty="0">
                <a:latin typeface="Calibri"/>
                <a:cs typeface="Calibri"/>
              </a:rPr>
              <a:t> </a:t>
            </a:r>
            <a:r>
              <a:rPr sz="1700" spc="-5" dirty="0">
                <a:latin typeface="Calibri"/>
                <a:cs typeface="Calibri"/>
              </a:rPr>
              <a:t>γάμου</a:t>
            </a:r>
            <a:r>
              <a:rPr sz="1700" spc="195" dirty="0">
                <a:latin typeface="Calibri"/>
                <a:cs typeface="Calibri"/>
              </a:rPr>
              <a:t> </a:t>
            </a:r>
            <a:r>
              <a:rPr sz="1700" spc="-5" dirty="0">
                <a:latin typeface="Calibri"/>
                <a:cs typeface="Calibri"/>
              </a:rPr>
              <a:t>και</a:t>
            </a:r>
            <a:r>
              <a:rPr sz="1700" spc="195" dirty="0">
                <a:latin typeface="Calibri"/>
                <a:cs typeface="Calibri"/>
              </a:rPr>
              <a:t> </a:t>
            </a:r>
            <a:r>
              <a:rPr sz="1700" dirty="0">
                <a:latin typeface="Calibri"/>
                <a:cs typeface="Calibri"/>
              </a:rPr>
              <a:t>του</a:t>
            </a:r>
            <a:r>
              <a:rPr sz="1700" spc="195" dirty="0">
                <a:latin typeface="Calibri"/>
                <a:cs typeface="Calibri"/>
              </a:rPr>
              <a:t> </a:t>
            </a:r>
            <a:r>
              <a:rPr sz="1700" spc="-5" dirty="0">
                <a:latin typeface="Calibri"/>
                <a:cs typeface="Calibri"/>
              </a:rPr>
              <a:t>οποίου</a:t>
            </a:r>
            <a:r>
              <a:rPr sz="1700" spc="195" dirty="0">
                <a:latin typeface="Calibri"/>
                <a:cs typeface="Calibri"/>
              </a:rPr>
              <a:t> </a:t>
            </a:r>
            <a:r>
              <a:rPr sz="1700" dirty="0">
                <a:latin typeface="Calibri"/>
                <a:cs typeface="Calibri"/>
              </a:rPr>
              <a:t>η</a:t>
            </a:r>
            <a:r>
              <a:rPr sz="1700" spc="215" dirty="0">
                <a:latin typeface="Calibri"/>
                <a:cs typeface="Calibri"/>
              </a:rPr>
              <a:t> </a:t>
            </a:r>
            <a:r>
              <a:rPr sz="1700" dirty="0">
                <a:latin typeface="Calibri"/>
                <a:cs typeface="Calibri"/>
              </a:rPr>
              <a:t>μητέρα</a:t>
            </a:r>
            <a:r>
              <a:rPr sz="1700" spc="200" dirty="0">
                <a:latin typeface="Calibri"/>
                <a:cs typeface="Calibri"/>
              </a:rPr>
              <a:t> </a:t>
            </a:r>
            <a:r>
              <a:rPr sz="1700" spc="-5" dirty="0">
                <a:latin typeface="Calibri"/>
                <a:cs typeface="Calibri"/>
              </a:rPr>
              <a:t>δεν </a:t>
            </a:r>
            <a:r>
              <a:rPr sz="1700" spc="-260" dirty="0">
                <a:latin typeface="Calibri"/>
                <a:cs typeface="Calibri"/>
              </a:rPr>
              <a:t> </a:t>
            </a:r>
            <a:r>
              <a:rPr sz="1700" dirty="0">
                <a:latin typeface="Calibri"/>
                <a:cs typeface="Calibri"/>
              </a:rPr>
              <a:t>ήταν</a:t>
            </a:r>
            <a:r>
              <a:rPr sz="1700" spc="-15" dirty="0">
                <a:latin typeface="Calibri"/>
                <a:cs typeface="Calibri"/>
              </a:rPr>
              <a:t> </a:t>
            </a:r>
            <a:r>
              <a:rPr sz="1700" spc="-5" dirty="0">
                <a:latin typeface="Calibri"/>
                <a:cs typeface="Calibri"/>
              </a:rPr>
              <a:t>Μαλτέζα.</a:t>
            </a:r>
            <a:endParaRPr sz="1700">
              <a:latin typeface="Calibri"/>
              <a:cs typeface="Calibri"/>
            </a:endParaRPr>
          </a:p>
          <a:p>
            <a:pPr marL="12700" marR="5080" algn="just">
              <a:lnSpc>
                <a:spcPct val="101699"/>
              </a:lnSpc>
            </a:pPr>
            <a:r>
              <a:rPr sz="1700" dirty="0">
                <a:solidFill>
                  <a:schemeClr val="tx2">
                    <a:lumMod val="75000"/>
                  </a:schemeClr>
                </a:solidFill>
                <a:latin typeface="Calibri"/>
                <a:cs typeface="Calibri"/>
              </a:rPr>
              <a:t>Το</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Δικαστήριο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έκρινε</a:t>
            </a:r>
            <a:r>
              <a:rPr sz="1700" dirty="0">
                <a:solidFill>
                  <a:schemeClr val="tx2">
                    <a:lumMod val="75000"/>
                  </a:schemeClr>
                </a:solidFill>
                <a:latin typeface="Calibri"/>
                <a:cs typeface="Calibri"/>
              </a:rPr>
              <a:t> ότι</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υπήρξε</a:t>
            </a:r>
            <a:r>
              <a:rPr sz="1700" dirty="0">
                <a:solidFill>
                  <a:schemeClr val="tx2">
                    <a:lumMod val="75000"/>
                  </a:schemeClr>
                </a:solidFill>
                <a:latin typeface="Calibri"/>
                <a:cs typeface="Calibri"/>
              </a:rPr>
              <a:t> </a:t>
            </a:r>
            <a:r>
              <a:rPr sz="1700" b="1" spc="-5" dirty="0">
                <a:solidFill>
                  <a:schemeClr val="tx2">
                    <a:lumMod val="75000"/>
                  </a:schemeClr>
                </a:solidFill>
                <a:latin typeface="Calibri"/>
                <a:cs typeface="Calibri"/>
              </a:rPr>
              <a:t>παραβίαση</a:t>
            </a:r>
            <a:r>
              <a:rPr sz="1700" b="1" dirty="0">
                <a:solidFill>
                  <a:schemeClr val="tx2">
                    <a:lumMod val="75000"/>
                  </a:schemeClr>
                </a:solidFill>
                <a:latin typeface="Calibri"/>
                <a:cs typeface="Calibri"/>
              </a:rPr>
              <a:t> του</a:t>
            </a:r>
            <a:r>
              <a:rPr sz="1700" b="1" spc="5" dirty="0">
                <a:solidFill>
                  <a:schemeClr val="tx2">
                    <a:lumMod val="75000"/>
                  </a:schemeClr>
                </a:solidFill>
                <a:latin typeface="Calibri"/>
                <a:cs typeface="Calibri"/>
              </a:rPr>
              <a:t> </a:t>
            </a:r>
            <a:r>
              <a:rPr sz="1700" b="1" spc="-5" dirty="0">
                <a:solidFill>
                  <a:schemeClr val="tx2">
                    <a:lumMod val="75000"/>
                  </a:schemeClr>
                </a:solidFill>
                <a:latin typeface="Calibri"/>
                <a:cs typeface="Calibri"/>
              </a:rPr>
              <a:t>Άρθρου</a:t>
            </a:r>
            <a:r>
              <a:rPr sz="1700" b="1" dirty="0">
                <a:solidFill>
                  <a:schemeClr val="tx2">
                    <a:lumMod val="75000"/>
                  </a:schemeClr>
                </a:solidFill>
                <a:latin typeface="Calibri"/>
                <a:cs typeface="Calibri"/>
              </a:rPr>
              <a:t> 14</a:t>
            </a:r>
            <a:r>
              <a:rPr sz="1700" b="1"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(απαγόρευση</a:t>
            </a:r>
            <a:r>
              <a:rPr sz="1700" dirty="0">
                <a:solidFill>
                  <a:schemeClr val="tx2">
                    <a:lumMod val="75000"/>
                  </a:schemeClr>
                </a:solidFill>
                <a:latin typeface="Calibri"/>
                <a:cs typeface="Calibri"/>
              </a:rPr>
              <a:t> των </a:t>
            </a:r>
            <a:r>
              <a:rPr sz="1700" spc="-26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διακρίσεων) </a:t>
            </a:r>
            <a:r>
              <a:rPr sz="1700" b="1" spc="-5" dirty="0">
                <a:solidFill>
                  <a:schemeClr val="tx2">
                    <a:lumMod val="75000"/>
                  </a:schemeClr>
                </a:solidFill>
                <a:latin typeface="Calibri"/>
                <a:cs typeface="Calibri"/>
              </a:rPr>
              <a:t>σε συνδυασμό με το Άρθρο </a:t>
            </a:r>
            <a:r>
              <a:rPr sz="1700" b="1" dirty="0">
                <a:solidFill>
                  <a:schemeClr val="tx2">
                    <a:lumMod val="75000"/>
                  </a:schemeClr>
                </a:solidFill>
                <a:latin typeface="Calibri"/>
                <a:cs typeface="Calibri"/>
              </a:rPr>
              <a:t>8 </a:t>
            </a:r>
            <a:r>
              <a:rPr sz="1700" spc="-5" dirty="0">
                <a:solidFill>
                  <a:schemeClr val="tx2">
                    <a:lumMod val="75000"/>
                  </a:schemeClr>
                </a:solidFill>
                <a:latin typeface="Calibri"/>
                <a:cs typeface="Calibri"/>
              </a:rPr>
              <a:t>(δικαίωμα σεβασμού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ιδιωτικής ζωής) </a:t>
            </a:r>
            <a:r>
              <a:rPr sz="1700" dirty="0">
                <a:solidFill>
                  <a:schemeClr val="tx2">
                    <a:lumMod val="75000"/>
                  </a:schemeClr>
                </a:solidFill>
                <a:latin typeface="Calibri"/>
                <a:cs typeface="Calibri"/>
              </a:rPr>
              <a:t> της</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Σύμβασης.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Υπενθυμίζοντας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ειδικότερα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την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προγενέστερη</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νομολογία</a:t>
            </a:r>
            <a:r>
              <a:rPr sz="1700" dirty="0">
                <a:solidFill>
                  <a:schemeClr val="tx2">
                    <a:lumMod val="75000"/>
                  </a:schemeClr>
                </a:solidFill>
                <a:latin typeface="Calibri"/>
                <a:cs typeface="Calibri"/>
              </a:rPr>
              <a:t> του</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και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σημειώνοντας </a:t>
            </a:r>
            <a:r>
              <a:rPr sz="1700" dirty="0">
                <a:solidFill>
                  <a:schemeClr val="tx2">
                    <a:lumMod val="75000"/>
                  </a:schemeClr>
                </a:solidFill>
                <a:latin typeface="Calibri"/>
                <a:cs typeface="Calibri"/>
              </a:rPr>
              <a:t>ότι </a:t>
            </a:r>
            <a:r>
              <a:rPr sz="1700">
                <a:solidFill>
                  <a:schemeClr val="tx2">
                    <a:lumMod val="75000"/>
                  </a:schemeClr>
                </a:solidFill>
                <a:latin typeface="Calibri"/>
                <a:cs typeface="Calibri"/>
              </a:rPr>
              <a:t>η </a:t>
            </a:r>
            <a:r>
              <a:rPr sz="1700" spc="-5" smtClean="0">
                <a:solidFill>
                  <a:schemeClr val="tx2">
                    <a:lumMod val="75000"/>
                  </a:schemeClr>
                </a:solidFill>
                <a:latin typeface="Calibri"/>
                <a:cs typeface="Calibri"/>
              </a:rPr>
              <a:t>βρισκόταν </a:t>
            </a:r>
            <a:r>
              <a:rPr sz="1700" spc="-5" dirty="0">
                <a:solidFill>
                  <a:schemeClr val="tx2">
                    <a:lumMod val="75000"/>
                  </a:schemeClr>
                </a:solidFill>
                <a:latin typeface="Calibri"/>
                <a:cs typeface="Calibri"/>
              </a:rPr>
              <a:t>σε ισχύ σε </a:t>
            </a:r>
            <a:r>
              <a:rPr sz="1700" dirty="0">
                <a:solidFill>
                  <a:schemeClr val="tx2">
                    <a:lumMod val="75000"/>
                  </a:schemeClr>
                </a:solidFill>
                <a:latin typeface="Calibri"/>
                <a:cs typeface="Calibri"/>
              </a:rPr>
              <a:t>20 </a:t>
            </a:r>
            <a:r>
              <a:rPr sz="1700" spc="-5" dirty="0">
                <a:solidFill>
                  <a:schemeClr val="tx2">
                    <a:lumMod val="75000"/>
                  </a:schemeClr>
                </a:solidFill>
                <a:latin typeface="Calibri"/>
                <a:cs typeface="Calibri"/>
              </a:rPr>
              <a:t>ευρωπαϊκές χώρες,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Δικαστήριο επανέλαβε ότι </a:t>
            </a:r>
            <a:r>
              <a:rPr sz="1700" dirty="0">
                <a:solidFill>
                  <a:schemeClr val="tx2">
                    <a:lumMod val="75000"/>
                  </a:schemeClr>
                </a:solidFill>
                <a:latin typeface="Calibri"/>
                <a:cs typeface="Calibri"/>
              </a:rPr>
              <a:t>έπρεπε να </a:t>
            </a:r>
            <a:r>
              <a:rPr sz="1700" spc="-5" dirty="0">
                <a:solidFill>
                  <a:schemeClr val="tx2">
                    <a:lumMod val="75000"/>
                  </a:schemeClr>
                </a:solidFill>
                <a:latin typeface="Calibri"/>
                <a:cs typeface="Calibri"/>
              </a:rPr>
              <a:t>προταθούν πολύ σοβαροί λόγοι προκειμένου </a:t>
            </a:r>
            <a:r>
              <a:rPr sz="1700" dirty="0">
                <a:solidFill>
                  <a:schemeClr val="tx2">
                    <a:lumMod val="75000"/>
                  </a:schemeClr>
                </a:solidFill>
                <a:latin typeface="Calibri"/>
                <a:cs typeface="Calibri"/>
              </a:rPr>
              <a:t> να</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δικαιολογηθεί</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μια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περίπτωση</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αυθαίρετα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διαφορετικής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μεταχείρισης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λόγω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γέννησης. </a:t>
            </a:r>
            <a:r>
              <a:rPr sz="1700" dirty="0">
                <a:solidFill>
                  <a:schemeClr val="tx2">
                    <a:lumMod val="75000"/>
                  </a:schemeClr>
                </a:solidFill>
                <a:latin typeface="Calibri"/>
                <a:cs typeface="Calibri"/>
              </a:rPr>
              <a:t>Ο </a:t>
            </a:r>
            <a:r>
              <a:rPr sz="1700" spc="-5" dirty="0">
                <a:solidFill>
                  <a:schemeClr val="tx2">
                    <a:lumMod val="75000"/>
                  </a:schemeClr>
                </a:solidFill>
                <a:latin typeface="Calibri"/>
                <a:cs typeface="Calibri"/>
              </a:rPr>
              <a:t>προσφεύγων βρισκόταν σε κατάσταση όμοια </a:t>
            </a:r>
            <a:r>
              <a:rPr sz="1700" dirty="0">
                <a:solidFill>
                  <a:schemeClr val="tx2">
                    <a:lumMod val="75000"/>
                  </a:schemeClr>
                </a:solidFill>
                <a:latin typeface="Calibri"/>
                <a:cs typeface="Calibri"/>
              </a:rPr>
              <a:t>με </a:t>
            </a:r>
            <a:r>
              <a:rPr sz="1700" spc="-5" dirty="0">
                <a:solidFill>
                  <a:schemeClr val="tx2">
                    <a:lumMod val="75000"/>
                  </a:schemeClr>
                </a:solidFill>
                <a:latin typeface="Calibri"/>
                <a:cs typeface="Calibri"/>
              </a:rPr>
              <a:t>εκείνη άλλων παιδιών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που </a:t>
            </a:r>
            <a:r>
              <a:rPr sz="1700" dirty="0">
                <a:solidFill>
                  <a:schemeClr val="tx2">
                    <a:lumMod val="75000"/>
                  </a:schemeClr>
                </a:solidFill>
                <a:latin typeface="Calibri"/>
                <a:cs typeface="Calibri"/>
              </a:rPr>
              <a:t>έχουν </a:t>
            </a:r>
            <a:r>
              <a:rPr sz="1700" spc="-5" dirty="0">
                <a:solidFill>
                  <a:schemeClr val="tx2">
                    <a:lumMod val="75000"/>
                  </a:schemeClr>
                </a:solidFill>
                <a:latin typeface="Calibri"/>
                <a:cs typeface="Calibri"/>
              </a:rPr>
              <a:t>πατέρα μαλτέζικης ιθαγένειας και </a:t>
            </a:r>
            <a:r>
              <a:rPr sz="1700" dirty="0">
                <a:solidFill>
                  <a:schemeClr val="tx2">
                    <a:lumMod val="75000"/>
                  </a:schemeClr>
                </a:solidFill>
                <a:latin typeface="Calibri"/>
                <a:cs typeface="Calibri"/>
              </a:rPr>
              <a:t>μητέρα </a:t>
            </a:r>
            <a:r>
              <a:rPr sz="1700" spc="-5" dirty="0">
                <a:solidFill>
                  <a:schemeClr val="tx2">
                    <a:lumMod val="75000"/>
                  </a:schemeClr>
                </a:solidFill>
                <a:latin typeface="Calibri"/>
                <a:cs typeface="Calibri"/>
              </a:rPr>
              <a:t>αλλοδαπή. </a:t>
            </a:r>
            <a:r>
              <a:rPr sz="1700" dirty="0">
                <a:solidFill>
                  <a:schemeClr val="tx2">
                    <a:lumMod val="75000"/>
                  </a:schemeClr>
                </a:solidFill>
                <a:latin typeface="Calibri"/>
                <a:cs typeface="Calibri"/>
              </a:rPr>
              <a:t>Η μόνη </a:t>
            </a:r>
            <a:r>
              <a:rPr sz="1700" spc="-5" dirty="0">
                <a:solidFill>
                  <a:schemeClr val="tx2">
                    <a:lumMod val="75000"/>
                  </a:schemeClr>
                </a:solidFill>
                <a:latin typeface="Calibri"/>
                <a:cs typeface="Calibri"/>
              </a:rPr>
              <a:t>διαφορά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και</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αυτός</a:t>
            </a:r>
            <a:r>
              <a:rPr sz="1700" dirty="0">
                <a:solidFill>
                  <a:schemeClr val="tx2">
                    <a:lumMod val="75000"/>
                  </a:schemeClr>
                </a:solidFill>
                <a:latin typeface="Calibri"/>
                <a:cs typeface="Calibri"/>
              </a:rPr>
              <a:t> ήταν</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ο</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λόγος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για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τον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οποίο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δεν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μπορούσε</a:t>
            </a:r>
            <a:r>
              <a:rPr sz="1700" dirty="0">
                <a:solidFill>
                  <a:schemeClr val="tx2">
                    <a:lumMod val="75000"/>
                  </a:schemeClr>
                </a:solidFill>
                <a:latin typeface="Calibri"/>
                <a:cs typeface="Calibri"/>
              </a:rPr>
              <a:t> να</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έχει</a:t>
            </a:r>
            <a:r>
              <a:rPr sz="1700" spc="27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πρόσβαση</a:t>
            </a:r>
            <a:r>
              <a:rPr sz="1700" spc="26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στη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μαλτέζικη</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ιθαγένεια</a:t>
            </a:r>
            <a:r>
              <a:rPr sz="1700" spc="260" dirty="0">
                <a:solidFill>
                  <a:schemeClr val="tx2">
                    <a:lumMod val="75000"/>
                  </a:schemeClr>
                </a:solidFill>
                <a:latin typeface="Calibri"/>
                <a:cs typeface="Calibri"/>
              </a:rPr>
              <a:t> </a:t>
            </a:r>
            <a:r>
              <a:rPr sz="1700" dirty="0">
                <a:solidFill>
                  <a:schemeClr val="tx2">
                    <a:lumMod val="75000"/>
                  </a:schemeClr>
                </a:solidFill>
                <a:latin typeface="Calibri"/>
                <a:cs typeface="Calibri"/>
              </a:rPr>
              <a:t>– ήταν το </a:t>
            </a:r>
            <a:r>
              <a:rPr sz="1700" spc="-5" dirty="0">
                <a:solidFill>
                  <a:schemeClr val="tx2">
                    <a:lumMod val="75000"/>
                  </a:schemeClr>
                </a:solidFill>
                <a:latin typeface="Calibri"/>
                <a:cs typeface="Calibri"/>
              </a:rPr>
              <a:t>γεγονός </a:t>
            </a:r>
            <a:r>
              <a:rPr sz="1700" dirty="0">
                <a:solidFill>
                  <a:schemeClr val="tx2">
                    <a:lumMod val="75000"/>
                  </a:schemeClr>
                </a:solidFill>
                <a:latin typeface="Calibri"/>
                <a:cs typeface="Calibri"/>
              </a:rPr>
              <a:t>ότι </a:t>
            </a:r>
            <a:r>
              <a:rPr sz="1700" spc="-5" dirty="0">
                <a:solidFill>
                  <a:schemeClr val="tx2">
                    <a:lumMod val="75000"/>
                  </a:schemeClr>
                </a:solidFill>
                <a:latin typeface="Calibri"/>
                <a:cs typeface="Calibri"/>
              </a:rPr>
              <a:t>είχε</a:t>
            </a:r>
            <a:r>
              <a:rPr sz="1700" spc="26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γεννηθεί χωρίς </a:t>
            </a:r>
            <a:r>
              <a:rPr sz="1700" dirty="0">
                <a:solidFill>
                  <a:schemeClr val="tx2">
                    <a:lumMod val="75000"/>
                  </a:schemeClr>
                </a:solidFill>
                <a:latin typeface="Calibri"/>
                <a:cs typeface="Calibri"/>
              </a:rPr>
              <a:t>γάμο των </a:t>
            </a:r>
            <a:r>
              <a:rPr sz="1700" spc="-5" dirty="0">
                <a:solidFill>
                  <a:schemeClr val="tx2">
                    <a:lumMod val="75000"/>
                  </a:schemeClr>
                </a:solidFill>
                <a:latin typeface="Calibri"/>
                <a:cs typeface="Calibri"/>
              </a:rPr>
              <a:t>γονέων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του.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Δικαστήριο </a:t>
            </a:r>
            <a:r>
              <a:rPr sz="1700" dirty="0">
                <a:solidFill>
                  <a:schemeClr val="tx2">
                    <a:lumMod val="75000"/>
                  </a:schemeClr>
                </a:solidFill>
                <a:latin typeface="Calibri"/>
                <a:cs typeface="Calibri"/>
              </a:rPr>
              <a:t>δεν </a:t>
            </a:r>
            <a:r>
              <a:rPr sz="1700" spc="-5" dirty="0">
                <a:solidFill>
                  <a:schemeClr val="tx2">
                    <a:lumMod val="75000"/>
                  </a:schemeClr>
                </a:solidFill>
                <a:latin typeface="Calibri"/>
                <a:cs typeface="Calibri"/>
              </a:rPr>
              <a:t>πείσθηκε από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επιχείρημα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μαλτέζικης Κυβέρνησης,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σύμφωνα </a:t>
            </a:r>
            <a:r>
              <a:rPr sz="1700" dirty="0">
                <a:solidFill>
                  <a:schemeClr val="tx2">
                    <a:lumMod val="75000"/>
                  </a:schemeClr>
                </a:solidFill>
                <a:latin typeface="Calibri"/>
                <a:cs typeface="Calibri"/>
              </a:rPr>
              <a:t>με το </a:t>
            </a:r>
            <a:r>
              <a:rPr sz="1700" spc="-5" dirty="0">
                <a:solidFill>
                  <a:schemeClr val="tx2">
                    <a:lumMod val="75000"/>
                  </a:schemeClr>
                </a:solidFill>
                <a:latin typeface="Calibri"/>
                <a:cs typeface="Calibri"/>
              </a:rPr>
              <a:t>οποίο μεταξύ </a:t>
            </a:r>
            <a:r>
              <a:rPr sz="1700" dirty="0">
                <a:solidFill>
                  <a:schemeClr val="tx2">
                    <a:lumMod val="75000"/>
                  </a:schemeClr>
                </a:solidFill>
                <a:latin typeface="Calibri"/>
                <a:cs typeface="Calibri"/>
              </a:rPr>
              <a:t>των </a:t>
            </a:r>
            <a:r>
              <a:rPr sz="1700" spc="-5" dirty="0">
                <a:solidFill>
                  <a:schemeClr val="tx2">
                    <a:lumMod val="75000"/>
                  </a:schemeClr>
                </a:solidFill>
                <a:latin typeface="Calibri"/>
                <a:cs typeface="Calibri"/>
              </a:rPr>
              <a:t>παιδιών που </a:t>
            </a:r>
            <a:r>
              <a:rPr sz="1700" dirty="0">
                <a:solidFill>
                  <a:schemeClr val="tx2">
                    <a:lumMod val="75000"/>
                  </a:schemeClr>
                </a:solidFill>
                <a:latin typeface="Calibri"/>
                <a:cs typeface="Calibri"/>
              </a:rPr>
              <a:t>έχουν </a:t>
            </a:r>
            <a:r>
              <a:rPr sz="1700" spc="-5" dirty="0">
                <a:solidFill>
                  <a:schemeClr val="tx2">
                    <a:lumMod val="75000"/>
                  </a:schemeClr>
                </a:solidFill>
                <a:latin typeface="Calibri"/>
                <a:cs typeface="Calibri"/>
              </a:rPr>
              <a:t>γεννηθεί εντός γάμου και </a:t>
            </a:r>
            <a:r>
              <a:rPr sz="1700" dirty="0">
                <a:solidFill>
                  <a:schemeClr val="tx2">
                    <a:lumMod val="75000"/>
                  </a:schemeClr>
                </a:solidFill>
                <a:latin typeface="Calibri"/>
                <a:cs typeface="Calibri"/>
              </a:rPr>
              <a:t>των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γονέων τους υφίσταται δεσμός που πηγάζει </a:t>
            </a:r>
            <a:r>
              <a:rPr sz="1700" spc="-10" dirty="0">
                <a:solidFill>
                  <a:schemeClr val="tx2">
                    <a:lumMod val="75000"/>
                  </a:schemeClr>
                </a:solidFill>
                <a:latin typeface="Calibri"/>
                <a:cs typeface="Calibri"/>
              </a:rPr>
              <a:t>από </a:t>
            </a:r>
            <a:r>
              <a:rPr sz="1700" dirty="0">
                <a:solidFill>
                  <a:schemeClr val="tx2">
                    <a:lumMod val="75000"/>
                  </a:schemeClr>
                </a:solidFill>
                <a:latin typeface="Calibri"/>
                <a:cs typeface="Calibri"/>
              </a:rPr>
              <a:t>τον </a:t>
            </a:r>
            <a:r>
              <a:rPr sz="1700" spc="-5" dirty="0">
                <a:solidFill>
                  <a:schemeClr val="tx2">
                    <a:lumMod val="75000"/>
                  </a:schemeClr>
                </a:solidFill>
                <a:latin typeface="Calibri"/>
                <a:cs typeface="Calibri"/>
              </a:rPr>
              <a:t>γάμο </a:t>
            </a:r>
            <a:r>
              <a:rPr sz="1700" dirty="0">
                <a:solidFill>
                  <a:schemeClr val="tx2">
                    <a:lumMod val="75000"/>
                  </a:schemeClr>
                </a:solidFill>
                <a:latin typeface="Calibri"/>
                <a:cs typeface="Calibri"/>
              </a:rPr>
              <a:t>των </a:t>
            </a:r>
            <a:r>
              <a:rPr sz="1700" spc="-5" dirty="0">
                <a:solidFill>
                  <a:schemeClr val="tx2">
                    <a:lumMod val="75000"/>
                  </a:schemeClr>
                </a:solidFill>
                <a:latin typeface="Calibri"/>
                <a:cs typeface="Calibri"/>
              </a:rPr>
              <a:t>γονέων τους και </a:t>
            </a:r>
            <a:r>
              <a:rPr sz="1700" dirty="0">
                <a:solidFill>
                  <a:schemeClr val="tx2">
                    <a:lumMod val="75000"/>
                  </a:schemeClr>
                </a:solidFill>
                <a:latin typeface="Calibri"/>
                <a:cs typeface="Calibri"/>
              </a:rPr>
              <a:t>ο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οποίος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ελλείπει</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στην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περίπτωση</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παιδιών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γεννημένων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εκτός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γάμου.</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Πρόκειται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ακριβώς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για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περιπτώσεις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διαφορετικής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μεταχείρισης,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βασισμένες</a:t>
            </a:r>
            <a:r>
              <a:rPr sz="1700" dirty="0">
                <a:solidFill>
                  <a:schemeClr val="tx2">
                    <a:lumMod val="75000"/>
                  </a:schemeClr>
                </a:solidFill>
                <a:latin typeface="Calibri"/>
                <a:cs typeface="Calibri"/>
              </a:rPr>
              <a:t> </a:t>
            </a:r>
            <a:r>
              <a:rPr sz="1700" spc="-10" dirty="0">
                <a:solidFill>
                  <a:schemeClr val="tx2">
                    <a:lumMod val="75000"/>
                  </a:schemeClr>
                </a:solidFill>
                <a:latin typeface="Calibri"/>
                <a:cs typeface="Calibri"/>
              </a:rPr>
              <a:t>σε</a:t>
            </a:r>
            <a:r>
              <a:rPr sz="1700" spc="-5" dirty="0">
                <a:solidFill>
                  <a:schemeClr val="tx2">
                    <a:lumMod val="75000"/>
                  </a:schemeClr>
                </a:solidFill>
                <a:latin typeface="Calibri"/>
                <a:cs typeface="Calibri"/>
              </a:rPr>
              <a:t> τέτοιους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δεσμούς, τις οποίες απαγορεύει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Άρθρο </a:t>
            </a:r>
            <a:r>
              <a:rPr sz="1700" dirty="0">
                <a:solidFill>
                  <a:schemeClr val="tx2">
                    <a:lumMod val="75000"/>
                  </a:schemeClr>
                </a:solidFill>
                <a:latin typeface="Calibri"/>
                <a:cs typeface="Calibri"/>
              </a:rPr>
              <a:t>14 </a:t>
            </a:r>
            <a:r>
              <a:rPr sz="1700" spc="-5" dirty="0">
                <a:solidFill>
                  <a:schemeClr val="tx2">
                    <a:lumMod val="75000"/>
                  </a:schemeClr>
                </a:solidFill>
                <a:latin typeface="Calibri"/>
                <a:cs typeface="Calibri"/>
              </a:rPr>
              <a:t>της Σύμβασης, εκτός </a:t>
            </a:r>
            <a:r>
              <a:rPr sz="1700" dirty="0">
                <a:solidFill>
                  <a:schemeClr val="tx2">
                    <a:lumMod val="75000"/>
                  </a:schemeClr>
                </a:solidFill>
                <a:latin typeface="Calibri"/>
                <a:cs typeface="Calibri"/>
              </a:rPr>
              <a:t>εάν </a:t>
            </a:r>
            <a:r>
              <a:rPr sz="1700" spc="-5" dirty="0">
                <a:solidFill>
                  <a:schemeClr val="tx2">
                    <a:lumMod val="75000"/>
                  </a:schemeClr>
                </a:solidFill>
                <a:latin typeface="Calibri"/>
                <a:cs typeface="Calibri"/>
              </a:rPr>
              <a:t>υφίσταται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αντικειμενική δικαιολόγηση. Επιπλέον, </a:t>
            </a:r>
            <a:r>
              <a:rPr sz="1700" dirty="0">
                <a:solidFill>
                  <a:schemeClr val="tx2">
                    <a:lumMod val="75000"/>
                  </a:schemeClr>
                </a:solidFill>
                <a:latin typeface="Calibri"/>
                <a:cs typeface="Calibri"/>
              </a:rPr>
              <a:t>το </a:t>
            </a:r>
            <a:r>
              <a:rPr sz="1700" spc="-5" dirty="0">
                <a:solidFill>
                  <a:schemeClr val="tx2">
                    <a:lumMod val="75000"/>
                  </a:schemeClr>
                </a:solidFill>
                <a:latin typeface="Calibri"/>
                <a:cs typeface="Calibri"/>
              </a:rPr>
              <a:t>Δικαστήριο </a:t>
            </a:r>
            <a:r>
              <a:rPr sz="1700" dirty="0">
                <a:solidFill>
                  <a:schemeClr val="tx2">
                    <a:lumMod val="75000"/>
                  </a:schemeClr>
                </a:solidFill>
                <a:latin typeface="Calibri"/>
                <a:cs typeface="Calibri"/>
              </a:rPr>
              <a:t>δεν </a:t>
            </a:r>
            <a:r>
              <a:rPr sz="1700" spc="-5" dirty="0">
                <a:solidFill>
                  <a:schemeClr val="tx2">
                    <a:lumMod val="75000"/>
                  </a:schemeClr>
                </a:solidFill>
                <a:latin typeface="Calibri"/>
                <a:cs typeface="Calibri"/>
              </a:rPr>
              <a:t>μπορούσε </a:t>
            </a:r>
            <a:r>
              <a:rPr sz="1700" spc="-10" dirty="0">
                <a:solidFill>
                  <a:schemeClr val="tx2">
                    <a:lumMod val="75000"/>
                  </a:schemeClr>
                </a:solidFill>
                <a:latin typeface="Calibri"/>
                <a:cs typeface="Calibri"/>
              </a:rPr>
              <a:t>να </a:t>
            </a:r>
            <a:r>
              <a:rPr sz="1700" dirty="0">
                <a:solidFill>
                  <a:schemeClr val="tx2">
                    <a:lumMod val="75000"/>
                  </a:schemeClr>
                </a:solidFill>
                <a:latin typeface="Calibri"/>
                <a:cs typeface="Calibri"/>
              </a:rPr>
              <a:t>δεχθεί το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επιχείρημα </a:t>
            </a:r>
            <a:r>
              <a:rPr sz="1700" dirty="0">
                <a:solidFill>
                  <a:schemeClr val="tx2">
                    <a:lumMod val="75000"/>
                  </a:schemeClr>
                </a:solidFill>
                <a:latin typeface="Calibri"/>
                <a:cs typeface="Calibri"/>
              </a:rPr>
              <a:t>ότι η </a:t>
            </a:r>
            <a:r>
              <a:rPr sz="1700" spc="-5" dirty="0">
                <a:solidFill>
                  <a:schemeClr val="tx2">
                    <a:lumMod val="75000"/>
                  </a:schemeClr>
                </a:solidFill>
                <a:latin typeface="Calibri"/>
                <a:cs typeface="Calibri"/>
              </a:rPr>
              <a:t>μητέρα είναι πάντα γνωστή </a:t>
            </a:r>
            <a:r>
              <a:rPr sz="1700" dirty="0">
                <a:solidFill>
                  <a:schemeClr val="tx2">
                    <a:lumMod val="75000"/>
                  </a:schemeClr>
                </a:solidFill>
                <a:latin typeface="Calibri"/>
                <a:cs typeface="Calibri"/>
              </a:rPr>
              <a:t>με </a:t>
            </a:r>
            <a:r>
              <a:rPr sz="1700" spc="-5" dirty="0">
                <a:solidFill>
                  <a:schemeClr val="tx2">
                    <a:lumMod val="75000"/>
                  </a:schemeClr>
                </a:solidFill>
                <a:latin typeface="Calibri"/>
                <a:cs typeface="Calibri"/>
              </a:rPr>
              <a:t>βεβαιότητα, </a:t>
            </a:r>
            <a:r>
              <a:rPr sz="1700" dirty="0">
                <a:solidFill>
                  <a:schemeClr val="tx2">
                    <a:lumMod val="75000"/>
                  </a:schemeClr>
                </a:solidFill>
                <a:latin typeface="Calibri"/>
                <a:cs typeface="Calibri"/>
              </a:rPr>
              <a:t>ενώ ο </a:t>
            </a:r>
            <a:r>
              <a:rPr sz="1700" spc="-5" dirty="0">
                <a:solidFill>
                  <a:schemeClr val="tx2">
                    <a:lumMod val="75000"/>
                  </a:schemeClr>
                </a:solidFill>
                <a:latin typeface="Calibri"/>
                <a:cs typeface="Calibri"/>
              </a:rPr>
              <a:t>πατέρας όχι. </a:t>
            </a:r>
            <a:r>
              <a:rPr sz="1700" dirty="0">
                <a:solidFill>
                  <a:schemeClr val="tx2">
                    <a:lumMod val="75000"/>
                  </a:schemeClr>
                </a:solidFill>
                <a:latin typeface="Calibri"/>
                <a:cs typeface="Calibri"/>
              </a:rPr>
              <a:t>Εν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προκειμένω</a:t>
            </a:r>
            <a:r>
              <a:rPr sz="1700" dirty="0">
                <a:solidFill>
                  <a:schemeClr val="tx2">
                    <a:lumMod val="75000"/>
                  </a:schemeClr>
                </a:solidFill>
                <a:latin typeface="Calibri"/>
                <a:cs typeface="Calibri"/>
              </a:rPr>
              <a:t> η</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ταυτότητα</a:t>
            </a:r>
            <a:r>
              <a:rPr sz="1700" dirty="0">
                <a:solidFill>
                  <a:schemeClr val="tx2">
                    <a:lumMod val="75000"/>
                  </a:schemeClr>
                </a:solidFill>
                <a:latin typeface="Calibri"/>
                <a:cs typeface="Calibri"/>
              </a:rPr>
              <a:t> του</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πατέρα</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ήταν</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γνωστή,</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καθώς</a:t>
            </a:r>
            <a:r>
              <a:rPr sz="1700" dirty="0">
                <a:solidFill>
                  <a:schemeClr val="tx2">
                    <a:lumMod val="75000"/>
                  </a:schemeClr>
                </a:solidFill>
                <a:latin typeface="Calibri"/>
                <a:cs typeface="Calibri"/>
              </a:rPr>
              <a:t> το</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όνομά</a:t>
            </a:r>
            <a:r>
              <a:rPr sz="1700" dirty="0">
                <a:solidFill>
                  <a:schemeClr val="tx2">
                    <a:lumMod val="75000"/>
                  </a:schemeClr>
                </a:solidFill>
                <a:latin typeface="Calibri"/>
                <a:cs typeface="Calibri"/>
              </a:rPr>
              <a:t> του</a:t>
            </a:r>
            <a:r>
              <a:rPr sz="1700" spc="5" dirty="0">
                <a:solidFill>
                  <a:schemeClr val="tx2">
                    <a:lumMod val="75000"/>
                  </a:schemeClr>
                </a:solidFill>
                <a:latin typeface="Calibri"/>
                <a:cs typeface="Calibri"/>
              </a:rPr>
              <a:t> </a:t>
            </a:r>
            <a:r>
              <a:rPr sz="1700" dirty="0">
                <a:solidFill>
                  <a:schemeClr val="tx2">
                    <a:lumMod val="75000"/>
                  </a:schemeClr>
                </a:solidFill>
                <a:latin typeface="Calibri"/>
                <a:cs typeface="Calibri"/>
              </a:rPr>
              <a:t>ήταν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αναγεγραμμένο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στο</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πιστοποιητικό</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γέννησης·</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διατηρήθηκε</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εντούτοις</a:t>
            </a:r>
            <a:r>
              <a:rPr sz="1700" spc="260" dirty="0">
                <a:solidFill>
                  <a:schemeClr val="tx2">
                    <a:lumMod val="75000"/>
                  </a:schemeClr>
                </a:solidFill>
                <a:latin typeface="Calibri"/>
                <a:cs typeface="Calibri"/>
              </a:rPr>
              <a:t> </a:t>
            </a:r>
            <a:r>
              <a:rPr sz="1700" dirty="0">
                <a:solidFill>
                  <a:schemeClr val="tx2">
                    <a:lumMod val="75000"/>
                  </a:schemeClr>
                </a:solidFill>
                <a:latin typeface="Calibri"/>
                <a:cs typeface="Calibri"/>
              </a:rPr>
              <a:t>η</a:t>
            </a:r>
            <a:r>
              <a:rPr sz="1700" spc="27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διάκριση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που προέκυπτε από </a:t>
            </a:r>
            <a:r>
              <a:rPr sz="1700" dirty="0">
                <a:solidFill>
                  <a:schemeClr val="tx2">
                    <a:lumMod val="75000"/>
                  </a:schemeClr>
                </a:solidFill>
                <a:latin typeface="Calibri"/>
                <a:cs typeface="Calibri"/>
              </a:rPr>
              <a:t>τον </a:t>
            </a:r>
            <a:r>
              <a:rPr sz="1700" spc="-5" dirty="0">
                <a:solidFill>
                  <a:schemeClr val="tx2">
                    <a:lumMod val="75000"/>
                  </a:schemeClr>
                </a:solidFill>
                <a:latin typeface="Calibri"/>
                <a:cs typeface="Calibri"/>
              </a:rPr>
              <a:t>νόμο </a:t>
            </a:r>
            <a:r>
              <a:rPr sz="1700" dirty="0">
                <a:solidFill>
                  <a:schemeClr val="tx2">
                    <a:lumMod val="75000"/>
                  </a:schemeClr>
                </a:solidFill>
                <a:latin typeface="Calibri"/>
                <a:cs typeface="Calibri"/>
              </a:rPr>
              <a:t>περί </a:t>
            </a:r>
            <a:r>
              <a:rPr sz="1700" spc="-5" dirty="0">
                <a:solidFill>
                  <a:schemeClr val="tx2">
                    <a:lumMod val="75000"/>
                  </a:schemeClr>
                </a:solidFill>
                <a:latin typeface="Calibri"/>
                <a:cs typeface="Calibri"/>
              </a:rPr>
              <a:t>ιθαγένειας. Συνάγεται λοιπόν </a:t>
            </a:r>
            <a:r>
              <a:rPr sz="1700" dirty="0">
                <a:solidFill>
                  <a:schemeClr val="tx2">
                    <a:lumMod val="75000"/>
                  </a:schemeClr>
                </a:solidFill>
                <a:latin typeface="Calibri"/>
                <a:cs typeface="Calibri"/>
              </a:rPr>
              <a:t>ότι δεν </a:t>
            </a:r>
            <a:r>
              <a:rPr sz="1700" spc="-5" dirty="0">
                <a:solidFill>
                  <a:schemeClr val="tx2">
                    <a:lumMod val="75000"/>
                  </a:schemeClr>
                </a:solidFill>
                <a:latin typeface="Calibri"/>
                <a:cs typeface="Calibri"/>
              </a:rPr>
              <a:t>προτάθηκε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καμία εύλογη </a:t>
            </a:r>
            <a:r>
              <a:rPr sz="1700" dirty="0">
                <a:solidFill>
                  <a:schemeClr val="tx2">
                    <a:lumMod val="75000"/>
                  </a:schemeClr>
                </a:solidFill>
                <a:latin typeface="Calibri"/>
                <a:cs typeface="Calibri"/>
              </a:rPr>
              <a:t>ή </a:t>
            </a:r>
            <a:r>
              <a:rPr sz="1700" spc="-5" dirty="0">
                <a:solidFill>
                  <a:schemeClr val="tx2">
                    <a:lumMod val="75000"/>
                  </a:schemeClr>
                </a:solidFill>
                <a:latin typeface="Calibri"/>
                <a:cs typeface="Calibri"/>
              </a:rPr>
              <a:t>αντικειμενική αιτία ικανή </a:t>
            </a:r>
            <a:r>
              <a:rPr sz="1700" dirty="0">
                <a:solidFill>
                  <a:schemeClr val="tx2">
                    <a:lumMod val="75000"/>
                  </a:schemeClr>
                </a:solidFill>
                <a:latin typeface="Calibri"/>
                <a:cs typeface="Calibri"/>
              </a:rPr>
              <a:t>να </a:t>
            </a:r>
            <a:r>
              <a:rPr sz="1700" spc="-5" dirty="0">
                <a:solidFill>
                  <a:schemeClr val="tx2">
                    <a:lumMod val="75000"/>
                  </a:schemeClr>
                </a:solidFill>
                <a:latin typeface="Calibri"/>
                <a:cs typeface="Calibri"/>
              </a:rPr>
              <a:t>δικαιολογήσει αυτήν </a:t>
            </a:r>
            <a:r>
              <a:rPr sz="1700" dirty="0">
                <a:solidFill>
                  <a:schemeClr val="tx2">
                    <a:lumMod val="75000"/>
                  </a:schemeClr>
                </a:solidFill>
                <a:latin typeface="Calibri"/>
                <a:cs typeface="Calibri"/>
              </a:rPr>
              <a:t>τη </a:t>
            </a:r>
            <a:r>
              <a:rPr sz="1700" spc="-5" dirty="0">
                <a:solidFill>
                  <a:schemeClr val="tx2">
                    <a:lumMod val="75000"/>
                  </a:schemeClr>
                </a:solidFill>
                <a:latin typeface="Calibri"/>
                <a:cs typeface="Calibri"/>
              </a:rPr>
              <a:t>διακριτική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μεταχείριση.</a:t>
            </a:r>
            <a:endParaRPr sz="1700">
              <a:solidFill>
                <a:schemeClr val="tx2">
                  <a:lumMod val="75000"/>
                </a:schemeClr>
              </a:solidFill>
              <a:latin typeface="Calibri"/>
              <a:cs typeface="Calibri"/>
            </a:endParaRPr>
          </a:p>
          <a:p>
            <a:pPr>
              <a:lnSpc>
                <a:spcPct val="100000"/>
              </a:lnSpc>
              <a:spcBef>
                <a:spcPts val="5"/>
              </a:spcBef>
            </a:pPr>
            <a:endParaRPr sz="1700">
              <a:latin typeface="Calibri"/>
              <a:cs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46100" y="349250"/>
            <a:ext cx="9448800" cy="6126677"/>
          </a:xfrm>
          <a:prstGeom prst="rect">
            <a:avLst/>
          </a:prstGeom>
        </p:spPr>
        <p:txBody>
          <a:bodyPr vert="horz" wrap="square" lIns="0" tIns="9525" rIns="0" bIns="0" rtlCol="0">
            <a:spAutoFit/>
          </a:bodyPr>
          <a:lstStyle/>
          <a:p>
            <a:pPr marL="12700" algn="just">
              <a:lnSpc>
                <a:spcPct val="150000"/>
              </a:lnSpc>
              <a:spcBef>
                <a:spcPts val="600"/>
              </a:spcBef>
            </a:pPr>
            <a:r>
              <a:rPr lang="el-GR" sz="1700" spc="-5" dirty="0">
                <a:solidFill>
                  <a:srgbClr val="808080"/>
                </a:solidFill>
                <a:cs typeface="Calibri"/>
              </a:rPr>
              <a:t>Τοποθέτηση</a:t>
            </a:r>
            <a:r>
              <a:rPr lang="el-GR" sz="1700" spc="-10" dirty="0">
                <a:solidFill>
                  <a:srgbClr val="808080"/>
                </a:solidFill>
                <a:cs typeface="Calibri"/>
              </a:rPr>
              <a:t> </a:t>
            </a:r>
            <a:r>
              <a:rPr lang="el-GR" sz="1700" spc="-5" dirty="0">
                <a:solidFill>
                  <a:srgbClr val="808080"/>
                </a:solidFill>
                <a:cs typeface="Calibri"/>
              </a:rPr>
              <a:t>παιδιών</a:t>
            </a:r>
            <a:r>
              <a:rPr lang="el-GR" sz="1700" dirty="0">
                <a:solidFill>
                  <a:srgbClr val="808080"/>
                </a:solidFill>
                <a:cs typeface="Calibri"/>
              </a:rPr>
              <a:t> </a:t>
            </a:r>
            <a:r>
              <a:rPr lang="el-GR" sz="1700" spc="-5" dirty="0" err="1">
                <a:solidFill>
                  <a:srgbClr val="808080"/>
                </a:solidFill>
                <a:cs typeface="Calibri"/>
              </a:rPr>
              <a:t>Ρομά</a:t>
            </a:r>
            <a:r>
              <a:rPr lang="el-GR" sz="1700" spc="-10" dirty="0">
                <a:solidFill>
                  <a:srgbClr val="808080"/>
                </a:solidFill>
                <a:cs typeface="Calibri"/>
              </a:rPr>
              <a:t> </a:t>
            </a:r>
            <a:r>
              <a:rPr lang="el-GR" sz="1700" spc="-5" dirty="0">
                <a:solidFill>
                  <a:srgbClr val="808080"/>
                </a:solidFill>
                <a:cs typeface="Calibri"/>
              </a:rPr>
              <a:t>σε</a:t>
            </a:r>
            <a:r>
              <a:rPr lang="el-GR" sz="1700" dirty="0">
                <a:solidFill>
                  <a:srgbClr val="808080"/>
                </a:solidFill>
                <a:cs typeface="Calibri"/>
              </a:rPr>
              <a:t> </a:t>
            </a:r>
            <a:r>
              <a:rPr lang="el-GR" sz="1700" spc="-5" dirty="0">
                <a:solidFill>
                  <a:srgbClr val="808080"/>
                </a:solidFill>
                <a:cs typeface="Calibri"/>
              </a:rPr>
              <a:t>ειδικά</a:t>
            </a:r>
            <a:r>
              <a:rPr lang="el-GR" sz="1700" dirty="0">
                <a:solidFill>
                  <a:srgbClr val="808080"/>
                </a:solidFill>
                <a:cs typeface="Calibri"/>
              </a:rPr>
              <a:t> </a:t>
            </a:r>
            <a:r>
              <a:rPr lang="el-GR" sz="1700" spc="-5" dirty="0">
                <a:solidFill>
                  <a:srgbClr val="808080"/>
                </a:solidFill>
                <a:cs typeface="Calibri"/>
              </a:rPr>
              <a:t>σχολεία</a:t>
            </a:r>
            <a:endParaRPr lang="el-GR" sz="1700" dirty="0">
              <a:cs typeface="Calibri"/>
            </a:endParaRPr>
          </a:p>
          <a:p>
            <a:pPr marL="12700" algn="just">
              <a:lnSpc>
                <a:spcPct val="150000"/>
              </a:lnSpc>
              <a:spcBef>
                <a:spcPts val="600"/>
              </a:spcBef>
            </a:pPr>
            <a:r>
              <a:rPr lang="el-GR" sz="1700" b="1" u="sng" spc="-5" dirty="0">
                <a:solidFill>
                  <a:srgbClr val="4F81BC"/>
                </a:solidFill>
                <a:uFill>
                  <a:solidFill>
                    <a:srgbClr val="4F81BC"/>
                  </a:solidFill>
                </a:uFill>
                <a:cs typeface="Calibri"/>
                <a:hlinkClick r:id="rId2"/>
              </a:rPr>
              <a:t>D.H.</a:t>
            </a:r>
            <a:r>
              <a:rPr lang="el-GR" sz="1700" b="1" u="sng" dirty="0">
                <a:solidFill>
                  <a:srgbClr val="4F81BC"/>
                </a:solidFill>
                <a:uFill>
                  <a:solidFill>
                    <a:srgbClr val="4F81BC"/>
                  </a:solidFill>
                </a:uFill>
                <a:cs typeface="Calibri"/>
                <a:hlinkClick r:id="rId2"/>
              </a:rPr>
              <a:t> </a:t>
            </a:r>
            <a:r>
              <a:rPr lang="el-GR" sz="1700" b="1" u="sng" spc="-5" dirty="0">
                <a:solidFill>
                  <a:srgbClr val="4F81BC"/>
                </a:solidFill>
                <a:uFill>
                  <a:solidFill>
                    <a:srgbClr val="4F81BC"/>
                  </a:solidFill>
                </a:uFill>
                <a:cs typeface="Calibri"/>
                <a:hlinkClick r:id="rId2"/>
              </a:rPr>
              <a:t>και λοιποί</a:t>
            </a:r>
            <a:r>
              <a:rPr lang="el-GR" sz="1700" b="1" u="sng" spc="-10" dirty="0">
                <a:solidFill>
                  <a:srgbClr val="4F81BC"/>
                </a:solidFill>
                <a:uFill>
                  <a:solidFill>
                    <a:srgbClr val="4F81BC"/>
                  </a:solidFill>
                </a:uFill>
                <a:cs typeface="Calibri"/>
                <a:hlinkClick r:id="rId2"/>
              </a:rPr>
              <a:t> </a:t>
            </a:r>
            <a:r>
              <a:rPr lang="el-GR" sz="1700" b="1" u="sng" spc="-5" dirty="0">
                <a:solidFill>
                  <a:srgbClr val="4F81BC"/>
                </a:solidFill>
                <a:uFill>
                  <a:solidFill>
                    <a:srgbClr val="4F81BC"/>
                  </a:solidFill>
                </a:uFill>
                <a:cs typeface="Calibri"/>
                <a:hlinkClick r:id="rId2"/>
              </a:rPr>
              <a:t>κατά</a:t>
            </a:r>
            <a:r>
              <a:rPr lang="el-GR" sz="1700" b="1" u="sng" dirty="0">
                <a:solidFill>
                  <a:srgbClr val="4F81BC"/>
                </a:solidFill>
                <a:uFill>
                  <a:solidFill>
                    <a:srgbClr val="4F81BC"/>
                  </a:solidFill>
                </a:uFill>
                <a:cs typeface="Calibri"/>
                <a:hlinkClick r:id="rId2"/>
              </a:rPr>
              <a:t> </a:t>
            </a:r>
            <a:r>
              <a:rPr lang="el-GR" sz="1700" b="1" u="sng" spc="-5" dirty="0">
                <a:solidFill>
                  <a:srgbClr val="4F81BC"/>
                </a:solidFill>
                <a:uFill>
                  <a:solidFill>
                    <a:srgbClr val="4F81BC"/>
                  </a:solidFill>
                </a:uFill>
                <a:cs typeface="Calibri"/>
                <a:hlinkClick r:id="rId2"/>
              </a:rPr>
              <a:t>Τσεχικής</a:t>
            </a:r>
            <a:r>
              <a:rPr lang="el-GR" sz="1700" b="1" u="sng" dirty="0">
                <a:solidFill>
                  <a:srgbClr val="4F81BC"/>
                </a:solidFill>
                <a:uFill>
                  <a:solidFill>
                    <a:srgbClr val="4F81BC"/>
                  </a:solidFill>
                </a:uFill>
                <a:cs typeface="Calibri"/>
                <a:hlinkClick r:id="rId2"/>
              </a:rPr>
              <a:t> </a:t>
            </a:r>
            <a:r>
              <a:rPr lang="el-GR" sz="1700" b="1" u="sng" spc="-5" dirty="0">
                <a:solidFill>
                  <a:srgbClr val="4F81BC"/>
                </a:solidFill>
                <a:uFill>
                  <a:solidFill>
                    <a:srgbClr val="4F81BC"/>
                  </a:solidFill>
                </a:uFill>
                <a:cs typeface="Calibri"/>
                <a:hlinkClick r:id="rId2"/>
              </a:rPr>
              <a:t>Δημοκρατίας</a:t>
            </a:r>
            <a:endParaRPr lang="el-GR" sz="1700" dirty="0">
              <a:cs typeface="Calibri"/>
            </a:endParaRPr>
          </a:p>
          <a:p>
            <a:pPr marL="12700" algn="just">
              <a:lnSpc>
                <a:spcPct val="150000"/>
              </a:lnSpc>
              <a:spcBef>
                <a:spcPts val="600"/>
              </a:spcBef>
            </a:pPr>
            <a:r>
              <a:rPr lang="el-GR" sz="1700" dirty="0">
                <a:solidFill>
                  <a:srgbClr val="808080"/>
                </a:solidFill>
                <a:cs typeface="Calibri"/>
              </a:rPr>
              <a:t>13 </a:t>
            </a:r>
            <a:r>
              <a:rPr lang="el-GR" sz="1700" spc="-5" dirty="0">
                <a:solidFill>
                  <a:srgbClr val="808080"/>
                </a:solidFill>
                <a:cs typeface="Calibri"/>
              </a:rPr>
              <a:t>Νοεμβρίου</a:t>
            </a:r>
            <a:r>
              <a:rPr lang="el-GR" sz="1700" spc="-15" dirty="0">
                <a:solidFill>
                  <a:srgbClr val="808080"/>
                </a:solidFill>
                <a:cs typeface="Calibri"/>
              </a:rPr>
              <a:t> </a:t>
            </a:r>
            <a:r>
              <a:rPr lang="el-GR" sz="1700" dirty="0">
                <a:solidFill>
                  <a:srgbClr val="808080"/>
                </a:solidFill>
                <a:cs typeface="Calibri"/>
              </a:rPr>
              <a:t>2007</a:t>
            </a:r>
            <a:r>
              <a:rPr lang="el-GR" sz="1700" spc="-10" dirty="0">
                <a:solidFill>
                  <a:srgbClr val="808080"/>
                </a:solidFill>
                <a:cs typeface="Calibri"/>
              </a:rPr>
              <a:t> </a:t>
            </a:r>
            <a:r>
              <a:rPr lang="el-GR" sz="1700" spc="-5" dirty="0">
                <a:solidFill>
                  <a:srgbClr val="808080"/>
                </a:solidFill>
                <a:cs typeface="Calibri"/>
              </a:rPr>
              <a:t>(Τμήμα</a:t>
            </a:r>
            <a:r>
              <a:rPr lang="el-GR" sz="1700" spc="5" dirty="0">
                <a:solidFill>
                  <a:srgbClr val="808080"/>
                </a:solidFill>
                <a:cs typeface="Calibri"/>
              </a:rPr>
              <a:t> </a:t>
            </a:r>
            <a:r>
              <a:rPr lang="el-GR" sz="1700" spc="-5" dirty="0">
                <a:solidFill>
                  <a:srgbClr val="808080"/>
                </a:solidFill>
                <a:cs typeface="Calibri"/>
              </a:rPr>
              <a:t>Ευρείας</a:t>
            </a:r>
            <a:r>
              <a:rPr lang="el-GR" sz="1700" spc="-15" dirty="0">
                <a:solidFill>
                  <a:srgbClr val="808080"/>
                </a:solidFill>
                <a:cs typeface="Calibri"/>
              </a:rPr>
              <a:t> </a:t>
            </a:r>
            <a:r>
              <a:rPr lang="el-GR" sz="1700" spc="-5" dirty="0">
                <a:solidFill>
                  <a:srgbClr val="808080"/>
                </a:solidFill>
                <a:cs typeface="Calibri"/>
              </a:rPr>
              <a:t>Σύνθεσης)</a:t>
            </a:r>
            <a:endParaRPr lang="el-GR" sz="1700" dirty="0">
              <a:cs typeface="Calibri"/>
            </a:endParaRPr>
          </a:p>
          <a:p>
            <a:pPr marL="12700" marR="5080" algn="just">
              <a:lnSpc>
                <a:spcPct val="150000"/>
              </a:lnSpc>
              <a:spcBef>
                <a:spcPts val="600"/>
              </a:spcBef>
            </a:pPr>
            <a:r>
              <a:rPr lang="el-GR" sz="1700" spc="-5" dirty="0">
                <a:cs typeface="Calibri"/>
              </a:rPr>
              <a:t>Οι</a:t>
            </a:r>
            <a:r>
              <a:rPr lang="el-GR" sz="1700" spc="170" dirty="0">
                <a:cs typeface="Calibri"/>
              </a:rPr>
              <a:t> </a:t>
            </a:r>
            <a:r>
              <a:rPr lang="el-GR" sz="1700" spc="-5" dirty="0">
                <a:cs typeface="Calibri"/>
              </a:rPr>
              <a:t>προσφεύγοντες</a:t>
            </a:r>
            <a:r>
              <a:rPr lang="el-GR" sz="1700" spc="175" dirty="0">
                <a:cs typeface="Calibri"/>
              </a:rPr>
              <a:t> </a:t>
            </a:r>
            <a:r>
              <a:rPr lang="el-GR" sz="1700" spc="-5" dirty="0">
                <a:cs typeface="Calibri"/>
              </a:rPr>
              <a:t>είναι</a:t>
            </a:r>
            <a:r>
              <a:rPr lang="el-GR" sz="1700" spc="170" dirty="0">
                <a:cs typeface="Calibri"/>
              </a:rPr>
              <a:t> </a:t>
            </a:r>
            <a:r>
              <a:rPr lang="el-GR" sz="1700" spc="-5" dirty="0">
                <a:cs typeface="Calibri"/>
              </a:rPr>
              <a:t>δεκαοκτώ</a:t>
            </a:r>
            <a:r>
              <a:rPr lang="el-GR" sz="1700" spc="180" dirty="0">
                <a:cs typeface="Calibri"/>
              </a:rPr>
              <a:t> </a:t>
            </a:r>
            <a:r>
              <a:rPr lang="el-GR" sz="1700" dirty="0" err="1">
                <a:cs typeface="Calibri"/>
              </a:rPr>
              <a:t>Ρομά</a:t>
            </a:r>
            <a:r>
              <a:rPr lang="el-GR" sz="1700" spc="165" dirty="0">
                <a:cs typeface="Calibri"/>
              </a:rPr>
              <a:t> </a:t>
            </a:r>
            <a:r>
              <a:rPr lang="el-GR" sz="1700" spc="-5" dirty="0">
                <a:cs typeface="Calibri"/>
              </a:rPr>
              <a:t>Τσέχοι</a:t>
            </a:r>
            <a:r>
              <a:rPr lang="el-GR" sz="1700" spc="170" dirty="0">
                <a:cs typeface="Calibri"/>
              </a:rPr>
              <a:t> </a:t>
            </a:r>
            <a:r>
              <a:rPr lang="el-GR" sz="1700" spc="-5" dirty="0">
                <a:cs typeface="Calibri"/>
              </a:rPr>
              <a:t>πολίτες,</a:t>
            </a:r>
            <a:r>
              <a:rPr lang="el-GR" sz="1700" spc="175" dirty="0">
                <a:cs typeface="Calibri"/>
              </a:rPr>
              <a:t> </a:t>
            </a:r>
            <a:r>
              <a:rPr lang="el-GR" sz="1700" dirty="0">
                <a:cs typeface="Calibri"/>
              </a:rPr>
              <a:t>οι</a:t>
            </a:r>
            <a:r>
              <a:rPr lang="el-GR" sz="1700" spc="160" dirty="0">
                <a:cs typeface="Calibri"/>
              </a:rPr>
              <a:t> </a:t>
            </a:r>
            <a:r>
              <a:rPr lang="el-GR" sz="1700" spc="-5" dirty="0">
                <a:cs typeface="Calibri"/>
              </a:rPr>
              <a:t>οποίοι</a:t>
            </a:r>
            <a:r>
              <a:rPr lang="el-GR" sz="1700" spc="170" dirty="0">
                <a:cs typeface="Calibri"/>
              </a:rPr>
              <a:t> </a:t>
            </a:r>
            <a:r>
              <a:rPr lang="el-GR" sz="1700" spc="-5" dirty="0">
                <a:cs typeface="Calibri"/>
              </a:rPr>
              <a:t>είχαν </a:t>
            </a:r>
            <a:r>
              <a:rPr lang="el-GR" sz="1700" spc="-260" dirty="0">
                <a:cs typeface="Calibri"/>
              </a:rPr>
              <a:t> </a:t>
            </a:r>
            <a:r>
              <a:rPr lang="el-GR" sz="1700" spc="-5" dirty="0">
                <a:cs typeface="Calibri"/>
              </a:rPr>
              <a:t>τοποθετηθεί,</a:t>
            </a:r>
            <a:r>
              <a:rPr lang="el-GR" sz="1700" spc="170" dirty="0">
                <a:cs typeface="Calibri"/>
              </a:rPr>
              <a:t> </a:t>
            </a:r>
            <a:r>
              <a:rPr lang="el-GR" sz="1700" spc="-5" dirty="0">
                <a:cs typeface="Calibri"/>
              </a:rPr>
              <a:t>μεταξύ</a:t>
            </a:r>
            <a:r>
              <a:rPr lang="el-GR" sz="1700" spc="160" dirty="0">
                <a:cs typeface="Calibri"/>
              </a:rPr>
              <a:t> </a:t>
            </a:r>
            <a:r>
              <a:rPr lang="el-GR" sz="1700" spc="-5" dirty="0">
                <a:cs typeface="Calibri"/>
              </a:rPr>
              <a:t>του</a:t>
            </a:r>
            <a:r>
              <a:rPr lang="el-GR" sz="1700" spc="170" dirty="0">
                <a:cs typeface="Calibri"/>
              </a:rPr>
              <a:t> </a:t>
            </a:r>
            <a:r>
              <a:rPr lang="el-GR" sz="1700" spc="-5" dirty="0">
                <a:cs typeface="Calibri"/>
              </a:rPr>
              <a:t>1996</a:t>
            </a:r>
            <a:r>
              <a:rPr lang="el-GR" sz="1700" spc="180" dirty="0">
                <a:cs typeface="Calibri"/>
              </a:rPr>
              <a:t> </a:t>
            </a:r>
            <a:r>
              <a:rPr lang="el-GR" sz="1700" spc="-5" dirty="0">
                <a:cs typeface="Calibri"/>
              </a:rPr>
              <a:t>και</a:t>
            </a:r>
            <a:r>
              <a:rPr lang="el-GR" sz="1700" spc="170" dirty="0">
                <a:cs typeface="Calibri"/>
              </a:rPr>
              <a:t> </a:t>
            </a:r>
            <a:r>
              <a:rPr lang="el-GR" sz="1700" dirty="0">
                <a:cs typeface="Calibri"/>
              </a:rPr>
              <a:t>του</a:t>
            </a:r>
            <a:r>
              <a:rPr lang="el-GR" sz="1700" spc="160" dirty="0">
                <a:cs typeface="Calibri"/>
              </a:rPr>
              <a:t> </a:t>
            </a:r>
            <a:r>
              <a:rPr lang="el-GR" sz="1700" spc="-5" dirty="0">
                <a:cs typeface="Calibri"/>
              </a:rPr>
              <a:t>1999,</a:t>
            </a:r>
            <a:r>
              <a:rPr lang="el-GR" sz="1700" spc="175" dirty="0">
                <a:cs typeface="Calibri"/>
              </a:rPr>
              <a:t> </a:t>
            </a:r>
            <a:r>
              <a:rPr lang="el-GR" sz="1700" spc="-10" dirty="0">
                <a:cs typeface="Calibri"/>
              </a:rPr>
              <a:t>σε</a:t>
            </a:r>
            <a:r>
              <a:rPr lang="el-GR" sz="1700" spc="180" dirty="0">
                <a:cs typeface="Calibri"/>
              </a:rPr>
              <a:t> </a:t>
            </a:r>
            <a:r>
              <a:rPr lang="el-GR" sz="1700" spc="-5" dirty="0">
                <a:cs typeface="Calibri"/>
              </a:rPr>
              <a:t>σχολεία</a:t>
            </a:r>
            <a:r>
              <a:rPr lang="el-GR" sz="1700" spc="175" dirty="0">
                <a:cs typeface="Calibri"/>
              </a:rPr>
              <a:t> </a:t>
            </a:r>
            <a:r>
              <a:rPr lang="el-GR" sz="1700" spc="-5" dirty="0">
                <a:cs typeface="Calibri"/>
              </a:rPr>
              <a:t>για</a:t>
            </a:r>
            <a:r>
              <a:rPr lang="el-GR" sz="1700" spc="175" dirty="0">
                <a:cs typeface="Calibri"/>
              </a:rPr>
              <a:t> </a:t>
            </a:r>
            <a:r>
              <a:rPr lang="el-GR" sz="1700" spc="-5" dirty="0">
                <a:cs typeface="Calibri"/>
              </a:rPr>
              <a:t>παιδιά</a:t>
            </a:r>
            <a:r>
              <a:rPr lang="el-GR" sz="1700" spc="170" dirty="0">
                <a:cs typeface="Calibri"/>
              </a:rPr>
              <a:t> </a:t>
            </a:r>
            <a:r>
              <a:rPr lang="el-GR" sz="1700" dirty="0">
                <a:cs typeface="Calibri"/>
              </a:rPr>
              <a:t>με</a:t>
            </a:r>
            <a:r>
              <a:rPr lang="el-GR" sz="1700" spc="165" dirty="0">
                <a:cs typeface="Calibri"/>
              </a:rPr>
              <a:t> </a:t>
            </a:r>
            <a:r>
              <a:rPr lang="el-GR" sz="1700" spc="-5" dirty="0" smtClean="0">
                <a:cs typeface="Calibri"/>
              </a:rPr>
              <a:t>ιδιαίτερες </a:t>
            </a:r>
            <a:r>
              <a:rPr sz="1700" spc="-5" smtClean="0">
                <a:latin typeface="Calibri"/>
                <a:cs typeface="Calibri"/>
              </a:rPr>
              <a:t>ανάγκες</a:t>
            </a:r>
            <a:r>
              <a:rPr sz="1700" spc="-5" dirty="0">
                <a:latin typeface="Calibri"/>
                <a:cs typeface="Calibri"/>
              </a:rPr>
              <a:t>,</a:t>
            </a:r>
            <a:r>
              <a:rPr sz="1700" dirty="0">
                <a:latin typeface="Calibri"/>
                <a:cs typeface="Calibri"/>
              </a:rPr>
              <a:t> </a:t>
            </a:r>
            <a:r>
              <a:rPr sz="1700" spc="-5" dirty="0">
                <a:latin typeface="Calibri"/>
                <a:cs typeface="Calibri"/>
              </a:rPr>
              <a:t>παραδείγματος</a:t>
            </a:r>
            <a:r>
              <a:rPr sz="1700" dirty="0">
                <a:latin typeface="Calibri"/>
                <a:cs typeface="Calibri"/>
              </a:rPr>
              <a:t> </a:t>
            </a:r>
            <a:r>
              <a:rPr sz="1700" spc="-5" dirty="0">
                <a:latin typeface="Calibri"/>
                <a:cs typeface="Calibri"/>
              </a:rPr>
              <a:t>χάριν</a:t>
            </a:r>
            <a:r>
              <a:rPr sz="1700" dirty="0">
                <a:latin typeface="Calibri"/>
                <a:cs typeface="Calibri"/>
              </a:rPr>
              <a:t> </a:t>
            </a:r>
            <a:r>
              <a:rPr sz="1700" spc="-5" dirty="0">
                <a:latin typeface="Calibri"/>
                <a:cs typeface="Calibri"/>
              </a:rPr>
              <a:t>για</a:t>
            </a:r>
            <a:r>
              <a:rPr sz="1700" dirty="0">
                <a:latin typeface="Calibri"/>
                <a:cs typeface="Calibri"/>
              </a:rPr>
              <a:t> </a:t>
            </a:r>
            <a:r>
              <a:rPr sz="1700" spc="-5" dirty="0">
                <a:latin typeface="Calibri"/>
                <a:cs typeface="Calibri"/>
              </a:rPr>
              <a:t>παιδιά</a:t>
            </a:r>
            <a:r>
              <a:rPr sz="1700" dirty="0">
                <a:latin typeface="Calibri"/>
                <a:cs typeface="Calibri"/>
              </a:rPr>
              <a:t> με </a:t>
            </a:r>
            <a:r>
              <a:rPr sz="1700" spc="-5" dirty="0">
                <a:latin typeface="Calibri"/>
                <a:cs typeface="Calibri"/>
              </a:rPr>
              <a:t>διανοητική</a:t>
            </a:r>
            <a:r>
              <a:rPr sz="1700" dirty="0">
                <a:latin typeface="Calibri"/>
                <a:cs typeface="Calibri"/>
              </a:rPr>
              <a:t> </a:t>
            </a:r>
            <a:r>
              <a:rPr sz="1700" spc="-5" dirty="0">
                <a:latin typeface="Calibri"/>
                <a:cs typeface="Calibri"/>
              </a:rPr>
              <a:t>αναπηρία</a:t>
            </a:r>
            <a:r>
              <a:rPr sz="1700" dirty="0">
                <a:latin typeface="Calibri"/>
                <a:cs typeface="Calibri"/>
              </a:rPr>
              <a:t> ή </a:t>
            </a:r>
            <a:r>
              <a:rPr sz="1700" spc="-5" dirty="0">
                <a:latin typeface="Calibri"/>
                <a:cs typeface="Calibri"/>
              </a:rPr>
              <a:t>κοινωνικές </a:t>
            </a:r>
            <a:r>
              <a:rPr sz="1700" dirty="0">
                <a:latin typeface="Calibri"/>
                <a:cs typeface="Calibri"/>
              </a:rPr>
              <a:t> </a:t>
            </a:r>
            <a:r>
              <a:rPr sz="1700" spc="-5" dirty="0">
                <a:latin typeface="Calibri"/>
                <a:cs typeface="Calibri"/>
              </a:rPr>
              <a:t>δυσκολίες. Ισχυρίστηκαν συγκεκριμένα </a:t>
            </a:r>
            <a:r>
              <a:rPr sz="1700" dirty="0">
                <a:latin typeface="Calibri"/>
                <a:cs typeface="Calibri"/>
              </a:rPr>
              <a:t>ότι το </a:t>
            </a:r>
            <a:r>
              <a:rPr sz="1700" spc="-5" dirty="0">
                <a:latin typeface="Calibri"/>
                <a:cs typeface="Calibri"/>
              </a:rPr>
              <a:t>εκπαιδευτικό σύστημα </a:t>
            </a:r>
            <a:r>
              <a:rPr sz="1700" dirty="0">
                <a:latin typeface="Calibri"/>
                <a:cs typeface="Calibri"/>
              </a:rPr>
              <a:t>της </a:t>
            </a:r>
            <a:r>
              <a:rPr sz="1700" spc="-5" dirty="0">
                <a:latin typeface="Calibri"/>
                <a:cs typeface="Calibri"/>
              </a:rPr>
              <a:t>Τσεχίας </a:t>
            </a:r>
            <a:r>
              <a:rPr sz="1700" dirty="0">
                <a:latin typeface="Calibri"/>
                <a:cs typeface="Calibri"/>
              </a:rPr>
              <a:t> ήταν </a:t>
            </a:r>
            <a:r>
              <a:rPr sz="1700" spc="-5" dirty="0">
                <a:latin typeface="Calibri"/>
                <a:cs typeface="Calibri"/>
              </a:rPr>
              <a:t>δύο ταχυτήτων </a:t>
            </a:r>
            <a:r>
              <a:rPr sz="1700" spc="-10" dirty="0">
                <a:latin typeface="Calibri"/>
                <a:cs typeface="Calibri"/>
              </a:rPr>
              <a:t>και </a:t>
            </a:r>
            <a:r>
              <a:rPr sz="1700" dirty="0">
                <a:latin typeface="Calibri"/>
                <a:cs typeface="Calibri"/>
              </a:rPr>
              <a:t>ότι οι αρχές </a:t>
            </a:r>
            <a:r>
              <a:rPr sz="1700" spc="-5" dirty="0">
                <a:latin typeface="Calibri"/>
                <a:cs typeface="Calibri"/>
              </a:rPr>
              <a:t>υπέβαλλαν </a:t>
            </a:r>
            <a:r>
              <a:rPr sz="1700" dirty="0">
                <a:latin typeface="Calibri"/>
                <a:cs typeface="Calibri"/>
              </a:rPr>
              <a:t>τα </a:t>
            </a:r>
            <a:r>
              <a:rPr sz="1700" spc="-5" dirty="0">
                <a:latin typeface="Calibri"/>
                <a:cs typeface="Calibri"/>
              </a:rPr>
              <a:t>παιδιά </a:t>
            </a:r>
            <a:r>
              <a:rPr sz="1700" dirty="0">
                <a:latin typeface="Calibri"/>
                <a:cs typeface="Calibri"/>
              </a:rPr>
              <a:t>Ρομά </a:t>
            </a:r>
            <a:r>
              <a:rPr sz="1700" spc="-5" dirty="0">
                <a:latin typeface="Calibri"/>
                <a:cs typeface="Calibri"/>
              </a:rPr>
              <a:t>σε διαχωρισμό, </a:t>
            </a:r>
            <a:r>
              <a:rPr sz="1700" dirty="0">
                <a:latin typeface="Calibri"/>
                <a:cs typeface="Calibri"/>
              </a:rPr>
              <a:t> </a:t>
            </a:r>
            <a:r>
              <a:rPr sz="1700" spc="-5" dirty="0">
                <a:latin typeface="Calibri"/>
                <a:cs typeface="Calibri"/>
              </a:rPr>
              <a:t>τοποθετώντας</a:t>
            </a:r>
            <a:r>
              <a:rPr sz="1700" dirty="0">
                <a:latin typeface="Calibri"/>
                <a:cs typeface="Calibri"/>
              </a:rPr>
              <a:t> τα</a:t>
            </a:r>
            <a:r>
              <a:rPr sz="1700" spc="5" dirty="0">
                <a:latin typeface="Calibri"/>
                <a:cs typeface="Calibri"/>
              </a:rPr>
              <a:t> </a:t>
            </a:r>
            <a:r>
              <a:rPr sz="1700" spc="-5" dirty="0">
                <a:latin typeface="Calibri"/>
                <a:cs typeface="Calibri"/>
              </a:rPr>
              <a:t>σχεδόν</a:t>
            </a:r>
            <a:r>
              <a:rPr sz="1700" dirty="0">
                <a:latin typeface="Calibri"/>
                <a:cs typeface="Calibri"/>
              </a:rPr>
              <a:t> </a:t>
            </a:r>
            <a:r>
              <a:rPr sz="1700" spc="-5" dirty="0">
                <a:latin typeface="Calibri"/>
                <a:cs typeface="Calibri"/>
              </a:rPr>
              <a:t>αυτομάτως</a:t>
            </a:r>
            <a:r>
              <a:rPr sz="1700" dirty="0">
                <a:latin typeface="Calibri"/>
                <a:cs typeface="Calibri"/>
              </a:rPr>
              <a:t> </a:t>
            </a:r>
            <a:r>
              <a:rPr sz="1700" spc="-5" dirty="0">
                <a:latin typeface="Calibri"/>
                <a:cs typeface="Calibri"/>
              </a:rPr>
              <a:t>σε</a:t>
            </a:r>
            <a:r>
              <a:rPr sz="1700" dirty="0">
                <a:latin typeface="Calibri"/>
                <a:cs typeface="Calibri"/>
              </a:rPr>
              <a:t> </a:t>
            </a:r>
            <a:r>
              <a:rPr sz="1700" spc="-5" dirty="0">
                <a:latin typeface="Calibri"/>
                <a:cs typeface="Calibri"/>
              </a:rPr>
              <a:t>σχολεία</a:t>
            </a:r>
            <a:r>
              <a:rPr sz="1700" dirty="0">
                <a:latin typeface="Calibri"/>
                <a:cs typeface="Calibri"/>
              </a:rPr>
              <a:t> </a:t>
            </a:r>
            <a:r>
              <a:rPr sz="1700" spc="-5" dirty="0">
                <a:latin typeface="Calibri"/>
                <a:cs typeface="Calibri"/>
              </a:rPr>
              <a:t>που</a:t>
            </a:r>
            <a:r>
              <a:rPr sz="1700" dirty="0">
                <a:latin typeface="Calibri"/>
                <a:cs typeface="Calibri"/>
              </a:rPr>
              <a:t> </a:t>
            </a:r>
            <a:r>
              <a:rPr sz="1700" spc="-5" dirty="0">
                <a:latin typeface="Calibri"/>
                <a:cs typeface="Calibri"/>
              </a:rPr>
              <a:t>ακολουθούσαν</a:t>
            </a:r>
            <a:r>
              <a:rPr sz="1700" dirty="0">
                <a:latin typeface="Calibri"/>
                <a:cs typeface="Calibri"/>
              </a:rPr>
              <a:t> έναν </a:t>
            </a:r>
            <a:r>
              <a:rPr sz="1700" spc="5" dirty="0">
                <a:latin typeface="Calibri"/>
                <a:cs typeface="Calibri"/>
              </a:rPr>
              <a:t> </a:t>
            </a:r>
            <a:r>
              <a:rPr sz="1700" spc="-5" dirty="0">
                <a:latin typeface="Calibri"/>
                <a:cs typeface="Calibri"/>
              </a:rPr>
              <a:t>απλοποιημένο</a:t>
            </a:r>
            <a:r>
              <a:rPr sz="1700" dirty="0">
                <a:latin typeface="Calibri"/>
                <a:cs typeface="Calibri"/>
              </a:rPr>
              <a:t> </a:t>
            </a:r>
            <a:r>
              <a:rPr sz="1700" spc="-5">
                <a:latin typeface="Calibri"/>
                <a:cs typeface="Calibri"/>
              </a:rPr>
              <a:t>τρόπο</a:t>
            </a:r>
            <a:r>
              <a:rPr sz="1700" spc="5">
                <a:latin typeface="Calibri"/>
                <a:cs typeface="Calibri"/>
              </a:rPr>
              <a:t> </a:t>
            </a:r>
            <a:r>
              <a:rPr sz="1700" spc="-5" smtClean="0">
                <a:latin typeface="Calibri"/>
                <a:cs typeface="Calibri"/>
              </a:rPr>
              <a:t>διδασκαλίας.</a:t>
            </a:r>
            <a:r>
              <a:rPr lang="el-GR" sz="1700" spc="-5" dirty="0" smtClean="0">
                <a:latin typeface="Calibri"/>
                <a:cs typeface="Calibri"/>
              </a:rPr>
              <a:t> </a:t>
            </a:r>
            <a:r>
              <a:rPr sz="1700" smtClean="0">
                <a:solidFill>
                  <a:schemeClr val="tx2">
                    <a:lumMod val="75000"/>
                  </a:schemeClr>
                </a:solidFill>
                <a:latin typeface="Calibri"/>
                <a:cs typeface="Calibri"/>
              </a:rPr>
              <a:t>Το</a:t>
            </a:r>
            <a:r>
              <a:rPr sz="1700" smtClean="0">
                <a:solidFill>
                  <a:srgbClr val="4F81BC"/>
                </a:solidFill>
                <a:latin typeface="Calibri"/>
                <a:cs typeface="Calibri"/>
              </a:rPr>
              <a:t> </a:t>
            </a:r>
            <a:r>
              <a:rPr sz="1700" spc="-5" dirty="0">
                <a:solidFill>
                  <a:schemeClr val="tx2">
                    <a:lumMod val="75000"/>
                  </a:schemeClr>
                </a:solidFill>
                <a:latin typeface="Calibri"/>
                <a:cs typeface="Calibri"/>
              </a:rPr>
              <a:t>Δικαστήριο σημείωσε </a:t>
            </a:r>
            <a:r>
              <a:rPr sz="1700" dirty="0">
                <a:solidFill>
                  <a:schemeClr val="tx2">
                    <a:lumMod val="75000"/>
                  </a:schemeClr>
                </a:solidFill>
                <a:latin typeface="Calibri"/>
                <a:cs typeface="Calibri"/>
              </a:rPr>
              <a:t>ότι η </a:t>
            </a:r>
            <a:r>
              <a:rPr sz="1700" spc="-5" dirty="0">
                <a:solidFill>
                  <a:schemeClr val="tx2">
                    <a:lumMod val="75000"/>
                  </a:schemeClr>
                </a:solidFill>
                <a:latin typeface="Calibri"/>
                <a:cs typeface="Calibri"/>
              </a:rPr>
              <a:t>πλειονότητα </a:t>
            </a:r>
            <a:r>
              <a:rPr sz="1700" dirty="0">
                <a:solidFill>
                  <a:schemeClr val="tx2">
                    <a:lumMod val="75000"/>
                  </a:schemeClr>
                </a:solidFill>
                <a:latin typeface="Calibri"/>
                <a:cs typeface="Calibri"/>
              </a:rPr>
              <a:t>των </a:t>
            </a:r>
            <a:r>
              <a:rPr sz="1700" spc="-5" dirty="0">
                <a:solidFill>
                  <a:schemeClr val="tx2">
                    <a:lumMod val="75000"/>
                  </a:schemeClr>
                </a:solidFill>
                <a:latin typeface="Calibri"/>
                <a:cs typeface="Calibri"/>
              </a:rPr>
              <a:t>παιδιών που φοιτούσαν σε ειδικά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σχολεία στην Τσεχική Δημοκρατία κατά </a:t>
            </a:r>
            <a:r>
              <a:rPr sz="1700" dirty="0">
                <a:solidFill>
                  <a:schemeClr val="tx2">
                    <a:lumMod val="75000"/>
                  </a:schemeClr>
                </a:solidFill>
                <a:latin typeface="Calibri"/>
                <a:cs typeface="Calibri"/>
              </a:rPr>
              <a:t>τον </a:t>
            </a:r>
            <a:r>
              <a:rPr sz="1700" spc="-5" dirty="0">
                <a:solidFill>
                  <a:schemeClr val="tx2">
                    <a:lumMod val="75000"/>
                  </a:schemeClr>
                </a:solidFill>
                <a:latin typeface="Calibri"/>
                <a:cs typeface="Calibri"/>
              </a:rPr>
              <a:t>κρίσιμο χρόνο ήταν </a:t>
            </a:r>
            <a:r>
              <a:rPr sz="1700" dirty="0">
                <a:solidFill>
                  <a:schemeClr val="tx2">
                    <a:lumMod val="75000"/>
                  </a:schemeClr>
                </a:solidFill>
                <a:latin typeface="Calibri"/>
                <a:cs typeface="Calibri"/>
              </a:rPr>
              <a:t>Ρομά, </a:t>
            </a:r>
            <a:r>
              <a:rPr sz="1700" spc="-5" dirty="0">
                <a:solidFill>
                  <a:schemeClr val="tx2">
                    <a:lumMod val="75000"/>
                  </a:schemeClr>
                </a:solidFill>
                <a:latin typeface="Calibri"/>
                <a:cs typeface="Calibri"/>
              </a:rPr>
              <a:t>καθώς και </a:t>
            </a:r>
            <a:r>
              <a:rPr sz="1700" dirty="0">
                <a:solidFill>
                  <a:schemeClr val="tx2">
                    <a:lumMod val="75000"/>
                  </a:schemeClr>
                </a:solidFill>
                <a:latin typeface="Calibri"/>
                <a:cs typeface="Calibri"/>
              </a:rPr>
              <a:t>ότι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παιδιά</a:t>
            </a:r>
            <a:r>
              <a:rPr sz="1700" spc="120" dirty="0">
                <a:solidFill>
                  <a:schemeClr val="tx2">
                    <a:lumMod val="75000"/>
                  </a:schemeClr>
                </a:solidFill>
                <a:latin typeface="Calibri"/>
                <a:cs typeface="Calibri"/>
              </a:rPr>
              <a:t> </a:t>
            </a:r>
            <a:r>
              <a:rPr sz="1700" dirty="0">
                <a:solidFill>
                  <a:schemeClr val="tx2">
                    <a:lumMod val="75000"/>
                  </a:schemeClr>
                </a:solidFill>
                <a:latin typeface="Calibri"/>
                <a:cs typeface="Calibri"/>
              </a:rPr>
              <a:t>Ρομά</a:t>
            </a:r>
            <a:r>
              <a:rPr sz="1700" spc="110" dirty="0">
                <a:solidFill>
                  <a:schemeClr val="tx2">
                    <a:lumMod val="75000"/>
                  </a:schemeClr>
                </a:solidFill>
                <a:latin typeface="Calibri"/>
                <a:cs typeface="Calibri"/>
              </a:rPr>
              <a:t> </a:t>
            </a:r>
            <a:r>
              <a:rPr sz="1700" dirty="0">
                <a:solidFill>
                  <a:schemeClr val="tx2">
                    <a:lumMod val="75000"/>
                  </a:schemeClr>
                </a:solidFill>
                <a:latin typeface="Calibri"/>
                <a:cs typeface="Calibri"/>
              </a:rPr>
              <a:t>με</a:t>
            </a:r>
            <a:r>
              <a:rPr sz="1700" spc="114" dirty="0">
                <a:solidFill>
                  <a:schemeClr val="tx2">
                    <a:lumMod val="75000"/>
                  </a:schemeClr>
                </a:solidFill>
                <a:latin typeface="Calibri"/>
                <a:cs typeface="Calibri"/>
              </a:rPr>
              <a:t> </a:t>
            </a:r>
            <a:r>
              <a:rPr sz="1700" spc="-5" dirty="0">
                <a:solidFill>
                  <a:schemeClr val="tx2">
                    <a:lumMod val="75000"/>
                  </a:schemeClr>
                </a:solidFill>
                <a:latin typeface="Calibri"/>
                <a:cs typeface="Calibri"/>
              </a:rPr>
              <a:t>νοημοσύνη</a:t>
            </a:r>
            <a:r>
              <a:rPr sz="1700" spc="12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ίση</a:t>
            </a:r>
            <a:r>
              <a:rPr sz="1700" spc="120" dirty="0">
                <a:solidFill>
                  <a:schemeClr val="tx2">
                    <a:lumMod val="75000"/>
                  </a:schemeClr>
                </a:solidFill>
                <a:latin typeface="Calibri"/>
                <a:cs typeface="Calibri"/>
              </a:rPr>
              <a:t> </a:t>
            </a:r>
            <a:r>
              <a:rPr sz="1700" dirty="0">
                <a:solidFill>
                  <a:schemeClr val="tx2">
                    <a:lumMod val="75000"/>
                  </a:schemeClr>
                </a:solidFill>
                <a:latin typeface="Calibri"/>
                <a:cs typeface="Calibri"/>
              </a:rPr>
              <a:t>ή</a:t>
            </a:r>
            <a:r>
              <a:rPr sz="1700" spc="11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ακόμη</a:t>
            </a:r>
            <a:r>
              <a:rPr sz="1700" spc="11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και</a:t>
            </a:r>
            <a:r>
              <a:rPr sz="1700" spc="11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ανώτερη</a:t>
            </a:r>
            <a:r>
              <a:rPr sz="1700" spc="120" dirty="0">
                <a:solidFill>
                  <a:schemeClr val="tx2">
                    <a:lumMod val="75000"/>
                  </a:schemeClr>
                </a:solidFill>
                <a:latin typeface="Calibri"/>
                <a:cs typeface="Calibri"/>
              </a:rPr>
              <a:t> </a:t>
            </a:r>
            <a:r>
              <a:rPr sz="1700" dirty="0">
                <a:solidFill>
                  <a:schemeClr val="tx2">
                    <a:lumMod val="75000"/>
                  </a:schemeClr>
                </a:solidFill>
                <a:latin typeface="Calibri"/>
                <a:cs typeface="Calibri"/>
              </a:rPr>
              <a:t>του</a:t>
            </a:r>
            <a:r>
              <a:rPr sz="1700" spc="105" dirty="0">
                <a:solidFill>
                  <a:schemeClr val="tx2">
                    <a:lumMod val="75000"/>
                  </a:schemeClr>
                </a:solidFill>
                <a:latin typeface="Calibri"/>
                <a:cs typeface="Calibri"/>
              </a:rPr>
              <a:t> </a:t>
            </a:r>
            <a:r>
              <a:rPr sz="1700" spc="-5">
                <a:solidFill>
                  <a:schemeClr val="tx2">
                    <a:lumMod val="75000"/>
                  </a:schemeClr>
                </a:solidFill>
                <a:latin typeface="Calibri"/>
                <a:cs typeface="Calibri"/>
              </a:rPr>
              <a:t>μέσου</a:t>
            </a:r>
            <a:r>
              <a:rPr sz="1700" spc="114">
                <a:solidFill>
                  <a:schemeClr val="tx2">
                    <a:lumMod val="75000"/>
                  </a:schemeClr>
                </a:solidFill>
                <a:latin typeface="Calibri"/>
                <a:cs typeface="Calibri"/>
              </a:rPr>
              <a:t> </a:t>
            </a:r>
            <a:r>
              <a:rPr sz="1700" spc="-5" smtClean="0">
                <a:solidFill>
                  <a:schemeClr val="tx2">
                    <a:lumMod val="75000"/>
                  </a:schemeClr>
                </a:solidFill>
                <a:latin typeface="Calibri"/>
                <a:cs typeface="Calibri"/>
              </a:rPr>
              <a:t>όρου</a:t>
            </a:r>
            <a:r>
              <a:rPr lang="el-GR" sz="1700" spc="-5" dirty="0" smtClean="0">
                <a:solidFill>
                  <a:schemeClr val="tx2">
                    <a:lumMod val="75000"/>
                  </a:schemeClr>
                </a:solidFill>
                <a:latin typeface="Calibri"/>
                <a:cs typeface="Calibri"/>
              </a:rPr>
              <a:t> </a:t>
            </a:r>
            <a:r>
              <a:rPr sz="1700" spc="-5" smtClean="0">
                <a:solidFill>
                  <a:schemeClr val="tx2">
                    <a:lumMod val="75000"/>
                  </a:schemeClr>
                </a:solidFill>
                <a:latin typeface="Calibri"/>
                <a:cs typeface="Calibri"/>
              </a:rPr>
              <a:t>τοποθετούνταν </a:t>
            </a:r>
            <a:r>
              <a:rPr sz="1700" spc="-5" dirty="0">
                <a:solidFill>
                  <a:schemeClr val="tx2">
                    <a:lumMod val="75000"/>
                  </a:schemeClr>
                </a:solidFill>
                <a:latin typeface="Calibri"/>
                <a:cs typeface="Calibri"/>
              </a:rPr>
              <a:t>συχνά </a:t>
            </a:r>
            <a:r>
              <a:rPr sz="1700" spc="-10" dirty="0">
                <a:solidFill>
                  <a:schemeClr val="tx2">
                    <a:lumMod val="75000"/>
                  </a:schemeClr>
                </a:solidFill>
                <a:latin typeface="Calibri"/>
                <a:cs typeface="Calibri"/>
              </a:rPr>
              <a:t>σε </a:t>
            </a:r>
            <a:r>
              <a:rPr sz="1700" spc="-5" dirty="0">
                <a:solidFill>
                  <a:schemeClr val="tx2">
                    <a:lumMod val="75000"/>
                  </a:schemeClr>
                </a:solidFill>
                <a:latin typeface="Calibri"/>
                <a:cs typeface="Calibri"/>
              </a:rPr>
              <a:t>σχολεία τέτοιου τύπου βάσει ψυχολογικών τεστ </a:t>
            </a:r>
            <a:r>
              <a:rPr sz="1700" dirty="0">
                <a:solidFill>
                  <a:schemeClr val="tx2">
                    <a:lumMod val="75000"/>
                  </a:schemeClr>
                </a:solidFill>
                <a:latin typeface="Calibri"/>
                <a:cs typeface="Calibri"/>
              </a:rPr>
              <a:t>τα </a:t>
            </a:r>
            <a:r>
              <a:rPr sz="1700" spc="-5" dirty="0">
                <a:solidFill>
                  <a:schemeClr val="tx2">
                    <a:lumMod val="75000"/>
                  </a:schemeClr>
                </a:solidFill>
                <a:latin typeface="Calibri"/>
                <a:cs typeface="Calibri"/>
              </a:rPr>
              <a:t>οποία </a:t>
            </a:r>
            <a:r>
              <a:rPr sz="1700" dirty="0">
                <a:solidFill>
                  <a:schemeClr val="tx2">
                    <a:lumMod val="75000"/>
                  </a:schemeClr>
                </a:solidFill>
                <a:latin typeface="Calibri"/>
                <a:cs typeface="Calibri"/>
              </a:rPr>
              <a:t> δεν </a:t>
            </a:r>
            <a:r>
              <a:rPr sz="1700" spc="-5" dirty="0">
                <a:solidFill>
                  <a:schemeClr val="tx2">
                    <a:lumMod val="75000"/>
                  </a:schemeClr>
                </a:solidFill>
                <a:latin typeface="Calibri"/>
                <a:cs typeface="Calibri"/>
              </a:rPr>
              <a:t>ήταν προσαρμοσμένα στην εθνοτική τους προέλευση. Το Δικαστήριο θεώρησε </a:t>
            </a:r>
            <a:r>
              <a:rPr sz="1700" dirty="0">
                <a:solidFill>
                  <a:schemeClr val="tx2">
                    <a:lumMod val="75000"/>
                  </a:schemeClr>
                </a:solidFill>
                <a:latin typeface="Calibri"/>
                <a:cs typeface="Calibri"/>
              </a:rPr>
              <a:t> ότι το τότε </a:t>
            </a:r>
            <a:r>
              <a:rPr sz="1700" spc="-5" dirty="0">
                <a:solidFill>
                  <a:schemeClr val="tx2">
                    <a:lumMod val="75000"/>
                  </a:schemeClr>
                </a:solidFill>
                <a:latin typeface="Calibri"/>
                <a:cs typeface="Calibri"/>
              </a:rPr>
              <a:t>ισχύον </a:t>
            </a:r>
            <a:r>
              <a:rPr sz="1700" spc="-10" dirty="0">
                <a:solidFill>
                  <a:schemeClr val="tx2">
                    <a:lumMod val="75000"/>
                  </a:schemeClr>
                </a:solidFill>
                <a:latin typeface="Calibri"/>
                <a:cs typeface="Calibri"/>
              </a:rPr>
              <a:t>δίκαιο </a:t>
            </a:r>
            <a:r>
              <a:rPr sz="1700" spc="-5" dirty="0">
                <a:solidFill>
                  <a:schemeClr val="tx2">
                    <a:lumMod val="75000"/>
                  </a:schemeClr>
                </a:solidFill>
                <a:latin typeface="Calibri"/>
                <a:cs typeface="Calibri"/>
              </a:rPr>
              <a:t>είχε δυσανάλογα δυσμενή αντίκτυπο στα παιδιά </a:t>
            </a:r>
            <a:r>
              <a:rPr sz="1700" dirty="0">
                <a:solidFill>
                  <a:schemeClr val="tx2">
                    <a:lumMod val="75000"/>
                  </a:schemeClr>
                </a:solidFill>
                <a:latin typeface="Calibri"/>
                <a:cs typeface="Calibri"/>
              </a:rPr>
              <a:t>Ρομά </a:t>
            </a:r>
            <a:r>
              <a:rPr sz="1700" spc="-5" dirty="0">
                <a:solidFill>
                  <a:schemeClr val="tx2">
                    <a:lumMod val="75000"/>
                  </a:schemeClr>
                </a:solidFill>
                <a:latin typeface="Calibri"/>
                <a:cs typeface="Calibri"/>
              </a:rPr>
              <a:t>και </a:t>
            </a:r>
            <a:r>
              <a:rPr sz="1700" dirty="0">
                <a:solidFill>
                  <a:schemeClr val="tx2">
                    <a:lumMod val="75000"/>
                  </a:schemeClr>
                </a:solidFill>
                <a:latin typeface="Calibri"/>
                <a:cs typeface="Calibri"/>
              </a:rPr>
              <a:t> </a:t>
            </a:r>
            <a:r>
              <a:rPr sz="1700" spc="-5" dirty="0">
                <a:solidFill>
                  <a:schemeClr val="tx2">
                    <a:lumMod val="75000"/>
                  </a:schemeClr>
                </a:solidFill>
                <a:latin typeface="Calibri"/>
                <a:cs typeface="Calibri"/>
              </a:rPr>
              <a:t>έκρινε </a:t>
            </a:r>
            <a:r>
              <a:rPr sz="1700" dirty="0">
                <a:solidFill>
                  <a:schemeClr val="tx2">
                    <a:lumMod val="75000"/>
                  </a:schemeClr>
                </a:solidFill>
                <a:latin typeface="Calibri"/>
                <a:cs typeface="Calibri"/>
              </a:rPr>
              <a:t>ότι </a:t>
            </a:r>
            <a:r>
              <a:rPr sz="1700" spc="-5" dirty="0">
                <a:solidFill>
                  <a:schemeClr val="tx2">
                    <a:lumMod val="75000"/>
                  </a:schemeClr>
                </a:solidFill>
                <a:latin typeface="Calibri"/>
                <a:cs typeface="Calibri"/>
              </a:rPr>
              <a:t>υπήρξε </a:t>
            </a:r>
            <a:r>
              <a:rPr sz="1700" b="1" spc="-5" dirty="0">
                <a:solidFill>
                  <a:schemeClr val="tx2">
                    <a:lumMod val="75000"/>
                  </a:schemeClr>
                </a:solidFill>
                <a:latin typeface="Calibri"/>
                <a:cs typeface="Calibri"/>
              </a:rPr>
              <a:t>παραβίαση του Άρθρου </a:t>
            </a:r>
            <a:r>
              <a:rPr sz="1700" b="1" dirty="0">
                <a:solidFill>
                  <a:schemeClr val="tx2">
                    <a:lumMod val="75000"/>
                  </a:schemeClr>
                </a:solidFill>
                <a:latin typeface="Calibri"/>
                <a:cs typeface="Calibri"/>
              </a:rPr>
              <a:t>14 </a:t>
            </a:r>
            <a:r>
              <a:rPr sz="1700" spc="-5" dirty="0">
                <a:solidFill>
                  <a:schemeClr val="tx2">
                    <a:lumMod val="75000"/>
                  </a:schemeClr>
                </a:solidFill>
                <a:latin typeface="Calibri"/>
                <a:cs typeface="Calibri"/>
              </a:rPr>
              <a:t>(απαγόρευση </a:t>
            </a:r>
            <a:r>
              <a:rPr sz="1700" dirty="0">
                <a:solidFill>
                  <a:schemeClr val="tx2">
                    <a:lumMod val="75000"/>
                  </a:schemeClr>
                </a:solidFill>
                <a:latin typeface="Calibri"/>
                <a:cs typeface="Calibri"/>
              </a:rPr>
              <a:t>των </a:t>
            </a:r>
            <a:r>
              <a:rPr sz="1700" spc="-5" dirty="0">
                <a:solidFill>
                  <a:schemeClr val="tx2">
                    <a:lumMod val="75000"/>
                  </a:schemeClr>
                </a:solidFill>
                <a:latin typeface="Calibri"/>
                <a:cs typeface="Calibri"/>
              </a:rPr>
              <a:t>διακρίσεων) </a:t>
            </a:r>
            <a:r>
              <a:rPr sz="1700" dirty="0">
                <a:solidFill>
                  <a:schemeClr val="tx2">
                    <a:lumMod val="75000"/>
                  </a:schemeClr>
                </a:solidFill>
                <a:latin typeface="Calibri"/>
                <a:cs typeface="Calibri"/>
              </a:rPr>
              <a:t>της </a:t>
            </a:r>
            <a:r>
              <a:rPr sz="1700" spc="5"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Σύμβασης </a:t>
            </a:r>
            <a:r>
              <a:rPr sz="1700" b="1" spc="-5" dirty="0">
                <a:solidFill>
                  <a:schemeClr val="tx2">
                    <a:lumMod val="75000"/>
                  </a:schemeClr>
                </a:solidFill>
                <a:latin typeface="Calibri"/>
                <a:cs typeface="Calibri"/>
              </a:rPr>
              <a:t>σε συνδυασμό με το Άρθρο </a:t>
            </a:r>
            <a:r>
              <a:rPr sz="1700" b="1" dirty="0">
                <a:solidFill>
                  <a:schemeClr val="tx2">
                    <a:lumMod val="75000"/>
                  </a:schemeClr>
                </a:solidFill>
                <a:latin typeface="Calibri"/>
                <a:cs typeface="Calibri"/>
              </a:rPr>
              <a:t>2 </a:t>
            </a:r>
            <a:r>
              <a:rPr sz="1700" dirty="0">
                <a:solidFill>
                  <a:schemeClr val="tx2">
                    <a:lumMod val="75000"/>
                  </a:schemeClr>
                </a:solidFill>
                <a:latin typeface="Calibri"/>
                <a:cs typeface="Calibri"/>
              </a:rPr>
              <a:t>(δικαίωμα </a:t>
            </a:r>
            <a:r>
              <a:rPr sz="1700" spc="-5" dirty="0">
                <a:solidFill>
                  <a:schemeClr val="tx2">
                    <a:lumMod val="75000"/>
                  </a:schemeClr>
                </a:solidFill>
                <a:latin typeface="Calibri"/>
                <a:cs typeface="Calibri"/>
              </a:rPr>
              <a:t>στην εκπαίδευση) </a:t>
            </a:r>
            <a:r>
              <a:rPr sz="1700" b="1" dirty="0">
                <a:solidFill>
                  <a:schemeClr val="tx2">
                    <a:lumMod val="75000"/>
                  </a:schemeClr>
                </a:solidFill>
                <a:latin typeface="Calibri"/>
                <a:cs typeface="Calibri"/>
              </a:rPr>
              <a:t>του </a:t>
            </a:r>
            <a:r>
              <a:rPr sz="1700" b="1" spc="-5" dirty="0">
                <a:solidFill>
                  <a:schemeClr val="tx2">
                    <a:lumMod val="75000"/>
                  </a:schemeClr>
                </a:solidFill>
                <a:latin typeface="Calibri"/>
                <a:cs typeface="Calibri"/>
              </a:rPr>
              <a:t>Πρώτου </a:t>
            </a:r>
            <a:r>
              <a:rPr sz="1700" b="1" dirty="0">
                <a:solidFill>
                  <a:schemeClr val="tx2">
                    <a:lumMod val="75000"/>
                  </a:schemeClr>
                </a:solidFill>
                <a:latin typeface="Calibri"/>
                <a:cs typeface="Calibri"/>
              </a:rPr>
              <a:t> </a:t>
            </a:r>
            <a:r>
              <a:rPr sz="1700" b="1" spc="-5" dirty="0">
                <a:solidFill>
                  <a:schemeClr val="tx2">
                    <a:lumMod val="75000"/>
                  </a:schemeClr>
                </a:solidFill>
                <a:latin typeface="Calibri"/>
                <a:cs typeface="Calibri"/>
              </a:rPr>
              <a:t>Πρόσθετου</a:t>
            </a:r>
            <a:r>
              <a:rPr sz="1700" b="1" dirty="0">
                <a:solidFill>
                  <a:schemeClr val="tx2">
                    <a:lumMod val="75000"/>
                  </a:schemeClr>
                </a:solidFill>
                <a:latin typeface="Calibri"/>
                <a:cs typeface="Calibri"/>
              </a:rPr>
              <a:t> </a:t>
            </a:r>
            <a:r>
              <a:rPr sz="1700" b="1" spc="-5" dirty="0">
                <a:solidFill>
                  <a:schemeClr val="tx2">
                    <a:lumMod val="75000"/>
                  </a:schemeClr>
                </a:solidFill>
                <a:latin typeface="Calibri"/>
                <a:cs typeface="Calibri"/>
              </a:rPr>
              <a:t>Πρωτοκόλλου</a:t>
            </a:r>
            <a:r>
              <a:rPr sz="1700" b="1" dirty="0">
                <a:solidFill>
                  <a:schemeClr val="tx2">
                    <a:lumMod val="75000"/>
                  </a:schemeClr>
                </a:solidFill>
                <a:latin typeface="Calibri"/>
                <a:cs typeface="Calibri"/>
              </a:rPr>
              <a:t> </a:t>
            </a:r>
            <a:r>
              <a:rPr sz="1700" spc="-5" dirty="0">
                <a:solidFill>
                  <a:schemeClr val="tx2">
                    <a:lumMod val="75000"/>
                  </a:schemeClr>
                </a:solidFill>
                <a:latin typeface="Calibri"/>
                <a:cs typeface="Calibri"/>
              </a:rPr>
              <a:t>στη Σύμβαση.</a:t>
            </a:r>
            <a:endParaRPr sz="1700">
              <a:solidFill>
                <a:schemeClr val="tx2">
                  <a:lumMod val="75000"/>
                </a:schemeClr>
              </a:solidFill>
              <a:latin typeface="Calibri"/>
              <a:cs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41300" y="196850"/>
            <a:ext cx="10210800" cy="7481472"/>
          </a:xfrm>
          <a:prstGeom prst="rect">
            <a:avLst/>
          </a:prstGeom>
        </p:spPr>
        <p:txBody>
          <a:bodyPr wrap="square">
            <a:spAutoFit/>
          </a:bodyPr>
          <a:lstStyle/>
          <a:p>
            <a:pPr marL="12700" marR="6985" indent="-635" algn="just">
              <a:lnSpc>
                <a:spcPct val="102499"/>
              </a:lnSpc>
            </a:pPr>
            <a:r>
              <a:rPr lang="el-GR" sz="1600" spc="-5" dirty="0">
                <a:solidFill>
                  <a:srgbClr val="4F81BC"/>
                </a:solidFill>
                <a:cs typeface="Calibri"/>
              </a:rPr>
              <a:t>Προστασία της ιδιοκτησίας (Άρθρο 1 του Πρώτου Πρόσθετου </a:t>
            </a:r>
            <a:r>
              <a:rPr lang="el-GR" sz="1600" dirty="0">
                <a:solidFill>
                  <a:srgbClr val="4F81BC"/>
                </a:solidFill>
                <a:cs typeface="Calibri"/>
              </a:rPr>
              <a:t> </a:t>
            </a:r>
            <a:r>
              <a:rPr lang="el-GR" sz="1600" spc="-5" dirty="0">
                <a:solidFill>
                  <a:srgbClr val="4F81BC"/>
                </a:solidFill>
                <a:cs typeface="Calibri"/>
              </a:rPr>
              <a:t>Πρωτοκόλλου</a:t>
            </a:r>
            <a:r>
              <a:rPr lang="el-GR" sz="1600" spc="-10" dirty="0">
                <a:solidFill>
                  <a:srgbClr val="4F81BC"/>
                </a:solidFill>
                <a:cs typeface="Calibri"/>
              </a:rPr>
              <a:t> </a:t>
            </a:r>
            <a:r>
              <a:rPr lang="el-GR" sz="1600" spc="-5" dirty="0">
                <a:solidFill>
                  <a:srgbClr val="4F81BC"/>
                </a:solidFill>
                <a:cs typeface="Calibri"/>
              </a:rPr>
              <a:t>της</a:t>
            </a:r>
            <a:r>
              <a:rPr lang="el-GR" sz="1600" spc="10" dirty="0">
                <a:solidFill>
                  <a:srgbClr val="4F81BC"/>
                </a:solidFill>
                <a:cs typeface="Calibri"/>
              </a:rPr>
              <a:t> </a:t>
            </a:r>
            <a:r>
              <a:rPr lang="el-GR" sz="1600" spc="-5" dirty="0">
                <a:solidFill>
                  <a:srgbClr val="4F81BC"/>
                </a:solidFill>
                <a:cs typeface="Calibri"/>
              </a:rPr>
              <a:t>Σύμβασης)</a:t>
            </a:r>
            <a:endParaRPr lang="el-GR" sz="1600" dirty="0">
              <a:cs typeface="Calibri"/>
            </a:endParaRPr>
          </a:p>
          <a:p>
            <a:pPr marL="12700" algn="just">
              <a:lnSpc>
                <a:spcPct val="100000"/>
              </a:lnSpc>
              <a:spcBef>
                <a:spcPts val="895"/>
              </a:spcBef>
            </a:pPr>
            <a:r>
              <a:rPr lang="el-GR" sz="1600" b="1" u="sng" spc="-5" dirty="0">
                <a:solidFill>
                  <a:srgbClr val="4F81BC"/>
                </a:solidFill>
                <a:uFill>
                  <a:solidFill>
                    <a:srgbClr val="4F81BC"/>
                  </a:solidFill>
                </a:uFill>
                <a:cs typeface="Calibri"/>
                <a:hlinkClick r:id="rId2"/>
              </a:rPr>
              <a:t>S.L.</a:t>
            </a:r>
            <a:r>
              <a:rPr lang="el-GR" sz="1600" b="1" u="sng" spc="5" dirty="0">
                <a:solidFill>
                  <a:srgbClr val="4F81BC"/>
                </a:solidFill>
                <a:uFill>
                  <a:solidFill>
                    <a:srgbClr val="4F81BC"/>
                  </a:solidFill>
                </a:uFill>
                <a:cs typeface="Calibri"/>
                <a:hlinkClick r:id="rId2"/>
              </a:rPr>
              <a:t> </a:t>
            </a:r>
            <a:r>
              <a:rPr lang="el-GR" sz="1600" b="1" u="sng" spc="-5" dirty="0">
                <a:solidFill>
                  <a:srgbClr val="4F81BC"/>
                </a:solidFill>
                <a:uFill>
                  <a:solidFill>
                    <a:srgbClr val="4F81BC"/>
                  </a:solidFill>
                </a:uFill>
                <a:cs typeface="Calibri"/>
                <a:hlinkClick r:id="rId2"/>
              </a:rPr>
              <a:t>και</a:t>
            </a:r>
            <a:r>
              <a:rPr lang="el-GR" sz="1600" b="1" u="sng" spc="5" dirty="0">
                <a:solidFill>
                  <a:srgbClr val="4F81BC"/>
                </a:solidFill>
                <a:uFill>
                  <a:solidFill>
                    <a:srgbClr val="4F81BC"/>
                  </a:solidFill>
                </a:uFill>
                <a:cs typeface="Calibri"/>
                <a:hlinkClick r:id="rId2"/>
              </a:rPr>
              <a:t> </a:t>
            </a:r>
            <a:r>
              <a:rPr lang="el-GR" sz="1600" b="1" u="sng" spc="-5" dirty="0">
                <a:solidFill>
                  <a:srgbClr val="4F81BC"/>
                </a:solidFill>
                <a:uFill>
                  <a:solidFill>
                    <a:srgbClr val="4F81BC"/>
                  </a:solidFill>
                </a:uFill>
                <a:cs typeface="Calibri"/>
                <a:hlinkClick r:id="rId2"/>
              </a:rPr>
              <a:t>J.L. κατά</a:t>
            </a:r>
            <a:r>
              <a:rPr lang="el-GR" sz="1600" b="1" u="sng" dirty="0">
                <a:solidFill>
                  <a:srgbClr val="4F81BC"/>
                </a:solidFill>
                <a:uFill>
                  <a:solidFill>
                    <a:srgbClr val="4F81BC"/>
                  </a:solidFill>
                </a:uFill>
                <a:cs typeface="Calibri"/>
                <a:hlinkClick r:id="rId2"/>
              </a:rPr>
              <a:t> </a:t>
            </a:r>
            <a:r>
              <a:rPr lang="el-GR" sz="1600" b="1" u="sng" spc="-5" dirty="0">
                <a:solidFill>
                  <a:srgbClr val="4F81BC"/>
                </a:solidFill>
                <a:uFill>
                  <a:solidFill>
                    <a:srgbClr val="4F81BC"/>
                  </a:solidFill>
                </a:uFill>
                <a:cs typeface="Calibri"/>
                <a:hlinkClick r:id="rId2"/>
              </a:rPr>
              <a:t>Κροατίας</a:t>
            </a:r>
            <a:r>
              <a:rPr lang="el-GR" sz="1600" b="1" u="sng" spc="5" dirty="0">
                <a:solidFill>
                  <a:srgbClr val="4F81BC"/>
                </a:solidFill>
                <a:uFill>
                  <a:solidFill>
                    <a:srgbClr val="4F81BC"/>
                  </a:solidFill>
                </a:uFill>
                <a:cs typeface="Calibri"/>
                <a:hlinkClick r:id="rId2"/>
              </a:rPr>
              <a:t> </a:t>
            </a:r>
            <a:r>
              <a:rPr lang="el-GR" sz="1600" b="1" u="sng" spc="-5" dirty="0">
                <a:solidFill>
                  <a:srgbClr val="4F81BC"/>
                </a:solidFill>
                <a:uFill>
                  <a:solidFill>
                    <a:srgbClr val="4F81BC"/>
                  </a:solidFill>
                </a:uFill>
                <a:cs typeface="Calibri"/>
                <a:hlinkClick r:id="rId2"/>
              </a:rPr>
              <a:t>(αρ.</a:t>
            </a:r>
            <a:r>
              <a:rPr lang="el-GR" sz="1600" b="1" u="sng" spc="5" dirty="0">
                <a:solidFill>
                  <a:srgbClr val="4F81BC"/>
                </a:solidFill>
                <a:uFill>
                  <a:solidFill>
                    <a:srgbClr val="4F81BC"/>
                  </a:solidFill>
                </a:uFill>
                <a:cs typeface="Calibri"/>
                <a:hlinkClick r:id="rId2"/>
              </a:rPr>
              <a:t> </a:t>
            </a:r>
            <a:r>
              <a:rPr lang="el-GR" sz="1600" b="1" u="sng" spc="-5" dirty="0">
                <a:solidFill>
                  <a:srgbClr val="4F81BC"/>
                </a:solidFill>
                <a:uFill>
                  <a:solidFill>
                    <a:srgbClr val="4F81BC"/>
                  </a:solidFill>
                </a:uFill>
                <a:cs typeface="Calibri"/>
                <a:hlinkClick r:id="rId2"/>
              </a:rPr>
              <a:t>προσφυγής 13712/11)</a:t>
            </a:r>
            <a:endParaRPr lang="el-GR" sz="1600" dirty="0">
              <a:cs typeface="Calibri"/>
            </a:endParaRPr>
          </a:p>
          <a:p>
            <a:pPr marL="12700" algn="just">
              <a:lnSpc>
                <a:spcPct val="100000"/>
              </a:lnSpc>
              <a:spcBef>
                <a:spcPts val="20"/>
              </a:spcBef>
            </a:pPr>
            <a:r>
              <a:rPr lang="el-GR" sz="1600" dirty="0">
                <a:solidFill>
                  <a:srgbClr val="808080"/>
                </a:solidFill>
                <a:cs typeface="Calibri"/>
              </a:rPr>
              <a:t>7</a:t>
            </a:r>
            <a:r>
              <a:rPr lang="el-GR" sz="1600" spc="-20" dirty="0">
                <a:solidFill>
                  <a:srgbClr val="808080"/>
                </a:solidFill>
                <a:cs typeface="Calibri"/>
              </a:rPr>
              <a:t> </a:t>
            </a:r>
            <a:r>
              <a:rPr lang="el-GR" sz="1600" spc="-5" dirty="0">
                <a:solidFill>
                  <a:srgbClr val="808080"/>
                </a:solidFill>
                <a:cs typeface="Calibri"/>
              </a:rPr>
              <a:t>Μαΐου</a:t>
            </a:r>
            <a:r>
              <a:rPr lang="el-GR" sz="1600" spc="-30" dirty="0">
                <a:solidFill>
                  <a:srgbClr val="808080"/>
                </a:solidFill>
                <a:cs typeface="Calibri"/>
              </a:rPr>
              <a:t> </a:t>
            </a:r>
            <a:r>
              <a:rPr lang="el-GR" sz="1600" spc="-5" dirty="0">
                <a:solidFill>
                  <a:srgbClr val="808080"/>
                </a:solidFill>
                <a:cs typeface="Calibri"/>
              </a:rPr>
              <a:t>2015</a:t>
            </a:r>
            <a:endParaRPr lang="el-GR" sz="1600" dirty="0">
              <a:cs typeface="Calibri"/>
            </a:endParaRPr>
          </a:p>
          <a:p>
            <a:pPr marL="12700" marR="6350" algn="just">
              <a:lnSpc>
                <a:spcPct val="101699"/>
              </a:lnSpc>
            </a:pPr>
            <a:r>
              <a:rPr lang="el-GR" sz="1600" dirty="0">
                <a:cs typeface="Calibri"/>
              </a:rPr>
              <a:t>Η</a:t>
            </a:r>
            <a:r>
              <a:rPr lang="el-GR" sz="1600" spc="5" dirty="0">
                <a:cs typeface="Calibri"/>
              </a:rPr>
              <a:t> </a:t>
            </a:r>
            <a:r>
              <a:rPr lang="el-GR" sz="1600" spc="-5" dirty="0">
                <a:cs typeface="Calibri"/>
              </a:rPr>
              <a:t>υπόθεση</a:t>
            </a:r>
            <a:r>
              <a:rPr lang="el-GR" sz="1600" dirty="0">
                <a:cs typeface="Calibri"/>
              </a:rPr>
              <a:t> </a:t>
            </a:r>
            <a:r>
              <a:rPr lang="el-GR" sz="1600" spc="-5" dirty="0">
                <a:cs typeface="Calibri"/>
              </a:rPr>
              <a:t>αυτή</a:t>
            </a:r>
            <a:r>
              <a:rPr lang="el-GR" sz="1600" dirty="0">
                <a:cs typeface="Calibri"/>
              </a:rPr>
              <a:t> </a:t>
            </a:r>
            <a:r>
              <a:rPr lang="el-GR" sz="1600" spc="-5" dirty="0">
                <a:cs typeface="Calibri"/>
              </a:rPr>
              <a:t>αφορούσε</a:t>
            </a:r>
            <a:r>
              <a:rPr lang="el-GR" sz="1600" dirty="0">
                <a:cs typeface="Calibri"/>
              </a:rPr>
              <a:t> </a:t>
            </a:r>
            <a:r>
              <a:rPr lang="el-GR" sz="1600" spc="-5" dirty="0">
                <a:cs typeface="Calibri"/>
              </a:rPr>
              <a:t>σε</a:t>
            </a:r>
            <a:r>
              <a:rPr lang="el-GR" sz="1600" dirty="0">
                <a:cs typeface="Calibri"/>
              </a:rPr>
              <a:t> </a:t>
            </a:r>
            <a:r>
              <a:rPr lang="el-GR" sz="1600" spc="-5" dirty="0">
                <a:cs typeface="Calibri"/>
              </a:rPr>
              <a:t>συναλλαγή</a:t>
            </a:r>
            <a:r>
              <a:rPr lang="el-GR" sz="1600" dirty="0">
                <a:cs typeface="Calibri"/>
              </a:rPr>
              <a:t> με</a:t>
            </a:r>
            <a:r>
              <a:rPr lang="el-GR" sz="1600" spc="5" dirty="0">
                <a:cs typeface="Calibri"/>
              </a:rPr>
              <a:t> </a:t>
            </a:r>
            <a:r>
              <a:rPr lang="el-GR" sz="1600" spc="-5" dirty="0">
                <a:cs typeface="Calibri"/>
              </a:rPr>
              <a:t>αντικείμενο</a:t>
            </a:r>
            <a:r>
              <a:rPr lang="el-GR" sz="1600" dirty="0">
                <a:cs typeface="Calibri"/>
              </a:rPr>
              <a:t> την</a:t>
            </a:r>
            <a:r>
              <a:rPr lang="el-GR" sz="1600" spc="5" dirty="0">
                <a:cs typeface="Calibri"/>
              </a:rPr>
              <a:t> </a:t>
            </a:r>
            <a:r>
              <a:rPr lang="el-GR" sz="1600" spc="-5" dirty="0">
                <a:cs typeface="Calibri"/>
              </a:rPr>
              <a:t>ανταλλαγή</a:t>
            </a:r>
            <a:r>
              <a:rPr lang="el-GR" sz="1600" dirty="0">
                <a:cs typeface="Calibri"/>
              </a:rPr>
              <a:t> </a:t>
            </a:r>
            <a:r>
              <a:rPr lang="el-GR" sz="1600" spc="-5" dirty="0">
                <a:cs typeface="Calibri"/>
              </a:rPr>
              <a:t>μιας </a:t>
            </a:r>
            <a:r>
              <a:rPr lang="el-GR" sz="1600" dirty="0">
                <a:cs typeface="Calibri"/>
              </a:rPr>
              <a:t> </a:t>
            </a:r>
            <a:r>
              <a:rPr lang="el-GR" sz="1600" spc="-5" dirty="0">
                <a:cs typeface="Calibri"/>
              </a:rPr>
              <a:t>παραθαλάσσιας</a:t>
            </a:r>
            <a:r>
              <a:rPr lang="el-GR" sz="1600" spc="140" dirty="0">
                <a:cs typeface="Calibri"/>
              </a:rPr>
              <a:t> </a:t>
            </a:r>
            <a:r>
              <a:rPr lang="el-GR" sz="1600" spc="-5" dirty="0">
                <a:cs typeface="Calibri"/>
              </a:rPr>
              <a:t>βίλας</a:t>
            </a:r>
            <a:r>
              <a:rPr lang="el-GR" sz="1600" spc="140" dirty="0">
                <a:cs typeface="Calibri"/>
              </a:rPr>
              <a:t> </a:t>
            </a:r>
            <a:r>
              <a:rPr lang="el-GR" sz="1600" dirty="0">
                <a:cs typeface="Calibri"/>
              </a:rPr>
              <a:t>έναντι</a:t>
            </a:r>
            <a:r>
              <a:rPr lang="el-GR" sz="1600" spc="135" dirty="0">
                <a:cs typeface="Calibri"/>
              </a:rPr>
              <a:t> </a:t>
            </a:r>
            <a:r>
              <a:rPr lang="el-GR" sz="1600" dirty="0">
                <a:cs typeface="Calibri"/>
              </a:rPr>
              <a:t>ενός</a:t>
            </a:r>
            <a:r>
              <a:rPr lang="el-GR" sz="1600" spc="140" dirty="0">
                <a:cs typeface="Calibri"/>
              </a:rPr>
              <a:t> </a:t>
            </a:r>
            <a:r>
              <a:rPr lang="el-GR" sz="1600" spc="-5" dirty="0">
                <a:cs typeface="Calibri"/>
              </a:rPr>
              <a:t>διαμερίσματος</a:t>
            </a:r>
            <a:r>
              <a:rPr lang="el-GR" sz="1600" spc="140" dirty="0">
                <a:cs typeface="Calibri"/>
              </a:rPr>
              <a:t> </a:t>
            </a:r>
            <a:r>
              <a:rPr lang="el-GR" sz="1600" spc="-5" dirty="0">
                <a:cs typeface="Calibri"/>
              </a:rPr>
              <a:t>μικρότερης</a:t>
            </a:r>
            <a:r>
              <a:rPr lang="el-GR" sz="1600" spc="140" dirty="0">
                <a:cs typeface="Calibri"/>
              </a:rPr>
              <a:t> </a:t>
            </a:r>
            <a:r>
              <a:rPr lang="el-GR" sz="1600" spc="-5" dirty="0">
                <a:cs typeface="Calibri"/>
              </a:rPr>
              <a:t>αξίας.</a:t>
            </a:r>
            <a:r>
              <a:rPr lang="el-GR" sz="1600" spc="135" dirty="0">
                <a:cs typeface="Calibri"/>
              </a:rPr>
              <a:t> </a:t>
            </a:r>
            <a:r>
              <a:rPr lang="el-GR" sz="1600" spc="-5" dirty="0">
                <a:cs typeface="Calibri"/>
              </a:rPr>
              <a:t>Οι</a:t>
            </a:r>
            <a:r>
              <a:rPr lang="el-GR" sz="1600" spc="135" dirty="0">
                <a:cs typeface="Calibri"/>
              </a:rPr>
              <a:t> </a:t>
            </a:r>
            <a:r>
              <a:rPr lang="el-GR" sz="1600" spc="-5" dirty="0" smtClean="0">
                <a:cs typeface="Calibri"/>
              </a:rPr>
              <a:t>κοινωνικές υπηρεσίες</a:t>
            </a:r>
            <a:r>
              <a:rPr lang="el-GR" sz="1600" spc="-5" dirty="0">
                <a:cs typeface="Calibri"/>
              </a:rPr>
              <a:t>, </a:t>
            </a:r>
            <a:r>
              <a:rPr lang="el-GR" sz="1600" dirty="0">
                <a:cs typeface="Calibri"/>
              </a:rPr>
              <a:t>οι </a:t>
            </a:r>
            <a:r>
              <a:rPr lang="el-GR" sz="1600" spc="-5" dirty="0">
                <a:cs typeface="Calibri"/>
              </a:rPr>
              <a:t>οποίες </a:t>
            </a:r>
            <a:r>
              <a:rPr lang="el-GR" sz="1600" dirty="0">
                <a:cs typeface="Calibri"/>
              </a:rPr>
              <a:t>έπρεπε να </a:t>
            </a:r>
            <a:r>
              <a:rPr lang="el-GR" sz="1600" spc="-5" dirty="0">
                <a:cs typeface="Calibri"/>
              </a:rPr>
              <a:t>δώσουν </a:t>
            </a:r>
            <a:r>
              <a:rPr lang="el-GR" sz="1600" dirty="0">
                <a:cs typeface="Calibri"/>
              </a:rPr>
              <a:t>τη </a:t>
            </a:r>
            <a:r>
              <a:rPr lang="el-GR" sz="1600" spc="-5" dirty="0">
                <a:cs typeface="Calibri"/>
              </a:rPr>
              <a:t>συγκατάθεσή τους για </a:t>
            </a:r>
            <a:r>
              <a:rPr lang="el-GR" sz="1600" dirty="0">
                <a:cs typeface="Calibri"/>
              </a:rPr>
              <a:t>τη </a:t>
            </a:r>
            <a:r>
              <a:rPr lang="el-GR" sz="1600" spc="-5" dirty="0">
                <a:cs typeface="Calibri"/>
              </a:rPr>
              <a:t>συναλλαγή, </a:t>
            </a:r>
            <a:r>
              <a:rPr lang="el-GR" sz="1600" dirty="0">
                <a:cs typeface="Calibri"/>
              </a:rPr>
              <a:t> </a:t>
            </a:r>
            <a:r>
              <a:rPr lang="el-GR" sz="1600" spc="-5" dirty="0">
                <a:cs typeface="Calibri"/>
              </a:rPr>
              <a:t>καθώς </a:t>
            </a:r>
            <a:r>
              <a:rPr lang="el-GR" sz="1600" dirty="0">
                <a:cs typeface="Calibri"/>
              </a:rPr>
              <a:t>οι </a:t>
            </a:r>
            <a:r>
              <a:rPr lang="el-GR" sz="1600" spc="-5" dirty="0">
                <a:cs typeface="Calibri"/>
              </a:rPr>
              <a:t>ιδιοκτήτριες </a:t>
            </a:r>
            <a:r>
              <a:rPr lang="el-GR" sz="1600" dirty="0">
                <a:cs typeface="Calibri"/>
              </a:rPr>
              <a:t>της </a:t>
            </a:r>
            <a:r>
              <a:rPr lang="el-GR" sz="1600" spc="-5" dirty="0">
                <a:cs typeface="Calibri"/>
              </a:rPr>
              <a:t>βίλας </a:t>
            </a:r>
            <a:r>
              <a:rPr lang="el-GR" sz="1600" dirty="0">
                <a:cs typeface="Calibri"/>
              </a:rPr>
              <a:t>– οι </a:t>
            </a:r>
            <a:r>
              <a:rPr lang="el-GR" sz="1600" spc="-5" dirty="0">
                <a:cs typeface="Calibri"/>
              </a:rPr>
              <a:t>δύο προσφεύγουσες </a:t>
            </a:r>
            <a:r>
              <a:rPr lang="el-GR" sz="1600" dirty="0">
                <a:cs typeface="Calibri"/>
              </a:rPr>
              <a:t>– </a:t>
            </a:r>
            <a:r>
              <a:rPr lang="el-GR" sz="1600" spc="-5" dirty="0">
                <a:cs typeface="Calibri"/>
              </a:rPr>
              <a:t>ήταν τότε ανήλικες, </a:t>
            </a:r>
            <a:r>
              <a:rPr lang="el-GR" sz="1600" dirty="0">
                <a:cs typeface="Calibri"/>
              </a:rPr>
              <a:t> </a:t>
            </a:r>
            <a:r>
              <a:rPr lang="el-GR" sz="1600" spc="-5" dirty="0">
                <a:cs typeface="Calibri"/>
              </a:rPr>
              <a:t>συναίνεσαν</a:t>
            </a:r>
            <a:r>
              <a:rPr lang="el-GR" sz="1600" dirty="0">
                <a:cs typeface="Calibri"/>
              </a:rPr>
              <a:t> </a:t>
            </a:r>
            <a:r>
              <a:rPr lang="el-GR" sz="1600" spc="-5" dirty="0">
                <a:cs typeface="Calibri"/>
              </a:rPr>
              <a:t>στην</a:t>
            </a:r>
            <a:r>
              <a:rPr lang="el-GR" sz="1600" dirty="0">
                <a:cs typeface="Calibri"/>
              </a:rPr>
              <a:t> </a:t>
            </a:r>
            <a:r>
              <a:rPr lang="el-GR" sz="1600" spc="-5" dirty="0">
                <a:cs typeface="Calibri"/>
              </a:rPr>
              <a:t>προτεινόμενη</a:t>
            </a:r>
            <a:r>
              <a:rPr lang="el-GR" sz="1600" dirty="0">
                <a:cs typeface="Calibri"/>
              </a:rPr>
              <a:t> </a:t>
            </a:r>
            <a:r>
              <a:rPr lang="el-GR" sz="1600" spc="-5" dirty="0">
                <a:cs typeface="Calibri"/>
              </a:rPr>
              <a:t>ανταλλαγή</a:t>
            </a:r>
            <a:r>
              <a:rPr lang="el-GR" sz="1600" dirty="0">
                <a:cs typeface="Calibri"/>
              </a:rPr>
              <a:t> </a:t>
            </a:r>
            <a:r>
              <a:rPr lang="el-GR" sz="1600" spc="-5" dirty="0">
                <a:cs typeface="Calibri"/>
              </a:rPr>
              <a:t>χωρίς</a:t>
            </a:r>
            <a:r>
              <a:rPr lang="el-GR" sz="1600" dirty="0">
                <a:cs typeface="Calibri"/>
              </a:rPr>
              <a:t> να</a:t>
            </a:r>
            <a:r>
              <a:rPr lang="el-GR" sz="1600" spc="5" dirty="0">
                <a:cs typeface="Calibri"/>
              </a:rPr>
              <a:t> </a:t>
            </a:r>
            <a:r>
              <a:rPr lang="el-GR" sz="1600" spc="-5" dirty="0">
                <a:cs typeface="Calibri"/>
              </a:rPr>
              <a:t>εξετάσουν</a:t>
            </a:r>
            <a:r>
              <a:rPr lang="el-GR" sz="1600" dirty="0">
                <a:cs typeface="Calibri"/>
              </a:rPr>
              <a:t> </a:t>
            </a:r>
            <a:r>
              <a:rPr lang="el-GR" sz="1600" spc="-5" dirty="0">
                <a:cs typeface="Calibri"/>
              </a:rPr>
              <a:t>επιμελώς</a:t>
            </a:r>
            <a:r>
              <a:rPr lang="el-GR" sz="1600" dirty="0">
                <a:cs typeface="Calibri"/>
              </a:rPr>
              <a:t> </a:t>
            </a:r>
            <a:r>
              <a:rPr lang="el-GR" sz="1600" spc="-5" dirty="0">
                <a:cs typeface="Calibri"/>
              </a:rPr>
              <a:t>τις </a:t>
            </a:r>
            <a:r>
              <a:rPr lang="el-GR" sz="1600" dirty="0">
                <a:cs typeface="Calibri"/>
              </a:rPr>
              <a:t> </a:t>
            </a:r>
            <a:r>
              <a:rPr lang="el-GR" sz="1600" spc="-5" dirty="0">
                <a:cs typeface="Calibri"/>
              </a:rPr>
              <a:t>ιδιαίτερες περιστάσεις της υπόθεσης </a:t>
            </a:r>
            <a:r>
              <a:rPr lang="el-GR" sz="1600" dirty="0">
                <a:cs typeface="Calibri"/>
              </a:rPr>
              <a:t>ή </a:t>
            </a:r>
            <a:r>
              <a:rPr lang="el-GR" sz="1600" spc="-5" dirty="0">
                <a:cs typeface="Calibri"/>
              </a:rPr>
              <a:t>την κατάσταση </a:t>
            </a:r>
            <a:r>
              <a:rPr lang="el-GR" sz="1600" dirty="0">
                <a:cs typeface="Calibri"/>
              </a:rPr>
              <a:t>της </a:t>
            </a:r>
            <a:r>
              <a:rPr lang="el-GR" sz="1600" spc="-5" dirty="0">
                <a:cs typeface="Calibri"/>
              </a:rPr>
              <a:t>οικογένειας. </a:t>
            </a:r>
            <a:r>
              <a:rPr lang="el-GR" sz="1600" dirty="0">
                <a:cs typeface="Calibri"/>
              </a:rPr>
              <a:t>Ο </a:t>
            </a:r>
            <a:r>
              <a:rPr lang="el-GR" sz="1600" spc="-5" dirty="0">
                <a:cs typeface="Calibri"/>
              </a:rPr>
              <a:t>δικηγόρος </a:t>
            </a:r>
            <a:r>
              <a:rPr lang="el-GR" sz="1600" dirty="0">
                <a:cs typeface="Calibri"/>
              </a:rPr>
              <a:t> </a:t>
            </a:r>
            <a:r>
              <a:rPr lang="el-GR" sz="1600" spc="-5" dirty="0">
                <a:cs typeface="Calibri"/>
              </a:rPr>
              <a:t>που ενεργούσε στο όνομα </a:t>
            </a:r>
            <a:r>
              <a:rPr lang="el-GR" sz="1600" dirty="0">
                <a:cs typeface="Calibri"/>
              </a:rPr>
              <a:t>των </a:t>
            </a:r>
            <a:r>
              <a:rPr lang="el-GR" sz="1600" spc="-5" dirty="0">
                <a:cs typeface="Calibri"/>
              </a:rPr>
              <a:t>γονέων των </a:t>
            </a:r>
            <a:r>
              <a:rPr lang="el-GR" sz="1600" spc="-10" dirty="0">
                <a:cs typeface="Calibri"/>
              </a:rPr>
              <a:t>παιδιών </a:t>
            </a:r>
            <a:r>
              <a:rPr lang="el-GR" sz="1600" spc="-5" dirty="0">
                <a:cs typeface="Calibri"/>
              </a:rPr>
              <a:t>συνέβαινε </a:t>
            </a:r>
            <a:r>
              <a:rPr lang="el-GR" sz="1600" dirty="0">
                <a:cs typeface="Calibri"/>
              </a:rPr>
              <a:t>να </a:t>
            </a:r>
            <a:r>
              <a:rPr lang="el-GR" sz="1600" spc="-5" dirty="0">
                <a:cs typeface="Calibri"/>
              </a:rPr>
              <a:t>είναι επίσης </a:t>
            </a:r>
            <a:r>
              <a:rPr lang="el-GR" sz="1600" dirty="0">
                <a:cs typeface="Calibri"/>
              </a:rPr>
              <a:t>ο </a:t>
            </a:r>
            <a:r>
              <a:rPr lang="el-GR" sz="1600" spc="5" dirty="0">
                <a:cs typeface="Calibri"/>
              </a:rPr>
              <a:t> </a:t>
            </a:r>
            <a:r>
              <a:rPr lang="el-GR" sz="1600" spc="-5" dirty="0">
                <a:cs typeface="Calibri"/>
              </a:rPr>
              <a:t>σύζυγος </a:t>
            </a:r>
            <a:r>
              <a:rPr lang="el-GR" sz="1600" dirty="0">
                <a:cs typeface="Calibri"/>
              </a:rPr>
              <a:t>της </a:t>
            </a:r>
            <a:r>
              <a:rPr lang="el-GR" sz="1600" spc="-5" dirty="0">
                <a:cs typeface="Calibri"/>
              </a:rPr>
              <a:t>κόρης </a:t>
            </a:r>
            <a:r>
              <a:rPr lang="el-GR" sz="1600" dirty="0">
                <a:cs typeface="Calibri"/>
              </a:rPr>
              <a:t>της </a:t>
            </a:r>
            <a:r>
              <a:rPr lang="el-GR" sz="1600" spc="-5" dirty="0">
                <a:cs typeface="Calibri"/>
              </a:rPr>
              <a:t>αρχικής ιδιοκτήτριας </a:t>
            </a:r>
            <a:r>
              <a:rPr lang="el-GR" sz="1600" dirty="0">
                <a:cs typeface="Calibri"/>
              </a:rPr>
              <a:t>του </a:t>
            </a:r>
            <a:r>
              <a:rPr lang="el-GR" sz="1600" spc="-5" dirty="0">
                <a:cs typeface="Calibri"/>
              </a:rPr>
              <a:t>διαμερίσματος. Οι μεταγενέστερες </a:t>
            </a:r>
            <a:r>
              <a:rPr lang="el-GR" sz="1600" dirty="0">
                <a:cs typeface="Calibri"/>
              </a:rPr>
              <a:t> </a:t>
            </a:r>
            <a:r>
              <a:rPr lang="el-GR" sz="1600" spc="-5" dirty="0">
                <a:cs typeface="Calibri"/>
              </a:rPr>
              <a:t>προσπάθειες</a:t>
            </a:r>
            <a:r>
              <a:rPr lang="el-GR" sz="1600" dirty="0">
                <a:cs typeface="Calibri"/>
              </a:rPr>
              <a:t> των</a:t>
            </a:r>
            <a:r>
              <a:rPr lang="el-GR" sz="1600" spc="5" dirty="0">
                <a:cs typeface="Calibri"/>
              </a:rPr>
              <a:t> </a:t>
            </a:r>
            <a:r>
              <a:rPr lang="el-GR" sz="1600" spc="-5" dirty="0">
                <a:cs typeface="Calibri"/>
              </a:rPr>
              <a:t>δύο</a:t>
            </a:r>
            <a:r>
              <a:rPr lang="el-GR" sz="1600" dirty="0">
                <a:cs typeface="Calibri"/>
              </a:rPr>
              <a:t> </a:t>
            </a:r>
            <a:r>
              <a:rPr lang="el-GR" sz="1600" spc="-5" dirty="0" err="1">
                <a:cs typeface="Calibri"/>
              </a:rPr>
              <a:t>προσφευγουσών</a:t>
            </a:r>
            <a:r>
              <a:rPr lang="el-GR" sz="1600" dirty="0">
                <a:cs typeface="Calibri"/>
              </a:rPr>
              <a:t> </a:t>
            </a:r>
            <a:r>
              <a:rPr lang="el-GR" sz="1600" spc="-5" dirty="0">
                <a:cs typeface="Calibri"/>
              </a:rPr>
              <a:t>και</a:t>
            </a:r>
            <a:r>
              <a:rPr lang="el-GR" sz="1600" dirty="0">
                <a:cs typeface="Calibri"/>
              </a:rPr>
              <a:t> του</a:t>
            </a:r>
            <a:r>
              <a:rPr lang="el-GR" sz="1600" spc="5" dirty="0">
                <a:cs typeface="Calibri"/>
              </a:rPr>
              <a:t> </a:t>
            </a:r>
            <a:r>
              <a:rPr lang="el-GR" sz="1600" spc="-5" dirty="0">
                <a:cs typeface="Calibri"/>
              </a:rPr>
              <a:t>πατέρα</a:t>
            </a:r>
            <a:r>
              <a:rPr lang="el-GR" sz="1600" dirty="0">
                <a:cs typeface="Calibri"/>
              </a:rPr>
              <a:t> της</a:t>
            </a:r>
            <a:r>
              <a:rPr lang="el-GR" sz="1600" spc="5" dirty="0">
                <a:cs typeface="Calibri"/>
              </a:rPr>
              <a:t> </a:t>
            </a:r>
            <a:r>
              <a:rPr lang="el-GR" sz="1600" spc="-5" dirty="0">
                <a:cs typeface="Calibri"/>
              </a:rPr>
              <a:t>δεύτερης </a:t>
            </a:r>
            <a:r>
              <a:rPr lang="el-GR" sz="1600" dirty="0">
                <a:cs typeface="Calibri"/>
              </a:rPr>
              <a:t> </a:t>
            </a:r>
            <a:r>
              <a:rPr lang="el-GR" sz="1600" spc="-5" dirty="0">
                <a:cs typeface="Calibri"/>
              </a:rPr>
              <a:t>προσφεύγουσας (ο οποίος </a:t>
            </a:r>
            <a:r>
              <a:rPr lang="el-GR" sz="1600" dirty="0">
                <a:cs typeface="Calibri"/>
              </a:rPr>
              <a:t>ήταν </a:t>
            </a:r>
            <a:r>
              <a:rPr lang="el-GR" sz="1600" spc="-5" dirty="0">
                <a:cs typeface="Calibri"/>
              </a:rPr>
              <a:t>κηδεμόνας και </a:t>
            </a:r>
            <a:r>
              <a:rPr lang="el-GR" sz="1600" dirty="0">
                <a:cs typeface="Calibri"/>
              </a:rPr>
              <a:t>των </a:t>
            </a:r>
            <a:r>
              <a:rPr lang="el-GR" sz="1600" spc="-5" dirty="0">
                <a:cs typeface="Calibri"/>
              </a:rPr>
              <a:t>δύο κοριτσιών) </a:t>
            </a:r>
            <a:r>
              <a:rPr lang="el-GR" sz="1600" dirty="0">
                <a:cs typeface="Calibri"/>
              </a:rPr>
              <a:t>να </a:t>
            </a:r>
            <a:r>
              <a:rPr lang="el-GR" sz="1600" spc="-5" dirty="0">
                <a:cs typeface="Calibri"/>
              </a:rPr>
              <a:t>προσβάλουν </a:t>
            </a:r>
            <a:r>
              <a:rPr lang="el-GR" sz="1600" dirty="0">
                <a:cs typeface="Calibri"/>
              </a:rPr>
              <a:t> </a:t>
            </a:r>
            <a:r>
              <a:rPr lang="el-GR" sz="1600" spc="-5" dirty="0">
                <a:cs typeface="Calibri"/>
              </a:rPr>
              <a:t>δικαστικώς </a:t>
            </a:r>
            <a:r>
              <a:rPr lang="el-GR" sz="1600" dirty="0">
                <a:cs typeface="Calibri"/>
              </a:rPr>
              <a:t>τη </a:t>
            </a:r>
            <a:r>
              <a:rPr lang="el-GR" sz="1600" spc="-5" dirty="0">
                <a:cs typeface="Calibri"/>
              </a:rPr>
              <a:t>νομιμότητα </a:t>
            </a:r>
            <a:r>
              <a:rPr lang="el-GR" sz="1600" dirty="0">
                <a:cs typeface="Calibri"/>
              </a:rPr>
              <a:t>της </a:t>
            </a:r>
            <a:r>
              <a:rPr lang="el-GR" sz="1600" spc="-5" dirty="0">
                <a:cs typeface="Calibri"/>
              </a:rPr>
              <a:t>συναλλαγής </a:t>
            </a:r>
            <a:r>
              <a:rPr lang="el-GR" sz="1600" dirty="0">
                <a:cs typeface="Calibri"/>
              </a:rPr>
              <a:t>δεν </a:t>
            </a:r>
            <a:r>
              <a:rPr lang="el-GR" sz="1600" spc="-5" dirty="0">
                <a:cs typeface="Calibri"/>
              </a:rPr>
              <a:t>ευοδώθηκαν, διότι </a:t>
            </a:r>
            <a:r>
              <a:rPr lang="el-GR" sz="1600" dirty="0">
                <a:cs typeface="Calibri"/>
              </a:rPr>
              <a:t>τα </a:t>
            </a:r>
            <a:r>
              <a:rPr lang="el-GR" sz="1600" spc="-5" dirty="0">
                <a:cs typeface="Calibri"/>
              </a:rPr>
              <a:t>δικαστήρια </a:t>
            </a:r>
            <a:r>
              <a:rPr lang="el-GR" sz="1600" dirty="0">
                <a:cs typeface="Calibri"/>
              </a:rPr>
              <a:t> </a:t>
            </a:r>
            <a:r>
              <a:rPr lang="el-GR" sz="1600" spc="-5" dirty="0">
                <a:cs typeface="Calibri"/>
              </a:rPr>
              <a:t>τους καταλόγισαν </a:t>
            </a:r>
            <a:r>
              <a:rPr lang="el-GR" sz="1600" dirty="0">
                <a:cs typeface="Calibri"/>
              </a:rPr>
              <a:t>το </a:t>
            </a:r>
            <a:r>
              <a:rPr lang="el-GR" sz="1600" spc="-5" dirty="0">
                <a:cs typeface="Calibri"/>
              </a:rPr>
              <a:t>γεγονός </a:t>
            </a:r>
            <a:r>
              <a:rPr lang="el-GR" sz="1600" dirty="0">
                <a:cs typeface="Calibri"/>
              </a:rPr>
              <a:t>ότι δεν </a:t>
            </a:r>
            <a:r>
              <a:rPr lang="el-GR" sz="1600" spc="-5" dirty="0">
                <a:cs typeface="Calibri"/>
              </a:rPr>
              <a:t>είχαν προσβάλει </a:t>
            </a:r>
            <a:r>
              <a:rPr lang="el-GR" sz="1600" dirty="0">
                <a:cs typeface="Calibri"/>
              </a:rPr>
              <a:t>την </a:t>
            </a:r>
            <a:r>
              <a:rPr lang="el-GR" sz="1600" spc="-5" dirty="0">
                <a:cs typeface="Calibri"/>
              </a:rPr>
              <a:t>απόφαση στο πλαίσιο </a:t>
            </a:r>
            <a:r>
              <a:rPr lang="el-GR" sz="1600" dirty="0">
                <a:cs typeface="Calibri"/>
              </a:rPr>
              <a:t> </a:t>
            </a:r>
            <a:r>
              <a:rPr lang="el-GR" sz="1600" spc="-5" dirty="0">
                <a:cs typeface="Calibri"/>
              </a:rPr>
              <a:t>διοικητικής</a:t>
            </a:r>
            <a:r>
              <a:rPr lang="el-GR" sz="1600" dirty="0">
                <a:cs typeface="Calibri"/>
              </a:rPr>
              <a:t> </a:t>
            </a:r>
            <a:r>
              <a:rPr lang="el-GR" sz="1600" spc="-5" dirty="0">
                <a:cs typeface="Calibri"/>
              </a:rPr>
              <a:t>διαδικασίας,</a:t>
            </a:r>
            <a:r>
              <a:rPr lang="el-GR" sz="1600" dirty="0">
                <a:cs typeface="Calibri"/>
              </a:rPr>
              <a:t> </a:t>
            </a:r>
            <a:r>
              <a:rPr lang="el-GR" sz="1600" spc="-5" dirty="0">
                <a:cs typeface="Calibri"/>
              </a:rPr>
              <a:t>παρόλο</a:t>
            </a:r>
            <a:r>
              <a:rPr lang="el-GR" sz="1600" dirty="0">
                <a:cs typeface="Calibri"/>
              </a:rPr>
              <a:t> </a:t>
            </a:r>
            <a:r>
              <a:rPr lang="el-GR" sz="1600" spc="-5" dirty="0">
                <a:cs typeface="Calibri"/>
              </a:rPr>
              <a:t>που</a:t>
            </a:r>
            <a:r>
              <a:rPr lang="el-GR" sz="1600" dirty="0">
                <a:cs typeface="Calibri"/>
              </a:rPr>
              <a:t> </a:t>
            </a:r>
            <a:r>
              <a:rPr lang="el-GR" sz="1600" spc="-5" dirty="0">
                <a:cs typeface="Calibri"/>
              </a:rPr>
              <a:t>εκείνη</a:t>
            </a:r>
            <a:r>
              <a:rPr lang="el-GR" sz="1600" dirty="0">
                <a:cs typeface="Calibri"/>
              </a:rPr>
              <a:t> </a:t>
            </a:r>
            <a:r>
              <a:rPr lang="el-GR" sz="1600" spc="-5" dirty="0">
                <a:cs typeface="Calibri"/>
              </a:rPr>
              <a:t>την</a:t>
            </a:r>
            <a:r>
              <a:rPr lang="el-GR" sz="1600" dirty="0">
                <a:cs typeface="Calibri"/>
              </a:rPr>
              <a:t> </a:t>
            </a:r>
            <a:r>
              <a:rPr lang="el-GR" sz="1600" spc="-5" dirty="0">
                <a:cs typeface="Calibri"/>
              </a:rPr>
              <a:t>περίοδο</a:t>
            </a:r>
            <a:r>
              <a:rPr lang="el-GR" sz="1600" dirty="0">
                <a:cs typeface="Calibri"/>
              </a:rPr>
              <a:t> τα</a:t>
            </a:r>
            <a:r>
              <a:rPr lang="el-GR" sz="1600" spc="5" dirty="0">
                <a:cs typeface="Calibri"/>
              </a:rPr>
              <a:t> </a:t>
            </a:r>
            <a:r>
              <a:rPr lang="el-GR" sz="1600" spc="-5" dirty="0">
                <a:cs typeface="Calibri"/>
              </a:rPr>
              <a:t>δύο</a:t>
            </a:r>
            <a:r>
              <a:rPr lang="el-GR" sz="1600" dirty="0">
                <a:cs typeface="Calibri"/>
              </a:rPr>
              <a:t> </a:t>
            </a:r>
            <a:r>
              <a:rPr lang="el-GR" sz="1600" spc="-10" dirty="0">
                <a:cs typeface="Calibri"/>
              </a:rPr>
              <a:t>κορίτσια</a:t>
            </a:r>
            <a:r>
              <a:rPr lang="el-GR" sz="1600" spc="-5" dirty="0">
                <a:cs typeface="Calibri"/>
              </a:rPr>
              <a:t> </a:t>
            </a:r>
            <a:r>
              <a:rPr lang="el-GR" sz="1600" dirty="0">
                <a:cs typeface="Calibri"/>
              </a:rPr>
              <a:t>ήταν </a:t>
            </a:r>
            <a:r>
              <a:rPr lang="el-GR" sz="1600" spc="5" dirty="0">
                <a:cs typeface="Calibri"/>
              </a:rPr>
              <a:t> </a:t>
            </a:r>
            <a:r>
              <a:rPr lang="el-GR" sz="1600" spc="-5" dirty="0">
                <a:cs typeface="Calibri"/>
              </a:rPr>
              <a:t>ανήλικα, </a:t>
            </a:r>
            <a:r>
              <a:rPr lang="el-GR" sz="1600" dirty="0">
                <a:cs typeface="Calibri"/>
              </a:rPr>
              <a:t>ο </a:t>
            </a:r>
            <a:r>
              <a:rPr lang="el-GR" sz="1600" spc="-5" dirty="0">
                <a:cs typeface="Calibri"/>
              </a:rPr>
              <a:t>πατέρας </a:t>
            </a:r>
            <a:r>
              <a:rPr lang="el-GR" sz="1600" dirty="0">
                <a:cs typeface="Calibri"/>
              </a:rPr>
              <a:t>της </a:t>
            </a:r>
            <a:r>
              <a:rPr lang="el-GR" sz="1600" spc="-5" dirty="0">
                <a:cs typeface="Calibri"/>
              </a:rPr>
              <a:t>δεύτερης προσφεύγουσας τελούσε υπό κράτηση, </a:t>
            </a:r>
            <a:r>
              <a:rPr lang="el-GR" sz="1600" dirty="0">
                <a:cs typeface="Calibri"/>
              </a:rPr>
              <a:t>η </a:t>
            </a:r>
            <a:r>
              <a:rPr lang="el-GR" sz="1600" spc="-5" dirty="0">
                <a:cs typeface="Calibri"/>
              </a:rPr>
              <a:t>μητέρα </a:t>
            </a:r>
            <a:r>
              <a:rPr lang="el-GR" sz="1600" dirty="0">
                <a:cs typeface="Calibri"/>
              </a:rPr>
              <a:t> ήταν</a:t>
            </a:r>
            <a:r>
              <a:rPr lang="el-GR" sz="1600" spc="5" dirty="0">
                <a:cs typeface="Calibri"/>
              </a:rPr>
              <a:t> </a:t>
            </a:r>
            <a:r>
              <a:rPr lang="el-GR" sz="1600" spc="-5" dirty="0">
                <a:cs typeface="Calibri"/>
              </a:rPr>
              <a:t>τοξικομανής</a:t>
            </a:r>
            <a:r>
              <a:rPr lang="el-GR" sz="1600" dirty="0">
                <a:cs typeface="Calibri"/>
              </a:rPr>
              <a:t> με</a:t>
            </a:r>
            <a:r>
              <a:rPr lang="el-GR" sz="1600" spc="5" dirty="0">
                <a:cs typeface="Calibri"/>
              </a:rPr>
              <a:t> </a:t>
            </a:r>
            <a:r>
              <a:rPr lang="el-GR" sz="1600" spc="-5" dirty="0">
                <a:cs typeface="Calibri"/>
              </a:rPr>
              <a:t>οικονομικές</a:t>
            </a:r>
            <a:r>
              <a:rPr lang="el-GR" sz="1600" dirty="0">
                <a:cs typeface="Calibri"/>
              </a:rPr>
              <a:t> </a:t>
            </a:r>
            <a:r>
              <a:rPr lang="el-GR" sz="1600" spc="-5" dirty="0">
                <a:cs typeface="Calibri"/>
              </a:rPr>
              <a:t>δυσκολίες</a:t>
            </a:r>
            <a:r>
              <a:rPr lang="el-GR" sz="1600" dirty="0">
                <a:cs typeface="Calibri"/>
              </a:rPr>
              <a:t> και</a:t>
            </a:r>
            <a:r>
              <a:rPr lang="el-GR" sz="1600" spc="5" dirty="0">
                <a:cs typeface="Calibri"/>
              </a:rPr>
              <a:t> </a:t>
            </a:r>
            <a:r>
              <a:rPr lang="el-GR" sz="1600" dirty="0">
                <a:cs typeface="Calibri"/>
              </a:rPr>
              <a:t>ο</a:t>
            </a:r>
            <a:r>
              <a:rPr lang="el-GR" sz="1600" spc="5" dirty="0">
                <a:cs typeface="Calibri"/>
              </a:rPr>
              <a:t> </a:t>
            </a:r>
            <a:r>
              <a:rPr lang="el-GR" sz="1600" spc="-5" dirty="0">
                <a:cs typeface="Calibri"/>
              </a:rPr>
              <a:t>δικηγόρος</a:t>
            </a:r>
            <a:r>
              <a:rPr lang="el-GR" sz="1600" dirty="0">
                <a:cs typeface="Calibri"/>
              </a:rPr>
              <a:t> </a:t>
            </a:r>
            <a:r>
              <a:rPr lang="el-GR" sz="1600" spc="-5" dirty="0">
                <a:cs typeface="Calibri"/>
              </a:rPr>
              <a:t>τους</a:t>
            </a:r>
            <a:r>
              <a:rPr lang="el-GR" sz="1600" dirty="0">
                <a:cs typeface="Calibri"/>
              </a:rPr>
              <a:t> </a:t>
            </a:r>
            <a:r>
              <a:rPr lang="el-GR" sz="1600" spc="-5" dirty="0">
                <a:cs typeface="Calibri"/>
              </a:rPr>
              <a:t>παρουσίαζε </a:t>
            </a:r>
            <a:r>
              <a:rPr lang="el-GR" sz="1600" dirty="0">
                <a:cs typeface="Calibri"/>
              </a:rPr>
              <a:t> </a:t>
            </a:r>
            <a:r>
              <a:rPr lang="el-GR" sz="1600" spc="-5" dirty="0">
                <a:cs typeface="Calibri"/>
              </a:rPr>
              <a:t>σύγκρουση</a:t>
            </a:r>
            <a:r>
              <a:rPr lang="el-GR" sz="1600" dirty="0">
                <a:cs typeface="Calibri"/>
              </a:rPr>
              <a:t> </a:t>
            </a:r>
            <a:r>
              <a:rPr lang="el-GR" sz="1600" spc="-5" dirty="0">
                <a:cs typeface="Calibri"/>
              </a:rPr>
              <a:t>συμφερόντων.</a:t>
            </a:r>
            <a:r>
              <a:rPr lang="el-GR" sz="1600" dirty="0">
                <a:cs typeface="Calibri"/>
              </a:rPr>
              <a:t> </a:t>
            </a:r>
            <a:r>
              <a:rPr lang="el-GR" sz="1600" spc="-5" dirty="0">
                <a:cs typeface="Calibri"/>
              </a:rPr>
              <a:t>Ενώπιον</a:t>
            </a:r>
            <a:r>
              <a:rPr lang="el-GR" sz="1600" dirty="0">
                <a:cs typeface="Calibri"/>
              </a:rPr>
              <a:t> του</a:t>
            </a:r>
            <a:r>
              <a:rPr lang="el-GR" sz="1600" spc="5" dirty="0">
                <a:cs typeface="Calibri"/>
              </a:rPr>
              <a:t> </a:t>
            </a:r>
            <a:r>
              <a:rPr lang="el-GR" sz="1600" spc="-5" dirty="0">
                <a:cs typeface="Calibri"/>
              </a:rPr>
              <a:t>Δικαστηρίου</a:t>
            </a:r>
            <a:r>
              <a:rPr lang="el-GR" sz="1600" spc="265" dirty="0">
                <a:cs typeface="Calibri"/>
              </a:rPr>
              <a:t> </a:t>
            </a:r>
            <a:r>
              <a:rPr lang="el-GR" sz="1600" spc="5" dirty="0">
                <a:cs typeface="Calibri"/>
              </a:rPr>
              <a:t>οι</a:t>
            </a:r>
            <a:r>
              <a:rPr lang="el-GR" sz="1600" spc="285" dirty="0">
                <a:cs typeface="Calibri"/>
              </a:rPr>
              <a:t> </a:t>
            </a:r>
            <a:r>
              <a:rPr lang="el-GR" sz="1600" spc="-5" dirty="0">
                <a:cs typeface="Calibri"/>
              </a:rPr>
              <a:t>προσφεύγουσες </a:t>
            </a:r>
            <a:r>
              <a:rPr lang="el-GR" sz="1600" dirty="0">
                <a:cs typeface="Calibri"/>
              </a:rPr>
              <a:t> </a:t>
            </a:r>
            <a:r>
              <a:rPr lang="el-GR" sz="1600" spc="-5" dirty="0">
                <a:cs typeface="Calibri"/>
              </a:rPr>
              <a:t>κατήγγειλαν</a:t>
            </a:r>
            <a:r>
              <a:rPr lang="el-GR" sz="1600" dirty="0">
                <a:cs typeface="Calibri"/>
              </a:rPr>
              <a:t> το</a:t>
            </a:r>
            <a:r>
              <a:rPr lang="el-GR" sz="1600" spc="5" dirty="0">
                <a:cs typeface="Calibri"/>
              </a:rPr>
              <a:t> </a:t>
            </a:r>
            <a:r>
              <a:rPr lang="el-GR" sz="1600" spc="-5" dirty="0">
                <a:cs typeface="Calibri"/>
              </a:rPr>
              <a:t>γεγονός</a:t>
            </a:r>
            <a:r>
              <a:rPr lang="el-GR" sz="1600" dirty="0">
                <a:cs typeface="Calibri"/>
              </a:rPr>
              <a:t> ότι</a:t>
            </a:r>
            <a:r>
              <a:rPr lang="el-GR" sz="1600" spc="5" dirty="0">
                <a:cs typeface="Calibri"/>
              </a:rPr>
              <a:t> </a:t>
            </a:r>
            <a:r>
              <a:rPr lang="el-GR" sz="1600" dirty="0">
                <a:cs typeface="Calibri"/>
              </a:rPr>
              <a:t>το</a:t>
            </a:r>
            <a:r>
              <a:rPr lang="el-GR" sz="1600" spc="5" dirty="0">
                <a:cs typeface="Calibri"/>
              </a:rPr>
              <a:t> </a:t>
            </a:r>
            <a:r>
              <a:rPr lang="el-GR" sz="1600" spc="-5" dirty="0">
                <a:cs typeface="Calibri"/>
              </a:rPr>
              <a:t>κροατικό</a:t>
            </a:r>
            <a:r>
              <a:rPr lang="el-GR" sz="1600" dirty="0">
                <a:cs typeface="Calibri"/>
              </a:rPr>
              <a:t> </a:t>
            </a:r>
            <a:r>
              <a:rPr lang="el-GR" sz="1600" spc="-5" dirty="0">
                <a:cs typeface="Calibri"/>
              </a:rPr>
              <a:t>Κράτος,</a:t>
            </a:r>
            <a:r>
              <a:rPr lang="el-GR" sz="1600" dirty="0">
                <a:cs typeface="Calibri"/>
              </a:rPr>
              <a:t> </a:t>
            </a:r>
            <a:r>
              <a:rPr lang="el-GR" sz="1600" spc="-5" dirty="0">
                <a:cs typeface="Calibri"/>
              </a:rPr>
              <a:t>μέσω</a:t>
            </a:r>
            <a:r>
              <a:rPr lang="el-GR" sz="1600" dirty="0">
                <a:cs typeface="Calibri"/>
              </a:rPr>
              <a:t> </a:t>
            </a:r>
            <a:r>
              <a:rPr lang="el-GR" sz="1600" spc="-5" dirty="0">
                <a:cs typeface="Calibri"/>
              </a:rPr>
              <a:t>των</a:t>
            </a:r>
            <a:r>
              <a:rPr lang="el-GR" sz="1600" dirty="0">
                <a:cs typeface="Calibri"/>
              </a:rPr>
              <a:t> </a:t>
            </a:r>
            <a:r>
              <a:rPr lang="el-GR" sz="1600" spc="-10" dirty="0">
                <a:cs typeface="Calibri"/>
              </a:rPr>
              <a:t>κοινωνικών</a:t>
            </a:r>
            <a:r>
              <a:rPr lang="el-GR" sz="1600" spc="-5" dirty="0">
                <a:cs typeface="Calibri"/>
              </a:rPr>
              <a:t> </a:t>
            </a:r>
            <a:r>
              <a:rPr lang="el-GR" sz="1600" dirty="0">
                <a:cs typeface="Calibri"/>
              </a:rPr>
              <a:t>του </a:t>
            </a:r>
            <a:r>
              <a:rPr lang="el-GR" sz="1600" spc="5" dirty="0">
                <a:cs typeface="Calibri"/>
              </a:rPr>
              <a:t> </a:t>
            </a:r>
            <a:r>
              <a:rPr lang="el-GR" sz="1600" spc="-5" dirty="0">
                <a:cs typeface="Calibri"/>
              </a:rPr>
              <a:t>υπηρεσιών,</a:t>
            </a:r>
            <a:r>
              <a:rPr lang="el-GR" sz="1600" dirty="0">
                <a:cs typeface="Calibri"/>
              </a:rPr>
              <a:t> δεν</a:t>
            </a:r>
            <a:r>
              <a:rPr lang="el-GR" sz="1600" spc="5" dirty="0">
                <a:cs typeface="Calibri"/>
              </a:rPr>
              <a:t> </a:t>
            </a:r>
            <a:r>
              <a:rPr lang="el-GR" sz="1600" spc="-5" dirty="0">
                <a:cs typeface="Calibri"/>
              </a:rPr>
              <a:t>προστάτευσε</a:t>
            </a:r>
            <a:r>
              <a:rPr lang="el-GR" sz="1600" dirty="0">
                <a:cs typeface="Calibri"/>
              </a:rPr>
              <a:t> </a:t>
            </a:r>
            <a:r>
              <a:rPr lang="el-GR" sz="1600" spc="-5" dirty="0">
                <a:cs typeface="Calibri"/>
              </a:rPr>
              <a:t>επαρκώς</a:t>
            </a:r>
            <a:r>
              <a:rPr lang="el-GR" sz="1600" dirty="0">
                <a:cs typeface="Calibri"/>
              </a:rPr>
              <a:t> </a:t>
            </a:r>
            <a:r>
              <a:rPr lang="el-GR" sz="1600" spc="-5" dirty="0">
                <a:cs typeface="Calibri"/>
              </a:rPr>
              <a:t>το</a:t>
            </a:r>
            <a:r>
              <a:rPr lang="el-GR" sz="1600" dirty="0">
                <a:cs typeface="Calibri"/>
              </a:rPr>
              <a:t> </a:t>
            </a:r>
            <a:r>
              <a:rPr lang="el-GR" sz="1600" spc="-5" dirty="0">
                <a:cs typeface="Calibri"/>
              </a:rPr>
              <a:t>συμφέρον</a:t>
            </a:r>
            <a:r>
              <a:rPr lang="el-GR" sz="1600" dirty="0">
                <a:cs typeface="Calibri"/>
              </a:rPr>
              <a:t> </a:t>
            </a:r>
            <a:r>
              <a:rPr lang="el-GR" sz="1600" spc="-5" dirty="0">
                <a:cs typeface="Calibri"/>
              </a:rPr>
              <a:t>τους</a:t>
            </a:r>
            <a:r>
              <a:rPr lang="el-GR" sz="1600" dirty="0">
                <a:cs typeface="Calibri"/>
              </a:rPr>
              <a:t> ως</a:t>
            </a:r>
            <a:r>
              <a:rPr lang="el-GR" sz="1600" spc="270" dirty="0">
                <a:cs typeface="Calibri"/>
              </a:rPr>
              <a:t> </a:t>
            </a:r>
            <a:r>
              <a:rPr lang="el-GR" sz="1600" spc="-5" dirty="0">
                <a:cs typeface="Calibri"/>
              </a:rPr>
              <a:t>ιδιοκτητριών</a:t>
            </a:r>
            <a:r>
              <a:rPr lang="el-GR" sz="1600" spc="260" dirty="0">
                <a:cs typeface="Calibri"/>
              </a:rPr>
              <a:t> </a:t>
            </a:r>
            <a:r>
              <a:rPr lang="el-GR" sz="1600" spc="-5" dirty="0">
                <a:cs typeface="Calibri"/>
              </a:rPr>
              <a:t>της </a:t>
            </a:r>
            <a:r>
              <a:rPr lang="el-GR" sz="1600" dirty="0">
                <a:cs typeface="Calibri"/>
              </a:rPr>
              <a:t> </a:t>
            </a:r>
            <a:r>
              <a:rPr lang="el-GR" sz="1600" spc="-5" dirty="0">
                <a:cs typeface="Calibri"/>
              </a:rPr>
              <a:t>βίλας, </a:t>
            </a:r>
            <a:r>
              <a:rPr lang="el-GR" sz="1600" dirty="0">
                <a:cs typeface="Calibri"/>
              </a:rPr>
              <a:t>της </a:t>
            </a:r>
            <a:r>
              <a:rPr lang="el-GR" sz="1600" spc="-5" dirty="0">
                <a:cs typeface="Calibri"/>
              </a:rPr>
              <a:t>οποίας </a:t>
            </a:r>
            <a:r>
              <a:rPr lang="el-GR" sz="1600" dirty="0">
                <a:cs typeface="Calibri"/>
              </a:rPr>
              <a:t>η </a:t>
            </a:r>
            <a:r>
              <a:rPr lang="el-GR" sz="1600" spc="-5" dirty="0">
                <a:cs typeface="Calibri"/>
              </a:rPr>
              <a:t>αξία </a:t>
            </a:r>
            <a:r>
              <a:rPr lang="el-GR" sz="1600" dirty="0">
                <a:cs typeface="Calibri"/>
              </a:rPr>
              <a:t>ήταν </a:t>
            </a:r>
            <a:r>
              <a:rPr lang="el-GR" sz="1600" spc="-5" dirty="0">
                <a:cs typeface="Calibri"/>
              </a:rPr>
              <a:t>πολύ μεγαλύτερη από εκείνη </a:t>
            </a:r>
            <a:r>
              <a:rPr lang="el-GR" sz="1600" dirty="0">
                <a:cs typeface="Calibri"/>
              </a:rPr>
              <a:t>του </a:t>
            </a:r>
            <a:r>
              <a:rPr lang="el-GR" sz="1600" spc="-5" dirty="0">
                <a:cs typeface="Calibri"/>
              </a:rPr>
              <a:t>διαμερίσματος </a:t>
            </a:r>
            <a:r>
              <a:rPr lang="el-GR" sz="1600" spc="-5" dirty="0">
                <a:solidFill>
                  <a:schemeClr val="tx2">
                    <a:lumMod val="75000"/>
                  </a:schemeClr>
                </a:solidFill>
                <a:cs typeface="Calibri"/>
              </a:rPr>
              <a:t>που </a:t>
            </a:r>
            <a:r>
              <a:rPr lang="el-GR" sz="1600" dirty="0">
                <a:solidFill>
                  <a:schemeClr val="tx2">
                    <a:lumMod val="75000"/>
                  </a:schemeClr>
                </a:solidFill>
                <a:cs typeface="Calibri"/>
              </a:rPr>
              <a:t> </a:t>
            </a:r>
            <a:r>
              <a:rPr lang="el-GR" sz="1600" spc="-5" dirty="0">
                <a:solidFill>
                  <a:schemeClr val="tx2">
                    <a:lumMod val="75000"/>
                  </a:schemeClr>
                </a:solidFill>
                <a:cs typeface="Calibri"/>
              </a:rPr>
              <a:t>έλαβαν</a:t>
            </a:r>
            <a:r>
              <a:rPr lang="el-GR" sz="1600" dirty="0">
                <a:solidFill>
                  <a:schemeClr val="tx2">
                    <a:lumMod val="75000"/>
                  </a:schemeClr>
                </a:solidFill>
                <a:cs typeface="Calibri"/>
              </a:rPr>
              <a:t> ως</a:t>
            </a:r>
            <a:r>
              <a:rPr lang="el-GR" sz="1600" spc="-10" dirty="0">
                <a:solidFill>
                  <a:schemeClr val="tx2">
                    <a:lumMod val="75000"/>
                  </a:schemeClr>
                </a:solidFill>
                <a:cs typeface="Calibri"/>
              </a:rPr>
              <a:t> </a:t>
            </a:r>
            <a:r>
              <a:rPr lang="el-GR" sz="1600" spc="-5" dirty="0">
                <a:solidFill>
                  <a:schemeClr val="tx2">
                    <a:lumMod val="75000"/>
                  </a:schemeClr>
                </a:solidFill>
                <a:cs typeface="Calibri"/>
              </a:rPr>
              <a:t>αντάλλαγμα.</a:t>
            </a:r>
            <a:endParaRPr lang="el-GR" sz="1600" dirty="0">
              <a:solidFill>
                <a:schemeClr val="tx2">
                  <a:lumMod val="75000"/>
                </a:schemeClr>
              </a:solidFill>
              <a:cs typeface="Calibri"/>
            </a:endParaRPr>
          </a:p>
          <a:p>
            <a:pPr marL="12700" marR="5080" algn="just">
              <a:lnSpc>
                <a:spcPct val="101699"/>
              </a:lnSpc>
            </a:pPr>
            <a:r>
              <a:rPr lang="el-GR" sz="1600" dirty="0">
                <a:solidFill>
                  <a:schemeClr val="tx2">
                    <a:lumMod val="75000"/>
                  </a:schemeClr>
                </a:solidFill>
                <a:cs typeface="Calibri"/>
              </a:rPr>
              <a:t>Το </a:t>
            </a:r>
            <a:r>
              <a:rPr lang="el-GR" sz="1600" spc="-5" dirty="0">
                <a:solidFill>
                  <a:schemeClr val="tx2">
                    <a:lumMod val="75000"/>
                  </a:schemeClr>
                </a:solidFill>
                <a:cs typeface="Calibri"/>
              </a:rPr>
              <a:t>κεντρικό ερώτημα σε αυτήν </a:t>
            </a:r>
            <a:r>
              <a:rPr lang="el-GR" sz="1600" dirty="0">
                <a:solidFill>
                  <a:schemeClr val="tx2">
                    <a:lumMod val="75000"/>
                  </a:schemeClr>
                </a:solidFill>
                <a:cs typeface="Calibri"/>
              </a:rPr>
              <a:t>την </a:t>
            </a:r>
            <a:r>
              <a:rPr lang="el-GR" sz="1600" spc="-5" dirty="0">
                <a:solidFill>
                  <a:schemeClr val="tx2">
                    <a:lumMod val="75000"/>
                  </a:schemeClr>
                </a:solidFill>
                <a:cs typeface="Calibri"/>
              </a:rPr>
              <a:t>υπόθεση αφορούσε στο κατά πόσο το κροατικό </a:t>
            </a:r>
            <a:r>
              <a:rPr lang="el-GR" sz="1600" dirty="0">
                <a:solidFill>
                  <a:schemeClr val="tx2">
                    <a:lumMod val="75000"/>
                  </a:schemeClr>
                </a:solidFill>
                <a:cs typeface="Calibri"/>
              </a:rPr>
              <a:t> </a:t>
            </a:r>
            <a:r>
              <a:rPr lang="el-GR" sz="1600" spc="-5" dirty="0">
                <a:solidFill>
                  <a:schemeClr val="tx2">
                    <a:lumMod val="75000"/>
                  </a:schemeClr>
                </a:solidFill>
                <a:cs typeface="Calibri"/>
              </a:rPr>
              <a:t>Κράτος,</a:t>
            </a:r>
            <a:r>
              <a:rPr lang="el-GR" sz="1600" dirty="0">
                <a:solidFill>
                  <a:schemeClr val="tx2">
                    <a:lumMod val="75000"/>
                  </a:schemeClr>
                </a:solidFill>
                <a:cs typeface="Calibri"/>
              </a:rPr>
              <a:t> </a:t>
            </a:r>
            <a:r>
              <a:rPr lang="el-GR" sz="1600" spc="-5" dirty="0">
                <a:solidFill>
                  <a:schemeClr val="tx2">
                    <a:lumMod val="75000"/>
                  </a:schemeClr>
                </a:solidFill>
                <a:cs typeface="Calibri"/>
              </a:rPr>
              <a:t>επιτρέποντας</a:t>
            </a:r>
            <a:r>
              <a:rPr lang="el-GR" sz="1600" dirty="0">
                <a:solidFill>
                  <a:schemeClr val="tx2">
                    <a:lumMod val="75000"/>
                  </a:schemeClr>
                </a:solidFill>
                <a:cs typeface="Calibri"/>
              </a:rPr>
              <a:t> </a:t>
            </a:r>
            <a:r>
              <a:rPr lang="el-GR" sz="1600" spc="-5" dirty="0">
                <a:solidFill>
                  <a:schemeClr val="tx2">
                    <a:lumMod val="75000"/>
                  </a:schemeClr>
                </a:solidFill>
                <a:cs typeface="Calibri"/>
              </a:rPr>
              <a:t>την</a:t>
            </a:r>
            <a:r>
              <a:rPr lang="el-GR" sz="1600" dirty="0">
                <a:solidFill>
                  <a:schemeClr val="tx2">
                    <a:lumMod val="75000"/>
                  </a:schemeClr>
                </a:solidFill>
                <a:cs typeface="Calibri"/>
              </a:rPr>
              <a:t> </a:t>
            </a:r>
            <a:r>
              <a:rPr lang="el-GR" sz="1600" spc="-5" dirty="0">
                <a:solidFill>
                  <a:schemeClr val="tx2">
                    <a:lumMod val="75000"/>
                  </a:schemeClr>
                </a:solidFill>
                <a:cs typeface="Calibri"/>
              </a:rPr>
              <a:t>ανταλλαγή</a:t>
            </a:r>
            <a:r>
              <a:rPr lang="el-GR" sz="1600" dirty="0">
                <a:solidFill>
                  <a:schemeClr val="tx2">
                    <a:lumMod val="75000"/>
                  </a:schemeClr>
                </a:solidFill>
                <a:cs typeface="Calibri"/>
              </a:rPr>
              <a:t> </a:t>
            </a:r>
            <a:r>
              <a:rPr lang="el-GR" sz="1600" spc="-5" dirty="0">
                <a:solidFill>
                  <a:schemeClr val="tx2">
                    <a:lumMod val="75000"/>
                  </a:schemeClr>
                </a:solidFill>
                <a:cs typeface="Calibri"/>
              </a:rPr>
              <a:t>των</a:t>
            </a:r>
            <a:r>
              <a:rPr lang="el-GR" sz="1600" dirty="0">
                <a:solidFill>
                  <a:schemeClr val="tx2">
                    <a:lumMod val="75000"/>
                  </a:schemeClr>
                </a:solidFill>
                <a:cs typeface="Calibri"/>
              </a:rPr>
              <a:t> </a:t>
            </a:r>
            <a:r>
              <a:rPr lang="el-GR" sz="1600" spc="-5" dirty="0">
                <a:solidFill>
                  <a:schemeClr val="tx2">
                    <a:lumMod val="75000"/>
                  </a:schemeClr>
                </a:solidFill>
                <a:cs typeface="Calibri"/>
              </a:rPr>
              <a:t>ακινήτων,</a:t>
            </a:r>
            <a:r>
              <a:rPr lang="el-GR" sz="1600" dirty="0">
                <a:solidFill>
                  <a:schemeClr val="tx2">
                    <a:lumMod val="75000"/>
                  </a:schemeClr>
                </a:solidFill>
                <a:cs typeface="Calibri"/>
              </a:rPr>
              <a:t> </a:t>
            </a:r>
            <a:r>
              <a:rPr lang="el-GR" sz="1600" spc="-5" dirty="0">
                <a:solidFill>
                  <a:schemeClr val="tx2">
                    <a:lumMod val="75000"/>
                  </a:schemeClr>
                </a:solidFill>
                <a:cs typeface="Calibri"/>
              </a:rPr>
              <a:t>έλαβε</a:t>
            </a:r>
            <a:r>
              <a:rPr lang="el-GR" sz="1600" dirty="0">
                <a:solidFill>
                  <a:schemeClr val="tx2">
                    <a:lumMod val="75000"/>
                  </a:schemeClr>
                </a:solidFill>
                <a:cs typeface="Calibri"/>
              </a:rPr>
              <a:t> </a:t>
            </a:r>
            <a:r>
              <a:rPr lang="el-GR" sz="1600" spc="-5" dirty="0">
                <a:solidFill>
                  <a:schemeClr val="tx2">
                    <a:lumMod val="75000"/>
                  </a:schemeClr>
                </a:solidFill>
                <a:cs typeface="Calibri"/>
              </a:rPr>
              <a:t>υπόψη</a:t>
            </a:r>
            <a:r>
              <a:rPr lang="el-GR" sz="1600" dirty="0">
                <a:solidFill>
                  <a:schemeClr val="tx2">
                    <a:lumMod val="75000"/>
                  </a:schemeClr>
                </a:solidFill>
                <a:cs typeface="Calibri"/>
              </a:rPr>
              <a:t> το</a:t>
            </a:r>
            <a:r>
              <a:rPr lang="el-GR" sz="1600" spc="5" dirty="0">
                <a:solidFill>
                  <a:schemeClr val="tx2">
                    <a:lumMod val="75000"/>
                  </a:schemeClr>
                </a:solidFill>
                <a:cs typeface="Calibri"/>
              </a:rPr>
              <a:t> </a:t>
            </a:r>
            <a:r>
              <a:rPr lang="el-GR" sz="1600" spc="-5" dirty="0">
                <a:solidFill>
                  <a:schemeClr val="tx2">
                    <a:lumMod val="75000"/>
                  </a:schemeClr>
                </a:solidFill>
                <a:cs typeface="Calibri"/>
              </a:rPr>
              <a:t>υπέρτατο </a:t>
            </a:r>
            <a:r>
              <a:rPr lang="el-GR" sz="1600" dirty="0">
                <a:solidFill>
                  <a:schemeClr val="tx2">
                    <a:lumMod val="75000"/>
                  </a:schemeClr>
                </a:solidFill>
                <a:cs typeface="Calibri"/>
              </a:rPr>
              <a:t> </a:t>
            </a:r>
            <a:r>
              <a:rPr lang="el-GR" sz="1600" spc="-5" dirty="0">
                <a:solidFill>
                  <a:schemeClr val="tx2">
                    <a:lumMod val="75000"/>
                  </a:schemeClr>
                </a:solidFill>
                <a:cs typeface="Calibri"/>
              </a:rPr>
              <a:t>συμφέρον των παιδιών. Δεδομένου ότι </a:t>
            </a:r>
            <a:r>
              <a:rPr lang="el-GR" sz="1600" dirty="0">
                <a:solidFill>
                  <a:schemeClr val="tx2">
                    <a:lumMod val="75000"/>
                  </a:schemeClr>
                </a:solidFill>
                <a:cs typeface="Calibri"/>
              </a:rPr>
              <a:t>οι </a:t>
            </a:r>
            <a:r>
              <a:rPr lang="el-GR" sz="1600" spc="-5" dirty="0">
                <a:solidFill>
                  <a:schemeClr val="tx2">
                    <a:lumMod val="75000"/>
                  </a:schemeClr>
                </a:solidFill>
                <a:cs typeface="Calibri"/>
              </a:rPr>
              <a:t>προσφεύγουσες </a:t>
            </a:r>
            <a:r>
              <a:rPr lang="el-GR" sz="1600" dirty="0">
                <a:solidFill>
                  <a:schemeClr val="tx2">
                    <a:lumMod val="75000"/>
                  </a:schemeClr>
                </a:solidFill>
                <a:cs typeface="Calibri"/>
              </a:rPr>
              <a:t>ήταν </a:t>
            </a:r>
            <a:r>
              <a:rPr lang="el-GR" sz="1600" spc="-5" dirty="0">
                <a:solidFill>
                  <a:schemeClr val="tx2">
                    <a:lumMod val="75000"/>
                  </a:schemeClr>
                </a:solidFill>
                <a:cs typeface="Calibri"/>
              </a:rPr>
              <a:t>ανήλικες εκείνη την </a:t>
            </a:r>
            <a:r>
              <a:rPr lang="el-GR" sz="1600" dirty="0">
                <a:solidFill>
                  <a:schemeClr val="tx2">
                    <a:lumMod val="75000"/>
                  </a:schemeClr>
                </a:solidFill>
                <a:cs typeface="Calibri"/>
              </a:rPr>
              <a:t> </a:t>
            </a:r>
            <a:r>
              <a:rPr lang="el-GR" sz="1600" spc="-5" dirty="0">
                <a:solidFill>
                  <a:schemeClr val="tx2">
                    <a:lumMod val="75000"/>
                  </a:schemeClr>
                </a:solidFill>
                <a:cs typeface="Calibri"/>
              </a:rPr>
              <a:t>περίοδο,</a:t>
            </a:r>
            <a:r>
              <a:rPr lang="el-GR" sz="1600" spc="55" dirty="0">
                <a:solidFill>
                  <a:schemeClr val="tx2">
                    <a:lumMod val="75000"/>
                  </a:schemeClr>
                </a:solidFill>
                <a:cs typeface="Calibri"/>
              </a:rPr>
              <a:t> </a:t>
            </a:r>
            <a:r>
              <a:rPr lang="el-GR" sz="1600" dirty="0">
                <a:solidFill>
                  <a:schemeClr val="tx2">
                    <a:lumMod val="75000"/>
                  </a:schemeClr>
                </a:solidFill>
                <a:cs typeface="Calibri"/>
              </a:rPr>
              <a:t>το</a:t>
            </a:r>
            <a:r>
              <a:rPr lang="el-GR" sz="1600" spc="60" dirty="0">
                <a:solidFill>
                  <a:schemeClr val="tx2">
                    <a:lumMod val="75000"/>
                  </a:schemeClr>
                </a:solidFill>
                <a:cs typeface="Calibri"/>
              </a:rPr>
              <a:t> </a:t>
            </a:r>
            <a:r>
              <a:rPr lang="el-GR" sz="1600" spc="-5" dirty="0">
                <a:solidFill>
                  <a:schemeClr val="tx2">
                    <a:lumMod val="75000"/>
                  </a:schemeClr>
                </a:solidFill>
                <a:cs typeface="Calibri"/>
              </a:rPr>
              <a:t>συμφέρον</a:t>
            </a:r>
            <a:r>
              <a:rPr lang="el-GR" sz="1600" spc="45" dirty="0">
                <a:solidFill>
                  <a:schemeClr val="tx2">
                    <a:lumMod val="75000"/>
                  </a:schemeClr>
                </a:solidFill>
                <a:cs typeface="Calibri"/>
              </a:rPr>
              <a:t> </a:t>
            </a:r>
            <a:r>
              <a:rPr lang="el-GR" sz="1600" spc="-5" dirty="0">
                <a:solidFill>
                  <a:schemeClr val="tx2">
                    <a:lumMod val="75000"/>
                  </a:schemeClr>
                </a:solidFill>
                <a:cs typeface="Calibri"/>
              </a:rPr>
              <a:t>τους</a:t>
            </a:r>
            <a:r>
              <a:rPr lang="el-GR" sz="1600" spc="55" dirty="0">
                <a:solidFill>
                  <a:schemeClr val="tx2">
                    <a:lumMod val="75000"/>
                  </a:schemeClr>
                </a:solidFill>
                <a:cs typeface="Calibri"/>
              </a:rPr>
              <a:t> </a:t>
            </a:r>
            <a:r>
              <a:rPr lang="el-GR" sz="1600" dirty="0">
                <a:solidFill>
                  <a:schemeClr val="tx2">
                    <a:lumMod val="75000"/>
                  </a:schemeClr>
                </a:solidFill>
                <a:cs typeface="Calibri"/>
              </a:rPr>
              <a:t>έπρεπε</a:t>
            </a:r>
            <a:r>
              <a:rPr lang="el-GR" sz="1600" spc="60" dirty="0">
                <a:solidFill>
                  <a:schemeClr val="tx2">
                    <a:lumMod val="75000"/>
                  </a:schemeClr>
                </a:solidFill>
                <a:cs typeface="Calibri"/>
              </a:rPr>
              <a:t> </a:t>
            </a:r>
            <a:r>
              <a:rPr lang="el-GR" sz="1600" spc="-10" dirty="0">
                <a:solidFill>
                  <a:schemeClr val="tx2">
                    <a:lumMod val="75000"/>
                  </a:schemeClr>
                </a:solidFill>
                <a:cs typeface="Calibri"/>
              </a:rPr>
              <a:t>να</a:t>
            </a:r>
            <a:r>
              <a:rPr lang="el-GR" sz="1600" spc="60" dirty="0">
                <a:solidFill>
                  <a:schemeClr val="tx2">
                    <a:lumMod val="75000"/>
                  </a:schemeClr>
                </a:solidFill>
                <a:cs typeface="Calibri"/>
              </a:rPr>
              <a:t> </a:t>
            </a:r>
            <a:r>
              <a:rPr lang="el-GR" sz="1600" spc="-5" dirty="0">
                <a:solidFill>
                  <a:schemeClr val="tx2">
                    <a:lumMod val="75000"/>
                  </a:schemeClr>
                </a:solidFill>
                <a:cs typeface="Calibri"/>
              </a:rPr>
              <a:t>προστατεύεται</a:t>
            </a:r>
            <a:r>
              <a:rPr lang="el-GR" sz="1600" spc="50" dirty="0">
                <a:solidFill>
                  <a:schemeClr val="tx2">
                    <a:lumMod val="75000"/>
                  </a:schemeClr>
                </a:solidFill>
                <a:cs typeface="Calibri"/>
              </a:rPr>
              <a:t> </a:t>
            </a:r>
            <a:r>
              <a:rPr lang="el-GR" sz="1600" spc="-5" dirty="0">
                <a:solidFill>
                  <a:schemeClr val="tx2">
                    <a:lumMod val="75000"/>
                  </a:schemeClr>
                </a:solidFill>
                <a:cs typeface="Calibri"/>
              </a:rPr>
              <a:t>από</a:t>
            </a:r>
            <a:r>
              <a:rPr lang="el-GR" sz="1600" spc="60" dirty="0">
                <a:solidFill>
                  <a:schemeClr val="tx2">
                    <a:lumMod val="75000"/>
                  </a:schemeClr>
                </a:solidFill>
                <a:cs typeface="Calibri"/>
              </a:rPr>
              <a:t> </a:t>
            </a:r>
            <a:r>
              <a:rPr lang="el-GR" sz="1600" dirty="0">
                <a:solidFill>
                  <a:schemeClr val="tx2">
                    <a:lumMod val="75000"/>
                  </a:schemeClr>
                </a:solidFill>
                <a:cs typeface="Calibri"/>
              </a:rPr>
              <a:t>το</a:t>
            </a:r>
            <a:r>
              <a:rPr lang="el-GR" sz="1600" spc="45" dirty="0">
                <a:solidFill>
                  <a:schemeClr val="tx2">
                    <a:lumMod val="75000"/>
                  </a:schemeClr>
                </a:solidFill>
                <a:cs typeface="Calibri"/>
              </a:rPr>
              <a:t> </a:t>
            </a:r>
            <a:r>
              <a:rPr lang="el-GR" sz="1600" spc="-5" dirty="0">
                <a:solidFill>
                  <a:schemeClr val="tx2">
                    <a:lumMod val="75000"/>
                  </a:schemeClr>
                </a:solidFill>
                <a:cs typeface="Calibri"/>
              </a:rPr>
              <a:t>Κράτος,</a:t>
            </a:r>
            <a:r>
              <a:rPr lang="el-GR" sz="1600" spc="55" dirty="0">
                <a:solidFill>
                  <a:schemeClr val="tx2">
                    <a:lumMod val="75000"/>
                  </a:schemeClr>
                </a:solidFill>
                <a:cs typeface="Calibri"/>
              </a:rPr>
              <a:t> </a:t>
            </a:r>
            <a:r>
              <a:rPr lang="el-GR" sz="1600" spc="-5" dirty="0">
                <a:solidFill>
                  <a:schemeClr val="tx2">
                    <a:lumMod val="75000"/>
                  </a:schemeClr>
                </a:solidFill>
                <a:cs typeface="Calibri"/>
              </a:rPr>
              <a:t>ιδίως</a:t>
            </a:r>
            <a:r>
              <a:rPr lang="el-GR" sz="1600" spc="55" dirty="0">
                <a:solidFill>
                  <a:schemeClr val="tx2">
                    <a:lumMod val="75000"/>
                  </a:schemeClr>
                </a:solidFill>
                <a:cs typeface="Calibri"/>
              </a:rPr>
              <a:t> </a:t>
            </a:r>
            <a:r>
              <a:rPr lang="el-GR" sz="1600" spc="-5" dirty="0">
                <a:solidFill>
                  <a:schemeClr val="tx2">
                    <a:lumMod val="75000"/>
                  </a:schemeClr>
                </a:solidFill>
                <a:cs typeface="Calibri"/>
              </a:rPr>
              <a:t>από</a:t>
            </a:r>
            <a:r>
              <a:rPr lang="el-GR" sz="1600" spc="60" dirty="0">
                <a:solidFill>
                  <a:schemeClr val="tx2">
                    <a:lumMod val="75000"/>
                  </a:schemeClr>
                </a:solidFill>
                <a:cs typeface="Calibri"/>
              </a:rPr>
              <a:t> </a:t>
            </a:r>
            <a:r>
              <a:rPr lang="el-GR" sz="1600" spc="-5" dirty="0" smtClean="0">
                <a:solidFill>
                  <a:schemeClr val="tx2">
                    <a:lumMod val="75000"/>
                  </a:schemeClr>
                </a:solidFill>
                <a:cs typeface="Calibri"/>
              </a:rPr>
              <a:t>τις κοινωνικές</a:t>
            </a:r>
            <a:r>
              <a:rPr lang="el-GR" sz="1600" dirty="0" smtClean="0">
                <a:solidFill>
                  <a:schemeClr val="tx2">
                    <a:lumMod val="75000"/>
                  </a:schemeClr>
                </a:solidFill>
                <a:cs typeface="Calibri"/>
              </a:rPr>
              <a:t> </a:t>
            </a:r>
            <a:r>
              <a:rPr lang="el-GR" sz="1600" spc="-5" dirty="0">
                <a:solidFill>
                  <a:schemeClr val="tx2">
                    <a:lumMod val="75000"/>
                  </a:schemeClr>
                </a:solidFill>
                <a:cs typeface="Calibri"/>
              </a:rPr>
              <a:t>υπηρεσίες.</a:t>
            </a:r>
            <a:r>
              <a:rPr lang="el-GR" sz="1600" dirty="0">
                <a:solidFill>
                  <a:schemeClr val="tx2">
                    <a:lumMod val="75000"/>
                  </a:schemeClr>
                </a:solidFill>
                <a:cs typeface="Calibri"/>
              </a:rPr>
              <a:t> </a:t>
            </a:r>
            <a:r>
              <a:rPr lang="el-GR" sz="1600" spc="-5" dirty="0">
                <a:solidFill>
                  <a:schemeClr val="tx2">
                    <a:lumMod val="75000"/>
                  </a:schemeClr>
                </a:solidFill>
                <a:cs typeface="Calibri"/>
              </a:rPr>
              <a:t>Επίσης,</a:t>
            </a:r>
            <a:r>
              <a:rPr lang="el-GR" sz="1600" dirty="0">
                <a:solidFill>
                  <a:schemeClr val="tx2">
                    <a:lumMod val="75000"/>
                  </a:schemeClr>
                </a:solidFill>
                <a:cs typeface="Calibri"/>
              </a:rPr>
              <a:t> ήταν</a:t>
            </a:r>
            <a:r>
              <a:rPr lang="el-GR" sz="1600" spc="5" dirty="0">
                <a:solidFill>
                  <a:schemeClr val="tx2">
                    <a:lumMod val="75000"/>
                  </a:schemeClr>
                </a:solidFill>
                <a:cs typeface="Calibri"/>
              </a:rPr>
              <a:t> </a:t>
            </a:r>
            <a:r>
              <a:rPr lang="el-GR" sz="1600" spc="-5" dirty="0">
                <a:solidFill>
                  <a:schemeClr val="tx2">
                    <a:lumMod val="75000"/>
                  </a:schemeClr>
                </a:solidFill>
                <a:cs typeface="Calibri"/>
              </a:rPr>
              <a:t>καθήκον</a:t>
            </a:r>
            <a:r>
              <a:rPr lang="el-GR" sz="1600" dirty="0">
                <a:solidFill>
                  <a:schemeClr val="tx2">
                    <a:lumMod val="75000"/>
                  </a:schemeClr>
                </a:solidFill>
                <a:cs typeface="Calibri"/>
              </a:rPr>
              <a:t> των</a:t>
            </a:r>
            <a:r>
              <a:rPr lang="el-GR" sz="1600" spc="5" dirty="0">
                <a:solidFill>
                  <a:schemeClr val="tx2">
                    <a:lumMod val="75000"/>
                  </a:schemeClr>
                </a:solidFill>
                <a:cs typeface="Calibri"/>
              </a:rPr>
              <a:t> </a:t>
            </a:r>
            <a:r>
              <a:rPr lang="el-GR" sz="1600" spc="-5" dirty="0">
                <a:solidFill>
                  <a:schemeClr val="tx2">
                    <a:lumMod val="75000"/>
                  </a:schemeClr>
                </a:solidFill>
                <a:cs typeface="Calibri"/>
              </a:rPr>
              <a:t>πολιτικών</a:t>
            </a:r>
            <a:r>
              <a:rPr lang="el-GR" sz="1600" dirty="0">
                <a:solidFill>
                  <a:schemeClr val="tx2">
                    <a:lumMod val="75000"/>
                  </a:schemeClr>
                </a:solidFill>
                <a:cs typeface="Calibri"/>
              </a:rPr>
              <a:t> </a:t>
            </a:r>
            <a:r>
              <a:rPr lang="el-GR" sz="1600" spc="-5" dirty="0">
                <a:solidFill>
                  <a:schemeClr val="tx2">
                    <a:lumMod val="75000"/>
                  </a:schemeClr>
                </a:solidFill>
                <a:cs typeface="Calibri"/>
              </a:rPr>
              <a:t>δικαστηρίων</a:t>
            </a:r>
            <a:r>
              <a:rPr lang="el-GR" sz="1600" dirty="0">
                <a:solidFill>
                  <a:schemeClr val="tx2">
                    <a:lumMod val="75000"/>
                  </a:schemeClr>
                </a:solidFill>
                <a:cs typeface="Calibri"/>
              </a:rPr>
              <a:t> να </a:t>
            </a:r>
            <a:r>
              <a:rPr lang="el-GR" sz="1600" spc="5" dirty="0">
                <a:solidFill>
                  <a:schemeClr val="tx2">
                    <a:lumMod val="75000"/>
                  </a:schemeClr>
                </a:solidFill>
                <a:cs typeface="Calibri"/>
              </a:rPr>
              <a:t> </a:t>
            </a:r>
            <a:r>
              <a:rPr lang="el-GR" sz="1600" spc="-5" dirty="0">
                <a:solidFill>
                  <a:schemeClr val="tx2">
                    <a:lumMod val="75000"/>
                  </a:schemeClr>
                </a:solidFill>
                <a:cs typeface="Calibri"/>
              </a:rPr>
              <a:t>εξετάσουν τους ισχυρισμούς που αφορούσαν στη συμφωνία ανταλλαγής και έθεταν </a:t>
            </a:r>
            <a:r>
              <a:rPr lang="el-GR" sz="1600" dirty="0">
                <a:solidFill>
                  <a:schemeClr val="tx2">
                    <a:lumMod val="75000"/>
                  </a:schemeClr>
                </a:solidFill>
                <a:cs typeface="Calibri"/>
              </a:rPr>
              <a:t> το</a:t>
            </a:r>
            <a:r>
              <a:rPr lang="el-GR" sz="1600" spc="5" dirty="0">
                <a:solidFill>
                  <a:schemeClr val="tx2">
                    <a:lumMod val="75000"/>
                  </a:schemeClr>
                </a:solidFill>
                <a:cs typeface="Calibri"/>
              </a:rPr>
              <a:t> </a:t>
            </a:r>
            <a:r>
              <a:rPr lang="el-GR" sz="1600" spc="-5" dirty="0">
                <a:solidFill>
                  <a:schemeClr val="tx2">
                    <a:lumMod val="75000"/>
                  </a:schemeClr>
                </a:solidFill>
                <a:cs typeface="Calibri"/>
              </a:rPr>
              <a:t>ζήτημα</a:t>
            </a:r>
            <a:r>
              <a:rPr lang="el-GR" sz="1600" dirty="0">
                <a:solidFill>
                  <a:schemeClr val="tx2">
                    <a:lumMod val="75000"/>
                  </a:schemeClr>
                </a:solidFill>
                <a:cs typeface="Calibri"/>
              </a:rPr>
              <a:t> της</a:t>
            </a:r>
            <a:r>
              <a:rPr lang="el-GR" sz="1600" spc="5" dirty="0">
                <a:solidFill>
                  <a:schemeClr val="tx2">
                    <a:lumMod val="75000"/>
                  </a:schemeClr>
                </a:solidFill>
                <a:cs typeface="Calibri"/>
              </a:rPr>
              <a:t> </a:t>
            </a:r>
            <a:r>
              <a:rPr lang="el-GR" sz="1600" spc="-5" dirty="0">
                <a:solidFill>
                  <a:schemeClr val="tx2">
                    <a:lumMod val="75000"/>
                  </a:schemeClr>
                </a:solidFill>
                <a:cs typeface="Calibri"/>
              </a:rPr>
              <a:t>συμμόρφωσης</a:t>
            </a:r>
            <a:r>
              <a:rPr lang="el-GR" sz="1600" dirty="0">
                <a:solidFill>
                  <a:schemeClr val="tx2">
                    <a:lumMod val="75000"/>
                  </a:schemeClr>
                </a:solidFill>
                <a:cs typeface="Calibri"/>
              </a:rPr>
              <a:t> με</a:t>
            </a:r>
            <a:r>
              <a:rPr lang="el-GR" sz="1600" spc="5" dirty="0">
                <a:solidFill>
                  <a:schemeClr val="tx2">
                    <a:lumMod val="75000"/>
                  </a:schemeClr>
                </a:solidFill>
                <a:cs typeface="Calibri"/>
              </a:rPr>
              <a:t> </a:t>
            </a:r>
            <a:r>
              <a:rPr lang="el-GR" sz="1600" dirty="0">
                <a:solidFill>
                  <a:schemeClr val="tx2">
                    <a:lumMod val="75000"/>
                  </a:schemeClr>
                </a:solidFill>
                <a:cs typeface="Calibri"/>
              </a:rPr>
              <a:t>τη</a:t>
            </a:r>
            <a:r>
              <a:rPr lang="el-GR" sz="1600" spc="5" dirty="0">
                <a:solidFill>
                  <a:schemeClr val="tx2">
                    <a:lumMod val="75000"/>
                  </a:schemeClr>
                </a:solidFill>
                <a:cs typeface="Calibri"/>
              </a:rPr>
              <a:t> </a:t>
            </a:r>
            <a:r>
              <a:rPr lang="el-GR" sz="1600" spc="-5" dirty="0">
                <a:solidFill>
                  <a:schemeClr val="tx2">
                    <a:lumMod val="75000"/>
                  </a:schemeClr>
                </a:solidFill>
                <a:cs typeface="Calibri"/>
              </a:rPr>
              <a:t>συνταγματική</a:t>
            </a:r>
            <a:r>
              <a:rPr lang="el-GR" sz="1600" dirty="0">
                <a:solidFill>
                  <a:schemeClr val="tx2">
                    <a:lumMod val="75000"/>
                  </a:schemeClr>
                </a:solidFill>
                <a:cs typeface="Calibri"/>
              </a:rPr>
              <a:t> </a:t>
            </a:r>
            <a:r>
              <a:rPr lang="el-GR" sz="1600" spc="-5" dirty="0">
                <a:solidFill>
                  <a:schemeClr val="tx2">
                    <a:lumMod val="75000"/>
                  </a:schemeClr>
                </a:solidFill>
                <a:cs typeface="Calibri"/>
              </a:rPr>
              <a:t>υποχρέωση</a:t>
            </a:r>
            <a:r>
              <a:rPr lang="el-GR" sz="1600" dirty="0">
                <a:solidFill>
                  <a:schemeClr val="tx2">
                    <a:lumMod val="75000"/>
                  </a:schemeClr>
                </a:solidFill>
                <a:cs typeface="Calibri"/>
              </a:rPr>
              <a:t> του</a:t>
            </a:r>
            <a:r>
              <a:rPr lang="el-GR" sz="1600" spc="5" dirty="0">
                <a:solidFill>
                  <a:schemeClr val="tx2">
                    <a:lumMod val="75000"/>
                  </a:schemeClr>
                </a:solidFill>
                <a:cs typeface="Calibri"/>
              </a:rPr>
              <a:t> </a:t>
            </a:r>
            <a:r>
              <a:rPr lang="el-GR" sz="1600" spc="-5" dirty="0">
                <a:solidFill>
                  <a:schemeClr val="tx2">
                    <a:lumMod val="75000"/>
                  </a:schemeClr>
                </a:solidFill>
                <a:cs typeface="Calibri"/>
              </a:rPr>
              <a:t>Κράτους</a:t>
            </a:r>
            <a:r>
              <a:rPr lang="el-GR" sz="1600" dirty="0">
                <a:solidFill>
                  <a:schemeClr val="tx2">
                    <a:lumMod val="75000"/>
                  </a:schemeClr>
                </a:solidFill>
                <a:cs typeface="Calibri"/>
              </a:rPr>
              <a:t> να </a:t>
            </a:r>
            <a:r>
              <a:rPr lang="el-GR" sz="1600" spc="5" dirty="0">
                <a:solidFill>
                  <a:schemeClr val="tx2">
                    <a:lumMod val="75000"/>
                  </a:schemeClr>
                </a:solidFill>
                <a:cs typeface="Calibri"/>
              </a:rPr>
              <a:t> </a:t>
            </a:r>
            <a:r>
              <a:rPr lang="el-GR" sz="1600" spc="-5" dirty="0">
                <a:solidFill>
                  <a:schemeClr val="tx2">
                    <a:lumMod val="75000"/>
                  </a:schemeClr>
                </a:solidFill>
                <a:cs typeface="Calibri"/>
              </a:rPr>
              <a:t>προστατεύει </a:t>
            </a:r>
            <a:r>
              <a:rPr lang="el-GR" sz="1600" dirty="0">
                <a:solidFill>
                  <a:schemeClr val="tx2">
                    <a:lumMod val="75000"/>
                  </a:schemeClr>
                </a:solidFill>
                <a:cs typeface="Calibri"/>
              </a:rPr>
              <a:t>τα </a:t>
            </a:r>
            <a:r>
              <a:rPr lang="el-GR" sz="1600" spc="-5" dirty="0">
                <a:solidFill>
                  <a:schemeClr val="tx2">
                    <a:lumMod val="75000"/>
                  </a:schemeClr>
                </a:solidFill>
                <a:cs typeface="Calibri"/>
              </a:rPr>
              <a:t>παιδιά. </a:t>
            </a:r>
            <a:r>
              <a:rPr lang="el-GR" sz="1600" dirty="0">
                <a:solidFill>
                  <a:schemeClr val="tx2">
                    <a:lumMod val="75000"/>
                  </a:schemeClr>
                </a:solidFill>
                <a:cs typeface="Calibri"/>
              </a:rPr>
              <a:t>Το </a:t>
            </a:r>
            <a:r>
              <a:rPr lang="el-GR" sz="1600" spc="-5" dirty="0">
                <a:solidFill>
                  <a:schemeClr val="tx2">
                    <a:lumMod val="75000"/>
                  </a:schemeClr>
                </a:solidFill>
                <a:cs typeface="Calibri"/>
              </a:rPr>
              <a:t>Δικαστήριο έκρινε </a:t>
            </a:r>
            <a:r>
              <a:rPr lang="el-GR" sz="1600" dirty="0">
                <a:solidFill>
                  <a:schemeClr val="tx2">
                    <a:lumMod val="75000"/>
                  </a:schemeClr>
                </a:solidFill>
                <a:cs typeface="Calibri"/>
              </a:rPr>
              <a:t>εν </a:t>
            </a:r>
            <a:r>
              <a:rPr lang="el-GR" sz="1600" spc="-5" dirty="0">
                <a:solidFill>
                  <a:schemeClr val="tx2">
                    <a:lumMod val="75000"/>
                  </a:schemeClr>
                </a:solidFill>
                <a:cs typeface="Calibri"/>
              </a:rPr>
              <a:t>προκειμένω </a:t>
            </a:r>
            <a:r>
              <a:rPr lang="el-GR" sz="1600" dirty="0">
                <a:solidFill>
                  <a:schemeClr val="tx2">
                    <a:lumMod val="75000"/>
                  </a:schemeClr>
                </a:solidFill>
                <a:cs typeface="Calibri"/>
              </a:rPr>
              <a:t>ότι </a:t>
            </a:r>
            <a:r>
              <a:rPr lang="el-GR" sz="1600" spc="-5" dirty="0">
                <a:solidFill>
                  <a:schemeClr val="tx2">
                    <a:lumMod val="75000"/>
                  </a:schemeClr>
                </a:solidFill>
                <a:cs typeface="Calibri"/>
              </a:rPr>
              <a:t>υπήρξε </a:t>
            </a:r>
            <a:r>
              <a:rPr lang="el-GR" sz="1600" b="1" spc="-5" dirty="0">
                <a:solidFill>
                  <a:schemeClr val="tx2">
                    <a:lumMod val="75000"/>
                  </a:schemeClr>
                </a:solidFill>
                <a:cs typeface="Calibri"/>
              </a:rPr>
              <a:t>παραβίαση </a:t>
            </a:r>
            <a:r>
              <a:rPr lang="el-GR" sz="1600" b="1" dirty="0">
                <a:solidFill>
                  <a:schemeClr val="tx2">
                    <a:lumMod val="75000"/>
                  </a:schemeClr>
                </a:solidFill>
                <a:cs typeface="Calibri"/>
              </a:rPr>
              <a:t> </a:t>
            </a:r>
            <a:r>
              <a:rPr lang="el-GR" sz="1600" b="1" spc="-5" dirty="0">
                <a:solidFill>
                  <a:schemeClr val="tx2">
                    <a:lumMod val="75000"/>
                  </a:schemeClr>
                </a:solidFill>
                <a:cs typeface="Calibri"/>
              </a:rPr>
              <a:t>του Άρθρου </a:t>
            </a:r>
            <a:r>
              <a:rPr lang="el-GR" sz="1600" b="1" dirty="0">
                <a:solidFill>
                  <a:schemeClr val="tx2">
                    <a:lumMod val="75000"/>
                  </a:schemeClr>
                </a:solidFill>
                <a:cs typeface="Calibri"/>
              </a:rPr>
              <a:t>1 </a:t>
            </a:r>
            <a:r>
              <a:rPr lang="el-GR" sz="1600" spc="-5" dirty="0">
                <a:solidFill>
                  <a:schemeClr val="tx2">
                    <a:lumMod val="75000"/>
                  </a:schemeClr>
                </a:solidFill>
                <a:cs typeface="Calibri"/>
              </a:rPr>
              <a:t>(προστασία </a:t>
            </a:r>
            <a:r>
              <a:rPr lang="el-GR" sz="1600" dirty="0">
                <a:solidFill>
                  <a:schemeClr val="tx2">
                    <a:lumMod val="75000"/>
                  </a:schemeClr>
                </a:solidFill>
                <a:cs typeface="Calibri"/>
              </a:rPr>
              <a:t>της </a:t>
            </a:r>
            <a:r>
              <a:rPr lang="el-GR" sz="1600" spc="-5" dirty="0">
                <a:solidFill>
                  <a:schemeClr val="tx2">
                    <a:lumMod val="75000"/>
                  </a:schemeClr>
                </a:solidFill>
                <a:cs typeface="Calibri"/>
              </a:rPr>
              <a:t>ιδιοκτησίας) </a:t>
            </a:r>
            <a:r>
              <a:rPr lang="el-GR" sz="1600" b="1" spc="-5" dirty="0">
                <a:solidFill>
                  <a:schemeClr val="tx2">
                    <a:lumMod val="75000"/>
                  </a:schemeClr>
                </a:solidFill>
                <a:cs typeface="Calibri"/>
              </a:rPr>
              <a:t>του Πρώτου Πρόσθετου Πρωτοκόλλου </a:t>
            </a:r>
            <a:r>
              <a:rPr lang="el-GR" sz="1600" b="1" dirty="0">
                <a:solidFill>
                  <a:schemeClr val="tx2">
                    <a:lumMod val="75000"/>
                  </a:schemeClr>
                </a:solidFill>
                <a:cs typeface="Calibri"/>
              </a:rPr>
              <a:t> </a:t>
            </a:r>
            <a:r>
              <a:rPr lang="el-GR" sz="1600" spc="-5" dirty="0">
                <a:solidFill>
                  <a:schemeClr val="tx2">
                    <a:lumMod val="75000"/>
                  </a:schemeClr>
                </a:solidFill>
                <a:cs typeface="Calibri"/>
              </a:rPr>
              <a:t>στη</a:t>
            </a:r>
            <a:r>
              <a:rPr lang="el-GR" sz="1600" dirty="0">
                <a:solidFill>
                  <a:schemeClr val="tx2">
                    <a:lumMod val="75000"/>
                  </a:schemeClr>
                </a:solidFill>
                <a:cs typeface="Calibri"/>
              </a:rPr>
              <a:t> </a:t>
            </a:r>
            <a:r>
              <a:rPr lang="el-GR" sz="1600" spc="-5" dirty="0">
                <a:solidFill>
                  <a:schemeClr val="tx2">
                    <a:lumMod val="75000"/>
                  </a:schemeClr>
                </a:solidFill>
                <a:cs typeface="Calibri"/>
              </a:rPr>
              <a:t>Σύμβαση,</a:t>
            </a:r>
            <a:r>
              <a:rPr lang="el-GR" sz="1600" dirty="0">
                <a:solidFill>
                  <a:schemeClr val="tx2">
                    <a:lumMod val="75000"/>
                  </a:schemeClr>
                </a:solidFill>
                <a:cs typeface="Calibri"/>
              </a:rPr>
              <a:t> </a:t>
            </a:r>
            <a:r>
              <a:rPr lang="el-GR" sz="1600" spc="-5" dirty="0">
                <a:solidFill>
                  <a:schemeClr val="tx2">
                    <a:lumMod val="75000"/>
                  </a:schemeClr>
                </a:solidFill>
                <a:cs typeface="Calibri"/>
              </a:rPr>
              <a:t>εκτιμώντας</a:t>
            </a:r>
            <a:r>
              <a:rPr lang="el-GR" sz="1600" dirty="0">
                <a:solidFill>
                  <a:schemeClr val="tx2">
                    <a:lumMod val="75000"/>
                  </a:schemeClr>
                </a:solidFill>
                <a:cs typeface="Calibri"/>
              </a:rPr>
              <a:t> ότι</a:t>
            </a:r>
            <a:r>
              <a:rPr lang="el-GR" sz="1600" spc="5" dirty="0">
                <a:solidFill>
                  <a:schemeClr val="tx2">
                    <a:lumMod val="75000"/>
                  </a:schemeClr>
                </a:solidFill>
                <a:cs typeface="Calibri"/>
              </a:rPr>
              <a:t> </a:t>
            </a:r>
            <a:r>
              <a:rPr lang="el-GR" sz="1600" dirty="0">
                <a:solidFill>
                  <a:schemeClr val="tx2">
                    <a:lumMod val="75000"/>
                  </a:schemeClr>
                </a:solidFill>
                <a:cs typeface="Calibri"/>
              </a:rPr>
              <a:t>οι</a:t>
            </a:r>
            <a:r>
              <a:rPr lang="el-GR" sz="1600" spc="5" dirty="0">
                <a:solidFill>
                  <a:schemeClr val="tx2">
                    <a:lumMod val="75000"/>
                  </a:schemeClr>
                </a:solidFill>
                <a:cs typeface="Calibri"/>
              </a:rPr>
              <a:t> </a:t>
            </a:r>
            <a:r>
              <a:rPr lang="el-GR" sz="1600" spc="-5" dirty="0">
                <a:solidFill>
                  <a:schemeClr val="tx2">
                    <a:lumMod val="75000"/>
                  </a:schemeClr>
                </a:solidFill>
                <a:cs typeface="Calibri"/>
              </a:rPr>
              <a:t>κροατικές</a:t>
            </a:r>
            <a:r>
              <a:rPr lang="el-GR" sz="1600" dirty="0">
                <a:solidFill>
                  <a:schemeClr val="tx2">
                    <a:lumMod val="75000"/>
                  </a:schemeClr>
                </a:solidFill>
                <a:cs typeface="Calibri"/>
              </a:rPr>
              <a:t> </a:t>
            </a:r>
            <a:r>
              <a:rPr lang="el-GR" sz="1600" spc="-5" dirty="0">
                <a:solidFill>
                  <a:schemeClr val="tx2">
                    <a:lumMod val="75000"/>
                  </a:schemeClr>
                </a:solidFill>
                <a:cs typeface="Calibri"/>
              </a:rPr>
              <a:t>αρχές</a:t>
            </a:r>
            <a:r>
              <a:rPr lang="el-GR" sz="1600" dirty="0">
                <a:solidFill>
                  <a:schemeClr val="tx2">
                    <a:lumMod val="75000"/>
                  </a:schemeClr>
                </a:solidFill>
                <a:cs typeface="Calibri"/>
              </a:rPr>
              <a:t> </a:t>
            </a:r>
            <a:r>
              <a:rPr lang="el-GR" sz="1600" spc="-5" dirty="0">
                <a:solidFill>
                  <a:schemeClr val="tx2">
                    <a:lumMod val="75000"/>
                  </a:schemeClr>
                </a:solidFill>
                <a:cs typeface="Calibri"/>
              </a:rPr>
              <a:t>απέτυχαν</a:t>
            </a:r>
            <a:r>
              <a:rPr lang="el-GR" sz="1600" dirty="0">
                <a:solidFill>
                  <a:schemeClr val="tx2">
                    <a:lumMod val="75000"/>
                  </a:schemeClr>
                </a:solidFill>
                <a:cs typeface="Calibri"/>
              </a:rPr>
              <a:t> να</a:t>
            </a:r>
            <a:r>
              <a:rPr lang="el-GR" sz="1600" spc="275" dirty="0">
                <a:solidFill>
                  <a:schemeClr val="tx2">
                    <a:lumMod val="75000"/>
                  </a:schemeClr>
                </a:solidFill>
                <a:cs typeface="Calibri"/>
              </a:rPr>
              <a:t> </a:t>
            </a:r>
            <a:r>
              <a:rPr lang="el-GR" sz="1600" spc="-5" dirty="0">
                <a:solidFill>
                  <a:schemeClr val="tx2">
                    <a:lumMod val="75000"/>
                  </a:schemeClr>
                </a:solidFill>
                <a:cs typeface="Calibri"/>
              </a:rPr>
              <a:t>λάβουν</a:t>
            </a:r>
            <a:r>
              <a:rPr lang="el-GR" sz="1600" spc="265" dirty="0">
                <a:solidFill>
                  <a:schemeClr val="tx2">
                    <a:lumMod val="75000"/>
                  </a:schemeClr>
                </a:solidFill>
                <a:cs typeface="Calibri"/>
              </a:rPr>
              <a:t> </a:t>
            </a:r>
            <a:r>
              <a:rPr lang="el-GR" sz="1600" dirty="0">
                <a:solidFill>
                  <a:schemeClr val="tx2">
                    <a:lumMod val="75000"/>
                  </a:schemeClr>
                </a:solidFill>
                <a:cs typeface="Calibri"/>
              </a:rPr>
              <a:t>τα </a:t>
            </a:r>
            <a:r>
              <a:rPr lang="el-GR" sz="1600" spc="5" dirty="0">
                <a:solidFill>
                  <a:schemeClr val="tx2">
                    <a:lumMod val="75000"/>
                  </a:schemeClr>
                </a:solidFill>
                <a:cs typeface="Calibri"/>
              </a:rPr>
              <a:t> </a:t>
            </a:r>
            <a:r>
              <a:rPr lang="el-GR" sz="1600" spc="-5" dirty="0">
                <a:solidFill>
                  <a:schemeClr val="tx2">
                    <a:lumMod val="75000"/>
                  </a:schemeClr>
                </a:solidFill>
                <a:cs typeface="Calibri"/>
              </a:rPr>
              <a:t>απαραίτητα μέτρα για </a:t>
            </a:r>
            <a:r>
              <a:rPr lang="el-GR" sz="1600" spc="-10" dirty="0">
                <a:solidFill>
                  <a:schemeClr val="tx2">
                    <a:lumMod val="75000"/>
                  </a:schemeClr>
                </a:solidFill>
                <a:cs typeface="Calibri"/>
              </a:rPr>
              <a:t>να </a:t>
            </a:r>
            <a:r>
              <a:rPr lang="el-GR" sz="1600" spc="-5" dirty="0">
                <a:solidFill>
                  <a:schemeClr val="tx2">
                    <a:lumMod val="75000"/>
                  </a:schemeClr>
                </a:solidFill>
                <a:cs typeface="Calibri"/>
              </a:rPr>
              <a:t>διασφαλίσουν </a:t>
            </a:r>
            <a:r>
              <a:rPr lang="el-GR" sz="1600" dirty="0">
                <a:solidFill>
                  <a:schemeClr val="tx2">
                    <a:lumMod val="75000"/>
                  </a:schemeClr>
                </a:solidFill>
                <a:cs typeface="Calibri"/>
              </a:rPr>
              <a:t>τα </a:t>
            </a:r>
            <a:r>
              <a:rPr lang="el-GR" sz="1600" spc="-5" dirty="0">
                <a:solidFill>
                  <a:schemeClr val="tx2">
                    <a:lumMod val="75000"/>
                  </a:schemeClr>
                </a:solidFill>
                <a:cs typeface="Calibri"/>
              </a:rPr>
              <a:t>ιδιοκτησιακά δικαιώματα των παιδιών </a:t>
            </a:r>
            <a:r>
              <a:rPr lang="el-GR" sz="1600" dirty="0">
                <a:solidFill>
                  <a:schemeClr val="tx2">
                    <a:lumMod val="75000"/>
                  </a:schemeClr>
                </a:solidFill>
                <a:cs typeface="Calibri"/>
              </a:rPr>
              <a:t> </a:t>
            </a:r>
            <a:r>
              <a:rPr lang="el-GR" sz="1600" spc="-5" dirty="0">
                <a:solidFill>
                  <a:schemeClr val="tx2">
                    <a:lumMod val="75000"/>
                  </a:schemeClr>
                </a:solidFill>
                <a:cs typeface="Calibri"/>
              </a:rPr>
              <a:t>στο πλαίσιο </a:t>
            </a:r>
            <a:r>
              <a:rPr lang="el-GR" sz="1600" dirty="0">
                <a:solidFill>
                  <a:schemeClr val="tx2">
                    <a:lumMod val="75000"/>
                  </a:schemeClr>
                </a:solidFill>
                <a:cs typeface="Calibri"/>
              </a:rPr>
              <a:t>της </a:t>
            </a:r>
            <a:r>
              <a:rPr lang="el-GR" sz="1600" spc="-5" dirty="0">
                <a:solidFill>
                  <a:schemeClr val="tx2">
                    <a:lumMod val="75000"/>
                  </a:schemeClr>
                </a:solidFill>
                <a:cs typeface="Calibri"/>
              </a:rPr>
              <a:t>συμφωνίας ανταλλαγής ακινήτων </a:t>
            </a:r>
            <a:r>
              <a:rPr lang="el-GR" sz="1600" dirty="0">
                <a:solidFill>
                  <a:schemeClr val="tx2">
                    <a:lumMod val="75000"/>
                  </a:schemeClr>
                </a:solidFill>
                <a:cs typeface="Calibri"/>
              </a:rPr>
              <a:t>ή </a:t>
            </a:r>
            <a:r>
              <a:rPr lang="el-GR" sz="1600" spc="-5" dirty="0">
                <a:solidFill>
                  <a:schemeClr val="tx2">
                    <a:lumMod val="75000"/>
                  </a:schemeClr>
                </a:solidFill>
                <a:cs typeface="Calibri"/>
              </a:rPr>
              <a:t>για </a:t>
            </a:r>
            <a:r>
              <a:rPr lang="el-GR" sz="1600" dirty="0">
                <a:solidFill>
                  <a:schemeClr val="tx2">
                    <a:lumMod val="75000"/>
                  </a:schemeClr>
                </a:solidFill>
                <a:cs typeface="Calibri"/>
              </a:rPr>
              <a:t>να </a:t>
            </a:r>
            <a:r>
              <a:rPr lang="el-GR" sz="1600" spc="-5" dirty="0">
                <a:solidFill>
                  <a:schemeClr val="tx2">
                    <a:lumMod val="75000"/>
                  </a:schemeClr>
                </a:solidFill>
                <a:cs typeface="Calibri"/>
              </a:rPr>
              <a:t>τους παράσχουν </a:t>
            </a:r>
            <a:r>
              <a:rPr lang="el-GR" sz="1600" dirty="0">
                <a:solidFill>
                  <a:schemeClr val="tx2">
                    <a:lumMod val="75000"/>
                  </a:schemeClr>
                </a:solidFill>
                <a:cs typeface="Calibri"/>
              </a:rPr>
              <a:t>την </a:t>
            </a:r>
            <a:r>
              <a:rPr lang="el-GR" sz="1600" spc="5" dirty="0">
                <a:solidFill>
                  <a:schemeClr val="tx2">
                    <a:lumMod val="75000"/>
                  </a:schemeClr>
                </a:solidFill>
                <a:cs typeface="Calibri"/>
              </a:rPr>
              <a:t> </a:t>
            </a:r>
            <a:r>
              <a:rPr lang="el-GR" sz="1600" spc="-5" dirty="0">
                <a:solidFill>
                  <a:schemeClr val="tx2">
                    <a:lumMod val="75000"/>
                  </a:schemeClr>
                </a:solidFill>
                <a:cs typeface="Calibri"/>
              </a:rPr>
              <a:t>εύλογη</a:t>
            </a:r>
            <a:r>
              <a:rPr lang="el-GR" sz="1600" spc="5" dirty="0">
                <a:solidFill>
                  <a:schemeClr val="tx2">
                    <a:lumMod val="75000"/>
                  </a:schemeClr>
                </a:solidFill>
                <a:cs typeface="Calibri"/>
              </a:rPr>
              <a:t> </a:t>
            </a:r>
            <a:r>
              <a:rPr lang="el-GR" sz="1600" spc="-5" dirty="0">
                <a:solidFill>
                  <a:schemeClr val="tx2">
                    <a:lumMod val="75000"/>
                  </a:schemeClr>
                </a:solidFill>
                <a:cs typeface="Calibri"/>
              </a:rPr>
              <a:t>δυνατότητα</a:t>
            </a:r>
            <a:r>
              <a:rPr lang="el-GR" sz="1600" spc="5" dirty="0">
                <a:solidFill>
                  <a:schemeClr val="tx2">
                    <a:lumMod val="75000"/>
                  </a:schemeClr>
                </a:solidFill>
                <a:cs typeface="Calibri"/>
              </a:rPr>
              <a:t> </a:t>
            </a:r>
            <a:r>
              <a:rPr lang="el-GR" sz="1600" spc="-10" dirty="0">
                <a:solidFill>
                  <a:schemeClr val="tx2">
                    <a:lumMod val="75000"/>
                  </a:schemeClr>
                </a:solidFill>
                <a:cs typeface="Calibri"/>
              </a:rPr>
              <a:t>να</a:t>
            </a:r>
            <a:r>
              <a:rPr lang="el-GR" sz="1600" spc="5" dirty="0">
                <a:solidFill>
                  <a:schemeClr val="tx2">
                    <a:lumMod val="75000"/>
                  </a:schemeClr>
                </a:solidFill>
                <a:cs typeface="Calibri"/>
              </a:rPr>
              <a:t> </a:t>
            </a:r>
            <a:r>
              <a:rPr lang="el-GR" sz="1600" spc="-5" dirty="0">
                <a:solidFill>
                  <a:schemeClr val="tx2">
                    <a:lumMod val="75000"/>
                  </a:schemeClr>
                </a:solidFill>
                <a:cs typeface="Calibri"/>
              </a:rPr>
              <a:t>προσβάλουν</a:t>
            </a:r>
            <a:r>
              <a:rPr lang="el-GR" sz="1600" spc="5" dirty="0">
                <a:solidFill>
                  <a:schemeClr val="tx2">
                    <a:lumMod val="75000"/>
                  </a:schemeClr>
                </a:solidFill>
                <a:cs typeface="Calibri"/>
              </a:rPr>
              <a:t> </a:t>
            </a:r>
            <a:r>
              <a:rPr lang="el-GR" sz="1600" spc="-5" dirty="0">
                <a:solidFill>
                  <a:schemeClr val="tx2">
                    <a:lumMod val="75000"/>
                  </a:schemeClr>
                </a:solidFill>
                <a:cs typeface="Calibri"/>
              </a:rPr>
              <a:t>αποτελεσματικά</a:t>
            </a:r>
            <a:r>
              <a:rPr lang="el-GR" sz="1600" spc="5" dirty="0">
                <a:solidFill>
                  <a:schemeClr val="tx2">
                    <a:lumMod val="75000"/>
                  </a:schemeClr>
                </a:solidFill>
                <a:cs typeface="Calibri"/>
              </a:rPr>
              <a:t> </a:t>
            </a:r>
            <a:r>
              <a:rPr lang="el-GR" sz="1600" spc="-5" dirty="0">
                <a:solidFill>
                  <a:schemeClr val="tx2">
                    <a:lumMod val="75000"/>
                  </a:schemeClr>
                </a:solidFill>
                <a:cs typeface="Calibri"/>
              </a:rPr>
              <a:t>αυτή</a:t>
            </a:r>
            <a:r>
              <a:rPr lang="el-GR" sz="1600" spc="10" dirty="0">
                <a:solidFill>
                  <a:schemeClr val="tx2">
                    <a:lumMod val="75000"/>
                  </a:schemeClr>
                </a:solidFill>
                <a:cs typeface="Calibri"/>
              </a:rPr>
              <a:t> </a:t>
            </a:r>
            <a:r>
              <a:rPr lang="el-GR" sz="1600" spc="-5" dirty="0">
                <a:solidFill>
                  <a:schemeClr val="tx2">
                    <a:lumMod val="75000"/>
                  </a:schemeClr>
                </a:solidFill>
                <a:cs typeface="Calibri"/>
              </a:rPr>
              <a:t>τη</a:t>
            </a:r>
            <a:r>
              <a:rPr lang="el-GR" sz="1600" spc="5" dirty="0">
                <a:solidFill>
                  <a:schemeClr val="tx2">
                    <a:lumMod val="75000"/>
                  </a:schemeClr>
                </a:solidFill>
                <a:cs typeface="Calibri"/>
              </a:rPr>
              <a:t> </a:t>
            </a:r>
            <a:r>
              <a:rPr lang="el-GR" sz="1600" spc="-5" dirty="0">
                <a:solidFill>
                  <a:schemeClr val="tx2">
                    <a:lumMod val="75000"/>
                  </a:schemeClr>
                </a:solidFill>
                <a:cs typeface="Calibri"/>
              </a:rPr>
              <a:t>συμφωνία.</a:t>
            </a:r>
            <a:endParaRPr lang="el-GR" sz="1600" dirty="0">
              <a:solidFill>
                <a:schemeClr val="tx2">
                  <a:lumMod val="75000"/>
                </a:schemeClr>
              </a:solidFill>
              <a:cs typeface="Calibri"/>
            </a:endParaRPr>
          </a:p>
          <a:p>
            <a:pPr marL="12700" marR="5080" algn="just">
              <a:lnSpc>
                <a:spcPct val="101699"/>
              </a:lnSpc>
            </a:pPr>
            <a:endParaRPr lang="el-GR" sz="1600" dirty="0">
              <a:cs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241300" y="196850"/>
            <a:ext cx="10134600" cy="7006918"/>
          </a:xfrm>
          <a:prstGeom prst="rect">
            <a:avLst/>
          </a:prstGeom>
        </p:spPr>
        <p:txBody>
          <a:bodyPr vert="horz" wrap="square" lIns="0" tIns="9525" rIns="0" bIns="0" rtlCol="0">
            <a:spAutoFit/>
          </a:bodyPr>
          <a:lstStyle/>
          <a:p>
            <a:pPr>
              <a:lnSpc>
                <a:spcPct val="100000"/>
              </a:lnSpc>
              <a:spcBef>
                <a:spcPts val="15"/>
              </a:spcBef>
            </a:pPr>
            <a:endParaRPr sz="2000">
              <a:latin typeface="Calibri"/>
              <a:cs typeface="Calibri"/>
            </a:endParaRPr>
          </a:p>
          <a:p>
            <a:pPr marL="12700" marR="7620" algn="just">
              <a:lnSpc>
                <a:spcPct val="101899"/>
              </a:lnSpc>
            </a:pPr>
            <a:r>
              <a:rPr sz="2000" spc="-5" dirty="0">
                <a:solidFill>
                  <a:srgbClr val="4F81BC"/>
                </a:solidFill>
                <a:latin typeface="Calibri"/>
                <a:cs typeface="Calibri"/>
              </a:rPr>
              <a:t>Δικαίωμα στην εκπαίδευση (Άρθρο 2 του Πρώτου Πρόσθετου </a:t>
            </a:r>
            <a:r>
              <a:rPr sz="2000" dirty="0">
                <a:solidFill>
                  <a:srgbClr val="4F81BC"/>
                </a:solidFill>
                <a:latin typeface="Calibri"/>
                <a:cs typeface="Calibri"/>
              </a:rPr>
              <a:t> </a:t>
            </a:r>
            <a:r>
              <a:rPr sz="2000" spc="-5" dirty="0">
                <a:solidFill>
                  <a:srgbClr val="4F81BC"/>
                </a:solidFill>
                <a:latin typeface="Calibri"/>
                <a:cs typeface="Calibri"/>
              </a:rPr>
              <a:t>Πρωτοκόλλου)</a:t>
            </a:r>
            <a:endParaRPr sz="2000">
              <a:latin typeface="Calibri"/>
              <a:cs typeface="Calibri"/>
            </a:endParaRPr>
          </a:p>
          <a:p>
            <a:pPr marL="12700" algn="just">
              <a:lnSpc>
                <a:spcPct val="100000"/>
              </a:lnSpc>
              <a:spcBef>
                <a:spcPts val="905"/>
              </a:spcBef>
            </a:pPr>
            <a:r>
              <a:rPr sz="2000" b="1" u="sng" dirty="0">
                <a:solidFill>
                  <a:srgbClr val="4F81BC"/>
                </a:solidFill>
                <a:uFill>
                  <a:solidFill>
                    <a:srgbClr val="4F81BC"/>
                  </a:solidFill>
                </a:uFill>
                <a:latin typeface="Calibri"/>
                <a:cs typeface="Calibri"/>
                <a:hlinkClick r:id="rId2"/>
              </a:rPr>
              <a:t>Timichev</a:t>
            </a:r>
            <a:r>
              <a:rPr sz="2000" b="1" u="sng" spc="-25" dirty="0">
                <a:solidFill>
                  <a:srgbClr val="4F81BC"/>
                </a:solidFill>
                <a:uFill>
                  <a:solidFill>
                    <a:srgbClr val="4F81BC"/>
                  </a:solidFill>
                </a:uFill>
                <a:latin typeface="Calibri"/>
                <a:cs typeface="Calibri"/>
                <a:hlinkClick r:id="rId2"/>
              </a:rPr>
              <a:t> </a:t>
            </a:r>
            <a:r>
              <a:rPr sz="2000" b="1" u="sng" spc="-5" dirty="0">
                <a:solidFill>
                  <a:srgbClr val="4F81BC"/>
                </a:solidFill>
                <a:uFill>
                  <a:solidFill>
                    <a:srgbClr val="4F81BC"/>
                  </a:solidFill>
                </a:uFill>
                <a:latin typeface="Calibri"/>
                <a:cs typeface="Calibri"/>
                <a:hlinkClick r:id="rId2"/>
              </a:rPr>
              <a:t>κατά</a:t>
            </a:r>
            <a:r>
              <a:rPr sz="2000" b="1" u="sng" spc="-20" dirty="0">
                <a:solidFill>
                  <a:srgbClr val="4F81BC"/>
                </a:solidFill>
                <a:uFill>
                  <a:solidFill>
                    <a:srgbClr val="4F81BC"/>
                  </a:solidFill>
                </a:uFill>
                <a:latin typeface="Calibri"/>
                <a:cs typeface="Calibri"/>
                <a:hlinkClick r:id="rId2"/>
              </a:rPr>
              <a:t> </a:t>
            </a:r>
            <a:r>
              <a:rPr sz="2000" b="1" u="sng" spc="-5" dirty="0">
                <a:solidFill>
                  <a:srgbClr val="4F81BC"/>
                </a:solidFill>
                <a:uFill>
                  <a:solidFill>
                    <a:srgbClr val="4F81BC"/>
                  </a:solidFill>
                </a:uFill>
                <a:latin typeface="Calibri"/>
                <a:cs typeface="Calibri"/>
                <a:hlinkClick r:id="rId2"/>
              </a:rPr>
              <a:t>Ρωσίας</a:t>
            </a:r>
            <a:endParaRPr sz="2000">
              <a:latin typeface="Calibri"/>
              <a:cs typeface="Calibri"/>
            </a:endParaRPr>
          </a:p>
          <a:p>
            <a:pPr marL="12700" algn="just">
              <a:lnSpc>
                <a:spcPct val="100000"/>
              </a:lnSpc>
              <a:spcBef>
                <a:spcPts val="25"/>
              </a:spcBef>
            </a:pPr>
            <a:r>
              <a:rPr sz="2000" dirty="0">
                <a:solidFill>
                  <a:srgbClr val="808080"/>
                </a:solidFill>
                <a:latin typeface="Calibri"/>
                <a:cs typeface="Calibri"/>
              </a:rPr>
              <a:t>13</a:t>
            </a:r>
            <a:r>
              <a:rPr sz="2000" spc="-15" dirty="0">
                <a:solidFill>
                  <a:srgbClr val="808080"/>
                </a:solidFill>
                <a:latin typeface="Calibri"/>
                <a:cs typeface="Calibri"/>
              </a:rPr>
              <a:t> </a:t>
            </a:r>
            <a:r>
              <a:rPr sz="2000" spc="-5" dirty="0">
                <a:solidFill>
                  <a:srgbClr val="808080"/>
                </a:solidFill>
                <a:latin typeface="Calibri"/>
                <a:cs typeface="Calibri"/>
              </a:rPr>
              <a:t>Δεκεμβρίου</a:t>
            </a:r>
            <a:r>
              <a:rPr sz="2000" spc="-20" dirty="0">
                <a:solidFill>
                  <a:srgbClr val="808080"/>
                </a:solidFill>
                <a:latin typeface="Calibri"/>
                <a:cs typeface="Calibri"/>
              </a:rPr>
              <a:t> </a:t>
            </a:r>
            <a:r>
              <a:rPr sz="2000" spc="-5" dirty="0">
                <a:solidFill>
                  <a:srgbClr val="808080"/>
                </a:solidFill>
                <a:latin typeface="Calibri"/>
                <a:cs typeface="Calibri"/>
              </a:rPr>
              <a:t>2005</a:t>
            </a:r>
            <a:endParaRPr sz="2000">
              <a:latin typeface="Calibri"/>
              <a:cs typeface="Calibri"/>
            </a:endParaRPr>
          </a:p>
          <a:p>
            <a:pPr marL="12700" marR="5715" algn="just">
              <a:lnSpc>
                <a:spcPct val="101699"/>
              </a:lnSpc>
            </a:pPr>
            <a:r>
              <a:rPr sz="2000" dirty="0">
                <a:latin typeface="Calibri"/>
                <a:cs typeface="Calibri"/>
              </a:rPr>
              <a:t>Τα </a:t>
            </a:r>
            <a:r>
              <a:rPr sz="2000" spc="-5" dirty="0">
                <a:latin typeface="Calibri"/>
                <a:cs typeface="Calibri"/>
              </a:rPr>
              <a:t>παιδιά </a:t>
            </a:r>
            <a:r>
              <a:rPr sz="2000" dirty="0">
                <a:latin typeface="Calibri"/>
                <a:cs typeface="Calibri"/>
              </a:rPr>
              <a:t>του </a:t>
            </a:r>
            <a:r>
              <a:rPr sz="2000" spc="-5" dirty="0">
                <a:latin typeface="Calibri"/>
                <a:cs typeface="Calibri"/>
              </a:rPr>
              <a:t>προσφεύγοντος αποκλείστηκαν, στην </a:t>
            </a:r>
            <a:r>
              <a:rPr sz="2000" spc="-10" dirty="0">
                <a:latin typeface="Calibri"/>
                <a:cs typeface="Calibri"/>
              </a:rPr>
              <a:t>ηλικία </a:t>
            </a:r>
            <a:r>
              <a:rPr sz="2000" dirty="0">
                <a:latin typeface="Calibri"/>
                <a:cs typeface="Calibri"/>
              </a:rPr>
              <a:t>των </a:t>
            </a:r>
            <a:r>
              <a:rPr sz="2000" spc="-5" dirty="0">
                <a:latin typeface="Calibri"/>
                <a:cs typeface="Calibri"/>
              </a:rPr>
              <a:t>επτά και εννέα ετών </a:t>
            </a:r>
            <a:r>
              <a:rPr sz="2000" dirty="0">
                <a:latin typeface="Calibri"/>
                <a:cs typeface="Calibri"/>
              </a:rPr>
              <a:t> </a:t>
            </a:r>
            <a:r>
              <a:rPr sz="2000" spc="-5" dirty="0">
                <a:latin typeface="Calibri"/>
                <a:cs typeface="Calibri"/>
              </a:rPr>
              <a:t>αντίστοιχα, από </a:t>
            </a:r>
            <a:r>
              <a:rPr sz="2000" dirty="0">
                <a:latin typeface="Calibri"/>
                <a:cs typeface="Calibri"/>
              </a:rPr>
              <a:t>το </a:t>
            </a:r>
            <a:r>
              <a:rPr sz="2000" spc="-5" dirty="0">
                <a:latin typeface="Calibri"/>
                <a:cs typeface="Calibri"/>
              </a:rPr>
              <a:t>σχολείο στο οποίο φοιτούσαν για δύο χρόνια, επειδή </a:t>
            </a:r>
            <a:r>
              <a:rPr sz="2000" dirty="0">
                <a:latin typeface="Calibri"/>
                <a:cs typeface="Calibri"/>
              </a:rPr>
              <a:t>ο </a:t>
            </a:r>
            <a:r>
              <a:rPr sz="2000" spc="-5" dirty="0">
                <a:latin typeface="Calibri"/>
                <a:cs typeface="Calibri"/>
              </a:rPr>
              <a:t>πατέρας </a:t>
            </a:r>
            <a:r>
              <a:rPr sz="2000" dirty="0">
                <a:latin typeface="Calibri"/>
                <a:cs typeface="Calibri"/>
              </a:rPr>
              <a:t> </a:t>
            </a:r>
            <a:r>
              <a:rPr sz="2000" spc="-5" dirty="0">
                <a:latin typeface="Calibri"/>
                <a:cs typeface="Calibri"/>
              </a:rPr>
              <a:t>τους, </a:t>
            </a:r>
            <a:r>
              <a:rPr sz="2000" dirty="0">
                <a:latin typeface="Calibri"/>
                <a:cs typeface="Calibri"/>
              </a:rPr>
              <a:t>ο </a:t>
            </a:r>
            <a:r>
              <a:rPr sz="2000" spc="-5" dirty="0">
                <a:latin typeface="Calibri"/>
                <a:cs typeface="Calibri"/>
              </a:rPr>
              <a:t>οποίος </a:t>
            </a:r>
            <a:r>
              <a:rPr sz="2000" dirty="0">
                <a:latin typeface="Calibri"/>
                <a:cs typeface="Calibri"/>
              </a:rPr>
              <a:t>ήταν </a:t>
            </a:r>
            <a:r>
              <a:rPr sz="2000" spc="-5" dirty="0">
                <a:latin typeface="Calibri"/>
                <a:cs typeface="Calibri"/>
              </a:rPr>
              <a:t>Τσετσένος, </a:t>
            </a:r>
            <a:r>
              <a:rPr sz="2000" dirty="0">
                <a:latin typeface="Calibri"/>
                <a:cs typeface="Calibri"/>
              </a:rPr>
              <a:t>δεν </a:t>
            </a:r>
            <a:r>
              <a:rPr sz="2000" spc="-5" dirty="0">
                <a:latin typeface="Calibri"/>
                <a:cs typeface="Calibri"/>
              </a:rPr>
              <a:t>ήταν εγγεγραμμένος </a:t>
            </a:r>
            <a:r>
              <a:rPr sz="2000" dirty="0">
                <a:latin typeface="Calibri"/>
                <a:cs typeface="Calibri"/>
              </a:rPr>
              <a:t>ως </a:t>
            </a:r>
            <a:r>
              <a:rPr sz="2000" spc="-5" dirty="0">
                <a:latin typeface="Calibri"/>
                <a:cs typeface="Calibri"/>
              </a:rPr>
              <a:t>κάτοικος </a:t>
            </a:r>
            <a:r>
              <a:rPr sz="2000" dirty="0">
                <a:latin typeface="Calibri"/>
                <a:cs typeface="Calibri"/>
              </a:rPr>
              <a:t>της </a:t>
            </a:r>
            <a:r>
              <a:rPr sz="2000" spc="-5" dirty="0">
                <a:latin typeface="Calibri"/>
                <a:cs typeface="Calibri"/>
              </a:rPr>
              <a:t>πόλης </a:t>
            </a:r>
            <a:r>
              <a:rPr sz="2000" dirty="0">
                <a:latin typeface="Calibri"/>
                <a:cs typeface="Calibri"/>
              </a:rPr>
              <a:t> </a:t>
            </a:r>
            <a:r>
              <a:rPr sz="2000" spc="-5" dirty="0">
                <a:latin typeface="Calibri"/>
                <a:cs typeface="Calibri"/>
              </a:rPr>
              <a:t>(Νάλτσικ, στη Δημοκρατία </a:t>
            </a:r>
            <a:r>
              <a:rPr sz="2000" dirty="0">
                <a:latin typeface="Calibri"/>
                <a:cs typeface="Calibri"/>
              </a:rPr>
              <a:t>της </a:t>
            </a:r>
            <a:r>
              <a:rPr sz="2000" spc="-5" dirty="0">
                <a:latin typeface="Calibri"/>
                <a:cs typeface="Calibri"/>
              </a:rPr>
              <a:t>Καμπαρντίνο-Μπαλκάρια </a:t>
            </a:r>
            <a:r>
              <a:rPr sz="2000" dirty="0">
                <a:latin typeface="Calibri"/>
                <a:cs typeface="Calibri"/>
              </a:rPr>
              <a:t>της </a:t>
            </a:r>
            <a:r>
              <a:rPr sz="2000" spc="-5" dirty="0">
                <a:latin typeface="Calibri"/>
                <a:cs typeface="Calibri"/>
              </a:rPr>
              <a:t>Ρωσίας) όπου ζούσαν </a:t>
            </a:r>
            <a:r>
              <a:rPr sz="2000" dirty="0">
                <a:latin typeface="Calibri"/>
                <a:cs typeface="Calibri"/>
              </a:rPr>
              <a:t> </a:t>
            </a:r>
            <a:r>
              <a:rPr sz="2000" spc="-5" dirty="0">
                <a:latin typeface="Calibri"/>
                <a:cs typeface="Calibri"/>
              </a:rPr>
              <a:t>και</a:t>
            </a:r>
            <a:r>
              <a:rPr sz="2000" spc="40" dirty="0">
                <a:latin typeface="Calibri"/>
                <a:cs typeface="Calibri"/>
              </a:rPr>
              <a:t> </a:t>
            </a:r>
            <a:r>
              <a:rPr sz="2000" dirty="0">
                <a:latin typeface="Calibri"/>
                <a:cs typeface="Calibri"/>
              </a:rPr>
              <a:t>δεν</a:t>
            </a:r>
            <a:r>
              <a:rPr sz="2000" spc="45" dirty="0">
                <a:latin typeface="Calibri"/>
                <a:cs typeface="Calibri"/>
              </a:rPr>
              <a:t> </a:t>
            </a:r>
            <a:r>
              <a:rPr sz="2000" dirty="0">
                <a:latin typeface="Calibri"/>
                <a:cs typeface="Calibri"/>
              </a:rPr>
              <a:t>διέθετε</a:t>
            </a:r>
            <a:r>
              <a:rPr sz="2000" spc="50" dirty="0">
                <a:latin typeface="Calibri"/>
                <a:cs typeface="Calibri"/>
              </a:rPr>
              <a:t> </a:t>
            </a:r>
            <a:r>
              <a:rPr sz="2000" spc="-5" dirty="0">
                <a:latin typeface="Calibri"/>
                <a:cs typeface="Calibri"/>
              </a:rPr>
              <a:t>πλέον</a:t>
            </a:r>
            <a:r>
              <a:rPr sz="2000" spc="45" dirty="0">
                <a:latin typeface="Calibri"/>
                <a:cs typeface="Calibri"/>
              </a:rPr>
              <a:t> </a:t>
            </a:r>
            <a:r>
              <a:rPr sz="2000" spc="-5" dirty="0">
                <a:latin typeface="Calibri"/>
                <a:cs typeface="Calibri"/>
              </a:rPr>
              <a:t>κάρτα</a:t>
            </a:r>
            <a:r>
              <a:rPr sz="2000" spc="45" dirty="0">
                <a:latin typeface="Calibri"/>
                <a:cs typeface="Calibri"/>
              </a:rPr>
              <a:t> </a:t>
            </a:r>
            <a:r>
              <a:rPr sz="2000" spc="-5" dirty="0">
                <a:latin typeface="Calibri"/>
                <a:cs typeface="Calibri"/>
              </a:rPr>
              <a:t>μετανάστη,</a:t>
            </a:r>
            <a:r>
              <a:rPr sz="2000" spc="45" dirty="0">
                <a:latin typeface="Calibri"/>
                <a:cs typeface="Calibri"/>
              </a:rPr>
              <a:t> </a:t>
            </a:r>
            <a:r>
              <a:rPr sz="2000" spc="-5" dirty="0">
                <a:latin typeface="Calibri"/>
                <a:cs typeface="Calibri"/>
              </a:rPr>
              <a:t>καθώς</a:t>
            </a:r>
            <a:r>
              <a:rPr sz="2000" spc="40" dirty="0">
                <a:latin typeface="Calibri"/>
                <a:cs typeface="Calibri"/>
              </a:rPr>
              <a:t> </a:t>
            </a:r>
            <a:r>
              <a:rPr sz="2000" spc="-5" dirty="0">
                <a:latin typeface="Calibri"/>
                <a:cs typeface="Calibri"/>
              </a:rPr>
              <a:t>είχε</a:t>
            </a:r>
            <a:r>
              <a:rPr sz="2000" spc="50" dirty="0">
                <a:latin typeface="Calibri"/>
                <a:cs typeface="Calibri"/>
              </a:rPr>
              <a:t> </a:t>
            </a:r>
            <a:r>
              <a:rPr sz="2000" spc="-5" dirty="0">
                <a:latin typeface="Calibri"/>
                <a:cs typeface="Calibri"/>
              </a:rPr>
              <a:t>υποχρεωθεί</a:t>
            </a:r>
            <a:r>
              <a:rPr sz="2000" spc="40" dirty="0">
                <a:latin typeface="Calibri"/>
                <a:cs typeface="Calibri"/>
              </a:rPr>
              <a:t> </a:t>
            </a:r>
            <a:r>
              <a:rPr sz="2000" dirty="0">
                <a:latin typeface="Calibri"/>
                <a:cs typeface="Calibri"/>
              </a:rPr>
              <a:t>να</a:t>
            </a:r>
            <a:r>
              <a:rPr sz="2000" spc="45" dirty="0">
                <a:latin typeface="Calibri"/>
                <a:cs typeface="Calibri"/>
              </a:rPr>
              <a:t> </a:t>
            </a:r>
            <a:r>
              <a:rPr sz="2000">
                <a:latin typeface="Calibri"/>
                <a:cs typeface="Calibri"/>
              </a:rPr>
              <a:t>την</a:t>
            </a:r>
            <a:r>
              <a:rPr sz="2000" spc="30">
                <a:latin typeface="Calibri"/>
                <a:cs typeface="Calibri"/>
              </a:rPr>
              <a:t> </a:t>
            </a:r>
            <a:r>
              <a:rPr sz="2000" spc="-5" smtClean="0">
                <a:latin typeface="Calibri"/>
                <a:cs typeface="Calibri"/>
              </a:rPr>
              <a:t>παραδώσει</a:t>
            </a:r>
            <a:r>
              <a:rPr lang="en-US" sz="2000" spc="-5" dirty="0" smtClean="0">
                <a:latin typeface="Calibri"/>
                <a:cs typeface="Calibri"/>
              </a:rPr>
              <a:t> </a:t>
            </a:r>
            <a:r>
              <a:rPr sz="2000" spc="-5" smtClean="0">
                <a:latin typeface="Calibri"/>
                <a:cs typeface="Calibri"/>
              </a:rPr>
              <a:t>προκειμένου</a:t>
            </a:r>
            <a:r>
              <a:rPr sz="2000" smtClean="0">
                <a:latin typeface="Calibri"/>
                <a:cs typeface="Calibri"/>
              </a:rPr>
              <a:t> </a:t>
            </a:r>
            <a:r>
              <a:rPr sz="2000" dirty="0">
                <a:latin typeface="Calibri"/>
                <a:cs typeface="Calibri"/>
              </a:rPr>
              <a:t>να </a:t>
            </a:r>
            <a:r>
              <a:rPr sz="2000" spc="-5" dirty="0">
                <a:latin typeface="Calibri"/>
                <a:cs typeface="Calibri"/>
              </a:rPr>
              <a:t>μπορέσει</a:t>
            </a:r>
            <a:r>
              <a:rPr sz="2000" dirty="0">
                <a:latin typeface="Calibri"/>
                <a:cs typeface="Calibri"/>
              </a:rPr>
              <a:t> να</a:t>
            </a:r>
            <a:r>
              <a:rPr sz="2000" spc="5" dirty="0">
                <a:latin typeface="Calibri"/>
                <a:cs typeface="Calibri"/>
              </a:rPr>
              <a:t> </a:t>
            </a:r>
            <a:r>
              <a:rPr sz="2000" spc="-5" dirty="0">
                <a:latin typeface="Calibri"/>
                <a:cs typeface="Calibri"/>
              </a:rPr>
              <a:t>αποζημιωθεί</a:t>
            </a:r>
            <a:r>
              <a:rPr sz="2000" dirty="0">
                <a:latin typeface="Calibri"/>
                <a:cs typeface="Calibri"/>
              </a:rPr>
              <a:t> </a:t>
            </a:r>
            <a:r>
              <a:rPr sz="2000" spc="-5" dirty="0">
                <a:latin typeface="Calibri"/>
                <a:cs typeface="Calibri"/>
              </a:rPr>
              <a:t>για</a:t>
            </a:r>
            <a:r>
              <a:rPr sz="2000" dirty="0">
                <a:latin typeface="Calibri"/>
                <a:cs typeface="Calibri"/>
              </a:rPr>
              <a:t> την </a:t>
            </a:r>
            <a:r>
              <a:rPr sz="2000" spc="-5" dirty="0">
                <a:latin typeface="Calibri"/>
                <a:cs typeface="Calibri"/>
              </a:rPr>
              <a:t>περιουσία</a:t>
            </a:r>
            <a:r>
              <a:rPr sz="2000" dirty="0">
                <a:latin typeface="Calibri"/>
                <a:cs typeface="Calibri"/>
              </a:rPr>
              <a:t> </a:t>
            </a:r>
            <a:r>
              <a:rPr sz="2000" spc="-5" dirty="0">
                <a:latin typeface="Calibri"/>
                <a:cs typeface="Calibri"/>
              </a:rPr>
              <a:t>που</a:t>
            </a:r>
            <a:r>
              <a:rPr sz="2000" spc="260" dirty="0">
                <a:latin typeface="Calibri"/>
                <a:cs typeface="Calibri"/>
              </a:rPr>
              <a:t> </a:t>
            </a:r>
            <a:r>
              <a:rPr sz="2000" spc="-5" dirty="0">
                <a:latin typeface="Calibri"/>
                <a:cs typeface="Calibri"/>
              </a:rPr>
              <a:t>είχε</a:t>
            </a:r>
            <a:r>
              <a:rPr sz="2000" spc="260" dirty="0">
                <a:latin typeface="Calibri"/>
                <a:cs typeface="Calibri"/>
              </a:rPr>
              <a:t> </a:t>
            </a:r>
            <a:r>
              <a:rPr sz="2000" spc="-5" dirty="0">
                <a:latin typeface="Calibri"/>
                <a:cs typeface="Calibri"/>
              </a:rPr>
              <a:t>απολέσει </a:t>
            </a:r>
            <a:r>
              <a:rPr sz="2000" dirty="0">
                <a:latin typeface="Calibri"/>
                <a:cs typeface="Calibri"/>
              </a:rPr>
              <a:t> </a:t>
            </a:r>
            <a:r>
              <a:rPr sz="2000" spc="-5" dirty="0">
                <a:latin typeface="Calibri"/>
                <a:cs typeface="Calibri"/>
              </a:rPr>
              <a:t>στην</a:t>
            </a:r>
            <a:r>
              <a:rPr sz="2000" dirty="0">
                <a:latin typeface="Calibri"/>
                <a:cs typeface="Calibri"/>
              </a:rPr>
              <a:t> </a:t>
            </a:r>
            <a:r>
              <a:rPr sz="2000" spc="-5" dirty="0">
                <a:latin typeface="Calibri"/>
                <a:cs typeface="Calibri"/>
              </a:rPr>
              <a:t>Τσετσενία.</a:t>
            </a:r>
            <a:endParaRPr sz="2000">
              <a:latin typeface="Calibri"/>
              <a:cs typeface="Calibri"/>
            </a:endParaRPr>
          </a:p>
          <a:p>
            <a:pPr marL="12700" marR="5080" algn="just">
              <a:lnSpc>
                <a:spcPct val="101699"/>
              </a:lnSpc>
            </a:pPr>
            <a:r>
              <a:rPr sz="2000" dirty="0">
                <a:solidFill>
                  <a:schemeClr val="tx2">
                    <a:lumMod val="75000"/>
                  </a:schemeClr>
                </a:solidFill>
                <a:latin typeface="Calibri"/>
                <a:cs typeface="Calibri"/>
              </a:rPr>
              <a:t>Το </a:t>
            </a:r>
            <a:r>
              <a:rPr sz="2000" spc="-5" dirty="0">
                <a:solidFill>
                  <a:schemeClr val="tx2">
                    <a:lumMod val="75000"/>
                  </a:schemeClr>
                </a:solidFill>
                <a:latin typeface="Calibri"/>
                <a:cs typeface="Calibri"/>
              </a:rPr>
              <a:t>Δικαστήριο παρατήρησε </a:t>
            </a:r>
            <a:r>
              <a:rPr sz="2000" dirty="0">
                <a:solidFill>
                  <a:schemeClr val="tx2">
                    <a:lumMod val="75000"/>
                  </a:schemeClr>
                </a:solidFill>
                <a:latin typeface="Calibri"/>
                <a:cs typeface="Calibri"/>
              </a:rPr>
              <a:t>ότι </a:t>
            </a:r>
            <a:r>
              <a:rPr sz="2000" spc="-5" dirty="0">
                <a:solidFill>
                  <a:schemeClr val="tx2">
                    <a:lumMod val="75000"/>
                  </a:schemeClr>
                </a:solidFill>
                <a:latin typeface="Calibri"/>
                <a:cs typeface="Calibri"/>
              </a:rPr>
              <a:t>τα παιδιά στερήθηκαν </a:t>
            </a:r>
            <a:r>
              <a:rPr sz="2000" dirty="0">
                <a:solidFill>
                  <a:schemeClr val="tx2">
                    <a:lumMod val="75000"/>
                  </a:schemeClr>
                </a:solidFill>
                <a:latin typeface="Calibri"/>
                <a:cs typeface="Calibri"/>
              </a:rPr>
              <a:t>το </a:t>
            </a:r>
            <a:r>
              <a:rPr sz="2000" spc="-5" dirty="0">
                <a:solidFill>
                  <a:schemeClr val="tx2">
                    <a:lumMod val="75000"/>
                  </a:schemeClr>
                </a:solidFill>
                <a:latin typeface="Calibri"/>
                <a:cs typeface="Calibri"/>
              </a:rPr>
              <a:t>δικαίωμα πρόσβασης στο </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σχολείο στο οποίο φοιτούσαν κατά </a:t>
            </a:r>
            <a:r>
              <a:rPr sz="2000" dirty="0">
                <a:solidFill>
                  <a:schemeClr val="tx2">
                    <a:lumMod val="75000"/>
                  </a:schemeClr>
                </a:solidFill>
                <a:latin typeface="Calibri"/>
                <a:cs typeface="Calibri"/>
              </a:rPr>
              <a:t>τη </a:t>
            </a:r>
            <a:r>
              <a:rPr sz="2000" spc="-5" dirty="0">
                <a:solidFill>
                  <a:schemeClr val="tx2">
                    <a:lumMod val="75000"/>
                  </a:schemeClr>
                </a:solidFill>
                <a:latin typeface="Calibri"/>
                <a:cs typeface="Calibri"/>
              </a:rPr>
              <a:t>διάρκεια </a:t>
            </a:r>
            <a:r>
              <a:rPr sz="2000" dirty="0">
                <a:solidFill>
                  <a:schemeClr val="tx2">
                    <a:lumMod val="75000"/>
                  </a:schemeClr>
                </a:solidFill>
                <a:latin typeface="Calibri"/>
                <a:cs typeface="Calibri"/>
              </a:rPr>
              <a:t>των </a:t>
            </a:r>
            <a:r>
              <a:rPr sz="2000" spc="-5" dirty="0">
                <a:solidFill>
                  <a:schemeClr val="tx2">
                    <a:lumMod val="75000"/>
                  </a:schemeClr>
                </a:solidFill>
                <a:latin typeface="Calibri"/>
                <a:cs typeface="Calibri"/>
              </a:rPr>
              <a:t>δύο τελευταίων ετών. </a:t>
            </a:r>
            <a:r>
              <a:rPr sz="2000" dirty="0">
                <a:solidFill>
                  <a:schemeClr val="tx2">
                    <a:lumMod val="75000"/>
                  </a:schemeClr>
                </a:solidFill>
                <a:latin typeface="Calibri"/>
                <a:cs typeface="Calibri"/>
              </a:rPr>
              <a:t>Η </a:t>
            </a:r>
            <a:r>
              <a:rPr sz="2000" spc="-5" dirty="0">
                <a:solidFill>
                  <a:schemeClr val="tx2">
                    <a:lumMod val="75000"/>
                  </a:schemeClr>
                </a:solidFill>
                <a:latin typeface="Calibri"/>
                <a:cs typeface="Calibri"/>
              </a:rPr>
              <a:t>ρωσική </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Κυβέρνηση </a:t>
            </a:r>
            <a:r>
              <a:rPr sz="2000" dirty="0">
                <a:solidFill>
                  <a:schemeClr val="tx2">
                    <a:lumMod val="75000"/>
                  </a:schemeClr>
                </a:solidFill>
                <a:latin typeface="Calibri"/>
                <a:cs typeface="Calibri"/>
              </a:rPr>
              <a:t>δεν </a:t>
            </a:r>
            <a:r>
              <a:rPr sz="2000" spc="-5" dirty="0">
                <a:solidFill>
                  <a:schemeClr val="tx2">
                    <a:lumMod val="75000"/>
                  </a:schemeClr>
                </a:solidFill>
                <a:latin typeface="Calibri"/>
                <a:cs typeface="Calibri"/>
              </a:rPr>
              <a:t>αμφισβήτησε τον ισχυρισμό </a:t>
            </a:r>
            <a:r>
              <a:rPr sz="2000" dirty="0">
                <a:solidFill>
                  <a:schemeClr val="tx2">
                    <a:lumMod val="75000"/>
                  </a:schemeClr>
                </a:solidFill>
                <a:latin typeface="Calibri"/>
                <a:cs typeface="Calibri"/>
              </a:rPr>
              <a:t>του </a:t>
            </a:r>
            <a:r>
              <a:rPr sz="2000" spc="-5" dirty="0">
                <a:solidFill>
                  <a:schemeClr val="tx2">
                    <a:lumMod val="75000"/>
                  </a:schemeClr>
                </a:solidFill>
                <a:latin typeface="Calibri"/>
                <a:cs typeface="Calibri"/>
              </a:rPr>
              <a:t>προσφεύγοντος σύμφωνα </a:t>
            </a:r>
            <a:r>
              <a:rPr sz="2000" dirty="0">
                <a:solidFill>
                  <a:schemeClr val="tx2">
                    <a:lumMod val="75000"/>
                  </a:schemeClr>
                </a:solidFill>
                <a:latin typeface="Calibri"/>
                <a:cs typeface="Calibri"/>
              </a:rPr>
              <a:t>με </a:t>
            </a:r>
            <a:r>
              <a:rPr sz="2000" spc="-5" dirty="0">
                <a:solidFill>
                  <a:schemeClr val="tx2">
                    <a:lumMod val="75000"/>
                  </a:schemeClr>
                </a:solidFill>
                <a:latin typeface="Calibri"/>
                <a:cs typeface="Calibri"/>
              </a:rPr>
              <a:t>τον </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οποίο </a:t>
            </a:r>
            <a:r>
              <a:rPr sz="2000" dirty="0">
                <a:solidFill>
                  <a:schemeClr val="tx2">
                    <a:lumMod val="75000"/>
                  </a:schemeClr>
                </a:solidFill>
                <a:latin typeface="Calibri"/>
                <a:cs typeface="Calibri"/>
              </a:rPr>
              <a:t>ο </a:t>
            </a:r>
            <a:r>
              <a:rPr sz="2000" spc="-5" dirty="0">
                <a:solidFill>
                  <a:schemeClr val="tx2">
                    <a:lumMod val="75000"/>
                  </a:schemeClr>
                </a:solidFill>
                <a:latin typeface="Calibri"/>
                <a:cs typeface="Calibri"/>
              </a:rPr>
              <a:t>πραγματικός λόγος </a:t>
            </a:r>
            <a:r>
              <a:rPr sz="2000" dirty="0">
                <a:solidFill>
                  <a:schemeClr val="tx2">
                    <a:lumMod val="75000"/>
                  </a:schemeClr>
                </a:solidFill>
                <a:latin typeface="Calibri"/>
                <a:cs typeface="Calibri"/>
              </a:rPr>
              <a:t>της </a:t>
            </a:r>
            <a:r>
              <a:rPr sz="2000" spc="-5" dirty="0">
                <a:solidFill>
                  <a:schemeClr val="tx2">
                    <a:lumMod val="75000"/>
                  </a:schemeClr>
                </a:solidFill>
                <a:latin typeface="Calibri"/>
                <a:cs typeface="Calibri"/>
              </a:rPr>
              <a:t>στέρησης της πρόσβασης </a:t>
            </a:r>
            <a:r>
              <a:rPr sz="2000" dirty="0">
                <a:solidFill>
                  <a:schemeClr val="tx2">
                    <a:lumMod val="75000"/>
                  </a:schemeClr>
                </a:solidFill>
                <a:latin typeface="Calibri"/>
                <a:cs typeface="Calibri"/>
              </a:rPr>
              <a:t>των </a:t>
            </a:r>
            <a:r>
              <a:rPr sz="2000" spc="-5" dirty="0">
                <a:solidFill>
                  <a:schemeClr val="tx2">
                    <a:lumMod val="75000"/>
                  </a:schemeClr>
                </a:solidFill>
                <a:latin typeface="Calibri"/>
                <a:cs typeface="Calibri"/>
              </a:rPr>
              <a:t>παιδιών στο σχολείο </a:t>
            </a:r>
            <a:r>
              <a:rPr sz="2000" dirty="0">
                <a:solidFill>
                  <a:schemeClr val="tx2">
                    <a:lumMod val="75000"/>
                  </a:schemeClr>
                </a:solidFill>
                <a:latin typeface="Calibri"/>
                <a:cs typeface="Calibri"/>
              </a:rPr>
              <a:t> ήταν το </a:t>
            </a:r>
            <a:r>
              <a:rPr sz="2000" spc="-5" dirty="0">
                <a:solidFill>
                  <a:schemeClr val="tx2">
                    <a:lumMod val="75000"/>
                  </a:schemeClr>
                </a:solidFill>
                <a:latin typeface="Calibri"/>
                <a:cs typeface="Calibri"/>
              </a:rPr>
              <a:t>γεγονός </a:t>
            </a:r>
            <a:r>
              <a:rPr sz="2000" dirty="0">
                <a:solidFill>
                  <a:schemeClr val="tx2">
                    <a:lumMod val="75000"/>
                  </a:schemeClr>
                </a:solidFill>
                <a:latin typeface="Calibri"/>
                <a:cs typeface="Calibri"/>
              </a:rPr>
              <a:t>ότι ο </a:t>
            </a:r>
            <a:r>
              <a:rPr sz="2000" spc="-5" dirty="0">
                <a:solidFill>
                  <a:schemeClr val="tx2">
                    <a:lumMod val="75000"/>
                  </a:schemeClr>
                </a:solidFill>
                <a:latin typeface="Calibri"/>
                <a:cs typeface="Calibri"/>
              </a:rPr>
              <a:t>προσφεύγων, έχοντας παραδώσει </a:t>
            </a:r>
            <a:r>
              <a:rPr sz="2000" dirty="0">
                <a:solidFill>
                  <a:schemeClr val="tx2">
                    <a:lumMod val="75000"/>
                  </a:schemeClr>
                </a:solidFill>
                <a:latin typeface="Calibri"/>
                <a:cs typeface="Calibri"/>
              </a:rPr>
              <a:t>την </a:t>
            </a:r>
            <a:r>
              <a:rPr sz="2000" spc="-5" dirty="0">
                <a:solidFill>
                  <a:schemeClr val="tx2">
                    <a:lumMod val="75000"/>
                  </a:schemeClr>
                </a:solidFill>
                <a:latin typeface="Calibri"/>
                <a:cs typeface="Calibri"/>
              </a:rPr>
              <a:t>κάρτα μετανάστη που </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διέθετε, έχασε </a:t>
            </a:r>
            <a:r>
              <a:rPr sz="2000" dirty="0">
                <a:solidFill>
                  <a:schemeClr val="tx2">
                    <a:lumMod val="75000"/>
                  </a:schemeClr>
                </a:solidFill>
                <a:latin typeface="Calibri"/>
                <a:cs typeface="Calibri"/>
              </a:rPr>
              <a:t>το </a:t>
            </a:r>
            <a:r>
              <a:rPr sz="2000" spc="-5" dirty="0">
                <a:solidFill>
                  <a:schemeClr val="tx2">
                    <a:lumMod val="75000"/>
                  </a:schemeClr>
                </a:solidFill>
                <a:latin typeface="Calibri"/>
                <a:cs typeface="Calibri"/>
              </a:rPr>
              <a:t>δικαίωμα </a:t>
            </a:r>
            <a:r>
              <a:rPr sz="2000" dirty="0">
                <a:solidFill>
                  <a:schemeClr val="tx2">
                    <a:lumMod val="75000"/>
                  </a:schemeClr>
                </a:solidFill>
                <a:latin typeface="Calibri"/>
                <a:cs typeface="Calibri"/>
              </a:rPr>
              <a:t>να </a:t>
            </a:r>
            <a:r>
              <a:rPr sz="2000" spc="-5" dirty="0">
                <a:solidFill>
                  <a:schemeClr val="tx2">
                    <a:lumMod val="75000"/>
                  </a:schemeClr>
                </a:solidFill>
                <a:latin typeface="Calibri"/>
                <a:cs typeface="Calibri"/>
              </a:rPr>
              <a:t>παραμείνει εγγεγραμμένος στο μητρώο κατοίκων </a:t>
            </a:r>
            <a:r>
              <a:rPr sz="2000" dirty="0">
                <a:solidFill>
                  <a:schemeClr val="tx2">
                    <a:lumMod val="75000"/>
                  </a:schemeClr>
                </a:solidFill>
                <a:latin typeface="Calibri"/>
                <a:cs typeface="Calibri"/>
              </a:rPr>
              <a:t>της </a:t>
            </a:r>
            <a:r>
              <a:rPr sz="2000" spc="5" dirty="0">
                <a:solidFill>
                  <a:schemeClr val="tx2">
                    <a:lumMod val="75000"/>
                  </a:schemeClr>
                </a:solidFill>
                <a:latin typeface="Calibri"/>
                <a:cs typeface="Calibri"/>
              </a:rPr>
              <a:t> </a:t>
            </a:r>
            <a:r>
              <a:rPr sz="2000" spc="-5" dirty="0">
                <a:solidFill>
                  <a:schemeClr val="tx2">
                    <a:lumMod val="75000"/>
                  </a:schemeClr>
                </a:solidFill>
                <a:latin typeface="Calibri"/>
                <a:cs typeface="Calibri"/>
              </a:rPr>
              <a:t>πόλης </a:t>
            </a:r>
            <a:r>
              <a:rPr sz="2000" dirty="0">
                <a:solidFill>
                  <a:schemeClr val="tx2">
                    <a:lumMod val="75000"/>
                  </a:schemeClr>
                </a:solidFill>
                <a:latin typeface="Calibri"/>
                <a:cs typeface="Calibri"/>
              </a:rPr>
              <a:t>του </a:t>
            </a:r>
            <a:r>
              <a:rPr sz="2000" spc="-5" dirty="0">
                <a:solidFill>
                  <a:schemeClr val="tx2">
                    <a:lumMod val="75000"/>
                  </a:schemeClr>
                </a:solidFill>
                <a:latin typeface="Calibri"/>
                <a:cs typeface="Calibri"/>
              </a:rPr>
              <a:t>Νάλτσικ. </a:t>
            </a:r>
            <a:r>
              <a:rPr sz="2000" dirty="0">
                <a:solidFill>
                  <a:schemeClr val="tx2">
                    <a:lumMod val="75000"/>
                  </a:schemeClr>
                </a:solidFill>
                <a:latin typeface="Calibri"/>
                <a:cs typeface="Calibri"/>
              </a:rPr>
              <a:t>Η </a:t>
            </a:r>
            <a:r>
              <a:rPr sz="2000" spc="-5" dirty="0">
                <a:solidFill>
                  <a:schemeClr val="tx2">
                    <a:lumMod val="75000"/>
                  </a:schemeClr>
                </a:solidFill>
                <a:latin typeface="Calibri"/>
                <a:cs typeface="Calibri"/>
              </a:rPr>
              <a:t>Κυβέρνηση επιβεβαίωσε, ωστόσο, ότι, βάσει </a:t>
            </a:r>
            <a:r>
              <a:rPr sz="2000" dirty="0">
                <a:solidFill>
                  <a:schemeClr val="tx2">
                    <a:lumMod val="75000"/>
                  </a:schemeClr>
                </a:solidFill>
                <a:latin typeface="Calibri"/>
                <a:cs typeface="Calibri"/>
              </a:rPr>
              <a:t>του </a:t>
            </a:r>
            <a:r>
              <a:rPr sz="2000" spc="-5" dirty="0">
                <a:solidFill>
                  <a:schemeClr val="tx2">
                    <a:lumMod val="75000"/>
                  </a:schemeClr>
                </a:solidFill>
                <a:latin typeface="Calibri"/>
                <a:cs typeface="Calibri"/>
              </a:rPr>
              <a:t>ρωσικού </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δικαίου,</a:t>
            </a:r>
            <a:r>
              <a:rPr sz="2000" dirty="0">
                <a:solidFill>
                  <a:schemeClr val="tx2">
                    <a:lumMod val="75000"/>
                  </a:schemeClr>
                </a:solidFill>
                <a:latin typeface="Calibri"/>
                <a:cs typeface="Calibri"/>
              </a:rPr>
              <a:t> το </a:t>
            </a:r>
            <a:r>
              <a:rPr sz="2000" spc="-5" dirty="0">
                <a:solidFill>
                  <a:schemeClr val="tx2">
                    <a:lumMod val="75000"/>
                  </a:schemeClr>
                </a:solidFill>
                <a:latin typeface="Calibri"/>
                <a:cs typeface="Calibri"/>
              </a:rPr>
              <a:t>δικαίωμα</a:t>
            </a:r>
            <a:r>
              <a:rPr sz="2000" dirty="0">
                <a:solidFill>
                  <a:schemeClr val="tx2">
                    <a:lumMod val="75000"/>
                  </a:schemeClr>
                </a:solidFill>
                <a:latin typeface="Calibri"/>
                <a:cs typeface="Calibri"/>
              </a:rPr>
              <a:t> των </a:t>
            </a:r>
            <a:r>
              <a:rPr sz="2000" spc="-5" dirty="0">
                <a:solidFill>
                  <a:schemeClr val="tx2">
                    <a:lumMod val="75000"/>
                  </a:schemeClr>
                </a:solidFill>
                <a:latin typeface="Calibri"/>
                <a:cs typeface="Calibri"/>
              </a:rPr>
              <a:t>παιδιών</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στην</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εκπαίδευση</a:t>
            </a:r>
            <a:r>
              <a:rPr sz="2000" spc="260" dirty="0">
                <a:solidFill>
                  <a:schemeClr val="tx2">
                    <a:lumMod val="75000"/>
                  </a:schemeClr>
                </a:solidFill>
                <a:latin typeface="Calibri"/>
                <a:cs typeface="Calibri"/>
              </a:rPr>
              <a:t> </a:t>
            </a:r>
            <a:r>
              <a:rPr sz="2000" dirty="0">
                <a:solidFill>
                  <a:schemeClr val="tx2">
                    <a:lumMod val="75000"/>
                  </a:schemeClr>
                </a:solidFill>
                <a:latin typeface="Calibri"/>
                <a:cs typeface="Calibri"/>
              </a:rPr>
              <a:t>δεν </a:t>
            </a:r>
            <a:r>
              <a:rPr sz="2000" spc="-5" dirty="0">
                <a:solidFill>
                  <a:schemeClr val="tx2">
                    <a:lumMod val="75000"/>
                  </a:schemeClr>
                </a:solidFill>
                <a:latin typeface="Calibri"/>
                <a:cs typeface="Calibri"/>
              </a:rPr>
              <a:t>μπορούσε </a:t>
            </a:r>
            <a:r>
              <a:rPr sz="2000" spc="-10" dirty="0">
                <a:solidFill>
                  <a:schemeClr val="tx2">
                    <a:lumMod val="75000"/>
                  </a:schemeClr>
                </a:solidFill>
                <a:latin typeface="Calibri"/>
                <a:cs typeface="Calibri"/>
              </a:rPr>
              <a:t>να</a:t>
            </a:r>
            <a:r>
              <a:rPr sz="2000" spc="250" dirty="0">
                <a:solidFill>
                  <a:schemeClr val="tx2">
                    <a:lumMod val="75000"/>
                  </a:schemeClr>
                </a:solidFill>
                <a:latin typeface="Calibri"/>
                <a:cs typeface="Calibri"/>
              </a:rPr>
              <a:t> </a:t>
            </a:r>
            <a:r>
              <a:rPr sz="2000" spc="-5" dirty="0">
                <a:solidFill>
                  <a:schemeClr val="tx2">
                    <a:lumMod val="75000"/>
                  </a:schemeClr>
                </a:solidFill>
                <a:latin typeface="Calibri"/>
                <a:cs typeface="Calibri"/>
              </a:rPr>
              <a:t>εξαρτάται </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από</a:t>
            </a:r>
            <a:r>
              <a:rPr sz="2000" spc="125" dirty="0">
                <a:solidFill>
                  <a:schemeClr val="tx2">
                    <a:lumMod val="75000"/>
                  </a:schemeClr>
                </a:solidFill>
                <a:latin typeface="Calibri"/>
                <a:cs typeface="Calibri"/>
              </a:rPr>
              <a:t> </a:t>
            </a:r>
            <a:r>
              <a:rPr sz="2000" dirty="0">
                <a:solidFill>
                  <a:schemeClr val="tx2">
                    <a:lumMod val="75000"/>
                  </a:schemeClr>
                </a:solidFill>
                <a:latin typeface="Calibri"/>
                <a:cs typeface="Calibri"/>
              </a:rPr>
              <a:t>τον</a:t>
            </a:r>
            <a:r>
              <a:rPr sz="2000" spc="110" dirty="0">
                <a:solidFill>
                  <a:schemeClr val="tx2">
                    <a:lumMod val="75000"/>
                  </a:schemeClr>
                </a:solidFill>
                <a:latin typeface="Calibri"/>
                <a:cs typeface="Calibri"/>
              </a:rPr>
              <a:t> </a:t>
            </a:r>
            <a:r>
              <a:rPr sz="2000" spc="-5" dirty="0">
                <a:solidFill>
                  <a:schemeClr val="tx2">
                    <a:lumMod val="75000"/>
                  </a:schemeClr>
                </a:solidFill>
                <a:latin typeface="Calibri"/>
                <a:cs typeface="Calibri"/>
              </a:rPr>
              <a:t>τόπο</a:t>
            </a:r>
            <a:r>
              <a:rPr sz="2000" spc="125" dirty="0">
                <a:solidFill>
                  <a:schemeClr val="tx2">
                    <a:lumMod val="75000"/>
                  </a:schemeClr>
                </a:solidFill>
                <a:latin typeface="Calibri"/>
                <a:cs typeface="Calibri"/>
              </a:rPr>
              <a:t> </a:t>
            </a:r>
            <a:r>
              <a:rPr sz="2000" spc="-5" dirty="0">
                <a:solidFill>
                  <a:schemeClr val="tx2">
                    <a:lumMod val="75000"/>
                  </a:schemeClr>
                </a:solidFill>
                <a:latin typeface="Calibri"/>
                <a:cs typeface="Calibri"/>
              </a:rPr>
              <a:t>διαμονής</a:t>
            </a:r>
            <a:r>
              <a:rPr sz="2000" spc="110" dirty="0">
                <a:solidFill>
                  <a:schemeClr val="tx2">
                    <a:lumMod val="75000"/>
                  </a:schemeClr>
                </a:solidFill>
                <a:latin typeface="Calibri"/>
                <a:cs typeface="Calibri"/>
              </a:rPr>
              <a:t> </a:t>
            </a:r>
            <a:r>
              <a:rPr sz="2000" dirty="0">
                <a:solidFill>
                  <a:schemeClr val="tx2">
                    <a:lumMod val="75000"/>
                  </a:schemeClr>
                </a:solidFill>
                <a:latin typeface="Calibri"/>
                <a:cs typeface="Calibri"/>
              </a:rPr>
              <a:t>των</a:t>
            </a:r>
            <a:r>
              <a:rPr sz="2000" spc="130" dirty="0">
                <a:solidFill>
                  <a:schemeClr val="tx2">
                    <a:lumMod val="75000"/>
                  </a:schemeClr>
                </a:solidFill>
                <a:latin typeface="Calibri"/>
                <a:cs typeface="Calibri"/>
              </a:rPr>
              <a:t> </a:t>
            </a:r>
            <a:r>
              <a:rPr sz="2000" spc="-5" dirty="0">
                <a:solidFill>
                  <a:schemeClr val="tx2">
                    <a:lumMod val="75000"/>
                  </a:schemeClr>
                </a:solidFill>
                <a:latin typeface="Calibri"/>
                <a:cs typeface="Calibri"/>
              </a:rPr>
              <a:t>γονέων</a:t>
            </a:r>
            <a:r>
              <a:rPr sz="2000" spc="125" dirty="0">
                <a:solidFill>
                  <a:schemeClr val="tx2">
                    <a:lumMod val="75000"/>
                  </a:schemeClr>
                </a:solidFill>
                <a:latin typeface="Calibri"/>
                <a:cs typeface="Calibri"/>
              </a:rPr>
              <a:t> </a:t>
            </a:r>
            <a:r>
              <a:rPr sz="2000" spc="-5" dirty="0">
                <a:solidFill>
                  <a:schemeClr val="tx2">
                    <a:lumMod val="75000"/>
                  </a:schemeClr>
                </a:solidFill>
                <a:latin typeface="Calibri"/>
                <a:cs typeface="Calibri"/>
              </a:rPr>
              <a:t>τους.</a:t>
            </a:r>
            <a:r>
              <a:rPr sz="2000" spc="125" dirty="0">
                <a:solidFill>
                  <a:schemeClr val="tx2">
                    <a:lumMod val="75000"/>
                  </a:schemeClr>
                </a:solidFill>
                <a:latin typeface="Calibri"/>
                <a:cs typeface="Calibri"/>
              </a:rPr>
              <a:t> </a:t>
            </a:r>
            <a:r>
              <a:rPr sz="2000" spc="-5" dirty="0">
                <a:solidFill>
                  <a:schemeClr val="tx2">
                    <a:lumMod val="75000"/>
                  </a:schemeClr>
                </a:solidFill>
                <a:latin typeface="Calibri"/>
                <a:cs typeface="Calibri"/>
              </a:rPr>
              <a:t>Το</a:t>
            </a:r>
            <a:r>
              <a:rPr sz="2000" spc="125" dirty="0">
                <a:solidFill>
                  <a:schemeClr val="tx2">
                    <a:lumMod val="75000"/>
                  </a:schemeClr>
                </a:solidFill>
                <a:latin typeface="Calibri"/>
                <a:cs typeface="Calibri"/>
              </a:rPr>
              <a:t> </a:t>
            </a:r>
            <a:r>
              <a:rPr sz="2000" spc="-5" dirty="0">
                <a:solidFill>
                  <a:schemeClr val="tx2">
                    <a:lumMod val="75000"/>
                  </a:schemeClr>
                </a:solidFill>
                <a:latin typeface="Calibri"/>
                <a:cs typeface="Calibri"/>
              </a:rPr>
              <a:t>Δικαστήριο</a:t>
            </a:r>
            <a:r>
              <a:rPr sz="2000" spc="130" dirty="0">
                <a:solidFill>
                  <a:schemeClr val="tx2">
                    <a:lumMod val="75000"/>
                  </a:schemeClr>
                </a:solidFill>
                <a:latin typeface="Calibri"/>
                <a:cs typeface="Calibri"/>
              </a:rPr>
              <a:t> </a:t>
            </a:r>
            <a:r>
              <a:rPr sz="2000" spc="-5" dirty="0">
                <a:solidFill>
                  <a:schemeClr val="tx2">
                    <a:lumMod val="75000"/>
                  </a:schemeClr>
                </a:solidFill>
                <a:latin typeface="Calibri"/>
                <a:cs typeface="Calibri"/>
              </a:rPr>
              <a:t>συμπέρανε</a:t>
            </a:r>
            <a:r>
              <a:rPr sz="2000" spc="120" dirty="0">
                <a:solidFill>
                  <a:schemeClr val="tx2">
                    <a:lumMod val="75000"/>
                  </a:schemeClr>
                </a:solidFill>
                <a:latin typeface="Calibri"/>
                <a:cs typeface="Calibri"/>
              </a:rPr>
              <a:t> </a:t>
            </a:r>
            <a:r>
              <a:rPr sz="2000" spc="-5" dirty="0">
                <a:solidFill>
                  <a:schemeClr val="tx2">
                    <a:lumMod val="75000"/>
                  </a:schemeClr>
                </a:solidFill>
                <a:latin typeface="Calibri"/>
                <a:cs typeface="Calibri"/>
              </a:rPr>
              <a:t>ότι</a:t>
            </a:r>
            <a:r>
              <a:rPr sz="2000" spc="114" dirty="0">
                <a:solidFill>
                  <a:schemeClr val="tx2">
                    <a:lumMod val="75000"/>
                  </a:schemeClr>
                </a:solidFill>
                <a:latin typeface="Calibri"/>
                <a:cs typeface="Calibri"/>
              </a:rPr>
              <a:t> </a:t>
            </a:r>
            <a:r>
              <a:rPr sz="2000" dirty="0">
                <a:solidFill>
                  <a:schemeClr val="tx2">
                    <a:lumMod val="75000"/>
                  </a:schemeClr>
                </a:solidFill>
                <a:latin typeface="Calibri"/>
                <a:cs typeface="Calibri"/>
              </a:rPr>
              <a:t>τα</a:t>
            </a:r>
            <a:r>
              <a:rPr sz="2000" spc="125" dirty="0">
                <a:solidFill>
                  <a:schemeClr val="tx2">
                    <a:lumMod val="75000"/>
                  </a:schemeClr>
                </a:solidFill>
                <a:latin typeface="Calibri"/>
                <a:cs typeface="Calibri"/>
              </a:rPr>
              <a:t> </a:t>
            </a:r>
            <a:r>
              <a:rPr sz="2000" spc="-5" dirty="0">
                <a:solidFill>
                  <a:schemeClr val="tx2">
                    <a:lumMod val="75000"/>
                  </a:schemeClr>
                </a:solidFill>
                <a:latin typeface="Calibri"/>
                <a:cs typeface="Calibri"/>
              </a:rPr>
              <a:t>παιδιά </a:t>
            </a:r>
            <a:r>
              <a:rPr sz="2000" spc="-254" dirty="0">
                <a:solidFill>
                  <a:schemeClr val="tx2">
                    <a:lumMod val="75000"/>
                  </a:schemeClr>
                </a:solidFill>
                <a:latin typeface="Calibri"/>
                <a:cs typeface="Calibri"/>
              </a:rPr>
              <a:t> </a:t>
            </a:r>
            <a:r>
              <a:rPr sz="2000" dirty="0">
                <a:solidFill>
                  <a:schemeClr val="tx2">
                    <a:lumMod val="75000"/>
                  </a:schemeClr>
                </a:solidFill>
                <a:latin typeface="Calibri"/>
                <a:cs typeface="Calibri"/>
              </a:rPr>
              <a:t>του </a:t>
            </a:r>
            <a:r>
              <a:rPr sz="2000" spc="-5" dirty="0">
                <a:solidFill>
                  <a:schemeClr val="tx2">
                    <a:lumMod val="75000"/>
                  </a:schemeClr>
                </a:solidFill>
                <a:latin typeface="Calibri"/>
                <a:cs typeface="Calibri"/>
              </a:rPr>
              <a:t>προσφεύγοντος στερήθηκαν, κατά </a:t>
            </a:r>
            <a:r>
              <a:rPr sz="2000" b="1" spc="-5" dirty="0">
                <a:solidFill>
                  <a:schemeClr val="tx2">
                    <a:lumMod val="75000"/>
                  </a:schemeClr>
                </a:solidFill>
                <a:latin typeface="Calibri"/>
                <a:cs typeface="Calibri"/>
              </a:rPr>
              <a:t>παράβαση του Άρθρου </a:t>
            </a:r>
            <a:r>
              <a:rPr sz="2000" b="1" dirty="0">
                <a:solidFill>
                  <a:schemeClr val="tx2">
                    <a:lumMod val="75000"/>
                  </a:schemeClr>
                </a:solidFill>
                <a:latin typeface="Calibri"/>
                <a:cs typeface="Calibri"/>
              </a:rPr>
              <a:t>2 </a:t>
            </a:r>
            <a:r>
              <a:rPr sz="2000" spc="-5" dirty="0">
                <a:solidFill>
                  <a:schemeClr val="tx2">
                    <a:lumMod val="75000"/>
                  </a:schemeClr>
                </a:solidFill>
                <a:latin typeface="Calibri"/>
                <a:cs typeface="Calibri"/>
              </a:rPr>
              <a:t>(δικαίωμα στην </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εκπαίδευση)</a:t>
            </a:r>
            <a:r>
              <a:rPr sz="2000" dirty="0">
                <a:solidFill>
                  <a:schemeClr val="tx2">
                    <a:lumMod val="75000"/>
                  </a:schemeClr>
                </a:solidFill>
                <a:latin typeface="Calibri"/>
                <a:cs typeface="Calibri"/>
              </a:rPr>
              <a:t> </a:t>
            </a:r>
            <a:r>
              <a:rPr sz="2000" b="1" spc="-5" dirty="0">
                <a:solidFill>
                  <a:schemeClr val="tx2">
                    <a:lumMod val="75000"/>
                  </a:schemeClr>
                </a:solidFill>
                <a:latin typeface="Calibri"/>
                <a:cs typeface="Calibri"/>
              </a:rPr>
              <a:t>του</a:t>
            </a:r>
            <a:r>
              <a:rPr sz="2000" b="1" dirty="0">
                <a:solidFill>
                  <a:schemeClr val="tx2">
                    <a:lumMod val="75000"/>
                  </a:schemeClr>
                </a:solidFill>
                <a:latin typeface="Calibri"/>
                <a:cs typeface="Calibri"/>
              </a:rPr>
              <a:t> </a:t>
            </a:r>
            <a:r>
              <a:rPr sz="2000" b="1" spc="-5" dirty="0">
                <a:solidFill>
                  <a:schemeClr val="tx2">
                    <a:lumMod val="75000"/>
                  </a:schemeClr>
                </a:solidFill>
                <a:latin typeface="Calibri"/>
                <a:cs typeface="Calibri"/>
              </a:rPr>
              <a:t>Πρώτου</a:t>
            </a:r>
            <a:r>
              <a:rPr sz="2000" b="1" dirty="0">
                <a:solidFill>
                  <a:schemeClr val="tx2">
                    <a:lumMod val="75000"/>
                  </a:schemeClr>
                </a:solidFill>
                <a:latin typeface="Calibri"/>
                <a:cs typeface="Calibri"/>
              </a:rPr>
              <a:t> </a:t>
            </a:r>
            <a:r>
              <a:rPr sz="2000" b="1" spc="-5" dirty="0">
                <a:solidFill>
                  <a:schemeClr val="tx2">
                    <a:lumMod val="75000"/>
                  </a:schemeClr>
                </a:solidFill>
                <a:latin typeface="Calibri"/>
                <a:cs typeface="Calibri"/>
              </a:rPr>
              <a:t>Πρόσθετου</a:t>
            </a:r>
            <a:r>
              <a:rPr sz="2000" b="1" dirty="0">
                <a:solidFill>
                  <a:schemeClr val="tx2">
                    <a:lumMod val="75000"/>
                  </a:schemeClr>
                </a:solidFill>
                <a:latin typeface="Calibri"/>
                <a:cs typeface="Calibri"/>
              </a:rPr>
              <a:t> </a:t>
            </a:r>
            <a:r>
              <a:rPr sz="2000" b="1" spc="-5" dirty="0">
                <a:solidFill>
                  <a:schemeClr val="tx2">
                    <a:lumMod val="75000"/>
                  </a:schemeClr>
                </a:solidFill>
                <a:latin typeface="Calibri"/>
                <a:cs typeface="Calibri"/>
              </a:rPr>
              <a:t>Πρωτοκόλλου</a:t>
            </a:r>
            <a:r>
              <a:rPr sz="2000" b="1" dirty="0">
                <a:solidFill>
                  <a:schemeClr val="tx2">
                    <a:lumMod val="75000"/>
                  </a:schemeClr>
                </a:solidFill>
                <a:latin typeface="Calibri"/>
                <a:cs typeface="Calibri"/>
              </a:rPr>
              <a:t> </a:t>
            </a:r>
            <a:r>
              <a:rPr sz="2000" spc="-5" dirty="0">
                <a:solidFill>
                  <a:schemeClr val="tx2">
                    <a:lumMod val="75000"/>
                  </a:schemeClr>
                </a:solidFill>
                <a:latin typeface="Calibri"/>
                <a:cs typeface="Calibri"/>
              </a:rPr>
              <a:t>στη</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Σύμβαση,</a:t>
            </a:r>
            <a:r>
              <a:rPr sz="2000" spc="260" dirty="0">
                <a:solidFill>
                  <a:schemeClr val="tx2">
                    <a:lumMod val="75000"/>
                  </a:schemeClr>
                </a:solidFill>
                <a:latin typeface="Calibri"/>
                <a:cs typeface="Calibri"/>
              </a:rPr>
              <a:t> </a:t>
            </a:r>
            <a:r>
              <a:rPr sz="2000" spc="-5" dirty="0">
                <a:solidFill>
                  <a:schemeClr val="tx2">
                    <a:lumMod val="75000"/>
                  </a:schemeClr>
                </a:solidFill>
                <a:latin typeface="Calibri"/>
                <a:cs typeface="Calibri"/>
              </a:rPr>
              <a:t>το</a:t>
            </a:r>
            <a:r>
              <a:rPr sz="2000" spc="260" dirty="0">
                <a:solidFill>
                  <a:schemeClr val="tx2">
                    <a:lumMod val="75000"/>
                  </a:schemeClr>
                </a:solidFill>
                <a:latin typeface="Calibri"/>
                <a:cs typeface="Calibri"/>
              </a:rPr>
              <a:t> </a:t>
            </a:r>
            <a:r>
              <a:rPr sz="2000" spc="-5" dirty="0">
                <a:solidFill>
                  <a:schemeClr val="tx2">
                    <a:lumMod val="75000"/>
                  </a:schemeClr>
                </a:solidFill>
                <a:latin typeface="Calibri"/>
                <a:cs typeface="Calibri"/>
              </a:rPr>
              <a:t>δικαίωμα </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στην</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εκπαίδευση</a:t>
            </a:r>
            <a:r>
              <a:rPr sz="2000" spc="5" dirty="0">
                <a:solidFill>
                  <a:schemeClr val="tx2">
                    <a:lumMod val="75000"/>
                  </a:schemeClr>
                </a:solidFill>
                <a:latin typeface="Calibri"/>
                <a:cs typeface="Calibri"/>
              </a:rPr>
              <a:t> </a:t>
            </a:r>
            <a:r>
              <a:rPr sz="2000" dirty="0">
                <a:solidFill>
                  <a:schemeClr val="tx2">
                    <a:lumMod val="75000"/>
                  </a:schemeClr>
                </a:solidFill>
                <a:latin typeface="Calibri"/>
                <a:cs typeface="Calibri"/>
              </a:rPr>
              <a:t>το</a:t>
            </a:r>
            <a:r>
              <a:rPr sz="2000" spc="-5" dirty="0">
                <a:solidFill>
                  <a:schemeClr val="tx2">
                    <a:lumMod val="75000"/>
                  </a:schemeClr>
                </a:solidFill>
                <a:latin typeface="Calibri"/>
                <a:cs typeface="Calibri"/>
              </a:rPr>
              <a:t> οποίο</a:t>
            </a:r>
            <a:r>
              <a:rPr sz="2000" spc="5" dirty="0">
                <a:solidFill>
                  <a:schemeClr val="tx2">
                    <a:lumMod val="75000"/>
                  </a:schemeClr>
                </a:solidFill>
                <a:latin typeface="Calibri"/>
                <a:cs typeface="Calibri"/>
              </a:rPr>
              <a:t> </a:t>
            </a:r>
            <a:r>
              <a:rPr sz="2000" spc="-5" dirty="0">
                <a:solidFill>
                  <a:schemeClr val="tx2">
                    <a:lumMod val="75000"/>
                  </a:schemeClr>
                </a:solidFill>
                <a:latin typeface="Calibri"/>
                <a:cs typeface="Calibri"/>
              </a:rPr>
              <a:t>τους</a:t>
            </a:r>
            <a:r>
              <a:rPr sz="2000" dirty="0">
                <a:solidFill>
                  <a:schemeClr val="tx2">
                    <a:lumMod val="75000"/>
                  </a:schemeClr>
                </a:solidFill>
                <a:latin typeface="Calibri"/>
                <a:cs typeface="Calibri"/>
              </a:rPr>
              <a:t> </a:t>
            </a:r>
            <a:r>
              <a:rPr sz="2000" spc="-5" dirty="0">
                <a:solidFill>
                  <a:schemeClr val="tx2">
                    <a:lumMod val="75000"/>
                  </a:schemeClr>
                </a:solidFill>
                <a:latin typeface="Calibri"/>
                <a:cs typeface="Calibri"/>
              </a:rPr>
              <a:t>παρείχε</a:t>
            </a:r>
            <a:r>
              <a:rPr sz="2000" spc="10" dirty="0">
                <a:solidFill>
                  <a:schemeClr val="tx2">
                    <a:lumMod val="75000"/>
                  </a:schemeClr>
                </a:solidFill>
                <a:latin typeface="Calibri"/>
                <a:cs typeface="Calibri"/>
              </a:rPr>
              <a:t> </a:t>
            </a:r>
            <a:r>
              <a:rPr sz="2000" spc="-5" dirty="0">
                <a:solidFill>
                  <a:schemeClr val="tx2">
                    <a:lumMod val="75000"/>
                  </a:schemeClr>
                </a:solidFill>
                <a:latin typeface="Calibri"/>
                <a:cs typeface="Calibri"/>
              </a:rPr>
              <a:t>το εθνικό</a:t>
            </a:r>
            <a:r>
              <a:rPr sz="2000" spc="5" dirty="0">
                <a:solidFill>
                  <a:schemeClr val="tx2">
                    <a:lumMod val="75000"/>
                  </a:schemeClr>
                </a:solidFill>
                <a:latin typeface="Calibri"/>
                <a:cs typeface="Calibri"/>
              </a:rPr>
              <a:t> </a:t>
            </a:r>
            <a:r>
              <a:rPr sz="2000" spc="-5" dirty="0">
                <a:solidFill>
                  <a:schemeClr val="tx2">
                    <a:lumMod val="75000"/>
                  </a:schemeClr>
                </a:solidFill>
                <a:latin typeface="Calibri"/>
                <a:cs typeface="Calibri"/>
              </a:rPr>
              <a:t>δίκαιο.</a:t>
            </a:r>
            <a:endParaRPr sz="2000">
              <a:solidFill>
                <a:schemeClr val="tx2">
                  <a:lumMod val="75000"/>
                </a:schemeClr>
              </a:solidFill>
              <a:latin typeface="Calibri"/>
              <a:cs typeface="Calibri"/>
            </a:endParaRPr>
          </a:p>
          <a:p>
            <a:pPr>
              <a:lnSpc>
                <a:spcPct val="100000"/>
              </a:lnSpc>
              <a:spcBef>
                <a:spcPts val="35"/>
              </a:spcBef>
            </a:pPr>
            <a:endParaRPr sz="200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33</a:t>
            </a:fld>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34</a:t>
            </a:fld>
            <a:endParaRPr dirty="0"/>
          </a:p>
        </p:txBody>
      </p:sp>
      <p:sp>
        <p:nvSpPr>
          <p:cNvPr id="2" name="object 2"/>
          <p:cNvSpPr txBox="1"/>
          <p:nvPr/>
        </p:nvSpPr>
        <p:spPr>
          <a:xfrm>
            <a:off x="241300" y="631802"/>
            <a:ext cx="10058400" cy="6221190"/>
          </a:xfrm>
          <a:prstGeom prst="rect">
            <a:avLst/>
          </a:prstGeom>
        </p:spPr>
        <p:txBody>
          <a:bodyPr vert="horz" wrap="square" lIns="0" tIns="9525" rIns="0" bIns="0" rtlCol="0">
            <a:spAutoFit/>
          </a:bodyPr>
          <a:lstStyle/>
          <a:p>
            <a:pPr marL="12700" algn="just">
              <a:lnSpc>
                <a:spcPct val="100000"/>
              </a:lnSpc>
            </a:pPr>
            <a:r>
              <a:rPr lang="el-GR" b="1" u="sng" dirty="0" err="1">
                <a:solidFill>
                  <a:srgbClr val="4F81BC"/>
                </a:solidFill>
                <a:uFill>
                  <a:solidFill>
                    <a:srgbClr val="4F81BC"/>
                  </a:solidFill>
                </a:uFill>
                <a:cs typeface="Calibri"/>
                <a:hlinkClick r:id="rId2"/>
              </a:rPr>
              <a:t>Folgerø</a:t>
            </a:r>
            <a:r>
              <a:rPr lang="el-GR" b="1" u="sng" spc="-5" dirty="0">
                <a:solidFill>
                  <a:srgbClr val="4F81BC"/>
                </a:solidFill>
                <a:uFill>
                  <a:solidFill>
                    <a:srgbClr val="4F81BC"/>
                  </a:solidFill>
                </a:uFill>
                <a:cs typeface="Calibri"/>
                <a:hlinkClick r:id="rId2"/>
              </a:rPr>
              <a:t> και</a:t>
            </a:r>
            <a:r>
              <a:rPr lang="el-GR" b="1" u="sng" spc="-10" dirty="0">
                <a:solidFill>
                  <a:srgbClr val="4F81BC"/>
                </a:solidFill>
                <a:uFill>
                  <a:solidFill>
                    <a:srgbClr val="4F81BC"/>
                  </a:solidFill>
                </a:uFill>
                <a:cs typeface="Calibri"/>
                <a:hlinkClick r:id="rId2"/>
              </a:rPr>
              <a:t> </a:t>
            </a:r>
            <a:r>
              <a:rPr lang="el-GR" b="1" u="sng" spc="-5" dirty="0">
                <a:solidFill>
                  <a:srgbClr val="4F81BC"/>
                </a:solidFill>
                <a:uFill>
                  <a:solidFill>
                    <a:srgbClr val="4F81BC"/>
                  </a:solidFill>
                </a:uFill>
                <a:cs typeface="Calibri"/>
                <a:hlinkClick r:id="rId2"/>
              </a:rPr>
              <a:t>λοιποί</a:t>
            </a:r>
            <a:r>
              <a:rPr lang="el-GR" b="1" u="sng" dirty="0">
                <a:solidFill>
                  <a:srgbClr val="4F81BC"/>
                </a:solidFill>
                <a:uFill>
                  <a:solidFill>
                    <a:srgbClr val="4F81BC"/>
                  </a:solidFill>
                </a:uFill>
                <a:cs typeface="Calibri"/>
                <a:hlinkClick r:id="rId2"/>
              </a:rPr>
              <a:t> </a:t>
            </a:r>
            <a:r>
              <a:rPr lang="el-GR" b="1" u="sng" spc="-5" dirty="0">
                <a:solidFill>
                  <a:srgbClr val="4F81BC"/>
                </a:solidFill>
                <a:uFill>
                  <a:solidFill>
                    <a:srgbClr val="4F81BC"/>
                  </a:solidFill>
                </a:uFill>
                <a:cs typeface="Calibri"/>
                <a:hlinkClick r:id="rId2"/>
              </a:rPr>
              <a:t>κατά</a:t>
            </a:r>
            <a:r>
              <a:rPr lang="el-GR" b="1" u="sng" spc="-15" dirty="0">
                <a:solidFill>
                  <a:srgbClr val="4F81BC"/>
                </a:solidFill>
                <a:uFill>
                  <a:solidFill>
                    <a:srgbClr val="4F81BC"/>
                  </a:solidFill>
                </a:uFill>
                <a:cs typeface="Calibri"/>
                <a:hlinkClick r:id="rId2"/>
              </a:rPr>
              <a:t> </a:t>
            </a:r>
            <a:r>
              <a:rPr lang="el-GR" b="1" u="sng" spc="-5" dirty="0">
                <a:solidFill>
                  <a:srgbClr val="4F81BC"/>
                </a:solidFill>
                <a:uFill>
                  <a:solidFill>
                    <a:srgbClr val="4F81BC"/>
                  </a:solidFill>
                </a:uFill>
                <a:cs typeface="Calibri"/>
                <a:hlinkClick r:id="rId2"/>
              </a:rPr>
              <a:t>Νορβηγίας</a:t>
            </a:r>
            <a:endParaRPr lang="el-GR" dirty="0">
              <a:cs typeface="Calibri"/>
            </a:endParaRPr>
          </a:p>
          <a:p>
            <a:pPr marL="12700" algn="just">
              <a:lnSpc>
                <a:spcPct val="100000"/>
              </a:lnSpc>
              <a:spcBef>
                <a:spcPts val="25"/>
              </a:spcBef>
            </a:pPr>
            <a:r>
              <a:rPr lang="el-GR" dirty="0">
                <a:solidFill>
                  <a:srgbClr val="808080"/>
                </a:solidFill>
                <a:cs typeface="Calibri"/>
              </a:rPr>
              <a:t>29 </a:t>
            </a:r>
            <a:r>
              <a:rPr lang="el-GR" spc="-5" dirty="0">
                <a:solidFill>
                  <a:srgbClr val="808080"/>
                </a:solidFill>
                <a:cs typeface="Calibri"/>
              </a:rPr>
              <a:t>Ιουνίου</a:t>
            </a:r>
            <a:r>
              <a:rPr lang="el-GR" dirty="0">
                <a:solidFill>
                  <a:srgbClr val="808080"/>
                </a:solidFill>
                <a:cs typeface="Calibri"/>
              </a:rPr>
              <a:t> </a:t>
            </a:r>
            <a:r>
              <a:rPr lang="el-GR" spc="-5" dirty="0">
                <a:solidFill>
                  <a:srgbClr val="808080"/>
                </a:solidFill>
                <a:cs typeface="Calibri"/>
              </a:rPr>
              <a:t>2007 (Τμήμα</a:t>
            </a:r>
            <a:r>
              <a:rPr lang="el-GR" spc="-20" dirty="0">
                <a:solidFill>
                  <a:srgbClr val="808080"/>
                </a:solidFill>
                <a:cs typeface="Calibri"/>
              </a:rPr>
              <a:t> </a:t>
            </a:r>
            <a:r>
              <a:rPr lang="el-GR" spc="-5" dirty="0">
                <a:solidFill>
                  <a:srgbClr val="808080"/>
                </a:solidFill>
                <a:cs typeface="Calibri"/>
              </a:rPr>
              <a:t>Ευρείας</a:t>
            </a:r>
            <a:r>
              <a:rPr lang="el-GR" dirty="0">
                <a:solidFill>
                  <a:srgbClr val="808080"/>
                </a:solidFill>
                <a:cs typeface="Calibri"/>
              </a:rPr>
              <a:t> </a:t>
            </a:r>
            <a:r>
              <a:rPr lang="el-GR" spc="-5" dirty="0">
                <a:solidFill>
                  <a:srgbClr val="808080"/>
                </a:solidFill>
                <a:cs typeface="Calibri"/>
              </a:rPr>
              <a:t>Σύνθεσης)</a:t>
            </a:r>
            <a:endParaRPr lang="el-GR" dirty="0">
              <a:cs typeface="Calibri"/>
            </a:endParaRPr>
          </a:p>
          <a:p>
            <a:pPr marL="12700" marR="5080" algn="just">
              <a:lnSpc>
                <a:spcPct val="101699"/>
              </a:lnSpc>
            </a:pPr>
            <a:r>
              <a:rPr lang="el-GR" dirty="0">
                <a:cs typeface="Calibri"/>
              </a:rPr>
              <a:t>Το</a:t>
            </a:r>
            <a:r>
              <a:rPr lang="el-GR" spc="5" dirty="0">
                <a:cs typeface="Calibri"/>
              </a:rPr>
              <a:t> </a:t>
            </a:r>
            <a:r>
              <a:rPr lang="el-GR" spc="-5" dirty="0">
                <a:cs typeface="Calibri"/>
              </a:rPr>
              <a:t>1997,</a:t>
            </a:r>
            <a:r>
              <a:rPr lang="el-GR" dirty="0">
                <a:cs typeface="Calibri"/>
              </a:rPr>
              <a:t> </a:t>
            </a:r>
            <a:r>
              <a:rPr lang="el-GR" spc="-5" dirty="0">
                <a:cs typeface="Calibri"/>
              </a:rPr>
              <a:t>τροποποιήθηκαν</a:t>
            </a:r>
            <a:r>
              <a:rPr lang="el-GR" dirty="0">
                <a:cs typeface="Calibri"/>
              </a:rPr>
              <a:t> τα</a:t>
            </a:r>
            <a:r>
              <a:rPr lang="el-GR" spc="5" dirty="0">
                <a:cs typeface="Calibri"/>
              </a:rPr>
              <a:t> </a:t>
            </a:r>
            <a:r>
              <a:rPr lang="el-GR" spc="-5" dirty="0">
                <a:cs typeface="Calibri"/>
              </a:rPr>
              <a:t>προγράμματα</a:t>
            </a:r>
            <a:r>
              <a:rPr lang="el-GR" dirty="0">
                <a:cs typeface="Calibri"/>
              </a:rPr>
              <a:t> </a:t>
            </a:r>
            <a:r>
              <a:rPr lang="el-GR" spc="-5" dirty="0">
                <a:cs typeface="Calibri"/>
              </a:rPr>
              <a:t>διδασκαλίας</a:t>
            </a:r>
            <a:r>
              <a:rPr lang="el-GR" dirty="0">
                <a:cs typeface="Calibri"/>
              </a:rPr>
              <a:t> της</a:t>
            </a:r>
            <a:r>
              <a:rPr lang="el-GR" spc="5" dirty="0">
                <a:cs typeface="Calibri"/>
              </a:rPr>
              <a:t> </a:t>
            </a:r>
            <a:r>
              <a:rPr lang="el-GR" spc="-5" dirty="0">
                <a:cs typeface="Calibri"/>
              </a:rPr>
              <a:t>νορβηγικής </a:t>
            </a:r>
            <a:r>
              <a:rPr lang="el-GR" dirty="0">
                <a:cs typeface="Calibri"/>
              </a:rPr>
              <a:t> </a:t>
            </a:r>
            <a:r>
              <a:rPr lang="el-GR" spc="-5" dirty="0">
                <a:cs typeface="Calibri"/>
              </a:rPr>
              <a:t>πρωτοβάθμιας</a:t>
            </a:r>
            <a:r>
              <a:rPr lang="el-GR" dirty="0">
                <a:cs typeface="Calibri"/>
              </a:rPr>
              <a:t> </a:t>
            </a:r>
            <a:r>
              <a:rPr lang="el-GR" spc="-5" dirty="0">
                <a:cs typeface="Calibri"/>
              </a:rPr>
              <a:t>εκπαίδευσης,</a:t>
            </a:r>
            <a:r>
              <a:rPr lang="el-GR" dirty="0">
                <a:cs typeface="Calibri"/>
              </a:rPr>
              <a:t> με</a:t>
            </a:r>
            <a:r>
              <a:rPr lang="el-GR" spc="5" dirty="0">
                <a:cs typeface="Calibri"/>
              </a:rPr>
              <a:t> </a:t>
            </a:r>
            <a:r>
              <a:rPr lang="el-GR" spc="-5" dirty="0">
                <a:cs typeface="Calibri"/>
              </a:rPr>
              <a:t>αποτέλεσμα</a:t>
            </a:r>
            <a:r>
              <a:rPr lang="el-GR" dirty="0">
                <a:cs typeface="Calibri"/>
              </a:rPr>
              <a:t> </a:t>
            </a:r>
            <a:r>
              <a:rPr lang="el-GR" spc="-5" dirty="0">
                <a:cs typeface="Calibri"/>
              </a:rPr>
              <a:t>δύο</a:t>
            </a:r>
            <a:r>
              <a:rPr lang="el-GR" dirty="0">
                <a:cs typeface="Calibri"/>
              </a:rPr>
              <a:t> </a:t>
            </a:r>
            <a:r>
              <a:rPr lang="el-GR" spc="-5" dirty="0">
                <a:cs typeface="Calibri"/>
              </a:rPr>
              <a:t>ξεχωριστά</a:t>
            </a:r>
            <a:r>
              <a:rPr lang="el-GR" dirty="0">
                <a:cs typeface="Calibri"/>
              </a:rPr>
              <a:t> </a:t>
            </a:r>
            <a:r>
              <a:rPr lang="el-GR" spc="-5" dirty="0">
                <a:cs typeface="Calibri"/>
              </a:rPr>
              <a:t>μαθήματα</a:t>
            </a:r>
            <a:r>
              <a:rPr lang="el-GR" dirty="0">
                <a:cs typeface="Calibri"/>
              </a:rPr>
              <a:t> –</a:t>
            </a:r>
            <a:r>
              <a:rPr lang="el-GR" spc="5" dirty="0">
                <a:cs typeface="Calibri"/>
              </a:rPr>
              <a:t> </a:t>
            </a:r>
            <a:r>
              <a:rPr lang="el-GR" dirty="0">
                <a:cs typeface="Calibri"/>
              </a:rPr>
              <a:t>ο </a:t>
            </a:r>
            <a:r>
              <a:rPr lang="el-GR" spc="5" dirty="0">
                <a:cs typeface="Calibri"/>
              </a:rPr>
              <a:t> </a:t>
            </a:r>
            <a:r>
              <a:rPr lang="el-GR" spc="-5" dirty="0">
                <a:cs typeface="Calibri"/>
              </a:rPr>
              <a:t>Χριστιανισμός και </a:t>
            </a:r>
            <a:r>
              <a:rPr lang="el-GR" dirty="0">
                <a:cs typeface="Calibri"/>
              </a:rPr>
              <a:t>η </a:t>
            </a:r>
            <a:r>
              <a:rPr lang="el-GR" spc="-5" dirty="0">
                <a:cs typeface="Calibri"/>
              </a:rPr>
              <a:t>φιλοσοφία </a:t>
            </a:r>
            <a:r>
              <a:rPr lang="el-GR" dirty="0">
                <a:cs typeface="Calibri"/>
              </a:rPr>
              <a:t>της ζωής – να </a:t>
            </a:r>
            <a:r>
              <a:rPr lang="el-GR" spc="-5" dirty="0">
                <a:cs typeface="Calibri"/>
              </a:rPr>
              <a:t>αντικατασταθούν από ένα μοναδικό </a:t>
            </a:r>
            <a:r>
              <a:rPr lang="el-GR" dirty="0">
                <a:cs typeface="Calibri"/>
              </a:rPr>
              <a:t> </a:t>
            </a:r>
            <a:r>
              <a:rPr lang="el-GR" spc="-5" dirty="0">
                <a:cs typeface="Calibri"/>
              </a:rPr>
              <a:t>μάθημα για </a:t>
            </a:r>
            <a:r>
              <a:rPr lang="el-GR" dirty="0">
                <a:cs typeface="Calibri"/>
              </a:rPr>
              <a:t>τον </a:t>
            </a:r>
            <a:r>
              <a:rPr lang="el-GR" spc="-5" dirty="0">
                <a:cs typeface="Calibri"/>
              </a:rPr>
              <a:t>Χριστιανισμό, </a:t>
            </a:r>
            <a:r>
              <a:rPr lang="el-GR" dirty="0">
                <a:cs typeface="Calibri"/>
              </a:rPr>
              <a:t>τη </a:t>
            </a:r>
            <a:r>
              <a:rPr lang="el-GR" spc="-5" dirty="0">
                <a:cs typeface="Calibri"/>
              </a:rPr>
              <a:t>θρησκεία και </a:t>
            </a:r>
            <a:r>
              <a:rPr lang="el-GR" dirty="0">
                <a:cs typeface="Calibri"/>
              </a:rPr>
              <a:t>τη </a:t>
            </a:r>
            <a:r>
              <a:rPr lang="el-GR" spc="-5" dirty="0">
                <a:cs typeface="Calibri"/>
              </a:rPr>
              <a:t>φιλοσοφία </a:t>
            </a:r>
            <a:r>
              <a:rPr lang="el-GR" dirty="0">
                <a:cs typeface="Calibri"/>
              </a:rPr>
              <a:t>(«το </a:t>
            </a:r>
            <a:r>
              <a:rPr lang="el-GR" spc="-5" dirty="0">
                <a:cs typeface="Calibri"/>
              </a:rPr>
              <a:t>μάθημα KRL»). </a:t>
            </a:r>
            <a:r>
              <a:rPr lang="el-GR" dirty="0">
                <a:cs typeface="Calibri"/>
              </a:rPr>
              <a:t>Οι </a:t>
            </a:r>
            <a:r>
              <a:rPr lang="el-GR" spc="5" dirty="0">
                <a:cs typeface="Calibri"/>
              </a:rPr>
              <a:t> </a:t>
            </a:r>
            <a:r>
              <a:rPr lang="el-GR" spc="-5" dirty="0">
                <a:cs typeface="Calibri"/>
              </a:rPr>
              <a:t>προσφεύγοντες,</a:t>
            </a:r>
            <a:r>
              <a:rPr lang="el-GR" dirty="0">
                <a:cs typeface="Calibri"/>
              </a:rPr>
              <a:t> μέλη</a:t>
            </a:r>
            <a:r>
              <a:rPr lang="el-GR" spc="5" dirty="0">
                <a:cs typeface="Calibri"/>
              </a:rPr>
              <a:t> </a:t>
            </a:r>
            <a:r>
              <a:rPr lang="el-GR" dirty="0">
                <a:cs typeface="Calibri"/>
              </a:rPr>
              <a:t>της</a:t>
            </a:r>
            <a:r>
              <a:rPr lang="el-GR" spc="5" dirty="0">
                <a:cs typeface="Calibri"/>
              </a:rPr>
              <a:t> </a:t>
            </a:r>
            <a:r>
              <a:rPr lang="el-GR" spc="-5" dirty="0">
                <a:cs typeface="Calibri"/>
              </a:rPr>
              <a:t>Νορβηγικής</a:t>
            </a:r>
            <a:r>
              <a:rPr lang="el-GR" dirty="0">
                <a:cs typeface="Calibri"/>
              </a:rPr>
              <a:t> </a:t>
            </a:r>
            <a:r>
              <a:rPr lang="el-GR" spc="-5" dirty="0">
                <a:cs typeface="Calibri"/>
              </a:rPr>
              <a:t>Ουμανιστικής</a:t>
            </a:r>
            <a:r>
              <a:rPr lang="el-GR" dirty="0">
                <a:cs typeface="Calibri"/>
              </a:rPr>
              <a:t> </a:t>
            </a:r>
            <a:r>
              <a:rPr lang="el-GR" spc="-5" dirty="0">
                <a:cs typeface="Calibri"/>
              </a:rPr>
              <a:t>Ένωσης,</a:t>
            </a:r>
            <a:r>
              <a:rPr lang="el-GR" dirty="0">
                <a:cs typeface="Calibri"/>
              </a:rPr>
              <a:t> </a:t>
            </a:r>
            <a:r>
              <a:rPr lang="el-GR" spc="-5" dirty="0">
                <a:cs typeface="Calibri"/>
              </a:rPr>
              <a:t>προσπάθησαν </a:t>
            </a:r>
            <a:r>
              <a:rPr lang="el-GR" dirty="0">
                <a:cs typeface="Calibri"/>
              </a:rPr>
              <a:t> </a:t>
            </a:r>
            <a:r>
              <a:rPr lang="el-GR" spc="-5" dirty="0">
                <a:cs typeface="Calibri"/>
              </a:rPr>
              <a:t>ανεπιτυχώς </a:t>
            </a:r>
            <a:r>
              <a:rPr lang="el-GR" spc="-10" dirty="0">
                <a:cs typeface="Calibri"/>
              </a:rPr>
              <a:t>να </a:t>
            </a:r>
            <a:r>
              <a:rPr lang="el-GR" spc="-5" dirty="0">
                <a:cs typeface="Calibri"/>
              </a:rPr>
              <a:t>λάβουν για </a:t>
            </a:r>
            <a:r>
              <a:rPr lang="el-GR" dirty="0">
                <a:cs typeface="Calibri"/>
              </a:rPr>
              <a:t>τα </a:t>
            </a:r>
            <a:r>
              <a:rPr lang="el-GR" spc="-5" dirty="0">
                <a:cs typeface="Calibri"/>
              </a:rPr>
              <a:t>παιδιά τους πλήρη απαλλαγή από το μάθημα KRL. </a:t>
            </a:r>
            <a:r>
              <a:rPr lang="el-GR" dirty="0">
                <a:cs typeface="Calibri"/>
              </a:rPr>
              <a:t> </a:t>
            </a:r>
            <a:r>
              <a:rPr lang="el-GR" spc="-5" dirty="0">
                <a:cs typeface="Calibri"/>
              </a:rPr>
              <a:t>Ενώπιον</a:t>
            </a:r>
            <a:r>
              <a:rPr lang="el-GR" dirty="0">
                <a:cs typeface="Calibri"/>
              </a:rPr>
              <a:t> του</a:t>
            </a:r>
            <a:r>
              <a:rPr lang="el-GR" spc="5" dirty="0">
                <a:cs typeface="Calibri"/>
              </a:rPr>
              <a:t> </a:t>
            </a:r>
            <a:r>
              <a:rPr lang="el-GR" spc="-5" dirty="0">
                <a:cs typeface="Calibri"/>
              </a:rPr>
              <a:t>Δικαστηρίου</a:t>
            </a:r>
            <a:r>
              <a:rPr lang="el-GR" dirty="0">
                <a:cs typeface="Calibri"/>
              </a:rPr>
              <a:t> </a:t>
            </a:r>
            <a:r>
              <a:rPr lang="el-GR" spc="-5" dirty="0">
                <a:cs typeface="Calibri"/>
              </a:rPr>
              <a:t>ισχυρίστηκαν</a:t>
            </a:r>
            <a:r>
              <a:rPr lang="el-GR" dirty="0">
                <a:cs typeface="Calibri"/>
              </a:rPr>
              <a:t> </a:t>
            </a:r>
            <a:r>
              <a:rPr lang="el-GR" spc="-5" dirty="0">
                <a:cs typeface="Calibri"/>
              </a:rPr>
              <a:t>ειδικότερα</a:t>
            </a:r>
            <a:r>
              <a:rPr lang="el-GR" dirty="0">
                <a:cs typeface="Calibri"/>
              </a:rPr>
              <a:t> ότι</a:t>
            </a:r>
            <a:r>
              <a:rPr lang="el-GR" spc="5" dirty="0">
                <a:cs typeface="Calibri"/>
              </a:rPr>
              <a:t> </a:t>
            </a:r>
            <a:r>
              <a:rPr lang="el-GR" dirty="0">
                <a:cs typeface="Calibri"/>
              </a:rPr>
              <a:t>η</a:t>
            </a:r>
            <a:r>
              <a:rPr lang="el-GR" spc="5" dirty="0">
                <a:cs typeface="Calibri"/>
              </a:rPr>
              <a:t> </a:t>
            </a:r>
            <a:r>
              <a:rPr lang="el-GR" spc="-5" dirty="0">
                <a:cs typeface="Calibri"/>
              </a:rPr>
              <a:t>άρνηση</a:t>
            </a:r>
            <a:r>
              <a:rPr lang="el-GR" dirty="0">
                <a:cs typeface="Calibri"/>
              </a:rPr>
              <a:t> </a:t>
            </a:r>
            <a:r>
              <a:rPr lang="el-GR" spc="-5" dirty="0">
                <a:cs typeface="Calibri"/>
              </a:rPr>
              <a:t>των</a:t>
            </a:r>
            <a:r>
              <a:rPr lang="el-GR" dirty="0">
                <a:cs typeface="Calibri"/>
              </a:rPr>
              <a:t> αρχών</a:t>
            </a:r>
            <a:r>
              <a:rPr lang="el-GR" spc="5" dirty="0">
                <a:cs typeface="Calibri"/>
              </a:rPr>
              <a:t> </a:t>
            </a:r>
            <a:r>
              <a:rPr lang="el-GR" dirty="0">
                <a:cs typeface="Calibri"/>
              </a:rPr>
              <a:t>να </a:t>
            </a:r>
            <a:r>
              <a:rPr lang="el-GR" spc="5" dirty="0">
                <a:cs typeface="Calibri"/>
              </a:rPr>
              <a:t> </a:t>
            </a:r>
            <a:r>
              <a:rPr lang="el-GR" spc="-5" dirty="0">
                <a:cs typeface="Calibri"/>
              </a:rPr>
              <a:t>απαλλάξουν</a:t>
            </a:r>
            <a:r>
              <a:rPr lang="el-GR" dirty="0">
                <a:cs typeface="Calibri"/>
              </a:rPr>
              <a:t> </a:t>
            </a:r>
            <a:r>
              <a:rPr lang="el-GR" spc="-5" dirty="0">
                <a:cs typeface="Calibri"/>
              </a:rPr>
              <a:t>πλήρως</a:t>
            </a:r>
            <a:r>
              <a:rPr lang="el-GR" dirty="0">
                <a:cs typeface="Calibri"/>
              </a:rPr>
              <a:t> </a:t>
            </a:r>
            <a:r>
              <a:rPr lang="el-GR" spc="-5" dirty="0">
                <a:cs typeface="Calibri"/>
              </a:rPr>
              <a:t>τα</a:t>
            </a:r>
            <a:r>
              <a:rPr lang="el-GR" dirty="0">
                <a:cs typeface="Calibri"/>
              </a:rPr>
              <a:t> </a:t>
            </a:r>
            <a:r>
              <a:rPr lang="el-GR" spc="-5" dirty="0">
                <a:cs typeface="Calibri"/>
              </a:rPr>
              <a:t>παιδιά</a:t>
            </a:r>
            <a:r>
              <a:rPr lang="el-GR" dirty="0">
                <a:cs typeface="Calibri"/>
              </a:rPr>
              <a:t> </a:t>
            </a:r>
            <a:r>
              <a:rPr lang="el-GR" spc="-5" dirty="0">
                <a:cs typeface="Calibri"/>
              </a:rPr>
              <a:t>τους</a:t>
            </a:r>
            <a:r>
              <a:rPr lang="el-GR" dirty="0">
                <a:cs typeface="Calibri"/>
              </a:rPr>
              <a:t> </a:t>
            </a:r>
            <a:r>
              <a:rPr lang="el-GR" spc="-5" dirty="0">
                <a:cs typeface="Calibri"/>
              </a:rPr>
              <a:t>από</a:t>
            </a:r>
            <a:r>
              <a:rPr lang="el-GR" dirty="0">
                <a:cs typeface="Calibri"/>
              </a:rPr>
              <a:t> το</a:t>
            </a:r>
            <a:r>
              <a:rPr lang="el-GR" spc="5" dirty="0">
                <a:cs typeface="Calibri"/>
              </a:rPr>
              <a:t> </a:t>
            </a:r>
            <a:r>
              <a:rPr lang="el-GR" spc="-5" dirty="0">
                <a:cs typeface="Calibri"/>
              </a:rPr>
              <a:t>μάθημα</a:t>
            </a:r>
            <a:r>
              <a:rPr lang="el-GR" dirty="0">
                <a:cs typeface="Calibri"/>
              </a:rPr>
              <a:t> </a:t>
            </a:r>
            <a:r>
              <a:rPr lang="el-GR" spc="-5" dirty="0">
                <a:cs typeface="Calibri"/>
              </a:rPr>
              <a:t>KRL</a:t>
            </a:r>
            <a:r>
              <a:rPr lang="el-GR" dirty="0">
                <a:cs typeface="Calibri"/>
              </a:rPr>
              <a:t> </a:t>
            </a:r>
            <a:r>
              <a:rPr lang="el-GR" spc="-5" dirty="0">
                <a:cs typeface="Calibri"/>
              </a:rPr>
              <a:t>τους</a:t>
            </a:r>
            <a:r>
              <a:rPr lang="el-GR" dirty="0">
                <a:cs typeface="Calibri"/>
              </a:rPr>
              <a:t> </a:t>
            </a:r>
            <a:r>
              <a:rPr lang="el-GR" spc="-5" dirty="0">
                <a:cs typeface="Calibri"/>
              </a:rPr>
              <a:t>εμπόδισε</a:t>
            </a:r>
            <a:r>
              <a:rPr lang="el-GR" dirty="0">
                <a:cs typeface="Calibri"/>
              </a:rPr>
              <a:t> να </a:t>
            </a:r>
            <a:r>
              <a:rPr lang="el-GR" spc="5" dirty="0">
                <a:cs typeface="Calibri"/>
              </a:rPr>
              <a:t> </a:t>
            </a:r>
            <a:r>
              <a:rPr lang="el-GR" spc="-5" dirty="0">
                <a:cs typeface="Calibri"/>
              </a:rPr>
              <a:t>εξασφαλίσουν</a:t>
            </a:r>
            <a:r>
              <a:rPr lang="el-GR" dirty="0">
                <a:cs typeface="Calibri"/>
              </a:rPr>
              <a:t> </a:t>
            </a:r>
            <a:r>
              <a:rPr lang="el-GR" spc="-5" dirty="0">
                <a:cs typeface="Calibri"/>
              </a:rPr>
              <a:t>για</a:t>
            </a:r>
            <a:r>
              <a:rPr lang="el-GR" dirty="0">
                <a:cs typeface="Calibri"/>
              </a:rPr>
              <a:t> </a:t>
            </a:r>
            <a:r>
              <a:rPr lang="el-GR" spc="-5" dirty="0">
                <a:cs typeface="Calibri"/>
              </a:rPr>
              <a:t>αυτά</a:t>
            </a:r>
            <a:r>
              <a:rPr lang="el-GR" dirty="0">
                <a:cs typeface="Calibri"/>
              </a:rPr>
              <a:t> </a:t>
            </a:r>
            <a:r>
              <a:rPr lang="el-GR" spc="-5" dirty="0">
                <a:cs typeface="Calibri"/>
              </a:rPr>
              <a:t>μια</a:t>
            </a:r>
            <a:r>
              <a:rPr lang="el-GR" dirty="0">
                <a:cs typeface="Calibri"/>
              </a:rPr>
              <a:t> </a:t>
            </a:r>
            <a:r>
              <a:rPr lang="el-GR" spc="-5" dirty="0">
                <a:cs typeface="Calibri"/>
              </a:rPr>
              <a:t>εκπαίδευση</a:t>
            </a:r>
            <a:r>
              <a:rPr lang="el-GR" dirty="0">
                <a:cs typeface="Calibri"/>
              </a:rPr>
              <a:t> σύμφωνη</a:t>
            </a:r>
            <a:r>
              <a:rPr lang="el-GR" spc="5" dirty="0">
                <a:cs typeface="Calibri"/>
              </a:rPr>
              <a:t> </a:t>
            </a:r>
            <a:r>
              <a:rPr lang="el-GR" dirty="0">
                <a:cs typeface="Calibri"/>
              </a:rPr>
              <a:t>με</a:t>
            </a:r>
            <a:r>
              <a:rPr lang="el-GR" spc="5" dirty="0">
                <a:cs typeface="Calibri"/>
              </a:rPr>
              <a:t> </a:t>
            </a:r>
            <a:r>
              <a:rPr lang="el-GR" spc="-5" dirty="0">
                <a:cs typeface="Calibri"/>
              </a:rPr>
              <a:t>τις</a:t>
            </a:r>
            <a:r>
              <a:rPr lang="el-GR" dirty="0">
                <a:cs typeface="Calibri"/>
              </a:rPr>
              <a:t> </a:t>
            </a:r>
            <a:r>
              <a:rPr lang="el-GR" spc="-5" dirty="0">
                <a:cs typeface="Calibri"/>
              </a:rPr>
              <a:t>θρησκευτικές</a:t>
            </a:r>
            <a:r>
              <a:rPr lang="el-GR" dirty="0">
                <a:cs typeface="Calibri"/>
              </a:rPr>
              <a:t> και </a:t>
            </a:r>
            <a:r>
              <a:rPr lang="el-GR" spc="5" dirty="0">
                <a:cs typeface="Calibri"/>
              </a:rPr>
              <a:t> </a:t>
            </a:r>
            <a:r>
              <a:rPr lang="el-GR" spc="-5" dirty="0">
                <a:cs typeface="Calibri"/>
              </a:rPr>
              <a:t>φιλοσοφικές τους</a:t>
            </a:r>
            <a:r>
              <a:rPr lang="el-GR" dirty="0">
                <a:cs typeface="Calibri"/>
              </a:rPr>
              <a:t> </a:t>
            </a:r>
            <a:r>
              <a:rPr lang="el-GR" spc="-5" dirty="0">
                <a:cs typeface="Calibri"/>
              </a:rPr>
              <a:t>πεποιθήσεις.</a:t>
            </a:r>
            <a:endParaRPr lang="el-GR" dirty="0">
              <a:cs typeface="Calibri"/>
            </a:endParaRPr>
          </a:p>
          <a:p>
            <a:pPr marL="12700" marR="5080" algn="just">
              <a:lnSpc>
                <a:spcPct val="101699"/>
              </a:lnSpc>
              <a:spcBef>
                <a:spcPts val="75"/>
              </a:spcBef>
            </a:pPr>
            <a:r>
              <a:rPr smtClean="0">
                <a:solidFill>
                  <a:schemeClr val="tx2">
                    <a:lumMod val="75000"/>
                  </a:schemeClr>
                </a:solidFill>
                <a:latin typeface="Calibri"/>
                <a:cs typeface="Calibri"/>
              </a:rPr>
              <a:t>Το</a:t>
            </a:r>
            <a:r>
              <a:rPr spc="5" smtClean="0">
                <a:solidFill>
                  <a:schemeClr val="tx2">
                    <a:lumMod val="75000"/>
                  </a:schemeClr>
                </a:solidFill>
                <a:latin typeface="Calibri"/>
                <a:cs typeface="Calibri"/>
              </a:rPr>
              <a:t> </a:t>
            </a:r>
            <a:r>
              <a:rPr spc="-5" dirty="0">
                <a:solidFill>
                  <a:schemeClr val="tx2">
                    <a:lumMod val="75000"/>
                  </a:schemeClr>
                </a:solidFill>
                <a:latin typeface="Calibri"/>
                <a:cs typeface="Calibri"/>
              </a:rPr>
              <a:t>Δικαστήριο</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έκρινε</a:t>
            </a:r>
            <a:r>
              <a:rPr dirty="0">
                <a:solidFill>
                  <a:schemeClr val="tx2">
                    <a:lumMod val="75000"/>
                  </a:schemeClr>
                </a:solidFill>
                <a:latin typeface="Calibri"/>
                <a:cs typeface="Calibri"/>
              </a:rPr>
              <a:t> ότι</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υπήρξε</a:t>
            </a:r>
            <a:r>
              <a:rPr dirty="0">
                <a:solidFill>
                  <a:schemeClr val="tx2">
                    <a:lumMod val="75000"/>
                  </a:schemeClr>
                </a:solidFill>
                <a:latin typeface="Calibri"/>
                <a:cs typeface="Calibri"/>
              </a:rPr>
              <a:t> </a:t>
            </a:r>
            <a:r>
              <a:rPr b="1" spc="-5" dirty="0">
                <a:solidFill>
                  <a:schemeClr val="tx2">
                    <a:lumMod val="75000"/>
                  </a:schemeClr>
                </a:solidFill>
                <a:latin typeface="Calibri"/>
                <a:cs typeface="Calibri"/>
              </a:rPr>
              <a:t>παραβίαση</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του</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Άρθρου</a:t>
            </a:r>
            <a:r>
              <a:rPr b="1" dirty="0">
                <a:solidFill>
                  <a:schemeClr val="tx2">
                    <a:lumMod val="75000"/>
                  </a:schemeClr>
                </a:solidFill>
                <a:latin typeface="Calibri"/>
                <a:cs typeface="Calibri"/>
              </a:rPr>
              <a:t> 2</a:t>
            </a:r>
            <a:r>
              <a:rPr b="1"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(δικαίωμα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στην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εκπαίδευση)</a:t>
            </a:r>
            <a:r>
              <a:rPr dirty="0">
                <a:solidFill>
                  <a:schemeClr val="tx2">
                    <a:lumMod val="75000"/>
                  </a:schemeClr>
                </a:solidFill>
                <a:latin typeface="Calibri"/>
                <a:cs typeface="Calibri"/>
              </a:rPr>
              <a:t> </a:t>
            </a:r>
            <a:r>
              <a:rPr b="1" spc="-5" dirty="0">
                <a:solidFill>
                  <a:schemeClr val="tx2">
                    <a:lumMod val="75000"/>
                  </a:schemeClr>
                </a:solidFill>
                <a:latin typeface="Calibri"/>
                <a:cs typeface="Calibri"/>
              </a:rPr>
              <a:t>του</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Πρώτου</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Πρόσθετου</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Πρωτοκόλλου</a:t>
            </a:r>
            <a:r>
              <a:rPr b="1" dirty="0">
                <a:solidFill>
                  <a:schemeClr val="tx2">
                    <a:lumMod val="75000"/>
                  </a:schemeClr>
                </a:solidFill>
                <a:latin typeface="Calibri"/>
                <a:cs typeface="Calibri"/>
              </a:rPr>
              <a:t> </a:t>
            </a:r>
            <a:r>
              <a:rPr spc="-5" dirty="0">
                <a:solidFill>
                  <a:schemeClr val="tx2">
                    <a:lumMod val="75000"/>
                  </a:schemeClr>
                </a:solidFill>
                <a:latin typeface="Calibri"/>
                <a:cs typeface="Calibri"/>
              </a:rPr>
              <a:t>στη</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Σύμβαση.</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Θεώρησε </a:t>
            </a:r>
            <a:r>
              <a:rPr spc="-260" dirty="0">
                <a:solidFill>
                  <a:schemeClr val="tx2">
                    <a:lumMod val="75000"/>
                  </a:schemeClr>
                </a:solidFill>
                <a:latin typeface="Calibri"/>
                <a:cs typeface="Calibri"/>
              </a:rPr>
              <a:t> </a:t>
            </a:r>
            <a:r>
              <a:rPr spc="-5" dirty="0">
                <a:solidFill>
                  <a:schemeClr val="tx2">
                    <a:lumMod val="75000"/>
                  </a:schemeClr>
                </a:solidFill>
                <a:latin typeface="Calibri"/>
                <a:cs typeface="Calibri"/>
              </a:rPr>
              <a:t>ειδικότερα</a:t>
            </a:r>
            <a:r>
              <a:rPr dirty="0">
                <a:solidFill>
                  <a:schemeClr val="tx2">
                    <a:lumMod val="75000"/>
                  </a:schemeClr>
                </a:solidFill>
                <a:latin typeface="Calibri"/>
                <a:cs typeface="Calibri"/>
              </a:rPr>
              <a:t> ότι</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το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πρόγραμμα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μαθήματος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KRL</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έδινε</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βαρύτητα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κυρίως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στον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χριστιανισμό,</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καθώς</a:t>
            </a:r>
            <a:r>
              <a:rPr dirty="0">
                <a:solidFill>
                  <a:schemeClr val="tx2">
                    <a:lumMod val="75000"/>
                  </a:schemeClr>
                </a:solidFill>
                <a:latin typeface="Calibri"/>
                <a:cs typeface="Calibri"/>
              </a:rPr>
              <a:t> σημείωνε</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ότι</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η</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πρωτοβάθμια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dirty="0">
                <a:solidFill>
                  <a:schemeClr val="tx2">
                    <a:lumMod val="75000"/>
                  </a:schemeClr>
                </a:solidFill>
                <a:latin typeface="Calibri"/>
                <a:cs typeface="Calibri"/>
              </a:rPr>
              <a:t> 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πρώτος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κύκλος</a:t>
            </a:r>
            <a:r>
              <a:rPr dirty="0">
                <a:solidFill>
                  <a:schemeClr val="tx2">
                    <a:lumMod val="75000"/>
                  </a:schemeClr>
                </a:solidFill>
                <a:latin typeface="Calibri"/>
                <a:cs typeface="Calibri"/>
              </a:rPr>
              <a:t> της </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δευτεροβάθμιας εκπαίδευσης είχαν </a:t>
            </a:r>
            <a:r>
              <a:rPr dirty="0">
                <a:solidFill>
                  <a:schemeClr val="tx2">
                    <a:lumMod val="75000"/>
                  </a:schemeClr>
                </a:solidFill>
                <a:latin typeface="Calibri"/>
                <a:cs typeface="Calibri"/>
              </a:rPr>
              <a:t>ως </a:t>
            </a:r>
            <a:r>
              <a:rPr spc="-5" dirty="0">
                <a:solidFill>
                  <a:schemeClr val="tx2">
                    <a:lumMod val="75000"/>
                  </a:schemeClr>
                </a:solidFill>
                <a:latin typeface="Calibri"/>
                <a:cs typeface="Calibri"/>
              </a:rPr>
              <a:t>στόχο την παροχή χριστιανικής και ηθικής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παιδείας στους μαθητές. </a:t>
            </a:r>
            <a:r>
              <a:rPr dirty="0">
                <a:solidFill>
                  <a:schemeClr val="tx2">
                    <a:lumMod val="75000"/>
                  </a:schemeClr>
                </a:solidFill>
                <a:latin typeface="Calibri"/>
                <a:cs typeface="Calibri"/>
              </a:rPr>
              <a:t>Το </a:t>
            </a:r>
            <a:r>
              <a:rPr spc="-5" dirty="0">
                <a:solidFill>
                  <a:schemeClr val="tx2">
                    <a:lumMod val="75000"/>
                  </a:schemeClr>
                </a:solidFill>
                <a:latin typeface="Calibri"/>
                <a:cs typeface="Calibri"/>
              </a:rPr>
              <a:t>Δικαστήριο </a:t>
            </a:r>
            <a:r>
              <a:rPr dirty="0">
                <a:solidFill>
                  <a:schemeClr val="tx2">
                    <a:lumMod val="75000"/>
                  </a:schemeClr>
                </a:solidFill>
                <a:latin typeface="Calibri"/>
                <a:cs typeface="Calibri"/>
              </a:rPr>
              <a:t>εκτίμησε ότι ο </a:t>
            </a:r>
            <a:r>
              <a:rPr spc="-5" dirty="0">
                <a:solidFill>
                  <a:schemeClr val="tx2">
                    <a:lumMod val="75000"/>
                  </a:schemeClr>
                </a:solidFill>
                <a:latin typeface="Calibri"/>
                <a:cs typeface="Calibri"/>
              </a:rPr>
              <a:t>μηχανισμός </a:t>
            </a:r>
            <a:r>
              <a:rPr dirty="0">
                <a:solidFill>
                  <a:schemeClr val="tx2">
                    <a:lumMod val="75000"/>
                  </a:schemeClr>
                </a:solidFill>
                <a:latin typeface="Calibri"/>
                <a:cs typeface="Calibri"/>
              </a:rPr>
              <a:t>των </a:t>
            </a:r>
            <a:r>
              <a:rPr spc="-5" dirty="0">
                <a:solidFill>
                  <a:schemeClr val="tx2">
                    <a:lumMod val="75000"/>
                  </a:schemeClr>
                </a:solidFill>
                <a:latin typeface="Calibri"/>
                <a:cs typeface="Calibri"/>
              </a:rPr>
              <a:t>μερικών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απαλλαγών</a:t>
            </a:r>
            <a:r>
              <a:rPr spc="155" dirty="0">
                <a:solidFill>
                  <a:schemeClr val="tx2">
                    <a:lumMod val="75000"/>
                  </a:schemeClr>
                </a:solidFill>
                <a:latin typeface="Calibri"/>
                <a:cs typeface="Calibri"/>
              </a:rPr>
              <a:t> </a:t>
            </a:r>
            <a:r>
              <a:rPr spc="-5" dirty="0">
                <a:solidFill>
                  <a:schemeClr val="tx2">
                    <a:lumMod val="75000"/>
                  </a:schemeClr>
                </a:solidFill>
                <a:latin typeface="Calibri"/>
                <a:cs typeface="Calibri"/>
              </a:rPr>
              <a:t>θα</a:t>
            </a:r>
            <a:r>
              <a:rPr spc="160" dirty="0">
                <a:solidFill>
                  <a:schemeClr val="tx2">
                    <a:lumMod val="75000"/>
                  </a:schemeClr>
                </a:solidFill>
                <a:latin typeface="Calibri"/>
                <a:cs typeface="Calibri"/>
              </a:rPr>
              <a:t> </a:t>
            </a:r>
            <a:r>
              <a:rPr spc="-5" dirty="0">
                <a:solidFill>
                  <a:schemeClr val="tx2">
                    <a:lumMod val="75000"/>
                  </a:schemeClr>
                </a:solidFill>
                <a:latin typeface="Calibri"/>
                <a:cs typeface="Calibri"/>
              </a:rPr>
              <a:t>μπορούσε</a:t>
            </a:r>
            <a:r>
              <a:rPr spc="170" dirty="0">
                <a:solidFill>
                  <a:schemeClr val="tx2">
                    <a:lumMod val="75000"/>
                  </a:schemeClr>
                </a:solidFill>
                <a:latin typeface="Calibri"/>
                <a:cs typeface="Calibri"/>
              </a:rPr>
              <a:t> </a:t>
            </a:r>
            <a:r>
              <a:rPr dirty="0">
                <a:solidFill>
                  <a:schemeClr val="tx2">
                    <a:lumMod val="75000"/>
                  </a:schemeClr>
                </a:solidFill>
                <a:latin typeface="Calibri"/>
                <a:cs typeface="Calibri"/>
              </a:rPr>
              <a:t>να</a:t>
            </a:r>
            <a:r>
              <a:rPr spc="160" dirty="0">
                <a:solidFill>
                  <a:schemeClr val="tx2">
                    <a:lumMod val="75000"/>
                  </a:schemeClr>
                </a:solidFill>
                <a:latin typeface="Calibri"/>
                <a:cs typeface="Calibri"/>
              </a:rPr>
              <a:t> </a:t>
            </a:r>
            <a:r>
              <a:rPr spc="-5" dirty="0">
                <a:solidFill>
                  <a:schemeClr val="tx2">
                    <a:lumMod val="75000"/>
                  </a:schemeClr>
                </a:solidFill>
                <a:latin typeface="Calibri"/>
                <a:cs typeface="Calibri"/>
              </a:rPr>
              <a:t>επιβαρύνει</a:t>
            </a:r>
            <a:r>
              <a:rPr spc="150" dirty="0">
                <a:solidFill>
                  <a:schemeClr val="tx2">
                    <a:lumMod val="75000"/>
                  </a:schemeClr>
                </a:solidFill>
                <a:latin typeface="Calibri"/>
                <a:cs typeface="Calibri"/>
              </a:rPr>
              <a:t> </a:t>
            </a:r>
            <a:r>
              <a:rPr spc="-5" dirty="0">
                <a:solidFill>
                  <a:schemeClr val="tx2">
                    <a:lumMod val="75000"/>
                  </a:schemeClr>
                </a:solidFill>
                <a:latin typeface="Calibri"/>
                <a:cs typeface="Calibri"/>
              </a:rPr>
              <a:t>σημαντικά</a:t>
            </a:r>
            <a:r>
              <a:rPr spc="165" dirty="0">
                <a:solidFill>
                  <a:schemeClr val="tx2">
                    <a:lumMod val="75000"/>
                  </a:schemeClr>
                </a:solidFill>
                <a:latin typeface="Calibri"/>
                <a:cs typeface="Calibri"/>
              </a:rPr>
              <a:t> </a:t>
            </a:r>
            <a:r>
              <a:rPr spc="-5" dirty="0">
                <a:solidFill>
                  <a:schemeClr val="tx2">
                    <a:lumMod val="75000"/>
                  </a:schemeClr>
                </a:solidFill>
                <a:latin typeface="Calibri"/>
                <a:cs typeface="Calibri"/>
              </a:rPr>
              <a:t>τους</a:t>
            </a:r>
            <a:r>
              <a:rPr spc="155" dirty="0">
                <a:solidFill>
                  <a:schemeClr val="tx2">
                    <a:lumMod val="75000"/>
                  </a:schemeClr>
                </a:solidFill>
                <a:latin typeface="Calibri"/>
                <a:cs typeface="Calibri"/>
              </a:rPr>
              <a:t> </a:t>
            </a:r>
            <a:r>
              <a:rPr spc="-5" dirty="0">
                <a:solidFill>
                  <a:schemeClr val="tx2">
                    <a:lumMod val="75000"/>
                  </a:schemeClr>
                </a:solidFill>
                <a:latin typeface="Calibri"/>
                <a:cs typeface="Calibri"/>
              </a:rPr>
              <a:t>ενδιαφερόμενους</a:t>
            </a:r>
            <a:r>
              <a:rPr spc="160" dirty="0">
                <a:solidFill>
                  <a:schemeClr val="tx2">
                    <a:lumMod val="75000"/>
                  </a:schemeClr>
                </a:solidFill>
                <a:latin typeface="Calibri"/>
                <a:cs typeface="Calibri"/>
              </a:rPr>
              <a:t> </a:t>
            </a:r>
            <a:r>
              <a:rPr spc="-5" dirty="0">
                <a:solidFill>
                  <a:schemeClr val="tx2">
                    <a:lumMod val="75000"/>
                  </a:schemeClr>
                </a:solidFill>
                <a:latin typeface="Calibri"/>
                <a:cs typeface="Calibri"/>
              </a:rPr>
              <a:t>γονείς </a:t>
            </a:r>
            <a:r>
              <a:rPr spc="-260"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dirty="0">
                <a:solidFill>
                  <a:schemeClr val="tx2">
                    <a:lumMod val="75000"/>
                  </a:schemeClr>
                </a:solidFill>
                <a:latin typeface="Calibri"/>
                <a:cs typeface="Calibri"/>
              </a:rPr>
              <a:t> να</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τους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υποβάλει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στον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κίνδυνο</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αδικαιολόγητης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έκθεσης</a:t>
            </a:r>
            <a:r>
              <a:rPr dirty="0">
                <a:solidFill>
                  <a:schemeClr val="tx2">
                    <a:lumMod val="75000"/>
                  </a:schemeClr>
                </a:solidFill>
                <a:latin typeface="Calibri"/>
                <a:cs typeface="Calibri"/>
              </a:rPr>
              <a:t> της</a:t>
            </a:r>
            <a:r>
              <a:rPr spc="270" dirty="0">
                <a:solidFill>
                  <a:schemeClr val="tx2">
                    <a:lumMod val="75000"/>
                  </a:schemeClr>
                </a:solidFill>
                <a:latin typeface="Calibri"/>
                <a:cs typeface="Calibri"/>
              </a:rPr>
              <a:t> </a:t>
            </a:r>
            <a:r>
              <a:rPr spc="-5" dirty="0">
                <a:solidFill>
                  <a:schemeClr val="tx2">
                    <a:lumMod val="75000"/>
                  </a:schemeClr>
                </a:solidFill>
                <a:latin typeface="Calibri"/>
                <a:cs typeface="Calibri"/>
              </a:rPr>
              <a:t>ιδιωτικής</a:t>
            </a:r>
            <a:r>
              <a:rPr spc="260" dirty="0">
                <a:solidFill>
                  <a:schemeClr val="tx2">
                    <a:lumMod val="75000"/>
                  </a:schemeClr>
                </a:solidFill>
                <a:latin typeface="Calibri"/>
                <a:cs typeface="Calibri"/>
              </a:rPr>
              <a:t> </a:t>
            </a:r>
            <a:r>
              <a:rPr spc="-5" dirty="0">
                <a:solidFill>
                  <a:schemeClr val="tx2">
                    <a:lumMod val="75000"/>
                  </a:schemeClr>
                </a:solidFill>
                <a:latin typeface="Calibri"/>
                <a:cs typeface="Calibri"/>
              </a:rPr>
              <a:t>τους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ζωής,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καθώς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και </a:t>
            </a:r>
            <a:r>
              <a:rPr dirty="0">
                <a:solidFill>
                  <a:schemeClr val="tx2">
                    <a:lumMod val="75000"/>
                  </a:schemeClr>
                </a:solidFill>
                <a:latin typeface="Calibri"/>
                <a:cs typeface="Calibri"/>
              </a:rPr>
              <a:t>ότι το </a:t>
            </a:r>
            <a:r>
              <a:rPr spc="-5" dirty="0">
                <a:solidFill>
                  <a:schemeClr val="tx2">
                    <a:lumMod val="75000"/>
                  </a:schemeClr>
                </a:solidFill>
                <a:latin typeface="Calibri"/>
                <a:cs typeface="Calibri"/>
              </a:rPr>
              <a:t>ενδεχόμενο</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σύγκρουσης θα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μπορούσε</a:t>
            </a:r>
            <a:r>
              <a:rPr dirty="0">
                <a:solidFill>
                  <a:schemeClr val="tx2">
                    <a:lumMod val="75000"/>
                  </a:schemeClr>
                </a:solidFill>
                <a:latin typeface="Calibri"/>
                <a:cs typeface="Calibri"/>
              </a:rPr>
              <a:t> να</a:t>
            </a:r>
            <a:r>
              <a:rPr spc="270" dirty="0">
                <a:solidFill>
                  <a:schemeClr val="tx2">
                    <a:lumMod val="75000"/>
                  </a:schemeClr>
                </a:solidFill>
                <a:latin typeface="Calibri"/>
                <a:cs typeface="Calibri"/>
              </a:rPr>
              <a:t> </a:t>
            </a:r>
            <a:r>
              <a:rPr spc="-5" dirty="0">
                <a:solidFill>
                  <a:schemeClr val="tx2">
                    <a:lumMod val="75000"/>
                  </a:schemeClr>
                </a:solidFill>
                <a:latin typeface="Calibri"/>
                <a:cs typeface="Calibri"/>
              </a:rPr>
              <a:t>τους αποτρέψει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από</a:t>
            </a:r>
            <a:r>
              <a:rPr dirty="0">
                <a:solidFill>
                  <a:schemeClr val="tx2">
                    <a:lumMod val="75000"/>
                  </a:schemeClr>
                </a:solidFill>
                <a:latin typeface="Calibri"/>
                <a:cs typeface="Calibri"/>
              </a:rPr>
              <a:t> το να </a:t>
            </a:r>
            <a:r>
              <a:rPr spc="-5" dirty="0">
                <a:solidFill>
                  <a:schemeClr val="tx2">
                    <a:lumMod val="75000"/>
                  </a:schemeClr>
                </a:solidFill>
                <a:latin typeface="Calibri"/>
                <a:cs typeface="Calibri"/>
              </a:rPr>
              <a:t>ζητήσουν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μια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τέτοια</a:t>
            </a:r>
            <a:r>
              <a:rPr spc="260" dirty="0">
                <a:solidFill>
                  <a:schemeClr val="tx2">
                    <a:lumMod val="75000"/>
                  </a:schemeClr>
                </a:solidFill>
                <a:latin typeface="Calibri"/>
                <a:cs typeface="Calibri"/>
              </a:rPr>
              <a:t> </a:t>
            </a:r>
            <a:r>
              <a:rPr spc="-5" dirty="0">
                <a:solidFill>
                  <a:schemeClr val="tx2">
                    <a:lumMod val="75000"/>
                  </a:schemeClr>
                </a:solidFill>
                <a:latin typeface="Calibri"/>
                <a:cs typeface="Calibri"/>
              </a:rPr>
              <a:t>απαλλαγή.</a:t>
            </a:r>
            <a:r>
              <a:rPr spc="260" dirty="0">
                <a:solidFill>
                  <a:schemeClr val="tx2">
                    <a:lumMod val="75000"/>
                  </a:schemeClr>
                </a:solidFill>
                <a:latin typeface="Calibri"/>
                <a:cs typeface="Calibri"/>
              </a:rPr>
              <a:t> </a:t>
            </a:r>
            <a:r>
              <a:rPr spc="-5" dirty="0">
                <a:solidFill>
                  <a:schemeClr val="tx2">
                    <a:lumMod val="75000"/>
                  </a:schemeClr>
                </a:solidFill>
                <a:latin typeface="Calibri"/>
                <a:cs typeface="Calibri"/>
              </a:rPr>
              <a:t>Παράλληλα,</a:t>
            </a:r>
            <a:r>
              <a:rPr spc="260" dirty="0">
                <a:solidFill>
                  <a:schemeClr val="tx2">
                    <a:lumMod val="75000"/>
                  </a:schemeClr>
                </a:solidFill>
                <a:latin typeface="Calibri"/>
                <a:cs typeface="Calibri"/>
              </a:rPr>
              <a:t> </a:t>
            </a:r>
            <a:r>
              <a:rPr dirty="0">
                <a:solidFill>
                  <a:schemeClr val="tx2">
                    <a:lumMod val="75000"/>
                  </a:schemeClr>
                </a:solidFill>
                <a:latin typeface="Calibri"/>
                <a:cs typeface="Calibri"/>
              </a:rPr>
              <a:t>το </a:t>
            </a:r>
            <a:r>
              <a:rPr spc="-5" dirty="0">
                <a:solidFill>
                  <a:schemeClr val="tx2">
                    <a:lumMod val="75000"/>
                  </a:schemeClr>
                </a:solidFill>
                <a:latin typeface="Calibri"/>
                <a:cs typeface="Calibri"/>
              </a:rPr>
              <a:t>Δικαστήριο επεσήμανε </a:t>
            </a:r>
            <a:r>
              <a:rPr dirty="0">
                <a:solidFill>
                  <a:schemeClr val="tx2">
                    <a:lumMod val="75000"/>
                  </a:schemeClr>
                </a:solidFill>
                <a:latin typeface="Calibri"/>
                <a:cs typeface="Calibri"/>
              </a:rPr>
              <a:t> ότι</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το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σκεπτικό</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για</a:t>
            </a:r>
            <a:r>
              <a:rPr dirty="0">
                <a:solidFill>
                  <a:schemeClr val="tx2">
                    <a:lumMod val="75000"/>
                  </a:schemeClr>
                </a:solidFill>
                <a:latin typeface="Calibri"/>
                <a:cs typeface="Calibri"/>
              </a:rPr>
              <a:t> την</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εισαγωγή</a:t>
            </a:r>
            <a:r>
              <a:rPr dirty="0">
                <a:solidFill>
                  <a:schemeClr val="tx2">
                    <a:lumMod val="75000"/>
                  </a:schemeClr>
                </a:solidFill>
                <a:latin typeface="Calibri"/>
                <a:cs typeface="Calibri"/>
              </a:rPr>
              <a:t> του</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μαθήματος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ότι</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δηλαδή</a:t>
            </a:r>
            <a:r>
              <a:rPr dirty="0">
                <a:solidFill>
                  <a:schemeClr val="tx2">
                    <a:lumMod val="75000"/>
                  </a:schemeClr>
                </a:solidFill>
                <a:latin typeface="Calibri"/>
                <a:cs typeface="Calibri"/>
              </a:rPr>
              <a:t> η</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από</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κοινού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διδασκαλία</a:t>
            </a:r>
            <a:r>
              <a:rPr dirty="0">
                <a:solidFill>
                  <a:schemeClr val="tx2">
                    <a:lumMod val="75000"/>
                  </a:schemeClr>
                </a:solidFill>
                <a:latin typeface="Calibri"/>
                <a:cs typeface="Calibri"/>
              </a:rPr>
              <a:t> του</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χριστιανισμού</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dirty="0">
                <a:solidFill>
                  <a:schemeClr val="tx2">
                    <a:lumMod val="75000"/>
                  </a:schemeClr>
                </a:solidFill>
                <a:latin typeface="Calibri"/>
                <a:cs typeface="Calibri"/>
              </a:rPr>
              <a:t> των</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λοιπών</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θρησκειών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φιλοσοφιών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θα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επέτρεπε </a:t>
            </a:r>
            <a:r>
              <a:rPr dirty="0">
                <a:solidFill>
                  <a:schemeClr val="tx2">
                    <a:lumMod val="75000"/>
                  </a:schemeClr>
                </a:solidFill>
                <a:latin typeface="Calibri"/>
                <a:cs typeface="Calibri"/>
              </a:rPr>
              <a:t>τη </a:t>
            </a:r>
            <a:r>
              <a:rPr spc="-5" dirty="0">
                <a:solidFill>
                  <a:schemeClr val="tx2">
                    <a:lumMod val="75000"/>
                  </a:schemeClr>
                </a:solidFill>
                <a:latin typeface="Calibri"/>
                <a:cs typeface="Calibri"/>
              </a:rPr>
              <a:t>δημιουργία </a:t>
            </a:r>
            <a:r>
              <a:rPr dirty="0">
                <a:solidFill>
                  <a:schemeClr val="tx2">
                    <a:lumMod val="75000"/>
                  </a:schemeClr>
                </a:solidFill>
                <a:latin typeface="Calibri"/>
                <a:cs typeface="Calibri"/>
              </a:rPr>
              <a:t>ενός </a:t>
            </a:r>
            <a:r>
              <a:rPr spc="-5" dirty="0">
                <a:solidFill>
                  <a:schemeClr val="tx2">
                    <a:lumMod val="75000"/>
                  </a:schemeClr>
                </a:solidFill>
                <a:latin typeface="Calibri"/>
                <a:cs typeface="Calibri"/>
              </a:rPr>
              <a:t>σχολικού περιβάλλοντος ανοικτού και προσβάσιμου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για όλους τους μαθητές </a:t>
            </a:r>
            <a:r>
              <a:rPr dirty="0">
                <a:solidFill>
                  <a:schemeClr val="tx2">
                    <a:lumMod val="75000"/>
                  </a:schemeClr>
                </a:solidFill>
                <a:latin typeface="Calibri"/>
                <a:cs typeface="Calibri"/>
              </a:rPr>
              <a:t>- ήταν </a:t>
            </a:r>
            <a:r>
              <a:rPr spc="-5" dirty="0">
                <a:solidFill>
                  <a:schemeClr val="tx2">
                    <a:lumMod val="75000"/>
                  </a:schemeClr>
                </a:solidFill>
                <a:latin typeface="Calibri"/>
                <a:cs typeface="Calibri"/>
              </a:rPr>
              <a:t>κατά βάση σύμφωνο </a:t>
            </a:r>
            <a:r>
              <a:rPr dirty="0">
                <a:solidFill>
                  <a:schemeClr val="tx2">
                    <a:lumMod val="75000"/>
                  </a:schemeClr>
                </a:solidFill>
                <a:latin typeface="Calibri"/>
                <a:cs typeface="Calibri"/>
              </a:rPr>
              <a:t>με </a:t>
            </a:r>
            <a:r>
              <a:rPr spc="-5" dirty="0">
                <a:solidFill>
                  <a:schemeClr val="tx2">
                    <a:lumMod val="75000"/>
                  </a:schemeClr>
                </a:solidFill>
                <a:latin typeface="Calibri"/>
                <a:cs typeface="Calibri"/>
              </a:rPr>
              <a:t>τις αρχές </a:t>
            </a:r>
            <a:r>
              <a:rPr dirty="0">
                <a:solidFill>
                  <a:schemeClr val="tx2">
                    <a:lumMod val="75000"/>
                  </a:schemeClr>
                </a:solidFill>
                <a:latin typeface="Calibri"/>
                <a:cs typeface="Calibri"/>
              </a:rPr>
              <a:t>του </a:t>
            </a:r>
            <a:r>
              <a:rPr spc="-5" dirty="0">
                <a:solidFill>
                  <a:schemeClr val="tx2">
                    <a:lumMod val="75000"/>
                  </a:schemeClr>
                </a:solidFill>
                <a:latin typeface="Calibri"/>
                <a:cs typeface="Calibri"/>
              </a:rPr>
              <a:t>πλουραλισμού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dirty="0">
                <a:solidFill>
                  <a:schemeClr val="tx2">
                    <a:lumMod val="75000"/>
                  </a:schemeClr>
                </a:solidFill>
                <a:latin typeface="Calibri"/>
                <a:cs typeface="Calibri"/>
              </a:rPr>
              <a:t> της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αντικειμενικότητας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προστατεύονται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από</a:t>
            </a:r>
            <a:r>
              <a:rPr dirty="0">
                <a:solidFill>
                  <a:schemeClr val="tx2">
                    <a:lumMod val="75000"/>
                  </a:schemeClr>
                </a:solidFill>
                <a:latin typeface="Calibri"/>
                <a:cs typeface="Calibri"/>
              </a:rPr>
              <a:t> το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Άρθρο</a:t>
            </a:r>
            <a:r>
              <a:rPr dirty="0">
                <a:solidFill>
                  <a:schemeClr val="tx2">
                    <a:lumMod val="75000"/>
                  </a:schemeClr>
                </a:solidFill>
                <a:latin typeface="Calibri"/>
                <a:cs typeface="Calibri"/>
              </a:rPr>
              <a:t> 2</a:t>
            </a:r>
            <a:r>
              <a:rPr spc="5" dirty="0">
                <a:solidFill>
                  <a:schemeClr val="tx2">
                    <a:lumMod val="75000"/>
                  </a:schemeClr>
                </a:solidFill>
                <a:latin typeface="Calibri"/>
                <a:cs typeface="Calibri"/>
              </a:rPr>
              <a:t> </a:t>
            </a:r>
            <a:r>
              <a:rPr spc="-10" dirty="0">
                <a:solidFill>
                  <a:schemeClr val="tx2">
                    <a:lumMod val="75000"/>
                  </a:schemeClr>
                </a:solidFill>
                <a:latin typeface="Calibri"/>
                <a:cs typeface="Calibri"/>
              </a:rPr>
              <a:t>του</a:t>
            </a:r>
            <a:r>
              <a:rPr spc="-5" dirty="0">
                <a:solidFill>
                  <a:schemeClr val="tx2">
                    <a:lumMod val="75000"/>
                  </a:schemeClr>
                </a:solidFill>
                <a:latin typeface="Calibri"/>
                <a:cs typeface="Calibri"/>
              </a:rPr>
              <a:t> Πρώτου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Πρόσθετου Πρωτοκόλλου.</a:t>
            </a:r>
            <a:endParaRPr>
              <a:solidFill>
                <a:schemeClr val="tx2">
                  <a:lumMod val="75000"/>
                </a:schemeClr>
              </a:solidFill>
              <a:latin typeface="Calibri"/>
              <a:cs typeface="Calibri"/>
            </a:endParaRPr>
          </a:p>
          <a:p>
            <a:pPr>
              <a:lnSpc>
                <a:spcPct val="100000"/>
              </a:lnSpc>
              <a:spcBef>
                <a:spcPts val="20"/>
              </a:spcBef>
            </a:pPr>
            <a:endParaRPr>
              <a:latin typeface="Calibri"/>
              <a:cs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65100" y="273050"/>
            <a:ext cx="10287000" cy="7011278"/>
          </a:xfrm>
          <a:prstGeom prst="rect">
            <a:avLst/>
          </a:prstGeom>
        </p:spPr>
        <p:txBody>
          <a:bodyPr wrap="square">
            <a:spAutoFit/>
          </a:bodyPr>
          <a:lstStyle/>
          <a:p>
            <a:pPr marL="12700" algn="just">
              <a:lnSpc>
                <a:spcPct val="100000"/>
              </a:lnSpc>
            </a:pPr>
            <a:r>
              <a:rPr lang="el-GR" sz="1700" b="1" u="sng" spc="-5" dirty="0" err="1">
                <a:solidFill>
                  <a:srgbClr val="4F81BC"/>
                </a:solidFill>
                <a:uFill>
                  <a:solidFill>
                    <a:srgbClr val="4F81BC"/>
                  </a:solidFill>
                </a:uFill>
                <a:cs typeface="Calibri"/>
                <a:hlinkClick r:id="rId2"/>
              </a:rPr>
              <a:t>Hasan</a:t>
            </a:r>
            <a:r>
              <a:rPr lang="el-GR" sz="1700" b="1" u="sng" spc="5" dirty="0">
                <a:solidFill>
                  <a:srgbClr val="4F81BC"/>
                </a:solidFill>
                <a:uFill>
                  <a:solidFill>
                    <a:srgbClr val="4F81BC"/>
                  </a:solidFill>
                </a:uFill>
                <a:cs typeface="Calibri"/>
                <a:hlinkClick r:id="rId2"/>
              </a:rPr>
              <a:t> </a:t>
            </a:r>
            <a:r>
              <a:rPr lang="el-GR" sz="1700" b="1" u="sng" spc="-5" dirty="0">
                <a:solidFill>
                  <a:srgbClr val="4F81BC"/>
                </a:solidFill>
                <a:uFill>
                  <a:solidFill>
                    <a:srgbClr val="4F81BC"/>
                  </a:solidFill>
                </a:uFill>
                <a:cs typeface="Calibri"/>
                <a:hlinkClick r:id="rId2"/>
              </a:rPr>
              <a:t>και</a:t>
            </a:r>
            <a:r>
              <a:rPr lang="el-GR" sz="1700" b="1" u="sng" spc="5" dirty="0">
                <a:solidFill>
                  <a:srgbClr val="4F81BC"/>
                </a:solidFill>
                <a:uFill>
                  <a:solidFill>
                    <a:srgbClr val="4F81BC"/>
                  </a:solidFill>
                </a:uFill>
                <a:cs typeface="Calibri"/>
                <a:hlinkClick r:id="rId2"/>
              </a:rPr>
              <a:t> </a:t>
            </a:r>
            <a:r>
              <a:rPr lang="el-GR" sz="1700" b="1" u="sng" spc="-5" dirty="0" err="1">
                <a:solidFill>
                  <a:srgbClr val="4F81BC"/>
                </a:solidFill>
                <a:uFill>
                  <a:solidFill>
                    <a:srgbClr val="4F81BC"/>
                  </a:solidFill>
                </a:uFill>
                <a:cs typeface="Calibri"/>
                <a:hlinkClick r:id="rId2"/>
              </a:rPr>
              <a:t>Eylem</a:t>
            </a:r>
            <a:r>
              <a:rPr lang="el-GR" sz="1700" b="1" u="sng" dirty="0">
                <a:solidFill>
                  <a:srgbClr val="4F81BC"/>
                </a:solidFill>
                <a:uFill>
                  <a:solidFill>
                    <a:srgbClr val="4F81BC"/>
                  </a:solidFill>
                </a:uFill>
                <a:cs typeface="Calibri"/>
                <a:hlinkClick r:id="rId2"/>
              </a:rPr>
              <a:t> </a:t>
            </a:r>
            <a:r>
              <a:rPr lang="el-GR" sz="1700" b="1" u="sng" spc="-5" dirty="0" err="1">
                <a:solidFill>
                  <a:srgbClr val="4F81BC"/>
                </a:solidFill>
                <a:uFill>
                  <a:solidFill>
                    <a:srgbClr val="4F81BC"/>
                  </a:solidFill>
                </a:uFill>
                <a:cs typeface="Calibri"/>
                <a:hlinkClick r:id="rId2"/>
              </a:rPr>
              <a:t>Zengin</a:t>
            </a:r>
            <a:r>
              <a:rPr lang="el-GR" sz="1700" b="1" u="sng" spc="-15" dirty="0">
                <a:solidFill>
                  <a:srgbClr val="4F81BC"/>
                </a:solidFill>
                <a:uFill>
                  <a:solidFill>
                    <a:srgbClr val="4F81BC"/>
                  </a:solidFill>
                </a:uFill>
                <a:cs typeface="Calibri"/>
                <a:hlinkClick r:id="rId2"/>
              </a:rPr>
              <a:t> </a:t>
            </a:r>
            <a:r>
              <a:rPr lang="el-GR" sz="1700" b="1" u="sng" spc="-5" dirty="0">
                <a:solidFill>
                  <a:srgbClr val="4F81BC"/>
                </a:solidFill>
                <a:uFill>
                  <a:solidFill>
                    <a:srgbClr val="4F81BC"/>
                  </a:solidFill>
                </a:uFill>
                <a:cs typeface="Calibri"/>
                <a:hlinkClick r:id="rId2"/>
              </a:rPr>
              <a:t>κατά</a:t>
            </a:r>
            <a:r>
              <a:rPr lang="el-GR" sz="1700" b="1" u="sng" dirty="0">
                <a:solidFill>
                  <a:srgbClr val="4F81BC"/>
                </a:solidFill>
                <a:uFill>
                  <a:solidFill>
                    <a:srgbClr val="4F81BC"/>
                  </a:solidFill>
                </a:uFill>
                <a:cs typeface="Calibri"/>
                <a:hlinkClick r:id="rId2"/>
              </a:rPr>
              <a:t> </a:t>
            </a:r>
            <a:r>
              <a:rPr lang="el-GR" sz="1700" b="1" u="sng" spc="-5" dirty="0">
                <a:solidFill>
                  <a:srgbClr val="4F81BC"/>
                </a:solidFill>
                <a:uFill>
                  <a:solidFill>
                    <a:srgbClr val="4F81BC"/>
                  </a:solidFill>
                </a:uFill>
                <a:cs typeface="Calibri"/>
                <a:hlinkClick r:id="rId2"/>
              </a:rPr>
              <a:t>Τουρκίας</a:t>
            </a:r>
            <a:endParaRPr lang="el-GR" sz="1700" dirty="0">
              <a:cs typeface="Calibri"/>
            </a:endParaRPr>
          </a:p>
          <a:p>
            <a:pPr marL="12700" algn="just">
              <a:lnSpc>
                <a:spcPct val="100000"/>
              </a:lnSpc>
              <a:spcBef>
                <a:spcPts val="25"/>
              </a:spcBef>
            </a:pPr>
            <a:r>
              <a:rPr lang="el-GR" sz="1700" dirty="0">
                <a:solidFill>
                  <a:srgbClr val="808080"/>
                </a:solidFill>
                <a:cs typeface="Calibri"/>
              </a:rPr>
              <a:t>9</a:t>
            </a:r>
            <a:r>
              <a:rPr lang="el-GR" sz="1700" spc="-20" dirty="0">
                <a:solidFill>
                  <a:srgbClr val="808080"/>
                </a:solidFill>
                <a:cs typeface="Calibri"/>
              </a:rPr>
              <a:t> </a:t>
            </a:r>
            <a:r>
              <a:rPr lang="el-GR" sz="1700" spc="-5" dirty="0">
                <a:solidFill>
                  <a:srgbClr val="808080"/>
                </a:solidFill>
                <a:cs typeface="Calibri"/>
              </a:rPr>
              <a:t>Οκτωβρίου</a:t>
            </a:r>
            <a:r>
              <a:rPr lang="el-GR" sz="1700" spc="-20" dirty="0">
                <a:solidFill>
                  <a:srgbClr val="808080"/>
                </a:solidFill>
                <a:cs typeface="Calibri"/>
              </a:rPr>
              <a:t> </a:t>
            </a:r>
            <a:r>
              <a:rPr lang="el-GR" sz="1700" spc="-5" dirty="0">
                <a:solidFill>
                  <a:srgbClr val="808080"/>
                </a:solidFill>
                <a:cs typeface="Calibri"/>
              </a:rPr>
              <a:t>2007</a:t>
            </a:r>
            <a:endParaRPr lang="el-GR" sz="1700" dirty="0">
              <a:cs typeface="Calibri"/>
            </a:endParaRPr>
          </a:p>
          <a:p>
            <a:pPr marL="12700" marR="6350" algn="just">
              <a:lnSpc>
                <a:spcPct val="101699"/>
              </a:lnSpc>
            </a:pPr>
            <a:r>
              <a:rPr lang="el-GR" sz="1700" dirty="0">
                <a:cs typeface="Calibri"/>
              </a:rPr>
              <a:t>Το</a:t>
            </a:r>
            <a:r>
              <a:rPr lang="el-GR" sz="1700" spc="5" dirty="0">
                <a:cs typeface="Calibri"/>
              </a:rPr>
              <a:t> </a:t>
            </a:r>
            <a:r>
              <a:rPr lang="el-GR" sz="1700" spc="-5" dirty="0">
                <a:cs typeface="Calibri"/>
              </a:rPr>
              <a:t>2001,</a:t>
            </a:r>
            <a:r>
              <a:rPr lang="el-GR" sz="1700" dirty="0">
                <a:cs typeface="Calibri"/>
              </a:rPr>
              <a:t> ο</a:t>
            </a:r>
            <a:r>
              <a:rPr lang="el-GR" sz="1700" spc="5" dirty="0">
                <a:cs typeface="Calibri"/>
              </a:rPr>
              <a:t> </a:t>
            </a:r>
            <a:r>
              <a:rPr lang="el-GR" sz="1700" spc="-5" dirty="0">
                <a:cs typeface="Calibri"/>
              </a:rPr>
              <a:t>πρώτος</a:t>
            </a:r>
            <a:r>
              <a:rPr lang="el-GR" sz="1700" dirty="0">
                <a:cs typeface="Calibri"/>
              </a:rPr>
              <a:t> </a:t>
            </a:r>
            <a:r>
              <a:rPr lang="el-GR" sz="1700" spc="-5" dirty="0">
                <a:cs typeface="Calibri"/>
              </a:rPr>
              <a:t>προσφεύγων</a:t>
            </a:r>
            <a:r>
              <a:rPr lang="el-GR" sz="1700" dirty="0">
                <a:cs typeface="Calibri"/>
              </a:rPr>
              <a:t> </a:t>
            </a:r>
            <a:r>
              <a:rPr lang="el-GR" sz="1700" spc="-5" dirty="0">
                <a:cs typeface="Calibri"/>
              </a:rPr>
              <a:t>ζήτησε</a:t>
            </a:r>
            <a:r>
              <a:rPr lang="el-GR" sz="1700" dirty="0">
                <a:cs typeface="Calibri"/>
              </a:rPr>
              <a:t> να</a:t>
            </a:r>
            <a:r>
              <a:rPr lang="el-GR" sz="1700" spc="5" dirty="0">
                <a:cs typeface="Calibri"/>
              </a:rPr>
              <a:t> </a:t>
            </a:r>
            <a:r>
              <a:rPr lang="el-GR" sz="1700" spc="-5" dirty="0">
                <a:cs typeface="Calibri"/>
              </a:rPr>
              <a:t>απαλλαγεί</a:t>
            </a:r>
            <a:r>
              <a:rPr lang="el-GR" sz="1700" dirty="0">
                <a:cs typeface="Calibri"/>
              </a:rPr>
              <a:t> η</a:t>
            </a:r>
            <a:r>
              <a:rPr lang="el-GR" sz="1700" spc="5" dirty="0">
                <a:cs typeface="Calibri"/>
              </a:rPr>
              <a:t> </a:t>
            </a:r>
            <a:r>
              <a:rPr lang="el-GR" sz="1700" spc="-5" dirty="0">
                <a:cs typeface="Calibri"/>
              </a:rPr>
              <a:t>κόρη</a:t>
            </a:r>
            <a:r>
              <a:rPr lang="el-GR" sz="1700" dirty="0">
                <a:cs typeface="Calibri"/>
              </a:rPr>
              <a:t> του</a:t>
            </a:r>
            <a:r>
              <a:rPr lang="el-GR" sz="1700" spc="5" dirty="0">
                <a:cs typeface="Calibri"/>
              </a:rPr>
              <a:t> </a:t>
            </a:r>
            <a:r>
              <a:rPr lang="el-GR" sz="1700" spc="-5" dirty="0">
                <a:cs typeface="Calibri"/>
              </a:rPr>
              <a:t>(η</a:t>
            </a:r>
            <a:r>
              <a:rPr lang="el-GR" sz="1700" dirty="0">
                <a:cs typeface="Calibri"/>
              </a:rPr>
              <a:t> </a:t>
            </a:r>
            <a:r>
              <a:rPr lang="el-GR" sz="1700" spc="-5" dirty="0">
                <a:cs typeface="Calibri"/>
              </a:rPr>
              <a:t>δεύτερη </a:t>
            </a:r>
            <a:r>
              <a:rPr lang="el-GR" sz="1700" dirty="0">
                <a:cs typeface="Calibri"/>
              </a:rPr>
              <a:t> </a:t>
            </a:r>
            <a:r>
              <a:rPr lang="el-GR" sz="1700" spc="-5" dirty="0">
                <a:cs typeface="Calibri"/>
              </a:rPr>
              <a:t>προσφεύγουσα),</a:t>
            </a:r>
            <a:r>
              <a:rPr lang="el-GR" sz="1700" spc="220" dirty="0">
                <a:cs typeface="Calibri"/>
              </a:rPr>
              <a:t> </a:t>
            </a:r>
            <a:r>
              <a:rPr lang="el-GR" sz="1700" dirty="0">
                <a:cs typeface="Calibri"/>
              </a:rPr>
              <a:t>η</a:t>
            </a:r>
            <a:r>
              <a:rPr lang="el-GR" sz="1700" spc="225" dirty="0">
                <a:cs typeface="Calibri"/>
              </a:rPr>
              <a:t> </a:t>
            </a:r>
            <a:r>
              <a:rPr lang="el-GR" sz="1700" spc="-5" dirty="0">
                <a:cs typeface="Calibri"/>
              </a:rPr>
              <a:t>οποία</a:t>
            </a:r>
            <a:r>
              <a:rPr lang="el-GR" sz="1700" spc="225" dirty="0">
                <a:cs typeface="Calibri"/>
              </a:rPr>
              <a:t> </a:t>
            </a:r>
            <a:r>
              <a:rPr lang="el-GR" sz="1700" spc="-5" dirty="0">
                <a:cs typeface="Calibri"/>
              </a:rPr>
              <a:t>φοιτούσε</a:t>
            </a:r>
            <a:r>
              <a:rPr lang="el-GR" sz="1700" spc="220" dirty="0">
                <a:cs typeface="Calibri"/>
              </a:rPr>
              <a:t> </a:t>
            </a:r>
            <a:r>
              <a:rPr lang="el-GR" sz="1700" spc="-5" dirty="0">
                <a:cs typeface="Calibri"/>
              </a:rPr>
              <a:t>σε</a:t>
            </a:r>
            <a:r>
              <a:rPr lang="el-GR" sz="1700" spc="225" dirty="0">
                <a:cs typeface="Calibri"/>
              </a:rPr>
              <a:t> </a:t>
            </a:r>
            <a:r>
              <a:rPr lang="el-GR" sz="1700" spc="-5" dirty="0">
                <a:cs typeface="Calibri"/>
              </a:rPr>
              <a:t>δημόσιο</a:t>
            </a:r>
            <a:r>
              <a:rPr lang="el-GR" sz="1700" spc="215" dirty="0">
                <a:cs typeface="Calibri"/>
              </a:rPr>
              <a:t> </a:t>
            </a:r>
            <a:r>
              <a:rPr lang="el-GR" sz="1700" spc="-5" dirty="0">
                <a:cs typeface="Calibri"/>
              </a:rPr>
              <a:t>σχολείο</a:t>
            </a:r>
            <a:r>
              <a:rPr lang="el-GR" sz="1700" spc="225" dirty="0">
                <a:cs typeface="Calibri"/>
              </a:rPr>
              <a:t> </a:t>
            </a:r>
            <a:r>
              <a:rPr lang="el-GR" sz="1700" dirty="0">
                <a:cs typeface="Calibri"/>
              </a:rPr>
              <a:t>της</a:t>
            </a:r>
            <a:r>
              <a:rPr lang="el-GR" sz="1700" spc="215" dirty="0">
                <a:cs typeface="Calibri"/>
              </a:rPr>
              <a:t> </a:t>
            </a:r>
            <a:r>
              <a:rPr lang="el-GR" sz="1700" spc="-5" dirty="0">
                <a:cs typeface="Calibri"/>
              </a:rPr>
              <a:t>Κωνσταντινούπολης, </a:t>
            </a:r>
            <a:r>
              <a:rPr lang="el-GR" sz="1700" spc="-254" dirty="0">
                <a:cs typeface="Calibri"/>
              </a:rPr>
              <a:t> </a:t>
            </a:r>
            <a:r>
              <a:rPr lang="el-GR" sz="1700" spc="-5" dirty="0">
                <a:cs typeface="Calibri"/>
              </a:rPr>
              <a:t>από</a:t>
            </a:r>
            <a:r>
              <a:rPr lang="el-GR" sz="1700" spc="95" dirty="0">
                <a:cs typeface="Calibri"/>
              </a:rPr>
              <a:t> </a:t>
            </a:r>
            <a:r>
              <a:rPr lang="el-GR" sz="1700" dirty="0">
                <a:cs typeface="Calibri"/>
              </a:rPr>
              <a:t>το</a:t>
            </a:r>
            <a:r>
              <a:rPr lang="el-GR" sz="1700" spc="100" dirty="0">
                <a:cs typeface="Calibri"/>
              </a:rPr>
              <a:t> </a:t>
            </a:r>
            <a:r>
              <a:rPr lang="el-GR" sz="1700" spc="-5" dirty="0">
                <a:cs typeface="Calibri"/>
              </a:rPr>
              <a:t>μάθημα</a:t>
            </a:r>
            <a:r>
              <a:rPr lang="el-GR" sz="1700" spc="100" dirty="0">
                <a:cs typeface="Calibri"/>
              </a:rPr>
              <a:t> </a:t>
            </a:r>
            <a:r>
              <a:rPr lang="el-GR" sz="1700" spc="-5" dirty="0">
                <a:cs typeface="Calibri"/>
              </a:rPr>
              <a:t>θρησκευτικού</a:t>
            </a:r>
            <a:r>
              <a:rPr lang="el-GR" sz="1700" spc="90" dirty="0">
                <a:cs typeface="Calibri"/>
              </a:rPr>
              <a:t> </a:t>
            </a:r>
            <a:r>
              <a:rPr lang="el-GR" sz="1700" spc="-5" dirty="0">
                <a:cs typeface="Calibri"/>
              </a:rPr>
              <a:t>πολιτισμού</a:t>
            </a:r>
            <a:r>
              <a:rPr lang="el-GR" sz="1700" spc="105" dirty="0">
                <a:cs typeface="Calibri"/>
              </a:rPr>
              <a:t> </a:t>
            </a:r>
            <a:r>
              <a:rPr lang="el-GR" sz="1700" spc="-5" dirty="0">
                <a:cs typeface="Calibri"/>
              </a:rPr>
              <a:t>και</a:t>
            </a:r>
            <a:r>
              <a:rPr lang="el-GR" sz="1700" spc="90" dirty="0">
                <a:cs typeface="Calibri"/>
              </a:rPr>
              <a:t> </a:t>
            </a:r>
            <a:r>
              <a:rPr lang="el-GR" sz="1700" spc="-5" dirty="0">
                <a:cs typeface="Calibri"/>
              </a:rPr>
              <a:t>ηθικής</a:t>
            </a:r>
            <a:r>
              <a:rPr lang="el-GR" sz="1700" spc="90" dirty="0">
                <a:cs typeface="Calibri"/>
              </a:rPr>
              <a:t> </a:t>
            </a:r>
            <a:r>
              <a:rPr lang="el-GR" sz="1700" spc="-5" dirty="0">
                <a:cs typeface="Calibri"/>
              </a:rPr>
              <a:t>παιδείας,</a:t>
            </a:r>
            <a:r>
              <a:rPr lang="el-GR" sz="1700" spc="95" dirty="0">
                <a:cs typeface="Calibri"/>
              </a:rPr>
              <a:t> </a:t>
            </a:r>
            <a:r>
              <a:rPr lang="el-GR" sz="1700" spc="-5" dirty="0">
                <a:cs typeface="Calibri"/>
              </a:rPr>
              <a:t>επισημαίνοντας</a:t>
            </a:r>
            <a:r>
              <a:rPr lang="el-GR" sz="1700" spc="95" dirty="0">
                <a:cs typeface="Calibri"/>
              </a:rPr>
              <a:t> </a:t>
            </a:r>
            <a:r>
              <a:rPr lang="el-GR" sz="1700" dirty="0">
                <a:cs typeface="Calibri"/>
              </a:rPr>
              <a:t>ότι η </a:t>
            </a:r>
            <a:r>
              <a:rPr lang="el-GR" sz="1700" spc="-5" dirty="0">
                <a:cs typeface="Calibri"/>
              </a:rPr>
              <a:t>οικογένειά του ήταν μέλος </a:t>
            </a:r>
            <a:r>
              <a:rPr lang="el-GR" sz="1700" dirty="0">
                <a:cs typeface="Calibri"/>
              </a:rPr>
              <a:t>της </a:t>
            </a:r>
            <a:r>
              <a:rPr lang="el-GR" sz="1700" spc="-5" dirty="0">
                <a:cs typeface="Calibri"/>
              </a:rPr>
              <a:t>θρησκευτικής κοινότητας </a:t>
            </a:r>
            <a:r>
              <a:rPr lang="el-GR" sz="1700" dirty="0">
                <a:cs typeface="Calibri"/>
              </a:rPr>
              <a:t>των </a:t>
            </a:r>
            <a:r>
              <a:rPr lang="el-GR" sz="1700" spc="-5" dirty="0" err="1">
                <a:cs typeface="Calibri"/>
              </a:rPr>
              <a:t>Αλεβιτών</a:t>
            </a:r>
            <a:r>
              <a:rPr lang="el-GR" sz="1700" spc="-5" dirty="0">
                <a:cs typeface="Calibri"/>
              </a:rPr>
              <a:t> (ετερόδοξο </a:t>
            </a:r>
            <a:r>
              <a:rPr lang="el-GR" sz="1700" dirty="0">
                <a:cs typeface="Calibri"/>
              </a:rPr>
              <a:t> </a:t>
            </a:r>
            <a:r>
              <a:rPr lang="el-GR" sz="1700" spc="-5" dirty="0">
                <a:cs typeface="Calibri"/>
              </a:rPr>
              <a:t>μειονοτικό παρακλάδι </a:t>
            </a:r>
            <a:r>
              <a:rPr lang="el-GR" sz="1700" dirty="0">
                <a:cs typeface="Calibri"/>
              </a:rPr>
              <a:t>του </a:t>
            </a:r>
            <a:r>
              <a:rPr lang="el-GR" sz="1700" spc="-5" dirty="0">
                <a:cs typeface="Calibri"/>
              </a:rPr>
              <a:t>Ισλάμ). </a:t>
            </a:r>
            <a:r>
              <a:rPr lang="el-GR" sz="1700" dirty="0">
                <a:cs typeface="Calibri"/>
              </a:rPr>
              <a:t>Το </a:t>
            </a:r>
            <a:r>
              <a:rPr lang="el-GR" sz="1700" spc="-5" dirty="0">
                <a:cs typeface="Calibri"/>
              </a:rPr>
              <a:t>αίτημά του απορρίφθηκε, σε τελευταίο βαθμό </a:t>
            </a:r>
            <a:r>
              <a:rPr lang="el-GR" sz="1700" dirty="0">
                <a:cs typeface="Calibri"/>
              </a:rPr>
              <a:t> </a:t>
            </a:r>
            <a:r>
              <a:rPr lang="el-GR" sz="1700" spc="-5" dirty="0">
                <a:cs typeface="Calibri"/>
              </a:rPr>
              <a:t>από </a:t>
            </a:r>
            <a:r>
              <a:rPr lang="el-GR" sz="1700" dirty="0">
                <a:cs typeface="Calibri"/>
              </a:rPr>
              <a:t>το </a:t>
            </a:r>
            <a:r>
              <a:rPr lang="el-GR" sz="1700" spc="-5" dirty="0">
                <a:cs typeface="Calibri"/>
              </a:rPr>
              <a:t>Συμβούλιο </a:t>
            </a:r>
            <a:r>
              <a:rPr lang="el-GR" sz="1700" dirty="0">
                <a:cs typeface="Calibri"/>
              </a:rPr>
              <a:t>της </a:t>
            </a:r>
            <a:r>
              <a:rPr lang="el-GR" sz="1700" spc="-5" dirty="0">
                <a:cs typeface="Calibri"/>
              </a:rPr>
              <a:t>Επικρατείας. Οι προσφεύγοντες κατήγγειλαν ειδικότερα τον </a:t>
            </a:r>
            <a:r>
              <a:rPr lang="el-GR" sz="1700" dirty="0">
                <a:cs typeface="Calibri"/>
              </a:rPr>
              <a:t> </a:t>
            </a:r>
            <a:r>
              <a:rPr lang="el-GR" sz="1700" spc="-5" dirty="0">
                <a:cs typeface="Calibri"/>
              </a:rPr>
              <a:t>τρόπο</a:t>
            </a:r>
            <a:r>
              <a:rPr lang="el-GR" sz="1700" dirty="0">
                <a:cs typeface="Calibri"/>
              </a:rPr>
              <a:t> με</a:t>
            </a:r>
            <a:r>
              <a:rPr lang="el-GR" sz="1700" spc="5" dirty="0">
                <a:cs typeface="Calibri"/>
              </a:rPr>
              <a:t> </a:t>
            </a:r>
            <a:r>
              <a:rPr lang="el-GR" sz="1700" dirty="0">
                <a:cs typeface="Calibri"/>
              </a:rPr>
              <a:t>τον</a:t>
            </a:r>
            <a:r>
              <a:rPr lang="el-GR" sz="1700" spc="5" dirty="0">
                <a:cs typeface="Calibri"/>
              </a:rPr>
              <a:t> </a:t>
            </a:r>
            <a:r>
              <a:rPr lang="el-GR" sz="1700" spc="-5" dirty="0">
                <a:cs typeface="Calibri"/>
              </a:rPr>
              <a:t>οποίο</a:t>
            </a:r>
            <a:r>
              <a:rPr lang="el-GR" sz="1700" dirty="0">
                <a:cs typeface="Calibri"/>
              </a:rPr>
              <a:t> </a:t>
            </a:r>
            <a:r>
              <a:rPr lang="el-GR" sz="1700" spc="-5" dirty="0">
                <a:cs typeface="Calibri"/>
              </a:rPr>
              <a:t>διδασκόταν</a:t>
            </a:r>
            <a:r>
              <a:rPr lang="el-GR" sz="1700" dirty="0">
                <a:cs typeface="Calibri"/>
              </a:rPr>
              <a:t> η</a:t>
            </a:r>
            <a:r>
              <a:rPr lang="el-GR" sz="1700" spc="5" dirty="0">
                <a:cs typeface="Calibri"/>
              </a:rPr>
              <a:t> </a:t>
            </a:r>
            <a:r>
              <a:rPr lang="el-GR" sz="1700" spc="-5" dirty="0">
                <a:cs typeface="Calibri"/>
              </a:rPr>
              <a:t>θρησκευτική</a:t>
            </a:r>
            <a:r>
              <a:rPr lang="el-GR" sz="1700" dirty="0">
                <a:cs typeface="Calibri"/>
              </a:rPr>
              <a:t> </a:t>
            </a:r>
            <a:r>
              <a:rPr lang="el-GR" sz="1700" spc="-5" dirty="0">
                <a:cs typeface="Calibri"/>
              </a:rPr>
              <a:t>και</a:t>
            </a:r>
            <a:r>
              <a:rPr lang="el-GR" sz="1700" dirty="0">
                <a:cs typeface="Calibri"/>
              </a:rPr>
              <a:t> </a:t>
            </a:r>
            <a:r>
              <a:rPr lang="el-GR" sz="1700" spc="-5" dirty="0">
                <a:cs typeface="Calibri"/>
              </a:rPr>
              <a:t>ηθική</a:t>
            </a:r>
            <a:r>
              <a:rPr lang="el-GR" sz="1700" dirty="0">
                <a:cs typeface="Calibri"/>
              </a:rPr>
              <a:t> </a:t>
            </a:r>
            <a:r>
              <a:rPr lang="el-GR" sz="1700" spc="-5" dirty="0">
                <a:cs typeface="Calibri"/>
              </a:rPr>
              <a:t>παιδεία</a:t>
            </a:r>
            <a:r>
              <a:rPr lang="el-GR" sz="1700" dirty="0">
                <a:cs typeface="Calibri"/>
              </a:rPr>
              <a:t> </a:t>
            </a:r>
            <a:r>
              <a:rPr lang="el-GR" sz="1700" spc="-5" dirty="0">
                <a:cs typeface="Calibri"/>
              </a:rPr>
              <a:t>στα</a:t>
            </a:r>
            <a:r>
              <a:rPr lang="el-GR" sz="1700" dirty="0">
                <a:cs typeface="Calibri"/>
              </a:rPr>
              <a:t> </a:t>
            </a:r>
            <a:r>
              <a:rPr lang="el-GR" sz="1700" spc="-5" dirty="0">
                <a:cs typeface="Calibri"/>
              </a:rPr>
              <a:t>δημόσια </a:t>
            </a:r>
            <a:r>
              <a:rPr lang="el-GR" sz="1700" spc="-260" dirty="0">
                <a:cs typeface="Calibri"/>
              </a:rPr>
              <a:t> </a:t>
            </a:r>
            <a:r>
              <a:rPr lang="el-GR" sz="1700" spc="-5" dirty="0">
                <a:cs typeface="Calibri"/>
              </a:rPr>
              <a:t>σχολεία,</a:t>
            </a:r>
            <a:r>
              <a:rPr lang="el-GR" sz="1700" dirty="0">
                <a:cs typeface="Calibri"/>
              </a:rPr>
              <a:t> </a:t>
            </a:r>
            <a:r>
              <a:rPr lang="el-GR" sz="1700" spc="-5" dirty="0">
                <a:cs typeface="Calibri"/>
              </a:rPr>
              <a:t>τρόπος</a:t>
            </a:r>
            <a:r>
              <a:rPr lang="el-GR" sz="1700" dirty="0">
                <a:cs typeface="Calibri"/>
              </a:rPr>
              <a:t> ο</a:t>
            </a:r>
            <a:r>
              <a:rPr lang="el-GR" sz="1700" spc="5" dirty="0">
                <a:cs typeface="Calibri"/>
              </a:rPr>
              <a:t> </a:t>
            </a:r>
            <a:r>
              <a:rPr lang="el-GR" sz="1700" spc="-5" dirty="0">
                <a:cs typeface="Calibri"/>
              </a:rPr>
              <a:t>οποίος</a:t>
            </a:r>
            <a:r>
              <a:rPr lang="el-GR" sz="1700" dirty="0">
                <a:cs typeface="Calibri"/>
              </a:rPr>
              <a:t> </a:t>
            </a:r>
            <a:r>
              <a:rPr lang="el-GR" sz="1700" spc="-5" dirty="0">
                <a:cs typeface="Calibri"/>
              </a:rPr>
              <a:t>χαρακτηριζόταν</a:t>
            </a:r>
            <a:r>
              <a:rPr lang="el-GR" sz="1700" dirty="0">
                <a:cs typeface="Calibri"/>
              </a:rPr>
              <a:t> </a:t>
            </a:r>
            <a:r>
              <a:rPr lang="el-GR" sz="1700" spc="-5" dirty="0">
                <a:cs typeface="Calibri"/>
              </a:rPr>
              <a:t>από</a:t>
            </a:r>
            <a:r>
              <a:rPr lang="el-GR" sz="1700" dirty="0">
                <a:cs typeface="Calibri"/>
              </a:rPr>
              <a:t> την</a:t>
            </a:r>
            <a:r>
              <a:rPr lang="el-GR" sz="1700" spc="5" dirty="0">
                <a:cs typeface="Calibri"/>
              </a:rPr>
              <a:t> </a:t>
            </a:r>
            <a:r>
              <a:rPr lang="el-GR" sz="1700" spc="-5" dirty="0">
                <a:cs typeface="Calibri"/>
              </a:rPr>
              <a:t>εξύμνηση</a:t>
            </a:r>
            <a:r>
              <a:rPr lang="el-GR" sz="1700" dirty="0">
                <a:cs typeface="Calibri"/>
              </a:rPr>
              <a:t> της</a:t>
            </a:r>
            <a:r>
              <a:rPr lang="el-GR" sz="1700" spc="5" dirty="0">
                <a:cs typeface="Calibri"/>
              </a:rPr>
              <a:t> </a:t>
            </a:r>
            <a:r>
              <a:rPr lang="el-GR" sz="1700" spc="-5" dirty="0" err="1">
                <a:cs typeface="Calibri"/>
              </a:rPr>
              <a:t>σουνιτικής</a:t>
            </a:r>
            <a:r>
              <a:rPr lang="el-GR" sz="1700" spc="-5" dirty="0">
                <a:cs typeface="Calibri"/>
              </a:rPr>
              <a:t> </a:t>
            </a:r>
            <a:r>
              <a:rPr lang="el-GR" sz="1700" dirty="0">
                <a:cs typeface="Calibri"/>
              </a:rPr>
              <a:t> </a:t>
            </a:r>
            <a:r>
              <a:rPr lang="el-GR" sz="1700" spc="-5" dirty="0">
                <a:cs typeface="Calibri"/>
              </a:rPr>
              <a:t>αντίληψης για </a:t>
            </a:r>
            <a:r>
              <a:rPr lang="el-GR" sz="1700" dirty="0">
                <a:cs typeface="Calibri"/>
              </a:rPr>
              <a:t>την </a:t>
            </a:r>
            <a:r>
              <a:rPr lang="el-GR" sz="1700" spc="-10" dirty="0">
                <a:cs typeface="Calibri"/>
              </a:rPr>
              <a:t>ισλαμική</a:t>
            </a:r>
            <a:r>
              <a:rPr lang="el-GR" sz="1700" spc="-5" dirty="0">
                <a:cs typeface="Calibri"/>
              </a:rPr>
              <a:t> πίστη και παράδοση, χωρίς </a:t>
            </a:r>
            <a:r>
              <a:rPr lang="el-GR" sz="1700" dirty="0">
                <a:cs typeface="Calibri"/>
              </a:rPr>
              <a:t>την </a:t>
            </a:r>
            <a:r>
              <a:rPr lang="el-GR" sz="1700" spc="-5" dirty="0">
                <a:cs typeface="Calibri"/>
              </a:rPr>
              <a:t>παροχή αναλυτικών </a:t>
            </a:r>
            <a:r>
              <a:rPr lang="el-GR" sz="1700" dirty="0">
                <a:cs typeface="Calibri"/>
              </a:rPr>
              <a:t> </a:t>
            </a:r>
            <a:r>
              <a:rPr lang="el-GR" sz="1700" spc="-5" dirty="0">
                <a:cs typeface="Calibri"/>
              </a:rPr>
              <a:t>πληροφοριών</a:t>
            </a:r>
            <a:r>
              <a:rPr lang="el-GR" sz="1700" dirty="0">
                <a:cs typeface="Calibri"/>
              </a:rPr>
              <a:t> </a:t>
            </a:r>
            <a:r>
              <a:rPr lang="el-GR" sz="1700" spc="-5" dirty="0">
                <a:cs typeface="Calibri"/>
              </a:rPr>
              <a:t>σχετικά</a:t>
            </a:r>
            <a:r>
              <a:rPr lang="el-GR" sz="1700" spc="5" dirty="0">
                <a:cs typeface="Calibri"/>
              </a:rPr>
              <a:t> </a:t>
            </a:r>
            <a:r>
              <a:rPr lang="el-GR" sz="1700" dirty="0">
                <a:cs typeface="Calibri"/>
              </a:rPr>
              <a:t>με</a:t>
            </a:r>
            <a:r>
              <a:rPr lang="el-GR" sz="1700" spc="10" dirty="0">
                <a:cs typeface="Calibri"/>
              </a:rPr>
              <a:t> </a:t>
            </a:r>
            <a:r>
              <a:rPr lang="el-GR" sz="1700" spc="-5" dirty="0">
                <a:cs typeface="Calibri"/>
              </a:rPr>
              <a:t>τις</a:t>
            </a:r>
            <a:r>
              <a:rPr lang="el-GR" sz="1700" dirty="0">
                <a:cs typeface="Calibri"/>
              </a:rPr>
              <a:t> </a:t>
            </a:r>
            <a:r>
              <a:rPr lang="el-GR" sz="1700" spc="-5" dirty="0">
                <a:cs typeface="Calibri"/>
              </a:rPr>
              <a:t>υπόλοιπες</a:t>
            </a:r>
            <a:r>
              <a:rPr lang="el-GR" sz="1700" dirty="0">
                <a:cs typeface="Calibri"/>
              </a:rPr>
              <a:t> </a:t>
            </a:r>
            <a:r>
              <a:rPr lang="el-GR" sz="1700" spc="-5" dirty="0">
                <a:cs typeface="Calibri"/>
              </a:rPr>
              <a:t>θρησκείες.</a:t>
            </a:r>
            <a:endParaRPr lang="el-GR" sz="1700" dirty="0">
              <a:cs typeface="Calibri"/>
            </a:endParaRPr>
          </a:p>
          <a:p>
            <a:pPr marL="12700" marR="5080" algn="just">
              <a:lnSpc>
                <a:spcPct val="101699"/>
              </a:lnSpc>
            </a:pPr>
            <a:r>
              <a:rPr lang="el-GR" sz="1700" dirty="0">
                <a:solidFill>
                  <a:schemeClr val="tx2">
                    <a:lumMod val="75000"/>
                  </a:schemeClr>
                </a:solidFill>
                <a:cs typeface="Calibri"/>
              </a:rPr>
              <a:t>Το</a:t>
            </a:r>
            <a:r>
              <a:rPr lang="el-GR" sz="1700" spc="5" dirty="0">
                <a:solidFill>
                  <a:schemeClr val="tx2">
                    <a:lumMod val="75000"/>
                  </a:schemeClr>
                </a:solidFill>
                <a:cs typeface="Calibri"/>
              </a:rPr>
              <a:t> </a:t>
            </a:r>
            <a:r>
              <a:rPr lang="el-GR" sz="1700" spc="-5" dirty="0">
                <a:solidFill>
                  <a:schemeClr val="tx2">
                    <a:lumMod val="75000"/>
                  </a:schemeClr>
                </a:solidFill>
                <a:cs typeface="Calibri"/>
              </a:rPr>
              <a:t>Δικαστήριο</a:t>
            </a:r>
            <a:r>
              <a:rPr lang="el-GR" sz="1700" dirty="0">
                <a:solidFill>
                  <a:schemeClr val="tx2">
                    <a:lumMod val="75000"/>
                  </a:schemeClr>
                </a:solidFill>
                <a:cs typeface="Calibri"/>
              </a:rPr>
              <a:t> </a:t>
            </a:r>
            <a:r>
              <a:rPr lang="el-GR" sz="1700" spc="-5" dirty="0">
                <a:solidFill>
                  <a:schemeClr val="tx2">
                    <a:lumMod val="75000"/>
                  </a:schemeClr>
                </a:solidFill>
                <a:cs typeface="Calibri"/>
              </a:rPr>
              <a:t>έκρινε</a:t>
            </a:r>
            <a:r>
              <a:rPr lang="el-GR" sz="1700" dirty="0">
                <a:solidFill>
                  <a:schemeClr val="tx2">
                    <a:lumMod val="75000"/>
                  </a:schemeClr>
                </a:solidFill>
                <a:cs typeface="Calibri"/>
              </a:rPr>
              <a:t> ότι</a:t>
            </a:r>
            <a:r>
              <a:rPr lang="el-GR" sz="1700" spc="5" dirty="0">
                <a:solidFill>
                  <a:schemeClr val="tx2">
                    <a:lumMod val="75000"/>
                  </a:schemeClr>
                </a:solidFill>
                <a:cs typeface="Calibri"/>
              </a:rPr>
              <a:t> </a:t>
            </a:r>
            <a:r>
              <a:rPr lang="el-GR" sz="1700" spc="-5" dirty="0">
                <a:solidFill>
                  <a:schemeClr val="tx2">
                    <a:lumMod val="75000"/>
                  </a:schemeClr>
                </a:solidFill>
                <a:cs typeface="Calibri"/>
              </a:rPr>
              <a:t>υπήρξε</a:t>
            </a:r>
            <a:r>
              <a:rPr lang="el-GR" sz="1700" dirty="0">
                <a:solidFill>
                  <a:schemeClr val="tx2">
                    <a:lumMod val="75000"/>
                  </a:schemeClr>
                </a:solidFill>
                <a:cs typeface="Calibri"/>
              </a:rPr>
              <a:t> </a:t>
            </a:r>
            <a:r>
              <a:rPr lang="el-GR" sz="1700" b="1" spc="-5" dirty="0">
                <a:solidFill>
                  <a:schemeClr val="tx2">
                    <a:lumMod val="75000"/>
                  </a:schemeClr>
                </a:solidFill>
                <a:cs typeface="Calibri"/>
              </a:rPr>
              <a:t>παραβίαση</a:t>
            </a:r>
            <a:r>
              <a:rPr lang="el-GR" sz="1700" b="1" dirty="0">
                <a:solidFill>
                  <a:schemeClr val="tx2">
                    <a:lumMod val="75000"/>
                  </a:schemeClr>
                </a:solidFill>
                <a:cs typeface="Calibri"/>
              </a:rPr>
              <a:t> </a:t>
            </a:r>
            <a:r>
              <a:rPr lang="el-GR" sz="1700" b="1" spc="-5" dirty="0">
                <a:solidFill>
                  <a:schemeClr val="tx2">
                    <a:lumMod val="75000"/>
                  </a:schemeClr>
                </a:solidFill>
                <a:cs typeface="Calibri"/>
              </a:rPr>
              <a:t>του</a:t>
            </a:r>
            <a:r>
              <a:rPr lang="el-GR" sz="1700" b="1" dirty="0">
                <a:solidFill>
                  <a:schemeClr val="tx2">
                    <a:lumMod val="75000"/>
                  </a:schemeClr>
                </a:solidFill>
                <a:cs typeface="Calibri"/>
              </a:rPr>
              <a:t> </a:t>
            </a:r>
            <a:r>
              <a:rPr lang="el-GR" sz="1700" b="1" spc="-5" dirty="0">
                <a:solidFill>
                  <a:schemeClr val="tx2">
                    <a:lumMod val="75000"/>
                  </a:schemeClr>
                </a:solidFill>
                <a:cs typeface="Calibri"/>
              </a:rPr>
              <a:t>Άρθρου</a:t>
            </a:r>
            <a:r>
              <a:rPr lang="el-GR" sz="1700" b="1" dirty="0">
                <a:solidFill>
                  <a:schemeClr val="tx2">
                    <a:lumMod val="75000"/>
                  </a:schemeClr>
                </a:solidFill>
                <a:cs typeface="Calibri"/>
              </a:rPr>
              <a:t> 2</a:t>
            </a:r>
            <a:r>
              <a:rPr lang="el-GR" sz="1700" b="1" spc="5" dirty="0">
                <a:solidFill>
                  <a:schemeClr val="tx2">
                    <a:lumMod val="75000"/>
                  </a:schemeClr>
                </a:solidFill>
                <a:cs typeface="Calibri"/>
              </a:rPr>
              <a:t> </a:t>
            </a:r>
            <a:r>
              <a:rPr lang="el-GR" sz="1700" spc="-5" dirty="0">
                <a:solidFill>
                  <a:schemeClr val="tx2">
                    <a:lumMod val="75000"/>
                  </a:schemeClr>
                </a:solidFill>
                <a:cs typeface="Calibri"/>
              </a:rPr>
              <a:t>(δικαίωμα</a:t>
            </a:r>
            <a:r>
              <a:rPr lang="el-GR" sz="1700" dirty="0">
                <a:solidFill>
                  <a:schemeClr val="tx2">
                    <a:lumMod val="75000"/>
                  </a:schemeClr>
                </a:solidFill>
                <a:cs typeface="Calibri"/>
              </a:rPr>
              <a:t> </a:t>
            </a:r>
            <a:r>
              <a:rPr lang="el-GR" sz="1700" spc="-5" dirty="0">
                <a:solidFill>
                  <a:schemeClr val="tx2">
                    <a:lumMod val="75000"/>
                  </a:schemeClr>
                </a:solidFill>
                <a:cs typeface="Calibri"/>
              </a:rPr>
              <a:t>στην </a:t>
            </a:r>
            <a:r>
              <a:rPr lang="el-GR" sz="1700" dirty="0">
                <a:solidFill>
                  <a:schemeClr val="tx2">
                    <a:lumMod val="75000"/>
                  </a:schemeClr>
                </a:solidFill>
                <a:cs typeface="Calibri"/>
              </a:rPr>
              <a:t> </a:t>
            </a:r>
            <a:r>
              <a:rPr lang="el-GR" sz="1700" spc="-5" dirty="0">
                <a:solidFill>
                  <a:schemeClr val="tx2">
                    <a:lumMod val="75000"/>
                  </a:schemeClr>
                </a:solidFill>
                <a:cs typeface="Calibri"/>
              </a:rPr>
              <a:t>εκπαίδευση)</a:t>
            </a:r>
            <a:r>
              <a:rPr lang="el-GR" sz="1700" dirty="0">
                <a:solidFill>
                  <a:schemeClr val="tx2">
                    <a:lumMod val="75000"/>
                  </a:schemeClr>
                </a:solidFill>
                <a:cs typeface="Calibri"/>
              </a:rPr>
              <a:t> </a:t>
            </a:r>
            <a:r>
              <a:rPr lang="el-GR" sz="1700" b="1" spc="-5" dirty="0">
                <a:solidFill>
                  <a:schemeClr val="tx2">
                    <a:lumMod val="75000"/>
                  </a:schemeClr>
                </a:solidFill>
                <a:cs typeface="Calibri"/>
              </a:rPr>
              <a:t>του</a:t>
            </a:r>
            <a:r>
              <a:rPr lang="el-GR" sz="1700" b="1" dirty="0">
                <a:solidFill>
                  <a:schemeClr val="tx2">
                    <a:lumMod val="75000"/>
                  </a:schemeClr>
                </a:solidFill>
                <a:cs typeface="Calibri"/>
              </a:rPr>
              <a:t> </a:t>
            </a:r>
            <a:r>
              <a:rPr lang="el-GR" sz="1700" b="1" spc="-5" dirty="0">
                <a:solidFill>
                  <a:schemeClr val="tx2">
                    <a:lumMod val="75000"/>
                  </a:schemeClr>
                </a:solidFill>
                <a:cs typeface="Calibri"/>
              </a:rPr>
              <a:t>Πρώτου</a:t>
            </a:r>
            <a:r>
              <a:rPr lang="el-GR" sz="1700" b="1" dirty="0">
                <a:solidFill>
                  <a:schemeClr val="tx2">
                    <a:lumMod val="75000"/>
                  </a:schemeClr>
                </a:solidFill>
                <a:cs typeface="Calibri"/>
              </a:rPr>
              <a:t> </a:t>
            </a:r>
            <a:r>
              <a:rPr lang="el-GR" sz="1700" b="1" spc="-5" dirty="0">
                <a:solidFill>
                  <a:schemeClr val="tx2">
                    <a:lumMod val="75000"/>
                  </a:schemeClr>
                </a:solidFill>
                <a:cs typeface="Calibri"/>
              </a:rPr>
              <a:t>Πρόσθετου</a:t>
            </a:r>
            <a:r>
              <a:rPr lang="el-GR" sz="1700" b="1" dirty="0">
                <a:solidFill>
                  <a:schemeClr val="tx2">
                    <a:lumMod val="75000"/>
                  </a:schemeClr>
                </a:solidFill>
                <a:cs typeface="Calibri"/>
              </a:rPr>
              <a:t> </a:t>
            </a:r>
            <a:r>
              <a:rPr lang="el-GR" sz="1700" b="1" spc="-5" dirty="0">
                <a:solidFill>
                  <a:schemeClr val="tx2">
                    <a:lumMod val="75000"/>
                  </a:schemeClr>
                </a:solidFill>
                <a:cs typeface="Calibri"/>
              </a:rPr>
              <a:t>Πρωτοκόλλου</a:t>
            </a:r>
            <a:r>
              <a:rPr lang="el-GR" sz="1700" b="1" dirty="0">
                <a:solidFill>
                  <a:schemeClr val="tx2">
                    <a:lumMod val="75000"/>
                  </a:schemeClr>
                </a:solidFill>
                <a:cs typeface="Calibri"/>
              </a:rPr>
              <a:t> </a:t>
            </a:r>
            <a:r>
              <a:rPr lang="el-GR" sz="1700" spc="-5" dirty="0">
                <a:solidFill>
                  <a:schemeClr val="tx2">
                    <a:lumMod val="75000"/>
                  </a:schemeClr>
                </a:solidFill>
                <a:cs typeface="Calibri"/>
              </a:rPr>
              <a:t>στη</a:t>
            </a:r>
            <a:r>
              <a:rPr lang="el-GR" sz="1700" dirty="0">
                <a:solidFill>
                  <a:schemeClr val="tx2">
                    <a:lumMod val="75000"/>
                  </a:schemeClr>
                </a:solidFill>
                <a:cs typeface="Calibri"/>
              </a:rPr>
              <a:t> </a:t>
            </a:r>
            <a:r>
              <a:rPr lang="el-GR" sz="1700" spc="-5" dirty="0">
                <a:solidFill>
                  <a:schemeClr val="tx2">
                    <a:lumMod val="75000"/>
                  </a:schemeClr>
                </a:solidFill>
                <a:cs typeface="Calibri"/>
              </a:rPr>
              <a:t>Σύμβαση.</a:t>
            </a:r>
            <a:r>
              <a:rPr lang="el-GR" sz="1700" dirty="0">
                <a:solidFill>
                  <a:schemeClr val="tx2">
                    <a:lumMod val="75000"/>
                  </a:schemeClr>
                </a:solidFill>
                <a:cs typeface="Calibri"/>
              </a:rPr>
              <a:t> </a:t>
            </a:r>
            <a:r>
              <a:rPr lang="el-GR" sz="1700" spc="-5" dirty="0">
                <a:solidFill>
                  <a:schemeClr val="tx2">
                    <a:lumMod val="75000"/>
                  </a:schemeClr>
                </a:solidFill>
                <a:cs typeface="Calibri"/>
              </a:rPr>
              <a:t>Ειδικότερα, </a:t>
            </a:r>
            <a:r>
              <a:rPr lang="el-GR" sz="1700" dirty="0">
                <a:solidFill>
                  <a:schemeClr val="tx2">
                    <a:lumMod val="75000"/>
                  </a:schemeClr>
                </a:solidFill>
                <a:cs typeface="Calibri"/>
              </a:rPr>
              <a:t> </a:t>
            </a:r>
            <a:r>
              <a:rPr lang="el-GR" sz="1700" spc="-5" dirty="0">
                <a:solidFill>
                  <a:schemeClr val="tx2">
                    <a:lumMod val="75000"/>
                  </a:schemeClr>
                </a:solidFill>
                <a:cs typeface="Calibri"/>
              </a:rPr>
              <a:t>έχοντας μελετήσει τις κατευθυντήριες γραμμές του τουρκικού υπουργείου Παιδείας </a:t>
            </a:r>
            <a:r>
              <a:rPr lang="el-GR" sz="1700" dirty="0">
                <a:solidFill>
                  <a:schemeClr val="tx2">
                    <a:lumMod val="75000"/>
                  </a:schemeClr>
                </a:solidFill>
                <a:cs typeface="Calibri"/>
              </a:rPr>
              <a:t> </a:t>
            </a:r>
            <a:r>
              <a:rPr lang="el-GR" sz="1700" spc="-5" dirty="0">
                <a:solidFill>
                  <a:schemeClr val="tx2">
                    <a:lumMod val="75000"/>
                  </a:schemeClr>
                </a:solidFill>
                <a:cs typeface="Calibri"/>
              </a:rPr>
              <a:t>σχετικά </a:t>
            </a:r>
            <a:r>
              <a:rPr lang="el-GR" sz="1700" dirty="0">
                <a:solidFill>
                  <a:schemeClr val="tx2">
                    <a:lumMod val="75000"/>
                  </a:schemeClr>
                </a:solidFill>
                <a:cs typeface="Calibri"/>
              </a:rPr>
              <a:t>με το </a:t>
            </a:r>
            <a:r>
              <a:rPr lang="el-GR" sz="1700" spc="-5" dirty="0">
                <a:solidFill>
                  <a:schemeClr val="tx2">
                    <a:lumMod val="75000"/>
                  </a:schemeClr>
                </a:solidFill>
                <a:cs typeface="Calibri"/>
              </a:rPr>
              <a:t>μάθημα θρησκευτικού πολιτισμού και ηθικής παιδείας καθώς και </a:t>
            </a:r>
            <a:r>
              <a:rPr lang="el-GR" sz="1700" dirty="0">
                <a:solidFill>
                  <a:schemeClr val="tx2">
                    <a:lumMod val="75000"/>
                  </a:schemeClr>
                </a:solidFill>
                <a:cs typeface="Calibri"/>
              </a:rPr>
              <a:t>τα </a:t>
            </a:r>
            <a:r>
              <a:rPr lang="el-GR" sz="1700" spc="5" dirty="0">
                <a:solidFill>
                  <a:schemeClr val="tx2">
                    <a:lumMod val="75000"/>
                  </a:schemeClr>
                </a:solidFill>
                <a:cs typeface="Calibri"/>
              </a:rPr>
              <a:t> </a:t>
            </a:r>
            <a:r>
              <a:rPr lang="el-GR" sz="1700" spc="-5" dirty="0">
                <a:solidFill>
                  <a:schemeClr val="tx2">
                    <a:lumMod val="75000"/>
                  </a:schemeClr>
                </a:solidFill>
                <a:cs typeface="Calibri"/>
              </a:rPr>
              <a:t>σχολικά</a:t>
            </a:r>
            <a:r>
              <a:rPr lang="el-GR" sz="1700" dirty="0">
                <a:solidFill>
                  <a:schemeClr val="tx2">
                    <a:lumMod val="75000"/>
                  </a:schemeClr>
                </a:solidFill>
                <a:cs typeface="Calibri"/>
              </a:rPr>
              <a:t> </a:t>
            </a:r>
            <a:r>
              <a:rPr lang="el-GR" sz="1700" spc="-5" dirty="0">
                <a:solidFill>
                  <a:schemeClr val="tx2">
                    <a:lumMod val="75000"/>
                  </a:schemeClr>
                </a:solidFill>
                <a:cs typeface="Calibri"/>
              </a:rPr>
              <a:t>εγχειρίδια,</a:t>
            </a:r>
            <a:r>
              <a:rPr lang="el-GR" sz="1700" dirty="0">
                <a:solidFill>
                  <a:schemeClr val="tx2">
                    <a:lumMod val="75000"/>
                  </a:schemeClr>
                </a:solidFill>
                <a:cs typeface="Calibri"/>
              </a:rPr>
              <a:t> </a:t>
            </a:r>
            <a:r>
              <a:rPr lang="el-GR" sz="1700" spc="-5" dirty="0">
                <a:solidFill>
                  <a:schemeClr val="tx2">
                    <a:lumMod val="75000"/>
                  </a:schemeClr>
                </a:solidFill>
                <a:cs typeface="Calibri"/>
              </a:rPr>
              <a:t>εκτίμησε</a:t>
            </a:r>
            <a:r>
              <a:rPr lang="el-GR" sz="1700" dirty="0">
                <a:solidFill>
                  <a:schemeClr val="tx2">
                    <a:lumMod val="75000"/>
                  </a:schemeClr>
                </a:solidFill>
                <a:cs typeface="Calibri"/>
              </a:rPr>
              <a:t> ότι</a:t>
            </a:r>
            <a:r>
              <a:rPr lang="el-GR" sz="1700" spc="5" dirty="0">
                <a:solidFill>
                  <a:schemeClr val="tx2">
                    <a:lumMod val="75000"/>
                  </a:schemeClr>
                </a:solidFill>
                <a:cs typeface="Calibri"/>
              </a:rPr>
              <a:t> </a:t>
            </a:r>
            <a:r>
              <a:rPr lang="el-GR" sz="1700" dirty="0">
                <a:solidFill>
                  <a:schemeClr val="tx2">
                    <a:lumMod val="75000"/>
                  </a:schemeClr>
                </a:solidFill>
                <a:cs typeface="Calibri"/>
              </a:rPr>
              <a:t>το</a:t>
            </a:r>
            <a:r>
              <a:rPr lang="el-GR" sz="1700" spc="5" dirty="0">
                <a:solidFill>
                  <a:schemeClr val="tx2">
                    <a:lumMod val="75000"/>
                  </a:schemeClr>
                </a:solidFill>
                <a:cs typeface="Calibri"/>
              </a:rPr>
              <a:t> </a:t>
            </a:r>
            <a:r>
              <a:rPr lang="el-GR" sz="1700" spc="-5" dirty="0">
                <a:solidFill>
                  <a:schemeClr val="tx2">
                    <a:lumMod val="75000"/>
                  </a:schemeClr>
                </a:solidFill>
                <a:cs typeface="Calibri"/>
              </a:rPr>
              <a:t>πρόγραμμα</a:t>
            </a:r>
            <a:r>
              <a:rPr lang="el-GR" sz="1700" dirty="0">
                <a:solidFill>
                  <a:schemeClr val="tx2">
                    <a:lumMod val="75000"/>
                  </a:schemeClr>
                </a:solidFill>
                <a:cs typeface="Calibri"/>
              </a:rPr>
              <a:t> </a:t>
            </a:r>
            <a:r>
              <a:rPr lang="el-GR" sz="1700" spc="-5" dirty="0">
                <a:solidFill>
                  <a:schemeClr val="tx2">
                    <a:lumMod val="75000"/>
                  </a:schemeClr>
                </a:solidFill>
                <a:cs typeface="Calibri"/>
              </a:rPr>
              <a:t>διδασκαλίας</a:t>
            </a:r>
            <a:r>
              <a:rPr lang="el-GR" sz="1700" dirty="0">
                <a:solidFill>
                  <a:schemeClr val="tx2">
                    <a:lumMod val="75000"/>
                  </a:schemeClr>
                </a:solidFill>
                <a:cs typeface="Calibri"/>
              </a:rPr>
              <a:t> </a:t>
            </a:r>
            <a:r>
              <a:rPr lang="el-GR" sz="1700" spc="-5" dirty="0">
                <a:solidFill>
                  <a:schemeClr val="tx2">
                    <a:lumMod val="75000"/>
                  </a:schemeClr>
                </a:solidFill>
                <a:cs typeface="Calibri"/>
              </a:rPr>
              <a:t>έδινε</a:t>
            </a:r>
            <a:r>
              <a:rPr lang="el-GR" sz="1700" dirty="0">
                <a:solidFill>
                  <a:schemeClr val="tx2">
                    <a:lumMod val="75000"/>
                  </a:schemeClr>
                </a:solidFill>
                <a:cs typeface="Calibri"/>
              </a:rPr>
              <a:t> </a:t>
            </a:r>
            <a:r>
              <a:rPr lang="el-GR" sz="1700" spc="-5" dirty="0">
                <a:solidFill>
                  <a:schemeClr val="tx2">
                    <a:lumMod val="75000"/>
                  </a:schemeClr>
                </a:solidFill>
                <a:cs typeface="Calibri"/>
              </a:rPr>
              <a:t>μεγαλύτερη </a:t>
            </a:r>
            <a:r>
              <a:rPr lang="el-GR" sz="1700" dirty="0">
                <a:solidFill>
                  <a:schemeClr val="tx2">
                    <a:lumMod val="75000"/>
                  </a:schemeClr>
                </a:solidFill>
                <a:cs typeface="Calibri"/>
              </a:rPr>
              <a:t> </a:t>
            </a:r>
            <a:r>
              <a:rPr lang="el-GR" sz="1700" spc="-5" dirty="0">
                <a:solidFill>
                  <a:schemeClr val="tx2">
                    <a:lumMod val="75000"/>
                  </a:schemeClr>
                </a:solidFill>
                <a:cs typeface="Calibri"/>
              </a:rPr>
              <a:t>βαρύτητα</a:t>
            </a:r>
            <a:r>
              <a:rPr lang="el-GR" sz="1700" dirty="0">
                <a:solidFill>
                  <a:schemeClr val="tx2">
                    <a:lumMod val="75000"/>
                  </a:schemeClr>
                </a:solidFill>
                <a:cs typeface="Calibri"/>
              </a:rPr>
              <a:t> </a:t>
            </a:r>
            <a:r>
              <a:rPr lang="el-GR" sz="1700" spc="-5" dirty="0">
                <a:solidFill>
                  <a:schemeClr val="tx2">
                    <a:lumMod val="75000"/>
                  </a:schemeClr>
                </a:solidFill>
                <a:cs typeface="Calibri"/>
              </a:rPr>
              <a:t>στη</a:t>
            </a:r>
            <a:r>
              <a:rPr lang="el-GR" sz="1700" dirty="0">
                <a:solidFill>
                  <a:schemeClr val="tx2">
                    <a:lumMod val="75000"/>
                  </a:schemeClr>
                </a:solidFill>
                <a:cs typeface="Calibri"/>
              </a:rPr>
              <a:t> </a:t>
            </a:r>
            <a:r>
              <a:rPr lang="el-GR" sz="1700" spc="-5" dirty="0">
                <a:solidFill>
                  <a:schemeClr val="tx2">
                    <a:lumMod val="75000"/>
                  </a:schemeClr>
                </a:solidFill>
                <a:cs typeface="Calibri"/>
              </a:rPr>
              <a:t>γνώση</a:t>
            </a:r>
            <a:r>
              <a:rPr lang="el-GR" sz="1700" dirty="0">
                <a:solidFill>
                  <a:schemeClr val="tx2">
                    <a:lumMod val="75000"/>
                  </a:schemeClr>
                </a:solidFill>
                <a:cs typeface="Calibri"/>
              </a:rPr>
              <a:t> του </a:t>
            </a:r>
            <a:r>
              <a:rPr lang="el-GR" sz="1700" spc="-5" dirty="0">
                <a:solidFill>
                  <a:schemeClr val="tx2">
                    <a:lumMod val="75000"/>
                  </a:schemeClr>
                </a:solidFill>
                <a:cs typeface="Calibri"/>
              </a:rPr>
              <a:t>Ισλάμ</a:t>
            </a:r>
            <a:r>
              <a:rPr lang="el-GR" sz="1700" dirty="0">
                <a:solidFill>
                  <a:schemeClr val="tx2">
                    <a:lumMod val="75000"/>
                  </a:schemeClr>
                </a:solidFill>
                <a:cs typeface="Calibri"/>
              </a:rPr>
              <a:t> </a:t>
            </a:r>
            <a:r>
              <a:rPr lang="el-GR" sz="1700" spc="-5" dirty="0">
                <a:solidFill>
                  <a:schemeClr val="tx2">
                    <a:lumMod val="75000"/>
                  </a:schemeClr>
                </a:solidFill>
                <a:cs typeface="Calibri"/>
              </a:rPr>
              <a:t>από</a:t>
            </a:r>
            <a:r>
              <a:rPr lang="el-GR" sz="1700" dirty="0">
                <a:solidFill>
                  <a:schemeClr val="tx2">
                    <a:lumMod val="75000"/>
                  </a:schemeClr>
                </a:solidFill>
                <a:cs typeface="Calibri"/>
              </a:rPr>
              <a:t> </a:t>
            </a:r>
            <a:r>
              <a:rPr lang="el-GR" sz="1700" spc="-5" dirty="0" err="1">
                <a:solidFill>
                  <a:schemeClr val="tx2">
                    <a:lumMod val="75000"/>
                  </a:schemeClr>
                </a:solidFill>
                <a:cs typeface="Calibri"/>
              </a:rPr>
              <a:t>ό,τι</a:t>
            </a:r>
            <a:r>
              <a:rPr lang="el-GR" sz="1700" dirty="0">
                <a:solidFill>
                  <a:schemeClr val="tx2">
                    <a:lumMod val="75000"/>
                  </a:schemeClr>
                </a:solidFill>
                <a:cs typeface="Calibri"/>
              </a:rPr>
              <a:t> </a:t>
            </a:r>
            <a:r>
              <a:rPr lang="el-GR" sz="1700" spc="-5" dirty="0">
                <a:solidFill>
                  <a:schemeClr val="tx2">
                    <a:lumMod val="75000"/>
                  </a:schemeClr>
                </a:solidFill>
                <a:cs typeface="Calibri"/>
              </a:rPr>
              <a:t>στη</a:t>
            </a:r>
            <a:r>
              <a:rPr lang="el-GR" sz="1700" dirty="0">
                <a:solidFill>
                  <a:schemeClr val="tx2">
                    <a:lumMod val="75000"/>
                  </a:schemeClr>
                </a:solidFill>
                <a:cs typeface="Calibri"/>
              </a:rPr>
              <a:t> </a:t>
            </a:r>
            <a:r>
              <a:rPr lang="el-GR" sz="1700" spc="-5" dirty="0">
                <a:solidFill>
                  <a:schemeClr val="tx2">
                    <a:lumMod val="75000"/>
                  </a:schemeClr>
                </a:solidFill>
                <a:cs typeface="Calibri"/>
              </a:rPr>
              <a:t>γνώση</a:t>
            </a:r>
            <a:r>
              <a:rPr lang="el-GR" sz="1700" dirty="0">
                <a:solidFill>
                  <a:schemeClr val="tx2">
                    <a:lumMod val="75000"/>
                  </a:schemeClr>
                </a:solidFill>
                <a:cs typeface="Calibri"/>
              </a:rPr>
              <a:t> των </a:t>
            </a:r>
            <a:r>
              <a:rPr lang="el-GR" sz="1700" spc="-5" dirty="0">
                <a:solidFill>
                  <a:schemeClr val="tx2">
                    <a:lumMod val="75000"/>
                  </a:schemeClr>
                </a:solidFill>
                <a:cs typeface="Calibri"/>
              </a:rPr>
              <a:t>λοιπών</a:t>
            </a:r>
            <a:r>
              <a:rPr lang="el-GR" sz="1700" dirty="0">
                <a:solidFill>
                  <a:schemeClr val="tx2">
                    <a:lumMod val="75000"/>
                  </a:schemeClr>
                </a:solidFill>
                <a:cs typeface="Calibri"/>
              </a:rPr>
              <a:t> </a:t>
            </a:r>
            <a:r>
              <a:rPr lang="el-GR" sz="1700" spc="-5" dirty="0">
                <a:solidFill>
                  <a:schemeClr val="tx2">
                    <a:lumMod val="75000"/>
                  </a:schemeClr>
                </a:solidFill>
                <a:cs typeface="Calibri"/>
              </a:rPr>
              <a:t>θρησκειών</a:t>
            </a:r>
            <a:r>
              <a:rPr lang="el-GR" sz="1700" dirty="0">
                <a:solidFill>
                  <a:schemeClr val="tx2">
                    <a:lumMod val="75000"/>
                  </a:schemeClr>
                </a:solidFill>
                <a:cs typeface="Calibri"/>
              </a:rPr>
              <a:t> </a:t>
            </a:r>
            <a:r>
              <a:rPr lang="el-GR" sz="1700" spc="-5" dirty="0">
                <a:solidFill>
                  <a:schemeClr val="tx2">
                    <a:lumMod val="75000"/>
                  </a:schemeClr>
                </a:solidFill>
                <a:cs typeface="Calibri"/>
              </a:rPr>
              <a:t>και </a:t>
            </a:r>
            <a:r>
              <a:rPr lang="el-GR" sz="1700" dirty="0">
                <a:solidFill>
                  <a:schemeClr val="tx2">
                    <a:lumMod val="75000"/>
                  </a:schemeClr>
                </a:solidFill>
                <a:cs typeface="Calibri"/>
              </a:rPr>
              <a:t> </a:t>
            </a:r>
            <a:r>
              <a:rPr lang="el-GR" sz="1700" spc="-5" dirty="0">
                <a:solidFill>
                  <a:schemeClr val="tx2">
                    <a:lumMod val="75000"/>
                  </a:schemeClr>
                </a:solidFill>
                <a:cs typeface="Calibri"/>
              </a:rPr>
              <a:t>φιλοσοφιών</a:t>
            </a:r>
            <a:r>
              <a:rPr lang="el-GR" sz="1700" spc="75" dirty="0">
                <a:solidFill>
                  <a:schemeClr val="tx2">
                    <a:lumMod val="75000"/>
                  </a:schemeClr>
                </a:solidFill>
                <a:cs typeface="Calibri"/>
              </a:rPr>
              <a:t> </a:t>
            </a:r>
            <a:r>
              <a:rPr lang="el-GR" sz="1700" spc="-5" dirty="0">
                <a:solidFill>
                  <a:schemeClr val="tx2">
                    <a:lumMod val="75000"/>
                  </a:schemeClr>
                </a:solidFill>
                <a:cs typeface="Calibri"/>
              </a:rPr>
              <a:t>και</a:t>
            </a:r>
            <a:r>
              <a:rPr lang="el-GR" sz="1700" spc="75" dirty="0">
                <a:solidFill>
                  <a:schemeClr val="tx2">
                    <a:lumMod val="75000"/>
                  </a:schemeClr>
                </a:solidFill>
                <a:cs typeface="Calibri"/>
              </a:rPr>
              <a:t> </a:t>
            </a:r>
            <a:r>
              <a:rPr lang="el-GR" sz="1700" spc="-5" dirty="0">
                <a:solidFill>
                  <a:schemeClr val="tx2">
                    <a:lumMod val="75000"/>
                  </a:schemeClr>
                </a:solidFill>
                <a:cs typeface="Calibri"/>
              </a:rPr>
              <a:t>παρείχε</a:t>
            </a:r>
            <a:r>
              <a:rPr lang="el-GR" sz="1700" spc="85" dirty="0">
                <a:solidFill>
                  <a:schemeClr val="tx2">
                    <a:lumMod val="75000"/>
                  </a:schemeClr>
                </a:solidFill>
                <a:cs typeface="Calibri"/>
              </a:rPr>
              <a:t> </a:t>
            </a:r>
            <a:r>
              <a:rPr lang="el-GR" sz="1700" spc="-5" dirty="0">
                <a:solidFill>
                  <a:schemeClr val="tx2">
                    <a:lumMod val="75000"/>
                  </a:schemeClr>
                </a:solidFill>
                <a:cs typeface="Calibri"/>
              </a:rPr>
              <a:t>εξειδικευμένη</a:t>
            </a:r>
            <a:r>
              <a:rPr lang="el-GR" sz="1700" spc="85" dirty="0">
                <a:solidFill>
                  <a:schemeClr val="tx2">
                    <a:lumMod val="75000"/>
                  </a:schemeClr>
                </a:solidFill>
                <a:cs typeface="Calibri"/>
              </a:rPr>
              <a:t> </a:t>
            </a:r>
            <a:r>
              <a:rPr lang="el-GR" sz="1700" spc="-5" dirty="0">
                <a:solidFill>
                  <a:schemeClr val="tx2">
                    <a:lumMod val="75000"/>
                  </a:schemeClr>
                </a:solidFill>
                <a:cs typeface="Calibri"/>
              </a:rPr>
              <a:t>διδασκαλία</a:t>
            </a:r>
            <a:r>
              <a:rPr lang="el-GR" sz="1700" spc="80" dirty="0">
                <a:solidFill>
                  <a:schemeClr val="tx2">
                    <a:lumMod val="75000"/>
                  </a:schemeClr>
                </a:solidFill>
                <a:cs typeface="Calibri"/>
              </a:rPr>
              <a:t> </a:t>
            </a:r>
            <a:r>
              <a:rPr lang="el-GR" sz="1700" dirty="0">
                <a:solidFill>
                  <a:schemeClr val="tx2">
                    <a:lumMod val="75000"/>
                  </a:schemeClr>
                </a:solidFill>
                <a:cs typeface="Calibri"/>
              </a:rPr>
              <a:t>επί</a:t>
            </a:r>
            <a:r>
              <a:rPr lang="el-GR" sz="1700" spc="75" dirty="0">
                <a:solidFill>
                  <a:schemeClr val="tx2">
                    <a:lumMod val="75000"/>
                  </a:schemeClr>
                </a:solidFill>
                <a:cs typeface="Calibri"/>
              </a:rPr>
              <a:t> </a:t>
            </a:r>
            <a:r>
              <a:rPr lang="el-GR" sz="1700" dirty="0">
                <a:solidFill>
                  <a:schemeClr val="tx2">
                    <a:lumMod val="75000"/>
                  </a:schemeClr>
                </a:solidFill>
                <a:cs typeface="Calibri"/>
              </a:rPr>
              <a:t>των</a:t>
            </a:r>
            <a:r>
              <a:rPr lang="el-GR" sz="1700" spc="75" dirty="0">
                <a:solidFill>
                  <a:schemeClr val="tx2">
                    <a:lumMod val="75000"/>
                  </a:schemeClr>
                </a:solidFill>
                <a:cs typeface="Calibri"/>
              </a:rPr>
              <a:t> </a:t>
            </a:r>
            <a:r>
              <a:rPr lang="el-GR" sz="1700" spc="-5" dirty="0">
                <a:solidFill>
                  <a:schemeClr val="tx2">
                    <a:lumMod val="75000"/>
                  </a:schemeClr>
                </a:solidFill>
                <a:cs typeface="Calibri"/>
              </a:rPr>
              <a:t>θεμελιωδών</a:t>
            </a:r>
            <a:r>
              <a:rPr lang="el-GR" sz="1700" spc="80" dirty="0">
                <a:solidFill>
                  <a:schemeClr val="tx2">
                    <a:lumMod val="75000"/>
                  </a:schemeClr>
                </a:solidFill>
                <a:cs typeface="Calibri"/>
              </a:rPr>
              <a:t> </a:t>
            </a:r>
            <a:r>
              <a:rPr lang="el-GR" sz="1700" spc="-5" dirty="0">
                <a:solidFill>
                  <a:schemeClr val="tx2">
                    <a:lumMod val="75000"/>
                  </a:schemeClr>
                </a:solidFill>
                <a:cs typeface="Calibri"/>
              </a:rPr>
              <a:t>αρχών</a:t>
            </a:r>
            <a:r>
              <a:rPr lang="el-GR" sz="1700" spc="80" dirty="0">
                <a:solidFill>
                  <a:schemeClr val="tx2">
                    <a:lumMod val="75000"/>
                  </a:schemeClr>
                </a:solidFill>
                <a:cs typeface="Calibri"/>
              </a:rPr>
              <a:t> </a:t>
            </a:r>
            <a:r>
              <a:rPr lang="el-GR" sz="1700" spc="-5" dirty="0" smtClean="0">
                <a:solidFill>
                  <a:schemeClr val="tx2">
                    <a:lumMod val="75000"/>
                  </a:schemeClr>
                </a:solidFill>
                <a:cs typeface="Calibri"/>
              </a:rPr>
              <a:t>της</a:t>
            </a:r>
            <a:r>
              <a:rPr lang="en-US" sz="1700" spc="-5" dirty="0" smtClean="0">
                <a:solidFill>
                  <a:schemeClr val="tx2">
                    <a:lumMod val="75000"/>
                  </a:schemeClr>
                </a:solidFill>
                <a:cs typeface="Calibri"/>
              </a:rPr>
              <a:t> </a:t>
            </a:r>
            <a:r>
              <a:rPr lang="el-GR" sz="1700" spc="-5" dirty="0" smtClean="0">
                <a:solidFill>
                  <a:schemeClr val="tx2">
                    <a:lumMod val="75000"/>
                  </a:schemeClr>
                </a:solidFill>
                <a:cs typeface="Calibri"/>
              </a:rPr>
              <a:t>μουσουλμανικής </a:t>
            </a:r>
            <a:r>
              <a:rPr lang="el-GR" sz="1700" spc="-5" dirty="0">
                <a:solidFill>
                  <a:schemeClr val="tx2">
                    <a:lumMod val="75000"/>
                  </a:schemeClr>
                </a:solidFill>
                <a:cs typeface="Calibri"/>
              </a:rPr>
              <a:t>θρησκείας, συμπεριλαμβανομένων </a:t>
            </a:r>
            <a:r>
              <a:rPr lang="el-GR" sz="1700" dirty="0">
                <a:solidFill>
                  <a:schemeClr val="tx2">
                    <a:lumMod val="75000"/>
                  </a:schemeClr>
                </a:solidFill>
                <a:cs typeface="Calibri"/>
              </a:rPr>
              <a:t>των </a:t>
            </a:r>
            <a:r>
              <a:rPr lang="el-GR" sz="1700" spc="-5" dirty="0">
                <a:solidFill>
                  <a:schemeClr val="tx2">
                    <a:lumMod val="75000"/>
                  </a:schemeClr>
                </a:solidFill>
                <a:cs typeface="Calibri"/>
              </a:rPr>
              <a:t>πολιτιστικών </a:t>
            </a:r>
            <a:r>
              <a:rPr lang="el-GR" sz="1700" dirty="0">
                <a:solidFill>
                  <a:schemeClr val="tx2">
                    <a:lumMod val="75000"/>
                  </a:schemeClr>
                </a:solidFill>
                <a:cs typeface="Calibri"/>
              </a:rPr>
              <a:t>της </a:t>
            </a:r>
            <a:r>
              <a:rPr lang="el-GR" sz="1700" spc="-5" dirty="0">
                <a:solidFill>
                  <a:schemeClr val="tx2">
                    <a:lumMod val="75000"/>
                  </a:schemeClr>
                </a:solidFill>
                <a:cs typeface="Calibri"/>
              </a:rPr>
              <a:t>εθίμων. </a:t>
            </a:r>
            <a:r>
              <a:rPr lang="el-GR" sz="1700" dirty="0">
                <a:solidFill>
                  <a:schemeClr val="tx2">
                    <a:lumMod val="75000"/>
                  </a:schemeClr>
                </a:solidFill>
                <a:cs typeface="Calibri"/>
              </a:rPr>
              <a:t> </a:t>
            </a:r>
            <a:r>
              <a:rPr lang="el-GR" sz="1700" spc="-5" dirty="0">
                <a:solidFill>
                  <a:schemeClr val="tx2">
                    <a:lumMod val="75000"/>
                  </a:schemeClr>
                </a:solidFill>
                <a:cs typeface="Calibri"/>
              </a:rPr>
              <a:t>Παρόλο που </a:t>
            </a:r>
            <a:r>
              <a:rPr lang="el-GR" sz="1700" dirty="0">
                <a:solidFill>
                  <a:schemeClr val="tx2">
                    <a:lumMod val="75000"/>
                  </a:schemeClr>
                </a:solidFill>
                <a:cs typeface="Calibri"/>
              </a:rPr>
              <a:t>οι </a:t>
            </a:r>
            <a:r>
              <a:rPr lang="el-GR" sz="1700" spc="-5" dirty="0">
                <a:solidFill>
                  <a:schemeClr val="tx2">
                    <a:lumMod val="75000"/>
                  </a:schemeClr>
                </a:solidFill>
                <a:cs typeface="Calibri"/>
              </a:rPr>
              <a:t>χριστιανοί και Εβραίοι μαθητές μπορούσαν </a:t>
            </a:r>
            <a:r>
              <a:rPr lang="el-GR" sz="1700" dirty="0">
                <a:solidFill>
                  <a:schemeClr val="tx2">
                    <a:lumMod val="75000"/>
                  </a:schemeClr>
                </a:solidFill>
                <a:cs typeface="Calibri"/>
              </a:rPr>
              <a:t>να </a:t>
            </a:r>
            <a:r>
              <a:rPr lang="el-GR" sz="1700" spc="-5" dirty="0">
                <a:solidFill>
                  <a:schemeClr val="tx2">
                    <a:lumMod val="75000"/>
                  </a:schemeClr>
                </a:solidFill>
                <a:cs typeface="Calibri"/>
              </a:rPr>
              <a:t>απαλλαγούν από </a:t>
            </a:r>
            <a:r>
              <a:rPr lang="el-GR" sz="1700" dirty="0">
                <a:solidFill>
                  <a:schemeClr val="tx2">
                    <a:lumMod val="75000"/>
                  </a:schemeClr>
                </a:solidFill>
                <a:cs typeface="Calibri"/>
              </a:rPr>
              <a:t>το </a:t>
            </a:r>
            <a:r>
              <a:rPr lang="el-GR" sz="1700" spc="-5" dirty="0" smtClean="0">
                <a:solidFill>
                  <a:schemeClr val="tx2">
                    <a:lumMod val="75000"/>
                  </a:schemeClr>
                </a:solidFill>
                <a:cs typeface="Calibri"/>
              </a:rPr>
              <a:t>μάθημα </a:t>
            </a:r>
            <a:r>
              <a:rPr lang="el-GR" sz="1700" spc="-5" dirty="0">
                <a:solidFill>
                  <a:schemeClr val="tx2">
                    <a:lumMod val="75000"/>
                  </a:schemeClr>
                </a:solidFill>
                <a:cs typeface="Calibri"/>
              </a:rPr>
              <a:t>θρησκευτικής </a:t>
            </a:r>
            <a:r>
              <a:rPr lang="el-GR" sz="1700" dirty="0">
                <a:solidFill>
                  <a:schemeClr val="tx2">
                    <a:lumMod val="75000"/>
                  </a:schemeClr>
                </a:solidFill>
                <a:cs typeface="Calibri"/>
              </a:rPr>
              <a:t>και </a:t>
            </a:r>
            <a:r>
              <a:rPr lang="el-GR" sz="1700" spc="-5" dirty="0">
                <a:solidFill>
                  <a:schemeClr val="tx2">
                    <a:lumMod val="75000"/>
                  </a:schemeClr>
                </a:solidFill>
                <a:cs typeface="Calibri"/>
              </a:rPr>
              <a:t>ηθικής παιδείας, </a:t>
            </a:r>
            <a:r>
              <a:rPr lang="el-GR" sz="1700" dirty="0">
                <a:solidFill>
                  <a:schemeClr val="tx2">
                    <a:lumMod val="75000"/>
                  </a:schemeClr>
                </a:solidFill>
                <a:cs typeface="Calibri"/>
              </a:rPr>
              <a:t>το </a:t>
            </a:r>
            <a:r>
              <a:rPr lang="el-GR" sz="1700" spc="-5" dirty="0">
                <a:solidFill>
                  <a:schemeClr val="tx2">
                    <a:lumMod val="75000"/>
                  </a:schemeClr>
                </a:solidFill>
                <a:cs typeface="Calibri"/>
              </a:rPr>
              <a:t>μάθημα αυτό </a:t>
            </a:r>
            <a:r>
              <a:rPr lang="el-GR" sz="1700" dirty="0">
                <a:solidFill>
                  <a:schemeClr val="tx2">
                    <a:lumMod val="75000"/>
                  </a:schemeClr>
                </a:solidFill>
                <a:cs typeface="Calibri"/>
              </a:rPr>
              <a:t>ήταν </a:t>
            </a:r>
            <a:r>
              <a:rPr lang="el-GR" sz="1700" spc="-5" dirty="0">
                <a:solidFill>
                  <a:schemeClr val="tx2">
                    <a:lumMod val="75000"/>
                  </a:schemeClr>
                </a:solidFill>
                <a:cs typeface="Calibri"/>
              </a:rPr>
              <a:t>υποχρεωτικό για </a:t>
            </a:r>
            <a:r>
              <a:rPr lang="el-GR" sz="1700" dirty="0">
                <a:solidFill>
                  <a:schemeClr val="tx2">
                    <a:lumMod val="75000"/>
                  </a:schemeClr>
                </a:solidFill>
                <a:cs typeface="Calibri"/>
              </a:rPr>
              <a:t> </a:t>
            </a:r>
            <a:r>
              <a:rPr lang="el-GR" sz="1700" spc="-5" dirty="0">
                <a:solidFill>
                  <a:schemeClr val="tx2">
                    <a:lumMod val="75000"/>
                  </a:schemeClr>
                </a:solidFill>
                <a:cs typeface="Calibri"/>
              </a:rPr>
              <a:t>τους μουσουλμάνους μαθητές, συμπεριλαμβανομένων εκείνων που ανήκαν στην </a:t>
            </a:r>
            <a:r>
              <a:rPr lang="el-GR" sz="1700" dirty="0">
                <a:solidFill>
                  <a:schemeClr val="tx2">
                    <a:lumMod val="75000"/>
                  </a:schemeClr>
                </a:solidFill>
                <a:cs typeface="Calibri"/>
              </a:rPr>
              <a:t> </a:t>
            </a:r>
            <a:r>
              <a:rPr lang="el-GR" sz="1700" spc="-5" dirty="0">
                <a:solidFill>
                  <a:schemeClr val="tx2">
                    <a:lumMod val="75000"/>
                  </a:schemeClr>
                </a:solidFill>
                <a:cs typeface="Calibri"/>
              </a:rPr>
              <a:t>κοινότητα</a:t>
            </a:r>
            <a:r>
              <a:rPr lang="el-GR" sz="1700" spc="-10" dirty="0">
                <a:solidFill>
                  <a:schemeClr val="tx2">
                    <a:lumMod val="75000"/>
                  </a:schemeClr>
                </a:solidFill>
                <a:cs typeface="Calibri"/>
              </a:rPr>
              <a:t> </a:t>
            </a:r>
            <a:r>
              <a:rPr lang="el-GR" sz="1700" dirty="0">
                <a:solidFill>
                  <a:schemeClr val="tx2">
                    <a:lumMod val="75000"/>
                  </a:schemeClr>
                </a:solidFill>
                <a:cs typeface="Calibri"/>
              </a:rPr>
              <a:t>των</a:t>
            </a:r>
            <a:r>
              <a:rPr lang="el-GR" sz="1700" spc="-10" dirty="0">
                <a:solidFill>
                  <a:schemeClr val="tx2">
                    <a:lumMod val="75000"/>
                  </a:schemeClr>
                </a:solidFill>
                <a:cs typeface="Calibri"/>
              </a:rPr>
              <a:t> </a:t>
            </a:r>
            <a:r>
              <a:rPr lang="el-GR" sz="1700" spc="-5" dirty="0" err="1" smtClean="0">
                <a:solidFill>
                  <a:schemeClr val="tx2">
                    <a:lumMod val="75000"/>
                  </a:schemeClr>
                </a:solidFill>
                <a:cs typeface="Calibri"/>
              </a:rPr>
              <a:t>Αλεβιτών</a:t>
            </a:r>
            <a:r>
              <a:rPr lang="el-GR" sz="1700" spc="-5" dirty="0" smtClean="0">
                <a:solidFill>
                  <a:schemeClr val="tx2">
                    <a:lumMod val="75000"/>
                  </a:schemeClr>
                </a:solidFill>
                <a:cs typeface="Calibri"/>
              </a:rPr>
              <a:t>.</a:t>
            </a:r>
            <a:r>
              <a:rPr lang="en-US" sz="1700" spc="-5" dirty="0" smtClean="0">
                <a:solidFill>
                  <a:schemeClr val="tx2">
                    <a:lumMod val="75000"/>
                  </a:schemeClr>
                </a:solidFill>
                <a:cs typeface="Calibri"/>
              </a:rPr>
              <a:t> </a:t>
            </a:r>
            <a:r>
              <a:rPr lang="el-GR" sz="1700" dirty="0" smtClean="0">
                <a:solidFill>
                  <a:schemeClr val="tx2">
                    <a:lumMod val="75000"/>
                  </a:schemeClr>
                </a:solidFill>
                <a:cs typeface="Calibri"/>
              </a:rPr>
              <a:t>Στο </a:t>
            </a:r>
            <a:r>
              <a:rPr lang="el-GR" sz="1700" spc="-5" dirty="0">
                <a:solidFill>
                  <a:schemeClr val="tx2">
                    <a:lumMod val="75000"/>
                  </a:schemeClr>
                </a:solidFill>
                <a:cs typeface="Calibri"/>
              </a:rPr>
              <a:t>πλαίσιο </a:t>
            </a:r>
            <a:r>
              <a:rPr lang="el-GR" sz="1700" dirty="0">
                <a:solidFill>
                  <a:schemeClr val="tx2">
                    <a:lumMod val="75000"/>
                  </a:schemeClr>
                </a:solidFill>
                <a:cs typeface="Calibri"/>
              </a:rPr>
              <a:t>του </a:t>
            </a:r>
            <a:r>
              <a:rPr lang="el-GR" sz="1700" b="1" spc="-5" dirty="0">
                <a:solidFill>
                  <a:schemeClr val="tx2">
                    <a:lumMod val="75000"/>
                  </a:schemeClr>
                </a:solidFill>
                <a:cs typeface="Calibri"/>
              </a:rPr>
              <a:t>Άρθρου </a:t>
            </a:r>
            <a:r>
              <a:rPr lang="el-GR" sz="1700" b="1" dirty="0">
                <a:solidFill>
                  <a:schemeClr val="tx2">
                    <a:lumMod val="75000"/>
                  </a:schemeClr>
                </a:solidFill>
                <a:cs typeface="Calibri"/>
              </a:rPr>
              <a:t>46 </a:t>
            </a:r>
            <a:r>
              <a:rPr lang="el-GR" sz="1700" spc="-5" dirty="0">
                <a:solidFill>
                  <a:schemeClr val="tx2">
                    <a:lumMod val="75000"/>
                  </a:schemeClr>
                </a:solidFill>
                <a:cs typeface="Calibri"/>
              </a:rPr>
              <a:t>(υποχρεωτική ισχύς και εκτέλεση </a:t>
            </a:r>
            <a:r>
              <a:rPr lang="el-GR" sz="1700" dirty="0">
                <a:solidFill>
                  <a:schemeClr val="tx2">
                    <a:lumMod val="75000"/>
                  </a:schemeClr>
                </a:solidFill>
                <a:cs typeface="Calibri"/>
              </a:rPr>
              <a:t>των </a:t>
            </a:r>
            <a:r>
              <a:rPr lang="el-GR" sz="1700" spc="-5" dirty="0">
                <a:solidFill>
                  <a:schemeClr val="tx2">
                    <a:lumMod val="75000"/>
                  </a:schemeClr>
                </a:solidFill>
                <a:cs typeface="Calibri"/>
              </a:rPr>
              <a:t>αποφάσεων) της </a:t>
            </a:r>
            <a:r>
              <a:rPr lang="el-GR" sz="1700" dirty="0">
                <a:solidFill>
                  <a:schemeClr val="tx2">
                    <a:lumMod val="75000"/>
                  </a:schemeClr>
                </a:solidFill>
                <a:cs typeface="Calibri"/>
              </a:rPr>
              <a:t> </a:t>
            </a:r>
            <a:r>
              <a:rPr lang="el-GR" sz="1700" spc="-5" dirty="0">
                <a:solidFill>
                  <a:schemeClr val="tx2">
                    <a:lumMod val="75000"/>
                  </a:schemeClr>
                </a:solidFill>
                <a:cs typeface="Calibri"/>
              </a:rPr>
              <a:t>Σύμβασης,</a:t>
            </a:r>
            <a:r>
              <a:rPr lang="el-GR" sz="1700" dirty="0">
                <a:solidFill>
                  <a:schemeClr val="tx2">
                    <a:lumMod val="75000"/>
                  </a:schemeClr>
                </a:solidFill>
                <a:cs typeface="Calibri"/>
              </a:rPr>
              <a:t> το </a:t>
            </a:r>
            <a:r>
              <a:rPr lang="el-GR" sz="1700" spc="-5" dirty="0">
                <a:solidFill>
                  <a:schemeClr val="tx2">
                    <a:lumMod val="75000"/>
                  </a:schemeClr>
                </a:solidFill>
                <a:cs typeface="Calibri"/>
              </a:rPr>
              <a:t>Δικαστήριο</a:t>
            </a:r>
            <a:r>
              <a:rPr lang="el-GR" sz="1700" dirty="0">
                <a:solidFill>
                  <a:schemeClr val="tx2">
                    <a:lumMod val="75000"/>
                  </a:schemeClr>
                </a:solidFill>
                <a:cs typeface="Calibri"/>
              </a:rPr>
              <a:t> </a:t>
            </a:r>
            <a:r>
              <a:rPr lang="el-GR" sz="1700" spc="-5" dirty="0">
                <a:solidFill>
                  <a:schemeClr val="tx2">
                    <a:lumMod val="75000"/>
                  </a:schemeClr>
                </a:solidFill>
                <a:cs typeface="Calibri"/>
              </a:rPr>
              <a:t>έκρινε</a:t>
            </a:r>
            <a:r>
              <a:rPr lang="el-GR" sz="1700" dirty="0">
                <a:solidFill>
                  <a:schemeClr val="tx2">
                    <a:lumMod val="75000"/>
                  </a:schemeClr>
                </a:solidFill>
                <a:cs typeface="Calibri"/>
              </a:rPr>
              <a:t> </a:t>
            </a:r>
            <a:r>
              <a:rPr lang="el-GR" sz="1700" spc="-5" dirty="0">
                <a:solidFill>
                  <a:schemeClr val="tx2">
                    <a:lumMod val="75000"/>
                  </a:schemeClr>
                </a:solidFill>
                <a:cs typeface="Calibri"/>
              </a:rPr>
              <a:t>επίσης</a:t>
            </a:r>
            <a:r>
              <a:rPr lang="el-GR" sz="1700" dirty="0">
                <a:solidFill>
                  <a:schemeClr val="tx2">
                    <a:lumMod val="75000"/>
                  </a:schemeClr>
                </a:solidFill>
                <a:cs typeface="Calibri"/>
              </a:rPr>
              <a:t> ότι η</a:t>
            </a:r>
            <a:r>
              <a:rPr lang="el-GR" sz="1700" spc="270" dirty="0">
                <a:solidFill>
                  <a:schemeClr val="tx2">
                    <a:lumMod val="75000"/>
                  </a:schemeClr>
                </a:solidFill>
                <a:cs typeface="Calibri"/>
              </a:rPr>
              <a:t> </a:t>
            </a:r>
            <a:r>
              <a:rPr lang="el-GR" sz="1700" spc="-5" dirty="0">
                <a:solidFill>
                  <a:schemeClr val="tx2">
                    <a:lumMod val="75000"/>
                  </a:schemeClr>
                </a:solidFill>
                <a:cs typeface="Calibri"/>
              </a:rPr>
              <a:t>διαπιστωθείσα</a:t>
            </a:r>
            <a:r>
              <a:rPr lang="el-GR" sz="1700" spc="260" dirty="0">
                <a:solidFill>
                  <a:schemeClr val="tx2">
                    <a:lumMod val="75000"/>
                  </a:schemeClr>
                </a:solidFill>
                <a:cs typeface="Calibri"/>
              </a:rPr>
              <a:t> </a:t>
            </a:r>
            <a:r>
              <a:rPr lang="el-GR" sz="1700" spc="-5" dirty="0">
                <a:solidFill>
                  <a:schemeClr val="tx2">
                    <a:lumMod val="75000"/>
                  </a:schemeClr>
                </a:solidFill>
                <a:cs typeface="Calibri"/>
              </a:rPr>
              <a:t>παραβίαση</a:t>
            </a:r>
            <a:r>
              <a:rPr lang="el-GR" sz="1700" spc="260" dirty="0">
                <a:solidFill>
                  <a:schemeClr val="tx2">
                    <a:lumMod val="75000"/>
                  </a:schemeClr>
                </a:solidFill>
                <a:cs typeface="Calibri"/>
              </a:rPr>
              <a:t> </a:t>
            </a:r>
            <a:r>
              <a:rPr lang="el-GR" sz="1700" spc="-5" dirty="0">
                <a:solidFill>
                  <a:schemeClr val="tx2">
                    <a:lumMod val="75000"/>
                  </a:schemeClr>
                </a:solidFill>
                <a:cs typeface="Calibri"/>
              </a:rPr>
              <a:t>πήγαζε </a:t>
            </a:r>
            <a:r>
              <a:rPr lang="el-GR" sz="1700" dirty="0">
                <a:solidFill>
                  <a:schemeClr val="tx2">
                    <a:lumMod val="75000"/>
                  </a:schemeClr>
                </a:solidFill>
                <a:cs typeface="Calibri"/>
              </a:rPr>
              <a:t> </a:t>
            </a:r>
            <a:r>
              <a:rPr lang="el-GR" sz="1700" spc="-5" dirty="0">
                <a:solidFill>
                  <a:schemeClr val="tx2">
                    <a:lumMod val="75000"/>
                  </a:schemeClr>
                </a:solidFill>
                <a:cs typeface="Calibri"/>
              </a:rPr>
              <a:t>από</a:t>
            </a:r>
            <a:r>
              <a:rPr lang="el-GR" sz="1700" dirty="0">
                <a:solidFill>
                  <a:schemeClr val="tx2">
                    <a:lumMod val="75000"/>
                  </a:schemeClr>
                </a:solidFill>
                <a:cs typeface="Calibri"/>
              </a:rPr>
              <a:t> </a:t>
            </a:r>
            <a:r>
              <a:rPr lang="el-GR" sz="1700" spc="-5" dirty="0">
                <a:solidFill>
                  <a:schemeClr val="tx2">
                    <a:lumMod val="75000"/>
                  </a:schemeClr>
                </a:solidFill>
                <a:cs typeface="Calibri"/>
              </a:rPr>
              <a:t>πρόβλημα</a:t>
            </a:r>
            <a:r>
              <a:rPr lang="el-GR" sz="1700" dirty="0">
                <a:solidFill>
                  <a:schemeClr val="tx2">
                    <a:lumMod val="75000"/>
                  </a:schemeClr>
                </a:solidFill>
                <a:cs typeface="Calibri"/>
              </a:rPr>
              <a:t> </a:t>
            </a:r>
            <a:r>
              <a:rPr lang="el-GR" sz="1700" spc="-5" dirty="0">
                <a:solidFill>
                  <a:schemeClr val="tx2">
                    <a:lumMod val="75000"/>
                  </a:schemeClr>
                </a:solidFill>
                <a:cs typeface="Calibri"/>
              </a:rPr>
              <a:t>σχετιζόμενο</a:t>
            </a:r>
            <a:r>
              <a:rPr lang="el-GR" sz="1700" dirty="0">
                <a:solidFill>
                  <a:schemeClr val="tx2">
                    <a:lumMod val="75000"/>
                  </a:schemeClr>
                </a:solidFill>
                <a:cs typeface="Calibri"/>
              </a:rPr>
              <a:t> </a:t>
            </a:r>
            <a:r>
              <a:rPr lang="el-GR" sz="1700" spc="-10" dirty="0">
                <a:solidFill>
                  <a:schemeClr val="tx2">
                    <a:lumMod val="75000"/>
                  </a:schemeClr>
                </a:solidFill>
                <a:cs typeface="Calibri"/>
              </a:rPr>
              <a:t>με</a:t>
            </a:r>
            <a:r>
              <a:rPr lang="el-GR" sz="1700" spc="-5" dirty="0">
                <a:solidFill>
                  <a:schemeClr val="tx2">
                    <a:lumMod val="75000"/>
                  </a:schemeClr>
                </a:solidFill>
                <a:cs typeface="Calibri"/>
              </a:rPr>
              <a:t> την</a:t>
            </a:r>
            <a:r>
              <a:rPr lang="el-GR" sz="1700" dirty="0">
                <a:solidFill>
                  <a:schemeClr val="tx2">
                    <a:lumMod val="75000"/>
                  </a:schemeClr>
                </a:solidFill>
                <a:cs typeface="Calibri"/>
              </a:rPr>
              <a:t> </a:t>
            </a:r>
            <a:r>
              <a:rPr lang="el-GR" sz="1700" spc="-5" dirty="0">
                <a:solidFill>
                  <a:schemeClr val="tx2">
                    <a:lumMod val="75000"/>
                  </a:schemeClr>
                </a:solidFill>
                <a:cs typeface="Calibri"/>
              </a:rPr>
              <a:t>υλοποίηση</a:t>
            </a:r>
            <a:r>
              <a:rPr lang="el-GR" sz="1700" dirty="0">
                <a:solidFill>
                  <a:schemeClr val="tx2">
                    <a:lumMod val="75000"/>
                  </a:schemeClr>
                </a:solidFill>
                <a:cs typeface="Calibri"/>
              </a:rPr>
              <a:t> του</a:t>
            </a:r>
            <a:r>
              <a:rPr lang="el-GR" sz="1700" spc="5" dirty="0">
                <a:solidFill>
                  <a:schemeClr val="tx2">
                    <a:lumMod val="75000"/>
                  </a:schemeClr>
                </a:solidFill>
                <a:cs typeface="Calibri"/>
              </a:rPr>
              <a:t> </a:t>
            </a:r>
            <a:r>
              <a:rPr lang="el-GR" sz="1700" spc="-5" dirty="0">
                <a:solidFill>
                  <a:schemeClr val="tx2">
                    <a:lumMod val="75000"/>
                  </a:schemeClr>
                </a:solidFill>
                <a:cs typeface="Calibri"/>
              </a:rPr>
              <a:t>προγράμματος</a:t>
            </a:r>
            <a:r>
              <a:rPr lang="el-GR" sz="1700" dirty="0">
                <a:solidFill>
                  <a:schemeClr val="tx2">
                    <a:lumMod val="75000"/>
                  </a:schemeClr>
                </a:solidFill>
                <a:cs typeface="Calibri"/>
              </a:rPr>
              <a:t> </a:t>
            </a:r>
            <a:r>
              <a:rPr lang="el-GR" sz="1700" spc="-5" dirty="0">
                <a:solidFill>
                  <a:schemeClr val="tx2">
                    <a:lumMod val="75000"/>
                  </a:schemeClr>
                </a:solidFill>
                <a:cs typeface="Calibri"/>
              </a:rPr>
              <a:t>θρησκευτικής </a:t>
            </a:r>
            <a:r>
              <a:rPr lang="el-GR" sz="1700" dirty="0">
                <a:solidFill>
                  <a:schemeClr val="tx2">
                    <a:lumMod val="75000"/>
                  </a:schemeClr>
                </a:solidFill>
                <a:cs typeface="Calibri"/>
              </a:rPr>
              <a:t> </a:t>
            </a:r>
            <a:r>
              <a:rPr lang="el-GR" sz="1700" spc="-5" dirty="0">
                <a:solidFill>
                  <a:schemeClr val="tx2">
                    <a:lumMod val="75000"/>
                  </a:schemeClr>
                </a:solidFill>
                <a:cs typeface="Calibri"/>
              </a:rPr>
              <a:t>διδασκαλίας στην Τουρκία και </a:t>
            </a:r>
            <a:r>
              <a:rPr lang="el-GR" sz="1700" dirty="0">
                <a:solidFill>
                  <a:schemeClr val="tx2">
                    <a:lumMod val="75000"/>
                  </a:schemeClr>
                </a:solidFill>
                <a:cs typeface="Calibri"/>
              </a:rPr>
              <a:t>την </a:t>
            </a:r>
            <a:r>
              <a:rPr lang="el-GR" sz="1700" spc="-5" dirty="0">
                <a:solidFill>
                  <a:schemeClr val="tx2">
                    <a:lumMod val="75000"/>
                  </a:schemeClr>
                </a:solidFill>
                <a:cs typeface="Calibri"/>
              </a:rPr>
              <a:t>απουσία κατάλληλων </a:t>
            </a:r>
            <a:r>
              <a:rPr lang="el-GR" sz="1700" dirty="0">
                <a:solidFill>
                  <a:schemeClr val="tx2">
                    <a:lumMod val="75000"/>
                  </a:schemeClr>
                </a:solidFill>
                <a:cs typeface="Calibri"/>
              </a:rPr>
              <a:t>μέσων </a:t>
            </a:r>
            <a:r>
              <a:rPr lang="el-GR" sz="1700" spc="-5" dirty="0">
                <a:solidFill>
                  <a:schemeClr val="tx2">
                    <a:lumMod val="75000"/>
                  </a:schemeClr>
                </a:solidFill>
                <a:cs typeface="Calibri"/>
              </a:rPr>
              <a:t>για </a:t>
            </a:r>
            <a:r>
              <a:rPr lang="el-GR" sz="1700" dirty="0">
                <a:solidFill>
                  <a:schemeClr val="tx2">
                    <a:lumMod val="75000"/>
                  </a:schemeClr>
                </a:solidFill>
                <a:cs typeface="Calibri"/>
              </a:rPr>
              <a:t>τη </a:t>
            </a:r>
            <a:r>
              <a:rPr lang="el-GR" sz="1700" spc="-5" dirty="0">
                <a:solidFill>
                  <a:schemeClr val="tx2">
                    <a:lumMod val="75000"/>
                  </a:schemeClr>
                </a:solidFill>
                <a:cs typeface="Calibri"/>
              </a:rPr>
              <a:t>διασφάλιση </a:t>
            </a:r>
            <a:r>
              <a:rPr lang="el-GR" sz="1700" dirty="0">
                <a:solidFill>
                  <a:schemeClr val="tx2">
                    <a:lumMod val="75000"/>
                  </a:schemeClr>
                </a:solidFill>
                <a:cs typeface="Calibri"/>
              </a:rPr>
              <a:t> του</a:t>
            </a:r>
            <a:r>
              <a:rPr lang="el-GR" sz="1700" spc="5" dirty="0">
                <a:solidFill>
                  <a:schemeClr val="tx2">
                    <a:lumMod val="75000"/>
                  </a:schemeClr>
                </a:solidFill>
                <a:cs typeface="Calibri"/>
              </a:rPr>
              <a:t> </a:t>
            </a:r>
            <a:r>
              <a:rPr lang="el-GR" sz="1700" spc="-5" dirty="0">
                <a:solidFill>
                  <a:schemeClr val="tx2">
                    <a:lumMod val="75000"/>
                  </a:schemeClr>
                </a:solidFill>
                <a:cs typeface="Calibri"/>
              </a:rPr>
              <a:t>σεβασμού</a:t>
            </a:r>
            <a:r>
              <a:rPr lang="el-GR" sz="1700" dirty="0">
                <a:solidFill>
                  <a:schemeClr val="tx2">
                    <a:lumMod val="75000"/>
                  </a:schemeClr>
                </a:solidFill>
                <a:cs typeface="Calibri"/>
              </a:rPr>
              <a:t> των</a:t>
            </a:r>
            <a:r>
              <a:rPr lang="el-GR" sz="1700" spc="5" dirty="0">
                <a:solidFill>
                  <a:schemeClr val="tx2">
                    <a:lumMod val="75000"/>
                  </a:schemeClr>
                </a:solidFill>
                <a:cs typeface="Calibri"/>
              </a:rPr>
              <a:t> </a:t>
            </a:r>
            <a:r>
              <a:rPr lang="el-GR" sz="1700" spc="-5" dirty="0">
                <a:solidFill>
                  <a:schemeClr val="tx2">
                    <a:lumMod val="75000"/>
                  </a:schemeClr>
                </a:solidFill>
                <a:cs typeface="Calibri"/>
              </a:rPr>
              <a:t>πεποιθήσεων</a:t>
            </a:r>
            <a:r>
              <a:rPr lang="el-GR" sz="1700" dirty="0">
                <a:solidFill>
                  <a:schemeClr val="tx2">
                    <a:lumMod val="75000"/>
                  </a:schemeClr>
                </a:solidFill>
                <a:cs typeface="Calibri"/>
              </a:rPr>
              <a:t> των</a:t>
            </a:r>
            <a:r>
              <a:rPr lang="el-GR" sz="1700" spc="5" dirty="0">
                <a:solidFill>
                  <a:schemeClr val="tx2">
                    <a:lumMod val="75000"/>
                  </a:schemeClr>
                </a:solidFill>
                <a:cs typeface="Calibri"/>
              </a:rPr>
              <a:t> </a:t>
            </a:r>
            <a:r>
              <a:rPr lang="el-GR" sz="1700" spc="-5" dirty="0">
                <a:solidFill>
                  <a:schemeClr val="tx2">
                    <a:lumMod val="75000"/>
                  </a:schemeClr>
                </a:solidFill>
                <a:cs typeface="Calibri"/>
              </a:rPr>
              <a:t>γονέων.</a:t>
            </a:r>
            <a:r>
              <a:rPr lang="el-GR" sz="1700" dirty="0">
                <a:solidFill>
                  <a:schemeClr val="tx2">
                    <a:lumMod val="75000"/>
                  </a:schemeClr>
                </a:solidFill>
                <a:cs typeface="Calibri"/>
              </a:rPr>
              <a:t> </a:t>
            </a:r>
            <a:r>
              <a:rPr lang="el-GR" sz="1700" spc="-5" dirty="0">
                <a:solidFill>
                  <a:schemeClr val="tx2">
                    <a:lumMod val="75000"/>
                  </a:schemeClr>
                </a:solidFill>
                <a:cs typeface="Calibri"/>
              </a:rPr>
              <a:t>Εκτίμησε,</a:t>
            </a:r>
            <a:r>
              <a:rPr lang="el-GR" sz="1700" dirty="0">
                <a:solidFill>
                  <a:schemeClr val="tx2">
                    <a:lumMod val="75000"/>
                  </a:schemeClr>
                </a:solidFill>
                <a:cs typeface="Calibri"/>
              </a:rPr>
              <a:t> </a:t>
            </a:r>
            <a:r>
              <a:rPr lang="el-GR" sz="1700" spc="-5" dirty="0">
                <a:solidFill>
                  <a:schemeClr val="tx2">
                    <a:lumMod val="75000"/>
                  </a:schemeClr>
                </a:solidFill>
                <a:cs typeface="Calibri"/>
              </a:rPr>
              <a:t>συνεπώς,</a:t>
            </a:r>
            <a:r>
              <a:rPr lang="el-GR" sz="1700" dirty="0">
                <a:solidFill>
                  <a:schemeClr val="tx2">
                    <a:lumMod val="75000"/>
                  </a:schemeClr>
                </a:solidFill>
                <a:cs typeface="Calibri"/>
              </a:rPr>
              <a:t> ότι</a:t>
            </a:r>
            <a:r>
              <a:rPr lang="el-GR" sz="1700" spc="275" dirty="0">
                <a:solidFill>
                  <a:schemeClr val="tx2">
                    <a:lumMod val="75000"/>
                  </a:schemeClr>
                </a:solidFill>
                <a:cs typeface="Calibri"/>
              </a:rPr>
              <a:t> </a:t>
            </a:r>
            <a:r>
              <a:rPr lang="el-GR" sz="1700" dirty="0">
                <a:solidFill>
                  <a:schemeClr val="tx2">
                    <a:lumMod val="75000"/>
                  </a:schemeClr>
                </a:solidFill>
                <a:cs typeface="Calibri"/>
              </a:rPr>
              <a:t>η </a:t>
            </a:r>
            <a:r>
              <a:rPr lang="el-GR" sz="1700" spc="5" dirty="0">
                <a:solidFill>
                  <a:schemeClr val="tx2">
                    <a:lumMod val="75000"/>
                  </a:schemeClr>
                </a:solidFill>
                <a:cs typeface="Calibri"/>
              </a:rPr>
              <a:t> </a:t>
            </a:r>
            <a:r>
              <a:rPr lang="el-GR" sz="1700" spc="-5" dirty="0">
                <a:solidFill>
                  <a:schemeClr val="tx2">
                    <a:lumMod val="75000"/>
                  </a:schemeClr>
                </a:solidFill>
                <a:cs typeface="Calibri"/>
              </a:rPr>
              <a:t>συμμόρφωση</a:t>
            </a:r>
            <a:r>
              <a:rPr lang="el-GR" sz="1700" spc="204" dirty="0">
                <a:solidFill>
                  <a:schemeClr val="tx2">
                    <a:lumMod val="75000"/>
                  </a:schemeClr>
                </a:solidFill>
                <a:cs typeface="Calibri"/>
              </a:rPr>
              <a:t> </a:t>
            </a:r>
            <a:r>
              <a:rPr lang="el-GR" sz="1700" dirty="0">
                <a:solidFill>
                  <a:schemeClr val="tx2">
                    <a:lumMod val="75000"/>
                  </a:schemeClr>
                </a:solidFill>
                <a:cs typeface="Calibri"/>
              </a:rPr>
              <a:t>του</a:t>
            </a:r>
            <a:r>
              <a:rPr lang="el-GR" sz="1700" spc="200" dirty="0">
                <a:solidFill>
                  <a:schemeClr val="tx2">
                    <a:lumMod val="75000"/>
                  </a:schemeClr>
                </a:solidFill>
                <a:cs typeface="Calibri"/>
              </a:rPr>
              <a:t> </a:t>
            </a:r>
            <a:r>
              <a:rPr lang="el-GR" sz="1700" spc="-10" dirty="0">
                <a:solidFill>
                  <a:schemeClr val="tx2">
                    <a:lumMod val="75000"/>
                  </a:schemeClr>
                </a:solidFill>
                <a:cs typeface="Calibri"/>
              </a:rPr>
              <a:t>τουρκικού</a:t>
            </a:r>
            <a:r>
              <a:rPr lang="el-GR" sz="1700" spc="200" dirty="0">
                <a:solidFill>
                  <a:schemeClr val="tx2">
                    <a:lumMod val="75000"/>
                  </a:schemeClr>
                </a:solidFill>
                <a:cs typeface="Calibri"/>
              </a:rPr>
              <a:t> </a:t>
            </a:r>
            <a:r>
              <a:rPr lang="el-GR" sz="1700" spc="-5" dirty="0">
                <a:solidFill>
                  <a:schemeClr val="tx2">
                    <a:lumMod val="75000"/>
                  </a:schemeClr>
                </a:solidFill>
                <a:cs typeface="Calibri"/>
              </a:rPr>
              <a:t>εκπαιδευτικού</a:t>
            </a:r>
            <a:r>
              <a:rPr lang="el-GR" sz="1700" spc="200" dirty="0">
                <a:solidFill>
                  <a:schemeClr val="tx2">
                    <a:lumMod val="75000"/>
                  </a:schemeClr>
                </a:solidFill>
                <a:cs typeface="Calibri"/>
              </a:rPr>
              <a:t> </a:t>
            </a:r>
            <a:r>
              <a:rPr lang="el-GR" sz="1700" spc="-5" dirty="0">
                <a:solidFill>
                  <a:schemeClr val="tx2">
                    <a:lumMod val="75000"/>
                  </a:schemeClr>
                </a:solidFill>
                <a:cs typeface="Calibri"/>
              </a:rPr>
              <a:t>συστήματος</a:t>
            </a:r>
            <a:r>
              <a:rPr lang="el-GR" sz="1700" spc="200" dirty="0">
                <a:solidFill>
                  <a:schemeClr val="tx2">
                    <a:lumMod val="75000"/>
                  </a:schemeClr>
                </a:solidFill>
                <a:cs typeface="Calibri"/>
              </a:rPr>
              <a:t> </a:t>
            </a:r>
            <a:r>
              <a:rPr lang="el-GR" sz="1700" spc="-5" dirty="0">
                <a:solidFill>
                  <a:schemeClr val="tx2">
                    <a:lumMod val="75000"/>
                  </a:schemeClr>
                </a:solidFill>
                <a:cs typeface="Calibri"/>
              </a:rPr>
              <a:t>και</a:t>
            </a:r>
            <a:r>
              <a:rPr lang="el-GR" sz="1700" spc="200" dirty="0">
                <a:solidFill>
                  <a:schemeClr val="tx2">
                    <a:lumMod val="75000"/>
                  </a:schemeClr>
                </a:solidFill>
                <a:cs typeface="Calibri"/>
              </a:rPr>
              <a:t> </a:t>
            </a:r>
            <a:r>
              <a:rPr lang="el-GR" sz="1700" dirty="0">
                <a:solidFill>
                  <a:schemeClr val="tx2">
                    <a:lumMod val="75000"/>
                  </a:schemeClr>
                </a:solidFill>
                <a:cs typeface="Calibri"/>
              </a:rPr>
              <a:t>της</a:t>
            </a:r>
            <a:r>
              <a:rPr lang="el-GR" sz="1700" spc="204" dirty="0">
                <a:solidFill>
                  <a:schemeClr val="tx2">
                    <a:lumMod val="75000"/>
                  </a:schemeClr>
                </a:solidFill>
                <a:cs typeface="Calibri"/>
              </a:rPr>
              <a:t> </a:t>
            </a:r>
            <a:r>
              <a:rPr lang="el-GR" sz="1700" spc="-5" dirty="0">
                <a:solidFill>
                  <a:schemeClr val="tx2">
                    <a:lumMod val="75000"/>
                  </a:schemeClr>
                </a:solidFill>
                <a:cs typeface="Calibri"/>
              </a:rPr>
              <a:t>σχετικής</a:t>
            </a:r>
            <a:r>
              <a:rPr lang="el-GR" sz="1700" spc="210" dirty="0">
                <a:solidFill>
                  <a:schemeClr val="tx2">
                    <a:lumMod val="75000"/>
                  </a:schemeClr>
                </a:solidFill>
                <a:cs typeface="Calibri"/>
              </a:rPr>
              <a:t> </a:t>
            </a:r>
            <a:r>
              <a:rPr lang="el-GR" sz="1700" spc="-5" dirty="0" smtClean="0">
                <a:solidFill>
                  <a:schemeClr val="tx2">
                    <a:lumMod val="75000"/>
                  </a:schemeClr>
                </a:solidFill>
                <a:cs typeface="Calibri"/>
              </a:rPr>
              <a:t>εθνικής νομοθεσίας </a:t>
            </a:r>
            <a:r>
              <a:rPr lang="el-GR" sz="1700" dirty="0">
                <a:solidFill>
                  <a:schemeClr val="tx2">
                    <a:lumMod val="75000"/>
                  </a:schemeClr>
                </a:solidFill>
                <a:cs typeface="Calibri"/>
              </a:rPr>
              <a:t>με το </a:t>
            </a:r>
            <a:r>
              <a:rPr lang="el-GR" sz="1700" spc="-5" dirty="0">
                <a:solidFill>
                  <a:schemeClr val="tx2">
                    <a:lumMod val="75000"/>
                  </a:schemeClr>
                </a:solidFill>
                <a:cs typeface="Calibri"/>
              </a:rPr>
              <a:t>Άρθρο </a:t>
            </a:r>
            <a:r>
              <a:rPr lang="el-GR" sz="1700" dirty="0">
                <a:solidFill>
                  <a:schemeClr val="tx2">
                    <a:lumMod val="75000"/>
                  </a:schemeClr>
                </a:solidFill>
                <a:cs typeface="Calibri"/>
              </a:rPr>
              <a:t>2 του </a:t>
            </a:r>
            <a:r>
              <a:rPr lang="el-GR" sz="1700" spc="-5" dirty="0">
                <a:solidFill>
                  <a:schemeClr val="tx2">
                    <a:lumMod val="75000"/>
                  </a:schemeClr>
                </a:solidFill>
                <a:cs typeface="Calibri"/>
              </a:rPr>
              <a:t>Πρώτου Πρόσθετου Πρωτοκόλλου στη Σύμβαση θα </a:t>
            </a:r>
            <a:r>
              <a:rPr lang="el-GR" sz="1700" dirty="0">
                <a:solidFill>
                  <a:schemeClr val="tx2">
                    <a:lumMod val="75000"/>
                  </a:schemeClr>
                </a:solidFill>
                <a:cs typeface="Calibri"/>
              </a:rPr>
              <a:t> </a:t>
            </a:r>
            <a:r>
              <a:rPr lang="el-GR" sz="1700" spc="-5" dirty="0">
                <a:solidFill>
                  <a:schemeClr val="tx2">
                    <a:lumMod val="75000"/>
                  </a:schemeClr>
                </a:solidFill>
                <a:cs typeface="Calibri"/>
              </a:rPr>
              <a:t>συνιστούσε</a:t>
            </a:r>
            <a:r>
              <a:rPr lang="el-GR" sz="1700" dirty="0">
                <a:solidFill>
                  <a:schemeClr val="tx2">
                    <a:lumMod val="75000"/>
                  </a:schemeClr>
                </a:solidFill>
                <a:cs typeface="Calibri"/>
              </a:rPr>
              <a:t> </a:t>
            </a:r>
            <a:r>
              <a:rPr lang="el-GR" sz="1700" spc="-5" dirty="0">
                <a:solidFill>
                  <a:schemeClr val="tx2">
                    <a:lumMod val="75000"/>
                  </a:schemeClr>
                </a:solidFill>
                <a:cs typeface="Calibri"/>
              </a:rPr>
              <a:t>κατάλληλη</a:t>
            </a:r>
            <a:r>
              <a:rPr lang="el-GR" sz="1700" spc="5" dirty="0">
                <a:solidFill>
                  <a:schemeClr val="tx2">
                    <a:lumMod val="75000"/>
                  </a:schemeClr>
                </a:solidFill>
                <a:cs typeface="Calibri"/>
              </a:rPr>
              <a:t> </a:t>
            </a:r>
            <a:r>
              <a:rPr lang="el-GR" sz="1700" spc="-5" dirty="0">
                <a:solidFill>
                  <a:schemeClr val="tx2">
                    <a:lumMod val="75000"/>
                  </a:schemeClr>
                </a:solidFill>
                <a:cs typeface="Calibri"/>
              </a:rPr>
              <a:t>μορφή</a:t>
            </a:r>
            <a:r>
              <a:rPr lang="el-GR" sz="1700" spc="5" dirty="0">
                <a:solidFill>
                  <a:schemeClr val="tx2">
                    <a:lumMod val="75000"/>
                  </a:schemeClr>
                </a:solidFill>
                <a:cs typeface="Calibri"/>
              </a:rPr>
              <a:t> </a:t>
            </a:r>
            <a:r>
              <a:rPr lang="el-GR" sz="1700" spc="-5" dirty="0">
                <a:solidFill>
                  <a:schemeClr val="tx2">
                    <a:lumMod val="75000"/>
                  </a:schemeClr>
                </a:solidFill>
                <a:cs typeface="Calibri"/>
              </a:rPr>
              <a:t>επανόρθωσης.</a:t>
            </a:r>
            <a:endParaRPr lang="el-GR" sz="1700" dirty="0">
              <a:solidFill>
                <a:schemeClr val="tx2">
                  <a:lumMod val="75000"/>
                </a:schemeClr>
              </a:solidFill>
              <a:cs typeface="Calibri"/>
            </a:endParaRPr>
          </a:p>
          <a:p>
            <a:pPr marL="12700" marR="5080" algn="just">
              <a:lnSpc>
                <a:spcPct val="101699"/>
              </a:lnSpc>
            </a:pPr>
            <a:endParaRPr lang="el-GR" sz="1700" dirty="0">
              <a:cs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36</a:t>
            </a:fld>
            <a:endParaRPr dirty="0"/>
          </a:p>
        </p:txBody>
      </p:sp>
      <p:sp>
        <p:nvSpPr>
          <p:cNvPr id="2" name="object 2"/>
          <p:cNvSpPr txBox="1"/>
          <p:nvPr/>
        </p:nvSpPr>
        <p:spPr>
          <a:xfrm>
            <a:off x="317500" y="273050"/>
            <a:ext cx="10134600" cy="6771149"/>
          </a:xfrm>
          <a:prstGeom prst="rect">
            <a:avLst/>
          </a:prstGeom>
        </p:spPr>
        <p:txBody>
          <a:bodyPr vert="horz" wrap="square" lIns="0" tIns="9525" rIns="0" bIns="0" rtlCol="0">
            <a:spAutoFit/>
          </a:bodyPr>
          <a:lstStyle/>
          <a:p>
            <a:pPr>
              <a:lnSpc>
                <a:spcPct val="100000"/>
              </a:lnSpc>
              <a:spcBef>
                <a:spcPts val="20"/>
              </a:spcBef>
            </a:pPr>
            <a:endParaRPr sz="1600">
              <a:latin typeface="Calibri"/>
              <a:cs typeface="Calibri"/>
            </a:endParaRPr>
          </a:p>
          <a:p>
            <a:pPr marL="12700" algn="just">
              <a:lnSpc>
                <a:spcPct val="100000"/>
              </a:lnSpc>
            </a:pPr>
            <a:r>
              <a:rPr sz="1600" b="1" u="sng" dirty="0">
                <a:solidFill>
                  <a:srgbClr val="4F81BC"/>
                </a:solidFill>
                <a:uFill>
                  <a:solidFill>
                    <a:srgbClr val="4F81BC"/>
                  </a:solidFill>
                </a:uFill>
                <a:latin typeface="Calibri"/>
                <a:cs typeface="Calibri"/>
                <a:hlinkClick r:id="rId2"/>
              </a:rPr>
              <a:t>Ali</a:t>
            </a:r>
            <a:r>
              <a:rPr sz="1600" b="1" u="sng" spc="-20" dirty="0">
                <a:solidFill>
                  <a:srgbClr val="4F81BC"/>
                </a:solidFill>
                <a:uFill>
                  <a:solidFill>
                    <a:srgbClr val="4F81BC"/>
                  </a:solidFill>
                </a:uFill>
                <a:latin typeface="Calibri"/>
                <a:cs typeface="Calibri"/>
                <a:hlinkClick r:id="rId2"/>
              </a:rPr>
              <a:t> </a:t>
            </a:r>
            <a:r>
              <a:rPr sz="1600" b="1" u="sng" spc="-5" dirty="0">
                <a:solidFill>
                  <a:srgbClr val="4F81BC"/>
                </a:solidFill>
                <a:uFill>
                  <a:solidFill>
                    <a:srgbClr val="4F81BC"/>
                  </a:solidFill>
                </a:uFill>
                <a:latin typeface="Calibri"/>
                <a:cs typeface="Calibri"/>
                <a:hlinkClick r:id="rId2"/>
              </a:rPr>
              <a:t>κατά</a:t>
            </a:r>
            <a:r>
              <a:rPr sz="1600" b="1" u="sng" spc="-10" dirty="0">
                <a:solidFill>
                  <a:srgbClr val="4F81BC"/>
                </a:solidFill>
                <a:uFill>
                  <a:solidFill>
                    <a:srgbClr val="4F81BC"/>
                  </a:solidFill>
                </a:uFill>
                <a:latin typeface="Calibri"/>
                <a:cs typeface="Calibri"/>
                <a:hlinkClick r:id="rId2"/>
              </a:rPr>
              <a:t> </a:t>
            </a:r>
            <a:r>
              <a:rPr sz="1600" b="1" u="sng" spc="-5" dirty="0">
                <a:solidFill>
                  <a:srgbClr val="4F81BC"/>
                </a:solidFill>
                <a:uFill>
                  <a:solidFill>
                    <a:srgbClr val="4F81BC"/>
                  </a:solidFill>
                </a:uFill>
                <a:latin typeface="Calibri"/>
                <a:cs typeface="Calibri"/>
                <a:hlinkClick r:id="rId2"/>
              </a:rPr>
              <a:t>Ηνωμένου</a:t>
            </a:r>
            <a:r>
              <a:rPr sz="1600" b="1" u="sng" spc="-10" dirty="0">
                <a:solidFill>
                  <a:srgbClr val="4F81BC"/>
                </a:solidFill>
                <a:uFill>
                  <a:solidFill>
                    <a:srgbClr val="4F81BC"/>
                  </a:solidFill>
                </a:uFill>
                <a:latin typeface="Calibri"/>
                <a:cs typeface="Calibri"/>
                <a:hlinkClick r:id="rId2"/>
              </a:rPr>
              <a:t> </a:t>
            </a:r>
            <a:r>
              <a:rPr sz="1600" b="1" u="sng" spc="-5" dirty="0">
                <a:solidFill>
                  <a:srgbClr val="4F81BC"/>
                </a:solidFill>
                <a:uFill>
                  <a:solidFill>
                    <a:srgbClr val="4F81BC"/>
                  </a:solidFill>
                </a:uFill>
                <a:latin typeface="Calibri"/>
                <a:cs typeface="Calibri"/>
                <a:hlinkClick r:id="rId2"/>
              </a:rPr>
              <a:t>Βασιλείου</a:t>
            </a:r>
            <a:endParaRPr sz="1600">
              <a:latin typeface="Calibri"/>
              <a:cs typeface="Calibri"/>
            </a:endParaRPr>
          </a:p>
          <a:p>
            <a:pPr marL="12700" algn="just">
              <a:lnSpc>
                <a:spcPct val="100000"/>
              </a:lnSpc>
              <a:spcBef>
                <a:spcPts val="25"/>
              </a:spcBef>
            </a:pPr>
            <a:r>
              <a:rPr sz="1600" dirty="0">
                <a:solidFill>
                  <a:srgbClr val="808080"/>
                </a:solidFill>
                <a:latin typeface="Calibri"/>
                <a:cs typeface="Calibri"/>
              </a:rPr>
              <a:t>11</a:t>
            </a:r>
            <a:r>
              <a:rPr sz="1600" spc="-20" dirty="0">
                <a:solidFill>
                  <a:srgbClr val="808080"/>
                </a:solidFill>
                <a:latin typeface="Calibri"/>
                <a:cs typeface="Calibri"/>
              </a:rPr>
              <a:t> </a:t>
            </a:r>
            <a:r>
              <a:rPr sz="1600" spc="-5" dirty="0">
                <a:solidFill>
                  <a:srgbClr val="808080"/>
                </a:solidFill>
                <a:latin typeface="Calibri"/>
                <a:cs typeface="Calibri"/>
              </a:rPr>
              <a:t>Ιανουαρίου</a:t>
            </a:r>
            <a:r>
              <a:rPr sz="1600" spc="-20" dirty="0">
                <a:solidFill>
                  <a:srgbClr val="808080"/>
                </a:solidFill>
                <a:latin typeface="Calibri"/>
                <a:cs typeface="Calibri"/>
              </a:rPr>
              <a:t> </a:t>
            </a:r>
            <a:r>
              <a:rPr sz="1600" spc="-5" dirty="0">
                <a:solidFill>
                  <a:srgbClr val="808080"/>
                </a:solidFill>
                <a:latin typeface="Calibri"/>
                <a:cs typeface="Calibri"/>
              </a:rPr>
              <a:t>2011</a:t>
            </a:r>
            <a:endParaRPr sz="1600">
              <a:latin typeface="Calibri"/>
              <a:cs typeface="Calibri"/>
            </a:endParaRPr>
          </a:p>
          <a:p>
            <a:pPr marL="12700" marR="5080" algn="just">
              <a:lnSpc>
                <a:spcPct val="101699"/>
              </a:lnSpc>
            </a:pPr>
            <a:r>
              <a:rPr sz="1600" dirty="0">
                <a:latin typeface="Calibri"/>
                <a:cs typeface="Calibri"/>
              </a:rPr>
              <a:t>Ο</a:t>
            </a:r>
            <a:r>
              <a:rPr sz="1600" spc="5" dirty="0">
                <a:latin typeface="Calibri"/>
                <a:cs typeface="Calibri"/>
              </a:rPr>
              <a:t> </a:t>
            </a:r>
            <a:r>
              <a:rPr sz="1600" spc="-5" dirty="0">
                <a:latin typeface="Calibri"/>
                <a:cs typeface="Calibri"/>
              </a:rPr>
              <a:t>προσφεύγων</a:t>
            </a:r>
            <a:r>
              <a:rPr sz="1600" dirty="0">
                <a:latin typeface="Calibri"/>
                <a:cs typeface="Calibri"/>
              </a:rPr>
              <a:t> </a:t>
            </a:r>
            <a:r>
              <a:rPr sz="1600" spc="-5" dirty="0">
                <a:latin typeface="Calibri"/>
                <a:cs typeface="Calibri"/>
              </a:rPr>
              <a:t>αποβλήθηκε</a:t>
            </a:r>
            <a:r>
              <a:rPr sz="1600" dirty="0">
                <a:latin typeface="Calibri"/>
                <a:cs typeface="Calibri"/>
              </a:rPr>
              <a:t> </a:t>
            </a:r>
            <a:r>
              <a:rPr sz="1600" spc="-5" dirty="0">
                <a:latin typeface="Calibri"/>
                <a:cs typeface="Calibri"/>
              </a:rPr>
              <a:t>από</a:t>
            </a:r>
            <a:r>
              <a:rPr sz="1600" dirty="0">
                <a:latin typeface="Calibri"/>
                <a:cs typeface="Calibri"/>
              </a:rPr>
              <a:t> το</a:t>
            </a:r>
            <a:r>
              <a:rPr sz="1600" spc="5" dirty="0">
                <a:latin typeface="Calibri"/>
                <a:cs typeface="Calibri"/>
              </a:rPr>
              <a:t> </a:t>
            </a:r>
            <a:r>
              <a:rPr sz="1600" spc="-5" dirty="0">
                <a:latin typeface="Calibri"/>
                <a:cs typeface="Calibri"/>
              </a:rPr>
              <a:t>σχολείο</a:t>
            </a:r>
            <a:r>
              <a:rPr sz="1600" dirty="0">
                <a:latin typeface="Calibri"/>
                <a:cs typeface="Calibri"/>
              </a:rPr>
              <a:t> του</a:t>
            </a:r>
            <a:r>
              <a:rPr sz="1600" spc="5" dirty="0">
                <a:latin typeface="Calibri"/>
                <a:cs typeface="Calibri"/>
              </a:rPr>
              <a:t> </a:t>
            </a:r>
            <a:r>
              <a:rPr sz="1600" spc="-5" dirty="0">
                <a:latin typeface="Calibri"/>
                <a:cs typeface="Calibri"/>
              </a:rPr>
              <a:t>κατά</a:t>
            </a:r>
            <a:r>
              <a:rPr sz="1600" dirty="0">
                <a:latin typeface="Calibri"/>
                <a:cs typeface="Calibri"/>
              </a:rPr>
              <a:t> τη</a:t>
            </a:r>
            <a:r>
              <a:rPr sz="1600" spc="5" dirty="0">
                <a:latin typeface="Calibri"/>
                <a:cs typeface="Calibri"/>
              </a:rPr>
              <a:t> </a:t>
            </a:r>
            <a:r>
              <a:rPr sz="1600" spc="-5" dirty="0">
                <a:latin typeface="Calibri"/>
                <a:cs typeface="Calibri"/>
              </a:rPr>
              <a:t>διάρκεια</a:t>
            </a:r>
            <a:r>
              <a:rPr sz="1600" dirty="0">
                <a:latin typeface="Calibri"/>
                <a:cs typeface="Calibri"/>
              </a:rPr>
              <a:t> </a:t>
            </a:r>
            <a:r>
              <a:rPr sz="1600" spc="-5" dirty="0">
                <a:latin typeface="Calibri"/>
                <a:cs typeface="Calibri"/>
              </a:rPr>
              <a:t>αστυνομικής </a:t>
            </a:r>
            <a:r>
              <a:rPr sz="1600" spc="-260" dirty="0">
                <a:latin typeface="Calibri"/>
                <a:cs typeface="Calibri"/>
              </a:rPr>
              <a:t> </a:t>
            </a:r>
            <a:r>
              <a:rPr sz="1600" dirty="0">
                <a:latin typeface="Calibri"/>
                <a:cs typeface="Calibri"/>
              </a:rPr>
              <a:t>έρευνας </a:t>
            </a:r>
            <a:r>
              <a:rPr sz="1600" spc="-5" dirty="0">
                <a:latin typeface="Calibri"/>
                <a:cs typeface="Calibri"/>
              </a:rPr>
              <a:t>για πυρκαγιά </a:t>
            </a:r>
            <a:r>
              <a:rPr sz="1600" spc="-10" dirty="0">
                <a:latin typeface="Calibri"/>
                <a:cs typeface="Calibri"/>
              </a:rPr>
              <a:t>που </a:t>
            </a:r>
            <a:r>
              <a:rPr sz="1600" spc="-5" dirty="0">
                <a:latin typeface="Calibri"/>
                <a:cs typeface="Calibri"/>
              </a:rPr>
              <a:t>ξέσπασε στο σχολείο, </a:t>
            </a:r>
            <a:r>
              <a:rPr sz="1600" dirty="0">
                <a:latin typeface="Calibri"/>
                <a:cs typeface="Calibri"/>
              </a:rPr>
              <a:t>με την </a:t>
            </a:r>
            <a:r>
              <a:rPr sz="1600" spc="-5" dirty="0">
                <a:latin typeface="Calibri"/>
                <a:cs typeface="Calibri"/>
              </a:rPr>
              <a:t>αιτιολογία ότι βρισκόταν </a:t>
            </a:r>
            <a:r>
              <a:rPr sz="1600" dirty="0">
                <a:latin typeface="Calibri"/>
                <a:cs typeface="Calibri"/>
              </a:rPr>
              <a:t> </a:t>
            </a:r>
            <a:r>
              <a:rPr sz="1600" spc="-5" dirty="0">
                <a:latin typeface="Calibri"/>
                <a:cs typeface="Calibri"/>
              </a:rPr>
              <a:t>κοντά</a:t>
            </a:r>
            <a:r>
              <a:rPr sz="1600" spc="15" dirty="0">
                <a:latin typeface="Calibri"/>
                <a:cs typeface="Calibri"/>
              </a:rPr>
              <a:t> </a:t>
            </a:r>
            <a:r>
              <a:rPr sz="1600" spc="-5" dirty="0">
                <a:latin typeface="Calibri"/>
                <a:cs typeface="Calibri"/>
              </a:rPr>
              <a:t>στο</a:t>
            </a:r>
            <a:r>
              <a:rPr sz="1600" spc="20" dirty="0">
                <a:latin typeface="Calibri"/>
                <a:cs typeface="Calibri"/>
              </a:rPr>
              <a:t> </a:t>
            </a:r>
            <a:r>
              <a:rPr sz="1600" spc="-5" dirty="0">
                <a:latin typeface="Calibri"/>
                <a:cs typeface="Calibri"/>
              </a:rPr>
              <a:t>σημείο</a:t>
            </a:r>
            <a:r>
              <a:rPr sz="1600" spc="25" dirty="0">
                <a:latin typeface="Calibri"/>
                <a:cs typeface="Calibri"/>
              </a:rPr>
              <a:t> </a:t>
            </a:r>
            <a:r>
              <a:rPr sz="1600" spc="-5" dirty="0">
                <a:latin typeface="Calibri"/>
                <a:cs typeface="Calibri"/>
              </a:rPr>
              <a:t>από</a:t>
            </a:r>
            <a:r>
              <a:rPr sz="1600" spc="20" dirty="0">
                <a:latin typeface="Calibri"/>
                <a:cs typeface="Calibri"/>
              </a:rPr>
              <a:t> </a:t>
            </a:r>
            <a:r>
              <a:rPr sz="1600" dirty="0">
                <a:latin typeface="Calibri"/>
                <a:cs typeface="Calibri"/>
              </a:rPr>
              <a:t>το</a:t>
            </a:r>
            <a:r>
              <a:rPr sz="1600" spc="20" dirty="0">
                <a:latin typeface="Calibri"/>
                <a:cs typeface="Calibri"/>
              </a:rPr>
              <a:t> </a:t>
            </a:r>
            <a:r>
              <a:rPr sz="1600" spc="-5" dirty="0">
                <a:latin typeface="Calibri"/>
                <a:cs typeface="Calibri"/>
              </a:rPr>
              <a:t>οποίο</a:t>
            </a:r>
            <a:r>
              <a:rPr sz="1600" spc="20" dirty="0">
                <a:latin typeface="Calibri"/>
                <a:cs typeface="Calibri"/>
              </a:rPr>
              <a:t> </a:t>
            </a:r>
            <a:r>
              <a:rPr sz="1600" spc="-5" dirty="0">
                <a:latin typeface="Calibri"/>
                <a:cs typeface="Calibri"/>
              </a:rPr>
              <a:t>ξεκίνησε</a:t>
            </a:r>
            <a:r>
              <a:rPr sz="1600" spc="30" dirty="0">
                <a:latin typeface="Calibri"/>
                <a:cs typeface="Calibri"/>
              </a:rPr>
              <a:t> </a:t>
            </a:r>
            <a:r>
              <a:rPr sz="1600" dirty="0">
                <a:latin typeface="Calibri"/>
                <a:cs typeface="Calibri"/>
              </a:rPr>
              <a:t>η</a:t>
            </a:r>
            <a:r>
              <a:rPr sz="1600" spc="20" dirty="0">
                <a:latin typeface="Calibri"/>
                <a:cs typeface="Calibri"/>
              </a:rPr>
              <a:t> </a:t>
            </a:r>
            <a:r>
              <a:rPr sz="1600" spc="-5" dirty="0">
                <a:latin typeface="Calibri"/>
                <a:cs typeface="Calibri"/>
              </a:rPr>
              <a:t>πυρκαγιά</a:t>
            </a:r>
            <a:r>
              <a:rPr sz="1600" spc="25" dirty="0">
                <a:latin typeface="Calibri"/>
                <a:cs typeface="Calibri"/>
              </a:rPr>
              <a:t> </a:t>
            </a:r>
            <a:r>
              <a:rPr sz="1600" spc="-5" dirty="0">
                <a:latin typeface="Calibri"/>
                <a:cs typeface="Calibri"/>
              </a:rPr>
              <a:t>κατά</a:t>
            </a:r>
            <a:r>
              <a:rPr sz="1600" spc="20" dirty="0">
                <a:latin typeface="Calibri"/>
                <a:cs typeface="Calibri"/>
              </a:rPr>
              <a:t> </a:t>
            </a:r>
            <a:r>
              <a:rPr sz="1600" dirty="0">
                <a:latin typeface="Calibri"/>
                <a:cs typeface="Calibri"/>
              </a:rPr>
              <a:t>τον</a:t>
            </a:r>
            <a:r>
              <a:rPr sz="1600" spc="20" dirty="0">
                <a:latin typeface="Calibri"/>
                <a:cs typeface="Calibri"/>
              </a:rPr>
              <a:t> </a:t>
            </a:r>
            <a:r>
              <a:rPr sz="1600" spc="-10" dirty="0">
                <a:latin typeface="Calibri"/>
                <a:cs typeface="Calibri"/>
              </a:rPr>
              <a:t>κρίσιμο</a:t>
            </a:r>
            <a:r>
              <a:rPr sz="1600" spc="25" dirty="0">
                <a:latin typeface="Calibri"/>
                <a:cs typeface="Calibri"/>
              </a:rPr>
              <a:t> </a:t>
            </a:r>
            <a:r>
              <a:rPr sz="1600">
                <a:latin typeface="Calibri"/>
                <a:cs typeface="Calibri"/>
              </a:rPr>
              <a:t>εκείνο</a:t>
            </a:r>
            <a:r>
              <a:rPr sz="1600" spc="25">
                <a:latin typeface="Calibri"/>
                <a:cs typeface="Calibri"/>
              </a:rPr>
              <a:t> </a:t>
            </a:r>
            <a:r>
              <a:rPr sz="1600" smtClean="0">
                <a:latin typeface="Calibri"/>
                <a:cs typeface="Calibri"/>
              </a:rPr>
              <a:t>χρόνο.</a:t>
            </a:r>
            <a:r>
              <a:rPr lang="en-US" sz="1600" dirty="0" smtClean="0">
                <a:latin typeface="Calibri"/>
                <a:cs typeface="Calibri"/>
              </a:rPr>
              <a:t> </a:t>
            </a:r>
            <a:r>
              <a:rPr sz="1600" smtClean="0">
                <a:latin typeface="Calibri"/>
                <a:cs typeface="Calibri"/>
              </a:rPr>
              <a:t>Του </a:t>
            </a:r>
            <a:r>
              <a:rPr sz="1600" spc="-5" dirty="0">
                <a:latin typeface="Calibri"/>
                <a:cs typeface="Calibri"/>
              </a:rPr>
              <a:t>προσφέρθηκε εναλλακτικός τρόπος διδασκαλίας και, έπειτα από την παύση </a:t>
            </a:r>
            <a:r>
              <a:rPr sz="1600" dirty="0">
                <a:latin typeface="Calibri"/>
                <a:cs typeface="Calibri"/>
              </a:rPr>
              <a:t>της </a:t>
            </a:r>
            <a:r>
              <a:rPr sz="1600" spc="5" dirty="0">
                <a:latin typeface="Calibri"/>
                <a:cs typeface="Calibri"/>
              </a:rPr>
              <a:t> </a:t>
            </a:r>
            <a:r>
              <a:rPr sz="1600" dirty="0">
                <a:latin typeface="Calibri"/>
                <a:cs typeface="Calibri"/>
              </a:rPr>
              <a:t>εναντίον του </a:t>
            </a:r>
            <a:r>
              <a:rPr sz="1600" spc="-5" dirty="0">
                <a:latin typeface="Calibri"/>
                <a:cs typeface="Calibri"/>
              </a:rPr>
              <a:t>ποινικής δίωξης, </a:t>
            </a:r>
            <a:r>
              <a:rPr sz="1600" dirty="0">
                <a:latin typeface="Calibri"/>
                <a:cs typeface="Calibri"/>
              </a:rPr>
              <a:t>η </a:t>
            </a:r>
            <a:r>
              <a:rPr sz="1600" spc="-5" dirty="0">
                <a:latin typeface="Calibri"/>
                <a:cs typeface="Calibri"/>
              </a:rPr>
              <a:t>διευθύντρια </a:t>
            </a:r>
            <a:r>
              <a:rPr sz="1600" dirty="0">
                <a:latin typeface="Calibri"/>
                <a:cs typeface="Calibri"/>
              </a:rPr>
              <a:t>του </a:t>
            </a:r>
            <a:r>
              <a:rPr sz="1600" spc="-5" dirty="0">
                <a:latin typeface="Calibri"/>
                <a:cs typeface="Calibri"/>
              </a:rPr>
              <a:t>σχολείου προσκάλεσε τους γονείς </a:t>
            </a:r>
            <a:r>
              <a:rPr sz="1600" dirty="0">
                <a:latin typeface="Calibri"/>
                <a:cs typeface="Calibri"/>
              </a:rPr>
              <a:t> του</a:t>
            </a:r>
            <a:r>
              <a:rPr sz="1600" spc="5" dirty="0">
                <a:latin typeface="Calibri"/>
                <a:cs typeface="Calibri"/>
              </a:rPr>
              <a:t> </a:t>
            </a:r>
            <a:r>
              <a:rPr sz="1600" spc="-5" dirty="0">
                <a:latin typeface="Calibri"/>
                <a:cs typeface="Calibri"/>
              </a:rPr>
              <a:t>σε</a:t>
            </a:r>
            <a:r>
              <a:rPr sz="1600" dirty="0">
                <a:latin typeface="Calibri"/>
                <a:cs typeface="Calibri"/>
              </a:rPr>
              <a:t> </a:t>
            </a:r>
            <a:r>
              <a:rPr sz="1600" spc="-5" dirty="0">
                <a:latin typeface="Calibri"/>
                <a:cs typeface="Calibri"/>
              </a:rPr>
              <a:t>μια</a:t>
            </a:r>
            <a:r>
              <a:rPr sz="1600" dirty="0">
                <a:latin typeface="Calibri"/>
                <a:cs typeface="Calibri"/>
              </a:rPr>
              <a:t> </a:t>
            </a:r>
            <a:r>
              <a:rPr sz="1600" spc="-5" dirty="0">
                <a:latin typeface="Calibri"/>
                <a:cs typeface="Calibri"/>
              </a:rPr>
              <a:t>συνάντηση</a:t>
            </a:r>
            <a:r>
              <a:rPr sz="1600" dirty="0">
                <a:latin typeface="Calibri"/>
                <a:cs typeface="Calibri"/>
              </a:rPr>
              <a:t> </a:t>
            </a:r>
            <a:r>
              <a:rPr sz="1600" spc="-5" dirty="0">
                <a:latin typeface="Calibri"/>
                <a:cs typeface="Calibri"/>
              </a:rPr>
              <a:t>για</a:t>
            </a:r>
            <a:r>
              <a:rPr sz="1600" dirty="0">
                <a:latin typeface="Calibri"/>
                <a:cs typeface="Calibri"/>
              </a:rPr>
              <a:t> τη</a:t>
            </a:r>
            <a:r>
              <a:rPr sz="1600" spc="5" dirty="0">
                <a:latin typeface="Calibri"/>
                <a:cs typeface="Calibri"/>
              </a:rPr>
              <a:t> </a:t>
            </a:r>
            <a:r>
              <a:rPr sz="1600" spc="-5" dirty="0">
                <a:latin typeface="Calibri"/>
                <a:cs typeface="Calibri"/>
              </a:rPr>
              <a:t>διευκόλυνση</a:t>
            </a:r>
            <a:r>
              <a:rPr sz="1600" dirty="0">
                <a:latin typeface="Calibri"/>
                <a:cs typeface="Calibri"/>
              </a:rPr>
              <a:t> της</a:t>
            </a:r>
            <a:r>
              <a:rPr sz="1600" spc="5" dirty="0">
                <a:latin typeface="Calibri"/>
                <a:cs typeface="Calibri"/>
              </a:rPr>
              <a:t> </a:t>
            </a:r>
            <a:r>
              <a:rPr sz="1600" spc="-5" dirty="0">
                <a:latin typeface="Calibri"/>
                <a:cs typeface="Calibri"/>
              </a:rPr>
              <a:t>επανένταξής</a:t>
            </a:r>
            <a:r>
              <a:rPr sz="1600" dirty="0">
                <a:latin typeface="Calibri"/>
                <a:cs typeface="Calibri"/>
              </a:rPr>
              <a:t> </a:t>
            </a:r>
            <a:r>
              <a:rPr sz="1600" spc="-5" dirty="0">
                <a:latin typeface="Calibri"/>
                <a:cs typeface="Calibri"/>
              </a:rPr>
              <a:t>του.</a:t>
            </a:r>
            <a:r>
              <a:rPr sz="1600" dirty="0">
                <a:latin typeface="Calibri"/>
                <a:cs typeface="Calibri"/>
              </a:rPr>
              <a:t> </a:t>
            </a:r>
            <a:r>
              <a:rPr sz="1600" spc="-5" dirty="0">
                <a:latin typeface="Calibri"/>
                <a:cs typeface="Calibri"/>
              </a:rPr>
              <a:t>Οι</a:t>
            </a:r>
            <a:r>
              <a:rPr sz="1600" dirty="0">
                <a:latin typeface="Calibri"/>
                <a:cs typeface="Calibri"/>
              </a:rPr>
              <a:t> </a:t>
            </a:r>
            <a:r>
              <a:rPr sz="1600" spc="-5" dirty="0">
                <a:latin typeface="Calibri"/>
                <a:cs typeface="Calibri"/>
              </a:rPr>
              <a:t>γονείς</a:t>
            </a:r>
            <a:r>
              <a:rPr sz="1600" dirty="0">
                <a:latin typeface="Calibri"/>
                <a:cs typeface="Calibri"/>
              </a:rPr>
              <a:t> δεν </a:t>
            </a:r>
            <a:r>
              <a:rPr sz="1600" spc="5" dirty="0">
                <a:latin typeface="Calibri"/>
                <a:cs typeface="Calibri"/>
              </a:rPr>
              <a:t> </a:t>
            </a:r>
            <a:r>
              <a:rPr sz="1600" spc="-5" dirty="0">
                <a:latin typeface="Calibri"/>
                <a:cs typeface="Calibri"/>
              </a:rPr>
              <a:t>παρουσιάστηκαν στη συνάντηση και επιπλέον ανέβαλαν </a:t>
            </a:r>
            <a:r>
              <a:rPr sz="1600" dirty="0">
                <a:latin typeface="Calibri"/>
                <a:cs typeface="Calibri"/>
              </a:rPr>
              <a:t>την </a:t>
            </a:r>
            <a:r>
              <a:rPr sz="1600" spc="-5" dirty="0">
                <a:latin typeface="Calibri"/>
                <a:cs typeface="Calibri"/>
              </a:rPr>
              <a:t>απόφασή τους σχετικά </a:t>
            </a:r>
            <a:r>
              <a:rPr sz="1600" dirty="0">
                <a:latin typeface="Calibri"/>
                <a:cs typeface="Calibri"/>
              </a:rPr>
              <a:t> με</a:t>
            </a:r>
            <a:r>
              <a:rPr sz="1600" spc="105" dirty="0">
                <a:latin typeface="Calibri"/>
                <a:cs typeface="Calibri"/>
              </a:rPr>
              <a:t> </a:t>
            </a:r>
            <a:r>
              <a:rPr sz="1600" dirty="0">
                <a:latin typeface="Calibri"/>
                <a:cs typeface="Calibri"/>
              </a:rPr>
              <a:t>την</a:t>
            </a:r>
            <a:r>
              <a:rPr sz="1600" spc="105" dirty="0">
                <a:latin typeface="Calibri"/>
                <a:cs typeface="Calibri"/>
              </a:rPr>
              <a:t> </a:t>
            </a:r>
            <a:r>
              <a:rPr sz="1600" spc="-5" dirty="0">
                <a:latin typeface="Calibri"/>
                <a:cs typeface="Calibri"/>
              </a:rPr>
              <a:t>επιστροφή</a:t>
            </a:r>
            <a:r>
              <a:rPr sz="1600" spc="90" dirty="0">
                <a:latin typeface="Calibri"/>
                <a:cs typeface="Calibri"/>
              </a:rPr>
              <a:t> </a:t>
            </a:r>
            <a:r>
              <a:rPr sz="1600" dirty="0">
                <a:latin typeface="Calibri"/>
                <a:cs typeface="Calibri"/>
              </a:rPr>
              <a:t>του</a:t>
            </a:r>
            <a:r>
              <a:rPr sz="1600" spc="100" dirty="0">
                <a:latin typeface="Calibri"/>
                <a:cs typeface="Calibri"/>
              </a:rPr>
              <a:t> </a:t>
            </a:r>
            <a:r>
              <a:rPr sz="1600" spc="-5" dirty="0">
                <a:latin typeface="Calibri"/>
                <a:cs typeface="Calibri"/>
              </a:rPr>
              <a:t>γιου</a:t>
            </a:r>
            <a:r>
              <a:rPr sz="1600" spc="95" dirty="0">
                <a:latin typeface="Calibri"/>
                <a:cs typeface="Calibri"/>
              </a:rPr>
              <a:t> </a:t>
            </a:r>
            <a:r>
              <a:rPr sz="1600" spc="-5" dirty="0">
                <a:latin typeface="Calibri"/>
                <a:cs typeface="Calibri"/>
              </a:rPr>
              <a:t>τους</a:t>
            </a:r>
            <a:r>
              <a:rPr sz="1600" spc="100" dirty="0">
                <a:latin typeface="Calibri"/>
                <a:cs typeface="Calibri"/>
              </a:rPr>
              <a:t> </a:t>
            </a:r>
            <a:r>
              <a:rPr sz="1600" spc="-5" dirty="0">
                <a:latin typeface="Calibri"/>
                <a:cs typeface="Calibri"/>
              </a:rPr>
              <a:t>στο</a:t>
            </a:r>
            <a:r>
              <a:rPr sz="1600" spc="100" dirty="0">
                <a:latin typeface="Calibri"/>
                <a:cs typeface="Calibri"/>
              </a:rPr>
              <a:t> </a:t>
            </a:r>
            <a:r>
              <a:rPr sz="1600" spc="-5" dirty="0">
                <a:latin typeface="Calibri"/>
                <a:cs typeface="Calibri"/>
              </a:rPr>
              <a:t>σχολείο,</a:t>
            </a:r>
            <a:r>
              <a:rPr sz="1600" spc="105" dirty="0">
                <a:latin typeface="Calibri"/>
                <a:cs typeface="Calibri"/>
              </a:rPr>
              <a:t> </a:t>
            </a:r>
            <a:r>
              <a:rPr sz="1600" dirty="0">
                <a:latin typeface="Calibri"/>
                <a:cs typeface="Calibri"/>
              </a:rPr>
              <a:t>με</a:t>
            </a:r>
            <a:r>
              <a:rPr sz="1600" spc="90" dirty="0">
                <a:latin typeface="Calibri"/>
                <a:cs typeface="Calibri"/>
              </a:rPr>
              <a:t> </a:t>
            </a:r>
            <a:r>
              <a:rPr sz="1600" spc="-5" dirty="0">
                <a:latin typeface="Calibri"/>
                <a:cs typeface="Calibri"/>
              </a:rPr>
              <a:t>αποτέλεσμα</a:t>
            </a:r>
            <a:r>
              <a:rPr sz="1600" spc="105" dirty="0">
                <a:latin typeface="Calibri"/>
                <a:cs typeface="Calibri"/>
              </a:rPr>
              <a:t> </a:t>
            </a:r>
            <a:r>
              <a:rPr sz="1600" dirty="0">
                <a:latin typeface="Calibri"/>
                <a:cs typeface="Calibri"/>
              </a:rPr>
              <a:t>να</a:t>
            </a:r>
            <a:r>
              <a:rPr sz="1600" spc="105" dirty="0">
                <a:latin typeface="Calibri"/>
                <a:cs typeface="Calibri"/>
              </a:rPr>
              <a:t> </a:t>
            </a:r>
            <a:r>
              <a:rPr sz="1600" spc="-5" dirty="0">
                <a:latin typeface="Calibri"/>
                <a:cs typeface="Calibri"/>
              </a:rPr>
              <a:t>δοθεί</a:t>
            </a:r>
            <a:r>
              <a:rPr sz="1600" spc="95" dirty="0">
                <a:latin typeface="Calibri"/>
                <a:cs typeface="Calibri"/>
              </a:rPr>
              <a:t> </a:t>
            </a:r>
            <a:r>
              <a:rPr sz="1600" dirty="0">
                <a:latin typeface="Calibri"/>
                <a:cs typeface="Calibri"/>
              </a:rPr>
              <a:t>η</a:t>
            </a:r>
            <a:r>
              <a:rPr sz="1600" spc="105" dirty="0">
                <a:latin typeface="Calibri"/>
                <a:cs typeface="Calibri"/>
              </a:rPr>
              <a:t> </a:t>
            </a:r>
            <a:r>
              <a:rPr sz="1600" spc="-5" dirty="0">
                <a:latin typeface="Calibri"/>
                <a:cs typeface="Calibri"/>
              </a:rPr>
              <a:t>θέση</a:t>
            </a:r>
            <a:r>
              <a:rPr sz="1600" spc="100" dirty="0">
                <a:latin typeface="Calibri"/>
                <a:cs typeface="Calibri"/>
              </a:rPr>
              <a:t> </a:t>
            </a:r>
            <a:r>
              <a:rPr sz="1600" dirty="0">
                <a:latin typeface="Calibri"/>
                <a:cs typeface="Calibri"/>
              </a:rPr>
              <a:t>του </a:t>
            </a:r>
            <a:r>
              <a:rPr sz="1600" spc="-260" dirty="0">
                <a:latin typeface="Calibri"/>
                <a:cs typeface="Calibri"/>
              </a:rPr>
              <a:t> </a:t>
            </a:r>
            <a:r>
              <a:rPr sz="1600" spc="-5" dirty="0">
                <a:latin typeface="Calibri"/>
                <a:cs typeface="Calibri"/>
              </a:rPr>
              <a:t>σε</a:t>
            </a:r>
            <a:r>
              <a:rPr sz="1600" spc="5" dirty="0">
                <a:latin typeface="Calibri"/>
                <a:cs typeface="Calibri"/>
              </a:rPr>
              <a:t> </a:t>
            </a:r>
            <a:r>
              <a:rPr sz="1600" spc="-5" dirty="0">
                <a:latin typeface="Calibri"/>
                <a:cs typeface="Calibri"/>
              </a:rPr>
              <a:t>άλλο</a:t>
            </a:r>
            <a:r>
              <a:rPr sz="1600" spc="5" dirty="0">
                <a:latin typeface="Calibri"/>
                <a:cs typeface="Calibri"/>
              </a:rPr>
              <a:t> </a:t>
            </a:r>
            <a:r>
              <a:rPr sz="1600" spc="-5" dirty="0">
                <a:latin typeface="Calibri"/>
                <a:cs typeface="Calibri"/>
              </a:rPr>
              <a:t>μαθητή.</a:t>
            </a:r>
            <a:endParaRPr sz="1600">
              <a:latin typeface="Calibri"/>
              <a:cs typeface="Calibri"/>
            </a:endParaRPr>
          </a:p>
          <a:p>
            <a:pPr marL="12700" marR="5715" algn="just">
              <a:lnSpc>
                <a:spcPct val="101699"/>
              </a:lnSpc>
            </a:pPr>
            <a:r>
              <a:rPr sz="1600" dirty="0">
                <a:solidFill>
                  <a:schemeClr val="tx2">
                    <a:lumMod val="75000"/>
                  </a:schemeClr>
                </a:solidFill>
                <a:latin typeface="Calibri"/>
                <a:cs typeface="Calibri"/>
              </a:rPr>
              <a:t>Το</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Δικαστήριο</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σημείωσε</a:t>
            </a:r>
            <a:r>
              <a:rPr sz="1600" dirty="0">
                <a:solidFill>
                  <a:schemeClr val="tx2">
                    <a:lumMod val="75000"/>
                  </a:schemeClr>
                </a:solidFill>
                <a:latin typeface="Calibri"/>
                <a:cs typeface="Calibri"/>
              </a:rPr>
              <a:t> ότι</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το</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δικαίωμα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στην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εκπαίδευση,</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όπως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αυτό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προστατεύεται</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από</a:t>
            </a:r>
            <a:r>
              <a:rPr sz="1600" dirty="0">
                <a:solidFill>
                  <a:schemeClr val="tx2">
                    <a:lumMod val="75000"/>
                  </a:schemeClr>
                </a:solidFill>
                <a:latin typeface="Calibri"/>
                <a:cs typeface="Calibri"/>
              </a:rPr>
              <a:t> τη</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Σύμβαση,</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περιλαμβάνει</a:t>
            </a:r>
            <a:r>
              <a:rPr sz="1600" dirty="0">
                <a:solidFill>
                  <a:schemeClr val="tx2">
                    <a:lumMod val="75000"/>
                  </a:schemeClr>
                </a:solidFill>
                <a:latin typeface="Calibri"/>
                <a:cs typeface="Calibri"/>
              </a:rPr>
              <a:t> την</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πρόσβαση</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σε</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εκπαιδευτικό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ίδρυμα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καθώς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και</a:t>
            </a:r>
            <a:r>
              <a:rPr sz="1600" dirty="0">
                <a:solidFill>
                  <a:schemeClr val="tx2">
                    <a:lumMod val="75000"/>
                  </a:schemeClr>
                </a:solidFill>
                <a:latin typeface="Calibri"/>
                <a:cs typeface="Calibri"/>
              </a:rPr>
              <a:t> το</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δικαίωμα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λήψης,</a:t>
            </a:r>
            <a:r>
              <a:rPr sz="1600" dirty="0">
                <a:solidFill>
                  <a:schemeClr val="tx2">
                    <a:lumMod val="75000"/>
                  </a:schemeClr>
                </a:solidFill>
                <a:latin typeface="Calibri"/>
                <a:cs typeface="Calibri"/>
              </a:rPr>
              <a:t> σύμφωνα</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με</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το</a:t>
            </a:r>
            <a:r>
              <a:rPr sz="1600" spc="5" dirty="0">
                <a:solidFill>
                  <a:schemeClr val="tx2">
                    <a:lumMod val="75000"/>
                  </a:schemeClr>
                </a:solidFill>
                <a:latin typeface="Calibri"/>
                <a:cs typeface="Calibri"/>
              </a:rPr>
              <a:t> </a:t>
            </a:r>
            <a:r>
              <a:rPr sz="1600" spc="-10" dirty="0">
                <a:solidFill>
                  <a:schemeClr val="tx2">
                    <a:lumMod val="75000"/>
                  </a:schemeClr>
                </a:solidFill>
                <a:latin typeface="Calibri"/>
                <a:cs typeface="Calibri"/>
              </a:rPr>
              <a:t>δίκαιο</a:t>
            </a:r>
            <a:r>
              <a:rPr sz="1600" spc="-5" dirty="0">
                <a:solidFill>
                  <a:schemeClr val="tx2">
                    <a:lumMod val="75000"/>
                  </a:schemeClr>
                </a:solidFill>
                <a:latin typeface="Calibri"/>
                <a:cs typeface="Calibri"/>
              </a:rPr>
              <a:t> κάθε</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Κράτους,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επίσημης αναγνώρισης </a:t>
            </a:r>
            <a:r>
              <a:rPr sz="1600" dirty="0">
                <a:solidFill>
                  <a:schemeClr val="tx2">
                    <a:lumMod val="75000"/>
                  </a:schemeClr>
                </a:solidFill>
                <a:latin typeface="Calibri"/>
                <a:cs typeface="Calibri"/>
              </a:rPr>
              <a:t>των </a:t>
            </a:r>
            <a:r>
              <a:rPr sz="1600" spc="-5" dirty="0">
                <a:solidFill>
                  <a:schemeClr val="tx2">
                    <a:lumMod val="75000"/>
                  </a:schemeClr>
                </a:solidFill>
                <a:latin typeface="Calibri"/>
                <a:cs typeface="Calibri"/>
              </a:rPr>
              <a:t>σπουδών που έχουν ολοκληρωθεί. Κάθε περιορισμός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αυτού</a:t>
            </a:r>
            <a:r>
              <a:rPr sz="1600" dirty="0">
                <a:solidFill>
                  <a:schemeClr val="tx2">
                    <a:lumMod val="75000"/>
                  </a:schemeClr>
                </a:solidFill>
                <a:latin typeface="Calibri"/>
                <a:cs typeface="Calibri"/>
              </a:rPr>
              <a:t> του</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δικαιώματος</a:t>
            </a:r>
            <a:r>
              <a:rPr sz="1600" dirty="0">
                <a:solidFill>
                  <a:schemeClr val="tx2">
                    <a:lumMod val="75000"/>
                  </a:schemeClr>
                </a:solidFill>
                <a:latin typeface="Calibri"/>
                <a:cs typeface="Calibri"/>
              </a:rPr>
              <a:t> πρέπει</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να</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μπορεί</a:t>
            </a:r>
            <a:r>
              <a:rPr sz="1600" dirty="0">
                <a:solidFill>
                  <a:schemeClr val="tx2">
                    <a:lumMod val="75000"/>
                  </a:schemeClr>
                </a:solidFill>
                <a:latin typeface="Calibri"/>
                <a:cs typeface="Calibri"/>
              </a:rPr>
              <a:t> να</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προβλεφθεί</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από</a:t>
            </a:r>
            <a:r>
              <a:rPr sz="1600" spc="26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τους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ενδιαφερομένους και </a:t>
            </a:r>
            <a:r>
              <a:rPr sz="1600" dirty="0">
                <a:solidFill>
                  <a:schemeClr val="tx2">
                    <a:lumMod val="75000"/>
                  </a:schemeClr>
                </a:solidFill>
                <a:latin typeface="Calibri"/>
                <a:cs typeface="Calibri"/>
              </a:rPr>
              <a:t>να </a:t>
            </a:r>
            <a:r>
              <a:rPr sz="1600" spc="-5" dirty="0">
                <a:solidFill>
                  <a:schemeClr val="tx2">
                    <a:lumMod val="75000"/>
                  </a:schemeClr>
                </a:solidFill>
                <a:latin typeface="Calibri"/>
                <a:cs typeface="Calibri"/>
              </a:rPr>
              <a:t>επιδιώκει </a:t>
            </a:r>
            <a:r>
              <a:rPr sz="1600" dirty="0">
                <a:solidFill>
                  <a:schemeClr val="tx2">
                    <a:lumMod val="75000"/>
                  </a:schemeClr>
                </a:solidFill>
                <a:latin typeface="Calibri"/>
                <a:cs typeface="Calibri"/>
              </a:rPr>
              <a:t>έναν </a:t>
            </a:r>
            <a:r>
              <a:rPr sz="1600" spc="-5" dirty="0">
                <a:solidFill>
                  <a:schemeClr val="tx2">
                    <a:lumMod val="75000"/>
                  </a:schemeClr>
                </a:solidFill>
                <a:latin typeface="Calibri"/>
                <a:cs typeface="Calibri"/>
              </a:rPr>
              <a:t>νόμιμο σκοπό. Παράλληλα, </a:t>
            </a:r>
            <a:r>
              <a:rPr sz="1600" dirty="0">
                <a:solidFill>
                  <a:schemeClr val="tx2">
                    <a:lumMod val="75000"/>
                  </a:schemeClr>
                </a:solidFill>
                <a:latin typeface="Calibri"/>
                <a:cs typeface="Calibri"/>
              </a:rPr>
              <a:t>το </a:t>
            </a:r>
            <a:r>
              <a:rPr sz="1600" spc="-5" dirty="0">
                <a:solidFill>
                  <a:schemeClr val="tx2">
                    <a:lumMod val="75000"/>
                  </a:schemeClr>
                </a:solidFill>
                <a:latin typeface="Calibri"/>
                <a:cs typeface="Calibri"/>
              </a:rPr>
              <a:t>δικαίωμα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στην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εκπαίδευση</a:t>
            </a:r>
            <a:r>
              <a:rPr sz="1600" dirty="0">
                <a:solidFill>
                  <a:schemeClr val="tx2">
                    <a:lumMod val="75000"/>
                  </a:schemeClr>
                </a:solidFill>
                <a:latin typeface="Calibri"/>
                <a:cs typeface="Calibri"/>
              </a:rPr>
              <a:t> δεν</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περιλαμβάνει</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απαραίτητα</a:t>
            </a:r>
            <a:r>
              <a:rPr sz="1600" dirty="0">
                <a:solidFill>
                  <a:schemeClr val="tx2">
                    <a:lumMod val="75000"/>
                  </a:schemeClr>
                </a:solidFill>
                <a:latin typeface="Calibri"/>
                <a:cs typeface="Calibri"/>
              </a:rPr>
              <a:t> το</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δικαίωμα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πρόσβασης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σε </a:t>
            </a:r>
            <a:r>
              <a:rPr sz="1600" spc="-26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συγκεκριμένο</a:t>
            </a:r>
            <a:r>
              <a:rPr sz="1600" spc="114"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εκπαιδευτικό</a:t>
            </a:r>
            <a:r>
              <a:rPr sz="1600" spc="12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ίδρυμα</a:t>
            </a:r>
            <a:r>
              <a:rPr sz="1600" spc="120" dirty="0">
                <a:solidFill>
                  <a:schemeClr val="tx2">
                    <a:lumMod val="75000"/>
                  </a:schemeClr>
                </a:solidFill>
                <a:latin typeface="Calibri"/>
                <a:cs typeface="Calibri"/>
              </a:rPr>
              <a:t> </a:t>
            </a:r>
            <a:r>
              <a:rPr sz="1600" dirty="0">
                <a:solidFill>
                  <a:schemeClr val="tx2">
                    <a:lumMod val="75000"/>
                  </a:schemeClr>
                </a:solidFill>
                <a:latin typeface="Calibri"/>
                <a:cs typeface="Calibri"/>
              </a:rPr>
              <a:t>και</a:t>
            </a:r>
            <a:r>
              <a:rPr sz="1600" spc="105" dirty="0">
                <a:solidFill>
                  <a:schemeClr val="tx2">
                    <a:lumMod val="75000"/>
                  </a:schemeClr>
                </a:solidFill>
                <a:latin typeface="Calibri"/>
                <a:cs typeface="Calibri"/>
              </a:rPr>
              <a:t> </a:t>
            </a:r>
            <a:r>
              <a:rPr sz="1600" dirty="0">
                <a:solidFill>
                  <a:schemeClr val="tx2">
                    <a:lumMod val="75000"/>
                  </a:schemeClr>
                </a:solidFill>
                <a:latin typeface="Calibri"/>
                <a:cs typeface="Calibri"/>
              </a:rPr>
              <a:t>δεν</a:t>
            </a:r>
            <a:r>
              <a:rPr sz="1600" spc="114"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αποκλείει</a:t>
            </a:r>
            <a:r>
              <a:rPr sz="1600" spc="11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καταρχήν</a:t>
            </a:r>
            <a:r>
              <a:rPr sz="1600" spc="11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πειθαρχικά</a:t>
            </a:r>
            <a:r>
              <a:rPr sz="1600" spc="120" dirty="0">
                <a:solidFill>
                  <a:schemeClr val="tx2">
                    <a:lumMod val="75000"/>
                  </a:schemeClr>
                </a:solidFill>
                <a:latin typeface="Calibri"/>
                <a:cs typeface="Calibri"/>
              </a:rPr>
              <a:t> </a:t>
            </a:r>
            <a:r>
              <a:rPr sz="1600">
                <a:solidFill>
                  <a:schemeClr val="tx2">
                    <a:lumMod val="75000"/>
                  </a:schemeClr>
                </a:solidFill>
                <a:latin typeface="Calibri"/>
                <a:cs typeface="Calibri"/>
              </a:rPr>
              <a:t>μέτρα</a:t>
            </a:r>
            <a:r>
              <a:rPr sz="1600" smtClean="0">
                <a:solidFill>
                  <a:schemeClr val="tx2">
                    <a:lumMod val="75000"/>
                  </a:schemeClr>
                </a:solidFill>
                <a:latin typeface="Calibri"/>
                <a:cs typeface="Calibri"/>
              </a:rPr>
              <a:t>,</a:t>
            </a:r>
            <a:r>
              <a:rPr lang="en-US" sz="1600" dirty="0" smtClean="0">
                <a:solidFill>
                  <a:schemeClr val="tx2">
                    <a:lumMod val="75000"/>
                  </a:schemeClr>
                </a:solidFill>
                <a:latin typeface="Calibri"/>
                <a:cs typeface="Calibri"/>
              </a:rPr>
              <a:t> </a:t>
            </a:r>
            <a:r>
              <a:rPr sz="1600" smtClean="0">
                <a:solidFill>
                  <a:schemeClr val="tx2">
                    <a:lumMod val="75000"/>
                  </a:schemeClr>
                </a:solidFill>
                <a:latin typeface="Calibri"/>
                <a:cs typeface="Calibri"/>
              </a:rPr>
              <a:t> </a:t>
            </a:r>
            <a:r>
              <a:rPr sz="1600" spc="-5" smtClean="0">
                <a:solidFill>
                  <a:schemeClr val="tx2">
                    <a:lumMod val="75000"/>
                  </a:schemeClr>
                </a:solidFill>
                <a:latin typeface="Calibri"/>
                <a:cs typeface="Calibri"/>
              </a:rPr>
              <a:t>όπως </a:t>
            </a:r>
            <a:r>
              <a:rPr sz="1600" dirty="0">
                <a:solidFill>
                  <a:schemeClr val="tx2">
                    <a:lumMod val="75000"/>
                  </a:schemeClr>
                </a:solidFill>
                <a:latin typeface="Calibri"/>
                <a:cs typeface="Calibri"/>
              </a:rPr>
              <a:t>η </a:t>
            </a:r>
            <a:r>
              <a:rPr sz="1600" spc="-5" dirty="0">
                <a:solidFill>
                  <a:schemeClr val="tx2">
                    <a:lumMod val="75000"/>
                  </a:schemeClr>
                </a:solidFill>
                <a:latin typeface="Calibri"/>
                <a:cs typeface="Calibri"/>
              </a:rPr>
              <a:t>αναστολή και </a:t>
            </a:r>
            <a:r>
              <a:rPr sz="1600" dirty="0">
                <a:solidFill>
                  <a:schemeClr val="tx2">
                    <a:lumMod val="75000"/>
                  </a:schemeClr>
                </a:solidFill>
                <a:latin typeface="Calibri"/>
                <a:cs typeface="Calibri"/>
              </a:rPr>
              <a:t>η </a:t>
            </a:r>
            <a:r>
              <a:rPr sz="1600" spc="-5" dirty="0">
                <a:solidFill>
                  <a:schemeClr val="tx2">
                    <a:lumMod val="75000"/>
                  </a:schemeClr>
                </a:solidFill>
                <a:latin typeface="Calibri"/>
                <a:cs typeface="Calibri"/>
              </a:rPr>
              <a:t>οριστική αποβολή, </a:t>
            </a:r>
            <a:r>
              <a:rPr sz="1600" dirty="0">
                <a:solidFill>
                  <a:schemeClr val="tx2">
                    <a:lumMod val="75000"/>
                  </a:schemeClr>
                </a:solidFill>
                <a:latin typeface="Calibri"/>
                <a:cs typeface="Calibri"/>
              </a:rPr>
              <a:t>τα </a:t>
            </a:r>
            <a:r>
              <a:rPr sz="1600" spc="-5" dirty="0">
                <a:solidFill>
                  <a:schemeClr val="tx2">
                    <a:lumMod val="75000"/>
                  </a:schemeClr>
                </a:solidFill>
                <a:latin typeface="Calibri"/>
                <a:cs typeface="Calibri"/>
              </a:rPr>
              <a:t>οποία αποβλέπουν στη συμμόρφωση </a:t>
            </a:r>
            <a:r>
              <a:rPr sz="1600" dirty="0">
                <a:solidFill>
                  <a:schemeClr val="tx2">
                    <a:lumMod val="75000"/>
                  </a:schemeClr>
                </a:solidFill>
                <a:latin typeface="Calibri"/>
                <a:cs typeface="Calibri"/>
              </a:rPr>
              <a:t> με </a:t>
            </a:r>
            <a:r>
              <a:rPr sz="1600" spc="-5" dirty="0">
                <a:solidFill>
                  <a:schemeClr val="tx2">
                    <a:lumMod val="75000"/>
                  </a:schemeClr>
                </a:solidFill>
                <a:latin typeface="Calibri"/>
                <a:cs typeface="Calibri"/>
              </a:rPr>
              <a:t>τους εσωτερικούς κανονισμούς. </a:t>
            </a:r>
            <a:r>
              <a:rPr sz="1600" dirty="0">
                <a:solidFill>
                  <a:schemeClr val="tx2">
                    <a:lumMod val="75000"/>
                  </a:schemeClr>
                </a:solidFill>
                <a:latin typeface="Calibri"/>
                <a:cs typeface="Calibri"/>
              </a:rPr>
              <a:t>Εν </a:t>
            </a:r>
            <a:r>
              <a:rPr sz="1600" spc="-5" dirty="0">
                <a:solidFill>
                  <a:schemeClr val="tx2">
                    <a:lumMod val="75000"/>
                  </a:schemeClr>
                </a:solidFill>
                <a:latin typeface="Calibri"/>
                <a:cs typeface="Calibri"/>
              </a:rPr>
              <a:t>προκειμένω το Δικαστήριο εκτίμησε </a:t>
            </a:r>
            <a:r>
              <a:rPr sz="1600" dirty="0">
                <a:solidFill>
                  <a:schemeClr val="tx2">
                    <a:lumMod val="75000"/>
                  </a:schemeClr>
                </a:solidFill>
                <a:latin typeface="Calibri"/>
                <a:cs typeface="Calibri"/>
              </a:rPr>
              <a:t>ότι η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αποβολή </a:t>
            </a:r>
            <a:r>
              <a:rPr sz="1600" dirty="0">
                <a:solidFill>
                  <a:schemeClr val="tx2">
                    <a:lumMod val="75000"/>
                  </a:schemeClr>
                </a:solidFill>
                <a:latin typeface="Calibri"/>
                <a:cs typeface="Calibri"/>
              </a:rPr>
              <a:t>του </a:t>
            </a:r>
            <a:r>
              <a:rPr sz="1600" spc="-5" dirty="0">
                <a:solidFill>
                  <a:schemeClr val="tx2">
                    <a:lumMod val="75000"/>
                  </a:schemeClr>
                </a:solidFill>
                <a:latin typeface="Calibri"/>
                <a:cs typeface="Calibri"/>
              </a:rPr>
              <a:t>προσφεύγοντος </a:t>
            </a:r>
            <a:r>
              <a:rPr sz="1600" dirty="0">
                <a:solidFill>
                  <a:schemeClr val="tx2">
                    <a:lumMod val="75000"/>
                  </a:schemeClr>
                </a:solidFill>
                <a:latin typeface="Calibri"/>
                <a:cs typeface="Calibri"/>
              </a:rPr>
              <a:t>δεν </a:t>
            </a:r>
            <a:r>
              <a:rPr sz="1600" spc="-5" dirty="0">
                <a:solidFill>
                  <a:schemeClr val="tx2">
                    <a:lumMod val="75000"/>
                  </a:schemeClr>
                </a:solidFill>
                <a:latin typeface="Calibri"/>
                <a:cs typeface="Calibri"/>
              </a:rPr>
              <a:t>ισοδυναμούσε </a:t>
            </a:r>
            <a:r>
              <a:rPr sz="1600" dirty="0">
                <a:solidFill>
                  <a:schemeClr val="tx2">
                    <a:lumMod val="75000"/>
                  </a:schemeClr>
                </a:solidFill>
                <a:latin typeface="Calibri"/>
                <a:cs typeface="Calibri"/>
              </a:rPr>
              <a:t>με </a:t>
            </a:r>
            <a:r>
              <a:rPr sz="1600" spc="-5" dirty="0">
                <a:solidFill>
                  <a:schemeClr val="tx2">
                    <a:lumMod val="75000"/>
                  </a:schemeClr>
                </a:solidFill>
                <a:latin typeface="Calibri"/>
                <a:cs typeface="Calibri"/>
              </a:rPr>
              <a:t>αποστέρηση </a:t>
            </a:r>
            <a:r>
              <a:rPr sz="1600" dirty="0">
                <a:solidFill>
                  <a:schemeClr val="tx2">
                    <a:lumMod val="75000"/>
                  </a:schemeClr>
                </a:solidFill>
                <a:latin typeface="Calibri"/>
                <a:cs typeface="Calibri"/>
              </a:rPr>
              <a:t>του </a:t>
            </a:r>
            <a:r>
              <a:rPr sz="1600" spc="-5" dirty="0">
                <a:solidFill>
                  <a:schemeClr val="tx2">
                    <a:lumMod val="75000"/>
                  </a:schemeClr>
                </a:solidFill>
                <a:latin typeface="Calibri"/>
                <a:cs typeface="Calibri"/>
              </a:rPr>
              <a:t>δικαιώματός </a:t>
            </a:r>
            <a:r>
              <a:rPr sz="1600" dirty="0">
                <a:solidFill>
                  <a:schemeClr val="tx2">
                    <a:lumMod val="75000"/>
                  </a:schemeClr>
                </a:solidFill>
                <a:latin typeface="Calibri"/>
                <a:cs typeface="Calibri"/>
              </a:rPr>
              <a:t> του</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στην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εκπαίδευση.</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Πράγματι,</a:t>
            </a:r>
            <a:r>
              <a:rPr sz="1600" dirty="0">
                <a:solidFill>
                  <a:schemeClr val="tx2">
                    <a:lumMod val="75000"/>
                  </a:schemeClr>
                </a:solidFill>
                <a:latin typeface="Calibri"/>
                <a:cs typeface="Calibri"/>
              </a:rPr>
              <a:t> το</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μέτρο</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αυτό</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προέκυπτε</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από</a:t>
            </a:r>
            <a:r>
              <a:rPr sz="1600" dirty="0">
                <a:solidFill>
                  <a:schemeClr val="tx2">
                    <a:lumMod val="75000"/>
                  </a:schemeClr>
                </a:solidFill>
                <a:latin typeface="Calibri"/>
                <a:cs typeface="Calibri"/>
              </a:rPr>
              <a:t> το</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γεγονός</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ότι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βρισκόταν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σε</a:t>
            </a:r>
            <a:r>
              <a:rPr sz="1600" dirty="0">
                <a:solidFill>
                  <a:schemeClr val="tx2">
                    <a:lumMod val="75000"/>
                  </a:schemeClr>
                </a:solidFill>
                <a:latin typeface="Calibri"/>
                <a:cs typeface="Calibri"/>
              </a:rPr>
              <a:t> εξέλιξη</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αστυνομική</a:t>
            </a:r>
            <a:r>
              <a:rPr sz="1600" dirty="0">
                <a:solidFill>
                  <a:schemeClr val="tx2">
                    <a:lumMod val="75000"/>
                  </a:schemeClr>
                </a:solidFill>
                <a:latin typeface="Calibri"/>
                <a:cs typeface="Calibri"/>
              </a:rPr>
              <a:t> έρευνα</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και</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κατά</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συνέπεια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επεδίωκε</a:t>
            </a:r>
            <a:r>
              <a:rPr sz="1600" spc="26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νόμιμο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σκοπό. Επιπλέον, </a:t>
            </a:r>
            <a:r>
              <a:rPr sz="1600" dirty="0">
                <a:solidFill>
                  <a:schemeClr val="tx2">
                    <a:lumMod val="75000"/>
                  </a:schemeClr>
                </a:solidFill>
                <a:latin typeface="Calibri"/>
                <a:cs typeface="Calibri"/>
              </a:rPr>
              <a:t>δεδομένου ότι</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βρισκόταν σε συμφωνία </a:t>
            </a:r>
            <a:r>
              <a:rPr sz="1600" dirty="0">
                <a:solidFill>
                  <a:schemeClr val="tx2">
                    <a:lumMod val="75000"/>
                  </a:schemeClr>
                </a:solidFill>
                <a:latin typeface="Calibri"/>
                <a:cs typeface="Calibri"/>
              </a:rPr>
              <a:t>με τον </a:t>
            </a:r>
            <a:r>
              <a:rPr sz="1600" spc="-5" dirty="0">
                <a:solidFill>
                  <a:schemeClr val="tx2">
                    <a:lumMod val="75000"/>
                  </a:schemeClr>
                </a:solidFill>
                <a:latin typeface="Calibri"/>
                <a:cs typeface="Calibri"/>
              </a:rPr>
              <a:t>νόμο </a:t>
            </a:r>
            <a:r>
              <a:rPr sz="1600" dirty="0">
                <a:solidFill>
                  <a:schemeClr val="tx2">
                    <a:lumMod val="75000"/>
                  </a:schemeClr>
                </a:solidFill>
                <a:latin typeface="Calibri"/>
                <a:cs typeface="Calibri"/>
              </a:rPr>
              <a:t>του 1998,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μπορούσε</a:t>
            </a:r>
            <a:r>
              <a:rPr sz="1600" dirty="0">
                <a:solidFill>
                  <a:schemeClr val="tx2">
                    <a:lumMod val="75000"/>
                  </a:schemeClr>
                </a:solidFill>
                <a:latin typeface="Calibri"/>
                <a:cs typeface="Calibri"/>
              </a:rPr>
              <a:t> να</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προβλεφθεί.</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Επιπροσθέτως,</a:t>
            </a:r>
            <a:r>
              <a:rPr sz="1600" dirty="0">
                <a:solidFill>
                  <a:schemeClr val="tx2">
                    <a:lumMod val="75000"/>
                  </a:schemeClr>
                </a:solidFill>
                <a:latin typeface="Calibri"/>
                <a:cs typeface="Calibri"/>
              </a:rPr>
              <a:t> ο</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προσφεύγων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αποβλήθηκε</a:t>
            </a:r>
            <a:r>
              <a:rPr sz="1600" dirty="0">
                <a:solidFill>
                  <a:schemeClr val="tx2">
                    <a:lumMod val="75000"/>
                  </a:schemeClr>
                </a:solidFill>
                <a:latin typeface="Calibri"/>
                <a:cs typeface="Calibri"/>
              </a:rPr>
              <a:t> μόνο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προσωρινά, </a:t>
            </a:r>
            <a:r>
              <a:rPr sz="1600" dirty="0">
                <a:solidFill>
                  <a:schemeClr val="tx2">
                    <a:lumMod val="75000"/>
                  </a:schemeClr>
                </a:solidFill>
                <a:latin typeface="Calibri"/>
                <a:cs typeface="Calibri"/>
              </a:rPr>
              <a:t>μέχρι </a:t>
            </a:r>
            <a:r>
              <a:rPr sz="1600" spc="-5" dirty="0">
                <a:solidFill>
                  <a:schemeClr val="tx2">
                    <a:lumMod val="75000"/>
                  </a:schemeClr>
                </a:solidFill>
                <a:latin typeface="Calibri"/>
                <a:cs typeface="Calibri"/>
              </a:rPr>
              <a:t>την ολοκλήρωση </a:t>
            </a:r>
            <a:r>
              <a:rPr sz="1600" dirty="0">
                <a:solidFill>
                  <a:schemeClr val="tx2">
                    <a:lumMod val="75000"/>
                  </a:schemeClr>
                </a:solidFill>
                <a:latin typeface="Calibri"/>
                <a:cs typeface="Calibri"/>
              </a:rPr>
              <a:t>της </a:t>
            </a:r>
            <a:r>
              <a:rPr sz="1600" spc="-5" dirty="0">
                <a:solidFill>
                  <a:schemeClr val="tx2">
                    <a:lumMod val="75000"/>
                  </a:schemeClr>
                </a:solidFill>
                <a:latin typeface="Calibri"/>
                <a:cs typeface="Calibri"/>
              </a:rPr>
              <a:t>έρευνας για </a:t>
            </a:r>
            <a:r>
              <a:rPr sz="1600" dirty="0">
                <a:solidFill>
                  <a:schemeClr val="tx2">
                    <a:lumMod val="75000"/>
                  </a:schemeClr>
                </a:solidFill>
                <a:latin typeface="Calibri"/>
                <a:cs typeface="Calibri"/>
              </a:rPr>
              <a:t>την </a:t>
            </a:r>
            <a:r>
              <a:rPr sz="1600" spc="-5" dirty="0">
                <a:solidFill>
                  <a:schemeClr val="tx2">
                    <a:lumMod val="75000"/>
                  </a:schemeClr>
                </a:solidFill>
                <a:latin typeface="Calibri"/>
                <a:cs typeface="Calibri"/>
              </a:rPr>
              <a:t>πυρκαγιά. Οι γονείς </a:t>
            </a:r>
            <a:r>
              <a:rPr sz="1600" dirty="0">
                <a:solidFill>
                  <a:schemeClr val="tx2">
                    <a:lumMod val="75000"/>
                  </a:schemeClr>
                </a:solidFill>
                <a:latin typeface="Calibri"/>
                <a:cs typeface="Calibri"/>
              </a:rPr>
              <a:t>του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προσκλήθηκαν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σε</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συνάντηση</a:t>
            </a:r>
            <a:r>
              <a:rPr sz="1600" dirty="0">
                <a:solidFill>
                  <a:schemeClr val="tx2">
                    <a:lumMod val="75000"/>
                  </a:schemeClr>
                </a:solidFill>
                <a:latin typeface="Calibri"/>
                <a:cs typeface="Calibri"/>
              </a:rPr>
              <a:t> με</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σκοπό</a:t>
            </a:r>
            <a:r>
              <a:rPr sz="1600" dirty="0">
                <a:solidFill>
                  <a:schemeClr val="tx2">
                    <a:lumMod val="75000"/>
                  </a:schemeClr>
                </a:solidFill>
                <a:latin typeface="Calibri"/>
                <a:cs typeface="Calibri"/>
              </a:rPr>
              <a:t> τη</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διευκόλυνση</a:t>
            </a:r>
            <a:r>
              <a:rPr sz="1600" dirty="0">
                <a:solidFill>
                  <a:schemeClr val="tx2">
                    <a:lumMod val="75000"/>
                  </a:schemeClr>
                </a:solidFill>
                <a:latin typeface="Calibri"/>
                <a:cs typeface="Calibri"/>
              </a:rPr>
              <a:t> της</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επανένταξής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του,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ωστόσο </a:t>
            </a:r>
            <a:r>
              <a:rPr sz="1600" dirty="0">
                <a:solidFill>
                  <a:schemeClr val="tx2">
                    <a:lumMod val="75000"/>
                  </a:schemeClr>
                </a:solidFill>
                <a:latin typeface="Calibri"/>
                <a:cs typeface="Calibri"/>
              </a:rPr>
              <a:t>δεν </a:t>
            </a:r>
            <a:r>
              <a:rPr sz="1600" spc="-5" dirty="0">
                <a:solidFill>
                  <a:schemeClr val="tx2">
                    <a:lumMod val="75000"/>
                  </a:schemeClr>
                </a:solidFill>
                <a:latin typeface="Calibri"/>
                <a:cs typeface="Calibri"/>
              </a:rPr>
              <a:t>παρουσιάστηκαν σε αυτήν. </a:t>
            </a:r>
            <a:r>
              <a:rPr sz="1600" dirty="0">
                <a:solidFill>
                  <a:schemeClr val="tx2">
                    <a:lumMod val="75000"/>
                  </a:schemeClr>
                </a:solidFill>
                <a:latin typeface="Calibri"/>
                <a:cs typeface="Calibri"/>
              </a:rPr>
              <a:t>Εάν </a:t>
            </a:r>
            <a:r>
              <a:rPr sz="1600" spc="-5" dirty="0">
                <a:solidFill>
                  <a:schemeClr val="tx2">
                    <a:lumMod val="75000"/>
                  </a:schemeClr>
                </a:solidFill>
                <a:latin typeface="Calibri"/>
                <a:cs typeface="Calibri"/>
              </a:rPr>
              <a:t>το είχαν κάνει, </a:t>
            </a:r>
            <a:r>
              <a:rPr sz="1600" dirty="0">
                <a:solidFill>
                  <a:schemeClr val="tx2">
                    <a:lumMod val="75000"/>
                  </a:schemeClr>
                </a:solidFill>
                <a:latin typeface="Calibri"/>
                <a:cs typeface="Calibri"/>
              </a:rPr>
              <a:t>ο </a:t>
            </a:r>
            <a:r>
              <a:rPr sz="1600" spc="-5" dirty="0">
                <a:solidFill>
                  <a:schemeClr val="tx2">
                    <a:lumMod val="75000"/>
                  </a:schemeClr>
                </a:solidFill>
                <a:latin typeface="Calibri"/>
                <a:cs typeface="Calibri"/>
              </a:rPr>
              <a:t>γιος τους θα είχε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πιθανώς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επανενταχθεί.</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Τέλος,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προσφέρθηκε</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στον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προσφεύγοντα</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εναλλακτικός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τρόπος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διδασκαλίας</a:t>
            </a:r>
            <a:r>
              <a:rPr sz="1600" dirty="0">
                <a:solidFill>
                  <a:schemeClr val="tx2">
                    <a:lumMod val="75000"/>
                  </a:schemeClr>
                </a:solidFill>
                <a:latin typeface="Calibri"/>
                <a:cs typeface="Calibri"/>
              </a:rPr>
              <a:t> κατά</a:t>
            </a:r>
            <a:r>
              <a:rPr sz="1600" spc="5" dirty="0">
                <a:solidFill>
                  <a:schemeClr val="tx2">
                    <a:lumMod val="75000"/>
                  </a:schemeClr>
                </a:solidFill>
                <a:latin typeface="Calibri"/>
                <a:cs typeface="Calibri"/>
              </a:rPr>
              <a:t> </a:t>
            </a:r>
            <a:r>
              <a:rPr sz="1600" dirty="0">
                <a:solidFill>
                  <a:schemeClr val="tx2">
                    <a:lumMod val="75000"/>
                  </a:schemeClr>
                </a:solidFill>
                <a:latin typeface="Calibri"/>
                <a:cs typeface="Calibri"/>
              </a:rPr>
              <a:t>τη</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διάρκεια</a:t>
            </a:r>
            <a:r>
              <a:rPr sz="1600" dirty="0">
                <a:solidFill>
                  <a:schemeClr val="tx2">
                    <a:lumMod val="75000"/>
                  </a:schemeClr>
                </a:solidFill>
                <a:latin typeface="Calibri"/>
                <a:cs typeface="Calibri"/>
              </a:rPr>
              <a:t> της</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αποβολής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του,</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εντούτοις</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εκείνος</a:t>
            </a:r>
            <a:r>
              <a:rPr sz="1600" dirty="0">
                <a:solidFill>
                  <a:schemeClr val="tx2">
                    <a:lumMod val="75000"/>
                  </a:schemeClr>
                </a:solidFill>
                <a:latin typeface="Calibri"/>
                <a:cs typeface="Calibri"/>
              </a:rPr>
              <a:t> δεν </a:t>
            </a:r>
            <a:r>
              <a:rPr sz="1600" spc="-26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αποδέχθηκε την προσφορά. Συνεπώς, </a:t>
            </a:r>
            <a:r>
              <a:rPr sz="1600" dirty="0">
                <a:solidFill>
                  <a:schemeClr val="tx2">
                    <a:lumMod val="75000"/>
                  </a:schemeClr>
                </a:solidFill>
                <a:latin typeface="Calibri"/>
                <a:cs typeface="Calibri"/>
              </a:rPr>
              <a:t>το </a:t>
            </a:r>
            <a:r>
              <a:rPr sz="1600" spc="-5" dirty="0">
                <a:solidFill>
                  <a:schemeClr val="tx2">
                    <a:lumMod val="75000"/>
                  </a:schemeClr>
                </a:solidFill>
                <a:latin typeface="Calibri"/>
                <a:cs typeface="Calibri"/>
              </a:rPr>
              <a:t>Δικαστήριο πείστηκε </a:t>
            </a:r>
            <a:r>
              <a:rPr sz="1600" dirty="0">
                <a:solidFill>
                  <a:schemeClr val="tx2">
                    <a:lumMod val="75000"/>
                  </a:schemeClr>
                </a:solidFill>
                <a:latin typeface="Calibri"/>
                <a:cs typeface="Calibri"/>
              </a:rPr>
              <a:t>ότι η </a:t>
            </a:r>
            <a:r>
              <a:rPr sz="1600" spc="-5" dirty="0">
                <a:solidFill>
                  <a:schemeClr val="tx2">
                    <a:lumMod val="75000"/>
                  </a:schemeClr>
                </a:solidFill>
                <a:latin typeface="Calibri"/>
                <a:cs typeface="Calibri"/>
              </a:rPr>
              <a:t>αποβολή </a:t>
            </a:r>
            <a:r>
              <a:rPr sz="1600" dirty="0">
                <a:solidFill>
                  <a:schemeClr val="tx2">
                    <a:lumMod val="75000"/>
                  </a:schemeClr>
                </a:solidFill>
                <a:latin typeface="Calibri"/>
                <a:cs typeface="Calibri"/>
              </a:rPr>
              <a:t>του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προσφεύγοντος </a:t>
            </a:r>
            <a:r>
              <a:rPr sz="1600" dirty="0">
                <a:solidFill>
                  <a:schemeClr val="tx2">
                    <a:lumMod val="75000"/>
                  </a:schemeClr>
                </a:solidFill>
                <a:latin typeface="Calibri"/>
                <a:cs typeface="Calibri"/>
              </a:rPr>
              <a:t>ήταν </a:t>
            </a:r>
            <a:r>
              <a:rPr sz="1600" spc="-5" dirty="0">
                <a:solidFill>
                  <a:schemeClr val="tx2">
                    <a:lumMod val="75000"/>
                  </a:schemeClr>
                </a:solidFill>
                <a:latin typeface="Calibri"/>
                <a:cs typeface="Calibri"/>
              </a:rPr>
              <a:t>μέτρο αναλογικό </a:t>
            </a:r>
            <a:r>
              <a:rPr sz="1600" dirty="0">
                <a:solidFill>
                  <a:schemeClr val="tx2">
                    <a:lumMod val="75000"/>
                  </a:schemeClr>
                </a:solidFill>
                <a:latin typeface="Calibri"/>
                <a:cs typeface="Calibri"/>
              </a:rPr>
              <a:t>του </a:t>
            </a:r>
            <a:r>
              <a:rPr sz="1600" spc="-5" dirty="0">
                <a:solidFill>
                  <a:schemeClr val="tx2">
                    <a:lumMod val="75000"/>
                  </a:schemeClr>
                </a:solidFill>
                <a:latin typeface="Calibri"/>
                <a:cs typeface="Calibri"/>
              </a:rPr>
              <a:t>επιδιωκόμενου νόμιμου σκοπού και </a:t>
            </a:r>
            <a:r>
              <a:rPr sz="1600" dirty="0">
                <a:solidFill>
                  <a:schemeClr val="tx2">
                    <a:lumMod val="75000"/>
                  </a:schemeClr>
                </a:solidFill>
                <a:latin typeface="Calibri"/>
                <a:cs typeface="Calibri"/>
              </a:rPr>
              <a:t>δεν </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συνιστούσε</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παραβίαση</a:t>
            </a:r>
            <a:r>
              <a:rPr sz="1600" dirty="0">
                <a:solidFill>
                  <a:schemeClr val="tx2">
                    <a:lumMod val="75000"/>
                  </a:schemeClr>
                </a:solidFill>
                <a:latin typeface="Calibri"/>
                <a:cs typeface="Calibri"/>
              </a:rPr>
              <a:t> του</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δικαιώματός</a:t>
            </a:r>
            <a:r>
              <a:rPr sz="1600" dirty="0">
                <a:solidFill>
                  <a:schemeClr val="tx2">
                    <a:lumMod val="75000"/>
                  </a:schemeClr>
                </a:solidFill>
                <a:latin typeface="Calibri"/>
                <a:cs typeface="Calibri"/>
              </a:rPr>
              <a:t> του</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στην</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εκπαίδευση.</a:t>
            </a:r>
            <a:r>
              <a:rPr sz="1600" spc="260" dirty="0">
                <a:solidFill>
                  <a:schemeClr val="tx2">
                    <a:lumMod val="75000"/>
                  </a:schemeClr>
                </a:solidFill>
                <a:latin typeface="Calibri"/>
                <a:cs typeface="Calibri"/>
              </a:rPr>
              <a:t> </a:t>
            </a:r>
            <a:r>
              <a:rPr sz="1600" dirty="0">
                <a:solidFill>
                  <a:schemeClr val="tx2">
                    <a:lumMod val="75000"/>
                  </a:schemeClr>
                </a:solidFill>
                <a:latin typeface="Calibri"/>
                <a:cs typeface="Calibri"/>
              </a:rPr>
              <a:t>Το</a:t>
            </a:r>
            <a:r>
              <a:rPr sz="1600" spc="27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Δικαστήριο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έκρινε επομένως </a:t>
            </a:r>
            <a:r>
              <a:rPr sz="1600" dirty="0">
                <a:solidFill>
                  <a:schemeClr val="tx2">
                    <a:lumMod val="75000"/>
                  </a:schemeClr>
                </a:solidFill>
                <a:latin typeface="Calibri"/>
                <a:cs typeface="Calibri"/>
              </a:rPr>
              <a:t>ότι </a:t>
            </a:r>
            <a:r>
              <a:rPr sz="1600" spc="-5" dirty="0">
                <a:solidFill>
                  <a:schemeClr val="tx2">
                    <a:lumMod val="75000"/>
                  </a:schemeClr>
                </a:solidFill>
                <a:latin typeface="Calibri"/>
                <a:cs typeface="Calibri"/>
              </a:rPr>
              <a:t>δεν υπήρξε </a:t>
            </a:r>
            <a:r>
              <a:rPr sz="1600" b="1" spc="-5" dirty="0">
                <a:solidFill>
                  <a:schemeClr val="tx2">
                    <a:lumMod val="75000"/>
                  </a:schemeClr>
                </a:solidFill>
                <a:latin typeface="Calibri"/>
                <a:cs typeface="Calibri"/>
              </a:rPr>
              <a:t>καμία παραβίαση του Άρθρου </a:t>
            </a:r>
            <a:r>
              <a:rPr sz="1600" b="1" dirty="0">
                <a:solidFill>
                  <a:schemeClr val="tx2">
                    <a:lumMod val="75000"/>
                  </a:schemeClr>
                </a:solidFill>
                <a:latin typeface="Calibri"/>
                <a:cs typeface="Calibri"/>
              </a:rPr>
              <a:t>2 </a:t>
            </a:r>
            <a:r>
              <a:rPr sz="1600" spc="-5" dirty="0">
                <a:solidFill>
                  <a:schemeClr val="tx2">
                    <a:lumMod val="75000"/>
                  </a:schemeClr>
                </a:solidFill>
                <a:latin typeface="Calibri"/>
                <a:cs typeface="Calibri"/>
              </a:rPr>
              <a:t>(δικαίωμα στην </a:t>
            </a:r>
            <a:r>
              <a:rPr sz="1600" dirty="0">
                <a:solidFill>
                  <a:schemeClr val="tx2">
                    <a:lumMod val="75000"/>
                  </a:schemeClr>
                </a:solidFill>
                <a:latin typeface="Calibri"/>
                <a:cs typeface="Calibri"/>
              </a:rPr>
              <a:t> </a:t>
            </a:r>
            <a:r>
              <a:rPr sz="1600" spc="-5" dirty="0">
                <a:solidFill>
                  <a:schemeClr val="tx2">
                    <a:lumMod val="75000"/>
                  </a:schemeClr>
                </a:solidFill>
                <a:latin typeface="Calibri"/>
                <a:cs typeface="Calibri"/>
              </a:rPr>
              <a:t>εκπαίδευση)</a:t>
            </a:r>
            <a:r>
              <a:rPr sz="1600" dirty="0">
                <a:solidFill>
                  <a:schemeClr val="tx2">
                    <a:lumMod val="75000"/>
                  </a:schemeClr>
                </a:solidFill>
                <a:latin typeface="Calibri"/>
                <a:cs typeface="Calibri"/>
              </a:rPr>
              <a:t> </a:t>
            </a:r>
            <a:r>
              <a:rPr sz="1600" b="1" spc="-5" dirty="0">
                <a:solidFill>
                  <a:schemeClr val="tx2">
                    <a:lumMod val="75000"/>
                  </a:schemeClr>
                </a:solidFill>
                <a:latin typeface="Calibri"/>
                <a:cs typeface="Calibri"/>
              </a:rPr>
              <a:t>του</a:t>
            </a:r>
            <a:r>
              <a:rPr sz="1600" b="1" spc="5" dirty="0">
                <a:solidFill>
                  <a:schemeClr val="tx2">
                    <a:lumMod val="75000"/>
                  </a:schemeClr>
                </a:solidFill>
                <a:latin typeface="Calibri"/>
                <a:cs typeface="Calibri"/>
              </a:rPr>
              <a:t> </a:t>
            </a:r>
            <a:r>
              <a:rPr sz="1600" b="1" spc="-5" dirty="0">
                <a:solidFill>
                  <a:schemeClr val="tx2">
                    <a:lumMod val="75000"/>
                  </a:schemeClr>
                </a:solidFill>
                <a:latin typeface="Calibri"/>
                <a:cs typeface="Calibri"/>
              </a:rPr>
              <a:t>Πρώτου</a:t>
            </a:r>
            <a:r>
              <a:rPr sz="1600" b="1" spc="5" dirty="0">
                <a:solidFill>
                  <a:schemeClr val="tx2">
                    <a:lumMod val="75000"/>
                  </a:schemeClr>
                </a:solidFill>
                <a:latin typeface="Calibri"/>
                <a:cs typeface="Calibri"/>
              </a:rPr>
              <a:t> </a:t>
            </a:r>
            <a:r>
              <a:rPr sz="1600" b="1" spc="-5" dirty="0">
                <a:solidFill>
                  <a:schemeClr val="tx2">
                    <a:lumMod val="75000"/>
                  </a:schemeClr>
                </a:solidFill>
                <a:latin typeface="Calibri"/>
                <a:cs typeface="Calibri"/>
              </a:rPr>
              <a:t>Πρόσθετου</a:t>
            </a:r>
            <a:r>
              <a:rPr sz="1600" b="1" spc="5" dirty="0">
                <a:solidFill>
                  <a:schemeClr val="tx2">
                    <a:lumMod val="75000"/>
                  </a:schemeClr>
                </a:solidFill>
                <a:latin typeface="Calibri"/>
                <a:cs typeface="Calibri"/>
              </a:rPr>
              <a:t> </a:t>
            </a:r>
            <a:r>
              <a:rPr sz="1600" b="1" spc="-5" dirty="0">
                <a:solidFill>
                  <a:schemeClr val="tx2">
                    <a:lumMod val="75000"/>
                  </a:schemeClr>
                </a:solidFill>
                <a:latin typeface="Calibri"/>
                <a:cs typeface="Calibri"/>
              </a:rPr>
              <a:t>Πρωτοκόλλου </a:t>
            </a:r>
            <a:r>
              <a:rPr sz="1600" spc="-5" dirty="0">
                <a:solidFill>
                  <a:schemeClr val="tx2">
                    <a:lumMod val="75000"/>
                  </a:schemeClr>
                </a:solidFill>
                <a:latin typeface="Calibri"/>
                <a:cs typeface="Calibri"/>
              </a:rPr>
              <a:t>στη</a:t>
            </a:r>
            <a:r>
              <a:rPr sz="1600" spc="5" dirty="0">
                <a:solidFill>
                  <a:schemeClr val="tx2">
                    <a:lumMod val="75000"/>
                  </a:schemeClr>
                </a:solidFill>
                <a:latin typeface="Calibri"/>
                <a:cs typeface="Calibri"/>
              </a:rPr>
              <a:t> </a:t>
            </a:r>
            <a:r>
              <a:rPr sz="1600" spc="-5" dirty="0">
                <a:solidFill>
                  <a:schemeClr val="tx2">
                    <a:lumMod val="75000"/>
                  </a:schemeClr>
                </a:solidFill>
                <a:latin typeface="Calibri"/>
                <a:cs typeface="Calibri"/>
              </a:rPr>
              <a:t>Σύμβαση.</a:t>
            </a:r>
            <a:endParaRPr sz="1600">
              <a:solidFill>
                <a:schemeClr val="tx2">
                  <a:lumMod val="75000"/>
                </a:schemeClr>
              </a:solidFill>
              <a:latin typeface="Calibri"/>
              <a:cs typeface="Calibri"/>
            </a:endParaRPr>
          </a:p>
          <a:p>
            <a:pPr>
              <a:lnSpc>
                <a:spcPct val="100000"/>
              </a:lnSpc>
              <a:spcBef>
                <a:spcPts val="20"/>
              </a:spcBef>
            </a:pPr>
            <a:endParaRPr sz="1600">
              <a:latin typeface="Calibri"/>
              <a:cs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3700" y="501650"/>
            <a:ext cx="9753600" cy="6346033"/>
          </a:xfrm>
          <a:prstGeom prst="rect">
            <a:avLst/>
          </a:prstGeom>
        </p:spPr>
        <p:txBody>
          <a:bodyPr wrap="square">
            <a:spAutoFit/>
          </a:bodyPr>
          <a:lstStyle/>
          <a:p>
            <a:pPr marL="12700" algn="just">
              <a:lnSpc>
                <a:spcPct val="100000"/>
              </a:lnSpc>
            </a:pPr>
            <a:r>
              <a:rPr lang="el-GR" sz="1900" b="1" u="sng" spc="-5" dirty="0" err="1">
                <a:solidFill>
                  <a:srgbClr val="4F81BC"/>
                </a:solidFill>
                <a:uFill>
                  <a:solidFill>
                    <a:srgbClr val="4F81BC"/>
                  </a:solidFill>
                </a:uFill>
                <a:cs typeface="Calibri"/>
                <a:hlinkClick r:id="rId2"/>
              </a:rPr>
              <a:t>Catan</a:t>
            </a:r>
            <a:r>
              <a:rPr lang="el-GR" sz="1900" b="1" u="sng" spc="5" dirty="0">
                <a:solidFill>
                  <a:srgbClr val="4F81BC"/>
                </a:solidFill>
                <a:uFill>
                  <a:solidFill>
                    <a:srgbClr val="4F81BC"/>
                  </a:solidFill>
                </a:uFill>
                <a:cs typeface="Calibri"/>
                <a:hlinkClick r:id="rId2"/>
              </a:rPr>
              <a:t> </a:t>
            </a:r>
            <a:r>
              <a:rPr lang="el-GR" sz="1900" b="1" u="sng" spc="-5" dirty="0">
                <a:solidFill>
                  <a:srgbClr val="4F81BC"/>
                </a:solidFill>
                <a:uFill>
                  <a:solidFill>
                    <a:srgbClr val="4F81BC"/>
                  </a:solidFill>
                </a:uFill>
                <a:cs typeface="Calibri"/>
                <a:hlinkClick r:id="rId2"/>
              </a:rPr>
              <a:t>και</a:t>
            </a:r>
            <a:r>
              <a:rPr lang="el-GR" sz="1900" b="1" u="sng" spc="5" dirty="0">
                <a:solidFill>
                  <a:srgbClr val="4F81BC"/>
                </a:solidFill>
                <a:uFill>
                  <a:solidFill>
                    <a:srgbClr val="4F81BC"/>
                  </a:solidFill>
                </a:uFill>
                <a:cs typeface="Calibri"/>
                <a:hlinkClick r:id="rId2"/>
              </a:rPr>
              <a:t> </a:t>
            </a:r>
            <a:r>
              <a:rPr lang="el-GR" sz="1900" b="1" u="sng" spc="-5" dirty="0">
                <a:solidFill>
                  <a:srgbClr val="4F81BC"/>
                </a:solidFill>
                <a:uFill>
                  <a:solidFill>
                    <a:srgbClr val="4F81BC"/>
                  </a:solidFill>
                </a:uFill>
                <a:cs typeface="Calibri"/>
                <a:hlinkClick r:id="rId2"/>
              </a:rPr>
              <a:t>λοιποί</a:t>
            </a:r>
            <a:r>
              <a:rPr lang="el-GR" sz="1900" b="1" u="sng" spc="5" dirty="0">
                <a:solidFill>
                  <a:srgbClr val="4F81BC"/>
                </a:solidFill>
                <a:uFill>
                  <a:solidFill>
                    <a:srgbClr val="4F81BC"/>
                  </a:solidFill>
                </a:uFill>
                <a:cs typeface="Calibri"/>
                <a:hlinkClick r:id="rId2"/>
              </a:rPr>
              <a:t> </a:t>
            </a:r>
            <a:r>
              <a:rPr lang="el-GR" sz="1900" b="1" u="sng" spc="-5" dirty="0">
                <a:solidFill>
                  <a:srgbClr val="4F81BC"/>
                </a:solidFill>
                <a:uFill>
                  <a:solidFill>
                    <a:srgbClr val="4F81BC"/>
                  </a:solidFill>
                </a:uFill>
                <a:cs typeface="Calibri"/>
                <a:hlinkClick r:id="rId2"/>
              </a:rPr>
              <a:t>κατά</a:t>
            </a:r>
            <a:r>
              <a:rPr lang="el-GR" sz="1900" b="1" u="sng" dirty="0">
                <a:solidFill>
                  <a:srgbClr val="4F81BC"/>
                </a:solidFill>
                <a:uFill>
                  <a:solidFill>
                    <a:srgbClr val="4F81BC"/>
                  </a:solidFill>
                </a:uFill>
                <a:cs typeface="Calibri"/>
                <a:hlinkClick r:id="rId2"/>
              </a:rPr>
              <a:t> </a:t>
            </a:r>
            <a:r>
              <a:rPr lang="el-GR" sz="1900" b="1" u="sng" spc="-5" dirty="0">
                <a:solidFill>
                  <a:srgbClr val="4F81BC"/>
                </a:solidFill>
                <a:uFill>
                  <a:solidFill>
                    <a:srgbClr val="4F81BC"/>
                  </a:solidFill>
                </a:uFill>
                <a:cs typeface="Calibri"/>
                <a:hlinkClick r:id="rId2"/>
              </a:rPr>
              <a:t>Δημοκρατίας</a:t>
            </a:r>
            <a:r>
              <a:rPr lang="el-GR" sz="1900" b="1" u="sng" spc="5" dirty="0">
                <a:solidFill>
                  <a:srgbClr val="4F81BC"/>
                </a:solidFill>
                <a:uFill>
                  <a:solidFill>
                    <a:srgbClr val="4F81BC"/>
                  </a:solidFill>
                </a:uFill>
                <a:cs typeface="Calibri"/>
                <a:hlinkClick r:id="rId2"/>
              </a:rPr>
              <a:t> </a:t>
            </a:r>
            <a:r>
              <a:rPr lang="el-GR" sz="1900" b="1" u="sng" spc="-5" dirty="0">
                <a:solidFill>
                  <a:srgbClr val="4F81BC"/>
                </a:solidFill>
                <a:uFill>
                  <a:solidFill>
                    <a:srgbClr val="4F81BC"/>
                  </a:solidFill>
                </a:uFill>
                <a:cs typeface="Calibri"/>
                <a:hlinkClick r:id="rId2"/>
              </a:rPr>
              <a:t>της</a:t>
            </a:r>
            <a:r>
              <a:rPr lang="el-GR" sz="1900" b="1" u="sng" spc="5" dirty="0">
                <a:solidFill>
                  <a:srgbClr val="4F81BC"/>
                </a:solidFill>
                <a:uFill>
                  <a:solidFill>
                    <a:srgbClr val="4F81BC"/>
                  </a:solidFill>
                </a:uFill>
                <a:cs typeface="Calibri"/>
                <a:hlinkClick r:id="rId2"/>
              </a:rPr>
              <a:t> </a:t>
            </a:r>
            <a:r>
              <a:rPr lang="el-GR" sz="1900" b="1" u="sng" spc="-5" dirty="0">
                <a:solidFill>
                  <a:srgbClr val="4F81BC"/>
                </a:solidFill>
                <a:uFill>
                  <a:solidFill>
                    <a:srgbClr val="4F81BC"/>
                  </a:solidFill>
                </a:uFill>
                <a:cs typeface="Calibri"/>
                <a:hlinkClick r:id="rId2"/>
              </a:rPr>
              <a:t>Μολδαβίας</a:t>
            </a:r>
            <a:r>
              <a:rPr lang="el-GR" sz="1900" b="1" u="sng" spc="5" dirty="0">
                <a:solidFill>
                  <a:srgbClr val="4F81BC"/>
                </a:solidFill>
                <a:uFill>
                  <a:solidFill>
                    <a:srgbClr val="4F81BC"/>
                  </a:solidFill>
                </a:uFill>
                <a:cs typeface="Calibri"/>
                <a:hlinkClick r:id="rId2"/>
              </a:rPr>
              <a:t> </a:t>
            </a:r>
            <a:r>
              <a:rPr lang="el-GR" sz="1900" b="1" u="sng" spc="-5" dirty="0">
                <a:solidFill>
                  <a:srgbClr val="4F81BC"/>
                </a:solidFill>
                <a:uFill>
                  <a:solidFill>
                    <a:srgbClr val="4F81BC"/>
                  </a:solidFill>
                </a:uFill>
                <a:cs typeface="Calibri"/>
                <a:hlinkClick r:id="rId2"/>
              </a:rPr>
              <a:t>και</a:t>
            </a:r>
            <a:r>
              <a:rPr lang="el-GR" sz="1900" b="1" u="sng" spc="5" dirty="0">
                <a:solidFill>
                  <a:srgbClr val="4F81BC"/>
                </a:solidFill>
                <a:uFill>
                  <a:solidFill>
                    <a:srgbClr val="4F81BC"/>
                  </a:solidFill>
                </a:uFill>
                <a:cs typeface="Calibri"/>
                <a:hlinkClick r:id="rId2"/>
              </a:rPr>
              <a:t> </a:t>
            </a:r>
            <a:r>
              <a:rPr lang="el-GR" sz="1900" b="1" u="sng" spc="-5" dirty="0">
                <a:solidFill>
                  <a:srgbClr val="4F81BC"/>
                </a:solidFill>
                <a:uFill>
                  <a:solidFill>
                    <a:srgbClr val="4F81BC"/>
                  </a:solidFill>
                </a:uFill>
                <a:cs typeface="Calibri"/>
                <a:hlinkClick r:id="rId2"/>
              </a:rPr>
              <a:t>Ρωσίας</a:t>
            </a:r>
            <a:endParaRPr lang="el-GR" sz="1900" dirty="0">
              <a:cs typeface="Calibri"/>
            </a:endParaRPr>
          </a:p>
          <a:p>
            <a:pPr marL="12700" algn="just">
              <a:lnSpc>
                <a:spcPct val="100000"/>
              </a:lnSpc>
              <a:spcBef>
                <a:spcPts val="25"/>
              </a:spcBef>
            </a:pPr>
            <a:r>
              <a:rPr lang="el-GR" sz="1900" dirty="0">
                <a:solidFill>
                  <a:srgbClr val="808080"/>
                </a:solidFill>
                <a:cs typeface="Calibri"/>
              </a:rPr>
              <a:t>19 </a:t>
            </a:r>
            <a:r>
              <a:rPr lang="el-GR" sz="1900" spc="-5" dirty="0">
                <a:solidFill>
                  <a:srgbClr val="808080"/>
                </a:solidFill>
                <a:cs typeface="Calibri"/>
              </a:rPr>
              <a:t>Οκτωβρίου</a:t>
            </a:r>
            <a:r>
              <a:rPr lang="el-GR" sz="1900" dirty="0">
                <a:solidFill>
                  <a:srgbClr val="808080"/>
                </a:solidFill>
                <a:cs typeface="Calibri"/>
              </a:rPr>
              <a:t> </a:t>
            </a:r>
            <a:r>
              <a:rPr lang="el-GR" sz="1900" spc="-5" dirty="0">
                <a:solidFill>
                  <a:srgbClr val="808080"/>
                </a:solidFill>
                <a:cs typeface="Calibri"/>
              </a:rPr>
              <a:t>2012 (Τμήμα</a:t>
            </a:r>
            <a:r>
              <a:rPr lang="el-GR" sz="1900" dirty="0">
                <a:solidFill>
                  <a:srgbClr val="808080"/>
                </a:solidFill>
                <a:cs typeface="Calibri"/>
              </a:rPr>
              <a:t> </a:t>
            </a:r>
            <a:r>
              <a:rPr lang="el-GR" sz="1900" spc="-5" dirty="0">
                <a:solidFill>
                  <a:srgbClr val="808080"/>
                </a:solidFill>
                <a:cs typeface="Calibri"/>
              </a:rPr>
              <a:t>Ευρείας</a:t>
            </a:r>
            <a:r>
              <a:rPr lang="el-GR" sz="1900" spc="-10" dirty="0">
                <a:solidFill>
                  <a:srgbClr val="808080"/>
                </a:solidFill>
                <a:cs typeface="Calibri"/>
              </a:rPr>
              <a:t> </a:t>
            </a:r>
            <a:r>
              <a:rPr lang="el-GR" sz="1900" spc="-5" dirty="0">
                <a:solidFill>
                  <a:srgbClr val="808080"/>
                </a:solidFill>
                <a:cs typeface="Calibri"/>
              </a:rPr>
              <a:t>Σύνθεσης)</a:t>
            </a:r>
            <a:endParaRPr lang="el-GR" sz="1900" dirty="0">
              <a:cs typeface="Calibri"/>
            </a:endParaRPr>
          </a:p>
          <a:p>
            <a:pPr marL="12700" marR="6985" algn="just">
              <a:lnSpc>
                <a:spcPct val="101699"/>
              </a:lnSpc>
              <a:spcBef>
                <a:spcPts val="75"/>
              </a:spcBef>
            </a:pPr>
            <a:r>
              <a:rPr lang="el-GR" sz="1900" dirty="0">
                <a:cs typeface="Calibri"/>
              </a:rPr>
              <a:t>Η </a:t>
            </a:r>
            <a:r>
              <a:rPr lang="el-GR" sz="1900" spc="-5" dirty="0">
                <a:cs typeface="Calibri"/>
              </a:rPr>
              <a:t>υπόθεση αυτή αφορούσε στην καταγγελία παιδιών και </a:t>
            </a:r>
            <a:r>
              <a:rPr lang="el-GR" sz="1900" dirty="0">
                <a:cs typeface="Calibri"/>
              </a:rPr>
              <a:t>γονέων </a:t>
            </a:r>
            <a:r>
              <a:rPr lang="el-GR" sz="1900" spc="-5" dirty="0">
                <a:cs typeface="Calibri"/>
              </a:rPr>
              <a:t>που ανήκαν στη </a:t>
            </a:r>
            <a:r>
              <a:rPr lang="el-GR" sz="1900" dirty="0">
                <a:cs typeface="Calibri"/>
              </a:rPr>
              <a:t> </a:t>
            </a:r>
            <a:r>
              <a:rPr lang="el-GR" sz="1900" spc="-5" dirty="0" err="1">
                <a:cs typeface="Calibri"/>
              </a:rPr>
              <a:t>μολδαβική</a:t>
            </a:r>
            <a:r>
              <a:rPr lang="el-GR" sz="1900" dirty="0">
                <a:cs typeface="Calibri"/>
              </a:rPr>
              <a:t> </a:t>
            </a:r>
            <a:r>
              <a:rPr lang="el-GR" sz="1900" spc="-5" dirty="0">
                <a:cs typeface="Calibri"/>
              </a:rPr>
              <a:t>κοινότητα</a:t>
            </a:r>
            <a:r>
              <a:rPr lang="el-GR" sz="1900" dirty="0">
                <a:cs typeface="Calibri"/>
              </a:rPr>
              <a:t> της</a:t>
            </a:r>
            <a:r>
              <a:rPr lang="el-GR" sz="1900" spc="5" dirty="0">
                <a:cs typeface="Calibri"/>
              </a:rPr>
              <a:t> </a:t>
            </a:r>
            <a:r>
              <a:rPr lang="el-GR" sz="1900" spc="-5" dirty="0" err="1">
                <a:cs typeface="Calibri"/>
              </a:rPr>
              <a:t>Υπερδνειστερίας</a:t>
            </a:r>
            <a:r>
              <a:rPr lang="el-GR" sz="1900" dirty="0">
                <a:cs typeface="Calibri"/>
              </a:rPr>
              <a:t> </a:t>
            </a:r>
            <a:r>
              <a:rPr lang="el-GR" sz="1900" spc="-5" dirty="0">
                <a:cs typeface="Calibri"/>
              </a:rPr>
              <a:t>αναφορικά</a:t>
            </a:r>
            <a:r>
              <a:rPr lang="el-GR" sz="1900" dirty="0">
                <a:cs typeface="Calibri"/>
              </a:rPr>
              <a:t> με</a:t>
            </a:r>
            <a:r>
              <a:rPr lang="el-GR" sz="1900" spc="5" dirty="0">
                <a:cs typeface="Calibri"/>
              </a:rPr>
              <a:t> </a:t>
            </a:r>
            <a:r>
              <a:rPr lang="el-GR" sz="1900" spc="-5" dirty="0">
                <a:cs typeface="Calibri"/>
              </a:rPr>
              <a:t>τις</a:t>
            </a:r>
            <a:r>
              <a:rPr lang="el-GR" sz="1900" dirty="0">
                <a:cs typeface="Calibri"/>
              </a:rPr>
              <a:t> συνέπειες</a:t>
            </a:r>
            <a:r>
              <a:rPr lang="el-GR" sz="1900" spc="5" dirty="0">
                <a:cs typeface="Calibri"/>
              </a:rPr>
              <a:t> </a:t>
            </a:r>
            <a:r>
              <a:rPr lang="el-GR" sz="1900" dirty="0">
                <a:cs typeface="Calibri"/>
              </a:rPr>
              <a:t>της </a:t>
            </a:r>
            <a:r>
              <a:rPr lang="el-GR" sz="1900" spc="5" dirty="0">
                <a:cs typeface="Calibri"/>
              </a:rPr>
              <a:t> </a:t>
            </a:r>
            <a:r>
              <a:rPr lang="el-GR" sz="1900" spc="-5" dirty="0">
                <a:cs typeface="Calibri"/>
              </a:rPr>
              <a:t>γλωσσικής πολιτικής </a:t>
            </a:r>
            <a:r>
              <a:rPr lang="el-GR" sz="1900" dirty="0">
                <a:cs typeface="Calibri"/>
              </a:rPr>
              <a:t>που </a:t>
            </a:r>
            <a:r>
              <a:rPr lang="el-GR" sz="1900" spc="-5" dirty="0">
                <a:cs typeface="Calibri"/>
              </a:rPr>
              <a:t>υιοθετήθηκε </a:t>
            </a:r>
            <a:r>
              <a:rPr lang="el-GR" sz="1900" dirty="0">
                <a:cs typeface="Calibri"/>
              </a:rPr>
              <a:t>το </a:t>
            </a:r>
            <a:r>
              <a:rPr lang="el-GR" sz="1900" spc="-5" dirty="0">
                <a:cs typeface="Calibri"/>
              </a:rPr>
              <a:t>1992 και </a:t>
            </a:r>
            <a:r>
              <a:rPr lang="el-GR" sz="1900" dirty="0">
                <a:cs typeface="Calibri"/>
              </a:rPr>
              <a:t>το 1994, </a:t>
            </a:r>
            <a:r>
              <a:rPr lang="el-GR" sz="1900" spc="-5" dirty="0">
                <a:cs typeface="Calibri"/>
              </a:rPr>
              <a:t>από </a:t>
            </a:r>
            <a:r>
              <a:rPr lang="el-GR" sz="1900" dirty="0">
                <a:cs typeface="Calibri"/>
              </a:rPr>
              <a:t>το </a:t>
            </a:r>
            <a:r>
              <a:rPr lang="el-GR" sz="1900" spc="-5" dirty="0">
                <a:cs typeface="Calibri"/>
              </a:rPr>
              <a:t>αυτονομιστικό </a:t>
            </a:r>
            <a:r>
              <a:rPr lang="el-GR" sz="1900" dirty="0">
                <a:cs typeface="Calibri"/>
              </a:rPr>
              <a:t> </a:t>
            </a:r>
            <a:r>
              <a:rPr lang="el-GR" sz="1900" spc="-5" dirty="0">
                <a:cs typeface="Calibri"/>
              </a:rPr>
              <a:t>καθεστώς</a:t>
            </a:r>
            <a:r>
              <a:rPr lang="el-GR" sz="1900" spc="130" dirty="0">
                <a:cs typeface="Calibri"/>
              </a:rPr>
              <a:t> </a:t>
            </a:r>
            <a:r>
              <a:rPr lang="el-GR" sz="1900" spc="-5" dirty="0">
                <a:cs typeface="Calibri"/>
              </a:rPr>
              <a:t>και</a:t>
            </a:r>
            <a:r>
              <a:rPr lang="el-GR" sz="1900" spc="135" dirty="0">
                <a:cs typeface="Calibri"/>
              </a:rPr>
              <a:t> </a:t>
            </a:r>
            <a:r>
              <a:rPr lang="el-GR" sz="1900" spc="-5" dirty="0">
                <a:cs typeface="Calibri"/>
              </a:rPr>
              <a:t>απαγόρευε</a:t>
            </a:r>
            <a:r>
              <a:rPr lang="el-GR" sz="1900" spc="145" dirty="0">
                <a:cs typeface="Calibri"/>
              </a:rPr>
              <a:t> </a:t>
            </a:r>
            <a:r>
              <a:rPr lang="el-GR" sz="1900" dirty="0">
                <a:cs typeface="Calibri"/>
              </a:rPr>
              <a:t>τη</a:t>
            </a:r>
            <a:r>
              <a:rPr lang="el-GR" sz="1900" spc="130" dirty="0">
                <a:cs typeface="Calibri"/>
              </a:rPr>
              <a:t> </a:t>
            </a:r>
            <a:r>
              <a:rPr lang="el-GR" sz="1900" spc="-5" dirty="0">
                <a:cs typeface="Calibri"/>
              </a:rPr>
              <a:t>χρήση</a:t>
            </a:r>
            <a:r>
              <a:rPr lang="el-GR" sz="1900" spc="125" dirty="0">
                <a:cs typeface="Calibri"/>
              </a:rPr>
              <a:t> </a:t>
            </a:r>
            <a:r>
              <a:rPr lang="el-GR" sz="1900" dirty="0">
                <a:cs typeface="Calibri"/>
              </a:rPr>
              <a:t>του</a:t>
            </a:r>
            <a:r>
              <a:rPr lang="el-GR" sz="1900" spc="135" dirty="0">
                <a:cs typeface="Calibri"/>
              </a:rPr>
              <a:t> </a:t>
            </a:r>
            <a:r>
              <a:rPr lang="el-GR" sz="1900" spc="-5" dirty="0">
                <a:cs typeface="Calibri"/>
              </a:rPr>
              <a:t>λατινικού</a:t>
            </a:r>
            <a:r>
              <a:rPr lang="el-GR" sz="1900" spc="135" dirty="0">
                <a:cs typeface="Calibri"/>
              </a:rPr>
              <a:t> </a:t>
            </a:r>
            <a:r>
              <a:rPr lang="el-GR" sz="1900" spc="-5" dirty="0">
                <a:cs typeface="Calibri"/>
              </a:rPr>
              <a:t>αλφαβήτου</a:t>
            </a:r>
            <a:r>
              <a:rPr lang="el-GR" sz="1900" spc="130" dirty="0">
                <a:cs typeface="Calibri"/>
              </a:rPr>
              <a:t> </a:t>
            </a:r>
            <a:r>
              <a:rPr lang="el-GR" sz="1900" spc="-5" dirty="0">
                <a:cs typeface="Calibri"/>
              </a:rPr>
              <a:t>στα</a:t>
            </a:r>
            <a:r>
              <a:rPr lang="el-GR" sz="1900" spc="140" dirty="0">
                <a:cs typeface="Calibri"/>
              </a:rPr>
              <a:t> </a:t>
            </a:r>
            <a:r>
              <a:rPr lang="el-GR" sz="1900" spc="-5" dirty="0">
                <a:cs typeface="Calibri"/>
              </a:rPr>
              <a:t>σχολεία,</a:t>
            </a:r>
            <a:r>
              <a:rPr lang="el-GR" sz="1900" spc="140" dirty="0">
                <a:cs typeface="Calibri"/>
              </a:rPr>
              <a:t> </a:t>
            </a:r>
            <a:r>
              <a:rPr lang="el-GR" sz="1900" spc="-5" dirty="0">
                <a:cs typeface="Calibri"/>
              </a:rPr>
              <a:t>καθώς </a:t>
            </a:r>
            <a:r>
              <a:rPr lang="el-GR" sz="1900" spc="-260" dirty="0">
                <a:cs typeface="Calibri"/>
              </a:rPr>
              <a:t> </a:t>
            </a:r>
            <a:r>
              <a:rPr lang="el-GR" sz="1900" spc="-5" dirty="0">
                <a:cs typeface="Calibri"/>
              </a:rPr>
              <a:t>και</a:t>
            </a:r>
            <a:r>
              <a:rPr lang="el-GR" sz="1900" spc="20" dirty="0">
                <a:cs typeface="Calibri"/>
              </a:rPr>
              <a:t> </a:t>
            </a:r>
            <a:r>
              <a:rPr lang="el-GR" sz="1900" dirty="0">
                <a:cs typeface="Calibri"/>
              </a:rPr>
              <a:t>με</a:t>
            </a:r>
            <a:r>
              <a:rPr lang="el-GR" sz="1900" spc="30" dirty="0">
                <a:cs typeface="Calibri"/>
              </a:rPr>
              <a:t> </a:t>
            </a:r>
            <a:r>
              <a:rPr lang="el-GR" sz="1900" dirty="0">
                <a:cs typeface="Calibri"/>
              </a:rPr>
              <a:t>τα</a:t>
            </a:r>
            <a:r>
              <a:rPr lang="el-GR" sz="1900" spc="30" dirty="0">
                <a:cs typeface="Calibri"/>
              </a:rPr>
              <a:t> </a:t>
            </a:r>
            <a:r>
              <a:rPr lang="el-GR" sz="1900" dirty="0">
                <a:cs typeface="Calibri"/>
              </a:rPr>
              <a:t>μέτρα</a:t>
            </a:r>
            <a:r>
              <a:rPr lang="el-GR" sz="1900" spc="35" dirty="0">
                <a:cs typeface="Calibri"/>
              </a:rPr>
              <a:t> </a:t>
            </a:r>
            <a:r>
              <a:rPr lang="el-GR" sz="1900" spc="-5" dirty="0">
                <a:cs typeface="Calibri"/>
              </a:rPr>
              <a:t>που</a:t>
            </a:r>
            <a:r>
              <a:rPr lang="el-GR" sz="1900" spc="10" dirty="0">
                <a:cs typeface="Calibri"/>
              </a:rPr>
              <a:t> </a:t>
            </a:r>
            <a:r>
              <a:rPr lang="el-GR" sz="1900" spc="-5" dirty="0">
                <a:cs typeface="Calibri"/>
              </a:rPr>
              <a:t>ελήφθησαν</a:t>
            </a:r>
            <a:r>
              <a:rPr lang="el-GR" sz="1900" spc="25" dirty="0">
                <a:cs typeface="Calibri"/>
              </a:rPr>
              <a:t> </a:t>
            </a:r>
            <a:r>
              <a:rPr lang="el-GR" sz="1900" spc="-5" dirty="0">
                <a:cs typeface="Calibri"/>
              </a:rPr>
              <a:t>ακολούθως</a:t>
            </a:r>
            <a:r>
              <a:rPr lang="el-GR" sz="1900" spc="30" dirty="0">
                <a:cs typeface="Calibri"/>
              </a:rPr>
              <a:t> </a:t>
            </a:r>
            <a:r>
              <a:rPr lang="el-GR" sz="1900" spc="-5" dirty="0">
                <a:cs typeface="Calibri"/>
              </a:rPr>
              <a:t>για</a:t>
            </a:r>
            <a:r>
              <a:rPr lang="el-GR" sz="1900" spc="30" dirty="0">
                <a:cs typeface="Calibri"/>
              </a:rPr>
              <a:t> </a:t>
            </a:r>
            <a:r>
              <a:rPr lang="el-GR" sz="1900" dirty="0">
                <a:cs typeface="Calibri"/>
              </a:rPr>
              <a:t>την</a:t>
            </a:r>
            <a:r>
              <a:rPr lang="el-GR" sz="1900" spc="25" dirty="0">
                <a:cs typeface="Calibri"/>
              </a:rPr>
              <a:t> </a:t>
            </a:r>
            <a:r>
              <a:rPr lang="el-GR" sz="1900" spc="-5" dirty="0">
                <a:cs typeface="Calibri"/>
              </a:rPr>
              <a:t>εφαρμογή</a:t>
            </a:r>
            <a:r>
              <a:rPr lang="el-GR" sz="1900" spc="25" dirty="0">
                <a:cs typeface="Calibri"/>
              </a:rPr>
              <a:t> </a:t>
            </a:r>
            <a:r>
              <a:rPr lang="el-GR" sz="1900" spc="-5" dirty="0">
                <a:cs typeface="Calibri"/>
              </a:rPr>
              <a:t>αυτής</a:t>
            </a:r>
            <a:r>
              <a:rPr lang="el-GR" sz="1900" spc="25" dirty="0">
                <a:cs typeface="Calibri"/>
              </a:rPr>
              <a:t> </a:t>
            </a:r>
            <a:r>
              <a:rPr lang="el-GR" sz="1900" dirty="0">
                <a:cs typeface="Calibri"/>
              </a:rPr>
              <a:t>της</a:t>
            </a:r>
            <a:r>
              <a:rPr lang="el-GR" sz="1900" spc="15" dirty="0">
                <a:cs typeface="Calibri"/>
              </a:rPr>
              <a:t> </a:t>
            </a:r>
            <a:r>
              <a:rPr lang="el-GR" sz="1900" spc="-5" dirty="0">
                <a:cs typeface="Calibri"/>
              </a:rPr>
              <a:t>πολιτικής</a:t>
            </a:r>
            <a:r>
              <a:rPr lang="el-GR" sz="1900" spc="-5" dirty="0" smtClean="0">
                <a:cs typeface="Calibri"/>
              </a:rPr>
              <a:t>.</a:t>
            </a:r>
            <a:r>
              <a:rPr lang="el-GR" sz="1900" spc="-5" dirty="0">
                <a:cs typeface="Calibri"/>
              </a:rPr>
              <a:t> Ως συνέπεια αυτών </a:t>
            </a:r>
            <a:r>
              <a:rPr lang="el-GR" sz="1900" dirty="0">
                <a:cs typeface="Calibri"/>
              </a:rPr>
              <a:t>των μέτρων, </a:t>
            </a:r>
            <a:r>
              <a:rPr lang="el-GR" sz="1900" spc="-5" dirty="0">
                <a:cs typeface="Calibri"/>
              </a:rPr>
              <a:t>μαθητές και δάσκαλοι εκδιώχθηκαν βιαίως από </a:t>
            </a:r>
            <a:r>
              <a:rPr lang="el-GR" sz="1900" dirty="0">
                <a:cs typeface="Calibri"/>
              </a:rPr>
              <a:t> </a:t>
            </a:r>
            <a:r>
              <a:rPr lang="el-GR" sz="1900" spc="-5" dirty="0">
                <a:cs typeface="Calibri"/>
              </a:rPr>
              <a:t>σχολεία </a:t>
            </a:r>
            <a:r>
              <a:rPr lang="el-GR" sz="1900" spc="-5" dirty="0" err="1">
                <a:cs typeface="Calibri"/>
              </a:rPr>
              <a:t>μολδαβικής</a:t>
            </a:r>
            <a:r>
              <a:rPr lang="el-GR" sz="1900" spc="-5" dirty="0">
                <a:cs typeface="Calibri"/>
              </a:rPr>
              <a:t>/ρουμανικής γλώσσας και </a:t>
            </a:r>
            <a:r>
              <a:rPr lang="el-GR" sz="1900" dirty="0">
                <a:cs typeface="Calibri"/>
              </a:rPr>
              <a:t>τα </a:t>
            </a:r>
            <a:r>
              <a:rPr lang="el-GR" sz="1900" spc="-5" dirty="0">
                <a:cs typeface="Calibri"/>
              </a:rPr>
              <a:t>σχολεία αυτά αναγκάστηκαν </a:t>
            </a:r>
            <a:r>
              <a:rPr lang="el-GR" sz="1900" spc="-10" dirty="0">
                <a:cs typeface="Calibri"/>
              </a:rPr>
              <a:t>να </a:t>
            </a:r>
            <a:r>
              <a:rPr lang="el-GR" sz="1900" spc="-5" dirty="0">
                <a:cs typeface="Calibri"/>
              </a:rPr>
              <a:t> κλείσουν</a:t>
            </a:r>
            <a:r>
              <a:rPr lang="el-GR" sz="1900" spc="5" dirty="0">
                <a:cs typeface="Calibri"/>
              </a:rPr>
              <a:t> </a:t>
            </a:r>
            <a:r>
              <a:rPr lang="el-GR" sz="1900" spc="-5" dirty="0">
                <a:cs typeface="Calibri"/>
              </a:rPr>
              <a:t>και </a:t>
            </a:r>
            <a:r>
              <a:rPr lang="el-GR" sz="1900" dirty="0">
                <a:cs typeface="Calibri"/>
              </a:rPr>
              <a:t>να</a:t>
            </a:r>
            <a:r>
              <a:rPr lang="el-GR" sz="1900" spc="5" dirty="0">
                <a:cs typeface="Calibri"/>
              </a:rPr>
              <a:t> </a:t>
            </a:r>
            <a:r>
              <a:rPr lang="el-GR" sz="1900" spc="-5" dirty="0">
                <a:cs typeface="Calibri"/>
              </a:rPr>
              <a:t>ξανανοίξουν</a:t>
            </a:r>
            <a:r>
              <a:rPr lang="el-GR" sz="1900" spc="5" dirty="0">
                <a:cs typeface="Calibri"/>
              </a:rPr>
              <a:t> </a:t>
            </a:r>
            <a:r>
              <a:rPr lang="el-GR" sz="1900" spc="-5" dirty="0">
                <a:cs typeface="Calibri"/>
              </a:rPr>
              <a:t>σε άλλες</a:t>
            </a:r>
            <a:r>
              <a:rPr lang="el-GR" sz="1900" spc="-10" dirty="0">
                <a:cs typeface="Calibri"/>
              </a:rPr>
              <a:t> </a:t>
            </a:r>
            <a:r>
              <a:rPr lang="el-GR" sz="1900" spc="-5" dirty="0">
                <a:cs typeface="Calibri"/>
              </a:rPr>
              <a:t>εγκαταστάσεις.</a:t>
            </a:r>
            <a:endParaRPr lang="el-GR" sz="1900" dirty="0">
              <a:cs typeface="Calibri"/>
            </a:endParaRPr>
          </a:p>
          <a:p>
            <a:pPr marL="12700" marR="5715" algn="just">
              <a:lnSpc>
                <a:spcPct val="101699"/>
              </a:lnSpc>
            </a:pPr>
            <a:r>
              <a:rPr lang="el-GR" sz="1900" dirty="0">
                <a:solidFill>
                  <a:schemeClr val="tx2">
                    <a:lumMod val="75000"/>
                  </a:schemeClr>
                </a:solidFill>
                <a:cs typeface="Calibri"/>
              </a:rPr>
              <a:t>Το </a:t>
            </a:r>
            <a:r>
              <a:rPr lang="el-GR" sz="1900" spc="-5" dirty="0">
                <a:solidFill>
                  <a:schemeClr val="tx2">
                    <a:lumMod val="75000"/>
                  </a:schemeClr>
                </a:solidFill>
                <a:cs typeface="Calibri"/>
              </a:rPr>
              <a:t>Δικαστήριο έκρινε </a:t>
            </a:r>
            <a:r>
              <a:rPr lang="el-GR" sz="1900" dirty="0">
                <a:solidFill>
                  <a:schemeClr val="tx2">
                    <a:lumMod val="75000"/>
                  </a:schemeClr>
                </a:solidFill>
                <a:cs typeface="Calibri"/>
              </a:rPr>
              <a:t>ότι δεν </a:t>
            </a:r>
            <a:r>
              <a:rPr lang="el-GR" sz="1900" spc="-5" dirty="0">
                <a:solidFill>
                  <a:schemeClr val="tx2">
                    <a:lumMod val="75000"/>
                  </a:schemeClr>
                </a:solidFill>
                <a:cs typeface="Calibri"/>
              </a:rPr>
              <a:t>υπήρξε </a:t>
            </a:r>
            <a:r>
              <a:rPr lang="el-GR" sz="1900" b="1" spc="-5" dirty="0">
                <a:solidFill>
                  <a:schemeClr val="tx2">
                    <a:lumMod val="75000"/>
                  </a:schemeClr>
                </a:solidFill>
                <a:cs typeface="Calibri"/>
              </a:rPr>
              <a:t>καμία παραβίαση του Άρθρου </a:t>
            </a:r>
            <a:r>
              <a:rPr lang="el-GR" sz="1900" b="1" dirty="0">
                <a:solidFill>
                  <a:schemeClr val="tx2">
                    <a:lumMod val="75000"/>
                  </a:schemeClr>
                </a:solidFill>
                <a:cs typeface="Calibri"/>
              </a:rPr>
              <a:t>2 </a:t>
            </a:r>
            <a:r>
              <a:rPr lang="el-GR" sz="1900" spc="-5" dirty="0">
                <a:solidFill>
                  <a:schemeClr val="tx2">
                    <a:lumMod val="75000"/>
                  </a:schemeClr>
                </a:solidFill>
                <a:cs typeface="Calibri"/>
              </a:rPr>
              <a:t>(δικαίωμα </a:t>
            </a:r>
            <a:r>
              <a:rPr lang="el-GR" sz="1900" dirty="0">
                <a:solidFill>
                  <a:schemeClr val="tx2">
                    <a:lumMod val="75000"/>
                  </a:schemeClr>
                </a:solidFill>
                <a:cs typeface="Calibri"/>
              </a:rPr>
              <a:t> </a:t>
            </a:r>
            <a:r>
              <a:rPr lang="el-GR" sz="1900" spc="-5" dirty="0">
                <a:solidFill>
                  <a:schemeClr val="tx2">
                    <a:lumMod val="75000"/>
                  </a:schemeClr>
                </a:solidFill>
                <a:cs typeface="Calibri"/>
              </a:rPr>
              <a:t>στην</a:t>
            </a:r>
            <a:r>
              <a:rPr lang="el-GR" sz="1900" dirty="0">
                <a:solidFill>
                  <a:schemeClr val="tx2">
                    <a:lumMod val="75000"/>
                  </a:schemeClr>
                </a:solidFill>
                <a:cs typeface="Calibri"/>
              </a:rPr>
              <a:t> </a:t>
            </a:r>
            <a:r>
              <a:rPr lang="el-GR" sz="1900" spc="-5" dirty="0">
                <a:solidFill>
                  <a:schemeClr val="tx2">
                    <a:lumMod val="75000"/>
                  </a:schemeClr>
                </a:solidFill>
                <a:cs typeface="Calibri"/>
              </a:rPr>
              <a:t>εκπαίδευση)</a:t>
            </a:r>
            <a:r>
              <a:rPr lang="el-GR" sz="1900" dirty="0">
                <a:solidFill>
                  <a:schemeClr val="tx2">
                    <a:lumMod val="75000"/>
                  </a:schemeClr>
                </a:solidFill>
                <a:cs typeface="Calibri"/>
              </a:rPr>
              <a:t> </a:t>
            </a:r>
            <a:r>
              <a:rPr lang="el-GR" sz="1900" b="1" spc="-5" dirty="0">
                <a:solidFill>
                  <a:schemeClr val="tx2">
                    <a:lumMod val="75000"/>
                  </a:schemeClr>
                </a:solidFill>
                <a:cs typeface="Calibri"/>
              </a:rPr>
              <a:t>του</a:t>
            </a:r>
            <a:r>
              <a:rPr lang="el-GR" sz="1900" b="1" dirty="0">
                <a:solidFill>
                  <a:schemeClr val="tx2">
                    <a:lumMod val="75000"/>
                  </a:schemeClr>
                </a:solidFill>
                <a:cs typeface="Calibri"/>
              </a:rPr>
              <a:t> </a:t>
            </a:r>
            <a:r>
              <a:rPr lang="el-GR" sz="1900" b="1" spc="-5" dirty="0">
                <a:solidFill>
                  <a:schemeClr val="tx2">
                    <a:lumMod val="75000"/>
                  </a:schemeClr>
                </a:solidFill>
                <a:cs typeface="Calibri"/>
              </a:rPr>
              <a:t>Πρώτου</a:t>
            </a:r>
            <a:r>
              <a:rPr lang="el-GR" sz="1900" b="1" dirty="0">
                <a:solidFill>
                  <a:schemeClr val="tx2">
                    <a:lumMod val="75000"/>
                  </a:schemeClr>
                </a:solidFill>
                <a:cs typeface="Calibri"/>
              </a:rPr>
              <a:t> </a:t>
            </a:r>
            <a:r>
              <a:rPr lang="el-GR" sz="1900" b="1" spc="-5" dirty="0">
                <a:solidFill>
                  <a:schemeClr val="tx2">
                    <a:lumMod val="75000"/>
                  </a:schemeClr>
                </a:solidFill>
                <a:cs typeface="Calibri"/>
              </a:rPr>
              <a:t>Πρόσθετου</a:t>
            </a:r>
            <a:r>
              <a:rPr lang="el-GR" sz="1900" b="1" dirty="0">
                <a:solidFill>
                  <a:schemeClr val="tx2">
                    <a:lumMod val="75000"/>
                  </a:schemeClr>
                </a:solidFill>
                <a:cs typeface="Calibri"/>
              </a:rPr>
              <a:t> </a:t>
            </a:r>
            <a:r>
              <a:rPr lang="el-GR" sz="1900" b="1" spc="-5" dirty="0">
                <a:solidFill>
                  <a:schemeClr val="tx2">
                    <a:lumMod val="75000"/>
                  </a:schemeClr>
                </a:solidFill>
                <a:cs typeface="Calibri"/>
              </a:rPr>
              <a:t>Πρωτοκόλλου</a:t>
            </a:r>
            <a:r>
              <a:rPr lang="el-GR" sz="1900" b="1" spc="260" dirty="0">
                <a:solidFill>
                  <a:schemeClr val="tx2">
                    <a:lumMod val="75000"/>
                  </a:schemeClr>
                </a:solidFill>
                <a:cs typeface="Calibri"/>
              </a:rPr>
              <a:t> </a:t>
            </a:r>
            <a:r>
              <a:rPr lang="el-GR" sz="1900" spc="-5" dirty="0">
                <a:solidFill>
                  <a:schemeClr val="tx2">
                    <a:lumMod val="75000"/>
                  </a:schemeClr>
                </a:solidFill>
                <a:cs typeface="Calibri"/>
              </a:rPr>
              <a:t>στη</a:t>
            </a:r>
            <a:r>
              <a:rPr lang="el-GR" sz="1900" spc="260" dirty="0">
                <a:solidFill>
                  <a:schemeClr val="tx2">
                    <a:lumMod val="75000"/>
                  </a:schemeClr>
                </a:solidFill>
                <a:cs typeface="Calibri"/>
              </a:rPr>
              <a:t> </a:t>
            </a:r>
            <a:r>
              <a:rPr lang="el-GR" sz="1900" spc="-5" dirty="0">
                <a:solidFill>
                  <a:schemeClr val="tx2">
                    <a:lumMod val="75000"/>
                  </a:schemeClr>
                </a:solidFill>
                <a:cs typeface="Calibri"/>
              </a:rPr>
              <a:t>Σύμβαση</a:t>
            </a:r>
            <a:r>
              <a:rPr lang="el-GR" sz="1900" spc="260" dirty="0">
                <a:solidFill>
                  <a:schemeClr val="tx2">
                    <a:lumMod val="75000"/>
                  </a:schemeClr>
                </a:solidFill>
                <a:cs typeface="Calibri"/>
              </a:rPr>
              <a:t> </a:t>
            </a:r>
            <a:r>
              <a:rPr lang="el-GR" sz="1900" spc="-5" dirty="0">
                <a:solidFill>
                  <a:schemeClr val="tx2">
                    <a:lumMod val="75000"/>
                  </a:schemeClr>
                </a:solidFill>
                <a:cs typeface="Calibri"/>
              </a:rPr>
              <a:t>όσον </a:t>
            </a:r>
            <a:r>
              <a:rPr lang="el-GR" sz="1900" dirty="0">
                <a:solidFill>
                  <a:schemeClr val="tx2">
                    <a:lumMod val="75000"/>
                  </a:schemeClr>
                </a:solidFill>
                <a:cs typeface="Calibri"/>
              </a:rPr>
              <a:t> </a:t>
            </a:r>
            <a:r>
              <a:rPr lang="el-GR" sz="1900" spc="-5" dirty="0">
                <a:solidFill>
                  <a:schemeClr val="tx2">
                    <a:lumMod val="75000"/>
                  </a:schemeClr>
                </a:solidFill>
                <a:cs typeface="Calibri"/>
              </a:rPr>
              <a:t>αφορά στη </a:t>
            </a:r>
            <a:r>
              <a:rPr lang="el-GR" sz="1900" b="1" i="1" spc="-5" dirty="0">
                <a:solidFill>
                  <a:schemeClr val="tx2">
                    <a:lumMod val="75000"/>
                  </a:schemeClr>
                </a:solidFill>
                <a:cs typeface="Calibri"/>
              </a:rPr>
              <a:t>Δημοκρατία της Μολδαβίας </a:t>
            </a:r>
            <a:r>
              <a:rPr lang="el-GR" sz="1900" spc="-5" dirty="0">
                <a:solidFill>
                  <a:schemeClr val="tx2">
                    <a:lumMod val="75000"/>
                  </a:schemeClr>
                </a:solidFill>
                <a:cs typeface="Calibri"/>
              </a:rPr>
              <a:t>και </a:t>
            </a:r>
            <a:r>
              <a:rPr lang="el-GR" sz="1900" dirty="0">
                <a:solidFill>
                  <a:schemeClr val="tx2">
                    <a:lumMod val="75000"/>
                  </a:schemeClr>
                </a:solidFill>
                <a:cs typeface="Calibri"/>
              </a:rPr>
              <a:t>ότι </a:t>
            </a:r>
            <a:r>
              <a:rPr lang="el-GR" sz="1900" spc="-5" dirty="0">
                <a:solidFill>
                  <a:schemeClr val="tx2">
                    <a:lumMod val="75000"/>
                  </a:schemeClr>
                </a:solidFill>
                <a:cs typeface="Calibri"/>
              </a:rPr>
              <a:t>υπήρξε </a:t>
            </a:r>
            <a:r>
              <a:rPr lang="el-GR" sz="1900" b="1" spc="-5" dirty="0">
                <a:solidFill>
                  <a:schemeClr val="tx2">
                    <a:lumMod val="75000"/>
                  </a:schemeClr>
                </a:solidFill>
                <a:cs typeface="Calibri"/>
              </a:rPr>
              <a:t>παραβίαση του Άρθρου </a:t>
            </a:r>
            <a:r>
              <a:rPr lang="el-GR" sz="1900" b="1" dirty="0">
                <a:solidFill>
                  <a:schemeClr val="tx2">
                    <a:lumMod val="75000"/>
                  </a:schemeClr>
                </a:solidFill>
                <a:cs typeface="Calibri"/>
              </a:rPr>
              <a:t>2 </a:t>
            </a:r>
            <a:r>
              <a:rPr lang="el-GR" sz="1900" b="1" spc="5" dirty="0">
                <a:solidFill>
                  <a:schemeClr val="tx2">
                    <a:lumMod val="75000"/>
                  </a:schemeClr>
                </a:solidFill>
                <a:cs typeface="Calibri"/>
              </a:rPr>
              <a:t> </a:t>
            </a:r>
            <a:r>
              <a:rPr lang="el-GR" sz="1900" b="1" spc="-5" dirty="0">
                <a:solidFill>
                  <a:schemeClr val="tx2">
                    <a:lumMod val="75000"/>
                  </a:schemeClr>
                </a:solidFill>
                <a:cs typeface="Calibri"/>
              </a:rPr>
              <a:t>του</a:t>
            </a:r>
            <a:r>
              <a:rPr lang="el-GR" sz="1900" b="1" dirty="0">
                <a:solidFill>
                  <a:schemeClr val="tx2">
                    <a:lumMod val="75000"/>
                  </a:schemeClr>
                </a:solidFill>
                <a:cs typeface="Calibri"/>
              </a:rPr>
              <a:t> </a:t>
            </a:r>
            <a:r>
              <a:rPr lang="el-GR" sz="1900" b="1" spc="-5" dirty="0">
                <a:solidFill>
                  <a:schemeClr val="tx2">
                    <a:lumMod val="75000"/>
                  </a:schemeClr>
                </a:solidFill>
                <a:cs typeface="Calibri"/>
              </a:rPr>
              <a:t>Πρώτου</a:t>
            </a:r>
            <a:r>
              <a:rPr lang="el-GR" sz="1900" b="1" dirty="0">
                <a:solidFill>
                  <a:schemeClr val="tx2">
                    <a:lumMod val="75000"/>
                  </a:schemeClr>
                </a:solidFill>
                <a:cs typeface="Calibri"/>
              </a:rPr>
              <a:t> </a:t>
            </a:r>
            <a:r>
              <a:rPr lang="el-GR" sz="1900" b="1" spc="-5" dirty="0">
                <a:solidFill>
                  <a:schemeClr val="tx2">
                    <a:lumMod val="75000"/>
                  </a:schemeClr>
                </a:solidFill>
                <a:cs typeface="Calibri"/>
              </a:rPr>
              <a:t>Πρόσθετου</a:t>
            </a:r>
            <a:r>
              <a:rPr lang="el-GR" sz="1900" b="1" dirty="0">
                <a:solidFill>
                  <a:schemeClr val="tx2">
                    <a:lumMod val="75000"/>
                  </a:schemeClr>
                </a:solidFill>
                <a:cs typeface="Calibri"/>
              </a:rPr>
              <a:t> </a:t>
            </a:r>
            <a:r>
              <a:rPr lang="el-GR" sz="1900" b="1" spc="-5" dirty="0">
                <a:solidFill>
                  <a:schemeClr val="tx2">
                    <a:lumMod val="75000"/>
                  </a:schemeClr>
                </a:solidFill>
                <a:cs typeface="Calibri"/>
              </a:rPr>
              <a:t>Πρωτοκόλλου</a:t>
            </a:r>
            <a:r>
              <a:rPr lang="el-GR" sz="1900" b="1" dirty="0">
                <a:solidFill>
                  <a:schemeClr val="tx2">
                    <a:lumMod val="75000"/>
                  </a:schemeClr>
                </a:solidFill>
                <a:cs typeface="Calibri"/>
              </a:rPr>
              <a:t> </a:t>
            </a:r>
            <a:r>
              <a:rPr lang="el-GR" sz="1900" spc="-5" dirty="0">
                <a:solidFill>
                  <a:schemeClr val="tx2">
                    <a:lumMod val="75000"/>
                  </a:schemeClr>
                </a:solidFill>
                <a:cs typeface="Calibri"/>
              </a:rPr>
              <a:t>όσον</a:t>
            </a:r>
            <a:r>
              <a:rPr lang="el-GR" sz="1900" dirty="0">
                <a:solidFill>
                  <a:schemeClr val="tx2">
                    <a:lumMod val="75000"/>
                  </a:schemeClr>
                </a:solidFill>
                <a:cs typeface="Calibri"/>
              </a:rPr>
              <a:t> </a:t>
            </a:r>
            <a:r>
              <a:rPr lang="el-GR" sz="1900" spc="-5" dirty="0">
                <a:solidFill>
                  <a:schemeClr val="tx2">
                    <a:lumMod val="75000"/>
                  </a:schemeClr>
                </a:solidFill>
                <a:cs typeface="Calibri"/>
              </a:rPr>
              <a:t>αφορά</a:t>
            </a:r>
            <a:r>
              <a:rPr lang="el-GR" sz="1900" dirty="0">
                <a:solidFill>
                  <a:schemeClr val="tx2">
                    <a:lumMod val="75000"/>
                  </a:schemeClr>
                </a:solidFill>
                <a:cs typeface="Calibri"/>
              </a:rPr>
              <a:t> </a:t>
            </a:r>
            <a:r>
              <a:rPr lang="el-GR" sz="1900" spc="-5" dirty="0">
                <a:solidFill>
                  <a:schemeClr val="tx2">
                    <a:lumMod val="75000"/>
                  </a:schemeClr>
                </a:solidFill>
                <a:cs typeface="Calibri"/>
              </a:rPr>
              <a:t>στη</a:t>
            </a:r>
            <a:r>
              <a:rPr lang="el-GR" sz="1900" dirty="0">
                <a:solidFill>
                  <a:schemeClr val="tx2">
                    <a:lumMod val="75000"/>
                  </a:schemeClr>
                </a:solidFill>
                <a:cs typeface="Calibri"/>
              </a:rPr>
              <a:t> </a:t>
            </a:r>
            <a:r>
              <a:rPr lang="el-GR" sz="1900" b="1" i="1" spc="-5" dirty="0">
                <a:solidFill>
                  <a:schemeClr val="tx2">
                    <a:lumMod val="75000"/>
                  </a:schemeClr>
                </a:solidFill>
                <a:cs typeface="Calibri"/>
              </a:rPr>
              <a:t>Ρωσική</a:t>
            </a:r>
            <a:r>
              <a:rPr lang="el-GR" sz="1900" b="1" i="1" dirty="0">
                <a:solidFill>
                  <a:schemeClr val="tx2">
                    <a:lumMod val="75000"/>
                  </a:schemeClr>
                </a:solidFill>
                <a:cs typeface="Calibri"/>
              </a:rPr>
              <a:t> </a:t>
            </a:r>
            <a:r>
              <a:rPr lang="el-GR" sz="1900" b="1" i="1" spc="-5" dirty="0">
                <a:solidFill>
                  <a:schemeClr val="tx2">
                    <a:lumMod val="75000"/>
                  </a:schemeClr>
                </a:solidFill>
                <a:cs typeface="Calibri"/>
              </a:rPr>
              <a:t>Ομοσπονδία</a:t>
            </a:r>
            <a:r>
              <a:rPr lang="el-GR" sz="1900" spc="-5" dirty="0">
                <a:solidFill>
                  <a:schemeClr val="tx2">
                    <a:lumMod val="75000"/>
                  </a:schemeClr>
                </a:solidFill>
                <a:cs typeface="Calibri"/>
              </a:rPr>
              <a:t>. </a:t>
            </a:r>
            <a:r>
              <a:rPr lang="el-GR" sz="1900" dirty="0">
                <a:solidFill>
                  <a:schemeClr val="tx2">
                    <a:lumMod val="75000"/>
                  </a:schemeClr>
                </a:solidFill>
                <a:cs typeface="Calibri"/>
              </a:rPr>
              <a:t> </a:t>
            </a:r>
            <a:r>
              <a:rPr lang="el-GR" sz="1900" spc="-5" dirty="0">
                <a:solidFill>
                  <a:schemeClr val="tx2">
                    <a:lumMod val="75000"/>
                  </a:schemeClr>
                </a:solidFill>
                <a:cs typeface="Calibri"/>
              </a:rPr>
              <a:t>Σημείωσε ειδικότερα</a:t>
            </a:r>
            <a:r>
              <a:rPr lang="el-GR" sz="1900" spc="10" dirty="0">
                <a:solidFill>
                  <a:schemeClr val="tx2">
                    <a:lumMod val="75000"/>
                  </a:schemeClr>
                </a:solidFill>
                <a:cs typeface="Calibri"/>
              </a:rPr>
              <a:t> </a:t>
            </a:r>
            <a:r>
              <a:rPr lang="el-GR" sz="1900" dirty="0">
                <a:solidFill>
                  <a:schemeClr val="tx2">
                    <a:lumMod val="75000"/>
                  </a:schemeClr>
                </a:solidFill>
                <a:cs typeface="Calibri"/>
              </a:rPr>
              <a:t>ότι το</a:t>
            </a:r>
            <a:r>
              <a:rPr lang="el-GR" sz="1900" spc="10" dirty="0">
                <a:solidFill>
                  <a:schemeClr val="tx2">
                    <a:lumMod val="75000"/>
                  </a:schemeClr>
                </a:solidFill>
                <a:cs typeface="Calibri"/>
              </a:rPr>
              <a:t> </a:t>
            </a:r>
            <a:r>
              <a:rPr lang="el-GR" sz="1900" spc="-5" dirty="0">
                <a:solidFill>
                  <a:schemeClr val="tx2">
                    <a:lumMod val="75000"/>
                  </a:schemeClr>
                </a:solidFill>
                <a:cs typeface="Calibri"/>
              </a:rPr>
              <a:t>αυτονομιστικό</a:t>
            </a:r>
            <a:r>
              <a:rPr lang="el-GR" sz="1900" spc="10" dirty="0">
                <a:solidFill>
                  <a:schemeClr val="tx2">
                    <a:lumMod val="75000"/>
                  </a:schemeClr>
                </a:solidFill>
                <a:cs typeface="Calibri"/>
              </a:rPr>
              <a:t> </a:t>
            </a:r>
            <a:r>
              <a:rPr lang="el-GR" sz="1900" spc="-5" dirty="0">
                <a:solidFill>
                  <a:schemeClr val="tx2">
                    <a:lumMod val="75000"/>
                  </a:schemeClr>
                </a:solidFill>
                <a:cs typeface="Calibri"/>
              </a:rPr>
              <a:t>καθεστώς</a:t>
            </a:r>
            <a:r>
              <a:rPr lang="el-GR" sz="1900" spc="5" dirty="0">
                <a:solidFill>
                  <a:schemeClr val="tx2">
                    <a:lumMod val="75000"/>
                  </a:schemeClr>
                </a:solidFill>
                <a:cs typeface="Calibri"/>
              </a:rPr>
              <a:t> </a:t>
            </a:r>
            <a:r>
              <a:rPr lang="el-GR" sz="1900" dirty="0">
                <a:solidFill>
                  <a:schemeClr val="tx2">
                    <a:lumMod val="75000"/>
                  </a:schemeClr>
                </a:solidFill>
                <a:cs typeface="Calibri"/>
              </a:rPr>
              <a:t>δεν</a:t>
            </a:r>
            <a:r>
              <a:rPr lang="el-GR" sz="1900" spc="5" dirty="0">
                <a:solidFill>
                  <a:schemeClr val="tx2">
                    <a:lumMod val="75000"/>
                  </a:schemeClr>
                </a:solidFill>
                <a:cs typeface="Calibri"/>
              </a:rPr>
              <a:t> </a:t>
            </a:r>
            <a:r>
              <a:rPr lang="el-GR" sz="1900" spc="-5" dirty="0">
                <a:solidFill>
                  <a:schemeClr val="tx2">
                    <a:lumMod val="75000"/>
                  </a:schemeClr>
                </a:solidFill>
                <a:cs typeface="Calibri"/>
              </a:rPr>
              <a:t>θα</a:t>
            </a:r>
            <a:r>
              <a:rPr lang="el-GR" sz="1900" spc="15" dirty="0">
                <a:solidFill>
                  <a:schemeClr val="tx2">
                    <a:lumMod val="75000"/>
                  </a:schemeClr>
                </a:solidFill>
                <a:cs typeface="Calibri"/>
              </a:rPr>
              <a:t> </a:t>
            </a:r>
            <a:r>
              <a:rPr lang="el-GR" sz="1900" spc="-5" dirty="0">
                <a:solidFill>
                  <a:schemeClr val="tx2">
                    <a:lumMod val="75000"/>
                  </a:schemeClr>
                </a:solidFill>
                <a:cs typeface="Calibri"/>
              </a:rPr>
              <a:t>μπορούσε</a:t>
            </a:r>
            <a:r>
              <a:rPr lang="el-GR" sz="1900" dirty="0">
                <a:solidFill>
                  <a:schemeClr val="tx2">
                    <a:lumMod val="75000"/>
                  </a:schemeClr>
                </a:solidFill>
                <a:cs typeface="Calibri"/>
              </a:rPr>
              <a:t> να </a:t>
            </a:r>
            <a:r>
              <a:rPr lang="el-GR" sz="1900" spc="-5" dirty="0" smtClean="0">
                <a:solidFill>
                  <a:schemeClr val="tx2">
                    <a:lumMod val="75000"/>
                  </a:schemeClr>
                </a:solidFill>
                <a:cs typeface="Calibri"/>
              </a:rPr>
              <a:t>επιβιώσει</a:t>
            </a:r>
            <a:r>
              <a:rPr lang="en-US" sz="1900" spc="-5" dirty="0" smtClean="0">
                <a:solidFill>
                  <a:schemeClr val="tx2">
                    <a:lumMod val="75000"/>
                  </a:schemeClr>
                </a:solidFill>
                <a:cs typeface="Calibri"/>
              </a:rPr>
              <a:t> </a:t>
            </a:r>
            <a:r>
              <a:rPr lang="el-GR" sz="1900" spc="-5" dirty="0" smtClean="0">
                <a:solidFill>
                  <a:schemeClr val="tx2">
                    <a:lumMod val="75000"/>
                  </a:schemeClr>
                </a:solidFill>
                <a:cs typeface="Calibri"/>
              </a:rPr>
              <a:t>χωρίς </a:t>
            </a:r>
            <a:r>
              <a:rPr lang="el-GR" sz="1900" dirty="0">
                <a:solidFill>
                  <a:schemeClr val="tx2">
                    <a:lumMod val="75000"/>
                  </a:schemeClr>
                </a:solidFill>
                <a:cs typeface="Calibri"/>
              </a:rPr>
              <a:t>τη </a:t>
            </a:r>
            <a:r>
              <a:rPr lang="el-GR" sz="1900" spc="-5" dirty="0">
                <a:solidFill>
                  <a:schemeClr val="tx2">
                    <a:lumMod val="75000"/>
                  </a:schemeClr>
                </a:solidFill>
                <a:cs typeface="Calibri"/>
              </a:rPr>
              <a:t>στρατιωτική, οικονομική και πολιτική στήριξη της Ρωσίας και </a:t>
            </a:r>
            <a:r>
              <a:rPr lang="el-GR" sz="1900" dirty="0">
                <a:solidFill>
                  <a:schemeClr val="tx2">
                    <a:lumMod val="75000"/>
                  </a:schemeClr>
                </a:solidFill>
                <a:cs typeface="Calibri"/>
              </a:rPr>
              <a:t>ότι </a:t>
            </a:r>
            <a:r>
              <a:rPr lang="el-GR" sz="1900" spc="-5" dirty="0">
                <a:solidFill>
                  <a:schemeClr val="tx2">
                    <a:lumMod val="75000"/>
                  </a:schemeClr>
                </a:solidFill>
                <a:cs typeface="Calibri"/>
              </a:rPr>
              <a:t>επομένως </a:t>
            </a:r>
            <a:r>
              <a:rPr lang="el-GR" sz="1900" dirty="0">
                <a:solidFill>
                  <a:schemeClr val="tx2">
                    <a:lumMod val="75000"/>
                  </a:schemeClr>
                </a:solidFill>
                <a:cs typeface="Calibri"/>
              </a:rPr>
              <a:t> το</a:t>
            </a:r>
            <a:r>
              <a:rPr lang="el-GR" sz="1900" spc="5" dirty="0">
                <a:solidFill>
                  <a:schemeClr val="tx2">
                    <a:lumMod val="75000"/>
                  </a:schemeClr>
                </a:solidFill>
                <a:cs typeface="Calibri"/>
              </a:rPr>
              <a:t> </a:t>
            </a:r>
            <a:r>
              <a:rPr lang="el-GR" sz="1900" spc="-5" dirty="0">
                <a:solidFill>
                  <a:schemeClr val="tx2">
                    <a:lumMod val="75000"/>
                  </a:schemeClr>
                </a:solidFill>
                <a:cs typeface="Calibri"/>
              </a:rPr>
              <a:t>κλείσιμο</a:t>
            </a:r>
            <a:r>
              <a:rPr lang="el-GR" sz="1900" dirty="0">
                <a:solidFill>
                  <a:schemeClr val="tx2">
                    <a:lumMod val="75000"/>
                  </a:schemeClr>
                </a:solidFill>
                <a:cs typeface="Calibri"/>
              </a:rPr>
              <a:t> των</a:t>
            </a:r>
            <a:r>
              <a:rPr lang="el-GR" sz="1900" spc="5" dirty="0">
                <a:solidFill>
                  <a:schemeClr val="tx2">
                    <a:lumMod val="75000"/>
                  </a:schemeClr>
                </a:solidFill>
                <a:cs typeface="Calibri"/>
              </a:rPr>
              <a:t> </a:t>
            </a:r>
            <a:r>
              <a:rPr lang="el-GR" sz="1900" spc="-5" dirty="0">
                <a:solidFill>
                  <a:schemeClr val="tx2">
                    <a:lumMod val="75000"/>
                  </a:schemeClr>
                </a:solidFill>
                <a:cs typeface="Calibri"/>
              </a:rPr>
              <a:t>σχολείων</a:t>
            </a:r>
            <a:r>
              <a:rPr lang="el-GR" sz="1900" dirty="0">
                <a:solidFill>
                  <a:schemeClr val="tx2">
                    <a:lumMod val="75000"/>
                  </a:schemeClr>
                </a:solidFill>
                <a:cs typeface="Calibri"/>
              </a:rPr>
              <a:t> </a:t>
            </a:r>
            <a:r>
              <a:rPr lang="el-GR" sz="1900" spc="-5" dirty="0">
                <a:solidFill>
                  <a:schemeClr val="tx2">
                    <a:lumMod val="75000"/>
                  </a:schemeClr>
                </a:solidFill>
                <a:cs typeface="Calibri"/>
              </a:rPr>
              <a:t>ενέπιπτε</a:t>
            </a:r>
            <a:r>
              <a:rPr lang="el-GR" sz="1900" dirty="0">
                <a:solidFill>
                  <a:schemeClr val="tx2">
                    <a:lumMod val="75000"/>
                  </a:schemeClr>
                </a:solidFill>
                <a:cs typeface="Calibri"/>
              </a:rPr>
              <a:t> </a:t>
            </a:r>
            <a:r>
              <a:rPr lang="el-GR" sz="1900" spc="-5" dirty="0">
                <a:solidFill>
                  <a:schemeClr val="tx2">
                    <a:lumMod val="75000"/>
                  </a:schemeClr>
                </a:solidFill>
                <a:cs typeface="Calibri"/>
              </a:rPr>
              <a:t>στη</a:t>
            </a:r>
            <a:r>
              <a:rPr lang="el-GR" sz="1900" dirty="0">
                <a:solidFill>
                  <a:schemeClr val="tx2">
                    <a:lumMod val="75000"/>
                  </a:schemeClr>
                </a:solidFill>
                <a:cs typeface="Calibri"/>
              </a:rPr>
              <a:t> </a:t>
            </a:r>
            <a:r>
              <a:rPr lang="el-GR" sz="1900" spc="-5" dirty="0">
                <a:solidFill>
                  <a:schemeClr val="tx2">
                    <a:lumMod val="75000"/>
                  </a:schemeClr>
                </a:solidFill>
                <a:cs typeface="Calibri"/>
              </a:rPr>
              <a:t>δικαιοδοσία</a:t>
            </a:r>
            <a:r>
              <a:rPr lang="el-GR" sz="1900" dirty="0">
                <a:solidFill>
                  <a:schemeClr val="tx2">
                    <a:lumMod val="75000"/>
                  </a:schemeClr>
                </a:solidFill>
                <a:cs typeface="Calibri"/>
              </a:rPr>
              <a:t> της</a:t>
            </a:r>
            <a:r>
              <a:rPr lang="el-GR" sz="1900" spc="5" dirty="0">
                <a:solidFill>
                  <a:schemeClr val="tx2">
                    <a:lumMod val="75000"/>
                  </a:schemeClr>
                </a:solidFill>
                <a:cs typeface="Calibri"/>
              </a:rPr>
              <a:t> </a:t>
            </a:r>
            <a:r>
              <a:rPr lang="el-GR" sz="1900" spc="-5" dirty="0">
                <a:solidFill>
                  <a:schemeClr val="tx2">
                    <a:lumMod val="75000"/>
                  </a:schemeClr>
                </a:solidFill>
                <a:cs typeface="Calibri"/>
              </a:rPr>
              <a:t>Ρωσίας</a:t>
            </a:r>
            <a:r>
              <a:rPr lang="el-GR" sz="1900" spc="265" dirty="0">
                <a:solidFill>
                  <a:schemeClr val="tx2">
                    <a:lumMod val="75000"/>
                  </a:schemeClr>
                </a:solidFill>
                <a:cs typeface="Calibri"/>
              </a:rPr>
              <a:t> </a:t>
            </a:r>
            <a:r>
              <a:rPr lang="el-GR" sz="1900" spc="-5" dirty="0">
                <a:solidFill>
                  <a:schemeClr val="tx2">
                    <a:lumMod val="75000"/>
                  </a:schemeClr>
                </a:solidFill>
                <a:cs typeface="Calibri"/>
              </a:rPr>
              <a:t>βάσει</a:t>
            </a:r>
            <a:r>
              <a:rPr lang="el-GR" sz="1900" spc="265" dirty="0">
                <a:solidFill>
                  <a:schemeClr val="tx2">
                    <a:lumMod val="75000"/>
                  </a:schemeClr>
                </a:solidFill>
                <a:cs typeface="Calibri"/>
              </a:rPr>
              <a:t> </a:t>
            </a:r>
            <a:r>
              <a:rPr lang="el-GR" sz="1900" spc="-5" dirty="0">
                <a:solidFill>
                  <a:schemeClr val="tx2">
                    <a:lumMod val="75000"/>
                  </a:schemeClr>
                </a:solidFill>
                <a:cs typeface="Calibri"/>
              </a:rPr>
              <a:t>της </a:t>
            </a:r>
            <a:r>
              <a:rPr lang="el-GR" sz="1900" spc="-260" dirty="0">
                <a:solidFill>
                  <a:schemeClr val="tx2">
                    <a:lumMod val="75000"/>
                  </a:schemeClr>
                </a:solidFill>
                <a:cs typeface="Calibri"/>
              </a:rPr>
              <a:t> </a:t>
            </a:r>
            <a:r>
              <a:rPr lang="el-GR" sz="1900" spc="-5" dirty="0">
                <a:solidFill>
                  <a:schemeClr val="tx2">
                    <a:lumMod val="75000"/>
                  </a:schemeClr>
                </a:solidFill>
                <a:cs typeface="Calibri"/>
              </a:rPr>
              <a:t>Σύμβασης. </a:t>
            </a:r>
            <a:r>
              <a:rPr lang="el-GR" sz="1900" dirty="0">
                <a:solidFill>
                  <a:schemeClr val="tx2">
                    <a:lumMod val="75000"/>
                  </a:schemeClr>
                </a:solidFill>
                <a:cs typeface="Calibri"/>
              </a:rPr>
              <a:t>Η </a:t>
            </a:r>
            <a:r>
              <a:rPr lang="el-GR" sz="1900" spc="-5" dirty="0">
                <a:solidFill>
                  <a:schemeClr val="tx2">
                    <a:lumMod val="75000"/>
                  </a:schemeClr>
                </a:solidFill>
                <a:cs typeface="Calibri"/>
              </a:rPr>
              <a:t>Δημοκρατία </a:t>
            </a:r>
            <a:r>
              <a:rPr lang="el-GR" sz="1900" dirty="0">
                <a:solidFill>
                  <a:schemeClr val="tx2">
                    <a:lumMod val="75000"/>
                  </a:schemeClr>
                </a:solidFill>
                <a:cs typeface="Calibri"/>
              </a:rPr>
              <a:t>της </a:t>
            </a:r>
            <a:r>
              <a:rPr lang="el-GR" sz="1900" spc="-5" dirty="0">
                <a:solidFill>
                  <a:schemeClr val="tx2">
                    <a:lumMod val="75000"/>
                  </a:schemeClr>
                </a:solidFill>
                <a:cs typeface="Calibri"/>
              </a:rPr>
              <a:t>Μολδαβίας, από </a:t>
            </a:r>
            <a:r>
              <a:rPr lang="el-GR" sz="1900" dirty="0">
                <a:solidFill>
                  <a:schemeClr val="tx2">
                    <a:lumMod val="75000"/>
                  </a:schemeClr>
                </a:solidFill>
                <a:cs typeface="Calibri"/>
              </a:rPr>
              <a:t>την </a:t>
            </a:r>
            <a:r>
              <a:rPr lang="el-GR" sz="1900" spc="-5" dirty="0">
                <a:solidFill>
                  <a:schemeClr val="tx2">
                    <a:lumMod val="75000"/>
                  </a:schemeClr>
                </a:solidFill>
                <a:cs typeface="Calibri"/>
              </a:rPr>
              <a:t>άλλη, </a:t>
            </a:r>
            <a:r>
              <a:rPr lang="el-GR" sz="1900" dirty="0">
                <a:solidFill>
                  <a:schemeClr val="tx2">
                    <a:lumMod val="75000"/>
                  </a:schemeClr>
                </a:solidFill>
                <a:cs typeface="Calibri"/>
              </a:rPr>
              <a:t>όχι μόνο δεν </a:t>
            </a:r>
            <a:r>
              <a:rPr lang="el-GR" sz="1900" spc="-5" dirty="0">
                <a:solidFill>
                  <a:schemeClr val="tx2">
                    <a:lumMod val="75000"/>
                  </a:schemeClr>
                </a:solidFill>
                <a:cs typeface="Calibri"/>
              </a:rPr>
              <a:t>στήριξε </a:t>
            </a:r>
            <a:r>
              <a:rPr lang="el-GR" sz="1900" dirty="0">
                <a:solidFill>
                  <a:schemeClr val="tx2">
                    <a:lumMod val="75000"/>
                  </a:schemeClr>
                </a:solidFill>
                <a:cs typeface="Calibri"/>
              </a:rPr>
              <a:t>το </a:t>
            </a:r>
            <a:r>
              <a:rPr lang="el-GR" sz="1900" spc="5" dirty="0">
                <a:solidFill>
                  <a:schemeClr val="tx2">
                    <a:lumMod val="75000"/>
                  </a:schemeClr>
                </a:solidFill>
                <a:cs typeface="Calibri"/>
              </a:rPr>
              <a:t> </a:t>
            </a:r>
            <a:r>
              <a:rPr lang="el-GR" sz="1900" spc="-5" dirty="0">
                <a:solidFill>
                  <a:schemeClr val="tx2">
                    <a:lumMod val="75000"/>
                  </a:schemeClr>
                </a:solidFill>
                <a:cs typeface="Calibri"/>
              </a:rPr>
              <a:t>καθεστώς,</a:t>
            </a:r>
            <a:r>
              <a:rPr lang="el-GR" sz="1900" dirty="0">
                <a:solidFill>
                  <a:schemeClr val="tx2">
                    <a:lumMod val="75000"/>
                  </a:schemeClr>
                </a:solidFill>
                <a:cs typeface="Calibri"/>
              </a:rPr>
              <a:t> </a:t>
            </a:r>
            <a:r>
              <a:rPr lang="el-GR" sz="1900" spc="-5" dirty="0">
                <a:solidFill>
                  <a:schemeClr val="tx2">
                    <a:lumMod val="75000"/>
                  </a:schemeClr>
                </a:solidFill>
                <a:cs typeface="Calibri"/>
              </a:rPr>
              <a:t>αλλά</a:t>
            </a:r>
            <a:r>
              <a:rPr lang="el-GR" sz="1900" dirty="0">
                <a:solidFill>
                  <a:schemeClr val="tx2">
                    <a:lumMod val="75000"/>
                  </a:schemeClr>
                </a:solidFill>
                <a:cs typeface="Calibri"/>
              </a:rPr>
              <a:t> </a:t>
            </a:r>
            <a:r>
              <a:rPr lang="el-GR" sz="1900" spc="-5" dirty="0">
                <a:solidFill>
                  <a:schemeClr val="tx2">
                    <a:lumMod val="75000"/>
                  </a:schemeClr>
                </a:solidFill>
                <a:cs typeface="Calibri"/>
              </a:rPr>
              <a:t>κατέβαλε</a:t>
            </a:r>
            <a:r>
              <a:rPr lang="el-GR" sz="1900" dirty="0">
                <a:solidFill>
                  <a:schemeClr val="tx2">
                    <a:lumMod val="75000"/>
                  </a:schemeClr>
                </a:solidFill>
                <a:cs typeface="Calibri"/>
              </a:rPr>
              <a:t> </a:t>
            </a:r>
            <a:r>
              <a:rPr lang="el-GR" sz="1900" spc="-5" dirty="0">
                <a:solidFill>
                  <a:schemeClr val="tx2">
                    <a:lumMod val="75000"/>
                  </a:schemeClr>
                </a:solidFill>
                <a:cs typeface="Calibri"/>
              </a:rPr>
              <a:t>επίσης</a:t>
            </a:r>
            <a:r>
              <a:rPr lang="el-GR" sz="1900" dirty="0">
                <a:solidFill>
                  <a:schemeClr val="tx2">
                    <a:lumMod val="75000"/>
                  </a:schemeClr>
                </a:solidFill>
                <a:cs typeface="Calibri"/>
              </a:rPr>
              <a:t> </a:t>
            </a:r>
            <a:r>
              <a:rPr lang="el-GR" sz="1900" spc="-5" dirty="0">
                <a:solidFill>
                  <a:schemeClr val="tx2">
                    <a:lumMod val="75000"/>
                  </a:schemeClr>
                </a:solidFill>
                <a:cs typeface="Calibri"/>
              </a:rPr>
              <a:t>σημαντικές</a:t>
            </a:r>
            <a:r>
              <a:rPr lang="el-GR" sz="1900" dirty="0">
                <a:solidFill>
                  <a:schemeClr val="tx2">
                    <a:lumMod val="75000"/>
                  </a:schemeClr>
                </a:solidFill>
                <a:cs typeface="Calibri"/>
              </a:rPr>
              <a:t> </a:t>
            </a:r>
            <a:r>
              <a:rPr lang="el-GR" sz="1900" spc="-5" dirty="0">
                <a:solidFill>
                  <a:schemeClr val="tx2">
                    <a:lumMod val="75000"/>
                  </a:schemeClr>
                </a:solidFill>
                <a:cs typeface="Calibri"/>
              </a:rPr>
              <a:t>προσπάθειες</a:t>
            </a:r>
            <a:r>
              <a:rPr lang="el-GR" sz="1900" dirty="0">
                <a:solidFill>
                  <a:schemeClr val="tx2">
                    <a:lumMod val="75000"/>
                  </a:schemeClr>
                </a:solidFill>
                <a:cs typeface="Calibri"/>
              </a:rPr>
              <a:t> </a:t>
            </a:r>
            <a:r>
              <a:rPr lang="el-GR" sz="1900" spc="-5" dirty="0">
                <a:solidFill>
                  <a:schemeClr val="tx2">
                    <a:lumMod val="75000"/>
                  </a:schemeClr>
                </a:solidFill>
                <a:cs typeface="Calibri"/>
              </a:rPr>
              <a:t>προκειμένου</a:t>
            </a:r>
            <a:r>
              <a:rPr lang="el-GR" sz="1900" spc="265" dirty="0">
                <a:solidFill>
                  <a:schemeClr val="tx2">
                    <a:lumMod val="75000"/>
                  </a:schemeClr>
                </a:solidFill>
                <a:cs typeface="Calibri"/>
              </a:rPr>
              <a:t> </a:t>
            </a:r>
            <a:r>
              <a:rPr lang="el-GR" sz="1900" dirty="0">
                <a:solidFill>
                  <a:schemeClr val="tx2">
                    <a:lumMod val="75000"/>
                  </a:schemeClr>
                </a:solidFill>
                <a:cs typeface="Calibri"/>
              </a:rPr>
              <a:t>να </a:t>
            </a:r>
            <a:r>
              <a:rPr lang="el-GR" sz="1900" spc="5" dirty="0">
                <a:solidFill>
                  <a:schemeClr val="tx2">
                    <a:lumMod val="75000"/>
                  </a:schemeClr>
                </a:solidFill>
                <a:cs typeface="Calibri"/>
              </a:rPr>
              <a:t> </a:t>
            </a:r>
            <a:r>
              <a:rPr lang="el-GR" sz="1900" spc="-5" dirty="0">
                <a:solidFill>
                  <a:schemeClr val="tx2">
                    <a:lumMod val="75000"/>
                  </a:schemeClr>
                </a:solidFill>
                <a:cs typeface="Calibri"/>
              </a:rPr>
              <a:t>βοηθήσει</a:t>
            </a:r>
            <a:r>
              <a:rPr lang="el-GR" sz="1900" dirty="0">
                <a:solidFill>
                  <a:schemeClr val="tx2">
                    <a:lumMod val="75000"/>
                  </a:schemeClr>
                </a:solidFill>
                <a:cs typeface="Calibri"/>
              </a:rPr>
              <a:t> </a:t>
            </a:r>
            <a:r>
              <a:rPr lang="el-GR" sz="1900" spc="-5" dirty="0">
                <a:solidFill>
                  <a:schemeClr val="tx2">
                    <a:lumMod val="75000"/>
                  </a:schemeClr>
                </a:solidFill>
                <a:cs typeface="Calibri"/>
              </a:rPr>
              <a:t>τους</a:t>
            </a:r>
            <a:r>
              <a:rPr lang="el-GR" sz="1900" dirty="0">
                <a:solidFill>
                  <a:schemeClr val="tx2">
                    <a:lumMod val="75000"/>
                  </a:schemeClr>
                </a:solidFill>
                <a:cs typeface="Calibri"/>
              </a:rPr>
              <a:t> </a:t>
            </a:r>
            <a:r>
              <a:rPr lang="el-GR" sz="1900" spc="-5" dirty="0">
                <a:solidFill>
                  <a:schemeClr val="tx2">
                    <a:lumMod val="75000"/>
                  </a:schemeClr>
                </a:solidFill>
                <a:cs typeface="Calibri"/>
              </a:rPr>
              <a:t>προσφεύγοντες,</a:t>
            </a:r>
            <a:r>
              <a:rPr lang="el-GR" sz="1900" dirty="0">
                <a:solidFill>
                  <a:schemeClr val="tx2">
                    <a:lumMod val="75000"/>
                  </a:schemeClr>
                </a:solidFill>
                <a:cs typeface="Calibri"/>
              </a:rPr>
              <a:t> </a:t>
            </a:r>
            <a:r>
              <a:rPr lang="el-GR" sz="1900" spc="-5" dirty="0">
                <a:solidFill>
                  <a:schemeClr val="tx2">
                    <a:lumMod val="75000"/>
                  </a:schemeClr>
                </a:solidFill>
                <a:cs typeface="Calibri"/>
              </a:rPr>
              <a:t>καλύπτοντας</a:t>
            </a:r>
            <a:r>
              <a:rPr lang="el-GR" sz="1900" dirty="0">
                <a:solidFill>
                  <a:schemeClr val="tx2">
                    <a:lumMod val="75000"/>
                  </a:schemeClr>
                </a:solidFill>
                <a:cs typeface="Calibri"/>
              </a:rPr>
              <a:t> </a:t>
            </a:r>
            <a:r>
              <a:rPr lang="el-GR" sz="1900" spc="-5" dirty="0">
                <a:solidFill>
                  <a:schemeClr val="tx2">
                    <a:lumMod val="75000"/>
                  </a:schemeClr>
                </a:solidFill>
                <a:cs typeface="Calibri"/>
              </a:rPr>
              <a:t>τα</a:t>
            </a:r>
            <a:r>
              <a:rPr lang="el-GR" sz="1900" dirty="0">
                <a:solidFill>
                  <a:schemeClr val="tx2">
                    <a:lumMod val="75000"/>
                  </a:schemeClr>
                </a:solidFill>
                <a:cs typeface="Calibri"/>
              </a:rPr>
              <a:t> έξοδα</a:t>
            </a:r>
            <a:r>
              <a:rPr lang="el-GR" sz="1900" spc="270" dirty="0">
                <a:solidFill>
                  <a:schemeClr val="tx2">
                    <a:lumMod val="75000"/>
                  </a:schemeClr>
                </a:solidFill>
                <a:cs typeface="Calibri"/>
              </a:rPr>
              <a:t> </a:t>
            </a:r>
            <a:r>
              <a:rPr lang="el-GR" sz="1900" spc="-5" dirty="0">
                <a:solidFill>
                  <a:schemeClr val="tx2">
                    <a:lumMod val="75000"/>
                  </a:schemeClr>
                </a:solidFill>
                <a:cs typeface="Calibri"/>
              </a:rPr>
              <a:t>ενοικίου</a:t>
            </a:r>
            <a:r>
              <a:rPr lang="el-GR" sz="1900" spc="260" dirty="0">
                <a:solidFill>
                  <a:schemeClr val="tx2">
                    <a:lumMod val="75000"/>
                  </a:schemeClr>
                </a:solidFill>
                <a:cs typeface="Calibri"/>
              </a:rPr>
              <a:t> </a:t>
            </a:r>
            <a:r>
              <a:rPr lang="el-GR" sz="1900" spc="-5" dirty="0">
                <a:solidFill>
                  <a:schemeClr val="tx2">
                    <a:lumMod val="75000"/>
                  </a:schemeClr>
                </a:solidFill>
                <a:cs typeface="Calibri"/>
              </a:rPr>
              <a:t>και</a:t>
            </a:r>
            <a:r>
              <a:rPr lang="el-GR" sz="1900" spc="260" dirty="0">
                <a:solidFill>
                  <a:schemeClr val="tx2">
                    <a:lumMod val="75000"/>
                  </a:schemeClr>
                </a:solidFill>
                <a:cs typeface="Calibri"/>
              </a:rPr>
              <a:t> </a:t>
            </a:r>
            <a:r>
              <a:rPr lang="el-GR" sz="1900" spc="-5" dirty="0">
                <a:solidFill>
                  <a:schemeClr val="tx2">
                    <a:lumMod val="75000"/>
                  </a:schemeClr>
                </a:solidFill>
                <a:cs typeface="Calibri"/>
              </a:rPr>
              <a:t>ανακαίνισης </a:t>
            </a:r>
            <a:r>
              <a:rPr lang="el-GR" sz="1900" spc="-260" dirty="0">
                <a:solidFill>
                  <a:schemeClr val="tx2">
                    <a:lumMod val="75000"/>
                  </a:schemeClr>
                </a:solidFill>
                <a:cs typeface="Calibri"/>
              </a:rPr>
              <a:t> </a:t>
            </a:r>
            <a:r>
              <a:rPr lang="el-GR" sz="1900" dirty="0">
                <a:solidFill>
                  <a:schemeClr val="tx2">
                    <a:lumMod val="75000"/>
                  </a:schemeClr>
                </a:solidFill>
                <a:cs typeface="Calibri"/>
              </a:rPr>
              <a:t>των </a:t>
            </a:r>
            <a:r>
              <a:rPr lang="el-GR" sz="1900" spc="-5" dirty="0">
                <a:solidFill>
                  <a:schemeClr val="tx2">
                    <a:lumMod val="75000"/>
                  </a:schemeClr>
                </a:solidFill>
                <a:cs typeface="Calibri"/>
              </a:rPr>
              <a:t>καινούργιων</a:t>
            </a:r>
            <a:r>
              <a:rPr lang="el-GR" sz="1900" dirty="0">
                <a:solidFill>
                  <a:schemeClr val="tx2">
                    <a:lumMod val="75000"/>
                  </a:schemeClr>
                </a:solidFill>
                <a:cs typeface="Calibri"/>
              </a:rPr>
              <a:t> </a:t>
            </a:r>
            <a:r>
              <a:rPr lang="el-GR" sz="1900" spc="-5" dirty="0">
                <a:solidFill>
                  <a:schemeClr val="tx2">
                    <a:lumMod val="75000"/>
                  </a:schemeClr>
                </a:solidFill>
                <a:cs typeface="Calibri"/>
              </a:rPr>
              <a:t>σχολικών</a:t>
            </a:r>
            <a:r>
              <a:rPr lang="el-GR" sz="1900" dirty="0">
                <a:solidFill>
                  <a:schemeClr val="tx2">
                    <a:lumMod val="75000"/>
                  </a:schemeClr>
                </a:solidFill>
                <a:cs typeface="Calibri"/>
              </a:rPr>
              <a:t> </a:t>
            </a:r>
            <a:r>
              <a:rPr lang="el-GR" sz="1900" spc="-5" dirty="0">
                <a:solidFill>
                  <a:schemeClr val="tx2">
                    <a:lumMod val="75000"/>
                  </a:schemeClr>
                </a:solidFill>
                <a:cs typeface="Calibri"/>
              </a:rPr>
              <a:t>εγκαταστάσεων</a:t>
            </a:r>
            <a:r>
              <a:rPr lang="el-GR" sz="1900" dirty="0">
                <a:solidFill>
                  <a:schemeClr val="tx2">
                    <a:lumMod val="75000"/>
                  </a:schemeClr>
                </a:solidFill>
                <a:cs typeface="Calibri"/>
              </a:rPr>
              <a:t> </a:t>
            </a:r>
            <a:r>
              <a:rPr lang="el-GR" sz="1900" spc="-5" dirty="0">
                <a:solidFill>
                  <a:schemeClr val="tx2">
                    <a:lumMod val="75000"/>
                  </a:schemeClr>
                </a:solidFill>
                <a:cs typeface="Calibri"/>
              </a:rPr>
              <a:t>καθώς</a:t>
            </a:r>
            <a:r>
              <a:rPr lang="el-GR" sz="1900" dirty="0">
                <a:solidFill>
                  <a:schemeClr val="tx2">
                    <a:lumMod val="75000"/>
                  </a:schemeClr>
                </a:solidFill>
                <a:cs typeface="Calibri"/>
              </a:rPr>
              <a:t> </a:t>
            </a:r>
            <a:r>
              <a:rPr lang="el-GR" sz="1900" spc="-5" dirty="0">
                <a:solidFill>
                  <a:schemeClr val="tx2">
                    <a:lumMod val="75000"/>
                  </a:schemeClr>
                </a:solidFill>
                <a:cs typeface="Calibri"/>
              </a:rPr>
              <a:t>και</a:t>
            </a:r>
            <a:r>
              <a:rPr lang="el-GR" sz="1900" spc="260" dirty="0">
                <a:solidFill>
                  <a:schemeClr val="tx2">
                    <a:lumMod val="75000"/>
                  </a:schemeClr>
                </a:solidFill>
                <a:cs typeface="Calibri"/>
              </a:rPr>
              <a:t> </a:t>
            </a:r>
            <a:r>
              <a:rPr lang="el-GR" sz="1900" dirty="0">
                <a:solidFill>
                  <a:schemeClr val="tx2">
                    <a:lumMod val="75000"/>
                  </a:schemeClr>
                </a:solidFill>
                <a:cs typeface="Calibri"/>
              </a:rPr>
              <a:t>το </a:t>
            </a:r>
            <a:r>
              <a:rPr lang="el-GR" sz="1900" spc="-5" dirty="0">
                <a:solidFill>
                  <a:schemeClr val="tx2">
                    <a:lumMod val="75000"/>
                  </a:schemeClr>
                </a:solidFill>
                <a:cs typeface="Calibri"/>
              </a:rPr>
              <a:t>κόστος</a:t>
            </a:r>
            <a:r>
              <a:rPr lang="el-GR" sz="1900" spc="260" dirty="0">
                <a:solidFill>
                  <a:schemeClr val="tx2">
                    <a:lumMod val="75000"/>
                  </a:schemeClr>
                </a:solidFill>
                <a:cs typeface="Calibri"/>
              </a:rPr>
              <a:t> </a:t>
            </a:r>
            <a:r>
              <a:rPr lang="el-GR" sz="1900" dirty="0">
                <a:solidFill>
                  <a:schemeClr val="tx2">
                    <a:lumMod val="75000"/>
                  </a:schemeClr>
                </a:solidFill>
                <a:cs typeface="Calibri"/>
              </a:rPr>
              <a:t>του </a:t>
            </a:r>
            <a:r>
              <a:rPr lang="el-GR" sz="1900" spc="-5" dirty="0">
                <a:solidFill>
                  <a:schemeClr val="tx2">
                    <a:lumMod val="75000"/>
                  </a:schemeClr>
                </a:solidFill>
                <a:cs typeface="Calibri"/>
              </a:rPr>
              <a:t>εξοπλισμού </a:t>
            </a:r>
            <a:r>
              <a:rPr lang="el-GR" sz="1900" dirty="0">
                <a:solidFill>
                  <a:schemeClr val="tx2">
                    <a:lumMod val="75000"/>
                  </a:schemeClr>
                </a:solidFill>
                <a:cs typeface="Calibri"/>
              </a:rPr>
              <a:t> </a:t>
            </a:r>
            <a:r>
              <a:rPr lang="el-GR" sz="1900" spc="-5" dirty="0">
                <a:solidFill>
                  <a:schemeClr val="tx2">
                    <a:lumMod val="75000"/>
                  </a:schemeClr>
                </a:solidFill>
                <a:cs typeface="Calibri"/>
              </a:rPr>
              <a:t>στο</a:t>
            </a:r>
            <a:r>
              <a:rPr lang="el-GR" sz="1900" dirty="0">
                <a:solidFill>
                  <a:schemeClr val="tx2">
                    <a:lumMod val="75000"/>
                  </a:schemeClr>
                </a:solidFill>
                <a:cs typeface="Calibri"/>
              </a:rPr>
              <a:t> </a:t>
            </a:r>
            <a:r>
              <a:rPr lang="el-GR" sz="1900" spc="-5" dirty="0">
                <a:solidFill>
                  <a:schemeClr val="tx2">
                    <a:lumMod val="75000"/>
                  </a:schemeClr>
                </a:solidFill>
                <a:cs typeface="Calibri"/>
              </a:rPr>
              <a:t>σύνολό</a:t>
            </a:r>
            <a:r>
              <a:rPr lang="el-GR" sz="1900" spc="5" dirty="0">
                <a:solidFill>
                  <a:schemeClr val="tx2">
                    <a:lumMod val="75000"/>
                  </a:schemeClr>
                </a:solidFill>
                <a:cs typeface="Calibri"/>
              </a:rPr>
              <a:t> </a:t>
            </a:r>
            <a:r>
              <a:rPr lang="el-GR" sz="1900" spc="-5" dirty="0">
                <a:solidFill>
                  <a:schemeClr val="tx2">
                    <a:lumMod val="75000"/>
                  </a:schemeClr>
                </a:solidFill>
                <a:cs typeface="Calibri"/>
              </a:rPr>
              <a:t>του,</a:t>
            </a:r>
            <a:r>
              <a:rPr lang="el-GR" sz="1900" spc="5" dirty="0">
                <a:solidFill>
                  <a:schemeClr val="tx2">
                    <a:lumMod val="75000"/>
                  </a:schemeClr>
                </a:solidFill>
                <a:cs typeface="Calibri"/>
              </a:rPr>
              <a:t> </a:t>
            </a:r>
            <a:r>
              <a:rPr lang="el-GR" sz="1900" spc="-5" dirty="0">
                <a:solidFill>
                  <a:schemeClr val="tx2">
                    <a:lumMod val="75000"/>
                  </a:schemeClr>
                </a:solidFill>
                <a:cs typeface="Calibri"/>
              </a:rPr>
              <a:t>τους</a:t>
            </a:r>
            <a:r>
              <a:rPr lang="el-GR" sz="1900" dirty="0">
                <a:solidFill>
                  <a:schemeClr val="tx2">
                    <a:lumMod val="75000"/>
                  </a:schemeClr>
                </a:solidFill>
                <a:cs typeface="Calibri"/>
              </a:rPr>
              <a:t> </a:t>
            </a:r>
            <a:r>
              <a:rPr lang="el-GR" sz="1900" spc="-5" dirty="0">
                <a:solidFill>
                  <a:schemeClr val="tx2">
                    <a:lumMod val="75000"/>
                  </a:schemeClr>
                </a:solidFill>
                <a:cs typeface="Calibri"/>
              </a:rPr>
              <a:t>μισθούς</a:t>
            </a:r>
            <a:r>
              <a:rPr lang="el-GR" sz="1900" dirty="0">
                <a:solidFill>
                  <a:schemeClr val="tx2">
                    <a:lumMod val="75000"/>
                  </a:schemeClr>
                </a:solidFill>
                <a:cs typeface="Calibri"/>
              </a:rPr>
              <a:t> </a:t>
            </a:r>
            <a:r>
              <a:rPr lang="el-GR" sz="1900" spc="-5" dirty="0">
                <a:solidFill>
                  <a:schemeClr val="tx2">
                    <a:lumMod val="75000"/>
                  </a:schemeClr>
                </a:solidFill>
                <a:cs typeface="Calibri"/>
              </a:rPr>
              <a:t>και </a:t>
            </a:r>
            <a:r>
              <a:rPr lang="el-GR" sz="1900" dirty="0">
                <a:solidFill>
                  <a:schemeClr val="tx2">
                    <a:lumMod val="75000"/>
                  </a:schemeClr>
                </a:solidFill>
                <a:cs typeface="Calibri"/>
              </a:rPr>
              <a:t>τα</a:t>
            </a:r>
            <a:r>
              <a:rPr lang="el-GR" sz="1900" spc="5" dirty="0">
                <a:solidFill>
                  <a:schemeClr val="tx2">
                    <a:lumMod val="75000"/>
                  </a:schemeClr>
                </a:solidFill>
                <a:cs typeface="Calibri"/>
              </a:rPr>
              <a:t> </a:t>
            </a:r>
            <a:r>
              <a:rPr lang="el-GR" sz="1900" spc="-5" dirty="0">
                <a:solidFill>
                  <a:schemeClr val="tx2">
                    <a:lumMod val="75000"/>
                  </a:schemeClr>
                </a:solidFill>
                <a:cs typeface="Calibri"/>
              </a:rPr>
              <a:t>έξοδα</a:t>
            </a:r>
            <a:r>
              <a:rPr lang="el-GR" sz="1900" spc="5" dirty="0">
                <a:solidFill>
                  <a:schemeClr val="tx2">
                    <a:lumMod val="75000"/>
                  </a:schemeClr>
                </a:solidFill>
                <a:cs typeface="Calibri"/>
              </a:rPr>
              <a:t> </a:t>
            </a:r>
            <a:r>
              <a:rPr lang="el-GR" sz="1900" spc="-5" dirty="0">
                <a:solidFill>
                  <a:schemeClr val="tx2">
                    <a:lumMod val="75000"/>
                  </a:schemeClr>
                </a:solidFill>
                <a:cs typeface="Calibri"/>
              </a:rPr>
              <a:t>μετακίνησης</a:t>
            </a:r>
            <a:r>
              <a:rPr lang="el-GR" sz="1900" dirty="0">
                <a:solidFill>
                  <a:schemeClr val="tx2">
                    <a:lumMod val="75000"/>
                  </a:schemeClr>
                </a:solidFill>
                <a:cs typeface="Calibri"/>
              </a:rPr>
              <a:t> των</a:t>
            </a:r>
            <a:r>
              <a:rPr lang="el-GR" sz="1900" spc="5" dirty="0">
                <a:solidFill>
                  <a:schemeClr val="tx2">
                    <a:lumMod val="75000"/>
                  </a:schemeClr>
                </a:solidFill>
                <a:cs typeface="Calibri"/>
              </a:rPr>
              <a:t> </a:t>
            </a:r>
            <a:r>
              <a:rPr lang="el-GR" sz="1900" spc="-5" dirty="0">
                <a:solidFill>
                  <a:schemeClr val="tx2">
                    <a:lumMod val="75000"/>
                  </a:schemeClr>
                </a:solidFill>
                <a:cs typeface="Calibri"/>
              </a:rPr>
              <a:t>δασκάλων.</a:t>
            </a:r>
            <a:endParaRPr lang="el-GR" sz="1900" dirty="0">
              <a:solidFill>
                <a:schemeClr val="tx2">
                  <a:lumMod val="75000"/>
                </a:schemeClr>
              </a:solidFill>
              <a:cs typeface="Calibri"/>
            </a:endParaRPr>
          </a:p>
          <a:p>
            <a:pPr marL="12700" marR="5080" algn="just">
              <a:lnSpc>
                <a:spcPct val="101699"/>
              </a:lnSpc>
            </a:pPr>
            <a:endParaRPr lang="el-GR" sz="1900" dirty="0">
              <a:cs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38</a:t>
            </a:fld>
            <a:endParaRPr dirty="0"/>
          </a:p>
        </p:txBody>
      </p:sp>
      <p:sp>
        <p:nvSpPr>
          <p:cNvPr id="2" name="object 2"/>
          <p:cNvSpPr txBox="1"/>
          <p:nvPr/>
        </p:nvSpPr>
        <p:spPr>
          <a:xfrm>
            <a:off x="698500" y="631802"/>
            <a:ext cx="9372600" cy="5920339"/>
          </a:xfrm>
          <a:prstGeom prst="rect">
            <a:avLst/>
          </a:prstGeom>
        </p:spPr>
        <p:txBody>
          <a:bodyPr vert="horz" wrap="square" lIns="0" tIns="9525" rIns="0" bIns="0" rtlCol="0">
            <a:spAutoFit/>
          </a:bodyPr>
          <a:lstStyle/>
          <a:p>
            <a:pPr>
              <a:lnSpc>
                <a:spcPct val="100000"/>
              </a:lnSpc>
              <a:spcBef>
                <a:spcPts val="20"/>
              </a:spcBef>
            </a:pPr>
            <a:endParaRPr>
              <a:latin typeface="Calibri"/>
              <a:cs typeface="Calibri"/>
            </a:endParaRPr>
          </a:p>
          <a:p>
            <a:pPr marL="12700" algn="just">
              <a:lnSpc>
                <a:spcPct val="100000"/>
              </a:lnSpc>
              <a:spcBef>
                <a:spcPts val="5"/>
              </a:spcBef>
            </a:pPr>
            <a:r>
              <a:rPr b="1" u="sng" spc="-5" dirty="0">
                <a:solidFill>
                  <a:srgbClr val="4F81BC"/>
                </a:solidFill>
                <a:uFill>
                  <a:solidFill>
                    <a:srgbClr val="4F81BC"/>
                  </a:solidFill>
                </a:uFill>
                <a:latin typeface="Calibri"/>
                <a:cs typeface="Calibri"/>
                <a:hlinkClick r:id="rId2"/>
              </a:rPr>
              <a:t>Mansur</a:t>
            </a:r>
            <a:r>
              <a:rPr b="1" u="sng" spc="5" dirty="0">
                <a:solidFill>
                  <a:srgbClr val="4F81BC"/>
                </a:solidFill>
                <a:uFill>
                  <a:solidFill>
                    <a:srgbClr val="4F81BC"/>
                  </a:solidFill>
                </a:uFill>
                <a:latin typeface="Calibri"/>
                <a:cs typeface="Calibri"/>
                <a:hlinkClick r:id="rId2"/>
              </a:rPr>
              <a:t> </a:t>
            </a:r>
            <a:r>
              <a:rPr b="1" u="sng" spc="-5" dirty="0">
                <a:solidFill>
                  <a:srgbClr val="4F81BC"/>
                </a:solidFill>
                <a:uFill>
                  <a:solidFill>
                    <a:srgbClr val="4F81BC"/>
                  </a:solidFill>
                </a:uFill>
                <a:latin typeface="Calibri"/>
                <a:cs typeface="Calibri"/>
                <a:hlinkClick r:id="rId2"/>
              </a:rPr>
              <a:t>Yalçın</a:t>
            </a:r>
            <a:r>
              <a:rPr b="1" u="sng" spc="5" dirty="0">
                <a:solidFill>
                  <a:srgbClr val="4F81BC"/>
                </a:solidFill>
                <a:uFill>
                  <a:solidFill>
                    <a:srgbClr val="4F81BC"/>
                  </a:solidFill>
                </a:uFill>
                <a:latin typeface="Calibri"/>
                <a:cs typeface="Calibri"/>
                <a:hlinkClick r:id="rId2"/>
              </a:rPr>
              <a:t> </a:t>
            </a:r>
            <a:r>
              <a:rPr b="1" u="sng" spc="-5" dirty="0">
                <a:solidFill>
                  <a:srgbClr val="4F81BC"/>
                </a:solidFill>
                <a:uFill>
                  <a:solidFill>
                    <a:srgbClr val="4F81BC"/>
                  </a:solidFill>
                </a:uFill>
                <a:latin typeface="Calibri"/>
                <a:cs typeface="Calibri"/>
                <a:hlinkClick r:id="rId2"/>
              </a:rPr>
              <a:t>και</a:t>
            </a:r>
            <a:r>
              <a:rPr b="1" u="sng" spc="5" dirty="0">
                <a:solidFill>
                  <a:srgbClr val="4F81BC"/>
                </a:solidFill>
                <a:uFill>
                  <a:solidFill>
                    <a:srgbClr val="4F81BC"/>
                  </a:solidFill>
                </a:uFill>
                <a:latin typeface="Calibri"/>
                <a:cs typeface="Calibri"/>
                <a:hlinkClick r:id="rId2"/>
              </a:rPr>
              <a:t> </a:t>
            </a:r>
            <a:r>
              <a:rPr b="1" u="sng" spc="-5" dirty="0">
                <a:solidFill>
                  <a:srgbClr val="4F81BC"/>
                </a:solidFill>
                <a:uFill>
                  <a:solidFill>
                    <a:srgbClr val="4F81BC"/>
                  </a:solidFill>
                </a:uFill>
                <a:latin typeface="Calibri"/>
                <a:cs typeface="Calibri"/>
                <a:hlinkClick r:id="rId2"/>
              </a:rPr>
              <a:t>λοιποί</a:t>
            </a:r>
            <a:r>
              <a:rPr b="1" u="sng" dirty="0">
                <a:solidFill>
                  <a:srgbClr val="4F81BC"/>
                </a:solidFill>
                <a:uFill>
                  <a:solidFill>
                    <a:srgbClr val="4F81BC"/>
                  </a:solidFill>
                </a:uFill>
                <a:latin typeface="Calibri"/>
                <a:cs typeface="Calibri"/>
                <a:hlinkClick r:id="rId2"/>
              </a:rPr>
              <a:t> </a:t>
            </a:r>
            <a:r>
              <a:rPr b="1" u="sng" spc="-5" dirty="0">
                <a:solidFill>
                  <a:srgbClr val="4F81BC"/>
                </a:solidFill>
                <a:uFill>
                  <a:solidFill>
                    <a:srgbClr val="4F81BC"/>
                  </a:solidFill>
                </a:uFill>
                <a:latin typeface="Calibri"/>
                <a:cs typeface="Calibri"/>
                <a:hlinkClick r:id="rId2"/>
              </a:rPr>
              <a:t>κατά</a:t>
            </a:r>
            <a:r>
              <a:rPr b="1" u="sng" dirty="0">
                <a:solidFill>
                  <a:srgbClr val="4F81BC"/>
                </a:solidFill>
                <a:uFill>
                  <a:solidFill>
                    <a:srgbClr val="4F81BC"/>
                  </a:solidFill>
                </a:uFill>
                <a:latin typeface="Calibri"/>
                <a:cs typeface="Calibri"/>
                <a:hlinkClick r:id="rId2"/>
              </a:rPr>
              <a:t> </a:t>
            </a:r>
            <a:r>
              <a:rPr b="1" u="sng" spc="-5" dirty="0">
                <a:solidFill>
                  <a:srgbClr val="4F81BC"/>
                </a:solidFill>
                <a:uFill>
                  <a:solidFill>
                    <a:srgbClr val="4F81BC"/>
                  </a:solidFill>
                </a:uFill>
                <a:latin typeface="Calibri"/>
                <a:cs typeface="Calibri"/>
                <a:hlinkClick r:id="rId2"/>
              </a:rPr>
              <a:t>Τουρκίας</a:t>
            </a:r>
            <a:endParaRPr>
              <a:latin typeface="Calibri"/>
              <a:cs typeface="Calibri"/>
            </a:endParaRPr>
          </a:p>
          <a:p>
            <a:pPr marL="12700" algn="just">
              <a:lnSpc>
                <a:spcPct val="100000"/>
              </a:lnSpc>
              <a:spcBef>
                <a:spcPts val="20"/>
              </a:spcBef>
            </a:pPr>
            <a:r>
              <a:rPr dirty="0">
                <a:solidFill>
                  <a:srgbClr val="808080"/>
                </a:solidFill>
                <a:latin typeface="Calibri"/>
                <a:cs typeface="Calibri"/>
              </a:rPr>
              <a:t>16</a:t>
            </a:r>
            <a:r>
              <a:rPr spc="-15" dirty="0">
                <a:solidFill>
                  <a:srgbClr val="808080"/>
                </a:solidFill>
                <a:latin typeface="Calibri"/>
                <a:cs typeface="Calibri"/>
              </a:rPr>
              <a:t> </a:t>
            </a:r>
            <a:r>
              <a:rPr spc="-5" dirty="0">
                <a:solidFill>
                  <a:srgbClr val="808080"/>
                </a:solidFill>
                <a:latin typeface="Calibri"/>
                <a:cs typeface="Calibri"/>
              </a:rPr>
              <a:t>Σεπτεμβρίου</a:t>
            </a:r>
            <a:r>
              <a:rPr spc="-20" dirty="0">
                <a:solidFill>
                  <a:srgbClr val="808080"/>
                </a:solidFill>
                <a:latin typeface="Calibri"/>
                <a:cs typeface="Calibri"/>
              </a:rPr>
              <a:t> </a:t>
            </a:r>
            <a:r>
              <a:rPr spc="-5" dirty="0">
                <a:solidFill>
                  <a:srgbClr val="808080"/>
                </a:solidFill>
                <a:latin typeface="Calibri"/>
                <a:cs typeface="Calibri"/>
              </a:rPr>
              <a:t>2014</a:t>
            </a:r>
            <a:endParaRPr>
              <a:latin typeface="Calibri"/>
              <a:cs typeface="Calibri"/>
            </a:endParaRPr>
          </a:p>
          <a:p>
            <a:pPr marL="12700" marR="5715" algn="just">
              <a:lnSpc>
                <a:spcPct val="101699"/>
              </a:lnSpc>
            </a:pPr>
            <a:r>
              <a:rPr dirty="0">
                <a:latin typeface="Calibri"/>
                <a:cs typeface="Calibri"/>
              </a:rPr>
              <a:t>Σε </a:t>
            </a:r>
            <a:r>
              <a:rPr spc="-5" dirty="0">
                <a:latin typeface="Calibri"/>
                <a:cs typeface="Calibri"/>
              </a:rPr>
              <a:t>αυτήν </a:t>
            </a:r>
            <a:r>
              <a:rPr dirty="0">
                <a:latin typeface="Calibri"/>
                <a:cs typeface="Calibri"/>
              </a:rPr>
              <a:t>την </a:t>
            </a:r>
            <a:r>
              <a:rPr spc="-5" dirty="0">
                <a:latin typeface="Calibri"/>
                <a:cs typeface="Calibri"/>
              </a:rPr>
              <a:t>υπόθεση </a:t>
            </a:r>
            <a:r>
              <a:rPr dirty="0">
                <a:latin typeface="Calibri"/>
                <a:cs typeface="Calibri"/>
              </a:rPr>
              <a:t>οι </a:t>
            </a:r>
            <a:r>
              <a:rPr spc="-5" dirty="0">
                <a:latin typeface="Calibri"/>
                <a:cs typeface="Calibri"/>
              </a:rPr>
              <a:t>προσφεύγοντες, </a:t>
            </a:r>
            <a:r>
              <a:rPr dirty="0">
                <a:latin typeface="Calibri"/>
                <a:cs typeface="Calibri"/>
              </a:rPr>
              <a:t>μέλη της </a:t>
            </a:r>
            <a:r>
              <a:rPr spc="-5" dirty="0">
                <a:latin typeface="Calibri"/>
                <a:cs typeface="Calibri"/>
              </a:rPr>
              <a:t>θρησκευτικής κοινότητας των </a:t>
            </a:r>
            <a:r>
              <a:rPr dirty="0">
                <a:latin typeface="Calibri"/>
                <a:cs typeface="Calibri"/>
              </a:rPr>
              <a:t> </a:t>
            </a:r>
            <a:r>
              <a:rPr spc="-5" dirty="0">
                <a:latin typeface="Calibri"/>
                <a:cs typeface="Calibri"/>
              </a:rPr>
              <a:t>Αλεβιτών (ετερόδοξο μειονοτικό παρακλάδι </a:t>
            </a:r>
            <a:r>
              <a:rPr dirty="0">
                <a:latin typeface="Calibri"/>
                <a:cs typeface="Calibri"/>
              </a:rPr>
              <a:t>του </a:t>
            </a:r>
            <a:r>
              <a:rPr spc="-5" dirty="0">
                <a:latin typeface="Calibri"/>
                <a:cs typeface="Calibri"/>
              </a:rPr>
              <a:t>Ισλάμ), κατήγγειλαν το γεγονός ότι </a:t>
            </a:r>
            <a:r>
              <a:rPr dirty="0">
                <a:latin typeface="Calibri"/>
                <a:cs typeface="Calibri"/>
              </a:rPr>
              <a:t> το </a:t>
            </a:r>
            <a:r>
              <a:rPr spc="-5" dirty="0">
                <a:latin typeface="Calibri"/>
                <a:cs typeface="Calibri"/>
              </a:rPr>
              <a:t>περιεχόμενο </a:t>
            </a:r>
            <a:r>
              <a:rPr dirty="0">
                <a:latin typeface="Calibri"/>
                <a:cs typeface="Calibri"/>
              </a:rPr>
              <a:t>των </a:t>
            </a:r>
            <a:r>
              <a:rPr spc="-5" dirty="0">
                <a:latin typeface="Calibri"/>
                <a:cs typeface="Calibri"/>
              </a:rPr>
              <a:t>υποχρεωτικών μαθημάτων θρησκευτικής και </a:t>
            </a:r>
            <a:r>
              <a:rPr dirty="0">
                <a:latin typeface="Calibri"/>
                <a:cs typeface="Calibri"/>
              </a:rPr>
              <a:t>ηθικής </a:t>
            </a:r>
            <a:r>
              <a:rPr spc="-5" dirty="0">
                <a:latin typeface="Calibri"/>
                <a:cs typeface="Calibri"/>
              </a:rPr>
              <a:t>παιδείας </a:t>
            </a:r>
            <a:r>
              <a:rPr dirty="0">
                <a:latin typeface="Calibri"/>
                <a:cs typeface="Calibri"/>
              </a:rPr>
              <a:t> </a:t>
            </a:r>
            <a:r>
              <a:rPr spc="-5" dirty="0">
                <a:latin typeface="Calibri"/>
                <a:cs typeface="Calibri"/>
              </a:rPr>
              <a:t>στα</a:t>
            </a:r>
            <a:r>
              <a:rPr dirty="0">
                <a:latin typeface="Calibri"/>
                <a:cs typeface="Calibri"/>
              </a:rPr>
              <a:t> </a:t>
            </a:r>
            <a:r>
              <a:rPr spc="-5" dirty="0">
                <a:latin typeface="Calibri"/>
                <a:cs typeface="Calibri"/>
              </a:rPr>
              <a:t>σχολεία </a:t>
            </a:r>
            <a:r>
              <a:rPr dirty="0">
                <a:latin typeface="Calibri"/>
                <a:cs typeface="Calibri"/>
              </a:rPr>
              <a:t>ήταν</a:t>
            </a:r>
            <a:r>
              <a:rPr spc="-10" dirty="0">
                <a:latin typeface="Calibri"/>
                <a:cs typeface="Calibri"/>
              </a:rPr>
              <a:t> </a:t>
            </a:r>
            <a:r>
              <a:rPr spc="-5" dirty="0">
                <a:latin typeface="Calibri"/>
                <a:cs typeface="Calibri"/>
              </a:rPr>
              <a:t>βασισμένο</a:t>
            </a:r>
            <a:r>
              <a:rPr spc="5" dirty="0">
                <a:latin typeface="Calibri"/>
                <a:cs typeface="Calibri"/>
              </a:rPr>
              <a:t> </a:t>
            </a:r>
            <a:r>
              <a:rPr spc="-5" dirty="0">
                <a:latin typeface="Calibri"/>
                <a:cs typeface="Calibri"/>
              </a:rPr>
              <a:t>στη</a:t>
            </a:r>
            <a:r>
              <a:rPr spc="5" dirty="0">
                <a:latin typeface="Calibri"/>
                <a:cs typeface="Calibri"/>
              </a:rPr>
              <a:t> </a:t>
            </a:r>
            <a:r>
              <a:rPr spc="-5" dirty="0">
                <a:latin typeface="Calibri"/>
                <a:cs typeface="Calibri"/>
              </a:rPr>
              <a:t>σουνιτική</a:t>
            </a:r>
            <a:r>
              <a:rPr spc="5" dirty="0">
                <a:latin typeface="Calibri"/>
                <a:cs typeface="Calibri"/>
              </a:rPr>
              <a:t> </a:t>
            </a:r>
            <a:r>
              <a:rPr spc="-5" dirty="0">
                <a:latin typeface="Calibri"/>
                <a:cs typeface="Calibri"/>
              </a:rPr>
              <a:t>προσέγγιση </a:t>
            </a:r>
            <a:r>
              <a:rPr dirty="0">
                <a:latin typeface="Calibri"/>
                <a:cs typeface="Calibri"/>
              </a:rPr>
              <a:t>του </a:t>
            </a:r>
            <a:r>
              <a:rPr spc="-5" dirty="0">
                <a:latin typeface="Calibri"/>
                <a:cs typeface="Calibri"/>
              </a:rPr>
              <a:t>Ισλάμ.</a:t>
            </a:r>
            <a:endParaRPr>
              <a:latin typeface="Calibri"/>
              <a:cs typeface="Calibri"/>
            </a:endParaRPr>
          </a:p>
          <a:p>
            <a:pPr marL="12700" marR="5715" algn="just">
              <a:lnSpc>
                <a:spcPct val="101699"/>
              </a:lnSpc>
              <a:spcBef>
                <a:spcPts val="15"/>
              </a:spcBef>
            </a:pPr>
            <a:r>
              <a:rPr dirty="0">
                <a:solidFill>
                  <a:schemeClr val="tx2">
                    <a:lumMod val="75000"/>
                  </a:schemeClr>
                </a:solidFill>
                <a:latin typeface="Calibri"/>
                <a:cs typeface="Calibri"/>
              </a:rPr>
              <a:t>Το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Δικαστήριο</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έκρινε</a:t>
            </a:r>
            <a:r>
              <a:rPr dirty="0">
                <a:solidFill>
                  <a:schemeClr val="tx2">
                    <a:lumMod val="75000"/>
                  </a:schemeClr>
                </a:solidFill>
                <a:latin typeface="Calibri"/>
                <a:cs typeface="Calibri"/>
              </a:rPr>
              <a:t> ότι</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υπήρξε</a:t>
            </a:r>
            <a:r>
              <a:rPr dirty="0">
                <a:solidFill>
                  <a:schemeClr val="tx2">
                    <a:lumMod val="75000"/>
                  </a:schemeClr>
                </a:solidFill>
                <a:latin typeface="Calibri"/>
                <a:cs typeface="Calibri"/>
              </a:rPr>
              <a:t> </a:t>
            </a:r>
            <a:r>
              <a:rPr b="1" spc="-5" dirty="0">
                <a:solidFill>
                  <a:schemeClr val="tx2">
                    <a:lumMod val="75000"/>
                  </a:schemeClr>
                </a:solidFill>
                <a:latin typeface="Calibri"/>
                <a:cs typeface="Calibri"/>
              </a:rPr>
              <a:t>παραβίαση</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του</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Άρθρου</a:t>
            </a:r>
            <a:r>
              <a:rPr b="1" dirty="0">
                <a:solidFill>
                  <a:schemeClr val="tx2">
                    <a:lumMod val="75000"/>
                  </a:schemeClr>
                </a:solidFill>
                <a:latin typeface="Calibri"/>
                <a:cs typeface="Calibri"/>
              </a:rPr>
              <a:t> 2</a:t>
            </a:r>
            <a:r>
              <a:rPr b="1"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(δικαίωμα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στην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εκπαίδευση) </a:t>
            </a:r>
            <a:r>
              <a:rPr b="1" spc="-5" dirty="0">
                <a:solidFill>
                  <a:schemeClr val="tx2">
                    <a:lumMod val="75000"/>
                  </a:schemeClr>
                </a:solidFill>
                <a:latin typeface="Calibri"/>
                <a:cs typeface="Calibri"/>
              </a:rPr>
              <a:t>του Πρώτου Πρόσθετου Πρωτοκόλλου </a:t>
            </a:r>
            <a:r>
              <a:rPr spc="-5" dirty="0">
                <a:solidFill>
                  <a:schemeClr val="tx2">
                    <a:lumMod val="75000"/>
                  </a:schemeClr>
                </a:solidFill>
                <a:latin typeface="Calibri"/>
                <a:cs typeface="Calibri"/>
              </a:rPr>
              <a:t>στη Σύμβαση </a:t>
            </a:r>
            <a:r>
              <a:rPr spc="-10" dirty="0">
                <a:solidFill>
                  <a:schemeClr val="tx2">
                    <a:lumMod val="75000"/>
                  </a:schemeClr>
                </a:solidFill>
                <a:latin typeface="Calibri"/>
                <a:cs typeface="Calibri"/>
              </a:rPr>
              <a:t>αναφορικά </a:t>
            </a:r>
            <a:r>
              <a:rPr dirty="0">
                <a:solidFill>
                  <a:schemeClr val="tx2">
                    <a:lumMod val="75000"/>
                  </a:schemeClr>
                </a:solidFill>
                <a:latin typeface="Calibri"/>
                <a:cs typeface="Calibri"/>
              </a:rPr>
              <a:t>με </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τρεις από τους προσφεύγοντες, των οποίων </a:t>
            </a:r>
            <a:r>
              <a:rPr dirty="0">
                <a:solidFill>
                  <a:schemeClr val="tx2">
                    <a:lumMod val="75000"/>
                  </a:schemeClr>
                </a:solidFill>
                <a:latin typeface="Calibri"/>
                <a:cs typeface="Calibri"/>
              </a:rPr>
              <a:t>τα </a:t>
            </a:r>
            <a:r>
              <a:rPr spc="-5" dirty="0">
                <a:solidFill>
                  <a:schemeClr val="tx2">
                    <a:lumMod val="75000"/>
                  </a:schemeClr>
                </a:solidFill>
                <a:latin typeface="Calibri"/>
                <a:cs typeface="Calibri"/>
              </a:rPr>
              <a:t>παιδιά φοιτούσαν σε σχολείο </a:t>
            </a:r>
            <a:r>
              <a:rPr dirty="0">
                <a:solidFill>
                  <a:schemeClr val="tx2">
                    <a:lumMod val="75000"/>
                  </a:schemeClr>
                </a:solidFill>
                <a:latin typeface="Calibri"/>
                <a:cs typeface="Calibri"/>
              </a:rPr>
              <a:t>της </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δευτεροβάθμιας εκπαίδευσης κατά </a:t>
            </a:r>
            <a:r>
              <a:rPr dirty="0">
                <a:solidFill>
                  <a:schemeClr val="tx2">
                    <a:lumMod val="75000"/>
                  </a:schemeClr>
                </a:solidFill>
                <a:latin typeface="Calibri"/>
                <a:cs typeface="Calibri"/>
              </a:rPr>
              <a:t>τον </a:t>
            </a:r>
            <a:r>
              <a:rPr spc="-5" dirty="0">
                <a:solidFill>
                  <a:schemeClr val="tx2">
                    <a:lumMod val="75000"/>
                  </a:schemeClr>
                </a:solidFill>
                <a:latin typeface="Calibri"/>
                <a:cs typeface="Calibri"/>
              </a:rPr>
              <a:t>κρίσιμο </a:t>
            </a:r>
            <a:r>
              <a:rPr dirty="0">
                <a:solidFill>
                  <a:schemeClr val="tx2">
                    <a:lumMod val="75000"/>
                  </a:schemeClr>
                </a:solidFill>
                <a:latin typeface="Calibri"/>
                <a:cs typeface="Calibri"/>
              </a:rPr>
              <a:t>χρόνο. </a:t>
            </a:r>
            <a:r>
              <a:rPr spc="-5" dirty="0">
                <a:solidFill>
                  <a:schemeClr val="tx2">
                    <a:lumMod val="75000"/>
                  </a:schemeClr>
                </a:solidFill>
                <a:latin typeface="Calibri"/>
                <a:cs typeface="Calibri"/>
              </a:rPr>
              <a:t>Διαπίστωσε ειδικότερα ότι,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όσον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αφορά</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στη</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θρησκευτική</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διδασκαλία,</a:t>
            </a:r>
            <a:r>
              <a:rPr dirty="0">
                <a:solidFill>
                  <a:schemeClr val="tx2">
                    <a:lumMod val="75000"/>
                  </a:schemeClr>
                </a:solidFill>
                <a:latin typeface="Calibri"/>
                <a:cs typeface="Calibri"/>
              </a:rPr>
              <a:t> το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τουρκικό</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εκπαιδευτικό</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σύστημα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εξακολουθούσε</a:t>
            </a:r>
            <a:r>
              <a:rPr dirty="0">
                <a:solidFill>
                  <a:schemeClr val="tx2">
                    <a:lumMod val="75000"/>
                  </a:schemeClr>
                </a:solidFill>
                <a:latin typeface="Calibri"/>
                <a:cs typeface="Calibri"/>
              </a:rPr>
              <a:t> να</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μη</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διαθέτει</a:t>
            </a:r>
            <a:r>
              <a:rPr dirty="0">
                <a:solidFill>
                  <a:schemeClr val="tx2">
                    <a:lumMod val="75000"/>
                  </a:schemeClr>
                </a:solidFill>
                <a:latin typeface="Calibri"/>
                <a:cs typeface="Calibri"/>
              </a:rPr>
              <a:t> τα</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κατάλληλα</a:t>
            </a:r>
            <a:r>
              <a:rPr dirty="0">
                <a:solidFill>
                  <a:schemeClr val="tx2">
                    <a:lumMod val="75000"/>
                  </a:schemeClr>
                </a:solidFill>
                <a:latin typeface="Calibri"/>
                <a:cs typeface="Calibri"/>
              </a:rPr>
              <a:t> μέσα</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για</a:t>
            </a:r>
            <a:r>
              <a:rPr dirty="0">
                <a:solidFill>
                  <a:schemeClr val="tx2">
                    <a:lumMod val="75000"/>
                  </a:schemeClr>
                </a:solidFill>
                <a:latin typeface="Calibri"/>
                <a:cs typeface="Calibri"/>
              </a:rPr>
              <a:t> τη</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διασφάλιση</a:t>
            </a:r>
            <a:r>
              <a:rPr spc="260" dirty="0">
                <a:solidFill>
                  <a:schemeClr val="tx2">
                    <a:lumMod val="75000"/>
                  </a:schemeClr>
                </a:solidFill>
                <a:latin typeface="Calibri"/>
                <a:cs typeface="Calibri"/>
              </a:rPr>
              <a:t> </a:t>
            </a:r>
            <a:r>
              <a:rPr dirty="0">
                <a:solidFill>
                  <a:schemeClr val="tx2">
                    <a:lumMod val="75000"/>
                  </a:schemeClr>
                </a:solidFill>
                <a:latin typeface="Calibri"/>
                <a:cs typeface="Calibri"/>
              </a:rPr>
              <a:t>του </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σεβασμού </a:t>
            </a:r>
            <a:r>
              <a:rPr dirty="0">
                <a:solidFill>
                  <a:schemeClr val="tx2">
                    <a:lumMod val="75000"/>
                  </a:schemeClr>
                </a:solidFill>
                <a:latin typeface="Calibri"/>
                <a:cs typeface="Calibri"/>
              </a:rPr>
              <a:t>των</a:t>
            </a:r>
            <a:r>
              <a:rPr spc="-10" dirty="0">
                <a:solidFill>
                  <a:schemeClr val="tx2">
                    <a:lumMod val="75000"/>
                  </a:schemeClr>
                </a:solidFill>
                <a:latin typeface="Calibri"/>
                <a:cs typeface="Calibri"/>
              </a:rPr>
              <a:t> </a:t>
            </a:r>
            <a:r>
              <a:rPr spc="-5" dirty="0">
                <a:solidFill>
                  <a:schemeClr val="tx2">
                    <a:lumMod val="75000"/>
                  </a:schemeClr>
                </a:solidFill>
                <a:latin typeface="Calibri"/>
                <a:cs typeface="Calibri"/>
              </a:rPr>
              <a:t>πεποιθήσεων</a:t>
            </a:r>
            <a:r>
              <a:rPr spc="-10" dirty="0">
                <a:solidFill>
                  <a:schemeClr val="tx2">
                    <a:lumMod val="75000"/>
                  </a:schemeClr>
                </a:solidFill>
                <a:latin typeface="Calibri"/>
                <a:cs typeface="Calibri"/>
              </a:rPr>
              <a:t> </a:t>
            </a:r>
            <a:r>
              <a:rPr>
                <a:solidFill>
                  <a:schemeClr val="tx2">
                    <a:lumMod val="75000"/>
                  </a:schemeClr>
                </a:solidFill>
                <a:latin typeface="Calibri"/>
                <a:cs typeface="Calibri"/>
              </a:rPr>
              <a:t>των</a:t>
            </a:r>
            <a:r>
              <a:rPr spc="-10">
                <a:solidFill>
                  <a:schemeClr val="tx2">
                    <a:lumMod val="75000"/>
                  </a:schemeClr>
                </a:solidFill>
                <a:latin typeface="Calibri"/>
                <a:cs typeface="Calibri"/>
              </a:rPr>
              <a:t> </a:t>
            </a:r>
            <a:r>
              <a:rPr spc="-5" smtClean="0">
                <a:solidFill>
                  <a:schemeClr val="tx2">
                    <a:lumMod val="75000"/>
                  </a:schemeClr>
                </a:solidFill>
                <a:latin typeface="Calibri"/>
                <a:cs typeface="Calibri"/>
              </a:rPr>
              <a:t>γονέων.</a:t>
            </a:r>
            <a:r>
              <a:rPr lang="el-GR" spc="-5" dirty="0" smtClean="0">
                <a:solidFill>
                  <a:schemeClr val="tx2">
                    <a:lumMod val="75000"/>
                  </a:schemeClr>
                </a:solidFill>
                <a:latin typeface="Calibri"/>
                <a:cs typeface="Calibri"/>
              </a:rPr>
              <a:t> </a:t>
            </a:r>
            <a:r>
              <a:rPr smtClean="0">
                <a:solidFill>
                  <a:schemeClr val="tx2">
                    <a:lumMod val="75000"/>
                  </a:schemeClr>
                </a:solidFill>
                <a:latin typeface="Calibri"/>
                <a:cs typeface="Calibri"/>
              </a:rPr>
              <a:t>Στο </a:t>
            </a:r>
            <a:r>
              <a:rPr spc="-5" dirty="0">
                <a:solidFill>
                  <a:schemeClr val="tx2">
                    <a:lumMod val="75000"/>
                  </a:schemeClr>
                </a:solidFill>
                <a:latin typeface="Calibri"/>
                <a:cs typeface="Calibri"/>
              </a:rPr>
              <a:t>πλαίσιο </a:t>
            </a:r>
            <a:r>
              <a:rPr dirty="0">
                <a:solidFill>
                  <a:schemeClr val="tx2">
                    <a:lumMod val="75000"/>
                  </a:schemeClr>
                </a:solidFill>
                <a:latin typeface="Calibri"/>
                <a:cs typeface="Calibri"/>
              </a:rPr>
              <a:t>του </a:t>
            </a:r>
            <a:r>
              <a:rPr b="1" spc="-5" dirty="0">
                <a:solidFill>
                  <a:schemeClr val="tx2">
                    <a:lumMod val="75000"/>
                  </a:schemeClr>
                </a:solidFill>
                <a:latin typeface="Calibri"/>
                <a:cs typeface="Calibri"/>
              </a:rPr>
              <a:t>Άρθρου </a:t>
            </a:r>
            <a:r>
              <a:rPr b="1" dirty="0">
                <a:solidFill>
                  <a:schemeClr val="tx2">
                    <a:lumMod val="75000"/>
                  </a:schemeClr>
                </a:solidFill>
                <a:latin typeface="Calibri"/>
                <a:cs typeface="Calibri"/>
              </a:rPr>
              <a:t>46 </a:t>
            </a:r>
            <a:r>
              <a:rPr spc="-5" dirty="0">
                <a:solidFill>
                  <a:schemeClr val="tx2">
                    <a:lumMod val="75000"/>
                  </a:schemeClr>
                </a:solidFill>
                <a:latin typeface="Calibri"/>
                <a:cs typeface="Calibri"/>
              </a:rPr>
              <a:t>(υποχρεωτική ισχύς και εκτέλεση </a:t>
            </a:r>
            <a:r>
              <a:rPr dirty="0">
                <a:solidFill>
                  <a:schemeClr val="tx2">
                    <a:lumMod val="75000"/>
                  </a:schemeClr>
                </a:solidFill>
                <a:latin typeface="Calibri"/>
                <a:cs typeface="Calibri"/>
              </a:rPr>
              <a:t>των </a:t>
            </a:r>
            <a:r>
              <a:rPr spc="-5" dirty="0">
                <a:solidFill>
                  <a:schemeClr val="tx2">
                    <a:lumMod val="75000"/>
                  </a:schemeClr>
                </a:solidFill>
                <a:latin typeface="Calibri"/>
                <a:cs typeface="Calibri"/>
              </a:rPr>
              <a:t>αποφάσεων) της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Σύμβασης,</a:t>
            </a:r>
            <a:r>
              <a:rPr dirty="0">
                <a:solidFill>
                  <a:schemeClr val="tx2">
                    <a:lumMod val="75000"/>
                  </a:schemeClr>
                </a:solidFill>
                <a:latin typeface="Calibri"/>
                <a:cs typeface="Calibri"/>
              </a:rPr>
              <a:t> το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Δικαστήριο,</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παρατηρώντας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ότι</a:t>
            </a:r>
            <a:r>
              <a:rPr dirty="0">
                <a:solidFill>
                  <a:schemeClr val="tx2">
                    <a:lumMod val="75000"/>
                  </a:schemeClr>
                </a:solidFill>
                <a:latin typeface="Calibri"/>
                <a:cs typeface="Calibri"/>
              </a:rPr>
              <a:t> η</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διαπιστωθείσα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παραβίαση</a:t>
            </a:r>
            <a:r>
              <a:rPr dirty="0">
                <a:solidFill>
                  <a:schemeClr val="tx2">
                    <a:lumMod val="75000"/>
                  </a:schemeClr>
                </a:solidFill>
                <a:latin typeface="Calibri"/>
                <a:cs typeface="Calibri"/>
              </a:rPr>
              <a:t> του </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Άρθρου</a:t>
            </a:r>
            <a:r>
              <a:rPr dirty="0">
                <a:solidFill>
                  <a:schemeClr val="tx2">
                    <a:lumMod val="75000"/>
                  </a:schemeClr>
                </a:solidFill>
                <a:latin typeface="Calibri"/>
                <a:cs typeface="Calibri"/>
              </a:rPr>
              <a:t> 2</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του</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Πρώτου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Πρόσθετου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Πρωτοκόλλου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πήγαζε</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από</a:t>
            </a:r>
            <a:r>
              <a:rPr spc="260" dirty="0">
                <a:solidFill>
                  <a:schemeClr val="tx2">
                    <a:lumMod val="75000"/>
                  </a:schemeClr>
                </a:solidFill>
                <a:latin typeface="Calibri"/>
                <a:cs typeface="Calibri"/>
              </a:rPr>
              <a:t> </a:t>
            </a:r>
            <a:r>
              <a:rPr dirty="0">
                <a:solidFill>
                  <a:schemeClr val="tx2">
                    <a:lumMod val="75000"/>
                  </a:schemeClr>
                </a:solidFill>
                <a:latin typeface="Calibri"/>
                <a:cs typeface="Calibri"/>
              </a:rPr>
              <a:t>ένα</a:t>
            </a:r>
            <a:r>
              <a:rPr spc="270" dirty="0">
                <a:solidFill>
                  <a:schemeClr val="tx2">
                    <a:lumMod val="75000"/>
                  </a:schemeClr>
                </a:solidFill>
                <a:latin typeface="Calibri"/>
                <a:cs typeface="Calibri"/>
              </a:rPr>
              <a:t> </a:t>
            </a:r>
            <a:r>
              <a:rPr spc="-5" dirty="0">
                <a:solidFill>
                  <a:schemeClr val="tx2">
                    <a:lumMod val="75000"/>
                  </a:schemeClr>
                </a:solidFill>
                <a:latin typeface="Calibri"/>
                <a:cs typeface="Calibri"/>
              </a:rPr>
              <a:t>συστημικό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(δομικό) πρόβλημα, </a:t>
            </a:r>
            <a:r>
              <a:rPr dirty="0">
                <a:solidFill>
                  <a:schemeClr val="tx2">
                    <a:lumMod val="75000"/>
                  </a:schemeClr>
                </a:solidFill>
                <a:latin typeface="Calibri"/>
                <a:cs typeface="Calibri"/>
              </a:rPr>
              <a:t>το </a:t>
            </a:r>
            <a:r>
              <a:rPr spc="-5" dirty="0">
                <a:solidFill>
                  <a:schemeClr val="tx2">
                    <a:lumMod val="75000"/>
                  </a:schemeClr>
                </a:solidFill>
                <a:latin typeface="Calibri"/>
                <a:cs typeface="Calibri"/>
              </a:rPr>
              <a:t>οποίο είχε ήδη επισημανθεί στην υπόθεση </a:t>
            </a:r>
            <a:r>
              <a:rPr i="1" spc="-5" dirty="0">
                <a:solidFill>
                  <a:schemeClr val="tx2">
                    <a:lumMod val="75000"/>
                  </a:schemeClr>
                </a:solidFill>
                <a:latin typeface="Calibri"/>
                <a:cs typeface="Calibri"/>
              </a:rPr>
              <a:t>Hasan και </a:t>
            </a:r>
            <a:r>
              <a:rPr i="1" dirty="0">
                <a:solidFill>
                  <a:schemeClr val="tx2">
                    <a:lumMod val="75000"/>
                  </a:schemeClr>
                </a:solidFill>
                <a:latin typeface="Calibri"/>
                <a:cs typeface="Calibri"/>
              </a:rPr>
              <a:t>Eylem </a:t>
            </a:r>
            <a:r>
              <a:rPr i="1" spc="5" dirty="0">
                <a:solidFill>
                  <a:schemeClr val="tx2">
                    <a:lumMod val="75000"/>
                  </a:schemeClr>
                </a:solidFill>
                <a:latin typeface="Calibri"/>
                <a:cs typeface="Calibri"/>
              </a:rPr>
              <a:t> </a:t>
            </a:r>
            <a:r>
              <a:rPr i="1" spc="-5" dirty="0">
                <a:solidFill>
                  <a:schemeClr val="tx2">
                    <a:lumMod val="75000"/>
                  </a:schemeClr>
                </a:solidFill>
                <a:latin typeface="Calibri"/>
                <a:cs typeface="Calibri"/>
              </a:rPr>
              <a:t>Zengin</a:t>
            </a:r>
            <a:r>
              <a:rPr i="1" dirty="0">
                <a:solidFill>
                  <a:schemeClr val="tx2">
                    <a:lumMod val="75000"/>
                  </a:schemeClr>
                </a:solidFill>
                <a:latin typeface="Calibri"/>
                <a:cs typeface="Calibri"/>
              </a:rPr>
              <a:t> </a:t>
            </a:r>
            <a:r>
              <a:rPr dirty="0">
                <a:solidFill>
                  <a:schemeClr val="tx2">
                    <a:lumMod val="75000"/>
                  </a:schemeClr>
                </a:solidFill>
                <a:latin typeface="Calibri"/>
                <a:cs typeface="Calibri"/>
              </a:rPr>
              <a:t>(βλ.</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παραπάνω),</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έκρινε</a:t>
            </a:r>
            <a:r>
              <a:rPr dirty="0">
                <a:solidFill>
                  <a:schemeClr val="tx2">
                    <a:lumMod val="75000"/>
                  </a:schemeClr>
                </a:solidFill>
                <a:latin typeface="Calibri"/>
                <a:cs typeface="Calibri"/>
              </a:rPr>
              <a:t> ότι</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η</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Τουρκία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όφειλε</a:t>
            </a:r>
            <a:r>
              <a:rPr dirty="0">
                <a:solidFill>
                  <a:schemeClr val="tx2">
                    <a:lumMod val="75000"/>
                  </a:schemeClr>
                </a:solidFill>
                <a:latin typeface="Calibri"/>
                <a:cs typeface="Calibri"/>
              </a:rPr>
              <a:t> να</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εφαρμόσει,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χωρίς </a:t>
            </a:r>
            <a:r>
              <a:rPr spc="-260" dirty="0">
                <a:solidFill>
                  <a:schemeClr val="tx2">
                    <a:lumMod val="75000"/>
                  </a:schemeClr>
                </a:solidFill>
                <a:latin typeface="Calibri"/>
                <a:cs typeface="Calibri"/>
              </a:rPr>
              <a:t> </a:t>
            </a:r>
            <a:r>
              <a:rPr spc="-5" dirty="0">
                <a:solidFill>
                  <a:schemeClr val="tx2">
                    <a:lumMod val="75000"/>
                  </a:schemeClr>
                </a:solidFill>
                <a:latin typeface="Calibri"/>
                <a:cs typeface="Calibri"/>
              </a:rPr>
              <a:t>καθυστέρηση, κατάλληλα μέτρα για την επανόρθωση </a:t>
            </a:r>
            <a:r>
              <a:rPr dirty="0">
                <a:solidFill>
                  <a:schemeClr val="tx2">
                    <a:lumMod val="75000"/>
                  </a:schemeClr>
                </a:solidFill>
                <a:latin typeface="Calibri"/>
                <a:cs typeface="Calibri"/>
              </a:rPr>
              <a:t>της </a:t>
            </a:r>
            <a:r>
              <a:rPr spc="-5" dirty="0">
                <a:solidFill>
                  <a:schemeClr val="tx2">
                    <a:lumMod val="75000"/>
                  </a:schemeClr>
                </a:solidFill>
                <a:latin typeface="Calibri"/>
                <a:cs typeface="Calibri"/>
              </a:rPr>
              <a:t>κατάστασης, υιοθετώντας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ιδίως</a:t>
            </a:r>
            <a:r>
              <a:rPr spc="254" dirty="0">
                <a:solidFill>
                  <a:schemeClr val="tx2">
                    <a:lumMod val="75000"/>
                  </a:schemeClr>
                </a:solidFill>
                <a:latin typeface="Calibri"/>
                <a:cs typeface="Calibri"/>
              </a:rPr>
              <a:t> </a:t>
            </a:r>
            <a:r>
              <a:rPr dirty="0">
                <a:solidFill>
                  <a:schemeClr val="tx2">
                    <a:lumMod val="75000"/>
                  </a:schemeClr>
                </a:solidFill>
                <a:latin typeface="Calibri"/>
                <a:cs typeface="Calibri"/>
              </a:rPr>
              <a:t>ένα</a:t>
            </a:r>
            <a:r>
              <a:rPr spc="254" dirty="0">
                <a:solidFill>
                  <a:schemeClr val="tx2">
                    <a:lumMod val="75000"/>
                  </a:schemeClr>
                </a:solidFill>
                <a:latin typeface="Calibri"/>
                <a:cs typeface="Calibri"/>
              </a:rPr>
              <a:t> </a:t>
            </a:r>
            <a:r>
              <a:rPr spc="-5" dirty="0">
                <a:solidFill>
                  <a:schemeClr val="tx2">
                    <a:lumMod val="75000"/>
                  </a:schemeClr>
                </a:solidFill>
                <a:latin typeface="Calibri"/>
                <a:cs typeface="Calibri"/>
              </a:rPr>
              <a:t>σύστημα</a:t>
            </a:r>
            <a:r>
              <a:rPr spc="260" dirty="0">
                <a:solidFill>
                  <a:schemeClr val="tx2">
                    <a:lumMod val="75000"/>
                  </a:schemeClr>
                </a:solidFill>
                <a:latin typeface="Calibri"/>
                <a:cs typeface="Calibri"/>
              </a:rPr>
              <a:t> </a:t>
            </a:r>
            <a:r>
              <a:rPr spc="-5" dirty="0">
                <a:solidFill>
                  <a:schemeClr val="tx2">
                    <a:lumMod val="75000"/>
                  </a:schemeClr>
                </a:solidFill>
                <a:latin typeface="Calibri"/>
                <a:cs typeface="Calibri"/>
              </a:rPr>
              <a:t>απαλλαγής</a:t>
            </a:r>
            <a:r>
              <a:rPr spc="254" dirty="0">
                <a:solidFill>
                  <a:schemeClr val="tx2">
                    <a:lumMod val="75000"/>
                  </a:schemeClr>
                </a:solidFill>
                <a:latin typeface="Calibri"/>
                <a:cs typeface="Calibri"/>
              </a:rPr>
              <a:t> </a:t>
            </a:r>
            <a:r>
              <a:rPr spc="-5" dirty="0">
                <a:solidFill>
                  <a:schemeClr val="tx2">
                    <a:lumMod val="75000"/>
                  </a:schemeClr>
                </a:solidFill>
                <a:latin typeface="Calibri"/>
                <a:cs typeface="Calibri"/>
              </a:rPr>
              <a:t>από</a:t>
            </a:r>
            <a:r>
              <a:rPr spc="260" dirty="0">
                <a:solidFill>
                  <a:schemeClr val="tx2">
                    <a:lumMod val="75000"/>
                  </a:schemeClr>
                </a:solidFill>
                <a:latin typeface="Calibri"/>
                <a:cs typeface="Calibri"/>
              </a:rPr>
              <a:t> </a:t>
            </a:r>
            <a:r>
              <a:rPr dirty="0">
                <a:solidFill>
                  <a:schemeClr val="tx2">
                    <a:lumMod val="75000"/>
                  </a:schemeClr>
                </a:solidFill>
                <a:latin typeface="Calibri"/>
                <a:cs typeface="Calibri"/>
              </a:rPr>
              <a:t>το</a:t>
            </a:r>
            <a:r>
              <a:rPr spc="240" dirty="0">
                <a:solidFill>
                  <a:schemeClr val="tx2">
                    <a:lumMod val="75000"/>
                  </a:schemeClr>
                </a:solidFill>
                <a:latin typeface="Calibri"/>
                <a:cs typeface="Calibri"/>
              </a:rPr>
              <a:t> </a:t>
            </a:r>
            <a:r>
              <a:rPr spc="-5" dirty="0">
                <a:solidFill>
                  <a:schemeClr val="tx2">
                    <a:lumMod val="75000"/>
                  </a:schemeClr>
                </a:solidFill>
                <a:latin typeface="Calibri"/>
                <a:cs typeface="Calibri"/>
              </a:rPr>
              <a:t>«υποχρεωτικό</a:t>
            </a:r>
            <a:r>
              <a:rPr spc="260" dirty="0">
                <a:solidFill>
                  <a:schemeClr val="tx2">
                    <a:lumMod val="75000"/>
                  </a:schemeClr>
                </a:solidFill>
                <a:latin typeface="Calibri"/>
                <a:cs typeface="Calibri"/>
              </a:rPr>
              <a:t> </a:t>
            </a:r>
            <a:r>
              <a:rPr spc="-5">
                <a:solidFill>
                  <a:schemeClr val="tx2">
                    <a:lumMod val="75000"/>
                  </a:schemeClr>
                </a:solidFill>
                <a:latin typeface="Calibri"/>
                <a:cs typeface="Calibri"/>
              </a:rPr>
              <a:t>μάθημα</a:t>
            </a:r>
            <a:r>
              <a:rPr spc="260">
                <a:solidFill>
                  <a:schemeClr val="tx2">
                    <a:lumMod val="75000"/>
                  </a:schemeClr>
                </a:solidFill>
                <a:latin typeface="Calibri"/>
                <a:cs typeface="Calibri"/>
              </a:rPr>
              <a:t> </a:t>
            </a:r>
            <a:r>
              <a:rPr spc="-5" smtClean="0">
                <a:solidFill>
                  <a:schemeClr val="tx2">
                    <a:lumMod val="75000"/>
                  </a:schemeClr>
                </a:solidFill>
                <a:latin typeface="Calibri"/>
                <a:cs typeface="Calibri"/>
              </a:rPr>
              <a:t>θρησκευτικού</a:t>
            </a:r>
            <a:r>
              <a:rPr lang="el-GR" spc="-5" dirty="0" smtClean="0">
                <a:solidFill>
                  <a:schemeClr val="tx2">
                    <a:lumMod val="75000"/>
                  </a:schemeClr>
                </a:solidFill>
                <a:latin typeface="Calibri"/>
                <a:cs typeface="Calibri"/>
              </a:rPr>
              <a:t> </a:t>
            </a:r>
            <a:r>
              <a:rPr spc="-5" smtClean="0">
                <a:solidFill>
                  <a:schemeClr val="tx2">
                    <a:lumMod val="75000"/>
                  </a:schemeClr>
                </a:solidFill>
                <a:latin typeface="Calibri"/>
                <a:cs typeface="Calibri"/>
              </a:rPr>
              <a:t>πολιτισμού</a:t>
            </a:r>
            <a:r>
              <a:rPr smtClean="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dirty="0">
                <a:solidFill>
                  <a:schemeClr val="tx2">
                    <a:lumMod val="75000"/>
                  </a:schemeClr>
                </a:solidFill>
                <a:latin typeface="Calibri"/>
                <a:cs typeface="Calibri"/>
              </a:rPr>
              <a:t> ηθικής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παιδείας»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που</a:t>
            </a:r>
            <a:r>
              <a:rPr dirty="0">
                <a:solidFill>
                  <a:schemeClr val="tx2">
                    <a:lumMod val="75000"/>
                  </a:schemeClr>
                </a:solidFill>
                <a:latin typeface="Calibri"/>
                <a:cs typeface="Calibri"/>
              </a:rPr>
              <a:t> δεν</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θα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αναγκάζει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τους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γονείς</a:t>
            </a:r>
            <a:r>
              <a:rPr dirty="0">
                <a:solidFill>
                  <a:schemeClr val="tx2">
                    <a:lumMod val="75000"/>
                  </a:schemeClr>
                </a:solidFill>
                <a:latin typeface="Calibri"/>
                <a:cs typeface="Calibri"/>
              </a:rPr>
              <a:t> </a:t>
            </a:r>
            <a:r>
              <a:rPr spc="-15" dirty="0">
                <a:solidFill>
                  <a:schemeClr val="tx2">
                    <a:lumMod val="75000"/>
                  </a:schemeClr>
                </a:solidFill>
                <a:latin typeface="Calibri"/>
                <a:cs typeface="Calibri"/>
              </a:rPr>
              <a:t>να </a:t>
            </a:r>
            <a:r>
              <a:rPr spc="-10" dirty="0">
                <a:solidFill>
                  <a:schemeClr val="tx2">
                    <a:lumMod val="75000"/>
                  </a:schemeClr>
                </a:solidFill>
                <a:latin typeface="Calibri"/>
                <a:cs typeface="Calibri"/>
              </a:rPr>
              <a:t> </a:t>
            </a:r>
            <a:r>
              <a:rPr spc="-5" dirty="0">
                <a:solidFill>
                  <a:schemeClr val="tx2">
                    <a:lumMod val="75000"/>
                  </a:schemeClr>
                </a:solidFill>
                <a:latin typeface="Calibri"/>
                <a:cs typeface="Calibri"/>
              </a:rPr>
              <a:t>αποκαλύπτουν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τις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θρησκευτικές</a:t>
            </a:r>
            <a:r>
              <a:rPr dirty="0">
                <a:solidFill>
                  <a:schemeClr val="tx2">
                    <a:lumMod val="75000"/>
                  </a:schemeClr>
                </a:solidFill>
                <a:latin typeface="Calibri"/>
                <a:cs typeface="Calibri"/>
              </a:rPr>
              <a:t> ή</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φιλοσοφικές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τους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πεποιθήσεις.</a:t>
            </a:r>
            <a:endParaRPr>
              <a:solidFill>
                <a:schemeClr val="tx2">
                  <a:lumMod val="75000"/>
                </a:schemeClr>
              </a:solidFill>
              <a:latin typeface="Calibri"/>
              <a:cs typeface="Calibri"/>
            </a:endParaRPr>
          </a:p>
          <a:p>
            <a:pPr>
              <a:lnSpc>
                <a:spcPct val="100000"/>
              </a:lnSpc>
              <a:spcBef>
                <a:spcPts val="20"/>
              </a:spcBef>
            </a:pPr>
            <a:endParaRPr>
              <a:latin typeface="Calibri"/>
              <a:cs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22300" y="273050"/>
            <a:ext cx="9067800" cy="7325082"/>
          </a:xfrm>
          <a:prstGeom prst="rect">
            <a:avLst/>
          </a:prstGeom>
        </p:spPr>
        <p:txBody>
          <a:bodyPr wrap="square">
            <a:spAutoFit/>
          </a:bodyPr>
          <a:lstStyle/>
          <a:p>
            <a:pPr marL="12700" algn="just">
              <a:lnSpc>
                <a:spcPct val="100000"/>
              </a:lnSpc>
            </a:pPr>
            <a:r>
              <a:rPr lang="el-GR" b="1" u="sng" spc="-5" dirty="0" err="1">
                <a:solidFill>
                  <a:srgbClr val="4F81BC"/>
                </a:solidFill>
                <a:uFill>
                  <a:solidFill>
                    <a:srgbClr val="4F81BC"/>
                  </a:solidFill>
                </a:uFill>
                <a:cs typeface="Calibri"/>
                <a:hlinkClick r:id="rId2"/>
              </a:rPr>
              <a:t>Memlika</a:t>
            </a:r>
            <a:r>
              <a:rPr lang="el-GR" b="1" u="sng" spc="-15" dirty="0">
                <a:solidFill>
                  <a:srgbClr val="4F81BC"/>
                </a:solidFill>
                <a:uFill>
                  <a:solidFill>
                    <a:srgbClr val="4F81BC"/>
                  </a:solidFill>
                </a:uFill>
                <a:cs typeface="Calibri"/>
                <a:hlinkClick r:id="rId2"/>
              </a:rPr>
              <a:t> </a:t>
            </a:r>
            <a:r>
              <a:rPr lang="el-GR" b="1" u="sng" spc="-5" dirty="0">
                <a:solidFill>
                  <a:srgbClr val="4F81BC"/>
                </a:solidFill>
                <a:uFill>
                  <a:solidFill>
                    <a:srgbClr val="4F81BC"/>
                  </a:solidFill>
                </a:uFill>
                <a:cs typeface="Calibri"/>
                <a:hlinkClick r:id="rId2"/>
              </a:rPr>
              <a:t>κατά</a:t>
            </a:r>
            <a:r>
              <a:rPr lang="el-GR" b="1" u="sng" spc="-10" dirty="0">
                <a:solidFill>
                  <a:srgbClr val="4F81BC"/>
                </a:solidFill>
                <a:uFill>
                  <a:solidFill>
                    <a:srgbClr val="4F81BC"/>
                  </a:solidFill>
                </a:uFill>
                <a:cs typeface="Calibri"/>
                <a:hlinkClick r:id="rId2"/>
              </a:rPr>
              <a:t> </a:t>
            </a:r>
            <a:r>
              <a:rPr lang="el-GR" b="1" u="sng" spc="-5" dirty="0">
                <a:solidFill>
                  <a:srgbClr val="4F81BC"/>
                </a:solidFill>
                <a:uFill>
                  <a:solidFill>
                    <a:srgbClr val="4F81BC"/>
                  </a:solidFill>
                </a:uFill>
                <a:cs typeface="Calibri"/>
                <a:hlinkClick r:id="rId2"/>
              </a:rPr>
              <a:t>Ελλάδας</a:t>
            </a:r>
            <a:endParaRPr lang="el-GR" dirty="0">
              <a:cs typeface="Calibri"/>
            </a:endParaRPr>
          </a:p>
          <a:p>
            <a:pPr marL="12700" algn="just">
              <a:lnSpc>
                <a:spcPct val="100000"/>
              </a:lnSpc>
              <a:spcBef>
                <a:spcPts val="25"/>
              </a:spcBef>
            </a:pPr>
            <a:r>
              <a:rPr lang="el-GR" dirty="0">
                <a:solidFill>
                  <a:srgbClr val="808080"/>
                </a:solidFill>
                <a:cs typeface="Calibri"/>
              </a:rPr>
              <a:t>6</a:t>
            </a:r>
            <a:r>
              <a:rPr lang="el-GR" spc="-20" dirty="0">
                <a:solidFill>
                  <a:srgbClr val="808080"/>
                </a:solidFill>
                <a:cs typeface="Calibri"/>
              </a:rPr>
              <a:t> </a:t>
            </a:r>
            <a:r>
              <a:rPr lang="el-GR" spc="-5" dirty="0">
                <a:solidFill>
                  <a:srgbClr val="808080"/>
                </a:solidFill>
                <a:cs typeface="Calibri"/>
              </a:rPr>
              <a:t>Οκτωβρίου</a:t>
            </a:r>
            <a:r>
              <a:rPr lang="el-GR" spc="-20" dirty="0">
                <a:solidFill>
                  <a:srgbClr val="808080"/>
                </a:solidFill>
                <a:cs typeface="Calibri"/>
              </a:rPr>
              <a:t> </a:t>
            </a:r>
            <a:r>
              <a:rPr lang="el-GR" spc="-5" dirty="0">
                <a:solidFill>
                  <a:srgbClr val="808080"/>
                </a:solidFill>
                <a:cs typeface="Calibri"/>
              </a:rPr>
              <a:t>2015</a:t>
            </a:r>
            <a:endParaRPr lang="el-GR" dirty="0">
              <a:cs typeface="Calibri"/>
            </a:endParaRPr>
          </a:p>
          <a:p>
            <a:pPr marL="63500" marR="55244" algn="just">
              <a:lnSpc>
                <a:spcPct val="101800"/>
              </a:lnSpc>
              <a:spcBef>
                <a:spcPts val="75"/>
              </a:spcBef>
            </a:pPr>
            <a:r>
              <a:rPr lang="el-GR" dirty="0">
                <a:cs typeface="Calibri"/>
              </a:rPr>
              <a:t>Η </a:t>
            </a:r>
            <a:r>
              <a:rPr lang="el-GR" spc="-5" dirty="0">
                <a:cs typeface="Calibri"/>
              </a:rPr>
              <a:t>υπόθεση αυτή αφορούσε </a:t>
            </a:r>
            <a:r>
              <a:rPr lang="el-GR" dirty="0">
                <a:cs typeface="Calibri"/>
              </a:rPr>
              <a:t>τον </a:t>
            </a:r>
            <a:r>
              <a:rPr lang="el-GR" spc="-5" dirty="0">
                <a:cs typeface="Calibri"/>
              </a:rPr>
              <a:t>αποκλεισμό δύο παιδιών ηλικίας </a:t>
            </a:r>
            <a:r>
              <a:rPr lang="el-GR" dirty="0">
                <a:cs typeface="Calibri"/>
              </a:rPr>
              <a:t>7 </a:t>
            </a:r>
            <a:r>
              <a:rPr lang="el-GR" spc="-5" dirty="0">
                <a:cs typeface="Calibri"/>
              </a:rPr>
              <a:t>και </a:t>
            </a:r>
            <a:r>
              <a:rPr lang="el-GR" dirty="0">
                <a:cs typeface="Calibri"/>
              </a:rPr>
              <a:t>11 </a:t>
            </a:r>
            <a:r>
              <a:rPr lang="el-GR" spc="-5" dirty="0">
                <a:cs typeface="Calibri"/>
              </a:rPr>
              <a:t>ετών </a:t>
            </a:r>
            <a:r>
              <a:rPr lang="el-GR" spc="-10" dirty="0">
                <a:cs typeface="Calibri"/>
              </a:rPr>
              <a:t>από </a:t>
            </a:r>
            <a:r>
              <a:rPr lang="el-GR" spc="-5" dirty="0">
                <a:cs typeface="Calibri"/>
              </a:rPr>
              <a:t> </a:t>
            </a:r>
            <a:r>
              <a:rPr lang="el-GR" dirty="0">
                <a:cs typeface="Calibri"/>
              </a:rPr>
              <a:t>το</a:t>
            </a:r>
            <a:r>
              <a:rPr lang="el-GR" spc="5" dirty="0">
                <a:cs typeface="Calibri"/>
              </a:rPr>
              <a:t> </a:t>
            </a:r>
            <a:r>
              <a:rPr lang="el-GR" spc="-5" dirty="0">
                <a:cs typeface="Calibri"/>
              </a:rPr>
              <a:t>σχολείο,</a:t>
            </a:r>
            <a:r>
              <a:rPr lang="el-GR" dirty="0">
                <a:cs typeface="Calibri"/>
              </a:rPr>
              <a:t> όταν</a:t>
            </a:r>
            <a:r>
              <a:rPr lang="el-GR" spc="5" dirty="0">
                <a:cs typeface="Calibri"/>
              </a:rPr>
              <a:t> </a:t>
            </a:r>
            <a:r>
              <a:rPr lang="el-GR" spc="-5" dirty="0">
                <a:cs typeface="Calibri"/>
              </a:rPr>
              <a:t>διαγνώσθηκε</a:t>
            </a:r>
            <a:r>
              <a:rPr lang="el-GR" dirty="0">
                <a:cs typeface="Calibri"/>
              </a:rPr>
              <a:t> </a:t>
            </a:r>
            <a:r>
              <a:rPr lang="el-GR" spc="-5" dirty="0">
                <a:cs typeface="Calibri"/>
              </a:rPr>
              <a:t>λανθασμένα</a:t>
            </a:r>
            <a:r>
              <a:rPr lang="el-GR" dirty="0">
                <a:cs typeface="Calibri"/>
              </a:rPr>
              <a:t> ότι</a:t>
            </a:r>
            <a:r>
              <a:rPr lang="el-GR" spc="5" dirty="0">
                <a:cs typeface="Calibri"/>
              </a:rPr>
              <a:t> </a:t>
            </a:r>
            <a:r>
              <a:rPr lang="el-GR" spc="-5" dirty="0">
                <a:cs typeface="Calibri"/>
              </a:rPr>
              <a:t>έπασχαν</a:t>
            </a:r>
            <a:r>
              <a:rPr lang="el-GR" dirty="0">
                <a:cs typeface="Calibri"/>
              </a:rPr>
              <a:t> </a:t>
            </a:r>
            <a:r>
              <a:rPr lang="el-GR" spc="-5" dirty="0">
                <a:cs typeface="Calibri"/>
              </a:rPr>
              <a:t>από</a:t>
            </a:r>
            <a:r>
              <a:rPr lang="el-GR" dirty="0">
                <a:cs typeface="Calibri"/>
              </a:rPr>
              <a:t> </a:t>
            </a:r>
            <a:r>
              <a:rPr lang="el-GR" spc="-5" dirty="0">
                <a:cs typeface="Calibri"/>
              </a:rPr>
              <a:t>λέπρα.</a:t>
            </a:r>
            <a:r>
              <a:rPr lang="el-GR" dirty="0">
                <a:cs typeface="Calibri"/>
              </a:rPr>
              <a:t> </a:t>
            </a:r>
            <a:r>
              <a:rPr lang="el-GR" spc="-5" dirty="0">
                <a:cs typeface="Calibri"/>
              </a:rPr>
              <a:t>Οι </a:t>
            </a:r>
            <a:r>
              <a:rPr lang="el-GR" dirty="0">
                <a:cs typeface="Calibri"/>
              </a:rPr>
              <a:t> </a:t>
            </a:r>
            <a:r>
              <a:rPr lang="el-GR" spc="-5" dirty="0">
                <a:cs typeface="Calibri"/>
              </a:rPr>
              <a:t>προσφεύγοντες </a:t>
            </a:r>
            <a:r>
              <a:rPr lang="el-GR" dirty="0">
                <a:cs typeface="Calibri"/>
              </a:rPr>
              <a:t>– οι </a:t>
            </a:r>
            <a:r>
              <a:rPr lang="el-GR" spc="-5" dirty="0">
                <a:cs typeface="Calibri"/>
              </a:rPr>
              <a:t>γονείς και </a:t>
            </a:r>
            <a:r>
              <a:rPr lang="el-GR" dirty="0">
                <a:cs typeface="Calibri"/>
              </a:rPr>
              <a:t>τα </a:t>
            </a:r>
            <a:r>
              <a:rPr lang="el-GR" spc="-5" dirty="0">
                <a:cs typeface="Calibri"/>
              </a:rPr>
              <a:t>δύο </a:t>
            </a:r>
            <a:r>
              <a:rPr lang="el-GR" dirty="0">
                <a:cs typeface="Calibri"/>
              </a:rPr>
              <a:t>εν </a:t>
            </a:r>
            <a:r>
              <a:rPr lang="el-GR" spc="-5" dirty="0">
                <a:cs typeface="Calibri"/>
              </a:rPr>
              <a:t>λόγω παιδιά </a:t>
            </a:r>
            <a:r>
              <a:rPr lang="el-GR" dirty="0">
                <a:cs typeface="Calibri"/>
              </a:rPr>
              <a:t>– </a:t>
            </a:r>
            <a:r>
              <a:rPr lang="el-GR" spc="-5" dirty="0">
                <a:cs typeface="Calibri"/>
              </a:rPr>
              <a:t>ισχυρίστηκαν ειδικότερα </a:t>
            </a:r>
            <a:r>
              <a:rPr lang="el-GR" dirty="0">
                <a:cs typeface="Calibri"/>
              </a:rPr>
              <a:t>ότι </a:t>
            </a:r>
            <a:r>
              <a:rPr lang="el-GR" spc="5" dirty="0">
                <a:cs typeface="Calibri"/>
              </a:rPr>
              <a:t> </a:t>
            </a:r>
            <a:r>
              <a:rPr lang="el-GR" dirty="0">
                <a:cs typeface="Calibri"/>
              </a:rPr>
              <a:t>ο</a:t>
            </a:r>
            <a:r>
              <a:rPr lang="el-GR" spc="5" dirty="0">
                <a:cs typeface="Calibri"/>
              </a:rPr>
              <a:t> </a:t>
            </a:r>
            <a:r>
              <a:rPr lang="el-GR" spc="-5" dirty="0">
                <a:cs typeface="Calibri"/>
              </a:rPr>
              <a:t>αποκλεισμός</a:t>
            </a:r>
            <a:r>
              <a:rPr lang="el-GR" dirty="0">
                <a:cs typeface="Calibri"/>
              </a:rPr>
              <a:t> των</a:t>
            </a:r>
            <a:r>
              <a:rPr lang="el-GR" spc="5" dirty="0">
                <a:cs typeface="Calibri"/>
              </a:rPr>
              <a:t> </a:t>
            </a:r>
            <a:r>
              <a:rPr lang="el-GR" spc="-5" dirty="0">
                <a:cs typeface="Calibri"/>
              </a:rPr>
              <a:t>παιδιών</a:t>
            </a:r>
            <a:r>
              <a:rPr lang="el-GR" dirty="0">
                <a:cs typeface="Calibri"/>
              </a:rPr>
              <a:t> </a:t>
            </a:r>
            <a:r>
              <a:rPr lang="el-GR" spc="-5" dirty="0">
                <a:cs typeface="Calibri"/>
              </a:rPr>
              <a:t>από</a:t>
            </a:r>
            <a:r>
              <a:rPr lang="el-GR" dirty="0">
                <a:cs typeface="Calibri"/>
              </a:rPr>
              <a:t> το</a:t>
            </a:r>
            <a:r>
              <a:rPr lang="el-GR" spc="5" dirty="0">
                <a:cs typeface="Calibri"/>
              </a:rPr>
              <a:t> </a:t>
            </a:r>
            <a:r>
              <a:rPr lang="el-GR" spc="-5" dirty="0">
                <a:cs typeface="Calibri"/>
              </a:rPr>
              <a:t>σχολείο</a:t>
            </a:r>
            <a:r>
              <a:rPr lang="el-GR" dirty="0">
                <a:cs typeface="Calibri"/>
              </a:rPr>
              <a:t> </a:t>
            </a:r>
            <a:r>
              <a:rPr lang="el-GR" spc="-5" dirty="0">
                <a:cs typeface="Calibri"/>
              </a:rPr>
              <a:t>παραβίασε</a:t>
            </a:r>
            <a:r>
              <a:rPr lang="el-GR" dirty="0">
                <a:cs typeface="Calibri"/>
              </a:rPr>
              <a:t> το</a:t>
            </a:r>
            <a:r>
              <a:rPr lang="el-GR" spc="5" dirty="0">
                <a:cs typeface="Calibri"/>
              </a:rPr>
              <a:t> </a:t>
            </a:r>
            <a:r>
              <a:rPr lang="el-GR" spc="-5" dirty="0">
                <a:cs typeface="Calibri"/>
              </a:rPr>
              <a:t>δικαίωμά</a:t>
            </a:r>
            <a:r>
              <a:rPr lang="el-GR" dirty="0">
                <a:cs typeface="Calibri"/>
              </a:rPr>
              <a:t> </a:t>
            </a:r>
            <a:r>
              <a:rPr lang="el-GR" spc="-5" dirty="0">
                <a:cs typeface="Calibri"/>
              </a:rPr>
              <a:t>τους</a:t>
            </a:r>
            <a:r>
              <a:rPr lang="el-GR" dirty="0">
                <a:cs typeface="Calibri"/>
              </a:rPr>
              <a:t> </a:t>
            </a:r>
            <a:r>
              <a:rPr lang="el-GR" spc="-5" dirty="0">
                <a:cs typeface="Calibri"/>
              </a:rPr>
              <a:t>στην </a:t>
            </a:r>
            <a:r>
              <a:rPr lang="el-GR" dirty="0">
                <a:cs typeface="Calibri"/>
              </a:rPr>
              <a:t> </a:t>
            </a:r>
            <a:r>
              <a:rPr lang="el-GR" spc="-5" dirty="0">
                <a:cs typeface="Calibri"/>
              </a:rPr>
              <a:t>εκπαίδευση</a:t>
            </a:r>
            <a:r>
              <a:rPr lang="el-GR" spc="-5" dirty="0" smtClean="0">
                <a:cs typeface="Calibri"/>
              </a:rPr>
              <a:t>.</a:t>
            </a:r>
            <a:r>
              <a:rPr lang="el-GR" dirty="0">
                <a:solidFill>
                  <a:srgbClr val="4F81BC"/>
                </a:solidFill>
                <a:cs typeface="Calibri"/>
              </a:rPr>
              <a:t> </a:t>
            </a:r>
            <a:r>
              <a:rPr lang="el-GR" dirty="0">
                <a:solidFill>
                  <a:schemeClr val="tx2">
                    <a:lumMod val="75000"/>
                  </a:schemeClr>
                </a:solidFill>
                <a:cs typeface="Calibri"/>
              </a:rPr>
              <a:t>Το</a:t>
            </a:r>
            <a:r>
              <a:rPr lang="el-GR" spc="5" dirty="0">
                <a:solidFill>
                  <a:schemeClr val="tx2">
                    <a:lumMod val="75000"/>
                  </a:schemeClr>
                </a:solidFill>
                <a:cs typeface="Calibri"/>
              </a:rPr>
              <a:t> </a:t>
            </a:r>
            <a:r>
              <a:rPr lang="el-GR" spc="-5" dirty="0">
                <a:solidFill>
                  <a:schemeClr val="tx2">
                    <a:lumMod val="75000"/>
                  </a:schemeClr>
                </a:solidFill>
                <a:cs typeface="Calibri"/>
              </a:rPr>
              <a:t>Δικαστήριο</a:t>
            </a:r>
            <a:r>
              <a:rPr lang="el-GR" dirty="0">
                <a:solidFill>
                  <a:schemeClr val="tx2">
                    <a:lumMod val="75000"/>
                  </a:schemeClr>
                </a:solidFill>
                <a:cs typeface="Calibri"/>
              </a:rPr>
              <a:t> </a:t>
            </a:r>
            <a:r>
              <a:rPr lang="el-GR" spc="-5" dirty="0">
                <a:solidFill>
                  <a:schemeClr val="tx2">
                    <a:lumMod val="75000"/>
                  </a:schemeClr>
                </a:solidFill>
                <a:cs typeface="Calibri"/>
              </a:rPr>
              <a:t>έκρινε</a:t>
            </a:r>
            <a:r>
              <a:rPr lang="el-GR" dirty="0">
                <a:solidFill>
                  <a:schemeClr val="tx2">
                    <a:lumMod val="75000"/>
                  </a:schemeClr>
                </a:solidFill>
                <a:cs typeface="Calibri"/>
              </a:rPr>
              <a:t> ότι</a:t>
            </a:r>
            <a:r>
              <a:rPr lang="el-GR" spc="5" dirty="0">
                <a:solidFill>
                  <a:schemeClr val="tx2">
                    <a:lumMod val="75000"/>
                  </a:schemeClr>
                </a:solidFill>
                <a:cs typeface="Calibri"/>
              </a:rPr>
              <a:t> </a:t>
            </a:r>
            <a:r>
              <a:rPr lang="el-GR" spc="-5" dirty="0">
                <a:solidFill>
                  <a:schemeClr val="tx2">
                    <a:lumMod val="75000"/>
                  </a:schemeClr>
                </a:solidFill>
                <a:cs typeface="Calibri"/>
              </a:rPr>
              <a:t>υπήρξε</a:t>
            </a:r>
            <a:r>
              <a:rPr lang="el-GR" dirty="0">
                <a:solidFill>
                  <a:schemeClr val="tx2">
                    <a:lumMod val="75000"/>
                  </a:schemeClr>
                </a:solidFill>
                <a:cs typeface="Calibri"/>
              </a:rPr>
              <a:t> </a:t>
            </a:r>
            <a:r>
              <a:rPr lang="el-GR" b="1" spc="-5" dirty="0">
                <a:solidFill>
                  <a:schemeClr val="tx2">
                    <a:lumMod val="75000"/>
                  </a:schemeClr>
                </a:solidFill>
                <a:cs typeface="Calibri"/>
              </a:rPr>
              <a:t>παραβίαση</a:t>
            </a:r>
            <a:r>
              <a:rPr lang="el-GR" b="1" dirty="0">
                <a:solidFill>
                  <a:schemeClr val="tx2">
                    <a:lumMod val="75000"/>
                  </a:schemeClr>
                </a:solidFill>
                <a:cs typeface="Calibri"/>
              </a:rPr>
              <a:t> </a:t>
            </a:r>
            <a:r>
              <a:rPr lang="el-GR" b="1" spc="-5" dirty="0">
                <a:solidFill>
                  <a:schemeClr val="tx2">
                    <a:lumMod val="75000"/>
                  </a:schemeClr>
                </a:solidFill>
                <a:cs typeface="Calibri"/>
              </a:rPr>
              <a:t>του</a:t>
            </a:r>
            <a:r>
              <a:rPr lang="el-GR" b="1" dirty="0">
                <a:solidFill>
                  <a:schemeClr val="tx2">
                    <a:lumMod val="75000"/>
                  </a:schemeClr>
                </a:solidFill>
                <a:cs typeface="Calibri"/>
              </a:rPr>
              <a:t> </a:t>
            </a:r>
            <a:r>
              <a:rPr lang="el-GR" b="1" spc="-5" dirty="0">
                <a:solidFill>
                  <a:schemeClr val="tx2">
                    <a:lumMod val="75000"/>
                  </a:schemeClr>
                </a:solidFill>
                <a:cs typeface="Calibri"/>
              </a:rPr>
              <a:t>Άρθρου</a:t>
            </a:r>
            <a:r>
              <a:rPr lang="el-GR" b="1" dirty="0">
                <a:solidFill>
                  <a:schemeClr val="tx2">
                    <a:lumMod val="75000"/>
                  </a:schemeClr>
                </a:solidFill>
                <a:cs typeface="Calibri"/>
              </a:rPr>
              <a:t> 2</a:t>
            </a:r>
            <a:r>
              <a:rPr lang="el-GR" b="1" spc="5" dirty="0">
                <a:solidFill>
                  <a:schemeClr val="tx2">
                    <a:lumMod val="75000"/>
                  </a:schemeClr>
                </a:solidFill>
                <a:cs typeface="Calibri"/>
              </a:rPr>
              <a:t> </a:t>
            </a:r>
            <a:r>
              <a:rPr lang="el-GR" spc="-5" dirty="0">
                <a:solidFill>
                  <a:schemeClr val="tx2">
                    <a:lumMod val="75000"/>
                  </a:schemeClr>
                </a:solidFill>
                <a:cs typeface="Calibri"/>
              </a:rPr>
              <a:t>(δικαίωμα</a:t>
            </a:r>
            <a:r>
              <a:rPr lang="el-GR" dirty="0">
                <a:solidFill>
                  <a:schemeClr val="tx2">
                    <a:lumMod val="75000"/>
                  </a:schemeClr>
                </a:solidFill>
                <a:cs typeface="Calibri"/>
              </a:rPr>
              <a:t> </a:t>
            </a:r>
            <a:r>
              <a:rPr lang="el-GR" spc="-5" dirty="0">
                <a:solidFill>
                  <a:schemeClr val="tx2">
                    <a:lumMod val="75000"/>
                  </a:schemeClr>
                </a:solidFill>
                <a:cs typeface="Calibri"/>
              </a:rPr>
              <a:t>στην </a:t>
            </a:r>
            <a:r>
              <a:rPr lang="el-GR" dirty="0">
                <a:solidFill>
                  <a:schemeClr val="tx2">
                    <a:lumMod val="75000"/>
                  </a:schemeClr>
                </a:solidFill>
                <a:cs typeface="Calibri"/>
              </a:rPr>
              <a:t> </a:t>
            </a:r>
            <a:r>
              <a:rPr lang="el-GR" spc="-5" dirty="0">
                <a:solidFill>
                  <a:schemeClr val="tx2">
                    <a:lumMod val="75000"/>
                  </a:schemeClr>
                </a:solidFill>
                <a:cs typeface="Calibri"/>
              </a:rPr>
              <a:t>εκπαίδευση) </a:t>
            </a:r>
            <a:r>
              <a:rPr lang="el-GR" b="1" spc="-5" dirty="0">
                <a:solidFill>
                  <a:schemeClr val="tx2">
                    <a:lumMod val="75000"/>
                  </a:schemeClr>
                </a:solidFill>
                <a:cs typeface="Calibri"/>
              </a:rPr>
              <a:t>του Πρώτου Πρόσθετου Πρωτοκόλλου </a:t>
            </a:r>
            <a:r>
              <a:rPr lang="el-GR" spc="-5" dirty="0">
                <a:solidFill>
                  <a:schemeClr val="tx2">
                    <a:lumMod val="75000"/>
                  </a:schemeClr>
                </a:solidFill>
                <a:cs typeface="Calibri"/>
              </a:rPr>
              <a:t>στη Σύμβαση. Δέχθηκε </a:t>
            </a:r>
            <a:r>
              <a:rPr lang="el-GR" dirty="0">
                <a:solidFill>
                  <a:schemeClr val="tx2">
                    <a:lumMod val="75000"/>
                  </a:schemeClr>
                </a:solidFill>
                <a:cs typeface="Calibri"/>
              </a:rPr>
              <a:t>ότι ο </a:t>
            </a:r>
            <a:r>
              <a:rPr lang="el-GR" spc="5" dirty="0">
                <a:solidFill>
                  <a:schemeClr val="tx2">
                    <a:lumMod val="75000"/>
                  </a:schemeClr>
                </a:solidFill>
                <a:cs typeface="Calibri"/>
              </a:rPr>
              <a:t> </a:t>
            </a:r>
            <a:r>
              <a:rPr lang="el-GR" spc="-5" dirty="0">
                <a:solidFill>
                  <a:schemeClr val="tx2">
                    <a:lumMod val="75000"/>
                  </a:schemeClr>
                </a:solidFill>
                <a:cs typeface="Calibri"/>
              </a:rPr>
              <a:t>αποκλεισμός </a:t>
            </a:r>
            <a:r>
              <a:rPr lang="el-GR" dirty="0">
                <a:solidFill>
                  <a:schemeClr val="tx2">
                    <a:lumMod val="75000"/>
                  </a:schemeClr>
                </a:solidFill>
                <a:cs typeface="Calibri"/>
              </a:rPr>
              <a:t>των </a:t>
            </a:r>
            <a:r>
              <a:rPr lang="el-GR" spc="-5" dirty="0">
                <a:solidFill>
                  <a:schemeClr val="tx2">
                    <a:lumMod val="75000"/>
                  </a:schemeClr>
                </a:solidFill>
                <a:cs typeface="Calibri"/>
              </a:rPr>
              <a:t>παιδιών από </a:t>
            </a:r>
            <a:r>
              <a:rPr lang="el-GR" dirty="0">
                <a:solidFill>
                  <a:schemeClr val="tx2">
                    <a:lumMod val="75000"/>
                  </a:schemeClr>
                </a:solidFill>
                <a:cs typeface="Calibri"/>
              </a:rPr>
              <a:t>το </a:t>
            </a:r>
            <a:r>
              <a:rPr lang="el-GR" spc="-5" dirty="0">
                <a:solidFill>
                  <a:schemeClr val="tx2">
                    <a:lumMod val="75000"/>
                  </a:schemeClr>
                </a:solidFill>
                <a:cs typeface="Calibri"/>
              </a:rPr>
              <a:t>σχολείο επεδίωκε </a:t>
            </a:r>
            <a:r>
              <a:rPr lang="el-GR" dirty="0">
                <a:solidFill>
                  <a:schemeClr val="tx2">
                    <a:lumMod val="75000"/>
                  </a:schemeClr>
                </a:solidFill>
                <a:cs typeface="Calibri"/>
              </a:rPr>
              <a:t>έναν </a:t>
            </a:r>
            <a:r>
              <a:rPr lang="el-GR" spc="-5" dirty="0">
                <a:solidFill>
                  <a:schemeClr val="tx2">
                    <a:lumMod val="75000"/>
                  </a:schemeClr>
                </a:solidFill>
                <a:cs typeface="Calibri"/>
              </a:rPr>
              <a:t>νόμιμο σκοπό, δηλαδή </a:t>
            </a:r>
            <a:r>
              <a:rPr lang="el-GR" dirty="0">
                <a:solidFill>
                  <a:schemeClr val="tx2">
                    <a:lumMod val="75000"/>
                  </a:schemeClr>
                </a:solidFill>
                <a:cs typeface="Calibri"/>
              </a:rPr>
              <a:t>την </a:t>
            </a:r>
            <a:r>
              <a:rPr lang="el-GR" spc="5" dirty="0">
                <a:solidFill>
                  <a:schemeClr val="tx2">
                    <a:lumMod val="75000"/>
                  </a:schemeClr>
                </a:solidFill>
                <a:cs typeface="Calibri"/>
              </a:rPr>
              <a:t> </a:t>
            </a:r>
            <a:r>
              <a:rPr lang="el-GR" spc="-5" dirty="0">
                <a:solidFill>
                  <a:schemeClr val="tx2">
                    <a:lumMod val="75000"/>
                  </a:schemeClr>
                </a:solidFill>
                <a:cs typeface="Calibri"/>
              </a:rPr>
              <a:t>αποτροπή</a:t>
            </a:r>
            <a:r>
              <a:rPr lang="el-GR" dirty="0">
                <a:solidFill>
                  <a:schemeClr val="tx2">
                    <a:lumMod val="75000"/>
                  </a:schemeClr>
                </a:solidFill>
                <a:cs typeface="Calibri"/>
              </a:rPr>
              <a:t> </a:t>
            </a:r>
            <a:r>
              <a:rPr lang="el-GR" spc="-5" dirty="0">
                <a:solidFill>
                  <a:schemeClr val="tx2">
                    <a:lumMod val="75000"/>
                  </a:schemeClr>
                </a:solidFill>
                <a:cs typeface="Calibri"/>
              </a:rPr>
              <a:t>κάθε</a:t>
            </a:r>
            <a:r>
              <a:rPr lang="el-GR" dirty="0">
                <a:solidFill>
                  <a:schemeClr val="tx2">
                    <a:lumMod val="75000"/>
                  </a:schemeClr>
                </a:solidFill>
                <a:cs typeface="Calibri"/>
              </a:rPr>
              <a:t> </a:t>
            </a:r>
            <a:r>
              <a:rPr lang="el-GR" spc="-5" dirty="0">
                <a:solidFill>
                  <a:schemeClr val="tx2">
                    <a:lumMod val="75000"/>
                  </a:schemeClr>
                </a:solidFill>
                <a:cs typeface="Calibri"/>
              </a:rPr>
              <a:t>κινδύνου</a:t>
            </a:r>
            <a:r>
              <a:rPr lang="el-GR" dirty="0">
                <a:solidFill>
                  <a:schemeClr val="tx2">
                    <a:lumMod val="75000"/>
                  </a:schemeClr>
                </a:solidFill>
                <a:cs typeface="Calibri"/>
              </a:rPr>
              <a:t> </a:t>
            </a:r>
            <a:r>
              <a:rPr lang="el-GR" spc="-5" dirty="0">
                <a:solidFill>
                  <a:schemeClr val="tx2">
                    <a:lumMod val="75000"/>
                  </a:schemeClr>
                </a:solidFill>
                <a:cs typeface="Calibri"/>
              </a:rPr>
              <a:t>μετάδοσης</a:t>
            </a:r>
            <a:r>
              <a:rPr lang="el-GR" dirty="0">
                <a:solidFill>
                  <a:schemeClr val="tx2">
                    <a:lumMod val="75000"/>
                  </a:schemeClr>
                </a:solidFill>
                <a:cs typeface="Calibri"/>
              </a:rPr>
              <a:t> </a:t>
            </a:r>
            <a:r>
              <a:rPr lang="el-GR" spc="-5" dirty="0">
                <a:solidFill>
                  <a:schemeClr val="tx2">
                    <a:lumMod val="75000"/>
                  </a:schemeClr>
                </a:solidFill>
                <a:cs typeface="Calibri"/>
              </a:rPr>
              <a:t>της</a:t>
            </a:r>
            <a:r>
              <a:rPr lang="el-GR" dirty="0">
                <a:solidFill>
                  <a:schemeClr val="tx2">
                    <a:lumMod val="75000"/>
                  </a:schemeClr>
                </a:solidFill>
                <a:cs typeface="Calibri"/>
              </a:rPr>
              <a:t> </a:t>
            </a:r>
            <a:r>
              <a:rPr lang="el-GR" spc="-5" dirty="0">
                <a:solidFill>
                  <a:schemeClr val="tx2">
                    <a:lumMod val="75000"/>
                  </a:schemeClr>
                </a:solidFill>
                <a:cs typeface="Calibri"/>
              </a:rPr>
              <a:t>νόσου.</a:t>
            </a:r>
            <a:r>
              <a:rPr lang="el-GR" dirty="0">
                <a:solidFill>
                  <a:schemeClr val="tx2">
                    <a:lumMod val="75000"/>
                  </a:schemeClr>
                </a:solidFill>
                <a:cs typeface="Calibri"/>
              </a:rPr>
              <a:t> </a:t>
            </a:r>
            <a:r>
              <a:rPr lang="el-GR" spc="-5" dirty="0">
                <a:solidFill>
                  <a:schemeClr val="tx2">
                    <a:lumMod val="75000"/>
                  </a:schemeClr>
                </a:solidFill>
                <a:cs typeface="Calibri"/>
              </a:rPr>
              <a:t>Θεώρησε</a:t>
            </a:r>
            <a:r>
              <a:rPr lang="el-GR" dirty="0">
                <a:solidFill>
                  <a:schemeClr val="tx2">
                    <a:lumMod val="75000"/>
                  </a:schemeClr>
                </a:solidFill>
                <a:cs typeface="Calibri"/>
              </a:rPr>
              <a:t> </a:t>
            </a:r>
            <a:r>
              <a:rPr lang="el-GR" spc="-5" dirty="0">
                <a:solidFill>
                  <a:schemeClr val="tx2">
                    <a:lumMod val="75000"/>
                  </a:schemeClr>
                </a:solidFill>
                <a:cs typeface="Calibri"/>
              </a:rPr>
              <a:t>ωστόσο</a:t>
            </a:r>
            <a:r>
              <a:rPr lang="el-GR" dirty="0">
                <a:solidFill>
                  <a:schemeClr val="tx2">
                    <a:lumMod val="75000"/>
                  </a:schemeClr>
                </a:solidFill>
                <a:cs typeface="Calibri"/>
              </a:rPr>
              <a:t> ότι</a:t>
            </a:r>
            <a:r>
              <a:rPr lang="el-GR" spc="5" dirty="0">
                <a:solidFill>
                  <a:schemeClr val="tx2">
                    <a:lumMod val="75000"/>
                  </a:schemeClr>
                </a:solidFill>
                <a:cs typeface="Calibri"/>
              </a:rPr>
              <a:t> </a:t>
            </a:r>
            <a:r>
              <a:rPr lang="el-GR" dirty="0">
                <a:solidFill>
                  <a:schemeClr val="tx2">
                    <a:lumMod val="75000"/>
                  </a:schemeClr>
                </a:solidFill>
                <a:cs typeface="Calibri"/>
              </a:rPr>
              <a:t>η </a:t>
            </a:r>
            <a:r>
              <a:rPr lang="el-GR" spc="5" dirty="0">
                <a:solidFill>
                  <a:schemeClr val="tx2">
                    <a:lumMod val="75000"/>
                  </a:schemeClr>
                </a:solidFill>
                <a:cs typeface="Calibri"/>
              </a:rPr>
              <a:t> </a:t>
            </a:r>
            <a:r>
              <a:rPr lang="el-GR" spc="-5" dirty="0">
                <a:solidFill>
                  <a:schemeClr val="tx2">
                    <a:lumMod val="75000"/>
                  </a:schemeClr>
                </a:solidFill>
                <a:cs typeface="Calibri"/>
              </a:rPr>
              <a:t>καθυστέρηση στη συγκρότηση </a:t>
            </a:r>
            <a:r>
              <a:rPr lang="el-GR" dirty="0">
                <a:solidFill>
                  <a:schemeClr val="tx2">
                    <a:lumMod val="75000"/>
                  </a:schemeClr>
                </a:solidFill>
                <a:cs typeface="Calibri"/>
              </a:rPr>
              <a:t>της </a:t>
            </a:r>
            <a:r>
              <a:rPr lang="el-GR" spc="-5" dirty="0">
                <a:solidFill>
                  <a:schemeClr val="tx2">
                    <a:lumMod val="75000"/>
                  </a:schemeClr>
                </a:solidFill>
                <a:cs typeface="Calibri"/>
              </a:rPr>
              <a:t>επιτροπής που </a:t>
            </a:r>
            <a:r>
              <a:rPr lang="el-GR" dirty="0">
                <a:solidFill>
                  <a:schemeClr val="tx2">
                    <a:lumMod val="75000"/>
                  </a:schemeClr>
                </a:solidFill>
                <a:cs typeface="Calibri"/>
              </a:rPr>
              <a:t>ήταν </a:t>
            </a:r>
            <a:r>
              <a:rPr lang="el-GR" spc="-5" dirty="0">
                <a:solidFill>
                  <a:schemeClr val="tx2">
                    <a:lumMod val="75000"/>
                  </a:schemeClr>
                </a:solidFill>
                <a:cs typeface="Calibri"/>
              </a:rPr>
              <a:t>αρμόδια </a:t>
            </a:r>
            <a:r>
              <a:rPr lang="el-GR" dirty="0">
                <a:solidFill>
                  <a:schemeClr val="tx2">
                    <a:lumMod val="75000"/>
                  </a:schemeClr>
                </a:solidFill>
                <a:cs typeface="Calibri"/>
              </a:rPr>
              <a:t>να </a:t>
            </a:r>
            <a:r>
              <a:rPr lang="el-GR" spc="-5" dirty="0">
                <a:solidFill>
                  <a:schemeClr val="tx2">
                    <a:lumMod val="75000"/>
                  </a:schemeClr>
                </a:solidFill>
                <a:cs typeface="Calibri"/>
              </a:rPr>
              <a:t>αποφανθεί για </a:t>
            </a:r>
            <a:r>
              <a:rPr lang="el-GR" dirty="0">
                <a:solidFill>
                  <a:schemeClr val="tx2">
                    <a:lumMod val="75000"/>
                  </a:schemeClr>
                </a:solidFill>
                <a:cs typeface="Calibri"/>
              </a:rPr>
              <a:t> την </a:t>
            </a:r>
            <a:r>
              <a:rPr lang="el-GR" spc="-5" dirty="0">
                <a:solidFill>
                  <a:schemeClr val="tx2">
                    <a:lumMod val="75000"/>
                  </a:schemeClr>
                </a:solidFill>
                <a:cs typeface="Calibri"/>
              </a:rPr>
              <a:t>επιστροφή των παιδιών στο σχολείο </a:t>
            </a:r>
            <a:r>
              <a:rPr lang="el-GR" dirty="0">
                <a:solidFill>
                  <a:schemeClr val="tx2">
                    <a:lumMod val="75000"/>
                  </a:schemeClr>
                </a:solidFill>
                <a:cs typeface="Calibri"/>
              </a:rPr>
              <a:t>δεν </a:t>
            </a:r>
            <a:r>
              <a:rPr lang="el-GR" spc="-5" dirty="0">
                <a:solidFill>
                  <a:schemeClr val="tx2">
                    <a:lumMod val="75000"/>
                  </a:schemeClr>
                </a:solidFill>
                <a:cs typeface="Calibri"/>
              </a:rPr>
              <a:t>ήταν αναλογική </a:t>
            </a:r>
            <a:r>
              <a:rPr lang="el-GR" dirty="0">
                <a:solidFill>
                  <a:schemeClr val="tx2">
                    <a:lumMod val="75000"/>
                  </a:schemeClr>
                </a:solidFill>
                <a:cs typeface="Calibri"/>
              </a:rPr>
              <a:t>με </a:t>
            </a:r>
            <a:r>
              <a:rPr lang="el-GR" spc="-5" dirty="0">
                <a:solidFill>
                  <a:schemeClr val="tx2">
                    <a:lumMod val="75000"/>
                  </a:schemeClr>
                </a:solidFill>
                <a:cs typeface="Calibri"/>
              </a:rPr>
              <a:t>τον επιδιωκόμενο </a:t>
            </a:r>
            <a:r>
              <a:rPr lang="el-GR" dirty="0">
                <a:solidFill>
                  <a:schemeClr val="tx2">
                    <a:lumMod val="75000"/>
                  </a:schemeClr>
                </a:solidFill>
                <a:cs typeface="Calibri"/>
              </a:rPr>
              <a:t> </a:t>
            </a:r>
            <a:r>
              <a:rPr lang="el-GR" spc="-5" dirty="0">
                <a:solidFill>
                  <a:schemeClr val="tx2">
                    <a:lumMod val="75000"/>
                  </a:schemeClr>
                </a:solidFill>
                <a:cs typeface="Calibri"/>
              </a:rPr>
              <a:t>νόμιμο σκοπό. Δεδομένου </a:t>
            </a:r>
            <a:r>
              <a:rPr lang="el-GR" dirty="0">
                <a:solidFill>
                  <a:schemeClr val="tx2">
                    <a:lumMod val="75000"/>
                  </a:schemeClr>
                </a:solidFill>
                <a:cs typeface="Calibri"/>
              </a:rPr>
              <a:t>ότι τα </a:t>
            </a:r>
            <a:r>
              <a:rPr lang="el-GR" spc="-5" dirty="0">
                <a:solidFill>
                  <a:schemeClr val="tx2">
                    <a:lumMod val="75000"/>
                  </a:schemeClr>
                </a:solidFill>
                <a:cs typeface="Calibri"/>
              </a:rPr>
              <a:t>παιδιά εμποδίστηκαν </a:t>
            </a:r>
            <a:r>
              <a:rPr lang="el-GR" dirty="0">
                <a:solidFill>
                  <a:schemeClr val="tx2">
                    <a:lumMod val="75000"/>
                  </a:schemeClr>
                </a:solidFill>
                <a:cs typeface="Calibri"/>
              </a:rPr>
              <a:t>να </a:t>
            </a:r>
            <a:r>
              <a:rPr lang="el-GR" spc="-5" dirty="0">
                <a:solidFill>
                  <a:schemeClr val="tx2">
                    <a:lumMod val="75000"/>
                  </a:schemeClr>
                </a:solidFill>
                <a:cs typeface="Calibri"/>
              </a:rPr>
              <a:t>παρακολουθήσουν </a:t>
            </a:r>
            <a:r>
              <a:rPr lang="el-GR" dirty="0">
                <a:solidFill>
                  <a:schemeClr val="tx2">
                    <a:lumMod val="75000"/>
                  </a:schemeClr>
                </a:solidFill>
                <a:cs typeface="Calibri"/>
              </a:rPr>
              <a:t>τα </a:t>
            </a:r>
            <a:r>
              <a:rPr lang="el-GR" spc="5" dirty="0">
                <a:solidFill>
                  <a:schemeClr val="tx2">
                    <a:lumMod val="75000"/>
                  </a:schemeClr>
                </a:solidFill>
                <a:cs typeface="Calibri"/>
              </a:rPr>
              <a:t> </a:t>
            </a:r>
            <a:r>
              <a:rPr lang="el-GR" spc="-5" dirty="0">
                <a:solidFill>
                  <a:schemeClr val="tx2">
                    <a:lumMod val="75000"/>
                  </a:schemeClr>
                </a:solidFill>
                <a:cs typeface="Calibri"/>
              </a:rPr>
              <a:t>μαθήματα</a:t>
            </a:r>
            <a:r>
              <a:rPr lang="el-GR" spc="105" dirty="0">
                <a:solidFill>
                  <a:schemeClr val="tx2">
                    <a:lumMod val="75000"/>
                  </a:schemeClr>
                </a:solidFill>
                <a:cs typeface="Calibri"/>
              </a:rPr>
              <a:t> </a:t>
            </a:r>
            <a:r>
              <a:rPr lang="el-GR" spc="-5" dirty="0">
                <a:solidFill>
                  <a:schemeClr val="tx2">
                    <a:lumMod val="75000"/>
                  </a:schemeClr>
                </a:solidFill>
                <a:cs typeface="Calibri"/>
              </a:rPr>
              <a:t>για</a:t>
            </a:r>
            <a:r>
              <a:rPr lang="el-GR" spc="105" dirty="0">
                <a:solidFill>
                  <a:schemeClr val="tx2">
                    <a:lumMod val="75000"/>
                  </a:schemeClr>
                </a:solidFill>
                <a:cs typeface="Calibri"/>
              </a:rPr>
              <a:t> </a:t>
            </a:r>
            <a:r>
              <a:rPr lang="el-GR" spc="-5" dirty="0">
                <a:solidFill>
                  <a:schemeClr val="tx2">
                    <a:lumMod val="75000"/>
                  </a:schemeClr>
                </a:solidFill>
                <a:cs typeface="Calibri"/>
              </a:rPr>
              <a:t>περισσότερους</a:t>
            </a:r>
            <a:r>
              <a:rPr lang="el-GR" spc="100" dirty="0">
                <a:solidFill>
                  <a:schemeClr val="tx2">
                    <a:lumMod val="75000"/>
                  </a:schemeClr>
                </a:solidFill>
                <a:cs typeface="Calibri"/>
              </a:rPr>
              <a:t> </a:t>
            </a:r>
            <a:r>
              <a:rPr lang="el-GR" spc="-5" dirty="0">
                <a:solidFill>
                  <a:schemeClr val="tx2">
                    <a:lumMod val="75000"/>
                  </a:schemeClr>
                </a:solidFill>
                <a:cs typeface="Calibri"/>
              </a:rPr>
              <a:t>από</a:t>
            </a:r>
            <a:r>
              <a:rPr lang="el-GR" spc="105" dirty="0">
                <a:solidFill>
                  <a:schemeClr val="tx2">
                    <a:lumMod val="75000"/>
                  </a:schemeClr>
                </a:solidFill>
                <a:cs typeface="Calibri"/>
              </a:rPr>
              <a:t> </a:t>
            </a:r>
            <a:r>
              <a:rPr lang="el-GR" spc="-5" dirty="0">
                <a:solidFill>
                  <a:schemeClr val="tx2">
                    <a:lumMod val="75000"/>
                  </a:schemeClr>
                </a:solidFill>
                <a:cs typeface="Calibri"/>
              </a:rPr>
              <a:t>τρεις</a:t>
            </a:r>
            <a:r>
              <a:rPr lang="el-GR" spc="100" dirty="0">
                <a:solidFill>
                  <a:schemeClr val="tx2">
                    <a:lumMod val="75000"/>
                  </a:schemeClr>
                </a:solidFill>
                <a:cs typeface="Calibri"/>
              </a:rPr>
              <a:t> </a:t>
            </a:r>
            <a:r>
              <a:rPr lang="el-GR" dirty="0">
                <a:solidFill>
                  <a:schemeClr val="tx2">
                    <a:lumMod val="75000"/>
                  </a:schemeClr>
                </a:solidFill>
                <a:cs typeface="Calibri"/>
              </a:rPr>
              <a:t>μήνες,</a:t>
            </a:r>
            <a:r>
              <a:rPr lang="el-GR" spc="90" dirty="0">
                <a:solidFill>
                  <a:schemeClr val="tx2">
                    <a:lumMod val="75000"/>
                  </a:schemeClr>
                </a:solidFill>
                <a:cs typeface="Calibri"/>
              </a:rPr>
              <a:t> </a:t>
            </a:r>
            <a:r>
              <a:rPr lang="el-GR" dirty="0">
                <a:solidFill>
                  <a:schemeClr val="tx2">
                    <a:lumMod val="75000"/>
                  </a:schemeClr>
                </a:solidFill>
                <a:cs typeface="Calibri"/>
              </a:rPr>
              <a:t>το</a:t>
            </a:r>
            <a:r>
              <a:rPr lang="el-GR" spc="105" dirty="0">
                <a:solidFill>
                  <a:schemeClr val="tx2">
                    <a:lumMod val="75000"/>
                  </a:schemeClr>
                </a:solidFill>
                <a:cs typeface="Calibri"/>
              </a:rPr>
              <a:t> </a:t>
            </a:r>
            <a:r>
              <a:rPr lang="el-GR" spc="-5" dirty="0">
                <a:solidFill>
                  <a:schemeClr val="tx2">
                    <a:lumMod val="75000"/>
                  </a:schemeClr>
                </a:solidFill>
                <a:cs typeface="Calibri"/>
              </a:rPr>
              <a:t>Δικαστήριο</a:t>
            </a:r>
            <a:r>
              <a:rPr lang="el-GR" spc="105" dirty="0">
                <a:solidFill>
                  <a:schemeClr val="tx2">
                    <a:lumMod val="75000"/>
                  </a:schemeClr>
                </a:solidFill>
                <a:cs typeface="Calibri"/>
              </a:rPr>
              <a:t> </a:t>
            </a:r>
            <a:r>
              <a:rPr lang="el-GR" spc="-5" dirty="0">
                <a:solidFill>
                  <a:schemeClr val="tx2">
                    <a:lumMod val="75000"/>
                  </a:schemeClr>
                </a:solidFill>
                <a:cs typeface="Calibri"/>
              </a:rPr>
              <a:t>έκρινε</a:t>
            </a:r>
            <a:r>
              <a:rPr lang="el-GR" spc="110" dirty="0">
                <a:solidFill>
                  <a:schemeClr val="tx2">
                    <a:lumMod val="75000"/>
                  </a:schemeClr>
                </a:solidFill>
                <a:cs typeface="Calibri"/>
              </a:rPr>
              <a:t> </a:t>
            </a:r>
            <a:r>
              <a:rPr lang="el-GR" dirty="0">
                <a:solidFill>
                  <a:schemeClr val="tx2">
                    <a:lumMod val="75000"/>
                  </a:schemeClr>
                </a:solidFill>
                <a:cs typeface="Calibri"/>
              </a:rPr>
              <a:t>ως</a:t>
            </a:r>
            <a:r>
              <a:rPr lang="el-GR" spc="114" dirty="0">
                <a:solidFill>
                  <a:schemeClr val="tx2">
                    <a:lumMod val="75000"/>
                  </a:schemeClr>
                </a:solidFill>
                <a:cs typeface="Calibri"/>
              </a:rPr>
              <a:t> </a:t>
            </a:r>
            <a:r>
              <a:rPr lang="el-GR" dirty="0">
                <a:solidFill>
                  <a:schemeClr val="tx2">
                    <a:lumMod val="75000"/>
                  </a:schemeClr>
                </a:solidFill>
                <a:cs typeface="Calibri"/>
              </a:rPr>
              <a:t>εκ</a:t>
            </a:r>
            <a:r>
              <a:rPr lang="el-GR" spc="100" dirty="0">
                <a:solidFill>
                  <a:schemeClr val="tx2">
                    <a:lumMod val="75000"/>
                  </a:schemeClr>
                </a:solidFill>
                <a:cs typeface="Calibri"/>
              </a:rPr>
              <a:t> </a:t>
            </a:r>
            <a:r>
              <a:rPr lang="el-GR" spc="-5" dirty="0">
                <a:solidFill>
                  <a:schemeClr val="tx2">
                    <a:lumMod val="75000"/>
                  </a:schemeClr>
                </a:solidFill>
                <a:cs typeface="Calibri"/>
              </a:rPr>
              <a:t>τούτου </a:t>
            </a:r>
            <a:r>
              <a:rPr lang="el-GR" spc="-260" dirty="0">
                <a:solidFill>
                  <a:schemeClr val="tx2">
                    <a:lumMod val="75000"/>
                  </a:schemeClr>
                </a:solidFill>
                <a:cs typeface="Calibri"/>
              </a:rPr>
              <a:t> </a:t>
            </a:r>
            <a:r>
              <a:rPr lang="el-GR" dirty="0">
                <a:solidFill>
                  <a:schemeClr val="tx2">
                    <a:lumMod val="75000"/>
                  </a:schemeClr>
                </a:solidFill>
                <a:cs typeface="Calibri"/>
              </a:rPr>
              <a:t>ότι</a:t>
            </a:r>
            <a:r>
              <a:rPr lang="el-GR" spc="-5" dirty="0">
                <a:solidFill>
                  <a:schemeClr val="tx2">
                    <a:lumMod val="75000"/>
                  </a:schemeClr>
                </a:solidFill>
                <a:cs typeface="Calibri"/>
              </a:rPr>
              <a:t> </a:t>
            </a:r>
            <a:r>
              <a:rPr lang="el-GR" dirty="0">
                <a:solidFill>
                  <a:schemeClr val="tx2">
                    <a:lumMod val="75000"/>
                  </a:schemeClr>
                </a:solidFill>
                <a:cs typeface="Calibri"/>
              </a:rPr>
              <a:t>ο</a:t>
            </a:r>
            <a:r>
              <a:rPr lang="el-GR" spc="5" dirty="0">
                <a:solidFill>
                  <a:schemeClr val="tx2">
                    <a:lumMod val="75000"/>
                  </a:schemeClr>
                </a:solidFill>
                <a:cs typeface="Calibri"/>
              </a:rPr>
              <a:t> </a:t>
            </a:r>
            <a:r>
              <a:rPr lang="el-GR" spc="-5" dirty="0">
                <a:solidFill>
                  <a:schemeClr val="tx2">
                    <a:lumMod val="75000"/>
                  </a:schemeClr>
                </a:solidFill>
                <a:cs typeface="Calibri"/>
              </a:rPr>
              <a:t>αποκλεισμός</a:t>
            </a:r>
            <a:r>
              <a:rPr lang="el-GR" spc="5" dirty="0">
                <a:solidFill>
                  <a:schemeClr val="tx2">
                    <a:lumMod val="75000"/>
                  </a:schemeClr>
                </a:solidFill>
                <a:cs typeface="Calibri"/>
              </a:rPr>
              <a:t> </a:t>
            </a:r>
            <a:r>
              <a:rPr lang="el-GR" spc="-5" dirty="0">
                <a:solidFill>
                  <a:schemeClr val="tx2">
                    <a:lumMod val="75000"/>
                  </a:schemeClr>
                </a:solidFill>
                <a:cs typeface="Calibri"/>
              </a:rPr>
              <a:t>τους</a:t>
            </a:r>
            <a:r>
              <a:rPr lang="el-GR" spc="-10" dirty="0">
                <a:solidFill>
                  <a:schemeClr val="tx2">
                    <a:lumMod val="75000"/>
                  </a:schemeClr>
                </a:solidFill>
                <a:cs typeface="Calibri"/>
              </a:rPr>
              <a:t> </a:t>
            </a:r>
            <a:r>
              <a:rPr lang="el-GR" spc="-5" dirty="0">
                <a:solidFill>
                  <a:schemeClr val="tx2">
                    <a:lumMod val="75000"/>
                  </a:schemeClr>
                </a:solidFill>
                <a:cs typeface="Calibri"/>
              </a:rPr>
              <a:t>παραβίασε</a:t>
            </a:r>
            <a:r>
              <a:rPr lang="el-GR" spc="10" dirty="0">
                <a:solidFill>
                  <a:schemeClr val="tx2">
                    <a:lumMod val="75000"/>
                  </a:schemeClr>
                </a:solidFill>
                <a:cs typeface="Calibri"/>
              </a:rPr>
              <a:t> </a:t>
            </a:r>
            <a:r>
              <a:rPr lang="el-GR" dirty="0">
                <a:solidFill>
                  <a:schemeClr val="tx2">
                    <a:lumMod val="75000"/>
                  </a:schemeClr>
                </a:solidFill>
                <a:cs typeface="Calibri"/>
              </a:rPr>
              <a:t>το</a:t>
            </a:r>
            <a:r>
              <a:rPr lang="el-GR" spc="-5" dirty="0">
                <a:solidFill>
                  <a:schemeClr val="tx2">
                    <a:lumMod val="75000"/>
                  </a:schemeClr>
                </a:solidFill>
                <a:cs typeface="Calibri"/>
              </a:rPr>
              <a:t> δικαίωμά</a:t>
            </a:r>
            <a:r>
              <a:rPr lang="el-GR" spc="5" dirty="0">
                <a:solidFill>
                  <a:schemeClr val="tx2">
                    <a:lumMod val="75000"/>
                  </a:schemeClr>
                </a:solidFill>
                <a:cs typeface="Calibri"/>
              </a:rPr>
              <a:t> </a:t>
            </a:r>
            <a:r>
              <a:rPr lang="el-GR" spc="-5" dirty="0">
                <a:solidFill>
                  <a:schemeClr val="tx2">
                    <a:lumMod val="75000"/>
                  </a:schemeClr>
                </a:solidFill>
                <a:cs typeface="Calibri"/>
              </a:rPr>
              <a:t>τους</a:t>
            </a:r>
            <a:r>
              <a:rPr lang="el-GR" dirty="0">
                <a:solidFill>
                  <a:schemeClr val="tx2">
                    <a:lumMod val="75000"/>
                  </a:schemeClr>
                </a:solidFill>
                <a:cs typeface="Calibri"/>
              </a:rPr>
              <a:t> </a:t>
            </a:r>
            <a:r>
              <a:rPr lang="el-GR" spc="-5" dirty="0">
                <a:solidFill>
                  <a:schemeClr val="tx2">
                    <a:lumMod val="75000"/>
                  </a:schemeClr>
                </a:solidFill>
                <a:cs typeface="Calibri"/>
              </a:rPr>
              <a:t>στην</a:t>
            </a:r>
            <a:r>
              <a:rPr lang="el-GR" spc="-10" dirty="0">
                <a:solidFill>
                  <a:schemeClr val="tx2">
                    <a:lumMod val="75000"/>
                  </a:schemeClr>
                </a:solidFill>
                <a:cs typeface="Calibri"/>
              </a:rPr>
              <a:t> </a:t>
            </a:r>
            <a:r>
              <a:rPr lang="el-GR" spc="-5" dirty="0">
                <a:solidFill>
                  <a:schemeClr val="tx2">
                    <a:lumMod val="75000"/>
                  </a:schemeClr>
                </a:solidFill>
                <a:cs typeface="Calibri"/>
              </a:rPr>
              <a:t>εκπαίδευση.</a:t>
            </a:r>
            <a:endParaRPr lang="el-GR" dirty="0">
              <a:solidFill>
                <a:schemeClr val="tx2">
                  <a:lumMod val="75000"/>
                </a:schemeClr>
              </a:solidFill>
              <a:cs typeface="Calibri"/>
            </a:endParaRPr>
          </a:p>
          <a:p>
            <a:pPr>
              <a:lnSpc>
                <a:spcPct val="100000"/>
              </a:lnSpc>
            </a:pPr>
            <a:endParaRPr lang="el-GR" dirty="0">
              <a:cs typeface="Calibri"/>
            </a:endParaRPr>
          </a:p>
          <a:p>
            <a:pPr>
              <a:lnSpc>
                <a:spcPct val="100000"/>
              </a:lnSpc>
            </a:pPr>
            <a:endParaRPr lang="el-GR" sz="1200" dirty="0">
              <a:cs typeface="Calibri"/>
            </a:endParaRPr>
          </a:p>
          <a:p>
            <a:pPr marL="63500" algn="just">
              <a:lnSpc>
                <a:spcPct val="100000"/>
              </a:lnSpc>
            </a:pPr>
            <a:r>
              <a:rPr lang="el-GR" b="1" u="sng" spc="-5" dirty="0">
                <a:solidFill>
                  <a:srgbClr val="4F81BC"/>
                </a:solidFill>
                <a:uFill>
                  <a:solidFill>
                    <a:srgbClr val="4F81BC"/>
                  </a:solidFill>
                </a:uFill>
                <a:cs typeface="Calibri"/>
                <a:hlinkClick r:id="rId3"/>
              </a:rPr>
              <a:t>C.P.</a:t>
            </a:r>
            <a:r>
              <a:rPr lang="el-GR" b="1" u="sng" spc="5" dirty="0">
                <a:solidFill>
                  <a:srgbClr val="4F81BC"/>
                </a:solidFill>
                <a:uFill>
                  <a:solidFill>
                    <a:srgbClr val="4F81BC"/>
                  </a:solidFill>
                </a:uFill>
                <a:cs typeface="Calibri"/>
                <a:hlinkClick r:id="rId3"/>
              </a:rPr>
              <a:t> </a:t>
            </a:r>
            <a:r>
              <a:rPr lang="el-GR" b="1" u="sng" spc="-5" dirty="0">
                <a:solidFill>
                  <a:srgbClr val="4F81BC"/>
                </a:solidFill>
                <a:uFill>
                  <a:solidFill>
                    <a:srgbClr val="4F81BC"/>
                  </a:solidFill>
                </a:uFill>
                <a:cs typeface="Calibri"/>
                <a:hlinkClick r:id="rId3"/>
              </a:rPr>
              <a:t>κατά</a:t>
            </a:r>
            <a:r>
              <a:rPr lang="el-GR" b="1" u="sng" dirty="0">
                <a:solidFill>
                  <a:srgbClr val="4F81BC"/>
                </a:solidFill>
                <a:uFill>
                  <a:solidFill>
                    <a:srgbClr val="4F81BC"/>
                  </a:solidFill>
                </a:uFill>
                <a:cs typeface="Calibri"/>
                <a:hlinkClick r:id="rId3"/>
              </a:rPr>
              <a:t> </a:t>
            </a:r>
            <a:r>
              <a:rPr lang="el-GR" b="1" u="sng" spc="-5" dirty="0">
                <a:solidFill>
                  <a:srgbClr val="4F81BC"/>
                </a:solidFill>
                <a:uFill>
                  <a:solidFill>
                    <a:srgbClr val="4F81BC"/>
                  </a:solidFill>
                </a:uFill>
                <a:cs typeface="Calibri"/>
                <a:hlinkClick r:id="rId3"/>
              </a:rPr>
              <a:t>Ηνωμένου</a:t>
            </a:r>
            <a:r>
              <a:rPr lang="el-GR" b="1" u="sng" spc="5" dirty="0">
                <a:solidFill>
                  <a:srgbClr val="4F81BC"/>
                </a:solidFill>
                <a:uFill>
                  <a:solidFill>
                    <a:srgbClr val="4F81BC"/>
                  </a:solidFill>
                </a:uFill>
                <a:cs typeface="Calibri"/>
                <a:hlinkClick r:id="rId3"/>
              </a:rPr>
              <a:t> </a:t>
            </a:r>
            <a:r>
              <a:rPr lang="el-GR" b="1" u="sng" spc="-5" dirty="0">
                <a:solidFill>
                  <a:srgbClr val="4F81BC"/>
                </a:solidFill>
                <a:uFill>
                  <a:solidFill>
                    <a:srgbClr val="4F81BC"/>
                  </a:solidFill>
                </a:uFill>
                <a:cs typeface="Calibri"/>
                <a:hlinkClick r:id="rId3"/>
              </a:rPr>
              <a:t>Βασιλείου</a:t>
            </a:r>
            <a:r>
              <a:rPr lang="el-GR" b="1" u="sng" spc="-10" dirty="0">
                <a:solidFill>
                  <a:srgbClr val="4F81BC"/>
                </a:solidFill>
                <a:uFill>
                  <a:solidFill>
                    <a:srgbClr val="4F81BC"/>
                  </a:solidFill>
                </a:uFill>
                <a:cs typeface="Calibri"/>
                <a:hlinkClick r:id="rId3"/>
              </a:rPr>
              <a:t> </a:t>
            </a:r>
            <a:r>
              <a:rPr lang="el-GR" b="1" u="sng" spc="-5" dirty="0">
                <a:solidFill>
                  <a:srgbClr val="4F81BC"/>
                </a:solidFill>
                <a:uFill>
                  <a:solidFill>
                    <a:srgbClr val="4F81BC"/>
                  </a:solidFill>
                </a:uFill>
                <a:cs typeface="Calibri"/>
                <a:hlinkClick r:id="rId3"/>
              </a:rPr>
              <a:t>(αρ.</a:t>
            </a:r>
            <a:r>
              <a:rPr lang="el-GR" b="1" u="sng" spc="5" dirty="0">
                <a:solidFill>
                  <a:srgbClr val="4F81BC"/>
                </a:solidFill>
                <a:uFill>
                  <a:solidFill>
                    <a:srgbClr val="4F81BC"/>
                  </a:solidFill>
                </a:uFill>
                <a:cs typeface="Calibri"/>
                <a:hlinkClick r:id="rId3"/>
              </a:rPr>
              <a:t> </a:t>
            </a:r>
            <a:r>
              <a:rPr lang="el-GR" b="1" u="sng" spc="-5" dirty="0">
                <a:solidFill>
                  <a:srgbClr val="4F81BC"/>
                </a:solidFill>
                <a:uFill>
                  <a:solidFill>
                    <a:srgbClr val="4F81BC"/>
                  </a:solidFill>
                </a:uFill>
                <a:cs typeface="Calibri"/>
                <a:hlinkClick r:id="rId3"/>
              </a:rPr>
              <a:t>προσφυγής 300/11)</a:t>
            </a:r>
            <a:endParaRPr lang="el-GR" dirty="0">
              <a:cs typeface="Calibri"/>
            </a:endParaRPr>
          </a:p>
          <a:p>
            <a:pPr marL="63500" algn="just">
              <a:lnSpc>
                <a:spcPct val="100000"/>
              </a:lnSpc>
              <a:spcBef>
                <a:spcPts val="25"/>
              </a:spcBef>
            </a:pPr>
            <a:r>
              <a:rPr lang="el-GR" dirty="0">
                <a:solidFill>
                  <a:srgbClr val="808080"/>
                </a:solidFill>
                <a:cs typeface="Calibri"/>
              </a:rPr>
              <a:t>6 </a:t>
            </a:r>
            <a:r>
              <a:rPr lang="el-GR" spc="-5" dirty="0">
                <a:solidFill>
                  <a:srgbClr val="808080"/>
                </a:solidFill>
                <a:cs typeface="Calibri"/>
              </a:rPr>
              <a:t>Σεπτεμβρίου 2016</a:t>
            </a:r>
            <a:r>
              <a:rPr lang="el-GR" spc="5" dirty="0">
                <a:solidFill>
                  <a:srgbClr val="808080"/>
                </a:solidFill>
                <a:cs typeface="Calibri"/>
              </a:rPr>
              <a:t> </a:t>
            </a:r>
            <a:r>
              <a:rPr lang="el-GR" spc="-5" dirty="0">
                <a:solidFill>
                  <a:srgbClr val="808080"/>
                </a:solidFill>
                <a:cs typeface="Calibri"/>
              </a:rPr>
              <a:t>(απόφαση</a:t>
            </a:r>
            <a:r>
              <a:rPr lang="el-GR" dirty="0">
                <a:solidFill>
                  <a:srgbClr val="808080"/>
                </a:solidFill>
                <a:cs typeface="Calibri"/>
              </a:rPr>
              <a:t> επί</a:t>
            </a:r>
            <a:r>
              <a:rPr lang="el-GR" spc="-5" dirty="0">
                <a:solidFill>
                  <a:srgbClr val="808080"/>
                </a:solidFill>
                <a:cs typeface="Calibri"/>
              </a:rPr>
              <a:t> του παραδεκτού)</a:t>
            </a:r>
            <a:endParaRPr lang="el-GR" dirty="0">
              <a:cs typeface="Calibri"/>
            </a:endParaRPr>
          </a:p>
          <a:p>
            <a:pPr marL="63500" marR="55880" algn="just">
              <a:lnSpc>
                <a:spcPct val="101699"/>
              </a:lnSpc>
            </a:pPr>
            <a:r>
              <a:rPr lang="el-GR" dirty="0">
                <a:cs typeface="Calibri"/>
              </a:rPr>
              <a:t>Ο</a:t>
            </a:r>
            <a:r>
              <a:rPr lang="el-GR" spc="5" dirty="0">
                <a:cs typeface="Calibri"/>
              </a:rPr>
              <a:t> </a:t>
            </a:r>
            <a:r>
              <a:rPr lang="el-GR" spc="-5" dirty="0">
                <a:cs typeface="Calibri"/>
              </a:rPr>
              <a:t>προσφεύγων,</a:t>
            </a:r>
            <a:r>
              <a:rPr lang="el-GR" dirty="0">
                <a:cs typeface="Calibri"/>
              </a:rPr>
              <a:t> </a:t>
            </a:r>
            <a:r>
              <a:rPr lang="el-GR" spc="-5" dirty="0">
                <a:cs typeface="Calibri"/>
              </a:rPr>
              <a:t>ανήλικος,</a:t>
            </a:r>
            <a:r>
              <a:rPr lang="el-GR" dirty="0">
                <a:cs typeface="Calibri"/>
              </a:rPr>
              <a:t> </a:t>
            </a:r>
            <a:r>
              <a:rPr lang="el-GR" spc="-5" dirty="0">
                <a:cs typeface="Calibri"/>
              </a:rPr>
              <a:t>ισχυρίστηκε</a:t>
            </a:r>
            <a:r>
              <a:rPr lang="el-GR" dirty="0">
                <a:cs typeface="Calibri"/>
              </a:rPr>
              <a:t> ότι</a:t>
            </a:r>
            <a:r>
              <a:rPr lang="el-GR" spc="5" dirty="0">
                <a:cs typeface="Calibri"/>
              </a:rPr>
              <a:t> </a:t>
            </a:r>
            <a:r>
              <a:rPr lang="el-GR" dirty="0">
                <a:cs typeface="Calibri"/>
              </a:rPr>
              <a:t>η</a:t>
            </a:r>
            <a:r>
              <a:rPr lang="el-GR" spc="5" dirty="0">
                <a:cs typeface="Calibri"/>
              </a:rPr>
              <a:t> </a:t>
            </a:r>
            <a:r>
              <a:rPr lang="el-GR" spc="-5" dirty="0">
                <a:cs typeface="Calibri"/>
              </a:rPr>
              <a:t>προσωρινή</a:t>
            </a:r>
            <a:r>
              <a:rPr lang="el-GR" dirty="0">
                <a:cs typeface="Calibri"/>
              </a:rPr>
              <a:t> </a:t>
            </a:r>
            <a:r>
              <a:rPr lang="el-GR" spc="-5" dirty="0">
                <a:cs typeface="Calibri"/>
              </a:rPr>
              <a:t>αποβολή</a:t>
            </a:r>
            <a:r>
              <a:rPr lang="el-GR" dirty="0">
                <a:cs typeface="Calibri"/>
              </a:rPr>
              <a:t> του</a:t>
            </a:r>
            <a:r>
              <a:rPr lang="el-GR" spc="270" dirty="0">
                <a:cs typeface="Calibri"/>
              </a:rPr>
              <a:t> </a:t>
            </a:r>
            <a:r>
              <a:rPr lang="el-GR" spc="-5" dirty="0">
                <a:cs typeface="Calibri"/>
              </a:rPr>
              <a:t>από</a:t>
            </a:r>
            <a:r>
              <a:rPr lang="el-GR" spc="260" dirty="0">
                <a:cs typeface="Calibri"/>
              </a:rPr>
              <a:t> </a:t>
            </a:r>
            <a:r>
              <a:rPr lang="el-GR" dirty="0">
                <a:cs typeface="Calibri"/>
              </a:rPr>
              <a:t>το </a:t>
            </a:r>
            <a:r>
              <a:rPr lang="el-GR" spc="5" dirty="0">
                <a:cs typeface="Calibri"/>
              </a:rPr>
              <a:t> </a:t>
            </a:r>
            <a:r>
              <a:rPr lang="el-GR" spc="-5" dirty="0">
                <a:cs typeface="Calibri"/>
              </a:rPr>
              <a:t>σχολείο από την </a:t>
            </a:r>
            <a:r>
              <a:rPr lang="el-GR" dirty="0">
                <a:cs typeface="Calibri"/>
              </a:rPr>
              <a:t>7</a:t>
            </a:r>
            <a:r>
              <a:rPr lang="el-GR" baseline="38194" dirty="0">
                <a:cs typeface="Calibri"/>
              </a:rPr>
              <a:t>η</a:t>
            </a:r>
            <a:r>
              <a:rPr lang="el-GR" spc="7" baseline="38194" dirty="0">
                <a:cs typeface="Calibri"/>
              </a:rPr>
              <a:t> </a:t>
            </a:r>
            <a:r>
              <a:rPr lang="el-GR" spc="-5" dirty="0">
                <a:cs typeface="Calibri"/>
              </a:rPr>
              <a:t>Φεβρουαρίου 2007 έως την </a:t>
            </a:r>
            <a:r>
              <a:rPr lang="el-GR" dirty="0">
                <a:cs typeface="Calibri"/>
              </a:rPr>
              <a:t>20</a:t>
            </a:r>
            <a:r>
              <a:rPr lang="el-GR" baseline="38194" dirty="0">
                <a:cs typeface="Calibri"/>
              </a:rPr>
              <a:t>ή </a:t>
            </a:r>
            <a:r>
              <a:rPr lang="el-GR" spc="-5" dirty="0">
                <a:cs typeface="Calibri"/>
              </a:rPr>
              <a:t>Απριλίου </a:t>
            </a:r>
            <a:r>
              <a:rPr lang="el-GR" dirty="0">
                <a:cs typeface="Calibri"/>
              </a:rPr>
              <a:t>2007 </a:t>
            </a:r>
            <a:r>
              <a:rPr lang="el-GR" spc="-5" dirty="0">
                <a:cs typeface="Calibri"/>
              </a:rPr>
              <a:t>παραβίασε το </a:t>
            </a:r>
            <a:r>
              <a:rPr lang="el-GR" dirty="0">
                <a:cs typeface="Calibri"/>
              </a:rPr>
              <a:t> </a:t>
            </a:r>
            <a:r>
              <a:rPr lang="el-GR" spc="-5" dirty="0">
                <a:cs typeface="Calibri"/>
              </a:rPr>
              <a:t>δικαίωμά</a:t>
            </a:r>
            <a:r>
              <a:rPr lang="el-GR" dirty="0">
                <a:cs typeface="Calibri"/>
              </a:rPr>
              <a:t> του </a:t>
            </a:r>
            <a:r>
              <a:rPr lang="el-GR" spc="-5" dirty="0">
                <a:cs typeface="Calibri"/>
              </a:rPr>
              <a:t>στην</a:t>
            </a:r>
            <a:r>
              <a:rPr lang="el-GR" spc="-10" dirty="0">
                <a:cs typeface="Calibri"/>
              </a:rPr>
              <a:t> </a:t>
            </a:r>
            <a:r>
              <a:rPr lang="el-GR" spc="-5" dirty="0">
                <a:cs typeface="Calibri"/>
              </a:rPr>
              <a:t>εκπαίδευση.</a:t>
            </a:r>
            <a:endParaRPr lang="el-GR" dirty="0">
              <a:cs typeface="Calibri"/>
            </a:endParaRPr>
          </a:p>
          <a:p>
            <a:pPr marL="63500" marR="55880" algn="just">
              <a:lnSpc>
                <a:spcPct val="101699"/>
              </a:lnSpc>
            </a:pPr>
            <a:r>
              <a:rPr lang="el-GR" dirty="0">
                <a:solidFill>
                  <a:schemeClr val="tx2">
                    <a:lumMod val="75000"/>
                  </a:schemeClr>
                </a:solidFill>
                <a:cs typeface="Calibri"/>
              </a:rPr>
              <a:t>Το</a:t>
            </a:r>
            <a:r>
              <a:rPr lang="el-GR" spc="5" dirty="0">
                <a:solidFill>
                  <a:schemeClr val="tx2">
                    <a:lumMod val="75000"/>
                  </a:schemeClr>
                </a:solidFill>
                <a:cs typeface="Calibri"/>
              </a:rPr>
              <a:t> </a:t>
            </a:r>
            <a:r>
              <a:rPr lang="el-GR" spc="-5" dirty="0">
                <a:solidFill>
                  <a:schemeClr val="tx2">
                    <a:lumMod val="75000"/>
                  </a:schemeClr>
                </a:solidFill>
                <a:cs typeface="Calibri"/>
              </a:rPr>
              <a:t>Δικαστήριο</a:t>
            </a:r>
            <a:r>
              <a:rPr lang="el-GR" dirty="0">
                <a:solidFill>
                  <a:schemeClr val="tx2">
                    <a:lumMod val="75000"/>
                  </a:schemeClr>
                </a:solidFill>
                <a:cs typeface="Calibri"/>
              </a:rPr>
              <a:t> </a:t>
            </a:r>
            <a:r>
              <a:rPr lang="el-GR" spc="-5" dirty="0">
                <a:solidFill>
                  <a:schemeClr val="tx2">
                    <a:lumMod val="75000"/>
                  </a:schemeClr>
                </a:solidFill>
                <a:cs typeface="Calibri"/>
              </a:rPr>
              <a:t>έκρινε</a:t>
            </a:r>
            <a:r>
              <a:rPr lang="el-GR" dirty="0">
                <a:solidFill>
                  <a:schemeClr val="tx2">
                    <a:lumMod val="75000"/>
                  </a:schemeClr>
                </a:solidFill>
                <a:cs typeface="Calibri"/>
              </a:rPr>
              <a:t> την</a:t>
            </a:r>
            <a:r>
              <a:rPr lang="el-GR" spc="5" dirty="0">
                <a:solidFill>
                  <a:schemeClr val="tx2">
                    <a:lumMod val="75000"/>
                  </a:schemeClr>
                </a:solidFill>
                <a:cs typeface="Calibri"/>
              </a:rPr>
              <a:t> </a:t>
            </a:r>
            <a:r>
              <a:rPr lang="el-GR" spc="-5" dirty="0">
                <a:solidFill>
                  <a:schemeClr val="tx2">
                    <a:lumMod val="75000"/>
                  </a:schemeClr>
                </a:solidFill>
                <a:cs typeface="Calibri"/>
              </a:rPr>
              <a:t>προσφυγή</a:t>
            </a:r>
            <a:r>
              <a:rPr lang="el-GR" dirty="0">
                <a:solidFill>
                  <a:schemeClr val="tx2">
                    <a:lumMod val="75000"/>
                  </a:schemeClr>
                </a:solidFill>
                <a:cs typeface="Calibri"/>
              </a:rPr>
              <a:t> </a:t>
            </a:r>
            <a:r>
              <a:rPr lang="el-GR" b="1" spc="-5" dirty="0">
                <a:solidFill>
                  <a:schemeClr val="tx2">
                    <a:lumMod val="75000"/>
                  </a:schemeClr>
                </a:solidFill>
                <a:cs typeface="Calibri"/>
              </a:rPr>
              <a:t>απαράδεκτη</a:t>
            </a:r>
            <a:r>
              <a:rPr lang="el-GR" b="1" dirty="0">
                <a:solidFill>
                  <a:schemeClr val="tx2">
                    <a:lumMod val="75000"/>
                  </a:schemeClr>
                </a:solidFill>
                <a:cs typeface="Calibri"/>
              </a:rPr>
              <a:t> </a:t>
            </a:r>
            <a:r>
              <a:rPr lang="el-GR" spc="-5" dirty="0">
                <a:solidFill>
                  <a:schemeClr val="tx2">
                    <a:lumMod val="75000"/>
                  </a:schemeClr>
                </a:solidFill>
                <a:cs typeface="Calibri"/>
              </a:rPr>
              <a:t>σύμφωνα</a:t>
            </a:r>
            <a:r>
              <a:rPr lang="el-GR" dirty="0">
                <a:solidFill>
                  <a:schemeClr val="tx2">
                    <a:lumMod val="75000"/>
                  </a:schemeClr>
                </a:solidFill>
                <a:cs typeface="Calibri"/>
              </a:rPr>
              <a:t> με</a:t>
            </a:r>
            <a:r>
              <a:rPr lang="el-GR" spc="5" dirty="0">
                <a:solidFill>
                  <a:schemeClr val="tx2">
                    <a:lumMod val="75000"/>
                  </a:schemeClr>
                </a:solidFill>
                <a:cs typeface="Calibri"/>
              </a:rPr>
              <a:t> </a:t>
            </a:r>
            <a:r>
              <a:rPr lang="el-GR" dirty="0">
                <a:solidFill>
                  <a:schemeClr val="tx2">
                    <a:lumMod val="75000"/>
                  </a:schemeClr>
                </a:solidFill>
                <a:cs typeface="Calibri"/>
              </a:rPr>
              <a:t>το</a:t>
            </a:r>
            <a:r>
              <a:rPr lang="el-GR" spc="5" dirty="0">
                <a:solidFill>
                  <a:schemeClr val="tx2">
                    <a:lumMod val="75000"/>
                  </a:schemeClr>
                </a:solidFill>
                <a:cs typeface="Calibri"/>
              </a:rPr>
              <a:t> </a:t>
            </a:r>
            <a:r>
              <a:rPr lang="el-GR" spc="-5" dirty="0">
                <a:solidFill>
                  <a:schemeClr val="tx2">
                    <a:lumMod val="75000"/>
                  </a:schemeClr>
                </a:solidFill>
                <a:cs typeface="Calibri"/>
              </a:rPr>
              <a:t>Άρθρο</a:t>
            </a:r>
            <a:r>
              <a:rPr lang="el-GR" spc="260" dirty="0">
                <a:solidFill>
                  <a:schemeClr val="tx2">
                    <a:lumMod val="75000"/>
                  </a:schemeClr>
                </a:solidFill>
                <a:cs typeface="Calibri"/>
              </a:rPr>
              <a:t> </a:t>
            </a:r>
            <a:r>
              <a:rPr lang="el-GR" dirty="0">
                <a:solidFill>
                  <a:schemeClr val="tx2">
                    <a:lumMod val="75000"/>
                  </a:schemeClr>
                </a:solidFill>
                <a:cs typeface="Calibri"/>
              </a:rPr>
              <a:t>35 </a:t>
            </a:r>
            <a:r>
              <a:rPr lang="el-GR" spc="5" dirty="0">
                <a:solidFill>
                  <a:schemeClr val="tx2">
                    <a:lumMod val="75000"/>
                  </a:schemeClr>
                </a:solidFill>
                <a:cs typeface="Calibri"/>
              </a:rPr>
              <a:t> </a:t>
            </a:r>
            <a:r>
              <a:rPr lang="el-GR" spc="-5" dirty="0">
                <a:solidFill>
                  <a:schemeClr val="tx2">
                    <a:lumMod val="75000"/>
                  </a:schemeClr>
                </a:solidFill>
                <a:cs typeface="Calibri"/>
              </a:rPr>
              <a:t>(κριτήρια παραδεκτού) </a:t>
            </a:r>
            <a:r>
              <a:rPr lang="el-GR" dirty="0">
                <a:solidFill>
                  <a:schemeClr val="tx2">
                    <a:lumMod val="75000"/>
                  </a:schemeClr>
                </a:solidFill>
                <a:cs typeface="Calibri"/>
              </a:rPr>
              <a:t>της </a:t>
            </a:r>
            <a:r>
              <a:rPr lang="el-GR" spc="-5" dirty="0">
                <a:solidFill>
                  <a:schemeClr val="tx2">
                    <a:lumMod val="75000"/>
                  </a:schemeClr>
                </a:solidFill>
                <a:cs typeface="Calibri"/>
              </a:rPr>
              <a:t>Σύμβασης, διαπιστώνοντας ότι, υπό τις περιστάσεις της </a:t>
            </a:r>
            <a:r>
              <a:rPr lang="el-GR" dirty="0">
                <a:solidFill>
                  <a:schemeClr val="tx2">
                    <a:lumMod val="75000"/>
                  </a:schemeClr>
                </a:solidFill>
                <a:cs typeface="Calibri"/>
              </a:rPr>
              <a:t> </a:t>
            </a:r>
            <a:r>
              <a:rPr lang="el-GR" spc="-5" dirty="0">
                <a:solidFill>
                  <a:schemeClr val="tx2">
                    <a:lumMod val="75000"/>
                  </a:schemeClr>
                </a:solidFill>
                <a:cs typeface="Calibri"/>
              </a:rPr>
              <a:t>συγκεκριμένης υπόθεσης, </a:t>
            </a:r>
            <a:r>
              <a:rPr lang="el-GR" dirty="0">
                <a:solidFill>
                  <a:schemeClr val="tx2">
                    <a:lumMod val="75000"/>
                  </a:schemeClr>
                </a:solidFill>
                <a:cs typeface="Calibri"/>
              </a:rPr>
              <a:t>δεν μπορεί να </a:t>
            </a:r>
            <a:r>
              <a:rPr lang="el-GR" spc="-5" dirty="0">
                <a:solidFill>
                  <a:schemeClr val="tx2">
                    <a:lumMod val="75000"/>
                  </a:schemeClr>
                </a:solidFill>
                <a:cs typeface="Calibri"/>
              </a:rPr>
              <a:t>υποστηριχθεί </a:t>
            </a:r>
            <a:r>
              <a:rPr lang="el-GR" dirty="0">
                <a:solidFill>
                  <a:schemeClr val="tx2">
                    <a:lumMod val="75000"/>
                  </a:schemeClr>
                </a:solidFill>
                <a:cs typeface="Calibri"/>
              </a:rPr>
              <a:t>ότι ο </a:t>
            </a:r>
            <a:r>
              <a:rPr lang="el-GR" spc="-5" dirty="0">
                <a:solidFill>
                  <a:schemeClr val="tx2">
                    <a:lumMod val="75000"/>
                  </a:schemeClr>
                </a:solidFill>
                <a:cs typeface="Calibri"/>
              </a:rPr>
              <a:t>προσφεύγων υπέστη </a:t>
            </a:r>
            <a:r>
              <a:rPr lang="el-GR" dirty="0">
                <a:solidFill>
                  <a:schemeClr val="tx2">
                    <a:lumMod val="75000"/>
                  </a:schemeClr>
                </a:solidFill>
                <a:cs typeface="Calibri"/>
              </a:rPr>
              <a:t> </a:t>
            </a:r>
            <a:r>
              <a:rPr lang="el-GR" spc="-5" dirty="0">
                <a:solidFill>
                  <a:schemeClr val="tx2">
                    <a:lumMod val="75000"/>
                  </a:schemeClr>
                </a:solidFill>
                <a:cs typeface="Calibri"/>
              </a:rPr>
              <a:t>σημαντική</a:t>
            </a:r>
            <a:r>
              <a:rPr lang="el-GR" spc="5" dirty="0">
                <a:solidFill>
                  <a:schemeClr val="tx2">
                    <a:lumMod val="75000"/>
                  </a:schemeClr>
                </a:solidFill>
                <a:cs typeface="Calibri"/>
              </a:rPr>
              <a:t> </a:t>
            </a:r>
            <a:r>
              <a:rPr lang="el-GR" spc="-5" dirty="0">
                <a:solidFill>
                  <a:schemeClr val="tx2">
                    <a:lumMod val="75000"/>
                  </a:schemeClr>
                </a:solidFill>
                <a:cs typeface="Calibri"/>
              </a:rPr>
              <a:t>βλάβη</a:t>
            </a:r>
            <a:r>
              <a:rPr lang="el-GR" spc="5" dirty="0">
                <a:solidFill>
                  <a:schemeClr val="tx2">
                    <a:lumMod val="75000"/>
                  </a:schemeClr>
                </a:solidFill>
                <a:cs typeface="Calibri"/>
              </a:rPr>
              <a:t> </a:t>
            </a:r>
            <a:r>
              <a:rPr lang="el-GR" dirty="0">
                <a:solidFill>
                  <a:schemeClr val="tx2">
                    <a:lumMod val="75000"/>
                  </a:schemeClr>
                </a:solidFill>
                <a:cs typeface="Calibri"/>
              </a:rPr>
              <a:t>με</a:t>
            </a:r>
            <a:r>
              <a:rPr lang="el-GR" spc="-5" dirty="0">
                <a:solidFill>
                  <a:schemeClr val="tx2">
                    <a:lumMod val="75000"/>
                  </a:schemeClr>
                </a:solidFill>
                <a:cs typeface="Calibri"/>
              </a:rPr>
              <a:t> </a:t>
            </a:r>
            <a:r>
              <a:rPr lang="el-GR" dirty="0">
                <a:solidFill>
                  <a:schemeClr val="tx2">
                    <a:lumMod val="75000"/>
                  </a:schemeClr>
                </a:solidFill>
                <a:cs typeface="Calibri"/>
              </a:rPr>
              <a:t>την</a:t>
            </a:r>
            <a:r>
              <a:rPr lang="el-GR" spc="-20" dirty="0">
                <a:solidFill>
                  <a:schemeClr val="tx2">
                    <a:lumMod val="75000"/>
                  </a:schemeClr>
                </a:solidFill>
                <a:cs typeface="Calibri"/>
              </a:rPr>
              <a:t> </a:t>
            </a:r>
            <a:r>
              <a:rPr lang="el-GR" spc="-5" dirty="0">
                <a:solidFill>
                  <a:schemeClr val="tx2">
                    <a:lumMod val="75000"/>
                  </a:schemeClr>
                </a:solidFill>
                <a:cs typeface="Calibri"/>
              </a:rPr>
              <a:t>έννοια</a:t>
            </a:r>
            <a:r>
              <a:rPr lang="el-GR" spc="5" dirty="0">
                <a:solidFill>
                  <a:schemeClr val="tx2">
                    <a:lumMod val="75000"/>
                  </a:schemeClr>
                </a:solidFill>
                <a:cs typeface="Calibri"/>
              </a:rPr>
              <a:t> </a:t>
            </a:r>
            <a:r>
              <a:rPr lang="el-GR" spc="-5" dirty="0">
                <a:solidFill>
                  <a:schemeClr val="tx2">
                    <a:lumMod val="75000"/>
                  </a:schemeClr>
                </a:solidFill>
                <a:cs typeface="Calibri"/>
              </a:rPr>
              <a:t>των</a:t>
            </a:r>
            <a:r>
              <a:rPr lang="el-GR" spc="10" dirty="0">
                <a:solidFill>
                  <a:schemeClr val="tx2">
                    <a:lumMod val="75000"/>
                  </a:schemeClr>
                </a:solidFill>
                <a:cs typeface="Calibri"/>
              </a:rPr>
              <a:t> </a:t>
            </a:r>
            <a:r>
              <a:rPr lang="el-GR" spc="-5" dirty="0">
                <a:solidFill>
                  <a:schemeClr val="tx2">
                    <a:lumMod val="75000"/>
                  </a:schemeClr>
                </a:solidFill>
                <a:cs typeface="Calibri"/>
              </a:rPr>
              <a:t>σημαντικών</a:t>
            </a:r>
            <a:r>
              <a:rPr lang="el-GR" spc="-10" dirty="0">
                <a:solidFill>
                  <a:schemeClr val="tx2">
                    <a:lumMod val="75000"/>
                  </a:schemeClr>
                </a:solidFill>
                <a:cs typeface="Calibri"/>
              </a:rPr>
              <a:t> </a:t>
            </a:r>
            <a:r>
              <a:rPr lang="el-GR" spc="-5" dirty="0">
                <a:solidFill>
                  <a:schemeClr val="tx2">
                    <a:lumMod val="75000"/>
                  </a:schemeClr>
                </a:solidFill>
                <a:cs typeface="Calibri"/>
              </a:rPr>
              <a:t>αρνητικών</a:t>
            </a:r>
            <a:r>
              <a:rPr lang="el-GR" spc="5" dirty="0">
                <a:solidFill>
                  <a:schemeClr val="tx2">
                    <a:lumMod val="75000"/>
                  </a:schemeClr>
                </a:solidFill>
                <a:cs typeface="Calibri"/>
              </a:rPr>
              <a:t> </a:t>
            </a:r>
            <a:r>
              <a:rPr lang="el-GR" spc="-5" dirty="0">
                <a:solidFill>
                  <a:schemeClr val="tx2">
                    <a:lumMod val="75000"/>
                  </a:schemeClr>
                </a:solidFill>
                <a:cs typeface="Calibri"/>
              </a:rPr>
              <a:t>συνεπειών.</a:t>
            </a:r>
            <a:endParaRPr lang="el-GR" dirty="0">
              <a:solidFill>
                <a:schemeClr val="tx2">
                  <a:lumMod val="75000"/>
                </a:schemeClr>
              </a:solidFill>
              <a:cs typeface="Calibri"/>
            </a:endParaRPr>
          </a:p>
          <a:p>
            <a:pPr marL="12700" marR="5080" algn="just">
              <a:lnSpc>
                <a:spcPct val="101699"/>
              </a:lnSpc>
            </a:pPr>
            <a:endParaRPr lang="el-GR" dirty="0">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393700" y="196850"/>
            <a:ext cx="9753600" cy="6297878"/>
          </a:xfrm>
          <a:prstGeom prst="rect">
            <a:avLst/>
          </a:prstGeom>
        </p:spPr>
        <p:txBody>
          <a:bodyPr vert="horz" wrap="square" lIns="0" tIns="9525" rIns="0" bIns="0" rtlCol="0">
            <a:spAutoFit/>
          </a:bodyPr>
          <a:lstStyle/>
          <a:p>
            <a:pPr algn="just">
              <a:lnSpc>
                <a:spcPct val="100000"/>
              </a:lnSpc>
              <a:spcBef>
                <a:spcPts val="5"/>
              </a:spcBef>
            </a:pPr>
            <a:endParaRPr sz="1900">
              <a:latin typeface="Calibri"/>
              <a:cs typeface="Calibri"/>
            </a:endParaRPr>
          </a:p>
          <a:p>
            <a:pPr marL="50165" marR="48260" algn="just">
              <a:lnSpc>
                <a:spcPct val="102499"/>
              </a:lnSpc>
              <a:spcBef>
                <a:spcPts val="5"/>
              </a:spcBef>
            </a:pPr>
            <a:r>
              <a:rPr sz="1900" spc="-5" dirty="0">
                <a:solidFill>
                  <a:srgbClr val="4F81BC"/>
                </a:solidFill>
                <a:latin typeface="Calibri"/>
                <a:cs typeface="Calibri"/>
              </a:rPr>
              <a:t>Δικαίωμα</a:t>
            </a:r>
            <a:r>
              <a:rPr sz="1900" spc="204" dirty="0">
                <a:solidFill>
                  <a:srgbClr val="4F81BC"/>
                </a:solidFill>
                <a:latin typeface="Calibri"/>
                <a:cs typeface="Calibri"/>
              </a:rPr>
              <a:t> </a:t>
            </a:r>
            <a:r>
              <a:rPr sz="1900" spc="-5" dirty="0">
                <a:solidFill>
                  <a:srgbClr val="4F81BC"/>
                </a:solidFill>
                <a:latin typeface="Calibri"/>
                <a:cs typeface="Calibri"/>
              </a:rPr>
              <a:t>σεβασμού</a:t>
            </a:r>
            <a:r>
              <a:rPr sz="1900" spc="210" dirty="0">
                <a:solidFill>
                  <a:srgbClr val="4F81BC"/>
                </a:solidFill>
                <a:latin typeface="Calibri"/>
                <a:cs typeface="Calibri"/>
              </a:rPr>
              <a:t> </a:t>
            </a:r>
            <a:r>
              <a:rPr sz="1900" spc="-5" dirty="0">
                <a:solidFill>
                  <a:srgbClr val="4F81BC"/>
                </a:solidFill>
                <a:latin typeface="Calibri"/>
                <a:cs typeface="Calibri"/>
              </a:rPr>
              <a:t>της</a:t>
            </a:r>
            <a:r>
              <a:rPr sz="1900" spc="229" dirty="0">
                <a:solidFill>
                  <a:srgbClr val="4F81BC"/>
                </a:solidFill>
                <a:latin typeface="Calibri"/>
                <a:cs typeface="Calibri"/>
              </a:rPr>
              <a:t> </a:t>
            </a:r>
            <a:r>
              <a:rPr sz="1900" spc="-5" dirty="0">
                <a:solidFill>
                  <a:srgbClr val="4F81BC"/>
                </a:solidFill>
                <a:latin typeface="Calibri"/>
                <a:cs typeface="Calibri"/>
              </a:rPr>
              <a:t>ιδιωτικής</a:t>
            </a:r>
            <a:r>
              <a:rPr sz="1900" spc="220" dirty="0">
                <a:solidFill>
                  <a:srgbClr val="4F81BC"/>
                </a:solidFill>
                <a:latin typeface="Calibri"/>
                <a:cs typeface="Calibri"/>
              </a:rPr>
              <a:t> </a:t>
            </a:r>
            <a:r>
              <a:rPr sz="1900" spc="-10" dirty="0">
                <a:solidFill>
                  <a:srgbClr val="4F81BC"/>
                </a:solidFill>
                <a:latin typeface="Calibri"/>
                <a:cs typeface="Calibri"/>
              </a:rPr>
              <a:t>και</a:t>
            </a:r>
            <a:r>
              <a:rPr sz="1900" spc="235" dirty="0">
                <a:solidFill>
                  <a:srgbClr val="4F81BC"/>
                </a:solidFill>
                <a:latin typeface="Calibri"/>
                <a:cs typeface="Calibri"/>
              </a:rPr>
              <a:t> </a:t>
            </a:r>
            <a:r>
              <a:rPr sz="1900" spc="-5" dirty="0">
                <a:solidFill>
                  <a:srgbClr val="4F81BC"/>
                </a:solidFill>
                <a:latin typeface="Calibri"/>
                <a:cs typeface="Calibri"/>
              </a:rPr>
              <a:t>οικογενειακής</a:t>
            </a:r>
            <a:r>
              <a:rPr sz="1900" spc="229" dirty="0">
                <a:solidFill>
                  <a:srgbClr val="4F81BC"/>
                </a:solidFill>
                <a:latin typeface="Calibri"/>
                <a:cs typeface="Calibri"/>
              </a:rPr>
              <a:t> </a:t>
            </a:r>
            <a:r>
              <a:rPr sz="1900" spc="-10" dirty="0">
                <a:solidFill>
                  <a:srgbClr val="4F81BC"/>
                </a:solidFill>
                <a:latin typeface="Calibri"/>
                <a:cs typeface="Calibri"/>
              </a:rPr>
              <a:t>ζωής </a:t>
            </a:r>
            <a:r>
              <a:rPr sz="1900" spc="-350" dirty="0">
                <a:solidFill>
                  <a:srgbClr val="4F81BC"/>
                </a:solidFill>
                <a:latin typeface="Calibri"/>
                <a:cs typeface="Calibri"/>
              </a:rPr>
              <a:t> </a:t>
            </a:r>
            <a:r>
              <a:rPr sz="1900" spc="-5" dirty="0">
                <a:solidFill>
                  <a:srgbClr val="4F81BC"/>
                </a:solidFill>
                <a:latin typeface="Calibri"/>
                <a:cs typeface="Calibri"/>
              </a:rPr>
              <a:t>(Άρθρο</a:t>
            </a:r>
            <a:r>
              <a:rPr sz="1900" spc="-10" dirty="0">
                <a:solidFill>
                  <a:srgbClr val="4F81BC"/>
                </a:solidFill>
                <a:latin typeface="Calibri"/>
                <a:cs typeface="Calibri"/>
              </a:rPr>
              <a:t> </a:t>
            </a:r>
            <a:r>
              <a:rPr sz="1900" dirty="0">
                <a:solidFill>
                  <a:srgbClr val="4F81BC"/>
                </a:solidFill>
                <a:latin typeface="Calibri"/>
                <a:cs typeface="Calibri"/>
              </a:rPr>
              <a:t>8)</a:t>
            </a:r>
            <a:endParaRPr sz="1900">
              <a:latin typeface="Calibri"/>
              <a:cs typeface="Calibri"/>
            </a:endParaRPr>
          </a:p>
          <a:p>
            <a:pPr algn="just">
              <a:lnSpc>
                <a:spcPct val="100000"/>
              </a:lnSpc>
              <a:spcBef>
                <a:spcPts val="30"/>
              </a:spcBef>
            </a:pPr>
            <a:endParaRPr sz="1900">
              <a:latin typeface="Calibri"/>
              <a:cs typeface="Calibri"/>
            </a:endParaRPr>
          </a:p>
          <a:p>
            <a:pPr marL="50800" algn="just">
              <a:lnSpc>
                <a:spcPct val="100000"/>
              </a:lnSpc>
            </a:pPr>
            <a:r>
              <a:rPr sz="1900" spc="-5" dirty="0">
                <a:solidFill>
                  <a:srgbClr val="808080"/>
                </a:solidFill>
                <a:latin typeface="Calibri"/>
                <a:cs typeface="Calibri"/>
              </a:rPr>
              <a:t>Υιοθεσία</a:t>
            </a:r>
            <a:endParaRPr sz="1900">
              <a:latin typeface="Calibri"/>
              <a:cs typeface="Calibri"/>
            </a:endParaRPr>
          </a:p>
          <a:p>
            <a:pPr marL="50800" algn="just">
              <a:lnSpc>
                <a:spcPct val="100000"/>
              </a:lnSpc>
              <a:spcBef>
                <a:spcPts val="650"/>
              </a:spcBef>
            </a:pPr>
            <a:r>
              <a:rPr sz="1900" b="1" u="sng" spc="-5" dirty="0">
                <a:solidFill>
                  <a:srgbClr val="0000FF"/>
                </a:solidFill>
                <a:uFill>
                  <a:solidFill>
                    <a:srgbClr val="0000FF"/>
                  </a:solidFill>
                </a:uFill>
                <a:latin typeface="Calibri"/>
                <a:cs typeface="Calibri"/>
                <a:hlinkClick r:id="rId2"/>
              </a:rPr>
              <a:t>Chbihi</a:t>
            </a:r>
            <a:r>
              <a:rPr sz="1900" b="1" u="sng" spc="5" dirty="0">
                <a:solidFill>
                  <a:srgbClr val="0000FF"/>
                </a:solidFill>
                <a:uFill>
                  <a:solidFill>
                    <a:srgbClr val="0000FF"/>
                  </a:solidFill>
                </a:uFill>
                <a:latin typeface="Calibri"/>
                <a:cs typeface="Calibri"/>
                <a:hlinkClick r:id="rId2"/>
              </a:rPr>
              <a:t> </a:t>
            </a:r>
            <a:r>
              <a:rPr sz="1900" b="1" u="sng" spc="-5" dirty="0">
                <a:solidFill>
                  <a:srgbClr val="0000FF"/>
                </a:solidFill>
                <a:uFill>
                  <a:solidFill>
                    <a:srgbClr val="0000FF"/>
                  </a:solidFill>
                </a:uFill>
                <a:latin typeface="Calibri"/>
                <a:cs typeface="Calibri"/>
                <a:hlinkClick r:id="rId2"/>
              </a:rPr>
              <a:t>Loudoudi και</a:t>
            </a:r>
            <a:r>
              <a:rPr sz="1900" b="1" u="sng" spc="-10" dirty="0">
                <a:solidFill>
                  <a:srgbClr val="0000FF"/>
                </a:solidFill>
                <a:uFill>
                  <a:solidFill>
                    <a:srgbClr val="0000FF"/>
                  </a:solidFill>
                </a:uFill>
                <a:latin typeface="Calibri"/>
                <a:cs typeface="Calibri"/>
                <a:hlinkClick r:id="rId2"/>
              </a:rPr>
              <a:t> </a:t>
            </a:r>
            <a:r>
              <a:rPr sz="1900" b="1" u="sng" spc="-5" dirty="0">
                <a:solidFill>
                  <a:srgbClr val="0000FF"/>
                </a:solidFill>
                <a:uFill>
                  <a:solidFill>
                    <a:srgbClr val="0000FF"/>
                  </a:solidFill>
                </a:uFill>
                <a:latin typeface="Calibri"/>
                <a:cs typeface="Calibri"/>
                <a:hlinkClick r:id="rId2"/>
              </a:rPr>
              <a:t>λοιποί</a:t>
            </a:r>
            <a:r>
              <a:rPr sz="1900" b="1" u="sng" spc="5" dirty="0">
                <a:solidFill>
                  <a:srgbClr val="0000FF"/>
                </a:solidFill>
                <a:uFill>
                  <a:solidFill>
                    <a:srgbClr val="0000FF"/>
                  </a:solidFill>
                </a:uFill>
                <a:latin typeface="Calibri"/>
                <a:cs typeface="Calibri"/>
                <a:hlinkClick r:id="rId2"/>
              </a:rPr>
              <a:t> </a:t>
            </a:r>
            <a:r>
              <a:rPr sz="1900" b="1" u="sng" spc="-5" dirty="0">
                <a:solidFill>
                  <a:srgbClr val="0000FF"/>
                </a:solidFill>
                <a:uFill>
                  <a:solidFill>
                    <a:srgbClr val="0000FF"/>
                  </a:solidFill>
                </a:uFill>
                <a:latin typeface="Calibri"/>
                <a:cs typeface="Calibri"/>
                <a:hlinkClick r:id="rId2"/>
              </a:rPr>
              <a:t>κατά Βελγίου</a:t>
            </a:r>
            <a:endParaRPr sz="1900">
              <a:latin typeface="Calibri"/>
              <a:cs typeface="Calibri"/>
            </a:endParaRPr>
          </a:p>
          <a:p>
            <a:pPr marL="50800" algn="just">
              <a:lnSpc>
                <a:spcPct val="100000"/>
              </a:lnSpc>
              <a:spcBef>
                <a:spcPts val="25"/>
              </a:spcBef>
            </a:pPr>
            <a:r>
              <a:rPr sz="1900" dirty="0">
                <a:solidFill>
                  <a:srgbClr val="808080"/>
                </a:solidFill>
                <a:latin typeface="Calibri"/>
                <a:cs typeface="Calibri"/>
              </a:rPr>
              <a:t>16</a:t>
            </a:r>
            <a:r>
              <a:rPr sz="1900" spc="-20" dirty="0">
                <a:solidFill>
                  <a:srgbClr val="808080"/>
                </a:solidFill>
                <a:latin typeface="Calibri"/>
                <a:cs typeface="Calibri"/>
              </a:rPr>
              <a:t> </a:t>
            </a:r>
            <a:r>
              <a:rPr sz="1900" spc="-5" dirty="0">
                <a:solidFill>
                  <a:srgbClr val="808080"/>
                </a:solidFill>
                <a:latin typeface="Calibri"/>
                <a:cs typeface="Calibri"/>
              </a:rPr>
              <a:t>Δεκεμβρίου</a:t>
            </a:r>
            <a:r>
              <a:rPr sz="1900" spc="-20" dirty="0">
                <a:solidFill>
                  <a:srgbClr val="808080"/>
                </a:solidFill>
                <a:latin typeface="Calibri"/>
                <a:cs typeface="Calibri"/>
              </a:rPr>
              <a:t> </a:t>
            </a:r>
            <a:r>
              <a:rPr sz="1900" spc="-5" dirty="0">
                <a:solidFill>
                  <a:srgbClr val="808080"/>
                </a:solidFill>
                <a:latin typeface="Calibri"/>
                <a:cs typeface="Calibri"/>
              </a:rPr>
              <a:t>2014</a:t>
            </a:r>
            <a:endParaRPr sz="1900">
              <a:latin typeface="Calibri"/>
              <a:cs typeface="Calibri"/>
            </a:endParaRPr>
          </a:p>
          <a:p>
            <a:pPr marL="50800" algn="just">
              <a:lnSpc>
                <a:spcPct val="100000"/>
              </a:lnSpc>
              <a:spcBef>
                <a:spcPts val="25"/>
              </a:spcBef>
            </a:pPr>
            <a:r>
              <a:rPr sz="1900" dirty="0">
                <a:latin typeface="Calibri"/>
                <a:cs typeface="Calibri"/>
              </a:rPr>
              <a:t>Η</a:t>
            </a:r>
            <a:r>
              <a:rPr sz="1900" spc="120" dirty="0">
                <a:latin typeface="Calibri"/>
                <a:cs typeface="Calibri"/>
              </a:rPr>
              <a:t> </a:t>
            </a:r>
            <a:r>
              <a:rPr sz="1900" spc="-5" dirty="0">
                <a:latin typeface="Calibri"/>
                <a:cs typeface="Calibri"/>
              </a:rPr>
              <a:t>υπόθεση</a:t>
            </a:r>
            <a:r>
              <a:rPr sz="1900" spc="130" dirty="0">
                <a:latin typeface="Calibri"/>
                <a:cs typeface="Calibri"/>
              </a:rPr>
              <a:t> </a:t>
            </a:r>
            <a:r>
              <a:rPr sz="1900" spc="-5" dirty="0">
                <a:latin typeface="Calibri"/>
                <a:cs typeface="Calibri"/>
              </a:rPr>
              <a:t>αυτή</a:t>
            </a:r>
            <a:r>
              <a:rPr sz="1900" spc="130" dirty="0">
                <a:latin typeface="Calibri"/>
                <a:cs typeface="Calibri"/>
              </a:rPr>
              <a:t> </a:t>
            </a:r>
            <a:r>
              <a:rPr sz="1900" spc="-5" dirty="0">
                <a:latin typeface="Calibri"/>
                <a:cs typeface="Calibri"/>
              </a:rPr>
              <a:t>αφορούσε</a:t>
            </a:r>
            <a:r>
              <a:rPr sz="1900" spc="135" dirty="0">
                <a:latin typeface="Calibri"/>
                <a:cs typeface="Calibri"/>
              </a:rPr>
              <a:t> </a:t>
            </a:r>
            <a:r>
              <a:rPr sz="1900" spc="-5" dirty="0">
                <a:latin typeface="Calibri"/>
                <a:cs typeface="Calibri"/>
              </a:rPr>
              <a:t>στην</a:t>
            </a:r>
            <a:r>
              <a:rPr sz="1900" spc="130" dirty="0">
                <a:latin typeface="Calibri"/>
                <a:cs typeface="Calibri"/>
              </a:rPr>
              <a:t> </a:t>
            </a:r>
            <a:r>
              <a:rPr sz="1900" spc="-5" dirty="0">
                <a:latin typeface="Calibri"/>
                <a:cs typeface="Calibri"/>
              </a:rPr>
              <a:t>διενεργηθείσα</a:t>
            </a:r>
            <a:r>
              <a:rPr sz="1900" spc="114" dirty="0">
                <a:latin typeface="Calibri"/>
                <a:cs typeface="Calibri"/>
              </a:rPr>
              <a:t> </a:t>
            </a:r>
            <a:r>
              <a:rPr sz="1900" spc="-5" dirty="0">
                <a:latin typeface="Calibri"/>
                <a:cs typeface="Calibri"/>
              </a:rPr>
              <a:t>στο</a:t>
            </a:r>
            <a:r>
              <a:rPr sz="1900" spc="130" dirty="0">
                <a:latin typeface="Calibri"/>
                <a:cs typeface="Calibri"/>
              </a:rPr>
              <a:t> </a:t>
            </a:r>
            <a:r>
              <a:rPr sz="1900" spc="-5" dirty="0">
                <a:latin typeface="Calibri"/>
                <a:cs typeface="Calibri"/>
              </a:rPr>
              <a:t>Βέλγιο</a:t>
            </a:r>
            <a:r>
              <a:rPr sz="1900" spc="130" dirty="0">
                <a:latin typeface="Calibri"/>
                <a:cs typeface="Calibri"/>
              </a:rPr>
              <a:t> </a:t>
            </a:r>
            <a:r>
              <a:rPr sz="1900" spc="-5">
                <a:latin typeface="Calibri"/>
                <a:cs typeface="Calibri"/>
              </a:rPr>
              <a:t>διαδικασία</a:t>
            </a:r>
            <a:r>
              <a:rPr sz="1900" spc="140">
                <a:latin typeface="Calibri"/>
                <a:cs typeface="Calibri"/>
              </a:rPr>
              <a:t> </a:t>
            </a:r>
            <a:r>
              <a:rPr sz="1900" spc="-5" smtClean="0">
                <a:latin typeface="Calibri"/>
                <a:cs typeface="Calibri"/>
              </a:rPr>
              <a:t>υιοθεσίας,</a:t>
            </a:r>
            <a:r>
              <a:rPr lang="en-US" sz="1900" spc="-5" dirty="0" smtClean="0">
                <a:latin typeface="Calibri"/>
                <a:cs typeface="Calibri"/>
              </a:rPr>
              <a:t> </a:t>
            </a:r>
            <a:r>
              <a:rPr sz="1900" smtClean="0">
                <a:latin typeface="Calibri"/>
                <a:cs typeface="Calibri"/>
              </a:rPr>
              <a:t>εκ </a:t>
            </a:r>
            <a:r>
              <a:rPr sz="1900" dirty="0">
                <a:latin typeface="Calibri"/>
                <a:cs typeface="Calibri"/>
              </a:rPr>
              <a:t>μέρους των </a:t>
            </a:r>
            <a:r>
              <a:rPr sz="1900" spc="-5" dirty="0">
                <a:latin typeface="Calibri"/>
                <a:cs typeface="Calibri"/>
              </a:rPr>
              <a:t>προσφευγόντων, </a:t>
            </a:r>
            <a:r>
              <a:rPr sz="1900" dirty="0">
                <a:latin typeface="Calibri"/>
                <a:cs typeface="Calibri"/>
              </a:rPr>
              <a:t>της </a:t>
            </a:r>
            <a:r>
              <a:rPr sz="1900" spc="-5" dirty="0">
                <a:latin typeface="Calibri"/>
                <a:cs typeface="Calibri"/>
              </a:rPr>
              <a:t>Μαροκινής ανιψιάς τους, την κηδεμονία της </a:t>
            </a:r>
            <a:r>
              <a:rPr sz="1900" dirty="0">
                <a:latin typeface="Calibri"/>
                <a:cs typeface="Calibri"/>
              </a:rPr>
              <a:t> </a:t>
            </a:r>
            <a:r>
              <a:rPr sz="1900" spc="-5" dirty="0">
                <a:latin typeface="Calibri"/>
                <a:cs typeface="Calibri"/>
              </a:rPr>
              <a:t>οποίας </a:t>
            </a:r>
            <a:r>
              <a:rPr sz="1900" dirty="0">
                <a:latin typeface="Calibri"/>
                <a:cs typeface="Calibri"/>
              </a:rPr>
              <a:t>είχαν </a:t>
            </a:r>
            <a:r>
              <a:rPr sz="1900" spc="-5" dirty="0">
                <a:latin typeface="Calibri"/>
                <a:cs typeface="Calibri"/>
              </a:rPr>
              <a:t>αναλάβει βάσει </a:t>
            </a:r>
            <a:r>
              <a:rPr sz="1900" dirty="0">
                <a:latin typeface="Calibri"/>
                <a:cs typeface="Calibri"/>
              </a:rPr>
              <a:t>του </a:t>
            </a:r>
            <a:r>
              <a:rPr sz="1900" spc="-5" dirty="0">
                <a:latin typeface="Calibri"/>
                <a:cs typeface="Calibri"/>
              </a:rPr>
              <a:t>θεσμού </a:t>
            </a:r>
            <a:r>
              <a:rPr sz="1900" dirty="0">
                <a:latin typeface="Calibri"/>
                <a:cs typeface="Calibri"/>
              </a:rPr>
              <a:t>«</a:t>
            </a:r>
            <a:r>
              <a:rPr sz="1900">
                <a:latin typeface="Calibri"/>
                <a:cs typeface="Calibri"/>
              </a:rPr>
              <a:t>kafala</a:t>
            </a:r>
            <a:r>
              <a:rPr sz="1900" smtClean="0">
                <a:latin typeface="Calibri"/>
                <a:cs typeface="Calibri"/>
              </a:rPr>
              <a:t>». </a:t>
            </a:r>
            <a:r>
              <a:rPr sz="1900" spc="-5" dirty="0">
                <a:latin typeface="Calibri"/>
                <a:cs typeface="Calibri"/>
              </a:rPr>
              <a:t>Ειδικότερα, </a:t>
            </a:r>
            <a:r>
              <a:rPr sz="1900" dirty="0">
                <a:latin typeface="Calibri"/>
                <a:cs typeface="Calibri"/>
              </a:rPr>
              <a:t>οι </a:t>
            </a:r>
            <a:r>
              <a:rPr sz="1900" spc="-5" dirty="0">
                <a:latin typeface="Calibri"/>
                <a:cs typeface="Calibri"/>
              </a:rPr>
              <a:t>προσφεύγοντες </a:t>
            </a:r>
            <a:r>
              <a:rPr sz="1900" dirty="0">
                <a:latin typeface="Calibri"/>
                <a:cs typeface="Calibri"/>
              </a:rPr>
              <a:t> </a:t>
            </a:r>
            <a:r>
              <a:rPr sz="1900" spc="-5" dirty="0">
                <a:latin typeface="Calibri"/>
                <a:cs typeface="Calibri"/>
              </a:rPr>
              <a:t>κατήγγειλαν</a:t>
            </a:r>
            <a:r>
              <a:rPr sz="1900" dirty="0">
                <a:latin typeface="Calibri"/>
                <a:cs typeface="Calibri"/>
              </a:rPr>
              <a:t> αφενός</a:t>
            </a:r>
            <a:r>
              <a:rPr sz="1900" spc="5" dirty="0">
                <a:latin typeface="Calibri"/>
                <a:cs typeface="Calibri"/>
              </a:rPr>
              <a:t> </a:t>
            </a:r>
            <a:r>
              <a:rPr sz="1900" spc="-5" dirty="0">
                <a:latin typeface="Calibri"/>
                <a:cs typeface="Calibri"/>
              </a:rPr>
              <a:t>την</a:t>
            </a:r>
            <a:r>
              <a:rPr sz="1900" dirty="0">
                <a:latin typeface="Calibri"/>
                <a:cs typeface="Calibri"/>
              </a:rPr>
              <a:t> </a:t>
            </a:r>
            <a:r>
              <a:rPr sz="1900" spc="-5" dirty="0">
                <a:latin typeface="Calibri"/>
                <a:cs typeface="Calibri"/>
              </a:rPr>
              <a:t>άρνηση</a:t>
            </a:r>
            <a:r>
              <a:rPr sz="1900" dirty="0">
                <a:latin typeface="Calibri"/>
                <a:cs typeface="Calibri"/>
              </a:rPr>
              <a:t> </a:t>
            </a:r>
            <a:r>
              <a:rPr sz="1900" spc="-5" dirty="0">
                <a:latin typeface="Calibri"/>
                <a:cs typeface="Calibri"/>
              </a:rPr>
              <a:t>των</a:t>
            </a:r>
            <a:r>
              <a:rPr sz="1900" dirty="0">
                <a:latin typeface="Calibri"/>
                <a:cs typeface="Calibri"/>
              </a:rPr>
              <a:t> </a:t>
            </a:r>
            <a:r>
              <a:rPr sz="1900" spc="-5" dirty="0">
                <a:latin typeface="Calibri"/>
                <a:cs typeface="Calibri"/>
              </a:rPr>
              <a:t>βελγικών</a:t>
            </a:r>
            <a:r>
              <a:rPr sz="1900" dirty="0">
                <a:latin typeface="Calibri"/>
                <a:cs typeface="Calibri"/>
              </a:rPr>
              <a:t> </a:t>
            </a:r>
            <a:r>
              <a:rPr sz="1900" spc="-5" dirty="0">
                <a:latin typeface="Calibri"/>
                <a:cs typeface="Calibri"/>
              </a:rPr>
              <a:t>αρχών</a:t>
            </a:r>
            <a:r>
              <a:rPr sz="1900" dirty="0">
                <a:latin typeface="Calibri"/>
                <a:cs typeface="Calibri"/>
              </a:rPr>
              <a:t> </a:t>
            </a:r>
            <a:r>
              <a:rPr sz="1900" spc="-10" dirty="0">
                <a:latin typeface="Calibri"/>
                <a:cs typeface="Calibri"/>
              </a:rPr>
              <a:t>να</a:t>
            </a:r>
            <a:r>
              <a:rPr sz="1900" spc="-5" dirty="0">
                <a:latin typeface="Calibri"/>
                <a:cs typeface="Calibri"/>
              </a:rPr>
              <a:t> αναγνωρίσουν</a:t>
            </a:r>
            <a:r>
              <a:rPr sz="1900" dirty="0">
                <a:latin typeface="Calibri"/>
                <a:cs typeface="Calibri"/>
              </a:rPr>
              <a:t> την </a:t>
            </a:r>
            <a:r>
              <a:rPr sz="1900" spc="5" dirty="0">
                <a:latin typeface="Calibri"/>
                <a:cs typeface="Calibri"/>
              </a:rPr>
              <a:t> </a:t>
            </a:r>
            <a:r>
              <a:rPr sz="1900" spc="-5" dirty="0">
                <a:latin typeface="Calibri"/>
                <a:cs typeface="Calibri"/>
              </a:rPr>
              <a:t>κηδεμονία που προέκυψε βάσει </a:t>
            </a:r>
            <a:r>
              <a:rPr sz="1900" dirty="0">
                <a:latin typeface="Calibri"/>
                <a:cs typeface="Calibri"/>
              </a:rPr>
              <a:t>του </a:t>
            </a:r>
            <a:r>
              <a:rPr sz="1900" spc="-5" dirty="0">
                <a:latin typeface="Calibri"/>
                <a:cs typeface="Calibri"/>
              </a:rPr>
              <a:t>θεσμού «kafala» και </a:t>
            </a:r>
            <a:r>
              <a:rPr sz="1900" dirty="0">
                <a:latin typeface="Calibri"/>
                <a:cs typeface="Calibri"/>
              </a:rPr>
              <a:t>να </a:t>
            </a:r>
            <a:r>
              <a:rPr sz="1900" spc="-5" dirty="0">
                <a:latin typeface="Calibri"/>
                <a:cs typeface="Calibri"/>
              </a:rPr>
              <a:t>εγκρίνουν </a:t>
            </a:r>
            <a:r>
              <a:rPr sz="1900" dirty="0">
                <a:latin typeface="Calibri"/>
                <a:cs typeface="Calibri"/>
              </a:rPr>
              <a:t>την </a:t>
            </a:r>
            <a:r>
              <a:rPr sz="1900" spc="-5" dirty="0">
                <a:latin typeface="Calibri"/>
                <a:cs typeface="Calibri"/>
              </a:rPr>
              <a:t>υιοθεσία </a:t>
            </a:r>
            <a:r>
              <a:rPr sz="1900" dirty="0">
                <a:latin typeface="Calibri"/>
                <a:cs typeface="Calibri"/>
              </a:rPr>
              <a:t> της</a:t>
            </a:r>
            <a:r>
              <a:rPr sz="1900" spc="5" dirty="0">
                <a:latin typeface="Calibri"/>
                <a:cs typeface="Calibri"/>
              </a:rPr>
              <a:t> </a:t>
            </a:r>
            <a:r>
              <a:rPr sz="1900" spc="-5" dirty="0">
                <a:latin typeface="Calibri"/>
                <a:cs typeface="Calibri"/>
              </a:rPr>
              <a:t>ανιψιάς</a:t>
            </a:r>
            <a:r>
              <a:rPr sz="1900" dirty="0">
                <a:latin typeface="Calibri"/>
                <a:cs typeface="Calibri"/>
              </a:rPr>
              <a:t> </a:t>
            </a:r>
            <a:r>
              <a:rPr sz="1900" spc="-5" dirty="0">
                <a:latin typeface="Calibri"/>
                <a:cs typeface="Calibri"/>
              </a:rPr>
              <a:t>τους,</a:t>
            </a:r>
            <a:r>
              <a:rPr sz="1900" dirty="0">
                <a:latin typeface="Calibri"/>
                <a:cs typeface="Calibri"/>
              </a:rPr>
              <a:t> </a:t>
            </a:r>
            <a:r>
              <a:rPr sz="1900" spc="-5" dirty="0">
                <a:latin typeface="Calibri"/>
                <a:cs typeface="Calibri"/>
              </a:rPr>
              <a:t>βλάπτοντας</a:t>
            </a:r>
            <a:r>
              <a:rPr sz="1900" dirty="0">
                <a:latin typeface="Calibri"/>
                <a:cs typeface="Calibri"/>
              </a:rPr>
              <a:t> με</a:t>
            </a:r>
            <a:r>
              <a:rPr sz="1900" spc="5" dirty="0">
                <a:latin typeface="Calibri"/>
                <a:cs typeface="Calibri"/>
              </a:rPr>
              <a:t> </a:t>
            </a:r>
            <a:r>
              <a:rPr sz="1900" spc="-5" dirty="0">
                <a:latin typeface="Calibri"/>
                <a:cs typeface="Calibri"/>
              </a:rPr>
              <a:t>αυτόν</a:t>
            </a:r>
            <a:r>
              <a:rPr sz="1900" dirty="0">
                <a:latin typeface="Calibri"/>
                <a:cs typeface="Calibri"/>
              </a:rPr>
              <a:t> </a:t>
            </a:r>
            <a:r>
              <a:rPr sz="1900" spc="-5" dirty="0">
                <a:latin typeface="Calibri"/>
                <a:cs typeface="Calibri"/>
              </a:rPr>
              <a:t>τον</a:t>
            </a:r>
            <a:r>
              <a:rPr sz="1900" dirty="0">
                <a:latin typeface="Calibri"/>
                <a:cs typeface="Calibri"/>
              </a:rPr>
              <a:t> </a:t>
            </a:r>
            <a:r>
              <a:rPr sz="1900" spc="-5" dirty="0">
                <a:latin typeface="Calibri"/>
                <a:cs typeface="Calibri"/>
              </a:rPr>
              <a:t>τρόπο</a:t>
            </a:r>
            <a:r>
              <a:rPr sz="1900" dirty="0">
                <a:latin typeface="Calibri"/>
                <a:cs typeface="Calibri"/>
              </a:rPr>
              <a:t> το</a:t>
            </a:r>
            <a:r>
              <a:rPr sz="1900" spc="5" dirty="0">
                <a:latin typeface="Calibri"/>
                <a:cs typeface="Calibri"/>
              </a:rPr>
              <a:t> </a:t>
            </a:r>
            <a:r>
              <a:rPr sz="1900" spc="-5" dirty="0">
                <a:latin typeface="Calibri"/>
                <a:cs typeface="Calibri"/>
              </a:rPr>
              <a:t>υπέρτατο</a:t>
            </a:r>
            <a:r>
              <a:rPr sz="1900" dirty="0">
                <a:latin typeface="Calibri"/>
                <a:cs typeface="Calibri"/>
              </a:rPr>
              <a:t> </a:t>
            </a:r>
            <a:r>
              <a:rPr sz="1900" spc="-5" dirty="0">
                <a:latin typeface="Calibri"/>
                <a:cs typeface="Calibri"/>
              </a:rPr>
              <a:t>συμφέρον</a:t>
            </a:r>
            <a:r>
              <a:rPr sz="1900" dirty="0">
                <a:latin typeface="Calibri"/>
                <a:cs typeface="Calibri"/>
              </a:rPr>
              <a:t> του </a:t>
            </a:r>
            <a:r>
              <a:rPr sz="1900" spc="5" dirty="0">
                <a:latin typeface="Calibri"/>
                <a:cs typeface="Calibri"/>
              </a:rPr>
              <a:t> </a:t>
            </a:r>
            <a:r>
              <a:rPr sz="1900" spc="-5" dirty="0">
                <a:latin typeface="Calibri"/>
                <a:cs typeface="Calibri"/>
              </a:rPr>
              <a:t>παιδιού,</a:t>
            </a:r>
            <a:r>
              <a:rPr sz="1900" spc="5" dirty="0">
                <a:latin typeface="Calibri"/>
                <a:cs typeface="Calibri"/>
              </a:rPr>
              <a:t> </a:t>
            </a:r>
            <a:r>
              <a:rPr sz="1900" spc="-5" dirty="0">
                <a:latin typeface="Calibri"/>
                <a:cs typeface="Calibri"/>
              </a:rPr>
              <a:t>και </a:t>
            </a:r>
            <a:r>
              <a:rPr sz="1900" dirty="0">
                <a:latin typeface="Calibri"/>
                <a:cs typeface="Calibri"/>
              </a:rPr>
              <a:t>αφετέρου </a:t>
            </a:r>
            <a:r>
              <a:rPr sz="1900" spc="-5" dirty="0">
                <a:latin typeface="Calibri"/>
                <a:cs typeface="Calibri"/>
              </a:rPr>
              <a:t>τον</a:t>
            </a:r>
            <a:r>
              <a:rPr sz="1900" spc="5" dirty="0">
                <a:latin typeface="Calibri"/>
                <a:cs typeface="Calibri"/>
              </a:rPr>
              <a:t> </a:t>
            </a:r>
            <a:r>
              <a:rPr sz="1900" spc="-5" dirty="0">
                <a:latin typeface="Calibri"/>
                <a:cs typeface="Calibri"/>
              </a:rPr>
              <a:t>αβέβαιο χαρακτήρα του</a:t>
            </a:r>
            <a:r>
              <a:rPr sz="1900" dirty="0">
                <a:latin typeface="Calibri"/>
                <a:cs typeface="Calibri"/>
              </a:rPr>
              <a:t> </a:t>
            </a:r>
            <a:r>
              <a:rPr sz="1900" spc="-5" dirty="0">
                <a:latin typeface="Calibri"/>
                <a:cs typeface="Calibri"/>
              </a:rPr>
              <a:t>καθεστώτος</a:t>
            </a:r>
            <a:r>
              <a:rPr sz="1900" dirty="0">
                <a:latin typeface="Calibri"/>
                <a:cs typeface="Calibri"/>
              </a:rPr>
              <a:t> </a:t>
            </a:r>
            <a:r>
              <a:rPr sz="1900" spc="-5" dirty="0">
                <a:latin typeface="Calibri"/>
                <a:cs typeface="Calibri"/>
              </a:rPr>
              <a:t>διαμονής</a:t>
            </a:r>
            <a:r>
              <a:rPr sz="1900" spc="5" dirty="0">
                <a:latin typeface="Calibri"/>
                <a:cs typeface="Calibri"/>
              </a:rPr>
              <a:t> </a:t>
            </a:r>
            <a:r>
              <a:rPr sz="1900" spc="-5" dirty="0">
                <a:latin typeface="Calibri"/>
                <a:cs typeface="Calibri"/>
              </a:rPr>
              <a:t>της.</a:t>
            </a:r>
            <a:endParaRPr sz="1900">
              <a:latin typeface="Calibri"/>
              <a:cs typeface="Calibri"/>
            </a:endParaRPr>
          </a:p>
          <a:p>
            <a:pPr marL="50800" marR="43815" algn="just">
              <a:lnSpc>
                <a:spcPct val="101699"/>
              </a:lnSpc>
            </a:pPr>
            <a:r>
              <a:rPr sz="1900" dirty="0">
                <a:solidFill>
                  <a:srgbClr val="4F81BC"/>
                </a:solidFill>
                <a:latin typeface="Calibri"/>
                <a:cs typeface="Calibri"/>
              </a:rPr>
              <a:t>Το </a:t>
            </a:r>
            <a:r>
              <a:rPr sz="1900" spc="-5" dirty="0">
                <a:solidFill>
                  <a:srgbClr val="4F81BC"/>
                </a:solidFill>
                <a:latin typeface="Calibri"/>
                <a:cs typeface="Calibri"/>
              </a:rPr>
              <a:t>Δικαστήριο έκρινε </a:t>
            </a:r>
            <a:r>
              <a:rPr sz="1900" dirty="0">
                <a:solidFill>
                  <a:srgbClr val="4F81BC"/>
                </a:solidFill>
                <a:latin typeface="Calibri"/>
                <a:cs typeface="Calibri"/>
              </a:rPr>
              <a:t>ότι </a:t>
            </a:r>
            <a:r>
              <a:rPr sz="1900" spc="-5" dirty="0">
                <a:solidFill>
                  <a:srgbClr val="4F81BC"/>
                </a:solidFill>
                <a:latin typeface="Calibri"/>
                <a:cs typeface="Calibri"/>
              </a:rPr>
              <a:t>δεν υπήρξε </a:t>
            </a:r>
            <a:r>
              <a:rPr sz="1900" b="1" spc="-5" dirty="0">
                <a:solidFill>
                  <a:srgbClr val="4F81BC"/>
                </a:solidFill>
                <a:latin typeface="Calibri"/>
                <a:cs typeface="Calibri"/>
              </a:rPr>
              <a:t>καμία παραβίαση του Άρθρου </a:t>
            </a:r>
            <a:r>
              <a:rPr sz="1900" b="1" dirty="0">
                <a:solidFill>
                  <a:srgbClr val="4F81BC"/>
                </a:solidFill>
                <a:latin typeface="Calibri"/>
                <a:cs typeface="Calibri"/>
              </a:rPr>
              <a:t>8 </a:t>
            </a:r>
            <a:r>
              <a:rPr sz="1900" spc="-5" dirty="0">
                <a:solidFill>
                  <a:srgbClr val="4F81BC"/>
                </a:solidFill>
                <a:latin typeface="Calibri"/>
                <a:cs typeface="Calibri"/>
              </a:rPr>
              <a:t>(δικαίωμα </a:t>
            </a:r>
            <a:r>
              <a:rPr sz="1900" dirty="0">
                <a:solidFill>
                  <a:srgbClr val="4F81BC"/>
                </a:solidFill>
                <a:latin typeface="Calibri"/>
                <a:cs typeface="Calibri"/>
              </a:rPr>
              <a:t> </a:t>
            </a:r>
            <a:r>
              <a:rPr sz="1900" spc="-5" dirty="0">
                <a:solidFill>
                  <a:srgbClr val="4F81BC"/>
                </a:solidFill>
                <a:latin typeface="Calibri"/>
                <a:cs typeface="Calibri"/>
              </a:rPr>
              <a:t>σεβασμού </a:t>
            </a:r>
            <a:r>
              <a:rPr sz="1900" dirty="0">
                <a:solidFill>
                  <a:srgbClr val="4F81BC"/>
                </a:solidFill>
                <a:latin typeface="Calibri"/>
                <a:cs typeface="Calibri"/>
              </a:rPr>
              <a:t>της </a:t>
            </a:r>
            <a:r>
              <a:rPr sz="1900" spc="-5" dirty="0">
                <a:solidFill>
                  <a:srgbClr val="4F81BC"/>
                </a:solidFill>
                <a:latin typeface="Calibri"/>
                <a:cs typeface="Calibri"/>
              </a:rPr>
              <a:t>ιδιωτικής και οικογενειακής ζωής) </a:t>
            </a:r>
            <a:r>
              <a:rPr sz="1900" dirty="0">
                <a:solidFill>
                  <a:srgbClr val="4F81BC"/>
                </a:solidFill>
                <a:latin typeface="Calibri"/>
                <a:cs typeface="Calibri"/>
              </a:rPr>
              <a:t>της </a:t>
            </a:r>
            <a:r>
              <a:rPr sz="1900" spc="-5" dirty="0">
                <a:solidFill>
                  <a:srgbClr val="4F81BC"/>
                </a:solidFill>
                <a:latin typeface="Calibri"/>
                <a:cs typeface="Calibri"/>
              </a:rPr>
              <a:t>Σύμβασης όσον αφορά </a:t>
            </a:r>
            <a:r>
              <a:rPr sz="1900" spc="-10" dirty="0">
                <a:solidFill>
                  <a:srgbClr val="4F81BC"/>
                </a:solidFill>
                <a:latin typeface="Calibri"/>
                <a:cs typeface="Calibri"/>
              </a:rPr>
              <a:t>στην </a:t>
            </a:r>
            <a:r>
              <a:rPr sz="1900" spc="-5" dirty="0">
                <a:solidFill>
                  <a:srgbClr val="4F81BC"/>
                </a:solidFill>
                <a:latin typeface="Calibri"/>
                <a:cs typeface="Calibri"/>
              </a:rPr>
              <a:t> άρνηση έγκρισης </a:t>
            </a:r>
            <a:r>
              <a:rPr sz="1900" dirty="0">
                <a:solidFill>
                  <a:srgbClr val="4F81BC"/>
                </a:solidFill>
                <a:latin typeface="Calibri"/>
                <a:cs typeface="Calibri"/>
              </a:rPr>
              <a:t>της </a:t>
            </a:r>
            <a:r>
              <a:rPr sz="1900" spc="-5" dirty="0">
                <a:solidFill>
                  <a:srgbClr val="4F81BC"/>
                </a:solidFill>
                <a:latin typeface="Calibri"/>
                <a:cs typeface="Calibri"/>
              </a:rPr>
              <a:t>υιοθεσίας και </a:t>
            </a:r>
            <a:r>
              <a:rPr sz="1900" dirty="0">
                <a:solidFill>
                  <a:srgbClr val="4F81BC"/>
                </a:solidFill>
                <a:latin typeface="Calibri"/>
                <a:cs typeface="Calibri"/>
              </a:rPr>
              <a:t>ότι </a:t>
            </a:r>
            <a:r>
              <a:rPr sz="1900" spc="-5" dirty="0">
                <a:solidFill>
                  <a:srgbClr val="4F81BC"/>
                </a:solidFill>
                <a:latin typeface="Calibri"/>
                <a:cs typeface="Calibri"/>
              </a:rPr>
              <a:t>δεν </a:t>
            </a:r>
            <a:r>
              <a:rPr sz="1900" dirty="0">
                <a:solidFill>
                  <a:srgbClr val="4F81BC"/>
                </a:solidFill>
                <a:latin typeface="Calibri"/>
                <a:cs typeface="Calibri"/>
              </a:rPr>
              <a:t>υπήρξε </a:t>
            </a:r>
            <a:r>
              <a:rPr sz="1900" b="1" spc="-5" dirty="0">
                <a:solidFill>
                  <a:srgbClr val="4F81BC"/>
                </a:solidFill>
                <a:latin typeface="Calibri"/>
                <a:cs typeface="Calibri"/>
              </a:rPr>
              <a:t>καμία παραβίαση του Άρθρου </a:t>
            </a:r>
            <a:r>
              <a:rPr sz="1900" b="1" dirty="0">
                <a:solidFill>
                  <a:srgbClr val="4F81BC"/>
                </a:solidFill>
                <a:latin typeface="Calibri"/>
                <a:cs typeface="Calibri"/>
              </a:rPr>
              <a:t>8 </a:t>
            </a:r>
            <a:r>
              <a:rPr sz="1900" b="1" spc="5" dirty="0">
                <a:solidFill>
                  <a:srgbClr val="4F81BC"/>
                </a:solidFill>
                <a:latin typeface="Calibri"/>
                <a:cs typeface="Calibri"/>
              </a:rPr>
              <a:t> </a:t>
            </a:r>
            <a:r>
              <a:rPr sz="1900" spc="-5" dirty="0">
                <a:solidFill>
                  <a:srgbClr val="4F81BC"/>
                </a:solidFill>
                <a:latin typeface="Calibri"/>
                <a:cs typeface="Calibri"/>
              </a:rPr>
              <a:t>(δικαίωμα</a:t>
            </a:r>
            <a:r>
              <a:rPr sz="1900" dirty="0">
                <a:solidFill>
                  <a:srgbClr val="4F81BC"/>
                </a:solidFill>
                <a:latin typeface="Calibri"/>
                <a:cs typeface="Calibri"/>
              </a:rPr>
              <a:t> </a:t>
            </a:r>
            <a:r>
              <a:rPr sz="1900" spc="-5" dirty="0">
                <a:solidFill>
                  <a:srgbClr val="4F81BC"/>
                </a:solidFill>
                <a:latin typeface="Calibri"/>
                <a:cs typeface="Calibri"/>
              </a:rPr>
              <a:t>σεβασμού</a:t>
            </a:r>
            <a:r>
              <a:rPr sz="1900" dirty="0">
                <a:solidFill>
                  <a:srgbClr val="4F81BC"/>
                </a:solidFill>
                <a:latin typeface="Calibri"/>
                <a:cs typeface="Calibri"/>
              </a:rPr>
              <a:t> </a:t>
            </a:r>
            <a:r>
              <a:rPr sz="1900" spc="-5" dirty="0">
                <a:solidFill>
                  <a:srgbClr val="4F81BC"/>
                </a:solidFill>
                <a:latin typeface="Calibri"/>
                <a:cs typeface="Calibri"/>
              </a:rPr>
              <a:t>της</a:t>
            </a:r>
            <a:r>
              <a:rPr sz="1900" dirty="0">
                <a:solidFill>
                  <a:srgbClr val="4F81BC"/>
                </a:solidFill>
                <a:latin typeface="Calibri"/>
                <a:cs typeface="Calibri"/>
              </a:rPr>
              <a:t> </a:t>
            </a:r>
            <a:r>
              <a:rPr sz="1900" spc="-5" dirty="0">
                <a:solidFill>
                  <a:srgbClr val="4F81BC"/>
                </a:solidFill>
                <a:latin typeface="Calibri"/>
                <a:cs typeface="Calibri"/>
              </a:rPr>
              <a:t>ιδιωτικής</a:t>
            </a:r>
            <a:r>
              <a:rPr sz="1900" dirty="0">
                <a:solidFill>
                  <a:srgbClr val="4F81BC"/>
                </a:solidFill>
                <a:latin typeface="Calibri"/>
                <a:cs typeface="Calibri"/>
              </a:rPr>
              <a:t> </a:t>
            </a:r>
            <a:r>
              <a:rPr sz="1900" spc="-5" dirty="0">
                <a:solidFill>
                  <a:srgbClr val="4F81BC"/>
                </a:solidFill>
                <a:latin typeface="Calibri"/>
                <a:cs typeface="Calibri"/>
              </a:rPr>
              <a:t>και</a:t>
            </a:r>
            <a:r>
              <a:rPr sz="1900" dirty="0">
                <a:solidFill>
                  <a:srgbClr val="4F81BC"/>
                </a:solidFill>
                <a:latin typeface="Calibri"/>
                <a:cs typeface="Calibri"/>
              </a:rPr>
              <a:t> </a:t>
            </a:r>
            <a:r>
              <a:rPr sz="1900" spc="-5" dirty="0">
                <a:solidFill>
                  <a:srgbClr val="4F81BC"/>
                </a:solidFill>
                <a:latin typeface="Calibri"/>
                <a:cs typeface="Calibri"/>
              </a:rPr>
              <a:t>οικογενειακής</a:t>
            </a:r>
            <a:r>
              <a:rPr sz="1900" dirty="0">
                <a:solidFill>
                  <a:srgbClr val="4F81BC"/>
                </a:solidFill>
                <a:latin typeface="Calibri"/>
                <a:cs typeface="Calibri"/>
              </a:rPr>
              <a:t> </a:t>
            </a:r>
            <a:r>
              <a:rPr sz="1900" spc="-5" dirty="0">
                <a:solidFill>
                  <a:srgbClr val="4F81BC"/>
                </a:solidFill>
                <a:latin typeface="Calibri"/>
                <a:cs typeface="Calibri"/>
              </a:rPr>
              <a:t>ζωής)</a:t>
            </a:r>
            <a:r>
              <a:rPr sz="1900" dirty="0">
                <a:solidFill>
                  <a:srgbClr val="4F81BC"/>
                </a:solidFill>
                <a:latin typeface="Calibri"/>
                <a:cs typeface="Calibri"/>
              </a:rPr>
              <a:t> </a:t>
            </a:r>
            <a:r>
              <a:rPr sz="1900" spc="-5" dirty="0">
                <a:solidFill>
                  <a:srgbClr val="4F81BC"/>
                </a:solidFill>
                <a:latin typeface="Calibri"/>
                <a:cs typeface="Calibri"/>
              </a:rPr>
              <a:t>όσον</a:t>
            </a:r>
            <a:r>
              <a:rPr sz="1900" dirty="0">
                <a:solidFill>
                  <a:srgbClr val="4F81BC"/>
                </a:solidFill>
                <a:latin typeface="Calibri"/>
                <a:cs typeface="Calibri"/>
              </a:rPr>
              <a:t> </a:t>
            </a:r>
            <a:r>
              <a:rPr sz="1900" spc="-5" dirty="0">
                <a:solidFill>
                  <a:srgbClr val="4F81BC"/>
                </a:solidFill>
                <a:latin typeface="Calibri"/>
                <a:cs typeface="Calibri"/>
              </a:rPr>
              <a:t>αφορά</a:t>
            </a:r>
            <a:r>
              <a:rPr sz="1900" dirty="0">
                <a:solidFill>
                  <a:srgbClr val="4F81BC"/>
                </a:solidFill>
                <a:latin typeface="Calibri"/>
                <a:cs typeface="Calibri"/>
              </a:rPr>
              <a:t> </a:t>
            </a:r>
            <a:r>
              <a:rPr sz="1900" spc="-5" dirty="0">
                <a:solidFill>
                  <a:srgbClr val="4F81BC"/>
                </a:solidFill>
                <a:latin typeface="Calibri"/>
                <a:cs typeface="Calibri"/>
              </a:rPr>
              <a:t>στο </a:t>
            </a:r>
            <a:r>
              <a:rPr sz="1900" dirty="0">
                <a:solidFill>
                  <a:srgbClr val="4F81BC"/>
                </a:solidFill>
                <a:latin typeface="Calibri"/>
                <a:cs typeface="Calibri"/>
              </a:rPr>
              <a:t> </a:t>
            </a:r>
            <a:r>
              <a:rPr sz="1900" spc="-5" dirty="0">
                <a:solidFill>
                  <a:srgbClr val="4F81BC"/>
                </a:solidFill>
                <a:latin typeface="Calibri"/>
                <a:cs typeface="Calibri"/>
              </a:rPr>
              <a:t>καθεστώς</a:t>
            </a:r>
            <a:r>
              <a:rPr sz="1900" dirty="0">
                <a:solidFill>
                  <a:srgbClr val="4F81BC"/>
                </a:solidFill>
                <a:latin typeface="Calibri"/>
                <a:cs typeface="Calibri"/>
              </a:rPr>
              <a:t> </a:t>
            </a:r>
            <a:r>
              <a:rPr sz="1900" spc="-5" dirty="0">
                <a:solidFill>
                  <a:srgbClr val="4F81BC"/>
                </a:solidFill>
                <a:latin typeface="Calibri"/>
                <a:cs typeface="Calibri"/>
              </a:rPr>
              <a:t>διαμονής</a:t>
            </a:r>
            <a:r>
              <a:rPr sz="1900" dirty="0">
                <a:solidFill>
                  <a:srgbClr val="4F81BC"/>
                </a:solidFill>
                <a:latin typeface="Calibri"/>
                <a:cs typeface="Calibri"/>
              </a:rPr>
              <a:t> </a:t>
            </a:r>
            <a:r>
              <a:rPr sz="1900" spc="-10" dirty="0">
                <a:solidFill>
                  <a:srgbClr val="4F81BC"/>
                </a:solidFill>
                <a:latin typeface="Calibri"/>
                <a:cs typeface="Calibri"/>
              </a:rPr>
              <a:t>του</a:t>
            </a:r>
            <a:r>
              <a:rPr sz="1900" spc="-5" dirty="0">
                <a:solidFill>
                  <a:srgbClr val="4F81BC"/>
                </a:solidFill>
                <a:latin typeface="Calibri"/>
                <a:cs typeface="Calibri"/>
              </a:rPr>
              <a:t> παιδιού.</a:t>
            </a:r>
            <a:r>
              <a:rPr sz="1900" dirty="0">
                <a:solidFill>
                  <a:srgbClr val="4F81BC"/>
                </a:solidFill>
                <a:latin typeface="Calibri"/>
                <a:cs typeface="Calibri"/>
              </a:rPr>
              <a:t> </a:t>
            </a:r>
            <a:r>
              <a:rPr sz="1900" spc="-5" dirty="0">
                <a:solidFill>
                  <a:srgbClr val="4F81BC"/>
                </a:solidFill>
                <a:latin typeface="Calibri"/>
                <a:cs typeface="Calibri"/>
              </a:rPr>
              <a:t>Ειδικότερα,</a:t>
            </a:r>
            <a:r>
              <a:rPr sz="1900" dirty="0">
                <a:solidFill>
                  <a:srgbClr val="4F81BC"/>
                </a:solidFill>
                <a:latin typeface="Calibri"/>
                <a:cs typeface="Calibri"/>
              </a:rPr>
              <a:t> </a:t>
            </a:r>
            <a:r>
              <a:rPr sz="1900" spc="-5" dirty="0">
                <a:solidFill>
                  <a:srgbClr val="4F81BC"/>
                </a:solidFill>
                <a:latin typeface="Calibri"/>
                <a:cs typeface="Calibri"/>
              </a:rPr>
              <a:t>σημείωσε</a:t>
            </a:r>
            <a:r>
              <a:rPr sz="1900" dirty="0">
                <a:solidFill>
                  <a:srgbClr val="4F81BC"/>
                </a:solidFill>
                <a:latin typeface="Calibri"/>
                <a:cs typeface="Calibri"/>
              </a:rPr>
              <a:t> αφενός</a:t>
            </a:r>
            <a:r>
              <a:rPr sz="1900" spc="5" dirty="0">
                <a:solidFill>
                  <a:srgbClr val="4F81BC"/>
                </a:solidFill>
                <a:latin typeface="Calibri"/>
                <a:cs typeface="Calibri"/>
              </a:rPr>
              <a:t> </a:t>
            </a:r>
            <a:r>
              <a:rPr sz="1900" dirty="0">
                <a:solidFill>
                  <a:srgbClr val="4F81BC"/>
                </a:solidFill>
                <a:latin typeface="Calibri"/>
                <a:cs typeface="Calibri"/>
              </a:rPr>
              <a:t>ότι</a:t>
            </a:r>
            <a:r>
              <a:rPr sz="1900" spc="5" dirty="0">
                <a:solidFill>
                  <a:srgbClr val="4F81BC"/>
                </a:solidFill>
                <a:latin typeface="Calibri"/>
                <a:cs typeface="Calibri"/>
              </a:rPr>
              <a:t> </a:t>
            </a:r>
            <a:r>
              <a:rPr sz="1900" dirty="0">
                <a:solidFill>
                  <a:srgbClr val="4F81BC"/>
                </a:solidFill>
                <a:latin typeface="Calibri"/>
                <a:cs typeface="Calibri"/>
              </a:rPr>
              <a:t>η</a:t>
            </a:r>
            <a:r>
              <a:rPr sz="1900" spc="5" dirty="0">
                <a:solidFill>
                  <a:srgbClr val="4F81BC"/>
                </a:solidFill>
                <a:latin typeface="Calibri"/>
                <a:cs typeface="Calibri"/>
              </a:rPr>
              <a:t> </a:t>
            </a:r>
            <a:r>
              <a:rPr sz="1900" spc="-5" dirty="0">
                <a:solidFill>
                  <a:srgbClr val="4F81BC"/>
                </a:solidFill>
                <a:latin typeface="Calibri"/>
                <a:cs typeface="Calibri"/>
              </a:rPr>
              <a:t>άρνηση </a:t>
            </a:r>
            <a:r>
              <a:rPr sz="1900" dirty="0">
                <a:solidFill>
                  <a:srgbClr val="4F81BC"/>
                </a:solidFill>
                <a:latin typeface="Calibri"/>
                <a:cs typeface="Calibri"/>
              </a:rPr>
              <a:t> </a:t>
            </a:r>
            <a:r>
              <a:rPr sz="1900" spc="-5" dirty="0">
                <a:solidFill>
                  <a:srgbClr val="4F81BC"/>
                </a:solidFill>
                <a:latin typeface="Calibri"/>
                <a:cs typeface="Calibri"/>
              </a:rPr>
              <a:t>έγκρισης </a:t>
            </a:r>
            <a:r>
              <a:rPr sz="1900" dirty="0">
                <a:solidFill>
                  <a:srgbClr val="4F81BC"/>
                </a:solidFill>
                <a:latin typeface="Calibri"/>
                <a:cs typeface="Calibri"/>
              </a:rPr>
              <a:t>της </a:t>
            </a:r>
            <a:r>
              <a:rPr sz="1900" spc="-5" dirty="0">
                <a:solidFill>
                  <a:srgbClr val="4F81BC"/>
                </a:solidFill>
                <a:latin typeface="Calibri"/>
                <a:cs typeface="Calibri"/>
              </a:rPr>
              <a:t>υιοθεσίας θεμελιωνόταν </a:t>
            </a:r>
            <a:r>
              <a:rPr sz="1900" spc="-10" dirty="0">
                <a:solidFill>
                  <a:srgbClr val="4F81BC"/>
                </a:solidFill>
                <a:latin typeface="Calibri"/>
                <a:cs typeface="Calibri"/>
              </a:rPr>
              <a:t>σε </a:t>
            </a:r>
            <a:r>
              <a:rPr sz="1900" dirty="0">
                <a:solidFill>
                  <a:srgbClr val="4F81BC"/>
                </a:solidFill>
                <a:latin typeface="Calibri"/>
                <a:cs typeface="Calibri"/>
              </a:rPr>
              <a:t>νόμο </a:t>
            </a:r>
            <a:r>
              <a:rPr sz="1900" spc="-5" dirty="0">
                <a:solidFill>
                  <a:srgbClr val="4F81BC"/>
                </a:solidFill>
                <a:latin typeface="Calibri"/>
                <a:cs typeface="Calibri"/>
              </a:rPr>
              <a:t>που επεδίωκε </a:t>
            </a:r>
            <a:r>
              <a:rPr sz="1900" dirty="0">
                <a:solidFill>
                  <a:srgbClr val="4F81BC"/>
                </a:solidFill>
                <a:latin typeface="Calibri"/>
                <a:cs typeface="Calibri"/>
              </a:rPr>
              <a:t>να </a:t>
            </a:r>
            <a:r>
              <a:rPr sz="1900" spc="-5" dirty="0">
                <a:solidFill>
                  <a:srgbClr val="4F81BC"/>
                </a:solidFill>
                <a:latin typeface="Calibri"/>
                <a:cs typeface="Calibri"/>
              </a:rPr>
              <a:t>εξασφαλίσει, σε </a:t>
            </a:r>
            <a:r>
              <a:rPr sz="1900" dirty="0">
                <a:solidFill>
                  <a:srgbClr val="4F81BC"/>
                </a:solidFill>
                <a:latin typeface="Calibri"/>
                <a:cs typeface="Calibri"/>
              </a:rPr>
              <a:t> </a:t>
            </a:r>
            <a:r>
              <a:rPr sz="1900" spc="-5" dirty="0">
                <a:solidFill>
                  <a:srgbClr val="4F81BC"/>
                </a:solidFill>
                <a:latin typeface="Calibri"/>
                <a:cs typeface="Calibri"/>
              </a:rPr>
              <a:t>συμφωνία </a:t>
            </a:r>
            <a:r>
              <a:rPr sz="1900" dirty="0">
                <a:solidFill>
                  <a:srgbClr val="4F81BC"/>
                </a:solidFill>
                <a:latin typeface="Calibri"/>
                <a:cs typeface="Calibri"/>
              </a:rPr>
              <a:t>με τη </a:t>
            </a:r>
            <a:r>
              <a:rPr sz="1900" spc="-5" dirty="0">
                <a:solidFill>
                  <a:srgbClr val="4F81BC"/>
                </a:solidFill>
                <a:latin typeface="Calibri"/>
                <a:cs typeface="Calibri"/>
              </a:rPr>
              <a:t>Σύμβαση </a:t>
            </a:r>
            <a:r>
              <a:rPr sz="1900" dirty="0">
                <a:solidFill>
                  <a:srgbClr val="4F81BC"/>
                </a:solidFill>
                <a:latin typeface="Calibri"/>
                <a:cs typeface="Calibri"/>
              </a:rPr>
              <a:t>της </a:t>
            </a:r>
            <a:r>
              <a:rPr sz="1900" spc="-5" dirty="0">
                <a:solidFill>
                  <a:srgbClr val="4F81BC"/>
                </a:solidFill>
                <a:latin typeface="Calibri"/>
                <a:cs typeface="Calibri"/>
              </a:rPr>
              <a:t>Χάγης της 29</a:t>
            </a:r>
            <a:r>
              <a:rPr sz="1900" spc="-7" baseline="38194" dirty="0">
                <a:solidFill>
                  <a:srgbClr val="4F81BC"/>
                </a:solidFill>
                <a:latin typeface="Calibri"/>
                <a:cs typeface="Calibri"/>
              </a:rPr>
              <a:t>ης</a:t>
            </a:r>
            <a:r>
              <a:rPr sz="1900" baseline="38194" dirty="0">
                <a:solidFill>
                  <a:srgbClr val="4F81BC"/>
                </a:solidFill>
                <a:latin typeface="Calibri"/>
                <a:cs typeface="Calibri"/>
              </a:rPr>
              <a:t> </a:t>
            </a:r>
            <a:r>
              <a:rPr sz="1900" spc="-5" dirty="0">
                <a:solidFill>
                  <a:srgbClr val="4F81BC"/>
                </a:solidFill>
                <a:latin typeface="Calibri"/>
                <a:cs typeface="Calibri"/>
              </a:rPr>
              <a:t>Μαΐου 1993 για </a:t>
            </a:r>
            <a:r>
              <a:rPr sz="1900" dirty="0">
                <a:solidFill>
                  <a:srgbClr val="4F81BC"/>
                </a:solidFill>
                <a:latin typeface="Calibri"/>
                <a:cs typeface="Calibri"/>
              </a:rPr>
              <a:t>την </a:t>
            </a:r>
            <a:r>
              <a:rPr sz="1900" spc="-5" dirty="0">
                <a:solidFill>
                  <a:srgbClr val="4F81BC"/>
                </a:solidFill>
                <a:latin typeface="Calibri"/>
                <a:cs typeface="Calibri"/>
              </a:rPr>
              <a:t>Προστασία των </a:t>
            </a:r>
            <a:r>
              <a:rPr sz="1900" dirty="0">
                <a:solidFill>
                  <a:srgbClr val="4F81BC"/>
                </a:solidFill>
                <a:latin typeface="Calibri"/>
                <a:cs typeface="Calibri"/>
              </a:rPr>
              <a:t> </a:t>
            </a:r>
            <a:r>
              <a:rPr sz="1900" spc="-5" dirty="0">
                <a:solidFill>
                  <a:srgbClr val="4F81BC"/>
                </a:solidFill>
                <a:latin typeface="Calibri"/>
                <a:cs typeface="Calibri"/>
              </a:rPr>
              <a:t>Παιδιών</a:t>
            </a:r>
            <a:r>
              <a:rPr sz="1900" spc="130" dirty="0">
                <a:solidFill>
                  <a:srgbClr val="4F81BC"/>
                </a:solidFill>
                <a:latin typeface="Calibri"/>
                <a:cs typeface="Calibri"/>
              </a:rPr>
              <a:t> </a:t>
            </a:r>
            <a:r>
              <a:rPr sz="1900" spc="-5" dirty="0">
                <a:solidFill>
                  <a:srgbClr val="4F81BC"/>
                </a:solidFill>
                <a:latin typeface="Calibri"/>
                <a:cs typeface="Calibri"/>
              </a:rPr>
              <a:t>και</a:t>
            </a:r>
            <a:r>
              <a:rPr sz="1900" spc="130" dirty="0">
                <a:solidFill>
                  <a:srgbClr val="4F81BC"/>
                </a:solidFill>
                <a:latin typeface="Calibri"/>
                <a:cs typeface="Calibri"/>
              </a:rPr>
              <a:t> </a:t>
            </a:r>
            <a:r>
              <a:rPr sz="1900" dirty="0">
                <a:solidFill>
                  <a:srgbClr val="4F81BC"/>
                </a:solidFill>
                <a:latin typeface="Calibri"/>
                <a:cs typeface="Calibri"/>
              </a:rPr>
              <a:t>τη</a:t>
            </a:r>
            <a:r>
              <a:rPr sz="1900" spc="135" dirty="0">
                <a:solidFill>
                  <a:srgbClr val="4F81BC"/>
                </a:solidFill>
                <a:latin typeface="Calibri"/>
                <a:cs typeface="Calibri"/>
              </a:rPr>
              <a:t> </a:t>
            </a:r>
            <a:r>
              <a:rPr sz="1900" spc="-5" dirty="0">
                <a:solidFill>
                  <a:srgbClr val="4F81BC"/>
                </a:solidFill>
                <a:latin typeface="Calibri"/>
                <a:cs typeface="Calibri"/>
              </a:rPr>
              <a:t>Συνεργασία</a:t>
            </a:r>
            <a:r>
              <a:rPr sz="1900" spc="135" dirty="0">
                <a:solidFill>
                  <a:srgbClr val="4F81BC"/>
                </a:solidFill>
                <a:latin typeface="Calibri"/>
                <a:cs typeface="Calibri"/>
              </a:rPr>
              <a:t> </a:t>
            </a:r>
            <a:r>
              <a:rPr sz="1900" spc="-5" dirty="0">
                <a:solidFill>
                  <a:srgbClr val="4F81BC"/>
                </a:solidFill>
                <a:latin typeface="Calibri"/>
                <a:cs typeface="Calibri"/>
              </a:rPr>
              <a:t>στον</a:t>
            </a:r>
            <a:r>
              <a:rPr sz="1900" spc="135" dirty="0">
                <a:solidFill>
                  <a:srgbClr val="4F81BC"/>
                </a:solidFill>
                <a:latin typeface="Calibri"/>
                <a:cs typeface="Calibri"/>
              </a:rPr>
              <a:t> </a:t>
            </a:r>
            <a:r>
              <a:rPr sz="1900" spc="-5" dirty="0">
                <a:solidFill>
                  <a:srgbClr val="4F81BC"/>
                </a:solidFill>
                <a:latin typeface="Calibri"/>
                <a:cs typeface="Calibri"/>
              </a:rPr>
              <a:t>Τομέα</a:t>
            </a:r>
            <a:r>
              <a:rPr sz="1900" spc="125" dirty="0">
                <a:solidFill>
                  <a:srgbClr val="4F81BC"/>
                </a:solidFill>
                <a:latin typeface="Calibri"/>
                <a:cs typeface="Calibri"/>
              </a:rPr>
              <a:t> </a:t>
            </a:r>
            <a:r>
              <a:rPr sz="1900" dirty="0">
                <a:solidFill>
                  <a:srgbClr val="4F81BC"/>
                </a:solidFill>
                <a:latin typeface="Calibri"/>
                <a:cs typeface="Calibri"/>
              </a:rPr>
              <a:t>της</a:t>
            </a:r>
            <a:r>
              <a:rPr sz="1900" spc="120" dirty="0">
                <a:solidFill>
                  <a:srgbClr val="4F81BC"/>
                </a:solidFill>
                <a:latin typeface="Calibri"/>
                <a:cs typeface="Calibri"/>
              </a:rPr>
              <a:t> </a:t>
            </a:r>
            <a:r>
              <a:rPr sz="1900" spc="-5" dirty="0">
                <a:solidFill>
                  <a:srgbClr val="4F81BC"/>
                </a:solidFill>
                <a:latin typeface="Calibri"/>
                <a:cs typeface="Calibri"/>
              </a:rPr>
              <a:t>Διακρατικής</a:t>
            </a:r>
            <a:r>
              <a:rPr sz="1900" spc="135" dirty="0">
                <a:solidFill>
                  <a:srgbClr val="4F81BC"/>
                </a:solidFill>
                <a:latin typeface="Calibri"/>
                <a:cs typeface="Calibri"/>
              </a:rPr>
              <a:t> </a:t>
            </a:r>
            <a:r>
              <a:rPr sz="1900" spc="-5" dirty="0">
                <a:solidFill>
                  <a:srgbClr val="4F81BC"/>
                </a:solidFill>
                <a:latin typeface="Calibri"/>
                <a:cs typeface="Calibri"/>
              </a:rPr>
              <a:t>Υιοθεσίας,</a:t>
            </a:r>
            <a:r>
              <a:rPr sz="1900" spc="135" dirty="0">
                <a:solidFill>
                  <a:srgbClr val="4F81BC"/>
                </a:solidFill>
                <a:latin typeface="Calibri"/>
                <a:cs typeface="Calibri"/>
              </a:rPr>
              <a:t> </a:t>
            </a:r>
            <a:r>
              <a:rPr sz="1900" dirty="0">
                <a:solidFill>
                  <a:srgbClr val="4F81BC"/>
                </a:solidFill>
                <a:latin typeface="Calibri"/>
                <a:cs typeface="Calibri"/>
              </a:rPr>
              <a:t>ότι</a:t>
            </a:r>
            <a:r>
              <a:rPr sz="1900" spc="110" dirty="0">
                <a:solidFill>
                  <a:srgbClr val="4F81BC"/>
                </a:solidFill>
                <a:latin typeface="Calibri"/>
                <a:cs typeface="Calibri"/>
              </a:rPr>
              <a:t> </a:t>
            </a:r>
            <a:r>
              <a:rPr sz="1900">
                <a:solidFill>
                  <a:srgbClr val="4F81BC"/>
                </a:solidFill>
                <a:latin typeface="Calibri"/>
                <a:cs typeface="Calibri"/>
              </a:rPr>
              <a:t>οι</a:t>
            </a:r>
            <a:r>
              <a:rPr sz="1900" spc="130">
                <a:solidFill>
                  <a:srgbClr val="4F81BC"/>
                </a:solidFill>
                <a:latin typeface="Calibri"/>
                <a:cs typeface="Calibri"/>
              </a:rPr>
              <a:t> </a:t>
            </a:r>
            <a:r>
              <a:rPr sz="1900" spc="-5" smtClean="0">
                <a:solidFill>
                  <a:srgbClr val="4F81BC"/>
                </a:solidFill>
                <a:latin typeface="Calibri"/>
                <a:cs typeface="Calibri"/>
              </a:rPr>
              <a:t>διεθνείς</a:t>
            </a:r>
            <a:r>
              <a:rPr lang="en-US" sz="1900" spc="-5" dirty="0" smtClean="0">
                <a:solidFill>
                  <a:srgbClr val="4F81BC"/>
                </a:solidFill>
                <a:latin typeface="Calibri"/>
                <a:cs typeface="Calibri"/>
              </a:rPr>
              <a:t> </a:t>
            </a:r>
            <a:r>
              <a:rPr sz="1900" spc="-5" smtClean="0">
                <a:solidFill>
                  <a:srgbClr val="4F81BC"/>
                </a:solidFill>
                <a:latin typeface="Calibri"/>
                <a:cs typeface="Calibri"/>
              </a:rPr>
              <a:t>υιοθεσίες </a:t>
            </a:r>
            <a:r>
              <a:rPr sz="1900" spc="-5" dirty="0">
                <a:solidFill>
                  <a:srgbClr val="4F81BC"/>
                </a:solidFill>
                <a:latin typeface="Calibri"/>
                <a:cs typeface="Calibri"/>
              </a:rPr>
              <a:t>θα διενεργούνταν </a:t>
            </a:r>
            <a:r>
              <a:rPr sz="1900" dirty="0">
                <a:solidFill>
                  <a:srgbClr val="4F81BC"/>
                </a:solidFill>
                <a:latin typeface="Calibri"/>
                <a:cs typeface="Calibri"/>
              </a:rPr>
              <a:t>με </a:t>
            </a:r>
            <a:r>
              <a:rPr sz="1900" spc="-5" dirty="0">
                <a:solidFill>
                  <a:srgbClr val="4F81BC"/>
                </a:solidFill>
                <a:latin typeface="Calibri"/>
                <a:cs typeface="Calibri"/>
              </a:rPr>
              <a:t>στόχο </a:t>
            </a:r>
            <a:r>
              <a:rPr sz="1900" dirty="0">
                <a:solidFill>
                  <a:srgbClr val="4F81BC"/>
                </a:solidFill>
                <a:latin typeface="Calibri"/>
                <a:cs typeface="Calibri"/>
              </a:rPr>
              <a:t>το </a:t>
            </a:r>
            <a:r>
              <a:rPr sz="1900" spc="-5" dirty="0">
                <a:solidFill>
                  <a:srgbClr val="4F81BC"/>
                </a:solidFill>
                <a:latin typeface="Calibri"/>
                <a:cs typeface="Calibri"/>
              </a:rPr>
              <a:t>υπέρτατο συμφέρον </a:t>
            </a:r>
            <a:r>
              <a:rPr sz="1900" dirty="0">
                <a:solidFill>
                  <a:srgbClr val="4F81BC"/>
                </a:solidFill>
                <a:latin typeface="Calibri"/>
                <a:cs typeface="Calibri"/>
              </a:rPr>
              <a:t>του </a:t>
            </a:r>
            <a:r>
              <a:rPr sz="1900" spc="-5" dirty="0">
                <a:solidFill>
                  <a:srgbClr val="4F81BC"/>
                </a:solidFill>
                <a:latin typeface="Calibri"/>
                <a:cs typeface="Calibri"/>
              </a:rPr>
              <a:t>παιδιού και </a:t>
            </a:r>
            <a:r>
              <a:rPr sz="1900" dirty="0">
                <a:solidFill>
                  <a:srgbClr val="4F81BC"/>
                </a:solidFill>
                <a:latin typeface="Calibri"/>
                <a:cs typeface="Calibri"/>
              </a:rPr>
              <a:t>με </a:t>
            </a:r>
            <a:r>
              <a:rPr sz="1900" spc="5" dirty="0">
                <a:solidFill>
                  <a:srgbClr val="4F81BC"/>
                </a:solidFill>
                <a:latin typeface="Calibri"/>
                <a:cs typeface="Calibri"/>
              </a:rPr>
              <a:t> </a:t>
            </a:r>
            <a:r>
              <a:rPr sz="1900" spc="-5" dirty="0">
                <a:solidFill>
                  <a:srgbClr val="4F81BC"/>
                </a:solidFill>
                <a:latin typeface="Calibri"/>
                <a:cs typeface="Calibri"/>
              </a:rPr>
              <a:t>σεβασμό</a:t>
            </a:r>
            <a:r>
              <a:rPr sz="1900" spc="140" dirty="0">
                <a:solidFill>
                  <a:srgbClr val="4F81BC"/>
                </a:solidFill>
                <a:latin typeface="Calibri"/>
                <a:cs typeface="Calibri"/>
              </a:rPr>
              <a:t> </a:t>
            </a:r>
            <a:r>
              <a:rPr sz="1900" spc="-5" dirty="0">
                <a:solidFill>
                  <a:srgbClr val="4F81BC"/>
                </a:solidFill>
                <a:latin typeface="Calibri"/>
                <a:cs typeface="Calibri"/>
              </a:rPr>
              <a:t>προς</a:t>
            </a:r>
            <a:r>
              <a:rPr sz="1900" spc="140" dirty="0">
                <a:solidFill>
                  <a:srgbClr val="4F81BC"/>
                </a:solidFill>
                <a:latin typeface="Calibri"/>
                <a:cs typeface="Calibri"/>
              </a:rPr>
              <a:t> </a:t>
            </a:r>
            <a:r>
              <a:rPr sz="1900" spc="-5" dirty="0">
                <a:solidFill>
                  <a:srgbClr val="4F81BC"/>
                </a:solidFill>
                <a:latin typeface="Calibri"/>
                <a:cs typeface="Calibri"/>
              </a:rPr>
              <a:t>την</a:t>
            </a:r>
            <a:r>
              <a:rPr sz="1900" spc="140" dirty="0">
                <a:solidFill>
                  <a:srgbClr val="4F81BC"/>
                </a:solidFill>
                <a:latin typeface="Calibri"/>
                <a:cs typeface="Calibri"/>
              </a:rPr>
              <a:t> </a:t>
            </a:r>
            <a:r>
              <a:rPr sz="1900" spc="-10" dirty="0">
                <a:solidFill>
                  <a:srgbClr val="4F81BC"/>
                </a:solidFill>
                <a:latin typeface="Calibri"/>
                <a:cs typeface="Calibri"/>
              </a:rPr>
              <a:t>ιδιωτική</a:t>
            </a:r>
            <a:r>
              <a:rPr sz="1900" spc="145" dirty="0">
                <a:solidFill>
                  <a:srgbClr val="4F81BC"/>
                </a:solidFill>
                <a:latin typeface="Calibri"/>
                <a:cs typeface="Calibri"/>
              </a:rPr>
              <a:t> </a:t>
            </a:r>
            <a:r>
              <a:rPr sz="1900" spc="-5" dirty="0">
                <a:solidFill>
                  <a:srgbClr val="4F81BC"/>
                </a:solidFill>
                <a:latin typeface="Calibri"/>
                <a:cs typeface="Calibri"/>
              </a:rPr>
              <a:t>και</a:t>
            </a:r>
            <a:r>
              <a:rPr sz="1900" spc="135" dirty="0">
                <a:solidFill>
                  <a:srgbClr val="4F81BC"/>
                </a:solidFill>
                <a:latin typeface="Calibri"/>
                <a:cs typeface="Calibri"/>
              </a:rPr>
              <a:t> </a:t>
            </a:r>
            <a:r>
              <a:rPr sz="1900" spc="-5" dirty="0">
                <a:solidFill>
                  <a:srgbClr val="4F81BC"/>
                </a:solidFill>
                <a:latin typeface="Calibri"/>
                <a:cs typeface="Calibri"/>
              </a:rPr>
              <a:t>οικογενειακή</a:t>
            </a:r>
            <a:r>
              <a:rPr sz="1900" spc="145" dirty="0">
                <a:solidFill>
                  <a:srgbClr val="4F81BC"/>
                </a:solidFill>
                <a:latin typeface="Calibri"/>
                <a:cs typeface="Calibri"/>
              </a:rPr>
              <a:t> </a:t>
            </a:r>
            <a:r>
              <a:rPr sz="1900" dirty="0">
                <a:solidFill>
                  <a:srgbClr val="4F81BC"/>
                </a:solidFill>
                <a:latin typeface="Calibri"/>
                <a:cs typeface="Calibri"/>
              </a:rPr>
              <a:t>του</a:t>
            </a:r>
            <a:r>
              <a:rPr sz="1900" spc="135" dirty="0">
                <a:solidFill>
                  <a:srgbClr val="4F81BC"/>
                </a:solidFill>
                <a:latin typeface="Calibri"/>
                <a:cs typeface="Calibri"/>
              </a:rPr>
              <a:t> </a:t>
            </a:r>
            <a:r>
              <a:rPr sz="1900" dirty="0">
                <a:solidFill>
                  <a:srgbClr val="4F81BC"/>
                </a:solidFill>
                <a:latin typeface="Calibri"/>
                <a:cs typeface="Calibri"/>
              </a:rPr>
              <a:t>ζωή</a:t>
            </a:r>
            <a:r>
              <a:rPr sz="1900" spc="145" dirty="0">
                <a:solidFill>
                  <a:srgbClr val="4F81BC"/>
                </a:solidFill>
                <a:latin typeface="Calibri"/>
                <a:cs typeface="Calibri"/>
              </a:rPr>
              <a:t> </a:t>
            </a:r>
            <a:r>
              <a:rPr sz="1900" spc="-5" dirty="0">
                <a:solidFill>
                  <a:srgbClr val="4F81BC"/>
                </a:solidFill>
                <a:latin typeface="Calibri"/>
                <a:cs typeface="Calibri"/>
              </a:rPr>
              <a:t>κι</a:t>
            </a:r>
            <a:r>
              <a:rPr sz="1900" spc="135" dirty="0">
                <a:solidFill>
                  <a:srgbClr val="4F81BC"/>
                </a:solidFill>
                <a:latin typeface="Calibri"/>
                <a:cs typeface="Calibri"/>
              </a:rPr>
              <a:t> </a:t>
            </a:r>
            <a:r>
              <a:rPr sz="1900" spc="-5" dirty="0">
                <a:solidFill>
                  <a:srgbClr val="4F81BC"/>
                </a:solidFill>
                <a:latin typeface="Calibri"/>
                <a:cs typeface="Calibri"/>
              </a:rPr>
              <a:t>αφετέρου</a:t>
            </a:r>
            <a:r>
              <a:rPr sz="1900" spc="130" dirty="0">
                <a:solidFill>
                  <a:srgbClr val="4F81BC"/>
                </a:solidFill>
                <a:latin typeface="Calibri"/>
                <a:cs typeface="Calibri"/>
              </a:rPr>
              <a:t> </a:t>
            </a:r>
            <a:r>
              <a:rPr sz="1900" dirty="0">
                <a:solidFill>
                  <a:srgbClr val="4F81BC"/>
                </a:solidFill>
                <a:latin typeface="Calibri"/>
                <a:cs typeface="Calibri"/>
              </a:rPr>
              <a:t>ότι</a:t>
            </a:r>
            <a:r>
              <a:rPr sz="1900" spc="135" dirty="0">
                <a:solidFill>
                  <a:srgbClr val="4F81BC"/>
                </a:solidFill>
                <a:latin typeface="Calibri"/>
                <a:cs typeface="Calibri"/>
              </a:rPr>
              <a:t> </a:t>
            </a:r>
            <a:r>
              <a:rPr sz="1900">
                <a:solidFill>
                  <a:srgbClr val="4F81BC"/>
                </a:solidFill>
                <a:latin typeface="Calibri"/>
                <a:cs typeface="Calibri"/>
              </a:rPr>
              <a:t>οι</a:t>
            </a:r>
            <a:r>
              <a:rPr sz="1900" spc="135">
                <a:solidFill>
                  <a:srgbClr val="4F81BC"/>
                </a:solidFill>
                <a:latin typeface="Calibri"/>
                <a:cs typeface="Calibri"/>
              </a:rPr>
              <a:t> </a:t>
            </a:r>
            <a:r>
              <a:rPr sz="1900" spc="-5" smtClean="0">
                <a:solidFill>
                  <a:srgbClr val="4F81BC"/>
                </a:solidFill>
                <a:latin typeface="Calibri"/>
                <a:cs typeface="Calibri"/>
              </a:rPr>
              <a:t>βελγικές</a:t>
            </a:r>
            <a:r>
              <a:rPr lang="el-GR" sz="1900" dirty="0" smtClean="0">
                <a:solidFill>
                  <a:srgbClr val="4F81BC"/>
                </a:solidFill>
                <a:cs typeface="Calibri"/>
              </a:rPr>
              <a:t> αρχές </a:t>
            </a:r>
            <a:r>
              <a:rPr lang="el-GR" sz="1900" spc="-5" dirty="0" smtClean="0">
                <a:solidFill>
                  <a:srgbClr val="4F81BC"/>
                </a:solidFill>
                <a:cs typeface="Calibri"/>
              </a:rPr>
              <a:t>μπορούσαν νομίμως </a:t>
            </a:r>
            <a:r>
              <a:rPr lang="el-GR" sz="1900" dirty="0" smtClean="0">
                <a:solidFill>
                  <a:srgbClr val="4F81BC"/>
                </a:solidFill>
                <a:cs typeface="Calibri"/>
              </a:rPr>
              <a:t>να </a:t>
            </a:r>
            <a:r>
              <a:rPr lang="el-GR" sz="1900" spc="-5" dirty="0" smtClean="0">
                <a:solidFill>
                  <a:srgbClr val="4F81BC"/>
                </a:solidFill>
                <a:cs typeface="Calibri"/>
              </a:rPr>
              <a:t>θεωρήσουν</a:t>
            </a:r>
            <a:endParaRPr sz="1900">
              <a:latin typeface="Calibri"/>
              <a:cs typeface="Calibri"/>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4</a:t>
            </a:fld>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7500" y="0"/>
            <a:ext cx="9753600" cy="7338419"/>
          </a:xfrm>
          <a:prstGeom prst="rect">
            <a:avLst/>
          </a:prstGeom>
        </p:spPr>
        <p:txBody>
          <a:bodyPr vert="horz" wrap="square" lIns="0" tIns="9525" rIns="0" bIns="0" rtlCol="0">
            <a:spAutoFit/>
          </a:bodyPr>
          <a:lstStyle/>
          <a:p>
            <a:pPr>
              <a:lnSpc>
                <a:spcPct val="100000"/>
              </a:lnSpc>
              <a:spcBef>
                <a:spcPts val="10"/>
              </a:spcBef>
            </a:pPr>
            <a:endParaRPr>
              <a:latin typeface="Calibri"/>
              <a:cs typeface="Calibri"/>
            </a:endParaRPr>
          </a:p>
          <a:p>
            <a:pPr marL="62865" algn="just">
              <a:lnSpc>
                <a:spcPct val="100000"/>
              </a:lnSpc>
            </a:pPr>
            <a:r>
              <a:rPr b="1" u="sng" dirty="0">
                <a:solidFill>
                  <a:srgbClr val="0000FF"/>
                </a:solidFill>
                <a:uFill>
                  <a:solidFill>
                    <a:srgbClr val="0000FF"/>
                  </a:solidFill>
                </a:uFill>
                <a:latin typeface="Calibri"/>
                <a:cs typeface="Calibri"/>
                <a:hlinkClick r:id="rId2"/>
              </a:rPr>
              <a:t>Dupin</a:t>
            </a:r>
            <a:r>
              <a:rPr b="1" u="sng" spc="-30" dirty="0">
                <a:solidFill>
                  <a:srgbClr val="0000FF"/>
                </a:solidFill>
                <a:uFill>
                  <a:solidFill>
                    <a:srgbClr val="0000FF"/>
                  </a:solidFill>
                </a:uFill>
                <a:latin typeface="Calibri"/>
                <a:cs typeface="Calibri"/>
                <a:hlinkClick r:id="rId2"/>
              </a:rPr>
              <a:t> </a:t>
            </a:r>
            <a:r>
              <a:rPr b="1" u="sng" spc="-5" dirty="0">
                <a:solidFill>
                  <a:srgbClr val="0000FF"/>
                </a:solidFill>
                <a:uFill>
                  <a:solidFill>
                    <a:srgbClr val="0000FF"/>
                  </a:solidFill>
                </a:uFill>
                <a:latin typeface="Calibri"/>
                <a:cs typeface="Calibri"/>
                <a:hlinkClick r:id="rId2"/>
              </a:rPr>
              <a:t>κατά</a:t>
            </a:r>
            <a:r>
              <a:rPr b="1" u="sng" spc="-20" dirty="0">
                <a:solidFill>
                  <a:srgbClr val="0000FF"/>
                </a:solidFill>
                <a:uFill>
                  <a:solidFill>
                    <a:srgbClr val="0000FF"/>
                  </a:solidFill>
                </a:uFill>
                <a:latin typeface="Calibri"/>
                <a:cs typeface="Calibri"/>
                <a:hlinkClick r:id="rId2"/>
              </a:rPr>
              <a:t> </a:t>
            </a:r>
            <a:r>
              <a:rPr b="1" u="sng" spc="-5" dirty="0">
                <a:solidFill>
                  <a:srgbClr val="0000FF"/>
                </a:solidFill>
                <a:uFill>
                  <a:solidFill>
                    <a:srgbClr val="0000FF"/>
                  </a:solidFill>
                </a:uFill>
                <a:latin typeface="Calibri"/>
                <a:cs typeface="Calibri"/>
                <a:hlinkClick r:id="rId2"/>
              </a:rPr>
              <a:t>Γαλλίας</a:t>
            </a:r>
            <a:endParaRPr>
              <a:latin typeface="Calibri"/>
              <a:cs typeface="Calibri"/>
            </a:endParaRPr>
          </a:p>
          <a:p>
            <a:pPr marL="63500" algn="just">
              <a:lnSpc>
                <a:spcPct val="100000"/>
              </a:lnSpc>
              <a:spcBef>
                <a:spcPts val="25"/>
              </a:spcBef>
            </a:pPr>
            <a:r>
              <a:rPr dirty="0">
                <a:solidFill>
                  <a:srgbClr val="808080"/>
                </a:solidFill>
                <a:latin typeface="Calibri"/>
                <a:cs typeface="Calibri"/>
              </a:rPr>
              <a:t>18 </a:t>
            </a:r>
            <a:r>
              <a:rPr spc="-5" dirty="0">
                <a:solidFill>
                  <a:srgbClr val="808080"/>
                </a:solidFill>
                <a:latin typeface="Calibri"/>
                <a:cs typeface="Calibri"/>
              </a:rPr>
              <a:t>Δεκεμβρίου</a:t>
            </a:r>
            <a:r>
              <a:rPr dirty="0">
                <a:solidFill>
                  <a:srgbClr val="808080"/>
                </a:solidFill>
                <a:latin typeface="Calibri"/>
                <a:cs typeface="Calibri"/>
              </a:rPr>
              <a:t> </a:t>
            </a:r>
            <a:r>
              <a:rPr spc="-5" dirty="0">
                <a:solidFill>
                  <a:srgbClr val="808080"/>
                </a:solidFill>
                <a:latin typeface="Calibri"/>
                <a:cs typeface="Calibri"/>
              </a:rPr>
              <a:t>2018</a:t>
            </a:r>
            <a:r>
              <a:rPr spc="-10" dirty="0">
                <a:solidFill>
                  <a:srgbClr val="808080"/>
                </a:solidFill>
                <a:latin typeface="Calibri"/>
                <a:cs typeface="Calibri"/>
              </a:rPr>
              <a:t> </a:t>
            </a:r>
            <a:r>
              <a:rPr spc="-5" dirty="0">
                <a:solidFill>
                  <a:srgbClr val="808080"/>
                </a:solidFill>
                <a:latin typeface="Calibri"/>
                <a:cs typeface="Calibri"/>
              </a:rPr>
              <a:t>(απόφαση</a:t>
            </a:r>
            <a:r>
              <a:rPr spc="5" dirty="0">
                <a:solidFill>
                  <a:srgbClr val="808080"/>
                </a:solidFill>
                <a:latin typeface="Calibri"/>
                <a:cs typeface="Calibri"/>
              </a:rPr>
              <a:t> </a:t>
            </a:r>
            <a:r>
              <a:rPr dirty="0">
                <a:solidFill>
                  <a:srgbClr val="808080"/>
                </a:solidFill>
                <a:latin typeface="Calibri"/>
                <a:cs typeface="Calibri"/>
              </a:rPr>
              <a:t>επί</a:t>
            </a:r>
            <a:r>
              <a:rPr spc="-5" dirty="0">
                <a:solidFill>
                  <a:srgbClr val="808080"/>
                </a:solidFill>
                <a:latin typeface="Calibri"/>
                <a:cs typeface="Calibri"/>
              </a:rPr>
              <a:t> του παραδεκτού)</a:t>
            </a:r>
            <a:endParaRPr>
              <a:latin typeface="Calibri"/>
              <a:cs typeface="Calibri"/>
            </a:endParaRPr>
          </a:p>
          <a:p>
            <a:pPr marL="63500" marR="55880" algn="just">
              <a:lnSpc>
                <a:spcPct val="101699"/>
              </a:lnSpc>
              <a:spcBef>
                <a:spcPts val="10"/>
              </a:spcBef>
            </a:pPr>
            <a:r>
              <a:rPr dirty="0">
                <a:latin typeface="Calibri"/>
                <a:cs typeface="Calibri"/>
              </a:rPr>
              <a:t>Η </a:t>
            </a:r>
            <a:r>
              <a:rPr spc="-5" dirty="0">
                <a:latin typeface="Calibri"/>
                <a:cs typeface="Calibri"/>
              </a:rPr>
              <a:t>προσφεύγουσα,</a:t>
            </a:r>
            <a:r>
              <a:rPr dirty="0">
                <a:latin typeface="Calibri"/>
                <a:cs typeface="Calibri"/>
              </a:rPr>
              <a:t> </a:t>
            </a:r>
            <a:r>
              <a:rPr spc="-5" dirty="0">
                <a:latin typeface="Calibri"/>
                <a:cs typeface="Calibri"/>
              </a:rPr>
              <a:t>μητέρα</a:t>
            </a:r>
            <a:r>
              <a:rPr dirty="0">
                <a:latin typeface="Calibri"/>
                <a:cs typeface="Calibri"/>
              </a:rPr>
              <a:t> ενός </a:t>
            </a:r>
            <a:r>
              <a:rPr spc="-5" dirty="0">
                <a:latin typeface="Calibri"/>
                <a:cs typeface="Calibri"/>
              </a:rPr>
              <a:t>αυτιστικού</a:t>
            </a:r>
            <a:r>
              <a:rPr dirty="0">
                <a:latin typeface="Calibri"/>
                <a:cs typeface="Calibri"/>
              </a:rPr>
              <a:t> </a:t>
            </a:r>
            <a:r>
              <a:rPr spc="-5" dirty="0">
                <a:latin typeface="Calibri"/>
                <a:cs typeface="Calibri"/>
              </a:rPr>
              <a:t>παιδιού,</a:t>
            </a:r>
            <a:r>
              <a:rPr dirty="0">
                <a:latin typeface="Calibri"/>
                <a:cs typeface="Calibri"/>
              </a:rPr>
              <a:t> </a:t>
            </a:r>
            <a:r>
              <a:rPr spc="-5" dirty="0">
                <a:latin typeface="Calibri"/>
                <a:cs typeface="Calibri"/>
              </a:rPr>
              <a:t>κατήγγειλε</a:t>
            </a:r>
            <a:r>
              <a:rPr dirty="0">
                <a:latin typeface="Calibri"/>
                <a:cs typeface="Calibri"/>
              </a:rPr>
              <a:t> την </a:t>
            </a:r>
            <a:r>
              <a:rPr spc="-5" dirty="0">
                <a:latin typeface="Calibri"/>
                <a:cs typeface="Calibri"/>
              </a:rPr>
              <a:t>άρνηση</a:t>
            </a:r>
            <a:r>
              <a:rPr dirty="0">
                <a:latin typeface="Calibri"/>
                <a:cs typeface="Calibri"/>
              </a:rPr>
              <a:t> </a:t>
            </a:r>
            <a:r>
              <a:rPr spc="-5" dirty="0">
                <a:latin typeface="Calibri"/>
                <a:cs typeface="Calibri"/>
              </a:rPr>
              <a:t>που </a:t>
            </a:r>
            <a:r>
              <a:rPr dirty="0">
                <a:latin typeface="Calibri"/>
                <a:cs typeface="Calibri"/>
              </a:rPr>
              <a:t> </a:t>
            </a:r>
            <a:r>
              <a:rPr spc="-5" dirty="0">
                <a:latin typeface="Calibri"/>
                <a:cs typeface="Calibri"/>
              </a:rPr>
              <a:t>πρόβαλαν </a:t>
            </a:r>
            <a:r>
              <a:rPr dirty="0">
                <a:latin typeface="Calibri"/>
                <a:cs typeface="Calibri"/>
              </a:rPr>
              <a:t>τα </a:t>
            </a:r>
            <a:r>
              <a:rPr spc="-5" dirty="0">
                <a:latin typeface="Calibri"/>
                <a:cs typeface="Calibri"/>
              </a:rPr>
              <a:t>εθνικά δικαστήρια </a:t>
            </a:r>
            <a:r>
              <a:rPr dirty="0">
                <a:latin typeface="Calibri"/>
                <a:cs typeface="Calibri"/>
              </a:rPr>
              <a:t>να </a:t>
            </a:r>
            <a:r>
              <a:rPr spc="-5" dirty="0">
                <a:latin typeface="Calibri"/>
                <a:cs typeface="Calibri"/>
              </a:rPr>
              <a:t>δεχτούν την </a:t>
            </a:r>
            <a:r>
              <a:rPr dirty="0">
                <a:latin typeface="Calibri"/>
                <a:cs typeface="Calibri"/>
              </a:rPr>
              <a:t>ένταξη </a:t>
            </a:r>
            <a:r>
              <a:rPr spc="-5" dirty="0">
                <a:latin typeface="Calibri"/>
                <a:cs typeface="Calibri"/>
              </a:rPr>
              <a:t>του παιδιού </a:t>
            </a:r>
            <a:r>
              <a:rPr dirty="0">
                <a:latin typeface="Calibri"/>
                <a:cs typeface="Calibri"/>
              </a:rPr>
              <a:t>της </a:t>
            </a:r>
            <a:r>
              <a:rPr spc="-5" dirty="0">
                <a:latin typeface="Calibri"/>
                <a:cs typeface="Calibri"/>
              </a:rPr>
              <a:t>σε τυπικό </a:t>
            </a:r>
            <a:r>
              <a:rPr dirty="0">
                <a:latin typeface="Calibri"/>
                <a:cs typeface="Calibri"/>
              </a:rPr>
              <a:t> </a:t>
            </a:r>
            <a:r>
              <a:rPr spc="-5" dirty="0">
                <a:latin typeface="Calibri"/>
                <a:cs typeface="Calibri"/>
              </a:rPr>
              <a:t>σχολικό</a:t>
            </a:r>
            <a:r>
              <a:rPr dirty="0">
                <a:latin typeface="Calibri"/>
                <a:cs typeface="Calibri"/>
              </a:rPr>
              <a:t> </a:t>
            </a:r>
            <a:r>
              <a:rPr spc="-5" dirty="0">
                <a:latin typeface="Calibri"/>
                <a:cs typeface="Calibri"/>
              </a:rPr>
              <a:t>περιβάλλον. Ισχυρίστηκε</a:t>
            </a:r>
            <a:r>
              <a:rPr dirty="0">
                <a:latin typeface="Calibri"/>
                <a:cs typeface="Calibri"/>
              </a:rPr>
              <a:t> </a:t>
            </a:r>
            <a:r>
              <a:rPr spc="-5" dirty="0">
                <a:latin typeface="Calibri"/>
                <a:cs typeface="Calibri"/>
              </a:rPr>
              <a:t>επίσης</a:t>
            </a:r>
            <a:r>
              <a:rPr dirty="0">
                <a:latin typeface="Calibri"/>
                <a:cs typeface="Calibri"/>
              </a:rPr>
              <a:t> ότι το Κράτος </a:t>
            </a:r>
            <a:r>
              <a:rPr spc="-5" dirty="0">
                <a:latin typeface="Calibri"/>
                <a:cs typeface="Calibri"/>
              </a:rPr>
              <a:t>είχε</a:t>
            </a:r>
            <a:r>
              <a:rPr spc="260" dirty="0">
                <a:latin typeface="Calibri"/>
                <a:cs typeface="Calibri"/>
              </a:rPr>
              <a:t> </a:t>
            </a:r>
            <a:r>
              <a:rPr spc="-5" dirty="0">
                <a:latin typeface="Calibri"/>
                <a:cs typeface="Calibri"/>
              </a:rPr>
              <a:t>παραβιάσει </a:t>
            </a:r>
            <a:r>
              <a:rPr dirty="0">
                <a:latin typeface="Calibri"/>
                <a:cs typeface="Calibri"/>
              </a:rPr>
              <a:t>τη </a:t>
            </a:r>
            <a:r>
              <a:rPr spc="-5" dirty="0">
                <a:latin typeface="Calibri"/>
                <a:cs typeface="Calibri"/>
              </a:rPr>
              <a:t>θετική </a:t>
            </a:r>
            <a:r>
              <a:rPr dirty="0">
                <a:latin typeface="Calibri"/>
                <a:cs typeface="Calibri"/>
              </a:rPr>
              <a:t> του </a:t>
            </a:r>
            <a:r>
              <a:rPr spc="-5" dirty="0">
                <a:latin typeface="Calibri"/>
                <a:cs typeface="Calibri"/>
              </a:rPr>
              <a:t>υποχρέωση </a:t>
            </a:r>
            <a:r>
              <a:rPr dirty="0">
                <a:latin typeface="Calibri"/>
                <a:cs typeface="Calibri"/>
              </a:rPr>
              <a:t>να </a:t>
            </a:r>
            <a:r>
              <a:rPr spc="-10" dirty="0">
                <a:latin typeface="Calibri"/>
                <a:cs typeface="Calibri"/>
              </a:rPr>
              <a:t>λάβει </a:t>
            </a:r>
            <a:r>
              <a:rPr dirty="0">
                <a:latin typeface="Calibri"/>
                <a:cs typeface="Calibri"/>
              </a:rPr>
              <a:t>τα </a:t>
            </a:r>
            <a:r>
              <a:rPr spc="-5" dirty="0">
                <a:latin typeface="Calibri"/>
                <a:cs typeface="Calibri"/>
              </a:rPr>
              <a:t>αναγκαία μέτρα για </a:t>
            </a:r>
            <a:r>
              <a:rPr dirty="0">
                <a:latin typeface="Calibri"/>
                <a:cs typeface="Calibri"/>
              </a:rPr>
              <a:t>τα </a:t>
            </a:r>
            <a:r>
              <a:rPr spc="-5" dirty="0">
                <a:latin typeface="Calibri"/>
                <a:cs typeface="Calibri"/>
              </a:rPr>
              <a:t>παιδιά </a:t>
            </a:r>
            <a:r>
              <a:rPr dirty="0">
                <a:latin typeface="Calibri"/>
                <a:cs typeface="Calibri"/>
              </a:rPr>
              <a:t>με </a:t>
            </a:r>
            <a:r>
              <a:rPr spc="-5" dirty="0">
                <a:latin typeface="Calibri"/>
                <a:cs typeface="Calibri"/>
              </a:rPr>
              <a:t>αναπηρία, στο βαθμό </a:t>
            </a:r>
            <a:r>
              <a:rPr dirty="0">
                <a:latin typeface="Calibri"/>
                <a:cs typeface="Calibri"/>
              </a:rPr>
              <a:t> </a:t>
            </a:r>
            <a:r>
              <a:rPr spc="-5" dirty="0">
                <a:latin typeface="Calibri"/>
                <a:cs typeface="Calibri"/>
              </a:rPr>
              <a:t>που</a:t>
            </a:r>
            <a:r>
              <a:rPr dirty="0">
                <a:latin typeface="Calibri"/>
                <a:cs typeface="Calibri"/>
              </a:rPr>
              <a:t> η</a:t>
            </a:r>
            <a:r>
              <a:rPr spc="5" dirty="0">
                <a:latin typeface="Calibri"/>
                <a:cs typeface="Calibri"/>
              </a:rPr>
              <a:t> </a:t>
            </a:r>
            <a:r>
              <a:rPr spc="-5" dirty="0">
                <a:latin typeface="Calibri"/>
                <a:cs typeface="Calibri"/>
              </a:rPr>
              <a:t>έλλειψη</a:t>
            </a:r>
            <a:r>
              <a:rPr dirty="0">
                <a:latin typeface="Calibri"/>
                <a:cs typeface="Calibri"/>
              </a:rPr>
              <a:t> </a:t>
            </a:r>
            <a:r>
              <a:rPr spc="-5" dirty="0">
                <a:latin typeface="Calibri"/>
                <a:cs typeface="Calibri"/>
              </a:rPr>
              <a:t>εκπαίδευσης</a:t>
            </a:r>
            <a:r>
              <a:rPr dirty="0">
                <a:latin typeface="Calibri"/>
                <a:cs typeface="Calibri"/>
              </a:rPr>
              <a:t> </a:t>
            </a:r>
            <a:r>
              <a:rPr spc="-5" dirty="0">
                <a:latin typeface="Calibri"/>
                <a:cs typeface="Calibri"/>
              </a:rPr>
              <a:t>αποτελεί</a:t>
            </a:r>
            <a:r>
              <a:rPr dirty="0">
                <a:latin typeface="Calibri"/>
                <a:cs typeface="Calibri"/>
              </a:rPr>
              <a:t> </a:t>
            </a:r>
            <a:r>
              <a:rPr spc="-5" dirty="0">
                <a:latin typeface="Calibri"/>
                <a:cs typeface="Calibri"/>
              </a:rPr>
              <a:t>συνιστά</a:t>
            </a:r>
            <a:r>
              <a:rPr dirty="0">
                <a:latin typeface="Calibri"/>
                <a:cs typeface="Calibri"/>
              </a:rPr>
              <a:t> </a:t>
            </a:r>
            <a:r>
              <a:rPr spc="-5" dirty="0">
                <a:latin typeface="Calibri"/>
                <a:cs typeface="Calibri"/>
              </a:rPr>
              <a:t>από</a:t>
            </a:r>
            <a:r>
              <a:rPr dirty="0">
                <a:latin typeface="Calibri"/>
                <a:cs typeface="Calibri"/>
              </a:rPr>
              <a:t> </a:t>
            </a:r>
            <a:r>
              <a:rPr spc="-5" dirty="0">
                <a:latin typeface="Calibri"/>
                <a:cs typeface="Calibri"/>
              </a:rPr>
              <a:t>μόνη</a:t>
            </a:r>
            <a:r>
              <a:rPr dirty="0">
                <a:latin typeface="Calibri"/>
                <a:cs typeface="Calibri"/>
              </a:rPr>
              <a:t> της</a:t>
            </a:r>
            <a:r>
              <a:rPr spc="5" dirty="0">
                <a:latin typeface="Calibri"/>
                <a:cs typeface="Calibri"/>
              </a:rPr>
              <a:t> </a:t>
            </a:r>
            <a:r>
              <a:rPr spc="-5" dirty="0">
                <a:latin typeface="Calibri"/>
                <a:cs typeface="Calibri"/>
              </a:rPr>
              <a:t>διάκριση.</a:t>
            </a:r>
            <a:r>
              <a:rPr dirty="0">
                <a:latin typeface="Calibri"/>
                <a:cs typeface="Calibri"/>
              </a:rPr>
              <a:t> </a:t>
            </a:r>
            <a:r>
              <a:rPr spc="-5" dirty="0">
                <a:latin typeface="Calibri"/>
                <a:cs typeface="Calibri"/>
              </a:rPr>
              <a:t>Τέλος, </a:t>
            </a:r>
            <a:r>
              <a:rPr dirty="0">
                <a:latin typeface="Calibri"/>
                <a:cs typeface="Calibri"/>
              </a:rPr>
              <a:t> </a:t>
            </a:r>
            <a:r>
              <a:rPr spc="-5" dirty="0">
                <a:latin typeface="Calibri"/>
                <a:cs typeface="Calibri"/>
              </a:rPr>
              <a:t>κατήγγειλε </a:t>
            </a:r>
            <a:r>
              <a:rPr dirty="0">
                <a:latin typeface="Calibri"/>
                <a:cs typeface="Calibri"/>
              </a:rPr>
              <a:t>τη μη </a:t>
            </a:r>
            <a:r>
              <a:rPr spc="-5" dirty="0">
                <a:latin typeface="Calibri"/>
                <a:cs typeface="Calibri"/>
              </a:rPr>
              <a:t>παροχή από </a:t>
            </a:r>
            <a:r>
              <a:rPr dirty="0">
                <a:latin typeface="Calibri"/>
                <a:cs typeface="Calibri"/>
              </a:rPr>
              <a:t>το </a:t>
            </a:r>
            <a:r>
              <a:rPr spc="-5" dirty="0">
                <a:latin typeface="Calibri"/>
                <a:cs typeface="Calibri"/>
              </a:rPr>
              <a:t>Κράτος συγκεκριμένων μέσων προς </a:t>
            </a:r>
            <a:r>
              <a:rPr dirty="0">
                <a:latin typeface="Calibri"/>
                <a:cs typeface="Calibri"/>
              </a:rPr>
              <a:t>τα </a:t>
            </a:r>
            <a:r>
              <a:rPr spc="-5" dirty="0">
                <a:latin typeface="Calibri"/>
                <a:cs typeface="Calibri"/>
              </a:rPr>
              <a:t>αυτιστικά </a:t>
            </a:r>
            <a:r>
              <a:rPr dirty="0">
                <a:latin typeface="Calibri"/>
                <a:cs typeface="Calibri"/>
              </a:rPr>
              <a:t> </a:t>
            </a:r>
            <a:r>
              <a:rPr spc="-5" dirty="0">
                <a:latin typeface="Calibri"/>
                <a:cs typeface="Calibri"/>
              </a:rPr>
              <a:t>παιδιά.</a:t>
            </a:r>
            <a:endParaRPr>
              <a:latin typeface="Calibri"/>
              <a:cs typeface="Calibri"/>
            </a:endParaRPr>
          </a:p>
          <a:p>
            <a:pPr marL="63500" marR="55244" algn="just">
              <a:lnSpc>
                <a:spcPct val="101699"/>
              </a:lnSpc>
            </a:pPr>
            <a:r>
              <a:rPr dirty="0">
                <a:solidFill>
                  <a:schemeClr val="tx2">
                    <a:lumMod val="75000"/>
                  </a:schemeClr>
                </a:solidFill>
                <a:latin typeface="Calibri"/>
                <a:cs typeface="Calibri"/>
              </a:rPr>
              <a:t>Το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Δικαστήριο</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αποφάσισε</a:t>
            </a:r>
            <a:r>
              <a:rPr dirty="0">
                <a:solidFill>
                  <a:schemeClr val="tx2">
                    <a:lumMod val="75000"/>
                  </a:schemeClr>
                </a:solidFill>
                <a:latin typeface="Calibri"/>
                <a:cs typeface="Calibri"/>
              </a:rPr>
              <a:t> ότι</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ο</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ισχυρισμός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σχετικά</a:t>
            </a:r>
            <a:r>
              <a:rPr dirty="0">
                <a:solidFill>
                  <a:schemeClr val="tx2">
                    <a:lumMod val="75000"/>
                  </a:schemeClr>
                </a:solidFill>
                <a:latin typeface="Calibri"/>
                <a:cs typeface="Calibri"/>
              </a:rPr>
              <a:t> με</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την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παραβίαση</a:t>
            </a:r>
            <a:r>
              <a:rPr dirty="0">
                <a:solidFill>
                  <a:schemeClr val="tx2">
                    <a:lumMod val="75000"/>
                  </a:schemeClr>
                </a:solidFill>
                <a:latin typeface="Calibri"/>
                <a:cs typeface="Calibri"/>
              </a:rPr>
              <a:t> το </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δικαιώματος στην εκπαίδευση </a:t>
            </a:r>
            <a:r>
              <a:rPr dirty="0">
                <a:solidFill>
                  <a:schemeClr val="tx2">
                    <a:lumMod val="75000"/>
                  </a:schemeClr>
                </a:solidFill>
                <a:latin typeface="Calibri"/>
                <a:cs typeface="Calibri"/>
              </a:rPr>
              <a:t>του </a:t>
            </a:r>
            <a:r>
              <a:rPr spc="-5" dirty="0">
                <a:solidFill>
                  <a:schemeClr val="tx2">
                    <a:lumMod val="75000"/>
                  </a:schemeClr>
                </a:solidFill>
                <a:latin typeface="Calibri"/>
                <a:cs typeface="Calibri"/>
              </a:rPr>
              <a:t>γιού </a:t>
            </a:r>
            <a:r>
              <a:rPr dirty="0">
                <a:solidFill>
                  <a:schemeClr val="tx2">
                    <a:lumMod val="75000"/>
                  </a:schemeClr>
                </a:solidFill>
                <a:latin typeface="Calibri"/>
                <a:cs typeface="Calibri"/>
              </a:rPr>
              <a:t>της </a:t>
            </a:r>
            <a:r>
              <a:rPr spc="-5" dirty="0">
                <a:solidFill>
                  <a:schemeClr val="tx2">
                    <a:lumMod val="75000"/>
                  </a:schemeClr>
                </a:solidFill>
                <a:latin typeface="Calibri"/>
                <a:cs typeface="Calibri"/>
              </a:rPr>
              <a:t>προσφεύγουσας </a:t>
            </a:r>
            <a:r>
              <a:rPr dirty="0">
                <a:solidFill>
                  <a:schemeClr val="tx2">
                    <a:lumMod val="75000"/>
                  </a:schemeClr>
                </a:solidFill>
                <a:latin typeface="Calibri"/>
                <a:cs typeface="Calibri"/>
              </a:rPr>
              <a:t>ήταν </a:t>
            </a:r>
            <a:r>
              <a:rPr b="1" spc="-5" dirty="0">
                <a:solidFill>
                  <a:schemeClr val="tx2">
                    <a:lumMod val="75000"/>
                  </a:schemeClr>
                </a:solidFill>
                <a:latin typeface="Calibri"/>
                <a:cs typeface="Calibri"/>
              </a:rPr>
              <a:t>απαράδεκτος </a:t>
            </a:r>
            <a:r>
              <a:rPr b="1" dirty="0">
                <a:solidFill>
                  <a:schemeClr val="tx2">
                    <a:lumMod val="75000"/>
                  </a:schemeClr>
                </a:solidFill>
                <a:latin typeface="Calibri"/>
                <a:cs typeface="Calibri"/>
              </a:rPr>
              <a:t>ως </a:t>
            </a:r>
            <a:r>
              <a:rPr b="1" spc="5" dirty="0">
                <a:solidFill>
                  <a:schemeClr val="tx2">
                    <a:lumMod val="75000"/>
                  </a:schemeClr>
                </a:solidFill>
                <a:latin typeface="Calibri"/>
                <a:cs typeface="Calibri"/>
              </a:rPr>
              <a:t> </a:t>
            </a:r>
            <a:r>
              <a:rPr b="1" spc="-5" dirty="0">
                <a:solidFill>
                  <a:schemeClr val="tx2">
                    <a:lumMod val="75000"/>
                  </a:schemeClr>
                </a:solidFill>
                <a:latin typeface="Calibri"/>
                <a:cs typeface="Calibri"/>
              </a:rPr>
              <a:t>προδήλως αβάσιμος</a:t>
            </a:r>
            <a:r>
              <a:rPr spc="-5" dirty="0">
                <a:solidFill>
                  <a:schemeClr val="tx2">
                    <a:lumMod val="75000"/>
                  </a:schemeClr>
                </a:solidFill>
                <a:latin typeface="Calibri"/>
                <a:cs typeface="Calibri"/>
              </a:rPr>
              <a:t>, κρίνοντας </a:t>
            </a:r>
            <a:r>
              <a:rPr dirty="0">
                <a:solidFill>
                  <a:schemeClr val="tx2">
                    <a:lumMod val="75000"/>
                  </a:schemeClr>
                </a:solidFill>
                <a:latin typeface="Calibri"/>
                <a:cs typeface="Calibri"/>
              </a:rPr>
              <a:t>ότι η </a:t>
            </a:r>
            <a:r>
              <a:rPr spc="-5" dirty="0">
                <a:solidFill>
                  <a:schemeClr val="tx2">
                    <a:lumMod val="75000"/>
                  </a:schemeClr>
                </a:solidFill>
                <a:latin typeface="Calibri"/>
                <a:cs typeface="Calibri"/>
              </a:rPr>
              <a:t>άρνηση </a:t>
            </a:r>
            <a:r>
              <a:rPr dirty="0">
                <a:solidFill>
                  <a:schemeClr val="tx2">
                    <a:lumMod val="75000"/>
                  </a:schemeClr>
                </a:solidFill>
                <a:latin typeface="Calibri"/>
                <a:cs typeface="Calibri"/>
              </a:rPr>
              <a:t>να </a:t>
            </a:r>
            <a:r>
              <a:rPr spc="-5" dirty="0">
                <a:solidFill>
                  <a:schemeClr val="tx2">
                    <a:lumMod val="75000"/>
                  </a:schemeClr>
                </a:solidFill>
                <a:latin typeface="Calibri"/>
                <a:cs typeface="Calibri"/>
              </a:rPr>
              <a:t>ένταξης </a:t>
            </a:r>
            <a:r>
              <a:rPr dirty="0">
                <a:solidFill>
                  <a:schemeClr val="tx2">
                    <a:lumMod val="75000"/>
                  </a:schemeClr>
                </a:solidFill>
                <a:latin typeface="Calibri"/>
                <a:cs typeface="Calibri"/>
              </a:rPr>
              <a:t>του </a:t>
            </a:r>
            <a:r>
              <a:rPr spc="-5" dirty="0">
                <a:solidFill>
                  <a:schemeClr val="tx2">
                    <a:lumMod val="75000"/>
                  </a:schemeClr>
                </a:solidFill>
                <a:latin typeface="Calibri"/>
                <a:cs typeface="Calibri"/>
              </a:rPr>
              <a:t>παιδιού</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σε τυπικό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σχολικό περιβάλλον </a:t>
            </a:r>
            <a:r>
              <a:rPr dirty="0">
                <a:solidFill>
                  <a:schemeClr val="tx2">
                    <a:lumMod val="75000"/>
                  </a:schemeClr>
                </a:solidFill>
                <a:latin typeface="Calibri"/>
                <a:cs typeface="Calibri"/>
              </a:rPr>
              <a:t>δεν </a:t>
            </a:r>
            <a:r>
              <a:rPr spc="-5" dirty="0">
                <a:solidFill>
                  <a:schemeClr val="tx2">
                    <a:lumMod val="75000"/>
                  </a:schemeClr>
                </a:solidFill>
                <a:latin typeface="Calibri"/>
                <a:cs typeface="Calibri"/>
              </a:rPr>
              <a:t>θα μπορούσε </a:t>
            </a:r>
            <a:r>
              <a:rPr spc="-10" dirty="0">
                <a:solidFill>
                  <a:schemeClr val="tx2">
                    <a:lumMod val="75000"/>
                  </a:schemeClr>
                </a:solidFill>
                <a:latin typeface="Calibri"/>
                <a:cs typeface="Calibri"/>
              </a:rPr>
              <a:t>να </a:t>
            </a:r>
            <a:r>
              <a:rPr spc="-5" dirty="0">
                <a:solidFill>
                  <a:schemeClr val="tx2">
                    <a:lumMod val="75000"/>
                  </a:schemeClr>
                </a:solidFill>
                <a:latin typeface="Calibri"/>
                <a:cs typeface="Calibri"/>
              </a:rPr>
              <a:t>στοιχειοθετήσει </a:t>
            </a:r>
            <a:r>
              <a:rPr spc="-10" dirty="0">
                <a:solidFill>
                  <a:schemeClr val="tx2">
                    <a:lumMod val="75000"/>
                  </a:schemeClr>
                </a:solidFill>
                <a:latin typeface="Calibri"/>
                <a:cs typeface="Calibri"/>
              </a:rPr>
              <a:t>μη </a:t>
            </a:r>
            <a:r>
              <a:rPr spc="-5" dirty="0">
                <a:solidFill>
                  <a:schemeClr val="tx2">
                    <a:lumMod val="75000"/>
                  </a:schemeClr>
                </a:solidFill>
                <a:latin typeface="Calibri"/>
                <a:cs typeface="Calibri"/>
              </a:rPr>
              <a:t>εκπλήρωση </a:t>
            </a:r>
            <a:r>
              <a:rPr dirty="0">
                <a:solidFill>
                  <a:schemeClr val="tx2">
                    <a:lumMod val="75000"/>
                  </a:schemeClr>
                </a:solidFill>
                <a:latin typeface="Calibri"/>
                <a:cs typeface="Calibri"/>
              </a:rPr>
              <a:t>εκ </a:t>
            </a:r>
            <a:r>
              <a:rPr spc="-5" dirty="0">
                <a:solidFill>
                  <a:schemeClr val="tx2">
                    <a:lumMod val="75000"/>
                  </a:schemeClr>
                </a:solidFill>
                <a:latin typeface="Calibri"/>
                <a:cs typeface="Calibri"/>
              </a:rPr>
              <a:t>μέρους </a:t>
            </a:r>
            <a:r>
              <a:rPr dirty="0">
                <a:solidFill>
                  <a:schemeClr val="tx2">
                    <a:lumMod val="75000"/>
                  </a:schemeClr>
                </a:solidFill>
                <a:latin typeface="Calibri"/>
                <a:cs typeface="Calibri"/>
              </a:rPr>
              <a:t> του</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Κράτους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των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υποχρεώσεων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που</a:t>
            </a:r>
            <a:r>
              <a:rPr dirty="0">
                <a:solidFill>
                  <a:schemeClr val="tx2">
                    <a:lumMod val="75000"/>
                  </a:schemeClr>
                </a:solidFill>
                <a:latin typeface="Calibri"/>
                <a:cs typeface="Calibri"/>
              </a:rPr>
              <a:t> υπέχει</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βάσει</a:t>
            </a:r>
            <a:r>
              <a:rPr dirty="0">
                <a:solidFill>
                  <a:schemeClr val="tx2">
                    <a:lumMod val="75000"/>
                  </a:schemeClr>
                </a:solidFill>
                <a:latin typeface="Calibri"/>
                <a:cs typeface="Calibri"/>
              </a:rPr>
              <a:t> του</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άρθρου</a:t>
            </a:r>
            <a:r>
              <a:rPr dirty="0">
                <a:solidFill>
                  <a:schemeClr val="tx2">
                    <a:lumMod val="75000"/>
                  </a:schemeClr>
                </a:solidFill>
                <a:latin typeface="Calibri"/>
                <a:cs typeface="Calibri"/>
              </a:rPr>
              <a:t> 2</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του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Πρώτου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Πρωτοκόλλου,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ούτε</a:t>
            </a:r>
            <a:r>
              <a:rPr dirty="0">
                <a:solidFill>
                  <a:schemeClr val="tx2">
                    <a:lumMod val="75000"/>
                  </a:schemeClr>
                </a:solidFill>
                <a:latin typeface="Calibri"/>
                <a:cs typeface="Calibri"/>
              </a:rPr>
              <a:t> </a:t>
            </a:r>
            <a:r>
              <a:rPr spc="-10" dirty="0">
                <a:solidFill>
                  <a:schemeClr val="tx2">
                    <a:lumMod val="75000"/>
                  </a:schemeClr>
                </a:solidFill>
                <a:latin typeface="Calibri"/>
                <a:cs typeface="Calibri"/>
              </a:rPr>
              <a:t>συστημική</a:t>
            </a:r>
            <a:r>
              <a:rPr spc="-5" dirty="0">
                <a:solidFill>
                  <a:schemeClr val="tx2">
                    <a:lumMod val="75000"/>
                  </a:schemeClr>
                </a:solidFill>
                <a:latin typeface="Calibri"/>
                <a:cs typeface="Calibri"/>
              </a:rPr>
              <a:t> (δομική)</a:t>
            </a:r>
            <a:r>
              <a:rPr dirty="0">
                <a:solidFill>
                  <a:schemeClr val="tx2">
                    <a:lumMod val="75000"/>
                  </a:schemeClr>
                </a:solidFill>
                <a:latin typeface="Calibri"/>
                <a:cs typeface="Calibri"/>
              </a:rPr>
              <a:t> άρνηση</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του</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δικαιώματός</a:t>
            </a:r>
            <a:r>
              <a:rPr spc="265" dirty="0">
                <a:solidFill>
                  <a:schemeClr val="tx2">
                    <a:lumMod val="75000"/>
                  </a:schemeClr>
                </a:solidFill>
                <a:latin typeface="Calibri"/>
                <a:cs typeface="Calibri"/>
              </a:rPr>
              <a:t> </a:t>
            </a:r>
            <a:r>
              <a:rPr dirty="0">
                <a:solidFill>
                  <a:schemeClr val="tx2">
                    <a:lumMod val="75000"/>
                  </a:schemeClr>
                </a:solidFill>
                <a:latin typeface="Calibri"/>
                <a:cs typeface="Calibri"/>
              </a:rPr>
              <a:t>του</a:t>
            </a:r>
            <a:r>
              <a:rPr spc="275" dirty="0">
                <a:solidFill>
                  <a:schemeClr val="tx2">
                    <a:lumMod val="75000"/>
                  </a:schemeClr>
                </a:solidFill>
                <a:latin typeface="Calibri"/>
                <a:cs typeface="Calibri"/>
              </a:rPr>
              <a:t> </a:t>
            </a:r>
            <a:r>
              <a:rPr spc="-5" dirty="0">
                <a:solidFill>
                  <a:schemeClr val="tx2">
                    <a:lumMod val="75000"/>
                  </a:schemeClr>
                </a:solidFill>
                <a:latin typeface="Calibri"/>
                <a:cs typeface="Calibri"/>
              </a:rPr>
              <a:t>σε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εκπαίδευση</a:t>
            </a:r>
            <a:r>
              <a:rPr spc="10" dirty="0">
                <a:solidFill>
                  <a:schemeClr val="tx2">
                    <a:lumMod val="75000"/>
                  </a:schemeClr>
                </a:solidFill>
                <a:latin typeface="Calibri"/>
                <a:cs typeface="Calibri"/>
              </a:rPr>
              <a:t> </a:t>
            </a:r>
            <a:r>
              <a:rPr spc="-5" dirty="0">
                <a:solidFill>
                  <a:schemeClr val="tx2">
                    <a:lumMod val="75000"/>
                  </a:schemeClr>
                </a:solidFill>
                <a:latin typeface="Calibri"/>
                <a:cs typeface="Calibri"/>
              </a:rPr>
              <a:t>λόγω</a:t>
            </a:r>
            <a:r>
              <a:rPr spc="10" dirty="0">
                <a:solidFill>
                  <a:schemeClr val="tx2">
                    <a:lumMod val="75000"/>
                  </a:schemeClr>
                </a:solidFill>
                <a:latin typeface="Calibri"/>
                <a:cs typeface="Calibri"/>
              </a:rPr>
              <a:t> </a:t>
            </a:r>
            <a:r>
              <a:rPr dirty="0">
                <a:solidFill>
                  <a:schemeClr val="tx2">
                    <a:lumMod val="75000"/>
                  </a:schemeClr>
                </a:solidFill>
                <a:latin typeface="Calibri"/>
                <a:cs typeface="Calibri"/>
              </a:rPr>
              <a:t>της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αναπηρίας</a:t>
            </a:r>
            <a:r>
              <a:rPr spc="10" dirty="0">
                <a:solidFill>
                  <a:schemeClr val="tx2">
                    <a:lumMod val="75000"/>
                  </a:schemeClr>
                </a:solidFill>
                <a:latin typeface="Calibri"/>
                <a:cs typeface="Calibri"/>
              </a:rPr>
              <a:t> </a:t>
            </a:r>
            <a:r>
              <a:rPr spc="-5" dirty="0">
                <a:solidFill>
                  <a:schemeClr val="tx2">
                    <a:lumMod val="75000"/>
                  </a:schemeClr>
                </a:solidFill>
                <a:latin typeface="Calibri"/>
                <a:cs typeface="Calibri"/>
              </a:rPr>
              <a:t>του.</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Παρατήρησε,</a:t>
            </a:r>
            <a:r>
              <a:rPr spc="10" dirty="0">
                <a:solidFill>
                  <a:schemeClr val="tx2">
                    <a:lumMod val="75000"/>
                  </a:schemeClr>
                </a:solidFill>
                <a:latin typeface="Calibri"/>
                <a:cs typeface="Calibri"/>
              </a:rPr>
              <a:t> </a:t>
            </a:r>
            <a:r>
              <a:rPr spc="-5" dirty="0">
                <a:solidFill>
                  <a:schemeClr val="tx2">
                    <a:lumMod val="75000"/>
                  </a:schemeClr>
                </a:solidFill>
                <a:latin typeface="Calibri"/>
                <a:cs typeface="Calibri"/>
              </a:rPr>
              <a:t>πιο</a:t>
            </a:r>
            <a:r>
              <a:rPr spc="15" dirty="0">
                <a:solidFill>
                  <a:schemeClr val="tx2">
                    <a:lumMod val="75000"/>
                  </a:schemeClr>
                </a:solidFill>
                <a:latin typeface="Calibri"/>
                <a:cs typeface="Calibri"/>
              </a:rPr>
              <a:t> </a:t>
            </a:r>
            <a:r>
              <a:rPr spc="-5" dirty="0">
                <a:solidFill>
                  <a:schemeClr val="tx2">
                    <a:lumMod val="75000"/>
                  </a:schemeClr>
                </a:solidFill>
                <a:latin typeface="Calibri"/>
                <a:cs typeface="Calibri"/>
              </a:rPr>
              <a:t>συγκεκριμένα,</a:t>
            </a:r>
            <a:r>
              <a:rPr spc="10" dirty="0">
                <a:solidFill>
                  <a:schemeClr val="tx2">
                    <a:lumMod val="75000"/>
                  </a:schemeClr>
                </a:solidFill>
                <a:latin typeface="Calibri"/>
                <a:cs typeface="Calibri"/>
              </a:rPr>
              <a:t> </a:t>
            </a:r>
            <a:r>
              <a:rPr dirty="0">
                <a:solidFill>
                  <a:schemeClr val="tx2">
                    <a:lumMod val="75000"/>
                  </a:schemeClr>
                </a:solidFill>
                <a:latin typeface="Calibri"/>
                <a:cs typeface="Calibri"/>
              </a:rPr>
              <a:t>ότι </a:t>
            </a:r>
            <a:r>
              <a:rPr>
                <a:solidFill>
                  <a:schemeClr val="tx2">
                    <a:lumMod val="75000"/>
                  </a:schemeClr>
                </a:solidFill>
                <a:latin typeface="Calibri"/>
                <a:cs typeface="Calibri"/>
              </a:rPr>
              <a:t>οι</a:t>
            </a:r>
            <a:r>
              <a:rPr spc="5">
                <a:solidFill>
                  <a:schemeClr val="tx2">
                    <a:lumMod val="75000"/>
                  </a:schemeClr>
                </a:solidFill>
                <a:latin typeface="Calibri"/>
                <a:cs typeface="Calibri"/>
              </a:rPr>
              <a:t> </a:t>
            </a:r>
            <a:r>
              <a:rPr spc="-5" smtClean="0">
                <a:solidFill>
                  <a:schemeClr val="tx2">
                    <a:lumMod val="75000"/>
                  </a:schemeClr>
                </a:solidFill>
                <a:latin typeface="Calibri"/>
                <a:cs typeface="Calibri"/>
              </a:rPr>
              <a:t>εθνικές</a:t>
            </a:r>
            <a:r>
              <a:rPr lang="el-GR" spc="-5" dirty="0" smtClean="0">
                <a:solidFill>
                  <a:schemeClr val="tx2">
                    <a:lumMod val="75000"/>
                  </a:schemeClr>
                </a:solidFill>
                <a:latin typeface="Calibri"/>
                <a:cs typeface="Calibri"/>
              </a:rPr>
              <a:t> </a:t>
            </a:r>
            <a:r>
              <a:rPr smtClean="0">
                <a:solidFill>
                  <a:schemeClr val="tx2">
                    <a:lumMod val="75000"/>
                  </a:schemeClr>
                </a:solidFill>
                <a:latin typeface="Calibri"/>
                <a:cs typeface="Calibri"/>
              </a:rPr>
              <a:t>Αρχές </a:t>
            </a:r>
            <a:r>
              <a:rPr spc="-5" dirty="0">
                <a:solidFill>
                  <a:schemeClr val="tx2">
                    <a:lumMod val="75000"/>
                  </a:schemeClr>
                </a:solidFill>
                <a:latin typeface="Calibri"/>
                <a:cs typeface="Calibri"/>
              </a:rPr>
              <a:t>θεώρησαν </a:t>
            </a:r>
            <a:r>
              <a:rPr dirty="0">
                <a:solidFill>
                  <a:schemeClr val="tx2">
                    <a:lumMod val="75000"/>
                  </a:schemeClr>
                </a:solidFill>
                <a:latin typeface="Calibri"/>
                <a:cs typeface="Calibri"/>
              </a:rPr>
              <a:t>την </a:t>
            </a:r>
            <a:r>
              <a:rPr spc="-5" dirty="0">
                <a:solidFill>
                  <a:schemeClr val="tx2">
                    <a:lumMod val="75000"/>
                  </a:schemeClr>
                </a:solidFill>
                <a:latin typeface="Calibri"/>
                <a:cs typeface="Calibri"/>
              </a:rPr>
              <a:t>κατάσταση </a:t>
            </a:r>
            <a:r>
              <a:rPr dirty="0">
                <a:solidFill>
                  <a:schemeClr val="tx2">
                    <a:lumMod val="75000"/>
                  </a:schemeClr>
                </a:solidFill>
                <a:latin typeface="Calibri"/>
                <a:cs typeface="Calibri"/>
              </a:rPr>
              <a:t>του </a:t>
            </a:r>
            <a:r>
              <a:rPr spc="-5" dirty="0">
                <a:solidFill>
                  <a:schemeClr val="tx2">
                    <a:lumMod val="75000"/>
                  </a:schemeClr>
                </a:solidFill>
                <a:latin typeface="Calibri"/>
                <a:cs typeface="Calibri"/>
              </a:rPr>
              <a:t>παιδιού </a:t>
            </a:r>
            <a:r>
              <a:rPr dirty="0">
                <a:solidFill>
                  <a:schemeClr val="tx2">
                    <a:lumMod val="75000"/>
                  </a:schemeClr>
                </a:solidFill>
                <a:latin typeface="Calibri"/>
                <a:cs typeface="Calibri"/>
              </a:rPr>
              <a:t>ως </a:t>
            </a:r>
            <a:r>
              <a:rPr spc="-5" dirty="0">
                <a:solidFill>
                  <a:schemeClr val="tx2">
                    <a:lumMod val="75000"/>
                  </a:schemeClr>
                </a:solidFill>
                <a:latin typeface="Calibri"/>
                <a:cs typeface="Calibri"/>
              </a:rPr>
              <a:t>εμπόδιο στην εκπαίδευσή </a:t>
            </a:r>
            <a:r>
              <a:rPr dirty="0">
                <a:solidFill>
                  <a:schemeClr val="tx2">
                    <a:lumMod val="75000"/>
                  </a:schemeClr>
                </a:solidFill>
                <a:latin typeface="Calibri"/>
                <a:cs typeface="Calibri"/>
              </a:rPr>
              <a:t>του </a:t>
            </a:r>
            <a:r>
              <a:rPr spc="-5" dirty="0">
                <a:solidFill>
                  <a:schemeClr val="tx2">
                    <a:lumMod val="75000"/>
                  </a:schemeClr>
                </a:solidFill>
                <a:latin typeface="Calibri"/>
                <a:cs typeface="Calibri"/>
              </a:rPr>
              <a:t>στο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πλαίσιο </a:t>
            </a:r>
            <a:r>
              <a:rPr dirty="0">
                <a:solidFill>
                  <a:schemeClr val="tx2">
                    <a:lumMod val="75000"/>
                  </a:schemeClr>
                </a:solidFill>
                <a:latin typeface="Calibri"/>
                <a:cs typeface="Calibri"/>
              </a:rPr>
              <a:t>του </a:t>
            </a:r>
            <a:r>
              <a:rPr spc="-5" dirty="0">
                <a:solidFill>
                  <a:schemeClr val="tx2">
                    <a:lumMod val="75000"/>
                  </a:schemeClr>
                </a:solidFill>
                <a:latin typeface="Calibri"/>
                <a:cs typeface="Calibri"/>
              </a:rPr>
              <a:t>κοινού δικαίου. Έχοντας σταθμίσει το επίπεδο </a:t>
            </a:r>
            <a:r>
              <a:rPr dirty="0">
                <a:solidFill>
                  <a:schemeClr val="tx2">
                    <a:lumMod val="75000"/>
                  </a:schemeClr>
                </a:solidFill>
                <a:latin typeface="Calibri"/>
                <a:cs typeface="Calibri"/>
              </a:rPr>
              <a:t>της </a:t>
            </a:r>
            <a:r>
              <a:rPr spc="-5" dirty="0">
                <a:solidFill>
                  <a:schemeClr val="tx2">
                    <a:lumMod val="75000"/>
                  </a:schemeClr>
                </a:solidFill>
                <a:latin typeface="Calibri"/>
                <a:cs typeface="Calibri"/>
              </a:rPr>
              <a:t>αναπηρίας </a:t>
            </a:r>
            <a:r>
              <a:rPr dirty="0">
                <a:solidFill>
                  <a:schemeClr val="tx2">
                    <a:lumMod val="75000"/>
                  </a:schemeClr>
                </a:solidFill>
                <a:latin typeface="Calibri"/>
                <a:cs typeface="Calibri"/>
              </a:rPr>
              <a:t>του </a:t>
            </a:r>
            <a:r>
              <a:rPr spc="-5" dirty="0">
                <a:solidFill>
                  <a:schemeClr val="tx2">
                    <a:lumMod val="75000"/>
                  </a:schemeClr>
                </a:solidFill>
                <a:latin typeface="Calibri"/>
                <a:cs typeface="Calibri"/>
              </a:rPr>
              <a:t>και το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όφελος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θα</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μπορούσε</a:t>
            </a:r>
            <a:r>
              <a:rPr dirty="0">
                <a:solidFill>
                  <a:schemeClr val="tx2">
                    <a:lumMod val="75000"/>
                  </a:schemeClr>
                </a:solidFill>
                <a:latin typeface="Calibri"/>
                <a:cs typeface="Calibri"/>
              </a:rPr>
              <a:t> να</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αποκομίσει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από</a:t>
            </a:r>
            <a:r>
              <a:rPr spc="10" dirty="0">
                <a:solidFill>
                  <a:schemeClr val="tx2">
                    <a:lumMod val="75000"/>
                  </a:schemeClr>
                </a:solidFill>
                <a:latin typeface="Calibri"/>
                <a:cs typeface="Calibri"/>
              </a:rPr>
              <a:t> </a:t>
            </a:r>
            <a:r>
              <a:rPr dirty="0">
                <a:solidFill>
                  <a:schemeClr val="tx2">
                    <a:lumMod val="75000"/>
                  </a:schemeClr>
                </a:solidFill>
                <a:latin typeface="Calibri"/>
                <a:cs typeface="Calibri"/>
              </a:rPr>
              <a:t>την</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πρόσβαση</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στη</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συμμετοχική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εκπαίδευση,</a:t>
            </a:r>
            <a:r>
              <a:rPr dirty="0">
                <a:solidFill>
                  <a:schemeClr val="tx2">
                    <a:lumMod val="75000"/>
                  </a:schemeClr>
                </a:solidFill>
                <a:latin typeface="Calibri"/>
                <a:cs typeface="Calibri"/>
              </a:rPr>
              <a:t> οι</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Αρχές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επέλεξαν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προσαρμοσμένη</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στις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ανάγκες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παιδιού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εκπαίδευση, σε εξειδικευμένο περιβάλλον. </a:t>
            </a:r>
            <a:r>
              <a:rPr dirty="0">
                <a:solidFill>
                  <a:schemeClr val="tx2">
                    <a:lumMod val="75000"/>
                  </a:schemeClr>
                </a:solidFill>
                <a:latin typeface="Calibri"/>
                <a:cs typeface="Calibri"/>
              </a:rPr>
              <a:t>Το </a:t>
            </a:r>
            <a:r>
              <a:rPr spc="-5" dirty="0">
                <a:solidFill>
                  <a:schemeClr val="tx2">
                    <a:lumMod val="75000"/>
                  </a:schemeClr>
                </a:solidFill>
                <a:latin typeface="Calibri"/>
                <a:cs typeface="Calibri"/>
              </a:rPr>
              <a:t>Δικαστήριο σημείωσε επίσης </a:t>
            </a:r>
            <a:r>
              <a:rPr dirty="0">
                <a:solidFill>
                  <a:schemeClr val="tx2">
                    <a:lumMod val="75000"/>
                  </a:schemeClr>
                </a:solidFill>
                <a:latin typeface="Calibri"/>
                <a:cs typeface="Calibri"/>
              </a:rPr>
              <a:t>ότι </a:t>
            </a:r>
            <a:r>
              <a:rPr>
                <a:solidFill>
                  <a:schemeClr val="tx2">
                    <a:lumMod val="75000"/>
                  </a:schemeClr>
                </a:solidFill>
                <a:latin typeface="Calibri"/>
                <a:cs typeface="Calibri"/>
              </a:rPr>
              <a:t>ο </a:t>
            </a:r>
            <a:r>
              <a:rPr spc="-5" smtClean="0">
                <a:solidFill>
                  <a:schemeClr val="tx2">
                    <a:lumMod val="75000"/>
                  </a:schemeClr>
                </a:solidFill>
                <a:latin typeface="Calibri"/>
                <a:cs typeface="Calibri"/>
              </a:rPr>
              <a:t>προσανατολισμός</a:t>
            </a:r>
            <a:r>
              <a:rPr smtClean="0">
                <a:solidFill>
                  <a:schemeClr val="tx2">
                    <a:lumMod val="75000"/>
                  </a:schemeClr>
                </a:solidFill>
                <a:latin typeface="Calibri"/>
                <a:cs typeface="Calibri"/>
              </a:rPr>
              <a:t> </a:t>
            </a:r>
            <a:r>
              <a:rPr spc="-5" smtClean="0">
                <a:solidFill>
                  <a:schemeClr val="tx2">
                    <a:lumMod val="75000"/>
                  </a:schemeClr>
                </a:solidFill>
                <a:latin typeface="Calibri"/>
                <a:cs typeface="Calibri"/>
              </a:rPr>
              <a:t>αυτό</a:t>
            </a:r>
            <a:r>
              <a:rPr lang="el-GR" spc="-5" dirty="0" smtClean="0">
                <a:solidFill>
                  <a:schemeClr val="tx2">
                    <a:lumMod val="75000"/>
                  </a:schemeClr>
                </a:solidFill>
                <a:latin typeface="Calibri"/>
                <a:cs typeface="Calibri"/>
              </a:rPr>
              <a:t>ς</a:t>
            </a:r>
            <a:r>
              <a:rPr smtClean="0">
                <a:solidFill>
                  <a:schemeClr val="tx2">
                    <a:lumMod val="75000"/>
                  </a:schemeClr>
                </a:solidFill>
                <a:latin typeface="Calibri"/>
                <a:cs typeface="Calibri"/>
              </a:rPr>
              <a:t> </a:t>
            </a:r>
            <a:r>
              <a:rPr spc="-5" dirty="0">
                <a:solidFill>
                  <a:schemeClr val="tx2">
                    <a:lumMod val="75000"/>
                  </a:schemeClr>
                </a:solidFill>
                <a:latin typeface="Calibri"/>
                <a:cs typeface="Calibri"/>
              </a:rPr>
              <a:t>ικανοποιούσε</a:t>
            </a:r>
            <a:r>
              <a:rPr dirty="0">
                <a:solidFill>
                  <a:schemeClr val="tx2">
                    <a:lumMod val="75000"/>
                  </a:schemeClr>
                </a:solidFill>
                <a:latin typeface="Calibri"/>
                <a:cs typeface="Calibri"/>
              </a:rPr>
              <a:t> τον</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πατέρα</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του</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παιδιού</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που</a:t>
            </a:r>
            <a:r>
              <a:rPr dirty="0">
                <a:solidFill>
                  <a:schemeClr val="tx2">
                    <a:lumMod val="75000"/>
                  </a:schemeClr>
                </a:solidFill>
                <a:latin typeface="Calibri"/>
                <a:cs typeface="Calibri"/>
              </a:rPr>
              <a:t> είχε</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την </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επιμέλεια. Επιπλέον, από </a:t>
            </a:r>
            <a:r>
              <a:rPr dirty="0">
                <a:solidFill>
                  <a:schemeClr val="tx2">
                    <a:lumMod val="75000"/>
                  </a:schemeClr>
                </a:solidFill>
                <a:latin typeface="Calibri"/>
                <a:cs typeface="Calibri"/>
              </a:rPr>
              <a:t>τον </a:t>
            </a:r>
            <a:r>
              <a:rPr spc="-5" dirty="0">
                <a:solidFill>
                  <a:schemeClr val="tx2">
                    <a:lumMod val="75000"/>
                  </a:schemeClr>
                </a:solidFill>
                <a:latin typeface="Calibri"/>
                <a:cs typeface="Calibri"/>
              </a:rPr>
              <a:t>Οκτώβριο 2013, το παιδί λάμβανε αποτελεσματική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εκπαιδευτική</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στήριξη</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στο</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πλαίσιο</a:t>
            </a:r>
            <a:r>
              <a:rPr dirty="0">
                <a:solidFill>
                  <a:schemeClr val="tx2">
                    <a:lumMod val="75000"/>
                  </a:schemeClr>
                </a:solidFill>
                <a:latin typeface="Calibri"/>
                <a:cs typeface="Calibri"/>
              </a:rPr>
              <a:t> ενός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ιατρο-εκπαιδευτικό</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ινστιτούτου</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dirty="0">
                <a:solidFill>
                  <a:schemeClr val="tx2">
                    <a:lumMod val="75000"/>
                  </a:schemeClr>
                </a:solidFill>
                <a:latin typeface="Calibri"/>
                <a:cs typeface="Calibri"/>
              </a:rPr>
              <a:t> η </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εκπαίδευσή </a:t>
            </a:r>
            <a:r>
              <a:rPr dirty="0">
                <a:solidFill>
                  <a:schemeClr val="tx2">
                    <a:lumMod val="75000"/>
                  </a:schemeClr>
                </a:solidFill>
                <a:latin typeface="Calibri"/>
                <a:cs typeface="Calibri"/>
              </a:rPr>
              <a:t>του </a:t>
            </a:r>
            <a:r>
              <a:rPr spc="-5" dirty="0">
                <a:solidFill>
                  <a:schemeClr val="tx2">
                    <a:lumMod val="75000"/>
                  </a:schemeClr>
                </a:solidFill>
                <a:latin typeface="Calibri"/>
                <a:cs typeface="Calibri"/>
              </a:rPr>
              <a:t>αυτή επέτρεπε </a:t>
            </a:r>
            <a:r>
              <a:rPr dirty="0">
                <a:solidFill>
                  <a:schemeClr val="tx2">
                    <a:lumMod val="75000"/>
                  </a:schemeClr>
                </a:solidFill>
                <a:latin typeface="Calibri"/>
                <a:cs typeface="Calibri"/>
              </a:rPr>
              <a:t>την </a:t>
            </a:r>
            <a:r>
              <a:rPr spc="-5" dirty="0">
                <a:solidFill>
                  <a:schemeClr val="tx2">
                    <a:lumMod val="75000"/>
                  </a:schemeClr>
                </a:solidFill>
                <a:latin typeface="Calibri"/>
                <a:cs typeface="Calibri"/>
              </a:rPr>
              <a:t>ανάπτυξή </a:t>
            </a:r>
            <a:r>
              <a:rPr spc="-10" dirty="0">
                <a:solidFill>
                  <a:schemeClr val="tx2">
                    <a:lumMod val="75000"/>
                  </a:schemeClr>
                </a:solidFill>
                <a:latin typeface="Calibri"/>
                <a:cs typeface="Calibri"/>
              </a:rPr>
              <a:t>του. </a:t>
            </a:r>
            <a:r>
              <a:rPr spc="-5" dirty="0">
                <a:solidFill>
                  <a:schemeClr val="tx2">
                    <a:lumMod val="75000"/>
                  </a:schemeClr>
                </a:solidFill>
                <a:latin typeface="Calibri"/>
                <a:cs typeface="Calibri"/>
              </a:rPr>
              <a:t>Εξάλλου, </a:t>
            </a:r>
            <a:r>
              <a:rPr dirty="0">
                <a:solidFill>
                  <a:schemeClr val="tx2">
                    <a:lumMod val="75000"/>
                  </a:schemeClr>
                </a:solidFill>
                <a:latin typeface="Calibri"/>
                <a:cs typeface="Calibri"/>
              </a:rPr>
              <a:t>το </a:t>
            </a:r>
            <a:r>
              <a:rPr spc="-5" dirty="0">
                <a:solidFill>
                  <a:schemeClr val="tx2">
                    <a:lumMod val="75000"/>
                  </a:schemeClr>
                </a:solidFill>
                <a:latin typeface="Calibri"/>
                <a:cs typeface="Calibri"/>
              </a:rPr>
              <a:t>Δικαστήριο θεώρησε </a:t>
            </a:r>
            <a:r>
              <a:rPr dirty="0">
                <a:solidFill>
                  <a:schemeClr val="tx2">
                    <a:lumMod val="75000"/>
                  </a:schemeClr>
                </a:solidFill>
                <a:latin typeface="Calibri"/>
                <a:cs typeface="Calibri"/>
              </a:rPr>
              <a:t> ότι</a:t>
            </a:r>
            <a:r>
              <a:rPr spc="265" dirty="0">
                <a:solidFill>
                  <a:schemeClr val="tx2">
                    <a:lumMod val="75000"/>
                  </a:schemeClr>
                </a:solidFill>
                <a:latin typeface="Calibri"/>
                <a:cs typeface="Calibri"/>
              </a:rPr>
              <a:t> </a:t>
            </a:r>
            <a:r>
              <a:rPr dirty="0">
                <a:solidFill>
                  <a:schemeClr val="tx2">
                    <a:lumMod val="75000"/>
                  </a:schemeClr>
                </a:solidFill>
                <a:latin typeface="Calibri"/>
                <a:cs typeface="Calibri"/>
              </a:rPr>
              <a:t>ο</a:t>
            </a:r>
            <a:r>
              <a:rPr spc="280" dirty="0">
                <a:solidFill>
                  <a:schemeClr val="tx2">
                    <a:lumMod val="75000"/>
                  </a:schemeClr>
                </a:solidFill>
                <a:latin typeface="Calibri"/>
                <a:cs typeface="Calibri"/>
              </a:rPr>
              <a:t> </a:t>
            </a:r>
            <a:r>
              <a:rPr spc="-5" dirty="0">
                <a:solidFill>
                  <a:schemeClr val="tx2">
                    <a:lumMod val="75000"/>
                  </a:schemeClr>
                </a:solidFill>
                <a:latin typeface="Calibri"/>
                <a:cs typeface="Calibri"/>
              </a:rPr>
              <a:t>ισχυρισμός</a:t>
            </a:r>
            <a:r>
              <a:rPr spc="275" dirty="0">
                <a:solidFill>
                  <a:schemeClr val="tx2">
                    <a:lumMod val="75000"/>
                  </a:schemeClr>
                </a:solidFill>
                <a:latin typeface="Calibri"/>
                <a:cs typeface="Calibri"/>
              </a:rPr>
              <a:t> </a:t>
            </a:r>
            <a:r>
              <a:rPr dirty="0">
                <a:solidFill>
                  <a:schemeClr val="tx2">
                    <a:lumMod val="75000"/>
                  </a:schemeClr>
                </a:solidFill>
                <a:latin typeface="Calibri"/>
                <a:cs typeface="Calibri"/>
              </a:rPr>
              <a:t>σύμφωνα</a:t>
            </a:r>
            <a:r>
              <a:rPr spc="280" dirty="0">
                <a:solidFill>
                  <a:schemeClr val="tx2">
                    <a:lumMod val="75000"/>
                  </a:schemeClr>
                </a:solidFill>
                <a:latin typeface="Calibri"/>
                <a:cs typeface="Calibri"/>
              </a:rPr>
              <a:t> </a:t>
            </a:r>
            <a:r>
              <a:rPr dirty="0">
                <a:solidFill>
                  <a:schemeClr val="tx2">
                    <a:lumMod val="75000"/>
                  </a:schemeClr>
                </a:solidFill>
                <a:latin typeface="Calibri"/>
                <a:cs typeface="Calibri"/>
              </a:rPr>
              <a:t>με</a:t>
            </a:r>
            <a:r>
              <a:rPr spc="280" dirty="0">
                <a:solidFill>
                  <a:schemeClr val="tx2">
                    <a:lumMod val="75000"/>
                  </a:schemeClr>
                </a:solidFill>
                <a:latin typeface="Calibri"/>
                <a:cs typeface="Calibri"/>
              </a:rPr>
              <a:t> </a:t>
            </a:r>
            <a:r>
              <a:rPr spc="-5" dirty="0">
                <a:solidFill>
                  <a:schemeClr val="tx2">
                    <a:lumMod val="75000"/>
                  </a:schemeClr>
                </a:solidFill>
                <a:latin typeface="Calibri"/>
                <a:cs typeface="Calibri"/>
              </a:rPr>
              <a:t>τον</a:t>
            </a:r>
            <a:r>
              <a:rPr spc="280" dirty="0">
                <a:solidFill>
                  <a:schemeClr val="tx2">
                    <a:lumMod val="75000"/>
                  </a:schemeClr>
                </a:solidFill>
                <a:latin typeface="Calibri"/>
                <a:cs typeface="Calibri"/>
              </a:rPr>
              <a:t> </a:t>
            </a:r>
            <a:r>
              <a:rPr spc="-5" dirty="0">
                <a:solidFill>
                  <a:schemeClr val="tx2">
                    <a:lumMod val="75000"/>
                  </a:schemeClr>
                </a:solidFill>
                <a:latin typeface="Calibri"/>
                <a:cs typeface="Calibri"/>
              </a:rPr>
              <a:t>οποίο</a:t>
            </a:r>
            <a:r>
              <a:rPr spc="280" dirty="0">
                <a:solidFill>
                  <a:schemeClr val="tx2">
                    <a:lumMod val="75000"/>
                  </a:schemeClr>
                </a:solidFill>
                <a:latin typeface="Calibri"/>
                <a:cs typeface="Calibri"/>
              </a:rPr>
              <a:t> </a:t>
            </a:r>
            <a:r>
              <a:rPr dirty="0">
                <a:solidFill>
                  <a:schemeClr val="tx2">
                    <a:lumMod val="75000"/>
                  </a:schemeClr>
                </a:solidFill>
                <a:latin typeface="Calibri"/>
                <a:cs typeface="Calibri"/>
              </a:rPr>
              <a:t>οι</a:t>
            </a:r>
            <a:r>
              <a:rPr spc="265" dirty="0">
                <a:solidFill>
                  <a:schemeClr val="tx2">
                    <a:lumMod val="75000"/>
                  </a:schemeClr>
                </a:solidFill>
                <a:latin typeface="Calibri"/>
                <a:cs typeface="Calibri"/>
              </a:rPr>
              <a:t> </a:t>
            </a:r>
            <a:r>
              <a:rPr spc="-5" dirty="0">
                <a:solidFill>
                  <a:schemeClr val="tx2">
                    <a:lumMod val="75000"/>
                  </a:schemeClr>
                </a:solidFill>
                <a:latin typeface="Calibri"/>
                <a:cs typeface="Calibri"/>
              </a:rPr>
              <a:t>γαλλικές</a:t>
            </a:r>
            <a:r>
              <a:rPr spc="275" dirty="0">
                <a:solidFill>
                  <a:schemeClr val="tx2">
                    <a:lumMod val="75000"/>
                  </a:schemeClr>
                </a:solidFill>
                <a:latin typeface="Calibri"/>
                <a:cs typeface="Calibri"/>
              </a:rPr>
              <a:t> </a:t>
            </a:r>
            <a:r>
              <a:rPr dirty="0">
                <a:solidFill>
                  <a:schemeClr val="tx2">
                    <a:lumMod val="75000"/>
                  </a:schemeClr>
                </a:solidFill>
                <a:latin typeface="Calibri"/>
                <a:cs typeface="Calibri"/>
              </a:rPr>
              <a:t>Αρχές</a:t>
            </a:r>
            <a:r>
              <a:rPr spc="280" dirty="0">
                <a:solidFill>
                  <a:schemeClr val="tx2">
                    <a:lumMod val="75000"/>
                  </a:schemeClr>
                </a:solidFill>
                <a:latin typeface="Calibri"/>
                <a:cs typeface="Calibri"/>
              </a:rPr>
              <a:t> </a:t>
            </a:r>
            <a:r>
              <a:rPr dirty="0">
                <a:solidFill>
                  <a:schemeClr val="tx2">
                    <a:lumMod val="75000"/>
                  </a:schemeClr>
                </a:solidFill>
                <a:latin typeface="Calibri"/>
                <a:cs typeface="Calibri"/>
              </a:rPr>
              <a:t>δεν</a:t>
            </a:r>
            <a:r>
              <a:rPr spc="280" dirty="0">
                <a:solidFill>
                  <a:schemeClr val="tx2">
                    <a:lumMod val="75000"/>
                  </a:schemeClr>
                </a:solidFill>
                <a:latin typeface="Calibri"/>
                <a:cs typeface="Calibri"/>
              </a:rPr>
              <a:t> </a:t>
            </a:r>
            <a:r>
              <a:rPr spc="-5" dirty="0">
                <a:solidFill>
                  <a:schemeClr val="tx2">
                    <a:lumMod val="75000"/>
                  </a:schemeClr>
                </a:solidFill>
                <a:latin typeface="Calibri"/>
                <a:cs typeface="Calibri"/>
              </a:rPr>
              <a:t>είχαν</a:t>
            </a:r>
            <a:r>
              <a:rPr spc="280" dirty="0">
                <a:solidFill>
                  <a:schemeClr val="tx2">
                    <a:lumMod val="75000"/>
                  </a:schemeClr>
                </a:solidFill>
                <a:latin typeface="Calibri"/>
                <a:cs typeface="Calibri"/>
              </a:rPr>
              <a:t> </a:t>
            </a:r>
            <a:r>
              <a:rPr spc="-5">
                <a:solidFill>
                  <a:schemeClr val="tx2">
                    <a:lumMod val="75000"/>
                  </a:schemeClr>
                </a:solidFill>
                <a:latin typeface="Calibri"/>
                <a:cs typeface="Calibri"/>
              </a:rPr>
              <a:t>λάβει</a:t>
            </a:r>
            <a:r>
              <a:rPr spc="275">
                <a:solidFill>
                  <a:schemeClr val="tx2">
                    <a:lumMod val="75000"/>
                  </a:schemeClr>
                </a:solidFill>
                <a:latin typeface="Calibri"/>
                <a:cs typeface="Calibri"/>
              </a:rPr>
              <a:t> </a:t>
            </a:r>
            <a:r>
              <a:rPr smtClean="0">
                <a:solidFill>
                  <a:schemeClr val="tx2">
                    <a:lumMod val="75000"/>
                  </a:schemeClr>
                </a:solidFill>
                <a:latin typeface="Calibri"/>
                <a:cs typeface="Calibri"/>
              </a:rPr>
              <a:t>τα</a:t>
            </a:r>
            <a:r>
              <a:rPr lang="el-GR" dirty="0" smtClean="0">
                <a:solidFill>
                  <a:schemeClr val="tx2">
                    <a:lumMod val="75000"/>
                  </a:schemeClr>
                </a:solidFill>
                <a:latin typeface="Calibri"/>
                <a:cs typeface="Calibri"/>
              </a:rPr>
              <a:t> </a:t>
            </a:r>
            <a:r>
              <a:rPr lang="el-GR" spc="-5" dirty="0" smtClean="0">
                <a:solidFill>
                  <a:schemeClr val="tx2">
                    <a:lumMod val="75000"/>
                  </a:schemeClr>
                </a:solidFill>
                <a:cs typeface="Calibri"/>
              </a:rPr>
              <a:t>αναγκαία</a:t>
            </a:r>
            <a:r>
              <a:rPr lang="el-GR" dirty="0" smtClean="0">
                <a:solidFill>
                  <a:schemeClr val="tx2">
                    <a:lumMod val="75000"/>
                  </a:schemeClr>
                </a:solidFill>
                <a:cs typeface="Calibri"/>
              </a:rPr>
              <a:t> </a:t>
            </a:r>
            <a:r>
              <a:rPr lang="el-GR" spc="-5" dirty="0">
                <a:solidFill>
                  <a:schemeClr val="tx2">
                    <a:lumMod val="75000"/>
                  </a:schemeClr>
                </a:solidFill>
                <a:cs typeface="Calibri"/>
              </a:rPr>
              <a:t>μέτρα</a:t>
            </a:r>
            <a:r>
              <a:rPr lang="el-GR" dirty="0">
                <a:solidFill>
                  <a:schemeClr val="tx2">
                    <a:lumMod val="75000"/>
                  </a:schemeClr>
                </a:solidFill>
                <a:cs typeface="Calibri"/>
              </a:rPr>
              <a:t> </a:t>
            </a:r>
            <a:r>
              <a:rPr lang="el-GR" spc="-5" dirty="0">
                <a:solidFill>
                  <a:schemeClr val="tx2">
                    <a:lumMod val="75000"/>
                  </a:schemeClr>
                </a:solidFill>
                <a:cs typeface="Calibri"/>
              </a:rPr>
              <a:t>για</a:t>
            </a:r>
            <a:r>
              <a:rPr lang="el-GR" dirty="0">
                <a:solidFill>
                  <a:schemeClr val="tx2">
                    <a:lumMod val="75000"/>
                  </a:schemeClr>
                </a:solidFill>
                <a:cs typeface="Calibri"/>
              </a:rPr>
              <a:t> τα</a:t>
            </a:r>
            <a:r>
              <a:rPr lang="el-GR" spc="5" dirty="0">
                <a:solidFill>
                  <a:schemeClr val="tx2">
                    <a:lumMod val="75000"/>
                  </a:schemeClr>
                </a:solidFill>
                <a:cs typeface="Calibri"/>
              </a:rPr>
              <a:t> </a:t>
            </a:r>
            <a:r>
              <a:rPr lang="el-GR" spc="-5" dirty="0">
                <a:solidFill>
                  <a:schemeClr val="tx2">
                    <a:lumMod val="75000"/>
                  </a:schemeClr>
                </a:solidFill>
                <a:cs typeface="Calibri"/>
              </a:rPr>
              <a:t>παιδιά</a:t>
            </a:r>
            <a:r>
              <a:rPr lang="el-GR" dirty="0">
                <a:solidFill>
                  <a:schemeClr val="tx2">
                    <a:lumMod val="75000"/>
                  </a:schemeClr>
                </a:solidFill>
                <a:cs typeface="Calibri"/>
              </a:rPr>
              <a:t> με</a:t>
            </a:r>
            <a:r>
              <a:rPr lang="el-GR" spc="5" dirty="0">
                <a:solidFill>
                  <a:schemeClr val="tx2">
                    <a:lumMod val="75000"/>
                  </a:schemeClr>
                </a:solidFill>
                <a:cs typeface="Calibri"/>
              </a:rPr>
              <a:t> </a:t>
            </a:r>
            <a:r>
              <a:rPr lang="el-GR" spc="-5" dirty="0">
                <a:solidFill>
                  <a:schemeClr val="tx2">
                    <a:lumMod val="75000"/>
                  </a:schemeClr>
                </a:solidFill>
                <a:cs typeface="Calibri"/>
              </a:rPr>
              <a:t>αναπηρία</a:t>
            </a:r>
            <a:r>
              <a:rPr lang="el-GR" dirty="0">
                <a:solidFill>
                  <a:schemeClr val="tx2">
                    <a:lumMod val="75000"/>
                  </a:schemeClr>
                </a:solidFill>
                <a:cs typeface="Calibri"/>
              </a:rPr>
              <a:t> ήταν</a:t>
            </a:r>
            <a:r>
              <a:rPr lang="el-GR" spc="5" dirty="0">
                <a:solidFill>
                  <a:schemeClr val="tx2">
                    <a:lumMod val="75000"/>
                  </a:schemeClr>
                </a:solidFill>
                <a:cs typeface="Calibri"/>
              </a:rPr>
              <a:t> </a:t>
            </a:r>
            <a:r>
              <a:rPr lang="el-GR" spc="-5" dirty="0">
                <a:solidFill>
                  <a:schemeClr val="tx2">
                    <a:lumMod val="75000"/>
                  </a:schemeClr>
                </a:solidFill>
                <a:cs typeface="Calibri"/>
              </a:rPr>
              <a:t>επίσης</a:t>
            </a:r>
            <a:r>
              <a:rPr lang="el-GR" dirty="0">
                <a:solidFill>
                  <a:schemeClr val="tx2">
                    <a:lumMod val="75000"/>
                  </a:schemeClr>
                </a:solidFill>
                <a:cs typeface="Calibri"/>
              </a:rPr>
              <a:t> </a:t>
            </a:r>
            <a:r>
              <a:rPr lang="el-GR" spc="-5" dirty="0">
                <a:solidFill>
                  <a:schemeClr val="tx2">
                    <a:lumMod val="75000"/>
                  </a:schemeClr>
                </a:solidFill>
                <a:cs typeface="Calibri"/>
              </a:rPr>
              <a:t>προδήλως</a:t>
            </a:r>
            <a:r>
              <a:rPr lang="el-GR" dirty="0">
                <a:solidFill>
                  <a:schemeClr val="tx2">
                    <a:lumMod val="75000"/>
                  </a:schemeClr>
                </a:solidFill>
                <a:cs typeface="Calibri"/>
              </a:rPr>
              <a:t> </a:t>
            </a:r>
            <a:r>
              <a:rPr lang="el-GR" spc="-5" dirty="0">
                <a:solidFill>
                  <a:schemeClr val="tx2">
                    <a:lumMod val="75000"/>
                  </a:schemeClr>
                </a:solidFill>
                <a:cs typeface="Calibri"/>
              </a:rPr>
              <a:t>αβάσιμος, </a:t>
            </a:r>
            <a:r>
              <a:rPr lang="el-GR" dirty="0">
                <a:solidFill>
                  <a:schemeClr val="tx2">
                    <a:lumMod val="75000"/>
                  </a:schemeClr>
                </a:solidFill>
                <a:cs typeface="Calibri"/>
              </a:rPr>
              <a:t> </a:t>
            </a:r>
            <a:r>
              <a:rPr lang="el-GR" spc="-5" dirty="0">
                <a:solidFill>
                  <a:schemeClr val="tx2">
                    <a:lumMod val="75000"/>
                  </a:schemeClr>
                </a:solidFill>
                <a:cs typeface="Calibri"/>
              </a:rPr>
              <a:t>ελλείψει</a:t>
            </a:r>
            <a:r>
              <a:rPr lang="el-GR" spc="95" dirty="0">
                <a:solidFill>
                  <a:schemeClr val="tx2">
                    <a:lumMod val="75000"/>
                  </a:schemeClr>
                </a:solidFill>
                <a:cs typeface="Calibri"/>
              </a:rPr>
              <a:t> </a:t>
            </a:r>
            <a:r>
              <a:rPr lang="el-GR" spc="-5" dirty="0">
                <a:solidFill>
                  <a:schemeClr val="tx2">
                    <a:lumMod val="75000"/>
                  </a:schemeClr>
                </a:solidFill>
                <a:cs typeface="Calibri"/>
              </a:rPr>
              <a:t>τεκμηρίωσης.</a:t>
            </a:r>
            <a:r>
              <a:rPr lang="el-GR" spc="100" dirty="0">
                <a:solidFill>
                  <a:schemeClr val="tx2">
                    <a:lumMod val="75000"/>
                  </a:schemeClr>
                </a:solidFill>
                <a:cs typeface="Calibri"/>
              </a:rPr>
              <a:t> </a:t>
            </a:r>
            <a:r>
              <a:rPr lang="el-GR" spc="-5" dirty="0">
                <a:solidFill>
                  <a:schemeClr val="tx2">
                    <a:lumMod val="75000"/>
                  </a:schemeClr>
                </a:solidFill>
                <a:cs typeface="Calibri"/>
              </a:rPr>
              <a:t>Τέλος,</a:t>
            </a:r>
            <a:r>
              <a:rPr lang="el-GR" spc="105" dirty="0">
                <a:solidFill>
                  <a:schemeClr val="tx2">
                    <a:lumMod val="75000"/>
                  </a:schemeClr>
                </a:solidFill>
                <a:cs typeface="Calibri"/>
              </a:rPr>
              <a:t> </a:t>
            </a:r>
            <a:r>
              <a:rPr lang="el-GR" dirty="0">
                <a:solidFill>
                  <a:schemeClr val="tx2">
                    <a:lumMod val="75000"/>
                  </a:schemeClr>
                </a:solidFill>
                <a:cs typeface="Calibri"/>
              </a:rPr>
              <a:t>το</a:t>
            </a:r>
            <a:r>
              <a:rPr lang="el-GR" spc="100" dirty="0">
                <a:solidFill>
                  <a:schemeClr val="tx2">
                    <a:lumMod val="75000"/>
                  </a:schemeClr>
                </a:solidFill>
                <a:cs typeface="Calibri"/>
              </a:rPr>
              <a:t> </a:t>
            </a:r>
            <a:r>
              <a:rPr lang="el-GR" spc="-5" dirty="0">
                <a:solidFill>
                  <a:schemeClr val="tx2">
                    <a:lumMod val="75000"/>
                  </a:schemeClr>
                </a:solidFill>
                <a:cs typeface="Calibri"/>
              </a:rPr>
              <a:t>Δικαστήριο</a:t>
            </a:r>
            <a:r>
              <a:rPr lang="el-GR" spc="105" dirty="0">
                <a:solidFill>
                  <a:schemeClr val="tx2">
                    <a:lumMod val="75000"/>
                  </a:schemeClr>
                </a:solidFill>
                <a:cs typeface="Calibri"/>
              </a:rPr>
              <a:t> </a:t>
            </a:r>
            <a:r>
              <a:rPr lang="el-GR" spc="-5" dirty="0">
                <a:solidFill>
                  <a:schemeClr val="tx2">
                    <a:lumMod val="75000"/>
                  </a:schemeClr>
                </a:solidFill>
                <a:cs typeface="Calibri"/>
              </a:rPr>
              <a:t>έκρινε</a:t>
            </a:r>
            <a:r>
              <a:rPr lang="el-GR" spc="110" dirty="0">
                <a:solidFill>
                  <a:schemeClr val="tx2">
                    <a:lumMod val="75000"/>
                  </a:schemeClr>
                </a:solidFill>
                <a:cs typeface="Calibri"/>
              </a:rPr>
              <a:t> </a:t>
            </a:r>
            <a:r>
              <a:rPr lang="el-GR" dirty="0">
                <a:solidFill>
                  <a:schemeClr val="tx2">
                    <a:lumMod val="75000"/>
                  </a:schemeClr>
                </a:solidFill>
                <a:cs typeface="Calibri"/>
              </a:rPr>
              <a:t>ότι</a:t>
            </a:r>
            <a:r>
              <a:rPr lang="el-GR" spc="95" dirty="0">
                <a:solidFill>
                  <a:schemeClr val="tx2">
                    <a:lumMod val="75000"/>
                  </a:schemeClr>
                </a:solidFill>
                <a:cs typeface="Calibri"/>
              </a:rPr>
              <a:t> </a:t>
            </a:r>
            <a:r>
              <a:rPr lang="el-GR" dirty="0">
                <a:solidFill>
                  <a:schemeClr val="tx2">
                    <a:lumMod val="75000"/>
                  </a:schemeClr>
                </a:solidFill>
                <a:cs typeface="Calibri"/>
              </a:rPr>
              <a:t>ο</a:t>
            </a:r>
            <a:r>
              <a:rPr lang="el-GR" spc="105" dirty="0">
                <a:solidFill>
                  <a:schemeClr val="tx2">
                    <a:lumMod val="75000"/>
                  </a:schemeClr>
                </a:solidFill>
                <a:cs typeface="Calibri"/>
              </a:rPr>
              <a:t> </a:t>
            </a:r>
            <a:r>
              <a:rPr lang="el-GR" spc="-5" dirty="0">
                <a:solidFill>
                  <a:schemeClr val="tx2">
                    <a:lumMod val="75000"/>
                  </a:schemeClr>
                </a:solidFill>
                <a:cs typeface="Calibri"/>
              </a:rPr>
              <a:t>ισχυρισμός</a:t>
            </a:r>
            <a:r>
              <a:rPr lang="el-GR" spc="100" dirty="0">
                <a:solidFill>
                  <a:schemeClr val="tx2">
                    <a:lumMod val="75000"/>
                  </a:schemeClr>
                </a:solidFill>
                <a:cs typeface="Calibri"/>
              </a:rPr>
              <a:t> </a:t>
            </a:r>
            <a:r>
              <a:rPr lang="el-GR" spc="-5" dirty="0">
                <a:solidFill>
                  <a:schemeClr val="tx2">
                    <a:lumMod val="75000"/>
                  </a:schemeClr>
                </a:solidFill>
                <a:cs typeface="Calibri"/>
              </a:rPr>
              <a:t>σχετικά</a:t>
            </a:r>
            <a:r>
              <a:rPr lang="el-GR" spc="100" dirty="0">
                <a:solidFill>
                  <a:schemeClr val="tx2">
                    <a:lumMod val="75000"/>
                  </a:schemeClr>
                </a:solidFill>
                <a:cs typeface="Calibri"/>
              </a:rPr>
              <a:t> </a:t>
            </a:r>
            <a:r>
              <a:rPr lang="el-GR" dirty="0">
                <a:solidFill>
                  <a:schemeClr val="tx2">
                    <a:lumMod val="75000"/>
                  </a:schemeClr>
                </a:solidFill>
                <a:cs typeface="Calibri"/>
              </a:rPr>
              <a:t>με</a:t>
            </a:r>
            <a:r>
              <a:rPr lang="el-GR" spc="110" dirty="0">
                <a:solidFill>
                  <a:schemeClr val="tx2">
                    <a:lumMod val="75000"/>
                  </a:schemeClr>
                </a:solidFill>
                <a:cs typeface="Calibri"/>
              </a:rPr>
              <a:t> </a:t>
            </a:r>
            <a:r>
              <a:rPr lang="el-GR" spc="-5" dirty="0">
                <a:solidFill>
                  <a:schemeClr val="tx2">
                    <a:lumMod val="75000"/>
                  </a:schemeClr>
                </a:solidFill>
                <a:cs typeface="Calibri"/>
              </a:rPr>
              <a:t>τη </a:t>
            </a:r>
            <a:r>
              <a:rPr lang="el-GR" spc="-260" dirty="0">
                <a:solidFill>
                  <a:schemeClr val="tx2">
                    <a:lumMod val="75000"/>
                  </a:schemeClr>
                </a:solidFill>
                <a:cs typeface="Calibri"/>
              </a:rPr>
              <a:t> </a:t>
            </a:r>
            <a:r>
              <a:rPr lang="el-GR" dirty="0">
                <a:solidFill>
                  <a:schemeClr val="tx2">
                    <a:lumMod val="75000"/>
                  </a:schemeClr>
                </a:solidFill>
                <a:cs typeface="Calibri"/>
              </a:rPr>
              <a:t>μη </a:t>
            </a:r>
            <a:r>
              <a:rPr lang="el-GR" spc="-5" dirty="0">
                <a:solidFill>
                  <a:schemeClr val="tx2">
                    <a:lumMod val="75000"/>
                  </a:schemeClr>
                </a:solidFill>
                <a:cs typeface="Calibri"/>
              </a:rPr>
              <a:t>παροχή από </a:t>
            </a:r>
            <a:r>
              <a:rPr lang="el-GR" dirty="0">
                <a:solidFill>
                  <a:schemeClr val="tx2">
                    <a:lumMod val="75000"/>
                  </a:schemeClr>
                </a:solidFill>
                <a:cs typeface="Calibri"/>
              </a:rPr>
              <a:t>το </a:t>
            </a:r>
            <a:r>
              <a:rPr lang="el-GR" spc="-5" dirty="0">
                <a:solidFill>
                  <a:schemeClr val="tx2">
                    <a:lumMod val="75000"/>
                  </a:schemeClr>
                </a:solidFill>
                <a:cs typeface="Calibri"/>
              </a:rPr>
              <a:t>Κράτος συγκεκριμένων </a:t>
            </a:r>
            <a:r>
              <a:rPr lang="el-GR" dirty="0">
                <a:solidFill>
                  <a:schemeClr val="tx2">
                    <a:lumMod val="75000"/>
                  </a:schemeClr>
                </a:solidFill>
                <a:cs typeface="Calibri"/>
              </a:rPr>
              <a:t>μέσων </a:t>
            </a:r>
            <a:r>
              <a:rPr lang="el-GR" spc="-5" dirty="0">
                <a:solidFill>
                  <a:schemeClr val="tx2">
                    <a:lumMod val="75000"/>
                  </a:schemeClr>
                </a:solidFill>
                <a:cs typeface="Calibri"/>
              </a:rPr>
              <a:t>προς </a:t>
            </a:r>
            <a:r>
              <a:rPr lang="el-GR" dirty="0">
                <a:solidFill>
                  <a:schemeClr val="tx2">
                    <a:lumMod val="75000"/>
                  </a:schemeClr>
                </a:solidFill>
                <a:cs typeface="Calibri"/>
              </a:rPr>
              <a:t>τα </a:t>
            </a:r>
            <a:r>
              <a:rPr lang="el-GR" spc="-5" dirty="0">
                <a:solidFill>
                  <a:schemeClr val="tx2">
                    <a:lumMod val="75000"/>
                  </a:schemeClr>
                </a:solidFill>
                <a:cs typeface="Calibri"/>
              </a:rPr>
              <a:t>αυτιστικά παιδιά </a:t>
            </a:r>
            <a:r>
              <a:rPr lang="el-GR" dirty="0">
                <a:solidFill>
                  <a:schemeClr val="tx2">
                    <a:lumMod val="75000"/>
                  </a:schemeClr>
                </a:solidFill>
                <a:cs typeface="Calibri"/>
              </a:rPr>
              <a:t>ήταν </a:t>
            </a:r>
            <a:r>
              <a:rPr lang="el-GR" spc="5" dirty="0">
                <a:solidFill>
                  <a:schemeClr val="tx2">
                    <a:lumMod val="75000"/>
                  </a:schemeClr>
                </a:solidFill>
                <a:cs typeface="Calibri"/>
              </a:rPr>
              <a:t> </a:t>
            </a:r>
            <a:r>
              <a:rPr lang="el-GR" spc="-5" dirty="0">
                <a:solidFill>
                  <a:schemeClr val="tx2">
                    <a:lumMod val="75000"/>
                  </a:schemeClr>
                </a:solidFill>
                <a:cs typeface="Calibri"/>
              </a:rPr>
              <a:t>απαράδεκτος</a:t>
            </a:r>
            <a:r>
              <a:rPr lang="el-GR" dirty="0">
                <a:solidFill>
                  <a:schemeClr val="tx2">
                    <a:lumMod val="75000"/>
                  </a:schemeClr>
                </a:solidFill>
                <a:cs typeface="Calibri"/>
              </a:rPr>
              <a:t> </a:t>
            </a:r>
            <a:r>
              <a:rPr lang="el-GR" spc="-5" dirty="0">
                <a:solidFill>
                  <a:schemeClr val="tx2">
                    <a:lumMod val="75000"/>
                  </a:schemeClr>
                </a:solidFill>
                <a:cs typeface="Calibri"/>
              </a:rPr>
              <a:t>λόγω</a:t>
            </a:r>
            <a:r>
              <a:rPr lang="el-GR" spc="5" dirty="0">
                <a:solidFill>
                  <a:schemeClr val="tx2">
                    <a:lumMod val="75000"/>
                  </a:schemeClr>
                </a:solidFill>
                <a:cs typeface="Calibri"/>
              </a:rPr>
              <a:t> </a:t>
            </a:r>
            <a:r>
              <a:rPr lang="el-GR" spc="-5" dirty="0">
                <a:solidFill>
                  <a:schemeClr val="tx2">
                    <a:lumMod val="75000"/>
                  </a:schemeClr>
                </a:solidFill>
                <a:cs typeface="Calibri"/>
              </a:rPr>
              <a:t>μην</a:t>
            </a:r>
            <a:r>
              <a:rPr lang="el-GR" spc="-10" dirty="0">
                <a:solidFill>
                  <a:schemeClr val="tx2">
                    <a:lumMod val="75000"/>
                  </a:schemeClr>
                </a:solidFill>
                <a:cs typeface="Calibri"/>
              </a:rPr>
              <a:t> </a:t>
            </a:r>
            <a:r>
              <a:rPr lang="el-GR" spc="-5" dirty="0">
                <a:solidFill>
                  <a:schemeClr val="tx2">
                    <a:lumMod val="75000"/>
                  </a:schemeClr>
                </a:solidFill>
                <a:cs typeface="Calibri"/>
              </a:rPr>
              <a:t>εξάντλησης</a:t>
            </a:r>
            <a:r>
              <a:rPr lang="el-GR" dirty="0">
                <a:solidFill>
                  <a:schemeClr val="tx2">
                    <a:lumMod val="75000"/>
                  </a:schemeClr>
                </a:solidFill>
                <a:cs typeface="Calibri"/>
              </a:rPr>
              <a:t> </a:t>
            </a:r>
            <a:r>
              <a:rPr lang="el-GR" spc="-5" dirty="0">
                <a:solidFill>
                  <a:schemeClr val="tx2">
                    <a:lumMod val="75000"/>
                  </a:schemeClr>
                </a:solidFill>
                <a:cs typeface="Calibri"/>
              </a:rPr>
              <a:t>των</a:t>
            </a:r>
            <a:r>
              <a:rPr lang="el-GR" spc="-10" dirty="0">
                <a:solidFill>
                  <a:schemeClr val="tx2">
                    <a:lumMod val="75000"/>
                  </a:schemeClr>
                </a:solidFill>
                <a:cs typeface="Calibri"/>
              </a:rPr>
              <a:t> </a:t>
            </a:r>
            <a:r>
              <a:rPr lang="el-GR" spc="-5" dirty="0">
                <a:solidFill>
                  <a:schemeClr val="tx2">
                    <a:lumMod val="75000"/>
                  </a:schemeClr>
                </a:solidFill>
                <a:cs typeface="Calibri"/>
              </a:rPr>
              <a:t>εσωτερικών</a:t>
            </a:r>
            <a:r>
              <a:rPr lang="el-GR" spc="10" dirty="0">
                <a:solidFill>
                  <a:schemeClr val="tx2">
                    <a:lumMod val="75000"/>
                  </a:schemeClr>
                </a:solidFill>
                <a:cs typeface="Calibri"/>
              </a:rPr>
              <a:t> </a:t>
            </a:r>
            <a:r>
              <a:rPr lang="el-GR" spc="-5" dirty="0">
                <a:solidFill>
                  <a:schemeClr val="tx2">
                    <a:lumMod val="75000"/>
                  </a:schemeClr>
                </a:solidFill>
                <a:cs typeface="Calibri"/>
              </a:rPr>
              <a:t>ένδικων</a:t>
            </a:r>
            <a:r>
              <a:rPr lang="el-GR" spc="5" dirty="0">
                <a:solidFill>
                  <a:schemeClr val="tx2">
                    <a:lumMod val="75000"/>
                  </a:schemeClr>
                </a:solidFill>
                <a:cs typeface="Calibri"/>
              </a:rPr>
              <a:t> </a:t>
            </a:r>
            <a:r>
              <a:rPr lang="el-GR" dirty="0">
                <a:solidFill>
                  <a:schemeClr val="tx2">
                    <a:lumMod val="75000"/>
                  </a:schemeClr>
                </a:solidFill>
                <a:cs typeface="Calibri"/>
              </a:rPr>
              <a:t>μέσων.</a:t>
            </a:r>
          </a:p>
          <a:p>
            <a:pPr marL="63500" marR="55244" algn="just">
              <a:lnSpc>
                <a:spcPct val="101699"/>
              </a:lnSpc>
            </a:pPr>
            <a:endParaRPr>
              <a:latin typeface="Calibri"/>
              <a:cs typeface="Calibri"/>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17500" y="273050"/>
            <a:ext cx="10134600" cy="6186309"/>
          </a:xfrm>
          <a:prstGeom prst="rect">
            <a:avLst/>
          </a:prstGeom>
        </p:spPr>
        <p:txBody>
          <a:bodyPr wrap="square">
            <a:spAutoFit/>
          </a:bodyPr>
          <a:lstStyle/>
          <a:p>
            <a:pPr lvl="1"/>
            <a:r>
              <a:rPr lang="el-GR" b="1" i="1" dirty="0" smtClean="0"/>
              <a:t>Η περίπτωση της Ελλάδας</a:t>
            </a:r>
            <a:r>
              <a:rPr lang="el-GR" dirty="0" smtClean="0"/>
              <a:t/>
            </a:r>
            <a:br>
              <a:rPr lang="el-GR" dirty="0" smtClean="0"/>
            </a:br>
            <a:r>
              <a:rPr lang="el-GR" dirty="0" smtClean="0"/>
              <a:t>Μέχρι στιγμής, είναι μικρός ο αριθμός των ατομικών προσφυγών κατά του Ελληνικού Κράτους που φτάνουν στο Στρασβούργο και συνδέονται με παιδιά. Ωστόσο, οι σχετικές υποθέσεις που αφορούν την Ελλάδα και για τις οποίες έχει αποφανθεί το Δικαστήριο δε στερούνται ενδιαφέροντος και έχουν σχέση: </a:t>
            </a:r>
            <a:br>
              <a:rPr lang="el-GR" dirty="0" smtClean="0"/>
            </a:br>
            <a:r>
              <a:rPr lang="el-GR" dirty="0" smtClean="0"/>
              <a:t>•    με την αναγραφή, σε πιστοποιητικό γέννησης, της ένδειξης "</a:t>
            </a:r>
            <a:r>
              <a:rPr lang="el-GR" dirty="0" err="1" smtClean="0"/>
              <a:t>ονοματοδοσία</a:t>
            </a:r>
            <a:r>
              <a:rPr lang="el-GR" dirty="0" smtClean="0"/>
              <a:t>" δίπλα από το κύριο όνομα παιδιού που δεν έχει βαπτιστεί, οδηγώντας σε αναγκαστική αποκάλυψη των πεποιθήσεων της συγκεκριμένης οικογένειας (</a:t>
            </a:r>
            <a:r>
              <a:rPr lang="el-GR" b="1" u="sng" dirty="0" err="1" smtClean="0">
                <a:hlinkClick r:id="rId2"/>
              </a:rPr>
              <a:t>Stavropoulos</a:t>
            </a:r>
            <a:r>
              <a:rPr lang="el-GR" b="1" u="sng" dirty="0" smtClean="0">
                <a:hlinkClick r:id="rId2"/>
              </a:rPr>
              <a:t> και άλλοι κατά Ελλάδος</a:t>
            </a:r>
            <a:r>
              <a:rPr lang="el-GR" u="sng" dirty="0" smtClean="0"/>
              <a:t>,</a:t>
            </a:r>
            <a:r>
              <a:rPr lang="el-GR" b="1" u="sng" dirty="0" smtClean="0"/>
              <a:t> </a:t>
            </a:r>
            <a:r>
              <a:rPr lang="el-GR" dirty="0" smtClean="0"/>
              <a:t>25 Ιουνίου 2020)</a:t>
            </a:r>
            <a:br>
              <a:rPr lang="el-GR" dirty="0" smtClean="0"/>
            </a:br>
            <a:r>
              <a:rPr lang="el-GR" dirty="0" smtClean="0"/>
              <a:t>•    με το δίκαιο χαρακτήρα της ποινικής διαδικασίας  και το σεβασμό των δικαιωμάτων του κατηγορουμένου αναφορικά με υπόθεση σεξουαλικής κακοποίησης παιδιού από τον πατέρα του (</a:t>
            </a:r>
            <a:r>
              <a:rPr lang="el-GR" b="1" u="sng" dirty="0" err="1" smtClean="0">
                <a:hlinkClick r:id="rId3"/>
              </a:rPr>
              <a:t>Papadopoulos</a:t>
            </a:r>
            <a:r>
              <a:rPr lang="el-GR" b="1" u="sng" dirty="0" smtClean="0">
                <a:hlinkClick r:id="rId3"/>
              </a:rPr>
              <a:t> κατά Ελλάδος</a:t>
            </a:r>
            <a:r>
              <a:rPr lang="el-GR" dirty="0" smtClean="0"/>
              <a:t>, 14 Μαΐου 2020)</a:t>
            </a:r>
            <a:br>
              <a:rPr lang="el-GR" dirty="0" smtClean="0"/>
            </a:br>
            <a:r>
              <a:rPr lang="el-GR" dirty="0" smtClean="0"/>
              <a:t>•    με την ισόβια απέλαση από την Ελλάδα ομογενή από την περιοχή της Βορείου Ηπείρου της Αλβανίας, πατέρα ενός αγοριού 6 ετών που έχει την ελληνική υπηκοότητα, ο οποίος είχε καταδικαστεί για παράβαση του Νόμου περί Ναρκωτικών (</a:t>
            </a:r>
            <a:r>
              <a:rPr lang="el-GR" b="1" u="sng" dirty="0" err="1" smtClean="0">
                <a:hlinkClick r:id="rId4"/>
              </a:rPr>
              <a:t>Kolonja</a:t>
            </a:r>
            <a:r>
              <a:rPr lang="el-GR" b="1" u="sng" dirty="0" smtClean="0">
                <a:hlinkClick r:id="rId4"/>
              </a:rPr>
              <a:t> κατά Ελλάδος</a:t>
            </a:r>
            <a:r>
              <a:rPr lang="el-GR" dirty="0" smtClean="0"/>
              <a:t>, 19 Μαΐου 2016) </a:t>
            </a:r>
            <a:br>
              <a:rPr lang="el-GR" dirty="0" smtClean="0"/>
            </a:br>
            <a:r>
              <a:rPr lang="el-GR" dirty="0" smtClean="0"/>
              <a:t>•    με τα δικαιώματα ασυνόδευτων παιδιών ή παιδιών χωρισμένων από την οικογένειά τους (</a:t>
            </a:r>
            <a:r>
              <a:rPr lang="el-GR" b="1" u="sng" dirty="0" err="1" smtClean="0">
                <a:hlinkClick r:id="rId5"/>
              </a:rPr>
              <a:t>Sh.D</a:t>
            </a:r>
            <a:r>
              <a:rPr lang="el-GR" b="1" u="sng" dirty="0" smtClean="0">
                <a:hlinkClick r:id="rId5"/>
              </a:rPr>
              <a:t>. και άλλοι κατά Ελλάδος, Αυστρίας, Κροατίας, Ουγγαρίας, Βόρειας Μακεδονίας, Σερβίας και Σλοβενίας</a:t>
            </a:r>
            <a:r>
              <a:rPr lang="el-GR" dirty="0" smtClean="0"/>
              <a:t>, 13 Ιουνίου 2019, </a:t>
            </a:r>
            <a:r>
              <a:rPr lang="el-GR" b="1" u="sng" dirty="0" smtClean="0">
                <a:hlinkClick r:id="rId6"/>
              </a:rPr>
              <a:t>H.A. και άλλοι κατά Ελλάδος</a:t>
            </a:r>
            <a:r>
              <a:rPr lang="el-GR" dirty="0" smtClean="0"/>
              <a:t>, 28 Φεβρουαρίου 2019, </a:t>
            </a:r>
            <a:r>
              <a:rPr lang="el-GR" b="1" u="sng" dirty="0" err="1" smtClean="0">
                <a:hlinkClick r:id="rId7"/>
              </a:rPr>
              <a:t>Aarabi</a:t>
            </a:r>
            <a:r>
              <a:rPr lang="el-GR" b="1" u="sng" dirty="0" smtClean="0">
                <a:hlinkClick r:id="rId7"/>
              </a:rPr>
              <a:t> κατά Ελλάδος</a:t>
            </a:r>
            <a:r>
              <a:rPr lang="el-GR" dirty="0" smtClean="0"/>
              <a:t>, 2 Απριλίου 2015, </a:t>
            </a:r>
            <a:r>
              <a:rPr lang="el-GR" b="1" u="sng" dirty="0" err="1" smtClean="0">
                <a:hlinkClick r:id="rId8"/>
              </a:rPr>
              <a:t>Mohamad</a:t>
            </a:r>
            <a:r>
              <a:rPr lang="el-GR" b="1" u="sng" dirty="0" smtClean="0">
                <a:hlinkClick r:id="rId8"/>
              </a:rPr>
              <a:t> κατά Ελλάδος</a:t>
            </a:r>
            <a:r>
              <a:rPr lang="el-GR" dirty="0" smtClean="0"/>
              <a:t>, 11 Δεκεμβρίου 2014, </a:t>
            </a:r>
            <a:r>
              <a:rPr lang="el-GR" b="1" u="sng" dirty="0" err="1" smtClean="0">
                <a:hlinkClick r:id="rId9"/>
              </a:rPr>
              <a:t>Housein</a:t>
            </a:r>
            <a:r>
              <a:rPr lang="el-GR" b="1" u="sng" dirty="0" smtClean="0">
                <a:hlinkClick r:id="rId9"/>
              </a:rPr>
              <a:t> κατά Ελλάδος</a:t>
            </a:r>
            <a:r>
              <a:rPr lang="el-GR" dirty="0" smtClean="0">
                <a:hlinkClick r:id="rId9"/>
              </a:rPr>
              <a:t>, </a:t>
            </a:r>
            <a:r>
              <a:rPr lang="el-GR" dirty="0" smtClean="0"/>
              <a:t>24 Οκτωβρίου 2013, </a:t>
            </a:r>
            <a:r>
              <a:rPr lang="el-GR" b="1" u="sng" dirty="0" err="1" smtClean="0">
                <a:hlinkClick r:id="rId10"/>
              </a:rPr>
              <a:t>Barjamaj</a:t>
            </a:r>
            <a:r>
              <a:rPr lang="el-GR" b="1" u="sng" dirty="0" smtClean="0">
                <a:hlinkClick r:id="rId10"/>
              </a:rPr>
              <a:t> κατά Ελλάδος</a:t>
            </a:r>
            <a:r>
              <a:rPr lang="el-GR" dirty="0" smtClean="0"/>
              <a:t>, 2 Μαΐου 2013, </a:t>
            </a:r>
            <a:r>
              <a:rPr lang="el-GR" b="1" u="sng" dirty="0" err="1" smtClean="0">
                <a:hlinkClick r:id="rId11"/>
              </a:rPr>
              <a:t>Rahimi</a:t>
            </a:r>
            <a:r>
              <a:rPr lang="el-GR" b="1" u="sng" dirty="0" smtClean="0">
                <a:hlinkClick r:id="rId11"/>
              </a:rPr>
              <a:t> κατά Ελλάδος</a:t>
            </a:r>
            <a:r>
              <a:rPr lang="el-GR" dirty="0" smtClean="0"/>
              <a:t>, 5 Απριλίου 2011, </a:t>
            </a:r>
            <a:r>
              <a:rPr lang="el-GR" b="1" u="sng" dirty="0" err="1" smtClean="0">
                <a:hlinkClick r:id="rId12"/>
              </a:rPr>
              <a:t>Bubullima</a:t>
            </a:r>
            <a:r>
              <a:rPr lang="el-GR" b="1" u="sng" dirty="0" smtClean="0">
                <a:hlinkClick r:id="rId12"/>
              </a:rPr>
              <a:t> κατά Ελλάδος</a:t>
            </a:r>
            <a:r>
              <a:rPr lang="el-GR" dirty="0" smtClean="0"/>
              <a:t>, 28 Οκτωβρίου 2010), </a:t>
            </a:r>
            <a:br>
              <a:rPr lang="el-GR" dirty="0" smtClean="0"/>
            </a:br>
            <a:r>
              <a:rPr lang="el-GR" dirty="0" smtClean="0"/>
              <a:t>•    με την κράτηση μίας οικογένειας Αφγανών στο κέντρο κράτησης της </a:t>
            </a:r>
            <a:r>
              <a:rPr lang="el-GR" dirty="0" err="1" smtClean="0"/>
              <a:t>Παγανής</a:t>
            </a:r>
            <a:r>
              <a:rPr lang="el-GR" dirty="0" smtClean="0"/>
              <a:t> Λέσβου ενόψει της απέλασής της (</a:t>
            </a:r>
            <a:r>
              <a:rPr lang="el-GR" b="1" u="sng" dirty="0" err="1" smtClean="0">
                <a:hlinkClick r:id="rId13"/>
              </a:rPr>
              <a:t>Mahmundi</a:t>
            </a:r>
            <a:r>
              <a:rPr lang="el-GR" b="1" u="sng" dirty="0" smtClean="0">
                <a:hlinkClick r:id="rId13"/>
              </a:rPr>
              <a:t> και άλλοι κατά Ελλάδο</a:t>
            </a:r>
            <a:r>
              <a:rPr lang="el-GR" dirty="0" smtClean="0">
                <a:hlinkClick r:id="rId13"/>
              </a:rPr>
              <a:t>ς</a:t>
            </a:r>
            <a:r>
              <a:rPr lang="el-GR" dirty="0" smtClean="0"/>
              <a:t>, 31 Ιουλίου 2012),  </a:t>
            </a: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41300" y="315764"/>
            <a:ext cx="10287000" cy="6247864"/>
          </a:xfrm>
          <a:prstGeom prst="rect">
            <a:avLst/>
          </a:prstGeom>
        </p:spPr>
        <p:txBody>
          <a:bodyPr wrap="square">
            <a:spAutoFit/>
          </a:bodyPr>
          <a:lstStyle/>
          <a:p>
            <a:pPr lvl="1"/>
            <a:r>
              <a:rPr lang="el-GR" sz="1600" dirty="0" smtClean="0"/>
              <a:t>με την απάνθρωπη και εξευτελιστική μεταχείριση παιδιού </a:t>
            </a:r>
            <a:r>
              <a:rPr lang="el-GR" sz="1600" dirty="0" err="1" smtClean="0"/>
              <a:t>Ρομά</a:t>
            </a:r>
            <a:r>
              <a:rPr lang="el-GR" sz="1600" dirty="0" smtClean="0"/>
              <a:t> από την αστυνομία (</a:t>
            </a:r>
            <a:r>
              <a:rPr lang="el-GR" sz="1600" b="1" u="sng" dirty="0" err="1" smtClean="0">
                <a:hlinkClick r:id="rId2"/>
              </a:rPr>
              <a:t>Stefanou</a:t>
            </a:r>
            <a:r>
              <a:rPr lang="el-GR" sz="1600" b="1" u="sng" dirty="0" smtClean="0">
                <a:hlinkClick r:id="rId2"/>
              </a:rPr>
              <a:t> κατά Ελλάδος</a:t>
            </a:r>
            <a:r>
              <a:rPr lang="el-GR" sz="1600" dirty="0" smtClean="0"/>
              <a:t>, 22 Απριλίου 2010), </a:t>
            </a:r>
            <a:br>
              <a:rPr lang="el-GR" sz="1600" dirty="0" smtClean="0"/>
            </a:br>
            <a:r>
              <a:rPr lang="el-GR" sz="1600" dirty="0" smtClean="0"/>
              <a:t>•    με τη σχολική φοίτηση των παιδιών </a:t>
            </a:r>
            <a:r>
              <a:rPr lang="el-GR" sz="1600" dirty="0" err="1" smtClean="0"/>
              <a:t>Ρομά</a:t>
            </a:r>
            <a:r>
              <a:rPr lang="el-GR" sz="1600" dirty="0" smtClean="0"/>
              <a:t> (</a:t>
            </a:r>
            <a:r>
              <a:rPr lang="el-GR" sz="1600" b="1" u="sng" dirty="0" err="1" smtClean="0">
                <a:hlinkClick r:id="rId3"/>
              </a:rPr>
              <a:t>Lavida</a:t>
            </a:r>
            <a:r>
              <a:rPr lang="el-GR" sz="1600" b="1" u="sng" dirty="0" smtClean="0">
                <a:hlinkClick r:id="rId3"/>
              </a:rPr>
              <a:t> και άλλοι κατά Ελλάδος</a:t>
            </a:r>
            <a:r>
              <a:rPr lang="el-GR" sz="1600" dirty="0" smtClean="0"/>
              <a:t>, 30 Μαΐου 2013, </a:t>
            </a:r>
            <a:r>
              <a:rPr lang="el-GR" sz="1600" b="1" u="sng" dirty="0" err="1" smtClean="0">
                <a:hlinkClick r:id="rId4"/>
              </a:rPr>
              <a:t>Sampani</a:t>
            </a:r>
            <a:r>
              <a:rPr lang="el-GR" sz="1600" b="1" u="sng" dirty="0" smtClean="0">
                <a:hlinkClick r:id="rId4"/>
              </a:rPr>
              <a:t> και άλλοι κατά Ελλάδος</a:t>
            </a:r>
            <a:r>
              <a:rPr lang="el-GR" sz="1600" dirty="0" smtClean="0"/>
              <a:t>, 11 Δεκεμβρίου 2012, </a:t>
            </a:r>
            <a:r>
              <a:rPr lang="el-GR" sz="1600" b="1" u="sng" dirty="0" err="1" smtClean="0">
                <a:hlinkClick r:id="rId5"/>
              </a:rPr>
              <a:t>Sampanis</a:t>
            </a:r>
            <a:r>
              <a:rPr lang="el-GR" sz="1600" b="1" u="sng" dirty="0" smtClean="0">
                <a:hlinkClick r:id="rId5"/>
              </a:rPr>
              <a:t> και άλλοι κατά Ελλάδος</a:t>
            </a:r>
            <a:r>
              <a:rPr lang="el-GR" sz="1600" dirty="0" smtClean="0"/>
              <a:t>, 5 Ιουνίου 2008)</a:t>
            </a:r>
            <a:br>
              <a:rPr lang="el-GR" sz="1600" dirty="0" smtClean="0"/>
            </a:br>
            <a:r>
              <a:rPr lang="el-GR" sz="1600" dirty="0" smtClean="0"/>
              <a:t>•    με τη διεθνή απαγωγή παιδιού και, ειδικότερα, τη μη δυνατότητα μίας μητέρας που ζει στη Γαλλία να ασκήσει την επιμέλεια, που της είχε αποδοθεί από τα ελληνικά δικαστήρια, αναφορικά με τον έναν από τους δύο γιούς της που ζει στην Ελλάδα μαζί με το πρώην σύζυγό της και τον αδερφό του και αρνείται να επιστρέψει στη Γαλλία μαζί της (</a:t>
            </a:r>
            <a:r>
              <a:rPr lang="el-GR" sz="1600" b="1" u="sng" dirty="0" smtClean="0">
                <a:hlinkClick r:id="rId6"/>
              </a:rPr>
              <a:t>M.K. κατά Ελλάδος</a:t>
            </a:r>
            <a:r>
              <a:rPr lang="el-GR" sz="1600" dirty="0" smtClean="0"/>
              <a:t>, 1 Φεβρουαρίου 2018), </a:t>
            </a:r>
            <a:br>
              <a:rPr lang="el-GR" sz="1600" dirty="0" smtClean="0"/>
            </a:br>
            <a:r>
              <a:rPr lang="el-GR" sz="1600" dirty="0" smtClean="0"/>
              <a:t>•    με το δικαίωμα επικοινωνίας διαζευγμένων γονιών και θέματα που έχουν σχέση με την ανάθεση επιμέλειας μετά το διαζύγιο (</a:t>
            </a:r>
            <a:r>
              <a:rPr lang="el-GR" sz="1600" b="1" u="sng" dirty="0" err="1" smtClean="0">
                <a:hlinkClick r:id="rId7"/>
              </a:rPr>
              <a:t>Fourkiotis</a:t>
            </a:r>
            <a:r>
              <a:rPr lang="el-GR" sz="1600" b="1" u="sng" dirty="0" smtClean="0">
                <a:hlinkClick r:id="rId7"/>
              </a:rPr>
              <a:t> κατά Ελλάδος </a:t>
            </a:r>
            <a:r>
              <a:rPr lang="el-GR" sz="1600" dirty="0" smtClean="0"/>
              <a:t>16 Ιουνίου 2016, </a:t>
            </a:r>
            <a:r>
              <a:rPr lang="el-GR" sz="1600" b="1" u="sng" dirty="0" err="1" smtClean="0">
                <a:hlinkClick r:id="rId8"/>
              </a:rPr>
              <a:t>Syngelidis</a:t>
            </a:r>
            <a:r>
              <a:rPr lang="el-GR" sz="1600" b="1" u="sng" dirty="0" smtClean="0">
                <a:hlinkClick r:id="rId8"/>
              </a:rPr>
              <a:t> κατά Ελλάδος</a:t>
            </a:r>
            <a:r>
              <a:rPr lang="el-GR" sz="1600" dirty="0" smtClean="0"/>
              <a:t>, 11 Φεβρουαρίου 2010, </a:t>
            </a:r>
            <a:r>
              <a:rPr lang="el-GR" sz="1600" b="1" u="sng" dirty="0" err="1" smtClean="0">
                <a:hlinkClick r:id="rId9"/>
              </a:rPr>
              <a:t>Tsourlakis</a:t>
            </a:r>
            <a:r>
              <a:rPr lang="el-GR" sz="1600" b="1" u="sng" dirty="0" smtClean="0">
                <a:hlinkClick r:id="rId9"/>
              </a:rPr>
              <a:t> κατά Ελλάδος</a:t>
            </a:r>
            <a:r>
              <a:rPr lang="el-GR" sz="1600" dirty="0" smtClean="0"/>
              <a:t>, 15 Οκτωβρίου 2009, </a:t>
            </a:r>
            <a:r>
              <a:rPr lang="el-GR" sz="1600" b="1" u="sng" dirty="0" err="1" smtClean="0">
                <a:hlinkClick r:id="rId10"/>
              </a:rPr>
              <a:t>Kosmopoulou</a:t>
            </a:r>
            <a:r>
              <a:rPr lang="el-GR" sz="1600" b="1" u="sng" dirty="0" smtClean="0">
                <a:hlinkClick r:id="rId10"/>
              </a:rPr>
              <a:t> κατά Ελλάδος</a:t>
            </a:r>
            <a:r>
              <a:rPr lang="el-GR" sz="1600" dirty="0" smtClean="0"/>
              <a:t>, 5 Φεβρουαρίου 2004), </a:t>
            </a:r>
            <a:br>
              <a:rPr lang="el-GR" sz="1600" dirty="0" smtClean="0"/>
            </a:br>
            <a:r>
              <a:rPr lang="el-GR" sz="1600" dirty="0" smtClean="0"/>
              <a:t>•    με τον αποκλεισμό από το σχολείο δύο παιδιών, αδερφιών, αλβανικής καταγωγής, 7 και 11 ετών, που λανθασμένα είχε διαγνωστεί ότι έπασχαν από λέπρα (</a:t>
            </a:r>
            <a:r>
              <a:rPr lang="el-GR" sz="1600" b="1" u="sng" dirty="0" err="1" smtClean="0">
                <a:hlinkClick r:id="rId11"/>
              </a:rPr>
              <a:t>Memlika</a:t>
            </a:r>
            <a:r>
              <a:rPr lang="el-GR" sz="1600" b="1" u="sng" dirty="0" smtClean="0">
                <a:hlinkClick r:id="rId11"/>
              </a:rPr>
              <a:t> κατά Ελλάδος</a:t>
            </a:r>
            <a:r>
              <a:rPr lang="el-GR" sz="1600" dirty="0" smtClean="0"/>
              <a:t>, 6 Οκτωβρίου 2015), </a:t>
            </a:r>
            <a:br>
              <a:rPr lang="el-GR" sz="1600" dirty="0" smtClean="0"/>
            </a:br>
            <a:r>
              <a:rPr lang="el-GR" sz="1600" dirty="0" smtClean="0"/>
              <a:t>•    με το σύστημα που επικρατεί στα ελληνικά σχολεία αναφορικά με την εξαίρεση μαθητών από το μάθημα το θρησκευτικών, το οποίο αναγκάζει τους γονείς να δηλώσουν επίσημα ότι τα παιδιά τους δεν είναι χριστιανοί ορθόδοξοι (</a:t>
            </a:r>
            <a:r>
              <a:rPr lang="el-GR" sz="1600" b="1" u="sng" dirty="0" err="1" smtClean="0">
                <a:hlinkClick r:id="rId12"/>
              </a:rPr>
              <a:t>Papageorgiou</a:t>
            </a:r>
            <a:r>
              <a:rPr lang="el-GR" sz="1600" b="1" u="sng" dirty="0" smtClean="0">
                <a:hlinkClick r:id="rId12"/>
              </a:rPr>
              <a:t> και άλλοι κατά Ελλάδος</a:t>
            </a:r>
            <a:r>
              <a:rPr lang="el-GR" sz="1600" dirty="0" smtClean="0"/>
              <a:t>, 31 Οκτωβρίου 2019),</a:t>
            </a:r>
            <a:br>
              <a:rPr lang="el-GR" sz="1600" dirty="0" smtClean="0"/>
            </a:br>
            <a:r>
              <a:rPr lang="el-GR" sz="1600" dirty="0" smtClean="0"/>
              <a:t>•    με την αποβολή από το σχολείο δύο μαθητριών, μαρτύρων του Ιεχωβά, γιατί αρνήθηκαν, λόγω των θρησκευτικών τους πεποιθήσεων, να συμμετάσχουν στη σχολική παρέλαση της 28ης Οκτωβρίου (</a:t>
            </a:r>
            <a:r>
              <a:rPr lang="el-GR" sz="1600" b="1" u="sng" dirty="0" err="1" smtClean="0">
                <a:hlinkClick r:id="rId13"/>
              </a:rPr>
              <a:t>Efstratiou</a:t>
            </a:r>
            <a:r>
              <a:rPr lang="el-GR" sz="1600" b="1" u="sng" dirty="0" smtClean="0">
                <a:hlinkClick r:id="rId13"/>
              </a:rPr>
              <a:t> κατά Ελλάδος</a:t>
            </a:r>
            <a:r>
              <a:rPr lang="el-GR" sz="1600" dirty="0" smtClean="0">
                <a:hlinkClick r:id="rId13"/>
              </a:rPr>
              <a:t>,</a:t>
            </a:r>
            <a:r>
              <a:rPr lang="el-GR" sz="1600" dirty="0" smtClean="0"/>
              <a:t> 18 Δεκεμβρίου 1996,  </a:t>
            </a:r>
            <a:r>
              <a:rPr lang="el-GR" sz="1600" b="1" u="sng" dirty="0" err="1" smtClean="0">
                <a:hlinkClick r:id="rId14"/>
              </a:rPr>
              <a:t>Valsamis</a:t>
            </a:r>
            <a:r>
              <a:rPr lang="el-GR" sz="1600" b="1" u="sng" dirty="0" smtClean="0">
                <a:hlinkClick r:id="rId14"/>
              </a:rPr>
              <a:t> κατά Ελλάδος</a:t>
            </a:r>
            <a:r>
              <a:rPr lang="el-GR" sz="1600" b="1" u="sng" dirty="0" smtClean="0"/>
              <a:t>,</a:t>
            </a:r>
            <a:r>
              <a:rPr lang="el-GR" sz="1600" dirty="0" smtClean="0"/>
              <a:t> 18 Δεκεμβρίου 1996), </a:t>
            </a:r>
            <a:br>
              <a:rPr lang="el-GR" sz="1600" dirty="0" smtClean="0"/>
            </a:br>
            <a:r>
              <a:rPr lang="el-GR" sz="1600" dirty="0" smtClean="0"/>
              <a:t>•    με το δικαίωμα σεβασμού της ιδιωτικής ζωής ενός νεογέννητου, το οποίο φωτογραφήθηκε, ενώ ήταν μόλις μίας ημέρας, από τον φωτογράφο της κλινικής όπου γεννήθηκε, ενώ βρισκόταν σε ειδική μονάδα αυτής, χωρίς οι γονείς του να έχουν δώσει τη συναίνεσή τους και χωρίς να τους αποδοθούν τα αρνητικά των φωτογραφιών, παρόλο τα είχαν ζητήσει (</a:t>
            </a:r>
            <a:r>
              <a:rPr lang="el-GR" sz="1600" b="1" u="sng" dirty="0" err="1" smtClean="0">
                <a:hlinkClick r:id="rId15"/>
              </a:rPr>
              <a:t>Reklos</a:t>
            </a:r>
            <a:r>
              <a:rPr lang="el-GR" sz="1600" b="1" u="sng" dirty="0" smtClean="0">
                <a:hlinkClick r:id="rId15"/>
              </a:rPr>
              <a:t> και </a:t>
            </a:r>
            <a:r>
              <a:rPr lang="el-GR" sz="1600" b="1" u="sng" dirty="0" err="1" smtClean="0">
                <a:hlinkClick r:id="rId15"/>
              </a:rPr>
              <a:t>Davourlis</a:t>
            </a:r>
            <a:r>
              <a:rPr lang="el-GR" sz="1600" b="1" u="sng" dirty="0" smtClean="0">
                <a:hlinkClick r:id="rId15"/>
              </a:rPr>
              <a:t> κατά Ελλάδος</a:t>
            </a:r>
            <a:r>
              <a:rPr lang="el-GR" sz="1600" dirty="0" smtClean="0"/>
              <a:t>, 15 Ιανουαρίου 2009)</a:t>
            </a:r>
            <a:endParaRPr lang="en-US" sz="1600" dirty="0" smtClean="0"/>
          </a:p>
          <a:p>
            <a:pPr lvl="1"/>
            <a:endParaRPr lang="fr-FR" sz="1600" dirty="0" smtClean="0">
              <a:hlinkClick r:id="rId16"/>
            </a:endParaRPr>
          </a:p>
          <a:p>
            <a:pPr lvl="1"/>
            <a:r>
              <a:rPr lang="fr-FR" sz="1600" dirty="0" smtClean="0">
                <a:hlinkClick r:id="rId16"/>
              </a:rPr>
              <a:t>://www.patsianta.gr/ta-dikaiomata-ton-paidion-kai-to-eyropaiko--dikastirio-dikaiomaton-tou-anthropou-w-90682</a:t>
            </a:r>
            <a:r>
              <a:rPr lang="fr-FR" sz="1600" dirty="0" smtClean="0"/>
              <a:t> </a:t>
            </a:r>
            <a:endParaRPr lang="el-GR"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3700" y="730250"/>
            <a:ext cx="9372600" cy="5180264"/>
          </a:xfrm>
          <a:prstGeom prst="rect">
            <a:avLst/>
          </a:prstGeom>
        </p:spPr>
        <p:txBody>
          <a:bodyPr wrap="square">
            <a:spAutoFit/>
          </a:bodyPr>
          <a:lstStyle/>
          <a:p>
            <a:pPr marL="12700" marR="5080" algn="just">
              <a:lnSpc>
                <a:spcPct val="101800"/>
              </a:lnSpc>
              <a:spcBef>
                <a:spcPts val="75"/>
              </a:spcBef>
            </a:pPr>
            <a:r>
              <a:rPr lang="el-GR" sz="2500" dirty="0" smtClean="0">
                <a:solidFill>
                  <a:srgbClr val="4F81BC"/>
                </a:solidFill>
                <a:cs typeface="Calibri"/>
              </a:rPr>
              <a:t>ότι </a:t>
            </a:r>
            <a:r>
              <a:rPr lang="el-GR" sz="2500" spc="-5" dirty="0" smtClean="0">
                <a:solidFill>
                  <a:srgbClr val="4F81BC"/>
                </a:solidFill>
                <a:cs typeface="Calibri"/>
              </a:rPr>
              <a:t>μια τέτοια </a:t>
            </a:r>
            <a:r>
              <a:rPr lang="el-GR" sz="2500" spc="-5" dirty="0" smtClean="0">
                <a:solidFill>
                  <a:srgbClr val="4F81BC"/>
                </a:solidFill>
                <a:cs typeface="Calibri"/>
              </a:rPr>
              <a:t>άρνηση εξυπηρετούσε </a:t>
            </a:r>
            <a:r>
              <a:rPr lang="el-GR" sz="2500" dirty="0" smtClean="0">
                <a:solidFill>
                  <a:srgbClr val="4F81BC"/>
                </a:solidFill>
                <a:cs typeface="Calibri"/>
              </a:rPr>
              <a:t>το </a:t>
            </a:r>
            <a:r>
              <a:rPr lang="el-GR" sz="2500" spc="5" dirty="0" smtClean="0">
                <a:solidFill>
                  <a:srgbClr val="4F81BC"/>
                </a:solidFill>
                <a:cs typeface="Calibri"/>
              </a:rPr>
              <a:t> </a:t>
            </a:r>
            <a:r>
              <a:rPr lang="el-GR" sz="2500" spc="-5" dirty="0" smtClean="0">
                <a:solidFill>
                  <a:srgbClr val="4F81BC"/>
                </a:solidFill>
                <a:cs typeface="Calibri"/>
              </a:rPr>
              <a:t>υπέρτατο</a:t>
            </a:r>
            <a:r>
              <a:rPr lang="el-GR" sz="2500" dirty="0" smtClean="0">
                <a:solidFill>
                  <a:srgbClr val="4F81BC"/>
                </a:solidFill>
                <a:cs typeface="Calibri"/>
              </a:rPr>
              <a:t> </a:t>
            </a:r>
            <a:r>
              <a:rPr lang="el-GR" sz="2500" spc="-5" dirty="0">
                <a:solidFill>
                  <a:srgbClr val="4F81BC"/>
                </a:solidFill>
                <a:cs typeface="Calibri"/>
              </a:rPr>
              <a:t>συμφέρον</a:t>
            </a:r>
            <a:r>
              <a:rPr lang="el-GR" sz="2500" dirty="0">
                <a:solidFill>
                  <a:srgbClr val="4F81BC"/>
                </a:solidFill>
                <a:cs typeface="Calibri"/>
              </a:rPr>
              <a:t> </a:t>
            </a:r>
            <a:r>
              <a:rPr lang="el-GR" sz="2500" spc="-5" dirty="0">
                <a:solidFill>
                  <a:srgbClr val="4F81BC"/>
                </a:solidFill>
                <a:cs typeface="Calibri"/>
              </a:rPr>
              <a:t>του</a:t>
            </a:r>
            <a:r>
              <a:rPr lang="el-GR" sz="2500" dirty="0">
                <a:solidFill>
                  <a:srgbClr val="4F81BC"/>
                </a:solidFill>
                <a:cs typeface="Calibri"/>
              </a:rPr>
              <a:t> </a:t>
            </a:r>
            <a:r>
              <a:rPr lang="el-GR" sz="2500" spc="-5" dirty="0">
                <a:solidFill>
                  <a:srgbClr val="4F81BC"/>
                </a:solidFill>
                <a:cs typeface="Calibri"/>
              </a:rPr>
              <a:t>παιδιού,</a:t>
            </a:r>
            <a:r>
              <a:rPr lang="el-GR" sz="2500" dirty="0">
                <a:solidFill>
                  <a:srgbClr val="4F81BC"/>
                </a:solidFill>
                <a:cs typeface="Calibri"/>
              </a:rPr>
              <a:t> </a:t>
            </a:r>
            <a:r>
              <a:rPr lang="el-GR" sz="2500" spc="-5" dirty="0">
                <a:solidFill>
                  <a:srgbClr val="4F81BC"/>
                </a:solidFill>
                <a:cs typeface="Calibri"/>
              </a:rPr>
              <a:t>καθώς</a:t>
            </a:r>
            <a:r>
              <a:rPr lang="el-GR" sz="2500" dirty="0">
                <a:solidFill>
                  <a:srgbClr val="4F81BC"/>
                </a:solidFill>
                <a:cs typeface="Calibri"/>
              </a:rPr>
              <a:t> </a:t>
            </a:r>
            <a:r>
              <a:rPr lang="el-GR" sz="2500" spc="-5" dirty="0">
                <a:solidFill>
                  <a:srgbClr val="4F81BC"/>
                </a:solidFill>
                <a:cs typeface="Calibri"/>
              </a:rPr>
              <a:t>θα</a:t>
            </a:r>
            <a:r>
              <a:rPr lang="el-GR" sz="2500" dirty="0">
                <a:solidFill>
                  <a:srgbClr val="4F81BC"/>
                </a:solidFill>
                <a:cs typeface="Calibri"/>
              </a:rPr>
              <a:t> </a:t>
            </a:r>
            <a:r>
              <a:rPr lang="el-GR" sz="2500" spc="-5" dirty="0">
                <a:solidFill>
                  <a:srgbClr val="4F81BC"/>
                </a:solidFill>
                <a:cs typeface="Calibri"/>
              </a:rPr>
              <a:t>διασφάλιζε</a:t>
            </a:r>
            <a:r>
              <a:rPr lang="el-GR" sz="2500" dirty="0">
                <a:solidFill>
                  <a:srgbClr val="4F81BC"/>
                </a:solidFill>
                <a:cs typeface="Calibri"/>
              </a:rPr>
              <a:t> τη</a:t>
            </a:r>
            <a:r>
              <a:rPr lang="el-GR" sz="2500" spc="5" dirty="0">
                <a:solidFill>
                  <a:srgbClr val="4F81BC"/>
                </a:solidFill>
                <a:cs typeface="Calibri"/>
              </a:rPr>
              <a:t> </a:t>
            </a:r>
            <a:r>
              <a:rPr lang="el-GR" sz="2500" spc="-5" dirty="0">
                <a:solidFill>
                  <a:srgbClr val="4F81BC"/>
                </a:solidFill>
                <a:cs typeface="Calibri"/>
              </a:rPr>
              <a:t>διατήρηση</a:t>
            </a:r>
            <a:r>
              <a:rPr lang="el-GR" sz="2500" dirty="0">
                <a:solidFill>
                  <a:srgbClr val="4F81BC"/>
                </a:solidFill>
                <a:cs typeface="Calibri"/>
              </a:rPr>
              <a:t> </a:t>
            </a:r>
            <a:r>
              <a:rPr lang="el-GR" sz="2500" spc="-5" dirty="0">
                <a:solidFill>
                  <a:srgbClr val="4F81BC"/>
                </a:solidFill>
                <a:cs typeface="Calibri"/>
              </a:rPr>
              <a:t>μίας</a:t>
            </a:r>
            <a:r>
              <a:rPr lang="el-GR" sz="2500" dirty="0">
                <a:solidFill>
                  <a:srgbClr val="4F81BC"/>
                </a:solidFill>
                <a:cs typeface="Calibri"/>
              </a:rPr>
              <a:t> </a:t>
            </a:r>
            <a:r>
              <a:rPr lang="el-GR" sz="2500" spc="-5" dirty="0">
                <a:solidFill>
                  <a:srgbClr val="4F81BC"/>
                </a:solidFill>
                <a:cs typeface="Calibri"/>
              </a:rPr>
              <a:t>και </a:t>
            </a:r>
            <a:r>
              <a:rPr lang="el-GR" sz="2500" dirty="0">
                <a:solidFill>
                  <a:srgbClr val="4F81BC"/>
                </a:solidFill>
                <a:cs typeface="Calibri"/>
              </a:rPr>
              <a:t> </a:t>
            </a:r>
            <a:r>
              <a:rPr lang="el-GR" sz="2500" spc="-5" dirty="0">
                <a:solidFill>
                  <a:srgbClr val="4F81BC"/>
                </a:solidFill>
                <a:cs typeface="Calibri"/>
              </a:rPr>
              <a:t>μοναδικής</a:t>
            </a:r>
            <a:r>
              <a:rPr lang="el-GR" sz="2500" dirty="0">
                <a:solidFill>
                  <a:srgbClr val="4F81BC"/>
                </a:solidFill>
                <a:cs typeface="Calibri"/>
              </a:rPr>
              <a:t> </a:t>
            </a:r>
            <a:r>
              <a:rPr lang="el-GR" sz="2500" spc="-5" dirty="0">
                <a:solidFill>
                  <a:srgbClr val="4F81BC"/>
                </a:solidFill>
                <a:cs typeface="Calibri"/>
              </a:rPr>
              <a:t>γονικής</a:t>
            </a:r>
            <a:r>
              <a:rPr lang="el-GR" sz="2500" dirty="0">
                <a:solidFill>
                  <a:srgbClr val="4F81BC"/>
                </a:solidFill>
                <a:cs typeface="Calibri"/>
              </a:rPr>
              <a:t> σχέσης</a:t>
            </a:r>
            <a:r>
              <a:rPr lang="el-GR" sz="2500" spc="5" dirty="0">
                <a:solidFill>
                  <a:srgbClr val="4F81BC"/>
                </a:solidFill>
                <a:cs typeface="Calibri"/>
              </a:rPr>
              <a:t> </a:t>
            </a:r>
            <a:r>
              <a:rPr lang="el-GR" sz="2500" spc="-5" dirty="0">
                <a:solidFill>
                  <a:srgbClr val="4F81BC"/>
                </a:solidFill>
                <a:cs typeface="Calibri"/>
              </a:rPr>
              <a:t>τόσο</a:t>
            </a:r>
            <a:r>
              <a:rPr lang="el-GR" sz="2500" dirty="0">
                <a:solidFill>
                  <a:srgbClr val="4F81BC"/>
                </a:solidFill>
                <a:cs typeface="Calibri"/>
              </a:rPr>
              <a:t> </a:t>
            </a:r>
            <a:r>
              <a:rPr lang="el-GR" sz="2500" spc="-5" dirty="0">
                <a:solidFill>
                  <a:srgbClr val="4F81BC"/>
                </a:solidFill>
                <a:cs typeface="Calibri"/>
              </a:rPr>
              <a:t>στο</a:t>
            </a:r>
            <a:r>
              <a:rPr lang="el-GR" sz="2500" dirty="0">
                <a:solidFill>
                  <a:srgbClr val="4F81BC"/>
                </a:solidFill>
                <a:cs typeface="Calibri"/>
              </a:rPr>
              <a:t> </a:t>
            </a:r>
            <a:r>
              <a:rPr lang="el-GR" sz="2500" spc="-5" dirty="0">
                <a:solidFill>
                  <a:srgbClr val="4F81BC"/>
                </a:solidFill>
                <a:cs typeface="Calibri"/>
              </a:rPr>
              <a:t>Μαρόκο</a:t>
            </a:r>
            <a:r>
              <a:rPr lang="el-GR" sz="2500" dirty="0">
                <a:solidFill>
                  <a:srgbClr val="4F81BC"/>
                </a:solidFill>
                <a:cs typeface="Calibri"/>
              </a:rPr>
              <a:t> </a:t>
            </a:r>
            <a:r>
              <a:rPr lang="el-GR" sz="2500" spc="-5" dirty="0">
                <a:solidFill>
                  <a:srgbClr val="4F81BC"/>
                </a:solidFill>
                <a:cs typeface="Calibri"/>
              </a:rPr>
              <a:t>όσο</a:t>
            </a:r>
            <a:r>
              <a:rPr lang="el-GR" sz="2500" dirty="0">
                <a:solidFill>
                  <a:srgbClr val="4F81BC"/>
                </a:solidFill>
                <a:cs typeface="Calibri"/>
              </a:rPr>
              <a:t> </a:t>
            </a:r>
            <a:r>
              <a:rPr lang="el-GR" sz="2500" spc="-5" dirty="0">
                <a:solidFill>
                  <a:srgbClr val="4F81BC"/>
                </a:solidFill>
                <a:cs typeface="Calibri"/>
              </a:rPr>
              <a:t>και</a:t>
            </a:r>
            <a:r>
              <a:rPr lang="el-GR" sz="2500" dirty="0">
                <a:solidFill>
                  <a:srgbClr val="4F81BC"/>
                </a:solidFill>
                <a:cs typeface="Calibri"/>
              </a:rPr>
              <a:t> </a:t>
            </a:r>
            <a:r>
              <a:rPr lang="el-GR" sz="2500" spc="-5" dirty="0">
                <a:solidFill>
                  <a:srgbClr val="4F81BC"/>
                </a:solidFill>
                <a:cs typeface="Calibri"/>
              </a:rPr>
              <a:t>στο</a:t>
            </a:r>
            <a:r>
              <a:rPr lang="el-GR" sz="2500" dirty="0">
                <a:solidFill>
                  <a:srgbClr val="4F81BC"/>
                </a:solidFill>
                <a:cs typeface="Calibri"/>
              </a:rPr>
              <a:t> </a:t>
            </a:r>
            <a:r>
              <a:rPr lang="el-GR" sz="2500" spc="-5" dirty="0">
                <a:solidFill>
                  <a:srgbClr val="4F81BC"/>
                </a:solidFill>
                <a:cs typeface="Calibri"/>
              </a:rPr>
              <a:t>Βέλγιο</a:t>
            </a:r>
            <a:r>
              <a:rPr lang="el-GR" sz="2500" dirty="0">
                <a:solidFill>
                  <a:srgbClr val="4F81BC"/>
                </a:solidFill>
                <a:cs typeface="Calibri"/>
              </a:rPr>
              <a:t> </a:t>
            </a:r>
            <a:r>
              <a:rPr lang="el-GR" sz="2500" spc="-5" dirty="0">
                <a:solidFill>
                  <a:srgbClr val="4F81BC"/>
                </a:solidFill>
                <a:cs typeface="Calibri"/>
              </a:rPr>
              <a:t>(δηλαδή</a:t>
            </a:r>
            <a:r>
              <a:rPr lang="el-GR" sz="2500" spc="260" dirty="0">
                <a:solidFill>
                  <a:srgbClr val="4F81BC"/>
                </a:solidFill>
                <a:cs typeface="Calibri"/>
              </a:rPr>
              <a:t> </a:t>
            </a:r>
            <a:r>
              <a:rPr lang="el-GR" sz="2500" dirty="0">
                <a:solidFill>
                  <a:srgbClr val="4F81BC"/>
                </a:solidFill>
                <a:cs typeface="Calibri"/>
              </a:rPr>
              <a:t>της </a:t>
            </a:r>
            <a:r>
              <a:rPr lang="el-GR" sz="2500" spc="5" dirty="0">
                <a:solidFill>
                  <a:srgbClr val="4F81BC"/>
                </a:solidFill>
                <a:cs typeface="Calibri"/>
              </a:rPr>
              <a:t> </a:t>
            </a:r>
            <a:r>
              <a:rPr lang="el-GR" sz="2500" spc="-5" dirty="0">
                <a:solidFill>
                  <a:srgbClr val="4F81BC"/>
                </a:solidFill>
                <a:cs typeface="Calibri"/>
              </a:rPr>
              <a:t>νόμιμης</a:t>
            </a:r>
            <a:r>
              <a:rPr lang="el-GR" sz="2500" dirty="0">
                <a:solidFill>
                  <a:srgbClr val="4F81BC"/>
                </a:solidFill>
                <a:cs typeface="Calibri"/>
              </a:rPr>
              <a:t> </a:t>
            </a:r>
            <a:r>
              <a:rPr lang="el-GR" sz="2500" spc="-5" dirty="0">
                <a:solidFill>
                  <a:srgbClr val="4F81BC"/>
                </a:solidFill>
                <a:cs typeface="Calibri"/>
              </a:rPr>
              <a:t>γονικής</a:t>
            </a:r>
            <a:r>
              <a:rPr lang="el-GR" sz="2500" dirty="0">
                <a:solidFill>
                  <a:srgbClr val="4F81BC"/>
                </a:solidFill>
                <a:cs typeface="Calibri"/>
              </a:rPr>
              <a:t> </a:t>
            </a:r>
            <a:r>
              <a:rPr lang="el-GR" sz="2500" spc="-5" dirty="0">
                <a:solidFill>
                  <a:srgbClr val="4F81BC"/>
                </a:solidFill>
                <a:cs typeface="Calibri"/>
              </a:rPr>
              <a:t>σχέσης</a:t>
            </a:r>
            <a:r>
              <a:rPr lang="el-GR" sz="2500" dirty="0">
                <a:solidFill>
                  <a:srgbClr val="4F81BC"/>
                </a:solidFill>
                <a:cs typeface="Calibri"/>
              </a:rPr>
              <a:t> με</a:t>
            </a:r>
            <a:r>
              <a:rPr lang="el-GR" sz="2500" spc="5" dirty="0">
                <a:solidFill>
                  <a:srgbClr val="4F81BC"/>
                </a:solidFill>
                <a:cs typeface="Calibri"/>
              </a:rPr>
              <a:t> </a:t>
            </a:r>
            <a:r>
              <a:rPr lang="el-GR" sz="2500" spc="-5" dirty="0">
                <a:solidFill>
                  <a:srgbClr val="4F81BC"/>
                </a:solidFill>
                <a:cs typeface="Calibri"/>
              </a:rPr>
              <a:t>τους</a:t>
            </a:r>
            <a:r>
              <a:rPr lang="el-GR" sz="2500" dirty="0">
                <a:solidFill>
                  <a:srgbClr val="4F81BC"/>
                </a:solidFill>
                <a:cs typeface="Calibri"/>
              </a:rPr>
              <a:t> </a:t>
            </a:r>
            <a:r>
              <a:rPr lang="el-GR" sz="2500" spc="-5" dirty="0">
                <a:solidFill>
                  <a:srgbClr val="4F81BC"/>
                </a:solidFill>
                <a:cs typeface="Calibri"/>
              </a:rPr>
              <a:t>βιολογικούς</a:t>
            </a:r>
            <a:r>
              <a:rPr lang="el-GR" sz="2500" dirty="0">
                <a:solidFill>
                  <a:srgbClr val="4F81BC"/>
                </a:solidFill>
                <a:cs typeface="Calibri"/>
              </a:rPr>
              <a:t> </a:t>
            </a:r>
            <a:r>
              <a:rPr lang="el-GR" sz="2500" spc="-5" dirty="0">
                <a:solidFill>
                  <a:srgbClr val="4F81BC"/>
                </a:solidFill>
                <a:cs typeface="Calibri"/>
              </a:rPr>
              <a:t>γονείς).</a:t>
            </a:r>
            <a:r>
              <a:rPr lang="el-GR" sz="2500" dirty="0">
                <a:solidFill>
                  <a:srgbClr val="4F81BC"/>
                </a:solidFill>
                <a:cs typeface="Calibri"/>
              </a:rPr>
              <a:t> </a:t>
            </a:r>
            <a:r>
              <a:rPr lang="el-GR" sz="2500" spc="-5" dirty="0">
                <a:solidFill>
                  <a:srgbClr val="4F81BC"/>
                </a:solidFill>
                <a:cs typeface="Calibri"/>
              </a:rPr>
              <a:t>Επιπλέον,</a:t>
            </a:r>
            <a:r>
              <a:rPr lang="el-GR" sz="2500" dirty="0">
                <a:solidFill>
                  <a:srgbClr val="4F81BC"/>
                </a:solidFill>
                <a:cs typeface="Calibri"/>
              </a:rPr>
              <a:t> το</a:t>
            </a:r>
            <a:r>
              <a:rPr lang="el-GR" sz="2500" spc="5" dirty="0">
                <a:solidFill>
                  <a:srgbClr val="4F81BC"/>
                </a:solidFill>
                <a:cs typeface="Calibri"/>
              </a:rPr>
              <a:t> </a:t>
            </a:r>
            <a:r>
              <a:rPr lang="el-GR" sz="2500" spc="-5" dirty="0">
                <a:solidFill>
                  <a:srgbClr val="4F81BC"/>
                </a:solidFill>
                <a:cs typeface="Calibri"/>
              </a:rPr>
              <a:t>Δικαστήριο, </a:t>
            </a:r>
            <a:r>
              <a:rPr lang="el-GR" sz="2500" dirty="0">
                <a:solidFill>
                  <a:srgbClr val="4F81BC"/>
                </a:solidFill>
                <a:cs typeface="Calibri"/>
              </a:rPr>
              <a:t> </a:t>
            </a:r>
            <a:r>
              <a:rPr lang="el-GR" sz="2500" spc="-5" dirty="0">
                <a:solidFill>
                  <a:srgbClr val="4F81BC"/>
                </a:solidFill>
                <a:cs typeface="Calibri"/>
              </a:rPr>
              <a:t>υπενθυμίζοντας </a:t>
            </a:r>
            <a:r>
              <a:rPr lang="el-GR" sz="2500" dirty="0">
                <a:solidFill>
                  <a:srgbClr val="4F81BC"/>
                </a:solidFill>
                <a:cs typeface="Calibri"/>
              </a:rPr>
              <a:t>ότι η </a:t>
            </a:r>
            <a:r>
              <a:rPr lang="el-GR" sz="2500" spc="-5" dirty="0">
                <a:solidFill>
                  <a:srgbClr val="4F81BC"/>
                </a:solidFill>
                <a:cs typeface="Calibri"/>
              </a:rPr>
              <a:t>Σύμβαση δεν </a:t>
            </a:r>
            <a:r>
              <a:rPr lang="el-GR" sz="2500" dirty="0">
                <a:solidFill>
                  <a:srgbClr val="4F81BC"/>
                </a:solidFill>
                <a:cs typeface="Calibri"/>
              </a:rPr>
              <a:t>εγγυάται το </a:t>
            </a:r>
            <a:r>
              <a:rPr lang="el-GR" sz="2500" spc="-5" dirty="0">
                <a:solidFill>
                  <a:srgbClr val="4F81BC"/>
                </a:solidFill>
                <a:cs typeface="Calibri"/>
              </a:rPr>
              <a:t>δικαίωμα σε συγκεκριμένο είδος </a:t>
            </a:r>
            <a:r>
              <a:rPr lang="el-GR" sz="2500" dirty="0">
                <a:solidFill>
                  <a:srgbClr val="4F81BC"/>
                </a:solidFill>
                <a:cs typeface="Calibri"/>
              </a:rPr>
              <a:t> </a:t>
            </a:r>
            <a:r>
              <a:rPr lang="el-GR" sz="2500" spc="-5" dirty="0">
                <a:solidFill>
                  <a:srgbClr val="4F81BC"/>
                </a:solidFill>
                <a:cs typeface="Calibri"/>
              </a:rPr>
              <a:t>άδειας</a:t>
            </a:r>
            <a:r>
              <a:rPr lang="el-GR" sz="2500" dirty="0">
                <a:solidFill>
                  <a:srgbClr val="4F81BC"/>
                </a:solidFill>
                <a:cs typeface="Calibri"/>
              </a:rPr>
              <a:t> </a:t>
            </a:r>
            <a:r>
              <a:rPr lang="el-GR" sz="2500" spc="-5" dirty="0">
                <a:solidFill>
                  <a:srgbClr val="4F81BC"/>
                </a:solidFill>
                <a:cs typeface="Calibri"/>
              </a:rPr>
              <a:t>διαμονής,</a:t>
            </a:r>
            <a:r>
              <a:rPr lang="el-GR" sz="2500" dirty="0">
                <a:solidFill>
                  <a:srgbClr val="4F81BC"/>
                </a:solidFill>
                <a:cs typeface="Calibri"/>
              </a:rPr>
              <a:t> </a:t>
            </a:r>
            <a:r>
              <a:rPr lang="el-GR" sz="2500" spc="-5" dirty="0">
                <a:solidFill>
                  <a:srgbClr val="4F81BC"/>
                </a:solidFill>
                <a:cs typeface="Calibri"/>
              </a:rPr>
              <a:t>παρατήρησε</a:t>
            </a:r>
            <a:r>
              <a:rPr lang="el-GR" sz="2500" dirty="0">
                <a:solidFill>
                  <a:srgbClr val="4F81BC"/>
                </a:solidFill>
                <a:cs typeface="Calibri"/>
              </a:rPr>
              <a:t> ότι</a:t>
            </a:r>
            <a:r>
              <a:rPr lang="el-GR" sz="2500" spc="5" dirty="0">
                <a:solidFill>
                  <a:srgbClr val="4F81BC"/>
                </a:solidFill>
                <a:cs typeface="Calibri"/>
              </a:rPr>
              <a:t> </a:t>
            </a:r>
            <a:r>
              <a:rPr lang="el-GR" sz="2500" dirty="0">
                <a:solidFill>
                  <a:srgbClr val="4F81BC"/>
                </a:solidFill>
                <a:cs typeface="Calibri"/>
              </a:rPr>
              <a:t>το</a:t>
            </a:r>
            <a:r>
              <a:rPr lang="el-GR" sz="2500" spc="5" dirty="0">
                <a:solidFill>
                  <a:srgbClr val="4F81BC"/>
                </a:solidFill>
                <a:cs typeface="Calibri"/>
              </a:rPr>
              <a:t> </a:t>
            </a:r>
            <a:r>
              <a:rPr lang="el-GR" sz="2500" spc="-5" dirty="0">
                <a:solidFill>
                  <a:srgbClr val="4F81BC"/>
                </a:solidFill>
                <a:cs typeface="Calibri"/>
              </a:rPr>
              <a:t>μοναδικό</a:t>
            </a:r>
            <a:r>
              <a:rPr lang="el-GR" sz="2500" dirty="0">
                <a:solidFill>
                  <a:srgbClr val="4F81BC"/>
                </a:solidFill>
                <a:cs typeface="Calibri"/>
              </a:rPr>
              <a:t> </a:t>
            </a:r>
            <a:r>
              <a:rPr lang="el-GR" sz="2500" spc="-5" dirty="0">
                <a:solidFill>
                  <a:srgbClr val="4F81BC"/>
                </a:solidFill>
                <a:cs typeface="Calibri"/>
              </a:rPr>
              <a:t>πραγματικό</a:t>
            </a:r>
            <a:r>
              <a:rPr lang="el-GR" sz="2500" dirty="0">
                <a:solidFill>
                  <a:srgbClr val="4F81BC"/>
                </a:solidFill>
                <a:cs typeface="Calibri"/>
              </a:rPr>
              <a:t> </a:t>
            </a:r>
            <a:r>
              <a:rPr lang="el-GR" sz="2500" spc="-5" dirty="0">
                <a:solidFill>
                  <a:srgbClr val="4F81BC"/>
                </a:solidFill>
                <a:cs typeface="Calibri"/>
              </a:rPr>
              <a:t>εμπόδιο</a:t>
            </a:r>
            <a:r>
              <a:rPr lang="el-GR" sz="2500" dirty="0">
                <a:solidFill>
                  <a:srgbClr val="4F81BC"/>
                </a:solidFill>
                <a:cs typeface="Calibri"/>
              </a:rPr>
              <a:t> </a:t>
            </a:r>
            <a:r>
              <a:rPr lang="el-GR" sz="2500" spc="-5" dirty="0">
                <a:solidFill>
                  <a:srgbClr val="4F81BC"/>
                </a:solidFill>
                <a:cs typeface="Calibri"/>
              </a:rPr>
              <a:t>που </a:t>
            </a:r>
            <a:r>
              <a:rPr lang="el-GR" sz="2500" dirty="0">
                <a:solidFill>
                  <a:srgbClr val="4F81BC"/>
                </a:solidFill>
                <a:cs typeface="Calibri"/>
              </a:rPr>
              <a:t> </a:t>
            </a:r>
            <a:r>
              <a:rPr lang="el-GR" sz="2500" spc="-5" dirty="0">
                <a:solidFill>
                  <a:srgbClr val="4F81BC"/>
                </a:solidFill>
                <a:cs typeface="Calibri"/>
              </a:rPr>
              <a:t>αντιμετώπισε το κορίτσι </a:t>
            </a:r>
            <a:r>
              <a:rPr lang="el-GR" sz="2500" dirty="0">
                <a:solidFill>
                  <a:srgbClr val="4F81BC"/>
                </a:solidFill>
                <a:cs typeface="Calibri"/>
              </a:rPr>
              <a:t>ήταν το </a:t>
            </a:r>
            <a:r>
              <a:rPr lang="el-GR" sz="2500" spc="-5" dirty="0">
                <a:solidFill>
                  <a:srgbClr val="4F81BC"/>
                </a:solidFill>
                <a:cs typeface="Calibri"/>
              </a:rPr>
              <a:t>γεγονός ότι δεν μπόρεσε </a:t>
            </a:r>
            <a:r>
              <a:rPr lang="el-GR" sz="2500" dirty="0">
                <a:solidFill>
                  <a:srgbClr val="4F81BC"/>
                </a:solidFill>
                <a:cs typeface="Calibri"/>
              </a:rPr>
              <a:t>να </a:t>
            </a:r>
            <a:r>
              <a:rPr lang="el-GR" sz="2500" spc="-5" dirty="0">
                <a:solidFill>
                  <a:srgbClr val="4F81BC"/>
                </a:solidFill>
                <a:cs typeface="Calibri"/>
              </a:rPr>
              <a:t>συμμετάσχει σε </a:t>
            </a:r>
            <a:r>
              <a:rPr lang="el-GR" sz="2500" spc="-10" dirty="0">
                <a:solidFill>
                  <a:srgbClr val="4F81BC"/>
                </a:solidFill>
                <a:cs typeface="Calibri"/>
              </a:rPr>
              <a:t>μια </a:t>
            </a:r>
            <a:r>
              <a:rPr lang="el-GR" sz="2500" spc="-5" dirty="0">
                <a:solidFill>
                  <a:srgbClr val="4F81BC"/>
                </a:solidFill>
                <a:cs typeface="Calibri"/>
              </a:rPr>
              <a:t> σχολική</a:t>
            </a:r>
            <a:r>
              <a:rPr lang="el-GR" sz="2500" dirty="0">
                <a:solidFill>
                  <a:srgbClr val="4F81BC"/>
                </a:solidFill>
                <a:cs typeface="Calibri"/>
              </a:rPr>
              <a:t> </a:t>
            </a:r>
            <a:r>
              <a:rPr lang="el-GR" sz="2500" spc="-5" dirty="0">
                <a:solidFill>
                  <a:srgbClr val="4F81BC"/>
                </a:solidFill>
                <a:cs typeface="Calibri"/>
              </a:rPr>
              <a:t>εκδρομή.</a:t>
            </a:r>
            <a:r>
              <a:rPr lang="el-GR" sz="2500" dirty="0">
                <a:solidFill>
                  <a:srgbClr val="4F81BC"/>
                </a:solidFill>
                <a:cs typeface="Calibri"/>
              </a:rPr>
              <a:t> </a:t>
            </a:r>
            <a:r>
              <a:rPr lang="el-GR" sz="2500" spc="-5" dirty="0">
                <a:solidFill>
                  <a:srgbClr val="4F81BC"/>
                </a:solidFill>
                <a:cs typeface="Calibri"/>
              </a:rPr>
              <a:t>Αυτή</a:t>
            </a:r>
            <a:r>
              <a:rPr lang="el-GR" sz="2500" dirty="0">
                <a:solidFill>
                  <a:srgbClr val="4F81BC"/>
                </a:solidFill>
                <a:cs typeface="Calibri"/>
              </a:rPr>
              <a:t> η</a:t>
            </a:r>
            <a:r>
              <a:rPr lang="el-GR" sz="2500" spc="5" dirty="0">
                <a:solidFill>
                  <a:srgbClr val="4F81BC"/>
                </a:solidFill>
                <a:cs typeface="Calibri"/>
              </a:rPr>
              <a:t> </a:t>
            </a:r>
            <a:r>
              <a:rPr lang="el-GR" sz="2500" spc="-5" dirty="0">
                <a:solidFill>
                  <a:srgbClr val="4F81BC"/>
                </a:solidFill>
                <a:cs typeface="Calibri"/>
              </a:rPr>
              <a:t>δυσκολία,</a:t>
            </a:r>
            <a:r>
              <a:rPr lang="el-GR" sz="2500" dirty="0">
                <a:solidFill>
                  <a:srgbClr val="4F81BC"/>
                </a:solidFill>
                <a:cs typeface="Calibri"/>
              </a:rPr>
              <a:t> η</a:t>
            </a:r>
            <a:r>
              <a:rPr lang="el-GR" sz="2500" spc="5" dirty="0">
                <a:solidFill>
                  <a:srgbClr val="4F81BC"/>
                </a:solidFill>
                <a:cs typeface="Calibri"/>
              </a:rPr>
              <a:t> </a:t>
            </a:r>
            <a:r>
              <a:rPr lang="el-GR" sz="2500" spc="-5" dirty="0">
                <a:solidFill>
                  <a:srgbClr val="4F81BC"/>
                </a:solidFill>
                <a:cs typeface="Calibri"/>
              </a:rPr>
              <a:t>οποία</a:t>
            </a:r>
            <a:r>
              <a:rPr lang="el-GR" sz="2500" dirty="0">
                <a:solidFill>
                  <a:srgbClr val="4F81BC"/>
                </a:solidFill>
                <a:cs typeface="Calibri"/>
              </a:rPr>
              <a:t> </a:t>
            </a:r>
            <a:r>
              <a:rPr lang="el-GR" sz="2500" spc="-5" dirty="0">
                <a:solidFill>
                  <a:srgbClr val="4F81BC"/>
                </a:solidFill>
                <a:cs typeface="Calibri"/>
              </a:rPr>
              <a:t>οφειλόταν</a:t>
            </a:r>
            <a:r>
              <a:rPr lang="el-GR" sz="2500" dirty="0">
                <a:solidFill>
                  <a:srgbClr val="4F81BC"/>
                </a:solidFill>
                <a:cs typeface="Calibri"/>
              </a:rPr>
              <a:t> </a:t>
            </a:r>
            <a:r>
              <a:rPr lang="el-GR" sz="2500" spc="-5" dirty="0">
                <a:solidFill>
                  <a:srgbClr val="4F81BC"/>
                </a:solidFill>
                <a:cs typeface="Calibri"/>
              </a:rPr>
              <a:t>στην</a:t>
            </a:r>
            <a:r>
              <a:rPr lang="el-GR" sz="2500" dirty="0">
                <a:solidFill>
                  <a:srgbClr val="4F81BC"/>
                </a:solidFill>
                <a:cs typeface="Calibri"/>
              </a:rPr>
              <a:t> </a:t>
            </a:r>
            <a:r>
              <a:rPr lang="el-GR" sz="2500" spc="-5" dirty="0">
                <a:solidFill>
                  <a:srgbClr val="4F81BC"/>
                </a:solidFill>
                <a:cs typeface="Calibri"/>
              </a:rPr>
              <a:t>έλλειψη</a:t>
            </a:r>
            <a:r>
              <a:rPr lang="el-GR" sz="2500" dirty="0">
                <a:solidFill>
                  <a:srgbClr val="4F81BC"/>
                </a:solidFill>
                <a:cs typeface="Calibri"/>
              </a:rPr>
              <a:t> </a:t>
            </a:r>
            <a:r>
              <a:rPr lang="el-GR" sz="2500" spc="-5" dirty="0">
                <a:solidFill>
                  <a:srgbClr val="4F81BC"/>
                </a:solidFill>
                <a:cs typeface="Calibri"/>
              </a:rPr>
              <a:t>άδειας </a:t>
            </a:r>
            <a:r>
              <a:rPr lang="el-GR" sz="2500" dirty="0">
                <a:solidFill>
                  <a:srgbClr val="4F81BC"/>
                </a:solidFill>
                <a:cs typeface="Calibri"/>
              </a:rPr>
              <a:t> </a:t>
            </a:r>
            <a:r>
              <a:rPr lang="el-GR" sz="2500" spc="-5" dirty="0">
                <a:solidFill>
                  <a:srgbClr val="4F81BC"/>
                </a:solidFill>
                <a:cs typeface="Calibri"/>
              </a:rPr>
              <a:t>διαμονής μεταξύ Μαΐου </a:t>
            </a:r>
            <a:r>
              <a:rPr lang="el-GR" sz="2500" dirty="0">
                <a:solidFill>
                  <a:srgbClr val="4F81BC"/>
                </a:solidFill>
                <a:cs typeface="Calibri"/>
              </a:rPr>
              <a:t>2010 </a:t>
            </a:r>
            <a:r>
              <a:rPr lang="el-GR" sz="2500" spc="-5" dirty="0">
                <a:solidFill>
                  <a:srgbClr val="4F81BC"/>
                </a:solidFill>
                <a:cs typeface="Calibri"/>
              </a:rPr>
              <a:t>και Φεβρουαρίου </a:t>
            </a:r>
            <a:r>
              <a:rPr lang="el-GR" sz="2500" dirty="0">
                <a:solidFill>
                  <a:srgbClr val="4F81BC"/>
                </a:solidFill>
                <a:cs typeface="Calibri"/>
              </a:rPr>
              <a:t>2011, </a:t>
            </a:r>
            <a:r>
              <a:rPr lang="el-GR" sz="2500" spc="-5" dirty="0">
                <a:solidFill>
                  <a:srgbClr val="4F81BC"/>
                </a:solidFill>
                <a:cs typeface="Calibri"/>
              </a:rPr>
              <a:t>δεν αρκούσε για </a:t>
            </a:r>
            <a:r>
              <a:rPr lang="el-GR" sz="2500" spc="-10" dirty="0">
                <a:solidFill>
                  <a:srgbClr val="4F81BC"/>
                </a:solidFill>
                <a:cs typeface="Calibri"/>
              </a:rPr>
              <a:t>να </a:t>
            </a:r>
            <a:r>
              <a:rPr lang="el-GR" sz="2500" spc="-5" dirty="0">
                <a:solidFill>
                  <a:srgbClr val="4F81BC"/>
                </a:solidFill>
                <a:cs typeface="Calibri"/>
              </a:rPr>
              <a:t>οδηγήσει </a:t>
            </a:r>
            <a:r>
              <a:rPr lang="el-GR" sz="2500" dirty="0">
                <a:solidFill>
                  <a:srgbClr val="4F81BC"/>
                </a:solidFill>
                <a:cs typeface="Calibri"/>
              </a:rPr>
              <a:t> </a:t>
            </a:r>
            <a:r>
              <a:rPr lang="el-GR" sz="2500" spc="-5" dirty="0">
                <a:solidFill>
                  <a:srgbClr val="4F81BC"/>
                </a:solidFill>
                <a:cs typeface="Calibri"/>
              </a:rPr>
              <a:t>στο συμπέρασμα </a:t>
            </a:r>
            <a:r>
              <a:rPr lang="el-GR" sz="2500" dirty="0">
                <a:solidFill>
                  <a:srgbClr val="4F81BC"/>
                </a:solidFill>
                <a:cs typeface="Calibri"/>
              </a:rPr>
              <a:t>ότι το </a:t>
            </a:r>
            <a:r>
              <a:rPr lang="el-GR" sz="2500" spc="-5" dirty="0">
                <a:solidFill>
                  <a:srgbClr val="4F81BC"/>
                </a:solidFill>
                <a:cs typeface="Calibri"/>
              </a:rPr>
              <a:t>Βέλγιο </a:t>
            </a:r>
            <a:r>
              <a:rPr lang="el-GR" sz="2500" dirty="0">
                <a:solidFill>
                  <a:srgbClr val="4F81BC"/>
                </a:solidFill>
                <a:cs typeface="Calibri"/>
              </a:rPr>
              <a:t>ήταν </a:t>
            </a:r>
            <a:r>
              <a:rPr lang="el-GR" sz="2500" spc="-5" dirty="0">
                <a:solidFill>
                  <a:srgbClr val="4F81BC"/>
                </a:solidFill>
                <a:cs typeface="Calibri"/>
              </a:rPr>
              <a:t>υποχρεωμένο </a:t>
            </a:r>
            <a:r>
              <a:rPr lang="el-GR" sz="2500" dirty="0">
                <a:solidFill>
                  <a:srgbClr val="4F81BC"/>
                </a:solidFill>
                <a:cs typeface="Calibri"/>
              </a:rPr>
              <a:t>να </a:t>
            </a:r>
            <a:r>
              <a:rPr lang="el-GR" sz="2500" spc="-5" dirty="0">
                <a:solidFill>
                  <a:srgbClr val="4F81BC"/>
                </a:solidFill>
                <a:cs typeface="Calibri"/>
              </a:rPr>
              <a:t>χορηγήσει στο κορίτσι άδεια </a:t>
            </a:r>
            <a:r>
              <a:rPr lang="el-GR" sz="2500" dirty="0">
                <a:solidFill>
                  <a:srgbClr val="4F81BC"/>
                </a:solidFill>
                <a:cs typeface="Calibri"/>
              </a:rPr>
              <a:t> </a:t>
            </a:r>
            <a:r>
              <a:rPr lang="el-GR" sz="2500" spc="-5" dirty="0">
                <a:solidFill>
                  <a:srgbClr val="4F81BC"/>
                </a:solidFill>
                <a:cs typeface="Calibri"/>
              </a:rPr>
              <a:t>διαμονής</a:t>
            </a:r>
            <a:r>
              <a:rPr lang="el-GR" sz="2500" spc="5" dirty="0">
                <a:solidFill>
                  <a:srgbClr val="4F81BC"/>
                </a:solidFill>
                <a:cs typeface="Calibri"/>
              </a:rPr>
              <a:t> </a:t>
            </a:r>
            <a:r>
              <a:rPr lang="el-GR" sz="2500" spc="-5" dirty="0">
                <a:solidFill>
                  <a:srgbClr val="4F81BC"/>
                </a:solidFill>
                <a:cs typeface="Calibri"/>
              </a:rPr>
              <a:t>αόριστης</a:t>
            </a:r>
            <a:r>
              <a:rPr lang="el-GR" sz="2500" dirty="0">
                <a:solidFill>
                  <a:srgbClr val="4F81BC"/>
                </a:solidFill>
                <a:cs typeface="Calibri"/>
              </a:rPr>
              <a:t> </a:t>
            </a:r>
            <a:r>
              <a:rPr lang="el-GR" sz="2500" spc="-5" dirty="0">
                <a:solidFill>
                  <a:srgbClr val="4F81BC"/>
                </a:solidFill>
                <a:cs typeface="Calibri"/>
              </a:rPr>
              <a:t>διάρκειας</a:t>
            </a:r>
            <a:r>
              <a:rPr lang="el-GR" sz="2500" dirty="0">
                <a:solidFill>
                  <a:srgbClr val="4F81BC"/>
                </a:solidFill>
                <a:cs typeface="Calibri"/>
              </a:rPr>
              <a:t> </a:t>
            </a:r>
            <a:r>
              <a:rPr lang="el-GR" sz="2500" spc="-5" dirty="0">
                <a:solidFill>
                  <a:srgbClr val="4F81BC"/>
                </a:solidFill>
                <a:cs typeface="Calibri"/>
              </a:rPr>
              <a:t>για</a:t>
            </a:r>
            <a:r>
              <a:rPr lang="el-GR" sz="2500" spc="5" dirty="0">
                <a:solidFill>
                  <a:srgbClr val="4F81BC"/>
                </a:solidFill>
                <a:cs typeface="Calibri"/>
              </a:rPr>
              <a:t> </a:t>
            </a:r>
            <a:r>
              <a:rPr lang="el-GR" sz="2500" dirty="0">
                <a:solidFill>
                  <a:srgbClr val="4F81BC"/>
                </a:solidFill>
                <a:cs typeface="Calibri"/>
              </a:rPr>
              <a:t>να</a:t>
            </a:r>
            <a:r>
              <a:rPr lang="el-GR" sz="2500" spc="5" dirty="0">
                <a:solidFill>
                  <a:srgbClr val="4F81BC"/>
                </a:solidFill>
                <a:cs typeface="Calibri"/>
              </a:rPr>
              <a:t> </a:t>
            </a:r>
            <a:r>
              <a:rPr lang="el-GR" sz="2500" spc="-5" dirty="0">
                <a:solidFill>
                  <a:srgbClr val="4F81BC"/>
                </a:solidFill>
                <a:cs typeface="Calibri"/>
              </a:rPr>
              <a:t>προστατεύσει </a:t>
            </a:r>
            <a:r>
              <a:rPr lang="el-GR" sz="2500" dirty="0">
                <a:solidFill>
                  <a:srgbClr val="4F81BC"/>
                </a:solidFill>
                <a:cs typeface="Calibri"/>
              </a:rPr>
              <a:t>την</a:t>
            </a:r>
            <a:r>
              <a:rPr lang="el-GR" sz="2500" spc="5" dirty="0">
                <a:solidFill>
                  <a:srgbClr val="4F81BC"/>
                </a:solidFill>
                <a:cs typeface="Calibri"/>
              </a:rPr>
              <a:t> </a:t>
            </a:r>
            <a:r>
              <a:rPr lang="el-GR" sz="2500" spc="-10" dirty="0">
                <a:solidFill>
                  <a:srgbClr val="4F81BC"/>
                </a:solidFill>
                <a:cs typeface="Calibri"/>
              </a:rPr>
              <a:t>ιδιωτική</a:t>
            </a:r>
            <a:r>
              <a:rPr lang="el-GR" sz="2500" spc="5" dirty="0">
                <a:solidFill>
                  <a:srgbClr val="4F81BC"/>
                </a:solidFill>
                <a:cs typeface="Calibri"/>
              </a:rPr>
              <a:t> </a:t>
            </a:r>
            <a:r>
              <a:rPr lang="el-GR" sz="2500" dirty="0">
                <a:solidFill>
                  <a:srgbClr val="4F81BC"/>
                </a:solidFill>
                <a:cs typeface="Calibri"/>
              </a:rPr>
              <a:t>της</a:t>
            </a:r>
            <a:r>
              <a:rPr lang="el-GR" sz="2500" spc="-10" dirty="0">
                <a:solidFill>
                  <a:srgbClr val="4F81BC"/>
                </a:solidFill>
                <a:cs typeface="Calibri"/>
              </a:rPr>
              <a:t> </a:t>
            </a:r>
            <a:r>
              <a:rPr lang="el-GR" sz="2500" dirty="0">
                <a:solidFill>
                  <a:srgbClr val="4F81BC"/>
                </a:solidFill>
                <a:cs typeface="Calibri"/>
              </a:rPr>
              <a:t>ζωή.</a:t>
            </a:r>
            <a:endParaRPr lang="el-GR" sz="2500" dirty="0">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6</a:t>
            </a:fld>
            <a:endParaRPr dirty="0"/>
          </a:p>
        </p:txBody>
      </p:sp>
      <p:sp>
        <p:nvSpPr>
          <p:cNvPr id="2" name="object 2"/>
          <p:cNvSpPr txBox="1"/>
          <p:nvPr/>
        </p:nvSpPr>
        <p:spPr>
          <a:xfrm>
            <a:off x="622300" y="349250"/>
            <a:ext cx="9829800" cy="6767878"/>
          </a:xfrm>
          <a:prstGeom prst="rect">
            <a:avLst/>
          </a:prstGeom>
        </p:spPr>
        <p:txBody>
          <a:bodyPr vert="horz" wrap="square" lIns="0" tIns="9525" rIns="0" bIns="0" rtlCol="0">
            <a:spAutoFit/>
          </a:bodyPr>
          <a:lstStyle/>
          <a:p>
            <a:pPr>
              <a:lnSpc>
                <a:spcPct val="100000"/>
              </a:lnSpc>
              <a:spcBef>
                <a:spcPts val="20"/>
              </a:spcBef>
            </a:pPr>
            <a:endParaRPr>
              <a:latin typeface="Calibri"/>
              <a:cs typeface="Calibri"/>
            </a:endParaRPr>
          </a:p>
          <a:p>
            <a:pPr marL="12700" algn="just">
              <a:lnSpc>
                <a:spcPct val="100000"/>
              </a:lnSpc>
            </a:pPr>
            <a:r>
              <a:rPr b="1" u="sng" spc="-5" dirty="0">
                <a:solidFill>
                  <a:srgbClr val="0000FF"/>
                </a:solidFill>
                <a:uFill>
                  <a:solidFill>
                    <a:srgbClr val="0000FF"/>
                  </a:solidFill>
                </a:uFill>
                <a:latin typeface="Calibri"/>
                <a:cs typeface="Calibri"/>
                <a:hlinkClick r:id="rId2"/>
              </a:rPr>
              <a:t>Zaieţ</a:t>
            </a:r>
            <a:r>
              <a:rPr b="1" u="sng" spc="-10" dirty="0">
                <a:solidFill>
                  <a:srgbClr val="0000FF"/>
                </a:solidFill>
                <a:uFill>
                  <a:solidFill>
                    <a:srgbClr val="0000FF"/>
                  </a:solidFill>
                </a:uFill>
                <a:latin typeface="Calibri"/>
                <a:cs typeface="Calibri"/>
                <a:hlinkClick r:id="rId2"/>
              </a:rPr>
              <a:t> </a:t>
            </a:r>
            <a:r>
              <a:rPr b="1" u="sng" spc="-5" dirty="0">
                <a:solidFill>
                  <a:srgbClr val="0000FF"/>
                </a:solidFill>
                <a:uFill>
                  <a:solidFill>
                    <a:srgbClr val="0000FF"/>
                  </a:solidFill>
                </a:uFill>
                <a:latin typeface="Calibri"/>
                <a:cs typeface="Calibri"/>
                <a:hlinkClick r:id="rId2"/>
              </a:rPr>
              <a:t>κατά</a:t>
            </a:r>
            <a:r>
              <a:rPr b="1" u="sng" spc="-15" dirty="0">
                <a:solidFill>
                  <a:srgbClr val="0000FF"/>
                </a:solidFill>
                <a:uFill>
                  <a:solidFill>
                    <a:srgbClr val="0000FF"/>
                  </a:solidFill>
                </a:uFill>
                <a:latin typeface="Calibri"/>
                <a:cs typeface="Calibri"/>
                <a:hlinkClick r:id="rId2"/>
              </a:rPr>
              <a:t> </a:t>
            </a:r>
            <a:r>
              <a:rPr b="1" u="sng" spc="-5" dirty="0">
                <a:solidFill>
                  <a:srgbClr val="0000FF"/>
                </a:solidFill>
                <a:uFill>
                  <a:solidFill>
                    <a:srgbClr val="0000FF"/>
                  </a:solidFill>
                </a:uFill>
                <a:latin typeface="Calibri"/>
                <a:cs typeface="Calibri"/>
                <a:hlinkClick r:id="rId2"/>
              </a:rPr>
              <a:t>Ρουμανίας</a:t>
            </a:r>
            <a:endParaRPr>
              <a:latin typeface="Calibri"/>
              <a:cs typeface="Calibri"/>
            </a:endParaRPr>
          </a:p>
          <a:p>
            <a:pPr marL="12700" algn="just">
              <a:lnSpc>
                <a:spcPct val="100000"/>
              </a:lnSpc>
              <a:spcBef>
                <a:spcPts val="25"/>
              </a:spcBef>
            </a:pPr>
            <a:r>
              <a:rPr dirty="0">
                <a:solidFill>
                  <a:srgbClr val="808080"/>
                </a:solidFill>
                <a:latin typeface="Calibri"/>
                <a:cs typeface="Calibri"/>
              </a:rPr>
              <a:t>24</a:t>
            </a:r>
            <a:r>
              <a:rPr spc="-35" dirty="0">
                <a:solidFill>
                  <a:srgbClr val="808080"/>
                </a:solidFill>
                <a:latin typeface="Calibri"/>
                <a:cs typeface="Calibri"/>
              </a:rPr>
              <a:t> </a:t>
            </a:r>
            <a:r>
              <a:rPr dirty="0">
                <a:solidFill>
                  <a:srgbClr val="808080"/>
                </a:solidFill>
                <a:latin typeface="Calibri"/>
                <a:cs typeface="Calibri"/>
              </a:rPr>
              <a:t>Μαρτίου</a:t>
            </a:r>
            <a:r>
              <a:rPr spc="-40" dirty="0">
                <a:solidFill>
                  <a:srgbClr val="808080"/>
                </a:solidFill>
                <a:latin typeface="Calibri"/>
                <a:cs typeface="Calibri"/>
              </a:rPr>
              <a:t> </a:t>
            </a:r>
            <a:r>
              <a:rPr dirty="0">
                <a:solidFill>
                  <a:srgbClr val="808080"/>
                </a:solidFill>
                <a:latin typeface="Calibri"/>
                <a:cs typeface="Calibri"/>
              </a:rPr>
              <a:t>2015</a:t>
            </a:r>
            <a:endParaRPr>
              <a:latin typeface="Calibri"/>
              <a:cs typeface="Calibri"/>
            </a:endParaRPr>
          </a:p>
          <a:p>
            <a:pPr marL="12700" marR="5715" algn="just">
              <a:lnSpc>
                <a:spcPct val="101699"/>
              </a:lnSpc>
            </a:pPr>
            <a:r>
              <a:rPr dirty="0">
                <a:latin typeface="Calibri"/>
                <a:cs typeface="Calibri"/>
              </a:rPr>
              <a:t>Η</a:t>
            </a:r>
            <a:r>
              <a:rPr spc="204" dirty="0">
                <a:latin typeface="Calibri"/>
                <a:cs typeface="Calibri"/>
              </a:rPr>
              <a:t> </a:t>
            </a:r>
            <a:r>
              <a:rPr spc="-5" dirty="0">
                <a:latin typeface="Calibri"/>
                <a:cs typeface="Calibri"/>
              </a:rPr>
              <a:t>υπόθεση</a:t>
            </a:r>
            <a:r>
              <a:rPr spc="215" dirty="0">
                <a:latin typeface="Calibri"/>
                <a:cs typeface="Calibri"/>
              </a:rPr>
              <a:t> </a:t>
            </a:r>
            <a:r>
              <a:rPr spc="-5" dirty="0">
                <a:latin typeface="Calibri"/>
                <a:cs typeface="Calibri"/>
              </a:rPr>
              <a:t>αυτή</a:t>
            </a:r>
            <a:r>
              <a:rPr spc="220" dirty="0">
                <a:latin typeface="Calibri"/>
                <a:cs typeface="Calibri"/>
              </a:rPr>
              <a:t> </a:t>
            </a:r>
            <a:r>
              <a:rPr spc="-5" dirty="0">
                <a:latin typeface="Calibri"/>
                <a:cs typeface="Calibri"/>
              </a:rPr>
              <a:t>αφορούσε</a:t>
            </a:r>
            <a:r>
              <a:rPr spc="215" dirty="0">
                <a:latin typeface="Calibri"/>
                <a:cs typeface="Calibri"/>
              </a:rPr>
              <a:t> </a:t>
            </a:r>
            <a:r>
              <a:rPr spc="-5" dirty="0">
                <a:latin typeface="Calibri"/>
                <a:cs typeface="Calibri"/>
              </a:rPr>
              <a:t>στην</a:t>
            </a:r>
            <a:r>
              <a:rPr spc="215" dirty="0">
                <a:latin typeface="Calibri"/>
                <a:cs typeface="Calibri"/>
              </a:rPr>
              <a:t> </a:t>
            </a:r>
            <a:r>
              <a:rPr spc="-5" dirty="0">
                <a:latin typeface="Calibri"/>
                <a:cs typeface="Calibri"/>
              </a:rPr>
              <a:t>ακύρωση</a:t>
            </a:r>
            <a:r>
              <a:rPr spc="215" dirty="0">
                <a:latin typeface="Calibri"/>
                <a:cs typeface="Calibri"/>
              </a:rPr>
              <a:t> </a:t>
            </a:r>
            <a:r>
              <a:rPr spc="-5" dirty="0">
                <a:latin typeface="Calibri"/>
                <a:cs typeface="Calibri"/>
              </a:rPr>
              <a:t>της</a:t>
            </a:r>
            <a:r>
              <a:rPr spc="210" dirty="0">
                <a:latin typeface="Calibri"/>
                <a:cs typeface="Calibri"/>
              </a:rPr>
              <a:t> </a:t>
            </a:r>
            <a:r>
              <a:rPr spc="-5" dirty="0">
                <a:latin typeface="Calibri"/>
                <a:cs typeface="Calibri"/>
              </a:rPr>
              <a:t>υιοθεσίας</a:t>
            </a:r>
            <a:r>
              <a:rPr spc="215" dirty="0">
                <a:latin typeface="Calibri"/>
                <a:cs typeface="Calibri"/>
              </a:rPr>
              <a:t> </a:t>
            </a:r>
            <a:r>
              <a:rPr spc="-5" dirty="0">
                <a:latin typeface="Calibri"/>
                <a:cs typeface="Calibri"/>
              </a:rPr>
              <a:t>μιας</a:t>
            </a:r>
            <a:r>
              <a:rPr spc="210" dirty="0">
                <a:latin typeface="Calibri"/>
                <a:cs typeface="Calibri"/>
              </a:rPr>
              <a:t> </a:t>
            </a:r>
            <a:r>
              <a:rPr spc="-5" dirty="0">
                <a:latin typeface="Calibri"/>
                <a:cs typeface="Calibri"/>
              </a:rPr>
              <a:t>γυναίκας,</a:t>
            </a:r>
            <a:r>
              <a:rPr spc="215" dirty="0">
                <a:latin typeface="Calibri"/>
                <a:cs typeface="Calibri"/>
              </a:rPr>
              <a:t> </a:t>
            </a:r>
            <a:r>
              <a:rPr spc="-5" dirty="0">
                <a:latin typeface="Calibri"/>
                <a:cs typeface="Calibri"/>
              </a:rPr>
              <a:t>ύστερα </a:t>
            </a:r>
            <a:r>
              <a:rPr spc="-260" dirty="0">
                <a:latin typeface="Calibri"/>
                <a:cs typeface="Calibri"/>
              </a:rPr>
              <a:t> </a:t>
            </a:r>
            <a:r>
              <a:rPr spc="-5" dirty="0">
                <a:latin typeface="Calibri"/>
                <a:cs typeface="Calibri"/>
              </a:rPr>
              <a:t>από υποκίνηση </a:t>
            </a:r>
            <a:r>
              <a:rPr dirty="0">
                <a:latin typeface="Calibri"/>
                <a:cs typeface="Calibri"/>
              </a:rPr>
              <a:t>της θετής της </a:t>
            </a:r>
            <a:r>
              <a:rPr spc="-5" dirty="0">
                <a:latin typeface="Calibri"/>
                <a:cs typeface="Calibri"/>
              </a:rPr>
              <a:t>αδελφής, </a:t>
            </a:r>
            <a:r>
              <a:rPr dirty="0">
                <a:latin typeface="Calibri"/>
                <a:cs typeface="Calibri"/>
              </a:rPr>
              <a:t>31 </a:t>
            </a:r>
            <a:r>
              <a:rPr spc="-5" dirty="0">
                <a:latin typeface="Calibri"/>
                <a:cs typeface="Calibri"/>
              </a:rPr>
              <a:t>έτη </a:t>
            </a:r>
            <a:r>
              <a:rPr dirty="0">
                <a:latin typeface="Calibri"/>
                <a:cs typeface="Calibri"/>
              </a:rPr>
              <a:t>μετά </a:t>
            </a:r>
            <a:r>
              <a:rPr spc="-5" dirty="0">
                <a:latin typeface="Calibri"/>
                <a:cs typeface="Calibri"/>
              </a:rPr>
              <a:t>την επικύρωση </a:t>
            </a:r>
            <a:r>
              <a:rPr dirty="0">
                <a:latin typeface="Calibri"/>
                <a:cs typeface="Calibri"/>
              </a:rPr>
              <a:t>της </a:t>
            </a:r>
            <a:r>
              <a:rPr spc="-5" dirty="0">
                <a:latin typeface="Calibri"/>
                <a:cs typeface="Calibri"/>
              </a:rPr>
              <a:t>υιοθεσίας </a:t>
            </a:r>
            <a:r>
              <a:rPr dirty="0">
                <a:latin typeface="Calibri"/>
                <a:cs typeface="Calibri"/>
              </a:rPr>
              <a:t> </a:t>
            </a:r>
            <a:r>
              <a:rPr spc="-5" dirty="0">
                <a:latin typeface="Calibri"/>
                <a:cs typeface="Calibri"/>
              </a:rPr>
              <a:t>αυτής</a:t>
            </a:r>
            <a:r>
              <a:rPr dirty="0">
                <a:latin typeface="Calibri"/>
                <a:cs typeface="Calibri"/>
              </a:rPr>
              <a:t> </a:t>
            </a:r>
            <a:r>
              <a:rPr spc="-5" dirty="0">
                <a:latin typeface="Calibri"/>
                <a:cs typeface="Calibri"/>
              </a:rPr>
              <a:t>και</a:t>
            </a:r>
            <a:r>
              <a:rPr dirty="0">
                <a:latin typeface="Calibri"/>
                <a:cs typeface="Calibri"/>
              </a:rPr>
              <a:t> 18</a:t>
            </a:r>
            <a:r>
              <a:rPr spc="5" dirty="0">
                <a:latin typeface="Calibri"/>
                <a:cs typeface="Calibri"/>
              </a:rPr>
              <a:t> </a:t>
            </a:r>
            <a:r>
              <a:rPr dirty="0">
                <a:latin typeface="Calibri"/>
                <a:cs typeface="Calibri"/>
              </a:rPr>
              <a:t>έτη</a:t>
            </a:r>
            <a:r>
              <a:rPr spc="5" dirty="0">
                <a:latin typeface="Calibri"/>
                <a:cs typeface="Calibri"/>
              </a:rPr>
              <a:t> </a:t>
            </a:r>
            <a:r>
              <a:rPr dirty="0">
                <a:latin typeface="Calibri"/>
                <a:cs typeface="Calibri"/>
              </a:rPr>
              <a:t>μετά</a:t>
            </a:r>
            <a:r>
              <a:rPr spc="5" dirty="0">
                <a:latin typeface="Calibri"/>
                <a:cs typeface="Calibri"/>
              </a:rPr>
              <a:t> </a:t>
            </a:r>
            <a:r>
              <a:rPr dirty="0">
                <a:latin typeface="Calibri"/>
                <a:cs typeface="Calibri"/>
              </a:rPr>
              <a:t>τον</a:t>
            </a:r>
            <a:r>
              <a:rPr spc="5" dirty="0">
                <a:latin typeface="Calibri"/>
                <a:cs typeface="Calibri"/>
              </a:rPr>
              <a:t> </a:t>
            </a:r>
            <a:r>
              <a:rPr spc="-5" dirty="0">
                <a:latin typeface="Calibri"/>
                <a:cs typeface="Calibri"/>
              </a:rPr>
              <a:t>θάνατο</a:t>
            </a:r>
            <a:r>
              <a:rPr dirty="0">
                <a:latin typeface="Calibri"/>
                <a:cs typeface="Calibri"/>
              </a:rPr>
              <a:t> της</a:t>
            </a:r>
            <a:r>
              <a:rPr spc="5" dirty="0">
                <a:latin typeface="Calibri"/>
                <a:cs typeface="Calibri"/>
              </a:rPr>
              <a:t> </a:t>
            </a:r>
            <a:r>
              <a:rPr spc="-5" dirty="0">
                <a:latin typeface="Calibri"/>
                <a:cs typeface="Calibri"/>
              </a:rPr>
              <a:t>θετής</a:t>
            </a:r>
            <a:r>
              <a:rPr dirty="0">
                <a:latin typeface="Calibri"/>
                <a:cs typeface="Calibri"/>
              </a:rPr>
              <a:t> </a:t>
            </a:r>
            <a:r>
              <a:rPr spc="-5" dirty="0">
                <a:latin typeface="Calibri"/>
                <a:cs typeface="Calibri"/>
              </a:rPr>
              <a:t>τους</a:t>
            </a:r>
            <a:r>
              <a:rPr dirty="0">
                <a:latin typeface="Calibri"/>
                <a:cs typeface="Calibri"/>
              </a:rPr>
              <a:t> </a:t>
            </a:r>
            <a:r>
              <a:rPr spc="-5" dirty="0">
                <a:latin typeface="Calibri"/>
                <a:cs typeface="Calibri"/>
              </a:rPr>
              <a:t>μητέρας.</a:t>
            </a:r>
            <a:r>
              <a:rPr dirty="0">
                <a:latin typeface="Calibri"/>
                <a:cs typeface="Calibri"/>
              </a:rPr>
              <a:t> Η</a:t>
            </a:r>
            <a:r>
              <a:rPr spc="5" dirty="0">
                <a:latin typeface="Calibri"/>
                <a:cs typeface="Calibri"/>
              </a:rPr>
              <a:t> </a:t>
            </a:r>
            <a:r>
              <a:rPr spc="-5">
                <a:latin typeface="Calibri"/>
                <a:cs typeface="Calibri"/>
              </a:rPr>
              <a:t>προσφεύγουσα </a:t>
            </a:r>
            <a:r>
              <a:rPr spc="-5" smtClean="0">
                <a:latin typeface="Calibri"/>
                <a:cs typeface="Calibri"/>
              </a:rPr>
              <a:t>ισχυρίστηκε</a:t>
            </a:r>
            <a:r>
              <a:rPr smtClean="0">
                <a:latin typeface="Calibri"/>
                <a:cs typeface="Calibri"/>
              </a:rPr>
              <a:t> </a:t>
            </a:r>
            <a:r>
              <a:rPr spc="-5" dirty="0">
                <a:latin typeface="Calibri"/>
                <a:cs typeface="Calibri"/>
              </a:rPr>
              <a:t>ειδικότερα</a:t>
            </a:r>
            <a:r>
              <a:rPr dirty="0">
                <a:latin typeface="Calibri"/>
                <a:cs typeface="Calibri"/>
              </a:rPr>
              <a:t> ότι</a:t>
            </a:r>
            <a:r>
              <a:rPr spc="5" dirty="0">
                <a:latin typeface="Calibri"/>
                <a:cs typeface="Calibri"/>
              </a:rPr>
              <a:t> </a:t>
            </a:r>
            <a:r>
              <a:rPr dirty="0">
                <a:latin typeface="Calibri"/>
                <a:cs typeface="Calibri"/>
              </a:rPr>
              <a:t>η</a:t>
            </a:r>
            <a:r>
              <a:rPr spc="5" dirty="0">
                <a:latin typeface="Calibri"/>
                <a:cs typeface="Calibri"/>
              </a:rPr>
              <a:t> </a:t>
            </a:r>
            <a:r>
              <a:rPr spc="-5" dirty="0">
                <a:latin typeface="Calibri"/>
                <a:cs typeface="Calibri"/>
              </a:rPr>
              <a:t>ακύρωση</a:t>
            </a:r>
            <a:r>
              <a:rPr dirty="0">
                <a:latin typeface="Calibri"/>
                <a:cs typeface="Calibri"/>
              </a:rPr>
              <a:t> της</a:t>
            </a:r>
            <a:r>
              <a:rPr spc="5" dirty="0">
                <a:latin typeface="Calibri"/>
                <a:cs typeface="Calibri"/>
              </a:rPr>
              <a:t> </a:t>
            </a:r>
            <a:r>
              <a:rPr spc="-5" dirty="0">
                <a:latin typeface="Calibri"/>
                <a:cs typeface="Calibri"/>
              </a:rPr>
              <a:t>υιοθεσίας</a:t>
            </a:r>
            <a:r>
              <a:rPr dirty="0">
                <a:latin typeface="Calibri"/>
                <a:cs typeface="Calibri"/>
              </a:rPr>
              <a:t> της</a:t>
            </a:r>
            <a:r>
              <a:rPr spc="5" dirty="0">
                <a:latin typeface="Calibri"/>
                <a:cs typeface="Calibri"/>
              </a:rPr>
              <a:t> </a:t>
            </a:r>
            <a:r>
              <a:rPr spc="-5" dirty="0">
                <a:latin typeface="Calibri"/>
                <a:cs typeface="Calibri"/>
              </a:rPr>
              <a:t>ισοδυναμούσε</a:t>
            </a:r>
            <a:r>
              <a:rPr dirty="0">
                <a:latin typeface="Calibri"/>
                <a:cs typeface="Calibri"/>
              </a:rPr>
              <a:t> με </a:t>
            </a:r>
            <a:r>
              <a:rPr spc="5" dirty="0">
                <a:latin typeface="Calibri"/>
                <a:cs typeface="Calibri"/>
              </a:rPr>
              <a:t> </a:t>
            </a:r>
            <a:r>
              <a:rPr spc="-5" dirty="0">
                <a:latin typeface="Calibri"/>
                <a:cs typeface="Calibri"/>
              </a:rPr>
              <a:t>αυθαίρετη και δυσανάλογη παρέμβαση στην οικογενειακή </a:t>
            </a:r>
            <a:r>
              <a:rPr dirty="0">
                <a:latin typeface="Calibri"/>
                <a:cs typeface="Calibri"/>
              </a:rPr>
              <a:t>της ζωή, </a:t>
            </a:r>
            <a:r>
              <a:rPr spc="-5" dirty="0">
                <a:latin typeface="Calibri"/>
                <a:cs typeface="Calibri"/>
              </a:rPr>
              <a:t>επισημαίνοντας </a:t>
            </a:r>
            <a:r>
              <a:rPr dirty="0">
                <a:latin typeface="Calibri"/>
                <a:cs typeface="Calibri"/>
              </a:rPr>
              <a:t> ότι </a:t>
            </a:r>
            <a:r>
              <a:rPr spc="-5" dirty="0">
                <a:latin typeface="Calibri"/>
                <a:cs typeface="Calibri"/>
              </a:rPr>
              <a:t>ζούσε </a:t>
            </a:r>
            <a:r>
              <a:rPr dirty="0">
                <a:latin typeface="Calibri"/>
                <a:cs typeface="Calibri"/>
              </a:rPr>
              <a:t>με τη θετή της μητέρα </a:t>
            </a:r>
            <a:r>
              <a:rPr spc="-5" dirty="0">
                <a:latin typeface="Calibri"/>
                <a:cs typeface="Calibri"/>
              </a:rPr>
              <a:t>από την </a:t>
            </a:r>
            <a:r>
              <a:rPr spc="-10" dirty="0">
                <a:latin typeface="Calibri"/>
                <a:cs typeface="Calibri"/>
              </a:rPr>
              <a:t>ηλικία </a:t>
            </a:r>
            <a:r>
              <a:rPr spc="5" dirty="0">
                <a:latin typeface="Calibri"/>
                <a:cs typeface="Calibri"/>
              </a:rPr>
              <a:t>των </a:t>
            </a:r>
            <a:r>
              <a:rPr dirty="0">
                <a:latin typeface="Calibri"/>
                <a:cs typeface="Calibri"/>
              </a:rPr>
              <a:t>εννέα ετών </a:t>
            </a:r>
            <a:r>
              <a:rPr spc="-5" dirty="0">
                <a:latin typeface="Calibri"/>
                <a:cs typeface="Calibri"/>
              </a:rPr>
              <a:t>και </a:t>
            </a:r>
            <a:r>
              <a:rPr dirty="0">
                <a:latin typeface="Calibri"/>
                <a:cs typeface="Calibri"/>
              </a:rPr>
              <a:t>ότι η </a:t>
            </a:r>
            <a:r>
              <a:rPr>
                <a:latin typeface="Calibri"/>
                <a:cs typeface="Calibri"/>
              </a:rPr>
              <a:t>σχέση </a:t>
            </a:r>
            <a:r>
              <a:rPr spc="-5" smtClean="0">
                <a:latin typeface="Calibri"/>
                <a:cs typeface="Calibri"/>
              </a:rPr>
              <a:t>τους</a:t>
            </a:r>
            <a:r>
              <a:rPr spc="-260" smtClean="0">
                <a:latin typeface="Calibri"/>
                <a:cs typeface="Calibri"/>
              </a:rPr>
              <a:t> </a:t>
            </a:r>
            <a:r>
              <a:rPr dirty="0">
                <a:latin typeface="Calibri"/>
                <a:cs typeface="Calibri"/>
              </a:rPr>
              <a:t>ήταν </a:t>
            </a:r>
            <a:r>
              <a:rPr spc="-5" dirty="0">
                <a:latin typeface="Calibri"/>
                <a:cs typeface="Calibri"/>
              </a:rPr>
              <a:t>βασισμένη στη στοργή, το αίσθημα ευθύνης και </a:t>
            </a:r>
            <a:r>
              <a:rPr dirty="0">
                <a:latin typeface="Calibri"/>
                <a:cs typeface="Calibri"/>
              </a:rPr>
              <a:t>την </a:t>
            </a:r>
            <a:r>
              <a:rPr spc="-5" dirty="0">
                <a:latin typeface="Calibri"/>
                <a:cs typeface="Calibri"/>
              </a:rPr>
              <a:t>αμοιβαία υποστήριξη. </a:t>
            </a:r>
            <a:r>
              <a:rPr dirty="0">
                <a:latin typeface="Calibri"/>
                <a:cs typeface="Calibri"/>
              </a:rPr>
              <a:t> </a:t>
            </a:r>
            <a:r>
              <a:rPr spc="-5" dirty="0">
                <a:latin typeface="Calibri"/>
                <a:cs typeface="Calibri"/>
              </a:rPr>
              <a:t>Κατήγγειλε</a:t>
            </a:r>
            <a:r>
              <a:rPr spc="155" dirty="0">
                <a:latin typeface="Calibri"/>
                <a:cs typeface="Calibri"/>
              </a:rPr>
              <a:t> </a:t>
            </a:r>
            <a:r>
              <a:rPr spc="-5" dirty="0">
                <a:latin typeface="Calibri"/>
                <a:cs typeface="Calibri"/>
              </a:rPr>
              <a:t>επιπλέον</a:t>
            </a:r>
            <a:r>
              <a:rPr spc="150" dirty="0">
                <a:latin typeface="Calibri"/>
                <a:cs typeface="Calibri"/>
              </a:rPr>
              <a:t> </a:t>
            </a:r>
            <a:r>
              <a:rPr spc="-5" dirty="0">
                <a:latin typeface="Calibri"/>
                <a:cs typeface="Calibri"/>
              </a:rPr>
              <a:t>ότι,</a:t>
            </a:r>
            <a:r>
              <a:rPr spc="155" dirty="0">
                <a:latin typeface="Calibri"/>
                <a:cs typeface="Calibri"/>
              </a:rPr>
              <a:t> </a:t>
            </a:r>
            <a:r>
              <a:rPr spc="-5" dirty="0">
                <a:latin typeface="Calibri"/>
                <a:cs typeface="Calibri"/>
              </a:rPr>
              <a:t>λόγω</a:t>
            </a:r>
            <a:r>
              <a:rPr spc="155" dirty="0">
                <a:latin typeface="Calibri"/>
                <a:cs typeface="Calibri"/>
              </a:rPr>
              <a:t> </a:t>
            </a:r>
            <a:r>
              <a:rPr spc="-5" dirty="0">
                <a:latin typeface="Calibri"/>
                <a:cs typeface="Calibri"/>
              </a:rPr>
              <a:t>της</a:t>
            </a:r>
            <a:r>
              <a:rPr spc="155" dirty="0">
                <a:latin typeface="Calibri"/>
                <a:cs typeface="Calibri"/>
              </a:rPr>
              <a:t> </a:t>
            </a:r>
            <a:r>
              <a:rPr spc="-5" dirty="0">
                <a:latin typeface="Calibri"/>
                <a:cs typeface="Calibri"/>
              </a:rPr>
              <a:t>ακύρωσης</a:t>
            </a:r>
            <a:r>
              <a:rPr spc="150" dirty="0">
                <a:latin typeface="Calibri"/>
                <a:cs typeface="Calibri"/>
              </a:rPr>
              <a:t> </a:t>
            </a:r>
            <a:r>
              <a:rPr spc="-5" dirty="0">
                <a:latin typeface="Calibri"/>
                <a:cs typeface="Calibri"/>
              </a:rPr>
              <a:t>της</a:t>
            </a:r>
            <a:r>
              <a:rPr spc="155" dirty="0">
                <a:latin typeface="Calibri"/>
                <a:cs typeface="Calibri"/>
              </a:rPr>
              <a:t> </a:t>
            </a:r>
            <a:r>
              <a:rPr spc="-5" dirty="0">
                <a:latin typeface="Calibri"/>
                <a:cs typeface="Calibri"/>
              </a:rPr>
              <a:t>υιοθεσίας</a:t>
            </a:r>
            <a:r>
              <a:rPr spc="150" dirty="0">
                <a:latin typeface="Calibri"/>
                <a:cs typeface="Calibri"/>
              </a:rPr>
              <a:t> </a:t>
            </a:r>
            <a:r>
              <a:rPr spc="-5" dirty="0">
                <a:latin typeface="Calibri"/>
                <a:cs typeface="Calibri"/>
              </a:rPr>
              <a:t>της,</a:t>
            </a:r>
            <a:r>
              <a:rPr spc="155" dirty="0">
                <a:latin typeface="Calibri"/>
                <a:cs typeface="Calibri"/>
              </a:rPr>
              <a:t> </a:t>
            </a:r>
            <a:r>
              <a:rPr spc="-5" dirty="0">
                <a:latin typeface="Calibri"/>
                <a:cs typeface="Calibri"/>
              </a:rPr>
              <a:t>έχασε</a:t>
            </a:r>
            <a:r>
              <a:rPr spc="140" dirty="0">
                <a:latin typeface="Calibri"/>
                <a:cs typeface="Calibri"/>
              </a:rPr>
              <a:t> </a:t>
            </a:r>
            <a:r>
              <a:rPr>
                <a:latin typeface="Calibri"/>
                <a:cs typeface="Calibri"/>
              </a:rPr>
              <a:t>τα</a:t>
            </a:r>
            <a:r>
              <a:rPr spc="160">
                <a:latin typeface="Calibri"/>
                <a:cs typeface="Calibri"/>
              </a:rPr>
              <a:t> </a:t>
            </a:r>
            <a:r>
              <a:rPr spc="-10" smtClean="0">
                <a:latin typeface="Calibri"/>
                <a:cs typeface="Calibri"/>
              </a:rPr>
              <a:t>νόμιμα</a:t>
            </a:r>
            <a:r>
              <a:rPr lang="en-US" spc="-10" dirty="0" smtClean="0">
                <a:latin typeface="Calibri"/>
                <a:cs typeface="Calibri"/>
              </a:rPr>
              <a:t> </a:t>
            </a:r>
            <a:r>
              <a:rPr spc="-5" smtClean="0">
                <a:latin typeface="Calibri"/>
                <a:cs typeface="Calibri"/>
              </a:rPr>
              <a:t>δικαιώματά </a:t>
            </a:r>
            <a:r>
              <a:rPr dirty="0">
                <a:latin typeface="Calibri"/>
                <a:cs typeface="Calibri"/>
              </a:rPr>
              <a:t>της επί των πέντε </a:t>
            </a:r>
            <a:r>
              <a:rPr spc="-5" dirty="0">
                <a:latin typeface="Calibri"/>
                <a:cs typeface="Calibri"/>
              </a:rPr>
              <a:t>εκταρίων δάσους που </a:t>
            </a:r>
            <a:r>
              <a:rPr dirty="0">
                <a:latin typeface="Calibri"/>
                <a:cs typeface="Calibri"/>
              </a:rPr>
              <a:t>είχε </a:t>
            </a:r>
            <a:r>
              <a:rPr spc="-5" dirty="0">
                <a:latin typeface="Calibri"/>
                <a:cs typeface="Calibri"/>
              </a:rPr>
              <a:t>κληρονομήσει από </a:t>
            </a:r>
            <a:r>
              <a:rPr dirty="0">
                <a:latin typeface="Calibri"/>
                <a:cs typeface="Calibri"/>
              </a:rPr>
              <a:t>τη </a:t>
            </a:r>
            <a:r>
              <a:rPr spc="-5" dirty="0">
                <a:latin typeface="Calibri"/>
                <a:cs typeface="Calibri"/>
              </a:rPr>
              <a:t>θετή </a:t>
            </a:r>
            <a:r>
              <a:rPr dirty="0">
                <a:latin typeface="Calibri"/>
                <a:cs typeface="Calibri"/>
              </a:rPr>
              <a:t> της</a:t>
            </a:r>
            <a:r>
              <a:rPr spc="-5" dirty="0">
                <a:latin typeface="Calibri"/>
                <a:cs typeface="Calibri"/>
              </a:rPr>
              <a:t> μητέρα.</a:t>
            </a:r>
            <a:endParaRPr>
              <a:latin typeface="Calibri"/>
              <a:cs typeface="Calibri"/>
            </a:endParaRPr>
          </a:p>
          <a:p>
            <a:pPr marL="12700" marR="5080" algn="just">
              <a:lnSpc>
                <a:spcPct val="101699"/>
              </a:lnSpc>
            </a:pPr>
            <a:r>
              <a:rPr dirty="0">
                <a:solidFill>
                  <a:srgbClr val="4F81BC"/>
                </a:solidFill>
                <a:latin typeface="Calibri"/>
                <a:cs typeface="Calibri"/>
              </a:rPr>
              <a:t>Σε</a:t>
            </a:r>
            <a:r>
              <a:rPr spc="5" dirty="0">
                <a:solidFill>
                  <a:srgbClr val="4F81BC"/>
                </a:solidFill>
                <a:latin typeface="Calibri"/>
                <a:cs typeface="Calibri"/>
              </a:rPr>
              <a:t> </a:t>
            </a:r>
            <a:r>
              <a:rPr spc="-5" dirty="0">
                <a:solidFill>
                  <a:srgbClr val="4F81BC"/>
                </a:solidFill>
                <a:latin typeface="Calibri"/>
                <a:cs typeface="Calibri"/>
              </a:rPr>
              <a:t>αυτήν</a:t>
            </a:r>
            <a:r>
              <a:rPr dirty="0">
                <a:solidFill>
                  <a:srgbClr val="4F81BC"/>
                </a:solidFill>
                <a:latin typeface="Calibri"/>
                <a:cs typeface="Calibri"/>
              </a:rPr>
              <a:t> την</a:t>
            </a:r>
            <a:r>
              <a:rPr spc="5" dirty="0">
                <a:solidFill>
                  <a:srgbClr val="4F81BC"/>
                </a:solidFill>
                <a:latin typeface="Calibri"/>
                <a:cs typeface="Calibri"/>
              </a:rPr>
              <a:t> </a:t>
            </a:r>
            <a:r>
              <a:rPr spc="-5" dirty="0">
                <a:solidFill>
                  <a:srgbClr val="4F81BC"/>
                </a:solidFill>
                <a:latin typeface="Calibri"/>
                <a:cs typeface="Calibri"/>
              </a:rPr>
              <a:t>υπόθεση</a:t>
            </a:r>
            <a:r>
              <a:rPr dirty="0">
                <a:solidFill>
                  <a:srgbClr val="4F81BC"/>
                </a:solidFill>
                <a:latin typeface="Calibri"/>
                <a:cs typeface="Calibri"/>
              </a:rPr>
              <a:t> το</a:t>
            </a:r>
            <a:r>
              <a:rPr spc="5" dirty="0">
                <a:solidFill>
                  <a:srgbClr val="4F81BC"/>
                </a:solidFill>
                <a:latin typeface="Calibri"/>
                <a:cs typeface="Calibri"/>
              </a:rPr>
              <a:t> </a:t>
            </a:r>
            <a:r>
              <a:rPr spc="-5" dirty="0">
                <a:solidFill>
                  <a:srgbClr val="4F81BC"/>
                </a:solidFill>
                <a:latin typeface="Calibri"/>
                <a:cs typeface="Calibri"/>
              </a:rPr>
              <a:t>Δικαστήριο</a:t>
            </a:r>
            <a:r>
              <a:rPr dirty="0">
                <a:solidFill>
                  <a:srgbClr val="4F81BC"/>
                </a:solidFill>
                <a:latin typeface="Calibri"/>
                <a:cs typeface="Calibri"/>
              </a:rPr>
              <a:t> </a:t>
            </a:r>
            <a:r>
              <a:rPr spc="-5" dirty="0">
                <a:solidFill>
                  <a:srgbClr val="4F81BC"/>
                </a:solidFill>
                <a:latin typeface="Calibri"/>
                <a:cs typeface="Calibri"/>
              </a:rPr>
              <a:t>εκλήθη</a:t>
            </a:r>
            <a:r>
              <a:rPr dirty="0">
                <a:solidFill>
                  <a:srgbClr val="4F81BC"/>
                </a:solidFill>
                <a:latin typeface="Calibri"/>
                <a:cs typeface="Calibri"/>
              </a:rPr>
              <a:t> </a:t>
            </a:r>
            <a:r>
              <a:rPr spc="-5" dirty="0">
                <a:solidFill>
                  <a:srgbClr val="4F81BC"/>
                </a:solidFill>
                <a:latin typeface="Calibri"/>
                <a:cs typeface="Calibri"/>
              </a:rPr>
              <a:t>για</a:t>
            </a:r>
            <a:r>
              <a:rPr dirty="0">
                <a:solidFill>
                  <a:srgbClr val="4F81BC"/>
                </a:solidFill>
                <a:latin typeface="Calibri"/>
                <a:cs typeface="Calibri"/>
              </a:rPr>
              <a:t> </a:t>
            </a:r>
            <a:r>
              <a:rPr spc="-5" dirty="0">
                <a:solidFill>
                  <a:srgbClr val="4F81BC"/>
                </a:solidFill>
                <a:latin typeface="Calibri"/>
                <a:cs typeface="Calibri"/>
              </a:rPr>
              <a:t>πρώτη</a:t>
            </a:r>
            <a:r>
              <a:rPr dirty="0">
                <a:solidFill>
                  <a:srgbClr val="4F81BC"/>
                </a:solidFill>
                <a:latin typeface="Calibri"/>
                <a:cs typeface="Calibri"/>
              </a:rPr>
              <a:t> </a:t>
            </a:r>
            <a:r>
              <a:rPr spc="-5" dirty="0">
                <a:solidFill>
                  <a:srgbClr val="4F81BC"/>
                </a:solidFill>
                <a:latin typeface="Calibri"/>
                <a:cs typeface="Calibri"/>
              </a:rPr>
              <a:t>φορά</a:t>
            </a:r>
            <a:r>
              <a:rPr dirty="0">
                <a:solidFill>
                  <a:srgbClr val="4F81BC"/>
                </a:solidFill>
                <a:latin typeface="Calibri"/>
                <a:cs typeface="Calibri"/>
              </a:rPr>
              <a:t> </a:t>
            </a:r>
            <a:r>
              <a:rPr spc="-10" dirty="0">
                <a:solidFill>
                  <a:srgbClr val="4F81BC"/>
                </a:solidFill>
                <a:latin typeface="Calibri"/>
                <a:cs typeface="Calibri"/>
              </a:rPr>
              <a:t>να</a:t>
            </a:r>
            <a:r>
              <a:rPr spc="-5" dirty="0">
                <a:solidFill>
                  <a:srgbClr val="4F81BC"/>
                </a:solidFill>
                <a:latin typeface="Calibri"/>
                <a:cs typeface="Calibri"/>
              </a:rPr>
              <a:t> εξετάσει</a:t>
            </a:r>
            <a:r>
              <a:rPr dirty="0">
                <a:solidFill>
                  <a:srgbClr val="4F81BC"/>
                </a:solidFill>
                <a:latin typeface="Calibri"/>
                <a:cs typeface="Calibri"/>
              </a:rPr>
              <a:t> την </a:t>
            </a:r>
            <a:r>
              <a:rPr spc="5" dirty="0">
                <a:solidFill>
                  <a:srgbClr val="4F81BC"/>
                </a:solidFill>
                <a:latin typeface="Calibri"/>
                <a:cs typeface="Calibri"/>
              </a:rPr>
              <a:t> </a:t>
            </a:r>
            <a:r>
              <a:rPr spc="-5" dirty="0">
                <a:solidFill>
                  <a:srgbClr val="4F81BC"/>
                </a:solidFill>
                <a:latin typeface="Calibri"/>
                <a:cs typeface="Calibri"/>
              </a:rPr>
              <a:t>ακύρωση μιας απόφασης υιοθεσίας, </a:t>
            </a:r>
            <a:r>
              <a:rPr dirty="0">
                <a:solidFill>
                  <a:srgbClr val="4F81BC"/>
                </a:solidFill>
                <a:latin typeface="Calibri"/>
                <a:cs typeface="Calibri"/>
              </a:rPr>
              <a:t>με το θετό γονέα </a:t>
            </a:r>
            <a:r>
              <a:rPr spc="-10" dirty="0">
                <a:solidFill>
                  <a:srgbClr val="4F81BC"/>
                </a:solidFill>
                <a:latin typeface="Calibri"/>
                <a:cs typeface="Calibri"/>
              </a:rPr>
              <a:t>να </a:t>
            </a:r>
            <a:r>
              <a:rPr dirty="0">
                <a:solidFill>
                  <a:srgbClr val="4F81BC"/>
                </a:solidFill>
                <a:latin typeface="Calibri"/>
                <a:cs typeface="Calibri"/>
              </a:rPr>
              <a:t>έχει </a:t>
            </a:r>
            <a:r>
              <a:rPr spc="-5" dirty="0">
                <a:solidFill>
                  <a:srgbClr val="4F81BC"/>
                </a:solidFill>
                <a:latin typeface="Calibri"/>
                <a:cs typeface="Calibri"/>
              </a:rPr>
              <a:t>ήδη αποβιώσει και </a:t>
            </a:r>
            <a:r>
              <a:rPr dirty="0">
                <a:solidFill>
                  <a:srgbClr val="4F81BC"/>
                </a:solidFill>
                <a:latin typeface="Calibri"/>
                <a:cs typeface="Calibri"/>
              </a:rPr>
              <a:t>το </a:t>
            </a:r>
            <a:r>
              <a:rPr spc="5" dirty="0">
                <a:solidFill>
                  <a:srgbClr val="4F81BC"/>
                </a:solidFill>
                <a:latin typeface="Calibri"/>
                <a:cs typeface="Calibri"/>
              </a:rPr>
              <a:t> </a:t>
            </a:r>
            <a:r>
              <a:rPr dirty="0">
                <a:solidFill>
                  <a:srgbClr val="4F81BC"/>
                </a:solidFill>
                <a:latin typeface="Calibri"/>
                <a:cs typeface="Calibri"/>
              </a:rPr>
              <a:t>θετό</a:t>
            </a:r>
            <a:r>
              <a:rPr spc="5" dirty="0">
                <a:solidFill>
                  <a:srgbClr val="4F81BC"/>
                </a:solidFill>
                <a:latin typeface="Calibri"/>
                <a:cs typeface="Calibri"/>
              </a:rPr>
              <a:t> </a:t>
            </a:r>
            <a:r>
              <a:rPr spc="-5" dirty="0">
                <a:solidFill>
                  <a:srgbClr val="4F81BC"/>
                </a:solidFill>
                <a:latin typeface="Calibri"/>
                <a:cs typeface="Calibri"/>
              </a:rPr>
              <a:t>τέκνο</a:t>
            </a:r>
            <a:r>
              <a:rPr dirty="0">
                <a:solidFill>
                  <a:srgbClr val="4F81BC"/>
                </a:solidFill>
                <a:latin typeface="Calibri"/>
                <a:cs typeface="Calibri"/>
              </a:rPr>
              <a:t> να</a:t>
            </a:r>
            <a:r>
              <a:rPr spc="5" dirty="0">
                <a:solidFill>
                  <a:srgbClr val="4F81BC"/>
                </a:solidFill>
                <a:latin typeface="Calibri"/>
                <a:cs typeface="Calibri"/>
              </a:rPr>
              <a:t> </a:t>
            </a:r>
            <a:r>
              <a:rPr dirty="0">
                <a:solidFill>
                  <a:srgbClr val="4F81BC"/>
                </a:solidFill>
                <a:latin typeface="Calibri"/>
                <a:cs typeface="Calibri"/>
              </a:rPr>
              <a:t>έχει</a:t>
            </a:r>
            <a:r>
              <a:rPr spc="5" dirty="0">
                <a:solidFill>
                  <a:srgbClr val="4F81BC"/>
                </a:solidFill>
                <a:latin typeface="Calibri"/>
                <a:cs typeface="Calibri"/>
              </a:rPr>
              <a:t> </a:t>
            </a:r>
            <a:r>
              <a:rPr spc="-10" dirty="0">
                <a:solidFill>
                  <a:srgbClr val="4F81BC"/>
                </a:solidFill>
                <a:latin typeface="Calibri"/>
                <a:cs typeface="Calibri"/>
              </a:rPr>
              <a:t>προ</a:t>
            </a:r>
            <a:r>
              <a:rPr spc="-5" dirty="0">
                <a:solidFill>
                  <a:srgbClr val="4F81BC"/>
                </a:solidFill>
                <a:latin typeface="Calibri"/>
                <a:cs typeface="Calibri"/>
              </a:rPr>
              <a:t> πολλού</a:t>
            </a:r>
            <a:r>
              <a:rPr dirty="0">
                <a:solidFill>
                  <a:srgbClr val="4F81BC"/>
                </a:solidFill>
                <a:latin typeface="Calibri"/>
                <a:cs typeface="Calibri"/>
              </a:rPr>
              <a:t> </a:t>
            </a:r>
            <a:r>
              <a:rPr spc="-5" dirty="0">
                <a:solidFill>
                  <a:srgbClr val="4F81BC"/>
                </a:solidFill>
                <a:latin typeface="Calibri"/>
                <a:cs typeface="Calibri"/>
              </a:rPr>
              <a:t>ενηλικιωθεί.</a:t>
            </a:r>
            <a:r>
              <a:rPr dirty="0">
                <a:solidFill>
                  <a:srgbClr val="4F81BC"/>
                </a:solidFill>
                <a:latin typeface="Calibri"/>
                <a:cs typeface="Calibri"/>
              </a:rPr>
              <a:t> Εν</a:t>
            </a:r>
            <a:r>
              <a:rPr spc="5" dirty="0">
                <a:solidFill>
                  <a:srgbClr val="4F81BC"/>
                </a:solidFill>
                <a:latin typeface="Calibri"/>
                <a:cs typeface="Calibri"/>
              </a:rPr>
              <a:t> </a:t>
            </a:r>
            <a:r>
              <a:rPr spc="-5" dirty="0">
                <a:solidFill>
                  <a:srgbClr val="4F81BC"/>
                </a:solidFill>
                <a:latin typeface="Calibri"/>
                <a:cs typeface="Calibri"/>
              </a:rPr>
              <a:t>προκειμένω,</a:t>
            </a:r>
            <a:r>
              <a:rPr dirty="0">
                <a:solidFill>
                  <a:srgbClr val="4F81BC"/>
                </a:solidFill>
                <a:latin typeface="Calibri"/>
                <a:cs typeface="Calibri"/>
              </a:rPr>
              <a:t> </a:t>
            </a:r>
            <a:r>
              <a:rPr spc="-5" dirty="0">
                <a:solidFill>
                  <a:srgbClr val="4F81BC"/>
                </a:solidFill>
                <a:latin typeface="Calibri"/>
                <a:cs typeface="Calibri"/>
              </a:rPr>
              <a:t>θεωρώντας</a:t>
            </a:r>
            <a:r>
              <a:rPr dirty="0">
                <a:solidFill>
                  <a:srgbClr val="4F81BC"/>
                </a:solidFill>
                <a:latin typeface="Calibri"/>
                <a:cs typeface="Calibri"/>
              </a:rPr>
              <a:t> ότι</a:t>
            </a:r>
            <a:r>
              <a:rPr spc="5" dirty="0">
                <a:solidFill>
                  <a:srgbClr val="4F81BC"/>
                </a:solidFill>
                <a:latin typeface="Calibri"/>
                <a:cs typeface="Calibri"/>
              </a:rPr>
              <a:t> </a:t>
            </a:r>
            <a:r>
              <a:rPr dirty="0">
                <a:solidFill>
                  <a:srgbClr val="4F81BC"/>
                </a:solidFill>
                <a:latin typeface="Calibri"/>
                <a:cs typeface="Calibri"/>
              </a:rPr>
              <a:t>η </a:t>
            </a:r>
            <a:r>
              <a:rPr spc="5" dirty="0">
                <a:solidFill>
                  <a:srgbClr val="4F81BC"/>
                </a:solidFill>
                <a:latin typeface="Calibri"/>
                <a:cs typeface="Calibri"/>
              </a:rPr>
              <a:t> </a:t>
            </a:r>
            <a:r>
              <a:rPr spc="-5" dirty="0">
                <a:solidFill>
                  <a:srgbClr val="4F81BC"/>
                </a:solidFill>
                <a:latin typeface="Calibri"/>
                <a:cs typeface="Calibri"/>
              </a:rPr>
              <a:t>απόφαση ακύρωσης ήταν ασαφής και ανεπαρκώς αιτιολογημένη </a:t>
            </a:r>
            <a:r>
              <a:rPr dirty="0">
                <a:solidFill>
                  <a:srgbClr val="4F81BC"/>
                </a:solidFill>
                <a:latin typeface="Calibri"/>
                <a:cs typeface="Calibri"/>
              </a:rPr>
              <a:t>δεδομένων των </a:t>
            </a:r>
            <a:r>
              <a:rPr spc="5" dirty="0">
                <a:solidFill>
                  <a:srgbClr val="4F81BC"/>
                </a:solidFill>
                <a:latin typeface="Calibri"/>
                <a:cs typeface="Calibri"/>
              </a:rPr>
              <a:t> </a:t>
            </a:r>
            <a:r>
              <a:rPr spc="-5" dirty="0">
                <a:solidFill>
                  <a:srgbClr val="4F81BC"/>
                </a:solidFill>
                <a:latin typeface="Calibri"/>
                <a:cs typeface="Calibri"/>
              </a:rPr>
              <a:t>ριζικών μεταβολών που θα επέφερε ένα τέτοιο μέτρο, το Δικαστήριο έκρινε </a:t>
            </a:r>
            <a:r>
              <a:rPr dirty="0">
                <a:solidFill>
                  <a:srgbClr val="4F81BC"/>
                </a:solidFill>
                <a:latin typeface="Calibri"/>
                <a:cs typeface="Calibri"/>
              </a:rPr>
              <a:t>ότι η </a:t>
            </a:r>
            <a:r>
              <a:rPr spc="5" dirty="0">
                <a:solidFill>
                  <a:srgbClr val="4F81BC"/>
                </a:solidFill>
                <a:latin typeface="Calibri"/>
                <a:cs typeface="Calibri"/>
              </a:rPr>
              <a:t> </a:t>
            </a:r>
            <a:r>
              <a:rPr spc="-5" dirty="0">
                <a:solidFill>
                  <a:srgbClr val="4F81BC"/>
                </a:solidFill>
                <a:latin typeface="Calibri"/>
                <a:cs typeface="Calibri"/>
              </a:rPr>
              <a:t>παρέμβαση</a:t>
            </a:r>
            <a:r>
              <a:rPr dirty="0">
                <a:solidFill>
                  <a:srgbClr val="4F81BC"/>
                </a:solidFill>
                <a:latin typeface="Calibri"/>
                <a:cs typeface="Calibri"/>
              </a:rPr>
              <a:t> </a:t>
            </a:r>
            <a:r>
              <a:rPr spc="-5" dirty="0">
                <a:solidFill>
                  <a:srgbClr val="4F81BC"/>
                </a:solidFill>
                <a:latin typeface="Calibri"/>
                <a:cs typeface="Calibri"/>
              </a:rPr>
              <a:t>στην</a:t>
            </a:r>
            <a:r>
              <a:rPr dirty="0">
                <a:solidFill>
                  <a:srgbClr val="4F81BC"/>
                </a:solidFill>
                <a:latin typeface="Calibri"/>
                <a:cs typeface="Calibri"/>
              </a:rPr>
              <a:t> </a:t>
            </a:r>
            <a:r>
              <a:rPr spc="-5" dirty="0">
                <a:solidFill>
                  <a:srgbClr val="4F81BC"/>
                </a:solidFill>
                <a:latin typeface="Calibri"/>
                <a:cs typeface="Calibri"/>
              </a:rPr>
              <a:t>οικογενειακή</a:t>
            </a:r>
            <a:r>
              <a:rPr dirty="0">
                <a:solidFill>
                  <a:srgbClr val="4F81BC"/>
                </a:solidFill>
                <a:latin typeface="Calibri"/>
                <a:cs typeface="Calibri"/>
              </a:rPr>
              <a:t> </a:t>
            </a:r>
            <a:r>
              <a:rPr spc="-5" dirty="0">
                <a:solidFill>
                  <a:srgbClr val="4F81BC"/>
                </a:solidFill>
                <a:latin typeface="Calibri"/>
                <a:cs typeface="Calibri"/>
              </a:rPr>
              <a:t>ζωή</a:t>
            </a:r>
            <a:r>
              <a:rPr dirty="0">
                <a:solidFill>
                  <a:srgbClr val="4F81BC"/>
                </a:solidFill>
                <a:latin typeface="Calibri"/>
                <a:cs typeface="Calibri"/>
              </a:rPr>
              <a:t> </a:t>
            </a:r>
            <a:r>
              <a:rPr spc="-5" dirty="0">
                <a:solidFill>
                  <a:srgbClr val="4F81BC"/>
                </a:solidFill>
                <a:latin typeface="Calibri"/>
                <a:cs typeface="Calibri"/>
              </a:rPr>
              <a:t>της</a:t>
            </a:r>
            <a:r>
              <a:rPr dirty="0">
                <a:solidFill>
                  <a:srgbClr val="4F81BC"/>
                </a:solidFill>
                <a:latin typeface="Calibri"/>
                <a:cs typeface="Calibri"/>
              </a:rPr>
              <a:t> </a:t>
            </a:r>
            <a:r>
              <a:rPr spc="-5" dirty="0">
                <a:solidFill>
                  <a:srgbClr val="4F81BC"/>
                </a:solidFill>
                <a:latin typeface="Calibri"/>
                <a:cs typeface="Calibri"/>
              </a:rPr>
              <a:t>προσφεύγουσας</a:t>
            </a:r>
            <a:r>
              <a:rPr dirty="0">
                <a:solidFill>
                  <a:srgbClr val="4F81BC"/>
                </a:solidFill>
                <a:latin typeface="Calibri"/>
                <a:cs typeface="Calibri"/>
              </a:rPr>
              <a:t> </a:t>
            </a:r>
            <a:r>
              <a:rPr spc="-5" dirty="0">
                <a:solidFill>
                  <a:srgbClr val="4F81BC"/>
                </a:solidFill>
                <a:latin typeface="Calibri"/>
                <a:cs typeface="Calibri"/>
              </a:rPr>
              <a:t>δεν</a:t>
            </a:r>
            <a:r>
              <a:rPr dirty="0">
                <a:solidFill>
                  <a:srgbClr val="4F81BC"/>
                </a:solidFill>
                <a:latin typeface="Calibri"/>
                <a:cs typeface="Calibri"/>
              </a:rPr>
              <a:t> ήταν</a:t>
            </a:r>
            <a:r>
              <a:rPr spc="5" dirty="0">
                <a:solidFill>
                  <a:srgbClr val="4F81BC"/>
                </a:solidFill>
                <a:latin typeface="Calibri"/>
                <a:cs typeface="Calibri"/>
              </a:rPr>
              <a:t> </a:t>
            </a:r>
            <a:r>
              <a:rPr spc="-5" dirty="0">
                <a:solidFill>
                  <a:srgbClr val="4F81BC"/>
                </a:solidFill>
                <a:latin typeface="Calibri"/>
                <a:cs typeface="Calibri"/>
              </a:rPr>
              <a:t>ειδικά</a:t>
            </a:r>
            <a:r>
              <a:rPr spc="260" dirty="0">
                <a:solidFill>
                  <a:srgbClr val="4F81BC"/>
                </a:solidFill>
                <a:latin typeface="Calibri"/>
                <a:cs typeface="Calibri"/>
              </a:rPr>
              <a:t> </a:t>
            </a:r>
            <a:r>
              <a:rPr spc="5" dirty="0">
                <a:solidFill>
                  <a:srgbClr val="4F81BC"/>
                </a:solidFill>
                <a:latin typeface="Calibri"/>
                <a:cs typeface="Calibri"/>
              </a:rPr>
              <a:t>και </a:t>
            </a:r>
            <a:r>
              <a:rPr spc="10" dirty="0">
                <a:solidFill>
                  <a:srgbClr val="4F81BC"/>
                </a:solidFill>
                <a:latin typeface="Calibri"/>
                <a:cs typeface="Calibri"/>
              </a:rPr>
              <a:t> </a:t>
            </a:r>
            <a:r>
              <a:rPr spc="-5" dirty="0">
                <a:solidFill>
                  <a:srgbClr val="4F81BC"/>
                </a:solidFill>
                <a:latin typeface="Calibri"/>
                <a:cs typeface="Calibri"/>
              </a:rPr>
              <a:t>επαρκώς δικαιολογημένη, κατά </a:t>
            </a:r>
            <a:r>
              <a:rPr b="1" spc="-5" dirty="0">
                <a:solidFill>
                  <a:srgbClr val="4F81BC"/>
                </a:solidFill>
                <a:latin typeface="Calibri"/>
                <a:cs typeface="Calibri"/>
              </a:rPr>
              <a:t>παράβαση του Άρθρου </a:t>
            </a:r>
            <a:r>
              <a:rPr b="1" dirty="0">
                <a:solidFill>
                  <a:srgbClr val="4F81BC"/>
                </a:solidFill>
                <a:latin typeface="Calibri"/>
                <a:cs typeface="Calibri"/>
              </a:rPr>
              <a:t>8 </a:t>
            </a:r>
            <a:r>
              <a:rPr spc="-5" dirty="0">
                <a:solidFill>
                  <a:srgbClr val="4F81BC"/>
                </a:solidFill>
                <a:latin typeface="Calibri"/>
                <a:cs typeface="Calibri"/>
              </a:rPr>
              <a:t>(δικαίωμα σεβασμού </a:t>
            </a:r>
            <a:r>
              <a:rPr dirty="0">
                <a:solidFill>
                  <a:srgbClr val="4F81BC"/>
                </a:solidFill>
                <a:latin typeface="Calibri"/>
                <a:cs typeface="Calibri"/>
              </a:rPr>
              <a:t>της </a:t>
            </a:r>
            <a:r>
              <a:rPr spc="5" dirty="0">
                <a:solidFill>
                  <a:srgbClr val="4F81BC"/>
                </a:solidFill>
                <a:latin typeface="Calibri"/>
                <a:cs typeface="Calibri"/>
              </a:rPr>
              <a:t> </a:t>
            </a:r>
            <a:r>
              <a:rPr spc="-5" dirty="0">
                <a:solidFill>
                  <a:srgbClr val="4F81BC"/>
                </a:solidFill>
                <a:latin typeface="Calibri"/>
                <a:cs typeface="Calibri"/>
              </a:rPr>
              <a:t>ιδιωτικής</a:t>
            </a:r>
            <a:r>
              <a:rPr dirty="0">
                <a:solidFill>
                  <a:srgbClr val="4F81BC"/>
                </a:solidFill>
                <a:latin typeface="Calibri"/>
                <a:cs typeface="Calibri"/>
              </a:rPr>
              <a:t> </a:t>
            </a:r>
            <a:r>
              <a:rPr spc="-5" dirty="0">
                <a:solidFill>
                  <a:srgbClr val="4F81BC"/>
                </a:solidFill>
                <a:latin typeface="Calibri"/>
                <a:cs typeface="Calibri"/>
              </a:rPr>
              <a:t>και</a:t>
            </a:r>
            <a:r>
              <a:rPr dirty="0">
                <a:solidFill>
                  <a:srgbClr val="4F81BC"/>
                </a:solidFill>
                <a:latin typeface="Calibri"/>
                <a:cs typeface="Calibri"/>
              </a:rPr>
              <a:t> </a:t>
            </a:r>
            <a:r>
              <a:rPr spc="-5" dirty="0">
                <a:solidFill>
                  <a:srgbClr val="4F81BC"/>
                </a:solidFill>
                <a:latin typeface="Calibri"/>
                <a:cs typeface="Calibri"/>
              </a:rPr>
              <a:t>οικογενειακής</a:t>
            </a:r>
            <a:r>
              <a:rPr dirty="0">
                <a:solidFill>
                  <a:srgbClr val="4F81BC"/>
                </a:solidFill>
                <a:latin typeface="Calibri"/>
                <a:cs typeface="Calibri"/>
              </a:rPr>
              <a:t> ζωής)</a:t>
            </a:r>
            <a:r>
              <a:rPr spc="5" dirty="0">
                <a:solidFill>
                  <a:srgbClr val="4F81BC"/>
                </a:solidFill>
                <a:latin typeface="Calibri"/>
                <a:cs typeface="Calibri"/>
              </a:rPr>
              <a:t> </a:t>
            </a:r>
            <a:r>
              <a:rPr spc="-5" dirty="0">
                <a:solidFill>
                  <a:srgbClr val="4F81BC"/>
                </a:solidFill>
                <a:latin typeface="Calibri"/>
                <a:cs typeface="Calibri"/>
              </a:rPr>
              <a:t>της</a:t>
            </a:r>
            <a:r>
              <a:rPr dirty="0">
                <a:solidFill>
                  <a:srgbClr val="4F81BC"/>
                </a:solidFill>
                <a:latin typeface="Calibri"/>
                <a:cs typeface="Calibri"/>
              </a:rPr>
              <a:t> </a:t>
            </a:r>
            <a:r>
              <a:rPr spc="-5" dirty="0">
                <a:solidFill>
                  <a:srgbClr val="4F81BC"/>
                </a:solidFill>
                <a:latin typeface="Calibri"/>
                <a:cs typeface="Calibri"/>
              </a:rPr>
              <a:t>Σύμβασης.</a:t>
            </a:r>
            <a:r>
              <a:rPr dirty="0">
                <a:solidFill>
                  <a:srgbClr val="4F81BC"/>
                </a:solidFill>
                <a:latin typeface="Calibri"/>
                <a:cs typeface="Calibri"/>
              </a:rPr>
              <a:t> Το</a:t>
            </a:r>
            <a:r>
              <a:rPr spc="5" dirty="0">
                <a:solidFill>
                  <a:srgbClr val="4F81BC"/>
                </a:solidFill>
                <a:latin typeface="Calibri"/>
                <a:cs typeface="Calibri"/>
              </a:rPr>
              <a:t> </a:t>
            </a:r>
            <a:r>
              <a:rPr spc="-5" dirty="0">
                <a:solidFill>
                  <a:srgbClr val="4F81BC"/>
                </a:solidFill>
                <a:latin typeface="Calibri"/>
                <a:cs typeface="Calibri"/>
              </a:rPr>
              <a:t>Δικαστήριο</a:t>
            </a:r>
            <a:r>
              <a:rPr spc="265" dirty="0">
                <a:solidFill>
                  <a:srgbClr val="4F81BC"/>
                </a:solidFill>
                <a:latin typeface="Calibri"/>
                <a:cs typeface="Calibri"/>
              </a:rPr>
              <a:t> </a:t>
            </a:r>
            <a:r>
              <a:rPr spc="-5" dirty="0">
                <a:solidFill>
                  <a:srgbClr val="4F81BC"/>
                </a:solidFill>
                <a:latin typeface="Calibri"/>
                <a:cs typeface="Calibri"/>
              </a:rPr>
              <a:t>σημείωσε </a:t>
            </a:r>
            <a:r>
              <a:rPr dirty="0">
                <a:solidFill>
                  <a:srgbClr val="4F81BC"/>
                </a:solidFill>
                <a:latin typeface="Calibri"/>
                <a:cs typeface="Calibri"/>
              </a:rPr>
              <a:t> </a:t>
            </a:r>
            <a:r>
              <a:rPr spc="-5" dirty="0">
                <a:solidFill>
                  <a:srgbClr val="4F81BC"/>
                </a:solidFill>
                <a:latin typeface="Calibri"/>
                <a:cs typeface="Calibri"/>
              </a:rPr>
              <a:t>ειδικότερα ότι, σε κάθε περίπτωση, </a:t>
            </a:r>
            <a:r>
              <a:rPr dirty="0">
                <a:solidFill>
                  <a:srgbClr val="4F81BC"/>
                </a:solidFill>
                <a:latin typeface="Calibri"/>
                <a:cs typeface="Calibri"/>
              </a:rPr>
              <a:t>η </a:t>
            </a:r>
            <a:r>
              <a:rPr spc="-5" dirty="0">
                <a:solidFill>
                  <a:srgbClr val="4F81BC"/>
                </a:solidFill>
                <a:latin typeface="Calibri"/>
                <a:cs typeface="Calibri"/>
              </a:rPr>
              <a:t>ακύρωση μιας υιοθεσίας δεν θα </a:t>
            </a:r>
            <a:r>
              <a:rPr dirty="0">
                <a:solidFill>
                  <a:srgbClr val="4F81BC"/>
                </a:solidFill>
                <a:latin typeface="Calibri"/>
                <a:cs typeface="Calibri"/>
              </a:rPr>
              <a:t>έπρεπε </a:t>
            </a:r>
            <a:r>
              <a:rPr spc="-15" dirty="0">
                <a:solidFill>
                  <a:srgbClr val="4F81BC"/>
                </a:solidFill>
                <a:latin typeface="Calibri"/>
                <a:cs typeface="Calibri"/>
              </a:rPr>
              <a:t>να </a:t>
            </a:r>
            <a:r>
              <a:rPr spc="-10" dirty="0">
                <a:solidFill>
                  <a:srgbClr val="4F81BC"/>
                </a:solidFill>
                <a:latin typeface="Calibri"/>
                <a:cs typeface="Calibri"/>
              </a:rPr>
              <a:t> </a:t>
            </a:r>
            <a:r>
              <a:rPr spc="-5" dirty="0">
                <a:solidFill>
                  <a:srgbClr val="4F81BC"/>
                </a:solidFill>
                <a:latin typeface="Calibri"/>
                <a:cs typeface="Calibri"/>
              </a:rPr>
              <a:t>συνιστά </a:t>
            </a:r>
            <a:r>
              <a:rPr dirty="0">
                <a:solidFill>
                  <a:srgbClr val="4F81BC"/>
                </a:solidFill>
                <a:latin typeface="Calibri"/>
                <a:cs typeface="Calibri"/>
              </a:rPr>
              <a:t>μέτρο </a:t>
            </a:r>
            <a:r>
              <a:rPr spc="-5" dirty="0">
                <a:solidFill>
                  <a:srgbClr val="4F81BC"/>
                </a:solidFill>
                <a:latin typeface="Calibri"/>
                <a:cs typeface="Calibri"/>
              </a:rPr>
              <a:t>στρεφόμενο κατά </a:t>
            </a:r>
            <a:r>
              <a:rPr dirty="0">
                <a:solidFill>
                  <a:srgbClr val="4F81BC"/>
                </a:solidFill>
                <a:latin typeface="Calibri"/>
                <a:cs typeface="Calibri"/>
              </a:rPr>
              <a:t>του </a:t>
            </a:r>
            <a:r>
              <a:rPr spc="-5" dirty="0">
                <a:solidFill>
                  <a:srgbClr val="4F81BC"/>
                </a:solidFill>
                <a:latin typeface="Calibri"/>
                <a:cs typeface="Calibri"/>
              </a:rPr>
              <a:t>θετού τέκνου και τόνισε ότι, στις κανονιστικές </a:t>
            </a:r>
            <a:r>
              <a:rPr dirty="0">
                <a:solidFill>
                  <a:srgbClr val="4F81BC"/>
                </a:solidFill>
                <a:latin typeface="Calibri"/>
                <a:cs typeface="Calibri"/>
              </a:rPr>
              <a:t> </a:t>
            </a:r>
            <a:r>
              <a:rPr spc="-5" dirty="0">
                <a:solidFill>
                  <a:srgbClr val="4F81BC"/>
                </a:solidFill>
                <a:latin typeface="Calibri"/>
                <a:cs typeface="Calibri"/>
              </a:rPr>
              <a:t>διατάξεις</a:t>
            </a:r>
            <a:r>
              <a:rPr dirty="0">
                <a:solidFill>
                  <a:srgbClr val="4F81BC"/>
                </a:solidFill>
                <a:latin typeface="Calibri"/>
                <a:cs typeface="Calibri"/>
              </a:rPr>
              <a:t> </a:t>
            </a:r>
            <a:r>
              <a:rPr spc="-5" dirty="0">
                <a:solidFill>
                  <a:srgbClr val="4F81BC"/>
                </a:solidFill>
                <a:latin typeface="Calibri"/>
                <a:cs typeface="Calibri"/>
              </a:rPr>
              <a:t>και</a:t>
            </a:r>
            <a:r>
              <a:rPr dirty="0">
                <a:solidFill>
                  <a:srgbClr val="4F81BC"/>
                </a:solidFill>
                <a:latin typeface="Calibri"/>
                <a:cs typeface="Calibri"/>
              </a:rPr>
              <a:t> </a:t>
            </a:r>
            <a:r>
              <a:rPr spc="-5" dirty="0">
                <a:solidFill>
                  <a:srgbClr val="4F81BC"/>
                </a:solidFill>
                <a:latin typeface="Calibri"/>
                <a:cs typeface="Calibri"/>
              </a:rPr>
              <a:t>τις</a:t>
            </a:r>
            <a:r>
              <a:rPr dirty="0">
                <a:solidFill>
                  <a:srgbClr val="4F81BC"/>
                </a:solidFill>
                <a:latin typeface="Calibri"/>
                <a:cs typeface="Calibri"/>
              </a:rPr>
              <a:t> </a:t>
            </a:r>
            <a:r>
              <a:rPr spc="-5" dirty="0">
                <a:solidFill>
                  <a:srgbClr val="4F81BC"/>
                </a:solidFill>
                <a:latin typeface="Calibri"/>
                <a:cs typeface="Calibri"/>
              </a:rPr>
              <a:t>αποφάσεις</a:t>
            </a:r>
            <a:r>
              <a:rPr dirty="0">
                <a:solidFill>
                  <a:srgbClr val="4F81BC"/>
                </a:solidFill>
                <a:latin typeface="Calibri"/>
                <a:cs typeface="Calibri"/>
              </a:rPr>
              <a:t> επί</a:t>
            </a:r>
            <a:r>
              <a:rPr spc="5" dirty="0">
                <a:solidFill>
                  <a:srgbClr val="4F81BC"/>
                </a:solidFill>
                <a:latin typeface="Calibri"/>
                <a:cs typeface="Calibri"/>
              </a:rPr>
              <a:t> </a:t>
            </a:r>
            <a:r>
              <a:rPr dirty="0">
                <a:solidFill>
                  <a:srgbClr val="4F81BC"/>
                </a:solidFill>
                <a:latin typeface="Calibri"/>
                <a:cs typeface="Calibri"/>
              </a:rPr>
              <a:t>θεμάτων</a:t>
            </a:r>
            <a:r>
              <a:rPr spc="5" dirty="0">
                <a:solidFill>
                  <a:srgbClr val="4F81BC"/>
                </a:solidFill>
                <a:latin typeface="Calibri"/>
                <a:cs typeface="Calibri"/>
              </a:rPr>
              <a:t> </a:t>
            </a:r>
            <a:r>
              <a:rPr spc="-5" dirty="0">
                <a:solidFill>
                  <a:srgbClr val="4F81BC"/>
                </a:solidFill>
                <a:latin typeface="Calibri"/>
                <a:cs typeface="Calibri"/>
              </a:rPr>
              <a:t>υιοθεσίας,</a:t>
            </a:r>
            <a:r>
              <a:rPr dirty="0">
                <a:solidFill>
                  <a:srgbClr val="4F81BC"/>
                </a:solidFill>
                <a:latin typeface="Calibri"/>
                <a:cs typeface="Calibri"/>
              </a:rPr>
              <a:t> το</a:t>
            </a:r>
            <a:r>
              <a:rPr spc="5" dirty="0">
                <a:solidFill>
                  <a:srgbClr val="4F81BC"/>
                </a:solidFill>
                <a:latin typeface="Calibri"/>
                <a:cs typeface="Calibri"/>
              </a:rPr>
              <a:t> </a:t>
            </a:r>
            <a:r>
              <a:rPr spc="-5" dirty="0">
                <a:solidFill>
                  <a:srgbClr val="4F81BC"/>
                </a:solidFill>
                <a:latin typeface="Calibri"/>
                <a:cs typeface="Calibri"/>
              </a:rPr>
              <a:t>συμφέρον</a:t>
            </a:r>
            <a:r>
              <a:rPr dirty="0">
                <a:solidFill>
                  <a:srgbClr val="4F81BC"/>
                </a:solidFill>
                <a:latin typeface="Calibri"/>
                <a:cs typeface="Calibri"/>
              </a:rPr>
              <a:t> του</a:t>
            </a:r>
            <a:r>
              <a:rPr spc="5" dirty="0">
                <a:solidFill>
                  <a:srgbClr val="4F81BC"/>
                </a:solidFill>
                <a:latin typeface="Calibri"/>
                <a:cs typeface="Calibri"/>
              </a:rPr>
              <a:t> </a:t>
            </a:r>
            <a:r>
              <a:rPr spc="-5" dirty="0">
                <a:solidFill>
                  <a:srgbClr val="4F81BC"/>
                </a:solidFill>
                <a:latin typeface="Calibri"/>
                <a:cs typeface="Calibri"/>
              </a:rPr>
              <a:t>παιδιού </a:t>
            </a:r>
            <a:r>
              <a:rPr dirty="0">
                <a:solidFill>
                  <a:srgbClr val="4F81BC"/>
                </a:solidFill>
                <a:latin typeface="Calibri"/>
                <a:cs typeface="Calibri"/>
              </a:rPr>
              <a:t> πρέπει να </a:t>
            </a:r>
            <a:r>
              <a:rPr spc="-5" dirty="0">
                <a:solidFill>
                  <a:srgbClr val="4F81BC"/>
                </a:solidFill>
                <a:latin typeface="Calibri"/>
                <a:cs typeface="Calibri"/>
              </a:rPr>
              <a:t>παραμένει ζήτημα ύψιστης σημασίας. </a:t>
            </a:r>
            <a:r>
              <a:rPr dirty="0">
                <a:solidFill>
                  <a:srgbClr val="4F81BC"/>
                </a:solidFill>
                <a:latin typeface="Calibri"/>
                <a:cs typeface="Calibri"/>
              </a:rPr>
              <a:t>Το </a:t>
            </a:r>
            <a:r>
              <a:rPr spc="-5" dirty="0">
                <a:solidFill>
                  <a:srgbClr val="4F81BC"/>
                </a:solidFill>
                <a:latin typeface="Calibri"/>
                <a:cs typeface="Calibri"/>
              </a:rPr>
              <a:t>Δικαστήριο έκρινε επίσης </a:t>
            </a:r>
            <a:r>
              <a:rPr dirty="0">
                <a:solidFill>
                  <a:srgbClr val="4F81BC"/>
                </a:solidFill>
                <a:latin typeface="Calibri"/>
                <a:cs typeface="Calibri"/>
              </a:rPr>
              <a:t>ότι </a:t>
            </a:r>
            <a:r>
              <a:rPr spc="5" dirty="0">
                <a:solidFill>
                  <a:srgbClr val="4F81BC"/>
                </a:solidFill>
                <a:latin typeface="Calibri"/>
                <a:cs typeface="Calibri"/>
              </a:rPr>
              <a:t> </a:t>
            </a:r>
            <a:r>
              <a:rPr spc="-5" dirty="0">
                <a:solidFill>
                  <a:srgbClr val="4F81BC"/>
                </a:solidFill>
                <a:latin typeface="Calibri"/>
                <a:cs typeface="Calibri"/>
              </a:rPr>
              <a:t>υπήρξε</a:t>
            </a:r>
            <a:r>
              <a:rPr dirty="0">
                <a:solidFill>
                  <a:srgbClr val="4F81BC"/>
                </a:solidFill>
                <a:latin typeface="Calibri"/>
                <a:cs typeface="Calibri"/>
              </a:rPr>
              <a:t> </a:t>
            </a:r>
            <a:r>
              <a:rPr b="1" spc="-5" dirty="0">
                <a:solidFill>
                  <a:srgbClr val="4F81BC"/>
                </a:solidFill>
                <a:latin typeface="Calibri"/>
                <a:cs typeface="Calibri"/>
              </a:rPr>
              <a:t>παραβίαση</a:t>
            </a:r>
            <a:r>
              <a:rPr b="1" dirty="0">
                <a:solidFill>
                  <a:srgbClr val="4F81BC"/>
                </a:solidFill>
                <a:latin typeface="Calibri"/>
                <a:cs typeface="Calibri"/>
              </a:rPr>
              <a:t> </a:t>
            </a:r>
            <a:r>
              <a:rPr b="1" spc="-5" dirty="0">
                <a:solidFill>
                  <a:srgbClr val="4F81BC"/>
                </a:solidFill>
                <a:latin typeface="Calibri"/>
                <a:cs typeface="Calibri"/>
              </a:rPr>
              <a:t>του</a:t>
            </a:r>
            <a:r>
              <a:rPr b="1" dirty="0">
                <a:solidFill>
                  <a:srgbClr val="4F81BC"/>
                </a:solidFill>
                <a:latin typeface="Calibri"/>
                <a:cs typeface="Calibri"/>
              </a:rPr>
              <a:t> </a:t>
            </a:r>
            <a:r>
              <a:rPr b="1" spc="-5" dirty="0">
                <a:solidFill>
                  <a:srgbClr val="4F81BC"/>
                </a:solidFill>
                <a:latin typeface="Calibri"/>
                <a:cs typeface="Calibri"/>
              </a:rPr>
              <a:t>Άρθρου</a:t>
            </a:r>
            <a:r>
              <a:rPr b="1" dirty="0">
                <a:solidFill>
                  <a:srgbClr val="4F81BC"/>
                </a:solidFill>
                <a:latin typeface="Calibri"/>
                <a:cs typeface="Calibri"/>
              </a:rPr>
              <a:t> 1</a:t>
            </a:r>
            <a:r>
              <a:rPr b="1" spc="5" dirty="0">
                <a:solidFill>
                  <a:srgbClr val="4F81BC"/>
                </a:solidFill>
                <a:latin typeface="Calibri"/>
                <a:cs typeface="Calibri"/>
              </a:rPr>
              <a:t> </a:t>
            </a:r>
            <a:r>
              <a:rPr b="1" spc="-5" dirty="0">
                <a:solidFill>
                  <a:srgbClr val="4F81BC"/>
                </a:solidFill>
                <a:latin typeface="Calibri"/>
                <a:cs typeface="Calibri"/>
              </a:rPr>
              <a:t>του</a:t>
            </a:r>
            <a:r>
              <a:rPr b="1" dirty="0">
                <a:solidFill>
                  <a:srgbClr val="4F81BC"/>
                </a:solidFill>
                <a:latin typeface="Calibri"/>
                <a:cs typeface="Calibri"/>
              </a:rPr>
              <a:t> </a:t>
            </a:r>
            <a:r>
              <a:rPr b="1" spc="-5" dirty="0">
                <a:solidFill>
                  <a:srgbClr val="4F81BC"/>
                </a:solidFill>
                <a:latin typeface="Calibri"/>
                <a:cs typeface="Calibri"/>
              </a:rPr>
              <a:t>Πρώτου</a:t>
            </a:r>
            <a:r>
              <a:rPr b="1" dirty="0">
                <a:solidFill>
                  <a:srgbClr val="4F81BC"/>
                </a:solidFill>
                <a:latin typeface="Calibri"/>
                <a:cs typeface="Calibri"/>
              </a:rPr>
              <a:t> </a:t>
            </a:r>
            <a:r>
              <a:rPr b="1" spc="-5" dirty="0">
                <a:solidFill>
                  <a:srgbClr val="4F81BC"/>
                </a:solidFill>
                <a:latin typeface="Calibri"/>
                <a:cs typeface="Calibri"/>
              </a:rPr>
              <a:t>Πρόσθετου</a:t>
            </a:r>
            <a:r>
              <a:rPr b="1" dirty="0">
                <a:solidFill>
                  <a:srgbClr val="4F81BC"/>
                </a:solidFill>
                <a:latin typeface="Calibri"/>
                <a:cs typeface="Calibri"/>
              </a:rPr>
              <a:t> </a:t>
            </a:r>
            <a:r>
              <a:rPr b="1" spc="-5" dirty="0">
                <a:solidFill>
                  <a:srgbClr val="4F81BC"/>
                </a:solidFill>
                <a:latin typeface="Calibri"/>
                <a:cs typeface="Calibri"/>
              </a:rPr>
              <a:t>Πρωτοκόλλου </a:t>
            </a:r>
            <a:r>
              <a:rPr b="1" dirty="0">
                <a:solidFill>
                  <a:srgbClr val="4F81BC"/>
                </a:solidFill>
                <a:latin typeface="Calibri"/>
                <a:cs typeface="Calibri"/>
              </a:rPr>
              <a:t> </a:t>
            </a:r>
            <a:r>
              <a:rPr spc="-5" dirty="0">
                <a:solidFill>
                  <a:srgbClr val="4F81BC"/>
                </a:solidFill>
                <a:latin typeface="Calibri"/>
                <a:cs typeface="Calibri"/>
              </a:rPr>
              <a:t>(προστασία </a:t>
            </a:r>
            <a:r>
              <a:rPr dirty="0">
                <a:solidFill>
                  <a:srgbClr val="4F81BC"/>
                </a:solidFill>
                <a:latin typeface="Calibri"/>
                <a:cs typeface="Calibri"/>
              </a:rPr>
              <a:t>της </a:t>
            </a:r>
            <a:r>
              <a:rPr spc="-5" dirty="0">
                <a:solidFill>
                  <a:srgbClr val="4F81BC"/>
                </a:solidFill>
                <a:latin typeface="Calibri"/>
                <a:cs typeface="Calibri"/>
              </a:rPr>
              <a:t>ιδιοκτησίας) στη Σύμβαση, λόγω </a:t>
            </a:r>
            <a:r>
              <a:rPr dirty="0">
                <a:solidFill>
                  <a:srgbClr val="4F81BC"/>
                </a:solidFill>
                <a:latin typeface="Calibri"/>
                <a:cs typeface="Calibri"/>
              </a:rPr>
              <a:t>της </a:t>
            </a:r>
            <a:r>
              <a:rPr spc="-5" dirty="0">
                <a:solidFill>
                  <a:srgbClr val="4F81BC"/>
                </a:solidFill>
                <a:latin typeface="Calibri"/>
                <a:cs typeface="Calibri"/>
              </a:rPr>
              <a:t>δυσανάλογης παρέμβασης στο </a:t>
            </a:r>
            <a:r>
              <a:rPr dirty="0">
                <a:solidFill>
                  <a:srgbClr val="4F81BC"/>
                </a:solidFill>
                <a:latin typeface="Calibri"/>
                <a:cs typeface="Calibri"/>
              </a:rPr>
              <a:t> </a:t>
            </a:r>
            <a:r>
              <a:rPr spc="-5" dirty="0">
                <a:solidFill>
                  <a:srgbClr val="4F81BC"/>
                </a:solidFill>
                <a:latin typeface="Calibri"/>
                <a:cs typeface="Calibri"/>
              </a:rPr>
              <a:t>ιδιοκτησιακό</a:t>
            </a:r>
            <a:r>
              <a:rPr dirty="0">
                <a:solidFill>
                  <a:srgbClr val="4F81BC"/>
                </a:solidFill>
                <a:latin typeface="Calibri"/>
                <a:cs typeface="Calibri"/>
              </a:rPr>
              <a:t> </a:t>
            </a:r>
            <a:r>
              <a:rPr spc="-5" dirty="0">
                <a:solidFill>
                  <a:srgbClr val="4F81BC"/>
                </a:solidFill>
                <a:latin typeface="Calibri"/>
                <a:cs typeface="Calibri"/>
              </a:rPr>
              <a:t>δικαίωμα</a:t>
            </a:r>
            <a:r>
              <a:rPr spc="5" dirty="0">
                <a:solidFill>
                  <a:srgbClr val="4F81BC"/>
                </a:solidFill>
                <a:latin typeface="Calibri"/>
                <a:cs typeface="Calibri"/>
              </a:rPr>
              <a:t> </a:t>
            </a:r>
            <a:r>
              <a:rPr dirty="0">
                <a:solidFill>
                  <a:srgbClr val="4F81BC"/>
                </a:solidFill>
                <a:latin typeface="Calibri"/>
                <a:cs typeface="Calibri"/>
              </a:rPr>
              <a:t>της </a:t>
            </a:r>
            <a:r>
              <a:rPr spc="-5" dirty="0">
                <a:solidFill>
                  <a:srgbClr val="4F81BC"/>
                </a:solidFill>
                <a:latin typeface="Calibri"/>
                <a:cs typeface="Calibri"/>
              </a:rPr>
              <a:t>προσφεύγουσας</a:t>
            </a:r>
            <a:r>
              <a:rPr spc="-10" dirty="0">
                <a:solidFill>
                  <a:srgbClr val="4F81BC"/>
                </a:solidFill>
                <a:latin typeface="Calibri"/>
                <a:cs typeface="Calibri"/>
              </a:rPr>
              <a:t> </a:t>
            </a:r>
            <a:r>
              <a:rPr spc="-5" dirty="0">
                <a:solidFill>
                  <a:srgbClr val="4F81BC"/>
                </a:solidFill>
                <a:latin typeface="Calibri"/>
                <a:cs typeface="Calibri"/>
              </a:rPr>
              <a:t>πάνω</a:t>
            </a:r>
            <a:r>
              <a:rPr spc="5" dirty="0">
                <a:solidFill>
                  <a:srgbClr val="4F81BC"/>
                </a:solidFill>
                <a:latin typeface="Calibri"/>
                <a:cs typeface="Calibri"/>
              </a:rPr>
              <a:t> </a:t>
            </a:r>
            <a:r>
              <a:rPr spc="-5" dirty="0">
                <a:solidFill>
                  <a:srgbClr val="4F81BC"/>
                </a:solidFill>
                <a:latin typeface="Calibri"/>
                <a:cs typeface="Calibri"/>
              </a:rPr>
              <a:t>στην</a:t>
            </a:r>
            <a:r>
              <a:rPr spc="-10" dirty="0">
                <a:solidFill>
                  <a:srgbClr val="4F81BC"/>
                </a:solidFill>
                <a:latin typeface="Calibri"/>
                <a:cs typeface="Calibri"/>
              </a:rPr>
              <a:t> </a:t>
            </a:r>
            <a:r>
              <a:rPr spc="-5" dirty="0">
                <a:solidFill>
                  <a:srgbClr val="4F81BC"/>
                </a:solidFill>
                <a:latin typeface="Calibri"/>
                <a:cs typeface="Calibri"/>
              </a:rPr>
              <a:t>επίδικη</a:t>
            </a:r>
            <a:r>
              <a:rPr spc="5" dirty="0">
                <a:solidFill>
                  <a:srgbClr val="4F81BC"/>
                </a:solidFill>
                <a:latin typeface="Calibri"/>
                <a:cs typeface="Calibri"/>
              </a:rPr>
              <a:t> </a:t>
            </a:r>
            <a:r>
              <a:rPr spc="-5" dirty="0">
                <a:solidFill>
                  <a:srgbClr val="4F81BC"/>
                </a:solidFill>
                <a:latin typeface="Calibri"/>
                <a:cs typeface="Calibri"/>
              </a:rPr>
              <a:t>έκταση</a:t>
            </a:r>
            <a:r>
              <a:rPr spc="5" dirty="0">
                <a:solidFill>
                  <a:srgbClr val="4F81BC"/>
                </a:solidFill>
                <a:latin typeface="Calibri"/>
                <a:cs typeface="Calibri"/>
              </a:rPr>
              <a:t> </a:t>
            </a:r>
            <a:r>
              <a:rPr spc="-5" dirty="0">
                <a:solidFill>
                  <a:srgbClr val="4F81BC"/>
                </a:solidFill>
                <a:latin typeface="Calibri"/>
                <a:cs typeface="Calibri"/>
              </a:rPr>
              <a:t>γης.</a:t>
            </a:r>
            <a:endParaRPr>
              <a:latin typeface="Calibri"/>
              <a:cs typeface="Calibri"/>
            </a:endParaRPr>
          </a:p>
          <a:p>
            <a:pPr>
              <a:lnSpc>
                <a:spcPct val="100000"/>
              </a:lnSpc>
              <a:spcBef>
                <a:spcPts val="20"/>
              </a:spcBef>
            </a:pPr>
            <a:endParaRPr>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41300" y="273050"/>
            <a:ext cx="9753600" cy="5899307"/>
          </a:xfrm>
          <a:prstGeom prst="rect">
            <a:avLst/>
          </a:prstGeom>
        </p:spPr>
        <p:txBody>
          <a:bodyPr wrap="square">
            <a:spAutoFit/>
          </a:bodyPr>
          <a:lstStyle/>
          <a:p>
            <a:pPr marL="12700" marR="7620" algn="just">
              <a:lnSpc>
                <a:spcPct val="101899"/>
              </a:lnSpc>
            </a:pPr>
            <a:r>
              <a:rPr lang="el-GR" sz="2200" spc="-5" dirty="0">
                <a:solidFill>
                  <a:srgbClr val="808080"/>
                </a:solidFill>
                <a:cs typeface="Calibri"/>
              </a:rPr>
              <a:t>Γονική</a:t>
            </a:r>
            <a:r>
              <a:rPr lang="el-GR" sz="2200" dirty="0">
                <a:solidFill>
                  <a:srgbClr val="808080"/>
                </a:solidFill>
                <a:cs typeface="Calibri"/>
              </a:rPr>
              <a:t> </a:t>
            </a:r>
            <a:r>
              <a:rPr lang="el-GR" sz="2200" spc="-5" dirty="0">
                <a:solidFill>
                  <a:srgbClr val="808080"/>
                </a:solidFill>
                <a:cs typeface="Calibri"/>
              </a:rPr>
              <a:t>μέριμνα,</a:t>
            </a:r>
            <a:r>
              <a:rPr lang="el-GR" sz="2200" dirty="0">
                <a:solidFill>
                  <a:srgbClr val="808080"/>
                </a:solidFill>
                <a:cs typeface="Calibri"/>
              </a:rPr>
              <a:t> </a:t>
            </a:r>
            <a:r>
              <a:rPr lang="el-GR" sz="2200" spc="-5" dirty="0">
                <a:solidFill>
                  <a:srgbClr val="808080"/>
                </a:solidFill>
                <a:cs typeface="Calibri"/>
              </a:rPr>
              <a:t>επιμέλεια</a:t>
            </a:r>
            <a:r>
              <a:rPr lang="el-GR" sz="2200" dirty="0">
                <a:solidFill>
                  <a:srgbClr val="808080"/>
                </a:solidFill>
                <a:cs typeface="Calibri"/>
              </a:rPr>
              <a:t> </a:t>
            </a:r>
            <a:r>
              <a:rPr lang="el-GR" sz="2200" spc="-10" dirty="0">
                <a:solidFill>
                  <a:srgbClr val="808080"/>
                </a:solidFill>
                <a:cs typeface="Calibri"/>
              </a:rPr>
              <a:t>τέκνου</a:t>
            </a:r>
            <a:r>
              <a:rPr lang="el-GR" sz="2200" spc="345" dirty="0">
                <a:solidFill>
                  <a:srgbClr val="808080"/>
                </a:solidFill>
                <a:cs typeface="Calibri"/>
              </a:rPr>
              <a:t> </a:t>
            </a:r>
            <a:r>
              <a:rPr lang="el-GR" sz="2200" spc="-10" dirty="0">
                <a:solidFill>
                  <a:srgbClr val="808080"/>
                </a:solidFill>
                <a:cs typeface="Calibri"/>
              </a:rPr>
              <a:t>και</a:t>
            </a:r>
            <a:r>
              <a:rPr lang="el-GR" sz="2200" spc="345" dirty="0">
                <a:solidFill>
                  <a:srgbClr val="808080"/>
                </a:solidFill>
                <a:cs typeface="Calibri"/>
              </a:rPr>
              <a:t> </a:t>
            </a:r>
            <a:r>
              <a:rPr lang="el-GR" sz="2200" spc="-5" dirty="0">
                <a:solidFill>
                  <a:srgbClr val="808080"/>
                </a:solidFill>
                <a:cs typeface="Calibri"/>
              </a:rPr>
              <a:t>δικαιώματα </a:t>
            </a:r>
            <a:r>
              <a:rPr lang="el-GR" sz="2200" spc="-350" dirty="0">
                <a:solidFill>
                  <a:srgbClr val="808080"/>
                </a:solidFill>
                <a:cs typeface="Calibri"/>
              </a:rPr>
              <a:t> </a:t>
            </a:r>
            <a:r>
              <a:rPr lang="el-GR" sz="2200" spc="-5" dirty="0">
                <a:solidFill>
                  <a:srgbClr val="808080"/>
                </a:solidFill>
                <a:cs typeface="Calibri"/>
              </a:rPr>
              <a:t>επικοινωνίας</a:t>
            </a:r>
            <a:endParaRPr lang="el-GR" sz="2200" dirty="0">
              <a:cs typeface="Calibri"/>
            </a:endParaRPr>
          </a:p>
          <a:p>
            <a:pPr marL="12700" algn="just">
              <a:lnSpc>
                <a:spcPct val="100000"/>
              </a:lnSpc>
              <a:spcBef>
                <a:spcPts val="650"/>
              </a:spcBef>
            </a:pPr>
            <a:r>
              <a:rPr lang="el-GR" sz="2200" b="1" u="sng" dirty="0">
                <a:solidFill>
                  <a:srgbClr val="0000FF"/>
                </a:solidFill>
                <a:uFill>
                  <a:solidFill>
                    <a:srgbClr val="0000FF"/>
                  </a:solidFill>
                </a:uFill>
                <a:cs typeface="Calibri"/>
                <a:hlinkClick r:id="rId2"/>
              </a:rPr>
              <a:t>N.</a:t>
            </a:r>
            <a:r>
              <a:rPr lang="el-GR" sz="2200" b="1" u="sng" spc="-20" dirty="0">
                <a:solidFill>
                  <a:srgbClr val="0000FF"/>
                </a:solidFill>
                <a:uFill>
                  <a:solidFill>
                    <a:srgbClr val="0000FF"/>
                  </a:solidFill>
                </a:uFill>
                <a:cs typeface="Calibri"/>
                <a:hlinkClick r:id="rId2"/>
              </a:rPr>
              <a:t> </a:t>
            </a:r>
            <a:r>
              <a:rPr lang="el-GR" sz="2200" b="1" u="sng" spc="-5" dirty="0" err="1">
                <a:solidFill>
                  <a:srgbClr val="0000FF"/>
                </a:solidFill>
                <a:uFill>
                  <a:solidFill>
                    <a:srgbClr val="0000FF"/>
                  </a:solidFill>
                </a:uFill>
                <a:cs typeface="Calibri"/>
                <a:hlinkClick r:id="rId2"/>
              </a:rPr>
              <a:t>Ts</a:t>
            </a:r>
            <a:r>
              <a:rPr lang="el-GR" sz="2200" b="1" u="sng" spc="-5" dirty="0">
                <a:solidFill>
                  <a:srgbClr val="0000FF"/>
                </a:solidFill>
                <a:uFill>
                  <a:solidFill>
                    <a:srgbClr val="0000FF"/>
                  </a:solidFill>
                </a:uFill>
                <a:cs typeface="Calibri"/>
                <a:hlinkClick r:id="rId2"/>
              </a:rPr>
              <a:t>.</a:t>
            </a:r>
            <a:r>
              <a:rPr lang="el-GR" sz="2200" b="1" u="sng" spc="-15" dirty="0">
                <a:solidFill>
                  <a:srgbClr val="0000FF"/>
                </a:solidFill>
                <a:uFill>
                  <a:solidFill>
                    <a:srgbClr val="0000FF"/>
                  </a:solidFill>
                </a:uFill>
                <a:cs typeface="Calibri"/>
                <a:hlinkClick r:id="rId2"/>
              </a:rPr>
              <a:t> </a:t>
            </a:r>
            <a:r>
              <a:rPr lang="el-GR" sz="2200" b="1" u="sng" spc="-5" dirty="0">
                <a:solidFill>
                  <a:srgbClr val="0000FF"/>
                </a:solidFill>
                <a:uFill>
                  <a:solidFill>
                    <a:srgbClr val="0000FF"/>
                  </a:solidFill>
                </a:uFill>
                <a:cs typeface="Calibri"/>
                <a:hlinkClick r:id="rId2"/>
              </a:rPr>
              <a:t>κατά</a:t>
            </a:r>
            <a:r>
              <a:rPr lang="el-GR" sz="2200" b="1" u="sng" spc="-20" dirty="0">
                <a:solidFill>
                  <a:srgbClr val="0000FF"/>
                </a:solidFill>
                <a:uFill>
                  <a:solidFill>
                    <a:srgbClr val="0000FF"/>
                  </a:solidFill>
                </a:uFill>
                <a:cs typeface="Calibri"/>
                <a:hlinkClick r:id="rId2"/>
              </a:rPr>
              <a:t> </a:t>
            </a:r>
            <a:r>
              <a:rPr lang="el-GR" sz="2200" b="1" u="sng" spc="-5" dirty="0">
                <a:solidFill>
                  <a:srgbClr val="0000FF"/>
                </a:solidFill>
                <a:uFill>
                  <a:solidFill>
                    <a:srgbClr val="0000FF"/>
                  </a:solidFill>
                </a:uFill>
                <a:cs typeface="Calibri"/>
                <a:hlinkClick r:id="rId2"/>
              </a:rPr>
              <a:t>Γεωργίας</a:t>
            </a:r>
            <a:endParaRPr lang="el-GR" sz="2200" dirty="0">
              <a:cs typeface="Calibri"/>
            </a:endParaRPr>
          </a:p>
          <a:p>
            <a:pPr marL="12700" algn="just">
              <a:lnSpc>
                <a:spcPct val="100000"/>
              </a:lnSpc>
              <a:spcBef>
                <a:spcPts val="25"/>
              </a:spcBef>
            </a:pPr>
            <a:r>
              <a:rPr lang="el-GR" sz="2200" dirty="0">
                <a:solidFill>
                  <a:srgbClr val="808080"/>
                </a:solidFill>
                <a:cs typeface="Calibri"/>
              </a:rPr>
              <a:t>2</a:t>
            </a:r>
            <a:r>
              <a:rPr lang="el-GR" sz="2200" spc="-30" dirty="0">
                <a:solidFill>
                  <a:srgbClr val="808080"/>
                </a:solidFill>
                <a:cs typeface="Calibri"/>
              </a:rPr>
              <a:t> </a:t>
            </a:r>
            <a:r>
              <a:rPr lang="el-GR" sz="2200" spc="-5" dirty="0">
                <a:solidFill>
                  <a:srgbClr val="808080"/>
                </a:solidFill>
                <a:cs typeface="Calibri"/>
              </a:rPr>
              <a:t>Φεβρουαρίου</a:t>
            </a:r>
            <a:r>
              <a:rPr lang="el-GR" sz="2200" spc="-25" dirty="0">
                <a:solidFill>
                  <a:srgbClr val="808080"/>
                </a:solidFill>
                <a:cs typeface="Calibri"/>
              </a:rPr>
              <a:t> </a:t>
            </a:r>
            <a:r>
              <a:rPr lang="el-GR" sz="2200" spc="-5" dirty="0">
                <a:solidFill>
                  <a:srgbClr val="808080"/>
                </a:solidFill>
                <a:cs typeface="Calibri"/>
              </a:rPr>
              <a:t>2016</a:t>
            </a:r>
            <a:endParaRPr lang="el-GR" sz="2200" dirty="0">
              <a:cs typeface="Calibri"/>
            </a:endParaRPr>
          </a:p>
          <a:p>
            <a:pPr marL="50800" marR="44450" algn="just">
              <a:lnSpc>
                <a:spcPct val="101699"/>
              </a:lnSpc>
              <a:spcBef>
                <a:spcPts val="75"/>
              </a:spcBef>
            </a:pPr>
            <a:r>
              <a:rPr lang="el-GR" sz="2200" dirty="0">
                <a:cs typeface="Calibri"/>
              </a:rPr>
              <a:t>Η</a:t>
            </a:r>
            <a:r>
              <a:rPr lang="el-GR" sz="2200" spc="25" dirty="0">
                <a:cs typeface="Calibri"/>
              </a:rPr>
              <a:t> </a:t>
            </a:r>
            <a:r>
              <a:rPr lang="el-GR" sz="2200" spc="-5" dirty="0">
                <a:cs typeface="Calibri"/>
              </a:rPr>
              <a:t>υπόθεση</a:t>
            </a:r>
            <a:r>
              <a:rPr lang="el-GR" sz="2200" spc="35" dirty="0">
                <a:cs typeface="Calibri"/>
              </a:rPr>
              <a:t> </a:t>
            </a:r>
            <a:r>
              <a:rPr lang="el-GR" sz="2200" spc="-5" dirty="0">
                <a:cs typeface="Calibri"/>
              </a:rPr>
              <a:t>αυτή</a:t>
            </a:r>
            <a:r>
              <a:rPr lang="el-GR" sz="2200" spc="35" dirty="0">
                <a:cs typeface="Calibri"/>
              </a:rPr>
              <a:t> </a:t>
            </a:r>
            <a:r>
              <a:rPr lang="el-GR" sz="2200" spc="-5" dirty="0">
                <a:cs typeface="Calibri"/>
              </a:rPr>
              <a:t>αφορούσε</a:t>
            </a:r>
            <a:r>
              <a:rPr lang="el-GR" sz="2200" spc="35" dirty="0">
                <a:cs typeface="Calibri"/>
              </a:rPr>
              <a:t> </a:t>
            </a:r>
            <a:r>
              <a:rPr lang="el-GR" sz="2200" spc="-5" dirty="0">
                <a:cs typeface="Calibri"/>
              </a:rPr>
              <a:t>στη</a:t>
            </a:r>
            <a:r>
              <a:rPr lang="el-GR" sz="2200" spc="30" dirty="0">
                <a:cs typeface="Calibri"/>
              </a:rPr>
              <a:t> </a:t>
            </a:r>
            <a:r>
              <a:rPr lang="el-GR" sz="2200" spc="-5" dirty="0">
                <a:cs typeface="Calibri"/>
              </a:rPr>
              <a:t>διαδικασία</a:t>
            </a:r>
            <a:r>
              <a:rPr lang="el-GR" sz="2200" spc="35" dirty="0">
                <a:cs typeface="Calibri"/>
              </a:rPr>
              <a:t> </a:t>
            </a:r>
            <a:r>
              <a:rPr lang="el-GR" sz="2200" spc="-5" dirty="0">
                <a:cs typeface="Calibri"/>
              </a:rPr>
              <a:t>επιστροφής</a:t>
            </a:r>
            <a:r>
              <a:rPr lang="el-GR" sz="2200" spc="30" dirty="0">
                <a:cs typeface="Calibri"/>
              </a:rPr>
              <a:t> </a:t>
            </a:r>
            <a:r>
              <a:rPr lang="el-GR" sz="2200" spc="-5" dirty="0">
                <a:cs typeface="Calibri"/>
              </a:rPr>
              <a:t>τριών</a:t>
            </a:r>
            <a:r>
              <a:rPr lang="el-GR" sz="2200" spc="35" dirty="0">
                <a:cs typeface="Calibri"/>
              </a:rPr>
              <a:t> </a:t>
            </a:r>
            <a:r>
              <a:rPr lang="el-GR" sz="2200" spc="-5" dirty="0">
                <a:cs typeface="Calibri"/>
              </a:rPr>
              <a:t>νεαρών</a:t>
            </a:r>
            <a:r>
              <a:rPr lang="el-GR" sz="2200" spc="30" dirty="0">
                <a:cs typeface="Calibri"/>
              </a:rPr>
              <a:t> </a:t>
            </a:r>
            <a:r>
              <a:rPr lang="el-GR" sz="2200" spc="-5" dirty="0">
                <a:cs typeface="Calibri"/>
              </a:rPr>
              <a:t>αγοριών</a:t>
            </a:r>
            <a:r>
              <a:rPr lang="el-GR" sz="2200" spc="35" dirty="0">
                <a:cs typeface="Calibri"/>
              </a:rPr>
              <a:t> </a:t>
            </a:r>
            <a:r>
              <a:rPr lang="el-GR" sz="2200" dirty="0">
                <a:cs typeface="Calibri"/>
              </a:rPr>
              <a:t>–</a:t>
            </a:r>
            <a:r>
              <a:rPr lang="el-GR" sz="2200" spc="35" dirty="0">
                <a:cs typeface="Calibri"/>
              </a:rPr>
              <a:t> </a:t>
            </a:r>
            <a:r>
              <a:rPr lang="el-GR" sz="2200" spc="-10" dirty="0">
                <a:cs typeface="Calibri"/>
              </a:rPr>
              <a:t>τα </a:t>
            </a:r>
            <a:r>
              <a:rPr lang="el-GR" sz="2200" spc="-254" dirty="0">
                <a:cs typeface="Calibri"/>
              </a:rPr>
              <a:t> </a:t>
            </a:r>
            <a:r>
              <a:rPr lang="el-GR" sz="2200" spc="-5" dirty="0">
                <a:cs typeface="Calibri"/>
              </a:rPr>
              <a:t>οποία</a:t>
            </a:r>
            <a:r>
              <a:rPr lang="el-GR" sz="2200" spc="55" dirty="0">
                <a:cs typeface="Calibri"/>
              </a:rPr>
              <a:t> </a:t>
            </a:r>
            <a:r>
              <a:rPr lang="el-GR" sz="2200" spc="-5" dirty="0">
                <a:cs typeface="Calibri"/>
              </a:rPr>
              <a:t>ζούσαν</a:t>
            </a:r>
            <a:r>
              <a:rPr lang="el-GR" sz="2200" spc="60" dirty="0">
                <a:cs typeface="Calibri"/>
              </a:rPr>
              <a:t> </a:t>
            </a:r>
            <a:r>
              <a:rPr lang="el-GR" sz="2200" dirty="0">
                <a:cs typeface="Calibri"/>
              </a:rPr>
              <a:t>με</a:t>
            </a:r>
            <a:r>
              <a:rPr lang="el-GR" sz="2200" spc="55" dirty="0">
                <a:cs typeface="Calibri"/>
              </a:rPr>
              <a:t> </a:t>
            </a:r>
            <a:r>
              <a:rPr lang="el-GR" sz="2200" dirty="0">
                <a:cs typeface="Calibri"/>
              </a:rPr>
              <a:t>την</a:t>
            </a:r>
            <a:r>
              <a:rPr lang="el-GR" sz="2200" spc="55" dirty="0">
                <a:cs typeface="Calibri"/>
              </a:rPr>
              <a:t> </a:t>
            </a:r>
            <a:r>
              <a:rPr lang="el-GR" sz="2200" spc="-5" dirty="0">
                <a:cs typeface="Calibri"/>
              </a:rPr>
              <a:t>οικογένεια</a:t>
            </a:r>
            <a:r>
              <a:rPr lang="el-GR" sz="2200" spc="55" dirty="0">
                <a:cs typeface="Calibri"/>
              </a:rPr>
              <a:t> </a:t>
            </a:r>
            <a:r>
              <a:rPr lang="el-GR" sz="2200" dirty="0">
                <a:cs typeface="Calibri"/>
              </a:rPr>
              <a:t>της</a:t>
            </a:r>
            <a:r>
              <a:rPr lang="el-GR" sz="2200" spc="55" dirty="0">
                <a:cs typeface="Calibri"/>
              </a:rPr>
              <a:t> </a:t>
            </a:r>
            <a:r>
              <a:rPr lang="el-GR" sz="2200" spc="-5" dirty="0">
                <a:cs typeface="Calibri"/>
              </a:rPr>
              <a:t>μητέρας</a:t>
            </a:r>
            <a:r>
              <a:rPr lang="el-GR" sz="2200" spc="50" dirty="0">
                <a:cs typeface="Calibri"/>
              </a:rPr>
              <a:t> </a:t>
            </a:r>
            <a:r>
              <a:rPr lang="el-GR" sz="2200" spc="-5" dirty="0">
                <a:cs typeface="Calibri"/>
              </a:rPr>
              <a:t>τους</a:t>
            </a:r>
            <a:r>
              <a:rPr lang="el-GR" sz="2200" spc="55" dirty="0">
                <a:cs typeface="Calibri"/>
              </a:rPr>
              <a:t> </a:t>
            </a:r>
            <a:r>
              <a:rPr lang="el-GR" sz="2200" spc="-5" dirty="0">
                <a:cs typeface="Calibri"/>
              </a:rPr>
              <a:t>από</a:t>
            </a:r>
            <a:r>
              <a:rPr lang="el-GR" sz="2200" spc="55" dirty="0">
                <a:cs typeface="Calibri"/>
              </a:rPr>
              <a:t> </a:t>
            </a:r>
            <a:r>
              <a:rPr lang="el-GR" sz="2200" dirty="0">
                <a:cs typeface="Calibri"/>
              </a:rPr>
              <a:t>τότε</a:t>
            </a:r>
            <a:r>
              <a:rPr lang="el-GR" sz="2200" spc="60" dirty="0">
                <a:cs typeface="Calibri"/>
              </a:rPr>
              <a:t> </a:t>
            </a:r>
            <a:r>
              <a:rPr lang="el-GR" sz="2200" spc="-5" dirty="0">
                <a:cs typeface="Calibri"/>
              </a:rPr>
              <a:t>που</a:t>
            </a:r>
            <a:r>
              <a:rPr lang="el-GR" sz="2200" spc="50" dirty="0">
                <a:cs typeface="Calibri"/>
              </a:rPr>
              <a:t> </a:t>
            </a:r>
            <a:r>
              <a:rPr lang="el-GR" sz="2200" spc="-5" dirty="0">
                <a:cs typeface="Calibri"/>
              </a:rPr>
              <a:t>εκείνη</a:t>
            </a:r>
            <a:r>
              <a:rPr lang="el-GR" sz="2200" spc="60" dirty="0">
                <a:cs typeface="Calibri"/>
              </a:rPr>
              <a:t> </a:t>
            </a:r>
            <a:r>
              <a:rPr lang="el-GR" sz="2200" spc="-5" dirty="0">
                <a:cs typeface="Calibri"/>
              </a:rPr>
              <a:t>απεβίωσε</a:t>
            </a:r>
            <a:r>
              <a:rPr lang="el-GR" sz="2200" spc="55" dirty="0">
                <a:cs typeface="Calibri"/>
              </a:rPr>
              <a:t> </a:t>
            </a:r>
            <a:r>
              <a:rPr lang="el-GR" sz="2200" dirty="0" smtClean="0">
                <a:cs typeface="Calibri"/>
              </a:rPr>
              <a:t>–</a:t>
            </a:r>
            <a:r>
              <a:rPr lang="el-GR" sz="2200" spc="-5" dirty="0">
                <a:cs typeface="Calibri"/>
              </a:rPr>
              <a:t>στον πατέρα τους. </a:t>
            </a:r>
            <a:r>
              <a:rPr lang="el-GR" sz="2200" dirty="0">
                <a:cs typeface="Calibri"/>
              </a:rPr>
              <a:t>Η </a:t>
            </a:r>
            <a:r>
              <a:rPr lang="el-GR" sz="2200" spc="-5" dirty="0">
                <a:cs typeface="Calibri"/>
              </a:rPr>
              <a:t>πρώτη προσφεύγουσα υποστήριξε συγκεκριμένα ότι </a:t>
            </a:r>
            <a:r>
              <a:rPr lang="el-GR" sz="2200" dirty="0">
                <a:cs typeface="Calibri"/>
              </a:rPr>
              <a:t>οι </a:t>
            </a:r>
            <a:r>
              <a:rPr lang="el-GR" sz="2200" spc="-5" dirty="0">
                <a:cs typeface="Calibri"/>
              </a:rPr>
              <a:t>εθνικές </a:t>
            </a:r>
            <a:r>
              <a:rPr lang="el-GR" sz="2200" dirty="0" smtClean="0">
                <a:cs typeface="Calibri"/>
              </a:rPr>
              <a:t>αρχές </a:t>
            </a:r>
            <a:r>
              <a:rPr lang="el-GR" sz="2200" spc="-10" dirty="0">
                <a:cs typeface="Calibri"/>
              </a:rPr>
              <a:t>δεν </a:t>
            </a:r>
            <a:r>
              <a:rPr lang="el-GR" sz="2200" spc="-5" dirty="0">
                <a:cs typeface="Calibri"/>
              </a:rPr>
              <a:t>αξιολόγησαν επιμελώς </a:t>
            </a:r>
            <a:r>
              <a:rPr lang="el-GR" sz="2200" dirty="0">
                <a:cs typeface="Calibri"/>
              </a:rPr>
              <a:t>το </a:t>
            </a:r>
            <a:r>
              <a:rPr lang="el-GR" sz="2200" spc="-5" dirty="0">
                <a:cs typeface="Calibri"/>
              </a:rPr>
              <a:t>υπέρτατο συμφέρον των ανιψιών της και </a:t>
            </a:r>
            <a:r>
              <a:rPr lang="el-GR" sz="2200" dirty="0">
                <a:cs typeface="Calibri"/>
              </a:rPr>
              <a:t>ότι η </a:t>
            </a:r>
            <a:r>
              <a:rPr lang="el-GR" sz="2200" spc="5" dirty="0">
                <a:cs typeface="Calibri"/>
              </a:rPr>
              <a:t> </a:t>
            </a:r>
            <a:r>
              <a:rPr lang="el-GR" sz="2200" spc="-5" dirty="0">
                <a:cs typeface="Calibri"/>
              </a:rPr>
              <a:t>διαδικασία</a:t>
            </a:r>
            <a:r>
              <a:rPr lang="el-GR" sz="2200" dirty="0">
                <a:cs typeface="Calibri"/>
              </a:rPr>
              <a:t> </a:t>
            </a:r>
            <a:r>
              <a:rPr lang="el-GR" sz="2200" spc="-5" dirty="0">
                <a:cs typeface="Calibri"/>
              </a:rPr>
              <a:t>έπασχε</a:t>
            </a:r>
            <a:r>
              <a:rPr lang="el-GR" sz="2200" spc="5" dirty="0">
                <a:cs typeface="Calibri"/>
              </a:rPr>
              <a:t> </a:t>
            </a:r>
            <a:r>
              <a:rPr lang="el-GR" sz="2200" spc="-5" dirty="0">
                <a:cs typeface="Calibri"/>
              </a:rPr>
              <a:t>από</a:t>
            </a:r>
            <a:r>
              <a:rPr lang="el-GR" sz="2200" spc="-20" dirty="0">
                <a:cs typeface="Calibri"/>
              </a:rPr>
              <a:t> </a:t>
            </a:r>
            <a:r>
              <a:rPr lang="el-GR" sz="2200" spc="-5" dirty="0">
                <a:cs typeface="Calibri"/>
              </a:rPr>
              <a:t>δικονομικό</a:t>
            </a:r>
            <a:r>
              <a:rPr lang="el-GR" sz="2200" spc="5" dirty="0">
                <a:cs typeface="Calibri"/>
              </a:rPr>
              <a:t> </a:t>
            </a:r>
            <a:r>
              <a:rPr lang="el-GR" sz="2200" dirty="0">
                <a:cs typeface="Calibri"/>
              </a:rPr>
              <a:t>ελάττωμα.</a:t>
            </a:r>
          </a:p>
          <a:p>
            <a:pPr marL="50800" marR="43815" algn="just">
              <a:lnSpc>
                <a:spcPct val="101699"/>
              </a:lnSpc>
            </a:pPr>
            <a:r>
              <a:rPr lang="el-GR" sz="2200" dirty="0">
                <a:solidFill>
                  <a:schemeClr val="tx2">
                    <a:lumMod val="75000"/>
                  </a:schemeClr>
                </a:solidFill>
                <a:cs typeface="Calibri"/>
              </a:rPr>
              <a:t>Το </a:t>
            </a:r>
            <a:r>
              <a:rPr lang="el-GR" sz="2200" spc="-5" dirty="0">
                <a:solidFill>
                  <a:schemeClr val="tx2">
                    <a:lumMod val="75000"/>
                  </a:schemeClr>
                </a:solidFill>
                <a:cs typeface="Calibri"/>
              </a:rPr>
              <a:t>Δικαστήριο</a:t>
            </a:r>
            <a:r>
              <a:rPr lang="el-GR" sz="2200" dirty="0">
                <a:solidFill>
                  <a:schemeClr val="tx2">
                    <a:lumMod val="75000"/>
                  </a:schemeClr>
                </a:solidFill>
                <a:cs typeface="Calibri"/>
              </a:rPr>
              <a:t> </a:t>
            </a:r>
            <a:r>
              <a:rPr lang="el-GR" sz="2200" spc="-5" dirty="0">
                <a:solidFill>
                  <a:schemeClr val="tx2">
                    <a:lumMod val="75000"/>
                  </a:schemeClr>
                </a:solidFill>
                <a:cs typeface="Calibri"/>
              </a:rPr>
              <a:t>έκρινε</a:t>
            </a:r>
            <a:r>
              <a:rPr lang="el-GR" sz="2200" dirty="0">
                <a:solidFill>
                  <a:schemeClr val="tx2">
                    <a:lumMod val="75000"/>
                  </a:schemeClr>
                </a:solidFill>
                <a:cs typeface="Calibri"/>
              </a:rPr>
              <a:t> </a:t>
            </a:r>
            <a:r>
              <a:rPr lang="el-GR" sz="2200" spc="-5" dirty="0">
                <a:solidFill>
                  <a:schemeClr val="tx2">
                    <a:lumMod val="75000"/>
                  </a:schemeClr>
                </a:solidFill>
                <a:cs typeface="Calibri"/>
              </a:rPr>
              <a:t>ότι</a:t>
            </a:r>
            <a:r>
              <a:rPr lang="el-GR" sz="2200" dirty="0">
                <a:solidFill>
                  <a:schemeClr val="tx2">
                    <a:lumMod val="75000"/>
                  </a:schemeClr>
                </a:solidFill>
                <a:cs typeface="Calibri"/>
              </a:rPr>
              <a:t> </a:t>
            </a:r>
            <a:r>
              <a:rPr lang="el-GR" sz="2200" spc="-5" dirty="0">
                <a:solidFill>
                  <a:schemeClr val="tx2">
                    <a:lumMod val="75000"/>
                  </a:schemeClr>
                </a:solidFill>
                <a:cs typeface="Calibri"/>
              </a:rPr>
              <a:t>υπήρξε</a:t>
            </a:r>
            <a:r>
              <a:rPr lang="el-GR" sz="2200" dirty="0">
                <a:solidFill>
                  <a:schemeClr val="tx2">
                    <a:lumMod val="75000"/>
                  </a:schemeClr>
                </a:solidFill>
                <a:cs typeface="Calibri"/>
              </a:rPr>
              <a:t> </a:t>
            </a:r>
            <a:r>
              <a:rPr lang="el-GR" sz="2200" b="1" spc="-5" dirty="0">
                <a:solidFill>
                  <a:schemeClr val="tx2">
                    <a:lumMod val="75000"/>
                  </a:schemeClr>
                </a:solidFill>
                <a:cs typeface="Calibri"/>
              </a:rPr>
              <a:t>παραβίαση του</a:t>
            </a:r>
            <a:r>
              <a:rPr lang="el-GR" sz="2200" b="1" dirty="0">
                <a:solidFill>
                  <a:schemeClr val="tx2">
                    <a:lumMod val="75000"/>
                  </a:schemeClr>
                </a:solidFill>
                <a:cs typeface="Calibri"/>
              </a:rPr>
              <a:t> </a:t>
            </a:r>
            <a:r>
              <a:rPr lang="el-GR" sz="2200" b="1" spc="-5" dirty="0">
                <a:solidFill>
                  <a:schemeClr val="tx2">
                    <a:lumMod val="75000"/>
                  </a:schemeClr>
                </a:solidFill>
                <a:cs typeface="Calibri"/>
              </a:rPr>
              <a:t>Άρθρου</a:t>
            </a:r>
            <a:r>
              <a:rPr lang="el-GR" sz="2200" b="1" spc="260" dirty="0">
                <a:solidFill>
                  <a:schemeClr val="tx2">
                    <a:lumMod val="75000"/>
                  </a:schemeClr>
                </a:solidFill>
                <a:cs typeface="Calibri"/>
              </a:rPr>
              <a:t> </a:t>
            </a:r>
            <a:r>
              <a:rPr lang="el-GR" sz="2200" b="1" dirty="0">
                <a:solidFill>
                  <a:schemeClr val="tx2">
                    <a:lumMod val="75000"/>
                  </a:schemeClr>
                </a:solidFill>
                <a:cs typeface="Calibri"/>
              </a:rPr>
              <a:t>8 </a:t>
            </a:r>
            <a:r>
              <a:rPr lang="el-GR" sz="2200" spc="-5" dirty="0">
                <a:solidFill>
                  <a:schemeClr val="tx2">
                    <a:lumMod val="75000"/>
                  </a:schemeClr>
                </a:solidFill>
                <a:cs typeface="Calibri"/>
              </a:rPr>
              <a:t>(δικαίωμα</a:t>
            </a:r>
            <a:r>
              <a:rPr lang="el-GR" sz="2200" spc="260" dirty="0">
                <a:solidFill>
                  <a:schemeClr val="tx2">
                    <a:lumMod val="75000"/>
                  </a:schemeClr>
                </a:solidFill>
                <a:cs typeface="Calibri"/>
              </a:rPr>
              <a:t> </a:t>
            </a:r>
            <a:r>
              <a:rPr lang="el-GR" sz="2200" spc="-5" dirty="0">
                <a:solidFill>
                  <a:schemeClr val="tx2">
                    <a:lumMod val="75000"/>
                  </a:schemeClr>
                </a:solidFill>
                <a:cs typeface="Calibri"/>
              </a:rPr>
              <a:t>σεβασμού </a:t>
            </a:r>
            <a:r>
              <a:rPr lang="el-GR" sz="2200" spc="-260" dirty="0">
                <a:solidFill>
                  <a:schemeClr val="tx2">
                    <a:lumMod val="75000"/>
                  </a:schemeClr>
                </a:solidFill>
                <a:cs typeface="Calibri"/>
              </a:rPr>
              <a:t> </a:t>
            </a:r>
            <a:r>
              <a:rPr lang="el-GR" sz="2200" dirty="0">
                <a:solidFill>
                  <a:schemeClr val="tx2">
                    <a:lumMod val="75000"/>
                  </a:schemeClr>
                </a:solidFill>
                <a:cs typeface="Calibri"/>
              </a:rPr>
              <a:t>της </a:t>
            </a:r>
            <a:r>
              <a:rPr lang="el-GR" sz="2200" spc="-5" dirty="0">
                <a:solidFill>
                  <a:schemeClr val="tx2">
                    <a:lumMod val="75000"/>
                  </a:schemeClr>
                </a:solidFill>
                <a:cs typeface="Calibri"/>
              </a:rPr>
              <a:t>ιδιωτικής και οικογενειακής ζωής) </a:t>
            </a:r>
            <a:r>
              <a:rPr lang="el-GR" sz="2200" dirty="0">
                <a:solidFill>
                  <a:schemeClr val="tx2">
                    <a:lumMod val="75000"/>
                  </a:schemeClr>
                </a:solidFill>
                <a:cs typeface="Calibri"/>
              </a:rPr>
              <a:t>της </a:t>
            </a:r>
            <a:r>
              <a:rPr lang="el-GR" sz="2200" spc="-5" dirty="0">
                <a:solidFill>
                  <a:schemeClr val="tx2">
                    <a:lumMod val="75000"/>
                  </a:schemeClr>
                </a:solidFill>
                <a:cs typeface="Calibri"/>
              </a:rPr>
              <a:t>Σύμβασης. Σημείωσε ειδικότερα </a:t>
            </a:r>
            <a:r>
              <a:rPr lang="el-GR" sz="2200" dirty="0">
                <a:solidFill>
                  <a:schemeClr val="tx2">
                    <a:lumMod val="75000"/>
                  </a:schemeClr>
                </a:solidFill>
                <a:cs typeface="Calibri"/>
              </a:rPr>
              <a:t>ότι </a:t>
            </a:r>
            <a:r>
              <a:rPr lang="el-GR" sz="2200" spc="-10" dirty="0">
                <a:solidFill>
                  <a:schemeClr val="tx2">
                    <a:lumMod val="75000"/>
                  </a:schemeClr>
                </a:solidFill>
                <a:cs typeface="Calibri"/>
              </a:rPr>
              <a:t>τα </a:t>
            </a:r>
            <a:r>
              <a:rPr lang="el-GR" sz="2200" spc="-5" dirty="0">
                <a:solidFill>
                  <a:schemeClr val="tx2">
                    <a:lumMod val="75000"/>
                  </a:schemeClr>
                </a:solidFill>
                <a:cs typeface="Calibri"/>
              </a:rPr>
              <a:t> ανήλικα τέκνα δεν εκπροσωπήθηκαν επαρκώς ενώπιον </a:t>
            </a:r>
            <a:r>
              <a:rPr lang="el-GR" sz="2200" dirty="0">
                <a:solidFill>
                  <a:schemeClr val="tx2">
                    <a:lumMod val="75000"/>
                  </a:schemeClr>
                </a:solidFill>
                <a:cs typeface="Calibri"/>
              </a:rPr>
              <a:t>των </a:t>
            </a:r>
            <a:r>
              <a:rPr lang="el-GR" sz="2200" spc="-5" dirty="0">
                <a:solidFill>
                  <a:schemeClr val="tx2">
                    <a:lumMod val="75000"/>
                  </a:schemeClr>
                </a:solidFill>
                <a:cs typeface="Calibri"/>
              </a:rPr>
              <a:t>εθνικών δικαστηρίων, </a:t>
            </a:r>
            <a:r>
              <a:rPr lang="el-GR" sz="2200" dirty="0">
                <a:solidFill>
                  <a:schemeClr val="tx2">
                    <a:lumMod val="75000"/>
                  </a:schemeClr>
                </a:solidFill>
                <a:cs typeface="Calibri"/>
              </a:rPr>
              <a:t> </a:t>
            </a:r>
            <a:r>
              <a:rPr lang="el-GR" sz="2200" spc="-5" dirty="0">
                <a:solidFill>
                  <a:schemeClr val="tx2">
                    <a:lumMod val="75000"/>
                  </a:schemeClr>
                </a:solidFill>
                <a:cs typeface="Calibri"/>
              </a:rPr>
              <a:t>ιδίως επειδή </a:t>
            </a:r>
            <a:r>
              <a:rPr lang="el-GR" sz="2200" dirty="0">
                <a:solidFill>
                  <a:schemeClr val="tx2">
                    <a:lumMod val="75000"/>
                  </a:schemeClr>
                </a:solidFill>
                <a:cs typeface="Calibri"/>
              </a:rPr>
              <a:t>οι </a:t>
            </a:r>
            <a:r>
              <a:rPr lang="el-GR" sz="2200" spc="-5" dirty="0">
                <a:solidFill>
                  <a:schemeClr val="tx2">
                    <a:lumMod val="75000"/>
                  </a:schemeClr>
                </a:solidFill>
                <a:cs typeface="Calibri"/>
              </a:rPr>
              <a:t>εξουσίες και </a:t>
            </a:r>
            <a:r>
              <a:rPr lang="el-GR" sz="2200" dirty="0">
                <a:solidFill>
                  <a:schemeClr val="tx2">
                    <a:lumMod val="75000"/>
                  </a:schemeClr>
                </a:solidFill>
                <a:cs typeface="Calibri"/>
              </a:rPr>
              <a:t>οι </a:t>
            </a:r>
            <a:r>
              <a:rPr lang="el-GR" sz="2200" spc="-5" dirty="0">
                <a:solidFill>
                  <a:schemeClr val="tx2">
                    <a:lumMod val="75000"/>
                  </a:schemeClr>
                </a:solidFill>
                <a:cs typeface="Calibri"/>
              </a:rPr>
              <a:t>αρμοδιότητες της εθνικής αρχής στην οποία </a:t>
            </a:r>
            <a:r>
              <a:rPr lang="el-GR" sz="2200" dirty="0">
                <a:solidFill>
                  <a:schemeClr val="tx2">
                    <a:lumMod val="75000"/>
                  </a:schemeClr>
                </a:solidFill>
                <a:cs typeface="Calibri"/>
              </a:rPr>
              <a:t>είχε </a:t>
            </a:r>
            <a:r>
              <a:rPr lang="el-GR" sz="2200" spc="5" dirty="0">
                <a:solidFill>
                  <a:schemeClr val="tx2">
                    <a:lumMod val="75000"/>
                  </a:schemeClr>
                </a:solidFill>
                <a:cs typeface="Calibri"/>
              </a:rPr>
              <a:t> </a:t>
            </a:r>
            <a:r>
              <a:rPr lang="el-GR" sz="2200" spc="-5" dirty="0">
                <a:solidFill>
                  <a:schemeClr val="tx2">
                    <a:lumMod val="75000"/>
                  </a:schemeClr>
                </a:solidFill>
                <a:cs typeface="Calibri"/>
              </a:rPr>
              <a:t>ανατεθεί</a:t>
            </a:r>
            <a:r>
              <a:rPr lang="el-GR" sz="2200" spc="140" dirty="0">
                <a:solidFill>
                  <a:schemeClr val="tx2">
                    <a:lumMod val="75000"/>
                  </a:schemeClr>
                </a:solidFill>
                <a:cs typeface="Calibri"/>
              </a:rPr>
              <a:t> </a:t>
            </a:r>
            <a:r>
              <a:rPr lang="el-GR" sz="2200" dirty="0">
                <a:solidFill>
                  <a:schemeClr val="tx2">
                    <a:lumMod val="75000"/>
                  </a:schemeClr>
                </a:solidFill>
                <a:cs typeface="Calibri"/>
              </a:rPr>
              <a:t>η</a:t>
            </a:r>
            <a:r>
              <a:rPr lang="el-GR" sz="2200" spc="140" dirty="0">
                <a:solidFill>
                  <a:schemeClr val="tx2">
                    <a:lumMod val="75000"/>
                  </a:schemeClr>
                </a:solidFill>
                <a:cs typeface="Calibri"/>
              </a:rPr>
              <a:t> </a:t>
            </a:r>
            <a:r>
              <a:rPr lang="el-GR" sz="2200" spc="-5" dirty="0">
                <a:solidFill>
                  <a:schemeClr val="tx2">
                    <a:lumMod val="75000"/>
                  </a:schemeClr>
                </a:solidFill>
                <a:cs typeface="Calibri"/>
              </a:rPr>
              <a:t>εκπροσώπησή</a:t>
            </a:r>
            <a:r>
              <a:rPr lang="el-GR" sz="2200" spc="145" dirty="0">
                <a:solidFill>
                  <a:schemeClr val="tx2">
                    <a:lumMod val="75000"/>
                  </a:schemeClr>
                </a:solidFill>
                <a:cs typeface="Calibri"/>
              </a:rPr>
              <a:t> </a:t>
            </a:r>
            <a:r>
              <a:rPr lang="el-GR" sz="2200" spc="-5" dirty="0">
                <a:solidFill>
                  <a:schemeClr val="tx2">
                    <a:lumMod val="75000"/>
                  </a:schemeClr>
                </a:solidFill>
                <a:cs typeface="Calibri"/>
              </a:rPr>
              <a:t>τους</a:t>
            </a:r>
            <a:r>
              <a:rPr lang="el-GR" sz="2200" spc="140" dirty="0">
                <a:solidFill>
                  <a:schemeClr val="tx2">
                    <a:lumMod val="75000"/>
                  </a:schemeClr>
                </a:solidFill>
                <a:cs typeface="Calibri"/>
              </a:rPr>
              <a:t> </a:t>
            </a:r>
            <a:r>
              <a:rPr lang="el-GR" sz="2200" dirty="0">
                <a:solidFill>
                  <a:schemeClr val="tx2">
                    <a:lumMod val="75000"/>
                  </a:schemeClr>
                </a:solidFill>
                <a:cs typeface="Calibri"/>
              </a:rPr>
              <a:t>δεν</a:t>
            </a:r>
            <a:r>
              <a:rPr lang="el-GR" sz="2200" spc="140" dirty="0">
                <a:solidFill>
                  <a:schemeClr val="tx2">
                    <a:lumMod val="75000"/>
                  </a:schemeClr>
                </a:solidFill>
                <a:cs typeface="Calibri"/>
              </a:rPr>
              <a:t> </a:t>
            </a:r>
            <a:r>
              <a:rPr lang="el-GR" sz="2200" dirty="0">
                <a:solidFill>
                  <a:schemeClr val="tx2">
                    <a:lumMod val="75000"/>
                  </a:schemeClr>
                </a:solidFill>
                <a:cs typeface="Calibri"/>
              </a:rPr>
              <a:t>ήταν</a:t>
            </a:r>
            <a:r>
              <a:rPr lang="el-GR" sz="2200" spc="140" dirty="0">
                <a:solidFill>
                  <a:schemeClr val="tx2">
                    <a:lumMod val="75000"/>
                  </a:schemeClr>
                </a:solidFill>
                <a:cs typeface="Calibri"/>
              </a:rPr>
              <a:t> </a:t>
            </a:r>
            <a:r>
              <a:rPr lang="el-GR" sz="2200" spc="-5" dirty="0">
                <a:solidFill>
                  <a:schemeClr val="tx2">
                    <a:lumMod val="75000"/>
                  </a:schemeClr>
                </a:solidFill>
                <a:cs typeface="Calibri"/>
              </a:rPr>
              <a:t>σαφώς</a:t>
            </a:r>
            <a:r>
              <a:rPr lang="el-GR" sz="2200" spc="140" dirty="0">
                <a:solidFill>
                  <a:schemeClr val="tx2">
                    <a:lumMod val="75000"/>
                  </a:schemeClr>
                </a:solidFill>
                <a:cs typeface="Calibri"/>
              </a:rPr>
              <a:t> </a:t>
            </a:r>
            <a:r>
              <a:rPr lang="el-GR" sz="2200" spc="-5" dirty="0">
                <a:solidFill>
                  <a:schemeClr val="tx2">
                    <a:lumMod val="75000"/>
                  </a:schemeClr>
                </a:solidFill>
                <a:cs typeface="Calibri"/>
              </a:rPr>
              <a:t>καθορισμένες</a:t>
            </a:r>
            <a:r>
              <a:rPr lang="el-GR" sz="2200" spc="140" dirty="0">
                <a:solidFill>
                  <a:schemeClr val="tx2">
                    <a:lumMod val="75000"/>
                  </a:schemeClr>
                </a:solidFill>
                <a:cs typeface="Calibri"/>
              </a:rPr>
              <a:t> </a:t>
            </a:r>
            <a:r>
              <a:rPr lang="el-GR" sz="2200" spc="-5" dirty="0">
                <a:solidFill>
                  <a:schemeClr val="tx2">
                    <a:lumMod val="75000"/>
                  </a:schemeClr>
                </a:solidFill>
                <a:cs typeface="Calibri"/>
              </a:rPr>
              <a:t>και</a:t>
            </a:r>
            <a:r>
              <a:rPr lang="el-GR" sz="2200" spc="150" dirty="0">
                <a:solidFill>
                  <a:schemeClr val="tx2">
                    <a:lumMod val="75000"/>
                  </a:schemeClr>
                </a:solidFill>
                <a:cs typeface="Calibri"/>
              </a:rPr>
              <a:t> </a:t>
            </a:r>
            <a:r>
              <a:rPr lang="el-GR" sz="2200" spc="-5" dirty="0">
                <a:solidFill>
                  <a:schemeClr val="tx2">
                    <a:lumMod val="75000"/>
                  </a:schemeClr>
                </a:solidFill>
                <a:cs typeface="Calibri"/>
              </a:rPr>
              <a:t>επειδή</a:t>
            </a:r>
            <a:r>
              <a:rPr lang="el-GR" sz="2200" spc="145" dirty="0">
                <a:solidFill>
                  <a:schemeClr val="tx2">
                    <a:lumMod val="75000"/>
                  </a:schemeClr>
                </a:solidFill>
                <a:cs typeface="Calibri"/>
              </a:rPr>
              <a:t> </a:t>
            </a:r>
            <a:r>
              <a:rPr lang="el-GR" sz="2200" dirty="0" smtClean="0">
                <a:solidFill>
                  <a:schemeClr val="tx2">
                    <a:lumMod val="75000"/>
                  </a:schemeClr>
                </a:solidFill>
                <a:cs typeface="Calibri"/>
              </a:rPr>
              <a:t>τα</a:t>
            </a:r>
            <a:r>
              <a:rPr lang="en-US" sz="2200" dirty="0" smtClean="0">
                <a:solidFill>
                  <a:schemeClr val="tx2">
                    <a:lumMod val="75000"/>
                  </a:schemeClr>
                </a:solidFill>
                <a:cs typeface="Calibri"/>
              </a:rPr>
              <a:t> </a:t>
            </a:r>
            <a:r>
              <a:rPr lang="el-GR" sz="2200" spc="-5" dirty="0" smtClean="0">
                <a:solidFill>
                  <a:schemeClr val="tx2">
                    <a:lumMod val="75000"/>
                  </a:schemeClr>
                </a:solidFill>
                <a:cs typeface="Calibri"/>
              </a:rPr>
              <a:t>δικαστήρια</a:t>
            </a:r>
            <a:r>
              <a:rPr lang="el-GR" sz="2200" dirty="0" smtClean="0">
                <a:solidFill>
                  <a:schemeClr val="tx2">
                    <a:lumMod val="75000"/>
                  </a:schemeClr>
                </a:solidFill>
                <a:cs typeface="Calibri"/>
              </a:rPr>
              <a:t> </a:t>
            </a:r>
            <a:r>
              <a:rPr lang="el-GR" sz="2200" spc="-5" dirty="0">
                <a:solidFill>
                  <a:schemeClr val="tx2">
                    <a:lumMod val="75000"/>
                  </a:schemeClr>
                </a:solidFill>
                <a:cs typeface="Calibri"/>
              </a:rPr>
              <a:t>δεν</a:t>
            </a:r>
            <a:r>
              <a:rPr lang="el-GR" sz="2200" dirty="0">
                <a:solidFill>
                  <a:schemeClr val="tx2">
                    <a:lumMod val="75000"/>
                  </a:schemeClr>
                </a:solidFill>
                <a:cs typeface="Calibri"/>
              </a:rPr>
              <a:t> </a:t>
            </a:r>
            <a:r>
              <a:rPr lang="el-GR" sz="2200" spc="-5" dirty="0">
                <a:solidFill>
                  <a:schemeClr val="tx2">
                    <a:lumMod val="75000"/>
                  </a:schemeClr>
                </a:solidFill>
                <a:cs typeface="Calibri"/>
              </a:rPr>
              <a:t>φρόντισαν</a:t>
            </a:r>
            <a:r>
              <a:rPr lang="el-GR" sz="2200" dirty="0">
                <a:solidFill>
                  <a:schemeClr val="tx2">
                    <a:lumMod val="75000"/>
                  </a:schemeClr>
                </a:solidFill>
                <a:cs typeface="Calibri"/>
              </a:rPr>
              <a:t> να</a:t>
            </a:r>
            <a:r>
              <a:rPr lang="el-GR" sz="2200" spc="5" dirty="0">
                <a:solidFill>
                  <a:schemeClr val="tx2">
                    <a:lumMod val="75000"/>
                  </a:schemeClr>
                </a:solidFill>
                <a:cs typeface="Calibri"/>
              </a:rPr>
              <a:t> </a:t>
            </a:r>
            <a:r>
              <a:rPr lang="el-GR" sz="2200" spc="-5" dirty="0">
                <a:solidFill>
                  <a:schemeClr val="tx2">
                    <a:lumMod val="75000"/>
                  </a:schemeClr>
                </a:solidFill>
                <a:cs typeface="Calibri"/>
              </a:rPr>
              <a:t>ακούσουν</a:t>
            </a:r>
            <a:r>
              <a:rPr lang="el-GR" sz="2200" dirty="0">
                <a:solidFill>
                  <a:schemeClr val="tx2">
                    <a:lumMod val="75000"/>
                  </a:schemeClr>
                </a:solidFill>
                <a:cs typeface="Calibri"/>
              </a:rPr>
              <a:t> </a:t>
            </a:r>
            <a:r>
              <a:rPr lang="el-GR" sz="2200" spc="-5" dirty="0">
                <a:solidFill>
                  <a:schemeClr val="tx2">
                    <a:lumMod val="75000"/>
                  </a:schemeClr>
                </a:solidFill>
                <a:cs typeface="Calibri"/>
              </a:rPr>
              <a:t>αυτοπροσώπως</a:t>
            </a:r>
            <a:r>
              <a:rPr lang="el-GR" sz="2200" dirty="0">
                <a:solidFill>
                  <a:schemeClr val="tx2">
                    <a:lumMod val="75000"/>
                  </a:schemeClr>
                </a:solidFill>
                <a:cs typeface="Calibri"/>
              </a:rPr>
              <a:t> το</a:t>
            </a:r>
            <a:r>
              <a:rPr lang="el-GR" sz="2200" spc="5" dirty="0">
                <a:solidFill>
                  <a:schemeClr val="tx2">
                    <a:lumMod val="75000"/>
                  </a:schemeClr>
                </a:solidFill>
                <a:cs typeface="Calibri"/>
              </a:rPr>
              <a:t> </a:t>
            </a:r>
            <a:r>
              <a:rPr lang="el-GR" sz="2200" spc="-5" dirty="0">
                <a:solidFill>
                  <a:schemeClr val="tx2">
                    <a:lumMod val="75000"/>
                  </a:schemeClr>
                </a:solidFill>
                <a:cs typeface="Calibri"/>
              </a:rPr>
              <a:t>μεγαλύτερο</a:t>
            </a:r>
            <a:r>
              <a:rPr lang="el-GR" sz="2200" dirty="0">
                <a:solidFill>
                  <a:schemeClr val="tx2">
                    <a:lumMod val="75000"/>
                  </a:schemeClr>
                </a:solidFill>
                <a:cs typeface="Calibri"/>
              </a:rPr>
              <a:t> </a:t>
            </a:r>
            <a:r>
              <a:rPr lang="el-GR" sz="2200" spc="-5" dirty="0">
                <a:solidFill>
                  <a:schemeClr val="tx2">
                    <a:lumMod val="75000"/>
                  </a:schemeClr>
                </a:solidFill>
                <a:cs typeface="Calibri"/>
              </a:rPr>
              <a:t>από</a:t>
            </a:r>
            <a:r>
              <a:rPr lang="el-GR" sz="2200" dirty="0">
                <a:solidFill>
                  <a:schemeClr val="tx2">
                    <a:lumMod val="75000"/>
                  </a:schemeClr>
                </a:solidFill>
                <a:cs typeface="Calibri"/>
              </a:rPr>
              <a:t> </a:t>
            </a:r>
            <a:r>
              <a:rPr lang="el-GR" sz="2200" spc="-10" dirty="0">
                <a:solidFill>
                  <a:schemeClr val="tx2">
                    <a:lumMod val="75000"/>
                  </a:schemeClr>
                </a:solidFill>
                <a:cs typeface="Calibri"/>
              </a:rPr>
              <a:t>τα </a:t>
            </a:r>
            <a:r>
              <a:rPr lang="el-GR" sz="2200" spc="-5" dirty="0">
                <a:solidFill>
                  <a:schemeClr val="tx2">
                    <a:lumMod val="75000"/>
                  </a:schemeClr>
                </a:solidFill>
                <a:cs typeface="Calibri"/>
              </a:rPr>
              <a:t> αγόρια. Επιπλέον, </a:t>
            </a:r>
            <a:r>
              <a:rPr lang="el-GR" sz="2200" dirty="0">
                <a:solidFill>
                  <a:schemeClr val="tx2">
                    <a:lumMod val="75000"/>
                  </a:schemeClr>
                </a:solidFill>
                <a:cs typeface="Calibri"/>
              </a:rPr>
              <a:t>τα </a:t>
            </a:r>
            <a:r>
              <a:rPr lang="el-GR" sz="2200" spc="-5" dirty="0">
                <a:solidFill>
                  <a:schemeClr val="tx2">
                    <a:lumMod val="75000"/>
                  </a:schemeClr>
                </a:solidFill>
                <a:cs typeface="Calibri"/>
              </a:rPr>
              <a:t>δικαστήρια αξιολόγησαν ανεπαρκώς </a:t>
            </a:r>
            <a:r>
              <a:rPr lang="el-GR" sz="2200" dirty="0">
                <a:solidFill>
                  <a:schemeClr val="tx2">
                    <a:lumMod val="75000"/>
                  </a:schemeClr>
                </a:solidFill>
                <a:cs typeface="Calibri"/>
              </a:rPr>
              <a:t>το </a:t>
            </a:r>
            <a:r>
              <a:rPr lang="el-GR" sz="2200" spc="-5" dirty="0">
                <a:solidFill>
                  <a:schemeClr val="tx2">
                    <a:lumMod val="75000"/>
                  </a:schemeClr>
                </a:solidFill>
                <a:cs typeface="Calibri"/>
              </a:rPr>
              <a:t>υπέρτατο συμφέρον </a:t>
            </a:r>
            <a:r>
              <a:rPr lang="el-GR" sz="2200" dirty="0">
                <a:solidFill>
                  <a:schemeClr val="tx2">
                    <a:lumMod val="75000"/>
                  </a:schemeClr>
                </a:solidFill>
                <a:cs typeface="Calibri"/>
              </a:rPr>
              <a:t> των</a:t>
            </a:r>
            <a:r>
              <a:rPr lang="el-GR" sz="2200" spc="5" dirty="0">
                <a:solidFill>
                  <a:schemeClr val="tx2">
                    <a:lumMod val="75000"/>
                  </a:schemeClr>
                </a:solidFill>
                <a:cs typeface="Calibri"/>
              </a:rPr>
              <a:t> </a:t>
            </a:r>
            <a:r>
              <a:rPr lang="el-GR" sz="2200" spc="-5" dirty="0">
                <a:solidFill>
                  <a:schemeClr val="tx2">
                    <a:lumMod val="75000"/>
                  </a:schemeClr>
                </a:solidFill>
                <a:cs typeface="Calibri"/>
              </a:rPr>
              <a:t>παιδιών,</a:t>
            </a:r>
            <a:r>
              <a:rPr lang="el-GR" sz="2200" spc="5" dirty="0">
                <a:solidFill>
                  <a:schemeClr val="tx2">
                    <a:lumMod val="75000"/>
                  </a:schemeClr>
                </a:solidFill>
                <a:cs typeface="Calibri"/>
              </a:rPr>
              <a:t> </a:t>
            </a:r>
            <a:r>
              <a:rPr lang="el-GR" sz="2200" spc="-5" dirty="0">
                <a:solidFill>
                  <a:schemeClr val="tx2">
                    <a:lumMod val="75000"/>
                  </a:schemeClr>
                </a:solidFill>
                <a:cs typeface="Calibri"/>
              </a:rPr>
              <a:t>καθώς</a:t>
            </a:r>
            <a:r>
              <a:rPr lang="el-GR" sz="2200" dirty="0">
                <a:solidFill>
                  <a:schemeClr val="tx2">
                    <a:lumMod val="75000"/>
                  </a:schemeClr>
                </a:solidFill>
                <a:cs typeface="Calibri"/>
              </a:rPr>
              <a:t> </a:t>
            </a:r>
            <a:r>
              <a:rPr lang="el-GR" sz="2200" spc="-5" dirty="0">
                <a:solidFill>
                  <a:schemeClr val="tx2">
                    <a:lumMod val="75000"/>
                  </a:schemeClr>
                </a:solidFill>
                <a:cs typeface="Calibri"/>
              </a:rPr>
              <a:t>δεν</a:t>
            </a:r>
            <a:r>
              <a:rPr lang="el-GR" sz="2200" spc="-20" dirty="0">
                <a:solidFill>
                  <a:schemeClr val="tx2">
                    <a:lumMod val="75000"/>
                  </a:schemeClr>
                </a:solidFill>
                <a:cs typeface="Calibri"/>
              </a:rPr>
              <a:t> </a:t>
            </a:r>
            <a:r>
              <a:rPr lang="el-GR" sz="2200" spc="-5" dirty="0">
                <a:solidFill>
                  <a:schemeClr val="tx2">
                    <a:lumMod val="75000"/>
                  </a:schemeClr>
                </a:solidFill>
                <a:cs typeface="Calibri"/>
              </a:rPr>
              <a:t>έλαβαν</a:t>
            </a:r>
            <a:r>
              <a:rPr lang="el-GR" sz="2200" spc="5" dirty="0">
                <a:solidFill>
                  <a:schemeClr val="tx2">
                    <a:lumMod val="75000"/>
                  </a:schemeClr>
                </a:solidFill>
                <a:cs typeface="Calibri"/>
              </a:rPr>
              <a:t> </a:t>
            </a:r>
            <a:r>
              <a:rPr lang="el-GR" sz="2200" spc="-5" dirty="0">
                <a:solidFill>
                  <a:schemeClr val="tx2">
                    <a:lumMod val="75000"/>
                  </a:schemeClr>
                </a:solidFill>
                <a:cs typeface="Calibri"/>
              </a:rPr>
              <a:t>υπόψη </a:t>
            </a:r>
            <a:r>
              <a:rPr lang="el-GR" sz="2200" dirty="0">
                <a:solidFill>
                  <a:schemeClr val="tx2">
                    <a:lumMod val="75000"/>
                  </a:schemeClr>
                </a:solidFill>
                <a:cs typeface="Calibri"/>
              </a:rPr>
              <a:t>την</a:t>
            </a:r>
            <a:r>
              <a:rPr lang="el-GR" sz="2200" spc="-10" dirty="0">
                <a:solidFill>
                  <a:schemeClr val="tx2">
                    <a:lumMod val="75000"/>
                  </a:schemeClr>
                </a:solidFill>
                <a:cs typeface="Calibri"/>
              </a:rPr>
              <a:t> </a:t>
            </a:r>
            <a:r>
              <a:rPr lang="el-GR" sz="2200" spc="-5" dirty="0">
                <a:solidFill>
                  <a:schemeClr val="tx2">
                    <a:lumMod val="75000"/>
                  </a:schemeClr>
                </a:solidFill>
                <a:cs typeface="Calibri"/>
              </a:rPr>
              <a:t>ψυχολογική</a:t>
            </a:r>
            <a:r>
              <a:rPr lang="el-GR" sz="2200" spc="5" dirty="0">
                <a:solidFill>
                  <a:schemeClr val="tx2">
                    <a:lumMod val="75000"/>
                  </a:schemeClr>
                </a:solidFill>
                <a:cs typeface="Calibri"/>
              </a:rPr>
              <a:t> </a:t>
            </a:r>
            <a:r>
              <a:rPr lang="el-GR" sz="2200" spc="-5" dirty="0">
                <a:solidFill>
                  <a:schemeClr val="tx2">
                    <a:lumMod val="75000"/>
                  </a:schemeClr>
                </a:solidFill>
                <a:cs typeface="Calibri"/>
              </a:rPr>
              <a:t>τους</a:t>
            </a:r>
            <a:r>
              <a:rPr lang="el-GR" sz="2200" dirty="0">
                <a:solidFill>
                  <a:schemeClr val="tx2">
                    <a:lumMod val="75000"/>
                  </a:schemeClr>
                </a:solidFill>
                <a:cs typeface="Calibri"/>
              </a:rPr>
              <a:t> </a:t>
            </a:r>
            <a:r>
              <a:rPr lang="el-GR" sz="2200" spc="-5" dirty="0">
                <a:solidFill>
                  <a:schemeClr val="tx2">
                    <a:lumMod val="75000"/>
                  </a:schemeClr>
                </a:solidFill>
                <a:cs typeface="Calibri"/>
              </a:rPr>
              <a:t>κατάσταση.</a:t>
            </a:r>
            <a:endParaRPr lang="el-GR" sz="2200" dirty="0">
              <a:solidFill>
                <a:schemeClr val="tx2">
                  <a:lumMod val="75000"/>
                </a:schemeClr>
              </a:solidFill>
              <a:cs typeface="Calibri"/>
            </a:endParaRPr>
          </a:p>
          <a:p>
            <a:pPr marL="12700" marR="7620" algn="just">
              <a:lnSpc>
                <a:spcPts val="1480"/>
              </a:lnSpc>
              <a:spcBef>
                <a:spcPts val="40"/>
              </a:spcBef>
            </a:pPr>
            <a:endParaRPr lang="el-GR" sz="2200" dirty="0">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8</a:t>
            </a:fld>
            <a:endParaRPr dirty="0"/>
          </a:p>
        </p:txBody>
      </p:sp>
      <p:sp>
        <p:nvSpPr>
          <p:cNvPr id="2" name="object 2"/>
          <p:cNvSpPr txBox="1"/>
          <p:nvPr/>
        </p:nvSpPr>
        <p:spPr>
          <a:xfrm>
            <a:off x="469900" y="0"/>
            <a:ext cx="9448800" cy="6847965"/>
          </a:xfrm>
          <a:prstGeom prst="rect">
            <a:avLst/>
          </a:prstGeom>
        </p:spPr>
        <p:txBody>
          <a:bodyPr vert="horz" wrap="square" lIns="0" tIns="9525" rIns="0" bIns="0" rtlCol="0">
            <a:spAutoFit/>
          </a:bodyPr>
          <a:lstStyle/>
          <a:p>
            <a:pPr>
              <a:lnSpc>
                <a:spcPct val="100000"/>
              </a:lnSpc>
              <a:spcBef>
                <a:spcPts val="55"/>
              </a:spcBef>
            </a:pPr>
            <a:endParaRPr>
              <a:latin typeface="Calibri"/>
              <a:cs typeface="Calibri"/>
            </a:endParaRPr>
          </a:p>
          <a:p>
            <a:pPr marL="50800" algn="just">
              <a:lnSpc>
                <a:spcPct val="100000"/>
              </a:lnSpc>
            </a:pPr>
            <a:r>
              <a:rPr spc="-5" dirty="0">
                <a:solidFill>
                  <a:srgbClr val="808080"/>
                </a:solidFill>
                <a:latin typeface="Calibri"/>
                <a:cs typeface="Calibri"/>
              </a:rPr>
              <a:t>Δικαίωμα</a:t>
            </a:r>
            <a:r>
              <a:rPr spc="-25" dirty="0">
                <a:solidFill>
                  <a:srgbClr val="808080"/>
                </a:solidFill>
                <a:latin typeface="Calibri"/>
                <a:cs typeface="Calibri"/>
              </a:rPr>
              <a:t> </a:t>
            </a:r>
            <a:r>
              <a:rPr spc="-5" dirty="0">
                <a:solidFill>
                  <a:srgbClr val="808080"/>
                </a:solidFill>
                <a:latin typeface="Calibri"/>
                <a:cs typeface="Calibri"/>
              </a:rPr>
              <a:t>γνώσης της</a:t>
            </a:r>
            <a:r>
              <a:rPr spc="-10" dirty="0">
                <a:solidFill>
                  <a:srgbClr val="808080"/>
                </a:solidFill>
                <a:latin typeface="Calibri"/>
                <a:cs typeface="Calibri"/>
              </a:rPr>
              <a:t> </a:t>
            </a:r>
            <a:r>
              <a:rPr spc="-5" dirty="0">
                <a:solidFill>
                  <a:srgbClr val="808080"/>
                </a:solidFill>
                <a:latin typeface="Calibri"/>
                <a:cs typeface="Calibri"/>
              </a:rPr>
              <a:t>καταγωγής</a:t>
            </a:r>
            <a:endParaRPr>
              <a:latin typeface="Calibri"/>
              <a:cs typeface="Calibri"/>
            </a:endParaRPr>
          </a:p>
          <a:p>
            <a:pPr marL="50800" algn="just">
              <a:lnSpc>
                <a:spcPct val="100000"/>
              </a:lnSpc>
              <a:spcBef>
                <a:spcPts val="665"/>
              </a:spcBef>
            </a:pPr>
            <a:r>
              <a:rPr b="1" u="sng" dirty="0">
                <a:solidFill>
                  <a:srgbClr val="0000FF"/>
                </a:solidFill>
                <a:uFill>
                  <a:solidFill>
                    <a:srgbClr val="0000FF"/>
                  </a:solidFill>
                </a:uFill>
                <a:latin typeface="Calibri"/>
                <a:cs typeface="Calibri"/>
                <a:hlinkClick r:id="rId2"/>
              </a:rPr>
              <a:t>Mikuliç</a:t>
            </a:r>
            <a:r>
              <a:rPr b="1" u="sng" spc="-25" dirty="0">
                <a:solidFill>
                  <a:srgbClr val="0000FF"/>
                </a:solidFill>
                <a:uFill>
                  <a:solidFill>
                    <a:srgbClr val="0000FF"/>
                  </a:solidFill>
                </a:uFill>
                <a:latin typeface="Calibri"/>
                <a:cs typeface="Calibri"/>
                <a:hlinkClick r:id="rId2"/>
              </a:rPr>
              <a:t> </a:t>
            </a:r>
            <a:r>
              <a:rPr b="1" u="sng" spc="-5" dirty="0">
                <a:solidFill>
                  <a:srgbClr val="0000FF"/>
                </a:solidFill>
                <a:uFill>
                  <a:solidFill>
                    <a:srgbClr val="0000FF"/>
                  </a:solidFill>
                </a:uFill>
                <a:latin typeface="Calibri"/>
                <a:cs typeface="Calibri"/>
                <a:hlinkClick r:id="rId2"/>
              </a:rPr>
              <a:t>κατά</a:t>
            </a:r>
            <a:r>
              <a:rPr b="1" u="sng" spc="-15" dirty="0">
                <a:solidFill>
                  <a:srgbClr val="0000FF"/>
                </a:solidFill>
                <a:uFill>
                  <a:solidFill>
                    <a:srgbClr val="0000FF"/>
                  </a:solidFill>
                </a:uFill>
                <a:latin typeface="Calibri"/>
                <a:cs typeface="Calibri"/>
                <a:hlinkClick r:id="rId2"/>
              </a:rPr>
              <a:t> </a:t>
            </a:r>
            <a:r>
              <a:rPr b="1" u="sng" spc="-10" dirty="0">
                <a:solidFill>
                  <a:srgbClr val="0000FF"/>
                </a:solidFill>
                <a:uFill>
                  <a:solidFill>
                    <a:srgbClr val="0000FF"/>
                  </a:solidFill>
                </a:uFill>
                <a:latin typeface="Calibri"/>
                <a:cs typeface="Calibri"/>
                <a:hlinkClick r:id="rId2"/>
              </a:rPr>
              <a:t>Κροατίας</a:t>
            </a:r>
            <a:endParaRPr>
              <a:latin typeface="Calibri"/>
              <a:cs typeface="Calibri"/>
            </a:endParaRPr>
          </a:p>
          <a:p>
            <a:pPr marL="50800" algn="just">
              <a:lnSpc>
                <a:spcPct val="100000"/>
              </a:lnSpc>
              <a:spcBef>
                <a:spcPts val="25"/>
              </a:spcBef>
            </a:pPr>
            <a:r>
              <a:rPr dirty="0">
                <a:solidFill>
                  <a:srgbClr val="808080"/>
                </a:solidFill>
                <a:latin typeface="Calibri"/>
                <a:cs typeface="Calibri"/>
              </a:rPr>
              <a:t>7</a:t>
            </a:r>
            <a:r>
              <a:rPr spc="-15" dirty="0">
                <a:solidFill>
                  <a:srgbClr val="808080"/>
                </a:solidFill>
                <a:latin typeface="Calibri"/>
                <a:cs typeface="Calibri"/>
              </a:rPr>
              <a:t> </a:t>
            </a:r>
            <a:r>
              <a:rPr spc="-5" dirty="0">
                <a:solidFill>
                  <a:srgbClr val="808080"/>
                </a:solidFill>
                <a:latin typeface="Calibri"/>
                <a:cs typeface="Calibri"/>
              </a:rPr>
              <a:t>Φεβρουαρίου</a:t>
            </a:r>
            <a:r>
              <a:rPr spc="-15" dirty="0">
                <a:solidFill>
                  <a:srgbClr val="808080"/>
                </a:solidFill>
                <a:latin typeface="Calibri"/>
                <a:cs typeface="Calibri"/>
              </a:rPr>
              <a:t> </a:t>
            </a:r>
            <a:r>
              <a:rPr spc="-5" dirty="0">
                <a:solidFill>
                  <a:srgbClr val="808080"/>
                </a:solidFill>
                <a:latin typeface="Calibri"/>
                <a:cs typeface="Calibri"/>
              </a:rPr>
              <a:t>2002</a:t>
            </a:r>
            <a:endParaRPr>
              <a:latin typeface="Calibri"/>
              <a:cs typeface="Calibri"/>
            </a:endParaRPr>
          </a:p>
          <a:p>
            <a:pPr marL="50800" marR="43180" algn="just">
              <a:lnSpc>
                <a:spcPct val="101699"/>
              </a:lnSpc>
            </a:pPr>
            <a:r>
              <a:rPr dirty="0">
                <a:latin typeface="Calibri"/>
                <a:cs typeface="Calibri"/>
              </a:rPr>
              <a:t>Η </a:t>
            </a:r>
            <a:r>
              <a:rPr spc="-5" dirty="0">
                <a:latin typeface="Calibri"/>
                <a:cs typeface="Calibri"/>
              </a:rPr>
              <a:t>υπόθεση αφορούσε </a:t>
            </a:r>
            <a:r>
              <a:rPr spc="-10" dirty="0">
                <a:latin typeface="Calibri"/>
                <a:cs typeface="Calibri"/>
              </a:rPr>
              <a:t>σε </a:t>
            </a:r>
            <a:r>
              <a:rPr dirty="0">
                <a:latin typeface="Calibri"/>
                <a:cs typeface="Calibri"/>
              </a:rPr>
              <a:t>ένα </a:t>
            </a:r>
            <a:r>
              <a:rPr spc="-5" dirty="0">
                <a:latin typeface="Calibri"/>
                <a:cs typeface="Calibri"/>
              </a:rPr>
              <a:t>κορίτσι γεννημένο εκτός γάμου, </a:t>
            </a:r>
            <a:r>
              <a:rPr dirty="0">
                <a:latin typeface="Calibri"/>
                <a:cs typeface="Calibri"/>
              </a:rPr>
              <a:t>το </a:t>
            </a:r>
            <a:r>
              <a:rPr spc="-5" dirty="0">
                <a:latin typeface="Calibri"/>
                <a:cs typeface="Calibri"/>
              </a:rPr>
              <a:t>οποίο </a:t>
            </a:r>
            <a:r>
              <a:rPr dirty="0">
                <a:latin typeface="Calibri"/>
                <a:cs typeface="Calibri"/>
              </a:rPr>
              <a:t>κατέθεσε, </a:t>
            </a:r>
            <a:r>
              <a:rPr spc="5" dirty="0">
                <a:latin typeface="Calibri"/>
                <a:cs typeface="Calibri"/>
              </a:rPr>
              <a:t> </a:t>
            </a:r>
            <a:r>
              <a:rPr spc="-5" dirty="0">
                <a:latin typeface="Calibri"/>
                <a:cs typeface="Calibri"/>
              </a:rPr>
              <a:t>από</a:t>
            </a:r>
            <a:r>
              <a:rPr dirty="0">
                <a:latin typeface="Calibri"/>
                <a:cs typeface="Calibri"/>
              </a:rPr>
              <a:t> </a:t>
            </a:r>
            <a:r>
              <a:rPr spc="-5" dirty="0">
                <a:latin typeface="Calibri"/>
                <a:cs typeface="Calibri"/>
              </a:rPr>
              <a:t>κοινού</a:t>
            </a:r>
            <a:r>
              <a:rPr dirty="0">
                <a:latin typeface="Calibri"/>
                <a:cs typeface="Calibri"/>
              </a:rPr>
              <a:t> με</a:t>
            </a:r>
            <a:r>
              <a:rPr spc="5" dirty="0">
                <a:latin typeface="Calibri"/>
                <a:cs typeface="Calibri"/>
              </a:rPr>
              <a:t> </a:t>
            </a:r>
            <a:r>
              <a:rPr dirty="0">
                <a:latin typeface="Calibri"/>
                <a:cs typeface="Calibri"/>
              </a:rPr>
              <a:t>τη</a:t>
            </a:r>
            <a:r>
              <a:rPr spc="5" dirty="0">
                <a:latin typeface="Calibri"/>
                <a:cs typeface="Calibri"/>
              </a:rPr>
              <a:t> </a:t>
            </a:r>
            <a:r>
              <a:rPr dirty="0">
                <a:latin typeface="Calibri"/>
                <a:cs typeface="Calibri"/>
              </a:rPr>
              <a:t>μητέρα</a:t>
            </a:r>
            <a:r>
              <a:rPr spc="5" dirty="0">
                <a:latin typeface="Calibri"/>
                <a:cs typeface="Calibri"/>
              </a:rPr>
              <a:t> </a:t>
            </a:r>
            <a:r>
              <a:rPr spc="-5" dirty="0">
                <a:latin typeface="Calibri"/>
                <a:cs typeface="Calibri"/>
              </a:rPr>
              <a:t>του,</a:t>
            </a:r>
            <a:r>
              <a:rPr dirty="0">
                <a:latin typeface="Calibri"/>
                <a:cs typeface="Calibri"/>
              </a:rPr>
              <a:t> </a:t>
            </a:r>
            <a:r>
              <a:rPr spc="-5" dirty="0">
                <a:latin typeface="Calibri"/>
                <a:cs typeface="Calibri"/>
              </a:rPr>
              <a:t>αγωγή</a:t>
            </a:r>
            <a:r>
              <a:rPr dirty="0">
                <a:latin typeface="Calibri"/>
                <a:cs typeface="Calibri"/>
              </a:rPr>
              <a:t> </a:t>
            </a:r>
            <a:r>
              <a:rPr spc="-5" dirty="0">
                <a:latin typeface="Calibri"/>
                <a:cs typeface="Calibri"/>
              </a:rPr>
              <a:t>για</a:t>
            </a:r>
            <a:r>
              <a:rPr spc="265" dirty="0">
                <a:latin typeface="Calibri"/>
                <a:cs typeface="Calibri"/>
              </a:rPr>
              <a:t> </a:t>
            </a:r>
            <a:r>
              <a:rPr spc="-5" dirty="0">
                <a:latin typeface="Calibri"/>
                <a:cs typeface="Calibri"/>
              </a:rPr>
              <a:t>αναγνώριση</a:t>
            </a:r>
            <a:r>
              <a:rPr spc="265" dirty="0">
                <a:latin typeface="Calibri"/>
                <a:cs typeface="Calibri"/>
              </a:rPr>
              <a:t> </a:t>
            </a:r>
            <a:r>
              <a:rPr spc="-5" dirty="0">
                <a:latin typeface="Calibri"/>
                <a:cs typeface="Calibri"/>
              </a:rPr>
              <a:t>πατρότητας.</a:t>
            </a:r>
            <a:r>
              <a:rPr spc="265" dirty="0">
                <a:latin typeface="Calibri"/>
                <a:cs typeface="Calibri"/>
              </a:rPr>
              <a:t> </a:t>
            </a:r>
            <a:r>
              <a:rPr dirty="0">
                <a:latin typeface="Calibri"/>
                <a:cs typeface="Calibri"/>
              </a:rPr>
              <a:t>Η </a:t>
            </a:r>
            <a:r>
              <a:rPr spc="5" dirty="0">
                <a:latin typeface="Calibri"/>
                <a:cs typeface="Calibri"/>
              </a:rPr>
              <a:t> </a:t>
            </a:r>
            <a:r>
              <a:rPr spc="-5" dirty="0">
                <a:latin typeface="Calibri"/>
                <a:cs typeface="Calibri"/>
              </a:rPr>
              <a:t>προσφεύγουσα</a:t>
            </a:r>
            <a:r>
              <a:rPr dirty="0">
                <a:latin typeface="Calibri"/>
                <a:cs typeface="Calibri"/>
              </a:rPr>
              <a:t> </a:t>
            </a:r>
            <a:r>
              <a:rPr spc="-5" dirty="0">
                <a:latin typeface="Calibri"/>
                <a:cs typeface="Calibri"/>
              </a:rPr>
              <a:t>κατήγγειλε</a:t>
            </a:r>
            <a:r>
              <a:rPr dirty="0">
                <a:latin typeface="Calibri"/>
                <a:cs typeface="Calibri"/>
              </a:rPr>
              <a:t> ότι</a:t>
            </a:r>
            <a:r>
              <a:rPr spc="5" dirty="0">
                <a:latin typeface="Calibri"/>
                <a:cs typeface="Calibri"/>
              </a:rPr>
              <a:t> </a:t>
            </a:r>
            <a:r>
              <a:rPr dirty="0">
                <a:latin typeface="Calibri"/>
                <a:cs typeface="Calibri"/>
              </a:rPr>
              <a:t>το</a:t>
            </a:r>
            <a:r>
              <a:rPr spc="5" dirty="0">
                <a:latin typeface="Calibri"/>
                <a:cs typeface="Calibri"/>
              </a:rPr>
              <a:t> </a:t>
            </a:r>
            <a:r>
              <a:rPr spc="-5" dirty="0">
                <a:latin typeface="Calibri"/>
                <a:cs typeface="Calibri"/>
              </a:rPr>
              <a:t>κροατικό</a:t>
            </a:r>
            <a:r>
              <a:rPr dirty="0">
                <a:latin typeface="Calibri"/>
                <a:cs typeface="Calibri"/>
              </a:rPr>
              <a:t> </a:t>
            </a:r>
            <a:r>
              <a:rPr spc="-5" dirty="0">
                <a:latin typeface="Calibri"/>
                <a:cs typeface="Calibri"/>
              </a:rPr>
              <a:t>δίκαιο</a:t>
            </a:r>
            <a:r>
              <a:rPr dirty="0">
                <a:latin typeface="Calibri"/>
                <a:cs typeface="Calibri"/>
              </a:rPr>
              <a:t> </a:t>
            </a:r>
            <a:r>
              <a:rPr spc="-5" dirty="0">
                <a:latin typeface="Calibri"/>
                <a:cs typeface="Calibri"/>
              </a:rPr>
              <a:t>δεν</a:t>
            </a:r>
            <a:r>
              <a:rPr dirty="0">
                <a:latin typeface="Calibri"/>
                <a:cs typeface="Calibri"/>
              </a:rPr>
              <a:t> υποχρέωνε</a:t>
            </a:r>
            <a:r>
              <a:rPr spc="5" dirty="0">
                <a:latin typeface="Calibri"/>
                <a:cs typeface="Calibri"/>
              </a:rPr>
              <a:t> </a:t>
            </a:r>
            <a:r>
              <a:rPr spc="-5" dirty="0">
                <a:latin typeface="Calibri"/>
                <a:cs typeface="Calibri"/>
              </a:rPr>
              <a:t>τους</a:t>
            </a:r>
            <a:r>
              <a:rPr dirty="0">
                <a:latin typeface="Calibri"/>
                <a:cs typeface="Calibri"/>
              </a:rPr>
              <a:t> άντρες </a:t>
            </a:r>
            <a:r>
              <a:rPr spc="5" dirty="0">
                <a:latin typeface="Calibri"/>
                <a:cs typeface="Calibri"/>
              </a:rPr>
              <a:t> </a:t>
            </a:r>
            <a:r>
              <a:rPr dirty="0">
                <a:latin typeface="Calibri"/>
                <a:cs typeface="Calibri"/>
              </a:rPr>
              <a:t>εναντίον των </a:t>
            </a:r>
            <a:r>
              <a:rPr spc="-5" dirty="0">
                <a:latin typeface="Calibri"/>
                <a:cs typeface="Calibri"/>
              </a:rPr>
              <a:t>οποίων στρέφονταν αγωγές για την αναγνώριση της πατρότητας </a:t>
            </a:r>
            <a:r>
              <a:rPr dirty="0">
                <a:latin typeface="Calibri"/>
                <a:cs typeface="Calibri"/>
              </a:rPr>
              <a:t>να </a:t>
            </a:r>
            <a:r>
              <a:rPr spc="5" dirty="0">
                <a:latin typeface="Calibri"/>
                <a:cs typeface="Calibri"/>
              </a:rPr>
              <a:t> </a:t>
            </a:r>
            <a:r>
              <a:rPr spc="-5" dirty="0">
                <a:latin typeface="Calibri"/>
                <a:cs typeface="Calibri"/>
              </a:rPr>
              <a:t>συμμορφωθούν </a:t>
            </a:r>
            <a:r>
              <a:rPr dirty="0">
                <a:latin typeface="Calibri"/>
                <a:cs typeface="Calibri"/>
              </a:rPr>
              <a:t>με </a:t>
            </a:r>
            <a:r>
              <a:rPr spc="-5" dirty="0">
                <a:latin typeface="Calibri"/>
                <a:cs typeface="Calibri"/>
              </a:rPr>
              <a:t>δικαστικές </a:t>
            </a:r>
            <a:r>
              <a:rPr dirty="0">
                <a:latin typeface="Calibri"/>
                <a:cs typeface="Calibri"/>
              </a:rPr>
              <a:t>εντολές </a:t>
            </a:r>
            <a:r>
              <a:rPr spc="-5" dirty="0">
                <a:latin typeface="Calibri"/>
                <a:cs typeface="Calibri"/>
              </a:rPr>
              <a:t>που διέτασσαν </a:t>
            </a:r>
            <a:r>
              <a:rPr dirty="0">
                <a:latin typeface="Calibri"/>
                <a:cs typeface="Calibri"/>
              </a:rPr>
              <a:t>την </a:t>
            </a:r>
            <a:r>
              <a:rPr spc="-5" dirty="0">
                <a:latin typeface="Calibri"/>
                <a:cs typeface="Calibri"/>
              </a:rPr>
              <a:t>υποβολή σε τεστ </a:t>
            </a:r>
            <a:r>
              <a:rPr dirty="0">
                <a:latin typeface="Calibri"/>
                <a:cs typeface="Calibri"/>
              </a:rPr>
              <a:t>DNA </a:t>
            </a:r>
            <a:r>
              <a:rPr spc="-5" dirty="0">
                <a:latin typeface="Calibri"/>
                <a:cs typeface="Calibri"/>
              </a:rPr>
              <a:t>και </a:t>
            </a:r>
            <a:r>
              <a:rPr dirty="0">
                <a:latin typeface="Calibri"/>
                <a:cs typeface="Calibri"/>
              </a:rPr>
              <a:t> ότι η </a:t>
            </a:r>
            <a:r>
              <a:rPr spc="-5" dirty="0">
                <a:latin typeface="Calibri"/>
                <a:cs typeface="Calibri"/>
              </a:rPr>
              <a:t>αδυναμία </a:t>
            </a:r>
            <a:r>
              <a:rPr dirty="0">
                <a:latin typeface="Calibri"/>
                <a:cs typeface="Calibri"/>
              </a:rPr>
              <a:t>των </a:t>
            </a:r>
            <a:r>
              <a:rPr spc="-5" dirty="0">
                <a:latin typeface="Calibri"/>
                <a:cs typeface="Calibri"/>
              </a:rPr>
              <a:t>εθνικών δικαστηρίων </a:t>
            </a:r>
            <a:r>
              <a:rPr dirty="0">
                <a:latin typeface="Calibri"/>
                <a:cs typeface="Calibri"/>
              </a:rPr>
              <a:t>να </a:t>
            </a:r>
            <a:r>
              <a:rPr spc="-5" dirty="0">
                <a:latin typeface="Calibri"/>
                <a:cs typeface="Calibri"/>
              </a:rPr>
              <a:t>αποφανθούν </a:t>
            </a:r>
            <a:r>
              <a:rPr dirty="0">
                <a:latin typeface="Calibri"/>
                <a:cs typeface="Calibri"/>
              </a:rPr>
              <a:t>επί </a:t>
            </a:r>
            <a:r>
              <a:rPr spc="-5" dirty="0">
                <a:latin typeface="Calibri"/>
                <a:cs typeface="Calibri"/>
              </a:rPr>
              <a:t>του αιτήματός </a:t>
            </a:r>
            <a:r>
              <a:rPr dirty="0">
                <a:latin typeface="Calibri"/>
                <a:cs typeface="Calibri"/>
              </a:rPr>
              <a:t>της </a:t>
            </a:r>
            <a:r>
              <a:rPr spc="5" dirty="0">
                <a:latin typeface="Calibri"/>
                <a:cs typeface="Calibri"/>
              </a:rPr>
              <a:t> </a:t>
            </a:r>
            <a:r>
              <a:rPr spc="-5" dirty="0">
                <a:latin typeface="Calibri"/>
                <a:cs typeface="Calibri"/>
              </a:rPr>
              <a:t>παρέτεινε</a:t>
            </a:r>
            <a:r>
              <a:rPr dirty="0">
                <a:latin typeface="Calibri"/>
                <a:cs typeface="Calibri"/>
              </a:rPr>
              <a:t> την</a:t>
            </a:r>
            <a:r>
              <a:rPr spc="5" dirty="0">
                <a:latin typeface="Calibri"/>
                <a:cs typeface="Calibri"/>
              </a:rPr>
              <a:t> </a:t>
            </a:r>
            <a:r>
              <a:rPr spc="-5" dirty="0">
                <a:latin typeface="Calibri"/>
                <a:cs typeface="Calibri"/>
              </a:rPr>
              <a:t>αβεβαιότητά</a:t>
            </a:r>
            <a:r>
              <a:rPr dirty="0">
                <a:latin typeface="Calibri"/>
                <a:cs typeface="Calibri"/>
              </a:rPr>
              <a:t> της</a:t>
            </a:r>
            <a:r>
              <a:rPr spc="5" dirty="0">
                <a:latin typeface="Calibri"/>
                <a:cs typeface="Calibri"/>
              </a:rPr>
              <a:t> </a:t>
            </a:r>
            <a:r>
              <a:rPr dirty="0">
                <a:latin typeface="Calibri"/>
                <a:cs typeface="Calibri"/>
              </a:rPr>
              <a:t>ως</a:t>
            </a:r>
            <a:r>
              <a:rPr spc="5" dirty="0">
                <a:latin typeface="Calibri"/>
                <a:cs typeface="Calibri"/>
              </a:rPr>
              <a:t> </a:t>
            </a:r>
            <a:r>
              <a:rPr spc="-5" dirty="0">
                <a:latin typeface="Calibri"/>
                <a:cs typeface="Calibri"/>
              </a:rPr>
              <a:t>προς</a:t>
            </a:r>
            <a:r>
              <a:rPr dirty="0">
                <a:latin typeface="Calibri"/>
                <a:cs typeface="Calibri"/>
              </a:rPr>
              <a:t> την</a:t>
            </a:r>
            <a:r>
              <a:rPr spc="5" dirty="0">
                <a:latin typeface="Calibri"/>
                <a:cs typeface="Calibri"/>
              </a:rPr>
              <a:t> </a:t>
            </a:r>
            <a:r>
              <a:rPr spc="-5" dirty="0">
                <a:latin typeface="Calibri"/>
                <a:cs typeface="Calibri"/>
              </a:rPr>
              <a:t>προσωπική</a:t>
            </a:r>
            <a:r>
              <a:rPr dirty="0">
                <a:latin typeface="Calibri"/>
                <a:cs typeface="Calibri"/>
              </a:rPr>
              <a:t> της</a:t>
            </a:r>
            <a:r>
              <a:rPr spc="5" dirty="0">
                <a:latin typeface="Calibri"/>
                <a:cs typeface="Calibri"/>
              </a:rPr>
              <a:t> </a:t>
            </a:r>
            <a:r>
              <a:rPr spc="-5" dirty="0">
                <a:latin typeface="Calibri"/>
                <a:cs typeface="Calibri"/>
              </a:rPr>
              <a:t>ταυτότητα. </a:t>
            </a:r>
            <a:r>
              <a:rPr dirty="0">
                <a:latin typeface="Calibri"/>
                <a:cs typeface="Calibri"/>
              </a:rPr>
              <a:t> </a:t>
            </a:r>
            <a:r>
              <a:rPr spc="-5" dirty="0">
                <a:latin typeface="Calibri"/>
                <a:cs typeface="Calibri"/>
              </a:rPr>
              <a:t>Παραπονέθηκε</a:t>
            </a:r>
            <a:r>
              <a:rPr dirty="0">
                <a:latin typeface="Calibri"/>
                <a:cs typeface="Calibri"/>
              </a:rPr>
              <a:t> </a:t>
            </a:r>
            <a:r>
              <a:rPr spc="-5" dirty="0">
                <a:latin typeface="Calibri"/>
                <a:cs typeface="Calibri"/>
              </a:rPr>
              <a:t>επίσης</a:t>
            </a:r>
            <a:r>
              <a:rPr dirty="0">
                <a:latin typeface="Calibri"/>
                <a:cs typeface="Calibri"/>
              </a:rPr>
              <a:t> </a:t>
            </a:r>
            <a:r>
              <a:rPr spc="-5" dirty="0">
                <a:latin typeface="Calibri"/>
                <a:cs typeface="Calibri"/>
              </a:rPr>
              <a:t>για</a:t>
            </a:r>
            <a:r>
              <a:rPr dirty="0">
                <a:latin typeface="Calibri"/>
                <a:cs typeface="Calibri"/>
              </a:rPr>
              <a:t> τη</a:t>
            </a:r>
            <a:r>
              <a:rPr spc="5" dirty="0">
                <a:latin typeface="Calibri"/>
                <a:cs typeface="Calibri"/>
              </a:rPr>
              <a:t> </a:t>
            </a:r>
            <a:r>
              <a:rPr spc="-5" dirty="0">
                <a:latin typeface="Calibri"/>
                <a:cs typeface="Calibri"/>
              </a:rPr>
              <a:t>διάρκεια</a:t>
            </a:r>
            <a:r>
              <a:rPr dirty="0">
                <a:latin typeface="Calibri"/>
                <a:cs typeface="Calibri"/>
              </a:rPr>
              <a:t> της</a:t>
            </a:r>
            <a:r>
              <a:rPr spc="5" dirty="0">
                <a:latin typeface="Calibri"/>
                <a:cs typeface="Calibri"/>
              </a:rPr>
              <a:t> </a:t>
            </a:r>
            <a:r>
              <a:rPr spc="-10" dirty="0">
                <a:latin typeface="Calibri"/>
                <a:cs typeface="Calibri"/>
              </a:rPr>
              <a:t>διαδικασίας</a:t>
            </a:r>
            <a:r>
              <a:rPr spc="-5" dirty="0">
                <a:latin typeface="Calibri"/>
                <a:cs typeface="Calibri"/>
              </a:rPr>
              <a:t> και</a:t>
            </a:r>
            <a:r>
              <a:rPr dirty="0">
                <a:latin typeface="Calibri"/>
                <a:cs typeface="Calibri"/>
              </a:rPr>
              <a:t> </a:t>
            </a:r>
            <a:r>
              <a:rPr spc="-5" dirty="0">
                <a:latin typeface="Calibri"/>
                <a:cs typeface="Calibri"/>
              </a:rPr>
              <a:t>για</a:t>
            </a:r>
            <a:r>
              <a:rPr dirty="0">
                <a:latin typeface="Calibri"/>
                <a:cs typeface="Calibri"/>
              </a:rPr>
              <a:t> </a:t>
            </a:r>
            <a:r>
              <a:rPr spc="-5" dirty="0">
                <a:latin typeface="Calibri"/>
                <a:cs typeface="Calibri"/>
              </a:rPr>
              <a:t>την</a:t>
            </a:r>
            <a:r>
              <a:rPr dirty="0">
                <a:latin typeface="Calibri"/>
                <a:cs typeface="Calibri"/>
              </a:rPr>
              <a:t> </a:t>
            </a:r>
            <a:r>
              <a:rPr spc="-5">
                <a:latin typeface="Calibri"/>
                <a:cs typeface="Calibri"/>
              </a:rPr>
              <a:t>έλλειψη </a:t>
            </a:r>
            <a:r>
              <a:rPr spc="-5" smtClean="0">
                <a:latin typeface="Calibri"/>
                <a:cs typeface="Calibri"/>
              </a:rPr>
              <a:t>αποτελεσματικού</a:t>
            </a:r>
            <a:r>
              <a:rPr spc="5" smtClean="0">
                <a:latin typeface="Calibri"/>
                <a:cs typeface="Calibri"/>
              </a:rPr>
              <a:t> </a:t>
            </a:r>
            <a:r>
              <a:rPr spc="-5" dirty="0">
                <a:latin typeface="Calibri"/>
                <a:cs typeface="Calibri"/>
              </a:rPr>
              <a:t>μέσου</a:t>
            </a:r>
            <a:r>
              <a:rPr dirty="0">
                <a:latin typeface="Calibri"/>
                <a:cs typeface="Calibri"/>
              </a:rPr>
              <a:t> </a:t>
            </a:r>
            <a:r>
              <a:rPr spc="-5" dirty="0">
                <a:latin typeface="Calibri"/>
                <a:cs typeface="Calibri"/>
              </a:rPr>
              <a:t>προσφυγής</a:t>
            </a:r>
            <a:r>
              <a:rPr dirty="0">
                <a:latin typeface="Calibri"/>
                <a:cs typeface="Calibri"/>
              </a:rPr>
              <a:t> </a:t>
            </a:r>
            <a:r>
              <a:rPr spc="-5" dirty="0">
                <a:latin typeface="Calibri"/>
                <a:cs typeface="Calibri"/>
              </a:rPr>
              <a:t>για </a:t>
            </a:r>
            <a:r>
              <a:rPr dirty="0">
                <a:latin typeface="Calibri"/>
                <a:cs typeface="Calibri"/>
              </a:rPr>
              <a:t>την</a:t>
            </a:r>
            <a:r>
              <a:rPr spc="-10" dirty="0">
                <a:latin typeface="Calibri"/>
                <a:cs typeface="Calibri"/>
              </a:rPr>
              <a:t> </a:t>
            </a:r>
            <a:r>
              <a:rPr spc="-5" dirty="0">
                <a:latin typeface="Calibri"/>
                <a:cs typeface="Calibri"/>
              </a:rPr>
              <a:t>επίσπευση</a:t>
            </a:r>
            <a:r>
              <a:rPr spc="5" dirty="0">
                <a:latin typeface="Calibri"/>
                <a:cs typeface="Calibri"/>
              </a:rPr>
              <a:t> </a:t>
            </a:r>
            <a:r>
              <a:rPr dirty="0">
                <a:latin typeface="Calibri"/>
                <a:cs typeface="Calibri"/>
              </a:rPr>
              <a:t>της </a:t>
            </a:r>
            <a:r>
              <a:rPr spc="-5" dirty="0">
                <a:latin typeface="Calibri"/>
                <a:cs typeface="Calibri"/>
              </a:rPr>
              <a:t>διαδικασίας.</a:t>
            </a:r>
            <a:endParaRPr>
              <a:latin typeface="Calibri"/>
              <a:cs typeface="Calibri"/>
            </a:endParaRPr>
          </a:p>
          <a:p>
            <a:pPr marL="50800" marR="45085" algn="just">
              <a:lnSpc>
                <a:spcPct val="101699"/>
              </a:lnSpc>
            </a:pPr>
            <a:r>
              <a:rPr dirty="0">
                <a:solidFill>
                  <a:schemeClr val="tx2">
                    <a:lumMod val="75000"/>
                  </a:schemeClr>
                </a:solidFill>
                <a:latin typeface="Calibri"/>
                <a:cs typeface="Calibri"/>
              </a:rPr>
              <a:t>Το </a:t>
            </a:r>
            <a:r>
              <a:rPr spc="-5" dirty="0">
                <a:solidFill>
                  <a:schemeClr val="tx2">
                    <a:lumMod val="75000"/>
                  </a:schemeClr>
                </a:solidFill>
                <a:latin typeface="Calibri"/>
                <a:cs typeface="Calibri"/>
              </a:rPr>
              <a:t>Δικαστήριο</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έκρινε</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ότι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υπήρξε</a:t>
            </a:r>
            <a:r>
              <a:rPr dirty="0">
                <a:solidFill>
                  <a:schemeClr val="tx2">
                    <a:lumMod val="75000"/>
                  </a:schemeClr>
                </a:solidFill>
                <a:latin typeface="Calibri"/>
                <a:cs typeface="Calibri"/>
              </a:rPr>
              <a:t> </a:t>
            </a:r>
            <a:r>
              <a:rPr b="1" spc="-5" dirty="0">
                <a:solidFill>
                  <a:schemeClr val="tx2">
                    <a:lumMod val="75000"/>
                  </a:schemeClr>
                </a:solidFill>
                <a:latin typeface="Calibri"/>
                <a:cs typeface="Calibri"/>
              </a:rPr>
              <a:t>παραβίαση του</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Άρθρου</a:t>
            </a:r>
            <a:r>
              <a:rPr b="1" spc="260" dirty="0">
                <a:solidFill>
                  <a:schemeClr val="tx2">
                    <a:lumMod val="75000"/>
                  </a:schemeClr>
                </a:solidFill>
                <a:latin typeface="Calibri"/>
                <a:cs typeface="Calibri"/>
              </a:rPr>
              <a:t> </a:t>
            </a:r>
            <a:r>
              <a:rPr b="1" dirty="0">
                <a:solidFill>
                  <a:schemeClr val="tx2">
                    <a:lumMod val="75000"/>
                  </a:schemeClr>
                </a:solidFill>
                <a:latin typeface="Calibri"/>
                <a:cs typeface="Calibri"/>
              </a:rPr>
              <a:t>8 </a:t>
            </a:r>
            <a:r>
              <a:rPr spc="-5" dirty="0">
                <a:solidFill>
                  <a:schemeClr val="tx2">
                    <a:lumMod val="75000"/>
                  </a:schemeClr>
                </a:solidFill>
                <a:latin typeface="Calibri"/>
                <a:cs typeface="Calibri"/>
              </a:rPr>
              <a:t>(δικαίωμα</a:t>
            </a:r>
            <a:r>
              <a:rPr spc="260" dirty="0">
                <a:solidFill>
                  <a:schemeClr val="tx2">
                    <a:lumMod val="75000"/>
                  </a:schemeClr>
                </a:solidFill>
                <a:latin typeface="Calibri"/>
                <a:cs typeface="Calibri"/>
              </a:rPr>
              <a:t> </a:t>
            </a:r>
            <a:r>
              <a:rPr spc="-5" dirty="0">
                <a:solidFill>
                  <a:schemeClr val="tx2">
                    <a:lumMod val="75000"/>
                  </a:schemeClr>
                </a:solidFill>
                <a:latin typeface="Calibri"/>
                <a:cs typeface="Calibri"/>
              </a:rPr>
              <a:t>σεβασμού </a:t>
            </a:r>
            <a:r>
              <a:rPr spc="-260" dirty="0">
                <a:solidFill>
                  <a:schemeClr val="tx2">
                    <a:lumMod val="75000"/>
                  </a:schemeClr>
                </a:solidFill>
                <a:latin typeface="Calibri"/>
                <a:cs typeface="Calibri"/>
              </a:rPr>
              <a:t> </a:t>
            </a:r>
            <a:r>
              <a:rPr dirty="0">
                <a:solidFill>
                  <a:schemeClr val="tx2">
                    <a:lumMod val="75000"/>
                  </a:schemeClr>
                </a:solidFill>
                <a:latin typeface="Calibri"/>
                <a:cs typeface="Calibri"/>
              </a:rPr>
              <a:t>της</a:t>
            </a:r>
            <a:r>
              <a:rPr spc="185" dirty="0">
                <a:solidFill>
                  <a:schemeClr val="tx2">
                    <a:lumMod val="75000"/>
                  </a:schemeClr>
                </a:solidFill>
                <a:latin typeface="Calibri"/>
                <a:cs typeface="Calibri"/>
              </a:rPr>
              <a:t> </a:t>
            </a:r>
            <a:r>
              <a:rPr spc="-5" dirty="0">
                <a:solidFill>
                  <a:schemeClr val="tx2">
                    <a:lumMod val="75000"/>
                  </a:schemeClr>
                </a:solidFill>
                <a:latin typeface="Calibri"/>
                <a:cs typeface="Calibri"/>
              </a:rPr>
              <a:t>ιδιωτικής</a:t>
            </a:r>
            <a:r>
              <a:rPr spc="185" dirty="0">
                <a:solidFill>
                  <a:schemeClr val="tx2">
                    <a:lumMod val="75000"/>
                  </a:schemeClr>
                </a:solidFill>
                <a:latin typeface="Calibri"/>
                <a:cs typeface="Calibri"/>
              </a:rPr>
              <a:t> </a:t>
            </a:r>
            <a:r>
              <a:rPr spc="-5" dirty="0">
                <a:solidFill>
                  <a:schemeClr val="tx2">
                    <a:lumMod val="75000"/>
                  </a:schemeClr>
                </a:solidFill>
                <a:latin typeface="Calibri"/>
                <a:cs typeface="Calibri"/>
              </a:rPr>
              <a:t>και</a:t>
            </a:r>
            <a:r>
              <a:rPr spc="180" dirty="0">
                <a:solidFill>
                  <a:schemeClr val="tx2">
                    <a:lumMod val="75000"/>
                  </a:schemeClr>
                </a:solidFill>
                <a:latin typeface="Calibri"/>
                <a:cs typeface="Calibri"/>
              </a:rPr>
              <a:t> </a:t>
            </a:r>
            <a:r>
              <a:rPr spc="-5" dirty="0">
                <a:solidFill>
                  <a:schemeClr val="tx2">
                    <a:lumMod val="75000"/>
                  </a:schemeClr>
                </a:solidFill>
                <a:latin typeface="Calibri"/>
                <a:cs typeface="Calibri"/>
              </a:rPr>
              <a:t>οικογενειακής</a:t>
            </a:r>
            <a:r>
              <a:rPr spc="185" dirty="0">
                <a:solidFill>
                  <a:schemeClr val="tx2">
                    <a:lumMod val="75000"/>
                  </a:schemeClr>
                </a:solidFill>
                <a:latin typeface="Calibri"/>
                <a:cs typeface="Calibri"/>
              </a:rPr>
              <a:t> </a:t>
            </a:r>
            <a:r>
              <a:rPr spc="-5" dirty="0">
                <a:solidFill>
                  <a:schemeClr val="tx2">
                    <a:lumMod val="75000"/>
                  </a:schemeClr>
                </a:solidFill>
                <a:latin typeface="Calibri"/>
                <a:cs typeface="Calibri"/>
              </a:rPr>
              <a:t>ζωής)</a:t>
            </a:r>
            <a:r>
              <a:rPr spc="185" dirty="0">
                <a:solidFill>
                  <a:schemeClr val="tx2">
                    <a:lumMod val="75000"/>
                  </a:schemeClr>
                </a:solidFill>
                <a:latin typeface="Calibri"/>
                <a:cs typeface="Calibri"/>
              </a:rPr>
              <a:t> </a:t>
            </a:r>
            <a:r>
              <a:rPr dirty="0">
                <a:solidFill>
                  <a:schemeClr val="tx2">
                    <a:lumMod val="75000"/>
                  </a:schemeClr>
                </a:solidFill>
                <a:latin typeface="Calibri"/>
                <a:cs typeface="Calibri"/>
              </a:rPr>
              <a:t>της</a:t>
            </a:r>
            <a:r>
              <a:rPr spc="175" dirty="0">
                <a:solidFill>
                  <a:schemeClr val="tx2">
                    <a:lumMod val="75000"/>
                  </a:schemeClr>
                </a:solidFill>
                <a:latin typeface="Calibri"/>
                <a:cs typeface="Calibri"/>
              </a:rPr>
              <a:t> </a:t>
            </a:r>
            <a:r>
              <a:rPr spc="-5" dirty="0">
                <a:solidFill>
                  <a:schemeClr val="tx2">
                    <a:lumMod val="75000"/>
                  </a:schemeClr>
                </a:solidFill>
                <a:latin typeface="Calibri"/>
                <a:cs typeface="Calibri"/>
              </a:rPr>
              <a:t>Σύμβασης.</a:t>
            </a:r>
            <a:r>
              <a:rPr spc="185" dirty="0">
                <a:solidFill>
                  <a:schemeClr val="tx2">
                    <a:lumMod val="75000"/>
                  </a:schemeClr>
                </a:solidFill>
                <a:latin typeface="Calibri"/>
                <a:cs typeface="Calibri"/>
              </a:rPr>
              <a:t> </a:t>
            </a:r>
            <a:r>
              <a:rPr spc="-5" dirty="0">
                <a:solidFill>
                  <a:schemeClr val="tx2">
                    <a:lumMod val="75000"/>
                  </a:schemeClr>
                </a:solidFill>
                <a:latin typeface="Calibri"/>
                <a:cs typeface="Calibri"/>
              </a:rPr>
              <a:t>Σημείωσε</a:t>
            </a:r>
            <a:r>
              <a:rPr spc="180" dirty="0">
                <a:solidFill>
                  <a:schemeClr val="tx2">
                    <a:lumMod val="75000"/>
                  </a:schemeClr>
                </a:solidFill>
                <a:latin typeface="Calibri"/>
                <a:cs typeface="Calibri"/>
              </a:rPr>
              <a:t> </a:t>
            </a:r>
            <a:r>
              <a:rPr spc="-5" dirty="0">
                <a:solidFill>
                  <a:schemeClr val="tx2">
                    <a:lumMod val="75000"/>
                  </a:schemeClr>
                </a:solidFill>
                <a:latin typeface="Calibri"/>
                <a:cs typeface="Calibri"/>
              </a:rPr>
              <a:t>ειδικότερα</a:t>
            </a:r>
            <a:r>
              <a:rPr spc="180" dirty="0">
                <a:solidFill>
                  <a:schemeClr val="tx2">
                    <a:lumMod val="75000"/>
                  </a:schemeClr>
                </a:solidFill>
                <a:latin typeface="Calibri"/>
                <a:cs typeface="Calibri"/>
              </a:rPr>
              <a:t> </a:t>
            </a:r>
            <a:r>
              <a:rPr>
                <a:solidFill>
                  <a:schemeClr val="tx2">
                    <a:lumMod val="75000"/>
                  </a:schemeClr>
                </a:solidFill>
                <a:latin typeface="Calibri"/>
                <a:cs typeface="Calibri"/>
              </a:rPr>
              <a:t>ότι</a:t>
            </a:r>
            <a:r>
              <a:rPr spc="185">
                <a:solidFill>
                  <a:schemeClr val="tx2">
                    <a:lumMod val="75000"/>
                  </a:schemeClr>
                </a:solidFill>
                <a:latin typeface="Calibri"/>
                <a:cs typeface="Calibri"/>
              </a:rPr>
              <a:t> </a:t>
            </a:r>
            <a:r>
              <a:rPr spc="-10" smtClean="0">
                <a:solidFill>
                  <a:schemeClr val="tx2">
                    <a:lumMod val="75000"/>
                  </a:schemeClr>
                </a:solidFill>
                <a:latin typeface="Calibri"/>
                <a:cs typeface="Calibri"/>
              </a:rPr>
              <a:t>τα</a:t>
            </a:r>
            <a:r>
              <a:rPr lang="en-US" spc="-10" dirty="0" smtClean="0">
                <a:solidFill>
                  <a:schemeClr val="tx2">
                    <a:lumMod val="75000"/>
                  </a:schemeClr>
                </a:solidFill>
                <a:latin typeface="Calibri"/>
                <a:cs typeface="Calibri"/>
              </a:rPr>
              <a:t> </a:t>
            </a:r>
            <a:r>
              <a:rPr spc="-5" smtClean="0">
                <a:solidFill>
                  <a:schemeClr val="tx2">
                    <a:lumMod val="75000"/>
                  </a:schemeClr>
                </a:solidFill>
                <a:latin typeface="Calibri"/>
                <a:cs typeface="Calibri"/>
              </a:rPr>
              <a:t>δικαστήρια</a:t>
            </a:r>
            <a:r>
              <a:rPr spc="-5" dirty="0">
                <a:solidFill>
                  <a:schemeClr val="tx2">
                    <a:lumMod val="75000"/>
                  </a:schemeClr>
                </a:solidFill>
                <a:latin typeface="Calibri"/>
                <a:cs typeface="Calibri"/>
              </a:rPr>
              <a:t>,</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κατά</a:t>
            </a:r>
            <a:r>
              <a:rPr dirty="0">
                <a:solidFill>
                  <a:schemeClr val="tx2">
                    <a:lumMod val="75000"/>
                  </a:schemeClr>
                </a:solidFill>
                <a:latin typeface="Calibri"/>
                <a:cs typeface="Calibri"/>
              </a:rPr>
              <a:t> την</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εξέταση</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ενός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αιτήματος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απόδειξης</a:t>
            </a:r>
            <a:r>
              <a:rPr dirty="0">
                <a:solidFill>
                  <a:schemeClr val="tx2">
                    <a:lumMod val="75000"/>
                  </a:schemeClr>
                </a:solidFill>
                <a:latin typeface="Calibri"/>
                <a:cs typeface="Calibri"/>
              </a:rPr>
              <a:t> της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πατρότητας,</a:t>
            </a:r>
            <a:r>
              <a:rPr dirty="0">
                <a:solidFill>
                  <a:schemeClr val="tx2">
                    <a:lumMod val="75000"/>
                  </a:schemeClr>
                </a:solidFill>
                <a:latin typeface="Calibri"/>
                <a:cs typeface="Calibri"/>
              </a:rPr>
              <a:t> ήταν </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υποχρεωμένα </a:t>
            </a:r>
            <a:r>
              <a:rPr dirty="0">
                <a:solidFill>
                  <a:schemeClr val="tx2">
                    <a:lumMod val="75000"/>
                  </a:schemeClr>
                </a:solidFill>
                <a:latin typeface="Calibri"/>
                <a:cs typeface="Calibri"/>
              </a:rPr>
              <a:t>να </a:t>
            </a:r>
            <a:r>
              <a:rPr spc="-5" dirty="0">
                <a:solidFill>
                  <a:schemeClr val="tx2">
                    <a:lumMod val="75000"/>
                  </a:schemeClr>
                </a:solidFill>
                <a:latin typeface="Calibri"/>
                <a:cs typeface="Calibri"/>
              </a:rPr>
              <a:t>λάβουν υπόψη </a:t>
            </a:r>
            <a:r>
              <a:rPr dirty="0">
                <a:solidFill>
                  <a:schemeClr val="tx2">
                    <a:lumMod val="75000"/>
                  </a:schemeClr>
                </a:solidFill>
                <a:latin typeface="Calibri"/>
                <a:cs typeface="Calibri"/>
              </a:rPr>
              <a:t>τη </a:t>
            </a:r>
            <a:r>
              <a:rPr spc="-5" dirty="0">
                <a:solidFill>
                  <a:schemeClr val="tx2">
                    <a:lumMod val="75000"/>
                  </a:schemeClr>
                </a:solidFill>
                <a:latin typeface="Calibri"/>
                <a:cs typeface="Calibri"/>
              </a:rPr>
              <a:t>θεμελιώδη </a:t>
            </a:r>
            <a:r>
              <a:rPr dirty="0">
                <a:solidFill>
                  <a:schemeClr val="tx2">
                    <a:lumMod val="75000"/>
                  </a:schemeClr>
                </a:solidFill>
                <a:latin typeface="Calibri"/>
                <a:cs typeface="Calibri"/>
              </a:rPr>
              <a:t>αρχή </a:t>
            </a:r>
            <a:r>
              <a:rPr spc="-5" dirty="0">
                <a:solidFill>
                  <a:schemeClr val="tx2">
                    <a:lumMod val="75000"/>
                  </a:schemeClr>
                </a:solidFill>
                <a:latin typeface="Calibri"/>
                <a:cs typeface="Calibri"/>
              </a:rPr>
              <a:t>του συμφέροντος του παιδιού</a:t>
            </a:r>
            <a:r>
              <a:rPr spc="-5">
                <a:solidFill>
                  <a:schemeClr val="tx2">
                    <a:lumMod val="75000"/>
                  </a:schemeClr>
                </a:solidFill>
                <a:latin typeface="Calibri"/>
                <a:cs typeface="Calibri"/>
              </a:rPr>
              <a:t>. </a:t>
            </a:r>
            <a:r>
              <a:rPr smtClean="0">
                <a:solidFill>
                  <a:schemeClr val="tx2">
                    <a:lumMod val="75000"/>
                  </a:schemeClr>
                </a:solidFill>
                <a:latin typeface="Calibri"/>
                <a:cs typeface="Calibri"/>
              </a:rPr>
              <a:t>Εν </a:t>
            </a:r>
            <a:r>
              <a:rPr spc="-5" dirty="0">
                <a:solidFill>
                  <a:schemeClr val="tx2">
                    <a:lumMod val="75000"/>
                  </a:schemeClr>
                </a:solidFill>
                <a:latin typeface="Calibri"/>
                <a:cs typeface="Calibri"/>
              </a:rPr>
              <a:t>προκειμένω, εκτίμησε </a:t>
            </a:r>
            <a:r>
              <a:rPr dirty="0">
                <a:solidFill>
                  <a:schemeClr val="tx2">
                    <a:lumMod val="75000"/>
                  </a:schemeClr>
                </a:solidFill>
                <a:latin typeface="Calibri"/>
                <a:cs typeface="Calibri"/>
              </a:rPr>
              <a:t>ότι η </a:t>
            </a:r>
            <a:r>
              <a:rPr spc="-5" dirty="0">
                <a:solidFill>
                  <a:schemeClr val="tx2">
                    <a:lumMod val="75000"/>
                  </a:schemeClr>
                </a:solidFill>
                <a:latin typeface="Calibri"/>
                <a:cs typeface="Calibri"/>
              </a:rPr>
              <a:t>εφαρμοστέα διαδικασία δεν εξασφάλιζε μια δίκαιη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ισορροπία</a:t>
            </a:r>
            <a:r>
              <a:rPr dirty="0">
                <a:solidFill>
                  <a:schemeClr val="tx2">
                    <a:lumMod val="75000"/>
                  </a:schemeClr>
                </a:solidFill>
                <a:latin typeface="Calibri"/>
                <a:cs typeface="Calibri"/>
              </a:rPr>
              <a:t> μεταξύ</a:t>
            </a:r>
            <a:r>
              <a:rPr spc="5" dirty="0">
                <a:solidFill>
                  <a:schemeClr val="tx2">
                    <a:lumMod val="75000"/>
                  </a:schemeClr>
                </a:solidFill>
                <a:latin typeface="Calibri"/>
                <a:cs typeface="Calibri"/>
              </a:rPr>
              <a:t> </a:t>
            </a:r>
            <a:r>
              <a:rPr dirty="0">
                <a:solidFill>
                  <a:schemeClr val="tx2">
                    <a:lumMod val="75000"/>
                  </a:schemeClr>
                </a:solidFill>
                <a:latin typeface="Calibri"/>
                <a:cs typeface="Calibri"/>
              </a:rPr>
              <a:t>του</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δικαιώματος</a:t>
            </a:r>
            <a:r>
              <a:rPr dirty="0">
                <a:solidFill>
                  <a:schemeClr val="tx2">
                    <a:lumMod val="75000"/>
                  </a:schemeClr>
                </a:solidFill>
                <a:latin typeface="Calibri"/>
                <a:cs typeface="Calibri"/>
              </a:rPr>
              <a:t> της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προσφεύγουσας</a:t>
            </a:r>
            <a:r>
              <a:rPr dirty="0">
                <a:solidFill>
                  <a:schemeClr val="tx2">
                    <a:lumMod val="75000"/>
                  </a:schemeClr>
                </a:solidFill>
                <a:latin typeface="Calibri"/>
                <a:cs typeface="Calibri"/>
              </a:rPr>
              <a:t> να</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λάβει</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τέλος,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χωρίς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περιττή</a:t>
            </a:r>
            <a:r>
              <a:rPr spc="175" dirty="0">
                <a:solidFill>
                  <a:schemeClr val="tx2">
                    <a:lumMod val="75000"/>
                  </a:schemeClr>
                </a:solidFill>
                <a:latin typeface="Calibri"/>
                <a:cs typeface="Calibri"/>
              </a:rPr>
              <a:t> </a:t>
            </a:r>
            <a:r>
              <a:rPr spc="-5" dirty="0">
                <a:solidFill>
                  <a:schemeClr val="tx2">
                    <a:lumMod val="75000"/>
                  </a:schemeClr>
                </a:solidFill>
                <a:latin typeface="Calibri"/>
                <a:cs typeface="Calibri"/>
              </a:rPr>
              <a:t>καθυστέρηση,</a:t>
            </a:r>
            <a:r>
              <a:rPr spc="180" dirty="0">
                <a:solidFill>
                  <a:schemeClr val="tx2">
                    <a:lumMod val="75000"/>
                  </a:schemeClr>
                </a:solidFill>
                <a:latin typeface="Calibri"/>
                <a:cs typeface="Calibri"/>
              </a:rPr>
              <a:t> </a:t>
            </a:r>
            <a:r>
              <a:rPr dirty="0">
                <a:solidFill>
                  <a:schemeClr val="tx2">
                    <a:lumMod val="75000"/>
                  </a:schemeClr>
                </a:solidFill>
                <a:latin typeface="Calibri"/>
                <a:cs typeface="Calibri"/>
              </a:rPr>
              <a:t>η</a:t>
            </a:r>
            <a:r>
              <a:rPr spc="165" dirty="0">
                <a:solidFill>
                  <a:schemeClr val="tx2">
                    <a:lumMod val="75000"/>
                  </a:schemeClr>
                </a:solidFill>
                <a:latin typeface="Calibri"/>
                <a:cs typeface="Calibri"/>
              </a:rPr>
              <a:t> </a:t>
            </a:r>
            <a:r>
              <a:rPr spc="-5" dirty="0">
                <a:solidFill>
                  <a:schemeClr val="tx2">
                    <a:lumMod val="75000"/>
                  </a:schemeClr>
                </a:solidFill>
                <a:latin typeface="Calibri"/>
                <a:cs typeface="Calibri"/>
              </a:rPr>
              <a:t>αβεβαιότητά</a:t>
            </a:r>
            <a:r>
              <a:rPr spc="185" dirty="0">
                <a:solidFill>
                  <a:schemeClr val="tx2">
                    <a:lumMod val="75000"/>
                  </a:schemeClr>
                </a:solidFill>
                <a:latin typeface="Calibri"/>
                <a:cs typeface="Calibri"/>
              </a:rPr>
              <a:t> </a:t>
            </a:r>
            <a:r>
              <a:rPr spc="-5" dirty="0">
                <a:solidFill>
                  <a:schemeClr val="tx2">
                    <a:lumMod val="75000"/>
                  </a:schemeClr>
                </a:solidFill>
                <a:latin typeface="Calibri"/>
                <a:cs typeface="Calibri"/>
              </a:rPr>
              <a:t>της</a:t>
            </a:r>
            <a:r>
              <a:rPr spc="175" dirty="0">
                <a:solidFill>
                  <a:schemeClr val="tx2">
                    <a:lumMod val="75000"/>
                  </a:schemeClr>
                </a:solidFill>
                <a:latin typeface="Calibri"/>
                <a:cs typeface="Calibri"/>
              </a:rPr>
              <a:t> </a:t>
            </a:r>
            <a:r>
              <a:rPr dirty="0">
                <a:solidFill>
                  <a:schemeClr val="tx2">
                    <a:lumMod val="75000"/>
                  </a:schemeClr>
                </a:solidFill>
                <a:latin typeface="Calibri"/>
                <a:cs typeface="Calibri"/>
              </a:rPr>
              <a:t>ως</a:t>
            </a:r>
            <a:r>
              <a:rPr spc="180" dirty="0">
                <a:solidFill>
                  <a:schemeClr val="tx2">
                    <a:lumMod val="75000"/>
                  </a:schemeClr>
                </a:solidFill>
                <a:latin typeface="Calibri"/>
                <a:cs typeface="Calibri"/>
              </a:rPr>
              <a:t> </a:t>
            </a:r>
            <a:r>
              <a:rPr spc="-5" dirty="0">
                <a:solidFill>
                  <a:schemeClr val="tx2">
                    <a:lumMod val="75000"/>
                  </a:schemeClr>
                </a:solidFill>
                <a:latin typeface="Calibri"/>
                <a:cs typeface="Calibri"/>
              </a:rPr>
              <a:t>προς</a:t>
            </a:r>
            <a:r>
              <a:rPr spc="175" dirty="0">
                <a:solidFill>
                  <a:schemeClr val="tx2">
                    <a:lumMod val="75000"/>
                  </a:schemeClr>
                </a:solidFill>
                <a:latin typeface="Calibri"/>
                <a:cs typeface="Calibri"/>
              </a:rPr>
              <a:t> </a:t>
            </a:r>
            <a:r>
              <a:rPr dirty="0">
                <a:solidFill>
                  <a:schemeClr val="tx2">
                    <a:lumMod val="75000"/>
                  </a:schemeClr>
                </a:solidFill>
                <a:latin typeface="Calibri"/>
                <a:cs typeface="Calibri"/>
              </a:rPr>
              <a:t>την</a:t>
            </a:r>
            <a:r>
              <a:rPr spc="180" dirty="0">
                <a:solidFill>
                  <a:schemeClr val="tx2">
                    <a:lumMod val="75000"/>
                  </a:schemeClr>
                </a:solidFill>
                <a:latin typeface="Calibri"/>
                <a:cs typeface="Calibri"/>
              </a:rPr>
              <a:t> </a:t>
            </a:r>
            <a:r>
              <a:rPr spc="-5" dirty="0">
                <a:solidFill>
                  <a:schemeClr val="tx2">
                    <a:lumMod val="75000"/>
                  </a:schemeClr>
                </a:solidFill>
                <a:latin typeface="Calibri"/>
                <a:cs typeface="Calibri"/>
              </a:rPr>
              <a:t>προσωπική</a:t>
            </a:r>
            <a:r>
              <a:rPr spc="175" dirty="0">
                <a:solidFill>
                  <a:schemeClr val="tx2">
                    <a:lumMod val="75000"/>
                  </a:schemeClr>
                </a:solidFill>
                <a:latin typeface="Calibri"/>
                <a:cs typeface="Calibri"/>
              </a:rPr>
              <a:t> </a:t>
            </a:r>
            <a:r>
              <a:rPr dirty="0">
                <a:solidFill>
                  <a:schemeClr val="tx2">
                    <a:lumMod val="75000"/>
                  </a:schemeClr>
                </a:solidFill>
                <a:latin typeface="Calibri"/>
                <a:cs typeface="Calibri"/>
              </a:rPr>
              <a:t>της</a:t>
            </a:r>
            <a:r>
              <a:rPr spc="180" dirty="0">
                <a:solidFill>
                  <a:schemeClr val="tx2">
                    <a:lumMod val="75000"/>
                  </a:schemeClr>
                </a:solidFill>
                <a:latin typeface="Calibri"/>
                <a:cs typeface="Calibri"/>
              </a:rPr>
              <a:t> </a:t>
            </a:r>
            <a:r>
              <a:rPr spc="-5" dirty="0">
                <a:solidFill>
                  <a:schemeClr val="tx2">
                    <a:lumMod val="75000"/>
                  </a:schemeClr>
                </a:solidFill>
                <a:latin typeface="Calibri"/>
                <a:cs typeface="Calibri"/>
              </a:rPr>
              <a:t>ταυτότητα </a:t>
            </a:r>
            <a:r>
              <a:rPr spc="-260" dirty="0">
                <a:solidFill>
                  <a:schemeClr val="tx2">
                    <a:lumMod val="75000"/>
                  </a:schemeClr>
                </a:solidFill>
                <a:latin typeface="Calibri"/>
                <a:cs typeface="Calibri"/>
              </a:rPr>
              <a:t> </a:t>
            </a:r>
            <a:r>
              <a:rPr spc="-5" dirty="0">
                <a:solidFill>
                  <a:schemeClr val="tx2">
                    <a:lumMod val="75000"/>
                  </a:schemeClr>
                </a:solidFill>
                <a:latin typeface="Calibri"/>
                <a:cs typeface="Calibri"/>
              </a:rPr>
              <a:t>και </a:t>
            </a:r>
            <a:r>
              <a:rPr dirty="0">
                <a:solidFill>
                  <a:schemeClr val="tx2">
                    <a:lumMod val="75000"/>
                  </a:schemeClr>
                </a:solidFill>
                <a:latin typeface="Calibri"/>
                <a:cs typeface="Calibri"/>
              </a:rPr>
              <a:t>του </a:t>
            </a:r>
            <a:r>
              <a:rPr spc="-5" dirty="0">
                <a:solidFill>
                  <a:schemeClr val="tx2">
                    <a:lumMod val="75000"/>
                  </a:schemeClr>
                </a:solidFill>
                <a:latin typeface="Calibri"/>
                <a:cs typeface="Calibri"/>
              </a:rPr>
              <a:t>δικαιώματος του </a:t>
            </a:r>
            <a:r>
              <a:rPr dirty="0">
                <a:solidFill>
                  <a:schemeClr val="tx2">
                    <a:lumMod val="75000"/>
                  </a:schemeClr>
                </a:solidFill>
                <a:latin typeface="Calibri"/>
                <a:cs typeface="Calibri"/>
              </a:rPr>
              <a:t>φερόμενου ως </a:t>
            </a:r>
            <a:r>
              <a:rPr spc="-5" dirty="0">
                <a:solidFill>
                  <a:schemeClr val="tx2">
                    <a:lumMod val="75000"/>
                  </a:schemeClr>
                </a:solidFill>
                <a:latin typeface="Calibri"/>
                <a:cs typeface="Calibri"/>
              </a:rPr>
              <a:t>πατέρα </a:t>
            </a:r>
            <a:r>
              <a:rPr dirty="0">
                <a:solidFill>
                  <a:schemeClr val="tx2">
                    <a:lumMod val="75000"/>
                  </a:schemeClr>
                </a:solidFill>
                <a:latin typeface="Calibri"/>
                <a:cs typeface="Calibri"/>
              </a:rPr>
              <a:t>να μην </a:t>
            </a:r>
            <a:r>
              <a:rPr spc="-5" dirty="0">
                <a:solidFill>
                  <a:schemeClr val="tx2">
                    <a:lumMod val="75000"/>
                  </a:schemeClr>
                </a:solidFill>
                <a:latin typeface="Calibri"/>
                <a:cs typeface="Calibri"/>
              </a:rPr>
              <a:t>υποβληθεί σε </a:t>
            </a:r>
            <a:r>
              <a:rPr dirty="0">
                <a:solidFill>
                  <a:schemeClr val="tx2">
                    <a:lumMod val="75000"/>
                  </a:schemeClr>
                </a:solidFill>
                <a:latin typeface="Calibri"/>
                <a:cs typeface="Calibri"/>
              </a:rPr>
              <a:t>τεστ </a:t>
            </a:r>
            <a:r>
              <a:rPr spc="-5" dirty="0">
                <a:solidFill>
                  <a:schemeClr val="tx2">
                    <a:lumMod val="75000"/>
                  </a:schemeClr>
                </a:solidFill>
                <a:latin typeface="Calibri"/>
                <a:cs typeface="Calibri"/>
              </a:rPr>
              <a:t>DNA</a:t>
            </a:r>
            <a:r>
              <a:rPr spc="-5">
                <a:solidFill>
                  <a:schemeClr val="tx2">
                    <a:lumMod val="75000"/>
                  </a:schemeClr>
                </a:solidFill>
                <a:latin typeface="Calibri"/>
                <a:cs typeface="Calibri"/>
              </a:rPr>
              <a:t>. </a:t>
            </a:r>
            <a:r>
              <a:rPr spc="-5" smtClean="0">
                <a:solidFill>
                  <a:schemeClr val="tx2">
                    <a:lumMod val="75000"/>
                  </a:schemeClr>
                </a:solidFill>
                <a:latin typeface="Calibri"/>
                <a:cs typeface="Calibri"/>
              </a:rPr>
              <a:t>Συνεπώς</a:t>
            </a:r>
            <a:r>
              <a:rPr smtClean="0">
                <a:solidFill>
                  <a:schemeClr val="tx2">
                    <a:lumMod val="75000"/>
                  </a:schemeClr>
                </a:solidFill>
                <a:latin typeface="Calibri"/>
                <a:cs typeface="Calibri"/>
              </a:rPr>
              <a:t> </a:t>
            </a:r>
            <a:r>
              <a:rPr dirty="0">
                <a:solidFill>
                  <a:schemeClr val="tx2">
                    <a:lumMod val="75000"/>
                  </a:schemeClr>
                </a:solidFill>
                <a:latin typeface="Calibri"/>
                <a:cs typeface="Calibri"/>
              </a:rPr>
              <a:t>η</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αναποτελεσματικότητα</a:t>
            </a:r>
            <a:r>
              <a:rPr dirty="0">
                <a:solidFill>
                  <a:schemeClr val="tx2">
                    <a:lumMod val="75000"/>
                  </a:schemeClr>
                </a:solidFill>
                <a:latin typeface="Calibri"/>
                <a:cs typeface="Calibri"/>
              </a:rPr>
              <a:t> των</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δικαστηρίων</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παρέτεινε</a:t>
            </a:r>
            <a:r>
              <a:rPr dirty="0">
                <a:solidFill>
                  <a:schemeClr val="tx2">
                    <a:lumMod val="75000"/>
                  </a:schemeClr>
                </a:solidFill>
                <a:latin typeface="Calibri"/>
                <a:cs typeface="Calibri"/>
              </a:rPr>
              <a:t> </a:t>
            </a:r>
            <a:r>
              <a:rPr spc="-5">
                <a:solidFill>
                  <a:schemeClr val="tx2">
                    <a:lumMod val="75000"/>
                  </a:schemeClr>
                </a:solidFill>
                <a:latin typeface="Calibri"/>
                <a:cs typeface="Calibri"/>
              </a:rPr>
              <a:t>την</a:t>
            </a:r>
            <a:r>
              <a:rPr>
                <a:solidFill>
                  <a:schemeClr val="tx2">
                    <a:lumMod val="75000"/>
                  </a:schemeClr>
                </a:solidFill>
                <a:latin typeface="Calibri"/>
                <a:cs typeface="Calibri"/>
              </a:rPr>
              <a:t> </a:t>
            </a:r>
            <a:r>
              <a:rPr spc="-5" smtClean="0">
                <a:solidFill>
                  <a:schemeClr val="tx2">
                    <a:lumMod val="75000"/>
                  </a:schemeClr>
                </a:solidFill>
                <a:latin typeface="Calibri"/>
                <a:cs typeface="Calibri"/>
              </a:rPr>
              <a:t>κατάσταση</a:t>
            </a:r>
            <a:r>
              <a:rPr lang="en-US" spc="-5" dirty="0" smtClean="0">
                <a:solidFill>
                  <a:schemeClr val="tx2">
                    <a:lumMod val="75000"/>
                  </a:schemeClr>
                </a:solidFill>
                <a:latin typeface="Calibri"/>
                <a:cs typeface="Calibri"/>
              </a:rPr>
              <a:t> </a:t>
            </a:r>
            <a:r>
              <a:rPr spc="-5" smtClean="0">
                <a:solidFill>
                  <a:schemeClr val="tx2">
                    <a:lumMod val="75000"/>
                  </a:schemeClr>
                </a:solidFill>
                <a:latin typeface="Calibri"/>
                <a:cs typeface="Calibri"/>
              </a:rPr>
              <a:t>αβεβαιότητας</a:t>
            </a:r>
            <a:r>
              <a:rPr smtClean="0">
                <a:solidFill>
                  <a:schemeClr val="tx2">
                    <a:lumMod val="75000"/>
                  </a:schemeClr>
                </a:solidFill>
                <a:latin typeface="Calibri"/>
                <a:cs typeface="Calibri"/>
              </a:rPr>
              <a:t> </a:t>
            </a:r>
            <a:r>
              <a:rPr spc="-5" dirty="0">
                <a:solidFill>
                  <a:schemeClr val="tx2">
                    <a:lumMod val="75000"/>
                  </a:schemeClr>
                </a:solidFill>
                <a:latin typeface="Calibri"/>
                <a:cs typeface="Calibri"/>
              </a:rPr>
              <a:t>της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προσφεύγουσας</a:t>
            </a:r>
            <a:r>
              <a:rPr dirty="0">
                <a:solidFill>
                  <a:schemeClr val="tx2">
                    <a:lumMod val="75000"/>
                  </a:schemeClr>
                </a:solidFill>
                <a:latin typeface="Calibri"/>
                <a:cs typeface="Calibri"/>
              </a:rPr>
              <a:t> ως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προς</a:t>
            </a:r>
            <a:r>
              <a:rPr dirty="0">
                <a:solidFill>
                  <a:schemeClr val="tx2">
                    <a:lumMod val="75000"/>
                  </a:schemeClr>
                </a:solidFill>
                <a:latin typeface="Calibri"/>
                <a:cs typeface="Calibri"/>
              </a:rPr>
              <a:t> την</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προσωπική</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της</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ταυτότητα.</a:t>
            </a:r>
            <a:r>
              <a:rPr dirty="0">
                <a:solidFill>
                  <a:schemeClr val="tx2">
                    <a:lumMod val="75000"/>
                  </a:schemeClr>
                </a:solidFill>
                <a:latin typeface="Calibri"/>
                <a:cs typeface="Calibri"/>
              </a:rPr>
              <a:t> </a:t>
            </a:r>
            <a:r>
              <a:rPr spc="-10" dirty="0">
                <a:solidFill>
                  <a:schemeClr val="tx2">
                    <a:lumMod val="75000"/>
                  </a:schemeClr>
                </a:solidFill>
                <a:latin typeface="Calibri"/>
                <a:cs typeface="Calibri"/>
              </a:rPr>
              <a:t>Το </a:t>
            </a:r>
            <a:r>
              <a:rPr spc="-5" dirty="0">
                <a:solidFill>
                  <a:schemeClr val="tx2">
                    <a:lumMod val="75000"/>
                  </a:schemeClr>
                </a:solidFill>
                <a:latin typeface="Calibri"/>
                <a:cs typeface="Calibri"/>
              </a:rPr>
              <a:t> Δικαστήριο έκρινε </a:t>
            </a:r>
            <a:r>
              <a:rPr dirty="0">
                <a:solidFill>
                  <a:schemeClr val="tx2">
                    <a:lumMod val="75000"/>
                  </a:schemeClr>
                </a:solidFill>
                <a:latin typeface="Calibri"/>
                <a:cs typeface="Calibri"/>
              </a:rPr>
              <a:t>επιπλέον </a:t>
            </a:r>
            <a:r>
              <a:rPr spc="-5" dirty="0">
                <a:solidFill>
                  <a:schemeClr val="tx2">
                    <a:lumMod val="75000"/>
                  </a:schemeClr>
                </a:solidFill>
                <a:latin typeface="Calibri"/>
                <a:cs typeface="Calibri"/>
              </a:rPr>
              <a:t>ότι υπήρξε </a:t>
            </a:r>
            <a:r>
              <a:rPr b="1" spc="-5" dirty="0">
                <a:solidFill>
                  <a:schemeClr val="tx2">
                    <a:lumMod val="75000"/>
                  </a:schemeClr>
                </a:solidFill>
                <a:latin typeface="Calibri"/>
                <a:cs typeface="Calibri"/>
              </a:rPr>
              <a:t>παραβίαση του Άρθρου </a:t>
            </a:r>
            <a:r>
              <a:rPr b="1" dirty="0">
                <a:solidFill>
                  <a:schemeClr val="tx2">
                    <a:lumMod val="75000"/>
                  </a:schemeClr>
                </a:solidFill>
                <a:latin typeface="Calibri"/>
                <a:cs typeface="Calibri"/>
              </a:rPr>
              <a:t>6 </a:t>
            </a:r>
            <a:r>
              <a:rPr b="1" spc="-5" dirty="0">
                <a:solidFill>
                  <a:schemeClr val="tx2">
                    <a:lumMod val="75000"/>
                  </a:schemeClr>
                </a:solidFill>
                <a:latin typeface="Calibri"/>
                <a:cs typeface="Calibri"/>
              </a:rPr>
              <a:t>παρ. </a:t>
            </a:r>
            <a:r>
              <a:rPr b="1" dirty="0">
                <a:solidFill>
                  <a:schemeClr val="tx2">
                    <a:lumMod val="75000"/>
                  </a:schemeClr>
                </a:solidFill>
                <a:latin typeface="Calibri"/>
                <a:cs typeface="Calibri"/>
              </a:rPr>
              <a:t>1 </a:t>
            </a:r>
            <a:r>
              <a:rPr spc="-5" dirty="0">
                <a:solidFill>
                  <a:schemeClr val="tx2">
                    <a:lumMod val="75000"/>
                  </a:schemeClr>
                </a:solidFill>
                <a:latin typeface="Calibri"/>
                <a:cs typeface="Calibri"/>
              </a:rPr>
              <a:t>(δικαίωμα </a:t>
            </a:r>
            <a:r>
              <a:rPr dirty="0">
                <a:solidFill>
                  <a:schemeClr val="tx2">
                    <a:lumMod val="75000"/>
                  </a:schemeClr>
                </a:solidFill>
                <a:latin typeface="Calibri"/>
                <a:cs typeface="Calibri"/>
              </a:rPr>
              <a:t> </a:t>
            </a:r>
            <a:r>
              <a:rPr spc="-5" dirty="0">
                <a:solidFill>
                  <a:schemeClr val="tx2">
                    <a:lumMod val="75000"/>
                  </a:schemeClr>
                </a:solidFill>
                <a:latin typeface="Calibri"/>
                <a:cs typeface="Calibri"/>
              </a:rPr>
              <a:t>στη χρηστή απονομή δικαιοσύνης </a:t>
            </a:r>
            <a:r>
              <a:rPr dirty="0">
                <a:solidFill>
                  <a:schemeClr val="tx2">
                    <a:lumMod val="75000"/>
                  </a:schemeClr>
                </a:solidFill>
                <a:latin typeface="Calibri"/>
                <a:cs typeface="Calibri"/>
              </a:rPr>
              <a:t>εντός </a:t>
            </a:r>
            <a:r>
              <a:rPr spc="-5" dirty="0">
                <a:solidFill>
                  <a:schemeClr val="tx2">
                    <a:lumMod val="75000"/>
                  </a:schemeClr>
                </a:solidFill>
                <a:latin typeface="Calibri"/>
                <a:cs typeface="Calibri"/>
              </a:rPr>
              <a:t>λογικής προθεσμίας) και </a:t>
            </a:r>
            <a:r>
              <a:rPr b="1" spc="-5" dirty="0">
                <a:solidFill>
                  <a:schemeClr val="tx2">
                    <a:lumMod val="75000"/>
                  </a:schemeClr>
                </a:solidFill>
                <a:latin typeface="Calibri"/>
                <a:cs typeface="Calibri"/>
              </a:rPr>
              <a:t>παραβίαση του </a:t>
            </a:r>
            <a:r>
              <a:rPr b="1" dirty="0">
                <a:solidFill>
                  <a:schemeClr val="tx2">
                    <a:lumMod val="75000"/>
                  </a:schemeClr>
                </a:solidFill>
                <a:latin typeface="Calibri"/>
                <a:cs typeface="Calibri"/>
              </a:rPr>
              <a:t> </a:t>
            </a:r>
            <a:r>
              <a:rPr b="1" spc="-5" dirty="0">
                <a:solidFill>
                  <a:schemeClr val="tx2">
                    <a:lumMod val="75000"/>
                  </a:schemeClr>
                </a:solidFill>
                <a:latin typeface="Calibri"/>
                <a:cs typeface="Calibri"/>
              </a:rPr>
              <a:t>Άρθρου</a:t>
            </a:r>
            <a:r>
              <a:rPr b="1" spc="-10" dirty="0">
                <a:solidFill>
                  <a:schemeClr val="tx2">
                    <a:lumMod val="75000"/>
                  </a:schemeClr>
                </a:solidFill>
                <a:latin typeface="Calibri"/>
                <a:cs typeface="Calibri"/>
              </a:rPr>
              <a:t> </a:t>
            </a:r>
            <a:r>
              <a:rPr b="1" dirty="0">
                <a:solidFill>
                  <a:schemeClr val="tx2">
                    <a:lumMod val="75000"/>
                  </a:schemeClr>
                </a:solidFill>
                <a:latin typeface="Calibri"/>
                <a:cs typeface="Calibri"/>
              </a:rPr>
              <a:t>13</a:t>
            </a:r>
            <a:r>
              <a:rPr b="1" spc="-5" dirty="0">
                <a:solidFill>
                  <a:schemeClr val="tx2">
                    <a:lumMod val="75000"/>
                  </a:schemeClr>
                </a:solidFill>
                <a:latin typeface="Calibri"/>
                <a:cs typeface="Calibri"/>
              </a:rPr>
              <a:t> </a:t>
            </a:r>
            <a:r>
              <a:rPr spc="-5" dirty="0">
                <a:solidFill>
                  <a:schemeClr val="tx2">
                    <a:lumMod val="75000"/>
                  </a:schemeClr>
                </a:solidFill>
                <a:latin typeface="Calibri"/>
                <a:cs typeface="Calibri"/>
              </a:rPr>
              <a:t>(δικαίωμα</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αποτελεσματικής</a:t>
            </a:r>
            <a:r>
              <a:rPr spc="5" dirty="0">
                <a:solidFill>
                  <a:schemeClr val="tx2">
                    <a:lumMod val="75000"/>
                  </a:schemeClr>
                </a:solidFill>
                <a:latin typeface="Calibri"/>
                <a:cs typeface="Calibri"/>
              </a:rPr>
              <a:t> </a:t>
            </a:r>
            <a:r>
              <a:rPr spc="-5" dirty="0">
                <a:solidFill>
                  <a:schemeClr val="tx2">
                    <a:lumMod val="75000"/>
                  </a:schemeClr>
                </a:solidFill>
                <a:latin typeface="Calibri"/>
                <a:cs typeface="Calibri"/>
              </a:rPr>
              <a:t>προσφυγής)</a:t>
            </a:r>
            <a:r>
              <a:rPr dirty="0">
                <a:solidFill>
                  <a:schemeClr val="tx2">
                    <a:lumMod val="75000"/>
                  </a:schemeClr>
                </a:solidFill>
                <a:latin typeface="Calibri"/>
                <a:cs typeface="Calibri"/>
              </a:rPr>
              <a:t> της</a:t>
            </a:r>
            <a:r>
              <a:rPr spc="-10" dirty="0">
                <a:solidFill>
                  <a:schemeClr val="tx2">
                    <a:lumMod val="75000"/>
                  </a:schemeClr>
                </a:solidFill>
                <a:latin typeface="Calibri"/>
                <a:cs typeface="Calibri"/>
              </a:rPr>
              <a:t> </a:t>
            </a:r>
            <a:r>
              <a:rPr spc="-5">
                <a:solidFill>
                  <a:schemeClr val="tx2">
                    <a:lumMod val="75000"/>
                  </a:schemeClr>
                </a:solidFill>
                <a:latin typeface="Calibri"/>
                <a:cs typeface="Calibri"/>
              </a:rPr>
              <a:t>Σύμβασης</a:t>
            </a:r>
            <a:r>
              <a:rPr spc="-5" smtClean="0">
                <a:solidFill>
                  <a:schemeClr val="tx2">
                    <a:lumMod val="75000"/>
                  </a:schemeClr>
                </a:solidFill>
                <a:latin typeface="Calibri"/>
                <a:cs typeface="Calibri"/>
              </a:rPr>
              <a:t>.</a:t>
            </a:r>
            <a:endParaRPr>
              <a:solidFill>
                <a:schemeClr val="tx2">
                  <a:lumMod val="75000"/>
                </a:schemeClr>
              </a:solidFill>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1150"/>
              </a:lnSpc>
            </a:pPr>
            <a:fld id="{81D60167-4931-47E6-BA6A-407CBD079E47}" type="slidenum">
              <a:rPr dirty="0"/>
              <a:pPr marL="38100">
                <a:lnSpc>
                  <a:spcPts val="1150"/>
                </a:lnSpc>
              </a:pPr>
              <a:t>9</a:t>
            </a:fld>
            <a:endParaRPr dirty="0"/>
          </a:p>
        </p:txBody>
      </p:sp>
      <p:sp>
        <p:nvSpPr>
          <p:cNvPr id="2" name="object 2"/>
          <p:cNvSpPr txBox="1"/>
          <p:nvPr/>
        </p:nvSpPr>
        <p:spPr>
          <a:xfrm>
            <a:off x="393700" y="349250"/>
            <a:ext cx="9753600" cy="6826997"/>
          </a:xfrm>
          <a:prstGeom prst="rect">
            <a:avLst/>
          </a:prstGeom>
        </p:spPr>
        <p:txBody>
          <a:bodyPr vert="horz" wrap="square" lIns="0" tIns="12700" rIns="0" bIns="0" rtlCol="0">
            <a:spAutoFit/>
          </a:bodyPr>
          <a:lstStyle/>
          <a:p>
            <a:pPr marL="12700" algn="just">
              <a:lnSpc>
                <a:spcPct val="100000"/>
              </a:lnSpc>
              <a:spcBef>
                <a:spcPts val="100"/>
              </a:spcBef>
            </a:pPr>
            <a:r>
              <a:rPr sz="1500" b="1" u="sng" dirty="0">
                <a:solidFill>
                  <a:srgbClr val="4F81BC"/>
                </a:solidFill>
                <a:uFill>
                  <a:solidFill>
                    <a:srgbClr val="4F81BC"/>
                  </a:solidFill>
                </a:uFill>
                <a:latin typeface="Calibri"/>
                <a:cs typeface="Calibri"/>
                <a:hlinkClick r:id="rId2"/>
              </a:rPr>
              <a:t>Odièvre</a:t>
            </a:r>
            <a:r>
              <a:rPr sz="1500" b="1" u="sng" spc="-25" dirty="0">
                <a:solidFill>
                  <a:srgbClr val="4F81BC"/>
                </a:solidFill>
                <a:uFill>
                  <a:solidFill>
                    <a:srgbClr val="4F81BC"/>
                  </a:solidFill>
                </a:uFill>
                <a:latin typeface="Calibri"/>
                <a:cs typeface="Calibri"/>
                <a:hlinkClick r:id="rId2"/>
              </a:rPr>
              <a:t> </a:t>
            </a:r>
            <a:r>
              <a:rPr sz="1500" b="1" u="sng" spc="-5" dirty="0">
                <a:solidFill>
                  <a:srgbClr val="4F81BC"/>
                </a:solidFill>
                <a:uFill>
                  <a:solidFill>
                    <a:srgbClr val="4F81BC"/>
                  </a:solidFill>
                </a:uFill>
                <a:latin typeface="Calibri"/>
                <a:cs typeface="Calibri"/>
                <a:hlinkClick r:id="rId2"/>
              </a:rPr>
              <a:t>κατά</a:t>
            </a:r>
            <a:r>
              <a:rPr sz="1500" b="1" u="sng" spc="-25" dirty="0">
                <a:solidFill>
                  <a:srgbClr val="4F81BC"/>
                </a:solidFill>
                <a:uFill>
                  <a:solidFill>
                    <a:srgbClr val="4F81BC"/>
                  </a:solidFill>
                </a:uFill>
                <a:latin typeface="Calibri"/>
                <a:cs typeface="Calibri"/>
                <a:hlinkClick r:id="rId2"/>
              </a:rPr>
              <a:t> </a:t>
            </a:r>
            <a:r>
              <a:rPr sz="1500" b="1" u="sng" spc="-5" dirty="0">
                <a:solidFill>
                  <a:srgbClr val="4F81BC"/>
                </a:solidFill>
                <a:uFill>
                  <a:solidFill>
                    <a:srgbClr val="4F81BC"/>
                  </a:solidFill>
                </a:uFill>
                <a:latin typeface="Calibri"/>
                <a:cs typeface="Calibri"/>
                <a:hlinkClick r:id="rId2"/>
              </a:rPr>
              <a:t>Γαλλίας</a:t>
            </a:r>
            <a:endParaRPr sz="1500">
              <a:latin typeface="Calibri"/>
              <a:cs typeface="Calibri"/>
            </a:endParaRPr>
          </a:p>
          <a:p>
            <a:pPr marL="12700" algn="just">
              <a:lnSpc>
                <a:spcPct val="100000"/>
              </a:lnSpc>
              <a:spcBef>
                <a:spcPts val="25"/>
              </a:spcBef>
            </a:pPr>
            <a:r>
              <a:rPr sz="1500" dirty="0">
                <a:solidFill>
                  <a:srgbClr val="808080"/>
                </a:solidFill>
                <a:latin typeface="Calibri"/>
                <a:cs typeface="Calibri"/>
              </a:rPr>
              <a:t>13 </a:t>
            </a:r>
            <a:r>
              <a:rPr sz="1500" spc="-5" dirty="0">
                <a:solidFill>
                  <a:srgbClr val="808080"/>
                </a:solidFill>
                <a:latin typeface="Calibri"/>
                <a:cs typeface="Calibri"/>
              </a:rPr>
              <a:t>Φεβρουαρίου</a:t>
            </a:r>
            <a:r>
              <a:rPr sz="1500" dirty="0">
                <a:solidFill>
                  <a:srgbClr val="808080"/>
                </a:solidFill>
                <a:latin typeface="Calibri"/>
                <a:cs typeface="Calibri"/>
              </a:rPr>
              <a:t> </a:t>
            </a:r>
            <a:r>
              <a:rPr sz="1500" spc="-5" dirty="0">
                <a:solidFill>
                  <a:srgbClr val="808080"/>
                </a:solidFill>
                <a:latin typeface="Calibri"/>
                <a:cs typeface="Calibri"/>
              </a:rPr>
              <a:t>2003 (Τμήμα</a:t>
            </a:r>
            <a:r>
              <a:rPr sz="1500" dirty="0">
                <a:solidFill>
                  <a:srgbClr val="808080"/>
                </a:solidFill>
                <a:latin typeface="Calibri"/>
                <a:cs typeface="Calibri"/>
              </a:rPr>
              <a:t> </a:t>
            </a:r>
            <a:r>
              <a:rPr sz="1500" spc="-5" dirty="0">
                <a:solidFill>
                  <a:srgbClr val="808080"/>
                </a:solidFill>
                <a:latin typeface="Calibri"/>
                <a:cs typeface="Calibri"/>
              </a:rPr>
              <a:t>Ευρείας</a:t>
            </a:r>
            <a:r>
              <a:rPr sz="1500" dirty="0">
                <a:solidFill>
                  <a:srgbClr val="808080"/>
                </a:solidFill>
                <a:latin typeface="Calibri"/>
                <a:cs typeface="Calibri"/>
              </a:rPr>
              <a:t> </a:t>
            </a:r>
            <a:r>
              <a:rPr sz="1500" spc="-5" dirty="0">
                <a:solidFill>
                  <a:srgbClr val="808080"/>
                </a:solidFill>
                <a:latin typeface="Calibri"/>
                <a:cs typeface="Calibri"/>
              </a:rPr>
              <a:t>Σύνθεσης)</a:t>
            </a:r>
            <a:endParaRPr sz="1500">
              <a:latin typeface="Calibri"/>
              <a:cs typeface="Calibri"/>
            </a:endParaRPr>
          </a:p>
          <a:p>
            <a:pPr marL="12700" marR="5080" algn="just">
              <a:lnSpc>
                <a:spcPct val="101699"/>
              </a:lnSpc>
            </a:pPr>
            <a:r>
              <a:rPr sz="1500" dirty="0">
                <a:latin typeface="Calibri"/>
                <a:cs typeface="Calibri"/>
              </a:rPr>
              <a:t>Η</a:t>
            </a:r>
            <a:r>
              <a:rPr sz="1500" spc="5" dirty="0">
                <a:latin typeface="Calibri"/>
                <a:cs typeface="Calibri"/>
              </a:rPr>
              <a:t> </a:t>
            </a:r>
            <a:r>
              <a:rPr sz="1500" spc="-5" dirty="0">
                <a:latin typeface="Calibri"/>
                <a:cs typeface="Calibri"/>
              </a:rPr>
              <a:t>προσφεύγουσα</a:t>
            </a:r>
            <a:r>
              <a:rPr sz="1500" dirty="0">
                <a:latin typeface="Calibri"/>
                <a:cs typeface="Calibri"/>
              </a:rPr>
              <a:t> </a:t>
            </a:r>
            <a:r>
              <a:rPr sz="1500" spc="-5" dirty="0">
                <a:latin typeface="Calibri"/>
                <a:cs typeface="Calibri"/>
              </a:rPr>
              <a:t>εγκαταλείφθηκε</a:t>
            </a:r>
            <a:r>
              <a:rPr sz="1500" dirty="0">
                <a:latin typeface="Calibri"/>
                <a:cs typeface="Calibri"/>
              </a:rPr>
              <a:t> </a:t>
            </a:r>
            <a:r>
              <a:rPr sz="1500" spc="-5" dirty="0">
                <a:latin typeface="Calibri"/>
                <a:cs typeface="Calibri"/>
              </a:rPr>
              <a:t>από</a:t>
            </a:r>
            <a:r>
              <a:rPr sz="1500" dirty="0">
                <a:latin typeface="Calibri"/>
                <a:cs typeface="Calibri"/>
              </a:rPr>
              <a:t> τη</a:t>
            </a:r>
            <a:r>
              <a:rPr sz="1500" spc="5" dirty="0">
                <a:latin typeface="Calibri"/>
                <a:cs typeface="Calibri"/>
              </a:rPr>
              <a:t> </a:t>
            </a:r>
            <a:r>
              <a:rPr sz="1500" spc="-10" dirty="0">
                <a:latin typeface="Calibri"/>
                <a:cs typeface="Calibri"/>
              </a:rPr>
              <a:t>βιολογική</a:t>
            </a:r>
            <a:r>
              <a:rPr sz="1500" spc="-5" dirty="0">
                <a:latin typeface="Calibri"/>
                <a:cs typeface="Calibri"/>
              </a:rPr>
              <a:t> </a:t>
            </a:r>
            <a:r>
              <a:rPr sz="1500" dirty="0">
                <a:latin typeface="Calibri"/>
                <a:cs typeface="Calibri"/>
              </a:rPr>
              <a:t>της</a:t>
            </a:r>
            <a:r>
              <a:rPr sz="1500" spc="5" dirty="0">
                <a:latin typeface="Calibri"/>
                <a:cs typeface="Calibri"/>
              </a:rPr>
              <a:t> </a:t>
            </a:r>
            <a:r>
              <a:rPr sz="1500" spc="-5" dirty="0">
                <a:latin typeface="Calibri"/>
                <a:cs typeface="Calibri"/>
              </a:rPr>
              <a:t>μητέρα</a:t>
            </a:r>
            <a:r>
              <a:rPr sz="1500" dirty="0">
                <a:latin typeface="Calibri"/>
                <a:cs typeface="Calibri"/>
              </a:rPr>
              <a:t> </a:t>
            </a:r>
            <a:r>
              <a:rPr sz="1500" spc="-5" dirty="0">
                <a:latin typeface="Calibri"/>
                <a:cs typeface="Calibri"/>
              </a:rPr>
              <a:t>στην</a:t>
            </a:r>
            <a:r>
              <a:rPr sz="1500" dirty="0">
                <a:latin typeface="Calibri"/>
                <a:cs typeface="Calibri"/>
              </a:rPr>
              <a:t> </a:t>
            </a:r>
            <a:r>
              <a:rPr sz="1500" spc="-5" dirty="0">
                <a:latin typeface="Calibri"/>
                <a:cs typeface="Calibri"/>
              </a:rPr>
              <a:t>Υπηρεσία </a:t>
            </a:r>
            <a:r>
              <a:rPr sz="1500" dirty="0">
                <a:latin typeface="Calibri"/>
                <a:cs typeface="Calibri"/>
              </a:rPr>
              <a:t> </a:t>
            </a:r>
            <a:r>
              <a:rPr sz="1500" spc="-5" dirty="0">
                <a:latin typeface="Calibri"/>
                <a:cs typeface="Calibri"/>
              </a:rPr>
              <a:t>Κοινωνικής</a:t>
            </a:r>
            <a:r>
              <a:rPr sz="1500" dirty="0">
                <a:latin typeface="Calibri"/>
                <a:cs typeface="Calibri"/>
              </a:rPr>
              <a:t> </a:t>
            </a:r>
            <a:r>
              <a:rPr sz="1500" spc="-5" dirty="0">
                <a:latin typeface="Calibri"/>
                <a:cs typeface="Calibri"/>
              </a:rPr>
              <a:t>Πρόνοιας,</a:t>
            </a:r>
            <a:r>
              <a:rPr sz="1500" dirty="0">
                <a:latin typeface="Calibri"/>
                <a:cs typeface="Calibri"/>
              </a:rPr>
              <a:t> </a:t>
            </a:r>
            <a:r>
              <a:rPr sz="1500" spc="-5" dirty="0">
                <a:latin typeface="Calibri"/>
                <a:cs typeface="Calibri"/>
              </a:rPr>
              <a:t>κατά</a:t>
            </a:r>
            <a:r>
              <a:rPr sz="1500" dirty="0">
                <a:latin typeface="Calibri"/>
                <a:cs typeface="Calibri"/>
              </a:rPr>
              <a:t> τη</a:t>
            </a:r>
            <a:r>
              <a:rPr sz="1500" spc="5" dirty="0">
                <a:latin typeface="Calibri"/>
                <a:cs typeface="Calibri"/>
              </a:rPr>
              <a:t> </a:t>
            </a:r>
            <a:r>
              <a:rPr sz="1500" spc="-5" dirty="0">
                <a:latin typeface="Calibri"/>
                <a:cs typeface="Calibri"/>
              </a:rPr>
              <a:t>γέννησή</a:t>
            </a:r>
            <a:r>
              <a:rPr sz="1500" dirty="0">
                <a:latin typeface="Calibri"/>
                <a:cs typeface="Calibri"/>
              </a:rPr>
              <a:t> </a:t>
            </a:r>
            <a:r>
              <a:rPr sz="1500" spc="-5" dirty="0">
                <a:latin typeface="Calibri"/>
                <a:cs typeface="Calibri"/>
              </a:rPr>
              <a:t>της.</a:t>
            </a:r>
            <a:r>
              <a:rPr sz="1500" dirty="0">
                <a:latin typeface="Calibri"/>
                <a:cs typeface="Calibri"/>
              </a:rPr>
              <a:t> Η</a:t>
            </a:r>
            <a:r>
              <a:rPr sz="1500" spc="5" dirty="0">
                <a:latin typeface="Calibri"/>
                <a:cs typeface="Calibri"/>
              </a:rPr>
              <a:t> </a:t>
            </a:r>
            <a:r>
              <a:rPr sz="1500" spc="-5" dirty="0">
                <a:latin typeface="Calibri"/>
                <a:cs typeface="Calibri"/>
              </a:rPr>
              <a:t>μητέρα</a:t>
            </a:r>
            <a:r>
              <a:rPr sz="1500" dirty="0">
                <a:latin typeface="Calibri"/>
                <a:cs typeface="Calibri"/>
              </a:rPr>
              <a:t> της</a:t>
            </a:r>
            <a:r>
              <a:rPr sz="1500" spc="5" dirty="0">
                <a:latin typeface="Calibri"/>
                <a:cs typeface="Calibri"/>
              </a:rPr>
              <a:t> </a:t>
            </a:r>
            <a:r>
              <a:rPr sz="1500" spc="-5" dirty="0">
                <a:latin typeface="Calibri"/>
                <a:cs typeface="Calibri"/>
              </a:rPr>
              <a:t>ζήτησε</a:t>
            </a:r>
            <a:r>
              <a:rPr sz="1500" dirty="0">
                <a:latin typeface="Calibri"/>
                <a:cs typeface="Calibri"/>
              </a:rPr>
              <a:t> να</a:t>
            </a:r>
            <a:r>
              <a:rPr sz="1500" spc="5" dirty="0">
                <a:latin typeface="Calibri"/>
                <a:cs typeface="Calibri"/>
              </a:rPr>
              <a:t> </a:t>
            </a:r>
            <a:r>
              <a:rPr sz="1500" spc="-10" dirty="0">
                <a:latin typeface="Calibri"/>
                <a:cs typeface="Calibri"/>
              </a:rPr>
              <a:t>μην </a:t>
            </a:r>
            <a:r>
              <a:rPr sz="1500" spc="-5" dirty="0">
                <a:latin typeface="Calibri"/>
                <a:cs typeface="Calibri"/>
              </a:rPr>
              <a:t> αποκαλυφθεί </a:t>
            </a:r>
            <a:r>
              <a:rPr sz="1500" dirty="0">
                <a:latin typeface="Calibri"/>
                <a:cs typeface="Calibri"/>
              </a:rPr>
              <a:t>η </a:t>
            </a:r>
            <a:r>
              <a:rPr sz="1500" spc="-5" dirty="0">
                <a:latin typeface="Calibri"/>
                <a:cs typeface="Calibri"/>
              </a:rPr>
              <a:t>ταυτότητά </a:t>
            </a:r>
            <a:r>
              <a:rPr sz="1500" dirty="0">
                <a:latin typeface="Calibri"/>
                <a:cs typeface="Calibri"/>
              </a:rPr>
              <a:t>της </a:t>
            </a:r>
            <a:r>
              <a:rPr sz="1500" spc="-5" dirty="0">
                <a:latin typeface="Calibri"/>
                <a:cs typeface="Calibri"/>
              </a:rPr>
              <a:t>στην κόρη της, </a:t>
            </a:r>
            <a:r>
              <a:rPr sz="1500" dirty="0">
                <a:latin typeface="Calibri"/>
                <a:cs typeface="Calibri"/>
              </a:rPr>
              <a:t>η </a:t>
            </a:r>
            <a:r>
              <a:rPr sz="1500" spc="-5" dirty="0">
                <a:latin typeface="Calibri"/>
                <a:cs typeface="Calibri"/>
              </a:rPr>
              <a:t>οποία ετέθη υπό </a:t>
            </a:r>
            <a:r>
              <a:rPr sz="1500" dirty="0">
                <a:latin typeface="Calibri"/>
                <a:cs typeface="Calibri"/>
              </a:rPr>
              <a:t>την </a:t>
            </a:r>
            <a:r>
              <a:rPr sz="1500" spc="-5" dirty="0">
                <a:latin typeface="Calibri"/>
                <a:cs typeface="Calibri"/>
              </a:rPr>
              <a:t>κηδεμονία </a:t>
            </a:r>
            <a:r>
              <a:rPr sz="1500" dirty="0">
                <a:latin typeface="Calibri"/>
                <a:cs typeface="Calibri"/>
              </a:rPr>
              <a:t>του </a:t>
            </a:r>
            <a:r>
              <a:rPr sz="1500" spc="5" dirty="0">
                <a:latin typeface="Calibri"/>
                <a:cs typeface="Calibri"/>
              </a:rPr>
              <a:t> </a:t>
            </a:r>
            <a:r>
              <a:rPr sz="1500" spc="-5" dirty="0">
                <a:latin typeface="Calibri"/>
                <a:cs typeface="Calibri"/>
              </a:rPr>
              <a:t>Κράτους</a:t>
            </a:r>
            <a:r>
              <a:rPr sz="1500" dirty="0">
                <a:latin typeface="Calibri"/>
                <a:cs typeface="Calibri"/>
              </a:rPr>
              <a:t> </a:t>
            </a:r>
            <a:r>
              <a:rPr sz="1500" spc="-5" dirty="0">
                <a:latin typeface="Calibri"/>
                <a:cs typeface="Calibri"/>
              </a:rPr>
              <a:t>και</a:t>
            </a:r>
            <a:r>
              <a:rPr sz="1500" dirty="0">
                <a:latin typeface="Calibri"/>
                <a:cs typeface="Calibri"/>
              </a:rPr>
              <a:t> έπειτα</a:t>
            </a:r>
            <a:r>
              <a:rPr sz="1500" spc="5" dirty="0">
                <a:latin typeface="Calibri"/>
                <a:cs typeface="Calibri"/>
              </a:rPr>
              <a:t> </a:t>
            </a:r>
            <a:r>
              <a:rPr sz="1500" spc="-5" dirty="0">
                <a:latin typeface="Calibri"/>
                <a:cs typeface="Calibri"/>
              </a:rPr>
              <a:t>υιοθετήθηκε</a:t>
            </a:r>
            <a:r>
              <a:rPr sz="1500" dirty="0">
                <a:latin typeface="Calibri"/>
                <a:cs typeface="Calibri"/>
              </a:rPr>
              <a:t> </a:t>
            </a:r>
            <a:r>
              <a:rPr sz="1500" spc="-5" dirty="0">
                <a:latin typeface="Calibri"/>
                <a:cs typeface="Calibri"/>
              </a:rPr>
              <a:t>βάσει</a:t>
            </a:r>
            <a:r>
              <a:rPr sz="1500" dirty="0">
                <a:latin typeface="Calibri"/>
                <a:cs typeface="Calibri"/>
              </a:rPr>
              <a:t> </a:t>
            </a:r>
            <a:r>
              <a:rPr sz="1500" spc="-5" dirty="0">
                <a:latin typeface="Calibri"/>
                <a:cs typeface="Calibri"/>
              </a:rPr>
              <a:t>αποφάσεως</a:t>
            </a:r>
            <a:r>
              <a:rPr sz="1500" dirty="0">
                <a:latin typeface="Calibri"/>
                <a:cs typeface="Calibri"/>
              </a:rPr>
              <a:t> </a:t>
            </a:r>
            <a:r>
              <a:rPr sz="1500" spc="-5" dirty="0">
                <a:latin typeface="Calibri"/>
                <a:cs typeface="Calibri"/>
              </a:rPr>
              <a:t>πλήρους</a:t>
            </a:r>
            <a:r>
              <a:rPr sz="1500" dirty="0">
                <a:latin typeface="Calibri"/>
                <a:cs typeface="Calibri"/>
              </a:rPr>
              <a:t> </a:t>
            </a:r>
            <a:r>
              <a:rPr sz="1500" spc="-5" dirty="0">
                <a:latin typeface="Calibri"/>
                <a:cs typeface="Calibri"/>
              </a:rPr>
              <a:t>υιοθεσίας.</a:t>
            </a:r>
            <a:r>
              <a:rPr sz="1500" dirty="0">
                <a:latin typeface="Calibri"/>
                <a:cs typeface="Calibri"/>
              </a:rPr>
              <a:t> Στη </a:t>
            </a:r>
            <a:r>
              <a:rPr sz="1500" spc="-260" dirty="0">
                <a:latin typeface="Calibri"/>
                <a:cs typeface="Calibri"/>
              </a:rPr>
              <a:t> </a:t>
            </a:r>
            <a:r>
              <a:rPr sz="1500" dirty="0">
                <a:latin typeface="Calibri"/>
                <a:cs typeface="Calibri"/>
              </a:rPr>
              <a:t>συνέχεια, η </a:t>
            </a:r>
            <a:r>
              <a:rPr sz="1500" spc="-5" dirty="0">
                <a:latin typeface="Calibri"/>
                <a:cs typeface="Calibri"/>
              </a:rPr>
              <a:t>προσφεύγουσα θέλησε </a:t>
            </a:r>
            <a:r>
              <a:rPr sz="1500" dirty="0">
                <a:latin typeface="Calibri"/>
                <a:cs typeface="Calibri"/>
              </a:rPr>
              <a:t>να </a:t>
            </a:r>
            <a:r>
              <a:rPr sz="1500" spc="-5" dirty="0">
                <a:latin typeface="Calibri"/>
                <a:cs typeface="Calibri"/>
              </a:rPr>
              <a:t>ανακαλύψει </a:t>
            </a:r>
            <a:r>
              <a:rPr sz="1500" dirty="0">
                <a:latin typeface="Calibri"/>
                <a:cs typeface="Calibri"/>
              </a:rPr>
              <a:t>την </a:t>
            </a:r>
            <a:r>
              <a:rPr sz="1500" spc="-5" dirty="0">
                <a:latin typeface="Calibri"/>
                <a:cs typeface="Calibri"/>
              </a:rPr>
              <a:t>ταυτότητα </a:t>
            </a:r>
            <a:r>
              <a:rPr sz="1500" dirty="0">
                <a:latin typeface="Calibri"/>
                <a:cs typeface="Calibri"/>
              </a:rPr>
              <a:t>των </a:t>
            </a:r>
            <a:r>
              <a:rPr sz="1500" spc="-5" dirty="0">
                <a:latin typeface="Calibri"/>
                <a:cs typeface="Calibri"/>
              </a:rPr>
              <a:t>βιολογικών </a:t>
            </a:r>
            <a:r>
              <a:rPr sz="1500" dirty="0">
                <a:latin typeface="Calibri"/>
                <a:cs typeface="Calibri"/>
              </a:rPr>
              <a:t> της</a:t>
            </a:r>
            <a:r>
              <a:rPr sz="1500" spc="15" dirty="0">
                <a:latin typeface="Calibri"/>
                <a:cs typeface="Calibri"/>
              </a:rPr>
              <a:t> </a:t>
            </a:r>
            <a:r>
              <a:rPr sz="1500" spc="-5" dirty="0">
                <a:latin typeface="Calibri"/>
                <a:cs typeface="Calibri"/>
              </a:rPr>
              <a:t>γονέων</a:t>
            </a:r>
            <a:r>
              <a:rPr sz="1500" spc="15" dirty="0">
                <a:latin typeface="Calibri"/>
                <a:cs typeface="Calibri"/>
              </a:rPr>
              <a:t> </a:t>
            </a:r>
            <a:r>
              <a:rPr sz="1500" spc="-5" dirty="0">
                <a:latin typeface="Calibri"/>
                <a:cs typeface="Calibri"/>
              </a:rPr>
              <a:t>και</a:t>
            </a:r>
            <a:r>
              <a:rPr sz="1500" spc="15" dirty="0">
                <a:latin typeface="Calibri"/>
                <a:cs typeface="Calibri"/>
              </a:rPr>
              <a:t> </a:t>
            </a:r>
            <a:r>
              <a:rPr sz="1500" dirty="0">
                <a:latin typeface="Calibri"/>
                <a:cs typeface="Calibri"/>
              </a:rPr>
              <a:t>των</a:t>
            </a:r>
            <a:r>
              <a:rPr sz="1500" spc="15" dirty="0">
                <a:latin typeface="Calibri"/>
                <a:cs typeface="Calibri"/>
              </a:rPr>
              <a:t> </a:t>
            </a:r>
            <a:r>
              <a:rPr sz="1500" spc="-5" dirty="0">
                <a:latin typeface="Calibri"/>
                <a:cs typeface="Calibri"/>
              </a:rPr>
              <a:t>αδελφών</a:t>
            </a:r>
            <a:r>
              <a:rPr sz="1500" spc="15" dirty="0">
                <a:latin typeface="Calibri"/>
                <a:cs typeface="Calibri"/>
              </a:rPr>
              <a:t> </a:t>
            </a:r>
            <a:r>
              <a:rPr sz="1500" spc="-5" dirty="0">
                <a:latin typeface="Calibri"/>
                <a:cs typeface="Calibri"/>
              </a:rPr>
              <a:t>της.</a:t>
            </a:r>
            <a:r>
              <a:rPr sz="1500" spc="15" dirty="0">
                <a:latin typeface="Calibri"/>
                <a:cs typeface="Calibri"/>
              </a:rPr>
              <a:t> </a:t>
            </a:r>
            <a:r>
              <a:rPr sz="1500" dirty="0">
                <a:latin typeface="Calibri"/>
                <a:cs typeface="Calibri"/>
              </a:rPr>
              <a:t>Το</a:t>
            </a:r>
            <a:r>
              <a:rPr sz="1500" spc="15" dirty="0">
                <a:latin typeface="Calibri"/>
                <a:cs typeface="Calibri"/>
              </a:rPr>
              <a:t> </a:t>
            </a:r>
            <a:r>
              <a:rPr sz="1500" spc="-5" dirty="0">
                <a:latin typeface="Calibri"/>
                <a:cs typeface="Calibri"/>
              </a:rPr>
              <a:t>αίτημά</a:t>
            </a:r>
            <a:r>
              <a:rPr sz="1500" spc="20" dirty="0">
                <a:latin typeface="Calibri"/>
                <a:cs typeface="Calibri"/>
              </a:rPr>
              <a:t> </a:t>
            </a:r>
            <a:r>
              <a:rPr sz="1500" dirty="0">
                <a:latin typeface="Calibri"/>
                <a:cs typeface="Calibri"/>
              </a:rPr>
              <a:t>της</a:t>
            </a:r>
            <a:r>
              <a:rPr sz="1500" spc="5" dirty="0">
                <a:latin typeface="Calibri"/>
                <a:cs typeface="Calibri"/>
              </a:rPr>
              <a:t> </a:t>
            </a:r>
            <a:r>
              <a:rPr sz="1500" spc="-5" dirty="0">
                <a:latin typeface="Calibri"/>
                <a:cs typeface="Calibri"/>
              </a:rPr>
              <a:t>απορρίφθηκε</a:t>
            </a:r>
            <a:r>
              <a:rPr sz="1500" spc="20" dirty="0">
                <a:latin typeface="Calibri"/>
                <a:cs typeface="Calibri"/>
              </a:rPr>
              <a:t> </a:t>
            </a:r>
            <a:r>
              <a:rPr sz="1500" spc="-5" dirty="0">
                <a:latin typeface="Calibri"/>
                <a:cs typeface="Calibri"/>
              </a:rPr>
              <a:t>επειδή</a:t>
            </a:r>
            <a:r>
              <a:rPr sz="1500" spc="20" dirty="0">
                <a:latin typeface="Calibri"/>
                <a:cs typeface="Calibri"/>
              </a:rPr>
              <a:t> </a:t>
            </a:r>
            <a:r>
              <a:rPr sz="1500" dirty="0">
                <a:latin typeface="Calibri"/>
                <a:cs typeface="Calibri"/>
              </a:rPr>
              <a:t>η</a:t>
            </a:r>
            <a:r>
              <a:rPr sz="1500" spc="25" dirty="0">
                <a:latin typeface="Calibri"/>
                <a:cs typeface="Calibri"/>
              </a:rPr>
              <a:t> </a:t>
            </a:r>
            <a:r>
              <a:rPr sz="1500">
                <a:latin typeface="Calibri"/>
                <a:cs typeface="Calibri"/>
              </a:rPr>
              <a:t>γέννησή</a:t>
            </a:r>
            <a:r>
              <a:rPr sz="1500" spc="15">
                <a:latin typeface="Calibri"/>
                <a:cs typeface="Calibri"/>
              </a:rPr>
              <a:t> </a:t>
            </a:r>
            <a:r>
              <a:rPr sz="1500" spc="-10" smtClean="0">
                <a:latin typeface="Calibri"/>
                <a:cs typeface="Calibri"/>
              </a:rPr>
              <a:t>της</a:t>
            </a:r>
            <a:r>
              <a:rPr lang="en-US" sz="1500" spc="-10" dirty="0" smtClean="0">
                <a:latin typeface="Calibri"/>
                <a:cs typeface="Calibri"/>
              </a:rPr>
              <a:t> </a:t>
            </a:r>
            <a:r>
              <a:rPr sz="1500" smtClean="0">
                <a:latin typeface="Calibri"/>
                <a:cs typeface="Calibri"/>
              </a:rPr>
              <a:t>είχε </a:t>
            </a:r>
            <a:r>
              <a:rPr sz="1500" spc="-5" dirty="0">
                <a:latin typeface="Calibri"/>
                <a:cs typeface="Calibri"/>
              </a:rPr>
              <a:t>υπαχθεί σε ειδική διαδικασία </a:t>
            </a:r>
            <a:r>
              <a:rPr sz="1500" dirty="0">
                <a:latin typeface="Calibri"/>
                <a:cs typeface="Calibri"/>
              </a:rPr>
              <a:t>(« sous X </a:t>
            </a:r>
            <a:r>
              <a:rPr sz="1500" spc="-5" dirty="0">
                <a:latin typeface="Calibri"/>
                <a:cs typeface="Calibri"/>
              </a:rPr>
              <a:t>»), </a:t>
            </a:r>
            <a:r>
              <a:rPr sz="1500" dirty="0">
                <a:latin typeface="Calibri"/>
                <a:cs typeface="Calibri"/>
              </a:rPr>
              <a:t>η </a:t>
            </a:r>
            <a:r>
              <a:rPr sz="1500" spc="-5" dirty="0">
                <a:latin typeface="Calibri"/>
                <a:cs typeface="Calibri"/>
              </a:rPr>
              <a:t>οποία </a:t>
            </a:r>
            <a:r>
              <a:rPr sz="1500" dirty="0">
                <a:latin typeface="Calibri"/>
                <a:cs typeface="Calibri"/>
              </a:rPr>
              <a:t>επέτρεπε </a:t>
            </a:r>
            <a:r>
              <a:rPr sz="1500" spc="-5" dirty="0">
                <a:latin typeface="Calibri"/>
                <a:cs typeface="Calibri"/>
              </a:rPr>
              <a:t>στις μητέρες </a:t>
            </a:r>
            <a:r>
              <a:rPr sz="1500" dirty="0">
                <a:latin typeface="Calibri"/>
                <a:cs typeface="Calibri"/>
              </a:rPr>
              <a:t>να </a:t>
            </a:r>
            <a:r>
              <a:rPr sz="1500" spc="5" dirty="0">
                <a:latin typeface="Calibri"/>
                <a:cs typeface="Calibri"/>
              </a:rPr>
              <a:t> </a:t>
            </a:r>
            <a:r>
              <a:rPr sz="1500" spc="-5" dirty="0">
                <a:latin typeface="Calibri"/>
                <a:cs typeface="Calibri"/>
              </a:rPr>
              <a:t>διατηρήσουν </a:t>
            </a:r>
            <a:r>
              <a:rPr sz="1500" dirty="0">
                <a:latin typeface="Calibri"/>
                <a:cs typeface="Calibri"/>
              </a:rPr>
              <a:t>την </a:t>
            </a:r>
            <a:r>
              <a:rPr sz="1500" spc="-5" dirty="0">
                <a:latin typeface="Calibri"/>
                <a:cs typeface="Calibri"/>
              </a:rPr>
              <a:t>ανωνυμία τους. </a:t>
            </a:r>
            <a:r>
              <a:rPr sz="1500" dirty="0">
                <a:latin typeface="Calibri"/>
                <a:cs typeface="Calibri"/>
              </a:rPr>
              <a:t>Η </a:t>
            </a:r>
            <a:r>
              <a:rPr sz="1500" spc="-5" dirty="0">
                <a:latin typeface="Calibri"/>
                <a:cs typeface="Calibri"/>
              </a:rPr>
              <a:t>προσφεύγουσα κατήγγειλε </a:t>
            </a:r>
            <a:r>
              <a:rPr sz="1500" dirty="0">
                <a:latin typeface="Calibri"/>
                <a:cs typeface="Calibri"/>
              </a:rPr>
              <a:t>το </a:t>
            </a:r>
            <a:r>
              <a:rPr sz="1500" spc="-5" dirty="0">
                <a:latin typeface="Calibri"/>
                <a:cs typeface="Calibri"/>
              </a:rPr>
              <a:t>γεγονός </a:t>
            </a:r>
            <a:r>
              <a:rPr sz="1500" dirty="0">
                <a:latin typeface="Calibri"/>
                <a:cs typeface="Calibri"/>
              </a:rPr>
              <a:t>ότι </a:t>
            </a:r>
            <a:r>
              <a:rPr sz="1500" spc="-10" dirty="0">
                <a:latin typeface="Calibri"/>
                <a:cs typeface="Calibri"/>
              </a:rPr>
              <a:t>δεν </a:t>
            </a:r>
            <a:r>
              <a:rPr sz="1500" spc="-5" dirty="0">
                <a:latin typeface="Calibri"/>
                <a:cs typeface="Calibri"/>
              </a:rPr>
              <a:t> μπόρεσε</a:t>
            </a:r>
            <a:r>
              <a:rPr sz="1500" dirty="0">
                <a:latin typeface="Calibri"/>
                <a:cs typeface="Calibri"/>
              </a:rPr>
              <a:t> να</a:t>
            </a:r>
            <a:r>
              <a:rPr sz="1500" spc="5" dirty="0">
                <a:latin typeface="Calibri"/>
                <a:cs typeface="Calibri"/>
              </a:rPr>
              <a:t> </a:t>
            </a:r>
            <a:r>
              <a:rPr sz="1500" spc="-5" dirty="0">
                <a:latin typeface="Calibri"/>
                <a:cs typeface="Calibri"/>
              </a:rPr>
              <a:t>λάβει</a:t>
            </a:r>
            <a:r>
              <a:rPr sz="1500" dirty="0">
                <a:latin typeface="Calibri"/>
                <a:cs typeface="Calibri"/>
              </a:rPr>
              <a:t> </a:t>
            </a:r>
            <a:r>
              <a:rPr sz="1500" spc="-5" dirty="0">
                <a:latin typeface="Calibri"/>
                <a:cs typeface="Calibri"/>
              </a:rPr>
              <a:t>πληροφορίες</a:t>
            </a:r>
            <a:r>
              <a:rPr sz="1500" dirty="0">
                <a:latin typeface="Calibri"/>
                <a:cs typeface="Calibri"/>
              </a:rPr>
              <a:t> </a:t>
            </a:r>
            <a:r>
              <a:rPr sz="1500" spc="-5" dirty="0">
                <a:latin typeface="Calibri"/>
                <a:cs typeface="Calibri"/>
              </a:rPr>
              <a:t>σχετικά</a:t>
            </a:r>
            <a:r>
              <a:rPr sz="1500" dirty="0">
                <a:latin typeface="Calibri"/>
                <a:cs typeface="Calibri"/>
              </a:rPr>
              <a:t> με</a:t>
            </a:r>
            <a:r>
              <a:rPr sz="1500" spc="5" dirty="0">
                <a:latin typeface="Calibri"/>
                <a:cs typeface="Calibri"/>
              </a:rPr>
              <a:t> </a:t>
            </a:r>
            <a:r>
              <a:rPr sz="1500" spc="-5" dirty="0">
                <a:latin typeface="Calibri"/>
                <a:cs typeface="Calibri"/>
              </a:rPr>
              <a:t>την</a:t>
            </a:r>
            <a:r>
              <a:rPr sz="1500" dirty="0">
                <a:latin typeface="Calibri"/>
                <a:cs typeface="Calibri"/>
              </a:rPr>
              <a:t> </a:t>
            </a:r>
            <a:r>
              <a:rPr sz="1500" spc="-5" dirty="0">
                <a:latin typeface="Calibri"/>
                <a:cs typeface="Calibri"/>
              </a:rPr>
              <a:t>ταυτότητα</a:t>
            </a:r>
            <a:r>
              <a:rPr sz="1500" dirty="0">
                <a:latin typeface="Calibri"/>
                <a:cs typeface="Calibri"/>
              </a:rPr>
              <a:t> </a:t>
            </a:r>
            <a:r>
              <a:rPr sz="1500" spc="-5" dirty="0">
                <a:latin typeface="Calibri"/>
                <a:cs typeface="Calibri"/>
              </a:rPr>
              <a:t>της</a:t>
            </a:r>
            <a:r>
              <a:rPr sz="1500" dirty="0">
                <a:latin typeface="Calibri"/>
                <a:cs typeface="Calibri"/>
              </a:rPr>
              <a:t> </a:t>
            </a:r>
            <a:r>
              <a:rPr sz="1500" spc="-5" dirty="0">
                <a:latin typeface="Calibri"/>
                <a:cs typeface="Calibri"/>
              </a:rPr>
              <a:t>βιολογικής</a:t>
            </a:r>
            <a:r>
              <a:rPr sz="1500" dirty="0">
                <a:latin typeface="Calibri"/>
                <a:cs typeface="Calibri"/>
              </a:rPr>
              <a:t> της </a:t>
            </a:r>
            <a:r>
              <a:rPr sz="1500" spc="5" dirty="0">
                <a:latin typeface="Calibri"/>
                <a:cs typeface="Calibri"/>
              </a:rPr>
              <a:t> </a:t>
            </a:r>
            <a:r>
              <a:rPr sz="1500" spc="-5" dirty="0">
                <a:latin typeface="Calibri"/>
                <a:cs typeface="Calibri"/>
              </a:rPr>
              <a:t>οικογένειας</a:t>
            </a:r>
            <a:r>
              <a:rPr sz="1500" dirty="0">
                <a:latin typeface="Calibri"/>
                <a:cs typeface="Calibri"/>
              </a:rPr>
              <a:t> </a:t>
            </a:r>
            <a:r>
              <a:rPr sz="1500" spc="-5" dirty="0">
                <a:latin typeface="Calibri"/>
                <a:cs typeface="Calibri"/>
              </a:rPr>
              <a:t>και</a:t>
            </a:r>
            <a:r>
              <a:rPr sz="1500" dirty="0">
                <a:latin typeface="Calibri"/>
                <a:cs typeface="Calibri"/>
              </a:rPr>
              <a:t> </a:t>
            </a:r>
            <a:r>
              <a:rPr sz="1500" spc="-5" dirty="0">
                <a:latin typeface="Calibri"/>
                <a:cs typeface="Calibri"/>
              </a:rPr>
              <a:t>υποστήριξε</a:t>
            </a:r>
            <a:r>
              <a:rPr sz="1500" dirty="0">
                <a:latin typeface="Calibri"/>
                <a:cs typeface="Calibri"/>
              </a:rPr>
              <a:t> ότι</a:t>
            </a:r>
            <a:r>
              <a:rPr sz="1500" spc="5" dirty="0">
                <a:latin typeface="Calibri"/>
                <a:cs typeface="Calibri"/>
              </a:rPr>
              <a:t> </a:t>
            </a:r>
            <a:r>
              <a:rPr sz="1500" spc="-5" dirty="0">
                <a:latin typeface="Calibri"/>
                <a:cs typeface="Calibri"/>
              </a:rPr>
              <a:t>το</a:t>
            </a:r>
            <a:r>
              <a:rPr sz="1500" dirty="0">
                <a:latin typeface="Calibri"/>
                <a:cs typeface="Calibri"/>
              </a:rPr>
              <a:t> </a:t>
            </a:r>
            <a:r>
              <a:rPr sz="1500" spc="-5" dirty="0">
                <a:latin typeface="Calibri"/>
                <a:cs typeface="Calibri"/>
              </a:rPr>
              <a:t>γεγονός</a:t>
            </a:r>
            <a:r>
              <a:rPr sz="1500" dirty="0">
                <a:latin typeface="Calibri"/>
                <a:cs typeface="Calibri"/>
              </a:rPr>
              <a:t> </a:t>
            </a:r>
            <a:r>
              <a:rPr sz="1500" spc="-5" dirty="0">
                <a:latin typeface="Calibri"/>
                <a:cs typeface="Calibri"/>
              </a:rPr>
              <a:t>αυτό</a:t>
            </a:r>
            <a:r>
              <a:rPr sz="1500" dirty="0">
                <a:latin typeface="Calibri"/>
                <a:cs typeface="Calibri"/>
              </a:rPr>
              <a:t> της</a:t>
            </a:r>
            <a:r>
              <a:rPr sz="1500" spc="5" dirty="0">
                <a:latin typeface="Calibri"/>
                <a:cs typeface="Calibri"/>
              </a:rPr>
              <a:t> </a:t>
            </a:r>
            <a:r>
              <a:rPr sz="1500" spc="-5" dirty="0">
                <a:latin typeface="Calibri"/>
                <a:cs typeface="Calibri"/>
              </a:rPr>
              <a:t>προξένησε</a:t>
            </a:r>
            <a:r>
              <a:rPr sz="1500" dirty="0">
                <a:latin typeface="Calibri"/>
                <a:cs typeface="Calibri"/>
              </a:rPr>
              <a:t> </a:t>
            </a:r>
            <a:r>
              <a:rPr sz="1500" spc="-5" dirty="0">
                <a:latin typeface="Calibri"/>
                <a:cs typeface="Calibri"/>
              </a:rPr>
              <a:t>σοβαρή</a:t>
            </a:r>
            <a:r>
              <a:rPr sz="1500" dirty="0">
                <a:latin typeface="Calibri"/>
                <a:cs typeface="Calibri"/>
              </a:rPr>
              <a:t> </a:t>
            </a:r>
            <a:r>
              <a:rPr sz="1500" spc="-5" dirty="0">
                <a:latin typeface="Calibri"/>
                <a:cs typeface="Calibri"/>
              </a:rPr>
              <a:t>βλάβη, </a:t>
            </a:r>
            <a:r>
              <a:rPr sz="1500" dirty="0">
                <a:latin typeface="Calibri"/>
                <a:cs typeface="Calibri"/>
              </a:rPr>
              <a:t> </a:t>
            </a:r>
            <a:r>
              <a:rPr sz="1500" spc="-5" dirty="0">
                <a:latin typeface="Calibri"/>
                <a:cs typeface="Calibri"/>
              </a:rPr>
              <a:t>καθώς</a:t>
            </a:r>
            <a:r>
              <a:rPr sz="1500" dirty="0">
                <a:latin typeface="Calibri"/>
                <a:cs typeface="Calibri"/>
              </a:rPr>
              <a:t> της</a:t>
            </a:r>
            <a:r>
              <a:rPr sz="1500" spc="5" dirty="0">
                <a:latin typeface="Calibri"/>
                <a:cs typeface="Calibri"/>
              </a:rPr>
              <a:t> </a:t>
            </a:r>
            <a:r>
              <a:rPr sz="1500" spc="-5" dirty="0">
                <a:latin typeface="Calibri"/>
                <a:cs typeface="Calibri"/>
              </a:rPr>
              <a:t>στέρησε</a:t>
            </a:r>
            <a:r>
              <a:rPr sz="1500" dirty="0">
                <a:latin typeface="Calibri"/>
                <a:cs typeface="Calibri"/>
              </a:rPr>
              <a:t> </a:t>
            </a:r>
            <a:r>
              <a:rPr sz="1500" spc="-5" dirty="0">
                <a:latin typeface="Calibri"/>
                <a:cs typeface="Calibri"/>
              </a:rPr>
              <a:t>τη</a:t>
            </a:r>
            <a:r>
              <a:rPr sz="1500" dirty="0">
                <a:latin typeface="Calibri"/>
                <a:cs typeface="Calibri"/>
              </a:rPr>
              <a:t> </a:t>
            </a:r>
            <a:r>
              <a:rPr sz="1500" spc="-5" dirty="0">
                <a:latin typeface="Calibri"/>
                <a:cs typeface="Calibri"/>
              </a:rPr>
              <a:t>δυνατότητα</a:t>
            </a:r>
            <a:r>
              <a:rPr sz="1500" dirty="0">
                <a:latin typeface="Calibri"/>
                <a:cs typeface="Calibri"/>
              </a:rPr>
              <a:t> να</a:t>
            </a:r>
            <a:r>
              <a:rPr sz="1500" spc="5" dirty="0">
                <a:latin typeface="Calibri"/>
                <a:cs typeface="Calibri"/>
              </a:rPr>
              <a:t> </a:t>
            </a:r>
            <a:r>
              <a:rPr sz="1500" spc="-5" dirty="0">
                <a:latin typeface="Calibri"/>
                <a:cs typeface="Calibri"/>
              </a:rPr>
              <a:t>ανασυστήσει</a:t>
            </a:r>
            <a:r>
              <a:rPr sz="1500" dirty="0">
                <a:latin typeface="Calibri"/>
                <a:cs typeface="Calibri"/>
              </a:rPr>
              <a:t> το</a:t>
            </a:r>
            <a:r>
              <a:rPr sz="1500" spc="5" dirty="0">
                <a:latin typeface="Calibri"/>
                <a:cs typeface="Calibri"/>
              </a:rPr>
              <a:t> </a:t>
            </a:r>
            <a:r>
              <a:rPr sz="1500" spc="-5" dirty="0">
                <a:latin typeface="Calibri"/>
                <a:cs typeface="Calibri"/>
              </a:rPr>
              <a:t>ιστορικό</a:t>
            </a:r>
            <a:r>
              <a:rPr sz="1500" dirty="0">
                <a:latin typeface="Calibri"/>
                <a:cs typeface="Calibri"/>
              </a:rPr>
              <a:t> της</a:t>
            </a:r>
            <a:r>
              <a:rPr sz="1500" spc="5" dirty="0">
                <a:latin typeface="Calibri"/>
                <a:cs typeface="Calibri"/>
              </a:rPr>
              <a:t> </a:t>
            </a:r>
            <a:r>
              <a:rPr sz="1500" dirty="0">
                <a:latin typeface="Calibri"/>
                <a:cs typeface="Calibri"/>
              </a:rPr>
              <a:t>ζωής</a:t>
            </a:r>
            <a:r>
              <a:rPr sz="1500" spc="5" dirty="0">
                <a:latin typeface="Calibri"/>
                <a:cs typeface="Calibri"/>
              </a:rPr>
              <a:t> </a:t>
            </a:r>
            <a:r>
              <a:rPr sz="1500" spc="-5" dirty="0">
                <a:latin typeface="Calibri"/>
                <a:cs typeface="Calibri"/>
              </a:rPr>
              <a:t>της. </a:t>
            </a:r>
            <a:r>
              <a:rPr sz="1500" dirty="0">
                <a:latin typeface="Calibri"/>
                <a:cs typeface="Calibri"/>
              </a:rPr>
              <a:t> </a:t>
            </a:r>
            <a:r>
              <a:rPr sz="1500" spc="-5" dirty="0">
                <a:latin typeface="Calibri"/>
                <a:cs typeface="Calibri"/>
              </a:rPr>
              <a:t>Ισχυρίστηκε επιπλέον </a:t>
            </a:r>
            <a:r>
              <a:rPr sz="1500" dirty="0">
                <a:latin typeface="Calibri"/>
                <a:cs typeface="Calibri"/>
              </a:rPr>
              <a:t>ότι οι </a:t>
            </a:r>
            <a:r>
              <a:rPr sz="1500" spc="-5" dirty="0">
                <a:latin typeface="Calibri"/>
                <a:cs typeface="Calibri"/>
              </a:rPr>
              <a:t>γαλλικοί κανόνες </a:t>
            </a:r>
            <a:r>
              <a:rPr sz="1500" dirty="0">
                <a:latin typeface="Calibri"/>
                <a:cs typeface="Calibri"/>
              </a:rPr>
              <a:t>περί </a:t>
            </a:r>
            <a:r>
              <a:rPr sz="1500" spc="-5" dirty="0">
                <a:latin typeface="Calibri"/>
                <a:cs typeface="Calibri"/>
              </a:rPr>
              <a:t>απορρήτου αναφορικά </a:t>
            </a:r>
            <a:r>
              <a:rPr sz="1500" dirty="0">
                <a:latin typeface="Calibri"/>
                <a:cs typeface="Calibri"/>
              </a:rPr>
              <a:t>με </a:t>
            </a:r>
            <a:r>
              <a:rPr sz="1500" spc="-10" dirty="0">
                <a:latin typeface="Calibri"/>
                <a:cs typeface="Calibri"/>
              </a:rPr>
              <a:t>τις </a:t>
            </a:r>
            <a:r>
              <a:rPr sz="1500" spc="-5" dirty="0">
                <a:latin typeface="Calibri"/>
                <a:cs typeface="Calibri"/>
              </a:rPr>
              <a:t> γεννήσεις ισοδυναμούσαν</a:t>
            </a:r>
            <a:r>
              <a:rPr sz="1500" spc="5" dirty="0">
                <a:latin typeface="Calibri"/>
                <a:cs typeface="Calibri"/>
              </a:rPr>
              <a:t> </a:t>
            </a:r>
            <a:r>
              <a:rPr sz="1500" dirty="0">
                <a:latin typeface="Calibri"/>
                <a:cs typeface="Calibri"/>
              </a:rPr>
              <a:t>με</a:t>
            </a:r>
            <a:r>
              <a:rPr sz="1500" spc="-5" dirty="0">
                <a:latin typeface="Calibri"/>
                <a:cs typeface="Calibri"/>
              </a:rPr>
              <a:t> διάκριση</a:t>
            </a:r>
            <a:r>
              <a:rPr sz="1500" spc="5" dirty="0">
                <a:latin typeface="Calibri"/>
                <a:cs typeface="Calibri"/>
              </a:rPr>
              <a:t> </a:t>
            </a:r>
            <a:r>
              <a:rPr sz="1500" spc="-5" dirty="0">
                <a:latin typeface="Calibri"/>
                <a:cs typeface="Calibri"/>
              </a:rPr>
              <a:t>λόγω</a:t>
            </a:r>
            <a:r>
              <a:rPr sz="1500" spc="5" dirty="0">
                <a:latin typeface="Calibri"/>
                <a:cs typeface="Calibri"/>
              </a:rPr>
              <a:t> </a:t>
            </a:r>
            <a:r>
              <a:rPr sz="1500" spc="-5" dirty="0">
                <a:latin typeface="Calibri"/>
                <a:cs typeface="Calibri"/>
              </a:rPr>
              <a:t>γέννησης.</a:t>
            </a:r>
            <a:endParaRPr sz="1500">
              <a:latin typeface="Calibri"/>
              <a:cs typeface="Calibri"/>
            </a:endParaRPr>
          </a:p>
          <a:p>
            <a:pPr marL="12700" marR="5080" algn="just">
              <a:lnSpc>
                <a:spcPct val="101699"/>
              </a:lnSpc>
            </a:pPr>
            <a:r>
              <a:rPr sz="1500" dirty="0">
                <a:solidFill>
                  <a:schemeClr val="tx2">
                    <a:lumMod val="75000"/>
                  </a:schemeClr>
                </a:solidFill>
                <a:latin typeface="Calibri"/>
                <a:cs typeface="Calibri"/>
              </a:rPr>
              <a:t>Στην</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απόφαση</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του</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Τμήματος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Ευρείας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Σύνθεσης</a:t>
            </a:r>
            <a:r>
              <a:rPr sz="1500" dirty="0">
                <a:solidFill>
                  <a:schemeClr val="tx2">
                    <a:lumMod val="75000"/>
                  </a:schemeClr>
                </a:solidFill>
                <a:latin typeface="Calibri"/>
                <a:cs typeface="Calibri"/>
              </a:rPr>
              <a:t> το</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Δικαστήριο</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σημείωσε</a:t>
            </a:r>
            <a:r>
              <a:rPr sz="1500" dirty="0">
                <a:solidFill>
                  <a:schemeClr val="tx2">
                    <a:lumMod val="75000"/>
                  </a:schemeClr>
                </a:solidFill>
                <a:latin typeface="Calibri"/>
                <a:cs typeface="Calibri"/>
              </a:rPr>
              <a:t> ότι</a:t>
            </a:r>
            <a:r>
              <a:rPr sz="1500" spc="5" dirty="0">
                <a:solidFill>
                  <a:schemeClr val="tx2">
                    <a:lumMod val="75000"/>
                  </a:schemeClr>
                </a:solidFill>
                <a:latin typeface="Calibri"/>
                <a:cs typeface="Calibri"/>
              </a:rPr>
              <a:t> </a:t>
            </a:r>
            <a:r>
              <a:rPr sz="1500" dirty="0">
                <a:solidFill>
                  <a:schemeClr val="tx2">
                    <a:lumMod val="75000"/>
                  </a:schemeClr>
                </a:solidFill>
                <a:latin typeface="Calibri"/>
                <a:cs typeface="Calibri"/>
              </a:rPr>
              <a:t>η </a:t>
            </a:r>
            <a:r>
              <a:rPr sz="1500" spc="5" dirty="0">
                <a:solidFill>
                  <a:schemeClr val="tx2">
                    <a:lumMod val="75000"/>
                  </a:schemeClr>
                </a:solidFill>
                <a:latin typeface="Calibri"/>
                <a:cs typeface="Calibri"/>
              </a:rPr>
              <a:t> </a:t>
            </a:r>
            <a:r>
              <a:rPr sz="1500" dirty="0">
                <a:solidFill>
                  <a:schemeClr val="tx2">
                    <a:lumMod val="75000"/>
                  </a:schemeClr>
                </a:solidFill>
                <a:latin typeface="Calibri"/>
                <a:cs typeface="Calibri"/>
              </a:rPr>
              <a:t>γέννηση,</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και</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ειδικότερα</a:t>
            </a:r>
            <a:r>
              <a:rPr sz="1500" dirty="0">
                <a:solidFill>
                  <a:schemeClr val="tx2">
                    <a:lumMod val="75000"/>
                  </a:schemeClr>
                </a:solidFill>
                <a:latin typeface="Calibri"/>
                <a:cs typeface="Calibri"/>
              </a:rPr>
              <a:t> οι</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περιστάσεις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υπό</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τις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οποίες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γεννιέται</a:t>
            </a:r>
            <a:r>
              <a:rPr sz="1500" dirty="0">
                <a:solidFill>
                  <a:schemeClr val="tx2">
                    <a:lumMod val="75000"/>
                  </a:schemeClr>
                </a:solidFill>
                <a:latin typeface="Calibri"/>
                <a:cs typeface="Calibri"/>
              </a:rPr>
              <a:t> ένα</a:t>
            </a:r>
            <a:r>
              <a:rPr sz="1500" spc="270" dirty="0">
                <a:solidFill>
                  <a:schemeClr val="tx2">
                    <a:lumMod val="75000"/>
                  </a:schemeClr>
                </a:solidFill>
                <a:latin typeface="Calibri"/>
                <a:cs typeface="Calibri"/>
              </a:rPr>
              <a:t> </a:t>
            </a:r>
            <a:r>
              <a:rPr sz="1500" spc="-10" dirty="0">
                <a:solidFill>
                  <a:schemeClr val="tx2">
                    <a:lumMod val="75000"/>
                  </a:schemeClr>
                </a:solidFill>
                <a:latin typeface="Calibri"/>
                <a:cs typeface="Calibri"/>
              </a:rPr>
              <a:t>παιδί, </a:t>
            </a:r>
            <a:r>
              <a:rPr sz="1500" spc="-5" dirty="0">
                <a:solidFill>
                  <a:schemeClr val="tx2">
                    <a:lumMod val="75000"/>
                  </a:schemeClr>
                </a:solidFill>
                <a:latin typeface="Calibri"/>
                <a:cs typeface="Calibri"/>
              </a:rPr>
              <a:t> συνιστούν </a:t>
            </a:r>
            <a:r>
              <a:rPr sz="1500" dirty="0">
                <a:solidFill>
                  <a:schemeClr val="tx2">
                    <a:lumMod val="75000"/>
                  </a:schemeClr>
                </a:solidFill>
                <a:latin typeface="Calibri"/>
                <a:cs typeface="Calibri"/>
              </a:rPr>
              <a:t>μέρος της </a:t>
            </a:r>
            <a:r>
              <a:rPr sz="1500" spc="-5" dirty="0">
                <a:solidFill>
                  <a:schemeClr val="tx2">
                    <a:lumMod val="75000"/>
                  </a:schemeClr>
                </a:solidFill>
                <a:latin typeface="Calibri"/>
                <a:cs typeface="Calibri"/>
              </a:rPr>
              <a:t>ιδιωτικής </a:t>
            </a:r>
            <a:r>
              <a:rPr sz="1500" dirty="0">
                <a:solidFill>
                  <a:schemeClr val="tx2">
                    <a:lumMod val="75000"/>
                  </a:schemeClr>
                </a:solidFill>
                <a:latin typeface="Calibri"/>
                <a:cs typeface="Calibri"/>
              </a:rPr>
              <a:t>ζωής του </a:t>
            </a:r>
            <a:r>
              <a:rPr sz="1500" spc="-5" dirty="0">
                <a:solidFill>
                  <a:schemeClr val="tx2">
                    <a:lumMod val="75000"/>
                  </a:schemeClr>
                </a:solidFill>
                <a:latin typeface="Calibri"/>
                <a:cs typeface="Calibri"/>
              </a:rPr>
              <a:t>παιδιού, και </a:t>
            </a:r>
            <a:r>
              <a:rPr sz="1500" dirty="0">
                <a:solidFill>
                  <a:schemeClr val="tx2">
                    <a:lumMod val="75000"/>
                  </a:schemeClr>
                </a:solidFill>
                <a:latin typeface="Calibri"/>
                <a:cs typeface="Calibri"/>
              </a:rPr>
              <a:t>μετέπειτα του </a:t>
            </a:r>
            <a:r>
              <a:rPr sz="1500" spc="-5" dirty="0">
                <a:solidFill>
                  <a:schemeClr val="tx2">
                    <a:lumMod val="75000"/>
                  </a:schemeClr>
                </a:solidFill>
                <a:latin typeface="Calibri"/>
                <a:cs typeface="Calibri"/>
              </a:rPr>
              <a:t>ενηλίκου, </a:t>
            </a:r>
            <a:r>
              <a:rPr sz="1500" dirty="0">
                <a:solidFill>
                  <a:schemeClr val="tx2">
                    <a:lumMod val="75000"/>
                  </a:schemeClr>
                </a:solidFill>
                <a:latin typeface="Calibri"/>
                <a:cs typeface="Calibri"/>
              </a:rPr>
              <a:t>τον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σεβασμό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οποίας εγγυάται </a:t>
            </a:r>
            <a:r>
              <a:rPr sz="1500" dirty="0">
                <a:solidFill>
                  <a:schemeClr val="tx2">
                    <a:lumMod val="75000"/>
                  </a:schemeClr>
                </a:solidFill>
                <a:latin typeface="Calibri"/>
                <a:cs typeface="Calibri"/>
              </a:rPr>
              <a:t>το </a:t>
            </a:r>
            <a:r>
              <a:rPr sz="1500" spc="-5" dirty="0">
                <a:solidFill>
                  <a:schemeClr val="tx2">
                    <a:lumMod val="75000"/>
                  </a:schemeClr>
                </a:solidFill>
                <a:latin typeface="Calibri"/>
                <a:cs typeface="Calibri"/>
              </a:rPr>
              <a:t>Άρθρο </a:t>
            </a:r>
            <a:r>
              <a:rPr sz="1500" dirty="0">
                <a:solidFill>
                  <a:schemeClr val="tx2">
                    <a:lumMod val="75000"/>
                  </a:schemeClr>
                </a:solidFill>
                <a:latin typeface="Calibri"/>
                <a:cs typeface="Calibri"/>
              </a:rPr>
              <a:t>8 </a:t>
            </a:r>
            <a:r>
              <a:rPr sz="1500" spc="-5" dirty="0">
                <a:solidFill>
                  <a:schemeClr val="tx2">
                    <a:lumMod val="75000"/>
                  </a:schemeClr>
                </a:solidFill>
                <a:latin typeface="Calibri"/>
                <a:cs typeface="Calibri"/>
              </a:rPr>
              <a:t>της Σύμβασης. </a:t>
            </a:r>
            <a:r>
              <a:rPr sz="1500" dirty="0">
                <a:solidFill>
                  <a:schemeClr val="tx2">
                    <a:lumMod val="75000"/>
                  </a:schemeClr>
                </a:solidFill>
                <a:latin typeface="Calibri"/>
                <a:cs typeface="Calibri"/>
              </a:rPr>
              <a:t>Εν </a:t>
            </a:r>
            <a:r>
              <a:rPr sz="1500" spc="-5" dirty="0">
                <a:solidFill>
                  <a:schemeClr val="tx2">
                    <a:lumMod val="75000"/>
                  </a:schemeClr>
                </a:solidFill>
                <a:latin typeface="Calibri"/>
                <a:cs typeface="Calibri"/>
              </a:rPr>
              <a:t>προκειμένω έκρινε </a:t>
            </a:r>
            <a:r>
              <a:rPr sz="1500" dirty="0">
                <a:solidFill>
                  <a:schemeClr val="tx2">
                    <a:lumMod val="75000"/>
                  </a:schemeClr>
                </a:solidFill>
                <a:latin typeface="Calibri"/>
                <a:cs typeface="Calibri"/>
              </a:rPr>
              <a:t>ότι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δεν υπήρξε </a:t>
            </a:r>
            <a:r>
              <a:rPr sz="1500" b="1" spc="-5" dirty="0">
                <a:solidFill>
                  <a:schemeClr val="tx2">
                    <a:lumMod val="75000"/>
                  </a:schemeClr>
                </a:solidFill>
                <a:latin typeface="Calibri"/>
                <a:cs typeface="Calibri"/>
              </a:rPr>
              <a:t>καμία παραβίαση του Άρθρου </a:t>
            </a:r>
            <a:r>
              <a:rPr sz="1500" b="1" dirty="0">
                <a:solidFill>
                  <a:schemeClr val="tx2">
                    <a:lumMod val="75000"/>
                  </a:schemeClr>
                </a:solidFill>
                <a:latin typeface="Calibri"/>
                <a:cs typeface="Calibri"/>
              </a:rPr>
              <a:t>8 </a:t>
            </a:r>
            <a:r>
              <a:rPr sz="1500" spc="-5" dirty="0">
                <a:solidFill>
                  <a:schemeClr val="tx2">
                    <a:lumMod val="75000"/>
                  </a:schemeClr>
                </a:solidFill>
                <a:latin typeface="Calibri"/>
                <a:cs typeface="Calibri"/>
              </a:rPr>
              <a:t>(δικαίωμα σεβασμού της ιδιωτικής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ζωής),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σημειώνοντας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ειδικότερα</a:t>
            </a:r>
            <a:r>
              <a:rPr sz="1500" dirty="0">
                <a:solidFill>
                  <a:schemeClr val="tx2">
                    <a:lumMod val="75000"/>
                  </a:schemeClr>
                </a:solidFill>
                <a:latin typeface="Calibri"/>
                <a:cs typeface="Calibri"/>
              </a:rPr>
              <a:t> ότι</a:t>
            </a:r>
            <a:r>
              <a:rPr sz="1500" spc="5" dirty="0">
                <a:solidFill>
                  <a:schemeClr val="tx2">
                    <a:lumMod val="75000"/>
                  </a:schemeClr>
                </a:solidFill>
                <a:latin typeface="Calibri"/>
                <a:cs typeface="Calibri"/>
              </a:rPr>
              <a:t> </a:t>
            </a:r>
            <a:r>
              <a:rPr sz="1500" dirty="0">
                <a:solidFill>
                  <a:schemeClr val="tx2">
                    <a:lumMod val="75000"/>
                  </a:schemeClr>
                </a:solidFill>
                <a:latin typeface="Calibri"/>
                <a:cs typeface="Calibri"/>
              </a:rPr>
              <a:t>η</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προσφεύγουσα</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είχε</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πρόσβαση</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σε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πληροφορίες</a:t>
            </a:r>
            <a:r>
              <a:rPr sz="1500" spc="8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σχετικές</a:t>
            </a:r>
            <a:r>
              <a:rPr sz="1500" spc="80" dirty="0">
                <a:solidFill>
                  <a:schemeClr val="tx2">
                    <a:lumMod val="75000"/>
                  </a:schemeClr>
                </a:solidFill>
                <a:latin typeface="Calibri"/>
                <a:cs typeface="Calibri"/>
              </a:rPr>
              <a:t> </a:t>
            </a:r>
            <a:r>
              <a:rPr sz="1500" spc="-10" dirty="0">
                <a:solidFill>
                  <a:schemeClr val="tx2">
                    <a:lumMod val="75000"/>
                  </a:schemeClr>
                </a:solidFill>
                <a:latin typeface="Calibri"/>
                <a:cs typeface="Calibri"/>
              </a:rPr>
              <a:t>με</a:t>
            </a:r>
            <a:r>
              <a:rPr sz="1500" spc="85" dirty="0">
                <a:solidFill>
                  <a:schemeClr val="tx2">
                    <a:lumMod val="75000"/>
                  </a:schemeClr>
                </a:solidFill>
                <a:latin typeface="Calibri"/>
                <a:cs typeface="Calibri"/>
              </a:rPr>
              <a:t> </a:t>
            </a:r>
            <a:r>
              <a:rPr sz="1500" dirty="0">
                <a:solidFill>
                  <a:schemeClr val="tx2">
                    <a:lumMod val="75000"/>
                  </a:schemeClr>
                </a:solidFill>
                <a:latin typeface="Calibri"/>
                <a:cs typeface="Calibri"/>
              </a:rPr>
              <a:t>τη</a:t>
            </a:r>
            <a:r>
              <a:rPr sz="1500" spc="8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μητέρα</a:t>
            </a:r>
            <a:r>
              <a:rPr sz="1500" spc="8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της</a:t>
            </a:r>
            <a:r>
              <a:rPr sz="1500" spc="8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και</a:t>
            </a:r>
            <a:r>
              <a:rPr sz="1500" spc="75" dirty="0">
                <a:solidFill>
                  <a:schemeClr val="tx2">
                    <a:lumMod val="75000"/>
                  </a:schemeClr>
                </a:solidFill>
                <a:latin typeface="Calibri"/>
                <a:cs typeface="Calibri"/>
              </a:rPr>
              <a:t> </a:t>
            </a:r>
            <a:r>
              <a:rPr sz="1500" dirty="0">
                <a:solidFill>
                  <a:schemeClr val="tx2">
                    <a:lumMod val="75000"/>
                  </a:schemeClr>
                </a:solidFill>
                <a:latin typeface="Calibri"/>
                <a:cs typeface="Calibri"/>
              </a:rPr>
              <a:t>τη</a:t>
            </a:r>
            <a:r>
              <a:rPr sz="1500" spc="85" dirty="0">
                <a:solidFill>
                  <a:schemeClr val="tx2">
                    <a:lumMod val="75000"/>
                  </a:schemeClr>
                </a:solidFill>
                <a:latin typeface="Calibri"/>
                <a:cs typeface="Calibri"/>
              </a:rPr>
              <a:t> </a:t>
            </a:r>
            <a:r>
              <a:rPr sz="1500" spc="-10" dirty="0">
                <a:solidFill>
                  <a:schemeClr val="tx2">
                    <a:lumMod val="75000"/>
                  </a:schemeClr>
                </a:solidFill>
                <a:latin typeface="Calibri"/>
                <a:cs typeface="Calibri"/>
              </a:rPr>
              <a:t>βιολογική</a:t>
            </a:r>
            <a:r>
              <a:rPr sz="1500" spc="90" dirty="0">
                <a:solidFill>
                  <a:schemeClr val="tx2">
                    <a:lumMod val="75000"/>
                  </a:schemeClr>
                </a:solidFill>
                <a:latin typeface="Calibri"/>
                <a:cs typeface="Calibri"/>
              </a:rPr>
              <a:t> </a:t>
            </a:r>
            <a:r>
              <a:rPr sz="1500" dirty="0">
                <a:solidFill>
                  <a:schemeClr val="tx2">
                    <a:lumMod val="75000"/>
                  </a:schemeClr>
                </a:solidFill>
                <a:latin typeface="Calibri"/>
                <a:cs typeface="Calibri"/>
              </a:rPr>
              <a:t>της</a:t>
            </a:r>
            <a:r>
              <a:rPr sz="1500" spc="8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οικογένεια,</a:t>
            </a:r>
            <a:r>
              <a:rPr sz="1500" spc="70" dirty="0">
                <a:solidFill>
                  <a:schemeClr val="tx2">
                    <a:lumMod val="75000"/>
                  </a:schemeClr>
                </a:solidFill>
                <a:latin typeface="Calibri"/>
                <a:cs typeface="Calibri"/>
              </a:rPr>
              <a:t> </a:t>
            </a:r>
            <a:r>
              <a:rPr sz="1500">
                <a:solidFill>
                  <a:schemeClr val="tx2">
                    <a:lumMod val="75000"/>
                  </a:schemeClr>
                </a:solidFill>
                <a:latin typeface="Calibri"/>
                <a:cs typeface="Calibri"/>
              </a:rPr>
              <a:t>οι</a:t>
            </a:r>
            <a:r>
              <a:rPr sz="1500" spc="75">
                <a:solidFill>
                  <a:schemeClr val="tx2">
                    <a:lumMod val="75000"/>
                  </a:schemeClr>
                </a:solidFill>
                <a:latin typeface="Calibri"/>
                <a:cs typeface="Calibri"/>
              </a:rPr>
              <a:t> </a:t>
            </a:r>
            <a:r>
              <a:rPr sz="1500" spc="-5" smtClean="0">
                <a:solidFill>
                  <a:schemeClr val="tx2">
                    <a:lumMod val="75000"/>
                  </a:schemeClr>
                </a:solidFill>
                <a:latin typeface="Calibri"/>
                <a:cs typeface="Calibri"/>
              </a:rPr>
              <a:t>οποίες,</a:t>
            </a:r>
            <a:r>
              <a:rPr lang="en-US" sz="1500" spc="-5" dirty="0" smtClean="0">
                <a:solidFill>
                  <a:schemeClr val="tx2">
                    <a:lumMod val="75000"/>
                  </a:schemeClr>
                </a:solidFill>
                <a:latin typeface="Calibri"/>
                <a:cs typeface="Calibri"/>
              </a:rPr>
              <a:t> </a:t>
            </a:r>
            <a:r>
              <a:rPr sz="1500" smtClean="0">
                <a:solidFill>
                  <a:schemeClr val="tx2">
                    <a:lumMod val="75000"/>
                  </a:schemeClr>
                </a:solidFill>
                <a:latin typeface="Calibri"/>
                <a:cs typeface="Calibri"/>
              </a:rPr>
              <a:t>αν</a:t>
            </a:r>
            <a:r>
              <a:rPr sz="1500" spc="5" smtClean="0">
                <a:solidFill>
                  <a:schemeClr val="tx2">
                    <a:lumMod val="75000"/>
                  </a:schemeClr>
                </a:solidFill>
                <a:latin typeface="Calibri"/>
                <a:cs typeface="Calibri"/>
              </a:rPr>
              <a:t> </a:t>
            </a:r>
            <a:r>
              <a:rPr sz="1500" spc="-5" dirty="0">
                <a:solidFill>
                  <a:schemeClr val="tx2">
                    <a:lumMod val="75000"/>
                  </a:schemeClr>
                </a:solidFill>
                <a:latin typeface="Calibri"/>
                <a:cs typeface="Calibri"/>
              </a:rPr>
              <a:t>και</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δεν</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αποκάλυπταν</a:t>
            </a:r>
            <a:r>
              <a:rPr sz="1500" dirty="0">
                <a:solidFill>
                  <a:schemeClr val="tx2">
                    <a:lumMod val="75000"/>
                  </a:schemeClr>
                </a:solidFill>
                <a:latin typeface="Calibri"/>
                <a:cs typeface="Calibri"/>
              </a:rPr>
              <a:t> την</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ταυτότητα</a:t>
            </a:r>
            <a:r>
              <a:rPr sz="1500" dirty="0">
                <a:solidFill>
                  <a:schemeClr val="tx2">
                    <a:lumMod val="75000"/>
                  </a:schemeClr>
                </a:solidFill>
                <a:latin typeface="Calibri"/>
                <a:cs typeface="Calibri"/>
              </a:rPr>
              <a:t> </a:t>
            </a:r>
            <a:r>
              <a:rPr sz="1500" spc="-10" dirty="0">
                <a:solidFill>
                  <a:schemeClr val="tx2">
                    <a:lumMod val="75000"/>
                  </a:schemeClr>
                </a:solidFill>
                <a:latin typeface="Calibri"/>
                <a:cs typeface="Calibri"/>
              </a:rPr>
              <a:t>των</a:t>
            </a:r>
            <a:r>
              <a:rPr sz="1500" spc="-5" dirty="0">
                <a:solidFill>
                  <a:schemeClr val="tx2">
                    <a:lumMod val="75000"/>
                  </a:schemeClr>
                </a:solidFill>
                <a:latin typeface="Calibri"/>
                <a:cs typeface="Calibri"/>
              </a:rPr>
              <a:t> προσώπων,</a:t>
            </a:r>
            <a:r>
              <a:rPr sz="1500" dirty="0">
                <a:solidFill>
                  <a:schemeClr val="tx2">
                    <a:lumMod val="75000"/>
                  </a:schemeClr>
                </a:solidFill>
                <a:latin typeface="Calibri"/>
                <a:cs typeface="Calibri"/>
              </a:rPr>
              <a:t> της</a:t>
            </a:r>
            <a:r>
              <a:rPr sz="1500" spc="5" dirty="0">
                <a:solidFill>
                  <a:schemeClr val="tx2">
                    <a:lumMod val="75000"/>
                  </a:schemeClr>
                </a:solidFill>
                <a:latin typeface="Calibri"/>
                <a:cs typeface="Calibri"/>
              </a:rPr>
              <a:t> </a:t>
            </a:r>
            <a:r>
              <a:rPr sz="1500" dirty="0">
                <a:solidFill>
                  <a:schemeClr val="tx2">
                    <a:lumMod val="75000"/>
                  </a:schemeClr>
                </a:solidFill>
                <a:latin typeface="Calibri"/>
                <a:cs typeface="Calibri"/>
              </a:rPr>
              <a:t>επέτρεπαν</a:t>
            </a:r>
            <a:r>
              <a:rPr sz="1500" spc="5" dirty="0">
                <a:solidFill>
                  <a:schemeClr val="tx2">
                    <a:lumMod val="75000"/>
                  </a:schemeClr>
                </a:solidFill>
                <a:latin typeface="Calibri"/>
                <a:cs typeface="Calibri"/>
              </a:rPr>
              <a:t> </a:t>
            </a:r>
            <a:r>
              <a:rPr sz="1500" dirty="0">
                <a:solidFill>
                  <a:schemeClr val="tx2">
                    <a:lumMod val="75000"/>
                  </a:schemeClr>
                </a:solidFill>
                <a:latin typeface="Calibri"/>
                <a:cs typeface="Calibri"/>
              </a:rPr>
              <a:t>να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ανακαλύψει στοιχεία αναφορικά </a:t>
            </a:r>
            <a:r>
              <a:rPr sz="1500" dirty="0">
                <a:solidFill>
                  <a:schemeClr val="tx2">
                    <a:lumMod val="75000"/>
                  </a:schemeClr>
                </a:solidFill>
                <a:latin typeface="Calibri"/>
                <a:cs typeface="Calibri"/>
              </a:rPr>
              <a:t>με </a:t>
            </a:r>
            <a:r>
              <a:rPr sz="1500" spc="-5" dirty="0">
                <a:solidFill>
                  <a:schemeClr val="tx2">
                    <a:lumMod val="75000"/>
                  </a:schemeClr>
                </a:solidFill>
                <a:latin typeface="Calibri"/>
                <a:cs typeface="Calibri"/>
              </a:rPr>
              <a:t>τις ρίζες της, εξασφαλίζοντας παράλληλα </a:t>
            </a:r>
            <a:r>
              <a:rPr sz="1500" dirty="0">
                <a:solidFill>
                  <a:schemeClr val="tx2">
                    <a:lumMod val="75000"/>
                  </a:schemeClr>
                </a:solidFill>
                <a:latin typeface="Calibri"/>
                <a:cs typeface="Calibri"/>
              </a:rPr>
              <a:t>τα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συμφέροντα</a:t>
            </a:r>
            <a:r>
              <a:rPr sz="1500" spc="130" dirty="0">
                <a:solidFill>
                  <a:schemeClr val="tx2">
                    <a:lumMod val="75000"/>
                  </a:schemeClr>
                </a:solidFill>
                <a:latin typeface="Calibri"/>
                <a:cs typeface="Calibri"/>
              </a:rPr>
              <a:t> </a:t>
            </a:r>
            <a:r>
              <a:rPr sz="1500" dirty="0">
                <a:solidFill>
                  <a:schemeClr val="tx2">
                    <a:lumMod val="75000"/>
                  </a:schemeClr>
                </a:solidFill>
                <a:latin typeface="Calibri"/>
                <a:cs typeface="Calibri"/>
              </a:rPr>
              <a:t>των</a:t>
            </a:r>
            <a:r>
              <a:rPr sz="1500" spc="13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τρίτων</a:t>
            </a:r>
            <a:r>
              <a:rPr sz="1500" spc="13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μερών.</a:t>
            </a:r>
            <a:r>
              <a:rPr sz="1500" spc="13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Επιπλέον,</a:t>
            </a:r>
            <a:r>
              <a:rPr sz="1500" spc="14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βάσει</a:t>
            </a:r>
            <a:r>
              <a:rPr sz="1500" spc="135" dirty="0">
                <a:solidFill>
                  <a:schemeClr val="tx2">
                    <a:lumMod val="75000"/>
                  </a:schemeClr>
                </a:solidFill>
                <a:latin typeface="Calibri"/>
                <a:cs typeface="Calibri"/>
              </a:rPr>
              <a:t> </a:t>
            </a:r>
            <a:r>
              <a:rPr sz="1500" dirty="0">
                <a:solidFill>
                  <a:schemeClr val="tx2">
                    <a:lumMod val="75000"/>
                  </a:schemeClr>
                </a:solidFill>
                <a:latin typeface="Calibri"/>
                <a:cs typeface="Calibri"/>
              </a:rPr>
              <a:t>ενός</a:t>
            </a:r>
            <a:r>
              <a:rPr sz="1500" spc="14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νέου</a:t>
            </a:r>
            <a:r>
              <a:rPr sz="1500" spc="12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νόμου</a:t>
            </a:r>
            <a:r>
              <a:rPr sz="1500" spc="14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που</a:t>
            </a:r>
            <a:r>
              <a:rPr sz="1500" spc="114" dirty="0">
                <a:solidFill>
                  <a:schemeClr val="tx2">
                    <a:lumMod val="75000"/>
                  </a:schemeClr>
                </a:solidFill>
                <a:latin typeface="Calibri"/>
                <a:cs typeface="Calibri"/>
              </a:rPr>
              <a:t> </a:t>
            </a:r>
            <a:r>
              <a:rPr sz="1500" spc="-5" dirty="0">
                <a:solidFill>
                  <a:schemeClr val="tx2">
                    <a:lumMod val="75000"/>
                  </a:schemeClr>
                </a:solidFill>
                <a:latin typeface="Calibri"/>
                <a:cs typeface="Calibri"/>
              </a:rPr>
              <a:t>ψηφίστηκε </a:t>
            </a:r>
            <a:r>
              <a:rPr sz="1500" spc="-260" dirty="0">
                <a:solidFill>
                  <a:schemeClr val="tx2">
                    <a:lumMod val="75000"/>
                  </a:schemeClr>
                </a:solidFill>
                <a:latin typeface="Calibri"/>
                <a:cs typeface="Calibri"/>
              </a:rPr>
              <a:t> </a:t>
            </a:r>
            <a:r>
              <a:rPr sz="1500" dirty="0">
                <a:solidFill>
                  <a:schemeClr val="tx2">
                    <a:lumMod val="75000"/>
                  </a:schemeClr>
                </a:solidFill>
                <a:latin typeface="Calibri"/>
                <a:cs typeface="Calibri"/>
              </a:rPr>
              <a:t>το </a:t>
            </a:r>
            <a:r>
              <a:rPr sz="1500" spc="-5" dirty="0">
                <a:solidFill>
                  <a:schemeClr val="tx2">
                    <a:lumMod val="75000"/>
                  </a:schemeClr>
                </a:solidFill>
                <a:latin typeface="Calibri"/>
                <a:cs typeface="Calibri"/>
              </a:rPr>
              <a:t>2002, κατέστη δυνατή </a:t>
            </a:r>
            <a:r>
              <a:rPr sz="1500" dirty="0">
                <a:solidFill>
                  <a:schemeClr val="tx2">
                    <a:lumMod val="75000"/>
                  </a:schemeClr>
                </a:solidFill>
                <a:latin typeface="Calibri"/>
                <a:cs typeface="Calibri"/>
              </a:rPr>
              <a:t>η </a:t>
            </a:r>
            <a:r>
              <a:rPr sz="1500" spc="-5" dirty="0">
                <a:solidFill>
                  <a:schemeClr val="tx2">
                    <a:lumMod val="75000"/>
                  </a:schemeClr>
                </a:solidFill>
                <a:latin typeface="Calibri"/>
                <a:cs typeface="Calibri"/>
              </a:rPr>
              <a:t>άρση </a:t>
            </a:r>
            <a:r>
              <a:rPr sz="1500" dirty="0">
                <a:solidFill>
                  <a:schemeClr val="tx2">
                    <a:lumMod val="75000"/>
                  </a:schemeClr>
                </a:solidFill>
                <a:latin typeface="Calibri"/>
                <a:cs typeface="Calibri"/>
              </a:rPr>
              <a:t>του </a:t>
            </a:r>
            <a:r>
              <a:rPr sz="1500" spc="-5" dirty="0">
                <a:solidFill>
                  <a:schemeClr val="tx2">
                    <a:lumMod val="75000"/>
                  </a:schemeClr>
                </a:solidFill>
                <a:latin typeface="Calibri"/>
                <a:cs typeface="Calibri"/>
              </a:rPr>
              <a:t>απορρήτου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ταυτότητας και συστήθηκε </a:t>
            </a:r>
            <a:r>
              <a:rPr sz="1500" spc="-10" dirty="0">
                <a:solidFill>
                  <a:schemeClr val="tx2">
                    <a:lumMod val="75000"/>
                  </a:schemeClr>
                </a:solidFill>
                <a:latin typeface="Calibri"/>
                <a:cs typeface="Calibri"/>
              </a:rPr>
              <a:t>ένα </a:t>
            </a:r>
            <a:r>
              <a:rPr sz="1500" spc="-5" dirty="0">
                <a:solidFill>
                  <a:schemeClr val="tx2">
                    <a:lumMod val="75000"/>
                  </a:schemeClr>
                </a:solidFill>
                <a:latin typeface="Calibri"/>
                <a:cs typeface="Calibri"/>
              </a:rPr>
              <a:t> ειδικό</a:t>
            </a:r>
            <a:r>
              <a:rPr sz="1500" dirty="0">
                <a:solidFill>
                  <a:schemeClr val="tx2">
                    <a:lumMod val="75000"/>
                  </a:schemeClr>
                </a:solidFill>
                <a:latin typeface="Calibri"/>
                <a:cs typeface="Calibri"/>
              </a:rPr>
              <a:t> όργανο</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για</a:t>
            </a:r>
            <a:r>
              <a:rPr sz="1500" dirty="0">
                <a:solidFill>
                  <a:schemeClr val="tx2">
                    <a:lumMod val="75000"/>
                  </a:schemeClr>
                </a:solidFill>
                <a:latin typeface="Calibri"/>
                <a:cs typeface="Calibri"/>
              </a:rPr>
              <a:t> τη</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διευκόλυνση</a:t>
            </a:r>
            <a:r>
              <a:rPr sz="1500" dirty="0">
                <a:solidFill>
                  <a:schemeClr val="tx2">
                    <a:lumMod val="75000"/>
                  </a:schemeClr>
                </a:solidFill>
                <a:latin typeface="Calibri"/>
                <a:cs typeface="Calibri"/>
              </a:rPr>
              <a:t> της</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ανεύρεσης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πληροφοριών</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σχετικών</a:t>
            </a:r>
            <a:r>
              <a:rPr sz="1500" dirty="0">
                <a:solidFill>
                  <a:schemeClr val="tx2">
                    <a:lumMod val="75000"/>
                  </a:schemeClr>
                </a:solidFill>
                <a:latin typeface="Calibri"/>
                <a:cs typeface="Calibri"/>
              </a:rPr>
              <a:t> με</a:t>
            </a:r>
            <a:r>
              <a:rPr sz="1500" spc="5" dirty="0">
                <a:solidFill>
                  <a:schemeClr val="tx2">
                    <a:lumMod val="75000"/>
                  </a:schemeClr>
                </a:solidFill>
                <a:latin typeface="Calibri"/>
                <a:cs typeface="Calibri"/>
              </a:rPr>
              <a:t> </a:t>
            </a:r>
            <a:r>
              <a:rPr sz="1500" spc="-10" dirty="0">
                <a:solidFill>
                  <a:schemeClr val="tx2">
                    <a:lumMod val="75000"/>
                  </a:schemeClr>
                </a:solidFill>
                <a:latin typeface="Calibri"/>
                <a:cs typeface="Calibri"/>
              </a:rPr>
              <a:t>τη </a:t>
            </a:r>
            <a:r>
              <a:rPr sz="1500" spc="-26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βιολογική καταγωγή. Βάσει αυτού </a:t>
            </a:r>
            <a:r>
              <a:rPr sz="1500" dirty="0">
                <a:solidFill>
                  <a:schemeClr val="tx2">
                    <a:lumMod val="75000"/>
                  </a:schemeClr>
                </a:solidFill>
                <a:latin typeface="Calibri"/>
                <a:cs typeface="Calibri"/>
              </a:rPr>
              <a:t>του </a:t>
            </a:r>
            <a:r>
              <a:rPr sz="1500" spc="-5" dirty="0">
                <a:solidFill>
                  <a:schemeClr val="tx2">
                    <a:lumMod val="75000"/>
                  </a:schemeClr>
                </a:solidFill>
                <a:latin typeface="Calibri"/>
                <a:cs typeface="Calibri"/>
              </a:rPr>
              <a:t>νόμου, </a:t>
            </a:r>
            <a:r>
              <a:rPr sz="1500" dirty="0">
                <a:solidFill>
                  <a:schemeClr val="tx2">
                    <a:lumMod val="75000"/>
                  </a:schemeClr>
                </a:solidFill>
                <a:latin typeface="Calibri"/>
                <a:cs typeface="Calibri"/>
              </a:rPr>
              <a:t>η </a:t>
            </a:r>
            <a:r>
              <a:rPr sz="1500" spc="-5" dirty="0">
                <a:solidFill>
                  <a:schemeClr val="tx2">
                    <a:lumMod val="75000"/>
                  </a:schemeClr>
                </a:solidFill>
                <a:latin typeface="Calibri"/>
                <a:cs typeface="Calibri"/>
              </a:rPr>
              <a:t>προσφεύγουσα μπορούσε πλέον </a:t>
            </a:r>
            <a:r>
              <a:rPr sz="1500" dirty="0">
                <a:solidFill>
                  <a:schemeClr val="tx2">
                    <a:lumMod val="75000"/>
                  </a:schemeClr>
                </a:solidFill>
                <a:latin typeface="Calibri"/>
                <a:cs typeface="Calibri"/>
              </a:rPr>
              <a:t>να </a:t>
            </a:r>
            <a:r>
              <a:rPr sz="1500" spc="5" dirty="0">
                <a:solidFill>
                  <a:schemeClr val="tx2">
                    <a:lumMod val="75000"/>
                  </a:schemeClr>
                </a:solidFill>
                <a:latin typeface="Calibri"/>
                <a:cs typeface="Calibri"/>
              </a:rPr>
              <a:t> </a:t>
            </a:r>
            <a:r>
              <a:rPr sz="1500" dirty="0">
                <a:solidFill>
                  <a:schemeClr val="tx2">
                    <a:lumMod val="75000"/>
                  </a:schemeClr>
                </a:solidFill>
                <a:latin typeface="Calibri"/>
                <a:cs typeface="Calibri"/>
              </a:rPr>
              <a:t>ζητήσει </a:t>
            </a:r>
            <a:r>
              <a:rPr sz="1500" spc="-5" dirty="0">
                <a:solidFill>
                  <a:schemeClr val="tx2">
                    <a:lumMod val="75000"/>
                  </a:schemeClr>
                </a:solidFill>
                <a:latin typeface="Calibri"/>
                <a:cs typeface="Calibri"/>
              </a:rPr>
              <a:t>την αποκάλυψη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ταυτότητας της μητέρας της, υπό </a:t>
            </a:r>
            <a:r>
              <a:rPr sz="1500" dirty="0">
                <a:solidFill>
                  <a:schemeClr val="tx2">
                    <a:lumMod val="75000"/>
                  </a:schemeClr>
                </a:solidFill>
                <a:latin typeface="Calibri"/>
                <a:cs typeface="Calibri"/>
              </a:rPr>
              <a:t>την </a:t>
            </a:r>
            <a:r>
              <a:rPr sz="1500" spc="-5" dirty="0">
                <a:solidFill>
                  <a:schemeClr val="tx2">
                    <a:lumMod val="75000"/>
                  </a:schemeClr>
                </a:solidFill>
                <a:latin typeface="Calibri"/>
                <a:cs typeface="Calibri"/>
              </a:rPr>
              <a:t>προϋπόθεση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συναίνεσης</a:t>
            </a:r>
            <a:r>
              <a:rPr sz="1500" dirty="0">
                <a:solidFill>
                  <a:schemeClr val="tx2">
                    <a:lumMod val="75000"/>
                  </a:schemeClr>
                </a:solidFill>
                <a:latin typeface="Calibri"/>
                <a:cs typeface="Calibri"/>
              </a:rPr>
              <a:t> της</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τελευταίας,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προκειμένου</a:t>
            </a:r>
            <a:r>
              <a:rPr sz="1500" dirty="0">
                <a:solidFill>
                  <a:schemeClr val="tx2">
                    <a:lumMod val="75000"/>
                  </a:schemeClr>
                </a:solidFill>
                <a:latin typeface="Calibri"/>
                <a:cs typeface="Calibri"/>
              </a:rPr>
              <a:t> να</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διασφαλιστεί</a:t>
            </a:r>
            <a:r>
              <a:rPr sz="1500" spc="26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ένας</a:t>
            </a:r>
            <a:r>
              <a:rPr sz="1500" spc="26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δίκαιος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συμβιβασμός</a:t>
            </a:r>
            <a:r>
              <a:rPr sz="1500" dirty="0">
                <a:solidFill>
                  <a:schemeClr val="tx2">
                    <a:lumMod val="75000"/>
                  </a:schemeClr>
                </a:solidFill>
                <a:latin typeface="Calibri"/>
                <a:cs typeface="Calibri"/>
              </a:rPr>
              <a:t> μεταξύ</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της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ανάγκης</a:t>
            </a:r>
            <a:r>
              <a:rPr sz="1500" dirty="0">
                <a:solidFill>
                  <a:schemeClr val="tx2">
                    <a:lumMod val="75000"/>
                  </a:schemeClr>
                </a:solidFill>
                <a:latin typeface="Calibri"/>
                <a:cs typeface="Calibri"/>
              </a:rPr>
              <a:t> της</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μητέρας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για</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προστασία</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και</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του</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νόμιμου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αιτήματος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προσφεύγουσας. </a:t>
            </a:r>
            <a:r>
              <a:rPr sz="1500" dirty="0">
                <a:solidFill>
                  <a:schemeClr val="tx2">
                    <a:lumMod val="75000"/>
                  </a:schemeClr>
                </a:solidFill>
                <a:latin typeface="Calibri"/>
                <a:cs typeface="Calibri"/>
              </a:rPr>
              <a:t>Στόχος </a:t>
            </a:r>
            <a:r>
              <a:rPr sz="1500" spc="-5" dirty="0">
                <a:solidFill>
                  <a:schemeClr val="tx2">
                    <a:lumMod val="75000"/>
                  </a:schemeClr>
                </a:solidFill>
                <a:latin typeface="Calibri"/>
                <a:cs typeface="Calibri"/>
              </a:rPr>
              <a:t>επομένως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γαλλικής νομοθεσίας </a:t>
            </a:r>
            <a:r>
              <a:rPr sz="1500" dirty="0">
                <a:solidFill>
                  <a:schemeClr val="tx2">
                    <a:lumMod val="75000"/>
                  </a:schemeClr>
                </a:solidFill>
                <a:latin typeface="Calibri"/>
                <a:cs typeface="Calibri"/>
              </a:rPr>
              <a:t>ήταν να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επιτύχει ισορροπία </a:t>
            </a:r>
            <a:r>
              <a:rPr sz="1500" dirty="0">
                <a:solidFill>
                  <a:schemeClr val="tx2">
                    <a:lumMod val="75000"/>
                  </a:schemeClr>
                </a:solidFill>
                <a:latin typeface="Calibri"/>
                <a:cs typeface="Calibri"/>
              </a:rPr>
              <a:t>και επαρκή σχέση </a:t>
            </a:r>
            <a:r>
              <a:rPr sz="1500" spc="-5" dirty="0">
                <a:solidFill>
                  <a:schemeClr val="tx2">
                    <a:lumMod val="75000"/>
                  </a:schemeClr>
                </a:solidFill>
                <a:latin typeface="Calibri"/>
                <a:cs typeface="Calibri"/>
              </a:rPr>
              <a:t>αναλογικότητας ανάμεσα στα αντικρουόμενα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συμφέροντα. </a:t>
            </a:r>
            <a:r>
              <a:rPr sz="1500" dirty="0">
                <a:solidFill>
                  <a:schemeClr val="tx2">
                    <a:lumMod val="75000"/>
                  </a:schemeClr>
                </a:solidFill>
                <a:latin typeface="Calibri"/>
                <a:cs typeface="Calibri"/>
              </a:rPr>
              <a:t>Το </a:t>
            </a:r>
            <a:r>
              <a:rPr sz="1500" spc="-5" dirty="0">
                <a:solidFill>
                  <a:schemeClr val="tx2">
                    <a:lumMod val="75000"/>
                  </a:schemeClr>
                </a:solidFill>
                <a:latin typeface="Calibri"/>
                <a:cs typeface="Calibri"/>
              </a:rPr>
              <a:t>Δικαστήριο έκρινε επίσης </a:t>
            </a:r>
            <a:r>
              <a:rPr sz="1500" dirty="0">
                <a:solidFill>
                  <a:schemeClr val="tx2">
                    <a:lumMod val="75000"/>
                  </a:schemeClr>
                </a:solidFill>
                <a:latin typeface="Calibri"/>
                <a:cs typeface="Calibri"/>
              </a:rPr>
              <a:t>ότι </a:t>
            </a:r>
            <a:r>
              <a:rPr sz="1500" spc="-5" dirty="0">
                <a:solidFill>
                  <a:schemeClr val="tx2">
                    <a:lumMod val="75000"/>
                  </a:schemeClr>
                </a:solidFill>
                <a:latin typeface="Calibri"/>
                <a:cs typeface="Calibri"/>
              </a:rPr>
              <a:t>δεν υπήρξε </a:t>
            </a:r>
            <a:r>
              <a:rPr sz="1500" b="1" spc="-5" dirty="0">
                <a:solidFill>
                  <a:schemeClr val="tx2">
                    <a:lumMod val="75000"/>
                  </a:schemeClr>
                </a:solidFill>
                <a:latin typeface="Calibri"/>
                <a:cs typeface="Calibri"/>
              </a:rPr>
              <a:t>καμία παραβίαση του </a:t>
            </a:r>
            <a:r>
              <a:rPr sz="1500" b="1" dirty="0">
                <a:solidFill>
                  <a:schemeClr val="tx2">
                    <a:lumMod val="75000"/>
                  </a:schemeClr>
                </a:solidFill>
                <a:latin typeface="Calibri"/>
                <a:cs typeface="Calibri"/>
              </a:rPr>
              <a:t> </a:t>
            </a:r>
            <a:r>
              <a:rPr sz="1500" b="1" spc="-5" dirty="0">
                <a:solidFill>
                  <a:schemeClr val="tx2">
                    <a:lumMod val="75000"/>
                  </a:schemeClr>
                </a:solidFill>
                <a:latin typeface="Calibri"/>
                <a:cs typeface="Calibri"/>
              </a:rPr>
              <a:t>Άρθρου</a:t>
            </a:r>
            <a:r>
              <a:rPr sz="1500" b="1" dirty="0">
                <a:solidFill>
                  <a:schemeClr val="tx2">
                    <a:lumMod val="75000"/>
                  </a:schemeClr>
                </a:solidFill>
                <a:latin typeface="Calibri"/>
                <a:cs typeface="Calibri"/>
              </a:rPr>
              <a:t> 14</a:t>
            </a:r>
            <a:r>
              <a:rPr sz="1500" b="1"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(απαγόρευση</a:t>
            </a:r>
            <a:r>
              <a:rPr sz="1500" dirty="0">
                <a:solidFill>
                  <a:schemeClr val="tx2">
                    <a:lumMod val="75000"/>
                  </a:schemeClr>
                </a:solidFill>
                <a:latin typeface="Calibri"/>
                <a:cs typeface="Calibri"/>
              </a:rPr>
              <a:t> των</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διακρίσεων)</a:t>
            </a:r>
            <a:r>
              <a:rPr sz="1500" dirty="0">
                <a:solidFill>
                  <a:schemeClr val="tx2">
                    <a:lumMod val="75000"/>
                  </a:schemeClr>
                </a:solidFill>
                <a:latin typeface="Calibri"/>
                <a:cs typeface="Calibri"/>
              </a:rPr>
              <a:t> </a:t>
            </a:r>
            <a:r>
              <a:rPr sz="1500" b="1" spc="-5" dirty="0">
                <a:solidFill>
                  <a:schemeClr val="tx2">
                    <a:lumMod val="75000"/>
                  </a:schemeClr>
                </a:solidFill>
                <a:latin typeface="Calibri"/>
                <a:cs typeface="Calibri"/>
              </a:rPr>
              <a:t>σε</a:t>
            </a:r>
            <a:r>
              <a:rPr sz="1500" b="1" dirty="0">
                <a:solidFill>
                  <a:schemeClr val="tx2">
                    <a:lumMod val="75000"/>
                  </a:schemeClr>
                </a:solidFill>
                <a:latin typeface="Calibri"/>
                <a:cs typeface="Calibri"/>
              </a:rPr>
              <a:t> </a:t>
            </a:r>
            <a:r>
              <a:rPr sz="1500" b="1" spc="-5" dirty="0">
                <a:solidFill>
                  <a:schemeClr val="tx2">
                    <a:lumMod val="75000"/>
                  </a:schemeClr>
                </a:solidFill>
                <a:latin typeface="Calibri"/>
                <a:cs typeface="Calibri"/>
              </a:rPr>
              <a:t>συνδυασμό</a:t>
            </a:r>
            <a:r>
              <a:rPr sz="1500" b="1" dirty="0">
                <a:solidFill>
                  <a:schemeClr val="tx2">
                    <a:lumMod val="75000"/>
                  </a:schemeClr>
                </a:solidFill>
                <a:latin typeface="Calibri"/>
                <a:cs typeface="Calibri"/>
              </a:rPr>
              <a:t> </a:t>
            </a:r>
            <a:r>
              <a:rPr sz="1500" b="1" spc="-5" dirty="0">
                <a:solidFill>
                  <a:schemeClr val="tx2">
                    <a:lumMod val="75000"/>
                  </a:schemeClr>
                </a:solidFill>
                <a:latin typeface="Calibri"/>
                <a:cs typeface="Calibri"/>
              </a:rPr>
              <a:t>με</a:t>
            </a:r>
            <a:r>
              <a:rPr sz="1500" b="1" dirty="0">
                <a:solidFill>
                  <a:schemeClr val="tx2">
                    <a:lumMod val="75000"/>
                  </a:schemeClr>
                </a:solidFill>
                <a:latin typeface="Calibri"/>
                <a:cs typeface="Calibri"/>
              </a:rPr>
              <a:t> </a:t>
            </a:r>
            <a:r>
              <a:rPr sz="1500" b="1" spc="-5" dirty="0">
                <a:solidFill>
                  <a:schemeClr val="tx2">
                    <a:lumMod val="75000"/>
                  </a:schemeClr>
                </a:solidFill>
                <a:latin typeface="Calibri"/>
                <a:cs typeface="Calibri"/>
              </a:rPr>
              <a:t>το</a:t>
            </a:r>
            <a:r>
              <a:rPr sz="1500" b="1" dirty="0">
                <a:solidFill>
                  <a:schemeClr val="tx2">
                    <a:lumMod val="75000"/>
                  </a:schemeClr>
                </a:solidFill>
                <a:latin typeface="Calibri"/>
                <a:cs typeface="Calibri"/>
              </a:rPr>
              <a:t> </a:t>
            </a:r>
            <a:r>
              <a:rPr sz="1500" b="1" spc="-5" dirty="0">
                <a:solidFill>
                  <a:schemeClr val="tx2">
                    <a:lumMod val="75000"/>
                  </a:schemeClr>
                </a:solidFill>
                <a:latin typeface="Calibri"/>
                <a:cs typeface="Calibri"/>
              </a:rPr>
              <a:t>Άρθρο</a:t>
            </a:r>
            <a:r>
              <a:rPr sz="1500" b="1" dirty="0">
                <a:solidFill>
                  <a:schemeClr val="tx2">
                    <a:lumMod val="75000"/>
                  </a:schemeClr>
                </a:solidFill>
                <a:latin typeface="Calibri"/>
                <a:cs typeface="Calibri"/>
              </a:rPr>
              <a:t> 8</a:t>
            </a:r>
            <a:r>
              <a:rPr sz="1500" b="1" spc="5" dirty="0">
                <a:solidFill>
                  <a:schemeClr val="tx2">
                    <a:lumMod val="75000"/>
                  </a:schemeClr>
                </a:solidFill>
                <a:latin typeface="Calibri"/>
                <a:cs typeface="Calibri"/>
              </a:rPr>
              <a:t>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Σύμβασης, εκτιμώντας </a:t>
            </a:r>
            <a:r>
              <a:rPr sz="1500" dirty="0">
                <a:solidFill>
                  <a:schemeClr val="tx2">
                    <a:lumMod val="75000"/>
                  </a:schemeClr>
                </a:solidFill>
                <a:latin typeface="Calibri"/>
                <a:cs typeface="Calibri"/>
              </a:rPr>
              <a:t>ότι η </a:t>
            </a:r>
            <a:r>
              <a:rPr sz="1500" spc="-5" dirty="0">
                <a:solidFill>
                  <a:schemeClr val="tx2">
                    <a:lumMod val="75000"/>
                  </a:schemeClr>
                </a:solidFill>
                <a:latin typeface="Calibri"/>
                <a:cs typeface="Calibri"/>
              </a:rPr>
              <a:t>προσφεύγουσα </a:t>
            </a:r>
            <a:r>
              <a:rPr sz="1500" dirty="0">
                <a:solidFill>
                  <a:schemeClr val="tx2">
                    <a:lumMod val="75000"/>
                  </a:schemeClr>
                </a:solidFill>
                <a:latin typeface="Calibri"/>
                <a:cs typeface="Calibri"/>
              </a:rPr>
              <a:t>δεν είχε </a:t>
            </a:r>
            <a:r>
              <a:rPr sz="1500" spc="-5" dirty="0">
                <a:solidFill>
                  <a:schemeClr val="tx2">
                    <a:lumMod val="75000"/>
                  </a:schemeClr>
                </a:solidFill>
                <a:latin typeface="Calibri"/>
                <a:cs typeface="Calibri"/>
              </a:rPr>
              <a:t>υποστεί διάκριση λόγω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φύσης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συγγένειάς της, δεδομένου </a:t>
            </a:r>
            <a:r>
              <a:rPr sz="1500" dirty="0">
                <a:solidFill>
                  <a:schemeClr val="tx2">
                    <a:lumMod val="75000"/>
                  </a:schemeClr>
                </a:solidFill>
                <a:latin typeface="Calibri"/>
                <a:cs typeface="Calibri"/>
              </a:rPr>
              <a:t>ότι </a:t>
            </a:r>
            <a:r>
              <a:rPr sz="1500" spc="-5" dirty="0">
                <a:solidFill>
                  <a:schemeClr val="tx2">
                    <a:lumMod val="75000"/>
                  </a:schemeClr>
                </a:solidFill>
                <a:latin typeface="Calibri"/>
                <a:cs typeface="Calibri"/>
              </a:rPr>
              <a:t>διέθετε γονικό δεσμό </a:t>
            </a:r>
            <a:r>
              <a:rPr sz="1500" dirty="0">
                <a:solidFill>
                  <a:schemeClr val="tx2">
                    <a:lumMod val="75000"/>
                  </a:schemeClr>
                </a:solidFill>
                <a:latin typeface="Calibri"/>
                <a:cs typeface="Calibri"/>
              </a:rPr>
              <a:t>με </a:t>
            </a:r>
            <a:r>
              <a:rPr sz="1500" spc="-5" dirty="0">
                <a:solidFill>
                  <a:schemeClr val="tx2">
                    <a:lumMod val="75000"/>
                  </a:schemeClr>
                </a:solidFill>
                <a:latin typeface="Calibri"/>
                <a:cs typeface="Calibri"/>
              </a:rPr>
              <a:t>τους θετούς </a:t>
            </a:r>
            <a:r>
              <a:rPr sz="1500" dirty="0">
                <a:solidFill>
                  <a:schemeClr val="tx2">
                    <a:lumMod val="75000"/>
                  </a:schemeClr>
                </a:solidFill>
                <a:latin typeface="Calibri"/>
                <a:cs typeface="Calibri"/>
              </a:rPr>
              <a:t> γονείς της </a:t>
            </a:r>
            <a:r>
              <a:rPr sz="1500" spc="-5" dirty="0">
                <a:solidFill>
                  <a:schemeClr val="tx2">
                    <a:lumMod val="75000"/>
                  </a:schemeClr>
                </a:solidFill>
                <a:latin typeface="Calibri"/>
                <a:cs typeface="Calibri"/>
              </a:rPr>
              <a:t>και δικαίωμα στην κληρονομιά και </a:t>
            </a:r>
            <a:r>
              <a:rPr sz="1500" dirty="0">
                <a:solidFill>
                  <a:schemeClr val="tx2">
                    <a:lumMod val="75000"/>
                  </a:schemeClr>
                </a:solidFill>
                <a:latin typeface="Calibri"/>
                <a:cs typeface="Calibri"/>
              </a:rPr>
              <a:t>την </a:t>
            </a:r>
            <a:r>
              <a:rPr sz="1500" spc="-5" dirty="0">
                <a:solidFill>
                  <a:schemeClr val="tx2">
                    <a:lumMod val="75000"/>
                  </a:schemeClr>
                </a:solidFill>
                <a:latin typeface="Calibri"/>
                <a:cs typeface="Calibri"/>
              </a:rPr>
              <a:t>περιουσία τους. Επιπλέον, δεν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μπορούσε </a:t>
            </a:r>
            <a:r>
              <a:rPr sz="1500" dirty="0">
                <a:solidFill>
                  <a:schemeClr val="tx2">
                    <a:lumMod val="75000"/>
                  </a:schemeClr>
                </a:solidFill>
                <a:latin typeface="Calibri"/>
                <a:cs typeface="Calibri"/>
              </a:rPr>
              <a:t>να </a:t>
            </a:r>
            <a:r>
              <a:rPr sz="1500" spc="-5" dirty="0">
                <a:solidFill>
                  <a:schemeClr val="tx2">
                    <a:lumMod val="75000"/>
                  </a:schemeClr>
                </a:solidFill>
                <a:latin typeface="Calibri"/>
                <a:cs typeface="Calibri"/>
              </a:rPr>
              <a:t>ισχυριστεί </a:t>
            </a:r>
            <a:r>
              <a:rPr sz="1500" dirty="0">
                <a:solidFill>
                  <a:schemeClr val="tx2">
                    <a:lumMod val="75000"/>
                  </a:schemeClr>
                </a:solidFill>
                <a:latin typeface="Calibri"/>
                <a:cs typeface="Calibri"/>
              </a:rPr>
              <a:t>ότι η </a:t>
            </a:r>
            <a:r>
              <a:rPr sz="1500" spc="-5" dirty="0">
                <a:solidFill>
                  <a:schemeClr val="tx2">
                    <a:lumMod val="75000"/>
                  </a:schemeClr>
                </a:solidFill>
                <a:latin typeface="Calibri"/>
                <a:cs typeface="Calibri"/>
              </a:rPr>
              <a:t>θέση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αναφορικά </a:t>
            </a:r>
            <a:r>
              <a:rPr sz="1500" dirty="0">
                <a:solidFill>
                  <a:schemeClr val="tx2">
                    <a:lumMod val="75000"/>
                  </a:schemeClr>
                </a:solidFill>
                <a:latin typeface="Calibri"/>
                <a:cs typeface="Calibri"/>
              </a:rPr>
              <a:t>με τη </a:t>
            </a:r>
            <a:r>
              <a:rPr sz="1500" spc="-5" dirty="0">
                <a:solidFill>
                  <a:schemeClr val="tx2">
                    <a:lumMod val="75000"/>
                  </a:schemeClr>
                </a:solidFill>
                <a:latin typeface="Calibri"/>
                <a:cs typeface="Calibri"/>
              </a:rPr>
              <a:t>βιολογική </a:t>
            </a:r>
            <a:r>
              <a:rPr sz="1500" dirty="0">
                <a:solidFill>
                  <a:schemeClr val="tx2">
                    <a:lumMod val="75000"/>
                  </a:schemeClr>
                </a:solidFill>
                <a:latin typeface="Calibri"/>
                <a:cs typeface="Calibri"/>
              </a:rPr>
              <a:t>της </a:t>
            </a:r>
            <a:r>
              <a:rPr sz="1500" spc="-5" dirty="0">
                <a:solidFill>
                  <a:schemeClr val="tx2">
                    <a:lumMod val="75000"/>
                  </a:schemeClr>
                </a:solidFill>
                <a:latin typeface="Calibri"/>
                <a:cs typeface="Calibri"/>
              </a:rPr>
              <a:t>μητέρα ήταν </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παρόμοια</a:t>
            </a:r>
            <a:r>
              <a:rPr sz="1500" dirty="0">
                <a:solidFill>
                  <a:schemeClr val="tx2">
                    <a:lumMod val="75000"/>
                  </a:schemeClr>
                </a:solidFill>
                <a:latin typeface="Calibri"/>
                <a:cs typeface="Calibri"/>
              </a:rPr>
              <a:t> με</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τη</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θέση</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παιδιών</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που</a:t>
            </a:r>
            <a:r>
              <a:rPr sz="1500" dirty="0">
                <a:solidFill>
                  <a:schemeClr val="tx2">
                    <a:lumMod val="75000"/>
                  </a:schemeClr>
                </a:solidFill>
                <a:latin typeface="Calibri"/>
                <a:cs typeface="Calibri"/>
              </a:rPr>
              <a:t> έχουν</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θεμελιωμένο</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γονικό</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δεσμό</a:t>
            </a:r>
            <a:r>
              <a:rPr sz="1500" spc="260" dirty="0">
                <a:solidFill>
                  <a:schemeClr val="tx2">
                    <a:lumMod val="75000"/>
                  </a:schemeClr>
                </a:solidFill>
                <a:latin typeface="Calibri"/>
                <a:cs typeface="Calibri"/>
              </a:rPr>
              <a:t> </a:t>
            </a:r>
            <a:r>
              <a:rPr sz="1500" dirty="0">
                <a:solidFill>
                  <a:schemeClr val="tx2">
                    <a:lumMod val="75000"/>
                  </a:schemeClr>
                </a:solidFill>
                <a:latin typeface="Calibri"/>
                <a:cs typeface="Calibri"/>
              </a:rPr>
              <a:t>με</a:t>
            </a:r>
            <a:r>
              <a:rPr sz="1500" spc="270" dirty="0">
                <a:solidFill>
                  <a:schemeClr val="tx2">
                    <a:lumMod val="75000"/>
                  </a:schemeClr>
                </a:solidFill>
                <a:latin typeface="Calibri"/>
                <a:cs typeface="Calibri"/>
              </a:rPr>
              <a:t> </a:t>
            </a:r>
            <a:r>
              <a:rPr sz="1500" dirty="0">
                <a:solidFill>
                  <a:schemeClr val="tx2">
                    <a:lumMod val="75000"/>
                  </a:schemeClr>
                </a:solidFill>
                <a:latin typeface="Calibri"/>
                <a:cs typeface="Calibri"/>
              </a:rPr>
              <a:t>τη </a:t>
            </a:r>
            <a:r>
              <a:rPr sz="1500" spc="5" dirty="0">
                <a:solidFill>
                  <a:schemeClr val="tx2">
                    <a:lumMod val="75000"/>
                  </a:schemeClr>
                </a:solidFill>
                <a:latin typeface="Calibri"/>
                <a:cs typeface="Calibri"/>
              </a:rPr>
              <a:t> </a:t>
            </a:r>
            <a:r>
              <a:rPr sz="1500" spc="-5" dirty="0">
                <a:solidFill>
                  <a:schemeClr val="tx2">
                    <a:lumMod val="75000"/>
                  </a:schemeClr>
                </a:solidFill>
                <a:latin typeface="Calibri"/>
                <a:cs typeface="Calibri"/>
              </a:rPr>
              <a:t>βιολογική</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τους</a:t>
            </a:r>
            <a:r>
              <a:rPr sz="1500" dirty="0">
                <a:solidFill>
                  <a:schemeClr val="tx2">
                    <a:lumMod val="75000"/>
                  </a:schemeClr>
                </a:solidFill>
                <a:latin typeface="Calibri"/>
                <a:cs typeface="Calibri"/>
              </a:rPr>
              <a:t> </a:t>
            </a:r>
            <a:r>
              <a:rPr sz="1500" spc="-5" dirty="0">
                <a:solidFill>
                  <a:schemeClr val="tx2">
                    <a:lumMod val="75000"/>
                  </a:schemeClr>
                </a:solidFill>
                <a:latin typeface="Calibri"/>
                <a:cs typeface="Calibri"/>
              </a:rPr>
              <a:t>μητέρα.</a:t>
            </a:r>
            <a:endParaRPr sz="1500">
              <a:solidFill>
                <a:schemeClr val="tx2">
                  <a:lumMod val="75000"/>
                </a:schemeClr>
              </a:solidFill>
              <a:latin typeface="Calibri"/>
              <a:cs typeface="Calibri"/>
            </a:endParaRPr>
          </a:p>
          <a:p>
            <a:pPr>
              <a:lnSpc>
                <a:spcPct val="100000"/>
              </a:lnSpc>
              <a:spcBef>
                <a:spcPts val="20"/>
              </a:spcBef>
            </a:pPr>
            <a:endParaRPr sz="150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TotalTime>
  <Words>11267</Words>
  <Application>Microsoft Office PowerPoint</Application>
  <PresentationFormat>Προσαρμογή</PresentationFormat>
  <Paragraphs>229</Paragraphs>
  <Slides>42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42</vt:i4>
      </vt:variant>
    </vt:vector>
  </HeadingPairs>
  <TitlesOfParts>
    <vt:vector size="43" baseType="lpstr">
      <vt:lpstr>Office Theme</vt:lpstr>
      <vt:lpstr>Δικαιώματα του Παιδιού</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ΕΥΡΩΠΑΪΚΟ ΔΙΚΑΣΤΗΡΙΟ ΔΙΚΑΙΩΜΑΤΩΝ ΤΟΥ ΑΝΘΡΩΠΟΥ</dc:title>
  <dc:creator>.</dc:creator>
  <cp:lastModifiedBy>user1</cp:lastModifiedBy>
  <cp:revision>48</cp:revision>
  <dcterms:created xsi:type="dcterms:W3CDTF">2021-11-22T15:28:10Z</dcterms:created>
  <dcterms:modified xsi:type="dcterms:W3CDTF">2021-12-03T11:27:52Z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2019-10-09T00:00:00Z</vt:filetime>
  </property>
  <property fmtid="{D5CDD505-2E9C-101B-9397-08002B2CF9AE}" pid="3" name="Creator">
    <vt:lpwstr>Acrobat PDFMaker 11 for Word</vt:lpwstr>
  </property>
  <property fmtid="{D5CDD505-2E9C-101B-9397-08002B2CF9AE}" pid="4" name="LastSaved">
    <vt:filetime>2021-11-22T00:00:00Z</vt:filetime>
  </property>
</Properties>
</file>