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4" r:id="rId7"/>
    <p:sldId id="265" r:id="rId8"/>
    <p:sldId id="266" r:id="rId9"/>
    <p:sldId id="267" r:id="rId10"/>
    <p:sldId id="268" r:id="rId11"/>
    <p:sldId id="269" r:id="rId12"/>
    <p:sldId id="270" r:id="rId13"/>
    <p:sldId id="271" r:id="rId14"/>
    <p:sldId id="275" r:id="rId15"/>
    <p:sldId id="276" r:id="rId16"/>
    <p:sldId id="277" r:id="rId17"/>
    <p:sldId id="284" r:id="rId18"/>
    <p:sldId id="279" r:id="rId19"/>
    <p:sldId id="281" r:id="rId20"/>
    <p:sldId id="285" r:id="rId21"/>
    <p:sldId id="286" r:id="rId22"/>
    <p:sldId id="287" r:id="rId23"/>
    <p:sldId id="290" r:id="rId24"/>
    <p:sldId id="288" r:id="rId25"/>
    <p:sldId id="289" r:id="rId26"/>
    <p:sldId id="291"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s Kyrkilis" userId="e96603508ab75866" providerId="LiveId" clId="{E5985EC2-9239-C346-A849-710F7EC100BD}"/>
    <pc:docChg chg="undo custSel delSld modSld">
      <pc:chgData name="Dimitris Kyrkilis" userId="e96603508ab75866" providerId="LiveId" clId="{E5985EC2-9239-C346-A849-710F7EC100BD}" dt="2020-04-13T22:04:25.921" v="1447" actId="21"/>
      <pc:docMkLst>
        <pc:docMk/>
      </pc:docMkLst>
      <pc:sldChg chg="del">
        <pc:chgData name="Dimitris Kyrkilis" userId="e96603508ab75866" providerId="LiveId" clId="{E5985EC2-9239-C346-A849-710F7EC100BD}" dt="2020-04-13T22:04:25.921" v="1447" actId="21"/>
        <pc:sldMkLst>
          <pc:docMk/>
          <pc:sldMk cId="3173462152" sldId="273"/>
        </pc:sldMkLst>
      </pc:sldChg>
      <pc:sldChg chg="delSp modSp">
        <pc:chgData name="Dimitris Kyrkilis" userId="e96603508ab75866" providerId="LiveId" clId="{E5985EC2-9239-C346-A849-710F7EC100BD}" dt="2020-04-13T22:03:16.640" v="1446" actId="6549"/>
        <pc:sldMkLst>
          <pc:docMk/>
          <pc:sldMk cId="1768257871" sldId="281"/>
        </pc:sldMkLst>
        <pc:spChg chg="mod">
          <ac:chgData name="Dimitris Kyrkilis" userId="e96603508ab75866" providerId="LiveId" clId="{E5985EC2-9239-C346-A849-710F7EC100BD}" dt="2020-04-13T21:44:42.860" v="85" actId="20577"/>
          <ac:spMkLst>
            <pc:docMk/>
            <pc:sldMk cId="1768257871" sldId="281"/>
            <ac:spMk id="4" creationId="{BFC7E55D-8BA3-45B8-8010-2008D6A2A4E5}"/>
          </ac:spMkLst>
        </pc:spChg>
        <pc:spChg chg="mod">
          <ac:chgData name="Dimitris Kyrkilis" userId="e96603508ab75866" providerId="LiveId" clId="{E5985EC2-9239-C346-A849-710F7EC100BD}" dt="2020-04-13T22:02:47.954" v="1309" actId="20577"/>
          <ac:spMkLst>
            <pc:docMk/>
            <pc:sldMk cId="1768257871" sldId="281"/>
            <ac:spMk id="43" creationId="{C259560B-BD82-437F-A788-E5287EDD959C}"/>
          </ac:spMkLst>
        </pc:spChg>
        <pc:spChg chg="mod">
          <ac:chgData name="Dimitris Kyrkilis" userId="e96603508ab75866" providerId="LiveId" clId="{E5985EC2-9239-C346-A849-710F7EC100BD}" dt="2020-04-13T22:03:16.640" v="1446" actId="6549"/>
          <ac:spMkLst>
            <pc:docMk/>
            <pc:sldMk cId="1768257871" sldId="281"/>
            <ac:spMk id="7189" creationId="{00000000-0000-0000-0000-000000000000}"/>
          </ac:spMkLst>
        </pc:spChg>
        <pc:spChg chg="del mod">
          <ac:chgData name="Dimitris Kyrkilis" userId="e96603508ab75866" providerId="LiveId" clId="{E5985EC2-9239-C346-A849-710F7EC100BD}" dt="2020-04-13T21:45:38.188" v="391" actId="478"/>
          <ac:spMkLst>
            <pc:docMk/>
            <pc:sldMk cId="1768257871" sldId="281"/>
            <ac:spMk id="19561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4CBCFF-C8E3-6045-BB02-B1F3A7CEC7F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BF55326-9AF0-BD4B-925A-FE5997F665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2B3CF26-9503-B944-A5B9-140D2BE94BFD}"/>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E974677D-0B2C-D34D-B448-2ACC0D77DE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AC1E69F-1BE0-E743-9474-3181CD70BF3F}"/>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84898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C83BDD-BA92-044D-A237-3182DDE55FB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325988D-4C4F-4748-885E-979696CFC82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E8C6E9B-6A62-3940-8949-84B30C9D477A}"/>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85AFD4F7-D8AA-3648-BD2D-ED131322334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E70F3F-12C9-A544-8163-13020880E26D}"/>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89475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6BFFB92-B864-1C41-A5B2-537361299D5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DFF35AF-2408-224F-A229-147E1D3FF16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A28C2E1-5DC3-154D-A6CA-68CC3BC3C268}"/>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271B8A6F-DDEB-4A4D-A758-5880AA6EFC1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7C9E256-254F-A042-A3D9-F997E984DED3}"/>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17956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A2B35B-EF02-9D40-9FB4-E83A34462A8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DC60332-7079-684E-AAB6-05CC0EF46EE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16EA35-D6EB-304B-980B-ACC303A86D20}"/>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549A61B3-E242-1C4F-A8F7-6A34468D034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BBA7C3-6C8F-4D4A-9305-B061FAB59C26}"/>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56977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362CA4-F572-6E4D-B473-A32433E4DE2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CB051D-7661-2948-8731-729826A5C6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F99AD1B-0206-8741-9FEC-838F4DCC4B6B}"/>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53C47066-4E81-5943-AFB2-CEC81D0F62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30ECD2-B27A-2945-8756-52E8B8772FF8}"/>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301605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186ABE-0285-D34F-AE69-DC64D7FFE0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7FE01E9-22E7-004B-90F6-5727E6E9DBD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A8E513B-431C-2341-9EFF-0D0BB7E2D31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4D24971-1654-A44B-850E-A95AA4C518AC}"/>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6" name="Θέση υποσέλιδου 5">
            <a:extLst>
              <a:ext uri="{FF2B5EF4-FFF2-40B4-BE49-F238E27FC236}">
                <a16:creationId xmlns:a16="http://schemas.microsoft.com/office/drawing/2014/main" id="{779F8D0D-A7E1-064A-B6D8-790BE1FBCBE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2315E9E-C019-854F-99A2-39FA8935E8BE}"/>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152830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DE2730-2AEE-2F4E-8E2E-054A40E590A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88FD921-B1CA-E94E-B813-CCBABC9303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E854593-69A4-BA4D-8050-8659409A61E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49C312B-BC72-EC41-A5DF-F06B97CE4C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5C3F085-4274-1643-8CBE-68871F24365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F96B111-379A-D744-A6E8-EDB8B202B843}"/>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8" name="Θέση υποσέλιδου 7">
            <a:extLst>
              <a:ext uri="{FF2B5EF4-FFF2-40B4-BE49-F238E27FC236}">
                <a16:creationId xmlns:a16="http://schemas.microsoft.com/office/drawing/2014/main" id="{3F264FED-1908-CD4C-98CD-665C59CBD29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97C66E8-405D-D84B-92D0-2FF8DB94760B}"/>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55850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39A86F-CABD-A64A-A895-5C689868E84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F283DDA-20EC-2A43-9160-D3F1C30C4127}"/>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4" name="Θέση υποσέλιδου 3">
            <a:extLst>
              <a:ext uri="{FF2B5EF4-FFF2-40B4-BE49-F238E27FC236}">
                <a16:creationId xmlns:a16="http://schemas.microsoft.com/office/drawing/2014/main" id="{D21828C5-E41F-D040-B536-F9DEFC701D7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13B838C-ECD2-E442-A16F-1FBDF2035AA3}"/>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78974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D4C67BD-319B-4742-BAB5-888BD1C1FD5B}"/>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3" name="Θέση υποσέλιδου 2">
            <a:extLst>
              <a:ext uri="{FF2B5EF4-FFF2-40B4-BE49-F238E27FC236}">
                <a16:creationId xmlns:a16="http://schemas.microsoft.com/office/drawing/2014/main" id="{96C33EE4-8A7E-F04A-8675-4F12FB1AD9C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CAA5EA8-4408-904F-B976-D7DF2D624E7F}"/>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345078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873A67-DC6E-2444-8321-EB6F9571B3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B053CCE-07AA-1341-89D4-9BB3DABA04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79F551C-633E-1349-9F53-8FE83F648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C65A4D3-0EC0-5444-B67E-D0631110708E}"/>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6" name="Θέση υποσέλιδου 5">
            <a:extLst>
              <a:ext uri="{FF2B5EF4-FFF2-40B4-BE49-F238E27FC236}">
                <a16:creationId xmlns:a16="http://schemas.microsoft.com/office/drawing/2014/main" id="{6C3A4CE3-C30C-1945-8DE8-73771F2961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9BB66CB-15F4-3B40-ABE7-A1C0D4484E9C}"/>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348148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D52188-E7AB-8941-847F-A8764A913AB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E17DD8F-E6B3-BF4E-8D67-AD1267B60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0BB5399-EDF4-964A-9E73-686CABAEC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98C8283-86CC-7A4B-830F-F7C7EFA3A758}"/>
              </a:ext>
            </a:extLst>
          </p:cNvPr>
          <p:cNvSpPr>
            <a:spLocks noGrp="1"/>
          </p:cNvSpPr>
          <p:nvPr>
            <p:ph type="dt" sz="half" idx="10"/>
          </p:nvPr>
        </p:nvSpPr>
        <p:spPr/>
        <p:txBody>
          <a:bodyPr/>
          <a:lstStyle/>
          <a:p>
            <a:fld id="{54828DC3-9A87-8D4C-AFF8-2934F193EBE5}" type="datetimeFigureOut">
              <a:rPr lang="el-GR" smtClean="0"/>
              <a:t>27/2/2021</a:t>
            </a:fld>
            <a:endParaRPr lang="el-GR"/>
          </a:p>
        </p:txBody>
      </p:sp>
      <p:sp>
        <p:nvSpPr>
          <p:cNvPr id="6" name="Θέση υποσέλιδου 5">
            <a:extLst>
              <a:ext uri="{FF2B5EF4-FFF2-40B4-BE49-F238E27FC236}">
                <a16:creationId xmlns:a16="http://schemas.microsoft.com/office/drawing/2014/main" id="{AAFDD51F-78D8-F640-A17C-AF7AAA80D7D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638E487-BC43-B846-A14D-05B605D213FA}"/>
              </a:ext>
            </a:extLst>
          </p:cNvPr>
          <p:cNvSpPr>
            <a:spLocks noGrp="1"/>
          </p:cNvSpPr>
          <p:nvPr>
            <p:ph type="sldNum" sz="quarter" idx="12"/>
          </p:nvPr>
        </p:nvSpPr>
        <p:spPr/>
        <p:txBody>
          <a:bodyPr/>
          <a:lstStyle/>
          <a:p>
            <a:fld id="{FD512826-A710-EC4D-BC3C-4BBEE19302A7}" type="slidenum">
              <a:rPr lang="el-GR" smtClean="0"/>
              <a:t>‹#›</a:t>
            </a:fld>
            <a:endParaRPr lang="el-GR"/>
          </a:p>
        </p:txBody>
      </p:sp>
    </p:spTree>
    <p:extLst>
      <p:ext uri="{BB962C8B-B14F-4D97-AF65-F5344CB8AC3E}">
        <p14:creationId xmlns:p14="http://schemas.microsoft.com/office/powerpoint/2010/main" val="27329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72878C0-D2DC-B841-B909-618644828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0352DD6-2B24-4B41-B673-BADE520E4F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97CB30B-51F3-9D4A-AFEF-F0D772C3C0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28DC3-9A87-8D4C-AFF8-2934F193EBE5}" type="datetimeFigureOut">
              <a:rPr lang="el-GR" smtClean="0"/>
              <a:t>27/2/2021</a:t>
            </a:fld>
            <a:endParaRPr lang="el-GR"/>
          </a:p>
        </p:txBody>
      </p:sp>
      <p:sp>
        <p:nvSpPr>
          <p:cNvPr id="5" name="Θέση υποσέλιδου 4">
            <a:extLst>
              <a:ext uri="{FF2B5EF4-FFF2-40B4-BE49-F238E27FC236}">
                <a16:creationId xmlns:a16="http://schemas.microsoft.com/office/drawing/2014/main" id="{E8D568A2-DE04-034D-B955-01200EA677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FCCCD62-B1F6-7840-9B8E-F1E51268AB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12826-A710-EC4D-BC3C-4BBEE19302A7}" type="slidenum">
              <a:rPr lang="el-GR" smtClean="0"/>
              <a:t>‹#›</a:t>
            </a:fld>
            <a:endParaRPr lang="el-GR"/>
          </a:p>
        </p:txBody>
      </p:sp>
    </p:spTree>
    <p:extLst>
      <p:ext uri="{BB962C8B-B14F-4D97-AF65-F5344CB8AC3E}">
        <p14:creationId xmlns:p14="http://schemas.microsoft.com/office/powerpoint/2010/main" val="281706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8E8DC2-33AA-9140-9740-8BC97C69335F}"/>
              </a:ext>
            </a:extLst>
          </p:cNvPr>
          <p:cNvSpPr>
            <a:spLocks noGrp="1"/>
          </p:cNvSpPr>
          <p:nvPr>
            <p:ph type="ctrTitle"/>
          </p:nvPr>
        </p:nvSpPr>
        <p:spPr/>
        <p:txBody>
          <a:bodyPr/>
          <a:lstStyle/>
          <a:p>
            <a:r>
              <a:rPr lang="en-GB"/>
              <a:t>International Development and Global South</a:t>
            </a:r>
            <a:endParaRPr lang="el-GR"/>
          </a:p>
        </p:txBody>
      </p:sp>
      <p:sp>
        <p:nvSpPr>
          <p:cNvPr id="3" name="Υπότιτλος 2">
            <a:extLst>
              <a:ext uri="{FF2B5EF4-FFF2-40B4-BE49-F238E27FC236}">
                <a16:creationId xmlns:a16="http://schemas.microsoft.com/office/drawing/2014/main" id="{4621C6B7-B1D8-754D-957E-B83BF3FDD09B}"/>
              </a:ext>
            </a:extLst>
          </p:cNvPr>
          <p:cNvSpPr>
            <a:spLocks noGrp="1"/>
          </p:cNvSpPr>
          <p:nvPr>
            <p:ph type="subTitle" idx="1"/>
          </p:nvPr>
        </p:nvSpPr>
        <p:spPr/>
        <p:txBody>
          <a:bodyPr/>
          <a:lstStyle/>
          <a:p>
            <a:r>
              <a:rPr lang="en-GB"/>
              <a:t>Neoclassical Economic Growth</a:t>
            </a:r>
          </a:p>
          <a:p>
            <a:r>
              <a:rPr lang="en-GB"/>
              <a:t>Dimitrios Kyrkilis</a:t>
            </a:r>
          </a:p>
          <a:p>
            <a:r>
              <a:rPr lang="en-GB"/>
              <a:t>University of Macedonia</a:t>
            </a:r>
            <a:endParaRPr lang="el-GR"/>
          </a:p>
        </p:txBody>
      </p:sp>
    </p:spTree>
    <p:extLst>
      <p:ext uri="{BB962C8B-B14F-4D97-AF65-F5344CB8AC3E}">
        <p14:creationId xmlns:p14="http://schemas.microsoft.com/office/powerpoint/2010/main" val="3069689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C9C98B-6CEA-7440-A97E-BD787D1023BF}"/>
              </a:ext>
            </a:extLst>
          </p:cNvPr>
          <p:cNvSpPr>
            <a:spLocks noGrp="1"/>
          </p:cNvSpPr>
          <p:nvPr>
            <p:ph type="title"/>
          </p:nvPr>
        </p:nvSpPr>
        <p:spPr/>
        <p:txBody>
          <a:bodyPr/>
          <a:lstStyle/>
          <a:p>
            <a:pPr algn="ctr"/>
            <a:r>
              <a:rPr lang="en-GB" b="1"/>
              <a:t>Steady State Growth ( Solow model)</a:t>
            </a:r>
            <a:endParaRPr lang="el-GR" b="1"/>
          </a:p>
        </p:txBody>
      </p:sp>
      <p:sp>
        <p:nvSpPr>
          <p:cNvPr id="3" name="Θέση περιεχομένου 2">
            <a:extLst>
              <a:ext uri="{FF2B5EF4-FFF2-40B4-BE49-F238E27FC236}">
                <a16:creationId xmlns:a16="http://schemas.microsoft.com/office/drawing/2014/main" id="{3A8B4C0F-BD24-E94A-8DAC-888F29C2A2E5}"/>
              </a:ext>
            </a:extLst>
          </p:cNvPr>
          <p:cNvSpPr>
            <a:spLocks noGrp="1"/>
          </p:cNvSpPr>
          <p:nvPr>
            <p:ph idx="1"/>
          </p:nvPr>
        </p:nvSpPr>
        <p:spPr/>
        <p:txBody>
          <a:bodyPr>
            <a:normAutofit lnSpcReduction="10000"/>
          </a:bodyPr>
          <a:lstStyle/>
          <a:p>
            <a:r>
              <a:rPr lang="en-GB"/>
              <a:t>The process ends when the rate of capital accumulation becomes equal to the rate of population change.  This equality makes the capital labour ratio to become steady.  In turn output increases at a rate (economic growth rate) equal to the rate of population change, hence per capita income becomes steady and rate of savings becomes also steady</a:t>
            </a:r>
          </a:p>
          <a:p>
            <a:r>
              <a:rPr lang="en-GB"/>
              <a:t>In the long run the economy achieves a rate of economic growth equal to the rate of population change which is exogenously determined. The capital labour ratio is steady, so it does the per capita income, and social welfars stops improving.  </a:t>
            </a:r>
            <a:r>
              <a:rPr lang="en-GB" b="1"/>
              <a:t>This is the steady state growth predicted by the Solow model.    </a:t>
            </a:r>
            <a:endParaRPr lang="el-GR" b="1"/>
          </a:p>
        </p:txBody>
      </p:sp>
    </p:spTree>
    <p:extLst>
      <p:ext uri="{BB962C8B-B14F-4D97-AF65-F5344CB8AC3E}">
        <p14:creationId xmlns:p14="http://schemas.microsoft.com/office/powerpoint/2010/main" val="70504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3373F9-905B-2443-815B-2CB6AE3540C1}"/>
              </a:ext>
            </a:extLst>
          </p:cNvPr>
          <p:cNvSpPr>
            <a:spLocks noGrp="1"/>
          </p:cNvSpPr>
          <p:nvPr>
            <p:ph type="title"/>
          </p:nvPr>
        </p:nvSpPr>
        <p:spPr/>
        <p:txBody>
          <a:bodyPr/>
          <a:lstStyle/>
          <a:p>
            <a:pPr algn="ctr"/>
            <a:r>
              <a:rPr lang="en-GB" b="1"/>
              <a:t>Changes of Steady State</a:t>
            </a:r>
            <a:endParaRPr lang="el-GR" b="1"/>
          </a:p>
        </p:txBody>
      </p:sp>
      <p:sp>
        <p:nvSpPr>
          <p:cNvPr id="3" name="Θέση περιεχομένου 2">
            <a:extLst>
              <a:ext uri="{FF2B5EF4-FFF2-40B4-BE49-F238E27FC236}">
                <a16:creationId xmlns:a16="http://schemas.microsoft.com/office/drawing/2014/main" id="{E725177E-A73C-E042-9DDA-A6DE3FED9777}"/>
              </a:ext>
            </a:extLst>
          </p:cNvPr>
          <p:cNvSpPr>
            <a:spLocks noGrp="1"/>
          </p:cNvSpPr>
          <p:nvPr>
            <p:ph idx="1"/>
          </p:nvPr>
        </p:nvSpPr>
        <p:spPr/>
        <p:txBody>
          <a:bodyPr/>
          <a:lstStyle/>
          <a:p>
            <a:r>
              <a:rPr lang="en-GB"/>
              <a:t>If the population rate of change increases or decreases that will increase or decrease the steady state rate of growth accordingly.</a:t>
            </a:r>
          </a:p>
          <a:p>
            <a:r>
              <a:rPr lang="en-GB"/>
              <a:t>If technology improves through technological progress that would improve productivity of labour that in turn would shift the output function upwards, and all other things being equal  economic growth would be triggered and a higher steady state would be achieved. </a:t>
            </a:r>
            <a:endParaRPr lang="el-GR"/>
          </a:p>
        </p:txBody>
      </p:sp>
    </p:spTree>
    <p:extLst>
      <p:ext uri="{BB962C8B-B14F-4D97-AF65-F5344CB8AC3E}">
        <p14:creationId xmlns:p14="http://schemas.microsoft.com/office/powerpoint/2010/main" val="3336080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1D6DBC-DF74-6B4B-A3E3-BFFB5B1CC8D1}"/>
              </a:ext>
            </a:extLst>
          </p:cNvPr>
          <p:cNvSpPr>
            <a:spLocks noGrp="1"/>
          </p:cNvSpPr>
          <p:nvPr>
            <p:ph type="title"/>
          </p:nvPr>
        </p:nvSpPr>
        <p:spPr/>
        <p:txBody>
          <a:bodyPr/>
          <a:lstStyle/>
          <a:p>
            <a:pPr algn="ctr"/>
            <a:r>
              <a:rPr lang="en-GB" b="1"/>
              <a:t>Solow model</a:t>
            </a:r>
            <a:endParaRPr lang="el-GR" b="1"/>
          </a:p>
        </p:txBody>
      </p:sp>
      <p:sp>
        <p:nvSpPr>
          <p:cNvPr id="3" name="Θέση περιεχομένου 2">
            <a:extLst>
              <a:ext uri="{FF2B5EF4-FFF2-40B4-BE49-F238E27FC236}">
                <a16:creationId xmlns:a16="http://schemas.microsoft.com/office/drawing/2014/main" id="{495D2167-C5F8-584A-BD5D-632D97D6AF03}"/>
              </a:ext>
            </a:extLst>
          </p:cNvPr>
          <p:cNvSpPr>
            <a:spLocks noGrp="1"/>
          </p:cNvSpPr>
          <p:nvPr>
            <p:ph idx="1"/>
          </p:nvPr>
        </p:nvSpPr>
        <p:spPr/>
        <p:txBody>
          <a:bodyPr>
            <a:normAutofit/>
          </a:bodyPr>
          <a:lstStyle/>
          <a:p>
            <a:r>
              <a:rPr lang="en-GB"/>
              <a:t>dK/K= (dI/K)-δ.Κ  </a:t>
            </a:r>
            <a:r>
              <a:rPr lang="en-GB">
                <a:solidFill>
                  <a:srgbClr val="FF0000"/>
                </a:solidFill>
              </a:rPr>
              <a:t>(1)</a:t>
            </a:r>
          </a:p>
          <a:p>
            <a:pPr marL="0" indent="0">
              <a:buNone/>
            </a:pPr>
            <a:r>
              <a:rPr lang="en-GB"/>
              <a:t>Where δ is the rate of capital depreciation in a given time period</a:t>
            </a:r>
          </a:p>
          <a:p>
            <a:r>
              <a:rPr lang="en-GB"/>
              <a:t>Y=C+I </a:t>
            </a:r>
            <a:r>
              <a:rPr lang="en-GB">
                <a:solidFill>
                  <a:srgbClr val="C00000"/>
                </a:solidFill>
              </a:rPr>
              <a:t> (2)</a:t>
            </a:r>
            <a:r>
              <a:rPr lang="en-GB"/>
              <a:t> equilibrium in a closed economy without public sector</a:t>
            </a:r>
          </a:p>
          <a:p>
            <a:r>
              <a:rPr lang="en-GB"/>
              <a:t>S=sY   </a:t>
            </a:r>
            <a:r>
              <a:rPr lang="en-GB">
                <a:solidFill>
                  <a:srgbClr val="C00000"/>
                </a:solidFill>
              </a:rPr>
              <a:t>  (3)</a:t>
            </a:r>
          </a:p>
          <a:p>
            <a:r>
              <a:rPr lang="en-GB"/>
              <a:t>(2), (3) -----》Y-C=I--------》S=I </a:t>
            </a:r>
            <a:r>
              <a:rPr lang="en-GB">
                <a:solidFill>
                  <a:srgbClr val="C00000"/>
                </a:solidFill>
              </a:rPr>
              <a:t>(4),(3)</a:t>
            </a:r>
            <a:r>
              <a:rPr lang="en-GB"/>
              <a:t>  -----》sY=I </a:t>
            </a:r>
            <a:r>
              <a:rPr lang="en-GB">
                <a:solidFill>
                  <a:srgbClr val="C00000"/>
                </a:solidFill>
              </a:rPr>
              <a:t>(5)</a:t>
            </a:r>
          </a:p>
          <a:p>
            <a:r>
              <a:rPr lang="en-GB"/>
              <a:t>Y=f(K,L)------》Y/L=f(K/L) </a:t>
            </a:r>
            <a:r>
              <a:rPr lang="en-GB">
                <a:solidFill>
                  <a:srgbClr val="C00000"/>
                </a:solidFill>
              </a:rPr>
              <a:t>(6)</a:t>
            </a:r>
          </a:p>
          <a:p>
            <a:pPr marL="0" indent="0">
              <a:buNone/>
            </a:pPr>
            <a:r>
              <a:rPr lang="en-GB">
                <a:solidFill>
                  <a:schemeClr val="tx1">
                    <a:lumMod val="90000"/>
                    <a:lumOff val="10000"/>
                  </a:schemeClr>
                </a:solidFill>
              </a:rPr>
              <a:t> If </a:t>
            </a:r>
            <a:r>
              <a:rPr lang="en-GB">
                <a:solidFill>
                  <a:srgbClr val="C00000"/>
                </a:solidFill>
              </a:rPr>
              <a:t>(5) </a:t>
            </a:r>
            <a:r>
              <a:rPr lang="en-GB">
                <a:solidFill>
                  <a:schemeClr val="tx1">
                    <a:lumMod val="90000"/>
                    <a:lumOff val="10000"/>
                  </a:schemeClr>
                </a:solidFill>
              </a:rPr>
              <a:t>is divided by L -----》s(Y/L)=(I/L)</a:t>
            </a:r>
            <a:r>
              <a:rPr lang="en-GB">
                <a:solidFill>
                  <a:srgbClr val="C00000"/>
                </a:solidFill>
              </a:rPr>
              <a:t> </a:t>
            </a:r>
            <a:r>
              <a:rPr lang="en-GB">
                <a:solidFill>
                  <a:schemeClr val="tx1">
                    <a:lumMod val="90000"/>
                    <a:lumOff val="10000"/>
                  </a:schemeClr>
                </a:solidFill>
              </a:rPr>
              <a:t>-----》sf(K/L)=(I/L) </a:t>
            </a:r>
            <a:r>
              <a:rPr lang="en-GB">
                <a:solidFill>
                  <a:srgbClr val="C00000"/>
                </a:solidFill>
              </a:rPr>
              <a:t>(7)</a:t>
            </a:r>
          </a:p>
          <a:p>
            <a:pPr marL="0" indent="0">
              <a:buNone/>
            </a:pPr>
            <a:r>
              <a:rPr lang="en-GB">
                <a:solidFill>
                  <a:srgbClr val="C00000"/>
                </a:solidFill>
              </a:rPr>
              <a:t>  </a:t>
            </a:r>
            <a:endParaRPr lang="el-GR">
              <a:solidFill>
                <a:schemeClr val="tx1">
                  <a:lumMod val="90000"/>
                  <a:lumOff val="10000"/>
                </a:schemeClr>
              </a:solidFill>
            </a:endParaRPr>
          </a:p>
        </p:txBody>
      </p:sp>
    </p:spTree>
    <p:extLst>
      <p:ext uri="{BB962C8B-B14F-4D97-AF65-F5344CB8AC3E}">
        <p14:creationId xmlns:p14="http://schemas.microsoft.com/office/powerpoint/2010/main" val="2126092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7"/>
          <p:cNvSpPr>
            <a:spLocks/>
          </p:cNvSpPr>
          <p:nvPr/>
        </p:nvSpPr>
        <p:spPr bwMode="auto">
          <a:xfrm>
            <a:off x="3657600" y="2457550"/>
            <a:ext cx="1588" cy="2759075"/>
          </a:xfrm>
          <a:custGeom>
            <a:avLst/>
            <a:gdLst>
              <a:gd name="T0" fmla="*/ 0 w 1"/>
              <a:gd name="T1" fmla="*/ 1738 h 1738"/>
              <a:gd name="T2" fmla="*/ 0 w 1"/>
              <a:gd name="T3" fmla="*/ 0 h 1738"/>
              <a:gd name="T4" fmla="*/ 0 60000 65536"/>
              <a:gd name="T5" fmla="*/ 0 60000 65536"/>
              <a:gd name="T6" fmla="*/ 0 w 1"/>
              <a:gd name="T7" fmla="*/ 0 h 1738"/>
              <a:gd name="T8" fmla="*/ 1 w 1"/>
              <a:gd name="T9" fmla="*/ 1738 h 1738"/>
            </a:gdLst>
            <a:ahLst/>
            <a:cxnLst>
              <a:cxn ang="T4">
                <a:pos x="T0" y="T1"/>
              </a:cxn>
              <a:cxn ang="T5">
                <a:pos x="T2" y="T3"/>
              </a:cxn>
            </a:cxnLst>
            <a:rect l="T6" t="T7" r="T8" b="T9"/>
            <a:pathLst>
              <a:path w="1" h="1738">
                <a:moveTo>
                  <a:pt x="0" y="1738"/>
                </a:moveTo>
                <a:lnTo>
                  <a:pt x="0" y="0"/>
                </a:lnTo>
              </a:path>
            </a:pathLst>
          </a:custGeom>
          <a:noFill/>
          <a:ln w="6350">
            <a:solidFill>
              <a:schemeClr val="tx1"/>
            </a:solidFill>
            <a:round/>
            <a:headEnd/>
            <a:tailEnd type="triangle" w="med" len="med"/>
          </a:ln>
        </p:spPr>
        <p:txBody>
          <a:bodyPr wrap="none" anchor="ctr"/>
          <a:lstStyle/>
          <a:p>
            <a:endParaRPr lang="el-GR" sz="1800"/>
          </a:p>
        </p:txBody>
      </p:sp>
      <p:sp>
        <p:nvSpPr>
          <p:cNvPr id="5" name="Line 8"/>
          <p:cNvSpPr>
            <a:spLocks noChangeShapeType="1"/>
          </p:cNvSpPr>
          <p:nvPr/>
        </p:nvSpPr>
        <p:spPr bwMode="auto">
          <a:xfrm>
            <a:off x="3657600" y="5124549"/>
            <a:ext cx="3733800" cy="0"/>
          </a:xfrm>
          <a:prstGeom prst="line">
            <a:avLst/>
          </a:prstGeom>
          <a:noFill/>
          <a:ln w="6350">
            <a:solidFill>
              <a:schemeClr val="tx1"/>
            </a:solidFill>
            <a:round/>
            <a:headEnd/>
            <a:tailEnd type="triangle" w="med" len="med"/>
          </a:ln>
        </p:spPr>
        <p:txBody>
          <a:bodyPr wrap="none" anchor="ctr"/>
          <a:lstStyle/>
          <a:p>
            <a:endParaRPr lang="el-GR" sz="1800"/>
          </a:p>
        </p:txBody>
      </p:sp>
      <p:grpSp>
        <p:nvGrpSpPr>
          <p:cNvPr id="6" name="Group 9"/>
          <p:cNvGrpSpPr>
            <a:grpSpLocks/>
          </p:cNvGrpSpPr>
          <p:nvPr/>
        </p:nvGrpSpPr>
        <p:grpSpPr bwMode="auto">
          <a:xfrm>
            <a:off x="3657601" y="2457549"/>
            <a:ext cx="3862390" cy="2743200"/>
            <a:chOff x="864" y="1056"/>
            <a:chExt cx="2433" cy="2016"/>
          </a:xfrm>
        </p:grpSpPr>
        <p:sp>
          <p:nvSpPr>
            <p:cNvPr id="7" name="Freeform 10"/>
            <p:cNvSpPr>
              <a:spLocks/>
            </p:cNvSpPr>
            <p:nvPr/>
          </p:nvSpPr>
          <p:spPr bwMode="auto">
            <a:xfrm>
              <a:off x="864" y="1296"/>
              <a:ext cx="1920" cy="1776"/>
            </a:xfrm>
            <a:custGeom>
              <a:avLst/>
              <a:gdLst>
                <a:gd name="T0" fmla="*/ 0 w 2160"/>
                <a:gd name="T1" fmla="*/ 1536 h 1536"/>
                <a:gd name="T2" fmla="*/ 480 w 2160"/>
                <a:gd name="T3" fmla="*/ 480 h 1536"/>
                <a:gd name="T4" fmla="*/ 2160 w 2160"/>
                <a:gd name="T5" fmla="*/ 0 h 1536"/>
                <a:gd name="T6" fmla="*/ 0 60000 65536"/>
                <a:gd name="T7" fmla="*/ 0 60000 65536"/>
                <a:gd name="T8" fmla="*/ 0 60000 65536"/>
                <a:gd name="T9" fmla="*/ 0 w 2160"/>
                <a:gd name="T10" fmla="*/ 0 h 1536"/>
                <a:gd name="T11" fmla="*/ 2160 w 2160"/>
                <a:gd name="T12" fmla="*/ 1536 h 1536"/>
              </a:gdLst>
              <a:ahLst/>
              <a:cxnLst>
                <a:cxn ang="T6">
                  <a:pos x="T0" y="T1"/>
                </a:cxn>
                <a:cxn ang="T7">
                  <a:pos x="T2" y="T3"/>
                </a:cxn>
                <a:cxn ang="T8">
                  <a:pos x="T4" y="T5"/>
                </a:cxn>
              </a:cxnLst>
              <a:rect l="T9" t="T10" r="T11" b="T12"/>
              <a:pathLst>
                <a:path w="2160" h="1536">
                  <a:moveTo>
                    <a:pt x="0" y="1536"/>
                  </a:moveTo>
                  <a:cubicBezTo>
                    <a:pt x="60" y="1136"/>
                    <a:pt x="120" y="736"/>
                    <a:pt x="480" y="480"/>
                  </a:cubicBezTo>
                  <a:cubicBezTo>
                    <a:pt x="840" y="224"/>
                    <a:pt x="1500" y="112"/>
                    <a:pt x="2160" y="0"/>
                  </a:cubicBezTo>
                </a:path>
              </a:pathLst>
            </a:custGeom>
            <a:noFill/>
            <a:ln w="28575" cmpd="sng">
              <a:solidFill>
                <a:srgbClr val="CC3300"/>
              </a:solidFill>
              <a:round/>
              <a:headEnd/>
              <a:tailEnd/>
            </a:ln>
          </p:spPr>
          <p:txBody>
            <a:bodyPr wrap="none" anchor="ctr"/>
            <a:lstStyle/>
            <a:p>
              <a:endParaRPr lang="el-GR" sz="1800"/>
            </a:p>
          </p:txBody>
        </p:sp>
        <p:sp>
          <p:nvSpPr>
            <p:cNvPr id="8" name="Text Box 11"/>
            <p:cNvSpPr txBox="1">
              <a:spLocks noChangeArrowheads="1"/>
            </p:cNvSpPr>
            <p:nvPr/>
          </p:nvSpPr>
          <p:spPr bwMode="auto">
            <a:xfrm>
              <a:off x="2801" y="1056"/>
              <a:ext cx="496" cy="271"/>
            </a:xfrm>
            <a:prstGeom prst="rect">
              <a:avLst/>
            </a:prstGeom>
            <a:noFill/>
            <a:ln w="28575">
              <a:noFill/>
              <a:miter lim="800000"/>
              <a:headEnd/>
              <a:tailEnd/>
            </a:ln>
          </p:spPr>
          <p:txBody>
            <a:bodyPr wrap="none">
              <a:spAutoFit/>
            </a:bodyPr>
            <a:lstStyle/>
            <a:p>
              <a:pPr eaLnBrk="0" hangingPunct="0"/>
              <a:r>
                <a:rPr lang="en-GB" b="1" i="1">
                  <a:solidFill>
                    <a:srgbClr val="CC3300"/>
                  </a:solidFill>
                  <a:latin typeface="Arial" charset="0"/>
                </a:rPr>
                <a:t>f(K/L)</a:t>
              </a:r>
              <a:endParaRPr lang="en-US" sz="1800" b="1" i="1" dirty="0">
                <a:solidFill>
                  <a:srgbClr val="CC3300"/>
                </a:solidFill>
                <a:latin typeface="Arial" charset="0"/>
              </a:endParaRPr>
            </a:p>
          </p:txBody>
        </p:sp>
      </p:grpSp>
      <p:grpSp>
        <p:nvGrpSpPr>
          <p:cNvPr id="10" name="Group 13"/>
          <p:cNvGrpSpPr>
            <a:grpSpLocks/>
          </p:cNvGrpSpPr>
          <p:nvPr/>
        </p:nvGrpSpPr>
        <p:grpSpPr bwMode="auto">
          <a:xfrm>
            <a:off x="3657600" y="3219549"/>
            <a:ext cx="4100514" cy="1905000"/>
            <a:chOff x="864" y="1728"/>
            <a:chExt cx="2583" cy="1344"/>
          </a:xfrm>
        </p:grpSpPr>
        <p:sp>
          <p:nvSpPr>
            <p:cNvPr id="11" name="Freeform 14"/>
            <p:cNvSpPr>
              <a:spLocks/>
            </p:cNvSpPr>
            <p:nvPr/>
          </p:nvSpPr>
          <p:spPr bwMode="auto">
            <a:xfrm>
              <a:off x="864" y="1728"/>
              <a:ext cx="2208" cy="1344"/>
            </a:xfrm>
            <a:custGeom>
              <a:avLst/>
              <a:gdLst>
                <a:gd name="T0" fmla="*/ 0 w 2160"/>
                <a:gd name="T1" fmla="*/ 1536 h 1536"/>
                <a:gd name="T2" fmla="*/ 480 w 2160"/>
                <a:gd name="T3" fmla="*/ 480 h 1536"/>
                <a:gd name="T4" fmla="*/ 2160 w 2160"/>
                <a:gd name="T5" fmla="*/ 0 h 1536"/>
                <a:gd name="T6" fmla="*/ 0 60000 65536"/>
                <a:gd name="T7" fmla="*/ 0 60000 65536"/>
                <a:gd name="T8" fmla="*/ 0 60000 65536"/>
                <a:gd name="T9" fmla="*/ 0 w 2160"/>
                <a:gd name="T10" fmla="*/ 0 h 1536"/>
                <a:gd name="T11" fmla="*/ 2160 w 2160"/>
                <a:gd name="T12" fmla="*/ 1536 h 1536"/>
              </a:gdLst>
              <a:ahLst/>
              <a:cxnLst>
                <a:cxn ang="T6">
                  <a:pos x="T0" y="T1"/>
                </a:cxn>
                <a:cxn ang="T7">
                  <a:pos x="T2" y="T3"/>
                </a:cxn>
                <a:cxn ang="T8">
                  <a:pos x="T4" y="T5"/>
                </a:cxn>
              </a:cxnLst>
              <a:rect l="T9" t="T10" r="T11" b="T12"/>
              <a:pathLst>
                <a:path w="2160" h="1536">
                  <a:moveTo>
                    <a:pt x="0" y="1536"/>
                  </a:moveTo>
                  <a:cubicBezTo>
                    <a:pt x="60" y="1136"/>
                    <a:pt x="120" y="736"/>
                    <a:pt x="480" y="480"/>
                  </a:cubicBezTo>
                  <a:cubicBezTo>
                    <a:pt x="840" y="224"/>
                    <a:pt x="1500" y="112"/>
                    <a:pt x="2160" y="0"/>
                  </a:cubicBezTo>
                </a:path>
              </a:pathLst>
            </a:custGeom>
            <a:noFill/>
            <a:ln w="28575" cmpd="sng">
              <a:solidFill>
                <a:srgbClr val="993300"/>
              </a:solidFill>
              <a:round/>
              <a:headEnd/>
              <a:tailEnd/>
            </a:ln>
          </p:spPr>
          <p:txBody>
            <a:bodyPr wrap="none" anchor="ctr"/>
            <a:lstStyle/>
            <a:p>
              <a:endParaRPr lang="el-GR" sz="1800"/>
            </a:p>
          </p:txBody>
        </p:sp>
        <p:sp>
          <p:nvSpPr>
            <p:cNvPr id="12" name="Text Box 15"/>
            <p:cNvSpPr txBox="1">
              <a:spLocks noChangeArrowheads="1"/>
            </p:cNvSpPr>
            <p:nvPr/>
          </p:nvSpPr>
          <p:spPr bwMode="auto">
            <a:xfrm>
              <a:off x="2870" y="1728"/>
              <a:ext cx="577" cy="261"/>
            </a:xfrm>
            <a:prstGeom prst="rect">
              <a:avLst/>
            </a:prstGeom>
            <a:noFill/>
            <a:ln w="28575">
              <a:noFill/>
              <a:miter lim="800000"/>
              <a:headEnd/>
              <a:tailEnd/>
            </a:ln>
          </p:spPr>
          <p:txBody>
            <a:bodyPr wrap="none">
              <a:spAutoFit/>
            </a:bodyPr>
            <a:lstStyle/>
            <a:p>
              <a:pPr eaLnBrk="0" hangingPunct="0"/>
              <a:r>
                <a:rPr lang="en-US" sz="1800" b="1" i="1">
                  <a:solidFill>
                    <a:srgbClr val="CC6600"/>
                  </a:solidFill>
                  <a:latin typeface="Arial" charset="0"/>
                </a:rPr>
                <a:t>sf(</a:t>
              </a:r>
              <a:r>
                <a:rPr lang="en-GB" sz="1800" b="1" i="1">
                  <a:solidFill>
                    <a:srgbClr val="CC6600"/>
                  </a:solidFill>
                  <a:latin typeface="Arial" charset="0"/>
                </a:rPr>
                <a:t>K/L</a:t>
              </a:r>
              <a:r>
                <a:rPr lang="en-US" sz="1800" b="1" i="1">
                  <a:solidFill>
                    <a:srgbClr val="CC6600"/>
                  </a:solidFill>
                  <a:latin typeface="Arial" charset="0"/>
                </a:rPr>
                <a:t>)</a:t>
              </a:r>
              <a:endParaRPr lang="en-US" sz="1800" b="1" i="1" dirty="0">
                <a:solidFill>
                  <a:srgbClr val="CC6600"/>
                </a:solidFill>
                <a:latin typeface="Arial" charset="0"/>
              </a:endParaRPr>
            </a:p>
          </p:txBody>
        </p:sp>
      </p:grpSp>
      <p:sp>
        <p:nvSpPr>
          <p:cNvPr id="14" name="Text Box 18"/>
          <p:cNvSpPr txBox="1">
            <a:spLocks noChangeArrowheads="1"/>
          </p:cNvSpPr>
          <p:nvPr/>
        </p:nvSpPr>
        <p:spPr bwMode="auto">
          <a:xfrm>
            <a:off x="2971800" y="2305149"/>
            <a:ext cx="685800" cy="369332"/>
          </a:xfrm>
          <a:prstGeom prst="rect">
            <a:avLst/>
          </a:prstGeom>
          <a:noFill/>
          <a:ln w="9525">
            <a:noFill/>
            <a:miter lim="800000"/>
            <a:headEnd/>
            <a:tailEnd/>
          </a:ln>
        </p:spPr>
        <p:txBody>
          <a:bodyPr wrap="square">
            <a:spAutoFit/>
          </a:bodyPr>
          <a:lstStyle/>
          <a:p>
            <a:pPr>
              <a:spcBef>
                <a:spcPct val="50000"/>
              </a:spcBef>
            </a:pPr>
            <a:r>
              <a:rPr lang="en-US" sz="1800"/>
              <a:t>    </a:t>
            </a:r>
            <a:r>
              <a:rPr lang="en-GB" sz="1800"/>
              <a:t>Y/L</a:t>
            </a:r>
            <a:endParaRPr lang="en-US" sz="1800"/>
          </a:p>
        </p:txBody>
      </p:sp>
      <p:sp>
        <p:nvSpPr>
          <p:cNvPr id="15" name="Text Box 19"/>
          <p:cNvSpPr txBox="1">
            <a:spLocks noChangeArrowheads="1"/>
          </p:cNvSpPr>
          <p:nvPr/>
        </p:nvSpPr>
        <p:spPr bwMode="auto">
          <a:xfrm>
            <a:off x="6528048" y="5157193"/>
            <a:ext cx="2215480" cy="400110"/>
          </a:xfrm>
          <a:prstGeom prst="rect">
            <a:avLst/>
          </a:prstGeom>
          <a:noFill/>
          <a:ln w="9525">
            <a:noFill/>
            <a:miter lim="800000"/>
            <a:headEnd/>
            <a:tailEnd/>
          </a:ln>
        </p:spPr>
        <p:txBody>
          <a:bodyPr wrap="square">
            <a:spAutoFit/>
          </a:bodyPr>
          <a:lstStyle/>
          <a:p>
            <a:pPr>
              <a:spcBef>
                <a:spcPct val="50000"/>
              </a:spcBef>
            </a:pPr>
            <a:r>
              <a:rPr lang="en-GB" sz="2000" b="1"/>
              <a:t>(K/L</a:t>
            </a:r>
            <a:r>
              <a:rPr lang="el-GR" sz="1600"/>
              <a:t> </a:t>
            </a:r>
            <a:endParaRPr lang="en-US" sz="1600" dirty="0"/>
          </a:p>
        </p:txBody>
      </p:sp>
      <p:sp>
        <p:nvSpPr>
          <p:cNvPr id="17" name="Line 21"/>
          <p:cNvSpPr>
            <a:spLocks noChangeShapeType="1"/>
          </p:cNvSpPr>
          <p:nvPr/>
        </p:nvSpPr>
        <p:spPr bwMode="auto">
          <a:xfrm>
            <a:off x="5486400" y="3067149"/>
            <a:ext cx="0" cy="2057400"/>
          </a:xfrm>
          <a:prstGeom prst="line">
            <a:avLst/>
          </a:prstGeom>
          <a:noFill/>
          <a:ln w="9525">
            <a:solidFill>
              <a:schemeClr val="tx1"/>
            </a:solidFill>
            <a:prstDash val="sysDot"/>
            <a:round/>
            <a:headEnd/>
            <a:tailEnd/>
          </a:ln>
        </p:spPr>
        <p:txBody>
          <a:bodyPr/>
          <a:lstStyle/>
          <a:p>
            <a:endParaRPr lang="el-GR" sz="1800"/>
          </a:p>
        </p:txBody>
      </p:sp>
      <p:sp>
        <p:nvSpPr>
          <p:cNvPr id="18" name="AutoShape 22"/>
          <p:cNvSpPr>
            <a:spLocks/>
          </p:cNvSpPr>
          <p:nvPr/>
        </p:nvSpPr>
        <p:spPr bwMode="auto">
          <a:xfrm>
            <a:off x="5562600" y="3067149"/>
            <a:ext cx="76200" cy="381000"/>
          </a:xfrm>
          <a:prstGeom prst="rightBrace">
            <a:avLst>
              <a:gd name="adj1" fmla="val 41667"/>
              <a:gd name="adj2" fmla="val 50000"/>
            </a:avLst>
          </a:prstGeom>
          <a:noFill/>
          <a:ln w="9525">
            <a:solidFill>
              <a:schemeClr val="tx1"/>
            </a:solidFill>
            <a:round/>
            <a:headEnd/>
            <a:tailEnd/>
          </a:ln>
        </p:spPr>
        <p:txBody>
          <a:bodyPr wrap="none" anchor="ctr"/>
          <a:lstStyle/>
          <a:p>
            <a:endParaRPr lang="el-GR" sz="1800"/>
          </a:p>
        </p:txBody>
      </p:sp>
      <p:sp>
        <p:nvSpPr>
          <p:cNvPr id="19" name="AutoShape 23"/>
          <p:cNvSpPr>
            <a:spLocks/>
          </p:cNvSpPr>
          <p:nvPr/>
        </p:nvSpPr>
        <p:spPr bwMode="auto">
          <a:xfrm>
            <a:off x="5562600" y="3524349"/>
            <a:ext cx="152400" cy="1600200"/>
          </a:xfrm>
          <a:prstGeom prst="rightBrace">
            <a:avLst>
              <a:gd name="adj1" fmla="val 87500"/>
              <a:gd name="adj2" fmla="val 50000"/>
            </a:avLst>
          </a:prstGeom>
          <a:noFill/>
          <a:ln w="9525">
            <a:solidFill>
              <a:schemeClr val="tx1"/>
            </a:solidFill>
            <a:round/>
            <a:headEnd/>
            <a:tailEnd/>
          </a:ln>
        </p:spPr>
        <p:txBody>
          <a:bodyPr wrap="none" anchor="ctr"/>
          <a:lstStyle/>
          <a:p>
            <a:endParaRPr lang="el-GR" sz="1800"/>
          </a:p>
        </p:txBody>
      </p:sp>
      <p:sp>
        <p:nvSpPr>
          <p:cNvPr id="20" name="Text Box 24"/>
          <p:cNvSpPr txBox="1">
            <a:spLocks noChangeArrowheads="1"/>
          </p:cNvSpPr>
          <p:nvPr/>
        </p:nvSpPr>
        <p:spPr bwMode="auto">
          <a:xfrm>
            <a:off x="5715000" y="2914749"/>
            <a:ext cx="762000" cy="369332"/>
          </a:xfrm>
          <a:prstGeom prst="rect">
            <a:avLst/>
          </a:prstGeom>
          <a:noFill/>
          <a:ln w="9525">
            <a:noFill/>
            <a:miter lim="800000"/>
            <a:headEnd/>
            <a:tailEnd/>
          </a:ln>
        </p:spPr>
        <p:txBody>
          <a:bodyPr wrap="square">
            <a:spAutoFit/>
          </a:bodyPr>
          <a:lstStyle/>
          <a:p>
            <a:pPr>
              <a:spcBef>
                <a:spcPct val="50000"/>
              </a:spcBef>
            </a:pPr>
            <a:r>
              <a:rPr lang="en-GB"/>
              <a:t>C/L</a:t>
            </a:r>
            <a:endParaRPr lang="en-US" sz="1800"/>
          </a:p>
        </p:txBody>
      </p:sp>
      <p:sp>
        <p:nvSpPr>
          <p:cNvPr id="21" name="Text Box 25"/>
          <p:cNvSpPr txBox="1">
            <a:spLocks noChangeArrowheads="1"/>
          </p:cNvSpPr>
          <p:nvPr/>
        </p:nvSpPr>
        <p:spPr bwMode="auto">
          <a:xfrm>
            <a:off x="5715000" y="4057749"/>
            <a:ext cx="762000" cy="369332"/>
          </a:xfrm>
          <a:prstGeom prst="rect">
            <a:avLst/>
          </a:prstGeom>
          <a:noFill/>
          <a:ln w="9525">
            <a:noFill/>
            <a:miter lim="800000"/>
            <a:headEnd/>
            <a:tailEnd/>
          </a:ln>
        </p:spPr>
        <p:txBody>
          <a:bodyPr wrap="square">
            <a:spAutoFit/>
          </a:bodyPr>
          <a:lstStyle/>
          <a:p>
            <a:pPr>
              <a:spcBef>
                <a:spcPct val="50000"/>
              </a:spcBef>
            </a:pPr>
            <a:r>
              <a:rPr lang="en-GB"/>
              <a:t>I/L</a:t>
            </a:r>
            <a:endParaRPr lang="en-US" sz="1800"/>
          </a:p>
        </p:txBody>
      </p:sp>
      <p:sp>
        <p:nvSpPr>
          <p:cNvPr id="23" name="22 - Ορθογώνιο"/>
          <p:cNvSpPr/>
          <p:nvPr/>
        </p:nvSpPr>
        <p:spPr>
          <a:xfrm>
            <a:off x="5303912" y="836712"/>
            <a:ext cx="1361270" cy="369332"/>
          </a:xfrm>
          <a:prstGeom prst="rect">
            <a:avLst/>
          </a:prstGeom>
        </p:spPr>
        <p:txBody>
          <a:bodyPr wrap="square">
            <a:spAutoFit/>
          </a:bodyPr>
          <a:lstStyle/>
          <a:p>
            <a:r>
              <a:rPr lang="el-GR" sz="1800" b="1" i="1">
                <a:cs typeface="Times New Roman" pitchFamily="18" charset="0"/>
              </a:rPr>
              <a:t> </a:t>
            </a:r>
            <a:r>
              <a:rPr lang="el-GR" sz="1800" b="1" i="1"/>
              <a:t> </a:t>
            </a:r>
            <a:endParaRPr lang="el-GR" sz="1800" dirty="0"/>
          </a:p>
        </p:txBody>
      </p:sp>
      <p:sp>
        <p:nvSpPr>
          <p:cNvPr id="25" name="24 - Ορθογώνιο"/>
          <p:cNvSpPr/>
          <p:nvPr/>
        </p:nvSpPr>
        <p:spPr>
          <a:xfrm>
            <a:off x="5375921" y="1340768"/>
            <a:ext cx="1340239" cy="369332"/>
          </a:xfrm>
          <a:prstGeom prst="rect">
            <a:avLst/>
          </a:prstGeom>
        </p:spPr>
        <p:txBody>
          <a:bodyPr wrap="square">
            <a:spAutoFit/>
          </a:bodyPr>
          <a:lstStyle/>
          <a:p>
            <a:r>
              <a:rPr lang="el-GR" sz="1800" i="1">
                <a:cs typeface="Times New Roman" pitchFamily="18" charset="0"/>
              </a:rPr>
              <a:t> </a:t>
            </a:r>
            <a:endParaRPr lang="el-GR" sz="1800" dirty="0"/>
          </a:p>
        </p:txBody>
      </p:sp>
      <p:sp>
        <p:nvSpPr>
          <p:cNvPr id="27" name="3 - Θέση υποσέλιδου"/>
          <p:cNvSpPr>
            <a:spLocks noGrp="1"/>
          </p:cNvSpPr>
          <p:nvPr>
            <p:ph type="ftr" sz="quarter" idx="11"/>
          </p:nvPr>
        </p:nvSpPr>
        <p:spPr>
          <a:xfrm>
            <a:off x="2438400" y="6428184"/>
            <a:ext cx="7474024" cy="457200"/>
          </a:xfrm>
        </p:spPr>
        <p:txBody>
          <a:bodyPr/>
          <a:lstStyle/>
          <a:p>
            <a:pPr algn="ctr"/>
            <a:endParaRPr lang="el-GR" sz="1000" dirty="0"/>
          </a:p>
        </p:txBody>
      </p:sp>
    </p:spTree>
    <p:extLst>
      <p:ext uri="{BB962C8B-B14F-4D97-AF65-F5344CB8AC3E}">
        <p14:creationId xmlns:p14="http://schemas.microsoft.com/office/powerpoint/2010/main" val="54995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 calcmode="lin" valueType="num">
                                      <p:cBhvr>
                                        <p:cTn id="17" dur="500" fill="hold"/>
                                        <p:tgtEl>
                                          <p:spTgt spid="10"/>
                                        </p:tgtEl>
                                        <p:attrNameLst>
                                          <p:attrName>ppt_x</p:attrName>
                                        </p:attrNameLst>
                                      </p:cBhvr>
                                      <p:tavLst>
                                        <p:tav tm="0">
                                          <p:val>
                                            <p:fltVal val="0.5"/>
                                          </p:val>
                                        </p:tav>
                                        <p:tav tm="100000">
                                          <p:val>
                                            <p:strVal val="#ppt_x"/>
                                          </p:val>
                                        </p:tav>
                                      </p:tavLst>
                                    </p:anim>
                                    <p:anim calcmode="lin" valueType="num">
                                      <p:cBhvr>
                                        <p:cTn id="18" dur="500" fill="hold"/>
                                        <p:tgtEl>
                                          <p:spTgt spid="1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4631C118-CCF9-4A21-B5A0-8D3523ECD37D}"/>
              </a:ext>
            </a:extLst>
          </p:cNvPr>
          <p:cNvPicPr>
            <a:picLocks noChangeAspect="1"/>
          </p:cNvPicPr>
          <p:nvPr/>
        </p:nvPicPr>
        <p:blipFill rotWithShape="1">
          <a:blip r:embed="rId2" cstate="print"/>
          <a:srcRect r="6103"/>
          <a:stretch/>
        </p:blipFill>
        <p:spPr>
          <a:xfrm>
            <a:off x="709766" y="1957482"/>
            <a:ext cx="8351274" cy="4316655"/>
          </a:xfrm>
          <a:prstGeom prst="rect">
            <a:avLst/>
          </a:prstGeom>
        </p:spPr>
      </p:pic>
      <p:pic>
        <p:nvPicPr>
          <p:cNvPr id="4" name="Εικόνα 3">
            <a:extLst>
              <a:ext uri="{FF2B5EF4-FFF2-40B4-BE49-F238E27FC236}">
                <a16:creationId xmlns:a16="http://schemas.microsoft.com/office/drawing/2014/main" id="{9C7C9D11-1D76-4B29-A8A0-DDE8ED2F44FC}"/>
              </a:ext>
            </a:extLst>
          </p:cNvPr>
          <p:cNvPicPr>
            <a:picLocks noChangeAspect="1"/>
          </p:cNvPicPr>
          <p:nvPr/>
        </p:nvPicPr>
        <p:blipFill>
          <a:blip r:embed="rId3" cstate="print"/>
          <a:stretch>
            <a:fillRect/>
          </a:stretch>
        </p:blipFill>
        <p:spPr>
          <a:xfrm>
            <a:off x="4727730" y="260648"/>
            <a:ext cx="2736541" cy="810016"/>
          </a:xfrm>
          <a:prstGeom prst="rect">
            <a:avLst/>
          </a:prstGeom>
          <a:ln>
            <a:solidFill>
              <a:schemeClr val="accent1"/>
            </a:solidFill>
          </a:ln>
        </p:spPr>
      </p:pic>
      <p:sp>
        <p:nvSpPr>
          <p:cNvPr id="5" name="Text Box 14">
            <a:extLst>
              <a:ext uri="{FF2B5EF4-FFF2-40B4-BE49-F238E27FC236}">
                <a16:creationId xmlns:a16="http://schemas.microsoft.com/office/drawing/2014/main" id="{D89DE325-7810-4BE7-93B7-6EE84A73E7E2}"/>
              </a:ext>
            </a:extLst>
          </p:cNvPr>
          <p:cNvSpPr txBox="1">
            <a:spLocks noChangeArrowheads="1"/>
          </p:cNvSpPr>
          <p:nvPr/>
        </p:nvSpPr>
        <p:spPr bwMode="auto">
          <a:xfrm>
            <a:off x="1522579" y="1588150"/>
            <a:ext cx="1371600" cy="923330"/>
          </a:xfrm>
          <a:prstGeom prst="rect">
            <a:avLst/>
          </a:prstGeom>
          <a:noFill/>
          <a:ln w="9525">
            <a:noFill/>
            <a:miter lim="800000"/>
            <a:headEnd/>
            <a:tailEnd/>
          </a:ln>
        </p:spPr>
        <p:txBody>
          <a:bodyPr wrap="square">
            <a:spAutoFit/>
          </a:bodyPr>
          <a:lstStyle/>
          <a:p>
            <a:pPr>
              <a:spcBef>
                <a:spcPct val="50000"/>
              </a:spcBef>
            </a:pPr>
            <a:r>
              <a:rPr lang="en-US" sz="1800"/>
              <a:t> </a:t>
            </a:r>
            <a:r>
              <a:rPr lang="en-GB" b="1"/>
              <a:t>Y/</a:t>
            </a:r>
            <a:r>
              <a:rPr lang="en-GB" b="1" dirty="0"/>
              <a:t>L</a:t>
            </a:r>
            <a:r>
              <a:rPr lang="en-US" sz="1800" b="1"/>
              <a:t>,</a:t>
            </a:r>
            <a:r>
              <a:rPr lang="el-GR" sz="1800" b="1" dirty="0"/>
              <a:t>(</a:t>
            </a:r>
            <a:r>
              <a:rPr lang="en-US" sz="1800" b="1" dirty="0"/>
              <a:t>n+</a:t>
            </a:r>
            <a:r>
              <a:rPr lang="el-GR" sz="1800" b="1"/>
              <a:t>δ</a:t>
            </a:r>
            <a:r>
              <a:rPr lang="en-US" sz="1800" b="1"/>
              <a:t>)</a:t>
            </a:r>
            <a:r>
              <a:rPr lang="en-GB" sz="1800" b="1"/>
              <a:t>(K/L)</a:t>
            </a:r>
            <a:r>
              <a:rPr lang="en-US" sz="1800" b="1"/>
              <a:t>, </a:t>
            </a:r>
            <a:r>
              <a:rPr lang="en-GB" sz="1800" b="1"/>
              <a:t>I/L</a:t>
            </a:r>
            <a:endParaRPr lang="en-US" sz="1800" b="1" dirty="0"/>
          </a:p>
        </p:txBody>
      </p:sp>
      <p:pic>
        <p:nvPicPr>
          <p:cNvPr id="8" name="Εικόνα 7">
            <a:extLst>
              <a:ext uri="{FF2B5EF4-FFF2-40B4-BE49-F238E27FC236}">
                <a16:creationId xmlns:a16="http://schemas.microsoft.com/office/drawing/2014/main" id="{3C7F5756-01B5-4A0A-BF32-CD57902945D1}"/>
              </a:ext>
            </a:extLst>
          </p:cNvPr>
          <p:cNvPicPr>
            <a:picLocks noChangeAspect="1"/>
          </p:cNvPicPr>
          <p:nvPr/>
        </p:nvPicPr>
        <p:blipFill rotWithShape="1">
          <a:blip r:embed="rId4" cstate="print"/>
          <a:srcRect t="-4959"/>
          <a:stretch/>
        </p:blipFill>
        <p:spPr>
          <a:xfrm>
            <a:off x="7824193" y="3212976"/>
            <a:ext cx="834895" cy="457200"/>
          </a:xfrm>
          <a:prstGeom prst="rect">
            <a:avLst/>
          </a:prstGeom>
        </p:spPr>
      </p:pic>
      <p:pic>
        <p:nvPicPr>
          <p:cNvPr id="2" name="Εικόνα 1">
            <a:extLst>
              <a:ext uri="{FF2B5EF4-FFF2-40B4-BE49-F238E27FC236}">
                <a16:creationId xmlns:a16="http://schemas.microsoft.com/office/drawing/2014/main" id="{FFAFD6AE-6F9A-4AA1-BF69-CDE432EE5F6A}"/>
              </a:ext>
            </a:extLst>
          </p:cNvPr>
          <p:cNvPicPr>
            <a:picLocks noChangeAspect="1"/>
          </p:cNvPicPr>
          <p:nvPr/>
        </p:nvPicPr>
        <p:blipFill>
          <a:blip r:embed="rId5" cstate="print"/>
          <a:stretch>
            <a:fillRect/>
          </a:stretch>
        </p:blipFill>
        <p:spPr>
          <a:xfrm>
            <a:off x="7896200" y="5733256"/>
            <a:ext cx="759778" cy="348232"/>
          </a:xfrm>
          <a:prstGeom prst="rect">
            <a:avLst/>
          </a:prstGeom>
        </p:spPr>
      </p:pic>
      <p:cxnSp>
        <p:nvCxnSpPr>
          <p:cNvPr id="10" name="Ευθύγραμμο βέλος σύνδεσης 9">
            <a:extLst>
              <a:ext uri="{FF2B5EF4-FFF2-40B4-BE49-F238E27FC236}">
                <a16:creationId xmlns:a16="http://schemas.microsoft.com/office/drawing/2014/main" id="{D5554DDC-397B-462C-81C4-62C2C412CDC2}"/>
              </a:ext>
            </a:extLst>
          </p:cNvPr>
          <p:cNvCxnSpPr/>
          <p:nvPr/>
        </p:nvCxnSpPr>
        <p:spPr>
          <a:xfrm>
            <a:off x="5663952" y="899982"/>
            <a:ext cx="1152128" cy="1592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a:extLst>
              <a:ext uri="{FF2B5EF4-FFF2-40B4-BE49-F238E27FC236}">
                <a16:creationId xmlns:a16="http://schemas.microsoft.com/office/drawing/2014/main" id="{EA71B7F5-C386-4854-8E85-865C04A84CCC}"/>
              </a:ext>
            </a:extLst>
          </p:cNvPr>
          <p:cNvCxnSpPr/>
          <p:nvPr/>
        </p:nvCxnSpPr>
        <p:spPr>
          <a:xfrm flipH="1">
            <a:off x="5375920" y="980728"/>
            <a:ext cx="1368152" cy="976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3 - Θέση υποσέλιδου">
            <a:extLst>
              <a:ext uri="{FF2B5EF4-FFF2-40B4-BE49-F238E27FC236}">
                <a16:creationId xmlns:a16="http://schemas.microsoft.com/office/drawing/2014/main" id="{55F47330-E659-4BAD-BEBF-27CF75BA0998}"/>
              </a:ext>
            </a:extLst>
          </p:cNvPr>
          <p:cNvSpPr>
            <a:spLocks noGrp="1"/>
          </p:cNvSpPr>
          <p:nvPr>
            <p:ph type="ftr" sz="quarter" idx="11"/>
          </p:nvPr>
        </p:nvSpPr>
        <p:spPr>
          <a:xfrm>
            <a:off x="2438400" y="6428184"/>
            <a:ext cx="7474024" cy="457200"/>
          </a:xfrm>
        </p:spPr>
        <p:txBody>
          <a:bodyPr/>
          <a:lstStyle/>
          <a:p>
            <a:pPr algn="ctr"/>
            <a:endParaRPr lang="el-GR" sz="1000" dirty="0"/>
          </a:p>
        </p:txBody>
      </p:sp>
    </p:spTree>
    <p:extLst>
      <p:ext uri="{BB962C8B-B14F-4D97-AF65-F5344CB8AC3E}">
        <p14:creationId xmlns:p14="http://schemas.microsoft.com/office/powerpoint/2010/main" val="913544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30C8E1-ABD7-7948-9EA1-E245A28B5E28}"/>
              </a:ext>
            </a:extLst>
          </p:cNvPr>
          <p:cNvSpPr>
            <a:spLocks noGrp="1"/>
          </p:cNvSpPr>
          <p:nvPr>
            <p:ph type="title"/>
          </p:nvPr>
        </p:nvSpPr>
        <p:spPr/>
        <p:txBody>
          <a:bodyPr/>
          <a:lstStyle/>
          <a:p>
            <a:pPr algn="ctr"/>
            <a:r>
              <a:rPr lang="en-GB" b="1"/>
              <a:t>Solow model</a:t>
            </a:r>
            <a:endParaRPr lang="el-GR" b="1"/>
          </a:p>
        </p:txBody>
      </p:sp>
      <p:sp>
        <p:nvSpPr>
          <p:cNvPr id="3" name="Θέση περιεχομένου 2">
            <a:extLst>
              <a:ext uri="{FF2B5EF4-FFF2-40B4-BE49-F238E27FC236}">
                <a16:creationId xmlns:a16="http://schemas.microsoft.com/office/drawing/2014/main" id="{2197AEEB-776C-244D-BB3D-2D34259EC5A3}"/>
              </a:ext>
            </a:extLst>
          </p:cNvPr>
          <p:cNvSpPr>
            <a:spLocks noGrp="1"/>
          </p:cNvSpPr>
          <p:nvPr>
            <p:ph idx="1"/>
          </p:nvPr>
        </p:nvSpPr>
        <p:spPr>
          <a:xfrm>
            <a:off x="1400482" y="1917803"/>
            <a:ext cx="10515600" cy="4351338"/>
          </a:xfrm>
        </p:spPr>
        <p:txBody>
          <a:bodyPr/>
          <a:lstStyle/>
          <a:p>
            <a:r>
              <a:rPr lang="en-GB"/>
              <a:t>The line (n+δ)k</a:t>
            </a:r>
            <a:r>
              <a:rPr lang="en-GB" baseline="-25000"/>
              <a:t>t</a:t>
            </a:r>
            <a:r>
              <a:rPr lang="en-GB"/>
              <a:t> where k</a:t>
            </a:r>
            <a:r>
              <a:rPr lang="en-GB" baseline="-25000"/>
              <a:t>t </a:t>
            </a:r>
            <a:r>
              <a:rPr lang="en-GB"/>
              <a:t>=(K/L) is called line of capital widening, and it</a:t>
            </a:r>
            <a:r>
              <a:rPr lang="en-GB" baseline="-25000"/>
              <a:t> </a:t>
            </a:r>
            <a:r>
              <a:rPr lang="en-GB"/>
              <a:t> denotes that </a:t>
            </a:r>
            <a:r>
              <a:rPr lang="af-ZA" b="0" i="0">
                <a:solidFill>
                  <a:srgbClr val="222222"/>
                </a:solidFill>
                <a:effectLst/>
                <a:latin typeface="-apple-system"/>
              </a:rPr>
              <a:t>the stock of capital is increasing at the same rate as</a:t>
            </a:r>
            <a:r>
              <a:rPr lang="en-GB" b="0" i="0">
                <a:solidFill>
                  <a:srgbClr val="222222"/>
                </a:solidFill>
                <a:effectLst/>
                <a:latin typeface="-apple-system"/>
              </a:rPr>
              <a:t> labour, (dL/L)=n, a</a:t>
            </a:r>
            <a:r>
              <a:rPr lang="af-ZA" b="0" i="0">
                <a:solidFill>
                  <a:srgbClr val="222222"/>
                </a:solidFill>
                <a:effectLst/>
                <a:latin typeface="-apple-system"/>
              </a:rPr>
              <a:t>nd the</a:t>
            </a:r>
            <a:r>
              <a:rPr lang="en-GB" b="0" i="0">
                <a:solidFill>
                  <a:srgbClr val="222222"/>
                </a:solidFill>
                <a:effectLst/>
                <a:latin typeface="-apple-system"/>
              </a:rPr>
              <a:t> depreciation rate of capital, δ</a:t>
            </a:r>
            <a:r>
              <a:rPr lang="af-ZA" b="0" i="0">
                <a:solidFill>
                  <a:srgbClr val="222222"/>
                </a:solidFill>
                <a:effectLst/>
                <a:latin typeface="-apple-system"/>
              </a:rPr>
              <a:t>, thus the capital </a:t>
            </a:r>
            <a:r>
              <a:rPr lang="en-GB" b="0" i="0">
                <a:solidFill>
                  <a:srgbClr val="222222"/>
                </a:solidFill>
                <a:effectLst/>
                <a:latin typeface="-apple-system"/>
              </a:rPr>
              <a:t>labour rstio</a:t>
            </a:r>
            <a:r>
              <a:rPr lang="af-ZA" b="0" i="0">
                <a:solidFill>
                  <a:srgbClr val="222222"/>
                </a:solidFill>
                <a:effectLst/>
                <a:latin typeface="-apple-system"/>
              </a:rPr>
              <a:t> remains constant. The economy will expand in terms of aggregate </a:t>
            </a:r>
            <a:r>
              <a:rPr lang="en-GB" b="0" i="0">
                <a:solidFill>
                  <a:srgbClr val="222222"/>
                </a:solidFill>
                <a:effectLst/>
                <a:latin typeface="-apple-system"/>
              </a:rPr>
              <a:t>output,</a:t>
            </a:r>
            <a:r>
              <a:rPr lang="af-ZA" b="0" i="0">
                <a:solidFill>
                  <a:srgbClr val="222222"/>
                </a:solidFill>
                <a:effectLst/>
                <a:latin typeface="-apple-system"/>
              </a:rPr>
              <a:t> </a:t>
            </a:r>
            <a:r>
              <a:rPr lang="af-ZA" b="0" i="1">
                <a:solidFill>
                  <a:srgbClr val="222222"/>
                </a:solidFill>
                <a:effectLst/>
                <a:latin typeface="inherit"/>
              </a:rPr>
              <a:t>but</a:t>
            </a:r>
            <a:r>
              <a:rPr lang="af-ZA" b="0" i="0">
                <a:solidFill>
                  <a:srgbClr val="222222"/>
                </a:solidFill>
                <a:effectLst/>
                <a:latin typeface="-apple-system"/>
              </a:rPr>
              <a:t> </a:t>
            </a:r>
            <a:r>
              <a:rPr lang="en-GB" b="0" i="0">
                <a:solidFill>
                  <a:srgbClr val="222222"/>
                </a:solidFill>
                <a:effectLst/>
                <a:latin typeface="-apple-system"/>
              </a:rPr>
              <a:t>labour </a:t>
            </a:r>
            <a:r>
              <a:rPr lang="af-ZA" b="0" i="0">
                <a:solidFill>
                  <a:srgbClr val="222222"/>
                </a:solidFill>
                <a:effectLst/>
                <a:latin typeface="-apple-system"/>
              </a:rPr>
              <a:t>productivity</a:t>
            </a:r>
            <a:r>
              <a:rPr lang="en-GB" b="0" i="0">
                <a:solidFill>
                  <a:srgbClr val="222222"/>
                </a:solidFill>
                <a:effectLst/>
                <a:latin typeface="-apple-system"/>
              </a:rPr>
              <a:t> in average terms</a:t>
            </a:r>
            <a:r>
              <a:rPr lang="af-ZA" b="0" i="0">
                <a:solidFill>
                  <a:srgbClr val="222222"/>
                </a:solidFill>
                <a:effectLst/>
                <a:latin typeface="-apple-system"/>
              </a:rPr>
              <a:t> will remain constant.</a:t>
            </a:r>
            <a:r>
              <a:rPr lang="en-GB"/>
              <a:t> </a:t>
            </a:r>
          </a:p>
          <a:p>
            <a:r>
              <a:rPr lang="en-GB"/>
              <a:t>Thd curve sf(k</a:t>
            </a:r>
            <a:r>
              <a:rPr lang="en-GB" baseline="-25000"/>
              <a:t>t</a:t>
            </a:r>
            <a:r>
              <a:rPr lang="en-GB"/>
              <a:t>) is called capital deepening, and it denotes that capital intensity increases, i.e. the K/L ratio increases leading to rising labour productivity, thus to rising aggregate output.</a:t>
            </a:r>
            <a:endParaRPr lang="el-GR"/>
          </a:p>
        </p:txBody>
      </p:sp>
    </p:spTree>
    <p:extLst>
      <p:ext uri="{BB962C8B-B14F-4D97-AF65-F5344CB8AC3E}">
        <p14:creationId xmlns:p14="http://schemas.microsoft.com/office/powerpoint/2010/main" val="2976053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6CA9EC-80F6-6546-A10C-92868C806B06}"/>
              </a:ext>
            </a:extLst>
          </p:cNvPr>
          <p:cNvSpPr>
            <a:spLocks noGrp="1"/>
          </p:cNvSpPr>
          <p:nvPr>
            <p:ph type="title"/>
          </p:nvPr>
        </p:nvSpPr>
        <p:spPr/>
        <p:txBody>
          <a:bodyPr/>
          <a:lstStyle/>
          <a:p>
            <a:pPr algn="ctr"/>
            <a:r>
              <a:rPr lang="en-GB" b="1"/>
              <a:t>Solow model</a:t>
            </a:r>
            <a:endParaRPr lang="el-GR" b="1"/>
          </a:p>
        </p:txBody>
      </p:sp>
      <p:sp>
        <p:nvSpPr>
          <p:cNvPr id="3" name="Θέση περιεχομένου 2">
            <a:extLst>
              <a:ext uri="{FF2B5EF4-FFF2-40B4-BE49-F238E27FC236}">
                <a16:creationId xmlns:a16="http://schemas.microsoft.com/office/drawing/2014/main" id="{9A86E1D6-67C7-A644-944A-43F34EDFCB29}"/>
              </a:ext>
            </a:extLst>
          </p:cNvPr>
          <p:cNvSpPr>
            <a:spLocks noGrp="1"/>
          </p:cNvSpPr>
          <p:nvPr>
            <p:ph idx="1"/>
          </p:nvPr>
        </p:nvSpPr>
        <p:spPr/>
        <p:txBody>
          <a:bodyPr>
            <a:normAutofit fontScale="85000" lnSpcReduction="10000"/>
          </a:bodyPr>
          <a:lstStyle/>
          <a:p>
            <a:r>
              <a:rPr lang="en-GB"/>
              <a:t>To the extent that the curve sf(k) is above the line (n+δ)k the economy generates sufficient savings to finance investments that increase at a rate sufficient to increase the per capita investment , i.e. rate of investment is greater than (n) thus the capital labour ratio increases.  Agregate output expands at a rate greater than (n) and per capita income rises.The economy moves towards the intersection of the two functions, due to diminishing returns as capital accumulates and the economy reaches the steady state. </a:t>
            </a:r>
          </a:p>
          <a:p>
            <a:r>
              <a:rPr lang="en-GB"/>
              <a:t>If the economy is in the area where the curve sf(k) is below the line (n+δ)k the economy generates insufficient savings to finance investments that increase at a rate insufficient to increase the per capita investment , i.e. rate of investment is less than (n) thus the capital labour ratio decreases leading to a rate of capital accumulation insufficient to overmatch the rate of labour growth. Therefore, the per capita income declines.The economy moves towards the intersection of the two functions,  and the economy reaches the steady state. </a:t>
            </a:r>
            <a:endParaRPr lang="el-GR"/>
          </a:p>
        </p:txBody>
      </p:sp>
    </p:spTree>
    <p:extLst>
      <p:ext uri="{BB962C8B-B14F-4D97-AF65-F5344CB8AC3E}">
        <p14:creationId xmlns:p14="http://schemas.microsoft.com/office/powerpoint/2010/main" val="3647659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a:extLst>
              <a:ext uri="{FF2B5EF4-FFF2-40B4-BE49-F238E27FC236}">
                <a16:creationId xmlns:a16="http://schemas.microsoft.com/office/drawing/2014/main" id="{55F47330-E659-4BAD-BEBF-27CF75BA0998}"/>
              </a:ext>
            </a:extLst>
          </p:cNvPr>
          <p:cNvSpPr>
            <a:spLocks noGrp="1"/>
          </p:cNvSpPr>
          <p:nvPr>
            <p:ph type="ftr" sz="quarter" idx="11"/>
          </p:nvPr>
        </p:nvSpPr>
        <p:spPr>
          <a:xfrm>
            <a:off x="2438400" y="6428184"/>
            <a:ext cx="7474024" cy="457200"/>
          </a:xfrm>
        </p:spPr>
        <p:txBody>
          <a:bodyPr/>
          <a:lstStyle/>
          <a:p>
            <a:pPr algn="ctr"/>
            <a:endParaRPr lang="el-GR" sz="1000" dirty="0"/>
          </a:p>
        </p:txBody>
      </p:sp>
      <p:sp>
        <p:nvSpPr>
          <p:cNvPr id="4" name="3 - Θέση αριθμού διαφάνειας"/>
          <p:cNvSpPr>
            <a:spLocks noGrp="1"/>
          </p:cNvSpPr>
          <p:nvPr>
            <p:ph type="sldNum" sz="quarter" idx="12"/>
          </p:nvPr>
        </p:nvSpPr>
        <p:spPr>
          <a:xfrm>
            <a:off x="6809358" y="6356351"/>
            <a:ext cx="2133600" cy="365125"/>
          </a:xfrm>
          <a:noFill/>
        </p:spPr>
        <p:txBody>
          <a:bodyPr/>
          <a:lstStyle/>
          <a:p>
            <a:endParaRPr lang="en-US"/>
          </a:p>
        </p:txBody>
      </p:sp>
      <p:sp>
        <p:nvSpPr>
          <p:cNvPr id="5" name="Text Box 2"/>
          <p:cNvSpPr txBox="1">
            <a:spLocks noChangeArrowheads="1"/>
          </p:cNvSpPr>
          <p:nvPr/>
        </p:nvSpPr>
        <p:spPr bwMode="auto">
          <a:xfrm>
            <a:off x="2133600" y="228600"/>
            <a:ext cx="7924800" cy="1514389"/>
          </a:xfrm>
          <a:prstGeom prst="rect">
            <a:avLst/>
          </a:prstGeom>
          <a:noFill/>
          <a:ln w="9525">
            <a:noFill/>
            <a:miter lim="800000"/>
            <a:headEnd/>
            <a:tailEnd/>
          </a:ln>
          <a:effectLst/>
        </p:spPr>
        <p:txBody>
          <a:bodyPr wrap="square">
            <a:spAutoFit/>
          </a:bodyPr>
          <a:lstStyle/>
          <a:p>
            <a:pPr>
              <a:spcBef>
                <a:spcPct val="50000"/>
              </a:spcBef>
              <a:buFontTx/>
              <a:buChar char="•"/>
              <a:defRPr/>
            </a:pPr>
            <a:endParaRPr lang="el-GR" sz="2000" dirty="0">
              <a:cs typeface="Times New Roman" pitchFamily="18" charset="0"/>
            </a:endParaRPr>
          </a:p>
          <a:p>
            <a:pPr>
              <a:spcBef>
                <a:spcPct val="50000"/>
              </a:spcBef>
              <a:buFontTx/>
              <a:buChar char="•"/>
              <a:defRPr/>
            </a:pPr>
            <a:r>
              <a:rPr lang="en-US" sz="2000" dirty="0">
                <a:cs typeface="Times New Roman" pitchFamily="18" charset="0"/>
              </a:rPr>
              <a:t>Golden</a:t>
            </a:r>
            <a:r>
              <a:rPr lang="el-GR" sz="2000" dirty="0">
                <a:cs typeface="Times New Roman" pitchFamily="18" charset="0"/>
              </a:rPr>
              <a:t> </a:t>
            </a:r>
            <a:r>
              <a:rPr lang="en-US" sz="2000" dirty="0">
                <a:cs typeface="Times New Roman" pitchFamily="18" charset="0"/>
              </a:rPr>
              <a:t>Rule</a:t>
            </a:r>
            <a:r>
              <a:rPr lang="el-GR" sz="2000">
                <a:cs typeface="Times New Roman" pitchFamily="18" charset="0"/>
              </a:rPr>
              <a:t>: </a:t>
            </a:r>
            <a:r>
              <a:rPr lang="en-GB" sz="2000">
                <a:cs typeface="Times New Roman" pitchFamily="18" charset="0"/>
              </a:rPr>
              <a:t>when at the steady state</a:t>
            </a:r>
            <a:r>
              <a:rPr lang="el-GR" sz="2000">
                <a:cs typeface="Times New Roman" pitchFamily="18" charset="0"/>
              </a:rPr>
              <a:t>  </a:t>
            </a:r>
            <a:r>
              <a:rPr lang="en-US" sz="2000" i="1"/>
              <a:t>k*</a:t>
            </a:r>
            <a:r>
              <a:rPr lang="en-GB" sz="2000" i="1"/>
              <a:t> </a:t>
            </a:r>
            <a:r>
              <a:rPr lang="en-GB" sz="2000" b="1"/>
              <a:t>consumption, i.e. Social welfare becomes maximum under given technology, δ, and n.</a:t>
            </a:r>
            <a:endParaRPr lang="en-US" sz="2000" dirty="0"/>
          </a:p>
          <a:p>
            <a:pPr algn="ctr">
              <a:lnSpc>
                <a:spcPct val="70000"/>
              </a:lnSpc>
              <a:spcBef>
                <a:spcPct val="50000"/>
              </a:spcBef>
              <a:defRPr/>
            </a:pPr>
            <a:endParaRPr lang="en-US" sz="1800" b="1" i="1" dirty="0">
              <a:cs typeface="Times New Roman" pitchFamily="18" charset="0"/>
            </a:endParaRPr>
          </a:p>
        </p:txBody>
      </p:sp>
      <p:pic>
        <p:nvPicPr>
          <p:cNvPr id="6" name="Picture 3" descr="C:\Documents and Settings\User\Desktop\2222.jpg"/>
          <p:cNvPicPr>
            <a:picLocks noChangeAspect="1" noChangeArrowheads="1"/>
          </p:cNvPicPr>
          <p:nvPr/>
        </p:nvPicPr>
        <p:blipFill>
          <a:blip r:embed="rId2" cstate="print"/>
          <a:srcRect t="6078" r="4211" b="4504"/>
          <a:stretch>
            <a:fillRect/>
          </a:stretch>
        </p:blipFill>
        <p:spPr bwMode="auto">
          <a:xfrm>
            <a:off x="1775520" y="1805136"/>
            <a:ext cx="4824536" cy="4648200"/>
          </a:xfrm>
          <a:prstGeom prst="rect">
            <a:avLst/>
          </a:prstGeom>
          <a:noFill/>
          <a:ln w="9525">
            <a:noFill/>
            <a:miter lim="800000"/>
            <a:headEnd/>
            <a:tailEnd/>
          </a:ln>
        </p:spPr>
      </p:pic>
      <p:sp>
        <p:nvSpPr>
          <p:cNvPr id="7" name="Text Box 4"/>
          <p:cNvSpPr txBox="1">
            <a:spLocks noChangeArrowheads="1"/>
          </p:cNvSpPr>
          <p:nvPr/>
        </p:nvSpPr>
        <p:spPr bwMode="auto">
          <a:xfrm>
            <a:off x="5231904" y="2132856"/>
            <a:ext cx="1600200" cy="369332"/>
          </a:xfrm>
          <a:prstGeom prst="rect">
            <a:avLst/>
          </a:prstGeom>
          <a:solidFill>
            <a:schemeClr val="bg1">
              <a:lumMod val="95000"/>
            </a:schemeClr>
          </a:solidFill>
          <a:ln w="9525">
            <a:noFill/>
            <a:miter lim="800000"/>
            <a:headEnd/>
            <a:tailEnd/>
          </a:ln>
        </p:spPr>
        <p:txBody>
          <a:bodyPr wrap="square">
            <a:spAutoFit/>
          </a:bodyPr>
          <a:lstStyle/>
          <a:p>
            <a:pPr>
              <a:spcBef>
                <a:spcPct val="50000"/>
              </a:spcBef>
            </a:pPr>
            <a:r>
              <a:rPr lang="el-GR" sz="1800" dirty="0"/>
              <a:t>(δ</a:t>
            </a:r>
            <a:r>
              <a:rPr lang="en-US" sz="1800" dirty="0"/>
              <a:t>+n)k </a:t>
            </a:r>
          </a:p>
        </p:txBody>
      </p:sp>
      <p:sp>
        <p:nvSpPr>
          <p:cNvPr id="8" name="7 - Ορθογώνιο"/>
          <p:cNvSpPr/>
          <p:nvPr/>
        </p:nvSpPr>
        <p:spPr>
          <a:xfrm>
            <a:off x="7134531" y="1987111"/>
            <a:ext cx="4489041" cy="4247317"/>
          </a:xfrm>
          <a:prstGeom prst="rect">
            <a:avLst/>
          </a:prstGeom>
        </p:spPr>
        <p:txBody>
          <a:bodyPr wrap="square">
            <a:spAutoFit/>
          </a:bodyPr>
          <a:lstStyle/>
          <a:p>
            <a:pPr>
              <a:lnSpc>
                <a:spcPct val="90000"/>
              </a:lnSpc>
              <a:spcBef>
                <a:spcPct val="50000"/>
              </a:spcBef>
              <a:defRPr/>
            </a:pPr>
            <a:r>
              <a:rPr lang="en-GB" sz="1800" b="1" u="sng"/>
              <a:t>Point A</a:t>
            </a:r>
            <a:endParaRPr lang="en-US" sz="1800" b="1" u="sng" dirty="0"/>
          </a:p>
          <a:p>
            <a:pPr>
              <a:lnSpc>
                <a:spcPct val="90000"/>
              </a:lnSpc>
              <a:spcBef>
                <a:spcPct val="50000"/>
              </a:spcBef>
              <a:defRPr/>
            </a:pPr>
            <a:r>
              <a:rPr lang="en-GB" sz="1800" i="1"/>
              <a:t>Steady state </a:t>
            </a:r>
            <a:r>
              <a:rPr lang="en-US" sz="1800" i="1"/>
              <a:t>k*</a:t>
            </a:r>
            <a:r>
              <a:rPr lang="el-GR" sz="1800" i="1">
                <a:cs typeface="Times New Roman" pitchFamily="18" charset="0"/>
              </a:rPr>
              <a:t>  </a:t>
            </a:r>
            <a:endParaRPr lang="el-GR" sz="1800" dirty="0"/>
          </a:p>
          <a:p>
            <a:pPr>
              <a:lnSpc>
                <a:spcPct val="90000"/>
              </a:lnSpc>
              <a:spcBef>
                <a:spcPct val="50000"/>
              </a:spcBef>
              <a:buFont typeface="Wingdings" pitchFamily="2" charset="2"/>
              <a:buChar char="§"/>
              <a:defRPr/>
            </a:pPr>
            <a:r>
              <a:rPr lang="el-GR" sz="1800"/>
              <a:t> </a:t>
            </a:r>
            <a:r>
              <a:rPr lang="en-GB" sz="1800"/>
              <a:t>The slope of the production function f(k), i.e. the slope of the tangent line to f(k) </a:t>
            </a:r>
            <a:r>
              <a:rPr lang="el-GR" sz="1800"/>
              <a:t> </a:t>
            </a:r>
            <a:r>
              <a:rPr lang="en-GB" sz="1800"/>
              <a:t>is equal to the slope of the widening of capital line (parallel to the tangent to f(k)] = </a:t>
            </a:r>
            <a:r>
              <a:rPr lang="el-GR" sz="1800"/>
              <a:t> </a:t>
            </a:r>
            <a:r>
              <a:rPr lang="el-GR" sz="1800" dirty="0"/>
              <a:t>[</a:t>
            </a:r>
            <a:r>
              <a:rPr lang="en-US" sz="1800" dirty="0"/>
              <a:t>(</a:t>
            </a:r>
            <a:r>
              <a:rPr lang="el-GR" sz="1800" dirty="0"/>
              <a:t>δ</a:t>
            </a:r>
            <a:r>
              <a:rPr lang="en-US" sz="1800" dirty="0"/>
              <a:t>+n)k</a:t>
            </a:r>
            <a:r>
              <a:rPr lang="el-GR" sz="1800" dirty="0"/>
              <a:t>]</a:t>
            </a:r>
          </a:p>
          <a:p>
            <a:pPr>
              <a:lnSpc>
                <a:spcPct val="90000"/>
              </a:lnSpc>
              <a:spcBef>
                <a:spcPct val="50000"/>
              </a:spcBef>
              <a:buFont typeface="Wingdings" pitchFamily="2" charset="2"/>
              <a:buChar char="§"/>
              <a:defRPr/>
            </a:pPr>
            <a:r>
              <a:rPr lang="en-GB" sz="1800"/>
              <a:t>The slope of the production function is the rate of change of output, that is determined by the rate of change of the capital output ratio.  Given that (dL/L)=n exogenously determined and constant the rate of the (K/ L) ratio is detrmined by the rate of change of K. Therefore, output changes at a rate determined by the marginal productivity of capital,  </a:t>
            </a:r>
            <a:r>
              <a:rPr lang="en-US" sz="1800"/>
              <a:t>MP</a:t>
            </a:r>
            <a:r>
              <a:rPr lang="en-US" sz="1800" baseline="-25000"/>
              <a:t>K</a:t>
            </a:r>
            <a:r>
              <a:rPr lang="el-GR" sz="1800"/>
              <a:t> </a:t>
            </a:r>
            <a:r>
              <a:rPr lang="el-GR" sz="1800" dirty="0"/>
              <a:t>= (δ + </a:t>
            </a:r>
            <a:r>
              <a:rPr lang="en-US" sz="1800" dirty="0"/>
              <a:t>n</a:t>
            </a:r>
            <a:r>
              <a:rPr lang="el-GR" sz="1800" dirty="0"/>
              <a:t>)</a:t>
            </a:r>
            <a:r>
              <a:rPr lang="en-US" sz="1800" dirty="0"/>
              <a:t>k</a:t>
            </a:r>
            <a:endParaRPr lang="en-GB" sz="1800" dirty="0"/>
          </a:p>
        </p:txBody>
      </p:sp>
      <p:cxnSp>
        <p:nvCxnSpPr>
          <p:cNvPr id="11" name="10 - Ευθεία γραμμή σύνδεσης"/>
          <p:cNvCxnSpPr/>
          <p:nvPr/>
        </p:nvCxnSpPr>
        <p:spPr>
          <a:xfrm>
            <a:off x="3503712" y="5877272"/>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3791744" y="4869160"/>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3647728" y="3861048"/>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7968208" y="76470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7536160" y="285293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826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 Θέση αριθμού διαφάνειας"/>
          <p:cNvSpPr>
            <a:spLocks noGrp="1"/>
          </p:cNvSpPr>
          <p:nvPr>
            <p:ph type="sldNum" sz="quarter" idx="12"/>
          </p:nvPr>
        </p:nvSpPr>
        <p:spPr>
          <a:noFill/>
        </p:spPr>
        <p:txBody>
          <a:bodyPr/>
          <a:lstStyle/>
          <a:p>
            <a:fld id="{61B1611D-BD43-44AF-A064-476FD57BB51A}" type="slidenum">
              <a:rPr lang="en-US"/>
              <a:pPr/>
              <a:t>18</a:t>
            </a:fld>
            <a:endParaRPr lang="en-US"/>
          </a:p>
        </p:txBody>
      </p:sp>
      <mc:AlternateContent xmlns:mc="http://schemas.openxmlformats.org/markup-compatibility/2006" xmlns:a14="http://schemas.microsoft.com/office/drawing/2010/main">
        <mc:Choice Requires="a14">
          <p:sp>
            <p:nvSpPr>
              <p:cNvPr id="195615" name="Text Box 31"/>
              <p:cNvSpPr txBox="1">
                <a:spLocks noChangeArrowheads="1"/>
              </p:cNvSpPr>
              <p:nvPr/>
            </p:nvSpPr>
            <p:spPr bwMode="auto">
              <a:xfrm>
                <a:off x="2063552" y="792563"/>
                <a:ext cx="7924800" cy="2729914"/>
              </a:xfrm>
              <a:prstGeom prst="rect">
                <a:avLst/>
              </a:prstGeom>
              <a:noFill/>
              <a:ln w="9525">
                <a:noFill/>
                <a:miter lim="800000"/>
                <a:headEnd/>
                <a:tailEnd/>
              </a:ln>
              <a:effectLst/>
            </p:spPr>
            <p:txBody>
              <a:bodyPr wrap="square">
                <a:spAutoFit/>
              </a:bodyPr>
              <a:lstStyle/>
              <a:p>
                <a:pPr marL="285750" indent="-285750" algn="just">
                  <a:spcBef>
                    <a:spcPct val="50000"/>
                  </a:spcBef>
                  <a:buFont typeface="Wingdings" panose="05000000000000000000" pitchFamily="2" charset="2"/>
                  <a:buChar char="§"/>
                  <a:defRPr/>
                </a:pPr>
                <a:endParaRPr lang="en-GB" sz="1800"/>
              </a:p>
              <a:p>
                <a:pPr algn="just">
                  <a:spcBef>
                    <a:spcPct val="50000"/>
                  </a:spcBef>
                  <a:defRPr/>
                </a:pPr>
                <a:r>
                  <a:rPr lang="en-GB" sz="1800"/>
                  <a:t>              .</a:t>
                </a:r>
              </a:p>
              <a:p>
                <a:pPr algn="just">
                  <a:spcBef>
                    <a:spcPct val="50000"/>
                  </a:spcBef>
                  <a:defRPr/>
                </a:pPr>
                <a:r>
                  <a:rPr lang="en-GB" sz="1800"/>
                  <a:t>Where k stands for d(K/L)/dt</a:t>
                </a:r>
              </a:p>
              <a:p>
                <a:pPr marL="285750" indent="-285750" algn="just">
                  <a:spcBef>
                    <a:spcPct val="50000"/>
                  </a:spcBef>
                  <a:buFont typeface="Arial" panose="020B0604020202020204" pitchFamily="34" charset="0"/>
                  <a:buChar char="•"/>
                  <a:defRPr/>
                </a:pPr>
                <a:r>
                  <a:rPr lang="en-GB"/>
                  <a:t>The propensity to save (s) is a determinant of capital intensity, i.e.capital accumulation.  If s rises, suppose from s to s’ (see diagramm) the curve of capital deepening shifts upwards and the economy moves to a new steady state,supp</a:t>
                </a:r>
                <a:r>
                  <a:rPr lang="el-GR" sz="1800"/>
                  <a:t>εγαλύτερο απόθεμα κεφαλαί </a:t>
                </a:r>
                <a:r>
                  <a:rPr lang="el-GR" sz="1800" dirty="0"/>
                  <a:t>(</a:t>
                </a:r>
                <a14:m>
                  <m:oMath xmlns:m="http://schemas.openxmlformats.org/officeDocument/2006/math">
                    <m:acc>
                      <m:accPr>
                        <m:chr m:val="̅"/>
                        <m:ctrlPr>
                          <a:rPr lang="en-US" sz="1800" i="1">
                            <a:latin typeface="Cambria Math" panose="02040503050406030204" pitchFamily="18" charset="0"/>
                          </a:rPr>
                        </m:ctrlPr>
                      </m:accPr>
                      <m:e>
                        <m:r>
                          <a:rPr lang="en-US" sz="1800" i="1">
                            <a:latin typeface="Cambria Math" panose="02040503050406030204" pitchFamily="18" charset="0"/>
                          </a:rPr>
                          <m:t>𝑘</m:t>
                        </m:r>
                      </m:e>
                    </m:acc>
                    <m:r>
                      <a:rPr lang="en-US" sz="1800" b="0" i="1" smtClean="0">
                        <a:latin typeface="Cambria Math" panose="02040503050406030204" pitchFamily="18" charset="0"/>
                      </a:rPr>
                      <m:t>′</m:t>
                    </m:r>
                  </m:oMath>
                </a14:m>
                <a:r>
                  <a:rPr lang="el-GR" sz="1800"/>
                  <a:t>) (</a:t>
                </a:r>
                <a14:m>
                  <m:oMath xmlns:m="http://schemas.openxmlformats.org/officeDocument/2006/math">
                    <m:acc>
                      <m:accPr>
                        <m:chr m:val="̅"/>
                        <m:ctrlPr>
                          <a:rPr lang="en-US" sz="1800" i="1">
                            <a:latin typeface="Cambria Math" panose="02040503050406030204" pitchFamily="18" charset="0"/>
                          </a:rPr>
                        </m:ctrlPr>
                      </m:accPr>
                      <m:e>
                        <m:r>
                          <a:rPr lang="en-US" sz="1800" i="1">
                            <a:latin typeface="Cambria Math" panose="02040503050406030204" pitchFamily="18" charset="0"/>
                          </a:rPr>
                          <m:t>𝑘</m:t>
                        </m:r>
                      </m:e>
                    </m:acc>
                    <m:r>
                      <a:rPr lang="en-US" sz="1800" i="1">
                        <a:latin typeface="Cambria Math" panose="02040503050406030204" pitchFamily="18" charset="0"/>
                      </a:rPr>
                      <m:t>′</m:t>
                    </m:r>
                  </m:oMath>
                </a14:m>
                <a:r>
                  <a:rPr lang="el-GR" sz="1800"/>
                  <a:t>)</a:t>
                </a:r>
                <a:r>
                  <a:rPr lang="en-GB" sz="1800"/>
                  <a:t> and higher per capita income.</a:t>
                </a:r>
                <a:r>
                  <a:rPr lang="el-GR" sz="1800"/>
                  <a:t> </a:t>
                </a:r>
                <a:r>
                  <a:rPr lang="en-GB" sz="1800"/>
                  <a:t>If</a:t>
                </a:r>
                <a:endParaRPr lang="en-US" sz="1800" dirty="0"/>
              </a:p>
            </p:txBody>
          </p:sp>
        </mc:Choice>
        <mc:Fallback xmlns="">
          <p:sp>
            <p:nvSpPr>
              <p:cNvPr id="195615" name="Text Box 31"/>
              <p:cNvSpPr txBox="1">
                <a:spLocks noRot="1" noChangeAspect="1" noMove="1" noResize="1" noEditPoints="1" noAdjustHandles="1" noChangeArrowheads="1" noChangeShapeType="1" noTextEdit="1"/>
              </p:cNvSpPr>
              <p:nvPr/>
            </p:nvSpPr>
            <p:spPr bwMode="auto">
              <a:xfrm>
                <a:off x="2063552" y="792563"/>
                <a:ext cx="7924800" cy="2729914"/>
              </a:xfrm>
              <a:prstGeom prst="rect">
                <a:avLst/>
              </a:prstGeom>
              <a:blipFill>
                <a:blip r:embed="rId2"/>
                <a:stretch>
                  <a:fillRect l="-615" r="-538" b="-2679"/>
                </a:stretch>
              </a:blipFill>
              <a:ln w="9525">
                <a:noFill/>
                <a:miter lim="800000"/>
                <a:headEnd/>
                <a:tailEnd/>
              </a:ln>
              <a:effectLst/>
            </p:spPr>
            <p:txBody>
              <a:bodyPr/>
              <a:lstStyle/>
              <a:p>
                <a:r>
                  <a:rPr lang="el-GR">
                    <a:noFill/>
                  </a:rPr>
                  <a:t> </a:t>
                </a:r>
              </a:p>
            </p:txBody>
          </p:sp>
        </mc:Fallback>
      </mc:AlternateContent>
      <p:sp>
        <p:nvSpPr>
          <p:cNvPr id="4" name="Ορθογώνιο 3">
            <a:extLst>
              <a:ext uri="{FF2B5EF4-FFF2-40B4-BE49-F238E27FC236}">
                <a16:creationId xmlns:a16="http://schemas.microsoft.com/office/drawing/2014/main" id="{BFC7E55D-8BA3-45B8-8010-2008D6A2A4E5}"/>
              </a:ext>
            </a:extLst>
          </p:cNvPr>
          <p:cNvSpPr/>
          <p:nvPr/>
        </p:nvSpPr>
        <p:spPr>
          <a:xfrm>
            <a:off x="2438400" y="159043"/>
            <a:ext cx="7690048" cy="430887"/>
          </a:xfrm>
          <a:prstGeom prst="rect">
            <a:avLst/>
          </a:prstGeom>
          <a:solidFill>
            <a:schemeClr val="bg1">
              <a:lumMod val="85000"/>
            </a:schemeClr>
          </a:solidFill>
          <a:ln>
            <a:solidFill>
              <a:schemeClr val="tx1"/>
            </a:solidFill>
          </a:ln>
        </p:spPr>
        <p:txBody>
          <a:bodyPr wrap="square">
            <a:spAutoFit/>
          </a:bodyPr>
          <a:lstStyle/>
          <a:p>
            <a:pPr algn="ctr">
              <a:spcBef>
                <a:spcPct val="50000"/>
              </a:spcBef>
              <a:defRPr/>
            </a:pPr>
            <a:r>
              <a:rPr lang="en-GB" sz="2200" b="1">
                <a:solidFill>
                  <a:srgbClr val="0033CC"/>
                </a:solidFill>
                <a:effectLst>
                  <a:outerShdw blurRad="38100" dist="38100" dir="2700000" algn="tl">
                    <a:srgbClr val="C0C0C0"/>
                  </a:outerShdw>
                </a:effectLst>
              </a:rPr>
              <a:t>Rising Propensity to Save and Capital Accumulation </a:t>
            </a:r>
            <a:endParaRPr lang="el-GR" sz="2200" b="1" dirty="0">
              <a:solidFill>
                <a:srgbClr val="0033CC"/>
              </a:solidFill>
              <a:effectLst>
                <a:outerShdw blurRad="38100" dist="38100" dir="2700000" algn="tl">
                  <a:srgbClr val="C0C0C0"/>
                </a:outerShdw>
              </a:effectLst>
            </a:endParaRPr>
          </a:p>
        </p:txBody>
      </p:sp>
      <p:pic>
        <p:nvPicPr>
          <p:cNvPr id="33" name="Εικόνα 32">
            <a:extLst>
              <a:ext uri="{FF2B5EF4-FFF2-40B4-BE49-F238E27FC236}">
                <a16:creationId xmlns:a16="http://schemas.microsoft.com/office/drawing/2014/main" id="{2D7D3A50-3443-403E-9C9F-78E60EA7776E}"/>
              </a:ext>
            </a:extLst>
          </p:cNvPr>
          <p:cNvPicPr>
            <a:picLocks noChangeAspect="1"/>
          </p:cNvPicPr>
          <p:nvPr/>
        </p:nvPicPr>
        <p:blipFill rotWithShape="1">
          <a:blip r:embed="rId3" cstate="print"/>
          <a:srcRect t="40271"/>
          <a:stretch/>
        </p:blipFill>
        <p:spPr>
          <a:xfrm>
            <a:off x="4583832" y="778563"/>
            <a:ext cx="2414811" cy="483818"/>
          </a:xfrm>
          <a:prstGeom prst="rect">
            <a:avLst/>
          </a:prstGeom>
          <a:ln>
            <a:solidFill>
              <a:schemeClr val="accent1"/>
            </a:solidFill>
          </a:ln>
        </p:spPr>
      </p:pic>
      <p:pic>
        <p:nvPicPr>
          <p:cNvPr id="5" name="Εικόνα 4">
            <a:extLst>
              <a:ext uri="{FF2B5EF4-FFF2-40B4-BE49-F238E27FC236}">
                <a16:creationId xmlns:a16="http://schemas.microsoft.com/office/drawing/2014/main" id="{D3432396-4336-4124-837C-7129A069B4B1}"/>
              </a:ext>
            </a:extLst>
          </p:cNvPr>
          <p:cNvPicPr>
            <a:picLocks noChangeAspect="1"/>
          </p:cNvPicPr>
          <p:nvPr/>
        </p:nvPicPr>
        <p:blipFill>
          <a:blip r:embed="rId4" cstate="print"/>
          <a:stretch>
            <a:fillRect/>
          </a:stretch>
        </p:blipFill>
        <p:spPr>
          <a:xfrm>
            <a:off x="1783566" y="2860343"/>
            <a:ext cx="4754563" cy="3701085"/>
          </a:xfrm>
          <a:prstGeom prst="rect">
            <a:avLst/>
          </a:prstGeom>
        </p:spPr>
      </p:pic>
      <p:cxnSp>
        <p:nvCxnSpPr>
          <p:cNvPr id="35" name="Ευθεία γραμμή σύνδεσης 34">
            <a:extLst>
              <a:ext uri="{FF2B5EF4-FFF2-40B4-BE49-F238E27FC236}">
                <a16:creationId xmlns:a16="http://schemas.microsoft.com/office/drawing/2014/main" id="{79849AEC-8C78-40DA-9B76-E7CB772193A9}"/>
              </a:ext>
            </a:extLst>
          </p:cNvPr>
          <p:cNvCxnSpPr>
            <a:cxnSpLocks/>
          </p:cNvCxnSpPr>
          <p:nvPr/>
        </p:nvCxnSpPr>
        <p:spPr>
          <a:xfrm>
            <a:off x="2063552" y="4725144"/>
            <a:ext cx="1440160"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9" name="Ευθεία γραμμή σύνδεσης 38">
            <a:extLst>
              <a:ext uri="{FF2B5EF4-FFF2-40B4-BE49-F238E27FC236}">
                <a16:creationId xmlns:a16="http://schemas.microsoft.com/office/drawing/2014/main" id="{D629C0F1-588C-47B5-B71F-32095AE829B8}"/>
              </a:ext>
            </a:extLst>
          </p:cNvPr>
          <p:cNvCxnSpPr>
            <a:cxnSpLocks/>
          </p:cNvCxnSpPr>
          <p:nvPr/>
        </p:nvCxnSpPr>
        <p:spPr>
          <a:xfrm>
            <a:off x="2063552" y="3789040"/>
            <a:ext cx="2520280"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41" name="Οβάλ 40">
            <a:extLst>
              <a:ext uri="{FF2B5EF4-FFF2-40B4-BE49-F238E27FC236}">
                <a16:creationId xmlns:a16="http://schemas.microsoft.com/office/drawing/2014/main" id="{017E5C17-3F54-43A9-A084-BFEA21F64816}"/>
              </a:ext>
            </a:extLst>
          </p:cNvPr>
          <p:cNvSpPr/>
          <p:nvPr/>
        </p:nvSpPr>
        <p:spPr>
          <a:xfrm>
            <a:off x="4367808" y="3717032"/>
            <a:ext cx="188904"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2" name="Οβάλ 41">
            <a:extLst>
              <a:ext uri="{FF2B5EF4-FFF2-40B4-BE49-F238E27FC236}">
                <a16:creationId xmlns:a16="http://schemas.microsoft.com/office/drawing/2014/main" id="{005677A0-8A69-4840-8FA2-9CC4C6531275}"/>
              </a:ext>
            </a:extLst>
          </p:cNvPr>
          <p:cNvSpPr/>
          <p:nvPr/>
        </p:nvSpPr>
        <p:spPr>
          <a:xfrm>
            <a:off x="3409260" y="4603799"/>
            <a:ext cx="188904"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mc:AlternateContent xmlns:mc="http://schemas.openxmlformats.org/markup-compatibility/2006" xmlns:a14="http://schemas.microsoft.com/office/drawing/2010/main">
        <mc:Choice Requires="a14">
          <p:sp>
            <p:nvSpPr>
              <p:cNvPr id="10" name="Ορθογώνιο 9">
                <a:extLst>
                  <a:ext uri="{FF2B5EF4-FFF2-40B4-BE49-F238E27FC236}">
                    <a16:creationId xmlns:a16="http://schemas.microsoft.com/office/drawing/2014/main" id="{0B9D5C24-754C-4E42-9268-9760600E042B}"/>
                  </a:ext>
                </a:extLst>
              </p:cNvPr>
              <p:cNvSpPr/>
              <p:nvPr/>
            </p:nvSpPr>
            <p:spPr>
              <a:xfrm>
                <a:off x="1649027" y="4491141"/>
                <a:ext cx="31245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panose="02040503050406030204" pitchFamily="18" charset="0"/>
                            </a:rPr>
                          </m:ctrlPr>
                        </m:accPr>
                        <m:e>
                          <m:r>
                            <a:rPr lang="en-US" sz="1800" b="0" i="1" smtClean="0">
                              <a:latin typeface="Cambria Math" panose="02040503050406030204" pitchFamily="18" charset="0"/>
                            </a:rPr>
                            <m:t>𝑖</m:t>
                          </m:r>
                        </m:e>
                      </m:acc>
                    </m:oMath>
                  </m:oMathPara>
                </a14:m>
                <a:endParaRPr lang="en-US" sz="1800" dirty="0"/>
              </a:p>
            </p:txBody>
          </p:sp>
        </mc:Choice>
        <mc:Fallback xmlns="">
          <p:sp>
            <p:nvSpPr>
              <p:cNvPr id="10" name="Ορθογώνιο 9">
                <a:extLst>
                  <a:ext uri="{FF2B5EF4-FFF2-40B4-BE49-F238E27FC236}">
                    <a16:creationId xmlns:a16="http://schemas.microsoft.com/office/drawing/2014/main" id="{0B9D5C24-754C-4E42-9268-9760600E042B}"/>
                  </a:ext>
                </a:extLst>
              </p:cNvPr>
              <p:cNvSpPr>
                <a:spLocks noRot="1" noChangeAspect="1" noMove="1" noResize="1" noEditPoints="1" noAdjustHandles="1" noChangeArrowheads="1" noChangeShapeType="1" noTextEdit="1"/>
              </p:cNvSpPr>
              <p:nvPr/>
            </p:nvSpPr>
            <p:spPr>
              <a:xfrm>
                <a:off x="1649027" y="4491141"/>
                <a:ext cx="312457" cy="369332"/>
              </a:xfrm>
              <a:prstGeom prst="rect">
                <a:avLst/>
              </a:prstGeom>
              <a:blipFill>
                <a:blip r:embed="rId5"/>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44" name="Ορθογώνιο 43">
                <a:extLst>
                  <a:ext uri="{FF2B5EF4-FFF2-40B4-BE49-F238E27FC236}">
                    <a16:creationId xmlns:a16="http://schemas.microsoft.com/office/drawing/2014/main" id="{5D4BDC2B-DE19-45F8-A601-AEDB04F7FF0C}"/>
                  </a:ext>
                </a:extLst>
              </p:cNvPr>
              <p:cNvSpPr/>
              <p:nvPr/>
            </p:nvSpPr>
            <p:spPr>
              <a:xfrm>
                <a:off x="1631504" y="3635732"/>
                <a:ext cx="371768"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panose="02040503050406030204" pitchFamily="18" charset="0"/>
                            </a:rPr>
                          </m:ctrlPr>
                        </m:accPr>
                        <m:e>
                          <m:r>
                            <a:rPr lang="en-US" sz="1800" b="0" i="1" smtClean="0">
                              <a:latin typeface="Cambria Math" panose="02040503050406030204" pitchFamily="18" charset="0"/>
                            </a:rPr>
                            <m:t>𝑖</m:t>
                          </m:r>
                        </m:e>
                      </m:acc>
                      <m:r>
                        <a:rPr lang="en-US" sz="1800" i="1">
                          <a:latin typeface="Cambria Math" panose="02040503050406030204" pitchFamily="18" charset="0"/>
                        </a:rPr>
                        <m:t>′</m:t>
                      </m:r>
                    </m:oMath>
                  </m:oMathPara>
                </a14:m>
                <a:endParaRPr lang="en-US" sz="1800" dirty="0"/>
              </a:p>
            </p:txBody>
          </p:sp>
        </mc:Choice>
        <mc:Fallback xmlns="">
          <p:sp>
            <p:nvSpPr>
              <p:cNvPr id="44" name="Ορθογώνιο 43">
                <a:extLst>
                  <a:ext uri="{FF2B5EF4-FFF2-40B4-BE49-F238E27FC236}">
                    <a16:creationId xmlns:a16="http://schemas.microsoft.com/office/drawing/2014/main" id="{5D4BDC2B-DE19-45F8-A601-AEDB04F7FF0C}"/>
                  </a:ext>
                </a:extLst>
              </p:cNvPr>
              <p:cNvSpPr>
                <a:spLocks noRot="1" noChangeAspect="1" noMove="1" noResize="1" noEditPoints="1" noAdjustHandles="1" noChangeArrowheads="1" noChangeShapeType="1" noTextEdit="1"/>
              </p:cNvSpPr>
              <p:nvPr/>
            </p:nvSpPr>
            <p:spPr>
              <a:xfrm>
                <a:off x="1631504" y="3635732"/>
                <a:ext cx="371768" cy="369332"/>
              </a:xfrm>
              <a:prstGeom prst="rect">
                <a:avLst/>
              </a:prstGeom>
              <a:blipFill>
                <a:blip r:embed="rId6"/>
                <a:stretch>
                  <a:fillRect/>
                </a:stretch>
              </a:blipFill>
            </p:spPr>
            <p:txBody>
              <a:bodyPr/>
              <a:lstStyle/>
              <a:p>
                <a:r>
                  <a:rPr lang="el-GR">
                    <a:noFill/>
                  </a:rPr>
                  <a:t> </a:t>
                </a:r>
              </a:p>
            </p:txBody>
          </p:sp>
        </mc:Fallback>
      </mc:AlternateContent>
      <p:cxnSp>
        <p:nvCxnSpPr>
          <p:cNvPr id="12" name="Ευθύγραμμο βέλος σύνδεσης 11">
            <a:extLst>
              <a:ext uri="{FF2B5EF4-FFF2-40B4-BE49-F238E27FC236}">
                <a16:creationId xmlns:a16="http://schemas.microsoft.com/office/drawing/2014/main" id="{7F2A6D97-A599-4201-A596-0277FE352A65}"/>
              </a:ext>
            </a:extLst>
          </p:cNvPr>
          <p:cNvCxnSpPr/>
          <p:nvPr/>
        </p:nvCxnSpPr>
        <p:spPr>
          <a:xfrm flipV="1">
            <a:off x="1846851" y="400506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951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 Θέση αριθμού διαφάνειας"/>
          <p:cNvSpPr>
            <a:spLocks noGrp="1"/>
          </p:cNvSpPr>
          <p:nvPr>
            <p:ph type="sldNum" sz="quarter" idx="12"/>
          </p:nvPr>
        </p:nvSpPr>
        <p:spPr>
          <a:noFill/>
        </p:spPr>
        <p:txBody>
          <a:bodyPr/>
          <a:lstStyle/>
          <a:p>
            <a:fld id="{61B1611D-BD43-44AF-A064-476FD57BB51A}" type="slidenum">
              <a:rPr lang="en-US"/>
              <a:pPr/>
              <a:t>19</a:t>
            </a:fld>
            <a:endParaRPr lang="en-US"/>
          </a:p>
        </p:txBody>
      </p:sp>
      <p:sp>
        <p:nvSpPr>
          <p:cNvPr id="7189" name="Text Box 48"/>
          <p:cNvSpPr txBox="1">
            <a:spLocks noChangeArrowheads="1"/>
          </p:cNvSpPr>
          <p:nvPr/>
        </p:nvSpPr>
        <p:spPr bwMode="auto">
          <a:xfrm>
            <a:off x="6600056" y="2598814"/>
            <a:ext cx="3429000" cy="4093428"/>
          </a:xfrm>
          <a:prstGeom prst="rect">
            <a:avLst/>
          </a:prstGeom>
          <a:noFill/>
          <a:ln w="9525">
            <a:noFill/>
            <a:miter lim="800000"/>
            <a:headEnd/>
            <a:tailEnd/>
          </a:ln>
        </p:spPr>
        <p:txBody>
          <a:bodyPr wrap="square">
            <a:spAutoFit/>
          </a:bodyPr>
          <a:lstStyle/>
          <a:p>
            <a:pPr algn="just">
              <a:spcBef>
                <a:spcPct val="50000"/>
              </a:spcBef>
              <a:buFontTx/>
              <a:buChar char="•"/>
            </a:pPr>
            <a:r>
              <a:rPr lang="el-GR" sz="1800"/>
              <a:t> </a:t>
            </a:r>
            <a:r>
              <a:rPr lang="en-GB" sz="1800"/>
              <a:t>If the rate of population growth rises from n</a:t>
            </a:r>
            <a:r>
              <a:rPr lang="en-GB" sz="1800" baseline="-25000"/>
              <a:t>1 </a:t>
            </a:r>
            <a:r>
              <a:rPr lang="en-GB" sz="1800"/>
              <a:t>to</a:t>
            </a:r>
            <a:r>
              <a:rPr lang="el-GR" sz="1600"/>
              <a:t> </a:t>
            </a:r>
            <a:r>
              <a:rPr lang="en-US" sz="1600"/>
              <a:t>n</a:t>
            </a:r>
            <a:r>
              <a:rPr lang="en-US" sz="1600" baseline="-25000"/>
              <a:t>2</a:t>
            </a:r>
            <a:r>
              <a:rPr lang="en-GB" sz="1600"/>
              <a:t>, then the economy would have a lower capital stock per capita. The latter shifts from k</a:t>
            </a:r>
            <a:r>
              <a:rPr lang="en-GB" sz="1600" baseline="30000"/>
              <a:t>*</a:t>
            </a:r>
            <a:r>
              <a:rPr lang="en-GB" sz="1600" baseline="-25000"/>
              <a:t>1 </a:t>
            </a:r>
            <a:r>
              <a:rPr lang="en-GB" sz="1600"/>
              <a:t>to k</a:t>
            </a:r>
            <a:r>
              <a:rPr lang="en-GB" sz="1600" baseline="30000"/>
              <a:t>*</a:t>
            </a:r>
            <a:r>
              <a:rPr lang="en-GB" sz="1600" baseline="-25000"/>
              <a:t>2 </a:t>
            </a:r>
            <a:r>
              <a:rPr lang="en-GB" sz="1600"/>
              <a:t>and </a:t>
            </a:r>
            <a:r>
              <a:rPr lang="el-GR" sz="1600"/>
              <a:t> </a:t>
            </a:r>
            <a:r>
              <a:rPr lang="en-GB" sz="1600"/>
              <a:t>lower per capita income </a:t>
            </a:r>
            <a:r>
              <a:rPr lang="el-GR" sz="1600"/>
              <a:t>(</a:t>
            </a:r>
            <a:r>
              <a:rPr lang="en-US" sz="1600" dirty="0"/>
              <a:t>y</a:t>
            </a:r>
            <a:r>
              <a:rPr lang="el-GR" sz="1600" baseline="-25000"/>
              <a:t>2</a:t>
            </a:r>
            <a:r>
              <a:rPr lang="el-GR" sz="1600"/>
              <a:t>*)</a:t>
            </a:r>
            <a:r>
              <a:rPr lang="en-GB" sz="1600"/>
              <a:t>&lt;(y</a:t>
            </a:r>
            <a:r>
              <a:rPr lang="en-GB" sz="1600" baseline="30000"/>
              <a:t>*</a:t>
            </a:r>
            <a:r>
              <a:rPr lang="en-GB" sz="1600" baseline="-25000"/>
              <a:t>1)</a:t>
            </a:r>
            <a:r>
              <a:rPr lang="en-GB" sz="1600" b="1"/>
              <a:t>  </a:t>
            </a:r>
          </a:p>
          <a:p>
            <a:pPr algn="just">
              <a:spcBef>
                <a:spcPct val="50000"/>
              </a:spcBef>
              <a:buFontTx/>
              <a:buChar char="•"/>
            </a:pPr>
            <a:r>
              <a:rPr lang="en-GB" sz="1600"/>
              <a:t>The capital widening line shifts upwards from (δ+n</a:t>
            </a:r>
            <a:r>
              <a:rPr lang="en-GB" sz="1600" baseline="-25000"/>
              <a:t>1</a:t>
            </a:r>
            <a:r>
              <a:rPr lang="en-GB" sz="1600"/>
              <a:t>)k to    (δ+n</a:t>
            </a:r>
            <a:r>
              <a:rPr lang="en-GB" sz="1600" baseline="-25000"/>
              <a:t>2</a:t>
            </a:r>
            <a:r>
              <a:rPr lang="en-GB" sz="1600"/>
              <a:t>)k where the slope of the second is greater than the slope of the first simply because n</a:t>
            </a:r>
            <a:r>
              <a:rPr lang="en-GB" sz="1600" baseline="-25000"/>
              <a:t>2</a:t>
            </a:r>
            <a:r>
              <a:rPr lang="en-GB" sz="1600"/>
              <a:t>&gt;n</a:t>
            </a:r>
            <a:r>
              <a:rPr lang="en-GB" sz="1600" baseline="-25000"/>
              <a:t>1  </a:t>
            </a:r>
            <a:r>
              <a:rPr lang="en-GB" sz="1600"/>
              <a:t>The steady state growth declines from point 1 to point 2, so it does the capital labour ratio, and finally the per capita income.   </a:t>
            </a:r>
            <a:endParaRPr lang="el-GR" sz="1600" b="1" dirty="0"/>
          </a:p>
          <a:p>
            <a:pPr algn="just">
              <a:spcBef>
                <a:spcPct val="50000"/>
              </a:spcBef>
            </a:pPr>
            <a:endParaRPr lang="el-GR" sz="1600" b="1" baseline="-25000" dirty="0"/>
          </a:p>
        </p:txBody>
      </p:sp>
      <p:sp>
        <p:nvSpPr>
          <p:cNvPr id="4" name="Ορθογώνιο 3">
            <a:extLst>
              <a:ext uri="{FF2B5EF4-FFF2-40B4-BE49-F238E27FC236}">
                <a16:creationId xmlns:a16="http://schemas.microsoft.com/office/drawing/2014/main" id="{BFC7E55D-8BA3-45B8-8010-2008D6A2A4E5}"/>
              </a:ext>
            </a:extLst>
          </p:cNvPr>
          <p:cNvSpPr/>
          <p:nvPr/>
        </p:nvSpPr>
        <p:spPr>
          <a:xfrm>
            <a:off x="2438400" y="159043"/>
            <a:ext cx="7690048" cy="430887"/>
          </a:xfrm>
          <a:prstGeom prst="rect">
            <a:avLst/>
          </a:prstGeom>
          <a:solidFill>
            <a:schemeClr val="bg1">
              <a:lumMod val="85000"/>
            </a:schemeClr>
          </a:solidFill>
          <a:ln>
            <a:solidFill>
              <a:schemeClr val="tx1"/>
            </a:solidFill>
          </a:ln>
        </p:spPr>
        <p:txBody>
          <a:bodyPr wrap="square">
            <a:spAutoFit/>
          </a:bodyPr>
          <a:lstStyle/>
          <a:p>
            <a:pPr algn="ctr">
              <a:spcBef>
                <a:spcPct val="50000"/>
              </a:spcBef>
              <a:defRPr/>
            </a:pPr>
            <a:r>
              <a:rPr lang="en-GB" sz="2200" b="1">
                <a:solidFill>
                  <a:srgbClr val="0033CC"/>
                </a:solidFill>
                <a:effectLst>
                  <a:outerShdw blurRad="38100" dist="38100" dir="2700000" algn="tl">
                    <a:srgbClr val="C0C0C0"/>
                  </a:outerShdw>
                </a:effectLst>
              </a:rPr>
              <a:t>Population growth </a:t>
            </a:r>
            <a:r>
              <a:rPr lang="el-GR" sz="2200" b="1">
                <a:solidFill>
                  <a:srgbClr val="0033CC"/>
                </a:solidFill>
                <a:effectLst>
                  <a:outerShdw blurRad="38100" dist="38100" dir="2700000" algn="tl">
                    <a:srgbClr val="C0C0C0"/>
                  </a:outerShdw>
                </a:effectLst>
              </a:rPr>
              <a:t> </a:t>
            </a:r>
            <a:r>
              <a:rPr lang="el-GR" sz="2200" b="1" dirty="0">
                <a:solidFill>
                  <a:srgbClr val="0033CC"/>
                </a:solidFill>
                <a:effectLst>
                  <a:outerShdw blurRad="38100" dist="38100" dir="2700000" algn="tl">
                    <a:srgbClr val="C0C0C0"/>
                  </a:outerShdw>
                </a:effectLst>
              </a:rPr>
              <a:t>(</a:t>
            </a:r>
            <a:r>
              <a:rPr lang="en-US" sz="2200" b="1" dirty="0">
                <a:solidFill>
                  <a:srgbClr val="0033CC"/>
                </a:solidFill>
                <a:effectLst>
                  <a:outerShdw blurRad="38100" dist="38100" dir="2700000" algn="tl">
                    <a:srgbClr val="C0C0C0"/>
                  </a:outerShdw>
                </a:effectLst>
              </a:rPr>
              <a:t>n</a:t>
            </a:r>
            <a:r>
              <a:rPr lang="en-US" sz="2200" b="1">
                <a:solidFill>
                  <a:srgbClr val="0033CC"/>
                </a:solidFill>
                <a:effectLst>
                  <a:outerShdw blurRad="38100" dist="38100" dir="2700000" algn="tl">
                    <a:srgbClr val="C0C0C0"/>
                  </a:outerShdw>
                </a:effectLst>
              </a:rPr>
              <a:t>) </a:t>
            </a:r>
            <a:r>
              <a:rPr lang="en-GB" sz="2200" b="1">
                <a:solidFill>
                  <a:srgbClr val="0033CC"/>
                </a:solidFill>
                <a:effectLst>
                  <a:outerShdw blurRad="38100" dist="38100" dir="2700000" algn="tl">
                    <a:srgbClr val="C0C0C0"/>
                  </a:outerShdw>
                </a:effectLst>
              </a:rPr>
              <a:t>and capital accumulation</a:t>
            </a:r>
            <a:r>
              <a:rPr lang="el-GR" sz="2200" b="1">
                <a:solidFill>
                  <a:srgbClr val="0033CC"/>
                </a:solidFill>
                <a:effectLst>
                  <a:outerShdw blurRad="38100" dist="38100" dir="2700000" algn="tl">
                    <a:srgbClr val="C0C0C0"/>
                  </a:outerShdw>
                </a:effectLst>
              </a:rPr>
              <a:t> </a:t>
            </a:r>
            <a:endParaRPr lang="el-GR" sz="2200" b="1" dirty="0">
              <a:solidFill>
                <a:srgbClr val="0033CC"/>
              </a:solidFill>
              <a:effectLst>
                <a:outerShdw blurRad="38100" dist="38100" dir="2700000" algn="tl">
                  <a:srgbClr val="C0C0C0"/>
                </a:outerShdw>
              </a:effectLst>
            </a:endParaRPr>
          </a:p>
        </p:txBody>
      </p:sp>
      <p:pic>
        <p:nvPicPr>
          <p:cNvPr id="33" name="Εικόνα 32">
            <a:extLst>
              <a:ext uri="{FF2B5EF4-FFF2-40B4-BE49-F238E27FC236}">
                <a16:creationId xmlns:a16="http://schemas.microsoft.com/office/drawing/2014/main" id="{2D7D3A50-3443-403E-9C9F-78E60EA7776E}"/>
              </a:ext>
            </a:extLst>
          </p:cNvPr>
          <p:cNvPicPr>
            <a:picLocks noChangeAspect="1"/>
          </p:cNvPicPr>
          <p:nvPr/>
        </p:nvPicPr>
        <p:blipFill rotWithShape="1">
          <a:blip r:embed="rId2" cstate="print"/>
          <a:srcRect t="40271"/>
          <a:stretch/>
        </p:blipFill>
        <p:spPr>
          <a:xfrm>
            <a:off x="3863753" y="650253"/>
            <a:ext cx="2414811" cy="483818"/>
          </a:xfrm>
          <a:prstGeom prst="rect">
            <a:avLst/>
          </a:prstGeom>
          <a:ln>
            <a:solidFill>
              <a:schemeClr val="accent1"/>
            </a:solidFill>
          </a:ln>
        </p:spPr>
      </p:pic>
      <p:sp>
        <p:nvSpPr>
          <p:cNvPr id="15" name="Freeform 2">
            <a:extLst>
              <a:ext uri="{FF2B5EF4-FFF2-40B4-BE49-F238E27FC236}">
                <a16:creationId xmlns:a16="http://schemas.microsoft.com/office/drawing/2014/main" id="{6F258EAE-DDDA-493B-AE48-BB24D0740B3F}"/>
              </a:ext>
            </a:extLst>
          </p:cNvPr>
          <p:cNvSpPr>
            <a:spLocks/>
          </p:cNvSpPr>
          <p:nvPr/>
        </p:nvSpPr>
        <p:spPr bwMode="auto">
          <a:xfrm>
            <a:off x="2283546" y="2771280"/>
            <a:ext cx="14287" cy="3330575"/>
          </a:xfrm>
          <a:custGeom>
            <a:avLst/>
            <a:gdLst>
              <a:gd name="T0" fmla="*/ 9 w 9"/>
              <a:gd name="T1" fmla="*/ 2098 h 2098"/>
              <a:gd name="T2" fmla="*/ 0 w 9"/>
              <a:gd name="T3" fmla="*/ 0 h 2098"/>
              <a:gd name="T4" fmla="*/ 0 60000 65536"/>
              <a:gd name="T5" fmla="*/ 0 60000 65536"/>
              <a:gd name="T6" fmla="*/ 0 w 9"/>
              <a:gd name="T7" fmla="*/ 0 h 2098"/>
              <a:gd name="T8" fmla="*/ 9 w 9"/>
              <a:gd name="T9" fmla="*/ 2098 h 2098"/>
            </a:gdLst>
            <a:ahLst/>
            <a:cxnLst>
              <a:cxn ang="T4">
                <a:pos x="T0" y="T1"/>
              </a:cxn>
              <a:cxn ang="T5">
                <a:pos x="T2" y="T3"/>
              </a:cxn>
            </a:cxnLst>
            <a:rect l="T6" t="T7" r="T8" b="T9"/>
            <a:pathLst>
              <a:path w="9" h="2098">
                <a:moveTo>
                  <a:pt x="9" y="2098"/>
                </a:moveTo>
                <a:lnTo>
                  <a:pt x="0" y="0"/>
                </a:lnTo>
              </a:path>
            </a:pathLst>
          </a:custGeom>
          <a:noFill/>
          <a:ln w="6350">
            <a:solidFill>
              <a:schemeClr val="tx1"/>
            </a:solidFill>
            <a:round/>
            <a:headEnd/>
            <a:tailEnd type="triangle" w="med" len="med"/>
          </a:ln>
        </p:spPr>
        <p:txBody>
          <a:bodyPr wrap="none" anchor="ctr"/>
          <a:lstStyle/>
          <a:p>
            <a:endParaRPr lang="el-GR" sz="1800"/>
          </a:p>
        </p:txBody>
      </p:sp>
      <p:sp>
        <p:nvSpPr>
          <p:cNvPr id="16" name="Line 3">
            <a:extLst>
              <a:ext uri="{FF2B5EF4-FFF2-40B4-BE49-F238E27FC236}">
                <a16:creationId xmlns:a16="http://schemas.microsoft.com/office/drawing/2014/main" id="{7ACAE59C-9181-47CA-9142-DCF507036C35}"/>
              </a:ext>
            </a:extLst>
          </p:cNvPr>
          <p:cNvSpPr>
            <a:spLocks noChangeShapeType="1"/>
          </p:cNvSpPr>
          <p:nvPr/>
        </p:nvSpPr>
        <p:spPr bwMode="auto">
          <a:xfrm>
            <a:off x="2221632" y="5993904"/>
            <a:ext cx="3733800" cy="0"/>
          </a:xfrm>
          <a:prstGeom prst="line">
            <a:avLst/>
          </a:prstGeom>
          <a:noFill/>
          <a:ln w="6350">
            <a:solidFill>
              <a:schemeClr val="tx1"/>
            </a:solidFill>
            <a:round/>
            <a:headEnd/>
            <a:tailEnd type="triangle" w="med" len="med"/>
          </a:ln>
        </p:spPr>
        <p:txBody>
          <a:bodyPr wrap="none" anchor="ctr"/>
          <a:lstStyle/>
          <a:p>
            <a:endParaRPr lang="el-GR" sz="1800"/>
          </a:p>
        </p:txBody>
      </p:sp>
      <p:grpSp>
        <p:nvGrpSpPr>
          <p:cNvPr id="17" name="Group 4">
            <a:extLst>
              <a:ext uri="{FF2B5EF4-FFF2-40B4-BE49-F238E27FC236}">
                <a16:creationId xmlns:a16="http://schemas.microsoft.com/office/drawing/2014/main" id="{BA38BEA8-9B4A-4647-B6E8-A6246D4449E0}"/>
              </a:ext>
            </a:extLst>
          </p:cNvPr>
          <p:cNvGrpSpPr>
            <a:grpSpLocks/>
          </p:cNvGrpSpPr>
          <p:nvPr/>
        </p:nvGrpSpPr>
        <p:grpSpPr bwMode="auto">
          <a:xfrm>
            <a:off x="2297833" y="4241304"/>
            <a:ext cx="3840163" cy="1905000"/>
            <a:chOff x="864" y="1728"/>
            <a:chExt cx="2419" cy="1344"/>
          </a:xfrm>
        </p:grpSpPr>
        <p:sp>
          <p:nvSpPr>
            <p:cNvPr id="18" name="Freeform 5">
              <a:extLst>
                <a:ext uri="{FF2B5EF4-FFF2-40B4-BE49-F238E27FC236}">
                  <a16:creationId xmlns:a16="http://schemas.microsoft.com/office/drawing/2014/main" id="{94B91770-C3AE-4ABA-BE99-178A41F2BB13}"/>
                </a:ext>
              </a:extLst>
            </p:cNvPr>
            <p:cNvSpPr>
              <a:spLocks/>
            </p:cNvSpPr>
            <p:nvPr/>
          </p:nvSpPr>
          <p:spPr bwMode="auto">
            <a:xfrm>
              <a:off x="864" y="1728"/>
              <a:ext cx="2208" cy="1344"/>
            </a:xfrm>
            <a:custGeom>
              <a:avLst/>
              <a:gdLst>
                <a:gd name="T0" fmla="*/ 0 w 2160"/>
                <a:gd name="T1" fmla="*/ 1536 h 1536"/>
                <a:gd name="T2" fmla="*/ 480 w 2160"/>
                <a:gd name="T3" fmla="*/ 480 h 1536"/>
                <a:gd name="T4" fmla="*/ 2160 w 2160"/>
                <a:gd name="T5" fmla="*/ 0 h 1536"/>
                <a:gd name="T6" fmla="*/ 0 60000 65536"/>
                <a:gd name="T7" fmla="*/ 0 60000 65536"/>
                <a:gd name="T8" fmla="*/ 0 60000 65536"/>
                <a:gd name="T9" fmla="*/ 0 w 2160"/>
                <a:gd name="T10" fmla="*/ 0 h 1536"/>
                <a:gd name="T11" fmla="*/ 2160 w 2160"/>
                <a:gd name="T12" fmla="*/ 1536 h 1536"/>
              </a:gdLst>
              <a:ahLst/>
              <a:cxnLst>
                <a:cxn ang="T6">
                  <a:pos x="T0" y="T1"/>
                </a:cxn>
                <a:cxn ang="T7">
                  <a:pos x="T2" y="T3"/>
                </a:cxn>
                <a:cxn ang="T8">
                  <a:pos x="T4" y="T5"/>
                </a:cxn>
              </a:cxnLst>
              <a:rect l="T9" t="T10" r="T11" b="T12"/>
              <a:pathLst>
                <a:path w="2160" h="1536">
                  <a:moveTo>
                    <a:pt x="0" y="1536"/>
                  </a:moveTo>
                  <a:cubicBezTo>
                    <a:pt x="60" y="1136"/>
                    <a:pt x="120" y="736"/>
                    <a:pt x="480" y="480"/>
                  </a:cubicBezTo>
                  <a:cubicBezTo>
                    <a:pt x="840" y="224"/>
                    <a:pt x="1500" y="112"/>
                    <a:pt x="2160" y="0"/>
                  </a:cubicBezTo>
                </a:path>
              </a:pathLst>
            </a:custGeom>
            <a:noFill/>
            <a:ln w="28575" cmpd="sng">
              <a:solidFill>
                <a:schemeClr val="tx1"/>
              </a:solidFill>
              <a:round/>
              <a:headEnd/>
              <a:tailEnd/>
            </a:ln>
          </p:spPr>
          <p:txBody>
            <a:bodyPr wrap="none" anchor="ctr"/>
            <a:lstStyle/>
            <a:p>
              <a:endParaRPr lang="el-GR" sz="1800"/>
            </a:p>
          </p:txBody>
        </p:sp>
        <p:sp>
          <p:nvSpPr>
            <p:cNvPr id="19" name="Text Box 6">
              <a:extLst>
                <a:ext uri="{FF2B5EF4-FFF2-40B4-BE49-F238E27FC236}">
                  <a16:creationId xmlns:a16="http://schemas.microsoft.com/office/drawing/2014/main" id="{02B12518-2ADC-4EFE-9BCE-654448E5AA87}"/>
                </a:ext>
              </a:extLst>
            </p:cNvPr>
            <p:cNvSpPr txBox="1">
              <a:spLocks noChangeArrowheads="1"/>
            </p:cNvSpPr>
            <p:nvPr/>
          </p:nvSpPr>
          <p:spPr bwMode="auto">
            <a:xfrm>
              <a:off x="2870" y="1728"/>
              <a:ext cx="294" cy="261"/>
            </a:xfrm>
            <a:prstGeom prst="rect">
              <a:avLst/>
            </a:prstGeom>
            <a:noFill/>
            <a:ln w="28575">
              <a:noFill/>
              <a:miter lim="800000"/>
              <a:headEnd/>
              <a:tailEnd/>
            </a:ln>
          </p:spPr>
          <p:txBody>
            <a:bodyPr wrap="none">
              <a:spAutoFit/>
            </a:bodyPr>
            <a:lstStyle/>
            <a:p>
              <a:pPr eaLnBrk="0" hangingPunct="0"/>
              <a:r>
                <a:rPr lang="en-US" sz="1800" i="1" dirty="0" err="1">
                  <a:latin typeface="Arial" charset="0"/>
                </a:rPr>
                <a:t>s’y</a:t>
              </a:r>
              <a:endParaRPr lang="en-US" sz="1800" i="1" dirty="0">
                <a:latin typeface="Arial" charset="0"/>
              </a:endParaRPr>
            </a:p>
          </p:txBody>
        </p:sp>
        <p:sp>
          <p:nvSpPr>
            <p:cNvPr id="20" name="Text Box 7">
              <a:extLst>
                <a:ext uri="{FF2B5EF4-FFF2-40B4-BE49-F238E27FC236}">
                  <a16:creationId xmlns:a16="http://schemas.microsoft.com/office/drawing/2014/main" id="{DA611AA8-4F20-48C5-A726-B4F8954740AF}"/>
                </a:ext>
              </a:extLst>
            </p:cNvPr>
            <p:cNvSpPr txBox="1">
              <a:spLocks noChangeArrowheads="1"/>
            </p:cNvSpPr>
            <p:nvPr/>
          </p:nvSpPr>
          <p:spPr bwMode="auto">
            <a:xfrm>
              <a:off x="3149" y="2400"/>
              <a:ext cx="134" cy="321"/>
            </a:xfrm>
            <a:prstGeom prst="rect">
              <a:avLst/>
            </a:prstGeom>
            <a:noFill/>
            <a:ln w="28575">
              <a:solidFill>
                <a:schemeClr val="tx1"/>
              </a:solidFill>
              <a:miter lim="800000"/>
              <a:headEnd/>
              <a:tailEnd/>
            </a:ln>
          </p:spPr>
          <p:txBody>
            <a:bodyPr wrap="none">
              <a:spAutoFit/>
            </a:bodyPr>
            <a:lstStyle/>
            <a:p>
              <a:pPr eaLnBrk="0" hangingPunct="0"/>
              <a:endParaRPr lang="el-GR" sz="2200" b="1" i="1">
                <a:solidFill>
                  <a:srgbClr val="FF6600"/>
                </a:solidFill>
                <a:latin typeface="Arial" charset="0"/>
              </a:endParaRPr>
            </a:p>
          </p:txBody>
        </p:sp>
      </p:grpSp>
      <p:sp>
        <p:nvSpPr>
          <p:cNvPr id="21" name="Freeform 8">
            <a:extLst>
              <a:ext uri="{FF2B5EF4-FFF2-40B4-BE49-F238E27FC236}">
                <a16:creationId xmlns:a16="http://schemas.microsoft.com/office/drawing/2014/main" id="{B65894B8-BF59-4C36-8C19-0315FB62C859}"/>
              </a:ext>
            </a:extLst>
          </p:cNvPr>
          <p:cNvSpPr>
            <a:spLocks/>
          </p:cNvSpPr>
          <p:nvPr/>
        </p:nvSpPr>
        <p:spPr bwMode="auto">
          <a:xfrm>
            <a:off x="2297832" y="3403105"/>
            <a:ext cx="3017838" cy="2620963"/>
          </a:xfrm>
          <a:custGeom>
            <a:avLst/>
            <a:gdLst>
              <a:gd name="T0" fmla="*/ 0 w 1901"/>
              <a:gd name="T1" fmla="*/ 1651 h 1651"/>
              <a:gd name="T2" fmla="*/ 1901 w 1901"/>
              <a:gd name="T3" fmla="*/ 0 h 1651"/>
              <a:gd name="T4" fmla="*/ 0 60000 65536"/>
              <a:gd name="T5" fmla="*/ 0 60000 65536"/>
              <a:gd name="T6" fmla="*/ 0 w 1901"/>
              <a:gd name="T7" fmla="*/ 0 h 1651"/>
              <a:gd name="T8" fmla="*/ 1901 w 1901"/>
              <a:gd name="T9" fmla="*/ 1651 h 1651"/>
              <a:gd name="connsiteX0" fmla="*/ 0 w 10000"/>
              <a:gd name="connsiteY0" fmla="*/ 10000 h 10000"/>
              <a:gd name="connsiteX1" fmla="*/ 190 w 10000"/>
              <a:gd name="connsiteY1" fmla="*/ 9811 h 10000"/>
              <a:gd name="connsiteX2" fmla="*/ 10000 w 10000"/>
              <a:gd name="connsiteY2" fmla="*/ 0 h 10000"/>
            </a:gdLst>
            <a:ahLst/>
            <a:cxnLst>
              <a:cxn ang="0">
                <a:pos x="connsiteX0" y="connsiteY0"/>
              </a:cxn>
              <a:cxn ang="0">
                <a:pos x="connsiteX1" y="connsiteY1"/>
              </a:cxn>
              <a:cxn ang="0">
                <a:pos x="connsiteX2" y="connsiteY2"/>
              </a:cxn>
            </a:cxnLst>
            <a:rect l="l" t="t" r="r" b="b"/>
            <a:pathLst>
              <a:path w="10000" h="10000">
                <a:moveTo>
                  <a:pt x="0" y="10000"/>
                </a:moveTo>
                <a:lnTo>
                  <a:pt x="190" y="9811"/>
                </a:lnTo>
                <a:lnTo>
                  <a:pt x="10000" y="0"/>
                </a:lnTo>
              </a:path>
            </a:pathLst>
          </a:custGeom>
          <a:noFill/>
          <a:ln w="38100">
            <a:solidFill>
              <a:schemeClr val="tx1"/>
            </a:solidFill>
            <a:round/>
            <a:headEnd type="none" w="med" len="med"/>
            <a:tailEnd type="none" w="med" len="med"/>
          </a:ln>
        </p:spPr>
        <p:txBody>
          <a:bodyPr/>
          <a:lstStyle/>
          <a:p>
            <a:endParaRPr lang="el-GR" sz="1800"/>
          </a:p>
        </p:txBody>
      </p:sp>
      <p:sp>
        <p:nvSpPr>
          <p:cNvPr id="22" name="Text Box 9">
            <a:extLst>
              <a:ext uri="{FF2B5EF4-FFF2-40B4-BE49-F238E27FC236}">
                <a16:creationId xmlns:a16="http://schemas.microsoft.com/office/drawing/2014/main" id="{34F3556F-1BBB-4D6C-813E-ED8974D11D09}"/>
              </a:ext>
            </a:extLst>
          </p:cNvPr>
          <p:cNvSpPr txBox="1">
            <a:spLocks noChangeArrowheads="1"/>
          </p:cNvSpPr>
          <p:nvPr/>
        </p:nvSpPr>
        <p:spPr bwMode="auto">
          <a:xfrm>
            <a:off x="1631504" y="2708920"/>
            <a:ext cx="1371600" cy="369332"/>
          </a:xfrm>
          <a:prstGeom prst="rect">
            <a:avLst/>
          </a:prstGeom>
          <a:noFill/>
          <a:ln w="9525">
            <a:noFill/>
            <a:miter lim="800000"/>
            <a:headEnd/>
            <a:tailEnd/>
          </a:ln>
        </p:spPr>
        <p:txBody>
          <a:bodyPr wrap="square">
            <a:spAutoFit/>
          </a:bodyPr>
          <a:lstStyle/>
          <a:p>
            <a:pPr>
              <a:spcBef>
                <a:spcPct val="50000"/>
              </a:spcBef>
            </a:pPr>
            <a:r>
              <a:rPr lang="en-US" sz="1800" dirty="0"/>
              <a:t> y,</a:t>
            </a:r>
            <a:r>
              <a:rPr lang="el-GR" sz="1800" dirty="0"/>
              <a:t>δ</a:t>
            </a:r>
            <a:r>
              <a:rPr lang="en-US" sz="1800" dirty="0" err="1"/>
              <a:t>k,i</a:t>
            </a:r>
            <a:endParaRPr lang="en-US" sz="1800" dirty="0"/>
          </a:p>
        </p:txBody>
      </p:sp>
      <p:sp>
        <p:nvSpPr>
          <p:cNvPr id="23" name="Freeform 11">
            <a:extLst>
              <a:ext uri="{FF2B5EF4-FFF2-40B4-BE49-F238E27FC236}">
                <a16:creationId xmlns:a16="http://schemas.microsoft.com/office/drawing/2014/main" id="{F6457776-FE91-44AE-AAC7-6B653089C178}"/>
              </a:ext>
            </a:extLst>
          </p:cNvPr>
          <p:cNvSpPr>
            <a:spLocks/>
          </p:cNvSpPr>
          <p:nvPr/>
        </p:nvSpPr>
        <p:spPr bwMode="auto">
          <a:xfrm>
            <a:off x="4020271" y="4485780"/>
            <a:ext cx="1587" cy="1584325"/>
          </a:xfrm>
          <a:custGeom>
            <a:avLst/>
            <a:gdLst>
              <a:gd name="T0" fmla="*/ 0 w 1"/>
              <a:gd name="T1" fmla="*/ 0 h 998"/>
              <a:gd name="T2" fmla="*/ 0 w 1"/>
              <a:gd name="T3" fmla="*/ 998 h 998"/>
              <a:gd name="T4" fmla="*/ 0 60000 65536"/>
              <a:gd name="T5" fmla="*/ 0 60000 65536"/>
              <a:gd name="T6" fmla="*/ 0 w 1"/>
              <a:gd name="T7" fmla="*/ 0 h 998"/>
              <a:gd name="T8" fmla="*/ 1 w 1"/>
              <a:gd name="T9" fmla="*/ 998 h 998"/>
            </a:gdLst>
            <a:ahLst/>
            <a:cxnLst>
              <a:cxn ang="T4">
                <a:pos x="T0" y="T1"/>
              </a:cxn>
              <a:cxn ang="T5">
                <a:pos x="T2" y="T3"/>
              </a:cxn>
            </a:cxnLst>
            <a:rect l="T6" t="T7" r="T8" b="T9"/>
            <a:pathLst>
              <a:path w="1" h="998">
                <a:moveTo>
                  <a:pt x="0" y="0"/>
                </a:moveTo>
                <a:lnTo>
                  <a:pt x="0" y="998"/>
                </a:lnTo>
              </a:path>
            </a:pathLst>
          </a:custGeom>
          <a:noFill/>
          <a:ln w="38100" cap="flat">
            <a:solidFill>
              <a:schemeClr val="tx1"/>
            </a:solidFill>
            <a:prstDash val="sysDot"/>
            <a:round/>
            <a:headEnd type="oval" w="med" len="med"/>
            <a:tailEnd type="none" w="lg" len="lg"/>
          </a:ln>
        </p:spPr>
        <p:txBody>
          <a:bodyPr/>
          <a:lstStyle/>
          <a:p>
            <a:endParaRPr lang="el-GR" sz="1800"/>
          </a:p>
        </p:txBody>
      </p:sp>
      <p:sp>
        <p:nvSpPr>
          <p:cNvPr id="24" name="Text Box 13">
            <a:extLst>
              <a:ext uri="{FF2B5EF4-FFF2-40B4-BE49-F238E27FC236}">
                <a16:creationId xmlns:a16="http://schemas.microsoft.com/office/drawing/2014/main" id="{689621BE-9D9E-48AA-BA89-223B3309D8E6}"/>
              </a:ext>
            </a:extLst>
          </p:cNvPr>
          <p:cNvSpPr txBox="1">
            <a:spLocks noChangeArrowheads="1"/>
          </p:cNvSpPr>
          <p:nvPr/>
        </p:nvSpPr>
        <p:spPr bwMode="auto">
          <a:xfrm>
            <a:off x="1688232" y="4241305"/>
            <a:ext cx="762000" cy="396875"/>
          </a:xfrm>
          <a:prstGeom prst="rect">
            <a:avLst/>
          </a:prstGeom>
          <a:noFill/>
          <a:ln w="9525">
            <a:noFill/>
            <a:miter lim="800000"/>
            <a:headEnd/>
            <a:tailEnd/>
          </a:ln>
        </p:spPr>
        <p:txBody>
          <a:bodyPr wrap="square">
            <a:spAutoFit/>
          </a:bodyPr>
          <a:lstStyle/>
          <a:p>
            <a:pPr>
              <a:spcBef>
                <a:spcPct val="50000"/>
              </a:spcBef>
            </a:pPr>
            <a:r>
              <a:rPr lang="en-US" sz="2000" b="1" dirty="0"/>
              <a:t>  </a:t>
            </a:r>
            <a:r>
              <a:rPr lang="en-US" sz="2000" b="1" dirty="0" err="1"/>
              <a:t>i</a:t>
            </a:r>
            <a:r>
              <a:rPr lang="el-GR" sz="2000" baseline="-25000" dirty="0"/>
              <a:t>1</a:t>
            </a:r>
            <a:r>
              <a:rPr lang="en-US" sz="2000" dirty="0"/>
              <a:t>*</a:t>
            </a:r>
          </a:p>
        </p:txBody>
      </p:sp>
      <p:sp>
        <p:nvSpPr>
          <p:cNvPr id="25" name="Freeform 14">
            <a:extLst>
              <a:ext uri="{FF2B5EF4-FFF2-40B4-BE49-F238E27FC236}">
                <a16:creationId xmlns:a16="http://schemas.microsoft.com/office/drawing/2014/main" id="{1447CA02-8378-4458-AAA9-FE0EE7FDB545}"/>
              </a:ext>
            </a:extLst>
          </p:cNvPr>
          <p:cNvSpPr>
            <a:spLocks/>
          </p:cNvSpPr>
          <p:nvPr/>
        </p:nvSpPr>
        <p:spPr bwMode="auto">
          <a:xfrm>
            <a:off x="2316882" y="4688979"/>
            <a:ext cx="1028700" cy="1588"/>
          </a:xfrm>
          <a:custGeom>
            <a:avLst/>
            <a:gdLst>
              <a:gd name="T0" fmla="*/ 648 w 648"/>
              <a:gd name="T1" fmla="*/ 0 h 1"/>
              <a:gd name="T2" fmla="*/ 0 w 648"/>
              <a:gd name="T3" fmla="*/ 0 h 1"/>
              <a:gd name="T4" fmla="*/ 0 60000 65536"/>
              <a:gd name="T5" fmla="*/ 0 60000 65536"/>
              <a:gd name="T6" fmla="*/ 0 w 648"/>
              <a:gd name="T7" fmla="*/ 0 h 1"/>
              <a:gd name="T8" fmla="*/ 648 w 648"/>
              <a:gd name="T9" fmla="*/ 1 h 1"/>
            </a:gdLst>
            <a:ahLst/>
            <a:cxnLst>
              <a:cxn ang="T4">
                <a:pos x="T0" y="T1"/>
              </a:cxn>
              <a:cxn ang="T5">
                <a:pos x="T2" y="T3"/>
              </a:cxn>
            </a:cxnLst>
            <a:rect l="T6" t="T7" r="T8" b="T9"/>
            <a:pathLst>
              <a:path w="648" h="1">
                <a:moveTo>
                  <a:pt x="648" y="0"/>
                </a:moveTo>
                <a:lnTo>
                  <a:pt x="0" y="0"/>
                </a:lnTo>
              </a:path>
            </a:pathLst>
          </a:custGeom>
          <a:noFill/>
          <a:ln w="19050" cap="flat">
            <a:solidFill>
              <a:schemeClr val="tx1"/>
            </a:solidFill>
            <a:prstDash val="sysDot"/>
            <a:round/>
            <a:headEnd type="none" w="med" len="med"/>
            <a:tailEnd type="none" w="med" len="med"/>
          </a:ln>
        </p:spPr>
        <p:txBody>
          <a:bodyPr/>
          <a:lstStyle/>
          <a:p>
            <a:endParaRPr lang="el-GR" sz="1800"/>
          </a:p>
        </p:txBody>
      </p:sp>
      <p:sp>
        <p:nvSpPr>
          <p:cNvPr id="26" name="Freeform 15">
            <a:extLst>
              <a:ext uri="{FF2B5EF4-FFF2-40B4-BE49-F238E27FC236}">
                <a16:creationId xmlns:a16="http://schemas.microsoft.com/office/drawing/2014/main" id="{1833D1D5-AD0B-4017-AA63-48E5FA532B2D}"/>
              </a:ext>
            </a:extLst>
          </p:cNvPr>
          <p:cNvSpPr>
            <a:spLocks/>
          </p:cNvSpPr>
          <p:nvPr/>
        </p:nvSpPr>
        <p:spPr bwMode="auto">
          <a:xfrm>
            <a:off x="2312120" y="4479430"/>
            <a:ext cx="1719262" cy="4763"/>
          </a:xfrm>
          <a:custGeom>
            <a:avLst/>
            <a:gdLst>
              <a:gd name="T0" fmla="*/ 1083 w 1083"/>
              <a:gd name="T1" fmla="*/ 0 h 3"/>
              <a:gd name="T2" fmla="*/ 0 w 1083"/>
              <a:gd name="T3" fmla="*/ 3 h 3"/>
              <a:gd name="T4" fmla="*/ 0 60000 65536"/>
              <a:gd name="T5" fmla="*/ 0 60000 65536"/>
              <a:gd name="T6" fmla="*/ 0 w 1083"/>
              <a:gd name="T7" fmla="*/ 0 h 3"/>
              <a:gd name="T8" fmla="*/ 1083 w 1083"/>
              <a:gd name="T9" fmla="*/ 3 h 3"/>
            </a:gdLst>
            <a:ahLst/>
            <a:cxnLst>
              <a:cxn ang="T4">
                <a:pos x="T0" y="T1"/>
              </a:cxn>
              <a:cxn ang="T5">
                <a:pos x="T2" y="T3"/>
              </a:cxn>
            </a:cxnLst>
            <a:rect l="T6" t="T7" r="T8" b="T9"/>
            <a:pathLst>
              <a:path w="1083" h="3">
                <a:moveTo>
                  <a:pt x="1083" y="0"/>
                </a:moveTo>
                <a:lnTo>
                  <a:pt x="0" y="3"/>
                </a:lnTo>
              </a:path>
            </a:pathLst>
          </a:custGeom>
          <a:noFill/>
          <a:ln w="38100" cap="flat">
            <a:solidFill>
              <a:schemeClr val="tx1"/>
            </a:solidFill>
            <a:prstDash val="sysDot"/>
            <a:round/>
            <a:headEnd type="oval" w="med" len="med"/>
            <a:tailEnd type="none" w="lg" len="lg"/>
          </a:ln>
        </p:spPr>
        <p:txBody>
          <a:bodyPr/>
          <a:lstStyle/>
          <a:p>
            <a:endParaRPr lang="el-GR" sz="1800"/>
          </a:p>
        </p:txBody>
      </p:sp>
      <p:sp>
        <p:nvSpPr>
          <p:cNvPr id="27" name="Freeform 22">
            <a:extLst>
              <a:ext uri="{FF2B5EF4-FFF2-40B4-BE49-F238E27FC236}">
                <a16:creationId xmlns:a16="http://schemas.microsoft.com/office/drawing/2014/main" id="{DFCC6234-43D2-4831-A004-6CC298BDC8D6}"/>
              </a:ext>
            </a:extLst>
          </p:cNvPr>
          <p:cNvSpPr>
            <a:spLocks/>
          </p:cNvSpPr>
          <p:nvPr/>
        </p:nvSpPr>
        <p:spPr bwMode="auto">
          <a:xfrm>
            <a:off x="3378921" y="4698505"/>
            <a:ext cx="7937" cy="1281113"/>
          </a:xfrm>
          <a:custGeom>
            <a:avLst/>
            <a:gdLst>
              <a:gd name="T0" fmla="*/ 0 w 5"/>
              <a:gd name="T1" fmla="*/ 0 h 807"/>
              <a:gd name="T2" fmla="*/ 5 w 5"/>
              <a:gd name="T3" fmla="*/ 807 h 807"/>
              <a:gd name="T4" fmla="*/ 0 60000 65536"/>
              <a:gd name="T5" fmla="*/ 0 60000 65536"/>
              <a:gd name="T6" fmla="*/ 0 w 5"/>
              <a:gd name="T7" fmla="*/ 0 h 807"/>
              <a:gd name="T8" fmla="*/ 5 w 5"/>
              <a:gd name="T9" fmla="*/ 807 h 807"/>
            </a:gdLst>
            <a:ahLst/>
            <a:cxnLst>
              <a:cxn ang="T4">
                <a:pos x="T0" y="T1"/>
              </a:cxn>
              <a:cxn ang="T5">
                <a:pos x="T2" y="T3"/>
              </a:cxn>
            </a:cxnLst>
            <a:rect l="T6" t="T7" r="T8" b="T9"/>
            <a:pathLst>
              <a:path w="5" h="807">
                <a:moveTo>
                  <a:pt x="0" y="0"/>
                </a:moveTo>
                <a:lnTo>
                  <a:pt x="5" y="807"/>
                </a:lnTo>
              </a:path>
            </a:pathLst>
          </a:custGeom>
          <a:noFill/>
          <a:ln w="38100" cap="flat">
            <a:solidFill>
              <a:schemeClr val="tx1"/>
            </a:solidFill>
            <a:prstDash val="sysDot"/>
            <a:round/>
            <a:headEnd type="oval" w="med" len="med"/>
            <a:tailEnd type="none" w="lg" len="lg"/>
          </a:ln>
        </p:spPr>
        <p:txBody>
          <a:bodyPr/>
          <a:lstStyle/>
          <a:p>
            <a:endParaRPr lang="el-GR" sz="1800"/>
          </a:p>
        </p:txBody>
      </p:sp>
      <p:sp>
        <p:nvSpPr>
          <p:cNvPr id="28" name="Freeform 23">
            <a:extLst>
              <a:ext uri="{FF2B5EF4-FFF2-40B4-BE49-F238E27FC236}">
                <a16:creationId xmlns:a16="http://schemas.microsoft.com/office/drawing/2014/main" id="{C9AB03CA-DF6A-41F2-998E-4248D3124A54}"/>
              </a:ext>
            </a:extLst>
          </p:cNvPr>
          <p:cNvSpPr>
            <a:spLocks/>
          </p:cNvSpPr>
          <p:nvPr/>
        </p:nvSpPr>
        <p:spPr bwMode="auto">
          <a:xfrm>
            <a:off x="2326407" y="4658818"/>
            <a:ext cx="1030288" cy="1587"/>
          </a:xfrm>
          <a:custGeom>
            <a:avLst/>
            <a:gdLst>
              <a:gd name="T0" fmla="*/ 649 w 649"/>
              <a:gd name="T1" fmla="*/ 0 h 1"/>
              <a:gd name="T2" fmla="*/ 0 w 649"/>
              <a:gd name="T3" fmla="*/ 0 h 1"/>
              <a:gd name="T4" fmla="*/ 0 60000 65536"/>
              <a:gd name="T5" fmla="*/ 0 60000 65536"/>
              <a:gd name="T6" fmla="*/ 0 w 649"/>
              <a:gd name="T7" fmla="*/ 0 h 1"/>
              <a:gd name="T8" fmla="*/ 649 w 649"/>
              <a:gd name="T9" fmla="*/ 1 h 1"/>
            </a:gdLst>
            <a:ahLst/>
            <a:cxnLst>
              <a:cxn ang="T4">
                <a:pos x="T0" y="T1"/>
              </a:cxn>
              <a:cxn ang="T5">
                <a:pos x="T2" y="T3"/>
              </a:cxn>
            </a:cxnLst>
            <a:rect l="T6" t="T7" r="T8" b="T9"/>
            <a:pathLst>
              <a:path w="649" h="1">
                <a:moveTo>
                  <a:pt x="649" y="0"/>
                </a:moveTo>
                <a:lnTo>
                  <a:pt x="0" y="0"/>
                </a:lnTo>
              </a:path>
            </a:pathLst>
          </a:custGeom>
          <a:noFill/>
          <a:ln w="38100" cap="flat">
            <a:solidFill>
              <a:schemeClr val="tx1"/>
            </a:solidFill>
            <a:prstDash val="sysDot"/>
            <a:round/>
            <a:headEnd type="oval" w="med" len="med"/>
            <a:tailEnd type="none" w="lg" len="lg"/>
          </a:ln>
        </p:spPr>
        <p:txBody>
          <a:bodyPr/>
          <a:lstStyle/>
          <a:p>
            <a:endParaRPr lang="el-GR" sz="1800"/>
          </a:p>
        </p:txBody>
      </p:sp>
      <p:sp>
        <p:nvSpPr>
          <p:cNvPr id="29" name="Text Box 24">
            <a:extLst>
              <a:ext uri="{FF2B5EF4-FFF2-40B4-BE49-F238E27FC236}">
                <a16:creationId xmlns:a16="http://schemas.microsoft.com/office/drawing/2014/main" id="{F4C72635-B367-41BA-8A23-AAF0642A1E9E}"/>
              </a:ext>
            </a:extLst>
          </p:cNvPr>
          <p:cNvSpPr txBox="1">
            <a:spLocks noChangeArrowheads="1"/>
          </p:cNvSpPr>
          <p:nvPr/>
        </p:nvSpPr>
        <p:spPr bwMode="auto">
          <a:xfrm>
            <a:off x="1764432" y="4546105"/>
            <a:ext cx="762000" cy="396875"/>
          </a:xfrm>
          <a:prstGeom prst="rect">
            <a:avLst/>
          </a:prstGeom>
          <a:noFill/>
          <a:ln w="9525">
            <a:noFill/>
            <a:miter lim="800000"/>
            <a:headEnd/>
            <a:tailEnd/>
          </a:ln>
        </p:spPr>
        <p:txBody>
          <a:bodyPr wrap="square">
            <a:spAutoFit/>
          </a:bodyPr>
          <a:lstStyle/>
          <a:p>
            <a:pPr>
              <a:spcBef>
                <a:spcPct val="50000"/>
              </a:spcBef>
            </a:pPr>
            <a:r>
              <a:rPr lang="en-US" sz="2000" b="1" dirty="0"/>
              <a:t> </a:t>
            </a:r>
            <a:r>
              <a:rPr lang="en-US" sz="2000" dirty="0" err="1"/>
              <a:t>i</a:t>
            </a:r>
            <a:r>
              <a:rPr lang="el-GR" sz="2000" baseline="-25000" dirty="0"/>
              <a:t>2</a:t>
            </a:r>
            <a:r>
              <a:rPr lang="en-US" sz="2000" dirty="0"/>
              <a:t>*</a:t>
            </a:r>
          </a:p>
        </p:txBody>
      </p:sp>
      <p:sp>
        <p:nvSpPr>
          <p:cNvPr id="30" name="Freeform 26">
            <a:extLst>
              <a:ext uri="{FF2B5EF4-FFF2-40B4-BE49-F238E27FC236}">
                <a16:creationId xmlns:a16="http://schemas.microsoft.com/office/drawing/2014/main" id="{52B596E8-54BD-48F8-887E-E102044D40DE}"/>
              </a:ext>
            </a:extLst>
          </p:cNvPr>
          <p:cNvSpPr>
            <a:spLocks/>
          </p:cNvSpPr>
          <p:nvPr/>
        </p:nvSpPr>
        <p:spPr bwMode="auto">
          <a:xfrm>
            <a:off x="2283014" y="2974480"/>
            <a:ext cx="2656418" cy="3000078"/>
          </a:xfrm>
          <a:custGeom>
            <a:avLst/>
            <a:gdLst>
              <a:gd name="T0" fmla="*/ 0 w 1673"/>
              <a:gd name="T1" fmla="*/ 1875 h 1875"/>
              <a:gd name="T2" fmla="*/ 1673 w 1673"/>
              <a:gd name="T3" fmla="*/ 0 h 1875"/>
              <a:gd name="T4" fmla="*/ 0 60000 65536"/>
              <a:gd name="T5" fmla="*/ 0 60000 65536"/>
              <a:gd name="T6" fmla="*/ 0 w 1673"/>
              <a:gd name="T7" fmla="*/ 0 h 1875"/>
              <a:gd name="T8" fmla="*/ 1673 w 1673"/>
              <a:gd name="T9" fmla="*/ 1875 h 1875"/>
              <a:gd name="connsiteX0" fmla="*/ 0 w 10002"/>
              <a:gd name="connsiteY0" fmla="*/ 10079 h 10079"/>
              <a:gd name="connsiteX1" fmla="*/ 10002 w 10002"/>
              <a:gd name="connsiteY1" fmla="*/ 0 h 10079"/>
            </a:gdLst>
            <a:ahLst/>
            <a:cxnLst>
              <a:cxn ang="0">
                <a:pos x="connsiteX0" y="connsiteY0"/>
              </a:cxn>
              <a:cxn ang="0">
                <a:pos x="connsiteX1" y="connsiteY1"/>
              </a:cxn>
            </a:cxnLst>
            <a:rect l="l" t="t" r="r" b="b"/>
            <a:pathLst>
              <a:path w="10002" h="10079">
                <a:moveTo>
                  <a:pt x="0" y="10079"/>
                </a:moveTo>
                <a:lnTo>
                  <a:pt x="10002" y="0"/>
                </a:lnTo>
              </a:path>
            </a:pathLst>
          </a:custGeom>
          <a:noFill/>
          <a:ln w="38100">
            <a:solidFill>
              <a:schemeClr val="tx1"/>
            </a:solidFill>
            <a:round/>
            <a:headEnd type="none" w="med" len="med"/>
            <a:tailEnd type="none" w="med" len="med"/>
          </a:ln>
        </p:spPr>
        <p:txBody>
          <a:bodyPr/>
          <a:lstStyle/>
          <a:p>
            <a:endParaRPr lang="el-GR" sz="1800"/>
          </a:p>
        </p:txBody>
      </p:sp>
      <p:sp>
        <p:nvSpPr>
          <p:cNvPr id="31" name="Text Box 27">
            <a:extLst>
              <a:ext uri="{FF2B5EF4-FFF2-40B4-BE49-F238E27FC236}">
                <a16:creationId xmlns:a16="http://schemas.microsoft.com/office/drawing/2014/main" id="{DE5A1577-4E23-4D2B-B012-C276D7044B58}"/>
              </a:ext>
            </a:extLst>
          </p:cNvPr>
          <p:cNvSpPr txBox="1">
            <a:spLocks noChangeArrowheads="1"/>
          </p:cNvSpPr>
          <p:nvPr/>
        </p:nvSpPr>
        <p:spPr bwMode="auto">
          <a:xfrm>
            <a:off x="4431432" y="2564904"/>
            <a:ext cx="1295400" cy="369332"/>
          </a:xfrm>
          <a:prstGeom prst="rect">
            <a:avLst/>
          </a:prstGeom>
          <a:noFill/>
          <a:ln w="9525">
            <a:noFill/>
            <a:miter lim="800000"/>
            <a:headEnd/>
            <a:tailEnd/>
          </a:ln>
        </p:spPr>
        <p:txBody>
          <a:bodyPr wrap="square">
            <a:spAutoFit/>
          </a:bodyPr>
          <a:lstStyle/>
          <a:p>
            <a:pPr>
              <a:spcBef>
                <a:spcPct val="50000"/>
              </a:spcBef>
            </a:pPr>
            <a:r>
              <a:rPr lang="el-GR" sz="1800" dirty="0"/>
              <a:t>(δ</a:t>
            </a:r>
            <a:r>
              <a:rPr lang="en-US" sz="1800" dirty="0"/>
              <a:t>+n</a:t>
            </a:r>
            <a:r>
              <a:rPr lang="el-GR" sz="1800" baseline="-25000" dirty="0"/>
              <a:t>2</a:t>
            </a:r>
            <a:r>
              <a:rPr lang="el-GR" sz="1800" dirty="0"/>
              <a:t>)</a:t>
            </a:r>
            <a:r>
              <a:rPr lang="en-US" sz="1800" dirty="0"/>
              <a:t>k</a:t>
            </a:r>
          </a:p>
        </p:txBody>
      </p:sp>
      <p:sp>
        <p:nvSpPr>
          <p:cNvPr id="32" name="Text Box 32">
            <a:extLst>
              <a:ext uri="{FF2B5EF4-FFF2-40B4-BE49-F238E27FC236}">
                <a16:creationId xmlns:a16="http://schemas.microsoft.com/office/drawing/2014/main" id="{25BD8FA1-F0C3-482F-94DE-D21BCC027CE6}"/>
              </a:ext>
            </a:extLst>
          </p:cNvPr>
          <p:cNvSpPr txBox="1">
            <a:spLocks noChangeArrowheads="1"/>
          </p:cNvSpPr>
          <p:nvPr/>
        </p:nvSpPr>
        <p:spPr bwMode="auto">
          <a:xfrm>
            <a:off x="3898032" y="4088904"/>
            <a:ext cx="381000" cy="369332"/>
          </a:xfrm>
          <a:prstGeom prst="rect">
            <a:avLst/>
          </a:prstGeom>
          <a:noFill/>
          <a:ln w="9525">
            <a:noFill/>
            <a:miter lim="800000"/>
            <a:headEnd/>
            <a:tailEnd/>
          </a:ln>
        </p:spPr>
        <p:txBody>
          <a:bodyPr wrap="square">
            <a:spAutoFit/>
          </a:bodyPr>
          <a:lstStyle/>
          <a:p>
            <a:pPr>
              <a:spcBef>
                <a:spcPct val="50000"/>
              </a:spcBef>
            </a:pPr>
            <a:r>
              <a:rPr lang="el-GR" sz="1800"/>
              <a:t>1</a:t>
            </a:r>
            <a:endParaRPr lang="en-US" sz="1800"/>
          </a:p>
        </p:txBody>
      </p:sp>
      <p:sp>
        <p:nvSpPr>
          <p:cNvPr id="34" name="Text Box 33">
            <a:extLst>
              <a:ext uri="{FF2B5EF4-FFF2-40B4-BE49-F238E27FC236}">
                <a16:creationId xmlns:a16="http://schemas.microsoft.com/office/drawing/2014/main" id="{5C09AF3A-6315-448A-95A9-5743583591B9}"/>
              </a:ext>
            </a:extLst>
          </p:cNvPr>
          <p:cNvSpPr txBox="1">
            <a:spLocks noChangeArrowheads="1"/>
          </p:cNvSpPr>
          <p:nvPr/>
        </p:nvSpPr>
        <p:spPr bwMode="auto">
          <a:xfrm>
            <a:off x="3212232" y="4241304"/>
            <a:ext cx="381000" cy="369332"/>
          </a:xfrm>
          <a:prstGeom prst="rect">
            <a:avLst/>
          </a:prstGeom>
          <a:noFill/>
          <a:ln w="9525">
            <a:noFill/>
            <a:miter lim="800000"/>
            <a:headEnd/>
            <a:tailEnd/>
          </a:ln>
        </p:spPr>
        <p:txBody>
          <a:bodyPr wrap="square">
            <a:spAutoFit/>
          </a:bodyPr>
          <a:lstStyle/>
          <a:p>
            <a:pPr>
              <a:spcBef>
                <a:spcPct val="50000"/>
              </a:spcBef>
            </a:pPr>
            <a:r>
              <a:rPr lang="el-GR" sz="1800"/>
              <a:t>2</a:t>
            </a:r>
            <a:endParaRPr lang="en-US" sz="1800"/>
          </a:p>
        </p:txBody>
      </p:sp>
      <p:sp>
        <p:nvSpPr>
          <p:cNvPr id="36" name="Rectangle 34">
            <a:extLst>
              <a:ext uri="{FF2B5EF4-FFF2-40B4-BE49-F238E27FC236}">
                <a16:creationId xmlns:a16="http://schemas.microsoft.com/office/drawing/2014/main" id="{750C2318-DA4E-4A08-88EC-2815FAE3F69E}"/>
              </a:ext>
            </a:extLst>
          </p:cNvPr>
          <p:cNvSpPr>
            <a:spLocks noChangeArrowheads="1"/>
          </p:cNvSpPr>
          <p:nvPr/>
        </p:nvSpPr>
        <p:spPr bwMode="auto">
          <a:xfrm>
            <a:off x="5726832" y="5079504"/>
            <a:ext cx="609600" cy="685800"/>
          </a:xfrm>
          <a:prstGeom prst="rect">
            <a:avLst/>
          </a:prstGeom>
          <a:solidFill>
            <a:schemeClr val="bg1"/>
          </a:solidFill>
          <a:ln w="9525">
            <a:noFill/>
            <a:miter lim="800000"/>
            <a:headEnd/>
            <a:tailEnd/>
          </a:ln>
        </p:spPr>
        <p:txBody>
          <a:bodyPr wrap="none" anchor="ctr"/>
          <a:lstStyle/>
          <a:p>
            <a:endParaRPr lang="el-GR" sz="1800"/>
          </a:p>
        </p:txBody>
      </p:sp>
      <p:sp>
        <p:nvSpPr>
          <p:cNvPr id="37" name="Line 38">
            <a:extLst>
              <a:ext uri="{FF2B5EF4-FFF2-40B4-BE49-F238E27FC236}">
                <a16:creationId xmlns:a16="http://schemas.microsoft.com/office/drawing/2014/main" id="{8C774A64-7ABC-4066-9341-273296A15CFA}"/>
              </a:ext>
            </a:extLst>
          </p:cNvPr>
          <p:cNvSpPr>
            <a:spLocks noChangeShapeType="1"/>
          </p:cNvSpPr>
          <p:nvPr/>
        </p:nvSpPr>
        <p:spPr bwMode="auto">
          <a:xfrm flipH="1" flipV="1">
            <a:off x="4583832" y="3555504"/>
            <a:ext cx="228600" cy="152400"/>
          </a:xfrm>
          <a:prstGeom prst="line">
            <a:avLst/>
          </a:prstGeom>
          <a:noFill/>
          <a:ln w="9525">
            <a:solidFill>
              <a:schemeClr val="tx1"/>
            </a:solidFill>
            <a:round/>
            <a:headEnd/>
            <a:tailEnd type="triangle" w="med" len="med"/>
          </a:ln>
        </p:spPr>
        <p:txBody>
          <a:bodyPr/>
          <a:lstStyle/>
          <a:p>
            <a:endParaRPr lang="el-GR" sz="1800"/>
          </a:p>
        </p:txBody>
      </p:sp>
      <p:sp>
        <p:nvSpPr>
          <p:cNvPr id="38" name="Text Box 21">
            <a:extLst>
              <a:ext uri="{FF2B5EF4-FFF2-40B4-BE49-F238E27FC236}">
                <a16:creationId xmlns:a16="http://schemas.microsoft.com/office/drawing/2014/main" id="{344B6918-9095-4362-8238-8FB2558A2781}"/>
              </a:ext>
            </a:extLst>
          </p:cNvPr>
          <p:cNvSpPr txBox="1">
            <a:spLocks noChangeArrowheads="1"/>
          </p:cNvSpPr>
          <p:nvPr/>
        </p:nvSpPr>
        <p:spPr bwMode="auto">
          <a:xfrm>
            <a:off x="5257800" y="3022104"/>
            <a:ext cx="1295400" cy="369332"/>
          </a:xfrm>
          <a:prstGeom prst="rect">
            <a:avLst/>
          </a:prstGeom>
          <a:noFill/>
          <a:ln w="9525">
            <a:noFill/>
            <a:miter lim="800000"/>
            <a:headEnd/>
            <a:tailEnd/>
          </a:ln>
        </p:spPr>
        <p:txBody>
          <a:bodyPr wrap="square">
            <a:spAutoFit/>
          </a:bodyPr>
          <a:lstStyle/>
          <a:p>
            <a:pPr>
              <a:spcBef>
                <a:spcPct val="50000"/>
              </a:spcBef>
            </a:pPr>
            <a:r>
              <a:rPr lang="el-GR" sz="1800" dirty="0"/>
              <a:t>(δ</a:t>
            </a:r>
            <a:r>
              <a:rPr lang="en-US" sz="1800" dirty="0"/>
              <a:t>+n</a:t>
            </a:r>
            <a:r>
              <a:rPr lang="el-GR" sz="1800" baseline="-25000" dirty="0"/>
              <a:t>1</a:t>
            </a:r>
            <a:r>
              <a:rPr lang="el-GR" sz="1800" dirty="0"/>
              <a:t>)</a:t>
            </a:r>
            <a:r>
              <a:rPr lang="en-US" sz="1800" dirty="0"/>
              <a:t> k</a:t>
            </a:r>
          </a:p>
        </p:txBody>
      </p:sp>
      <p:sp>
        <p:nvSpPr>
          <p:cNvPr id="40" name="Text Box 12">
            <a:extLst>
              <a:ext uri="{FF2B5EF4-FFF2-40B4-BE49-F238E27FC236}">
                <a16:creationId xmlns:a16="http://schemas.microsoft.com/office/drawing/2014/main" id="{795D5316-6536-440C-9F15-BA377D1BB272}"/>
              </a:ext>
            </a:extLst>
          </p:cNvPr>
          <p:cNvSpPr txBox="1">
            <a:spLocks noChangeArrowheads="1"/>
          </p:cNvSpPr>
          <p:nvPr/>
        </p:nvSpPr>
        <p:spPr bwMode="auto">
          <a:xfrm>
            <a:off x="2895600" y="6056462"/>
            <a:ext cx="2667000" cy="396875"/>
          </a:xfrm>
          <a:prstGeom prst="rect">
            <a:avLst/>
          </a:prstGeom>
          <a:noFill/>
          <a:ln w="9525">
            <a:noFill/>
            <a:miter lim="800000"/>
            <a:headEnd/>
            <a:tailEnd/>
          </a:ln>
        </p:spPr>
        <p:txBody>
          <a:bodyPr wrap="square">
            <a:spAutoFit/>
          </a:bodyPr>
          <a:lstStyle/>
          <a:p>
            <a:pPr>
              <a:spcBef>
                <a:spcPct val="50000"/>
              </a:spcBef>
            </a:pPr>
            <a:r>
              <a:rPr lang="el-GR" sz="2000" b="1" dirty="0"/>
              <a:t>    </a:t>
            </a:r>
            <a:r>
              <a:rPr lang="en-US" sz="2000" dirty="0"/>
              <a:t>k*</a:t>
            </a:r>
            <a:r>
              <a:rPr lang="el-GR" sz="2000" baseline="-25000" dirty="0"/>
              <a:t>2            </a:t>
            </a:r>
            <a:r>
              <a:rPr lang="en-US" sz="2000" dirty="0"/>
              <a:t>k*</a:t>
            </a:r>
            <a:r>
              <a:rPr lang="el-GR" sz="2000" baseline="-25000" dirty="0"/>
              <a:t>1</a:t>
            </a:r>
            <a:endParaRPr lang="en-US" sz="2000" baseline="-25000" dirty="0"/>
          </a:p>
        </p:txBody>
      </p:sp>
      <p:cxnSp>
        <p:nvCxnSpPr>
          <p:cNvPr id="3" name="Ευθύγραμμο βέλος σύνδεσης 2">
            <a:extLst>
              <a:ext uri="{FF2B5EF4-FFF2-40B4-BE49-F238E27FC236}">
                <a16:creationId xmlns:a16="http://schemas.microsoft.com/office/drawing/2014/main" id="{E98D81A0-EF34-4570-895B-C4658ED79BF3}"/>
              </a:ext>
            </a:extLst>
          </p:cNvPr>
          <p:cNvCxnSpPr/>
          <p:nvPr/>
        </p:nvCxnSpPr>
        <p:spPr>
          <a:xfrm flipH="1">
            <a:off x="3386858" y="6453336"/>
            <a:ext cx="63341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3 - Θέση υποσέλιδου">
            <a:extLst>
              <a:ext uri="{FF2B5EF4-FFF2-40B4-BE49-F238E27FC236}">
                <a16:creationId xmlns:a16="http://schemas.microsoft.com/office/drawing/2014/main" id="{C259560B-BD82-437F-A788-E5287EDD959C}"/>
              </a:ext>
            </a:extLst>
          </p:cNvPr>
          <p:cNvSpPr>
            <a:spLocks noGrp="1"/>
          </p:cNvSpPr>
          <p:nvPr>
            <p:ph type="ftr" sz="quarter" idx="11"/>
          </p:nvPr>
        </p:nvSpPr>
        <p:spPr>
          <a:xfrm>
            <a:off x="2438400" y="6381328"/>
            <a:ext cx="7474024" cy="457200"/>
          </a:xfrm>
        </p:spPr>
        <p:txBody>
          <a:bodyPr/>
          <a:lstStyle/>
          <a:p>
            <a:pPr algn="ctr"/>
            <a:endParaRPr lang="el-GR" sz="1000" dirty="0"/>
          </a:p>
        </p:txBody>
      </p:sp>
    </p:spTree>
    <p:extLst>
      <p:ext uri="{BB962C8B-B14F-4D97-AF65-F5344CB8AC3E}">
        <p14:creationId xmlns:p14="http://schemas.microsoft.com/office/powerpoint/2010/main" val="176825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 calcmode="lin" valueType="num">
                                      <p:cBhvr>
                                        <p:cTn id="9" dur="500" fill="hold"/>
                                        <p:tgtEl>
                                          <p:spTgt spid="17"/>
                                        </p:tgtEl>
                                        <p:attrNameLst>
                                          <p:attrName>ppt_x</p:attrName>
                                        </p:attrNameLst>
                                      </p:cBhvr>
                                      <p:tavLst>
                                        <p:tav tm="0">
                                          <p:val>
                                            <p:fltVal val="0.5"/>
                                          </p:val>
                                        </p:tav>
                                        <p:tav tm="100000">
                                          <p:val>
                                            <p:strVal val="#ppt_x"/>
                                          </p:val>
                                        </p:tav>
                                      </p:tavLst>
                                    </p:anim>
                                    <p:anim calcmode="lin" valueType="num">
                                      <p:cBhvr>
                                        <p:cTn id="10" dur="500" fill="hold"/>
                                        <p:tgtEl>
                                          <p:spTgt spid="1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3A912-7336-594A-93B8-45276EF36E8D}"/>
              </a:ext>
            </a:extLst>
          </p:cNvPr>
          <p:cNvSpPr>
            <a:spLocks noGrp="1"/>
          </p:cNvSpPr>
          <p:nvPr>
            <p:ph type="title"/>
          </p:nvPr>
        </p:nvSpPr>
        <p:spPr>
          <a:xfrm>
            <a:off x="838200" y="-1576233"/>
            <a:ext cx="10515600" cy="3266922"/>
          </a:xfrm>
        </p:spPr>
        <p:txBody>
          <a:bodyPr/>
          <a:lstStyle/>
          <a:p>
            <a:pPr algn="ctr"/>
            <a:r>
              <a:rPr lang="en-GB" b="1"/>
              <a:t/>
            </a:r>
            <a:br>
              <a:rPr lang="en-GB" b="1"/>
            </a:br>
            <a:r>
              <a:rPr lang="en-GB" b="1"/>
              <a:t/>
            </a:r>
            <a:br>
              <a:rPr lang="en-GB" b="1"/>
            </a:br>
            <a:r>
              <a:rPr lang="en-GB" b="1"/>
              <a:t>Hypotheses</a:t>
            </a:r>
            <a:endParaRPr lang="el-GR" b="1"/>
          </a:p>
        </p:txBody>
      </p:sp>
      <p:sp>
        <p:nvSpPr>
          <p:cNvPr id="3" name="Θέση περιεχομένου 2">
            <a:extLst>
              <a:ext uri="{FF2B5EF4-FFF2-40B4-BE49-F238E27FC236}">
                <a16:creationId xmlns:a16="http://schemas.microsoft.com/office/drawing/2014/main" id="{C043E0B7-6EF6-BA4D-9E9B-078FD7246DEA}"/>
              </a:ext>
            </a:extLst>
          </p:cNvPr>
          <p:cNvSpPr>
            <a:spLocks noGrp="1"/>
          </p:cNvSpPr>
          <p:nvPr>
            <p:ph idx="1"/>
          </p:nvPr>
        </p:nvSpPr>
        <p:spPr>
          <a:xfrm>
            <a:off x="958031" y="1171164"/>
            <a:ext cx="10515600" cy="5686836"/>
          </a:xfrm>
        </p:spPr>
        <p:txBody>
          <a:bodyPr>
            <a:normAutofit lnSpcReduction="10000"/>
          </a:bodyPr>
          <a:lstStyle/>
          <a:p>
            <a:r>
              <a:rPr lang="en-GB"/>
              <a:t>The neoclassical approach to the problem of economic growth uses  the well known assumptions of perfect competition:</a:t>
            </a:r>
          </a:p>
          <a:p>
            <a:pPr marL="514350" indent="-514350">
              <a:buFont typeface="+mj-lt"/>
              <a:buAutoNum type="arabicPeriod"/>
            </a:pPr>
            <a:r>
              <a:rPr lang="en-GB"/>
              <a:t>There exist a great number of producers ( firms) and consumers.</a:t>
            </a:r>
          </a:p>
          <a:p>
            <a:pPr marL="514350" indent="-514350">
              <a:buFont typeface="+mj-lt"/>
              <a:buAutoNum type="arabicPeriod"/>
            </a:pPr>
            <a:r>
              <a:rPr lang="en-GB"/>
              <a:t>Prices of both factors of production and goods are flexible and determined from the interaction of demand and supply, in  competitive markets functioning without governmant intervention.</a:t>
            </a:r>
          </a:p>
          <a:p>
            <a:pPr marL="514350" indent="-514350">
              <a:buFont typeface="+mj-lt"/>
              <a:buAutoNum type="arabicPeriod"/>
            </a:pPr>
            <a:r>
              <a:rPr lang="en-GB"/>
              <a:t>There is free market entry and exit of firms.</a:t>
            </a:r>
          </a:p>
          <a:p>
            <a:pPr marL="514350" indent="-514350">
              <a:buFont typeface="+mj-lt"/>
              <a:buAutoNum type="arabicPeriod"/>
            </a:pPr>
            <a:r>
              <a:rPr lang="en-GB"/>
              <a:t>Firms are profit maximisers, and consumers are utility maximisers.  All economic agents are rational decision takers, under perfect information.</a:t>
            </a:r>
          </a:p>
          <a:p>
            <a:pPr marL="514350" indent="-514350">
              <a:buFont typeface="+mj-lt"/>
              <a:buAutoNum type="arabicPeriod"/>
            </a:pPr>
            <a:r>
              <a:rPr lang="en-GB"/>
              <a:t>Technology is equally available to all.</a:t>
            </a:r>
          </a:p>
          <a:p>
            <a:pPr marL="514350" indent="-514350">
              <a:buFont typeface="+mj-lt"/>
              <a:buAutoNum type="arabicPeriod"/>
            </a:pPr>
            <a:r>
              <a:rPr lang="en-GB"/>
              <a:t>Factors of prodiction are homogeneous and perfectly mobile between their alternative uses.</a:t>
            </a:r>
          </a:p>
          <a:p>
            <a:pPr marL="514350" indent="-514350">
              <a:buFont typeface="+mj-lt"/>
              <a:buAutoNum type="arabicPeriod"/>
            </a:pPr>
            <a:endParaRPr lang="el-GR"/>
          </a:p>
        </p:txBody>
      </p:sp>
    </p:spTree>
    <p:extLst>
      <p:ext uri="{BB962C8B-B14F-4D97-AF65-F5344CB8AC3E}">
        <p14:creationId xmlns:p14="http://schemas.microsoft.com/office/powerpoint/2010/main" val="2034386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EAAC81-2DF9-2141-8374-8853723D0BBD}"/>
              </a:ext>
            </a:extLst>
          </p:cNvPr>
          <p:cNvSpPr>
            <a:spLocks noGrp="1"/>
          </p:cNvSpPr>
          <p:nvPr>
            <p:ph type="title"/>
          </p:nvPr>
        </p:nvSpPr>
        <p:spPr/>
        <p:txBody>
          <a:bodyPr/>
          <a:lstStyle/>
          <a:p>
            <a:pPr algn="ctr"/>
            <a:r>
              <a:rPr lang="en-GB" b="1"/>
              <a:t>Country Differences in Development Levels</a:t>
            </a:r>
            <a:endParaRPr lang="el-GR" b="1"/>
          </a:p>
        </p:txBody>
      </p:sp>
      <p:sp>
        <p:nvSpPr>
          <p:cNvPr id="3" name="Θέση περιεχομένου 2">
            <a:extLst>
              <a:ext uri="{FF2B5EF4-FFF2-40B4-BE49-F238E27FC236}">
                <a16:creationId xmlns:a16="http://schemas.microsoft.com/office/drawing/2014/main" id="{C4934F22-FE54-A146-8493-3234C9386B3A}"/>
              </a:ext>
            </a:extLst>
          </p:cNvPr>
          <p:cNvSpPr>
            <a:spLocks noGrp="1"/>
          </p:cNvSpPr>
          <p:nvPr>
            <p:ph idx="1"/>
          </p:nvPr>
        </p:nvSpPr>
        <p:spPr/>
        <p:txBody>
          <a:bodyPr/>
          <a:lstStyle/>
          <a:p>
            <a:r>
              <a:rPr lang="en-GB"/>
              <a:t>Countries that have the same parameters, i.e. δ, n, s would tend to have the same steady state of growth, hence the same per capita income.</a:t>
            </a:r>
          </a:p>
          <a:p>
            <a:r>
              <a:rPr lang="en-GB"/>
              <a:t>If two countries have different s, the country with higher s would have a higher steady state growth, hence a higher per capita income.</a:t>
            </a:r>
          </a:p>
          <a:p>
            <a:r>
              <a:rPr lang="en-GB"/>
              <a:t>If two countries have different n, the country with higher n would have a lower steady state growth, hence a lower per capita income.</a:t>
            </a:r>
          </a:p>
          <a:p>
            <a:endParaRPr lang="el-GR"/>
          </a:p>
        </p:txBody>
      </p:sp>
    </p:spTree>
    <p:extLst>
      <p:ext uri="{BB962C8B-B14F-4D97-AF65-F5344CB8AC3E}">
        <p14:creationId xmlns:p14="http://schemas.microsoft.com/office/powerpoint/2010/main" val="328174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BF74E-0F1E-7041-A853-83DB75FD2F0D}"/>
              </a:ext>
            </a:extLst>
          </p:cNvPr>
          <p:cNvSpPr>
            <a:spLocks noGrp="1"/>
          </p:cNvSpPr>
          <p:nvPr>
            <p:ph type="title"/>
          </p:nvPr>
        </p:nvSpPr>
        <p:spPr/>
        <p:txBody>
          <a:bodyPr/>
          <a:lstStyle/>
          <a:p>
            <a:pPr algn="ctr"/>
            <a:r>
              <a:rPr lang="en-GB" b="1"/>
              <a:t>Convergence</a:t>
            </a:r>
            <a:endParaRPr lang="el-GR" b="1"/>
          </a:p>
        </p:txBody>
      </p:sp>
      <p:sp>
        <p:nvSpPr>
          <p:cNvPr id="3" name="Θέση περιεχομένου 2">
            <a:extLst>
              <a:ext uri="{FF2B5EF4-FFF2-40B4-BE49-F238E27FC236}">
                <a16:creationId xmlns:a16="http://schemas.microsoft.com/office/drawing/2014/main" id="{BAE2A793-7F91-F743-A33B-7144ADE5CA45}"/>
              </a:ext>
            </a:extLst>
          </p:cNvPr>
          <p:cNvSpPr>
            <a:spLocks noGrp="1"/>
          </p:cNvSpPr>
          <p:nvPr>
            <p:ph idx="1"/>
          </p:nvPr>
        </p:nvSpPr>
        <p:spPr>
          <a:xfrm>
            <a:off x="1354394" y="1585965"/>
            <a:ext cx="10515600" cy="4351338"/>
          </a:xfrm>
        </p:spPr>
        <p:txBody>
          <a:bodyPr/>
          <a:lstStyle/>
          <a:p>
            <a:r>
              <a:rPr lang="en-GB"/>
              <a:t>Suppose two countries A and B with A having a higher capital accumulation than B but the same production function, i.e. same technology, same  propensity to save, and same rate of population change.  Country A has a higher capital labour ratio, hence a higher per capita  income thus it is richer than B.  Both countries have the same steady state growth towards both they move with country A moving at a faster growth rate given its higher capital intensity hence its lower MPK, than B with  lower capital accumulation and a relatively highrr MPK ( MPK</a:t>
            </a:r>
            <a:r>
              <a:rPr lang="en-GB" baseline="-25000"/>
              <a:t>A</a:t>
            </a:r>
            <a:r>
              <a:rPr lang="en-GB"/>
              <a:t>&lt; MPK</a:t>
            </a:r>
            <a:r>
              <a:rPr lang="en-GB" baseline="-25000"/>
              <a:t>B</a:t>
            </a:r>
            <a:r>
              <a:rPr lang="en-GB"/>
              <a:t>).  This is called </a:t>
            </a:r>
            <a:r>
              <a:rPr lang="en-GB" b="1"/>
              <a:t>absolute convergence.    </a:t>
            </a:r>
            <a:endParaRPr lang="el-GR" b="1"/>
          </a:p>
        </p:txBody>
      </p:sp>
    </p:spTree>
    <p:extLst>
      <p:ext uri="{BB962C8B-B14F-4D97-AF65-F5344CB8AC3E}">
        <p14:creationId xmlns:p14="http://schemas.microsoft.com/office/powerpoint/2010/main" val="3040557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7FA648-1843-C448-94BA-481E151F30CA}"/>
              </a:ext>
            </a:extLst>
          </p:cNvPr>
          <p:cNvSpPr>
            <a:spLocks noGrp="1"/>
          </p:cNvSpPr>
          <p:nvPr>
            <p:ph type="title"/>
          </p:nvPr>
        </p:nvSpPr>
        <p:spPr/>
        <p:txBody>
          <a:bodyPr/>
          <a:lstStyle/>
          <a:p>
            <a:pPr algn="ctr"/>
            <a:r>
              <a:rPr lang="en-GB" b="1"/>
              <a:t>Convergence</a:t>
            </a:r>
            <a:endParaRPr lang="el-GR" b="1"/>
          </a:p>
        </p:txBody>
      </p:sp>
      <p:sp>
        <p:nvSpPr>
          <p:cNvPr id="3" name="Θέση περιεχομένου 2">
            <a:extLst>
              <a:ext uri="{FF2B5EF4-FFF2-40B4-BE49-F238E27FC236}">
                <a16:creationId xmlns:a16="http://schemas.microsoft.com/office/drawing/2014/main" id="{4E7568C8-D1F2-4D42-8FEA-59C1D92EDDC3}"/>
              </a:ext>
            </a:extLst>
          </p:cNvPr>
          <p:cNvSpPr>
            <a:spLocks noGrp="1"/>
          </p:cNvSpPr>
          <p:nvPr>
            <p:ph idx="1"/>
          </p:nvPr>
        </p:nvSpPr>
        <p:spPr/>
        <p:txBody>
          <a:bodyPr/>
          <a:lstStyle/>
          <a:p>
            <a:r>
              <a:rPr lang="en-GB"/>
              <a:t>If the countries A and B have the same production function and the same rate of population change but they differ with respect the propensity to save and the capital labour ratio  with country A being richer than B, i.e. s</a:t>
            </a:r>
            <a:r>
              <a:rPr lang="en-GB" baseline="-25000"/>
              <a:t>A</a:t>
            </a:r>
            <a:r>
              <a:rPr lang="en-GB"/>
              <a:t>&gt;s</a:t>
            </a:r>
            <a:r>
              <a:rPr lang="en-GB" baseline="-25000"/>
              <a:t>B</a:t>
            </a:r>
            <a:r>
              <a:rPr lang="en-GB"/>
              <a:t> and k</a:t>
            </a:r>
            <a:r>
              <a:rPr lang="en-GB" baseline="-25000"/>
              <a:t>A</a:t>
            </a:r>
            <a:r>
              <a:rPr lang="en-GB"/>
              <a:t> &gt; k</a:t>
            </a:r>
            <a:r>
              <a:rPr lang="en-GB" baseline="-25000"/>
              <a:t>B</a:t>
            </a:r>
            <a:r>
              <a:rPr lang="en-GB"/>
              <a:t> .  The two countries at steady state growth have different k  but the same growth rate equal to n which is the same for both A and B.  Country A would grow at lower rate than B and finally would reach steady rate growth having the same growth rate equal to n but different capital labour ratios and different per capita income. This is called </a:t>
            </a:r>
            <a:r>
              <a:rPr lang="en-GB" b="1"/>
              <a:t>relative convergence.</a:t>
            </a:r>
            <a:r>
              <a:rPr lang="en-GB"/>
              <a:t>       </a:t>
            </a:r>
            <a:endParaRPr lang="el-GR"/>
          </a:p>
        </p:txBody>
      </p:sp>
    </p:spTree>
    <p:extLst>
      <p:ext uri="{BB962C8B-B14F-4D97-AF65-F5344CB8AC3E}">
        <p14:creationId xmlns:p14="http://schemas.microsoft.com/office/powerpoint/2010/main" val="2262785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67D553-E568-FE45-9455-067F19ECA7F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5A879FC-962D-EE4F-BE32-8C0B361661D0}"/>
              </a:ext>
            </a:extLst>
          </p:cNvPr>
          <p:cNvSpPr>
            <a:spLocks noGrp="1"/>
          </p:cNvSpPr>
          <p:nvPr>
            <p:ph idx="1"/>
          </p:nvPr>
        </p:nvSpPr>
        <p:spPr/>
        <p:txBody>
          <a:bodyPr/>
          <a:lstStyle/>
          <a:p>
            <a:r>
              <a:rPr lang="en-GB"/>
              <a:t>Empirical work has not verified absolute convergence, but there is evidence that relative convergence might hold true if it is tested in a large sample of homogeneous countries, e.g. OECD countries. </a:t>
            </a:r>
            <a:endParaRPr lang="el-GR"/>
          </a:p>
        </p:txBody>
      </p:sp>
    </p:spTree>
    <p:extLst>
      <p:ext uri="{BB962C8B-B14F-4D97-AF65-F5344CB8AC3E}">
        <p14:creationId xmlns:p14="http://schemas.microsoft.com/office/powerpoint/2010/main" val="196113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99A776-2328-3647-B6F0-A53DD6D9EAA6}"/>
              </a:ext>
            </a:extLst>
          </p:cNvPr>
          <p:cNvSpPr>
            <a:spLocks noGrp="1"/>
          </p:cNvSpPr>
          <p:nvPr>
            <p:ph type="title"/>
          </p:nvPr>
        </p:nvSpPr>
        <p:spPr/>
        <p:txBody>
          <a:bodyPr/>
          <a:lstStyle/>
          <a:p>
            <a:pPr algn="ctr"/>
            <a:r>
              <a:rPr lang="en-GB" b="1"/>
              <a:t>Poverty Trap</a:t>
            </a:r>
            <a:endParaRPr lang="el-GR" b="1"/>
          </a:p>
        </p:txBody>
      </p:sp>
      <p:pic>
        <p:nvPicPr>
          <p:cNvPr id="5" name="7 - Εικόνα" descr="IMG_20191103_201325.jpg">
            <a:extLst>
              <a:ext uri="{FF2B5EF4-FFF2-40B4-BE49-F238E27FC236}">
                <a16:creationId xmlns:a16="http://schemas.microsoft.com/office/drawing/2014/main" id="{74ACD02B-8364-5543-967C-53D7E6F36067}"/>
              </a:ext>
            </a:extLst>
          </p:cNvPr>
          <p:cNvPicPr>
            <a:picLocks noGrp="1" noChangeAspect="1"/>
          </p:cNvPicPr>
          <p:nvPr>
            <p:ph idx="1"/>
          </p:nvPr>
        </p:nvPicPr>
        <p:blipFill>
          <a:blip r:embed="rId2" cstate="print"/>
          <a:srcRect l="13776" t="31949" r="6688"/>
          <a:stretch>
            <a:fillRect/>
          </a:stretch>
        </p:blipFill>
        <p:spPr>
          <a:xfrm>
            <a:off x="3731418" y="1825625"/>
            <a:ext cx="4729163" cy="4351338"/>
          </a:xfrm>
          <a:prstGeom prst="rect">
            <a:avLst/>
          </a:prstGeom>
        </p:spPr>
      </p:pic>
    </p:spTree>
    <p:extLst>
      <p:ext uri="{BB962C8B-B14F-4D97-AF65-F5344CB8AC3E}">
        <p14:creationId xmlns:p14="http://schemas.microsoft.com/office/powerpoint/2010/main" val="2593011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B27882-F6CA-B146-81FA-AFC3A89FDA8B}"/>
              </a:ext>
            </a:extLst>
          </p:cNvPr>
          <p:cNvSpPr>
            <a:spLocks noGrp="1"/>
          </p:cNvSpPr>
          <p:nvPr>
            <p:ph type="title"/>
          </p:nvPr>
        </p:nvSpPr>
        <p:spPr/>
        <p:txBody>
          <a:bodyPr/>
          <a:lstStyle/>
          <a:p>
            <a:pPr algn="ctr"/>
            <a:r>
              <a:rPr lang="en-GB"/>
              <a:t>Poverty Trap</a:t>
            </a:r>
            <a:endParaRPr lang="el-GR"/>
          </a:p>
        </p:txBody>
      </p:sp>
      <p:sp>
        <p:nvSpPr>
          <p:cNvPr id="3" name="Θέση περιεχομένου 2">
            <a:extLst>
              <a:ext uri="{FF2B5EF4-FFF2-40B4-BE49-F238E27FC236}">
                <a16:creationId xmlns:a16="http://schemas.microsoft.com/office/drawing/2014/main" id="{AFC531B2-4939-6647-A851-7EDAC406BE7E}"/>
              </a:ext>
            </a:extLst>
          </p:cNvPr>
          <p:cNvSpPr>
            <a:spLocks noGrp="1"/>
          </p:cNvSpPr>
          <p:nvPr>
            <p:ph idx="1"/>
          </p:nvPr>
        </p:nvSpPr>
        <p:spPr/>
        <p:txBody>
          <a:bodyPr>
            <a:normAutofit fontScale="92500" lnSpcReduction="10000"/>
          </a:bodyPr>
          <a:lstStyle/>
          <a:p>
            <a:r>
              <a:rPr lang="en-GB"/>
              <a:t>If the production function is characterised initially from increasing returns followed by decreasing returns and then by increasing the widening of capital line crosses the deepening of capital function in more than one points, let’s say A, B, and C.  If the economy is in the area left of A it would move towards equilibrium, i.e, steady state griwth at  A.  If it manages to pass in the area right to A growth is not sustainable due to fact that sf(k) lies below the (n+δ)k line and the economy would move back to A where it would be trapped.  Steady state growth at A is compatible with low per capita income, i.e. poverty with the economy unable because if that to generate enough savings to finance the necessary investments for the economy to embark on sustainable growth.  That is capital accumulation increases k so the economy moves to the right of B. The fact that the economy is stack at A is called </a:t>
            </a:r>
            <a:r>
              <a:rPr lang="en-GB" b="1"/>
              <a:t>poverty trap. </a:t>
            </a:r>
            <a:r>
              <a:rPr lang="en-GB"/>
              <a:t>    </a:t>
            </a:r>
            <a:endParaRPr lang="el-GR"/>
          </a:p>
        </p:txBody>
      </p:sp>
    </p:spTree>
    <p:extLst>
      <p:ext uri="{BB962C8B-B14F-4D97-AF65-F5344CB8AC3E}">
        <p14:creationId xmlns:p14="http://schemas.microsoft.com/office/powerpoint/2010/main" val="1855712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F4DD8-DF65-6C40-937B-DEFC6715CF30}"/>
              </a:ext>
            </a:extLst>
          </p:cNvPr>
          <p:cNvSpPr>
            <a:spLocks noGrp="1"/>
          </p:cNvSpPr>
          <p:nvPr>
            <p:ph type="title"/>
          </p:nvPr>
        </p:nvSpPr>
        <p:spPr/>
        <p:txBody>
          <a:bodyPr/>
          <a:lstStyle/>
          <a:p>
            <a:pPr algn="ctr"/>
            <a:r>
              <a:rPr lang="en-GB" b="1"/>
              <a:t>Poverty Trap: Solutions</a:t>
            </a:r>
            <a:endParaRPr lang="el-GR" b="1"/>
          </a:p>
        </p:txBody>
      </p:sp>
      <p:sp>
        <p:nvSpPr>
          <p:cNvPr id="3" name="Θέση περιεχομένου 2">
            <a:extLst>
              <a:ext uri="{FF2B5EF4-FFF2-40B4-BE49-F238E27FC236}">
                <a16:creationId xmlns:a16="http://schemas.microsoft.com/office/drawing/2014/main" id="{27F5FFFE-1DD3-EA4A-8E86-ABD0714E9717}"/>
              </a:ext>
            </a:extLst>
          </p:cNvPr>
          <p:cNvSpPr>
            <a:spLocks noGrp="1"/>
          </p:cNvSpPr>
          <p:nvPr>
            <p:ph idx="1"/>
          </p:nvPr>
        </p:nvSpPr>
        <p:spPr/>
        <p:txBody>
          <a:bodyPr/>
          <a:lstStyle/>
          <a:p>
            <a:r>
              <a:rPr lang="en-GB"/>
              <a:t>Either the propensity to save would be increased significantly in order to shift the the curve sf(k) upwards  to s’f(k) to such an extent so the line (n+δ)k would cross the new capital deepening curve,  s’f(k) only at one point, suppose D, i.e. the new steady state growth.</a:t>
            </a:r>
          </a:p>
          <a:p>
            <a:r>
              <a:rPr lang="en-GB"/>
              <a:t>Or the rate of populatio change would decline from n to n’, n’&gt;n. That would  shift the line (n+δ)k downwards.  n should decline sufficienly enough so the new widening of capital line to cross the curve sf(k) at a point right to point C     </a:t>
            </a:r>
            <a:endParaRPr lang="el-GR"/>
          </a:p>
        </p:txBody>
      </p:sp>
    </p:spTree>
    <p:extLst>
      <p:ext uri="{BB962C8B-B14F-4D97-AF65-F5344CB8AC3E}">
        <p14:creationId xmlns:p14="http://schemas.microsoft.com/office/powerpoint/2010/main" val="43587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8C2191-6D49-0442-8760-02F59E5E8EC9}"/>
              </a:ext>
            </a:extLst>
          </p:cNvPr>
          <p:cNvSpPr>
            <a:spLocks noGrp="1"/>
          </p:cNvSpPr>
          <p:nvPr>
            <p:ph type="title"/>
          </p:nvPr>
        </p:nvSpPr>
        <p:spPr/>
        <p:txBody>
          <a:bodyPr/>
          <a:lstStyle/>
          <a:p>
            <a:r>
              <a:rPr lang="en-GB"/>
              <a:t>The analysis leads to....   </a:t>
            </a:r>
            <a:endParaRPr lang="el-GR"/>
          </a:p>
        </p:txBody>
      </p:sp>
      <p:sp>
        <p:nvSpPr>
          <p:cNvPr id="3" name="Θέση περιεχομένου 2">
            <a:extLst>
              <a:ext uri="{FF2B5EF4-FFF2-40B4-BE49-F238E27FC236}">
                <a16:creationId xmlns:a16="http://schemas.microsoft.com/office/drawing/2014/main" id="{62B4D845-2ECD-F142-B723-B6E5B68506BC}"/>
              </a:ext>
            </a:extLst>
          </p:cNvPr>
          <p:cNvSpPr>
            <a:spLocks noGrp="1"/>
          </p:cNvSpPr>
          <p:nvPr>
            <p:ph idx="1"/>
          </p:nvPr>
        </p:nvSpPr>
        <p:spPr/>
        <p:txBody>
          <a:bodyPr/>
          <a:lstStyle/>
          <a:p>
            <a:r>
              <a:rPr lang="en-GB"/>
              <a:t>Firms are price setters producing subject to the technology available the output that naximises profits.</a:t>
            </a:r>
          </a:p>
          <a:p>
            <a:r>
              <a:rPr lang="en-GB"/>
              <a:t>The individual firm supply curve is the rising part of the marginal cost curve, and the aggregate ( market ) supply curve is the horisontal summation of individual firm supply, i.e. marginal cost curves.</a:t>
            </a:r>
          </a:p>
          <a:p>
            <a:r>
              <a:rPr lang="en-GB"/>
              <a:t>Prices of goods are equal to marginal cost ( rule of efficient prices ) and prices of production factors are equal to their respective  marginal productivity equal to their opportunity cost</a:t>
            </a:r>
          </a:p>
          <a:p>
            <a:pPr marL="0" indent="0">
              <a:buNone/>
            </a:pPr>
            <a:r>
              <a:rPr lang="en-GB"/>
              <a:t>   </a:t>
            </a:r>
            <a:endParaRPr lang="el-GR"/>
          </a:p>
        </p:txBody>
      </p:sp>
    </p:spTree>
    <p:extLst>
      <p:ext uri="{BB962C8B-B14F-4D97-AF65-F5344CB8AC3E}">
        <p14:creationId xmlns:p14="http://schemas.microsoft.com/office/powerpoint/2010/main" val="143539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D0AEF7-42AF-6B49-90BC-8318ED023969}"/>
              </a:ext>
            </a:extLst>
          </p:cNvPr>
          <p:cNvSpPr>
            <a:spLocks noGrp="1"/>
          </p:cNvSpPr>
          <p:nvPr>
            <p:ph type="title"/>
          </p:nvPr>
        </p:nvSpPr>
        <p:spPr/>
        <p:txBody>
          <a:bodyPr/>
          <a:lstStyle/>
          <a:p>
            <a:pPr algn="ctr"/>
            <a:r>
              <a:rPr lang="en-GB" b="1"/>
              <a:t>Therefore</a:t>
            </a:r>
            <a:endParaRPr lang="el-GR" b="1"/>
          </a:p>
        </p:txBody>
      </p:sp>
      <p:sp>
        <p:nvSpPr>
          <p:cNvPr id="3" name="Θέση περιεχομένου 2">
            <a:extLst>
              <a:ext uri="{FF2B5EF4-FFF2-40B4-BE49-F238E27FC236}">
                <a16:creationId xmlns:a16="http://schemas.microsoft.com/office/drawing/2014/main" id="{838BF083-E7E0-D743-B7F0-E9A0F49359BA}"/>
              </a:ext>
            </a:extLst>
          </p:cNvPr>
          <p:cNvSpPr>
            <a:spLocks noGrp="1"/>
          </p:cNvSpPr>
          <p:nvPr>
            <p:ph idx="1"/>
          </p:nvPr>
        </p:nvSpPr>
        <p:spPr/>
        <p:txBody>
          <a:bodyPr>
            <a:normAutofit fontScale="92500" lnSpcReduction="10000"/>
          </a:bodyPr>
          <a:lstStyle/>
          <a:p>
            <a:pPr marL="0" indent="0">
              <a:buNone/>
            </a:pPr>
            <a:r>
              <a:rPr lang="en-GB"/>
              <a:t>Under perfect competition the economy operates on its  production possibility curve ( PPC ).  All points on the PPC are Pareto efficient, i.e. the position of someone can be improved solely at the expence of someone else.  Pareto efficiency means that the available resources are fully employed, they are allocated to their alternative uses in a way that makes possible the covering of the expressed preferences of consumers at quantities that naximise the consumers utility given the prices of the goods and the consumers’ incone at the minimum production cost given the technology available.  The condumers’ income is determined by the marginal productivity of the priduction factors consumers posess.  Consumer preferences are expressed at the social welfare function and the social welfare is maximised subject to the PPC at a given time period.</a:t>
            </a:r>
            <a:endParaRPr lang="el-GR"/>
          </a:p>
        </p:txBody>
      </p:sp>
    </p:spTree>
    <p:extLst>
      <p:ext uri="{BB962C8B-B14F-4D97-AF65-F5344CB8AC3E}">
        <p14:creationId xmlns:p14="http://schemas.microsoft.com/office/powerpoint/2010/main" val="278131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4655E4-78CF-BA4F-9234-398BD1A80972}"/>
              </a:ext>
            </a:extLst>
          </p:cNvPr>
          <p:cNvSpPr>
            <a:spLocks noGrp="1"/>
          </p:cNvSpPr>
          <p:nvPr>
            <p:ph type="title"/>
          </p:nvPr>
        </p:nvSpPr>
        <p:spPr/>
        <p:txBody>
          <a:bodyPr/>
          <a:lstStyle/>
          <a:p>
            <a:pPr algn="ctr"/>
            <a:r>
              <a:rPr lang="en-GB" b="1"/>
              <a:t>The Development Problem</a:t>
            </a:r>
            <a:endParaRPr lang="el-GR" b="1"/>
          </a:p>
        </p:txBody>
      </p:sp>
      <p:sp>
        <p:nvSpPr>
          <p:cNvPr id="3" name="Θέση περιεχομένου 2">
            <a:extLst>
              <a:ext uri="{FF2B5EF4-FFF2-40B4-BE49-F238E27FC236}">
                <a16:creationId xmlns:a16="http://schemas.microsoft.com/office/drawing/2014/main" id="{3D2A1874-D4DD-D742-922B-5ADE46067D31}"/>
              </a:ext>
            </a:extLst>
          </p:cNvPr>
          <p:cNvSpPr>
            <a:spLocks noGrp="1"/>
          </p:cNvSpPr>
          <p:nvPr>
            <p:ph idx="1"/>
          </p:nvPr>
        </p:nvSpPr>
        <p:spPr/>
        <p:txBody>
          <a:bodyPr>
            <a:normAutofit fontScale="85000" lnSpcReduction="20000"/>
          </a:bodyPr>
          <a:lstStyle/>
          <a:p>
            <a:r>
              <a:rPr lang="en-GB"/>
              <a:t>Under the above perspective neoclassical economics consider </a:t>
            </a:r>
            <a:r>
              <a:rPr lang="en-GB" b="1"/>
              <a:t>the problem of development as a problem of efficiency.</a:t>
            </a:r>
          </a:p>
          <a:p>
            <a:r>
              <a:rPr lang="en-GB"/>
              <a:t>Since efficiency and maximum social welfare is achieved when resources are allocated efficiently, i.e. resources are directed to sectors ( uses ) where, with the technology given  they maximise output, or, this is the inverse problem, they minimise cost.</a:t>
            </a:r>
          </a:p>
          <a:p>
            <a:r>
              <a:rPr lang="en-GB"/>
              <a:t>In addition, efficient allocation of resources is achieved when all markets are perfectly competitive.  Hence, whatever obstructs the competitive operation of markets, e.g. government intervention, it also obstructs the maximisation of social welfare.  Consequently, such conitions lead to lower development than the country’s potential.  </a:t>
            </a:r>
          </a:p>
          <a:p>
            <a:r>
              <a:rPr lang="en-GB"/>
              <a:t>In turn, whatever improves the competitive ( efficient ) operation   of markets, e.g liberalisation, deregulation, definition of property  (indellectual) rights, etc. improves the country’s development, i.e. the economy moves towards its potential (PPC) </a:t>
            </a:r>
            <a:endParaRPr lang="el-GR"/>
          </a:p>
        </p:txBody>
      </p:sp>
    </p:spTree>
    <p:extLst>
      <p:ext uri="{BB962C8B-B14F-4D97-AF65-F5344CB8AC3E}">
        <p14:creationId xmlns:p14="http://schemas.microsoft.com/office/powerpoint/2010/main" val="338899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BB6513-D2D1-834B-90EA-CA415D4DE428}"/>
              </a:ext>
            </a:extLst>
          </p:cNvPr>
          <p:cNvSpPr>
            <a:spLocks noGrp="1"/>
          </p:cNvSpPr>
          <p:nvPr>
            <p:ph type="title"/>
          </p:nvPr>
        </p:nvSpPr>
        <p:spPr/>
        <p:txBody>
          <a:bodyPr/>
          <a:lstStyle/>
          <a:p>
            <a:pPr algn="ctr"/>
            <a:r>
              <a:rPr lang="en-GB" b="1"/>
              <a:t>Economic Growth</a:t>
            </a:r>
            <a:endParaRPr lang="el-GR" b="1"/>
          </a:p>
        </p:txBody>
      </p:sp>
      <p:sp>
        <p:nvSpPr>
          <p:cNvPr id="3" name="Θέση περιεχομένου 2">
            <a:extLst>
              <a:ext uri="{FF2B5EF4-FFF2-40B4-BE49-F238E27FC236}">
                <a16:creationId xmlns:a16="http://schemas.microsoft.com/office/drawing/2014/main" id="{ADDEF105-9FF3-7F4A-B721-02B60795E76F}"/>
              </a:ext>
            </a:extLst>
          </p:cNvPr>
          <p:cNvSpPr>
            <a:spLocks noGrp="1"/>
          </p:cNvSpPr>
          <p:nvPr>
            <p:ph idx="1"/>
          </p:nvPr>
        </p:nvSpPr>
        <p:spPr/>
        <p:txBody>
          <a:bodyPr/>
          <a:lstStyle/>
          <a:p>
            <a:r>
              <a:rPr lang="en-GB"/>
              <a:t>If a country is on its PPC and maximises social welfare under the efficient allocation of existing resources, efficient use of existing technology, and perfectly competitive markets, social welfare may increase if and only if the PPC moves outwards, in other words if and only if the country’s potential improves.</a:t>
            </a:r>
          </a:p>
          <a:p>
            <a:r>
              <a:rPr lang="en-GB"/>
              <a:t>Neoclassical economics treats the </a:t>
            </a:r>
            <a:r>
              <a:rPr lang="en-GB" b="1"/>
              <a:t>problem of growth and development as a supply side problem.  </a:t>
            </a:r>
            <a:endParaRPr lang="el-GR" b="1"/>
          </a:p>
        </p:txBody>
      </p:sp>
    </p:spTree>
    <p:extLst>
      <p:ext uri="{BB962C8B-B14F-4D97-AF65-F5344CB8AC3E}">
        <p14:creationId xmlns:p14="http://schemas.microsoft.com/office/powerpoint/2010/main" val="1585288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B85161-B29C-6A45-B649-F2DDA5F7B64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B556971-0F4A-1C4A-8385-4D08A7FCE517}"/>
              </a:ext>
            </a:extLst>
          </p:cNvPr>
          <p:cNvSpPr>
            <a:spLocks noGrp="1"/>
          </p:cNvSpPr>
          <p:nvPr>
            <p:ph idx="1"/>
          </p:nvPr>
        </p:nvSpPr>
        <p:spPr/>
        <p:txBody>
          <a:bodyPr>
            <a:normAutofit fontScale="85000" lnSpcReduction="20000"/>
          </a:bodyPr>
          <a:lstStyle/>
          <a:p>
            <a:r>
              <a:rPr lang="en-GB"/>
              <a:t>If Y=f(L,K)  and </a:t>
            </a:r>
          </a:p>
          <a:p>
            <a:r>
              <a:rPr lang="en-GB"/>
              <a:t>Technology is fully embodied in (fixed) capital (K)</a:t>
            </a:r>
          </a:p>
          <a:p>
            <a:r>
              <a:rPr lang="en-GB"/>
              <a:t>Then, Y/L=f(K/L) and per capita income rises if the capital labour ratio (K/L) rises.  </a:t>
            </a:r>
          </a:p>
          <a:p>
            <a:r>
              <a:rPr lang="en-GB"/>
              <a:t>K/L rises if the rate of change of capital (dK/K) is greater than the rate of change of labour (dL/L)  </a:t>
            </a:r>
          </a:p>
          <a:p>
            <a:pPr marL="0" indent="0">
              <a:buNone/>
            </a:pPr>
            <a:r>
              <a:rPr lang="en-GB"/>
              <a:t> therefore, (K/L) rises if (dK/K)&gt;(dL/L)</a:t>
            </a:r>
          </a:p>
          <a:p>
            <a:r>
              <a:rPr lang="en-GB"/>
              <a:t>dK is the investment (I) that takes place in a given period of time (dK=I)</a:t>
            </a:r>
          </a:p>
          <a:p>
            <a:pPr marL="0" indent="0">
              <a:buNone/>
            </a:pPr>
            <a:r>
              <a:rPr lang="en-GB"/>
              <a:t>   and (dK/K)=(dI/K) the investment rate</a:t>
            </a:r>
          </a:p>
          <a:p>
            <a:pPr marL="0" indent="0">
              <a:buNone/>
            </a:pPr>
            <a:r>
              <a:rPr lang="en-GB"/>
              <a:t>   the rate at which the supply of labour increases (dL/L) is determined by</a:t>
            </a:r>
          </a:p>
          <a:p>
            <a:pPr marL="0" indent="0">
              <a:buNone/>
            </a:pPr>
            <a:r>
              <a:rPr lang="en-GB"/>
              <a:t>   the rate at which the population changes, let’s call it n, </a:t>
            </a:r>
          </a:p>
          <a:p>
            <a:pPr marL="0" indent="0">
              <a:buNone/>
            </a:pPr>
            <a:r>
              <a:rPr lang="en-GB"/>
              <a:t>    and (dL/L)=n  </a:t>
            </a:r>
            <a:endParaRPr lang="el-GR"/>
          </a:p>
        </p:txBody>
      </p:sp>
    </p:spTree>
    <p:extLst>
      <p:ext uri="{BB962C8B-B14F-4D97-AF65-F5344CB8AC3E}">
        <p14:creationId xmlns:p14="http://schemas.microsoft.com/office/powerpoint/2010/main" val="2471456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67B6DD-9C7E-E24F-8636-98AFCD39A1C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2CCE6A2-9744-F147-95E5-E5EC08B46906}"/>
              </a:ext>
            </a:extLst>
          </p:cNvPr>
          <p:cNvSpPr>
            <a:spLocks noGrp="1"/>
          </p:cNvSpPr>
          <p:nvPr>
            <p:ph idx="1"/>
          </p:nvPr>
        </p:nvSpPr>
        <p:spPr/>
        <p:txBody>
          <a:bodyPr/>
          <a:lstStyle/>
          <a:p>
            <a:r>
              <a:rPr lang="en-GB"/>
              <a:t>Therefore, the per capita income increases if the rate of investment (rate of capital accumulation) is greater than the rate of population change,</a:t>
            </a:r>
          </a:p>
          <a:p>
            <a:pPr marL="0" indent="0">
              <a:buNone/>
            </a:pPr>
            <a:r>
              <a:rPr lang="en-GB"/>
              <a:t>    (dI/K)&gt;n</a:t>
            </a:r>
          </a:p>
          <a:p>
            <a:pPr marL="0" indent="0">
              <a:buNone/>
            </a:pPr>
            <a:r>
              <a:rPr lang="en-GB"/>
              <a:t>Consider n exogenously determined</a:t>
            </a:r>
          </a:p>
          <a:p>
            <a:pPr marL="0" indent="0">
              <a:buNone/>
            </a:pPr>
            <a:endParaRPr lang="el-GR"/>
          </a:p>
        </p:txBody>
      </p:sp>
    </p:spTree>
    <p:extLst>
      <p:ext uri="{BB962C8B-B14F-4D97-AF65-F5344CB8AC3E}">
        <p14:creationId xmlns:p14="http://schemas.microsoft.com/office/powerpoint/2010/main" val="3324481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076D35-3BCA-A142-9CB5-128EB55C94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3829B09-32D6-4B43-A471-8A46E62881D3}"/>
              </a:ext>
            </a:extLst>
          </p:cNvPr>
          <p:cNvSpPr>
            <a:spLocks noGrp="1"/>
          </p:cNvSpPr>
          <p:nvPr>
            <p:ph idx="1"/>
          </p:nvPr>
        </p:nvSpPr>
        <p:spPr/>
        <p:txBody>
          <a:bodyPr>
            <a:normAutofit fontScale="92500" lnSpcReduction="10000"/>
          </a:bodyPr>
          <a:lstStyle/>
          <a:p>
            <a:r>
              <a:rPr lang="en-GB"/>
              <a:t>As capital accumulates at a rate greater than (n): </a:t>
            </a:r>
          </a:p>
          <a:p>
            <a:pPr marL="514350" indent="-514350">
              <a:buFont typeface="+mj-lt"/>
              <a:buAutoNum type="arabicPeriod"/>
            </a:pPr>
            <a:r>
              <a:rPr lang="en-GB"/>
              <a:t>the productivity of labour increases, and output increases.  The latter expands the market, economies of scale are realised, average production cost decreases, that lowers prices, which in turn expands the market, and so on.</a:t>
            </a:r>
          </a:p>
          <a:p>
            <a:pPr marL="514350" indent="-514350">
              <a:buFont typeface="+mj-lt"/>
              <a:buAutoNum type="arabicPeriod"/>
            </a:pPr>
            <a:r>
              <a:rPr lang="en-GB"/>
              <a:t>Because of the law of diminishing returns output increases at a diminishing rate, the per capita income increases at a diminishing rate also.  In turn savings although they increase due to the rising per capita income their rate of cgange is diminishing due to the declining rate of the per capita change.  Declining rate of savings increase lead to declining investment rate, hence to declining rate of the capital labour ratio meaning a declining output growth rate.</a:t>
            </a:r>
            <a:endParaRPr lang="el-GR"/>
          </a:p>
        </p:txBody>
      </p:sp>
    </p:spTree>
    <p:extLst>
      <p:ext uri="{BB962C8B-B14F-4D97-AF65-F5344CB8AC3E}">
        <p14:creationId xmlns:p14="http://schemas.microsoft.com/office/powerpoint/2010/main" val="10539562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2495</Words>
  <Application>Microsoft Office PowerPoint</Application>
  <PresentationFormat>Ευρεία οθόνη</PresentationFormat>
  <Paragraphs>116</Paragraphs>
  <Slides>26</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26</vt:i4>
      </vt:variant>
    </vt:vector>
  </HeadingPairs>
  <TitlesOfParts>
    <vt:vector size="35" baseType="lpstr">
      <vt:lpstr>-apple-system</vt:lpstr>
      <vt:lpstr>Arial</vt:lpstr>
      <vt:lpstr>Calibri</vt:lpstr>
      <vt:lpstr>Calibri Light</vt:lpstr>
      <vt:lpstr>Cambria Math</vt:lpstr>
      <vt:lpstr>inherit</vt:lpstr>
      <vt:lpstr>Times New Roman</vt:lpstr>
      <vt:lpstr>Wingdings</vt:lpstr>
      <vt:lpstr>Θέμα του Office</vt:lpstr>
      <vt:lpstr>International Development and Global South</vt:lpstr>
      <vt:lpstr>  Hypotheses</vt:lpstr>
      <vt:lpstr>The analysis leads to....   </vt:lpstr>
      <vt:lpstr>Therefore</vt:lpstr>
      <vt:lpstr>The Development Problem</vt:lpstr>
      <vt:lpstr>Economic Growth</vt:lpstr>
      <vt:lpstr>Παρουσίαση του PowerPoint</vt:lpstr>
      <vt:lpstr>Παρουσίαση του PowerPoint</vt:lpstr>
      <vt:lpstr>Παρουσίαση του PowerPoint</vt:lpstr>
      <vt:lpstr>Steady State Growth ( Solow model)</vt:lpstr>
      <vt:lpstr>Changes of Steady State</vt:lpstr>
      <vt:lpstr>Solow model</vt:lpstr>
      <vt:lpstr>Παρουσίαση του PowerPoint</vt:lpstr>
      <vt:lpstr>Παρουσίαση του PowerPoint</vt:lpstr>
      <vt:lpstr>Solow model</vt:lpstr>
      <vt:lpstr>Solow model</vt:lpstr>
      <vt:lpstr>Παρουσίαση του PowerPoint</vt:lpstr>
      <vt:lpstr>Παρουσίαση του PowerPoint</vt:lpstr>
      <vt:lpstr>Παρουσίαση του PowerPoint</vt:lpstr>
      <vt:lpstr>Country Differences in Development Levels</vt:lpstr>
      <vt:lpstr>Convergence</vt:lpstr>
      <vt:lpstr>Convergence</vt:lpstr>
      <vt:lpstr>Παρουσίαση του PowerPoint</vt:lpstr>
      <vt:lpstr>Poverty Trap</vt:lpstr>
      <vt:lpstr>Poverty Trap</vt:lpstr>
      <vt:lpstr>Poverty Trap: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Global South</dc:title>
  <dc:creator>Dimitris Kyrkilis</dc:creator>
  <cp:lastModifiedBy>User</cp:lastModifiedBy>
  <cp:revision>25</cp:revision>
  <dcterms:created xsi:type="dcterms:W3CDTF">2020-04-10T08:16:46Z</dcterms:created>
  <dcterms:modified xsi:type="dcterms:W3CDTF">2021-02-27T10:02:46Z</dcterms:modified>
</cp:coreProperties>
</file>