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0" r:id="rId3"/>
    <p:sldId id="268" r:id="rId4"/>
    <p:sldId id="257" r:id="rId5"/>
    <p:sldId id="261" r:id="rId6"/>
    <p:sldId id="263" r:id="rId7"/>
    <p:sldId id="262" r:id="rId8"/>
    <p:sldId id="266" r:id="rId9"/>
    <p:sldId id="258" r:id="rId10"/>
    <p:sldId id="276" r:id="rId11"/>
    <p:sldId id="259" r:id="rId12"/>
    <p:sldId id="265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14" autoAdjust="0"/>
  </p:normalViewPr>
  <p:slideViewPr>
    <p:cSldViewPr>
      <p:cViewPr varScale="1">
        <p:scale>
          <a:sx n="115" d="100"/>
          <a:sy n="115" d="100"/>
        </p:scale>
        <p:origin x="150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67E6C9B1-4A59-4C66-B622-1AC1D04588E2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5546-5840-41FA-8759-25033583252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2C559-5467-437E-BFD3-477A31433EF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EA9C4-91BE-4993-B384-E8C42BBDC06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2A36-6DF8-4C68-88C7-66920CBA764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3E608-6F72-4060-B208-18B90430A7E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C5753-7EC1-4237-ABDC-728612B05F8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FCB59-A2C2-445D-BCA0-12B53190783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B1944-34BC-41F0-A277-3A9D7334913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C0057-1949-4EDF-94B6-FB4DD9B1359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BCDB-9ABC-4ABB-B709-74EBA555B38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pl-PL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pl-PL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9FE9DCD-8412-4052-B400-CAAF56EAD540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600">
                <a:latin typeface="Copperplate Gothic Bold" pitchFamily="34" charset="0"/>
              </a:rPr>
              <a:t>HARD ROCK CAFE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210300"/>
            <a:ext cx="2339975" cy="6477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l-PL" sz="1600" dirty="0">
              <a:latin typeface="Copperplate Gothic Bold" pitchFamily="34" charset="0"/>
            </a:endParaRPr>
          </a:p>
        </p:txBody>
      </p:sp>
      <p:pic>
        <p:nvPicPr>
          <p:cNvPr id="2052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2781300"/>
            <a:ext cx="3865562" cy="35782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05000"/>
            <a:ext cx="7416800" cy="45481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 dirty="0"/>
              <a:t>		The </a:t>
            </a:r>
            <a:r>
              <a:rPr lang="pl-PL" sz="2600" dirty="0">
                <a:latin typeface="Copperplate Gothic Bold" pitchFamily="34" charset="0"/>
              </a:rPr>
              <a:t>HARD ROCK CAFE</a:t>
            </a:r>
            <a:r>
              <a:rPr lang="pl-PL" sz="2600" dirty="0"/>
              <a:t> to create network of restaurants takes into account some </a:t>
            </a:r>
            <a:r>
              <a:rPr lang="pl-PL" sz="2600" u="sng" dirty="0">
                <a:solidFill>
                  <a:srgbClr val="FF0000"/>
                </a:solidFill>
              </a:rPr>
              <a:t>considerations</a:t>
            </a:r>
            <a:r>
              <a:rPr lang="pl-PL" sz="2600" dirty="0"/>
              <a:t>, like: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6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 dirty="0"/>
              <a:t>Political risk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 dirty="0"/>
              <a:t>Currency risk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 dirty="0"/>
              <a:t>Social norms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 dirty="0"/>
              <a:t>Brand fit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 dirty="0"/>
              <a:t>Social costs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 dirty="0"/>
              <a:t>Business practices</a:t>
            </a:r>
          </a:p>
        </p:txBody>
      </p:sp>
      <p:pic>
        <p:nvPicPr>
          <p:cNvPr id="15364" name="Picture 4" descr="65107_f5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3141663"/>
            <a:ext cx="2422525" cy="3228975"/>
          </a:xfrm>
          <a:prstGeom prst="rect">
            <a:avLst/>
          </a:prstGeom>
          <a:noFill/>
        </p:spPr>
      </p:pic>
      <p:pic>
        <p:nvPicPr>
          <p:cNvPr id="15365" name="Picture 5" descr="7hard_rock_caf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2298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 - DIVERSIFICATION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05000"/>
            <a:ext cx="8497888" cy="45481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dirty="0"/>
              <a:t>		The </a:t>
            </a:r>
            <a:r>
              <a:rPr lang="pl-PL" dirty="0">
                <a:latin typeface="Copperplate Gothic Bold" pitchFamily="34" charset="0"/>
              </a:rPr>
              <a:t>HARD ROCK CAFE</a:t>
            </a:r>
            <a:r>
              <a:rPr lang="pl-PL" dirty="0"/>
              <a:t> is </a:t>
            </a:r>
            <a:r>
              <a:rPr lang="pl-PL" dirty="0">
                <a:solidFill>
                  <a:srgbClr val="FF0000"/>
                </a:solidFill>
              </a:rPr>
              <a:t>not only a network of restaurants</a:t>
            </a:r>
            <a:r>
              <a:rPr lang="pl-PL" dirty="0"/>
              <a:t>. Those are as well </a:t>
            </a:r>
            <a:r>
              <a:rPr lang="pl-PL" dirty="0">
                <a:solidFill>
                  <a:srgbClr val="FF0000"/>
                </a:solidFill>
              </a:rPr>
              <a:t>hotels</a:t>
            </a:r>
            <a:r>
              <a:rPr lang="pl-PL" dirty="0"/>
              <a:t> in </a:t>
            </a:r>
            <a:r>
              <a:rPr lang="pl-PL" dirty="0">
                <a:solidFill>
                  <a:srgbClr val="FF0000"/>
                </a:solidFill>
              </a:rPr>
              <a:t>some locations </a:t>
            </a:r>
            <a:r>
              <a:rPr lang="pl-PL" dirty="0"/>
              <a:t>(Orlando, Las Vegas) and network of </a:t>
            </a:r>
            <a:r>
              <a:rPr lang="pl-PL" dirty="0">
                <a:solidFill>
                  <a:srgbClr val="FF0000"/>
                </a:solidFill>
              </a:rPr>
              <a:t>shops</a:t>
            </a:r>
            <a:r>
              <a:rPr lang="pl-PL" dirty="0"/>
              <a:t> where tourists can buy </a:t>
            </a:r>
            <a:r>
              <a:rPr lang="pl-PL" dirty="0">
                <a:solidFill>
                  <a:srgbClr val="FF0000"/>
                </a:solidFill>
              </a:rPr>
              <a:t>souvenires</a:t>
            </a:r>
            <a:r>
              <a:rPr lang="pl-PL" dirty="0"/>
              <a:t> with </a:t>
            </a:r>
            <a:r>
              <a:rPr lang="pl-PL" dirty="0">
                <a:latin typeface="Copperplate Gothic Bold" pitchFamily="34" charset="0"/>
              </a:rPr>
              <a:t>HARD ROCK CAFE</a:t>
            </a:r>
            <a:r>
              <a:rPr lang="pl-PL" dirty="0"/>
              <a:t> special logo. Special because each shop has special collection with logo of </a:t>
            </a:r>
            <a:r>
              <a:rPr lang="pl-PL" dirty="0">
                <a:latin typeface="Copperplate Gothic Bold" pitchFamily="34" charset="0"/>
              </a:rPr>
              <a:t>HARD ROCK CAFE</a:t>
            </a:r>
            <a:r>
              <a:rPr lang="pl-PL" dirty="0"/>
              <a:t> and the name of the city. </a:t>
            </a:r>
            <a:r>
              <a:rPr lang="pl-PL" dirty="0">
                <a:solidFill>
                  <a:srgbClr val="FF0000"/>
                </a:solidFill>
              </a:rPr>
              <a:t>The 48% of sale coming from merchandise</a:t>
            </a:r>
            <a:r>
              <a:rPr lang="pl-PL" dirty="0">
                <a:solidFill>
                  <a:schemeClr val="bg2"/>
                </a:solidFill>
              </a:rPr>
              <a:t>.</a:t>
            </a:r>
            <a:r>
              <a:rPr lang="pl-PL" dirty="0"/>
              <a:t> </a:t>
            </a:r>
          </a:p>
        </p:txBody>
      </p:sp>
      <p:pic>
        <p:nvPicPr>
          <p:cNvPr id="10244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208963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l-PL" sz="2600"/>
              <a:t>		THE </a:t>
            </a:r>
            <a:r>
              <a:rPr lang="pl-PL" sz="2600">
                <a:latin typeface="Copperplate Gothic Bold" pitchFamily="34" charset="0"/>
              </a:rPr>
              <a:t>HARD ROCK’s</a:t>
            </a:r>
            <a:r>
              <a:rPr lang="pl-PL" sz="2600"/>
              <a:t> global operation management strategy successfully combines: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l-PL" sz="2600"/>
              <a:t>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pl-PL" sz="2600"/>
              <a:t>Music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pl-PL" sz="2600"/>
              <a:t>International locations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pl-PL" sz="2600"/>
              <a:t>Globally branding merchandise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pl-PL" sz="2600"/>
              <a:t>The World Wide Web attention to each quest experience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2600"/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sz="2800">
                <a:solidFill>
                  <a:schemeClr val="bg2"/>
                </a:solidFill>
              </a:rPr>
              <a:t>AND THIS STRATEGY WORKS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pl-PL" sz="2800">
              <a:solidFill>
                <a:schemeClr val="bg2"/>
              </a:solidFill>
            </a:endParaRPr>
          </a:p>
        </p:txBody>
      </p:sp>
      <p:pic>
        <p:nvPicPr>
          <p:cNvPr id="16388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SUMMARY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05000"/>
            <a:ext cx="7923212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pl-PL" sz="4400" b="1"/>
              <a:t>#1</a:t>
            </a:r>
            <a:r>
              <a:rPr lang="pl-PL" sz="4000"/>
              <a:t> in the world – 92% name-brand recognition</a:t>
            </a:r>
          </a:p>
          <a:p>
            <a:pPr algn="ctr">
              <a:buFont typeface="Wingdings" pitchFamily="2" charset="2"/>
              <a:buNone/>
            </a:pPr>
            <a:endParaRPr lang="pl-PL" sz="4000"/>
          </a:p>
          <a:p>
            <a:pPr algn="ctr">
              <a:buFont typeface="Wingdings" pitchFamily="2" charset="2"/>
              <a:buNone/>
            </a:pPr>
            <a:r>
              <a:rPr lang="pl-PL" sz="4000"/>
              <a:t>The </a:t>
            </a:r>
            <a:r>
              <a:rPr lang="pl-PL" sz="4000">
                <a:latin typeface="Copperplate Gothic Bold" pitchFamily="34" charset="0"/>
              </a:rPr>
              <a:t>HARD ROCK CAFE</a:t>
            </a:r>
            <a:r>
              <a:rPr lang="pl-PL" sz="4000"/>
              <a:t> is in the top ten of the world brands recognition.</a:t>
            </a:r>
          </a:p>
        </p:txBody>
      </p:sp>
      <p:pic>
        <p:nvPicPr>
          <p:cNvPr id="18436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0792" cy="1527175"/>
          </a:xfrm>
        </p:spPr>
        <p:txBody>
          <a:bodyPr/>
          <a:lstStyle/>
          <a:p>
            <a:pPr algn="ctr"/>
            <a:br>
              <a:rPr lang="en-US" b="1" cap="small" dirty="0"/>
            </a:br>
            <a:r>
              <a:rPr lang="en-US" sz="4000" b="1" cap="small" dirty="0">
                <a:solidFill>
                  <a:srgbClr val="FF0000"/>
                </a:solidFill>
              </a:rPr>
              <a:t>Hard Rock Café LOCATION</a:t>
            </a:r>
            <a:br>
              <a:rPr lang="el-GR" sz="4000" b="1" dirty="0">
                <a:solidFill>
                  <a:srgbClr val="FF0000"/>
                </a:solidFill>
              </a:rPr>
            </a:br>
            <a:r>
              <a:rPr lang="en-US" sz="3600" b="1" cap="small" dirty="0">
                <a:solidFill>
                  <a:srgbClr val="FF0000"/>
                </a:solidFill>
              </a:rPr>
              <a:t>Standard Market Report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Executive Summary</a:t>
            </a:r>
            <a:endParaRPr lang="el-GR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Introduction</a:t>
            </a:r>
            <a:endParaRPr lang="el-GR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Purpose</a:t>
            </a:r>
            <a:endParaRPr lang="el-GR" dirty="0"/>
          </a:p>
          <a:p>
            <a:pPr lvl="1"/>
            <a:r>
              <a:rPr lang="en-US" dirty="0"/>
              <a:t>Product Type (e.g. franchise or company owned, cafe,</a:t>
            </a:r>
            <a:br>
              <a:rPr lang="en-US" dirty="0"/>
            </a:br>
            <a:r>
              <a:rPr lang="en-US" dirty="0"/>
              <a:t>hotel, casino)</a:t>
            </a:r>
            <a:endParaRPr lang="el-GR" dirty="0"/>
          </a:p>
          <a:p>
            <a:pPr lvl="1"/>
            <a:r>
              <a:rPr lang="en-US" dirty="0"/>
              <a:t>Overview of City/Market (e.g. history, macro-economic summary</a:t>
            </a:r>
            <a:r>
              <a:rPr lang="el-GR" dirty="0"/>
              <a:t>, …)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547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Hard Rock Café</a:t>
            </a:r>
            <a:br>
              <a:rPr lang="el-GR" b="1" dirty="0"/>
            </a:br>
            <a:r>
              <a:rPr lang="en-US" b="1" cap="small" dirty="0"/>
              <a:t>Standard Market Report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44522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Demographics</a:t>
            </a:r>
            <a:r>
              <a:rPr lang="en-US" dirty="0">
                <a:solidFill>
                  <a:srgbClr val="FF0000"/>
                </a:solidFill>
              </a:rPr>
              <a:t> (Local, City, Region</a:t>
            </a:r>
            <a:r>
              <a:rPr lang="el-GR" dirty="0">
                <a:solidFill>
                  <a:srgbClr val="FF0000"/>
                </a:solidFill>
              </a:rPr>
              <a:t>, …..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l-GR" b="1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b="1" dirty="0"/>
              <a:t>Population</a:t>
            </a:r>
            <a:r>
              <a:rPr lang="en-US" sz="2400" dirty="0"/>
              <a:t> (</a:t>
            </a:r>
            <a:r>
              <a:rPr lang="en-US" sz="2400" b="1" dirty="0"/>
              <a:t>Trend</a:t>
            </a:r>
            <a:r>
              <a:rPr lang="en-US" sz="2400" dirty="0"/>
              <a:t> </a:t>
            </a:r>
            <a:r>
              <a:rPr lang="en-US" sz="2400" b="1" dirty="0"/>
              <a:t>analysis</a:t>
            </a:r>
            <a:r>
              <a:rPr lang="en-US" sz="2400" dirty="0"/>
              <a:t> </a:t>
            </a:r>
            <a:r>
              <a:rPr lang="en-US" sz="2400" b="1" dirty="0"/>
              <a:t>if</a:t>
            </a:r>
            <a:r>
              <a:rPr lang="en-US" sz="2400" dirty="0"/>
              <a:t> </a:t>
            </a:r>
            <a:r>
              <a:rPr lang="en-US" sz="2400" b="1" dirty="0"/>
              <a:t>possible</a:t>
            </a:r>
            <a:r>
              <a:rPr lang="en-US" sz="2400" dirty="0"/>
              <a:t>)</a:t>
            </a:r>
            <a:endParaRPr lang="el-GR" sz="24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1. Number</a:t>
            </a:r>
            <a:endParaRPr lang="el-GR" sz="20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2. Age</a:t>
            </a:r>
            <a:endParaRPr lang="el-GR" sz="20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3. Households</a:t>
            </a:r>
            <a:endParaRPr lang="el-GR" sz="20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4. Average Household Income</a:t>
            </a:r>
            <a:endParaRPr lang="el-GR" sz="2000" dirty="0"/>
          </a:p>
          <a:p>
            <a:pPr lvl="1">
              <a:spcBef>
                <a:spcPts val="600"/>
              </a:spcBef>
            </a:pPr>
            <a:r>
              <a:rPr lang="en-US" sz="2400" b="1" dirty="0"/>
              <a:t>Economic</a:t>
            </a:r>
            <a:r>
              <a:rPr lang="en-US" sz="2400" dirty="0"/>
              <a:t> </a:t>
            </a:r>
            <a:r>
              <a:rPr lang="en-US" sz="2400" b="1" dirty="0"/>
              <a:t>Indicators</a:t>
            </a:r>
            <a:r>
              <a:rPr lang="en-US" sz="2400" dirty="0"/>
              <a:t> (</a:t>
            </a:r>
            <a:r>
              <a:rPr lang="en-US" sz="2400" b="1" dirty="0"/>
              <a:t>Trend</a:t>
            </a:r>
            <a:r>
              <a:rPr lang="en-US" sz="2400" dirty="0"/>
              <a:t> </a:t>
            </a:r>
            <a:r>
              <a:rPr lang="en-US" sz="2400" b="1" dirty="0"/>
              <a:t>analysis</a:t>
            </a:r>
            <a:r>
              <a:rPr lang="en-US" sz="2400" dirty="0"/>
              <a:t> </a:t>
            </a:r>
            <a:r>
              <a:rPr lang="en-US" sz="2400" b="1" dirty="0"/>
              <a:t>if</a:t>
            </a:r>
            <a:r>
              <a:rPr lang="en-US" sz="2400" dirty="0"/>
              <a:t> </a:t>
            </a:r>
            <a:r>
              <a:rPr lang="en-US" sz="2400" b="1" dirty="0"/>
              <a:t>possible</a:t>
            </a:r>
            <a:r>
              <a:rPr lang="en-US" sz="2400" dirty="0"/>
              <a:t>)</a:t>
            </a:r>
            <a:endParaRPr lang="el-GR" sz="2400" dirty="0"/>
          </a:p>
          <a:p>
            <a:pPr lvl="2" hangingPunct="0">
              <a:spcBef>
                <a:spcPts val="600"/>
              </a:spcBef>
            </a:pPr>
            <a:r>
              <a:rPr lang="en-US" sz="2000" dirty="0"/>
              <a:t>1. Cost of Living Index (compared to National average)</a:t>
            </a:r>
            <a:endParaRPr lang="el-GR" sz="2000" dirty="0"/>
          </a:p>
          <a:p>
            <a:pPr lvl="2" hangingPunct="0">
              <a:spcBef>
                <a:spcPts val="600"/>
              </a:spcBef>
            </a:pPr>
            <a:r>
              <a:rPr lang="en-US" sz="2000" dirty="0"/>
              <a:t>2. Unemployment</a:t>
            </a:r>
            <a:endParaRPr lang="el-GR" sz="2000" dirty="0"/>
          </a:p>
          <a:p>
            <a:pPr lvl="2" hangingPunct="0">
              <a:spcBef>
                <a:spcPts val="600"/>
              </a:spcBef>
            </a:pPr>
            <a:r>
              <a:rPr lang="en-US" sz="2000" dirty="0"/>
              <a:t>3. Size of Workforce</a:t>
            </a:r>
            <a:endParaRPr lang="el-GR" sz="2000" dirty="0"/>
          </a:p>
          <a:p>
            <a:pPr lvl="2" hangingPunct="0">
              <a:spcBef>
                <a:spcPts val="600"/>
              </a:spcBef>
            </a:pPr>
            <a:r>
              <a:rPr lang="en-US" sz="2000" dirty="0"/>
              <a:t>4. Employment by sector</a:t>
            </a:r>
            <a:endParaRPr lang="el-GR" sz="20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5. Major employers</a:t>
            </a:r>
            <a:endParaRPr lang="el-GR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9175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Hard Rock Café</a:t>
            </a:r>
            <a:br>
              <a:rPr lang="el-GR" b="1" dirty="0"/>
            </a:br>
            <a:r>
              <a:rPr lang="en-US" b="1" cap="small" dirty="0"/>
              <a:t>Standard Market Report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44522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Visitor market</a:t>
            </a:r>
            <a:endParaRPr lang="el-GR" b="1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b="1" dirty="0"/>
              <a:t>Tourism/Business</a:t>
            </a:r>
            <a:r>
              <a:rPr lang="en-US" sz="2400" dirty="0"/>
              <a:t> </a:t>
            </a:r>
            <a:r>
              <a:rPr lang="en-US" sz="2400" b="1" dirty="0"/>
              <a:t>Visitors</a:t>
            </a:r>
            <a:r>
              <a:rPr lang="en-US" sz="2400" dirty="0"/>
              <a:t> (</a:t>
            </a:r>
            <a:r>
              <a:rPr lang="en-US" sz="2400" b="1" dirty="0"/>
              <a:t>Trend</a:t>
            </a:r>
            <a:r>
              <a:rPr lang="en-US" sz="2400" dirty="0"/>
              <a:t> </a:t>
            </a:r>
            <a:r>
              <a:rPr lang="en-US" sz="2400" b="1" dirty="0"/>
              <a:t>analysis if</a:t>
            </a:r>
            <a:r>
              <a:rPr lang="en-US" sz="2400" dirty="0"/>
              <a:t> </a:t>
            </a:r>
            <a:r>
              <a:rPr lang="en-US" sz="2400" b="1" dirty="0"/>
              <a:t>possible</a:t>
            </a:r>
            <a:r>
              <a:rPr lang="en-US" sz="2400" dirty="0"/>
              <a:t>)</a:t>
            </a:r>
            <a:endParaRPr lang="el-GR" sz="24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1. Number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2. Origins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3. Length of Stay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4. Average Spend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5. Size of Party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6. Reasons for Visit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7. Frequency of Repeat Visits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8. Seasonality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9. Method of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515074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Hard Rock Café</a:t>
            </a:r>
            <a:br>
              <a:rPr lang="el-GR" b="1" dirty="0"/>
            </a:br>
            <a:r>
              <a:rPr lang="en-US" b="1" cap="small" dirty="0"/>
              <a:t>Standard Market Report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44522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Visitor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market</a:t>
            </a:r>
            <a:endParaRPr lang="el-GR" b="1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b="1" dirty="0"/>
              <a:t>Hotels</a:t>
            </a:r>
            <a:r>
              <a:rPr lang="en-US" sz="2400" dirty="0"/>
              <a:t> (</a:t>
            </a:r>
            <a:r>
              <a:rPr lang="en-US" sz="2400" b="1" dirty="0"/>
              <a:t>Trend</a:t>
            </a:r>
            <a:r>
              <a:rPr lang="en-US" sz="2400" dirty="0"/>
              <a:t> </a:t>
            </a:r>
            <a:r>
              <a:rPr lang="en-US" sz="2400" b="1" dirty="0"/>
              <a:t>analysis if</a:t>
            </a:r>
            <a:r>
              <a:rPr lang="en-US" sz="2400" dirty="0"/>
              <a:t> </a:t>
            </a:r>
            <a:r>
              <a:rPr lang="en-US" sz="2400" b="1" dirty="0"/>
              <a:t>possible</a:t>
            </a:r>
            <a:r>
              <a:rPr lang="en-US" sz="2400" dirty="0"/>
              <a:t>)</a:t>
            </a:r>
            <a:endParaRPr lang="el-GR" sz="24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1. Hotel Room Inventory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2. Occupancy Rates (Annual &amp; Monthly for seasonality)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3. Room Rates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4. Function Room Demand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5. Recent Development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6. Future Development</a:t>
            </a:r>
          </a:p>
        </p:txBody>
      </p:sp>
    </p:spTree>
    <p:extLst>
      <p:ext uri="{BB962C8B-B14F-4D97-AF65-F5344CB8AC3E}">
        <p14:creationId xmlns:p14="http://schemas.microsoft.com/office/powerpoint/2010/main" val="2636438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Hard Rock Café</a:t>
            </a:r>
            <a:br>
              <a:rPr lang="el-GR" b="1" dirty="0"/>
            </a:br>
            <a:r>
              <a:rPr lang="en-US" b="1" cap="small" dirty="0"/>
              <a:t>Standard Market Report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44522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Visitor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market</a:t>
            </a:r>
            <a:endParaRPr lang="el-GR" b="1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b="1" dirty="0"/>
              <a:t>Convention</a:t>
            </a:r>
            <a:r>
              <a:rPr lang="en-US" sz="2400" dirty="0"/>
              <a:t> </a:t>
            </a:r>
            <a:r>
              <a:rPr lang="en-US" sz="2400" b="1" dirty="0"/>
              <a:t>Center(Trend</a:t>
            </a:r>
            <a:r>
              <a:rPr lang="en-US" sz="2400" dirty="0"/>
              <a:t> </a:t>
            </a:r>
            <a:r>
              <a:rPr lang="en-US" sz="2400" b="1" dirty="0"/>
              <a:t>analysis if</a:t>
            </a:r>
            <a:r>
              <a:rPr lang="en-US" sz="2400" dirty="0"/>
              <a:t> </a:t>
            </a:r>
            <a:r>
              <a:rPr lang="en-US" sz="2400" b="1" dirty="0"/>
              <a:t>possible</a:t>
            </a:r>
            <a:r>
              <a:rPr lang="en-US" sz="2400" dirty="0"/>
              <a:t>)</a:t>
            </a:r>
            <a:endParaRPr lang="el-GR" sz="24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1. Size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2. National Ranking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3. Days Booked per annum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4. Attendance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5. Future Bookings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6. Expansion Plans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7. Major Conventions</a:t>
            </a:r>
          </a:p>
        </p:txBody>
      </p:sp>
    </p:spTree>
    <p:extLst>
      <p:ext uri="{BB962C8B-B14F-4D97-AF65-F5344CB8AC3E}">
        <p14:creationId xmlns:p14="http://schemas.microsoft.com/office/powerpoint/2010/main" val="3688829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Hard Rock Café</a:t>
            </a:r>
            <a:br>
              <a:rPr lang="el-GR" b="1" dirty="0"/>
            </a:br>
            <a:r>
              <a:rPr lang="en-US" b="1" cap="small" dirty="0"/>
              <a:t>Standard Market Report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44522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Attractions</a:t>
            </a:r>
            <a:endParaRPr lang="el-GR" b="1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b="1" dirty="0"/>
              <a:t>Entertainment</a:t>
            </a:r>
            <a:r>
              <a:rPr lang="en-US" sz="2400" dirty="0"/>
              <a:t> (location, seats, attendance, ..)</a:t>
            </a:r>
            <a:endParaRPr lang="el-GR" sz="24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1. Theaters (Including Live Performance Space)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2. Cinemas (including IMAX)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3. Theme Parks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4. Zoo/Aquarium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5. Historic Sites</a:t>
            </a:r>
          </a:p>
          <a:p>
            <a:pPr lvl="1">
              <a:spcBef>
                <a:spcPts val="600"/>
              </a:spcBef>
            </a:pPr>
            <a:r>
              <a:rPr lang="en-US" sz="2400" b="1" dirty="0"/>
              <a:t>Sports</a:t>
            </a:r>
            <a:r>
              <a:rPr lang="en-US" sz="2400" dirty="0"/>
              <a:t> (Capacity, Attendance, Location, Age, ..)</a:t>
            </a:r>
            <a:endParaRPr lang="el-GR" sz="2400" dirty="0"/>
          </a:p>
          <a:p>
            <a:pPr lvl="2">
              <a:spcBef>
                <a:spcPts val="600"/>
              </a:spcBef>
            </a:pPr>
            <a:r>
              <a:rPr lang="en-US" sz="2000" dirty="0"/>
              <a:t>1. Soccer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2. Rugby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3. Baseball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4. Minor Leagues</a:t>
            </a:r>
          </a:p>
          <a:p>
            <a:pPr lvl="2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6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ORIGIN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6825" y="1916113"/>
            <a:ext cx="35306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 dirty="0"/>
              <a:t>	The </a:t>
            </a:r>
            <a:r>
              <a:rPr lang="pl-PL" sz="2600" dirty="0">
                <a:latin typeface="Copperplate Gothic Bold" pitchFamily="34" charset="0"/>
              </a:rPr>
              <a:t>HARD ROCK CAFE</a:t>
            </a:r>
            <a:r>
              <a:rPr lang="pl-PL" sz="2600" dirty="0"/>
              <a:t> started with only 1 cafe in London in 1971.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 dirty="0"/>
              <a:t>	Today they have </a:t>
            </a:r>
            <a:r>
              <a:rPr lang="pl-PL" sz="2600" dirty="0">
                <a:solidFill>
                  <a:srgbClr val="FF0000"/>
                </a:solidFill>
              </a:rPr>
              <a:t>110 locations </a:t>
            </a:r>
            <a:r>
              <a:rPr lang="pl-PL" sz="2600" dirty="0"/>
              <a:t>in    </a:t>
            </a:r>
            <a:r>
              <a:rPr lang="pl-PL" sz="2600" dirty="0">
                <a:solidFill>
                  <a:srgbClr val="FF0000"/>
                </a:solidFill>
              </a:rPr>
              <a:t>41 countries </a:t>
            </a:r>
            <a:r>
              <a:rPr lang="pl-PL" sz="2600" dirty="0"/>
              <a:t>(most of them opened in the last few years).</a:t>
            </a:r>
          </a:p>
        </p:txBody>
      </p:sp>
      <p:pic>
        <p:nvPicPr>
          <p:cNvPr id="11268" name="Picture 4" descr="Londyn 19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492375"/>
            <a:ext cx="4248150" cy="2841625"/>
          </a:xfrm>
          <a:prstGeom prst="rect">
            <a:avLst/>
          </a:prstGeom>
          <a:noFill/>
        </p:spPr>
      </p:pic>
      <p:pic>
        <p:nvPicPr>
          <p:cNvPr id="11269" name="Picture 5" descr="7hard_rock_caf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Hard Rock Café</a:t>
            </a:r>
            <a:br>
              <a:rPr lang="el-GR" b="1" dirty="0"/>
            </a:br>
            <a:r>
              <a:rPr lang="en-US" b="1" cap="small" dirty="0"/>
              <a:t>Standard Market Report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44522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Attractions</a:t>
            </a:r>
            <a:endParaRPr lang="el-GR" b="1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2400" b="1" dirty="0"/>
              <a:t>Retail</a:t>
            </a:r>
            <a:r>
              <a:rPr lang="en-US" sz="2400" dirty="0"/>
              <a:t> (Size, Tenants, Visitors, Seasonality, ..)</a:t>
            </a:r>
            <a:endParaRPr lang="el-GR" sz="2400" dirty="0"/>
          </a:p>
          <a:p>
            <a:pPr lvl="2">
              <a:spcBef>
                <a:spcPts val="0"/>
              </a:spcBef>
            </a:pPr>
            <a:r>
              <a:rPr lang="en-US" sz="2000" dirty="0"/>
              <a:t>1. Regional Shopping Centers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2. Discount Shopping Centers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3. Shopping Districts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Transportation</a:t>
            </a:r>
            <a:endParaRPr lang="el-GR" b="1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2400" b="1" dirty="0"/>
              <a:t>Airport</a:t>
            </a:r>
            <a:endParaRPr lang="el-GR" sz="2400" b="1" dirty="0"/>
          </a:p>
          <a:p>
            <a:pPr lvl="2">
              <a:spcBef>
                <a:spcPts val="0"/>
              </a:spcBef>
            </a:pPr>
            <a:r>
              <a:rPr lang="en-US" sz="2000" dirty="0"/>
              <a:t>1. Age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2. Passengers Annually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3. Airlines (Indicate Hub City)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4. Direct Flights</a:t>
            </a:r>
          </a:p>
          <a:p>
            <a:pPr lvl="1">
              <a:spcBef>
                <a:spcPts val="0"/>
              </a:spcBef>
            </a:pPr>
            <a:r>
              <a:rPr lang="en-US" sz="2400" b="1" dirty="0"/>
              <a:t>Retail</a:t>
            </a:r>
          </a:p>
          <a:p>
            <a:pPr lvl="1">
              <a:spcBef>
                <a:spcPts val="0"/>
              </a:spcBef>
            </a:pPr>
            <a:r>
              <a:rPr lang="en-US" sz="2400" b="1" dirty="0"/>
              <a:t>Road</a:t>
            </a:r>
          </a:p>
          <a:p>
            <a:pPr lvl="1">
              <a:spcBef>
                <a:spcPts val="0"/>
              </a:spcBef>
            </a:pPr>
            <a:r>
              <a:rPr lang="en-US" sz="2400" b="1" dirty="0"/>
              <a:t>Sea/ River</a:t>
            </a:r>
          </a:p>
        </p:txBody>
      </p:sp>
    </p:spTree>
    <p:extLst>
      <p:ext uri="{BB962C8B-B14F-4D97-AF65-F5344CB8AC3E}">
        <p14:creationId xmlns:p14="http://schemas.microsoft.com/office/powerpoint/2010/main" val="399828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MISSION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492375"/>
            <a:ext cx="8569325" cy="3527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dirty="0"/>
              <a:t>		</a:t>
            </a:r>
            <a:r>
              <a:rPr lang="en-GB" dirty="0"/>
              <a:t>At </a:t>
            </a:r>
            <a:r>
              <a:rPr lang="en-GB" dirty="0">
                <a:latin typeface="Copperplate Gothic Bold" pitchFamily="34" charset="0"/>
              </a:rPr>
              <a:t>H</a:t>
            </a:r>
            <a:r>
              <a:rPr lang="pl-PL" dirty="0">
                <a:latin typeface="Copperplate Gothic Bold" pitchFamily="34" charset="0"/>
              </a:rPr>
              <a:t>ARD</a:t>
            </a:r>
            <a:r>
              <a:rPr lang="en-GB" dirty="0">
                <a:latin typeface="Copperplate Gothic Bold" pitchFamily="34" charset="0"/>
              </a:rPr>
              <a:t> R</a:t>
            </a:r>
            <a:r>
              <a:rPr lang="pl-PL" dirty="0">
                <a:latin typeface="Copperplate Gothic Bold" pitchFamily="34" charset="0"/>
              </a:rPr>
              <a:t>OCK</a:t>
            </a:r>
            <a:r>
              <a:rPr lang="en-GB" dirty="0"/>
              <a:t>, the </a:t>
            </a:r>
            <a:r>
              <a:rPr lang="en-GB" dirty="0">
                <a:solidFill>
                  <a:srgbClr val="FF0000"/>
                </a:solidFill>
              </a:rPr>
              <a:t>experience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concept</a:t>
            </a:r>
            <a:r>
              <a:rPr lang="en-GB" dirty="0"/>
              <a:t> is to provide not only a custom meal from the menu, but a </a:t>
            </a:r>
            <a:r>
              <a:rPr lang="en-GB" dirty="0">
                <a:solidFill>
                  <a:srgbClr val="FF0000"/>
                </a:solidFill>
              </a:rPr>
              <a:t>dining event </a:t>
            </a:r>
            <a:r>
              <a:rPr lang="en-GB" dirty="0"/>
              <a:t>that includes a unique visual and sound experience not duplicated anywhere in the world. </a:t>
            </a:r>
            <a:endParaRPr lang="pl-PL" dirty="0"/>
          </a:p>
        </p:txBody>
      </p:sp>
      <p:pic>
        <p:nvPicPr>
          <p:cNvPr id="19460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2060575"/>
            <a:ext cx="7272337" cy="42481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sz="2600" dirty="0"/>
              <a:t>The Hard Rock Cafe focus on globalization, because globalization means:</a:t>
            </a:r>
          </a:p>
          <a:p>
            <a:pPr>
              <a:buFont typeface="Wingdings" pitchFamily="2" charset="2"/>
              <a:buChar char="§"/>
            </a:pPr>
            <a:r>
              <a:rPr lang="pl-PL" sz="2600" dirty="0"/>
              <a:t>Reduce </a:t>
            </a:r>
            <a:r>
              <a:rPr lang="pl-PL" dirty="0">
                <a:solidFill>
                  <a:srgbClr val="FF0000"/>
                </a:solidFill>
              </a:rPr>
              <a:t>costs</a:t>
            </a:r>
          </a:p>
          <a:p>
            <a:pPr>
              <a:buFont typeface="Wingdings" pitchFamily="2" charset="2"/>
              <a:buChar char="§"/>
            </a:pPr>
            <a:r>
              <a:rPr lang="pl-PL" sz="2600" dirty="0"/>
              <a:t>Improve </a:t>
            </a:r>
            <a:r>
              <a:rPr lang="pl-PL" dirty="0">
                <a:solidFill>
                  <a:srgbClr val="FF0000"/>
                </a:solidFill>
              </a:rPr>
              <a:t>supply</a:t>
            </a:r>
            <a:r>
              <a:rPr lang="pl-PL" sz="2600" dirty="0"/>
              <a:t> </a:t>
            </a:r>
            <a:r>
              <a:rPr lang="pl-PL" dirty="0">
                <a:solidFill>
                  <a:srgbClr val="FF0000"/>
                </a:solidFill>
              </a:rPr>
              <a:t>chain</a:t>
            </a:r>
          </a:p>
          <a:p>
            <a:pPr>
              <a:buFont typeface="Wingdings" pitchFamily="2" charset="2"/>
              <a:buChar char="§"/>
            </a:pPr>
            <a:r>
              <a:rPr lang="pl-PL" sz="2600" dirty="0"/>
              <a:t>Provide </a:t>
            </a:r>
            <a:r>
              <a:rPr lang="pl-PL" dirty="0">
                <a:solidFill>
                  <a:srgbClr val="FF0000"/>
                </a:solidFill>
              </a:rPr>
              <a:t>better</a:t>
            </a:r>
            <a:r>
              <a:rPr lang="pl-PL" sz="2600" dirty="0"/>
              <a:t> </a:t>
            </a:r>
            <a:r>
              <a:rPr lang="pl-PL" dirty="0">
                <a:solidFill>
                  <a:srgbClr val="FF0000"/>
                </a:solidFill>
              </a:rPr>
              <a:t>goods</a:t>
            </a:r>
            <a:r>
              <a:rPr lang="pl-PL" sz="2600" dirty="0"/>
              <a:t> and </a:t>
            </a:r>
            <a:r>
              <a:rPr lang="pl-PL" dirty="0">
                <a:solidFill>
                  <a:srgbClr val="FF0000"/>
                </a:solidFill>
              </a:rPr>
              <a:t>services</a:t>
            </a:r>
          </a:p>
          <a:p>
            <a:pPr>
              <a:buFont typeface="Wingdings" pitchFamily="2" charset="2"/>
              <a:buChar char="§"/>
            </a:pPr>
            <a:r>
              <a:rPr lang="pl-PL" sz="2600" dirty="0"/>
              <a:t>Attract </a:t>
            </a:r>
            <a:r>
              <a:rPr lang="pl-PL" dirty="0">
                <a:solidFill>
                  <a:srgbClr val="FF0000"/>
                </a:solidFill>
              </a:rPr>
              <a:t>new</a:t>
            </a:r>
            <a:r>
              <a:rPr lang="pl-PL" sz="2600" dirty="0"/>
              <a:t> </a:t>
            </a:r>
            <a:r>
              <a:rPr lang="pl-PL" dirty="0">
                <a:solidFill>
                  <a:srgbClr val="FF0000"/>
                </a:solidFill>
              </a:rPr>
              <a:t>markets</a:t>
            </a:r>
          </a:p>
          <a:p>
            <a:pPr>
              <a:buFont typeface="Wingdings" pitchFamily="2" charset="2"/>
              <a:buChar char="§"/>
            </a:pPr>
            <a:r>
              <a:rPr lang="pl-PL" sz="2600" dirty="0"/>
              <a:t>Learn to </a:t>
            </a:r>
            <a:r>
              <a:rPr lang="pl-PL" dirty="0">
                <a:solidFill>
                  <a:srgbClr val="FF0000"/>
                </a:solidFill>
              </a:rPr>
              <a:t>improve</a:t>
            </a:r>
            <a:r>
              <a:rPr lang="pl-PL" sz="2600" dirty="0"/>
              <a:t> </a:t>
            </a:r>
            <a:r>
              <a:rPr lang="pl-PL" dirty="0">
                <a:solidFill>
                  <a:srgbClr val="FF0000"/>
                </a:solidFill>
              </a:rPr>
              <a:t>operations</a:t>
            </a:r>
          </a:p>
          <a:p>
            <a:pPr>
              <a:buFont typeface="Wingdings" pitchFamily="2" charset="2"/>
              <a:buChar char="§"/>
            </a:pPr>
            <a:r>
              <a:rPr lang="pl-PL" sz="2600" dirty="0"/>
              <a:t>Attract and </a:t>
            </a:r>
            <a:r>
              <a:rPr lang="pl-PL" dirty="0">
                <a:solidFill>
                  <a:srgbClr val="FF0000"/>
                </a:solidFill>
              </a:rPr>
              <a:t>retain</a:t>
            </a:r>
            <a:r>
              <a:rPr lang="pl-PL" sz="2600" dirty="0"/>
              <a:t> </a:t>
            </a:r>
            <a:r>
              <a:rPr lang="pl-PL" dirty="0">
                <a:solidFill>
                  <a:srgbClr val="FF0000"/>
                </a:solidFill>
              </a:rPr>
              <a:t>global</a:t>
            </a:r>
            <a:r>
              <a:rPr lang="pl-PL" sz="2600" dirty="0"/>
              <a:t> </a:t>
            </a:r>
            <a:r>
              <a:rPr lang="pl-PL" dirty="0">
                <a:solidFill>
                  <a:srgbClr val="FF0000"/>
                </a:solidFill>
              </a:rPr>
              <a:t>talent</a:t>
            </a:r>
          </a:p>
          <a:p>
            <a:pPr>
              <a:buFont typeface="Wingdings" pitchFamily="2" charset="2"/>
              <a:buNone/>
            </a:pPr>
            <a:endParaRPr lang="pl-PL" sz="2600" dirty="0"/>
          </a:p>
          <a:p>
            <a:pPr>
              <a:buFont typeface="Wingdings" pitchFamily="2" charset="2"/>
              <a:buNone/>
            </a:pPr>
            <a:endParaRPr lang="pl-PL" sz="2600" dirty="0"/>
          </a:p>
          <a:p>
            <a:pPr>
              <a:buFont typeface="Wingdings" pitchFamily="2" charset="2"/>
              <a:buNone/>
            </a:pPr>
            <a:endParaRPr lang="pl-PL" dirty="0"/>
          </a:p>
        </p:txBody>
      </p:sp>
      <p:pic>
        <p:nvPicPr>
          <p:cNvPr id="8196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7010400" cy="1527175"/>
          </a:xfrm>
        </p:spPr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76475"/>
            <a:ext cx="8893175" cy="37433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l-PL" dirty="0"/>
              <a:t>		The </a:t>
            </a:r>
            <a:r>
              <a:rPr lang="pl-PL" dirty="0">
                <a:latin typeface="Copperplate Gothic Bold" pitchFamily="34" charset="0"/>
              </a:rPr>
              <a:t>HARD ROCK CAFE</a:t>
            </a:r>
            <a:r>
              <a:rPr lang="pl-PL" dirty="0"/>
              <a:t> Company had raised </a:t>
            </a:r>
            <a:r>
              <a:rPr lang="en-US" dirty="0">
                <a:solidFill>
                  <a:srgbClr val="FF0000"/>
                </a:solidFill>
              </a:rPr>
              <a:t>Competitive Advantage </a:t>
            </a:r>
            <a:r>
              <a:rPr lang="pl-PL" dirty="0"/>
              <a:t>t</a:t>
            </a:r>
            <a:r>
              <a:rPr lang="en-US" dirty="0" err="1"/>
              <a:t>hrough</a:t>
            </a:r>
            <a:r>
              <a:rPr lang="pl-PL" dirty="0"/>
              <a:t> t</a:t>
            </a:r>
            <a:r>
              <a:rPr lang="es-ES" dirty="0"/>
              <a:t>he </a:t>
            </a:r>
            <a:r>
              <a:rPr lang="es-ES" dirty="0" err="1"/>
              <a:t>creation</a:t>
            </a:r>
            <a:r>
              <a:rPr lang="es-ES" dirty="0"/>
              <a:t> of a </a:t>
            </a:r>
            <a:r>
              <a:rPr lang="es-ES" dirty="0" err="1"/>
              <a:t>unique</a:t>
            </a:r>
            <a:r>
              <a:rPr lang="es-ES" dirty="0"/>
              <a:t> </a:t>
            </a:r>
            <a:r>
              <a:rPr lang="es-ES" dirty="0" err="1"/>
              <a:t>advantage</a:t>
            </a:r>
            <a:r>
              <a:rPr lang="es-ES" dirty="0"/>
              <a:t> </a:t>
            </a:r>
            <a:r>
              <a:rPr lang="es-ES" dirty="0" err="1"/>
              <a:t>over</a:t>
            </a:r>
            <a:r>
              <a:rPr lang="es-ES" dirty="0"/>
              <a:t> </a:t>
            </a:r>
            <a:r>
              <a:rPr lang="es-ES" dirty="0" err="1"/>
              <a:t>competitors</a:t>
            </a:r>
            <a:r>
              <a:rPr lang="pl-PL" dirty="0"/>
              <a:t>. Mainly they focus on </a:t>
            </a:r>
            <a:r>
              <a:rPr lang="pl-PL" dirty="0">
                <a:solidFill>
                  <a:srgbClr val="FF0000"/>
                </a:solidFill>
              </a:rPr>
              <a:t>differentiation</a:t>
            </a:r>
            <a:r>
              <a:rPr lang="pl-PL" dirty="0"/>
              <a:t>. It means they offer another services and products than other restaurants, which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customer</a:t>
            </a:r>
            <a:r>
              <a:rPr lang="es-ES" dirty="0"/>
              <a:t> </a:t>
            </a:r>
            <a:r>
              <a:rPr lang="es-ES" dirty="0" err="1"/>
              <a:t>perceives</a:t>
            </a:r>
            <a:r>
              <a:rPr lang="es-ES" dirty="0"/>
              <a:t> as </a:t>
            </a:r>
            <a:r>
              <a:rPr lang="es-ES" dirty="0" err="1"/>
              <a:t>adding</a:t>
            </a:r>
            <a:r>
              <a:rPr lang="es-ES" dirty="0"/>
              <a:t> </a:t>
            </a:r>
            <a:r>
              <a:rPr lang="es-ES" dirty="0" err="1"/>
              <a:t>value</a:t>
            </a:r>
            <a:r>
              <a:rPr lang="pl-PL" dirty="0"/>
              <a:t>. Those features are very difficult to copy!</a:t>
            </a:r>
          </a:p>
        </p:txBody>
      </p:sp>
      <p:pic>
        <p:nvPicPr>
          <p:cNvPr id="12292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7994650" cy="38147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dirty="0"/>
              <a:t>		The 70% of </a:t>
            </a:r>
            <a:r>
              <a:rPr lang="pl-PL" dirty="0">
                <a:latin typeface="Copperplate Gothic Bold" pitchFamily="34" charset="0"/>
              </a:rPr>
              <a:t>HARD ROCK CAFE</a:t>
            </a:r>
            <a:r>
              <a:rPr lang="pl-PL" dirty="0"/>
              <a:t> clients are </a:t>
            </a:r>
            <a:r>
              <a:rPr lang="pl-PL" dirty="0">
                <a:solidFill>
                  <a:srgbClr val="FF0000"/>
                </a:solidFill>
              </a:rPr>
              <a:t>tourists</a:t>
            </a:r>
            <a:r>
              <a:rPr lang="pl-PL" dirty="0"/>
              <a:t> seeking to find a special and </a:t>
            </a:r>
            <a:r>
              <a:rPr lang="pl-PL" dirty="0">
                <a:solidFill>
                  <a:srgbClr val="FF0000"/>
                </a:solidFill>
              </a:rPr>
              <a:t>memorable</a:t>
            </a:r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time</a:t>
            </a:r>
            <a:r>
              <a:rPr lang="pl-PL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dirty="0"/>
              <a:t>		Because of that, The Company has only </a:t>
            </a:r>
            <a:r>
              <a:rPr lang="pl-PL" dirty="0">
                <a:solidFill>
                  <a:srgbClr val="FF0000"/>
                </a:solidFill>
              </a:rPr>
              <a:t>52% </a:t>
            </a:r>
            <a:r>
              <a:rPr lang="pl-PL" dirty="0"/>
              <a:t>of HARD ROCK CAFE restaurants and the rest are fr</a:t>
            </a:r>
            <a:r>
              <a:rPr lang="en-US" dirty="0"/>
              <a:t>a</a:t>
            </a:r>
            <a:r>
              <a:rPr lang="pl-PL" dirty="0">
                <a:solidFill>
                  <a:srgbClr val="FF0000"/>
                </a:solidFill>
              </a:rPr>
              <a:t>nchising</a:t>
            </a:r>
            <a:r>
              <a:rPr lang="pl-PL" dirty="0"/>
              <a:t>. It is the good way to survive and make profits in bad times.</a:t>
            </a:r>
          </a:p>
        </p:txBody>
      </p:sp>
      <p:pic>
        <p:nvPicPr>
          <p:cNvPr id="14340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0575"/>
            <a:ext cx="8640762" cy="38147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dirty="0"/>
              <a:t>		Each </a:t>
            </a:r>
            <a:r>
              <a:rPr lang="pl-PL" dirty="0">
                <a:latin typeface="Copperplate Gothic Bold" pitchFamily="34" charset="0"/>
              </a:rPr>
              <a:t>HARD ROCK</a:t>
            </a:r>
            <a:r>
              <a:rPr lang="pl-PL" dirty="0"/>
              <a:t> Restaurant is </a:t>
            </a:r>
            <a:r>
              <a:rPr lang="pl-PL" dirty="0">
                <a:solidFill>
                  <a:srgbClr val="FF0000"/>
                </a:solidFill>
              </a:rPr>
              <a:t>different</a:t>
            </a:r>
            <a:r>
              <a:rPr lang="pl-PL" dirty="0"/>
              <a:t>. In addition each of restaurants is </a:t>
            </a:r>
            <a:r>
              <a:rPr lang="pl-PL" dirty="0">
                <a:solidFill>
                  <a:srgbClr val="FF0000"/>
                </a:solidFill>
              </a:rPr>
              <a:t>dynamic</a:t>
            </a:r>
            <a:r>
              <a:rPr lang="pl-PL" dirty="0"/>
              <a:t> and unique – design, menu – </a:t>
            </a:r>
            <a:r>
              <a:rPr lang="pl-PL" dirty="0">
                <a:solidFill>
                  <a:srgbClr val="FF0000"/>
                </a:solidFill>
              </a:rPr>
              <a:t>depends on culture &amp; country</a:t>
            </a:r>
            <a:r>
              <a:rPr lang="pl-PL" dirty="0"/>
              <a:t>.</a:t>
            </a:r>
          </a:p>
        </p:txBody>
      </p:sp>
      <p:pic>
        <p:nvPicPr>
          <p:cNvPr id="13316" name="Picture 4" descr="wygląd jednej z restauracj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292600"/>
            <a:ext cx="3744913" cy="2290763"/>
          </a:xfrm>
          <a:prstGeom prst="rect">
            <a:avLst/>
          </a:prstGeom>
          <a:noFill/>
        </p:spPr>
      </p:pic>
      <p:pic>
        <p:nvPicPr>
          <p:cNvPr id="13317" name="Picture 5" descr="Zestaw B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4292600"/>
            <a:ext cx="3600450" cy="2295525"/>
          </a:xfrm>
          <a:prstGeom prst="rect">
            <a:avLst/>
          </a:prstGeom>
          <a:noFill/>
        </p:spPr>
      </p:pic>
      <p:pic>
        <p:nvPicPr>
          <p:cNvPr id="13318" name="Picture 6" descr="7hard_rock_caf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05000"/>
            <a:ext cx="7994650" cy="4403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 dirty="0"/>
              <a:t>		The </a:t>
            </a:r>
            <a:r>
              <a:rPr lang="pl-PL" sz="2600" dirty="0">
                <a:latin typeface="Copperplate Gothic Bold" pitchFamily="34" charset="0"/>
              </a:rPr>
              <a:t>HARD ROCK CAFE</a:t>
            </a:r>
            <a:r>
              <a:rPr lang="pl-PL" sz="2600" dirty="0"/>
              <a:t> spend </a:t>
            </a:r>
            <a:r>
              <a:rPr lang="pl-PL" dirty="0">
                <a:solidFill>
                  <a:srgbClr val="FF0000"/>
                </a:solidFill>
              </a:rPr>
              <a:t>milions</a:t>
            </a:r>
            <a:r>
              <a:rPr lang="pl-PL" sz="2600" dirty="0"/>
              <a:t> </a:t>
            </a:r>
            <a:r>
              <a:rPr lang="pl-PL" dirty="0">
                <a:solidFill>
                  <a:srgbClr val="FF0000"/>
                </a:solidFill>
              </a:rPr>
              <a:t>of dolars </a:t>
            </a:r>
            <a:r>
              <a:rPr lang="pl-PL" sz="2600" dirty="0"/>
              <a:t>each year to purchase </a:t>
            </a:r>
            <a:r>
              <a:rPr lang="pl-PL" dirty="0">
                <a:solidFill>
                  <a:srgbClr val="FF0000"/>
                </a:solidFill>
              </a:rPr>
              <a:t>new music souvenirs</a:t>
            </a:r>
            <a:r>
              <a:rPr lang="pl-PL" sz="2600" dirty="0"/>
              <a:t> comes from legends of rock – mainly from Elvis, The Rolling Stones, Jimy Hendrix and The Beatles.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 dirty="0"/>
              <a:t>		The souvenirs are in one restaurant only a shor</a:t>
            </a:r>
            <a:r>
              <a:rPr lang="en-US" sz="2600" dirty="0"/>
              <a:t>t</a:t>
            </a:r>
            <a:r>
              <a:rPr lang="pl-PL" sz="2600" dirty="0"/>
              <a:t> period of time and then goes the next one in another city or country, to show tourists new suvenirs all the time.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 dirty="0"/>
              <a:t>		The </a:t>
            </a:r>
            <a:r>
              <a:rPr lang="pl-PL" sz="2600" dirty="0">
                <a:latin typeface="Copperplate Gothic Bold" pitchFamily="34" charset="0"/>
              </a:rPr>
              <a:t>HARD ROCK CAFE </a:t>
            </a:r>
            <a:r>
              <a:rPr lang="pl-PL" sz="2600" dirty="0"/>
              <a:t>collection is worth today about 40 milion $ !!!</a:t>
            </a:r>
          </a:p>
        </p:txBody>
      </p:sp>
      <p:pic>
        <p:nvPicPr>
          <p:cNvPr id="17412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05000"/>
            <a:ext cx="777875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dirty="0"/>
              <a:t>	The </a:t>
            </a:r>
            <a:r>
              <a:rPr lang="pl-PL" dirty="0">
                <a:latin typeface="Copperplate Gothic Bold" pitchFamily="34" charset="0"/>
              </a:rPr>
              <a:t>HARD ROCK</a:t>
            </a:r>
            <a:r>
              <a:rPr lang="pl-PL" dirty="0"/>
              <a:t> international operation strategy is </a:t>
            </a:r>
            <a:r>
              <a:rPr lang="pl-PL" i="1" dirty="0">
                <a:solidFill>
                  <a:srgbClr val="FF0000"/>
                </a:solidFill>
              </a:rPr>
              <a:t>Multi-domestic Strategy</a:t>
            </a:r>
            <a:r>
              <a:rPr lang="pl-PL" dirty="0"/>
              <a:t>: </a:t>
            </a:r>
          </a:p>
          <a:p>
            <a:pPr>
              <a:buFont typeface="Wingdings" pitchFamily="2" charset="2"/>
              <a:buNone/>
            </a:pPr>
            <a:endParaRPr lang="pl-PL" dirty="0"/>
          </a:p>
          <a:p>
            <a:pPr>
              <a:buFontTx/>
              <a:buChar char="o"/>
            </a:pPr>
            <a:r>
              <a:rPr lang="pl-PL" dirty="0"/>
              <a:t>They use existing domestic model globally</a:t>
            </a:r>
          </a:p>
          <a:p>
            <a:pPr>
              <a:buFontTx/>
              <a:buNone/>
            </a:pPr>
            <a:endParaRPr lang="pl-PL" dirty="0"/>
          </a:p>
          <a:p>
            <a:pPr>
              <a:buFontTx/>
              <a:buChar char="o"/>
            </a:pPr>
            <a:r>
              <a:rPr lang="pl-PL" dirty="0"/>
              <a:t>Fr</a:t>
            </a:r>
            <a:r>
              <a:rPr lang="en-US" dirty="0"/>
              <a:t>a</a:t>
            </a:r>
            <a:r>
              <a:rPr lang="pl-PL" dirty="0"/>
              <a:t>nchise, joint ventures, subsidiaries</a:t>
            </a:r>
          </a:p>
          <a:p>
            <a:pPr>
              <a:buFont typeface="Wingdings" pitchFamily="2" charset="2"/>
              <a:buNone/>
            </a:pPr>
            <a:endParaRPr lang="pl-PL" u="sng" dirty="0"/>
          </a:p>
        </p:txBody>
      </p:sp>
      <p:pic>
        <p:nvPicPr>
          <p:cNvPr id="9220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146</TotalTime>
  <Words>959</Words>
  <Application>Microsoft Office PowerPoint</Application>
  <PresentationFormat>Προβολή στην οθόνη (4:3)</PresentationFormat>
  <Paragraphs>136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Arial</vt:lpstr>
      <vt:lpstr>Copperplate Gothic Bold</vt:lpstr>
      <vt:lpstr>Times New Roman</vt:lpstr>
      <vt:lpstr>Wingdings</vt:lpstr>
      <vt:lpstr>Echo</vt:lpstr>
      <vt:lpstr>HARD ROCK CAFE</vt:lpstr>
      <vt:lpstr>ORIGIN</vt:lpstr>
      <vt:lpstr>MISSION</vt:lpstr>
      <vt:lpstr>STRATEGY</vt:lpstr>
      <vt:lpstr>STRATEGY</vt:lpstr>
      <vt:lpstr>STRATEGY</vt:lpstr>
      <vt:lpstr>STRATEGY</vt:lpstr>
      <vt:lpstr>STRATEGY </vt:lpstr>
      <vt:lpstr>STRATEGY</vt:lpstr>
      <vt:lpstr>STRATEGY</vt:lpstr>
      <vt:lpstr>STRATEGY - DIVERSIFICATION</vt:lpstr>
      <vt:lpstr>STRATEGY</vt:lpstr>
      <vt:lpstr>SUMMARY</vt:lpstr>
      <vt:lpstr> Hard Rock Café LOCATION Standard Market Report </vt:lpstr>
      <vt:lpstr>Hard Rock Café Standard Market Report </vt:lpstr>
      <vt:lpstr>Hard Rock Café Standard Market Report </vt:lpstr>
      <vt:lpstr>Hard Rock Café Standard Market Report </vt:lpstr>
      <vt:lpstr>Hard Rock Café Standard Market Report </vt:lpstr>
      <vt:lpstr>Hard Rock Café Standard Market Report </vt:lpstr>
      <vt:lpstr>Hard Rock Café Standard Market Report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ROCK CAFE</dc:title>
  <dc:creator>Właściciel</dc:creator>
  <cp:lastModifiedBy>user</cp:lastModifiedBy>
  <cp:revision>12</cp:revision>
  <dcterms:created xsi:type="dcterms:W3CDTF">2009-03-01T20:19:28Z</dcterms:created>
  <dcterms:modified xsi:type="dcterms:W3CDTF">2020-11-10T08:29:57Z</dcterms:modified>
</cp:coreProperties>
</file>