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4" r:id="rId4"/>
    <p:sldId id="270" r:id="rId5"/>
    <p:sldId id="258" r:id="rId6"/>
    <p:sldId id="265" r:id="rId7"/>
    <p:sldId id="266" r:id="rId8"/>
    <p:sldId id="259" r:id="rId9"/>
    <p:sldId id="260" r:id="rId10"/>
    <p:sldId id="261" r:id="rId11"/>
    <p:sldId id="262" r:id="rId12"/>
    <p:sldId id="263" r:id="rId13"/>
    <p:sldId id="267" r:id="rId14"/>
    <p:sldId id="271" r:id="rId15"/>
    <p:sldId id="268" r:id="rId16"/>
    <p:sldId id="269"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114" y="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0F184C7-0E17-4946-8E5F-F271EF23A966}" type="datetimeFigureOut">
              <a:rPr lang="el-GR" smtClean="0"/>
              <a:pPr/>
              <a:t>10/3/2022</a:t>
            </a:fld>
            <a:endParaRPr lang="el-G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A0CBA2D-046D-476B-AABE-0C7423AB5289}"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0F184C7-0E17-4946-8E5F-F271EF23A966}" type="datetimeFigureOut">
              <a:rPr lang="el-GR" smtClean="0"/>
              <a:pPr/>
              <a:t>10/3/2022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A0CBA2D-046D-476B-AABE-0C7423AB528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0F184C7-0E17-4946-8E5F-F271EF23A966}" type="datetimeFigureOut">
              <a:rPr lang="el-GR" smtClean="0"/>
              <a:pPr/>
              <a:t>10/3/2022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A0CBA2D-046D-476B-AABE-0C7423AB528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0F184C7-0E17-4946-8E5F-F271EF23A966}" type="datetimeFigureOut">
              <a:rPr lang="el-GR" smtClean="0"/>
              <a:pPr/>
              <a:t>10/3/2022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A0CBA2D-046D-476B-AABE-0C7423AB5289}" type="slidenum">
              <a:rPr lang="el-GR" smtClean="0"/>
              <a:pPr/>
              <a:t>‹#›</a:t>
            </a:fld>
            <a:endParaRPr lang="el-GR"/>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0F184C7-0E17-4946-8E5F-F271EF23A966}" type="datetimeFigureOut">
              <a:rPr lang="el-GR" smtClean="0"/>
              <a:pPr/>
              <a:t>10/3/2022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A0CBA2D-046D-476B-AABE-0C7423AB5289}" type="slidenum">
              <a:rPr lang="el-GR" smtClean="0"/>
              <a:pPr/>
              <a:t>‹#›</a:t>
            </a:fld>
            <a:endParaRPr lang="el-G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0F184C7-0E17-4946-8E5F-F271EF23A966}" type="datetimeFigureOut">
              <a:rPr lang="el-GR" smtClean="0"/>
              <a:pPr/>
              <a:t>10/3/2022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A0CBA2D-046D-476B-AABE-0C7423AB5289}" type="slidenum">
              <a:rPr lang="el-GR" smtClean="0"/>
              <a:pPr/>
              <a:t>‹#›</a:t>
            </a:fld>
            <a:endParaRPr lang="el-GR"/>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30F184C7-0E17-4946-8E5F-F271EF23A966}" type="datetimeFigureOut">
              <a:rPr lang="el-GR" smtClean="0"/>
              <a:pPr/>
              <a:t>10/3/2022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A0CBA2D-046D-476B-AABE-0C7423AB5289}"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0F184C7-0E17-4946-8E5F-F271EF23A966}" type="datetimeFigureOut">
              <a:rPr lang="el-GR" smtClean="0"/>
              <a:pPr/>
              <a:t>10/3/2022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A0CBA2D-046D-476B-AABE-0C7423AB5289}" type="slidenum">
              <a:rPr lang="el-GR" smtClean="0"/>
              <a:pPr/>
              <a:t>‹#›</a:t>
            </a:fld>
            <a:endParaRPr lang="el-GR"/>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F184C7-0E17-4946-8E5F-F271EF23A966}" type="datetimeFigureOut">
              <a:rPr lang="el-GR" smtClean="0"/>
              <a:pPr/>
              <a:t>10/3/2022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A0CBA2D-046D-476B-AABE-0C7423AB528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30F184C7-0E17-4946-8E5F-F271EF23A966}" type="datetimeFigureOut">
              <a:rPr lang="el-GR" smtClean="0"/>
              <a:pPr/>
              <a:t>10/3/2022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A0CBA2D-046D-476B-AABE-0C7423AB5289}"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0F184C7-0E17-4946-8E5F-F271EF23A966}" type="datetimeFigureOut">
              <a:rPr lang="el-GR" smtClean="0"/>
              <a:pPr/>
              <a:t>10/3/2022</a:t>
            </a:fld>
            <a:endParaRPr lang="el-G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A0CBA2D-046D-476B-AABE-0C7423AB5289}" type="slidenum">
              <a:rPr lang="el-GR" smtClean="0"/>
              <a:pPr/>
              <a:t>‹#›</a:t>
            </a:fld>
            <a:endParaRPr lang="el-G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0F184C7-0E17-4946-8E5F-F271EF23A966}" type="datetimeFigureOut">
              <a:rPr lang="el-GR" smtClean="0"/>
              <a:pPr/>
              <a:t>10/3/2022</a:t>
            </a:fld>
            <a:endParaRPr lang="el-G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A0CBA2D-046D-476B-AABE-0C7423AB5289}"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The Impact of the Marshall Plan on the Greek Economy</a:t>
            </a:r>
            <a:endParaRPr lang="el-GR" dirty="0"/>
          </a:p>
        </p:txBody>
      </p:sp>
      <p:sp>
        <p:nvSpPr>
          <p:cNvPr id="3" name="Subtitle 2"/>
          <p:cNvSpPr>
            <a:spLocks noGrp="1"/>
          </p:cNvSpPr>
          <p:nvPr>
            <p:ph type="subTitle" idx="1"/>
          </p:nvPr>
        </p:nvSpPr>
        <p:spPr/>
        <p:txBody>
          <a:bodyPr/>
          <a:lstStyle/>
          <a:p>
            <a:r>
              <a:rPr lang="en-US" dirty="0"/>
              <a:t>Christos </a:t>
            </a:r>
            <a:r>
              <a:rPr lang="en-US" dirty="0" err="1"/>
              <a:t>Nikas</a:t>
            </a:r>
            <a:endParaRPr lang="el-GR" dirty="0"/>
          </a:p>
        </p:txBody>
      </p:sp>
    </p:spTree>
    <p:extLst>
      <p:ext uri="{BB962C8B-B14F-4D97-AF65-F5344CB8AC3E}">
        <p14:creationId xmlns="" xmlns:p14="http://schemas.microsoft.com/office/powerpoint/2010/main" val="587085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US" dirty="0">
                <a:latin typeface="Calibri" pitchFamily="34" charset="0"/>
                <a:cs typeface="Calibri" pitchFamily="34" charset="0"/>
              </a:rPr>
              <a:t>The only peace period in the implementation of the program. The pressure for defense expenditure was relaxed and major infrastructure projects (e.g. power plants) were put forward. The macro- economic stabilization of the economy was pursued through the unorthodox measure of selling golden sovereigns by the Bank of Greece in order to control inflation in drachma terms. The investment expenditure was substantial enough to transform the Greek economy from peasant to industrial and balance public finances. Greek entrepreneurs seemed reluctant or even unwilling to participate, feeling that their long-standing privileges were threatened by the ECA/G prerequisites.</a:t>
            </a:r>
            <a:endParaRPr lang="el-GR" dirty="0">
              <a:latin typeface="Calibri" pitchFamily="34" charset="0"/>
              <a:cs typeface="Calibri" pitchFamily="34" charset="0"/>
            </a:endParaRPr>
          </a:p>
        </p:txBody>
      </p:sp>
      <p:sp>
        <p:nvSpPr>
          <p:cNvPr id="2" name="Title 1"/>
          <p:cNvSpPr>
            <a:spLocks noGrp="1"/>
          </p:cNvSpPr>
          <p:nvPr>
            <p:ph type="title"/>
          </p:nvPr>
        </p:nvSpPr>
        <p:spPr/>
        <p:txBody>
          <a:bodyPr/>
          <a:lstStyle/>
          <a:p>
            <a:r>
              <a:rPr lang="en-US" dirty="0"/>
              <a:t>Summer 1949-June 1950</a:t>
            </a:r>
            <a:endParaRPr lang="el-GR" dirty="0"/>
          </a:p>
        </p:txBody>
      </p:sp>
    </p:spTree>
    <p:extLst>
      <p:ext uri="{BB962C8B-B14F-4D97-AF65-F5344CB8AC3E}">
        <p14:creationId xmlns="" xmlns:p14="http://schemas.microsoft.com/office/powerpoint/2010/main" val="167597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latin typeface="Calibri" pitchFamily="34" charset="0"/>
                <a:cs typeface="Calibri" pitchFamily="34" charset="0"/>
              </a:rPr>
              <a:t>The outbreak of the Korean War led Americans to reduce the amounts given to the European beneficiaries (from 274.6 to 232.7 mil. USD) since they were asked to contribute to the joint defense effort against the communist threat. Financing investment through the counterpart parts was compromised by the Greek government which could not cover it’s contribution.  </a:t>
            </a:r>
            <a:endParaRPr lang="el-GR" dirty="0">
              <a:latin typeface="Calibri" pitchFamily="34" charset="0"/>
              <a:cs typeface="Calibri" pitchFamily="34" charset="0"/>
            </a:endParaRPr>
          </a:p>
        </p:txBody>
      </p:sp>
      <p:sp>
        <p:nvSpPr>
          <p:cNvPr id="2" name="Title 1"/>
          <p:cNvSpPr>
            <a:spLocks noGrp="1"/>
          </p:cNvSpPr>
          <p:nvPr>
            <p:ph type="title"/>
          </p:nvPr>
        </p:nvSpPr>
        <p:spPr/>
        <p:txBody>
          <a:bodyPr/>
          <a:lstStyle/>
          <a:p>
            <a:r>
              <a:rPr lang="en-US" dirty="0"/>
              <a:t>Summer 1950-June 1951</a:t>
            </a:r>
            <a:endParaRPr lang="el-GR" dirty="0"/>
          </a:p>
        </p:txBody>
      </p:sp>
    </p:spTree>
    <p:extLst>
      <p:ext uri="{BB962C8B-B14F-4D97-AF65-F5344CB8AC3E}">
        <p14:creationId xmlns="" xmlns:p14="http://schemas.microsoft.com/office/powerpoint/2010/main" val="4148047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196752"/>
            <a:ext cx="8856984" cy="4929411"/>
          </a:xfrm>
        </p:spPr>
        <p:txBody>
          <a:bodyPr>
            <a:normAutofit/>
          </a:bodyPr>
          <a:lstStyle/>
          <a:p>
            <a:pPr marL="0" indent="0">
              <a:buNone/>
            </a:pPr>
            <a:r>
              <a:rPr lang="en-US" sz="2800" dirty="0">
                <a:latin typeface="Calibri" pitchFamily="34" charset="0"/>
                <a:cs typeface="Calibri" pitchFamily="34" charset="0"/>
              </a:rPr>
              <a:t>The basic goals of the American policy in Greece were:</a:t>
            </a:r>
          </a:p>
          <a:p>
            <a:r>
              <a:rPr lang="en-US" sz="2800" dirty="0">
                <a:latin typeface="Calibri" pitchFamily="34" charset="0"/>
                <a:cs typeface="Calibri" pitchFamily="34" charset="0"/>
              </a:rPr>
              <a:t>The defeat of the Communists in the civil war.</a:t>
            </a:r>
          </a:p>
          <a:p>
            <a:r>
              <a:rPr lang="en-US" sz="2800" dirty="0">
                <a:latin typeface="Calibri" pitchFamily="34" charset="0"/>
                <a:cs typeface="Calibri" pitchFamily="34" charset="0"/>
              </a:rPr>
              <a:t>The reconstruction of the country after the destruction caused by the wars (WWII and civil).</a:t>
            </a:r>
          </a:p>
          <a:p>
            <a:r>
              <a:rPr lang="en-US" sz="2800" dirty="0">
                <a:latin typeface="Calibri" pitchFamily="34" charset="0"/>
                <a:cs typeface="Calibri" pitchFamily="34" charset="0"/>
              </a:rPr>
              <a:t>The increase of agricultural and industrial production.</a:t>
            </a:r>
          </a:p>
          <a:p>
            <a:r>
              <a:rPr lang="en-US" sz="2800" dirty="0">
                <a:latin typeface="Calibri" pitchFamily="34" charset="0"/>
                <a:cs typeface="Calibri" pitchFamily="34" charset="0"/>
              </a:rPr>
              <a:t>The independence of Greece from foreign aid.</a:t>
            </a:r>
          </a:p>
          <a:p>
            <a:r>
              <a:rPr lang="en-US" sz="2800" dirty="0">
                <a:latin typeface="Calibri" pitchFamily="34" charset="0"/>
                <a:cs typeface="Calibri" pitchFamily="34" charset="0"/>
              </a:rPr>
              <a:t>Monetary stabilization.</a:t>
            </a:r>
          </a:p>
          <a:p>
            <a:r>
              <a:rPr lang="en-US" sz="2800" dirty="0">
                <a:latin typeface="Calibri" pitchFamily="34" charset="0"/>
                <a:cs typeface="Calibri" pitchFamily="34" charset="0"/>
              </a:rPr>
              <a:t>The support of the Greek armed forces.</a:t>
            </a:r>
          </a:p>
          <a:p>
            <a:r>
              <a:rPr lang="en-US" sz="2800" dirty="0">
                <a:latin typeface="Calibri" pitchFamily="34" charset="0"/>
                <a:cs typeface="Calibri" pitchFamily="34" charset="0"/>
              </a:rPr>
              <a:t>The modernization of the Greek public sector.</a:t>
            </a:r>
          </a:p>
          <a:p>
            <a:pPr marL="0" indent="0">
              <a:buNone/>
            </a:pPr>
            <a:r>
              <a:rPr lang="en-US" sz="2800" dirty="0">
                <a:latin typeface="Calibri" pitchFamily="34" charset="0"/>
                <a:cs typeface="Calibri" pitchFamily="34" charset="0"/>
              </a:rPr>
              <a:t>There were successes and failures:</a:t>
            </a:r>
          </a:p>
          <a:p>
            <a:pPr marL="0" indent="0">
              <a:buNone/>
            </a:pPr>
            <a:endParaRPr lang="en-US" sz="2800" dirty="0"/>
          </a:p>
          <a:p>
            <a:endParaRPr lang="el-GR" sz="2800" dirty="0"/>
          </a:p>
        </p:txBody>
      </p:sp>
      <p:sp>
        <p:nvSpPr>
          <p:cNvPr id="2" name="Title 1"/>
          <p:cNvSpPr>
            <a:spLocks noGrp="1"/>
          </p:cNvSpPr>
          <p:nvPr>
            <p:ph type="title"/>
          </p:nvPr>
        </p:nvSpPr>
        <p:spPr/>
        <p:txBody>
          <a:bodyPr/>
          <a:lstStyle/>
          <a:p>
            <a:r>
              <a:rPr lang="en-US" dirty="0"/>
              <a:t>CONCLUSIONS</a:t>
            </a:r>
            <a:endParaRPr lang="el-GR" dirty="0"/>
          </a:p>
        </p:txBody>
      </p:sp>
    </p:spTree>
    <p:extLst>
      <p:ext uri="{BB962C8B-B14F-4D97-AF65-F5344CB8AC3E}">
        <p14:creationId xmlns="" xmlns:p14="http://schemas.microsoft.com/office/powerpoint/2010/main" val="2086422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600200"/>
            <a:ext cx="8856984" cy="4525963"/>
          </a:xfrm>
        </p:spPr>
        <p:txBody>
          <a:bodyPr/>
          <a:lstStyle/>
          <a:p>
            <a:r>
              <a:rPr lang="en-US" dirty="0">
                <a:latin typeface="Calibri" pitchFamily="34" charset="0"/>
                <a:cs typeface="Calibri" pitchFamily="34" charset="0"/>
              </a:rPr>
              <a:t>The survival and the accommodation of the refugees of the civil war.</a:t>
            </a:r>
          </a:p>
          <a:p>
            <a:r>
              <a:rPr lang="en-US" dirty="0">
                <a:latin typeface="Calibri" pitchFamily="34" charset="0"/>
                <a:cs typeface="Calibri" pitchFamily="34" charset="0"/>
              </a:rPr>
              <a:t> Reconstruction projects throughout the country.</a:t>
            </a:r>
          </a:p>
          <a:p>
            <a:r>
              <a:rPr lang="en-US" dirty="0">
                <a:latin typeface="Calibri" pitchFamily="34" charset="0"/>
                <a:cs typeface="Calibri" pitchFamily="34" charset="0"/>
              </a:rPr>
              <a:t>Covering of the trade balance and budget deficits.</a:t>
            </a:r>
          </a:p>
          <a:p>
            <a:r>
              <a:rPr lang="en-US" dirty="0">
                <a:latin typeface="Calibri" pitchFamily="34" charset="0"/>
                <a:cs typeface="Calibri" pitchFamily="34" charset="0"/>
              </a:rPr>
              <a:t>Expansion of the cultivated land.</a:t>
            </a:r>
          </a:p>
          <a:p>
            <a:r>
              <a:rPr lang="en-US" dirty="0">
                <a:latin typeface="Calibri" pitchFamily="34" charset="0"/>
                <a:cs typeface="Calibri" pitchFamily="34" charset="0"/>
              </a:rPr>
              <a:t>Industrial production growth.</a:t>
            </a:r>
          </a:p>
          <a:p>
            <a:r>
              <a:rPr lang="en-US" dirty="0">
                <a:latin typeface="Calibri" pitchFamily="34" charset="0"/>
                <a:cs typeface="Calibri" pitchFamily="34" charset="0"/>
              </a:rPr>
              <a:t>Reducing and eliminating the use of British sovereigns as a parallel national currency. </a:t>
            </a:r>
            <a:endParaRPr lang="el-GR" dirty="0">
              <a:latin typeface="Calibri" pitchFamily="34" charset="0"/>
              <a:cs typeface="Calibri" pitchFamily="34" charset="0"/>
            </a:endParaRPr>
          </a:p>
        </p:txBody>
      </p:sp>
      <p:sp>
        <p:nvSpPr>
          <p:cNvPr id="2" name="Title 1"/>
          <p:cNvSpPr>
            <a:spLocks noGrp="1"/>
          </p:cNvSpPr>
          <p:nvPr>
            <p:ph type="title"/>
          </p:nvPr>
        </p:nvSpPr>
        <p:spPr/>
        <p:txBody>
          <a:bodyPr/>
          <a:lstStyle/>
          <a:p>
            <a:r>
              <a:rPr lang="en-US" dirty="0"/>
              <a:t>Successes </a:t>
            </a:r>
            <a:endParaRPr lang="el-GR" dirty="0"/>
          </a:p>
        </p:txBody>
      </p:sp>
    </p:spTree>
    <p:extLst>
      <p:ext uri="{BB962C8B-B14F-4D97-AF65-F5344CB8AC3E}">
        <p14:creationId xmlns="" xmlns:p14="http://schemas.microsoft.com/office/powerpoint/2010/main" val="24170842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061"/>
            <a:ext cx="8136904" cy="6740307"/>
          </a:xfrm>
          <a:prstGeom prst="rect">
            <a:avLst/>
          </a:prstGeom>
        </p:spPr>
        <p:txBody>
          <a:bodyPr wrap="square">
            <a:spAutoFit/>
          </a:bodyPr>
          <a:lstStyle/>
          <a:p>
            <a:r>
              <a:rPr lang="en-US" dirty="0"/>
              <a:t> </a:t>
            </a:r>
            <a:endParaRPr lang="el-GR" dirty="0"/>
          </a:p>
          <a:p>
            <a:r>
              <a:rPr lang="en-US" b="1" dirty="0">
                <a:latin typeface="Calibri" pitchFamily="34" charset="0"/>
                <a:cs typeface="Calibri" pitchFamily="34" charset="0"/>
              </a:rPr>
              <a:t>Table 2: Production in Western Europe 1947-1951 (1938=100)</a:t>
            </a:r>
            <a:endParaRPr lang="el-GR" dirty="0">
              <a:latin typeface="Calibri" pitchFamily="34" charset="0"/>
              <a:cs typeface="Calibri" pitchFamily="34" charset="0"/>
            </a:endParaRPr>
          </a:p>
          <a:p>
            <a:r>
              <a:rPr lang="en-US" b="1" dirty="0">
                <a:latin typeface="Calibri" pitchFamily="34" charset="0"/>
                <a:cs typeface="Calibri" pitchFamily="34" charset="0"/>
              </a:rPr>
              <a:t>________________________________________________________</a:t>
            </a:r>
            <a:endParaRPr lang="el-GR" dirty="0">
              <a:latin typeface="Calibri" pitchFamily="34" charset="0"/>
              <a:cs typeface="Calibri" pitchFamily="34" charset="0"/>
            </a:endParaRPr>
          </a:p>
          <a:p>
            <a:r>
              <a:rPr lang="en-US" dirty="0">
                <a:latin typeface="Calibri" pitchFamily="34" charset="0"/>
                <a:cs typeface="Calibri" pitchFamily="34" charset="0"/>
              </a:rPr>
              <a:t>No                  Country           1947        1949         1951       % Increase                   </a:t>
            </a:r>
            <a:endParaRPr lang="el-GR" dirty="0">
              <a:latin typeface="Calibri" pitchFamily="34" charset="0"/>
              <a:cs typeface="Calibri" pitchFamily="34" charset="0"/>
            </a:endParaRPr>
          </a:p>
          <a:p>
            <a:r>
              <a:rPr lang="en-US" dirty="0">
                <a:latin typeface="Calibri" pitchFamily="34" charset="0"/>
                <a:cs typeface="Calibri" pitchFamily="34" charset="0"/>
              </a:rPr>
              <a:t>                                                                                                       1947-51</a:t>
            </a:r>
            <a:endParaRPr lang="el-GR" dirty="0">
              <a:latin typeface="Calibri" pitchFamily="34" charset="0"/>
              <a:cs typeface="Calibri" pitchFamily="34" charset="0"/>
            </a:endParaRPr>
          </a:p>
          <a:p>
            <a:r>
              <a:rPr lang="en-US" b="1" dirty="0">
                <a:latin typeface="Calibri" pitchFamily="34" charset="0"/>
                <a:cs typeface="Calibri" pitchFamily="34" charset="0"/>
              </a:rPr>
              <a:t>_________________________________________________________</a:t>
            </a:r>
            <a:endParaRPr lang="el-GR" b="1" dirty="0">
              <a:latin typeface="Calibri" pitchFamily="34" charset="0"/>
              <a:cs typeface="Calibri" pitchFamily="34" charset="0"/>
            </a:endParaRPr>
          </a:p>
          <a:p>
            <a:r>
              <a:rPr lang="en-US" dirty="0">
                <a:latin typeface="Calibri" pitchFamily="34" charset="0"/>
                <a:cs typeface="Calibri" pitchFamily="34" charset="0"/>
              </a:rPr>
              <a:t>1                     Austria                55           114            148                   269</a:t>
            </a:r>
            <a:endParaRPr lang="el-GR" dirty="0">
              <a:latin typeface="Calibri" pitchFamily="34" charset="0"/>
              <a:cs typeface="Calibri" pitchFamily="34" charset="0"/>
            </a:endParaRPr>
          </a:p>
          <a:p>
            <a:r>
              <a:rPr lang="en-US" dirty="0">
                <a:latin typeface="Calibri" pitchFamily="34" charset="0"/>
                <a:cs typeface="Calibri" pitchFamily="34" charset="0"/>
              </a:rPr>
              <a:t>2      Belgium-Luxembourg    106           122           143                      33</a:t>
            </a:r>
            <a:endParaRPr lang="el-GR" dirty="0">
              <a:latin typeface="Calibri" pitchFamily="34" charset="0"/>
              <a:cs typeface="Calibri" pitchFamily="34" charset="0"/>
            </a:endParaRPr>
          </a:p>
          <a:p>
            <a:r>
              <a:rPr lang="en-US" dirty="0">
                <a:latin typeface="Calibri" pitchFamily="34" charset="0"/>
                <a:cs typeface="Calibri" pitchFamily="34" charset="0"/>
              </a:rPr>
              <a:t>3                   Denmark              119           143          160                      35</a:t>
            </a:r>
            <a:endParaRPr lang="el-GR" dirty="0">
              <a:latin typeface="Calibri" pitchFamily="34" charset="0"/>
              <a:cs typeface="Calibri" pitchFamily="34" charset="0"/>
            </a:endParaRPr>
          </a:p>
          <a:p>
            <a:r>
              <a:rPr lang="en-US" dirty="0">
                <a:latin typeface="Calibri" pitchFamily="34" charset="0"/>
                <a:cs typeface="Calibri" pitchFamily="34" charset="0"/>
              </a:rPr>
              <a:t>4                       France         </a:t>
            </a:r>
            <a:r>
              <a:rPr lang="en-US" dirty="0" smtClean="0">
                <a:latin typeface="Calibri" pitchFamily="34" charset="0"/>
                <a:cs typeface="Calibri" pitchFamily="34" charset="0"/>
              </a:rPr>
              <a:t>        </a:t>
            </a:r>
            <a:r>
              <a:rPr lang="en-US" dirty="0">
                <a:latin typeface="Calibri" pitchFamily="34" charset="0"/>
                <a:cs typeface="Calibri" pitchFamily="34" charset="0"/>
              </a:rPr>
              <a:t>99           122          138                      39   </a:t>
            </a:r>
            <a:endParaRPr lang="el-GR" dirty="0">
              <a:latin typeface="Calibri" pitchFamily="34" charset="0"/>
              <a:cs typeface="Calibri" pitchFamily="34" charset="0"/>
            </a:endParaRPr>
          </a:p>
          <a:p>
            <a:r>
              <a:rPr lang="en-US" dirty="0">
                <a:latin typeface="Calibri" pitchFamily="34" charset="0"/>
                <a:cs typeface="Calibri" pitchFamily="34" charset="0"/>
              </a:rPr>
              <a:t>5                     Germany               34             72          106                    312</a:t>
            </a:r>
            <a:endParaRPr lang="el-GR" dirty="0">
              <a:latin typeface="Calibri" pitchFamily="34" charset="0"/>
              <a:cs typeface="Calibri" pitchFamily="34" charset="0"/>
            </a:endParaRPr>
          </a:p>
          <a:p>
            <a:r>
              <a:rPr lang="en-US" dirty="0">
                <a:latin typeface="Calibri" pitchFamily="34" charset="0"/>
                <a:cs typeface="Calibri" pitchFamily="34" charset="0"/>
              </a:rPr>
              <a:t>6                       Greece                 69             90          130                      88</a:t>
            </a:r>
            <a:endParaRPr lang="el-GR" dirty="0">
              <a:latin typeface="Calibri" pitchFamily="34" charset="0"/>
              <a:cs typeface="Calibri" pitchFamily="34" charset="0"/>
            </a:endParaRPr>
          </a:p>
          <a:p>
            <a:r>
              <a:rPr lang="en-US" dirty="0">
                <a:latin typeface="Calibri" pitchFamily="34" charset="0"/>
                <a:cs typeface="Calibri" pitchFamily="34" charset="0"/>
              </a:rPr>
              <a:t>7                        Ireland              120            154         176                      46</a:t>
            </a:r>
            <a:endParaRPr lang="el-GR" dirty="0">
              <a:latin typeface="Calibri" pitchFamily="34" charset="0"/>
              <a:cs typeface="Calibri" pitchFamily="34" charset="0"/>
            </a:endParaRPr>
          </a:p>
          <a:p>
            <a:r>
              <a:rPr lang="en-US" dirty="0">
                <a:latin typeface="Calibri" pitchFamily="34" charset="0"/>
                <a:cs typeface="Calibri" pitchFamily="34" charset="0"/>
              </a:rPr>
              <a:t>8                       Italy                       93            109         143                      54       </a:t>
            </a:r>
            <a:endParaRPr lang="el-GR" dirty="0">
              <a:latin typeface="Calibri" pitchFamily="34" charset="0"/>
              <a:cs typeface="Calibri" pitchFamily="34" charset="0"/>
            </a:endParaRPr>
          </a:p>
          <a:p>
            <a:r>
              <a:rPr lang="en-US" dirty="0">
                <a:latin typeface="Calibri" pitchFamily="34" charset="0"/>
                <a:cs typeface="Calibri" pitchFamily="34" charset="0"/>
              </a:rPr>
              <a:t>9                    Netherlands            94            127         147                      56 </a:t>
            </a:r>
            <a:endParaRPr lang="el-GR" dirty="0">
              <a:latin typeface="Calibri" pitchFamily="34" charset="0"/>
              <a:cs typeface="Calibri" pitchFamily="34" charset="0"/>
            </a:endParaRPr>
          </a:p>
          <a:p>
            <a:r>
              <a:rPr lang="en-US" dirty="0">
                <a:latin typeface="Calibri" pitchFamily="34" charset="0"/>
                <a:cs typeface="Calibri" pitchFamily="34" charset="0"/>
              </a:rPr>
              <a:t>10                      Norway       </a:t>
            </a:r>
            <a:r>
              <a:rPr lang="en-US" dirty="0" smtClean="0">
                <a:latin typeface="Calibri" pitchFamily="34" charset="0"/>
                <a:cs typeface="Calibri" pitchFamily="34" charset="0"/>
              </a:rPr>
              <a:t>        </a:t>
            </a:r>
            <a:r>
              <a:rPr lang="en-US" dirty="0">
                <a:latin typeface="Calibri" pitchFamily="34" charset="0"/>
                <a:cs typeface="Calibri" pitchFamily="34" charset="0"/>
              </a:rPr>
              <a:t>115           135         153                      33</a:t>
            </a:r>
            <a:endParaRPr lang="el-GR" dirty="0">
              <a:latin typeface="Calibri" pitchFamily="34" charset="0"/>
              <a:cs typeface="Calibri" pitchFamily="34" charset="0"/>
            </a:endParaRPr>
          </a:p>
          <a:p>
            <a:r>
              <a:rPr lang="en-US" dirty="0">
                <a:latin typeface="Calibri" pitchFamily="34" charset="0"/>
                <a:cs typeface="Calibri" pitchFamily="34" charset="0"/>
              </a:rPr>
              <a:t>11                     Sweden                142           157         172                      21</a:t>
            </a:r>
            <a:endParaRPr lang="el-GR" dirty="0">
              <a:latin typeface="Calibri" pitchFamily="34" charset="0"/>
              <a:cs typeface="Calibri" pitchFamily="34" charset="0"/>
            </a:endParaRPr>
          </a:p>
          <a:p>
            <a:r>
              <a:rPr lang="en-US" dirty="0">
                <a:latin typeface="Calibri" pitchFamily="34" charset="0"/>
                <a:cs typeface="Calibri" pitchFamily="34" charset="0"/>
              </a:rPr>
              <a:t>12                      Turkey                 153           162         163                        7</a:t>
            </a:r>
            <a:endParaRPr lang="el-GR" dirty="0">
              <a:latin typeface="Calibri" pitchFamily="34" charset="0"/>
              <a:cs typeface="Calibri" pitchFamily="34" charset="0"/>
            </a:endParaRPr>
          </a:p>
          <a:p>
            <a:r>
              <a:rPr lang="en-US" dirty="0">
                <a:latin typeface="Calibri" pitchFamily="34" charset="0"/>
                <a:cs typeface="Calibri" pitchFamily="34" charset="0"/>
              </a:rPr>
              <a:t>13              United Kingdom         110           129         145                      32</a:t>
            </a:r>
            <a:endParaRPr lang="el-GR" dirty="0">
              <a:latin typeface="Calibri" pitchFamily="34" charset="0"/>
              <a:cs typeface="Calibri" pitchFamily="34" charset="0"/>
            </a:endParaRPr>
          </a:p>
          <a:p>
            <a:r>
              <a:rPr lang="en-US" b="1" dirty="0">
                <a:latin typeface="Calibri" pitchFamily="34" charset="0"/>
                <a:cs typeface="Calibri" pitchFamily="34" charset="0"/>
              </a:rPr>
              <a:t>___________________________________________________________  </a:t>
            </a:r>
            <a:endParaRPr lang="el-GR" dirty="0">
              <a:latin typeface="Calibri" pitchFamily="34" charset="0"/>
              <a:cs typeface="Calibri" pitchFamily="34" charset="0"/>
            </a:endParaRPr>
          </a:p>
          <a:p>
            <a:r>
              <a:rPr lang="en-US" dirty="0">
                <a:latin typeface="Calibri" pitchFamily="34" charset="0"/>
                <a:cs typeface="Calibri" pitchFamily="34" charset="0"/>
              </a:rPr>
              <a:t>                   All Countries                 87           112         135                      55</a:t>
            </a:r>
            <a:endParaRPr lang="el-GR" dirty="0">
              <a:latin typeface="Calibri" pitchFamily="34" charset="0"/>
              <a:cs typeface="Calibri" pitchFamily="34" charset="0"/>
            </a:endParaRPr>
          </a:p>
          <a:p>
            <a:r>
              <a:rPr lang="en-US" dirty="0">
                <a:latin typeface="Calibri" pitchFamily="34" charset="0"/>
                <a:cs typeface="Calibri" pitchFamily="34" charset="0"/>
              </a:rPr>
              <a:t>                   All Countries </a:t>
            </a:r>
            <a:endParaRPr lang="el-GR" dirty="0">
              <a:latin typeface="Calibri" pitchFamily="34" charset="0"/>
              <a:cs typeface="Calibri" pitchFamily="34" charset="0"/>
            </a:endParaRPr>
          </a:p>
          <a:p>
            <a:r>
              <a:rPr lang="en-US" dirty="0">
                <a:latin typeface="Calibri" pitchFamily="34" charset="0"/>
                <a:cs typeface="Calibri" pitchFamily="34" charset="0"/>
              </a:rPr>
              <a:t>                Except Germany            105           130         145                      37    </a:t>
            </a:r>
            <a:endParaRPr lang="el-GR" dirty="0">
              <a:latin typeface="Calibri" pitchFamily="34" charset="0"/>
              <a:cs typeface="Calibri" pitchFamily="34" charset="0"/>
            </a:endParaRPr>
          </a:p>
          <a:p>
            <a:r>
              <a:rPr lang="en-US" b="1" dirty="0">
                <a:latin typeface="Calibri" pitchFamily="34" charset="0"/>
                <a:cs typeface="Calibri" pitchFamily="34" charset="0"/>
              </a:rPr>
              <a:t>_____________________________________________________________</a:t>
            </a:r>
            <a:endParaRPr lang="el-GR" b="1" dirty="0">
              <a:latin typeface="Calibri" pitchFamily="34" charset="0"/>
              <a:cs typeface="Calibri" pitchFamily="34" charset="0"/>
            </a:endParaRPr>
          </a:p>
        </p:txBody>
      </p:sp>
    </p:spTree>
    <p:extLst>
      <p:ext uri="{BB962C8B-B14F-4D97-AF65-F5344CB8AC3E}">
        <p14:creationId xmlns="" xmlns:p14="http://schemas.microsoft.com/office/powerpoint/2010/main" val="31942348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6752"/>
            <a:ext cx="8229600" cy="4929411"/>
          </a:xfrm>
        </p:spPr>
        <p:txBody>
          <a:bodyPr>
            <a:normAutofit fontScale="92500"/>
          </a:bodyPr>
          <a:lstStyle/>
          <a:p>
            <a:r>
              <a:rPr lang="en-US" dirty="0">
                <a:latin typeface="Calibri" pitchFamily="34" charset="0"/>
                <a:cs typeface="Calibri" pitchFamily="34" charset="0"/>
              </a:rPr>
              <a:t>The attitudes of certain social groups (the business class) and the poor performance of the Greek institutions proved to be unsolvable problems.</a:t>
            </a:r>
          </a:p>
          <a:p>
            <a:r>
              <a:rPr lang="en-US" dirty="0">
                <a:latin typeface="Calibri" pitchFamily="34" charset="0"/>
                <a:cs typeface="Calibri" pitchFamily="34" charset="0"/>
              </a:rPr>
              <a:t>The American Economic Mission and the Greek governments had different agendas and certainly different priorities. </a:t>
            </a:r>
          </a:p>
          <a:p>
            <a:r>
              <a:rPr lang="en-US" dirty="0">
                <a:latin typeface="Calibri" pitchFamily="34" charset="0"/>
                <a:cs typeface="Calibri" pitchFamily="34" charset="0"/>
              </a:rPr>
              <a:t>The application of the basic principles of the “New Deal” in Greece failed because of the reluctance of the economic and political establishment to adopt structural changes that could threaten their privileges.</a:t>
            </a:r>
          </a:p>
          <a:p>
            <a:r>
              <a:rPr lang="en-US" dirty="0">
                <a:latin typeface="Calibri" pitchFamily="34" charset="0"/>
                <a:cs typeface="Calibri" pitchFamily="34" charset="0"/>
              </a:rPr>
              <a:t>The unorthodox use of the counterpart funds led to inflationary pressures rather than productive investment.</a:t>
            </a:r>
          </a:p>
          <a:p>
            <a:endParaRPr lang="el-GR" dirty="0"/>
          </a:p>
        </p:txBody>
      </p:sp>
      <p:sp>
        <p:nvSpPr>
          <p:cNvPr id="2" name="Title 1"/>
          <p:cNvSpPr>
            <a:spLocks noGrp="1"/>
          </p:cNvSpPr>
          <p:nvPr>
            <p:ph type="title"/>
          </p:nvPr>
        </p:nvSpPr>
        <p:spPr/>
        <p:txBody>
          <a:bodyPr/>
          <a:lstStyle/>
          <a:p>
            <a:r>
              <a:rPr lang="en-US" dirty="0"/>
              <a:t>Failures</a:t>
            </a:r>
            <a:endParaRPr lang="el-GR" dirty="0"/>
          </a:p>
        </p:txBody>
      </p:sp>
    </p:spTree>
    <p:extLst>
      <p:ext uri="{BB962C8B-B14F-4D97-AF65-F5344CB8AC3E}">
        <p14:creationId xmlns="" xmlns:p14="http://schemas.microsoft.com/office/powerpoint/2010/main" val="11289128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124744"/>
            <a:ext cx="8435280" cy="5328592"/>
          </a:xfrm>
        </p:spPr>
        <p:txBody>
          <a:bodyPr>
            <a:normAutofit fontScale="25000" lnSpcReduction="20000"/>
          </a:bodyPr>
          <a:lstStyle/>
          <a:p>
            <a:pPr lvl="0" hangingPunct="0"/>
            <a:r>
              <a:rPr lang="en-US" sz="8600" dirty="0">
                <a:latin typeface="Calibri" pitchFamily="34" charset="0"/>
                <a:cs typeface="Calibri" pitchFamily="34" charset="0"/>
              </a:rPr>
              <a:t>The program, as far as Greece was concerned coincided with the civil war, followed by (less than) a single year of peace and the Korean War. Eventually the program became defense rather than development oriented.  </a:t>
            </a:r>
          </a:p>
          <a:p>
            <a:pPr lvl="0" hangingPunct="0"/>
            <a:r>
              <a:rPr lang="en-US" sz="8600" dirty="0">
                <a:latin typeface="Calibri" pitchFamily="34" charset="0"/>
                <a:cs typeface="Calibri" pitchFamily="34" charset="0"/>
              </a:rPr>
              <a:t>The institutional underdevelopment of Greece limited the positive effects of the program. </a:t>
            </a:r>
            <a:endParaRPr lang="el-GR" sz="8600" dirty="0">
              <a:latin typeface="Calibri" pitchFamily="34" charset="0"/>
              <a:cs typeface="Calibri" pitchFamily="34" charset="0"/>
            </a:endParaRPr>
          </a:p>
          <a:p>
            <a:pPr lvl="0" hangingPunct="0"/>
            <a:r>
              <a:rPr lang="en-US" sz="8600" dirty="0">
                <a:latin typeface="Calibri" pitchFamily="34" charset="0"/>
                <a:cs typeface="Calibri" pitchFamily="34" charset="0"/>
              </a:rPr>
              <a:t>The implementation of the program was </a:t>
            </a:r>
            <a:r>
              <a:rPr lang="en-US" sz="8600" i="1" dirty="0">
                <a:latin typeface="Calibri" pitchFamily="34" charset="0"/>
                <a:cs typeface="Calibri" pitchFamily="34" charset="0"/>
              </a:rPr>
              <a:t>de facto</a:t>
            </a:r>
            <a:r>
              <a:rPr lang="el-GR" sz="8600" dirty="0">
                <a:latin typeface="Calibri" pitchFamily="34" charset="0"/>
                <a:cs typeface="Calibri" pitchFamily="34" charset="0"/>
              </a:rPr>
              <a:t> </a:t>
            </a:r>
            <a:r>
              <a:rPr lang="en-US" sz="8600" dirty="0">
                <a:latin typeface="Calibri" pitchFamily="34" charset="0"/>
                <a:cs typeface="Calibri" pitchFamily="34" charset="0"/>
              </a:rPr>
              <a:t>interpreted by the American side as a permit to intervene and, to a large extent, arrange the Greek issues.</a:t>
            </a:r>
            <a:endParaRPr lang="el-GR" sz="8600" dirty="0">
              <a:latin typeface="Calibri" pitchFamily="34" charset="0"/>
              <a:cs typeface="Calibri" pitchFamily="34" charset="0"/>
            </a:endParaRPr>
          </a:p>
          <a:p>
            <a:pPr lvl="0" hangingPunct="0"/>
            <a:r>
              <a:rPr lang="en-US" sz="8600" dirty="0">
                <a:latin typeface="Calibri" pitchFamily="34" charset="0"/>
                <a:cs typeface="Calibri" pitchFamily="34" charset="0"/>
              </a:rPr>
              <a:t>At the time, it was the only realistic way out to financing for the Greek economy. </a:t>
            </a:r>
          </a:p>
          <a:p>
            <a:pPr lvl="0" hangingPunct="0"/>
            <a:r>
              <a:rPr lang="en-US" sz="8600" dirty="0">
                <a:latin typeface="Calibri" pitchFamily="34" charset="0"/>
                <a:cs typeface="Calibri" pitchFamily="34" charset="0"/>
              </a:rPr>
              <a:t>Assuming that the two main economic goals for the postwar Greece were stabilization of the economy and economic development, it is quite obvious that the plan served the first goal much better than the second one. </a:t>
            </a:r>
          </a:p>
          <a:p>
            <a:pPr lvl="0" hangingPunct="0"/>
            <a:r>
              <a:rPr lang="en-US" sz="8600" dirty="0">
                <a:latin typeface="Calibri" pitchFamily="34" charset="0"/>
                <a:cs typeface="Calibri" pitchFamily="34" charset="0"/>
              </a:rPr>
              <a:t>This last conclusion is supported by the fact that by the time the Marshall Plan was over, Greece had to devalue the drachma and implement policies in order to attract foreign capital. </a:t>
            </a:r>
            <a:r>
              <a:rPr lang="el-GR" sz="8600" dirty="0">
                <a:latin typeface="Calibri" pitchFamily="34" charset="0"/>
                <a:cs typeface="Calibri" pitchFamily="34" charset="0"/>
              </a:rPr>
              <a:t>    </a:t>
            </a:r>
          </a:p>
          <a:p>
            <a:pPr marL="0" indent="0">
              <a:buNone/>
            </a:pPr>
            <a:endParaRPr lang="el-GR" dirty="0"/>
          </a:p>
        </p:txBody>
      </p:sp>
      <p:sp>
        <p:nvSpPr>
          <p:cNvPr id="2" name="Title 1"/>
          <p:cNvSpPr>
            <a:spLocks noGrp="1"/>
          </p:cNvSpPr>
          <p:nvPr>
            <p:ph type="title"/>
          </p:nvPr>
        </p:nvSpPr>
        <p:spPr/>
        <p:txBody>
          <a:bodyPr/>
          <a:lstStyle/>
          <a:p>
            <a:r>
              <a:rPr lang="en-US" dirty="0"/>
              <a:t>Epilogue</a:t>
            </a:r>
            <a:endParaRPr lang="el-GR" dirty="0"/>
          </a:p>
        </p:txBody>
      </p:sp>
    </p:spTree>
    <p:extLst>
      <p:ext uri="{BB962C8B-B14F-4D97-AF65-F5344CB8AC3E}">
        <p14:creationId xmlns="" xmlns:p14="http://schemas.microsoft.com/office/powerpoint/2010/main" val="3969804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600200"/>
            <a:ext cx="8640960" cy="4525963"/>
          </a:xfrm>
        </p:spPr>
        <p:txBody>
          <a:bodyPr>
            <a:normAutofit/>
          </a:bodyPr>
          <a:lstStyle/>
          <a:p>
            <a:pPr marL="0" indent="0">
              <a:buNone/>
            </a:pPr>
            <a:r>
              <a:rPr lang="en-US" sz="2800" dirty="0">
                <a:latin typeface="Calibri" pitchFamily="34" charset="0"/>
                <a:cs typeface="Calibri" pitchFamily="34" charset="0"/>
              </a:rPr>
              <a:t>Greece was one of the main beneficiaries of the Marshall Plan. The country obviously satisfied the two main criteria of eligibility (World War II destruction and communist threat). Greece only reached the pre-war GDP  level in 1951. Furthermore the war era was prolonged by the civil war between 1946 and 1949. </a:t>
            </a:r>
          </a:p>
          <a:p>
            <a:pPr marL="0" indent="0">
              <a:buNone/>
            </a:pPr>
            <a:r>
              <a:rPr lang="en-US" sz="2800" dirty="0">
                <a:latin typeface="Calibri" pitchFamily="34" charset="0"/>
                <a:cs typeface="Calibri" pitchFamily="34" charset="0"/>
              </a:rPr>
              <a:t>The intensity of the problems probably explains the scale of the assistance provided by the United States to Greece.</a:t>
            </a:r>
          </a:p>
          <a:p>
            <a:pPr marL="0" indent="0">
              <a:buNone/>
            </a:pPr>
            <a:endParaRPr lang="el-GR" sz="2800" dirty="0">
              <a:latin typeface="Calibri" pitchFamily="34" charset="0"/>
              <a:cs typeface="Calibri" pitchFamily="34" charset="0"/>
            </a:endParaRPr>
          </a:p>
        </p:txBody>
      </p:sp>
      <p:sp>
        <p:nvSpPr>
          <p:cNvPr id="2" name="Title 1"/>
          <p:cNvSpPr>
            <a:spLocks noGrp="1"/>
          </p:cNvSpPr>
          <p:nvPr>
            <p:ph type="title"/>
          </p:nvPr>
        </p:nvSpPr>
        <p:spPr/>
        <p:txBody>
          <a:bodyPr/>
          <a:lstStyle/>
          <a:p>
            <a:r>
              <a:rPr lang="en-US" dirty="0"/>
              <a:t>INTRODUCTION</a:t>
            </a:r>
            <a:endParaRPr lang="el-GR" dirty="0"/>
          </a:p>
        </p:txBody>
      </p:sp>
    </p:spTree>
    <p:extLst>
      <p:ext uri="{BB962C8B-B14F-4D97-AF65-F5344CB8AC3E}">
        <p14:creationId xmlns="" xmlns:p14="http://schemas.microsoft.com/office/powerpoint/2010/main" val="582545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16632"/>
            <a:ext cx="8928992" cy="5293757"/>
          </a:xfrm>
          <a:prstGeom prst="rect">
            <a:avLst/>
          </a:prstGeom>
        </p:spPr>
        <p:txBody>
          <a:bodyPr wrap="square">
            <a:spAutoFit/>
          </a:bodyPr>
          <a:lstStyle/>
          <a:p>
            <a:r>
              <a:rPr lang="en-US" sz="2800" dirty="0">
                <a:latin typeface="Calibri" pitchFamily="34" charset="0"/>
                <a:cs typeface="Calibri" pitchFamily="34" charset="0"/>
              </a:rPr>
              <a:t>The amount of money Greece received from USA between 1945 and 1950 is the largest any country received relatively to its population in that period. Furthermore it exceeds the sum of all the financial flows (loans and assistance) to Greece from 1821 to 1930.</a:t>
            </a:r>
          </a:p>
          <a:p>
            <a:r>
              <a:rPr lang="en-US" sz="2800" dirty="0">
                <a:latin typeface="Calibri" pitchFamily="34" charset="0"/>
                <a:cs typeface="Calibri" pitchFamily="34" charset="0"/>
              </a:rPr>
              <a:t>Besides it’s gigantic size and developmental potential however, the Marshall plan did not play the key role in the reconstruction and the development of the Greek economy one should expect. The primary goal of my presentation is the investigation of the reasons of the partial failure of the Marshall Plan Financial Assistance to Greece.</a:t>
            </a:r>
          </a:p>
          <a:p>
            <a:endParaRPr lang="en-US" sz="3000" dirty="0"/>
          </a:p>
        </p:txBody>
      </p:sp>
    </p:spTree>
    <p:extLst>
      <p:ext uri="{BB962C8B-B14F-4D97-AF65-F5344CB8AC3E}">
        <p14:creationId xmlns="" xmlns:p14="http://schemas.microsoft.com/office/powerpoint/2010/main" val="1913890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611561" y="-1260"/>
            <a:ext cx="7416824" cy="64633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a:ln>
                  <a:noFill/>
                </a:ln>
                <a:solidFill>
                  <a:schemeClr val="tx1"/>
                </a:solidFill>
                <a:effectLst/>
                <a:latin typeface="Calibri" pitchFamily="34" charset="0"/>
                <a:ea typeface="Calibri" pitchFamily="34" charset="0"/>
                <a:cs typeface="Times New Roman" pitchFamily="18" charset="0"/>
              </a:rPr>
              <a:t>Table 1: U.S. Economic Assistance Under The European Recovery Program April 3, 1948-June 30, 1952.(Millions of USD).</a:t>
            </a:r>
            <a:endParaRPr kumimoji="0" lang="el-GR" b="0" i="0" u="none" strike="noStrike" cap="none" normalizeH="0" baseline="0" dirty="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solidFill>
                  <a:schemeClr val="tx1"/>
                </a:solidFill>
                <a:effectLst/>
                <a:latin typeface="Calibri" pitchFamily="34" charset="0"/>
                <a:ea typeface="Calibri" pitchFamily="34" charset="0"/>
                <a:cs typeface="Times New Roman" pitchFamily="18" charset="0"/>
              </a:rPr>
              <a:t>_</a:t>
            </a:r>
            <a:r>
              <a:rPr kumimoji="0" lang="en-US" sz="14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_______________________________________________________________________________</a:t>
            </a:r>
            <a:endParaRPr kumimoji="0" lang="el-GR" sz="900" b="0" i="0" u="none" strike="noStrike" cap="none" normalizeH="0" baseline="0" dirty="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 </a:t>
            </a:r>
            <a:r>
              <a:rPr kumimoji="0" lang="en-US" b="1" i="0" u="none" strike="noStrike" cap="none" normalizeH="0" baseline="0" dirty="0">
                <a:ln>
                  <a:noFill/>
                </a:ln>
                <a:solidFill>
                  <a:schemeClr val="tx1"/>
                </a:solidFill>
                <a:effectLst/>
                <a:latin typeface="Calibri" pitchFamily="34" charset="0"/>
                <a:ea typeface="Calibri" pitchFamily="34" charset="0"/>
                <a:cs typeface="Times New Roman" pitchFamily="18" charset="0"/>
              </a:rPr>
              <a:t>No               Country                    Total                Grants                      Loans </a:t>
            </a:r>
            <a:endParaRPr kumimoji="0" lang="el-GR" b="0" i="0" u="none" strike="noStrike" cap="none" normalizeH="0" baseline="0" dirty="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_____________________________________________</a:t>
            </a:r>
            <a:r>
              <a:rPr kumimoji="0" lang="en-US" b="1" i="0" u="none" strike="noStrike" cap="none" normalizeH="0" baseline="0" dirty="0">
                <a:ln>
                  <a:noFill/>
                </a:ln>
                <a:solidFill>
                  <a:schemeClr val="tx1"/>
                </a:solidFill>
                <a:effectLst/>
                <a:latin typeface="Calibri" pitchFamily="34" charset="0"/>
                <a:ea typeface="Calibri" pitchFamily="34" charset="0"/>
                <a:cs typeface="Times New Roman" pitchFamily="18" charset="0"/>
              </a:rPr>
              <a:t>__________________</a:t>
            </a:r>
            <a:endParaRPr kumimoji="0" lang="el-GR" b="0" i="0" u="none" strike="noStrike" cap="none" normalizeH="0" baseline="0" dirty="0">
              <a:ln>
                <a:noFill/>
              </a:ln>
              <a:solidFill>
                <a:schemeClr val="tx1"/>
              </a:solidFill>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Tx/>
              <a:buAutoNum type="arabicPlain"/>
              <a:tabLst/>
            </a:pPr>
            <a:r>
              <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Austria                      677.8              </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677.8                             </a:t>
            </a:r>
            <a:r>
              <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a:t>
            </a:r>
          </a:p>
          <a:p>
            <a:pPr marL="342900" marR="0" lvl="0" indent="-342900" algn="l" defTabSz="914400" rtl="0" eaLnBrk="0" fontAlgn="base" latinLnBrk="0" hangingPunct="0">
              <a:lnSpc>
                <a:spcPct val="100000"/>
              </a:lnSpc>
              <a:spcBef>
                <a:spcPct val="0"/>
              </a:spcBef>
              <a:spcAft>
                <a:spcPct val="0"/>
              </a:spcAft>
              <a:buClrTx/>
              <a:buSzTx/>
              <a:buFontTx/>
              <a:buAutoNum type="arabicPlain"/>
              <a:tabLst/>
            </a:pPr>
            <a:r>
              <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rPr>
              <a:t>Belgium-Luxembourg            559.3              491.3                         68.0</a:t>
            </a:r>
            <a:endParaRPr kumimoji="0" lang="el-GR" b="0" i="0" u="none" strike="noStrike" cap="none" normalizeH="0" baseline="0" dirty="0">
              <a:ln>
                <a:noFill/>
              </a:ln>
              <a:solidFill>
                <a:schemeClr val="tx1"/>
              </a:solidFill>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Tx/>
              <a:buAutoNum type="arabicPlain" startAt="3"/>
              <a:tabLst/>
            </a:pPr>
            <a:r>
              <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Denmark                 273.0              239.7                         33.3                      </a:t>
            </a:r>
          </a:p>
          <a:p>
            <a:pPr marL="342900" marR="0" lvl="0" indent="-342900" algn="l" defTabSz="914400" rtl="0" eaLnBrk="0" fontAlgn="base" latinLnBrk="0" hangingPunct="0">
              <a:lnSpc>
                <a:spcPct val="100000"/>
              </a:lnSpc>
              <a:spcBef>
                <a:spcPct val="0"/>
              </a:spcBef>
              <a:spcAft>
                <a:spcPct val="0"/>
              </a:spcAft>
              <a:buClrTx/>
              <a:buSzTx/>
              <a:buFontTx/>
              <a:buAutoNum type="arabicPlain" startAt="3"/>
              <a:tabLst/>
            </a:pPr>
            <a:r>
              <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France               2,713.6           2,488.0                       225.6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rPr>
              <a:t>5                     Germany          </a:t>
            </a:r>
            <a:r>
              <a:rPr kumimoji="0" 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rPr>
              <a:t>1,390.6          1,173.7                        216.9    </a:t>
            </a:r>
          </a:p>
          <a:p>
            <a:pPr marL="342900" marR="0" lvl="0" indent="-342900" algn="l" defTabSz="914400" rtl="0" eaLnBrk="0" fontAlgn="base" latinLnBrk="0" hangingPunct="0">
              <a:lnSpc>
                <a:spcPct val="100000"/>
              </a:lnSpc>
              <a:spcBef>
                <a:spcPct val="0"/>
              </a:spcBef>
              <a:spcAft>
                <a:spcPct val="0"/>
              </a:spcAft>
              <a:buClrTx/>
              <a:buSzTx/>
              <a:buFontTx/>
              <a:buAutoNum type="arabicPlain" startAt="6"/>
              <a:tabLst/>
            </a:pPr>
            <a:r>
              <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Greece                       706.7             706.7                           -        </a:t>
            </a:r>
          </a:p>
          <a:p>
            <a:pPr marL="342900" marR="0" lvl="0" indent="-342900" algn="l" defTabSz="914400" rtl="0" eaLnBrk="0" fontAlgn="base" latinLnBrk="0" hangingPunct="0">
              <a:lnSpc>
                <a:spcPct val="100000"/>
              </a:lnSpc>
              <a:spcBef>
                <a:spcPct val="0"/>
              </a:spcBef>
              <a:spcAft>
                <a:spcPct val="0"/>
              </a:spcAft>
              <a:buClrTx/>
              <a:buSzTx/>
              <a:buFontTx/>
              <a:buAutoNum type="arabicPlain" startAt="6"/>
              <a:tabLst/>
            </a:pPr>
            <a:r>
              <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Iceland                       29.3               24.0                             5.3   </a:t>
            </a:r>
          </a:p>
          <a:p>
            <a:pPr marL="342900" marR="0" lvl="0" indent="-342900" algn="l" defTabSz="914400" rtl="0" eaLnBrk="0" fontAlgn="base" latinLnBrk="0" hangingPunct="0">
              <a:lnSpc>
                <a:spcPct val="100000"/>
              </a:lnSpc>
              <a:spcBef>
                <a:spcPct val="0"/>
              </a:spcBef>
              <a:spcAft>
                <a:spcPct val="0"/>
              </a:spcAft>
              <a:buClrTx/>
              <a:buSzTx/>
              <a:buFontTx/>
              <a:buAutoNum type="arabicPlain" startAt="6"/>
              <a:tabLst/>
            </a:pPr>
            <a:r>
              <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Ireland                    147.5               19.3                         128.2  </a:t>
            </a:r>
          </a:p>
          <a:p>
            <a:pPr marL="342900" marR="0" lvl="0" indent="-342900" algn="l" defTabSz="914400" rtl="0" eaLnBrk="0" fontAlgn="base" latinLnBrk="0" hangingPunct="0">
              <a:lnSpc>
                <a:spcPct val="100000"/>
              </a:lnSpc>
              <a:spcBef>
                <a:spcPct val="0"/>
              </a:spcBef>
              <a:spcAft>
                <a:spcPct val="0"/>
              </a:spcAft>
              <a:buClrTx/>
              <a:buSzTx/>
              <a:buFontTx/>
              <a:buAutoNum type="arabicPlain" startAt="6"/>
              <a:tabLst/>
            </a:pPr>
            <a:r>
              <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Italy                     1,508.8         1,413.2                           95.6 </a:t>
            </a:r>
          </a:p>
          <a:p>
            <a:pPr marL="342900" marR="0" lvl="0" indent="-342900" algn="l" defTabSz="914400" rtl="0" eaLnBrk="0" fontAlgn="base" latinLnBrk="0" hangingPunct="0">
              <a:lnSpc>
                <a:spcPct val="100000"/>
              </a:lnSpc>
              <a:spcBef>
                <a:spcPct val="0"/>
              </a:spcBef>
              <a:spcAft>
                <a:spcPct val="0"/>
              </a:spcAft>
              <a:buClrTx/>
              <a:buSzTx/>
              <a:buFontTx/>
              <a:buAutoNum type="arabicPlain" startAt="6"/>
              <a:tabLst/>
            </a:pPr>
            <a:r>
              <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Netherlands             1,083.5            916.8                        166.7 </a:t>
            </a:r>
          </a:p>
          <a:p>
            <a:pPr marL="342900" marR="0" lvl="0" indent="-342900" algn="l" defTabSz="914400" rtl="0" eaLnBrk="0" fontAlgn="base" latinLnBrk="0" hangingPunct="0">
              <a:lnSpc>
                <a:spcPct val="100000"/>
              </a:lnSpc>
              <a:spcBef>
                <a:spcPct val="0"/>
              </a:spcBef>
              <a:spcAft>
                <a:spcPct val="0"/>
              </a:spcAft>
              <a:buClrTx/>
              <a:buSzTx/>
              <a:buFontTx/>
              <a:buAutoNum type="arabicPlain" startAt="6"/>
              <a:tabLst/>
            </a:pPr>
            <a:r>
              <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Norway                     255.3            216.1                          39.2 </a:t>
            </a:r>
          </a:p>
          <a:p>
            <a:pPr marL="342900" marR="0" lvl="0" indent="-342900" algn="l" defTabSz="914400" rtl="0" eaLnBrk="0" fontAlgn="base" latinLnBrk="0" hangingPunct="0">
              <a:lnSpc>
                <a:spcPct val="100000"/>
              </a:lnSpc>
              <a:spcBef>
                <a:spcPct val="0"/>
              </a:spcBef>
              <a:spcAft>
                <a:spcPct val="0"/>
              </a:spcAft>
              <a:buClrTx/>
              <a:buSzTx/>
              <a:buFontTx/>
              <a:buAutoNum type="arabicPlain" startAt="6"/>
              <a:tabLst/>
            </a:pPr>
            <a:r>
              <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Portugal                      51.2              15.1                          36.1 </a:t>
            </a:r>
          </a:p>
          <a:p>
            <a:pPr marL="342900" marR="0" lvl="0" indent="-342900" algn="l" defTabSz="914400" rtl="0" eaLnBrk="0" fontAlgn="base" latinLnBrk="0" hangingPunct="0">
              <a:lnSpc>
                <a:spcPct val="100000"/>
              </a:lnSpc>
              <a:spcBef>
                <a:spcPct val="0"/>
              </a:spcBef>
              <a:spcAft>
                <a:spcPct val="0"/>
              </a:spcAft>
              <a:buClrTx/>
              <a:buSzTx/>
              <a:buFontTx/>
              <a:buAutoNum type="arabicPlain" startAt="6"/>
              <a:tabLst/>
            </a:pPr>
            <a:r>
              <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Sweden                     107.3              86.9                          20.4 </a:t>
            </a:r>
          </a:p>
          <a:p>
            <a:pPr marL="342900" marR="0" lvl="0" indent="-342900" algn="l" defTabSz="914400" rtl="0" eaLnBrk="0" fontAlgn="base" latinLnBrk="0" hangingPunct="0">
              <a:lnSpc>
                <a:spcPct val="100000"/>
              </a:lnSpc>
              <a:spcBef>
                <a:spcPct val="0"/>
              </a:spcBef>
              <a:spcAft>
                <a:spcPct val="0"/>
              </a:spcAft>
              <a:buClrTx/>
              <a:buSzTx/>
              <a:buFontTx/>
              <a:buAutoNum type="arabicPlain" startAt="6"/>
              <a:tabLst/>
            </a:pPr>
            <a:r>
              <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Turkey                       225.1            140.1                          85.0 </a:t>
            </a:r>
          </a:p>
          <a:p>
            <a:pPr marL="342900" marR="0" lvl="0" indent="-342900" algn="l" defTabSz="914400" rtl="0" eaLnBrk="0" fontAlgn="base" latinLnBrk="0" hangingPunct="0">
              <a:lnSpc>
                <a:spcPct val="100000"/>
              </a:lnSpc>
              <a:spcBef>
                <a:spcPct val="0"/>
              </a:spcBef>
              <a:spcAft>
                <a:spcPct val="0"/>
              </a:spcAft>
              <a:buClrTx/>
              <a:buSzTx/>
              <a:buFontTx/>
              <a:buAutoNum type="arabicPlain" startAt="6"/>
              <a:tabLst/>
            </a:pPr>
            <a:r>
              <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United Kingdom          3,189.8         2,805.0                       384.8 </a:t>
            </a:r>
            <a:endParaRPr kumimoji="0" lang="el-GR" b="0" i="0" u="none" strike="noStrike" cap="none" normalizeH="0" baseline="0" dirty="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solidFill>
                  <a:schemeClr val="tx1"/>
                </a:solidFill>
                <a:effectLst/>
                <a:latin typeface="Calibri" pitchFamily="34" charset="0"/>
                <a:ea typeface="Calibri" pitchFamily="34" charset="0"/>
                <a:cs typeface="Times New Roman" pitchFamily="18" charset="0"/>
              </a:rPr>
              <a:t>_______________________________________________________________</a:t>
            </a:r>
            <a:endParaRPr kumimoji="0" lang="el-GR" b="0" i="0" u="none" strike="noStrike" cap="none" normalizeH="0" baseline="0" dirty="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TOTAL                   $13.325.8     $11.820.7                  $1.505.1 </a:t>
            </a:r>
            <a:endParaRPr kumimoji="0" lang="el-GR" b="0" i="0" u="none" strike="noStrike" cap="none" normalizeH="0" baseline="0" dirty="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solidFill>
                  <a:schemeClr val="tx1"/>
                </a:solidFill>
                <a:effectLst/>
                <a:latin typeface="Calibri" pitchFamily="34" charset="0"/>
                <a:ea typeface="Calibri" pitchFamily="34" charset="0"/>
                <a:cs typeface="Times New Roman" pitchFamily="18" charset="0"/>
              </a:rPr>
              <a:t>_____________________________________________</a:t>
            </a:r>
            <a:r>
              <a:rPr kumimoji="0" lang="en-US" sz="18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__________________</a:t>
            </a:r>
            <a:endParaRPr kumimoji="0" lang="en-US" sz="1800" b="0" i="0" u="none" strike="noStrike" cap="none" normalizeH="0" baseline="0" dirty="0">
              <a:ln>
                <a:noFill/>
              </a:ln>
              <a:solidFill>
                <a:schemeClr val="tx1"/>
              </a:solidFill>
              <a:effectLst/>
              <a:latin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00808"/>
            <a:ext cx="8229600" cy="4306483"/>
          </a:xfrm>
        </p:spPr>
        <p:txBody>
          <a:bodyPr>
            <a:noAutofit/>
          </a:bodyPr>
          <a:lstStyle/>
          <a:p>
            <a:pPr marL="0" indent="0">
              <a:buNone/>
            </a:pPr>
            <a:r>
              <a:rPr lang="en-US" sz="2800" dirty="0">
                <a:latin typeface="Calibri" pitchFamily="34" charset="0"/>
                <a:cs typeface="Calibri" pitchFamily="34" charset="0"/>
              </a:rPr>
              <a:t>The inﬂow of development aid represents a unilateral transfer of money from richer countries to poorer ones. According to the dual gap model, countries, especially those in the ‘pre-take off’ stage of development, are faced with two gaps. The ﬁrst one is the savings-investment gap (inadequate savings to ﬁnance the necessary investment). The second is the foreign exchange gap (excess of imports over exports). Growth requires capital goods which can be supplied domestically or imported. </a:t>
            </a:r>
            <a:endParaRPr lang="el-GR" sz="2800" dirty="0">
              <a:latin typeface="Calibri" pitchFamily="34" charset="0"/>
              <a:cs typeface="Calibri" pitchFamily="34" charset="0"/>
            </a:endParaRPr>
          </a:p>
        </p:txBody>
      </p:sp>
      <p:sp>
        <p:nvSpPr>
          <p:cNvPr id="2" name="Title 1"/>
          <p:cNvSpPr>
            <a:spLocks noGrp="1"/>
          </p:cNvSpPr>
          <p:nvPr>
            <p:ph type="title"/>
          </p:nvPr>
        </p:nvSpPr>
        <p:spPr/>
        <p:txBody>
          <a:bodyPr>
            <a:normAutofit fontScale="90000"/>
          </a:bodyPr>
          <a:lstStyle/>
          <a:p>
            <a:r>
              <a:rPr lang="en-US" dirty="0"/>
              <a:t>ECONOMIC AID AND DEVELOPMENT- THEORY AND EVIDENCE</a:t>
            </a:r>
            <a:endParaRPr lang="el-GR" dirty="0"/>
          </a:p>
        </p:txBody>
      </p:sp>
    </p:spTree>
    <p:extLst>
      <p:ext uri="{BB962C8B-B14F-4D97-AF65-F5344CB8AC3E}">
        <p14:creationId xmlns="" xmlns:p14="http://schemas.microsoft.com/office/powerpoint/2010/main" val="343883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613132"/>
            <a:ext cx="8712968" cy="4832092"/>
          </a:xfrm>
          <a:prstGeom prst="rect">
            <a:avLst/>
          </a:prstGeom>
        </p:spPr>
        <p:txBody>
          <a:bodyPr wrap="square">
            <a:spAutoFit/>
          </a:bodyPr>
          <a:lstStyle/>
          <a:p>
            <a:r>
              <a:rPr lang="en-US" sz="2800" dirty="0">
                <a:latin typeface="Calibri" pitchFamily="34" charset="0"/>
                <a:cs typeface="Calibri" pitchFamily="34" charset="0"/>
              </a:rPr>
              <a:t>Domestic provision requires savings and foreign provision requires imports. </a:t>
            </a:r>
          </a:p>
          <a:p>
            <a:r>
              <a:rPr lang="en-US" sz="2800" dirty="0">
                <a:latin typeface="Calibri" pitchFamily="34" charset="0"/>
                <a:cs typeface="Calibri" pitchFamily="34" charset="0"/>
              </a:rPr>
              <a:t>If they can only be provided from abroad, their import requires that foreign exchange and foreign aid can ﬁnance this import by relaxing the balance of payments constraint. The inﬂow of foreign exchange in the form of foreign aid could contribute to the economic development of the receiving country provided that this country can manage to use these funds in order to ﬁnance investment which will enable it to produce </a:t>
            </a:r>
            <a:r>
              <a:rPr lang="en-US" sz="2800" dirty="0" err="1">
                <a:latin typeface="Calibri" pitchFamily="34" charset="0"/>
                <a:cs typeface="Calibri" pitchFamily="34" charset="0"/>
              </a:rPr>
              <a:t>exportables</a:t>
            </a:r>
            <a:r>
              <a:rPr lang="en-US" sz="2800" dirty="0">
                <a:latin typeface="Calibri" pitchFamily="34" charset="0"/>
                <a:cs typeface="Calibri" pitchFamily="34" charset="0"/>
              </a:rPr>
              <a:t>, or investment goods to substitute imports. </a:t>
            </a:r>
            <a:endParaRPr lang="el-GR" sz="2800" dirty="0">
              <a:latin typeface="Calibri" pitchFamily="34" charset="0"/>
              <a:cs typeface="Calibri" pitchFamily="34" charset="0"/>
            </a:endParaRPr>
          </a:p>
        </p:txBody>
      </p:sp>
    </p:spTree>
    <p:extLst>
      <p:ext uri="{BB962C8B-B14F-4D97-AF65-F5344CB8AC3E}">
        <p14:creationId xmlns="" xmlns:p14="http://schemas.microsoft.com/office/powerpoint/2010/main" val="1423914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5846"/>
            <a:ext cx="8424936" cy="5693866"/>
          </a:xfrm>
          <a:prstGeom prst="rect">
            <a:avLst/>
          </a:prstGeom>
        </p:spPr>
        <p:txBody>
          <a:bodyPr wrap="square">
            <a:spAutoFit/>
          </a:bodyPr>
          <a:lstStyle/>
          <a:p>
            <a:r>
              <a:rPr lang="en-US" sz="2800" dirty="0">
                <a:latin typeface="Calibri" pitchFamily="34" charset="0"/>
                <a:cs typeface="Calibri" pitchFamily="34" charset="0"/>
              </a:rPr>
              <a:t>In other words, the inﬂow of financial aid will apply for a period of time during which the receiving country will have to shift to the production of </a:t>
            </a:r>
            <a:r>
              <a:rPr lang="en-US" sz="2800" dirty="0" err="1">
                <a:latin typeface="Calibri" pitchFamily="34" charset="0"/>
                <a:cs typeface="Calibri" pitchFamily="34" charset="0"/>
              </a:rPr>
              <a:t>exportables</a:t>
            </a:r>
            <a:r>
              <a:rPr lang="en-US" sz="2800" dirty="0">
                <a:latin typeface="Calibri" pitchFamily="34" charset="0"/>
                <a:cs typeface="Calibri" pitchFamily="34" charset="0"/>
              </a:rPr>
              <a:t> and/or reduce the import content of its production. </a:t>
            </a:r>
            <a:endParaRPr lang="el-GR" sz="2800" dirty="0">
              <a:latin typeface="Calibri" pitchFamily="34" charset="0"/>
              <a:cs typeface="Calibri" pitchFamily="34" charset="0"/>
            </a:endParaRPr>
          </a:p>
          <a:p>
            <a:r>
              <a:rPr lang="en-US" sz="2800" dirty="0">
                <a:latin typeface="Calibri" pitchFamily="34" charset="0"/>
                <a:cs typeface="Calibri" pitchFamily="34" charset="0"/>
              </a:rPr>
              <a:t>This will bridge the foreign exchange gap in the medium and long term, even if the inﬂow of aid ends. </a:t>
            </a:r>
            <a:endParaRPr lang="el-GR" sz="2800" dirty="0">
              <a:latin typeface="Calibri" pitchFamily="34" charset="0"/>
              <a:cs typeface="Calibri" pitchFamily="34" charset="0"/>
            </a:endParaRPr>
          </a:p>
          <a:p>
            <a:r>
              <a:rPr lang="en-US" sz="2800" dirty="0">
                <a:latin typeface="Calibri" pitchFamily="34" charset="0"/>
                <a:cs typeface="Calibri" pitchFamily="34" charset="0"/>
              </a:rPr>
              <a:t>Otherwise aid will only bridge the two gaps temporarily and cause a further increase in the foreign exchange gap since growth will be based on increasing imports. In the context of this approach, aid is examined as a potential supply factor for economic growth in the sense that it may provide resources (in foreign exchange) for the ﬁnancing of investment in receiving countries. </a:t>
            </a:r>
            <a:endParaRPr lang="el-GR" sz="2800" dirty="0">
              <a:latin typeface="Calibri" pitchFamily="34" charset="0"/>
              <a:cs typeface="Calibri" pitchFamily="34" charset="0"/>
            </a:endParaRPr>
          </a:p>
        </p:txBody>
      </p:sp>
    </p:spTree>
    <p:extLst>
      <p:ext uri="{BB962C8B-B14F-4D97-AF65-F5344CB8AC3E}">
        <p14:creationId xmlns="" xmlns:p14="http://schemas.microsoft.com/office/powerpoint/2010/main" val="1119840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600200"/>
            <a:ext cx="8712968" cy="4997152"/>
          </a:xfrm>
        </p:spPr>
        <p:txBody>
          <a:bodyPr>
            <a:normAutofit/>
          </a:bodyPr>
          <a:lstStyle/>
          <a:p>
            <a:pPr marL="0" indent="0">
              <a:buNone/>
            </a:pPr>
            <a:r>
              <a:rPr lang="en-US" sz="2800" dirty="0">
                <a:latin typeface="Calibri" pitchFamily="34" charset="0"/>
                <a:cs typeface="Calibri" pitchFamily="34" charset="0"/>
              </a:rPr>
              <a:t>The preparation of the implementation started with the arrival of AMAG (American Mission for Aid to Greece) in July 1947. AMAG was eventually succeeded by ECA/G (Economic Co-operation Administration in Greece. </a:t>
            </a:r>
          </a:p>
          <a:p>
            <a:pPr marL="0" indent="0">
              <a:buNone/>
            </a:pPr>
            <a:r>
              <a:rPr lang="en-US" sz="2800" dirty="0">
                <a:latin typeface="Calibri" pitchFamily="34" charset="0"/>
                <a:cs typeface="Calibri" pitchFamily="34" charset="0"/>
              </a:rPr>
              <a:t>We could divide the implementation of the program to three sub-periods:</a:t>
            </a:r>
          </a:p>
          <a:p>
            <a:pPr marL="514350" indent="-514350">
              <a:buFont typeface="+mj-lt"/>
              <a:buAutoNum type="arabicPeriod"/>
            </a:pPr>
            <a:r>
              <a:rPr lang="en-US" sz="2800" dirty="0">
                <a:latin typeface="Calibri" pitchFamily="34" charset="0"/>
                <a:cs typeface="Calibri" pitchFamily="34" charset="0"/>
              </a:rPr>
              <a:t>July 1948-August 1949 (end of civil war).</a:t>
            </a:r>
          </a:p>
          <a:p>
            <a:pPr marL="514350" indent="-514350">
              <a:buFont typeface="+mj-lt"/>
              <a:buAutoNum type="arabicPeriod"/>
            </a:pPr>
            <a:r>
              <a:rPr lang="en-US" sz="2800" dirty="0">
                <a:latin typeface="Calibri" pitchFamily="34" charset="0"/>
                <a:cs typeface="Calibri" pitchFamily="34" charset="0"/>
              </a:rPr>
              <a:t>Summer 1949-June 1950 (outbreak of Korean War.</a:t>
            </a:r>
          </a:p>
          <a:p>
            <a:pPr marL="514350" indent="-514350">
              <a:buFont typeface="+mj-lt"/>
              <a:buAutoNum type="arabicPeriod"/>
            </a:pPr>
            <a:r>
              <a:rPr lang="en-US" sz="2800" dirty="0">
                <a:latin typeface="Calibri" pitchFamily="34" charset="0"/>
                <a:cs typeface="Calibri" pitchFamily="34" charset="0"/>
              </a:rPr>
              <a:t>Summer 1950-June 1951.</a:t>
            </a:r>
          </a:p>
          <a:p>
            <a:pPr marL="514350" indent="-514350">
              <a:buFont typeface="+mj-lt"/>
              <a:buAutoNum type="arabicPeriod"/>
            </a:pPr>
            <a:endParaRPr lang="el-GR" dirty="0"/>
          </a:p>
        </p:txBody>
      </p:sp>
      <p:sp>
        <p:nvSpPr>
          <p:cNvPr id="2" name="Title 1"/>
          <p:cNvSpPr>
            <a:spLocks noGrp="1"/>
          </p:cNvSpPr>
          <p:nvPr>
            <p:ph type="title"/>
          </p:nvPr>
        </p:nvSpPr>
        <p:spPr/>
        <p:txBody>
          <a:bodyPr>
            <a:normAutofit fontScale="90000"/>
          </a:bodyPr>
          <a:lstStyle/>
          <a:p>
            <a:r>
              <a:rPr lang="en-US" dirty="0"/>
              <a:t>THE IMPLEMENTATION OF THE PROGRAM</a:t>
            </a:r>
            <a:endParaRPr lang="el-GR" dirty="0"/>
          </a:p>
        </p:txBody>
      </p:sp>
    </p:spTree>
    <p:extLst>
      <p:ext uri="{BB962C8B-B14F-4D97-AF65-F5344CB8AC3E}">
        <p14:creationId xmlns="" xmlns:p14="http://schemas.microsoft.com/office/powerpoint/2010/main" val="1364295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latin typeface="Calibri" pitchFamily="34" charset="0"/>
                <a:cs typeface="Calibri" pitchFamily="34" charset="0"/>
              </a:rPr>
              <a:t>The financial aid provided to Greece during the first fiscal year of the implementation of the program was strictly designed to finance reconstruction. Half the financing (80.8 mil. USD) was provided as “drawing rights” since Greece was not considered ready to export goods to other recipient countries. A fine balance of encouraging investment without increasing inflationary pressures was achieved.</a:t>
            </a:r>
            <a:endParaRPr lang="el-GR" dirty="0">
              <a:latin typeface="Calibri" pitchFamily="34" charset="0"/>
              <a:cs typeface="Calibri" pitchFamily="34" charset="0"/>
            </a:endParaRPr>
          </a:p>
        </p:txBody>
      </p:sp>
      <p:sp>
        <p:nvSpPr>
          <p:cNvPr id="2" name="Title 1"/>
          <p:cNvSpPr>
            <a:spLocks noGrp="1"/>
          </p:cNvSpPr>
          <p:nvPr>
            <p:ph type="title"/>
          </p:nvPr>
        </p:nvSpPr>
        <p:spPr/>
        <p:txBody>
          <a:bodyPr/>
          <a:lstStyle/>
          <a:p>
            <a:r>
              <a:rPr lang="en-US" dirty="0"/>
              <a:t>July 1948-August 1949</a:t>
            </a:r>
            <a:endParaRPr lang="el-GR" dirty="0"/>
          </a:p>
        </p:txBody>
      </p:sp>
    </p:spTree>
    <p:extLst>
      <p:ext uri="{BB962C8B-B14F-4D97-AF65-F5344CB8AC3E}">
        <p14:creationId xmlns="" xmlns:p14="http://schemas.microsoft.com/office/powerpoint/2010/main" val="40792529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233</TotalTime>
  <Words>1344</Words>
  <Application>Microsoft Office PowerPoint</Application>
  <PresentationFormat>Προβολή στην οθόνη (4:3)</PresentationFormat>
  <Paragraphs>101</Paragraphs>
  <Slides>16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Concourse</vt:lpstr>
      <vt:lpstr>The Impact of the Marshall Plan on the Greek Economy</vt:lpstr>
      <vt:lpstr>INTRODUCTION</vt:lpstr>
      <vt:lpstr>Διαφάνεια 3</vt:lpstr>
      <vt:lpstr>Διαφάνεια 4</vt:lpstr>
      <vt:lpstr>ECONOMIC AID AND DEVELOPMENT- THEORY AND EVIDENCE</vt:lpstr>
      <vt:lpstr>Διαφάνεια 6</vt:lpstr>
      <vt:lpstr>Διαφάνεια 7</vt:lpstr>
      <vt:lpstr>THE IMPLEMENTATION OF THE PROGRAM</vt:lpstr>
      <vt:lpstr>July 1948-August 1949</vt:lpstr>
      <vt:lpstr>Summer 1949-June 1950</vt:lpstr>
      <vt:lpstr>Summer 1950-June 1951</vt:lpstr>
      <vt:lpstr>CONCLUSIONS</vt:lpstr>
      <vt:lpstr>Successes </vt:lpstr>
      <vt:lpstr>Διαφάνεια 14</vt:lpstr>
      <vt:lpstr>Failures</vt:lpstr>
      <vt:lpstr>Epilogue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Impact of the Marshall Plan on the Greek Economy</dc:title>
  <dc:creator>Christos</dc:creator>
  <cp:lastModifiedBy>Χρήστης των Windows</cp:lastModifiedBy>
  <cp:revision>29</cp:revision>
  <dcterms:created xsi:type="dcterms:W3CDTF">2017-05-10T08:11:41Z</dcterms:created>
  <dcterms:modified xsi:type="dcterms:W3CDTF">2022-03-10T12:01:08Z</dcterms:modified>
</cp:coreProperties>
</file>