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426" r:id="rId2"/>
    <p:sldId id="310" r:id="rId3"/>
    <p:sldId id="457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7" r:id="rId14"/>
    <p:sldId id="423" r:id="rId15"/>
    <p:sldId id="458" r:id="rId16"/>
    <p:sldId id="460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8" r:id="rId32"/>
    <p:sldId id="477" r:id="rId33"/>
    <p:sldId id="45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7A126"/>
    <a:srgbClr val="7D20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4" autoAdjust="0"/>
    <p:restoredTop sz="50000" autoAdjust="0"/>
  </p:normalViewPr>
  <p:slideViewPr>
    <p:cSldViewPr snapToGrid="0" snapToObjects="1">
      <p:cViewPr>
        <p:scale>
          <a:sx n="87" d="100"/>
          <a:sy n="87" d="100"/>
        </p:scale>
        <p:origin x="-1186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FFCD-8A68-D34A-970C-26CF9025393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5D752-F021-A547-BA56-C8277D077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20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51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51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307-6690-4E66-8761-0F367F52B7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708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72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1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8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9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olsky_Innov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0199" y="6487731"/>
            <a:ext cx="1656721" cy="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5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5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776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9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78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306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8A559-FB84-BA49-9F40-F5F20145FC9A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7F8AE-5DDE-A34B-8288-FAB280D76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81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24219" y="773722"/>
            <a:ext cx="7964172" cy="60842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-1" y="1759476"/>
            <a:ext cx="914400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6700" dirty="0" smtClean="0">
                <a:solidFill>
                  <a:srgbClr val="7D202E"/>
                </a:solidFill>
                <a:latin typeface="Century Gothic"/>
                <a:ea typeface="MS PGothic" charset="0"/>
                <a:cs typeface="Century Gothic"/>
                <a:sym typeface="Helvetica" charset="0"/>
              </a:rPr>
              <a:t>Business Plan </a:t>
            </a:r>
            <a:endParaRPr lang="en-US" sz="6700" dirty="0">
              <a:solidFill>
                <a:srgbClr val="7D202E"/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0" y="3528866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0" y="4551014"/>
            <a:ext cx="914399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1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39496" y="-88570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Team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Operations		Timeline and key risks	Financial Model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65327" y="3309274"/>
            <a:ext cx="72011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Team bios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Role in this company – avoid over titling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Relevant experience – industry, role, entrepreneurial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Credibility building titles and companies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u="sng" dirty="0" smtClean="0"/>
              <a:t>Tie to this business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Advisors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Critical gaps and plan to fill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791" y="800209"/>
            <a:ext cx="5846691" cy="24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6181" y="-100804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Operations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Timeline	and key risks		Financial Model	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65327" y="1038712"/>
            <a:ext cx="72011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Key Processes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Production or service delivery – show the workflow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Partners and suppliers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Costs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Startup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31" y="3086106"/>
            <a:ext cx="6349808" cy="26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6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8892" y="-7540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Timeline and key risks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Financial Model</a:t>
            </a:r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1735893" y="2877273"/>
            <a:ext cx="5569657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1500" dirty="0">
              <a:latin typeface="Century Gothic"/>
              <a:ea typeface="MS PGothic" charset="0"/>
              <a:cs typeface="Century Gothic"/>
              <a:sym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65327" y="1038712"/>
            <a:ext cx="72011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Current status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 development</a:t>
            </a:r>
          </a:p>
          <a:p>
            <a:pPr marL="1714500" lvl="3" indent="-342900">
              <a:buFont typeface="Wingdings" charset="2"/>
              <a:buChar char="§"/>
            </a:pPr>
            <a:r>
              <a:rPr lang="en-US" sz="2000" dirty="0" smtClean="0"/>
              <a:t>Prototyping</a:t>
            </a:r>
          </a:p>
          <a:p>
            <a:pPr marL="1714500" lvl="3" indent="-342900">
              <a:buFont typeface="Wingdings" charset="2"/>
              <a:buChar char="§"/>
            </a:pPr>
            <a:r>
              <a:rPr lang="en-US" sz="2000" dirty="0" smtClean="0"/>
              <a:t>MVP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Customer validation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Partnership agreements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Next 18 months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Milestones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Key risks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Specific to your business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Plan to address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149" r="18965"/>
          <a:stretch/>
        </p:blipFill>
        <p:spPr>
          <a:xfrm>
            <a:off x="4241807" y="910164"/>
            <a:ext cx="441113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0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6110" y="-7540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Financial Model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65327" y="519632"/>
            <a:ext cx="811552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Start with your assumptions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Price / average contract size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Cost of customer acquisition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Cost basis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Contribution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Lifetime customer value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Show monthly cash flow for 18 months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Show annual projections for 5 years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You can summarize in document and include details in appendix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Include research that supports assumptions – supplier pricing, competitor pricing, analog scaling process, etc.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DO NOT SAY (OR </a:t>
            </a:r>
            <a:r>
              <a:rPr lang="en-US" sz="2400" u="sng" dirty="0" smtClean="0"/>
              <a:t>BE</a:t>
            </a:r>
            <a:r>
              <a:rPr lang="en-US" sz="2400" dirty="0" smtClean="0"/>
              <a:t>) CONSERVATIVE!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End with an ASK!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99" y="762000"/>
            <a:ext cx="3217345" cy="2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0372" y="143495"/>
            <a:ext cx="4490957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Formatting Requirements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9267" y="1000761"/>
            <a:ext cx="61991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Single PDF file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Cover page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Ten pages of text maximum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Single spaced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11 point font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Appendix: additional ten pages maximum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Resumes / detailed bios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Full financial model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Analogs and other secondary research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Customer research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Separate PDF – One page executive summary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7464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0372" y="143495"/>
            <a:ext cx="4208679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First Round Presentation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733" y="1397000"/>
            <a:ext cx="8266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Tell an interesting story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NOT a verbal summary of your business plan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NOT a product pitch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Make it concrete and real – screen shots, customer data, supplier names, business partner LOI, etc.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Goal: intrigue an investor, make them want to know more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12 minutes of presentation, 13 minutes of Q&amp;A and feedback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All student members of team </a:t>
            </a:r>
            <a:r>
              <a:rPr lang="en-US" sz="2400" u="sng" dirty="0" smtClean="0"/>
              <a:t>may</a:t>
            </a:r>
            <a:r>
              <a:rPr lang="en-US" sz="2400" dirty="0" smtClean="0"/>
              <a:t> present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/>
              <a:t>Outside team members may be involved in Q&amp;A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PowerPoint not to exceed 20 slides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67702" y="917688"/>
            <a:ext cx="1670975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Content:</a:t>
            </a:r>
            <a:endParaRPr lang="en-US" sz="2800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67702" y="3872570"/>
            <a:ext cx="1460230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Format:</a:t>
            </a:r>
            <a:endParaRPr lang="en-US" sz="2800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78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654" y="116141"/>
            <a:ext cx="846699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Indicative contents of a successful Business Plan by chapter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Summary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Historical background of the firm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The product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Management and personnel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Market and marketing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 Production process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 Financial information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Risks and expected returns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9. Time schedule and reference points for outcome reports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10.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Conclusions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Appendices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72562" y="450181"/>
            <a:ext cx="864283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particular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Summary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summary must: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show why this Business Plan is worth noticing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be 1-2 pages, never longer than 3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summary must include: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purpose of the business plan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financing needed and for which purpose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short description of the products (services) and the market, stressing the benefits for the consumers.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managerial experience and how relevant it is to the proposals of the  Business Plan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information on proposed guarantees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1017" y="353128"/>
            <a:ext cx="8475784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2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Historical background of the firm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Date of establishment and a short history of the firm.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Financial data for the previous years.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reference on the firm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achievements in the past and their relation to future plans.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Details on the present situation of financing including a list of the shareholders and the guarantees provided to lenders.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 introduction to the new plans of the firm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1014" y="177557"/>
            <a:ext cx="8721971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The product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Advantages of the new product: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Is it cheaper?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Is it of better quality?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Does it have special characteristics? ;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Does it have any defects?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phase is the product in?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How long we estimate the life of the product?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new products will the competitors introduce and when?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protection is there for the product (patents etc)?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 are the future plans including their time schedules?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is the policy of the firm regarding R&amp;D?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1035"/>
            <a:ext cx="9144000" cy="533489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532" y="66259"/>
            <a:ext cx="831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Six Reasons to Write a Business Plan</a:t>
            </a:r>
            <a:endParaRPr lang="en-US" sz="2800" b="1" dirty="0">
              <a:solidFill>
                <a:srgbClr val="7D202E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961" y="1762760"/>
            <a:ext cx="7110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Define and quantify the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Document your assumptions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Improve your business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Figure out how much money you need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Share your vision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Force yourself to answer the hard questions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6595" y="1143000"/>
            <a:ext cx="540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good business plan will help you: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5786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63768" y="434807"/>
            <a:ext cx="866921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Management and personnel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it is better to support a good management with a bad product than a bad management with a good product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 particular chapter should show the main top level employees of the firm in addition to: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their tasks in the firm showing how they are distributed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their age, experience and expertise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their background and achievements relatively to the future plans of the firm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CVs (they should be included in the appendices of the Business plan)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58262" y="-253300"/>
            <a:ext cx="8748346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addition it should: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describe the relation between management and ownership and the long-run goals of each one of them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describe the policy regarding rewards and motives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present the organizational chart of the firm and also the planned chart for the future (in the appendices)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report possible personnel needs in the future. On the basis of what criteria will they be selected.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report the technologies and the information systems used by the firm and also what changes are prepared for the future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With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sincerety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Report job vacancies unfilled or weaknesses of the management and propose solutions</a:t>
            </a:r>
            <a:endParaRPr kumimoji="0" lang="el-GR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Admit mistakes of the past since this will show that you have learned from them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07731" y="238891"/>
            <a:ext cx="859887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The market and the marketing of the firm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 the investors this is the most important chapter after the assessment of the managerial skills and often, the most difficult to write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Market</a:t>
            </a:r>
            <a:endParaRPr kumimoji="0" lang="el-G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Description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Future perspectives including for example its size and expected growth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It is determine to determine the position of the firm in the market regarding the product, areas costumers etc.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Report (in short) statistics regarding the firms market share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98938" y="353468"/>
            <a:ext cx="848457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Clients</a:t>
            </a:r>
            <a:endParaRPr kumimoji="0" lang="el-G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Who are they?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Where are they?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Why do they buy the product?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When do they buy the product?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Do they buy after ordering?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Who decides the purchase?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is the size of a typical order?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Which are the requests of every client?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Who are the clients the firm wishes to have?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Which of the implications of the clients habits the firm is unable to control?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84638" y="854724"/>
            <a:ext cx="869559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Competition</a:t>
            </a:r>
            <a:endParaRPr kumimoji="0" lang="el-G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Who are the competitors?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Where are the competitors?;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is their size and their perspectives?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is their market share?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are their advantages and disadvantages?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Why can they be beaten in competition?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could be their reaction to the firm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plans?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Be realistic, the just recognition of the competitors adds to your credibility.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9808" y="-74914"/>
            <a:ext cx="8414238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Marketing</a:t>
            </a:r>
            <a:endParaRPr kumimoji="0" lang="el-G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 are the geographic orientations of the firm? Which areas does the firm target at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is the pricing policy for the product?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Is the price influenced mainly from demand or the cost?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 are the future expectations for the price?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support and guarantee after sale services do we offer?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is the minimum size of an order and what is the firm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credit policy?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 are the firm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proposals on advertising and promotion? (public relations, advertising, sales motives, promotion material, fairs)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What percentage of error do the cost estimations represent?</a:t>
            </a:r>
            <a:endParaRPr lang="el-GR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51692" y="377713"/>
            <a:ext cx="8678008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When will cost occur and when there will be profit?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How is the product distributed? e.g. -- it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own distribution (with salesmen  covering certain areas,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with a policy of motives and rewards based on productivity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Retail trade (size and location of stores and their personnel.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Exports (which countries depending on distribution)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Product distribution, fragility or expiration date and transportation cost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is the situation of current orders and demand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 new products there may be support from the clients on their promotion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Writing 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 paragraph we should be looking to the  the firm from the consumers point of view.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02223" y="-29064"/>
            <a:ext cx="88011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Production process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Short description of the production process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Existing facilities (buildings and fields)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Production capacity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Return rate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Raw material provision safety and alternative sources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Availability of specialized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labour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Decision on purchase or production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Production advantages relatively to the competitors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Quality control procedures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What is the production cost at different levels of production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If it is a new product we should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analyse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transition from the prototype to mass production and identify the parts of the production where delays may occur.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9808" y="305108"/>
            <a:ext cx="873955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Financial information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analysed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forecasts must be included in the appendices of the Business Plan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the main part we include a summary of the most important estimations and financial forecasts. This can be done in a table format providing for each year description of: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sales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gross profits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net profits before taxation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profits retained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drawing and the use of cash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expenses for long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term capital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195173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There must be comments regarding: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forecasts in order to explain in simple words without sector terminology what the numbers mean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possible losses that can occur in the first period of the plan implementation and the transition to profits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synchronising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of the investment from the original expenses on sales and profits through the inflow of cash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strength of the balance sheet emerging from the firm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assets such as loyalties, intellectual rights, exclusive contracts and state of the art technology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this chapter you must mention the amount of financing the firm requires including any future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liabilities.Finally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escape exits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for the investor must be also included.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1036"/>
            <a:ext cx="9144000" cy="533489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196523" y="-4196519"/>
            <a:ext cx="750952" cy="914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532" y="66259"/>
            <a:ext cx="831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Elements of a Business Plan</a:t>
            </a:r>
            <a:endParaRPr lang="en-US" sz="2800" b="1" dirty="0">
              <a:solidFill>
                <a:srgbClr val="7D202E"/>
              </a:solidFill>
              <a:latin typeface="Century Gothic"/>
              <a:cs typeface="Century Gothic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938634" y="795866"/>
            <a:ext cx="5118779" cy="5158312"/>
            <a:chOff x="1938634" y="845795"/>
            <a:chExt cx="5118779" cy="52438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845"/>
            <a:stretch/>
          </p:blipFill>
          <p:spPr>
            <a:xfrm>
              <a:off x="1962978" y="845795"/>
              <a:ext cx="5094435" cy="52438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6290" y="4801088"/>
              <a:ext cx="966184" cy="4952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06154" y="4917478"/>
              <a:ext cx="648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Team</a:t>
              </a:r>
              <a:endParaRPr lang="en-US" sz="16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374" y="2640272"/>
              <a:ext cx="1000182" cy="4903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8685" y="1608326"/>
              <a:ext cx="966184" cy="508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41791" y="2610356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Timeline and key risks</a:t>
              </a:r>
              <a:endParaRPr lang="en-US" sz="16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4564" y="1608326"/>
              <a:ext cx="1027289" cy="50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96752" y="1580304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Company Background</a:t>
              </a:r>
              <a:endParaRPr lang="en-US" sz="16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1866" y="2892667"/>
              <a:ext cx="1052006" cy="2075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6219" y="3992736"/>
              <a:ext cx="1003300" cy="2813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2507" y="3786088"/>
              <a:ext cx="887577" cy="2813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1230" y="2694014"/>
              <a:ext cx="867648" cy="17119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68987" y="2923087"/>
              <a:ext cx="233519" cy="20757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62185" y="2723390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Problem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23357" y="3888797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Solution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83050" y="5156201"/>
              <a:ext cx="871831" cy="523286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3987800" y="5041900"/>
              <a:ext cx="133350" cy="393700"/>
            </a:xfrm>
            <a:custGeom>
              <a:avLst/>
              <a:gdLst>
                <a:gd name="connsiteX0" fmla="*/ 133350 w 133350"/>
                <a:gd name="connsiteY0" fmla="*/ 0 h 393700"/>
                <a:gd name="connsiteX1" fmla="*/ 82550 w 133350"/>
                <a:gd name="connsiteY1" fmla="*/ 241300 h 393700"/>
                <a:gd name="connsiteX2" fmla="*/ 0 w 133350"/>
                <a:gd name="connsiteY2" fmla="*/ 393700 h 393700"/>
                <a:gd name="connsiteX3" fmla="*/ 0 w 133350"/>
                <a:gd name="connsiteY3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93700">
                  <a:moveTo>
                    <a:pt x="133350" y="0"/>
                  </a:moveTo>
                  <a:cubicBezTo>
                    <a:pt x="119062" y="87841"/>
                    <a:pt x="104775" y="175683"/>
                    <a:pt x="82550" y="241300"/>
                  </a:cubicBezTo>
                  <a:cubicBezTo>
                    <a:pt x="60325" y="306917"/>
                    <a:pt x="0" y="393700"/>
                    <a:pt x="0" y="393700"/>
                  </a:cubicBezTo>
                  <a:lnTo>
                    <a:pt x="0" y="393700"/>
                  </a:lnTo>
                </a:path>
              </a:pathLst>
            </a:cu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06164" y="4873028"/>
              <a:ext cx="904136" cy="3385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01439" y="4801087"/>
              <a:ext cx="904136" cy="24121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99209" y="4778266"/>
              <a:ext cx="9244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Go-To-Market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5974" y="5268732"/>
              <a:ext cx="13181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Competitive Analysis</a:t>
              </a:r>
              <a:endParaRPr lang="en-US" sz="1600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31424" y="3967336"/>
              <a:ext cx="1000182" cy="28139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21150" y="1370754"/>
              <a:ext cx="774700" cy="4191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38634" y="3903281"/>
              <a:ext cx="13308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Operations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56934" y="1578893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Financial Model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40574" y="1122893"/>
              <a:ext cx="13308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Executive Summary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04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9468" y="63262"/>
            <a:ext cx="880110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Risks and expected rewards</a:t>
            </a:r>
            <a:endParaRPr kumimoji="0" lang="el-GR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If in an investment there is risk, this is expected but it should be known right from the start and pre-determined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el-G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 should not hide the problems. The firm and the investor should have common goals and things to worry about. </a:t>
            </a:r>
            <a:endParaRPr kumimoji="0" lang="el-G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Stressing the risks adds credibility to the Business Plan. It shows that the threats and the risks have been studied and ways to deal with them have been investigated.</a:t>
            </a:r>
            <a:endParaRPr kumimoji="0" lang="el-G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It should</a:t>
            </a:r>
            <a:r>
              <a:rPr kumimoji="0" lang="el-GR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l-G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-Determine the risks at any point of the  Business Plan</a:t>
            </a:r>
            <a:endParaRPr kumimoji="0" lang="el-GR" sz="2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-Refer to the steps that need to be followed in order to reduce the possibility of undesirable situations</a:t>
            </a:r>
            <a:endParaRPr kumimoji="0" lang="el-GR" sz="2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-Refer with clarity to the time when the anticipated profits emerge as well as their size</a:t>
            </a:r>
            <a:endParaRPr kumimoji="0" lang="el-GR" sz="2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-Keep a balance between risk and expected return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0676" y="825431"/>
            <a:ext cx="874834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9. Time schedule and reference points for outcome reports 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 chapter briefly shows the goals of the firm (e.g. hiring of additional trainee workers, introduction of new production methods)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 should mention: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goals of each section of the firm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the time schedules of the main events that have to do with the firm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what is required so that the firm is able to achieve its goals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•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control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proccess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63768" y="388603"/>
            <a:ext cx="8634047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Appendices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Glossary of the terms used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Printed material and technical standards of the product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Organisational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charts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CVs of the most important executives of the firm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Market researches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Financial forecasts 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Detailed financing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Balance sheets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Recent auditing of the firm’s accounts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Recent accounts of the management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Reports and references of third parties (when needed)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0958"/>
            <a:ext cx="9144000" cy="51039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4177702" y="-4177695"/>
            <a:ext cx="788600" cy="91439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4765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9007" y="1500729"/>
            <a:ext cx="3709059" cy="42582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Elevator Pitch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Business Plan Presentation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One Hour Meeting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Due Diligence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Term Sheet</a:t>
            </a:r>
          </a:p>
          <a:p>
            <a:pPr marL="274320" indent="-274320">
              <a:lnSpc>
                <a:spcPts val="336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Contract / Investment</a:t>
            </a:r>
            <a:endParaRPr lang="en-US" sz="2600" dirty="0">
              <a:latin typeface="Arial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594712" y="1953675"/>
            <a:ext cx="1495425" cy="639763"/>
          </a:xfrm>
          <a:prstGeom prst="rightArrow">
            <a:avLst>
              <a:gd name="adj1" fmla="val 50000"/>
              <a:gd name="adj2" fmla="val 58437"/>
            </a:avLst>
          </a:prstGeom>
          <a:solidFill>
            <a:srgbClr val="84002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206792" y="1488518"/>
            <a:ext cx="3741815" cy="4258256"/>
          </a:xfrm>
          <a:prstGeom prst="rect">
            <a:avLst/>
          </a:prstGeom>
        </p:spPr>
        <p:txBody>
          <a:bodyPr lIns="91432" tIns="45716" rIns="91432" bIns="45716" rtlCol="0">
            <a:normAutofit/>
          </a:bodyPr>
          <a:lstStyle>
            <a:lvl1pPr marL="228580" indent="-2285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3" indent="-285724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2898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600057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217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376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6pPr>
            <a:lvl7pPr marL="2971535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7pPr>
            <a:lvl8pPr marL="3428695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8pPr>
            <a:lvl9pPr marL="3885854" indent="-228580" algn="just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Pick Up Line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Coffee Date</a:t>
            </a:r>
          </a:p>
          <a:p>
            <a:pPr marL="0" indent="0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latin typeface="Arial" charset="0"/>
            </a:endParaRP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Dinner Date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Courtship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Engagement Ring</a:t>
            </a:r>
          </a:p>
          <a:p>
            <a:pPr marL="274320" indent="-274320" fontAlgn="auto">
              <a:lnSpc>
                <a:spcPts val="336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600" dirty="0" smtClean="0">
                <a:latin typeface="Arial" charset="0"/>
              </a:rPr>
              <a:t>Marriage</a:t>
            </a:r>
            <a:endParaRPr lang="en-US" sz="2600" dirty="0"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1032" y="143495"/>
            <a:ext cx="8984100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sz="2800" b="1" dirty="0" smtClean="0">
                <a:solidFill>
                  <a:srgbClr val="7D202E"/>
                </a:solidFill>
                <a:latin typeface="Century Gothic"/>
                <a:ea typeface="ヒラギノ角ゴ Pro W3" charset="0"/>
                <a:cs typeface="Century Gothic"/>
              </a:rPr>
              <a:t>Remember, Winning an Investor is a Dating Process</a:t>
            </a:r>
            <a:endParaRPr lang="en-US" sz="2800" b="1" dirty="0">
              <a:solidFill>
                <a:srgbClr val="7D202E"/>
              </a:solidFill>
              <a:latin typeface="Century Gothic"/>
              <a:ea typeface="ヒラギノ角ゴ Pro W3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6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64617" y="400140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6226" y="-73526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Executive Summary</a:t>
            </a:r>
            <a:r>
              <a:rPr lang="en-US" dirty="0" smtClean="0">
                <a:latin typeface="Century Gothic"/>
                <a:cs typeface="Century Gothic"/>
              </a:rPr>
              <a:t>	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Company Overview		Problem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65326" y="812801"/>
            <a:ext cx="49619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u="sng" dirty="0" smtClean="0"/>
              <a:t>One page</a:t>
            </a:r>
            <a:r>
              <a:rPr lang="en-US" sz="2400" dirty="0" smtClean="0"/>
              <a:t> that clearly describes: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The customer set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Their problem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Y</a:t>
            </a:r>
            <a:r>
              <a:rPr lang="en-US" sz="2000" dirty="0" smtClean="0"/>
              <a:t>our unique solution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status of the company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potential – in numbers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Your next steps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sz="2000" dirty="0" smtClean="0"/>
              <a:t>Financing needed</a:t>
            </a:r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28" y="0"/>
            <a:ext cx="3939363" cy="58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64617" y="400140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0113" y="-97037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Company Overview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Problem	Solution		Go-To-Market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-165326" y="1047160"/>
            <a:ext cx="4961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Summary of business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Mission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Company details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When founded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Where founded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Company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933" y="2299522"/>
            <a:ext cx="5320255" cy="35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9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522460"/>
            <a:ext cx="9247054" cy="6428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2434" y="-72576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Problem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      Solution		Go-To-Market Plan		Competitor Analysis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65326" y="522460"/>
            <a:ext cx="49619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Who is the customer?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Profile details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Buyer </a:t>
            </a:r>
            <a:r>
              <a:rPr lang="en-US" sz="2000" dirty="0" err="1" smtClean="0"/>
              <a:t>vs</a:t>
            </a:r>
            <a:r>
              <a:rPr lang="en-US" sz="2000" dirty="0" smtClean="0"/>
              <a:t> User?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What is the pain/opportunity?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Description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Quantifiable?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u="sng" dirty="0" smtClean="0"/>
              <a:t>Data from customer interviews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How many people have this problem?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Market size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Initial target 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415" r="9670" b="13987"/>
          <a:stretch/>
        </p:blipFill>
        <p:spPr>
          <a:xfrm>
            <a:off x="4732866" y="668874"/>
            <a:ext cx="3860801" cy="34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8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9368" y="-90450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Solution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Go-To-Market     	Competitive Analysis		Team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65327" y="1114915"/>
            <a:ext cx="5473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Detailed description of your offering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Product? Service? Platform?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Customer use case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Demo – screen shots, prototype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IP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Differentiation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343" y="2870200"/>
            <a:ext cx="5535466" cy="30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6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7000" y="-7916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Go-To-Market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Competitive Analysis		Team		Operations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65327" y="515872"/>
            <a:ext cx="4068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Marketing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Message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Key tactics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Sales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Accessing the decision maker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Buying cycle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Channels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Customer Acquisition Costs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144" y="808567"/>
            <a:ext cx="4910667" cy="32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1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22282" y="467876"/>
            <a:ext cx="9247054" cy="648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39" b="-1"/>
          <a:stretch/>
        </p:blipFill>
        <p:spPr>
          <a:xfrm>
            <a:off x="-66846" y="0"/>
            <a:ext cx="9291618" cy="6954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3540" y="-81043"/>
            <a:ext cx="9823233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7D202E"/>
                </a:solidFill>
                <a:latin typeface="Century Gothic"/>
                <a:cs typeface="Century Gothic"/>
              </a:rPr>
              <a:t>Competitive Analysis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</a:rPr>
              <a:t>		Team		Operations		Timeline and key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65327" y="962509"/>
            <a:ext cx="54739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Current competitors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Direct and substitutes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Strengths and Weaknesses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dirty="0" smtClean="0"/>
              <a:t>Key differentiation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Future potential competitors</a:t>
            </a:r>
          </a:p>
        </p:txBody>
      </p:sp>
    </p:spTree>
    <p:extLst>
      <p:ext uri="{BB962C8B-B14F-4D97-AF65-F5344CB8AC3E}">
        <p14:creationId xmlns:p14="http://schemas.microsoft.com/office/powerpoint/2010/main" xmlns="" val="7511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17657</TotalTime>
  <Words>2059</Words>
  <Application>Microsoft Office PowerPoint</Application>
  <PresentationFormat>Προβολή στην οθόνη (4:3)</PresentationFormat>
  <Paragraphs>315</Paragraphs>
  <Slides>33</Slides>
  <Notes>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a</dc:creator>
  <cp:lastModifiedBy>Χρήστης των Windows</cp:lastModifiedBy>
  <cp:revision>236</cp:revision>
  <dcterms:created xsi:type="dcterms:W3CDTF">2013-12-20T23:44:29Z</dcterms:created>
  <dcterms:modified xsi:type="dcterms:W3CDTF">2022-09-10T17:08:19Z</dcterms:modified>
</cp:coreProperties>
</file>