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FF1B64-43C7-EE7D-151C-A6F4BCEE5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7BBDF1-785B-AEF6-EF1E-D1C0483F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13B838-8813-3BD7-69ED-E99EF1EF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E03BF6-0712-91CD-3152-B69E7342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14EDC7-5309-20B5-9496-1793A85F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42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7DAAB9-0F09-924B-A230-C4DD54DA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CBB3698-C4C6-2AA0-5FA8-7C53666D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C8B9C6-B042-438B-A9C2-B478FADC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F8881F-33A2-C334-FB34-540599B5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E1A13BB-8868-A24A-C1E3-5B4C7ABB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37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D5FF13-82A4-5A00-C459-BCEE667B3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DEC520-0632-0840-39DF-363C26808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93C976-AB18-BB84-875D-E8EA4C58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897AFE-256A-20AE-E7DE-F16C2179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9DA720-71F1-EE0E-BC79-31BAD589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01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56FC40-BDE7-03C0-E088-AD06BCE8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2194F4-FB75-AE9A-7975-2970FD8A3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9C010C-299C-C39A-6896-7AE7ECE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8B6F632-3077-C9B4-C59D-C679C24E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F768FC-2BC0-B9DC-A577-CC3F74CA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03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2DE853-0631-B23F-AFCE-E4E6F003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4B711ED-2370-54E8-ADDF-AF604A7EC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51169F-89FA-3493-AE82-5FE173DD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3310ED-8AE8-05FE-74C3-6A558308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D6625B-9807-46B6-6975-0ADD6AFF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359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A161A-452E-815F-35CB-89CF9A3F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BD7B6C-6E8E-C94E-CFBF-1521858FA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18BFC7-6087-5B81-FD15-A37F0664F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2E50E6-E066-02F0-01EA-F6155E89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B591FA-ADF3-3BE6-C3DB-8104D6EF6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C0A86F-A0AF-0B6B-A275-4825DF5E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5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71DCB6-36E1-7F61-690E-A553DE01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79D2E47-EC75-0908-225C-F0597A5EE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44C9F60-E456-5315-3407-061CA8FC3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9D9FABE-8C9C-6A61-5CD8-200653F02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D517FCB-CD7E-20F4-4A05-4578CAE15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AE8E481-842D-1B75-2841-BB070267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7AFB74C-722C-1F4A-A4FD-47169938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7C68AD-0C52-55CB-339A-03C6F5F1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51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BCFE1-8AD0-30F5-64DE-B01483F3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EA0EB80-0635-C226-5E8E-99B1D921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1342644-A2B2-0898-089C-D7CE4CFB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271EF8-ED25-CEB9-163C-84C0187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9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096CE05-BF53-370C-525C-E51EB6CB0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E7A37E9-67D2-B94E-3567-459CD8C3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FD8468-9F19-6577-FE2D-1FA6FD61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93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17A951-BF95-CE16-FABD-65B47010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B3A897-447E-12E7-7E67-0ED59855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F1F4172-FA31-A07F-5BC3-452BEA17B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ED8E73-75AD-BE95-E9D2-589A3C2A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C132F0-FB31-6F46-52A5-9BF2B631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29176E-F521-2744-77C4-DA9B174C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76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F51A1B-E58E-18E8-A574-4B4AEC8B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82410CD-4751-B19B-FB7D-40C7FCB3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BAB2AEB-B53D-3600-2D05-42C63A90C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8AD7C2-A87F-3440-D68A-B129CEA9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FD5678-DE34-1AA0-93CD-7C76BD12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6380E4-E7A9-326E-1878-2C68F630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72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F5A9A56-5E01-80EC-35E8-C56750F2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486725F-C492-4C58-82E6-153D7A3CA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69D5D0-C5DF-7FD1-4F38-0146C9C03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B3DD-5EA3-9F41-BFA2-7D787BEE22BE}" type="datetimeFigureOut">
              <a:rPr lang="el-GR" smtClean="0"/>
              <a:t>29/3/24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57AEC6-73CD-78DD-2AF0-D8C1AE673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61A60B-4FBC-EC13-E20B-2845ACBF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4C11-9ECB-724D-88CA-92417BB5FF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65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150F9-9F05-D94E-25E0-5158A1AA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/>
              <a:t>We need money for aid. Let’s print it.</a:t>
            </a:r>
            <a:endParaRPr lang="el-GR" sz="5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C3D7C2-15CE-6816-1C7E-D6AB8AEC0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Michael Metcalf</a:t>
            </a:r>
            <a:endParaRPr lang="el-GR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άτομο, άνδρας, κουστούμι, όρθ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DD0BD07-9105-D128-19E9-35F0DE0A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26" r="1722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424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87C6AA0-DC11-FC9E-501C-750C5685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Core ideas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4663DB-B67D-B3A1-7F10-5083866D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1. What is the speaker’s main proposition?</a:t>
            </a:r>
            <a:endParaRPr lang="el-GR" sz="2600" dirty="0"/>
          </a:p>
          <a:p>
            <a:r>
              <a:rPr lang="en-US" sz="2600" dirty="0"/>
              <a:t>2. Explain the story about him and his daughter meeting a man collecting money for charity. What is the significance of that story?</a:t>
            </a:r>
            <a:endParaRPr lang="el-GR" sz="2600" dirty="0"/>
          </a:p>
          <a:p>
            <a:r>
              <a:rPr lang="en-US" sz="2600" dirty="0"/>
              <a:t>3. What does the speaker say about the success of the Millennium Development Goals?</a:t>
            </a:r>
            <a:endParaRPr lang="el-GR" sz="2600" dirty="0"/>
          </a:p>
          <a:p>
            <a:r>
              <a:rPr lang="en-US" sz="2600" dirty="0"/>
              <a:t>4. How did the central banks react to the financial crisis?</a:t>
            </a:r>
            <a:endParaRPr lang="el-GR" sz="2600" dirty="0"/>
          </a:p>
          <a:p>
            <a:r>
              <a:rPr lang="en-US" sz="2600" dirty="0"/>
              <a:t>5. What is ‘Print Aid’ and how risky is it?</a:t>
            </a:r>
            <a:endParaRPr lang="el-GR" sz="2600" dirty="0"/>
          </a:p>
          <a:p>
            <a:r>
              <a:rPr lang="en-US" sz="2600" dirty="0"/>
              <a:t>6. Why is now a good opportunity to implement the scheme?</a:t>
            </a:r>
            <a:endParaRPr lang="el-GR" sz="2600" dirty="0"/>
          </a:p>
          <a:p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32533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52FBFCC-7B2D-0CFE-AE38-6B6B81FB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Rhetorical strategies</a:t>
            </a:r>
            <a:endParaRPr lang="el-GR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BA0CDB-B762-C997-4781-8CB78337C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/>
              <a:t>1. How is attention drawn in the beginning of the speech?</a:t>
            </a:r>
            <a:endParaRPr lang="el-GR" sz="2200"/>
          </a:p>
          <a:p>
            <a:r>
              <a:rPr lang="en-US" sz="2200"/>
              <a:t>2. To describe the (in)effectiveness of the millennium goals the speaker draws a metaphor with the auditorium. What is the metaphor and what is he trying to achieve through it?</a:t>
            </a:r>
            <a:endParaRPr lang="el-GR" sz="2200"/>
          </a:p>
          <a:p>
            <a:r>
              <a:rPr lang="en-US" sz="2200"/>
              <a:t>3. The speaker frequently uses short sentences. What effect do they have on the audience? </a:t>
            </a:r>
            <a:endParaRPr lang="el-GR" sz="2200"/>
          </a:p>
          <a:p>
            <a:r>
              <a:rPr lang="en-US" sz="2200"/>
              <a:t>4. Give some examples of strong contrast. </a:t>
            </a:r>
            <a:endParaRPr lang="el-GR" sz="2200"/>
          </a:p>
          <a:p>
            <a:r>
              <a:rPr lang="en-US" sz="2200"/>
              <a:t>5. Give some examples of intentional repetition of words. </a:t>
            </a:r>
            <a:endParaRPr lang="el-GR" sz="2200"/>
          </a:p>
          <a:p>
            <a:r>
              <a:rPr lang="en-US" sz="2200"/>
              <a:t>6. The speaker often repeats the questions ‘why not’. What is the significance of the phrase?</a:t>
            </a:r>
            <a:endParaRPr lang="el-GR" sz="2200"/>
          </a:p>
          <a:p>
            <a:r>
              <a:rPr lang="en-US" sz="2200"/>
              <a:t>7. How does the speaker establish common ground?</a:t>
            </a:r>
            <a:endParaRPr lang="el-GR" sz="2200"/>
          </a:p>
          <a:p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87972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765262-ECB1-1769-3C8A-9DCAB4A1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words with their definitions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7DC5510-33B7-20E2-551D-F0FB97340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386201"/>
              </p:ext>
            </p:extLst>
          </p:nvPr>
        </p:nvGraphicFramePr>
        <p:xfrm>
          <a:off x="1480930" y="1825625"/>
          <a:ext cx="884582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325">
                  <a:extLst>
                    <a:ext uri="{9D8B030D-6E8A-4147-A177-3AD203B41FA5}">
                      <a16:colId xmlns:a16="http://schemas.microsoft.com/office/drawing/2014/main" val="238856535"/>
                    </a:ext>
                  </a:extLst>
                </a:gridCol>
                <a:gridCol w="6691502">
                  <a:extLst>
                    <a:ext uri="{9D8B030D-6E8A-4147-A177-3AD203B41FA5}">
                      <a16:colId xmlns:a16="http://schemas.microsoft.com/office/drawing/2014/main" val="142994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6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unprecedented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 To buy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2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To match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row, continuous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2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Purchase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C. To contribute money to a cause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94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Consecutive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D. Influence effect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2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To strive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Try hard, struggle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6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Overriding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easily affected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4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Vulnerable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G. To offer an amount equal/analogous to another person’s contribution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5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8. Impact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accept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although you may not want it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3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9. To settle for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Without anything like it having happened before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4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10. To fund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important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2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765262-ECB1-1769-3C8A-9DCAB4A1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words with their definitions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7DC5510-33B7-20E2-551D-F0FB97340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63831"/>
              </p:ext>
            </p:extLst>
          </p:nvPr>
        </p:nvGraphicFramePr>
        <p:xfrm>
          <a:off x="1480930" y="1825625"/>
          <a:ext cx="884582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325">
                  <a:extLst>
                    <a:ext uri="{9D8B030D-6E8A-4147-A177-3AD203B41FA5}">
                      <a16:colId xmlns:a16="http://schemas.microsoft.com/office/drawing/2014/main" val="238856535"/>
                    </a:ext>
                  </a:extLst>
                </a:gridCol>
                <a:gridCol w="6691502">
                  <a:extLst>
                    <a:ext uri="{9D8B030D-6E8A-4147-A177-3AD203B41FA5}">
                      <a16:colId xmlns:a16="http://schemas.microsoft.com/office/drawing/2014/main" val="142994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6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Unprecedented 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A. To buy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2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To match 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row, continuous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2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Purchase 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C. To contribute money to a cause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94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 Consecutive 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D. Influence effect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2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 To strive 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E. Try hard, struggle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6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 Overriding J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Easily affected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48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7. Vulnerable F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G. To offer an amount equal/analogous to another person’s contribution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5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8. Impact 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accept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although you may not want it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633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9. To settle for 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Without anything like it having happened before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4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10. To fund C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 important</a:t>
                      </a:r>
                      <a:r>
                        <a:rPr lang="el-GR" dirty="0">
                          <a:effectLst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2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88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B31E33-B3EC-882D-0DB4-70E21E5E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missing derivative forms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CDC52D4-783F-BC64-F680-0DE679675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6497"/>
              </p:ext>
            </p:extLst>
          </p:nvPr>
        </p:nvGraphicFramePr>
        <p:xfrm>
          <a:off x="1124464" y="1902941"/>
          <a:ext cx="9366421" cy="4436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407">
                  <a:extLst>
                    <a:ext uri="{9D8B030D-6E8A-4147-A177-3AD203B41FA5}">
                      <a16:colId xmlns:a16="http://schemas.microsoft.com/office/drawing/2014/main" val="217974720"/>
                    </a:ext>
                  </a:extLst>
                </a:gridCol>
                <a:gridCol w="3122507">
                  <a:extLst>
                    <a:ext uri="{9D8B030D-6E8A-4147-A177-3AD203B41FA5}">
                      <a16:colId xmlns:a16="http://schemas.microsoft.com/office/drawing/2014/main" val="4217646381"/>
                    </a:ext>
                  </a:extLst>
                </a:gridCol>
                <a:gridCol w="3122507">
                  <a:extLst>
                    <a:ext uri="{9D8B030D-6E8A-4147-A177-3AD203B41FA5}">
                      <a16:colId xmlns:a16="http://schemas.microsoft.com/office/drawing/2014/main" val="2784593857"/>
                    </a:ext>
                  </a:extLst>
                </a:gridCol>
              </a:tblGrid>
              <a:tr h="4376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VERB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NOUN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ADJECTIVE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649863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aspire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087541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precede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</a:t>
                      </a:r>
                      <a:endParaRPr lang="el-GR" sz="2000" dirty="0">
                        <a:effectLst/>
                      </a:endParaRPr>
                    </a:p>
                    <a:p>
                      <a:r>
                        <a:rPr lang="en-US" sz="2000" dirty="0">
                          <a:effectLst/>
                        </a:rPr>
                        <a:t>5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4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40404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think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6</a:t>
                      </a:r>
                      <a:endParaRPr lang="el-GR" sz="2000">
                        <a:effectLst/>
                      </a:endParaRPr>
                    </a:p>
                    <a:p>
                      <a:r>
                        <a:rPr lang="en-US" sz="2000">
                          <a:effectLst/>
                        </a:rPr>
                        <a:t>7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8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573350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coincide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9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049024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invest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11.</a:t>
                      </a:r>
                      <a:endParaRPr lang="el-GR" sz="2000">
                        <a:effectLst/>
                      </a:endParaRPr>
                    </a:p>
                    <a:p>
                      <a:r>
                        <a:rPr lang="en-US" sz="2000">
                          <a:effectLst/>
                        </a:rPr>
                        <a:t>12.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201437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mandate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13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14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906104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govern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15</a:t>
                      </a:r>
                      <a:endParaRPr lang="el-GR" sz="2000">
                        <a:effectLst/>
                      </a:endParaRPr>
                    </a:p>
                    <a:p>
                      <a:r>
                        <a:rPr lang="en-US" sz="2000">
                          <a:effectLst/>
                        </a:rPr>
                        <a:t>16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17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32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86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B31E33-B3EC-882D-0DB4-70E21E5E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missing derivative forms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CDC52D4-783F-BC64-F680-0DE679675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79458"/>
              </p:ext>
            </p:extLst>
          </p:nvPr>
        </p:nvGraphicFramePr>
        <p:xfrm>
          <a:off x="1124464" y="1902941"/>
          <a:ext cx="9366421" cy="4436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407">
                  <a:extLst>
                    <a:ext uri="{9D8B030D-6E8A-4147-A177-3AD203B41FA5}">
                      <a16:colId xmlns:a16="http://schemas.microsoft.com/office/drawing/2014/main" val="217974720"/>
                    </a:ext>
                  </a:extLst>
                </a:gridCol>
                <a:gridCol w="3122507">
                  <a:extLst>
                    <a:ext uri="{9D8B030D-6E8A-4147-A177-3AD203B41FA5}">
                      <a16:colId xmlns:a16="http://schemas.microsoft.com/office/drawing/2014/main" val="4217646381"/>
                    </a:ext>
                  </a:extLst>
                </a:gridCol>
                <a:gridCol w="3122507">
                  <a:extLst>
                    <a:ext uri="{9D8B030D-6E8A-4147-A177-3AD203B41FA5}">
                      <a16:colId xmlns:a16="http://schemas.microsoft.com/office/drawing/2014/main" val="2784593857"/>
                    </a:ext>
                  </a:extLst>
                </a:gridCol>
              </a:tblGrid>
              <a:tr h="43763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VERB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NOUN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</a:rPr>
                        <a:t>ADJECTIVE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6649863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aspire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 aspiration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2 aspiring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087541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precede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 precedence</a:t>
                      </a:r>
                      <a:endParaRPr lang="el-GR" sz="2000" dirty="0">
                        <a:effectLst/>
                      </a:endParaRPr>
                    </a:p>
                    <a:p>
                      <a:r>
                        <a:rPr lang="en-US" sz="2000" dirty="0">
                          <a:effectLst/>
                        </a:rPr>
                        <a:t>5precedent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4preceding, unprecedented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40404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think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6 thought</a:t>
                      </a:r>
                      <a:endParaRPr lang="el-GR" sz="2000" dirty="0">
                        <a:effectLst/>
                      </a:endParaRPr>
                    </a:p>
                    <a:p>
                      <a:r>
                        <a:rPr lang="en-US" sz="2000" dirty="0">
                          <a:effectLst/>
                        </a:rPr>
                        <a:t>7thinker, thinking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8 thoughtful, Unthinkable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5573350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coincide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9coincidence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10coincidental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049024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invest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11.investment</a:t>
                      </a:r>
                      <a:endParaRPr lang="el-GR" sz="2000" dirty="0">
                        <a:effectLst/>
                      </a:endParaRPr>
                    </a:p>
                    <a:p>
                      <a:r>
                        <a:rPr lang="en-US" sz="2000" dirty="0">
                          <a:effectLst/>
                        </a:rPr>
                        <a:t>12.investor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201437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mandate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13mandate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14mandatory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906104"/>
                  </a:ext>
                </a:extLst>
              </a:tr>
              <a:tr h="726990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To govern</a:t>
                      </a:r>
                      <a:endParaRPr lang="el-GR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15government, governance</a:t>
                      </a:r>
                      <a:endParaRPr lang="el-GR" sz="2000" dirty="0">
                        <a:effectLst/>
                      </a:endParaRPr>
                    </a:p>
                    <a:p>
                      <a:r>
                        <a:rPr lang="en-US" sz="2000" dirty="0">
                          <a:effectLst/>
                        </a:rPr>
                        <a:t>16governor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17governmental</a:t>
                      </a:r>
                      <a:endParaRPr lang="el-GR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32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396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555</Words>
  <Application>Microsoft Macintosh PowerPoint</Application>
  <PresentationFormat>Ευρεία οθόνη</PresentationFormat>
  <Paragraphs>117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Θέμα του Office</vt:lpstr>
      <vt:lpstr>We need money for aid. Let’s print it.</vt:lpstr>
      <vt:lpstr>Core ideas</vt:lpstr>
      <vt:lpstr>Rhetorical strategies</vt:lpstr>
      <vt:lpstr>Match the words with their definitions</vt:lpstr>
      <vt:lpstr>Match the words with their definitions</vt:lpstr>
      <vt:lpstr>Complete the missing derivative forms</vt:lpstr>
      <vt:lpstr>Complete the missing derivative 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΅We need money for aid</dc:title>
  <dc:creator>Ifigeneia Machili</dc:creator>
  <cp:lastModifiedBy>Ifigeneia Machili</cp:lastModifiedBy>
  <cp:revision>3</cp:revision>
  <dcterms:created xsi:type="dcterms:W3CDTF">2022-05-17T09:39:46Z</dcterms:created>
  <dcterms:modified xsi:type="dcterms:W3CDTF">2024-03-29T05:23:12Z</dcterms:modified>
</cp:coreProperties>
</file>