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7"/>
  </p:notesMasterIdLst>
  <p:sldIdLst>
    <p:sldId id="299"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01" r:id="rId44"/>
    <p:sldId id="304" r:id="rId45"/>
    <p:sldId id="305" r:id="rId46"/>
    <p:sldId id="306" r:id="rId47"/>
    <p:sldId id="308" r:id="rId48"/>
    <p:sldId id="352" r:id="rId49"/>
    <p:sldId id="341" r:id="rId50"/>
    <p:sldId id="342" r:id="rId51"/>
    <p:sldId id="343" r:id="rId52"/>
    <p:sldId id="344" r:id="rId53"/>
    <p:sldId id="345" r:id="rId54"/>
    <p:sldId id="346" r:id="rId55"/>
    <p:sldId id="347" r:id="rId56"/>
    <p:sldId id="348" r:id="rId57"/>
    <p:sldId id="349" r:id="rId58"/>
    <p:sldId id="350" r:id="rId59"/>
    <p:sldId id="382" r:id="rId60"/>
    <p:sldId id="358" r:id="rId61"/>
    <p:sldId id="383" r:id="rId62"/>
    <p:sldId id="384" r:id="rId63"/>
    <p:sldId id="353" r:id="rId64"/>
    <p:sldId id="354" r:id="rId65"/>
    <p:sldId id="355" r:id="rId66"/>
    <p:sldId id="356" r:id="rId67"/>
    <p:sldId id="351" r:id="rId68"/>
    <p:sldId id="319" r:id="rId69"/>
    <p:sldId id="320" r:id="rId70"/>
    <p:sldId id="321" r:id="rId71"/>
    <p:sldId id="322" r:id="rId72"/>
    <p:sldId id="324" r:id="rId73"/>
    <p:sldId id="326"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09" r:id="rId88"/>
    <p:sldId id="311" r:id="rId89"/>
    <p:sldId id="312" r:id="rId90"/>
    <p:sldId id="313" r:id="rId91"/>
    <p:sldId id="314" r:id="rId92"/>
    <p:sldId id="315" r:id="rId93"/>
    <p:sldId id="31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5" r:id="rId118"/>
    <p:sldId id="386" r:id="rId119"/>
    <p:sldId id="387" r:id="rId120"/>
    <p:sldId id="388" r:id="rId121"/>
    <p:sldId id="389" r:id="rId122"/>
    <p:sldId id="390" r:id="rId123"/>
    <p:sldId id="391" r:id="rId124"/>
    <p:sldId id="392" r:id="rId125"/>
    <p:sldId id="298" r:id="rId126"/>
  </p:sldIdLst>
  <p:sldSz cx="9144000" cy="5143500" type="screen16x9"/>
  <p:notesSz cx="6858000" cy="9144000"/>
  <p:embeddedFontLst>
    <p:embeddedFont>
      <p:font typeface="Comic Sans MS" panose="030F0702030302020204" pitchFamily="66" charset="0"/>
      <p:regular r:id="rId128"/>
      <p:bold r:id="rId129"/>
      <p:italic r:id="rId130"/>
      <p:boldItalic r:id="rId131"/>
    </p:embeddedFont>
    <p:embeddedFont>
      <p:font typeface="Century Gothic" panose="020B0502020202020204" pitchFamily="34" charset="0"/>
      <p:regular r:id="rId132"/>
      <p:bold r:id="rId133"/>
      <p:italic r:id="rId134"/>
      <p:boldItalic r:id="rId135"/>
    </p:embeddedFont>
    <p:embeddedFont>
      <p:font typeface="Lucida Sans" panose="020B0602030504020204" pitchFamily="34" charset="0"/>
      <p:regular r:id="rId136"/>
      <p:bold r:id="rId137"/>
      <p:italic r:id="rId138"/>
      <p:boldItalic r:id="rId139"/>
    </p:embeddedFont>
    <p:embeddedFont>
      <p:font typeface="Verdana" panose="020B0604030504040204" pitchFamily="34" charset="0"/>
      <p:regular r:id="rId140"/>
      <p:bold r:id="rId141"/>
      <p:italic r:id="rId142"/>
      <p:boldItalic r:id="rId143"/>
    </p:embeddedFont>
    <p:embeddedFont>
      <p:font typeface="Lato" panose="020B0604020202020204" charset="0"/>
      <p:regular r:id="rId144"/>
      <p:bold r:id="rId145"/>
      <p:italic r:id="rId146"/>
      <p:boldItalic r:id="rId147"/>
    </p:embeddedFont>
    <p:embeddedFont>
      <p:font typeface="Arial Narrow" panose="020B0606020202030204" pitchFamily="34" charset="0"/>
      <p:regular r:id="rId148"/>
      <p:bold r:id="rId149"/>
      <p:italic r:id="rId150"/>
      <p:boldItalic r:id="rId151"/>
    </p:embeddedFont>
    <p:embeddedFont>
      <p:font typeface="Helvetica Neue Light" panose="020B0604020202020204" charset="0"/>
      <p:regular r:id="rId152"/>
      <p:bold r:id="rId153"/>
      <p:italic r:id="rId154"/>
      <p:boldItalic r:id="rId155"/>
    </p:embeddedFont>
    <p:embeddedFont>
      <p:font typeface="Webdings" panose="05030102010509060703" pitchFamily="18" charset="2"/>
      <p:regular r:id="rId156"/>
    </p:embeddedFont>
    <p:embeddedFont>
      <p:font typeface="Raleway" panose="020B0604020202020204" charset="0"/>
      <p:regular r:id="rId157"/>
      <p:bold r:id="rId158"/>
      <p:italic r:id="rId159"/>
      <p:boldItalic r:id="rId160"/>
    </p:embeddedFont>
    <p:embeddedFont>
      <p:font typeface="Raleway ExtraBold" panose="020B0604020202020204" charset="0"/>
      <p:bold r:id="rId161"/>
      <p:boldItalic r:id="rId162"/>
    </p:embeddedFont>
    <p:embeddedFont>
      <p:font typeface="Impact" panose="020B0806030902050204" pitchFamily="34" charset="0"/>
      <p:regular r:id="rId1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4" roundtripDataSignature="AMtx7mhAfIbJDYZffFItzYxr1BhA6WrHv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gnos" initials="a" lastIdx="2" clrIdx="0">
    <p:extLst>
      <p:ext uri="{19B8F6BF-5375-455C-9EA6-DF929625EA0E}">
        <p15:presenceInfo xmlns:p15="http://schemas.microsoft.com/office/powerpoint/2012/main" userId="anagn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A044DE-91A7-4762-8899-6D4F52794870}">
  <a:tblStyle styleId="{6FA044DE-91A7-4762-8899-6D4F52794870}" styleName="Table_0">
    <a:wholeTbl>
      <a:tcTxStyle b="off" i="off">
        <a:font>
          <a:latin typeface="Arial"/>
          <a:ea typeface="Arial"/>
          <a:cs typeface="Arial"/>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40000"/>
            </a:schemeClr>
          </a:solidFill>
        </a:fill>
      </a:tcStyle>
    </a:band1H>
    <a:band2H>
      <a:tcTxStyle/>
      <a:tcStyle>
        <a:tcBdr/>
      </a:tcStyle>
    </a:band2H>
    <a:band1V>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a:tcStyle>
        <a:tcBdr/>
      </a:tcStyle>
    </a:neCell>
    <a:nwCell>
      <a:tcTxStyle/>
      <a:tcStyle>
        <a:tcBdr/>
      </a:tcStyle>
    </a:nwCell>
  </a:tblStyle>
  <a:tblStyle styleId="{659CD5B5-C5DA-4CE8-89C3-F8D7F54D8E2D}"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68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1.fntdata"/><Relationship Id="rId159" Type="http://schemas.openxmlformats.org/officeDocument/2006/relationships/font" Target="fonts/font3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1.fntdata"/><Relationship Id="rId149" Type="http://schemas.openxmlformats.org/officeDocument/2006/relationships/font" Target="fonts/font22.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33.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12.fntdata"/><Relationship Id="rId85" Type="http://schemas.openxmlformats.org/officeDocument/2006/relationships/slide" Target="slides/slide84.xml"/><Relationship Id="rId150" Type="http://schemas.openxmlformats.org/officeDocument/2006/relationships/font" Target="fonts/font23.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font" Target="fonts/font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3.fntdata"/><Relationship Id="rId145" Type="http://schemas.openxmlformats.org/officeDocument/2006/relationships/font" Target="fonts/font18.fntdata"/><Relationship Id="rId161" Type="http://schemas.openxmlformats.org/officeDocument/2006/relationships/font" Target="fonts/font34.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3.fntdata"/><Relationship Id="rId135" Type="http://schemas.openxmlformats.org/officeDocument/2006/relationships/font" Target="fonts/font8.fntdata"/><Relationship Id="rId151" Type="http://schemas.openxmlformats.org/officeDocument/2006/relationships/font" Target="fonts/font24.fntdata"/><Relationship Id="rId156" Type="http://schemas.openxmlformats.org/officeDocument/2006/relationships/font" Target="fonts/font2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4.fntdata"/><Relationship Id="rId146" Type="http://schemas.openxmlformats.org/officeDocument/2006/relationships/font" Target="fonts/font19.fntdata"/><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3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4.fntdata"/><Relationship Id="rId136" Type="http://schemas.openxmlformats.org/officeDocument/2006/relationships/font" Target="fonts/font9.fntdata"/><Relationship Id="rId157" Type="http://schemas.openxmlformats.org/officeDocument/2006/relationships/font" Target="fonts/font30.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0.fntdata"/><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5.fntdata"/><Relationship Id="rId163" Type="http://schemas.openxmlformats.org/officeDocument/2006/relationships/font" Target="fonts/font3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0.fntdata"/><Relationship Id="rId158" Type="http://schemas.openxmlformats.org/officeDocument/2006/relationships/font" Target="fonts/font3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5.fntdata"/><Relationship Id="rId153" Type="http://schemas.openxmlformats.org/officeDocument/2006/relationships/font" Target="fonts/font2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6.fntdata"/><Relationship Id="rId148" Type="http://schemas.openxmlformats.org/officeDocument/2006/relationships/font" Target="fonts/font21.fntdata"/><Relationship Id="rId164" Type="http://customschemas.google.com/relationships/presentationmetadata" Target="metadata"/><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6.fntdata"/><Relationship Id="rId154" Type="http://schemas.openxmlformats.org/officeDocument/2006/relationships/font" Target="fonts/font27.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7.fntdata"/><Relationship Id="rId90" Type="http://schemas.openxmlformats.org/officeDocument/2006/relationships/slide" Target="slides/slide89.xml"/><Relationship Id="rId165" Type="http://schemas.openxmlformats.org/officeDocument/2006/relationships/commentAuthors" Target="commentAuthor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7.fntdata"/><Relationship Id="rId80" Type="http://schemas.openxmlformats.org/officeDocument/2006/relationships/slide" Target="slides/slide79.xml"/><Relationship Id="rId155" Type="http://schemas.openxmlformats.org/officeDocument/2006/relationships/font" Target="fonts/font28.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01T11:20:09.968" idx="1">
    <p:pos x="647" y="1737"/>
    <p:text>Σύνταξη Βιογραφικού Σημιεώματος</p:text>
    <p:extLst>
      <p:ext uri="{C676402C-5697-4E1C-873F-D02D1690AC5C}">
        <p15:threadingInfo xmlns:p15="http://schemas.microsoft.com/office/powerpoint/2012/main" timeZoneBias="-1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2976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28" name="Google Shape;32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5" name="Google Shape;36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3" name="Google Shape;42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75" name="Google Shape;475;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12" name="Google Shape;51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4" name="Google Shape;824;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9" name="Google Shape;103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7" name="Google Shape;104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3" name="Google Shape;105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f88252dc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f88252d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1887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253fee4d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253fee4d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127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22d1b8bcbc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22d1b8bcbc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412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253fee4d81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253fee4d81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679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253fee4d81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253fee4d81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0742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5001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395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1790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5440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26584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53fee4d81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53fee4d81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055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253fee4d81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253fee4d81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578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226650e64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226650e64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93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53fee4d81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253fee4d81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474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263502ae4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263502ae4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0590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263502ae4a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81" name="Google Shape;281;g1263502ae4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128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22d1b8bcbc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22d1b8bcbc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357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f88252dc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f88252d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5638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958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666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7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0770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19348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261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908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2d1b8bcb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2d1b8bcb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6812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7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87733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724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0962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845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392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693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4844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26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4485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25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6201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6906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29827b7eb1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29827b7eb1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1554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f88252dc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f88252d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11846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25715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0975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9361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0291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964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26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9827b7eb1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9827b7eb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5449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9" name="Google Shape;105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8"/>
        <p:cNvGrpSpPr/>
        <p:nvPr/>
      </p:nvGrpSpPr>
      <p:grpSpPr>
        <a:xfrm>
          <a:off x="0" y="0"/>
          <a:ext cx="0" cy="0"/>
          <a:chOff x="0" y="0"/>
          <a:chExt cx="0" cy="0"/>
        </a:xfrm>
      </p:grpSpPr>
      <p:sp>
        <p:nvSpPr>
          <p:cNvPr id="19" name="Google Shape;19;p19"/>
          <p:cNvSpPr txBox="1">
            <a:spLocks noGrp="1"/>
          </p:cNvSpPr>
          <p:nvPr>
            <p:ph type="title"/>
          </p:nvPr>
        </p:nvSpPr>
        <p:spPr>
          <a:xfrm>
            <a:off x="1308150" y="1318650"/>
            <a:ext cx="71100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600"/>
              <a:buNone/>
              <a:defRPr sz="2600">
                <a:solidFill>
                  <a:srgbClr val="FFFFFF"/>
                </a:solidFill>
              </a:defRPr>
            </a:lvl1pPr>
            <a:lvl2pPr lvl="1" algn="l">
              <a:lnSpc>
                <a:spcPct val="100000"/>
              </a:lnSpc>
              <a:spcBef>
                <a:spcPts val="0"/>
              </a:spcBef>
              <a:spcAft>
                <a:spcPts val="0"/>
              </a:spcAft>
              <a:buClr>
                <a:srgbClr val="FFFFFF"/>
              </a:buClr>
              <a:buSzPts val="2600"/>
              <a:buNone/>
              <a:defRPr sz="2600">
                <a:solidFill>
                  <a:srgbClr val="FFFFFF"/>
                </a:solidFill>
              </a:defRPr>
            </a:lvl2pPr>
            <a:lvl3pPr lvl="2" algn="l">
              <a:lnSpc>
                <a:spcPct val="100000"/>
              </a:lnSpc>
              <a:spcBef>
                <a:spcPts val="0"/>
              </a:spcBef>
              <a:spcAft>
                <a:spcPts val="0"/>
              </a:spcAft>
              <a:buClr>
                <a:srgbClr val="FFFFFF"/>
              </a:buClr>
              <a:buSzPts val="2600"/>
              <a:buNone/>
              <a:defRPr sz="2600">
                <a:solidFill>
                  <a:srgbClr val="FFFFFF"/>
                </a:solidFill>
              </a:defRPr>
            </a:lvl3pPr>
            <a:lvl4pPr lvl="3" algn="l">
              <a:lnSpc>
                <a:spcPct val="100000"/>
              </a:lnSpc>
              <a:spcBef>
                <a:spcPts val="0"/>
              </a:spcBef>
              <a:spcAft>
                <a:spcPts val="0"/>
              </a:spcAft>
              <a:buClr>
                <a:srgbClr val="FFFFFF"/>
              </a:buClr>
              <a:buSzPts val="2600"/>
              <a:buNone/>
              <a:defRPr sz="2600">
                <a:solidFill>
                  <a:srgbClr val="FFFFFF"/>
                </a:solidFill>
              </a:defRPr>
            </a:lvl4pPr>
            <a:lvl5pPr lvl="4" algn="l">
              <a:lnSpc>
                <a:spcPct val="100000"/>
              </a:lnSpc>
              <a:spcBef>
                <a:spcPts val="0"/>
              </a:spcBef>
              <a:spcAft>
                <a:spcPts val="0"/>
              </a:spcAft>
              <a:buClr>
                <a:srgbClr val="FFFFFF"/>
              </a:buClr>
              <a:buSzPts val="2600"/>
              <a:buNone/>
              <a:defRPr sz="2600">
                <a:solidFill>
                  <a:srgbClr val="FFFFFF"/>
                </a:solidFill>
              </a:defRPr>
            </a:lvl5pPr>
            <a:lvl6pPr lvl="5" algn="l">
              <a:lnSpc>
                <a:spcPct val="100000"/>
              </a:lnSpc>
              <a:spcBef>
                <a:spcPts val="0"/>
              </a:spcBef>
              <a:spcAft>
                <a:spcPts val="0"/>
              </a:spcAft>
              <a:buClr>
                <a:srgbClr val="FFFFFF"/>
              </a:buClr>
              <a:buSzPts val="2600"/>
              <a:buNone/>
              <a:defRPr sz="2600">
                <a:solidFill>
                  <a:srgbClr val="FFFFFF"/>
                </a:solidFill>
              </a:defRPr>
            </a:lvl6pPr>
            <a:lvl7pPr lvl="6" algn="l">
              <a:lnSpc>
                <a:spcPct val="100000"/>
              </a:lnSpc>
              <a:spcBef>
                <a:spcPts val="0"/>
              </a:spcBef>
              <a:spcAft>
                <a:spcPts val="0"/>
              </a:spcAft>
              <a:buClr>
                <a:srgbClr val="FFFFFF"/>
              </a:buClr>
              <a:buSzPts val="2600"/>
              <a:buNone/>
              <a:defRPr sz="2600">
                <a:solidFill>
                  <a:srgbClr val="FFFFFF"/>
                </a:solidFill>
              </a:defRPr>
            </a:lvl7pPr>
            <a:lvl8pPr lvl="7" algn="l">
              <a:lnSpc>
                <a:spcPct val="100000"/>
              </a:lnSpc>
              <a:spcBef>
                <a:spcPts val="0"/>
              </a:spcBef>
              <a:spcAft>
                <a:spcPts val="0"/>
              </a:spcAft>
              <a:buClr>
                <a:srgbClr val="FFFFFF"/>
              </a:buClr>
              <a:buSzPts val="2600"/>
              <a:buNone/>
              <a:defRPr sz="2600">
                <a:solidFill>
                  <a:srgbClr val="FFFFFF"/>
                </a:solidFill>
              </a:defRPr>
            </a:lvl8pPr>
            <a:lvl9pPr lvl="8" algn="l">
              <a:lnSpc>
                <a:spcPct val="100000"/>
              </a:lnSpc>
              <a:spcBef>
                <a:spcPts val="0"/>
              </a:spcBef>
              <a:spcAft>
                <a:spcPts val="0"/>
              </a:spcAft>
              <a:buClr>
                <a:srgbClr val="FFFFFF"/>
              </a:buClr>
              <a:buSzPts val="2600"/>
              <a:buNone/>
              <a:defRPr sz="2600">
                <a:solidFill>
                  <a:srgbClr val="FFFFFF"/>
                </a:solidFill>
              </a:defRPr>
            </a:lvl9pPr>
          </a:lstStyle>
          <a:p>
            <a:endParaRPr/>
          </a:p>
        </p:txBody>
      </p:sp>
      <p:sp>
        <p:nvSpPr>
          <p:cNvPr id="20" name="Google Shape;20;p1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21" name="Google Shape;21;p19"/>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600"/>
              <a:buFont typeface="Arial"/>
              <a:buNone/>
            </a:pPr>
            <a:r>
              <a:rPr lang="el-GR" sz="600" b="0" i="0" u="none" strike="noStrike" cap="none">
                <a:solidFill>
                  <a:srgbClr val="FFFFFF"/>
                </a:solidFill>
                <a:latin typeface="Raleway"/>
                <a:ea typeface="Raleway"/>
                <a:cs typeface="Raleway"/>
                <a:sym typeface="Raleway"/>
              </a:rPr>
              <a:t>4/22</a:t>
            </a:r>
            <a:endParaRPr sz="600" b="1" i="0" u="none" strike="noStrike" cap="none">
              <a:solidFill>
                <a:srgbClr val="FFFFFF"/>
              </a:solidFill>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2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 name="Google Shape;101;p27"/>
          <p:cNvGrpSpPr/>
          <p:nvPr/>
        </p:nvGrpSpPr>
        <p:grpSpPr>
          <a:xfrm>
            <a:off x="830392" y="1191256"/>
            <a:ext cx="745763" cy="45826"/>
            <a:chOff x="4580561" y="2589004"/>
            <a:chExt cx="1064464" cy="25200"/>
          </a:xfrm>
        </p:grpSpPr>
        <p:sp>
          <p:nvSpPr>
            <p:cNvPr id="102" name="Google Shape;102;p2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4" name="Google Shape;104;p27"/>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105" name="Google Shape;105;p27"/>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6" name="Google Shape;106;p27"/>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07" name="Google Shape;107;p2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08" name="Google Shape;108;p27">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9" name="Google Shape;109;p27">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10" name="Google Shape;110;p27">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11" name="Google Shape;111;p27">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2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 name="Google Shape;114;p28"/>
          <p:cNvGrpSpPr/>
          <p:nvPr/>
        </p:nvGrpSpPr>
        <p:grpSpPr>
          <a:xfrm>
            <a:off x="830392" y="1191256"/>
            <a:ext cx="745763" cy="45826"/>
            <a:chOff x="4580561" y="2589004"/>
            <a:chExt cx="1064464" cy="25200"/>
          </a:xfrm>
        </p:grpSpPr>
        <p:sp>
          <p:nvSpPr>
            <p:cNvPr id="115" name="Google Shape;115;p2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7" name="Google Shape;117;p28"/>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118" name="Google Shape;118;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19" name="Google Shape;119;p2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0" name="Google Shape;120;p2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21" name="Google Shape;121;p2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22" name="Google Shape;122;p2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23"/>
        <p:cNvGrpSpPr/>
        <p:nvPr/>
      </p:nvGrpSpPr>
      <p:grpSpPr>
        <a:xfrm>
          <a:off x="0" y="0"/>
          <a:ext cx="0" cy="0"/>
          <a:chOff x="0" y="0"/>
          <a:chExt cx="0" cy="0"/>
        </a:xfrm>
      </p:grpSpPr>
      <p:grpSp>
        <p:nvGrpSpPr>
          <p:cNvPr id="124" name="Google Shape;124;p29"/>
          <p:cNvGrpSpPr/>
          <p:nvPr/>
        </p:nvGrpSpPr>
        <p:grpSpPr>
          <a:xfrm>
            <a:off x="830392" y="4169130"/>
            <a:ext cx="745763" cy="45826"/>
            <a:chOff x="4580561" y="2589004"/>
            <a:chExt cx="1064464" cy="25200"/>
          </a:xfrm>
        </p:grpSpPr>
        <p:sp>
          <p:nvSpPr>
            <p:cNvPr id="125" name="Google Shape;125;p2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29"/>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28" name="Google Shape;128;p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29" name="Google Shape;129;p29">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0" name="Google Shape;130;p29">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131" name="Google Shape;131;p29">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132" name="Google Shape;132;p29">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3"/>
        <p:cNvGrpSpPr/>
        <p:nvPr/>
      </p:nvGrpSpPr>
      <p:grpSpPr>
        <a:xfrm>
          <a:off x="0" y="0"/>
          <a:ext cx="0" cy="0"/>
          <a:chOff x="0" y="0"/>
          <a:chExt cx="0" cy="0"/>
        </a:xfrm>
      </p:grpSpPr>
      <p:sp>
        <p:nvSpPr>
          <p:cNvPr id="134" name="Google Shape;134;p30"/>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 name="Google Shape;135;p30"/>
          <p:cNvGrpSpPr/>
          <p:nvPr/>
        </p:nvGrpSpPr>
        <p:grpSpPr>
          <a:xfrm>
            <a:off x="830392" y="1191256"/>
            <a:ext cx="745763" cy="45826"/>
            <a:chOff x="4580561" y="2589004"/>
            <a:chExt cx="1064464" cy="25200"/>
          </a:xfrm>
        </p:grpSpPr>
        <p:sp>
          <p:nvSpPr>
            <p:cNvPr id="136" name="Google Shape;136;p3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8" name="Google Shape;138;p30"/>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139" name="Google Shape;139;p30"/>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40" name="Google Shape;140;p30"/>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141" name="Google Shape;141;p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42" name="Google Shape;142;p30">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3" name="Google Shape;143;p3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44" name="Google Shape;144;p3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45" name="Google Shape;145;p3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6"/>
        <p:cNvGrpSpPr/>
        <p:nvPr/>
      </p:nvGrpSpPr>
      <p:grpSpPr>
        <a:xfrm>
          <a:off x="0" y="0"/>
          <a:ext cx="0" cy="0"/>
          <a:chOff x="0" y="0"/>
          <a:chExt cx="0" cy="0"/>
        </a:xfrm>
      </p:grpSpPr>
      <p:sp>
        <p:nvSpPr>
          <p:cNvPr id="147" name="Google Shape;147;p31"/>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300"/>
              <a:buNone/>
              <a:defRPr/>
            </a:lvl1pPr>
          </a:lstStyle>
          <a:p>
            <a:endParaRPr/>
          </a:p>
        </p:txBody>
      </p:sp>
      <p:sp>
        <p:nvSpPr>
          <p:cNvPr id="148" name="Google Shape;148;p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49" name="Google Shape;149;p31">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50" name="Google Shape;150;p31">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51" name="Google Shape;151;p31">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52" name="Google Shape;152;p31">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53"/>
        <p:cNvGrpSpPr/>
        <p:nvPr/>
      </p:nvGrpSpPr>
      <p:grpSpPr>
        <a:xfrm>
          <a:off x="0" y="0"/>
          <a:ext cx="0" cy="0"/>
          <a:chOff x="0" y="0"/>
          <a:chExt cx="0" cy="0"/>
        </a:xfrm>
      </p:grpSpPr>
      <p:grpSp>
        <p:nvGrpSpPr>
          <p:cNvPr id="154" name="Google Shape;154;p32"/>
          <p:cNvGrpSpPr/>
          <p:nvPr/>
        </p:nvGrpSpPr>
        <p:grpSpPr>
          <a:xfrm>
            <a:off x="830392" y="4169130"/>
            <a:ext cx="745763" cy="45826"/>
            <a:chOff x="4580561" y="2589004"/>
            <a:chExt cx="1064464" cy="25200"/>
          </a:xfrm>
        </p:grpSpPr>
        <p:sp>
          <p:nvSpPr>
            <p:cNvPr id="155" name="Google Shape;155;p3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 name="Google Shape;157;p32"/>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58" name="Google Shape;158;p32"/>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159" name="Google Shape;159;p3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60" name="Google Shape;160;p32">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1" name="Google Shape;161;p32">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162" name="Google Shape;162;p32">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163" name="Google Shape;163;p32">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
        <p:cNvGrpSpPr/>
        <p:nvPr/>
      </p:nvGrpSpPr>
      <p:grpSpPr>
        <a:xfrm>
          <a:off x="0" y="0"/>
          <a:ext cx="0" cy="0"/>
          <a:chOff x="0" y="0"/>
          <a:chExt cx="0" cy="0"/>
        </a:xfrm>
      </p:grpSpPr>
      <p:sp>
        <p:nvSpPr>
          <p:cNvPr id="165" name="Google Shape;165;p3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66" name="Google Shape;166;p33">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7" name="Google Shape;167;p3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168" name="Google Shape;168;p3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169" name="Google Shape;169;p3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70"/>
        <p:cNvGrpSpPr/>
        <p:nvPr/>
      </p:nvGrpSpPr>
      <p:grpSpPr>
        <a:xfrm>
          <a:off x="0" y="0"/>
          <a:ext cx="0" cy="0"/>
          <a:chOff x="0" y="0"/>
          <a:chExt cx="0" cy="0"/>
        </a:xfrm>
      </p:grpSpPr>
      <p:grpSp>
        <p:nvGrpSpPr>
          <p:cNvPr id="171" name="Google Shape;171;p34"/>
          <p:cNvGrpSpPr/>
          <p:nvPr/>
        </p:nvGrpSpPr>
        <p:grpSpPr>
          <a:xfrm>
            <a:off x="830392" y="1191256"/>
            <a:ext cx="745763" cy="45826"/>
            <a:chOff x="4580561" y="2589004"/>
            <a:chExt cx="1064464" cy="25200"/>
          </a:xfrm>
        </p:grpSpPr>
        <p:sp>
          <p:nvSpPr>
            <p:cNvPr id="172" name="Google Shape;172;p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 name="Google Shape;174;p34"/>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75" name="Google Shape;175;p3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176" name="Google Shape;176;p34">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77" name="Google Shape;177;p3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178" name="Google Shape;178;p3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179" name="Google Shape;179;p3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Περιεχόμενο" type="obj">
  <p:cSld name="OBJECT">
    <p:spTree>
      <p:nvGrpSpPr>
        <p:cNvPr id="1" name="Shape 22"/>
        <p:cNvGrpSpPr/>
        <p:nvPr/>
      </p:nvGrpSpPr>
      <p:grpSpPr>
        <a:xfrm>
          <a:off x="0" y="0"/>
          <a:ext cx="0" cy="0"/>
          <a:chOff x="0" y="0"/>
          <a:chExt cx="0" cy="0"/>
        </a:xfrm>
      </p:grpSpPr>
      <p:sp>
        <p:nvSpPr>
          <p:cNvPr id="23" name="Google Shape;23;p71"/>
          <p:cNvSpPr txBox="1">
            <a:spLocks noGrp="1"/>
          </p:cNvSpPr>
          <p:nvPr>
            <p:ph type="body" idx="1"/>
          </p:nvPr>
        </p:nvSpPr>
        <p:spPr>
          <a:xfrm>
            <a:off x="457200" y="1110997"/>
            <a:ext cx="8229600" cy="3394472"/>
          </a:xfrm>
          <a:prstGeom prst="rect">
            <a:avLst/>
          </a:prstGeom>
          <a:noFill/>
          <a:ln>
            <a:noFill/>
          </a:ln>
        </p:spPr>
        <p:txBody>
          <a:bodyPr spcFirstLastPara="1" wrap="square" lIns="91425" tIns="45700" rIns="91425" bIns="45700" anchor="t" anchorCtr="0">
            <a:normAutofit/>
          </a:bodyPr>
          <a:lstStyle>
            <a:lvl1pPr marL="457200" lvl="0" indent="-306324" algn="l">
              <a:lnSpc>
                <a:spcPct val="100000"/>
              </a:lnSpc>
              <a:spcBef>
                <a:spcPts val="300"/>
              </a:spcBef>
              <a:spcAft>
                <a:spcPts val="0"/>
              </a:spcAft>
              <a:buSzPts val="1224"/>
              <a:buChar char="?"/>
              <a:defRPr/>
            </a:lvl1pPr>
            <a:lvl2pPr marL="914400" lvl="1" indent="-342900" algn="l">
              <a:lnSpc>
                <a:spcPct val="100000"/>
              </a:lnSpc>
              <a:spcBef>
                <a:spcPts val="243"/>
              </a:spcBef>
              <a:spcAft>
                <a:spcPts val="0"/>
              </a:spcAft>
              <a:buSzPts val="1800"/>
              <a:buChar char="◦"/>
              <a:defRPr/>
            </a:lvl2pPr>
            <a:lvl3pPr marL="1371600" lvl="2" indent="-342900" algn="l">
              <a:lnSpc>
                <a:spcPct val="100000"/>
              </a:lnSpc>
              <a:spcBef>
                <a:spcPts val="263"/>
              </a:spcBef>
              <a:spcAft>
                <a:spcPts val="0"/>
              </a:spcAft>
              <a:buSzPts val="1800"/>
              <a:buChar char="●"/>
              <a:defRPr/>
            </a:lvl3pPr>
            <a:lvl4pPr marL="1828800" lvl="3" indent="-342900" algn="l">
              <a:lnSpc>
                <a:spcPct val="100000"/>
              </a:lnSpc>
              <a:spcBef>
                <a:spcPts val="263"/>
              </a:spcBef>
              <a:spcAft>
                <a:spcPts val="0"/>
              </a:spcAft>
              <a:buSzPts val="1800"/>
              <a:buChar char="●"/>
              <a:defRPr/>
            </a:lvl4pPr>
            <a:lvl5pPr marL="2286000" lvl="4" indent="-342900" algn="l">
              <a:lnSpc>
                <a:spcPct val="100000"/>
              </a:lnSpc>
              <a:spcBef>
                <a:spcPts val="263"/>
              </a:spcBef>
              <a:spcAft>
                <a:spcPts val="0"/>
              </a:spcAft>
              <a:buSzPts val="1800"/>
              <a:buChar char="●"/>
              <a:defRPr/>
            </a:lvl5pPr>
            <a:lvl6pPr marL="2743200" lvl="5" indent="-342900" algn="l">
              <a:lnSpc>
                <a:spcPct val="100000"/>
              </a:lnSpc>
              <a:spcBef>
                <a:spcPts val="263"/>
              </a:spcBef>
              <a:spcAft>
                <a:spcPts val="0"/>
              </a:spcAft>
              <a:buSzPts val="1800"/>
              <a:buChar char="■"/>
              <a:defRPr/>
            </a:lvl6pPr>
            <a:lvl7pPr marL="3200400" lvl="6" indent="-342900" algn="l">
              <a:lnSpc>
                <a:spcPct val="100000"/>
              </a:lnSpc>
              <a:spcBef>
                <a:spcPts val="263"/>
              </a:spcBef>
              <a:spcAft>
                <a:spcPts val="0"/>
              </a:spcAft>
              <a:buSzPts val="1800"/>
              <a:buChar char="■"/>
              <a:defRPr/>
            </a:lvl7pPr>
            <a:lvl8pPr marL="3657600" lvl="7" indent="-342900" algn="l">
              <a:lnSpc>
                <a:spcPct val="100000"/>
              </a:lnSpc>
              <a:spcBef>
                <a:spcPts val="263"/>
              </a:spcBef>
              <a:spcAft>
                <a:spcPts val="0"/>
              </a:spcAft>
              <a:buSzPts val="1800"/>
              <a:buChar char="■"/>
              <a:defRPr/>
            </a:lvl8pPr>
            <a:lvl9pPr marL="4114800" lvl="8" indent="-342900" algn="l">
              <a:lnSpc>
                <a:spcPct val="100000"/>
              </a:lnSpc>
              <a:spcBef>
                <a:spcPts val="263"/>
              </a:spcBef>
              <a:spcAft>
                <a:spcPts val="0"/>
              </a:spcAft>
              <a:buSzPts val="1800"/>
              <a:buChar char="■"/>
              <a:defRPr/>
            </a:lvl9pPr>
          </a:lstStyle>
          <a:p>
            <a:endParaRPr/>
          </a:p>
        </p:txBody>
      </p:sp>
      <p:sp>
        <p:nvSpPr>
          <p:cNvPr id="24" name="Google Shape;24;p71"/>
          <p:cNvSpPr txBox="1">
            <a:spLocks noGrp="1"/>
          </p:cNvSpPr>
          <p:nvPr>
            <p:ph type="dt" idx="10"/>
          </p:nvPr>
        </p:nvSpPr>
        <p:spPr>
          <a:xfrm>
            <a:off x="6727032" y="4805958"/>
            <a:ext cx="1920240" cy="27432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71"/>
          <p:cNvSpPr txBox="1">
            <a:spLocks noGrp="1"/>
          </p:cNvSpPr>
          <p:nvPr>
            <p:ph type="ftr" idx="11"/>
          </p:nvPr>
        </p:nvSpPr>
        <p:spPr>
          <a:xfrm>
            <a:off x="4380073" y="4805958"/>
            <a:ext cx="2350681" cy="273844"/>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71"/>
          <p:cNvSpPr txBox="1">
            <a:spLocks noGrp="1"/>
          </p:cNvSpPr>
          <p:nvPr>
            <p:ph type="sldNum" idx="12"/>
          </p:nvPr>
        </p:nvSpPr>
        <p:spPr>
          <a:xfrm>
            <a:off x="8647272" y="4805958"/>
            <a:ext cx="365760" cy="273844"/>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l-GR"/>
              <a:t>‹#›</a:t>
            </a:fld>
            <a:endParaRPr/>
          </a:p>
        </p:txBody>
      </p:sp>
      <p:sp>
        <p:nvSpPr>
          <p:cNvPr id="27" name="Google Shape;27;p7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2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30;p20"/>
          <p:cNvGrpSpPr/>
          <p:nvPr/>
        </p:nvGrpSpPr>
        <p:grpSpPr>
          <a:xfrm>
            <a:off x="830392" y="1191256"/>
            <a:ext cx="745763" cy="45826"/>
            <a:chOff x="4580561" y="2589004"/>
            <a:chExt cx="1064464" cy="25200"/>
          </a:xfrm>
        </p:grpSpPr>
        <p:sp>
          <p:nvSpPr>
            <p:cNvPr id="31" name="Google Shape;31;p2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 name="Google Shape;33;p20"/>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34" name="Google Shape;34;p20"/>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35" name="Google Shape;35;p2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36" name="Google Shape;36;p2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 name="Google Shape;37;p2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38" name="Google Shape;38;p2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39" name="Google Shape;39;p2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sz="1125" b="0" i="0">
                <a:solidFill>
                  <a:srgbClr val="091D5D"/>
                </a:solidFill>
                <a:latin typeface="Verdana"/>
                <a:ea typeface="Verdana"/>
                <a:cs typeface="Verdana"/>
                <a:sym typeface="Verdan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72"/>
          <p:cNvSpPr txBox="1">
            <a:spLocks noGrp="1"/>
          </p:cNvSpPr>
          <p:nvPr>
            <p:ph type="body" idx="1"/>
          </p:nvPr>
        </p:nvSpPr>
        <p:spPr>
          <a:xfrm>
            <a:off x="457200" y="1183005"/>
            <a:ext cx="3977640" cy="230063"/>
          </a:xfrm>
          <a:prstGeom prst="rect">
            <a:avLst/>
          </a:prstGeom>
          <a:noFill/>
          <a:ln>
            <a:noFill/>
          </a:ln>
        </p:spPr>
        <p:txBody>
          <a:bodyPr spcFirstLastPara="1" wrap="square" lIns="0" tIns="0" rIns="0" bIns="0" anchor="t" anchorCtr="0">
            <a:sp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43" name="Google Shape;43;p72"/>
          <p:cNvSpPr txBox="1">
            <a:spLocks noGrp="1"/>
          </p:cNvSpPr>
          <p:nvPr>
            <p:ph type="body" idx="2"/>
          </p:nvPr>
        </p:nvSpPr>
        <p:spPr>
          <a:xfrm>
            <a:off x="4709160" y="1183005"/>
            <a:ext cx="3977640" cy="230063"/>
          </a:xfrm>
          <a:prstGeom prst="rect">
            <a:avLst/>
          </a:prstGeom>
          <a:noFill/>
          <a:ln>
            <a:noFill/>
          </a:ln>
        </p:spPr>
        <p:txBody>
          <a:bodyPr spcFirstLastPara="1" wrap="square" lIns="0" tIns="0" rIns="0" bIns="0" anchor="t" anchorCtr="0">
            <a:sp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44" name="Google Shape;44;p7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9B9A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7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9B9A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72"/>
          <p:cNvSpPr txBox="1">
            <a:spLocks noGrp="1"/>
          </p:cNvSpPr>
          <p:nvPr>
            <p:ph type="sldNum" idx="12"/>
          </p:nvPr>
        </p:nvSpPr>
        <p:spPr>
          <a:xfrm>
            <a:off x="8536302" y="4749851"/>
            <a:ext cx="548700" cy="393600"/>
          </a:xfrm>
          <a:prstGeom prst="rect">
            <a:avLst/>
          </a:prstGeom>
          <a:noFill/>
          <a:ln>
            <a:noFill/>
          </a:ln>
        </p:spPr>
        <p:txBody>
          <a:bodyPr spcFirstLastPara="1" wrap="square" lIns="0" tIns="0" rIns="0" bIns="0" anchor="ctr" anchorCtr="0">
            <a:noAutofit/>
          </a:bodyPr>
          <a:lstStyle>
            <a:lvl1pPr marL="21431" marR="0" lvl="0"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1pPr>
            <a:lvl2pPr marL="21431" marR="0" lvl="1"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2pPr>
            <a:lvl3pPr marL="21431" marR="0" lvl="2"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3pPr>
            <a:lvl4pPr marL="21431" marR="0" lvl="3"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4pPr>
            <a:lvl5pPr marL="21431" marR="0" lvl="4"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5pPr>
            <a:lvl6pPr marL="21431" marR="0" lvl="5"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6pPr>
            <a:lvl7pPr marL="21431" marR="0" lvl="6"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7pPr>
            <a:lvl8pPr marL="21431" marR="0" lvl="7"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8pPr>
            <a:lvl9pPr marL="21431" marR="0" lvl="8" indent="0" algn="r">
              <a:lnSpc>
                <a:spcPct val="100000"/>
              </a:lnSpc>
              <a:spcBef>
                <a:spcPts val="59"/>
              </a:spcBef>
              <a:spcAft>
                <a:spcPts val="0"/>
              </a:spcAft>
              <a:buClr>
                <a:srgbClr val="000000"/>
              </a:buClr>
              <a:buSzPts val="1000"/>
              <a:buFont typeface="Arial"/>
              <a:buNone/>
              <a:defRPr sz="450" b="0" i="0" u="none" strike="noStrike" cap="none">
                <a:solidFill>
                  <a:srgbClr val="091D5D"/>
                </a:solidFill>
                <a:latin typeface="Verdana"/>
                <a:ea typeface="Verdana"/>
                <a:cs typeface="Verdana"/>
                <a:sym typeface="Verdana"/>
              </a:defRPr>
            </a:lvl9pPr>
          </a:lstStyle>
          <a:p>
            <a:pPr marL="21431" lvl="0" indent="0" algn="r" rtl="0">
              <a:spcBef>
                <a:spcPts val="59"/>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2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 name="Google Shape;49;p21"/>
          <p:cNvGrpSpPr/>
          <p:nvPr/>
        </p:nvGrpSpPr>
        <p:grpSpPr>
          <a:xfrm>
            <a:off x="830392" y="1191256"/>
            <a:ext cx="745763" cy="45826"/>
            <a:chOff x="4580561" y="2589004"/>
            <a:chExt cx="1064464" cy="25200"/>
          </a:xfrm>
        </p:grpSpPr>
        <p:sp>
          <p:nvSpPr>
            <p:cNvPr id="50" name="Google Shape;50;p2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 name="Google Shape;52;p21"/>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a:endParaRPr/>
          </a:p>
        </p:txBody>
      </p:sp>
      <p:sp>
        <p:nvSpPr>
          <p:cNvPr id="53" name="Google Shape;53;p21"/>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54" name="Google Shape;54;p2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55" name="Google Shape;55;p21">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 name="Google Shape;56;p21">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57" name="Google Shape;57;p21">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58" name="Google Shape;58;p21">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59"/>
        <p:cNvGrpSpPr/>
        <p:nvPr/>
      </p:nvGrpSpPr>
      <p:grpSpPr>
        <a:xfrm>
          <a:off x="0" y="0"/>
          <a:ext cx="0" cy="0"/>
          <a:chOff x="0" y="0"/>
          <a:chExt cx="0" cy="0"/>
        </a:xfrm>
      </p:grpSpPr>
      <p:pic>
        <p:nvPicPr>
          <p:cNvPr id="60" name="Google Shape;60;p23" descr="shutterstock_429987889_edited.jpg"/>
          <p:cNvPicPr preferRelativeResize="0"/>
          <p:nvPr/>
        </p:nvPicPr>
        <p:blipFill rotWithShape="1">
          <a:blip r:embed="rId2">
            <a:alphaModFix/>
          </a:blip>
          <a:srcRect t="21799" b="23589"/>
          <a:stretch/>
        </p:blipFill>
        <p:spPr>
          <a:xfrm>
            <a:off x="0" y="487825"/>
            <a:ext cx="9144000" cy="4655676"/>
          </a:xfrm>
          <a:prstGeom prst="rect">
            <a:avLst/>
          </a:prstGeom>
          <a:noFill/>
          <a:ln>
            <a:noFill/>
          </a:ln>
        </p:spPr>
      </p:pic>
      <p:sp>
        <p:nvSpPr>
          <p:cNvPr id="61" name="Google Shape;61;p2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 name="Google Shape;62;p23"/>
          <p:cNvGrpSpPr/>
          <p:nvPr/>
        </p:nvGrpSpPr>
        <p:grpSpPr>
          <a:xfrm>
            <a:off x="830392" y="1191256"/>
            <a:ext cx="745763" cy="45826"/>
            <a:chOff x="4580561" y="2589004"/>
            <a:chExt cx="1064464" cy="25200"/>
          </a:xfrm>
        </p:grpSpPr>
        <p:sp>
          <p:nvSpPr>
            <p:cNvPr id="63" name="Google Shape;63;p2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 name="Google Shape;65;p23"/>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66" name="Google Shape;66;p23"/>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67" name="Google Shape;67;p2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68" name="Google Shape;68;p2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 name="Google Shape;69;p2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70" name="Google Shape;70;p2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71" name="Google Shape;71;p2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72"/>
        <p:cNvGrpSpPr/>
        <p:nvPr/>
      </p:nvGrpSpPr>
      <p:grpSpPr>
        <a:xfrm>
          <a:off x="0" y="0"/>
          <a:ext cx="0" cy="0"/>
          <a:chOff x="0" y="0"/>
          <a:chExt cx="0" cy="0"/>
        </a:xfrm>
      </p:grpSpPr>
      <p:grpSp>
        <p:nvGrpSpPr>
          <p:cNvPr id="73" name="Google Shape;73;p24"/>
          <p:cNvGrpSpPr/>
          <p:nvPr/>
        </p:nvGrpSpPr>
        <p:grpSpPr>
          <a:xfrm>
            <a:off x="830392" y="1191256"/>
            <a:ext cx="745763" cy="45826"/>
            <a:chOff x="4580561" y="2589004"/>
            <a:chExt cx="1064464" cy="25200"/>
          </a:xfrm>
        </p:grpSpPr>
        <p:sp>
          <p:nvSpPr>
            <p:cNvPr id="74" name="Google Shape;74;p2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 name="Google Shape;76;p24"/>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7" name="Google Shape;77;p2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78" name="Google Shape;78;p2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 name="Google Shape;79;p2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sm" len="sm"/>
            <a:tailEnd type="none" w="sm" len="sm"/>
          </a:ln>
        </p:spPr>
      </p:cxnSp>
      <p:cxnSp>
        <p:nvCxnSpPr>
          <p:cNvPr id="80" name="Google Shape;80;p2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sm" len="sm"/>
            <a:tailEnd type="none" w="sm" len="sm"/>
          </a:ln>
        </p:spPr>
      </p:cxnSp>
      <p:cxnSp>
        <p:nvCxnSpPr>
          <p:cNvPr id="81" name="Google Shape;81;p2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82"/>
        <p:cNvGrpSpPr/>
        <p:nvPr/>
      </p:nvGrpSpPr>
      <p:grpSpPr>
        <a:xfrm>
          <a:off x="0" y="0"/>
          <a:ext cx="0" cy="0"/>
          <a:chOff x="0" y="0"/>
          <a:chExt cx="0" cy="0"/>
        </a:xfrm>
      </p:grpSpPr>
      <p:sp>
        <p:nvSpPr>
          <p:cNvPr id="83" name="Google Shape;83;p2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85" name="Google Shape;85;p2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6" name="Google Shape;86;p2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87" name="Google Shape;87;p2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88" name="Google Shape;88;p2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
        <p:nvSpPr>
          <p:cNvPr id="89" name="Google Shape;89;p25"/>
          <p:cNvSpPr txBox="1">
            <a:spLocks noGrp="1"/>
          </p:cNvSpPr>
          <p:nvPr>
            <p:ph type="body" idx="1"/>
          </p:nvPr>
        </p:nvSpPr>
        <p:spPr>
          <a:xfrm>
            <a:off x="729450" y="1068650"/>
            <a:ext cx="7688700" cy="1034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90"/>
        <p:cNvGrpSpPr/>
        <p:nvPr/>
      </p:nvGrpSpPr>
      <p:grpSpPr>
        <a:xfrm>
          <a:off x="0" y="0"/>
          <a:ext cx="0" cy="0"/>
          <a:chOff x="0" y="0"/>
          <a:chExt cx="0" cy="0"/>
        </a:xfrm>
      </p:grpSpPr>
      <p:pic>
        <p:nvPicPr>
          <p:cNvPr id="91" name="Google Shape;91;p26" descr="shutterstock_31891705.jpg"/>
          <p:cNvPicPr preferRelativeResize="0"/>
          <p:nvPr/>
        </p:nvPicPr>
        <p:blipFill rotWithShape="1">
          <a:blip r:embed="rId2">
            <a:alphaModFix/>
          </a:blip>
          <a:srcRect t="11971" b="11970"/>
          <a:stretch/>
        </p:blipFill>
        <p:spPr>
          <a:xfrm>
            <a:off x="0" y="487825"/>
            <a:ext cx="9143999" cy="4655673"/>
          </a:xfrm>
          <a:prstGeom prst="rect">
            <a:avLst/>
          </a:prstGeom>
          <a:noFill/>
          <a:ln>
            <a:noFill/>
          </a:ln>
        </p:spPr>
      </p:pic>
      <p:sp>
        <p:nvSpPr>
          <p:cNvPr id="92" name="Google Shape;92;p2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2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
        <p:nvSpPr>
          <p:cNvPr id="94" name="Google Shape;94;p26">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5" name="Google Shape;95;p26">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sm" len="sm"/>
            <a:tailEnd type="none" w="sm" len="sm"/>
          </a:ln>
        </p:spPr>
      </p:cxnSp>
      <p:cxnSp>
        <p:nvCxnSpPr>
          <p:cNvPr id="96" name="Google Shape;96;p26">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sm" len="sm"/>
            <a:tailEnd type="none" w="sm" len="sm"/>
          </a:ln>
        </p:spPr>
      </p:cxnSp>
      <p:cxnSp>
        <p:nvCxnSpPr>
          <p:cNvPr id="97" name="Google Shape;97;p26">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sm" len="sm"/>
            <a:tailEnd type="none" w="sm" len="sm"/>
          </a:ln>
        </p:spPr>
      </p:cxnSp>
      <p:sp>
        <p:nvSpPr>
          <p:cNvPr id="98" name="Google Shape;98;p26"/>
          <p:cNvSpPr txBox="1">
            <a:spLocks noGrp="1"/>
          </p:cNvSpPr>
          <p:nvPr>
            <p:ph type="title"/>
          </p:nvPr>
        </p:nvSpPr>
        <p:spPr>
          <a:xfrm>
            <a:off x="729450" y="2056375"/>
            <a:ext cx="58875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1pPr>
            <a:lvl2pPr marR="0" lvl="1"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1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hyperlink" Target="https://gr.indeed.com/" TargetMode="External"/><Relationship Id="rId7" Type="http://schemas.openxmlformats.org/officeDocument/2006/relationships/hyperlink" Target="http://www.randstad.gr/"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hyperlink" Target="http://www.addeco.gr/" TargetMode="External"/><Relationship Id="rId5" Type="http://schemas.openxmlformats.org/officeDocument/2006/relationships/hyperlink" Target="http://www.skywalker.gr/" TargetMode="External"/><Relationship Id="rId4" Type="http://schemas.openxmlformats.org/officeDocument/2006/relationships/hyperlink" Target="http://www.kariera.gr/"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hyperlink" Target="https://careersidekick.com/what-to-put-on-linkedin-profile/"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77.e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4.xml"/><Relationship Id="rId16"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hyperlink" Target="http://www.businessmodelgeneration.con" TargetMode="Externa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5.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hyperlink" Target="http://www.businessmodelgeneration.con" TargetMode="Externa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6.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www.businessmodelgeneration.con" TargetMode="External"/><Relationship Id="rId11" Type="http://schemas.openxmlformats.org/officeDocument/2006/relationships/image" Target="../media/image51.png"/><Relationship Id="rId5" Type="http://schemas.openxmlformats.org/officeDocument/2006/relationships/image" Target="../media/image59.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37.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hyperlink" Target="http://www.businessmodelgeneration.con" TargetMode="Externa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comments" Target="../comments/comment1.xml"/><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notesSlide" Target="../notesSlides/notesSlide38.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hyperlink" Target="http://www.businessmodelgeneration.com/" TargetMode="Externa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klmCAV9zFKo"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europa.eu/europass/en/create-europass-cv" TargetMode="External"/><Relationship Id="rId5" Type="http://schemas.openxmlformats.org/officeDocument/2006/relationships/hyperlink" Target="https://www.canva.com/" TargetMode="External"/><Relationship Id="rId4" Type="http://schemas.openxmlformats.org/officeDocument/2006/relationships/hyperlink" Target="https://templates.office.com/en-us/resumes-and-cover-letter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7.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8.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9.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0.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career.virginia.edu/resumes/writing-cover-letter/cover-letter-sample"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hyperlink" Target="https://templaradvisors.com/blog/golden-rules-of-networking"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
          <p:cNvSpPr txBox="1"/>
          <p:nvPr/>
        </p:nvSpPr>
        <p:spPr>
          <a:xfrm>
            <a:off x="1228265" y="2301720"/>
            <a:ext cx="6777372" cy="2841780"/>
          </a:xfrm>
          <a:prstGeom prst="rect">
            <a:avLst/>
          </a:prstGeom>
          <a:noFill/>
          <a:ln>
            <a:noFill/>
          </a:ln>
        </p:spPr>
        <p:txBody>
          <a:bodyPr spcFirstLastPara="1" wrap="square" lIns="68569" tIns="34275" rIns="68569" bIns="34275" anchor="ctr" anchorCtr="0">
            <a:noAutofit/>
          </a:bodyPr>
          <a:lstStyle/>
          <a:p>
            <a:pPr algn="ctr">
              <a:buSzPts val="3200"/>
            </a:pPr>
            <a:r>
              <a:rPr lang="el-GR" sz="2400" dirty="0">
                <a:solidFill>
                  <a:srgbClr val="7030A0"/>
                </a:solidFill>
                <a:latin typeface="Arial Narrow"/>
                <a:ea typeface="Arial Narrow"/>
                <a:cs typeface="Arial Narrow"/>
                <a:sym typeface="Arial Narrow"/>
              </a:rPr>
              <a:t>Ενότητα: </a:t>
            </a:r>
            <a:endParaRPr sz="2400" b="1" dirty="0">
              <a:solidFill>
                <a:srgbClr val="7030A0"/>
              </a:solidFill>
              <a:latin typeface="Arial Narrow"/>
              <a:ea typeface="Arial Narrow"/>
              <a:cs typeface="Arial Narrow"/>
              <a:sym typeface="Arial Narrow"/>
            </a:endParaRPr>
          </a:p>
          <a:p>
            <a:pPr algn="ctr">
              <a:buSzPts val="3200"/>
            </a:pPr>
            <a:r>
              <a:rPr lang="el-GR" sz="2400" b="1" dirty="0" smtClean="0">
                <a:solidFill>
                  <a:srgbClr val="7030A0"/>
                </a:solidFill>
                <a:latin typeface="Arial Narrow"/>
                <a:ea typeface="Arial Narrow"/>
                <a:cs typeface="Arial Narrow"/>
                <a:sym typeface="Arial Narrow"/>
              </a:rPr>
              <a:t>Διαχείριση Καριέρας &amp; Βιογραφικό Σημείωμα</a:t>
            </a:r>
            <a:endParaRPr sz="2400" b="1" dirty="0">
              <a:solidFill>
                <a:srgbClr val="7030A0"/>
              </a:solidFill>
              <a:latin typeface="Arial Narrow"/>
              <a:ea typeface="Arial Narrow"/>
              <a:cs typeface="Arial Narrow"/>
              <a:sym typeface="Arial Narrow"/>
            </a:endParaRPr>
          </a:p>
          <a:p>
            <a:pPr algn="ctr">
              <a:buSzPts val="3200"/>
            </a:pPr>
            <a:endParaRPr sz="2400" b="1" dirty="0">
              <a:solidFill>
                <a:srgbClr val="7030A0"/>
              </a:solidFill>
              <a:latin typeface="Arial Narrow"/>
              <a:ea typeface="Arial Narrow"/>
              <a:cs typeface="Arial Narrow"/>
              <a:sym typeface="Arial Narrow"/>
            </a:endParaRPr>
          </a:p>
          <a:p>
            <a:pPr algn="ctr">
              <a:buSzPts val="2200"/>
            </a:pPr>
            <a:r>
              <a:rPr lang="el-GR" sz="1650" b="1" dirty="0" err="1">
                <a:solidFill>
                  <a:srgbClr val="BFBFBF"/>
                </a:solidFill>
                <a:latin typeface="Arial Narrow"/>
                <a:ea typeface="Arial Narrow"/>
                <a:cs typeface="Arial Narrow"/>
                <a:sym typeface="Arial Narrow"/>
              </a:rPr>
              <a:t>Guest</a:t>
            </a:r>
            <a:r>
              <a:rPr lang="el-GR" sz="1650" b="1" dirty="0">
                <a:solidFill>
                  <a:srgbClr val="BFBFBF"/>
                </a:solidFill>
                <a:latin typeface="Arial Narrow"/>
                <a:ea typeface="Arial Narrow"/>
                <a:cs typeface="Arial Narrow"/>
                <a:sym typeface="Arial Narrow"/>
              </a:rPr>
              <a:t> </a:t>
            </a:r>
            <a:r>
              <a:rPr lang="el-GR" sz="1650" b="1" dirty="0" err="1">
                <a:solidFill>
                  <a:srgbClr val="BFBFBF"/>
                </a:solidFill>
                <a:latin typeface="Arial Narrow"/>
                <a:ea typeface="Arial Narrow"/>
                <a:cs typeface="Arial Narrow"/>
                <a:sym typeface="Arial Narrow"/>
              </a:rPr>
              <a:t>Lecture</a:t>
            </a:r>
            <a:r>
              <a:rPr lang="el-GR" sz="1650" b="1" dirty="0">
                <a:solidFill>
                  <a:srgbClr val="BFBFBF"/>
                </a:solidFill>
                <a:latin typeface="Arial Narrow"/>
                <a:ea typeface="Arial Narrow"/>
                <a:cs typeface="Arial Narrow"/>
                <a:sym typeface="Arial Narrow"/>
              </a:rPr>
              <a:t>: </a:t>
            </a:r>
            <a:r>
              <a:rPr lang="el-GR" sz="1650" b="1" dirty="0" err="1">
                <a:solidFill>
                  <a:srgbClr val="BFBFBF"/>
                </a:solidFill>
                <a:latin typeface="Arial Narrow"/>
                <a:ea typeface="Arial Narrow"/>
                <a:cs typeface="Arial Narrow"/>
                <a:sym typeface="Arial Narrow"/>
              </a:rPr>
              <a:t>Δρ</a:t>
            </a:r>
            <a:r>
              <a:rPr lang="el-GR" sz="1650" b="1" dirty="0">
                <a:solidFill>
                  <a:srgbClr val="BFBFBF"/>
                </a:solidFill>
                <a:latin typeface="Arial Narrow"/>
                <a:ea typeface="Arial Narrow"/>
                <a:cs typeface="Arial Narrow"/>
                <a:sym typeface="Arial Narrow"/>
              </a:rPr>
              <a:t> Αχιλλέας Αναγνωστόπουλος</a:t>
            </a:r>
            <a:endParaRPr sz="1050" dirty="0"/>
          </a:p>
          <a:p>
            <a:pPr algn="ctr">
              <a:buSzPts val="2200"/>
            </a:pPr>
            <a:r>
              <a:rPr lang="el-GR" sz="1650" b="1" dirty="0">
                <a:solidFill>
                  <a:srgbClr val="BFBFBF"/>
                </a:solidFill>
                <a:latin typeface="Arial Narrow"/>
                <a:ea typeface="Arial Narrow"/>
                <a:cs typeface="Arial Narrow"/>
                <a:sym typeface="Arial Narrow"/>
              </a:rPr>
              <a:t>Τμήμα Διοίκησης Επιχειρήσεων</a:t>
            </a:r>
            <a:endParaRPr sz="1050" dirty="0"/>
          </a:p>
          <a:p>
            <a:pPr algn="ctr">
              <a:buSzPts val="2200"/>
            </a:pPr>
            <a:r>
              <a:rPr lang="el-GR" sz="1650" b="1" dirty="0">
                <a:solidFill>
                  <a:srgbClr val="BFBFBF"/>
                </a:solidFill>
                <a:latin typeface="Arial Narrow"/>
                <a:ea typeface="Arial Narrow"/>
                <a:cs typeface="Arial Narrow"/>
                <a:sym typeface="Arial Narrow"/>
              </a:rPr>
              <a:t>Πανεπιστήμιο Θεσσαλίας</a:t>
            </a:r>
            <a:endParaRPr sz="1050" dirty="0"/>
          </a:p>
          <a:p>
            <a:pPr algn="ctr">
              <a:buSzPts val="2200"/>
            </a:pPr>
            <a:r>
              <a:rPr lang="el-GR" sz="1650" b="1" dirty="0">
                <a:solidFill>
                  <a:srgbClr val="BFBFBF"/>
                </a:solidFill>
                <a:latin typeface="Arial Narrow"/>
                <a:ea typeface="Arial Narrow"/>
                <a:cs typeface="Arial Narrow"/>
                <a:sym typeface="Arial Narrow"/>
              </a:rPr>
              <a:t>anagnos@uth.gr</a:t>
            </a:r>
            <a:endParaRPr sz="1650" dirty="0">
              <a:solidFill>
                <a:srgbClr val="BFBFBF"/>
              </a:solidFill>
              <a:latin typeface="Arial Narrow"/>
              <a:ea typeface="Arial Narrow"/>
              <a:cs typeface="Arial Narrow"/>
              <a:sym typeface="Arial Narrow"/>
            </a:endParaRPr>
          </a:p>
          <a:p>
            <a:pPr algn="ctr">
              <a:buSzPts val="3200"/>
            </a:pPr>
            <a:endParaRPr sz="2400" dirty="0">
              <a:solidFill>
                <a:srgbClr val="7030A0"/>
              </a:solidFill>
              <a:latin typeface="Arial Narrow"/>
              <a:ea typeface="Arial Narrow"/>
              <a:cs typeface="Arial Narrow"/>
              <a:sym typeface="Arial Narrow"/>
            </a:endParaRPr>
          </a:p>
        </p:txBody>
      </p:sp>
      <p:sp>
        <p:nvSpPr>
          <p:cNvPr id="113" name="Google Shape;113;p1"/>
          <p:cNvSpPr/>
          <p:nvPr/>
        </p:nvSpPr>
        <p:spPr>
          <a:xfrm>
            <a:off x="1601670" y="129542"/>
            <a:ext cx="6318702" cy="1685046"/>
          </a:xfrm>
          <a:prstGeom prst="rect">
            <a:avLst/>
          </a:prstGeom>
          <a:noFill/>
          <a:ln>
            <a:noFill/>
          </a:ln>
        </p:spPr>
        <p:txBody>
          <a:bodyPr spcFirstLastPara="1" wrap="square" lIns="68569" tIns="34275" rIns="68569" bIns="34275" anchor="t" anchorCtr="0">
            <a:spAutoFit/>
          </a:bodyPr>
          <a:lstStyle/>
          <a:p>
            <a:pPr algn="ctr">
              <a:buSzPts val="2800"/>
            </a:pPr>
            <a:r>
              <a:rPr lang="el-GR" sz="2100" b="1">
                <a:solidFill>
                  <a:srgbClr val="0070C0"/>
                </a:solidFill>
                <a:latin typeface="Arial Narrow"/>
                <a:ea typeface="Arial Narrow"/>
                <a:cs typeface="Arial Narrow"/>
                <a:sym typeface="Arial Narrow"/>
              </a:rPr>
              <a:t>ΠΜΣ στις Ευρωπαϊκές Πολιτικές Νεολαίας, Επιχειρηματικότητας, Εκπαίδευσης και Πολιτισμού</a:t>
            </a:r>
            <a:endParaRPr sz="1050"/>
          </a:p>
          <a:p>
            <a:pPr algn="ctr">
              <a:buSzPts val="2800"/>
            </a:pPr>
            <a:endParaRPr sz="2100">
              <a:solidFill>
                <a:srgbClr val="0070C0"/>
              </a:solidFill>
              <a:latin typeface="Arial Narrow"/>
              <a:ea typeface="Arial Narrow"/>
              <a:cs typeface="Arial Narrow"/>
              <a:sym typeface="Arial Narrow"/>
            </a:endParaRPr>
          </a:p>
          <a:p>
            <a:pPr algn="ctr">
              <a:buSzPts val="2800"/>
            </a:pPr>
            <a:r>
              <a:rPr lang="el-GR" sz="2100">
                <a:solidFill>
                  <a:srgbClr val="0070C0"/>
                </a:solidFill>
                <a:latin typeface="Arial Narrow"/>
                <a:ea typeface="Arial Narrow"/>
                <a:cs typeface="Arial Narrow"/>
                <a:sym typeface="Arial Narrow"/>
              </a:rPr>
              <a:t>“Συμβουλευτική στην Επιχειρηματικότητα και Επαγγελματικός Προσανατολισμός στην Αγορά εργασίας”</a:t>
            </a:r>
            <a:endParaRPr sz="2100">
              <a:solidFill>
                <a:srgbClr val="0070C0"/>
              </a:solidFill>
              <a:latin typeface="Arial Narrow"/>
              <a:ea typeface="Arial Narrow"/>
              <a:cs typeface="Arial Narrow"/>
              <a:sym typeface="Arial Narrow"/>
            </a:endParaRPr>
          </a:p>
        </p:txBody>
      </p:sp>
      <p:pic>
        <p:nvPicPr>
          <p:cNvPr id="114" name="Google Shape;114;p1" descr="Πανεπιστήμιο Μακεδονίας"/>
          <p:cNvPicPr preferRelativeResize="0"/>
          <p:nvPr/>
        </p:nvPicPr>
        <p:blipFill rotWithShape="1">
          <a:blip r:embed="rId3">
            <a:alphaModFix/>
          </a:blip>
          <a:srcRect/>
          <a:stretch/>
        </p:blipFill>
        <p:spPr>
          <a:xfrm>
            <a:off x="1228266" y="115026"/>
            <a:ext cx="535423" cy="535423"/>
          </a:xfrm>
          <a:prstGeom prst="rect">
            <a:avLst/>
          </a:prstGeom>
          <a:noFill/>
          <a:ln>
            <a:noFill/>
          </a:ln>
        </p:spPr>
      </p:pic>
    </p:spTree>
    <p:extLst>
      <p:ext uri="{BB962C8B-B14F-4D97-AF65-F5344CB8AC3E}">
        <p14:creationId xmlns:p14="http://schemas.microsoft.com/office/powerpoint/2010/main" val="205171479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1"/>
          <p:cNvSpPr txBox="1"/>
          <p:nvPr/>
        </p:nvSpPr>
        <p:spPr>
          <a:xfrm>
            <a:off x="1331881" y="37170"/>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“Personal” Mission Statement</a:t>
            </a:r>
            <a:endParaRPr sz="1050" b="0" i="0" u="none" strike="noStrike" cap="none">
              <a:solidFill>
                <a:srgbClr val="000000"/>
              </a:solidFill>
              <a:latin typeface="Arial"/>
              <a:ea typeface="Arial"/>
              <a:cs typeface="Arial"/>
              <a:sym typeface="Arial"/>
            </a:endParaRPr>
          </a:p>
        </p:txBody>
      </p:sp>
      <p:sp>
        <p:nvSpPr>
          <p:cNvPr id="242" name="Google Shape;242;p41"/>
          <p:cNvSpPr/>
          <p:nvPr/>
        </p:nvSpPr>
        <p:spPr>
          <a:xfrm>
            <a:off x="627399" y="791383"/>
            <a:ext cx="7346979" cy="3947204"/>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Βοηθάει να προσδιορίσετε τις αξίες και τους στόχους</a:t>
            </a:r>
            <a:endParaRPr sz="1400" b="0" i="0" u="none" strike="noStrike" cap="none">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Τι έχει μεγαλύτερη σημασία για εσάς επαγγελματικά.</a:t>
            </a:r>
            <a:endParaRPr sz="1400" b="0" i="0" u="none" strike="noStrike" cap="none">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Διευκολύνει στη λήψη αποφάσεων, καθώς διευκρινίζει εάν οι αποφάσεις που παίρνετε ταιριάζουν με αυτό που θέλετε για τη ζωή σας</a:t>
            </a:r>
            <a:endParaRPr sz="1400" b="0" i="0" u="none" strike="noStrike" cap="none">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επιτρέπει να εντοπίσετε εταιρείες που έχουν παρόμοιες αξίες και πεποιθήσεις και σας βοηθά να αξιολογήσουν καλύτερα το κόστος και τα οφέλη οποιασδήποτε νέας ευκαιρίας σταδιοδρομίας.</a:t>
            </a:r>
            <a:endParaRPr sz="2100" b="0" i="0" u="none" strike="noStrike" cap="none">
              <a:solidFill>
                <a:srgbClr val="002060"/>
              </a:solidFill>
              <a:latin typeface="Arial Narrow"/>
              <a:ea typeface="Arial Narrow"/>
              <a:cs typeface="Arial Narrow"/>
              <a:sym typeface="Arial Narrow"/>
            </a:endParaRPr>
          </a:p>
        </p:txBody>
      </p:sp>
    </p:spTree>
  </p:cSld>
  <p:clrMapOvr>
    <a:masterClrMapping/>
  </p:clrMapOvr>
  <p:transition spd="slow">
    <p:pu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latin typeface="Lato"/>
                <a:cs typeface="Lato"/>
                <a:sym typeface="Lato"/>
              </a:rPr>
              <a:t>Κατά Πόσο Ταιριάζω </a:t>
            </a:r>
            <a:r>
              <a:rPr lang="en-US" dirty="0" smtClean="0">
                <a:latin typeface="Lato"/>
                <a:cs typeface="Lato"/>
                <a:sym typeface="Lato"/>
              </a:rPr>
              <a:t>- “Fit Index”</a:t>
            </a:r>
            <a:r>
              <a:rPr lang="el-GR" dirty="0" smtClean="0">
                <a:latin typeface="Lato"/>
                <a:cs typeface="Lato"/>
                <a:sym typeface="Lato"/>
              </a:rPr>
              <a:t> (2) / Καθήκοντα </a:t>
            </a:r>
            <a:endParaRPr dirty="0"/>
          </a:p>
        </p:txBody>
      </p:sp>
      <p:sp>
        <p:nvSpPr>
          <p:cNvPr id="184" name="Google Shape;184;p20"/>
          <p:cNvSpPr txBox="1">
            <a:spLocks noGrp="1"/>
          </p:cNvSpPr>
          <p:nvPr>
            <p:ph type="body" idx="1"/>
          </p:nvPr>
        </p:nvSpPr>
        <p:spPr>
          <a:xfrm>
            <a:off x="100117" y="1174704"/>
            <a:ext cx="9043883" cy="3777739"/>
          </a:xfrm>
          <a:prstGeom prst="rect">
            <a:avLst/>
          </a:prstGeom>
        </p:spPr>
        <p:txBody>
          <a:bodyPr spcFirstLastPara="1" wrap="square" lIns="91425" tIns="91425" rIns="91425" bIns="91425" anchor="t" anchorCtr="0">
            <a:noAutofit/>
          </a:bodyPr>
          <a:lstStyle/>
          <a:p>
            <a:pPr>
              <a:lnSpc>
                <a:spcPct val="200000"/>
              </a:lnSpc>
              <a:buFont typeface="Wingdings" panose="05000000000000000000" pitchFamily="2" charset="2"/>
              <a:buChar char="§"/>
            </a:pPr>
            <a:r>
              <a:rPr lang="el-GR" sz="1600" dirty="0">
                <a:solidFill>
                  <a:srgbClr val="002060"/>
                </a:solidFill>
                <a:effectLst>
                  <a:outerShdw blurRad="38100" dist="38100" dir="2700000" algn="tl">
                    <a:srgbClr val="000000">
                      <a:alpha val="43137"/>
                    </a:srgbClr>
                  </a:outerShdw>
                </a:effectLst>
              </a:rPr>
              <a:t>ΔΕΝ </a:t>
            </a:r>
            <a:r>
              <a:rPr lang="el-GR" sz="1600" dirty="0" smtClean="0">
                <a:solidFill>
                  <a:srgbClr val="002060"/>
                </a:solidFill>
                <a:effectLst>
                  <a:outerShdw blurRad="38100" dist="38100" dir="2700000" algn="tl">
                    <a:srgbClr val="000000">
                      <a:alpha val="43137"/>
                    </a:srgbClr>
                  </a:outerShdw>
                </a:effectLst>
              </a:rPr>
              <a:t>χρειάζεται να έχετε εμπειρία </a:t>
            </a:r>
            <a:r>
              <a:rPr lang="el-GR" sz="1600" dirty="0">
                <a:solidFill>
                  <a:srgbClr val="002060"/>
                </a:solidFill>
                <a:effectLst>
                  <a:outerShdw blurRad="38100" dist="38100" dir="2700000" algn="tl">
                    <a:srgbClr val="000000">
                      <a:alpha val="43137"/>
                    </a:srgbClr>
                  </a:outerShdw>
                </a:effectLst>
              </a:rPr>
              <a:t>κάνοντας όλα όσα ζητά η αγγελία εργασίας</a:t>
            </a:r>
            <a:r>
              <a:rPr lang="el-GR" sz="1600" dirty="0" smtClean="0">
                <a:solidFill>
                  <a:srgbClr val="002060"/>
                </a:solidFill>
                <a:effectLst>
                  <a:outerShdw blurRad="38100" dist="38100" dir="2700000" algn="tl">
                    <a:srgbClr val="000000">
                      <a:alpha val="43137"/>
                    </a:srgbClr>
                  </a:outerShdw>
                </a:effectLst>
              </a:rPr>
              <a:t>. </a:t>
            </a: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Αν γνωρίζετε/ξέρετε να κάνετε πάνω </a:t>
            </a:r>
            <a:r>
              <a:rPr lang="el-GR" sz="1600" dirty="0">
                <a:solidFill>
                  <a:srgbClr val="002060"/>
                </a:solidFill>
                <a:effectLst>
                  <a:outerShdw blurRad="38100" dist="38100" dir="2700000" algn="tl">
                    <a:srgbClr val="000000">
                      <a:alpha val="43137"/>
                    </a:srgbClr>
                  </a:outerShdw>
                </a:effectLst>
              </a:rPr>
              <a:t>από </a:t>
            </a:r>
            <a:r>
              <a:rPr lang="el-GR" sz="1600" dirty="0" smtClean="0">
                <a:solidFill>
                  <a:srgbClr val="002060"/>
                </a:solidFill>
                <a:effectLst>
                  <a:outerShdw blurRad="38100" dist="38100" dir="2700000" algn="tl">
                    <a:srgbClr val="000000">
                      <a:alpha val="43137"/>
                    </a:srgbClr>
                  </a:outerShdw>
                </a:effectLst>
              </a:rPr>
              <a:t>60% από αυτό που ζητάει κάντε την ΑΙΤΗΣΗ</a:t>
            </a: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Εξετάστε </a:t>
            </a:r>
            <a:r>
              <a:rPr lang="el-GR" sz="1600" dirty="0">
                <a:solidFill>
                  <a:srgbClr val="002060"/>
                </a:solidFill>
                <a:effectLst>
                  <a:outerShdw blurRad="38100" dist="38100" dir="2700000" algn="tl">
                    <a:srgbClr val="000000">
                      <a:alpha val="43137"/>
                    </a:srgbClr>
                  </a:outerShdw>
                </a:effectLst>
              </a:rPr>
              <a:t>κάθε </a:t>
            </a:r>
            <a:r>
              <a:rPr lang="el-GR" sz="1600" dirty="0" smtClean="0">
                <a:solidFill>
                  <a:srgbClr val="002060"/>
                </a:solidFill>
                <a:effectLst>
                  <a:outerShdw blurRad="38100" dist="38100" dir="2700000" algn="tl">
                    <a:srgbClr val="000000">
                      <a:alpha val="43137"/>
                    </a:srgbClr>
                  </a:outerShdw>
                </a:effectLst>
              </a:rPr>
              <a:t>«κουκίδα» της περιγραφής καθηκόντων και </a:t>
            </a:r>
            <a:r>
              <a:rPr lang="el-GR" sz="1600" dirty="0">
                <a:solidFill>
                  <a:srgbClr val="002060"/>
                </a:solidFill>
                <a:effectLst>
                  <a:outerShdw blurRad="38100" dist="38100" dir="2700000" algn="tl">
                    <a:srgbClr val="000000">
                      <a:alpha val="43137"/>
                    </a:srgbClr>
                  </a:outerShdw>
                </a:effectLst>
              </a:rPr>
              <a:t>επισημάνετε </a:t>
            </a:r>
            <a:r>
              <a:rPr lang="el-GR" sz="1600" dirty="0" smtClean="0">
                <a:solidFill>
                  <a:srgbClr val="002060"/>
                </a:solidFill>
                <a:effectLst>
                  <a:outerShdw blurRad="38100" dist="38100" dir="2700000" algn="tl">
                    <a:srgbClr val="000000">
                      <a:alpha val="43137"/>
                    </a:srgbClr>
                  </a:outerShdw>
                </a:effectLst>
              </a:rPr>
              <a:t>εκείνα τα σημεία που </a:t>
            </a:r>
            <a:r>
              <a:rPr lang="el-GR" sz="1600" dirty="0">
                <a:solidFill>
                  <a:srgbClr val="002060"/>
                </a:solidFill>
                <a:effectLst>
                  <a:outerShdw blurRad="38100" dist="38100" dir="2700000" algn="tl">
                    <a:srgbClr val="000000">
                      <a:alpha val="43137"/>
                    </a:srgbClr>
                  </a:outerShdw>
                </a:effectLst>
              </a:rPr>
              <a:t>έχετε ήδη </a:t>
            </a:r>
            <a:r>
              <a:rPr lang="el-GR" sz="1600" dirty="0" smtClean="0">
                <a:solidFill>
                  <a:srgbClr val="002060"/>
                </a:solidFill>
                <a:effectLst>
                  <a:outerShdw blurRad="38100" dist="38100" dir="2700000" algn="tl">
                    <a:srgbClr val="000000">
                      <a:alpha val="43137"/>
                    </a:srgbClr>
                  </a:outerShdw>
                </a:effectLst>
              </a:rPr>
              <a:t>εμπειρία. </a:t>
            </a: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Αυτό </a:t>
            </a:r>
            <a:r>
              <a:rPr lang="el-GR" sz="1600" dirty="0">
                <a:solidFill>
                  <a:srgbClr val="002060"/>
                </a:solidFill>
                <a:effectLst>
                  <a:outerShdw blurRad="38100" dist="38100" dir="2700000" algn="tl">
                    <a:srgbClr val="000000">
                      <a:alpha val="43137"/>
                    </a:srgbClr>
                  </a:outerShdw>
                </a:effectLst>
              </a:rPr>
              <a:t>σας βοηθά επίσης να τροποποιήσετε το βιογραφικό σας για να καλύψετε κάθε απαίτηση που πληροίτε</a:t>
            </a:r>
            <a:r>
              <a:rPr lang="el-GR" sz="1600" dirty="0" smtClean="0">
                <a:solidFill>
                  <a:srgbClr val="002060"/>
                </a:solidFill>
                <a:effectLst>
                  <a:outerShdw blurRad="38100" dist="38100" dir="2700000" algn="tl">
                    <a:srgbClr val="000000">
                      <a:alpha val="43137"/>
                    </a:srgbClr>
                  </a:outerShdw>
                </a:effectLst>
              </a:rPr>
              <a:t>. </a:t>
            </a: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Και </a:t>
            </a:r>
            <a:r>
              <a:rPr lang="el-GR" sz="1600" dirty="0">
                <a:solidFill>
                  <a:srgbClr val="002060"/>
                </a:solidFill>
                <a:effectLst>
                  <a:outerShdw blurRad="38100" dist="38100" dir="2700000" algn="tl">
                    <a:srgbClr val="000000">
                      <a:alpha val="43137"/>
                    </a:srgbClr>
                  </a:outerShdw>
                </a:effectLst>
              </a:rPr>
              <a:t>σε περίπτωση που αναρωτιέστε, ναι, πρέπει να τροποποιήσετε το βιογραφικό σας για κάθε εργασία στην οποία κάνετε αίτηση!</a:t>
            </a:r>
            <a:endParaRPr lang="el-GR" sz="1600" dirty="0" smtClean="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48610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79" y="549960"/>
            <a:ext cx="8320903"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latin typeface="Lato"/>
                <a:cs typeface="Lato"/>
                <a:sym typeface="Lato"/>
              </a:rPr>
              <a:t>Κατά Πόσο Ταιριάζω </a:t>
            </a:r>
            <a:r>
              <a:rPr lang="en-US" dirty="0" smtClean="0">
                <a:latin typeface="Lato"/>
                <a:cs typeface="Lato"/>
                <a:sym typeface="Lato"/>
              </a:rPr>
              <a:t>- “Fit Index”</a:t>
            </a:r>
            <a:r>
              <a:rPr lang="el-GR" dirty="0" smtClean="0">
                <a:latin typeface="Lato"/>
                <a:cs typeface="Lato"/>
                <a:sym typeface="Lato"/>
              </a:rPr>
              <a:t> (3) / Προφίλ Υποψηφίου</a:t>
            </a:r>
            <a:endParaRPr dirty="0"/>
          </a:p>
        </p:txBody>
      </p:sp>
      <p:sp>
        <p:nvSpPr>
          <p:cNvPr id="184" name="Google Shape;184;p20"/>
          <p:cNvSpPr txBox="1">
            <a:spLocks noGrp="1"/>
          </p:cNvSpPr>
          <p:nvPr>
            <p:ph type="body" idx="1"/>
          </p:nvPr>
        </p:nvSpPr>
        <p:spPr>
          <a:xfrm>
            <a:off x="80093" y="1340970"/>
            <a:ext cx="8963790" cy="3611473"/>
          </a:xfrm>
          <a:prstGeom prst="rect">
            <a:avLst/>
          </a:prstGeom>
        </p:spPr>
        <p:txBody>
          <a:bodyPr spcFirstLastPara="1" wrap="square" lIns="91425" tIns="91425" rIns="91425" bIns="91425" anchor="t" anchorCtr="0">
            <a:noAutofit/>
          </a:bodyPr>
          <a:lstStyle/>
          <a:p>
            <a:pPr marL="146050" indent="0" algn="ctr">
              <a:lnSpc>
                <a:spcPct val="200000"/>
              </a:lnSpc>
              <a:buNone/>
            </a:pPr>
            <a:r>
              <a:rPr lang="el-GR" sz="1600" dirty="0" smtClean="0">
                <a:solidFill>
                  <a:srgbClr val="002060"/>
                </a:solidFill>
                <a:effectLst>
                  <a:outerShdw blurRad="38100" dist="38100" dir="2700000" algn="tl">
                    <a:srgbClr val="000000">
                      <a:alpha val="43137"/>
                    </a:srgbClr>
                  </a:outerShdw>
                </a:effectLst>
              </a:rPr>
              <a:t>Η ενότητα αυτή βρίσκεται κοντά </a:t>
            </a:r>
            <a:r>
              <a:rPr lang="el-GR" sz="1600" dirty="0">
                <a:solidFill>
                  <a:srgbClr val="002060"/>
                </a:solidFill>
                <a:effectLst>
                  <a:outerShdw blurRad="38100" dist="38100" dir="2700000" algn="tl">
                    <a:srgbClr val="000000">
                      <a:alpha val="43137"/>
                    </a:srgbClr>
                  </a:outerShdw>
                </a:effectLst>
              </a:rPr>
              <a:t>στο κάτω μέρος της ανάρτησης. </a:t>
            </a:r>
            <a:endParaRPr lang="el-GR" sz="1600" dirty="0" smtClean="0">
              <a:solidFill>
                <a:srgbClr val="002060"/>
              </a:solidFill>
              <a:effectLst>
                <a:outerShdw blurRad="38100" dist="38100" dir="2700000" algn="tl">
                  <a:srgbClr val="000000">
                    <a:alpha val="43137"/>
                  </a:srgbClr>
                </a:outerShdw>
              </a:effectLst>
            </a:endParaRPr>
          </a:p>
          <a:p>
            <a:pPr>
              <a:lnSpc>
                <a:spcPct val="200000"/>
              </a:lnSpc>
            </a:pPr>
            <a:r>
              <a:rPr lang="el-GR" sz="1600" dirty="0" smtClean="0">
                <a:solidFill>
                  <a:srgbClr val="002060"/>
                </a:solidFill>
                <a:effectLst>
                  <a:outerShdw blurRad="38100" dist="38100" dir="2700000" algn="tl">
                    <a:srgbClr val="000000">
                      <a:alpha val="43137"/>
                    </a:srgbClr>
                  </a:outerShdw>
                </a:effectLst>
              </a:rPr>
              <a:t>Εκπαίδευση </a:t>
            </a:r>
          </a:p>
          <a:p>
            <a:pPr>
              <a:lnSpc>
                <a:spcPct val="200000"/>
              </a:lnSpc>
            </a:pPr>
            <a:r>
              <a:rPr lang="el-GR" sz="1600" dirty="0" smtClean="0">
                <a:solidFill>
                  <a:srgbClr val="002060"/>
                </a:solidFill>
                <a:effectLst>
                  <a:outerShdw blurRad="38100" dist="38100" dir="2700000" algn="tl">
                    <a:srgbClr val="000000">
                      <a:alpha val="43137"/>
                    </a:srgbClr>
                  </a:outerShdw>
                </a:effectLst>
              </a:rPr>
              <a:t>Έτη Προϋπηρεσίας </a:t>
            </a:r>
          </a:p>
          <a:p>
            <a:pPr>
              <a:lnSpc>
                <a:spcPct val="200000"/>
              </a:lnSpc>
            </a:pPr>
            <a:r>
              <a:rPr lang="el-GR" sz="1600" b="1" dirty="0" smtClean="0">
                <a:solidFill>
                  <a:srgbClr val="002060"/>
                </a:solidFill>
                <a:effectLst>
                  <a:outerShdw blurRad="38100" dist="38100" dir="2700000" algn="tl">
                    <a:srgbClr val="000000">
                      <a:alpha val="43137"/>
                    </a:srgbClr>
                  </a:outerShdw>
                </a:effectLst>
              </a:rPr>
              <a:t>ΔΕΞΙΟΤΗΤΕΣ</a:t>
            </a:r>
            <a:r>
              <a:rPr lang="el-GR" sz="1600" dirty="0" smtClean="0">
                <a:solidFill>
                  <a:srgbClr val="002060"/>
                </a:solidFill>
                <a:effectLst>
                  <a:outerShdw blurRad="38100" dist="38100" dir="2700000" algn="tl">
                    <a:srgbClr val="000000">
                      <a:alpha val="43137"/>
                    </a:srgbClr>
                  </a:outerShdw>
                </a:effectLst>
              </a:rPr>
              <a:t> </a:t>
            </a:r>
            <a:r>
              <a:rPr lang="el-GR" sz="1600" dirty="0" smtClean="0">
                <a:solidFill>
                  <a:srgbClr val="002060"/>
                </a:solidFill>
                <a:effectLst>
                  <a:outerShdw blurRad="38100" dist="38100" dir="2700000" algn="tl">
                    <a:srgbClr val="000000">
                      <a:alpha val="43137"/>
                    </a:srgbClr>
                  </a:outerShdw>
                </a:effectLst>
                <a:sym typeface="Wingdings" panose="05000000000000000000" pitchFamily="2" charset="2"/>
              </a:rPr>
              <a:t> </a:t>
            </a:r>
            <a:r>
              <a:rPr lang="el-GR" sz="1600" dirty="0" smtClean="0">
                <a:solidFill>
                  <a:srgbClr val="002060"/>
                </a:solidFill>
                <a:effectLst>
                  <a:outerShdw blurRad="38100" dist="38100" dir="2700000" algn="tl">
                    <a:srgbClr val="000000">
                      <a:alpha val="43137"/>
                    </a:srgbClr>
                  </a:outerShdw>
                </a:effectLst>
              </a:rPr>
              <a:t> Ορισμένες θα </a:t>
            </a:r>
            <a:r>
              <a:rPr lang="el-GR" sz="1600" dirty="0">
                <a:solidFill>
                  <a:srgbClr val="002060"/>
                </a:solidFill>
                <a:effectLst>
                  <a:outerShdw blurRad="38100" dist="38100" dir="2700000" algn="tl">
                    <a:srgbClr val="000000">
                      <a:alpha val="43137"/>
                    </a:srgbClr>
                  </a:outerShdw>
                </a:effectLst>
              </a:rPr>
              <a:t>είναι κρίσιμες ή αδιαπραγμάτευτες για τον εργοδότη, κάποιες μπορεί να είναι ευέλικτες, αλλά δεν θα το ξέρετε. Ο μόνος τρόπος για να μάθετε την πραγματική απάντηση είναι να μιλήσετε με τον υπεύθυνο </a:t>
            </a:r>
            <a:r>
              <a:rPr lang="el-GR" sz="1600" dirty="0" smtClean="0">
                <a:solidFill>
                  <a:srgbClr val="002060"/>
                </a:solidFill>
                <a:effectLst>
                  <a:outerShdw blurRad="38100" dist="38100" dir="2700000" algn="tl">
                    <a:srgbClr val="000000">
                      <a:alpha val="43137"/>
                    </a:srgbClr>
                  </a:outerShdw>
                </a:effectLst>
              </a:rPr>
              <a:t>προσλήψεων ή να υποθέσετε</a:t>
            </a:r>
          </a:p>
        </p:txBody>
      </p:sp>
    </p:spTree>
    <p:extLst>
      <p:ext uri="{BB962C8B-B14F-4D97-AF65-F5344CB8AC3E}">
        <p14:creationId xmlns:p14="http://schemas.microsoft.com/office/powerpoint/2010/main" val="22148886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xfrm>
            <a:off x="783050" y="581525"/>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smtClean="0">
                <a:latin typeface="Lato"/>
                <a:ea typeface="Lato"/>
                <a:cs typeface="Lato"/>
                <a:sym typeface="Lato"/>
              </a:rPr>
              <a:t>The Hard and Soft Skills</a:t>
            </a:r>
            <a:endParaRPr dirty="0"/>
          </a:p>
        </p:txBody>
      </p:sp>
      <p:pic>
        <p:nvPicPr>
          <p:cNvPr id="3" name="Εικόνα 2"/>
          <p:cNvPicPr>
            <a:picLocks noChangeAspect="1"/>
          </p:cNvPicPr>
          <p:nvPr/>
        </p:nvPicPr>
        <p:blipFill>
          <a:blip r:embed="rId3"/>
          <a:stretch>
            <a:fillRect/>
          </a:stretch>
        </p:blipFill>
        <p:spPr>
          <a:xfrm>
            <a:off x="1862382" y="1421658"/>
            <a:ext cx="4655222" cy="3103481"/>
          </a:xfrm>
          <a:prstGeom prst="rect">
            <a:avLst/>
          </a:prstGeom>
        </p:spPr>
      </p:pic>
    </p:spTree>
    <p:extLst>
      <p:ext uri="{BB962C8B-B14F-4D97-AF65-F5344CB8AC3E}">
        <p14:creationId xmlns:p14="http://schemas.microsoft.com/office/powerpoint/2010/main" val="2324022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670816" y="61670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448356"/>
            <a:ext cx="8015817" cy="3510762"/>
          </a:xfrm>
          <a:prstGeom prst="rect">
            <a:avLst/>
          </a:prstGeom>
        </p:spPr>
        <p:txBody>
          <a:bodyPr spcFirstLastPara="1" wrap="square" lIns="91425" tIns="91425" rIns="91425" bIns="91425" anchor="t" anchorCtr="0">
            <a:noAutofit/>
          </a:bodyPr>
          <a:lstStyle/>
          <a:p>
            <a:pPr marL="146050" indent="0">
              <a:lnSpc>
                <a:spcPct val="150000"/>
              </a:lnSpc>
              <a:buNone/>
            </a:pPr>
            <a:r>
              <a:rPr lang="en-US" u="sng" dirty="0">
                <a:solidFill>
                  <a:srgbClr val="002060"/>
                </a:solidFill>
                <a:effectLst>
                  <a:outerShdw blurRad="38100" dist="38100" dir="2700000" algn="tl">
                    <a:srgbClr val="000000">
                      <a:alpha val="43137"/>
                    </a:srgbClr>
                  </a:outerShdw>
                </a:effectLst>
              </a:rPr>
              <a:t>1.STRONG INTERPERSONAL SKILLS</a:t>
            </a:r>
            <a:endParaRPr lang="el-GR" u="sng"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u="sng" dirty="0">
                <a:solidFill>
                  <a:srgbClr val="002060"/>
                </a:solidFill>
                <a:effectLst>
                  <a:outerShdw blurRad="38100" dist="38100" dir="2700000" algn="tl">
                    <a:srgbClr val="000000">
                      <a:alpha val="43137"/>
                    </a:srgbClr>
                  </a:outerShdw>
                </a:effectLst>
              </a:rPr>
              <a:t>2 STRONG VERBAL COMMUNICATION SKILLS </a:t>
            </a:r>
            <a:endParaRPr lang="en-US" u="sng" dirty="0" smtClean="0">
              <a:solidFill>
                <a:srgbClr val="002060"/>
              </a:solidFill>
              <a:effectLst>
                <a:outerShdw blurRad="38100" dist="38100" dir="2700000" algn="tl">
                  <a:srgbClr val="000000">
                    <a:alpha val="43137"/>
                  </a:srgbClr>
                </a:outerShdw>
              </a:effectLst>
            </a:endParaRPr>
          </a:p>
          <a:p>
            <a:pPr marL="146050" indent="0">
              <a:lnSpc>
                <a:spcPct val="150000"/>
              </a:lnSpc>
              <a:buNone/>
            </a:pPr>
            <a:r>
              <a:rPr lang="en-US" u="sng" dirty="0" smtClean="0">
                <a:solidFill>
                  <a:srgbClr val="002060"/>
                </a:solidFill>
                <a:effectLst>
                  <a:outerShdw blurRad="38100" dist="38100" dir="2700000" algn="tl">
                    <a:srgbClr val="000000">
                      <a:alpha val="43137"/>
                    </a:srgbClr>
                  </a:outerShdw>
                </a:effectLst>
              </a:rPr>
              <a:t>3 </a:t>
            </a:r>
            <a:r>
              <a:rPr lang="en-US" u="sng" dirty="0">
                <a:solidFill>
                  <a:srgbClr val="002060"/>
                </a:solidFill>
                <a:effectLst>
                  <a:outerShdw blurRad="38100" dist="38100" dir="2700000" algn="tl">
                    <a:srgbClr val="000000">
                      <a:alpha val="43137"/>
                    </a:srgbClr>
                  </a:outerShdw>
                </a:effectLst>
              </a:rPr>
              <a:t>STRONG WRITTEN COMMUNICATION SKILLS </a:t>
            </a:r>
            <a:endParaRPr lang="en-US" u="sng" dirty="0" smtClean="0">
              <a:solidFill>
                <a:srgbClr val="002060"/>
              </a:solidFill>
              <a:effectLst>
                <a:outerShdw blurRad="38100" dist="38100" dir="2700000" algn="tl">
                  <a:srgbClr val="000000">
                    <a:alpha val="43137"/>
                  </a:srgbClr>
                </a:outerShdw>
              </a:effectLst>
            </a:endParaRPr>
          </a:p>
          <a:p>
            <a:pPr marL="146050" indent="0">
              <a:lnSpc>
                <a:spcPct val="150000"/>
              </a:lnSpc>
              <a:buNone/>
            </a:pPr>
            <a:r>
              <a:rPr lang="en-US" sz="1500" b="1" dirty="0" smtClean="0">
                <a:solidFill>
                  <a:srgbClr val="002060"/>
                </a:solidFill>
                <a:effectLst>
                  <a:outerShdw blurRad="38100" dist="38100" dir="2700000" algn="tl">
                    <a:srgbClr val="000000">
                      <a:alpha val="43137"/>
                    </a:srgbClr>
                  </a:outerShdw>
                </a:effectLst>
              </a:rPr>
              <a:t>4 </a:t>
            </a:r>
            <a:r>
              <a:rPr lang="en-US" sz="1500" b="1" u="sng" dirty="0">
                <a:solidFill>
                  <a:srgbClr val="002060"/>
                </a:solidFill>
                <a:effectLst>
                  <a:outerShdw blurRad="38100" dist="38100" dir="2700000" algn="tl">
                    <a:srgbClr val="000000">
                      <a:alpha val="43137"/>
                    </a:srgbClr>
                  </a:outerShdw>
                </a:effectLst>
              </a:rPr>
              <a:t>FLEXIBLE &amp; ADAPTABLE – “CAN DO” ATTITUDE </a:t>
            </a:r>
            <a:endParaRPr lang="el-GR" sz="1500" b="1" u="sng"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sz="1500" b="1" dirty="0">
                <a:solidFill>
                  <a:srgbClr val="002060"/>
                </a:solidFill>
                <a:effectLst>
                  <a:outerShdw blurRad="38100" dist="38100" dir="2700000" algn="tl">
                    <a:srgbClr val="000000">
                      <a:alpha val="43137"/>
                    </a:srgbClr>
                  </a:outerShdw>
                </a:effectLst>
              </a:rPr>
              <a:t>5 SOUND ACADEMIC ACHIEVEMENT </a:t>
            </a:r>
            <a:endParaRPr lang="el-GR" sz="1500" b="1"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dirty="0">
                <a:solidFill>
                  <a:srgbClr val="002060"/>
                </a:solidFill>
                <a:effectLst>
                  <a:outerShdw blurRad="38100" dist="38100" dir="2700000" algn="tl">
                    <a:srgbClr val="000000">
                      <a:alpha val="43137"/>
                    </a:srgbClr>
                  </a:outerShdw>
                </a:effectLst>
              </a:rPr>
              <a:t>6 SELF-MOTIVATED, SELF-MANAGEMENT </a:t>
            </a:r>
            <a:endParaRPr lang="el-GR"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u="sng" dirty="0">
                <a:solidFill>
                  <a:srgbClr val="002060"/>
                </a:solidFill>
                <a:effectLst>
                  <a:outerShdw blurRad="38100" dist="38100" dir="2700000" algn="tl">
                    <a:srgbClr val="000000">
                      <a:alpha val="43137"/>
                    </a:srgbClr>
                  </a:outerShdw>
                </a:effectLst>
              </a:rPr>
              <a:t>7 TEAM PLAYER / TEAM WORK </a:t>
            </a:r>
            <a:endParaRPr lang="el-GR" u="sng"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dirty="0">
                <a:solidFill>
                  <a:srgbClr val="002060"/>
                </a:solidFill>
                <a:effectLst>
                  <a:outerShdw blurRad="38100" dist="38100" dir="2700000" algn="tl">
                    <a:srgbClr val="000000">
                      <a:alpha val="43137"/>
                    </a:srgbClr>
                  </a:outerShdw>
                </a:effectLst>
              </a:rPr>
              <a:t>8 ENERGY &amp; ENTHUSIASM </a:t>
            </a:r>
            <a:endParaRPr lang="el-GR"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u="sng" dirty="0">
                <a:solidFill>
                  <a:srgbClr val="002060"/>
                </a:solidFill>
                <a:effectLst>
                  <a:outerShdw blurRad="38100" dist="38100" dir="2700000" algn="tl">
                    <a:srgbClr val="000000">
                      <a:alpha val="43137"/>
                    </a:srgbClr>
                  </a:outerShdw>
                </a:effectLst>
              </a:rPr>
              <a:t>9 PROBLEM SOLVING SKILLS </a:t>
            </a:r>
            <a:endParaRPr lang="el-GR" u="sng" dirty="0">
              <a:solidFill>
                <a:srgbClr val="002060"/>
              </a:solidFill>
              <a:effectLst>
                <a:outerShdw blurRad="38100" dist="38100" dir="2700000" algn="tl">
                  <a:srgbClr val="000000">
                    <a:alpha val="43137"/>
                  </a:srgbClr>
                </a:outerShdw>
              </a:effectLst>
            </a:endParaRPr>
          </a:p>
          <a:p>
            <a:pPr marL="146050" indent="0">
              <a:lnSpc>
                <a:spcPct val="150000"/>
              </a:lnSpc>
              <a:buNone/>
            </a:pPr>
            <a:r>
              <a:rPr lang="en-US" u="sng" dirty="0" smtClean="0">
                <a:solidFill>
                  <a:srgbClr val="002060"/>
                </a:solidFill>
                <a:effectLst>
                  <a:outerShdw blurRad="38100" dist="38100" dir="2700000" algn="tl">
                    <a:srgbClr val="000000">
                      <a:alpha val="43137"/>
                    </a:srgbClr>
                  </a:outerShdw>
                </a:effectLst>
              </a:rPr>
              <a:t>10 </a:t>
            </a:r>
            <a:r>
              <a:rPr lang="en-US" u="sng" dirty="0">
                <a:solidFill>
                  <a:srgbClr val="002060"/>
                </a:solidFill>
                <a:effectLst>
                  <a:outerShdw blurRad="38100" dist="38100" dir="2700000" algn="tl">
                    <a:srgbClr val="000000">
                      <a:alpha val="43137"/>
                    </a:srgbClr>
                  </a:outerShdw>
                </a:effectLst>
              </a:rPr>
              <a:t>ANALYTICAL, CONCEPTUAL AND RESEARCH SKILLS </a:t>
            </a:r>
            <a:endParaRPr lang="el-GR" u="sng"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36519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b="1" dirty="0" smtClean="0"/>
              <a:t>1. STRONG INTERPERSONAL SKILLS</a:t>
            </a:r>
            <a:endParaRPr lang="el-GR" dirty="0" smtClean="0"/>
          </a:p>
          <a:p>
            <a:pPr algn="just"/>
            <a:r>
              <a:rPr lang="en-US" dirty="0" smtClean="0">
                <a:solidFill>
                  <a:srgbClr val="002060"/>
                </a:solidFill>
              </a:rPr>
              <a:t>Interpersonal</a:t>
            </a:r>
            <a:r>
              <a:rPr lang="en-US" dirty="0">
                <a:solidFill>
                  <a:srgbClr val="002060"/>
                </a:solidFill>
              </a:rPr>
              <a:t>, social or soft skills determine the style of interaction you have with others as well as how you typically behave within given situations. Employers like to know that you are able to effectively interact and build relationships and networks by sharing information, demonstrating empathy, negotiating or influencing others appropriately. </a:t>
            </a:r>
            <a:endParaRPr lang="el-GR" dirty="0">
              <a:solidFill>
                <a:srgbClr val="002060"/>
              </a:solidFill>
            </a:endParaRPr>
          </a:p>
          <a:p>
            <a:pPr marL="146050" indent="0">
              <a:buNone/>
            </a:pPr>
            <a:endParaRPr lang="en-US" b="1" dirty="0" smtClean="0"/>
          </a:p>
          <a:p>
            <a:pPr marL="146050" indent="0">
              <a:buNone/>
            </a:pPr>
            <a:endParaRPr lang="en-US" b="1" dirty="0"/>
          </a:p>
          <a:p>
            <a:pPr marL="146050" indent="0">
              <a:buNone/>
            </a:pPr>
            <a:r>
              <a:rPr lang="en-US" b="1" dirty="0" smtClean="0"/>
              <a:t>EVIDENCE</a:t>
            </a:r>
          </a:p>
          <a:p>
            <a:pPr marL="146050" indent="0">
              <a:buNone/>
            </a:pPr>
            <a:r>
              <a:rPr lang="en-US" b="1" dirty="0" smtClean="0"/>
              <a:t>Relationships </a:t>
            </a:r>
            <a:r>
              <a:rPr lang="en-US" b="1" dirty="0"/>
              <a:t>with peers, co-workers, supervisors, managers, clients, patients or customers, also handle difficult customers or working relationships successfully </a:t>
            </a:r>
            <a:endParaRPr lang="el-GR" dirty="0"/>
          </a:p>
        </p:txBody>
      </p:sp>
    </p:spTree>
    <p:extLst>
      <p:ext uri="{BB962C8B-B14F-4D97-AF65-F5344CB8AC3E}">
        <p14:creationId xmlns:p14="http://schemas.microsoft.com/office/powerpoint/2010/main" val="31806321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2. </a:t>
            </a:r>
            <a:r>
              <a:rPr lang="en-US" dirty="0">
                <a:solidFill>
                  <a:srgbClr val="002060"/>
                </a:solidFill>
              </a:rPr>
              <a:t>STRONG VERBAL COMMUNICATION SKILLS </a:t>
            </a:r>
            <a:endParaRPr lang="en-US" dirty="0" smtClean="0">
              <a:solidFill>
                <a:srgbClr val="002060"/>
              </a:solidFill>
            </a:endParaRPr>
          </a:p>
          <a:p>
            <a:pPr marL="146050" indent="0">
              <a:buNone/>
            </a:pPr>
            <a:r>
              <a:rPr lang="en-US" dirty="0" smtClean="0">
                <a:solidFill>
                  <a:srgbClr val="002060"/>
                </a:solidFill>
              </a:rPr>
              <a:t>Communication </a:t>
            </a:r>
            <a:r>
              <a:rPr lang="en-US" dirty="0">
                <a:solidFill>
                  <a:srgbClr val="002060"/>
                </a:solidFill>
              </a:rPr>
              <a:t>includes listening, engaging in dialogue, giving feedback, cooperating as a team member, solving problems, contributing in meetings and resolving conflict by communicating effectively with others. </a:t>
            </a:r>
            <a:endParaRPr lang="el-GR" dirty="0">
              <a:solidFill>
                <a:srgbClr val="002060"/>
              </a:solidFill>
            </a:endParaRPr>
          </a:p>
          <a:p>
            <a:endParaRPr lang="en-US" b="1" dirty="0" smtClean="0"/>
          </a:p>
          <a:p>
            <a:endParaRPr lang="en-US" b="1" dirty="0"/>
          </a:p>
          <a:p>
            <a:pPr marL="146050" indent="0">
              <a:buNone/>
            </a:pPr>
            <a:r>
              <a:rPr lang="en-US" b="1" dirty="0" smtClean="0"/>
              <a:t>EVIDENCE</a:t>
            </a:r>
          </a:p>
          <a:p>
            <a:r>
              <a:rPr lang="en-US" b="1" dirty="0" smtClean="0"/>
              <a:t>Effective </a:t>
            </a:r>
            <a:r>
              <a:rPr lang="en-US" b="1" dirty="0"/>
              <a:t>presentations to groups; interactions with customers; explaining complex ideas in a simple way; awards in public speaking; debating experience; student radio</a:t>
            </a:r>
            <a:endParaRPr lang="el-GR" dirty="0"/>
          </a:p>
        </p:txBody>
      </p:sp>
    </p:spTree>
    <p:extLst>
      <p:ext uri="{BB962C8B-B14F-4D97-AF65-F5344CB8AC3E}">
        <p14:creationId xmlns:p14="http://schemas.microsoft.com/office/powerpoint/2010/main" val="23013007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3. </a:t>
            </a:r>
            <a:r>
              <a:rPr lang="en-US" dirty="0">
                <a:solidFill>
                  <a:srgbClr val="002060"/>
                </a:solidFill>
              </a:rPr>
              <a:t>STRONG WRITTEN COMMUNICATION SKILLS </a:t>
            </a:r>
            <a:endParaRPr lang="en-US" dirty="0" smtClean="0">
              <a:solidFill>
                <a:srgbClr val="002060"/>
              </a:solidFill>
            </a:endParaRPr>
          </a:p>
          <a:p>
            <a:pPr marL="146050" indent="0">
              <a:buNone/>
            </a:pPr>
            <a:r>
              <a:rPr lang="en-US" dirty="0" smtClean="0">
                <a:solidFill>
                  <a:srgbClr val="002060"/>
                </a:solidFill>
              </a:rPr>
              <a:t>Employers </a:t>
            </a:r>
            <a:r>
              <a:rPr lang="en-US" dirty="0">
                <a:solidFill>
                  <a:srgbClr val="002060"/>
                </a:solidFill>
              </a:rPr>
              <a:t>value clear writing, good grammar and correct spelling. It is especially desirable in jobs which demand an eye for detail. </a:t>
            </a:r>
            <a:endParaRPr lang="en-US" dirty="0" smtClean="0">
              <a:solidFill>
                <a:srgbClr val="002060"/>
              </a:solidFill>
            </a:endParaRPr>
          </a:p>
          <a:p>
            <a:pPr marL="146050" indent="0">
              <a:buNone/>
            </a:pPr>
            <a:endParaRPr lang="en-US" dirty="0"/>
          </a:p>
          <a:p>
            <a:pPr marL="146050" indent="0">
              <a:buNone/>
            </a:pPr>
            <a:r>
              <a:rPr lang="en-US" dirty="0" smtClean="0"/>
              <a:t>EVIDENCE</a:t>
            </a:r>
            <a:endParaRPr lang="el-GR" dirty="0"/>
          </a:p>
          <a:p>
            <a:r>
              <a:rPr lang="en-US" b="1" dirty="0"/>
              <a:t>Report writing; well-constructed essays; ability to write a good business letter; presenting and communicating scientific results; publications; club newsletters; articles for student newspapers; conference posters </a:t>
            </a:r>
            <a:endParaRPr lang="el-GR" dirty="0"/>
          </a:p>
        </p:txBody>
      </p:sp>
    </p:spTree>
    <p:extLst>
      <p:ext uri="{BB962C8B-B14F-4D97-AF65-F5344CB8AC3E}">
        <p14:creationId xmlns:p14="http://schemas.microsoft.com/office/powerpoint/2010/main" val="15514598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a:solidFill>
                  <a:srgbClr val="002060"/>
                </a:solidFill>
              </a:rPr>
              <a:t>4 FLEXIBLE &amp; ADAPTABLE – “CAN DO” ATTITUDE </a:t>
            </a:r>
            <a:endParaRPr lang="el-GR" dirty="0">
              <a:solidFill>
                <a:srgbClr val="002060"/>
              </a:solidFill>
            </a:endParaRPr>
          </a:p>
          <a:p>
            <a:r>
              <a:rPr lang="en-US" dirty="0">
                <a:solidFill>
                  <a:srgbClr val="002060"/>
                </a:solidFill>
              </a:rPr>
              <a:t>Employers want people who are prepared to ‘give it a go’, who are willing to go the extra mile and are not confined by ‘it’s not in my job description’ attitude. </a:t>
            </a:r>
            <a:endParaRPr lang="el-GR" dirty="0">
              <a:solidFill>
                <a:srgbClr val="002060"/>
              </a:solidFill>
            </a:endParaRPr>
          </a:p>
          <a:p>
            <a:endParaRPr lang="en-US" b="1" dirty="0" smtClean="0"/>
          </a:p>
          <a:p>
            <a:pPr marL="146050" indent="0">
              <a:buNone/>
            </a:pPr>
            <a:r>
              <a:rPr lang="en-US" b="1" dirty="0" smtClean="0"/>
              <a:t>EVIDENCE</a:t>
            </a:r>
          </a:p>
          <a:p>
            <a:r>
              <a:rPr lang="en-US" b="1" dirty="0" smtClean="0"/>
              <a:t>Times </a:t>
            </a:r>
            <a:r>
              <a:rPr lang="en-US" b="1" dirty="0"/>
              <a:t>when you’ve learnt new systems; </a:t>
            </a:r>
            <a:r>
              <a:rPr lang="en-US" b="1" dirty="0">
                <a:effectLst>
                  <a:outerShdw blurRad="38100" dist="38100" dir="2700000" algn="tl">
                    <a:srgbClr val="000000">
                      <a:alpha val="43137"/>
                    </a:srgbClr>
                  </a:outerShdw>
                </a:effectLst>
              </a:rPr>
              <a:t>studying or working overseas </a:t>
            </a:r>
            <a:r>
              <a:rPr lang="en-US" b="1" dirty="0"/>
              <a:t>particularly in very different cultures; </a:t>
            </a:r>
            <a:r>
              <a:rPr lang="en-US" b="1" dirty="0">
                <a:effectLst>
                  <a:outerShdw blurRad="38100" dist="38100" dir="2700000" algn="tl">
                    <a:srgbClr val="000000">
                      <a:alpha val="43137"/>
                    </a:srgbClr>
                  </a:outerShdw>
                </a:effectLst>
              </a:rPr>
              <a:t>summer jobs </a:t>
            </a:r>
            <a:r>
              <a:rPr lang="en-US" b="1" dirty="0"/>
              <a:t>which required a range of skills; shift work; taking on extra responsibility; range of subjects taken (double degree can illustrate this); overcoming a personal obstacle you are prepared to mention; include your work history of holiday and part-time jobs, even though not directly relevant they show you have a work ethic </a:t>
            </a:r>
            <a:endParaRPr lang="el-GR" dirty="0"/>
          </a:p>
        </p:txBody>
      </p:sp>
    </p:spTree>
    <p:extLst>
      <p:ext uri="{BB962C8B-B14F-4D97-AF65-F5344CB8AC3E}">
        <p14:creationId xmlns:p14="http://schemas.microsoft.com/office/powerpoint/2010/main" val="655810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5. </a:t>
            </a:r>
            <a:r>
              <a:rPr lang="en-US" dirty="0">
                <a:solidFill>
                  <a:srgbClr val="002060"/>
                </a:solidFill>
              </a:rPr>
              <a:t>SOUND ACADEMIC ACHIEVEMENT </a:t>
            </a:r>
            <a:endParaRPr lang="el-GR" dirty="0">
              <a:solidFill>
                <a:srgbClr val="002060"/>
              </a:solidFill>
            </a:endParaRPr>
          </a:p>
          <a:p>
            <a:r>
              <a:rPr lang="en-US" dirty="0">
                <a:solidFill>
                  <a:srgbClr val="002060"/>
                </a:solidFill>
              </a:rPr>
              <a:t>Many employers ask for your academic transcript so while they are interested in your performance, they are also often looking for qualities that show a well-rounded person. So don’t despair if you are not a straight A student. </a:t>
            </a:r>
            <a:endParaRPr lang="el-GR" dirty="0">
              <a:solidFill>
                <a:srgbClr val="002060"/>
              </a:solidFill>
            </a:endParaRPr>
          </a:p>
          <a:p>
            <a:endParaRPr lang="en-US" dirty="0" smtClean="0"/>
          </a:p>
          <a:p>
            <a:pPr marL="146050" indent="0">
              <a:buNone/>
            </a:pPr>
            <a:r>
              <a:rPr lang="en-US" dirty="0" smtClean="0"/>
              <a:t>EVIDENCE</a:t>
            </a:r>
          </a:p>
          <a:p>
            <a:pPr marL="146050" indent="0">
              <a:buNone/>
            </a:pPr>
            <a:r>
              <a:rPr lang="en-US" b="1" dirty="0" smtClean="0">
                <a:effectLst>
                  <a:outerShdw blurRad="38100" dist="38100" dir="2700000" algn="tl">
                    <a:srgbClr val="000000">
                      <a:alpha val="43137"/>
                    </a:srgbClr>
                  </a:outerShdw>
                </a:effectLst>
              </a:rPr>
              <a:t>Grade </a:t>
            </a:r>
            <a:r>
              <a:rPr lang="en-US" b="1" dirty="0">
                <a:effectLst>
                  <a:outerShdw blurRad="38100" dist="38100" dir="2700000" algn="tl">
                    <a:srgbClr val="000000">
                      <a:alpha val="43137"/>
                    </a:srgbClr>
                  </a:outerShdw>
                </a:effectLst>
              </a:rPr>
              <a:t>average</a:t>
            </a:r>
            <a:r>
              <a:rPr lang="en-US" dirty="0"/>
              <a:t>; consistent performance across subjects and years; recovering from a poor year; coherent choice of papers; include your NCEA results in your qualifications section; </a:t>
            </a:r>
            <a:r>
              <a:rPr lang="en-US" dirty="0">
                <a:effectLst>
                  <a:outerShdw blurRad="38100" dist="38100" dir="2700000" algn="tl">
                    <a:srgbClr val="000000">
                      <a:alpha val="43137"/>
                    </a:srgbClr>
                  </a:outerShdw>
                </a:effectLst>
              </a:rPr>
              <a:t>dissertation or thesis</a:t>
            </a:r>
            <a:r>
              <a:rPr lang="en-US" dirty="0"/>
              <a:t>; </a:t>
            </a:r>
            <a:r>
              <a:rPr lang="en-US" dirty="0">
                <a:effectLst>
                  <a:outerShdw blurRad="38100" dist="38100" dir="2700000" algn="tl">
                    <a:srgbClr val="000000">
                      <a:alpha val="43137"/>
                    </a:srgbClr>
                  </a:outerShdw>
                </a:effectLst>
              </a:rPr>
              <a:t>conference papers and posters</a:t>
            </a:r>
            <a:r>
              <a:rPr lang="en-US" dirty="0"/>
              <a:t>; publications; highlight a project you or the team received a good mark for; tutoring experience; awards, scholarships and academic prizes </a:t>
            </a:r>
            <a:endParaRPr lang="el-GR" dirty="0"/>
          </a:p>
        </p:txBody>
      </p:sp>
    </p:spTree>
    <p:extLst>
      <p:ext uri="{BB962C8B-B14F-4D97-AF65-F5344CB8AC3E}">
        <p14:creationId xmlns:p14="http://schemas.microsoft.com/office/powerpoint/2010/main" val="8709445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6.  </a:t>
            </a:r>
            <a:r>
              <a:rPr lang="en-US" dirty="0">
                <a:solidFill>
                  <a:srgbClr val="002060"/>
                </a:solidFill>
              </a:rPr>
              <a:t>SELF-MOTIVATED, SELF-MANAGEMENT </a:t>
            </a:r>
            <a:endParaRPr lang="el-GR" dirty="0">
              <a:solidFill>
                <a:srgbClr val="002060"/>
              </a:solidFill>
            </a:endParaRPr>
          </a:p>
          <a:p>
            <a:r>
              <a:rPr lang="en-US" dirty="0">
                <a:solidFill>
                  <a:srgbClr val="002060"/>
                </a:solidFill>
              </a:rPr>
              <a:t>Employers are often impressed by students who work as well as study. This means you understand the world of work and can balance university deadlines with work responsibilities. </a:t>
            </a:r>
            <a:endParaRPr lang="el-GR" dirty="0">
              <a:solidFill>
                <a:srgbClr val="002060"/>
              </a:solidFill>
            </a:endParaRPr>
          </a:p>
          <a:p>
            <a:endParaRPr lang="en-US" dirty="0" smtClean="0"/>
          </a:p>
          <a:p>
            <a:endParaRPr lang="en-US" dirty="0"/>
          </a:p>
          <a:p>
            <a:pPr marL="146050" indent="0">
              <a:buNone/>
            </a:pPr>
            <a:r>
              <a:rPr lang="en-US" dirty="0" smtClean="0"/>
              <a:t>EVIDENCE</a:t>
            </a:r>
          </a:p>
          <a:p>
            <a:r>
              <a:rPr lang="en-US" dirty="0" smtClean="0"/>
              <a:t>List </a:t>
            </a:r>
            <a:r>
              <a:rPr lang="en-US" dirty="0"/>
              <a:t>your work experience and highlight skills relevant to the position you are applying for; provide an example of promotion (i.e. responsibility for organizing others, or teaching newcomers in your casual job the role requirements); sole responsibility positions (i.e. being left in charge of the store in weekends); </a:t>
            </a:r>
            <a:r>
              <a:rPr lang="en-US" dirty="0">
                <a:effectLst>
                  <a:outerShdw blurRad="38100" dist="38100" dir="2700000" algn="tl">
                    <a:srgbClr val="000000">
                      <a:alpha val="43137"/>
                    </a:srgbClr>
                  </a:outerShdw>
                </a:effectLst>
              </a:rPr>
              <a:t>managing finances to support yourself while at university </a:t>
            </a:r>
            <a:endParaRPr lang="el-G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0464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2"/>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“Personal” Mission Statement</a:t>
            </a:r>
            <a:endParaRPr sz="1050" b="0" i="0" u="none" strike="noStrike" cap="none">
              <a:solidFill>
                <a:srgbClr val="000000"/>
              </a:solidFill>
              <a:latin typeface="Arial"/>
              <a:ea typeface="Arial"/>
              <a:cs typeface="Arial"/>
              <a:sym typeface="Arial"/>
            </a:endParaRPr>
          </a:p>
        </p:txBody>
      </p:sp>
      <p:sp>
        <p:nvSpPr>
          <p:cNvPr id="248" name="Google Shape;248;p42"/>
          <p:cNvSpPr/>
          <p:nvPr/>
        </p:nvSpPr>
        <p:spPr>
          <a:xfrm>
            <a:off x="787585" y="681407"/>
            <a:ext cx="7213415" cy="3947204"/>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dirty="0">
                <a:solidFill>
                  <a:srgbClr val="002060"/>
                </a:solidFill>
                <a:latin typeface="Arial Narrow"/>
                <a:ea typeface="Arial Narrow"/>
                <a:cs typeface="Arial Narrow"/>
                <a:sym typeface="Arial Narrow"/>
              </a:rPr>
              <a:t>Βήμα 1: “</a:t>
            </a:r>
            <a:r>
              <a:rPr lang="el-GR" sz="2100" b="0" i="0" u="none" strike="noStrike" cap="none" dirty="0">
                <a:solidFill>
                  <a:srgbClr val="002060"/>
                </a:solidFill>
                <a:effectLst>
                  <a:outerShdw blurRad="38100" dist="38100" dir="2700000" algn="tl">
                    <a:srgbClr val="000000">
                      <a:alpha val="43137"/>
                    </a:srgbClr>
                  </a:outerShdw>
                </a:effectLst>
                <a:latin typeface="Arial Narrow"/>
                <a:ea typeface="Arial Narrow"/>
                <a:cs typeface="Arial Narrow"/>
                <a:sym typeface="Arial Narrow"/>
              </a:rPr>
              <a:t>Θυμηθείτε” προηγούμενες επιτυχίες σας</a:t>
            </a:r>
            <a:endParaRPr sz="1400" b="0" i="0" u="none" strike="noStrike" cap="none" dirty="0">
              <a:solidFill>
                <a:srgbClr val="000000"/>
              </a:solidFill>
              <a:effectLst>
                <a:outerShdw blurRad="38100" dist="38100" dir="2700000" algn="tl">
                  <a:srgbClr val="000000">
                    <a:alpha val="43137"/>
                  </a:srgbClr>
                </a:outerShdw>
              </a:effectLst>
              <a:sym typeface="Arial"/>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dirty="0">
                <a:solidFill>
                  <a:srgbClr val="002060"/>
                </a:solidFill>
                <a:latin typeface="Arial Narrow"/>
                <a:ea typeface="Arial Narrow"/>
                <a:cs typeface="Arial Narrow"/>
                <a:sym typeface="Arial Narrow"/>
              </a:rPr>
              <a:t>Αφιερώστε λίγο χρόνο &amp; εντοπίστε 4-5 παραδείγματα (</a:t>
            </a:r>
            <a:r>
              <a:rPr lang="el-GR" sz="2100" b="0" i="0" u="none" strike="noStrike" cap="none" dirty="0" err="1">
                <a:solidFill>
                  <a:srgbClr val="002060"/>
                </a:solidFill>
                <a:latin typeface="Arial Narrow"/>
                <a:ea typeface="Arial Narrow"/>
                <a:cs typeface="Arial Narrow"/>
                <a:sym typeface="Arial Narrow"/>
              </a:rPr>
              <a:t>οπου</a:t>
            </a:r>
            <a:r>
              <a:rPr lang="el-GR" sz="2100" b="0" i="0" u="none" strike="noStrike" cap="none" dirty="0">
                <a:solidFill>
                  <a:srgbClr val="002060"/>
                </a:solidFill>
                <a:latin typeface="Arial Narrow"/>
                <a:ea typeface="Arial Narrow"/>
                <a:cs typeface="Arial Narrow"/>
                <a:sym typeface="Arial Narrow"/>
              </a:rPr>
              <a:t>- </a:t>
            </a:r>
            <a:r>
              <a:rPr lang="el-GR" sz="2100" b="0" i="0" u="none" strike="noStrike" cap="none" dirty="0" err="1">
                <a:solidFill>
                  <a:srgbClr val="002060"/>
                </a:solidFill>
                <a:latin typeface="Arial Narrow"/>
                <a:ea typeface="Arial Narrow"/>
                <a:cs typeface="Arial Narrow"/>
                <a:sym typeface="Arial Narrow"/>
              </a:rPr>
              <a:t>δήποτε</a:t>
            </a:r>
            <a:r>
              <a:rPr lang="el-GR" sz="2100" b="0" i="0" u="none" strike="noStrike" cap="none" dirty="0">
                <a:solidFill>
                  <a:srgbClr val="002060"/>
                </a:solidFill>
                <a:latin typeface="Arial Narrow"/>
                <a:ea typeface="Arial Narrow"/>
                <a:cs typeface="Arial Narrow"/>
                <a:sym typeface="Arial Narrow"/>
              </a:rPr>
              <a:t>) όπου είχατε προσωπική επιτυχία τα τελευταία χρόνια.</a:t>
            </a:r>
            <a:endParaRPr sz="1400" b="0" i="0" u="none" strike="noStrike" cap="none" dirty="0">
              <a:solidFill>
                <a:srgbClr val="000000"/>
              </a:solidFill>
              <a:latin typeface="Arial"/>
              <a:ea typeface="Arial"/>
              <a:cs typeface="Arial"/>
              <a:sym typeface="Arial"/>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dirty="0">
                <a:solidFill>
                  <a:srgbClr val="002060"/>
                </a:solidFill>
                <a:latin typeface="Arial Narrow"/>
                <a:ea typeface="Arial Narrow"/>
                <a:cs typeface="Arial Narrow"/>
                <a:sym typeface="Arial Narrow"/>
              </a:rPr>
              <a:t>Σημειώστε τες &amp; προσπαθήστε να προσδιορίσετε εάν υπάρχει ένα κοινό θέμα (ή θέματα) σε αυτά τα παραδείγματα.</a:t>
            </a:r>
            <a:endParaRPr sz="2100" b="0" i="0" u="none" strike="noStrike" cap="none" dirty="0">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dirty="0">
                <a:solidFill>
                  <a:srgbClr val="002060"/>
                </a:solidFill>
                <a:latin typeface="Arial Narrow"/>
                <a:ea typeface="Arial Narrow"/>
                <a:cs typeface="Arial Narrow"/>
                <a:sym typeface="Arial Narrow"/>
              </a:rPr>
              <a:t>Βήμα 2: “</a:t>
            </a:r>
            <a:r>
              <a:rPr lang="el-GR" sz="2100" b="0" i="0" u="none" strike="noStrike" cap="none" dirty="0">
                <a:solidFill>
                  <a:srgbClr val="002060"/>
                </a:solidFill>
                <a:effectLst>
                  <a:outerShdw blurRad="38100" dist="38100" dir="2700000" algn="tl">
                    <a:srgbClr val="000000">
                      <a:alpha val="43137"/>
                    </a:srgbClr>
                  </a:outerShdw>
                </a:effectLst>
                <a:latin typeface="Arial Narrow"/>
                <a:ea typeface="Arial Narrow"/>
                <a:cs typeface="Arial Narrow"/>
                <a:sym typeface="Arial Narrow"/>
              </a:rPr>
              <a:t>Λίστα Χαρακτηριστικών σας”</a:t>
            </a:r>
            <a:endParaRPr sz="1400" b="0" i="0" u="none" strike="noStrike" cap="none" dirty="0">
              <a:solidFill>
                <a:srgbClr val="000000"/>
              </a:solidFill>
              <a:effectLst>
                <a:outerShdw blurRad="38100" dist="38100" dir="2700000" algn="tl">
                  <a:srgbClr val="000000">
                    <a:alpha val="43137"/>
                  </a:srgbClr>
                </a:outerShdw>
              </a:effectLst>
              <a:sym typeface="Arial"/>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dirty="0">
                <a:solidFill>
                  <a:srgbClr val="002060"/>
                </a:solidFill>
                <a:latin typeface="Arial Narrow"/>
                <a:ea typeface="Arial Narrow"/>
                <a:cs typeface="Arial Narrow"/>
                <a:sym typeface="Arial Narrow"/>
              </a:rPr>
              <a:t>Αναπτύξτε &amp; Ιεραρχήστε μια λίστα με χαρακτηριστικά που πιστεύετε ότι προσδιορίζουν ποιοι είστε και ποιες είναι οι προτεραιότητές σας. </a:t>
            </a:r>
            <a:endParaRPr sz="2100" b="0" i="0" u="none" strike="noStrike" cap="none" dirty="0">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dirty="0">
                <a:solidFill>
                  <a:srgbClr val="002060"/>
                </a:solidFill>
                <a:latin typeface="Arial Narrow"/>
                <a:ea typeface="Arial Narrow"/>
                <a:cs typeface="Arial Narrow"/>
                <a:sym typeface="Arial Narrow"/>
              </a:rPr>
              <a:t>Βήμα 3: </a:t>
            </a:r>
            <a:r>
              <a:rPr lang="el-GR" sz="2100" b="0" i="0" u="none" strike="noStrike" cap="none" dirty="0">
                <a:solidFill>
                  <a:srgbClr val="002060"/>
                </a:solidFill>
                <a:effectLst>
                  <a:outerShdw blurRad="38100" dist="38100" dir="2700000" algn="tl">
                    <a:srgbClr val="000000">
                      <a:alpha val="43137"/>
                    </a:srgbClr>
                  </a:outerShdw>
                </a:effectLst>
                <a:latin typeface="Arial Narrow"/>
                <a:ea typeface="Arial Narrow"/>
                <a:cs typeface="Arial Narrow"/>
                <a:sym typeface="Arial Narrow"/>
              </a:rPr>
              <a:t>Λίστα “Συνεισφοράς”</a:t>
            </a:r>
            <a:endParaRPr sz="2100" b="0" i="0" u="none" strike="noStrike" cap="none" dirty="0">
              <a:solidFill>
                <a:srgbClr val="002060"/>
              </a:solidFill>
              <a:effectLst>
                <a:outerShdw blurRad="38100" dist="38100" dir="2700000" algn="tl">
                  <a:srgbClr val="000000">
                    <a:alpha val="43137"/>
                  </a:srgbClr>
                </a:outerShdw>
              </a:effectLst>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r>
              <a:rPr lang="el-GR" sz="2100" b="0" i="0" u="none" strike="noStrike" cap="none" dirty="0">
                <a:solidFill>
                  <a:srgbClr val="002060"/>
                </a:solidFill>
                <a:latin typeface="Arial Narrow"/>
                <a:ea typeface="Arial Narrow"/>
                <a:cs typeface="Arial Narrow"/>
                <a:sym typeface="Arial Narrow"/>
              </a:rPr>
              <a:t>🡪 Κάντε μια λίστα πώς θα μπορούσατε να συνεισφέρετε ώστε να βελτιώσετε: την οικογένειά σας, το μελλοντικό εργοδότη, τους φίλους, την κοινότητα</a:t>
            </a:r>
            <a:endParaRPr sz="2100" b="0" i="0" u="none" strike="noStrike" cap="none" dirty="0">
              <a:solidFill>
                <a:srgbClr val="002060"/>
              </a:solidFill>
              <a:latin typeface="Arial Narrow"/>
              <a:ea typeface="Arial Narrow"/>
              <a:cs typeface="Arial Narrow"/>
              <a:sym typeface="Arial Narrow"/>
            </a:endParaRPr>
          </a:p>
        </p:txBody>
      </p:sp>
    </p:spTree>
  </p:cSld>
  <p:clrMapOvr>
    <a:masterClrMapping/>
  </p:clrMapOvr>
  <p:transition spd="slow">
    <p:push/>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7. </a:t>
            </a:r>
            <a:r>
              <a:rPr lang="en-US" dirty="0">
                <a:solidFill>
                  <a:srgbClr val="002060"/>
                </a:solidFill>
              </a:rPr>
              <a:t>TEAM PLAYER / TEAM WORK </a:t>
            </a:r>
            <a:endParaRPr lang="el-GR" dirty="0">
              <a:solidFill>
                <a:srgbClr val="002060"/>
              </a:solidFill>
            </a:endParaRPr>
          </a:p>
          <a:p>
            <a:r>
              <a:rPr lang="en-US" dirty="0">
                <a:solidFill>
                  <a:srgbClr val="002060"/>
                </a:solidFill>
              </a:rPr>
              <a:t>Ability to be a co-operative, supportive, reliable and a committed team member. </a:t>
            </a:r>
            <a:endParaRPr lang="el-GR" dirty="0">
              <a:solidFill>
                <a:srgbClr val="002060"/>
              </a:solidFill>
            </a:endParaRPr>
          </a:p>
          <a:p>
            <a:endParaRPr lang="en-US" dirty="0" smtClean="0"/>
          </a:p>
          <a:p>
            <a:endParaRPr lang="en-US" dirty="0"/>
          </a:p>
          <a:p>
            <a:endParaRPr lang="en-US" dirty="0" smtClean="0"/>
          </a:p>
          <a:p>
            <a:endParaRPr lang="en-US" dirty="0"/>
          </a:p>
          <a:p>
            <a:pPr marL="146050" indent="0">
              <a:buNone/>
            </a:pPr>
            <a:r>
              <a:rPr lang="en-US" dirty="0" smtClean="0"/>
              <a:t>EVIDENCE</a:t>
            </a:r>
          </a:p>
          <a:p>
            <a:r>
              <a:rPr lang="en-US" dirty="0" smtClean="0"/>
              <a:t>Group </a:t>
            </a:r>
            <a:r>
              <a:rPr lang="en-US" dirty="0"/>
              <a:t>projects with successful outcomes; customer service teams; sports; leisure activities; use words like “committed” “cooperative”; times when you took initiative to get the team back on track; voluntary work; holiday jobs </a:t>
            </a:r>
            <a:endParaRPr lang="el-GR" dirty="0"/>
          </a:p>
        </p:txBody>
      </p:sp>
    </p:spTree>
    <p:extLst>
      <p:ext uri="{BB962C8B-B14F-4D97-AF65-F5344CB8AC3E}">
        <p14:creationId xmlns:p14="http://schemas.microsoft.com/office/powerpoint/2010/main" val="19518865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8. ENERGY </a:t>
            </a:r>
            <a:r>
              <a:rPr lang="en-US" dirty="0">
                <a:solidFill>
                  <a:srgbClr val="002060"/>
                </a:solidFill>
              </a:rPr>
              <a:t>&amp; ENTHUSIASM </a:t>
            </a:r>
            <a:endParaRPr lang="el-GR" dirty="0">
              <a:solidFill>
                <a:srgbClr val="002060"/>
              </a:solidFill>
            </a:endParaRPr>
          </a:p>
          <a:p>
            <a:r>
              <a:rPr lang="en-US" dirty="0">
                <a:solidFill>
                  <a:srgbClr val="002060"/>
                </a:solidFill>
              </a:rPr>
              <a:t>You can have an academic record to die for, but if you sound boring in your letter and your CV shows very few outside activities, employers may think you lack people skills and would not fit well into their team. </a:t>
            </a:r>
            <a:endParaRPr lang="el-GR" dirty="0">
              <a:solidFill>
                <a:srgbClr val="002060"/>
              </a:solidFill>
            </a:endParaRPr>
          </a:p>
          <a:p>
            <a:endParaRPr lang="en-US" dirty="0" smtClean="0"/>
          </a:p>
          <a:p>
            <a:pPr marL="146050" indent="0">
              <a:buNone/>
            </a:pPr>
            <a:r>
              <a:rPr lang="en-US" dirty="0" smtClean="0"/>
              <a:t>EVIDENCE</a:t>
            </a:r>
            <a:endParaRPr lang="en-US" dirty="0"/>
          </a:p>
          <a:p>
            <a:r>
              <a:rPr lang="en-US" dirty="0" smtClean="0"/>
              <a:t>Convey </a:t>
            </a:r>
            <a:r>
              <a:rPr lang="en-US" dirty="0"/>
              <a:t>enthusiasm for the company and the role by using positive language in your cover letter; in your skills profile section of your CV include a quote which mentions these qualities (restrict school testimonials to one quote); evidence might include your contribution to increasing sales; customers seeking you out specifically; public speaking; tort experience; extracurricular activities; peer support; residential assistant experience; club and sport activities </a:t>
            </a:r>
            <a:endParaRPr lang="el-GR" dirty="0"/>
          </a:p>
        </p:txBody>
      </p:sp>
    </p:spTree>
    <p:extLst>
      <p:ext uri="{BB962C8B-B14F-4D97-AF65-F5344CB8AC3E}">
        <p14:creationId xmlns:p14="http://schemas.microsoft.com/office/powerpoint/2010/main" val="11995247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9. PROBLEM </a:t>
            </a:r>
            <a:r>
              <a:rPr lang="en-US" dirty="0">
                <a:solidFill>
                  <a:srgbClr val="002060"/>
                </a:solidFill>
              </a:rPr>
              <a:t>SOLVING SKILLS </a:t>
            </a:r>
            <a:endParaRPr lang="el-GR" dirty="0">
              <a:solidFill>
                <a:srgbClr val="002060"/>
              </a:solidFill>
            </a:endParaRPr>
          </a:p>
          <a:p>
            <a:r>
              <a:rPr lang="en-US" dirty="0">
                <a:solidFill>
                  <a:srgbClr val="002060"/>
                </a:solidFill>
              </a:rPr>
              <a:t>Thinking differently to produce new solutions</a:t>
            </a:r>
            <a:r>
              <a:rPr lang="en-US" dirty="0"/>
              <a:t>. </a:t>
            </a:r>
            <a:endParaRPr lang="el-GR" dirty="0"/>
          </a:p>
          <a:p>
            <a:endParaRPr lang="en-US" dirty="0" smtClean="0"/>
          </a:p>
          <a:p>
            <a:endParaRPr lang="en-US" dirty="0"/>
          </a:p>
          <a:p>
            <a:pPr marL="146050" indent="0">
              <a:buNone/>
            </a:pPr>
            <a:r>
              <a:rPr lang="en-US" dirty="0" smtClean="0"/>
              <a:t>EVIDENCE</a:t>
            </a:r>
          </a:p>
          <a:p>
            <a:pPr marL="146050" indent="0">
              <a:buNone/>
            </a:pPr>
            <a:r>
              <a:rPr lang="en-US" dirty="0" smtClean="0"/>
              <a:t>Lateral </a:t>
            </a:r>
            <a:r>
              <a:rPr lang="en-US" dirty="0"/>
              <a:t>thinking i.e. looking at a problem from differing perspectives; conflict resolution in group work; case study recommendations; initiatives adopted by employer in holiday jobs; successful application of experimental method; experimental design; testing and proving hypotheses; systems design or redesign; improvements to existing methods or structures </a:t>
            </a:r>
            <a:endParaRPr lang="el-GR" dirty="0"/>
          </a:p>
        </p:txBody>
      </p:sp>
    </p:spTree>
    <p:extLst>
      <p:ext uri="{BB962C8B-B14F-4D97-AF65-F5344CB8AC3E}">
        <p14:creationId xmlns:p14="http://schemas.microsoft.com/office/powerpoint/2010/main" val="38342454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The Soft Skills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marL="146050" indent="0">
              <a:buNone/>
            </a:pPr>
            <a:r>
              <a:rPr lang="en-US" dirty="0" smtClean="0">
                <a:solidFill>
                  <a:srgbClr val="002060"/>
                </a:solidFill>
              </a:rPr>
              <a:t>10. </a:t>
            </a:r>
            <a:r>
              <a:rPr lang="en-US" dirty="0">
                <a:solidFill>
                  <a:srgbClr val="002060"/>
                </a:solidFill>
              </a:rPr>
              <a:t>ANALYTICAL, CONCEPTUAL AND RESEARCH SKILLS </a:t>
            </a:r>
            <a:endParaRPr lang="el-GR" dirty="0">
              <a:solidFill>
                <a:srgbClr val="002060"/>
              </a:solidFill>
            </a:endParaRPr>
          </a:p>
          <a:p>
            <a:r>
              <a:rPr lang="en-US" dirty="0">
                <a:solidFill>
                  <a:srgbClr val="002060"/>
                </a:solidFill>
              </a:rPr>
              <a:t>Understanding, </a:t>
            </a:r>
            <a:r>
              <a:rPr lang="en-US" dirty="0" err="1">
                <a:solidFill>
                  <a:srgbClr val="002060"/>
                </a:solidFill>
              </a:rPr>
              <a:t>analysing</a:t>
            </a:r>
            <a:r>
              <a:rPr lang="en-US" dirty="0">
                <a:solidFill>
                  <a:srgbClr val="002060"/>
                </a:solidFill>
              </a:rPr>
              <a:t>, reasoning, interpreting &amp; presenting information, &amp; the ability to think critically. </a:t>
            </a:r>
            <a:endParaRPr lang="el-GR" dirty="0">
              <a:solidFill>
                <a:srgbClr val="002060"/>
              </a:solidFill>
            </a:endParaRPr>
          </a:p>
          <a:p>
            <a:endParaRPr lang="en-US" dirty="0" smtClean="0"/>
          </a:p>
          <a:p>
            <a:endParaRPr lang="en-US" dirty="0"/>
          </a:p>
          <a:p>
            <a:pPr marL="146050" indent="0">
              <a:buNone/>
            </a:pPr>
            <a:r>
              <a:rPr lang="en-US" dirty="0" smtClean="0"/>
              <a:t>EVIDENCE</a:t>
            </a:r>
          </a:p>
          <a:p>
            <a:r>
              <a:rPr lang="en-US" dirty="0" smtClean="0"/>
              <a:t>Provide </a:t>
            </a:r>
            <a:r>
              <a:rPr lang="en-US" dirty="0"/>
              <a:t>the range of research methodologies you have used; include projects, case-studies; mention the dissertation or thesis you are writing; recommendations you have made as part of course work; interpreting figures, charts, graphs, tables; critical thinking, manipulation of data and results; reporting and writing up of experiments; literature searches and reviews </a:t>
            </a:r>
            <a:endParaRPr lang="el-GR" dirty="0"/>
          </a:p>
        </p:txBody>
      </p:sp>
    </p:spTree>
    <p:extLst>
      <p:ext uri="{BB962C8B-B14F-4D97-AF65-F5344CB8AC3E}">
        <p14:creationId xmlns:p14="http://schemas.microsoft.com/office/powerpoint/2010/main" val="2356169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latin typeface="Lato"/>
                <a:cs typeface="Lato"/>
                <a:sym typeface="Lato"/>
              </a:rPr>
              <a:t>Career sites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a:lnSpc>
                <a:spcPct val="250000"/>
              </a:lnSpc>
              <a:buFont typeface="Wingdings" panose="05000000000000000000" pitchFamily="2" charset="2"/>
              <a:buChar char="à"/>
            </a:pPr>
            <a:r>
              <a:rPr lang="en-US" sz="1600" dirty="0">
                <a:solidFill>
                  <a:srgbClr val="002060"/>
                </a:solidFill>
                <a:hlinkClick r:id="rId3"/>
              </a:rPr>
              <a:t>https://gr.indeed.com/</a:t>
            </a:r>
            <a:endParaRPr lang="en-US" sz="1600" dirty="0">
              <a:solidFill>
                <a:srgbClr val="002060"/>
              </a:solidFill>
            </a:endParaRPr>
          </a:p>
          <a:p>
            <a:pPr>
              <a:lnSpc>
                <a:spcPct val="250000"/>
              </a:lnSpc>
              <a:buFont typeface="Wingdings" panose="05000000000000000000" pitchFamily="2" charset="2"/>
              <a:buChar char="à"/>
            </a:pPr>
            <a:r>
              <a:rPr lang="en-US" sz="1600" dirty="0" smtClean="0">
                <a:solidFill>
                  <a:srgbClr val="002060"/>
                </a:solidFill>
                <a:hlinkClick r:id="rId4"/>
              </a:rPr>
              <a:t>www.kariera.gr</a:t>
            </a:r>
            <a:endParaRPr lang="en-US" sz="1600" dirty="0" smtClean="0">
              <a:solidFill>
                <a:srgbClr val="002060"/>
              </a:solidFill>
            </a:endParaRPr>
          </a:p>
          <a:p>
            <a:pPr>
              <a:lnSpc>
                <a:spcPct val="250000"/>
              </a:lnSpc>
              <a:buFont typeface="Wingdings" panose="05000000000000000000" pitchFamily="2" charset="2"/>
              <a:buChar char="à"/>
            </a:pPr>
            <a:r>
              <a:rPr lang="en-US" sz="1600" dirty="0" smtClean="0">
                <a:solidFill>
                  <a:srgbClr val="002060"/>
                </a:solidFill>
                <a:hlinkClick r:id="rId5"/>
              </a:rPr>
              <a:t>www.skywalker.gr</a:t>
            </a:r>
            <a:endParaRPr lang="en-US" sz="1600" dirty="0" smtClean="0">
              <a:solidFill>
                <a:srgbClr val="002060"/>
              </a:solidFill>
            </a:endParaRPr>
          </a:p>
          <a:p>
            <a:pPr>
              <a:lnSpc>
                <a:spcPct val="250000"/>
              </a:lnSpc>
              <a:buFont typeface="Wingdings" panose="05000000000000000000" pitchFamily="2" charset="2"/>
              <a:buChar char="à"/>
            </a:pPr>
            <a:r>
              <a:rPr lang="en-US" sz="1600" dirty="0" smtClean="0">
                <a:solidFill>
                  <a:srgbClr val="002060"/>
                </a:solidFill>
                <a:hlinkClick r:id="rId6"/>
              </a:rPr>
              <a:t>www.addeco.gr</a:t>
            </a:r>
            <a:endParaRPr lang="en-US" sz="1600" dirty="0" smtClean="0">
              <a:solidFill>
                <a:srgbClr val="002060"/>
              </a:solidFill>
            </a:endParaRPr>
          </a:p>
          <a:p>
            <a:pPr>
              <a:lnSpc>
                <a:spcPct val="250000"/>
              </a:lnSpc>
              <a:buFont typeface="Wingdings" panose="05000000000000000000" pitchFamily="2" charset="2"/>
              <a:buChar char="à"/>
            </a:pPr>
            <a:r>
              <a:rPr lang="en-US" sz="1600" dirty="0" smtClean="0">
                <a:solidFill>
                  <a:srgbClr val="002060"/>
                </a:solidFill>
                <a:hlinkClick r:id="rId7"/>
              </a:rPr>
              <a:t>www.Randstad.gr</a:t>
            </a:r>
            <a:endParaRPr lang="el-GR" sz="1600" dirty="0" smtClean="0">
              <a:solidFill>
                <a:srgbClr val="002060"/>
              </a:solidFill>
            </a:endParaRPr>
          </a:p>
          <a:p>
            <a:pPr>
              <a:lnSpc>
                <a:spcPct val="250000"/>
              </a:lnSpc>
              <a:buFont typeface="Wingdings" panose="05000000000000000000" pitchFamily="2" charset="2"/>
              <a:buChar char="à"/>
            </a:pPr>
            <a:endParaRPr lang="en-US" sz="1600" dirty="0" smtClean="0">
              <a:solidFill>
                <a:srgbClr val="002060"/>
              </a:solidFill>
            </a:endParaRPr>
          </a:p>
          <a:p>
            <a:pPr>
              <a:lnSpc>
                <a:spcPct val="250000"/>
              </a:lnSpc>
              <a:buFont typeface="Wingdings" panose="05000000000000000000" pitchFamily="2" charset="2"/>
              <a:buChar char="à"/>
            </a:pPr>
            <a:endParaRPr lang="en-US" sz="1600" dirty="0" smtClean="0">
              <a:solidFill>
                <a:srgbClr val="002060"/>
              </a:solidFill>
            </a:endParaRPr>
          </a:p>
          <a:p>
            <a:pPr algn="ctr">
              <a:lnSpc>
                <a:spcPct val="250000"/>
              </a:lnSpc>
              <a:buFont typeface="Wingdings" panose="05000000000000000000" pitchFamily="2" charset="2"/>
              <a:buChar char="à"/>
            </a:pPr>
            <a:endParaRPr lang="el-GR" sz="1600" dirty="0">
              <a:solidFill>
                <a:srgbClr val="002060"/>
              </a:solidFill>
            </a:endParaRPr>
          </a:p>
        </p:txBody>
      </p:sp>
    </p:spTree>
    <p:extLst>
      <p:ext uri="{BB962C8B-B14F-4D97-AF65-F5344CB8AC3E}">
        <p14:creationId xmlns:p14="http://schemas.microsoft.com/office/powerpoint/2010/main" val="20154990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83050" y="128415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smtClean="0">
                <a:latin typeface="Lato"/>
                <a:ea typeface="Lato"/>
                <a:cs typeface="Lato"/>
                <a:sym typeface="Lato"/>
              </a:rPr>
              <a:t>CASE STUDIES</a:t>
            </a:r>
            <a:endParaRPr dirty="0"/>
          </a:p>
        </p:txBody>
      </p:sp>
      <p:sp>
        <p:nvSpPr>
          <p:cNvPr id="184" name="Google Shape;184;p20"/>
          <p:cNvSpPr txBox="1">
            <a:spLocks noGrp="1"/>
          </p:cNvSpPr>
          <p:nvPr>
            <p:ph type="body" idx="1"/>
          </p:nvPr>
        </p:nvSpPr>
        <p:spPr>
          <a:xfrm>
            <a:off x="507258" y="1908300"/>
            <a:ext cx="8015817" cy="3050818"/>
          </a:xfrm>
          <a:prstGeom prst="rect">
            <a:avLst/>
          </a:prstGeom>
        </p:spPr>
        <p:txBody>
          <a:bodyPr spcFirstLastPara="1" wrap="square" lIns="91425" tIns="91425" rIns="91425" bIns="91425" anchor="t" anchorCtr="0">
            <a:noAutofit/>
          </a:bodyPr>
          <a:lstStyle/>
          <a:p>
            <a:pPr algn="ctr">
              <a:lnSpc>
                <a:spcPct val="250000"/>
              </a:lnSpc>
              <a:buFont typeface="Wingdings" panose="05000000000000000000" pitchFamily="2" charset="2"/>
              <a:buChar char="à"/>
            </a:pPr>
            <a:r>
              <a:rPr lang="el-GR" sz="1600" dirty="0" smtClean="0">
                <a:solidFill>
                  <a:srgbClr val="002060"/>
                </a:solidFill>
              </a:rPr>
              <a:t>Αναζητήστε στην Αγγελία Εργασίας τα </a:t>
            </a:r>
            <a:r>
              <a:rPr lang="en-US" sz="1600" dirty="0" smtClean="0">
                <a:solidFill>
                  <a:srgbClr val="002060"/>
                </a:solidFill>
              </a:rPr>
              <a:t>SOFT SKILLS</a:t>
            </a:r>
          </a:p>
          <a:p>
            <a:pPr algn="ctr">
              <a:lnSpc>
                <a:spcPct val="250000"/>
              </a:lnSpc>
              <a:buFont typeface="Wingdings" panose="05000000000000000000" pitchFamily="2" charset="2"/>
              <a:buChar char="à"/>
            </a:pPr>
            <a:r>
              <a:rPr lang="en-US" sz="1600" dirty="0" smtClean="0">
                <a:solidFill>
                  <a:srgbClr val="002060"/>
                </a:solidFill>
              </a:rPr>
              <a:t>“</a:t>
            </a:r>
            <a:r>
              <a:rPr lang="el-GR" sz="1600" dirty="0" smtClean="0">
                <a:solidFill>
                  <a:srgbClr val="002060"/>
                </a:solidFill>
              </a:rPr>
              <a:t>Ταιριάξτε</a:t>
            </a:r>
            <a:r>
              <a:rPr lang="en-US" sz="1600" dirty="0" smtClean="0">
                <a:solidFill>
                  <a:srgbClr val="002060"/>
                </a:solidFill>
              </a:rPr>
              <a:t>”</a:t>
            </a:r>
            <a:r>
              <a:rPr lang="el-GR" sz="1600" dirty="0" smtClean="0">
                <a:solidFill>
                  <a:srgbClr val="002060"/>
                </a:solidFill>
              </a:rPr>
              <a:t> τις Δεξιότητες με αυτές της Αγγελίας</a:t>
            </a:r>
          </a:p>
          <a:p>
            <a:pPr algn="ctr">
              <a:lnSpc>
                <a:spcPct val="250000"/>
              </a:lnSpc>
              <a:buFont typeface="Wingdings" panose="05000000000000000000" pitchFamily="2" charset="2"/>
              <a:buChar char="à"/>
            </a:pPr>
            <a:r>
              <a:rPr lang="el-GR" sz="1600" dirty="0" smtClean="0">
                <a:solidFill>
                  <a:srgbClr val="002060"/>
                </a:solidFill>
              </a:rPr>
              <a:t>Τι θα απαντούσατε στην Αγγελία </a:t>
            </a:r>
            <a:endParaRPr lang="el-GR" sz="1600" dirty="0">
              <a:solidFill>
                <a:srgbClr val="002060"/>
              </a:solidFill>
            </a:endParaRPr>
          </a:p>
        </p:txBody>
      </p:sp>
    </p:spTree>
    <p:extLst>
      <p:ext uri="{BB962C8B-B14F-4D97-AF65-F5344CB8AC3E}">
        <p14:creationId xmlns:p14="http://schemas.microsoft.com/office/powerpoint/2010/main" val="39344715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solidFill>
                  <a:srgbClr val="000000"/>
                </a:solidFill>
                <a:latin typeface="Raleway ExtraBold"/>
                <a:ea typeface="Raleway ExtraBold"/>
                <a:cs typeface="Raleway ExtraBold"/>
                <a:sym typeface="Raleway ExtraBold"/>
              </a:rPr>
              <a:t>LinkedIn</a:t>
            </a:r>
            <a:endParaRPr sz="3200" b="0">
              <a:solidFill>
                <a:srgbClr val="000000"/>
              </a:solidFill>
              <a:latin typeface="Raleway ExtraBold"/>
              <a:ea typeface="Raleway ExtraBold"/>
              <a:cs typeface="Raleway ExtraBold"/>
              <a:sym typeface="Raleway ExtraBold"/>
            </a:endParaRPr>
          </a:p>
        </p:txBody>
      </p:sp>
      <p:sp>
        <p:nvSpPr>
          <p:cNvPr id="202" name="Google Shape;202;p23"/>
          <p:cNvSpPr txBox="1"/>
          <p:nvPr/>
        </p:nvSpPr>
        <p:spPr>
          <a:xfrm>
            <a:off x="852775" y="2017925"/>
            <a:ext cx="7180500" cy="2461200"/>
          </a:xfrm>
          <a:prstGeom prst="rect">
            <a:avLst/>
          </a:prstGeom>
          <a:noFill/>
          <a:ln>
            <a:noFill/>
          </a:ln>
        </p:spPr>
        <p:txBody>
          <a:bodyPr spcFirstLastPara="1" wrap="square" lIns="91425" tIns="91425" rIns="91425" bIns="91425" anchor="t" anchorCtr="0">
            <a:spAutoFit/>
          </a:bodyPr>
          <a:lstStyle/>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Profile photo</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LinkedIn headline</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LinkedIn summary</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Work experience descriptions</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Skills</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Recommendations from colleagues</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Education and certifications</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Accomplishments</a:t>
            </a:r>
            <a:endParaRPr sz="1450" dirty="0">
              <a:solidFill>
                <a:srgbClr val="666666"/>
              </a:solidFill>
              <a:highlight>
                <a:srgbClr val="FFFFFF"/>
              </a:highlight>
            </a:endParaRPr>
          </a:p>
          <a:p>
            <a:pPr marL="457200" lvl="0" indent="-320675" algn="l" rtl="0">
              <a:lnSpc>
                <a:spcPct val="115000"/>
              </a:lnSpc>
              <a:spcBef>
                <a:spcPts val="0"/>
              </a:spcBef>
              <a:spcAft>
                <a:spcPts val="0"/>
              </a:spcAft>
              <a:buClr>
                <a:srgbClr val="666666"/>
              </a:buClr>
              <a:buSzPts val="1450"/>
              <a:buChar char="●"/>
            </a:pPr>
            <a:r>
              <a:rPr lang="en-GB" sz="1450" dirty="0">
                <a:solidFill>
                  <a:srgbClr val="666666"/>
                </a:solidFill>
                <a:highlight>
                  <a:srgbClr val="FFFFFF"/>
                </a:highlight>
              </a:rPr>
              <a:t>Volunteer experience</a:t>
            </a:r>
            <a:endParaRPr sz="2000" dirty="0">
              <a:latin typeface="Lato"/>
              <a:ea typeface="Lato"/>
              <a:cs typeface="Lato"/>
              <a:sym typeface="Lato"/>
            </a:endParaRPr>
          </a:p>
        </p:txBody>
      </p:sp>
      <p:sp>
        <p:nvSpPr>
          <p:cNvPr id="203" name="Google Shape;203;p23"/>
          <p:cNvSpPr txBox="1"/>
          <p:nvPr/>
        </p:nvSpPr>
        <p:spPr>
          <a:xfrm>
            <a:off x="5406575" y="4656675"/>
            <a:ext cx="3531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u="sng">
                <a:solidFill>
                  <a:schemeClr val="hlink"/>
                </a:solidFill>
                <a:latin typeface="Lato"/>
                <a:ea typeface="Lato"/>
                <a:cs typeface="Lato"/>
                <a:sym typeface="Lato"/>
                <a:hlinkClick r:id="rId3"/>
              </a:rPr>
              <a:t>https://careersidekick.com/what-to-put-on-linkedin-profile/</a:t>
            </a:r>
            <a:endParaRPr sz="1000">
              <a:latin typeface="Lato"/>
              <a:ea typeface="Lato"/>
              <a:cs typeface="Lato"/>
              <a:sym typeface="Lato"/>
            </a:endParaRPr>
          </a:p>
        </p:txBody>
      </p:sp>
    </p:spTree>
    <p:extLst>
      <p:ext uri="{BB962C8B-B14F-4D97-AF65-F5344CB8AC3E}">
        <p14:creationId xmlns:p14="http://schemas.microsoft.com/office/powerpoint/2010/main" val="34297067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8" name="Google Shape;178;p19"/>
          <p:cNvSpPr txBox="1"/>
          <p:nvPr/>
        </p:nvSpPr>
        <p:spPr>
          <a:xfrm>
            <a:off x="1382850" y="1853850"/>
            <a:ext cx="5745900" cy="49241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Lato"/>
              <a:buChar char="●"/>
            </a:pPr>
            <a:r>
              <a:rPr lang="en-US" sz="2000" dirty="0" smtClean="0">
                <a:solidFill>
                  <a:schemeClr val="lt1"/>
                </a:solidFill>
                <a:latin typeface="Lato"/>
                <a:ea typeface="Lato"/>
                <a:cs typeface="Lato"/>
                <a:sym typeface="Lato"/>
              </a:rPr>
              <a:t>Elevator </a:t>
            </a:r>
            <a:r>
              <a:rPr lang="en-US" sz="2000" dirty="0" smtClean="0">
                <a:solidFill>
                  <a:schemeClr val="lt1"/>
                </a:solidFill>
                <a:latin typeface="Lato"/>
                <a:ea typeface="Lato"/>
                <a:cs typeface="Lato"/>
                <a:sym typeface="Lato"/>
              </a:rPr>
              <a:t>Pitch </a:t>
            </a:r>
          </a:p>
        </p:txBody>
      </p:sp>
    </p:spTree>
    <p:extLst>
      <p:ext uri="{BB962C8B-B14F-4D97-AF65-F5344CB8AC3E}">
        <p14:creationId xmlns:p14="http://schemas.microsoft.com/office/powerpoint/2010/main" val="8342264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300350" y="549960"/>
            <a:ext cx="8111330" cy="791010"/>
          </a:xfrm>
          <a:prstGeom prst="rect">
            <a:avLst/>
          </a:prstGeom>
        </p:spPr>
        <p:txBody>
          <a:bodyPr spcFirstLastPara="1" wrap="square" lIns="91425" tIns="91425" rIns="91425" bIns="91425" anchor="t" anchorCtr="0">
            <a:noAutofit/>
          </a:bodyPr>
          <a:lstStyle/>
          <a:p>
            <a:pPr lvl="0"/>
            <a:r>
              <a:rPr lang="en-US" dirty="0"/>
              <a:t>What is an elevator pitch and why do I need one?</a:t>
            </a:r>
            <a:endParaRPr dirty="0"/>
          </a:p>
        </p:txBody>
      </p:sp>
      <p:sp>
        <p:nvSpPr>
          <p:cNvPr id="184" name="Google Shape;184;p20"/>
          <p:cNvSpPr txBox="1">
            <a:spLocks noGrp="1"/>
          </p:cNvSpPr>
          <p:nvPr>
            <p:ph type="body" idx="1"/>
          </p:nvPr>
        </p:nvSpPr>
        <p:spPr>
          <a:xfrm>
            <a:off x="60071" y="1534529"/>
            <a:ext cx="8983813" cy="3464635"/>
          </a:xfrm>
          <a:prstGeom prst="rect">
            <a:avLst/>
          </a:prstGeom>
        </p:spPr>
        <p:txBody>
          <a:bodyPr spcFirstLastPara="1" wrap="square" lIns="91425" tIns="91425" rIns="91425" bIns="91425" anchor="t" anchorCtr="0">
            <a:noAutofit/>
          </a:bodyPr>
          <a:lstStyle/>
          <a:p>
            <a:pPr algn="just">
              <a:lnSpc>
                <a:spcPct val="150000"/>
              </a:lnSpc>
              <a:buFont typeface="Wingdings" panose="05000000000000000000" pitchFamily="2" charset="2"/>
              <a:buChar char="§"/>
            </a:pPr>
            <a:r>
              <a:rPr lang="en-US" sz="2000" b="1" dirty="0">
                <a:solidFill>
                  <a:srgbClr val="002060"/>
                </a:solidFill>
                <a:effectLst>
                  <a:outerShdw blurRad="38100" dist="38100" dir="2700000" algn="tl">
                    <a:srgbClr val="000000">
                      <a:alpha val="43137"/>
                    </a:srgbClr>
                  </a:outerShdw>
                </a:effectLst>
                <a:latin typeface="Arial Narrow" panose="020B0606020202030204" pitchFamily="34" charset="0"/>
              </a:rPr>
              <a:t>Elevator pitch: </a:t>
            </a:r>
            <a:r>
              <a:rPr lang="en-US" sz="2000" dirty="0" smtClean="0">
                <a:solidFill>
                  <a:srgbClr val="002060"/>
                </a:solidFill>
                <a:latin typeface="Arial Narrow" panose="020B0606020202030204" pitchFamily="34" charset="0"/>
              </a:rPr>
              <a:t>It </a:t>
            </a:r>
            <a:r>
              <a:rPr lang="en-US" sz="2000" dirty="0">
                <a:solidFill>
                  <a:srgbClr val="002060"/>
                </a:solidFill>
                <a:latin typeface="Arial Narrow" panose="020B0606020202030204" pitchFamily="34" charset="0"/>
              </a:rPr>
              <a:t>takes roughly the amount of time you’d spend riding an elevator with someone. </a:t>
            </a:r>
          </a:p>
          <a:p>
            <a:pPr algn="just">
              <a:lnSpc>
                <a:spcPct val="150000"/>
              </a:lnSpc>
              <a:buFont typeface="Wingdings" panose="05000000000000000000" pitchFamily="2" charset="2"/>
              <a:buChar char="§"/>
            </a:pPr>
            <a:r>
              <a:rPr lang="en-US" sz="2000" dirty="0" smtClean="0">
                <a:solidFill>
                  <a:srgbClr val="002060"/>
                </a:solidFill>
                <a:latin typeface="Arial Narrow" panose="020B0606020202030204" pitchFamily="34" charset="0"/>
              </a:rPr>
              <a:t>An </a:t>
            </a:r>
            <a:r>
              <a:rPr lang="en-US" sz="2000" dirty="0">
                <a:solidFill>
                  <a:srgbClr val="002060"/>
                </a:solidFill>
                <a:latin typeface="Arial Narrow" panose="020B0606020202030204" pitchFamily="34" charset="0"/>
              </a:rPr>
              <a:t>elevator pitch is a brief (think </a:t>
            </a:r>
            <a:r>
              <a:rPr lang="el-GR" sz="2000" dirty="0" smtClean="0">
                <a:solidFill>
                  <a:srgbClr val="002060"/>
                </a:solidFill>
                <a:latin typeface="Arial Narrow" panose="020B0606020202030204" pitchFamily="34" charset="0"/>
              </a:rPr>
              <a:t>30-</a:t>
            </a:r>
            <a:r>
              <a:rPr lang="en-US" sz="2000" dirty="0" smtClean="0">
                <a:solidFill>
                  <a:srgbClr val="002060"/>
                </a:solidFill>
                <a:latin typeface="Arial Narrow" panose="020B0606020202030204" pitchFamily="34" charset="0"/>
              </a:rPr>
              <a:t>60-90 seconds</a:t>
            </a:r>
            <a:r>
              <a:rPr lang="en-US" sz="2000" dirty="0">
                <a:solidFill>
                  <a:srgbClr val="002060"/>
                </a:solidFill>
                <a:latin typeface="Arial Narrow" panose="020B0606020202030204" pitchFamily="34" charset="0"/>
              </a:rPr>
              <a:t>!) </a:t>
            </a:r>
            <a:endParaRPr lang="en-US" sz="2000" dirty="0" smtClean="0">
              <a:solidFill>
                <a:srgbClr val="002060"/>
              </a:solidFill>
              <a:latin typeface="Arial Narrow" panose="020B0606020202030204" pitchFamily="34" charset="0"/>
            </a:endParaRPr>
          </a:p>
          <a:p>
            <a:pPr marL="603250" indent="-457200" algn="just">
              <a:lnSpc>
                <a:spcPct val="150000"/>
              </a:lnSpc>
              <a:buAutoNum type="arabicParenR"/>
            </a:pPr>
            <a:r>
              <a:rPr lang="en-US" sz="2000" dirty="0" smtClean="0">
                <a:solidFill>
                  <a:srgbClr val="002060"/>
                </a:solidFill>
                <a:latin typeface="Arial Narrow" panose="020B0606020202030204" pitchFamily="34" charset="0"/>
              </a:rPr>
              <a:t>way </a:t>
            </a:r>
            <a:r>
              <a:rPr lang="en-US" sz="2000" dirty="0">
                <a:solidFill>
                  <a:srgbClr val="002060"/>
                </a:solidFill>
                <a:latin typeface="Arial Narrow" panose="020B0606020202030204" pitchFamily="34" charset="0"/>
              </a:rPr>
              <a:t>of introducing </a:t>
            </a:r>
            <a:r>
              <a:rPr lang="en-US" sz="2000" dirty="0" smtClean="0">
                <a:solidFill>
                  <a:srgbClr val="002060"/>
                </a:solidFill>
                <a:latin typeface="Arial Narrow" panose="020B0606020202030204" pitchFamily="34" charset="0"/>
              </a:rPr>
              <a:t>yourself</a:t>
            </a:r>
          </a:p>
          <a:p>
            <a:pPr marL="603250" indent="-457200" algn="just">
              <a:lnSpc>
                <a:spcPct val="150000"/>
              </a:lnSpc>
              <a:buAutoNum type="arabicParenR"/>
            </a:pPr>
            <a:r>
              <a:rPr lang="en-US" sz="2000" dirty="0" smtClean="0">
                <a:solidFill>
                  <a:srgbClr val="002060"/>
                </a:solidFill>
                <a:latin typeface="Arial Narrow" panose="020B0606020202030204" pitchFamily="34" charset="0"/>
              </a:rPr>
              <a:t>getting </a:t>
            </a:r>
            <a:r>
              <a:rPr lang="en-US" sz="2000" dirty="0">
                <a:solidFill>
                  <a:srgbClr val="002060"/>
                </a:solidFill>
                <a:latin typeface="Arial Narrow" panose="020B0606020202030204" pitchFamily="34" charset="0"/>
              </a:rPr>
              <a:t>across a key point or </a:t>
            </a:r>
            <a:r>
              <a:rPr lang="en-US" sz="2000" dirty="0" smtClean="0">
                <a:solidFill>
                  <a:srgbClr val="002060"/>
                </a:solidFill>
                <a:latin typeface="Arial Narrow" panose="020B0606020202030204" pitchFamily="34" charset="0"/>
              </a:rPr>
              <a:t>two</a:t>
            </a:r>
          </a:p>
          <a:p>
            <a:pPr marL="603250" indent="-457200" algn="just">
              <a:lnSpc>
                <a:spcPct val="150000"/>
              </a:lnSpc>
              <a:buAutoNum type="arabicParenR"/>
            </a:pPr>
            <a:r>
              <a:rPr lang="en-US" sz="2000" dirty="0" smtClean="0">
                <a:solidFill>
                  <a:srgbClr val="002060"/>
                </a:solidFill>
                <a:latin typeface="Arial Narrow" panose="020B0606020202030204" pitchFamily="34" charset="0"/>
              </a:rPr>
              <a:t>making </a:t>
            </a:r>
            <a:r>
              <a:rPr lang="en-US" sz="2000" dirty="0">
                <a:solidFill>
                  <a:srgbClr val="002060"/>
                </a:solidFill>
                <a:latin typeface="Arial Narrow" panose="020B0606020202030204" pitchFamily="34" charset="0"/>
              </a:rPr>
              <a:t>a connection with </a:t>
            </a:r>
            <a:r>
              <a:rPr lang="en-US" sz="2000" dirty="0" smtClean="0">
                <a:solidFill>
                  <a:srgbClr val="002060"/>
                </a:solidFill>
                <a:latin typeface="Arial Narrow" panose="020B0606020202030204" pitchFamily="34" charset="0"/>
              </a:rPr>
              <a:t>someone.</a:t>
            </a:r>
          </a:p>
        </p:txBody>
      </p:sp>
    </p:spTree>
    <p:extLst>
      <p:ext uri="{BB962C8B-B14F-4D97-AF65-F5344CB8AC3E}">
        <p14:creationId xmlns:p14="http://schemas.microsoft.com/office/powerpoint/2010/main" val="36639045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456517"/>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Analyse the Elevator Pitch</a:t>
            </a:r>
            <a:endParaRPr dirty="0"/>
          </a:p>
        </p:txBody>
      </p:sp>
      <p:pic>
        <p:nvPicPr>
          <p:cNvPr id="1026" name="Picture 2" descr="Develop Your Elevator Pitch – Career Advising &amp; Professional Development |  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307450"/>
            <a:ext cx="8883650" cy="248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083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3"/>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S.M.A.R.T. Student/Career Goals</a:t>
            </a:r>
            <a:endParaRPr sz="1050" b="0" i="0" u="none" strike="noStrike" cap="none">
              <a:solidFill>
                <a:srgbClr val="000000"/>
              </a:solidFill>
              <a:latin typeface="Arial"/>
              <a:ea typeface="Arial"/>
              <a:cs typeface="Arial"/>
              <a:sym typeface="Arial"/>
            </a:endParaRPr>
          </a:p>
        </p:txBody>
      </p:sp>
      <p:pic>
        <p:nvPicPr>
          <p:cNvPr id="254" name="Google Shape;254;p43"/>
          <p:cNvPicPr preferRelativeResize="0"/>
          <p:nvPr/>
        </p:nvPicPr>
        <p:blipFill rotWithShape="1">
          <a:blip r:embed="rId3">
            <a:alphaModFix/>
          </a:blip>
          <a:srcRect/>
          <a:stretch/>
        </p:blipFill>
        <p:spPr>
          <a:xfrm>
            <a:off x="1504950" y="1102615"/>
            <a:ext cx="6057900" cy="4040885"/>
          </a:xfrm>
          <a:prstGeom prst="rect">
            <a:avLst/>
          </a:prstGeom>
          <a:noFill/>
          <a:ln>
            <a:noFill/>
          </a:ln>
        </p:spPr>
      </p:pic>
      <p:sp>
        <p:nvSpPr>
          <p:cNvPr id="255" name="Google Shape;255;p43"/>
          <p:cNvSpPr/>
          <p:nvPr/>
        </p:nvSpPr>
        <p:spPr>
          <a:xfrm>
            <a:off x="1242358" y="681406"/>
            <a:ext cx="6758642" cy="392385"/>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Βήμα 4: “Προσδιορίστε” και </a:t>
            </a:r>
            <a:r>
              <a:rPr lang="el-GR" sz="2100" b="0" i="0" u="none" strike="noStrike" cap="none">
                <a:solidFill>
                  <a:srgbClr val="FF0000"/>
                </a:solidFill>
                <a:latin typeface="Arial Narrow"/>
                <a:ea typeface="Arial Narrow"/>
                <a:cs typeface="Arial Narrow"/>
                <a:sym typeface="Arial Narrow"/>
              </a:rPr>
              <a:t>ΓΡΑΨΤΕ </a:t>
            </a:r>
            <a:r>
              <a:rPr lang="el-GR" sz="2100" b="0" i="0" u="none" strike="noStrike" cap="none">
                <a:solidFill>
                  <a:srgbClr val="002060"/>
                </a:solidFill>
                <a:latin typeface="Arial Narrow"/>
                <a:ea typeface="Arial Narrow"/>
                <a:cs typeface="Arial Narrow"/>
                <a:sym typeface="Arial Narrow"/>
              </a:rPr>
              <a:t>τους Στόχους σας </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latin typeface="Lato"/>
                <a:cs typeface="Lato"/>
                <a:sym typeface="Lato"/>
              </a:rPr>
              <a:t>Πιο αναλυτικά…..</a:t>
            </a:r>
            <a:endParaRPr dirty="0"/>
          </a:p>
        </p:txBody>
      </p:sp>
      <p:pic>
        <p:nvPicPr>
          <p:cNvPr id="2050" name="Picture 2" descr="Elevator Pitch | Kennedy Pharmacy Innovation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628" y="78580"/>
            <a:ext cx="4098018" cy="506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1387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lvl="0"/>
            <a:r>
              <a:rPr lang="en-US" sz="2800" dirty="0">
                <a:solidFill>
                  <a:srgbClr val="002060"/>
                </a:solidFill>
              </a:rPr>
              <a:t>1. Who am I?</a:t>
            </a:r>
            <a:endParaRPr dirty="0">
              <a:solidFill>
                <a:srgbClr val="002060"/>
              </a:solidFill>
            </a:endParaRPr>
          </a:p>
        </p:txBody>
      </p:sp>
      <p:sp>
        <p:nvSpPr>
          <p:cNvPr id="184" name="Google Shape;184;p20"/>
          <p:cNvSpPr txBox="1">
            <a:spLocks noGrp="1"/>
          </p:cNvSpPr>
          <p:nvPr>
            <p:ph type="body" idx="1"/>
          </p:nvPr>
        </p:nvSpPr>
        <p:spPr>
          <a:xfrm>
            <a:off x="246955" y="1340970"/>
            <a:ext cx="8796928" cy="3611473"/>
          </a:xfrm>
          <a:prstGeom prst="rect">
            <a:avLst/>
          </a:prstGeom>
        </p:spPr>
        <p:txBody>
          <a:bodyPr spcFirstLastPara="1" wrap="square" lIns="91425" tIns="91425" rIns="91425" bIns="91425" anchor="t" anchorCtr="0">
            <a:noAutofit/>
          </a:bodyPr>
          <a:lstStyle/>
          <a:p>
            <a:pPr>
              <a:lnSpc>
                <a:spcPct val="100000"/>
              </a:lnSpc>
              <a:buFont typeface="Wingdings" panose="05000000000000000000" pitchFamily="2" charset="2"/>
              <a:buChar char="à"/>
            </a:pPr>
            <a:r>
              <a:rPr lang="en-US" sz="2400" dirty="0" smtClean="0">
                <a:solidFill>
                  <a:srgbClr val="002060"/>
                </a:solidFill>
                <a:latin typeface="Arial Narrow" panose="020B0606020202030204" pitchFamily="34" charset="0"/>
              </a:rPr>
              <a:t>Write </a:t>
            </a:r>
            <a:r>
              <a:rPr lang="en-US" sz="2400" dirty="0">
                <a:solidFill>
                  <a:srgbClr val="002060"/>
                </a:solidFill>
                <a:latin typeface="Arial Narrow" panose="020B0606020202030204" pitchFamily="34" charset="0"/>
              </a:rPr>
              <a:t>a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brief list of ways</a:t>
            </a:r>
            <a:r>
              <a:rPr lang="en-US" sz="2400" dirty="0">
                <a:solidFill>
                  <a:srgbClr val="002060"/>
                </a:solidFill>
                <a:latin typeface="Arial Narrow" panose="020B0606020202030204" pitchFamily="34" charset="0"/>
              </a:rPr>
              <a:t> you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describe yourself</a:t>
            </a:r>
            <a:r>
              <a:rPr lang="en-US" sz="2400" dirty="0">
                <a:solidFill>
                  <a:srgbClr val="002060"/>
                </a:solidFill>
                <a:latin typeface="Arial Narrow" panose="020B0606020202030204" pitchFamily="34" charset="0"/>
              </a:rPr>
              <a:t>. </a:t>
            </a:r>
            <a:endParaRPr lang="en-US" sz="2400" dirty="0" smtClean="0">
              <a:solidFill>
                <a:srgbClr val="002060"/>
              </a:solidFill>
              <a:latin typeface="Arial Narrow" panose="020B0606020202030204" pitchFamily="34" charset="0"/>
            </a:endParaRPr>
          </a:p>
          <a:p>
            <a:pPr>
              <a:lnSpc>
                <a:spcPct val="100000"/>
              </a:lnSpc>
              <a:buFont typeface="Wingdings" panose="05000000000000000000" pitchFamily="2" charset="2"/>
              <a:buChar char="à"/>
            </a:pPr>
            <a:r>
              <a:rPr lang="en-US" sz="2400" dirty="0" smtClean="0">
                <a:solidFill>
                  <a:srgbClr val="002060"/>
                </a:solidFill>
                <a:latin typeface="Arial Narrow" panose="020B0606020202030204" pitchFamily="34" charset="0"/>
              </a:rPr>
              <a:t>Try </a:t>
            </a:r>
            <a:r>
              <a:rPr lang="en-US" sz="2400" dirty="0">
                <a:solidFill>
                  <a:srgbClr val="002060"/>
                </a:solidFill>
                <a:latin typeface="Arial Narrow" panose="020B0606020202030204" pitchFamily="34" charset="0"/>
              </a:rPr>
              <a:t>to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create a tailored list</a:t>
            </a:r>
            <a:r>
              <a:rPr lang="en-US" sz="2400" dirty="0">
                <a:solidFill>
                  <a:srgbClr val="002060"/>
                </a:solidFill>
                <a:latin typeface="Arial Narrow" panose="020B0606020202030204" pitchFamily="34" charset="0"/>
              </a:rPr>
              <a:t>, appropriate to the audience you expect to be addressing. </a:t>
            </a:r>
            <a:endParaRPr lang="en-US" sz="2400" dirty="0" smtClean="0">
              <a:solidFill>
                <a:srgbClr val="002060"/>
              </a:solidFill>
              <a:latin typeface="Arial Narrow" panose="020B0606020202030204" pitchFamily="34" charset="0"/>
            </a:endParaRPr>
          </a:p>
          <a:p>
            <a:pPr>
              <a:lnSpc>
                <a:spcPct val="100000"/>
              </a:lnSpc>
              <a:buFont typeface="Wingdings" panose="05000000000000000000" pitchFamily="2" charset="2"/>
              <a:buChar char="à"/>
            </a:pPr>
            <a:r>
              <a:rPr lang="en-US" sz="2400" u="sng" dirty="0" smtClean="0">
                <a:solidFill>
                  <a:srgbClr val="002060"/>
                </a:solidFill>
                <a:latin typeface="Arial Narrow" panose="020B0606020202030204" pitchFamily="34" charset="0"/>
              </a:rPr>
              <a:t>For example</a:t>
            </a:r>
            <a:r>
              <a:rPr lang="en-US" sz="2400" dirty="0" smtClean="0">
                <a:solidFill>
                  <a:srgbClr val="002060"/>
                </a:solidFill>
                <a:latin typeface="Arial Narrow" panose="020B0606020202030204" pitchFamily="34" charset="0"/>
              </a:rPr>
              <a:t>: in </a:t>
            </a:r>
            <a:r>
              <a:rPr lang="en-US" sz="2400" dirty="0">
                <a:solidFill>
                  <a:srgbClr val="002060"/>
                </a:solidFill>
                <a:latin typeface="Arial Narrow" panose="020B0606020202030204" pitchFamily="34" charset="0"/>
              </a:rPr>
              <a:t>a professional networking situation, you might not include items such as </a:t>
            </a:r>
            <a:r>
              <a:rPr lang="en-US" sz="2400" dirty="0" smtClean="0">
                <a:solidFill>
                  <a:srgbClr val="002060"/>
                </a:solidFill>
                <a:latin typeface="Arial Narrow" panose="020B0606020202030204" pitchFamily="34" charset="0"/>
              </a:rPr>
              <a:t>hobbies/interests. </a:t>
            </a:r>
          </a:p>
          <a:p>
            <a:pPr>
              <a:lnSpc>
                <a:spcPct val="100000"/>
              </a:lnSpc>
              <a:buFont typeface="Wingdings" panose="05000000000000000000" pitchFamily="2" charset="2"/>
              <a:buChar char="à"/>
            </a:pPr>
            <a:r>
              <a:rPr lang="en-US" sz="2400" dirty="0" smtClean="0">
                <a:solidFill>
                  <a:srgbClr val="002060"/>
                </a:solidFill>
                <a:latin typeface="Arial Narrow" panose="020B0606020202030204" pitchFamily="34" charset="0"/>
              </a:rPr>
              <a:t>Focus </a:t>
            </a:r>
            <a:r>
              <a:rPr lang="en-US" sz="2400" dirty="0">
                <a:solidFill>
                  <a:srgbClr val="002060"/>
                </a:solidFill>
                <a:latin typeface="Arial Narrow" panose="020B0606020202030204" pitchFamily="34" charset="0"/>
              </a:rPr>
              <a:t>on items such as your (proposed) concentration at </a:t>
            </a:r>
            <a:r>
              <a:rPr lang="en-US" sz="2400" dirty="0" err="1" smtClean="0">
                <a:solidFill>
                  <a:srgbClr val="002060"/>
                </a:solidFill>
                <a:latin typeface="Arial Narrow" panose="020B0606020202030204" pitchFamily="34" charset="0"/>
              </a:rPr>
              <a:t>UTh</a:t>
            </a:r>
            <a:r>
              <a:rPr lang="en-US" sz="2400" dirty="0" smtClean="0">
                <a:solidFill>
                  <a:srgbClr val="002060"/>
                </a:solidFill>
                <a:latin typeface="Arial Narrow" panose="020B0606020202030204" pitchFamily="34" charset="0"/>
              </a:rPr>
              <a:t>, </a:t>
            </a:r>
            <a:r>
              <a:rPr lang="en-US" sz="2400" dirty="0" err="1">
                <a:solidFill>
                  <a:srgbClr val="002060"/>
                </a:solidFill>
                <a:latin typeface="Arial Narrow" panose="020B0606020202030204" pitchFamily="34" charset="0"/>
              </a:rPr>
              <a:t>cocurricular</a:t>
            </a:r>
            <a:r>
              <a:rPr lang="en-US" sz="2400" dirty="0">
                <a:solidFill>
                  <a:srgbClr val="002060"/>
                </a:solidFill>
                <a:latin typeface="Arial Narrow" panose="020B0606020202030204" pitchFamily="34" charset="0"/>
              </a:rPr>
              <a:t> activities you participate </a:t>
            </a:r>
            <a:r>
              <a:rPr lang="en-US" sz="2400" dirty="0" smtClean="0">
                <a:solidFill>
                  <a:srgbClr val="002060"/>
                </a:solidFill>
                <a:latin typeface="Arial Narrow" panose="020B0606020202030204" pitchFamily="34" charset="0"/>
              </a:rPr>
              <a:t>in </a:t>
            </a:r>
            <a:r>
              <a:rPr lang="en-US" sz="2400" dirty="0">
                <a:solidFill>
                  <a:srgbClr val="002060"/>
                </a:solidFill>
                <a:latin typeface="Arial Narrow" panose="020B0606020202030204" pitchFamily="34" charset="0"/>
              </a:rPr>
              <a:t>etc.</a:t>
            </a:r>
            <a:endParaRPr lang="el-GR" sz="2400" dirty="0" smtClean="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7068948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lvl="0"/>
            <a:r>
              <a:rPr lang="en-US" sz="2800" dirty="0" smtClean="0">
                <a:solidFill>
                  <a:srgbClr val="002060"/>
                </a:solidFill>
              </a:rPr>
              <a:t>2. What to I do?</a:t>
            </a:r>
            <a:endParaRPr dirty="0">
              <a:solidFill>
                <a:srgbClr val="002060"/>
              </a:solidFill>
            </a:endParaRPr>
          </a:p>
        </p:txBody>
      </p:sp>
      <p:sp>
        <p:nvSpPr>
          <p:cNvPr id="184" name="Google Shape;184;p20"/>
          <p:cNvSpPr txBox="1">
            <a:spLocks noGrp="1"/>
          </p:cNvSpPr>
          <p:nvPr>
            <p:ph type="body" idx="1"/>
          </p:nvPr>
        </p:nvSpPr>
        <p:spPr>
          <a:xfrm>
            <a:off x="0" y="1282700"/>
            <a:ext cx="9043883" cy="3669743"/>
          </a:xfrm>
          <a:prstGeom prst="rect">
            <a:avLst/>
          </a:prstGeom>
        </p:spPr>
        <p:txBody>
          <a:bodyPr spcFirstLastPara="1" wrap="square" lIns="91425" tIns="91425" rIns="91425" bIns="91425" anchor="t" anchorCtr="0">
            <a:noAutofit/>
          </a:bodyPr>
          <a:lstStyle/>
          <a:p>
            <a:pPr>
              <a:lnSpc>
                <a:spcPct val="100000"/>
              </a:lnSpc>
              <a:buFont typeface="Wingdings" panose="05000000000000000000" pitchFamily="2" charset="2"/>
              <a:buChar char="à"/>
            </a:pPr>
            <a:r>
              <a:rPr lang="en-US" sz="2400" dirty="0" smtClean="0">
                <a:solidFill>
                  <a:srgbClr val="002060"/>
                </a:solidFill>
                <a:effectLst>
                  <a:outerShdw blurRad="38100" dist="38100" dir="2700000" algn="tl">
                    <a:srgbClr val="000000">
                      <a:alpha val="43137"/>
                    </a:srgbClr>
                  </a:outerShdw>
                </a:effectLst>
                <a:latin typeface="Arial Narrow" panose="020B0606020202030204" pitchFamily="34" charset="0"/>
              </a:rPr>
              <a:t>Focus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on an item or two </a:t>
            </a:r>
            <a:r>
              <a:rPr lang="en-US" sz="2400" dirty="0">
                <a:solidFill>
                  <a:srgbClr val="002060"/>
                </a:solidFill>
                <a:latin typeface="Arial Narrow" panose="020B0606020202030204" pitchFamily="34" charset="0"/>
              </a:rPr>
              <a:t>(remember—you only have </a:t>
            </a:r>
            <a:r>
              <a:rPr lang="en-US" sz="2400" dirty="0" smtClean="0">
                <a:solidFill>
                  <a:srgbClr val="002060"/>
                </a:solidFill>
                <a:latin typeface="Arial Narrow" panose="020B0606020202030204" pitchFamily="34" charset="0"/>
              </a:rPr>
              <a:t>30-60-90 </a:t>
            </a:r>
            <a:r>
              <a:rPr lang="en-US" sz="2400" dirty="0">
                <a:solidFill>
                  <a:srgbClr val="002060"/>
                </a:solidFill>
                <a:latin typeface="Arial Narrow" panose="020B0606020202030204" pitchFamily="34" charset="0"/>
              </a:rPr>
              <a:t>seconds) that you want the person to remember. </a:t>
            </a:r>
            <a:endParaRPr lang="en-US" sz="2400" dirty="0" smtClean="0">
              <a:solidFill>
                <a:srgbClr val="002060"/>
              </a:solidFill>
              <a:latin typeface="Arial Narrow" panose="020B0606020202030204" pitchFamily="34" charset="0"/>
            </a:endParaRPr>
          </a:p>
          <a:p>
            <a:pPr>
              <a:lnSpc>
                <a:spcPct val="100000"/>
              </a:lnSpc>
              <a:buFont typeface="Wingdings" panose="05000000000000000000" pitchFamily="2" charset="2"/>
              <a:buChar char="à"/>
            </a:pPr>
            <a:r>
              <a:rPr lang="en-US" sz="2400" dirty="0" smtClean="0">
                <a:solidFill>
                  <a:srgbClr val="002060"/>
                </a:solidFill>
                <a:latin typeface="Arial Narrow" panose="020B0606020202030204" pitchFamily="34" charset="0"/>
              </a:rPr>
              <a:t>What </a:t>
            </a:r>
            <a:r>
              <a:rPr lang="en-US" sz="2400" dirty="0">
                <a:solidFill>
                  <a:srgbClr val="002060"/>
                </a:solidFill>
                <a:latin typeface="Arial Narrow" panose="020B0606020202030204" pitchFamily="34" charset="0"/>
              </a:rPr>
              <a:t>are the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skills or experiences </a:t>
            </a:r>
            <a:r>
              <a:rPr lang="en-US" sz="2400" dirty="0">
                <a:solidFill>
                  <a:srgbClr val="002060"/>
                </a:solidFill>
                <a:latin typeface="Arial Narrow" panose="020B0606020202030204" pitchFamily="34" charset="0"/>
              </a:rPr>
              <a:t>you have that drive your career focus? </a:t>
            </a:r>
            <a:endParaRPr lang="en-US" sz="2400" dirty="0" smtClean="0">
              <a:solidFill>
                <a:srgbClr val="002060"/>
              </a:solidFill>
              <a:latin typeface="Arial Narrow" panose="020B0606020202030204" pitchFamily="34" charset="0"/>
            </a:endParaRPr>
          </a:p>
          <a:p>
            <a:pPr>
              <a:lnSpc>
                <a:spcPct val="100000"/>
              </a:lnSpc>
              <a:buFont typeface="Wingdings" panose="05000000000000000000" pitchFamily="2" charset="2"/>
              <a:buChar char="à"/>
            </a:pPr>
            <a:r>
              <a:rPr lang="en-US" sz="2400" dirty="0" smtClean="0">
                <a:solidFill>
                  <a:srgbClr val="002060"/>
                </a:solidFill>
                <a:latin typeface="Arial Narrow" panose="020B0606020202030204" pitchFamily="34" charset="0"/>
              </a:rPr>
              <a:t>How </a:t>
            </a:r>
            <a:r>
              <a:rPr lang="en-US" sz="2400" dirty="0">
                <a:solidFill>
                  <a:srgbClr val="002060"/>
                </a:solidFill>
                <a:latin typeface="Arial Narrow" panose="020B0606020202030204" pitchFamily="34" charset="0"/>
              </a:rPr>
              <a:t>can you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make a connection with the person </a:t>
            </a:r>
            <a:r>
              <a:rPr lang="en-US" sz="2400" dirty="0">
                <a:solidFill>
                  <a:srgbClr val="002060"/>
                </a:solidFill>
                <a:latin typeface="Arial Narrow" panose="020B0606020202030204" pitchFamily="34" charset="0"/>
              </a:rPr>
              <a:t>that will help them understand what your career goals and priorities are? </a:t>
            </a:r>
            <a:endParaRPr lang="en-US" sz="2400" dirty="0" smtClean="0">
              <a:solidFill>
                <a:srgbClr val="002060"/>
              </a:solidFill>
              <a:latin typeface="Arial Narrow" panose="020B0606020202030204" pitchFamily="34" charset="0"/>
            </a:endParaRPr>
          </a:p>
          <a:p>
            <a:pPr>
              <a:lnSpc>
                <a:spcPct val="100000"/>
              </a:lnSpc>
              <a:buFont typeface="Wingdings" panose="05000000000000000000" pitchFamily="2" charset="2"/>
              <a:buChar char="à"/>
            </a:pPr>
            <a:r>
              <a:rPr lang="en-US" sz="2400" dirty="0" smtClean="0">
                <a:solidFill>
                  <a:srgbClr val="002060"/>
                </a:solidFill>
                <a:latin typeface="Arial Narrow" panose="020B0606020202030204" pitchFamily="34" charset="0"/>
              </a:rPr>
              <a:t>Specific </a:t>
            </a:r>
            <a:r>
              <a:rPr lang="en-US" sz="2400" dirty="0">
                <a:solidFill>
                  <a:srgbClr val="002060"/>
                </a:solidFill>
                <a:latin typeface="Arial Narrow" panose="020B0606020202030204" pitchFamily="34" charset="0"/>
              </a:rPr>
              <a:t>items to address might include: </a:t>
            </a:r>
            <a:endParaRPr lang="el-GR" sz="2400" dirty="0" smtClean="0">
              <a:solidFill>
                <a:srgbClr val="002060"/>
              </a:solidFill>
              <a:latin typeface="Arial Narrow" panose="020B0606020202030204" pitchFamily="34" charset="0"/>
            </a:endParaRPr>
          </a:p>
          <a:p>
            <a:pPr>
              <a:lnSpc>
                <a:spcPct val="100000"/>
              </a:lnSpc>
              <a:buFont typeface="Arial" panose="020B0604020202020204" pitchFamily="34" charset="0"/>
              <a:buChar char="•"/>
            </a:pPr>
            <a:r>
              <a:rPr lang="en-US" sz="2400" dirty="0" smtClean="0">
                <a:solidFill>
                  <a:srgbClr val="002060"/>
                </a:solidFill>
                <a:effectLst>
                  <a:outerShdw blurRad="38100" dist="38100" dir="2700000" algn="tl">
                    <a:srgbClr val="000000">
                      <a:alpha val="43137"/>
                    </a:srgbClr>
                  </a:outerShdw>
                </a:effectLst>
                <a:latin typeface="Arial Narrow" panose="020B0606020202030204" pitchFamily="34" charset="0"/>
              </a:rPr>
              <a:t>Skills</a:t>
            </a:r>
            <a:r>
              <a:rPr lang="en-US" sz="2400" dirty="0">
                <a:solidFill>
                  <a:srgbClr val="002060"/>
                </a:solidFill>
                <a:latin typeface="Arial Narrow" panose="020B0606020202030204" pitchFamily="34" charset="0"/>
              </a:rPr>
              <a:t>: What skills will you bring to a job or internship, and how did you gain them? </a:t>
            </a:r>
            <a:endParaRPr lang="el-GR" sz="2400" dirty="0" smtClean="0">
              <a:solidFill>
                <a:srgbClr val="002060"/>
              </a:solidFill>
              <a:latin typeface="Arial Narrow" panose="020B0606020202030204" pitchFamily="34" charset="0"/>
            </a:endParaRPr>
          </a:p>
          <a:p>
            <a:pPr>
              <a:lnSpc>
                <a:spcPct val="100000"/>
              </a:lnSpc>
              <a:buFont typeface="Arial" panose="020B0604020202020204" pitchFamily="34" charset="0"/>
              <a:buChar char="•"/>
            </a:pPr>
            <a:r>
              <a:rPr lang="en-US" sz="2400" dirty="0" smtClean="0">
                <a:solidFill>
                  <a:srgbClr val="002060"/>
                </a:solidFill>
                <a:effectLst>
                  <a:outerShdw blurRad="38100" dist="38100" dir="2700000" algn="tl">
                    <a:srgbClr val="000000">
                      <a:alpha val="43137"/>
                    </a:srgbClr>
                  </a:outerShdw>
                </a:effectLst>
                <a:latin typeface="Arial Narrow" panose="020B0606020202030204" pitchFamily="34" charset="0"/>
              </a:rPr>
              <a:t>Values/passion</a:t>
            </a:r>
            <a:r>
              <a:rPr lang="en-US" sz="2400" dirty="0">
                <a:solidFill>
                  <a:srgbClr val="002060"/>
                </a:solidFill>
                <a:latin typeface="Arial Narrow" panose="020B0606020202030204" pitchFamily="34" charset="0"/>
              </a:rPr>
              <a:t>: What do you really care about related to your career goals? What drives your interests? </a:t>
            </a:r>
            <a:endParaRPr lang="el-GR" sz="2400" dirty="0" smtClean="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3750416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lvl="0"/>
            <a:r>
              <a:rPr lang="en-US" sz="2800" dirty="0">
                <a:solidFill>
                  <a:srgbClr val="002060"/>
                </a:solidFill>
              </a:rPr>
              <a:t>3. What’s my ask?</a:t>
            </a:r>
            <a:endParaRPr dirty="0">
              <a:solidFill>
                <a:srgbClr val="002060"/>
              </a:solidFill>
            </a:endParaRPr>
          </a:p>
        </p:txBody>
      </p:sp>
      <p:sp>
        <p:nvSpPr>
          <p:cNvPr id="184" name="Google Shape;184;p20"/>
          <p:cNvSpPr txBox="1">
            <a:spLocks noGrp="1"/>
          </p:cNvSpPr>
          <p:nvPr>
            <p:ph type="body" idx="1"/>
          </p:nvPr>
        </p:nvSpPr>
        <p:spPr>
          <a:xfrm>
            <a:off x="0" y="1282700"/>
            <a:ext cx="9043883" cy="3669743"/>
          </a:xfrm>
          <a:prstGeom prst="rect">
            <a:avLst/>
          </a:prstGeom>
        </p:spPr>
        <p:txBody>
          <a:bodyPr spcFirstLastPara="1" wrap="square" lIns="91425" tIns="91425" rIns="91425" bIns="91425" anchor="t" anchorCtr="0">
            <a:noAutofit/>
          </a:bodyPr>
          <a:lstStyle/>
          <a:p>
            <a:pPr>
              <a:lnSpc>
                <a:spcPct val="200000"/>
              </a:lnSpc>
              <a:buFont typeface="Wingdings" panose="05000000000000000000" pitchFamily="2" charset="2"/>
              <a:buChar char="à"/>
            </a:pPr>
            <a:r>
              <a:rPr lang="en-US" sz="2400" dirty="0">
                <a:solidFill>
                  <a:srgbClr val="002060"/>
                </a:solidFill>
                <a:latin typeface="Arial Narrow" panose="020B0606020202030204" pitchFamily="34" charset="0"/>
              </a:rPr>
              <a:t>It’s important to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end by asking a question</a:t>
            </a:r>
            <a:r>
              <a:rPr lang="en-US" sz="2400" dirty="0" smtClean="0">
                <a:solidFill>
                  <a:srgbClr val="002060"/>
                </a:solidFill>
                <a:latin typeface="Arial Narrow" panose="020B0606020202030204" pitchFamily="34" charset="0"/>
              </a:rPr>
              <a:t>.</a:t>
            </a:r>
          </a:p>
          <a:p>
            <a:pPr>
              <a:lnSpc>
                <a:spcPct val="200000"/>
              </a:lnSpc>
              <a:buFont typeface="Wingdings" panose="05000000000000000000" pitchFamily="2" charset="2"/>
              <a:buChar char="à"/>
            </a:pPr>
            <a:r>
              <a:rPr lang="en-US" sz="2400" dirty="0" smtClean="0">
                <a:solidFill>
                  <a:srgbClr val="002060"/>
                </a:solidFill>
                <a:latin typeface="Arial Narrow" panose="020B0606020202030204" pitchFamily="34" charset="0"/>
              </a:rPr>
              <a:t> </a:t>
            </a:r>
            <a:r>
              <a:rPr lang="en-US" sz="2400" dirty="0">
                <a:solidFill>
                  <a:srgbClr val="002060"/>
                </a:solidFill>
                <a:latin typeface="Arial Narrow" panose="020B0606020202030204" pitchFamily="34" charset="0"/>
              </a:rPr>
              <a:t>The question might be as simple as a </a:t>
            </a:r>
            <a:r>
              <a:rPr lang="en-US" sz="2400" dirty="0">
                <a:solidFill>
                  <a:srgbClr val="002060"/>
                </a:solidFill>
                <a:effectLst>
                  <a:outerShdw blurRad="38100" dist="38100" dir="2700000" algn="tl">
                    <a:srgbClr val="000000">
                      <a:alpha val="43137"/>
                    </a:srgbClr>
                  </a:outerShdw>
                </a:effectLst>
                <a:latin typeface="Arial Narrow" panose="020B0606020202030204" pitchFamily="34" charset="0"/>
              </a:rPr>
              <a:t>request for advice or sharing information</a:t>
            </a:r>
            <a:r>
              <a:rPr lang="en-US" sz="2400" dirty="0">
                <a:solidFill>
                  <a:srgbClr val="002060"/>
                </a:solidFill>
                <a:latin typeface="Arial Narrow" panose="020B0606020202030204" pitchFamily="34" charset="0"/>
              </a:rPr>
              <a:t>. It might also include a request to keep connected. </a:t>
            </a:r>
            <a:endParaRPr lang="en-US" sz="2400" dirty="0" smtClean="0">
              <a:solidFill>
                <a:srgbClr val="002060"/>
              </a:solidFill>
              <a:latin typeface="Arial Narrow" panose="020B0606020202030204" pitchFamily="34" charset="0"/>
            </a:endParaRPr>
          </a:p>
          <a:p>
            <a:pPr>
              <a:lnSpc>
                <a:spcPct val="200000"/>
              </a:lnSpc>
              <a:buFont typeface="Wingdings" panose="05000000000000000000" pitchFamily="2" charset="2"/>
              <a:buChar char="à"/>
            </a:pPr>
            <a:r>
              <a:rPr lang="en-US" sz="2400" dirty="0" smtClean="0">
                <a:solidFill>
                  <a:srgbClr val="002060"/>
                </a:solidFill>
                <a:latin typeface="Arial Narrow" panose="020B0606020202030204" pitchFamily="34" charset="0"/>
              </a:rPr>
              <a:t>Sometimes </a:t>
            </a:r>
            <a:r>
              <a:rPr lang="en-US" sz="2400" dirty="0">
                <a:solidFill>
                  <a:srgbClr val="002060"/>
                </a:solidFill>
                <a:latin typeface="Arial Narrow" panose="020B0606020202030204" pitchFamily="34" charset="0"/>
              </a:rPr>
              <a:t>it’s helpful to include context on why you attended this event.</a:t>
            </a:r>
            <a:endParaRPr lang="el-GR" sz="2400" dirty="0" smtClean="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220073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532480" y="1379324"/>
            <a:ext cx="3155812" cy="535200"/>
          </a:xfrm>
          <a:prstGeom prst="rect">
            <a:avLst/>
          </a:prstGeom>
        </p:spPr>
        <p:txBody>
          <a:bodyPr spcFirstLastPara="1" wrap="square" lIns="91425" tIns="91425" rIns="91425" bIns="91425" anchor="t" anchorCtr="0">
            <a:noAutofit/>
          </a:bodyPr>
          <a:lstStyle/>
          <a:p>
            <a:pPr lvl="0"/>
            <a:r>
              <a:rPr lang="en-US" sz="2800" dirty="0" smtClean="0">
                <a:solidFill>
                  <a:srgbClr val="002060"/>
                </a:solidFill>
              </a:rPr>
              <a:t>2. What to I do?</a:t>
            </a:r>
            <a:endParaRPr dirty="0">
              <a:solidFill>
                <a:srgbClr val="002060"/>
              </a:solidFill>
            </a:endParaRPr>
          </a:p>
        </p:txBody>
      </p:sp>
      <p:pic>
        <p:nvPicPr>
          <p:cNvPr id="3" name="Εικόνα 2"/>
          <p:cNvPicPr>
            <a:picLocks noChangeAspect="1"/>
          </p:cNvPicPr>
          <p:nvPr/>
        </p:nvPicPr>
        <p:blipFill>
          <a:blip r:embed="rId3"/>
          <a:stretch>
            <a:fillRect/>
          </a:stretch>
        </p:blipFill>
        <p:spPr>
          <a:xfrm>
            <a:off x="606300" y="2085974"/>
            <a:ext cx="3081992" cy="1953375"/>
          </a:xfrm>
          <a:prstGeom prst="rect">
            <a:avLst/>
          </a:prstGeom>
        </p:spPr>
      </p:pic>
      <p:sp>
        <p:nvSpPr>
          <p:cNvPr id="7" name="Google Shape;183;p20"/>
          <p:cNvSpPr txBox="1">
            <a:spLocks/>
          </p:cNvSpPr>
          <p:nvPr/>
        </p:nvSpPr>
        <p:spPr>
          <a:xfrm>
            <a:off x="4438649" y="1379324"/>
            <a:ext cx="3677755"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en-US" sz="2800" dirty="0" smtClean="0">
                <a:solidFill>
                  <a:srgbClr val="002060"/>
                </a:solidFill>
              </a:rPr>
              <a:t>3. What’s my ask?</a:t>
            </a:r>
            <a:endParaRPr lang="en-US" dirty="0">
              <a:solidFill>
                <a:srgbClr val="002060"/>
              </a:solidFill>
            </a:endParaRPr>
          </a:p>
        </p:txBody>
      </p:sp>
      <p:pic>
        <p:nvPicPr>
          <p:cNvPr id="5" name="Εικόνα 4"/>
          <p:cNvPicPr>
            <a:picLocks noChangeAspect="1"/>
          </p:cNvPicPr>
          <p:nvPr/>
        </p:nvPicPr>
        <p:blipFill>
          <a:blip r:embed="rId4"/>
          <a:stretch>
            <a:fillRect/>
          </a:stretch>
        </p:blipFill>
        <p:spPr>
          <a:xfrm>
            <a:off x="3943349" y="2085974"/>
            <a:ext cx="5200651" cy="1238249"/>
          </a:xfrm>
          <a:prstGeom prst="rect">
            <a:avLst/>
          </a:prstGeom>
        </p:spPr>
      </p:pic>
      <p:sp>
        <p:nvSpPr>
          <p:cNvPr id="6" name="Ορθογώνιο 5"/>
          <p:cNvSpPr/>
          <p:nvPr/>
        </p:nvSpPr>
        <p:spPr>
          <a:xfrm>
            <a:off x="3261757" y="4427637"/>
            <a:ext cx="3212739" cy="307777"/>
          </a:xfrm>
          <a:prstGeom prst="rect">
            <a:avLst/>
          </a:prstGeom>
        </p:spPr>
        <p:txBody>
          <a:bodyPr wrap="none">
            <a:spAutoFit/>
          </a:bodyPr>
          <a:lstStyle/>
          <a:p>
            <a:r>
              <a:rPr lang="el-GR" b="1" dirty="0" smtClean="0">
                <a:solidFill>
                  <a:srgbClr val="002060"/>
                </a:solidFill>
                <a:effectLst>
                  <a:outerShdw blurRad="38100" dist="38100" dir="2700000" algn="tl">
                    <a:srgbClr val="000000">
                      <a:alpha val="43137"/>
                    </a:srgbClr>
                  </a:outerShdw>
                </a:effectLst>
                <a:latin typeface="Arial Narrow" panose="020B0606020202030204" pitchFamily="34" charset="0"/>
              </a:rPr>
              <a:t>Παράδειγμα: https</a:t>
            </a:r>
            <a:r>
              <a:rPr lang="el-GR" b="1" dirty="0">
                <a:solidFill>
                  <a:srgbClr val="002060"/>
                </a:solidFill>
                <a:effectLst>
                  <a:outerShdw blurRad="38100" dist="38100" dir="2700000" algn="tl">
                    <a:srgbClr val="000000">
                      <a:alpha val="43137"/>
                    </a:srgbClr>
                  </a:outerShdw>
                </a:effectLst>
                <a:latin typeface="Arial Narrow" panose="020B0606020202030204" pitchFamily="34" charset="0"/>
              </a:rPr>
              <a:t>://youtu.be/hGkIVxwxrCk</a:t>
            </a:r>
          </a:p>
        </p:txBody>
      </p:sp>
    </p:spTree>
    <p:extLst>
      <p:ext uri="{BB962C8B-B14F-4D97-AF65-F5344CB8AC3E}">
        <p14:creationId xmlns:p14="http://schemas.microsoft.com/office/powerpoint/2010/main" val="6669893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6"/>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l-GR" sz="4800">
                <a:solidFill>
                  <a:srgbClr val="000000"/>
                </a:solidFill>
              </a:rPr>
              <a:t>Thank you.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1602581" y="171450"/>
            <a:ext cx="6115050" cy="742950"/>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Clr>
                <a:srgbClr val="7030A0"/>
              </a:buClr>
              <a:buSzPts val="3400"/>
              <a:buNone/>
            </a:pPr>
            <a:r>
              <a:rPr lang="el-GR" sz="2550">
                <a:solidFill>
                  <a:srgbClr val="7030A0"/>
                </a:solidFill>
                <a:latin typeface="Arial Narrow"/>
                <a:ea typeface="Arial Narrow"/>
                <a:cs typeface="Arial Narrow"/>
                <a:sym typeface="Arial Narrow"/>
              </a:rPr>
              <a:t> S M A R T Στόχοι (Ακρωνύμιο)</a:t>
            </a:r>
            <a:endParaRPr sz="2550">
              <a:solidFill>
                <a:srgbClr val="7030A0"/>
              </a:solidFill>
              <a:latin typeface="Arial Narrow"/>
              <a:ea typeface="Arial Narrow"/>
              <a:cs typeface="Arial Narrow"/>
              <a:sym typeface="Arial Narrow"/>
            </a:endParaRPr>
          </a:p>
        </p:txBody>
      </p:sp>
      <p:pic>
        <p:nvPicPr>
          <p:cNvPr id="261" name="Google Shape;261;p44" descr="Using Smart Objectives to Manage your Database -S.M.A.R.T"/>
          <p:cNvPicPr preferRelativeResize="0"/>
          <p:nvPr/>
        </p:nvPicPr>
        <p:blipFill rotWithShape="1">
          <a:blip r:embed="rId3">
            <a:alphaModFix/>
          </a:blip>
          <a:srcRect/>
          <a:stretch/>
        </p:blipFill>
        <p:spPr>
          <a:xfrm>
            <a:off x="1788812" y="1221600"/>
            <a:ext cx="5742589" cy="30573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5"/>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S.M.A.R.T. Student/Career Goals</a:t>
            </a:r>
            <a:endParaRPr sz="1050" b="0" i="0" u="none" strike="noStrike" cap="none">
              <a:solidFill>
                <a:srgbClr val="000000"/>
              </a:solidFill>
              <a:latin typeface="Arial"/>
              <a:ea typeface="Arial"/>
              <a:cs typeface="Arial"/>
              <a:sym typeface="Arial"/>
            </a:endParaRPr>
          </a:p>
        </p:txBody>
      </p:sp>
      <p:sp>
        <p:nvSpPr>
          <p:cNvPr id="267" name="Google Shape;267;p45"/>
          <p:cNvSpPr/>
          <p:nvPr/>
        </p:nvSpPr>
        <p:spPr>
          <a:xfrm>
            <a:off x="1242358" y="681406"/>
            <a:ext cx="6758642" cy="392385"/>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Βήμα 4: “Προσδιορίστε” τους Στόχους σας </a:t>
            </a:r>
            <a:endParaRPr sz="1400" b="0" i="0" u="none" strike="noStrike" cap="none">
              <a:solidFill>
                <a:srgbClr val="000000"/>
              </a:solidFill>
              <a:latin typeface="Arial"/>
              <a:ea typeface="Arial"/>
              <a:cs typeface="Arial"/>
              <a:sym typeface="Arial"/>
            </a:endParaRPr>
          </a:p>
        </p:txBody>
      </p:sp>
      <p:pic>
        <p:nvPicPr>
          <p:cNvPr id="268" name="Google Shape;268;p45"/>
          <p:cNvPicPr preferRelativeResize="0"/>
          <p:nvPr/>
        </p:nvPicPr>
        <p:blipFill rotWithShape="1">
          <a:blip r:embed="rId3">
            <a:alphaModFix/>
          </a:blip>
          <a:srcRect/>
          <a:stretch/>
        </p:blipFill>
        <p:spPr>
          <a:xfrm>
            <a:off x="1924429" y="1750561"/>
            <a:ext cx="5194753" cy="2584898"/>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body" idx="1"/>
          </p:nvPr>
        </p:nvSpPr>
        <p:spPr>
          <a:xfrm>
            <a:off x="1277541" y="1146573"/>
            <a:ext cx="6526032" cy="3855244"/>
          </a:xfrm>
          <a:prstGeom prst="rect">
            <a:avLst/>
          </a:prstGeom>
          <a:noFill/>
          <a:ln>
            <a:noFill/>
          </a:ln>
        </p:spPr>
        <p:txBody>
          <a:bodyPr spcFirstLastPara="1" wrap="square" lIns="68550" tIns="34275" rIns="68550" bIns="34275" anchor="t" anchorCtr="0">
            <a:normAutofit/>
          </a:bodyPr>
          <a:lstStyle/>
          <a:p>
            <a:pPr marL="0" lvl="0" indent="0" algn="just" rtl="0">
              <a:lnSpc>
                <a:spcPct val="100000"/>
              </a:lnSpc>
              <a:spcBef>
                <a:spcPts val="0"/>
              </a:spcBef>
              <a:spcAft>
                <a:spcPts val="0"/>
              </a:spcAft>
              <a:buSzPts val="1836"/>
              <a:buNone/>
            </a:pPr>
            <a:r>
              <a:rPr lang="el-GR" sz="2800">
                <a:solidFill>
                  <a:srgbClr val="002060"/>
                </a:solidFill>
                <a:latin typeface="Arial Narrow"/>
                <a:ea typeface="Arial Narrow"/>
                <a:cs typeface="Arial Narrow"/>
                <a:sym typeface="Arial Narrow"/>
              </a:rPr>
              <a:t>SMART Στόχοι (Ακρωνύμιο)</a:t>
            </a:r>
            <a:endParaRPr sz="2800">
              <a:solidFill>
                <a:srgbClr val="002060"/>
              </a:solidFill>
              <a:latin typeface="Arial Narrow"/>
              <a:ea typeface="Arial Narrow"/>
              <a:cs typeface="Arial Narrow"/>
              <a:sym typeface="Arial Narrow"/>
            </a:endParaRPr>
          </a:p>
          <a:p>
            <a:pPr marL="82296" lvl="0" indent="0" algn="l" rtl="0">
              <a:lnSpc>
                <a:spcPct val="100000"/>
              </a:lnSpc>
              <a:spcBef>
                <a:spcPts val="300"/>
              </a:spcBef>
              <a:spcAft>
                <a:spcPts val="0"/>
              </a:spcAft>
              <a:buSzPts val="1768"/>
              <a:buNone/>
            </a:pPr>
            <a:r>
              <a:rPr lang="el-GR" sz="1950">
                <a:solidFill>
                  <a:srgbClr val="002060"/>
                </a:solidFill>
                <a:latin typeface="Arial Narrow"/>
                <a:ea typeface="Arial Narrow"/>
                <a:cs typeface="Arial Narrow"/>
                <a:sym typeface="Arial Narrow"/>
              </a:rPr>
              <a:t>Η μέθοδος S.M.A.R.T. αποτελείται από 5 θεματικά πεδία  που δίνει στον κάθε στόχο. </a:t>
            </a:r>
            <a:endParaRPr/>
          </a:p>
          <a:p>
            <a:pPr marL="82296" lvl="0" indent="0" algn="l" rtl="0">
              <a:lnSpc>
                <a:spcPct val="100000"/>
              </a:lnSpc>
              <a:spcBef>
                <a:spcPts val="300"/>
              </a:spcBef>
              <a:spcAft>
                <a:spcPts val="0"/>
              </a:spcAft>
              <a:buSzPts val="1768"/>
              <a:buNone/>
            </a:pPr>
            <a:r>
              <a:rPr lang="el-GR" sz="1950">
                <a:solidFill>
                  <a:srgbClr val="002060"/>
                </a:solidFill>
                <a:latin typeface="Arial Narrow"/>
                <a:ea typeface="Arial Narrow"/>
                <a:cs typeface="Arial Narrow"/>
                <a:sym typeface="Arial Narrow"/>
              </a:rPr>
              <a:t>🡪 Κάθε στόχος σύμφωνα με αυτή τη μεθοδολογία πρέπει να είναι:</a:t>
            </a:r>
            <a:endParaRPr/>
          </a:p>
          <a:p>
            <a:pPr marL="425196" lvl="0" indent="-342900" algn="l" rtl="0">
              <a:lnSpc>
                <a:spcPct val="100000"/>
              </a:lnSpc>
              <a:spcBef>
                <a:spcPts val="300"/>
              </a:spcBef>
              <a:spcAft>
                <a:spcPts val="0"/>
              </a:spcAft>
              <a:buSzPts val="1768"/>
              <a:buFont typeface="Noto Sans Symbols"/>
              <a:buChar char="▪"/>
            </a:pPr>
            <a:r>
              <a:rPr lang="el-GR" sz="1950">
                <a:solidFill>
                  <a:srgbClr val="002060"/>
                </a:solidFill>
                <a:latin typeface="Arial Narrow"/>
                <a:ea typeface="Arial Narrow"/>
                <a:cs typeface="Arial Narrow"/>
                <a:sym typeface="Arial Narrow"/>
              </a:rPr>
              <a:t>Συγκεκριμένος (Specific)</a:t>
            </a:r>
            <a:endParaRPr/>
          </a:p>
          <a:p>
            <a:pPr marL="425196" lvl="0" indent="-342900" algn="l" rtl="0">
              <a:lnSpc>
                <a:spcPct val="100000"/>
              </a:lnSpc>
              <a:spcBef>
                <a:spcPts val="300"/>
              </a:spcBef>
              <a:spcAft>
                <a:spcPts val="0"/>
              </a:spcAft>
              <a:buSzPts val="1768"/>
              <a:buFont typeface="Noto Sans Symbols"/>
              <a:buChar char="▪"/>
            </a:pPr>
            <a:r>
              <a:rPr lang="el-GR" sz="1950">
                <a:solidFill>
                  <a:srgbClr val="002060"/>
                </a:solidFill>
                <a:latin typeface="Arial Narrow"/>
                <a:ea typeface="Arial Narrow"/>
                <a:cs typeface="Arial Narrow"/>
                <a:sym typeface="Arial Narrow"/>
              </a:rPr>
              <a:t>Μετρήσιμος (Measurable)</a:t>
            </a:r>
            <a:endParaRPr/>
          </a:p>
          <a:p>
            <a:pPr marL="425196" lvl="0" indent="-342900" algn="l" rtl="0">
              <a:lnSpc>
                <a:spcPct val="100000"/>
              </a:lnSpc>
              <a:spcBef>
                <a:spcPts val="300"/>
              </a:spcBef>
              <a:spcAft>
                <a:spcPts val="0"/>
              </a:spcAft>
              <a:buSzPts val="1768"/>
              <a:buFont typeface="Noto Sans Symbols"/>
              <a:buChar char="▪"/>
            </a:pPr>
            <a:r>
              <a:rPr lang="el-GR" sz="1950">
                <a:solidFill>
                  <a:srgbClr val="002060"/>
                </a:solidFill>
                <a:latin typeface="Arial Narrow"/>
                <a:ea typeface="Arial Narrow"/>
                <a:cs typeface="Arial Narrow"/>
                <a:sym typeface="Arial Narrow"/>
              </a:rPr>
              <a:t>Επιτεύξιμος/ Αποδεκτός (Αttainable/ Achiavable)</a:t>
            </a:r>
            <a:endParaRPr/>
          </a:p>
          <a:p>
            <a:pPr marL="425196" lvl="0" indent="-342900" algn="l" rtl="0">
              <a:lnSpc>
                <a:spcPct val="100000"/>
              </a:lnSpc>
              <a:spcBef>
                <a:spcPts val="300"/>
              </a:spcBef>
              <a:spcAft>
                <a:spcPts val="0"/>
              </a:spcAft>
              <a:buSzPts val="1768"/>
              <a:buFont typeface="Noto Sans Symbols"/>
              <a:buChar char="▪"/>
            </a:pPr>
            <a:r>
              <a:rPr lang="el-GR" sz="1950">
                <a:solidFill>
                  <a:srgbClr val="002060"/>
                </a:solidFill>
                <a:latin typeface="Arial Narrow"/>
                <a:ea typeface="Arial Narrow"/>
                <a:cs typeface="Arial Narrow"/>
                <a:sym typeface="Arial Narrow"/>
              </a:rPr>
              <a:t>Ρεαλιστικός (Relevant)</a:t>
            </a:r>
            <a:endParaRPr/>
          </a:p>
          <a:p>
            <a:pPr marL="425196" lvl="0" indent="-342900" algn="l" rtl="0">
              <a:lnSpc>
                <a:spcPct val="100000"/>
              </a:lnSpc>
              <a:spcBef>
                <a:spcPts val="300"/>
              </a:spcBef>
              <a:spcAft>
                <a:spcPts val="0"/>
              </a:spcAft>
              <a:buSzPts val="1768"/>
              <a:buFont typeface="Noto Sans Symbols"/>
              <a:buChar char="▪"/>
            </a:pPr>
            <a:r>
              <a:rPr lang="el-GR" sz="1950">
                <a:solidFill>
                  <a:srgbClr val="002060"/>
                </a:solidFill>
                <a:latin typeface="Arial Narrow"/>
                <a:ea typeface="Arial Narrow"/>
                <a:cs typeface="Arial Narrow"/>
                <a:sym typeface="Arial Narrow"/>
              </a:rPr>
              <a:t>Χρονικά δεσμευμένος (Time-bound)</a:t>
            </a:r>
            <a:endParaRPr sz="1950">
              <a:solidFill>
                <a:srgbClr val="002060"/>
              </a:solidFill>
              <a:latin typeface="Arial Narrow"/>
              <a:ea typeface="Arial Narrow"/>
              <a:cs typeface="Arial Narrow"/>
              <a:sym typeface="Arial Narrow"/>
            </a:endParaRPr>
          </a:p>
        </p:txBody>
      </p:sp>
      <p:pic>
        <p:nvPicPr>
          <p:cNvPr id="274" name="Google Shape;274;p46" descr="S.M.A.R.T. Goalsheet -"/>
          <p:cNvPicPr preferRelativeResize="0"/>
          <p:nvPr/>
        </p:nvPicPr>
        <p:blipFill rotWithShape="1">
          <a:blip r:embed="rId3">
            <a:alphaModFix/>
          </a:blip>
          <a:srcRect/>
          <a:stretch/>
        </p:blipFill>
        <p:spPr>
          <a:xfrm>
            <a:off x="3657600" y="185901"/>
            <a:ext cx="2369127" cy="6765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7"/>
          <p:cNvSpPr txBox="1"/>
          <p:nvPr/>
        </p:nvSpPr>
        <p:spPr>
          <a:xfrm>
            <a:off x="1242358" y="0"/>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l-GR" sz="3300" b="1" i="0" u="none" strike="noStrike" cap="none">
                <a:solidFill>
                  <a:srgbClr val="FF0000"/>
                </a:solidFill>
                <a:latin typeface="Arial Narrow"/>
                <a:ea typeface="Arial Narrow"/>
                <a:cs typeface="Arial Narrow"/>
                <a:sym typeface="Arial Narrow"/>
              </a:rPr>
              <a:t>S</a:t>
            </a:r>
            <a:r>
              <a:rPr lang="el-GR" sz="2700" b="1" i="0" u="none" strike="noStrike" cap="none">
                <a:solidFill>
                  <a:srgbClr val="7030A0"/>
                </a:solidFill>
                <a:latin typeface="Arial Narrow"/>
                <a:ea typeface="Arial Narrow"/>
                <a:cs typeface="Arial Narrow"/>
                <a:sym typeface="Arial Narrow"/>
              </a:rPr>
              <a:t> M A R T  </a:t>
            </a:r>
            <a:r>
              <a:rPr lang="el-GR" sz="2400" b="1" i="0" u="none" strike="noStrike" cap="none">
                <a:solidFill>
                  <a:srgbClr val="7030A0"/>
                </a:solidFill>
                <a:latin typeface="Arial Narrow"/>
                <a:ea typeface="Arial Narrow"/>
                <a:cs typeface="Arial Narrow"/>
                <a:sym typeface="Arial Narrow"/>
              </a:rPr>
              <a:t>Goals</a:t>
            </a:r>
            <a:endParaRPr sz="1050" b="0" i="0" u="none" strike="noStrike" cap="none">
              <a:solidFill>
                <a:srgbClr val="000000"/>
              </a:solidFill>
              <a:latin typeface="Arial Narrow"/>
              <a:ea typeface="Arial Narrow"/>
              <a:cs typeface="Arial Narrow"/>
              <a:sym typeface="Arial Narrow"/>
            </a:endParaRPr>
          </a:p>
        </p:txBody>
      </p:sp>
      <p:sp>
        <p:nvSpPr>
          <p:cNvPr id="280" name="Google Shape;280;p47"/>
          <p:cNvSpPr/>
          <p:nvPr/>
        </p:nvSpPr>
        <p:spPr>
          <a:xfrm>
            <a:off x="140165" y="500584"/>
            <a:ext cx="7860836" cy="3947204"/>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1" i="0" u="none" strike="noStrike" cap="none">
                <a:solidFill>
                  <a:srgbClr val="002060"/>
                </a:solidFill>
                <a:latin typeface="Arial Narrow"/>
                <a:ea typeface="Arial Narrow"/>
                <a:cs typeface="Arial Narrow"/>
                <a:sym typeface="Arial Narrow"/>
              </a:rPr>
              <a:t>S</a:t>
            </a:r>
            <a:r>
              <a:rPr lang="el-GR" sz="2100" b="0" i="0" u="none" strike="noStrike" cap="none">
                <a:solidFill>
                  <a:srgbClr val="002060"/>
                </a:solidFill>
                <a:latin typeface="Arial Narrow"/>
                <a:ea typeface="Arial Narrow"/>
                <a:cs typeface="Arial Narrow"/>
                <a:sym typeface="Arial Narrow"/>
              </a:rPr>
              <a:t>PECIFIC</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Για παράδειγμα, αντί να θέσετε έναν στόχο για υψηλότερη βαθμολογία φέτος, θα πρέπει </a:t>
            </a:r>
            <a:r>
              <a:rPr lang="el-GR" sz="2100" b="0" i="0" u="sng" strike="noStrike" cap="none">
                <a:solidFill>
                  <a:srgbClr val="002060"/>
                </a:solidFill>
                <a:latin typeface="Arial Narrow"/>
                <a:ea typeface="Arial Narrow"/>
                <a:cs typeface="Arial Narrow"/>
                <a:sym typeface="Arial Narrow"/>
              </a:rPr>
              <a:t>να ορίσετε ποιους βαθμούς θα θέλατε να πετύχετε σε ποια μαθήματα</a:t>
            </a:r>
            <a:r>
              <a:rPr lang="el-GR" sz="2100" b="0" i="0" u="none" strike="noStrike" cap="none">
                <a:solidFill>
                  <a:srgbClr val="002060"/>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Για να ξεκινήσετε, σκεφτείτε τα πέντε Ws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r>
              <a:rPr lang="el-GR" sz="2100" b="1" i="0" u="none" strike="noStrike" cap="none">
                <a:solidFill>
                  <a:srgbClr val="002060"/>
                </a:solidFill>
                <a:latin typeface="Arial Narrow"/>
                <a:ea typeface="Arial Narrow"/>
                <a:cs typeface="Arial Narrow"/>
                <a:sym typeface="Arial Narrow"/>
              </a:rPr>
              <a:t>W</a:t>
            </a:r>
            <a:r>
              <a:rPr lang="el-GR" sz="2100" b="0" i="0" u="none" strike="noStrike" cap="none">
                <a:solidFill>
                  <a:srgbClr val="002060"/>
                </a:solidFill>
                <a:latin typeface="Arial Narrow"/>
                <a:ea typeface="Arial Narrow"/>
                <a:cs typeface="Arial Narrow"/>
                <a:sym typeface="Arial Narrow"/>
              </a:rPr>
              <a:t>ho:		Ποιος εμπλέκεται σε αυτό που θα κάνω;</a:t>
            </a: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r>
              <a:rPr lang="el-GR" sz="2100" b="1" i="0" u="none" strike="noStrike" cap="none">
                <a:solidFill>
                  <a:srgbClr val="002060"/>
                </a:solidFill>
                <a:latin typeface="Arial Narrow"/>
                <a:ea typeface="Arial Narrow"/>
                <a:cs typeface="Arial Narrow"/>
                <a:sym typeface="Arial Narrow"/>
              </a:rPr>
              <a:t>W</a:t>
            </a:r>
            <a:r>
              <a:rPr lang="el-GR" sz="2100" b="0" i="0" u="none" strike="noStrike" cap="none">
                <a:solidFill>
                  <a:srgbClr val="002060"/>
                </a:solidFill>
                <a:latin typeface="Arial Narrow"/>
                <a:ea typeface="Arial Narrow"/>
                <a:cs typeface="Arial Narrow"/>
                <a:sym typeface="Arial Narrow"/>
              </a:rPr>
              <a:t>hat: 		Τι θέλω να πετύχω;</a:t>
            </a: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r>
              <a:rPr lang="el-GR" sz="2100" b="1" i="0" u="none" strike="noStrike" cap="none">
                <a:solidFill>
                  <a:srgbClr val="002060"/>
                </a:solidFill>
                <a:latin typeface="Arial Narrow"/>
                <a:ea typeface="Arial Narrow"/>
                <a:cs typeface="Arial Narrow"/>
                <a:sym typeface="Arial Narrow"/>
              </a:rPr>
              <a:t>W</a:t>
            </a:r>
            <a:r>
              <a:rPr lang="el-GR" sz="2100" b="0" i="0" u="none" strike="noStrike" cap="none">
                <a:solidFill>
                  <a:srgbClr val="002060"/>
                </a:solidFill>
                <a:latin typeface="Arial Narrow"/>
                <a:ea typeface="Arial Narrow"/>
                <a:cs typeface="Arial Narrow"/>
                <a:sym typeface="Arial Narrow"/>
              </a:rPr>
              <a:t>here: 		Πού πρέπει να το κάνω αυτό; Τοποθεσία;</a:t>
            </a: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r>
              <a:rPr lang="el-GR" sz="2100" b="1" i="0" u="none" strike="noStrike" cap="none">
                <a:solidFill>
                  <a:srgbClr val="002060"/>
                </a:solidFill>
                <a:latin typeface="Arial Narrow"/>
                <a:ea typeface="Arial Narrow"/>
                <a:cs typeface="Arial Narrow"/>
                <a:sym typeface="Arial Narrow"/>
              </a:rPr>
              <a:t>W</a:t>
            </a:r>
            <a:r>
              <a:rPr lang="el-GR" sz="2100" b="0" i="0" u="none" strike="noStrike" cap="none">
                <a:solidFill>
                  <a:srgbClr val="002060"/>
                </a:solidFill>
                <a:latin typeface="Arial Narrow"/>
                <a:ea typeface="Arial Narrow"/>
                <a:cs typeface="Arial Narrow"/>
                <a:sym typeface="Arial Narrow"/>
              </a:rPr>
              <a:t>hy: 		Γιατί το κάνω αυτό; Ποιος είναι ο συγκεκριμένος 			λόγος/σκοπός/οφέλη για την επίτευξη του στόχου;</a:t>
            </a: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r>
              <a:rPr lang="el-GR" sz="2100" b="1" i="0" u="none" strike="noStrike" cap="none">
                <a:solidFill>
                  <a:srgbClr val="002060"/>
                </a:solidFill>
                <a:latin typeface="Arial Narrow"/>
                <a:ea typeface="Arial Narrow"/>
                <a:cs typeface="Arial Narrow"/>
                <a:sym typeface="Arial Narrow"/>
              </a:rPr>
              <a:t>W</a:t>
            </a:r>
            <a:r>
              <a:rPr lang="el-GR" sz="2100" b="0" i="0" u="none" strike="noStrike" cap="none">
                <a:solidFill>
                  <a:srgbClr val="002060"/>
                </a:solidFill>
                <a:latin typeface="Arial Narrow"/>
                <a:ea typeface="Arial Narrow"/>
                <a:cs typeface="Arial Narrow"/>
                <a:sym typeface="Arial Narrow"/>
              </a:rPr>
              <a:t>hen: 		Πότε πρέπει να το ολοκληρώσω;</a:t>
            </a:r>
            <a:endParaRPr sz="2100" b="0" i="0" u="none" strike="noStrike" cap="none">
              <a:solidFill>
                <a:srgbClr val="002060"/>
              </a:solidFill>
              <a:latin typeface="Arial Narrow"/>
              <a:ea typeface="Arial Narrow"/>
              <a:cs typeface="Arial Narrow"/>
              <a:sym typeface="Arial Narrow"/>
            </a:endParaRPr>
          </a:p>
        </p:txBody>
      </p:sp>
      <p:sp>
        <p:nvSpPr>
          <p:cNvPr id="281" name="Google Shape;281;p47"/>
          <p:cNvSpPr/>
          <p:nvPr/>
        </p:nvSpPr>
        <p:spPr>
          <a:xfrm>
            <a:off x="3886200" y="4589502"/>
            <a:ext cx="3875314" cy="5770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l-GR" sz="1050" b="0" i="0" u="none" strike="noStrike" cap="none">
                <a:solidFill>
                  <a:srgbClr val="002060"/>
                </a:solidFill>
                <a:latin typeface="Arial"/>
                <a:ea typeface="Arial"/>
                <a:cs typeface="Arial"/>
                <a:sym typeface="Arial"/>
              </a:rPr>
              <a:t>«Μέσα στους επόμενους 12 μήνες, θέλω να εργαστώ στον κλάδο του HR και να βοηθάω νέα άτομα να βρίσκουν δουλειά»</a:t>
            </a:r>
            <a:endParaRPr sz="1050" b="0" i="0" u="none" strike="noStrike" cap="none">
              <a:solidFill>
                <a:srgbClr val="002060"/>
              </a:solidFill>
              <a:latin typeface="Arial"/>
              <a:ea typeface="Arial"/>
              <a:cs typeface="Arial"/>
              <a:sym typeface="Arial"/>
            </a:endParaRPr>
          </a:p>
        </p:txBody>
      </p:sp>
      <p:pic>
        <p:nvPicPr>
          <p:cNvPr id="282" name="Google Shape;282;p47" descr="Powerful Interview Tip: Say, &quot;For Example&quot; | interviewnow.be"/>
          <p:cNvPicPr preferRelativeResize="0"/>
          <p:nvPr/>
        </p:nvPicPr>
        <p:blipFill rotWithShape="1">
          <a:blip r:embed="rId3">
            <a:alphaModFix/>
          </a:blip>
          <a:srcRect/>
          <a:stretch/>
        </p:blipFill>
        <p:spPr>
          <a:xfrm>
            <a:off x="3179004" y="4642712"/>
            <a:ext cx="650208" cy="325104"/>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p:nvPr/>
        </p:nvSpPr>
        <p:spPr>
          <a:xfrm>
            <a:off x="1358503" y="87474"/>
            <a:ext cx="6642497" cy="515199"/>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l-GR" sz="2700" b="1" i="0" u="none" strike="noStrike" cap="none">
                <a:solidFill>
                  <a:srgbClr val="7030A0"/>
                </a:solidFill>
                <a:latin typeface="Arial Narrow"/>
                <a:ea typeface="Arial Narrow"/>
                <a:cs typeface="Arial Narrow"/>
                <a:sym typeface="Arial Narrow"/>
              </a:rPr>
              <a:t>S </a:t>
            </a:r>
            <a:r>
              <a:rPr lang="el-GR" sz="3300" b="1" i="0" u="none" strike="noStrike" cap="none">
                <a:solidFill>
                  <a:srgbClr val="FF0000"/>
                </a:solidFill>
                <a:latin typeface="Arial Narrow"/>
                <a:ea typeface="Arial Narrow"/>
                <a:cs typeface="Arial Narrow"/>
                <a:sym typeface="Arial Narrow"/>
              </a:rPr>
              <a:t>M</a:t>
            </a:r>
            <a:r>
              <a:rPr lang="el-GR" sz="2700" b="1" i="0" u="none" strike="noStrike" cap="none">
                <a:solidFill>
                  <a:srgbClr val="7030A0"/>
                </a:solidFill>
                <a:latin typeface="Arial Narrow"/>
                <a:ea typeface="Arial Narrow"/>
                <a:cs typeface="Arial Narrow"/>
                <a:sym typeface="Arial Narrow"/>
              </a:rPr>
              <a:t> A R T  Goals</a:t>
            </a:r>
            <a:endParaRPr sz="2700" b="0" i="0" u="none" strike="noStrike" cap="none">
              <a:solidFill>
                <a:srgbClr val="000000"/>
              </a:solidFill>
              <a:latin typeface="Arial Narrow"/>
              <a:ea typeface="Arial Narrow"/>
              <a:cs typeface="Arial Narrow"/>
              <a:sym typeface="Arial Narrow"/>
            </a:endParaRPr>
          </a:p>
        </p:txBody>
      </p:sp>
      <p:sp>
        <p:nvSpPr>
          <p:cNvPr id="288" name="Google Shape;288;p48"/>
          <p:cNvSpPr/>
          <p:nvPr/>
        </p:nvSpPr>
        <p:spPr>
          <a:xfrm>
            <a:off x="307025" y="565354"/>
            <a:ext cx="7693975" cy="4578146"/>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1" i="0" u="none" strike="noStrike" cap="none">
                <a:solidFill>
                  <a:srgbClr val="002060"/>
                </a:solidFill>
                <a:latin typeface="Arial Narrow"/>
                <a:ea typeface="Arial Narrow"/>
                <a:cs typeface="Arial Narrow"/>
                <a:sym typeface="Arial Narrow"/>
              </a:rPr>
              <a:t>M</a:t>
            </a:r>
            <a:r>
              <a:rPr lang="el-GR" sz="2100" b="0" i="0" u="none" strike="noStrike" cap="none">
                <a:solidFill>
                  <a:srgbClr val="002060"/>
                </a:solidFill>
                <a:latin typeface="Arial Narrow"/>
                <a:ea typeface="Arial Narrow"/>
                <a:cs typeface="Arial Narrow"/>
                <a:sym typeface="Arial Narrow"/>
              </a:rPr>
              <a:t>EASURABLE </a:t>
            </a:r>
            <a:endParaRPr sz="2100" b="0" i="0" u="none" strike="noStrike" cap="none">
              <a:solidFill>
                <a:srgbClr val="002060"/>
              </a:solidFill>
              <a:latin typeface="Arial Narrow"/>
              <a:ea typeface="Arial Narrow"/>
              <a:cs typeface="Arial Narrow"/>
              <a:sym typeface="Arial Narrow"/>
            </a:endParaRPr>
          </a:p>
          <a:p>
            <a:pPr marL="82296" marR="0" lvl="0" indent="0" algn="just" rtl="0">
              <a:lnSpc>
                <a:spcPct val="100000"/>
              </a:lnSpc>
              <a:spcBef>
                <a:spcPts val="30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 Πρέπει να έχετε συγκεκριμένα κριτήρια για να μετρηθεί η πρόοδος που σημειώσατε για την επίτευξη των στόχων σας. </a:t>
            </a:r>
            <a:endParaRPr sz="2100" b="0" i="0" u="none" strike="noStrike" cap="none">
              <a:solidFill>
                <a:srgbClr val="002060"/>
              </a:solidFill>
              <a:latin typeface="Arial Narrow"/>
              <a:ea typeface="Arial Narrow"/>
              <a:cs typeface="Arial Narrow"/>
              <a:sym typeface="Arial Narrow"/>
            </a:endParaRPr>
          </a:p>
          <a:p>
            <a:pPr marL="425196" marR="0" lvl="0" indent="-342900" algn="just" rtl="0">
              <a:lnSpc>
                <a:spcPct val="100000"/>
              </a:lnSpc>
              <a:spcBef>
                <a:spcPts val="300"/>
              </a:spcBef>
              <a:spcAft>
                <a:spcPts val="0"/>
              </a:spcAft>
              <a:buClr>
                <a:srgbClr val="000000"/>
              </a:buClr>
              <a:buSzPts val="1904"/>
              <a:buFont typeface="Noto Sans Symbols"/>
              <a:buChar char="▪"/>
            </a:pPr>
            <a:r>
              <a:rPr lang="el-GR" sz="2100" b="0" i="0" u="none" strike="noStrike" cap="none">
                <a:solidFill>
                  <a:srgbClr val="002060"/>
                </a:solidFill>
                <a:latin typeface="Arial Narrow"/>
                <a:ea typeface="Arial Narrow"/>
                <a:cs typeface="Arial Narrow"/>
                <a:sym typeface="Arial Narrow"/>
              </a:rPr>
              <a:t>Η μέτρηση της προόδου σας σας δίνει τη δυνατότητα να</a:t>
            </a:r>
            <a:endParaRPr sz="2100" b="0" i="0" u="none" strike="noStrike" cap="none">
              <a:solidFill>
                <a:srgbClr val="000000"/>
              </a:solidFill>
              <a:latin typeface="Arial"/>
              <a:ea typeface="Arial"/>
              <a:cs typeface="Arial"/>
              <a:sym typeface="Arial"/>
            </a:endParaRPr>
          </a:p>
          <a:p>
            <a:pPr marL="82296" marR="0" lvl="0" indent="0" algn="just" rtl="0">
              <a:lnSpc>
                <a:spcPct val="100000"/>
              </a:lnSpc>
              <a:spcBef>
                <a:spcPts val="30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α) παραμείνετε σε καλό δρόμο </a:t>
            </a:r>
            <a:endParaRPr sz="2100" b="0" i="0" u="none" strike="noStrike" cap="none">
              <a:solidFill>
                <a:srgbClr val="000000"/>
              </a:solidFill>
              <a:latin typeface="Arial"/>
              <a:ea typeface="Arial"/>
              <a:cs typeface="Arial"/>
              <a:sym typeface="Arial"/>
            </a:endParaRPr>
          </a:p>
          <a:p>
            <a:pPr marL="82296" marR="0" lvl="0" indent="0" algn="just" rtl="0">
              <a:lnSpc>
                <a:spcPct val="100000"/>
              </a:lnSpc>
              <a:spcBef>
                <a:spcPts val="30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β) να βιώσετε τον ενθουσιασμό των επιτευγμάτων σας</a:t>
            </a:r>
            <a:endParaRPr sz="2100" b="0" i="0" u="none" strike="noStrike" cap="none">
              <a:solidFill>
                <a:srgbClr val="000000"/>
              </a:solidFill>
              <a:latin typeface="Arial"/>
              <a:ea typeface="Arial"/>
              <a:cs typeface="Arial"/>
              <a:sym typeface="Arial"/>
            </a:endParaRPr>
          </a:p>
          <a:p>
            <a:pPr marL="82296" marR="0" lvl="0" indent="0" algn="just" rtl="0">
              <a:lnSpc>
                <a:spcPct val="100000"/>
              </a:lnSpc>
              <a:spcBef>
                <a:spcPts val="300"/>
              </a:spcBef>
              <a:spcAft>
                <a:spcPts val="0"/>
              </a:spcAft>
              <a:buClr>
                <a:srgbClr val="000000"/>
              </a:buClr>
              <a:buSzPts val="2100"/>
              <a:buFont typeface="Arial"/>
              <a:buNone/>
            </a:pPr>
            <a:endParaRPr sz="2100" b="0" i="0" u="none" strike="noStrike" cap="none">
              <a:solidFill>
                <a:srgbClr val="002060"/>
              </a:solidFill>
              <a:latin typeface="Arial Narrow"/>
              <a:ea typeface="Arial Narrow"/>
              <a:cs typeface="Arial Narrow"/>
              <a:sym typeface="Arial Narrow"/>
            </a:endParaRPr>
          </a:p>
          <a:p>
            <a:pPr marL="82296" marR="0" lvl="0" indent="0" algn="just" rtl="0">
              <a:lnSpc>
                <a:spcPct val="100000"/>
              </a:lnSpc>
              <a:spcBef>
                <a:spcPts val="30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 Κατά τον καθορισμό μετρήσιμων στόχων πρέπει να κάνετε στον εαυτό σας ερωτήσεις όπως </a:t>
            </a:r>
            <a:endParaRPr sz="1400" b="0" i="0" u="none" strike="noStrike" cap="none">
              <a:solidFill>
                <a:srgbClr val="000000"/>
              </a:solidFill>
              <a:latin typeface="Arial"/>
              <a:ea typeface="Arial"/>
              <a:cs typeface="Arial"/>
              <a:sym typeface="Arial"/>
            </a:endParaRPr>
          </a:p>
          <a:p>
            <a:pPr marL="425196" marR="0" lvl="0" indent="-342900" algn="l" rtl="0">
              <a:lnSpc>
                <a:spcPct val="100000"/>
              </a:lnSpc>
              <a:spcBef>
                <a:spcPts val="300"/>
              </a:spcBef>
              <a:spcAft>
                <a:spcPts val="0"/>
              </a:spcAft>
              <a:buClr>
                <a:srgbClr val="000000"/>
              </a:buClr>
              <a:buSzPts val="1904"/>
              <a:buFont typeface="Noto Sans Symbols"/>
              <a:buChar char="▪"/>
            </a:pPr>
            <a:r>
              <a:rPr lang="el-GR" sz="2100" b="0" i="0" u="none" strike="noStrike" cap="none">
                <a:solidFill>
                  <a:srgbClr val="002060"/>
                </a:solidFill>
                <a:latin typeface="Arial Narrow"/>
                <a:ea typeface="Arial Narrow"/>
                <a:cs typeface="Arial Narrow"/>
                <a:sym typeface="Arial Narrow"/>
              </a:rPr>
              <a:t>Πόσο; Πόσα;</a:t>
            </a:r>
            <a:endParaRPr sz="2100" b="0" i="0" u="none" strike="noStrike" cap="none">
              <a:solidFill>
                <a:srgbClr val="000000"/>
              </a:solidFill>
              <a:latin typeface="Arial"/>
              <a:ea typeface="Arial"/>
              <a:cs typeface="Arial"/>
              <a:sym typeface="Arial"/>
            </a:endParaRPr>
          </a:p>
          <a:p>
            <a:pPr marL="425196" marR="0" lvl="0" indent="-342900" algn="l" rtl="0">
              <a:lnSpc>
                <a:spcPct val="100000"/>
              </a:lnSpc>
              <a:spcBef>
                <a:spcPts val="300"/>
              </a:spcBef>
              <a:spcAft>
                <a:spcPts val="0"/>
              </a:spcAft>
              <a:buClr>
                <a:srgbClr val="000000"/>
              </a:buClr>
              <a:buSzPts val="1904"/>
              <a:buFont typeface="Noto Sans Symbols"/>
              <a:buChar char="▪"/>
            </a:pPr>
            <a:r>
              <a:rPr lang="el-GR" sz="2100" b="0" i="0" u="none" strike="noStrike" cap="none">
                <a:solidFill>
                  <a:srgbClr val="002060"/>
                </a:solidFill>
                <a:latin typeface="Arial Narrow"/>
                <a:ea typeface="Arial Narrow"/>
                <a:cs typeface="Arial Narrow"/>
                <a:sym typeface="Arial Narrow"/>
              </a:rPr>
              <a:t>Ποιος είναι ο δείκτης προόδου;</a:t>
            </a: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endParaRPr sz="2100" b="0" i="0" u="none" strike="noStrike" cap="none">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100"/>
              <a:buFont typeface="Arial"/>
              <a:buNone/>
            </a:pPr>
            <a:endParaRPr sz="2100" b="0" i="0" u="none" strike="noStrike" cap="none">
              <a:solidFill>
                <a:srgbClr val="002060"/>
              </a:solidFill>
              <a:latin typeface="Arial Narrow"/>
              <a:ea typeface="Arial Narrow"/>
              <a:cs typeface="Arial Narrow"/>
              <a:sym typeface="Arial Narrow"/>
            </a:endParaRPr>
          </a:p>
        </p:txBody>
      </p:sp>
      <p:sp>
        <p:nvSpPr>
          <p:cNvPr id="289" name="Google Shape;289;p48"/>
          <p:cNvSpPr/>
          <p:nvPr/>
        </p:nvSpPr>
        <p:spPr>
          <a:xfrm>
            <a:off x="4045998" y="4478553"/>
            <a:ext cx="3748332" cy="5770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l-GR" sz="1050" b="0" i="0" u="none" strike="noStrike" cap="none">
                <a:solidFill>
                  <a:srgbClr val="002060"/>
                </a:solidFill>
                <a:latin typeface="Arial Narrow"/>
                <a:ea typeface="Arial Narrow"/>
                <a:cs typeface="Arial Narrow"/>
                <a:sym typeface="Arial Narrow"/>
              </a:rPr>
              <a:t>«Θα αναζητήσω πληροφορίες και/ή θα παρακολουθήσω βίντεο ώστε να μάθω ποιες είναι οι δεξιότητες, τα χαρακτηριστικά και τα προσόντα που απαιτούνται για να εργαστώ σε Συμβούλους Σταδιοδρομίας</a:t>
            </a:r>
            <a:endParaRPr sz="1050" b="0" i="0" u="none" strike="noStrike" cap="none">
              <a:solidFill>
                <a:srgbClr val="000000"/>
              </a:solidFill>
              <a:latin typeface="Arial"/>
              <a:ea typeface="Arial"/>
              <a:cs typeface="Arial"/>
              <a:sym typeface="Arial"/>
            </a:endParaRPr>
          </a:p>
        </p:txBody>
      </p:sp>
      <p:pic>
        <p:nvPicPr>
          <p:cNvPr id="290" name="Google Shape;290;p48" descr="Powerful Interview Tip: Say, &quot;For Example&quot; | interviewnow.be"/>
          <p:cNvPicPr preferRelativeResize="0"/>
          <p:nvPr/>
        </p:nvPicPr>
        <p:blipFill rotWithShape="1">
          <a:blip r:embed="rId3">
            <a:alphaModFix/>
          </a:blip>
          <a:srcRect/>
          <a:stretch/>
        </p:blipFill>
        <p:spPr>
          <a:xfrm>
            <a:off x="3395790" y="4592999"/>
            <a:ext cx="650208" cy="325104"/>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title"/>
          </p:nvPr>
        </p:nvSpPr>
        <p:spPr>
          <a:xfrm>
            <a:off x="1223962" y="33338"/>
            <a:ext cx="6777038" cy="1085850"/>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Clr>
                <a:srgbClr val="000000"/>
              </a:buClr>
              <a:buSzPts val="3200"/>
              <a:buNone/>
            </a:pPr>
            <a:r>
              <a:rPr lang="el-GR" sz="2700">
                <a:solidFill>
                  <a:srgbClr val="7030A0"/>
                </a:solidFill>
                <a:latin typeface="Arial Narrow"/>
                <a:ea typeface="Arial Narrow"/>
                <a:cs typeface="Arial Narrow"/>
                <a:sym typeface="Arial Narrow"/>
              </a:rPr>
              <a:t>S Μ </a:t>
            </a:r>
            <a:r>
              <a:rPr lang="el-GR" sz="3300">
                <a:solidFill>
                  <a:srgbClr val="FF0000"/>
                </a:solidFill>
                <a:latin typeface="Arial Narrow"/>
                <a:ea typeface="Arial Narrow"/>
                <a:cs typeface="Arial Narrow"/>
                <a:sym typeface="Arial Narrow"/>
              </a:rPr>
              <a:t>A</a:t>
            </a:r>
            <a:r>
              <a:rPr lang="el-GR" sz="2700">
                <a:solidFill>
                  <a:srgbClr val="7030A0"/>
                </a:solidFill>
                <a:latin typeface="Arial Narrow"/>
                <a:ea typeface="Arial Narrow"/>
                <a:cs typeface="Arial Narrow"/>
                <a:sym typeface="Arial Narrow"/>
              </a:rPr>
              <a:t> R T   Goals</a:t>
            </a:r>
            <a:endParaRPr sz="1200" b="0">
              <a:latin typeface="Arial Narrow"/>
              <a:ea typeface="Arial Narrow"/>
              <a:cs typeface="Arial Narrow"/>
              <a:sym typeface="Arial Narrow"/>
            </a:endParaRPr>
          </a:p>
        </p:txBody>
      </p:sp>
      <p:sp>
        <p:nvSpPr>
          <p:cNvPr id="296" name="Google Shape;296;p49"/>
          <p:cNvSpPr txBox="1">
            <a:spLocks noGrp="1"/>
          </p:cNvSpPr>
          <p:nvPr>
            <p:ph type="body" idx="1"/>
          </p:nvPr>
        </p:nvSpPr>
        <p:spPr>
          <a:xfrm>
            <a:off x="533956" y="897564"/>
            <a:ext cx="7467044" cy="4245936"/>
          </a:xfrm>
          <a:prstGeom prst="rect">
            <a:avLst/>
          </a:prstGeom>
          <a:noFill/>
          <a:ln>
            <a:noFill/>
          </a:ln>
        </p:spPr>
        <p:txBody>
          <a:bodyPr spcFirstLastPara="1" wrap="square" lIns="68550" tIns="34275" rIns="68550" bIns="34275" anchor="t" anchorCtr="0">
            <a:normAutofit/>
          </a:bodyPr>
          <a:lstStyle/>
          <a:p>
            <a:pPr marL="425196" lvl="0" indent="-342900" algn="just" rtl="0">
              <a:lnSpc>
                <a:spcPct val="100000"/>
              </a:lnSpc>
              <a:spcBef>
                <a:spcPts val="0"/>
              </a:spcBef>
              <a:spcAft>
                <a:spcPts val="0"/>
              </a:spcAft>
              <a:buSzPts val="1904"/>
              <a:buFont typeface="Noto Sans Symbols"/>
              <a:buChar char="❑"/>
            </a:pPr>
            <a:r>
              <a:rPr lang="el-GR" sz="2100" b="1">
                <a:solidFill>
                  <a:srgbClr val="002060"/>
                </a:solidFill>
                <a:latin typeface="Arial Narrow"/>
                <a:ea typeface="Arial Narrow"/>
                <a:cs typeface="Arial Narrow"/>
                <a:sym typeface="Arial Narrow"/>
              </a:rPr>
              <a:t>A</a:t>
            </a:r>
            <a:r>
              <a:rPr lang="el-GR" sz="2100">
                <a:solidFill>
                  <a:srgbClr val="002060"/>
                </a:solidFill>
                <a:latin typeface="Arial Narrow"/>
                <a:ea typeface="Arial Narrow"/>
                <a:cs typeface="Arial Narrow"/>
                <a:sym typeface="Arial Narrow"/>
              </a:rPr>
              <a:t>TTAINABLE </a:t>
            </a:r>
            <a:r>
              <a:rPr lang="el-GR" sz="2100" b="1">
                <a:solidFill>
                  <a:srgbClr val="002060"/>
                </a:solidFill>
                <a:latin typeface="Arial Narrow"/>
                <a:ea typeface="Arial Narrow"/>
                <a:cs typeface="Arial Narrow"/>
                <a:sym typeface="Arial Narrow"/>
              </a:rPr>
              <a:t>– Εφικτός/Επιτεύξιμος Στόχος</a:t>
            </a:r>
            <a:endParaRPr sz="2100" b="1">
              <a:solidFill>
                <a:srgbClr val="002060"/>
              </a:solidFill>
              <a:latin typeface="Arial Narrow"/>
              <a:ea typeface="Arial Narrow"/>
              <a:cs typeface="Arial Narrow"/>
              <a:sym typeface="Arial Narrow"/>
            </a:endParaRPr>
          </a:p>
          <a:p>
            <a:pPr marL="425196" lvl="0" indent="-342900" algn="just" rtl="0">
              <a:lnSpc>
                <a:spcPct val="100000"/>
              </a:lnSpc>
              <a:spcBef>
                <a:spcPts val="300"/>
              </a:spcBef>
              <a:spcAft>
                <a:spcPts val="0"/>
              </a:spcAft>
              <a:buSzPts val="1904"/>
              <a:buFont typeface="Noto Sans Symbols"/>
              <a:buChar char="▪"/>
            </a:pPr>
            <a:r>
              <a:rPr lang="el-GR" sz="2200">
                <a:solidFill>
                  <a:srgbClr val="002060"/>
                </a:solidFill>
                <a:latin typeface="Arial Narrow"/>
                <a:ea typeface="Arial Narrow"/>
                <a:cs typeface="Arial Narrow"/>
                <a:sym typeface="Arial Narrow"/>
              </a:rPr>
              <a:t>Ορίστε στόχους που είναι εφικτοί-θα βοηθήσουν να έχετε κίνητρα. </a:t>
            </a:r>
            <a:endParaRPr sz="2200">
              <a:solidFill>
                <a:srgbClr val="002060"/>
              </a:solidFill>
              <a:latin typeface="Arial Narrow"/>
              <a:ea typeface="Arial Narrow"/>
              <a:cs typeface="Arial Narrow"/>
              <a:sym typeface="Arial Narrow"/>
            </a:endParaRPr>
          </a:p>
          <a:p>
            <a:pPr marL="425196" lvl="0" indent="-342900" algn="just" rtl="0">
              <a:lnSpc>
                <a:spcPct val="100000"/>
              </a:lnSpc>
              <a:spcBef>
                <a:spcPts val="300"/>
              </a:spcBef>
              <a:spcAft>
                <a:spcPts val="0"/>
              </a:spcAft>
              <a:buSzPts val="1904"/>
              <a:buFont typeface="Noto Sans Symbols"/>
              <a:buChar char="▪"/>
            </a:pPr>
            <a:r>
              <a:rPr lang="el-GR" sz="2100">
                <a:solidFill>
                  <a:srgbClr val="002060"/>
                </a:solidFill>
                <a:latin typeface="Arial Narrow"/>
                <a:ea typeface="Arial Narrow"/>
                <a:cs typeface="Arial Narrow"/>
                <a:sym typeface="Arial Narrow"/>
              </a:rPr>
              <a:t>Ακόμη και δύσκολοι, μακροπρόθεσμοι στόχοι μπορούν να επιτευχθούν με το να σχεδιάσετε τα βήματα με σύνεση και να δημιουργήσετε ένα χρονικό πλαίσιο για τον εαυτό σας για να πραγματοποιήσετε αυτά τα βήματα</a:t>
            </a:r>
            <a:endParaRPr/>
          </a:p>
          <a:p>
            <a:pPr marL="274320" lvl="0" indent="-192024" algn="just" rtl="0">
              <a:lnSpc>
                <a:spcPct val="100000"/>
              </a:lnSpc>
              <a:spcBef>
                <a:spcPts val="300"/>
              </a:spcBef>
              <a:spcAft>
                <a:spcPts val="0"/>
              </a:spcAft>
              <a:buSzPts val="1904"/>
              <a:buChar char="?"/>
            </a:pPr>
            <a:r>
              <a:rPr lang="el-GR" sz="2000">
                <a:solidFill>
                  <a:srgbClr val="002060"/>
                </a:solidFill>
                <a:latin typeface="Arial Narrow"/>
                <a:ea typeface="Arial Narrow"/>
                <a:cs typeface="Arial Narrow"/>
                <a:sym typeface="Arial Narrow"/>
              </a:rPr>
              <a:t>Ρωτήστε τον εαυτό σας: </a:t>
            </a:r>
            <a:endParaRPr/>
          </a:p>
          <a:p>
            <a:pPr marL="425196" lvl="0" indent="-342900" algn="just" rtl="0">
              <a:lnSpc>
                <a:spcPct val="100000"/>
              </a:lnSpc>
              <a:spcBef>
                <a:spcPts val="300"/>
              </a:spcBef>
              <a:spcAft>
                <a:spcPts val="0"/>
              </a:spcAft>
              <a:buSzPts val="1904"/>
              <a:buFont typeface="Noto Sans Symbols"/>
              <a:buChar char="▪"/>
            </a:pPr>
            <a:r>
              <a:rPr lang="el-GR" sz="2000">
                <a:solidFill>
                  <a:srgbClr val="002060"/>
                </a:solidFill>
                <a:latin typeface="Arial Narrow"/>
                <a:ea typeface="Arial Narrow"/>
                <a:cs typeface="Arial Narrow"/>
                <a:sym typeface="Arial Narrow"/>
              </a:rPr>
              <a:t>Έχω τους πόρους και τις δυνατότητες για να πετύχω τον στόχο; </a:t>
            </a:r>
            <a:endParaRPr sz="2000">
              <a:solidFill>
                <a:srgbClr val="002060"/>
              </a:solidFill>
              <a:latin typeface="Arial Narrow"/>
              <a:ea typeface="Arial Narrow"/>
              <a:cs typeface="Arial Narrow"/>
              <a:sym typeface="Arial Narrow"/>
            </a:endParaRPr>
          </a:p>
          <a:p>
            <a:pPr marL="425196" lvl="0" indent="-342900" algn="just" rtl="0">
              <a:lnSpc>
                <a:spcPct val="100000"/>
              </a:lnSpc>
              <a:spcBef>
                <a:spcPts val="300"/>
              </a:spcBef>
              <a:spcAft>
                <a:spcPts val="0"/>
              </a:spcAft>
              <a:buSzPts val="1904"/>
              <a:buFont typeface="Noto Sans Symbols"/>
              <a:buChar char="▪"/>
            </a:pPr>
            <a:r>
              <a:rPr lang="el-GR" sz="2000">
                <a:solidFill>
                  <a:srgbClr val="002060"/>
                </a:solidFill>
                <a:latin typeface="Arial Narrow"/>
                <a:ea typeface="Arial Narrow"/>
                <a:cs typeface="Arial Narrow"/>
                <a:sym typeface="Arial Narrow"/>
              </a:rPr>
              <a:t>Αν όχι, τι μου λείπει; </a:t>
            </a:r>
            <a:endParaRPr/>
          </a:p>
          <a:p>
            <a:pPr marL="425196" lvl="0" indent="-342900" algn="just" rtl="0">
              <a:lnSpc>
                <a:spcPct val="100000"/>
              </a:lnSpc>
              <a:spcBef>
                <a:spcPts val="300"/>
              </a:spcBef>
              <a:spcAft>
                <a:spcPts val="0"/>
              </a:spcAft>
              <a:buSzPts val="1904"/>
              <a:buFont typeface="Noto Sans Symbols"/>
              <a:buChar char="▪"/>
            </a:pPr>
            <a:r>
              <a:rPr lang="el-GR" sz="2000">
                <a:solidFill>
                  <a:srgbClr val="002060"/>
                </a:solidFill>
                <a:latin typeface="Arial Narrow"/>
                <a:ea typeface="Arial Narrow"/>
                <a:cs typeface="Arial Narrow"/>
                <a:sym typeface="Arial Narrow"/>
              </a:rPr>
              <a:t>Το έχουν κάνει άλλοι με επιτυχία στο παρελθόν;</a:t>
            </a:r>
            <a:endParaRPr/>
          </a:p>
          <a:p>
            <a:pPr marL="274320" lvl="0" indent="-71120" algn="just" rtl="0">
              <a:lnSpc>
                <a:spcPct val="100000"/>
              </a:lnSpc>
              <a:spcBef>
                <a:spcPts val="300"/>
              </a:spcBef>
              <a:spcAft>
                <a:spcPts val="0"/>
              </a:spcAft>
              <a:buSzPts val="1904"/>
              <a:buNone/>
            </a:pPr>
            <a:endParaRPr>
              <a:solidFill>
                <a:srgbClr val="002060"/>
              </a:solidFill>
              <a:latin typeface="Arial Narrow"/>
              <a:ea typeface="Arial Narrow"/>
              <a:cs typeface="Arial Narrow"/>
              <a:sym typeface="Arial Narrow"/>
            </a:endParaRPr>
          </a:p>
          <a:p>
            <a:pPr marL="274320" lvl="0" indent="-101346" algn="just" rtl="0">
              <a:lnSpc>
                <a:spcPct val="100000"/>
              </a:lnSpc>
              <a:spcBef>
                <a:spcPts val="300"/>
              </a:spcBef>
              <a:spcAft>
                <a:spcPts val="0"/>
              </a:spcAft>
              <a:buSzPts val="1904"/>
              <a:buNone/>
            </a:pPr>
            <a:endParaRPr sz="2100">
              <a:solidFill>
                <a:srgbClr val="002060"/>
              </a:solidFill>
              <a:latin typeface="Arial Narrow"/>
              <a:ea typeface="Arial Narrow"/>
              <a:cs typeface="Arial Narrow"/>
              <a:sym typeface="Arial Narrow"/>
            </a:endParaRPr>
          </a:p>
          <a:p>
            <a:pPr marL="274320" lvl="0" indent="-101346" algn="just" rtl="0">
              <a:lnSpc>
                <a:spcPct val="100000"/>
              </a:lnSpc>
              <a:spcBef>
                <a:spcPts val="300"/>
              </a:spcBef>
              <a:spcAft>
                <a:spcPts val="0"/>
              </a:spcAft>
              <a:buSzPts val="1904"/>
              <a:buNone/>
            </a:pPr>
            <a:endParaRPr sz="2100">
              <a:solidFill>
                <a:srgbClr val="002060"/>
              </a:solidFill>
              <a:latin typeface="Arial Narrow"/>
              <a:ea typeface="Arial Narrow"/>
              <a:cs typeface="Arial Narrow"/>
              <a:sym typeface="Arial Narrow"/>
            </a:endParaRPr>
          </a:p>
        </p:txBody>
      </p:sp>
      <p:sp>
        <p:nvSpPr>
          <p:cNvPr id="297" name="Google Shape;297;p49"/>
          <p:cNvSpPr/>
          <p:nvPr/>
        </p:nvSpPr>
        <p:spPr>
          <a:xfrm>
            <a:off x="3636819" y="4380637"/>
            <a:ext cx="4364182" cy="5770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l-GR" sz="1050" b="0" i="0" u="none" strike="noStrike" cap="none">
                <a:solidFill>
                  <a:srgbClr val="002060"/>
                </a:solidFill>
                <a:latin typeface="Arial Narrow"/>
                <a:ea typeface="Arial Narrow"/>
                <a:cs typeface="Arial Narrow"/>
                <a:sym typeface="Arial Narrow"/>
              </a:rPr>
              <a:t>«Θα παρακολουθήσω συνεντεύξεις υπαλλήλων, διευθυντών, εκπαιδευτών στο HR για να μάθω σχετικά με την επιτυχία τους και πώς είναι στην πραγματικότητα να εργάζεσαι σε αυτόν τον κλάδο»</a:t>
            </a:r>
            <a:endParaRPr sz="1400" b="0" i="0" u="none" strike="noStrike" cap="none">
              <a:solidFill>
                <a:srgbClr val="000000"/>
              </a:solidFill>
              <a:latin typeface="Arial"/>
              <a:ea typeface="Arial"/>
              <a:cs typeface="Arial"/>
              <a:sym typeface="Arial"/>
            </a:endParaRPr>
          </a:p>
        </p:txBody>
      </p:sp>
      <p:pic>
        <p:nvPicPr>
          <p:cNvPr id="298" name="Google Shape;298;p49" descr="Powerful Interview Tip: Say, &quot;For Example&quot; | interviewnow.be"/>
          <p:cNvPicPr preferRelativeResize="0"/>
          <p:nvPr/>
        </p:nvPicPr>
        <p:blipFill rotWithShape="1">
          <a:blip r:embed="rId3">
            <a:alphaModFix/>
          </a:blip>
          <a:srcRect/>
          <a:stretch/>
        </p:blipFill>
        <p:spPr>
          <a:xfrm>
            <a:off x="2986610" y="4495084"/>
            <a:ext cx="650208" cy="3251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0"/>
          <p:cNvSpPr txBox="1">
            <a:spLocks noGrp="1"/>
          </p:cNvSpPr>
          <p:nvPr>
            <p:ph type="title"/>
          </p:nvPr>
        </p:nvSpPr>
        <p:spPr>
          <a:xfrm>
            <a:off x="1267692" y="33338"/>
            <a:ext cx="6733308" cy="610899"/>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Clr>
                <a:srgbClr val="7030A0"/>
              </a:buClr>
              <a:buSzPts val="3600"/>
              <a:buNone/>
            </a:pPr>
            <a:r>
              <a:rPr lang="el-GR" sz="2700">
                <a:solidFill>
                  <a:srgbClr val="7030A0"/>
                </a:solidFill>
                <a:latin typeface="Arial Narrow"/>
                <a:ea typeface="Arial Narrow"/>
                <a:cs typeface="Arial Narrow"/>
                <a:sym typeface="Arial Narrow"/>
              </a:rPr>
              <a:t>S Μ Α </a:t>
            </a:r>
            <a:r>
              <a:rPr lang="el-GR" sz="3300">
                <a:solidFill>
                  <a:srgbClr val="FF0000"/>
                </a:solidFill>
                <a:latin typeface="Arial Narrow"/>
                <a:ea typeface="Arial Narrow"/>
                <a:cs typeface="Arial Narrow"/>
                <a:sym typeface="Arial Narrow"/>
              </a:rPr>
              <a:t>R</a:t>
            </a:r>
            <a:r>
              <a:rPr lang="el-GR" sz="2700">
                <a:solidFill>
                  <a:srgbClr val="7030A0"/>
                </a:solidFill>
                <a:latin typeface="Arial Narrow"/>
                <a:ea typeface="Arial Narrow"/>
                <a:cs typeface="Arial Narrow"/>
                <a:sym typeface="Arial Narrow"/>
              </a:rPr>
              <a:t> T   Goals </a:t>
            </a:r>
            <a:endParaRPr sz="2700" u="sng">
              <a:solidFill>
                <a:srgbClr val="7030A0"/>
              </a:solidFill>
              <a:latin typeface="Arial"/>
              <a:ea typeface="Arial"/>
              <a:cs typeface="Arial"/>
              <a:sym typeface="Arial"/>
            </a:endParaRPr>
          </a:p>
        </p:txBody>
      </p:sp>
      <p:sp>
        <p:nvSpPr>
          <p:cNvPr id="304" name="Google Shape;304;p50"/>
          <p:cNvSpPr txBox="1">
            <a:spLocks noGrp="1"/>
          </p:cNvSpPr>
          <p:nvPr>
            <p:ph type="body" idx="1"/>
          </p:nvPr>
        </p:nvSpPr>
        <p:spPr>
          <a:xfrm>
            <a:off x="380444" y="644236"/>
            <a:ext cx="7620556" cy="4499264"/>
          </a:xfrm>
          <a:prstGeom prst="rect">
            <a:avLst/>
          </a:prstGeom>
          <a:noFill/>
          <a:ln>
            <a:noFill/>
          </a:ln>
        </p:spPr>
        <p:txBody>
          <a:bodyPr spcFirstLastPara="1" wrap="square" lIns="68550" tIns="34275" rIns="68550" bIns="34275" anchor="t" anchorCtr="0">
            <a:normAutofit/>
          </a:bodyPr>
          <a:lstStyle/>
          <a:p>
            <a:pPr marL="274320" lvl="0" indent="-192024" algn="just" rtl="0">
              <a:lnSpc>
                <a:spcPct val="100000"/>
              </a:lnSpc>
              <a:spcBef>
                <a:spcPts val="0"/>
              </a:spcBef>
              <a:spcAft>
                <a:spcPts val="0"/>
              </a:spcAft>
              <a:buSzPts val="1904"/>
              <a:buChar char="?"/>
            </a:pPr>
            <a:r>
              <a:rPr lang="el-GR" sz="2100" b="1">
                <a:solidFill>
                  <a:srgbClr val="002060"/>
                </a:solidFill>
                <a:latin typeface="Arial Narrow"/>
                <a:ea typeface="Arial Narrow"/>
                <a:cs typeface="Arial Narrow"/>
                <a:sym typeface="Arial Narrow"/>
              </a:rPr>
              <a:t>R</a:t>
            </a:r>
            <a:r>
              <a:rPr lang="el-GR" sz="2100">
                <a:solidFill>
                  <a:srgbClr val="002060"/>
                </a:solidFill>
                <a:latin typeface="Arial Narrow"/>
                <a:ea typeface="Arial Narrow"/>
                <a:cs typeface="Arial Narrow"/>
                <a:sym typeface="Arial Narrow"/>
              </a:rPr>
              <a:t>EALISTIC</a:t>
            </a:r>
            <a:r>
              <a:rPr lang="el-GR" sz="2100" b="1">
                <a:solidFill>
                  <a:srgbClr val="002060"/>
                </a:solidFill>
                <a:latin typeface="Arial Narrow"/>
                <a:ea typeface="Arial Narrow"/>
                <a:cs typeface="Arial Narrow"/>
                <a:sym typeface="Arial Narrow"/>
              </a:rPr>
              <a:t> – Ρεαλιστικός Στόχος</a:t>
            </a:r>
            <a:endParaRPr/>
          </a:p>
          <a:p>
            <a:pPr marL="274320" lvl="0" indent="-192024" algn="just" rtl="0">
              <a:lnSpc>
                <a:spcPct val="100000"/>
              </a:lnSpc>
              <a:spcBef>
                <a:spcPts val="300"/>
              </a:spcBef>
              <a:spcAft>
                <a:spcPts val="0"/>
              </a:spcAft>
              <a:buSzPts val="1904"/>
              <a:buChar char="?"/>
            </a:pPr>
            <a:r>
              <a:rPr lang="el-GR" sz="2100">
                <a:solidFill>
                  <a:srgbClr val="002060"/>
                </a:solidFill>
                <a:latin typeface="Arial Narrow"/>
                <a:ea typeface="Arial Narrow"/>
                <a:cs typeface="Arial Narrow"/>
                <a:sym typeface="Arial Narrow"/>
              </a:rPr>
              <a:t>Πρέπει να είστε και πρόθυμοι και ικανοί να εργαστείτε για την επίτευξη των στόχων σας. Αυτό θα το έκανε ρεαλιστικό στόχο.</a:t>
            </a:r>
            <a:endParaRPr/>
          </a:p>
          <a:p>
            <a:pPr marL="274320" lvl="0" indent="-192024" algn="just" rtl="0">
              <a:lnSpc>
                <a:spcPct val="100000"/>
              </a:lnSpc>
              <a:spcBef>
                <a:spcPts val="300"/>
              </a:spcBef>
              <a:spcAft>
                <a:spcPts val="0"/>
              </a:spcAft>
              <a:buSzPts val="1904"/>
              <a:buChar char="?"/>
            </a:pPr>
            <a:r>
              <a:rPr lang="el-GR" sz="2100">
                <a:solidFill>
                  <a:srgbClr val="002060"/>
                </a:solidFill>
                <a:latin typeface="Arial Narrow"/>
                <a:ea typeface="Arial Narrow"/>
                <a:cs typeface="Arial Narrow"/>
                <a:sym typeface="Arial Narrow"/>
              </a:rPr>
              <a:t>Θέτοντας μη ρεαλιστικούς στόχους για τον εαυτό σας, πιθανότατα θα τα παρατήσετε πολύ σύντομα. </a:t>
            </a:r>
            <a:endParaRPr sz="2100">
              <a:solidFill>
                <a:srgbClr val="002060"/>
              </a:solidFill>
              <a:latin typeface="Arial Narrow"/>
              <a:ea typeface="Arial Narrow"/>
              <a:cs typeface="Arial Narrow"/>
              <a:sym typeface="Arial Narrow"/>
            </a:endParaRPr>
          </a:p>
          <a:p>
            <a:pPr marL="82296" lvl="0" indent="0" algn="just" rtl="0">
              <a:lnSpc>
                <a:spcPct val="100000"/>
              </a:lnSpc>
              <a:spcBef>
                <a:spcPts val="300"/>
              </a:spcBef>
              <a:spcAft>
                <a:spcPts val="0"/>
              </a:spcAft>
              <a:buSzPts val="1904"/>
              <a:buNone/>
            </a:pPr>
            <a:r>
              <a:rPr lang="el-GR" sz="2100" u="sng">
                <a:solidFill>
                  <a:srgbClr val="002060"/>
                </a:solidFill>
                <a:latin typeface="Arial Narrow"/>
                <a:ea typeface="Arial Narrow"/>
                <a:cs typeface="Arial Narrow"/>
                <a:sym typeface="Arial Narrow"/>
              </a:rPr>
              <a:t>Ρωτήστε το εαυτό σας</a:t>
            </a:r>
            <a:r>
              <a:rPr lang="el-GR" sz="2100">
                <a:solidFill>
                  <a:srgbClr val="002060"/>
                </a:solidFill>
                <a:latin typeface="Arial Narrow"/>
                <a:ea typeface="Arial Narrow"/>
                <a:cs typeface="Arial Narrow"/>
                <a:sym typeface="Arial Narrow"/>
              </a:rPr>
              <a:t>: </a:t>
            </a:r>
            <a:endParaRPr sz="2100">
              <a:solidFill>
                <a:srgbClr val="002060"/>
              </a:solidFill>
              <a:latin typeface="Arial Narrow"/>
              <a:ea typeface="Arial Narrow"/>
              <a:cs typeface="Arial Narrow"/>
              <a:sym typeface="Arial Narrow"/>
            </a:endParaRPr>
          </a:p>
          <a:p>
            <a:pPr marL="425196" lvl="0" indent="-342900" algn="just" rtl="0">
              <a:lnSpc>
                <a:spcPct val="100000"/>
              </a:lnSpc>
              <a:spcBef>
                <a:spcPts val="300"/>
              </a:spcBef>
              <a:spcAft>
                <a:spcPts val="0"/>
              </a:spcAft>
              <a:buSzPts val="1904"/>
              <a:buFont typeface="Noto Sans Symbols"/>
              <a:buChar char="▪"/>
            </a:pPr>
            <a:r>
              <a:rPr lang="el-GR" sz="2100">
                <a:solidFill>
                  <a:srgbClr val="002060"/>
                </a:solidFill>
                <a:latin typeface="Arial Narrow"/>
                <a:ea typeface="Arial Narrow"/>
                <a:cs typeface="Arial Narrow"/>
                <a:sym typeface="Arial Narrow"/>
              </a:rPr>
              <a:t>Είναι ο στόχος εφικτός δεδομένου του χρόνου και των πόρων;</a:t>
            </a:r>
            <a:endParaRPr/>
          </a:p>
          <a:p>
            <a:pPr marL="425196" lvl="0" indent="-342900" algn="just" rtl="0">
              <a:lnSpc>
                <a:spcPct val="100000"/>
              </a:lnSpc>
              <a:spcBef>
                <a:spcPts val="300"/>
              </a:spcBef>
              <a:spcAft>
                <a:spcPts val="0"/>
              </a:spcAft>
              <a:buSzPts val="1904"/>
              <a:buFont typeface="Noto Sans Symbols"/>
              <a:buChar char="▪"/>
            </a:pPr>
            <a:r>
              <a:rPr lang="el-GR" sz="2100">
                <a:solidFill>
                  <a:srgbClr val="002060"/>
                </a:solidFill>
                <a:latin typeface="Arial Narrow"/>
                <a:ea typeface="Arial Narrow"/>
                <a:cs typeface="Arial Narrow"/>
                <a:sym typeface="Arial Narrow"/>
              </a:rPr>
              <a:t>Είστε σε θέση να δεσμευτείτε για την επίτευξη του στόχου</a:t>
            </a:r>
            <a:endParaRPr sz="2100">
              <a:solidFill>
                <a:srgbClr val="002060"/>
              </a:solidFill>
              <a:latin typeface="Arial Narrow"/>
              <a:ea typeface="Arial Narrow"/>
              <a:cs typeface="Arial Narrow"/>
              <a:sym typeface="Arial Narrow"/>
            </a:endParaRPr>
          </a:p>
          <a:p>
            <a:pPr marL="82296" lvl="0" indent="0" algn="just" rtl="0">
              <a:lnSpc>
                <a:spcPct val="100000"/>
              </a:lnSpc>
              <a:spcBef>
                <a:spcPts val="300"/>
              </a:spcBef>
              <a:spcAft>
                <a:spcPts val="0"/>
              </a:spcAft>
              <a:buSzPts val="1904"/>
              <a:buNone/>
            </a:pPr>
            <a:r>
              <a:rPr lang="el-GR" sz="2100">
                <a:solidFill>
                  <a:srgbClr val="002060"/>
                </a:solidFill>
                <a:latin typeface="Arial Narrow"/>
                <a:ea typeface="Arial Narrow"/>
                <a:cs typeface="Arial Narrow"/>
                <a:sym typeface="Arial Narrow"/>
              </a:rPr>
              <a:t>Για να μάθετε αν ο στόχος σας είναι ρεαλιστικός είναι να σκεφτείτε και να προσδιορίσετε αν έχετε επιτύχει κάτι παρόμοιο στο παρελθόν.</a:t>
            </a:r>
            <a:endParaRPr/>
          </a:p>
        </p:txBody>
      </p:sp>
      <p:sp>
        <p:nvSpPr>
          <p:cNvPr id="305" name="Google Shape;305;p50"/>
          <p:cNvSpPr/>
          <p:nvPr/>
        </p:nvSpPr>
        <p:spPr>
          <a:xfrm>
            <a:off x="3491346" y="4414497"/>
            <a:ext cx="4509655" cy="41549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l-GR" sz="1050" b="0" i="0" u="none" strike="noStrike" cap="none">
                <a:solidFill>
                  <a:srgbClr val="002060"/>
                </a:solidFill>
                <a:latin typeface="Arial Narrow"/>
                <a:ea typeface="Arial Narrow"/>
                <a:cs typeface="Arial Narrow"/>
                <a:sym typeface="Arial Narrow"/>
              </a:rPr>
              <a:t>«Θα εγγραφώ σε ένα εκπαιδευτικό πρόγραμμα για να διασφαλίσω ότι έχω τα προσόντα και τις δεξιότητες για να εργαστώ σε αυτόν τον κλάδο»</a:t>
            </a:r>
            <a:endParaRPr sz="1050" b="0" i="0" u="none" strike="noStrike" cap="none">
              <a:solidFill>
                <a:srgbClr val="002060"/>
              </a:solidFill>
              <a:latin typeface="Arial Narrow"/>
              <a:ea typeface="Arial Narrow"/>
              <a:cs typeface="Arial Narrow"/>
              <a:sym typeface="Arial Narrow"/>
            </a:endParaRPr>
          </a:p>
        </p:txBody>
      </p:sp>
      <p:pic>
        <p:nvPicPr>
          <p:cNvPr id="306" name="Google Shape;306;p50" descr="Powerful Interview Tip: Say, &quot;For Example&quot; | interviewnow.be"/>
          <p:cNvPicPr preferRelativeResize="0"/>
          <p:nvPr/>
        </p:nvPicPr>
        <p:blipFill rotWithShape="1">
          <a:blip r:embed="rId3">
            <a:alphaModFix/>
          </a:blip>
          <a:srcRect/>
          <a:stretch/>
        </p:blipFill>
        <p:spPr>
          <a:xfrm>
            <a:off x="2841137" y="4465391"/>
            <a:ext cx="650208" cy="3251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9"/>
        <p:cNvGrpSpPr/>
        <p:nvPr/>
      </p:nvGrpSpPr>
      <p:grpSpPr>
        <a:xfrm>
          <a:off x="0" y="0"/>
          <a:ext cx="0" cy="0"/>
          <a:chOff x="0" y="0"/>
          <a:chExt cx="0" cy="0"/>
        </a:xfrm>
      </p:grpSpPr>
      <p:sp>
        <p:nvSpPr>
          <p:cNvPr id="190" name="Google Shape;190;p2"/>
          <p:cNvSpPr txBox="1">
            <a:spLocks noGrp="1"/>
          </p:cNvSpPr>
          <p:nvPr>
            <p:ph type="title"/>
          </p:nvPr>
        </p:nvSpPr>
        <p:spPr>
          <a:xfrm>
            <a:off x="1308150" y="1318650"/>
            <a:ext cx="71100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l-GR"/>
              <a:t>Agenda</a:t>
            </a:r>
            <a:endParaRPr/>
          </a:p>
        </p:txBody>
      </p:sp>
      <p:sp>
        <p:nvSpPr>
          <p:cNvPr id="191" name="Google Shape;191;p2"/>
          <p:cNvSpPr txBox="1"/>
          <p:nvPr/>
        </p:nvSpPr>
        <p:spPr>
          <a:xfrm>
            <a:off x="1382850" y="1853850"/>
            <a:ext cx="5745900" cy="26475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Intro</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Current</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work</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environment</a:t>
            </a:r>
            <a:endParaRPr sz="2000" b="0" i="0" u="none" strike="noStrike" cap="none" dirty="0">
              <a:solidFill>
                <a:schemeClr val="lt1"/>
              </a:solidFill>
              <a:latin typeface="Lato"/>
              <a:ea typeface="Lato"/>
              <a:cs typeface="Lato"/>
              <a:sym typeface="Lato"/>
            </a:endParaRPr>
          </a:p>
          <a:p>
            <a:pPr marL="457200" marR="0" lvl="0"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Personal</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Branding</a:t>
            </a:r>
            <a:endParaRPr sz="2000" b="0" i="0" u="none" strike="noStrike" cap="none" dirty="0">
              <a:solidFill>
                <a:schemeClr val="lt1"/>
              </a:solidFill>
              <a:latin typeface="Lato"/>
              <a:ea typeface="Lato"/>
              <a:cs typeface="Lato"/>
              <a:sym typeface="Lato"/>
            </a:endParaRPr>
          </a:p>
          <a:p>
            <a:pPr marL="914400" marR="0" lvl="1" indent="-355600" algn="l" rtl="0">
              <a:lnSpc>
                <a:spcPct val="100000"/>
              </a:lnSpc>
              <a:spcBef>
                <a:spcPts val="0"/>
              </a:spcBef>
              <a:spcAft>
                <a:spcPts val="0"/>
              </a:spcAft>
              <a:buClr>
                <a:schemeClr val="lt1"/>
              </a:buClr>
              <a:buSzPts val="2000"/>
              <a:buFont typeface="Lato"/>
              <a:buChar char="○"/>
            </a:pPr>
            <a:r>
              <a:rPr lang="el-GR" sz="2000" b="0" i="0" u="none" strike="noStrike" cap="none" dirty="0">
                <a:solidFill>
                  <a:schemeClr val="lt1"/>
                </a:solidFill>
                <a:latin typeface="Lato"/>
                <a:ea typeface="Lato"/>
                <a:cs typeface="Lato"/>
                <a:sym typeface="Lato"/>
              </a:rPr>
              <a:t>Mission  (Vision – </a:t>
            </a:r>
            <a:r>
              <a:rPr lang="el-GR" sz="2000" b="0" i="0" u="none" strike="noStrike" cap="none" dirty="0" err="1">
                <a:solidFill>
                  <a:schemeClr val="lt1"/>
                </a:solidFill>
                <a:latin typeface="Lato"/>
                <a:ea typeface="Lato"/>
                <a:cs typeface="Lato"/>
                <a:sym typeface="Lato"/>
              </a:rPr>
              <a:t>Values</a:t>
            </a:r>
            <a:r>
              <a:rPr lang="el-GR" sz="2000" b="0" i="0" u="none" strike="noStrike" cap="none" dirty="0">
                <a:solidFill>
                  <a:schemeClr val="lt1"/>
                </a:solidFill>
                <a:latin typeface="Lato"/>
                <a:ea typeface="Lato"/>
                <a:cs typeface="Lato"/>
                <a:sym typeface="Lato"/>
              </a:rPr>
              <a:t>)</a:t>
            </a:r>
            <a:endParaRPr sz="2000" b="0" i="0" u="none" strike="noStrike" cap="none" dirty="0">
              <a:solidFill>
                <a:schemeClr val="lt1"/>
              </a:solidFill>
              <a:latin typeface="Lato"/>
              <a:ea typeface="Lato"/>
              <a:cs typeface="Lato"/>
              <a:sym typeface="Lato"/>
            </a:endParaRPr>
          </a:p>
          <a:p>
            <a:pPr marL="914400" marR="0" lvl="1"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Personal</a:t>
            </a:r>
            <a:r>
              <a:rPr lang="el-GR" sz="2000" b="0" i="0" u="none" strike="noStrike" cap="none" dirty="0">
                <a:solidFill>
                  <a:schemeClr val="lt1"/>
                </a:solidFill>
                <a:latin typeface="Lato"/>
                <a:ea typeface="Lato"/>
                <a:cs typeface="Lato"/>
                <a:sym typeface="Lato"/>
              </a:rPr>
              <a:t> SWOT</a:t>
            </a:r>
            <a:endParaRPr sz="2000" b="0" i="0" u="none" strike="noStrike" cap="none" dirty="0">
              <a:solidFill>
                <a:schemeClr val="lt1"/>
              </a:solidFill>
              <a:latin typeface="Lato"/>
              <a:ea typeface="Lato"/>
              <a:cs typeface="Lato"/>
              <a:sym typeface="Lato"/>
            </a:endParaRPr>
          </a:p>
          <a:p>
            <a:pPr marL="914400" marR="0" lvl="1"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Personal</a:t>
            </a:r>
            <a:r>
              <a:rPr lang="el-GR" sz="2000" b="0" i="0" u="none" strike="noStrike" cap="none" dirty="0">
                <a:solidFill>
                  <a:schemeClr val="lt1"/>
                </a:solidFill>
                <a:latin typeface="Lato"/>
                <a:ea typeface="Lato"/>
                <a:cs typeface="Lato"/>
                <a:sym typeface="Lato"/>
              </a:rPr>
              <a:t> Development (SMART)</a:t>
            </a:r>
            <a:endParaRPr sz="2000" b="0" i="0" u="none" strike="noStrike" cap="none" dirty="0">
              <a:solidFill>
                <a:schemeClr val="lt1"/>
              </a:solidFill>
              <a:latin typeface="Lato"/>
              <a:ea typeface="Lato"/>
              <a:cs typeface="Lato"/>
              <a:sym typeface="Lato"/>
            </a:endParaRPr>
          </a:p>
          <a:p>
            <a:pPr marL="914400" marR="0" lvl="1"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Personal</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Business</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Canvas</a:t>
            </a:r>
            <a:endParaRPr sz="2000" b="0" i="0" u="none" strike="noStrike" cap="none" dirty="0">
              <a:solidFill>
                <a:schemeClr val="lt1"/>
              </a:solidFill>
              <a:latin typeface="Lato"/>
              <a:ea typeface="Lato"/>
              <a:cs typeface="Lato"/>
              <a:sym typeface="Lato"/>
            </a:endParaRPr>
          </a:p>
          <a:p>
            <a:pPr marL="914400" marR="0" lvl="1"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Networking</a:t>
            </a:r>
            <a:r>
              <a:rPr lang="el-GR" sz="2000" b="0" i="0" u="none" strike="noStrike" cap="none" dirty="0">
                <a:solidFill>
                  <a:schemeClr val="lt1"/>
                </a:solidFill>
                <a:latin typeface="Lato"/>
                <a:ea typeface="Lato"/>
                <a:cs typeface="Lato"/>
                <a:sym typeface="Lato"/>
              </a:rPr>
              <a:t> </a:t>
            </a:r>
            <a:r>
              <a:rPr lang="el-GR" sz="2000" b="0" i="0" u="none" strike="noStrike" cap="none" dirty="0" err="1">
                <a:solidFill>
                  <a:schemeClr val="lt1"/>
                </a:solidFill>
                <a:latin typeface="Lato"/>
                <a:ea typeface="Lato"/>
                <a:cs typeface="Lato"/>
                <a:sym typeface="Lato"/>
              </a:rPr>
              <a:t>Plan</a:t>
            </a:r>
            <a:endParaRPr sz="2000" b="0" i="0" u="none" strike="noStrike" cap="none" dirty="0">
              <a:solidFill>
                <a:schemeClr val="lt1"/>
              </a:solidFill>
              <a:latin typeface="Lato"/>
              <a:ea typeface="Lato"/>
              <a:cs typeface="Lato"/>
              <a:sym typeface="Lato"/>
            </a:endParaRPr>
          </a:p>
          <a:p>
            <a:pPr marL="457200" marR="0" lvl="0" indent="-355600" algn="l" rtl="0">
              <a:lnSpc>
                <a:spcPct val="100000"/>
              </a:lnSpc>
              <a:spcBef>
                <a:spcPts val="0"/>
              </a:spcBef>
              <a:spcAft>
                <a:spcPts val="0"/>
              </a:spcAft>
              <a:buClr>
                <a:schemeClr val="lt1"/>
              </a:buClr>
              <a:buSzPts val="2000"/>
              <a:buFont typeface="Lato"/>
              <a:buChar char="●"/>
            </a:pPr>
            <a:r>
              <a:rPr lang="el-GR" sz="2000" b="0" i="0" u="none" strike="noStrike" cap="none" dirty="0" err="1">
                <a:solidFill>
                  <a:schemeClr val="lt1"/>
                </a:solidFill>
                <a:latin typeface="Lato"/>
                <a:ea typeface="Lato"/>
                <a:cs typeface="Lato"/>
                <a:sym typeface="Lato"/>
              </a:rPr>
              <a:t>Business</a:t>
            </a:r>
            <a:r>
              <a:rPr lang="el-GR" sz="2000" b="0" i="0" u="none" strike="noStrike" cap="none" dirty="0">
                <a:solidFill>
                  <a:schemeClr val="lt1"/>
                </a:solidFill>
                <a:latin typeface="Lato"/>
                <a:ea typeface="Lato"/>
                <a:cs typeface="Lato"/>
                <a:sym typeface="Lato"/>
              </a:rPr>
              <a:t> Communication</a:t>
            </a:r>
            <a:endParaRPr sz="2000" b="0" i="0" u="none" strike="noStrike" cap="none" dirty="0">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1"/>
          <p:cNvSpPr txBox="1">
            <a:spLocks noGrp="1"/>
          </p:cNvSpPr>
          <p:nvPr>
            <p:ph type="title"/>
          </p:nvPr>
        </p:nvSpPr>
        <p:spPr>
          <a:xfrm>
            <a:off x="1223962" y="33337"/>
            <a:ext cx="6777038" cy="864227"/>
          </a:xfrm>
          <a:prstGeom prst="rect">
            <a:avLst/>
          </a:prstGeom>
          <a:noFill/>
          <a:ln>
            <a:noFill/>
          </a:ln>
        </p:spPr>
        <p:txBody>
          <a:bodyPr spcFirstLastPara="1" wrap="square" lIns="68550" tIns="34275" rIns="68550" bIns="34275" anchor="ctr" anchorCtr="0">
            <a:normAutofit/>
          </a:bodyPr>
          <a:lstStyle/>
          <a:p>
            <a:pPr marL="0" lvl="0" indent="0" algn="ctr" rtl="0">
              <a:lnSpc>
                <a:spcPct val="100000"/>
              </a:lnSpc>
              <a:spcBef>
                <a:spcPts val="0"/>
              </a:spcBef>
              <a:spcAft>
                <a:spcPts val="0"/>
              </a:spcAft>
              <a:buClr>
                <a:srgbClr val="7030A0"/>
              </a:buClr>
              <a:buSzPts val="3600"/>
              <a:buNone/>
            </a:pPr>
            <a:r>
              <a:rPr lang="el-GR" sz="2700">
                <a:solidFill>
                  <a:srgbClr val="7030A0"/>
                </a:solidFill>
                <a:latin typeface="Arial Narrow"/>
                <a:ea typeface="Arial Narrow"/>
                <a:cs typeface="Arial Narrow"/>
                <a:sym typeface="Arial Narrow"/>
              </a:rPr>
              <a:t>S Μ Α R </a:t>
            </a:r>
            <a:r>
              <a:rPr lang="el-GR" sz="3300">
                <a:solidFill>
                  <a:srgbClr val="FF0000"/>
                </a:solidFill>
                <a:latin typeface="Arial Narrow"/>
                <a:ea typeface="Arial Narrow"/>
                <a:cs typeface="Arial Narrow"/>
                <a:sym typeface="Arial Narrow"/>
              </a:rPr>
              <a:t>T</a:t>
            </a:r>
            <a:r>
              <a:rPr lang="el-GR" sz="2700">
                <a:solidFill>
                  <a:srgbClr val="7030A0"/>
                </a:solidFill>
                <a:latin typeface="Arial Narrow"/>
                <a:ea typeface="Arial Narrow"/>
                <a:cs typeface="Arial Narrow"/>
                <a:sym typeface="Arial Narrow"/>
              </a:rPr>
              <a:t>   Goals </a:t>
            </a:r>
            <a:endParaRPr sz="2700" u="sng">
              <a:solidFill>
                <a:srgbClr val="7030A0"/>
              </a:solidFill>
              <a:latin typeface="Arial"/>
              <a:ea typeface="Arial"/>
              <a:cs typeface="Arial"/>
              <a:sym typeface="Arial"/>
            </a:endParaRPr>
          </a:p>
        </p:txBody>
      </p:sp>
      <p:sp>
        <p:nvSpPr>
          <p:cNvPr id="312" name="Google Shape;312;p51"/>
          <p:cNvSpPr txBox="1">
            <a:spLocks noGrp="1"/>
          </p:cNvSpPr>
          <p:nvPr>
            <p:ph type="body" idx="1"/>
          </p:nvPr>
        </p:nvSpPr>
        <p:spPr>
          <a:xfrm>
            <a:off x="500584" y="897565"/>
            <a:ext cx="7500416" cy="2999027"/>
          </a:xfrm>
          <a:prstGeom prst="rect">
            <a:avLst/>
          </a:prstGeom>
          <a:noFill/>
          <a:ln>
            <a:noFill/>
          </a:ln>
        </p:spPr>
        <p:txBody>
          <a:bodyPr spcFirstLastPara="1" wrap="square" lIns="68550" tIns="34275" rIns="68550" bIns="34275" anchor="t" anchorCtr="0">
            <a:normAutofit lnSpcReduction="10000"/>
          </a:bodyPr>
          <a:lstStyle/>
          <a:p>
            <a:pPr marL="274320" lvl="0" indent="-192024" algn="just" rtl="0">
              <a:lnSpc>
                <a:spcPct val="100000"/>
              </a:lnSpc>
              <a:spcBef>
                <a:spcPts val="0"/>
              </a:spcBef>
              <a:spcAft>
                <a:spcPts val="0"/>
              </a:spcAft>
              <a:buSzPts val="1904"/>
              <a:buChar char="?"/>
            </a:pPr>
            <a:r>
              <a:rPr lang="el-GR" sz="2100" b="1">
                <a:solidFill>
                  <a:srgbClr val="002060"/>
                </a:solidFill>
                <a:latin typeface="Arial Narrow"/>
                <a:ea typeface="Arial Narrow"/>
                <a:cs typeface="Arial Narrow"/>
                <a:sym typeface="Arial Narrow"/>
              </a:rPr>
              <a:t>T</a:t>
            </a:r>
            <a:r>
              <a:rPr lang="el-GR" sz="2100">
                <a:solidFill>
                  <a:srgbClr val="002060"/>
                </a:solidFill>
                <a:latin typeface="Arial Narrow"/>
                <a:ea typeface="Arial Narrow"/>
                <a:cs typeface="Arial Narrow"/>
                <a:sym typeface="Arial Narrow"/>
              </a:rPr>
              <a:t>IME BOUND</a:t>
            </a:r>
            <a:r>
              <a:rPr lang="el-GR" sz="2100" b="1">
                <a:solidFill>
                  <a:srgbClr val="002060"/>
                </a:solidFill>
                <a:latin typeface="Arial Narrow"/>
                <a:ea typeface="Arial Narrow"/>
                <a:cs typeface="Arial Narrow"/>
                <a:sym typeface="Arial Narrow"/>
              </a:rPr>
              <a:t> (Χρονικά Δεσμευμένος)</a:t>
            </a:r>
            <a:endParaRPr sz="2100" b="1">
              <a:solidFill>
                <a:srgbClr val="002060"/>
              </a:solidFill>
              <a:latin typeface="Arial Narrow"/>
              <a:ea typeface="Arial Narrow"/>
              <a:cs typeface="Arial Narrow"/>
              <a:sym typeface="Arial Narrow"/>
            </a:endParaRPr>
          </a:p>
          <a:p>
            <a:pPr marL="274320" lvl="0" indent="-192024" algn="just" rtl="0">
              <a:lnSpc>
                <a:spcPct val="100000"/>
              </a:lnSpc>
              <a:spcBef>
                <a:spcPts val="300"/>
              </a:spcBef>
              <a:spcAft>
                <a:spcPts val="0"/>
              </a:spcAft>
              <a:buSzPts val="1904"/>
              <a:buChar char="?"/>
            </a:pPr>
            <a:r>
              <a:rPr lang="el-GR" sz="2100">
                <a:solidFill>
                  <a:srgbClr val="002060"/>
                </a:solidFill>
                <a:latin typeface="Arial Narrow"/>
                <a:ea typeface="Arial Narrow"/>
                <a:cs typeface="Arial Narrow"/>
                <a:sym typeface="Arial Narrow"/>
              </a:rPr>
              <a:t>Όλοι οι στόχοι πρέπει να έχουν καθορισμένο χρόνο στον οποίο θα επιλέξετε να τους επιτύχετε. </a:t>
            </a:r>
            <a:endParaRPr sz="2100">
              <a:solidFill>
                <a:srgbClr val="002060"/>
              </a:solidFill>
              <a:latin typeface="Arial Narrow"/>
              <a:ea typeface="Arial Narrow"/>
              <a:cs typeface="Arial Narrow"/>
              <a:sym typeface="Arial Narrow"/>
            </a:endParaRPr>
          </a:p>
          <a:p>
            <a:pPr marL="274320" lvl="0" indent="-192024" algn="just" rtl="0">
              <a:lnSpc>
                <a:spcPct val="100000"/>
              </a:lnSpc>
              <a:spcBef>
                <a:spcPts val="300"/>
              </a:spcBef>
              <a:spcAft>
                <a:spcPts val="0"/>
              </a:spcAft>
              <a:buSzPts val="1904"/>
              <a:buChar char="?"/>
            </a:pPr>
            <a:r>
              <a:rPr lang="el-GR" sz="2100">
                <a:solidFill>
                  <a:srgbClr val="002060"/>
                </a:solidFill>
                <a:latin typeface="Arial Narrow"/>
                <a:ea typeface="Arial Narrow"/>
                <a:cs typeface="Arial Narrow"/>
                <a:sym typeface="Arial Narrow"/>
              </a:rPr>
              <a:t>Πρέπει να βεβαιωθείτε ότι το χρονοδιάγραμμά σας είναι ρεαλιστικό.</a:t>
            </a:r>
            <a:endParaRPr sz="2100">
              <a:solidFill>
                <a:srgbClr val="002060"/>
              </a:solidFill>
              <a:latin typeface="Arial Narrow"/>
              <a:ea typeface="Arial Narrow"/>
              <a:cs typeface="Arial Narrow"/>
              <a:sym typeface="Arial Narrow"/>
            </a:endParaRPr>
          </a:p>
          <a:p>
            <a:pPr marL="82296" lvl="0" indent="0" algn="just" rtl="0">
              <a:lnSpc>
                <a:spcPct val="100000"/>
              </a:lnSpc>
              <a:spcBef>
                <a:spcPts val="300"/>
              </a:spcBef>
              <a:spcAft>
                <a:spcPts val="0"/>
              </a:spcAft>
              <a:buSzPts val="1904"/>
              <a:buNone/>
            </a:pPr>
            <a:r>
              <a:rPr lang="el-GR" sz="2100" u="sng">
                <a:solidFill>
                  <a:srgbClr val="002060"/>
                </a:solidFill>
                <a:latin typeface="Arial Narrow"/>
                <a:ea typeface="Arial Narrow"/>
                <a:cs typeface="Arial Narrow"/>
                <a:sym typeface="Arial Narrow"/>
              </a:rPr>
              <a:t>Ρωτήστε τον εαυτό σας:</a:t>
            </a:r>
            <a:endParaRPr sz="2100" u="sng">
              <a:solidFill>
                <a:srgbClr val="002060"/>
              </a:solidFill>
              <a:latin typeface="Arial Narrow"/>
              <a:ea typeface="Arial Narrow"/>
              <a:cs typeface="Arial Narrow"/>
              <a:sym typeface="Arial Narrow"/>
            </a:endParaRPr>
          </a:p>
          <a:p>
            <a:pPr marL="425196" lvl="0" indent="-342900" algn="just" rtl="0">
              <a:lnSpc>
                <a:spcPct val="100000"/>
              </a:lnSpc>
              <a:spcBef>
                <a:spcPts val="300"/>
              </a:spcBef>
              <a:spcAft>
                <a:spcPts val="0"/>
              </a:spcAft>
              <a:buSzPts val="1904"/>
              <a:buFont typeface="Noto Sans Symbols"/>
              <a:buChar char="▪"/>
            </a:pPr>
            <a:r>
              <a:rPr lang="el-GR" sz="2100">
                <a:solidFill>
                  <a:srgbClr val="002060"/>
                </a:solidFill>
                <a:latin typeface="Arial Narrow"/>
                <a:ea typeface="Arial Narrow"/>
                <a:cs typeface="Arial Narrow"/>
                <a:sym typeface="Arial Narrow"/>
              </a:rPr>
              <a:t>Ο στόχος μου έχει προθεσμία;</a:t>
            </a:r>
            <a:endParaRPr sz="2100">
              <a:solidFill>
                <a:srgbClr val="002060"/>
              </a:solidFill>
              <a:latin typeface="Arial Narrow"/>
              <a:ea typeface="Arial Narrow"/>
              <a:cs typeface="Arial Narrow"/>
              <a:sym typeface="Arial Narrow"/>
            </a:endParaRPr>
          </a:p>
          <a:p>
            <a:pPr marL="425196" lvl="0" indent="-342900" algn="just" rtl="0">
              <a:lnSpc>
                <a:spcPct val="100000"/>
              </a:lnSpc>
              <a:spcBef>
                <a:spcPts val="300"/>
              </a:spcBef>
              <a:spcAft>
                <a:spcPts val="0"/>
              </a:spcAft>
              <a:buSzPts val="1904"/>
              <a:buFont typeface="Noto Sans Symbols"/>
              <a:buChar char="▪"/>
            </a:pPr>
            <a:r>
              <a:rPr lang="el-GR" sz="2100">
                <a:solidFill>
                  <a:srgbClr val="002060"/>
                </a:solidFill>
                <a:latin typeface="Arial Narrow"/>
                <a:ea typeface="Arial Narrow"/>
                <a:cs typeface="Arial Narrow"/>
                <a:sym typeface="Arial Narrow"/>
              </a:rPr>
              <a:t>Πότε θέλετε να πετύχετε τον στόχο σας;</a:t>
            </a:r>
            <a:endParaRPr sz="2100">
              <a:solidFill>
                <a:srgbClr val="002060"/>
              </a:solidFill>
              <a:latin typeface="Arial Narrow"/>
              <a:ea typeface="Arial Narrow"/>
              <a:cs typeface="Arial Narrow"/>
              <a:sym typeface="Arial Narrow"/>
            </a:endParaRPr>
          </a:p>
          <a:p>
            <a:pPr marL="82296" lvl="0" indent="0" algn="just" rtl="0">
              <a:lnSpc>
                <a:spcPct val="100000"/>
              </a:lnSpc>
              <a:spcBef>
                <a:spcPts val="300"/>
              </a:spcBef>
              <a:spcAft>
                <a:spcPts val="0"/>
              </a:spcAft>
              <a:buSzPts val="1904"/>
              <a:buNone/>
            </a:pPr>
            <a:r>
              <a:rPr lang="el-GR" sz="2100" u="sng">
                <a:solidFill>
                  <a:srgbClr val="002060"/>
                </a:solidFill>
                <a:latin typeface="Arial Narrow"/>
                <a:ea typeface="Arial Narrow"/>
                <a:cs typeface="Arial Narrow"/>
                <a:sym typeface="Arial Narrow"/>
              </a:rPr>
              <a:t>Παράδειγμα</a:t>
            </a:r>
            <a:r>
              <a:rPr lang="el-GR" sz="2100">
                <a:solidFill>
                  <a:srgbClr val="002060"/>
                </a:solidFill>
                <a:latin typeface="Arial Narrow"/>
                <a:ea typeface="Arial Narrow"/>
                <a:cs typeface="Arial Narrow"/>
                <a:sym typeface="Arial Narrow"/>
              </a:rPr>
              <a:t>: Για να μάθετε αν ο στόχος σας είναι χρονικά προσανατολισμένος χρησιμοποιήστε διάγραμμα gantt</a:t>
            </a:r>
            <a:endParaRPr sz="2100">
              <a:solidFill>
                <a:srgbClr val="002060"/>
              </a:solidFill>
              <a:latin typeface="Arial Narrow"/>
              <a:ea typeface="Arial Narrow"/>
              <a:cs typeface="Arial Narrow"/>
              <a:sym typeface="Arial Narrow"/>
            </a:endParaRPr>
          </a:p>
        </p:txBody>
      </p:sp>
      <p:sp>
        <p:nvSpPr>
          <p:cNvPr id="313" name="Google Shape;313;p51"/>
          <p:cNvSpPr/>
          <p:nvPr/>
        </p:nvSpPr>
        <p:spPr>
          <a:xfrm>
            <a:off x="3273136" y="4206820"/>
            <a:ext cx="4727864" cy="5770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l-GR" sz="1050" b="0" i="0" u="none" strike="noStrike" cap="none">
                <a:solidFill>
                  <a:srgbClr val="002060"/>
                </a:solidFill>
                <a:latin typeface="Arial Narrow"/>
                <a:ea typeface="Arial Narrow"/>
                <a:cs typeface="Arial Narrow"/>
                <a:sym typeface="Arial Narrow"/>
              </a:rPr>
              <a:t>«Δεσμευόμενος στο εκπαιδευτικό σεμινάριο, έχω ένα καθορισμένο χρονοδιάγραμμα για να ολοκληρώσω την παρακολούθηση των μαθημάτων και έναν καθορισμένο αριθμό ωρών πρακτικής άσκησης»</a:t>
            </a:r>
            <a:endParaRPr sz="1050" b="0" i="0" u="none" strike="noStrike" cap="none">
              <a:solidFill>
                <a:srgbClr val="002060"/>
              </a:solidFill>
              <a:latin typeface="Arial Narrow"/>
              <a:ea typeface="Arial Narrow"/>
              <a:cs typeface="Arial Narrow"/>
              <a:sym typeface="Arial Narrow"/>
            </a:endParaRPr>
          </a:p>
        </p:txBody>
      </p:sp>
      <p:pic>
        <p:nvPicPr>
          <p:cNvPr id="314" name="Google Shape;314;p51" descr="Powerful Interview Tip: Say, &quot;For Example&quot; | interviewnow.be"/>
          <p:cNvPicPr preferRelativeResize="0"/>
          <p:nvPr/>
        </p:nvPicPr>
        <p:blipFill rotWithShape="1">
          <a:blip r:embed="rId3">
            <a:alphaModFix/>
          </a:blip>
          <a:srcRect/>
          <a:stretch/>
        </p:blipFill>
        <p:spPr>
          <a:xfrm>
            <a:off x="2622929" y="4321267"/>
            <a:ext cx="650208" cy="3251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txBox="1">
            <a:spLocks noGrp="1"/>
          </p:cNvSpPr>
          <p:nvPr>
            <p:ph type="title"/>
          </p:nvPr>
        </p:nvSpPr>
        <p:spPr>
          <a:xfrm>
            <a:off x="1269507" y="2017497"/>
            <a:ext cx="1870969" cy="864227"/>
          </a:xfrm>
          <a:prstGeom prst="rect">
            <a:avLst/>
          </a:prstGeom>
          <a:noFill/>
          <a:ln>
            <a:noFill/>
          </a:ln>
        </p:spPr>
        <p:txBody>
          <a:bodyPr spcFirstLastPara="1" wrap="square" lIns="68550" tIns="34275" rIns="68550" bIns="34275" anchor="ctr" anchorCtr="0">
            <a:normAutofit fontScale="90000"/>
          </a:bodyPr>
          <a:lstStyle/>
          <a:p>
            <a:pPr marL="0" lvl="0" indent="0" algn="ctr" rtl="0">
              <a:lnSpc>
                <a:spcPct val="100000"/>
              </a:lnSpc>
              <a:spcBef>
                <a:spcPts val="0"/>
              </a:spcBef>
              <a:spcAft>
                <a:spcPts val="0"/>
              </a:spcAft>
              <a:buClr>
                <a:srgbClr val="7030A0"/>
              </a:buClr>
              <a:buSzPct val="148148"/>
              <a:buNone/>
            </a:pPr>
            <a:r>
              <a:rPr lang="el-GR" sz="2700">
                <a:solidFill>
                  <a:srgbClr val="7030A0"/>
                </a:solidFill>
                <a:latin typeface="Arial Narrow"/>
                <a:ea typeface="Arial Narrow"/>
                <a:cs typeface="Arial Narrow"/>
                <a:sym typeface="Arial Narrow"/>
              </a:rPr>
              <a:t>S Μ Α R Τ   Παράδειγμα </a:t>
            </a:r>
            <a:endParaRPr sz="2700" u="sng">
              <a:solidFill>
                <a:srgbClr val="7030A0"/>
              </a:solidFill>
              <a:latin typeface="Arial"/>
              <a:ea typeface="Arial"/>
              <a:cs typeface="Arial"/>
              <a:sym typeface="Arial"/>
            </a:endParaRPr>
          </a:p>
        </p:txBody>
      </p:sp>
      <p:pic>
        <p:nvPicPr>
          <p:cNvPr id="320" name="Google Shape;320;p52" descr="Final Days of Flu Fair and Setting SMART Goals | University Life"/>
          <p:cNvPicPr preferRelativeResize="0"/>
          <p:nvPr/>
        </p:nvPicPr>
        <p:blipFill rotWithShape="1">
          <a:blip r:embed="rId3">
            <a:alphaModFix/>
          </a:blip>
          <a:srcRect/>
          <a:stretch/>
        </p:blipFill>
        <p:spPr>
          <a:xfrm>
            <a:off x="3959440" y="73098"/>
            <a:ext cx="3788546" cy="50570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3" descr="Personal SWOT Analysis Examples - Management Weekly"/>
          <p:cNvPicPr preferRelativeResize="0"/>
          <p:nvPr/>
        </p:nvPicPr>
        <p:blipFill rotWithShape="1">
          <a:blip r:embed="rId3">
            <a:alphaModFix/>
          </a:blip>
          <a:srcRect/>
          <a:stretch/>
        </p:blipFill>
        <p:spPr>
          <a:xfrm>
            <a:off x="2493283" y="1384917"/>
            <a:ext cx="3952346" cy="2213314"/>
          </a:xfrm>
          <a:prstGeom prst="rect">
            <a:avLst/>
          </a:prstGeom>
          <a:noFill/>
          <a:ln>
            <a:noFill/>
          </a:ln>
        </p:spPr>
      </p:pic>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2160382" y="161925"/>
            <a:ext cx="4737744" cy="450925"/>
          </a:xfrm>
          <a:prstGeom prst="rect">
            <a:avLst/>
          </a:prstGeom>
          <a:noFill/>
          <a:ln>
            <a:noFill/>
          </a:ln>
        </p:spPr>
        <p:txBody>
          <a:bodyPr spcFirstLastPara="1" wrap="square" lIns="0" tIns="7125" rIns="0" bIns="0" anchor="ctr" anchorCtr="0">
            <a:spAutoFit/>
          </a:bodyPr>
          <a:lstStyle/>
          <a:p>
            <a:pPr marL="7144" lvl="0" indent="0" algn="ctr" rtl="0">
              <a:lnSpc>
                <a:spcPct val="100000"/>
              </a:lnSpc>
              <a:spcBef>
                <a:spcPts val="56"/>
              </a:spcBef>
              <a:spcAft>
                <a:spcPts val="0"/>
              </a:spcAft>
              <a:buSzPts val="1800"/>
              <a:buNone/>
            </a:pPr>
            <a:r>
              <a:rPr lang="el-GR">
                <a:solidFill>
                  <a:srgbClr val="002060"/>
                </a:solidFill>
                <a:latin typeface="Arial Narrow"/>
                <a:ea typeface="Arial Narrow"/>
                <a:cs typeface="Arial Narrow"/>
                <a:sym typeface="Arial Narrow"/>
              </a:rPr>
              <a:t>Ανάλυση SWOT</a:t>
            </a:r>
            <a:endParaRPr/>
          </a:p>
        </p:txBody>
      </p:sp>
      <p:grpSp>
        <p:nvGrpSpPr>
          <p:cNvPr id="331" name="Google Shape;331;p54"/>
          <p:cNvGrpSpPr/>
          <p:nvPr/>
        </p:nvGrpSpPr>
        <p:grpSpPr>
          <a:xfrm>
            <a:off x="2668192" y="1194793"/>
            <a:ext cx="3605094" cy="2632473"/>
            <a:chOff x="1568450" y="981075"/>
            <a:chExt cx="6409055" cy="4679950"/>
          </a:xfrm>
        </p:grpSpPr>
        <p:sp>
          <p:nvSpPr>
            <p:cNvPr id="332" name="Google Shape;332;p54"/>
            <p:cNvSpPr/>
            <p:nvPr/>
          </p:nvSpPr>
          <p:spPr>
            <a:xfrm>
              <a:off x="4664075" y="981075"/>
              <a:ext cx="0" cy="4679950"/>
            </a:xfrm>
            <a:custGeom>
              <a:avLst/>
              <a:gdLst/>
              <a:ahLst/>
              <a:cxnLst/>
              <a:rect l="l" t="t" r="r" b="b"/>
              <a:pathLst>
                <a:path w="120000" h="4679950" extrusionOk="0">
                  <a:moveTo>
                    <a:pt x="0" y="0"/>
                  </a:moveTo>
                  <a:lnTo>
                    <a:pt x="0" y="4679950"/>
                  </a:lnTo>
                </a:path>
              </a:pathLst>
            </a:custGeom>
            <a:noFill/>
            <a:ln w="381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33" name="Google Shape;333;p54"/>
            <p:cNvSpPr/>
            <p:nvPr/>
          </p:nvSpPr>
          <p:spPr>
            <a:xfrm>
              <a:off x="1568450" y="3284537"/>
              <a:ext cx="6409055" cy="0"/>
            </a:xfrm>
            <a:custGeom>
              <a:avLst/>
              <a:gdLst/>
              <a:ahLst/>
              <a:cxnLst/>
              <a:rect l="l" t="t" r="r" b="b"/>
              <a:pathLst>
                <a:path w="6409055" h="120000" extrusionOk="0">
                  <a:moveTo>
                    <a:pt x="0" y="0"/>
                  </a:moveTo>
                  <a:lnTo>
                    <a:pt x="6408737" y="0"/>
                  </a:lnTo>
                </a:path>
              </a:pathLst>
            </a:custGeom>
            <a:noFill/>
            <a:ln w="381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34" name="Google Shape;334;p54"/>
          <p:cNvSpPr txBox="1"/>
          <p:nvPr/>
        </p:nvSpPr>
        <p:spPr>
          <a:xfrm>
            <a:off x="3052432" y="1353011"/>
            <a:ext cx="653621" cy="145713"/>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900"/>
              <a:buFont typeface="Arial"/>
              <a:buNone/>
            </a:pPr>
            <a:r>
              <a:rPr lang="el-GR" sz="900" b="1" i="0" u="none" strike="noStrike" cap="none">
                <a:solidFill>
                  <a:srgbClr val="091D5D"/>
                </a:solidFill>
                <a:latin typeface="Verdana"/>
                <a:ea typeface="Verdana"/>
                <a:cs typeface="Verdana"/>
                <a:sym typeface="Verdana"/>
              </a:rPr>
              <a:t>Δυνάμεις</a:t>
            </a:r>
            <a:endParaRPr sz="900" b="0" i="0" u="none" strike="noStrike" cap="none">
              <a:solidFill>
                <a:srgbClr val="000000"/>
              </a:solidFill>
              <a:latin typeface="Verdana"/>
              <a:ea typeface="Verdana"/>
              <a:cs typeface="Verdana"/>
              <a:sym typeface="Verdana"/>
            </a:endParaRPr>
          </a:p>
        </p:txBody>
      </p:sp>
      <p:sp>
        <p:nvSpPr>
          <p:cNvPr id="335" name="Google Shape;335;p54"/>
          <p:cNvSpPr txBox="1"/>
          <p:nvPr/>
        </p:nvSpPr>
        <p:spPr>
          <a:xfrm>
            <a:off x="4931267" y="1394073"/>
            <a:ext cx="735584" cy="145713"/>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900"/>
              <a:buFont typeface="Arial"/>
              <a:buNone/>
            </a:pPr>
            <a:r>
              <a:rPr lang="el-GR" sz="900" b="1" i="0" u="none" strike="noStrike" cap="none">
                <a:solidFill>
                  <a:srgbClr val="091D5D"/>
                </a:solidFill>
                <a:latin typeface="Verdana"/>
                <a:ea typeface="Verdana"/>
                <a:cs typeface="Verdana"/>
                <a:sym typeface="Verdana"/>
              </a:rPr>
              <a:t>Αδυναμίες</a:t>
            </a:r>
            <a:endParaRPr sz="900" b="0" i="0" u="none" strike="noStrike" cap="none">
              <a:solidFill>
                <a:srgbClr val="000000"/>
              </a:solidFill>
              <a:latin typeface="Verdana"/>
              <a:ea typeface="Verdana"/>
              <a:cs typeface="Verdana"/>
              <a:sym typeface="Verdana"/>
            </a:endParaRPr>
          </a:p>
        </p:txBody>
      </p:sp>
      <p:sp>
        <p:nvSpPr>
          <p:cNvPr id="336" name="Google Shape;336;p54"/>
          <p:cNvSpPr txBox="1"/>
          <p:nvPr/>
        </p:nvSpPr>
        <p:spPr>
          <a:xfrm>
            <a:off x="3151130" y="2589489"/>
            <a:ext cx="468273" cy="111088"/>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091D5D"/>
                </a:solidFill>
                <a:latin typeface="Verdana"/>
                <a:ea typeface="Verdana"/>
                <a:cs typeface="Verdana"/>
                <a:sym typeface="Verdana"/>
              </a:rPr>
              <a:t>Ευκαιρίες</a:t>
            </a:r>
            <a:endParaRPr sz="675" b="0" i="0" u="none" strike="noStrike" cap="none">
              <a:solidFill>
                <a:srgbClr val="000000"/>
              </a:solidFill>
              <a:latin typeface="Verdana"/>
              <a:ea typeface="Verdana"/>
              <a:cs typeface="Verdana"/>
              <a:sym typeface="Verdana"/>
            </a:endParaRPr>
          </a:p>
        </p:txBody>
      </p:sp>
      <p:sp>
        <p:nvSpPr>
          <p:cNvPr id="337" name="Google Shape;337;p54"/>
          <p:cNvSpPr txBox="1"/>
          <p:nvPr/>
        </p:nvSpPr>
        <p:spPr>
          <a:xfrm>
            <a:off x="5103260" y="2629693"/>
            <a:ext cx="377547" cy="111088"/>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091D5D"/>
                </a:solidFill>
                <a:latin typeface="Verdana"/>
                <a:ea typeface="Verdana"/>
                <a:cs typeface="Verdana"/>
                <a:sym typeface="Verdana"/>
              </a:rPr>
              <a:t>Απειλές</a:t>
            </a:r>
            <a:endParaRPr sz="675" b="0" i="0" u="none" strike="noStrike" cap="none">
              <a:solidFill>
                <a:srgbClr val="000000"/>
              </a:solidFill>
              <a:latin typeface="Verdana"/>
              <a:ea typeface="Verdana"/>
              <a:cs typeface="Verdana"/>
              <a:sym typeface="Verdana"/>
            </a:endParaRPr>
          </a:p>
        </p:txBody>
      </p:sp>
      <p:sp>
        <p:nvSpPr>
          <p:cNvPr id="338" name="Google Shape;338;p54"/>
          <p:cNvSpPr txBox="1"/>
          <p:nvPr/>
        </p:nvSpPr>
        <p:spPr>
          <a:xfrm>
            <a:off x="3065720" y="1595956"/>
            <a:ext cx="620421" cy="699711"/>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Δύναμη 1</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Δύναμη 2</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Δύναμη 3</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Δύναμη 4</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Δύναμη 5</a:t>
            </a:r>
            <a:endParaRPr sz="900" b="0" i="0" u="none" strike="noStrike" cap="none">
              <a:solidFill>
                <a:srgbClr val="000000"/>
              </a:solidFill>
              <a:latin typeface="Verdana"/>
              <a:ea typeface="Verdana"/>
              <a:cs typeface="Verdana"/>
              <a:sym typeface="Verdana"/>
            </a:endParaRPr>
          </a:p>
        </p:txBody>
      </p:sp>
      <p:sp>
        <p:nvSpPr>
          <p:cNvPr id="339" name="Google Shape;339;p54"/>
          <p:cNvSpPr txBox="1"/>
          <p:nvPr/>
        </p:nvSpPr>
        <p:spPr>
          <a:xfrm>
            <a:off x="5009705" y="1637017"/>
            <a:ext cx="725208" cy="561212"/>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Αδυναμία 1</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Αδυναμία 2</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Αδυναμία 3</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Αδυναμία 4</a:t>
            </a:r>
            <a:endParaRPr sz="900" b="0" i="0" u="none" strike="noStrike" cap="none">
              <a:solidFill>
                <a:srgbClr val="000000"/>
              </a:solidFill>
              <a:latin typeface="Verdana"/>
              <a:ea typeface="Verdana"/>
              <a:cs typeface="Verdana"/>
              <a:sym typeface="Verdana"/>
            </a:endParaRPr>
          </a:p>
        </p:txBody>
      </p:sp>
      <p:sp>
        <p:nvSpPr>
          <p:cNvPr id="340" name="Google Shape;340;p54"/>
          <p:cNvSpPr txBox="1"/>
          <p:nvPr/>
        </p:nvSpPr>
        <p:spPr>
          <a:xfrm>
            <a:off x="3065720" y="2932750"/>
            <a:ext cx="676446" cy="561212"/>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Ευκαιρία 1</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Ευκαιρία 2</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Ευκαιρία 3</a:t>
            </a:r>
            <a:endParaRPr sz="900" b="0" i="0" u="none" strike="noStrike" cap="none">
              <a:solidFill>
                <a:srgbClr val="000000"/>
              </a:solidFill>
              <a:latin typeface="Verdana"/>
              <a:ea typeface="Verdana"/>
              <a:cs typeface="Verdana"/>
              <a:sym typeface="Verdana"/>
            </a:endParaRPr>
          </a:p>
          <a:p>
            <a:pPr marL="7144" marR="0" lvl="0" indent="0" algn="l"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Ευκαιρία 4</a:t>
            </a:r>
            <a:endParaRPr sz="900" b="0" i="0" u="none" strike="noStrike" cap="none">
              <a:solidFill>
                <a:srgbClr val="000000"/>
              </a:solidFill>
              <a:latin typeface="Verdana"/>
              <a:ea typeface="Verdana"/>
              <a:cs typeface="Verdana"/>
              <a:sym typeface="Verdana"/>
            </a:endParaRPr>
          </a:p>
        </p:txBody>
      </p:sp>
      <p:grpSp>
        <p:nvGrpSpPr>
          <p:cNvPr id="341" name="Google Shape;341;p54"/>
          <p:cNvGrpSpPr/>
          <p:nvPr/>
        </p:nvGrpSpPr>
        <p:grpSpPr>
          <a:xfrm>
            <a:off x="2439089" y="1603185"/>
            <a:ext cx="1678001" cy="1807231"/>
            <a:chOff x="1423495" y="1628775"/>
            <a:chExt cx="2983119" cy="3212857"/>
          </a:xfrm>
        </p:grpSpPr>
        <p:sp>
          <p:nvSpPr>
            <p:cNvPr id="342" name="Google Shape;342;p54"/>
            <p:cNvSpPr/>
            <p:nvPr/>
          </p:nvSpPr>
          <p:spPr>
            <a:xfrm>
              <a:off x="1423495" y="1636712"/>
              <a:ext cx="967393" cy="2686431"/>
            </a:xfrm>
            <a:custGeom>
              <a:avLst/>
              <a:gdLst/>
              <a:ahLst/>
              <a:cxnLst/>
              <a:rect l="l" t="t" r="r" b="b"/>
              <a:pathLst>
                <a:path w="666750" h="2265679" extrusionOk="0">
                  <a:moveTo>
                    <a:pt x="633234" y="0"/>
                  </a:moveTo>
                  <a:lnTo>
                    <a:pt x="596012" y="39012"/>
                  </a:lnTo>
                  <a:lnTo>
                    <a:pt x="558904" y="78041"/>
                  </a:lnTo>
                  <a:lnTo>
                    <a:pt x="522025" y="117103"/>
                  </a:lnTo>
                  <a:lnTo>
                    <a:pt x="485490" y="156213"/>
                  </a:lnTo>
                  <a:lnTo>
                    <a:pt x="449412" y="195389"/>
                  </a:lnTo>
                  <a:lnTo>
                    <a:pt x="413906" y="234647"/>
                  </a:lnTo>
                  <a:lnTo>
                    <a:pt x="379086" y="274003"/>
                  </a:lnTo>
                  <a:lnTo>
                    <a:pt x="345066" y="313473"/>
                  </a:lnTo>
                  <a:lnTo>
                    <a:pt x="311962" y="353075"/>
                  </a:lnTo>
                  <a:lnTo>
                    <a:pt x="279887" y="392823"/>
                  </a:lnTo>
                  <a:lnTo>
                    <a:pt x="248956" y="432735"/>
                  </a:lnTo>
                  <a:lnTo>
                    <a:pt x="219283" y="472827"/>
                  </a:lnTo>
                  <a:lnTo>
                    <a:pt x="190982" y="513116"/>
                  </a:lnTo>
                  <a:lnTo>
                    <a:pt x="164168" y="553617"/>
                  </a:lnTo>
                  <a:lnTo>
                    <a:pt x="138956" y="594348"/>
                  </a:lnTo>
                  <a:lnTo>
                    <a:pt x="115458" y="635324"/>
                  </a:lnTo>
                  <a:lnTo>
                    <a:pt x="93791" y="676562"/>
                  </a:lnTo>
                  <a:lnTo>
                    <a:pt x="74068" y="718078"/>
                  </a:lnTo>
                  <a:lnTo>
                    <a:pt x="56403" y="759889"/>
                  </a:lnTo>
                  <a:lnTo>
                    <a:pt x="40912" y="802010"/>
                  </a:lnTo>
                  <a:lnTo>
                    <a:pt x="27708" y="844460"/>
                  </a:lnTo>
                  <a:lnTo>
                    <a:pt x="16905" y="887253"/>
                  </a:lnTo>
                  <a:lnTo>
                    <a:pt x="8619" y="930406"/>
                  </a:lnTo>
                  <a:lnTo>
                    <a:pt x="2963" y="973935"/>
                  </a:lnTo>
                  <a:lnTo>
                    <a:pt x="52" y="1017858"/>
                  </a:lnTo>
                  <a:lnTo>
                    <a:pt x="0" y="1062189"/>
                  </a:lnTo>
                  <a:lnTo>
                    <a:pt x="2434" y="1102103"/>
                  </a:lnTo>
                  <a:lnTo>
                    <a:pt x="7155" y="1142345"/>
                  </a:lnTo>
                  <a:lnTo>
                    <a:pt x="14081" y="1182902"/>
                  </a:lnTo>
                  <a:lnTo>
                    <a:pt x="23132" y="1223763"/>
                  </a:lnTo>
                  <a:lnTo>
                    <a:pt x="34225" y="1264916"/>
                  </a:lnTo>
                  <a:lnTo>
                    <a:pt x="47280" y="1306350"/>
                  </a:lnTo>
                  <a:lnTo>
                    <a:pt x="62214" y="1348053"/>
                  </a:lnTo>
                  <a:lnTo>
                    <a:pt x="78948" y="1390014"/>
                  </a:lnTo>
                  <a:lnTo>
                    <a:pt x="97400" y="1432220"/>
                  </a:lnTo>
                  <a:lnTo>
                    <a:pt x="117488" y="1474661"/>
                  </a:lnTo>
                  <a:lnTo>
                    <a:pt x="139131" y="1517324"/>
                  </a:lnTo>
                  <a:lnTo>
                    <a:pt x="162248" y="1560199"/>
                  </a:lnTo>
                  <a:lnTo>
                    <a:pt x="186757" y="1603272"/>
                  </a:lnTo>
                  <a:lnTo>
                    <a:pt x="212578" y="1646534"/>
                  </a:lnTo>
                  <a:lnTo>
                    <a:pt x="239630" y="1689971"/>
                  </a:lnTo>
                  <a:lnTo>
                    <a:pt x="267829" y="1733573"/>
                  </a:lnTo>
                  <a:lnTo>
                    <a:pt x="297097" y="1777328"/>
                  </a:lnTo>
                  <a:lnTo>
                    <a:pt x="327351" y="1821224"/>
                  </a:lnTo>
                  <a:lnTo>
                    <a:pt x="358509" y="1865249"/>
                  </a:lnTo>
                  <a:lnTo>
                    <a:pt x="390492" y="1909392"/>
                  </a:lnTo>
                  <a:lnTo>
                    <a:pt x="423217" y="1953642"/>
                  </a:lnTo>
                  <a:lnTo>
                    <a:pt x="456603" y="1997986"/>
                  </a:lnTo>
                  <a:lnTo>
                    <a:pt x="490569" y="2042413"/>
                  </a:lnTo>
                  <a:lnTo>
                    <a:pt x="525034" y="2086912"/>
                  </a:lnTo>
                  <a:lnTo>
                    <a:pt x="559916" y="2131470"/>
                  </a:lnTo>
                  <a:lnTo>
                    <a:pt x="595134" y="2176077"/>
                  </a:lnTo>
                  <a:lnTo>
                    <a:pt x="630607" y="2220720"/>
                  </a:lnTo>
                  <a:lnTo>
                    <a:pt x="666254" y="2265387"/>
                  </a:lnTo>
                </a:path>
              </a:pathLst>
            </a:custGeom>
            <a:noFill/>
            <a:ln w="127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3" name="Google Shape;343;p54"/>
            <p:cNvSpPr/>
            <p:nvPr/>
          </p:nvSpPr>
          <p:spPr>
            <a:xfrm>
              <a:off x="2348931" y="4283865"/>
              <a:ext cx="77470" cy="83820"/>
            </a:xfrm>
            <a:custGeom>
              <a:avLst/>
              <a:gdLst/>
              <a:ahLst/>
              <a:cxnLst/>
              <a:rect l="l" t="t" r="r" b="b"/>
              <a:pathLst>
                <a:path w="77469" h="83820" extrusionOk="0">
                  <a:moveTo>
                    <a:pt x="59512" y="0"/>
                  </a:moveTo>
                  <a:lnTo>
                    <a:pt x="0" y="47599"/>
                  </a:lnTo>
                  <a:lnTo>
                    <a:pt x="77355" y="83299"/>
                  </a:lnTo>
                  <a:lnTo>
                    <a:pt x="59512"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4" name="Google Shape;344;p54"/>
            <p:cNvSpPr/>
            <p:nvPr/>
          </p:nvSpPr>
          <p:spPr>
            <a:xfrm>
              <a:off x="1725058" y="1628775"/>
              <a:ext cx="673101" cy="3070274"/>
            </a:xfrm>
            <a:custGeom>
              <a:avLst/>
              <a:gdLst/>
              <a:ahLst/>
              <a:cxnLst/>
              <a:rect l="l" t="t" r="r" b="b"/>
              <a:pathLst>
                <a:path w="673100" h="2826385" extrusionOk="0">
                  <a:moveTo>
                    <a:pt x="633357" y="0"/>
                  </a:moveTo>
                  <a:lnTo>
                    <a:pt x="601093" y="42036"/>
                  </a:lnTo>
                  <a:lnTo>
                    <a:pt x="568905" y="84086"/>
                  </a:lnTo>
                  <a:lnTo>
                    <a:pt x="536865" y="126162"/>
                  </a:lnTo>
                  <a:lnTo>
                    <a:pt x="505048" y="168279"/>
                  </a:lnTo>
                  <a:lnTo>
                    <a:pt x="473530" y="210448"/>
                  </a:lnTo>
                  <a:lnTo>
                    <a:pt x="442384" y="252683"/>
                  </a:lnTo>
                  <a:lnTo>
                    <a:pt x="411684" y="294998"/>
                  </a:lnTo>
                  <a:lnTo>
                    <a:pt x="381506" y="337405"/>
                  </a:lnTo>
                  <a:lnTo>
                    <a:pt x="351923" y="379919"/>
                  </a:lnTo>
                  <a:lnTo>
                    <a:pt x="323011" y="422552"/>
                  </a:lnTo>
                  <a:lnTo>
                    <a:pt x="294843" y="465317"/>
                  </a:lnTo>
                  <a:lnTo>
                    <a:pt x="267493" y="508227"/>
                  </a:lnTo>
                  <a:lnTo>
                    <a:pt x="241038" y="551297"/>
                  </a:lnTo>
                  <a:lnTo>
                    <a:pt x="215550" y="594539"/>
                  </a:lnTo>
                  <a:lnTo>
                    <a:pt x="191105" y="637967"/>
                  </a:lnTo>
                  <a:lnTo>
                    <a:pt x="167776" y="681593"/>
                  </a:lnTo>
                  <a:lnTo>
                    <a:pt x="145638" y="725431"/>
                  </a:lnTo>
                  <a:lnTo>
                    <a:pt x="124767" y="769494"/>
                  </a:lnTo>
                  <a:lnTo>
                    <a:pt x="105235" y="813795"/>
                  </a:lnTo>
                  <a:lnTo>
                    <a:pt x="87117" y="858348"/>
                  </a:lnTo>
                  <a:lnTo>
                    <a:pt x="70489" y="903166"/>
                  </a:lnTo>
                  <a:lnTo>
                    <a:pt x="55424" y="948263"/>
                  </a:lnTo>
                  <a:lnTo>
                    <a:pt x="41997" y="993650"/>
                  </a:lnTo>
                  <a:lnTo>
                    <a:pt x="30283" y="1039342"/>
                  </a:lnTo>
                  <a:lnTo>
                    <a:pt x="20355" y="1085352"/>
                  </a:lnTo>
                  <a:lnTo>
                    <a:pt x="12288" y="1131694"/>
                  </a:lnTo>
                  <a:lnTo>
                    <a:pt x="6157" y="1178379"/>
                  </a:lnTo>
                  <a:lnTo>
                    <a:pt x="2036" y="1225422"/>
                  </a:lnTo>
                  <a:lnTo>
                    <a:pt x="0" y="1272836"/>
                  </a:lnTo>
                  <a:lnTo>
                    <a:pt x="122" y="1320634"/>
                  </a:lnTo>
                  <a:lnTo>
                    <a:pt x="2055" y="1362979"/>
                  </a:lnTo>
                  <a:lnTo>
                    <a:pt x="5663" y="1405622"/>
                  </a:lnTo>
                  <a:lnTo>
                    <a:pt x="10897" y="1448554"/>
                  </a:lnTo>
                  <a:lnTo>
                    <a:pt x="17705" y="1491767"/>
                  </a:lnTo>
                  <a:lnTo>
                    <a:pt x="26036" y="1535250"/>
                  </a:lnTo>
                  <a:lnTo>
                    <a:pt x="35841" y="1578996"/>
                  </a:lnTo>
                  <a:lnTo>
                    <a:pt x="47068" y="1622994"/>
                  </a:lnTo>
                  <a:lnTo>
                    <a:pt x="59667" y="1667237"/>
                  </a:lnTo>
                  <a:lnTo>
                    <a:pt x="73588" y="1711714"/>
                  </a:lnTo>
                  <a:lnTo>
                    <a:pt x="88780" y="1756418"/>
                  </a:lnTo>
                  <a:lnTo>
                    <a:pt x="105191" y="1801339"/>
                  </a:lnTo>
                  <a:lnTo>
                    <a:pt x="122773" y="1846468"/>
                  </a:lnTo>
                  <a:lnTo>
                    <a:pt x="141474" y="1891796"/>
                  </a:lnTo>
                  <a:lnTo>
                    <a:pt x="161243" y="1937315"/>
                  </a:lnTo>
                  <a:lnTo>
                    <a:pt x="182030" y="1983014"/>
                  </a:lnTo>
                  <a:lnTo>
                    <a:pt x="203785" y="2028885"/>
                  </a:lnTo>
                  <a:lnTo>
                    <a:pt x="226456" y="2074920"/>
                  </a:lnTo>
                  <a:lnTo>
                    <a:pt x="249994" y="2121109"/>
                  </a:lnTo>
                  <a:lnTo>
                    <a:pt x="274347" y="2167442"/>
                  </a:lnTo>
                  <a:lnTo>
                    <a:pt x="299466" y="2213912"/>
                  </a:lnTo>
                  <a:lnTo>
                    <a:pt x="325299" y="2260509"/>
                  </a:lnTo>
                  <a:lnTo>
                    <a:pt x="351795" y="2307224"/>
                  </a:lnTo>
                  <a:lnTo>
                    <a:pt x="378905" y="2354048"/>
                  </a:lnTo>
                  <a:lnTo>
                    <a:pt x="406578" y="2400972"/>
                  </a:lnTo>
                  <a:lnTo>
                    <a:pt x="434763" y="2447987"/>
                  </a:lnTo>
                  <a:lnTo>
                    <a:pt x="463410" y="2495085"/>
                  </a:lnTo>
                  <a:lnTo>
                    <a:pt x="492468" y="2542255"/>
                  </a:lnTo>
                  <a:lnTo>
                    <a:pt x="521886" y="2589490"/>
                  </a:lnTo>
                  <a:lnTo>
                    <a:pt x="551614" y="2636779"/>
                  </a:lnTo>
                  <a:lnTo>
                    <a:pt x="581601" y="2684115"/>
                  </a:lnTo>
                  <a:lnTo>
                    <a:pt x="611797" y="2731488"/>
                  </a:lnTo>
                  <a:lnTo>
                    <a:pt x="642151" y="2778888"/>
                  </a:lnTo>
                  <a:lnTo>
                    <a:pt x="672612" y="2826308"/>
                  </a:lnTo>
                </a:path>
              </a:pathLst>
            </a:custGeom>
            <a:noFill/>
            <a:ln w="127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5" name="Google Shape;345;p54"/>
            <p:cNvSpPr/>
            <p:nvPr/>
          </p:nvSpPr>
          <p:spPr>
            <a:xfrm>
              <a:off x="2358771" y="4672384"/>
              <a:ext cx="73660" cy="85091"/>
            </a:xfrm>
            <a:custGeom>
              <a:avLst/>
              <a:gdLst/>
              <a:ahLst/>
              <a:cxnLst/>
              <a:rect l="l" t="t" r="r" b="b"/>
              <a:pathLst>
                <a:path w="73660" h="85089" extrusionOk="0">
                  <a:moveTo>
                    <a:pt x="64084" y="0"/>
                  </a:moveTo>
                  <a:lnTo>
                    <a:pt x="0" y="41224"/>
                  </a:lnTo>
                  <a:lnTo>
                    <a:pt x="73278" y="84696"/>
                  </a:lnTo>
                  <a:lnTo>
                    <a:pt x="64084"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6" name="Google Shape;346;p54"/>
            <p:cNvSpPr/>
            <p:nvPr/>
          </p:nvSpPr>
          <p:spPr>
            <a:xfrm>
              <a:off x="3580333" y="1968501"/>
              <a:ext cx="525145" cy="2394584"/>
            </a:xfrm>
            <a:custGeom>
              <a:avLst/>
              <a:gdLst/>
              <a:ahLst/>
              <a:cxnLst/>
              <a:rect l="l" t="t" r="r" b="b"/>
              <a:pathLst>
                <a:path w="525145" h="2394585" extrusionOk="0">
                  <a:moveTo>
                    <a:pt x="0" y="0"/>
                  </a:moveTo>
                  <a:lnTo>
                    <a:pt x="19847" y="56861"/>
                  </a:lnTo>
                  <a:lnTo>
                    <a:pt x="39670" y="113689"/>
                  </a:lnTo>
                  <a:lnTo>
                    <a:pt x="59442" y="170449"/>
                  </a:lnTo>
                  <a:lnTo>
                    <a:pt x="79139" y="227106"/>
                  </a:lnTo>
                  <a:lnTo>
                    <a:pt x="98734" y="283627"/>
                  </a:lnTo>
                  <a:lnTo>
                    <a:pt x="118203" y="339977"/>
                  </a:lnTo>
                  <a:lnTo>
                    <a:pt x="137521" y="396122"/>
                  </a:lnTo>
                  <a:lnTo>
                    <a:pt x="156663" y="452029"/>
                  </a:lnTo>
                  <a:lnTo>
                    <a:pt x="175602" y="507662"/>
                  </a:lnTo>
                  <a:lnTo>
                    <a:pt x="194315" y="562989"/>
                  </a:lnTo>
                  <a:lnTo>
                    <a:pt x="212775" y="617974"/>
                  </a:lnTo>
                  <a:lnTo>
                    <a:pt x="230957" y="672584"/>
                  </a:lnTo>
                  <a:lnTo>
                    <a:pt x="248837" y="726784"/>
                  </a:lnTo>
                  <a:lnTo>
                    <a:pt x="266389" y="780540"/>
                  </a:lnTo>
                  <a:lnTo>
                    <a:pt x="283587" y="833819"/>
                  </a:lnTo>
                  <a:lnTo>
                    <a:pt x="300408" y="886586"/>
                  </a:lnTo>
                  <a:lnTo>
                    <a:pt x="316824" y="938807"/>
                  </a:lnTo>
                  <a:lnTo>
                    <a:pt x="332811" y="990448"/>
                  </a:lnTo>
                  <a:lnTo>
                    <a:pt x="348344" y="1041475"/>
                  </a:lnTo>
                  <a:lnTo>
                    <a:pt x="363398" y="1091853"/>
                  </a:lnTo>
                  <a:lnTo>
                    <a:pt x="377947" y="1141549"/>
                  </a:lnTo>
                  <a:lnTo>
                    <a:pt x="391967" y="1190528"/>
                  </a:lnTo>
                  <a:lnTo>
                    <a:pt x="405431" y="1238756"/>
                  </a:lnTo>
                  <a:lnTo>
                    <a:pt x="418315" y="1286200"/>
                  </a:lnTo>
                  <a:lnTo>
                    <a:pt x="430593" y="1332824"/>
                  </a:lnTo>
                  <a:lnTo>
                    <a:pt x="442241" y="1378596"/>
                  </a:lnTo>
                  <a:lnTo>
                    <a:pt x="453232" y="1423480"/>
                  </a:lnTo>
                  <a:lnTo>
                    <a:pt x="463543" y="1467443"/>
                  </a:lnTo>
                  <a:lnTo>
                    <a:pt x="473146" y="1510450"/>
                  </a:lnTo>
                  <a:lnTo>
                    <a:pt x="482018" y="1552468"/>
                  </a:lnTo>
                  <a:lnTo>
                    <a:pt x="490133" y="1593462"/>
                  </a:lnTo>
                  <a:lnTo>
                    <a:pt x="497466" y="1633398"/>
                  </a:lnTo>
                  <a:lnTo>
                    <a:pt x="503992" y="1672242"/>
                  </a:lnTo>
                  <a:lnTo>
                    <a:pt x="509685" y="1709960"/>
                  </a:lnTo>
                  <a:lnTo>
                    <a:pt x="518472" y="1781881"/>
                  </a:lnTo>
                  <a:lnTo>
                    <a:pt x="523625" y="1848888"/>
                  </a:lnTo>
                  <a:lnTo>
                    <a:pt x="524776" y="1880463"/>
                  </a:lnTo>
                  <a:lnTo>
                    <a:pt x="523859" y="1946098"/>
                  </a:lnTo>
                  <a:lnTo>
                    <a:pt x="518337" y="2005506"/>
                  </a:lnTo>
                  <a:lnTo>
                    <a:pt x="508488" y="2059062"/>
                  </a:lnTo>
                  <a:lnTo>
                    <a:pt x="494591" y="2107144"/>
                  </a:lnTo>
                  <a:lnTo>
                    <a:pt x="476927" y="2150131"/>
                  </a:lnTo>
                  <a:lnTo>
                    <a:pt x="455773" y="2188398"/>
                  </a:lnTo>
                  <a:lnTo>
                    <a:pt x="431409" y="2222324"/>
                  </a:lnTo>
                  <a:lnTo>
                    <a:pt x="404113" y="2252286"/>
                  </a:lnTo>
                  <a:lnTo>
                    <a:pt x="374166" y="2278660"/>
                  </a:lnTo>
                  <a:lnTo>
                    <a:pt x="341846" y="2301826"/>
                  </a:lnTo>
                  <a:lnTo>
                    <a:pt x="307431" y="2322159"/>
                  </a:lnTo>
                  <a:lnTo>
                    <a:pt x="271202" y="2340037"/>
                  </a:lnTo>
                  <a:lnTo>
                    <a:pt x="233436" y="2355837"/>
                  </a:lnTo>
                  <a:lnTo>
                    <a:pt x="194414" y="2369937"/>
                  </a:lnTo>
                  <a:lnTo>
                    <a:pt x="154414" y="2382715"/>
                  </a:lnTo>
                  <a:lnTo>
                    <a:pt x="113715" y="2394546"/>
                  </a:lnTo>
                </a:path>
              </a:pathLst>
            </a:custGeom>
            <a:noFill/>
            <a:ln w="12675"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7" name="Google Shape;347;p54"/>
            <p:cNvSpPr/>
            <p:nvPr/>
          </p:nvSpPr>
          <p:spPr>
            <a:xfrm>
              <a:off x="3608389" y="4323144"/>
              <a:ext cx="83820" cy="73660"/>
            </a:xfrm>
            <a:custGeom>
              <a:avLst/>
              <a:gdLst/>
              <a:ahLst/>
              <a:cxnLst/>
              <a:rect l="l" t="t" r="r" b="b"/>
              <a:pathLst>
                <a:path w="83820" h="73660" extrusionOk="0">
                  <a:moveTo>
                    <a:pt x="63525" y="0"/>
                  </a:moveTo>
                  <a:lnTo>
                    <a:pt x="0" y="56769"/>
                  </a:lnTo>
                  <a:lnTo>
                    <a:pt x="83527" y="73520"/>
                  </a:lnTo>
                  <a:lnTo>
                    <a:pt x="63525"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8" name="Google Shape;348;p54"/>
            <p:cNvSpPr/>
            <p:nvPr/>
          </p:nvSpPr>
          <p:spPr>
            <a:xfrm>
              <a:off x="3448022" y="1792284"/>
              <a:ext cx="891518" cy="2824619"/>
            </a:xfrm>
            <a:custGeom>
              <a:avLst/>
              <a:gdLst/>
              <a:ahLst/>
              <a:cxnLst/>
              <a:rect l="l" t="t" r="r" b="b"/>
              <a:pathLst>
                <a:path w="707389" h="2413635" extrusionOk="0">
                  <a:moveTo>
                    <a:pt x="0" y="0"/>
                  </a:moveTo>
                  <a:lnTo>
                    <a:pt x="24195" y="56694"/>
                  </a:lnTo>
                  <a:lnTo>
                    <a:pt x="48365" y="113358"/>
                  </a:lnTo>
                  <a:lnTo>
                    <a:pt x="72485" y="169960"/>
                  </a:lnTo>
                  <a:lnTo>
                    <a:pt x="96530" y="226468"/>
                  </a:lnTo>
                  <a:lnTo>
                    <a:pt x="120473" y="282853"/>
                  </a:lnTo>
                  <a:lnTo>
                    <a:pt x="144291" y="339082"/>
                  </a:lnTo>
                  <a:lnTo>
                    <a:pt x="167958" y="395126"/>
                  </a:lnTo>
                  <a:lnTo>
                    <a:pt x="191449" y="450952"/>
                  </a:lnTo>
                  <a:lnTo>
                    <a:pt x="214739" y="506530"/>
                  </a:lnTo>
                  <a:lnTo>
                    <a:pt x="237802" y="561830"/>
                  </a:lnTo>
                  <a:lnTo>
                    <a:pt x="260614" y="616819"/>
                  </a:lnTo>
                  <a:lnTo>
                    <a:pt x="283149" y="671466"/>
                  </a:lnTo>
                  <a:lnTo>
                    <a:pt x="305381" y="725742"/>
                  </a:lnTo>
                  <a:lnTo>
                    <a:pt x="327287" y="779615"/>
                  </a:lnTo>
                  <a:lnTo>
                    <a:pt x="348841" y="833053"/>
                  </a:lnTo>
                  <a:lnTo>
                    <a:pt x="370017" y="886026"/>
                  </a:lnTo>
                  <a:lnTo>
                    <a:pt x="390791" y="938503"/>
                  </a:lnTo>
                  <a:lnTo>
                    <a:pt x="411137" y="990453"/>
                  </a:lnTo>
                  <a:lnTo>
                    <a:pt x="431031" y="1041844"/>
                  </a:lnTo>
                  <a:lnTo>
                    <a:pt x="450446" y="1092647"/>
                  </a:lnTo>
                  <a:lnTo>
                    <a:pt x="469358" y="1142828"/>
                  </a:lnTo>
                  <a:lnTo>
                    <a:pt x="487742" y="1192359"/>
                  </a:lnTo>
                  <a:lnTo>
                    <a:pt x="505573" y="1241208"/>
                  </a:lnTo>
                  <a:lnTo>
                    <a:pt x="522825" y="1289343"/>
                  </a:lnTo>
                  <a:lnTo>
                    <a:pt x="539473" y="1336734"/>
                  </a:lnTo>
                  <a:lnTo>
                    <a:pt x="555492" y="1383349"/>
                  </a:lnTo>
                  <a:lnTo>
                    <a:pt x="570858" y="1429158"/>
                  </a:lnTo>
                  <a:lnTo>
                    <a:pt x="585544" y="1474130"/>
                  </a:lnTo>
                  <a:lnTo>
                    <a:pt x="599525" y="1518233"/>
                  </a:lnTo>
                  <a:lnTo>
                    <a:pt x="612778" y="1561437"/>
                  </a:lnTo>
                  <a:lnTo>
                    <a:pt x="625275" y="1603711"/>
                  </a:lnTo>
                  <a:lnTo>
                    <a:pt x="636993" y="1645023"/>
                  </a:lnTo>
                  <a:lnTo>
                    <a:pt x="647905" y="1685343"/>
                  </a:lnTo>
                  <a:lnTo>
                    <a:pt x="657988" y="1724639"/>
                  </a:lnTo>
                  <a:lnTo>
                    <a:pt x="667215" y="1762881"/>
                  </a:lnTo>
                  <a:lnTo>
                    <a:pt x="683003" y="1836078"/>
                  </a:lnTo>
                  <a:lnTo>
                    <a:pt x="695068" y="1904684"/>
                  </a:lnTo>
                  <a:lnTo>
                    <a:pt x="703209" y="1968453"/>
                  </a:lnTo>
                  <a:lnTo>
                    <a:pt x="707224" y="2027135"/>
                  </a:lnTo>
                  <a:lnTo>
                    <a:pt x="706842" y="2083394"/>
                  </a:lnTo>
                  <a:lnTo>
                    <a:pt x="701873" y="2134000"/>
                  </a:lnTo>
                  <a:lnTo>
                    <a:pt x="692554" y="2179243"/>
                  </a:lnTo>
                  <a:lnTo>
                    <a:pt x="679124" y="2219416"/>
                  </a:lnTo>
                  <a:lnTo>
                    <a:pt x="661818" y="2254811"/>
                  </a:lnTo>
                  <a:lnTo>
                    <a:pt x="616526" y="2312436"/>
                  </a:lnTo>
                  <a:lnTo>
                    <a:pt x="558573" y="2354452"/>
                  </a:lnTo>
                  <a:lnTo>
                    <a:pt x="489856" y="2383197"/>
                  </a:lnTo>
                  <a:lnTo>
                    <a:pt x="452052" y="2393322"/>
                  </a:lnTo>
                  <a:lnTo>
                    <a:pt x="412267" y="2401006"/>
                  </a:lnTo>
                  <a:lnTo>
                    <a:pt x="370738" y="2406539"/>
                  </a:lnTo>
                  <a:lnTo>
                    <a:pt x="327702" y="2410214"/>
                  </a:lnTo>
                  <a:lnTo>
                    <a:pt x="283396" y="2412323"/>
                  </a:lnTo>
                  <a:lnTo>
                    <a:pt x="238056" y="2413158"/>
                  </a:lnTo>
                  <a:lnTo>
                    <a:pt x="191920" y="2413011"/>
                  </a:lnTo>
                  <a:lnTo>
                    <a:pt x="145224" y="2412174"/>
                  </a:lnTo>
                </a:path>
              </a:pathLst>
            </a:custGeom>
            <a:noFill/>
            <a:ln w="127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49" name="Google Shape;349;p54"/>
            <p:cNvSpPr/>
            <p:nvPr/>
          </p:nvSpPr>
          <p:spPr>
            <a:xfrm>
              <a:off x="3582989" y="4592821"/>
              <a:ext cx="77470" cy="76200"/>
            </a:xfrm>
            <a:custGeom>
              <a:avLst/>
              <a:gdLst/>
              <a:ahLst/>
              <a:cxnLst/>
              <a:rect l="l" t="t" r="r" b="b"/>
              <a:pathLst>
                <a:path w="77470" h="76200" extrusionOk="0">
                  <a:moveTo>
                    <a:pt x="77190" y="0"/>
                  </a:moveTo>
                  <a:lnTo>
                    <a:pt x="0" y="36042"/>
                  </a:lnTo>
                  <a:lnTo>
                    <a:pt x="75145" y="76174"/>
                  </a:lnTo>
                  <a:lnTo>
                    <a:pt x="77190"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0" name="Google Shape;350;p54"/>
            <p:cNvSpPr/>
            <p:nvPr/>
          </p:nvSpPr>
          <p:spPr>
            <a:xfrm>
              <a:off x="3491579" y="2338388"/>
              <a:ext cx="915035" cy="2468528"/>
            </a:xfrm>
            <a:custGeom>
              <a:avLst/>
              <a:gdLst/>
              <a:ahLst/>
              <a:cxnLst/>
              <a:rect l="l" t="t" r="r" b="b"/>
              <a:pathLst>
                <a:path w="915035" h="2205990" extrusionOk="0">
                  <a:moveTo>
                    <a:pt x="0" y="0"/>
                  </a:moveTo>
                  <a:lnTo>
                    <a:pt x="33453" y="52259"/>
                  </a:lnTo>
                  <a:lnTo>
                    <a:pt x="66867" y="104488"/>
                  </a:lnTo>
                  <a:lnTo>
                    <a:pt x="100202" y="156655"/>
                  </a:lnTo>
                  <a:lnTo>
                    <a:pt x="133417" y="208730"/>
                  </a:lnTo>
                  <a:lnTo>
                    <a:pt x="166473" y="260682"/>
                  </a:lnTo>
                  <a:lnTo>
                    <a:pt x="199331" y="312480"/>
                  </a:lnTo>
                  <a:lnTo>
                    <a:pt x="231950" y="364093"/>
                  </a:lnTo>
                  <a:lnTo>
                    <a:pt x="264290" y="415491"/>
                  </a:lnTo>
                  <a:lnTo>
                    <a:pt x="296313" y="466643"/>
                  </a:lnTo>
                  <a:lnTo>
                    <a:pt x="327978" y="517518"/>
                  </a:lnTo>
                  <a:lnTo>
                    <a:pt x="359245" y="568086"/>
                  </a:lnTo>
                  <a:lnTo>
                    <a:pt x="390076" y="618315"/>
                  </a:lnTo>
                  <a:lnTo>
                    <a:pt x="420429" y="668175"/>
                  </a:lnTo>
                  <a:lnTo>
                    <a:pt x="450265" y="717635"/>
                  </a:lnTo>
                  <a:lnTo>
                    <a:pt x="479545" y="766664"/>
                  </a:lnTo>
                  <a:lnTo>
                    <a:pt x="508229" y="815232"/>
                  </a:lnTo>
                  <a:lnTo>
                    <a:pt x="536276" y="863307"/>
                  </a:lnTo>
                  <a:lnTo>
                    <a:pt x="563648" y="910860"/>
                  </a:lnTo>
                  <a:lnTo>
                    <a:pt x="590304" y="957858"/>
                  </a:lnTo>
                  <a:lnTo>
                    <a:pt x="616205" y="1004273"/>
                  </a:lnTo>
                  <a:lnTo>
                    <a:pt x="641311" y="1050072"/>
                  </a:lnTo>
                  <a:lnTo>
                    <a:pt x="665582" y="1095224"/>
                  </a:lnTo>
                  <a:lnTo>
                    <a:pt x="688979" y="1139701"/>
                  </a:lnTo>
                  <a:lnTo>
                    <a:pt x="711461" y="1183469"/>
                  </a:lnTo>
                  <a:lnTo>
                    <a:pt x="732990" y="1226499"/>
                  </a:lnTo>
                  <a:lnTo>
                    <a:pt x="753524" y="1268760"/>
                  </a:lnTo>
                  <a:lnTo>
                    <a:pt x="773025" y="1310221"/>
                  </a:lnTo>
                  <a:lnTo>
                    <a:pt x="791453" y="1350852"/>
                  </a:lnTo>
                  <a:lnTo>
                    <a:pt x="808767" y="1390621"/>
                  </a:lnTo>
                  <a:lnTo>
                    <a:pt x="824929" y="1429498"/>
                  </a:lnTo>
                  <a:lnTo>
                    <a:pt x="839899" y="1467452"/>
                  </a:lnTo>
                  <a:lnTo>
                    <a:pt x="853636" y="1504452"/>
                  </a:lnTo>
                  <a:lnTo>
                    <a:pt x="866101" y="1540468"/>
                  </a:lnTo>
                  <a:lnTo>
                    <a:pt x="887056" y="1609423"/>
                  </a:lnTo>
                  <a:lnTo>
                    <a:pt x="902445" y="1674071"/>
                  </a:lnTo>
                  <a:lnTo>
                    <a:pt x="911952" y="1734166"/>
                  </a:lnTo>
                  <a:lnTo>
                    <a:pt x="914934" y="1808246"/>
                  </a:lnTo>
                  <a:lnTo>
                    <a:pt x="910957" y="1850571"/>
                  </a:lnTo>
                  <a:lnTo>
                    <a:pt x="902671" y="1889562"/>
                  </a:lnTo>
                  <a:lnTo>
                    <a:pt x="873988" y="1958170"/>
                  </a:lnTo>
                  <a:lnTo>
                    <a:pt x="830506" y="2015326"/>
                  </a:lnTo>
                  <a:lnTo>
                    <a:pt x="773849" y="2062285"/>
                  </a:lnTo>
                  <a:lnTo>
                    <a:pt x="741088" y="2082334"/>
                  </a:lnTo>
                  <a:lnTo>
                    <a:pt x="705642" y="2100305"/>
                  </a:lnTo>
                  <a:lnTo>
                    <a:pt x="667713" y="2116355"/>
                  </a:lnTo>
                  <a:lnTo>
                    <a:pt x="627506" y="2130641"/>
                  </a:lnTo>
                  <a:lnTo>
                    <a:pt x="585223" y="2143321"/>
                  </a:lnTo>
                  <a:lnTo>
                    <a:pt x="541067" y="2154551"/>
                  </a:lnTo>
                  <a:lnTo>
                    <a:pt x="495240" y="2164488"/>
                  </a:lnTo>
                  <a:lnTo>
                    <a:pt x="447946" y="2173290"/>
                  </a:lnTo>
                  <a:lnTo>
                    <a:pt x="399388" y="2181113"/>
                  </a:lnTo>
                  <a:lnTo>
                    <a:pt x="349768" y="2188115"/>
                  </a:lnTo>
                  <a:lnTo>
                    <a:pt x="299290" y="2194452"/>
                  </a:lnTo>
                  <a:lnTo>
                    <a:pt x="248156" y="2200282"/>
                  </a:lnTo>
                  <a:lnTo>
                    <a:pt x="196570" y="2205761"/>
                  </a:lnTo>
                </a:path>
              </a:pathLst>
            </a:custGeom>
            <a:noFill/>
            <a:ln w="127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1" name="Google Shape;351;p54"/>
            <p:cNvSpPr/>
            <p:nvPr/>
          </p:nvSpPr>
          <p:spPr>
            <a:xfrm>
              <a:off x="3612473" y="4765432"/>
              <a:ext cx="80009" cy="76200"/>
            </a:xfrm>
            <a:custGeom>
              <a:avLst/>
              <a:gdLst/>
              <a:ahLst/>
              <a:cxnLst/>
              <a:rect l="l" t="t" r="r" b="b"/>
              <a:pathLst>
                <a:path w="80010" h="76200" extrusionOk="0">
                  <a:moveTo>
                    <a:pt x="71945" y="0"/>
                  </a:moveTo>
                  <a:lnTo>
                    <a:pt x="0" y="45618"/>
                  </a:lnTo>
                  <a:lnTo>
                    <a:pt x="79667" y="75806"/>
                  </a:lnTo>
                  <a:lnTo>
                    <a:pt x="71945"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2" name="Google Shape;352;p54"/>
            <p:cNvSpPr/>
            <p:nvPr/>
          </p:nvSpPr>
          <p:spPr>
            <a:xfrm>
              <a:off x="2155469" y="2197100"/>
              <a:ext cx="266065" cy="1899285"/>
            </a:xfrm>
            <a:custGeom>
              <a:avLst/>
              <a:gdLst/>
              <a:ahLst/>
              <a:cxnLst/>
              <a:rect l="l" t="t" r="r" b="b"/>
              <a:pathLst>
                <a:path w="266064" h="1899285" extrusionOk="0">
                  <a:moveTo>
                    <a:pt x="265468" y="0"/>
                  </a:moveTo>
                  <a:lnTo>
                    <a:pt x="250794" y="56116"/>
                  </a:lnTo>
                  <a:lnTo>
                    <a:pt x="236161" y="112177"/>
                  </a:lnTo>
                  <a:lnTo>
                    <a:pt x="221608" y="168128"/>
                  </a:lnTo>
                  <a:lnTo>
                    <a:pt x="207174" y="223914"/>
                  </a:lnTo>
                  <a:lnTo>
                    <a:pt x="192900" y="279480"/>
                  </a:lnTo>
                  <a:lnTo>
                    <a:pt x="178825" y="334770"/>
                  </a:lnTo>
                  <a:lnTo>
                    <a:pt x="164990" y="389730"/>
                  </a:lnTo>
                  <a:lnTo>
                    <a:pt x="151434" y="444304"/>
                  </a:lnTo>
                  <a:lnTo>
                    <a:pt x="138197" y="498438"/>
                  </a:lnTo>
                  <a:lnTo>
                    <a:pt x="125319" y="552076"/>
                  </a:lnTo>
                  <a:lnTo>
                    <a:pt x="112841" y="605164"/>
                  </a:lnTo>
                  <a:lnTo>
                    <a:pt x="100801" y="657646"/>
                  </a:lnTo>
                  <a:lnTo>
                    <a:pt x="89240" y="709467"/>
                  </a:lnTo>
                  <a:lnTo>
                    <a:pt x="78197" y="760572"/>
                  </a:lnTo>
                  <a:lnTo>
                    <a:pt x="67714" y="810906"/>
                  </a:lnTo>
                  <a:lnTo>
                    <a:pt x="57828" y="860414"/>
                  </a:lnTo>
                  <a:lnTo>
                    <a:pt x="48581" y="909040"/>
                  </a:lnTo>
                  <a:lnTo>
                    <a:pt x="40012" y="956731"/>
                  </a:lnTo>
                  <a:lnTo>
                    <a:pt x="32162" y="1003430"/>
                  </a:lnTo>
                  <a:lnTo>
                    <a:pt x="25069" y="1049083"/>
                  </a:lnTo>
                  <a:lnTo>
                    <a:pt x="18775" y="1093635"/>
                  </a:lnTo>
                  <a:lnTo>
                    <a:pt x="13318" y="1137030"/>
                  </a:lnTo>
                  <a:lnTo>
                    <a:pt x="8739" y="1179214"/>
                  </a:lnTo>
                  <a:lnTo>
                    <a:pt x="5078" y="1220131"/>
                  </a:lnTo>
                  <a:lnTo>
                    <a:pt x="2375" y="1259726"/>
                  </a:lnTo>
                  <a:lnTo>
                    <a:pt x="668" y="1297945"/>
                  </a:lnTo>
                  <a:lnTo>
                    <a:pt x="0" y="1334731"/>
                  </a:lnTo>
                  <a:lnTo>
                    <a:pt x="1546" y="1398889"/>
                  </a:lnTo>
                  <a:lnTo>
                    <a:pt x="6521" y="1458314"/>
                  </a:lnTo>
                  <a:lnTo>
                    <a:pt x="14672" y="1513353"/>
                  </a:lnTo>
                  <a:lnTo>
                    <a:pt x="25749" y="1564356"/>
                  </a:lnTo>
                  <a:lnTo>
                    <a:pt x="39498" y="1611669"/>
                  </a:lnTo>
                  <a:lnTo>
                    <a:pt x="55668" y="1655641"/>
                  </a:lnTo>
                  <a:lnTo>
                    <a:pt x="74007" y="1696618"/>
                  </a:lnTo>
                  <a:lnTo>
                    <a:pt x="94263" y="1734950"/>
                  </a:lnTo>
                  <a:lnTo>
                    <a:pt x="116184" y="1770984"/>
                  </a:lnTo>
                  <a:lnTo>
                    <a:pt x="139518" y="1805068"/>
                  </a:lnTo>
                  <a:lnTo>
                    <a:pt x="164014" y="1837549"/>
                  </a:lnTo>
                  <a:lnTo>
                    <a:pt x="189418" y="1868775"/>
                  </a:lnTo>
                  <a:lnTo>
                    <a:pt x="215480" y="1899094"/>
                  </a:lnTo>
                </a:path>
              </a:pathLst>
            </a:custGeom>
            <a:noFill/>
            <a:ln w="127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3" name="Google Shape;353;p54"/>
            <p:cNvSpPr/>
            <p:nvPr/>
          </p:nvSpPr>
          <p:spPr>
            <a:xfrm>
              <a:off x="2334387" y="4061675"/>
              <a:ext cx="79375" cy="82550"/>
            </a:xfrm>
            <a:custGeom>
              <a:avLst/>
              <a:gdLst/>
              <a:ahLst/>
              <a:cxnLst/>
              <a:rect l="l" t="t" r="r" b="b"/>
              <a:pathLst>
                <a:path w="79375" h="82550" extrusionOk="0">
                  <a:moveTo>
                    <a:pt x="56819" y="0"/>
                  </a:moveTo>
                  <a:lnTo>
                    <a:pt x="0" y="50761"/>
                  </a:lnTo>
                  <a:lnTo>
                    <a:pt x="79171" y="82207"/>
                  </a:lnTo>
                  <a:lnTo>
                    <a:pt x="56819"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54" name="Google Shape;354;p54"/>
          <p:cNvSpPr txBox="1"/>
          <p:nvPr/>
        </p:nvSpPr>
        <p:spPr>
          <a:xfrm>
            <a:off x="4840041" y="2973748"/>
            <a:ext cx="864233" cy="422712"/>
          </a:xfrm>
          <a:prstGeom prst="rect">
            <a:avLst/>
          </a:prstGeom>
          <a:noFill/>
          <a:ln>
            <a:noFill/>
          </a:ln>
        </p:spPr>
        <p:txBody>
          <a:bodyPr spcFirstLastPara="1" wrap="square" lIns="0" tIns="7125" rIns="0" bIns="0" anchor="t" anchorCtr="0">
            <a:spAutoFit/>
          </a:bodyPr>
          <a:lstStyle/>
          <a:p>
            <a:pPr marL="0" marR="2858" lvl="0" indent="0" algn="r"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   Απειλή 1</a:t>
            </a:r>
            <a:endParaRPr sz="900" b="0" i="0" u="none" strike="noStrike" cap="none">
              <a:solidFill>
                <a:srgbClr val="000000"/>
              </a:solidFill>
              <a:latin typeface="Verdana"/>
              <a:ea typeface="Verdana"/>
              <a:cs typeface="Verdana"/>
              <a:sym typeface="Verdana"/>
            </a:endParaRPr>
          </a:p>
          <a:p>
            <a:pPr marL="0" marR="2858" lvl="0" indent="0" algn="r"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Verdana"/>
                <a:ea typeface="Verdana"/>
                <a:cs typeface="Verdana"/>
                <a:sym typeface="Verdana"/>
              </a:rPr>
              <a:t>Απειλή 2</a:t>
            </a:r>
            <a:endParaRPr sz="900" b="0" i="0" u="none" strike="noStrike" cap="none">
              <a:solidFill>
                <a:srgbClr val="000000"/>
              </a:solidFill>
              <a:latin typeface="Verdana"/>
              <a:ea typeface="Verdana"/>
              <a:cs typeface="Verdana"/>
              <a:sym typeface="Verdana"/>
            </a:endParaRPr>
          </a:p>
          <a:p>
            <a:pPr marL="0" marR="2858" lvl="0" indent="0" algn="r" rtl="0">
              <a:lnSpc>
                <a:spcPct val="100000"/>
              </a:lnSpc>
              <a:spcBef>
                <a:spcPts val="0"/>
              </a:spcBef>
              <a:spcAft>
                <a:spcPts val="0"/>
              </a:spcAft>
              <a:buClr>
                <a:srgbClr val="000000"/>
              </a:buClr>
              <a:buSzPts val="900"/>
              <a:buFont typeface="Arial"/>
              <a:buNone/>
            </a:pPr>
            <a:r>
              <a:rPr lang="el-GR" sz="900" b="0" i="0" u="none" strike="noStrike" cap="none">
                <a:solidFill>
                  <a:srgbClr val="091D5D"/>
                </a:solidFill>
                <a:latin typeface="Times New Roman"/>
                <a:ea typeface="Times New Roman"/>
                <a:cs typeface="Times New Roman"/>
                <a:sym typeface="Times New Roman"/>
              </a:rPr>
              <a:t>   </a:t>
            </a:r>
            <a:r>
              <a:rPr lang="el-GR" sz="900" b="0" i="0" u="none" strike="noStrike" cap="none">
                <a:solidFill>
                  <a:srgbClr val="091D5D"/>
                </a:solidFill>
                <a:latin typeface="Verdana"/>
                <a:ea typeface="Verdana"/>
                <a:cs typeface="Verdana"/>
                <a:sym typeface="Verdana"/>
              </a:rPr>
              <a:t>Απειλή 3</a:t>
            </a:r>
            <a:endParaRPr sz="900" b="0" i="0" u="none" strike="noStrike" cap="none">
              <a:solidFill>
                <a:srgbClr val="000000"/>
              </a:solidFill>
              <a:latin typeface="Verdana"/>
              <a:ea typeface="Verdana"/>
              <a:cs typeface="Verdana"/>
              <a:sym typeface="Verdana"/>
            </a:endParaRPr>
          </a:p>
        </p:txBody>
      </p:sp>
      <p:grpSp>
        <p:nvGrpSpPr>
          <p:cNvPr id="355" name="Google Shape;355;p54"/>
          <p:cNvGrpSpPr/>
          <p:nvPr/>
        </p:nvGrpSpPr>
        <p:grpSpPr>
          <a:xfrm>
            <a:off x="4611535" y="1745639"/>
            <a:ext cx="1726921" cy="1619723"/>
            <a:chOff x="5072590" y="1878364"/>
            <a:chExt cx="3070081" cy="2879505"/>
          </a:xfrm>
        </p:grpSpPr>
        <p:sp>
          <p:nvSpPr>
            <p:cNvPr id="356" name="Google Shape;356;p54"/>
            <p:cNvSpPr/>
            <p:nvPr/>
          </p:nvSpPr>
          <p:spPr>
            <a:xfrm>
              <a:off x="5929344" y="4530132"/>
              <a:ext cx="80645" cy="75565"/>
            </a:xfrm>
            <a:custGeom>
              <a:avLst/>
              <a:gdLst/>
              <a:ahLst/>
              <a:cxnLst/>
              <a:rect l="l" t="t" r="r" b="b"/>
              <a:pathLst>
                <a:path w="80645" h="75564" extrusionOk="0">
                  <a:moveTo>
                    <a:pt x="0" y="0"/>
                  </a:moveTo>
                  <a:lnTo>
                    <a:pt x="9956" y="75552"/>
                  </a:lnTo>
                  <a:lnTo>
                    <a:pt x="80518" y="27825"/>
                  </a:lnTo>
                  <a:lnTo>
                    <a:pt x="0"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7" name="Google Shape;357;p54"/>
            <p:cNvSpPr/>
            <p:nvPr/>
          </p:nvSpPr>
          <p:spPr>
            <a:xfrm>
              <a:off x="7063779" y="1878364"/>
              <a:ext cx="455536" cy="2568664"/>
            </a:xfrm>
            <a:custGeom>
              <a:avLst/>
              <a:gdLst/>
              <a:ahLst/>
              <a:cxnLst/>
              <a:rect l="l" t="t" r="r" b="b"/>
              <a:pathLst>
                <a:path w="272415" h="2230754" extrusionOk="0">
                  <a:moveTo>
                    <a:pt x="77139" y="0"/>
                  </a:moveTo>
                  <a:lnTo>
                    <a:pt x="85637" y="60205"/>
                  </a:lnTo>
                  <a:lnTo>
                    <a:pt x="94121" y="120368"/>
                  </a:lnTo>
                  <a:lnTo>
                    <a:pt x="102576" y="180445"/>
                  </a:lnTo>
                  <a:lnTo>
                    <a:pt x="110987" y="240394"/>
                  </a:lnTo>
                  <a:lnTo>
                    <a:pt x="119342" y="300170"/>
                  </a:lnTo>
                  <a:lnTo>
                    <a:pt x="127624" y="359732"/>
                  </a:lnTo>
                  <a:lnTo>
                    <a:pt x="135821" y="419036"/>
                  </a:lnTo>
                  <a:lnTo>
                    <a:pt x="143918" y="478040"/>
                  </a:lnTo>
                  <a:lnTo>
                    <a:pt x="151899" y="536700"/>
                  </a:lnTo>
                  <a:lnTo>
                    <a:pt x="159752" y="594973"/>
                  </a:lnTo>
                  <a:lnTo>
                    <a:pt x="167461" y="652817"/>
                  </a:lnTo>
                  <a:lnTo>
                    <a:pt x="175013" y="710189"/>
                  </a:lnTo>
                  <a:lnTo>
                    <a:pt x="182393" y="767045"/>
                  </a:lnTo>
                  <a:lnTo>
                    <a:pt x="189586" y="823344"/>
                  </a:lnTo>
                  <a:lnTo>
                    <a:pt x="196579" y="879041"/>
                  </a:lnTo>
                  <a:lnTo>
                    <a:pt x="203357" y="934094"/>
                  </a:lnTo>
                  <a:lnTo>
                    <a:pt x="209905" y="988460"/>
                  </a:lnTo>
                  <a:lnTo>
                    <a:pt x="216210" y="1042096"/>
                  </a:lnTo>
                  <a:lnTo>
                    <a:pt x="222257" y="1094959"/>
                  </a:lnTo>
                  <a:lnTo>
                    <a:pt x="228032" y="1147006"/>
                  </a:lnTo>
                  <a:lnTo>
                    <a:pt x="233520" y="1198194"/>
                  </a:lnTo>
                  <a:lnTo>
                    <a:pt x="238708" y="1248480"/>
                  </a:lnTo>
                  <a:lnTo>
                    <a:pt x="243580" y="1297822"/>
                  </a:lnTo>
                  <a:lnTo>
                    <a:pt x="248122" y="1346176"/>
                  </a:lnTo>
                  <a:lnTo>
                    <a:pt x="252320" y="1393500"/>
                  </a:lnTo>
                  <a:lnTo>
                    <a:pt x="256161" y="1439750"/>
                  </a:lnTo>
                  <a:lnTo>
                    <a:pt x="259628" y="1484884"/>
                  </a:lnTo>
                  <a:lnTo>
                    <a:pt x="262709" y="1528858"/>
                  </a:lnTo>
                  <a:lnTo>
                    <a:pt x="265389" y="1571630"/>
                  </a:lnTo>
                  <a:lnTo>
                    <a:pt x="267653" y="1613156"/>
                  </a:lnTo>
                  <a:lnTo>
                    <a:pt x="269487" y="1653395"/>
                  </a:lnTo>
                  <a:lnTo>
                    <a:pt x="270877" y="1692302"/>
                  </a:lnTo>
                  <a:lnTo>
                    <a:pt x="272267" y="1765951"/>
                  </a:lnTo>
                  <a:lnTo>
                    <a:pt x="272239" y="1800607"/>
                  </a:lnTo>
                  <a:lnTo>
                    <a:pt x="270663" y="1865367"/>
                  </a:lnTo>
                  <a:lnTo>
                    <a:pt x="261230" y="1975403"/>
                  </a:lnTo>
                  <a:lnTo>
                    <a:pt x="248912" y="2042055"/>
                  </a:lnTo>
                  <a:lnTo>
                    <a:pt x="232514" y="2096479"/>
                  </a:lnTo>
                  <a:lnTo>
                    <a:pt x="212415" y="2139814"/>
                  </a:lnTo>
                  <a:lnTo>
                    <a:pt x="188995" y="2173196"/>
                  </a:lnTo>
                  <a:lnTo>
                    <a:pt x="133710" y="2214656"/>
                  </a:lnTo>
                  <a:lnTo>
                    <a:pt x="69699" y="2229961"/>
                  </a:lnTo>
                  <a:lnTo>
                    <a:pt x="35370" y="2230651"/>
                  </a:lnTo>
                  <a:lnTo>
                    <a:pt x="0" y="2228215"/>
                  </a:lnTo>
                </a:path>
              </a:pathLst>
            </a:custGeom>
            <a:noFill/>
            <a:ln w="12700"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8" name="Google Shape;358;p54"/>
            <p:cNvSpPr/>
            <p:nvPr/>
          </p:nvSpPr>
          <p:spPr>
            <a:xfrm>
              <a:off x="7113397" y="4682304"/>
              <a:ext cx="80645" cy="75565"/>
            </a:xfrm>
            <a:custGeom>
              <a:avLst/>
              <a:gdLst/>
              <a:ahLst/>
              <a:cxnLst/>
              <a:rect l="l" t="t" r="r" b="b"/>
              <a:pathLst>
                <a:path w="80645" h="75564" extrusionOk="0">
                  <a:moveTo>
                    <a:pt x="80530" y="0"/>
                  </a:moveTo>
                  <a:lnTo>
                    <a:pt x="0" y="27800"/>
                  </a:lnTo>
                  <a:lnTo>
                    <a:pt x="70561" y="75539"/>
                  </a:lnTo>
                  <a:lnTo>
                    <a:pt x="80530"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59" name="Google Shape;359;p54"/>
            <p:cNvSpPr/>
            <p:nvPr/>
          </p:nvSpPr>
          <p:spPr>
            <a:xfrm rot="-396887">
              <a:off x="7029025" y="1924449"/>
              <a:ext cx="958740" cy="2744889"/>
            </a:xfrm>
            <a:custGeom>
              <a:avLst/>
              <a:gdLst/>
              <a:ahLst/>
              <a:cxnLst/>
              <a:rect l="l" t="t" r="r" b="b"/>
              <a:pathLst>
                <a:path w="675004" h="2181225" extrusionOk="0">
                  <a:moveTo>
                    <a:pt x="17818" y="0"/>
                  </a:moveTo>
                  <a:lnTo>
                    <a:pt x="49173" y="50787"/>
                  </a:lnTo>
                  <a:lnTo>
                    <a:pt x="80465" y="101544"/>
                  </a:lnTo>
                  <a:lnTo>
                    <a:pt x="111630" y="152236"/>
                  </a:lnTo>
                  <a:lnTo>
                    <a:pt x="142604" y="202834"/>
                  </a:lnTo>
                  <a:lnTo>
                    <a:pt x="173324" y="253304"/>
                  </a:lnTo>
                  <a:lnTo>
                    <a:pt x="203727" y="303616"/>
                  </a:lnTo>
                  <a:lnTo>
                    <a:pt x="233749" y="353737"/>
                  </a:lnTo>
                  <a:lnTo>
                    <a:pt x="263326" y="403637"/>
                  </a:lnTo>
                  <a:lnTo>
                    <a:pt x="292395" y="453282"/>
                  </a:lnTo>
                  <a:lnTo>
                    <a:pt x="320893" y="502643"/>
                  </a:lnTo>
                  <a:lnTo>
                    <a:pt x="348755" y="551685"/>
                  </a:lnTo>
                  <a:lnTo>
                    <a:pt x="375919" y="600379"/>
                  </a:lnTo>
                  <a:lnTo>
                    <a:pt x="402321" y="648693"/>
                  </a:lnTo>
                  <a:lnTo>
                    <a:pt x="427897" y="696594"/>
                  </a:lnTo>
                  <a:lnTo>
                    <a:pt x="452584" y="744051"/>
                  </a:lnTo>
                  <a:lnTo>
                    <a:pt x="476318" y="791032"/>
                  </a:lnTo>
                  <a:lnTo>
                    <a:pt x="499036" y="837505"/>
                  </a:lnTo>
                  <a:lnTo>
                    <a:pt x="520674" y="883440"/>
                  </a:lnTo>
                  <a:lnTo>
                    <a:pt x="541168" y="928803"/>
                  </a:lnTo>
                  <a:lnTo>
                    <a:pt x="560456" y="973564"/>
                  </a:lnTo>
                  <a:lnTo>
                    <a:pt x="578474" y="1017690"/>
                  </a:lnTo>
                  <a:lnTo>
                    <a:pt x="595158" y="1061151"/>
                  </a:lnTo>
                  <a:lnTo>
                    <a:pt x="610445" y="1103913"/>
                  </a:lnTo>
                  <a:lnTo>
                    <a:pt x="624270" y="1145946"/>
                  </a:lnTo>
                  <a:lnTo>
                    <a:pt x="636571" y="1187218"/>
                  </a:lnTo>
                  <a:lnTo>
                    <a:pt x="647285" y="1227697"/>
                  </a:lnTo>
                  <a:lnTo>
                    <a:pt x="656347" y="1267351"/>
                  </a:lnTo>
                  <a:lnTo>
                    <a:pt x="663694" y="1306149"/>
                  </a:lnTo>
                  <a:lnTo>
                    <a:pt x="669262" y="1344059"/>
                  </a:lnTo>
                  <a:lnTo>
                    <a:pt x="674810" y="1417088"/>
                  </a:lnTo>
                  <a:lnTo>
                    <a:pt x="674662" y="1452143"/>
                  </a:lnTo>
                  <a:lnTo>
                    <a:pt x="671167" y="1498838"/>
                  </a:lnTo>
                  <a:lnTo>
                    <a:pt x="663975" y="1543685"/>
                  </a:lnTo>
                  <a:lnTo>
                    <a:pt x="653251" y="1586769"/>
                  </a:lnTo>
                  <a:lnTo>
                    <a:pt x="639163" y="1628173"/>
                  </a:lnTo>
                  <a:lnTo>
                    <a:pt x="621876" y="1667979"/>
                  </a:lnTo>
                  <a:lnTo>
                    <a:pt x="601557" y="1706271"/>
                  </a:lnTo>
                  <a:lnTo>
                    <a:pt x="578373" y="1743133"/>
                  </a:lnTo>
                  <a:lnTo>
                    <a:pt x="552490" y="1778646"/>
                  </a:lnTo>
                  <a:lnTo>
                    <a:pt x="524074" y="1812895"/>
                  </a:lnTo>
                  <a:lnTo>
                    <a:pt x="493293" y="1845962"/>
                  </a:lnTo>
                  <a:lnTo>
                    <a:pt x="460313" y="1877931"/>
                  </a:lnTo>
                  <a:lnTo>
                    <a:pt x="425299" y="1908885"/>
                  </a:lnTo>
                  <a:lnTo>
                    <a:pt x="388420" y="1938907"/>
                  </a:lnTo>
                  <a:lnTo>
                    <a:pt x="349841" y="1968080"/>
                  </a:lnTo>
                  <a:lnTo>
                    <a:pt x="309728" y="1996488"/>
                  </a:lnTo>
                  <a:lnTo>
                    <a:pt x="268249" y="2024214"/>
                  </a:lnTo>
                  <a:lnTo>
                    <a:pt x="225570" y="2051340"/>
                  </a:lnTo>
                  <a:lnTo>
                    <a:pt x="181857" y="2077950"/>
                  </a:lnTo>
                  <a:lnTo>
                    <a:pt x="137277" y="2104127"/>
                  </a:lnTo>
                  <a:lnTo>
                    <a:pt x="91996" y="2129955"/>
                  </a:lnTo>
                  <a:lnTo>
                    <a:pt x="46182" y="2155516"/>
                  </a:lnTo>
                  <a:lnTo>
                    <a:pt x="0" y="2180894"/>
                  </a:lnTo>
                </a:path>
              </a:pathLst>
            </a:custGeom>
            <a:noFill/>
            <a:ln w="12675"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60" name="Google Shape;360;p54"/>
            <p:cNvSpPr/>
            <p:nvPr/>
          </p:nvSpPr>
          <p:spPr>
            <a:xfrm rot="-5400000">
              <a:off x="7029663" y="4431232"/>
              <a:ext cx="108637" cy="75764"/>
            </a:xfrm>
            <a:custGeom>
              <a:avLst/>
              <a:gdLst/>
              <a:ahLst/>
              <a:cxnLst/>
              <a:rect l="l" t="t" r="r" b="b"/>
              <a:pathLst>
                <a:path w="85725" h="70485" extrusionOk="0">
                  <a:moveTo>
                    <a:pt x="48679" y="0"/>
                  </a:moveTo>
                  <a:lnTo>
                    <a:pt x="0" y="69913"/>
                  </a:lnTo>
                  <a:lnTo>
                    <a:pt x="85140" y="66916"/>
                  </a:lnTo>
                  <a:lnTo>
                    <a:pt x="48679"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61" name="Google Shape;361;p54"/>
            <p:cNvSpPr/>
            <p:nvPr/>
          </p:nvSpPr>
          <p:spPr>
            <a:xfrm rot="-303216">
              <a:off x="5178379" y="2176982"/>
              <a:ext cx="686802" cy="2432213"/>
            </a:xfrm>
            <a:custGeom>
              <a:avLst/>
              <a:gdLst/>
              <a:ahLst/>
              <a:cxnLst/>
              <a:rect l="l" t="t" r="r" b="b"/>
              <a:pathLst>
                <a:path w="302895" h="1799589" extrusionOk="0">
                  <a:moveTo>
                    <a:pt x="302767" y="0"/>
                  </a:moveTo>
                  <a:lnTo>
                    <a:pt x="285750" y="55879"/>
                  </a:lnTo>
                  <a:lnTo>
                    <a:pt x="268781" y="111699"/>
                  </a:lnTo>
                  <a:lnTo>
                    <a:pt x="251907" y="167399"/>
                  </a:lnTo>
                  <a:lnTo>
                    <a:pt x="235177" y="222918"/>
                  </a:lnTo>
                  <a:lnTo>
                    <a:pt x="218638" y="278197"/>
                  </a:lnTo>
                  <a:lnTo>
                    <a:pt x="202338" y="333175"/>
                  </a:lnTo>
                  <a:lnTo>
                    <a:pt x="186325" y="387793"/>
                  </a:lnTo>
                  <a:lnTo>
                    <a:pt x="170646" y="441990"/>
                  </a:lnTo>
                  <a:lnTo>
                    <a:pt x="155351" y="495706"/>
                  </a:lnTo>
                  <a:lnTo>
                    <a:pt x="140485" y="548882"/>
                  </a:lnTo>
                  <a:lnTo>
                    <a:pt x="126099" y="601456"/>
                  </a:lnTo>
                  <a:lnTo>
                    <a:pt x="112238" y="653370"/>
                  </a:lnTo>
                  <a:lnTo>
                    <a:pt x="98951" y="704562"/>
                  </a:lnTo>
                  <a:lnTo>
                    <a:pt x="86286" y="754973"/>
                  </a:lnTo>
                  <a:lnTo>
                    <a:pt x="74291" y="804542"/>
                  </a:lnTo>
                  <a:lnTo>
                    <a:pt x="63014" y="853210"/>
                  </a:lnTo>
                  <a:lnTo>
                    <a:pt x="52501" y="900916"/>
                  </a:lnTo>
                  <a:lnTo>
                    <a:pt x="42802" y="947601"/>
                  </a:lnTo>
                  <a:lnTo>
                    <a:pt x="33964" y="993204"/>
                  </a:lnTo>
                  <a:lnTo>
                    <a:pt x="26035" y="1037665"/>
                  </a:lnTo>
                  <a:lnTo>
                    <a:pt x="19063" y="1080924"/>
                  </a:lnTo>
                  <a:lnTo>
                    <a:pt x="13095" y="1122921"/>
                  </a:lnTo>
                  <a:lnTo>
                    <a:pt x="8180" y="1163596"/>
                  </a:lnTo>
                  <a:lnTo>
                    <a:pt x="4365" y="1202888"/>
                  </a:lnTo>
                  <a:lnTo>
                    <a:pt x="227" y="1277086"/>
                  </a:lnTo>
                  <a:lnTo>
                    <a:pt x="0" y="1311871"/>
                  </a:lnTo>
                  <a:lnTo>
                    <a:pt x="3347" y="1376751"/>
                  </a:lnTo>
                  <a:lnTo>
                    <a:pt x="11490" y="1435608"/>
                  </a:lnTo>
                  <a:lnTo>
                    <a:pt x="24043" y="1488922"/>
                  </a:lnTo>
                  <a:lnTo>
                    <a:pt x="40623" y="1537178"/>
                  </a:lnTo>
                  <a:lnTo>
                    <a:pt x="60845" y="1580857"/>
                  </a:lnTo>
                  <a:lnTo>
                    <a:pt x="84326" y="1620443"/>
                  </a:lnTo>
                  <a:lnTo>
                    <a:pt x="110681" y="1656418"/>
                  </a:lnTo>
                  <a:lnTo>
                    <a:pt x="139525" y="1689265"/>
                  </a:lnTo>
                  <a:lnTo>
                    <a:pt x="170476" y="1719465"/>
                  </a:lnTo>
                  <a:lnTo>
                    <a:pt x="203149" y="1747503"/>
                  </a:lnTo>
                  <a:lnTo>
                    <a:pt x="237159" y="1773859"/>
                  </a:lnTo>
                  <a:lnTo>
                    <a:pt x="272122" y="1799018"/>
                  </a:lnTo>
                </a:path>
              </a:pathLst>
            </a:custGeom>
            <a:noFill/>
            <a:ln w="12675" cap="flat" cmpd="sng">
              <a:solidFill>
                <a:srgbClr val="091D5D"/>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62" name="Google Shape;362;p54"/>
          <p:cNvSpPr txBox="1"/>
          <p:nvPr/>
        </p:nvSpPr>
        <p:spPr>
          <a:xfrm>
            <a:off x="2153331" y="3831729"/>
            <a:ext cx="4921840" cy="578717"/>
          </a:xfrm>
          <a:prstGeom prst="rect">
            <a:avLst/>
          </a:prstGeom>
          <a:noFill/>
          <a:ln>
            <a:noFill/>
          </a:ln>
        </p:spPr>
        <p:txBody>
          <a:bodyPr spcFirstLastPara="1" wrap="square" lIns="0" tIns="7125" rIns="0" bIns="0" anchor="t" anchorCtr="0">
            <a:spAutoFit/>
          </a:bodyPr>
          <a:lstStyle/>
          <a:p>
            <a:pPr marL="7144" marR="2858" lvl="0" indent="0" algn="l" rtl="0">
              <a:lnSpc>
                <a:spcPct val="100000"/>
              </a:lnSpc>
              <a:spcBef>
                <a:spcPts val="0"/>
              </a:spcBef>
              <a:spcAft>
                <a:spcPts val="0"/>
              </a:spcAft>
              <a:buClr>
                <a:srgbClr val="000000"/>
              </a:buClr>
              <a:buSzPts val="1238"/>
              <a:buFont typeface="Arial"/>
              <a:buNone/>
            </a:pPr>
            <a:r>
              <a:rPr lang="el-GR" sz="1238" b="0" i="0" u="none" strike="noStrike" cap="none">
                <a:solidFill>
                  <a:srgbClr val="091D5D"/>
                </a:solidFill>
                <a:latin typeface="Century Gothic"/>
                <a:ea typeface="Century Gothic"/>
                <a:cs typeface="Century Gothic"/>
                <a:sym typeface="Century Gothic"/>
              </a:rPr>
              <a:t>Όλες οι δυνάμεις θα πρέπει να συνδέονται με ευκαιρίες και οι αδυναμίες με απειλές ή και ευκαιρίες.  Δε θα πρέπει να υφίστανται ευκαιρίες/ απειλές μη συνδεδεμένες με δυνάμεις/ αδυναμίες.</a:t>
            </a:r>
            <a:endParaRPr sz="1238"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5"/>
          <p:cNvSpPr txBox="1">
            <a:spLocks noGrp="1"/>
          </p:cNvSpPr>
          <p:nvPr>
            <p:ph type="title"/>
          </p:nvPr>
        </p:nvSpPr>
        <p:spPr>
          <a:xfrm>
            <a:off x="2371123" y="324445"/>
            <a:ext cx="4135874" cy="608789"/>
          </a:xfrm>
          <a:prstGeom prst="rect">
            <a:avLst/>
          </a:prstGeom>
          <a:noFill/>
          <a:ln>
            <a:noFill/>
          </a:ln>
        </p:spPr>
        <p:txBody>
          <a:bodyPr spcFirstLastPara="1" wrap="square" lIns="0" tIns="7125" rIns="0" bIns="0" anchor="ctr" anchorCtr="0">
            <a:spAutoFit/>
          </a:bodyPr>
          <a:lstStyle/>
          <a:p>
            <a:pPr marL="7144" lvl="0" indent="0" algn="ctr" rtl="0">
              <a:lnSpc>
                <a:spcPct val="100000"/>
              </a:lnSpc>
              <a:spcBef>
                <a:spcPts val="56"/>
              </a:spcBef>
              <a:spcAft>
                <a:spcPts val="0"/>
              </a:spcAft>
              <a:buSzPts val="2800"/>
              <a:buNone/>
            </a:pPr>
            <a:r>
              <a:rPr lang="el-GR" sz="1912">
                <a:latin typeface="Century Gothic"/>
                <a:ea typeface="Century Gothic"/>
                <a:cs typeface="Century Gothic"/>
                <a:sym typeface="Century Gothic"/>
              </a:rPr>
              <a:t>Προσανατολισμός Ανάλυσης SWOT &amp; Στρατηγικός Στόχος</a:t>
            </a:r>
            <a:endParaRPr/>
          </a:p>
        </p:txBody>
      </p:sp>
      <p:grpSp>
        <p:nvGrpSpPr>
          <p:cNvPr id="368" name="Google Shape;368;p55"/>
          <p:cNvGrpSpPr/>
          <p:nvPr/>
        </p:nvGrpSpPr>
        <p:grpSpPr>
          <a:xfrm>
            <a:off x="2668191" y="1518941"/>
            <a:ext cx="1388602" cy="274427"/>
            <a:chOff x="1568450" y="1557337"/>
            <a:chExt cx="2468625" cy="487871"/>
          </a:xfrm>
        </p:grpSpPr>
        <p:sp>
          <p:nvSpPr>
            <p:cNvPr id="369" name="Google Shape;369;p55"/>
            <p:cNvSpPr/>
            <p:nvPr/>
          </p:nvSpPr>
          <p:spPr>
            <a:xfrm>
              <a:off x="1581911" y="1569720"/>
              <a:ext cx="2455164" cy="47548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70" name="Google Shape;370;p55"/>
            <p:cNvSpPr/>
            <p:nvPr/>
          </p:nvSpPr>
          <p:spPr>
            <a:xfrm>
              <a:off x="1770887" y="1668779"/>
              <a:ext cx="2127504" cy="23164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71" name="Google Shape;371;p55"/>
            <p:cNvSpPr/>
            <p:nvPr/>
          </p:nvSpPr>
          <p:spPr>
            <a:xfrm>
              <a:off x="1568450" y="1557337"/>
              <a:ext cx="2453005" cy="471805"/>
            </a:xfrm>
            <a:custGeom>
              <a:avLst/>
              <a:gdLst/>
              <a:ahLst/>
              <a:cxnLst/>
              <a:rect l="l" t="t" r="r" b="b"/>
              <a:pathLst>
                <a:path w="2453004" h="471805"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72" name="Google Shape;372;p55"/>
          <p:cNvSpPr txBox="1"/>
          <p:nvPr/>
        </p:nvSpPr>
        <p:spPr>
          <a:xfrm>
            <a:off x="2669084" y="1518940"/>
            <a:ext cx="1376958" cy="185026"/>
          </a:xfrm>
          <a:prstGeom prst="rect">
            <a:avLst/>
          </a:prstGeom>
          <a:noFill/>
          <a:ln>
            <a:noFill/>
          </a:ln>
        </p:spPr>
        <p:txBody>
          <a:bodyPr spcFirstLastPara="1" wrap="square" lIns="0" tIns="80350" rIns="0" bIns="0" anchor="t" anchorCtr="0">
            <a:spAutoFit/>
          </a:bodyPr>
          <a:lstStyle/>
          <a:p>
            <a:pPr marL="156806"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FFFFFF"/>
                </a:solidFill>
                <a:latin typeface="Verdana"/>
                <a:ea typeface="Verdana"/>
                <a:cs typeface="Verdana"/>
                <a:sym typeface="Verdana"/>
              </a:rPr>
              <a:t>Εσωτερικός (Internal)</a:t>
            </a:r>
            <a:endParaRPr sz="675" b="0" i="0" u="none" strike="noStrike" cap="none">
              <a:solidFill>
                <a:srgbClr val="000000"/>
              </a:solidFill>
              <a:latin typeface="Verdana"/>
              <a:ea typeface="Verdana"/>
              <a:cs typeface="Verdana"/>
              <a:sym typeface="Verdana"/>
            </a:endParaRPr>
          </a:p>
        </p:txBody>
      </p:sp>
      <p:grpSp>
        <p:nvGrpSpPr>
          <p:cNvPr id="373" name="Google Shape;373;p55"/>
          <p:cNvGrpSpPr/>
          <p:nvPr/>
        </p:nvGrpSpPr>
        <p:grpSpPr>
          <a:xfrm>
            <a:off x="2669084" y="1784152"/>
            <a:ext cx="1385994" cy="472131"/>
            <a:chOff x="1570037" y="2028825"/>
            <a:chExt cx="2463989" cy="839342"/>
          </a:xfrm>
        </p:grpSpPr>
        <p:sp>
          <p:nvSpPr>
            <p:cNvPr id="374" name="Google Shape;374;p55"/>
            <p:cNvSpPr/>
            <p:nvPr/>
          </p:nvSpPr>
          <p:spPr>
            <a:xfrm>
              <a:off x="1583435" y="2042172"/>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75" name="Google Shape;375;p55"/>
            <p:cNvSpPr/>
            <p:nvPr/>
          </p:nvSpPr>
          <p:spPr>
            <a:xfrm>
              <a:off x="1581912" y="2084831"/>
              <a:ext cx="2371343" cy="45415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76" name="Google Shape;376;p55"/>
            <p:cNvSpPr/>
            <p:nvPr/>
          </p:nvSpPr>
          <p:spPr>
            <a:xfrm>
              <a:off x="1570037" y="2028825"/>
              <a:ext cx="2447925" cy="824230"/>
            </a:xfrm>
            <a:custGeom>
              <a:avLst/>
              <a:gdLst/>
              <a:ahLst/>
              <a:cxnLst/>
              <a:rect l="l" t="t" r="r" b="b"/>
              <a:pathLst>
                <a:path w="2447925" h="824230"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77" name="Google Shape;377;p55"/>
          <p:cNvSpPr txBox="1"/>
          <p:nvPr/>
        </p:nvSpPr>
        <p:spPr>
          <a:xfrm>
            <a:off x="2669084" y="1784153"/>
            <a:ext cx="1376958" cy="271428"/>
          </a:xfrm>
          <a:prstGeom prst="rect">
            <a:avLst/>
          </a:prstGeom>
          <a:noFill/>
          <a:ln>
            <a:noFill/>
          </a:ln>
        </p:spPr>
        <p:txBody>
          <a:bodyPr spcFirstLastPara="1" wrap="square" lIns="0" tIns="50350" rIns="0" bIns="0" anchor="t" anchorCtr="0">
            <a:spAutoFit/>
          </a:bodyPr>
          <a:lstStyle/>
          <a:p>
            <a:pPr marL="151448" marR="0" lvl="0" indent="-100727" algn="l" rtl="0">
              <a:lnSpc>
                <a:spcPct val="100000"/>
              </a:lnSpc>
              <a:spcBef>
                <a:spcPts val="0"/>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Δυνάμεις (Strengths)</a:t>
            </a:r>
            <a:endParaRPr sz="675" b="0" i="0" u="none" strike="noStrike" cap="none">
              <a:solidFill>
                <a:srgbClr val="000000"/>
              </a:solidFill>
              <a:latin typeface="Verdana"/>
              <a:ea typeface="Verdana"/>
              <a:cs typeface="Verdana"/>
              <a:sym typeface="Verdana"/>
            </a:endParaRPr>
          </a:p>
          <a:p>
            <a:pPr marL="151448" marR="0" lvl="0" indent="-100727" algn="l" rtl="0">
              <a:lnSpc>
                <a:spcPct val="100000"/>
              </a:lnSpc>
              <a:spcBef>
                <a:spcPts val="82"/>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Αδυναμίες (Weaknesses)</a:t>
            </a:r>
            <a:endParaRPr sz="675" b="0" i="0" u="none" strike="noStrike" cap="none">
              <a:solidFill>
                <a:srgbClr val="000000"/>
              </a:solidFill>
              <a:latin typeface="Verdana"/>
              <a:ea typeface="Verdana"/>
              <a:cs typeface="Verdana"/>
              <a:sym typeface="Verdana"/>
            </a:endParaRPr>
          </a:p>
        </p:txBody>
      </p:sp>
      <p:grpSp>
        <p:nvGrpSpPr>
          <p:cNvPr id="378" name="Google Shape;378;p55"/>
          <p:cNvGrpSpPr/>
          <p:nvPr/>
        </p:nvGrpSpPr>
        <p:grpSpPr>
          <a:xfrm>
            <a:off x="4814888" y="1518941"/>
            <a:ext cx="1388451" cy="274427"/>
            <a:chOff x="5384800" y="1557337"/>
            <a:chExt cx="2468358" cy="487871"/>
          </a:xfrm>
        </p:grpSpPr>
        <p:sp>
          <p:nvSpPr>
            <p:cNvPr id="379" name="Google Shape;379;p55"/>
            <p:cNvSpPr/>
            <p:nvPr/>
          </p:nvSpPr>
          <p:spPr>
            <a:xfrm>
              <a:off x="5398007" y="1569720"/>
              <a:ext cx="2455151" cy="47548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80" name="Google Shape;380;p55"/>
            <p:cNvSpPr/>
            <p:nvPr/>
          </p:nvSpPr>
          <p:spPr>
            <a:xfrm>
              <a:off x="5591556" y="1668779"/>
              <a:ext cx="2118359" cy="231648"/>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81" name="Google Shape;381;p55"/>
            <p:cNvSpPr/>
            <p:nvPr/>
          </p:nvSpPr>
          <p:spPr>
            <a:xfrm>
              <a:off x="5384800" y="1557337"/>
              <a:ext cx="2453005" cy="471805"/>
            </a:xfrm>
            <a:custGeom>
              <a:avLst/>
              <a:gdLst/>
              <a:ahLst/>
              <a:cxnLst/>
              <a:rect l="l" t="t" r="r" b="b"/>
              <a:pathLst>
                <a:path w="2453004" h="471805"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82" name="Google Shape;382;p55"/>
          <p:cNvSpPr txBox="1"/>
          <p:nvPr/>
        </p:nvSpPr>
        <p:spPr>
          <a:xfrm>
            <a:off x="4815781" y="1518940"/>
            <a:ext cx="1376958" cy="185026"/>
          </a:xfrm>
          <a:prstGeom prst="rect">
            <a:avLst/>
          </a:prstGeom>
          <a:noFill/>
          <a:ln>
            <a:noFill/>
          </a:ln>
        </p:spPr>
        <p:txBody>
          <a:bodyPr spcFirstLastPara="1" wrap="square" lIns="0" tIns="80350" rIns="0" bIns="0" anchor="t" anchorCtr="0">
            <a:spAutoFit/>
          </a:bodyPr>
          <a:lstStyle/>
          <a:p>
            <a:pPr marL="159663"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FFFFFF"/>
                </a:solidFill>
                <a:latin typeface="Verdana"/>
                <a:ea typeface="Verdana"/>
                <a:cs typeface="Verdana"/>
                <a:sym typeface="Verdana"/>
              </a:rPr>
              <a:t>Εξωτερικός (External)</a:t>
            </a:r>
            <a:endParaRPr sz="675" b="0" i="0" u="none" strike="noStrike" cap="none">
              <a:solidFill>
                <a:srgbClr val="000000"/>
              </a:solidFill>
              <a:latin typeface="Verdana"/>
              <a:ea typeface="Verdana"/>
              <a:cs typeface="Verdana"/>
              <a:sym typeface="Verdana"/>
            </a:endParaRPr>
          </a:p>
        </p:txBody>
      </p:sp>
      <p:grpSp>
        <p:nvGrpSpPr>
          <p:cNvPr id="383" name="Google Shape;383;p55"/>
          <p:cNvGrpSpPr/>
          <p:nvPr/>
        </p:nvGrpSpPr>
        <p:grpSpPr>
          <a:xfrm>
            <a:off x="4815780" y="1784152"/>
            <a:ext cx="1385851" cy="472131"/>
            <a:chOff x="5386387" y="2028825"/>
            <a:chExt cx="2463735" cy="839342"/>
          </a:xfrm>
        </p:grpSpPr>
        <p:sp>
          <p:nvSpPr>
            <p:cNvPr id="384" name="Google Shape;384;p55"/>
            <p:cNvSpPr/>
            <p:nvPr/>
          </p:nvSpPr>
          <p:spPr>
            <a:xfrm>
              <a:off x="5399531" y="2042172"/>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85" name="Google Shape;385;p55"/>
            <p:cNvSpPr/>
            <p:nvPr/>
          </p:nvSpPr>
          <p:spPr>
            <a:xfrm>
              <a:off x="5398008" y="2084831"/>
              <a:ext cx="2412479" cy="454151"/>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86" name="Google Shape;386;p55"/>
            <p:cNvSpPr/>
            <p:nvPr/>
          </p:nvSpPr>
          <p:spPr>
            <a:xfrm>
              <a:off x="5386387" y="2028825"/>
              <a:ext cx="2447925" cy="824230"/>
            </a:xfrm>
            <a:custGeom>
              <a:avLst/>
              <a:gdLst/>
              <a:ahLst/>
              <a:cxnLst/>
              <a:rect l="l" t="t" r="r" b="b"/>
              <a:pathLst>
                <a:path w="2447925" h="824230"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87" name="Google Shape;387;p55"/>
          <p:cNvSpPr txBox="1"/>
          <p:nvPr/>
        </p:nvSpPr>
        <p:spPr>
          <a:xfrm>
            <a:off x="4815781" y="1784153"/>
            <a:ext cx="1376958" cy="271428"/>
          </a:xfrm>
          <a:prstGeom prst="rect">
            <a:avLst/>
          </a:prstGeom>
          <a:noFill/>
          <a:ln>
            <a:noFill/>
          </a:ln>
        </p:spPr>
        <p:txBody>
          <a:bodyPr spcFirstLastPara="1" wrap="square" lIns="0" tIns="50350" rIns="0" bIns="0" anchor="t" anchorCtr="0">
            <a:spAutoFit/>
          </a:bodyPr>
          <a:lstStyle/>
          <a:p>
            <a:pPr marL="151448" marR="0" lvl="0" indent="-100727" algn="l" rtl="0">
              <a:lnSpc>
                <a:spcPct val="100000"/>
              </a:lnSpc>
              <a:spcBef>
                <a:spcPts val="0"/>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Ευκαιρίες (Opportunities)</a:t>
            </a:r>
            <a:endParaRPr sz="675" b="0" i="0" u="none" strike="noStrike" cap="none">
              <a:solidFill>
                <a:srgbClr val="000000"/>
              </a:solidFill>
              <a:latin typeface="Verdana"/>
              <a:ea typeface="Verdana"/>
              <a:cs typeface="Verdana"/>
              <a:sym typeface="Verdana"/>
            </a:endParaRPr>
          </a:p>
          <a:p>
            <a:pPr marL="151448" marR="0" lvl="0" indent="-100370" algn="l" rtl="0">
              <a:lnSpc>
                <a:spcPct val="100000"/>
              </a:lnSpc>
              <a:spcBef>
                <a:spcPts val="82"/>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Απειλές (Threats)</a:t>
            </a:r>
            <a:endParaRPr sz="675" b="0" i="0" u="none" strike="noStrike" cap="none">
              <a:solidFill>
                <a:srgbClr val="000000"/>
              </a:solidFill>
              <a:latin typeface="Verdana"/>
              <a:ea typeface="Verdana"/>
              <a:cs typeface="Verdana"/>
              <a:sym typeface="Verdana"/>
            </a:endParaRPr>
          </a:p>
        </p:txBody>
      </p:sp>
      <p:grpSp>
        <p:nvGrpSpPr>
          <p:cNvPr id="388" name="Google Shape;388;p55"/>
          <p:cNvGrpSpPr/>
          <p:nvPr/>
        </p:nvGrpSpPr>
        <p:grpSpPr>
          <a:xfrm>
            <a:off x="4531817" y="1761829"/>
            <a:ext cx="173908" cy="215841"/>
            <a:chOff x="4881562" y="1989137"/>
            <a:chExt cx="309168" cy="383718"/>
          </a:xfrm>
        </p:grpSpPr>
        <p:sp>
          <p:nvSpPr>
            <p:cNvPr id="389" name="Google Shape;389;p55"/>
            <p:cNvSpPr/>
            <p:nvPr/>
          </p:nvSpPr>
          <p:spPr>
            <a:xfrm>
              <a:off x="4893551" y="2002523"/>
              <a:ext cx="297179" cy="370332"/>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90" name="Google Shape;390;p55"/>
            <p:cNvSpPr/>
            <p:nvPr/>
          </p:nvSpPr>
          <p:spPr>
            <a:xfrm>
              <a:off x="4881562" y="1989137"/>
              <a:ext cx="294005" cy="368300"/>
            </a:xfrm>
            <a:custGeom>
              <a:avLst/>
              <a:gdLst/>
              <a:ahLst/>
              <a:cxnLst/>
              <a:rect l="l" t="t" r="r" b="b"/>
              <a:pathLst>
                <a:path w="294004" h="368300" extrusionOk="0">
                  <a:moveTo>
                    <a:pt x="140157" y="0"/>
                  </a:moveTo>
                  <a:lnTo>
                    <a:pt x="140157" y="92075"/>
                  </a:lnTo>
                  <a:lnTo>
                    <a:pt x="0" y="92075"/>
                  </a:lnTo>
                  <a:lnTo>
                    <a:pt x="0" y="276225"/>
                  </a:lnTo>
                  <a:lnTo>
                    <a:pt x="140157" y="276225"/>
                  </a:lnTo>
                  <a:lnTo>
                    <a:pt x="140157" y="368300"/>
                  </a:lnTo>
                  <a:lnTo>
                    <a:pt x="293687" y="184150"/>
                  </a:lnTo>
                  <a:lnTo>
                    <a:pt x="14015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grpSp>
        <p:nvGrpSpPr>
          <p:cNvPr id="391" name="Google Shape;391;p55"/>
          <p:cNvGrpSpPr/>
          <p:nvPr/>
        </p:nvGrpSpPr>
        <p:grpSpPr>
          <a:xfrm>
            <a:off x="4201419" y="1761829"/>
            <a:ext cx="175129" cy="215841"/>
            <a:chOff x="4294187" y="1989137"/>
            <a:chExt cx="311340" cy="383718"/>
          </a:xfrm>
        </p:grpSpPr>
        <p:sp>
          <p:nvSpPr>
            <p:cNvPr id="392" name="Google Shape;392;p55"/>
            <p:cNvSpPr/>
            <p:nvPr/>
          </p:nvSpPr>
          <p:spPr>
            <a:xfrm>
              <a:off x="4306824" y="2002523"/>
              <a:ext cx="298703" cy="370332"/>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93" name="Google Shape;393;p55"/>
            <p:cNvSpPr/>
            <p:nvPr/>
          </p:nvSpPr>
          <p:spPr>
            <a:xfrm>
              <a:off x="4294187" y="1989137"/>
              <a:ext cx="295275" cy="368300"/>
            </a:xfrm>
            <a:custGeom>
              <a:avLst/>
              <a:gdLst/>
              <a:ahLst/>
              <a:cxnLst/>
              <a:rect l="l" t="t" r="r" b="b"/>
              <a:pathLst>
                <a:path w="295275" h="368300" extrusionOk="0">
                  <a:moveTo>
                    <a:pt x="154368" y="0"/>
                  </a:moveTo>
                  <a:lnTo>
                    <a:pt x="0" y="184150"/>
                  </a:lnTo>
                  <a:lnTo>
                    <a:pt x="154368" y="368300"/>
                  </a:lnTo>
                  <a:lnTo>
                    <a:pt x="154368" y="276225"/>
                  </a:lnTo>
                  <a:lnTo>
                    <a:pt x="295275" y="276225"/>
                  </a:lnTo>
                  <a:lnTo>
                    <a:pt x="295275" y="92075"/>
                  </a:lnTo>
                  <a:lnTo>
                    <a:pt x="154368" y="92075"/>
                  </a:lnTo>
                  <a:lnTo>
                    <a:pt x="154368"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grpSp>
        <p:nvGrpSpPr>
          <p:cNvPr id="394" name="Google Shape;394;p55"/>
          <p:cNvGrpSpPr/>
          <p:nvPr/>
        </p:nvGrpSpPr>
        <p:grpSpPr>
          <a:xfrm>
            <a:off x="2668191" y="2977159"/>
            <a:ext cx="1388602" cy="274391"/>
            <a:chOff x="1568450" y="4149725"/>
            <a:chExt cx="2468625" cy="487807"/>
          </a:xfrm>
        </p:grpSpPr>
        <p:sp>
          <p:nvSpPr>
            <p:cNvPr id="395" name="Google Shape;395;p55"/>
            <p:cNvSpPr/>
            <p:nvPr/>
          </p:nvSpPr>
          <p:spPr>
            <a:xfrm>
              <a:off x="1581911" y="4162044"/>
              <a:ext cx="2455164" cy="47548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96" name="Google Shape;396;p55"/>
            <p:cNvSpPr/>
            <p:nvPr/>
          </p:nvSpPr>
          <p:spPr>
            <a:xfrm>
              <a:off x="1655064" y="4261104"/>
              <a:ext cx="2359152" cy="231648"/>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397" name="Google Shape;397;p55"/>
            <p:cNvSpPr/>
            <p:nvPr/>
          </p:nvSpPr>
          <p:spPr>
            <a:xfrm>
              <a:off x="1568450" y="4149725"/>
              <a:ext cx="2453005" cy="471805"/>
            </a:xfrm>
            <a:custGeom>
              <a:avLst/>
              <a:gdLst/>
              <a:ahLst/>
              <a:cxnLst/>
              <a:rect l="l" t="t" r="r" b="b"/>
              <a:pathLst>
                <a:path w="2453004" h="471804"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398" name="Google Shape;398;p55"/>
          <p:cNvSpPr txBox="1"/>
          <p:nvPr/>
        </p:nvSpPr>
        <p:spPr>
          <a:xfrm>
            <a:off x="2669084" y="2977158"/>
            <a:ext cx="1376958" cy="185026"/>
          </a:xfrm>
          <a:prstGeom prst="rect">
            <a:avLst/>
          </a:prstGeom>
          <a:noFill/>
          <a:ln>
            <a:noFill/>
          </a:ln>
        </p:spPr>
        <p:txBody>
          <a:bodyPr spcFirstLastPara="1" wrap="square" lIns="0" tIns="80350" rIns="0" bIns="0" anchor="t" anchorCtr="0">
            <a:spAutoFit/>
          </a:bodyPr>
          <a:lstStyle/>
          <a:p>
            <a:pPr marL="91797"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FFFFFF"/>
                </a:solidFill>
                <a:latin typeface="Verdana"/>
                <a:ea typeface="Verdana"/>
                <a:cs typeface="Verdana"/>
                <a:sym typeface="Verdana"/>
              </a:rPr>
              <a:t>Εκμετάλλευση Ευκαιριών</a:t>
            </a:r>
            <a:endParaRPr sz="675" b="0" i="0" u="none" strike="noStrike" cap="none">
              <a:solidFill>
                <a:srgbClr val="000000"/>
              </a:solidFill>
              <a:latin typeface="Verdana"/>
              <a:ea typeface="Verdana"/>
              <a:cs typeface="Verdana"/>
              <a:sym typeface="Verdana"/>
            </a:endParaRPr>
          </a:p>
        </p:txBody>
      </p:sp>
      <p:grpSp>
        <p:nvGrpSpPr>
          <p:cNvPr id="399" name="Google Shape;399;p55"/>
          <p:cNvGrpSpPr/>
          <p:nvPr/>
        </p:nvGrpSpPr>
        <p:grpSpPr>
          <a:xfrm>
            <a:off x="2669084" y="3242370"/>
            <a:ext cx="1385994" cy="472095"/>
            <a:chOff x="1570037" y="4621212"/>
            <a:chExt cx="2463989" cy="839279"/>
          </a:xfrm>
        </p:grpSpPr>
        <p:sp>
          <p:nvSpPr>
            <p:cNvPr id="400" name="Google Shape;400;p55"/>
            <p:cNvSpPr/>
            <p:nvPr/>
          </p:nvSpPr>
          <p:spPr>
            <a:xfrm>
              <a:off x="1583435" y="4634496"/>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01" name="Google Shape;401;p55"/>
            <p:cNvSpPr/>
            <p:nvPr/>
          </p:nvSpPr>
          <p:spPr>
            <a:xfrm>
              <a:off x="1581912" y="4677156"/>
              <a:ext cx="2391156" cy="454151"/>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02" name="Google Shape;402;p55"/>
            <p:cNvSpPr/>
            <p:nvPr/>
          </p:nvSpPr>
          <p:spPr>
            <a:xfrm>
              <a:off x="1570037" y="4621212"/>
              <a:ext cx="2447925" cy="824230"/>
            </a:xfrm>
            <a:custGeom>
              <a:avLst/>
              <a:gdLst/>
              <a:ahLst/>
              <a:cxnLst/>
              <a:rect l="l" t="t" r="r" b="b"/>
              <a:pathLst>
                <a:path w="2447925" h="824229"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03" name="Google Shape;403;p55"/>
          <p:cNvSpPr txBox="1"/>
          <p:nvPr/>
        </p:nvSpPr>
        <p:spPr>
          <a:xfrm>
            <a:off x="2669084" y="3242370"/>
            <a:ext cx="1376958" cy="271428"/>
          </a:xfrm>
          <a:prstGeom prst="rect">
            <a:avLst/>
          </a:prstGeom>
          <a:noFill/>
          <a:ln>
            <a:noFill/>
          </a:ln>
        </p:spPr>
        <p:txBody>
          <a:bodyPr spcFirstLastPara="1" wrap="square" lIns="0" tIns="50350" rIns="0" bIns="0" anchor="t" anchorCtr="0">
            <a:spAutoFit/>
          </a:bodyPr>
          <a:lstStyle/>
          <a:p>
            <a:pPr marL="151448" marR="0" lvl="0" indent="-100727" algn="l" rtl="0">
              <a:lnSpc>
                <a:spcPct val="100000"/>
              </a:lnSpc>
              <a:spcBef>
                <a:spcPts val="0"/>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Μέσω των δυνάμεων</a:t>
            </a:r>
            <a:endParaRPr sz="675" b="0" i="0" u="none" strike="noStrike" cap="none">
              <a:solidFill>
                <a:srgbClr val="000000"/>
              </a:solidFill>
              <a:latin typeface="Verdana"/>
              <a:ea typeface="Verdana"/>
              <a:cs typeface="Verdana"/>
              <a:sym typeface="Verdana"/>
            </a:endParaRPr>
          </a:p>
          <a:p>
            <a:pPr marL="151448" marR="0" lvl="0" indent="-100727" algn="l" rtl="0">
              <a:lnSpc>
                <a:spcPct val="100000"/>
              </a:lnSpc>
              <a:spcBef>
                <a:spcPts val="82"/>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Με άρση των αδυναμιών</a:t>
            </a:r>
            <a:endParaRPr sz="675" b="0" i="0" u="none" strike="noStrike" cap="none">
              <a:solidFill>
                <a:srgbClr val="000000"/>
              </a:solidFill>
              <a:latin typeface="Verdana"/>
              <a:ea typeface="Verdana"/>
              <a:cs typeface="Verdana"/>
              <a:sym typeface="Verdana"/>
            </a:endParaRPr>
          </a:p>
        </p:txBody>
      </p:sp>
      <p:grpSp>
        <p:nvGrpSpPr>
          <p:cNvPr id="404" name="Google Shape;404;p55"/>
          <p:cNvGrpSpPr/>
          <p:nvPr/>
        </p:nvGrpSpPr>
        <p:grpSpPr>
          <a:xfrm>
            <a:off x="4814888" y="2977159"/>
            <a:ext cx="1388451" cy="274391"/>
            <a:chOff x="5384800" y="4149725"/>
            <a:chExt cx="2468358" cy="487807"/>
          </a:xfrm>
        </p:grpSpPr>
        <p:sp>
          <p:nvSpPr>
            <p:cNvPr id="405" name="Google Shape;405;p55"/>
            <p:cNvSpPr/>
            <p:nvPr/>
          </p:nvSpPr>
          <p:spPr>
            <a:xfrm>
              <a:off x="5398007" y="4162044"/>
              <a:ext cx="2455151" cy="47548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06" name="Google Shape;406;p55"/>
            <p:cNvSpPr/>
            <p:nvPr/>
          </p:nvSpPr>
          <p:spPr>
            <a:xfrm>
              <a:off x="5629656" y="4261104"/>
              <a:ext cx="2042159" cy="231648"/>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07" name="Google Shape;407;p55"/>
            <p:cNvSpPr/>
            <p:nvPr/>
          </p:nvSpPr>
          <p:spPr>
            <a:xfrm>
              <a:off x="5384800" y="4149725"/>
              <a:ext cx="2453005" cy="471805"/>
            </a:xfrm>
            <a:custGeom>
              <a:avLst/>
              <a:gdLst/>
              <a:ahLst/>
              <a:cxnLst/>
              <a:rect l="l" t="t" r="r" b="b"/>
              <a:pathLst>
                <a:path w="2453004" h="471804"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08" name="Google Shape;408;p55"/>
          <p:cNvSpPr txBox="1"/>
          <p:nvPr/>
        </p:nvSpPr>
        <p:spPr>
          <a:xfrm>
            <a:off x="4815781" y="2977158"/>
            <a:ext cx="1376958" cy="185026"/>
          </a:xfrm>
          <a:prstGeom prst="rect">
            <a:avLst/>
          </a:prstGeom>
          <a:noFill/>
          <a:ln>
            <a:noFill/>
          </a:ln>
        </p:spPr>
        <p:txBody>
          <a:bodyPr spcFirstLastPara="1" wrap="square" lIns="0" tIns="80350" rIns="0" bIns="0" anchor="t" anchorCtr="0">
            <a:spAutoFit/>
          </a:bodyPr>
          <a:lstStyle/>
          <a:p>
            <a:pPr marL="181094"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FFFFFF"/>
                </a:solidFill>
                <a:latin typeface="Verdana"/>
                <a:ea typeface="Verdana"/>
                <a:cs typeface="Verdana"/>
                <a:sym typeface="Verdana"/>
              </a:rPr>
              <a:t>Περιορισμός Απειλών</a:t>
            </a:r>
            <a:endParaRPr sz="675" b="0" i="0" u="none" strike="noStrike" cap="none">
              <a:solidFill>
                <a:srgbClr val="000000"/>
              </a:solidFill>
              <a:latin typeface="Verdana"/>
              <a:ea typeface="Verdana"/>
              <a:cs typeface="Verdana"/>
              <a:sym typeface="Verdana"/>
            </a:endParaRPr>
          </a:p>
        </p:txBody>
      </p:sp>
      <p:grpSp>
        <p:nvGrpSpPr>
          <p:cNvPr id="409" name="Google Shape;409;p55"/>
          <p:cNvGrpSpPr/>
          <p:nvPr/>
        </p:nvGrpSpPr>
        <p:grpSpPr>
          <a:xfrm>
            <a:off x="4815780" y="3242370"/>
            <a:ext cx="1385851" cy="472095"/>
            <a:chOff x="5386387" y="4621212"/>
            <a:chExt cx="2463735" cy="839279"/>
          </a:xfrm>
        </p:grpSpPr>
        <p:sp>
          <p:nvSpPr>
            <p:cNvPr id="410" name="Google Shape;410;p55"/>
            <p:cNvSpPr/>
            <p:nvPr/>
          </p:nvSpPr>
          <p:spPr>
            <a:xfrm>
              <a:off x="5399531" y="4634496"/>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11" name="Google Shape;411;p55"/>
            <p:cNvSpPr/>
            <p:nvPr/>
          </p:nvSpPr>
          <p:spPr>
            <a:xfrm>
              <a:off x="5398008" y="4677156"/>
              <a:ext cx="2336279" cy="655319"/>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12" name="Google Shape;412;p55"/>
            <p:cNvSpPr/>
            <p:nvPr/>
          </p:nvSpPr>
          <p:spPr>
            <a:xfrm>
              <a:off x="5386387" y="4621212"/>
              <a:ext cx="2447925" cy="824230"/>
            </a:xfrm>
            <a:custGeom>
              <a:avLst/>
              <a:gdLst/>
              <a:ahLst/>
              <a:cxnLst/>
              <a:rect l="l" t="t" r="r" b="b"/>
              <a:pathLst>
                <a:path w="2447925" h="824229"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13" name="Google Shape;413;p55"/>
          <p:cNvSpPr txBox="1"/>
          <p:nvPr/>
        </p:nvSpPr>
        <p:spPr>
          <a:xfrm>
            <a:off x="4815781" y="3242370"/>
            <a:ext cx="1376958" cy="383254"/>
          </a:xfrm>
          <a:prstGeom prst="rect">
            <a:avLst/>
          </a:prstGeom>
          <a:noFill/>
          <a:ln>
            <a:noFill/>
          </a:ln>
        </p:spPr>
        <p:txBody>
          <a:bodyPr spcFirstLastPara="1" wrap="square" lIns="0" tIns="50350" rIns="0" bIns="0" anchor="t" anchorCtr="0">
            <a:spAutoFit/>
          </a:bodyPr>
          <a:lstStyle/>
          <a:p>
            <a:pPr marL="151448" marR="0" lvl="0" indent="-100727" algn="l" rtl="0">
              <a:lnSpc>
                <a:spcPct val="100000"/>
              </a:lnSpc>
              <a:spcBef>
                <a:spcPts val="0"/>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Με άρση των αδυναμιών</a:t>
            </a:r>
            <a:endParaRPr sz="675" b="0" i="0" u="none" strike="noStrike" cap="none">
              <a:solidFill>
                <a:srgbClr val="000000"/>
              </a:solidFill>
              <a:latin typeface="Verdana"/>
              <a:ea typeface="Verdana"/>
              <a:cs typeface="Verdana"/>
              <a:sym typeface="Verdana"/>
            </a:endParaRPr>
          </a:p>
          <a:p>
            <a:pPr marL="151448" marR="211455" lvl="0" indent="-100370" algn="l" rtl="0">
              <a:lnSpc>
                <a:spcPct val="110000"/>
              </a:lnSpc>
              <a:spcBef>
                <a:spcPts val="0"/>
              </a:spcBef>
              <a:spcAft>
                <a:spcPts val="0"/>
              </a:spcAft>
              <a:buClr>
                <a:srgbClr val="000000"/>
              </a:buClr>
              <a:buSzPts val="675"/>
              <a:buFont typeface="Arial"/>
              <a:buChar char="•"/>
            </a:pPr>
            <a:r>
              <a:rPr lang="el-GR" sz="675" b="0" i="0" u="none" strike="noStrike" cap="none">
                <a:solidFill>
                  <a:srgbClr val="091D5D"/>
                </a:solidFill>
                <a:latin typeface="Verdana"/>
                <a:ea typeface="Verdana"/>
                <a:cs typeface="Verdana"/>
                <a:sym typeface="Verdana"/>
              </a:rPr>
              <a:t>Με μετατροπή των  αδυναμιών σε ευκαιρίες</a:t>
            </a:r>
            <a:endParaRPr sz="675" b="0" i="0" u="none" strike="noStrike" cap="none">
              <a:solidFill>
                <a:srgbClr val="000000"/>
              </a:solidFill>
              <a:latin typeface="Verdana"/>
              <a:ea typeface="Verdana"/>
              <a:cs typeface="Verdana"/>
              <a:sym typeface="Verdana"/>
            </a:endParaRPr>
          </a:p>
        </p:txBody>
      </p:sp>
      <p:grpSp>
        <p:nvGrpSpPr>
          <p:cNvPr id="414" name="Google Shape;414;p55"/>
          <p:cNvGrpSpPr/>
          <p:nvPr/>
        </p:nvGrpSpPr>
        <p:grpSpPr>
          <a:xfrm>
            <a:off x="4531817" y="3220047"/>
            <a:ext cx="173908" cy="215804"/>
            <a:chOff x="4881562" y="4581525"/>
            <a:chExt cx="309168" cy="383653"/>
          </a:xfrm>
        </p:grpSpPr>
        <p:sp>
          <p:nvSpPr>
            <p:cNvPr id="415" name="Google Shape;415;p55"/>
            <p:cNvSpPr/>
            <p:nvPr/>
          </p:nvSpPr>
          <p:spPr>
            <a:xfrm>
              <a:off x="4893551" y="4594847"/>
              <a:ext cx="297179" cy="370331"/>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16" name="Google Shape;416;p55"/>
            <p:cNvSpPr/>
            <p:nvPr/>
          </p:nvSpPr>
          <p:spPr>
            <a:xfrm>
              <a:off x="4881562" y="4581525"/>
              <a:ext cx="294005" cy="368300"/>
            </a:xfrm>
            <a:custGeom>
              <a:avLst/>
              <a:gdLst/>
              <a:ahLst/>
              <a:cxnLst/>
              <a:rect l="l" t="t" r="r" b="b"/>
              <a:pathLst>
                <a:path w="294004" h="368300" extrusionOk="0">
                  <a:moveTo>
                    <a:pt x="140157" y="0"/>
                  </a:moveTo>
                  <a:lnTo>
                    <a:pt x="140157" y="92075"/>
                  </a:lnTo>
                  <a:lnTo>
                    <a:pt x="0" y="92075"/>
                  </a:lnTo>
                  <a:lnTo>
                    <a:pt x="0" y="276225"/>
                  </a:lnTo>
                  <a:lnTo>
                    <a:pt x="140157" y="276225"/>
                  </a:lnTo>
                  <a:lnTo>
                    <a:pt x="140157" y="368300"/>
                  </a:lnTo>
                  <a:lnTo>
                    <a:pt x="293687" y="184150"/>
                  </a:lnTo>
                  <a:lnTo>
                    <a:pt x="14015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grpSp>
        <p:nvGrpSpPr>
          <p:cNvPr id="417" name="Google Shape;417;p55"/>
          <p:cNvGrpSpPr/>
          <p:nvPr/>
        </p:nvGrpSpPr>
        <p:grpSpPr>
          <a:xfrm>
            <a:off x="4201419" y="3220047"/>
            <a:ext cx="175129" cy="215804"/>
            <a:chOff x="4294187" y="4581525"/>
            <a:chExt cx="311340" cy="383653"/>
          </a:xfrm>
        </p:grpSpPr>
        <p:sp>
          <p:nvSpPr>
            <p:cNvPr id="418" name="Google Shape;418;p55"/>
            <p:cNvSpPr/>
            <p:nvPr/>
          </p:nvSpPr>
          <p:spPr>
            <a:xfrm>
              <a:off x="4306824" y="4594847"/>
              <a:ext cx="298703" cy="370331"/>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19" name="Google Shape;419;p55"/>
            <p:cNvSpPr/>
            <p:nvPr/>
          </p:nvSpPr>
          <p:spPr>
            <a:xfrm>
              <a:off x="4294187" y="4581525"/>
              <a:ext cx="295275" cy="368300"/>
            </a:xfrm>
            <a:custGeom>
              <a:avLst/>
              <a:gdLst/>
              <a:ahLst/>
              <a:cxnLst/>
              <a:rect l="l" t="t" r="r" b="b"/>
              <a:pathLst>
                <a:path w="295275" h="368300" extrusionOk="0">
                  <a:moveTo>
                    <a:pt x="154368" y="0"/>
                  </a:moveTo>
                  <a:lnTo>
                    <a:pt x="0" y="184150"/>
                  </a:lnTo>
                  <a:lnTo>
                    <a:pt x="154368" y="368300"/>
                  </a:lnTo>
                  <a:lnTo>
                    <a:pt x="154368" y="276225"/>
                  </a:lnTo>
                  <a:lnTo>
                    <a:pt x="295275" y="276225"/>
                  </a:lnTo>
                  <a:lnTo>
                    <a:pt x="295275" y="92075"/>
                  </a:lnTo>
                  <a:lnTo>
                    <a:pt x="154368" y="92075"/>
                  </a:lnTo>
                  <a:lnTo>
                    <a:pt x="154368"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20" name="Google Shape;420;p55"/>
          <p:cNvSpPr txBox="1"/>
          <p:nvPr/>
        </p:nvSpPr>
        <p:spPr>
          <a:xfrm>
            <a:off x="847744" y="4276254"/>
            <a:ext cx="7039533" cy="481683"/>
          </a:xfrm>
          <a:prstGeom prst="rect">
            <a:avLst/>
          </a:prstGeom>
          <a:noFill/>
          <a:ln>
            <a:noFill/>
          </a:ln>
        </p:spPr>
        <p:txBody>
          <a:bodyPr spcFirstLastPara="1" wrap="square" lIns="0" tIns="7125" rIns="0" bIns="0" anchor="ctr" anchorCtr="0">
            <a:spAutoFit/>
          </a:bodyPr>
          <a:lstStyle/>
          <a:p>
            <a:pPr marL="7144" marR="0" lvl="0" indent="0" algn="ctr" rtl="0">
              <a:lnSpc>
                <a:spcPct val="100000"/>
              </a:lnSpc>
              <a:spcBef>
                <a:spcPts val="56"/>
              </a:spcBef>
              <a:spcAft>
                <a:spcPts val="0"/>
              </a:spcAft>
              <a:buClr>
                <a:srgbClr val="000000"/>
              </a:buClr>
              <a:buSzPts val="2800"/>
              <a:buFont typeface="Raleway"/>
              <a:buNone/>
            </a:pPr>
            <a:r>
              <a:rPr lang="el-GR" sz="1500" b="0" i="0" u="none" strike="noStrike" cap="none">
                <a:solidFill>
                  <a:srgbClr val="091D5D"/>
                </a:solidFill>
                <a:latin typeface="Century Gothic"/>
                <a:ea typeface="Century Gothic"/>
                <a:cs typeface="Century Gothic"/>
                <a:sym typeface="Century Gothic"/>
              </a:rPr>
              <a:t>*** Να γνωρίζετε ότι προτού ξεκινήσουμε μια  Personal SWOT Ανάλυση καλό είναι να έχουμε θέσει ένα Στόχο με τη βοήθεια των SMART Goals***</a:t>
            </a:r>
            <a:endParaRPr sz="1500" b="0" i="0" u="none" strike="noStrike" cap="none">
              <a:solidFill>
                <a:srgbClr val="091D5D"/>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6"/>
          <p:cNvSpPr txBox="1">
            <a:spLocks noGrp="1"/>
          </p:cNvSpPr>
          <p:nvPr>
            <p:ph type="title"/>
          </p:nvPr>
        </p:nvSpPr>
        <p:spPr>
          <a:xfrm>
            <a:off x="1980833" y="-26929"/>
            <a:ext cx="5319449" cy="389350"/>
          </a:xfrm>
          <a:prstGeom prst="rect">
            <a:avLst/>
          </a:prstGeom>
          <a:noFill/>
          <a:ln>
            <a:noFill/>
          </a:ln>
        </p:spPr>
        <p:txBody>
          <a:bodyPr spcFirstLastPara="1" wrap="square" lIns="0" tIns="7125" rIns="0" bIns="0" anchor="ctr" anchorCtr="0">
            <a:spAutoFit/>
          </a:bodyPr>
          <a:lstStyle/>
          <a:p>
            <a:pPr marL="7144" lvl="0" indent="0" algn="ctr" rtl="0">
              <a:lnSpc>
                <a:spcPct val="100000"/>
              </a:lnSpc>
              <a:spcBef>
                <a:spcPts val="56"/>
              </a:spcBef>
              <a:spcAft>
                <a:spcPts val="0"/>
              </a:spcAft>
              <a:buSzPts val="1800"/>
              <a:buNone/>
            </a:pPr>
            <a:r>
              <a:rPr lang="el-GR" sz="2400">
                <a:solidFill>
                  <a:srgbClr val="002060"/>
                </a:solidFill>
                <a:latin typeface="Arial Narrow"/>
                <a:ea typeface="Arial Narrow"/>
                <a:cs typeface="Arial Narrow"/>
                <a:sym typeface="Arial Narrow"/>
              </a:rPr>
              <a:t>Personal SWOT Ανάλυση</a:t>
            </a:r>
            <a:endParaRPr sz="2400">
              <a:solidFill>
                <a:srgbClr val="002060"/>
              </a:solidFill>
              <a:latin typeface="Arial Narrow"/>
              <a:ea typeface="Arial Narrow"/>
              <a:cs typeface="Arial Narrow"/>
              <a:sym typeface="Arial Narrow"/>
            </a:endParaRPr>
          </a:p>
        </p:txBody>
      </p:sp>
      <p:grpSp>
        <p:nvGrpSpPr>
          <p:cNvPr id="426" name="Google Shape;426;p56"/>
          <p:cNvGrpSpPr/>
          <p:nvPr/>
        </p:nvGrpSpPr>
        <p:grpSpPr>
          <a:xfrm>
            <a:off x="1219816" y="332737"/>
            <a:ext cx="1732038" cy="1002413"/>
            <a:chOff x="1523" y="1138427"/>
            <a:chExt cx="2450592" cy="393842"/>
          </a:xfrm>
        </p:grpSpPr>
        <p:sp>
          <p:nvSpPr>
            <p:cNvPr id="427" name="Google Shape;427;p56"/>
            <p:cNvSpPr/>
            <p:nvPr/>
          </p:nvSpPr>
          <p:spPr>
            <a:xfrm>
              <a:off x="1523" y="1138427"/>
              <a:ext cx="2450592" cy="39384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28" name="Google Shape;428;p56"/>
            <p:cNvSpPr/>
            <p:nvPr/>
          </p:nvSpPr>
          <p:spPr>
            <a:xfrm>
              <a:off x="743712" y="1235963"/>
              <a:ext cx="1011936" cy="23164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grpSp>
      <p:sp>
        <p:nvSpPr>
          <p:cNvPr id="429" name="Google Shape;429;p56"/>
          <p:cNvSpPr txBox="1"/>
          <p:nvPr/>
        </p:nvSpPr>
        <p:spPr>
          <a:xfrm>
            <a:off x="1321934" y="365206"/>
            <a:ext cx="1369100" cy="157255"/>
          </a:xfrm>
          <a:prstGeom prst="rect">
            <a:avLst/>
          </a:prstGeom>
          <a:noFill/>
          <a:ln>
            <a:noFill/>
          </a:ln>
        </p:spPr>
        <p:txBody>
          <a:bodyPr spcFirstLastPara="1" wrap="square" lIns="0" tIns="7125" rIns="0" bIns="0" anchor="t" anchorCtr="0">
            <a:spAutoFit/>
          </a:bodyPr>
          <a:lstStyle/>
          <a:p>
            <a:pPr marL="0" marR="3215" lvl="0" indent="0" algn="ctr" rtl="0">
              <a:lnSpc>
                <a:spcPct val="100000"/>
              </a:lnSpc>
              <a:spcBef>
                <a:spcPts val="0"/>
              </a:spcBef>
              <a:spcAft>
                <a:spcPts val="0"/>
              </a:spcAft>
              <a:buClr>
                <a:srgbClr val="000000"/>
              </a:buClr>
              <a:buSzPts val="975"/>
              <a:buFont typeface="Arial"/>
              <a:buNone/>
            </a:pPr>
            <a:r>
              <a:rPr lang="el-GR" sz="975" b="1" i="0" u="none" strike="noStrike" cap="none">
                <a:solidFill>
                  <a:srgbClr val="FFFFFF"/>
                </a:solidFill>
                <a:latin typeface="Verdana"/>
                <a:ea typeface="Verdana"/>
                <a:cs typeface="Verdana"/>
                <a:sym typeface="Verdana"/>
              </a:rPr>
              <a:t>ΔΥΝΑΜΕΙΣ</a:t>
            </a:r>
            <a:endParaRPr sz="975" b="0" i="0" u="none" strike="noStrike" cap="none">
              <a:solidFill>
                <a:srgbClr val="000000"/>
              </a:solidFill>
              <a:latin typeface="Verdana"/>
              <a:ea typeface="Verdana"/>
              <a:cs typeface="Verdana"/>
              <a:sym typeface="Verdana"/>
            </a:endParaRPr>
          </a:p>
        </p:txBody>
      </p:sp>
      <p:grpSp>
        <p:nvGrpSpPr>
          <p:cNvPr id="430" name="Google Shape;430;p56"/>
          <p:cNvGrpSpPr/>
          <p:nvPr/>
        </p:nvGrpSpPr>
        <p:grpSpPr>
          <a:xfrm>
            <a:off x="1219200" y="1348776"/>
            <a:ext cx="1745928" cy="3749857"/>
            <a:chOff x="0" y="1595437"/>
            <a:chExt cx="2449067" cy="5161976"/>
          </a:xfrm>
        </p:grpSpPr>
        <p:sp>
          <p:nvSpPr>
            <p:cNvPr id="431" name="Google Shape;431;p56"/>
            <p:cNvSpPr/>
            <p:nvPr/>
          </p:nvSpPr>
          <p:spPr>
            <a:xfrm>
              <a:off x="1523" y="1607817"/>
              <a:ext cx="2447544" cy="514959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32" name="Google Shape;432;p56"/>
            <p:cNvSpPr/>
            <p:nvPr/>
          </p:nvSpPr>
          <p:spPr>
            <a:xfrm>
              <a:off x="1523" y="1650492"/>
              <a:ext cx="2404872" cy="3069336"/>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33" name="Google Shape;433;p56"/>
            <p:cNvSpPr/>
            <p:nvPr/>
          </p:nvSpPr>
          <p:spPr>
            <a:xfrm>
              <a:off x="0" y="1595437"/>
              <a:ext cx="2433955" cy="5146675"/>
            </a:xfrm>
            <a:custGeom>
              <a:avLst/>
              <a:gdLst/>
              <a:ahLst/>
              <a:cxnLst/>
              <a:rect l="l" t="t" r="r" b="b"/>
              <a:pathLst>
                <a:path w="2433955" h="5146675" extrusionOk="0">
                  <a:moveTo>
                    <a:pt x="2433637" y="0"/>
                  </a:moveTo>
                  <a:lnTo>
                    <a:pt x="0" y="0"/>
                  </a:lnTo>
                  <a:lnTo>
                    <a:pt x="0" y="5146675"/>
                  </a:lnTo>
                  <a:lnTo>
                    <a:pt x="2433637" y="5146675"/>
                  </a:lnTo>
                  <a:lnTo>
                    <a:pt x="2433637"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34" name="Google Shape;434;p56"/>
          <p:cNvSpPr txBox="1"/>
          <p:nvPr/>
        </p:nvSpPr>
        <p:spPr>
          <a:xfrm>
            <a:off x="1204929" y="1340422"/>
            <a:ext cx="1786105" cy="3448099"/>
          </a:xfrm>
          <a:prstGeom prst="rect">
            <a:avLst/>
          </a:prstGeom>
          <a:noFill/>
          <a:ln>
            <a:noFill/>
          </a:ln>
        </p:spPr>
        <p:txBody>
          <a:bodyPr spcFirstLastPara="1" wrap="square" lIns="0" tIns="17500" rIns="0" bIns="0" anchor="t" anchorCtr="0">
            <a:spAutoFit/>
          </a:bodyPr>
          <a:lstStyle/>
          <a:p>
            <a:pPr marL="42863" marR="0" lvl="0" indent="0" algn="l" rtl="0">
              <a:lnSpc>
                <a:spcPct val="100000"/>
              </a:lnSpc>
              <a:spcBef>
                <a:spcPts val="0"/>
              </a:spcBef>
              <a:spcAft>
                <a:spcPts val="0"/>
              </a:spcAft>
              <a:buClr>
                <a:srgbClr val="000000"/>
              </a:buClr>
              <a:buSzPts val="975"/>
              <a:buFont typeface="Arial"/>
              <a:buNone/>
            </a:pPr>
            <a:r>
              <a:rPr lang="el-GR" sz="975" b="0" i="0" u="none" strike="noStrike" cap="none" dirty="0">
                <a:solidFill>
                  <a:srgbClr val="091D5D"/>
                </a:solidFill>
                <a:latin typeface="Century Gothic"/>
                <a:ea typeface="Century Gothic"/>
                <a:cs typeface="Century Gothic"/>
                <a:sym typeface="Century Gothic"/>
              </a:rPr>
              <a:t>ΠΟΙΕΣ</a:t>
            </a:r>
            <a:endParaRPr sz="1400" b="0" i="0" u="none" strike="noStrike" cap="none" dirty="0">
              <a:solidFill>
                <a:srgbClr val="000000"/>
              </a:solidFill>
              <a:latin typeface="Arial"/>
              <a:ea typeface="Arial"/>
              <a:cs typeface="Arial"/>
              <a:sym typeface="Arial"/>
            </a:endParaRPr>
          </a:p>
          <a:p>
            <a:pPr marL="143590" marR="0" lvl="0" indent="-100727" algn="l" rtl="0">
              <a:lnSpc>
                <a:spcPct val="100000"/>
              </a:lnSpc>
              <a:spcBef>
                <a:spcPts val="137"/>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δεξιότητες/ικανότητες/</a:t>
            </a:r>
            <a:r>
              <a:rPr lang="el-GR" sz="975" b="0" i="0" u="none" strike="noStrike" cap="none" dirty="0" err="1">
                <a:solidFill>
                  <a:srgbClr val="091D5D"/>
                </a:solidFill>
                <a:latin typeface="Century Gothic"/>
                <a:ea typeface="Century Gothic"/>
                <a:cs typeface="Century Gothic"/>
                <a:sym typeface="Century Gothic"/>
              </a:rPr>
              <a:t>πό</a:t>
            </a:r>
            <a:r>
              <a:rPr lang="el-GR" sz="975" b="0" i="0" u="none" strike="noStrike" cap="none" dirty="0">
                <a:solidFill>
                  <a:srgbClr val="091D5D"/>
                </a:solidFill>
                <a:latin typeface="Century Gothic"/>
                <a:ea typeface="Century Gothic"/>
                <a:cs typeface="Century Gothic"/>
                <a:sym typeface="Century Gothic"/>
              </a:rPr>
              <a:t>-ρους μπορείς να βασιστείς</a:t>
            </a:r>
            <a:endParaRPr sz="1400" b="0" i="0" u="none" strike="noStrike" cap="none" dirty="0">
              <a:solidFill>
                <a:srgbClr val="000000"/>
              </a:solidFill>
              <a:latin typeface="Arial"/>
              <a:ea typeface="Arial"/>
              <a:cs typeface="Arial"/>
              <a:sym typeface="Arial"/>
            </a:endParaRPr>
          </a:p>
          <a:p>
            <a:pPr marL="143590" marR="0" lvl="0" indent="-100727" algn="l" rtl="0">
              <a:lnSpc>
                <a:spcPct val="100000"/>
              </a:lnSpc>
              <a:spcBef>
                <a:spcPts val="137"/>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προσόντα ή εμπειρίες δείχνουν τι είσαι ικανός/ή;</a:t>
            </a:r>
            <a:endParaRPr sz="1400" b="0" i="0" u="none" strike="noStrike" cap="none" dirty="0">
              <a:solidFill>
                <a:srgbClr val="000000"/>
              </a:solidFill>
              <a:latin typeface="Arial"/>
              <a:ea typeface="Arial"/>
              <a:cs typeface="Arial"/>
              <a:sym typeface="Arial"/>
            </a:endParaRPr>
          </a:p>
          <a:p>
            <a:pPr marL="143590" marR="0" lvl="0" indent="-100727" algn="l" rtl="0">
              <a:lnSpc>
                <a:spcPct val="100000"/>
              </a:lnSpc>
              <a:spcBef>
                <a:spcPts val="137"/>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εμπειρίες/επιτεύγματα μπορείς να αξιοποιήσεις;</a:t>
            </a:r>
            <a:endParaRPr sz="975" b="0" i="0" u="none" strike="noStrike" cap="none" dirty="0">
              <a:solidFill>
                <a:srgbClr val="091D5D"/>
              </a:solidFill>
              <a:latin typeface="Century Gothic"/>
              <a:ea typeface="Century Gothic"/>
              <a:cs typeface="Century Gothic"/>
              <a:sym typeface="Century Gothic"/>
            </a:endParaRPr>
          </a:p>
          <a:p>
            <a:pPr marL="143590" marR="0" lvl="0" indent="-100727" algn="l" rtl="0">
              <a:lnSpc>
                <a:spcPct val="100000"/>
              </a:lnSpc>
              <a:spcBef>
                <a:spcPts val="137"/>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είναι οι αξίες σου;</a:t>
            </a:r>
            <a:endParaRPr sz="1400" b="0" i="0" u="none" strike="noStrike" cap="none" dirty="0">
              <a:solidFill>
                <a:srgbClr val="000000"/>
              </a:solidFill>
              <a:latin typeface="Arial"/>
              <a:ea typeface="Arial"/>
              <a:cs typeface="Arial"/>
              <a:sym typeface="Arial"/>
            </a:endParaRPr>
          </a:p>
          <a:p>
            <a:pPr marL="143590" marR="0" lvl="0" indent="-100727" algn="l" rtl="0">
              <a:lnSpc>
                <a:spcPct val="100000"/>
              </a:lnSpc>
              <a:spcBef>
                <a:spcPts val="137"/>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Τι πιστεύεις ότι μπορείς να κάνεις καλά, αν όχι </a:t>
            </a:r>
            <a:r>
              <a:rPr lang="el-GR" sz="975" b="0" i="0" u="none" strike="noStrike" cap="none" dirty="0" err="1">
                <a:solidFill>
                  <a:srgbClr val="091D5D"/>
                </a:solidFill>
                <a:latin typeface="Century Gothic"/>
                <a:ea typeface="Century Gothic"/>
                <a:cs typeface="Century Gothic"/>
                <a:sym typeface="Century Gothic"/>
              </a:rPr>
              <a:t>καλύ-τερα</a:t>
            </a:r>
            <a:r>
              <a:rPr lang="el-GR" sz="975" b="0" i="0" u="none" strike="noStrike" cap="none" dirty="0">
                <a:solidFill>
                  <a:srgbClr val="091D5D"/>
                </a:solidFill>
                <a:latin typeface="Century Gothic"/>
                <a:ea typeface="Century Gothic"/>
                <a:cs typeface="Century Gothic"/>
                <a:sym typeface="Century Gothic"/>
              </a:rPr>
              <a:t>, από κάποιον άλλον; </a:t>
            </a:r>
            <a:endParaRPr sz="975" b="0" i="0" u="none" strike="noStrike" cap="none" dirty="0">
              <a:solidFill>
                <a:srgbClr val="091D5D"/>
              </a:solidFill>
              <a:latin typeface="Century Gothic"/>
              <a:ea typeface="Century Gothic"/>
              <a:cs typeface="Century Gothic"/>
              <a:sym typeface="Century Gothic"/>
            </a:endParaRPr>
          </a:p>
          <a:p>
            <a:pPr marL="143590" marR="0" lvl="0" indent="-100727" algn="l" rtl="0">
              <a:lnSpc>
                <a:spcPct val="100000"/>
              </a:lnSpc>
              <a:spcBef>
                <a:spcPts val="137"/>
              </a:spcBef>
              <a:spcAft>
                <a:spcPts val="0"/>
              </a:spcAft>
              <a:buClr>
                <a:srgbClr val="000000"/>
              </a:buClr>
              <a:buSzPts val="900"/>
              <a:buFont typeface="Arial"/>
              <a:buChar char="•"/>
            </a:pPr>
            <a:r>
              <a:rPr lang="el-GR" sz="900" b="0" i="0" u="none" strike="noStrike" cap="none" dirty="0">
                <a:solidFill>
                  <a:srgbClr val="091D5D"/>
                </a:solidFill>
                <a:latin typeface="Century Gothic"/>
                <a:ea typeface="Century Gothic"/>
                <a:cs typeface="Century Gothic"/>
                <a:sym typeface="Century Gothic"/>
              </a:rPr>
              <a:t>Τι σε παρακινεί περισσότερο</a:t>
            </a:r>
            <a:endParaRPr sz="1400" b="0" i="0" u="none" strike="noStrike" cap="none" dirty="0">
              <a:solidFill>
                <a:srgbClr val="000000"/>
              </a:solidFill>
              <a:latin typeface="Arial"/>
              <a:ea typeface="Arial"/>
              <a:cs typeface="Arial"/>
              <a:sym typeface="Arial"/>
            </a:endParaRPr>
          </a:p>
          <a:p>
            <a:pPr marL="143590" marR="0" lvl="0" indent="-100727" algn="l" rtl="0">
              <a:lnSpc>
                <a:spcPct val="100000"/>
              </a:lnSpc>
              <a:spcBef>
                <a:spcPts val="137"/>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Τι σε κάνει μοναδικό;</a:t>
            </a:r>
            <a:endParaRPr sz="975" b="0" i="0" u="none" strike="noStrike" cap="none" dirty="0">
              <a:solidFill>
                <a:srgbClr val="091D5D"/>
              </a:solidFill>
              <a:latin typeface="Century Gothic"/>
              <a:ea typeface="Century Gothic"/>
              <a:cs typeface="Century Gothic"/>
              <a:sym typeface="Century Gothic"/>
            </a:endParaRPr>
          </a:p>
          <a:p>
            <a:pPr marL="143590" marR="0" lvl="0" indent="-100727" algn="l" rtl="0">
              <a:lnSpc>
                <a:spcPct val="100000"/>
              </a:lnSpc>
              <a:spcBef>
                <a:spcPts val="137"/>
              </a:spcBef>
              <a:spcAft>
                <a:spcPts val="0"/>
              </a:spcAft>
              <a:buClr>
                <a:srgbClr val="000000"/>
              </a:buClr>
              <a:buSzPts val="975"/>
              <a:buFont typeface="Arial"/>
              <a:buChar char="•"/>
            </a:pPr>
            <a:r>
              <a:rPr lang="el-GR" sz="975" b="0" i="1" u="none" strike="noStrike" cap="none" dirty="0">
                <a:solidFill>
                  <a:srgbClr val="091D5D"/>
                </a:solidFill>
                <a:latin typeface="Century Gothic"/>
                <a:ea typeface="Century Gothic"/>
                <a:cs typeface="Century Gothic"/>
                <a:sym typeface="Century Gothic"/>
              </a:rPr>
              <a:t>Τι θετικά πράγματα λένε οι άλλοι για σένα; </a:t>
            </a:r>
            <a:endParaRPr sz="975" b="0" i="1" u="none" strike="noStrike" cap="none" dirty="0">
              <a:solidFill>
                <a:srgbClr val="091D5D"/>
              </a:solidFill>
              <a:latin typeface="Century Gothic"/>
              <a:ea typeface="Century Gothic"/>
              <a:cs typeface="Century Gothic"/>
              <a:sym typeface="Century Gothic"/>
            </a:endParaRPr>
          </a:p>
          <a:p>
            <a:pPr marL="143590" marR="0" lvl="0" indent="-100727" algn="l" rtl="0">
              <a:lnSpc>
                <a:spcPct val="100000"/>
              </a:lnSpc>
              <a:spcBef>
                <a:spcPts val="137"/>
              </a:spcBef>
              <a:spcAft>
                <a:spcPts val="0"/>
              </a:spcAft>
              <a:buClr>
                <a:srgbClr val="000000"/>
              </a:buClr>
              <a:buSzPts val="975"/>
              <a:buFont typeface="Arial"/>
              <a:buChar char="•"/>
            </a:pPr>
            <a:r>
              <a:rPr lang="el-GR" sz="975" b="0" i="1" u="none" strike="noStrike" cap="none" dirty="0">
                <a:solidFill>
                  <a:srgbClr val="091D5D"/>
                </a:solidFill>
                <a:latin typeface="Century Gothic"/>
                <a:ea typeface="Century Gothic"/>
                <a:cs typeface="Century Gothic"/>
                <a:sym typeface="Century Gothic"/>
              </a:rPr>
              <a:t>Ποιες θετικές πτυχές του χαρακτήρα σου, που ξεχωρίζουν οι άλλοι;</a:t>
            </a:r>
            <a:endParaRPr sz="975" b="0" i="1" u="none" strike="noStrike" cap="none" dirty="0">
              <a:solidFill>
                <a:srgbClr val="091D5D"/>
              </a:solidFill>
              <a:latin typeface="Century Gothic"/>
              <a:ea typeface="Century Gothic"/>
              <a:cs typeface="Century Gothic"/>
              <a:sym typeface="Century Gothic"/>
            </a:endParaRPr>
          </a:p>
          <a:p>
            <a:pPr marL="143590" marR="0" lvl="0" indent="-100727" algn="l" rtl="0">
              <a:lnSpc>
                <a:spcPct val="100000"/>
              </a:lnSpc>
              <a:spcBef>
                <a:spcPts val="137"/>
              </a:spcBef>
              <a:spcAft>
                <a:spcPts val="0"/>
              </a:spcAft>
              <a:buClr>
                <a:srgbClr val="000000"/>
              </a:buClr>
              <a:buSzPts val="975"/>
              <a:buFont typeface="Arial"/>
              <a:buChar char="•"/>
            </a:pPr>
            <a:r>
              <a:rPr lang="el-GR" sz="975" b="0" i="1" u="none" strike="noStrike" cap="none" dirty="0">
                <a:solidFill>
                  <a:srgbClr val="091D5D"/>
                </a:solidFill>
                <a:latin typeface="Century Gothic"/>
                <a:ea typeface="Century Gothic"/>
                <a:cs typeface="Century Gothic"/>
                <a:sym typeface="Century Gothic"/>
              </a:rPr>
              <a:t>Γιατί στους άλλους αρέσει να εργάζονται/</a:t>
            </a:r>
            <a:r>
              <a:rPr lang="el-GR" sz="975" b="0" i="1" u="none" strike="noStrike" cap="none" dirty="0" err="1">
                <a:solidFill>
                  <a:srgbClr val="091D5D"/>
                </a:solidFill>
                <a:latin typeface="Century Gothic"/>
                <a:ea typeface="Century Gothic"/>
                <a:cs typeface="Century Gothic"/>
                <a:sym typeface="Century Gothic"/>
              </a:rPr>
              <a:t>συνανα</a:t>
            </a:r>
            <a:r>
              <a:rPr lang="el-GR" sz="975" b="0" i="1" u="none" strike="noStrike" cap="none" dirty="0">
                <a:solidFill>
                  <a:srgbClr val="091D5D"/>
                </a:solidFill>
                <a:latin typeface="Century Gothic"/>
                <a:ea typeface="Century Gothic"/>
                <a:cs typeface="Century Gothic"/>
                <a:sym typeface="Century Gothic"/>
              </a:rPr>
              <a:t>-στρέφονται μαζί σου;</a:t>
            </a:r>
            <a:endParaRPr sz="1400" b="0" i="0" u="none" strike="noStrike" cap="none" dirty="0">
              <a:solidFill>
                <a:srgbClr val="000000"/>
              </a:solidFill>
              <a:latin typeface="Arial"/>
              <a:ea typeface="Arial"/>
              <a:cs typeface="Arial"/>
              <a:sym typeface="Arial"/>
            </a:endParaRPr>
          </a:p>
          <a:p>
            <a:pPr marL="143590" marR="0" lvl="0" indent="-38813" algn="l" rtl="0">
              <a:lnSpc>
                <a:spcPct val="100000"/>
              </a:lnSpc>
              <a:spcBef>
                <a:spcPts val="137"/>
              </a:spcBef>
              <a:spcAft>
                <a:spcPts val="0"/>
              </a:spcAft>
              <a:buClr>
                <a:srgbClr val="000000"/>
              </a:buClr>
              <a:buSzPts val="975"/>
              <a:buFont typeface="Arial"/>
              <a:buNone/>
            </a:pPr>
            <a:endParaRPr sz="975" b="0" i="0" u="none" strike="noStrike" cap="none" dirty="0">
              <a:solidFill>
                <a:srgbClr val="091D5D"/>
              </a:solidFill>
              <a:latin typeface="Century Gothic"/>
              <a:ea typeface="Century Gothic"/>
              <a:cs typeface="Century Gothic"/>
              <a:sym typeface="Century Gothic"/>
            </a:endParaRPr>
          </a:p>
        </p:txBody>
      </p:sp>
      <p:grpSp>
        <p:nvGrpSpPr>
          <p:cNvPr id="435" name="Google Shape;435;p56"/>
          <p:cNvGrpSpPr/>
          <p:nvPr/>
        </p:nvGrpSpPr>
        <p:grpSpPr>
          <a:xfrm>
            <a:off x="2997609" y="1337661"/>
            <a:ext cx="1727401" cy="3760972"/>
            <a:chOff x="2474057" y="1595437"/>
            <a:chExt cx="2537721" cy="5161976"/>
          </a:xfrm>
        </p:grpSpPr>
        <p:sp>
          <p:nvSpPr>
            <p:cNvPr id="436" name="Google Shape;436;p56"/>
            <p:cNvSpPr/>
            <p:nvPr/>
          </p:nvSpPr>
          <p:spPr>
            <a:xfrm>
              <a:off x="2514600" y="1607817"/>
              <a:ext cx="2450592" cy="5149596"/>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37" name="Google Shape;437;p56"/>
            <p:cNvSpPr/>
            <p:nvPr/>
          </p:nvSpPr>
          <p:spPr>
            <a:xfrm>
              <a:off x="2513075" y="1650492"/>
              <a:ext cx="2470404" cy="3471672"/>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38" name="Google Shape;438;p56"/>
            <p:cNvSpPr/>
            <p:nvPr/>
          </p:nvSpPr>
          <p:spPr>
            <a:xfrm>
              <a:off x="2474057" y="1595437"/>
              <a:ext cx="2537721" cy="5146675"/>
            </a:xfrm>
            <a:custGeom>
              <a:avLst/>
              <a:gdLst/>
              <a:ahLst/>
              <a:cxnLst/>
              <a:rect l="l" t="t" r="r" b="b"/>
              <a:pathLst>
                <a:path w="2447925" h="5146675" extrusionOk="0">
                  <a:moveTo>
                    <a:pt x="2447925" y="0"/>
                  </a:moveTo>
                  <a:lnTo>
                    <a:pt x="0" y="0"/>
                  </a:lnTo>
                  <a:lnTo>
                    <a:pt x="0" y="5146675"/>
                  </a:lnTo>
                  <a:lnTo>
                    <a:pt x="2447925" y="5146675"/>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39" name="Google Shape;439;p56"/>
          <p:cNvSpPr txBox="1"/>
          <p:nvPr/>
        </p:nvSpPr>
        <p:spPr>
          <a:xfrm>
            <a:off x="2978433" y="1388470"/>
            <a:ext cx="2046928" cy="3372238"/>
          </a:xfrm>
          <a:prstGeom prst="rect">
            <a:avLst/>
          </a:prstGeom>
          <a:noFill/>
          <a:ln>
            <a:noFill/>
          </a:ln>
        </p:spPr>
        <p:txBody>
          <a:bodyPr spcFirstLastPara="1" wrap="square" lIns="0" tIns="7125" rIns="0" bIns="0" anchor="t" anchorCtr="0">
            <a:spAutoFit/>
          </a:bodyPr>
          <a:lstStyle/>
          <a:p>
            <a:pPr marL="107155" marR="314325" lvl="0" indent="-100369" algn="l" rtl="0">
              <a:lnSpc>
                <a:spcPct val="110000"/>
              </a:lnSpc>
              <a:spcBef>
                <a:spcPts val="0"/>
              </a:spcBef>
              <a:spcAft>
                <a:spcPts val="0"/>
              </a:spcAft>
              <a:buClr>
                <a:srgbClr val="000000"/>
              </a:buClr>
              <a:buSzPts val="975"/>
              <a:buFont typeface="Arial"/>
              <a:buChar char="•"/>
            </a:pPr>
            <a:r>
              <a:rPr lang="el-GR" sz="975" b="0" i="0" u="none" strike="noStrike" cap="none" dirty="0">
                <a:solidFill>
                  <a:srgbClr val="091D5D"/>
                </a:solidFill>
                <a:latin typeface="Century Gothic"/>
                <a:ea typeface="Century Gothic"/>
                <a:cs typeface="Century Gothic"/>
                <a:sym typeface="Century Gothic"/>
              </a:rPr>
              <a:t>Τι χρειάζεται να βελτιώσεις για να πετύχεις τους στόχους σου; </a:t>
            </a:r>
            <a:endParaRPr sz="1400" b="0" i="0" u="none" strike="noStrike" cap="none" dirty="0">
              <a:solidFill>
                <a:srgbClr val="000000"/>
              </a:solidFill>
              <a:latin typeface="Arial"/>
              <a:ea typeface="Arial"/>
              <a:cs typeface="Arial"/>
              <a:sym typeface="Arial"/>
            </a:endParaRPr>
          </a:p>
          <a:p>
            <a:pPr marL="107155" marR="314325" lvl="0" indent="-100369" algn="l" rtl="0">
              <a:lnSpc>
                <a:spcPct val="110000"/>
              </a:lnSpc>
              <a:spcBef>
                <a:spcPts val="56"/>
              </a:spcBef>
              <a:spcAft>
                <a:spcPts val="0"/>
              </a:spcAft>
              <a:buClr>
                <a:srgbClr val="000000"/>
              </a:buClr>
              <a:buSzPts val="975"/>
              <a:buFont typeface="Arial"/>
              <a:buChar char="•"/>
            </a:pPr>
            <a:r>
              <a:rPr lang="el-GR" sz="975" b="0" i="0" u="none" strike="noStrike" cap="none" dirty="0">
                <a:solidFill>
                  <a:srgbClr val="002060"/>
                </a:solidFill>
                <a:latin typeface="Century Gothic"/>
                <a:ea typeface="Century Gothic"/>
                <a:cs typeface="Century Gothic"/>
                <a:sym typeface="Century Gothic"/>
              </a:rPr>
              <a:t>Ποιες δεξιότητες/πόρους, σύμφωνα με τους στόχους σου, πρέπει να αποκτήσεις σύντομα;</a:t>
            </a:r>
            <a:endParaRPr sz="1400" b="0" i="0" u="none" strike="noStrike" cap="none" dirty="0">
              <a:solidFill>
                <a:srgbClr val="000000"/>
              </a:solidFill>
              <a:latin typeface="Arial"/>
              <a:ea typeface="Arial"/>
              <a:cs typeface="Arial"/>
              <a:sym typeface="Arial"/>
            </a:endParaRPr>
          </a:p>
          <a:p>
            <a:pPr marL="107155" marR="314325" lvl="0" indent="-100369" algn="l" rtl="0">
              <a:lnSpc>
                <a:spcPct val="110000"/>
              </a:lnSpc>
              <a:spcBef>
                <a:spcPts val="56"/>
              </a:spcBef>
              <a:spcAft>
                <a:spcPts val="0"/>
              </a:spcAft>
              <a:buClr>
                <a:srgbClr val="000000"/>
              </a:buClr>
              <a:buSzPts val="975"/>
              <a:buFont typeface="Arial"/>
              <a:buChar char="•"/>
            </a:pPr>
            <a:r>
              <a:rPr lang="el-GR" sz="975" b="0" i="0" u="none" strike="noStrike" cap="none" dirty="0">
                <a:solidFill>
                  <a:srgbClr val="002060"/>
                </a:solidFill>
                <a:latin typeface="Century Gothic"/>
                <a:ea typeface="Century Gothic"/>
                <a:cs typeface="Century Gothic"/>
                <a:sym typeface="Century Gothic"/>
              </a:rPr>
              <a:t>Ποιες δραστηριότητες αναβάλλεις μέχρι την τελευταία στιγμή;</a:t>
            </a:r>
            <a:endParaRPr sz="1400" b="0" i="0" u="none" strike="noStrike" cap="none" dirty="0">
              <a:solidFill>
                <a:srgbClr val="000000"/>
              </a:solidFill>
              <a:latin typeface="Arial"/>
              <a:ea typeface="Arial"/>
              <a:cs typeface="Arial"/>
              <a:sym typeface="Arial"/>
            </a:endParaRPr>
          </a:p>
          <a:p>
            <a:pPr marL="107155" marR="314325" lvl="0" indent="-100369" algn="l" rtl="0">
              <a:lnSpc>
                <a:spcPct val="110000"/>
              </a:lnSpc>
              <a:spcBef>
                <a:spcPts val="56"/>
              </a:spcBef>
              <a:spcAft>
                <a:spcPts val="0"/>
              </a:spcAft>
              <a:buClr>
                <a:srgbClr val="000000"/>
              </a:buClr>
              <a:buSzPts val="975"/>
              <a:buFont typeface="Arial"/>
              <a:buChar char="•"/>
            </a:pPr>
            <a:r>
              <a:rPr lang="el-GR" sz="975" b="0" i="0" u="none" strike="noStrike" cap="none" dirty="0">
                <a:solidFill>
                  <a:srgbClr val="002060"/>
                </a:solidFill>
                <a:latin typeface="Century Gothic"/>
                <a:ea typeface="Century Gothic"/>
                <a:cs typeface="Century Gothic"/>
                <a:sym typeface="Century Gothic"/>
              </a:rPr>
              <a:t>Ποιες πλευρές της </a:t>
            </a:r>
            <a:r>
              <a:rPr lang="el-GR" sz="975" b="0" i="0" u="none" strike="noStrike" cap="none" dirty="0" err="1">
                <a:solidFill>
                  <a:srgbClr val="002060"/>
                </a:solidFill>
                <a:latin typeface="Century Gothic"/>
                <a:ea typeface="Century Gothic"/>
                <a:cs typeface="Century Gothic"/>
                <a:sym typeface="Century Gothic"/>
              </a:rPr>
              <a:t>συμπε-ριφοράς</a:t>
            </a:r>
            <a:r>
              <a:rPr lang="el-GR" sz="975" b="0" i="0" u="none" strike="noStrike" cap="none" dirty="0">
                <a:solidFill>
                  <a:srgbClr val="002060"/>
                </a:solidFill>
                <a:latin typeface="Century Gothic"/>
                <a:ea typeface="Century Gothic"/>
                <a:cs typeface="Century Gothic"/>
                <a:sym typeface="Century Gothic"/>
              </a:rPr>
              <a:t> σου επηρεάζουν αρνητικά την απόδοσή σου(αργοπορία, άγχος);</a:t>
            </a:r>
            <a:endParaRPr sz="1400" b="0" i="0" u="none" strike="noStrike" cap="none" dirty="0">
              <a:solidFill>
                <a:srgbClr val="000000"/>
              </a:solidFill>
              <a:latin typeface="Arial"/>
              <a:ea typeface="Arial"/>
              <a:cs typeface="Arial"/>
              <a:sym typeface="Arial"/>
            </a:endParaRPr>
          </a:p>
          <a:p>
            <a:pPr marL="107155" marR="314325" lvl="0" indent="-100369" algn="l" rtl="0">
              <a:lnSpc>
                <a:spcPct val="110000"/>
              </a:lnSpc>
              <a:spcBef>
                <a:spcPts val="56"/>
              </a:spcBef>
              <a:spcAft>
                <a:spcPts val="0"/>
              </a:spcAft>
              <a:buClr>
                <a:srgbClr val="000000"/>
              </a:buClr>
              <a:buSzPts val="975"/>
              <a:buFont typeface="Arial"/>
              <a:buChar char="•"/>
            </a:pPr>
            <a:r>
              <a:rPr lang="el-GR" sz="975" b="0" i="0" u="none" strike="noStrike" cap="none" dirty="0">
                <a:solidFill>
                  <a:srgbClr val="002060"/>
                </a:solidFill>
                <a:latin typeface="Century Gothic"/>
                <a:ea typeface="Century Gothic"/>
                <a:cs typeface="Century Gothic"/>
                <a:sym typeface="Century Gothic"/>
              </a:rPr>
              <a:t>Τι σου λένε οι άλλοι όταν αναφέρουν τις αδυναμίες σου;</a:t>
            </a:r>
            <a:endParaRPr sz="975" b="0" i="0" u="none" strike="noStrike" cap="none" dirty="0">
              <a:solidFill>
                <a:srgbClr val="002060"/>
              </a:solidFill>
              <a:latin typeface="Century Gothic"/>
              <a:ea typeface="Century Gothic"/>
              <a:cs typeface="Century Gothic"/>
              <a:sym typeface="Century Gothic"/>
            </a:endParaRPr>
          </a:p>
          <a:p>
            <a:pPr marL="107155" marR="314325" lvl="0" indent="-100369" algn="l" rtl="0">
              <a:lnSpc>
                <a:spcPct val="110000"/>
              </a:lnSpc>
              <a:spcBef>
                <a:spcPts val="56"/>
              </a:spcBef>
              <a:spcAft>
                <a:spcPts val="0"/>
              </a:spcAft>
              <a:buClr>
                <a:srgbClr val="000000"/>
              </a:buClr>
              <a:buSzPts val="975"/>
              <a:buFont typeface="Arial"/>
              <a:buChar char="•"/>
            </a:pPr>
            <a:r>
              <a:rPr lang="el-GR" sz="975" b="0" i="0" u="none" strike="noStrike" cap="none" dirty="0">
                <a:solidFill>
                  <a:srgbClr val="002060"/>
                </a:solidFill>
                <a:latin typeface="Century Gothic"/>
                <a:ea typeface="Century Gothic"/>
                <a:cs typeface="Century Gothic"/>
                <a:sym typeface="Century Gothic"/>
              </a:rPr>
              <a:t>Έχεις λάβει αρνητικά σχόλια για τις δεξιότητές ή την απόδοσή σου;</a:t>
            </a:r>
            <a:endParaRPr sz="975" b="0" i="0" u="none" strike="noStrike" cap="none" dirty="0">
              <a:solidFill>
                <a:srgbClr val="002060"/>
              </a:solidFill>
              <a:latin typeface="Century Gothic"/>
              <a:ea typeface="Century Gothic"/>
              <a:cs typeface="Century Gothic"/>
              <a:sym typeface="Century Gothic"/>
            </a:endParaRPr>
          </a:p>
        </p:txBody>
      </p:sp>
      <p:grpSp>
        <p:nvGrpSpPr>
          <p:cNvPr id="440" name="Google Shape;440;p56"/>
          <p:cNvGrpSpPr/>
          <p:nvPr/>
        </p:nvGrpSpPr>
        <p:grpSpPr>
          <a:xfrm>
            <a:off x="4758423" y="1307613"/>
            <a:ext cx="1568820" cy="3750074"/>
            <a:chOff x="5026025" y="1289727"/>
            <a:chExt cx="2491854" cy="5467686"/>
          </a:xfrm>
        </p:grpSpPr>
        <p:sp>
          <p:nvSpPr>
            <p:cNvPr id="441" name="Google Shape;441;p56"/>
            <p:cNvSpPr/>
            <p:nvPr/>
          </p:nvSpPr>
          <p:spPr>
            <a:xfrm>
              <a:off x="5038344" y="1607817"/>
              <a:ext cx="2452116" cy="5149596"/>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42" name="Google Shape;442;p56"/>
            <p:cNvSpPr/>
            <p:nvPr/>
          </p:nvSpPr>
          <p:spPr>
            <a:xfrm>
              <a:off x="5036820" y="1650492"/>
              <a:ext cx="2481059" cy="3270504"/>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43" name="Google Shape;443;p56"/>
            <p:cNvSpPr/>
            <p:nvPr/>
          </p:nvSpPr>
          <p:spPr>
            <a:xfrm>
              <a:off x="5026025" y="1289727"/>
              <a:ext cx="2447925" cy="5452385"/>
            </a:xfrm>
            <a:custGeom>
              <a:avLst/>
              <a:gdLst/>
              <a:ahLst/>
              <a:cxnLst/>
              <a:rect l="l" t="t" r="r" b="b"/>
              <a:pathLst>
                <a:path w="2447925" h="5146675" extrusionOk="0">
                  <a:moveTo>
                    <a:pt x="2447925" y="0"/>
                  </a:moveTo>
                  <a:lnTo>
                    <a:pt x="0" y="0"/>
                  </a:lnTo>
                  <a:lnTo>
                    <a:pt x="0" y="5146675"/>
                  </a:lnTo>
                  <a:lnTo>
                    <a:pt x="2447925" y="5146675"/>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44" name="Google Shape;444;p56"/>
          <p:cNvSpPr txBox="1"/>
          <p:nvPr/>
        </p:nvSpPr>
        <p:spPr>
          <a:xfrm>
            <a:off x="4746565" y="1444339"/>
            <a:ext cx="1841615" cy="2864278"/>
          </a:xfrm>
          <a:prstGeom prst="rect">
            <a:avLst/>
          </a:prstGeom>
          <a:noFill/>
          <a:ln>
            <a:noFill/>
          </a:ln>
        </p:spPr>
        <p:txBody>
          <a:bodyPr spcFirstLastPara="1" wrap="square" lIns="0" tIns="7125" rIns="0" bIns="0" anchor="t" anchorCtr="0">
            <a:spAutoFit/>
          </a:bodyPr>
          <a:lstStyle/>
          <a:p>
            <a:pPr marL="107155" marR="231815" lvl="0" indent="-100369" algn="l" rtl="0">
              <a:lnSpc>
                <a:spcPct val="110000"/>
              </a:lnSpc>
              <a:spcBef>
                <a:spcPts val="0"/>
              </a:spcBef>
              <a:spcAft>
                <a:spcPts val="0"/>
              </a:spcAft>
              <a:buClr>
                <a:srgbClr val="000000"/>
              </a:buClr>
              <a:buSzPts val="975"/>
              <a:buFont typeface="Arial"/>
              <a:buChar char="•"/>
            </a:pPr>
            <a:r>
              <a:rPr lang="el-GR" sz="975" b="0" i="0" u="none" strike="noStrike" cap="none">
                <a:solidFill>
                  <a:srgbClr val="091D5D"/>
                </a:solidFill>
                <a:latin typeface="Century Gothic"/>
                <a:ea typeface="Century Gothic"/>
                <a:cs typeface="Century Gothic"/>
                <a:sym typeface="Century Gothic"/>
              </a:rPr>
              <a:t>Γνωρίζετε κάποιους ανθρώπους με επιρροή;</a:t>
            </a:r>
            <a:endParaRPr sz="1400" b="0" i="0" u="none" strike="noStrike" cap="none">
              <a:solidFill>
                <a:srgbClr val="000000"/>
              </a:solidFill>
              <a:latin typeface="Arial"/>
              <a:ea typeface="Arial"/>
              <a:cs typeface="Arial"/>
              <a:sym typeface="Arial"/>
            </a:endParaRPr>
          </a:p>
          <a:p>
            <a:pPr marL="107155" marR="23181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91D5D"/>
                </a:solidFill>
                <a:latin typeface="Century Gothic"/>
                <a:ea typeface="Century Gothic"/>
                <a:cs typeface="Century Gothic"/>
                <a:sym typeface="Century Gothic"/>
              </a:rPr>
              <a:t>Ποιες ευκαιρίες δικτύω-σης θα μπορούσες να εκμεταλλευτείς (συνά-ντηση ατόμων που θα  σε βοηθούσαν;</a:t>
            </a:r>
            <a:endParaRPr sz="1400" b="0" i="0" u="none" strike="noStrike" cap="none">
              <a:solidFill>
                <a:srgbClr val="000000"/>
              </a:solidFill>
              <a:latin typeface="Arial"/>
              <a:ea typeface="Arial"/>
              <a:cs typeface="Arial"/>
              <a:sym typeface="Arial"/>
            </a:endParaRPr>
          </a:p>
          <a:p>
            <a:pPr marL="107155" marR="23181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91D5D"/>
                </a:solidFill>
                <a:latin typeface="Century Gothic"/>
                <a:ea typeface="Century Gothic"/>
                <a:cs typeface="Century Gothic"/>
                <a:sym typeface="Century Gothic"/>
              </a:rPr>
              <a:t>Υπάρχουν νέες τεχνολογίες / εργαλεία / προσεγγίσεις που θα μπορούσες να μάθεις &amp; θα σε στήριζαν;</a:t>
            </a:r>
            <a:endParaRPr sz="1400" b="0" i="0" u="none" strike="noStrike" cap="none">
              <a:solidFill>
                <a:srgbClr val="000000"/>
              </a:solidFill>
              <a:latin typeface="Arial"/>
              <a:ea typeface="Arial"/>
              <a:cs typeface="Arial"/>
              <a:sym typeface="Arial"/>
            </a:endParaRPr>
          </a:p>
          <a:p>
            <a:pPr marL="107155" marR="23181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91D5D"/>
                </a:solidFill>
                <a:latin typeface="Century Gothic"/>
                <a:ea typeface="Century Gothic"/>
                <a:cs typeface="Century Gothic"/>
                <a:sym typeface="Century Gothic"/>
              </a:rPr>
              <a:t>Ανήκεις σε επαγγελματικό δίκτυο στον κλάδο σου;</a:t>
            </a:r>
            <a:endParaRPr sz="975" b="0" i="0" u="none" strike="noStrike" cap="none">
              <a:solidFill>
                <a:srgbClr val="091D5D"/>
              </a:solidFill>
              <a:latin typeface="Century Gothic"/>
              <a:ea typeface="Century Gothic"/>
              <a:cs typeface="Century Gothic"/>
              <a:sym typeface="Century Gothic"/>
            </a:endParaRPr>
          </a:p>
          <a:p>
            <a:pPr marL="107155" marR="23181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91D5D"/>
                </a:solidFill>
                <a:latin typeface="Century Gothic"/>
                <a:ea typeface="Century Gothic"/>
                <a:cs typeface="Century Gothic"/>
                <a:sym typeface="Century Gothic"/>
              </a:rPr>
              <a:t>Υπάρχουν εκδηλώσεις, σεμινάρια που πρέπει να παρακολουθήσεις;</a:t>
            </a:r>
            <a:endParaRPr sz="975" b="0" i="0" u="none" strike="noStrike" cap="none">
              <a:solidFill>
                <a:srgbClr val="091D5D"/>
              </a:solidFill>
              <a:latin typeface="Century Gothic"/>
              <a:ea typeface="Century Gothic"/>
              <a:cs typeface="Century Gothic"/>
              <a:sym typeface="Century Gothic"/>
            </a:endParaRPr>
          </a:p>
        </p:txBody>
      </p:sp>
      <p:sp>
        <p:nvSpPr>
          <p:cNvPr id="445" name="Google Shape;445;p56"/>
          <p:cNvSpPr txBox="1"/>
          <p:nvPr/>
        </p:nvSpPr>
        <p:spPr>
          <a:xfrm>
            <a:off x="6505114" y="1348776"/>
            <a:ext cx="377547" cy="111088"/>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675"/>
              <a:buFont typeface="Arial"/>
              <a:buNone/>
            </a:pPr>
            <a:r>
              <a:rPr lang="el-GR" sz="675" b="1" i="0" u="none" strike="noStrike" cap="none">
                <a:solidFill>
                  <a:srgbClr val="FFFFFF"/>
                </a:solidFill>
                <a:latin typeface="Verdana"/>
                <a:ea typeface="Verdana"/>
                <a:cs typeface="Verdana"/>
                <a:sym typeface="Verdana"/>
              </a:rPr>
              <a:t>Απειλές</a:t>
            </a:r>
            <a:endParaRPr sz="675" b="0" i="0" u="none" strike="noStrike" cap="none">
              <a:solidFill>
                <a:srgbClr val="000000"/>
              </a:solidFill>
              <a:latin typeface="Verdana"/>
              <a:ea typeface="Verdana"/>
              <a:cs typeface="Verdana"/>
              <a:sym typeface="Verdana"/>
            </a:endParaRPr>
          </a:p>
        </p:txBody>
      </p:sp>
      <p:grpSp>
        <p:nvGrpSpPr>
          <p:cNvPr id="446" name="Google Shape;446;p56"/>
          <p:cNvGrpSpPr/>
          <p:nvPr/>
        </p:nvGrpSpPr>
        <p:grpSpPr>
          <a:xfrm>
            <a:off x="6334910" y="1340423"/>
            <a:ext cx="1564490" cy="3736403"/>
            <a:chOff x="7542212" y="1595437"/>
            <a:chExt cx="2364105" cy="5161976"/>
          </a:xfrm>
        </p:grpSpPr>
        <p:sp>
          <p:nvSpPr>
            <p:cNvPr id="447" name="Google Shape;447;p56"/>
            <p:cNvSpPr/>
            <p:nvPr/>
          </p:nvSpPr>
          <p:spPr>
            <a:xfrm>
              <a:off x="7554467" y="1607820"/>
              <a:ext cx="2351531" cy="5149593"/>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48" name="Google Shape;448;p56"/>
            <p:cNvSpPr/>
            <p:nvPr/>
          </p:nvSpPr>
          <p:spPr>
            <a:xfrm>
              <a:off x="7552944" y="1650492"/>
              <a:ext cx="2353055" cy="3672839"/>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49" name="Google Shape;449;p56"/>
            <p:cNvSpPr/>
            <p:nvPr/>
          </p:nvSpPr>
          <p:spPr>
            <a:xfrm>
              <a:off x="7542212" y="1595437"/>
              <a:ext cx="2364105" cy="5146675"/>
            </a:xfrm>
            <a:custGeom>
              <a:avLst/>
              <a:gdLst/>
              <a:ahLst/>
              <a:cxnLst/>
              <a:rect l="l" t="t" r="r" b="b"/>
              <a:pathLst>
                <a:path w="2364104" h="5146675" extrusionOk="0">
                  <a:moveTo>
                    <a:pt x="2363787" y="0"/>
                  </a:moveTo>
                  <a:lnTo>
                    <a:pt x="0" y="0"/>
                  </a:lnTo>
                  <a:lnTo>
                    <a:pt x="0" y="5146675"/>
                  </a:lnTo>
                  <a:lnTo>
                    <a:pt x="2363787" y="5146675"/>
                  </a:lnTo>
                  <a:lnTo>
                    <a:pt x="2363787"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50" name="Google Shape;450;p56"/>
          <p:cNvSpPr txBox="1"/>
          <p:nvPr/>
        </p:nvSpPr>
        <p:spPr>
          <a:xfrm>
            <a:off x="6398004" y="1455353"/>
            <a:ext cx="1725659" cy="3029323"/>
          </a:xfrm>
          <a:prstGeom prst="rect">
            <a:avLst/>
          </a:prstGeom>
          <a:noFill/>
          <a:ln>
            <a:noFill/>
          </a:ln>
        </p:spPr>
        <p:txBody>
          <a:bodyPr spcFirstLastPara="1" wrap="square" lIns="0" tIns="7125" rIns="0" bIns="0" anchor="t" anchorCtr="0">
            <a:spAutoFit/>
          </a:bodyPr>
          <a:lstStyle/>
          <a:p>
            <a:pPr marL="107155" marR="163235" lvl="0" indent="-100369" algn="l" rtl="0">
              <a:lnSpc>
                <a:spcPct val="110000"/>
              </a:lnSpc>
              <a:spcBef>
                <a:spcPts val="0"/>
              </a:spcBef>
              <a:spcAft>
                <a:spcPts val="0"/>
              </a:spcAft>
              <a:buClr>
                <a:srgbClr val="000000"/>
              </a:buClr>
              <a:buSzPts val="975"/>
              <a:buFont typeface="Arial"/>
              <a:buChar char="•"/>
            </a:pPr>
            <a:r>
              <a:rPr lang="el-GR" sz="975" b="0" i="0" u="none" strike="noStrike" cap="none">
                <a:solidFill>
                  <a:srgbClr val="002060"/>
                </a:solidFill>
                <a:latin typeface="Century Gothic"/>
                <a:ea typeface="Century Gothic"/>
                <a:cs typeface="Century Gothic"/>
                <a:sym typeface="Century Gothic"/>
              </a:rPr>
              <a:t>Υπάρχουν άλλοι που στοχεύουν στην αγορά / στόχο / θέση / ρόλο σας; (ανταγωνισμός)</a:t>
            </a:r>
            <a:endParaRPr sz="1400" b="0" i="0" u="none" strike="noStrike" cap="none">
              <a:solidFill>
                <a:srgbClr val="000000"/>
              </a:solidFill>
              <a:latin typeface="Arial"/>
              <a:ea typeface="Arial"/>
              <a:cs typeface="Arial"/>
              <a:sym typeface="Arial"/>
            </a:endParaRPr>
          </a:p>
          <a:p>
            <a:pPr marL="107155" marR="16323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02060"/>
                </a:solidFill>
                <a:latin typeface="Century Gothic"/>
                <a:ea typeface="Century Gothic"/>
                <a:cs typeface="Century Gothic"/>
                <a:sym typeface="Century Gothic"/>
              </a:rPr>
              <a:t>Τι κάνουν για να πετύ-χουν τους στόχους τους Κάτι παρόμοιο με εσάς ή κάτι διαφορετικό;</a:t>
            </a:r>
            <a:endParaRPr sz="1400" b="0" i="0" u="none" strike="noStrike" cap="none">
              <a:solidFill>
                <a:srgbClr val="000000"/>
              </a:solidFill>
              <a:latin typeface="Arial"/>
              <a:ea typeface="Arial"/>
              <a:cs typeface="Arial"/>
              <a:sym typeface="Arial"/>
            </a:endParaRPr>
          </a:p>
          <a:p>
            <a:pPr marL="107155" marR="16323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02060"/>
                </a:solidFill>
                <a:latin typeface="Century Gothic"/>
                <a:ea typeface="Century Gothic"/>
                <a:cs typeface="Century Gothic"/>
                <a:sym typeface="Century Gothic"/>
              </a:rPr>
              <a:t>Ποιες αρνητικές τάσεις διαδραματίζονται σήμερα;</a:t>
            </a:r>
            <a:endParaRPr sz="1400" b="0" i="0" u="none" strike="noStrike" cap="none">
              <a:solidFill>
                <a:srgbClr val="000000"/>
              </a:solidFill>
              <a:latin typeface="Arial"/>
              <a:ea typeface="Arial"/>
              <a:cs typeface="Arial"/>
              <a:sym typeface="Arial"/>
            </a:endParaRPr>
          </a:p>
          <a:p>
            <a:pPr marL="107155" marR="16323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02060"/>
                </a:solidFill>
                <a:latin typeface="Century Gothic"/>
                <a:ea typeface="Century Gothic"/>
                <a:cs typeface="Century Gothic"/>
                <a:sym typeface="Century Gothic"/>
              </a:rPr>
              <a:t>Τι παραπονιούνται όλοι στον κλάδο/τομέα σου;</a:t>
            </a:r>
            <a:endParaRPr sz="1400" b="0" i="0" u="none" strike="noStrike" cap="none">
              <a:solidFill>
                <a:srgbClr val="000000"/>
              </a:solidFill>
              <a:latin typeface="Arial"/>
              <a:ea typeface="Arial"/>
              <a:cs typeface="Arial"/>
              <a:sym typeface="Arial"/>
            </a:endParaRPr>
          </a:p>
          <a:p>
            <a:pPr marL="107155" marR="163235" lvl="0" indent="-100369" algn="l" rtl="0">
              <a:lnSpc>
                <a:spcPct val="110000"/>
              </a:lnSpc>
              <a:spcBef>
                <a:spcPts val="56"/>
              </a:spcBef>
              <a:spcAft>
                <a:spcPts val="0"/>
              </a:spcAft>
              <a:buClr>
                <a:srgbClr val="000000"/>
              </a:buClr>
              <a:buSzPts val="975"/>
              <a:buFont typeface="Arial"/>
              <a:buChar char="•"/>
            </a:pPr>
            <a:r>
              <a:rPr lang="el-GR" sz="975" b="0" i="0" u="none" strike="noStrike" cap="none">
                <a:solidFill>
                  <a:srgbClr val="002060"/>
                </a:solidFill>
                <a:latin typeface="Century Gothic"/>
                <a:ea typeface="Century Gothic"/>
                <a:cs typeface="Century Gothic"/>
                <a:sym typeface="Century Gothic"/>
              </a:rPr>
              <a:t>Υπάρχουν παράγοντες ή/και εμπόδια που μπο-ρεί να σου δημιουργή-σουν προβλήματα λόγω αδυναμιών σου;</a:t>
            </a:r>
            <a:endParaRPr sz="1400" b="0" i="0" u="none" strike="noStrike" cap="none">
              <a:solidFill>
                <a:srgbClr val="000000"/>
              </a:solidFill>
              <a:latin typeface="Arial"/>
              <a:ea typeface="Arial"/>
              <a:cs typeface="Arial"/>
              <a:sym typeface="Arial"/>
            </a:endParaRPr>
          </a:p>
        </p:txBody>
      </p:sp>
      <p:grpSp>
        <p:nvGrpSpPr>
          <p:cNvPr id="451" name="Google Shape;451;p56"/>
          <p:cNvGrpSpPr/>
          <p:nvPr/>
        </p:nvGrpSpPr>
        <p:grpSpPr>
          <a:xfrm>
            <a:off x="1203139" y="352144"/>
            <a:ext cx="3513959" cy="996632"/>
            <a:chOff x="-2555207" y="1145842"/>
            <a:chExt cx="5237626" cy="391571"/>
          </a:xfrm>
        </p:grpSpPr>
        <p:sp>
          <p:nvSpPr>
            <p:cNvPr id="452" name="Google Shape;452;p56"/>
            <p:cNvSpPr/>
            <p:nvPr/>
          </p:nvSpPr>
          <p:spPr>
            <a:xfrm>
              <a:off x="70974" y="1145842"/>
              <a:ext cx="2611445" cy="38720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53" name="Google Shape;453;p56"/>
            <p:cNvSpPr/>
            <p:nvPr/>
          </p:nvSpPr>
          <p:spPr>
            <a:xfrm>
              <a:off x="743712" y="1235963"/>
              <a:ext cx="1011936" cy="23164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54" name="Google Shape;454;p56"/>
            <p:cNvSpPr/>
            <p:nvPr/>
          </p:nvSpPr>
          <p:spPr>
            <a:xfrm>
              <a:off x="-2555207" y="1217315"/>
              <a:ext cx="2606494" cy="320098"/>
            </a:xfrm>
            <a:custGeom>
              <a:avLst/>
              <a:gdLst/>
              <a:ahLst/>
              <a:cxnLst/>
              <a:rect l="l" t="t" r="r" b="b"/>
              <a:pathLst>
                <a:path w="2437130" h="469900" extrusionOk="0">
                  <a:moveTo>
                    <a:pt x="2436812" y="0"/>
                  </a:moveTo>
                  <a:lnTo>
                    <a:pt x="0" y="0"/>
                  </a:lnTo>
                  <a:lnTo>
                    <a:pt x="0" y="469900"/>
                  </a:lnTo>
                  <a:lnTo>
                    <a:pt x="2436812" y="469900"/>
                  </a:lnTo>
                  <a:lnTo>
                    <a:pt x="2436812" y="0"/>
                  </a:lnTo>
                  <a:close/>
                </a:path>
              </a:pathLst>
            </a:custGeom>
            <a:solidFill>
              <a:srgbClr val="091D5D"/>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75"/>
                <a:buFont typeface="Arial"/>
                <a:buNone/>
              </a:pPr>
              <a:r>
                <a:rPr lang="el-GR" sz="975" b="1" i="0" u="none" strike="noStrike" cap="none" dirty="0">
                  <a:solidFill>
                    <a:srgbClr val="002060"/>
                  </a:solidFill>
                  <a:latin typeface="Century Gothic"/>
                  <a:ea typeface="Century Gothic"/>
                  <a:cs typeface="Century Gothic"/>
                  <a:sym typeface="Century Gothic"/>
                </a:rPr>
                <a:t>Εσωτερικοί</a:t>
              </a:r>
              <a:r>
                <a:rPr lang="el-GR" sz="975" b="1" i="0" u="none" strike="noStrike" cap="none" dirty="0">
                  <a:solidFill>
                    <a:schemeClr val="lt1"/>
                  </a:solidFill>
                  <a:latin typeface="Century Gothic"/>
                  <a:ea typeface="Century Gothic"/>
                  <a:cs typeface="Century Gothic"/>
                  <a:sym typeface="Century Gothic"/>
                </a:rPr>
                <a:t> παράγοντες (εξαρτώνται αποκλειστικά από εσάς) που μπορούν να σε βοηθήσουν να πετύχεις τους στόχους σου:</a:t>
              </a:r>
              <a:endParaRPr sz="975" b="0" i="0" u="none" strike="noStrike" cap="none" dirty="0">
                <a:solidFill>
                  <a:srgbClr val="000000"/>
                </a:solidFill>
                <a:latin typeface="Century Gothic"/>
                <a:ea typeface="Century Gothic"/>
                <a:cs typeface="Century Gothic"/>
                <a:sym typeface="Century Gothic"/>
              </a:endParaRPr>
            </a:p>
          </p:txBody>
        </p:sp>
      </p:grpSp>
      <p:sp>
        <p:nvSpPr>
          <p:cNvPr id="455" name="Google Shape;455;p56"/>
          <p:cNvSpPr txBox="1"/>
          <p:nvPr/>
        </p:nvSpPr>
        <p:spPr>
          <a:xfrm>
            <a:off x="3167841" y="350986"/>
            <a:ext cx="1369100" cy="157255"/>
          </a:xfrm>
          <a:prstGeom prst="rect">
            <a:avLst/>
          </a:prstGeom>
          <a:noFill/>
          <a:ln>
            <a:noFill/>
          </a:ln>
        </p:spPr>
        <p:txBody>
          <a:bodyPr spcFirstLastPara="1" wrap="square" lIns="0" tIns="7125" rIns="0" bIns="0" anchor="t" anchorCtr="0">
            <a:spAutoFit/>
          </a:bodyPr>
          <a:lstStyle/>
          <a:p>
            <a:pPr marL="0" marR="3215" lvl="0" indent="0" algn="ctr" rtl="0">
              <a:lnSpc>
                <a:spcPct val="100000"/>
              </a:lnSpc>
              <a:spcBef>
                <a:spcPts val="0"/>
              </a:spcBef>
              <a:spcAft>
                <a:spcPts val="0"/>
              </a:spcAft>
              <a:buClr>
                <a:srgbClr val="000000"/>
              </a:buClr>
              <a:buSzPts val="975"/>
              <a:buFont typeface="Arial"/>
              <a:buNone/>
            </a:pPr>
            <a:r>
              <a:rPr lang="el-GR" sz="975" b="1" i="0" u="none" strike="noStrike" cap="none">
                <a:solidFill>
                  <a:srgbClr val="FFFFFF"/>
                </a:solidFill>
                <a:latin typeface="Verdana"/>
                <a:ea typeface="Verdana"/>
                <a:cs typeface="Verdana"/>
                <a:sym typeface="Verdana"/>
              </a:rPr>
              <a:t>ΑΔΥΝΑΜΙΕΣ</a:t>
            </a:r>
            <a:endParaRPr sz="975" b="0" i="0" u="none" strike="noStrike" cap="none">
              <a:solidFill>
                <a:srgbClr val="000000"/>
              </a:solidFill>
              <a:latin typeface="Verdana"/>
              <a:ea typeface="Verdana"/>
              <a:cs typeface="Verdana"/>
              <a:sym typeface="Verdana"/>
            </a:endParaRPr>
          </a:p>
        </p:txBody>
      </p:sp>
      <p:grpSp>
        <p:nvGrpSpPr>
          <p:cNvPr id="456" name="Google Shape;456;p56"/>
          <p:cNvGrpSpPr/>
          <p:nvPr/>
        </p:nvGrpSpPr>
        <p:grpSpPr>
          <a:xfrm>
            <a:off x="4742846" y="353625"/>
            <a:ext cx="1562841" cy="981525"/>
            <a:chOff x="576022" y="1135863"/>
            <a:chExt cx="2472868" cy="480222"/>
          </a:xfrm>
        </p:grpSpPr>
        <p:sp>
          <p:nvSpPr>
            <p:cNvPr id="457" name="Google Shape;457;p56"/>
            <p:cNvSpPr/>
            <p:nvPr/>
          </p:nvSpPr>
          <p:spPr>
            <a:xfrm>
              <a:off x="576468" y="1135863"/>
              <a:ext cx="2450592" cy="44500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58" name="Google Shape;458;p56"/>
            <p:cNvSpPr/>
            <p:nvPr/>
          </p:nvSpPr>
          <p:spPr>
            <a:xfrm>
              <a:off x="743712" y="1235963"/>
              <a:ext cx="1011936" cy="23164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59" name="Google Shape;459;p56"/>
            <p:cNvSpPr/>
            <p:nvPr/>
          </p:nvSpPr>
          <p:spPr>
            <a:xfrm>
              <a:off x="576022" y="1220939"/>
              <a:ext cx="2472868" cy="395146"/>
            </a:xfrm>
            <a:custGeom>
              <a:avLst/>
              <a:gdLst/>
              <a:ahLst/>
              <a:cxnLst/>
              <a:rect l="l" t="t" r="r" b="b"/>
              <a:pathLst>
                <a:path w="2437130" h="469900" extrusionOk="0">
                  <a:moveTo>
                    <a:pt x="2436812" y="0"/>
                  </a:moveTo>
                  <a:lnTo>
                    <a:pt x="0" y="0"/>
                  </a:lnTo>
                  <a:lnTo>
                    <a:pt x="0" y="469900"/>
                  </a:lnTo>
                  <a:lnTo>
                    <a:pt x="2436812" y="469900"/>
                  </a:lnTo>
                  <a:lnTo>
                    <a:pt x="2436812" y="0"/>
                  </a:lnTo>
                  <a:close/>
                </a:path>
              </a:pathLst>
            </a:custGeom>
            <a:solidFill>
              <a:srgbClr val="091D5D"/>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75"/>
                <a:buFont typeface="Arial"/>
                <a:buNone/>
              </a:pPr>
              <a:r>
                <a:rPr lang="el-GR" sz="975" b="1" i="0" u="none" strike="noStrike" cap="none">
                  <a:solidFill>
                    <a:schemeClr val="lt1"/>
                  </a:solidFill>
                  <a:latin typeface="Century Gothic"/>
                  <a:ea typeface="Century Gothic"/>
                  <a:cs typeface="Century Gothic"/>
                  <a:sym typeface="Century Gothic"/>
                </a:rPr>
                <a:t>Εξωτερικοί παράγοντες που μπορούν να σε βοηθήσουν να πετύχεις τους στόχους σου:</a:t>
              </a:r>
              <a:endParaRPr sz="975" b="0" i="0" u="none" strike="noStrike" cap="none">
                <a:solidFill>
                  <a:srgbClr val="000000"/>
                </a:solidFill>
                <a:latin typeface="Century Gothic"/>
                <a:ea typeface="Century Gothic"/>
                <a:cs typeface="Century Gothic"/>
                <a:sym typeface="Century Gothic"/>
              </a:endParaRPr>
            </a:p>
          </p:txBody>
        </p:sp>
      </p:grpSp>
      <p:sp>
        <p:nvSpPr>
          <p:cNvPr id="460" name="Google Shape;460;p56"/>
          <p:cNvSpPr txBox="1"/>
          <p:nvPr/>
        </p:nvSpPr>
        <p:spPr>
          <a:xfrm>
            <a:off x="4941391" y="350986"/>
            <a:ext cx="1369100" cy="157255"/>
          </a:xfrm>
          <a:prstGeom prst="rect">
            <a:avLst/>
          </a:prstGeom>
          <a:noFill/>
          <a:ln>
            <a:noFill/>
          </a:ln>
        </p:spPr>
        <p:txBody>
          <a:bodyPr spcFirstLastPara="1" wrap="square" lIns="0" tIns="7125" rIns="0" bIns="0" anchor="t" anchorCtr="0">
            <a:spAutoFit/>
          </a:bodyPr>
          <a:lstStyle/>
          <a:p>
            <a:pPr marL="0" marR="3215" lvl="0" indent="0" algn="ctr" rtl="0">
              <a:lnSpc>
                <a:spcPct val="100000"/>
              </a:lnSpc>
              <a:spcBef>
                <a:spcPts val="0"/>
              </a:spcBef>
              <a:spcAft>
                <a:spcPts val="0"/>
              </a:spcAft>
              <a:buClr>
                <a:srgbClr val="000000"/>
              </a:buClr>
              <a:buSzPts val="975"/>
              <a:buFont typeface="Arial"/>
              <a:buNone/>
            </a:pPr>
            <a:r>
              <a:rPr lang="el-GR" sz="975" b="1" i="0" u="none" strike="noStrike" cap="none">
                <a:solidFill>
                  <a:srgbClr val="FFFFFF"/>
                </a:solidFill>
                <a:latin typeface="Verdana"/>
                <a:ea typeface="Verdana"/>
                <a:cs typeface="Verdana"/>
                <a:sym typeface="Verdana"/>
              </a:rPr>
              <a:t>ΕΥΚΑΙΡΙΕΣ</a:t>
            </a:r>
            <a:endParaRPr sz="975" b="0" i="0" u="none" strike="noStrike" cap="none">
              <a:solidFill>
                <a:srgbClr val="000000"/>
              </a:solidFill>
              <a:latin typeface="Verdana"/>
              <a:ea typeface="Verdana"/>
              <a:cs typeface="Verdana"/>
              <a:sym typeface="Verdana"/>
            </a:endParaRPr>
          </a:p>
        </p:txBody>
      </p:sp>
      <p:grpSp>
        <p:nvGrpSpPr>
          <p:cNvPr id="461" name="Google Shape;461;p56"/>
          <p:cNvGrpSpPr/>
          <p:nvPr/>
        </p:nvGrpSpPr>
        <p:grpSpPr>
          <a:xfrm>
            <a:off x="6321146" y="341662"/>
            <a:ext cx="1578043" cy="993488"/>
            <a:chOff x="1111" y="1138427"/>
            <a:chExt cx="2451004" cy="392352"/>
          </a:xfrm>
        </p:grpSpPr>
        <p:sp>
          <p:nvSpPr>
            <p:cNvPr id="462" name="Google Shape;462;p56"/>
            <p:cNvSpPr/>
            <p:nvPr/>
          </p:nvSpPr>
          <p:spPr>
            <a:xfrm>
              <a:off x="1523" y="1138427"/>
              <a:ext cx="2450592" cy="37842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63" name="Google Shape;463;p56"/>
            <p:cNvSpPr/>
            <p:nvPr/>
          </p:nvSpPr>
          <p:spPr>
            <a:xfrm>
              <a:off x="743712" y="1235963"/>
              <a:ext cx="1011936" cy="23164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Century Gothic"/>
                <a:ea typeface="Century Gothic"/>
                <a:cs typeface="Century Gothic"/>
                <a:sym typeface="Century Gothic"/>
              </a:endParaRPr>
            </a:p>
          </p:txBody>
        </p:sp>
        <p:sp>
          <p:nvSpPr>
            <p:cNvPr id="464" name="Google Shape;464;p56"/>
            <p:cNvSpPr/>
            <p:nvPr/>
          </p:nvSpPr>
          <p:spPr>
            <a:xfrm>
              <a:off x="1111" y="1210312"/>
              <a:ext cx="2437130" cy="320467"/>
            </a:xfrm>
            <a:custGeom>
              <a:avLst/>
              <a:gdLst/>
              <a:ahLst/>
              <a:cxnLst/>
              <a:rect l="l" t="t" r="r" b="b"/>
              <a:pathLst>
                <a:path w="2437130" h="469900" extrusionOk="0">
                  <a:moveTo>
                    <a:pt x="2436812" y="0"/>
                  </a:moveTo>
                  <a:lnTo>
                    <a:pt x="0" y="0"/>
                  </a:lnTo>
                  <a:lnTo>
                    <a:pt x="0" y="469900"/>
                  </a:lnTo>
                  <a:lnTo>
                    <a:pt x="2436812" y="469900"/>
                  </a:lnTo>
                  <a:lnTo>
                    <a:pt x="2436812" y="0"/>
                  </a:lnTo>
                  <a:close/>
                </a:path>
              </a:pathLst>
            </a:custGeom>
            <a:solidFill>
              <a:srgbClr val="091D5D"/>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75"/>
                <a:buFont typeface="Arial"/>
                <a:buNone/>
              </a:pPr>
              <a:r>
                <a:rPr lang="el-GR" sz="975" b="1" i="0" u="none" strike="noStrike" cap="none">
                  <a:solidFill>
                    <a:schemeClr val="lt1"/>
                  </a:solidFill>
                  <a:latin typeface="Century Gothic"/>
                  <a:ea typeface="Century Gothic"/>
                  <a:cs typeface="Century Gothic"/>
                  <a:sym typeface="Century Gothic"/>
                </a:rPr>
                <a:t>Εξωτερικοί παράγοντες που μπορούν να σε εμποδίσουν να πετύχεις τους στόχους σου:</a:t>
              </a:r>
              <a:endParaRPr sz="975" b="0" i="0" u="none" strike="noStrike" cap="none">
                <a:solidFill>
                  <a:srgbClr val="000000"/>
                </a:solidFill>
                <a:latin typeface="Century Gothic"/>
                <a:ea typeface="Century Gothic"/>
                <a:cs typeface="Century Gothic"/>
                <a:sym typeface="Century Gothic"/>
              </a:endParaRPr>
            </a:p>
          </p:txBody>
        </p:sp>
      </p:grpSp>
      <p:sp>
        <p:nvSpPr>
          <p:cNvPr id="465" name="Google Shape;465;p56"/>
          <p:cNvSpPr txBox="1"/>
          <p:nvPr/>
        </p:nvSpPr>
        <p:spPr>
          <a:xfrm>
            <a:off x="6422582" y="358708"/>
            <a:ext cx="1369100" cy="157255"/>
          </a:xfrm>
          <a:prstGeom prst="rect">
            <a:avLst/>
          </a:prstGeom>
          <a:noFill/>
          <a:ln>
            <a:noFill/>
          </a:ln>
        </p:spPr>
        <p:txBody>
          <a:bodyPr spcFirstLastPara="1" wrap="square" lIns="0" tIns="7125" rIns="0" bIns="0" anchor="t" anchorCtr="0">
            <a:spAutoFit/>
          </a:bodyPr>
          <a:lstStyle/>
          <a:p>
            <a:pPr marL="0" marR="3215" lvl="0" indent="0" algn="ctr" rtl="0">
              <a:lnSpc>
                <a:spcPct val="100000"/>
              </a:lnSpc>
              <a:spcBef>
                <a:spcPts val="0"/>
              </a:spcBef>
              <a:spcAft>
                <a:spcPts val="0"/>
              </a:spcAft>
              <a:buClr>
                <a:srgbClr val="000000"/>
              </a:buClr>
              <a:buSzPts val="975"/>
              <a:buFont typeface="Arial"/>
              <a:buNone/>
            </a:pPr>
            <a:r>
              <a:rPr lang="el-GR" sz="975" b="1" i="0" u="none" strike="noStrike" cap="none">
                <a:solidFill>
                  <a:srgbClr val="FFFFFF"/>
                </a:solidFill>
                <a:latin typeface="Verdana"/>
                <a:ea typeface="Verdana"/>
                <a:cs typeface="Verdana"/>
                <a:sym typeface="Verdana"/>
              </a:rPr>
              <a:t>ΑΠΕΙΛΕΣ</a:t>
            </a:r>
            <a:endParaRPr sz="975" b="0" i="0" u="none" strike="noStrike" cap="none">
              <a:solidFill>
                <a:srgbClr val="000000"/>
              </a:solidFill>
              <a:latin typeface="Verdana"/>
              <a:ea typeface="Verdana"/>
              <a:cs typeface="Verdana"/>
              <a:sym typeface="Verdana"/>
            </a:endParaRPr>
          </a:p>
        </p:txBody>
      </p:sp>
      <p:sp>
        <p:nvSpPr>
          <p:cNvPr id="466" name="Google Shape;466;p56"/>
          <p:cNvSpPr/>
          <p:nvPr/>
        </p:nvSpPr>
        <p:spPr>
          <a:xfrm>
            <a:off x="2961753" y="528201"/>
            <a:ext cx="1748714" cy="814718"/>
          </a:xfrm>
          <a:custGeom>
            <a:avLst/>
            <a:gdLst/>
            <a:ahLst/>
            <a:cxnLst/>
            <a:rect l="l" t="t" r="r" b="b"/>
            <a:pathLst>
              <a:path w="2437130" h="469900" extrusionOk="0">
                <a:moveTo>
                  <a:pt x="2436812" y="0"/>
                </a:moveTo>
                <a:lnTo>
                  <a:pt x="0" y="0"/>
                </a:lnTo>
                <a:lnTo>
                  <a:pt x="0" y="469900"/>
                </a:lnTo>
                <a:lnTo>
                  <a:pt x="2436812" y="469900"/>
                </a:lnTo>
                <a:lnTo>
                  <a:pt x="2436812" y="0"/>
                </a:lnTo>
                <a:close/>
              </a:path>
            </a:pathLst>
          </a:custGeom>
          <a:solidFill>
            <a:srgbClr val="091D5D"/>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75"/>
              <a:buFont typeface="Arial"/>
              <a:buNone/>
            </a:pPr>
            <a:r>
              <a:rPr lang="el-GR" sz="975" b="1" i="0" u="none" strike="noStrike" cap="none">
                <a:solidFill>
                  <a:schemeClr val="lt1"/>
                </a:solidFill>
                <a:latin typeface="Century Gothic"/>
                <a:ea typeface="Century Gothic"/>
                <a:cs typeface="Century Gothic"/>
                <a:sym typeface="Century Gothic"/>
              </a:rPr>
              <a:t>Εσωτερικοί παράγοντες (εξαρτώνται αποκλειστικά από εσάς) που μπορούν να σε εμποδίζουν να πετύχεις τους στόχους σου:</a:t>
            </a:r>
            <a:endParaRPr sz="975"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7"/>
          <p:cNvSpPr txBox="1">
            <a:spLocks noGrp="1"/>
          </p:cNvSpPr>
          <p:nvPr>
            <p:ph type="title"/>
          </p:nvPr>
        </p:nvSpPr>
        <p:spPr>
          <a:xfrm>
            <a:off x="0" y="-37542"/>
            <a:ext cx="9143999" cy="389350"/>
          </a:xfrm>
          <a:prstGeom prst="rect">
            <a:avLst/>
          </a:prstGeom>
          <a:noFill/>
          <a:ln>
            <a:noFill/>
          </a:ln>
        </p:spPr>
        <p:txBody>
          <a:bodyPr spcFirstLastPara="1" wrap="square" lIns="0" tIns="7125" rIns="0" bIns="0" anchor="ctr" anchorCtr="0">
            <a:spAutoFit/>
          </a:bodyPr>
          <a:lstStyle/>
          <a:p>
            <a:pPr marL="7144" lvl="0" indent="0" algn="ctr" rtl="0">
              <a:lnSpc>
                <a:spcPct val="100000"/>
              </a:lnSpc>
              <a:spcBef>
                <a:spcPts val="56"/>
              </a:spcBef>
              <a:spcAft>
                <a:spcPts val="0"/>
              </a:spcAft>
              <a:buSzPts val="2800"/>
              <a:buNone/>
            </a:pPr>
            <a:r>
              <a:rPr lang="el-GR" sz="2400" b="1">
                <a:latin typeface="Century Gothic"/>
                <a:ea typeface="Century Gothic"/>
                <a:cs typeface="Century Gothic"/>
                <a:sym typeface="Century Gothic"/>
              </a:rPr>
              <a:t>Networking Plan</a:t>
            </a:r>
            <a:endParaRPr sz="2400" b="1"/>
          </a:p>
        </p:txBody>
      </p:sp>
      <p:graphicFrame>
        <p:nvGraphicFramePr>
          <p:cNvPr id="472" name="Google Shape;472;p57"/>
          <p:cNvGraphicFramePr/>
          <p:nvPr/>
        </p:nvGraphicFramePr>
        <p:xfrm>
          <a:off x="-1" y="407709"/>
          <a:ext cx="9144025" cy="4630825"/>
        </p:xfrm>
        <a:graphic>
          <a:graphicData uri="http://schemas.openxmlformats.org/drawingml/2006/table">
            <a:tbl>
              <a:tblPr firstRow="1" bandRow="1">
                <a:gradFill>
                  <a:gsLst>
                    <a:gs pos="0">
                      <a:srgbClr val="ADB3D7"/>
                    </a:gs>
                    <a:gs pos="35000">
                      <a:srgbClr val="C5CBE3"/>
                    </a:gs>
                    <a:gs pos="100000">
                      <a:srgbClr val="E9E9F3"/>
                    </a:gs>
                  </a:gsLst>
                  <a:lin ang="16200000" scaled="0"/>
                </a:gradFill>
                <a:tableStyleId>{6FA044DE-91A7-4762-8899-6D4F52794870}</a:tableStyleId>
              </a:tblPr>
              <a:tblGrid>
                <a:gridCol w="264050">
                  <a:extLst>
                    <a:ext uri="{9D8B030D-6E8A-4147-A177-3AD203B41FA5}">
                      <a16:colId xmlns:a16="http://schemas.microsoft.com/office/drawing/2014/main" val="20000"/>
                    </a:ext>
                  </a:extLst>
                </a:gridCol>
                <a:gridCol w="3116600">
                  <a:extLst>
                    <a:ext uri="{9D8B030D-6E8A-4147-A177-3AD203B41FA5}">
                      <a16:colId xmlns:a16="http://schemas.microsoft.com/office/drawing/2014/main" val="20001"/>
                    </a:ext>
                  </a:extLst>
                </a:gridCol>
                <a:gridCol w="3081950">
                  <a:extLst>
                    <a:ext uri="{9D8B030D-6E8A-4147-A177-3AD203B41FA5}">
                      <a16:colId xmlns:a16="http://schemas.microsoft.com/office/drawing/2014/main" val="20002"/>
                    </a:ext>
                  </a:extLst>
                </a:gridCol>
                <a:gridCol w="2681425">
                  <a:extLst>
                    <a:ext uri="{9D8B030D-6E8A-4147-A177-3AD203B41FA5}">
                      <a16:colId xmlns:a16="http://schemas.microsoft.com/office/drawing/2014/main" val="20003"/>
                    </a:ext>
                  </a:extLst>
                </a:gridCol>
              </a:tblGrid>
              <a:tr h="317875">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l-GR" sz="1400" u="none" strike="noStrike" cap="none"/>
                        <a:t>ΠΡΟΣΩΠΙΚΗ</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l-GR" sz="1400" u="none" strike="noStrike" cap="none"/>
                        <a:t>ΣΤΑΔΙΟΔΡΟΜΙΑ</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l-GR" sz="1400" u="none" strike="noStrike" cap="none"/>
                        <a:t>BUSINESS</a:t>
                      </a:r>
                      <a:endParaRPr sz="1400" u="none" strike="noStrike" cap="none"/>
                    </a:p>
                  </a:txBody>
                  <a:tcPr marL="91450" marR="91450" marT="45725" marB="45725"/>
                </a:tc>
                <a:extLst>
                  <a:ext uri="{0D108BD9-81ED-4DB2-BD59-A6C34878D82A}">
                    <a16:rowId xmlns:a16="http://schemas.microsoft.com/office/drawing/2014/main" val="10000"/>
                  </a:ext>
                </a:extLst>
              </a:tr>
              <a:tr h="1409750">
                <a:tc>
                  <a:txBody>
                    <a:bodyPr/>
                    <a:lstStyle/>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Α</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Ν</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Α</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Π</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Τ</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Υ</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Ξ</a:t>
                      </a:r>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Η</a:t>
                      </a:r>
                      <a:endParaRPr sz="1200" u="none" strike="noStrike" cap="none">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chemeClr val="lt1"/>
                          </a:solidFill>
                        </a:rPr>
                        <a:t>ΠΡΟΣΩΠΙΚΗ ΑΝΑΠΤΥΞΗ</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Άτομα που σας δίνουν συμβουλές στην ιδιωτική σας ζωή &amp; σας βοηθούν να ξεπερνάτε δύσκολες καταστάσεις</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Μέντορες που μπορούν να σας βοηθήσουν να γίνετε καλύτερος άνθρωπος</a:t>
                      </a:r>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chemeClr val="lt1"/>
                          </a:solidFill>
                        </a:rPr>
                        <a:t>ΕΠΑΓΓΕΛΜΑΤΙΚΗ ΑΝΑΠΤΥΞΗ</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Άτομα που σας βοηθούν να εξελιχθείτε επαγγελματικά. </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Όσοι προκαλούν σε συζήτηση τις αποφάσεις σας ή που σας δίνουν μια αίσθηση ότι έχουν αξίες και σκοπό</a:t>
                      </a:r>
                      <a:endParaRPr sz="1300" u="none" strike="noStrike" cap="none">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chemeClr val="lt1"/>
                          </a:solidFill>
                        </a:rPr>
                        <a:t>ΕΥΚΑΙΡΙΕΣ</a:t>
                      </a:r>
                      <a:endParaRPr/>
                    </a:p>
                    <a:p>
                      <a:pPr marL="0" marR="0" lvl="0" indent="0" algn="just" rtl="0">
                        <a:lnSpc>
                          <a:spcPct val="100000"/>
                        </a:lnSpc>
                        <a:spcBef>
                          <a:spcPts val="0"/>
                        </a:spcBef>
                        <a:spcAft>
                          <a:spcPts val="0"/>
                        </a:spcAft>
                        <a:buClr>
                          <a:srgbClr val="000000"/>
                        </a:buClr>
                        <a:buSzPts val="1300"/>
                        <a:buFont typeface="Arial"/>
                        <a:buNone/>
                      </a:pPr>
                      <a:r>
                        <a:rPr lang="el-GR" sz="1300" u="none" strike="noStrike" cap="none">
                          <a:solidFill>
                            <a:schemeClr val="lt1"/>
                          </a:solidFill>
                          <a:latin typeface="Arial Narrow"/>
                          <a:ea typeface="Arial Narrow"/>
                          <a:cs typeface="Arial Narrow"/>
                          <a:sym typeface="Arial Narrow"/>
                        </a:rPr>
                        <a:t>- Άτομα που μπορούν ενδεχομένως να ενεργοποιήσουν νέες ευκαιρίες εργασίας για εσάς. </a:t>
                      </a:r>
                      <a:endParaRPr/>
                    </a:p>
                    <a:p>
                      <a:pPr marL="0" marR="0" lvl="0" indent="0" algn="just" rtl="0">
                        <a:lnSpc>
                          <a:spcPct val="100000"/>
                        </a:lnSpc>
                        <a:spcBef>
                          <a:spcPts val="0"/>
                        </a:spcBef>
                        <a:spcAft>
                          <a:spcPts val="0"/>
                        </a:spcAft>
                        <a:buClr>
                          <a:srgbClr val="000000"/>
                        </a:buClr>
                        <a:buSzPts val="1300"/>
                        <a:buFont typeface="Arial"/>
                        <a:buNone/>
                      </a:pPr>
                      <a:r>
                        <a:rPr lang="el-GR" sz="1300" u="none" strike="noStrike" cap="none">
                          <a:solidFill>
                            <a:schemeClr val="lt1"/>
                          </a:solidFill>
                          <a:latin typeface="Arial Narrow"/>
                          <a:ea typeface="Arial Narrow"/>
                          <a:cs typeface="Arial Narrow"/>
                          <a:sym typeface="Arial Narrow"/>
                        </a:rPr>
                        <a:t>- Επαφές που μπορούν να σας συστήσουν σε διευθυντές προσλήψεων ή στοχευμένο κοινό.</a:t>
                      </a:r>
                      <a:endParaRPr sz="1300" u="none" strike="noStrike" cap="none">
                        <a:solidFill>
                          <a:schemeClr val="lt1"/>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1"/>
                  </a:ext>
                </a:extLst>
              </a:tr>
              <a:tr h="1203775">
                <a:tc>
                  <a:txBody>
                    <a:bodyPr/>
                    <a:lstStyle/>
                    <a:p>
                      <a:pPr marL="0" marR="0" lvl="0" indent="0" algn="l" rtl="0">
                        <a:lnSpc>
                          <a:spcPct val="100000"/>
                        </a:lnSpc>
                        <a:spcBef>
                          <a:spcPts val="0"/>
                        </a:spcBef>
                        <a:spcAft>
                          <a:spcPts val="0"/>
                        </a:spcAft>
                        <a:buNone/>
                      </a:pPr>
                      <a:endParaRPr sz="1400" u="none" strike="noStrike" cap="none">
                        <a:solidFill>
                          <a:schemeClr val="lt1"/>
                        </a:solidFill>
                      </a:endParaRPr>
                    </a:p>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ΩΘΗΣΗ</a:t>
                      </a:r>
                      <a:endParaRPr/>
                    </a:p>
                    <a:p>
                      <a:pPr marL="0" marR="0" lvl="0" indent="0" algn="l" rtl="0">
                        <a:lnSpc>
                          <a:spcPct val="100000"/>
                        </a:lnSpc>
                        <a:spcBef>
                          <a:spcPts val="0"/>
                        </a:spcBef>
                        <a:spcAft>
                          <a:spcPts val="0"/>
                        </a:spcAft>
                        <a:buNone/>
                      </a:pPr>
                      <a:endParaRPr sz="14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rgbClr val="303030"/>
                          </a:solidFill>
                        </a:rPr>
                        <a:t>ΕΥΕΞΙΑ</a:t>
                      </a:r>
                      <a:endParaRPr/>
                    </a:p>
                    <a:p>
                      <a:pPr marL="0" marR="0" lvl="0" indent="0" algn="just" rtl="0">
                        <a:lnSpc>
                          <a:spcPct val="100000"/>
                        </a:lnSpc>
                        <a:spcBef>
                          <a:spcPts val="0"/>
                        </a:spcBef>
                        <a:spcAft>
                          <a:spcPts val="0"/>
                        </a:spcAft>
                        <a:buNone/>
                      </a:pPr>
                      <a:r>
                        <a:rPr lang="el-GR" sz="1300" u="none" strike="noStrike" cap="none">
                          <a:solidFill>
                            <a:srgbClr val="303030"/>
                          </a:solidFill>
                          <a:latin typeface="Arial Narrow"/>
                          <a:ea typeface="Arial Narrow"/>
                          <a:cs typeface="Arial Narrow"/>
                          <a:sym typeface="Arial Narrow"/>
                        </a:rPr>
                        <a:t>- Άτομα που σας βοηθούν να ισορροπήσετε ιδιωτική &amp; επαγγελματική σας ζωή, εμπλέκοντάς σας σε δραστηριότητες πέρα από τη δουλειά σας (αθλήματα, χόμπι, τέχνες, θρησκεία κλπ)</a:t>
                      </a:r>
                      <a:endParaRPr/>
                    </a:p>
                    <a:p>
                      <a:pPr marL="0" marR="0" lvl="0" indent="0" algn="just" rtl="0">
                        <a:lnSpc>
                          <a:spcPct val="100000"/>
                        </a:lnSpc>
                        <a:spcBef>
                          <a:spcPts val="0"/>
                        </a:spcBef>
                        <a:spcAft>
                          <a:spcPts val="0"/>
                        </a:spcAft>
                        <a:buNone/>
                      </a:pPr>
                      <a:r>
                        <a:rPr lang="el-GR" sz="1300" u="none" strike="noStrike" cap="none">
                          <a:solidFill>
                            <a:srgbClr val="303030"/>
                          </a:solidFill>
                          <a:latin typeface="Arial Narrow"/>
                          <a:ea typeface="Arial Narrow"/>
                          <a:cs typeface="Arial Narrow"/>
                          <a:sym typeface="Arial Narrow"/>
                        </a:rPr>
                        <a:t>- Φίλοι με τους οποίους μπορείς να είσαι ο εαυτός σου.</a:t>
                      </a:r>
                      <a:endParaRPr sz="1300" u="none" strike="noStrike" cap="none">
                        <a:solidFill>
                          <a:srgbClr val="30303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rgbClr val="303030"/>
                          </a:solidFill>
                        </a:rPr>
                        <a:t>ΕΠΑΓΓΕΛΜΑΤΙΚΗ ΕΝΕΡΓΕΙΑ</a:t>
                      </a:r>
                      <a:endParaRPr/>
                    </a:p>
                    <a:p>
                      <a:pPr marL="0" marR="0" lvl="0" indent="0" algn="just" rtl="0">
                        <a:lnSpc>
                          <a:spcPct val="100000"/>
                        </a:lnSpc>
                        <a:spcBef>
                          <a:spcPts val="0"/>
                        </a:spcBef>
                        <a:spcAft>
                          <a:spcPts val="0"/>
                        </a:spcAft>
                        <a:buNone/>
                      </a:pPr>
                      <a:r>
                        <a:rPr lang="el-GR" sz="1300" u="none" strike="noStrike" cap="none">
                          <a:solidFill>
                            <a:srgbClr val="303030"/>
                          </a:solidFill>
                          <a:latin typeface="Arial Narrow"/>
                          <a:ea typeface="Arial Narrow"/>
                          <a:cs typeface="Arial Narrow"/>
                          <a:sym typeface="Arial Narrow"/>
                        </a:rPr>
                        <a:t>- Άτομα που σου δίνουν δύναμη, σας ωθούν να γίνεις καλύτερος άνθρωπος, σου δίνουν ενέργεια, σε υποστηρίζουν συναισθηματικά σε πιθανές άσχημες στιγμές στη δουλειά. </a:t>
                      </a:r>
                      <a:endParaRPr/>
                    </a:p>
                    <a:p>
                      <a:pPr marL="0" marR="0" lvl="0" indent="0" algn="just" rtl="0">
                        <a:lnSpc>
                          <a:spcPct val="100000"/>
                        </a:lnSpc>
                        <a:spcBef>
                          <a:spcPts val="0"/>
                        </a:spcBef>
                        <a:spcAft>
                          <a:spcPts val="0"/>
                        </a:spcAft>
                        <a:buNone/>
                      </a:pPr>
                      <a:r>
                        <a:rPr lang="el-GR" sz="1300" u="none" strike="noStrike" cap="none">
                          <a:solidFill>
                            <a:srgbClr val="303030"/>
                          </a:solidFill>
                          <a:latin typeface="Arial Narrow"/>
                          <a:ea typeface="Arial Narrow"/>
                          <a:cs typeface="Arial Narrow"/>
                          <a:sym typeface="Arial Narrow"/>
                        </a:rPr>
                        <a:t>- Αυτοί που σε βοηθούν να “επανέλθεις” σε καλό δρόμο.</a:t>
                      </a:r>
                      <a:endParaRPr sz="1300" u="none" strike="noStrike" cap="none">
                        <a:solidFill>
                          <a:srgbClr val="30303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rgbClr val="303030"/>
                          </a:solidFill>
                        </a:rPr>
                        <a:t>ΕΠΙΡΡΟΗ</a:t>
                      </a:r>
                      <a:endParaRPr/>
                    </a:p>
                    <a:p>
                      <a:pPr marL="0" marR="0" lvl="0" indent="0" algn="just" rtl="0">
                        <a:lnSpc>
                          <a:spcPct val="100000"/>
                        </a:lnSpc>
                        <a:spcBef>
                          <a:spcPts val="0"/>
                        </a:spcBef>
                        <a:spcAft>
                          <a:spcPts val="0"/>
                        </a:spcAft>
                        <a:buNone/>
                      </a:pPr>
                      <a:r>
                        <a:rPr lang="el-GR" sz="1300" u="none" strike="noStrike" cap="none">
                          <a:solidFill>
                            <a:srgbClr val="303030"/>
                          </a:solidFill>
                          <a:latin typeface="Arial Narrow"/>
                          <a:ea typeface="Arial Narrow"/>
                          <a:cs typeface="Arial Narrow"/>
                          <a:sym typeface="Arial Narrow"/>
                        </a:rPr>
                        <a:t>- Άτομα με καλές διασυνδέσεις που σας βοηθούν να αποκτήσετε επιρροή.</a:t>
                      </a:r>
                      <a:endParaRPr/>
                    </a:p>
                    <a:p>
                      <a:pPr marL="0" marR="0" lvl="0" indent="0" algn="just" rtl="0">
                        <a:lnSpc>
                          <a:spcPct val="100000"/>
                        </a:lnSpc>
                        <a:spcBef>
                          <a:spcPts val="0"/>
                        </a:spcBef>
                        <a:spcAft>
                          <a:spcPts val="0"/>
                        </a:spcAft>
                        <a:buNone/>
                      </a:pPr>
                      <a:r>
                        <a:rPr lang="el-GR" sz="1300" u="none" strike="noStrike" cap="none">
                          <a:solidFill>
                            <a:srgbClr val="303030"/>
                          </a:solidFill>
                          <a:latin typeface="Arial Narrow"/>
                          <a:ea typeface="Arial Narrow"/>
                          <a:cs typeface="Arial Narrow"/>
                          <a:sym typeface="Arial Narrow"/>
                        </a:rPr>
                        <a:t>- Αυτοί που θα σας βοηθήσουν να συμμετέχετε σε ομάδες με αναγνωρισιμότητα ή σε κέντρα επιρροής.</a:t>
                      </a:r>
                      <a:endParaRPr sz="1300" u="none" strike="noStrike" cap="none">
                        <a:solidFill>
                          <a:srgbClr val="30303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2"/>
                  </a:ext>
                </a:extLst>
              </a:tr>
              <a:tr h="1203775">
                <a:tc>
                  <a:txBody>
                    <a:bodyPr/>
                    <a:lstStyle/>
                    <a:p>
                      <a:pPr marL="0" marR="0" lvl="0" indent="0" algn="l" rtl="0">
                        <a:lnSpc>
                          <a:spcPct val="100000"/>
                        </a:lnSpc>
                        <a:spcBef>
                          <a:spcPts val="0"/>
                        </a:spcBef>
                        <a:spcAft>
                          <a:spcPts val="0"/>
                        </a:spcAft>
                        <a:buNone/>
                      </a:pPr>
                      <a:r>
                        <a:rPr lang="el-GR" sz="1200" u="none" strike="noStrike" cap="none">
                          <a:solidFill>
                            <a:schemeClr val="lt1"/>
                          </a:solidFill>
                          <a:latin typeface="Arial Narrow"/>
                          <a:ea typeface="Arial Narrow"/>
                          <a:cs typeface="Arial Narrow"/>
                          <a:sym typeface="Arial Narrow"/>
                        </a:rPr>
                        <a:t>ΜΑΘΗΣΗ</a:t>
                      </a:r>
                      <a:endParaRPr sz="1200" u="none" strike="noStrike" cap="none">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ΑΡΝΗΤΙΚΟΤΗΤΑ</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Άτομα που σας επηρεάζουν αρνητικά, προκαλούν άγχος / χάνετε το χρόνο σας. </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Μερικές φορές τέτοιοι άνθρωποι μπορούν να προσφέρουν ευκαιρίες μάθησης</a:t>
                      </a:r>
                      <a:endParaRPr sz="1300" u="none" strike="noStrike" cap="none">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chemeClr val="lt1"/>
                          </a:solidFill>
                        </a:rPr>
                        <a:t>ΜΕΛΛΟΝ</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Άτομα που αποτελούν “πηγή” φρέσκων ιδεών και τάσεων. </a:t>
                      </a:r>
                      <a:endParaRPr sz="1300" u="none" strike="noStrike" cap="none">
                        <a:solidFill>
                          <a:schemeClr val="lt1"/>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Όσοι σας εμπνέουν να καινοτομήσετε επαγγελματικά ή σας βοηθούν να oρίσετε τη μελλοντική σας επαγγελματική πορεία.</a:t>
                      </a:r>
                      <a:endParaRPr sz="1300" u="none" strike="noStrike" cap="none">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“ΠΛΗΡΟΦΟΡΙΕΣ”</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Άτομα που σας δίνουν πληροφορίες σχετικά με τον κλάδο που βρίσκεστε, σας καθοδηγούν, σας ανατροφοδοτούν </a:t>
                      </a:r>
                      <a:endParaRPr/>
                    </a:p>
                    <a:p>
                      <a:pPr marL="0" marR="0" lvl="0" indent="0" algn="just" rtl="0">
                        <a:lnSpc>
                          <a:spcPct val="100000"/>
                        </a:lnSpc>
                        <a:spcBef>
                          <a:spcPts val="0"/>
                        </a:spcBef>
                        <a:spcAft>
                          <a:spcPts val="0"/>
                        </a:spcAft>
                        <a:buNone/>
                      </a:pPr>
                      <a:r>
                        <a:rPr lang="el-GR" sz="1300" u="none" strike="noStrike" cap="none">
                          <a:solidFill>
                            <a:schemeClr val="lt1"/>
                          </a:solidFill>
                          <a:latin typeface="Arial Narrow"/>
                          <a:ea typeface="Arial Narrow"/>
                          <a:cs typeface="Arial Narrow"/>
                          <a:sym typeface="Arial Narrow"/>
                        </a:rPr>
                        <a:t>- Άτομα που βρίσκονται σε άλλους κλάδους αλλά σας εμπνέουν</a:t>
                      </a:r>
                      <a:endParaRPr sz="1300" u="none" strike="noStrike" cap="none">
                        <a:solidFill>
                          <a:schemeClr val="lt1"/>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
          <p:cNvSpPr txBox="1">
            <a:spLocks noGrp="1"/>
          </p:cNvSpPr>
          <p:nvPr>
            <p:ph type="title"/>
          </p:nvPr>
        </p:nvSpPr>
        <p:spPr>
          <a:xfrm>
            <a:off x="2371123" y="324445"/>
            <a:ext cx="4135874" cy="608789"/>
          </a:xfrm>
          <a:prstGeom prst="rect">
            <a:avLst/>
          </a:prstGeom>
          <a:noFill/>
          <a:ln>
            <a:noFill/>
          </a:ln>
        </p:spPr>
        <p:txBody>
          <a:bodyPr spcFirstLastPara="1" wrap="square" lIns="0" tIns="7125" rIns="0" bIns="0" anchor="ctr" anchorCtr="0">
            <a:spAutoFit/>
          </a:bodyPr>
          <a:lstStyle/>
          <a:p>
            <a:pPr marL="7144" lvl="0" indent="0" algn="ctr" rtl="0">
              <a:lnSpc>
                <a:spcPct val="100000"/>
              </a:lnSpc>
              <a:spcBef>
                <a:spcPts val="56"/>
              </a:spcBef>
              <a:spcAft>
                <a:spcPts val="0"/>
              </a:spcAft>
              <a:buSzPts val="2800"/>
              <a:buNone/>
            </a:pPr>
            <a:r>
              <a:rPr lang="el-GR" sz="1912">
                <a:latin typeface="Century Gothic"/>
                <a:ea typeface="Century Gothic"/>
                <a:cs typeface="Century Gothic"/>
                <a:sym typeface="Century Gothic"/>
              </a:rPr>
              <a:t>Ενέργειες SWOT &amp; Στρατηγικός Στόχος</a:t>
            </a:r>
            <a:endParaRPr/>
          </a:p>
        </p:txBody>
      </p:sp>
      <p:grpSp>
        <p:nvGrpSpPr>
          <p:cNvPr id="478" name="Google Shape;478;p5"/>
          <p:cNvGrpSpPr/>
          <p:nvPr/>
        </p:nvGrpSpPr>
        <p:grpSpPr>
          <a:xfrm>
            <a:off x="1243249" y="1058661"/>
            <a:ext cx="2813396" cy="308547"/>
            <a:chOff x="1568450" y="1557337"/>
            <a:chExt cx="2468625" cy="487871"/>
          </a:xfrm>
        </p:grpSpPr>
        <p:sp>
          <p:nvSpPr>
            <p:cNvPr id="479" name="Google Shape;479;p5"/>
            <p:cNvSpPr/>
            <p:nvPr/>
          </p:nvSpPr>
          <p:spPr>
            <a:xfrm>
              <a:off x="1581911" y="1569720"/>
              <a:ext cx="2455164" cy="47548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80" name="Google Shape;480;p5"/>
            <p:cNvSpPr/>
            <p:nvPr/>
          </p:nvSpPr>
          <p:spPr>
            <a:xfrm>
              <a:off x="1770887" y="1668779"/>
              <a:ext cx="2127504" cy="23164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81" name="Google Shape;481;p5"/>
            <p:cNvSpPr/>
            <p:nvPr/>
          </p:nvSpPr>
          <p:spPr>
            <a:xfrm>
              <a:off x="1568450" y="1557337"/>
              <a:ext cx="2453005" cy="471805"/>
            </a:xfrm>
            <a:custGeom>
              <a:avLst/>
              <a:gdLst/>
              <a:ahLst/>
              <a:cxnLst/>
              <a:rect l="l" t="t" r="r" b="b"/>
              <a:pathLst>
                <a:path w="2453004" h="471805"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482" name="Google Shape;482;p5"/>
          <p:cNvSpPr txBox="1"/>
          <p:nvPr/>
        </p:nvSpPr>
        <p:spPr>
          <a:xfrm>
            <a:off x="1113818" y="1029368"/>
            <a:ext cx="2816484" cy="265818"/>
          </a:xfrm>
          <a:prstGeom prst="rect">
            <a:avLst/>
          </a:prstGeom>
          <a:noFill/>
          <a:ln>
            <a:noFill/>
          </a:ln>
        </p:spPr>
        <p:txBody>
          <a:bodyPr spcFirstLastPara="1" wrap="square" lIns="0" tIns="80350" rIns="0" bIns="0" anchor="t" anchorCtr="0">
            <a:spAutoFit/>
          </a:bodyPr>
          <a:lstStyle/>
          <a:p>
            <a:pPr marL="156806" marR="0" lvl="0" indent="0" algn="ctr" rtl="0">
              <a:lnSpc>
                <a:spcPct val="100000"/>
              </a:lnSpc>
              <a:spcBef>
                <a:spcPts val="0"/>
              </a:spcBef>
              <a:spcAft>
                <a:spcPts val="0"/>
              </a:spcAft>
              <a:buClr>
                <a:srgbClr val="000000"/>
              </a:buClr>
              <a:buSzPts val="1200"/>
              <a:buFont typeface="Arial"/>
              <a:buNone/>
            </a:pPr>
            <a:r>
              <a:rPr lang="el-GR" sz="1200" b="1" i="0" u="none" strike="noStrike" cap="none">
                <a:solidFill>
                  <a:srgbClr val="FFFFFF"/>
                </a:solidFill>
                <a:latin typeface="Verdana"/>
                <a:ea typeface="Verdana"/>
                <a:cs typeface="Verdana"/>
                <a:sym typeface="Verdana"/>
              </a:rPr>
              <a:t>ΜΕΤΑΤΡΟΠΗ</a:t>
            </a:r>
            <a:endParaRPr sz="1200" b="0" i="0" u="none" strike="noStrike" cap="none">
              <a:solidFill>
                <a:srgbClr val="000000"/>
              </a:solidFill>
              <a:latin typeface="Verdana"/>
              <a:ea typeface="Verdana"/>
              <a:cs typeface="Verdana"/>
              <a:sym typeface="Verdana"/>
            </a:endParaRPr>
          </a:p>
        </p:txBody>
      </p:sp>
      <p:grpSp>
        <p:nvGrpSpPr>
          <p:cNvPr id="483" name="Google Shape;483;p5"/>
          <p:cNvGrpSpPr/>
          <p:nvPr/>
        </p:nvGrpSpPr>
        <p:grpSpPr>
          <a:xfrm>
            <a:off x="1229558" y="1357676"/>
            <a:ext cx="2840852" cy="2537402"/>
            <a:chOff x="1570037" y="2028825"/>
            <a:chExt cx="2463989" cy="839342"/>
          </a:xfrm>
        </p:grpSpPr>
        <p:sp>
          <p:nvSpPr>
            <p:cNvPr id="484" name="Google Shape;484;p5"/>
            <p:cNvSpPr/>
            <p:nvPr/>
          </p:nvSpPr>
          <p:spPr>
            <a:xfrm>
              <a:off x="1583435" y="2042172"/>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2060"/>
                </a:solidFill>
                <a:latin typeface="Arial"/>
                <a:ea typeface="Arial"/>
                <a:cs typeface="Arial"/>
                <a:sym typeface="Arial"/>
              </a:endParaRPr>
            </a:p>
          </p:txBody>
        </p:sp>
        <p:sp>
          <p:nvSpPr>
            <p:cNvPr id="485" name="Google Shape;485;p5"/>
            <p:cNvSpPr/>
            <p:nvPr/>
          </p:nvSpPr>
          <p:spPr>
            <a:xfrm>
              <a:off x="1581912" y="2084831"/>
              <a:ext cx="2371343" cy="45415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2060"/>
                </a:solidFill>
                <a:latin typeface="Arial"/>
                <a:ea typeface="Arial"/>
                <a:cs typeface="Arial"/>
                <a:sym typeface="Arial"/>
              </a:endParaRPr>
            </a:p>
          </p:txBody>
        </p:sp>
        <p:sp>
          <p:nvSpPr>
            <p:cNvPr id="486" name="Google Shape;486;p5"/>
            <p:cNvSpPr/>
            <p:nvPr/>
          </p:nvSpPr>
          <p:spPr>
            <a:xfrm>
              <a:off x="1570037" y="2028825"/>
              <a:ext cx="2447925" cy="824230"/>
            </a:xfrm>
            <a:custGeom>
              <a:avLst/>
              <a:gdLst/>
              <a:ahLst/>
              <a:cxnLst/>
              <a:rect l="l" t="t" r="r" b="b"/>
              <a:pathLst>
                <a:path w="2447925" h="824230"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2060"/>
                </a:solidFill>
                <a:latin typeface="Arial"/>
                <a:ea typeface="Arial"/>
                <a:cs typeface="Arial"/>
                <a:sym typeface="Arial"/>
              </a:endParaRPr>
            </a:p>
          </p:txBody>
        </p:sp>
      </p:grpSp>
      <p:sp>
        <p:nvSpPr>
          <p:cNvPr id="487" name="Google Shape;487;p5"/>
          <p:cNvSpPr/>
          <p:nvPr/>
        </p:nvSpPr>
        <p:spPr>
          <a:xfrm>
            <a:off x="4503385" y="1074313"/>
            <a:ext cx="2967080" cy="282734"/>
          </a:xfrm>
          <a:custGeom>
            <a:avLst/>
            <a:gdLst/>
            <a:ahLst/>
            <a:cxnLst/>
            <a:rect l="l" t="t" r="r" b="b"/>
            <a:pathLst>
              <a:path w="2453004" h="471805"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l-GR" sz="1200" b="1" i="0" u="none" strike="noStrike" cap="none">
                <a:solidFill>
                  <a:srgbClr val="FFFFFF"/>
                </a:solidFill>
                <a:latin typeface="Verdana"/>
                <a:ea typeface="Verdana"/>
                <a:cs typeface="Verdana"/>
                <a:sym typeface="Verdana"/>
              </a:rPr>
              <a:t>“ΤΑΙΡΙΑΣΜΑ”</a:t>
            </a:r>
            <a:endParaRPr sz="1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nvGrpSpPr>
          <p:cNvPr id="488" name="Google Shape;488;p5"/>
          <p:cNvGrpSpPr/>
          <p:nvPr/>
        </p:nvGrpSpPr>
        <p:grpSpPr>
          <a:xfrm>
            <a:off x="4498734" y="1355267"/>
            <a:ext cx="2971731" cy="1526721"/>
            <a:chOff x="5386387" y="2028825"/>
            <a:chExt cx="2463735" cy="839342"/>
          </a:xfrm>
        </p:grpSpPr>
        <p:sp>
          <p:nvSpPr>
            <p:cNvPr id="489" name="Google Shape;489;p5"/>
            <p:cNvSpPr/>
            <p:nvPr/>
          </p:nvSpPr>
          <p:spPr>
            <a:xfrm>
              <a:off x="5399531" y="2042172"/>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Arial"/>
                <a:ea typeface="Arial"/>
                <a:cs typeface="Arial"/>
                <a:sym typeface="Arial"/>
              </a:endParaRPr>
            </a:p>
          </p:txBody>
        </p:sp>
        <p:sp>
          <p:nvSpPr>
            <p:cNvPr id="490" name="Google Shape;490;p5"/>
            <p:cNvSpPr/>
            <p:nvPr/>
          </p:nvSpPr>
          <p:spPr>
            <a:xfrm>
              <a:off x="5398008" y="2084831"/>
              <a:ext cx="2412479" cy="454151"/>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Arial"/>
                <a:ea typeface="Arial"/>
                <a:cs typeface="Arial"/>
                <a:sym typeface="Arial"/>
              </a:endParaRPr>
            </a:p>
          </p:txBody>
        </p:sp>
        <p:sp>
          <p:nvSpPr>
            <p:cNvPr id="491" name="Google Shape;491;p5"/>
            <p:cNvSpPr/>
            <p:nvPr/>
          </p:nvSpPr>
          <p:spPr>
            <a:xfrm>
              <a:off x="5386387" y="2028825"/>
              <a:ext cx="2447925" cy="824230"/>
            </a:xfrm>
            <a:custGeom>
              <a:avLst/>
              <a:gdLst/>
              <a:ahLst/>
              <a:cxnLst/>
              <a:rect l="l" t="t" r="r" b="b"/>
              <a:pathLst>
                <a:path w="2447925" h="824230"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75"/>
                <a:buFont typeface="Arial"/>
                <a:buNone/>
              </a:pPr>
              <a:endParaRPr sz="975" b="0" i="0" u="none" strike="noStrike" cap="none">
                <a:solidFill>
                  <a:srgbClr val="000000"/>
                </a:solidFill>
                <a:latin typeface="Arial"/>
                <a:ea typeface="Arial"/>
                <a:cs typeface="Arial"/>
                <a:sym typeface="Arial"/>
              </a:endParaRPr>
            </a:p>
          </p:txBody>
        </p:sp>
      </p:grpSp>
      <p:sp>
        <p:nvSpPr>
          <p:cNvPr id="492" name="Google Shape;492;p5"/>
          <p:cNvSpPr txBox="1"/>
          <p:nvPr/>
        </p:nvSpPr>
        <p:spPr>
          <a:xfrm>
            <a:off x="4473237" y="1488081"/>
            <a:ext cx="2882633" cy="1348646"/>
          </a:xfrm>
          <a:prstGeom prst="rect">
            <a:avLst/>
          </a:prstGeom>
          <a:noFill/>
          <a:ln>
            <a:noFill/>
          </a:ln>
        </p:spPr>
        <p:txBody>
          <a:bodyPr spcFirstLastPara="1" wrap="square" lIns="0" tIns="50350" rIns="0" bIns="0" anchor="t" anchorCtr="0">
            <a:spAutoFit/>
          </a:bodyPr>
          <a:lstStyle/>
          <a:p>
            <a:pPr marL="151448" marR="0" lvl="0" indent="-100727" algn="just" rtl="0">
              <a:lnSpc>
                <a:spcPct val="100000"/>
              </a:lnSpc>
              <a:spcBef>
                <a:spcPts val="0"/>
              </a:spcBef>
              <a:spcAft>
                <a:spcPts val="0"/>
              </a:spcAft>
              <a:buClr>
                <a:srgbClr val="000000"/>
              </a:buClr>
              <a:buSzPts val="1350"/>
              <a:buFont typeface="Arial"/>
              <a:buChar char="•"/>
            </a:pPr>
            <a:r>
              <a:rPr lang="el-GR" sz="1350" b="0" i="0" u="none" strike="noStrike" cap="none">
                <a:solidFill>
                  <a:srgbClr val="091D5D"/>
                </a:solidFill>
                <a:latin typeface="Arial Narrow"/>
                <a:ea typeface="Arial Narrow"/>
                <a:cs typeface="Arial Narrow"/>
                <a:sym typeface="Arial Narrow"/>
              </a:rPr>
              <a:t>Ξεκινήστε από τα Δυνατά σας σημεία, εντοπίστε μία ή περισσότερες Ευκαιρίες που μπορείτε να εκμεταλλευτείτε και “ταιριάξτε” την.</a:t>
            </a:r>
            <a:endParaRPr sz="1400" b="0" i="0" u="none" strike="noStrike" cap="none">
              <a:solidFill>
                <a:srgbClr val="000000"/>
              </a:solidFill>
              <a:latin typeface="Arial"/>
              <a:ea typeface="Arial"/>
              <a:cs typeface="Arial"/>
              <a:sym typeface="Arial"/>
            </a:endParaRPr>
          </a:p>
          <a:p>
            <a:pPr marL="151448" marR="0" lvl="0" indent="-100727" algn="just" rtl="0">
              <a:lnSpc>
                <a:spcPct val="100000"/>
              </a:lnSpc>
              <a:spcBef>
                <a:spcPts val="397"/>
              </a:spcBef>
              <a:spcAft>
                <a:spcPts val="0"/>
              </a:spcAft>
              <a:buClr>
                <a:srgbClr val="000000"/>
              </a:buClr>
              <a:buSzPts val="1350"/>
              <a:buFont typeface="Arial"/>
              <a:buChar char="•"/>
            </a:pPr>
            <a:r>
              <a:rPr lang="el-GR" sz="1350" b="0" i="0" u="none" strike="noStrike" cap="none">
                <a:solidFill>
                  <a:srgbClr val="091D5D"/>
                </a:solidFill>
                <a:latin typeface="Arial Narrow"/>
                <a:ea typeface="Arial Narrow"/>
                <a:cs typeface="Arial Narrow"/>
                <a:sym typeface="Arial Narrow"/>
              </a:rPr>
              <a:t>Ποιο σενάριο ή ευκαιρία είναι το πιο εύκολο και γρήγορο για να εφαρμόσεις;</a:t>
            </a:r>
            <a:endParaRPr sz="1350" b="0" i="0" u="none" strike="noStrike" cap="none">
              <a:solidFill>
                <a:srgbClr val="000000"/>
              </a:solidFill>
              <a:latin typeface="Arial Narrow"/>
              <a:ea typeface="Arial Narrow"/>
              <a:cs typeface="Arial Narrow"/>
              <a:sym typeface="Arial Narrow"/>
            </a:endParaRPr>
          </a:p>
        </p:txBody>
      </p:sp>
      <p:grpSp>
        <p:nvGrpSpPr>
          <p:cNvPr id="493" name="Google Shape;493;p5"/>
          <p:cNvGrpSpPr/>
          <p:nvPr/>
        </p:nvGrpSpPr>
        <p:grpSpPr>
          <a:xfrm>
            <a:off x="4175927" y="1867606"/>
            <a:ext cx="173908" cy="215841"/>
            <a:chOff x="4881562" y="1989137"/>
            <a:chExt cx="309168" cy="383718"/>
          </a:xfrm>
        </p:grpSpPr>
        <p:sp>
          <p:nvSpPr>
            <p:cNvPr id="494" name="Google Shape;494;p5"/>
            <p:cNvSpPr/>
            <p:nvPr/>
          </p:nvSpPr>
          <p:spPr>
            <a:xfrm>
              <a:off x="4893551" y="2002523"/>
              <a:ext cx="297179" cy="370332"/>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95" name="Google Shape;495;p5"/>
            <p:cNvSpPr/>
            <p:nvPr/>
          </p:nvSpPr>
          <p:spPr>
            <a:xfrm>
              <a:off x="4881562" y="1989137"/>
              <a:ext cx="294005" cy="368300"/>
            </a:xfrm>
            <a:custGeom>
              <a:avLst/>
              <a:gdLst/>
              <a:ahLst/>
              <a:cxnLst/>
              <a:rect l="l" t="t" r="r" b="b"/>
              <a:pathLst>
                <a:path w="294004" h="368300" extrusionOk="0">
                  <a:moveTo>
                    <a:pt x="140157" y="0"/>
                  </a:moveTo>
                  <a:lnTo>
                    <a:pt x="140157" y="92075"/>
                  </a:lnTo>
                  <a:lnTo>
                    <a:pt x="0" y="92075"/>
                  </a:lnTo>
                  <a:lnTo>
                    <a:pt x="0" y="276225"/>
                  </a:lnTo>
                  <a:lnTo>
                    <a:pt x="140157" y="276225"/>
                  </a:lnTo>
                  <a:lnTo>
                    <a:pt x="140157" y="368300"/>
                  </a:lnTo>
                  <a:lnTo>
                    <a:pt x="293687" y="184150"/>
                  </a:lnTo>
                  <a:lnTo>
                    <a:pt x="14015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grpSp>
        <p:nvGrpSpPr>
          <p:cNvPr id="496" name="Google Shape;496;p5"/>
          <p:cNvGrpSpPr/>
          <p:nvPr/>
        </p:nvGrpSpPr>
        <p:grpSpPr>
          <a:xfrm rot="-5106168">
            <a:off x="5910574" y="2943378"/>
            <a:ext cx="175129" cy="215841"/>
            <a:chOff x="4294187" y="1989137"/>
            <a:chExt cx="311340" cy="383718"/>
          </a:xfrm>
        </p:grpSpPr>
        <p:sp>
          <p:nvSpPr>
            <p:cNvPr id="497" name="Google Shape;497;p5"/>
            <p:cNvSpPr/>
            <p:nvPr/>
          </p:nvSpPr>
          <p:spPr>
            <a:xfrm>
              <a:off x="4306824" y="2002523"/>
              <a:ext cx="298703" cy="370332"/>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498" name="Google Shape;498;p5"/>
            <p:cNvSpPr/>
            <p:nvPr/>
          </p:nvSpPr>
          <p:spPr>
            <a:xfrm>
              <a:off x="4294187" y="1989137"/>
              <a:ext cx="295275" cy="368300"/>
            </a:xfrm>
            <a:custGeom>
              <a:avLst/>
              <a:gdLst/>
              <a:ahLst/>
              <a:cxnLst/>
              <a:rect l="l" t="t" r="r" b="b"/>
              <a:pathLst>
                <a:path w="295275" h="368300" extrusionOk="0">
                  <a:moveTo>
                    <a:pt x="154368" y="0"/>
                  </a:moveTo>
                  <a:lnTo>
                    <a:pt x="0" y="184150"/>
                  </a:lnTo>
                  <a:lnTo>
                    <a:pt x="154368" y="368300"/>
                  </a:lnTo>
                  <a:lnTo>
                    <a:pt x="154368" y="276225"/>
                  </a:lnTo>
                  <a:lnTo>
                    <a:pt x="295275" y="276225"/>
                  </a:lnTo>
                  <a:lnTo>
                    <a:pt x="295275" y="92075"/>
                  </a:lnTo>
                  <a:lnTo>
                    <a:pt x="154368" y="92075"/>
                  </a:lnTo>
                  <a:lnTo>
                    <a:pt x="154368"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grpSp>
        <p:nvGrpSpPr>
          <p:cNvPr id="499" name="Google Shape;499;p5"/>
          <p:cNvGrpSpPr/>
          <p:nvPr/>
        </p:nvGrpSpPr>
        <p:grpSpPr>
          <a:xfrm>
            <a:off x="4432149" y="3176658"/>
            <a:ext cx="3040769" cy="298727"/>
            <a:chOff x="5384800" y="4149725"/>
            <a:chExt cx="2468358" cy="487807"/>
          </a:xfrm>
        </p:grpSpPr>
        <p:sp>
          <p:nvSpPr>
            <p:cNvPr id="500" name="Google Shape;500;p5"/>
            <p:cNvSpPr/>
            <p:nvPr/>
          </p:nvSpPr>
          <p:spPr>
            <a:xfrm>
              <a:off x="5398007" y="4162044"/>
              <a:ext cx="2455151" cy="475488"/>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501" name="Google Shape;501;p5"/>
            <p:cNvSpPr/>
            <p:nvPr/>
          </p:nvSpPr>
          <p:spPr>
            <a:xfrm>
              <a:off x="5629656" y="4261104"/>
              <a:ext cx="2042159" cy="231648"/>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502" name="Google Shape;502;p5"/>
            <p:cNvSpPr/>
            <p:nvPr/>
          </p:nvSpPr>
          <p:spPr>
            <a:xfrm>
              <a:off x="5384800" y="4149725"/>
              <a:ext cx="2453005" cy="471805"/>
            </a:xfrm>
            <a:custGeom>
              <a:avLst/>
              <a:gdLst/>
              <a:ahLst/>
              <a:cxnLst/>
              <a:rect l="l" t="t" r="r" b="b"/>
              <a:pathLst>
                <a:path w="2453004" h="471804" extrusionOk="0">
                  <a:moveTo>
                    <a:pt x="2452687" y="0"/>
                  </a:moveTo>
                  <a:lnTo>
                    <a:pt x="0" y="0"/>
                  </a:lnTo>
                  <a:lnTo>
                    <a:pt x="0" y="471487"/>
                  </a:lnTo>
                  <a:lnTo>
                    <a:pt x="2452687" y="471487"/>
                  </a:lnTo>
                  <a:lnTo>
                    <a:pt x="2452687" y="0"/>
                  </a:lnTo>
                  <a:close/>
                </a:path>
              </a:pathLst>
            </a:custGeom>
            <a:solidFill>
              <a:srgbClr val="091D5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503" name="Google Shape;503;p5"/>
          <p:cNvSpPr txBox="1"/>
          <p:nvPr/>
        </p:nvSpPr>
        <p:spPr>
          <a:xfrm>
            <a:off x="4457100" y="3150284"/>
            <a:ext cx="2996119" cy="265818"/>
          </a:xfrm>
          <a:prstGeom prst="rect">
            <a:avLst/>
          </a:prstGeom>
          <a:noFill/>
          <a:ln>
            <a:noFill/>
          </a:ln>
        </p:spPr>
        <p:txBody>
          <a:bodyPr spcFirstLastPara="1" wrap="square" lIns="0" tIns="80350" rIns="0" bIns="0" anchor="t" anchorCtr="0">
            <a:spAutoFit/>
          </a:bodyPr>
          <a:lstStyle/>
          <a:p>
            <a:pPr marL="181094" marR="0" lvl="0" indent="0" algn="ctr" rtl="0">
              <a:lnSpc>
                <a:spcPct val="100000"/>
              </a:lnSpc>
              <a:spcBef>
                <a:spcPts val="0"/>
              </a:spcBef>
              <a:spcAft>
                <a:spcPts val="0"/>
              </a:spcAft>
              <a:buClr>
                <a:srgbClr val="000000"/>
              </a:buClr>
              <a:buSzPts val="1200"/>
              <a:buFont typeface="Arial"/>
              <a:buNone/>
            </a:pPr>
            <a:r>
              <a:rPr lang="el-GR" sz="1200" b="1" i="0" u="none" strike="noStrike" cap="none">
                <a:solidFill>
                  <a:srgbClr val="FFFFFF"/>
                </a:solidFill>
                <a:latin typeface="Verdana"/>
                <a:ea typeface="Verdana"/>
                <a:cs typeface="Verdana"/>
                <a:sym typeface="Verdana"/>
              </a:rPr>
              <a:t>ΔΙΑΧΕΙΡΙΣΗ</a:t>
            </a:r>
            <a:endParaRPr sz="1200" b="0" i="0" u="none" strike="noStrike" cap="none">
              <a:solidFill>
                <a:srgbClr val="000000"/>
              </a:solidFill>
              <a:latin typeface="Verdana"/>
              <a:ea typeface="Verdana"/>
              <a:cs typeface="Verdana"/>
              <a:sym typeface="Verdana"/>
            </a:endParaRPr>
          </a:p>
        </p:txBody>
      </p:sp>
      <p:grpSp>
        <p:nvGrpSpPr>
          <p:cNvPr id="504" name="Google Shape;504;p5"/>
          <p:cNvGrpSpPr/>
          <p:nvPr/>
        </p:nvGrpSpPr>
        <p:grpSpPr>
          <a:xfrm>
            <a:off x="4446843" y="3435456"/>
            <a:ext cx="3023700" cy="1777554"/>
            <a:chOff x="5386387" y="4621212"/>
            <a:chExt cx="2463735" cy="839279"/>
          </a:xfrm>
        </p:grpSpPr>
        <p:sp>
          <p:nvSpPr>
            <p:cNvPr id="505" name="Google Shape;505;p5"/>
            <p:cNvSpPr/>
            <p:nvPr/>
          </p:nvSpPr>
          <p:spPr>
            <a:xfrm>
              <a:off x="5399531" y="4634496"/>
              <a:ext cx="2450591" cy="82599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506" name="Google Shape;506;p5"/>
            <p:cNvSpPr/>
            <p:nvPr/>
          </p:nvSpPr>
          <p:spPr>
            <a:xfrm>
              <a:off x="5398008" y="4677156"/>
              <a:ext cx="2336279" cy="655319"/>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sp>
          <p:nvSpPr>
            <p:cNvPr id="507" name="Google Shape;507;p5"/>
            <p:cNvSpPr/>
            <p:nvPr/>
          </p:nvSpPr>
          <p:spPr>
            <a:xfrm>
              <a:off x="5386387" y="4621212"/>
              <a:ext cx="2447925" cy="824230"/>
            </a:xfrm>
            <a:custGeom>
              <a:avLst/>
              <a:gdLst/>
              <a:ahLst/>
              <a:cxnLst/>
              <a:rect l="l" t="t" r="r" b="b"/>
              <a:pathLst>
                <a:path w="2447925" h="824229" extrusionOk="0">
                  <a:moveTo>
                    <a:pt x="2447925" y="0"/>
                  </a:moveTo>
                  <a:lnTo>
                    <a:pt x="0" y="0"/>
                  </a:lnTo>
                  <a:lnTo>
                    <a:pt x="0" y="823912"/>
                  </a:lnTo>
                  <a:lnTo>
                    <a:pt x="2447925" y="823912"/>
                  </a:lnTo>
                  <a:lnTo>
                    <a:pt x="2447925" y="0"/>
                  </a:lnTo>
                  <a:close/>
                </a:path>
              </a:pathLst>
            </a:custGeom>
            <a:solidFill>
              <a:srgbClr val="DDD2B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88"/>
                <a:buFont typeface="Arial"/>
                <a:buNone/>
              </a:pPr>
              <a:endParaRPr sz="788" b="0" i="0" u="none" strike="noStrike" cap="none">
                <a:solidFill>
                  <a:srgbClr val="000000"/>
                </a:solidFill>
                <a:latin typeface="Arial"/>
                <a:ea typeface="Arial"/>
                <a:cs typeface="Arial"/>
                <a:sym typeface="Arial"/>
              </a:endParaRPr>
            </a:p>
          </p:txBody>
        </p:sp>
      </p:grpSp>
      <p:sp>
        <p:nvSpPr>
          <p:cNvPr id="508" name="Google Shape;508;p5"/>
          <p:cNvSpPr txBox="1"/>
          <p:nvPr/>
        </p:nvSpPr>
        <p:spPr>
          <a:xfrm>
            <a:off x="4432149" y="3440968"/>
            <a:ext cx="2923721" cy="1764144"/>
          </a:xfrm>
          <a:prstGeom prst="rect">
            <a:avLst/>
          </a:prstGeom>
          <a:noFill/>
          <a:ln>
            <a:noFill/>
          </a:ln>
        </p:spPr>
        <p:txBody>
          <a:bodyPr spcFirstLastPara="1" wrap="square" lIns="0" tIns="50350" rIns="0" bIns="0" anchor="t" anchorCtr="0">
            <a:spAutoFit/>
          </a:bodyPr>
          <a:lstStyle/>
          <a:p>
            <a:pPr marL="151448" marR="0" lvl="0" indent="-100727" algn="just" rtl="0">
              <a:lnSpc>
                <a:spcPct val="100000"/>
              </a:lnSpc>
              <a:spcBef>
                <a:spcPts val="0"/>
              </a:spcBef>
              <a:spcAft>
                <a:spcPts val="0"/>
              </a:spcAft>
              <a:buClr>
                <a:srgbClr val="000000"/>
              </a:buClr>
              <a:buSzPts val="1350"/>
              <a:buFont typeface="Arial"/>
              <a:buChar char="•"/>
            </a:pPr>
            <a:r>
              <a:rPr lang="el-GR" sz="1350" b="0" i="0" u="none" strike="noStrike" cap="none">
                <a:solidFill>
                  <a:srgbClr val="002060"/>
                </a:solidFill>
                <a:latin typeface="Arial Narrow"/>
                <a:ea typeface="Arial Narrow"/>
                <a:cs typeface="Arial Narrow"/>
                <a:sym typeface="Arial Narrow"/>
              </a:rPr>
              <a:t>Κατατάξτε τις απειλές από χαμηλές που πιθανότατα μπορείτε να αγνοήσετε - σε υψηλές - απειλές που μπορείτε να διαχειριστείτε με ένα σχέδιο δράσης.</a:t>
            </a:r>
            <a:endParaRPr sz="1400" b="0" i="0" u="none" strike="noStrike" cap="none">
              <a:solidFill>
                <a:srgbClr val="000000"/>
              </a:solidFill>
              <a:latin typeface="Arial"/>
              <a:ea typeface="Arial"/>
              <a:cs typeface="Arial"/>
              <a:sym typeface="Arial"/>
            </a:endParaRPr>
          </a:p>
          <a:p>
            <a:pPr marL="151448" marR="0" lvl="0" indent="-100727" algn="just" rtl="0">
              <a:lnSpc>
                <a:spcPct val="100000"/>
              </a:lnSpc>
              <a:spcBef>
                <a:spcPts val="397"/>
              </a:spcBef>
              <a:spcAft>
                <a:spcPts val="0"/>
              </a:spcAft>
              <a:buClr>
                <a:srgbClr val="000000"/>
              </a:buClr>
              <a:buSzPts val="1350"/>
              <a:buFont typeface="Arial"/>
              <a:buChar char="•"/>
            </a:pPr>
            <a:r>
              <a:rPr lang="el-GR" sz="1350" b="0" i="0" u="none" strike="noStrike" cap="none">
                <a:solidFill>
                  <a:srgbClr val="002060"/>
                </a:solidFill>
                <a:latin typeface="Arial Narrow"/>
                <a:ea typeface="Arial Narrow"/>
                <a:cs typeface="Arial Narrow"/>
                <a:sym typeface="Arial Narrow"/>
              </a:rPr>
              <a:t>Mπορείτε να μειώσετε οποιαδήποτε από τις Aπειλές ή να τις μετατρέψετε σε Ευκαιρίες μέσω των δικών σας Δυνάμεων ή με τη βοήθεια άλλων.</a:t>
            </a:r>
            <a:endParaRPr sz="1350" b="0" i="0" u="none" strike="noStrike" cap="none">
              <a:solidFill>
                <a:srgbClr val="002060"/>
              </a:solidFill>
              <a:latin typeface="Arial Narrow"/>
              <a:ea typeface="Arial Narrow"/>
              <a:cs typeface="Arial Narrow"/>
              <a:sym typeface="Arial Narrow"/>
            </a:endParaRPr>
          </a:p>
        </p:txBody>
      </p:sp>
      <p:sp>
        <p:nvSpPr>
          <p:cNvPr id="509" name="Google Shape;509;p5"/>
          <p:cNvSpPr txBox="1"/>
          <p:nvPr/>
        </p:nvSpPr>
        <p:spPr>
          <a:xfrm>
            <a:off x="1234721" y="1358022"/>
            <a:ext cx="2742564" cy="2438688"/>
          </a:xfrm>
          <a:prstGeom prst="rect">
            <a:avLst/>
          </a:prstGeom>
          <a:noFill/>
          <a:ln>
            <a:noFill/>
          </a:ln>
        </p:spPr>
        <p:txBody>
          <a:bodyPr spcFirstLastPara="1" wrap="square" lIns="0" tIns="50350" rIns="0" bIns="0" anchor="t" anchorCtr="0">
            <a:spAutoFit/>
          </a:bodyPr>
          <a:lstStyle/>
          <a:p>
            <a:pPr marL="151448" marR="0" lvl="0" indent="-100727" algn="just" rtl="0">
              <a:lnSpc>
                <a:spcPct val="100000"/>
              </a:lnSpc>
              <a:spcBef>
                <a:spcPts val="0"/>
              </a:spcBef>
              <a:spcAft>
                <a:spcPts val="0"/>
              </a:spcAft>
              <a:buClr>
                <a:srgbClr val="000000"/>
              </a:buClr>
              <a:buSzPts val="1350"/>
              <a:buFont typeface="Arial"/>
              <a:buChar char="•"/>
            </a:pPr>
            <a:r>
              <a:rPr lang="el-GR" sz="1350" b="0" i="0" u="none" strike="noStrike" cap="none">
                <a:solidFill>
                  <a:srgbClr val="002060"/>
                </a:solidFill>
                <a:latin typeface="Arial Narrow"/>
                <a:ea typeface="Arial Narrow"/>
                <a:cs typeface="Arial Narrow"/>
                <a:sym typeface="Arial Narrow"/>
              </a:rPr>
              <a:t>Δείτε αν μπορείτε να μειώσετε ή  εξαλείψετε τυχόν Αδυναμίες ή, καλύτερα, να τις μετατρέψετε σε Δυνατά σημεία ή ακόμα και σε πολύτιμες Ευκαιρίες:</a:t>
            </a:r>
            <a:endParaRPr sz="1400" b="0" i="0" u="none" strike="noStrike" cap="none">
              <a:solidFill>
                <a:srgbClr val="000000"/>
              </a:solidFill>
              <a:latin typeface="Arial"/>
              <a:ea typeface="Arial"/>
              <a:cs typeface="Arial"/>
              <a:sym typeface="Arial"/>
            </a:endParaRPr>
          </a:p>
          <a:p>
            <a:pPr marL="151448" marR="0" lvl="0" indent="-100727" algn="just" rtl="0">
              <a:lnSpc>
                <a:spcPct val="100000"/>
              </a:lnSpc>
              <a:spcBef>
                <a:spcPts val="397"/>
              </a:spcBef>
              <a:spcAft>
                <a:spcPts val="0"/>
              </a:spcAft>
              <a:buClr>
                <a:srgbClr val="000000"/>
              </a:buClr>
              <a:buSzPts val="1350"/>
              <a:buFont typeface="Arial"/>
              <a:buChar char="•"/>
            </a:pPr>
            <a:r>
              <a:rPr lang="el-GR" sz="1350" b="0" i="0" u="none" strike="noStrike" cap="none">
                <a:solidFill>
                  <a:srgbClr val="002060"/>
                </a:solidFill>
                <a:latin typeface="Arial Narrow"/>
                <a:ea typeface="Arial Narrow"/>
                <a:cs typeface="Arial Narrow"/>
                <a:sym typeface="Arial Narrow"/>
              </a:rPr>
              <a:t>Υπάρχουν συνεργάτες, μαθήματα κατάρτισης ώστε να παρακολουθήσετε ή “συμβουλευτικές υπηρεσίες”που μπορούν να σας βοηθήσουν;</a:t>
            </a:r>
            <a:endParaRPr sz="1400" b="0" i="0" u="none" strike="noStrike" cap="none">
              <a:solidFill>
                <a:srgbClr val="000000"/>
              </a:solidFill>
              <a:latin typeface="Arial"/>
              <a:ea typeface="Arial"/>
              <a:cs typeface="Arial"/>
              <a:sym typeface="Arial"/>
            </a:endParaRPr>
          </a:p>
          <a:p>
            <a:pPr marL="151448" marR="0" lvl="0" indent="-100727" algn="just" rtl="0">
              <a:lnSpc>
                <a:spcPct val="100000"/>
              </a:lnSpc>
              <a:spcBef>
                <a:spcPts val="397"/>
              </a:spcBef>
              <a:spcAft>
                <a:spcPts val="0"/>
              </a:spcAft>
              <a:buClr>
                <a:srgbClr val="000000"/>
              </a:buClr>
              <a:buSzPts val="1350"/>
              <a:buFont typeface="Arial"/>
              <a:buChar char="•"/>
            </a:pPr>
            <a:r>
              <a:rPr lang="el-GR" sz="1350" b="0" i="0" u="none" strike="noStrike" cap="none">
                <a:solidFill>
                  <a:srgbClr val="002060"/>
                </a:solidFill>
                <a:latin typeface="Arial Narrow"/>
                <a:ea typeface="Arial Narrow"/>
                <a:cs typeface="Arial Narrow"/>
                <a:sym typeface="Arial Narrow"/>
              </a:rPr>
              <a:t>Υπάρχουν άνθρωποι που βλέπουν κάτι ενδιαφέρον ή χρήσιμο σε κάτι που βλέπεις αρνητικά;</a:t>
            </a:r>
            <a:endParaRPr sz="1350" b="0" i="0" u="none" strike="noStrike" cap="none">
              <a:solidFill>
                <a:srgbClr val="002060"/>
              </a:solidFill>
              <a:latin typeface="Arial Narrow"/>
              <a:ea typeface="Arial Narrow"/>
              <a:cs typeface="Arial Narrow"/>
              <a:sym typeface="Arial Narr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8"/>
          <p:cNvSpPr txBox="1">
            <a:spLocks noGrp="1"/>
          </p:cNvSpPr>
          <p:nvPr>
            <p:ph type="title"/>
          </p:nvPr>
        </p:nvSpPr>
        <p:spPr>
          <a:xfrm>
            <a:off x="2038471" y="334539"/>
            <a:ext cx="5595137" cy="1348607"/>
          </a:xfrm>
          <a:prstGeom prst="rect">
            <a:avLst/>
          </a:prstGeom>
          <a:noFill/>
          <a:ln>
            <a:noFill/>
          </a:ln>
        </p:spPr>
        <p:txBody>
          <a:bodyPr spcFirstLastPara="1" wrap="square" lIns="0" tIns="30000" rIns="0" bIns="0" anchor="ctr" anchorCtr="0">
            <a:spAutoFit/>
          </a:bodyPr>
          <a:lstStyle/>
          <a:p>
            <a:pPr marL="7144" marR="2858" lvl="0" indent="0" algn="ctr" rtl="0">
              <a:lnSpc>
                <a:spcPct val="100000"/>
              </a:lnSpc>
              <a:spcBef>
                <a:spcPts val="236"/>
              </a:spcBef>
              <a:spcAft>
                <a:spcPts val="0"/>
              </a:spcAft>
              <a:buSzPts val="1800"/>
              <a:buNone/>
            </a:pPr>
            <a:r>
              <a:rPr lang="el-GR">
                <a:solidFill>
                  <a:srgbClr val="002060"/>
                </a:solidFill>
                <a:latin typeface="Arial Narrow"/>
                <a:ea typeface="Arial Narrow"/>
                <a:cs typeface="Arial Narrow"/>
                <a:sym typeface="Arial Narrow"/>
              </a:rPr>
              <a:t>Χρήση Ανάλυσης SWOT για τη Διαμόρφωση  Στρατηγικών Εναλλακτικών</a:t>
            </a:r>
            <a:endParaRPr/>
          </a:p>
        </p:txBody>
      </p:sp>
      <p:graphicFrame>
        <p:nvGraphicFramePr>
          <p:cNvPr id="515" name="Google Shape;515;p58"/>
          <p:cNvGraphicFramePr/>
          <p:nvPr/>
        </p:nvGraphicFramePr>
        <p:xfrm>
          <a:off x="2143005" y="1923293"/>
          <a:ext cx="5269950" cy="2414395"/>
        </p:xfrm>
        <a:graphic>
          <a:graphicData uri="http://schemas.openxmlformats.org/drawingml/2006/table">
            <a:tbl>
              <a:tblPr firstRow="1" bandRow="1">
                <a:noFill/>
                <a:tableStyleId>{659CD5B5-C5DA-4CE8-89C3-F8D7F54D8E2D}</a:tableStyleId>
              </a:tblPr>
              <a:tblGrid>
                <a:gridCol w="1653075">
                  <a:extLst>
                    <a:ext uri="{9D8B030D-6E8A-4147-A177-3AD203B41FA5}">
                      <a16:colId xmlns:a16="http://schemas.microsoft.com/office/drawing/2014/main" val="20000"/>
                    </a:ext>
                  </a:extLst>
                </a:gridCol>
                <a:gridCol w="1915600">
                  <a:extLst>
                    <a:ext uri="{9D8B030D-6E8A-4147-A177-3AD203B41FA5}">
                      <a16:colId xmlns:a16="http://schemas.microsoft.com/office/drawing/2014/main" val="20001"/>
                    </a:ext>
                  </a:extLst>
                </a:gridCol>
                <a:gridCol w="1701275">
                  <a:extLst>
                    <a:ext uri="{9D8B030D-6E8A-4147-A177-3AD203B41FA5}">
                      <a16:colId xmlns:a16="http://schemas.microsoft.com/office/drawing/2014/main" val="20002"/>
                    </a:ext>
                  </a:extLst>
                </a:gridCol>
              </a:tblGrid>
              <a:tr h="951300">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Century Gothic"/>
                        <a:ea typeface="Century Gothic"/>
                        <a:cs typeface="Century Gothic"/>
                        <a:sym typeface="Century Gothic"/>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89535" marR="0" lvl="0" indent="0" algn="l" rtl="0">
                        <a:lnSpc>
                          <a:spcPct val="100000"/>
                        </a:lnSpc>
                        <a:spcBef>
                          <a:spcPts val="0"/>
                        </a:spcBef>
                        <a:spcAft>
                          <a:spcPts val="0"/>
                        </a:spcAft>
                        <a:buClr>
                          <a:srgbClr val="000000"/>
                        </a:buClr>
                        <a:buSzPts val="900"/>
                        <a:buFont typeface="Arial"/>
                        <a:buNone/>
                      </a:pPr>
                      <a:r>
                        <a:rPr lang="el-GR" sz="900" b="1" u="none" strike="noStrike" cap="none">
                          <a:solidFill>
                            <a:srgbClr val="091D5D"/>
                          </a:solidFill>
                          <a:latin typeface="Century Gothic"/>
                          <a:ea typeface="Century Gothic"/>
                          <a:cs typeface="Century Gothic"/>
                          <a:sym typeface="Century Gothic"/>
                        </a:rPr>
                        <a:t>Ευκαιρίες</a:t>
                      </a:r>
                      <a:endParaRPr sz="900" u="none" strike="noStrike" cap="none">
                        <a:latin typeface="Century Gothic"/>
                        <a:ea typeface="Century Gothic"/>
                        <a:cs typeface="Century Gothic"/>
                        <a:sym typeface="Century Gothic"/>
                      </a:endParaRPr>
                    </a:p>
                  </a:txBody>
                  <a:tcPr marL="0" marR="0" marT="718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2B9"/>
                    </a:solidFill>
                  </a:tcPr>
                </a:tc>
                <a:tc>
                  <a:txBody>
                    <a:bodyPr/>
                    <a:lstStyle/>
                    <a:p>
                      <a:pPr marL="89535" marR="0" lvl="0" indent="0" algn="l" rtl="0">
                        <a:lnSpc>
                          <a:spcPct val="100000"/>
                        </a:lnSpc>
                        <a:spcBef>
                          <a:spcPts val="0"/>
                        </a:spcBef>
                        <a:spcAft>
                          <a:spcPts val="0"/>
                        </a:spcAft>
                        <a:buClr>
                          <a:srgbClr val="000000"/>
                        </a:buClr>
                        <a:buSzPts val="900"/>
                        <a:buFont typeface="Arial"/>
                        <a:buNone/>
                      </a:pPr>
                      <a:r>
                        <a:rPr lang="el-GR" sz="900" b="1" u="none" strike="noStrike" cap="none">
                          <a:solidFill>
                            <a:srgbClr val="091D5D"/>
                          </a:solidFill>
                          <a:latin typeface="Century Gothic"/>
                          <a:ea typeface="Century Gothic"/>
                          <a:cs typeface="Century Gothic"/>
                          <a:sym typeface="Century Gothic"/>
                        </a:rPr>
                        <a:t>Απειλές</a:t>
                      </a:r>
                      <a:endParaRPr sz="900" u="none" strike="noStrike" cap="none">
                        <a:latin typeface="Century Gothic"/>
                        <a:ea typeface="Century Gothic"/>
                        <a:cs typeface="Century Gothic"/>
                        <a:sym typeface="Century Gothic"/>
                      </a:endParaRPr>
                    </a:p>
                  </a:txBody>
                  <a:tcPr marL="0" marR="0" marT="19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CD2B9"/>
                    </a:solidFill>
                  </a:tcPr>
                </a:tc>
                <a:extLst>
                  <a:ext uri="{0D108BD9-81ED-4DB2-BD59-A6C34878D82A}">
                    <a16:rowId xmlns:a16="http://schemas.microsoft.com/office/drawing/2014/main" val="10000"/>
                  </a:ext>
                </a:extLst>
              </a:tr>
              <a:tr h="156450">
                <a:tc>
                  <a:txBody>
                    <a:bodyPr/>
                    <a:lstStyle/>
                    <a:p>
                      <a:pPr marL="89535" marR="0" lvl="0" indent="0" algn="l" rtl="0">
                        <a:lnSpc>
                          <a:spcPct val="100000"/>
                        </a:lnSpc>
                        <a:spcBef>
                          <a:spcPts val="0"/>
                        </a:spcBef>
                        <a:spcAft>
                          <a:spcPts val="0"/>
                        </a:spcAft>
                        <a:buClr>
                          <a:srgbClr val="000000"/>
                        </a:buClr>
                        <a:buSzPts val="900"/>
                        <a:buFont typeface="Arial"/>
                        <a:buNone/>
                      </a:pPr>
                      <a:r>
                        <a:rPr lang="el-GR" sz="900" b="1" u="none" strike="noStrike" cap="none">
                          <a:solidFill>
                            <a:srgbClr val="091D5D"/>
                          </a:solidFill>
                          <a:latin typeface="Century Gothic"/>
                          <a:ea typeface="Century Gothic"/>
                          <a:cs typeface="Century Gothic"/>
                          <a:sym typeface="Century Gothic"/>
                        </a:rPr>
                        <a:t>Δυνάμεις</a:t>
                      </a:r>
                      <a:endParaRPr sz="900" u="none" strike="noStrike" cap="none">
                        <a:latin typeface="Century Gothic"/>
                        <a:ea typeface="Century Gothic"/>
                        <a:cs typeface="Century Gothic"/>
                        <a:sym typeface="Century Gothic"/>
                      </a:endParaRPr>
                    </a:p>
                  </a:txBody>
                  <a:tcPr marL="0" marR="0" marT="19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solidFill>
                      <a:srgbClr val="DDD2B5"/>
                    </a:solidFill>
                  </a:tcPr>
                </a:tc>
                <a:tc rowSpan="7" gridSpan="2">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dirty="0">
                        <a:latin typeface="Century Gothic"/>
                        <a:ea typeface="Century Gothic"/>
                        <a:cs typeface="Century Gothic"/>
                        <a:sym typeface="Century Gothic"/>
                      </a:endParaRPr>
                    </a:p>
                    <a:p>
                      <a:pPr marL="89535" marR="0" lvl="0" indent="0" algn="l" rtl="0">
                        <a:lnSpc>
                          <a:spcPct val="100000"/>
                        </a:lnSpc>
                        <a:spcBef>
                          <a:spcPts val="0"/>
                        </a:spcBef>
                        <a:spcAft>
                          <a:spcPts val="0"/>
                        </a:spcAft>
                        <a:buClr>
                          <a:srgbClr val="000000"/>
                        </a:buClr>
                        <a:buSzPts val="900"/>
                        <a:buFont typeface="Arial"/>
                        <a:buNone/>
                      </a:pPr>
                      <a:r>
                        <a:rPr lang="el-GR" sz="900" b="1" u="none" strike="noStrike" cap="none" dirty="0">
                          <a:solidFill>
                            <a:srgbClr val="091D5D"/>
                          </a:solidFill>
                          <a:latin typeface="Century Gothic"/>
                          <a:ea typeface="Century Gothic"/>
                          <a:cs typeface="Century Gothic"/>
                          <a:sym typeface="Century Gothic"/>
                        </a:rPr>
                        <a:t>Στρατηγικές Εναλλακτικές</a:t>
                      </a:r>
                      <a:endParaRPr sz="900" u="none" strike="noStrike" cap="none" dirty="0">
                        <a:latin typeface="Century Gothic"/>
                        <a:ea typeface="Century Gothic"/>
                        <a:cs typeface="Century Gothic"/>
                        <a:sym typeface="Century Gothic"/>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DD2B5"/>
                    </a:solidFill>
                  </a:tcPr>
                </a:tc>
                <a:tc rowSpan="7" hMerge="1">
                  <a:txBody>
                    <a:bodyPr/>
                    <a:lstStyle/>
                    <a:p>
                      <a:endParaRPr lang="el-GR"/>
                    </a:p>
                  </a:txBody>
                  <a:tcPr/>
                </a:tc>
                <a:extLst>
                  <a:ext uri="{0D108BD9-81ED-4DB2-BD59-A6C34878D82A}">
                    <a16:rowId xmlns:a16="http://schemas.microsoft.com/office/drawing/2014/main" val="10001"/>
                  </a:ext>
                </a:extLst>
              </a:tr>
              <a:tr h="157175">
                <a:tc>
                  <a:txBody>
                    <a:bodyPr/>
                    <a:lstStyle/>
                    <a:p>
                      <a:pPr marL="89535" marR="0" lvl="0" indent="0" algn="l" rtl="0">
                        <a:lnSpc>
                          <a:spcPct val="100000"/>
                        </a:lnSpc>
                        <a:spcBef>
                          <a:spcPts val="0"/>
                        </a:spcBef>
                        <a:spcAft>
                          <a:spcPts val="0"/>
                        </a:spcAft>
                        <a:buClr>
                          <a:srgbClr val="000000"/>
                        </a:buClr>
                        <a:buSzPts val="900"/>
                        <a:buFont typeface="Arial"/>
                        <a:buNone/>
                      </a:pPr>
                      <a:endParaRPr sz="900" u="none" strike="noStrike" cap="none">
                        <a:latin typeface="Century Gothic"/>
                        <a:ea typeface="Century Gothic"/>
                        <a:cs typeface="Century Gothic"/>
                        <a:sym typeface="Century Gothic"/>
                      </a:endParaRPr>
                    </a:p>
                  </a:txBody>
                  <a:tcPr marL="0" marR="0" marT="200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solidFill>
                      <a:srgbClr val="DDD2B5"/>
                    </a:solidFill>
                  </a:tcPr>
                </a:tc>
                <a:tc gridSpan="2"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2"/>
                  </a:ext>
                </a:extLst>
              </a:tr>
              <a:tr h="157175">
                <a:tc>
                  <a:txBody>
                    <a:bodyPr/>
                    <a:lstStyle/>
                    <a:p>
                      <a:pPr marL="89535" marR="0" lvl="0" indent="0" algn="l" rtl="0">
                        <a:lnSpc>
                          <a:spcPct val="100000"/>
                        </a:lnSpc>
                        <a:spcBef>
                          <a:spcPts val="0"/>
                        </a:spcBef>
                        <a:spcAft>
                          <a:spcPts val="0"/>
                        </a:spcAft>
                        <a:buClr>
                          <a:srgbClr val="000000"/>
                        </a:buClr>
                        <a:buSzPts val="900"/>
                        <a:buFont typeface="Arial"/>
                        <a:buNone/>
                      </a:pPr>
                      <a:endParaRPr sz="900" u="none" strike="noStrike" cap="none">
                        <a:latin typeface="Century Gothic"/>
                        <a:ea typeface="Century Gothic"/>
                        <a:cs typeface="Century Gothic"/>
                        <a:sym typeface="Century Gothic"/>
                      </a:endParaRPr>
                    </a:p>
                  </a:txBody>
                  <a:tcPr marL="0" marR="0" marT="200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solidFill>
                      <a:srgbClr val="DDD2B5"/>
                    </a:solidFill>
                  </a:tcPr>
                </a:tc>
                <a:tc gridSpan="2"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3"/>
                  </a:ext>
                </a:extLst>
              </a:tr>
              <a:tr h="158100">
                <a:tc>
                  <a:txBody>
                    <a:bodyPr/>
                    <a:lstStyle/>
                    <a:p>
                      <a:pPr marL="89535" marR="0" lvl="0" indent="0" algn="l" rtl="0">
                        <a:lnSpc>
                          <a:spcPct val="100000"/>
                        </a:lnSpc>
                        <a:spcBef>
                          <a:spcPts val="0"/>
                        </a:spcBef>
                        <a:spcAft>
                          <a:spcPts val="0"/>
                        </a:spcAft>
                        <a:buClr>
                          <a:srgbClr val="000000"/>
                        </a:buClr>
                        <a:buSzPts val="900"/>
                        <a:buFont typeface="Arial"/>
                        <a:buNone/>
                      </a:pPr>
                      <a:endParaRPr sz="900" u="none" strike="noStrike" cap="none">
                        <a:latin typeface="Century Gothic"/>
                        <a:ea typeface="Century Gothic"/>
                        <a:cs typeface="Century Gothic"/>
                        <a:sym typeface="Century Gothic"/>
                      </a:endParaRPr>
                    </a:p>
                  </a:txBody>
                  <a:tcPr marL="0" marR="0" marT="19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DDD2B5"/>
                    </a:solidFill>
                  </a:tcPr>
                </a:tc>
                <a:tc gridSpan="2"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4"/>
                  </a:ext>
                </a:extLst>
              </a:tr>
              <a:tr h="156450">
                <a:tc>
                  <a:txBody>
                    <a:bodyPr/>
                    <a:lstStyle/>
                    <a:p>
                      <a:pPr marL="89535" marR="0" lvl="0" indent="0" algn="l" rtl="0">
                        <a:lnSpc>
                          <a:spcPct val="100000"/>
                        </a:lnSpc>
                        <a:spcBef>
                          <a:spcPts val="0"/>
                        </a:spcBef>
                        <a:spcAft>
                          <a:spcPts val="0"/>
                        </a:spcAft>
                        <a:buClr>
                          <a:srgbClr val="000000"/>
                        </a:buClr>
                        <a:buSzPts val="900"/>
                        <a:buFont typeface="Arial"/>
                        <a:buNone/>
                      </a:pPr>
                      <a:r>
                        <a:rPr lang="el-GR" sz="900" b="1" u="none" strike="noStrike" cap="none">
                          <a:solidFill>
                            <a:srgbClr val="091D5D"/>
                          </a:solidFill>
                          <a:latin typeface="Century Gothic"/>
                          <a:ea typeface="Century Gothic"/>
                          <a:cs typeface="Century Gothic"/>
                          <a:sym typeface="Century Gothic"/>
                        </a:rPr>
                        <a:t>Αδυναμίες</a:t>
                      </a:r>
                      <a:endParaRPr sz="900" u="none" strike="noStrike" cap="none">
                        <a:latin typeface="Century Gothic"/>
                        <a:ea typeface="Century Gothic"/>
                        <a:cs typeface="Century Gothic"/>
                        <a:sym typeface="Century Gothic"/>
                      </a:endParaRPr>
                    </a:p>
                  </a:txBody>
                  <a:tcPr marL="0" marR="0" marT="193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solidFill>
                      <a:srgbClr val="DDD2B5"/>
                    </a:solidFill>
                  </a:tcPr>
                </a:tc>
                <a:tc gridSpan="2"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5"/>
                  </a:ext>
                </a:extLst>
              </a:tr>
              <a:tr h="157175">
                <a:tc>
                  <a:txBody>
                    <a:bodyPr/>
                    <a:lstStyle/>
                    <a:p>
                      <a:pPr marL="89535" marR="0" lvl="0" indent="0" algn="l" rtl="0">
                        <a:lnSpc>
                          <a:spcPct val="100000"/>
                        </a:lnSpc>
                        <a:spcBef>
                          <a:spcPts val="0"/>
                        </a:spcBef>
                        <a:spcAft>
                          <a:spcPts val="0"/>
                        </a:spcAft>
                        <a:buClr>
                          <a:srgbClr val="000000"/>
                        </a:buClr>
                        <a:buSzPts val="900"/>
                        <a:buFont typeface="Arial"/>
                        <a:buNone/>
                      </a:pPr>
                      <a:endParaRPr sz="900" u="none" strike="noStrike" cap="none">
                        <a:latin typeface="Century Gothic"/>
                        <a:ea typeface="Century Gothic"/>
                        <a:cs typeface="Century Gothic"/>
                        <a:sym typeface="Century Gothic"/>
                      </a:endParaRPr>
                    </a:p>
                  </a:txBody>
                  <a:tcPr marL="0" marR="0" marT="2000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solidFill>
                      <a:srgbClr val="DDD2B5"/>
                    </a:solidFill>
                  </a:tcPr>
                </a:tc>
                <a:tc gridSpan="2"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6"/>
                  </a:ext>
                </a:extLst>
              </a:tr>
              <a:tr h="520550">
                <a:tc>
                  <a:txBody>
                    <a:bodyPr/>
                    <a:lstStyle/>
                    <a:p>
                      <a:pPr marL="318135" marR="100330" lvl="0" indent="-228600" algn="l" rtl="0">
                        <a:lnSpc>
                          <a:spcPct val="101699"/>
                        </a:lnSpc>
                        <a:spcBef>
                          <a:spcPts val="0"/>
                        </a:spcBef>
                        <a:spcAft>
                          <a:spcPts val="0"/>
                        </a:spcAft>
                        <a:buClr>
                          <a:srgbClr val="000000"/>
                        </a:buClr>
                        <a:buSzPts val="900"/>
                        <a:buFont typeface="Arial"/>
                        <a:buNone/>
                      </a:pPr>
                      <a:endParaRPr sz="900" u="none" strike="noStrike" cap="none" dirty="0">
                        <a:latin typeface="Century Gothic"/>
                        <a:ea typeface="Century Gothic"/>
                        <a:cs typeface="Century Gothic"/>
                        <a:sym typeface="Century Gothic"/>
                      </a:endParaRPr>
                    </a:p>
                  </a:txBody>
                  <a:tcPr marL="0" marR="0" marT="18225"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DDD2B5"/>
                    </a:solidFill>
                  </a:tcPr>
                </a:tc>
                <a:tc gridSpan="2" vMerge="1">
                  <a:txBody>
                    <a:bodyPr/>
                    <a:lstStyle/>
                    <a:p>
                      <a:endParaRPr lang="el-GR"/>
                    </a:p>
                  </a:txBody>
                  <a:tcPr/>
                </a:tc>
                <a:tc hMerge="1" vMerge="1">
                  <a:txBody>
                    <a:bodyPr/>
                    <a:lstStyle/>
                    <a:p>
                      <a:endParaRPr lang="el-GR"/>
                    </a:p>
                  </a:txBody>
                  <a:tcPr/>
                </a:tc>
                <a:extLst>
                  <a:ext uri="{0D108BD9-81ED-4DB2-BD59-A6C34878D82A}">
                    <a16:rowId xmlns:a16="http://schemas.microsoft.com/office/drawing/2014/main" val="10007"/>
                  </a:ext>
                </a:extLst>
              </a:tr>
            </a:tbl>
          </a:graphicData>
        </a:graphic>
      </p:graphicFrame>
      <p:sp>
        <p:nvSpPr>
          <p:cNvPr id="516" name="Google Shape;516;p58"/>
          <p:cNvSpPr txBox="1"/>
          <p:nvPr/>
        </p:nvSpPr>
        <p:spPr>
          <a:xfrm>
            <a:off x="1875489" y="4699960"/>
            <a:ext cx="3503295" cy="111088"/>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675"/>
              <a:buFont typeface="Arial"/>
              <a:buNone/>
            </a:pPr>
            <a:r>
              <a:rPr lang="el-GR" sz="675" b="0" i="1" u="sng" strike="noStrike" cap="none">
                <a:solidFill>
                  <a:srgbClr val="091D5D"/>
                </a:solidFill>
                <a:latin typeface="Century Gothic"/>
                <a:ea typeface="Century Gothic"/>
                <a:cs typeface="Century Gothic"/>
                <a:sym typeface="Century Gothic"/>
              </a:rPr>
              <a:t>Πηγή</a:t>
            </a:r>
            <a:r>
              <a:rPr lang="el-GR" sz="675" b="0" i="1" u="none" strike="noStrike" cap="none">
                <a:solidFill>
                  <a:srgbClr val="091D5D"/>
                </a:solidFill>
                <a:latin typeface="Century Gothic"/>
                <a:ea typeface="Century Gothic"/>
                <a:cs typeface="Century Gothic"/>
                <a:sym typeface="Century Gothic"/>
              </a:rPr>
              <a:t>: F.T. Rothaermel, Strategic Management 2e, McGraw Hill Education, 2013.</a:t>
            </a:r>
            <a:endParaRPr sz="675" b="0" i="0" u="none" strike="noStrike" cap="none">
              <a:solidFill>
                <a:srgbClr val="000000"/>
              </a:solidFill>
              <a:latin typeface="Century Gothic"/>
              <a:ea typeface="Century Gothic"/>
              <a:cs typeface="Century Gothic"/>
              <a:sym typeface="Century Gothic"/>
            </a:endParaRPr>
          </a:p>
        </p:txBody>
      </p:sp>
      <p:sp>
        <p:nvSpPr>
          <p:cNvPr id="517" name="Google Shape;517;p58"/>
          <p:cNvSpPr txBox="1"/>
          <p:nvPr/>
        </p:nvSpPr>
        <p:spPr>
          <a:xfrm>
            <a:off x="5700509" y="4512708"/>
            <a:ext cx="1933099" cy="111088"/>
          </a:xfrm>
          <a:prstGeom prst="rect">
            <a:avLst/>
          </a:prstGeom>
          <a:noFill/>
          <a:ln>
            <a:noFill/>
          </a:ln>
        </p:spPr>
        <p:txBody>
          <a:bodyPr spcFirstLastPara="1" wrap="square" lIns="0" tIns="7125" rIns="0" bIns="0" anchor="t" anchorCtr="0">
            <a:spAutoFit/>
          </a:bodyPr>
          <a:lstStyle/>
          <a:p>
            <a:pPr marL="7144" marR="0" lvl="0" indent="0" algn="l" rtl="0">
              <a:lnSpc>
                <a:spcPct val="100000"/>
              </a:lnSpc>
              <a:spcBef>
                <a:spcPts val="0"/>
              </a:spcBef>
              <a:spcAft>
                <a:spcPts val="0"/>
              </a:spcAft>
              <a:buClr>
                <a:srgbClr val="000000"/>
              </a:buClr>
              <a:buSzPts val="675"/>
              <a:buFont typeface="Arial"/>
              <a:buNone/>
            </a:pPr>
            <a:r>
              <a:rPr lang="el-GR" sz="675" b="0" i="0" u="none" strike="noStrike" cap="none">
                <a:solidFill>
                  <a:srgbClr val="091D5D"/>
                </a:solidFill>
                <a:latin typeface="Century Gothic"/>
                <a:ea typeface="Century Gothic"/>
                <a:cs typeface="Century Gothic"/>
                <a:sym typeface="Century Gothic"/>
              </a:rPr>
              <a:t>Υποθετικό παράδειγμα για</a:t>
            </a:r>
            <a:endParaRPr sz="675"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9"/>
          <p:cNvSpPr txBox="1"/>
          <p:nvPr/>
        </p:nvSpPr>
        <p:spPr>
          <a:xfrm>
            <a:off x="1143000" y="3402464"/>
            <a:ext cx="6847214" cy="1326561"/>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550"/>
              <a:buFont typeface="Arial"/>
              <a:buNone/>
            </a:pPr>
            <a:r>
              <a:rPr lang="el-GR" sz="2550" b="1" i="0" u="none" strike="noStrike" cap="none">
                <a:solidFill>
                  <a:srgbClr val="002060"/>
                </a:solidFill>
                <a:latin typeface="Arial Narrow"/>
                <a:ea typeface="Arial Narrow"/>
                <a:cs typeface="Arial Narrow"/>
                <a:sym typeface="Arial Narrow"/>
              </a:rPr>
              <a:t>“Π ρ ο σ ω π ι κ ό ς”   Κ α μ β ά ς </a:t>
            </a:r>
            <a:endParaRPr sz="25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50"/>
              <a:buFont typeface="Arial"/>
              <a:buNone/>
            </a:pPr>
            <a:r>
              <a:rPr lang="el-GR" sz="2550" b="1" i="0" u="none" strike="noStrike" cap="none">
                <a:solidFill>
                  <a:srgbClr val="002060"/>
                </a:solidFill>
                <a:latin typeface="Arial Narrow"/>
                <a:ea typeface="Arial Narrow"/>
                <a:cs typeface="Arial Narrow"/>
                <a:sym typeface="Arial Narrow"/>
              </a:rPr>
              <a:t>Ε π ι χ ε ι ρ η μ α τ ι κ ο ύ  </a:t>
            </a:r>
            <a:endParaRPr sz="25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50"/>
              <a:buFont typeface="Arial"/>
              <a:buNone/>
            </a:pPr>
            <a:r>
              <a:rPr lang="el-GR" sz="2550" b="1" i="0" u="none" strike="noStrike" cap="none">
                <a:solidFill>
                  <a:srgbClr val="002060"/>
                </a:solidFill>
                <a:latin typeface="Arial Narrow"/>
                <a:ea typeface="Arial Narrow"/>
                <a:cs typeface="Arial Narrow"/>
                <a:sym typeface="Arial Narrow"/>
              </a:rPr>
              <a:t>Μ ο ν τ έ λ ο υ</a:t>
            </a:r>
            <a:endParaRPr sz="2550" b="1" i="0" u="none" strike="noStrike" cap="none">
              <a:solidFill>
                <a:srgbClr val="002060"/>
              </a:solidFill>
              <a:latin typeface="Arial Narrow"/>
              <a:ea typeface="Arial Narrow"/>
              <a:cs typeface="Arial Narrow"/>
              <a:sym typeface="Arial Narrow"/>
            </a:endParaRPr>
          </a:p>
        </p:txBody>
      </p:sp>
      <p:pic>
        <p:nvPicPr>
          <p:cNvPr id="523" name="Google Shape;523;p59" descr="Personal Canvas: Learn how to boost your development"/>
          <p:cNvPicPr preferRelativeResize="0"/>
          <p:nvPr/>
        </p:nvPicPr>
        <p:blipFill rotWithShape="1">
          <a:blip r:embed="rId3">
            <a:alphaModFix/>
          </a:blip>
          <a:srcRect/>
          <a:stretch/>
        </p:blipFill>
        <p:spPr>
          <a:xfrm>
            <a:off x="2624375" y="389358"/>
            <a:ext cx="3786188" cy="2728913"/>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p:nvPr/>
        </p:nvSpPr>
        <p:spPr>
          <a:xfrm>
            <a:off x="1358503" y="87474"/>
            <a:ext cx="6642497" cy="571693"/>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AGENDA</a:t>
            </a:r>
            <a:endParaRPr sz="1050" b="0" i="0" u="none" strike="noStrike" cap="none">
              <a:solidFill>
                <a:srgbClr val="000000"/>
              </a:solidFill>
              <a:latin typeface="Arial"/>
              <a:ea typeface="Arial"/>
              <a:cs typeface="Arial"/>
              <a:sym typeface="Arial"/>
            </a:endParaRPr>
          </a:p>
        </p:txBody>
      </p:sp>
      <p:pic>
        <p:nvPicPr>
          <p:cNvPr id="197" name="Google Shape;197;p35" descr="Personal Development Plan - Definition, Meaning and Example"/>
          <p:cNvPicPr preferRelativeResize="0"/>
          <p:nvPr/>
        </p:nvPicPr>
        <p:blipFill rotWithShape="1">
          <a:blip r:embed="rId3">
            <a:alphaModFix/>
          </a:blip>
          <a:srcRect/>
          <a:stretch/>
        </p:blipFill>
        <p:spPr>
          <a:xfrm>
            <a:off x="2003300" y="1947100"/>
            <a:ext cx="1533774" cy="858914"/>
          </a:xfrm>
          <a:prstGeom prst="rect">
            <a:avLst/>
          </a:prstGeom>
          <a:noFill/>
          <a:ln>
            <a:noFill/>
          </a:ln>
        </p:spPr>
      </p:pic>
      <p:pic>
        <p:nvPicPr>
          <p:cNvPr id="198" name="Google Shape;198;p35" descr="Personal Branding. Words Typography Concept Stock Photo - Image of  business, advertisement: 138868844"/>
          <p:cNvPicPr preferRelativeResize="0"/>
          <p:nvPr/>
        </p:nvPicPr>
        <p:blipFill rotWithShape="1">
          <a:blip r:embed="rId4">
            <a:alphaModFix/>
          </a:blip>
          <a:srcRect/>
          <a:stretch/>
        </p:blipFill>
        <p:spPr>
          <a:xfrm>
            <a:off x="5136142" y="1927672"/>
            <a:ext cx="1318334" cy="878342"/>
          </a:xfrm>
          <a:prstGeom prst="rect">
            <a:avLst/>
          </a:prstGeom>
          <a:noFill/>
          <a:ln>
            <a:noFill/>
          </a:ln>
        </p:spPr>
      </p:pic>
      <p:pic>
        <p:nvPicPr>
          <p:cNvPr id="199" name="Google Shape;199;p35" descr="Make Personal Mission Statements Work for You – Business Advisor and  Executive Coach | Doug Thorpe"/>
          <p:cNvPicPr preferRelativeResize="0"/>
          <p:nvPr/>
        </p:nvPicPr>
        <p:blipFill rotWithShape="1">
          <a:blip r:embed="rId5">
            <a:alphaModFix/>
          </a:blip>
          <a:srcRect/>
          <a:stretch/>
        </p:blipFill>
        <p:spPr>
          <a:xfrm>
            <a:off x="2003301" y="3488924"/>
            <a:ext cx="1580458" cy="1051724"/>
          </a:xfrm>
          <a:prstGeom prst="rect">
            <a:avLst/>
          </a:prstGeom>
          <a:noFill/>
          <a:ln>
            <a:noFill/>
          </a:ln>
        </p:spPr>
      </p:pic>
      <p:pic>
        <p:nvPicPr>
          <p:cNvPr id="200" name="Google Shape;200;p35" descr="Make SMART goals and set yourself up for success in 2017"/>
          <p:cNvPicPr preferRelativeResize="0"/>
          <p:nvPr/>
        </p:nvPicPr>
        <p:blipFill rotWithShape="1">
          <a:blip r:embed="rId6">
            <a:alphaModFix/>
          </a:blip>
          <a:srcRect/>
          <a:stretch/>
        </p:blipFill>
        <p:spPr>
          <a:xfrm>
            <a:off x="5084686" y="3588518"/>
            <a:ext cx="1553199" cy="877577"/>
          </a:xfrm>
          <a:prstGeom prst="rect">
            <a:avLst/>
          </a:prstGeom>
          <a:noFill/>
          <a:ln>
            <a:noFill/>
          </a:ln>
        </p:spPr>
      </p:pic>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0"/>
          <p:cNvSpPr/>
          <p:nvPr/>
        </p:nvSpPr>
        <p:spPr>
          <a:xfrm>
            <a:off x="567328" y="1108792"/>
            <a:ext cx="7407050" cy="3300873"/>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Ανάγκη ύπαρξης ενός απλού και κατανοητού τρόπου απεικόνισης ενός επιχειρηματικού μοντέλου και σχεδιασμού του οργανισμού</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Οι Alexander Osterwalder (Ελβετός) και Yves Pigneur (Βέλγος) εκδώσαν βιβλίο με τίτλο Business Model Generation (2010)</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Δημιουργία Παραστατικού Εργαλείου που ονομάστηκε Καμβάς Επιχειρηματικού Μοντέλου (Business Model Canvas)</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Κύριο Αντικείμενο του Εργαλείου είναι ο σχεδιασμός,  η περιγραφή, αξιολόγηση και βελτίωση του επιχειρηματικού μοντέλου που ακολουθεί ο οργανισμός για μεγαλύτερη βιωσιμότητα και ανταγωνιστικότητα. </a:t>
            </a:r>
            <a:endParaRPr sz="1050" b="0" i="0" u="none" strike="noStrike" cap="none">
              <a:solidFill>
                <a:srgbClr val="000000"/>
              </a:solidFill>
              <a:latin typeface="Arial"/>
              <a:ea typeface="Arial"/>
              <a:cs typeface="Arial"/>
              <a:sym typeface="Arial"/>
            </a:endParaRPr>
          </a:p>
        </p:txBody>
      </p:sp>
      <p:sp>
        <p:nvSpPr>
          <p:cNvPr id="529" name="Google Shape;529;p60"/>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Καμβάς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Επιχειρηματικού Μοντέλου</a:t>
            </a:r>
            <a:endParaRPr sz="105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1"/>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Καμβάς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Επιχειρηματικού Μοντέλου</a:t>
            </a:r>
            <a:endParaRPr sz="1050" b="0" i="0" u="none" strike="noStrike" cap="none">
              <a:solidFill>
                <a:srgbClr val="000000"/>
              </a:solidFill>
              <a:latin typeface="Arial"/>
              <a:ea typeface="Arial"/>
              <a:cs typeface="Arial"/>
              <a:sym typeface="Arial"/>
            </a:endParaRPr>
          </a:p>
        </p:txBody>
      </p:sp>
      <p:sp>
        <p:nvSpPr>
          <p:cNvPr id="535" name="Google Shape;535;p61"/>
          <p:cNvSpPr/>
          <p:nvPr/>
        </p:nvSpPr>
        <p:spPr>
          <a:xfrm>
            <a:off x="861004" y="1108792"/>
            <a:ext cx="7113374" cy="3300873"/>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Ανάγκη ύπαρξης ενός απλού και κατανοητού τρόπου απεικόνισης ενός επιχειρηματικού μοντέλου και σχεδιασμού του οργανισμού</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Οι Alexander Osterwalder (Ελβετός) και Yves Pigneur (Βέλγος) εκδώσαν βιβλίο με τίτλο Business Model Generation (2010)</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Δημιουργία Παραστατικού Εργαλείου που ονομάστηκε Καμβάς Επιχειρηματικού Μοντέλου (Business Model Canvas)</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0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Κύριο Αντικείμενο του Εργαλείου είναι ο σχεδιασμός,  η περιγραφή, αξιολόγηση και βελτίωση του επιχειρηματικού μοντέλου που ακολουθεί ο οργανισμός για μεγαλύτερη βιωσιμότητα και ανταγωνιστικότητα. </a:t>
            </a:r>
            <a:endParaRPr sz="105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2"/>
          <p:cNvSpPr/>
          <p:nvPr/>
        </p:nvSpPr>
        <p:spPr>
          <a:xfrm>
            <a:off x="553980" y="1108792"/>
            <a:ext cx="7420398" cy="2977708"/>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Είναι συμβατό (α) σε όλα τα είδη των επιχειρήσεων/οργανισμών, (β) ιδιαίτερα στη βιωσιμότητα των νεοφυών (start up)</a:t>
            </a:r>
            <a:endParaRPr sz="1050" b="0" i="0" u="none" strike="noStrike" cap="none">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Απαιτείται με τη συνύπαρξη και συμβίωση σύγχρονων και παραδοσιακών τεχνικών όπως η ανάλυση SWOT, το brain storming, χρήση δημιουργικής, πλάγιας σκέψης</a:t>
            </a:r>
            <a:endParaRPr sz="1050" b="0" i="0" u="none" strike="noStrike" cap="none">
              <a:solidFill>
                <a:srgbClr val="000000"/>
              </a:solidFill>
              <a:latin typeface="Arial"/>
              <a:ea typeface="Arial"/>
              <a:cs typeface="Arial"/>
              <a:sym typeface="Arial"/>
            </a:endParaRPr>
          </a:p>
          <a:p>
            <a:pPr marL="342900" marR="0" lvl="0" indent="-209550" algn="just" rtl="0">
              <a:lnSpc>
                <a:spcPct val="150000"/>
              </a:lnSpc>
              <a:spcBef>
                <a:spcPts val="0"/>
              </a:spcBef>
              <a:spcAft>
                <a:spcPts val="0"/>
              </a:spcAft>
              <a:buClr>
                <a:srgbClr val="000000"/>
              </a:buClr>
              <a:buSzPts val="2100"/>
              <a:buFont typeface="Arial"/>
              <a:buNone/>
            </a:pPr>
            <a:endParaRPr sz="2100" b="0" i="0" u="none" strike="noStrike" cap="none">
              <a:solidFill>
                <a:srgbClr val="002060"/>
              </a:solidFill>
              <a:latin typeface="Arial Narrow"/>
              <a:ea typeface="Arial Narrow"/>
              <a:cs typeface="Arial Narrow"/>
              <a:sym typeface="Arial Narrow"/>
            </a:endParaRPr>
          </a:p>
        </p:txBody>
      </p:sp>
      <p:sp>
        <p:nvSpPr>
          <p:cNvPr id="541" name="Google Shape;541;p62"/>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Καμβάς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Επιχειρηματικού Μοντέλου</a:t>
            </a:r>
            <a:endParaRPr sz="105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3"/>
          <p:cNvSpPr txBox="1"/>
          <p:nvPr/>
        </p:nvSpPr>
        <p:spPr>
          <a:xfrm>
            <a:off x="1358503" y="165069"/>
            <a:ext cx="6642497" cy="894513"/>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Βασικές Εννέα Ενότητες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7030A0"/>
              </a:solidFill>
              <a:latin typeface="Arial"/>
              <a:ea typeface="Arial"/>
              <a:cs typeface="Arial"/>
              <a:sym typeface="Arial"/>
            </a:endParaRPr>
          </a:p>
        </p:txBody>
      </p:sp>
      <p:sp>
        <p:nvSpPr>
          <p:cNvPr id="547" name="Google Shape;547;p63"/>
          <p:cNvSpPr/>
          <p:nvPr/>
        </p:nvSpPr>
        <p:spPr>
          <a:xfrm>
            <a:off x="333723" y="875133"/>
            <a:ext cx="8416484" cy="3947204"/>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l-GR" sz="2100" b="0" i="0" u="none" strike="noStrike" cap="none" dirty="0">
                <a:solidFill>
                  <a:srgbClr val="002060"/>
                </a:solidFill>
                <a:latin typeface="Arial Narrow"/>
                <a:ea typeface="Arial Narrow"/>
                <a:cs typeface="Arial Narrow"/>
                <a:sym typeface="Arial Narrow"/>
              </a:rPr>
              <a:t>Το επιχειρηματικό μοντέλο μιας επιχείρησης (</a:t>
            </a:r>
            <a:r>
              <a:rPr lang="el-GR" sz="2100" b="0" i="0" u="none" strike="noStrike" cap="none" dirty="0" err="1">
                <a:solidFill>
                  <a:srgbClr val="002060"/>
                </a:solidFill>
                <a:latin typeface="Arial Narrow"/>
                <a:ea typeface="Arial Narrow"/>
                <a:cs typeface="Arial Narrow"/>
                <a:sym typeface="Arial Narrow"/>
              </a:rPr>
              <a:t>business</a:t>
            </a:r>
            <a:r>
              <a:rPr lang="el-GR" sz="2100" b="0" i="0" u="none" strike="noStrike" cap="none" dirty="0">
                <a:solidFill>
                  <a:srgbClr val="002060"/>
                </a:solidFill>
                <a:latin typeface="Arial Narrow"/>
                <a:ea typeface="Arial Narrow"/>
                <a:cs typeface="Arial Narrow"/>
                <a:sym typeface="Arial Narrow"/>
              </a:rPr>
              <a:t> </a:t>
            </a:r>
            <a:r>
              <a:rPr lang="el-GR" sz="2100" b="0" i="0" u="none" strike="noStrike" cap="none" dirty="0" err="1">
                <a:solidFill>
                  <a:srgbClr val="002060"/>
                </a:solidFill>
                <a:latin typeface="Arial Narrow"/>
                <a:ea typeface="Arial Narrow"/>
                <a:cs typeface="Arial Narrow"/>
                <a:sym typeface="Arial Narrow"/>
              </a:rPr>
              <a:t>model</a:t>
            </a:r>
            <a:r>
              <a:rPr lang="el-GR" sz="2100" b="0" i="0" u="none" strike="noStrike" cap="none" dirty="0">
                <a:solidFill>
                  <a:srgbClr val="002060"/>
                </a:solidFill>
                <a:latin typeface="Arial Narrow"/>
                <a:ea typeface="Arial Narrow"/>
                <a:cs typeface="Arial Narrow"/>
                <a:sym typeface="Arial Narrow"/>
              </a:rPr>
              <a:t>) περιγράφεται διεξοδικά από εννέα (9) βασικά θέματα τα οποία και προσαρμόζουμε στον Προσωπικό Καμβά Ανάπτυξης : </a:t>
            </a:r>
            <a:endParaRPr sz="2100" b="0" i="0" u="none" strike="noStrike" cap="none" dirty="0">
              <a:solidFill>
                <a:srgbClr val="002060"/>
              </a:solidFill>
              <a:latin typeface="Arial Narrow"/>
              <a:ea typeface="Arial Narrow"/>
              <a:cs typeface="Arial Narrow"/>
              <a:sym typeface="Arial Narrow"/>
            </a:endParaRPr>
          </a:p>
          <a:p>
            <a:pPr marL="385763" marR="0" lvl="0" indent="-385763" algn="l" rtl="0">
              <a:lnSpc>
                <a:spcPct val="100000"/>
              </a:lnSpc>
              <a:spcBef>
                <a:spcPts val="0"/>
              </a:spcBef>
              <a:spcAft>
                <a:spcPts val="0"/>
              </a:spcAft>
              <a:buClr>
                <a:srgbClr val="002060"/>
              </a:buClr>
              <a:buSzPts val="2800"/>
              <a:buFont typeface="Arial Narrow"/>
              <a:buAutoNum type="arabicParenBoth"/>
            </a:pPr>
            <a:r>
              <a:rPr lang="el-GR" sz="2100" b="0" i="0" u="none" strike="noStrike" cap="none" dirty="0" smtClean="0">
                <a:solidFill>
                  <a:srgbClr val="002060"/>
                </a:solidFill>
                <a:latin typeface="Arial Narrow"/>
                <a:ea typeface="Arial Narrow"/>
                <a:cs typeface="Arial Narrow"/>
                <a:sym typeface="Arial Narrow"/>
              </a:rPr>
              <a:t>το στοχευμένο κοινό</a:t>
            </a:r>
            <a:r>
              <a:rPr lang="en-US" sz="2100" b="0" i="0" u="none" strike="noStrike" cap="none" dirty="0" smtClean="0">
                <a:solidFill>
                  <a:srgbClr val="002060"/>
                </a:solidFill>
                <a:latin typeface="Arial Narrow"/>
                <a:ea typeface="Arial Narrow"/>
                <a:cs typeface="Arial Narrow"/>
                <a:sym typeface="Arial Narrow"/>
              </a:rPr>
              <a:t> (</a:t>
            </a:r>
            <a:r>
              <a:rPr lang="el-GR" sz="2100" b="0" i="0" u="none" strike="noStrike" cap="none" dirty="0" smtClean="0">
                <a:solidFill>
                  <a:srgbClr val="002060"/>
                </a:solidFill>
                <a:latin typeface="Arial Narrow"/>
                <a:ea typeface="Arial Narrow"/>
                <a:cs typeface="Arial Narrow"/>
                <a:sym typeface="Arial Narrow"/>
              </a:rPr>
              <a:t>επιχειρήσεις) - </a:t>
            </a:r>
            <a:r>
              <a:rPr lang="en-US" dirty="0" smtClean="0">
                <a:solidFill>
                  <a:srgbClr val="4C4C4C"/>
                </a:solidFill>
                <a:latin typeface="Arial Narrow"/>
                <a:ea typeface="Arial Narrow"/>
                <a:cs typeface="Arial Narrow"/>
                <a:sym typeface="Arial Narrow"/>
              </a:rPr>
              <a:t>WHO </a:t>
            </a:r>
            <a:r>
              <a:rPr lang="en-US" dirty="0">
                <a:solidFill>
                  <a:srgbClr val="4C4C4C"/>
                </a:solidFill>
                <a:latin typeface="Arial Narrow"/>
                <a:ea typeface="Arial Narrow"/>
                <a:cs typeface="Arial Narrow"/>
                <a:sym typeface="Arial Narrow"/>
              </a:rPr>
              <a:t>needs to know YOU or who you help</a:t>
            </a:r>
            <a:endParaRPr lang="en-US" dirty="0"/>
          </a:p>
          <a:p>
            <a:pPr marL="385763" indent="-385763">
              <a:buClr>
                <a:srgbClr val="002060"/>
              </a:buClr>
              <a:buSzPts val="2800"/>
              <a:buFont typeface="Arial Narrow"/>
              <a:buAutoNum type="arabicParenBoth"/>
            </a:pPr>
            <a:r>
              <a:rPr lang="el-GR" sz="2100" b="0" i="0" u="none" strike="noStrike" cap="none" dirty="0" smtClean="0">
                <a:solidFill>
                  <a:srgbClr val="002060"/>
                </a:solidFill>
                <a:latin typeface="Arial Narrow"/>
                <a:ea typeface="Arial Narrow"/>
                <a:cs typeface="Arial Narrow"/>
                <a:sym typeface="Arial Narrow"/>
              </a:rPr>
              <a:t>τη παρεχόμενη αξία - </a:t>
            </a:r>
            <a:r>
              <a:rPr lang="en-US" dirty="0" smtClean="0">
                <a:solidFill>
                  <a:srgbClr val="4C4C4C"/>
                </a:solidFill>
                <a:latin typeface="Arial Narrow"/>
                <a:ea typeface="Arial Narrow"/>
                <a:cs typeface="Arial Narrow"/>
                <a:sym typeface="Arial Narrow"/>
              </a:rPr>
              <a:t>WHY YOU are Credible</a:t>
            </a:r>
            <a:endParaRPr sz="2100" b="0" i="0" u="none" strike="noStrike" cap="none" dirty="0" smtClean="0">
              <a:solidFill>
                <a:srgbClr val="002060"/>
              </a:solidFill>
              <a:latin typeface="Arial Narrow"/>
              <a:ea typeface="Arial Narrow"/>
              <a:cs typeface="Arial Narrow"/>
              <a:sym typeface="Arial Narrow"/>
            </a:endParaRPr>
          </a:p>
          <a:p>
            <a:pPr marL="385763" indent="-385763">
              <a:buClr>
                <a:srgbClr val="002060"/>
              </a:buClr>
              <a:buSzPts val="2800"/>
              <a:buFont typeface="Arial Narrow"/>
              <a:buAutoNum type="arabicParenBoth"/>
            </a:pPr>
            <a:r>
              <a:rPr lang="el-GR" sz="2100" b="0" i="0" u="none" strike="noStrike" cap="none" dirty="0" smtClean="0">
                <a:solidFill>
                  <a:srgbClr val="002060"/>
                </a:solidFill>
                <a:latin typeface="Arial Narrow"/>
                <a:ea typeface="Arial Narrow"/>
                <a:cs typeface="Arial Narrow"/>
                <a:sym typeface="Arial Narrow"/>
              </a:rPr>
              <a:t>τα </a:t>
            </a:r>
            <a:r>
              <a:rPr lang="el-GR" sz="2100" b="0" i="0" u="none" strike="noStrike" cap="none" dirty="0">
                <a:solidFill>
                  <a:srgbClr val="002060"/>
                </a:solidFill>
                <a:latin typeface="Arial Narrow"/>
                <a:ea typeface="Arial Narrow"/>
                <a:cs typeface="Arial Narrow"/>
                <a:sym typeface="Arial Narrow"/>
              </a:rPr>
              <a:t>κανάλια με τα οποία </a:t>
            </a:r>
            <a:r>
              <a:rPr lang="el-GR" sz="2100" b="0" i="0" u="none" strike="noStrike" cap="none" dirty="0" smtClean="0">
                <a:solidFill>
                  <a:srgbClr val="002060"/>
                </a:solidFill>
                <a:latin typeface="Arial Narrow"/>
                <a:ea typeface="Arial Narrow"/>
                <a:cs typeface="Arial Narrow"/>
                <a:sym typeface="Arial Narrow"/>
              </a:rPr>
              <a:t>προσεγγίζει - </a:t>
            </a:r>
            <a:r>
              <a:rPr lang="en-US" dirty="0" smtClean="0">
                <a:solidFill>
                  <a:srgbClr val="4C4C4C"/>
                </a:solidFill>
                <a:latin typeface="Arial Narrow"/>
                <a:ea typeface="Arial Narrow"/>
                <a:cs typeface="Arial Narrow"/>
                <a:sym typeface="Arial Narrow"/>
              </a:rPr>
              <a:t>HOW </a:t>
            </a:r>
            <a:r>
              <a:rPr lang="en-US" dirty="0">
                <a:solidFill>
                  <a:srgbClr val="4C4C4C"/>
                </a:solidFill>
                <a:latin typeface="Arial Narrow"/>
                <a:ea typeface="Arial Narrow"/>
                <a:cs typeface="Arial Narrow"/>
                <a:sym typeface="Arial Narrow"/>
              </a:rPr>
              <a:t>they know </a:t>
            </a:r>
            <a:r>
              <a:rPr lang="en-US" dirty="0" smtClean="0">
                <a:solidFill>
                  <a:srgbClr val="4C4C4C"/>
                </a:solidFill>
                <a:latin typeface="Arial Narrow"/>
                <a:ea typeface="Arial Narrow"/>
                <a:cs typeface="Arial Narrow"/>
                <a:sym typeface="Arial Narrow"/>
              </a:rPr>
              <a:t>YOU</a:t>
            </a:r>
            <a:endParaRPr b="0" i="0" u="none" strike="noStrike" cap="none" dirty="0">
              <a:solidFill>
                <a:srgbClr val="002060"/>
              </a:solidFill>
              <a:latin typeface="Arial Narrow"/>
              <a:ea typeface="Arial Narrow"/>
              <a:cs typeface="Arial Narrow"/>
              <a:sym typeface="Arial Narrow"/>
            </a:endParaRPr>
          </a:p>
          <a:p>
            <a:pPr marL="385763" indent="-385763">
              <a:buClr>
                <a:srgbClr val="002060"/>
              </a:buClr>
              <a:buSzPts val="2800"/>
              <a:buFont typeface="Arial Narrow"/>
              <a:buAutoNum type="arabicParenBoth"/>
            </a:pPr>
            <a:r>
              <a:rPr lang="el-GR" sz="2100" b="0" i="0" u="none" strike="noStrike" cap="none" dirty="0">
                <a:solidFill>
                  <a:srgbClr val="002060"/>
                </a:solidFill>
                <a:latin typeface="Arial Narrow"/>
                <a:ea typeface="Arial Narrow"/>
                <a:cs typeface="Arial Narrow"/>
                <a:sym typeface="Arial Narrow"/>
              </a:rPr>
              <a:t>τις σχέσεις με το κοινό που έχει </a:t>
            </a:r>
            <a:r>
              <a:rPr lang="el-GR" sz="2100" b="0" i="0" u="none" strike="noStrike" cap="none" dirty="0" smtClean="0">
                <a:solidFill>
                  <a:srgbClr val="002060"/>
                </a:solidFill>
                <a:latin typeface="Arial Narrow"/>
                <a:ea typeface="Arial Narrow"/>
                <a:cs typeface="Arial Narrow"/>
                <a:sym typeface="Arial Narrow"/>
              </a:rPr>
              <a:t>διαμορφώσει</a:t>
            </a:r>
            <a:r>
              <a:rPr lang="el-GR" sz="2100" dirty="0">
                <a:solidFill>
                  <a:srgbClr val="002060"/>
                </a:solidFill>
                <a:latin typeface="Arial Narrow"/>
                <a:ea typeface="Arial Narrow"/>
                <a:cs typeface="Arial Narrow"/>
                <a:sym typeface="Arial Narrow"/>
              </a:rPr>
              <a:t> </a:t>
            </a:r>
            <a:r>
              <a:rPr lang="el-GR" sz="2100" dirty="0" smtClean="0">
                <a:solidFill>
                  <a:srgbClr val="002060"/>
                </a:solidFill>
                <a:latin typeface="Arial Narrow"/>
                <a:ea typeface="Arial Narrow"/>
                <a:cs typeface="Arial Narrow"/>
                <a:sym typeface="Arial Narrow"/>
              </a:rPr>
              <a:t>- </a:t>
            </a:r>
            <a:r>
              <a:rPr lang="en-US" dirty="0">
                <a:solidFill>
                  <a:srgbClr val="4C4C4C"/>
                </a:solidFill>
                <a:latin typeface="Arial Narrow"/>
                <a:ea typeface="Arial Narrow"/>
                <a:cs typeface="Arial Narrow"/>
                <a:sym typeface="Arial Narrow"/>
              </a:rPr>
              <a:t>HOW YOU </a:t>
            </a:r>
            <a:r>
              <a:rPr lang="en-US" dirty="0" smtClean="0">
                <a:solidFill>
                  <a:srgbClr val="4C4C4C"/>
                </a:solidFill>
                <a:latin typeface="Arial Narrow"/>
                <a:ea typeface="Arial Narrow"/>
                <a:cs typeface="Arial Narrow"/>
                <a:sym typeface="Arial Narrow"/>
              </a:rPr>
              <a:t>Interact/Engage</a:t>
            </a:r>
            <a:endParaRPr lang="en-US" dirty="0" smtClean="0"/>
          </a:p>
          <a:p>
            <a:pPr marL="385763" indent="-385763">
              <a:buClr>
                <a:srgbClr val="002060"/>
              </a:buClr>
              <a:buSzPts val="2800"/>
              <a:buFont typeface="Arial Narrow"/>
              <a:buAutoNum type="arabicParenBoth"/>
            </a:pPr>
            <a:r>
              <a:rPr lang="el-GR" sz="2100" b="0" i="0" u="none" strike="noStrike" cap="none" dirty="0" smtClean="0">
                <a:solidFill>
                  <a:srgbClr val="002060"/>
                </a:solidFill>
                <a:latin typeface="Arial Narrow"/>
                <a:ea typeface="Arial Narrow"/>
                <a:cs typeface="Arial Narrow"/>
                <a:sym typeface="Arial Narrow"/>
              </a:rPr>
              <a:t>τους </a:t>
            </a:r>
            <a:r>
              <a:rPr lang="el-GR" sz="2100" b="0" i="0" u="none" strike="noStrike" cap="none" dirty="0">
                <a:solidFill>
                  <a:srgbClr val="002060"/>
                </a:solidFill>
                <a:latin typeface="Arial Narrow"/>
                <a:ea typeface="Arial Narrow"/>
                <a:cs typeface="Arial Narrow"/>
                <a:sym typeface="Arial Narrow"/>
              </a:rPr>
              <a:t>κρίσιμους πόρους/μέσα </a:t>
            </a:r>
            <a:r>
              <a:rPr lang="el-GR" sz="2100" b="0" i="0" u="none" strike="noStrike" cap="none" dirty="0" smtClean="0">
                <a:solidFill>
                  <a:srgbClr val="002060"/>
                </a:solidFill>
                <a:latin typeface="Arial Narrow"/>
                <a:ea typeface="Arial Narrow"/>
                <a:cs typeface="Arial Narrow"/>
                <a:sym typeface="Arial Narrow"/>
              </a:rPr>
              <a:t>- </a:t>
            </a:r>
            <a:r>
              <a:rPr lang="en-US" dirty="0">
                <a:solidFill>
                  <a:srgbClr val="4C4C4C"/>
                </a:solidFill>
                <a:latin typeface="Arial Narrow"/>
                <a:ea typeface="Arial Narrow"/>
                <a:cs typeface="Arial Narrow"/>
                <a:sym typeface="Arial Narrow"/>
              </a:rPr>
              <a:t>WHO are </a:t>
            </a:r>
            <a:r>
              <a:rPr lang="en-US" dirty="0" smtClean="0">
                <a:solidFill>
                  <a:srgbClr val="4C4C4C"/>
                </a:solidFill>
                <a:latin typeface="Arial Narrow"/>
                <a:ea typeface="Arial Narrow"/>
                <a:cs typeface="Arial Narrow"/>
                <a:sym typeface="Arial Narrow"/>
              </a:rPr>
              <a:t>YOU</a:t>
            </a:r>
            <a:endParaRPr b="0" i="0" u="none" strike="noStrike" cap="none" dirty="0">
              <a:solidFill>
                <a:srgbClr val="002060"/>
              </a:solidFill>
              <a:latin typeface="Arial Narrow"/>
              <a:ea typeface="Arial Narrow"/>
              <a:cs typeface="Arial Narrow"/>
              <a:sym typeface="Arial Narrow"/>
            </a:endParaRPr>
          </a:p>
          <a:p>
            <a:pPr marL="385763" indent="-385763">
              <a:buClr>
                <a:srgbClr val="002060"/>
              </a:buClr>
              <a:buSzPts val="2800"/>
              <a:buFont typeface="Arial Narrow"/>
              <a:buAutoNum type="arabicParenBoth"/>
            </a:pPr>
            <a:r>
              <a:rPr lang="el-GR" sz="2100" b="0" i="0" u="none" strike="noStrike" cap="none" dirty="0">
                <a:solidFill>
                  <a:srgbClr val="002060"/>
                </a:solidFill>
                <a:latin typeface="Arial Narrow"/>
                <a:ea typeface="Arial Narrow"/>
                <a:cs typeface="Arial Narrow"/>
                <a:sym typeface="Arial Narrow"/>
              </a:rPr>
              <a:t>και τις δραστηριότητες </a:t>
            </a:r>
            <a:r>
              <a:rPr lang="el-GR" sz="2100" b="0" i="0" u="none" strike="noStrike" cap="none" dirty="0" smtClean="0">
                <a:solidFill>
                  <a:srgbClr val="002060"/>
                </a:solidFill>
                <a:latin typeface="Arial Narrow"/>
                <a:ea typeface="Arial Narrow"/>
                <a:cs typeface="Arial Narrow"/>
                <a:sym typeface="Arial Narrow"/>
              </a:rPr>
              <a:t>- </a:t>
            </a:r>
            <a:r>
              <a:rPr lang="en-US" dirty="0">
                <a:solidFill>
                  <a:srgbClr val="4C4C4C"/>
                </a:solidFill>
                <a:latin typeface="Arial Narrow"/>
                <a:ea typeface="Arial Narrow"/>
                <a:cs typeface="Arial Narrow"/>
                <a:sym typeface="Arial Narrow"/>
              </a:rPr>
              <a:t>WHAT YOU Offer (Do</a:t>
            </a:r>
            <a:r>
              <a:rPr lang="en-US" dirty="0" smtClean="0">
                <a:solidFill>
                  <a:srgbClr val="4C4C4C"/>
                </a:solidFill>
                <a:latin typeface="Arial Narrow"/>
                <a:ea typeface="Arial Narrow"/>
                <a:cs typeface="Arial Narrow"/>
                <a:sym typeface="Arial Narrow"/>
              </a:rPr>
              <a:t>)</a:t>
            </a:r>
            <a:endParaRPr b="0" i="0" u="none" strike="noStrike" cap="none" dirty="0">
              <a:solidFill>
                <a:srgbClr val="002060"/>
              </a:solidFill>
              <a:latin typeface="Arial Narrow"/>
              <a:ea typeface="Arial Narrow"/>
              <a:cs typeface="Arial Narrow"/>
              <a:sym typeface="Arial Narrow"/>
            </a:endParaRPr>
          </a:p>
          <a:p>
            <a:pPr marL="385763" indent="-385763">
              <a:buClr>
                <a:srgbClr val="002060"/>
              </a:buClr>
              <a:buSzPts val="2800"/>
              <a:buFont typeface="Arial Narrow"/>
              <a:buAutoNum type="arabicParenBoth"/>
            </a:pPr>
            <a:r>
              <a:rPr lang="el-GR" sz="2100" b="0" i="0" u="none" strike="noStrike" cap="none" dirty="0">
                <a:solidFill>
                  <a:srgbClr val="002060"/>
                </a:solidFill>
                <a:latin typeface="Arial Narrow"/>
                <a:ea typeface="Arial Narrow"/>
                <a:cs typeface="Arial Narrow"/>
                <a:sym typeface="Arial Narrow"/>
              </a:rPr>
              <a:t>τις συνεργασίες και συμπράξεις με τρίτους </a:t>
            </a:r>
            <a:r>
              <a:rPr lang="en-US" dirty="0">
                <a:solidFill>
                  <a:srgbClr val="4C4C4C"/>
                </a:solidFill>
                <a:latin typeface="Arial Narrow"/>
                <a:ea typeface="Arial Narrow"/>
                <a:cs typeface="Arial Narrow"/>
                <a:sym typeface="Arial Narrow"/>
              </a:rPr>
              <a:t>WHO helps YOU?</a:t>
            </a:r>
            <a:endParaRPr lang="en-US" dirty="0"/>
          </a:p>
          <a:p>
            <a:pPr marL="385763" indent="-385763">
              <a:buClr>
                <a:srgbClr val="002060"/>
              </a:buClr>
              <a:buSzPts val="2800"/>
              <a:buFont typeface="Arial Narrow"/>
              <a:buAutoNum type="arabicParenBoth"/>
            </a:pPr>
            <a:r>
              <a:rPr lang="el-GR" sz="2100" b="0" i="0" u="none" strike="noStrike" cap="none" dirty="0" smtClean="0">
                <a:solidFill>
                  <a:srgbClr val="002060"/>
                </a:solidFill>
                <a:latin typeface="Arial Narrow"/>
                <a:ea typeface="Arial Narrow"/>
                <a:cs typeface="Arial Narrow"/>
                <a:sym typeface="Arial Narrow"/>
              </a:rPr>
              <a:t>τα </a:t>
            </a:r>
            <a:r>
              <a:rPr lang="el-GR" sz="2100" b="0" i="0" u="none" strike="noStrike" cap="none" dirty="0">
                <a:solidFill>
                  <a:srgbClr val="002060"/>
                </a:solidFill>
                <a:latin typeface="Arial Narrow"/>
                <a:ea typeface="Arial Narrow"/>
                <a:cs typeface="Arial Narrow"/>
                <a:sym typeface="Arial Narrow"/>
              </a:rPr>
              <a:t>«έσοδα» </a:t>
            </a:r>
            <a:r>
              <a:rPr lang="el-GR" sz="2100" b="0" i="0" u="none" strike="noStrike" cap="none" dirty="0" smtClean="0">
                <a:solidFill>
                  <a:srgbClr val="002060"/>
                </a:solidFill>
                <a:latin typeface="Arial Narrow"/>
                <a:ea typeface="Arial Narrow"/>
                <a:cs typeface="Arial Narrow"/>
                <a:sym typeface="Arial Narrow"/>
              </a:rPr>
              <a:t>- </a:t>
            </a:r>
            <a:r>
              <a:rPr lang="en-US" dirty="0" smtClean="0">
                <a:solidFill>
                  <a:srgbClr val="4C4C4C"/>
                </a:solidFill>
                <a:latin typeface="Arial Narrow"/>
                <a:ea typeface="Arial Narrow"/>
                <a:cs typeface="Arial Narrow"/>
                <a:sym typeface="Arial Narrow"/>
              </a:rPr>
              <a:t>WHAT </a:t>
            </a:r>
            <a:r>
              <a:rPr lang="en-US" dirty="0">
                <a:solidFill>
                  <a:srgbClr val="4C4C4C"/>
                </a:solidFill>
                <a:latin typeface="Arial Narrow"/>
                <a:ea typeface="Arial Narrow"/>
                <a:cs typeface="Arial Narrow"/>
                <a:sym typeface="Arial Narrow"/>
              </a:rPr>
              <a:t>YOU Need?</a:t>
            </a:r>
            <a:endParaRPr lang="en-US" dirty="0"/>
          </a:p>
          <a:p>
            <a:pPr marL="385763" indent="-385763">
              <a:buClr>
                <a:srgbClr val="002060"/>
              </a:buClr>
              <a:buSzPts val="2800"/>
              <a:buFont typeface="Arial Narrow"/>
              <a:buAutoNum type="arabicParenBoth"/>
            </a:pPr>
            <a:r>
              <a:rPr lang="el-GR" sz="2100" b="0" i="0" u="none" strike="noStrike" cap="none" dirty="0" smtClean="0">
                <a:solidFill>
                  <a:srgbClr val="002060"/>
                </a:solidFill>
                <a:latin typeface="Arial Narrow"/>
                <a:ea typeface="Arial Narrow"/>
                <a:cs typeface="Arial Narrow"/>
                <a:sym typeface="Arial Narrow"/>
              </a:rPr>
              <a:t>το </a:t>
            </a:r>
            <a:r>
              <a:rPr lang="el-GR" sz="2100" b="0" i="0" u="none" strike="noStrike" cap="none" dirty="0">
                <a:solidFill>
                  <a:srgbClr val="002060"/>
                </a:solidFill>
                <a:latin typeface="Arial Narrow"/>
                <a:ea typeface="Arial Narrow"/>
                <a:cs typeface="Arial Narrow"/>
                <a:sym typeface="Arial Narrow"/>
              </a:rPr>
              <a:t>«κόστος» </a:t>
            </a:r>
            <a:r>
              <a:rPr lang="el-GR" sz="2100" b="0" i="0" u="none" strike="noStrike" cap="none" dirty="0" smtClean="0">
                <a:solidFill>
                  <a:srgbClr val="002060"/>
                </a:solidFill>
                <a:latin typeface="Arial Narrow"/>
                <a:ea typeface="Arial Narrow"/>
                <a:cs typeface="Arial Narrow"/>
                <a:sym typeface="Arial Narrow"/>
              </a:rPr>
              <a:t>δράσεων - </a:t>
            </a:r>
            <a:r>
              <a:rPr lang="en-US" dirty="0">
                <a:solidFill>
                  <a:srgbClr val="4C4C4C"/>
                </a:solidFill>
                <a:latin typeface="Arial Narrow"/>
                <a:ea typeface="Arial Narrow"/>
                <a:cs typeface="Arial Narrow"/>
                <a:sym typeface="Arial Narrow"/>
              </a:rPr>
              <a:t>WHAT YOU Get</a:t>
            </a:r>
            <a:r>
              <a:rPr lang="en-US" dirty="0" smtClean="0">
                <a:solidFill>
                  <a:srgbClr val="4C4C4C"/>
                </a:solidFill>
                <a:latin typeface="Arial Narrow"/>
                <a:ea typeface="Arial Narrow"/>
                <a:cs typeface="Arial Narrow"/>
                <a:sym typeface="Arial Narrow"/>
              </a:rPr>
              <a:t>?</a:t>
            </a:r>
            <a:endParaRPr lang="en-US" dirty="0"/>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grpSp>
        <p:nvGrpSpPr>
          <p:cNvPr id="552" name="Google Shape;552;p64"/>
          <p:cNvGrpSpPr/>
          <p:nvPr/>
        </p:nvGrpSpPr>
        <p:grpSpPr>
          <a:xfrm>
            <a:off x="1195742" y="95265"/>
            <a:ext cx="6751681" cy="5096620"/>
            <a:chOff x="47" y="60"/>
            <a:chExt cx="8064" cy="6088"/>
          </a:xfrm>
        </p:grpSpPr>
        <p:grpSp>
          <p:nvGrpSpPr>
            <p:cNvPr id="553" name="Google Shape;553;p64"/>
            <p:cNvGrpSpPr/>
            <p:nvPr/>
          </p:nvGrpSpPr>
          <p:grpSpPr>
            <a:xfrm>
              <a:off x="47" y="4256"/>
              <a:ext cx="4040" cy="1712"/>
              <a:chOff x="0" y="0"/>
              <a:chExt cx="4040" cy="1712"/>
            </a:xfrm>
          </p:grpSpPr>
          <p:sp>
            <p:nvSpPr>
              <p:cNvPr id="554" name="Google Shape;554;p64"/>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55" name="Google Shape;555;p64"/>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556" name="Google Shape;556;p64"/>
            <p:cNvGrpSpPr/>
            <p:nvPr/>
          </p:nvGrpSpPr>
          <p:grpSpPr>
            <a:xfrm>
              <a:off x="6471" y="96"/>
              <a:ext cx="1640" cy="4192"/>
              <a:chOff x="0" y="0"/>
              <a:chExt cx="1640" cy="4192"/>
            </a:xfrm>
          </p:grpSpPr>
          <p:sp>
            <p:nvSpPr>
              <p:cNvPr id="557" name="Google Shape;557;p64"/>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58" name="Google Shape;558;p64"/>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559" name="Google Shape;559;p64"/>
            <p:cNvGrpSpPr/>
            <p:nvPr/>
          </p:nvGrpSpPr>
          <p:grpSpPr>
            <a:xfrm>
              <a:off x="4063" y="4256"/>
              <a:ext cx="4040" cy="1712"/>
              <a:chOff x="0" y="0"/>
              <a:chExt cx="4040" cy="1712"/>
            </a:xfrm>
          </p:grpSpPr>
          <p:sp>
            <p:nvSpPr>
              <p:cNvPr id="560" name="Google Shape;560;p64"/>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61" name="Google Shape;561;p64"/>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562" name="Google Shape;562;p64"/>
            <p:cNvGrpSpPr/>
            <p:nvPr/>
          </p:nvGrpSpPr>
          <p:grpSpPr>
            <a:xfrm>
              <a:off x="55" y="96"/>
              <a:ext cx="1640" cy="4192"/>
              <a:chOff x="0" y="0"/>
              <a:chExt cx="1640" cy="4192"/>
            </a:xfrm>
          </p:grpSpPr>
          <p:sp>
            <p:nvSpPr>
              <p:cNvPr id="563" name="Google Shape;563;p64"/>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000000"/>
                  </a:solidFill>
                  <a:latin typeface="Arial Narrow"/>
                  <a:ea typeface="Arial Narrow"/>
                  <a:cs typeface="Arial Narrow"/>
                  <a:sym typeface="Arial Narrow"/>
                </a:endParaRPr>
              </a:p>
            </p:txBody>
          </p:sp>
          <p:pic>
            <p:nvPicPr>
              <p:cNvPr id="564" name="Google Shape;564;p64"/>
              <p:cNvPicPr preferRelativeResize="0"/>
              <p:nvPr/>
            </p:nvPicPr>
            <p:blipFill rotWithShape="1">
              <a:blip r:embed="rId4">
                <a:alphaModFix/>
              </a:blip>
              <a:srcRect/>
              <a:stretch/>
            </p:blipFill>
            <p:spPr>
              <a:xfrm>
                <a:off x="0" y="0"/>
                <a:ext cx="1640" cy="4192"/>
              </a:xfrm>
              <a:prstGeom prst="rect">
                <a:avLst/>
              </a:prstGeom>
              <a:noFill/>
              <a:ln>
                <a:noFill/>
              </a:ln>
            </p:spPr>
          </p:pic>
        </p:grpSp>
        <p:sp>
          <p:nvSpPr>
            <p:cNvPr id="565" name="Google Shape;565;p64"/>
            <p:cNvSpPr/>
            <p:nvPr/>
          </p:nvSpPr>
          <p:spPr>
            <a:xfrm>
              <a:off x="95" y="5940"/>
              <a:ext cx="2080" cy="2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25"/>
                <a:buFont typeface="Arial"/>
                <a:buNone/>
              </a:pPr>
              <a:r>
                <a:rPr lang="el-GR" sz="825" b="0" i="0" u="sng" strike="noStrike" cap="none">
                  <a:solidFill>
                    <a:schemeClr val="dk1"/>
                  </a:solidFill>
                  <a:latin typeface="Helvetica Neue Light"/>
                  <a:ea typeface="Helvetica Neue Light"/>
                  <a:cs typeface="Helvetica Neue Light"/>
                  <a:sym typeface="Helvetica Neue Ligh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www.businessmodelgeneration.com</a:t>
              </a:r>
              <a:endParaRPr sz="825" b="0" i="0" u="none" strike="noStrike" cap="none">
                <a:solidFill>
                  <a:schemeClr val="dk1"/>
                </a:solidFill>
                <a:latin typeface="Helvetica Neue Light"/>
                <a:ea typeface="Helvetica Neue Light"/>
                <a:cs typeface="Helvetica Neue Light"/>
                <a:sym typeface="Helvetica Neue Light"/>
              </a:endParaRPr>
            </a:p>
          </p:txBody>
        </p:sp>
        <p:grpSp>
          <p:nvGrpSpPr>
            <p:cNvPr id="566" name="Google Shape;566;p64"/>
            <p:cNvGrpSpPr/>
            <p:nvPr/>
          </p:nvGrpSpPr>
          <p:grpSpPr>
            <a:xfrm>
              <a:off x="3255" y="96"/>
              <a:ext cx="1640" cy="4192"/>
              <a:chOff x="0" y="0"/>
              <a:chExt cx="1640" cy="4192"/>
            </a:xfrm>
          </p:grpSpPr>
          <p:sp>
            <p:nvSpPr>
              <p:cNvPr id="567" name="Google Shape;567;p64"/>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68" name="Google Shape;568;p64"/>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569" name="Google Shape;569;p64"/>
            <p:cNvGrpSpPr/>
            <p:nvPr/>
          </p:nvGrpSpPr>
          <p:grpSpPr>
            <a:xfrm>
              <a:off x="4851" y="2176"/>
              <a:ext cx="1640" cy="2112"/>
              <a:chOff x="-12" y="0"/>
              <a:chExt cx="1640" cy="2112"/>
            </a:xfrm>
          </p:grpSpPr>
          <p:sp>
            <p:nvSpPr>
              <p:cNvPr id="570" name="Google Shape;570;p64"/>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71" name="Google Shape;571;p64"/>
              <p:cNvPicPr preferRelativeResize="0"/>
              <p:nvPr/>
            </p:nvPicPr>
            <p:blipFill rotWithShape="1">
              <a:blip r:embed="rId6">
                <a:alphaModFix/>
              </a:blip>
              <a:srcRect/>
              <a:stretch/>
            </p:blipFill>
            <p:spPr>
              <a:xfrm>
                <a:off x="-12" y="0"/>
                <a:ext cx="1640" cy="2112"/>
              </a:xfrm>
              <a:prstGeom prst="rect">
                <a:avLst/>
              </a:prstGeom>
              <a:noFill/>
              <a:ln>
                <a:noFill/>
              </a:ln>
            </p:spPr>
          </p:pic>
        </p:grpSp>
        <p:grpSp>
          <p:nvGrpSpPr>
            <p:cNvPr id="572" name="Google Shape;572;p64"/>
            <p:cNvGrpSpPr/>
            <p:nvPr/>
          </p:nvGrpSpPr>
          <p:grpSpPr>
            <a:xfrm>
              <a:off x="4863" y="96"/>
              <a:ext cx="1640" cy="2112"/>
              <a:chOff x="0" y="0"/>
              <a:chExt cx="1640" cy="2112"/>
            </a:xfrm>
          </p:grpSpPr>
          <p:sp>
            <p:nvSpPr>
              <p:cNvPr id="573" name="Google Shape;573;p64"/>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74" name="Google Shape;574;p64"/>
              <p:cNvPicPr preferRelativeResize="0"/>
              <p:nvPr/>
            </p:nvPicPr>
            <p:blipFill rotWithShape="1">
              <a:blip r:embed="rId6">
                <a:alphaModFix/>
              </a:blip>
              <a:srcRect/>
              <a:stretch/>
            </p:blipFill>
            <p:spPr>
              <a:xfrm>
                <a:off x="0" y="0"/>
                <a:ext cx="1640" cy="2112"/>
              </a:xfrm>
              <a:prstGeom prst="rect">
                <a:avLst/>
              </a:prstGeom>
              <a:noFill/>
              <a:ln>
                <a:noFill/>
              </a:ln>
            </p:spPr>
          </p:pic>
        </p:grpSp>
        <p:grpSp>
          <p:nvGrpSpPr>
            <p:cNvPr id="575" name="Google Shape;575;p64"/>
            <p:cNvGrpSpPr/>
            <p:nvPr/>
          </p:nvGrpSpPr>
          <p:grpSpPr>
            <a:xfrm>
              <a:off x="1647" y="2176"/>
              <a:ext cx="1640" cy="2112"/>
              <a:chOff x="0" y="0"/>
              <a:chExt cx="1640" cy="2112"/>
            </a:xfrm>
          </p:grpSpPr>
          <p:sp>
            <p:nvSpPr>
              <p:cNvPr id="576" name="Google Shape;576;p64"/>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77" name="Google Shape;577;p64"/>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578" name="Google Shape;578;p64"/>
            <p:cNvPicPr preferRelativeResize="0"/>
            <p:nvPr/>
          </p:nvPicPr>
          <p:blipFill rotWithShape="1">
            <a:blip r:embed="rId7">
              <a:alphaModFix/>
            </a:blip>
            <a:srcRect/>
            <a:stretch/>
          </p:blipFill>
          <p:spPr>
            <a:xfrm>
              <a:off x="123" y="4312"/>
              <a:ext cx="400" cy="400"/>
            </a:xfrm>
            <a:prstGeom prst="rect">
              <a:avLst/>
            </a:prstGeom>
            <a:noFill/>
            <a:ln>
              <a:noFill/>
            </a:ln>
          </p:spPr>
        </p:pic>
        <p:grpSp>
          <p:nvGrpSpPr>
            <p:cNvPr id="579" name="Google Shape;579;p64"/>
            <p:cNvGrpSpPr/>
            <p:nvPr/>
          </p:nvGrpSpPr>
          <p:grpSpPr>
            <a:xfrm>
              <a:off x="1647" y="96"/>
              <a:ext cx="1640" cy="2112"/>
              <a:chOff x="0" y="0"/>
              <a:chExt cx="1640" cy="2112"/>
            </a:xfrm>
          </p:grpSpPr>
          <p:sp>
            <p:nvSpPr>
              <p:cNvPr id="580" name="Google Shape;580;p64"/>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581" name="Google Shape;581;p64"/>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582" name="Google Shape;582;p64"/>
            <p:cNvPicPr preferRelativeResize="0"/>
            <p:nvPr/>
          </p:nvPicPr>
          <p:blipFill rotWithShape="1">
            <a:blip r:embed="rId8">
              <a:alphaModFix/>
            </a:blip>
            <a:srcRect/>
            <a:stretch/>
          </p:blipFill>
          <p:spPr>
            <a:xfrm>
              <a:off x="119" y="144"/>
              <a:ext cx="400" cy="400"/>
            </a:xfrm>
            <a:prstGeom prst="rect">
              <a:avLst/>
            </a:prstGeom>
            <a:noFill/>
            <a:ln>
              <a:noFill/>
            </a:ln>
          </p:spPr>
        </p:pic>
        <p:pic>
          <p:nvPicPr>
            <p:cNvPr id="583" name="Google Shape;583;p64"/>
            <p:cNvPicPr preferRelativeResize="0"/>
            <p:nvPr/>
          </p:nvPicPr>
          <p:blipFill rotWithShape="1">
            <a:blip r:embed="rId9">
              <a:alphaModFix/>
            </a:blip>
            <a:srcRect/>
            <a:stretch/>
          </p:blipFill>
          <p:spPr>
            <a:xfrm>
              <a:off x="3327" y="144"/>
              <a:ext cx="400" cy="400"/>
            </a:xfrm>
            <a:prstGeom prst="rect">
              <a:avLst/>
            </a:prstGeom>
            <a:noFill/>
            <a:ln>
              <a:noFill/>
            </a:ln>
          </p:spPr>
        </p:pic>
        <p:pic>
          <p:nvPicPr>
            <p:cNvPr id="584" name="Google Shape;584;p64"/>
            <p:cNvPicPr preferRelativeResize="0"/>
            <p:nvPr/>
          </p:nvPicPr>
          <p:blipFill rotWithShape="1">
            <a:blip r:embed="rId10">
              <a:alphaModFix/>
            </a:blip>
            <a:srcRect/>
            <a:stretch/>
          </p:blipFill>
          <p:spPr>
            <a:xfrm>
              <a:off x="7693" y="145"/>
              <a:ext cx="400" cy="400"/>
            </a:xfrm>
            <a:prstGeom prst="rect">
              <a:avLst/>
            </a:prstGeom>
            <a:noFill/>
            <a:ln>
              <a:noFill/>
            </a:ln>
          </p:spPr>
        </p:pic>
        <p:pic>
          <p:nvPicPr>
            <p:cNvPr id="585" name="Google Shape;585;p64"/>
            <p:cNvPicPr preferRelativeResize="0"/>
            <p:nvPr/>
          </p:nvPicPr>
          <p:blipFill rotWithShape="1">
            <a:blip r:embed="rId11">
              <a:alphaModFix/>
            </a:blip>
            <a:srcRect/>
            <a:stretch/>
          </p:blipFill>
          <p:spPr>
            <a:xfrm>
              <a:off x="4945" y="2238"/>
              <a:ext cx="400" cy="400"/>
            </a:xfrm>
            <a:prstGeom prst="rect">
              <a:avLst/>
            </a:prstGeom>
            <a:noFill/>
            <a:ln>
              <a:noFill/>
            </a:ln>
          </p:spPr>
        </p:pic>
        <p:pic>
          <p:nvPicPr>
            <p:cNvPr id="586" name="Google Shape;586;p64"/>
            <p:cNvPicPr preferRelativeResize="0"/>
            <p:nvPr/>
          </p:nvPicPr>
          <p:blipFill rotWithShape="1">
            <a:blip r:embed="rId12">
              <a:alphaModFix/>
            </a:blip>
            <a:srcRect/>
            <a:stretch/>
          </p:blipFill>
          <p:spPr>
            <a:xfrm>
              <a:off x="1712" y="2216"/>
              <a:ext cx="400" cy="400"/>
            </a:xfrm>
            <a:prstGeom prst="rect">
              <a:avLst/>
            </a:prstGeom>
            <a:noFill/>
            <a:ln>
              <a:noFill/>
            </a:ln>
          </p:spPr>
        </p:pic>
        <p:pic>
          <p:nvPicPr>
            <p:cNvPr id="587" name="Google Shape;587;p64"/>
            <p:cNvPicPr preferRelativeResize="0"/>
            <p:nvPr/>
          </p:nvPicPr>
          <p:blipFill rotWithShape="1">
            <a:blip r:embed="rId13">
              <a:alphaModFix/>
            </a:blip>
            <a:srcRect/>
            <a:stretch/>
          </p:blipFill>
          <p:spPr>
            <a:xfrm>
              <a:off x="4144" y="4304"/>
              <a:ext cx="400" cy="400"/>
            </a:xfrm>
            <a:prstGeom prst="rect">
              <a:avLst/>
            </a:prstGeom>
            <a:noFill/>
            <a:ln>
              <a:noFill/>
            </a:ln>
          </p:spPr>
        </p:pic>
        <p:pic>
          <p:nvPicPr>
            <p:cNvPr id="588" name="Google Shape;588;p64"/>
            <p:cNvPicPr preferRelativeResize="0"/>
            <p:nvPr/>
          </p:nvPicPr>
          <p:blipFill rotWithShape="1">
            <a:blip r:embed="rId14">
              <a:alphaModFix/>
            </a:blip>
            <a:srcRect/>
            <a:stretch/>
          </p:blipFill>
          <p:spPr>
            <a:xfrm>
              <a:off x="1714" y="140"/>
              <a:ext cx="400" cy="400"/>
            </a:xfrm>
            <a:prstGeom prst="rect">
              <a:avLst/>
            </a:prstGeom>
            <a:noFill/>
            <a:ln>
              <a:noFill/>
            </a:ln>
          </p:spPr>
        </p:pic>
        <p:pic>
          <p:nvPicPr>
            <p:cNvPr id="589" name="Google Shape;589;p64"/>
            <p:cNvPicPr preferRelativeResize="0"/>
            <p:nvPr/>
          </p:nvPicPr>
          <p:blipFill rotWithShape="1">
            <a:blip r:embed="rId15">
              <a:alphaModFix/>
            </a:blip>
            <a:srcRect/>
            <a:stretch/>
          </p:blipFill>
          <p:spPr>
            <a:xfrm>
              <a:off x="4882" y="60"/>
              <a:ext cx="560" cy="560"/>
            </a:xfrm>
            <a:prstGeom prst="rect">
              <a:avLst/>
            </a:prstGeom>
            <a:noFill/>
            <a:ln>
              <a:noFill/>
            </a:ln>
          </p:spPr>
        </p:pic>
        <p:sp>
          <p:nvSpPr>
            <p:cNvPr id="590" name="Google Shape;590;p64"/>
            <p:cNvSpPr/>
            <p:nvPr/>
          </p:nvSpPr>
          <p:spPr>
            <a:xfrm>
              <a:off x="575" y="4384"/>
              <a:ext cx="1096" cy="24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Εξόδων</a:t>
              </a:r>
              <a:endParaRPr sz="1275" b="0" i="0" u="none" strike="noStrike" cap="none">
                <a:solidFill>
                  <a:srgbClr val="4C4C4C"/>
                </a:solidFill>
                <a:latin typeface="Arial Narrow"/>
                <a:ea typeface="Arial Narrow"/>
                <a:cs typeface="Arial Narrow"/>
                <a:sym typeface="Arial Narrow"/>
              </a:endParaRPr>
            </a:p>
          </p:txBody>
        </p:sp>
        <p:sp>
          <p:nvSpPr>
            <p:cNvPr id="591" name="Google Shape;591;p64"/>
            <p:cNvSpPr/>
            <p:nvPr/>
          </p:nvSpPr>
          <p:spPr>
            <a:xfrm>
              <a:off x="2127" y="2316"/>
              <a:ext cx="1088" cy="18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Πόροι</a:t>
              </a:r>
              <a:endParaRPr sz="1275" b="0" i="0" u="none" strike="noStrike" cap="none">
                <a:solidFill>
                  <a:srgbClr val="4C4C4C"/>
                </a:solidFill>
                <a:latin typeface="Arial Narrow"/>
                <a:ea typeface="Arial Narrow"/>
                <a:cs typeface="Arial Narrow"/>
                <a:sym typeface="Arial Narrow"/>
              </a:endParaRPr>
            </a:p>
          </p:txBody>
        </p:sp>
        <p:sp>
          <p:nvSpPr>
            <p:cNvPr id="592" name="Google Shape;592;p64"/>
            <p:cNvSpPr/>
            <p:nvPr/>
          </p:nvSpPr>
          <p:spPr>
            <a:xfrm>
              <a:off x="2067" y="124"/>
              <a:ext cx="1196" cy="516"/>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Κύριες Δραστηριότητες</a:t>
              </a:r>
              <a:endParaRPr sz="1275" b="0" i="0" u="none" strike="noStrike" cap="none">
                <a:solidFill>
                  <a:srgbClr val="4C4C4C"/>
                </a:solidFill>
                <a:latin typeface="Arial Narrow"/>
                <a:ea typeface="Arial Narrow"/>
                <a:cs typeface="Arial Narrow"/>
                <a:sym typeface="Arial Narrow"/>
              </a:endParaRPr>
            </a:p>
          </p:txBody>
        </p:sp>
        <p:sp>
          <p:nvSpPr>
            <p:cNvPr id="593" name="Google Shape;593;p64"/>
            <p:cNvSpPr/>
            <p:nvPr/>
          </p:nvSpPr>
          <p:spPr>
            <a:xfrm>
              <a:off x="535" y="152"/>
              <a:ext cx="1050" cy="4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Συνεργάτες</a:t>
              </a:r>
              <a:endParaRPr sz="1275" b="0" i="0" u="none" strike="noStrike" cap="none">
                <a:solidFill>
                  <a:srgbClr val="4C4C4C"/>
                </a:solidFill>
                <a:latin typeface="Arial Narrow"/>
                <a:ea typeface="Arial Narrow"/>
                <a:cs typeface="Arial Narrow"/>
                <a:sym typeface="Arial Narrow"/>
              </a:endParaRPr>
            </a:p>
          </p:txBody>
        </p:sp>
        <p:sp>
          <p:nvSpPr>
            <p:cNvPr id="594" name="Google Shape;594;p64"/>
            <p:cNvSpPr/>
            <p:nvPr/>
          </p:nvSpPr>
          <p:spPr>
            <a:xfrm>
              <a:off x="3767" y="120"/>
              <a:ext cx="1016" cy="44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Προτεινόμενη Αξία</a:t>
              </a:r>
              <a:endParaRPr sz="1275" b="0" i="0" u="none" strike="noStrike" cap="none">
                <a:solidFill>
                  <a:srgbClr val="4C4C4C"/>
                </a:solidFill>
                <a:latin typeface="Arial Narrow"/>
                <a:ea typeface="Arial Narrow"/>
                <a:cs typeface="Arial Narrow"/>
                <a:sym typeface="Arial Narrow"/>
              </a:endParaRPr>
            </a:p>
          </p:txBody>
        </p:sp>
        <p:sp>
          <p:nvSpPr>
            <p:cNvPr id="595" name="Google Shape;595;p64"/>
            <p:cNvSpPr/>
            <p:nvPr/>
          </p:nvSpPr>
          <p:spPr>
            <a:xfrm>
              <a:off x="5412" y="166"/>
              <a:ext cx="1105" cy="465"/>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Σχέσεις με Κοινό</a:t>
              </a:r>
              <a:endParaRPr sz="1275" b="0" i="0" u="none" strike="noStrike" cap="none">
                <a:solidFill>
                  <a:srgbClr val="4C4C4C"/>
                </a:solidFill>
                <a:latin typeface="Arial Narrow"/>
                <a:ea typeface="Arial Narrow"/>
                <a:cs typeface="Arial Narrow"/>
                <a:sym typeface="Arial Narrow"/>
              </a:endParaRPr>
            </a:p>
          </p:txBody>
        </p:sp>
        <p:sp>
          <p:nvSpPr>
            <p:cNvPr id="596" name="Google Shape;596;p64"/>
            <p:cNvSpPr/>
            <p:nvPr/>
          </p:nvSpPr>
          <p:spPr>
            <a:xfrm>
              <a:off x="5434" y="2165"/>
              <a:ext cx="1088" cy="36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Κανάλια Επικοινωνίας</a:t>
              </a:r>
              <a:endParaRPr sz="1275" b="0" i="0" u="none" strike="noStrike" cap="none">
                <a:solidFill>
                  <a:srgbClr val="4C4C4C"/>
                </a:solidFill>
                <a:latin typeface="Arial Narrow"/>
                <a:ea typeface="Arial Narrow"/>
                <a:cs typeface="Arial Narrow"/>
                <a:sym typeface="Arial Narrow"/>
              </a:endParaRPr>
            </a:p>
          </p:txBody>
        </p:sp>
      </p:grpSp>
      <p:sp>
        <p:nvSpPr>
          <p:cNvPr id="597" name="Google Shape;597;p64"/>
          <p:cNvSpPr/>
          <p:nvPr/>
        </p:nvSpPr>
        <p:spPr>
          <a:xfrm>
            <a:off x="5087325" y="3710939"/>
            <a:ext cx="1105186" cy="2076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Εσόδων</a:t>
            </a:r>
            <a:endParaRPr sz="1275" b="0" i="0" u="none" strike="noStrike" cap="none">
              <a:solidFill>
                <a:srgbClr val="4C4C4C"/>
              </a:solidFill>
              <a:latin typeface="Arial Narrow"/>
              <a:ea typeface="Arial Narrow"/>
              <a:cs typeface="Arial Narrow"/>
              <a:sym typeface="Arial Narrow"/>
            </a:endParaRPr>
          </a:p>
        </p:txBody>
      </p:sp>
      <p:sp>
        <p:nvSpPr>
          <p:cNvPr id="598" name="Google Shape;598;p64"/>
          <p:cNvSpPr/>
          <p:nvPr/>
        </p:nvSpPr>
        <p:spPr>
          <a:xfrm>
            <a:off x="5270070" y="2879708"/>
            <a:ext cx="1286550"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CV</a:t>
            </a:r>
            <a:endParaRPr sz="1125" b="0" i="0" u="none" strike="noStrike" cap="none">
              <a:solidFill>
                <a:srgbClr val="FFFFFF"/>
              </a:solidFill>
              <a:latin typeface="Arial Narrow"/>
              <a:ea typeface="Arial Narrow"/>
              <a:cs typeface="Arial Narrow"/>
              <a:sym typeface="Arial Narrow"/>
            </a:endParaRPr>
          </a:p>
        </p:txBody>
      </p:sp>
      <p:sp>
        <p:nvSpPr>
          <p:cNvPr id="599" name="Google Shape;599;p64"/>
          <p:cNvSpPr/>
          <p:nvPr/>
        </p:nvSpPr>
        <p:spPr>
          <a:xfrm>
            <a:off x="6594474" y="970807"/>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sng" strike="noStrike" cap="none">
                <a:solidFill>
                  <a:srgbClr val="FFFFFF"/>
                </a:solidFill>
                <a:latin typeface="Arial Narrow"/>
                <a:ea typeface="Arial Narrow"/>
                <a:cs typeface="Arial Narrow"/>
                <a:sym typeface="Arial Narrow"/>
              </a:rPr>
              <a:t>Εργαλεία</a:t>
            </a:r>
            <a:endParaRPr sz="1125" b="0" i="0" u="sng" strike="noStrike" cap="none">
              <a:solidFill>
                <a:srgbClr val="FFFFFF"/>
              </a:solidFill>
              <a:latin typeface="Arial Narrow"/>
              <a:ea typeface="Arial Narrow"/>
              <a:cs typeface="Arial Narrow"/>
              <a:sym typeface="Arial Narrow"/>
            </a:endParaRPr>
          </a:p>
        </p:txBody>
      </p:sp>
      <p:sp>
        <p:nvSpPr>
          <p:cNvPr id="600" name="Google Shape;600;p64"/>
          <p:cNvSpPr/>
          <p:nvPr/>
        </p:nvSpPr>
        <p:spPr>
          <a:xfrm>
            <a:off x="6527017" y="164022"/>
            <a:ext cx="1144519" cy="25224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dirty="0">
                <a:solidFill>
                  <a:srgbClr val="4C4C4C"/>
                </a:solidFill>
                <a:latin typeface="Arial Narrow"/>
                <a:ea typeface="Arial Narrow"/>
                <a:cs typeface="Arial Narrow"/>
                <a:sym typeface="Arial Narrow"/>
              </a:rPr>
              <a:t>Στοχευμένο Κοινό</a:t>
            </a:r>
            <a:endParaRPr sz="1275" b="0" i="0" u="none" strike="noStrike" cap="none" dirty="0">
              <a:solidFill>
                <a:srgbClr val="4C4C4C"/>
              </a:solidFill>
              <a:latin typeface="Arial Narrow"/>
              <a:ea typeface="Arial Narrow"/>
              <a:cs typeface="Arial Narrow"/>
              <a:sym typeface="Arial Narrow"/>
            </a:endParaRPr>
          </a:p>
        </p:txBody>
      </p:sp>
      <p:sp>
        <p:nvSpPr>
          <p:cNvPr id="601" name="Google Shape;601;p64"/>
          <p:cNvSpPr/>
          <p:nvPr/>
        </p:nvSpPr>
        <p:spPr>
          <a:xfrm>
            <a:off x="5284454" y="646415"/>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HOW YOU </a:t>
            </a:r>
            <a:r>
              <a:rPr lang="el-GR" sz="1125" b="0" i="0" u="none" strike="noStrike" cap="none" dirty="0" err="1">
                <a:solidFill>
                  <a:srgbClr val="4C4C4C"/>
                </a:solidFill>
                <a:latin typeface="Arial Narrow"/>
                <a:ea typeface="Arial Narrow"/>
                <a:cs typeface="Arial Narrow"/>
                <a:sym typeface="Arial Narrow"/>
              </a:rPr>
              <a:t>Interact</a:t>
            </a:r>
            <a:r>
              <a:rPr lang="el-GR" sz="1125" b="0" i="0" u="none" strike="noStrike" cap="none" dirty="0">
                <a:solidFill>
                  <a:srgbClr val="4C4C4C"/>
                </a:solidFill>
                <a:latin typeface="Arial Narrow"/>
                <a:ea typeface="Arial Narrow"/>
                <a:cs typeface="Arial Narrow"/>
                <a:sym typeface="Arial Narrow"/>
              </a:rPr>
              <a:t>/</a:t>
            </a:r>
            <a:r>
              <a:rPr lang="el-GR" sz="1125" b="0" i="0" u="none" strike="noStrike" cap="none" dirty="0" err="1">
                <a:solidFill>
                  <a:srgbClr val="4C4C4C"/>
                </a:solidFill>
                <a:latin typeface="Arial Narrow"/>
                <a:ea typeface="Arial Narrow"/>
                <a:cs typeface="Arial Narrow"/>
                <a:sym typeface="Arial Narrow"/>
              </a:rPr>
              <a:t>Engage</a:t>
            </a:r>
            <a:endParaRPr sz="1125" b="0" i="0" u="none" strike="noStrike" cap="none" dirty="0">
              <a:solidFill>
                <a:srgbClr val="000000"/>
              </a:solidFill>
              <a:latin typeface="Arial"/>
              <a:ea typeface="Arial"/>
              <a:cs typeface="Arial"/>
              <a:sym typeface="Arial"/>
            </a:endParaRPr>
          </a:p>
        </p:txBody>
      </p:sp>
      <p:sp>
        <p:nvSpPr>
          <p:cNvPr id="602" name="Google Shape;602;p64"/>
          <p:cNvSpPr/>
          <p:nvPr/>
        </p:nvSpPr>
        <p:spPr>
          <a:xfrm>
            <a:off x="5350488" y="2287928"/>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they know YOU</a:t>
            </a:r>
            <a:endParaRPr sz="1125" b="0" i="0" u="none" strike="noStrike" cap="none">
              <a:solidFill>
                <a:srgbClr val="000000"/>
              </a:solidFill>
              <a:latin typeface="Arial"/>
              <a:ea typeface="Arial"/>
              <a:cs typeface="Arial"/>
              <a:sym typeface="Arial"/>
            </a:endParaRPr>
          </a:p>
        </p:txBody>
      </p:sp>
      <p:sp>
        <p:nvSpPr>
          <p:cNvPr id="603" name="Google Shape;603;p64"/>
          <p:cNvSpPr/>
          <p:nvPr/>
        </p:nvSpPr>
        <p:spPr>
          <a:xfrm>
            <a:off x="2723022" y="2155714"/>
            <a:ext cx="997180" cy="2091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WHO </a:t>
            </a:r>
            <a:r>
              <a:rPr lang="el-GR" sz="1125" b="0" i="0" u="none" strike="noStrike" cap="none" dirty="0" err="1">
                <a:solidFill>
                  <a:srgbClr val="4C4C4C"/>
                </a:solidFill>
                <a:latin typeface="Arial Narrow"/>
                <a:ea typeface="Arial Narrow"/>
                <a:cs typeface="Arial Narrow"/>
                <a:sym typeface="Arial Narrow"/>
              </a:rPr>
              <a:t>are</a:t>
            </a:r>
            <a:r>
              <a:rPr lang="el-GR" sz="1125" b="0" i="0" u="none" strike="noStrike" cap="none" dirty="0">
                <a:solidFill>
                  <a:srgbClr val="4C4C4C"/>
                </a:solidFill>
                <a:latin typeface="Arial Narrow"/>
                <a:ea typeface="Arial Narrow"/>
                <a:cs typeface="Arial Narrow"/>
                <a:sym typeface="Arial Narrow"/>
              </a:rPr>
              <a:t> YOU</a:t>
            </a:r>
            <a:endParaRPr sz="1125" b="0" i="0" u="none" strike="noStrike" cap="none" dirty="0">
              <a:solidFill>
                <a:srgbClr val="000000"/>
              </a:solidFill>
              <a:latin typeface="Arial"/>
              <a:ea typeface="Arial"/>
              <a:cs typeface="Arial"/>
              <a:sym typeface="Arial"/>
            </a:endParaRPr>
          </a:p>
        </p:txBody>
      </p:sp>
      <p:sp>
        <p:nvSpPr>
          <p:cNvPr id="604" name="Google Shape;604;p64"/>
          <p:cNvSpPr/>
          <p:nvPr/>
        </p:nvSpPr>
        <p:spPr>
          <a:xfrm>
            <a:off x="2621408" y="560795"/>
            <a:ext cx="1212408" cy="32890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WHAT YOU </a:t>
            </a:r>
            <a:r>
              <a:rPr lang="el-GR" sz="1125" b="0" i="0" u="none" strike="noStrike" cap="none" dirty="0" err="1">
                <a:solidFill>
                  <a:srgbClr val="4C4C4C"/>
                </a:solidFill>
                <a:latin typeface="Arial Narrow"/>
                <a:ea typeface="Arial Narrow"/>
                <a:cs typeface="Arial Narrow"/>
                <a:sym typeface="Arial Narrow"/>
              </a:rPr>
              <a:t>Offer</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Do</a:t>
            </a:r>
            <a:r>
              <a:rPr lang="el-GR" sz="1125" b="0" i="0" u="none" strike="noStrike" cap="none" dirty="0">
                <a:solidFill>
                  <a:srgbClr val="4C4C4C"/>
                </a:solidFill>
                <a:latin typeface="Arial Narrow"/>
                <a:ea typeface="Arial Narrow"/>
                <a:cs typeface="Arial Narrow"/>
                <a:sym typeface="Arial Narrow"/>
              </a:rPr>
              <a:t>)</a:t>
            </a:r>
            <a:endParaRPr sz="1125" b="0" i="0" u="none" strike="noStrike" cap="none" dirty="0">
              <a:solidFill>
                <a:srgbClr val="000000"/>
              </a:solidFill>
              <a:latin typeface="Arial"/>
              <a:ea typeface="Arial"/>
              <a:cs typeface="Arial"/>
              <a:sym typeface="Arial"/>
            </a:endParaRPr>
          </a:p>
        </p:txBody>
      </p:sp>
      <p:sp>
        <p:nvSpPr>
          <p:cNvPr id="605" name="Google Shape;605;p64"/>
          <p:cNvSpPr/>
          <p:nvPr/>
        </p:nvSpPr>
        <p:spPr>
          <a:xfrm>
            <a:off x="4008683" y="640222"/>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WHY YOU </a:t>
            </a:r>
            <a:r>
              <a:rPr lang="el-GR" sz="1125" b="0" i="0" u="none" strike="noStrike" cap="none" dirty="0" err="1">
                <a:solidFill>
                  <a:srgbClr val="4C4C4C"/>
                </a:solidFill>
                <a:latin typeface="Arial Narrow"/>
                <a:ea typeface="Arial Narrow"/>
                <a:cs typeface="Arial Narrow"/>
                <a:sym typeface="Arial Narrow"/>
              </a:rPr>
              <a:t>are</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Credible</a:t>
            </a:r>
            <a:endParaRPr sz="1125" b="0" i="0" u="none" strike="noStrike" cap="none" dirty="0">
              <a:solidFill>
                <a:srgbClr val="000000"/>
              </a:solidFill>
              <a:latin typeface="Arial"/>
              <a:ea typeface="Arial"/>
              <a:cs typeface="Arial"/>
              <a:sym typeface="Arial"/>
            </a:endParaRPr>
          </a:p>
        </p:txBody>
      </p:sp>
      <p:sp>
        <p:nvSpPr>
          <p:cNvPr id="606" name="Google Shape;606;p64"/>
          <p:cNvSpPr/>
          <p:nvPr/>
        </p:nvSpPr>
        <p:spPr>
          <a:xfrm>
            <a:off x="1429536" y="661631"/>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WHO </a:t>
            </a:r>
            <a:r>
              <a:rPr lang="el-GR" sz="1125" b="0" i="0" u="none" strike="noStrike" cap="none" dirty="0" err="1">
                <a:solidFill>
                  <a:srgbClr val="4C4C4C"/>
                </a:solidFill>
                <a:latin typeface="Arial Narrow"/>
                <a:ea typeface="Arial Narrow"/>
                <a:cs typeface="Arial Narrow"/>
                <a:sym typeface="Arial Narrow"/>
              </a:rPr>
              <a:t>helps</a:t>
            </a:r>
            <a:r>
              <a:rPr lang="el-GR" sz="1125" b="0" i="0" u="none" strike="noStrike" cap="none" dirty="0">
                <a:solidFill>
                  <a:srgbClr val="4C4C4C"/>
                </a:solidFill>
                <a:latin typeface="Arial Narrow"/>
                <a:ea typeface="Arial Narrow"/>
                <a:cs typeface="Arial Narrow"/>
                <a:sym typeface="Arial Narrow"/>
              </a:rPr>
              <a:t> YOU?</a:t>
            </a:r>
            <a:endParaRPr sz="1125" b="0" i="0" u="none" strike="noStrike" cap="none" dirty="0">
              <a:solidFill>
                <a:srgbClr val="000000"/>
              </a:solidFill>
              <a:latin typeface="Arial"/>
              <a:ea typeface="Arial"/>
              <a:cs typeface="Arial"/>
              <a:sym typeface="Arial"/>
            </a:endParaRPr>
          </a:p>
        </p:txBody>
      </p:sp>
      <p:sp>
        <p:nvSpPr>
          <p:cNvPr id="607" name="Google Shape;607;p64"/>
          <p:cNvSpPr/>
          <p:nvPr/>
        </p:nvSpPr>
        <p:spPr>
          <a:xfrm>
            <a:off x="2532052" y="3717232"/>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smtClean="0">
                <a:solidFill>
                  <a:srgbClr val="4C4C4C"/>
                </a:solidFill>
                <a:latin typeface="Arial Narrow"/>
                <a:ea typeface="Arial Narrow"/>
                <a:cs typeface="Arial Narrow"/>
                <a:sym typeface="Arial Narrow"/>
              </a:rPr>
              <a:t>WHAT YOU </a:t>
            </a:r>
            <a:r>
              <a:rPr lang="el-GR" sz="1125" b="0" i="0" u="none" strike="noStrike" cap="none" dirty="0" err="1" smtClean="0">
                <a:solidFill>
                  <a:srgbClr val="4C4C4C"/>
                </a:solidFill>
                <a:latin typeface="Arial Narrow"/>
                <a:ea typeface="Arial Narrow"/>
                <a:cs typeface="Arial Narrow"/>
                <a:sym typeface="Arial Narrow"/>
              </a:rPr>
              <a:t>Need</a:t>
            </a:r>
            <a:r>
              <a:rPr lang="el-GR" sz="1125" b="0" i="0" u="none" strike="noStrike" cap="none" dirty="0" smtClean="0">
                <a:solidFill>
                  <a:srgbClr val="4C4C4C"/>
                </a:solidFill>
                <a:latin typeface="Arial Narrow"/>
                <a:ea typeface="Arial Narrow"/>
                <a:cs typeface="Arial Narrow"/>
                <a:sym typeface="Arial Narrow"/>
              </a:rPr>
              <a:t>?</a:t>
            </a:r>
            <a:endParaRPr sz="1125" b="0" i="0" u="none" strike="noStrike" cap="none" dirty="0">
              <a:solidFill>
                <a:srgbClr val="000000"/>
              </a:solidFill>
              <a:latin typeface="Arial"/>
              <a:ea typeface="Arial"/>
              <a:cs typeface="Arial"/>
              <a:sym typeface="Arial"/>
            </a:endParaRPr>
          </a:p>
        </p:txBody>
      </p:sp>
      <p:sp>
        <p:nvSpPr>
          <p:cNvPr id="608" name="Google Shape;608;p64"/>
          <p:cNvSpPr/>
          <p:nvPr/>
        </p:nvSpPr>
        <p:spPr>
          <a:xfrm>
            <a:off x="5814079" y="3674966"/>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WHAT YOU </a:t>
            </a:r>
            <a:r>
              <a:rPr lang="el-GR" sz="1125" b="0" i="0" u="none" strike="noStrike" cap="none" dirty="0" err="1">
                <a:solidFill>
                  <a:srgbClr val="4C4C4C"/>
                </a:solidFill>
                <a:latin typeface="Arial Narrow"/>
                <a:ea typeface="Arial Narrow"/>
                <a:cs typeface="Arial Narrow"/>
                <a:sym typeface="Arial Narrow"/>
              </a:rPr>
              <a:t>Get</a:t>
            </a:r>
            <a:r>
              <a:rPr lang="el-GR" sz="1125" b="0" i="0" u="none" strike="noStrike" cap="none" dirty="0">
                <a:solidFill>
                  <a:srgbClr val="4C4C4C"/>
                </a:solidFill>
                <a:latin typeface="Arial Narrow"/>
                <a:ea typeface="Arial Narrow"/>
                <a:cs typeface="Arial Narrow"/>
                <a:sym typeface="Arial Narrow"/>
              </a:rPr>
              <a:t>?</a:t>
            </a:r>
            <a:endParaRPr sz="1125" b="0" i="0" u="none" strike="noStrike" cap="none" dirty="0">
              <a:solidFill>
                <a:srgbClr val="000000"/>
              </a:solidFill>
              <a:latin typeface="Arial"/>
              <a:ea typeface="Arial"/>
              <a:cs typeface="Arial"/>
              <a:sym typeface="Arial"/>
            </a:endParaRPr>
          </a:p>
        </p:txBody>
      </p:sp>
      <p:sp>
        <p:nvSpPr>
          <p:cNvPr id="609" name="Google Shape;609;p64"/>
          <p:cNvSpPr/>
          <p:nvPr/>
        </p:nvSpPr>
        <p:spPr>
          <a:xfrm>
            <a:off x="6729038" y="974265"/>
            <a:ext cx="1198291" cy="6117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WHO </a:t>
            </a:r>
            <a:r>
              <a:rPr lang="el-GR" sz="1125" b="0" i="0" u="none" strike="noStrike" cap="none" dirty="0" err="1">
                <a:solidFill>
                  <a:srgbClr val="4C4C4C"/>
                </a:solidFill>
                <a:latin typeface="Arial Narrow"/>
                <a:ea typeface="Arial Narrow"/>
                <a:cs typeface="Arial Narrow"/>
                <a:sym typeface="Arial Narrow"/>
              </a:rPr>
              <a:t>needs</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to</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know</a:t>
            </a:r>
            <a:r>
              <a:rPr lang="el-GR" sz="1125" b="0" i="0" u="none" strike="noStrike" cap="none" dirty="0">
                <a:solidFill>
                  <a:srgbClr val="4C4C4C"/>
                </a:solidFill>
                <a:latin typeface="Arial Narrow"/>
                <a:ea typeface="Arial Narrow"/>
                <a:cs typeface="Arial Narrow"/>
                <a:sym typeface="Arial Narrow"/>
              </a:rPr>
              <a:t> YOU </a:t>
            </a:r>
            <a:r>
              <a:rPr lang="el-GR" sz="1125" b="0" i="0" u="none" strike="noStrike" cap="none" dirty="0" err="1">
                <a:solidFill>
                  <a:srgbClr val="4C4C4C"/>
                </a:solidFill>
                <a:latin typeface="Arial Narrow"/>
                <a:ea typeface="Arial Narrow"/>
                <a:cs typeface="Arial Narrow"/>
                <a:sym typeface="Arial Narrow"/>
              </a:rPr>
              <a:t>or</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who</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you</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help</a:t>
            </a:r>
            <a:endParaRPr sz="1125" b="0" i="0" u="none" strike="noStrike" cap="none" dirty="0">
              <a:solidFill>
                <a:srgbClr val="000000"/>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grpSp>
        <p:nvGrpSpPr>
          <p:cNvPr id="614" name="Google Shape;614;p65"/>
          <p:cNvGrpSpPr/>
          <p:nvPr/>
        </p:nvGrpSpPr>
        <p:grpSpPr>
          <a:xfrm>
            <a:off x="1195742" y="87731"/>
            <a:ext cx="6751681" cy="5104154"/>
            <a:chOff x="47" y="51"/>
            <a:chExt cx="8064" cy="6097"/>
          </a:xfrm>
        </p:grpSpPr>
        <p:grpSp>
          <p:nvGrpSpPr>
            <p:cNvPr id="615" name="Google Shape;615;p65"/>
            <p:cNvGrpSpPr/>
            <p:nvPr/>
          </p:nvGrpSpPr>
          <p:grpSpPr>
            <a:xfrm>
              <a:off x="47" y="4256"/>
              <a:ext cx="4040" cy="1712"/>
              <a:chOff x="0" y="0"/>
              <a:chExt cx="4040" cy="1712"/>
            </a:xfrm>
          </p:grpSpPr>
          <p:sp>
            <p:nvSpPr>
              <p:cNvPr id="616" name="Google Shape;616;p65"/>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17" name="Google Shape;617;p65"/>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618" name="Google Shape;618;p65"/>
            <p:cNvGrpSpPr/>
            <p:nvPr/>
          </p:nvGrpSpPr>
          <p:grpSpPr>
            <a:xfrm>
              <a:off x="6471" y="96"/>
              <a:ext cx="1640" cy="4192"/>
              <a:chOff x="0" y="0"/>
              <a:chExt cx="1640" cy="4192"/>
            </a:xfrm>
          </p:grpSpPr>
          <p:sp>
            <p:nvSpPr>
              <p:cNvPr id="619" name="Google Shape;619;p65"/>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20" name="Google Shape;620;p65"/>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621" name="Google Shape;621;p65"/>
            <p:cNvGrpSpPr/>
            <p:nvPr/>
          </p:nvGrpSpPr>
          <p:grpSpPr>
            <a:xfrm>
              <a:off x="4063" y="4256"/>
              <a:ext cx="4040" cy="1712"/>
              <a:chOff x="0" y="0"/>
              <a:chExt cx="4040" cy="1712"/>
            </a:xfrm>
          </p:grpSpPr>
          <p:sp>
            <p:nvSpPr>
              <p:cNvPr id="622" name="Google Shape;622;p65"/>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23" name="Google Shape;623;p65"/>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624" name="Google Shape;624;p65"/>
            <p:cNvGrpSpPr/>
            <p:nvPr/>
          </p:nvGrpSpPr>
          <p:grpSpPr>
            <a:xfrm>
              <a:off x="55" y="96"/>
              <a:ext cx="1640" cy="4192"/>
              <a:chOff x="0" y="0"/>
              <a:chExt cx="1640" cy="4192"/>
            </a:xfrm>
          </p:grpSpPr>
          <p:sp>
            <p:nvSpPr>
              <p:cNvPr id="625" name="Google Shape;625;p65"/>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000000"/>
                  </a:solidFill>
                  <a:latin typeface="Arial Narrow"/>
                  <a:ea typeface="Arial Narrow"/>
                  <a:cs typeface="Arial Narrow"/>
                  <a:sym typeface="Arial Narrow"/>
                </a:endParaRPr>
              </a:p>
            </p:txBody>
          </p:sp>
          <p:pic>
            <p:nvPicPr>
              <p:cNvPr id="626" name="Google Shape;626;p65"/>
              <p:cNvPicPr preferRelativeResize="0"/>
              <p:nvPr/>
            </p:nvPicPr>
            <p:blipFill rotWithShape="1">
              <a:blip r:embed="rId4">
                <a:alphaModFix/>
              </a:blip>
              <a:srcRect/>
              <a:stretch/>
            </p:blipFill>
            <p:spPr>
              <a:xfrm>
                <a:off x="0" y="0"/>
                <a:ext cx="1640" cy="4192"/>
              </a:xfrm>
              <a:prstGeom prst="rect">
                <a:avLst/>
              </a:prstGeom>
              <a:noFill/>
              <a:ln>
                <a:noFill/>
              </a:ln>
            </p:spPr>
          </p:pic>
        </p:grpSp>
        <p:sp>
          <p:nvSpPr>
            <p:cNvPr id="627" name="Google Shape;627;p65"/>
            <p:cNvSpPr/>
            <p:nvPr/>
          </p:nvSpPr>
          <p:spPr>
            <a:xfrm>
              <a:off x="95" y="5940"/>
              <a:ext cx="2080" cy="2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25"/>
                <a:buFont typeface="Arial"/>
                <a:buNone/>
              </a:pPr>
              <a:r>
                <a:rPr lang="el-GR" sz="825" b="0" i="0" u="sng" strike="noStrike" cap="none">
                  <a:solidFill>
                    <a:schemeClr val="dk1"/>
                  </a:solidFill>
                  <a:latin typeface="Helvetica Neue Light"/>
                  <a:ea typeface="Helvetica Neue Light"/>
                  <a:cs typeface="Helvetica Neue Light"/>
                  <a:sym typeface="Helvetica Neue Ligh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www.businessmodelgeneration.com</a:t>
              </a:r>
              <a:endParaRPr sz="825" b="0" i="0" u="none" strike="noStrike" cap="none">
                <a:solidFill>
                  <a:schemeClr val="dk1"/>
                </a:solidFill>
                <a:latin typeface="Helvetica Neue Light"/>
                <a:ea typeface="Helvetica Neue Light"/>
                <a:cs typeface="Helvetica Neue Light"/>
                <a:sym typeface="Helvetica Neue Light"/>
              </a:endParaRPr>
            </a:p>
          </p:txBody>
        </p:sp>
        <p:grpSp>
          <p:nvGrpSpPr>
            <p:cNvPr id="628" name="Google Shape;628;p65"/>
            <p:cNvGrpSpPr/>
            <p:nvPr/>
          </p:nvGrpSpPr>
          <p:grpSpPr>
            <a:xfrm>
              <a:off x="3255" y="96"/>
              <a:ext cx="1640" cy="4192"/>
              <a:chOff x="0" y="0"/>
              <a:chExt cx="1640" cy="4192"/>
            </a:xfrm>
          </p:grpSpPr>
          <p:sp>
            <p:nvSpPr>
              <p:cNvPr id="629" name="Google Shape;629;p65"/>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30" name="Google Shape;630;p65"/>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631" name="Google Shape;631;p65"/>
            <p:cNvGrpSpPr/>
            <p:nvPr/>
          </p:nvGrpSpPr>
          <p:grpSpPr>
            <a:xfrm>
              <a:off x="4851" y="2176"/>
              <a:ext cx="1640" cy="2112"/>
              <a:chOff x="-12" y="0"/>
              <a:chExt cx="1640" cy="2112"/>
            </a:xfrm>
          </p:grpSpPr>
          <p:sp>
            <p:nvSpPr>
              <p:cNvPr id="632" name="Google Shape;632;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33" name="Google Shape;633;p65"/>
              <p:cNvPicPr preferRelativeResize="0"/>
              <p:nvPr/>
            </p:nvPicPr>
            <p:blipFill rotWithShape="1">
              <a:blip r:embed="rId6">
                <a:alphaModFix/>
              </a:blip>
              <a:srcRect/>
              <a:stretch/>
            </p:blipFill>
            <p:spPr>
              <a:xfrm>
                <a:off x="-12" y="0"/>
                <a:ext cx="1640" cy="2112"/>
              </a:xfrm>
              <a:prstGeom prst="rect">
                <a:avLst/>
              </a:prstGeom>
              <a:noFill/>
              <a:ln>
                <a:noFill/>
              </a:ln>
            </p:spPr>
          </p:pic>
        </p:grpSp>
        <p:grpSp>
          <p:nvGrpSpPr>
            <p:cNvPr id="634" name="Google Shape;634;p65"/>
            <p:cNvGrpSpPr/>
            <p:nvPr/>
          </p:nvGrpSpPr>
          <p:grpSpPr>
            <a:xfrm>
              <a:off x="4863" y="96"/>
              <a:ext cx="1640" cy="2112"/>
              <a:chOff x="0" y="0"/>
              <a:chExt cx="1640" cy="2112"/>
            </a:xfrm>
          </p:grpSpPr>
          <p:sp>
            <p:nvSpPr>
              <p:cNvPr id="635" name="Google Shape;635;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36" name="Google Shape;636;p65"/>
              <p:cNvPicPr preferRelativeResize="0"/>
              <p:nvPr/>
            </p:nvPicPr>
            <p:blipFill rotWithShape="1">
              <a:blip r:embed="rId6">
                <a:alphaModFix/>
              </a:blip>
              <a:srcRect/>
              <a:stretch/>
            </p:blipFill>
            <p:spPr>
              <a:xfrm>
                <a:off x="0" y="0"/>
                <a:ext cx="1640" cy="2112"/>
              </a:xfrm>
              <a:prstGeom prst="rect">
                <a:avLst/>
              </a:prstGeom>
              <a:noFill/>
              <a:ln>
                <a:noFill/>
              </a:ln>
            </p:spPr>
          </p:pic>
        </p:grpSp>
        <p:grpSp>
          <p:nvGrpSpPr>
            <p:cNvPr id="637" name="Google Shape;637;p65"/>
            <p:cNvGrpSpPr/>
            <p:nvPr/>
          </p:nvGrpSpPr>
          <p:grpSpPr>
            <a:xfrm>
              <a:off x="1647" y="2176"/>
              <a:ext cx="1640" cy="2112"/>
              <a:chOff x="0" y="0"/>
              <a:chExt cx="1640" cy="2112"/>
            </a:xfrm>
          </p:grpSpPr>
          <p:sp>
            <p:nvSpPr>
              <p:cNvPr id="638" name="Google Shape;638;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39" name="Google Shape;639;p65"/>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640" name="Google Shape;640;p65"/>
            <p:cNvPicPr preferRelativeResize="0"/>
            <p:nvPr/>
          </p:nvPicPr>
          <p:blipFill rotWithShape="1">
            <a:blip r:embed="rId7">
              <a:alphaModFix/>
            </a:blip>
            <a:srcRect/>
            <a:stretch/>
          </p:blipFill>
          <p:spPr>
            <a:xfrm>
              <a:off x="123" y="4312"/>
              <a:ext cx="400" cy="400"/>
            </a:xfrm>
            <a:prstGeom prst="rect">
              <a:avLst/>
            </a:prstGeom>
            <a:noFill/>
            <a:ln>
              <a:noFill/>
            </a:ln>
          </p:spPr>
        </p:pic>
        <p:grpSp>
          <p:nvGrpSpPr>
            <p:cNvPr id="641" name="Google Shape;641;p65"/>
            <p:cNvGrpSpPr/>
            <p:nvPr/>
          </p:nvGrpSpPr>
          <p:grpSpPr>
            <a:xfrm>
              <a:off x="1647" y="96"/>
              <a:ext cx="1640" cy="2112"/>
              <a:chOff x="0" y="0"/>
              <a:chExt cx="1640" cy="2112"/>
            </a:xfrm>
          </p:grpSpPr>
          <p:sp>
            <p:nvSpPr>
              <p:cNvPr id="642" name="Google Shape;642;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43" name="Google Shape;643;p65"/>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644" name="Google Shape;644;p65"/>
            <p:cNvPicPr preferRelativeResize="0"/>
            <p:nvPr/>
          </p:nvPicPr>
          <p:blipFill rotWithShape="1">
            <a:blip r:embed="rId8">
              <a:alphaModFix/>
            </a:blip>
            <a:srcRect/>
            <a:stretch/>
          </p:blipFill>
          <p:spPr>
            <a:xfrm>
              <a:off x="119" y="144"/>
              <a:ext cx="400" cy="400"/>
            </a:xfrm>
            <a:prstGeom prst="rect">
              <a:avLst/>
            </a:prstGeom>
            <a:noFill/>
            <a:ln>
              <a:noFill/>
            </a:ln>
          </p:spPr>
        </p:pic>
        <p:pic>
          <p:nvPicPr>
            <p:cNvPr id="645" name="Google Shape;645;p65"/>
            <p:cNvPicPr preferRelativeResize="0"/>
            <p:nvPr/>
          </p:nvPicPr>
          <p:blipFill rotWithShape="1">
            <a:blip r:embed="rId9">
              <a:alphaModFix/>
            </a:blip>
            <a:srcRect/>
            <a:stretch/>
          </p:blipFill>
          <p:spPr>
            <a:xfrm>
              <a:off x="3327" y="144"/>
              <a:ext cx="400" cy="400"/>
            </a:xfrm>
            <a:prstGeom prst="rect">
              <a:avLst/>
            </a:prstGeom>
            <a:noFill/>
            <a:ln>
              <a:noFill/>
            </a:ln>
          </p:spPr>
        </p:pic>
        <p:pic>
          <p:nvPicPr>
            <p:cNvPr id="646" name="Google Shape;646;p65"/>
            <p:cNvPicPr preferRelativeResize="0"/>
            <p:nvPr/>
          </p:nvPicPr>
          <p:blipFill rotWithShape="1">
            <a:blip r:embed="rId10">
              <a:alphaModFix/>
            </a:blip>
            <a:srcRect/>
            <a:stretch/>
          </p:blipFill>
          <p:spPr>
            <a:xfrm>
              <a:off x="7693" y="145"/>
              <a:ext cx="400" cy="400"/>
            </a:xfrm>
            <a:prstGeom prst="rect">
              <a:avLst/>
            </a:prstGeom>
            <a:noFill/>
            <a:ln>
              <a:noFill/>
            </a:ln>
          </p:spPr>
        </p:pic>
        <p:pic>
          <p:nvPicPr>
            <p:cNvPr id="647" name="Google Shape;647;p65"/>
            <p:cNvPicPr preferRelativeResize="0"/>
            <p:nvPr/>
          </p:nvPicPr>
          <p:blipFill rotWithShape="1">
            <a:blip r:embed="rId11">
              <a:alphaModFix/>
            </a:blip>
            <a:srcRect/>
            <a:stretch/>
          </p:blipFill>
          <p:spPr>
            <a:xfrm>
              <a:off x="4945" y="2238"/>
              <a:ext cx="400" cy="400"/>
            </a:xfrm>
            <a:prstGeom prst="rect">
              <a:avLst/>
            </a:prstGeom>
            <a:noFill/>
            <a:ln>
              <a:noFill/>
            </a:ln>
          </p:spPr>
        </p:pic>
        <p:pic>
          <p:nvPicPr>
            <p:cNvPr id="648" name="Google Shape;648;p65"/>
            <p:cNvPicPr preferRelativeResize="0"/>
            <p:nvPr/>
          </p:nvPicPr>
          <p:blipFill rotWithShape="1">
            <a:blip r:embed="rId12">
              <a:alphaModFix/>
            </a:blip>
            <a:srcRect/>
            <a:stretch/>
          </p:blipFill>
          <p:spPr>
            <a:xfrm>
              <a:off x="1712" y="2216"/>
              <a:ext cx="400" cy="400"/>
            </a:xfrm>
            <a:prstGeom prst="rect">
              <a:avLst/>
            </a:prstGeom>
            <a:noFill/>
            <a:ln>
              <a:noFill/>
            </a:ln>
          </p:spPr>
        </p:pic>
        <p:pic>
          <p:nvPicPr>
            <p:cNvPr id="649" name="Google Shape;649;p65"/>
            <p:cNvPicPr preferRelativeResize="0"/>
            <p:nvPr/>
          </p:nvPicPr>
          <p:blipFill rotWithShape="1">
            <a:blip r:embed="rId13">
              <a:alphaModFix/>
            </a:blip>
            <a:srcRect/>
            <a:stretch/>
          </p:blipFill>
          <p:spPr>
            <a:xfrm>
              <a:off x="4144" y="4304"/>
              <a:ext cx="400" cy="400"/>
            </a:xfrm>
            <a:prstGeom prst="rect">
              <a:avLst/>
            </a:prstGeom>
            <a:noFill/>
            <a:ln>
              <a:noFill/>
            </a:ln>
          </p:spPr>
        </p:pic>
        <p:pic>
          <p:nvPicPr>
            <p:cNvPr id="650" name="Google Shape;650;p65"/>
            <p:cNvPicPr preferRelativeResize="0"/>
            <p:nvPr/>
          </p:nvPicPr>
          <p:blipFill rotWithShape="1">
            <a:blip r:embed="rId14">
              <a:alphaModFix/>
            </a:blip>
            <a:srcRect/>
            <a:stretch/>
          </p:blipFill>
          <p:spPr>
            <a:xfrm>
              <a:off x="1714" y="140"/>
              <a:ext cx="400" cy="400"/>
            </a:xfrm>
            <a:prstGeom prst="rect">
              <a:avLst/>
            </a:prstGeom>
            <a:noFill/>
            <a:ln>
              <a:noFill/>
            </a:ln>
          </p:spPr>
        </p:pic>
        <p:pic>
          <p:nvPicPr>
            <p:cNvPr id="651" name="Google Shape;651;p65"/>
            <p:cNvPicPr preferRelativeResize="0"/>
            <p:nvPr/>
          </p:nvPicPr>
          <p:blipFill rotWithShape="1">
            <a:blip r:embed="rId15">
              <a:alphaModFix/>
            </a:blip>
            <a:srcRect/>
            <a:stretch/>
          </p:blipFill>
          <p:spPr>
            <a:xfrm>
              <a:off x="5003" y="51"/>
              <a:ext cx="560" cy="560"/>
            </a:xfrm>
            <a:prstGeom prst="rect">
              <a:avLst/>
            </a:prstGeom>
            <a:noFill/>
            <a:ln>
              <a:noFill/>
            </a:ln>
          </p:spPr>
        </p:pic>
        <p:sp>
          <p:nvSpPr>
            <p:cNvPr id="652" name="Google Shape;652;p65"/>
            <p:cNvSpPr/>
            <p:nvPr/>
          </p:nvSpPr>
          <p:spPr>
            <a:xfrm>
              <a:off x="575" y="4384"/>
              <a:ext cx="1096" cy="24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Εξόδων</a:t>
              </a:r>
              <a:endParaRPr sz="1275" b="0" i="0" u="none" strike="noStrike" cap="none">
                <a:solidFill>
                  <a:srgbClr val="4C4C4C"/>
                </a:solidFill>
                <a:latin typeface="Arial Narrow"/>
                <a:ea typeface="Arial Narrow"/>
                <a:cs typeface="Arial Narrow"/>
                <a:sym typeface="Arial Narrow"/>
              </a:endParaRPr>
            </a:p>
          </p:txBody>
        </p:sp>
        <p:sp>
          <p:nvSpPr>
            <p:cNvPr id="653" name="Google Shape;653;p65"/>
            <p:cNvSpPr/>
            <p:nvPr/>
          </p:nvSpPr>
          <p:spPr>
            <a:xfrm>
              <a:off x="2127" y="2316"/>
              <a:ext cx="1088" cy="18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Πόροι</a:t>
              </a:r>
              <a:endParaRPr sz="1275" b="0" i="0" u="none" strike="noStrike" cap="none">
                <a:solidFill>
                  <a:srgbClr val="4C4C4C"/>
                </a:solidFill>
                <a:latin typeface="Arial Narrow"/>
                <a:ea typeface="Arial Narrow"/>
                <a:cs typeface="Arial Narrow"/>
                <a:sym typeface="Arial Narrow"/>
              </a:endParaRPr>
            </a:p>
          </p:txBody>
        </p:sp>
        <p:sp>
          <p:nvSpPr>
            <p:cNvPr id="654" name="Google Shape;654;p65"/>
            <p:cNvSpPr/>
            <p:nvPr/>
          </p:nvSpPr>
          <p:spPr>
            <a:xfrm>
              <a:off x="2067" y="124"/>
              <a:ext cx="1196" cy="516"/>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Κύριες Δραστηριότητες</a:t>
              </a:r>
              <a:endParaRPr sz="1275" b="0" i="0" u="none" strike="noStrike" cap="none">
                <a:solidFill>
                  <a:srgbClr val="4C4C4C"/>
                </a:solidFill>
                <a:latin typeface="Arial Narrow"/>
                <a:ea typeface="Arial Narrow"/>
                <a:cs typeface="Arial Narrow"/>
                <a:sym typeface="Arial Narrow"/>
              </a:endParaRPr>
            </a:p>
          </p:txBody>
        </p:sp>
        <p:sp>
          <p:nvSpPr>
            <p:cNvPr id="655" name="Google Shape;655;p65"/>
            <p:cNvSpPr/>
            <p:nvPr/>
          </p:nvSpPr>
          <p:spPr>
            <a:xfrm>
              <a:off x="535" y="152"/>
              <a:ext cx="1050" cy="4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Συνεργάτες</a:t>
              </a:r>
              <a:endParaRPr sz="1275" b="0" i="0" u="none" strike="noStrike" cap="none">
                <a:solidFill>
                  <a:srgbClr val="4C4C4C"/>
                </a:solidFill>
                <a:latin typeface="Arial Narrow"/>
                <a:ea typeface="Arial Narrow"/>
                <a:cs typeface="Arial Narrow"/>
                <a:sym typeface="Arial Narrow"/>
              </a:endParaRPr>
            </a:p>
          </p:txBody>
        </p:sp>
        <p:sp>
          <p:nvSpPr>
            <p:cNvPr id="656" name="Google Shape;656;p65"/>
            <p:cNvSpPr/>
            <p:nvPr/>
          </p:nvSpPr>
          <p:spPr>
            <a:xfrm>
              <a:off x="3767" y="120"/>
              <a:ext cx="1016" cy="44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Προτεινόμενη Αξία</a:t>
              </a:r>
              <a:endParaRPr sz="1275" b="0" i="0" u="none" strike="noStrike" cap="none">
                <a:solidFill>
                  <a:srgbClr val="4C4C4C"/>
                </a:solidFill>
                <a:latin typeface="Arial Narrow"/>
                <a:ea typeface="Arial Narrow"/>
                <a:cs typeface="Arial Narrow"/>
                <a:sym typeface="Arial Narrow"/>
              </a:endParaRPr>
            </a:p>
          </p:txBody>
        </p:sp>
        <p:sp>
          <p:nvSpPr>
            <p:cNvPr id="657" name="Google Shape;657;p65"/>
            <p:cNvSpPr/>
            <p:nvPr/>
          </p:nvSpPr>
          <p:spPr>
            <a:xfrm>
              <a:off x="5563" y="51"/>
              <a:ext cx="1105" cy="465"/>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Σχέσεις με Πελάτες -</a:t>
              </a:r>
              <a:endParaRPr sz="1275" b="0" i="0" u="none" strike="noStrike" cap="none">
                <a:solidFill>
                  <a:srgbClr val="4C4C4C"/>
                </a:solidFill>
                <a:latin typeface="Arial Narrow"/>
                <a:ea typeface="Arial Narrow"/>
                <a:cs typeface="Arial Narrow"/>
                <a:sym typeface="Arial Narrow"/>
              </a:endParaRPr>
            </a:p>
          </p:txBody>
        </p:sp>
        <p:sp>
          <p:nvSpPr>
            <p:cNvPr id="658" name="Google Shape;658;p65"/>
            <p:cNvSpPr/>
            <p:nvPr/>
          </p:nvSpPr>
          <p:spPr>
            <a:xfrm>
              <a:off x="6402" y="83"/>
              <a:ext cx="1194" cy="548"/>
            </a:xfrm>
            <a:prstGeom prst="rect">
              <a:avLst/>
            </a:prstGeom>
            <a:solidFill>
              <a:srgbClr val="FFFFFF"/>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Κατηγορίες Πελατών </a:t>
              </a:r>
              <a:endParaRPr sz="1050" b="0" i="0" u="none" strike="noStrike" cap="none">
                <a:solidFill>
                  <a:srgbClr val="000000"/>
                </a:solidFill>
                <a:latin typeface="Arial"/>
                <a:ea typeface="Arial"/>
                <a:cs typeface="Arial"/>
                <a:sym typeface="Arial"/>
              </a:endParaRPr>
            </a:p>
          </p:txBody>
        </p:sp>
        <p:sp>
          <p:nvSpPr>
            <p:cNvPr id="659" name="Google Shape;659;p65"/>
            <p:cNvSpPr/>
            <p:nvPr/>
          </p:nvSpPr>
          <p:spPr>
            <a:xfrm>
              <a:off x="5415" y="2213"/>
              <a:ext cx="1088" cy="36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Κανάλια Επικοινωνίας</a:t>
              </a:r>
              <a:endParaRPr sz="1275" b="0" i="0" u="none" strike="noStrike" cap="none">
                <a:solidFill>
                  <a:srgbClr val="4C4C4C"/>
                </a:solidFill>
                <a:latin typeface="Arial Narrow"/>
                <a:ea typeface="Arial Narrow"/>
                <a:cs typeface="Arial Narrow"/>
                <a:sym typeface="Arial Narrow"/>
              </a:endParaRPr>
            </a:p>
          </p:txBody>
        </p:sp>
      </p:grpSp>
      <p:sp>
        <p:nvSpPr>
          <p:cNvPr id="660" name="Google Shape;660;p65"/>
          <p:cNvSpPr/>
          <p:nvPr/>
        </p:nvSpPr>
        <p:spPr>
          <a:xfrm>
            <a:off x="5087325" y="3710939"/>
            <a:ext cx="1105186" cy="2076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Εσόδων</a:t>
            </a:r>
            <a:endParaRPr sz="1275" b="0" i="0" u="none" strike="noStrike" cap="none">
              <a:solidFill>
                <a:srgbClr val="4C4C4C"/>
              </a:solidFill>
              <a:latin typeface="Arial Narrow"/>
              <a:ea typeface="Arial Narrow"/>
              <a:cs typeface="Arial Narrow"/>
              <a:sym typeface="Arial Narrow"/>
            </a:endParaRPr>
          </a:p>
        </p:txBody>
      </p:sp>
      <p:grpSp>
        <p:nvGrpSpPr>
          <p:cNvPr id="661" name="Google Shape;661;p65"/>
          <p:cNvGrpSpPr/>
          <p:nvPr/>
        </p:nvGrpSpPr>
        <p:grpSpPr>
          <a:xfrm>
            <a:off x="1195741" y="121217"/>
            <a:ext cx="6816989" cy="5070668"/>
            <a:chOff x="47" y="91"/>
            <a:chExt cx="8142" cy="6057"/>
          </a:xfrm>
        </p:grpSpPr>
        <p:grpSp>
          <p:nvGrpSpPr>
            <p:cNvPr id="662" name="Google Shape;662;p65"/>
            <p:cNvGrpSpPr/>
            <p:nvPr/>
          </p:nvGrpSpPr>
          <p:grpSpPr>
            <a:xfrm>
              <a:off x="47" y="4256"/>
              <a:ext cx="4040" cy="1712"/>
              <a:chOff x="0" y="0"/>
              <a:chExt cx="4040" cy="1712"/>
            </a:xfrm>
          </p:grpSpPr>
          <p:sp>
            <p:nvSpPr>
              <p:cNvPr id="663" name="Google Shape;663;p65"/>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64" name="Google Shape;664;p65"/>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665" name="Google Shape;665;p65"/>
            <p:cNvGrpSpPr/>
            <p:nvPr/>
          </p:nvGrpSpPr>
          <p:grpSpPr>
            <a:xfrm>
              <a:off x="6471" y="96"/>
              <a:ext cx="1640" cy="4192"/>
              <a:chOff x="0" y="0"/>
              <a:chExt cx="1640" cy="4192"/>
            </a:xfrm>
          </p:grpSpPr>
          <p:sp>
            <p:nvSpPr>
              <p:cNvPr id="666" name="Google Shape;666;p65"/>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67" name="Google Shape;667;p65"/>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668" name="Google Shape;668;p65"/>
            <p:cNvGrpSpPr/>
            <p:nvPr/>
          </p:nvGrpSpPr>
          <p:grpSpPr>
            <a:xfrm>
              <a:off x="4063" y="4256"/>
              <a:ext cx="4040" cy="1712"/>
              <a:chOff x="0" y="0"/>
              <a:chExt cx="4040" cy="1712"/>
            </a:xfrm>
          </p:grpSpPr>
          <p:sp>
            <p:nvSpPr>
              <p:cNvPr id="669" name="Google Shape;669;p65"/>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70" name="Google Shape;670;p65"/>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671" name="Google Shape;671;p65"/>
            <p:cNvGrpSpPr/>
            <p:nvPr/>
          </p:nvGrpSpPr>
          <p:grpSpPr>
            <a:xfrm>
              <a:off x="55" y="96"/>
              <a:ext cx="1640" cy="4192"/>
              <a:chOff x="0" y="0"/>
              <a:chExt cx="1640" cy="4192"/>
            </a:xfrm>
          </p:grpSpPr>
          <p:sp>
            <p:nvSpPr>
              <p:cNvPr id="672" name="Google Shape;672;p65"/>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000000"/>
                  </a:solidFill>
                  <a:latin typeface="Arial Narrow"/>
                  <a:ea typeface="Arial Narrow"/>
                  <a:cs typeface="Arial Narrow"/>
                  <a:sym typeface="Arial Narrow"/>
                </a:endParaRPr>
              </a:p>
            </p:txBody>
          </p:sp>
          <p:pic>
            <p:nvPicPr>
              <p:cNvPr id="673" name="Google Shape;673;p65"/>
              <p:cNvPicPr preferRelativeResize="0"/>
              <p:nvPr/>
            </p:nvPicPr>
            <p:blipFill rotWithShape="1">
              <a:blip r:embed="rId4">
                <a:alphaModFix/>
              </a:blip>
              <a:srcRect/>
              <a:stretch/>
            </p:blipFill>
            <p:spPr>
              <a:xfrm>
                <a:off x="0" y="0"/>
                <a:ext cx="1640" cy="4192"/>
              </a:xfrm>
              <a:prstGeom prst="rect">
                <a:avLst/>
              </a:prstGeom>
              <a:noFill/>
              <a:ln>
                <a:noFill/>
              </a:ln>
            </p:spPr>
          </p:pic>
        </p:grpSp>
        <p:sp>
          <p:nvSpPr>
            <p:cNvPr id="674" name="Google Shape;674;p65"/>
            <p:cNvSpPr/>
            <p:nvPr/>
          </p:nvSpPr>
          <p:spPr>
            <a:xfrm>
              <a:off x="95" y="5940"/>
              <a:ext cx="2080" cy="2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25"/>
                <a:buFont typeface="Arial"/>
                <a:buNone/>
              </a:pPr>
              <a:r>
                <a:rPr lang="el-GR" sz="825" b="0" i="0" u="sng" strike="noStrike" cap="none">
                  <a:solidFill>
                    <a:schemeClr val="dk1"/>
                  </a:solidFill>
                  <a:latin typeface="Helvetica Neue Light"/>
                  <a:ea typeface="Helvetica Neue Light"/>
                  <a:cs typeface="Helvetica Neue Light"/>
                  <a:sym typeface="Helvetica Neue Ligh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www.businessmodelgeneration.com</a:t>
              </a:r>
              <a:endParaRPr sz="825" b="0" i="0" u="none" strike="noStrike" cap="none">
                <a:solidFill>
                  <a:schemeClr val="dk1"/>
                </a:solidFill>
                <a:latin typeface="Helvetica Neue Light"/>
                <a:ea typeface="Helvetica Neue Light"/>
                <a:cs typeface="Helvetica Neue Light"/>
                <a:sym typeface="Helvetica Neue Light"/>
              </a:endParaRPr>
            </a:p>
          </p:txBody>
        </p:sp>
        <p:grpSp>
          <p:nvGrpSpPr>
            <p:cNvPr id="675" name="Google Shape;675;p65"/>
            <p:cNvGrpSpPr/>
            <p:nvPr/>
          </p:nvGrpSpPr>
          <p:grpSpPr>
            <a:xfrm>
              <a:off x="3255" y="96"/>
              <a:ext cx="1640" cy="4192"/>
              <a:chOff x="0" y="0"/>
              <a:chExt cx="1640" cy="4192"/>
            </a:xfrm>
          </p:grpSpPr>
          <p:sp>
            <p:nvSpPr>
              <p:cNvPr id="676" name="Google Shape;676;p65"/>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77" name="Google Shape;677;p65"/>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678" name="Google Shape;678;p65"/>
            <p:cNvGrpSpPr/>
            <p:nvPr/>
          </p:nvGrpSpPr>
          <p:grpSpPr>
            <a:xfrm>
              <a:off x="4851" y="2176"/>
              <a:ext cx="1640" cy="2112"/>
              <a:chOff x="-12" y="0"/>
              <a:chExt cx="1640" cy="2112"/>
            </a:xfrm>
          </p:grpSpPr>
          <p:sp>
            <p:nvSpPr>
              <p:cNvPr id="679" name="Google Shape;679;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80" name="Google Shape;680;p65"/>
              <p:cNvPicPr preferRelativeResize="0"/>
              <p:nvPr/>
            </p:nvPicPr>
            <p:blipFill rotWithShape="1">
              <a:blip r:embed="rId6">
                <a:alphaModFix/>
              </a:blip>
              <a:srcRect/>
              <a:stretch/>
            </p:blipFill>
            <p:spPr>
              <a:xfrm>
                <a:off x="-12" y="0"/>
                <a:ext cx="1640" cy="2112"/>
              </a:xfrm>
              <a:prstGeom prst="rect">
                <a:avLst/>
              </a:prstGeom>
              <a:noFill/>
              <a:ln>
                <a:noFill/>
              </a:ln>
            </p:spPr>
          </p:pic>
        </p:grpSp>
        <p:grpSp>
          <p:nvGrpSpPr>
            <p:cNvPr id="681" name="Google Shape;681;p65"/>
            <p:cNvGrpSpPr/>
            <p:nvPr/>
          </p:nvGrpSpPr>
          <p:grpSpPr>
            <a:xfrm>
              <a:off x="4863" y="96"/>
              <a:ext cx="1640" cy="2112"/>
              <a:chOff x="0" y="0"/>
              <a:chExt cx="1640" cy="2112"/>
            </a:xfrm>
          </p:grpSpPr>
          <p:sp>
            <p:nvSpPr>
              <p:cNvPr id="682" name="Google Shape;682;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83" name="Google Shape;683;p65"/>
              <p:cNvPicPr preferRelativeResize="0"/>
              <p:nvPr/>
            </p:nvPicPr>
            <p:blipFill rotWithShape="1">
              <a:blip r:embed="rId6">
                <a:alphaModFix/>
              </a:blip>
              <a:srcRect/>
              <a:stretch/>
            </p:blipFill>
            <p:spPr>
              <a:xfrm>
                <a:off x="0" y="0"/>
                <a:ext cx="1640" cy="2112"/>
              </a:xfrm>
              <a:prstGeom prst="rect">
                <a:avLst/>
              </a:prstGeom>
              <a:noFill/>
              <a:ln>
                <a:noFill/>
              </a:ln>
            </p:spPr>
          </p:pic>
        </p:grpSp>
        <p:grpSp>
          <p:nvGrpSpPr>
            <p:cNvPr id="684" name="Google Shape;684;p65"/>
            <p:cNvGrpSpPr/>
            <p:nvPr/>
          </p:nvGrpSpPr>
          <p:grpSpPr>
            <a:xfrm>
              <a:off x="1647" y="2176"/>
              <a:ext cx="1640" cy="2112"/>
              <a:chOff x="0" y="0"/>
              <a:chExt cx="1640" cy="2112"/>
            </a:xfrm>
          </p:grpSpPr>
          <p:sp>
            <p:nvSpPr>
              <p:cNvPr id="685" name="Google Shape;685;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86" name="Google Shape;686;p65"/>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687" name="Google Shape;687;p65"/>
            <p:cNvPicPr preferRelativeResize="0"/>
            <p:nvPr/>
          </p:nvPicPr>
          <p:blipFill rotWithShape="1">
            <a:blip r:embed="rId7">
              <a:alphaModFix/>
            </a:blip>
            <a:srcRect/>
            <a:stretch/>
          </p:blipFill>
          <p:spPr>
            <a:xfrm>
              <a:off x="123" y="4312"/>
              <a:ext cx="400" cy="400"/>
            </a:xfrm>
            <a:prstGeom prst="rect">
              <a:avLst/>
            </a:prstGeom>
            <a:noFill/>
            <a:ln>
              <a:noFill/>
            </a:ln>
          </p:spPr>
        </p:pic>
        <p:grpSp>
          <p:nvGrpSpPr>
            <p:cNvPr id="688" name="Google Shape;688;p65"/>
            <p:cNvGrpSpPr/>
            <p:nvPr/>
          </p:nvGrpSpPr>
          <p:grpSpPr>
            <a:xfrm>
              <a:off x="1647" y="96"/>
              <a:ext cx="1640" cy="2112"/>
              <a:chOff x="0" y="0"/>
              <a:chExt cx="1640" cy="2112"/>
            </a:xfrm>
          </p:grpSpPr>
          <p:sp>
            <p:nvSpPr>
              <p:cNvPr id="689" name="Google Shape;689;p65"/>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690" name="Google Shape;690;p65"/>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691" name="Google Shape;691;p65"/>
            <p:cNvPicPr preferRelativeResize="0"/>
            <p:nvPr/>
          </p:nvPicPr>
          <p:blipFill rotWithShape="1">
            <a:blip r:embed="rId8">
              <a:alphaModFix/>
            </a:blip>
            <a:srcRect/>
            <a:stretch/>
          </p:blipFill>
          <p:spPr>
            <a:xfrm>
              <a:off x="119" y="144"/>
              <a:ext cx="400" cy="400"/>
            </a:xfrm>
            <a:prstGeom prst="rect">
              <a:avLst/>
            </a:prstGeom>
            <a:noFill/>
            <a:ln>
              <a:noFill/>
            </a:ln>
          </p:spPr>
        </p:pic>
        <p:pic>
          <p:nvPicPr>
            <p:cNvPr id="692" name="Google Shape;692;p65"/>
            <p:cNvPicPr preferRelativeResize="0"/>
            <p:nvPr/>
          </p:nvPicPr>
          <p:blipFill rotWithShape="1">
            <a:blip r:embed="rId9">
              <a:alphaModFix/>
            </a:blip>
            <a:srcRect/>
            <a:stretch/>
          </p:blipFill>
          <p:spPr>
            <a:xfrm>
              <a:off x="3327" y="144"/>
              <a:ext cx="400" cy="400"/>
            </a:xfrm>
            <a:prstGeom prst="rect">
              <a:avLst/>
            </a:prstGeom>
            <a:noFill/>
            <a:ln>
              <a:noFill/>
            </a:ln>
          </p:spPr>
        </p:pic>
        <p:pic>
          <p:nvPicPr>
            <p:cNvPr id="693" name="Google Shape;693;p65"/>
            <p:cNvPicPr preferRelativeResize="0"/>
            <p:nvPr/>
          </p:nvPicPr>
          <p:blipFill rotWithShape="1">
            <a:blip r:embed="rId10">
              <a:alphaModFix/>
            </a:blip>
            <a:srcRect/>
            <a:stretch/>
          </p:blipFill>
          <p:spPr>
            <a:xfrm>
              <a:off x="7789" y="145"/>
              <a:ext cx="400" cy="400"/>
            </a:xfrm>
            <a:prstGeom prst="rect">
              <a:avLst/>
            </a:prstGeom>
            <a:noFill/>
            <a:ln>
              <a:noFill/>
            </a:ln>
          </p:spPr>
        </p:pic>
        <p:pic>
          <p:nvPicPr>
            <p:cNvPr id="694" name="Google Shape;694;p65"/>
            <p:cNvPicPr preferRelativeResize="0"/>
            <p:nvPr/>
          </p:nvPicPr>
          <p:blipFill rotWithShape="1">
            <a:blip r:embed="rId11">
              <a:alphaModFix/>
            </a:blip>
            <a:srcRect/>
            <a:stretch/>
          </p:blipFill>
          <p:spPr>
            <a:xfrm>
              <a:off x="4945" y="2238"/>
              <a:ext cx="400" cy="400"/>
            </a:xfrm>
            <a:prstGeom prst="rect">
              <a:avLst/>
            </a:prstGeom>
            <a:noFill/>
            <a:ln>
              <a:noFill/>
            </a:ln>
          </p:spPr>
        </p:pic>
        <p:pic>
          <p:nvPicPr>
            <p:cNvPr id="695" name="Google Shape;695;p65"/>
            <p:cNvPicPr preferRelativeResize="0"/>
            <p:nvPr/>
          </p:nvPicPr>
          <p:blipFill rotWithShape="1">
            <a:blip r:embed="rId12">
              <a:alphaModFix/>
            </a:blip>
            <a:srcRect/>
            <a:stretch/>
          </p:blipFill>
          <p:spPr>
            <a:xfrm>
              <a:off x="1712" y="2216"/>
              <a:ext cx="400" cy="400"/>
            </a:xfrm>
            <a:prstGeom prst="rect">
              <a:avLst/>
            </a:prstGeom>
            <a:noFill/>
            <a:ln>
              <a:noFill/>
            </a:ln>
          </p:spPr>
        </p:pic>
        <p:pic>
          <p:nvPicPr>
            <p:cNvPr id="696" name="Google Shape;696;p65"/>
            <p:cNvPicPr preferRelativeResize="0"/>
            <p:nvPr/>
          </p:nvPicPr>
          <p:blipFill rotWithShape="1">
            <a:blip r:embed="rId13">
              <a:alphaModFix/>
            </a:blip>
            <a:srcRect/>
            <a:stretch/>
          </p:blipFill>
          <p:spPr>
            <a:xfrm>
              <a:off x="4144" y="4304"/>
              <a:ext cx="400" cy="400"/>
            </a:xfrm>
            <a:prstGeom prst="rect">
              <a:avLst/>
            </a:prstGeom>
            <a:noFill/>
            <a:ln>
              <a:noFill/>
            </a:ln>
          </p:spPr>
        </p:pic>
        <p:pic>
          <p:nvPicPr>
            <p:cNvPr id="697" name="Google Shape;697;p65"/>
            <p:cNvPicPr preferRelativeResize="0"/>
            <p:nvPr/>
          </p:nvPicPr>
          <p:blipFill rotWithShape="1">
            <a:blip r:embed="rId14">
              <a:alphaModFix/>
            </a:blip>
            <a:srcRect/>
            <a:stretch/>
          </p:blipFill>
          <p:spPr>
            <a:xfrm>
              <a:off x="1714" y="140"/>
              <a:ext cx="400" cy="400"/>
            </a:xfrm>
            <a:prstGeom prst="rect">
              <a:avLst/>
            </a:prstGeom>
            <a:noFill/>
            <a:ln>
              <a:noFill/>
            </a:ln>
          </p:spPr>
        </p:pic>
        <p:pic>
          <p:nvPicPr>
            <p:cNvPr id="698" name="Google Shape;698;p65"/>
            <p:cNvPicPr preferRelativeResize="0"/>
            <p:nvPr/>
          </p:nvPicPr>
          <p:blipFill rotWithShape="1">
            <a:blip r:embed="rId15">
              <a:alphaModFix/>
            </a:blip>
            <a:srcRect/>
            <a:stretch/>
          </p:blipFill>
          <p:spPr>
            <a:xfrm>
              <a:off x="4844" y="91"/>
              <a:ext cx="560" cy="560"/>
            </a:xfrm>
            <a:prstGeom prst="rect">
              <a:avLst/>
            </a:prstGeom>
            <a:noFill/>
            <a:ln>
              <a:noFill/>
            </a:ln>
          </p:spPr>
        </p:pic>
        <p:sp>
          <p:nvSpPr>
            <p:cNvPr id="699" name="Google Shape;699;p65"/>
            <p:cNvSpPr/>
            <p:nvPr/>
          </p:nvSpPr>
          <p:spPr>
            <a:xfrm>
              <a:off x="575" y="4384"/>
              <a:ext cx="1096" cy="24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Κόστη</a:t>
              </a:r>
              <a:endParaRPr sz="1275" b="0" i="0" u="none" strike="noStrike" cap="none">
                <a:solidFill>
                  <a:srgbClr val="4C4C4C"/>
                </a:solidFill>
                <a:latin typeface="Arial Narrow"/>
                <a:ea typeface="Arial Narrow"/>
                <a:cs typeface="Arial Narrow"/>
                <a:sym typeface="Arial Narrow"/>
              </a:endParaRPr>
            </a:p>
          </p:txBody>
        </p:sp>
        <p:sp>
          <p:nvSpPr>
            <p:cNvPr id="700" name="Google Shape;700;p65"/>
            <p:cNvSpPr/>
            <p:nvPr/>
          </p:nvSpPr>
          <p:spPr>
            <a:xfrm>
              <a:off x="2127" y="2316"/>
              <a:ext cx="1088" cy="18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Πόροι</a:t>
              </a:r>
              <a:endParaRPr sz="1275" b="0" i="0" u="none" strike="noStrike" cap="none">
                <a:solidFill>
                  <a:srgbClr val="4C4C4C"/>
                </a:solidFill>
                <a:latin typeface="Arial Narrow"/>
                <a:ea typeface="Arial Narrow"/>
                <a:cs typeface="Arial Narrow"/>
                <a:sym typeface="Arial Narrow"/>
              </a:endParaRPr>
            </a:p>
          </p:txBody>
        </p:sp>
        <p:sp>
          <p:nvSpPr>
            <p:cNvPr id="701" name="Google Shape;701;p65"/>
            <p:cNvSpPr/>
            <p:nvPr/>
          </p:nvSpPr>
          <p:spPr>
            <a:xfrm>
              <a:off x="2067" y="124"/>
              <a:ext cx="1196" cy="516"/>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Κύριες Δραστηριότητες</a:t>
              </a:r>
              <a:endParaRPr sz="1275" b="0" i="0" u="none" strike="noStrike" cap="none">
                <a:solidFill>
                  <a:srgbClr val="4C4C4C"/>
                </a:solidFill>
                <a:latin typeface="Arial Narrow"/>
                <a:ea typeface="Arial Narrow"/>
                <a:cs typeface="Arial Narrow"/>
                <a:sym typeface="Arial Narrow"/>
              </a:endParaRPr>
            </a:p>
          </p:txBody>
        </p:sp>
        <p:sp>
          <p:nvSpPr>
            <p:cNvPr id="702" name="Google Shape;702;p65"/>
            <p:cNvSpPr/>
            <p:nvPr/>
          </p:nvSpPr>
          <p:spPr>
            <a:xfrm>
              <a:off x="535" y="152"/>
              <a:ext cx="1050" cy="4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Συνεργάτες</a:t>
              </a:r>
              <a:endParaRPr sz="1275" b="0" i="0" u="none" strike="noStrike" cap="none">
                <a:solidFill>
                  <a:srgbClr val="4C4C4C"/>
                </a:solidFill>
                <a:latin typeface="Arial Narrow"/>
                <a:ea typeface="Arial Narrow"/>
                <a:cs typeface="Arial Narrow"/>
                <a:sym typeface="Arial Narrow"/>
              </a:endParaRPr>
            </a:p>
          </p:txBody>
        </p:sp>
        <p:sp>
          <p:nvSpPr>
            <p:cNvPr id="703" name="Google Shape;703;p65"/>
            <p:cNvSpPr/>
            <p:nvPr/>
          </p:nvSpPr>
          <p:spPr>
            <a:xfrm>
              <a:off x="3767" y="120"/>
              <a:ext cx="1016" cy="44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Προτεινόμενη Αξία</a:t>
              </a:r>
              <a:endParaRPr sz="1275" b="0" i="0" u="none" strike="noStrike" cap="none">
                <a:solidFill>
                  <a:srgbClr val="4C4C4C"/>
                </a:solidFill>
                <a:latin typeface="Arial Narrow"/>
                <a:ea typeface="Arial Narrow"/>
                <a:cs typeface="Arial Narrow"/>
                <a:sym typeface="Arial Narrow"/>
              </a:endParaRPr>
            </a:p>
          </p:txBody>
        </p:sp>
        <p:sp>
          <p:nvSpPr>
            <p:cNvPr id="704" name="Google Shape;704;p65"/>
            <p:cNvSpPr/>
            <p:nvPr/>
          </p:nvSpPr>
          <p:spPr>
            <a:xfrm>
              <a:off x="5295" y="139"/>
              <a:ext cx="1105" cy="465"/>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Σχέσεις με Κοινό</a:t>
              </a:r>
              <a:endParaRPr sz="1275" b="0" i="0" u="none" strike="noStrike" cap="none">
                <a:solidFill>
                  <a:srgbClr val="4C4C4C"/>
                </a:solidFill>
                <a:latin typeface="Arial Narrow"/>
                <a:ea typeface="Arial Narrow"/>
                <a:cs typeface="Arial Narrow"/>
                <a:sym typeface="Arial Narrow"/>
              </a:endParaRPr>
            </a:p>
          </p:txBody>
        </p:sp>
        <p:sp>
          <p:nvSpPr>
            <p:cNvPr id="705" name="Google Shape;705;p65"/>
            <p:cNvSpPr/>
            <p:nvPr/>
          </p:nvSpPr>
          <p:spPr>
            <a:xfrm>
              <a:off x="5415" y="2213"/>
              <a:ext cx="1088" cy="36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Κανάλια Επικοινωνίας</a:t>
              </a:r>
              <a:endParaRPr sz="1275" b="0" i="0" u="none" strike="noStrike" cap="none">
                <a:solidFill>
                  <a:srgbClr val="4C4C4C"/>
                </a:solidFill>
                <a:latin typeface="Arial Narrow"/>
                <a:ea typeface="Arial Narrow"/>
                <a:cs typeface="Arial Narrow"/>
                <a:sym typeface="Arial Narrow"/>
              </a:endParaRPr>
            </a:p>
          </p:txBody>
        </p:sp>
      </p:grpSp>
      <p:grpSp>
        <p:nvGrpSpPr>
          <p:cNvPr id="706" name="Google Shape;706;p65"/>
          <p:cNvGrpSpPr/>
          <p:nvPr/>
        </p:nvGrpSpPr>
        <p:grpSpPr>
          <a:xfrm>
            <a:off x="3947635" y="1350406"/>
            <a:ext cx="1204756" cy="396197"/>
            <a:chOff x="-24" y="-24"/>
            <a:chExt cx="1008" cy="816"/>
          </a:xfrm>
        </p:grpSpPr>
        <p:pic>
          <p:nvPicPr>
            <p:cNvPr id="707" name="Google Shape;707;p65"/>
            <p:cNvPicPr preferRelativeResize="0"/>
            <p:nvPr/>
          </p:nvPicPr>
          <p:blipFill rotWithShape="1">
            <a:blip r:embed="rId16">
              <a:alphaModFix/>
            </a:blip>
            <a:srcRect/>
            <a:stretch/>
          </p:blipFill>
          <p:spPr>
            <a:xfrm>
              <a:off x="-24" y="-24"/>
              <a:ext cx="1008" cy="816"/>
            </a:xfrm>
            <a:prstGeom prst="rect">
              <a:avLst/>
            </a:prstGeom>
            <a:noFill/>
            <a:ln>
              <a:noFill/>
            </a:ln>
          </p:spPr>
        </p:pic>
        <p:sp>
          <p:nvSpPr>
            <p:cNvPr id="708" name="Google Shape;708;p65"/>
            <p:cNvSpPr/>
            <p:nvPr/>
          </p:nvSpPr>
          <p:spPr>
            <a:xfrm>
              <a:off x="2" y="54"/>
              <a:ext cx="955" cy="440"/>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2060"/>
                  </a:solidFill>
                  <a:latin typeface="Arial Narrow"/>
                  <a:ea typeface="Arial Narrow"/>
                  <a:cs typeface="Arial Narrow"/>
                  <a:sym typeface="Arial Narrow"/>
                </a:rPr>
                <a:t>…..</a:t>
              </a:r>
              <a:endParaRPr sz="1200" b="0" i="0" u="none" strike="noStrike" cap="none">
                <a:solidFill>
                  <a:srgbClr val="002060"/>
                </a:solidFill>
                <a:latin typeface="Arial Narrow"/>
                <a:ea typeface="Arial Narrow"/>
                <a:cs typeface="Arial Narrow"/>
                <a:sym typeface="Arial Narrow"/>
              </a:endParaRPr>
            </a:p>
          </p:txBody>
        </p:sp>
      </p:grpSp>
      <p:sp>
        <p:nvSpPr>
          <p:cNvPr id="709" name="Google Shape;709;p65"/>
          <p:cNvSpPr/>
          <p:nvPr/>
        </p:nvSpPr>
        <p:spPr>
          <a:xfrm>
            <a:off x="4073178" y="2651340"/>
            <a:ext cx="1033891" cy="369332"/>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err="1">
                <a:solidFill>
                  <a:srgbClr val="002060"/>
                </a:solidFill>
                <a:latin typeface="Arial Narrow"/>
                <a:ea typeface="Arial Narrow"/>
                <a:cs typeface="Arial Narrow"/>
                <a:sym typeface="Arial Narrow"/>
              </a:rPr>
              <a:t>Elevatot</a:t>
            </a:r>
            <a:r>
              <a:rPr lang="el-GR" sz="1200" b="0" i="0" u="none" strike="noStrike" cap="none" dirty="0">
                <a:solidFill>
                  <a:srgbClr val="002060"/>
                </a:solidFill>
                <a:latin typeface="Arial Narrow"/>
                <a:ea typeface="Arial Narrow"/>
                <a:cs typeface="Arial Narrow"/>
                <a:sym typeface="Arial Narrow"/>
              </a:rPr>
              <a:t> </a:t>
            </a:r>
            <a:r>
              <a:rPr lang="el-GR" sz="1200" b="0" i="0" u="none" strike="noStrike" cap="none" dirty="0" err="1">
                <a:solidFill>
                  <a:srgbClr val="002060"/>
                </a:solidFill>
                <a:latin typeface="Arial Narrow"/>
                <a:ea typeface="Arial Narrow"/>
                <a:cs typeface="Arial Narrow"/>
                <a:sym typeface="Arial Narrow"/>
              </a:rPr>
              <a:t>Pitch</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a:solidFill>
                  <a:srgbClr val="002060"/>
                </a:solidFill>
                <a:latin typeface="Arial Narrow"/>
                <a:ea typeface="Arial Narrow"/>
                <a:cs typeface="Arial Narrow"/>
                <a:sym typeface="Arial Narrow"/>
              </a:rPr>
              <a:t>……………..</a:t>
            </a:r>
            <a:endParaRPr sz="1200" b="0" i="0" u="none" strike="noStrike" cap="none" dirty="0">
              <a:solidFill>
                <a:srgbClr val="002060"/>
              </a:solidFill>
              <a:latin typeface="Arial Narrow"/>
              <a:ea typeface="Arial Narrow"/>
              <a:cs typeface="Arial Narrow"/>
              <a:sym typeface="Arial Narrow"/>
            </a:endParaRPr>
          </a:p>
        </p:txBody>
      </p:sp>
      <p:sp>
        <p:nvSpPr>
          <p:cNvPr id="710" name="Google Shape;710;p65"/>
          <p:cNvSpPr/>
          <p:nvPr/>
        </p:nvSpPr>
        <p:spPr>
          <a:xfrm>
            <a:off x="3901490" y="2091541"/>
            <a:ext cx="1184580" cy="184666"/>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2060"/>
                </a:solidFill>
                <a:latin typeface="Arial Narrow"/>
                <a:ea typeface="Arial Narrow"/>
                <a:cs typeface="Arial Narrow"/>
                <a:sym typeface="Arial Narrow"/>
              </a:rPr>
              <a:t>…………….</a:t>
            </a:r>
            <a:endParaRPr sz="1200" b="0" i="0" u="none" strike="noStrike" cap="none">
              <a:solidFill>
                <a:srgbClr val="002060"/>
              </a:solidFill>
              <a:latin typeface="Arial Narrow"/>
              <a:ea typeface="Arial Narrow"/>
              <a:cs typeface="Arial Narrow"/>
              <a:sym typeface="Arial Narrow"/>
            </a:endParaRPr>
          </a:p>
        </p:txBody>
      </p:sp>
      <p:pic>
        <p:nvPicPr>
          <p:cNvPr id="711" name="Google Shape;711;p65"/>
          <p:cNvPicPr preferRelativeResize="0"/>
          <p:nvPr/>
        </p:nvPicPr>
        <p:blipFill rotWithShape="1">
          <a:blip r:embed="rId16">
            <a:alphaModFix/>
          </a:blip>
          <a:srcRect/>
          <a:stretch/>
        </p:blipFill>
        <p:spPr>
          <a:xfrm>
            <a:off x="2495457" y="2449800"/>
            <a:ext cx="1408693" cy="986231"/>
          </a:xfrm>
          <a:prstGeom prst="rect">
            <a:avLst/>
          </a:prstGeom>
          <a:noFill/>
          <a:ln>
            <a:noFill/>
          </a:ln>
        </p:spPr>
      </p:pic>
      <p:sp>
        <p:nvSpPr>
          <p:cNvPr id="712" name="Google Shape;712;p65"/>
          <p:cNvSpPr/>
          <p:nvPr/>
        </p:nvSpPr>
        <p:spPr>
          <a:xfrm>
            <a:off x="2565634" y="2613393"/>
            <a:ext cx="1235306" cy="69249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err="1">
                <a:solidFill>
                  <a:srgbClr val="000000"/>
                </a:solidFill>
                <a:latin typeface="Arial Narrow"/>
                <a:ea typeface="Arial Narrow"/>
                <a:cs typeface="Arial Narrow"/>
                <a:sym typeface="Arial Narrow"/>
              </a:rPr>
              <a:t>Personal</a:t>
            </a:r>
            <a:r>
              <a:rPr lang="el-GR" sz="1200" b="0" i="0" u="none" strike="noStrike" cap="none" dirty="0">
                <a:solidFill>
                  <a:srgbClr val="000000"/>
                </a:solidFill>
                <a:latin typeface="Arial Narrow"/>
                <a:ea typeface="Arial Narrow"/>
                <a:cs typeface="Arial Narrow"/>
                <a:sym typeface="Arial Narrow"/>
              </a:rPr>
              <a:t> </a:t>
            </a:r>
            <a:endParaRPr sz="12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a:solidFill>
                  <a:srgbClr val="000000"/>
                </a:solidFill>
                <a:latin typeface="Arial Narrow"/>
                <a:ea typeface="Arial Narrow"/>
                <a:cs typeface="Arial Narrow"/>
                <a:sym typeface="Arial Narrow"/>
              </a:rPr>
              <a:t>SWOT </a:t>
            </a:r>
            <a:r>
              <a:rPr lang="el-GR" sz="1200" b="0" i="0" u="none" strike="noStrike" cap="none" dirty="0" err="1">
                <a:solidFill>
                  <a:srgbClr val="000000"/>
                </a:solidFill>
                <a:latin typeface="Arial Narrow"/>
                <a:ea typeface="Arial Narrow"/>
                <a:cs typeface="Arial Narrow"/>
                <a:sym typeface="Arial Narrow"/>
              </a:rPr>
              <a:t>Analysis</a:t>
            </a:r>
            <a:endParaRPr sz="12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err="1">
                <a:solidFill>
                  <a:srgbClr val="000000"/>
                </a:solidFill>
                <a:latin typeface="Arial Narrow"/>
                <a:ea typeface="Arial Narrow"/>
                <a:cs typeface="Arial Narrow"/>
                <a:sym typeface="Arial Narrow"/>
              </a:rPr>
              <a:t>Soft</a:t>
            </a:r>
            <a:r>
              <a:rPr lang="el-GR" sz="1200" b="0" i="0" u="none" strike="noStrike" cap="none" dirty="0">
                <a:solidFill>
                  <a:srgbClr val="000000"/>
                </a:solidFill>
                <a:latin typeface="Arial Narrow"/>
                <a:ea typeface="Arial Narrow"/>
                <a:cs typeface="Arial Narrow"/>
                <a:sym typeface="Arial Narrow"/>
              </a:rPr>
              <a:t> </a:t>
            </a:r>
            <a:r>
              <a:rPr lang="el-GR" sz="1200" b="0" i="0" u="none" strike="noStrike" cap="none" dirty="0" err="1">
                <a:solidFill>
                  <a:srgbClr val="000000"/>
                </a:solidFill>
                <a:latin typeface="Arial Narrow"/>
                <a:ea typeface="Arial Narrow"/>
                <a:cs typeface="Arial Narrow"/>
                <a:sym typeface="Arial Narrow"/>
              </a:rPr>
              <a:t>Skillset</a:t>
            </a:r>
            <a:endParaRPr sz="12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900"/>
              <a:buFont typeface="Arial"/>
              <a:buNone/>
            </a:pPr>
            <a:endParaRPr sz="900" b="0" i="0" u="none" strike="noStrike" cap="none" dirty="0">
              <a:solidFill>
                <a:srgbClr val="4C4C4C"/>
              </a:solidFill>
              <a:latin typeface="Arial Narrow"/>
              <a:ea typeface="Arial Narrow"/>
              <a:cs typeface="Arial Narrow"/>
              <a:sym typeface="Arial Narrow"/>
            </a:endParaRPr>
          </a:p>
        </p:txBody>
      </p:sp>
      <p:grpSp>
        <p:nvGrpSpPr>
          <p:cNvPr id="713" name="Google Shape;713;p65"/>
          <p:cNvGrpSpPr/>
          <p:nvPr/>
        </p:nvGrpSpPr>
        <p:grpSpPr>
          <a:xfrm>
            <a:off x="5272481" y="2547804"/>
            <a:ext cx="1321985" cy="888227"/>
            <a:chOff x="-44" y="-145"/>
            <a:chExt cx="1253" cy="1061"/>
          </a:xfrm>
        </p:grpSpPr>
        <p:pic>
          <p:nvPicPr>
            <p:cNvPr id="714" name="Google Shape;714;p65"/>
            <p:cNvPicPr preferRelativeResize="0"/>
            <p:nvPr/>
          </p:nvPicPr>
          <p:blipFill rotWithShape="1">
            <a:blip r:embed="rId17">
              <a:alphaModFix/>
            </a:blip>
            <a:srcRect b="-2838"/>
            <a:stretch/>
          </p:blipFill>
          <p:spPr>
            <a:xfrm>
              <a:off x="-44" y="-145"/>
              <a:ext cx="1251" cy="1061"/>
            </a:xfrm>
            <a:prstGeom prst="rect">
              <a:avLst/>
            </a:prstGeom>
            <a:noFill/>
            <a:ln>
              <a:noFill/>
            </a:ln>
          </p:spPr>
        </p:pic>
        <p:sp>
          <p:nvSpPr>
            <p:cNvPr id="715" name="Google Shape;715;p65"/>
            <p:cNvSpPr/>
            <p:nvPr/>
          </p:nvSpPr>
          <p:spPr>
            <a:xfrm>
              <a:off x="9" y="478"/>
              <a:ext cx="1200" cy="41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Συνοδευτική Επιστολή</a:t>
              </a:r>
              <a:endParaRPr sz="1125" b="0" i="0" u="none" strike="noStrike" cap="none">
                <a:solidFill>
                  <a:srgbClr val="FFFFFF"/>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25"/>
                <a:buFont typeface="Arial"/>
                <a:buNone/>
              </a:pPr>
              <a:endParaRPr sz="1125" b="0" i="0" u="none" strike="noStrike" cap="none">
                <a:solidFill>
                  <a:srgbClr val="FFFFFF"/>
                </a:solidFill>
                <a:latin typeface="Arial Narrow"/>
                <a:ea typeface="Arial Narrow"/>
                <a:cs typeface="Arial Narrow"/>
                <a:sym typeface="Arial Narrow"/>
              </a:endParaRPr>
            </a:p>
          </p:txBody>
        </p:sp>
      </p:grpSp>
      <p:sp>
        <p:nvSpPr>
          <p:cNvPr id="716" name="Google Shape;716;p65"/>
          <p:cNvSpPr/>
          <p:nvPr/>
        </p:nvSpPr>
        <p:spPr>
          <a:xfrm>
            <a:off x="5270070" y="2879708"/>
            <a:ext cx="1286550"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CV</a:t>
            </a:r>
            <a:endParaRPr sz="1125" b="0" i="0" u="none" strike="noStrike" cap="none">
              <a:solidFill>
                <a:srgbClr val="FFFFFF"/>
              </a:solidFill>
              <a:latin typeface="Arial Narrow"/>
              <a:ea typeface="Arial Narrow"/>
              <a:cs typeface="Arial Narrow"/>
              <a:sym typeface="Arial Narrow"/>
            </a:endParaRPr>
          </a:p>
        </p:txBody>
      </p:sp>
      <p:pic>
        <p:nvPicPr>
          <p:cNvPr id="717" name="Google Shape;717;p65"/>
          <p:cNvPicPr preferRelativeResize="0"/>
          <p:nvPr/>
        </p:nvPicPr>
        <p:blipFill rotWithShape="1">
          <a:blip r:embed="rId17">
            <a:alphaModFix/>
          </a:blip>
          <a:srcRect/>
          <a:stretch/>
        </p:blipFill>
        <p:spPr>
          <a:xfrm>
            <a:off x="5251577" y="939964"/>
            <a:ext cx="1319862" cy="750932"/>
          </a:xfrm>
          <a:prstGeom prst="rect">
            <a:avLst/>
          </a:prstGeom>
          <a:noFill/>
          <a:ln>
            <a:noFill/>
          </a:ln>
        </p:spPr>
      </p:pic>
      <p:sp>
        <p:nvSpPr>
          <p:cNvPr id="718" name="Google Shape;718;p65"/>
          <p:cNvSpPr/>
          <p:nvPr/>
        </p:nvSpPr>
        <p:spPr>
          <a:xfrm>
            <a:off x="5234693" y="1115971"/>
            <a:ext cx="1286602" cy="3462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Advanced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Networking Action</a:t>
            </a:r>
            <a:endParaRPr sz="1125" b="0" i="0" u="none" strike="noStrike" cap="none">
              <a:solidFill>
                <a:srgbClr val="FFFFFF"/>
              </a:solidFill>
              <a:latin typeface="Arial Narrow"/>
              <a:ea typeface="Arial Narrow"/>
              <a:cs typeface="Arial Narrow"/>
              <a:sym typeface="Arial Narrow"/>
            </a:endParaRPr>
          </a:p>
        </p:txBody>
      </p:sp>
      <p:pic>
        <p:nvPicPr>
          <p:cNvPr id="719" name="Google Shape;719;p65"/>
          <p:cNvPicPr preferRelativeResize="0"/>
          <p:nvPr/>
        </p:nvPicPr>
        <p:blipFill rotWithShape="1">
          <a:blip r:embed="rId16">
            <a:alphaModFix/>
          </a:blip>
          <a:srcRect/>
          <a:stretch/>
        </p:blipFill>
        <p:spPr>
          <a:xfrm>
            <a:off x="1137681" y="1498005"/>
            <a:ext cx="1408693" cy="595987"/>
          </a:xfrm>
          <a:prstGeom prst="rect">
            <a:avLst/>
          </a:prstGeom>
          <a:noFill/>
          <a:ln>
            <a:noFill/>
          </a:ln>
        </p:spPr>
      </p:pic>
      <p:sp>
        <p:nvSpPr>
          <p:cNvPr id="720" name="Google Shape;720;p65"/>
          <p:cNvSpPr/>
          <p:nvPr/>
        </p:nvSpPr>
        <p:spPr>
          <a:xfrm>
            <a:off x="1215836" y="1638942"/>
            <a:ext cx="1284913"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Networking Plan</a:t>
            </a:r>
            <a:endParaRPr sz="900" b="0" i="0" u="none" strike="noStrike" cap="none">
              <a:solidFill>
                <a:srgbClr val="4C4C4C"/>
              </a:solidFill>
              <a:latin typeface="Arial Narrow"/>
              <a:ea typeface="Arial Narrow"/>
              <a:cs typeface="Arial Narrow"/>
              <a:sym typeface="Arial Narrow"/>
            </a:endParaRPr>
          </a:p>
        </p:txBody>
      </p:sp>
      <p:pic>
        <p:nvPicPr>
          <p:cNvPr id="721" name="Google Shape;721;p65"/>
          <p:cNvPicPr preferRelativeResize="0"/>
          <p:nvPr/>
        </p:nvPicPr>
        <p:blipFill rotWithShape="1">
          <a:blip r:embed="rId17">
            <a:alphaModFix/>
          </a:blip>
          <a:srcRect/>
          <a:stretch/>
        </p:blipFill>
        <p:spPr>
          <a:xfrm>
            <a:off x="6561606" y="1315262"/>
            <a:ext cx="1319862" cy="1006291"/>
          </a:xfrm>
          <a:prstGeom prst="rect">
            <a:avLst/>
          </a:prstGeom>
          <a:noFill/>
          <a:ln>
            <a:noFill/>
          </a:ln>
        </p:spPr>
      </p:pic>
      <p:sp>
        <p:nvSpPr>
          <p:cNvPr id="722" name="Google Shape;722;p65"/>
          <p:cNvSpPr/>
          <p:nvPr/>
        </p:nvSpPr>
        <p:spPr>
          <a:xfrm>
            <a:off x="3901755" y="1391477"/>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0D0D0D"/>
                </a:solidFill>
                <a:latin typeface="Arial Narrow"/>
                <a:ea typeface="Arial Narrow"/>
                <a:cs typeface="Arial Narrow"/>
                <a:sym typeface="Arial Narrow"/>
              </a:rPr>
              <a:t>Mission </a:t>
            </a:r>
            <a:endParaRPr sz="1125" b="0" i="0" u="none" strike="noStrike" cap="none">
              <a:solidFill>
                <a:srgbClr val="0D0D0D"/>
              </a:solidFill>
              <a:latin typeface="Arial Narrow"/>
              <a:ea typeface="Arial Narrow"/>
              <a:cs typeface="Arial Narrow"/>
              <a:sym typeface="Arial Narrow"/>
            </a:endParaRPr>
          </a:p>
        </p:txBody>
      </p:sp>
      <p:sp>
        <p:nvSpPr>
          <p:cNvPr id="723" name="Google Shape;723;p65"/>
          <p:cNvSpPr/>
          <p:nvPr/>
        </p:nvSpPr>
        <p:spPr>
          <a:xfrm>
            <a:off x="6594474" y="970807"/>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sng" strike="noStrike" cap="none">
                <a:solidFill>
                  <a:srgbClr val="FFFFFF"/>
                </a:solidFill>
                <a:latin typeface="Arial Narrow"/>
                <a:ea typeface="Arial Narrow"/>
                <a:cs typeface="Arial Narrow"/>
                <a:sym typeface="Arial Narrow"/>
              </a:rPr>
              <a:t>Εργαλεία</a:t>
            </a:r>
            <a:endParaRPr sz="1125" b="0" i="0" u="sng" strike="noStrike" cap="none">
              <a:solidFill>
                <a:srgbClr val="FFFFFF"/>
              </a:solidFill>
              <a:latin typeface="Arial Narrow"/>
              <a:ea typeface="Arial Narrow"/>
              <a:cs typeface="Arial Narrow"/>
              <a:sym typeface="Arial Narrow"/>
            </a:endParaRPr>
          </a:p>
        </p:txBody>
      </p:sp>
      <p:sp>
        <p:nvSpPr>
          <p:cNvPr id="724" name="Google Shape;724;p65"/>
          <p:cNvSpPr/>
          <p:nvPr/>
        </p:nvSpPr>
        <p:spPr>
          <a:xfrm>
            <a:off x="6586104" y="158372"/>
            <a:ext cx="1144519" cy="25224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Στοχευμένο Κοινό</a:t>
            </a:r>
            <a:endParaRPr sz="1275" b="0" i="0" u="none" strike="noStrike" cap="none">
              <a:solidFill>
                <a:srgbClr val="4C4C4C"/>
              </a:solidFill>
              <a:latin typeface="Arial Narrow"/>
              <a:ea typeface="Arial Narrow"/>
              <a:cs typeface="Arial Narrow"/>
              <a:sym typeface="Arial Narrow"/>
            </a:endParaRPr>
          </a:p>
        </p:txBody>
      </p:sp>
      <p:pic>
        <p:nvPicPr>
          <p:cNvPr id="725" name="Google Shape;725;p65"/>
          <p:cNvPicPr preferRelativeResize="0"/>
          <p:nvPr/>
        </p:nvPicPr>
        <p:blipFill rotWithShape="1">
          <a:blip r:embed="rId16">
            <a:alphaModFix/>
          </a:blip>
          <a:srcRect/>
          <a:stretch/>
        </p:blipFill>
        <p:spPr>
          <a:xfrm>
            <a:off x="2466288" y="960993"/>
            <a:ext cx="1408693" cy="718585"/>
          </a:xfrm>
          <a:prstGeom prst="rect">
            <a:avLst/>
          </a:prstGeom>
          <a:noFill/>
          <a:ln>
            <a:noFill/>
          </a:ln>
        </p:spPr>
      </p:pic>
      <p:sp>
        <p:nvSpPr>
          <p:cNvPr id="726" name="Google Shape;726;p65"/>
          <p:cNvSpPr/>
          <p:nvPr/>
        </p:nvSpPr>
        <p:spPr>
          <a:xfrm>
            <a:off x="2570384" y="1063040"/>
            <a:ext cx="1284975" cy="36922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err="1">
                <a:solidFill>
                  <a:srgbClr val="000000"/>
                </a:solidFill>
                <a:latin typeface="Arial Narrow"/>
                <a:ea typeface="Arial Narrow"/>
                <a:cs typeface="Arial Narrow"/>
                <a:sym typeface="Arial Narrow"/>
              </a:rPr>
              <a:t>Personal</a:t>
            </a:r>
            <a:r>
              <a:rPr lang="el-GR" sz="1200" b="0" i="0" u="none" strike="noStrike" cap="none" dirty="0">
                <a:solidFill>
                  <a:srgbClr val="000000"/>
                </a:solidFill>
                <a:latin typeface="Arial Narrow"/>
                <a:ea typeface="Arial Narrow"/>
                <a:cs typeface="Arial Narrow"/>
                <a:sym typeface="Arial Narrow"/>
              </a:rPr>
              <a:t> </a:t>
            </a:r>
            <a:endParaRPr sz="12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a:solidFill>
                  <a:srgbClr val="000000"/>
                </a:solidFill>
                <a:latin typeface="Arial Narrow"/>
                <a:ea typeface="Arial Narrow"/>
                <a:cs typeface="Arial Narrow"/>
                <a:sym typeface="Arial Narrow"/>
              </a:rPr>
              <a:t>SWOT </a:t>
            </a:r>
            <a:r>
              <a:rPr lang="el-GR" sz="1200" b="0" i="0" u="none" strike="noStrike" cap="none" dirty="0" err="1">
                <a:solidFill>
                  <a:srgbClr val="000000"/>
                </a:solidFill>
                <a:latin typeface="Arial Narrow"/>
                <a:ea typeface="Arial Narrow"/>
                <a:cs typeface="Arial Narrow"/>
                <a:sym typeface="Arial Narrow"/>
              </a:rPr>
              <a:t>Analysis</a:t>
            </a:r>
            <a:endParaRPr sz="1200" b="0" i="0" u="none" strike="noStrike" cap="none" dirty="0">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err="1">
                <a:solidFill>
                  <a:srgbClr val="000000"/>
                </a:solidFill>
                <a:latin typeface="Arial Narrow"/>
                <a:ea typeface="Arial Narrow"/>
                <a:cs typeface="Arial Narrow"/>
                <a:sym typeface="Arial Narrow"/>
              </a:rPr>
              <a:t>Hard</a:t>
            </a:r>
            <a:r>
              <a:rPr lang="el-GR" sz="1200" b="0" i="0" u="none" strike="noStrike" cap="none" dirty="0">
                <a:solidFill>
                  <a:srgbClr val="000000"/>
                </a:solidFill>
                <a:latin typeface="Arial Narrow"/>
                <a:ea typeface="Arial Narrow"/>
                <a:cs typeface="Arial Narrow"/>
                <a:sym typeface="Arial Narrow"/>
              </a:rPr>
              <a:t> </a:t>
            </a:r>
            <a:r>
              <a:rPr lang="el-GR" sz="1200" b="0" i="0" u="none" strike="noStrike" cap="none" dirty="0" err="1">
                <a:solidFill>
                  <a:srgbClr val="000000"/>
                </a:solidFill>
                <a:latin typeface="Arial Narrow"/>
                <a:ea typeface="Arial Narrow"/>
                <a:cs typeface="Arial Narrow"/>
                <a:sym typeface="Arial Narrow"/>
              </a:rPr>
              <a:t>Skillset</a:t>
            </a:r>
            <a:endParaRPr sz="900" b="0" i="0" u="none" strike="noStrike" cap="none" dirty="0">
              <a:solidFill>
                <a:srgbClr val="4C4C4C"/>
              </a:solidFill>
              <a:latin typeface="Arial Narrow"/>
              <a:ea typeface="Arial Narrow"/>
              <a:cs typeface="Arial Narrow"/>
              <a:sym typeface="Arial Narrow"/>
            </a:endParaRPr>
          </a:p>
        </p:txBody>
      </p:sp>
      <p:sp>
        <p:nvSpPr>
          <p:cNvPr id="727" name="Google Shape;727;p65"/>
          <p:cNvSpPr/>
          <p:nvPr/>
        </p:nvSpPr>
        <p:spPr>
          <a:xfrm>
            <a:off x="5291588" y="2661275"/>
            <a:ext cx="1286550" cy="173025"/>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LinkedinProfile</a:t>
            </a:r>
            <a:endParaRPr sz="1125" b="0" i="0" u="none" strike="noStrike" cap="none">
              <a:solidFill>
                <a:srgbClr val="FFFFFF"/>
              </a:solidFill>
              <a:latin typeface="Arial Narrow"/>
              <a:ea typeface="Arial Narrow"/>
              <a:cs typeface="Arial Narrow"/>
              <a:sym typeface="Arial Narrow"/>
            </a:endParaRPr>
          </a:p>
        </p:txBody>
      </p:sp>
      <p:sp>
        <p:nvSpPr>
          <p:cNvPr id="728" name="Google Shape;728;p65"/>
          <p:cNvSpPr/>
          <p:nvPr/>
        </p:nvSpPr>
        <p:spPr>
          <a:xfrm>
            <a:off x="6564143" y="1587585"/>
            <a:ext cx="1286602" cy="3462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Career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S.M.A.R.T. Goals</a:t>
            </a:r>
            <a:endParaRPr sz="1125" b="0" i="0" u="none" strike="noStrike" cap="none">
              <a:solidFill>
                <a:srgbClr val="FFFFFF"/>
              </a:solidFill>
              <a:latin typeface="Arial Narrow"/>
              <a:ea typeface="Arial Narrow"/>
              <a:cs typeface="Arial Narrow"/>
              <a:sym typeface="Arial Narrow"/>
            </a:endParaRPr>
          </a:p>
        </p:txBody>
      </p:sp>
      <p:sp>
        <p:nvSpPr>
          <p:cNvPr id="729" name="Google Shape;729;p65"/>
          <p:cNvSpPr/>
          <p:nvPr/>
        </p:nvSpPr>
        <p:spPr>
          <a:xfrm>
            <a:off x="5214599" y="3752433"/>
            <a:ext cx="917639" cy="207615"/>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endParaRPr sz="1275" b="0" i="0" u="none" strike="noStrike" cap="none">
              <a:solidFill>
                <a:srgbClr val="4C4C4C"/>
              </a:solidFill>
              <a:latin typeface="Arial Narrow"/>
              <a:ea typeface="Arial Narrow"/>
              <a:cs typeface="Arial Narrow"/>
              <a:sym typeface="Arial Narrow"/>
            </a:endParaRPr>
          </a:p>
        </p:txBody>
      </p:sp>
      <p:sp>
        <p:nvSpPr>
          <p:cNvPr id="730" name="Google Shape;730;p65"/>
          <p:cNvSpPr/>
          <p:nvPr/>
        </p:nvSpPr>
        <p:spPr>
          <a:xfrm>
            <a:off x="3929454" y="2051596"/>
            <a:ext cx="1229128"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0D0D0D"/>
                </a:solidFill>
                <a:latin typeface="Arial Narrow"/>
                <a:ea typeface="Arial Narrow"/>
                <a:cs typeface="Arial Narrow"/>
                <a:sym typeface="Arial Narrow"/>
              </a:rPr>
              <a:t>Values</a:t>
            </a:r>
            <a:endParaRPr sz="1125" b="0" i="0" u="none" strike="noStrike" cap="none">
              <a:solidFill>
                <a:srgbClr val="0D0D0D"/>
              </a:solidFill>
              <a:latin typeface="Arial Narrow"/>
              <a:ea typeface="Arial Narrow"/>
              <a:cs typeface="Arial Narrow"/>
              <a:sym typeface="Arial Narrow"/>
            </a:endParaRPr>
          </a:p>
        </p:txBody>
      </p:sp>
      <p:sp>
        <p:nvSpPr>
          <p:cNvPr id="731" name="Google Shape;731;p65"/>
          <p:cNvSpPr/>
          <p:nvPr/>
        </p:nvSpPr>
        <p:spPr>
          <a:xfrm>
            <a:off x="5284454" y="646415"/>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YOU Interact/Engage</a:t>
            </a:r>
            <a:endParaRPr sz="1125" b="0" i="0" u="none" strike="noStrike" cap="none">
              <a:solidFill>
                <a:srgbClr val="000000"/>
              </a:solidFill>
              <a:latin typeface="Arial"/>
              <a:ea typeface="Arial"/>
              <a:cs typeface="Arial"/>
              <a:sym typeface="Arial"/>
            </a:endParaRPr>
          </a:p>
        </p:txBody>
      </p:sp>
      <p:sp>
        <p:nvSpPr>
          <p:cNvPr id="732" name="Google Shape;732;p65"/>
          <p:cNvSpPr/>
          <p:nvPr/>
        </p:nvSpPr>
        <p:spPr>
          <a:xfrm>
            <a:off x="5350488" y="2287928"/>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HOW </a:t>
            </a:r>
            <a:r>
              <a:rPr lang="el-GR" sz="1125" b="0" i="0" u="none" strike="noStrike" cap="none" dirty="0" err="1">
                <a:solidFill>
                  <a:srgbClr val="4C4C4C"/>
                </a:solidFill>
                <a:latin typeface="Arial Narrow"/>
                <a:ea typeface="Arial Narrow"/>
                <a:cs typeface="Arial Narrow"/>
                <a:sym typeface="Arial Narrow"/>
              </a:rPr>
              <a:t>they</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know</a:t>
            </a:r>
            <a:r>
              <a:rPr lang="el-GR" sz="1125" b="0" i="0" u="none" strike="noStrike" cap="none" dirty="0">
                <a:solidFill>
                  <a:srgbClr val="4C4C4C"/>
                </a:solidFill>
                <a:latin typeface="Arial Narrow"/>
                <a:ea typeface="Arial Narrow"/>
                <a:cs typeface="Arial Narrow"/>
                <a:sym typeface="Arial Narrow"/>
              </a:rPr>
              <a:t> YOU</a:t>
            </a:r>
            <a:endParaRPr sz="1125" b="0" i="0" u="none" strike="noStrike" cap="none" dirty="0">
              <a:solidFill>
                <a:srgbClr val="000000"/>
              </a:solidFill>
              <a:latin typeface="Arial"/>
              <a:ea typeface="Arial"/>
              <a:cs typeface="Arial"/>
              <a:sym typeface="Arial"/>
            </a:endParaRPr>
          </a:p>
        </p:txBody>
      </p:sp>
      <p:sp>
        <p:nvSpPr>
          <p:cNvPr id="733" name="Google Shape;733;p65"/>
          <p:cNvSpPr/>
          <p:nvPr/>
        </p:nvSpPr>
        <p:spPr>
          <a:xfrm>
            <a:off x="2723022" y="2155714"/>
            <a:ext cx="997180" cy="2091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are YOU</a:t>
            </a:r>
            <a:endParaRPr sz="1125" b="0" i="0" u="none" strike="noStrike" cap="none">
              <a:solidFill>
                <a:srgbClr val="000000"/>
              </a:solidFill>
              <a:latin typeface="Arial"/>
              <a:ea typeface="Arial"/>
              <a:cs typeface="Arial"/>
              <a:sym typeface="Arial"/>
            </a:endParaRPr>
          </a:p>
        </p:txBody>
      </p:sp>
      <p:sp>
        <p:nvSpPr>
          <p:cNvPr id="734" name="Google Shape;734;p65"/>
          <p:cNvSpPr/>
          <p:nvPr/>
        </p:nvSpPr>
        <p:spPr>
          <a:xfrm>
            <a:off x="2621408" y="560795"/>
            <a:ext cx="1212408" cy="32890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dirty="0">
                <a:solidFill>
                  <a:srgbClr val="4C4C4C"/>
                </a:solidFill>
                <a:latin typeface="Arial Narrow"/>
                <a:ea typeface="Arial Narrow"/>
                <a:cs typeface="Arial Narrow"/>
                <a:sym typeface="Arial Narrow"/>
              </a:rPr>
              <a:t>WHAT YOU </a:t>
            </a:r>
            <a:r>
              <a:rPr lang="el-GR" sz="1125" b="0" i="0" u="none" strike="noStrike" cap="none" dirty="0" err="1">
                <a:solidFill>
                  <a:srgbClr val="4C4C4C"/>
                </a:solidFill>
                <a:latin typeface="Arial Narrow"/>
                <a:ea typeface="Arial Narrow"/>
                <a:cs typeface="Arial Narrow"/>
                <a:sym typeface="Arial Narrow"/>
              </a:rPr>
              <a:t>Offer</a:t>
            </a:r>
            <a:r>
              <a:rPr lang="el-GR" sz="1125" b="0" i="0" u="none" strike="noStrike" cap="none" dirty="0">
                <a:solidFill>
                  <a:srgbClr val="4C4C4C"/>
                </a:solidFill>
                <a:latin typeface="Arial Narrow"/>
                <a:ea typeface="Arial Narrow"/>
                <a:cs typeface="Arial Narrow"/>
                <a:sym typeface="Arial Narrow"/>
              </a:rPr>
              <a:t> (</a:t>
            </a:r>
            <a:r>
              <a:rPr lang="el-GR" sz="1125" b="0" i="0" u="none" strike="noStrike" cap="none" dirty="0" err="1">
                <a:solidFill>
                  <a:srgbClr val="4C4C4C"/>
                </a:solidFill>
                <a:latin typeface="Arial Narrow"/>
                <a:ea typeface="Arial Narrow"/>
                <a:cs typeface="Arial Narrow"/>
                <a:sym typeface="Arial Narrow"/>
              </a:rPr>
              <a:t>Do</a:t>
            </a:r>
            <a:r>
              <a:rPr lang="el-GR" sz="1125" b="0" i="0" u="none" strike="noStrike" cap="none" dirty="0">
                <a:solidFill>
                  <a:srgbClr val="4C4C4C"/>
                </a:solidFill>
                <a:latin typeface="Arial Narrow"/>
                <a:ea typeface="Arial Narrow"/>
                <a:cs typeface="Arial Narrow"/>
                <a:sym typeface="Arial Narrow"/>
              </a:rPr>
              <a:t>)</a:t>
            </a:r>
            <a:endParaRPr sz="1125" b="0" i="0" u="none" strike="noStrike" cap="none" dirty="0">
              <a:solidFill>
                <a:srgbClr val="000000"/>
              </a:solidFill>
              <a:latin typeface="Arial"/>
              <a:ea typeface="Arial"/>
              <a:cs typeface="Arial"/>
              <a:sym typeface="Arial"/>
            </a:endParaRPr>
          </a:p>
        </p:txBody>
      </p:sp>
      <p:sp>
        <p:nvSpPr>
          <p:cNvPr id="735" name="Google Shape;735;p65"/>
          <p:cNvSpPr/>
          <p:nvPr/>
        </p:nvSpPr>
        <p:spPr>
          <a:xfrm>
            <a:off x="4008683" y="640222"/>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WHY YOU are Credible</a:t>
            </a:r>
            <a:endParaRPr sz="1125" b="0" i="0" u="none" strike="noStrike" cap="none">
              <a:solidFill>
                <a:srgbClr val="000000"/>
              </a:solidFill>
              <a:latin typeface="Arial"/>
              <a:ea typeface="Arial"/>
              <a:cs typeface="Arial"/>
              <a:sym typeface="Arial"/>
            </a:endParaRPr>
          </a:p>
        </p:txBody>
      </p:sp>
      <p:sp>
        <p:nvSpPr>
          <p:cNvPr id="736" name="Google Shape;736;p65"/>
          <p:cNvSpPr/>
          <p:nvPr/>
        </p:nvSpPr>
        <p:spPr>
          <a:xfrm>
            <a:off x="1429536" y="661631"/>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helps YOU?</a:t>
            </a:r>
            <a:endParaRPr sz="1125" b="0" i="0" u="none" strike="noStrike" cap="none">
              <a:solidFill>
                <a:srgbClr val="000000"/>
              </a:solidFill>
              <a:latin typeface="Arial"/>
              <a:ea typeface="Arial"/>
              <a:cs typeface="Arial"/>
              <a:sym typeface="Arial"/>
            </a:endParaRPr>
          </a:p>
        </p:txBody>
      </p:sp>
      <p:pic>
        <p:nvPicPr>
          <p:cNvPr id="737" name="Google Shape;737;p65"/>
          <p:cNvPicPr preferRelativeResize="0"/>
          <p:nvPr/>
        </p:nvPicPr>
        <p:blipFill rotWithShape="1">
          <a:blip r:embed="rId16">
            <a:alphaModFix/>
          </a:blip>
          <a:srcRect/>
          <a:stretch/>
        </p:blipFill>
        <p:spPr>
          <a:xfrm>
            <a:off x="1281419" y="3850007"/>
            <a:ext cx="3270069" cy="1064961"/>
          </a:xfrm>
          <a:prstGeom prst="rect">
            <a:avLst/>
          </a:prstGeom>
          <a:noFill/>
          <a:ln>
            <a:noFill/>
          </a:ln>
        </p:spPr>
      </p:pic>
      <p:sp>
        <p:nvSpPr>
          <p:cNvPr id="738" name="Google Shape;738;p65"/>
          <p:cNvSpPr/>
          <p:nvPr/>
        </p:nvSpPr>
        <p:spPr>
          <a:xfrm>
            <a:off x="1460301" y="3924000"/>
            <a:ext cx="3010391"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err="1">
                <a:solidFill>
                  <a:schemeClr val="dk1"/>
                </a:solidFill>
                <a:latin typeface="Arial Narrow"/>
                <a:ea typeface="Arial Narrow"/>
                <a:cs typeface="Arial Narrow"/>
                <a:sym typeface="Arial Narrow"/>
              </a:rPr>
              <a:t>Hard</a:t>
            </a:r>
            <a:r>
              <a:rPr lang="el-GR" sz="1200" b="0" i="0" u="none" strike="noStrike" cap="none" dirty="0">
                <a:solidFill>
                  <a:schemeClr val="dk1"/>
                </a:solidFill>
                <a:latin typeface="Arial Narrow"/>
                <a:ea typeface="Arial Narrow"/>
                <a:cs typeface="Arial Narrow"/>
                <a:sym typeface="Arial Narrow"/>
              </a:rPr>
              <a:t> </a:t>
            </a:r>
            <a:r>
              <a:rPr lang="el-GR" sz="1200" b="0" i="0" u="none" strike="noStrike" cap="none" dirty="0" err="1">
                <a:solidFill>
                  <a:schemeClr val="dk1"/>
                </a:solidFill>
                <a:latin typeface="Arial Narrow"/>
                <a:ea typeface="Arial Narrow"/>
                <a:cs typeface="Arial Narrow"/>
                <a:sym typeface="Arial Narrow"/>
              </a:rPr>
              <a:t>Costs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a:solidFill>
                  <a:schemeClr val="dk1"/>
                </a:solidFill>
                <a:latin typeface="Arial Narrow"/>
                <a:ea typeface="Arial Narrow"/>
                <a:cs typeface="Arial Narrow"/>
                <a:sym typeface="Arial Narrow"/>
              </a:rPr>
              <a:t>Ποιοι είναι οι πιο Δαπανηροί Πόροι / Δραστηριότητες</a:t>
            </a:r>
            <a:endParaRPr sz="1200" b="0" i="0" u="none" strike="noStrike" cap="none" dirty="0">
              <a:solidFill>
                <a:schemeClr val="dk1"/>
              </a:solidFill>
              <a:latin typeface="Arial Narrow"/>
              <a:ea typeface="Arial Narrow"/>
              <a:cs typeface="Arial Narrow"/>
              <a:sym typeface="Arial Narrow"/>
            </a:endParaRPr>
          </a:p>
        </p:txBody>
      </p:sp>
      <p:sp>
        <p:nvSpPr>
          <p:cNvPr id="739" name="Google Shape;739;p65"/>
          <p:cNvSpPr/>
          <p:nvPr/>
        </p:nvSpPr>
        <p:spPr>
          <a:xfrm>
            <a:off x="1460300" y="4420450"/>
            <a:ext cx="290193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err="1">
                <a:solidFill>
                  <a:schemeClr val="dk1"/>
                </a:solidFill>
                <a:latin typeface="Arial Narrow"/>
                <a:ea typeface="Arial Narrow"/>
                <a:cs typeface="Arial Narrow"/>
                <a:sym typeface="Arial Narrow"/>
              </a:rPr>
              <a:t>Soft</a:t>
            </a:r>
            <a:r>
              <a:rPr lang="el-GR" sz="1200" b="0" i="0" u="none" strike="noStrike" cap="none" dirty="0">
                <a:solidFill>
                  <a:schemeClr val="dk1"/>
                </a:solidFill>
                <a:latin typeface="Arial Narrow"/>
                <a:ea typeface="Arial Narrow"/>
                <a:cs typeface="Arial Narrow"/>
                <a:sym typeface="Arial Narrow"/>
              </a:rPr>
              <a:t> </a:t>
            </a:r>
            <a:r>
              <a:rPr lang="el-GR" sz="1200" b="0" i="0" u="none" strike="noStrike" cap="none" dirty="0" err="1">
                <a:solidFill>
                  <a:schemeClr val="dk1"/>
                </a:solidFill>
                <a:latin typeface="Arial Narrow"/>
                <a:ea typeface="Arial Narrow"/>
                <a:cs typeface="Arial Narrow"/>
                <a:sym typeface="Arial Narrow"/>
              </a:rPr>
              <a:t>Costs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err="1">
                <a:solidFill>
                  <a:schemeClr val="dk1"/>
                </a:solidFill>
                <a:latin typeface="Arial Narrow"/>
                <a:ea typeface="Arial Narrow"/>
                <a:cs typeface="Arial Narrow"/>
                <a:sym typeface="Arial Narrow"/>
              </a:rPr>
              <a:t>Stress</a:t>
            </a:r>
            <a:r>
              <a:rPr lang="el-GR" sz="1200" b="0" i="0" u="none" strike="noStrike" cap="none" dirty="0">
                <a:solidFill>
                  <a:schemeClr val="dk1"/>
                </a:solidFill>
                <a:latin typeface="Arial Narrow"/>
                <a:ea typeface="Arial Narrow"/>
                <a:cs typeface="Arial Narrow"/>
                <a:sym typeface="Arial Narrow"/>
              </a:rPr>
              <a:t>, Απογοήτευση</a:t>
            </a:r>
            <a:endParaRPr sz="1200" b="0" i="0" u="none" strike="noStrike" cap="none" dirty="0">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a:solidFill>
                  <a:schemeClr val="dk1"/>
                </a:solidFill>
                <a:latin typeface="Arial Narrow"/>
                <a:ea typeface="Arial Narrow"/>
                <a:cs typeface="Arial Narrow"/>
                <a:sym typeface="Arial Narrow"/>
              </a:rPr>
              <a:t> </a:t>
            </a:r>
            <a:endParaRPr sz="1200" b="0" i="0" u="none" strike="noStrike" cap="none" dirty="0">
              <a:solidFill>
                <a:schemeClr val="dk1"/>
              </a:solidFill>
              <a:latin typeface="Arial Narrow"/>
              <a:ea typeface="Arial Narrow"/>
              <a:cs typeface="Arial Narrow"/>
              <a:sym typeface="Arial Narrow"/>
            </a:endParaRPr>
          </a:p>
        </p:txBody>
      </p:sp>
      <p:pic>
        <p:nvPicPr>
          <p:cNvPr id="740" name="Google Shape;740;p65"/>
          <p:cNvPicPr preferRelativeResize="0"/>
          <p:nvPr/>
        </p:nvPicPr>
        <p:blipFill rotWithShape="1">
          <a:blip r:embed="rId17">
            <a:alphaModFix/>
          </a:blip>
          <a:srcRect/>
          <a:stretch/>
        </p:blipFill>
        <p:spPr>
          <a:xfrm>
            <a:off x="4619485" y="3880427"/>
            <a:ext cx="3100382" cy="1113993"/>
          </a:xfrm>
          <a:prstGeom prst="rect">
            <a:avLst/>
          </a:prstGeom>
          <a:noFill/>
          <a:ln>
            <a:noFill/>
          </a:ln>
        </p:spPr>
      </p:pic>
      <p:sp>
        <p:nvSpPr>
          <p:cNvPr id="741" name="Google Shape;741;p65"/>
          <p:cNvSpPr/>
          <p:nvPr/>
        </p:nvSpPr>
        <p:spPr>
          <a:xfrm>
            <a:off x="4789253" y="4055487"/>
            <a:ext cx="2752934" cy="73866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err="1">
                <a:solidFill>
                  <a:schemeClr val="lt1"/>
                </a:solidFill>
                <a:latin typeface="Arial Narrow"/>
                <a:ea typeface="Arial Narrow"/>
                <a:cs typeface="Arial Narrow"/>
                <a:sym typeface="Arial Narrow"/>
              </a:rPr>
              <a:t>Hard</a:t>
            </a:r>
            <a:r>
              <a:rPr lang="el-GR" sz="1200" b="0" i="0" u="none" strike="noStrike" cap="none" dirty="0">
                <a:solidFill>
                  <a:schemeClr val="lt1"/>
                </a:solidFill>
                <a:latin typeface="Arial Narrow"/>
                <a:ea typeface="Arial Narrow"/>
                <a:cs typeface="Arial Narrow"/>
                <a:sym typeface="Arial Narrow"/>
              </a:rPr>
              <a:t> </a:t>
            </a:r>
            <a:r>
              <a:rPr lang="el-GR" sz="1200" b="0" i="0" u="none" strike="noStrike" cap="none" dirty="0" err="1">
                <a:solidFill>
                  <a:schemeClr val="lt1"/>
                </a:solidFill>
                <a:latin typeface="Arial Narrow"/>
                <a:ea typeface="Arial Narrow"/>
                <a:cs typeface="Arial Narrow"/>
                <a:sym typeface="Arial Narrow"/>
              </a:rPr>
              <a:t>Benefis</a:t>
            </a:r>
            <a:r>
              <a:rPr lang="el-GR" sz="1200" b="0" i="0" u="none" strike="noStrike" cap="none" dirty="0">
                <a:solidFill>
                  <a:schemeClr val="lt1"/>
                </a:solidFill>
                <a:latin typeface="Arial Narrow"/>
                <a:ea typeface="Arial Narrow"/>
                <a:cs typeface="Arial Narrow"/>
                <a:sym typeface="Arial Narrow"/>
              </a:rPr>
              <a:t> (Οικονομικά)</a:t>
            </a:r>
            <a:endParaRPr sz="1200" b="0" i="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err="1">
                <a:solidFill>
                  <a:schemeClr val="lt1"/>
                </a:solidFill>
                <a:latin typeface="Arial Narrow"/>
                <a:ea typeface="Arial Narrow"/>
                <a:cs typeface="Arial Narrow"/>
                <a:sym typeface="Arial Narrow"/>
              </a:rPr>
              <a:t>Soft</a:t>
            </a:r>
            <a:r>
              <a:rPr lang="el-GR" sz="1200" b="0" i="0" u="none" strike="noStrike" cap="none" dirty="0">
                <a:solidFill>
                  <a:schemeClr val="lt1"/>
                </a:solidFill>
                <a:latin typeface="Arial Narrow"/>
                <a:ea typeface="Arial Narrow"/>
                <a:cs typeface="Arial Narrow"/>
                <a:sym typeface="Arial Narrow"/>
              </a:rPr>
              <a:t> </a:t>
            </a:r>
            <a:r>
              <a:rPr lang="el-GR" sz="1200" b="0" i="0" u="none" strike="noStrike" cap="none" dirty="0" err="1">
                <a:solidFill>
                  <a:schemeClr val="lt1"/>
                </a:solidFill>
                <a:latin typeface="Arial Narrow"/>
                <a:ea typeface="Arial Narrow"/>
                <a:cs typeface="Arial Narrow"/>
                <a:sym typeface="Arial Narrow"/>
              </a:rPr>
              <a:t>Benefits</a:t>
            </a:r>
            <a:r>
              <a:rPr lang="el-GR" sz="1200" b="0" i="0" u="none" strike="noStrike" cap="none" dirty="0">
                <a:solidFill>
                  <a:schemeClr val="lt1"/>
                </a:solidFill>
                <a:latin typeface="Arial Narrow"/>
                <a:ea typeface="Arial Narrow"/>
                <a:cs typeface="Arial Narrow"/>
                <a:sym typeface="Arial Narrow"/>
              </a:rPr>
              <a:t> (Αναγνώριση)</a:t>
            </a:r>
            <a:endParaRPr sz="1200" b="0" i="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dirty="0">
                <a:solidFill>
                  <a:schemeClr val="lt1"/>
                </a:solidFill>
                <a:latin typeface="Arial Narrow"/>
                <a:ea typeface="Arial Narrow"/>
                <a:cs typeface="Arial Narrow"/>
                <a:sym typeface="Arial Narrow"/>
              </a:rPr>
              <a:t> </a:t>
            </a:r>
            <a:endParaRPr sz="1200" b="0" i="0" u="none" strike="noStrike" cap="none" dirty="0">
              <a:solidFill>
                <a:schemeClr val="lt1"/>
              </a:solidFill>
              <a:latin typeface="Arial Narrow"/>
              <a:ea typeface="Arial Narrow"/>
              <a:cs typeface="Arial Narrow"/>
              <a:sym typeface="Arial Narrow"/>
            </a:endParaRPr>
          </a:p>
        </p:txBody>
      </p:sp>
      <p:sp>
        <p:nvSpPr>
          <p:cNvPr id="742" name="Google Shape;742;p65"/>
          <p:cNvSpPr/>
          <p:nvPr/>
        </p:nvSpPr>
        <p:spPr>
          <a:xfrm>
            <a:off x="2271204" y="3691595"/>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 YOU Need?</a:t>
            </a:r>
            <a:endParaRPr sz="1125" b="0" i="0" u="none" strike="noStrike" cap="none">
              <a:solidFill>
                <a:srgbClr val="000000"/>
              </a:solidFill>
              <a:latin typeface="Arial"/>
              <a:ea typeface="Arial"/>
              <a:cs typeface="Arial"/>
              <a:sym typeface="Arial"/>
            </a:endParaRPr>
          </a:p>
        </p:txBody>
      </p:sp>
      <p:sp>
        <p:nvSpPr>
          <p:cNvPr id="743" name="Google Shape;743;p65"/>
          <p:cNvSpPr/>
          <p:nvPr/>
        </p:nvSpPr>
        <p:spPr>
          <a:xfrm>
            <a:off x="5814079" y="3674966"/>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 YOU Get?</a:t>
            </a:r>
            <a:endParaRPr sz="1125" b="0" i="0" u="none" strike="noStrike" cap="none">
              <a:solidFill>
                <a:srgbClr val="000000"/>
              </a:solidFill>
              <a:latin typeface="Arial"/>
              <a:ea typeface="Arial"/>
              <a:cs typeface="Arial"/>
              <a:sym typeface="Arial"/>
            </a:endParaRPr>
          </a:p>
        </p:txBody>
      </p:sp>
      <p:sp>
        <p:nvSpPr>
          <p:cNvPr id="744" name="Google Shape;744;p65"/>
          <p:cNvSpPr/>
          <p:nvPr/>
        </p:nvSpPr>
        <p:spPr>
          <a:xfrm>
            <a:off x="6618150" y="459733"/>
            <a:ext cx="1198291" cy="6117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needs to know YOU or who you help</a:t>
            </a:r>
            <a:endParaRPr sz="1125"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66"/>
          <p:cNvGrpSpPr/>
          <p:nvPr/>
        </p:nvGrpSpPr>
        <p:grpSpPr>
          <a:xfrm>
            <a:off x="1170068" y="-55681"/>
            <a:ext cx="6751681" cy="5146849"/>
            <a:chOff x="47" y="0"/>
            <a:chExt cx="8064" cy="6148"/>
          </a:xfrm>
        </p:grpSpPr>
        <p:grpSp>
          <p:nvGrpSpPr>
            <p:cNvPr id="750" name="Google Shape;750;p66"/>
            <p:cNvGrpSpPr/>
            <p:nvPr/>
          </p:nvGrpSpPr>
          <p:grpSpPr>
            <a:xfrm>
              <a:off x="47" y="4256"/>
              <a:ext cx="4040" cy="1712"/>
              <a:chOff x="0" y="0"/>
              <a:chExt cx="4040" cy="1712"/>
            </a:xfrm>
          </p:grpSpPr>
          <p:sp>
            <p:nvSpPr>
              <p:cNvPr id="751" name="Google Shape;751;p66"/>
              <p:cNvSpPr/>
              <p:nvPr/>
            </p:nvSpPr>
            <p:spPr>
              <a:xfrm>
                <a:off x="24" y="16"/>
                <a:ext cx="4000" cy="1680"/>
              </a:xfrm>
              <a:prstGeom prst="roundRect">
                <a:avLst>
                  <a:gd name="adj" fmla="val 7139"/>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52" name="Google Shape;752;p66"/>
              <p:cNvPicPr preferRelativeResize="0"/>
              <p:nvPr/>
            </p:nvPicPr>
            <p:blipFill rotWithShape="1">
              <a:blip r:embed="rId3">
                <a:alphaModFix/>
              </a:blip>
              <a:srcRect/>
              <a:stretch/>
            </p:blipFill>
            <p:spPr>
              <a:xfrm>
                <a:off x="0" y="0"/>
                <a:ext cx="4040" cy="1712"/>
              </a:xfrm>
              <a:prstGeom prst="rect">
                <a:avLst/>
              </a:prstGeom>
              <a:solidFill>
                <a:srgbClr val="FFFFFF"/>
              </a:solidFill>
              <a:ln>
                <a:noFill/>
              </a:ln>
            </p:spPr>
          </p:pic>
        </p:grpSp>
        <p:grpSp>
          <p:nvGrpSpPr>
            <p:cNvPr id="753" name="Google Shape;753;p66"/>
            <p:cNvGrpSpPr/>
            <p:nvPr/>
          </p:nvGrpSpPr>
          <p:grpSpPr>
            <a:xfrm>
              <a:off x="6471" y="96"/>
              <a:ext cx="1640" cy="4192"/>
              <a:chOff x="0" y="0"/>
              <a:chExt cx="1640" cy="4192"/>
            </a:xfrm>
          </p:grpSpPr>
          <p:sp>
            <p:nvSpPr>
              <p:cNvPr id="754" name="Google Shape;754;p66"/>
              <p:cNvSpPr/>
              <p:nvPr/>
            </p:nvSpPr>
            <p:spPr>
              <a:xfrm>
                <a:off x="24" y="16"/>
                <a:ext cx="1600" cy="416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55" name="Google Shape;755;p66"/>
              <p:cNvPicPr preferRelativeResize="0"/>
              <p:nvPr/>
            </p:nvPicPr>
            <p:blipFill rotWithShape="1">
              <a:blip r:embed="rId4">
                <a:alphaModFix/>
              </a:blip>
              <a:srcRect/>
              <a:stretch/>
            </p:blipFill>
            <p:spPr>
              <a:xfrm>
                <a:off x="0" y="0"/>
                <a:ext cx="1640" cy="4192"/>
              </a:xfrm>
              <a:prstGeom prst="rect">
                <a:avLst/>
              </a:prstGeom>
              <a:solidFill>
                <a:srgbClr val="FFFFFF"/>
              </a:solidFill>
              <a:ln>
                <a:noFill/>
              </a:ln>
            </p:spPr>
          </p:pic>
        </p:grpSp>
        <p:grpSp>
          <p:nvGrpSpPr>
            <p:cNvPr id="756" name="Google Shape;756;p66"/>
            <p:cNvGrpSpPr/>
            <p:nvPr/>
          </p:nvGrpSpPr>
          <p:grpSpPr>
            <a:xfrm>
              <a:off x="4063" y="4256"/>
              <a:ext cx="4040" cy="1712"/>
              <a:chOff x="0" y="0"/>
              <a:chExt cx="4040" cy="1712"/>
            </a:xfrm>
          </p:grpSpPr>
          <p:sp>
            <p:nvSpPr>
              <p:cNvPr id="757" name="Google Shape;757;p66"/>
              <p:cNvSpPr/>
              <p:nvPr/>
            </p:nvSpPr>
            <p:spPr>
              <a:xfrm>
                <a:off x="24" y="16"/>
                <a:ext cx="4000" cy="1680"/>
              </a:xfrm>
              <a:prstGeom prst="roundRect">
                <a:avLst>
                  <a:gd name="adj" fmla="val 7139"/>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58" name="Google Shape;758;p66"/>
              <p:cNvPicPr preferRelativeResize="0"/>
              <p:nvPr/>
            </p:nvPicPr>
            <p:blipFill rotWithShape="1">
              <a:blip r:embed="rId3">
                <a:alphaModFix/>
              </a:blip>
              <a:srcRect/>
              <a:stretch/>
            </p:blipFill>
            <p:spPr>
              <a:xfrm>
                <a:off x="0" y="0"/>
                <a:ext cx="4040" cy="1712"/>
              </a:xfrm>
              <a:prstGeom prst="rect">
                <a:avLst/>
              </a:prstGeom>
              <a:solidFill>
                <a:srgbClr val="FFFFFF"/>
              </a:solidFill>
              <a:ln>
                <a:noFill/>
              </a:ln>
            </p:spPr>
          </p:pic>
        </p:grpSp>
        <p:grpSp>
          <p:nvGrpSpPr>
            <p:cNvPr id="759" name="Google Shape;759;p66"/>
            <p:cNvGrpSpPr/>
            <p:nvPr/>
          </p:nvGrpSpPr>
          <p:grpSpPr>
            <a:xfrm>
              <a:off x="55" y="96"/>
              <a:ext cx="1640" cy="4192"/>
              <a:chOff x="0" y="0"/>
              <a:chExt cx="1640" cy="4192"/>
            </a:xfrm>
          </p:grpSpPr>
          <p:sp>
            <p:nvSpPr>
              <p:cNvPr id="760" name="Google Shape;760;p66"/>
              <p:cNvSpPr/>
              <p:nvPr/>
            </p:nvSpPr>
            <p:spPr>
              <a:xfrm>
                <a:off x="24" y="16"/>
                <a:ext cx="1600" cy="416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000000"/>
                  </a:solidFill>
                  <a:latin typeface="Arial Narrow"/>
                  <a:ea typeface="Arial Narrow"/>
                  <a:cs typeface="Arial Narrow"/>
                  <a:sym typeface="Arial Narrow"/>
                </a:endParaRPr>
              </a:p>
            </p:txBody>
          </p:sp>
          <p:pic>
            <p:nvPicPr>
              <p:cNvPr id="761" name="Google Shape;761;p66"/>
              <p:cNvPicPr preferRelativeResize="0"/>
              <p:nvPr/>
            </p:nvPicPr>
            <p:blipFill rotWithShape="1">
              <a:blip r:embed="rId5">
                <a:alphaModFix/>
              </a:blip>
              <a:srcRect/>
              <a:stretch/>
            </p:blipFill>
            <p:spPr>
              <a:xfrm>
                <a:off x="0" y="0"/>
                <a:ext cx="1640" cy="4192"/>
              </a:xfrm>
              <a:prstGeom prst="rect">
                <a:avLst/>
              </a:prstGeom>
              <a:solidFill>
                <a:srgbClr val="FFFFFF"/>
              </a:solidFill>
              <a:ln>
                <a:noFill/>
              </a:ln>
            </p:spPr>
          </p:pic>
        </p:grpSp>
        <p:sp>
          <p:nvSpPr>
            <p:cNvPr id="762" name="Google Shape;762;p66"/>
            <p:cNvSpPr/>
            <p:nvPr/>
          </p:nvSpPr>
          <p:spPr>
            <a:xfrm>
              <a:off x="95" y="5940"/>
              <a:ext cx="2080" cy="20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25"/>
                <a:buFont typeface="Arial"/>
                <a:buNone/>
              </a:pPr>
              <a:r>
                <a:rPr lang="el-GR" sz="825" b="0" i="0" u="sng" strike="noStrike" cap="none">
                  <a:solidFill>
                    <a:schemeClr val="dk1"/>
                  </a:solidFill>
                  <a:latin typeface="Helvetica Neue Light"/>
                  <a:ea typeface="Helvetica Neue Light"/>
                  <a:cs typeface="Helvetica Neue Light"/>
                  <a:sym typeface="Helvetica Neue Light"/>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www.businessmodelgeneration.com</a:t>
              </a:r>
              <a:endParaRPr sz="825" b="0" i="0" u="none" strike="noStrike" cap="none">
                <a:solidFill>
                  <a:schemeClr val="dk1"/>
                </a:solidFill>
                <a:latin typeface="Helvetica Neue Light"/>
                <a:ea typeface="Helvetica Neue Light"/>
                <a:cs typeface="Helvetica Neue Light"/>
                <a:sym typeface="Helvetica Neue Light"/>
              </a:endParaRPr>
            </a:p>
          </p:txBody>
        </p:sp>
        <p:grpSp>
          <p:nvGrpSpPr>
            <p:cNvPr id="763" name="Google Shape;763;p66"/>
            <p:cNvGrpSpPr/>
            <p:nvPr/>
          </p:nvGrpSpPr>
          <p:grpSpPr>
            <a:xfrm>
              <a:off x="3255" y="96"/>
              <a:ext cx="1640" cy="4192"/>
              <a:chOff x="0" y="0"/>
              <a:chExt cx="1640" cy="4192"/>
            </a:xfrm>
          </p:grpSpPr>
          <p:sp>
            <p:nvSpPr>
              <p:cNvPr id="764" name="Google Shape;764;p66"/>
              <p:cNvSpPr/>
              <p:nvPr/>
            </p:nvSpPr>
            <p:spPr>
              <a:xfrm>
                <a:off x="24" y="16"/>
                <a:ext cx="1600" cy="416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65" name="Google Shape;765;p66"/>
              <p:cNvPicPr preferRelativeResize="0"/>
              <p:nvPr/>
            </p:nvPicPr>
            <p:blipFill rotWithShape="1">
              <a:blip r:embed="rId4">
                <a:alphaModFix/>
              </a:blip>
              <a:srcRect/>
              <a:stretch/>
            </p:blipFill>
            <p:spPr>
              <a:xfrm>
                <a:off x="0" y="0"/>
                <a:ext cx="1640" cy="4192"/>
              </a:xfrm>
              <a:prstGeom prst="rect">
                <a:avLst/>
              </a:prstGeom>
              <a:solidFill>
                <a:srgbClr val="FFFFFF"/>
              </a:solidFill>
              <a:ln>
                <a:noFill/>
              </a:ln>
            </p:spPr>
          </p:pic>
        </p:grpSp>
        <p:grpSp>
          <p:nvGrpSpPr>
            <p:cNvPr id="766" name="Google Shape;766;p66"/>
            <p:cNvGrpSpPr/>
            <p:nvPr/>
          </p:nvGrpSpPr>
          <p:grpSpPr>
            <a:xfrm>
              <a:off x="4851" y="2176"/>
              <a:ext cx="1640" cy="2112"/>
              <a:chOff x="-12" y="0"/>
              <a:chExt cx="1640" cy="2112"/>
            </a:xfrm>
          </p:grpSpPr>
          <p:sp>
            <p:nvSpPr>
              <p:cNvPr id="767" name="Google Shape;767;p66"/>
              <p:cNvSpPr/>
              <p:nvPr/>
            </p:nvSpPr>
            <p:spPr>
              <a:xfrm>
                <a:off x="24" y="16"/>
                <a:ext cx="1600" cy="208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68" name="Google Shape;768;p66"/>
              <p:cNvPicPr preferRelativeResize="0"/>
              <p:nvPr/>
            </p:nvPicPr>
            <p:blipFill rotWithShape="1">
              <a:blip r:embed="rId7">
                <a:alphaModFix/>
              </a:blip>
              <a:srcRect/>
              <a:stretch/>
            </p:blipFill>
            <p:spPr>
              <a:xfrm>
                <a:off x="-12" y="0"/>
                <a:ext cx="1640" cy="2112"/>
              </a:xfrm>
              <a:prstGeom prst="rect">
                <a:avLst/>
              </a:prstGeom>
              <a:solidFill>
                <a:srgbClr val="FFFFFF"/>
              </a:solidFill>
              <a:ln>
                <a:noFill/>
              </a:ln>
            </p:spPr>
          </p:pic>
        </p:grpSp>
        <p:grpSp>
          <p:nvGrpSpPr>
            <p:cNvPr id="769" name="Google Shape;769;p66"/>
            <p:cNvGrpSpPr/>
            <p:nvPr/>
          </p:nvGrpSpPr>
          <p:grpSpPr>
            <a:xfrm>
              <a:off x="4863" y="96"/>
              <a:ext cx="1640" cy="2112"/>
              <a:chOff x="0" y="0"/>
              <a:chExt cx="1640" cy="2112"/>
            </a:xfrm>
          </p:grpSpPr>
          <p:sp>
            <p:nvSpPr>
              <p:cNvPr id="770" name="Google Shape;770;p66"/>
              <p:cNvSpPr/>
              <p:nvPr/>
            </p:nvSpPr>
            <p:spPr>
              <a:xfrm>
                <a:off x="24" y="16"/>
                <a:ext cx="1600" cy="208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71" name="Google Shape;771;p66"/>
              <p:cNvPicPr preferRelativeResize="0"/>
              <p:nvPr/>
            </p:nvPicPr>
            <p:blipFill rotWithShape="1">
              <a:blip r:embed="rId7">
                <a:alphaModFix/>
              </a:blip>
              <a:srcRect/>
              <a:stretch/>
            </p:blipFill>
            <p:spPr>
              <a:xfrm>
                <a:off x="0" y="0"/>
                <a:ext cx="1640" cy="2112"/>
              </a:xfrm>
              <a:prstGeom prst="rect">
                <a:avLst/>
              </a:prstGeom>
              <a:solidFill>
                <a:srgbClr val="FFFFFF"/>
              </a:solidFill>
              <a:ln>
                <a:noFill/>
              </a:ln>
            </p:spPr>
          </p:pic>
        </p:grpSp>
        <p:grpSp>
          <p:nvGrpSpPr>
            <p:cNvPr id="772" name="Google Shape;772;p66"/>
            <p:cNvGrpSpPr/>
            <p:nvPr/>
          </p:nvGrpSpPr>
          <p:grpSpPr>
            <a:xfrm>
              <a:off x="1647" y="2176"/>
              <a:ext cx="1640" cy="2112"/>
              <a:chOff x="0" y="0"/>
              <a:chExt cx="1640" cy="2112"/>
            </a:xfrm>
          </p:grpSpPr>
          <p:sp>
            <p:nvSpPr>
              <p:cNvPr id="773" name="Google Shape;773;p66"/>
              <p:cNvSpPr/>
              <p:nvPr/>
            </p:nvSpPr>
            <p:spPr>
              <a:xfrm>
                <a:off x="24" y="16"/>
                <a:ext cx="1600" cy="208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74" name="Google Shape;774;p66"/>
              <p:cNvPicPr preferRelativeResize="0"/>
              <p:nvPr/>
            </p:nvPicPr>
            <p:blipFill rotWithShape="1">
              <a:blip r:embed="rId7">
                <a:alphaModFix/>
              </a:blip>
              <a:srcRect/>
              <a:stretch/>
            </p:blipFill>
            <p:spPr>
              <a:xfrm>
                <a:off x="0" y="0"/>
                <a:ext cx="1640" cy="2112"/>
              </a:xfrm>
              <a:prstGeom prst="rect">
                <a:avLst/>
              </a:prstGeom>
              <a:solidFill>
                <a:srgbClr val="FFFFFF"/>
              </a:solidFill>
              <a:ln>
                <a:noFill/>
              </a:ln>
            </p:spPr>
          </p:pic>
        </p:grpSp>
        <p:pic>
          <p:nvPicPr>
            <p:cNvPr id="775" name="Google Shape;775;p66"/>
            <p:cNvPicPr preferRelativeResize="0"/>
            <p:nvPr/>
          </p:nvPicPr>
          <p:blipFill rotWithShape="1">
            <a:blip r:embed="rId8">
              <a:alphaModFix/>
            </a:blip>
            <a:srcRect/>
            <a:stretch/>
          </p:blipFill>
          <p:spPr>
            <a:xfrm>
              <a:off x="123" y="4312"/>
              <a:ext cx="400" cy="400"/>
            </a:xfrm>
            <a:prstGeom prst="rect">
              <a:avLst/>
            </a:prstGeom>
            <a:noFill/>
            <a:ln>
              <a:noFill/>
            </a:ln>
          </p:spPr>
        </p:pic>
        <p:grpSp>
          <p:nvGrpSpPr>
            <p:cNvPr id="776" name="Google Shape;776;p66"/>
            <p:cNvGrpSpPr/>
            <p:nvPr/>
          </p:nvGrpSpPr>
          <p:grpSpPr>
            <a:xfrm>
              <a:off x="1647" y="96"/>
              <a:ext cx="1640" cy="2112"/>
              <a:chOff x="0" y="0"/>
              <a:chExt cx="1640" cy="2112"/>
            </a:xfrm>
          </p:grpSpPr>
          <p:sp>
            <p:nvSpPr>
              <p:cNvPr id="777" name="Google Shape;777;p66"/>
              <p:cNvSpPr/>
              <p:nvPr/>
            </p:nvSpPr>
            <p:spPr>
              <a:xfrm>
                <a:off x="24" y="16"/>
                <a:ext cx="1600" cy="2080"/>
              </a:xfrm>
              <a:prstGeom prst="roundRect">
                <a:avLst>
                  <a:gd name="adj" fmla="val 7500"/>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778" name="Google Shape;778;p66"/>
              <p:cNvPicPr preferRelativeResize="0"/>
              <p:nvPr/>
            </p:nvPicPr>
            <p:blipFill rotWithShape="1">
              <a:blip r:embed="rId7">
                <a:alphaModFix/>
              </a:blip>
              <a:srcRect/>
              <a:stretch/>
            </p:blipFill>
            <p:spPr>
              <a:xfrm>
                <a:off x="0" y="0"/>
                <a:ext cx="1640" cy="2112"/>
              </a:xfrm>
              <a:prstGeom prst="rect">
                <a:avLst/>
              </a:prstGeom>
              <a:solidFill>
                <a:srgbClr val="FFFFFF"/>
              </a:solidFill>
              <a:ln>
                <a:noFill/>
              </a:ln>
            </p:spPr>
          </p:pic>
        </p:grpSp>
        <p:pic>
          <p:nvPicPr>
            <p:cNvPr id="779" name="Google Shape;779;p66"/>
            <p:cNvPicPr preferRelativeResize="0"/>
            <p:nvPr/>
          </p:nvPicPr>
          <p:blipFill rotWithShape="1">
            <a:blip r:embed="rId9">
              <a:alphaModFix/>
            </a:blip>
            <a:srcRect/>
            <a:stretch/>
          </p:blipFill>
          <p:spPr>
            <a:xfrm>
              <a:off x="119" y="144"/>
              <a:ext cx="400" cy="400"/>
            </a:xfrm>
            <a:prstGeom prst="rect">
              <a:avLst/>
            </a:prstGeom>
            <a:noFill/>
            <a:ln>
              <a:noFill/>
            </a:ln>
          </p:spPr>
        </p:pic>
        <p:pic>
          <p:nvPicPr>
            <p:cNvPr id="780" name="Google Shape;780;p66"/>
            <p:cNvPicPr preferRelativeResize="0"/>
            <p:nvPr/>
          </p:nvPicPr>
          <p:blipFill rotWithShape="1">
            <a:blip r:embed="rId10">
              <a:alphaModFix/>
            </a:blip>
            <a:srcRect/>
            <a:stretch/>
          </p:blipFill>
          <p:spPr>
            <a:xfrm>
              <a:off x="3327" y="144"/>
              <a:ext cx="400" cy="400"/>
            </a:xfrm>
            <a:prstGeom prst="rect">
              <a:avLst/>
            </a:prstGeom>
            <a:noFill/>
            <a:ln>
              <a:noFill/>
            </a:ln>
          </p:spPr>
        </p:pic>
        <p:pic>
          <p:nvPicPr>
            <p:cNvPr id="781" name="Google Shape;781;p66"/>
            <p:cNvPicPr preferRelativeResize="0"/>
            <p:nvPr/>
          </p:nvPicPr>
          <p:blipFill rotWithShape="1">
            <a:blip r:embed="rId11">
              <a:alphaModFix/>
            </a:blip>
            <a:srcRect/>
            <a:stretch/>
          </p:blipFill>
          <p:spPr>
            <a:xfrm>
              <a:off x="7693" y="145"/>
              <a:ext cx="400" cy="400"/>
            </a:xfrm>
            <a:prstGeom prst="rect">
              <a:avLst/>
            </a:prstGeom>
            <a:noFill/>
            <a:ln>
              <a:noFill/>
            </a:ln>
          </p:spPr>
        </p:pic>
        <p:pic>
          <p:nvPicPr>
            <p:cNvPr id="782" name="Google Shape;782;p66"/>
            <p:cNvPicPr preferRelativeResize="0"/>
            <p:nvPr/>
          </p:nvPicPr>
          <p:blipFill rotWithShape="1">
            <a:blip r:embed="rId12">
              <a:alphaModFix/>
            </a:blip>
            <a:srcRect/>
            <a:stretch/>
          </p:blipFill>
          <p:spPr>
            <a:xfrm>
              <a:off x="4945" y="2238"/>
              <a:ext cx="400" cy="400"/>
            </a:xfrm>
            <a:prstGeom prst="rect">
              <a:avLst/>
            </a:prstGeom>
            <a:noFill/>
            <a:ln>
              <a:noFill/>
            </a:ln>
          </p:spPr>
        </p:pic>
        <p:pic>
          <p:nvPicPr>
            <p:cNvPr id="783" name="Google Shape;783;p66"/>
            <p:cNvPicPr preferRelativeResize="0"/>
            <p:nvPr/>
          </p:nvPicPr>
          <p:blipFill rotWithShape="1">
            <a:blip r:embed="rId13">
              <a:alphaModFix/>
            </a:blip>
            <a:srcRect/>
            <a:stretch/>
          </p:blipFill>
          <p:spPr>
            <a:xfrm>
              <a:off x="1712" y="2216"/>
              <a:ext cx="400" cy="400"/>
            </a:xfrm>
            <a:prstGeom prst="rect">
              <a:avLst/>
            </a:prstGeom>
            <a:noFill/>
            <a:ln>
              <a:noFill/>
            </a:ln>
          </p:spPr>
        </p:pic>
        <p:pic>
          <p:nvPicPr>
            <p:cNvPr id="784" name="Google Shape;784;p66"/>
            <p:cNvPicPr preferRelativeResize="0"/>
            <p:nvPr/>
          </p:nvPicPr>
          <p:blipFill rotWithShape="1">
            <a:blip r:embed="rId14">
              <a:alphaModFix/>
            </a:blip>
            <a:srcRect/>
            <a:stretch/>
          </p:blipFill>
          <p:spPr>
            <a:xfrm>
              <a:off x="4144" y="4304"/>
              <a:ext cx="400" cy="400"/>
            </a:xfrm>
            <a:prstGeom prst="rect">
              <a:avLst/>
            </a:prstGeom>
            <a:noFill/>
            <a:ln>
              <a:noFill/>
            </a:ln>
          </p:spPr>
        </p:pic>
        <p:pic>
          <p:nvPicPr>
            <p:cNvPr id="785" name="Google Shape;785;p66"/>
            <p:cNvPicPr preferRelativeResize="0"/>
            <p:nvPr/>
          </p:nvPicPr>
          <p:blipFill rotWithShape="1">
            <a:blip r:embed="rId15">
              <a:alphaModFix/>
            </a:blip>
            <a:srcRect/>
            <a:stretch/>
          </p:blipFill>
          <p:spPr>
            <a:xfrm>
              <a:off x="1714" y="140"/>
              <a:ext cx="400" cy="400"/>
            </a:xfrm>
            <a:prstGeom prst="rect">
              <a:avLst/>
            </a:prstGeom>
            <a:noFill/>
            <a:ln>
              <a:noFill/>
            </a:ln>
          </p:spPr>
        </p:pic>
        <p:pic>
          <p:nvPicPr>
            <p:cNvPr id="786" name="Google Shape;786;p66"/>
            <p:cNvPicPr preferRelativeResize="0"/>
            <p:nvPr/>
          </p:nvPicPr>
          <p:blipFill rotWithShape="1">
            <a:blip r:embed="rId16">
              <a:alphaModFix/>
            </a:blip>
            <a:srcRect/>
            <a:stretch/>
          </p:blipFill>
          <p:spPr>
            <a:xfrm>
              <a:off x="4839" y="0"/>
              <a:ext cx="560" cy="560"/>
            </a:xfrm>
            <a:prstGeom prst="rect">
              <a:avLst/>
            </a:prstGeom>
            <a:noFill/>
            <a:ln>
              <a:noFill/>
            </a:ln>
          </p:spPr>
        </p:pic>
        <p:sp>
          <p:nvSpPr>
            <p:cNvPr id="787" name="Google Shape;787;p66"/>
            <p:cNvSpPr/>
            <p:nvPr/>
          </p:nvSpPr>
          <p:spPr>
            <a:xfrm>
              <a:off x="575" y="4384"/>
              <a:ext cx="1339" cy="32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Εξόδων</a:t>
              </a:r>
              <a:endParaRPr sz="1275" b="0" i="0" u="none" strike="noStrike" cap="none">
                <a:solidFill>
                  <a:srgbClr val="4C4C4C"/>
                </a:solidFill>
                <a:latin typeface="Arial Narrow"/>
                <a:ea typeface="Arial Narrow"/>
                <a:cs typeface="Arial Narrow"/>
                <a:sym typeface="Arial Narrow"/>
              </a:endParaRPr>
            </a:p>
          </p:txBody>
        </p:sp>
        <p:sp>
          <p:nvSpPr>
            <p:cNvPr id="788" name="Google Shape;788;p66"/>
            <p:cNvSpPr/>
            <p:nvPr/>
          </p:nvSpPr>
          <p:spPr>
            <a:xfrm>
              <a:off x="4599" y="4380"/>
              <a:ext cx="1320" cy="24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Εσόδων</a:t>
              </a:r>
              <a:endParaRPr sz="1275" b="0" i="0" u="none" strike="noStrike" cap="none">
                <a:solidFill>
                  <a:srgbClr val="4C4C4C"/>
                </a:solidFill>
                <a:latin typeface="Arial Narrow"/>
                <a:ea typeface="Arial Narrow"/>
                <a:cs typeface="Arial Narrow"/>
                <a:sym typeface="Arial Narrow"/>
              </a:endParaRPr>
            </a:p>
          </p:txBody>
        </p:sp>
        <p:sp>
          <p:nvSpPr>
            <p:cNvPr id="789" name="Google Shape;789;p66"/>
            <p:cNvSpPr/>
            <p:nvPr/>
          </p:nvSpPr>
          <p:spPr>
            <a:xfrm>
              <a:off x="2127" y="2316"/>
              <a:ext cx="1088" cy="1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Πόροι</a:t>
              </a:r>
              <a:endParaRPr sz="1275" b="0" i="0" u="none" strike="noStrike" cap="none">
                <a:solidFill>
                  <a:srgbClr val="4C4C4C"/>
                </a:solidFill>
                <a:latin typeface="Arial Narrow"/>
                <a:ea typeface="Arial Narrow"/>
                <a:cs typeface="Arial Narrow"/>
                <a:sym typeface="Arial Narrow"/>
              </a:endParaRPr>
            </a:p>
          </p:txBody>
        </p:sp>
        <p:sp>
          <p:nvSpPr>
            <p:cNvPr id="790" name="Google Shape;790;p66"/>
            <p:cNvSpPr/>
            <p:nvPr/>
          </p:nvSpPr>
          <p:spPr>
            <a:xfrm>
              <a:off x="2063" y="124"/>
              <a:ext cx="1200" cy="51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Κύριες Δραστηριότητες</a:t>
              </a:r>
              <a:endParaRPr sz="1275" b="0" i="0" u="none" strike="noStrike" cap="none">
                <a:solidFill>
                  <a:srgbClr val="4C4C4C"/>
                </a:solidFill>
                <a:latin typeface="Arial Narrow"/>
                <a:ea typeface="Arial Narrow"/>
                <a:cs typeface="Arial Narrow"/>
                <a:sym typeface="Arial Narrow"/>
              </a:endParaRPr>
            </a:p>
          </p:txBody>
        </p:sp>
        <p:sp>
          <p:nvSpPr>
            <p:cNvPr id="791" name="Google Shape;791;p66"/>
            <p:cNvSpPr/>
            <p:nvPr/>
          </p:nvSpPr>
          <p:spPr>
            <a:xfrm>
              <a:off x="535" y="152"/>
              <a:ext cx="1050" cy="40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Συνεργάτες</a:t>
              </a:r>
              <a:endParaRPr sz="1275" b="0" i="0" u="none" strike="noStrike" cap="none">
                <a:solidFill>
                  <a:srgbClr val="4C4C4C"/>
                </a:solidFill>
                <a:latin typeface="Arial Narrow"/>
                <a:ea typeface="Arial Narrow"/>
                <a:cs typeface="Arial Narrow"/>
                <a:sym typeface="Arial Narrow"/>
              </a:endParaRPr>
            </a:p>
          </p:txBody>
        </p:sp>
        <p:sp>
          <p:nvSpPr>
            <p:cNvPr id="792" name="Google Shape;792;p66"/>
            <p:cNvSpPr/>
            <p:nvPr/>
          </p:nvSpPr>
          <p:spPr>
            <a:xfrm>
              <a:off x="3767" y="120"/>
              <a:ext cx="1016" cy="44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Προτεινόμενη Αξία</a:t>
              </a:r>
              <a:endParaRPr sz="1275" b="0" i="0" u="none" strike="noStrike" cap="none">
                <a:solidFill>
                  <a:srgbClr val="4C4C4C"/>
                </a:solidFill>
                <a:latin typeface="Arial Narrow"/>
                <a:ea typeface="Arial Narrow"/>
                <a:cs typeface="Arial Narrow"/>
                <a:sym typeface="Arial Narrow"/>
              </a:endParaRPr>
            </a:p>
          </p:txBody>
        </p:sp>
        <p:sp>
          <p:nvSpPr>
            <p:cNvPr id="793" name="Google Shape;793;p66"/>
            <p:cNvSpPr/>
            <p:nvPr/>
          </p:nvSpPr>
          <p:spPr>
            <a:xfrm>
              <a:off x="5203" y="169"/>
              <a:ext cx="1326" cy="39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Σχέσεις με το Κοινό</a:t>
              </a:r>
              <a:endParaRPr sz="1275" b="0" i="0" u="none" strike="noStrike" cap="none">
                <a:solidFill>
                  <a:srgbClr val="4C4C4C"/>
                </a:solidFill>
                <a:latin typeface="Arial Narrow"/>
                <a:ea typeface="Arial Narrow"/>
                <a:cs typeface="Arial Narrow"/>
                <a:sym typeface="Arial Narrow"/>
              </a:endParaRPr>
            </a:p>
          </p:txBody>
        </p:sp>
        <p:sp>
          <p:nvSpPr>
            <p:cNvPr id="794" name="Google Shape;794;p66"/>
            <p:cNvSpPr/>
            <p:nvPr/>
          </p:nvSpPr>
          <p:spPr>
            <a:xfrm>
              <a:off x="5415" y="2256"/>
              <a:ext cx="1088" cy="3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Κανάλια Επικοινωνίας</a:t>
              </a:r>
              <a:endParaRPr sz="1275" b="0" i="0" u="none" strike="noStrike" cap="none">
                <a:solidFill>
                  <a:srgbClr val="4C4C4C"/>
                </a:solidFill>
                <a:latin typeface="Arial Narrow"/>
                <a:ea typeface="Arial Narrow"/>
                <a:cs typeface="Arial Narrow"/>
                <a:sym typeface="Arial Narrow"/>
              </a:endParaRPr>
            </a:p>
          </p:txBody>
        </p:sp>
      </p:grpSp>
      <p:pic>
        <p:nvPicPr>
          <p:cNvPr id="795" name="Google Shape;795;p66"/>
          <p:cNvPicPr preferRelativeResize="0"/>
          <p:nvPr/>
        </p:nvPicPr>
        <p:blipFill rotWithShape="1">
          <a:blip r:embed="rId17">
            <a:alphaModFix/>
          </a:blip>
          <a:srcRect/>
          <a:stretch/>
        </p:blipFill>
        <p:spPr>
          <a:xfrm>
            <a:off x="3899150" y="851198"/>
            <a:ext cx="1276667" cy="1842951"/>
          </a:xfrm>
          <a:prstGeom prst="rect">
            <a:avLst/>
          </a:prstGeom>
          <a:noFill/>
          <a:ln>
            <a:noFill/>
          </a:ln>
        </p:spPr>
      </p:pic>
      <p:pic>
        <p:nvPicPr>
          <p:cNvPr id="796" name="Google Shape;796;p66"/>
          <p:cNvPicPr preferRelativeResize="0"/>
          <p:nvPr/>
        </p:nvPicPr>
        <p:blipFill rotWithShape="1">
          <a:blip r:embed="rId18">
            <a:alphaModFix/>
          </a:blip>
          <a:srcRect/>
          <a:stretch/>
        </p:blipFill>
        <p:spPr>
          <a:xfrm>
            <a:off x="5196016" y="2391596"/>
            <a:ext cx="1326223" cy="1160837"/>
          </a:xfrm>
          <a:prstGeom prst="rect">
            <a:avLst/>
          </a:prstGeom>
          <a:noFill/>
          <a:ln>
            <a:noFill/>
          </a:ln>
        </p:spPr>
      </p:pic>
      <p:sp>
        <p:nvSpPr>
          <p:cNvPr id="797" name="Google Shape;797;p66"/>
          <p:cNvSpPr/>
          <p:nvPr/>
        </p:nvSpPr>
        <p:spPr>
          <a:xfrm>
            <a:off x="5302832" y="2482675"/>
            <a:ext cx="1172087"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ΠΟΙΑ Κανάλια μέσα από τα οποία Προσεγγίζεις  &amp; Επικοινωνείς με το Κοινό μας</a:t>
            </a:r>
            <a:endParaRPr sz="1200" b="0" i="0" u="none" strike="noStrike" cap="none">
              <a:solidFill>
                <a:srgbClr val="FFFFFF"/>
              </a:solidFill>
              <a:latin typeface="Arial Narrow"/>
              <a:ea typeface="Arial Narrow"/>
              <a:cs typeface="Arial Narrow"/>
              <a:sym typeface="Arial Narrow"/>
            </a:endParaRPr>
          </a:p>
        </p:txBody>
      </p:sp>
      <p:pic>
        <p:nvPicPr>
          <p:cNvPr id="798" name="Google Shape;798;p66"/>
          <p:cNvPicPr preferRelativeResize="0"/>
          <p:nvPr/>
        </p:nvPicPr>
        <p:blipFill rotWithShape="1">
          <a:blip r:embed="rId17">
            <a:alphaModFix/>
          </a:blip>
          <a:srcRect/>
          <a:stretch/>
        </p:blipFill>
        <p:spPr>
          <a:xfrm>
            <a:off x="2518346" y="2306175"/>
            <a:ext cx="1346924" cy="1165527"/>
          </a:xfrm>
          <a:prstGeom prst="rect">
            <a:avLst/>
          </a:prstGeom>
          <a:noFill/>
          <a:ln>
            <a:noFill/>
          </a:ln>
        </p:spPr>
      </p:pic>
      <p:pic>
        <p:nvPicPr>
          <p:cNvPr id="799" name="Google Shape;799;p66"/>
          <p:cNvPicPr preferRelativeResize="0"/>
          <p:nvPr/>
        </p:nvPicPr>
        <p:blipFill rotWithShape="1">
          <a:blip r:embed="rId18">
            <a:alphaModFix/>
          </a:blip>
          <a:srcRect/>
          <a:stretch/>
        </p:blipFill>
        <p:spPr>
          <a:xfrm>
            <a:off x="5255514" y="559183"/>
            <a:ext cx="1326223" cy="1160837"/>
          </a:xfrm>
          <a:prstGeom prst="rect">
            <a:avLst/>
          </a:prstGeom>
          <a:noFill/>
          <a:ln>
            <a:noFill/>
          </a:ln>
        </p:spPr>
      </p:pic>
      <p:pic>
        <p:nvPicPr>
          <p:cNvPr id="800" name="Google Shape;800;p66"/>
          <p:cNvPicPr preferRelativeResize="0"/>
          <p:nvPr/>
        </p:nvPicPr>
        <p:blipFill rotWithShape="1">
          <a:blip r:embed="rId17">
            <a:alphaModFix/>
          </a:blip>
          <a:srcRect/>
          <a:stretch/>
        </p:blipFill>
        <p:spPr>
          <a:xfrm>
            <a:off x="2488850" y="578706"/>
            <a:ext cx="1399637" cy="1256345"/>
          </a:xfrm>
          <a:prstGeom prst="rect">
            <a:avLst/>
          </a:prstGeom>
          <a:noFill/>
          <a:ln>
            <a:noFill/>
          </a:ln>
        </p:spPr>
      </p:pic>
      <p:pic>
        <p:nvPicPr>
          <p:cNvPr id="801" name="Google Shape;801;p66"/>
          <p:cNvPicPr preferRelativeResize="0"/>
          <p:nvPr/>
        </p:nvPicPr>
        <p:blipFill rotWithShape="1">
          <a:blip r:embed="rId17">
            <a:alphaModFix/>
          </a:blip>
          <a:srcRect/>
          <a:stretch/>
        </p:blipFill>
        <p:spPr>
          <a:xfrm>
            <a:off x="1212509" y="1028644"/>
            <a:ext cx="1346924" cy="1329053"/>
          </a:xfrm>
          <a:prstGeom prst="rect">
            <a:avLst/>
          </a:prstGeom>
          <a:noFill/>
          <a:ln>
            <a:noFill/>
          </a:ln>
        </p:spPr>
      </p:pic>
      <p:sp>
        <p:nvSpPr>
          <p:cNvPr id="802" name="Google Shape;802;p66"/>
          <p:cNvSpPr/>
          <p:nvPr/>
        </p:nvSpPr>
        <p:spPr>
          <a:xfrm>
            <a:off x="1246860" y="1169065"/>
            <a:ext cx="1258361" cy="92333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ΠΟΙΟ το Δίκτυο των “Συνεργατών” που Υποστηρίζουν τις Δράσεις και τους Πόρους σου</a:t>
            </a:r>
            <a:endParaRPr sz="1200" b="0" i="0" u="none" strike="noStrike" cap="none">
              <a:solidFill>
                <a:srgbClr val="4C4C4C"/>
              </a:solidFill>
              <a:latin typeface="Arial Narrow"/>
              <a:ea typeface="Arial Narrow"/>
              <a:cs typeface="Arial Narrow"/>
              <a:sym typeface="Arial Narrow"/>
            </a:endParaRPr>
          </a:p>
        </p:txBody>
      </p:sp>
      <p:sp>
        <p:nvSpPr>
          <p:cNvPr id="803" name="Google Shape;803;p66"/>
          <p:cNvSpPr/>
          <p:nvPr/>
        </p:nvSpPr>
        <p:spPr>
          <a:xfrm>
            <a:off x="2531323" y="698351"/>
            <a:ext cx="1383266" cy="110799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Σε ΠΟΙΕΣ Κύριες Δράσεις έχεις προβεί ώστε να πετύχεις τον Επαγγελματικό Στόχο</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ΤΙ Προσφέρεις – που έχει Αξία - στο Κοινό</a:t>
            </a:r>
            <a:endParaRPr sz="1200" b="0" i="0" u="none" strike="noStrike" cap="none">
              <a:solidFill>
                <a:srgbClr val="4C4C4C"/>
              </a:solidFill>
              <a:latin typeface="Arial Narrow"/>
              <a:ea typeface="Arial Narrow"/>
              <a:cs typeface="Arial Narrow"/>
              <a:sym typeface="Arial Narrow"/>
            </a:endParaRPr>
          </a:p>
        </p:txBody>
      </p:sp>
      <p:pic>
        <p:nvPicPr>
          <p:cNvPr id="804" name="Google Shape;804;p66"/>
          <p:cNvPicPr preferRelativeResize="0"/>
          <p:nvPr/>
        </p:nvPicPr>
        <p:blipFill rotWithShape="1">
          <a:blip r:embed="rId18">
            <a:alphaModFix/>
          </a:blip>
          <a:srcRect/>
          <a:stretch/>
        </p:blipFill>
        <p:spPr>
          <a:xfrm>
            <a:off x="6573586" y="938652"/>
            <a:ext cx="1363973" cy="1788304"/>
          </a:xfrm>
          <a:prstGeom prst="rect">
            <a:avLst/>
          </a:prstGeom>
          <a:noFill/>
          <a:ln>
            <a:noFill/>
          </a:ln>
        </p:spPr>
      </p:pic>
      <p:sp>
        <p:nvSpPr>
          <p:cNvPr id="805" name="Google Shape;805;p66"/>
          <p:cNvSpPr/>
          <p:nvPr/>
        </p:nvSpPr>
        <p:spPr>
          <a:xfrm>
            <a:off x="5369433" y="719250"/>
            <a:ext cx="1112246" cy="92333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Ενδυνάμωση- Καλλιέργεια Στενότερων Επαφών-Ενεργειών με το “Κοινό” μας</a:t>
            </a:r>
            <a:endParaRPr sz="1200" b="0" i="0" u="none" strike="noStrike" cap="none">
              <a:solidFill>
                <a:srgbClr val="FFFFFF"/>
              </a:solidFill>
              <a:latin typeface="Arial Narrow"/>
              <a:ea typeface="Arial Narrow"/>
              <a:cs typeface="Arial Narrow"/>
              <a:sym typeface="Arial Narrow"/>
            </a:endParaRPr>
          </a:p>
        </p:txBody>
      </p:sp>
      <p:sp>
        <p:nvSpPr>
          <p:cNvPr id="806" name="Google Shape;806;p66"/>
          <p:cNvSpPr/>
          <p:nvPr/>
        </p:nvSpPr>
        <p:spPr>
          <a:xfrm>
            <a:off x="6686449" y="1143759"/>
            <a:ext cx="1179152" cy="129266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 ΠΟΙΕΣ Ομάδες-Κοινό Στοχεύεις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 ΠΟΙΑ τα Χαρακτηριστικά τους?</a:t>
            </a:r>
            <a:endParaRPr sz="1200" b="0" i="0" u="none" strike="noStrike" cap="none">
              <a:solidFill>
                <a:srgbClr val="FFFFFF"/>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-ΠΟΙΟΙ τους Επηρεάζουν</a:t>
            </a:r>
            <a:endParaRPr sz="1050" b="0" i="0" u="none" strike="noStrike" cap="none">
              <a:solidFill>
                <a:srgbClr val="000000"/>
              </a:solidFill>
              <a:latin typeface="Arial"/>
              <a:ea typeface="Arial"/>
              <a:cs typeface="Arial"/>
              <a:sym typeface="Arial"/>
            </a:endParaRPr>
          </a:p>
        </p:txBody>
      </p:sp>
      <p:pic>
        <p:nvPicPr>
          <p:cNvPr id="807" name="Google Shape;807;p66"/>
          <p:cNvPicPr preferRelativeResize="0"/>
          <p:nvPr/>
        </p:nvPicPr>
        <p:blipFill rotWithShape="1">
          <a:blip r:embed="rId18">
            <a:alphaModFix/>
          </a:blip>
          <a:srcRect/>
          <a:stretch/>
        </p:blipFill>
        <p:spPr>
          <a:xfrm>
            <a:off x="4731572" y="4014935"/>
            <a:ext cx="2277231" cy="949112"/>
          </a:xfrm>
          <a:prstGeom prst="rect">
            <a:avLst/>
          </a:prstGeom>
          <a:noFill/>
          <a:ln>
            <a:noFill/>
          </a:ln>
        </p:spPr>
      </p:pic>
      <p:sp>
        <p:nvSpPr>
          <p:cNvPr id="808" name="Google Shape;808;p66"/>
          <p:cNvSpPr/>
          <p:nvPr/>
        </p:nvSpPr>
        <p:spPr>
          <a:xfrm>
            <a:off x="4875784" y="4217455"/>
            <a:ext cx="2012567"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Δαπάνες που Επιβαρύνουν τη Λειτουργία του Οργανισμού μας</a:t>
            </a:r>
            <a:endParaRPr sz="1200" b="0" i="0" u="none" strike="noStrike" cap="none">
              <a:solidFill>
                <a:srgbClr val="FFFFFF"/>
              </a:solidFill>
              <a:latin typeface="Arial Narrow"/>
              <a:ea typeface="Arial Narrow"/>
              <a:cs typeface="Arial Narrow"/>
              <a:sym typeface="Arial Narrow"/>
            </a:endParaRPr>
          </a:p>
        </p:txBody>
      </p:sp>
      <p:grpSp>
        <p:nvGrpSpPr>
          <p:cNvPr id="809" name="Google Shape;809;p66"/>
          <p:cNvGrpSpPr/>
          <p:nvPr/>
        </p:nvGrpSpPr>
        <p:grpSpPr>
          <a:xfrm>
            <a:off x="1590588" y="4014935"/>
            <a:ext cx="2495312" cy="949112"/>
            <a:chOff x="-1238" y="121"/>
            <a:chExt cx="2564" cy="671"/>
          </a:xfrm>
        </p:grpSpPr>
        <p:pic>
          <p:nvPicPr>
            <p:cNvPr id="810" name="Google Shape;810;p66"/>
            <p:cNvPicPr preferRelativeResize="0"/>
            <p:nvPr/>
          </p:nvPicPr>
          <p:blipFill rotWithShape="1">
            <a:blip r:embed="rId17">
              <a:alphaModFix/>
            </a:blip>
            <a:srcRect/>
            <a:stretch/>
          </p:blipFill>
          <p:spPr>
            <a:xfrm>
              <a:off x="-1238" y="121"/>
              <a:ext cx="2437" cy="671"/>
            </a:xfrm>
            <a:prstGeom prst="rect">
              <a:avLst/>
            </a:prstGeom>
            <a:noFill/>
            <a:ln>
              <a:noFill/>
            </a:ln>
          </p:spPr>
        </p:pic>
        <p:sp>
          <p:nvSpPr>
            <p:cNvPr id="811" name="Google Shape;811;p66"/>
            <p:cNvSpPr/>
            <p:nvPr/>
          </p:nvSpPr>
          <p:spPr>
            <a:xfrm>
              <a:off x="-1076" y="329"/>
              <a:ext cx="2402" cy="26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Κύρια Κόστη Που Απαιτούνται για την Επίτευξη του Στόχους μας</a:t>
              </a:r>
              <a:endParaRPr sz="1200" b="0" i="0" u="none" strike="noStrike" cap="none">
                <a:solidFill>
                  <a:srgbClr val="4C4C4C"/>
                </a:solidFill>
                <a:latin typeface="Arial Narrow"/>
                <a:ea typeface="Arial Narrow"/>
                <a:cs typeface="Arial Narrow"/>
                <a:sym typeface="Arial Narrow"/>
              </a:endParaRPr>
            </a:p>
          </p:txBody>
        </p:sp>
      </p:grpSp>
      <p:sp>
        <p:nvSpPr>
          <p:cNvPr id="812" name="Google Shape;812;p66"/>
          <p:cNvSpPr/>
          <p:nvPr/>
        </p:nvSpPr>
        <p:spPr>
          <a:xfrm>
            <a:off x="3943721" y="1057158"/>
            <a:ext cx="1203120" cy="1477328"/>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“Portfolio” Υπηρεσιών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που Παρέχεις ώστε να Ικανοποιήσεις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τις Ανάγκες του “Κοινού”</a:t>
            </a:r>
            <a:endParaRPr sz="12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4C4C4C"/>
              </a:solidFill>
              <a:latin typeface="Arial Narrow"/>
              <a:ea typeface="Arial Narrow"/>
              <a:cs typeface="Arial Narrow"/>
              <a:sym typeface="Arial Narrow"/>
            </a:endParaRPr>
          </a:p>
        </p:txBody>
      </p:sp>
      <p:sp>
        <p:nvSpPr>
          <p:cNvPr id="813" name="Google Shape;813;p66"/>
          <p:cNvSpPr/>
          <p:nvPr/>
        </p:nvSpPr>
        <p:spPr>
          <a:xfrm>
            <a:off x="6635244" y="17400"/>
            <a:ext cx="992993" cy="44093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Στοχευμένο Κοινό</a:t>
            </a:r>
            <a:endParaRPr sz="1275" b="0" i="0" u="none" strike="noStrike" cap="none">
              <a:solidFill>
                <a:srgbClr val="4C4C4C"/>
              </a:solidFill>
              <a:latin typeface="Arial Narrow"/>
              <a:ea typeface="Arial Narrow"/>
              <a:cs typeface="Arial Narrow"/>
              <a:sym typeface="Arial Narrow"/>
            </a:endParaRPr>
          </a:p>
        </p:txBody>
      </p:sp>
      <p:sp>
        <p:nvSpPr>
          <p:cNvPr id="814" name="Google Shape;814;p66"/>
          <p:cNvSpPr/>
          <p:nvPr/>
        </p:nvSpPr>
        <p:spPr>
          <a:xfrm>
            <a:off x="2726504" y="2054515"/>
            <a:ext cx="997180" cy="2091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are YOU</a:t>
            </a:r>
            <a:endParaRPr sz="1125" b="0" i="0" u="none" strike="noStrike" cap="none">
              <a:solidFill>
                <a:srgbClr val="000000"/>
              </a:solidFill>
              <a:latin typeface="Arial"/>
              <a:ea typeface="Arial"/>
              <a:cs typeface="Arial"/>
              <a:sym typeface="Arial"/>
            </a:endParaRPr>
          </a:p>
        </p:txBody>
      </p:sp>
      <p:sp>
        <p:nvSpPr>
          <p:cNvPr id="815" name="Google Shape;815;p66"/>
          <p:cNvSpPr/>
          <p:nvPr/>
        </p:nvSpPr>
        <p:spPr>
          <a:xfrm>
            <a:off x="1363536" y="476075"/>
            <a:ext cx="992993" cy="32890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helps YOU</a:t>
            </a:r>
            <a:endParaRPr sz="1125" b="0" i="0" u="none" strike="noStrike" cap="none">
              <a:solidFill>
                <a:srgbClr val="000000"/>
              </a:solidFill>
              <a:latin typeface="Arial"/>
              <a:ea typeface="Arial"/>
              <a:cs typeface="Arial"/>
              <a:sym typeface="Arial"/>
            </a:endParaRPr>
          </a:p>
        </p:txBody>
      </p:sp>
      <p:sp>
        <p:nvSpPr>
          <p:cNvPr id="816" name="Google Shape;816;p66"/>
          <p:cNvSpPr/>
          <p:nvPr/>
        </p:nvSpPr>
        <p:spPr>
          <a:xfrm>
            <a:off x="5269339" y="2169091"/>
            <a:ext cx="1312398" cy="2091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they know YOU</a:t>
            </a:r>
            <a:endParaRPr sz="1125" b="0" i="0" u="none" strike="noStrike" cap="none">
              <a:solidFill>
                <a:srgbClr val="000000"/>
              </a:solidFill>
              <a:latin typeface="Arial"/>
              <a:ea typeface="Arial"/>
              <a:cs typeface="Arial"/>
              <a:sym typeface="Arial"/>
            </a:endParaRPr>
          </a:p>
        </p:txBody>
      </p:sp>
      <p:sp>
        <p:nvSpPr>
          <p:cNvPr id="817" name="Google Shape;817;p66"/>
          <p:cNvSpPr/>
          <p:nvPr/>
        </p:nvSpPr>
        <p:spPr>
          <a:xfrm>
            <a:off x="6540064" y="489850"/>
            <a:ext cx="1421303" cy="230802"/>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l-GR" sz="1050" b="0" i="0" u="none" strike="noStrike" cap="none">
                <a:solidFill>
                  <a:srgbClr val="4C4C4C"/>
                </a:solidFill>
                <a:latin typeface="Arial Narrow"/>
                <a:ea typeface="Arial Narrow"/>
                <a:cs typeface="Arial Narrow"/>
                <a:sym typeface="Arial Narrow"/>
              </a:rPr>
              <a:t>WHO needs to know YOU</a:t>
            </a:r>
            <a:endParaRPr sz="1050" b="0" i="0" u="none" strike="noStrike" cap="none">
              <a:solidFill>
                <a:srgbClr val="000000"/>
              </a:solidFill>
              <a:latin typeface="Arial"/>
              <a:ea typeface="Arial"/>
              <a:cs typeface="Arial"/>
              <a:sym typeface="Arial"/>
            </a:endParaRPr>
          </a:p>
        </p:txBody>
      </p:sp>
      <p:sp>
        <p:nvSpPr>
          <p:cNvPr id="818" name="Google Shape;818;p66"/>
          <p:cNvSpPr/>
          <p:nvPr/>
        </p:nvSpPr>
        <p:spPr>
          <a:xfrm>
            <a:off x="2646346" y="361182"/>
            <a:ext cx="1212408" cy="32890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 YOU Offer (Do)</a:t>
            </a:r>
            <a:endParaRPr sz="1125" b="0" i="0" u="none" strike="noStrike" cap="none">
              <a:solidFill>
                <a:srgbClr val="000000"/>
              </a:solidFill>
              <a:latin typeface="Arial"/>
              <a:ea typeface="Arial"/>
              <a:cs typeface="Arial"/>
              <a:sym typeface="Arial"/>
            </a:endParaRPr>
          </a:p>
        </p:txBody>
      </p:sp>
      <p:sp>
        <p:nvSpPr>
          <p:cNvPr id="819" name="Google Shape;819;p66"/>
          <p:cNvSpPr/>
          <p:nvPr/>
        </p:nvSpPr>
        <p:spPr>
          <a:xfrm>
            <a:off x="5284595" y="398480"/>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YOU Interact</a:t>
            </a:r>
            <a:endParaRPr sz="1125" b="0" i="0" u="none" strike="noStrike" cap="none">
              <a:solidFill>
                <a:srgbClr val="000000"/>
              </a:solidFill>
              <a:latin typeface="Arial"/>
              <a:ea typeface="Arial"/>
              <a:cs typeface="Arial"/>
              <a:sym typeface="Arial"/>
            </a:endParaRPr>
          </a:p>
        </p:txBody>
      </p:sp>
      <p:sp>
        <p:nvSpPr>
          <p:cNvPr id="820" name="Google Shape;820;p66"/>
          <p:cNvSpPr/>
          <p:nvPr/>
        </p:nvSpPr>
        <p:spPr>
          <a:xfrm>
            <a:off x="3902029" y="453393"/>
            <a:ext cx="1286525" cy="36910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YOU Help</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WHAT’s YOUR Position</a:t>
            </a:r>
            <a:endParaRPr sz="1125" b="0" i="0" u="none" strike="noStrike" cap="none">
              <a:solidFill>
                <a:srgbClr val="000000"/>
              </a:solidFill>
              <a:latin typeface="Arial"/>
              <a:ea typeface="Arial"/>
              <a:cs typeface="Arial"/>
              <a:sym typeface="Arial"/>
            </a:endParaRPr>
          </a:p>
        </p:txBody>
      </p:sp>
      <p:sp>
        <p:nvSpPr>
          <p:cNvPr id="821" name="Google Shape;821;p66"/>
          <p:cNvSpPr/>
          <p:nvPr/>
        </p:nvSpPr>
        <p:spPr>
          <a:xfrm>
            <a:off x="2587596" y="2553260"/>
            <a:ext cx="1258361" cy="55399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ΠΟΙA είναι τα Κύρια Χαρακτηριστικά Γνωρίσματα σου</a:t>
            </a:r>
            <a:endParaRPr sz="1200" b="0" i="0" u="none" strike="noStrike" cap="none">
              <a:solidFill>
                <a:srgbClr val="4C4C4C"/>
              </a:solidFill>
              <a:latin typeface="Arial Narrow"/>
              <a:ea typeface="Arial Narrow"/>
              <a:cs typeface="Arial Narrow"/>
              <a:sym typeface="Arial Narrow"/>
            </a:endParaRPr>
          </a:p>
        </p:txBody>
      </p:sp>
    </p:spTree>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pSp>
        <p:nvGrpSpPr>
          <p:cNvPr id="826" name="Google Shape;826;p67"/>
          <p:cNvGrpSpPr/>
          <p:nvPr/>
        </p:nvGrpSpPr>
        <p:grpSpPr>
          <a:xfrm>
            <a:off x="1195742" y="0"/>
            <a:ext cx="6855501" cy="5146849"/>
            <a:chOff x="47" y="0"/>
            <a:chExt cx="8188" cy="6148"/>
          </a:xfrm>
        </p:grpSpPr>
        <p:grpSp>
          <p:nvGrpSpPr>
            <p:cNvPr id="827" name="Google Shape;827;p67"/>
            <p:cNvGrpSpPr/>
            <p:nvPr/>
          </p:nvGrpSpPr>
          <p:grpSpPr>
            <a:xfrm>
              <a:off x="47" y="4256"/>
              <a:ext cx="4040" cy="1712"/>
              <a:chOff x="0" y="0"/>
              <a:chExt cx="4040" cy="1712"/>
            </a:xfrm>
          </p:grpSpPr>
          <p:sp>
            <p:nvSpPr>
              <p:cNvPr id="828" name="Google Shape;828;p67"/>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29" name="Google Shape;829;p67"/>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830" name="Google Shape;830;p67"/>
            <p:cNvGrpSpPr/>
            <p:nvPr/>
          </p:nvGrpSpPr>
          <p:grpSpPr>
            <a:xfrm>
              <a:off x="6471" y="96"/>
              <a:ext cx="1640" cy="4192"/>
              <a:chOff x="0" y="0"/>
              <a:chExt cx="1640" cy="4192"/>
            </a:xfrm>
          </p:grpSpPr>
          <p:sp>
            <p:nvSpPr>
              <p:cNvPr id="831" name="Google Shape;831;p67"/>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32" name="Google Shape;832;p67"/>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833" name="Google Shape;833;p67"/>
            <p:cNvGrpSpPr/>
            <p:nvPr/>
          </p:nvGrpSpPr>
          <p:grpSpPr>
            <a:xfrm>
              <a:off x="4063" y="4256"/>
              <a:ext cx="4040" cy="1712"/>
              <a:chOff x="0" y="0"/>
              <a:chExt cx="4040" cy="1712"/>
            </a:xfrm>
          </p:grpSpPr>
          <p:sp>
            <p:nvSpPr>
              <p:cNvPr id="834" name="Google Shape;834;p67"/>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35" name="Google Shape;835;p67"/>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836" name="Google Shape;836;p67"/>
            <p:cNvGrpSpPr/>
            <p:nvPr/>
          </p:nvGrpSpPr>
          <p:grpSpPr>
            <a:xfrm>
              <a:off x="55" y="96"/>
              <a:ext cx="1640" cy="4192"/>
              <a:chOff x="0" y="0"/>
              <a:chExt cx="1640" cy="4192"/>
            </a:xfrm>
          </p:grpSpPr>
          <p:sp>
            <p:nvSpPr>
              <p:cNvPr id="837" name="Google Shape;837;p67"/>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000000"/>
                  </a:solidFill>
                  <a:latin typeface="Arial Narrow"/>
                  <a:ea typeface="Arial Narrow"/>
                  <a:cs typeface="Arial Narrow"/>
                  <a:sym typeface="Arial Narrow"/>
                </a:endParaRPr>
              </a:p>
            </p:txBody>
          </p:sp>
          <p:pic>
            <p:nvPicPr>
              <p:cNvPr id="838" name="Google Shape;838;p67"/>
              <p:cNvPicPr preferRelativeResize="0"/>
              <p:nvPr/>
            </p:nvPicPr>
            <p:blipFill rotWithShape="1">
              <a:blip r:embed="rId4">
                <a:alphaModFix/>
              </a:blip>
              <a:srcRect/>
              <a:stretch/>
            </p:blipFill>
            <p:spPr>
              <a:xfrm>
                <a:off x="0" y="0"/>
                <a:ext cx="1640" cy="4192"/>
              </a:xfrm>
              <a:prstGeom prst="rect">
                <a:avLst/>
              </a:prstGeom>
              <a:noFill/>
              <a:ln>
                <a:noFill/>
              </a:ln>
            </p:spPr>
          </p:pic>
        </p:grpSp>
        <p:sp>
          <p:nvSpPr>
            <p:cNvPr id="839" name="Google Shape;839;p67"/>
            <p:cNvSpPr/>
            <p:nvPr/>
          </p:nvSpPr>
          <p:spPr>
            <a:xfrm>
              <a:off x="95" y="5940"/>
              <a:ext cx="2080" cy="2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25"/>
                <a:buFont typeface="Arial"/>
                <a:buNone/>
              </a:pPr>
              <a:r>
                <a:rPr lang="el-GR" sz="825" b="0" i="0" u="sng" strike="noStrike" cap="none">
                  <a:solidFill>
                    <a:schemeClr val="dk1"/>
                  </a:solidFill>
                  <a:latin typeface="Helvetica Neue Light"/>
                  <a:ea typeface="Helvetica Neue Light"/>
                  <a:cs typeface="Helvetica Neue Light"/>
                  <a:sym typeface="Helvetica Neue Ligh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www.businessmodelgeneration.com</a:t>
              </a:r>
              <a:endParaRPr sz="825" b="0" i="0" u="none" strike="noStrike" cap="none">
                <a:solidFill>
                  <a:schemeClr val="dk1"/>
                </a:solidFill>
                <a:latin typeface="Helvetica Neue Light"/>
                <a:ea typeface="Helvetica Neue Light"/>
                <a:cs typeface="Helvetica Neue Light"/>
                <a:sym typeface="Helvetica Neue Light"/>
              </a:endParaRPr>
            </a:p>
          </p:txBody>
        </p:sp>
        <p:grpSp>
          <p:nvGrpSpPr>
            <p:cNvPr id="840" name="Google Shape;840;p67"/>
            <p:cNvGrpSpPr/>
            <p:nvPr/>
          </p:nvGrpSpPr>
          <p:grpSpPr>
            <a:xfrm>
              <a:off x="3255" y="96"/>
              <a:ext cx="1640" cy="4192"/>
              <a:chOff x="0" y="0"/>
              <a:chExt cx="1640" cy="4192"/>
            </a:xfrm>
          </p:grpSpPr>
          <p:sp>
            <p:nvSpPr>
              <p:cNvPr id="841" name="Google Shape;841;p67"/>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42" name="Google Shape;842;p67"/>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843" name="Google Shape;843;p67"/>
            <p:cNvGrpSpPr/>
            <p:nvPr/>
          </p:nvGrpSpPr>
          <p:grpSpPr>
            <a:xfrm>
              <a:off x="4851" y="2098"/>
              <a:ext cx="1640" cy="2190"/>
              <a:chOff x="-12" y="-78"/>
              <a:chExt cx="1640" cy="2190"/>
            </a:xfrm>
          </p:grpSpPr>
          <p:sp>
            <p:nvSpPr>
              <p:cNvPr id="844" name="Google Shape;844;p67"/>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45" name="Google Shape;845;p67"/>
              <p:cNvPicPr preferRelativeResize="0"/>
              <p:nvPr/>
            </p:nvPicPr>
            <p:blipFill rotWithShape="1">
              <a:blip r:embed="rId6">
                <a:alphaModFix/>
              </a:blip>
              <a:srcRect/>
              <a:stretch/>
            </p:blipFill>
            <p:spPr>
              <a:xfrm>
                <a:off x="-12" y="-78"/>
                <a:ext cx="1640" cy="2190"/>
              </a:xfrm>
              <a:prstGeom prst="rect">
                <a:avLst/>
              </a:prstGeom>
              <a:noFill/>
              <a:ln>
                <a:noFill/>
              </a:ln>
            </p:spPr>
          </p:pic>
        </p:grpSp>
        <p:grpSp>
          <p:nvGrpSpPr>
            <p:cNvPr id="846" name="Google Shape;846;p67"/>
            <p:cNvGrpSpPr/>
            <p:nvPr/>
          </p:nvGrpSpPr>
          <p:grpSpPr>
            <a:xfrm>
              <a:off x="4863" y="96"/>
              <a:ext cx="1640" cy="2096"/>
              <a:chOff x="0" y="0"/>
              <a:chExt cx="1640" cy="2096"/>
            </a:xfrm>
          </p:grpSpPr>
          <p:sp>
            <p:nvSpPr>
              <p:cNvPr id="847" name="Google Shape;847;p67"/>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48" name="Google Shape;848;p67"/>
              <p:cNvPicPr preferRelativeResize="0"/>
              <p:nvPr/>
            </p:nvPicPr>
            <p:blipFill rotWithShape="1">
              <a:blip r:embed="rId6">
                <a:alphaModFix/>
              </a:blip>
              <a:srcRect/>
              <a:stretch/>
            </p:blipFill>
            <p:spPr>
              <a:xfrm>
                <a:off x="0" y="0"/>
                <a:ext cx="1640" cy="2002"/>
              </a:xfrm>
              <a:prstGeom prst="rect">
                <a:avLst/>
              </a:prstGeom>
              <a:noFill/>
              <a:ln>
                <a:noFill/>
              </a:ln>
            </p:spPr>
          </p:pic>
        </p:grpSp>
        <p:grpSp>
          <p:nvGrpSpPr>
            <p:cNvPr id="849" name="Google Shape;849;p67"/>
            <p:cNvGrpSpPr/>
            <p:nvPr/>
          </p:nvGrpSpPr>
          <p:grpSpPr>
            <a:xfrm>
              <a:off x="1647" y="2176"/>
              <a:ext cx="1640" cy="2112"/>
              <a:chOff x="0" y="0"/>
              <a:chExt cx="1640" cy="2112"/>
            </a:xfrm>
          </p:grpSpPr>
          <p:sp>
            <p:nvSpPr>
              <p:cNvPr id="850" name="Google Shape;850;p67"/>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51" name="Google Shape;851;p67"/>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852" name="Google Shape;852;p67"/>
            <p:cNvPicPr preferRelativeResize="0"/>
            <p:nvPr/>
          </p:nvPicPr>
          <p:blipFill rotWithShape="1">
            <a:blip r:embed="rId7">
              <a:alphaModFix/>
            </a:blip>
            <a:srcRect/>
            <a:stretch/>
          </p:blipFill>
          <p:spPr>
            <a:xfrm>
              <a:off x="123" y="4312"/>
              <a:ext cx="400" cy="400"/>
            </a:xfrm>
            <a:prstGeom prst="rect">
              <a:avLst/>
            </a:prstGeom>
            <a:noFill/>
            <a:ln>
              <a:noFill/>
            </a:ln>
          </p:spPr>
        </p:pic>
        <p:grpSp>
          <p:nvGrpSpPr>
            <p:cNvPr id="853" name="Google Shape;853;p67"/>
            <p:cNvGrpSpPr/>
            <p:nvPr/>
          </p:nvGrpSpPr>
          <p:grpSpPr>
            <a:xfrm>
              <a:off x="1647" y="96"/>
              <a:ext cx="1640" cy="2112"/>
              <a:chOff x="0" y="0"/>
              <a:chExt cx="1640" cy="2112"/>
            </a:xfrm>
          </p:grpSpPr>
          <p:sp>
            <p:nvSpPr>
              <p:cNvPr id="854" name="Google Shape;854;p67"/>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855" name="Google Shape;855;p67"/>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856" name="Google Shape;856;p67"/>
            <p:cNvPicPr preferRelativeResize="0"/>
            <p:nvPr/>
          </p:nvPicPr>
          <p:blipFill rotWithShape="1">
            <a:blip r:embed="rId8">
              <a:alphaModFix/>
            </a:blip>
            <a:srcRect/>
            <a:stretch/>
          </p:blipFill>
          <p:spPr>
            <a:xfrm>
              <a:off x="119" y="144"/>
              <a:ext cx="400" cy="400"/>
            </a:xfrm>
            <a:prstGeom prst="rect">
              <a:avLst/>
            </a:prstGeom>
            <a:noFill/>
            <a:ln>
              <a:noFill/>
            </a:ln>
          </p:spPr>
        </p:pic>
        <p:pic>
          <p:nvPicPr>
            <p:cNvPr id="857" name="Google Shape;857;p67"/>
            <p:cNvPicPr preferRelativeResize="0"/>
            <p:nvPr/>
          </p:nvPicPr>
          <p:blipFill rotWithShape="1">
            <a:blip r:embed="rId9">
              <a:alphaModFix/>
            </a:blip>
            <a:srcRect/>
            <a:stretch/>
          </p:blipFill>
          <p:spPr>
            <a:xfrm>
              <a:off x="3327" y="144"/>
              <a:ext cx="400" cy="400"/>
            </a:xfrm>
            <a:prstGeom prst="rect">
              <a:avLst/>
            </a:prstGeom>
            <a:noFill/>
            <a:ln>
              <a:noFill/>
            </a:ln>
          </p:spPr>
        </p:pic>
        <p:pic>
          <p:nvPicPr>
            <p:cNvPr id="858" name="Google Shape;858;p67"/>
            <p:cNvPicPr preferRelativeResize="0"/>
            <p:nvPr/>
          </p:nvPicPr>
          <p:blipFill rotWithShape="1">
            <a:blip r:embed="rId10">
              <a:alphaModFix/>
            </a:blip>
            <a:srcRect/>
            <a:stretch/>
          </p:blipFill>
          <p:spPr>
            <a:xfrm>
              <a:off x="7835" y="310"/>
              <a:ext cx="400" cy="400"/>
            </a:xfrm>
            <a:prstGeom prst="rect">
              <a:avLst/>
            </a:prstGeom>
            <a:noFill/>
            <a:ln>
              <a:noFill/>
            </a:ln>
          </p:spPr>
        </p:pic>
        <p:pic>
          <p:nvPicPr>
            <p:cNvPr id="859" name="Google Shape;859;p67"/>
            <p:cNvPicPr preferRelativeResize="0"/>
            <p:nvPr/>
          </p:nvPicPr>
          <p:blipFill rotWithShape="1">
            <a:blip r:embed="rId11">
              <a:alphaModFix/>
            </a:blip>
            <a:srcRect/>
            <a:stretch/>
          </p:blipFill>
          <p:spPr>
            <a:xfrm>
              <a:off x="4945" y="2119"/>
              <a:ext cx="400" cy="400"/>
            </a:xfrm>
            <a:prstGeom prst="rect">
              <a:avLst/>
            </a:prstGeom>
            <a:noFill/>
            <a:ln>
              <a:noFill/>
            </a:ln>
          </p:spPr>
        </p:pic>
        <p:pic>
          <p:nvPicPr>
            <p:cNvPr id="860" name="Google Shape;860;p67"/>
            <p:cNvPicPr preferRelativeResize="0"/>
            <p:nvPr/>
          </p:nvPicPr>
          <p:blipFill rotWithShape="1">
            <a:blip r:embed="rId12">
              <a:alphaModFix/>
            </a:blip>
            <a:srcRect/>
            <a:stretch/>
          </p:blipFill>
          <p:spPr>
            <a:xfrm>
              <a:off x="1712" y="2312"/>
              <a:ext cx="400" cy="400"/>
            </a:xfrm>
            <a:prstGeom prst="rect">
              <a:avLst/>
            </a:prstGeom>
            <a:noFill/>
            <a:ln>
              <a:noFill/>
            </a:ln>
          </p:spPr>
        </p:pic>
        <p:pic>
          <p:nvPicPr>
            <p:cNvPr id="861" name="Google Shape;861;p67"/>
            <p:cNvPicPr preferRelativeResize="0"/>
            <p:nvPr/>
          </p:nvPicPr>
          <p:blipFill rotWithShape="1">
            <a:blip r:embed="rId13">
              <a:alphaModFix/>
            </a:blip>
            <a:srcRect/>
            <a:stretch/>
          </p:blipFill>
          <p:spPr>
            <a:xfrm>
              <a:off x="4144" y="4304"/>
              <a:ext cx="400" cy="400"/>
            </a:xfrm>
            <a:prstGeom prst="rect">
              <a:avLst/>
            </a:prstGeom>
            <a:noFill/>
            <a:ln>
              <a:noFill/>
            </a:ln>
          </p:spPr>
        </p:pic>
        <p:pic>
          <p:nvPicPr>
            <p:cNvPr id="862" name="Google Shape;862;p67"/>
            <p:cNvPicPr preferRelativeResize="0"/>
            <p:nvPr/>
          </p:nvPicPr>
          <p:blipFill rotWithShape="1">
            <a:blip r:embed="rId14">
              <a:alphaModFix/>
            </a:blip>
            <a:srcRect/>
            <a:stretch/>
          </p:blipFill>
          <p:spPr>
            <a:xfrm>
              <a:off x="1714" y="140"/>
              <a:ext cx="400" cy="400"/>
            </a:xfrm>
            <a:prstGeom prst="rect">
              <a:avLst/>
            </a:prstGeom>
            <a:noFill/>
            <a:ln>
              <a:noFill/>
            </a:ln>
          </p:spPr>
        </p:pic>
        <p:pic>
          <p:nvPicPr>
            <p:cNvPr id="863" name="Google Shape;863;p67"/>
            <p:cNvPicPr preferRelativeResize="0"/>
            <p:nvPr/>
          </p:nvPicPr>
          <p:blipFill rotWithShape="1">
            <a:blip r:embed="rId15">
              <a:alphaModFix/>
            </a:blip>
            <a:srcRect/>
            <a:stretch/>
          </p:blipFill>
          <p:spPr>
            <a:xfrm>
              <a:off x="4839" y="0"/>
              <a:ext cx="560" cy="560"/>
            </a:xfrm>
            <a:prstGeom prst="rect">
              <a:avLst/>
            </a:prstGeom>
            <a:noFill/>
            <a:ln>
              <a:noFill/>
            </a:ln>
          </p:spPr>
        </p:pic>
        <p:sp>
          <p:nvSpPr>
            <p:cNvPr id="864" name="Google Shape;864;p67"/>
            <p:cNvSpPr/>
            <p:nvPr/>
          </p:nvSpPr>
          <p:spPr>
            <a:xfrm>
              <a:off x="575" y="4384"/>
              <a:ext cx="1339" cy="32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Εξόδων</a:t>
              </a:r>
              <a:endParaRPr sz="1275" b="0" i="0" u="none" strike="noStrike" cap="none">
                <a:solidFill>
                  <a:srgbClr val="4C4C4C"/>
                </a:solidFill>
                <a:latin typeface="Arial Narrow"/>
                <a:ea typeface="Arial Narrow"/>
                <a:cs typeface="Arial Narrow"/>
                <a:sym typeface="Arial Narrow"/>
              </a:endParaRPr>
            </a:p>
          </p:txBody>
        </p:sp>
        <p:sp>
          <p:nvSpPr>
            <p:cNvPr id="865" name="Google Shape;865;p67"/>
            <p:cNvSpPr/>
            <p:nvPr/>
          </p:nvSpPr>
          <p:spPr>
            <a:xfrm>
              <a:off x="4599" y="4380"/>
              <a:ext cx="1320" cy="24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Ροές Εσόδων</a:t>
              </a:r>
              <a:endParaRPr sz="1275" b="0" i="0" u="none" strike="noStrike" cap="none">
                <a:solidFill>
                  <a:srgbClr val="4C4C4C"/>
                </a:solidFill>
                <a:latin typeface="Arial Narrow"/>
                <a:ea typeface="Arial Narrow"/>
                <a:cs typeface="Arial Narrow"/>
                <a:sym typeface="Arial Narrow"/>
              </a:endParaRPr>
            </a:p>
          </p:txBody>
        </p:sp>
        <p:sp>
          <p:nvSpPr>
            <p:cNvPr id="866" name="Google Shape;866;p67"/>
            <p:cNvSpPr/>
            <p:nvPr/>
          </p:nvSpPr>
          <p:spPr>
            <a:xfrm>
              <a:off x="2127" y="2412"/>
              <a:ext cx="1088" cy="18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Πόροι</a:t>
              </a:r>
              <a:endParaRPr sz="1275" b="0" i="0" u="none" strike="noStrike" cap="none">
                <a:solidFill>
                  <a:srgbClr val="4C4C4C"/>
                </a:solidFill>
                <a:latin typeface="Arial Narrow"/>
                <a:ea typeface="Arial Narrow"/>
                <a:cs typeface="Arial Narrow"/>
                <a:sym typeface="Arial Narrow"/>
              </a:endParaRPr>
            </a:p>
          </p:txBody>
        </p:sp>
        <p:sp>
          <p:nvSpPr>
            <p:cNvPr id="867" name="Google Shape;867;p67"/>
            <p:cNvSpPr/>
            <p:nvPr/>
          </p:nvSpPr>
          <p:spPr>
            <a:xfrm>
              <a:off x="2081" y="139"/>
              <a:ext cx="1176" cy="417"/>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Κύριες Δραστηριότητες</a:t>
              </a:r>
              <a:endParaRPr sz="1275" b="0" i="0" u="none" strike="noStrike" cap="none">
                <a:solidFill>
                  <a:srgbClr val="4C4C4C"/>
                </a:solidFill>
                <a:latin typeface="Arial Narrow"/>
                <a:ea typeface="Arial Narrow"/>
                <a:cs typeface="Arial Narrow"/>
                <a:sym typeface="Arial Narrow"/>
              </a:endParaRPr>
            </a:p>
          </p:txBody>
        </p:sp>
        <p:sp>
          <p:nvSpPr>
            <p:cNvPr id="868" name="Google Shape;868;p67"/>
            <p:cNvSpPr/>
            <p:nvPr/>
          </p:nvSpPr>
          <p:spPr>
            <a:xfrm>
              <a:off x="535" y="152"/>
              <a:ext cx="1050" cy="4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Συνεργάτες</a:t>
              </a:r>
              <a:endParaRPr sz="1275" b="0" i="0" u="none" strike="noStrike" cap="none">
                <a:solidFill>
                  <a:srgbClr val="4C4C4C"/>
                </a:solidFill>
                <a:latin typeface="Arial Narrow"/>
                <a:ea typeface="Arial Narrow"/>
                <a:cs typeface="Arial Narrow"/>
                <a:sym typeface="Arial Narrow"/>
              </a:endParaRPr>
            </a:p>
          </p:txBody>
        </p:sp>
        <p:sp>
          <p:nvSpPr>
            <p:cNvPr id="869" name="Google Shape;869;p67"/>
            <p:cNvSpPr/>
            <p:nvPr/>
          </p:nvSpPr>
          <p:spPr>
            <a:xfrm>
              <a:off x="3767" y="120"/>
              <a:ext cx="1016" cy="44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Προτεινόμενη Αξία</a:t>
              </a:r>
              <a:endParaRPr sz="1275" b="0" i="0" u="none" strike="noStrike" cap="none">
                <a:solidFill>
                  <a:srgbClr val="4C4C4C"/>
                </a:solidFill>
                <a:latin typeface="Arial Narrow"/>
                <a:ea typeface="Arial Narrow"/>
                <a:cs typeface="Arial Narrow"/>
                <a:sym typeface="Arial Narrow"/>
              </a:endParaRPr>
            </a:p>
          </p:txBody>
        </p:sp>
        <p:sp>
          <p:nvSpPr>
            <p:cNvPr id="870" name="Google Shape;870;p67"/>
            <p:cNvSpPr/>
            <p:nvPr/>
          </p:nvSpPr>
          <p:spPr>
            <a:xfrm>
              <a:off x="5415" y="2119"/>
              <a:ext cx="1088" cy="36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Κανάλια Επικοινωνίας</a:t>
              </a:r>
              <a:endParaRPr sz="1275" b="0" i="0" u="none" strike="noStrike" cap="none">
                <a:solidFill>
                  <a:srgbClr val="4C4C4C"/>
                </a:solidFill>
                <a:latin typeface="Arial Narrow"/>
                <a:ea typeface="Arial Narrow"/>
                <a:cs typeface="Arial Narrow"/>
                <a:sym typeface="Arial Narrow"/>
              </a:endParaRPr>
            </a:p>
          </p:txBody>
        </p:sp>
      </p:grpSp>
      <p:pic>
        <p:nvPicPr>
          <p:cNvPr id="871" name="Google Shape;871;p67"/>
          <p:cNvPicPr preferRelativeResize="0"/>
          <p:nvPr/>
        </p:nvPicPr>
        <p:blipFill rotWithShape="1">
          <a:blip r:embed="rId16">
            <a:alphaModFix/>
          </a:blip>
          <a:srcRect/>
          <a:stretch/>
        </p:blipFill>
        <p:spPr>
          <a:xfrm>
            <a:off x="3881677" y="535781"/>
            <a:ext cx="1441253" cy="1557114"/>
          </a:xfrm>
          <a:prstGeom prst="rect">
            <a:avLst/>
          </a:prstGeom>
          <a:noFill/>
          <a:ln>
            <a:noFill/>
          </a:ln>
        </p:spPr>
      </p:pic>
      <p:pic>
        <p:nvPicPr>
          <p:cNvPr id="872" name="Google Shape;872;p67"/>
          <p:cNvPicPr preferRelativeResize="0"/>
          <p:nvPr/>
        </p:nvPicPr>
        <p:blipFill rotWithShape="1">
          <a:blip r:embed="rId17">
            <a:alphaModFix/>
          </a:blip>
          <a:srcRect/>
          <a:stretch/>
        </p:blipFill>
        <p:spPr>
          <a:xfrm>
            <a:off x="5234694" y="2078101"/>
            <a:ext cx="1349875" cy="763517"/>
          </a:xfrm>
          <a:prstGeom prst="rect">
            <a:avLst/>
          </a:prstGeom>
          <a:noFill/>
          <a:ln>
            <a:noFill/>
          </a:ln>
        </p:spPr>
      </p:pic>
      <p:sp>
        <p:nvSpPr>
          <p:cNvPr id="873" name="Google Shape;873;p67"/>
          <p:cNvSpPr/>
          <p:nvPr/>
        </p:nvSpPr>
        <p:spPr>
          <a:xfrm>
            <a:off x="5274078" y="2054794"/>
            <a:ext cx="1351294" cy="807913"/>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050"/>
              <a:buFont typeface="Arial"/>
              <a:buNone/>
            </a:pPr>
            <a:r>
              <a:rPr lang="el-GR" sz="1050" b="0" i="0" u="none" strike="noStrike" cap="none">
                <a:solidFill>
                  <a:srgbClr val="FFFFFF"/>
                </a:solidFill>
                <a:latin typeface="Arial Narrow"/>
                <a:ea typeface="Arial Narrow"/>
                <a:cs typeface="Arial Narrow"/>
                <a:sym typeface="Arial Narrow"/>
              </a:rPr>
              <a:t>Γνωρίζεις Ποια Κανάλια Χρησιμοποιούν  για να Εντοπίσουν Υποψηφίους? Ευχαριστούν περισσότερο τΠΩΣ σε βρίσκουν?   </a:t>
            </a:r>
            <a:endParaRPr sz="1050" b="0" i="0" u="none" strike="noStrike" cap="none">
              <a:solidFill>
                <a:srgbClr val="FFFFFF"/>
              </a:solidFill>
              <a:latin typeface="Arial Narrow"/>
              <a:ea typeface="Arial Narrow"/>
              <a:cs typeface="Arial Narrow"/>
              <a:sym typeface="Arial Narrow"/>
            </a:endParaRPr>
          </a:p>
        </p:txBody>
      </p:sp>
      <p:pic>
        <p:nvPicPr>
          <p:cNvPr id="874" name="Google Shape;874;p67"/>
          <p:cNvPicPr preferRelativeResize="0"/>
          <p:nvPr/>
        </p:nvPicPr>
        <p:blipFill rotWithShape="1">
          <a:blip r:embed="rId16">
            <a:alphaModFix/>
          </a:blip>
          <a:srcRect/>
          <a:stretch/>
        </p:blipFill>
        <p:spPr>
          <a:xfrm>
            <a:off x="2504129" y="2179718"/>
            <a:ext cx="1427700" cy="1302733"/>
          </a:xfrm>
          <a:prstGeom prst="rect">
            <a:avLst/>
          </a:prstGeom>
          <a:noFill/>
          <a:ln>
            <a:noFill/>
          </a:ln>
        </p:spPr>
      </p:pic>
      <p:pic>
        <p:nvPicPr>
          <p:cNvPr id="875" name="Google Shape;875;p67"/>
          <p:cNvPicPr preferRelativeResize="0"/>
          <p:nvPr/>
        </p:nvPicPr>
        <p:blipFill rotWithShape="1">
          <a:blip r:embed="rId16">
            <a:alphaModFix/>
          </a:blip>
          <a:srcRect/>
          <a:stretch/>
        </p:blipFill>
        <p:spPr>
          <a:xfrm>
            <a:off x="2541563" y="469646"/>
            <a:ext cx="1346924" cy="1469085"/>
          </a:xfrm>
          <a:prstGeom prst="rect">
            <a:avLst/>
          </a:prstGeom>
          <a:noFill/>
          <a:ln>
            <a:noFill/>
          </a:ln>
        </p:spPr>
      </p:pic>
      <p:pic>
        <p:nvPicPr>
          <p:cNvPr id="876" name="Google Shape;876;p67"/>
          <p:cNvPicPr preferRelativeResize="0"/>
          <p:nvPr/>
        </p:nvPicPr>
        <p:blipFill rotWithShape="1">
          <a:blip r:embed="rId16">
            <a:alphaModFix/>
          </a:blip>
          <a:srcRect/>
          <a:stretch/>
        </p:blipFill>
        <p:spPr>
          <a:xfrm>
            <a:off x="1143000" y="483237"/>
            <a:ext cx="1416433" cy="1329053"/>
          </a:xfrm>
          <a:prstGeom prst="rect">
            <a:avLst/>
          </a:prstGeom>
          <a:noFill/>
          <a:ln>
            <a:noFill/>
          </a:ln>
        </p:spPr>
      </p:pic>
      <p:pic>
        <p:nvPicPr>
          <p:cNvPr id="877" name="Google Shape;877;p67"/>
          <p:cNvPicPr preferRelativeResize="0"/>
          <p:nvPr/>
        </p:nvPicPr>
        <p:blipFill rotWithShape="1">
          <a:blip r:embed="rId17">
            <a:alphaModFix/>
          </a:blip>
          <a:srcRect/>
          <a:stretch/>
        </p:blipFill>
        <p:spPr>
          <a:xfrm>
            <a:off x="6587399" y="732656"/>
            <a:ext cx="1326223" cy="1160837"/>
          </a:xfrm>
          <a:prstGeom prst="rect">
            <a:avLst/>
          </a:prstGeom>
          <a:noFill/>
          <a:ln>
            <a:noFill/>
          </a:ln>
        </p:spPr>
      </p:pic>
      <p:sp>
        <p:nvSpPr>
          <p:cNvPr id="878" name="Google Shape;878;p67"/>
          <p:cNvSpPr/>
          <p:nvPr/>
        </p:nvSpPr>
        <p:spPr>
          <a:xfrm>
            <a:off x="6713370" y="882419"/>
            <a:ext cx="1112246" cy="73866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Ομαδοποίηση του Κοινού σε Συγκεκριμένες Κατηγορίες</a:t>
            </a:r>
            <a:endParaRPr sz="1200" b="0" i="0" u="none" strike="noStrike" cap="none">
              <a:solidFill>
                <a:srgbClr val="FFFFFF"/>
              </a:solidFill>
              <a:latin typeface="Arial Narrow"/>
              <a:ea typeface="Arial Narrow"/>
              <a:cs typeface="Arial Narrow"/>
              <a:sym typeface="Arial Narrow"/>
            </a:endParaRPr>
          </a:p>
        </p:txBody>
      </p:sp>
      <p:pic>
        <p:nvPicPr>
          <p:cNvPr id="879" name="Google Shape;879;p67"/>
          <p:cNvPicPr preferRelativeResize="0"/>
          <p:nvPr/>
        </p:nvPicPr>
        <p:blipFill rotWithShape="1">
          <a:blip r:embed="rId17">
            <a:alphaModFix/>
          </a:blip>
          <a:srcRect/>
          <a:stretch/>
        </p:blipFill>
        <p:spPr>
          <a:xfrm>
            <a:off x="4619485" y="3880427"/>
            <a:ext cx="3100382" cy="1113993"/>
          </a:xfrm>
          <a:prstGeom prst="rect">
            <a:avLst/>
          </a:prstGeom>
          <a:noFill/>
          <a:ln>
            <a:noFill/>
          </a:ln>
        </p:spPr>
      </p:pic>
      <p:pic>
        <p:nvPicPr>
          <p:cNvPr id="880" name="Google Shape;880;p67"/>
          <p:cNvPicPr preferRelativeResize="0"/>
          <p:nvPr/>
        </p:nvPicPr>
        <p:blipFill rotWithShape="1">
          <a:blip r:embed="rId16">
            <a:alphaModFix/>
          </a:blip>
          <a:srcRect/>
          <a:stretch/>
        </p:blipFill>
        <p:spPr>
          <a:xfrm>
            <a:off x="1281419" y="3850007"/>
            <a:ext cx="3270069" cy="1064961"/>
          </a:xfrm>
          <a:prstGeom prst="rect">
            <a:avLst/>
          </a:prstGeom>
          <a:noFill/>
          <a:ln>
            <a:noFill/>
          </a:ln>
        </p:spPr>
      </p:pic>
      <p:pic>
        <p:nvPicPr>
          <p:cNvPr id="881" name="Google Shape;881;p67"/>
          <p:cNvPicPr preferRelativeResize="0"/>
          <p:nvPr/>
        </p:nvPicPr>
        <p:blipFill rotWithShape="1">
          <a:blip r:embed="rId17">
            <a:alphaModFix/>
          </a:blip>
          <a:srcRect/>
          <a:stretch/>
        </p:blipFill>
        <p:spPr>
          <a:xfrm>
            <a:off x="6590748" y="1870491"/>
            <a:ext cx="1326223" cy="1160837"/>
          </a:xfrm>
          <a:prstGeom prst="rect">
            <a:avLst/>
          </a:prstGeom>
          <a:noFill/>
          <a:ln>
            <a:noFill/>
          </a:ln>
        </p:spPr>
      </p:pic>
      <p:sp>
        <p:nvSpPr>
          <p:cNvPr id="882" name="Google Shape;882;p67"/>
          <p:cNvSpPr/>
          <p:nvPr/>
        </p:nvSpPr>
        <p:spPr>
          <a:xfrm>
            <a:off x="6703995" y="2191989"/>
            <a:ext cx="1223333"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Γνωρίζεις Ακριβώς τις Ανάγκες τους;</a:t>
            </a:r>
            <a:endParaRPr sz="1200" b="0" i="0" u="none" strike="noStrike" cap="none">
              <a:solidFill>
                <a:srgbClr val="FFFFFF"/>
              </a:solidFill>
              <a:latin typeface="Arial Narrow"/>
              <a:ea typeface="Arial Narrow"/>
              <a:cs typeface="Arial Narrow"/>
              <a:sym typeface="Arial Narrow"/>
            </a:endParaRPr>
          </a:p>
        </p:txBody>
      </p:sp>
      <p:sp>
        <p:nvSpPr>
          <p:cNvPr id="883" name="Google Shape;883;p67"/>
          <p:cNvSpPr/>
          <p:nvPr/>
        </p:nvSpPr>
        <p:spPr>
          <a:xfrm>
            <a:off x="3943561" y="680042"/>
            <a:ext cx="1327973" cy="1292662"/>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Ποιες Ανάγκες τους Βοηθάς να Λύσουν;</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C4C4C"/>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Πως Αντιλαμβάνεται το Κοινό την Αξία που του Παρέχεις;</a:t>
            </a:r>
            <a:endParaRPr sz="1200" b="0" i="0" u="none" strike="noStrike" cap="none">
              <a:solidFill>
                <a:srgbClr val="4C4C4C"/>
              </a:solidFill>
              <a:latin typeface="Arial Narrow"/>
              <a:ea typeface="Arial Narrow"/>
              <a:cs typeface="Arial Narrow"/>
              <a:sym typeface="Arial Narrow"/>
            </a:endParaRPr>
          </a:p>
        </p:txBody>
      </p:sp>
      <p:pic>
        <p:nvPicPr>
          <p:cNvPr id="884" name="Google Shape;884;p67"/>
          <p:cNvPicPr preferRelativeResize="0"/>
          <p:nvPr/>
        </p:nvPicPr>
        <p:blipFill rotWithShape="1">
          <a:blip r:embed="rId16">
            <a:alphaModFix/>
          </a:blip>
          <a:srcRect/>
          <a:stretch/>
        </p:blipFill>
        <p:spPr>
          <a:xfrm>
            <a:off x="3850513" y="2001933"/>
            <a:ext cx="1441253" cy="1557114"/>
          </a:xfrm>
          <a:prstGeom prst="rect">
            <a:avLst/>
          </a:prstGeom>
          <a:noFill/>
          <a:ln>
            <a:noFill/>
          </a:ln>
        </p:spPr>
      </p:pic>
      <p:sp>
        <p:nvSpPr>
          <p:cNvPr id="885" name="Google Shape;885;p67"/>
          <p:cNvSpPr/>
          <p:nvPr/>
        </p:nvSpPr>
        <p:spPr>
          <a:xfrm>
            <a:off x="3964433" y="2175948"/>
            <a:ext cx="1290355" cy="1373453"/>
          </a:xfrm>
          <a:prstGeom prst="rect">
            <a:avLst/>
          </a:prstGeom>
          <a:solidFill>
            <a:srgbClr val="FFFF00"/>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Είσαι σε Θέση να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25"/>
              <a:buFont typeface="Arial"/>
              <a:buNone/>
            </a:pPr>
            <a:endParaRPr sz="525" b="0" i="0" u="none" strike="noStrike" cap="none">
              <a:solidFill>
                <a:srgbClr val="4C4C4C"/>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Επιλύσεις τα Προβλήματα του Κοινού</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Εμπλουτίσεις την Προσφερόμενή Αξία;</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4C4C4C"/>
              </a:solidFill>
              <a:latin typeface="Arial Narrow"/>
              <a:ea typeface="Arial Narrow"/>
              <a:cs typeface="Arial Narrow"/>
              <a:sym typeface="Arial Narrow"/>
            </a:endParaRPr>
          </a:p>
        </p:txBody>
      </p:sp>
      <p:pic>
        <p:nvPicPr>
          <p:cNvPr id="886" name="Google Shape;886;p67"/>
          <p:cNvPicPr preferRelativeResize="0"/>
          <p:nvPr/>
        </p:nvPicPr>
        <p:blipFill rotWithShape="1">
          <a:blip r:embed="rId17">
            <a:alphaModFix/>
          </a:blip>
          <a:srcRect/>
          <a:stretch/>
        </p:blipFill>
        <p:spPr>
          <a:xfrm>
            <a:off x="5252683" y="2787774"/>
            <a:ext cx="1326223" cy="763517"/>
          </a:xfrm>
          <a:prstGeom prst="rect">
            <a:avLst/>
          </a:prstGeom>
          <a:noFill/>
          <a:ln>
            <a:noFill/>
          </a:ln>
        </p:spPr>
      </p:pic>
      <p:pic>
        <p:nvPicPr>
          <p:cNvPr id="887" name="Google Shape;887;p67"/>
          <p:cNvPicPr preferRelativeResize="0"/>
          <p:nvPr/>
        </p:nvPicPr>
        <p:blipFill rotWithShape="1">
          <a:blip r:embed="rId17">
            <a:alphaModFix/>
          </a:blip>
          <a:srcRect/>
          <a:stretch/>
        </p:blipFill>
        <p:spPr>
          <a:xfrm>
            <a:off x="5255514" y="369318"/>
            <a:ext cx="1345591" cy="602862"/>
          </a:xfrm>
          <a:prstGeom prst="rect">
            <a:avLst/>
          </a:prstGeom>
          <a:noFill/>
          <a:ln>
            <a:noFill/>
          </a:ln>
        </p:spPr>
      </p:pic>
      <p:pic>
        <p:nvPicPr>
          <p:cNvPr id="888" name="Google Shape;888;p67"/>
          <p:cNvPicPr preferRelativeResize="0"/>
          <p:nvPr/>
        </p:nvPicPr>
        <p:blipFill rotWithShape="1">
          <a:blip r:embed="rId17">
            <a:alphaModFix/>
          </a:blip>
          <a:srcRect/>
          <a:stretch/>
        </p:blipFill>
        <p:spPr>
          <a:xfrm>
            <a:off x="5293487" y="951392"/>
            <a:ext cx="1319862" cy="443197"/>
          </a:xfrm>
          <a:prstGeom prst="rect">
            <a:avLst/>
          </a:prstGeom>
          <a:noFill/>
          <a:ln>
            <a:noFill/>
          </a:ln>
        </p:spPr>
      </p:pic>
      <p:sp>
        <p:nvSpPr>
          <p:cNvPr id="889" name="Google Shape;889;p67"/>
          <p:cNvSpPr/>
          <p:nvPr/>
        </p:nvSpPr>
        <p:spPr>
          <a:xfrm>
            <a:off x="5360241" y="946091"/>
            <a:ext cx="1310712"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Είναι Ικανοποιητικές οι  οι Σχέσεις σου; </a:t>
            </a:r>
            <a:endParaRPr sz="1200" b="0" i="0" u="none" strike="noStrike" cap="none">
              <a:solidFill>
                <a:srgbClr val="FFFFFF"/>
              </a:solidFill>
              <a:latin typeface="Arial Narrow"/>
              <a:ea typeface="Arial Narrow"/>
              <a:cs typeface="Arial Narrow"/>
              <a:sym typeface="Arial Narrow"/>
            </a:endParaRPr>
          </a:p>
        </p:txBody>
      </p:sp>
      <p:pic>
        <p:nvPicPr>
          <p:cNvPr id="890" name="Google Shape;890;p67"/>
          <p:cNvPicPr preferRelativeResize="0"/>
          <p:nvPr/>
        </p:nvPicPr>
        <p:blipFill rotWithShape="1">
          <a:blip r:embed="rId17">
            <a:alphaModFix/>
          </a:blip>
          <a:srcRect/>
          <a:stretch/>
        </p:blipFill>
        <p:spPr>
          <a:xfrm>
            <a:off x="5283047" y="1369095"/>
            <a:ext cx="1319862" cy="443197"/>
          </a:xfrm>
          <a:prstGeom prst="rect">
            <a:avLst/>
          </a:prstGeom>
          <a:noFill/>
          <a:ln>
            <a:noFill/>
          </a:ln>
        </p:spPr>
      </p:pic>
      <p:sp>
        <p:nvSpPr>
          <p:cNvPr id="891" name="Google Shape;891;p67"/>
          <p:cNvSpPr/>
          <p:nvPr/>
        </p:nvSpPr>
        <p:spPr>
          <a:xfrm>
            <a:off x="5349801" y="1358599"/>
            <a:ext cx="1310712"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Μήπως Σπαταλάς/</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Χρειαζεσαι Χρόνο;</a:t>
            </a:r>
            <a:endParaRPr sz="1200" b="0" i="0" u="none" strike="noStrike" cap="none">
              <a:solidFill>
                <a:srgbClr val="FFFFFF"/>
              </a:solidFill>
              <a:latin typeface="Arial Narrow"/>
              <a:ea typeface="Arial Narrow"/>
              <a:cs typeface="Arial Narrow"/>
              <a:sym typeface="Arial Narrow"/>
            </a:endParaRPr>
          </a:p>
        </p:txBody>
      </p:sp>
      <p:sp>
        <p:nvSpPr>
          <p:cNvPr id="892" name="Google Shape;892;p67"/>
          <p:cNvSpPr/>
          <p:nvPr/>
        </p:nvSpPr>
        <p:spPr>
          <a:xfrm>
            <a:off x="1195742" y="591025"/>
            <a:ext cx="1329629"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Ποιοι είναι οι Συνεργάτες/</a:t>
            </a:r>
            <a:endParaRPr sz="1200" b="0" i="0" u="none" strike="noStrike" cap="none">
              <a:solidFill>
                <a:srgbClr val="4C4C4C"/>
              </a:solidFill>
              <a:latin typeface="Arial Narrow"/>
              <a:ea typeface="Arial Narrow"/>
              <a:cs typeface="Arial Narrow"/>
              <a:sym typeface="Arial Narrow"/>
            </a:endParaRPr>
          </a:p>
        </p:txBody>
      </p:sp>
      <p:sp>
        <p:nvSpPr>
          <p:cNvPr id="893" name="Google Shape;893;p67"/>
          <p:cNvSpPr/>
          <p:nvPr/>
        </p:nvSpPr>
        <p:spPr>
          <a:xfrm>
            <a:off x="1191831" y="1176306"/>
            <a:ext cx="1361820"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ΠΩΣ σε Βοηθούν –Ποιες Δράσεις Εκτελούν </a:t>
            </a:r>
            <a:endParaRPr sz="1200" b="0" i="0" u="none" strike="noStrike" cap="none">
              <a:solidFill>
                <a:srgbClr val="4C4C4C"/>
              </a:solidFill>
              <a:latin typeface="Arial Narrow"/>
              <a:ea typeface="Arial Narrow"/>
              <a:cs typeface="Arial Narrow"/>
              <a:sym typeface="Arial Narrow"/>
            </a:endParaRPr>
          </a:p>
        </p:txBody>
      </p:sp>
      <p:sp>
        <p:nvSpPr>
          <p:cNvPr id="894" name="Google Shape;894;p67"/>
          <p:cNvSpPr/>
          <p:nvPr/>
        </p:nvSpPr>
        <p:spPr>
          <a:xfrm>
            <a:off x="1460301" y="3924000"/>
            <a:ext cx="3010391"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Hard Costs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Ποιοι είναι οι πιο Δαπανηροί Πόροι / Δραστηριότητες</a:t>
            </a:r>
            <a:endParaRPr sz="1200" b="0" i="0" u="none" strike="noStrike" cap="none">
              <a:solidFill>
                <a:schemeClr val="dk1"/>
              </a:solidFill>
              <a:latin typeface="Arial Narrow"/>
              <a:ea typeface="Arial Narrow"/>
              <a:cs typeface="Arial Narrow"/>
              <a:sym typeface="Arial Narrow"/>
            </a:endParaRPr>
          </a:p>
        </p:txBody>
      </p:sp>
      <p:sp>
        <p:nvSpPr>
          <p:cNvPr id="895" name="Google Shape;895;p67"/>
          <p:cNvSpPr/>
          <p:nvPr/>
        </p:nvSpPr>
        <p:spPr>
          <a:xfrm>
            <a:off x="4789253" y="4055487"/>
            <a:ext cx="2752934" cy="73866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lt1"/>
                </a:solidFill>
                <a:latin typeface="Arial Narrow"/>
                <a:ea typeface="Arial Narrow"/>
                <a:cs typeface="Arial Narrow"/>
                <a:sym typeface="Arial Narrow"/>
              </a:rPr>
              <a:t>Hard Benefis (Οικονομικά)</a:t>
            </a:r>
            <a:endParaRPr sz="1200" b="0"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lt1"/>
                </a:solidFill>
                <a:latin typeface="Arial Narrow"/>
                <a:ea typeface="Arial Narrow"/>
                <a:cs typeface="Arial Narrow"/>
                <a:sym typeface="Arial Narrow"/>
              </a:rPr>
              <a:t>Soft Benefits (Αναγνώριση)</a:t>
            </a:r>
            <a:endParaRPr sz="1200" b="0"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lt1"/>
                </a:solidFill>
                <a:latin typeface="Arial Narrow"/>
                <a:ea typeface="Arial Narrow"/>
                <a:cs typeface="Arial Narrow"/>
                <a:sym typeface="Arial Narrow"/>
              </a:rPr>
              <a:t> </a:t>
            </a:r>
            <a:endParaRPr sz="1200" b="0" i="0" u="none" strike="noStrike" cap="none">
              <a:solidFill>
                <a:schemeClr val="lt1"/>
              </a:solidFill>
              <a:latin typeface="Arial Narrow"/>
              <a:ea typeface="Arial Narrow"/>
              <a:cs typeface="Arial Narrow"/>
              <a:sym typeface="Arial Narrow"/>
            </a:endParaRPr>
          </a:p>
        </p:txBody>
      </p:sp>
      <p:sp>
        <p:nvSpPr>
          <p:cNvPr id="896" name="Google Shape;896;p67"/>
          <p:cNvSpPr/>
          <p:nvPr/>
        </p:nvSpPr>
        <p:spPr>
          <a:xfrm>
            <a:off x="5331460" y="2832152"/>
            <a:ext cx="1269645" cy="692497"/>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25"/>
              <a:buFont typeface="Arial"/>
              <a:buNone/>
            </a:pPr>
            <a:r>
              <a:rPr lang="el-GR" sz="1125" b="0" i="0" u="none" strike="noStrike" cap="none">
                <a:solidFill>
                  <a:schemeClr val="lt1"/>
                </a:solidFill>
                <a:latin typeface="Arial Narrow"/>
                <a:ea typeface="Arial Narrow"/>
                <a:cs typeface="Arial Narrow"/>
                <a:sym typeface="Arial Narrow"/>
              </a:rPr>
              <a:t>Έχεις ένα καλο-μελετημένο σχέδιο καναλιών επικοινωνίας &amp; διανομής;</a:t>
            </a:r>
            <a:endParaRPr sz="1125" b="0" i="0" u="none" strike="noStrike" cap="none">
              <a:solidFill>
                <a:schemeClr val="lt1"/>
              </a:solidFill>
              <a:latin typeface="Arial Narrow"/>
              <a:ea typeface="Arial Narrow"/>
              <a:cs typeface="Arial Narrow"/>
              <a:sym typeface="Arial Narrow"/>
            </a:endParaRPr>
          </a:p>
        </p:txBody>
      </p:sp>
      <p:sp>
        <p:nvSpPr>
          <p:cNvPr id="897" name="Google Shape;897;p67"/>
          <p:cNvSpPr/>
          <p:nvPr/>
        </p:nvSpPr>
        <p:spPr>
          <a:xfrm>
            <a:off x="5512665" y="141481"/>
            <a:ext cx="1110209" cy="32816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Σχέσεις με το Κοινό </a:t>
            </a:r>
            <a:endParaRPr sz="1275" b="0" i="0" u="none" strike="noStrike" cap="none">
              <a:solidFill>
                <a:srgbClr val="4C4C4C"/>
              </a:solidFill>
              <a:latin typeface="Arial Narrow"/>
              <a:ea typeface="Arial Narrow"/>
              <a:cs typeface="Arial Narrow"/>
              <a:sym typeface="Arial Narrow"/>
            </a:endParaRPr>
          </a:p>
        </p:txBody>
      </p:sp>
      <p:sp>
        <p:nvSpPr>
          <p:cNvPr id="898" name="Google Shape;898;p67"/>
          <p:cNvSpPr/>
          <p:nvPr/>
        </p:nvSpPr>
        <p:spPr>
          <a:xfrm>
            <a:off x="2607385" y="318957"/>
            <a:ext cx="1258361" cy="1604285"/>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-Πόσο έχεις Ενδυναμώσει τα τυπικά σου προσόντα</a:t>
            </a:r>
            <a:endParaRPr sz="105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00"/>
              <a:buFont typeface="Arial"/>
              <a:buNone/>
            </a:pPr>
            <a:endParaRPr sz="3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 Τι είδους πιστοποιήσεις χρειάζεσαι ώστε να καλύψεις τις ανάγκες του κοινού</a:t>
            </a:r>
            <a:endParaRPr sz="1125" b="0" i="0" u="none" strike="noStrike" cap="none">
              <a:solidFill>
                <a:srgbClr val="4C4C4C"/>
              </a:solidFill>
              <a:latin typeface="Arial Narrow"/>
              <a:ea typeface="Arial Narrow"/>
              <a:cs typeface="Arial Narrow"/>
              <a:sym typeface="Arial Narrow"/>
            </a:endParaRPr>
          </a:p>
        </p:txBody>
      </p:sp>
      <p:sp>
        <p:nvSpPr>
          <p:cNvPr id="899" name="Google Shape;899;p67"/>
          <p:cNvSpPr/>
          <p:nvPr/>
        </p:nvSpPr>
        <p:spPr>
          <a:xfrm>
            <a:off x="6626223" y="114691"/>
            <a:ext cx="1144519" cy="45876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Στοχευμένο Κοινό</a:t>
            </a:r>
            <a:endParaRPr sz="1275" b="0" i="0" u="none" strike="noStrike" cap="none">
              <a:solidFill>
                <a:srgbClr val="4C4C4C"/>
              </a:solidFill>
              <a:latin typeface="Arial Narrow"/>
              <a:ea typeface="Arial Narrow"/>
              <a:cs typeface="Arial Narrow"/>
              <a:sym typeface="Arial Narrow"/>
            </a:endParaRPr>
          </a:p>
        </p:txBody>
      </p:sp>
      <p:pic>
        <p:nvPicPr>
          <p:cNvPr id="900" name="Google Shape;900;p67"/>
          <p:cNvPicPr preferRelativeResize="0"/>
          <p:nvPr/>
        </p:nvPicPr>
        <p:blipFill rotWithShape="1">
          <a:blip r:embed="rId17">
            <a:alphaModFix/>
          </a:blip>
          <a:srcRect/>
          <a:stretch/>
        </p:blipFill>
        <p:spPr>
          <a:xfrm>
            <a:off x="6601104" y="2936450"/>
            <a:ext cx="1326223" cy="699321"/>
          </a:xfrm>
          <a:prstGeom prst="rect">
            <a:avLst/>
          </a:prstGeom>
          <a:noFill/>
          <a:ln>
            <a:noFill/>
          </a:ln>
        </p:spPr>
      </p:pic>
      <p:sp>
        <p:nvSpPr>
          <p:cNvPr id="901" name="Google Shape;901;p67"/>
          <p:cNvSpPr/>
          <p:nvPr/>
        </p:nvSpPr>
        <p:spPr>
          <a:xfrm>
            <a:off x="6673750" y="3081987"/>
            <a:ext cx="1223333"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ΠΟΙΟΙ τους επηρεάζουν</a:t>
            </a:r>
            <a:endParaRPr sz="1200" b="0" i="0" u="none" strike="noStrike" cap="none">
              <a:solidFill>
                <a:srgbClr val="FFFFFF"/>
              </a:solidFill>
              <a:latin typeface="Arial Narrow"/>
              <a:ea typeface="Arial Narrow"/>
              <a:cs typeface="Arial Narrow"/>
              <a:sym typeface="Arial Narrow"/>
            </a:endParaRPr>
          </a:p>
        </p:txBody>
      </p:sp>
      <p:sp>
        <p:nvSpPr>
          <p:cNvPr id="902" name="Google Shape;902;p67"/>
          <p:cNvSpPr/>
          <p:nvPr/>
        </p:nvSpPr>
        <p:spPr>
          <a:xfrm>
            <a:off x="5314396" y="512394"/>
            <a:ext cx="1310712"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Έμφαση στις Προσωπικές Γνωριμίες</a:t>
            </a:r>
            <a:endParaRPr sz="1200" b="0" i="0" u="none" strike="noStrike" cap="none">
              <a:solidFill>
                <a:srgbClr val="FFFFFF"/>
              </a:solidFill>
              <a:latin typeface="Arial Narrow"/>
              <a:ea typeface="Arial Narrow"/>
              <a:cs typeface="Arial Narrow"/>
              <a:sym typeface="Arial Narrow"/>
            </a:endParaRPr>
          </a:p>
        </p:txBody>
      </p:sp>
      <p:sp>
        <p:nvSpPr>
          <p:cNvPr id="903" name="Google Shape;903;p67"/>
          <p:cNvSpPr/>
          <p:nvPr/>
        </p:nvSpPr>
        <p:spPr>
          <a:xfrm>
            <a:off x="2552786" y="2361160"/>
            <a:ext cx="1350816" cy="92333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ΠΟΙΑ τα κυριότερα</a:t>
            </a:r>
            <a:endParaRPr sz="12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-προσωπικά χαρακτηριστικά</a:t>
            </a:r>
            <a:endParaRPr sz="12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-ικανότητες (έμφυτες)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δεξιότητες</a:t>
            </a:r>
            <a:endParaRPr sz="1200" b="0" i="0" u="none" strike="noStrike" cap="none">
              <a:solidFill>
                <a:srgbClr val="4C4C4C"/>
              </a:solidFill>
              <a:latin typeface="Arial Narrow"/>
              <a:ea typeface="Arial Narrow"/>
              <a:cs typeface="Arial Narrow"/>
              <a:sym typeface="Arial Narrow"/>
            </a:endParaRPr>
          </a:p>
        </p:txBody>
      </p:sp>
      <p:pic>
        <p:nvPicPr>
          <p:cNvPr id="904" name="Google Shape;904;p67"/>
          <p:cNvPicPr preferRelativeResize="0"/>
          <p:nvPr/>
        </p:nvPicPr>
        <p:blipFill rotWithShape="1">
          <a:blip r:embed="rId16">
            <a:alphaModFix/>
          </a:blip>
          <a:srcRect/>
          <a:stretch/>
        </p:blipFill>
        <p:spPr>
          <a:xfrm>
            <a:off x="1159117" y="1791073"/>
            <a:ext cx="1416433" cy="1811897"/>
          </a:xfrm>
          <a:prstGeom prst="rect">
            <a:avLst/>
          </a:prstGeom>
          <a:noFill/>
          <a:ln>
            <a:noFill/>
          </a:ln>
        </p:spPr>
      </p:pic>
      <p:sp>
        <p:nvSpPr>
          <p:cNvPr id="905" name="Google Shape;905;p67"/>
          <p:cNvSpPr/>
          <p:nvPr/>
        </p:nvSpPr>
        <p:spPr>
          <a:xfrm>
            <a:off x="1263511" y="1970114"/>
            <a:ext cx="1329629" cy="147732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ΠΟΙΟΙ Συνεργάτες σε </a:t>
            </a:r>
            <a:endParaRPr sz="1200"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δίνουν “δύναμη”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πιέζουν να γίνεις “καλύτερος”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υποστηρίζουν συναισθηματικά</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 πληροφορούν για νέες ιδέες και τάσεις</a:t>
            </a:r>
            <a:endParaRPr sz="1200" b="0" i="0" u="none" strike="noStrike" cap="none">
              <a:solidFill>
                <a:srgbClr val="4C4C4C"/>
              </a:solidFill>
              <a:latin typeface="Arial Narrow"/>
              <a:ea typeface="Arial Narrow"/>
              <a:cs typeface="Arial Narrow"/>
              <a:sym typeface="Arial Narrow"/>
            </a:endParaRPr>
          </a:p>
        </p:txBody>
      </p:sp>
      <p:sp>
        <p:nvSpPr>
          <p:cNvPr id="906" name="Google Shape;906;p67"/>
          <p:cNvSpPr/>
          <p:nvPr/>
        </p:nvSpPr>
        <p:spPr>
          <a:xfrm>
            <a:off x="1460300" y="4420450"/>
            <a:ext cx="290193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Soft Costs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Stress, Απογοήτευση</a:t>
            </a:r>
            <a:endParaRPr sz="12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 </a:t>
            </a:r>
            <a:endParaRPr sz="1200" b="0" i="0" u="none" strike="noStrike" cap="none">
              <a:solidFill>
                <a:schemeClr val="dk1"/>
              </a:solidFill>
              <a:latin typeface="Arial Narrow"/>
              <a:ea typeface="Arial Narrow"/>
              <a:cs typeface="Arial Narrow"/>
              <a:sym typeface="Arial Narrow"/>
            </a:endParaRPr>
          </a:p>
        </p:txBody>
      </p:sp>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68"/>
          <p:cNvGrpSpPr/>
          <p:nvPr/>
        </p:nvGrpSpPr>
        <p:grpSpPr>
          <a:xfrm>
            <a:off x="1239535" y="14688"/>
            <a:ext cx="6840431" cy="5066482"/>
            <a:chOff x="47" y="96"/>
            <a:chExt cx="8170" cy="6052"/>
          </a:xfrm>
        </p:grpSpPr>
        <p:grpSp>
          <p:nvGrpSpPr>
            <p:cNvPr id="912" name="Google Shape;912;p68"/>
            <p:cNvGrpSpPr/>
            <p:nvPr/>
          </p:nvGrpSpPr>
          <p:grpSpPr>
            <a:xfrm>
              <a:off x="47" y="4256"/>
              <a:ext cx="4040" cy="1712"/>
              <a:chOff x="0" y="0"/>
              <a:chExt cx="4040" cy="1712"/>
            </a:xfrm>
          </p:grpSpPr>
          <p:sp>
            <p:nvSpPr>
              <p:cNvPr id="913" name="Google Shape;913;p68"/>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14" name="Google Shape;914;p68"/>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915" name="Google Shape;915;p68"/>
            <p:cNvGrpSpPr/>
            <p:nvPr/>
          </p:nvGrpSpPr>
          <p:grpSpPr>
            <a:xfrm>
              <a:off x="6471" y="96"/>
              <a:ext cx="1640" cy="4192"/>
              <a:chOff x="0" y="0"/>
              <a:chExt cx="1640" cy="4192"/>
            </a:xfrm>
          </p:grpSpPr>
          <p:sp>
            <p:nvSpPr>
              <p:cNvPr id="916" name="Google Shape;916;p68"/>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17" name="Google Shape;917;p68"/>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918" name="Google Shape;918;p68"/>
            <p:cNvGrpSpPr/>
            <p:nvPr/>
          </p:nvGrpSpPr>
          <p:grpSpPr>
            <a:xfrm>
              <a:off x="4063" y="4256"/>
              <a:ext cx="4040" cy="1712"/>
              <a:chOff x="0" y="0"/>
              <a:chExt cx="4040" cy="1712"/>
            </a:xfrm>
          </p:grpSpPr>
          <p:sp>
            <p:nvSpPr>
              <p:cNvPr id="919" name="Google Shape;919;p68"/>
              <p:cNvSpPr/>
              <p:nvPr/>
            </p:nvSpPr>
            <p:spPr>
              <a:xfrm>
                <a:off x="24" y="16"/>
                <a:ext cx="4000" cy="1680"/>
              </a:xfrm>
              <a:prstGeom prst="roundRect">
                <a:avLst>
                  <a:gd name="adj" fmla="val 7139"/>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20" name="Google Shape;920;p68"/>
              <p:cNvPicPr preferRelativeResize="0"/>
              <p:nvPr/>
            </p:nvPicPr>
            <p:blipFill rotWithShape="1">
              <a:blip r:embed="rId3">
                <a:alphaModFix/>
              </a:blip>
              <a:srcRect/>
              <a:stretch/>
            </p:blipFill>
            <p:spPr>
              <a:xfrm>
                <a:off x="0" y="0"/>
                <a:ext cx="4040" cy="1712"/>
              </a:xfrm>
              <a:prstGeom prst="rect">
                <a:avLst/>
              </a:prstGeom>
              <a:noFill/>
              <a:ln>
                <a:noFill/>
              </a:ln>
            </p:spPr>
          </p:pic>
        </p:grpSp>
        <p:grpSp>
          <p:nvGrpSpPr>
            <p:cNvPr id="921" name="Google Shape;921;p68"/>
            <p:cNvGrpSpPr/>
            <p:nvPr/>
          </p:nvGrpSpPr>
          <p:grpSpPr>
            <a:xfrm>
              <a:off x="55" y="96"/>
              <a:ext cx="1640" cy="4192"/>
              <a:chOff x="0" y="0"/>
              <a:chExt cx="1640" cy="4192"/>
            </a:xfrm>
          </p:grpSpPr>
          <p:sp>
            <p:nvSpPr>
              <p:cNvPr id="922" name="Google Shape;922;p68"/>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25"/>
                  <a:buFont typeface="Arial"/>
                  <a:buNone/>
                </a:pPr>
                <a:endParaRPr sz="1125" b="0" i="0" u="none" strike="noStrike" cap="none">
                  <a:solidFill>
                    <a:srgbClr val="000000"/>
                  </a:solidFill>
                  <a:latin typeface="Arial Narrow"/>
                  <a:ea typeface="Arial Narrow"/>
                  <a:cs typeface="Arial Narrow"/>
                  <a:sym typeface="Arial Narrow"/>
                </a:endParaRPr>
              </a:p>
            </p:txBody>
          </p:sp>
          <p:pic>
            <p:nvPicPr>
              <p:cNvPr id="923" name="Google Shape;923;p68"/>
              <p:cNvPicPr preferRelativeResize="0"/>
              <p:nvPr/>
            </p:nvPicPr>
            <p:blipFill rotWithShape="1">
              <a:blip r:embed="rId4">
                <a:alphaModFix/>
              </a:blip>
              <a:srcRect/>
              <a:stretch/>
            </p:blipFill>
            <p:spPr>
              <a:xfrm>
                <a:off x="0" y="0"/>
                <a:ext cx="1640" cy="4192"/>
              </a:xfrm>
              <a:prstGeom prst="rect">
                <a:avLst/>
              </a:prstGeom>
              <a:noFill/>
              <a:ln>
                <a:noFill/>
              </a:ln>
            </p:spPr>
          </p:pic>
        </p:grpSp>
        <p:sp>
          <p:nvSpPr>
            <p:cNvPr id="924" name="Google Shape;924;p68"/>
            <p:cNvSpPr/>
            <p:nvPr/>
          </p:nvSpPr>
          <p:spPr>
            <a:xfrm>
              <a:off x="95" y="5940"/>
              <a:ext cx="2080" cy="2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25"/>
                <a:buFont typeface="Arial"/>
                <a:buNone/>
              </a:pPr>
              <a:r>
                <a:rPr lang="el-GR" sz="825" b="0" i="0" u="sng" strike="noStrike" cap="none">
                  <a:solidFill>
                    <a:schemeClr val="dk1"/>
                  </a:solidFill>
                  <a:latin typeface="Helvetica Neue Light"/>
                  <a:ea typeface="Helvetica Neue Light"/>
                  <a:cs typeface="Helvetica Neue Light"/>
                  <a:sym typeface="Helvetica Neue Light"/>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www.businessmodelgeneration.com</a:t>
              </a:r>
              <a:endParaRPr sz="825" b="0" i="0" u="none" strike="noStrike" cap="none">
                <a:solidFill>
                  <a:schemeClr val="dk1"/>
                </a:solidFill>
                <a:latin typeface="Helvetica Neue Light"/>
                <a:ea typeface="Helvetica Neue Light"/>
                <a:cs typeface="Helvetica Neue Light"/>
                <a:sym typeface="Helvetica Neue Light"/>
              </a:endParaRPr>
            </a:p>
          </p:txBody>
        </p:sp>
        <p:grpSp>
          <p:nvGrpSpPr>
            <p:cNvPr id="925" name="Google Shape;925;p68"/>
            <p:cNvGrpSpPr/>
            <p:nvPr/>
          </p:nvGrpSpPr>
          <p:grpSpPr>
            <a:xfrm>
              <a:off x="3255" y="96"/>
              <a:ext cx="1640" cy="4192"/>
              <a:chOff x="0" y="0"/>
              <a:chExt cx="1640" cy="4192"/>
            </a:xfrm>
          </p:grpSpPr>
          <p:sp>
            <p:nvSpPr>
              <p:cNvPr id="926" name="Google Shape;926;p68"/>
              <p:cNvSpPr/>
              <p:nvPr/>
            </p:nvSpPr>
            <p:spPr>
              <a:xfrm>
                <a:off x="24" y="16"/>
                <a:ext cx="1600" cy="416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27" name="Google Shape;927;p68"/>
              <p:cNvPicPr preferRelativeResize="0"/>
              <p:nvPr/>
            </p:nvPicPr>
            <p:blipFill rotWithShape="1">
              <a:blip r:embed="rId4">
                <a:alphaModFix/>
              </a:blip>
              <a:srcRect/>
              <a:stretch/>
            </p:blipFill>
            <p:spPr>
              <a:xfrm>
                <a:off x="0" y="0"/>
                <a:ext cx="1640" cy="4192"/>
              </a:xfrm>
              <a:prstGeom prst="rect">
                <a:avLst/>
              </a:prstGeom>
              <a:noFill/>
              <a:ln>
                <a:noFill/>
              </a:ln>
            </p:spPr>
          </p:pic>
        </p:grpSp>
        <p:grpSp>
          <p:nvGrpSpPr>
            <p:cNvPr id="928" name="Google Shape;928;p68"/>
            <p:cNvGrpSpPr/>
            <p:nvPr/>
          </p:nvGrpSpPr>
          <p:grpSpPr>
            <a:xfrm>
              <a:off x="4851" y="2176"/>
              <a:ext cx="1640" cy="2112"/>
              <a:chOff x="-12" y="0"/>
              <a:chExt cx="1640" cy="2112"/>
            </a:xfrm>
          </p:grpSpPr>
          <p:sp>
            <p:nvSpPr>
              <p:cNvPr id="929" name="Google Shape;929;p68"/>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30" name="Google Shape;930;p68"/>
              <p:cNvPicPr preferRelativeResize="0"/>
              <p:nvPr/>
            </p:nvPicPr>
            <p:blipFill rotWithShape="1">
              <a:blip r:embed="rId6">
                <a:alphaModFix/>
              </a:blip>
              <a:srcRect/>
              <a:stretch/>
            </p:blipFill>
            <p:spPr>
              <a:xfrm>
                <a:off x="-12" y="0"/>
                <a:ext cx="1640" cy="2112"/>
              </a:xfrm>
              <a:prstGeom prst="rect">
                <a:avLst/>
              </a:prstGeom>
              <a:noFill/>
              <a:ln>
                <a:noFill/>
              </a:ln>
            </p:spPr>
          </p:pic>
        </p:grpSp>
        <p:grpSp>
          <p:nvGrpSpPr>
            <p:cNvPr id="931" name="Google Shape;931;p68"/>
            <p:cNvGrpSpPr/>
            <p:nvPr/>
          </p:nvGrpSpPr>
          <p:grpSpPr>
            <a:xfrm>
              <a:off x="4863" y="96"/>
              <a:ext cx="1640" cy="2112"/>
              <a:chOff x="0" y="0"/>
              <a:chExt cx="1640" cy="2112"/>
            </a:xfrm>
          </p:grpSpPr>
          <p:sp>
            <p:nvSpPr>
              <p:cNvPr id="932" name="Google Shape;932;p68"/>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33" name="Google Shape;933;p68"/>
              <p:cNvPicPr preferRelativeResize="0"/>
              <p:nvPr/>
            </p:nvPicPr>
            <p:blipFill rotWithShape="1">
              <a:blip r:embed="rId6">
                <a:alphaModFix/>
              </a:blip>
              <a:srcRect/>
              <a:stretch/>
            </p:blipFill>
            <p:spPr>
              <a:xfrm>
                <a:off x="0" y="0"/>
                <a:ext cx="1640" cy="2112"/>
              </a:xfrm>
              <a:prstGeom prst="rect">
                <a:avLst/>
              </a:prstGeom>
              <a:noFill/>
              <a:ln>
                <a:noFill/>
              </a:ln>
            </p:spPr>
          </p:pic>
        </p:grpSp>
        <p:grpSp>
          <p:nvGrpSpPr>
            <p:cNvPr id="934" name="Google Shape;934;p68"/>
            <p:cNvGrpSpPr/>
            <p:nvPr/>
          </p:nvGrpSpPr>
          <p:grpSpPr>
            <a:xfrm>
              <a:off x="1647" y="2176"/>
              <a:ext cx="1640" cy="2112"/>
              <a:chOff x="0" y="0"/>
              <a:chExt cx="1640" cy="2112"/>
            </a:xfrm>
          </p:grpSpPr>
          <p:sp>
            <p:nvSpPr>
              <p:cNvPr id="935" name="Google Shape;935;p68"/>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36" name="Google Shape;936;p68"/>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937" name="Google Shape;937;p68"/>
            <p:cNvPicPr preferRelativeResize="0"/>
            <p:nvPr/>
          </p:nvPicPr>
          <p:blipFill rotWithShape="1">
            <a:blip r:embed="rId7">
              <a:alphaModFix/>
            </a:blip>
            <a:srcRect/>
            <a:stretch/>
          </p:blipFill>
          <p:spPr>
            <a:xfrm>
              <a:off x="123" y="4312"/>
              <a:ext cx="400" cy="400"/>
            </a:xfrm>
            <a:prstGeom prst="rect">
              <a:avLst/>
            </a:prstGeom>
            <a:noFill/>
            <a:ln>
              <a:noFill/>
            </a:ln>
          </p:spPr>
        </p:pic>
        <p:grpSp>
          <p:nvGrpSpPr>
            <p:cNvPr id="938" name="Google Shape;938;p68"/>
            <p:cNvGrpSpPr/>
            <p:nvPr/>
          </p:nvGrpSpPr>
          <p:grpSpPr>
            <a:xfrm>
              <a:off x="1647" y="96"/>
              <a:ext cx="1640" cy="2112"/>
              <a:chOff x="0" y="0"/>
              <a:chExt cx="1640" cy="2112"/>
            </a:xfrm>
          </p:grpSpPr>
          <p:sp>
            <p:nvSpPr>
              <p:cNvPr id="939" name="Google Shape;939;p68"/>
              <p:cNvSpPr/>
              <p:nvPr/>
            </p:nvSpPr>
            <p:spPr>
              <a:xfrm>
                <a:off x="24" y="16"/>
                <a:ext cx="1600" cy="2080"/>
              </a:xfrm>
              <a:prstGeom prst="roundRect">
                <a:avLst>
                  <a:gd name="adj" fmla="val 7500"/>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150"/>
                  <a:buFont typeface="Arial"/>
                  <a:buNone/>
                </a:pPr>
                <a:endParaRPr sz="3150" b="0" i="0" u="none" strike="noStrike" cap="none">
                  <a:solidFill>
                    <a:srgbClr val="000000"/>
                  </a:solidFill>
                  <a:latin typeface="Helvetica Neue Light"/>
                  <a:ea typeface="Helvetica Neue Light"/>
                  <a:cs typeface="Helvetica Neue Light"/>
                  <a:sym typeface="Helvetica Neue Light"/>
                </a:endParaRPr>
              </a:p>
            </p:txBody>
          </p:sp>
          <p:pic>
            <p:nvPicPr>
              <p:cNvPr id="940" name="Google Shape;940;p68"/>
              <p:cNvPicPr preferRelativeResize="0"/>
              <p:nvPr/>
            </p:nvPicPr>
            <p:blipFill rotWithShape="1">
              <a:blip r:embed="rId6">
                <a:alphaModFix/>
              </a:blip>
              <a:srcRect/>
              <a:stretch/>
            </p:blipFill>
            <p:spPr>
              <a:xfrm>
                <a:off x="0" y="0"/>
                <a:ext cx="1640" cy="2112"/>
              </a:xfrm>
              <a:prstGeom prst="rect">
                <a:avLst/>
              </a:prstGeom>
              <a:noFill/>
              <a:ln>
                <a:noFill/>
              </a:ln>
            </p:spPr>
          </p:pic>
        </p:grpSp>
        <p:pic>
          <p:nvPicPr>
            <p:cNvPr id="941" name="Google Shape;941;p68"/>
            <p:cNvPicPr preferRelativeResize="0"/>
            <p:nvPr/>
          </p:nvPicPr>
          <p:blipFill rotWithShape="1">
            <a:blip r:embed="rId8">
              <a:alphaModFix/>
            </a:blip>
            <a:srcRect/>
            <a:stretch/>
          </p:blipFill>
          <p:spPr>
            <a:xfrm>
              <a:off x="119" y="144"/>
              <a:ext cx="400" cy="400"/>
            </a:xfrm>
            <a:prstGeom prst="rect">
              <a:avLst/>
            </a:prstGeom>
            <a:noFill/>
            <a:ln>
              <a:noFill/>
            </a:ln>
          </p:spPr>
        </p:pic>
        <p:pic>
          <p:nvPicPr>
            <p:cNvPr id="942" name="Google Shape;942;p68"/>
            <p:cNvPicPr preferRelativeResize="0"/>
            <p:nvPr/>
          </p:nvPicPr>
          <p:blipFill rotWithShape="1">
            <a:blip r:embed="rId9">
              <a:alphaModFix/>
            </a:blip>
            <a:srcRect/>
            <a:stretch/>
          </p:blipFill>
          <p:spPr>
            <a:xfrm>
              <a:off x="3327" y="144"/>
              <a:ext cx="400" cy="400"/>
            </a:xfrm>
            <a:prstGeom prst="rect">
              <a:avLst/>
            </a:prstGeom>
            <a:noFill/>
            <a:ln>
              <a:noFill/>
            </a:ln>
          </p:spPr>
        </p:pic>
        <p:pic>
          <p:nvPicPr>
            <p:cNvPr id="943" name="Google Shape;943;p68"/>
            <p:cNvPicPr preferRelativeResize="0"/>
            <p:nvPr/>
          </p:nvPicPr>
          <p:blipFill rotWithShape="1">
            <a:blip r:embed="rId10">
              <a:alphaModFix/>
            </a:blip>
            <a:srcRect/>
            <a:stretch/>
          </p:blipFill>
          <p:spPr>
            <a:xfrm>
              <a:off x="7817" y="235"/>
              <a:ext cx="400" cy="400"/>
            </a:xfrm>
            <a:prstGeom prst="rect">
              <a:avLst/>
            </a:prstGeom>
            <a:noFill/>
            <a:ln>
              <a:noFill/>
            </a:ln>
          </p:spPr>
        </p:pic>
        <p:pic>
          <p:nvPicPr>
            <p:cNvPr id="944" name="Google Shape;944;p68"/>
            <p:cNvPicPr preferRelativeResize="0"/>
            <p:nvPr/>
          </p:nvPicPr>
          <p:blipFill rotWithShape="1">
            <a:blip r:embed="rId11">
              <a:alphaModFix/>
            </a:blip>
            <a:srcRect/>
            <a:stretch/>
          </p:blipFill>
          <p:spPr>
            <a:xfrm>
              <a:off x="4861" y="2238"/>
              <a:ext cx="400" cy="400"/>
            </a:xfrm>
            <a:prstGeom prst="rect">
              <a:avLst/>
            </a:prstGeom>
            <a:noFill/>
            <a:ln>
              <a:noFill/>
            </a:ln>
          </p:spPr>
        </p:pic>
        <p:pic>
          <p:nvPicPr>
            <p:cNvPr id="945" name="Google Shape;945;p68"/>
            <p:cNvPicPr preferRelativeResize="0"/>
            <p:nvPr/>
          </p:nvPicPr>
          <p:blipFill rotWithShape="1">
            <a:blip r:embed="rId12">
              <a:alphaModFix/>
            </a:blip>
            <a:srcRect/>
            <a:stretch/>
          </p:blipFill>
          <p:spPr>
            <a:xfrm>
              <a:off x="1712" y="2216"/>
              <a:ext cx="400" cy="400"/>
            </a:xfrm>
            <a:prstGeom prst="rect">
              <a:avLst/>
            </a:prstGeom>
            <a:noFill/>
            <a:ln>
              <a:noFill/>
            </a:ln>
          </p:spPr>
        </p:pic>
        <p:pic>
          <p:nvPicPr>
            <p:cNvPr id="946" name="Google Shape;946;p68"/>
            <p:cNvPicPr preferRelativeResize="0"/>
            <p:nvPr/>
          </p:nvPicPr>
          <p:blipFill rotWithShape="1">
            <a:blip r:embed="rId13">
              <a:alphaModFix/>
            </a:blip>
            <a:srcRect/>
            <a:stretch/>
          </p:blipFill>
          <p:spPr>
            <a:xfrm>
              <a:off x="4144" y="4304"/>
              <a:ext cx="400" cy="400"/>
            </a:xfrm>
            <a:prstGeom prst="rect">
              <a:avLst/>
            </a:prstGeom>
            <a:noFill/>
            <a:ln>
              <a:noFill/>
            </a:ln>
          </p:spPr>
        </p:pic>
        <p:pic>
          <p:nvPicPr>
            <p:cNvPr id="947" name="Google Shape;947;p68"/>
            <p:cNvPicPr preferRelativeResize="0"/>
            <p:nvPr/>
          </p:nvPicPr>
          <p:blipFill rotWithShape="1">
            <a:blip r:embed="rId14">
              <a:alphaModFix/>
            </a:blip>
            <a:srcRect/>
            <a:stretch/>
          </p:blipFill>
          <p:spPr>
            <a:xfrm>
              <a:off x="1714" y="140"/>
              <a:ext cx="400" cy="400"/>
            </a:xfrm>
            <a:prstGeom prst="rect">
              <a:avLst/>
            </a:prstGeom>
            <a:noFill/>
            <a:ln>
              <a:noFill/>
            </a:ln>
          </p:spPr>
        </p:pic>
        <p:pic>
          <p:nvPicPr>
            <p:cNvPr id="948" name="Google Shape;948;p68"/>
            <p:cNvPicPr preferRelativeResize="0"/>
            <p:nvPr/>
          </p:nvPicPr>
          <p:blipFill rotWithShape="1">
            <a:blip r:embed="rId15">
              <a:alphaModFix/>
            </a:blip>
            <a:srcRect/>
            <a:stretch/>
          </p:blipFill>
          <p:spPr>
            <a:xfrm>
              <a:off x="4851" y="268"/>
              <a:ext cx="560" cy="560"/>
            </a:xfrm>
            <a:prstGeom prst="rect">
              <a:avLst/>
            </a:prstGeom>
            <a:noFill/>
            <a:ln>
              <a:noFill/>
            </a:ln>
          </p:spPr>
        </p:pic>
        <p:sp>
          <p:nvSpPr>
            <p:cNvPr id="949" name="Google Shape;949;p68"/>
            <p:cNvSpPr/>
            <p:nvPr/>
          </p:nvSpPr>
          <p:spPr>
            <a:xfrm>
              <a:off x="575" y="4384"/>
              <a:ext cx="1096" cy="24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Κόστη</a:t>
              </a:r>
              <a:endParaRPr sz="1275" b="0" i="0" u="none" strike="noStrike" cap="none">
                <a:solidFill>
                  <a:srgbClr val="4C4C4C"/>
                </a:solidFill>
                <a:latin typeface="Arial Narrow"/>
                <a:ea typeface="Arial Narrow"/>
                <a:cs typeface="Arial Narrow"/>
                <a:sym typeface="Arial Narrow"/>
              </a:endParaRPr>
            </a:p>
          </p:txBody>
        </p:sp>
        <p:sp>
          <p:nvSpPr>
            <p:cNvPr id="950" name="Google Shape;950;p68"/>
            <p:cNvSpPr/>
            <p:nvPr/>
          </p:nvSpPr>
          <p:spPr>
            <a:xfrm>
              <a:off x="2127" y="2316"/>
              <a:ext cx="1088" cy="184"/>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Πόροι</a:t>
              </a:r>
              <a:endParaRPr sz="1275" b="0" i="0" u="none" strike="noStrike" cap="none">
                <a:solidFill>
                  <a:srgbClr val="4C4C4C"/>
                </a:solidFill>
                <a:latin typeface="Arial Narrow"/>
                <a:ea typeface="Arial Narrow"/>
                <a:cs typeface="Arial Narrow"/>
                <a:sym typeface="Arial Narrow"/>
              </a:endParaRPr>
            </a:p>
          </p:txBody>
        </p:sp>
        <p:sp>
          <p:nvSpPr>
            <p:cNvPr id="951" name="Google Shape;951;p68"/>
            <p:cNvSpPr/>
            <p:nvPr/>
          </p:nvSpPr>
          <p:spPr>
            <a:xfrm>
              <a:off x="2067" y="124"/>
              <a:ext cx="1196" cy="516"/>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Κύριες Δραστηριότητες</a:t>
              </a:r>
              <a:endParaRPr sz="1275" b="0" i="0" u="none" strike="noStrike" cap="none">
                <a:solidFill>
                  <a:srgbClr val="4C4C4C"/>
                </a:solidFill>
                <a:latin typeface="Arial Narrow"/>
                <a:ea typeface="Arial Narrow"/>
                <a:cs typeface="Arial Narrow"/>
                <a:sym typeface="Arial Narrow"/>
              </a:endParaRPr>
            </a:p>
          </p:txBody>
        </p:sp>
        <p:sp>
          <p:nvSpPr>
            <p:cNvPr id="952" name="Google Shape;952;p68"/>
            <p:cNvSpPr/>
            <p:nvPr/>
          </p:nvSpPr>
          <p:spPr>
            <a:xfrm>
              <a:off x="535" y="152"/>
              <a:ext cx="1050" cy="40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Κύριοι Συνεργάτες</a:t>
              </a:r>
              <a:endParaRPr sz="1275" b="0" i="0" u="none" strike="noStrike" cap="none">
                <a:solidFill>
                  <a:srgbClr val="4C4C4C"/>
                </a:solidFill>
                <a:latin typeface="Arial Narrow"/>
                <a:ea typeface="Arial Narrow"/>
                <a:cs typeface="Arial Narrow"/>
                <a:sym typeface="Arial Narrow"/>
              </a:endParaRPr>
            </a:p>
          </p:txBody>
        </p:sp>
        <p:sp>
          <p:nvSpPr>
            <p:cNvPr id="953" name="Google Shape;953;p68"/>
            <p:cNvSpPr/>
            <p:nvPr/>
          </p:nvSpPr>
          <p:spPr>
            <a:xfrm>
              <a:off x="3767" y="120"/>
              <a:ext cx="1016" cy="44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Προτεινόμενη Αξία</a:t>
              </a:r>
              <a:endParaRPr sz="1275" b="0" i="0" u="none" strike="noStrike" cap="none">
                <a:solidFill>
                  <a:srgbClr val="4C4C4C"/>
                </a:solidFill>
                <a:latin typeface="Arial Narrow"/>
                <a:ea typeface="Arial Narrow"/>
                <a:cs typeface="Arial Narrow"/>
                <a:sym typeface="Arial Narrow"/>
              </a:endParaRPr>
            </a:p>
          </p:txBody>
        </p:sp>
        <p:sp>
          <p:nvSpPr>
            <p:cNvPr id="954" name="Google Shape;954;p68"/>
            <p:cNvSpPr/>
            <p:nvPr/>
          </p:nvSpPr>
          <p:spPr>
            <a:xfrm>
              <a:off x="5027" y="148"/>
              <a:ext cx="1419" cy="248"/>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Σχέσεις με το Κοινό</a:t>
              </a:r>
              <a:endParaRPr sz="1275" b="0" i="0" u="none" strike="noStrike" cap="none">
                <a:solidFill>
                  <a:srgbClr val="4C4C4C"/>
                </a:solidFill>
                <a:latin typeface="Arial Narrow"/>
                <a:ea typeface="Arial Narrow"/>
                <a:cs typeface="Arial Narrow"/>
                <a:sym typeface="Arial Narrow"/>
              </a:endParaRPr>
            </a:p>
          </p:txBody>
        </p:sp>
        <p:sp>
          <p:nvSpPr>
            <p:cNvPr id="955" name="Google Shape;955;p68"/>
            <p:cNvSpPr/>
            <p:nvPr/>
          </p:nvSpPr>
          <p:spPr>
            <a:xfrm>
              <a:off x="5198" y="2213"/>
              <a:ext cx="1305" cy="36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Κανάλια/Εργαλεία Επικοινωνίας</a:t>
              </a:r>
              <a:endParaRPr sz="1275" b="0" i="0" u="none" strike="noStrike" cap="none">
                <a:solidFill>
                  <a:srgbClr val="4C4C4C"/>
                </a:solidFill>
                <a:latin typeface="Arial Narrow"/>
                <a:ea typeface="Arial Narrow"/>
                <a:cs typeface="Arial Narrow"/>
                <a:sym typeface="Arial Narrow"/>
              </a:endParaRPr>
            </a:p>
          </p:txBody>
        </p:sp>
      </p:grpSp>
      <p:pic>
        <p:nvPicPr>
          <p:cNvPr id="956" name="Google Shape;956;p68"/>
          <p:cNvPicPr preferRelativeResize="0"/>
          <p:nvPr/>
        </p:nvPicPr>
        <p:blipFill rotWithShape="1">
          <a:blip r:embed="rId16">
            <a:alphaModFix/>
          </a:blip>
          <a:srcRect/>
          <a:stretch/>
        </p:blipFill>
        <p:spPr>
          <a:xfrm>
            <a:off x="6601105" y="627939"/>
            <a:ext cx="1319862" cy="805748"/>
          </a:xfrm>
          <a:prstGeom prst="rect">
            <a:avLst/>
          </a:prstGeom>
          <a:noFill/>
          <a:ln>
            <a:noFill/>
          </a:ln>
        </p:spPr>
      </p:pic>
      <p:sp>
        <p:nvSpPr>
          <p:cNvPr id="957" name="Google Shape;957;p68"/>
          <p:cNvSpPr/>
          <p:nvPr/>
        </p:nvSpPr>
        <p:spPr>
          <a:xfrm>
            <a:off x="6657976" y="721761"/>
            <a:ext cx="1236437" cy="55399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sng" strike="noStrike" cap="none">
                <a:solidFill>
                  <a:srgbClr val="FFFFFF"/>
                </a:solidFill>
                <a:latin typeface="Arial Narrow"/>
                <a:ea typeface="Arial Narrow"/>
                <a:cs typeface="Arial Narrow"/>
                <a:sym typeface="Arial Narrow"/>
              </a:rPr>
              <a:t>Επιχειρήσεις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Ποιο Κλάδο</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Ποια Εταιρεία</a:t>
            </a:r>
            <a:endParaRPr sz="1200" b="0" i="0" u="none" strike="noStrike" cap="none">
              <a:solidFill>
                <a:srgbClr val="FFFFFF"/>
              </a:solidFill>
              <a:latin typeface="Arial Narrow"/>
              <a:ea typeface="Arial Narrow"/>
              <a:cs typeface="Arial Narrow"/>
              <a:sym typeface="Arial Narrow"/>
            </a:endParaRPr>
          </a:p>
        </p:txBody>
      </p:sp>
      <p:pic>
        <p:nvPicPr>
          <p:cNvPr id="958" name="Google Shape;958;p68"/>
          <p:cNvPicPr preferRelativeResize="0"/>
          <p:nvPr/>
        </p:nvPicPr>
        <p:blipFill rotWithShape="1">
          <a:blip r:embed="rId16">
            <a:alphaModFix/>
          </a:blip>
          <a:srcRect/>
          <a:stretch/>
        </p:blipFill>
        <p:spPr>
          <a:xfrm>
            <a:off x="6562766" y="1477413"/>
            <a:ext cx="1384656" cy="750932"/>
          </a:xfrm>
          <a:prstGeom prst="rect">
            <a:avLst/>
          </a:prstGeom>
          <a:noFill/>
          <a:ln>
            <a:noFill/>
          </a:ln>
        </p:spPr>
      </p:pic>
      <p:sp>
        <p:nvSpPr>
          <p:cNvPr id="959" name="Google Shape;959;p68"/>
          <p:cNvSpPr/>
          <p:nvPr/>
        </p:nvSpPr>
        <p:spPr>
          <a:xfrm>
            <a:off x="6644426" y="1489416"/>
            <a:ext cx="123288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sng" strike="noStrike" cap="none">
                <a:solidFill>
                  <a:srgbClr val="FFFFFF"/>
                </a:solidFill>
                <a:latin typeface="Arial Narrow"/>
                <a:ea typeface="Arial Narrow"/>
                <a:cs typeface="Arial Narrow"/>
                <a:sym typeface="Arial Narrow"/>
              </a:rPr>
              <a:t>Κοινότητες</a:t>
            </a:r>
            <a:endParaRPr sz="1200" b="0" i="0" u="sng" strike="noStrike" cap="none">
              <a:solidFill>
                <a:srgbClr val="FFFFFF"/>
              </a:solidFill>
              <a:latin typeface="Arial Narrow"/>
              <a:ea typeface="Arial Narrow"/>
              <a:cs typeface="Arial Narrow"/>
              <a:sym typeface="Arial Narrow"/>
            </a:endParaRPr>
          </a:p>
        </p:txBody>
      </p:sp>
      <p:pic>
        <p:nvPicPr>
          <p:cNvPr id="960" name="Google Shape;960;p68"/>
          <p:cNvPicPr preferRelativeResize="0"/>
          <p:nvPr/>
        </p:nvPicPr>
        <p:blipFill rotWithShape="1">
          <a:blip r:embed="rId16">
            <a:alphaModFix/>
          </a:blip>
          <a:srcRect/>
          <a:stretch/>
        </p:blipFill>
        <p:spPr>
          <a:xfrm>
            <a:off x="6612490" y="2262623"/>
            <a:ext cx="1319862" cy="1304337"/>
          </a:xfrm>
          <a:prstGeom prst="rect">
            <a:avLst/>
          </a:prstGeom>
          <a:noFill/>
          <a:ln>
            <a:noFill/>
          </a:ln>
        </p:spPr>
      </p:pic>
      <p:sp>
        <p:nvSpPr>
          <p:cNvPr id="961" name="Google Shape;961;p68"/>
          <p:cNvSpPr/>
          <p:nvPr/>
        </p:nvSpPr>
        <p:spPr>
          <a:xfrm>
            <a:off x="6698486" y="2582006"/>
            <a:ext cx="123288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Arial Narrow"/>
              <a:ea typeface="Arial Narrow"/>
              <a:cs typeface="Arial Narrow"/>
              <a:sym typeface="Arial Narrow"/>
            </a:endParaRPr>
          </a:p>
        </p:txBody>
      </p:sp>
      <p:sp>
        <p:nvSpPr>
          <p:cNvPr id="962" name="Google Shape;962;p68"/>
          <p:cNvSpPr/>
          <p:nvPr/>
        </p:nvSpPr>
        <p:spPr>
          <a:xfrm>
            <a:off x="5087867" y="3662298"/>
            <a:ext cx="1105186" cy="20761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Έσοδα</a:t>
            </a:r>
            <a:endParaRPr sz="1275" b="0" i="0" u="none" strike="noStrike" cap="none">
              <a:solidFill>
                <a:srgbClr val="4C4C4C"/>
              </a:solidFill>
              <a:latin typeface="Arial Narrow"/>
              <a:ea typeface="Arial Narrow"/>
              <a:cs typeface="Arial Narrow"/>
              <a:sym typeface="Arial Narrow"/>
            </a:endParaRPr>
          </a:p>
        </p:txBody>
      </p:sp>
      <p:grpSp>
        <p:nvGrpSpPr>
          <p:cNvPr id="963" name="Google Shape;963;p68"/>
          <p:cNvGrpSpPr/>
          <p:nvPr/>
        </p:nvGrpSpPr>
        <p:grpSpPr>
          <a:xfrm>
            <a:off x="4100780" y="899803"/>
            <a:ext cx="893248" cy="404081"/>
            <a:chOff x="-15" y="919"/>
            <a:chExt cx="1067" cy="963"/>
          </a:xfrm>
        </p:grpSpPr>
        <p:pic>
          <p:nvPicPr>
            <p:cNvPr id="964" name="Google Shape;964;p68"/>
            <p:cNvPicPr preferRelativeResize="0"/>
            <p:nvPr/>
          </p:nvPicPr>
          <p:blipFill rotWithShape="1">
            <a:blip r:embed="rId17">
              <a:alphaModFix/>
            </a:blip>
            <a:srcRect/>
            <a:stretch/>
          </p:blipFill>
          <p:spPr>
            <a:xfrm>
              <a:off x="-15" y="919"/>
              <a:ext cx="1008" cy="816"/>
            </a:xfrm>
            <a:prstGeom prst="rect">
              <a:avLst/>
            </a:prstGeom>
            <a:noFill/>
            <a:ln>
              <a:noFill/>
            </a:ln>
          </p:spPr>
        </p:pic>
        <p:sp>
          <p:nvSpPr>
            <p:cNvPr id="965" name="Google Shape;965;p68"/>
            <p:cNvSpPr/>
            <p:nvPr/>
          </p:nvSpPr>
          <p:spPr>
            <a:xfrm>
              <a:off x="39" y="1002"/>
              <a:ext cx="1013" cy="880"/>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2060"/>
                  </a:solidFill>
                  <a:latin typeface="Arial Narrow"/>
                  <a:ea typeface="Arial Narrow"/>
                  <a:cs typeface="Arial Narrow"/>
                  <a:sym typeface="Arial Narrow"/>
                </a:rPr>
                <a:t>Εθελοντική Εργασία</a:t>
              </a:r>
              <a:endParaRPr sz="1200" b="0" i="0" u="none" strike="noStrike" cap="none">
                <a:solidFill>
                  <a:srgbClr val="002060"/>
                </a:solidFill>
                <a:latin typeface="Arial Narrow"/>
                <a:ea typeface="Arial Narrow"/>
                <a:cs typeface="Arial Narrow"/>
                <a:sym typeface="Arial Narrow"/>
              </a:endParaRPr>
            </a:p>
          </p:txBody>
        </p:sp>
      </p:grpSp>
      <p:sp>
        <p:nvSpPr>
          <p:cNvPr id="966" name="Google Shape;966;p68"/>
          <p:cNvSpPr/>
          <p:nvPr/>
        </p:nvSpPr>
        <p:spPr>
          <a:xfrm>
            <a:off x="3985670" y="1796107"/>
            <a:ext cx="1128375" cy="173124"/>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002060"/>
                </a:solidFill>
                <a:latin typeface="Arial Narrow"/>
                <a:ea typeface="Arial Narrow"/>
                <a:cs typeface="Arial Narrow"/>
                <a:sym typeface="Arial Narrow"/>
              </a:rPr>
              <a:t>Διακρίσεις / Βραβεία</a:t>
            </a:r>
            <a:endParaRPr sz="1125" b="0" i="0" u="none" strike="noStrike" cap="none">
              <a:solidFill>
                <a:srgbClr val="002060"/>
              </a:solidFill>
              <a:latin typeface="Arial Narrow"/>
              <a:ea typeface="Arial Narrow"/>
              <a:cs typeface="Arial Narrow"/>
              <a:sym typeface="Arial Narrow"/>
            </a:endParaRPr>
          </a:p>
        </p:txBody>
      </p:sp>
      <p:sp>
        <p:nvSpPr>
          <p:cNvPr id="967" name="Google Shape;967;p68"/>
          <p:cNvSpPr/>
          <p:nvPr/>
        </p:nvSpPr>
        <p:spPr>
          <a:xfrm>
            <a:off x="3995753" y="2048337"/>
            <a:ext cx="1216393" cy="346249"/>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002060"/>
                </a:solidFill>
                <a:latin typeface="Arial Narrow"/>
                <a:ea typeface="Arial Narrow"/>
                <a:cs typeface="Arial Narrow"/>
                <a:sym typeface="Arial Narrow"/>
              </a:rPr>
              <a:t>Πρακτική Άσκηση / Internship </a:t>
            </a:r>
            <a:endParaRPr sz="1125" b="0" i="0" u="none" strike="noStrike" cap="none">
              <a:solidFill>
                <a:srgbClr val="002060"/>
              </a:solidFill>
              <a:latin typeface="Arial Narrow"/>
              <a:ea typeface="Arial Narrow"/>
              <a:cs typeface="Arial Narrow"/>
              <a:sym typeface="Arial Narrow"/>
            </a:endParaRPr>
          </a:p>
        </p:txBody>
      </p:sp>
      <p:sp>
        <p:nvSpPr>
          <p:cNvPr id="968" name="Google Shape;968;p68"/>
          <p:cNvSpPr/>
          <p:nvPr/>
        </p:nvSpPr>
        <p:spPr>
          <a:xfrm>
            <a:off x="3957019" y="2808994"/>
            <a:ext cx="1184625" cy="369332"/>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2060"/>
                </a:solidFill>
                <a:latin typeface="Arial Narrow"/>
                <a:ea typeface="Arial Narrow"/>
                <a:cs typeface="Arial Narrow"/>
                <a:sym typeface="Arial Narrow"/>
              </a:rPr>
              <a:t>Συμμετοχή σε Projects</a:t>
            </a:r>
            <a:endParaRPr sz="1200" b="0" i="0" u="none" strike="noStrike" cap="none">
              <a:solidFill>
                <a:srgbClr val="002060"/>
              </a:solidFill>
              <a:latin typeface="Arial Narrow"/>
              <a:ea typeface="Arial Narrow"/>
              <a:cs typeface="Arial Narrow"/>
              <a:sym typeface="Arial Narrow"/>
            </a:endParaRPr>
          </a:p>
        </p:txBody>
      </p:sp>
      <p:sp>
        <p:nvSpPr>
          <p:cNvPr id="969" name="Google Shape;969;p68"/>
          <p:cNvSpPr/>
          <p:nvPr/>
        </p:nvSpPr>
        <p:spPr>
          <a:xfrm>
            <a:off x="4022822" y="3156640"/>
            <a:ext cx="1080000" cy="369332"/>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2060"/>
                </a:solidFill>
                <a:latin typeface="Arial Narrow"/>
                <a:ea typeface="Arial Narrow"/>
                <a:cs typeface="Arial Narrow"/>
                <a:sym typeface="Arial Narrow"/>
              </a:rPr>
              <a:t>Δημοσίευση Άρθρου</a:t>
            </a:r>
            <a:endParaRPr sz="1200" b="0" i="0" u="none" strike="noStrike" cap="none">
              <a:solidFill>
                <a:srgbClr val="002060"/>
              </a:solidFill>
              <a:latin typeface="Arial Narrow"/>
              <a:ea typeface="Arial Narrow"/>
              <a:cs typeface="Arial Narrow"/>
              <a:sym typeface="Arial Narrow"/>
            </a:endParaRPr>
          </a:p>
        </p:txBody>
      </p:sp>
      <p:sp>
        <p:nvSpPr>
          <p:cNvPr id="970" name="Google Shape;970;p68"/>
          <p:cNvSpPr/>
          <p:nvPr/>
        </p:nvSpPr>
        <p:spPr>
          <a:xfrm>
            <a:off x="6612835" y="104474"/>
            <a:ext cx="1144519" cy="45876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75"/>
              <a:buFont typeface="Arial"/>
              <a:buNone/>
            </a:pPr>
            <a:r>
              <a:rPr lang="el-GR" sz="1275" b="0" i="0" u="none" strike="noStrike" cap="none">
                <a:solidFill>
                  <a:srgbClr val="4C4C4C"/>
                </a:solidFill>
                <a:latin typeface="Arial Narrow"/>
                <a:ea typeface="Arial Narrow"/>
                <a:cs typeface="Arial Narrow"/>
                <a:sym typeface="Arial Narrow"/>
              </a:rPr>
              <a:t>Στοχευμένο Κοινό</a:t>
            </a:r>
            <a:endParaRPr sz="1275" b="0" i="0" u="none" strike="noStrike" cap="none">
              <a:solidFill>
                <a:srgbClr val="4C4C4C"/>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needs to know YOU or who you help</a:t>
            </a:r>
            <a:endParaRPr sz="1125" b="0" i="0" u="none" strike="noStrike" cap="none">
              <a:solidFill>
                <a:srgbClr val="000000"/>
              </a:solidFill>
              <a:latin typeface="Arial"/>
              <a:ea typeface="Arial"/>
              <a:cs typeface="Arial"/>
              <a:sym typeface="Arial"/>
            </a:endParaRPr>
          </a:p>
        </p:txBody>
      </p:sp>
      <p:sp>
        <p:nvSpPr>
          <p:cNvPr id="971" name="Google Shape;971;p68"/>
          <p:cNvSpPr/>
          <p:nvPr/>
        </p:nvSpPr>
        <p:spPr>
          <a:xfrm>
            <a:off x="6642715" y="2139822"/>
            <a:ext cx="1232882" cy="1477328"/>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200"/>
              <a:buFont typeface="Arial"/>
              <a:buNone/>
            </a:pPr>
            <a:r>
              <a:rPr lang="el-GR" sz="1200" b="0" i="0" u="sng" strike="noStrike" cap="none">
                <a:solidFill>
                  <a:srgbClr val="FFFFFF"/>
                </a:solidFill>
                <a:latin typeface="Arial Narrow"/>
                <a:ea typeface="Arial Narrow"/>
                <a:cs typeface="Arial Narrow"/>
                <a:sym typeface="Arial Narrow"/>
              </a:rPr>
              <a:t>Γραφεία Εύρεσης Εργασίας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Ιδιωτικές Εταιρείες Πρόσληψης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FFFFFF"/>
                </a:solidFill>
                <a:latin typeface="Arial Narrow"/>
                <a:ea typeface="Arial Narrow"/>
                <a:cs typeface="Arial Narrow"/>
                <a:sym typeface="Arial Narrow"/>
              </a:rPr>
              <a:t>Δημόσιες Υπηρεσίες Απασχόλησης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Arial Narrow"/>
              <a:ea typeface="Arial Narrow"/>
              <a:cs typeface="Arial Narrow"/>
              <a:sym typeface="Arial Narrow"/>
            </a:endParaRPr>
          </a:p>
        </p:txBody>
      </p:sp>
      <p:pic>
        <p:nvPicPr>
          <p:cNvPr id="972" name="Google Shape;972;p68"/>
          <p:cNvPicPr preferRelativeResize="0"/>
          <p:nvPr/>
        </p:nvPicPr>
        <p:blipFill rotWithShape="1">
          <a:blip r:embed="rId16">
            <a:alphaModFix/>
          </a:blip>
          <a:srcRect/>
          <a:stretch/>
        </p:blipFill>
        <p:spPr>
          <a:xfrm>
            <a:off x="5259645" y="2462896"/>
            <a:ext cx="1326223" cy="449303"/>
          </a:xfrm>
          <a:prstGeom prst="rect">
            <a:avLst/>
          </a:prstGeom>
          <a:noFill/>
          <a:ln>
            <a:noFill/>
          </a:ln>
        </p:spPr>
      </p:pic>
      <p:grpSp>
        <p:nvGrpSpPr>
          <p:cNvPr id="973" name="Google Shape;973;p68"/>
          <p:cNvGrpSpPr/>
          <p:nvPr/>
        </p:nvGrpSpPr>
        <p:grpSpPr>
          <a:xfrm>
            <a:off x="5254450" y="2882018"/>
            <a:ext cx="1319862" cy="750932"/>
            <a:chOff x="-64" y="-105"/>
            <a:chExt cx="1251" cy="897"/>
          </a:xfrm>
        </p:grpSpPr>
        <p:pic>
          <p:nvPicPr>
            <p:cNvPr id="974" name="Google Shape;974;p68"/>
            <p:cNvPicPr preferRelativeResize="0"/>
            <p:nvPr/>
          </p:nvPicPr>
          <p:blipFill rotWithShape="1">
            <a:blip r:embed="rId16">
              <a:alphaModFix/>
            </a:blip>
            <a:srcRect/>
            <a:stretch/>
          </p:blipFill>
          <p:spPr>
            <a:xfrm>
              <a:off x="-64" y="-105"/>
              <a:ext cx="1251" cy="897"/>
            </a:xfrm>
            <a:prstGeom prst="rect">
              <a:avLst/>
            </a:prstGeom>
            <a:noFill/>
            <a:ln>
              <a:noFill/>
            </a:ln>
          </p:spPr>
        </p:pic>
        <p:sp>
          <p:nvSpPr>
            <p:cNvPr id="975" name="Google Shape;975;p68"/>
            <p:cNvSpPr/>
            <p:nvPr/>
          </p:nvSpPr>
          <p:spPr>
            <a:xfrm>
              <a:off x="15" y="275"/>
              <a:ext cx="1085" cy="20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Web Site</a:t>
              </a:r>
              <a:endParaRPr sz="1125" b="0" i="0" u="none" strike="noStrike" cap="none">
                <a:solidFill>
                  <a:srgbClr val="FFFFFF"/>
                </a:solidFill>
                <a:latin typeface="Arial Narrow"/>
                <a:ea typeface="Arial Narrow"/>
                <a:cs typeface="Arial Narrow"/>
                <a:sym typeface="Arial Narrow"/>
              </a:endParaRPr>
            </a:p>
          </p:txBody>
        </p:sp>
      </p:grpSp>
      <p:sp>
        <p:nvSpPr>
          <p:cNvPr id="976" name="Google Shape;976;p68"/>
          <p:cNvSpPr/>
          <p:nvPr/>
        </p:nvSpPr>
        <p:spPr>
          <a:xfrm>
            <a:off x="5324252" y="2682681"/>
            <a:ext cx="1289993"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Τοπικά ΜΜΕ</a:t>
            </a:r>
            <a:endParaRPr sz="1125" b="0" i="0" u="none" strike="noStrike" cap="none">
              <a:solidFill>
                <a:srgbClr val="FFFFFF"/>
              </a:solidFill>
              <a:latin typeface="Arial Narrow"/>
              <a:ea typeface="Arial Narrow"/>
              <a:cs typeface="Arial Narrow"/>
              <a:sym typeface="Arial Narrow"/>
            </a:endParaRPr>
          </a:p>
        </p:txBody>
      </p:sp>
      <p:sp>
        <p:nvSpPr>
          <p:cNvPr id="977" name="Google Shape;977;p68"/>
          <p:cNvSpPr/>
          <p:nvPr/>
        </p:nvSpPr>
        <p:spPr>
          <a:xfrm>
            <a:off x="5310222" y="3381209"/>
            <a:ext cx="1165058"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Social Media</a:t>
            </a:r>
            <a:endParaRPr sz="1125" b="0" i="0" u="none" strike="noStrike" cap="none">
              <a:solidFill>
                <a:srgbClr val="FFFFFF"/>
              </a:solidFill>
              <a:latin typeface="Arial Narrow"/>
              <a:ea typeface="Arial Narrow"/>
              <a:cs typeface="Arial Narrow"/>
              <a:sym typeface="Arial Narrow"/>
            </a:endParaRPr>
          </a:p>
        </p:txBody>
      </p:sp>
      <p:sp>
        <p:nvSpPr>
          <p:cNvPr id="978" name="Google Shape;978;p68"/>
          <p:cNvSpPr/>
          <p:nvPr/>
        </p:nvSpPr>
        <p:spPr>
          <a:xfrm>
            <a:off x="5253153" y="3030484"/>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Digital Channels</a:t>
            </a:r>
            <a:endParaRPr sz="1125" b="0" i="0" u="none" strike="noStrike" cap="none">
              <a:solidFill>
                <a:srgbClr val="FFFFFF"/>
              </a:solidFill>
              <a:latin typeface="Arial Narrow"/>
              <a:ea typeface="Arial Narrow"/>
              <a:cs typeface="Arial Narrow"/>
              <a:sym typeface="Arial Narrow"/>
            </a:endParaRPr>
          </a:p>
        </p:txBody>
      </p:sp>
      <p:sp>
        <p:nvSpPr>
          <p:cNvPr id="979" name="Google Shape;979;p68"/>
          <p:cNvSpPr/>
          <p:nvPr/>
        </p:nvSpPr>
        <p:spPr>
          <a:xfrm>
            <a:off x="5450157" y="333771"/>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YOU Interact/Engage</a:t>
            </a:r>
            <a:endParaRPr sz="1125" b="0" i="0" u="none" strike="noStrike" cap="none">
              <a:solidFill>
                <a:srgbClr val="000000"/>
              </a:solidFill>
              <a:latin typeface="Arial"/>
              <a:ea typeface="Arial"/>
              <a:cs typeface="Arial"/>
              <a:sym typeface="Arial"/>
            </a:endParaRPr>
          </a:p>
        </p:txBody>
      </p:sp>
      <p:sp>
        <p:nvSpPr>
          <p:cNvPr id="980" name="Google Shape;980;p68"/>
          <p:cNvSpPr/>
          <p:nvPr/>
        </p:nvSpPr>
        <p:spPr>
          <a:xfrm>
            <a:off x="5270117" y="2881366"/>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sng" strike="noStrike" cap="none">
                <a:solidFill>
                  <a:srgbClr val="FFFFFF"/>
                </a:solidFill>
                <a:latin typeface="Arial Narrow"/>
                <a:ea typeface="Arial Narrow"/>
                <a:cs typeface="Arial Narrow"/>
                <a:sym typeface="Arial Narrow"/>
              </a:rPr>
              <a:t>Ηλεκτρονικά</a:t>
            </a:r>
            <a:endParaRPr sz="1125" b="0" i="0" u="sng" strike="noStrike" cap="none">
              <a:solidFill>
                <a:srgbClr val="FFFFFF"/>
              </a:solidFill>
              <a:latin typeface="Arial Narrow"/>
              <a:ea typeface="Arial Narrow"/>
              <a:cs typeface="Arial Narrow"/>
              <a:sym typeface="Arial Narrow"/>
            </a:endParaRPr>
          </a:p>
        </p:txBody>
      </p:sp>
      <p:sp>
        <p:nvSpPr>
          <p:cNvPr id="981" name="Google Shape;981;p68"/>
          <p:cNvSpPr/>
          <p:nvPr/>
        </p:nvSpPr>
        <p:spPr>
          <a:xfrm>
            <a:off x="5350488" y="2287928"/>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HOW they know YOU</a:t>
            </a:r>
            <a:endParaRPr sz="1125" b="0" i="0" u="none" strike="noStrike" cap="none">
              <a:solidFill>
                <a:srgbClr val="000000"/>
              </a:solidFill>
              <a:latin typeface="Arial"/>
              <a:ea typeface="Arial"/>
              <a:cs typeface="Arial"/>
              <a:sym typeface="Arial"/>
            </a:endParaRPr>
          </a:p>
        </p:txBody>
      </p:sp>
      <p:pic>
        <p:nvPicPr>
          <p:cNvPr id="982" name="Google Shape;982;p68"/>
          <p:cNvPicPr preferRelativeResize="0"/>
          <p:nvPr/>
        </p:nvPicPr>
        <p:blipFill rotWithShape="1">
          <a:blip r:embed="rId16">
            <a:alphaModFix/>
          </a:blip>
          <a:srcRect/>
          <a:stretch/>
        </p:blipFill>
        <p:spPr>
          <a:xfrm>
            <a:off x="5262695" y="599584"/>
            <a:ext cx="1319862" cy="1117880"/>
          </a:xfrm>
          <a:prstGeom prst="rect">
            <a:avLst/>
          </a:prstGeom>
          <a:noFill/>
          <a:ln>
            <a:noFill/>
          </a:ln>
        </p:spPr>
      </p:pic>
      <p:sp>
        <p:nvSpPr>
          <p:cNvPr id="983" name="Google Shape;983;p68"/>
          <p:cNvSpPr/>
          <p:nvPr/>
        </p:nvSpPr>
        <p:spPr>
          <a:xfrm>
            <a:off x="6591058" y="1719023"/>
            <a:ext cx="1359713" cy="3462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Σύνδεσμος Βιομηχανιών Σύλλογος Επαγγελματιών</a:t>
            </a:r>
            <a:endParaRPr sz="1125" b="0" i="0" u="none" strike="noStrike" cap="none">
              <a:solidFill>
                <a:srgbClr val="FFFFFF"/>
              </a:solidFill>
              <a:latin typeface="Arial Narrow"/>
              <a:ea typeface="Arial Narrow"/>
              <a:cs typeface="Arial Narrow"/>
              <a:sym typeface="Arial Narrow"/>
            </a:endParaRPr>
          </a:p>
        </p:txBody>
      </p:sp>
      <p:sp>
        <p:nvSpPr>
          <p:cNvPr id="984" name="Google Shape;984;p68"/>
          <p:cNvSpPr/>
          <p:nvPr/>
        </p:nvSpPr>
        <p:spPr>
          <a:xfrm>
            <a:off x="5286298" y="2510744"/>
            <a:ext cx="1289993"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Περιοδικά</a:t>
            </a:r>
            <a:endParaRPr sz="1125" b="0" i="0" u="none" strike="noStrike" cap="none">
              <a:solidFill>
                <a:srgbClr val="FFFFFF"/>
              </a:solidFill>
              <a:latin typeface="Arial Narrow"/>
              <a:ea typeface="Arial Narrow"/>
              <a:cs typeface="Arial Narrow"/>
              <a:sym typeface="Arial Narrow"/>
            </a:endParaRPr>
          </a:p>
        </p:txBody>
      </p:sp>
      <p:sp>
        <p:nvSpPr>
          <p:cNvPr id="985" name="Google Shape;985;p68"/>
          <p:cNvSpPr/>
          <p:nvPr/>
        </p:nvSpPr>
        <p:spPr>
          <a:xfrm>
            <a:off x="6454933" y="4352032"/>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CV</a:t>
            </a:r>
            <a:endParaRPr sz="1125" b="0" i="0" u="none" strike="noStrike" cap="none">
              <a:solidFill>
                <a:srgbClr val="FFFFFF"/>
              </a:solidFill>
              <a:latin typeface="Arial Narrow"/>
              <a:ea typeface="Arial Narrow"/>
              <a:cs typeface="Arial Narrow"/>
              <a:sym typeface="Arial Narrow"/>
            </a:endParaRPr>
          </a:p>
        </p:txBody>
      </p:sp>
      <p:sp>
        <p:nvSpPr>
          <p:cNvPr id="986" name="Google Shape;986;p68"/>
          <p:cNvSpPr/>
          <p:nvPr/>
        </p:nvSpPr>
        <p:spPr>
          <a:xfrm>
            <a:off x="6427056" y="4174833"/>
            <a:ext cx="1286602" cy="17312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sng" strike="noStrike" cap="none">
                <a:solidFill>
                  <a:srgbClr val="FFFFFF"/>
                </a:solidFill>
                <a:latin typeface="Arial Narrow"/>
                <a:ea typeface="Arial Narrow"/>
                <a:cs typeface="Arial Narrow"/>
                <a:sym typeface="Arial Narrow"/>
              </a:rPr>
              <a:t>Εργαλεία</a:t>
            </a:r>
            <a:endParaRPr sz="1125" b="0" i="0" u="sng" strike="noStrike" cap="none">
              <a:solidFill>
                <a:srgbClr val="FFFFFF"/>
              </a:solidFill>
              <a:latin typeface="Arial Narrow"/>
              <a:ea typeface="Arial Narrow"/>
              <a:cs typeface="Arial Narrow"/>
              <a:sym typeface="Arial Narrow"/>
            </a:endParaRPr>
          </a:p>
        </p:txBody>
      </p:sp>
      <p:sp>
        <p:nvSpPr>
          <p:cNvPr id="987" name="Google Shape;987;p68"/>
          <p:cNvSpPr/>
          <p:nvPr/>
        </p:nvSpPr>
        <p:spPr>
          <a:xfrm>
            <a:off x="2259886" y="3637259"/>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 YOU Need?</a:t>
            </a:r>
            <a:endParaRPr sz="1125" b="0" i="0" u="none" strike="noStrike" cap="none">
              <a:solidFill>
                <a:srgbClr val="000000"/>
              </a:solidFill>
              <a:latin typeface="Arial"/>
              <a:ea typeface="Arial"/>
              <a:cs typeface="Arial"/>
              <a:sym typeface="Arial"/>
            </a:endParaRPr>
          </a:p>
        </p:txBody>
      </p:sp>
      <p:pic>
        <p:nvPicPr>
          <p:cNvPr id="988" name="Google Shape;988;p68"/>
          <p:cNvPicPr preferRelativeResize="0"/>
          <p:nvPr/>
        </p:nvPicPr>
        <p:blipFill rotWithShape="1">
          <a:blip r:embed="rId17">
            <a:alphaModFix/>
          </a:blip>
          <a:srcRect/>
          <a:stretch/>
        </p:blipFill>
        <p:spPr>
          <a:xfrm>
            <a:off x="1284059" y="759083"/>
            <a:ext cx="1129208" cy="369466"/>
          </a:xfrm>
          <a:prstGeom prst="rect">
            <a:avLst/>
          </a:prstGeom>
          <a:noFill/>
          <a:ln>
            <a:noFill/>
          </a:ln>
        </p:spPr>
      </p:pic>
      <p:sp>
        <p:nvSpPr>
          <p:cNvPr id="989" name="Google Shape;989;p68"/>
          <p:cNvSpPr/>
          <p:nvPr/>
        </p:nvSpPr>
        <p:spPr>
          <a:xfrm>
            <a:off x="1239535" y="855936"/>
            <a:ext cx="1275638"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4C4C4C"/>
                </a:solidFill>
                <a:latin typeface="Arial Narrow"/>
                <a:ea typeface="Arial Narrow"/>
                <a:cs typeface="Arial Narrow"/>
                <a:sym typeface="Arial Narrow"/>
              </a:rPr>
              <a:t>Μέλη Οικογένειας</a:t>
            </a:r>
            <a:endParaRPr sz="1200" b="0" i="0" u="none" strike="noStrike" cap="none">
              <a:solidFill>
                <a:srgbClr val="4C4C4C"/>
              </a:solidFill>
              <a:latin typeface="Arial Narrow"/>
              <a:ea typeface="Arial Narrow"/>
              <a:cs typeface="Arial Narrow"/>
              <a:sym typeface="Arial Narrow"/>
            </a:endParaRPr>
          </a:p>
        </p:txBody>
      </p:sp>
      <p:pic>
        <p:nvPicPr>
          <p:cNvPr id="990" name="Google Shape;990;p68"/>
          <p:cNvPicPr preferRelativeResize="0"/>
          <p:nvPr/>
        </p:nvPicPr>
        <p:blipFill rotWithShape="1">
          <a:blip r:embed="rId17">
            <a:alphaModFix/>
          </a:blip>
          <a:srcRect/>
          <a:stretch/>
        </p:blipFill>
        <p:spPr>
          <a:xfrm>
            <a:off x="1259074" y="1412584"/>
            <a:ext cx="1129208" cy="325916"/>
          </a:xfrm>
          <a:prstGeom prst="rect">
            <a:avLst/>
          </a:prstGeom>
          <a:noFill/>
          <a:ln>
            <a:noFill/>
          </a:ln>
        </p:spPr>
      </p:pic>
      <p:pic>
        <p:nvPicPr>
          <p:cNvPr id="991" name="Google Shape;991;p68"/>
          <p:cNvPicPr preferRelativeResize="0"/>
          <p:nvPr/>
        </p:nvPicPr>
        <p:blipFill rotWithShape="1">
          <a:blip r:embed="rId17">
            <a:alphaModFix/>
          </a:blip>
          <a:srcRect/>
          <a:stretch/>
        </p:blipFill>
        <p:spPr>
          <a:xfrm>
            <a:off x="1323321" y="2394586"/>
            <a:ext cx="1129208" cy="311216"/>
          </a:xfrm>
          <a:prstGeom prst="rect">
            <a:avLst/>
          </a:prstGeom>
          <a:noFill/>
          <a:ln>
            <a:noFill/>
          </a:ln>
        </p:spPr>
      </p:pic>
      <p:pic>
        <p:nvPicPr>
          <p:cNvPr id="992" name="Google Shape;992;p68"/>
          <p:cNvPicPr preferRelativeResize="0"/>
          <p:nvPr/>
        </p:nvPicPr>
        <p:blipFill rotWithShape="1">
          <a:blip r:embed="rId17">
            <a:alphaModFix/>
          </a:blip>
          <a:srcRect/>
          <a:stretch/>
        </p:blipFill>
        <p:spPr>
          <a:xfrm>
            <a:off x="1288942" y="1158491"/>
            <a:ext cx="1129208" cy="246420"/>
          </a:xfrm>
          <a:prstGeom prst="rect">
            <a:avLst/>
          </a:prstGeom>
          <a:noFill/>
          <a:ln>
            <a:noFill/>
          </a:ln>
        </p:spPr>
      </p:pic>
      <p:sp>
        <p:nvSpPr>
          <p:cNvPr id="993" name="Google Shape;993;p68"/>
          <p:cNvSpPr/>
          <p:nvPr/>
        </p:nvSpPr>
        <p:spPr>
          <a:xfrm>
            <a:off x="1367451" y="2455596"/>
            <a:ext cx="103452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Ημέρες Καριέρας </a:t>
            </a:r>
            <a:endParaRPr sz="1200" b="0" i="0" u="none" strike="noStrike" cap="none">
              <a:solidFill>
                <a:schemeClr val="dk1"/>
              </a:solidFill>
              <a:latin typeface="Arial Narrow"/>
              <a:ea typeface="Arial Narrow"/>
              <a:cs typeface="Arial Narrow"/>
              <a:sym typeface="Arial Narrow"/>
            </a:endParaRPr>
          </a:p>
        </p:txBody>
      </p:sp>
      <p:sp>
        <p:nvSpPr>
          <p:cNvPr id="994" name="Google Shape;994;p68"/>
          <p:cNvSpPr/>
          <p:nvPr/>
        </p:nvSpPr>
        <p:spPr>
          <a:xfrm>
            <a:off x="1356625" y="1195392"/>
            <a:ext cx="103452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Φίλοι</a:t>
            </a:r>
            <a:endParaRPr sz="1200" b="0" i="0" u="none" strike="noStrike" cap="none">
              <a:solidFill>
                <a:srgbClr val="4C4C4C"/>
              </a:solidFill>
              <a:latin typeface="Arial Narrow"/>
              <a:ea typeface="Arial Narrow"/>
              <a:cs typeface="Arial Narrow"/>
              <a:sym typeface="Arial Narrow"/>
            </a:endParaRPr>
          </a:p>
        </p:txBody>
      </p:sp>
      <p:sp>
        <p:nvSpPr>
          <p:cNvPr id="995" name="Google Shape;995;p68"/>
          <p:cNvSpPr/>
          <p:nvPr/>
        </p:nvSpPr>
        <p:spPr>
          <a:xfrm>
            <a:off x="1255725" y="1506077"/>
            <a:ext cx="1257976"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Καθηγητές</a:t>
            </a:r>
            <a:endParaRPr sz="1200" b="0" i="0" u="none" strike="noStrike" cap="none">
              <a:solidFill>
                <a:srgbClr val="4C4C4C"/>
              </a:solidFill>
              <a:latin typeface="Arial Narrow"/>
              <a:ea typeface="Arial Narrow"/>
              <a:cs typeface="Arial Narrow"/>
              <a:sym typeface="Arial Narrow"/>
            </a:endParaRPr>
          </a:p>
        </p:txBody>
      </p:sp>
      <p:pic>
        <p:nvPicPr>
          <p:cNvPr id="996" name="Google Shape;996;p68"/>
          <p:cNvPicPr preferRelativeResize="0"/>
          <p:nvPr/>
        </p:nvPicPr>
        <p:blipFill rotWithShape="1">
          <a:blip r:embed="rId17">
            <a:alphaModFix/>
          </a:blip>
          <a:srcRect/>
          <a:stretch/>
        </p:blipFill>
        <p:spPr>
          <a:xfrm>
            <a:off x="1251589" y="2803753"/>
            <a:ext cx="1274480" cy="680271"/>
          </a:xfrm>
          <a:prstGeom prst="rect">
            <a:avLst/>
          </a:prstGeom>
          <a:noFill/>
          <a:ln>
            <a:noFill/>
          </a:ln>
        </p:spPr>
      </p:pic>
      <p:sp>
        <p:nvSpPr>
          <p:cNvPr id="997" name="Google Shape;997;p68"/>
          <p:cNvSpPr/>
          <p:nvPr/>
        </p:nvSpPr>
        <p:spPr>
          <a:xfrm>
            <a:off x="1263519" y="2929217"/>
            <a:ext cx="1259743"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dirty="0">
                <a:solidFill>
                  <a:schemeClr val="dk1"/>
                </a:solidFill>
                <a:latin typeface="Arial Narrow"/>
                <a:ea typeface="Arial Narrow"/>
                <a:cs typeface="Arial Narrow"/>
                <a:sym typeface="Arial Narrow"/>
              </a:rPr>
              <a:t>Γραφείο Διασύνδεσης /Σταδιοδρομίας </a:t>
            </a:r>
            <a:endParaRPr sz="1200" b="0" i="0" u="none" strike="noStrike" cap="none" dirty="0">
              <a:solidFill>
                <a:schemeClr val="dk1"/>
              </a:solidFill>
              <a:latin typeface="Arial Narrow"/>
              <a:ea typeface="Arial Narrow"/>
              <a:cs typeface="Arial Narrow"/>
              <a:sym typeface="Arial Narrow"/>
            </a:endParaRPr>
          </a:p>
        </p:txBody>
      </p:sp>
      <p:pic>
        <p:nvPicPr>
          <p:cNvPr id="998" name="Google Shape;998;p68"/>
          <p:cNvPicPr preferRelativeResize="0"/>
          <p:nvPr/>
        </p:nvPicPr>
        <p:blipFill rotWithShape="1">
          <a:blip r:embed="rId17">
            <a:alphaModFix/>
          </a:blip>
          <a:srcRect/>
          <a:stretch/>
        </p:blipFill>
        <p:spPr>
          <a:xfrm>
            <a:off x="2608529" y="756617"/>
            <a:ext cx="1226168" cy="272698"/>
          </a:xfrm>
          <a:prstGeom prst="rect">
            <a:avLst/>
          </a:prstGeom>
          <a:noFill/>
          <a:ln>
            <a:noFill/>
          </a:ln>
        </p:spPr>
      </p:pic>
      <p:sp>
        <p:nvSpPr>
          <p:cNvPr id="999" name="Google Shape;999;p68"/>
          <p:cNvSpPr/>
          <p:nvPr/>
        </p:nvSpPr>
        <p:spPr>
          <a:xfrm>
            <a:off x="2571988" y="720132"/>
            <a:ext cx="1318628" cy="323165"/>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Τυπικά Προσόντα</a:t>
            </a:r>
            <a:endParaRPr sz="1200" b="0" i="0" u="none" strike="noStrike" cap="none">
              <a:solidFill>
                <a:srgbClr val="000000"/>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900"/>
              <a:buFont typeface="Arial"/>
              <a:buNone/>
            </a:pPr>
            <a:r>
              <a:rPr lang="el-GR" sz="900" b="0" i="0" u="none" strike="noStrike" cap="none">
                <a:solidFill>
                  <a:srgbClr val="000000"/>
                </a:solidFill>
                <a:latin typeface="Arial Narrow"/>
                <a:ea typeface="Arial Narrow"/>
                <a:cs typeface="Arial Narrow"/>
                <a:sym typeface="Arial Narrow"/>
              </a:rPr>
              <a:t>Ακαδημαϊκά Επαγγελματικά</a:t>
            </a:r>
            <a:endParaRPr sz="900" b="0" i="0" u="none" strike="noStrike" cap="none">
              <a:solidFill>
                <a:srgbClr val="4C4C4C"/>
              </a:solidFill>
              <a:latin typeface="Arial Narrow"/>
              <a:ea typeface="Arial Narrow"/>
              <a:cs typeface="Arial Narrow"/>
              <a:sym typeface="Arial Narrow"/>
            </a:endParaRPr>
          </a:p>
        </p:txBody>
      </p:sp>
      <p:pic>
        <p:nvPicPr>
          <p:cNvPr id="1000" name="Google Shape;1000;p68"/>
          <p:cNvPicPr preferRelativeResize="0"/>
          <p:nvPr/>
        </p:nvPicPr>
        <p:blipFill rotWithShape="1">
          <a:blip r:embed="rId17">
            <a:alphaModFix/>
          </a:blip>
          <a:srcRect/>
          <a:stretch/>
        </p:blipFill>
        <p:spPr>
          <a:xfrm>
            <a:off x="2551546" y="1385973"/>
            <a:ext cx="1330132" cy="483699"/>
          </a:xfrm>
          <a:prstGeom prst="rect">
            <a:avLst/>
          </a:prstGeom>
          <a:noFill/>
          <a:ln>
            <a:noFill/>
          </a:ln>
        </p:spPr>
      </p:pic>
      <p:sp>
        <p:nvSpPr>
          <p:cNvPr id="1001" name="Google Shape;1001;p68"/>
          <p:cNvSpPr/>
          <p:nvPr/>
        </p:nvSpPr>
        <p:spPr>
          <a:xfrm>
            <a:off x="2623774" y="1421946"/>
            <a:ext cx="1180937" cy="36933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Εξειδικευμένη Γνώση - Πιστοποίηση</a:t>
            </a:r>
            <a:endParaRPr sz="1200" b="0" i="0" u="none" strike="noStrike" cap="none">
              <a:solidFill>
                <a:srgbClr val="4C4C4C"/>
              </a:solidFill>
              <a:latin typeface="Arial Narrow"/>
              <a:ea typeface="Arial Narrow"/>
              <a:cs typeface="Arial Narrow"/>
              <a:sym typeface="Arial Narrow"/>
            </a:endParaRPr>
          </a:p>
        </p:txBody>
      </p:sp>
      <p:pic>
        <p:nvPicPr>
          <p:cNvPr id="1002" name="Google Shape;1002;p68"/>
          <p:cNvPicPr preferRelativeResize="0"/>
          <p:nvPr/>
        </p:nvPicPr>
        <p:blipFill rotWithShape="1">
          <a:blip r:embed="rId17">
            <a:alphaModFix/>
          </a:blip>
          <a:srcRect/>
          <a:stretch/>
        </p:blipFill>
        <p:spPr>
          <a:xfrm>
            <a:off x="2525088" y="1032499"/>
            <a:ext cx="1408693" cy="375383"/>
          </a:xfrm>
          <a:prstGeom prst="rect">
            <a:avLst/>
          </a:prstGeom>
          <a:noFill/>
          <a:ln>
            <a:noFill/>
          </a:ln>
        </p:spPr>
      </p:pic>
      <p:sp>
        <p:nvSpPr>
          <p:cNvPr id="1003" name="Google Shape;1003;p68"/>
          <p:cNvSpPr/>
          <p:nvPr/>
        </p:nvSpPr>
        <p:spPr>
          <a:xfrm>
            <a:off x="2623857" y="1032403"/>
            <a:ext cx="1216394" cy="323165"/>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Τεχνικές Δεξιότητες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l-GR" sz="900" b="0" i="0" u="none" strike="noStrike" cap="none">
                <a:solidFill>
                  <a:srgbClr val="4C4C4C"/>
                </a:solidFill>
                <a:latin typeface="Arial Narrow"/>
                <a:ea typeface="Arial Narrow"/>
                <a:cs typeface="Arial Narrow"/>
                <a:sym typeface="Arial Narrow"/>
              </a:rPr>
              <a:t>Hard Skills</a:t>
            </a:r>
            <a:endParaRPr sz="900" b="0" i="0" u="none" strike="noStrike" cap="none">
              <a:solidFill>
                <a:srgbClr val="4C4C4C"/>
              </a:solidFill>
              <a:latin typeface="Arial Narrow"/>
              <a:ea typeface="Arial Narrow"/>
              <a:cs typeface="Arial Narrow"/>
              <a:sym typeface="Arial Narrow"/>
            </a:endParaRPr>
          </a:p>
        </p:txBody>
      </p:sp>
      <p:pic>
        <p:nvPicPr>
          <p:cNvPr id="1004" name="Google Shape;1004;p68"/>
          <p:cNvPicPr preferRelativeResize="0"/>
          <p:nvPr/>
        </p:nvPicPr>
        <p:blipFill rotWithShape="1">
          <a:blip r:embed="rId17">
            <a:alphaModFix/>
          </a:blip>
          <a:srcRect/>
          <a:stretch/>
        </p:blipFill>
        <p:spPr>
          <a:xfrm>
            <a:off x="2497996" y="2397499"/>
            <a:ext cx="1408693" cy="375383"/>
          </a:xfrm>
          <a:prstGeom prst="rect">
            <a:avLst/>
          </a:prstGeom>
          <a:noFill/>
          <a:ln>
            <a:noFill/>
          </a:ln>
        </p:spPr>
      </p:pic>
      <p:sp>
        <p:nvSpPr>
          <p:cNvPr id="1005" name="Google Shape;1005;p68"/>
          <p:cNvSpPr/>
          <p:nvPr/>
        </p:nvSpPr>
        <p:spPr>
          <a:xfrm>
            <a:off x="2596765" y="2426911"/>
            <a:ext cx="1284913" cy="323165"/>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“Οριζόντιες” Δεξιότητες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l-GR" sz="900" b="0" i="0" u="none" strike="noStrike" cap="none">
                <a:solidFill>
                  <a:srgbClr val="4C4C4C"/>
                </a:solidFill>
                <a:latin typeface="Arial Narrow"/>
                <a:ea typeface="Arial Narrow"/>
                <a:cs typeface="Arial Narrow"/>
                <a:sym typeface="Arial Narrow"/>
              </a:rPr>
              <a:t>Soft Skills</a:t>
            </a:r>
            <a:endParaRPr sz="900" b="0" i="0" u="none" strike="noStrike" cap="none">
              <a:solidFill>
                <a:srgbClr val="4C4C4C"/>
              </a:solidFill>
              <a:latin typeface="Arial Narrow"/>
              <a:ea typeface="Arial Narrow"/>
              <a:cs typeface="Arial Narrow"/>
              <a:sym typeface="Arial Narrow"/>
            </a:endParaRPr>
          </a:p>
        </p:txBody>
      </p:sp>
      <p:pic>
        <p:nvPicPr>
          <p:cNvPr id="1006" name="Google Shape;1006;p68"/>
          <p:cNvPicPr preferRelativeResize="0"/>
          <p:nvPr/>
        </p:nvPicPr>
        <p:blipFill rotWithShape="1">
          <a:blip r:embed="rId17">
            <a:alphaModFix/>
          </a:blip>
          <a:srcRect/>
          <a:stretch/>
        </p:blipFill>
        <p:spPr>
          <a:xfrm>
            <a:off x="2495457" y="2776716"/>
            <a:ext cx="1408693" cy="269071"/>
          </a:xfrm>
          <a:prstGeom prst="rect">
            <a:avLst/>
          </a:prstGeom>
          <a:noFill/>
          <a:ln>
            <a:noFill/>
          </a:ln>
        </p:spPr>
      </p:pic>
      <p:sp>
        <p:nvSpPr>
          <p:cNvPr id="1007" name="Google Shape;1007;p68"/>
          <p:cNvSpPr/>
          <p:nvPr/>
        </p:nvSpPr>
        <p:spPr>
          <a:xfrm>
            <a:off x="2599310" y="2784140"/>
            <a:ext cx="1284913"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Ενδιαφέροντα</a:t>
            </a:r>
            <a:endParaRPr sz="900" b="0" i="0" u="none" strike="noStrike" cap="none">
              <a:solidFill>
                <a:srgbClr val="4C4C4C"/>
              </a:solidFill>
              <a:latin typeface="Arial Narrow"/>
              <a:ea typeface="Arial Narrow"/>
              <a:cs typeface="Arial Narrow"/>
              <a:sym typeface="Arial Narrow"/>
            </a:endParaRPr>
          </a:p>
        </p:txBody>
      </p:sp>
      <p:pic>
        <p:nvPicPr>
          <p:cNvPr id="1008" name="Google Shape;1008;p68"/>
          <p:cNvPicPr preferRelativeResize="0"/>
          <p:nvPr/>
        </p:nvPicPr>
        <p:blipFill rotWithShape="1">
          <a:blip r:embed="rId17">
            <a:alphaModFix/>
          </a:blip>
          <a:srcRect/>
          <a:stretch/>
        </p:blipFill>
        <p:spPr>
          <a:xfrm>
            <a:off x="2495457" y="3065494"/>
            <a:ext cx="1408693" cy="231085"/>
          </a:xfrm>
          <a:prstGeom prst="rect">
            <a:avLst/>
          </a:prstGeom>
          <a:noFill/>
          <a:ln>
            <a:noFill/>
          </a:ln>
        </p:spPr>
      </p:pic>
      <p:sp>
        <p:nvSpPr>
          <p:cNvPr id="1009" name="Google Shape;1009;p68"/>
          <p:cNvSpPr/>
          <p:nvPr/>
        </p:nvSpPr>
        <p:spPr>
          <a:xfrm>
            <a:off x="2594225" y="3078769"/>
            <a:ext cx="1284913"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Κλίσεις - Ικανότητες</a:t>
            </a:r>
            <a:endParaRPr sz="900" b="0" i="0" u="none" strike="noStrike" cap="none">
              <a:solidFill>
                <a:srgbClr val="4C4C4C"/>
              </a:solidFill>
              <a:latin typeface="Arial Narrow"/>
              <a:ea typeface="Arial Narrow"/>
              <a:cs typeface="Arial Narrow"/>
              <a:sym typeface="Arial Narrow"/>
            </a:endParaRPr>
          </a:p>
        </p:txBody>
      </p:sp>
      <p:pic>
        <p:nvPicPr>
          <p:cNvPr id="1010" name="Google Shape;1010;p68"/>
          <p:cNvPicPr preferRelativeResize="0"/>
          <p:nvPr/>
        </p:nvPicPr>
        <p:blipFill rotWithShape="1">
          <a:blip r:embed="rId17">
            <a:alphaModFix/>
          </a:blip>
          <a:srcRect/>
          <a:stretch/>
        </p:blipFill>
        <p:spPr>
          <a:xfrm>
            <a:off x="2472985" y="3326712"/>
            <a:ext cx="1408693" cy="262397"/>
          </a:xfrm>
          <a:prstGeom prst="rect">
            <a:avLst/>
          </a:prstGeom>
          <a:noFill/>
          <a:ln>
            <a:noFill/>
          </a:ln>
        </p:spPr>
      </p:pic>
      <p:sp>
        <p:nvSpPr>
          <p:cNvPr id="1011" name="Google Shape;1011;p68"/>
          <p:cNvSpPr/>
          <p:nvPr/>
        </p:nvSpPr>
        <p:spPr>
          <a:xfrm>
            <a:off x="2530505" y="3366256"/>
            <a:ext cx="1284913"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Αξίες</a:t>
            </a:r>
            <a:endParaRPr sz="900" b="0" i="0" u="none" strike="noStrike" cap="none">
              <a:solidFill>
                <a:srgbClr val="4C4C4C"/>
              </a:solidFill>
              <a:latin typeface="Arial Narrow"/>
              <a:ea typeface="Arial Narrow"/>
              <a:cs typeface="Arial Narrow"/>
              <a:sym typeface="Arial Narrow"/>
            </a:endParaRPr>
          </a:p>
        </p:txBody>
      </p:sp>
      <p:sp>
        <p:nvSpPr>
          <p:cNvPr id="1012" name="Google Shape;1012;p68"/>
          <p:cNvSpPr/>
          <p:nvPr/>
        </p:nvSpPr>
        <p:spPr>
          <a:xfrm>
            <a:off x="2723022" y="2155714"/>
            <a:ext cx="997180" cy="209111"/>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are YOU</a:t>
            </a:r>
            <a:endParaRPr sz="1125" b="0" i="0" u="none" strike="noStrike" cap="none">
              <a:solidFill>
                <a:srgbClr val="000000"/>
              </a:solidFill>
              <a:latin typeface="Arial"/>
              <a:ea typeface="Arial"/>
              <a:cs typeface="Arial"/>
              <a:sym typeface="Arial"/>
            </a:endParaRPr>
          </a:p>
        </p:txBody>
      </p:sp>
      <p:pic>
        <p:nvPicPr>
          <p:cNvPr id="1013" name="Google Shape;1013;p68"/>
          <p:cNvPicPr preferRelativeResize="0"/>
          <p:nvPr/>
        </p:nvPicPr>
        <p:blipFill rotWithShape="1">
          <a:blip r:embed="rId17">
            <a:alphaModFix/>
          </a:blip>
          <a:srcRect/>
          <a:stretch/>
        </p:blipFill>
        <p:spPr>
          <a:xfrm>
            <a:off x="1312171" y="1774206"/>
            <a:ext cx="1129208" cy="279047"/>
          </a:xfrm>
          <a:prstGeom prst="rect">
            <a:avLst/>
          </a:prstGeom>
          <a:noFill/>
          <a:ln>
            <a:noFill/>
          </a:ln>
        </p:spPr>
      </p:pic>
      <p:sp>
        <p:nvSpPr>
          <p:cNvPr id="1014" name="Google Shape;1014;p68"/>
          <p:cNvSpPr/>
          <p:nvPr/>
        </p:nvSpPr>
        <p:spPr>
          <a:xfrm>
            <a:off x="1359889" y="1844716"/>
            <a:ext cx="103452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Μέντορες</a:t>
            </a:r>
            <a:endParaRPr sz="1200" b="0" i="0" u="none" strike="noStrike" cap="none">
              <a:solidFill>
                <a:srgbClr val="4C4C4C"/>
              </a:solidFill>
              <a:latin typeface="Arial Narrow"/>
              <a:ea typeface="Arial Narrow"/>
              <a:cs typeface="Arial Narrow"/>
              <a:sym typeface="Arial Narrow"/>
            </a:endParaRPr>
          </a:p>
        </p:txBody>
      </p:sp>
      <p:pic>
        <p:nvPicPr>
          <p:cNvPr id="1015" name="Google Shape;1015;p68"/>
          <p:cNvPicPr preferRelativeResize="0"/>
          <p:nvPr/>
        </p:nvPicPr>
        <p:blipFill rotWithShape="1">
          <a:blip r:embed="rId17">
            <a:alphaModFix/>
          </a:blip>
          <a:srcRect/>
          <a:stretch/>
        </p:blipFill>
        <p:spPr>
          <a:xfrm>
            <a:off x="1314716" y="2051059"/>
            <a:ext cx="1129208" cy="279047"/>
          </a:xfrm>
          <a:prstGeom prst="rect">
            <a:avLst/>
          </a:prstGeom>
          <a:noFill/>
          <a:ln>
            <a:noFill/>
          </a:ln>
        </p:spPr>
      </p:pic>
      <p:sp>
        <p:nvSpPr>
          <p:cNvPr id="1016" name="Google Shape;1016;p68"/>
          <p:cNvSpPr/>
          <p:nvPr/>
        </p:nvSpPr>
        <p:spPr>
          <a:xfrm>
            <a:off x="1362434" y="2121569"/>
            <a:ext cx="1034522"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0000"/>
                </a:solidFill>
                <a:latin typeface="Arial Narrow"/>
                <a:ea typeface="Arial Narrow"/>
                <a:cs typeface="Arial Narrow"/>
                <a:sym typeface="Arial Narrow"/>
              </a:rPr>
              <a:t>HR experts </a:t>
            </a:r>
            <a:endParaRPr sz="1200" b="0" i="0" u="none" strike="noStrike" cap="none">
              <a:solidFill>
                <a:srgbClr val="4C4C4C"/>
              </a:solidFill>
              <a:latin typeface="Arial Narrow"/>
              <a:ea typeface="Arial Narrow"/>
              <a:cs typeface="Arial Narrow"/>
              <a:sym typeface="Arial Narrow"/>
            </a:endParaRPr>
          </a:p>
        </p:txBody>
      </p:sp>
      <p:sp>
        <p:nvSpPr>
          <p:cNvPr id="1017" name="Google Shape;1017;p68"/>
          <p:cNvSpPr/>
          <p:nvPr/>
        </p:nvSpPr>
        <p:spPr>
          <a:xfrm>
            <a:off x="2642383" y="453780"/>
            <a:ext cx="1212408" cy="328903"/>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45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 YOU Offer (Do)</a:t>
            </a:r>
            <a:endParaRPr sz="1125" b="0" i="0" u="none" strike="noStrike" cap="none">
              <a:solidFill>
                <a:srgbClr val="000000"/>
              </a:solidFill>
              <a:latin typeface="Arial"/>
              <a:ea typeface="Arial"/>
              <a:cs typeface="Arial"/>
              <a:sym typeface="Arial"/>
            </a:endParaRPr>
          </a:p>
        </p:txBody>
      </p:sp>
      <p:sp>
        <p:nvSpPr>
          <p:cNvPr id="1018" name="Google Shape;1018;p68"/>
          <p:cNvSpPr/>
          <p:nvPr/>
        </p:nvSpPr>
        <p:spPr>
          <a:xfrm>
            <a:off x="5274511" y="699200"/>
            <a:ext cx="1289993" cy="121187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Συμμετοχή σε:</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Κλαδικές Εκδηλώσεις</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Forum</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Διαδικτυακές Εκδηλώσεις/Σεμινάρια</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FFFFFF"/>
                </a:solidFill>
                <a:latin typeface="Arial Narrow"/>
                <a:ea typeface="Arial Narrow"/>
                <a:cs typeface="Arial Narrow"/>
                <a:sym typeface="Arial Narrow"/>
              </a:rPr>
              <a:t>Συγγραφή Άρθρου </a:t>
            </a:r>
            <a:endParaRPr sz="1050" b="0" i="0" u="none" strike="noStrike" cap="none">
              <a:solidFill>
                <a:srgbClr val="000000"/>
              </a:solidFill>
              <a:latin typeface="Arial"/>
              <a:ea typeface="Arial"/>
              <a:cs typeface="Arial"/>
              <a:sym typeface="Arial"/>
            </a:endParaRPr>
          </a:p>
          <a:p>
            <a:pPr marL="214313" marR="0" lvl="0" indent="-142875" algn="ctr" rtl="0">
              <a:lnSpc>
                <a:spcPct val="100000"/>
              </a:lnSpc>
              <a:spcBef>
                <a:spcPts val="0"/>
              </a:spcBef>
              <a:spcAft>
                <a:spcPts val="0"/>
              </a:spcAft>
              <a:buClr>
                <a:srgbClr val="000000"/>
              </a:buClr>
              <a:buSzPts val="1125"/>
              <a:buFont typeface="Arial"/>
              <a:buNone/>
            </a:pPr>
            <a:endParaRPr sz="1125" b="0" i="0" u="none" strike="noStrike" cap="none">
              <a:solidFill>
                <a:srgbClr val="FFFFFF"/>
              </a:solidFill>
              <a:latin typeface="Arial Narrow"/>
              <a:ea typeface="Arial Narrow"/>
              <a:cs typeface="Arial Narrow"/>
              <a:sym typeface="Arial Narrow"/>
            </a:endParaRPr>
          </a:p>
        </p:txBody>
      </p:sp>
      <p:sp>
        <p:nvSpPr>
          <p:cNvPr id="1019" name="Google Shape;1019;p68"/>
          <p:cNvSpPr/>
          <p:nvPr/>
        </p:nvSpPr>
        <p:spPr>
          <a:xfrm>
            <a:off x="3993849" y="2441455"/>
            <a:ext cx="1128491" cy="346249"/>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002060"/>
                </a:solidFill>
                <a:latin typeface="Arial Narrow"/>
                <a:ea typeface="Arial Narrow"/>
                <a:cs typeface="Arial Narrow"/>
                <a:sym typeface="Arial Narrow"/>
              </a:rPr>
              <a:t>Κινητικότητα Erasmus</a:t>
            </a:r>
            <a:endParaRPr sz="1050" b="0" i="0" u="none" strike="noStrike" cap="none">
              <a:solidFill>
                <a:srgbClr val="000000"/>
              </a:solidFill>
              <a:latin typeface="Arial"/>
              <a:ea typeface="Arial"/>
              <a:cs typeface="Arial"/>
              <a:sym typeface="Arial"/>
            </a:endParaRPr>
          </a:p>
        </p:txBody>
      </p:sp>
      <p:sp>
        <p:nvSpPr>
          <p:cNvPr id="1020" name="Google Shape;1020;p68"/>
          <p:cNvSpPr/>
          <p:nvPr/>
        </p:nvSpPr>
        <p:spPr>
          <a:xfrm>
            <a:off x="4022625" y="521502"/>
            <a:ext cx="1215673" cy="275452"/>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WHY YOU are Credible</a:t>
            </a:r>
            <a:endParaRPr sz="1125" b="0" i="0" u="none" strike="noStrike" cap="none">
              <a:solidFill>
                <a:srgbClr val="000000"/>
              </a:solidFill>
              <a:latin typeface="Arial"/>
              <a:ea typeface="Arial"/>
              <a:cs typeface="Arial"/>
              <a:sym typeface="Arial"/>
            </a:endParaRPr>
          </a:p>
        </p:txBody>
      </p:sp>
      <p:grpSp>
        <p:nvGrpSpPr>
          <p:cNvPr id="1021" name="Google Shape;1021;p68"/>
          <p:cNvGrpSpPr/>
          <p:nvPr/>
        </p:nvGrpSpPr>
        <p:grpSpPr>
          <a:xfrm>
            <a:off x="4135867" y="1325381"/>
            <a:ext cx="846368" cy="372611"/>
            <a:chOff x="-173" y="1341"/>
            <a:chExt cx="1011" cy="888"/>
          </a:xfrm>
        </p:grpSpPr>
        <p:pic>
          <p:nvPicPr>
            <p:cNvPr id="1022" name="Google Shape;1022;p68"/>
            <p:cNvPicPr preferRelativeResize="0"/>
            <p:nvPr/>
          </p:nvPicPr>
          <p:blipFill rotWithShape="1">
            <a:blip r:embed="rId17">
              <a:alphaModFix/>
            </a:blip>
            <a:srcRect/>
            <a:stretch/>
          </p:blipFill>
          <p:spPr>
            <a:xfrm>
              <a:off x="-173" y="1413"/>
              <a:ext cx="1008" cy="816"/>
            </a:xfrm>
            <a:prstGeom prst="rect">
              <a:avLst/>
            </a:prstGeom>
            <a:noFill/>
            <a:ln>
              <a:noFill/>
            </a:ln>
          </p:spPr>
        </p:pic>
        <p:sp>
          <p:nvSpPr>
            <p:cNvPr id="1023" name="Google Shape;1023;p68"/>
            <p:cNvSpPr/>
            <p:nvPr/>
          </p:nvSpPr>
          <p:spPr>
            <a:xfrm>
              <a:off x="-117" y="1341"/>
              <a:ext cx="955" cy="880"/>
            </a:xfrm>
            <a:prstGeom prst="rect">
              <a:avLst/>
            </a:prstGeom>
            <a:solidFill>
              <a:srgbClr val="FFFF00"/>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200"/>
                <a:buFont typeface="Arial"/>
                <a:buNone/>
              </a:pPr>
              <a:r>
                <a:rPr lang="el-GR" sz="1200" b="0" i="0" u="none" strike="noStrike" cap="none">
                  <a:solidFill>
                    <a:srgbClr val="002060"/>
                  </a:solidFill>
                  <a:latin typeface="Arial Narrow"/>
                  <a:ea typeface="Arial Narrow"/>
                  <a:cs typeface="Arial Narrow"/>
                  <a:sym typeface="Arial Narrow"/>
                </a:rPr>
                <a:t>Job Shadowing</a:t>
              </a:r>
              <a:endParaRPr sz="1200" b="0" i="0" u="none" strike="noStrike" cap="none">
                <a:solidFill>
                  <a:srgbClr val="002060"/>
                </a:solidFill>
                <a:latin typeface="Arial Narrow"/>
                <a:ea typeface="Arial Narrow"/>
                <a:cs typeface="Arial Narrow"/>
                <a:sym typeface="Arial Narrow"/>
              </a:endParaRPr>
            </a:p>
          </p:txBody>
        </p:sp>
      </p:grpSp>
      <p:sp>
        <p:nvSpPr>
          <p:cNvPr id="1024" name="Google Shape;1024;p68"/>
          <p:cNvSpPr/>
          <p:nvPr/>
        </p:nvSpPr>
        <p:spPr>
          <a:xfrm>
            <a:off x="1429536" y="661631"/>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WHO helps YOU?</a:t>
            </a:r>
            <a:endParaRPr sz="1125" b="0" i="0" u="none" strike="noStrike" cap="none">
              <a:solidFill>
                <a:srgbClr val="000000"/>
              </a:solidFill>
              <a:latin typeface="Arial"/>
              <a:ea typeface="Arial"/>
              <a:cs typeface="Arial"/>
              <a:sym typeface="Arial"/>
            </a:endParaRPr>
          </a:p>
        </p:txBody>
      </p:sp>
      <p:sp>
        <p:nvSpPr>
          <p:cNvPr id="1025" name="Google Shape;1025;p68"/>
          <p:cNvSpPr/>
          <p:nvPr/>
        </p:nvSpPr>
        <p:spPr>
          <a:xfrm>
            <a:off x="5620071" y="3688218"/>
            <a:ext cx="1144519" cy="18531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l-GR" sz="1125" b="0" i="0" u="none" strike="noStrike" cap="none">
                <a:solidFill>
                  <a:srgbClr val="4C4C4C"/>
                </a:solidFill>
                <a:latin typeface="Arial Narrow"/>
                <a:ea typeface="Arial Narrow"/>
                <a:cs typeface="Arial Narrow"/>
                <a:sym typeface="Arial Narrow"/>
              </a:rPr>
              <a:t>WHAT YOU Get?</a:t>
            </a:r>
            <a:endParaRPr sz="1125" b="0" i="0" u="none" strike="noStrike" cap="none">
              <a:solidFill>
                <a:srgbClr val="000000"/>
              </a:solidFill>
              <a:latin typeface="Arial"/>
              <a:ea typeface="Arial"/>
              <a:cs typeface="Arial"/>
              <a:sym typeface="Arial"/>
            </a:endParaRPr>
          </a:p>
        </p:txBody>
      </p:sp>
      <p:pic>
        <p:nvPicPr>
          <p:cNvPr id="1026" name="Google Shape;1026;p68"/>
          <p:cNvPicPr preferRelativeResize="0"/>
          <p:nvPr/>
        </p:nvPicPr>
        <p:blipFill rotWithShape="1">
          <a:blip r:embed="rId17">
            <a:alphaModFix/>
          </a:blip>
          <a:srcRect/>
          <a:stretch/>
        </p:blipFill>
        <p:spPr>
          <a:xfrm>
            <a:off x="1281419" y="3850007"/>
            <a:ext cx="3270069" cy="1064961"/>
          </a:xfrm>
          <a:prstGeom prst="rect">
            <a:avLst/>
          </a:prstGeom>
          <a:noFill/>
          <a:ln>
            <a:noFill/>
          </a:ln>
        </p:spPr>
      </p:pic>
      <p:sp>
        <p:nvSpPr>
          <p:cNvPr id="1027" name="Google Shape;1027;p68"/>
          <p:cNvSpPr/>
          <p:nvPr/>
        </p:nvSpPr>
        <p:spPr>
          <a:xfrm>
            <a:off x="1460301" y="3924000"/>
            <a:ext cx="3010391" cy="369332"/>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Hard Costs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Ποιοι είναι οι πιο Δαπανηροί Πόροι / Δραστηριότητες</a:t>
            </a:r>
            <a:endParaRPr sz="1200" b="0" i="0" u="none" strike="noStrike" cap="none">
              <a:solidFill>
                <a:schemeClr val="dk1"/>
              </a:solidFill>
              <a:latin typeface="Arial Narrow"/>
              <a:ea typeface="Arial Narrow"/>
              <a:cs typeface="Arial Narrow"/>
              <a:sym typeface="Arial Narrow"/>
            </a:endParaRPr>
          </a:p>
        </p:txBody>
      </p:sp>
      <p:sp>
        <p:nvSpPr>
          <p:cNvPr id="1028" name="Google Shape;1028;p68"/>
          <p:cNvSpPr/>
          <p:nvPr/>
        </p:nvSpPr>
        <p:spPr>
          <a:xfrm>
            <a:off x="1460300" y="4420450"/>
            <a:ext cx="2901930" cy="553998"/>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Soft Costs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Stress, Απογοήτευση</a:t>
            </a:r>
            <a:endParaRPr sz="12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dk1"/>
                </a:solidFill>
                <a:latin typeface="Arial Narrow"/>
                <a:ea typeface="Arial Narrow"/>
                <a:cs typeface="Arial Narrow"/>
                <a:sym typeface="Arial Narrow"/>
              </a:rPr>
              <a:t> </a:t>
            </a:r>
            <a:endParaRPr sz="1200" b="0" i="0" u="none" strike="noStrike" cap="none">
              <a:solidFill>
                <a:schemeClr val="dk1"/>
              </a:solidFill>
              <a:latin typeface="Arial Narrow"/>
              <a:ea typeface="Arial Narrow"/>
              <a:cs typeface="Arial Narrow"/>
              <a:sym typeface="Arial Narrow"/>
            </a:endParaRPr>
          </a:p>
        </p:txBody>
      </p:sp>
      <p:pic>
        <p:nvPicPr>
          <p:cNvPr id="1029" name="Google Shape;1029;p68"/>
          <p:cNvPicPr preferRelativeResize="0"/>
          <p:nvPr/>
        </p:nvPicPr>
        <p:blipFill rotWithShape="1">
          <a:blip r:embed="rId16">
            <a:alphaModFix/>
          </a:blip>
          <a:srcRect/>
          <a:stretch/>
        </p:blipFill>
        <p:spPr>
          <a:xfrm>
            <a:off x="4619485" y="3880427"/>
            <a:ext cx="3100382" cy="1113993"/>
          </a:xfrm>
          <a:prstGeom prst="rect">
            <a:avLst/>
          </a:prstGeom>
          <a:noFill/>
          <a:ln>
            <a:noFill/>
          </a:ln>
        </p:spPr>
      </p:pic>
      <p:sp>
        <p:nvSpPr>
          <p:cNvPr id="1030" name="Google Shape;1030;p68"/>
          <p:cNvSpPr/>
          <p:nvPr/>
        </p:nvSpPr>
        <p:spPr>
          <a:xfrm>
            <a:off x="4789253" y="4055487"/>
            <a:ext cx="2752934" cy="73866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lt1"/>
                </a:solidFill>
                <a:latin typeface="Arial Narrow"/>
                <a:ea typeface="Arial Narrow"/>
                <a:cs typeface="Arial Narrow"/>
                <a:sym typeface="Arial Narrow"/>
              </a:rPr>
              <a:t>Hard Benefis (Οικονομικά)</a:t>
            </a:r>
            <a:endParaRPr sz="1200" b="0"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lt1"/>
                </a:solidFill>
                <a:latin typeface="Arial Narrow"/>
                <a:ea typeface="Arial Narrow"/>
                <a:cs typeface="Arial Narrow"/>
                <a:sym typeface="Arial Narrow"/>
              </a:rPr>
              <a:t>Soft Benefits (Αναγνώριση)</a:t>
            </a:r>
            <a:endParaRPr sz="1200" b="0" i="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l-GR" sz="1200" b="0" i="0" u="none" strike="noStrike" cap="none">
                <a:solidFill>
                  <a:schemeClr val="lt1"/>
                </a:solidFill>
                <a:latin typeface="Arial Narrow"/>
                <a:ea typeface="Arial Narrow"/>
                <a:cs typeface="Arial Narrow"/>
                <a:sym typeface="Arial Narrow"/>
              </a:rPr>
              <a:t> </a:t>
            </a:r>
            <a:endParaRPr sz="1200" b="0" i="0" u="none" strike="noStrike" cap="none">
              <a:solidFill>
                <a:schemeClr val="lt1"/>
              </a:solidFill>
              <a:latin typeface="Arial Narrow"/>
              <a:ea typeface="Arial Narrow"/>
              <a:cs typeface="Arial Narrow"/>
              <a:sym typeface="Arial Narrow"/>
            </a:endParaRPr>
          </a:p>
        </p:txBody>
      </p:sp>
    </p:spTree>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69"/>
          <p:cNvSpPr txBox="1"/>
          <p:nvPr/>
        </p:nvSpPr>
        <p:spPr>
          <a:xfrm>
            <a:off x="1358503" y="165069"/>
            <a:ext cx="6642497" cy="894513"/>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Προσωπικός Καμβάς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Επιχειρηματικού Μοντέλου</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030A0"/>
              </a:solidFill>
              <a:latin typeface="Arial"/>
              <a:ea typeface="Arial"/>
              <a:cs typeface="Arial"/>
              <a:sym typeface="Arial"/>
            </a:endParaRPr>
          </a:p>
        </p:txBody>
      </p:sp>
      <p:sp>
        <p:nvSpPr>
          <p:cNvPr id="1036" name="Google Shape;1036;p69"/>
          <p:cNvSpPr/>
          <p:nvPr/>
        </p:nvSpPr>
        <p:spPr>
          <a:xfrm>
            <a:off x="1143000" y="956010"/>
            <a:ext cx="6777372" cy="3947204"/>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Ο καμβάς προσωπικού επιχειρηματικού μοντέλου μας βοηθάει </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να κατανοήσουμε και να «βάλουμε σε τάξη» - να οργανώσουμε και να προγραμματίσουμε -  τις διαφορετικές λειτουργίες και συνιστώσες, που αλληλεπιδρούν και επηρεάζουν την πορεία ενός προσωπικού σχεδίου ανάπτυξης, </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να αξιολογήσουμε και βελτιώσουμε το επαγγελματικής μας εικόνα με νέες ιδέες και λύσεις</a:t>
            </a:r>
            <a:endParaRPr sz="1050" b="0" i="0" u="none" strike="noStrike" cap="none">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να διαμορφώσουμε εναλλακτικά σενάρια</a:t>
            </a:r>
            <a:endParaRPr sz="2100" b="0" i="0" u="none" strike="noStrike" cap="none">
              <a:solidFill>
                <a:srgbClr val="002060"/>
              </a:solidFill>
              <a:latin typeface="Arial Narrow"/>
              <a:ea typeface="Arial Narrow"/>
              <a:cs typeface="Arial Narrow"/>
              <a:sym typeface="Arial Narrow"/>
            </a:endParaRPr>
          </a:p>
        </p:txBody>
      </p:sp>
    </p:spTree>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
          <p:cNvSpPr txBox="1">
            <a:spLocks noGrp="1"/>
          </p:cNvSpPr>
          <p:nvPr>
            <p:ph type="title"/>
          </p:nvPr>
        </p:nvSpPr>
        <p:spPr>
          <a:xfrm>
            <a:off x="783050" y="1284150"/>
            <a:ext cx="7688700" cy="53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l-GR">
                <a:latin typeface="Lato"/>
                <a:ea typeface="Lato"/>
                <a:cs typeface="Lato"/>
                <a:sym typeface="Lato"/>
              </a:rPr>
              <a:t>Personal Branding </a:t>
            </a:r>
            <a:endParaRPr/>
          </a:p>
        </p:txBody>
      </p:sp>
      <p:sp>
        <p:nvSpPr>
          <p:cNvPr id="206" name="Google Shape;206;p4"/>
          <p:cNvSpPr txBox="1">
            <a:spLocks noGrp="1"/>
          </p:cNvSpPr>
          <p:nvPr>
            <p:ph type="body" idx="1"/>
          </p:nvPr>
        </p:nvSpPr>
        <p:spPr>
          <a:xfrm>
            <a:off x="834375" y="1908300"/>
            <a:ext cx="7688700" cy="13269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2"/>
              </a:buClr>
              <a:buSzPts val="2000"/>
              <a:buChar char="●"/>
            </a:pPr>
            <a:r>
              <a:rPr lang="el-GR" sz="2000" dirty="0">
                <a:solidFill>
                  <a:schemeClr val="dk2"/>
                </a:solidFill>
              </a:rPr>
              <a:t>Mission - Vision - </a:t>
            </a:r>
            <a:r>
              <a:rPr lang="el-GR" sz="2000" dirty="0" err="1">
                <a:solidFill>
                  <a:schemeClr val="dk2"/>
                </a:solidFill>
              </a:rPr>
              <a:t>Values</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l-GR" sz="2000" dirty="0" err="1">
                <a:solidFill>
                  <a:schemeClr val="dk2"/>
                </a:solidFill>
              </a:rPr>
              <a:t>Personal</a:t>
            </a:r>
            <a:r>
              <a:rPr lang="el-GR" sz="2000" dirty="0">
                <a:solidFill>
                  <a:schemeClr val="dk2"/>
                </a:solidFill>
              </a:rPr>
              <a:t> SWOT</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l-GR" sz="2000" dirty="0" err="1">
                <a:solidFill>
                  <a:schemeClr val="dk2"/>
                </a:solidFill>
              </a:rPr>
              <a:t>Personal</a:t>
            </a:r>
            <a:r>
              <a:rPr lang="el-GR" sz="2000" dirty="0">
                <a:solidFill>
                  <a:schemeClr val="dk2"/>
                </a:solidFill>
              </a:rPr>
              <a:t> Development (SMART)</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l-GR" sz="2000" dirty="0" err="1">
                <a:solidFill>
                  <a:schemeClr val="dk2"/>
                </a:solidFill>
              </a:rPr>
              <a:t>Personal</a:t>
            </a:r>
            <a:r>
              <a:rPr lang="el-GR" sz="2000" dirty="0">
                <a:solidFill>
                  <a:schemeClr val="dk2"/>
                </a:solidFill>
              </a:rPr>
              <a:t> </a:t>
            </a:r>
            <a:r>
              <a:rPr lang="el-GR" sz="2000" dirty="0" err="1">
                <a:solidFill>
                  <a:schemeClr val="dk2"/>
                </a:solidFill>
              </a:rPr>
              <a:t>Business</a:t>
            </a:r>
            <a:r>
              <a:rPr lang="el-GR" sz="2000" dirty="0">
                <a:solidFill>
                  <a:schemeClr val="dk2"/>
                </a:solidFill>
              </a:rPr>
              <a:t> </a:t>
            </a:r>
            <a:r>
              <a:rPr lang="el-GR" sz="2000" dirty="0" err="1">
                <a:solidFill>
                  <a:schemeClr val="dk2"/>
                </a:solidFill>
              </a:rPr>
              <a:t>Canvas</a:t>
            </a:r>
            <a:endParaRPr sz="2000" dirty="0">
              <a:solidFill>
                <a:schemeClr val="dk2"/>
              </a:solidFill>
            </a:endParaRPr>
          </a:p>
          <a:p>
            <a:pPr marL="457200" lvl="0" indent="-355600" algn="l" rtl="0">
              <a:lnSpc>
                <a:spcPct val="100000"/>
              </a:lnSpc>
              <a:spcBef>
                <a:spcPts val="0"/>
              </a:spcBef>
              <a:spcAft>
                <a:spcPts val="0"/>
              </a:spcAft>
              <a:buClr>
                <a:schemeClr val="dk2"/>
              </a:buClr>
              <a:buSzPts val="2000"/>
              <a:buChar char="●"/>
            </a:pPr>
            <a:r>
              <a:rPr lang="el-GR" sz="2000" dirty="0" err="1">
                <a:solidFill>
                  <a:schemeClr val="dk2"/>
                </a:solidFill>
              </a:rPr>
              <a:t>Networking</a:t>
            </a:r>
            <a:r>
              <a:rPr lang="el-GR" sz="2000" dirty="0">
                <a:solidFill>
                  <a:schemeClr val="dk2"/>
                </a:solidFill>
              </a:rPr>
              <a:t> </a:t>
            </a:r>
            <a:r>
              <a:rPr lang="el-GR" sz="2000" dirty="0" err="1">
                <a:solidFill>
                  <a:schemeClr val="dk2"/>
                </a:solidFill>
              </a:rPr>
              <a:t>Plan</a:t>
            </a:r>
            <a:endParaRPr sz="2000" dirty="0">
              <a:solidFill>
                <a:schemeClr val="dk2"/>
              </a:solidFill>
            </a:endParaRPr>
          </a:p>
          <a:p>
            <a:pPr marL="457200" lvl="0" indent="0" algn="l" rtl="0">
              <a:lnSpc>
                <a:spcPct val="115000"/>
              </a:lnSpc>
              <a:spcBef>
                <a:spcPts val="0"/>
              </a:spcBef>
              <a:spcAft>
                <a:spcPts val="1600"/>
              </a:spcAft>
              <a:buSzPts val="1300"/>
              <a:buNone/>
            </a:pPr>
            <a:endParaRPr sz="2000" dirty="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70"/>
          <p:cNvSpPr txBox="1"/>
          <p:nvPr/>
        </p:nvSpPr>
        <p:spPr>
          <a:xfrm>
            <a:off x="2554549" y="433721"/>
            <a:ext cx="4154750" cy="645424"/>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Πρακτικές Συμβουλές</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042" name="Google Shape;1042;p70"/>
          <p:cNvSpPr/>
          <p:nvPr/>
        </p:nvSpPr>
        <p:spPr>
          <a:xfrm>
            <a:off x="1545823" y="1468910"/>
            <a:ext cx="5796009" cy="2585323"/>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2700"/>
              <a:buFont typeface="Arial"/>
              <a:buNone/>
            </a:pPr>
            <a:r>
              <a:rPr lang="el-GR" sz="2700" b="0" i="0" u="none" strike="noStrike" cap="none">
                <a:solidFill>
                  <a:srgbClr val="002060"/>
                </a:solidFill>
                <a:latin typeface="Arial Narrow"/>
                <a:ea typeface="Arial Narrow"/>
                <a:cs typeface="Arial Narrow"/>
                <a:sym typeface="Arial Narrow"/>
              </a:rPr>
              <a:t>Αφιερώστε μια ώρα τη βδομάδα για </a:t>
            </a:r>
            <a:endParaRPr sz="1400" b="0" i="0" u="none" strike="noStrike" cap="none">
              <a:solidFill>
                <a:srgbClr val="000000"/>
              </a:solidFill>
              <a:latin typeface="Arial"/>
              <a:ea typeface="Arial"/>
              <a:cs typeface="Arial"/>
              <a:sym typeface="Arial"/>
            </a:endParaRPr>
          </a:p>
          <a:p>
            <a:pPr marL="342900" marR="0" lvl="0" indent="-342900" algn="ctr" rtl="0">
              <a:lnSpc>
                <a:spcPct val="200000"/>
              </a:lnSpc>
              <a:spcBef>
                <a:spcPts val="0"/>
              </a:spcBef>
              <a:spcAft>
                <a:spcPts val="0"/>
              </a:spcAft>
              <a:buClr>
                <a:srgbClr val="000000"/>
              </a:buClr>
              <a:buSzPts val="2700"/>
              <a:buFont typeface="Noto Sans Symbols"/>
              <a:buChar char="🡪"/>
            </a:pPr>
            <a:r>
              <a:rPr lang="el-GR" sz="2700" b="0" i="0" u="none" strike="noStrike" cap="none">
                <a:solidFill>
                  <a:srgbClr val="002060"/>
                </a:solidFill>
                <a:latin typeface="Arial Narrow"/>
                <a:ea typeface="Arial Narrow"/>
                <a:cs typeface="Arial Narrow"/>
                <a:sym typeface="Arial Narrow"/>
              </a:rPr>
              <a:t>την </a:t>
            </a:r>
            <a:r>
              <a:rPr lang="el-GR" sz="2700" b="1" i="0" u="none" strike="noStrike" cap="none">
                <a:solidFill>
                  <a:srgbClr val="002060"/>
                </a:solidFill>
                <a:latin typeface="Arial Narrow"/>
                <a:ea typeface="Arial Narrow"/>
                <a:cs typeface="Arial Narrow"/>
                <a:sym typeface="Arial Narrow"/>
              </a:rPr>
              <a:t>Ανάπτυξη της Σταδιοδρομίας σας</a:t>
            </a:r>
            <a:endParaRPr sz="1400" b="0" i="0" u="none" strike="noStrike" cap="none">
              <a:solidFill>
                <a:srgbClr val="000000"/>
              </a:solidFill>
              <a:latin typeface="Arial"/>
              <a:ea typeface="Arial"/>
              <a:cs typeface="Arial"/>
              <a:sym typeface="Arial"/>
            </a:endParaRPr>
          </a:p>
          <a:p>
            <a:pPr marL="342900" marR="0" lvl="0" indent="-342900" algn="ctr" rtl="0">
              <a:lnSpc>
                <a:spcPct val="200000"/>
              </a:lnSpc>
              <a:spcBef>
                <a:spcPts val="0"/>
              </a:spcBef>
              <a:spcAft>
                <a:spcPts val="0"/>
              </a:spcAft>
              <a:buClr>
                <a:srgbClr val="000000"/>
              </a:buClr>
              <a:buSzPts val="2700"/>
              <a:buFont typeface="Noto Sans Symbols"/>
              <a:buChar char="🡪"/>
            </a:pPr>
            <a:r>
              <a:rPr lang="el-GR" sz="2700" b="1" i="0" u="none" strike="noStrike" cap="none">
                <a:solidFill>
                  <a:srgbClr val="002060"/>
                </a:solidFill>
                <a:latin typeface="Arial Narrow"/>
                <a:ea typeface="Arial Narrow"/>
                <a:cs typeface="Arial Narrow"/>
                <a:sym typeface="Arial Narrow"/>
              </a:rPr>
              <a:t>διαβάζοντας Επιχειρηματικά Νέα</a:t>
            </a:r>
            <a:endParaRPr sz="2700" b="1" i="0" u="none" strike="noStrike" cap="none">
              <a:solidFill>
                <a:srgbClr val="002060"/>
              </a:solidFill>
              <a:latin typeface="Arial Narrow"/>
              <a:ea typeface="Arial Narrow"/>
              <a:cs typeface="Arial Narrow"/>
              <a:sym typeface="Arial Narrow"/>
            </a:endParaRPr>
          </a:p>
        </p:txBody>
      </p:sp>
      <p:pic>
        <p:nvPicPr>
          <p:cNvPr id="1043" name="Google Shape;1043;p70" descr="Caravanning tips guide - Practical Advice - New &amp; Used Caravans &amp;  Caravanning Reviews - Out and About Live"/>
          <p:cNvPicPr preferRelativeResize="0"/>
          <p:nvPr/>
        </p:nvPicPr>
        <p:blipFill rotWithShape="1">
          <a:blip r:embed="rId3">
            <a:alphaModFix/>
          </a:blip>
          <a:srcRect/>
          <a:stretch/>
        </p:blipFill>
        <p:spPr>
          <a:xfrm>
            <a:off x="1462596" y="307308"/>
            <a:ext cx="733402" cy="710885"/>
          </a:xfrm>
          <a:prstGeom prst="rect">
            <a:avLst/>
          </a:prstGeom>
          <a:noFill/>
          <a:ln>
            <a:noFill/>
          </a:ln>
        </p:spPr>
      </p:pic>
      <p:pic>
        <p:nvPicPr>
          <p:cNvPr id="1044" name="Google Shape;1044;p70" descr="Vector Illustration One Hour Stopwatch Icon Stock Vector (Royalty Free)  197462978"/>
          <p:cNvPicPr preferRelativeResize="0"/>
          <p:nvPr/>
        </p:nvPicPr>
        <p:blipFill rotWithShape="1">
          <a:blip r:embed="rId4">
            <a:alphaModFix/>
          </a:blip>
          <a:srcRect/>
          <a:stretch/>
        </p:blipFill>
        <p:spPr>
          <a:xfrm>
            <a:off x="7059460" y="433721"/>
            <a:ext cx="564745" cy="645423"/>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5"/>
          <p:cNvSpPr txBox="1">
            <a:spLocks noGrp="1"/>
          </p:cNvSpPr>
          <p:nvPr>
            <p:ph type="title"/>
          </p:nvPr>
        </p:nvSpPr>
        <p:spPr>
          <a:xfrm>
            <a:off x="730725" y="1318650"/>
            <a:ext cx="5052900" cy="103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l-GR"/>
              <a:t>Expected Deliverables</a:t>
            </a:r>
            <a:endParaRPr/>
          </a:p>
          <a:p>
            <a:pPr marL="0" lvl="0" indent="0" algn="l" rtl="0">
              <a:lnSpc>
                <a:spcPct val="100000"/>
              </a:lnSpc>
              <a:spcBef>
                <a:spcPts val="0"/>
              </a:spcBef>
              <a:spcAft>
                <a:spcPts val="0"/>
              </a:spcAft>
              <a:buSzPts val="2600"/>
              <a:buNone/>
            </a:pPr>
            <a:endParaRPr b="0"/>
          </a:p>
        </p:txBody>
      </p:sp>
      <p:sp>
        <p:nvSpPr>
          <p:cNvPr id="1050" name="Google Shape;1050;p15"/>
          <p:cNvSpPr txBox="1"/>
          <p:nvPr/>
        </p:nvSpPr>
        <p:spPr>
          <a:xfrm>
            <a:off x="852775" y="2017925"/>
            <a:ext cx="7016400" cy="20319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Personal SWOT Analysis</a:t>
            </a:r>
            <a:endParaRPr sz="2000" b="0" i="0" u="none" strike="noStrike" cap="none">
              <a:solidFill>
                <a:srgbClr val="000000"/>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Personal SMART goals (short/mid/long term)</a:t>
            </a:r>
            <a:endParaRPr sz="2000" b="0" i="0" u="none" strike="noStrike" cap="none">
              <a:solidFill>
                <a:srgbClr val="000000"/>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Personal Branding </a:t>
            </a:r>
            <a:endParaRPr sz="2000" b="0" i="0" u="none" strike="noStrike" cap="none">
              <a:solidFill>
                <a:srgbClr val="000000"/>
              </a:solidFill>
              <a:latin typeface="Lato"/>
              <a:ea typeface="Lato"/>
              <a:cs typeface="Lato"/>
              <a:sym typeface="Lato"/>
            </a:endParaRPr>
          </a:p>
          <a:p>
            <a:pPr marL="914400" marR="0" lvl="1"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LinkedIn account</a:t>
            </a:r>
            <a:endParaRPr sz="2000" b="0" i="0" u="none" strike="noStrike" cap="none">
              <a:solidFill>
                <a:srgbClr val="000000"/>
              </a:solidFill>
              <a:latin typeface="Lato"/>
              <a:ea typeface="Lato"/>
              <a:cs typeface="Lato"/>
              <a:sym typeface="Lato"/>
            </a:endParaRPr>
          </a:p>
          <a:p>
            <a:pPr marL="914400" marR="0" lvl="1"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CV</a:t>
            </a:r>
            <a:endParaRPr sz="2000" b="0" i="0" u="none" strike="noStrike" cap="none">
              <a:solidFill>
                <a:srgbClr val="000000"/>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Completed Personal Business Canvas</a:t>
            </a:r>
            <a:endParaRPr sz="2000" b="0" i="0" u="none" strike="noStrike" cap="none">
              <a:solidFill>
                <a:srgbClr val="000000"/>
              </a:solidFill>
              <a:latin typeface="Lato"/>
              <a:ea typeface="Lato"/>
              <a:cs typeface="Lato"/>
              <a:sym typeface="Lato"/>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4"/>
          <p:cNvSpPr txBox="1">
            <a:spLocks noGrp="1"/>
          </p:cNvSpPr>
          <p:nvPr>
            <p:ph type="title"/>
          </p:nvPr>
        </p:nvSpPr>
        <p:spPr>
          <a:xfrm>
            <a:off x="730725" y="1318650"/>
            <a:ext cx="5052900" cy="103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600"/>
              <a:buNone/>
            </a:pPr>
            <a:r>
              <a:rPr lang="el-GR"/>
              <a:t>Business Communication</a:t>
            </a:r>
            <a:endParaRPr/>
          </a:p>
          <a:p>
            <a:pPr marL="0" lvl="0" indent="0" algn="l" rtl="0">
              <a:lnSpc>
                <a:spcPct val="100000"/>
              </a:lnSpc>
              <a:spcBef>
                <a:spcPts val="0"/>
              </a:spcBef>
              <a:spcAft>
                <a:spcPts val="0"/>
              </a:spcAft>
              <a:buSzPts val="2600"/>
              <a:buNone/>
            </a:pPr>
            <a:endParaRPr b="0"/>
          </a:p>
        </p:txBody>
      </p:sp>
      <p:sp>
        <p:nvSpPr>
          <p:cNvPr id="1056" name="Google Shape;1056;p14"/>
          <p:cNvSpPr txBox="1"/>
          <p:nvPr/>
        </p:nvSpPr>
        <p:spPr>
          <a:xfrm>
            <a:off x="852775" y="2017925"/>
            <a:ext cx="5133600" cy="14160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Cover letter</a:t>
            </a:r>
            <a:endParaRPr sz="2000" b="0" i="0" u="none" strike="noStrike" cap="none">
              <a:solidFill>
                <a:srgbClr val="000000"/>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CV</a:t>
            </a:r>
            <a:endParaRPr sz="2000" b="0" i="0" u="none" strike="noStrike" cap="none">
              <a:solidFill>
                <a:srgbClr val="000000"/>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Mediums (social media: LinkedIn, etc.)</a:t>
            </a:r>
            <a:endParaRPr sz="2000" b="0" i="0" u="none" strike="noStrike" cap="none">
              <a:solidFill>
                <a:srgbClr val="000000"/>
              </a:solidFill>
              <a:latin typeface="Lato"/>
              <a:ea typeface="Lato"/>
              <a:cs typeface="Lato"/>
              <a:sym typeface="Lato"/>
            </a:endParaRPr>
          </a:p>
          <a:p>
            <a:pPr marL="457200" marR="0" lvl="0" indent="-355600" algn="l" rtl="0">
              <a:lnSpc>
                <a:spcPct val="100000"/>
              </a:lnSpc>
              <a:spcBef>
                <a:spcPts val="0"/>
              </a:spcBef>
              <a:spcAft>
                <a:spcPts val="0"/>
              </a:spcAft>
              <a:buClr>
                <a:srgbClr val="000000"/>
              </a:buClr>
              <a:buSzPts val="2000"/>
              <a:buFont typeface="Lato"/>
              <a:buChar char="●"/>
            </a:pPr>
            <a:r>
              <a:rPr lang="el-GR" sz="2000" b="0" i="0" u="none" strike="noStrike" cap="none">
                <a:solidFill>
                  <a:srgbClr val="000000"/>
                </a:solidFill>
                <a:latin typeface="Lato"/>
                <a:ea typeface="Lato"/>
                <a:cs typeface="Lato"/>
                <a:sym typeface="Lato"/>
              </a:rPr>
              <a:t>Virtual vs. Live presence</a:t>
            </a:r>
            <a:endParaRPr sz="2000" b="0" i="0" u="none" strike="noStrike" cap="none">
              <a:solidFill>
                <a:srgbClr val="000000"/>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933975" y="628775"/>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Agenda</a:t>
            </a:r>
            <a:endParaRPr/>
          </a:p>
        </p:txBody>
      </p:sp>
      <p:sp>
        <p:nvSpPr>
          <p:cNvPr id="185" name="Google Shape;185;p20"/>
          <p:cNvSpPr txBox="1"/>
          <p:nvPr/>
        </p:nvSpPr>
        <p:spPr>
          <a:xfrm>
            <a:off x="933975" y="1351025"/>
            <a:ext cx="5745900" cy="141574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Lato"/>
              <a:buChar char="●"/>
            </a:pPr>
            <a:r>
              <a:rPr lang="en-GB" sz="2000" dirty="0" smtClean="0">
                <a:solidFill>
                  <a:schemeClr val="lt1"/>
                </a:solidFill>
                <a:latin typeface="Lato"/>
                <a:ea typeface="Lato"/>
                <a:cs typeface="Lato"/>
                <a:sym typeface="Lato"/>
              </a:rPr>
              <a:t>Curriculum </a:t>
            </a:r>
            <a:r>
              <a:rPr lang="en-GB" sz="2000" dirty="0">
                <a:solidFill>
                  <a:schemeClr val="lt1"/>
                </a:solidFill>
                <a:latin typeface="Lato"/>
                <a:ea typeface="Lato"/>
                <a:cs typeface="Lato"/>
                <a:sym typeface="Lato"/>
              </a:rPr>
              <a:t>Vitae / Resume</a:t>
            </a:r>
            <a:endParaRPr sz="2000" dirty="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n-GB" sz="2000" dirty="0">
                <a:solidFill>
                  <a:schemeClr val="lt1"/>
                </a:solidFill>
                <a:latin typeface="Lato"/>
                <a:ea typeface="Lato"/>
                <a:cs typeface="Lato"/>
                <a:sym typeface="Lato"/>
              </a:rPr>
              <a:t>Cover Letter </a:t>
            </a:r>
            <a:endParaRPr sz="2000" dirty="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n-GB" sz="2000" dirty="0" smtClean="0">
                <a:solidFill>
                  <a:schemeClr val="lt1"/>
                </a:solidFill>
                <a:latin typeface="Lato"/>
                <a:ea typeface="Lato"/>
                <a:cs typeface="Lato"/>
                <a:sym typeface="Lato"/>
              </a:rPr>
              <a:t>Sphere </a:t>
            </a:r>
            <a:r>
              <a:rPr lang="en-GB" sz="2000" dirty="0">
                <a:solidFill>
                  <a:schemeClr val="lt1"/>
                </a:solidFill>
                <a:latin typeface="Lato"/>
                <a:ea typeface="Lato"/>
                <a:cs typeface="Lato"/>
                <a:sym typeface="Lato"/>
              </a:rPr>
              <a:t>of Influence </a:t>
            </a:r>
            <a:endParaRPr sz="2000" dirty="0">
              <a:solidFill>
                <a:schemeClr val="lt1"/>
              </a:solidFill>
              <a:latin typeface="Lato"/>
              <a:ea typeface="Lato"/>
              <a:cs typeface="Lato"/>
              <a:sym typeface="Lato"/>
            </a:endParaRPr>
          </a:p>
          <a:p>
            <a:pPr marL="457200" lvl="0" indent="-355600" algn="l" rtl="0">
              <a:spcBef>
                <a:spcPts val="0"/>
              </a:spcBef>
              <a:spcAft>
                <a:spcPts val="0"/>
              </a:spcAft>
              <a:buClr>
                <a:schemeClr val="lt1"/>
              </a:buClr>
              <a:buSzPts val="2000"/>
              <a:buFont typeface="Lato"/>
              <a:buChar char="●"/>
            </a:pPr>
            <a:r>
              <a:rPr lang="en-GB" sz="2000" dirty="0">
                <a:solidFill>
                  <a:schemeClr val="lt1"/>
                </a:solidFill>
                <a:latin typeface="Lato"/>
                <a:ea typeface="Lato"/>
                <a:cs typeface="Lato"/>
                <a:sym typeface="Lato"/>
              </a:rPr>
              <a:t>Networking </a:t>
            </a:r>
            <a:r>
              <a:rPr lang="en-GB" sz="2000" dirty="0" smtClean="0">
                <a:solidFill>
                  <a:schemeClr val="lt1"/>
                </a:solidFill>
                <a:latin typeface="Lato"/>
                <a:ea typeface="Lato"/>
                <a:cs typeface="Lato"/>
                <a:sym typeface="Lato"/>
              </a:rPr>
              <a:t>Plan</a:t>
            </a:r>
            <a:endParaRPr sz="2000" dirty="0">
              <a:solidFill>
                <a:schemeClr val="lt1"/>
              </a:solidFill>
              <a:latin typeface="Lato"/>
              <a:ea typeface="Lato"/>
              <a:cs typeface="Lato"/>
              <a:sym typeface="Lato"/>
            </a:endParaRPr>
          </a:p>
        </p:txBody>
      </p:sp>
    </p:spTree>
    <p:extLst>
      <p:ext uri="{BB962C8B-B14F-4D97-AF65-F5344CB8AC3E}">
        <p14:creationId xmlns:p14="http://schemas.microsoft.com/office/powerpoint/2010/main" val="5908202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3"/>
          <p:cNvSpPr txBox="1">
            <a:spLocks noGrp="1"/>
          </p:cNvSpPr>
          <p:nvPr>
            <p:ph type="title"/>
          </p:nvPr>
        </p:nvSpPr>
        <p:spPr>
          <a:xfrm>
            <a:off x="730725" y="1318650"/>
            <a:ext cx="81678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Business Communication </a:t>
            </a:r>
            <a:r>
              <a:rPr lang="en-GB" sz="2500"/>
              <a:t>(F2F/written/non-verbal)</a:t>
            </a:r>
            <a:endParaRPr sz="2500"/>
          </a:p>
          <a:p>
            <a:pPr marL="0" lvl="0" indent="0" algn="l" rtl="0">
              <a:spcBef>
                <a:spcPts val="0"/>
              </a:spcBef>
              <a:spcAft>
                <a:spcPts val="0"/>
              </a:spcAft>
              <a:buNone/>
            </a:pPr>
            <a:endParaRPr b="0"/>
          </a:p>
        </p:txBody>
      </p:sp>
      <p:sp>
        <p:nvSpPr>
          <p:cNvPr id="214" name="Google Shape;214;p23"/>
          <p:cNvSpPr txBox="1"/>
          <p:nvPr/>
        </p:nvSpPr>
        <p:spPr>
          <a:xfrm>
            <a:off x="852775" y="2017925"/>
            <a:ext cx="75312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ato"/>
              <a:buChar char="●"/>
            </a:pPr>
            <a:r>
              <a:rPr lang="en-GB" sz="2000">
                <a:latin typeface="Lato"/>
                <a:ea typeface="Lato"/>
                <a:cs typeface="Lato"/>
                <a:sym typeface="Lato"/>
              </a:rPr>
              <a:t>Cover letter</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CV</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Mediums (social media: LinkedIn, etc.)</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Virtual vs. Live presence</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Virtual meeting spaces (i.e. zoom, google meets, teams, etc)</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Virtual meeting etiquette vs. Business meeting etiquette</a:t>
            </a:r>
            <a:endParaRPr sz="2000">
              <a:latin typeface="Lato"/>
              <a:ea typeface="Lato"/>
              <a:cs typeface="Lato"/>
              <a:sym typeface="Lato"/>
            </a:endParaRPr>
          </a:p>
        </p:txBody>
      </p:sp>
    </p:spTree>
    <p:extLst>
      <p:ext uri="{BB962C8B-B14F-4D97-AF65-F5344CB8AC3E}">
        <p14:creationId xmlns:p14="http://schemas.microsoft.com/office/powerpoint/2010/main" val="3755402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730725" y="1318650"/>
            <a:ext cx="50529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solidFill>
                  <a:srgbClr val="000000"/>
                </a:solidFill>
                <a:latin typeface="Raleway ExtraBold"/>
                <a:ea typeface="Raleway ExtraBold"/>
                <a:cs typeface="Raleway ExtraBold"/>
                <a:sym typeface="Raleway ExtraBold"/>
              </a:rPr>
              <a:t>Curriculum Vitae vs. Resume</a:t>
            </a:r>
            <a:endParaRPr sz="3200" b="0">
              <a:solidFill>
                <a:srgbClr val="000000"/>
              </a:solidFill>
              <a:latin typeface="Raleway ExtraBold"/>
              <a:ea typeface="Raleway ExtraBold"/>
              <a:cs typeface="Raleway ExtraBold"/>
              <a:sym typeface="Raleway ExtraBold"/>
            </a:endParaRPr>
          </a:p>
        </p:txBody>
      </p:sp>
      <p:sp>
        <p:nvSpPr>
          <p:cNvPr id="221" name="Google Shape;221;p24"/>
          <p:cNvSpPr txBox="1"/>
          <p:nvPr/>
        </p:nvSpPr>
        <p:spPr>
          <a:xfrm>
            <a:off x="1667754" y="1757621"/>
            <a:ext cx="5173560" cy="233907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ato"/>
              <a:buChar char="●"/>
            </a:pPr>
            <a:r>
              <a:rPr lang="en-GB" sz="2000" dirty="0">
                <a:latin typeface="Lato"/>
                <a:ea typeface="Lato"/>
                <a:cs typeface="Lato"/>
                <a:sym typeface="Lato"/>
              </a:rPr>
              <a:t>1-2 </a:t>
            </a:r>
            <a:r>
              <a:rPr lang="en-GB" sz="2000" dirty="0" err="1">
                <a:latin typeface="Lato"/>
                <a:ea typeface="Lato"/>
                <a:cs typeface="Lato"/>
                <a:sym typeface="Lato"/>
              </a:rPr>
              <a:t>pgs</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dirty="0">
                <a:latin typeface="Lato"/>
                <a:ea typeface="Lato"/>
                <a:cs typeface="Lato"/>
                <a:sym typeface="Lato"/>
              </a:rPr>
              <a:t>Tailored to a specific job</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dirty="0">
                <a:latin typeface="Lato"/>
                <a:ea typeface="Lato"/>
                <a:cs typeface="Lato"/>
                <a:sym typeface="Lato"/>
              </a:rPr>
              <a:t>Brief summaries with bullet points</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dirty="0">
                <a:latin typeface="Lato"/>
                <a:ea typeface="Lato"/>
                <a:cs typeface="Lato"/>
                <a:sym typeface="Lato"/>
              </a:rPr>
              <a:t>Emphasis on skills and work experience</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dirty="0">
                <a:latin typeface="Lato"/>
                <a:ea typeface="Lato"/>
                <a:cs typeface="Lato"/>
                <a:sym typeface="Lato"/>
              </a:rPr>
              <a:t>Begins with work experience and progresses chronologically</a:t>
            </a:r>
            <a:endParaRPr sz="2000" dirty="0">
              <a:latin typeface="Lato"/>
              <a:ea typeface="Lato"/>
              <a:cs typeface="Lato"/>
              <a:sym typeface="Lato"/>
            </a:endParaRPr>
          </a:p>
          <a:p>
            <a:pPr marL="457200" lvl="0" indent="0" algn="l" rtl="0">
              <a:spcBef>
                <a:spcPts val="0"/>
              </a:spcBef>
              <a:spcAft>
                <a:spcPts val="0"/>
              </a:spcAft>
              <a:buNone/>
            </a:pPr>
            <a:endParaRPr sz="2000" dirty="0">
              <a:latin typeface="Lato"/>
              <a:ea typeface="Lato"/>
              <a:cs typeface="Lato"/>
              <a:sym typeface="Lato"/>
            </a:endParaRPr>
          </a:p>
        </p:txBody>
      </p:sp>
      <p:cxnSp>
        <p:nvCxnSpPr>
          <p:cNvPr id="222" name="Google Shape;222;p24"/>
          <p:cNvCxnSpPr/>
          <p:nvPr/>
        </p:nvCxnSpPr>
        <p:spPr>
          <a:xfrm>
            <a:off x="937018" y="1919377"/>
            <a:ext cx="0" cy="17541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167197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730725" y="1318650"/>
            <a:ext cx="50529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solidFill>
                  <a:srgbClr val="000000"/>
                </a:solidFill>
                <a:latin typeface="Raleway ExtraBold"/>
                <a:ea typeface="Raleway ExtraBold"/>
                <a:cs typeface="Raleway ExtraBold"/>
                <a:sym typeface="Raleway ExtraBold"/>
              </a:rPr>
              <a:t>Curriculum Vitae / Resume</a:t>
            </a:r>
            <a:endParaRPr sz="3200" b="0">
              <a:solidFill>
                <a:srgbClr val="000000"/>
              </a:solidFill>
              <a:latin typeface="Raleway ExtraBold"/>
              <a:ea typeface="Raleway ExtraBold"/>
              <a:cs typeface="Raleway ExtraBold"/>
              <a:sym typeface="Raleway ExtraBold"/>
            </a:endParaRPr>
          </a:p>
        </p:txBody>
      </p:sp>
      <p:sp>
        <p:nvSpPr>
          <p:cNvPr id="228" name="Google Shape;228;p25"/>
          <p:cNvSpPr txBox="1"/>
          <p:nvPr/>
        </p:nvSpPr>
        <p:spPr>
          <a:xfrm>
            <a:off x="876975" y="2093075"/>
            <a:ext cx="7647300" cy="2647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GB" sz="2000">
                <a:latin typeface="Lato"/>
                <a:ea typeface="Lato"/>
                <a:cs typeface="Lato"/>
                <a:sym typeface="Lato"/>
              </a:rPr>
              <a:t>Things to remember: </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Format - Layout - Style</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Header (name, phone, email, location, job title, media, etc.)</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Resume sections - organization</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Chronological (newer to older)</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Use metrics ($, people, etc.)</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Be consistent in layout and information</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Save document as a pdf to send</a:t>
            </a:r>
            <a:endParaRPr sz="2000">
              <a:latin typeface="Lato"/>
              <a:ea typeface="Lato"/>
              <a:cs typeface="Lato"/>
              <a:sym typeface="Lato"/>
            </a:endParaRPr>
          </a:p>
        </p:txBody>
      </p:sp>
    </p:spTree>
    <p:extLst>
      <p:ext uri="{BB962C8B-B14F-4D97-AF65-F5344CB8AC3E}">
        <p14:creationId xmlns:p14="http://schemas.microsoft.com/office/powerpoint/2010/main" val="11042651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solidFill>
                  <a:srgbClr val="000000"/>
                </a:solidFill>
                <a:latin typeface="Raleway ExtraBold"/>
                <a:ea typeface="Raleway ExtraBold"/>
                <a:cs typeface="Raleway ExtraBold"/>
                <a:sym typeface="Raleway ExtraBold"/>
              </a:rPr>
              <a:t>Curriculum Vitae / Resume - resources</a:t>
            </a:r>
            <a:endParaRPr sz="3200" b="0">
              <a:solidFill>
                <a:srgbClr val="000000"/>
              </a:solidFill>
              <a:latin typeface="Raleway ExtraBold"/>
              <a:ea typeface="Raleway ExtraBold"/>
              <a:cs typeface="Raleway ExtraBold"/>
              <a:sym typeface="Raleway ExtraBold"/>
            </a:endParaRPr>
          </a:p>
        </p:txBody>
      </p:sp>
      <p:sp>
        <p:nvSpPr>
          <p:cNvPr id="240" name="Google Shape;240;p27"/>
          <p:cNvSpPr txBox="1"/>
          <p:nvPr/>
        </p:nvSpPr>
        <p:spPr>
          <a:xfrm>
            <a:off x="852775" y="2017925"/>
            <a:ext cx="71805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ato"/>
              <a:buChar char="●"/>
            </a:pPr>
            <a:r>
              <a:rPr lang="en-GB" sz="2000" u="sng" dirty="0">
                <a:solidFill>
                  <a:schemeClr val="hlink"/>
                </a:solidFill>
                <a:latin typeface="Lato"/>
                <a:ea typeface="Lato"/>
                <a:cs typeface="Lato"/>
                <a:sym typeface="Lato"/>
                <a:hlinkClick r:id="rId3"/>
              </a:rPr>
              <a:t>How to make a resume in under 5 minutes </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u="sng" dirty="0">
                <a:solidFill>
                  <a:schemeClr val="hlink"/>
                </a:solidFill>
                <a:latin typeface="Lato"/>
                <a:ea typeface="Lato"/>
                <a:cs typeface="Lato"/>
                <a:sym typeface="Lato"/>
                <a:hlinkClick r:id="rId4"/>
              </a:rPr>
              <a:t>Word templates</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u="sng" dirty="0" err="1">
                <a:solidFill>
                  <a:schemeClr val="hlink"/>
                </a:solidFill>
                <a:latin typeface="Lato"/>
                <a:ea typeface="Lato"/>
                <a:cs typeface="Lato"/>
                <a:sym typeface="Lato"/>
                <a:hlinkClick r:id="rId5"/>
              </a:rPr>
              <a:t>Canva</a:t>
            </a:r>
            <a:r>
              <a:rPr lang="en-GB" sz="2000" u="sng" dirty="0">
                <a:solidFill>
                  <a:schemeClr val="hlink"/>
                </a:solidFill>
                <a:latin typeface="Lato"/>
                <a:ea typeface="Lato"/>
                <a:cs typeface="Lato"/>
                <a:sym typeface="Lato"/>
                <a:hlinkClick r:id="rId5"/>
              </a:rPr>
              <a:t> templates</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u="sng" dirty="0" err="1">
                <a:solidFill>
                  <a:schemeClr val="hlink"/>
                </a:solidFill>
                <a:latin typeface="Lato"/>
                <a:ea typeface="Lato"/>
                <a:cs typeface="Lato"/>
                <a:sym typeface="Lato"/>
                <a:hlinkClick r:id="rId6"/>
              </a:rPr>
              <a:t>Europass</a:t>
            </a:r>
            <a:r>
              <a:rPr lang="en-GB" sz="2000" u="sng" dirty="0">
                <a:solidFill>
                  <a:schemeClr val="hlink"/>
                </a:solidFill>
                <a:latin typeface="Lato"/>
                <a:ea typeface="Lato"/>
                <a:cs typeface="Lato"/>
                <a:sym typeface="Lato"/>
                <a:hlinkClick r:id="rId6"/>
              </a:rPr>
              <a:t> CV</a:t>
            </a:r>
            <a:endParaRPr sz="2000" dirty="0">
              <a:latin typeface="Lato"/>
              <a:ea typeface="Lato"/>
              <a:cs typeface="Lato"/>
              <a:sym typeface="Lato"/>
            </a:endParaRPr>
          </a:p>
          <a:p>
            <a:pPr marL="457200" lvl="0" indent="-355600" algn="l" rtl="0">
              <a:spcBef>
                <a:spcPts val="0"/>
              </a:spcBef>
              <a:spcAft>
                <a:spcPts val="0"/>
              </a:spcAft>
              <a:buSzPts val="2000"/>
              <a:buFont typeface="Lato"/>
              <a:buChar char="●"/>
            </a:pPr>
            <a:r>
              <a:rPr lang="en-GB" sz="2000" dirty="0">
                <a:latin typeface="Lato"/>
                <a:ea typeface="Lato"/>
                <a:cs typeface="Lato"/>
                <a:sym typeface="Lato"/>
              </a:rPr>
              <a:t>Other resources - they may require payment</a:t>
            </a:r>
            <a:endParaRPr sz="2000" dirty="0">
              <a:latin typeface="Lato"/>
              <a:ea typeface="Lato"/>
              <a:cs typeface="Lato"/>
              <a:sym typeface="Lato"/>
            </a:endParaRPr>
          </a:p>
          <a:p>
            <a:pPr marL="457200" lvl="0" indent="0" algn="l" rtl="0">
              <a:spcBef>
                <a:spcPts val="0"/>
              </a:spcBef>
              <a:spcAft>
                <a:spcPts val="0"/>
              </a:spcAft>
              <a:buNone/>
            </a:pPr>
            <a:endParaRPr sz="2000" dirty="0">
              <a:latin typeface="Lato"/>
              <a:ea typeface="Lato"/>
              <a:cs typeface="Lato"/>
              <a:sym typeface="Lato"/>
            </a:endParaRPr>
          </a:p>
        </p:txBody>
      </p:sp>
    </p:spTree>
    <p:extLst>
      <p:ext uri="{BB962C8B-B14F-4D97-AF65-F5344CB8AC3E}">
        <p14:creationId xmlns:p14="http://schemas.microsoft.com/office/powerpoint/2010/main" val="12308594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1143000" y="1329612"/>
            <a:ext cx="6777038" cy="2808312"/>
          </a:xfrm>
          <a:prstGeom prst="rect">
            <a:avLst/>
          </a:prstGeom>
          <a:noFill/>
          <a:ln>
            <a:noFill/>
          </a:ln>
        </p:spPr>
        <p:txBody>
          <a:bodyPr spcFirstLastPara="1" wrap="square" lIns="68569" tIns="34275" rIns="68569" bIns="34275" anchor="ctr" anchorCtr="0">
            <a:normAutofit fontScale="90000"/>
          </a:bodyPr>
          <a:lstStyle/>
          <a:p>
            <a:pPr algn="ctr">
              <a:lnSpc>
                <a:spcPct val="200000"/>
              </a:lnSpc>
              <a:buClr>
                <a:srgbClr val="7030A0"/>
              </a:buClr>
              <a:buSzPts val="5000"/>
            </a:pPr>
            <a:r>
              <a:rPr lang="el-GR" sz="3750" dirty="0" smtClean="0">
                <a:solidFill>
                  <a:srgbClr val="7030A0"/>
                </a:solidFill>
                <a:latin typeface="Arial Narrow"/>
                <a:ea typeface="Arial Narrow"/>
                <a:cs typeface="Arial Narrow"/>
                <a:sym typeface="Arial Narrow"/>
              </a:rPr>
              <a:t>Σ υ μ β ο υ λ έ ς   Π Ρ Ι Ν  τ η</a:t>
            </a:r>
            <a:br>
              <a:rPr lang="el-GR" sz="3750" dirty="0" smtClean="0">
                <a:solidFill>
                  <a:srgbClr val="7030A0"/>
                </a:solidFill>
                <a:latin typeface="Arial Narrow"/>
                <a:ea typeface="Arial Narrow"/>
                <a:cs typeface="Arial Narrow"/>
                <a:sym typeface="Arial Narrow"/>
              </a:rPr>
            </a:br>
            <a:r>
              <a:rPr lang="el-GR" sz="3750" dirty="0" smtClean="0">
                <a:solidFill>
                  <a:srgbClr val="7030A0"/>
                </a:solidFill>
                <a:latin typeface="Arial Narrow"/>
                <a:ea typeface="Arial Narrow"/>
                <a:cs typeface="Arial Narrow"/>
                <a:sym typeface="Arial Narrow"/>
              </a:rPr>
              <a:t>Σ ύ ν τ α ξ η   Β ι ο γ ρ α φ ι κ ο ύ </a:t>
            </a:r>
            <a:r>
              <a:rPr lang="el-GR" sz="3750" dirty="0">
                <a:solidFill>
                  <a:srgbClr val="7030A0"/>
                </a:solidFill>
                <a:latin typeface="Arial Narrow"/>
                <a:ea typeface="Arial Narrow"/>
                <a:cs typeface="Arial Narrow"/>
                <a:sym typeface="Arial Narrow"/>
              </a:rPr>
              <a:t/>
            </a:r>
            <a:br>
              <a:rPr lang="el-GR" sz="3750" dirty="0">
                <a:solidFill>
                  <a:srgbClr val="7030A0"/>
                </a:solidFill>
                <a:latin typeface="Arial Narrow"/>
                <a:ea typeface="Arial Narrow"/>
                <a:cs typeface="Arial Narrow"/>
                <a:sym typeface="Arial Narrow"/>
              </a:rPr>
            </a:br>
            <a:endParaRPr sz="3750" u="sng" dirty="0">
              <a:solidFill>
                <a:srgbClr val="7030A0"/>
              </a:solidFill>
              <a:latin typeface="Arial"/>
              <a:ea typeface="Arial"/>
              <a:cs typeface="Arial"/>
              <a:sym typeface="Arial"/>
            </a:endParaRPr>
          </a:p>
        </p:txBody>
      </p:sp>
    </p:spTree>
    <p:extLst>
      <p:ext uri="{BB962C8B-B14F-4D97-AF65-F5344CB8AC3E}">
        <p14:creationId xmlns:p14="http://schemas.microsoft.com/office/powerpoint/2010/main" val="23464632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774236" y="57150"/>
            <a:ext cx="7055314" cy="4914900"/>
          </a:xfrm>
        </p:spPr>
        <p:txBody>
          <a:bodyPr/>
          <a:lstStyle/>
          <a:p>
            <a:pPr algn="ctr">
              <a:buFontTx/>
              <a:buNone/>
            </a:pPr>
            <a:r>
              <a:rPr lang="el-GR" altLang="el-GR" sz="2100" b="1" dirty="0">
                <a:solidFill>
                  <a:srgbClr val="333399"/>
                </a:solidFill>
                <a:latin typeface="Arial" panose="020B0604020202020204" pitchFamily="34" charset="0"/>
              </a:rPr>
              <a:t>Το βιογραφικό σας &amp; Η Αναζήτηση Εργασίας</a:t>
            </a:r>
            <a:endParaRPr lang="el-GR" altLang="el-GR" sz="2100" b="1" dirty="0">
              <a:solidFill>
                <a:srgbClr val="333399"/>
              </a:solidFill>
              <a:latin typeface="Arial" panose="020B0604020202020204" pitchFamily="34" charset="0"/>
              <a:cs typeface="Times New Roman" panose="02020603050405020304" pitchFamily="18" charset="0"/>
            </a:endParaRPr>
          </a:p>
          <a:p>
            <a:pPr>
              <a:buFontTx/>
              <a:buNone/>
            </a:pPr>
            <a:endParaRPr lang="el-GR" altLang="el-GR" sz="2100" dirty="0">
              <a:solidFill>
                <a:srgbClr val="007F7F"/>
              </a:solidFill>
              <a:latin typeface="Arial" panose="020B0604020202020204" pitchFamily="34" charset="0"/>
            </a:endParaRPr>
          </a:p>
          <a:p>
            <a:pPr>
              <a:buFontTx/>
              <a:buNone/>
            </a:pPr>
            <a:r>
              <a:rPr lang="el-GR" altLang="el-GR" sz="2100" dirty="0">
                <a:solidFill>
                  <a:srgbClr val="007F7F"/>
                </a:solidFill>
                <a:latin typeface="Arial" panose="020B0604020202020204" pitchFamily="34" charset="0"/>
              </a:rPr>
              <a:t>Η αναζήτηση εργασίας είναι μια καμπάνια Μάρκετινγκ</a:t>
            </a:r>
            <a:endParaRPr lang="el-GR" altLang="el-GR" sz="2100" dirty="0">
              <a:latin typeface="Arial" panose="020B0604020202020204" pitchFamily="34" charset="0"/>
              <a:cs typeface="Times New Roman" panose="02020603050405020304" pitchFamily="18" charset="0"/>
            </a:endParaRPr>
          </a:p>
          <a:p>
            <a:pPr>
              <a:buFontTx/>
              <a:buNone/>
            </a:pPr>
            <a:r>
              <a:rPr lang="el-GR" altLang="el-GR" sz="2100" b="1" u="sng" dirty="0">
                <a:solidFill>
                  <a:srgbClr val="007F7F"/>
                </a:solidFill>
                <a:latin typeface="Arial" panose="020B0604020202020204" pitchFamily="34" charset="0"/>
              </a:rPr>
              <a:t>Το προϊόν</a:t>
            </a:r>
            <a:r>
              <a:rPr lang="el-GR" altLang="el-GR" sz="2100" b="1" dirty="0">
                <a:solidFill>
                  <a:srgbClr val="007F7F"/>
                </a:solidFill>
                <a:latin typeface="Arial" panose="020B0604020202020204" pitchFamily="34" charset="0"/>
              </a:rPr>
              <a:t> </a:t>
            </a:r>
            <a:r>
              <a:rPr lang="el-GR" altLang="el-GR" sz="2100" dirty="0">
                <a:solidFill>
                  <a:srgbClr val="007F7F"/>
                </a:solidFill>
                <a:latin typeface="Arial" panose="020B0604020202020204" pitchFamily="34" charset="0"/>
                <a:cs typeface="Times New Roman" panose="02020603050405020304" pitchFamily="18" charset="0"/>
              </a:rPr>
              <a:t>– </a:t>
            </a:r>
            <a:r>
              <a:rPr lang="el-GR" altLang="el-GR" sz="2100" dirty="0">
                <a:solidFill>
                  <a:srgbClr val="007F7F"/>
                </a:solidFill>
                <a:latin typeface="Arial" panose="020B0604020202020204" pitchFamily="34" charset="0"/>
              </a:rPr>
              <a:t>οι Δεξιότητες σας / οι Εμπειρίες σας</a:t>
            </a:r>
            <a:endParaRPr lang="el-GR" altLang="el-GR" sz="2100" dirty="0">
              <a:latin typeface="Arial" panose="020B0604020202020204" pitchFamily="34" charset="0"/>
              <a:cs typeface="Times New Roman" panose="02020603050405020304" pitchFamily="18" charset="0"/>
            </a:endParaRPr>
          </a:p>
          <a:p>
            <a:pPr>
              <a:buFontTx/>
              <a:buNone/>
            </a:pPr>
            <a:r>
              <a:rPr lang="el-GR" altLang="el-GR" sz="2100" b="1" u="sng" dirty="0">
                <a:solidFill>
                  <a:srgbClr val="007F7F"/>
                </a:solidFill>
                <a:latin typeface="Arial" panose="020B0604020202020204" pitchFamily="34" charset="0"/>
              </a:rPr>
              <a:t>Καταναλωτής</a:t>
            </a:r>
            <a:r>
              <a:rPr lang="el-GR" altLang="el-GR" sz="2100" b="1" dirty="0">
                <a:solidFill>
                  <a:srgbClr val="007F7F"/>
                </a:solidFill>
                <a:latin typeface="Arial" panose="020B0604020202020204" pitchFamily="34" charset="0"/>
              </a:rPr>
              <a:t> </a:t>
            </a:r>
            <a:r>
              <a:rPr lang="el-GR" altLang="el-GR" sz="2100" dirty="0">
                <a:solidFill>
                  <a:srgbClr val="007F7F"/>
                </a:solidFill>
                <a:latin typeface="Arial" panose="020B0604020202020204" pitchFamily="34" charset="0"/>
                <a:cs typeface="Times New Roman" panose="02020603050405020304" pitchFamily="18" charset="0"/>
              </a:rPr>
              <a:t>– </a:t>
            </a:r>
            <a:r>
              <a:rPr lang="el-GR" altLang="el-GR" sz="2100" dirty="0">
                <a:solidFill>
                  <a:srgbClr val="007F7F"/>
                </a:solidFill>
                <a:latin typeface="Arial" panose="020B0604020202020204" pitchFamily="34" charset="0"/>
              </a:rPr>
              <a:t>ο Εργοδότης</a:t>
            </a:r>
            <a:endParaRPr lang="el-GR" altLang="el-GR" sz="2100" dirty="0">
              <a:latin typeface="Arial" panose="020B0604020202020204" pitchFamily="34" charset="0"/>
              <a:cs typeface="Times New Roman" panose="02020603050405020304" pitchFamily="18" charset="0"/>
            </a:endParaRPr>
          </a:p>
          <a:p>
            <a:pPr algn="ctr">
              <a:buFontTx/>
              <a:buNone/>
            </a:pPr>
            <a:r>
              <a:rPr lang="el-GR" altLang="el-GR" sz="2100" b="1" dirty="0">
                <a:solidFill>
                  <a:srgbClr val="333399"/>
                </a:solidFill>
                <a:latin typeface="Arial" panose="020B0604020202020204" pitchFamily="34" charset="0"/>
              </a:rPr>
              <a:t>Το βιογραφικό είναι </a:t>
            </a:r>
          </a:p>
          <a:p>
            <a:pPr algn="ctr">
              <a:buFontTx/>
              <a:buNone/>
            </a:pPr>
            <a:r>
              <a:rPr lang="el-GR" altLang="el-GR" sz="2100" b="1" dirty="0">
                <a:solidFill>
                  <a:srgbClr val="333399"/>
                </a:solidFill>
                <a:latin typeface="Arial" panose="020B0604020202020204" pitchFamily="34" charset="0"/>
              </a:rPr>
              <a:t>το ΔΙΚΟ ΣΑΣ ΕΡΓΑΛΕΙΟ ΜΑΡΚΕΤΙΝΓΚ</a:t>
            </a:r>
            <a:endParaRPr lang="el-GR" altLang="el-GR" sz="2100" dirty="0">
              <a:latin typeface="Arial" panose="020B0604020202020204" pitchFamily="34" charset="0"/>
              <a:cs typeface="Times New Roman" panose="02020603050405020304" pitchFamily="18" charset="0"/>
            </a:endParaRPr>
          </a:p>
          <a:p>
            <a:pPr>
              <a:buFontTx/>
              <a:buNone/>
            </a:pPr>
            <a:r>
              <a:rPr lang="el-GR" altLang="el-GR" sz="2100" dirty="0">
                <a:solidFill>
                  <a:srgbClr val="333399"/>
                </a:solidFill>
                <a:latin typeface="Arial" panose="020B0604020202020204" pitchFamily="34" charset="0"/>
              </a:rPr>
              <a:t>		- Πρώτη Επαφή με τον Εργοδότη</a:t>
            </a:r>
          </a:p>
          <a:p>
            <a:pPr>
              <a:buFontTx/>
              <a:buNone/>
            </a:pPr>
            <a:r>
              <a:rPr lang="el-GR" altLang="el-GR" sz="2100" dirty="0">
                <a:solidFill>
                  <a:srgbClr val="333399"/>
                </a:solidFill>
                <a:latin typeface="Arial" panose="020B0604020202020204" pitchFamily="34" charset="0"/>
              </a:rPr>
              <a:t>		- Πρέπει να τραβήξετε την προσοχή του </a:t>
            </a:r>
          </a:p>
          <a:p>
            <a:pPr>
              <a:buFontTx/>
              <a:buNone/>
            </a:pPr>
            <a:r>
              <a:rPr lang="el-GR" altLang="el-GR" sz="2100" dirty="0">
                <a:solidFill>
                  <a:srgbClr val="333399"/>
                </a:solidFill>
                <a:latin typeface="Arial" panose="020B0604020202020204" pitchFamily="34" charset="0"/>
              </a:rPr>
              <a:t>		και να «απαντήσετε» στις ανάγκες του</a:t>
            </a:r>
            <a:endParaRPr lang="el-GR" altLang="el-GR" sz="2100" dirty="0">
              <a:latin typeface="Arial" panose="020B0604020202020204" pitchFamily="34" charset="0"/>
            </a:endParaRPr>
          </a:p>
        </p:txBody>
      </p:sp>
      <p:pic>
        <p:nvPicPr>
          <p:cNvPr id="7173" name="Picture 5" descr="\\excalibur\win98\office2000\disk 2\pfiles\msoffice\clipart\standard\stddir3\pe01690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3931444"/>
            <a:ext cx="1885950" cy="110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8776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p:nvPr/>
        </p:nvSpPr>
        <p:spPr>
          <a:xfrm>
            <a:off x="1358503" y="87474"/>
            <a:ext cx="6642497" cy="571693"/>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INTRODUCTION</a:t>
            </a:r>
            <a:endParaRPr sz="1050" b="0" i="0" u="none" strike="noStrike" cap="none">
              <a:solidFill>
                <a:srgbClr val="000000"/>
              </a:solidFill>
              <a:latin typeface="Arial"/>
              <a:ea typeface="Arial"/>
              <a:cs typeface="Arial"/>
              <a:sym typeface="Arial"/>
            </a:endParaRPr>
          </a:p>
        </p:txBody>
      </p:sp>
      <p:sp>
        <p:nvSpPr>
          <p:cNvPr id="212" name="Google Shape;212;p36"/>
          <p:cNvSpPr/>
          <p:nvPr/>
        </p:nvSpPr>
        <p:spPr>
          <a:xfrm>
            <a:off x="1143000" y="1018712"/>
            <a:ext cx="6758642" cy="1107965"/>
          </a:xfrm>
          <a:prstGeom prst="rect">
            <a:avLst/>
          </a:prstGeom>
          <a:noFill/>
          <a:ln>
            <a:noFill/>
          </a:ln>
        </p:spPr>
        <p:txBody>
          <a:bodyPr spcFirstLastPara="1" wrap="square" lIns="68550" tIns="34275" rIns="68550" bIns="34275" anchor="t" anchorCtr="0">
            <a:spAutoFit/>
          </a:bodyPr>
          <a:lstStyle/>
          <a:p>
            <a:pPr marL="214313" marR="0" lvl="0" indent="-214313" algn="just" rtl="0">
              <a:lnSpc>
                <a:spcPct val="150000"/>
              </a:lnSpc>
              <a:spcBef>
                <a:spcPts val="0"/>
              </a:spcBef>
              <a:spcAft>
                <a:spcPts val="0"/>
              </a:spcAft>
              <a:buClr>
                <a:srgbClr val="000000"/>
              </a:buClr>
              <a:buSzPts val="1500"/>
              <a:buFont typeface="Noto Sans Symbols"/>
              <a:buChar char="▪"/>
            </a:pPr>
            <a:r>
              <a:rPr lang="el-GR" sz="1500" b="0" i="0" u="none" strike="noStrike" cap="none" dirty="0">
                <a:solidFill>
                  <a:srgbClr val="002060"/>
                </a:solidFill>
                <a:latin typeface="Arial Narrow"/>
                <a:ea typeface="Arial Narrow"/>
                <a:cs typeface="Arial Narrow"/>
                <a:sym typeface="Arial Narrow"/>
              </a:rPr>
              <a:t>Το σύγχρονο περιβάλλον απασχόλησης (π.χ., </a:t>
            </a:r>
            <a:r>
              <a:rPr lang="el-GR" sz="1500" b="0" i="0" u="none" strike="noStrike" cap="none" dirty="0" err="1">
                <a:solidFill>
                  <a:srgbClr val="002060"/>
                </a:solidFill>
                <a:latin typeface="Arial Narrow"/>
                <a:ea typeface="Arial Narrow"/>
                <a:cs typeface="Arial Narrow"/>
                <a:sym typeface="Arial Narrow"/>
              </a:rPr>
              <a:t>gig-work</a:t>
            </a:r>
            <a:r>
              <a:rPr lang="el-GR" sz="1500" b="0" i="0" u="none" strike="noStrike" cap="none" dirty="0">
                <a:solidFill>
                  <a:srgbClr val="002060"/>
                </a:solidFill>
                <a:latin typeface="Arial Narrow"/>
                <a:ea typeface="Arial Narrow"/>
                <a:cs typeface="Arial Narrow"/>
                <a:sym typeface="Arial Narrow"/>
              </a:rPr>
              <a:t>) και o αυξημένος όγκος ευέλικτων μορφών απασχόλησης απαιτούν από τα άτομα να αναπτύξουν έναν προσωπικό προσανατολισμό μάρκετινγκ πολύ προσεγγίσιμο στις ανάγκες της αγοράς (</a:t>
            </a:r>
            <a:r>
              <a:rPr lang="el-GR" sz="1500" b="0" i="0" u="none" strike="noStrike" cap="none" dirty="0" err="1">
                <a:solidFill>
                  <a:srgbClr val="002060"/>
                </a:solidFill>
                <a:latin typeface="Arial Narrow"/>
                <a:ea typeface="Arial Narrow"/>
                <a:cs typeface="Arial Narrow"/>
                <a:sym typeface="Arial Narrow"/>
              </a:rPr>
              <a:t>market-oriented</a:t>
            </a:r>
            <a:r>
              <a:rPr lang="el-GR" sz="1500" b="0" i="0" u="none" strike="noStrike" cap="none" dirty="0">
                <a:solidFill>
                  <a:srgbClr val="002060"/>
                </a:solidFill>
                <a:latin typeface="Arial Narrow"/>
                <a:ea typeface="Arial Narrow"/>
                <a:cs typeface="Arial Narrow"/>
                <a:sym typeface="Arial Narrow"/>
              </a:rPr>
              <a:t>)</a:t>
            </a:r>
            <a:endParaRPr sz="1400" b="0" i="0" u="none" strike="noStrike" cap="none" dirty="0">
              <a:solidFill>
                <a:srgbClr val="000000"/>
              </a:solidFill>
              <a:latin typeface="Arial"/>
              <a:ea typeface="Arial"/>
              <a:cs typeface="Arial"/>
              <a:sym typeface="Arial"/>
            </a:endParaRPr>
          </a:p>
        </p:txBody>
      </p:sp>
      <p:pic>
        <p:nvPicPr>
          <p:cNvPr id="213" name="Google Shape;213;p36" descr="The average person changes jobs 12 times in their lifetime"/>
          <p:cNvPicPr preferRelativeResize="0"/>
          <p:nvPr/>
        </p:nvPicPr>
        <p:blipFill rotWithShape="1">
          <a:blip r:embed="rId3">
            <a:alphaModFix/>
          </a:blip>
          <a:srcRect/>
          <a:stretch/>
        </p:blipFill>
        <p:spPr>
          <a:xfrm>
            <a:off x="4794063" y="3305176"/>
            <a:ext cx="2978337" cy="1676399"/>
          </a:xfrm>
          <a:prstGeom prst="rect">
            <a:avLst/>
          </a:prstGeom>
          <a:noFill/>
          <a:ln>
            <a:noFill/>
          </a:ln>
        </p:spPr>
      </p:pic>
      <p:pic>
        <p:nvPicPr>
          <p:cNvPr id="214" name="Google Shape;214;p36" descr="How flexible working arrangements vary around the globe"/>
          <p:cNvPicPr preferRelativeResize="0"/>
          <p:nvPr/>
        </p:nvPicPr>
        <p:blipFill rotWithShape="1">
          <a:blip r:embed="rId4">
            <a:alphaModFix/>
          </a:blip>
          <a:srcRect/>
          <a:stretch/>
        </p:blipFill>
        <p:spPr>
          <a:xfrm>
            <a:off x="1483082" y="2344551"/>
            <a:ext cx="3196670" cy="1797184"/>
          </a:xfrm>
          <a:prstGeom prst="rect">
            <a:avLst/>
          </a:prstGeom>
          <a:noFill/>
          <a:ln>
            <a:noFill/>
          </a:ln>
        </p:spPr>
      </p:pic>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1371600" y="228600"/>
            <a:ext cx="7712330" cy="4686300"/>
          </a:xfrm>
        </p:spPr>
        <p:txBody>
          <a:bodyPr/>
          <a:lstStyle/>
          <a:p>
            <a:pPr algn="ctr">
              <a:buFontTx/>
              <a:buNone/>
            </a:pPr>
            <a:r>
              <a:rPr lang="en-US" altLang="el-GR" sz="2100" b="1" dirty="0">
                <a:solidFill>
                  <a:srgbClr val="333399"/>
                </a:solidFill>
                <a:latin typeface="Arial" panose="020B0604020202020204" pitchFamily="34" charset="0"/>
                <a:cs typeface="Times New Roman" panose="02020603050405020304" pitchFamily="18" charset="0"/>
              </a:rPr>
              <a:t>T</a:t>
            </a:r>
            <a:r>
              <a:rPr lang="el-GR" altLang="el-GR" sz="2100" b="1" dirty="0">
                <a:solidFill>
                  <a:srgbClr val="333399"/>
                </a:solidFill>
                <a:latin typeface="Arial" panose="020B0604020202020204" pitchFamily="34" charset="0"/>
                <a:cs typeface="Times New Roman" panose="02020603050405020304" pitchFamily="18" charset="0"/>
              </a:rPr>
              <a:t>ι</a:t>
            </a:r>
            <a:r>
              <a:rPr lang="el-GR" altLang="el-GR" sz="2100" b="1" dirty="0">
                <a:solidFill>
                  <a:srgbClr val="333399"/>
                </a:solidFill>
                <a:latin typeface="Arial" panose="020B0604020202020204" pitchFamily="34" charset="0"/>
              </a:rPr>
              <a:t> θέλουν οι </a:t>
            </a:r>
            <a:r>
              <a:rPr lang="el-GR" altLang="el-GR" sz="2100" b="1" dirty="0" smtClean="0">
                <a:solidFill>
                  <a:srgbClr val="333399"/>
                </a:solidFill>
                <a:latin typeface="Arial" panose="020B0604020202020204" pitchFamily="34" charset="0"/>
              </a:rPr>
              <a:t>εργοδότες;</a:t>
            </a:r>
            <a:endParaRPr lang="el-GR" altLang="el-GR" sz="2100" dirty="0" smtClean="0">
              <a:latin typeface="Arial" panose="020B0604020202020204" pitchFamily="34" charset="0"/>
            </a:endParaRPr>
          </a:p>
          <a:p>
            <a:pPr algn="ctr">
              <a:buFontTx/>
              <a:buNone/>
            </a:pPr>
            <a:r>
              <a:rPr lang="el-GR" altLang="el-GR" sz="2100" b="1" dirty="0" smtClean="0">
                <a:solidFill>
                  <a:srgbClr val="007F7F"/>
                </a:solidFill>
                <a:latin typeface="Arial" panose="020B0604020202020204" pitchFamily="34" charset="0"/>
              </a:rPr>
              <a:t>10 </a:t>
            </a:r>
            <a:r>
              <a:rPr lang="el-GR" altLang="el-GR" sz="2100" b="1" dirty="0">
                <a:solidFill>
                  <a:srgbClr val="007F7F"/>
                </a:solidFill>
                <a:latin typeface="Arial" panose="020B0604020202020204" pitchFamily="34" charset="0"/>
              </a:rPr>
              <a:t>Σημαντικά Χαρακτηριστικά Γνωρίσματα</a:t>
            </a:r>
            <a:endParaRPr lang="el-GR" altLang="el-GR" sz="2100" dirty="0">
              <a:latin typeface="Arial" panose="020B0604020202020204" pitchFamily="34" charset="0"/>
              <a:cs typeface="Times New Roman" panose="02020603050405020304" pitchFamily="18" charset="0"/>
            </a:endParaRPr>
          </a:p>
          <a:p>
            <a:pPr>
              <a:buFontTx/>
              <a:buNone/>
            </a:pPr>
            <a:r>
              <a:rPr lang="el-GR" altLang="el-GR" sz="2100" dirty="0">
                <a:solidFill>
                  <a:srgbClr val="333399"/>
                </a:solidFill>
                <a:latin typeface="Arial" panose="020B0604020202020204" pitchFamily="34" charset="0"/>
              </a:rPr>
              <a:t>Δεξιότητες Επικοινωνίας</a:t>
            </a:r>
            <a:r>
              <a:rPr lang="el-GR" altLang="el-GR" sz="2100" dirty="0">
                <a:solidFill>
                  <a:srgbClr val="333399"/>
                </a:solidFill>
                <a:latin typeface="Arial" panose="020B0604020202020204" pitchFamily="34" charset="0"/>
                <a:cs typeface="Times New Roman" panose="02020603050405020304" pitchFamily="18" charset="0"/>
              </a:rPr>
              <a:t> (</a:t>
            </a:r>
            <a:r>
              <a:rPr lang="el-GR" altLang="el-GR" sz="1875" dirty="0">
                <a:solidFill>
                  <a:srgbClr val="333399"/>
                </a:solidFill>
                <a:latin typeface="Arial" panose="020B0604020202020204" pitchFamily="34" charset="0"/>
              </a:rPr>
              <a:t>λεκτικός &amp; γραπτός λόγος</a:t>
            </a:r>
            <a:r>
              <a:rPr lang="el-GR" altLang="el-GR" sz="2100" dirty="0">
                <a:solidFill>
                  <a:srgbClr val="333399"/>
                </a:solidFill>
                <a:latin typeface="Arial" panose="020B0604020202020204" pitchFamily="34" charset="0"/>
                <a:cs typeface="Times New Roman" panose="02020603050405020304" pitchFamily="18" charset="0"/>
              </a:rPr>
              <a:t>) </a:t>
            </a:r>
            <a:endParaRPr lang="el-GR" altLang="el-GR" sz="2100" dirty="0">
              <a:latin typeface="Arial" panose="020B0604020202020204" pitchFamily="34" charset="0"/>
              <a:cs typeface="Times New Roman" panose="02020603050405020304" pitchFamily="18" charset="0"/>
            </a:endParaRPr>
          </a:p>
          <a:p>
            <a:pPr>
              <a:buFontTx/>
              <a:buNone/>
            </a:pPr>
            <a:r>
              <a:rPr lang="el-GR" altLang="el-GR" sz="2100" dirty="0">
                <a:solidFill>
                  <a:srgbClr val="007F7F"/>
                </a:solidFill>
                <a:latin typeface="Arial" panose="020B0604020202020204" pitchFamily="34" charset="0"/>
              </a:rPr>
              <a:t>	Τιμιότητα / Ακεραιότητα</a:t>
            </a:r>
            <a:endParaRPr lang="el-GR" altLang="el-GR" sz="2100" dirty="0">
              <a:latin typeface="Arial" panose="020B0604020202020204" pitchFamily="34" charset="0"/>
              <a:cs typeface="Times New Roman" panose="02020603050405020304" pitchFamily="18" charset="0"/>
            </a:endParaRPr>
          </a:p>
          <a:p>
            <a:pPr>
              <a:buFontTx/>
              <a:buNone/>
            </a:pPr>
            <a:r>
              <a:rPr lang="el-GR" altLang="el-GR" sz="2100" dirty="0">
                <a:solidFill>
                  <a:srgbClr val="333399"/>
                </a:solidFill>
                <a:latin typeface="Arial" panose="020B0604020202020204" pitchFamily="34" charset="0"/>
              </a:rPr>
              <a:t>		Ομαδικό Πνεύμα </a:t>
            </a:r>
            <a:r>
              <a:rPr lang="el-GR" altLang="el-GR" sz="2100" dirty="0">
                <a:solidFill>
                  <a:srgbClr val="333399"/>
                </a:solidFill>
                <a:latin typeface="Arial" panose="020B0604020202020204" pitchFamily="34" charset="0"/>
                <a:cs typeface="Times New Roman" panose="02020603050405020304" pitchFamily="18" charset="0"/>
              </a:rPr>
              <a:t>(</a:t>
            </a:r>
            <a:r>
              <a:rPr lang="el-GR" altLang="el-GR" sz="2100" dirty="0">
                <a:solidFill>
                  <a:srgbClr val="333399"/>
                </a:solidFill>
                <a:latin typeface="Arial" panose="020B0604020202020204" pitchFamily="34" charset="0"/>
              </a:rPr>
              <a:t>συνεργασίας</a:t>
            </a:r>
            <a:r>
              <a:rPr lang="el-GR" altLang="el-GR" sz="2100" dirty="0">
                <a:solidFill>
                  <a:srgbClr val="333399"/>
                </a:solidFill>
                <a:latin typeface="Arial" panose="020B0604020202020204" pitchFamily="34" charset="0"/>
                <a:cs typeface="Times New Roman" panose="02020603050405020304" pitchFamily="18" charset="0"/>
              </a:rPr>
              <a:t>)</a:t>
            </a:r>
            <a:endParaRPr lang="el-GR" altLang="el-GR" sz="2100" dirty="0">
              <a:solidFill>
                <a:srgbClr val="333399"/>
              </a:solidFill>
              <a:latin typeface="Arial" panose="020B0604020202020204" pitchFamily="34" charset="0"/>
            </a:endParaRPr>
          </a:p>
          <a:p>
            <a:pPr>
              <a:buFontTx/>
              <a:buNone/>
            </a:pPr>
            <a:r>
              <a:rPr lang="el-GR" altLang="el-GR" sz="2100" dirty="0">
                <a:solidFill>
                  <a:srgbClr val="007F7F"/>
                </a:solidFill>
                <a:latin typeface="Arial" panose="020B0604020202020204" pitchFamily="34" charset="0"/>
              </a:rPr>
              <a:t>			Διαπροσωπικές Ικανότητες</a:t>
            </a:r>
          </a:p>
          <a:p>
            <a:pPr>
              <a:buFontTx/>
              <a:buNone/>
            </a:pPr>
            <a:r>
              <a:rPr lang="el-GR" altLang="el-GR" sz="2100" dirty="0">
                <a:solidFill>
                  <a:srgbClr val="333399"/>
                </a:solidFill>
                <a:latin typeface="Arial" panose="020B0604020202020204" pitchFamily="34" charset="0"/>
              </a:rPr>
              <a:t>				Κίνητρο/Πρωτοβουλία</a:t>
            </a:r>
          </a:p>
          <a:p>
            <a:pPr>
              <a:buFontTx/>
              <a:buNone/>
            </a:pPr>
            <a:r>
              <a:rPr lang="el-GR" altLang="el-GR" sz="2100" dirty="0">
                <a:solidFill>
                  <a:srgbClr val="007F7F"/>
                </a:solidFill>
                <a:latin typeface="Arial" panose="020B0604020202020204" pitchFamily="34" charset="0"/>
              </a:rPr>
              <a:t>					Εργασιακή Ηθική</a:t>
            </a:r>
          </a:p>
          <a:p>
            <a:pPr>
              <a:buFontTx/>
              <a:buNone/>
            </a:pPr>
            <a:r>
              <a:rPr lang="el-GR" altLang="el-GR" sz="2100" dirty="0">
                <a:solidFill>
                  <a:srgbClr val="333399"/>
                </a:solidFill>
                <a:latin typeface="Arial" panose="020B0604020202020204" pitchFamily="34" charset="0"/>
              </a:rPr>
              <a:t>						Αναλυτικές Ικανότητες</a:t>
            </a:r>
            <a:r>
              <a:rPr lang="el-GR" altLang="el-GR" sz="2100" dirty="0">
                <a:solidFill>
                  <a:srgbClr val="000000"/>
                </a:solidFill>
                <a:latin typeface="Arial" panose="020B0604020202020204" pitchFamily="34" charset="0"/>
              </a:rPr>
              <a:t>					</a:t>
            </a:r>
            <a:r>
              <a:rPr lang="el-GR" altLang="el-GR" sz="2100" dirty="0">
                <a:solidFill>
                  <a:srgbClr val="007F7F"/>
                </a:solidFill>
                <a:latin typeface="Arial" panose="020B0604020202020204" pitchFamily="34" charset="0"/>
              </a:rPr>
              <a:t>Ευελιξία /Προσαρμοστικότητα</a:t>
            </a:r>
          </a:p>
          <a:p>
            <a:pPr>
              <a:buFontTx/>
              <a:buNone/>
            </a:pPr>
            <a:r>
              <a:rPr lang="el-GR" altLang="el-GR" sz="2100" dirty="0">
                <a:solidFill>
                  <a:srgbClr val="333399"/>
                </a:solidFill>
                <a:latin typeface="Arial" panose="020B0604020202020204" pitchFamily="34" charset="0"/>
              </a:rPr>
              <a:t>				Δεξιότητες Η/Υ</a:t>
            </a:r>
            <a:endParaRPr lang="el-GR" altLang="el-GR" sz="2100" dirty="0">
              <a:solidFill>
                <a:srgbClr val="007F7F"/>
              </a:solidFill>
              <a:latin typeface="Arial" panose="020B0604020202020204" pitchFamily="34" charset="0"/>
              <a:cs typeface="Times New Roman" panose="02020603050405020304" pitchFamily="18" charset="0"/>
            </a:endParaRPr>
          </a:p>
          <a:p>
            <a:pPr>
              <a:buFontTx/>
              <a:buNone/>
            </a:pPr>
            <a:r>
              <a:rPr lang="el-GR" altLang="el-GR" sz="2100" dirty="0">
                <a:solidFill>
                  <a:srgbClr val="007F7F"/>
                </a:solidFill>
                <a:latin typeface="Arial" panose="020B0604020202020204" pitchFamily="34" charset="0"/>
              </a:rPr>
              <a:t>			</a:t>
            </a:r>
            <a:r>
              <a:rPr lang="el-GR" altLang="el-GR" sz="2100" dirty="0" err="1">
                <a:solidFill>
                  <a:srgbClr val="007F7F"/>
                </a:solidFill>
                <a:latin typeface="Arial" panose="020B0604020202020204" pitchFamily="34" charset="0"/>
              </a:rPr>
              <a:t>Αυτοπεποίθεση</a:t>
            </a:r>
            <a:endParaRPr lang="el-GR" altLang="el-GR" sz="2100" dirty="0">
              <a:solidFill>
                <a:srgbClr val="007F7F"/>
              </a:solidFill>
              <a:latin typeface="Arial" panose="020B0604020202020204" pitchFamily="34" charset="0"/>
            </a:endParaRPr>
          </a:p>
        </p:txBody>
      </p:sp>
      <p:pic>
        <p:nvPicPr>
          <p:cNvPr id="9220" name="Picture 4" descr="D:\PFiles\MSOffice\Clipart\standard\stddir1\bd05587_.wmf"/>
          <p:cNvPicPr>
            <a:picLocks noChangeAspect="1" noChangeArrowheads="1"/>
          </p:cNvPicPr>
          <p:nvPr/>
        </p:nvPicPr>
        <p:blipFill>
          <a:blip r:embed="rId2">
            <a:lum bright="52000" contrast="-58000"/>
            <a:extLst>
              <a:ext uri="{28A0092B-C50C-407E-A947-70E740481C1C}">
                <a14:useLocalDpi xmlns:a14="http://schemas.microsoft.com/office/drawing/2010/main" val="0"/>
              </a:ext>
            </a:extLst>
          </a:blip>
          <a:srcRect/>
          <a:stretch>
            <a:fillRect/>
          </a:stretch>
        </p:blipFill>
        <p:spPr bwMode="auto">
          <a:xfrm>
            <a:off x="936926" y="1971883"/>
            <a:ext cx="2057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9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27165" y="171450"/>
            <a:ext cx="8296343" cy="628650"/>
          </a:xfrm>
        </p:spPr>
        <p:txBody>
          <a:bodyPr>
            <a:normAutofit fontScale="90000"/>
          </a:bodyPr>
          <a:lstStyle/>
          <a:p>
            <a:pPr algn="ctr"/>
            <a:r>
              <a:rPr lang="el-GR" altLang="el-GR" sz="2475" u="sng" dirty="0">
                <a:solidFill>
                  <a:srgbClr val="007F7F"/>
                </a:solidFill>
                <a:latin typeface="Arial" panose="020B0604020202020204" pitchFamily="34" charset="0"/>
              </a:rPr>
              <a:t>«Ντύστε»</a:t>
            </a:r>
            <a:r>
              <a:rPr lang="el-GR" altLang="el-GR" sz="2475" u="sng" dirty="0">
                <a:solidFill>
                  <a:srgbClr val="007F7F"/>
                </a:solidFill>
                <a:latin typeface="Arial" panose="020B0604020202020204" pitchFamily="34" charset="0"/>
                <a:cs typeface="Arial" panose="020B0604020202020204" pitchFamily="34" charset="0"/>
              </a:rPr>
              <a:t> το βιογραφικό σας</a:t>
            </a:r>
            <a:r>
              <a:rPr lang="el-GR" altLang="el-GR" sz="2475" u="sng" dirty="0">
                <a:solidFill>
                  <a:srgbClr val="007F7F"/>
                </a:solidFill>
                <a:latin typeface="Arial" panose="020B0604020202020204" pitchFamily="34" charset="0"/>
              </a:rPr>
              <a:t>…</a:t>
            </a:r>
            <a:br>
              <a:rPr lang="el-GR" altLang="el-GR" sz="2475" u="sng" dirty="0">
                <a:solidFill>
                  <a:srgbClr val="007F7F"/>
                </a:solidFill>
                <a:latin typeface="Arial" panose="020B0604020202020204" pitchFamily="34" charset="0"/>
              </a:rPr>
            </a:br>
            <a:r>
              <a:rPr lang="el-GR" altLang="el-GR" sz="2475" u="sng" dirty="0">
                <a:solidFill>
                  <a:srgbClr val="007F7F"/>
                </a:solidFill>
                <a:latin typeface="Arial" panose="020B0604020202020204" pitchFamily="34" charset="0"/>
              </a:rPr>
              <a:t>ανάλογα με τις περιστάσεις</a:t>
            </a:r>
            <a:r>
              <a:rPr lang="el-GR" altLang="el-GR" b="1" dirty="0">
                <a:solidFill>
                  <a:srgbClr val="007F7F"/>
                </a:solidFill>
                <a:latin typeface="Arial" panose="020B0604020202020204" pitchFamily="34" charset="0"/>
                <a:cs typeface="Arial" panose="020B0604020202020204" pitchFamily="34" charset="0"/>
              </a:rPr>
              <a:t> </a:t>
            </a:r>
          </a:p>
        </p:txBody>
      </p:sp>
      <p:sp>
        <p:nvSpPr>
          <p:cNvPr id="21507" name="Rectangle 3"/>
          <p:cNvSpPr>
            <a:spLocks noGrp="1" noChangeArrowheads="1"/>
          </p:cNvSpPr>
          <p:nvPr>
            <p:ph type="body" idx="1"/>
          </p:nvPr>
        </p:nvSpPr>
        <p:spPr>
          <a:xfrm>
            <a:off x="1314450" y="2686050"/>
            <a:ext cx="6572250" cy="2228850"/>
          </a:xfrm>
        </p:spPr>
        <p:txBody>
          <a:bodyPr/>
          <a:lstStyle/>
          <a:p>
            <a:pPr>
              <a:buFontTx/>
              <a:buChar char="-"/>
            </a:pPr>
            <a:r>
              <a:rPr lang="el-GR" altLang="el-GR" sz="1950" b="1">
                <a:solidFill>
                  <a:srgbClr val="007F7F"/>
                </a:solidFill>
                <a:latin typeface="Arial" panose="020B0604020202020204" pitchFamily="34" charset="0"/>
              </a:rPr>
              <a:t>Α</a:t>
            </a:r>
            <a:r>
              <a:rPr lang="el-GR" altLang="el-GR" sz="1950" b="1">
                <a:solidFill>
                  <a:srgbClr val="007F7F"/>
                </a:solidFill>
                <a:latin typeface="Arial" panose="020B0604020202020204" pitchFamily="34" charset="0"/>
                <a:cs typeface="Arial" panose="020B0604020202020204" pitchFamily="34" charset="0"/>
              </a:rPr>
              <a:t>λλάξτε τη σειρά των επικεφαλίδων –</a:t>
            </a:r>
            <a:r>
              <a:rPr lang="el-GR" altLang="el-GR" sz="1950" b="1">
                <a:solidFill>
                  <a:srgbClr val="007F7F"/>
                </a:solidFill>
                <a:latin typeface="Arial" panose="020B0604020202020204" pitchFamily="34" charset="0"/>
              </a:rPr>
              <a:t> </a:t>
            </a:r>
          </a:p>
          <a:p>
            <a:pPr>
              <a:buFontTx/>
              <a:buNone/>
            </a:pPr>
            <a:r>
              <a:rPr lang="el-GR" altLang="el-GR" sz="1950" b="1">
                <a:solidFill>
                  <a:srgbClr val="007F7F"/>
                </a:solidFill>
                <a:latin typeface="Arial" panose="020B0604020202020204" pitchFamily="34" charset="0"/>
                <a:cs typeface="Arial" panose="020B0604020202020204" pitchFamily="34" charset="0"/>
              </a:rPr>
              <a:t>δώστε έμφαση (υπογραμμίσετε) τις</a:t>
            </a:r>
            <a:r>
              <a:rPr lang="el-GR" altLang="el-GR" sz="1950" b="1">
                <a:solidFill>
                  <a:srgbClr val="007F7F"/>
                </a:solidFill>
                <a:latin typeface="Arial" panose="020B0604020202020204" pitchFamily="34" charset="0"/>
              </a:rPr>
              <a:t> </a:t>
            </a:r>
            <a:r>
              <a:rPr lang="el-GR" altLang="el-GR" sz="1950" b="1">
                <a:solidFill>
                  <a:srgbClr val="007F7F"/>
                </a:solidFill>
                <a:latin typeface="Arial" panose="020B0604020202020204" pitchFamily="34" charset="0"/>
                <a:cs typeface="Arial" panose="020B0604020202020204" pitchFamily="34" charset="0"/>
              </a:rPr>
              <a:t>διαφορετικές </a:t>
            </a:r>
            <a:endParaRPr lang="el-GR" altLang="el-GR" sz="1950" b="1">
              <a:solidFill>
                <a:srgbClr val="007F7F"/>
              </a:solidFill>
              <a:latin typeface="Arial" panose="020B0604020202020204" pitchFamily="34" charset="0"/>
            </a:endParaRPr>
          </a:p>
          <a:p>
            <a:pPr>
              <a:buFontTx/>
              <a:buNone/>
            </a:pPr>
            <a:r>
              <a:rPr lang="el-GR" altLang="el-GR" sz="1950" b="1">
                <a:solidFill>
                  <a:srgbClr val="007F7F"/>
                </a:solidFill>
                <a:latin typeface="Arial" panose="020B0604020202020204" pitchFamily="34" charset="0"/>
                <a:cs typeface="Arial" panose="020B0604020202020204" pitchFamily="34" charset="0"/>
              </a:rPr>
              <a:t>πτυχές της εκπαίδευσης και της</a:t>
            </a:r>
            <a:r>
              <a:rPr lang="el-GR" altLang="el-GR" sz="1950" b="1">
                <a:solidFill>
                  <a:srgbClr val="007F7F"/>
                </a:solidFill>
                <a:latin typeface="Arial" panose="020B0604020202020204" pitchFamily="34" charset="0"/>
              </a:rPr>
              <a:t> </a:t>
            </a:r>
            <a:r>
              <a:rPr lang="el-GR" altLang="el-GR" sz="1950" b="1">
                <a:solidFill>
                  <a:srgbClr val="007F7F"/>
                </a:solidFill>
                <a:latin typeface="Arial" panose="020B0604020202020204" pitchFamily="34" charset="0"/>
                <a:cs typeface="Arial" panose="020B0604020202020204" pitchFamily="34" charset="0"/>
              </a:rPr>
              <a:t>προϋπηρεσίας σας. </a:t>
            </a:r>
            <a:endParaRPr lang="el-GR" altLang="el-GR" sz="1950" b="1">
              <a:solidFill>
                <a:srgbClr val="007F7F"/>
              </a:solidFill>
              <a:latin typeface="Arial" panose="020B0604020202020204" pitchFamily="34" charset="0"/>
            </a:endParaRPr>
          </a:p>
          <a:p>
            <a:pPr>
              <a:buFontTx/>
              <a:buNone/>
            </a:pPr>
            <a:endParaRPr lang="el-GR" altLang="el-GR" sz="1950" b="1">
              <a:solidFill>
                <a:srgbClr val="007F7F"/>
              </a:solidFill>
              <a:latin typeface="Arial" panose="020B0604020202020204" pitchFamily="34" charset="0"/>
            </a:endParaRPr>
          </a:p>
          <a:p>
            <a:pPr>
              <a:buFontTx/>
              <a:buChar char="-"/>
            </a:pPr>
            <a:r>
              <a:rPr lang="el-GR" altLang="el-GR" sz="1950" b="1">
                <a:solidFill>
                  <a:srgbClr val="333399"/>
                </a:solidFill>
                <a:latin typeface="Arial" panose="020B0604020202020204" pitchFamily="34" charset="0"/>
                <a:cs typeface="Arial" panose="020B0604020202020204" pitchFamily="34" charset="0"/>
              </a:rPr>
              <a:t>Τοποθετήστε</a:t>
            </a:r>
            <a:r>
              <a:rPr lang="el-GR" altLang="el-GR" sz="1950" b="1">
                <a:solidFill>
                  <a:srgbClr val="333399"/>
                </a:solidFill>
                <a:latin typeface="Arial" panose="020B0604020202020204" pitchFamily="34" charset="0"/>
              </a:rPr>
              <a:t> τις πιο πρόσφατες πληροφορίες στο επάνω μέρος του βιογραφικού</a:t>
            </a:r>
            <a:endParaRPr lang="el-GR" altLang="el-GR" sz="1950" b="1">
              <a:solidFill>
                <a:srgbClr val="333399"/>
              </a:solidFill>
              <a:latin typeface="Arial" panose="020B0604020202020204" pitchFamily="34" charset="0"/>
              <a:cs typeface="Times New Roman" panose="02020603050405020304" pitchFamily="18" charset="0"/>
            </a:endParaRPr>
          </a:p>
        </p:txBody>
      </p:sp>
      <p:pic>
        <p:nvPicPr>
          <p:cNvPr id="21508" name="Picture 4"/>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486150" y="971550"/>
            <a:ext cx="2000250" cy="176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348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l-GR" altLang="el-GR" sz="2700">
                <a:solidFill>
                  <a:srgbClr val="333399"/>
                </a:solidFill>
                <a:latin typeface="Arial" panose="020B0604020202020204" pitchFamily="34" charset="0"/>
                <a:cs typeface="Arial" panose="020B0604020202020204" pitchFamily="34" charset="0"/>
              </a:rPr>
              <a:t>Ο στόχος του βιογραφικού σας</a:t>
            </a:r>
          </a:p>
        </p:txBody>
      </p:sp>
      <p:sp>
        <p:nvSpPr>
          <p:cNvPr id="20483" name="Rectangle 3"/>
          <p:cNvSpPr>
            <a:spLocks noGrp="1" noChangeArrowheads="1"/>
          </p:cNvSpPr>
          <p:nvPr>
            <p:ph type="body" idx="1"/>
          </p:nvPr>
        </p:nvSpPr>
        <p:spPr>
          <a:xfrm>
            <a:off x="1657350" y="1428750"/>
            <a:ext cx="5829300" cy="2286000"/>
          </a:xfrm>
        </p:spPr>
        <p:txBody>
          <a:bodyPr/>
          <a:lstStyle/>
          <a:p>
            <a:pPr algn="ctr">
              <a:lnSpc>
                <a:spcPct val="90000"/>
              </a:lnSpc>
              <a:buFontTx/>
              <a:buNone/>
            </a:pPr>
            <a:endParaRPr lang="el-GR" altLang="el-GR" sz="2100">
              <a:cs typeface="Times New Roman" panose="02020603050405020304" pitchFamily="18" charset="0"/>
            </a:endParaRPr>
          </a:p>
          <a:p>
            <a:pPr algn="ctr">
              <a:lnSpc>
                <a:spcPct val="90000"/>
              </a:lnSpc>
              <a:buFontTx/>
              <a:buNone/>
            </a:pPr>
            <a:r>
              <a:rPr lang="el-GR" altLang="el-GR" sz="2250" b="1">
                <a:solidFill>
                  <a:srgbClr val="333399"/>
                </a:solidFill>
                <a:latin typeface="Arial" panose="020B0604020202020204" pitchFamily="34" charset="0"/>
              </a:rPr>
              <a:t>….ε</a:t>
            </a:r>
            <a:r>
              <a:rPr lang="el-GR" altLang="el-GR" sz="2250" b="1">
                <a:solidFill>
                  <a:srgbClr val="333399"/>
                </a:solidFill>
                <a:latin typeface="Arial" panose="020B0604020202020204" pitchFamily="34" charset="0"/>
                <a:cs typeface="Arial" panose="020B0604020202020204" pitchFamily="34" charset="0"/>
              </a:rPr>
              <a:t>ίναι</a:t>
            </a:r>
            <a:r>
              <a:rPr lang="el-GR" altLang="el-GR" sz="2250" b="1">
                <a:solidFill>
                  <a:srgbClr val="333399"/>
                </a:solidFill>
                <a:latin typeface="Arial" panose="020B0604020202020204" pitchFamily="34" charset="0"/>
              </a:rPr>
              <a:t> να καλύψει </a:t>
            </a:r>
          </a:p>
          <a:p>
            <a:pPr algn="ctr">
              <a:lnSpc>
                <a:spcPct val="90000"/>
              </a:lnSpc>
              <a:buFontTx/>
              <a:buNone/>
            </a:pPr>
            <a:r>
              <a:rPr lang="el-GR" altLang="el-GR" sz="2250" b="1">
                <a:solidFill>
                  <a:srgbClr val="333399"/>
                </a:solidFill>
                <a:latin typeface="Arial" panose="020B0604020202020204" pitchFamily="34" charset="0"/>
              </a:rPr>
              <a:t>τις ανάγκες του εργοδότη </a:t>
            </a:r>
          </a:p>
          <a:p>
            <a:pPr algn="ctr">
              <a:lnSpc>
                <a:spcPct val="90000"/>
              </a:lnSpc>
              <a:buFontTx/>
              <a:buNone/>
            </a:pPr>
            <a:r>
              <a:rPr lang="en-US" altLang="el-GR" sz="2250" b="1">
                <a:solidFill>
                  <a:srgbClr val="CC00CC"/>
                </a:solidFill>
                <a:latin typeface="Arial" panose="020B0604020202020204" pitchFamily="34" charset="0"/>
                <a:cs typeface="Arial" panose="020B0604020202020204" pitchFamily="34" charset="0"/>
              </a:rPr>
              <a:t>(employer-centered)</a:t>
            </a:r>
            <a:endParaRPr lang="el-GR" altLang="el-GR" sz="2250" b="1">
              <a:solidFill>
                <a:srgbClr val="333399"/>
              </a:solidFill>
              <a:latin typeface="Arial" panose="020B0604020202020204" pitchFamily="34" charset="0"/>
              <a:cs typeface="Times New Roman" panose="02020603050405020304" pitchFamily="18" charset="0"/>
            </a:endParaRPr>
          </a:p>
          <a:p>
            <a:pPr algn="ctr">
              <a:lnSpc>
                <a:spcPct val="90000"/>
              </a:lnSpc>
              <a:buFontTx/>
              <a:buNone/>
            </a:pPr>
            <a:r>
              <a:rPr lang="el-GR" altLang="el-GR" sz="2250" b="1">
                <a:solidFill>
                  <a:srgbClr val="333399"/>
                </a:solidFill>
                <a:latin typeface="Arial" panose="020B0604020202020204" pitchFamily="34" charset="0"/>
              </a:rPr>
              <a:t>παρά τις δικές σας</a:t>
            </a:r>
            <a:r>
              <a:rPr lang="el-GR" altLang="el-GR" sz="2250" b="1">
                <a:solidFill>
                  <a:srgbClr val="333399"/>
                </a:solidFill>
                <a:latin typeface="Arial" panose="020B0604020202020204" pitchFamily="34" charset="0"/>
                <a:cs typeface="Arial" panose="020B0604020202020204" pitchFamily="34" charset="0"/>
              </a:rPr>
              <a:t> </a:t>
            </a:r>
            <a:endParaRPr lang="el-GR" altLang="el-GR" sz="2250" b="1">
              <a:solidFill>
                <a:srgbClr val="333399"/>
              </a:solidFill>
              <a:latin typeface="Arial" panose="020B0604020202020204" pitchFamily="34" charset="0"/>
            </a:endParaRPr>
          </a:p>
          <a:p>
            <a:pPr algn="ctr">
              <a:lnSpc>
                <a:spcPct val="90000"/>
              </a:lnSpc>
              <a:buFontTx/>
              <a:buNone/>
            </a:pPr>
            <a:r>
              <a:rPr lang="el-GR" altLang="el-GR" sz="2250" b="1">
                <a:solidFill>
                  <a:srgbClr val="333399"/>
                </a:solidFill>
                <a:latin typeface="Arial" panose="020B0604020202020204" pitchFamily="34" charset="0"/>
                <a:cs typeface="Arial" panose="020B0604020202020204" pitchFamily="34" charset="0"/>
              </a:rPr>
              <a:t>(</a:t>
            </a:r>
            <a:r>
              <a:rPr lang="en-GB" altLang="el-GR" sz="2250" b="1">
                <a:solidFill>
                  <a:srgbClr val="333399"/>
                </a:solidFill>
                <a:latin typeface="Arial" panose="020B0604020202020204" pitchFamily="34" charset="0"/>
                <a:cs typeface="Arial" panose="020B0604020202020204" pitchFamily="34" charset="0"/>
              </a:rPr>
              <a:t>self</a:t>
            </a:r>
            <a:r>
              <a:rPr lang="el-GR" altLang="el-GR" sz="2250" b="1">
                <a:solidFill>
                  <a:srgbClr val="333399"/>
                </a:solidFill>
                <a:latin typeface="Arial" panose="020B0604020202020204" pitchFamily="34" charset="0"/>
                <a:cs typeface="Arial" panose="020B0604020202020204" pitchFamily="34" charset="0"/>
              </a:rPr>
              <a:t>-</a:t>
            </a:r>
            <a:r>
              <a:rPr lang="en-GB" altLang="el-GR" sz="2250" b="1">
                <a:solidFill>
                  <a:srgbClr val="333399"/>
                </a:solidFill>
                <a:latin typeface="Arial" panose="020B0604020202020204" pitchFamily="34" charset="0"/>
                <a:cs typeface="Arial" panose="020B0604020202020204" pitchFamily="34" charset="0"/>
              </a:rPr>
              <a:t>centered</a:t>
            </a:r>
            <a:r>
              <a:rPr lang="el-GR" altLang="el-GR" sz="2250" b="1">
                <a:solidFill>
                  <a:srgbClr val="333399"/>
                </a:solidFill>
                <a:latin typeface="Arial" panose="020B0604020202020204" pitchFamily="34" charset="0"/>
                <a:cs typeface="Arial" panose="020B0604020202020204" pitchFamily="34" charset="0"/>
              </a:rPr>
              <a:t>)</a:t>
            </a:r>
            <a:r>
              <a:rPr lang="el-GR" altLang="el-GR" sz="2250" b="1">
                <a:solidFill>
                  <a:srgbClr val="333399"/>
                </a:solidFill>
                <a:latin typeface="Arial" panose="020B0604020202020204" pitchFamily="34" charset="0"/>
              </a:rPr>
              <a:t>…..</a:t>
            </a:r>
          </a:p>
          <a:p>
            <a:pPr>
              <a:lnSpc>
                <a:spcPct val="90000"/>
              </a:lnSpc>
            </a:pPr>
            <a:endParaRPr lang="el-GR" altLang="el-GR" sz="2250"/>
          </a:p>
        </p:txBody>
      </p:sp>
      <p:pic>
        <p:nvPicPr>
          <p:cNvPr id="20484" name="Picture 4" descr="c:\Program Files\Microsoft Office\Clipart\Pub60Cor\bd19827_.wmf"/>
          <p:cNvPicPr>
            <a:picLocks noChangeAspect="1" noChangeArrowheads="1"/>
          </p:cNvPicPr>
          <p:nvPr/>
        </p:nvPicPr>
        <p:blipFill>
          <a:blip r:embed="rId2">
            <a:lum bright="52000" contrast="-64000"/>
            <a:extLst>
              <a:ext uri="{28A0092B-C50C-407E-A947-70E740481C1C}">
                <a14:useLocalDpi xmlns:a14="http://schemas.microsoft.com/office/drawing/2010/main" val="0"/>
              </a:ext>
            </a:extLst>
          </a:blip>
          <a:srcRect/>
          <a:stretch>
            <a:fillRect/>
          </a:stretch>
        </p:blipFill>
        <p:spPr bwMode="auto">
          <a:xfrm>
            <a:off x="5943600" y="3558778"/>
            <a:ext cx="1885950" cy="147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8769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257300" y="228600"/>
            <a:ext cx="6743700" cy="4686300"/>
          </a:xfrm>
        </p:spPr>
        <p:txBody>
          <a:bodyPr/>
          <a:lstStyle/>
          <a:p>
            <a:pPr algn="ctr">
              <a:lnSpc>
                <a:spcPct val="90000"/>
              </a:lnSpc>
              <a:buFontTx/>
              <a:buNone/>
            </a:pPr>
            <a:r>
              <a:rPr lang="el-GR" altLang="el-GR" sz="2100" b="1" u="sng">
                <a:solidFill>
                  <a:srgbClr val="333399"/>
                </a:solidFill>
                <a:latin typeface="Arial" panose="020B0604020202020204" pitchFamily="34" charset="0"/>
                <a:cs typeface="Arial" panose="020B0604020202020204" pitchFamily="34" charset="0"/>
              </a:rPr>
              <a:t>Προϋπηρεσία – Επαγγελματική Εμπειρία</a:t>
            </a:r>
            <a:endParaRPr lang="el-GR" altLang="el-GR" sz="2100" b="1" u="sng">
              <a:solidFill>
                <a:srgbClr val="333399"/>
              </a:solidFill>
              <a:latin typeface="Arial" panose="020B0604020202020204" pitchFamily="34" charset="0"/>
            </a:endParaRPr>
          </a:p>
          <a:p>
            <a:pPr algn="ctr">
              <a:lnSpc>
                <a:spcPct val="90000"/>
              </a:lnSpc>
              <a:buFontTx/>
              <a:buNone/>
            </a:pPr>
            <a:r>
              <a:rPr lang="el-GR" altLang="el-GR" sz="2100" b="1" i="1" u="sng">
                <a:solidFill>
                  <a:srgbClr val="333399"/>
                </a:solidFill>
                <a:latin typeface="Arial" panose="020B0604020202020204" pitchFamily="34" charset="0"/>
                <a:cs typeface="Arial" panose="020B0604020202020204" pitchFamily="34" charset="0"/>
              </a:rPr>
              <a:t>(</a:t>
            </a:r>
            <a:r>
              <a:rPr lang="en-US" altLang="el-GR" sz="2100" b="1" i="1" u="sng">
                <a:solidFill>
                  <a:srgbClr val="333399"/>
                </a:solidFill>
                <a:latin typeface="Arial" panose="020B0604020202020204" pitchFamily="34" charset="0"/>
                <a:cs typeface="Arial" panose="020B0604020202020204" pitchFamily="34" charset="0"/>
              </a:rPr>
              <a:t>Work Experience</a:t>
            </a:r>
            <a:r>
              <a:rPr lang="el-GR" altLang="el-GR" sz="2100" b="1" i="1" u="sng">
                <a:solidFill>
                  <a:srgbClr val="333399"/>
                </a:solidFill>
                <a:latin typeface="Arial" panose="020B0604020202020204" pitchFamily="34" charset="0"/>
                <a:cs typeface="Arial" panose="020B0604020202020204" pitchFamily="34" charset="0"/>
              </a:rPr>
              <a:t>)</a:t>
            </a:r>
            <a:endParaRPr lang="el-GR" altLang="el-GR" sz="2100" b="1" u="sng">
              <a:solidFill>
                <a:srgbClr val="333399"/>
              </a:solidFill>
              <a:latin typeface="Arial" panose="020B0604020202020204" pitchFamily="34" charset="0"/>
              <a:cs typeface="Times New Roman" panose="02020603050405020304" pitchFamily="18" charset="0"/>
            </a:endParaRPr>
          </a:p>
          <a:p>
            <a:pPr>
              <a:lnSpc>
                <a:spcPct val="90000"/>
              </a:lnSpc>
              <a:buFontTx/>
              <a:buNone/>
            </a:pPr>
            <a:endParaRPr lang="el-GR" altLang="el-GR" sz="2100" b="1">
              <a:solidFill>
                <a:srgbClr val="007F7F"/>
              </a:solidFill>
              <a:latin typeface="Arial" panose="020B0604020202020204" pitchFamily="34" charset="0"/>
            </a:endParaRPr>
          </a:p>
          <a:p>
            <a:pPr>
              <a:lnSpc>
                <a:spcPct val="90000"/>
              </a:lnSpc>
              <a:buFontTx/>
              <a:buNone/>
            </a:pPr>
            <a:r>
              <a:rPr lang="el-GR" altLang="el-GR" sz="2100" b="1">
                <a:solidFill>
                  <a:srgbClr val="007F7F"/>
                </a:solidFill>
                <a:latin typeface="Arial" panose="020B0604020202020204" pitchFamily="34" charset="0"/>
              </a:rPr>
              <a:t>	- </a:t>
            </a:r>
            <a:r>
              <a:rPr lang="el-GR" altLang="el-GR" sz="2100" b="1">
                <a:solidFill>
                  <a:srgbClr val="007F7F"/>
                </a:solidFill>
                <a:latin typeface="Arial" panose="020B0604020202020204" pitchFamily="34" charset="0"/>
                <a:cs typeface="Arial" panose="020B0604020202020204" pitchFamily="34" charset="0"/>
              </a:rPr>
              <a:t>Χρησιμοποιήστε ρήματα ενεστώτα, για να περιγράψετε τα τρέχοντα καθήκοντα. </a:t>
            </a:r>
            <a:endParaRPr lang="en-US" altLang="el-GR" sz="2100" b="1">
              <a:solidFill>
                <a:srgbClr val="007F7F"/>
              </a:solidFill>
              <a:latin typeface="Arial" panose="020B0604020202020204" pitchFamily="34" charset="0"/>
              <a:cs typeface="Arial" panose="020B0604020202020204" pitchFamily="34" charset="0"/>
            </a:endParaRPr>
          </a:p>
          <a:p>
            <a:pPr>
              <a:lnSpc>
                <a:spcPct val="90000"/>
              </a:lnSpc>
              <a:buFontTx/>
              <a:buNone/>
            </a:pPr>
            <a:endParaRPr lang="el-GR" altLang="el-GR" sz="1350" b="1">
              <a:solidFill>
                <a:srgbClr val="007F7F"/>
              </a:solidFill>
              <a:latin typeface="Arial" panose="020B0604020202020204" pitchFamily="34" charset="0"/>
              <a:cs typeface="Arial" panose="020B0604020202020204" pitchFamily="34" charset="0"/>
            </a:endParaRPr>
          </a:p>
          <a:p>
            <a:pPr>
              <a:lnSpc>
                <a:spcPct val="90000"/>
              </a:lnSpc>
              <a:buFontTx/>
              <a:buNone/>
            </a:pPr>
            <a:r>
              <a:rPr lang="el-GR" altLang="el-GR" sz="2100" b="1">
                <a:solidFill>
                  <a:srgbClr val="333399"/>
                </a:solidFill>
                <a:latin typeface="Arial" panose="020B0604020202020204" pitchFamily="34" charset="0"/>
              </a:rPr>
              <a:t>	- </a:t>
            </a:r>
            <a:r>
              <a:rPr lang="el-GR" altLang="el-GR" sz="2100" b="1">
                <a:solidFill>
                  <a:srgbClr val="333399"/>
                </a:solidFill>
                <a:latin typeface="Arial" panose="020B0604020202020204" pitchFamily="34" charset="0"/>
                <a:cs typeface="Arial" panose="020B0604020202020204" pitchFamily="34" charset="0"/>
              </a:rPr>
              <a:t>Χρησιμοποιήστε ρήματα αορίστου, για να περι</a:t>
            </a:r>
            <a:r>
              <a:rPr lang="el-GR" altLang="el-GR" sz="2100" b="1">
                <a:solidFill>
                  <a:srgbClr val="333399"/>
                </a:solidFill>
                <a:latin typeface="Arial" panose="020B0604020202020204" pitchFamily="34" charset="0"/>
              </a:rPr>
              <a:t>-</a:t>
            </a:r>
            <a:r>
              <a:rPr lang="el-GR" altLang="el-GR" sz="2100" b="1">
                <a:solidFill>
                  <a:srgbClr val="333399"/>
                </a:solidFill>
                <a:latin typeface="Arial" panose="020B0604020202020204" pitchFamily="34" charset="0"/>
                <a:cs typeface="Arial" panose="020B0604020202020204" pitchFamily="34" charset="0"/>
              </a:rPr>
              <a:t>γράψετε τις δραστηριότητες που εκτελέσθηκαν. </a:t>
            </a:r>
            <a:endParaRPr lang="en-US" altLang="el-GR" sz="2100" b="1">
              <a:solidFill>
                <a:srgbClr val="333399"/>
              </a:solidFill>
              <a:latin typeface="Arial" panose="020B0604020202020204" pitchFamily="34" charset="0"/>
              <a:cs typeface="Arial" panose="020B0604020202020204" pitchFamily="34" charset="0"/>
            </a:endParaRPr>
          </a:p>
          <a:p>
            <a:pPr>
              <a:lnSpc>
                <a:spcPct val="90000"/>
              </a:lnSpc>
              <a:buFontTx/>
              <a:buNone/>
            </a:pPr>
            <a:endParaRPr lang="el-GR" altLang="el-GR" sz="1500" b="1">
              <a:solidFill>
                <a:srgbClr val="333399"/>
              </a:solidFill>
              <a:latin typeface="Arial" panose="020B0604020202020204" pitchFamily="34" charset="0"/>
              <a:cs typeface="Arial" panose="020B0604020202020204" pitchFamily="34" charset="0"/>
            </a:endParaRPr>
          </a:p>
          <a:p>
            <a:pPr>
              <a:lnSpc>
                <a:spcPct val="90000"/>
              </a:lnSpc>
              <a:buFontTx/>
              <a:buNone/>
            </a:pPr>
            <a:r>
              <a:rPr lang="el-GR" altLang="el-GR" sz="2100" b="1">
                <a:solidFill>
                  <a:srgbClr val="007F7F"/>
                </a:solidFill>
                <a:latin typeface="Arial" panose="020B0604020202020204" pitchFamily="34" charset="0"/>
              </a:rPr>
              <a:t>	- </a:t>
            </a:r>
            <a:r>
              <a:rPr lang="el-GR" altLang="el-GR" sz="2100" b="1">
                <a:solidFill>
                  <a:srgbClr val="007F7F"/>
                </a:solidFill>
                <a:latin typeface="Arial" panose="020B0604020202020204" pitchFamily="34" charset="0"/>
                <a:cs typeface="Arial" panose="020B0604020202020204" pitchFamily="34" charset="0"/>
              </a:rPr>
              <a:t>Αποφύγετε τις παθητικές φράσεις -  "αρμόδιος για", "έχω την ικανότητα". (</a:t>
            </a:r>
            <a:r>
              <a:rPr lang="el-GR" altLang="el-GR" sz="2100" b="1" i="1">
                <a:solidFill>
                  <a:srgbClr val="007F7F"/>
                </a:solidFill>
                <a:latin typeface="Arial" panose="020B0604020202020204" pitchFamily="34" charset="0"/>
                <a:cs typeface="Arial" panose="020B0604020202020204" pitchFamily="34" charset="0"/>
              </a:rPr>
              <a:t>χωρίς αιτιολογία</a:t>
            </a:r>
            <a:r>
              <a:rPr lang="el-GR" altLang="el-GR" sz="2100" b="1">
                <a:solidFill>
                  <a:srgbClr val="007F7F"/>
                </a:solidFill>
                <a:latin typeface="Arial" panose="020B0604020202020204" pitchFamily="34" charset="0"/>
                <a:cs typeface="Arial" panose="020B0604020202020204" pitchFamily="34" charset="0"/>
              </a:rPr>
              <a:t>)</a:t>
            </a:r>
            <a:endParaRPr lang="en-US" altLang="el-GR" sz="2100" b="1">
              <a:solidFill>
                <a:srgbClr val="007F7F"/>
              </a:solidFill>
              <a:latin typeface="Arial" panose="020B0604020202020204" pitchFamily="34" charset="0"/>
              <a:cs typeface="Arial" panose="020B0604020202020204" pitchFamily="34" charset="0"/>
            </a:endParaRPr>
          </a:p>
          <a:p>
            <a:pPr>
              <a:lnSpc>
                <a:spcPct val="90000"/>
              </a:lnSpc>
              <a:buFontTx/>
              <a:buNone/>
            </a:pPr>
            <a:endParaRPr lang="el-GR" altLang="el-GR" sz="1500" b="1">
              <a:solidFill>
                <a:srgbClr val="007F7F"/>
              </a:solidFill>
              <a:latin typeface="Arial" panose="020B0604020202020204" pitchFamily="34" charset="0"/>
            </a:endParaRPr>
          </a:p>
          <a:p>
            <a:pPr>
              <a:lnSpc>
                <a:spcPct val="90000"/>
              </a:lnSpc>
              <a:buFontTx/>
              <a:buNone/>
            </a:pPr>
            <a:r>
              <a:rPr lang="el-GR" altLang="el-GR" sz="2100" b="1">
                <a:solidFill>
                  <a:srgbClr val="333399"/>
                </a:solidFill>
                <a:latin typeface="Arial" panose="020B0604020202020204" pitchFamily="34" charset="0"/>
              </a:rPr>
              <a:t>	- </a:t>
            </a:r>
            <a:r>
              <a:rPr lang="el-GR" altLang="el-GR" sz="2100" b="1">
                <a:solidFill>
                  <a:srgbClr val="333399"/>
                </a:solidFill>
                <a:latin typeface="Arial" panose="020B0604020202020204" pitchFamily="34" charset="0"/>
                <a:cs typeface="Arial" panose="020B0604020202020204" pitchFamily="34" charset="0"/>
              </a:rPr>
              <a:t>Χρησιμοποιήστε σύντομες λέξεις, φράσεις και κουκίδες, όχι πλήρεις προτάσεις.</a:t>
            </a:r>
            <a:r>
              <a:rPr lang="el-GR" altLang="el-GR" sz="2100" b="1" u="sng">
                <a:solidFill>
                  <a:srgbClr val="333399"/>
                </a:solidFill>
                <a:latin typeface="Arial" panose="020B0604020202020204" pitchFamily="34" charset="0"/>
                <a:cs typeface="Arial" panose="020B0604020202020204" pitchFamily="34" charset="0"/>
              </a:rPr>
              <a:t> </a:t>
            </a:r>
            <a:endParaRPr lang="el-GR" altLang="el-GR" sz="2100" b="1">
              <a:solidFill>
                <a:srgbClr val="007F7F"/>
              </a:solidFill>
              <a:latin typeface="Arial" panose="020B0604020202020204" pitchFamily="34" charset="0"/>
              <a:cs typeface="Times New Roman" panose="02020603050405020304" pitchFamily="18" charset="0"/>
            </a:endParaRPr>
          </a:p>
          <a:p>
            <a:pPr>
              <a:lnSpc>
                <a:spcPct val="90000"/>
              </a:lnSpc>
              <a:buFontTx/>
              <a:buNone/>
            </a:pPr>
            <a:endParaRPr lang="el-GR" altLang="el-GR" sz="2100" b="1" u="sng">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3954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1143000" y="114300"/>
            <a:ext cx="6858000" cy="4914900"/>
          </a:xfrm>
        </p:spPr>
        <p:txBody>
          <a:bodyPr/>
          <a:lstStyle/>
          <a:p>
            <a:pPr>
              <a:buFontTx/>
              <a:buNone/>
            </a:pPr>
            <a:r>
              <a:rPr lang="el-GR" altLang="el-GR" sz="2100" b="1">
                <a:solidFill>
                  <a:srgbClr val="333399"/>
                </a:solidFill>
                <a:latin typeface="Arial" panose="020B0604020202020204" pitchFamily="34" charset="0"/>
                <a:cs typeface="Arial" panose="020B0604020202020204" pitchFamily="34" charset="0"/>
              </a:rPr>
              <a:t>ΜΕΤΑΒΙΒΑΣΙΜΕΣ</a:t>
            </a:r>
            <a:r>
              <a:rPr lang="en-US" altLang="el-GR" sz="2100" b="1">
                <a:solidFill>
                  <a:srgbClr val="333399"/>
                </a:solidFill>
                <a:latin typeface="Arial" panose="020B0604020202020204" pitchFamily="34" charset="0"/>
                <a:cs typeface="Arial" panose="020B0604020202020204" pitchFamily="34" charset="0"/>
              </a:rPr>
              <a:t> </a:t>
            </a:r>
            <a:r>
              <a:rPr lang="el-GR" altLang="el-GR" sz="2100" b="1">
                <a:solidFill>
                  <a:srgbClr val="333399"/>
                </a:solidFill>
                <a:latin typeface="Arial" panose="020B0604020202020204" pitchFamily="34" charset="0"/>
                <a:cs typeface="Arial" panose="020B0604020202020204" pitchFamily="34" charset="0"/>
              </a:rPr>
              <a:t>ΔΕΞΙΟΤΗΤΕΣ</a:t>
            </a:r>
            <a:r>
              <a:rPr lang="en-US" altLang="el-GR" sz="2100" b="1">
                <a:solidFill>
                  <a:srgbClr val="333399"/>
                </a:solidFill>
                <a:latin typeface="Arial" panose="020B0604020202020204" pitchFamily="34" charset="0"/>
                <a:cs typeface="Arial" panose="020B0604020202020204" pitchFamily="34" charset="0"/>
              </a:rPr>
              <a:t> (</a:t>
            </a:r>
            <a:r>
              <a:rPr lang="en-US" altLang="el-GR" sz="1800" b="1">
                <a:solidFill>
                  <a:srgbClr val="333399"/>
                </a:solidFill>
                <a:latin typeface="Arial" panose="020B0604020202020204" pitchFamily="34" charset="0"/>
                <a:cs typeface="Arial" panose="020B0604020202020204" pitchFamily="34" charset="0"/>
              </a:rPr>
              <a:t>Transferable Skills)</a:t>
            </a:r>
            <a:endParaRPr lang="el-GR" altLang="el-GR" sz="1800" b="1">
              <a:solidFill>
                <a:srgbClr val="333399"/>
              </a:solidFill>
              <a:latin typeface="Arial" panose="020B0604020202020204" pitchFamily="34" charset="0"/>
              <a:cs typeface="Times New Roman" panose="02020603050405020304" pitchFamily="18" charset="0"/>
            </a:endParaRPr>
          </a:p>
          <a:p>
            <a:pPr algn="ctr">
              <a:buFontTx/>
              <a:buNone/>
            </a:pPr>
            <a:r>
              <a:rPr lang="el-GR" altLang="el-GR" sz="2100" b="1">
                <a:solidFill>
                  <a:srgbClr val="007F7F"/>
                </a:solidFill>
                <a:latin typeface="Arial" panose="020B0604020202020204" pitchFamily="34" charset="0"/>
                <a:cs typeface="Arial" panose="020B0604020202020204" pitchFamily="34" charset="0"/>
              </a:rPr>
              <a:t>Ποιες συγκεκριμένες </a:t>
            </a:r>
            <a:r>
              <a:rPr lang="el-GR" altLang="el-GR" sz="2100" b="1">
                <a:solidFill>
                  <a:srgbClr val="007F7F"/>
                </a:solidFill>
                <a:latin typeface="Arial" panose="020B0604020202020204" pitchFamily="34" charset="0"/>
              </a:rPr>
              <a:t>ΜΣ</a:t>
            </a:r>
            <a:r>
              <a:rPr lang="el-GR" altLang="el-GR" sz="2100" b="1">
                <a:solidFill>
                  <a:srgbClr val="007F7F"/>
                </a:solidFill>
                <a:latin typeface="Arial" panose="020B0604020202020204" pitchFamily="34" charset="0"/>
                <a:cs typeface="Arial" panose="020B0604020202020204" pitchFamily="34" charset="0"/>
              </a:rPr>
              <a:t> αποκτήσατε κατά τη διάρκεια των μαθημάτων σας;</a:t>
            </a:r>
            <a:endParaRPr lang="el-GR" altLang="el-GR" sz="2100" b="1">
              <a:solidFill>
                <a:srgbClr val="333399"/>
              </a:solidFill>
              <a:latin typeface="Arial" panose="020B0604020202020204" pitchFamily="34" charset="0"/>
              <a:cs typeface="Times New Roman" panose="02020603050405020304" pitchFamily="18" charset="0"/>
            </a:endParaRPr>
          </a:p>
          <a:p>
            <a:pPr>
              <a:buFontTx/>
              <a:buNone/>
            </a:pPr>
            <a:endParaRPr lang="el-GR" altLang="el-GR" sz="1050" b="1">
              <a:solidFill>
                <a:srgbClr val="333399"/>
              </a:solidFill>
              <a:latin typeface="Arial" panose="020B0604020202020204" pitchFamily="34" charset="0"/>
            </a:endParaRPr>
          </a:p>
          <a:p>
            <a:pPr>
              <a:buFontTx/>
              <a:buNone/>
            </a:pPr>
            <a:r>
              <a:rPr lang="en-US" altLang="el-GR" sz="2100" b="1">
                <a:solidFill>
                  <a:srgbClr val="333399"/>
                </a:solidFill>
                <a:latin typeface="Arial" panose="020B0604020202020204" pitchFamily="34" charset="0"/>
                <a:cs typeface="Arial" panose="020B0604020202020204" pitchFamily="34" charset="0"/>
              </a:rPr>
              <a:t>	- </a:t>
            </a:r>
            <a:r>
              <a:rPr lang="el-GR" altLang="el-GR" sz="2100" b="1">
                <a:solidFill>
                  <a:srgbClr val="333399"/>
                </a:solidFill>
                <a:latin typeface="Arial" panose="020B0604020202020204" pitchFamily="34" charset="0"/>
                <a:cs typeface="Arial" panose="020B0604020202020204" pitchFamily="34" charset="0"/>
              </a:rPr>
              <a:t>Ικανότητα τήρησης προθεσμίας, «τα καταφέρνω» κάτω από καταστάσεις πίεσης</a:t>
            </a:r>
            <a:endParaRPr lang="en-US" altLang="el-GR" sz="2100" b="1">
              <a:solidFill>
                <a:srgbClr val="333399"/>
              </a:solidFill>
              <a:latin typeface="Arial" panose="020B0604020202020204" pitchFamily="34" charset="0"/>
              <a:cs typeface="Arial" panose="020B0604020202020204" pitchFamily="34" charset="0"/>
            </a:endParaRPr>
          </a:p>
          <a:p>
            <a:pPr>
              <a:buFontTx/>
              <a:buNone/>
            </a:pPr>
            <a:r>
              <a:rPr lang="en-US" altLang="el-GR" sz="2100" b="1">
                <a:solidFill>
                  <a:srgbClr val="007F7F"/>
                </a:solidFill>
                <a:latin typeface="Arial" panose="020B0604020202020204" pitchFamily="34" charset="0"/>
                <a:cs typeface="Arial" panose="020B0604020202020204" pitchFamily="34" charset="0"/>
              </a:rPr>
              <a:t>	- </a:t>
            </a:r>
            <a:r>
              <a:rPr lang="el-GR" altLang="el-GR" sz="2100" b="1">
                <a:solidFill>
                  <a:srgbClr val="007F7F"/>
                </a:solidFill>
                <a:latin typeface="Arial" panose="020B0604020202020204" pitchFamily="34" charset="0"/>
                <a:cs typeface="Arial" panose="020B0604020202020204" pitchFamily="34" charset="0"/>
              </a:rPr>
              <a:t>Ικανότητα χειρισμού πολλαπλών καθηκόντων</a:t>
            </a:r>
            <a:endParaRPr lang="en-US" altLang="el-GR" sz="2100" b="1">
              <a:solidFill>
                <a:srgbClr val="007F7F"/>
              </a:solidFill>
              <a:latin typeface="Arial" panose="020B0604020202020204" pitchFamily="34" charset="0"/>
              <a:cs typeface="Arial" panose="020B0604020202020204" pitchFamily="34" charset="0"/>
            </a:endParaRPr>
          </a:p>
          <a:p>
            <a:pPr>
              <a:buFontTx/>
              <a:buNone/>
            </a:pPr>
            <a:r>
              <a:rPr lang="en-US" altLang="el-GR" sz="2100" b="1">
                <a:solidFill>
                  <a:srgbClr val="333399"/>
                </a:solidFill>
                <a:latin typeface="Arial" panose="020B0604020202020204" pitchFamily="34" charset="0"/>
                <a:cs typeface="Arial" panose="020B0604020202020204" pitchFamily="34" charset="0"/>
              </a:rPr>
              <a:t>	- </a:t>
            </a:r>
            <a:r>
              <a:rPr lang="el-GR" altLang="el-GR" sz="2100" b="1">
                <a:solidFill>
                  <a:srgbClr val="333399"/>
                </a:solidFill>
                <a:latin typeface="Arial" panose="020B0604020202020204" pitchFamily="34" charset="0"/>
                <a:cs typeface="Arial" panose="020B0604020202020204" pitchFamily="34" charset="0"/>
              </a:rPr>
              <a:t>Ικανότητα να επιτυγχάνω στόχους </a:t>
            </a:r>
            <a:endParaRPr lang="el-GR" altLang="el-GR" sz="2100" b="1">
              <a:solidFill>
                <a:srgbClr val="333399"/>
              </a:solidFill>
              <a:latin typeface="Arial" panose="020B0604020202020204" pitchFamily="34" charset="0"/>
              <a:cs typeface="Times New Roman" panose="02020603050405020304" pitchFamily="18" charset="0"/>
            </a:endParaRPr>
          </a:p>
          <a:p>
            <a:pPr>
              <a:buFontTx/>
              <a:buNone/>
            </a:pPr>
            <a:r>
              <a:rPr lang="en-US" altLang="el-GR" sz="2100" b="1">
                <a:solidFill>
                  <a:srgbClr val="007F7F"/>
                </a:solidFill>
                <a:latin typeface="Arial" panose="020B0604020202020204" pitchFamily="34" charset="0"/>
                <a:cs typeface="Arial" panose="020B0604020202020204" pitchFamily="34" charset="0"/>
              </a:rPr>
              <a:t>	- </a:t>
            </a:r>
            <a:r>
              <a:rPr lang="el-GR" altLang="el-GR" sz="2100" b="1">
                <a:solidFill>
                  <a:srgbClr val="007F7F"/>
                </a:solidFill>
                <a:latin typeface="Arial" panose="020B0604020202020204" pitchFamily="34" charset="0"/>
                <a:cs typeface="Arial" panose="020B0604020202020204" pitchFamily="34" charset="0"/>
              </a:rPr>
              <a:t>Ικανότητα Προσαρμογής &amp; Ευελιξίας </a:t>
            </a:r>
            <a:endParaRPr lang="el-GR" altLang="el-GR" sz="2100" b="1">
              <a:solidFill>
                <a:srgbClr val="333399"/>
              </a:solidFill>
              <a:latin typeface="Arial" panose="020B0604020202020204" pitchFamily="34" charset="0"/>
              <a:cs typeface="Times New Roman" panose="02020603050405020304" pitchFamily="18" charset="0"/>
            </a:endParaRPr>
          </a:p>
          <a:p>
            <a:pPr>
              <a:buFontTx/>
              <a:buNone/>
            </a:pPr>
            <a:r>
              <a:rPr lang="en-US" altLang="el-GR" sz="2100" b="1">
                <a:solidFill>
                  <a:srgbClr val="333399"/>
                </a:solidFill>
                <a:latin typeface="Arial" panose="020B0604020202020204" pitchFamily="34" charset="0"/>
                <a:cs typeface="Arial" panose="020B0604020202020204" pitchFamily="34" charset="0"/>
              </a:rPr>
              <a:t>	- </a:t>
            </a:r>
            <a:r>
              <a:rPr lang="el-GR" altLang="el-GR" sz="2100" b="1">
                <a:solidFill>
                  <a:srgbClr val="333399"/>
                </a:solidFill>
                <a:latin typeface="Arial" panose="020B0604020202020204" pitchFamily="34" charset="0"/>
                <a:cs typeface="Arial" panose="020B0604020202020204" pitchFamily="34" charset="0"/>
              </a:rPr>
              <a:t>Ισχυρές δεξιότητες γραπτής επικοινωνίας </a:t>
            </a:r>
            <a:r>
              <a:rPr lang="en-US" altLang="el-GR" sz="2100" b="1">
                <a:solidFill>
                  <a:srgbClr val="333399"/>
                </a:solidFill>
                <a:latin typeface="Arial" panose="020B0604020202020204" pitchFamily="34" charset="0"/>
                <a:cs typeface="Arial" panose="020B0604020202020204" pitchFamily="34" charset="0"/>
              </a:rPr>
              <a:t>(</a:t>
            </a:r>
            <a:r>
              <a:rPr lang="el-GR" altLang="el-GR" sz="2100" b="1">
                <a:solidFill>
                  <a:srgbClr val="333399"/>
                </a:solidFill>
                <a:latin typeface="Arial" panose="020B0604020202020204" pitchFamily="34" charset="0"/>
                <a:cs typeface="Arial" panose="020B0604020202020204" pitchFamily="34" charset="0"/>
              </a:rPr>
              <a:t>σύνταξη εγγράφων) </a:t>
            </a:r>
            <a:endParaRPr lang="el-GR" altLang="el-GR" sz="2100" b="1">
              <a:solidFill>
                <a:srgbClr val="333399"/>
              </a:solidFill>
              <a:latin typeface="Arial" panose="020B0604020202020204" pitchFamily="34" charset="0"/>
              <a:cs typeface="Times New Roman" panose="02020603050405020304" pitchFamily="18" charset="0"/>
            </a:endParaRPr>
          </a:p>
          <a:p>
            <a:pPr>
              <a:buFontTx/>
              <a:buNone/>
            </a:pPr>
            <a:r>
              <a:rPr lang="en-US" altLang="el-GR" sz="2100" b="1">
                <a:solidFill>
                  <a:srgbClr val="007F7F"/>
                </a:solidFill>
                <a:latin typeface="Arial" panose="020B0604020202020204" pitchFamily="34" charset="0"/>
                <a:cs typeface="Arial" panose="020B0604020202020204" pitchFamily="34" charset="0"/>
              </a:rPr>
              <a:t>	- </a:t>
            </a:r>
            <a:r>
              <a:rPr lang="el-GR" altLang="el-GR" sz="2100" b="1">
                <a:solidFill>
                  <a:srgbClr val="007F7F"/>
                </a:solidFill>
                <a:latin typeface="Arial" panose="020B0604020202020204" pitchFamily="34" charset="0"/>
                <a:cs typeface="Arial" panose="020B0604020202020204" pitchFamily="34" charset="0"/>
              </a:rPr>
              <a:t>Ισχυρές αναλυτικές και ερευνητικές δεξιότητες </a:t>
            </a:r>
            <a:endParaRPr lang="en-US" altLang="el-GR" sz="2100" b="1">
              <a:solidFill>
                <a:srgbClr val="007F7F"/>
              </a:solidFill>
              <a:latin typeface="Arial" panose="020B0604020202020204" pitchFamily="34" charset="0"/>
              <a:cs typeface="Arial" panose="020B0604020202020204" pitchFamily="34" charset="0"/>
            </a:endParaRPr>
          </a:p>
          <a:p>
            <a:pPr>
              <a:buFontTx/>
              <a:buNone/>
            </a:pPr>
            <a:r>
              <a:rPr lang="en-US" altLang="el-GR" sz="2100" b="1">
                <a:solidFill>
                  <a:srgbClr val="333399"/>
                </a:solidFill>
                <a:latin typeface="Arial" panose="020B0604020202020204" pitchFamily="34" charset="0"/>
                <a:cs typeface="Arial" panose="020B0604020202020204" pitchFamily="34" charset="0"/>
              </a:rPr>
              <a:t>	</a:t>
            </a:r>
            <a:r>
              <a:rPr lang="el-GR" altLang="el-GR" sz="2100" b="1">
                <a:solidFill>
                  <a:srgbClr val="333399"/>
                </a:solidFill>
                <a:latin typeface="Arial" panose="020B0604020202020204" pitchFamily="34" charset="0"/>
                <a:cs typeface="Arial" panose="020B0604020202020204" pitchFamily="34" charset="0"/>
              </a:rPr>
              <a:t>και πολλά άλλα .... </a:t>
            </a:r>
            <a:endParaRPr lang="el-GR" altLang="el-GR" sz="2100" b="1">
              <a:solidFill>
                <a:srgbClr val="333399"/>
              </a:solidFill>
              <a:latin typeface="Arial" panose="020B0604020202020204" pitchFamily="34" charset="0"/>
              <a:cs typeface="Times New Roman" panose="02020603050405020304" pitchFamily="18" charset="0"/>
            </a:endParaRPr>
          </a:p>
          <a:p>
            <a:pPr>
              <a:buFontTx/>
              <a:buNone/>
            </a:pPr>
            <a:endParaRPr lang="el-GR" altLang="el-GR" sz="2100" b="1">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4850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1143000" y="114300"/>
            <a:ext cx="6858000" cy="4914900"/>
          </a:xfrm>
        </p:spPr>
        <p:txBody>
          <a:bodyPr>
            <a:normAutofit/>
          </a:bodyPr>
          <a:lstStyle/>
          <a:p>
            <a:pPr algn="ctr">
              <a:buFontTx/>
              <a:buNone/>
            </a:pPr>
            <a:r>
              <a:rPr lang="el-GR" altLang="el-GR" sz="2400" b="1" dirty="0">
                <a:solidFill>
                  <a:srgbClr val="000000"/>
                </a:solidFill>
                <a:latin typeface="Arial" panose="020B0604020202020204" pitchFamily="34" charset="0"/>
                <a:cs typeface="Arial" panose="020B0604020202020204" pitchFamily="34" charset="0"/>
              </a:rPr>
              <a:t>Δώσε έμφαση στις μεταβιβάσιμες δεξιότητες</a:t>
            </a:r>
            <a:r>
              <a:rPr lang="el-GR" altLang="el-GR" sz="2400" b="1" dirty="0">
                <a:solidFill>
                  <a:srgbClr val="333399"/>
                </a:solidFill>
                <a:latin typeface="Arial" panose="020B0604020202020204" pitchFamily="34" charset="0"/>
                <a:cs typeface="Arial" panose="020B0604020202020204" pitchFamily="34" charset="0"/>
              </a:rPr>
              <a:t> </a:t>
            </a:r>
            <a:endParaRPr lang="el-GR" altLang="el-GR" sz="2400" b="1" dirty="0">
              <a:solidFill>
                <a:srgbClr val="333399"/>
              </a:solidFill>
              <a:latin typeface="Arial" panose="020B0604020202020204" pitchFamily="34" charset="0"/>
              <a:cs typeface="Times New Roman" panose="02020603050405020304" pitchFamily="18" charset="0"/>
            </a:endParaRPr>
          </a:p>
          <a:p>
            <a:pPr algn="ctr">
              <a:buFontTx/>
              <a:buNone/>
            </a:pPr>
            <a:endParaRPr lang="el-GR" altLang="el-GR" sz="2400" b="1" dirty="0">
              <a:solidFill>
                <a:srgbClr val="333399"/>
              </a:solidFill>
              <a:latin typeface="Arial" panose="020B0604020202020204" pitchFamily="34" charset="0"/>
            </a:endParaRPr>
          </a:p>
          <a:p>
            <a:pPr algn="ctr">
              <a:buFontTx/>
              <a:buNone/>
            </a:pPr>
            <a:r>
              <a:rPr lang="el-GR" altLang="el-GR" sz="2400" b="1" dirty="0">
                <a:solidFill>
                  <a:srgbClr val="333399"/>
                </a:solidFill>
                <a:latin typeface="Arial" panose="020B0604020202020204" pitchFamily="34" charset="0"/>
                <a:cs typeface="Arial" panose="020B0604020202020204" pitchFamily="34" charset="0"/>
              </a:rPr>
              <a:t>«Γίνετε δημιουργικοί»</a:t>
            </a:r>
            <a:endParaRPr lang="el-GR" altLang="el-GR" sz="2400" b="1" dirty="0">
              <a:solidFill>
                <a:srgbClr val="333399"/>
              </a:solidFill>
              <a:latin typeface="Arial" panose="020B0604020202020204" pitchFamily="34" charset="0"/>
              <a:cs typeface="Times New Roman" panose="02020603050405020304" pitchFamily="18" charset="0"/>
            </a:endParaRPr>
          </a:p>
          <a:p>
            <a:pPr algn="ctr">
              <a:buFontTx/>
              <a:buNone/>
            </a:pPr>
            <a:r>
              <a:rPr lang="el-GR" altLang="el-GR" sz="2400" b="1" dirty="0">
                <a:solidFill>
                  <a:srgbClr val="007F7F"/>
                </a:solidFill>
                <a:latin typeface="Arial" panose="020B0604020202020204" pitchFamily="34" charset="0"/>
                <a:cs typeface="Arial" panose="020B0604020202020204" pitchFamily="34" charset="0"/>
              </a:rPr>
              <a:t>ΠΑΡΑΔΕΙΓΜΑ: Πωλητής – Κατάστημα </a:t>
            </a:r>
            <a:r>
              <a:rPr lang="el-GR" altLang="el-GR" sz="2400" b="1" dirty="0" smtClean="0">
                <a:solidFill>
                  <a:srgbClr val="007F7F"/>
                </a:solidFill>
                <a:latin typeface="Arial" panose="020B0604020202020204" pitchFamily="34" charset="0"/>
                <a:cs typeface="Arial" panose="020B0604020202020204" pitchFamily="34" charset="0"/>
              </a:rPr>
              <a:t>Κωτσόβολος</a:t>
            </a:r>
            <a:endParaRPr lang="el-GR" altLang="el-GR" sz="2400" b="1" dirty="0">
              <a:solidFill>
                <a:srgbClr val="333399"/>
              </a:solidFill>
              <a:latin typeface="Arial" panose="020B0604020202020204" pitchFamily="34" charset="0"/>
              <a:cs typeface="Times New Roman" panose="02020603050405020304" pitchFamily="18" charset="0"/>
            </a:endParaRPr>
          </a:p>
          <a:p>
            <a:pPr algn="ctr">
              <a:buFontTx/>
              <a:buNone/>
            </a:pPr>
            <a:r>
              <a:rPr lang="el-GR" altLang="el-GR" sz="2400" b="1" dirty="0">
                <a:solidFill>
                  <a:srgbClr val="007F7F"/>
                </a:solidFill>
                <a:latin typeface="Arial" panose="020B0604020202020204" pitchFamily="34" charset="0"/>
                <a:cs typeface="Arial" panose="020B0604020202020204" pitchFamily="34" charset="0"/>
              </a:rPr>
              <a:t>•</a:t>
            </a:r>
            <a:r>
              <a:rPr lang="el-GR" altLang="el-GR" sz="2400" b="1" dirty="0">
                <a:solidFill>
                  <a:srgbClr val="007F7F"/>
                </a:solidFill>
                <a:latin typeface="Arial" panose="020B0604020202020204" pitchFamily="34" charset="0"/>
              </a:rPr>
              <a:t>Χρήση α</a:t>
            </a:r>
            <a:r>
              <a:rPr lang="el-GR" altLang="el-GR" sz="2400" b="1" dirty="0">
                <a:solidFill>
                  <a:srgbClr val="007F7F"/>
                </a:solidFill>
                <a:latin typeface="Arial" panose="020B0604020202020204" pitchFamily="34" charset="0"/>
                <a:cs typeface="Arial" panose="020B0604020202020204" pitchFamily="34" charset="0"/>
              </a:rPr>
              <a:t>ποτελεσματικ</a:t>
            </a:r>
            <a:r>
              <a:rPr lang="el-GR" altLang="el-GR" sz="2400" b="1" dirty="0">
                <a:solidFill>
                  <a:srgbClr val="007F7F"/>
                </a:solidFill>
                <a:latin typeface="Arial" panose="020B0604020202020204" pitchFamily="34" charset="0"/>
              </a:rPr>
              <a:t>ών</a:t>
            </a:r>
            <a:r>
              <a:rPr lang="el-GR" altLang="el-GR" sz="2400" b="1" dirty="0">
                <a:solidFill>
                  <a:srgbClr val="007F7F"/>
                </a:solidFill>
                <a:latin typeface="Arial" panose="020B0604020202020204" pitchFamily="34" charset="0"/>
                <a:cs typeface="Arial" panose="020B0604020202020204" pitchFamily="34" charset="0"/>
              </a:rPr>
              <a:t> τεχνικ</a:t>
            </a:r>
            <a:r>
              <a:rPr lang="el-GR" altLang="el-GR" sz="2400" b="1" dirty="0">
                <a:solidFill>
                  <a:srgbClr val="007F7F"/>
                </a:solidFill>
                <a:latin typeface="Arial" panose="020B0604020202020204" pitchFamily="34" charset="0"/>
              </a:rPr>
              <a:t>ών </a:t>
            </a:r>
            <a:r>
              <a:rPr lang="el-GR" altLang="el-GR" sz="2400" b="1" dirty="0">
                <a:solidFill>
                  <a:srgbClr val="007F7F"/>
                </a:solidFill>
                <a:latin typeface="Arial" panose="020B0604020202020204" pitchFamily="34" charset="0"/>
                <a:cs typeface="Arial" panose="020B0604020202020204" pitchFamily="34" charset="0"/>
              </a:rPr>
              <a:t>πωλήσεων, επικοινωνώντας σωστά  με διαφορετικές ομάδες πελατών. </a:t>
            </a:r>
            <a:endParaRPr lang="el-GR" altLang="el-GR" sz="2400" b="1" dirty="0">
              <a:solidFill>
                <a:srgbClr val="333399"/>
              </a:solidFill>
              <a:latin typeface="Arial" panose="020B0604020202020204" pitchFamily="34" charset="0"/>
              <a:cs typeface="Times New Roman" panose="02020603050405020304" pitchFamily="18" charset="0"/>
            </a:endParaRPr>
          </a:p>
          <a:p>
            <a:pPr algn="ctr">
              <a:buFontTx/>
              <a:buNone/>
            </a:pPr>
            <a:r>
              <a:rPr lang="el-GR" altLang="el-GR" sz="2400" b="1" dirty="0">
                <a:solidFill>
                  <a:srgbClr val="333399"/>
                </a:solidFill>
                <a:latin typeface="Arial" panose="020B0604020202020204" pitchFamily="34" charset="0"/>
                <a:cs typeface="Arial" panose="020B0604020202020204" pitchFamily="34" charset="0"/>
              </a:rPr>
              <a:t>•Διαχείριση πολλών ευθυνών ταυτόχρονα, συμπεριλαμβανομένης της εκπαίδευσης νέων εργαζομένων. </a:t>
            </a:r>
            <a:endParaRPr lang="el-GR" altLang="el-GR" sz="2400" b="1" dirty="0">
              <a:solidFill>
                <a:srgbClr val="333399"/>
              </a:solidFill>
              <a:latin typeface="Arial" panose="020B0604020202020204" pitchFamily="34" charset="0"/>
              <a:cs typeface="Times New Roman" panose="02020603050405020304" pitchFamily="18" charset="0"/>
            </a:endParaRPr>
          </a:p>
          <a:p>
            <a:pPr>
              <a:buFontTx/>
              <a:buNone/>
            </a:pPr>
            <a:endParaRPr lang="el-GR" altLang="el-GR" sz="2400" b="1" dirty="0">
              <a:solidFill>
                <a:srgbClr val="33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7065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320374" y="114300"/>
            <a:ext cx="7680626" cy="4914900"/>
          </a:xfrm>
        </p:spPr>
        <p:txBody>
          <a:bodyPr/>
          <a:lstStyle/>
          <a:p>
            <a:pPr algn="ctr">
              <a:buFontTx/>
              <a:buNone/>
            </a:pPr>
            <a:r>
              <a:rPr lang="el-GR" altLang="el-GR" sz="1950" b="1" dirty="0">
                <a:solidFill>
                  <a:srgbClr val="333399"/>
                </a:solidFill>
                <a:latin typeface="Arial" panose="020B0604020202020204" pitchFamily="34" charset="0"/>
                <a:cs typeface="Arial" panose="020B0604020202020204" pitchFamily="34" charset="0"/>
              </a:rPr>
              <a:t>Παραδείγματα </a:t>
            </a:r>
            <a:r>
              <a:rPr lang="en-US" altLang="el-GR" sz="1950" b="1" dirty="0">
                <a:solidFill>
                  <a:srgbClr val="333399"/>
                </a:solidFill>
                <a:latin typeface="Arial" panose="020B0604020202020204" pitchFamily="34" charset="0"/>
                <a:cs typeface="Arial" panose="020B0604020202020204" pitchFamily="34" charset="0"/>
              </a:rPr>
              <a:t>projects</a:t>
            </a:r>
            <a:r>
              <a:rPr lang="el-GR" altLang="el-GR" sz="1950" b="1" dirty="0">
                <a:solidFill>
                  <a:srgbClr val="333399"/>
                </a:solidFill>
                <a:latin typeface="Arial" panose="020B0604020202020204" pitchFamily="34" charset="0"/>
                <a:cs typeface="Arial" panose="020B0604020202020204" pitchFamily="34" charset="0"/>
              </a:rPr>
              <a:t> </a:t>
            </a:r>
            <a:endParaRPr lang="el-GR" altLang="el-GR" sz="1950" b="1" dirty="0">
              <a:solidFill>
                <a:srgbClr val="333399"/>
              </a:solidFill>
              <a:latin typeface="Arial" panose="020B0604020202020204" pitchFamily="34" charset="0"/>
            </a:endParaRPr>
          </a:p>
          <a:p>
            <a:pPr algn="ctr">
              <a:buFontTx/>
              <a:buNone/>
            </a:pPr>
            <a:r>
              <a:rPr lang="el-GR" altLang="el-GR" sz="1950" b="1" dirty="0">
                <a:solidFill>
                  <a:srgbClr val="333399"/>
                </a:solidFill>
                <a:latin typeface="Arial" panose="020B0604020202020204" pitchFamily="34" charset="0"/>
                <a:cs typeface="Arial" panose="020B0604020202020204" pitchFamily="34" charset="0"/>
              </a:rPr>
              <a:t>κατά τη διάρκεια</a:t>
            </a:r>
            <a:r>
              <a:rPr lang="el-GR" altLang="el-GR" sz="1950" b="1" dirty="0">
                <a:solidFill>
                  <a:srgbClr val="333399"/>
                </a:solidFill>
                <a:latin typeface="Arial" panose="020B0604020202020204" pitchFamily="34" charset="0"/>
              </a:rPr>
              <a:t> </a:t>
            </a:r>
            <a:r>
              <a:rPr lang="el-GR" altLang="el-GR" sz="1950" b="1" dirty="0">
                <a:solidFill>
                  <a:srgbClr val="333399"/>
                </a:solidFill>
                <a:latin typeface="Arial" panose="020B0604020202020204" pitchFamily="34" charset="0"/>
                <a:cs typeface="Arial" panose="020B0604020202020204" pitchFamily="34" charset="0"/>
              </a:rPr>
              <a:t>των σπουδών</a:t>
            </a:r>
            <a:r>
              <a:rPr lang="el-GR" altLang="el-GR" sz="2100" b="1" dirty="0">
                <a:solidFill>
                  <a:srgbClr val="333399"/>
                </a:solidFill>
                <a:latin typeface="Arial" panose="020B0604020202020204" pitchFamily="34" charset="0"/>
                <a:cs typeface="Arial" panose="020B0604020202020204" pitchFamily="34" charset="0"/>
              </a:rPr>
              <a:t> </a:t>
            </a:r>
            <a:endParaRPr lang="el-GR" altLang="el-GR" sz="1800" b="1" dirty="0">
              <a:solidFill>
                <a:srgbClr val="FF0065"/>
              </a:solidFill>
              <a:latin typeface="Arial" panose="020B0604020202020204" pitchFamily="34" charset="0"/>
            </a:endParaRPr>
          </a:p>
          <a:p>
            <a:pPr>
              <a:buFontTx/>
              <a:buNone/>
            </a:pPr>
            <a:endParaRPr lang="el-GR" altLang="el-GR" sz="1800" b="1" dirty="0">
              <a:solidFill>
                <a:srgbClr val="FF0065"/>
              </a:solidFill>
              <a:latin typeface="Arial" panose="020B0604020202020204" pitchFamily="34" charset="0"/>
            </a:endParaRPr>
          </a:p>
          <a:p>
            <a:pPr>
              <a:buFontTx/>
              <a:buNone/>
            </a:pPr>
            <a:r>
              <a:rPr lang="el-GR" altLang="el-GR" sz="1800" b="1" dirty="0">
                <a:solidFill>
                  <a:srgbClr val="FF0065"/>
                </a:solidFill>
                <a:latin typeface="Arial" panose="020B0604020202020204" pitchFamily="34" charset="0"/>
                <a:cs typeface="Arial" panose="020B0604020202020204" pitchFamily="34" charset="0"/>
              </a:rPr>
              <a:t>Αναλυτικός/ποσοτικός: </a:t>
            </a:r>
            <a:endParaRPr lang="el-GR" altLang="el-GR" sz="1800" b="1" dirty="0">
              <a:solidFill>
                <a:srgbClr val="333399"/>
              </a:solidFill>
              <a:latin typeface="Arial" panose="020B0604020202020204" pitchFamily="34" charset="0"/>
              <a:cs typeface="Times New Roman" panose="02020603050405020304" pitchFamily="18" charset="0"/>
            </a:endParaRPr>
          </a:p>
          <a:p>
            <a:pPr>
              <a:buFontTx/>
              <a:buNone/>
            </a:pPr>
            <a:r>
              <a:rPr lang="en-US" altLang="el-GR" sz="1800" b="1" dirty="0">
                <a:solidFill>
                  <a:srgbClr val="007F7F"/>
                </a:solidFill>
                <a:latin typeface="Arial" panose="020B0604020202020204" pitchFamily="34" charset="0"/>
                <a:cs typeface="Arial" panose="020B0604020202020204" pitchFamily="34" charset="0"/>
              </a:rPr>
              <a:t>- </a:t>
            </a:r>
            <a:r>
              <a:rPr lang="el-GR" altLang="el-GR" sz="1800" b="1" dirty="0">
                <a:solidFill>
                  <a:srgbClr val="007F7F"/>
                </a:solidFill>
                <a:latin typeface="Arial" panose="020B0604020202020204" pitchFamily="34" charset="0"/>
                <a:cs typeface="Arial" panose="020B0604020202020204" pitchFamily="34" charset="0"/>
              </a:rPr>
              <a:t>Ανάλυση οικονομικών στοιχείων μη κερδοσκοπικής </a:t>
            </a:r>
            <a:endParaRPr lang="el-GR" altLang="el-GR" sz="1800" b="1" dirty="0">
              <a:solidFill>
                <a:srgbClr val="007F7F"/>
              </a:solidFill>
              <a:latin typeface="Arial" panose="020B0604020202020204" pitchFamily="34" charset="0"/>
            </a:endParaRPr>
          </a:p>
          <a:p>
            <a:pPr>
              <a:buFontTx/>
              <a:buNone/>
            </a:pPr>
            <a:r>
              <a:rPr lang="el-GR" altLang="el-GR" sz="1800" b="1" dirty="0">
                <a:solidFill>
                  <a:srgbClr val="007F7F"/>
                </a:solidFill>
                <a:latin typeface="Arial" panose="020B0604020202020204" pitchFamily="34" charset="0"/>
                <a:cs typeface="Arial" panose="020B0604020202020204" pitchFamily="34" charset="0"/>
              </a:rPr>
              <a:t>οργάνωσης.</a:t>
            </a:r>
            <a:endParaRPr lang="el-GR" altLang="el-GR" sz="1800" b="1" dirty="0">
              <a:solidFill>
                <a:srgbClr val="007F7F"/>
              </a:solidFill>
              <a:latin typeface="Arial" panose="020B0604020202020204" pitchFamily="34" charset="0"/>
              <a:cs typeface="Times New Roman" panose="02020603050405020304" pitchFamily="18" charset="0"/>
            </a:endParaRPr>
          </a:p>
          <a:p>
            <a:pPr>
              <a:buFontTx/>
              <a:buNone/>
            </a:pPr>
            <a:r>
              <a:rPr lang="en-US" altLang="el-GR" sz="1800" b="1" dirty="0">
                <a:solidFill>
                  <a:srgbClr val="007F7F"/>
                </a:solidFill>
                <a:latin typeface="Arial" panose="020B0604020202020204" pitchFamily="34" charset="0"/>
                <a:cs typeface="Arial" panose="020B0604020202020204" pitchFamily="34" charset="0"/>
              </a:rPr>
              <a:t>- </a:t>
            </a:r>
            <a:r>
              <a:rPr lang="el-GR" altLang="el-GR" sz="1800" b="1" dirty="0">
                <a:solidFill>
                  <a:srgbClr val="007F7F"/>
                </a:solidFill>
                <a:latin typeface="Arial" panose="020B0604020202020204" pitchFamily="34" charset="0"/>
                <a:cs typeface="Arial" panose="020B0604020202020204" pitchFamily="34" charset="0"/>
              </a:rPr>
              <a:t>Ανάπτυξη επιχειρηματικών προτάσεων</a:t>
            </a:r>
            <a:r>
              <a:rPr lang="el-GR" altLang="el-GR" sz="1800" b="1" dirty="0">
                <a:solidFill>
                  <a:srgbClr val="007F7F"/>
                </a:solidFill>
                <a:latin typeface="Arial" panose="020B0604020202020204" pitchFamily="34" charset="0"/>
              </a:rPr>
              <a:t>-π</a:t>
            </a:r>
            <a:r>
              <a:rPr lang="el-GR" altLang="el-GR" sz="1800" b="1" dirty="0">
                <a:solidFill>
                  <a:srgbClr val="007F7F"/>
                </a:solidFill>
                <a:latin typeface="Arial" panose="020B0604020202020204" pitchFamily="34" charset="0"/>
                <a:cs typeface="Arial" panose="020B0604020202020204" pitchFamily="34" charset="0"/>
              </a:rPr>
              <a:t>ολιτικές </a:t>
            </a:r>
            <a:endParaRPr lang="el-GR" altLang="el-GR" sz="1800" b="1" dirty="0">
              <a:solidFill>
                <a:srgbClr val="007F7F"/>
              </a:solidFill>
              <a:latin typeface="Arial" panose="020B0604020202020204" pitchFamily="34" charset="0"/>
            </a:endParaRPr>
          </a:p>
          <a:p>
            <a:pPr>
              <a:buFontTx/>
              <a:buNone/>
            </a:pPr>
            <a:r>
              <a:rPr lang="el-GR" altLang="el-GR" sz="1800" b="1" dirty="0">
                <a:solidFill>
                  <a:srgbClr val="007F7F"/>
                </a:solidFill>
                <a:latin typeface="Arial" panose="020B0604020202020204" pitchFamily="34" charset="0"/>
                <a:cs typeface="Arial" panose="020B0604020202020204" pitchFamily="34" charset="0"/>
              </a:rPr>
              <a:t>αποδοτικότητας και αποταμίευσης</a:t>
            </a:r>
            <a:r>
              <a:rPr lang="el-GR" altLang="el-GR" sz="1800" b="1" dirty="0">
                <a:solidFill>
                  <a:srgbClr val="007F7F"/>
                </a:solidFill>
                <a:latin typeface="Arial" panose="020B0604020202020204" pitchFamily="34" charset="0"/>
              </a:rPr>
              <a:t> </a:t>
            </a:r>
            <a:r>
              <a:rPr lang="el-GR" altLang="el-GR" sz="1800" b="1" dirty="0">
                <a:solidFill>
                  <a:srgbClr val="007F7F"/>
                </a:solidFill>
                <a:latin typeface="Arial" panose="020B0604020202020204" pitchFamily="34" charset="0"/>
                <a:cs typeface="Arial" panose="020B0604020202020204" pitchFamily="34" charset="0"/>
              </a:rPr>
              <a:t>κόστους </a:t>
            </a:r>
            <a:endParaRPr lang="el-GR" altLang="el-GR" sz="1800" b="1" dirty="0">
              <a:solidFill>
                <a:srgbClr val="007F7F"/>
              </a:solidFill>
              <a:latin typeface="Arial" panose="020B0604020202020204" pitchFamily="34" charset="0"/>
              <a:cs typeface="Times New Roman" panose="02020603050405020304" pitchFamily="18" charset="0"/>
            </a:endParaRPr>
          </a:p>
          <a:p>
            <a:pPr>
              <a:buFontTx/>
              <a:buNone/>
            </a:pPr>
            <a:r>
              <a:rPr lang="en-US" altLang="el-GR" sz="1800" b="1" dirty="0">
                <a:solidFill>
                  <a:srgbClr val="007F7F"/>
                </a:solidFill>
                <a:latin typeface="Arial" panose="020B0604020202020204" pitchFamily="34" charset="0"/>
                <a:cs typeface="Arial" panose="020B0604020202020204" pitchFamily="34" charset="0"/>
              </a:rPr>
              <a:t>- </a:t>
            </a:r>
            <a:r>
              <a:rPr lang="el-GR" altLang="el-GR" sz="1800" b="1" dirty="0">
                <a:solidFill>
                  <a:srgbClr val="007F7F"/>
                </a:solidFill>
                <a:latin typeface="Arial" panose="020B0604020202020204" pitchFamily="34" charset="0"/>
                <a:cs typeface="Arial" panose="020B0604020202020204" pitchFamily="34" charset="0"/>
              </a:rPr>
              <a:t>Παρουσίαση αποτελεσμάτων στις ομάδες εργασίας</a:t>
            </a:r>
            <a:endParaRPr lang="en-US" altLang="el-GR" sz="1800" b="1" dirty="0">
              <a:solidFill>
                <a:srgbClr val="007F7F"/>
              </a:solidFill>
              <a:latin typeface="Arial" panose="020B0604020202020204" pitchFamily="34" charset="0"/>
              <a:cs typeface="Arial" panose="020B0604020202020204" pitchFamily="34" charset="0"/>
            </a:endParaRPr>
          </a:p>
          <a:p>
            <a:pPr>
              <a:buFontTx/>
              <a:buNone/>
            </a:pPr>
            <a:r>
              <a:rPr lang="el-GR" altLang="el-GR" sz="1800" b="1" dirty="0">
                <a:solidFill>
                  <a:srgbClr val="FF0065"/>
                </a:solidFill>
                <a:latin typeface="Arial" panose="020B0604020202020204" pitchFamily="34" charset="0"/>
                <a:cs typeface="Arial" panose="020B0604020202020204" pitchFamily="34" charset="0"/>
              </a:rPr>
              <a:t>Τεχνικός:  </a:t>
            </a:r>
            <a:endParaRPr lang="el-GR" altLang="el-GR" sz="1800" b="1" dirty="0">
              <a:solidFill>
                <a:srgbClr val="007F7F"/>
              </a:solidFill>
              <a:latin typeface="Arial" panose="020B0604020202020204" pitchFamily="34" charset="0"/>
              <a:cs typeface="Times New Roman" panose="02020603050405020304" pitchFamily="18" charset="0"/>
            </a:endParaRPr>
          </a:p>
          <a:p>
            <a:pPr>
              <a:buFontTx/>
              <a:buNone/>
            </a:pPr>
            <a:r>
              <a:rPr lang="en-US" altLang="el-GR" sz="1800" b="1" dirty="0">
                <a:solidFill>
                  <a:srgbClr val="007F7F"/>
                </a:solidFill>
                <a:latin typeface="Arial" panose="020B0604020202020204" pitchFamily="34" charset="0"/>
                <a:cs typeface="Arial" panose="020B0604020202020204" pitchFamily="34" charset="0"/>
              </a:rPr>
              <a:t>- </a:t>
            </a:r>
            <a:r>
              <a:rPr lang="el-GR" altLang="el-GR" sz="1800" b="1" dirty="0">
                <a:solidFill>
                  <a:srgbClr val="007F7F"/>
                </a:solidFill>
                <a:latin typeface="Arial" panose="020B0604020202020204" pitchFamily="34" charset="0"/>
                <a:cs typeface="Arial" panose="020B0604020202020204" pitchFamily="34" charset="0"/>
              </a:rPr>
              <a:t>Συνεργασία με ομάδα τριών ατόμων για το</a:t>
            </a:r>
            <a:r>
              <a:rPr lang="el-GR" altLang="el-GR" sz="1800" b="1" dirty="0">
                <a:solidFill>
                  <a:srgbClr val="007F7F"/>
                </a:solidFill>
                <a:latin typeface="Arial" panose="020B0604020202020204" pitchFamily="34" charset="0"/>
                <a:cs typeface="Times New Roman" panose="02020603050405020304" pitchFamily="18" charset="0"/>
              </a:rPr>
              <a:t> </a:t>
            </a:r>
            <a:r>
              <a:rPr lang="el-GR" altLang="el-GR" sz="1800" b="1" dirty="0">
                <a:solidFill>
                  <a:srgbClr val="007F7F"/>
                </a:solidFill>
                <a:latin typeface="Arial" panose="020B0604020202020204" pitchFamily="34" charset="0"/>
                <a:cs typeface="Arial" panose="020B0604020202020204" pitchFamily="34" charset="0"/>
              </a:rPr>
              <a:t>σχεδιασμό και την εφαρμογή συστήματος βασισμένο στο WEB χρησιμοποιώντας HTML, </a:t>
            </a:r>
            <a:r>
              <a:rPr lang="en-US" altLang="el-GR" sz="1800" b="1" dirty="0">
                <a:solidFill>
                  <a:srgbClr val="007F7F"/>
                </a:solidFill>
                <a:latin typeface="Arial" panose="020B0604020202020204" pitchFamily="34" charset="0"/>
                <a:cs typeface="Arial" panose="020B0604020202020204" pitchFamily="34" charset="0"/>
              </a:rPr>
              <a:t>Java</a:t>
            </a:r>
            <a:r>
              <a:rPr lang="el-GR" altLang="el-GR" sz="1800" b="1" dirty="0">
                <a:solidFill>
                  <a:srgbClr val="007F7F"/>
                </a:solidFill>
                <a:latin typeface="Arial" panose="020B0604020202020204" pitchFamily="34" charset="0"/>
                <a:cs typeface="Arial" panose="020B0604020202020204" pitchFamily="34" charset="0"/>
              </a:rPr>
              <a:t> με στόχο την ενίσχυση της</a:t>
            </a:r>
            <a:r>
              <a:rPr lang="en-US" altLang="el-GR" sz="1800" b="1" dirty="0">
                <a:solidFill>
                  <a:srgbClr val="007F7F"/>
                </a:solidFill>
                <a:latin typeface="Arial" panose="020B0604020202020204" pitchFamily="34" charset="0"/>
                <a:cs typeface="Arial" panose="020B0604020202020204" pitchFamily="34" charset="0"/>
              </a:rPr>
              <a:t> </a:t>
            </a:r>
            <a:r>
              <a:rPr lang="el-GR" altLang="el-GR" sz="1800" b="1" dirty="0">
                <a:solidFill>
                  <a:srgbClr val="007F7F"/>
                </a:solidFill>
                <a:latin typeface="Arial" panose="020B0604020202020204" pitchFamily="34" charset="0"/>
                <a:cs typeface="Arial" panose="020B0604020202020204" pitchFamily="34" charset="0"/>
              </a:rPr>
              <a:t>εμπορευσιμότητας προϊόντων για την επιχείρηση...</a:t>
            </a:r>
            <a:endParaRPr lang="el-GR" altLang="el-GR" sz="1800" b="1" dirty="0">
              <a:solidFill>
                <a:srgbClr val="007F7F"/>
              </a:solidFill>
              <a:latin typeface="Arial" panose="020B0604020202020204" pitchFamily="34" charset="0"/>
              <a:cs typeface="Times New Roman" panose="02020603050405020304" pitchFamily="18" charset="0"/>
            </a:endParaRPr>
          </a:p>
          <a:p>
            <a:pPr>
              <a:buFontTx/>
              <a:buNone/>
            </a:pPr>
            <a:r>
              <a:rPr lang="el-GR" altLang="el-GR" sz="1800" b="1" dirty="0">
                <a:solidFill>
                  <a:srgbClr val="007F7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41251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734190" y="114300"/>
            <a:ext cx="8082762" cy="4914900"/>
          </a:xfrm>
        </p:spPr>
        <p:txBody>
          <a:bodyPr/>
          <a:lstStyle/>
          <a:p>
            <a:pPr algn="ctr">
              <a:lnSpc>
                <a:spcPct val="90000"/>
              </a:lnSpc>
              <a:buFontTx/>
              <a:buNone/>
            </a:pPr>
            <a:r>
              <a:rPr lang="el-GR" altLang="el-GR" sz="2250" b="1" dirty="0">
                <a:solidFill>
                  <a:srgbClr val="333399"/>
                </a:solidFill>
                <a:latin typeface="Arial" panose="020B0604020202020204" pitchFamily="34" charset="0"/>
                <a:cs typeface="Arial" panose="020B0604020202020204" pitchFamily="34" charset="0"/>
              </a:rPr>
              <a:t>Παραδείγματα </a:t>
            </a:r>
            <a:r>
              <a:rPr lang="en-US" altLang="el-GR" sz="2250" b="1" dirty="0">
                <a:solidFill>
                  <a:srgbClr val="333399"/>
                </a:solidFill>
                <a:latin typeface="Arial" panose="020B0604020202020204" pitchFamily="34" charset="0"/>
                <a:cs typeface="Arial" panose="020B0604020202020204" pitchFamily="34" charset="0"/>
              </a:rPr>
              <a:t>projects</a:t>
            </a:r>
            <a:endParaRPr lang="el-GR" altLang="el-GR" sz="2250" b="1" dirty="0">
              <a:solidFill>
                <a:srgbClr val="333399"/>
              </a:solidFill>
              <a:latin typeface="Arial" panose="020B0604020202020204" pitchFamily="34" charset="0"/>
            </a:endParaRPr>
          </a:p>
          <a:p>
            <a:pPr algn="ctr">
              <a:lnSpc>
                <a:spcPct val="90000"/>
              </a:lnSpc>
              <a:buFontTx/>
              <a:buNone/>
            </a:pPr>
            <a:r>
              <a:rPr lang="el-GR" altLang="el-GR" sz="2250" b="1" dirty="0">
                <a:solidFill>
                  <a:srgbClr val="333399"/>
                </a:solidFill>
                <a:latin typeface="Arial" panose="020B0604020202020204" pitchFamily="34" charset="0"/>
                <a:cs typeface="Arial" panose="020B0604020202020204" pitchFamily="34" charset="0"/>
              </a:rPr>
              <a:t>κατά τη διάρκεια</a:t>
            </a:r>
            <a:r>
              <a:rPr lang="en-US" altLang="el-GR" sz="2250" b="1" dirty="0">
                <a:solidFill>
                  <a:srgbClr val="333399"/>
                </a:solidFill>
                <a:latin typeface="Arial" panose="020B0604020202020204" pitchFamily="34" charset="0"/>
                <a:cs typeface="Arial" panose="020B0604020202020204" pitchFamily="34" charset="0"/>
              </a:rPr>
              <a:t> </a:t>
            </a:r>
            <a:r>
              <a:rPr lang="el-GR" altLang="el-GR" sz="2250" b="1" dirty="0">
                <a:solidFill>
                  <a:srgbClr val="333399"/>
                </a:solidFill>
                <a:latin typeface="Arial" panose="020B0604020202020204" pitchFamily="34" charset="0"/>
              </a:rPr>
              <a:t>των σπουδών</a:t>
            </a:r>
            <a:r>
              <a:rPr lang="el-GR" altLang="el-GR" b="1" dirty="0">
                <a:solidFill>
                  <a:srgbClr val="333399"/>
                </a:solidFill>
                <a:latin typeface="Arial" panose="020B0604020202020204" pitchFamily="34" charset="0"/>
                <a:cs typeface="Arial" panose="020B0604020202020204" pitchFamily="34" charset="0"/>
              </a:rPr>
              <a:t> </a:t>
            </a:r>
            <a:endParaRPr lang="el-GR" altLang="el-GR" b="1" dirty="0">
              <a:solidFill>
                <a:srgbClr val="333399"/>
              </a:solidFill>
              <a:latin typeface="Arial" panose="020B0604020202020204" pitchFamily="34" charset="0"/>
            </a:endParaRPr>
          </a:p>
          <a:p>
            <a:pPr>
              <a:lnSpc>
                <a:spcPct val="90000"/>
              </a:lnSpc>
              <a:buFontTx/>
              <a:buNone/>
            </a:pPr>
            <a:r>
              <a:rPr lang="el-GR" altLang="el-GR" sz="2100" b="1" dirty="0">
                <a:solidFill>
                  <a:srgbClr val="FF0065"/>
                </a:solidFill>
                <a:latin typeface="Arial" panose="020B0604020202020204" pitchFamily="34" charset="0"/>
                <a:cs typeface="Arial" panose="020B0604020202020204" pitchFamily="34" charset="0"/>
              </a:rPr>
              <a:t>Κατάρτιση: </a:t>
            </a:r>
            <a:endParaRPr lang="el-GR" altLang="el-GR" sz="2100" b="1" dirty="0">
              <a:solidFill>
                <a:srgbClr val="333399"/>
              </a:solidFill>
              <a:latin typeface="Arial" panose="020B0604020202020204" pitchFamily="34" charset="0"/>
              <a:cs typeface="Times New Roman" panose="02020603050405020304" pitchFamily="18" charset="0"/>
            </a:endParaRPr>
          </a:p>
          <a:p>
            <a:pPr>
              <a:lnSpc>
                <a:spcPct val="90000"/>
              </a:lnSpc>
              <a:buFontTx/>
              <a:buNone/>
            </a:pPr>
            <a:r>
              <a:rPr lang="el-GR" altLang="el-GR" sz="2100" b="1" dirty="0">
                <a:solidFill>
                  <a:srgbClr val="007F7F"/>
                </a:solidFill>
                <a:latin typeface="Arial" panose="020B0604020202020204" pitchFamily="34" charset="0"/>
              </a:rPr>
              <a:t>Υπεύθυνος εργαστηρίου </a:t>
            </a:r>
            <a:r>
              <a:rPr lang="el-GR" altLang="el-GR" sz="2100" b="1" dirty="0">
                <a:solidFill>
                  <a:srgbClr val="007F7F"/>
                </a:solidFill>
                <a:latin typeface="Arial" panose="020B0604020202020204" pitchFamily="34" charset="0"/>
                <a:cs typeface="Arial" panose="020B0604020202020204" pitchFamily="34" charset="0"/>
              </a:rPr>
              <a:t>σε μια ομάδα είκοσι </a:t>
            </a:r>
            <a:r>
              <a:rPr lang="el-GR" altLang="el-GR" sz="2100" b="1" dirty="0">
                <a:solidFill>
                  <a:srgbClr val="007F7F"/>
                </a:solidFill>
                <a:latin typeface="Arial" panose="020B0604020202020204" pitchFamily="34" charset="0"/>
              </a:rPr>
              <a:t>πέντε ατόμων</a:t>
            </a:r>
            <a:r>
              <a:rPr lang="el-GR" altLang="el-GR" sz="2100" b="1" dirty="0">
                <a:solidFill>
                  <a:srgbClr val="007F7F"/>
                </a:solidFill>
                <a:latin typeface="Arial" panose="020B0604020202020204" pitchFamily="34" charset="0"/>
                <a:cs typeface="Arial" panose="020B0604020202020204" pitchFamily="34" charset="0"/>
              </a:rPr>
              <a:t>. </a:t>
            </a:r>
            <a:endParaRPr lang="el-GR" altLang="el-GR" sz="2100" b="1" dirty="0">
              <a:solidFill>
                <a:srgbClr val="007F7F"/>
              </a:solidFill>
              <a:latin typeface="Arial" panose="020B0604020202020204" pitchFamily="34" charset="0"/>
            </a:endParaRPr>
          </a:p>
          <a:p>
            <a:pPr>
              <a:lnSpc>
                <a:spcPct val="90000"/>
              </a:lnSpc>
              <a:buFontTx/>
              <a:buNone/>
            </a:pPr>
            <a:r>
              <a:rPr lang="el-GR" altLang="el-GR" sz="2100" b="1" dirty="0">
                <a:solidFill>
                  <a:srgbClr val="007F7F"/>
                </a:solidFill>
                <a:latin typeface="Arial" panose="020B0604020202020204" pitchFamily="34" charset="0"/>
                <a:cs typeface="Arial" panose="020B0604020202020204" pitchFamily="34" charset="0"/>
              </a:rPr>
              <a:t>Δημιουργία πλάνου εργασίας και σχεδ</a:t>
            </a:r>
            <a:r>
              <a:rPr lang="el-GR" altLang="el-GR" sz="2100" b="1" dirty="0">
                <a:solidFill>
                  <a:srgbClr val="007F7F"/>
                </a:solidFill>
                <a:latin typeface="Arial" panose="020B0604020202020204" pitchFamily="34" charset="0"/>
              </a:rPr>
              <a:t>ι</a:t>
            </a:r>
            <a:r>
              <a:rPr lang="el-GR" altLang="el-GR" sz="2100" b="1" dirty="0">
                <a:solidFill>
                  <a:srgbClr val="007F7F"/>
                </a:solidFill>
                <a:latin typeface="Arial" panose="020B0604020202020204" pitchFamily="34" charset="0"/>
                <a:cs typeface="Arial" panose="020B0604020202020204" pitchFamily="34" charset="0"/>
              </a:rPr>
              <a:t>ασ</a:t>
            </a:r>
            <a:r>
              <a:rPr lang="el-GR" altLang="el-GR" sz="2100" b="1" dirty="0">
                <a:solidFill>
                  <a:srgbClr val="007F7F"/>
                </a:solidFill>
                <a:latin typeface="Arial" panose="020B0604020202020204" pitchFamily="34" charset="0"/>
              </a:rPr>
              <a:t>μός λύσης των </a:t>
            </a:r>
            <a:r>
              <a:rPr lang="el-GR" altLang="el-GR" sz="2100" b="1" dirty="0">
                <a:solidFill>
                  <a:srgbClr val="007F7F"/>
                </a:solidFill>
                <a:latin typeface="Arial" panose="020B0604020202020204" pitchFamily="34" charset="0"/>
                <a:cs typeface="Arial" panose="020B0604020202020204" pitchFamily="34" charset="0"/>
              </a:rPr>
              <a:t>ασκήσε</a:t>
            </a:r>
            <a:r>
              <a:rPr lang="el-GR" altLang="el-GR" sz="2100" b="1" dirty="0">
                <a:solidFill>
                  <a:srgbClr val="007F7F"/>
                </a:solidFill>
                <a:latin typeface="Arial" panose="020B0604020202020204" pitchFamily="34" charset="0"/>
              </a:rPr>
              <a:t>ων στα μέλη της </a:t>
            </a:r>
            <a:r>
              <a:rPr lang="el-GR" altLang="el-GR" sz="2100" b="1" dirty="0">
                <a:solidFill>
                  <a:srgbClr val="007F7F"/>
                </a:solidFill>
                <a:latin typeface="Arial" panose="020B0604020202020204" pitchFamily="34" charset="0"/>
                <a:cs typeface="Arial" panose="020B0604020202020204" pitchFamily="34" charset="0"/>
              </a:rPr>
              <a:t>ομάδας. </a:t>
            </a:r>
            <a:endParaRPr lang="el-GR" altLang="el-GR" sz="2100" b="1" dirty="0">
              <a:solidFill>
                <a:srgbClr val="333399"/>
              </a:solidFill>
              <a:latin typeface="Arial" panose="020B0604020202020204" pitchFamily="34" charset="0"/>
              <a:cs typeface="Times New Roman" panose="02020603050405020304" pitchFamily="18" charset="0"/>
            </a:endParaRPr>
          </a:p>
          <a:p>
            <a:pPr>
              <a:lnSpc>
                <a:spcPct val="90000"/>
              </a:lnSpc>
              <a:buFontTx/>
              <a:buNone/>
            </a:pPr>
            <a:r>
              <a:rPr lang="el-GR" altLang="el-GR" sz="2100" b="1" dirty="0">
                <a:solidFill>
                  <a:srgbClr val="FF0065"/>
                </a:solidFill>
                <a:latin typeface="Arial" panose="020B0604020202020204" pitchFamily="34" charset="0"/>
                <a:cs typeface="Arial" panose="020B0604020202020204" pitchFamily="34" charset="0"/>
              </a:rPr>
              <a:t>Έρευνα: </a:t>
            </a:r>
            <a:endParaRPr lang="el-GR" altLang="el-GR" sz="2100" b="1" dirty="0">
              <a:solidFill>
                <a:srgbClr val="333399"/>
              </a:solidFill>
              <a:latin typeface="Arial" panose="020B0604020202020204" pitchFamily="34" charset="0"/>
              <a:cs typeface="Times New Roman" panose="02020603050405020304" pitchFamily="18" charset="0"/>
            </a:endParaRPr>
          </a:p>
          <a:p>
            <a:pPr>
              <a:lnSpc>
                <a:spcPct val="90000"/>
              </a:lnSpc>
              <a:buFontTx/>
              <a:buNone/>
            </a:pPr>
            <a:r>
              <a:rPr lang="el-GR" altLang="el-GR" sz="2100" b="1" dirty="0">
                <a:solidFill>
                  <a:srgbClr val="007F7F"/>
                </a:solidFill>
                <a:latin typeface="Arial" panose="020B0604020202020204" pitchFamily="34" charset="0"/>
              </a:rPr>
              <a:t>Έρευνα &amp; συγγραφή εργασίας με θέμα τις </a:t>
            </a:r>
            <a:r>
              <a:rPr lang="el-GR" altLang="el-GR" sz="2100" b="1" dirty="0" smtClean="0">
                <a:solidFill>
                  <a:srgbClr val="007F7F"/>
                </a:solidFill>
                <a:latin typeface="Arial" panose="020B0604020202020204" pitchFamily="34" charset="0"/>
              </a:rPr>
              <a:t>διαπολιτισμικές </a:t>
            </a:r>
            <a:r>
              <a:rPr lang="el-GR" altLang="el-GR" sz="2100" b="1" dirty="0">
                <a:solidFill>
                  <a:srgbClr val="007F7F"/>
                </a:solidFill>
                <a:latin typeface="Arial" panose="020B0604020202020204" pitchFamily="34" charset="0"/>
              </a:rPr>
              <a:t>επιχειρηματικές διαφορές στις βόρειες και </a:t>
            </a:r>
            <a:r>
              <a:rPr lang="el-GR" altLang="el-GR" sz="2100" b="1" dirty="0" smtClean="0">
                <a:solidFill>
                  <a:srgbClr val="007F7F"/>
                </a:solidFill>
                <a:latin typeface="Arial" panose="020B0604020202020204" pitchFamily="34" charset="0"/>
              </a:rPr>
              <a:t>νότιες </a:t>
            </a:r>
            <a:r>
              <a:rPr lang="el-GR" altLang="el-GR" sz="2100" b="1" dirty="0">
                <a:solidFill>
                  <a:srgbClr val="007F7F"/>
                </a:solidFill>
                <a:latin typeface="Arial" panose="020B0604020202020204" pitchFamily="34" charset="0"/>
              </a:rPr>
              <a:t>χώρες της ΕΕ</a:t>
            </a:r>
            <a:endParaRPr lang="el-GR" altLang="el-GR" sz="2100" b="1" dirty="0">
              <a:solidFill>
                <a:srgbClr val="007F7F"/>
              </a:solidFill>
              <a:latin typeface="Arial" panose="020B0604020202020204" pitchFamily="34" charset="0"/>
              <a:cs typeface="Times New Roman" panose="02020603050405020304" pitchFamily="18" charset="0"/>
            </a:endParaRPr>
          </a:p>
          <a:p>
            <a:pPr>
              <a:lnSpc>
                <a:spcPct val="90000"/>
              </a:lnSpc>
              <a:buFontTx/>
              <a:buNone/>
            </a:pPr>
            <a:r>
              <a:rPr lang="el-GR" altLang="el-GR" sz="2100" b="1" dirty="0">
                <a:solidFill>
                  <a:srgbClr val="007F7F"/>
                </a:solidFill>
                <a:latin typeface="Arial" panose="020B0604020202020204" pitchFamily="34" charset="0"/>
                <a:cs typeface="Arial" panose="020B0604020202020204" pitchFamily="34" charset="0"/>
              </a:rPr>
              <a:t>Παρουσίαση συμπερασμάτων στην τάξη με ανοιχτό</a:t>
            </a:r>
            <a:endParaRPr lang="el-GR" altLang="el-GR" sz="2100" b="1" dirty="0">
              <a:solidFill>
                <a:srgbClr val="007F7F"/>
              </a:solidFill>
              <a:latin typeface="Arial" panose="020B0604020202020204" pitchFamily="34" charset="0"/>
            </a:endParaRPr>
          </a:p>
          <a:p>
            <a:pPr>
              <a:lnSpc>
                <a:spcPct val="90000"/>
              </a:lnSpc>
              <a:buFontTx/>
              <a:buNone/>
            </a:pPr>
            <a:r>
              <a:rPr lang="el-GR" altLang="el-GR" sz="2100" b="1" dirty="0">
                <a:solidFill>
                  <a:srgbClr val="007F7F"/>
                </a:solidFill>
                <a:latin typeface="Arial" panose="020B0604020202020204" pitchFamily="34" charset="0"/>
                <a:cs typeface="Arial" panose="020B0604020202020204" pitchFamily="34" charset="0"/>
              </a:rPr>
              <a:t>διάλογο. </a:t>
            </a:r>
          </a:p>
        </p:txBody>
      </p:sp>
    </p:spTree>
    <p:extLst>
      <p:ext uri="{BB962C8B-B14F-4D97-AF65-F5344CB8AC3E}">
        <p14:creationId xmlns:p14="http://schemas.microsoft.com/office/powerpoint/2010/main" val="11791051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575672" y="947772"/>
            <a:ext cx="8067744" cy="4034707"/>
          </a:xfrm>
        </p:spPr>
        <p:txBody>
          <a:bodyPr/>
          <a:lstStyle/>
          <a:p>
            <a:pPr>
              <a:lnSpc>
                <a:spcPct val="90000"/>
              </a:lnSpc>
              <a:buFont typeface="Wingdings" panose="05000000000000000000" pitchFamily="2" charset="2"/>
              <a:buChar char="§"/>
            </a:pPr>
            <a:r>
              <a:rPr lang="el-GR" altLang="el-GR" sz="2200" b="1" dirty="0" smtClean="0">
                <a:solidFill>
                  <a:srgbClr val="007F7F"/>
                </a:solidFill>
                <a:latin typeface="Arial" panose="020B0604020202020204" pitchFamily="34" charset="0"/>
                <a:cs typeface="Arial" panose="020B0604020202020204" pitchFamily="34" charset="0"/>
              </a:rPr>
              <a:t>Οι </a:t>
            </a:r>
            <a:r>
              <a:rPr lang="el-GR" altLang="el-GR" sz="2200" b="1" dirty="0">
                <a:solidFill>
                  <a:srgbClr val="007F7F"/>
                </a:solidFill>
                <a:latin typeface="Arial" panose="020B0604020202020204" pitchFamily="34" charset="0"/>
                <a:cs typeface="Arial" panose="020B0604020202020204" pitchFamily="34" charset="0"/>
              </a:rPr>
              <a:t>λέξεις κλειδιά είναι ουσιαστικά/φράσεις που χρησιμοποιούνται από έναν εργοδότη όταν επιλέγει υποψηφίους στις συνεντεύξεις για μια διαθέσιμη θέση. </a:t>
            </a:r>
            <a:endParaRPr lang="el-GR" altLang="el-GR" sz="2200" b="1" dirty="0">
              <a:solidFill>
                <a:srgbClr val="333399"/>
              </a:solidFill>
              <a:latin typeface="Arial" panose="020B0604020202020204" pitchFamily="34" charset="0"/>
              <a:cs typeface="Times New Roman" panose="02020603050405020304" pitchFamily="18" charset="0"/>
            </a:endParaRPr>
          </a:p>
          <a:p>
            <a:pPr>
              <a:lnSpc>
                <a:spcPct val="90000"/>
              </a:lnSpc>
              <a:buFont typeface="Wingdings" panose="05000000000000000000" pitchFamily="2" charset="2"/>
              <a:buChar char="§"/>
            </a:pPr>
            <a:r>
              <a:rPr lang="el-GR" altLang="el-GR" sz="2200" b="1" dirty="0">
                <a:solidFill>
                  <a:srgbClr val="333399"/>
                </a:solidFill>
                <a:latin typeface="Arial" panose="020B0604020202020204" pitchFamily="34" charset="0"/>
                <a:cs typeface="Arial" panose="020B0604020202020204" pitchFamily="34" charset="0"/>
              </a:rPr>
              <a:t>Σήμερα τα περισσότερα </a:t>
            </a:r>
            <a:r>
              <a:rPr lang="en-US" altLang="el-GR" sz="2200" b="1" dirty="0">
                <a:solidFill>
                  <a:srgbClr val="333399"/>
                </a:solidFill>
                <a:latin typeface="Arial" panose="020B0604020202020204" pitchFamily="34" charset="0"/>
                <a:cs typeface="Arial" panose="020B0604020202020204" pitchFamily="34" charset="0"/>
              </a:rPr>
              <a:t>CV</a:t>
            </a:r>
            <a:r>
              <a:rPr lang="el-GR" altLang="el-GR" sz="2200" b="1" dirty="0">
                <a:solidFill>
                  <a:srgbClr val="333399"/>
                </a:solidFill>
                <a:latin typeface="Arial" panose="020B0604020202020204" pitchFamily="34" charset="0"/>
                <a:cs typeface="Arial" panose="020B0604020202020204" pitchFamily="34" charset="0"/>
              </a:rPr>
              <a:t> ανιχνεύονται ή εισάγονται αυτοματοποιημένα</a:t>
            </a:r>
            <a:r>
              <a:rPr lang="el-GR" altLang="el-GR" sz="2200" b="1" dirty="0">
                <a:solidFill>
                  <a:srgbClr val="333399"/>
                </a:solidFill>
                <a:latin typeface="Arial" panose="020B0604020202020204" pitchFamily="34" charset="0"/>
              </a:rPr>
              <a:t> α</a:t>
            </a:r>
            <a:r>
              <a:rPr lang="el-GR" altLang="el-GR" sz="2200" b="1" dirty="0">
                <a:solidFill>
                  <a:srgbClr val="333399"/>
                </a:solidFill>
                <a:latin typeface="Arial" panose="020B0604020202020204" pitchFamily="34" charset="0"/>
                <a:cs typeface="Arial" panose="020B0604020202020204" pitchFamily="34" charset="0"/>
              </a:rPr>
              <a:t>πό τον υποψήφιο (βάση δεδομένων </a:t>
            </a:r>
            <a:r>
              <a:rPr lang="en-US" altLang="el-GR" sz="2200" b="1" dirty="0">
                <a:solidFill>
                  <a:srgbClr val="333399"/>
                </a:solidFill>
                <a:latin typeface="Arial" panose="020B0604020202020204" pitchFamily="34" charset="0"/>
                <a:cs typeface="Arial" panose="020B0604020202020204" pitchFamily="34" charset="0"/>
              </a:rPr>
              <a:t>cv</a:t>
            </a:r>
            <a:r>
              <a:rPr lang="el-GR" altLang="el-GR" sz="2200" b="1" dirty="0">
                <a:solidFill>
                  <a:srgbClr val="333399"/>
                </a:solidFill>
                <a:latin typeface="Arial" panose="020B0604020202020204" pitchFamily="34" charset="0"/>
                <a:cs typeface="Arial" panose="020B0604020202020204" pitchFamily="34" charset="0"/>
              </a:rPr>
              <a:t>). </a:t>
            </a:r>
            <a:endParaRPr lang="el-GR" altLang="el-GR" sz="2200" b="1" dirty="0">
              <a:solidFill>
                <a:srgbClr val="333399"/>
              </a:solidFill>
              <a:latin typeface="Arial" panose="020B0604020202020204" pitchFamily="34" charset="0"/>
            </a:endParaRPr>
          </a:p>
          <a:p>
            <a:pPr>
              <a:lnSpc>
                <a:spcPct val="90000"/>
              </a:lnSpc>
              <a:buFont typeface="Wingdings" panose="05000000000000000000" pitchFamily="2" charset="2"/>
              <a:buChar char="§"/>
            </a:pPr>
            <a:r>
              <a:rPr lang="el-GR" altLang="el-GR" sz="2200" b="1" dirty="0">
                <a:solidFill>
                  <a:srgbClr val="333399"/>
                </a:solidFill>
                <a:latin typeface="Arial" panose="020B0604020202020204" pitchFamily="34" charset="0"/>
                <a:cs typeface="Arial" panose="020B0604020202020204" pitchFamily="34" charset="0"/>
              </a:rPr>
              <a:t>Ένας εργοδότης θα ψάξει αυτήν την βάση δεδομένων χρησιμοποιώντας τις λέξεις κλειδιά για να χτίσει μια υποψήφια λίμνη.  </a:t>
            </a:r>
            <a:endParaRPr lang="el-GR" altLang="el-GR" sz="2200" b="1" dirty="0">
              <a:solidFill>
                <a:srgbClr val="333399"/>
              </a:solidFill>
              <a:latin typeface="Arial" panose="020B0604020202020204" pitchFamily="34" charset="0"/>
              <a:cs typeface="Times New Roman" panose="02020603050405020304" pitchFamily="18" charset="0"/>
            </a:endParaRPr>
          </a:p>
          <a:p>
            <a:pPr>
              <a:lnSpc>
                <a:spcPct val="90000"/>
              </a:lnSpc>
              <a:buFont typeface="Wingdings" panose="05000000000000000000" pitchFamily="2" charset="2"/>
              <a:buChar char="§"/>
            </a:pPr>
            <a:r>
              <a:rPr lang="el-GR" altLang="el-GR" sz="2200" b="1" dirty="0">
                <a:solidFill>
                  <a:srgbClr val="007F7F"/>
                </a:solidFill>
                <a:latin typeface="Arial" panose="020B0604020202020204" pitchFamily="34" charset="0"/>
                <a:cs typeface="Arial" panose="020B0604020202020204" pitchFamily="34" charset="0"/>
              </a:rPr>
              <a:t>•Δώστε έμφαση σε όλες τις λέξεις κλειδιά που μπορείτε να βρείτε στην περιγραφή θέσης.  </a:t>
            </a:r>
          </a:p>
        </p:txBody>
      </p:sp>
      <p:sp>
        <p:nvSpPr>
          <p:cNvPr id="3" name="Rectangle 2"/>
          <p:cNvSpPr>
            <a:spLocks noGrp="1" noChangeArrowheads="1"/>
          </p:cNvSpPr>
          <p:nvPr>
            <p:ph type="title"/>
          </p:nvPr>
        </p:nvSpPr>
        <p:spPr>
          <a:xfrm>
            <a:off x="1371600" y="0"/>
            <a:ext cx="6400800" cy="1200150"/>
          </a:xfrm>
        </p:spPr>
        <p:txBody>
          <a:bodyPr>
            <a:normAutofit/>
          </a:bodyPr>
          <a:lstStyle/>
          <a:p>
            <a:r>
              <a:rPr lang="el-GR" altLang="el-GR" dirty="0" smtClean="0">
                <a:solidFill>
                  <a:srgbClr val="333399"/>
                </a:solidFill>
                <a:latin typeface="Arial" panose="020B0604020202020204" pitchFamily="34" charset="0"/>
                <a:cs typeface="Arial" panose="020B0604020202020204" pitchFamily="34" charset="0"/>
              </a:rPr>
              <a:t>Χρησιμοποιήστε </a:t>
            </a:r>
            <a:r>
              <a:rPr lang="el-GR" altLang="el-GR" dirty="0">
                <a:solidFill>
                  <a:srgbClr val="333399"/>
                </a:solidFill>
                <a:latin typeface="Arial" panose="020B0604020202020204" pitchFamily="34" charset="0"/>
                <a:cs typeface="Arial" panose="020B0604020202020204" pitchFamily="34" charset="0"/>
              </a:rPr>
              <a:t>λέξεις κλειδιά</a:t>
            </a:r>
            <a:r>
              <a:rPr lang="el-GR" altLang="el-GR" dirty="0">
                <a:solidFill>
                  <a:srgbClr val="333399"/>
                </a:solidFill>
                <a:latin typeface="Arial" panose="020B0604020202020204" pitchFamily="34" charset="0"/>
                <a:cs typeface="Times New Roman" panose="02020603050405020304" pitchFamily="18" charset="0"/>
              </a:rPr>
              <a:t/>
            </a:r>
            <a:br>
              <a:rPr lang="el-GR" altLang="el-GR" dirty="0">
                <a:solidFill>
                  <a:srgbClr val="333399"/>
                </a:solidFill>
                <a:latin typeface="Arial" panose="020B0604020202020204" pitchFamily="34" charset="0"/>
                <a:cs typeface="Times New Roman" panose="02020603050405020304" pitchFamily="18" charset="0"/>
              </a:rPr>
            </a:br>
            <a:endParaRPr lang="el-GR" altLang="el-GR" dirty="0">
              <a:solidFill>
                <a:srgbClr val="002060"/>
              </a:solidFill>
            </a:endParaRPr>
          </a:p>
        </p:txBody>
      </p:sp>
    </p:spTree>
    <p:extLst>
      <p:ext uri="{BB962C8B-B14F-4D97-AF65-F5344CB8AC3E}">
        <p14:creationId xmlns:p14="http://schemas.microsoft.com/office/powerpoint/2010/main" val="16243529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57350" y="114300"/>
            <a:ext cx="6000750" cy="514350"/>
          </a:xfrm>
        </p:spPr>
        <p:txBody>
          <a:bodyPr/>
          <a:lstStyle/>
          <a:p>
            <a:r>
              <a:rPr lang="el-GR" altLang="el-GR" sz="2700"/>
              <a:t>Μύθοι και Γεγονότα</a:t>
            </a:r>
            <a:endParaRPr lang="el-GR" altLang="el-GR" sz="2550"/>
          </a:p>
        </p:txBody>
      </p:sp>
      <p:sp>
        <p:nvSpPr>
          <p:cNvPr id="6147" name="Rectangle 3"/>
          <p:cNvSpPr>
            <a:spLocks noChangeArrowheads="1"/>
          </p:cNvSpPr>
          <p:nvPr/>
        </p:nvSpPr>
        <p:spPr bwMode="auto">
          <a:xfrm>
            <a:off x="1714500" y="1200150"/>
            <a:ext cx="6000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l-GR" altLang="el-GR" sz="2700">
              <a:solidFill>
                <a:schemeClr val="tx2"/>
              </a:solidFill>
            </a:endParaRPr>
          </a:p>
        </p:txBody>
      </p:sp>
      <p:sp>
        <p:nvSpPr>
          <p:cNvPr id="6148" name="Rectangle 4"/>
          <p:cNvSpPr>
            <a:spLocks noGrp="1" noChangeArrowheads="1"/>
          </p:cNvSpPr>
          <p:nvPr>
            <p:ph type="body" idx="1"/>
          </p:nvPr>
        </p:nvSpPr>
        <p:spPr>
          <a:xfrm>
            <a:off x="73419" y="685800"/>
            <a:ext cx="8923743" cy="4229100"/>
          </a:xfrm>
          <a:noFill/>
          <a:ln/>
        </p:spPr>
        <p:txBody>
          <a:bodyPr>
            <a:normAutofit fontScale="92500"/>
          </a:bodyPr>
          <a:lstStyle/>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ΜΥΘΟΣ: Ο σκοπός του βιογραφικού είναι να καταγράψει όλες τις ικανότητες σας</a:t>
            </a:r>
          </a:p>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ΓΕΓΟΝΟΣ: Ο σκοπός του βιογραφικού είναι να προσελκύσει το ενδιαφέρον του αξιολογητή</a:t>
            </a:r>
          </a:p>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ΜΥΘΟΣ: Ένα καλό βιογραφικό θα σας δώσει τη δουλειά που θέλετε</a:t>
            </a:r>
          </a:p>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ΓΕΓΟΝΟΣ: Χιλιάδες βιογραφικά περνάνε καθημερινά από </a:t>
            </a:r>
            <a:r>
              <a:rPr lang="el-GR" altLang="el-GR" sz="2100" dirty="0" err="1">
                <a:solidFill>
                  <a:srgbClr val="002060"/>
                </a:solidFill>
                <a:latin typeface="Arial Narrow" panose="020B0606020202030204" pitchFamily="34" charset="0"/>
              </a:rPr>
              <a:t>αξιολογητές</a:t>
            </a:r>
            <a:r>
              <a:rPr lang="el-GR" altLang="el-GR" sz="2100" dirty="0">
                <a:solidFill>
                  <a:srgbClr val="002060"/>
                </a:solidFill>
                <a:latin typeface="Arial Narrow" panose="020B0606020202030204" pitchFamily="34" charset="0"/>
              </a:rPr>
              <a:t>. Το μόνο που μπορεί να σας προσφέρει είναι να σας δείξει την πόρτα της συνέντευξης</a:t>
            </a:r>
          </a:p>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ΜΥΘΟΣ: Αυτός/η που ενδιαφέρεται θα διαβάσει προσεκτικά το βιογραφικό σας</a:t>
            </a:r>
          </a:p>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ΓΕΓΟΝΟΣ: Το βιογραφικό σας έχει πιθανόν λιγότερο από </a:t>
            </a:r>
            <a:r>
              <a:rPr lang="el-GR" altLang="el-GR" sz="2100" dirty="0" smtClean="0">
                <a:solidFill>
                  <a:srgbClr val="002060"/>
                </a:solidFill>
                <a:latin typeface="Arial Narrow" panose="020B0606020202030204" pitchFamily="34" charset="0"/>
              </a:rPr>
              <a:t>30΄΄ </a:t>
            </a:r>
            <a:r>
              <a:rPr lang="el-GR" altLang="el-GR" sz="2100" dirty="0">
                <a:solidFill>
                  <a:srgbClr val="002060"/>
                </a:solidFill>
                <a:latin typeface="Arial Narrow" panose="020B0606020202030204" pitchFamily="34" charset="0"/>
                <a:sym typeface="Wingdings" panose="05000000000000000000" pitchFamily="2" charset="2"/>
              </a:rPr>
              <a:t></a:t>
            </a:r>
            <a:r>
              <a:rPr lang="el-GR" altLang="el-GR" sz="2100" dirty="0">
                <a:solidFill>
                  <a:srgbClr val="002060"/>
                </a:solidFill>
                <a:latin typeface="Arial Narrow" panose="020B0606020202030204" pitchFamily="34" charset="0"/>
              </a:rPr>
              <a:t> για να κάνει </a:t>
            </a:r>
            <a:r>
              <a:rPr lang="el-GR" altLang="el-GR" sz="2100" dirty="0" smtClean="0">
                <a:solidFill>
                  <a:srgbClr val="002060"/>
                </a:solidFill>
                <a:latin typeface="Arial Narrow" panose="020B0606020202030204" pitchFamily="34" charset="0"/>
              </a:rPr>
              <a:t>εντύπωση</a:t>
            </a:r>
          </a:p>
          <a:p>
            <a:pPr indent="-457200">
              <a:lnSpc>
                <a:spcPct val="110000"/>
              </a:lnSpc>
              <a:buFont typeface="Wingdings" panose="05000000000000000000" pitchFamily="2" charset="2"/>
              <a:buChar char="ü"/>
            </a:pPr>
            <a:r>
              <a:rPr lang="el-GR" altLang="el-GR" sz="2100" dirty="0" smtClean="0">
                <a:solidFill>
                  <a:srgbClr val="002060"/>
                </a:solidFill>
                <a:latin typeface="Arial Narrow" panose="020B0606020202030204" pitchFamily="34" charset="0"/>
              </a:rPr>
              <a:t>ΜΥΘΟΣ</a:t>
            </a:r>
            <a:r>
              <a:rPr lang="el-GR" altLang="el-GR" sz="2100" dirty="0">
                <a:solidFill>
                  <a:srgbClr val="002060"/>
                </a:solidFill>
                <a:latin typeface="Arial Narrow" panose="020B0606020202030204" pitchFamily="34" charset="0"/>
              </a:rPr>
              <a:t>: Όσο πιο πολλές πληροφορίες παρουσιάζεται στο βιογραφικό σας τόσο καλύτερα</a:t>
            </a:r>
          </a:p>
          <a:p>
            <a:pPr indent="-457200">
              <a:lnSpc>
                <a:spcPct val="110000"/>
              </a:lnSpc>
              <a:buFont typeface="Wingdings" panose="05000000000000000000" pitchFamily="2" charset="2"/>
              <a:buChar char="ü"/>
            </a:pPr>
            <a:r>
              <a:rPr lang="el-GR" altLang="el-GR" sz="2100" dirty="0">
                <a:solidFill>
                  <a:srgbClr val="002060"/>
                </a:solidFill>
                <a:latin typeface="Arial Narrow" panose="020B0606020202030204" pitchFamily="34" charset="0"/>
              </a:rPr>
              <a:t>ΓΕΓΟΝΟΣ: Βάζοντας πάρα πολλές πληροφορίες μπορεί να «σκοτώσει» τη διάθεση να σας γνωρίσουν καλύτερα</a:t>
            </a:r>
          </a:p>
          <a:p>
            <a:pPr indent="-457200">
              <a:lnSpc>
                <a:spcPct val="90000"/>
              </a:lnSpc>
              <a:buFont typeface="Wingdings" panose="05000000000000000000" pitchFamily="2" charset="2"/>
              <a:buChar char="ü"/>
            </a:pPr>
            <a:endParaRPr lang="el-GR" altLang="el-GR" sz="21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3474842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txBox="1"/>
          <p:nvPr/>
        </p:nvSpPr>
        <p:spPr>
          <a:xfrm>
            <a:off x="1358503" y="87474"/>
            <a:ext cx="6642497" cy="571693"/>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Personal Development Plan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Personal Branding</a:t>
            </a:r>
            <a:endParaRPr sz="1050" b="0" i="0" u="none" strike="noStrike" cap="none">
              <a:solidFill>
                <a:srgbClr val="000000"/>
              </a:solidFill>
              <a:latin typeface="Arial"/>
              <a:ea typeface="Arial"/>
              <a:cs typeface="Arial"/>
              <a:sym typeface="Arial"/>
            </a:endParaRPr>
          </a:p>
        </p:txBody>
      </p:sp>
      <p:sp>
        <p:nvSpPr>
          <p:cNvPr id="220" name="Google Shape;220;p37"/>
          <p:cNvSpPr/>
          <p:nvPr/>
        </p:nvSpPr>
        <p:spPr>
          <a:xfrm>
            <a:off x="1242358" y="1199688"/>
            <a:ext cx="6758642" cy="3808705"/>
          </a:xfrm>
          <a:prstGeom prst="rect">
            <a:avLst/>
          </a:prstGeom>
          <a:noFill/>
          <a:ln>
            <a:noFill/>
          </a:ln>
        </p:spPr>
        <p:txBody>
          <a:bodyPr spcFirstLastPara="1" wrap="square" lIns="68550" tIns="34275" rIns="68550" bIns="34275" anchor="t" anchorCtr="0">
            <a:spAutoFit/>
          </a:bodyPr>
          <a:lstStyle/>
          <a:p>
            <a:pPr marL="214313" marR="0" lvl="0" indent="-214313" algn="just" rtl="0">
              <a:lnSpc>
                <a:spcPct val="150000"/>
              </a:lnSpc>
              <a:spcBef>
                <a:spcPts val="0"/>
              </a:spcBef>
              <a:spcAft>
                <a:spcPts val="0"/>
              </a:spcAft>
              <a:buClr>
                <a:srgbClr val="000000"/>
              </a:buClr>
              <a:buSzPts val="1800"/>
              <a:buFont typeface="Noto Sans Symbols"/>
              <a:buChar char="▪"/>
            </a:pPr>
            <a:r>
              <a:rPr lang="el-GR" sz="1800" b="0" i="0" u="none" strike="noStrike" cap="none" dirty="0">
                <a:solidFill>
                  <a:srgbClr val="002060"/>
                </a:solidFill>
                <a:latin typeface="Arial Narrow"/>
                <a:ea typeface="Arial Narrow"/>
                <a:cs typeface="Arial Narrow"/>
                <a:sym typeface="Arial Narrow"/>
              </a:rPr>
              <a:t>Αυτό επιτυγχάνεται μέσω PBP και PB όπου είναι «μια στρατηγική διαδικασία δημιουργίας, τοποθέτησης και διατήρησης μιας θετικής εντύπωσης για τον εαυτό του, που βασίζεται σε έναν μοναδικό συνδυασμό ατομικών χαρακτηριστικών, τα οποία δημιουργούν μια ορισμένη υπόσχεση/εικόνας στο κοινό-στόχο»</a:t>
            </a:r>
            <a:endParaRPr sz="1800" b="0" i="0" u="none" strike="noStrike" cap="none" dirty="0">
              <a:solidFill>
                <a:srgbClr val="002060"/>
              </a:solidFill>
              <a:latin typeface="Arial Narrow"/>
              <a:ea typeface="Arial Narrow"/>
              <a:cs typeface="Arial Narrow"/>
              <a:sym typeface="Arial Narrow"/>
            </a:endParaRPr>
          </a:p>
          <a:p>
            <a:pPr marL="214313" marR="0" lvl="0" indent="-214313" algn="just" rtl="0">
              <a:lnSpc>
                <a:spcPct val="150000"/>
              </a:lnSpc>
              <a:spcBef>
                <a:spcPts val="0"/>
              </a:spcBef>
              <a:spcAft>
                <a:spcPts val="0"/>
              </a:spcAft>
              <a:buClr>
                <a:srgbClr val="000000"/>
              </a:buClr>
              <a:buSzPts val="1800"/>
              <a:buFont typeface="Noto Sans Symbols"/>
              <a:buChar char="▪"/>
            </a:pPr>
            <a:r>
              <a:rPr lang="el-GR" sz="1800" b="0" i="0" u="none" strike="noStrike" cap="none" dirty="0">
                <a:solidFill>
                  <a:srgbClr val="002060"/>
                </a:solidFill>
                <a:latin typeface="Arial Narrow"/>
                <a:ea typeface="Arial Narrow"/>
                <a:cs typeface="Arial Narrow"/>
                <a:sym typeface="Arial Narrow"/>
              </a:rPr>
              <a:t>Έρευνες έχουν αποδείξει ότι το </a:t>
            </a:r>
            <a:r>
              <a:rPr lang="el-GR" sz="1800" b="0" i="0" u="none" strike="noStrike" cap="none" dirty="0" err="1">
                <a:solidFill>
                  <a:srgbClr val="002060"/>
                </a:solidFill>
                <a:latin typeface="Arial Narrow"/>
                <a:ea typeface="Arial Narrow"/>
                <a:cs typeface="Arial Narrow"/>
                <a:sym typeface="Arial Narrow"/>
              </a:rPr>
              <a:t>personal</a:t>
            </a:r>
            <a:r>
              <a:rPr lang="el-GR" sz="1800" b="0" i="0" u="none" strike="noStrike" cap="none" dirty="0">
                <a:solidFill>
                  <a:srgbClr val="002060"/>
                </a:solidFill>
                <a:latin typeface="Arial Narrow"/>
                <a:ea typeface="Arial Narrow"/>
                <a:cs typeface="Arial Narrow"/>
                <a:sym typeface="Arial Narrow"/>
              </a:rPr>
              <a:t> </a:t>
            </a:r>
            <a:r>
              <a:rPr lang="el-GR" sz="1800" b="0" i="0" u="none" strike="noStrike" cap="none" dirty="0" err="1">
                <a:solidFill>
                  <a:srgbClr val="002060"/>
                </a:solidFill>
                <a:latin typeface="Arial Narrow"/>
                <a:ea typeface="Arial Narrow"/>
                <a:cs typeface="Arial Narrow"/>
                <a:sym typeface="Arial Narrow"/>
              </a:rPr>
              <a:t>branding</a:t>
            </a:r>
            <a:r>
              <a:rPr lang="el-GR" sz="1800" b="0" i="0" u="none" strike="noStrike" cap="none" dirty="0">
                <a:solidFill>
                  <a:srgbClr val="002060"/>
                </a:solidFill>
                <a:latin typeface="Arial Narrow"/>
                <a:ea typeface="Arial Narrow"/>
                <a:cs typeface="Arial Narrow"/>
                <a:sym typeface="Arial Narrow"/>
              </a:rPr>
              <a:t> βοηθά τα άτομα να επιτύχουν θετικά αποτελέσματα στην καριέρα, μεταξύ των οποίων είναι το </a:t>
            </a:r>
            <a:r>
              <a:rPr lang="el-GR" sz="1800" b="1" i="0" u="none" strike="noStrike" cap="none" dirty="0">
                <a:solidFill>
                  <a:srgbClr val="002060"/>
                </a:solidFill>
                <a:latin typeface="Arial Narrow"/>
                <a:ea typeface="Arial Narrow"/>
                <a:cs typeface="Arial Narrow"/>
                <a:sym typeface="Arial Narrow"/>
              </a:rPr>
              <a:t>κοινωνικό κεφάλαιο</a:t>
            </a:r>
            <a:r>
              <a:rPr lang="el-GR" sz="1800" b="0" i="0" u="none" strike="noStrike" cap="none" dirty="0">
                <a:solidFill>
                  <a:srgbClr val="002060"/>
                </a:solidFill>
                <a:latin typeface="Arial Narrow"/>
                <a:ea typeface="Arial Narrow"/>
                <a:cs typeface="Arial Narrow"/>
                <a:sym typeface="Arial Narrow"/>
              </a:rPr>
              <a:t>, οι οικονομικές ανταμοιβές και οι </a:t>
            </a:r>
            <a:r>
              <a:rPr lang="el-GR" sz="1800" b="1" i="0" u="none" strike="noStrike" cap="none" dirty="0">
                <a:solidFill>
                  <a:srgbClr val="002060"/>
                </a:solidFill>
                <a:latin typeface="Arial Narrow"/>
                <a:ea typeface="Arial Narrow"/>
                <a:cs typeface="Arial Narrow"/>
                <a:sym typeface="Arial Narrow"/>
              </a:rPr>
              <a:t>ευκαιρίες σταδιοδρομίας</a:t>
            </a:r>
            <a:r>
              <a:rPr lang="el-GR" sz="1800" b="0" i="0" u="none" strike="noStrike" cap="none" dirty="0">
                <a:solidFill>
                  <a:srgbClr val="002060"/>
                </a:solidFill>
                <a:latin typeface="Arial Narrow"/>
                <a:ea typeface="Arial Narrow"/>
                <a:cs typeface="Arial Narrow"/>
                <a:sym typeface="Arial Narrow"/>
              </a:rPr>
              <a:t>.</a:t>
            </a:r>
            <a:endParaRPr sz="1800" b="0" i="0" u="none" strike="noStrike" cap="none" dirty="0">
              <a:solidFill>
                <a:srgbClr val="002060"/>
              </a:solidFill>
              <a:latin typeface="Arial Narrow"/>
              <a:ea typeface="Arial Narrow"/>
              <a:cs typeface="Arial Narrow"/>
              <a:sym typeface="Arial Narrow"/>
            </a:endParaRP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1007842" y="1094610"/>
            <a:ext cx="6912196" cy="3043314"/>
          </a:xfrm>
          <a:prstGeom prst="rect">
            <a:avLst/>
          </a:prstGeom>
          <a:noFill/>
          <a:ln>
            <a:noFill/>
          </a:ln>
        </p:spPr>
        <p:txBody>
          <a:bodyPr spcFirstLastPara="1" wrap="square" lIns="68569" tIns="34275" rIns="68569" bIns="34275" anchor="ctr" anchorCtr="0">
            <a:normAutofit/>
          </a:bodyPr>
          <a:lstStyle/>
          <a:p>
            <a:pPr algn="ctr">
              <a:buClr>
                <a:srgbClr val="7030A0"/>
              </a:buClr>
              <a:buSzPts val="5000"/>
            </a:pPr>
            <a:r>
              <a:rPr lang="el-GR" sz="3750" dirty="0" smtClean="0">
                <a:solidFill>
                  <a:srgbClr val="7030A0"/>
                </a:solidFill>
                <a:latin typeface="Arial Narrow"/>
                <a:ea typeface="Arial Narrow"/>
                <a:cs typeface="Arial Narrow"/>
                <a:sym typeface="Arial Narrow"/>
              </a:rPr>
              <a:t>Π ο ι α   Π ρ ο σ έ γ </a:t>
            </a:r>
            <a:r>
              <a:rPr lang="el-GR" sz="3750" dirty="0" err="1" smtClean="0">
                <a:solidFill>
                  <a:srgbClr val="7030A0"/>
                </a:solidFill>
                <a:latin typeface="Arial Narrow"/>
                <a:ea typeface="Arial Narrow"/>
                <a:cs typeface="Arial Narrow"/>
                <a:sym typeface="Arial Narrow"/>
              </a:rPr>
              <a:t>γ</a:t>
            </a:r>
            <a:r>
              <a:rPr lang="el-GR" sz="3750" dirty="0" smtClean="0">
                <a:solidFill>
                  <a:srgbClr val="7030A0"/>
                </a:solidFill>
                <a:latin typeface="Arial Narrow"/>
                <a:ea typeface="Arial Narrow"/>
                <a:cs typeface="Arial Narrow"/>
                <a:sym typeface="Arial Narrow"/>
              </a:rPr>
              <a:t> ι σ η ???</a:t>
            </a:r>
            <a:r>
              <a:rPr lang="el-GR" sz="3750" dirty="0">
                <a:solidFill>
                  <a:srgbClr val="7030A0"/>
                </a:solidFill>
                <a:latin typeface="Arial Narrow"/>
                <a:ea typeface="Arial Narrow"/>
                <a:cs typeface="Arial Narrow"/>
                <a:sym typeface="Arial Narrow"/>
              </a:rPr>
              <a:t/>
            </a:r>
            <a:br>
              <a:rPr lang="el-GR" sz="3750" dirty="0">
                <a:solidFill>
                  <a:srgbClr val="7030A0"/>
                </a:solidFill>
                <a:latin typeface="Arial Narrow"/>
                <a:ea typeface="Arial Narrow"/>
                <a:cs typeface="Arial Narrow"/>
                <a:sym typeface="Arial Narrow"/>
              </a:rPr>
            </a:br>
            <a:endParaRPr sz="3750" u="sng" dirty="0">
              <a:solidFill>
                <a:srgbClr val="7030A0"/>
              </a:solidFill>
              <a:latin typeface="Arial"/>
              <a:ea typeface="Arial"/>
              <a:cs typeface="Arial"/>
              <a:sym typeface="Arial"/>
            </a:endParaRPr>
          </a:p>
        </p:txBody>
      </p:sp>
    </p:spTree>
    <p:extLst>
      <p:ext uri="{BB962C8B-B14F-4D97-AF65-F5344CB8AC3E}">
        <p14:creationId xmlns:p14="http://schemas.microsoft.com/office/powerpoint/2010/main" val="29187504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122" name="Picture 2" descr="resume formats hero image, chronological resume, functional resume, combination resume format side-by-side 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583" y="653136"/>
            <a:ext cx="5663701" cy="377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42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1007842" y="1094610"/>
            <a:ext cx="6912196" cy="3043314"/>
          </a:xfrm>
          <a:prstGeom prst="rect">
            <a:avLst/>
          </a:prstGeom>
          <a:noFill/>
          <a:ln>
            <a:noFill/>
          </a:ln>
        </p:spPr>
        <p:txBody>
          <a:bodyPr spcFirstLastPara="1" wrap="square" lIns="68569" tIns="34275" rIns="68569" bIns="34275" anchor="ctr" anchorCtr="0">
            <a:normAutofit/>
          </a:bodyPr>
          <a:lstStyle/>
          <a:p>
            <a:pPr algn="ctr">
              <a:buClr>
                <a:srgbClr val="7030A0"/>
              </a:buClr>
              <a:buSzPts val="5000"/>
            </a:pPr>
            <a:r>
              <a:rPr lang="el-GR" sz="3750" dirty="0" smtClean="0">
                <a:solidFill>
                  <a:srgbClr val="7030A0"/>
                </a:solidFill>
                <a:latin typeface="Arial Narrow"/>
                <a:ea typeface="Arial Narrow"/>
                <a:cs typeface="Arial Narrow"/>
                <a:sym typeface="Arial Narrow"/>
              </a:rPr>
              <a:t>Π ο ι α   Π ρ ο σ έ γ </a:t>
            </a:r>
            <a:r>
              <a:rPr lang="el-GR" sz="3750" dirty="0" err="1" smtClean="0">
                <a:solidFill>
                  <a:srgbClr val="7030A0"/>
                </a:solidFill>
                <a:latin typeface="Arial Narrow"/>
                <a:ea typeface="Arial Narrow"/>
                <a:cs typeface="Arial Narrow"/>
                <a:sym typeface="Arial Narrow"/>
              </a:rPr>
              <a:t>γ</a:t>
            </a:r>
            <a:r>
              <a:rPr lang="el-GR" sz="3750" dirty="0" smtClean="0">
                <a:solidFill>
                  <a:srgbClr val="7030A0"/>
                </a:solidFill>
                <a:latin typeface="Arial Narrow"/>
                <a:ea typeface="Arial Narrow"/>
                <a:cs typeface="Arial Narrow"/>
                <a:sym typeface="Arial Narrow"/>
              </a:rPr>
              <a:t> ι σ η ???</a:t>
            </a:r>
            <a:r>
              <a:rPr lang="el-GR" sz="3750" dirty="0">
                <a:solidFill>
                  <a:srgbClr val="7030A0"/>
                </a:solidFill>
                <a:latin typeface="Arial Narrow"/>
                <a:ea typeface="Arial Narrow"/>
                <a:cs typeface="Arial Narrow"/>
                <a:sym typeface="Arial Narrow"/>
              </a:rPr>
              <a:t/>
            </a:r>
            <a:br>
              <a:rPr lang="el-GR" sz="3750" dirty="0">
                <a:solidFill>
                  <a:srgbClr val="7030A0"/>
                </a:solidFill>
                <a:latin typeface="Arial Narrow"/>
                <a:ea typeface="Arial Narrow"/>
                <a:cs typeface="Arial Narrow"/>
                <a:sym typeface="Arial Narrow"/>
              </a:rPr>
            </a:br>
            <a:endParaRPr sz="3750" u="sng" dirty="0">
              <a:solidFill>
                <a:srgbClr val="7030A0"/>
              </a:solidFill>
              <a:latin typeface="Arial"/>
              <a:ea typeface="Arial"/>
              <a:cs typeface="Arial"/>
              <a:sym typeface="Arial"/>
            </a:endParaRPr>
          </a:p>
        </p:txBody>
      </p:sp>
    </p:spTree>
    <p:extLst>
      <p:ext uri="{BB962C8B-B14F-4D97-AF65-F5344CB8AC3E}">
        <p14:creationId xmlns:p14="http://schemas.microsoft.com/office/powerpoint/2010/main" val="19018742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42999" y="114300"/>
            <a:ext cx="7426997" cy="628650"/>
          </a:xfrm>
        </p:spPr>
        <p:txBody>
          <a:bodyPr>
            <a:normAutofit fontScale="90000"/>
          </a:bodyPr>
          <a:lstStyle/>
          <a:p>
            <a:r>
              <a:rPr lang="el-GR" altLang="el-GR" sz="2400" dirty="0">
                <a:solidFill>
                  <a:srgbClr val="002060"/>
                </a:solidFill>
              </a:rPr>
              <a:t>Επιλέγοντας την Καλύτερη Οργανωτική Προσέγγιση</a:t>
            </a:r>
          </a:p>
        </p:txBody>
      </p:sp>
      <p:sp>
        <p:nvSpPr>
          <p:cNvPr id="14339" name="Rectangle 3"/>
          <p:cNvSpPr>
            <a:spLocks noChangeArrowheads="1"/>
          </p:cNvSpPr>
          <p:nvPr/>
        </p:nvSpPr>
        <p:spPr bwMode="auto">
          <a:xfrm>
            <a:off x="1714500" y="1200150"/>
            <a:ext cx="6000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l-GR" altLang="el-GR" sz="2700">
              <a:solidFill>
                <a:schemeClr val="tx2"/>
              </a:solidFill>
            </a:endParaRPr>
          </a:p>
        </p:txBody>
      </p:sp>
      <p:sp>
        <p:nvSpPr>
          <p:cNvPr id="14340" name="Rectangle 4"/>
          <p:cNvSpPr>
            <a:spLocks noGrp="1" noChangeArrowheads="1"/>
          </p:cNvSpPr>
          <p:nvPr>
            <p:ph type="body" idx="1"/>
          </p:nvPr>
        </p:nvSpPr>
        <p:spPr>
          <a:xfrm>
            <a:off x="1257300" y="857250"/>
            <a:ext cx="6743700" cy="4229100"/>
          </a:xfrm>
          <a:noFill/>
          <a:ln/>
        </p:spPr>
        <p:txBody>
          <a:bodyPr/>
          <a:lstStyle/>
          <a:p>
            <a:pPr indent="-457200">
              <a:buNone/>
            </a:pPr>
            <a:r>
              <a:rPr lang="el-GR" altLang="el-GR" sz="2100" dirty="0">
                <a:solidFill>
                  <a:srgbClr val="FF3300"/>
                </a:solidFill>
              </a:rPr>
              <a:t>Χρονολογικό Βιογραφικό</a:t>
            </a:r>
          </a:p>
          <a:p>
            <a:pPr indent="-457200">
              <a:buNone/>
            </a:pPr>
            <a:r>
              <a:rPr lang="el-GR" altLang="el-GR" sz="2100" dirty="0">
                <a:solidFill>
                  <a:srgbClr val="002060"/>
                </a:solidFill>
              </a:rPr>
              <a:t>3 Πλεονεκτήματα</a:t>
            </a:r>
          </a:p>
          <a:p>
            <a:pPr indent="-457200">
              <a:buFontTx/>
              <a:buAutoNum type="arabicPeriod"/>
            </a:pPr>
            <a:r>
              <a:rPr lang="el-GR" altLang="el-GR" sz="2100" dirty="0">
                <a:solidFill>
                  <a:srgbClr val="002060"/>
                </a:solidFill>
              </a:rPr>
              <a:t>Είναι το ποιο συνηθισμένο και οι </a:t>
            </a:r>
            <a:r>
              <a:rPr lang="el-GR" altLang="el-GR" sz="2100" dirty="0" err="1">
                <a:solidFill>
                  <a:srgbClr val="002060"/>
                </a:solidFill>
              </a:rPr>
              <a:t>αξιολογητές</a:t>
            </a:r>
            <a:r>
              <a:rPr lang="el-GR" altLang="el-GR" sz="2100" dirty="0">
                <a:solidFill>
                  <a:srgbClr val="002060"/>
                </a:solidFill>
              </a:rPr>
              <a:t> μπορούν να βρουν ευκολότερα αυτό που θέλουν</a:t>
            </a:r>
          </a:p>
          <a:p>
            <a:pPr indent="-457200">
              <a:buFontTx/>
              <a:buAutoNum type="arabicPeriod"/>
            </a:pPr>
            <a:r>
              <a:rPr lang="el-GR" altLang="el-GR" sz="2100" dirty="0">
                <a:solidFill>
                  <a:srgbClr val="002060"/>
                </a:solidFill>
              </a:rPr>
              <a:t>Τονίζει την ανάπτυξη και την επαγγελματική πρόοδο</a:t>
            </a:r>
          </a:p>
          <a:p>
            <a:pPr indent="-457200">
              <a:buFontTx/>
              <a:buAutoNum type="arabicPeriod"/>
            </a:pPr>
            <a:r>
              <a:rPr lang="el-GR" altLang="el-GR" sz="2100" dirty="0">
                <a:solidFill>
                  <a:srgbClr val="002060"/>
                </a:solidFill>
              </a:rPr>
              <a:t>Τονίζει την εργασιακή συνέχεια και σταθερότητα</a:t>
            </a:r>
          </a:p>
          <a:p>
            <a:pPr indent="-457200">
              <a:buNone/>
            </a:pPr>
            <a:endParaRPr lang="el-GR" altLang="el-GR" sz="2100" dirty="0">
              <a:solidFill>
                <a:srgbClr val="FF3300"/>
              </a:solidFill>
            </a:endParaRPr>
          </a:p>
          <a:p>
            <a:pPr indent="-457200">
              <a:buNone/>
            </a:pPr>
            <a:r>
              <a:rPr lang="el-GR" altLang="el-GR" sz="2100" dirty="0">
                <a:solidFill>
                  <a:srgbClr val="FF3300"/>
                </a:solidFill>
              </a:rPr>
              <a:t>Κατάλληλο όταν:</a:t>
            </a:r>
          </a:p>
          <a:p>
            <a:pPr indent="-457200">
              <a:buClr>
                <a:schemeClr val="tx1"/>
              </a:buClr>
              <a:buFont typeface="Wingdings" panose="05000000000000000000" pitchFamily="2" charset="2"/>
              <a:buChar char="Ø"/>
            </a:pPr>
            <a:r>
              <a:rPr lang="el-GR" altLang="el-GR" sz="2100" dirty="0">
                <a:solidFill>
                  <a:srgbClr val="002060"/>
                </a:solidFill>
              </a:rPr>
              <a:t>Έχετε Επαρκή Εργασιακή </a:t>
            </a:r>
            <a:r>
              <a:rPr lang="el-GR" altLang="el-GR" sz="2100" dirty="0" smtClean="0">
                <a:solidFill>
                  <a:srgbClr val="002060"/>
                </a:solidFill>
              </a:rPr>
              <a:t>Εμπειρία</a:t>
            </a:r>
            <a:endParaRPr lang="el-GR" altLang="el-GR" sz="2100" dirty="0">
              <a:solidFill>
                <a:srgbClr val="002060"/>
              </a:solidFill>
            </a:endParaRPr>
          </a:p>
        </p:txBody>
      </p:sp>
    </p:spTree>
    <p:extLst>
      <p:ext uri="{BB962C8B-B14F-4D97-AF65-F5344CB8AC3E}">
        <p14:creationId xmlns:p14="http://schemas.microsoft.com/office/powerpoint/2010/main" val="46913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2999" y="114300"/>
            <a:ext cx="7340229" cy="628650"/>
          </a:xfrm>
        </p:spPr>
        <p:txBody>
          <a:bodyPr>
            <a:normAutofit fontScale="90000"/>
          </a:bodyPr>
          <a:lstStyle/>
          <a:p>
            <a:r>
              <a:rPr lang="el-GR" altLang="el-GR" sz="2400" dirty="0">
                <a:solidFill>
                  <a:srgbClr val="002060"/>
                </a:solidFill>
              </a:rPr>
              <a:t>Επιλέγοντας την Καλύτερη Οργανωτική Προσέγγιση</a:t>
            </a:r>
          </a:p>
        </p:txBody>
      </p:sp>
      <p:sp>
        <p:nvSpPr>
          <p:cNvPr id="15363" name="Rectangle 3"/>
          <p:cNvSpPr>
            <a:spLocks noChangeArrowheads="1"/>
          </p:cNvSpPr>
          <p:nvPr/>
        </p:nvSpPr>
        <p:spPr bwMode="auto">
          <a:xfrm>
            <a:off x="1714500" y="1200150"/>
            <a:ext cx="6000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l-GR" altLang="el-GR" sz="2700">
              <a:solidFill>
                <a:schemeClr val="tx2"/>
              </a:solidFill>
            </a:endParaRPr>
          </a:p>
        </p:txBody>
      </p:sp>
      <p:sp>
        <p:nvSpPr>
          <p:cNvPr id="15364" name="Rectangle 4"/>
          <p:cNvSpPr>
            <a:spLocks noGrp="1" noChangeArrowheads="1"/>
          </p:cNvSpPr>
          <p:nvPr>
            <p:ph type="body" idx="1"/>
          </p:nvPr>
        </p:nvSpPr>
        <p:spPr>
          <a:xfrm>
            <a:off x="827632" y="628650"/>
            <a:ext cx="8316368" cy="4457700"/>
          </a:xfrm>
          <a:noFill/>
          <a:ln/>
        </p:spPr>
        <p:txBody>
          <a:bodyPr/>
          <a:lstStyle/>
          <a:p>
            <a:pPr indent="-457200">
              <a:buNone/>
            </a:pPr>
            <a:r>
              <a:rPr lang="el-GR" altLang="el-GR" sz="2100" dirty="0">
                <a:solidFill>
                  <a:srgbClr val="FF3300"/>
                </a:solidFill>
              </a:rPr>
              <a:t>Λειτουργικό Βιογραφικό</a:t>
            </a:r>
          </a:p>
          <a:p>
            <a:pPr indent="-457200">
              <a:buNone/>
            </a:pPr>
            <a:r>
              <a:rPr lang="el-GR" altLang="el-GR" sz="2100" dirty="0">
                <a:solidFill>
                  <a:srgbClr val="002060"/>
                </a:solidFill>
              </a:rPr>
              <a:t>Εστιάζει την προσοχή στις Ικανότητες &amp; τα Επιτεύγματα σας</a:t>
            </a:r>
          </a:p>
          <a:p>
            <a:pPr indent="-457200">
              <a:buNone/>
            </a:pPr>
            <a:r>
              <a:rPr lang="el-GR" altLang="el-GR" sz="2100" dirty="0">
                <a:solidFill>
                  <a:srgbClr val="002060"/>
                </a:solidFill>
              </a:rPr>
              <a:t>ενώ η Εργασιακή Εμπειρία &amp; η Εκπαίδευση έπονται </a:t>
            </a:r>
          </a:p>
          <a:p>
            <a:pPr indent="-457200">
              <a:buNone/>
            </a:pPr>
            <a:endParaRPr lang="el-GR" altLang="el-GR" sz="2100" dirty="0"/>
          </a:p>
          <a:p>
            <a:pPr indent="-457200">
              <a:buNone/>
            </a:pPr>
            <a:r>
              <a:rPr lang="el-GR" altLang="el-GR" sz="2100" dirty="0">
                <a:solidFill>
                  <a:srgbClr val="002060"/>
                </a:solidFill>
              </a:rPr>
              <a:t>3 Πλεονεκτήματα</a:t>
            </a:r>
          </a:p>
          <a:p>
            <a:pPr indent="-457200">
              <a:buFontTx/>
              <a:buAutoNum type="arabicPeriod"/>
            </a:pPr>
            <a:r>
              <a:rPr lang="el-GR" altLang="el-GR" sz="2100" dirty="0">
                <a:solidFill>
                  <a:srgbClr val="002060"/>
                </a:solidFill>
              </a:rPr>
              <a:t>Βοηθάει τον αξιολογητή να δει καθαρά τι μπορείτε να κάνετε </a:t>
            </a:r>
            <a:r>
              <a:rPr lang="el-GR" altLang="el-GR" sz="2100" dirty="0" err="1">
                <a:solidFill>
                  <a:srgbClr val="002060"/>
                </a:solidFill>
              </a:rPr>
              <a:t>γι</a:t>
            </a:r>
            <a:r>
              <a:rPr lang="el-GR" altLang="el-GR" sz="2100" dirty="0">
                <a:solidFill>
                  <a:srgbClr val="002060"/>
                </a:solidFill>
              </a:rPr>
              <a:t> αυτόν</a:t>
            </a:r>
          </a:p>
          <a:p>
            <a:pPr indent="-457200">
              <a:buFontTx/>
              <a:buAutoNum type="arabicPeriod"/>
            </a:pPr>
            <a:r>
              <a:rPr lang="el-GR" altLang="el-GR" sz="2100" dirty="0">
                <a:solidFill>
                  <a:srgbClr val="002060"/>
                </a:solidFill>
              </a:rPr>
              <a:t>Σας επιτρέπει να τονίσετε μια προηγούμενη εργασιακή εμπειρία</a:t>
            </a:r>
          </a:p>
          <a:p>
            <a:pPr indent="-457200">
              <a:buFontTx/>
              <a:buAutoNum type="arabicPeriod"/>
            </a:pPr>
            <a:r>
              <a:rPr lang="el-GR" altLang="el-GR" sz="2100" dirty="0">
                <a:solidFill>
                  <a:srgbClr val="002060"/>
                </a:solidFill>
              </a:rPr>
              <a:t>Αποδυναμώνει την έλλειψη εργασιακής προόδου ή μακροχρόνιας ανεργίας</a:t>
            </a:r>
          </a:p>
          <a:p>
            <a:pPr indent="-457200">
              <a:buNone/>
            </a:pPr>
            <a:endParaRPr lang="el-GR" altLang="el-GR" sz="2100" dirty="0">
              <a:solidFill>
                <a:srgbClr val="FF3300"/>
              </a:solidFill>
            </a:endParaRPr>
          </a:p>
        </p:txBody>
      </p:sp>
    </p:spTree>
    <p:extLst>
      <p:ext uri="{BB962C8B-B14F-4D97-AF65-F5344CB8AC3E}">
        <p14:creationId xmlns:p14="http://schemas.microsoft.com/office/powerpoint/2010/main" val="1176519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43000" y="285750"/>
            <a:ext cx="7533788" cy="628650"/>
          </a:xfrm>
        </p:spPr>
        <p:txBody>
          <a:bodyPr>
            <a:normAutofit fontScale="90000"/>
          </a:bodyPr>
          <a:lstStyle/>
          <a:p>
            <a:r>
              <a:rPr lang="el-GR" altLang="el-GR" sz="2400" dirty="0">
                <a:solidFill>
                  <a:srgbClr val="002060"/>
                </a:solidFill>
              </a:rPr>
              <a:t>Επιλέγοντας την Καλύτερη Οργανωτική Προσέγγιση</a:t>
            </a:r>
          </a:p>
        </p:txBody>
      </p:sp>
      <p:sp>
        <p:nvSpPr>
          <p:cNvPr id="16387" name="Rectangle 3"/>
          <p:cNvSpPr>
            <a:spLocks noChangeArrowheads="1"/>
          </p:cNvSpPr>
          <p:nvPr/>
        </p:nvSpPr>
        <p:spPr bwMode="auto">
          <a:xfrm>
            <a:off x="1714500" y="1200150"/>
            <a:ext cx="6000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l-GR" altLang="el-GR" sz="2700">
              <a:solidFill>
                <a:schemeClr val="tx2"/>
              </a:solidFill>
            </a:endParaRPr>
          </a:p>
        </p:txBody>
      </p:sp>
      <p:sp>
        <p:nvSpPr>
          <p:cNvPr id="16388" name="Rectangle 4"/>
          <p:cNvSpPr>
            <a:spLocks noGrp="1" noChangeArrowheads="1"/>
          </p:cNvSpPr>
          <p:nvPr>
            <p:ph type="body" idx="1"/>
          </p:nvPr>
        </p:nvSpPr>
        <p:spPr>
          <a:xfrm>
            <a:off x="1200150" y="1028700"/>
            <a:ext cx="6858000" cy="3714750"/>
          </a:xfrm>
          <a:noFill/>
          <a:ln/>
        </p:spPr>
        <p:txBody>
          <a:bodyPr/>
          <a:lstStyle/>
          <a:p>
            <a:pPr indent="-457200">
              <a:buNone/>
            </a:pPr>
            <a:endParaRPr lang="el-GR" altLang="el-GR" sz="2100" dirty="0">
              <a:solidFill>
                <a:srgbClr val="FF3300"/>
              </a:solidFill>
            </a:endParaRPr>
          </a:p>
          <a:p>
            <a:pPr indent="-457200">
              <a:buNone/>
            </a:pPr>
            <a:r>
              <a:rPr lang="el-GR" altLang="el-GR" sz="2100" dirty="0">
                <a:solidFill>
                  <a:srgbClr val="FF3300"/>
                </a:solidFill>
              </a:rPr>
              <a:t>Λειτουργικό Βιογραφικό</a:t>
            </a:r>
          </a:p>
          <a:p>
            <a:pPr indent="-457200">
              <a:buNone/>
            </a:pPr>
            <a:endParaRPr lang="el-GR" altLang="el-GR" sz="2100" dirty="0">
              <a:solidFill>
                <a:srgbClr val="FF3300"/>
              </a:solidFill>
            </a:endParaRPr>
          </a:p>
          <a:p>
            <a:pPr indent="-457200">
              <a:buNone/>
            </a:pPr>
            <a:r>
              <a:rPr lang="el-GR" altLang="el-GR" sz="2100" dirty="0">
                <a:solidFill>
                  <a:srgbClr val="FF3300"/>
                </a:solidFill>
              </a:rPr>
              <a:t>Κατάλληλο όταν:</a:t>
            </a:r>
          </a:p>
          <a:p>
            <a:pPr indent="-457200">
              <a:buClr>
                <a:schemeClr val="tx1"/>
              </a:buClr>
              <a:buFont typeface="Wingdings" panose="05000000000000000000" pitchFamily="2" charset="2"/>
              <a:buChar char="§"/>
            </a:pPr>
            <a:r>
              <a:rPr lang="el-GR" altLang="el-GR" sz="2100" dirty="0">
                <a:solidFill>
                  <a:srgbClr val="002060"/>
                </a:solidFill>
              </a:rPr>
              <a:t>Μπαίνετε για </a:t>
            </a:r>
            <a:r>
              <a:rPr lang="el-GR" altLang="el-GR" sz="2100" dirty="0">
                <a:solidFill>
                  <a:srgbClr val="002060"/>
                </a:solidFill>
                <a:sym typeface="Webdings" panose="05030102010509060703" pitchFamily="18" charset="2"/>
              </a:rPr>
              <a:t></a:t>
            </a:r>
            <a:r>
              <a:rPr lang="el-GR" altLang="el-GR" sz="2100" dirty="0">
                <a:solidFill>
                  <a:srgbClr val="002060"/>
                </a:solidFill>
              </a:rPr>
              <a:t> φορά στην αγορά εργασίας ή </a:t>
            </a:r>
          </a:p>
          <a:p>
            <a:pPr indent="-457200">
              <a:buClr>
                <a:schemeClr val="tx1"/>
              </a:buClr>
              <a:buFont typeface="Wingdings" panose="05000000000000000000" pitchFamily="2" charset="2"/>
              <a:buChar char="§"/>
            </a:pPr>
            <a:r>
              <a:rPr lang="el-GR" altLang="el-GR" sz="2100" dirty="0">
                <a:solidFill>
                  <a:srgbClr val="002060"/>
                </a:solidFill>
              </a:rPr>
              <a:t>Θέλετε να αρχίσετε μια νέα σταδιοδρομία</a:t>
            </a:r>
          </a:p>
          <a:p>
            <a:pPr indent="-457200">
              <a:buClr>
                <a:schemeClr val="tx1"/>
              </a:buClr>
              <a:buFont typeface="Wingdings" panose="05000000000000000000" pitchFamily="2" charset="2"/>
              <a:buChar char="§"/>
            </a:pPr>
            <a:r>
              <a:rPr lang="el-GR" altLang="el-GR" sz="2100" dirty="0">
                <a:solidFill>
                  <a:srgbClr val="002060"/>
                </a:solidFill>
              </a:rPr>
              <a:t>Δεν έχει συνέχεια και συνέπεια στην εργασιακή εμπειρία</a:t>
            </a:r>
          </a:p>
          <a:p>
            <a:pPr indent="-457200">
              <a:buNone/>
            </a:pPr>
            <a:endParaRPr lang="el-GR" altLang="el-GR" sz="2100" dirty="0">
              <a:solidFill>
                <a:srgbClr val="FF3300"/>
              </a:solidFill>
            </a:endParaRPr>
          </a:p>
        </p:txBody>
      </p:sp>
    </p:spTree>
    <p:extLst>
      <p:ext uri="{BB962C8B-B14F-4D97-AF65-F5344CB8AC3E}">
        <p14:creationId xmlns:p14="http://schemas.microsoft.com/office/powerpoint/2010/main" val="32795932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3000" y="285750"/>
            <a:ext cx="7139996" cy="628650"/>
          </a:xfrm>
        </p:spPr>
        <p:txBody>
          <a:bodyPr>
            <a:normAutofit fontScale="90000"/>
          </a:bodyPr>
          <a:lstStyle/>
          <a:p>
            <a:r>
              <a:rPr lang="el-GR" altLang="el-GR" sz="2400" dirty="0">
                <a:solidFill>
                  <a:srgbClr val="002060"/>
                </a:solidFill>
              </a:rPr>
              <a:t>Επιλέγοντας την Καλύτερη Οργανωτική Προσέγγιση</a:t>
            </a:r>
          </a:p>
        </p:txBody>
      </p:sp>
      <p:sp>
        <p:nvSpPr>
          <p:cNvPr id="17411" name="Rectangle 3"/>
          <p:cNvSpPr>
            <a:spLocks noChangeArrowheads="1"/>
          </p:cNvSpPr>
          <p:nvPr/>
        </p:nvSpPr>
        <p:spPr bwMode="auto">
          <a:xfrm>
            <a:off x="1714500" y="1200150"/>
            <a:ext cx="60007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lang="el-GR" altLang="el-GR" sz="2700">
              <a:solidFill>
                <a:schemeClr val="tx2"/>
              </a:solidFill>
            </a:endParaRPr>
          </a:p>
        </p:txBody>
      </p:sp>
      <p:sp>
        <p:nvSpPr>
          <p:cNvPr id="17412" name="Rectangle 4"/>
          <p:cNvSpPr>
            <a:spLocks noGrp="1" noChangeArrowheads="1"/>
          </p:cNvSpPr>
          <p:nvPr>
            <p:ph type="body" idx="1"/>
          </p:nvPr>
        </p:nvSpPr>
        <p:spPr>
          <a:xfrm>
            <a:off x="1200150" y="1028700"/>
            <a:ext cx="6858000" cy="3714750"/>
          </a:xfrm>
          <a:noFill/>
          <a:ln/>
        </p:spPr>
        <p:txBody>
          <a:bodyPr/>
          <a:lstStyle/>
          <a:p>
            <a:pPr indent="-457200">
              <a:buNone/>
            </a:pPr>
            <a:r>
              <a:rPr lang="el-GR" altLang="el-GR" sz="2100" dirty="0">
                <a:solidFill>
                  <a:srgbClr val="FF3300"/>
                </a:solidFill>
              </a:rPr>
              <a:t>Συνδυασμένο Βιογραφικό (Χρονολογικό </a:t>
            </a:r>
            <a:r>
              <a:rPr lang="el-GR" altLang="el-GR" sz="2100" dirty="0" smtClean="0">
                <a:solidFill>
                  <a:srgbClr val="FF3300"/>
                </a:solidFill>
              </a:rPr>
              <a:t>&amp; Λειτουργικό</a:t>
            </a:r>
            <a:r>
              <a:rPr lang="el-GR" altLang="el-GR" sz="2100" dirty="0">
                <a:solidFill>
                  <a:srgbClr val="FF3300"/>
                </a:solidFill>
              </a:rPr>
              <a:t>)</a:t>
            </a:r>
          </a:p>
          <a:p>
            <a:pPr indent="-457200">
              <a:buNone/>
            </a:pPr>
            <a:r>
              <a:rPr lang="el-GR" altLang="el-GR" sz="2100" dirty="0">
                <a:solidFill>
                  <a:srgbClr val="002060"/>
                </a:solidFill>
              </a:rPr>
              <a:t>Τονίζει τις Ικανότητες και τα Επιτεύγματα, ενώ </a:t>
            </a:r>
          </a:p>
          <a:p>
            <a:pPr indent="-457200">
              <a:buNone/>
            </a:pPr>
            <a:r>
              <a:rPr lang="el-GR" altLang="el-GR" sz="2100" dirty="0">
                <a:solidFill>
                  <a:srgbClr val="002060"/>
                </a:solidFill>
              </a:rPr>
              <a:t>συμπεριλαμβάνει μια πλήρη εργασιακή ιστορία.</a:t>
            </a:r>
          </a:p>
          <a:p>
            <a:pPr indent="-457200">
              <a:buNone/>
            </a:pPr>
            <a:endParaRPr lang="el-GR" altLang="el-GR" sz="2100" dirty="0"/>
          </a:p>
          <a:p>
            <a:pPr indent="-457200">
              <a:buNone/>
            </a:pPr>
            <a:r>
              <a:rPr lang="el-GR" altLang="el-GR" sz="2100" dirty="0">
                <a:solidFill>
                  <a:srgbClr val="FF3300"/>
                </a:solidFill>
              </a:rPr>
              <a:t>Δεν χρησιμοποιείται Συνήθως:</a:t>
            </a:r>
          </a:p>
          <a:p>
            <a:pPr indent="-457200">
              <a:buClr>
                <a:schemeClr val="tx1"/>
              </a:buClr>
              <a:buNone/>
            </a:pPr>
            <a:r>
              <a:rPr lang="el-GR" altLang="el-GR" sz="2100" dirty="0">
                <a:solidFill>
                  <a:srgbClr val="002060"/>
                </a:solidFill>
              </a:rPr>
              <a:t>2 Μειονεκτήματα</a:t>
            </a:r>
          </a:p>
          <a:p>
            <a:pPr indent="-457200">
              <a:buClr>
                <a:schemeClr val="tx1"/>
              </a:buClr>
              <a:buFontTx/>
              <a:buAutoNum type="arabicPeriod"/>
            </a:pPr>
            <a:r>
              <a:rPr lang="el-GR" altLang="el-GR" sz="2100" dirty="0">
                <a:solidFill>
                  <a:srgbClr val="002060"/>
                </a:solidFill>
              </a:rPr>
              <a:t>Είναι συνήθως μεγαλύτερο</a:t>
            </a:r>
          </a:p>
          <a:p>
            <a:pPr indent="-457200">
              <a:buClr>
                <a:schemeClr val="tx1"/>
              </a:buClr>
              <a:buFontTx/>
              <a:buAutoNum type="arabicPeriod"/>
            </a:pPr>
            <a:r>
              <a:rPr lang="el-GR" altLang="el-GR" sz="2100" dirty="0">
                <a:solidFill>
                  <a:srgbClr val="002060"/>
                </a:solidFill>
              </a:rPr>
              <a:t>Μπορεί να έχει επαναλήψεις και να είναι κουραστικό</a:t>
            </a:r>
          </a:p>
          <a:p>
            <a:pPr indent="-457200">
              <a:buNone/>
            </a:pPr>
            <a:endParaRPr lang="el-GR" altLang="el-GR" sz="2100" dirty="0">
              <a:solidFill>
                <a:srgbClr val="FF3300"/>
              </a:solidFill>
            </a:endParaRPr>
          </a:p>
        </p:txBody>
      </p:sp>
    </p:spTree>
    <p:extLst>
      <p:ext uri="{BB962C8B-B14F-4D97-AF65-F5344CB8AC3E}">
        <p14:creationId xmlns:p14="http://schemas.microsoft.com/office/powerpoint/2010/main" val="2282598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1143000" y="1329612"/>
            <a:ext cx="6777038" cy="2808312"/>
          </a:xfrm>
          <a:prstGeom prst="rect">
            <a:avLst/>
          </a:prstGeom>
          <a:noFill/>
          <a:ln>
            <a:noFill/>
          </a:ln>
        </p:spPr>
        <p:txBody>
          <a:bodyPr spcFirstLastPara="1" wrap="square" lIns="68569" tIns="34275" rIns="68569" bIns="34275" anchor="ctr" anchorCtr="0">
            <a:normAutofit fontScale="90000"/>
          </a:bodyPr>
          <a:lstStyle/>
          <a:p>
            <a:pPr algn="ctr">
              <a:lnSpc>
                <a:spcPct val="200000"/>
              </a:lnSpc>
              <a:buClr>
                <a:srgbClr val="7030A0"/>
              </a:buClr>
              <a:buSzPts val="5000"/>
            </a:pPr>
            <a:r>
              <a:rPr lang="el-GR" sz="3750" dirty="0" smtClean="0">
                <a:solidFill>
                  <a:srgbClr val="7030A0"/>
                </a:solidFill>
                <a:latin typeface="Arial Narrow"/>
                <a:ea typeface="Arial Narrow"/>
                <a:cs typeface="Arial Narrow"/>
                <a:sym typeface="Arial Narrow"/>
              </a:rPr>
              <a:t>Π ρ α κ τ ι κ ή  Π ρ ο σ έ γ </a:t>
            </a:r>
            <a:r>
              <a:rPr lang="el-GR" sz="3750" dirty="0" err="1" smtClean="0">
                <a:solidFill>
                  <a:srgbClr val="7030A0"/>
                </a:solidFill>
                <a:latin typeface="Arial Narrow"/>
                <a:ea typeface="Arial Narrow"/>
                <a:cs typeface="Arial Narrow"/>
                <a:sym typeface="Arial Narrow"/>
              </a:rPr>
              <a:t>γ</a:t>
            </a:r>
            <a:r>
              <a:rPr lang="el-GR" sz="3750" dirty="0" smtClean="0">
                <a:solidFill>
                  <a:srgbClr val="7030A0"/>
                </a:solidFill>
                <a:latin typeface="Arial Narrow"/>
                <a:ea typeface="Arial Narrow"/>
                <a:cs typeface="Arial Narrow"/>
                <a:sym typeface="Arial Narrow"/>
              </a:rPr>
              <a:t> ι σ η </a:t>
            </a:r>
            <a:br>
              <a:rPr lang="el-GR" sz="3750" dirty="0" smtClean="0">
                <a:solidFill>
                  <a:srgbClr val="7030A0"/>
                </a:solidFill>
                <a:latin typeface="Arial Narrow"/>
                <a:ea typeface="Arial Narrow"/>
                <a:cs typeface="Arial Narrow"/>
                <a:sym typeface="Arial Narrow"/>
              </a:rPr>
            </a:br>
            <a:r>
              <a:rPr lang="el-GR" sz="3750" dirty="0" smtClean="0">
                <a:solidFill>
                  <a:srgbClr val="7030A0"/>
                </a:solidFill>
                <a:latin typeface="Arial Narrow"/>
                <a:ea typeface="Arial Narrow"/>
                <a:cs typeface="Arial Narrow"/>
                <a:sym typeface="Arial Narrow"/>
              </a:rPr>
              <a:t>Σ ύ ν τ α ξ η ς   Β ι ο γ ρ α φ ι κ ο ύ </a:t>
            </a:r>
            <a:r>
              <a:rPr lang="el-GR" sz="3750" dirty="0">
                <a:solidFill>
                  <a:srgbClr val="7030A0"/>
                </a:solidFill>
                <a:latin typeface="Arial Narrow"/>
                <a:ea typeface="Arial Narrow"/>
                <a:cs typeface="Arial Narrow"/>
                <a:sym typeface="Arial Narrow"/>
              </a:rPr>
              <a:t/>
            </a:r>
            <a:br>
              <a:rPr lang="el-GR" sz="3750" dirty="0">
                <a:solidFill>
                  <a:srgbClr val="7030A0"/>
                </a:solidFill>
                <a:latin typeface="Arial Narrow"/>
                <a:ea typeface="Arial Narrow"/>
                <a:cs typeface="Arial Narrow"/>
                <a:sym typeface="Arial Narrow"/>
              </a:rPr>
            </a:br>
            <a:endParaRPr sz="3750" u="sng" dirty="0">
              <a:solidFill>
                <a:srgbClr val="7030A0"/>
              </a:solidFill>
              <a:latin typeface="Arial"/>
              <a:ea typeface="Arial"/>
              <a:cs typeface="Arial"/>
              <a:sym typeface="Arial"/>
            </a:endParaRPr>
          </a:p>
        </p:txBody>
      </p:sp>
    </p:spTree>
    <p:extLst>
      <p:ext uri="{BB962C8B-B14F-4D97-AF65-F5344CB8AC3E}">
        <p14:creationId xmlns:p14="http://schemas.microsoft.com/office/powerpoint/2010/main" val="2306825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64809" y="213582"/>
            <a:ext cx="6400800" cy="1200150"/>
          </a:xfrm>
        </p:spPr>
        <p:txBody>
          <a:bodyPr>
            <a:normAutofit/>
          </a:bodyPr>
          <a:lstStyle/>
          <a:p>
            <a:r>
              <a:rPr lang="el-GR" altLang="el-GR" dirty="0">
                <a:solidFill>
                  <a:srgbClr val="002060"/>
                </a:solidFill>
              </a:rPr>
              <a:t>Δημιουργία προσωπικού </a:t>
            </a:r>
            <a:r>
              <a:rPr lang="el-GR" altLang="el-GR" dirty="0" smtClean="0">
                <a:solidFill>
                  <a:srgbClr val="002060"/>
                </a:solidFill>
              </a:rPr>
              <a:t>φακέλου</a:t>
            </a:r>
            <a:r>
              <a:rPr lang="el-GR" altLang="el-GR" dirty="0">
                <a:solidFill>
                  <a:srgbClr val="333399"/>
                </a:solidFill>
                <a:latin typeface="Arial" panose="020B0604020202020204" pitchFamily="34" charset="0"/>
                <a:cs typeface="Times New Roman" panose="02020603050405020304" pitchFamily="18" charset="0"/>
              </a:rPr>
              <a:t/>
            </a:r>
            <a:br>
              <a:rPr lang="el-GR" altLang="el-GR" dirty="0">
                <a:solidFill>
                  <a:srgbClr val="333399"/>
                </a:solidFill>
                <a:latin typeface="Arial" panose="020B0604020202020204" pitchFamily="34" charset="0"/>
                <a:cs typeface="Times New Roman" panose="02020603050405020304" pitchFamily="18" charset="0"/>
              </a:rPr>
            </a:br>
            <a:endParaRPr lang="el-GR" altLang="el-GR" dirty="0">
              <a:solidFill>
                <a:srgbClr val="002060"/>
              </a:solidFill>
            </a:endParaRPr>
          </a:p>
        </p:txBody>
      </p:sp>
      <p:sp>
        <p:nvSpPr>
          <p:cNvPr id="21507" name="Rectangle 3"/>
          <p:cNvSpPr>
            <a:spLocks noGrp="1" noChangeArrowheads="1"/>
          </p:cNvSpPr>
          <p:nvPr>
            <p:ph type="body" idx="1"/>
          </p:nvPr>
        </p:nvSpPr>
        <p:spPr>
          <a:xfrm>
            <a:off x="640747" y="1485900"/>
            <a:ext cx="7360253" cy="3086100"/>
          </a:xfrm>
        </p:spPr>
        <p:txBody>
          <a:bodyPr>
            <a:normAutofit fontScale="92500" lnSpcReduction="10000"/>
          </a:bodyPr>
          <a:lstStyle/>
          <a:p>
            <a:pPr marL="150876" indent="0">
              <a:buNone/>
            </a:pPr>
            <a:r>
              <a:rPr lang="el-GR" altLang="el-GR" sz="2800" dirty="0">
                <a:solidFill>
                  <a:srgbClr val="002060"/>
                </a:solidFill>
                <a:latin typeface="Arial Narrow" panose="020B0606020202030204" pitchFamily="34" charset="0"/>
              </a:rPr>
              <a:t>1. Βιογραφικό Σημείωμα</a:t>
            </a:r>
          </a:p>
          <a:p>
            <a:pPr>
              <a:buFont typeface="Monotype Sorts" pitchFamily="2" charset="2"/>
              <a:buNone/>
            </a:pPr>
            <a:r>
              <a:rPr lang="el-GR" altLang="el-GR" sz="2800" dirty="0">
                <a:solidFill>
                  <a:srgbClr val="002060"/>
                </a:solidFill>
                <a:latin typeface="Arial Narrow" panose="020B0606020202030204" pitchFamily="34" charset="0"/>
              </a:rPr>
              <a:t>- Απαραίτητο για το «κυνήγι» της εργασίας</a:t>
            </a:r>
          </a:p>
          <a:p>
            <a:pPr marL="150876" indent="0">
              <a:buNone/>
            </a:pPr>
            <a:r>
              <a:rPr lang="el-GR" altLang="el-GR" sz="2800" dirty="0">
                <a:solidFill>
                  <a:srgbClr val="002060"/>
                </a:solidFill>
                <a:latin typeface="Arial Narrow" panose="020B0606020202030204" pitchFamily="34" charset="0"/>
              </a:rPr>
              <a:t>2. Τεκμηρίωση Β.Σ.</a:t>
            </a:r>
          </a:p>
          <a:p>
            <a:pPr>
              <a:buFont typeface="Monotype Sorts" pitchFamily="2" charset="2"/>
              <a:buNone/>
            </a:pPr>
            <a:r>
              <a:rPr lang="el-GR" altLang="el-GR" sz="2800" dirty="0">
                <a:solidFill>
                  <a:srgbClr val="002060"/>
                </a:solidFill>
                <a:latin typeface="Arial Narrow" panose="020B0606020202030204" pitchFamily="34" charset="0"/>
              </a:rPr>
              <a:t>- Δικαιολογητικά, Βεβαιώσεις, Επίσημα  έγγραφα</a:t>
            </a:r>
          </a:p>
          <a:p>
            <a:pPr marL="150876" indent="0">
              <a:buNone/>
            </a:pPr>
            <a:r>
              <a:rPr lang="el-GR" altLang="el-GR" sz="2800" dirty="0">
                <a:solidFill>
                  <a:srgbClr val="002060"/>
                </a:solidFill>
                <a:latin typeface="Arial Narrow" panose="020B0606020202030204" pitchFamily="34" charset="0"/>
              </a:rPr>
              <a:t>3. Συστατικές Επιστολές</a:t>
            </a:r>
          </a:p>
          <a:p>
            <a:pPr>
              <a:buFont typeface="Monotype Sorts" pitchFamily="2" charset="2"/>
              <a:buNone/>
            </a:pPr>
            <a:r>
              <a:rPr lang="el-GR" altLang="el-GR" sz="2800" dirty="0">
                <a:solidFill>
                  <a:srgbClr val="002060"/>
                </a:solidFill>
                <a:latin typeface="Arial Narrow" panose="020B0606020202030204" pitchFamily="34" charset="0"/>
              </a:rPr>
              <a:t>- Πρόσωπα εμπιστοσύνης για το τι θα αναφέρουν</a:t>
            </a:r>
          </a:p>
          <a:p>
            <a:pPr marL="150876" indent="0">
              <a:buNone/>
            </a:pPr>
            <a:r>
              <a:rPr lang="el-GR" altLang="el-GR" sz="2800" dirty="0">
                <a:solidFill>
                  <a:srgbClr val="002060"/>
                </a:solidFill>
                <a:latin typeface="Arial Narrow" panose="020B0606020202030204" pitchFamily="34" charset="0"/>
              </a:rPr>
              <a:t>4. Συνοδευτική Επιστολή</a:t>
            </a:r>
          </a:p>
          <a:p>
            <a:endParaRPr lang="el-GR" altLang="el-GR" sz="2800" dirty="0">
              <a:solidFill>
                <a:srgbClr val="002060"/>
              </a:solidFill>
              <a:latin typeface="Arial Narrow" panose="020B0606020202030204" pitchFamily="34" charset="0"/>
            </a:endParaRPr>
          </a:p>
          <a:p>
            <a:endParaRPr lang="el-GR" altLang="el-GR"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258053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dissolve">
                                      <p:cBhvr>
                                        <p:cTn id="27" dur="500"/>
                                        <p:tgtEl>
                                          <p:spTgt spid="215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dissolve">
                                      <p:cBhvr>
                                        <p:cTn id="32" dur="500"/>
                                        <p:tgtEl>
                                          <p:spTgt spid="215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dissolve">
                                      <p:cBhvr>
                                        <p:cTn id="37"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l-GR" altLang="el-GR" dirty="0">
                <a:solidFill>
                  <a:srgbClr val="002060"/>
                </a:solidFill>
              </a:rPr>
              <a:t>Γενικές Πληροφορίες</a:t>
            </a:r>
          </a:p>
        </p:txBody>
      </p:sp>
      <p:sp>
        <p:nvSpPr>
          <p:cNvPr id="19459" name="Rectangle 3"/>
          <p:cNvSpPr>
            <a:spLocks noGrp="1" noChangeArrowheads="1"/>
          </p:cNvSpPr>
          <p:nvPr>
            <p:ph type="body" idx="1"/>
          </p:nvPr>
        </p:nvSpPr>
        <p:spPr>
          <a:xfrm>
            <a:off x="1143000" y="1485900"/>
            <a:ext cx="6858000" cy="3086100"/>
          </a:xfrm>
        </p:spPr>
        <p:txBody>
          <a:bodyPr>
            <a:normAutofit/>
          </a:bodyPr>
          <a:lstStyle/>
          <a:p>
            <a:pPr marL="150876" indent="0" algn="ctr">
              <a:buNone/>
            </a:pPr>
            <a:r>
              <a:rPr lang="el-GR" altLang="el-GR" sz="2400" dirty="0">
                <a:solidFill>
                  <a:srgbClr val="002060"/>
                </a:solidFill>
                <a:latin typeface="Arial Narrow" panose="020B0606020202030204" pitchFamily="34" charset="0"/>
              </a:rPr>
              <a:t>Τι είναι άραγε το Β.Σ.?</a:t>
            </a:r>
          </a:p>
          <a:p>
            <a:pPr marL="150876" indent="0" algn="ctr">
              <a:buNone/>
            </a:pPr>
            <a:endParaRPr lang="en-US" altLang="el-GR" sz="2400" dirty="0" smtClean="0">
              <a:solidFill>
                <a:srgbClr val="002060"/>
              </a:solidFill>
              <a:latin typeface="Arial Narrow" panose="020B0606020202030204" pitchFamily="34" charset="0"/>
            </a:endParaRPr>
          </a:p>
          <a:p>
            <a:pPr marL="150876" indent="0" algn="ctr">
              <a:buNone/>
            </a:pPr>
            <a:endParaRPr lang="en-US" altLang="el-GR" sz="2400" dirty="0">
              <a:solidFill>
                <a:srgbClr val="002060"/>
              </a:solidFill>
              <a:latin typeface="Arial Narrow" panose="020B0606020202030204" pitchFamily="34" charset="0"/>
            </a:endParaRPr>
          </a:p>
          <a:p>
            <a:pPr marL="150876" indent="0" algn="ctr">
              <a:buNone/>
            </a:pPr>
            <a:r>
              <a:rPr lang="el-GR" altLang="el-GR" sz="2400" dirty="0" smtClean="0">
                <a:solidFill>
                  <a:srgbClr val="002060"/>
                </a:solidFill>
                <a:latin typeface="Arial Narrow" panose="020B0606020202030204" pitchFamily="34" charset="0"/>
              </a:rPr>
              <a:t>ΦΩΤΟΓΡΑΦΙΑ </a:t>
            </a:r>
            <a:r>
              <a:rPr lang="el-GR" altLang="el-GR" sz="2400" dirty="0">
                <a:solidFill>
                  <a:srgbClr val="002060"/>
                </a:solidFill>
                <a:latin typeface="Arial Narrow" panose="020B0606020202030204" pitchFamily="34" charset="0"/>
              </a:rPr>
              <a:t>ΜΕ ΛΟΓΙΑ,</a:t>
            </a:r>
          </a:p>
          <a:p>
            <a:pPr algn="ctr">
              <a:buFont typeface="Monotype Sorts" pitchFamily="2" charset="2"/>
              <a:buNone/>
            </a:pPr>
            <a:r>
              <a:rPr lang="el-GR" altLang="el-GR" sz="2400" dirty="0">
                <a:solidFill>
                  <a:srgbClr val="002060"/>
                </a:solidFill>
                <a:latin typeface="Arial Narrow" panose="020B0606020202030204" pitchFamily="34" charset="0"/>
              </a:rPr>
              <a:t>  ΚΑΘΑΡΗ - ΑΛΗΘΙΝΗ - ΧΩΡΙΣ ΑΛΛΟΙΩΣΕΙΣ</a:t>
            </a:r>
          </a:p>
          <a:p>
            <a:endParaRPr lang="el-GR" altLang="el-GR" sz="2400" dirty="0">
              <a:solidFill>
                <a:srgbClr val="002060"/>
              </a:solidFill>
              <a:latin typeface="Arial Narrow" panose="020B0606020202030204" pitchFamily="34" charset="0"/>
            </a:endParaRPr>
          </a:p>
          <a:p>
            <a:pPr marL="150876" indent="0">
              <a:buNone/>
            </a:pPr>
            <a:r>
              <a:rPr lang="el-GR" altLang="el-GR" sz="2400" dirty="0">
                <a:solidFill>
                  <a:srgbClr val="002060"/>
                </a:solidFill>
                <a:latin typeface="Arial Narrow" panose="020B0606020202030204" pitchFamily="34" charset="0"/>
              </a:rPr>
              <a:t>ΠΕΡΙΛΗΨΗ ΓΝΩΣΕΩΝ -ΕΜΠΕΙΡΙΩΝ-ΙΚΑΝΟΤΗΤΩΝ</a:t>
            </a:r>
          </a:p>
          <a:p>
            <a:pPr>
              <a:buFont typeface="Monotype Sorts" pitchFamily="2" charset="2"/>
              <a:buNone/>
            </a:pPr>
            <a:endParaRPr lang="el-GR" altLang="el-GR" sz="24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114253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dissolv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59">
                                            <p:txEl>
                                              <p:pRg st="3" end="3"/>
                                            </p:txEl>
                                          </p:spTgt>
                                        </p:tgtEl>
                                        <p:attrNameLst>
                                          <p:attrName>style.visibility</p:attrName>
                                        </p:attrNameLst>
                                      </p:cBhvr>
                                      <p:to>
                                        <p:strVal val="visible"/>
                                      </p:to>
                                    </p:set>
                                    <p:animEffect transition="in" filter="dissolve">
                                      <p:cBhvr>
                                        <p:cTn id="12" dur="500"/>
                                        <p:tgtEl>
                                          <p:spTgt spid="1945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dissolve">
                                      <p:cBhvr>
                                        <p:cTn id="17" dur="500"/>
                                        <p:tgtEl>
                                          <p:spTgt spid="194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59">
                                            <p:txEl>
                                              <p:pRg st="6" end="6"/>
                                            </p:txEl>
                                          </p:spTgt>
                                        </p:tgtEl>
                                        <p:attrNameLst>
                                          <p:attrName>style.visibility</p:attrName>
                                        </p:attrNameLst>
                                      </p:cBhvr>
                                      <p:to>
                                        <p:strVal val="visible"/>
                                      </p:to>
                                    </p:set>
                                    <p:animEffect transition="in" filter="dissolve">
                                      <p:cBhvr>
                                        <p:cTn id="22"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8" descr="How to Write a Personal Mission Statement"/>
          <p:cNvPicPr preferRelativeResize="0"/>
          <p:nvPr/>
        </p:nvPicPr>
        <p:blipFill rotWithShape="1">
          <a:blip r:embed="rId3">
            <a:alphaModFix/>
          </a:blip>
          <a:srcRect/>
          <a:stretch/>
        </p:blipFill>
        <p:spPr>
          <a:xfrm>
            <a:off x="2559667" y="1498107"/>
            <a:ext cx="3693111" cy="2077375"/>
          </a:xfrm>
          <a:prstGeom prst="rect">
            <a:avLst/>
          </a:prstGeom>
          <a:noFill/>
          <a:ln>
            <a:noFill/>
          </a:ln>
        </p:spPr>
      </p:pic>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314450" y="1657350"/>
            <a:ext cx="6172200" cy="2914650"/>
          </a:xfrm>
        </p:spPr>
        <p:txBody>
          <a:bodyPr/>
          <a:lstStyle/>
          <a:p>
            <a:pPr marL="150876" indent="0" algn="ctr">
              <a:buNone/>
            </a:pPr>
            <a:r>
              <a:rPr lang="el-GR" altLang="el-GR" sz="2700" dirty="0">
                <a:solidFill>
                  <a:srgbClr val="002060"/>
                </a:solidFill>
              </a:rPr>
              <a:t>ΚΑΘΟΡΙΣΜΟΣ ΣΥΝΕΝΤΕΥΞΗΣ</a:t>
            </a:r>
          </a:p>
          <a:p>
            <a:pPr lvl="1"/>
            <a:endParaRPr lang="el-GR" altLang="el-GR" sz="2400" dirty="0">
              <a:solidFill>
                <a:srgbClr val="002060"/>
              </a:solidFill>
            </a:endParaRPr>
          </a:p>
          <a:p>
            <a:pPr lvl="1">
              <a:lnSpc>
                <a:spcPct val="140000"/>
              </a:lnSpc>
            </a:pPr>
            <a:r>
              <a:rPr lang="el-GR" altLang="el-GR" sz="2400" dirty="0">
                <a:solidFill>
                  <a:srgbClr val="002060"/>
                </a:solidFill>
              </a:rPr>
              <a:t>Να κεντρίσει την προσοχή του εργοδότη</a:t>
            </a:r>
          </a:p>
          <a:p>
            <a:pPr lvl="1">
              <a:lnSpc>
                <a:spcPct val="140000"/>
              </a:lnSpc>
            </a:pPr>
            <a:r>
              <a:rPr lang="el-GR" altLang="el-GR" sz="2400" dirty="0">
                <a:solidFill>
                  <a:srgbClr val="002060"/>
                </a:solidFill>
              </a:rPr>
              <a:t>Να υποκινήσει το ενδιαφέρον του</a:t>
            </a:r>
          </a:p>
          <a:p>
            <a:pPr lvl="1">
              <a:lnSpc>
                <a:spcPct val="140000"/>
              </a:lnSpc>
            </a:pPr>
            <a:r>
              <a:rPr lang="el-GR" altLang="el-GR" sz="2400" dirty="0">
                <a:solidFill>
                  <a:srgbClr val="002060"/>
                </a:solidFill>
              </a:rPr>
              <a:t>Να είναι ειλικρινές</a:t>
            </a:r>
            <a:endParaRPr lang="el-GR" altLang="el-GR" dirty="0">
              <a:solidFill>
                <a:srgbClr val="002060"/>
              </a:solidFill>
            </a:endParaRPr>
          </a:p>
        </p:txBody>
      </p:sp>
      <p:sp>
        <p:nvSpPr>
          <p:cNvPr id="10248" name="WordArt 8"/>
          <p:cNvSpPr>
            <a:spLocks noChangeArrowheads="1" noChangeShapeType="1" noTextEdit="1"/>
          </p:cNvSpPr>
          <p:nvPr/>
        </p:nvSpPr>
        <p:spPr bwMode="auto">
          <a:xfrm>
            <a:off x="1771650" y="171450"/>
            <a:ext cx="5486400" cy="10287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Στόχος</a:t>
            </a:r>
          </a:p>
          <a:p>
            <a:pPr algn="ctr"/>
            <a:r>
              <a:rPr lang="el-GR" sz="27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Βιογραφικού Σημειώματος</a:t>
            </a:r>
          </a:p>
        </p:txBody>
      </p:sp>
    </p:spTree>
    <p:extLst>
      <p:ext uri="{BB962C8B-B14F-4D97-AF65-F5344CB8AC3E}">
        <p14:creationId xmlns:p14="http://schemas.microsoft.com/office/powerpoint/2010/main" val="2242373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ssolve">
                                      <p:cBhvr>
                                        <p:cTn id="7" dur="500"/>
                                        <p:tgtEl>
                                          <p:spTgt spid="1024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243">
                                            <p:txEl>
                                              <p:pRg st="2" end="2"/>
                                            </p:txEl>
                                          </p:spTgt>
                                        </p:tgtEl>
                                        <p:attrNameLst>
                                          <p:attrName>style.visibility</p:attrName>
                                        </p:attrNameLst>
                                      </p:cBhvr>
                                      <p:to>
                                        <p:strVal val="visible"/>
                                      </p:to>
                                    </p:set>
                                    <p:animEffect transition="in" filter="dissolve">
                                      <p:cBhvr>
                                        <p:cTn id="10" dur="500"/>
                                        <p:tgtEl>
                                          <p:spTgt spid="1024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243">
                                            <p:txEl>
                                              <p:pRg st="3" end="3"/>
                                            </p:txEl>
                                          </p:spTgt>
                                        </p:tgtEl>
                                        <p:attrNameLst>
                                          <p:attrName>style.visibility</p:attrName>
                                        </p:attrNameLst>
                                      </p:cBhvr>
                                      <p:to>
                                        <p:strVal val="visible"/>
                                      </p:to>
                                    </p:set>
                                    <p:animEffect transition="in" filter="dissolve">
                                      <p:cBhvr>
                                        <p:cTn id="13" dur="500"/>
                                        <p:tgtEl>
                                          <p:spTgt spid="1024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243">
                                            <p:txEl>
                                              <p:pRg st="4" end="4"/>
                                            </p:txEl>
                                          </p:spTgt>
                                        </p:tgtEl>
                                        <p:attrNameLst>
                                          <p:attrName>style.visibility</p:attrName>
                                        </p:attrNameLst>
                                      </p:cBhvr>
                                      <p:to>
                                        <p:strVal val="visible"/>
                                      </p:to>
                                    </p:set>
                                    <p:animEffect transition="in" filter="dissolve">
                                      <p:cBhvr>
                                        <p:cTn id="16" dur="5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1143000" y="1485900"/>
            <a:ext cx="6686550" cy="3086100"/>
          </a:xfrm>
        </p:spPr>
        <p:txBody>
          <a:bodyPr>
            <a:normAutofit fontScale="85000" lnSpcReduction="20000"/>
          </a:bodyPr>
          <a:lstStyle/>
          <a:p>
            <a:pPr algn="ctr">
              <a:buFont typeface="Monotype Sorts" pitchFamily="2" charset="2"/>
              <a:buNone/>
            </a:pPr>
            <a:r>
              <a:rPr lang="el-GR" altLang="el-GR" sz="2400" dirty="0">
                <a:solidFill>
                  <a:srgbClr val="002060"/>
                </a:solidFill>
              </a:rPr>
              <a:t>Ένα Β.Σ. θα πρέπει να είναι:</a:t>
            </a:r>
          </a:p>
          <a:p>
            <a:pPr algn="ctr">
              <a:buFont typeface="Monotype Sorts" pitchFamily="2" charset="2"/>
              <a:buNone/>
            </a:pPr>
            <a:endParaRPr lang="el-GR" altLang="el-GR" sz="2400" dirty="0">
              <a:solidFill>
                <a:srgbClr val="002060"/>
              </a:solidFill>
            </a:endParaRPr>
          </a:p>
          <a:p>
            <a:pPr marL="150876" indent="0">
              <a:lnSpc>
                <a:spcPct val="70000"/>
              </a:lnSpc>
              <a:buNone/>
            </a:pPr>
            <a:r>
              <a:rPr lang="en-US" altLang="el-GR" sz="2400" dirty="0" smtClean="0">
                <a:solidFill>
                  <a:srgbClr val="002060"/>
                </a:solidFill>
              </a:rPr>
              <a:t>- </a:t>
            </a:r>
            <a:r>
              <a:rPr lang="el-GR" altLang="el-GR" sz="2400" dirty="0" smtClean="0">
                <a:solidFill>
                  <a:srgbClr val="002060"/>
                </a:solidFill>
              </a:rPr>
              <a:t>Σύντομο </a:t>
            </a:r>
            <a:r>
              <a:rPr lang="el-GR" altLang="el-GR" sz="2400" dirty="0">
                <a:solidFill>
                  <a:srgbClr val="002060"/>
                </a:solidFill>
              </a:rPr>
              <a:t>(όχι πάνω από 2 σελίδες)</a:t>
            </a:r>
          </a:p>
          <a:p>
            <a:pPr>
              <a:lnSpc>
                <a:spcPct val="40000"/>
              </a:lnSpc>
            </a:pPr>
            <a:endParaRPr lang="el-GR" altLang="el-GR" sz="2400" dirty="0">
              <a:solidFill>
                <a:srgbClr val="002060"/>
              </a:solidFill>
            </a:endParaRPr>
          </a:p>
          <a:p>
            <a:pPr>
              <a:lnSpc>
                <a:spcPct val="120000"/>
              </a:lnSpc>
              <a:buFontTx/>
              <a:buChar char="-"/>
            </a:pPr>
            <a:r>
              <a:rPr lang="el-GR" altLang="el-GR" sz="2400" dirty="0" smtClean="0">
                <a:solidFill>
                  <a:srgbClr val="002060"/>
                </a:solidFill>
              </a:rPr>
              <a:t>Ευανάγνωστο </a:t>
            </a:r>
            <a:r>
              <a:rPr lang="el-GR" altLang="el-GR" sz="2400" dirty="0">
                <a:solidFill>
                  <a:srgbClr val="002060"/>
                </a:solidFill>
              </a:rPr>
              <a:t>&amp; </a:t>
            </a:r>
            <a:r>
              <a:rPr lang="el-GR" altLang="el-GR" sz="2400" dirty="0" smtClean="0">
                <a:solidFill>
                  <a:srgbClr val="002060"/>
                </a:solidFill>
              </a:rPr>
              <a:t>καθαρό</a:t>
            </a:r>
            <a:endParaRPr lang="en-US" altLang="el-GR" sz="2400" dirty="0">
              <a:solidFill>
                <a:srgbClr val="002060"/>
              </a:solidFill>
            </a:endParaRPr>
          </a:p>
          <a:p>
            <a:pPr>
              <a:lnSpc>
                <a:spcPct val="120000"/>
              </a:lnSpc>
              <a:buFontTx/>
              <a:buChar char="-"/>
            </a:pPr>
            <a:r>
              <a:rPr lang="el-GR" altLang="el-GR" sz="2400" dirty="0" smtClean="0">
                <a:solidFill>
                  <a:srgbClr val="002060"/>
                </a:solidFill>
              </a:rPr>
              <a:t>Οι </a:t>
            </a:r>
            <a:r>
              <a:rPr lang="el-GR" altLang="el-GR" sz="2400" dirty="0">
                <a:solidFill>
                  <a:srgbClr val="002060"/>
                </a:solidFill>
              </a:rPr>
              <a:t>λέξεις αναφέρονται </a:t>
            </a:r>
            <a:r>
              <a:rPr lang="el-GR" altLang="el-GR" sz="2400" dirty="0" smtClean="0">
                <a:solidFill>
                  <a:srgbClr val="002060"/>
                </a:solidFill>
              </a:rPr>
              <a:t>ολόκληρες</a:t>
            </a:r>
            <a:endParaRPr lang="en-US" altLang="el-GR" sz="2400" dirty="0" smtClean="0">
              <a:solidFill>
                <a:srgbClr val="002060"/>
              </a:solidFill>
            </a:endParaRPr>
          </a:p>
          <a:p>
            <a:pPr>
              <a:lnSpc>
                <a:spcPct val="120000"/>
              </a:lnSpc>
              <a:buFontTx/>
              <a:buChar char="-"/>
            </a:pPr>
            <a:r>
              <a:rPr lang="el-GR" altLang="el-GR" sz="2400" dirty="0" smtClean="0">
                <a:solidFill>
                  <a:srgbClr val="002060"/>
                </a:solidFill>
              </a:rPr>
              <a:t>Επιβάλλεται </a:t>
            </a:r>
            <a:r>
              <a:rPr lang="el-GR" altLang="el-GR" sz="2400" dirty="0">
                <a:solidFill>
                  <a:srgbClr val="002060"/>
                </a:solidFill>
              </a:rPr>
              <a:t>σωστή στίξη &amp; </a:t>
            </a:r>
            <a:r>
              <a:rPr lang="el-GR" altLang="el-GR" sz="2400" dirty="0" smtClean="0">
                <a:solidFill>
                  <a:srgbClr val="002060"/>
                </a:solidFill>
              </a:rPr>
              <a:t>ορθογραφία</a:t>
            </a:r>
            <a:endParaRPr lang="en-US" altLang="el-GR" sz="2400" dirty="0" smtClean="0">
              <a:solidFill>
                <a:srgbClr val="002060"/>
              </a:solidFill>
            </a:endParaRPr>
          </a:p>
          <a:p>
            <a:pPr>
              <a:lnSpc>
                <a:spcPct val="120000"/>
              </a:lnSpc>
              <a:buFontTx/>
              <a:buChar char="-"/>
            </a:pPr>
            <a:r>
              <a:rPr lang="el-GR" altLang="el-GR" sz="2400" dirty="0" smtClean="0">
                <a:solidFill>
                  <a:srgbClr val="002060"/>
                </a:solidFill>
              </a:rPr>
              <a:t>Επιβάλλεται </a:t>
            </a:r>
            <a:r>
              <a:rPr lang="el-GR" altLang="el-GR" sz="2400" dirty="0">
                <a:solidFill>
                  <a:srgbClr val="002060"/>
                </a:solidFill>
              </a:rPr>
              <a:t>ειλικρίνεια &amp; σαφήνεια</a:t>
            </a:r>
          </a:p>
          <a:p>
            <a:pPr>
              <a:lnSpc>
                <a:spcPct val="120000"/>
              </a:lnSpc>
              <a:buFontTx/>
              <a:buChar char="-"/>
            </a:pPr>
            <a:endParaRPr lang="el-GR" altLang="el-GR" sz="2400" dirty="0">
              <a:solidFill>
                <a:srgbClr val="002060"/>
              </a:solidFill>
            </a:endParaRPr>
          </a:p>
          <a:p>
            <a:pPr>
              <a:lnSpc>
                <a:spcPct val="120000"/>
              </a:lnSpc>
              <a:buFont typeface="Monotype Sorts" pitchFamily="2" charset="2"/>
              <a:buNone/>
            </a:pPr>
            <a:r>
              <a:rPr lang="el-GR" altLang="el-GR" sz="2400" dirty="0">
                <a:solidFill>
                  <a:srgbClr val="002060"/>
                </a:solidFill>
              </a:rPr>
              <a:t>  </a:t>
            </a:r>
          </a:p>
        </p:txBody>
      </p:sp>
      <p:sp>
        <p:nvSpPr>
          <p:cNvPr id="18436" name="WordArt 4"/>
          <p:cNvSpPr>
            <a:spLocks noChangeArrowheads="1" noChangeShapeType="1" noTextEdit="1"/>
          </p:cNvSpPr>
          <p:nvPr/>
        </p:nvSpPr>
        <p:spPr bwMode="auto">
          <a:xfrm>
            <a:off x="1771650" y="171450"/>
            <a:ext cx="5486400" cy="10287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Τεχνικά σημεία παρουσίασης</a:t>
            </a:r>
          </a:p>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Βιογραφικού Σημειώματος</a:t>
            </a:r>
          </a:p>
        </p:txBody>
      </p:sp>
    </p:spTree>
    <p:extLst>
      <p:ext uri="{BB962C8B-B14F-4D97-AF65-F5344CB8AC3E}">
        <p14:creationId xmlns:p14="http://schemas.microsoft.com/office/powerpoint/2010/main" val="50884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ssolve">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animEffect transition="in" filter="dissolve">
                                      <p:cBhvr>
                                        <p:cTn id="17" dur="500"/>
                                        <p:tgtEl>
                                          <p:spTgt spid="184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35">
                                            <p:txEl>
                                              <p:pRg st="5" end="5"/>
                                            </p:txEl>
                                          </p:spTgt>
                                        </p:tgtEl>
                                        <p:attrNameLst>
                                          <p:attrName>style.visibility</p:attrName>
                                        </p:attrNameLst>
                                      </p:cBhvr>
                                      <p:to>
                                        <p:strVal val="visible"/>
                                      </p:to>
                                    </p:set>
                                    <p:animEffect transition="in" filter="dissolve">
                                      <p:cBhvr>
                                        <p:cTn id="22" dur="500"/>
                                        <p:tgtEl>
                                          <p:spTgt spid="1843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435">
                                            <p:txEl>
                                              <p:pRg st="6" end="6"/>
                                            </p:txEl>
                                          </p:spTgt>
                                        </p:tgtEl>
                                        <p:attrNameLst>
                                          <p:attrName>style.visibility</p:attrName>
                                        </p:attrNameLst>
                                      </p:cBhvr>
                                      <p:to>
                                        <p:strVal val="visible"/>
                                      </p:to>
                                    </p:set>
                                    <p:animEffect transition="in" filter="dissolve">
                                      <p:cBhvr>
                                        <p:cTn id="27" dur="500"/>
                                        <p:tgtEl>
                                          <p:spTgt spid="1843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35">
                                            <p:txEl>
                                              <p:pRg st="7" end="7"/>
                                            </p:txEl>
                                          </p:spTgt>
                                        </p:tgtEl>
                                        <p:attrNameLst>
                                          <p:attrName>style.visibility</p:attrName>
                                        </p:attrNameLst>
                                      </p:cBhvr>
                                      <p:to>
                                        <p:strVal val="visible"/>
                                      </p:to>
                                    </p:set>
                                    <p:animEffect transition="in" filter="dissolve">
                                      <p:cBhvr>
                                        <p:cTn id="32" dur="500"/>
                                        <p:tgtEl>
                                          <p:spTgt spid="18435">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435">
                                            <p:txEl>
                                              <p:pRg st="9" end="9"/>
                                            </p:txEl>
                                          </p:spTgt>
                                        </p:tgtEl>
                                        <p:attrNameLst>
                                          <p:attrName>style.visibility</p:attrName>
                                        </p:attrNameLst>
                                      </p:cBhvr>
                                      <p:to>
                                        <p:strVal val="visible"/>
                                      </p:to>
                                    </p:set>
                                    <p:animEffect transition="in" filter="dissolve">
                                      <p:cBhvr>
                                        <p:cTn id="37" dur="500"/>
                                        <p:tgtEl>
                                          <p:spTgt spid="184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1074587" y="1314450"/>
            <a:ext cx="7642248" cy="3829050"/>
          </a:xfrm>
        </p:spPr>
        <p:txBody>
          <a:bodyPr>
            <a:normAutofit fontScale="85000" lnSpcReduction="10000"/>
          </a:bodyPr>
          <a:lstStyle/>
          <a:p>
            <a:pPr algn="just">
              <a:lnSpc>
                <a:spcPct val="160000"/>
              </a:lnSpc>
              <a:buFont typeface="Wingdings" panose="05000000000000000000" pitchFamily="2" charset="2"/>
              <a:buChar char="§"/>
            </a:pPr>
            <a:r>
              <a:rPr lang="el-GR" altLang="el-GR" sz="2400" b="1" dirty="0">
                <a:solidFill>
                  <a:srgbClr val="002060"/>
                </a:solidFill>
              </a:rPr>
              <a:t>Μην</a:t>
            </a:r>
            <a:r>
              <a:rPr lang="el-GR" altLang="el-GR" sz="2400" dirty="0">
                <a:solidFill>
                  <a:srgbClr val="002060"/>
                </a:solidFill>
              </a:rPr>
              <a:t> εμπλουτίζετε το Β.Σ. με καλλιτεχνήματα</a:t>
            </a:r>
          </a:p>
          <a:p>
            <a:pPr algn="just">
              <a:lnSpc>
                <a:spcPct val="160000"/>
              </a:lnSpc>
              <a:buFont typeface="Wingdings" panose="05000000000000000000" pitchFamily="2" charset="2"/>
              <a:buChar char="§"/>
            </a:pPr>
            <a:r>
              <a:rPr lang="el-GR" altLang="el-GR" sz="2400" b="1" dirty="0">
                <a:solidFill>
                  <a:srgbClr val="002060"/>
                </a:solidFill>
              </a:rPr>
              <a:t>Μη </a:t>
            </a:r>
            <a:r>
              <a:rPr lang="el-GR" altLang="el-GR" sz="2400" dirty="0">
                <a:solidFill>
                  <a:srgbClr val="002060"/>
                </a:solidFill>
              </a:rPr>
              <a:t>χρησιμοποιείται περιττές εκφράσεις</a:t>
            </a:r>
          </a:p>
          <a:p>
            <a:pPr algn="just">
              <a:lnSpc>
                <a:spcPct val="160000"/>
              </a:lnSpc>
              <a:buFont typeface="Wingdings" panose="05000000000000000000" pitchFamily="2" charset="2"/>
              <a:buChar char="§"/>
            </a:pPr>
            <a:r>
              <a:rPr lang="el-GR" altLang="el-GR" sz="2400" b="1" dirty="0">
                <a:solidFill>
                  <a:srgbClr val="002060"/>
                </a:solidFill>
              </a:rPr>
              <a:t>Μην</a:t>
            </a:r>
            <a:r>
              <a:rPr lang="el-GR" altLang="el-GR" sz="2400" dirty="0">
                <a:solidFill>
                  <a:srgbClr val="002060"/>
                </a:solidFill>
              </a:rPr>
              <a:t> αντιγράψετε το Β.Σ. κάποιου άλλου.</a:t>
            </a:r>
          </a:p>
          <a:p>
            <a:pPr algn="just">
              <a:lnSpc>
                <a:spcPct val="160000"/>
              </a:lnSpc>
              <a:buFont typeface="Wingdings" panose="05000000000000000000" pitchFamily="2" charset="2"/>
              <a:buChar char="§"/>
            </a:pPr>
            <a:r>
              <a:rPr lang="el-GR" altLang="el-GR" sz="2400" b="1" dirty="0">
                <a:solidFill>
                  <a:srgbClr val="002060"/>
                </a:solidFill>
              </a:rPr>
              <a:t>Μην</a:t>
            </a:r>
            <a:r>
              <a:rPr lang="el-GR" altLang="el-GR" sz="2400" dirty="0">
                <a:solidFill>
                  <a:srgbClr val="002060"/>
                </a:solidFill>
              </a:rPr>
              <a:t> περιλάβετε ψευδή </a:t>
            </a:r>
            <a:r>
              <a:rPr lang="el-GR" altLang="el-GR" sz="2400" dirty="0" smtClean="0">
                <a:solidFill>
                  <a:srgbClr val="002060"/>
                </a:solidFill>
              </a:rPr>
              <a:t>στοιχεία</a:t>
            </a:r>
            <a:endParaRPr lang="en-US" altLang="el-GR" sz="2400" dirty="0" smtClean="0">
              <a:solidFill>
                <a:srgbClr val="002060"/>
              </a:solidFill>
            </a:endParaRPr>
          </a:p>
          <a:p>
            <a:pPr>
              <a:lnSpc>
                <a:spcPct val="140000"/>
              </a:lnSpc>
              <a:buFont typeface="Wingdings" panose="05000000000000000000" pitchFamily="2" charset="2"/>
              <a:buChar char="§"/>
            </a:pPr>
            <a:r>
              <a:rPr lang="el-GR" altLang="el-GR" sz="2400" b="1" dirty="0">
                <a:solidFill>
                  <a:srgbClr val="002060"/>
                </a:solidFill>
              </a:rPr>
              <a:t>Μη</a:t>
            </a:r>
            <a:r>
              <a:rPr lang="el-GR" altLang="el-GR" sz="2400" dirty="0">
                <a:solidFill>
                  <a:srgbClr val="002060"/>
                </a:solidFill>
              </a:rPr>
              <a:t> στέλνετε διορθωμένες φωτοτυπίες</a:t>
            </a:r>
          </a:p>
          <a:p>
            <a:pPr>
              <a:lnSpc>
                <a:spcPct val="140000"/>
              </a:lnSpc>
              <a:buFont typeface="Wingdings" panose="05000000000000000000" pitchFamily="2" charset="2"/>
              <a:buChar char="§"/>
            </a:pPr>
            <a:r>
              <a:rPr lang="el-GR" altLang="el-GR" sz="2400" b="1" dirty="0">
                <a:solidFill>
                  <a:srgbClr val="002060"/>
                </a:solidFill>
              </a:rPr>
              <a:t>Μην</a:t>
            </a:r>
            <a:r>
              <a:rPr lang="el-GR" altLang="el-GR" sz="2400" dirty="0">
                <a:solidFill>
                  <a:srgbClr val="002060"/>
                </a:solidFill>
              </a:rPr>
              <a:t> υπογράφετε το Β.Σ.</a:t>
            </a:r>
          </a:p>
          <a:p>
            <a:pPr>
              <a:lnSpc>
                <a:spcPct val="140000"/>
              </a:lnSpc>
              <a:buFont typeface="Wingdings" panose="05000000000000000000" pitchFamily="2" charset="2"/>
              <a:buChar char="§"/>
            </a:pPr>
            <a:r>
              <a:rPr lang="el-GR" altLang="el-GR" sz="2400" b="1" dirty="0">
                <a:solidFill>
                  <a:srgbClr val="002060"/>
                </a:solidFill>
              </a:rPr>
              <a:t>Μη</a:t>
            </a:r>
            <a:r>
              <a:rPr lang="el-GR" altLang="el-GR" sz="2400" dirty="0">
                <a:solidFill>
                  <a:srgbClr val="002060"/>
                </a:solidFill>
              </a:rPr>
              <a:t> βάζετε προσωπική </a:t>
            </a:r>
            <a:r>
              <a:rPr lang="el-GR" altLang="el-GR" sz="2400" dirty="0" smtClean="0">
                <a:solidFill>
                  <a:srgbClr val="002060"/>
                </a:solidFill>
              </a:rPr>
              <a:t>φωτογραφία,</a:t>
            </a:r>
            <a:r>
              <a:rPr lang="en-US" altLang="el-GR" sz="2400" dirty="0" smtClean="0">
                <a:solidFill>
                  <a:srgbClr val="002060"/>
                </a:solidFill>
              </a:rPr>
              <a:t> (</a:t>
            </a:r>
            <a:r>
              <a:rPr lang="el-GR" altLang="el-GR" sz="2400" dirty="0" smtClean="0">
                <a:solidFill>
                  <a:srgbClr val="002060"/>
                </a:solidFill>
              </a:rPr>
              <a:t>εκτός </a:t>
            </a:r>
            <a:r>
              <a:rPr lang="el-GR" altLang="el-GR" sz="2400" dirty="0">
                <a:solidFill>
                  <a:srgbClr val="002060"/>
                </a:solidFill>
              </a:rPr>
              <a:t>και αν σας </a:t>
            </a:r>
            <a:r>
              <a:rPr lang="el-GR" altLang="el-GR" sz="2400" dirty="0" smtClean="0">
                <a:solidFill>
                  <a:srgbClr val="002060"/>
                </a:solidFill>
              </a:rPr>
              <a:t>ζητηθεί</a:t>
            </a:r>
            <a:r>
              <a:rPr lang="en-US" altLang="el-GR" sz="2400" dirty="0" smtClean="0">
                <a:solidFill>
                  <a:srgbClr val="002060"/>
                </a:solidFill>
              </a:rPr>
              <a:t>)</a:t>
            </a:r>
            <a:endParaRPr lang="el-GR" altLang="el-GR" sz="2400" dirty="0">
              <a:solidFill>
                <a:srgbClr val="002060"/>
              </a:solidFill>
            </a:endParaRPr>
          </a:p>
          <a:p>
            <a:pPr algn="just">
              <a:lnSpc>
                <a:spcPct val="160000"/>
              </a:lnSpc>
              <a:buFont typeface="Wingdings" panose="05000000000000000000" pitchFamily="2" charset="2"/>
              <a:buChar char="§"/>
            </a:pPr>
            <a:endParaRPr lang="el-GR" altLang="el-GR" sz="2400" dirty="0">
              <a:solidFill>
                <a:srgbClr val="002060"/>
              </a:solidFill>
            </a:endParaRPr>
          </a:p>
          <a:p>
            <a:endParaRPr lang="el-GR" altLang="el-GR" sz="2400" dirty="0">
              <a:solidFill>
                <a:srgbClr val="002060"/>
              </a:solidFill>
            </a:endParaRPr>
          </a:p>
        </p:txBody>
      </p:sp>
      <p:sp>
        <p:nvSpPr>
          <p:cNvPr id="23556" name="WordArt 4"/>
          <p:cNvSpPr>
            <a:spLocks noChangeArrowheads="1" noChangeShapeType="1" noTextEdit="1"/>
          </p:cNvSpPr>
          <p:nvPr/>
        </p:nvSpPr>
        <p:spPr bwMode="auto">
          <a:xfrm>
            <a:off x="1657350" y="400050"/>
            <a:ext cx="5600700" cy="6858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Τι να αποφύγετε - Τα don’ts</a:t>
            </a:r>
          </a:p>
        </p:txBody>
      </p:sp>
    </p:spTree>
    <p:extLst>
      <p:ext uri="{BB962C8B-B14F-4D97-AF65-F5344CB8AC3E}">
        <p14:creationId xmlns:p14="http://schemas.microsoft.com/office/powerpoint/2010/main" val="385615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dissolve">
                                      <p:cBhvr>
                                        <p:cTn id="12" dur="5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dissolve">
                                      <p:cBhvr>
                                        <p:cTn id="17" dur="500"/>
                                        <p:tgtEl>
                                          <p:spTgt spid="235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dissolve">
                                      <p:cBhvr>
                                        <p:cTn id="22" dur="5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dissolve">
                                      <p:cBhvr>
                                        <p:cTn id="27" dur="500"/>
                                        <p:tgtEl>
                                          <p:spTgt spid="235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animEffect transition="in" filter="dissolve">
                                      <p:cBhvr>
                                        <p:cTn id="32" dur="500"/>
                                        <p:tgtEl>
                                          <p:spTgt spid="235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555">
                                            <p:txEl>
                                              <p:pRg st="6" end="6"/>
                                            </p:txEl>
                                          </p:spTgt>
                                        </p:tgtEl>
                                        <p:attrNameLst>
                                          <p:attrName>style.visibility</p:attrName>
                                        </p:attrNameLst>
                                      </p:cBhvr>
                                      <p:to>
                                        <p:strVal val="visible"/>
                                      </p:to>
                                    </p:set>
                                    <p:animEffect transition="in" filter="dissolve">
                                      <p:cBhvr>
                                        <p:cTn id="37"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p:txBody>
          <a:bodyPr>
            <a:normAutofit fontScale="92500" lnSpcReduction="20000"/>
          </a:bodyPr>
          <a:lstStyle/>
          <a:p>
            <a:pPr>
              <a:buFont typeface="Wingdings" panose="05000000000000000000" pitchFamily="2" charset="2"/>
              <a:buChar char="§"/>
            </a:pPr>
            <a:r>
              <a:rPr lang="el-GR" altLang="el-GR" sz="2400" dirty="0">
                <a:solidFill>
                  <a:srgbClr val="002060"/>
                </a:solidFill>
              </a:rPr>
              <a:t>ΠΡΟΣΩΠΙΚΑ ΣΤΟΙΧΕΙΑ</a:t>
            </a:r>
          </a:p>
          <a:p>
            <a:pPr>
              <a:buFont typeface="Wingdings" panose="05000000000000000000" pitchFamily="2" charset="2"/>
              <a:buChar char="§"/>
            </a:pPr>
            <a:r>
              <a:rPr lang="el-GR" altLang="el-GR" sz="2400" i="1" dirty="0">
                <a:solidFill>
                  <a:srgbClr val="002060"/>
                </a:solidFill>
              </a:rPr>
              <a:t>ΣΤΟΧΟΙ ΣΤΑΔΙΟΔΡΟΜΙΑΣ</a:t>
            </a:r>
            <a:endParaRPr lang="el-GR" altLang="el-GR" sz="2400" dirty="0">
              <a:solidFill>
                <a:srgbClr val="002060"/>
              </a:solidFill>
            </a:endParaRPr>
          </a:p>
          <a:p>
            <a:pPr>
              <a:buFont typeface="Wingdings" panose="05000000000000000000" pitchFamily="2" charset="2"/>
              <a:buChar char="§"/>
            </a:pPr>
            <a:r>
              <a:rPr lang="el-GR" altLang="el-GR" sz="2400" dirty="0">
                <a:solidFill>
                  <a:srgbClr val="002060"/>
                </a:solidFill>
              </a:rPr>
              <a:t>ΕΚΠΑΙΔΕΥΣΗ ή ΣΠΟΥΔΕΣ</a:t>
            </a:r>
          </a:p>
          <a:p>
            <a:pPr>
              <a:buFont typeface="Wingdings" panose="05000000000000000000" pitchFamily="2" charset="2"/>
              <a:buChar char="§"/>
            </a:pPr>
            <a:r>
              <a:rPr lang="el-GR" altLang="el-GR" sz="2400" dirty="0">
                <a:solidFill>
                  <a:srgbClr val="002060"/>
                </a:solidFill>
              </a:rPr>
              <a:t>ΣΕΜΙΝΑΡΙΑ - ΣΥΝΕΧΗΣ ΚΑΤΑΡΤΙΣΗ</a:t>
            </a:r>
          </a:p>
          <a:p>
            <a:pPr>
              <a:buFont typeface="Wingdings" panose="05000000000000000000" pitchFamily="2" charset="2"/>
              <a:buChar char="§"/>
            </a:pPr>
            <a:r>
              <a:rPr lang="el-GR" altLang="el-GR" sz="2400" dirty="0">
                <a:solidFill>
                  <a:srgbClr val="002060"/>
                </a:solidFill>
              </a:rPr>
              <a:t>ΕΠΑΓΓΕΛΜΑΤΙΚΗ ΕΜΠΕΙΡΙΑ</a:t>
            </a:r>
          </a:p>
          <a:p>
            <a:pPr>
              <a:buFont typeface="Wingdings" panose="05000000000000000000" pitchFamily="2" charset="2"/>
              <a:buChar char="§"/>
            </a:pPr>
            <a:r>
              <a:rPr lang="el-GR" altLang="el-GR" sz="2400" dirty="0">
                <a:solidFill>
                  <a:srgbClr val="002060"/>
                </a:solidFill>
              </a:rPr>
              <a:t>ΞΕΝΕΣ ΓΛΩΣΣΕΣ</a:t>
            </a:r>
          </a:p>
          <a:p>
            <a:pPr>
              <a:buFont typeface="Wingdings" panose="05000000000000000000" pitchFamily="2" charset="2"/>
              <a:buChar char="§"/>
            </a:pPr>
            <a:r>
              <a:rPr lang="el-GR" altLang="el-GR" sz="2400" dirty="0">
                <a:solidFill>
                  <a:srgbClr val="002060"/>
                </a:solidFill>
              </a:rPr>
              <a:t>ΓΝΩΣΕΙΣ </a:t>
            </a:r>
            <a:r>
              <a:rPr lang="el-GR" altLang="el-GR" sz="2400" dirty="0" smtClean="0">
                <a:solidFill>
                  <a:srgbClr val="002060"/>
                </a:solidFill>
              </a:rPr>
              <a:t>Η/Υ</a:t>
            </a:r>
            <a:endParaRPr lang="en-US" altLang="el-GR" sz="2400" dirty="0" smtClean="0">
              <a:solidFill>
                <a:srgbClr val="002060"/>
              </a:solidFill>
            </a:endParaRPr>
          </a:p>
          <a:p>
            <a:pPr>
              <a:buFont typeface="Wingdings" panose="05000000000000000000" pitchFamily="2" charset="2"/>
              <a:buChar char="§"/>
            </a:pPr>
            <a:r>
              <a:rPr lang="el-GR" altLang="el-GR" sz="2400" dirty="0">
                <a:solidFill>
                  <a:srgbClr val="002060"/>
                </a:solidFill>
              </a:rPr>
              <a:t>ΔΙΑΚΡΙΣΕΙΣ/ΣΥΜΜΕΤΟΧΗ ΣΕ ΣΥΛΛΟΓΟΥΣ</a:t>
            </a:r>
          </a:p>
          <a:p>
            <a:pPr>
              <a:buFont typeface="Wingdings" panose="05000000000000000000" pitchFamily="2" charset="2"/>
              <a:buChar char="§"/>
            </a:pPr>
            <a:r>
              <a:rPr lang="el-GR" altLang="el-GR" sz="2400" dirty="0">
                <a:solidFill>
                  <a:srgbClr val="002060"/>
                </a:solidFill>
              </a:rPr>
              <a:t>ΠΡΟΣΩΠΙΚΑ ΕΝΔΙΑΦΕΡΟΝΤΑ</a:t>
            </a:r>
          </a:p>
          <a:p>
            <a:pPr>
              <a:buFont typeface="Wingdings" panose="05000000000000000000" pitchFamily="2" charset="2"/>
              <a:buChar char="§"/>
            </a:pPr>
            <a:r>
              <a:rPr lang="el-GR" altLang="el-GR" sz="2400" dirty="0">
                <a:solidFill>
                  <a:srgbClr val="002060"/>
                </a:solidFill>
              </a:rPr>
              <a:t>ΣΥΣΤΑΤΙΚΕΣ </a:t>
            </a:r>
            <a:r>
              <a:rPr lang="el-GR" altLang="el-GR" sz="2400" dirty="0" smtClean="0">
                <a:solidFill>
                  <a:srgbClr val="002060"/>
                </a:solidFill>
              </a:rPr>
              <a:t>ΕΠΙΣΤΟΛΕΣ</a:t>
            </a:r>
            <a:endParaRPr lang="el-GR" altLang="el-GR" sz="2400" dirty="0">
              <a:solidFill>
                <a:srgbClr val="002060"/>
              </a:solidFill>
            </a:endParaRPr>
          </a:p>
          <a:p>
            <a:pPr>
              <a:buFont typeface="Wingdings" panose="05000000000000000000" pitchFamily="2" charset="2"/>
              <a:buChar char="§"/>
            </a:pPr>
            <a:endParaRPr lang="el-GR" altLang="el-GR" sz="2400" dirty="0">
              <a:solidFill>
                <a:srgbClr val="002060"/>
              </a:solidFill>
            </a:endParaRPr>
          </a:p>
        </p:txBody>
      </p:sp>
      <p:sp>
        <p:nvSpPr>
          <p:cNvPr id="24582" name="WordArt 6"/>
          <p:cNvSpPr>
            <a:spLocks noChangeArrowheads="1" noChangeShapeType="1" noTextEdit="1"/>
          </p:cNvSpPr>
          <p:nvPr/>
        </p:nvSpPr>
        <p:spPr bwMode="auto">
          <a:xfrm>
            <a:off x="1771650" y="342900"/>
            <a:ext cx="5657850" cy="62865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Θεματικές ενότητες Β.Σ.</a:t>
            </a:r>
          </a:p>
        </p:txBody>
      </p:sp>
    </p:spTree>
    <p:extLst>
      <p:ext uri="{BB962C8B-B14F-4D97-AF65-F5344CB8AC3E}">
        <p14:creationId xmlns:p14="http://schemas.microsoft.com/office/powerpoint/2010/main" val="1397332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ssolve">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dissolve">
                                      <p:cBhvr>
                                        <p:cTn id="17" dur="500"/>
                                        <p:tgtEl>
                                          <p:spTgt spid="245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dissolve">
                                      <p:cBhvr>
                                        <p:cTn id="22" dur="500"/>
                                        <p:tgtEl>
                                          <p:spTgt spid="245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dissolve">
                                      <p:cBhvr>
                                        <p:cTn id="27" dur="500"/>
                                        <p:tgtEl>
                                          <p:spTgt spid="245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579">
                                            <p:txEl>
                                              <p:pRg st="5" end="5"/>
                                            </p:txEl>
                                          </p:spTgt>
                                        </p:tgtEl>
                                        <p:attrNameLst>
                                          <p:attrName>style.visibility</p:attrName>
                                        </p:attrNameLst>
                                      </p:cBhvr>
                                      <p:to>
                                        <p:strVal val="visible"/>
                                      </p:to>
                                    </p:set>
                                    <p:animEffect transition="in" filter="dissolve">
                                      <p:cBhvr>
                                        <p:cTn id="32" dur="500"/>
                                        <p:tgtEl>
                                          <p:spTgt spid="245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579">
                                            <p:txEl>
                                              <p:pRg st="6" end="6"/>
                                            </p:txEl>
                                          </p:spTgt>
                                        </p:tgtEl>
                                        <p:attrNameLst>
                                          <p:attrName>style.visibility</p:attrName>
                                        </p:attrNameLst>
                                      </p:cBhvr>
                                      <p:to>
                                        <p:strVal val="visible"/>
                                      </p:to>
                                    </p:set>
                                    <p:animEffect transition="in" filter="dissolve">
                                      <p:cBhvr>
                                        <p:cTn id="37" dur="500"/>
                                        <p:tgtEl>
                                          <p:spTgt spid="245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579">
                                            <p:txEl>
                                              <p:pRg st="7" end="7"/>
                                            </p:txEl>
                                          </p:spTgt>
                                        </p:tgtEl>
                                        <p:attrNameLst>
                                          <p:attrName>style.visibility</p:attrName>
                                        </p:attrNameLst>
                                      </p:cBhvr>
                                      <p:to>
                                        <p:strVal val="visible"/>
                                      </p:to>
                                    </p:set>
                                    <p:animEffect transition="in" filter="dissolve">
                                      <p:cBhvr>
                                        <p:cTn id="42" dur="500"/>
                                        <p:tgtEl>
                                          <p:spTgt spid="2457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4579">
                                            <p:txEl>
                                              <p:pRg st="8" end="8"/>
                                            </p:txEl>
                                          </p:spTgt>
                                        </p:tgtEl>
                                        <p:attrNameLst>
                                          <p:attrName>style.visibility</p:attrName>
                                        </p:attrNameLst>
                                      </p:cBhvr>
                                      <p:to>
                                        <p:strVal val="visible"/>
                                      </p:to>
                                    </p:set>
                                    <p:animEffect transition="in" filter="dissolve">
                                      <p:cBhvr>
                                        <p:cTn id="47" dur="500"/>
                                        <p:tgtEl>
                                          <p:spTgt spid="2457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4579">
                                            <p:txEl>
                                              <p:pRg st="9" end="9"/>
                                            </p:txEl>
                                          </p:spTgt>
                                        </p:tgtEl>
                                        <p:attrNameLst>
                                          <p:attrName>style.visibility</p:attrName>
                                        </p:attrNameLst>
                                      </p:cBhvr>
                                      <p:to>
                                        <p:strVal val="visible"/>
                                      </p:to>
                                    </p:set>
                                    <p:animEffect transition="in" filter="dissolve">
                                      <p:cBhvr>
                                        <p:cTn id="52" dur="500"/>
                                        <p:tgtEl>
                                          <p:spTgt spid="24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p:txBody>
          <a:bodyPr>
            <a:normAutofit/>
          </a:bodyPr>
          <a:lstStyle/>
          <a:p>
            <a:pPr>
              <a:lnSpc>
                <a:spcPct val="140000"/>
              </a:lnSpc>
              <a:buFont typeface="Wingdings" panose="05000000000000000000" pitchFamily="2" charset="2"/>
              <a:buChar char="§"/>
            </a:pPr>
            <a:r>
              <a:rPr lang="el-GR" altLang="el-GR" sz="2400" dirty="0" err="1">
                <a:solidFill>
                  <a:srgbClr val="002060"/>
                </a:solidFill>
              </a:rPr>
              <a:t>ΟνοματΈΠΩΝΥΜΟ</a:t>
            </a:r>
            <a:endParaRPr lang="el-GR" altLang="el-GR" sz="2400" dirty="0">
              <a:solidFill>
                <a:srgbClr val="002060"/>
              </a:solidFill>
            </a:endParaRPr>
          </a:p>
          <a:p>
            <a:pPr>
              <a:lnSpc>
                <a:spcPct val="140000"/>
              </a:lnSpc>
              <a:buFont typeface="Wingdings" panose="05000000000000000000" pitchFamily="2" charset="2"/>
              <a:buChar char="§"/>
            </a:pPr>
            <a:r>
              <a:rPr lang="el-GR" altLang="el-GR" sz="2400" dirty="0">
                <a:solidFill>
                  <a:srgbClr val="002060"/>
                </a:solidFill>
              </a:rPr>
              <a:t>Διεύθυνση (Περιοχή)</a:t>
            </a:r>
          </a:p>
          <a:p>
            <a:pPr>
              <a:lnSpc>
                <a:spcPct val="140000"/>
              </a:lnSpc>
              <a:buFont typeface="Wingdings" panose="05000000000000000000" pitchFamily="2" charset="2"/>
              <a:buChar char="§"/>
            </a:pPr>
            <a:r>
              <a:rPr lang="el-GR" altLang="el-GR" sz="2400" dirty="0">
                <a:solidFill>
                  <a:srgbClr val="002060"/>
                </a:solidFill>
              </a:rPr>
              <a:t>Πόλη Τ.Κ.</a:t>
            </a:r>
          </a:p>
          <a:p>
            <a:pPr>
              <a:lnSpc>
                <a:spcPct val="140000"/>
              </a:lnSpc>
              <a:buFont typeface="Wingdings" panose="05000000000000000000" pitchFamily="2" charset="2"/>
              <a:buChar char="§"/>
            </a:pPr>
            <a:r>
              <a:rPr lang="el-GR" altLang="el-GR" sz="2400" dirty="0">
                <a:solidFill>
                  <a:srgbClr val="002060"/>
                </a:solidFill>
              </a:rPr>
              <a:t>Τηλέφωνα</a:t>
            </a:r>
          </a:p>
          <a:p>
            <a:pPr>
              <a:lnSpc>
                <a:spcPct val="140000"/>
              </a:lnSpc>
              <a:buFont typeface="Wingdings" panose="05000000000000000000" pitchFamily="2" charset="2"/>
              <a:buChar char="§"/>
            </a:pPr>
            <a:r>
              <a:rPr lang="en-US" altLang="el-GR" sz="2400" dirty="0">
                <a:solidFill>
                  <a:srgbClr val="002060"/>
                </a:solidFill>
              </a:rPr>
              <a:t>E-mail</a:t>
            </a:r>
            <a:endParaRPr lang="el-GR" altLang="el-GR" sz="2400" dirty="0">
              <a:solidFill>
                <a:srgbClr val="002060"/>
              </a:solidFill>
            </a:endParaRPr>
          </a:p>
        </p:txBody>
      </p:sp>
      <p:sp>
        <p:nvSpPr>
          <p:cNvPr id="43012" name="WordArt 4"/>
          <p:cNvSpPr>
            <a:spLocks noChangeArrowheads="1" noChangeShapeType="1" noTextEdit="1"/>
          </p:cNvSpPr>
          <p:nvPr/>
        </p:nvSpPr>
        <p:spPr bwMode="auto">
          <a:xfrm>
            <a:off x="2286000" y="457200"/>
            <a:ext cx="4400550" cy="6858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ΠΡΟΣΩΠΙΚΑ ΣΤΟΙΧΕΙΑ</a:t>
            </a:r>
          </a:p>
        </p:txBody>
      </p:sp>
    </p:spTree>
    <p:extLst>
      <p:ext uri="{BB962C8B-B14F-4D97-AF65-F5344CB8AC3E}">
        <p14:creationId xmlns:p14="http://schemas.microsoft.com/office/powerpoint/2010/main" val="98517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dissolve">
                                      <p:cBhvr>
                                        <p:cTn id="7" dur="5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dissolve">
                                      <p:cBhvr>
                                        <p:cTn id="12" dur="500"/>
                                        <p:tgtEl>
                                          <p:spTgt spid="43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dissolve">
                                      <p:cBhvr>
                                        <p:cTn id="17" dur="500"/>
                                        <p:tgtEl>
                                          <p:spTgt spid="430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dissolve">
                                      <p:cBhvr>
                                        <p:cTn id="22" dur="500"/>
                                        <p:tgtEl>
                                          <p:spTgt spid="430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Effect transition="in" filter="dissolve">
                                      <p:cBhvr>
                                        <p:cTn id="27" dur="500"/>
                                        <p:tgtEl>
                                          <p:spTgt spid="43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371600" y="1485900"/>
            <a:ext cx="6115050" cy="3086100"/>
          </a:xfrm>
        </p:spPr>
        <p:txBody>
          <a:bodyPr>
            <a:normAutofit/>
          </a:bodyPr>
          <a:lstStyle/>
          <a:p>
            <a:pPr algn="ctr">
              <a:lnSpc>
                <a:spcPct val="140000"/>
              </a:lnSpc>
              <a:buFont typeface="Monotype Sorts" pitchFamily="2" charset="2"/>
              <a:buNone/>
            </a:pPr>
            <a:r>
              <a:rPr lang="el-GR" altLang="el-GR" sz="2400" dirty="0">
                <a:solidFill>
                  <a:srgbClr val="002060"/>
                </a:solidFill>
              </a:rPr>
              <a:t>Αχιλλέας ΑΝΕΡΓΙΔΗΣ (μεγαλύτερα </a:t>
            </a:r>
            <a:r>
              <a:rPr lang="en-US" altLang="el-GR" sz="2400" dirty="0">
                <a:solidFill>
                  <a:srgbClr val="002060"/>
                </a:solidFill>
              </a:rPr>
              <a:t>fonts)</a:t>
            </a:r>
            <a:endParaRPr lang="el-GR" altLang="el-GR" sz="2400" dirty="0">
              <a:solidFill>
                <a:srgbClr val="002060"/>
              </a:solidFill>
            </a:endParaRPr>
          </a:p>
          <a:p>
            <a:pPr algn="ctr">
              <a:lnSpc>
                <a:spcPct val="140000"/>
              </a:lnSpc>
              <a:buFont typeface="Monotype Sorts" pitchFamily="2" charset="2"/>
              <a:buNone/>
            </a:pPr>
            <a:r>
              <a:rPr lang="el-GR" altLang="el-GR" sz="2400" dirty="0">
                <a:solidFill>
                  <a:srgbClr val="002060"/>
                </a:solidFill>
              </a:rPr>
              <a:t>Αναπασχολήτου 34 - Κάτω Απόγνωση</a:t>
            </a:r>
          </a:p>
          <a:p>
            <a:pPr algn="ctr">
              <a:lnSpc>
                <a:spcPct val="140000"/>
              </a:lnSpc>
              <a:buFont typeface="Monotype Sorts" pitchFamily="2" charset="2"/>
              <a:buNone/>
            </a:pPr>
            <a:r>
              <a:rPr lang="el-GR" altLang="el-GR" sz="2400" dirty="0">
                <a:solidFill>
                  <a:srgbClr val="002060"/>
                </a:solidFill>
              </a:rPr>
              <a:t>Λάρισα 41221</a:t>
            </a:r>
          </a:p>
          <a:p>
            <a:pPr algn="ctr">
              <a:lnSpc>
                <a:spcPct val="140000"/>
              </a:lnSpc>
              <a:buFont typeface="Monotype Sorts" pitchFamily="2" charset="2"/>
              <a:buNone/>
            </a:pPr>
            <a:r>
              <a:rPr lang="el-GR" altLang="el-GR" sz="2400" dirty="0">
                <a:solidFill>
                  <a:srgbClr val="002060"/>
                </a:solidFill>
              </a:rPr>
              <a:t>Τηλέφωνα: 041 - 000000</a:t>
            </a:r>
          </a:p>
          <a:p>
            <a:pPr algn="ctr">
              <a:lnSpc>
                <a:spcPct val="140000"/>
              </a:lnSpc>
              <a:buFont typeface="Monotype Sorts" pitchFamily="2" charset="2"/>
              <a:buNone/>
            </a:pPr>
            <a:r>
              <a:rPr lang="en-US" altLang="el-GR" sz="2400" dirty="0">
                <a:solidFill>
                  <a:srgbClr val="002060"/>
                </a:solidFill>
              </a:rPr>
              <a:t>e-mail: badluck@stayhome.gr</a:t>
            </a:r>
            <a:endParaRPr lang="el-GR" altLang="el-GR" sz="2400" dirty="0">
              <a:solidFill>
                <a:srgbClr val="002060"/>
              </a:solidFill>
            </a:endParaRPr>
          </a:p>
          <a:p>
            <a:pPr>
              <a:lnSpc>
                <a:spcPct val="140000"/>
              </a:lnSpc>
            </a:pPr>
            <a:endParaRPr lang="el-GR" altLang="el-GR" sz="2400" dirty="0">
              <a:solidFill>
                <a:srgbClr val="002060"/>
              </a:solidFill>
            </a:endParaRPr>
          </a:p>
        </p:txBody>
      </p:sp>
      <p:sp>
        <p:nvSpPr>
          <p:cNvPr id="26628" name="WordArt 4"/>
          <p:cNvSpPr>
            <a:spLocks noChangeArrowheads="1" noChangeShapeType="1" noTextEdit="1"/>
          </p:cNvSpPr>
          <p:nvPr/>
        </p:nvSpPr>
        <p:spPr bwMode="auto">
          <a:xfrm>
            <a:off x="2286000" y="457200"/>
            <a:ext cx="4400550" cy="6858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ΠΡΟΣΩΠΙΚΑ ΣΤΟΙΧΕΙΑ</a:t>
            </a:r>
          </a:p>
        </p:txBody>
      </p:sp>
    </p:spTree>
    <p:extLst>
      <p:ext uri="{BB962C8B-B14F-4D97-AF65-F5344CB8AC3E}">
        <p14:creationId xmlns:p14="http://schemas.microsoft.com/office/powerpoint/2010/main" val="158661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dissolve">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dissolve">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dissolve">
                                      <p:cBhvr>
                                        <p:cTn id="22" dur="500"/>
                                        <p:tgtEl>
                                          <p:spTgt spid="266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dissolve">
                                      <p:cBhvr>
                                        <p:cTn id="2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1314450" y="1485900"/>
            <a:ext cx="6686550" cy="3086100"/>
          </a:xfrm>
        </p:spPr>
        <p:txBody>
          <a:bodyPr>
            <a:normAutofit fontScale="92500" lnSpcReduction="20000"/>
          </a:bodyPr>
          <a:lstStyle/>
          <a:p>
            <a:pPr algn="just">
              <a:lnSpc>
                <a:spcPct val="170000"/>
              </a:lnSpc>
              <a:buFont typeface="Wingdings" panose="05000000000000000000" pitchFamily="2" charset="2"/>
              <a:buChar char="§"/>
            </a:pPr>
            <a:r>
              <a:rPr lang="el-GR" altLang="el-GR" sz="2400" dirty="0">
                <a:solidFill>
                  <a:srgbClr val="002060"/>
                </a:solidFill>
              </a:rPr>
              <a:t>Είναι προαιρετικό, συνηθίζεται τώρα τελευταία</a:t>
            </a:r>
          </a:p>
          <a:p>
            <a:pPr algn="just">
              <a:lnSpc>
                <a:spcPct val="140000"/>
              </a:lnSpc>
              <a:buFont typeface="Wingdings" panose="05000000000000000000" pitchFamily="2" charset="2"/>
              <a:buChar char="§"/>
            </a:pPr>
            <a:endParaRPr lang="el-GR" altLang="el-GR" sz="2400" dirty="0">
              <a:solidFill>
                <a:srgbClr val="002060"/>
              </a:solidFill>
            </a:endParaRPr>
          </a:p>
          <a:p>
            <a:pPr algn="just">
              <a:lnSpc>
                <a:spcPct val="140000"/>
              </a:lnSpc>
              <a:buFont typeface="Wingdings" panose="05000000000000000000" pitchFamily="2" charset="2"/>
              <a:buChar char="§"/>
            </a:pPr>
            <a:r>
              <a:rPr lang="el-GR" altLang="el-GR" sz="2400" dirty="0">
                <a:solidFill>
                  <a:srgbClr val="002060"/>
                </a:solidFill>
              </a:rPr>
              <a:t>«Διεκδίκηση θέσης στο τμήμα οικονομικής διαχείρισης ή πωλήσεων της επιχείρησης»</a:t>
            </a:r>
          </a:p>
          <a:p>
            <a:pPr algn="just">
              <a:lnSpc>
                <a:spcPct val="170000"/>
              </a:lnSpc>
              <a:buFont typeface="Wingdings" panose="05000000000000000000" pitchFamily="2" charset="2"/>
              <a:buChar char="§"/>
            </a:pPr>
            <a:r>
              <a:rPr lang="el-GR" altLang="el-GR" sz="2400" dirty="0">
                <a:solidFill>
                  <a:srgbClr val="002060"/>
                </a:solidFill>
              </a:rPr>
              <a:t>«Επιδίωξη καριέρας στον κλάδο των τηλεπικοινωνιών &amp; της πληροφορικής»</a:t>
            </a:r>
          </a:p>
          <a:p>
            <a:pPr lvl="1">
              <a:buFontTx/>
              <a:buNone/>
            </a:pPr>
            <a:endParaRPr kumimoji="0" lang="el-GR" altLang="el-GR" dirty="0">
              <a:effectLst/>
              <a:latin typeface="Times New Roman" panose="02020603050405020304" pitchFamily="18" charset="0"/>
            </a:endParaRPr>
          </a:p>
        </p:txBody>
      </p:sp>
      <p:sp>
        <p:nvSpPr>
          <p:cNvPr id="29700" name="WordArt 4"/>
          <p:cNvSpPr>
            <a:spLocks noChangeArrowheads="1" noChangeShapeType="1" noTextEdit="1"/>
          </p:cNvSpPr>
          <p:nvPr/>
        </p:nvSpPr>
        <p:spPr bwMode="auto">
          <a:xfrm>
            <a:off x="1714500" y="285750"/>
            <a:ext cx="6000750" cy="600075"/>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ΣΤΟΧΟΙ ΣΤΑΔΙΟΔΡΟΜΙΑΣ</a:t>
            </a:r>
          </a:p>
        </p:txBody>
      </p:sp>
    </p:spTree>
    <p:extLst>
      <p:ext uri="{BB962C8B-B14F-4D97-AF65-F5344CB8AC3E}">
        <p14:creationId xmlns:p14="http://schemas.microsoft.com/office/powerpoint/2010/main" val="4189619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dissolve">
                                      <p:cBhvr>
                                        <p:cTn id="12" dur="500"/>
                                        <p:tgtEl>
                                          <p:spTgt spid="296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Effect transition="in" filter="dissolve">
                                      <p:cBhvr>
                                        <p:cTn id="17" dur="500"/>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1657350" y="1485900"/>
            <a:ext cx="6115050" cy="3086100"/>
          </a:xfrm>
        </p:spPr>
        <p:txBody>
          <a:bodyPr>
            <a:noAutofit/>
          </a:bodyPr>
          <a:lstStyle/>
          <a:p>
            <a:pPr>
              <a:buFont typeface="Wingdings" panose="05000000000000000000" pitchFamily="2" charset="2"/>
              <a:buChar char="§"/>
            </a:pPr>
            <a:r>
              <a:rPr kumimoji="0" lang="el-GR" altLang="el-GR" sz="2400" dirty="0">
                <a:solidFill>
                  <a:srgbClr val="002060"/>
                </a:solidFill>
                <a:effectLst/>
                <a:latin typeface="Arial Narrow" panose="020B0606020202030204" pitchFamily="34" charset="0"/>
              </a:rPr>
              <a:t>Ημερομηνίες πάντα στην αριστερή πλευρά</a:t>
            </a:r>
          </a:p>
          <a:p>
            <a:pPr>
              <a:buFont typeface="Wingdings" panose="05000000000000000000" pitchFamily="2" charset="2"/>
              <a:buChar char="§"/>
            </a:pPr>
            <a:r>
              <a:rPr lang="el-GR" altLang="el-GR" sz="2400" dirty="0" smtClean="0">
                <a:solidFill>
                  <a:srgbClr val="002060"/>
                </a:solidFill>
                <a:latin typeface="Arial Narrow" panose="020B0606020202030204" pitchFamily="34" charset="0"/>
              </a:rPr>
              <a:t>Μεταπτυχιακός </a:t>
            </a:r>
            <a:r>
              <a:rPr kumimoji="0" lang="el-GR" altLang="el-GR" sz="2400" dirty="0" smtClean="0">
                <a:solidFill>
                  <a:srgbClr val="002060"/>
                </a:solidFill>
                <a:effectLst/>
                <a:latin typeface="Arial Narrow" panose="020B0606020202030204" pitchFamily="34" charset="0"/>
              </a:rPr>
              <a:t>φοιτητής </a:t>
            </a:r>
            <a:r>
              <a:rPr kumimoji="0" lang="el-GR" altLang="el-GR" sz="2400" dirty="0">
                <a:solidFill>
                  <a:srgbClr val="002060"/>
                </a:solidFill>
                <a:effectLst/>
                <a:latin typeface="Arial Narrow" panose="020B0606020202030204" pitchFamily="34" charset="0"/>
              </a:rPr>
              <a:t>του </a:t>
            </a:r>
            <a:r>
              <a:rPr kumimoji="0" lang="el-GR" altLang="el-GR" sz="2400" dirty="0" err="1">
                <a:solidFill>
                  <a:srgbClr val="002060"/>
                </a:solidFill>
                <a:effectLst/>
                <a:latin typeface="Arial Narrow" panose="020B0606020202030204" pitchFamily="34" charset="0"/>
              </a:rPr>
              <a:t>τμ</a:t>
            </a:r>
            <a:r>
              <a:rPr kumimoji="0" lang="el-GR" altLang="el-GR" sz="2400" dirty="0">
                <a:solidFill>
                  <a:srgbClr val="002060"/>
                </a:solidFill>
                <a:effectLst/>
                <a:latin typeface="Arial Narrow" panose="020B0606020202030204" pitchFamily="34" charset="0"/>
              </a:rPr>
              <a:t>.</a:t>
            </a:r>
          </a:p>
          <a:p>
            <a:pPr>
              <a:buFont typeface="Wingdings" panose="05000000000000000000" pitchFamily="2" charset="2"/>
              <a:buChar char="§"/>
            </a:pPr>
            <a:r>
              <a:rPr kumimoji="0" lang="el-GR" altLang="el-GR" sz="2400" dirty="0">
                <a:solidFill>
                  <a:srgbClr val="002060"/>
                </a:solidFill>
                <a:effectLst/>
                <a:latin typeface="Arial Narrow" panose="020B0606020202030204" pitchFamily="34" charset="0"/>
              </a:rPr>
              <a:t>Ίδρυμα</a:t>
            </a:r>
            <a:r>
              <a:rPr kumimoji="0" lang="en-GB" altLang="el-GR" sz="2400" dirty="0">
                <a:solidFill>
                  <a:srgbClr val="002060"/>
                </a:solidFill>
                <a:effectLst/>
                <a:latin typeface="Arial Narrow" panose="020B0606020202030204" pitchFamily="34" charset="0"/>
              </a:rPr>
              <a:t> + </a:t>
            </a:r>
            <a:r>
              <a:rPr kumimoji="0" lang="en-GB" altLang="el-GR" sz="2400" dirty="0" err="1">
                <a:solidFill>
                  <a:srgbClr val="002060"/>
                </a:solidFill>
                <a:effectLst/>
                <a:latin typeface="Arial Narrow" panose="020B0606020202030204" pitchFamily="34" charset="0"/>
              </a:rPr>
              <a:t>Πόλη</a:t>
            </a:r>
            <a:endParaRPr kumimoji="0" lang="en-GB" altLang="el-GR" sz="2400" dirty="0">
              <a:solidFill>
                <a:srgbClr val="002060"/>
              </a:solidFill>
              <a:effectLst/>
              <a:latin typeface="Arial Narrow" panose="020B0606020202030204" pitchFamily="34" charset="0"/>
            </a:endParaRPr>
          </a:p>
          <a:p>
            <a:pPr>
              <a:buFont typeface="Wingdings" panose="05000000000000000000" pitchFamily="2" charset="2"/>
              <a:buChar char="§"/>
            </a:pPr>
            <a:r>
              <a:rPr kumimoji="0" lang="el-GR" altLang="el-GR" sz="2400" dirty="0">
                <a:solidFill>
                  <a:srgbClr val="002060"/>
                </a:solidFill>
                <a:effectLst/>
                <a:latin typeface="Arial Narrow" panose="020B0606020202030204" pitchFamily="34" charset="0"/>
              </a:rPr>
              <a:t>Βαθμός (αν είναι καλός)</a:t>
            </a:r>
          </a:p>
          <a:p>
            <a:pPr>
              <a:buFont typeface="Wingdings" panose="05000000000000000000" pitchFamily="2" charset="2"/>
              <a:buChar char="§"/>
            </a:pPr>
            <a:r>
              <a:rPr kumimoji="0" lang="el-GR" altLang="el-GR" sz="2400" dirty="0" smtClean="0">
                <a:solidFill>
                  <a:srgbClr val="002060"/>
                </a:solidFill>
                <a:effectLst/>
                <a:latin typeface="Arial Narrow" panose="020B0606020202030204" pitchFamily="34" charset="0"/>
              </a:rPr>
              <a:t>Κινητικότητα </a:t>
            </a:r>
            <a:r>
              <a:rPr kumimoji="0" lang="en-US" altLang="el-GR" sz="2400" dirty="0" smtClean="0">
                <a:solidFill>
                  <a:srgbClr val="002060"/>
                </a:solidFill>
                <a:effectLst/>
                <a:latin typeface="Arial Narrow" panose="020B0606020202030204" pitchFamily="34" charset="0"/>
              </a:rPr>
              <a:t>Erasmus</a:t>
            </a:r>
            <a:endParaRPr kumimoji="0" lang="el-GR" altLang="el-GR" sz="2400" dirty="0">
              <a:solidFill>
                <a:srgbClr val="002060"/>
              </a:solidFill>
              <a:effectLst/>
              <a:latin typeface="Arial Narrow" panose="020B0606020202030204" pitchFamily="34" charset="0"/>
            </a:endParaRPr>
          </a:p>
          <a:p>
            <a:pPr>
              <a:buFont typeface="Wingdings" panose="05000000000000000000" pitchFamily="2" charset="2"/>
              <a:buChar char="§"/>
            </a:pPr>
            <a:r>
              <a:rPr kumimoji="0" lang="el-GR" altLang="el-GR" sz="2400" i="1" dirty="0">
                <a:solidFill>
                  <a:srgbClr val="002060"/>
                </a:solidFill>
                <a:effectLst/>
                <a:latin typeface="Arial Narrow" panose="020B0606020202030204" pitchFamily="34" charset="0"/>
              </a:rPr>
              <a:t>(Βασικά μαθήματα σπουδών)</a:t>
            </a:r>
            <a:endParaRPr kumimoji="0" lang="el-GR" altLang="el-GR" sz="2400" dirty="0">
              <a:solidFill>
                <a:srgbClr val="002060"/>
              </a:solidFill>
              <a:effectLst/>
              <a:latin typeface="Arial Narrow" panose="020B0606020202030204" pitchFamily="34" charset="0"/>
            </a:endParaRPr>
          </a:p>
          <a:p>
            <a:pPr>
              <a:buFont typeface="Wingdings" panose="05000000000000000000" pitchFamily="2" charset="2"/>
              <a:buChar char="§"/>
            </a:pPr>
            <a:r>
              <a:rPr kumimoji="0" lang="el-GR" altLang="el-GR" sz="2400" dirty="0">
                <a:solidFill>
                  <a:srgbClr val="002060"/>
                </a:solidFill>
                <a:effectLst/>
                <a:latin typeface="Arial Narrow" panose="020B0606020202030204" pitchFamily="34" charset="0"/>
              </a:rPr>
              <a:t>Άλλες σημαντικές εργασίες</a:t>
            </a:r>
          </a:p>
        </p:txBody>
      </p:sp>
      <p:sp>
        <p:nvSpPr>
          <p:cNvPr id="45060" name="WordArt 4"/>
          <p:cNvSpPr>
            <a:spLocks noChangeArrowheads="1" noChangeShapeType="1" noTextEdit="1"/>
          </p:cNvSpPr>
          <p:nvPr/>
        </p:nvSpPr>
        <p:spPr bwMode="auto">
          <a:xfrm>
            <a:off x="3886200" y="571500"/>
            <a:ext cx="3714750" cy="4572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ΣΠΟΥΔΕΣ</a:t>
            </a:r>
          </a:p>
        </p:txBody>
      </p:sp>
    </p:spTree>
    <p:extLst>
      <p:ext uri="{BB962C8B-B14F-4D97-AF65-F5344CB8AC3E}">
        <p14:creationId xmlns:p14="http://schemas.microsoft.com/office/powerpoint/2010/main" val="4251498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0-#ppt_w/2"/>
                                          </p:val>
                                        </p:tav>
                                        <p:tav tm="100000">
                                          <p:val>
                                            <p:strVal val="#ppt_x"/>
                                          </p:val>
                                        </p:tav>
                                      </p:tavLst>
                                    </p:anim>
                                    <p:anim calcmode="lin" valueType="num">
                                      <p:cBhvr additive="base">
                                        <p:cTn id="8" dur="500" fill="hold"/>
                                        <p:tgtEl>
                                          <p:spTgt spid="450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xEl>
                                              <p:pRg st="0" end="0"/>
                                            </p:txEl>
                                          </p:spTgt>
                                        </p:tgtEl>
                                        <p:attrNameLst>
                                          <p:attrName>style.visibility</p:attrName>
                                        </p:attrNameLst>
                                      </p:cBhvr>
                                      <p:to>
                                        <p:strVal val="visible"/>
                                      </p:to>
                                    </p:set>
                                    <p:anim calcmode="lin" valueType="num">
                                      <p:cBhvr additive="base">
                                        <p:cTn id="13"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59">
                                            <p:txEl>
                                              <p:pRg st="1" end="1"/>
                                            </p:txEl>
                                          </p:spTgt>
                                        </p:tgtEl>
                                        <p:attrNameLst>
                                          <p:attrName>style.visibility</p:attrName>
                                        </p:attrNameLst>
                                      </p:cBhvr>
                                      <p:to>
                                        <p:strVal val="visible"/>
                                      </p:to>
                                    </p:set>
                                    <p:anim calcmode="lin" valueType="num">
                                      <p:cBhvr additive="base">
                                        <p:cTn id="19"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59">
                                            <p:txEl>
                                              <p:pRg st="2" end="2"/>
                                            </p:txEl>
                                          </p:spTgt>
                                        </p:tgtEl>
                                        <p:attrNameLst>
                                          <p:attrName>style.visibility</p:attrName>
                                        </p:attrNameLst>
                                      </p:cBhvr>
                                      <p:to>
                                        <p:strVal val="visible"/>
                                      </p:to>
                                    </p:set>
                                    <p:anim calcmode="lin" valueType="num">
                                      <p:cBhvr additive="base">
                                        <p:cTn id="25"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59">
                                            <p:txEl>
                                              <p:pRg st="3" end="3"/>
                                            </p:txEl>
                                          </p:spTgt>
                                        </p:tgtEl>
                                        <p:attrNameLst>
                                          <p:attrName>style.visibility</p:attrName>
                                        </p:attrNameLst>
                                      </p:cBhvr>
                                      <p:to>
                                        <p:strVal val="visible"/>
                                      </p:to>
                                    </p:set>
                                    <p:anim calcmode="lin" valueType="num">
                                      <p:cBhvr additive="base">
                                        <p:cTn id="31" dur="500" fill="hold"/>
                                        <p:tgtEl>
                                          <p:spTgt spid="4505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59">
                                            <p:txEl>
                                              <p:pRg st="4" end="4"/>
                                            </p:txEl>
                                          </p:spTgt>
                                        </p:tgtEl>
                                        <p:attrNameLst>
                                          <p:attrName>style.visibility</p:attrName>
                                        </p:attrNameLst>
                                      </p:cBhvr>
                                      <p:to>
                                        <p:strVal val="visible"/>
                                      </p:to>
                                    </p:set>
                                    <p:anim calcmode="lin" valueType="num">
                                      <p:cBhvr additive="base">
                                        <p:cTn id="37" dur="500" fill="hold"/>
                                        <p:tgtEl>
                                          <p:spTgt spid="4505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59">
                                            <p:txEl>
                                              <p:pRg st="5" end="5"/>
                                            </p:txEl>
                                          </p:spTgt>
                                        </p:tgtEl>
                                        <p:attrNameLst>
                                          <p:attrName>style.visibility</p:attrName>
                                        </p:attrNameLst>
                                      </p:cBhvr>
                                      <p:to>
                                        <p:strVal val="visible"/>
                                      </p:to>
                                    </p:set>
                                    <p:anim calcmode="lin" valueType="num">
                                      <p:cBhvr additive="base">
                                        <p:cTn id="43" dur="500" fill="hold"/>
                                        <p:tgtEl>
                                          <p:spTgt spid="45059">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59">
                                            <p:txEl>
                                              <p:pRg st="6" end="6"/>
                                            </p:txEl>
                                          </p:spTgt>
                                        </p:tgtEl>
                                        <p:attrNameLst>
                                          <p:attrName>style.visibility</p:attrName>
                                        </p:attrNameLst>
                                      </p:cBhvr>
                                      <p:to>
                                        <p:strVal val="visible"/>
                                      </p:to>
                                    </p:set>
                                    <p:anim calcmode="lin" valueType="num">
                                      <p:cBhvr additive="base">
                                        <p:cTn id="49" dur="500" fill="hold"/>
                                        <p:tgtEl>
                                          <p:spTgt spid="45059">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5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1027"/>
          <p:cNvSpPr>
            <a:spLocks noGrp="1" noChangeArrowheads="1"/>
          </p:cNvSpPr>
          <p:nvPr>
            <p:ph type="body" idx="1"/>
          </p:nvPr>
        </p:nvSpPr>
        <p:spPr>
          <a:xfrm>
            <a:off x="887702" y="1828800"/>
            <a:ext cx="7113298" cy="2743200"/>
          </a:xfrm>
        </p:spPr>
        <p:txBody>
          <a:bodyPr>
            <a:normAutofit fontScale="92500"/>
          </a:bodyPr>
          <a:lstStyle/>
          <a:p>
            <a:endParaRPr lang="el-GR" altLang="el-GR" dirty="0"/>
          </a:p>
          <a:p>
            <a:pPr>
              <a:buFont typeface="Wingdings" panose="05000000000000000000" pitchFamily="2" charset="2"/>
              <a:buChar char="§"/>
            </a:pPr>
            <a:r>
              <a:rPr lang="el-GR" altLang="el-GR" sz="2400" dirty="0">
                <a:solidFill>
                  <a:srgbClr val="002060"/>
                </a:solidFill>
              </a:rPr>
              <a:t>Χρονολογία πάντα στην αριστερή πλευρά</a:t>
            </a:r>
          </a:p>
          <a:p>
            <a:pPr>
              <a:lnSpc>
                <a:spcPct val="130000"/>
              </a:lnSpc>
              <a:buFont typeface="Wingdings" panose="05000000000000000000" pitchFamily="2" charset="2"/>
              <a:buChar char="§"/>
            </a:pPr>
            <a:r>
              <a:rPr lang="el-GR" altLang="el-GR" sz="2400" dirty="0">
                <a:solidFill>
                  <a:srgbClr val="002060"/>
                </a:solidFill>
              </a:rPr>
              <a:t>Πτυχίο </a:t>
            </a:r>
            <a:r>
              <a:rPr lang="el-GR" altLang="el-GR" sz="2400" dirty="0" smtClean="0">
                <a:solidFill>
                  <a:srgbClr val="002060"/>
                </a:solidFill>
              </a:rPr>
              <a:t>Διοίκηση Επιχειρήσεων </a:t>
            </a:r>
            <a:r>
              <a:rPr lang="el-GR" altLang="el-GR" sz="2400" dirty="0">
                <a:solidFill>
                  <a:srgbClr val="002060"/>
                </a:solidFill>
              </a:rPr>
              <a:t>(Σχολή Προαιρετικά)</a:t>
            </a:r>
          </a:p>
          <a:p>
            <a:pPr>
              <a:lnSpc>
                <a:spcPct val="140000"/>
              </a:lnSpc>
              <a:buFont typeface="Wingdings" panose="05000000000000000000" pitchFamily="2" charset="2"/>
              <a:buChar char="§"/>
            </a:pPr>
            <a:r>
              <a:rPr lang="el-GR" altLang="el-GR" sz="2400" dirty="0" smtClean="0">
                <a:solidFill>
                  <a:srgbClr val="002060"/>
                </a:solidFill>
              </a:rPr>
              <a:t>Πανεπιστήμιο Θεσσαλίας</a:t>
            </a:r>
            <a:endParaRPr lang="el-GR" altLang="el-GR" sz="2400" dirty="0">
              <a:solidFill>
                <a:srgbClr val="002060"/>
              </a:solidFill>
            </a:endParaRPr>
          </a:p>
          <a:p>
            <a:pPr>
              <a:lnSpc>
                <a:spcPct val="130000"/>
              </a:lnSpc>
              <a:buFont typeface="Wingdings" panose="05000000000000000000" pitchFamily="2" charset="2"/>
              <a:buChar char="§"/>
            </a:pPr>
            <a:r>
              <a:rPr lang="el-GR" altLang="el-GR" sz="2400" dirty="0">
                <a:solidFill>
                  <a:srgbClr val="002060"/>
                </a:solidFill>
              </a:rPr>
              <a:t>Βαθμός Πτυχίου: 8,0</a:t>
            </a:r>
          </a:p>
          <a:p>
            <a:pPr>
              <a:lnSpc>
                <a:spcPct val="120000"/>
              </a:lnSpc>
              <a:buFont typeface="Wingdings" panose="05000000000000000000" pitchFamily="2" charset="2"/>
              <a:buChar char="§"/>
            </a:pPr>
            <a:r>
              <a:rPr lang="el-GR" altLang="el-GR" sz="2400" dirty="0">
                <a:solidFill>
                  <a:srgbClr val="002060"/>
                </a:solidFill>
              </a:rPr>
              <a:t>Πτυχιακή εργασία με θέμα: </a:t>
            </a:r>
            <a:r>
              <a:rPr lang="en-US" altLang="el-GR" sz="2400" dirty="0" smtClean="0">
                <a:solidFill>
                  <a:srgbClr val="002060"/>
                </a:solidFill>
              </a:rPr>
              <a:t>“</a:t>
            </a:r>
            <a:r>
              <a:rPr lang="el-GR" altLang="el-GR" sz="2400" dirty="0" smtClean="0">
                <a:solidFill>
                  <a:srgbClr val="002060"/>
                </a:solidFill>
              </a:rPr>
              <a:t>Συμβουλευτική Καριέρας’’</a:t>
            </a:r>
            <a:endParaRPr lang="el-GR" altLang="el-GR" sz="2400" dirty="0">
              <a:solidFill>
                <a:srgbClr val="002060"/>
              </a:solidFill>
            </a:endParaRPr>
          </a:p>
          <a:p>
            <a:endParaRPr lang="el-GR" altLang="el-GR" dirty="0"/>
          </a:p>
        </p:txBody>
      </p:sp>
      <p:sp>
        <p:nvSpPr>
          <p:cNvPr id="44037" name="WordArt 1029"/>
          <p:cNvSpPr>
            <a:spLocks noChangeArrowheads="1" noChangeShapeType="1" noTextEdit="1"/>
          </p:cNvSpPr>
          <p:nvPr/>
        </p:nvSpPr>
        <p:spPr bwMode="auto">
          <a:xfrm>
            <a:off x="3714750" y="514350"/>
            <a:ext cx="3714750" cy="4572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ΣΠΟΥΔΕΣ</a:t>
            </a:r>
          </a:p>
        </p:txBody>
      </p:sp>
      <p:graphicFrame>
        <p:nvGraphicFramePr>
          <p:cNvPr id="44038" name="Object 1030"/>
          <p:cNvGraphicFramePr>
            <a:graphicFrameLocks noChangeAspect="1"/>
          </p:cNvGraphicFramePr>
          <p:nvPr>
            <p:extLst>
              <p:ext uri="{D42A27DB-BD31-4B8C-83A1-F6EECF244321}">
                <p14:modId xmlns:p14="http://schemas.microsoft.com/office/powerpoint/2010/main" val="856746395"/>
              </p:ext>
            </p:extLst>
          </p:nvPr>
        </p:nvGraphicFramePr>
        <p:xfrm>
          <a:off x="2089104" y="228600"/>
          <a:ext cx="996996" cy="1035342"/>
        </p:xfrm>
        <a:graphic>
          <a:graphicData uri="http://schemas.openxmlformats.org/presentationml/2006/ole">
            <mc:AlternateContent xmlns:mc="http://schemas.openxmlformats.org/markup-compatibility/2006">
              <mc:Choice xmlns:v="urn:schemas-microsoft-com:vml" Requires="v">
                <p:oleObj spid="_x0000_s1031" name="Clip" r:id="rId3" imgW="3192120" imgH="3749400" progId="MS_ClipArt_Gallery.2">
                  <p:embed/>
                </p:oleObj>
              </mc:Choice>
              <mc:Fallback>
                <p:oleObj name="Clip" r:id="rId3" imgW="3192120" imgH="3749400" progId="MS_ClipArt_Gallery.2">
                  <p:embed/>
                  <p:pic>
                    <p:nvPicPr>
                      <p:cNvPr id="44038" name="Object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104" y="228600"/>
                        <a:ext cx="996996" cy="10353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16954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animEffect transition="in" filter="dissolve">
                                      <p:cBhvr>
                                        <p:cTn id="7" dur="500"/>
                                        <p:tgtEl>
                                          <p:spTgt spid="44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5">
                                            <p:txEl>
                                              <p:pRg st="2" end="2"/>
                                            </p:txEl>
                                          </p:spTgt>
                                        </p:tgtEl>
                                        <p:attrNameLst>
                                          <p:attrName>style.visibility</p:attrName>
                                        </p:attrNameLst>
                                      </p:cBhvr>
                                      <p:to>
                                        <p:strVal val="visible"/>
                                      </p:to>
                                    </p:set>
                                    <p:animEffect transition="in" filter="dissolve">
                                      <p:cBhvr>
                                        <p:cTn id="12" dur="500"/>
                                        <p:tgtEl>
                                          <p:spTgt spid="44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5">
                                            <p:txEl>
                                              <p:pRg st="3" end="3"/>
                                            </p:txEl>
                                          </p:spTgt>
                                        </p:tgtEl>
                                        <p:attrNameLst>
                                          <p:attrName>style.visibility</p:attrName>
                                        </p:attrNameLst>
                                      </p:cBhvr>
                                      <p:to>
                                        <p:strVal val="visible"/>
                                      </p:to>
                                    </p:set>
                                    <p:animEffect transition="in" filter="dissolve">
                                      <p:cBhvr>
                                        <p:cTn id="17" dur="500"/>
                                        <p:tgtEl>
                                          <p:spTgt spid="44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35">
                                            <p:txEl>
                                              <p:pRg st="4" end="4"/>
                                            </p:txEl>
                                          </p:spTgt>
                                        </p:tgtEl>
                                        <p:attrNameLst>
                                          <p:attrName>style.visibility</p:attrName>
                                        </p:attrNameLst>
                                      </p:cBhvr>
                                      <p:to>
                                        <p:strVal val="visible"/>
                                      </p:to>
                                    </p:set>
                                    <p:animEffect transition="in" filter="dissolve">
                                      <p:cBhvr>
                                        <p:cTn id="22" dur="500"/>
                                        <p:tgtEl>
                                          <p:spTgt spid="4403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animEffect transition="in" filter="dissolve">
                                      <p:cBhvr>
                                        <p:cTn id="27" dur="500"/>
                                        <p:tgtEl>
                                          <p:spTgt spid="44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143000" y="1485900"/>
            <a:ext cx="6858000" cy="3086100"/>
          </a:xfrm>
        </p:spPr>
        <p:txBody>
          <a:bodyPr>
            <a:noAutofit/>
          </a:bodyPr>
          <a:lstStyle/>
          <a:p>
            <a:pPr>
              <a:buFont typeface="Wingdings" panose="05000000000000000000" pitchFamily="2" charset="2"/>
              <a:buChar char="§"/>
            </a:pPr>
            <a:r>
              <a:rPr lang="el-GR" altLang="el-GR" sz="2400" dirty="0">
                <a:solidFill>
                  <a:srgbClr val="002060"/>
                </a:solidFill>
              </a:rPr>
              <a:t>Ημερομηνία (αριστερή πλευρά)</a:t>
            </a:r>
          </a:p>
          <a:p>
            <a:pPr>
              <a:lnSpc>
                <a:spcPct val="120000"/>
              </a:lnSpc>
              <a:buFont typeface="Wingdings" panose="05000000000000000000" pitchFamily="2" charset="2"/>
              <a:buChar char="§"/>
            </a:pPr>
            <a:r>
              <a:rPr lang="el-GR" altLang="el-GR" sz="2400" dirty="0">
                <a:solidFill>
                  <a:srgbClr val="002060"/>
                </a:solidFill>
              </a:rPr>
              <a:t>Τίτλος σεμιναρίου</a:t>
            </a:r>
          </a:p>
          <a:p>
            <a:pPr>
              <a:lnSpc>
                <a:spcPct val="130000"/>
              </a:lnSpc>
              <a:buFont typeface="Wingdings" panose="05000000000000000000" pitchFamily="2" charset="2"/>
              <a:buChar char="§"/>
            </a:pPr>
            <a:r>
              <a:rPr lang="el-GR" altLang="el-GR" sz="2400" dirty="0">
                <a:solidFill>
                  <a:srgbClr val="002060"/>
                </a:solidFill>
              </a:rPr>
              <a:t>Φορέας Υλοποίησης</a:t>
            </a:r>
          </a:p>
          <a:p>
            <a:pPr>
              <a:lnSpc>
                <a:spcPct val="130000"/>
              </a:lnSpc>
              <a:buFont typeface="Wingdings" panose="05000000000000000000" pitchFamily="2" charset="2"/>
              <a:buChar char="§"/>
            </a:pPr>
            <a:r>
              <a:rPr lang="el-GR" altLang="el-GR" sz="2400" dirty="0">
                <a:solidFill>
                  <a:srgbClr val="002060"/>
                </a:solidFill>
              </a:rPr>
              <a:t>Τόπος Υλοποίησης</a:t>
            </a:r>
          </a:p>
          <a:p>
            <a:pPr>
              <a:buFont typeface="Wingdings" panose="05000000000000000000" pitchFamily="2" charset="2"/>
              <a:buChar char="§"/>
            </a:pPr>
            <a:endParaRPr lang="el-GR" altLang="el-GR" sz="2400" dirty="0">
              <a:solidFill>
                <a:srgbClr val="002060"/>
              </a:solidFill>
            </a:endParaRPr>
          </a:p>
          <a:p>
            <a:pPr>
              <a:buFont typeface="Wingdings" panose="05000000000000000000" pitchFamily="2" charset="2"/>
              <a:buChar char="§"/>
            </a:pPr>
            <a:r>
              <a:rPr lang="el-GR" altLang="el-GR" sz="2400" dirty="0">
                <a:solidFill>
                  <a:srgbClr val="002060"/>
                </a:solidFill>
              </a:rPr>
              <a:t>«Κάνουμε </a:t>
            </a:r>
            <a:r>
              <a:rPr lang="en-US" altLang="el-GR" sz="2400" dirty="0">
                <a:solidFill>
                  <a:srgbClr val="002060"/>
                </a:solidFill>
              </a:rPr>
              <a:t>Bold</a:t>
            </a:r>
            <a:r>
              <a:rPr lang="el-GR" altLang="el-GR" sz="2400" dirty="0">
                <a:solidFill>
                  <a:srgbClr val="002060"/>
                </a:solidFill>
              </a:rPr>
              <a:t>» αν θεωρούμε κάποιο τίτλου σεμιναρίου σχετικό με την εργασία που ζητάμε</a:t>
            </a:r>
          </a:p>
          <a:p>
            <a:pPr>
              <a:buFont typeface="Wingdings" panose="05000000000000000000" pitchFamily="2" charset="2"/>
              <a:buChar char="§"/>
            </a:pPr>
            <a:endParaRPr lang="el-GR" altLang="el-GR" sz="2400" dirty="0">
              <a:solidFill>
                <a:srgbClr val="002060"/>
              </a:solidFill>
            </a:endParaRPr>
          </a:p>
        </p:txBody>
      </p:sp>
      <p:sp>
        <p:nvSpPr>
          <p:cNvPr id="35844" name="WordArt 4"/>
          <p:cNvSpPr>
            <a:spLocks noChangeArrowheads="1" noChangeShapeType="1" noTextEdit="1"/>
          </p:cNvSpPr>
          <p:nvPr/>
        </p:nvSpPr>
        <p:spPr bwMode="auto">
          <a:xfrm>
            <a:off x="1828800" y="285750"/>
            <a:ext cx="5600700" cy="6858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ΣΕΜΙΝΑΡΙΑ/ΣΥΝΕΧΗΣ ΚΑΤΑΡΤΙΣΗ</a:t>
            </a:r>
          </a:p>
        </p:txBody>
      </p:sp>
      <p:graphicFrame>
        <p:nvGraphicFramePr>
          <p:cNvPr id="35846" name="Object 6"/>
          <p:cNvGraphicFramePr>
            <a:graphicFrameLocks noChangeAspect="1"/>
          </p:cNvGraphicFramePr>
          <p:nvPr/>
        </p:nvGraphicFramePr>
        <p:xfrm>
          <a:off x="4857750" y="2057400"/>
          <a:ext cx="2800350" cy="1828800"/>
        </p:xfrm>
        <a:graphic>
          <a:graphicData uri="http://schemas.openxmlformats.org/presentationml/2006/ole">
            <mc:AlternateContent xmlns:mc="http://schemas.openxmlformats.org/markup-compatibility/2006">
              <mc:Choice xmlns:v="urn:schemas-microsoft-com:vml" Requires="v">
                <p:oleObj spid="_x0000_s2055" name="Clip" r:id="rId3" imgW="4006800" imgH="2856960" progId="MS_ClipArt_Gallery.2">
                  <p:embed/>
                </p:oleObj>
              </mc:Choice>
              <mc:Fallback>
                <p:oleObj name="Clip" r:id="rId3" imgW="4006800" imgH="2856960" progId="MS_ClipArt_Gallery.2">
                  <p:embed/>
                  <p:pic>
                    <p:nvPicPr>
                      <p:cNvPr id="3584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2057400"/>
                        <a:ext cx="2800350" cy="1828800"/>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91186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dissolve">
                                      <p:cBhvr>
                                        <p:cTn id="12" dur="500"/>
                                        <p:tgtEl>
                                          <p:spTgt spid="35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dissolve">
                                      <p:cBhvr>
                                        <p:cTn id="17" dur="500"/>
                                        <p:tgtEl>
                                          <p:spTgt spid="358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dissolve">
                                      <p:cBhvr>
                                        <p:cTn id="22" dur="500"/>
                                        <p:tgtEl>
                                          <p:spTgt spid="358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animEffect transition="in" filter="dissolve">
                                      <p:cBhvr>
                                        <p:cTn id="27" dur="500"/>
                                        <p:tgtEl>
                                          <p:spTgt spid="358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p:nvPr/>
        </p:nvSpPr>
        <p:spPr>
          <a:xfrm>
            <a:off x="1358503" y="87474"/>
            <a:ext cx="6642497" cy="864096"/>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l-GR" sz="2400" b="1" i="0" u="none" strike="noStrike" cap="none">
                <a:solidFill>
                  <a:srgbClr val="7030A0"/>
                </a:solidFill>
                <a:latin typeface="Arial"/>
                <a:ea typeface="Arial"/>
                <a:cs typeface="Arial"/>
                <a:sym typeface="Arial"/>
              </a:rPr>
              <a:t>Mission Statement vs Personal Mission</a:t>
            </a:r>
            <a:endParaRPr sz="1050" b="0" i="0" u="none" strike="noStrike" cap="none">
              <a:solidFill>
                <a:srgbClr val="000000"/>
              </a:solidFill>
              <a:latin typeface="Arial"/>
              <a:ea typeface="Arial"/>
              <a:cs typeface="Arial"/>
              <a:sym typeface="Arial"/>
            </a:endParaRPr>
          </a:p>
        </p:txBody>
      </p:sp>
      <p:sp>
        <p:nvSpPr>
          <p:cNvPr id="231" name="Google Shape;231;p39"/>
          <p:cNvSpPr/>
          <p:nvPr/>
        </p:nvSpPr>
        <p:spPr>
          <a:xfrm>
            <a:off x="1115619" y="728695"/>
            <a:ext cx="6758642" cy="4431952"/>
          </a:xfrm>
          <a:prstGeom prst="rect">
            <a:avLst/>
          </a:prstGeom>
          <a:noFill/>
          <a:ln>
            <a:noFill/>
          </a:ln>
        </p:spPr>
        <p:txBody>
          <a:bodyPr spcFirstLastPara="1" wrap="square" lIns="68550" tIns="34275" rIns="68550" bIns="34275" anchor="t" anchorCtr="0">
            <a:spAutoFit/>
          </a:bodyPr>
          <a:lstStyle/>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Μια εταιρική δήλωση αποστολής λειτουργεί ως ένα αόρατο χέρι που καθοδηγεί τους ανθρώπους στον οργανισμό. </a:t>
            </a:r>
            <a:endParaRPr sz="1400" b="0" i="0" u="none" strike="noStrike" cap="none">
              <a:solidFill>
                <a:srgbClr val="000000"/>
              </a:solidFill>
              <a:latin typeface="Arial"/>
              <a:ea typeface="Arial"/>
              <a:cs typeface="Arial"/>
              <a:sym typeface="Arial"/>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Μια προσωπική δήλωση αποστολής είναι λίγο διαφορετική </a:t>
            </a:r>
            <a:endParaRPr sz="2100" b="0" i="0" u="none" strike="noStrike" cap="none">
              <a:solidFill>
                <a:srgbClr val="002060"/>
              </a:solidFill>
              <a:latin typeface="Arial Narrow"/>
              <a:ea typeface="Arial Narrow"/>
              <a:cs typeface="Arial Narrow"/>
              <a:sym typeface="Arial Narrow"/>
            </a:endParaRPr>
          </a:p>
          <a:p>
            <a:pPr marL="342900" marR="0" lvl="0" indent="-342900" algn="just" rtl="0">
              <a:lnSpc>
                <a:spcPct val="150000"/>
              </a:lnSpc>
              <a:spcBef>
                <a:spcPts val="0"/>
              </a:spcBef>
              <a:spcAft>
                <a:spcPts val="0"/>
              </a:spcAft>
              <a:buClr>
                <a:srgbClr val="002060"/>
              </a:buClr>
              <a:buSzPts val="2800"/>
              <a:buFont typeface="Noto Sans Symbols"/>
              <a:buChar char="❑"/>
            </a:pPr>
            <a:r>
              <a:rPr lang="el-GR" sz="2100" b="0" i="0" u="none" strike="noStrike" cap="none">
                <a:solidFill>
                  <a:srgbClr val="002060"/>
                </a:solidFill>
                <a:latin typeface="Arial Narrow"/>
                <a:ea typeface="Arial Narrow"/>
                <a:cs typeface="Arial Narrow"/>
                <a:sym typeface="Arial Narrow"/>
              </a:rPr>
              <a:t>Η σύνταξη μιας προσωπικής δήλωσης αποστολής σας δίνει την την ευκαιρία να καθορίσετε τι είναι σημαντικό για εσάς και μπορεί να σας βοηθήσει να αποφασίσετε </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(α) ποιον κλάδο σταδιοδρομίας</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(β) ποια εταιρία</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2100"/>
              <a:buFont typeface="Arial"/>
              <a:buNone/>
            </a:pPr>
            <a:r>
              <a:rPr lang="el-GR" sz="2100" b="0" i="0" u="none" strike="noStrike" cap="none">
                <a:solidFill>
                  <a:srgbClr val="002060"/>
                </a:solidFill>
                <a:latin typeface="Arial Narrow"/>
                <a:ea typeface="Arial Narrow"/>
                <a:cs typeface="Arial Narrow"/>
                <a:sym typeface="Arial Narrow"/>
              </a:rPr>
              <a:t>(γ) συγκεκριμένο προφίλ εργασίας</a:t>
            </a:r>
            <a:endParaRPr sz="105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814283" y="1485900"/>
            <a:ext cx="7472467" cy="3086100"/>
          </a:xfrm>
        </p:spPr>
        <p:txBody>
          <a:bodyPr>
            <a:noAutofit/>
          </a:bodyPr>
          <a:lstStyle/>
          <a:p>
            <a:pPr>
              <a:buFont typeface="Wingdings" panose="05000000000000000000" pitchFamily="2" charset="2"/>
              <a:buChar char="§"/>
            </a:pPr>
            <a:r>
              <a:rPr lang="en-GB" altLang="el-GR" sz="2400" dirty="0" err="1">
                <a:solidFill>
                  <a:srgbClr val="002060"/>
                </a:solidFill>
                <a:latin typeface="Comic Sans MS" panose="030F0702030302020204" pitchFamily="66" charset="0"/>
              </a:rPr>
              <a:t>Χρονολογί</a:t>
            </a:r>
            <a:r>
              <a:rPr lang="en-GB" altLang="el-GR" sz="2400" dirty="0">
                <a:solidFill>
                  <a:srgbClr val="002060"/>
                </a:solidFill>
                <a:latin typeface="Comic Sans MS" panose="030F0702030302020204" pitchFamily="66" charset="0"/>
              </a:rPr>
              <a:t>α πάντα στην αριστερή πλευρά</a:t>
            </a:r>
          </a:p>
          <a:p>
            <a:pPr>
              <a:buFont typeface="Wingdings" panose="05000000000000000000" pitchFamily="2" charset="2"/>
              <a:buChar char="§"/>
            </a:pPr>
            <a:r>
              <a:rPr lang="en-GB" altLang="el-GR" sz="2400" dirty="0" err="1">
                <a:solidFill>
                  <a:srgbClr val="002060"/>
                </a:solidFill>
                <a:latin typeface="Comic Sans MS" panose="030F0702030302020204" pitchFamily="66" charset="0"/>
              </a:rPr>
              <a:t>Θέση</a:t>
            </a:r>
            <a:r>
              <a:rPr lang="en-GB" altLang="el-GR" sz="2400" dirty="0">
                <a:solidFill>
                  <a:srgbClr val="002060"/>
                </a:solidFill>
                <a:latin typeface="Comic Sans MS" panose="030F0702030302020204" pitchFamily="66" charset="0"/>
              </a:rPr>
              <a:t> </a:t>
            </a:r>
          </a:p>
          <a:p>
            <a:pPr>
              <a:buFont typeface="Wingdings" panose="05000000000000000000" pitchFamily="2" charset="2"/>
              <a:buChar char="§"/>
            </a:pPr>
            <a:r>
              <a:rPr lang="en-GB" altLang="el-GR" sz="2400" dirty="0" err="1">
                <a:solidFill>
                  <a:srgbClr val="002060"/>
                </a:solidFill>
                <a:latin typeface="Comic Sans MS" panose="030F0702030302020204" pitchFamily="66" charset="0"/>
              </a:rPr>
              <a:t>Τμήμ</a:t>
            </a:r>
            <a:r>
              <a:rPr lang="en-GB" altLang="el-GR" sz="2400" dirty="0">
                <a:solidFill>
                  <a:srgbClr val="002060"/>
                </a:solidFill>
                <a:latin typeface="Comic Sans MS" panose="030F0702030302020204" pitchFamily="66" charset="0"/>
              </a:rPr>
              <a:t>α</a:t>
            </a:r>
          </a:p>
          <a:p>
            <a:pPr>
              <a:buFont typeface="Wingdings" panose="05000000000000000000" pitchFamily="2" charset="2"/>
              <a:buChar char="§"/>
            </a:pPr>
            <a:r>
              <a:rPr lang="el-GR" altLang="el-GR" sz="2400" dirty="0">
                <a:solidFill>
                  <a:srgbClr val="002060"/>
                </a:solidFill>
                <a:latin typeface="Comic Sans MS" panose="030F0702030302020204" pitchFamily="66" charset="0"/>
              </a:rPr>
              <a:t>Οργανισμός - Εταιρία</a:t>
            </a:r>
          </a:p>
          <a:p>
            <a:pPr>
              <a:buFont typeface="Wingdings" panose="05000000000000000000" pitchFamily="2" charset="2"/>
              <a:buChar char="§"/>
            </a:pPr>
            <a:r>
              <a:rPr lang="el-GR" altLang="el-GR" sz="2400" dirty="0">
                <a:solidFill>
                  <a:srgbClr val="002060"/>
                </a:solidFill>
                <a:latin typeface="Comic Sans MS" panose="030F0702030302020204" pitchFamily="66" charset="0"/>
              </a:rPr>
              <a:t>Πόλη</a:t>
            </a:r>
          </a:p>
          <a:p>
            <a:pPr>
              <a:buFont typeface="Wingdings" panose="05000000000000000000" pitchFamily="2" charset="2"/>
              <a:buChar char="§"/>
            </a:pPr>
            <a:endParaRPr lang="el-GR" altLang="el-GR" sz="2400" dirty="0">
              <a:solidFill>
                <a:srgbClr val="002060"/>
              </a:solidFill>
              <a:latin typeface="Comic Sans MS" panose="030F0702030302020204" pitchFamily="66" charset="0"/>
            </a:endParaRPr>
          </a:p>
          <a:p>
            <a:pPr>
              <a:buFont typeface="Wingdings" panose="05000000000000000000" pitchFamily="2" charset="2"/>
              <a:buChar char="§"/>
            </a:pPr>
            <a:r>
              <a:rPr lang="el-GR" altLang="el-GR" sz="2400" dirty="0">
                <a:solidFill>
                  <a:srgbClr val="002060"/>
                </a:solidFill>
                <a:latin typeface="Comic Sans MS" panose="030F0702030302020204" pitchFamily="66" charset="0"/>
              </a:rPr>
              <a:t>1-2 σειρές τις ευθύνες και τα καθήκοντα που περιλάμβανε η θέση εργασίας μας</a:t>
            </a:r>
          </a:p>
        </p:txBody>
      </p:sp>
      <p:sp>
        <p:nvSpPr>
          <p:cNvPr id="34820" name="WordArt 4"/>
          <p:cNvSpPr>
            <a:spLocks noChangeArrowheads="1" noChangeShapeType="1" noTextEdit="1"/>
          </p:cNvSpPr>
          <p:nvPr/>
        </p:nvSpPr>
        <p:spPr bwMode="auto">
          <a:xfrm>
            <a:off x="1771650" y="285750"/>
            <a:ext cx="5715000" cy="600075"/>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Επαγγελματική Εμπειρία</a:t>
            </a:r>
          </a:p>
        </p:txBody>
      </p:sp>
      <p:graphicFrame>
        <p:nvGraphicFramePr>
          <p:cNvPr id="34822" name="Object 6"/>
          <p:cNvGraphicFramePr>
            <a:graphicFrameLocks noChangeAspect="1"/>
          </p:cNvGraphicFramePr>
          <p:nvPr/>
        </p:nvGraphicFramePr>
        <p:xfrm>
          <a:off x="4686300" y="2057400"/>
          <a:ext cx="2743200" cy="2057400"/>
        </p:xfrm>
        <a:graphic>
          <a:graphicData uri="http://schemas.openxmlformats.org/presentationml/2006/ole">
            <mc:AlternateContent xmlns:mc="http://schemas.openxmlformats.org/markup-compatibility/2006">
              <mc:Choice xmlns:v="urn:schemas-microsoft-com:vml" Requires="v">
                <p:oleObj spid="_x0000_s3079" name="Clip" r:id="rId3" imgW="4519440" imgH="3466800" progId="MS_ClipArt_Gallery.2">
                  <p:embed/>
                </p:oleObj>
              </mc:Choice>
              <mc:Fallback>
                <p:oleObj name="Clip" r:id="rId3" imgW="4519440" imgH="3466800" progId="MS_ClipArt_Gallery.2">
                  <p:embed/>
                  <p:pic>
                    <p:nvPicPr>
                      <p:cNvPr id="3482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057400"/>
                        <a:ext cx="274320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021156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dissolve">
                                      <p:cBhvr>
                                        <p:cTn id="12" dur="5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dissolve">
                                      <p:cBhvr>
                                        <p:cTn id="17" dur="500"/>
                                        <p:tgtEl>
                                          <p:spTgt spid="348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dissolve">
                                      <p:cBhvr>
                                        <p:cTn id="22" dur="500"/>
                                        <p:tgtEl>
                                          <p:spTgt spid="348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dissolve">
                                      <p:cBhvr>
                                        <p:cTn id="27" dur="500"/>
                                        <p:tgtEl>
                                          <p:spTgt spid="348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819">
                                            <p:txEl>
                                              <p:pRg st="6" end="6"/>
                                            </p:txEl>
                                          </p:spTgt>
                                        </p:tgtEl>
                                        <p:attrNameLst>
                                          <p:attrName>style.visibility</p:attrName>
                                        </p:attrNameLst>
                                      </p:cBhvr>
                                      <p:to>
                                        <p:strVal val="visible"/>
                                      </p:to>
                                    </p:set>
                                    <p:animEffect transition="in" filter="dissolve">
                                      <p:cBhvr>
                                        <p:cTn id="32"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p:txBody>
          <a:bodyPr>
            <a:normAutofit/>
          </a:bodyPr>
          <a:lstStyle/>
          <a:p>
            <a:pPr>
              <a:buFont typeface="Wingdings" panose="05000000000000000000" pitchFamily="2" charset="2"/>
              <a:buChar char="§"/>
            </a:pPr>
            <a:r>
              <a:rPr lang="el-GR" altLang="el-GR" sz="2400" dirty="0">
                <a:solidFill>
                  <a:srgbClr val="002060"/>
                </a:solidFill>
              </a:rPr>
              <a:t>Πρακτική άσκηση</a:t>
            </a:r>
          </a:p>
          <a:p>
            <a:pPr>
              <a:buFont typeface="Wingdings" panose="05000000000000000000" pitchFamily="2" charset="2"/>
              <a:buChar char="§"/>
            </a:pPr>
            <a:endParaRPr lang="el-GR" altLang="el-GR" sz="2400" dirty="0">
              <a:solidFill>
                <a:srgbClr val="002060"/>
              </a:solidFill>
            </a:endParaRPr>
          </a:p>
          <a:p>
            <a:pPr>
              <a:buFont typeface="Wingdings" panose="05000000000000000000" pitchFamily="2" charset="2"/>
              <a:buChar char="§"/>
            </a:pPr>
            <a:r>
              <a:rPr lang="el-GR" altLang="el-GR" sz="2400" dirty="0">
                <a:solidFill>
                  <a:srgbClr val="002060"/>
                </a:solidFill>
              </a:rPr>
              <a:t>Έμμισθη ή άμισθη εργασία (</a:t>
            </a:r>
            <a:r>
              <a:rPr lang="en-US" altLang="el-GR" sz="2400" dirty="0">
                <a:solidFill>
                  <a:srgbClr val="002060"/>
                </a:solidFill>
              </a:rPr>
              <a:t>volunteer)</a:t>
            </a:r>
          </a:p>
          <a:p>
            <a:pPr>
              <a:buFont typeface="Wingdings" panose="05000000000000000000" pitchFamily="2" charset="2"/>
              <a:buChar char="§"/>
            </a:pPr>
            <a:endParaRPr lang="el-GR" altLang="el-GR" sz="2400" dirty="0">
              <a:solidFill>
                <a:srgbClr val="002060"/>
              </a:solidFill>
            </a:endParaRPr>
          </a:p>
          <a:p>
            <a:pPr>
              <a:buFont typeface="Wingdings" panose="05000000000000000000" pitchFamily="2" charset="2"/>
              <a:buChar char="§"/>
            </a:pPr>
            <a:r>
              <a:rPr lang="el-GR" altLang="el-GR" sz="2400" dirty="0">
                <a:solidFill>
                  <a:srgbClr val="002060"/>
                </a:solidFill>
              </a:rPr>
              <a:t>Σχετική με τις σπουδές μας ή όχι</a:t>
            </a:r>
          </a:p>
          <a:p>
            <a:pPr>
              <a:buFont typeface="Wingdings" panose="05000000000000000000" pitchFamily="2" charset="2"/>
              <a:buChar char="§"/>
            </a:pPr>
            <a:endParaRPr lang="el-GR" altLang="el-GR" sz="2400" dirty="0">
              <a:solidFill>
                <a:srgbClr val="002060"/>
              </a:solidFill>
            </a:endParaRPr>
          </a:p>
          <a:p>
            <a:pPr>
              <a:buFont typeface="Wingdings" panose="05000000000000000000" pitchFamily="2" charset="2"/>
              <a:buChar char="§"/>
            </a:pPr>
            <a:endParaRPr lang="el-GR" altLang="el-GR" sz="2400" dirty="0">
              <a:solidFill>
                <a:srgbClr val="002060"/>
              </a:solidFill>
            </a:endParaRPr>
          </a:p>
          <a:p>
            <a:pPr>
              <a:buFont typeface="Wingdings" panose="05000000000000000000" pitchFamily="2" charset="2"/>
              <a:buChar char="§"/>
            </a:pPr>
            <a:endParaRPr lang="el-GR" altLang="el-GR" sz="2400" dirty="0">
              <a:solidFill>
                <a:srgbClr val="002060"/>
              </a:solidFill>
            </a:endParaRPr>
          </a:p>
        </p:txBody>
      </p:sp>
      <p:sp>
        <p:nvSpPr>
          <p:cNvPr id="31749" name="WordArt 5"/>
          <p:cNvSpPr>
            <a:spLocks noChangeArrowheads="1" noChangeShapeType="1" noTextEdit="1"/>
          </p:cNvSpPr>
          <p:nvPr/>
        </p:nvSpPr>
        <p:spPr bwMode="auto">
          <a:xfrm>
            <a:off x="1771650" y="371475"/>
            <a:ext cx="5715000" cy="600075"/>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Επαγγελματική Εμπειρία</a:t>
            </a:r>
          </a:p>
        </p:txBody>
      </p:sp>
    </p:spTree>
    <p:extLst>
      <p:ext uri="{BB962C8B-B14F-4D97-AF65-F5344CB8AC3E}">
        <p14:creationId xmlns:p14="http://schemas.microsoft.com/office/powerpoint/2010/main" val="308862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Effect transition="in" filter="dissolve">
                                      <p:cBhvr>
                                        <p:cTn id="12" dur="500"/>
                                        <p:tgtEl>
                                          <p:spTgt spid="317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animEffect transition="in" filter="dissolve">
                                      <p:cBhvr>
                                        <p:cTn id="17"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p:txBody>
          <a:bodyPr>
            <a:normAutofit/>
          </a:bodyPr>
          <a:lstStyle/>
          <a:p>
            <a:pPr>
              <a:buFont typeface="Arial" panose="020B0604020202020204" pitchFamily="34" charset="0"/>
              <a:buChar char="•"/>
            </a:pPr>
            <a:r>
              <a:rPr lang="el-GR" altLang="el-GR" sz="2400" dirty="0">
                <a:solidFill>
                  <a:srgbClr val="002060"/>
                </a:solidFill>
              </a:rPr>
              <a:t>Ποιες ξένες γλώσσες γνωρίζετε</a:t>
            </a:r>
          </a:p>
          <a:p>
            <a:pPr>
              <a:buFont typeface="Arial" panose="020B0604020202020204" pitchFamily="34" charset="0"/>
              <a:buChar char="•"/>
            </a:pPr>
            <a:endParaRPr lang="el-GR" altLang="el-GR" sz="2400" dirty="0">
              <a:solidFill>
                <a:srgbClr val="002060"/>
              </a:solidFill>
            </a:endParaRPr>
          </a:p>
          <a:p>
            <a:pPr>
              <a:buFont typeface="Arial" panose="020B0604020202020204" pitchFamily="34" charset="0"/>
              <a:buChar char="•"/>
            </a:pPr>
            <a:r>
              <a:rPr lang="el-GR" altLang="el-GR" sz="2400" dirty="0">
                <a:solidFill>
                  <a:srgbClr val="002060"/>
                </a:solidFill>
              </a:rPr>
              <a:t>Επίπεδο</a:t>
            </a:r>
          </a:p>
          <a:p>
            <a:pPr>
              <a:buFont typeface="Arial" panose="020B0604020202020204" pitchFamily="34" charset="0"/>
              <a:buChar char="•"/>
            </a:pPr>
            <a:endParaRPr lang="el-GR" altLang="el-GR" sz="2400" dirty="0">
              <a:solidFill>
                <a:srgbClr val="002060"/>
              </a:solidFill>
            </a:endParaRPr>
          </a:p>
          <a:p>
            <a:pPr>
              <a:buFont typeface="Arial" panose="020B0604020202020204" pitchFamily="34" charset="0"/>
              <a:buChar char="•"/>
            </a:pPr>
            <a:r>
              <a:rPr lang="el-GR" altLang="el-GR" sz="2400" dirty="0">
                <a:solidFill>
                  <a:srgbClr val="002060"/>
                </a:solidFill>
              </a:rPr>
              <a:t>Πτυχίο</a:t>
            </a:r>
          </a:p>
          <a:p>
            <a:pPr>
              <a:buFont typeface="Arial" panose="020B0604020202020204" pitchFamily="34" charset="0"/>
              <a:buChar char="•"/>
            </a:pPr>
            <a:endParaRPr lang="el-GR" altLang="el-GR" sz="2400" dirty="0">
              <a:solidFill>
                <a:srgbClr val="002060"/>
              </a:solidFill>
            </a:endParaRPr>
          </a:p>
        </p:txBody>
      </p:sp>
      <p:sp>
        <p:nvSpPr>
          <p:cNvPr id="33796" name="WordArt 4"/>
          <p:cNvSpPr>
            <a:spLocks noChangeArrowheads="1" noChangeShapeType="1" noTextEdit="1"/>
          </p:cNvSpPr>
          <p:nvPr/>
        </p:nvSpPr>
        <p:spPr bwMode="auto">
          <a:xfrm>
            <a:off x="2457450" y="457200"/>
            <a:ext cx="3714750" cy="62865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ΞΕΝΕΣ ΓΛΩΣΣΕΣ</a:t>
            </a:r>
          </a:p>
        </p:txBody>
      </p:sp>
    </p:spTree>
    <p:extLst>
      <p:ext uri="{BB962C8B-B14F-4D97-AF65-F5344CB8AC3E}">
        <p14:creationId xmlns:p14="http://schemas.microsoft.com/office/powerpoint/2010/main" val="1504757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dissolve">
                                      <p:cBhvr>
                                        <p:cTn id="12" dur="500"/>
                                        <p:tgtEl>
                                          <p:spTgt spid="337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animEffect transition="in" filter="dissolve">
                                      <p:cBhvr>
                                        <p:cTn id="17" dur="5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p:txBody>
          <a:bodyPr/>
          <a:lstStyle/>
          <a:p>
            <a:endParaRPr lang="el-GR" altLang="el-GR" dirty="0"/>
          </a:p>
          <a:p>
            <a:pPr>
              <a:lnSpc>
                <a:spcPct val="130000"/>
              </a:lnSpc>
              <a:buFont typeface="Wingdings" panose="05000000000000000000" pitchFamily="2" charset="2"/>
              <a:buChar char="§"/>
            </a:pPr>
            <a:r>
              <a:rPr lang="el-GR" altLang="el-GR" sz="2400" dirty="0">
                <a:solidFill>
                  <a:srgbClr val="002060"/>
                </a:solidFill>
              </a:rPr>
              <a:t>Λογισμικά Προγράμματα</a:t>
            </a:r>
          </a:p>
          <a:p>
            <a:pPr>
              <a:lnSpc>
                <a:spcPct val="130000"/>
              </a:lnSpc>
              <a:buFont typeface="Wingdings" panose="05000000000000000000" pitchFamily="2" charset="2"/>
              <a:buChar char="§"/>
            </a:pPr>
            <a:r>
              <a:rPr lang="el-GR" altLang="el-GR" sz="2400" dirty="0">
                <a:solidFill>
                  <a:srgbClr val="002060"/>
                </a:solidFill>
              </a:rPr>
              <a:t>Γλώσσες Προγραμματισμού</a:t>
            </a:r>
          </a:p>
          <a:p>
            <a:pPr>
              <a:lnSpc>
                <a:spcPct val="130000"/>
              </a:lnSpc>
              <a:buFont typeface="Wingdings" panose="05000000000000000000" pitchFamily="2" charset="2"/>
              <a:buChar char="§"/>
            </a:pPr>
            <a:r>
              <a:rPr lang="el-GR" altLang="el-GR" sz="2400" dirty="0">
                <a:solidFill>
                  <a:srgbClr val="002060"/>
                </a:solidFill>
              </a:rPr>
              <a:t>Λειτουργικά </a:t>
            </a:r>
            <a:r>
              <a:rPr lang="el-GR" altLang="el-GR" sz="2400" dirty="0" smtClean="0">
                <a:solidFill>
                  <a:srgbClr val="002060"/>
                </a:solidFill>
              </a:rPr>
              <a:t>Συστήματα</a:t>
            </a:r>
            <a:endParaRPr lang="el-GR" altLang="el-GR" sz="2400" dirty="0">
              <a:solidFill>
                <a:srgbClr val="002060"/>
              </a:solidFill>
            </a:endParaRPr>
          </a:p>
        </p:txBody>
      </p:sp>
      <p:sp>
        <p:nvSpPr>
          <p:cNvPr id="36869" name="WordArt 5"/>
          <p:cNvSpPr>
            <a:spLocks noChangeArrowheads="1" noChangeShapeType="1" noTextEdit="1"/>
          </p:cNvSpPr>
          <p:nvPr/>
        </p:nvSpPr>
        <p:spPr bwMode="auto">
          <a:xfrm>
            <a:off x="2514600" y="400050"/>
            <a:ext cx="3486150" cy="600075"/>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Γνώσεις Η/Υ</a:t>
            </a:r>
          </a:p>
        </p:txBody>
      </p:sp>
    </p:spTree>
    <p:extLst>
      <p:ext uri="{BB962C8B-B14F-4D97-AF65-F5344CB8AC3E}">
        <p14:creationId xmlns:p14="http://schemas.microsoft.com/office/powerpoint/2010/main" val="40069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Effect transition="in" filter="dissolve">
                                      <p:cBhvr>
                                        <p:cTn id="7" dur="500"/>
                                        <p:tgtEl>
                                          <p:spTgt spid="3686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2" end="2"/>
                                            </p:txEl>
                                          </p:spTgt>
                                        </p:tgtEl>
                                        <p:attrNameLst>
                                          <p:attrName>style.visibility</p:attrName>
                                        </p:attrNameLst>
                                      </p:cBhvr>
                                      <p:to>
                                        <p:strVal val="visible"/>
                                      </p:to>
                                    </p:set>
                                    <p:animEffect transition="in" filter="dissolve">
                                      <p:cBhvr>
                                        <p:cTn id="12" dur="500"/>
                                        <p:tgtEl>
                                          <p:spTgt spid="368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3" end="3"/>
                                            </p:txEl>
                                          </p:spTgt>
                                        </p:tgtEl>
                                        <p:attrNameLst>
                                          <p:attrName>style.visibility</p:attrName>
                                        </p:attrNameLst>
                                      </p:cBhvr>
                                      <p:to>
                                        <p:strVal val="visible"/>
                                      </p:to>
                                    </p:set>
                                    <p:animEffect transition="in" filter="dissolve">
                                      <p:cBhvr>
                                        <p:cTn id="17"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p:txBody>
          <a:bodyPr>
            <a:normAutofit/>
          </a:bodyPr>
          <a:lstStyle/>
          <a:p>
            <a:pPr>
              <a:lnSpc>
                <a:spcPct val="130000"/>
              </a:lnSpc>
              <a:buFont typeface="Wingdings" panose="05000000000000000000" pitchFamily="2" charset="2"/>
              <a:buChar char="§"/>
            </a:pPr>
            <a:r>
              <a:rPr lang="el-GR" altLang="el-GR" sz="2400" dirty="0">
                <a:solidFill>
                  <a:srgbClr val="002060"/>
                </a:solidFill>
              </a:rPr>
              <a:t>Υποτροφίες (ή στις Σπουδές)</a:t>
            </a:r>
          </a:p>
          <a:p>
            <a:pPr>
              <a:lnSpc>
                <a:spcPct val="130000"/>
              </a:lnSpc>
              <a:buFont typeface="Wingdings" panose="05000000000000000000" pitchFamily="2" charset="2"/>
              <a:buChar char="§"/>
            </a:pPr>
            <a:r>
              <a:rPr lang="el-GR" altLang="el-GR" sz="2400" dirty="0" smtClean="0">
                <a:solidFill>
                  <a:srgbClr val="002060"/>
                </a:solidFill>
              </a:rPr>
              <a:t>Άλλες </a:t>
            </a:r>
            <a:r>
              <a:rPr lang="el-GR" altLang="el-GR" sz="2400" dirty="0">
                <a:solidFill>
                  <a:srgbClr val="002060"/>
                </a:solidFill>
              </a:rPr>
              <a:t>Διακρίσεις (αθλητικές διακρίσεις)</a:t>
            </a:r>
          </a:p>
          <a:p>
            <a:pPr>
              <a:lnSpc>
                <a:spcPct val="130000"/>
              </a:lnSpc>
              <a:buFont typeface="Wingdings" panose="05000000000000000000" pitchFamily="2" charset="2"/>
              <a:buChar char="§"/>
            </a:pPr>
            <a:r>
              <a:rPr lang="el-GR" altLang="el-GR" sz="2400" dirty="0">
                <a:solidFill>
                  <a:srgbClr val="002060"/>
                </a:solidFill>
              </a:rPr>
              <a:t>Συμμετοχή σε Επιμελητήρια/Συλλόγους</a:t>
            </a:r>
          </a:p>
          <a:p>
            <a:pPr>
              <a:lnSpc>
                <a:spcPct val="130000"/>
              </a:lnSpc>
              <a:buFont typeface="Wingdings" panose="05000000000000000000" pitchFamily="2" charset="2"/>
              <a:buChar char="§"/>
            </a:pPr>
            <a:r>
              <a:rPr lang="el-GR" altLang="el-GR" sz="2400" dirty="0">
                <a:solidFill>
                  <a:srgbClr val="002060"/>
                </a:solidFill>
              </a:rPr>
              <a:t>Συμμετοχή σε Αθλητικούς Οργανισμούς</a:t>
            </a:r>
          </a:p>
          <a:p>
            <a:pPr>
              <a:lnSpc>
                <a:spcPct val="130000"/>
              </a:lnSpc>
              <a:buFont typeface="Wingdings" panose="05000000000000000000" pitchFamily="2" charset="2"/>
              <a:buChar char="§"/>
            </a:pPr>
            <a:r>
              <a:rPr lang="el-GR" altLang="el-GR" sz="2400" dirty="0">
                <a:solidFill>
                  <a:srgbClr val="002060"/>
                </a:solidFill>
              </a:rPr>
              <a:t>Εθελοντική εργασία σε φορείς</a:t>
            </a:r>
          </a:p>
        </p:txBody>
      </p:sp>
      <p:sp>
        <p:nvSpPr>
          <p:cNvPr id="37892" name="WordArt 4"/>
          <p:cNvSpPr>
            <a:spLocks noChangeArrowheads="1" noChangeShapeType="1" noTextEdit="1"/>
          </p:cNvSpPr>
          <p:nvPr/>
        </p:nvSpPr>
        <p:spPr bwMode="auto">
          <a:xfrm>
            <a:off x="1371600" y="285750"/>
            <a:ext cx="6286500" cy="685800"/>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ΔΙΑΚΡΙΣΕΙΣ/ΣΥΜΜΕΤΟΧΕΣ ΣΕ ΣΥΛΛΟΓΟΥΣ</a:t>
            </a:r>
          </a:p>
        </p:txBody>
      </p:sp>
    </p:spTree>
    <p:extLst>
      <p:ext uri="{BB962C8B-B14F-4D97-AF65-F5344CB8AC3E}">
        <p14:creationId xmlns:p14="http://schemas.microsoft.com/office/powerpoint/2010/main" val="329608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dissolve">
                                      <p:cBhvr>
                                        <p:cTn id="12" dur="500"/>
                                        <p:tgtEl>
                                          <p:spTgt spid="37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dissolve">
                                      <p:cBhvr>
                                        <p:cTn id="17" dur="500"/>
                                        <p:tgtEl>
                                          <p:spTgt spid="37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dissolve">
                                      <p:cBhvr>
                                        <p:cTn id="22" dur="500"/>
                                        <p:tgtEl>
                                          <p:spTgt spid="378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dissolve">
                                      <p:cBhvr>
                                        <p:cTn id="27" dur="500"/>
                                        <p:tgtEl>
                                          <p:spTgt spid="37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p:txBody>
          <a:bodyPr>
            <a:normAutofit/>
          </a:bodyPr>
          <a:lstStyle/>
          <a:p>
            <a:pPr>
              <a:buFont typeface="Wingdings" panose="05000000000000000000" pitchFamily="2" charset="2"/>
              <a:buChar char="§"/>
            </a:pPr>
            <a:r>
              <a:rPr lang="el-GR" altLang="el-GR" sz="2400" dirty="0">
                <a:solidFill>
                  <a:srgbClr val="002060"/>
                </a:solidFill>
              </a:rPr>
              <a:t>Χόμπι </a:t>
            </a:r>
          </a:p>
          <a:p>
            <a:pPr>
              <a:buFont typeface="Wingdings" panose="05000000000000000000" pitchFamily="2" charset="2"/>
              <a:buChar char="§"/>
            </a:pPr>
            <a:r>
              <a:rPr lang="el-GR" altLang="el-GR" sz="2400" dirty="0">
                <a:solidFill>
                  <a:srgbClr val="002060"/>
                </a:solidFill>
              </a:rPr>
              <a:t>Αθλητισμός (συγκεκριμένα)</a:t>
            </a:r>
          </a:p>
          <a:p>
            <a:pPr>
              <a:buFont typeface="Wingdings" panose="05000000000000000000" pitchFamily="2" charset="2"/>
              <a:buChar char="§"/>
            </a:pPr>
            <a:r>
              <a:rPr lang="el-GR" altLang="el-GR" sz="2400" dirty="0">
                <a:solidFill>
                  <a:srgbClr val="002060"/>
                </a:solidFill>
              </a:rPr>
              <a:t>Κινηματογράφος (συγκεκριμένα)</a:t>
            </a:r>
          </a:p>
          <a:p>
            <a:pPr>
              <a:buFont typeface="Wingdings" panose="05000000000000000000" pitchFamily="2" charset="2"/>
              <a:buChar char="§"/>
            </a:pPr>
            <a:r>
              <a:rPr lang="el-GR" altLang="el-GR" sz="2400" dirty="0">
                <a:solidFill>
                  <a:srgbClr val="002060"/>
                </a:solidFill>
              </a:rPr>
              <a:t>Μουσική (συγκεκριμένα)</a:t>
            </a:r>
          </a:p>
          <a:p>
            <a:pPr>
              <a:buFont typeface="Wingdings" panose="05000000000000000000" pitchFamily="2" charset="2"/>
              <a:buChar char="§"/>
            </a:pPr>
            <a:endParaRPr lang="el-GR" altLang="el-GR" sz="2400" dirty="0">
              <a:solidFill>
                <a:srgbClr val="002060"/>
              </a:solidFill>
            </a:endParaRPr>
          </a:p>
          <a:p>
            <a:pPr>
              <a:buFont typeface="Wingdings" panose="05000000000000000000" pitchFamily="2" charset="2"/>
              <a:buChar char="§"/>
            </a:pPr>
            <a:r>
              <a:rPr lang="el-GR" altLang="el-GR" sz="2400" dirty="0">
                <a:solidFill>
                  <a:srgbClr val="002060"/>
                </a:solidFill>
              </a:rPr>
              <a:t>π.χ.</a:t>
            </a:r>
          </a:p>
          <a:p>
            <a:pPr>
              <a:buFont typeface="Wingdings" panose="05000000000000000000" pitchFamily="2" charset="2"/>
              <a:buChar char="§"/>
            </a:pPr>
            <a:r>
              <a:rPr lang="el-GR" altLang="el-GR" sz="2400" dirty="0">
                <a:solidFill>
                  <a:srgbClr val="002060"/>
                </a:solidFill>
              </a:rPr>
              <a:t>Ανάγνωση Λογοτεχνικών βιβλίων</a:t>
            </a:r>
          </a:p>
          <a:p>
            <a:pPr>
              <a:buFont typeface="Wingdings" panose="05000000000000000000" pitchFamily="2" charset="2"/>
              <a:buChar char="§"/>
            </a:pPr>
            <a:endParaRPr lang="el-GR" altLang="el-GR" sz="2400" dirty="0">
              <a:solidFill>
                <a:srgbClr val="002060"/>
              </a:solidFill>
            </a:endParaRPr>
          </a:p>
        </p:txBody>
      </p:sp>
      <p:sp>
        <p:nvSpPr>
          <p:cNvPr id="38916" name="WordArt 4"/>
          <p:cNvSpPr>
            <a:spLocks noChangeArrowheads="1" noChangeShapeType="1" noTextEdit="1"/>
          </p:cNvSpPr>
          <p:nvPr/>
        </p:nvSpPr>
        <p:spPr bwMode="auto">
          <a:xfrm>
            <a:off x="1714500" y="400050"/>
            <a:ext cx="5372100" cy="542925"/>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ΠΡΟΣΩΠΙΚΑ ΕΝΔΙΑΦΕΡΟΝΤΑ </a:t>
            </a:r>
          </a:p>
        </p:txBody>
      </p:sp>
      <p:graphicFrame>
        <p:nvGraphicFramePr>
          <p:cNvPr id="38917" name="Object 5"/>
          <p:cNvGraphicFramePr>
            <a:graphicFrameLocks noChangeAspect="1"/>
          </p:cNvGraphicFramePr>
          <p:nvPr/>
        </p:nvGraphicFramePr>
        <p:xfrm>
          <a:off x="5257800" y="1828800"/>
          <a:ext cx="2628900" cy="2228850"/>
        </p:xfrm>
        <a:graphic>
          <a:graphicData uri="http://schemas.openxmlformats.org/presentationml/2006/ole">
            <mc:AlternateContent xmlns:mc="http://schemas.openxmlformats.org/markup-compatibility/2006">
              <mc:Choice xmlns:v="urn:schemas-microsoft-com:vml" Requires="v">
                <p:oleObj spid="_x0000_s4104" name="Clip" r:id="rId3" imgW="6117840" imgH="5173560" progId="MS_ClipArt_Gallery.2">
                  <p:embed/>
                </p:oleObj>
              </mc:Choice>
              <mc:Fallback>
                <p:oleObj name="Clip" r:id="rId3" imgW="6117840" imgH="5173560" progId="MS_ClipArt_Gallery.2">
                  <p:embed/>
                  <p:pic>
                    <p:nvPicPr>
                      <p:cNvPr id="3891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828800"/>
                        <a:ext cx="2628900"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89838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dissolve">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dissolve">
                                      <p:cBhvr>
                                        <p:cTn id="12" dur="500"/>
                                        <p:tgtEl>
                                          <p:spTgt spid="38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dissolve">
                                      <p:cBhvr>
                                        <p:cTn id="17" dur="500"/>
                                        <p:tgtEl>
                                          <p:spTgt spid="38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915">
                                            <p:txEl>
                                              <p:pRg st="3" end="3"/>
                                            </p:txEl>
                                          </p:spTgt>
                                        </p:tgtEl>
                                        <p:attrNameLst>
                                          <p:attrName>style.visibility</p:attrName>
                                        </p:attrNameLst>
                                      </p:cBhvr>
                                      <p:to>
                                        <p:strVal val="visible"/>
                                      </p:to>
                                    </p:set>
                                    <p:animEffect transition="in" filter="dissolve">
                                      <p:cBhvr>
                                        <p:cTn id="22" dur="500"/>
                                        <p:tgtEl>
                                          <p:spTgt spid="389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915">
                                            <p:txEl>
                                              <p:pRg st="5" end="5"/>
                                            </p:txEl>
                                          </p:spTgt>
                                        </p:tgtEl>
                                        <p:attrNameLst>
                                          <p:attrName>style.visibility</p:attrName>
                                        </p:attrNameLst>
                                      </p:cBhvr>
                                      <p:to>
                                        <p:strVal val="visible"/>
                                      </p:to>
                                    </p:set>
                                    <p:animEffect transition="in" filter="dissolve">
                                      <p:cBhvr>
                                        <p:cTn id="27" dur="500"/>
                                        <p:tgtEl>
                                          <p:spTgt spid="3891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915">
                                            <p:txEl>
                                              <p:pRg st="6" end="6"/>
                                            </p:txEl>
                                          </p:spTgt>
                                        </p:tgtEl>
                                        <p:attrNameLst>
                                          <p:attrName>style.visibility</p:attrName>
                                        </p:attrNameLst>
                                      </p:cBhvr>
                                      <p:to>
                                        <p:strVal val="visible"/>
                                      </p:to>
                                    </p:set>
                                    <p:animEffect transition="in" filter="dissolve">
                                      <p:cBhvr>
                                        <p:cTn id="32"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p:txBody>
          <a:bodyPr>
            <a:normAutofit/>
          </a:bodyPr>
          <a:lstStyle/>
          <a:p>
            <a:pPr>
              <a:lnSpc>
                <a:spcPct val="140000"/>
              </a:lnSpc>
              <a:buFont typeface="Wingdings" panose="05000000000000000000" pitchFamily="2" charset="2"/>
              <a:buChar char="Ø"/>
            </a:pPr>
            <a:r>
              <a:rPr lang="el-GR" altLang="el-GR" sz="2400" dirty="0">
                <a:solidFill>
                  <a:srgbClr val="002060"/>
                </a:solidFill>
              </a:rPr>
              <a:t>ΚΑΘΗΓΗΤΕΣ</a:t>
            </a:r>
          </a:p>
          <a:p>
            <a:pPr>
              <a:lnSpc>
                <a:spcPct val="140000"/>
              </a:lnSpc>
              <a:buFont typeface="Wingdings" panose="05000000000000000000" pitchFamily="2" charset="2"/>
              <a:buChar char="Ø"/>
            </a:pPr>
            <a:r>
              <a:rPr lang="el-GR" altLang="el-GR" sz="2400" dirty="0">
                <a:solidFill>
                  <a:srgbClr val="002060"/>
                </a:solidFill>
              </a:rPr>
              <a:t>ΕΡΓΟΔΟΤΕΣ</a:t>
            </a:r>
          </a:p>
          <a:p>
            <a:pPr>
              <a:buFont typeface="Wingdings" panose="05000000000000000000" pitchFamily="2" charset="2"/>
              <a:buChar char="Ø"/>
            </a:pPr>
            <a:endParaRPr lang="el-GR" altLang="el-GR" sz="2400" dirty="0">
              <a:solidFill>
                <a:srgbClr val="002060"/>
              </a:solidFill>
            </a:endParaRPr>
          </a:p>
          <a:p>
            <a:pPr>
              <a:buFont typeface="Wingdings" panose="05000000000000000000" pitchFamily="2" charset="2"/>
              <a:buChar char="Ø"/>
            </a:pPr>
            <a:endParaRPr lang="el-GR" altLang="el-GR" sz="2400" dirty="0">
              <a:solidFill>
                <a:srgbClr val="002060"/>
              </a:solidFill>
            </a:endParaRPr>
          </a:p>
          <a:p>
            <a:pPr>
              <a:buFont typeface="Wingdings" panose="05000000000000000000" pitchFamily="2" charset="2"/>
              <a:buChar char="Ø"/>
            </a:pPr>
            <a:r>
              <a:rPr lang="el-GR" altLang="el-GR" sz="2400" dirty="0">
                <a:solidFill>
                  <a:srgbClr val="002060"/>
                </a:solidFill>
              </a:rPr>
              <a:t>προσοχή στους </a:t>
            </a:r>
            <a:r>
              <a:rPr lang="en-US" altLang="el-GR" sz="2400" dirty="0">
                <a:solidFill>
                  <a:srgbClr val="002060"/>
                </a:solidFill>
              </a:rPr>
              <a:t>referees</a:t>
            </a:r>
          </a:p>
          <a:p>
            <a:pPr>
              <a:buFont typeface="Wingdings" panose="05000000000000000000" pitchFamily="2" charset="2"/>
              <a:buChar char="Ø"/>
            </a:pPr>
            <a:r>
              <a:rPr lang="el-GR" altLang="el-GR" sz="2400" dirty="0">
                <a:solidFill>
                  <a:srgbClr val="002060"/>
                </a:solidFill>
              </a:rPr>
              <a:t>«Κρατάμε» πάντα καλή επαφή </a:t>
            </a:r>
          </a:p>
        </p:txBody>
      </p:sp>
      <p:sp>
        <p:nvSpPr>
          <p:cNvPr id="39940" name="WordArt 4"/>
          <p:cNvSpPr>
            <a:spLocks noChangeArrowheads="1" noChangeShapeType="1" noTextEdit="1"/>
          </p:cNvSpPr>
          <p:nvPr/>
        </p:nvSpPr>
        <p:spPr bwMode="auto">
          <a:xfrm>
            <a:off x="1828800" y="514350"/>
            <a:ext cx="4857750" cy="542925"/>
          </a:xfrm>
          <a:prstGeom prst="rect">
            <a:avLst/>
          </a:prstGeom>
          <a:extLst>
            <a:ext uri="{91240B29-F687-4F45-9708-019B960494DF}">
              <a14:hiddenLine xmlns:a14="http://schemas.microsoft.com/office/drawing/2010/main" w="9525" cap="sq">
                <a:solidFill>
                  <a:srgbClr val="000000"/>
                </a:solidFill>
                <a:round/>
                <a:headEnd type="none" w="sm" len="sm"/>
                <a:tailEnd type="none" w="sm" len="sm"/>
              </a14:hiddenLine>
            </a:ext>
          </a:extLst>
        </p:spPr>
        <p:txBody>
          <a:bodyPr wrap="none" fromWordArt="1">
            <a:prstTxWarp prst="textPlain">
              <a:avLst>
                <a:gd name="adj" fmla="val 50000"/>
              </a:avLst>
            </a:prstTxWarp>
          </a:bodyPr>
          <a:lstStyle/>
          <a:p>
            <a:pPr algn="ctr"/>
            <a:r>
              <a:rPr lang="el-GR" sz="27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ΣΥΣΤΑΤΙΚΕΣ ΕΠΙΣΤΟΛΕΣ</a:t>
            </a:r>
          </a:p>
        </p:txBody>
      </p:sp>
    </p:spTree>
    <p:extLst>
      <p:ext uri="{BB962C8B-B14F-4D97-AF65-F5344CB8AC3E}">
        <p14:creationId xmlns:p14="http://schemas.microsoft.com/office/powerpoint/2010/main" val="1523269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ssolv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dissolve">
                                      <p:cBhvr>
                                        <p:cTn id="12" dur="500"/>
                                        <p:tgtEl>
                                          <p:spTgt spid="39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939">
                                            <p:txEl>
                                              <p:pRg st="4" end="4"/>
                                            </p:txEl>
                                          </p:spTgt>
                                        </p:tgtEl>
                                        <p:attrNameLst>
                                          <p:attrName>style.visibility</p:attrName>
                                        </p:attrNameLst>
                                      </p:cBhvr>
                                      <p:to>
                                        <p:strVal val="visible"/>
                                      </p:to>
                                    </p:set>
                                    <p:animEffect transition="in" filter="dissolve">
                                      <p:cBhvr>
                                        <p:cTn id="17" dur="500"/>
                                        <p:tgtEl>
                                          <p:spTgt spid="3993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939">
                                            <p:txEl>
                                              <p:pRg st="5" end="5"/>
                                            </p:txEl>
                                          </p:spTgt>
                                        </p:tgtEl>
                                        <p:attrNameLst>
                                          <p:attrName>style.visibility</p:attrName>
                                        </p:attrNameLst>
                                      </p:cBhvr>
                                      <p:to>
                                        <p:strVal val="visible"/>
                                      </p:to>
                                    </p:set>
                                    <p:animEffect transition="in" filter="dissolve">
                                      <p:cBhvr>
                                        <p:cTn id="22"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solidFill>
                  <a:srgbClr val="000000"/>
                </a:solidFill>
                <a:latin typeface="Raleway ExtraBold"/>
                <a:ea typeface="Raleway ExtraBold"/>
                <a:cs typeface="Raleway ExtraBold"/>
                <a:sym typeface="Raleway ExtraBold"/>
              </a:rPr>
              <a:t>Cover Letter</a:t>
            </a:r>
            <a:endParaRPr sz="3200" b="0">
              <a:solidFill>
                <a:srgbClr val="000000"/>
              </a:solidFill>
              <a:latin typeface="Raleway ExtraBold"/>
              <a:ea typeface="Raleway ExtraBold"/>
              <a:cs typeface="Raleway ExtraBold"/>
              <a:sym typeface="Raleway ExtraBold"/>
            </a:endParaRPr>
          </a:p>
        </p:txBody>
      </p:sp>
      <p:sp>
        <p:nvSpPr>
          <p:cNvPr id="246" name="Google Shape;246;p28"/>
          <p:cNvSpPr txBox="1"/>
          <p:nvPr/>
        </p:nvSpPr>
        <p:spPr>
          <a:xfrm>
            <a:off x="852775" y="2017925"/>
            <a:ext cx="7180500" cy="26475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ato"/>
              <a:buChar char="●"/>
            </a:pPr>
            <a:r>
              <a:rPr lang="en-GB" sz="2000">
                <a:latin typeface="Lato"/>
                <a:ea typeface="Lato"/>
                <a:cs typeface="Lato"/>
                <a:sym typeface="Lato"/>
              </a:rPr>
              <a:t>Used to accompany a resume/CV</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Who you are?</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What you are applying for?</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What you bring to the table?</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Why you? perfect candidate (soft skills, experience, personality and enthusiasm)</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How long? 1 page</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u="sng">
                <a:solidFill>
                  <a:schemeClr val="hlink"/>
                </a:solidFill>
                <a:latin typeface="Lato"/>
                <a:ea typeface="Lato"/>
                <a:cs typeface="Lato"/>
                <a:sym typeface="Lato"/>
                <a:hlinkClick r:id="rId3"/>
              </a:rPr>
              <a:t>examples</a:t>
            </a:r>
            <a:endParaRPr sz="2000">
              <a:latin typeface="Lato"/>
              <a:ea typeface="Lato"/>
              <a:cs typeface="Lato"/>
              <a:sym typeface="Lato"/>
            </a:endParaRPr>
          </a:p>
        </p:txBody>
      </p:sp>
    </p:spTree>
    <p:extLst>
      <p:ext uri="{BB962C8B-B14F-4D97-AF65-F5344CB8AC3E}">
        <p14:creationId xmlns:p14="http://schemas.microsoft.com/office/powerpoint/2010/main" val="25858555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highlight>
                  <a:schemeClr val="lt1"/>
                </a:highlight>
                <a:latin typeface="Raleway ExtraBold"/>
                <a:ea typeface="Raleway ExtraBold"/>
                <a:cs typeface="Raleway ExtraBold"/>
                <a:sym typeface="Raleway ExtraBold"/>
              </a:rPr>
              <a:t>Sphere of Influence</a:t>
            </a:r>
            <a:endParaRPr b="0">
              <a:highlight>
                <a:schemeClr val="lt1"/>
              </a:highlight>
              <a:latin typeface="Raleway ExtraBold"/>
              <a:ea typeface="Raleway ExtraBold"/>
              <a:cs typeface="Raleway ExtraBold"/>
              <a:sym typeface="Raleway ExtraBold"/>
            </a:endParaRPr>
          </a:p>
        </p:txBody>
      </p:sp>
      <p:sp>
        <p:nvSpPr>
          <p:cNvPr id="259" name="Google Shape;259;p30"/>
          <p:cNvSpPr txBox="1"/>
          <p:nvPr/>
        </p:nvSpPr>
        <p:spPr>
          <a:xfrm>
            <a:off x="812550" y="1896875"/>
            <a:ext cx="8223000" cy="301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GB" sz="2000" b="1">
                <a:latin typeface="Lato"/>
                <a:ea typeface="Lato"/>
                <a:cs typeface="Lato"/>
                <a:sym typeface="Lato"/>
              </a:rPr>
              <a:t>Processing Questions:</a:t>
            </a:r>
            <a:endParaRPr sz="2000" b="1">
              <a:latin typeface="Lato"/>
              <a:ea typeface="Lato"/>
              <a:cs typeface="Lato"/>
              <a:sym typeface="Lato"/>
            </a:endParaRPr>
          </a:p>
          <a:p>
            <a:pPr marL="457200" lvl="0" indent="-330200" algn="l" rtl="0">
              <a:lnSpc>
                <a:spcPct val="115000"/>
              </a:lnSpc>
              <a:spcBef>
                <a:spcPts val="1200"/>
              </a:spcBef>
              <a:spcAft>
                <a:spcPts val="0"/>
              </a:spcAft>
              <a:buSzPts val="1600"/>
              <a:buFont typeface="Lato"/>
              <a:buChar char="●"/>
            </a:pPr>
            <a:r>
              <a:rPr lang="en-GB" sz="1600">
                <a:latin typeface="Lato"/>
                <a:ea typeface="Lato"/>
                <a:cs typeface="Lato"/>
                <a:sym typeface="Lato"/>
              </a:rPr>
              <a:t>How have people influenced you?</a:t>
            </a:r>
            <a:endParaRPr sz="1600">
              <a:latin typeface="Lato"/>
              <a:ea typeface="Lato"/>
              <a:cs typeface="Lato"/>
              <a:sym typeface="Lato"/>
            </a:endParaRPr>
          </a:p>
          <a:p>
            <a:pPr marL="457200" lvl="0" indent="-330200" algn="l" rtl="0">
              <a:lnSpc>
                <a:spcPct val="115000"/>
              </a:lnSpc>
              <a:spcBef>
                <a:spcPts val="0"/>
              </a:spcBef>
              <a:spcAft>
                <a:spcPts val="0"/>
              </a:spcAft>
              <a:buSzPts val="1600"/>
              <a:buFont typeface="Lato"/>
              <a:buChar char="●"/>
            </a:pPr>
            <a:r>
              <a:rPr lang="en-GB" sz="1600">
                <a:latin typeface="Lato"/>
                <a:ea typeface="Lato"/>
                <a:cs typeface="Lato"/>
                <a:sym typeface="Lato"/>
              </a:rPr>
              <a:t>How have you influenced them?</a:t>
            </a:r>
            <a:endParaRPr sz="1600">
              <a:latin typeface="Lato"/>
              <a:ea typeface="Lato"/>
              <a:cs typeface="Lato"/>
              <a:sym typeface="Lato"/>
            </a:endParaRPr>
          </a:p>
          <a:p>
            <a:pPr marL="0" lvl="0" indent="0" algn="l" rtl="0">
              <a:lnSpc>
                <a:spcPct val="115000"/>
              </a:lnSpc>
              <a:spcBef>
                <a:spcPts val="1200"/>
              </a:spcBef>
              <a:spcAft>
                <a:spcPts val="0"/>
              </a:spcAft>
              <a:buNone/>
            </a:pPr>
            <a:r>
              <a:rPr lang="en-GB" sz="2000" b="1">
                <a:latin typeface="Lato"/>
                <a:ea typeface="Lato"/>
                <a:cs typeface="Lato"/>
                <a:sym typeface="Lato"/>
              </a:rPr>
              <a:t>Questions to consider:</a:t>
            </a:r>
            <a:endParaRPr sz="2000" b="1">
              <a:latin typeface="Lato"/>
              <a:ea typeface="Lato"/>
              <a:cs typeface="Lato"/>
              <a:sym typeface="Lato"/>
            </a:endParaRPr>
          </a:p>
          <a:p>
            <a:pPr marL="457200" marR="0" lvl="0" indent="-330200" algn="l" rtl="0">
              <a:lnSpc>
                <a:spcPct val="115000"/>
              </a:lnSpc>
              <a:spcBef>
                <a:spcPts val="1200"/>
              </a:spcBef>
              <a:spcAft>
                <a:spcPts val="0"/>
              </a:spcAft>
              <a:buSzPts val="1600"/>
              <a:buFont typeface="Lato"/>
              <a:buChar char="●"/>
            </a:pPr>
            <a:r>
              <a:rPr lang="en-GB" sz="1600">
                <a:latin typeface="Lato"/>
                <a:ea typeface="Lato"/>
                <a:cs typeface="Lato"/>
                <a:sym typeface="Lato"/>
              </a:rPr>
              <a:t>Who is in your sphere of influence and why?</a:t>
            </a:r>
            <a:endParaRPr sz="1600">
              <a:latin typeface="Lato"/>
              <a:ea typeface="Lato"/>
              <a:cs typeface="Lato"/>
              <a:sym typeface="Lato"/>
            </a:endParaRPr>
          </a:p>
          <a:p>
            <a:pPr marL="457200" marR="0" lvl="0" indent="-330200" algn="l" rtl="0">
              <a:lnSpc>
                <a:spcPct val="115000"/>
              </a:lnSpc>
              <a:spcBef>
                <a:spcPts val="0"/>
              </a:spcBef>
              <a:spcAft>
                <a:spcPts val="0"/>
              </a:spcAft>
              <a:buSzPts val="1600"/>
              <a:buFont typeface="Lato"/>
              <a:buChar char="●"/>
            </a:pPr>
            <a:r>
              <a:rPr lang="en-GB" sz="1600">
                <a:latin typeface="Lato"/>
                <a:ea typeface="Lato"/>
                <a:cs typeface="Lato"/>
                <a:sym typeface="Lato"/>
              </a:rPr>
              <a:t>In what arenas do you have the power to make something better/entry?</a:t>
            </a:r>
            <a:endParaRPr sz="1600">
              <a:latin typeface="Lato"/>
              <a:ea typeface="Lato"/>
              <a:cs typeface="Lato"/>
              <a:sym typeface="Lato"/>
            </a:endParaRPr>
          </a:p>
          <a:p>
            <a:pPr marL="457200" marR="0" lvl="0" indent="-330200" algn="l" rtl="0">
              <a:lnSpc>
                <a:spcPct val="115000"/>
              </a:lnSpc>
              <a:spcBef>
                <a:spcPts val="0"/>
              </a:spcBef>
              <a:spcAft>
                <a:spcPts val="0"/>
              </a:spcAft>
              <a:buSzPts val="1600"/>
              <a:buFont typeface="Lato"/>
              <a:buChar char="●"/>
            </a:pPr>
            <a:r>
              <a:rPr lang="en-GB" sz="1600">
                <a:latin typeface="Lato"/>
                <a:ea typeface="Lato"/>
                <a:cs typeface="Lato"/>
                <a:sym typeface="Lato"/>
              </a:rPr>
              <a:t>How could you use your sphere of influence to help you in your future career goals?</a:t>
            </a:r>
            <a:endParaRPr sz="1600">
              <a:latin typeface="Lato"/>
              <a:ea typeface="Lato"/>
              <a:cs typeface="Lato"/>
              <a:sym typeface="Lato"/>
            </a:endParaRPr>
          </a:p>
          <a:p>
            <a:pPr marL="457200" marR="0" lvl="0" indent="-330200" algn="l" rtl="0">
              <a:lnSpc>
                <a:spcPct val="115000"/>
              </a:lnSpc>
              <a:spcBef>
                <a:spcPts val="0"/>
              </a:spcBef>
              <a:spcAft>
                <a:spcPts val="0"/>
              </a:spcAft>
              <a:buSzPts val="1600"/>
              <a:buFont typeface="Lato"/>
              <a:buChar char="●"/>
            </a:pPr>
            <a:r>
              <a:rPr lang="en-GB" sz="1600">
                <a:latin typeface="Lato"/>
                <a:ea typeface="Lato"/>
                <a:cs typeface="Lato"/>
                <a:sym typeface="Lato"/>
              </a:rPr>
              <a:t>How do you utilize your current sphere of influence?</a:t>
            </a:r>
            <a:endParaRPr sz="1600">
              <a:latin typeface="Lato"/>
              <a:ea typeface="Lato"/>
              <a:cs typeface="Lato"/>
              <a:sym typeface="Lato"/>
            </a:endParaRPr>
          </a:p>
        </p:txBody>
      </p:sp>
    </p:spTree>
    <p:extLst>
      <p:ext uri="{BB962C8B-B14F-4D97-AF65-F5344CB8AC3E}">
        <p14:creationId xmlns:p14="http://schemas.microsoft.com/office/powerpoint/2010/main" val="33874667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highlight>
                  <a:schemeClr val="lt1"/>
                </a:highlight>
                <a:latin typeface="Raleway ExtraBold"/>
                <a:ea typeface="Raleway ExtraBold"/>
                <a:cs typeface="Raleway ExtraBold"/>
                <a:sym typeface="Raleway ExtraBold"/>
              </a:rPr>
              <a:t>Sphere of Influence (example)</a:t>
            </a:r>
            <a:endParaRPr b="0">
              <a:highlight>
                <a:schemeClr val="lt1"/>
              </a:highlight>
              <a:latin typeface="Raleway ExtraBold"/>
              <a:ea typeface="Raleway ExtraBold"/>
              <a:cs typeface="Raleway ExtraBold"/>
              <a:sym typeface="Raleway ExtraBold"/>
            </a:endParaRPr>
          </a:p>
        </p:txBody>
      </p:sp>
      <p:pic>
        <p:nvPicPr>
          <p:cNvPr id="265" name="Google Shape;265;p31"/>
          <p:cNvPicPr preferRelativeResize="0"/>
          <p:nvPr/>
        </p:nvPicPr>
        <p:blipFill>
          <a:blip r:embed="rId3">
            <a:alphaModFix/>
          </a:blip>
          <a:stretch>
            <a:fillRect/>
          </a:stretch>
        </p:blipFill>
        <p:spPr>
          <a:xfrm>
            <a:off x="1369525" y="1861175"/>
            <a:ext cx="6404951" cy="3146174"/>
          </a:xfrm>
          <a:prstGeom prst="rect">
            <a:avLst/>
          </a:prstGeom>
          <a:noFill/>
          <a:ln>
            <a:noFill/>
          </a:ln>
        </p:spPr>
      </p:pic>
    </p:spTree>
    <p:extLst>
      <p:ext uri="{BB962C8B-B14F-4D97-AF65-F5344CB8AC3E}">
        <p14:creationId xmlns:p14="http://schemas.microsoft.com/office/powerpoint/2010/main" val="925142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0"/>
          <p:cNvPicPr preferRelativeResize="0"/>
          <p:nvPr/>
        </p:nvPicPr>
        <p:blipFill rotWithShape="1">
          <a:blip r:embed="rId3">
            <a:alphaModFix/>
          </a:blip>
          <a:srcRect/>
          <a:stretch/>
        </p:blipFill>
        <p:spPr>
          <a:xfrm>
            <a:off x="1586278" y="504826"/>
            <a:ext cx="5860627" cy="4410122"/>
          </a:xfrm>
          <a:prstGeom prst="rect">
            <a:avLst/>
          </a:prstGeom>
          <a:noFill/>
          <a:ln>
            <a:noFill/>
          </a:ln>
        </p:spPr>
      </p:pic>
    </p:spTree>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2"/>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highlight>
                  <a:schemeClr val="lt1"/>
                </a:highlight>
                <a:latin typeface="Raleway ExtraBold"/>
                <a:ea typeface="Raleway ExtraBold"/>
                <a:cs typeface="Raleway ExtraBold"/>
                <a:sym typeface="Raleway ExtraBold"/>
              </a:rPr>
              <a:t>Networking</a:t>
            </a:r>
            <a:endParaRPr b="0">
              <a:highlight>
                <a:schemeClr val="lt1"/>
              </a:highlight>
              <a:latin typeface="Raleway ExtraBold"/>
              <a:ea typeface="Raleway ExtraBold"/>
              <a:cs typeface="Raleway ExtraBold"/>
              <a:sym typeface="Raleway ExtraBold"/>
            </a:endParaRPr>
          </a:p>
        </p:txBody>
      </p:sp>
      <p:sp>
        <p:nvSpPr>
          <p:cNvPr id="271" name="Google Shape;271;p32"/>
          <p:cNvSpPr txBox="1"/>
          <p:nvPr/>
        </p:nvSpPr>
        <p:spPr>
          <a:xfrm>
            <a:off x="852775" y="2017925"/>
            <a:ext cx="7180500" cy="23010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202124"/>
              </a:buClr>
              <a:buSzPts val="2000"/>
              <a:buFont typeface="Lato"/>
              <a:buChar char="●"/>
            </a:pPr>
            <a:r>
              <a:rPr lang="en-GB" sz="2000">
                <a:solidFill>
                  <a:srgbClr val="202124"/>
                </a:solidFill>
                <a:highlight>
                  <a:srgbClr val="FFFFFF"/>
                </a:highlight>
                <a:latin typeface="Lato"/>
                <a:ea typeface="Lato"/>
                <a:cs typeface="Lato"/>
                <a:sym typeface="Lato"/>
              </a:rPr>
              <a:t>Who did you meet today?</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Char char="●"/>
            </a:pPr>
            <a:r>
              <a:rPr lang="en-GB" sz="2000">
                <a:solidFill>
                  <a:srgbClr val="202124"/>
                </a:solidFill>
                <a:highlight>
                  <a:srgbClr val="FFFFFF"/>
                </a:highlight>
                <a:latin typeface="Lato"/>
                <a:ea typeface="Lato"/>
                <a:cs typeface="Lato"/>
                <a:sym typeface="Lato"/>
              </a:rPr>
              <a:t>What did you learn about them?</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Char char="●"/>
            </a:pPr>
            <a:r>
              <a:rPr lang="en-GB" sz="2000">
                <a:solidFill>
                  <a:srgbClr val="202124"/>
                </a:solidFill>
                <a:highlight>
                  <a:srgbClr val="FFFFFF"/>
                </a:highlight>
                <a:latin typeface="Lato"/>
                <a:ea typeface="Lato"/>
                <a:cs typeface="Lato"/>
                <a:sym typeface="Lato"/>
              </a:rPr>
              <a:t>How can you stay connected?</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Char char="●"/>
            </a:pPr>
            <a:r>
              <a:rPr lang="en-GB" sz="2000">
                <a:latin typeface="Lato"/>
                <a:ea typeface="Lato"/>
                <a:cs typeface="Lato"/>
                <a:sym typeface="Lato"/>
              </a:rPr>
              <a:t>Who do you need to connect with?</a:t>
            </a:r>
            <a:endParaRPr sz="2000">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Char char="●"/>
            </a:pPr>
            <a:r>
              <a:rPr lang="en-GB" sz="2000">
                <a:latin typeface="Lato"/>
                <a:ea typeface="Lato"/>
                <a:cs typeface="Lato"/>
                <a:sym typeface="Lato"/>
              </a:rPr>
              <a:t>How are you planning to do that?</a:t>
            </a:r>
            <a:endParaRPr sz="2000">
              <a:latin typeface="Lato"/>
              <a:ea typeface="Lato"/>
              <a:cs typeface="Lato"/>
              <a:sym typeface="Lato"/>
            </a:endParaRPr>
          </a:p>
          <a:p>
            <a:pPr marL="457200" lvl="0" indent="0" algn="l" rtl="0">
              <a:lnSpc>
                <a:spcPct val="115000"/>
              </a:lnSpc>
              <a:spcBef>
                <a:spcPts val="300"/>
              </a:spcBef>
              <a:spcAft>
                <a:spcPts val="300"/>
              </a:spcAft>
              <a:buNone/>
            </a:pPr>
            <a:endParaRPr sz="2000">
              <a:latin typeface="Lato"/>
              <a:ea typeface="Lato"/>
              <a:cs typeface="Lato"/>
              <a:sym typeface="Lato"/>
            </a:endParaRPr>
          </a:p>
        </p:txBody>
      </p:sp>
    </p:spTree>
    <p:extLst>
      <p:ext uri="{BB962C8B-B14F-4D97-AF65-F5344CB8AC3E}">
        <p14:creationId xmlns:p14="http://schemas.microsoft.com/office/powerpoint/2010/main" val="2349744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3"/>
          <p:cNvSpPr txBox="1">
            <a:spLocks noGrp="1"/>
          </p:cNvSpPr>
          <p:nvPr>
            <p:ph type="title"/>
          </p:nvPr>
        </p:nvSpPr>
        <p:spPr>
          <a:xfrm>
            <a:off x="730725" y="1318650"/>
            <a:ext cx="71805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a:highlight>
                  <a:schemeClr val="lt1"/>
                </a:highlight>
                <a:latin typeface="Raleway ExtraBold"/>
                <a:ea typeface="Raleway ExtraBold"/>
                <a:cs typeface="Raleway ExtraBold"/>
                <a:sym typeface="Raleway ExtraBold"/>
              </a:rPr>
              <a:t>Networking</a:t>
            </a:r>
            <a:endParaRPr b="0">
              <a:highlight>
                <a:schemeClr val="lt1"/>
              </a:highlight>
              <a:latin typeface="Raleway ExtraBold"/>
              <a:ea typeface="Raleway ExtraBold"/>
              <a:cs typeface="Raleway ExtraBold"/>
              <a:sym typeface="Raleway ExtraBold"/>
            </a:endParaRPr>
          </a:p>
        </p:txBody>
      </p:sp>
      <p:sp>
        <p:nvSpPr>
          <p:cNvPr id="277" name="Google Shape;277;p33"/>
          <p:cNvSpPr txBox="1"/>
          <p:nvPr/>
        </p:nvSpPr>
        <p:spPr>
          <a:xfrm>
            <a:off x="852775" y="2017925"/>
            <a:ext cx="7180500" cy="26553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rgbClr val="202124"/>
              </a:buClr>
              <a:buSzPts val="2000"/>
              <a:buFont typeface="Lato"/>
              <a:buAutoNum type="arabicPeriod"/>
            </a:pPr>
            <a:r>
              <a:rPr lang="en-GB" sz="2000">
                <a:solidFill>
                  <a:srgbClr val="202124"/>
                </a:solidFill>
                <a:highlight>
                  <a:srgbClr val="FFFFFF"/>
                </a:highlight>
                <a:latin typeface="Lato"/>
                <a:ea typeface="Lato"/>
                <a:cs typeface="Lato"/>
                <a:sym typeface="Lato"/>
              </a:rPr>
              <a:t>Be interested in who you’re talking with</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AutoNum type="arabicPeriod"/>
            </a:pPr>
            <a:r>
              <a:rPr lang="en-GB" sz="2000">
                <a:solidFill>
                  <a:srgbClr val="202124"/>
                </a:solidFill>
                <a:highlight>
                  <a:srgbClr val="FFFFFF"/>
                </a:highlight>
                <a:latin typeface="Lato"/>
                <a:ea typeface="Lato"/>
                <a:cs typeface="Lato"/>
                <a:sym typeface="Lato"/>
              </a:rPr>
              <a:t>Don’t get stuck</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AutoNum type="arabicPeriod"/>
            </a:pPr>
            <a:r>
              <a:rPr lang="en-GB" sz="2000">
                <a:solidFill>
                  <a:srgbClr val="202124"/>
                </a:solidFill>
                <a:highlight>
                  <a:srgbClr val="FFFFFF"/>
                </a:highlight>
                <a:latin typeface="Lato"/>
                <a:ea typeface="Lato"/>
                <a:cs typeface="Lato"/>
                <a:sym typeface="Lato"/>
              </a:rPr>
              <a:t>Exchange contacts</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AutoNum type="arabicPeriod"/>
            </a:pPr>
            <a:r>
              <a:rPr lang="en-GB" sz="2000">
                <a:solidFill>
                  <a:srgbClr val="202124"/>
                </a:solidFill>
                <a:highlight>
                  <a:srgbClr val="FFFFFF"/>
                </a:highlight>
                <a:latin typeface="Lato"/>
                <a:ea typeface="Lato"/>
                <a:cs typeface="Lato"/>
                <a:sym typeface="Lato"/>
              </a:rPr>
              <a:t>Follow up </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AutoNum type="arabicPeriod"/>
            </a:pPr>
            <a:r>
              <a:rPr lang="en-GB" sz="2000">
                <a:solidFill>
                  <a:srgbClr val="202124"/>
                </a:solidFill>
                <a:highlight>
                  <a:srgbClr val="FFFFFF"/>
                </a:highlight>
                <a:latin typeface="Lato"/>
                <a:ea typeface="Lato"/>
                <a:cs typeface="Lato"/>
                <a:sym typeface="Lato"/>
              </a:rPr>
              <a:t>Repeat their name</a:t>
            </a:r>
            <a:endParaRPr sz="2000">
              <a:solidFill>
                <a:srgbClr val="202124"/>
              </a:solidFill>
              <a:highlight>
                <a:srgbClr val="FFFFFF"/>
              </a:highlight>
              <a:latin typeface="Lato"/>
              <a:ea typeface="Lato"/>
              <a:cs typeface="Lato"/>
              <a:sym typeface="Lato"/>
            </a:endParaRPr>
          </a:p>
          <a:p>
            <a:pPr marL="457200" lvl="0" indent="-355600" algn="l" rtl="0">
              <a:lnSpc>
                <a:spcPct val="115000"/>
              </a:lnSpc>
              <a:spcBef>
                <a:spcPts val="0"/>
              </a:spcBef>
              <a:spcAft>
                <a:spcPts val="0"/>
              </a:spcAft>
              <a:buClr>
                <a:srgbClr val="202124"/>
              </a:buClr>
              <a:buSzPts val="2000"/>
              <a:buFont typeface="Lato"/>
              <a:buAutoNum type="arabicPeriod"/>
            </a:pPr>
            <a:r>
              <a:rPr lang="en-GB" sz="2000">
                <a:solidFill>
                  <a:srgbClr val="202124"/>
                </a:solidFill>
                <a:highlight>
                  <a:srgbClr val="FFFFFF"/>
                </a:highlight>
                <a:latin typeface="Lato"/>
                <a:ea typeface="Lato"/>
                <a:cs typeface="Lato"/>
                <a:sym typeface="Lato"/>
              </a:rPr>
              <a:t>Listen more than you talk</a:t>
            </a:r>
            <a:endParaRPr sz="2000">
              <a:solidFill>
                <a:srgbClr val="202124"/>
              </a:solidFill>
              <a:highlight>
                <a:srgbClr val="FFFFFF"/>
              </a:highlight>
              <a:latin typeface="Lato"/>
              <a:ea typeface="Lato"/>
              <a:cs typeface="Lato"/>
              <a:sym typeface="Lato"/>
            </a:endParaRPr>
          </a:p>
          <a:p>
            <a:pPr marL="457200" lvl="0" indent="0" algn="l" rtl="0">
              <a:lnSpc>
                <a:spcPct val="115000"/>
              </a:lnSpc>
              <a:spcBef>
                <a:spcPts val="300"/>
              </a:spcBef>
              <a:spcAft>
                <a:spcPts val="300"/>
              </a:spcAft>
              <a:buNone/>
            </a:pPr>
            <a:r>
              <a:rPr lang="en-GB" sz="2000">
                <a:solidFill>
                  <a:srgbClr val="202124"/>
                </a:solidFill>
                <a:highlight>
                  <a:srgbClr val="FFFFFF"/>
                </a:highlight>
                <a:latin typeface="Lato"/>
                <a:ea typeface="Lato"/>
                <a:cs typeface="Lato"/>
                <a:sym typeface="Lato"/>
              </a:rPr>
              <a:t>(</a:t>
            </a:r>
            <a:r>
              <a:rPr lang="en-GB" sz="2000" u="sng">
                <a:solidFill>
                  <a:schemeClr val="hlink"/>
                </a:solidFill>
                <a:highlight>
                  <a:srgbClr val="FFFFFF"/>
                </a:highlight>
                <a:latin typeface="Lato"/>
                <a:ea typeface="Lato"/>
                <a:cs typeface="Lato"/>
                <a:sym typeface="Lato"/>
                <a:hlinkClick r:id="rId3"/>
              </a:rPr>
              <a:t>Templar, 2022</a:t>
            </a:r>
            <a:r>
              <a:rPr lang="en-GB" sz="2000">
                <a:solidFill>
                  <a:srgbClr val="202124"/>
                </a:solidFill>
                <a:highlight>
                  <a:srgbClr val="FFFFFF"/>
                </a:highlight>
                <a:latin typeface="Lato"/>
                <a:ea typeface="Lato"/>
                <a:cs typeface="Lato"/>
                <a:sym typeface="Lato"/>
              </a:rPr>
              <a:t>)</a:t>
            </a:r>
            <a:endParaRPr sz="2000">
              <a:solidFill>
                <a:srgbClr val="202124"/>
              </a:solidFill>
              <a:highlight>
                <a:srgbClr val="FFFFFF"/>
              </a:highlight>
              <a:latin typeface="Lato"/>
              <a:ea typeface="Lato"/>
              <a:cs typeface="Lato"/>
              <a:sym typeface="Lato"/>
            </a:endParaRPr>
          </a:p>
        </p:txBody>
      </p:sp>
      <p:sp>
        <p:nvSpPr>
          <p:cNvPr id="278" name="Google Shape;278;p33"/>
          <p:cNvSpPr txBox="1"/>
          <p:nvPr/>
        </p:nvSpPr>
        <p:spPr>
          <a:xfrm>
            <a:off x="5595800" y="2678675"/>
            <a:ext cx="3250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i="1">
                <a:solidFill>
                  <a:srgbClr val="202124"/>
                </a:solidFill>
                <a:highlight>
                  <a:srgbClr val="FFFFFF"/>
                </a:highlight>
                <a:latin typeface="Lato"/>
                <a:ea typeface="Lato"/>
                <a:cs typeface="Lato"/>
                <a:sym typeface="Lato"/>
              </a:rPr>
              <a:t>“Networking is not about just connecting people. It’s about connecting people with people, people with ideas, and people with opportunities.”</a:t>
            </a:r>
            <a:endParaRPr b="1" i="1">
              <a:solidFill>
                <a:srgbClr val="202124"/>
              </a:solidFill>
              <a:highlight>
                <a:srgbClr val="FFFFFF"/>
              </a:highlight>
              <a:latin typeface="Lato"/>
              <a:ea typeface="Lato"/>
              <a:cs typeface="Lato"/>
              <a:sym typeface="Lato"/>
            </a:endParaRPr>
          </a:p>
          <a:p>
            <a:pPr marL="0" lvl="0" indent="0" algn="l" rtl="0">
              <a:spcBef>
                <a:spcPts val="0"/>
              </a:spcBef>
              <a:spcAft>
                <a:spcPts val="0"/>
              </a:spcAft>
              <a:buNone/>
            </a:pPr>
            <a:r>
              <a:rPr lang="en-GB" b="1" i="1">
                <a:solidFill>
                  <a:srgbClr val="202124"/>
                </a:solidFill>
                <a:highlight>
                  <a:srgbClr val="FFFFFF"/>
                </a:highlight>
                <a:latin typeface="Lato"/>
                <a:ea typeface="Lato"/>
                <a:cs typeface="Lato"/>
                <a:sym typeface="Lato"/>
              </a:rPr>
              <a:t>Michele Jennae, executive career coach</a:t>
            </a:r>
            <a:endParaRPr sz="800" b="1" i="1"/>
          </a:p>
        </p:txBody>
      </p:sp>
    </p:spTree>
    <p:extLst>
      <p:ext uri="{BB962C8B-B14F-4D97-AF65-F5344CB8AC3E}">
        <p14:creationId xmlns:p14="http://schemas.microsoft.com/office/powerpoint/2010/main" val="824848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4"/>
          <p:cNvSpPr txBox="1">
            <a:spLocks noGrp="1"/>
          </p:cNvSpPr>
          <p:nvPr>
            <p:ph type="title"/>
          </p:nvPr>
        </p:nvSpPr>
        <p:spPr>
          <a:xfrm>
            <a:off x="0" y="-37542"/>
            <a:ext cx="9144000" cy="783900"/>
          </a:xfrm>
          <a:prstGeom prst="rect">
            <a:avLst/>
          </a:prstGeom>
          <a:noFill/>
          <a:ln>
            <a:noFill/>
          </a:ln>
        </p:spPr>
        <p:txBody>
          <a:bodyPr spcFirstLastPara="1" wrap="square" lIns="0" tIns="7125" rIns="0" bIns="0" anchor="ctr" anchorCtr="0">
            <a:spAutoFit/>
          </a:bodyPr>
          <a:lstStyle/>
          <a:p>
            <a:pPr marL="0" lvl="0" indent="0" algn="l" rtl="0">
              <a:spcBef>
                <a:spcPts val="0"/>
              </a:spcBef>
              <a:spcAft>
                <a:spcPts val="0"/>
              </a:spcAft>
              <a:buNone/>
            </a:pPr>
            <a:r>
              <a:rPr lang="en-GB" sz="2600">
                <a:solidFill>
                  <a:schemeClr val="dk2"/>
                </a:solidFill>
                <a:highlight>
                  <a:schemeClr val="lt1"/>
                </a:highlight>
                <a:latin typeface="Raleway ExtraBold"/>
                <a:ea typeface="Raleway ExtraBold"/>
                <a:cs typeface="Raleway ExtraBold"/>
                <a:sym typeface="Raleway ExtraBold"/>
              </a:rPr>
              <a:t>Networking</a:t>
            </a:r>
            <a:endParaRPr sz="2600">
              <a:solidFill>
                <a:schemeClr val="dk2"/>
              </a:solidFill>
              <a:highlight>
                <a:schemeClr val="lt1"/>
              </a:highlight>
              <a:latin typeface="Raleway ExtraBold"/>
              <a:ea typeface="Raleway ExtraBold"/>
              <a:cs typeface="Raleway ExtraBold"/>
              <a:sym typeface="Raleway ExtraBold"/>
            </a:endParaRPr>
          </a:p>
          <a:p>
            <a:pPr marL="7143" lvl="0" indent="0" algn="ctr" rtl="0">
              <a:lnSpc>
                <a:spcPct val="100000"/>
              </a:lnSpc>
              <a:spcBef>
                <a:spcPts val="56"/>
              </a:spcBef>
              <a:spcAft>
                <a:spcPts val="0"/>
              </a:spcAft>
              <a:buSzPts val="2800"/>
              <a:buNone/>
            </a:pPr>
            <a:endParaRPr sz="2400" b="1">
              <a:latin typeface="Century Gothic"/>
              <a:ea typeface="Century Gothic"/>
              <a:cs typeface="Century Gothic"/>
              <a:sym typeface="Century Gothic"/>
            </a:endParaRPr>
          </a:p>
        </p:txBody>
      </p:sp>
      <p:graphicFrame>
        <p:nvGraphicFramePr>
          <p:cNvPr id="284" name="Google Shape;284;p34"/>
          <p:cNvGraphicFramePr/>
          <p:nvPr>
            <p:extLst>
              <p:ext uri="{D42A27DB-BD31-4B8C-83A1-F6EECF244321}">
                <p14:modId xmlns:p14="http://schemas.microsoft.com/office/powerpoint/2010/main" val="4014730722"/>
              </p:ext>
            </p:extLst>
          </p:nvPr>
        </p:nvGraphicFramePr>
        <p:xfrm>
          <a:off x="44799" y="351134"/>
          <a:ext cx="9054400" cy="4676150"/>
        </p:xfrm>
        <a:graphic>
          <a:graphicData uri="http://schemas.openxmlformats.org/drawingml/2006/table">
            <a:tbl>
              <a:tblPr firstRow="1" bandRow="1">
                <a:gradFill>
                  <a:gsLst>
                    <a:gs pos="0">
                      <a:srgbClr val="ADB3D7"/>
                    </a:gs>
                    <a:gs pos="35000">
                      <a:srgbClr val="C5CBE3"/>
                    </a:gs>
                    <a:gs pos="100000">
                      <a:srgbClr val="E9E9F3"/>
                    </a:gs>
                  </a:gsLst>
                  <a:lin ang="16200038" scaled="0"/>
                </a:gradFill>
              </a:tblPr>
              <a:tblGrid>
                <a:gridCol w="382900">
                  <a:extLst>
                    <a:ext uri="{9D8B030D-6E8A-4147-A177-3AD203B41FA5}">
                      <a16:colId xmlns:a16="http://schemas.microsoft.com/office/drawing/2014/main" val="20000"/>
                    </a:ext>
                  </a:extLst>
                </a:gridCol>
                <a:gridCol w="3043425">
                  <a:extLst>
                    <a:ext uri="{9D8B030D-6E8A-4147-A177-3AD203B41FA5}">
                      <a16:colId xmlns:a16="http://schemas.microsoft.com/office/drawing/2014/main" val="20001"/>
                    </a:ext>
                  </a:extLst>
                </a:gridCol>
                <a:gridCol w="2853400">
                  <a:extLst>
                    <a:ext uri="{9D8B030D-6E8A-4147-A177-3AD203B41FA5}">
                      <a16:colId xmlns:a16="http://schemas.microsoft.com/office/drawing/2014/main" val="20002"/>
                    </a:ext>
                  </a:extLst>
                </a:gridCol>
                <a:gridCol w="2774675">
                  <a:extLst>
                    <a:ext uri="{9D8B030D-6E8A-4147-A177-3AD203B41FA5}">
                      <a16:colId xmlns:a16="http://schemas.microsoft.com/office/drawing/2014/main" val="20003"/>
                    </a:ext>
                  </a:extLst>
                </a:gridCol>
              </a:tblGrid>
              <a:tr h="616275">
                <a:tc>
                  <a:txBody>
                    <a:bodyPr/>
                    <a:lstStyle/>
                    <a:p>
                      <a:pPr marL="0" marR="0" lvl="0" indent="0" algn="l" rtl="0">
                        <a:lnSpc>
                          <a:spcPct val="100000"/>
                        </a:lnSpc>
                        <a:spcBef>
                          <a:spcPts val="0"/>
                        </a:spcBef>
                        <a:spcAft>
                          <a:spcPts val="0"/>
                        </a:spcAft>
                        <a:buNone/>
                      </a:pP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GB" sz="1900" u="none" strike="noStrike" cap="none" dirty="0">
                          <a:latin typeface="Arial Narrow"/>
                          <a:ea typeface="Arial Narrow"/>
                          <a:cs typeface="Arial Narrow"/>
                          <a:sym typeface="Arial Narrow"/>
                        </a:rPr>
                        <a:t>ΠΡΟΣΩΠΙΚ</a:t>
                      </a:r>
                      <a:r>
                        <a:rPr lang="en-GB" sz="1900" dirty="0">
                          <a:latin typeface="Arial Narrow"/>
                          <a:ea typeface="Arial Narrow"/>
                          <a:cs typeface="Arial Narrow"/>
                          <a:sym typeface="Arial Narrow"/>
                        </a:rPr>
                        <a:t>Ο</a:t>
                      </a:r>
                      <a:endParaRPr sz="1900" u="none" strike="noStrike" cap="none" dirty="0">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900" u="none" strike="noStrike" cap="none" dirty="0">
                          <a:latin typeface="Arial Narrow"/>
                          <a:ea typeface="Arial Narrow"/>
                          <a:cs typeface="Arial Narrow"/>
                          <a:sym typeface="Arial Narrow"/>
                        </a:rPr>
                        <a:t>ΣΤΑΔΙΟΔΡΟΜΙΑ</a:t>
                      </a:r>
                      <a:r>
                        <a:rPr lang="en-GB" sz="1900" dirty="0">
                          <a:latin typeface="Arial Narrow"/>
                          <a:ea typeface="Arial Narrow"/>
                          <a:cs typeface="Arial Narrow"/>
                          <a:sym typeface="Arial Narrow"/>
                        </a:rPr>
                        <a:t>Σ</a:t>
                      </a:r>
                      <a:endParaRPr sz="1900" u="none" strike="noStrike" cap="none" dirty="0">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900" dirty="0">
                          <a:latin typeface="Arial Narrow"/>
                          <a:ea typeface="Arial Narrow"/>
                          <a:cs typeface="Arial Narrow"/>
                          <a:sym typeface="Arial Narrow"/>
                        </a:rPr>
                        <a:t>ΕΠΙΧΕΙΡΗΜΑΤΙΚΟ</a:t>
                      </a:r>
                      <a:endParaRPr sz="1900" u="none" strike="noStrike" cap="none" dirty="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r h="1463275">
                <a:tc>
                  <a:txBody>
                    <a:bodyPr/>
                    <a:lstStyle/>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Α</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Ν</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Α</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Π</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Τ</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Υ</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Ξ</a:t>
                      </a:r>
                      <a:endParaRPr sz="1300" dirty="0"/>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Η</a:t>
                      </a:r>
                      <a:endParaRPr sz="1100" u="none" strike="noStrike" cap="none" dirty="0">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ΠΡΟΣΩΠΙΚΗ ΑΝΑΠΤΥΞΗ</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σας δίνουν συμβουλές στην ιδιωτική σας ζωή &amp; σας βοηθούν να ξεπερνάτε δύσκολες καταστάσεις</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Μέντορες</a:t>
                      </a:r>
                      <a:r>
                        <a:rPr lang="en-GB" sz="1200" u="none" strike="noStrike" cap="none" dirty="0">
                          <a:solidFill>
                            <a:srgbClr val="002060"/>
                          </a:solidFill>
                          <a:latin typeface="Arial Narrow"/>
                          <a:ea typeface="Arial Narrow"/>
                          <a:cs typeface="Arial Narrow"/>
                          <a:sym typeface="Arial Narrow"/>
                        </a:rPr>
                        <a:t> π</a:t>
                      </a:r>
                      <a:r>
                        <a:rPr lang="en-GB" sz="1200" u="none" strike="noStrike" cap="none" dirty="0" err="1">
                          <a:solidFill>
                            <a:srgbClr val="002060"/>
                          </a:solidFill>
                          <a:latin typeface="Arial Narrow"/>
                          <a:ea typeface="Arial Narrow"/>
                          <a:cs typeface="Arial Narrow"/>
                          <a:sym typeface="Arial Narrow"/>
                        </a:rPr>
                        <a:t>ου</a:t>
                      </a:r>
                      <a:r>
                        <a:rPr lang="en-GB" sz="1200" u="none" strike="noStrike" cap="none" dirty="0">
                          <a:solidFill>
                            <a:srgbClr val="002060"/>
                          </a:solidFill>
                          <a:latin typeface="Arial Narrow"/>
                          <a:ea typeface="Arial Narrow"/>
                          <a:cs typeface="Arial Narrow"/>
                          <a:sym typeface="Arial Narrow"/>
                        </a:rPr>
                        <a:t> μπ</a:t>
                      </a:r>
                      <a:r>
                        <a:rPr lang="en-GB" sz="1200" u="none" strike="noStrike" cap="none" dirty="0" err="1">
                          <a:solidFill>
                            <a:srgbClr val="002060"/>
                          </a:solidFill>
                          <a:latin typeface="Arial Narrow"/>
                          <a:ea typeface="Arial Narrow"/>
                          <a:cs typeface="Arial Narrow"/>
                          <a:sym typeface="Arial Narrow"/>
                        </a:rPr>
                        <a:t>ορούν</a:t>
                      </a:r>
                      <a:r>
                        <a:rPr lang="en-GB" sz="1200" u="none" strike="noStrike" cap="none" dirty="0">
                          <a:solidFill>
                            <a:srgbClr val="002060"/>
                          </a:solidFill>
                          <a:latin typeface="Arial Narrow"/>
                          <a:ea typeface="Arial Narrow"/>
                          <a:cs typeface="Arial Narrow"/>
                          <a:sym typeface="Arial Narrow"/>
                        </a:rPr>
                        <a:t> να σας β</a:t>
                      </a:r>
                      <a:r>
                        <a:rPr lang="en-GB" sz="1200" u="none" strike="noStrike" cap="none" dirty="0" err="1">
                          <a:solidFill>
                            <a:srgbClr val="002060"/>
                          </a:solidFill>
                          <a:latin typeface="Arial Narrow"/>
                          <a:ea typeface="Arial Narrow"/>
                          <a:cs typeface="Arial Narrow"/>
                          <a:sym typeface="Arial Narrow"/>
                        </a:rPr>
                        <a:t>οηθήσουν</a:t>
                      </a:r>
                      <a:r>
                        <a:rPr lang="en-GB" sz="1200" u="none" strike="noStrike" cap="none" dirty="0">
                          <a:solidFill>
                            <a:srgbClr val="002060"/>
                          </a:solidFill>
                          <a:latin typeface="Arial Narrow"/>
                          <a:ea typeface="Arial Narrow"/>
                          <a:cs typeface="Arial Narrow"/>
                          <a:sym typeface="Arial Narrow"/>
                        </a:rPr>
                        <a:t> να </a:t>
                      </a:r>
                      <a:r>
                        <a:rPr lang="en-GB" sz="1200" u="none" strike="noStrike" cap="none" dirty="0" err="1">
                          <a:solidFill>
                            <a:srgbClr val="002060"/>
                          </a:solidFill>
                          <a:latin typeface="Arial Narrow"/>
                          <a:ea typeface="Arial Narrow"/>
                          <a:cs typeface="Arial Narrow"/>
                          <a:sym typeface="Arial Narrow"/>
                        </a:rPr>
                        <a:t>γίνετε</a:t>
                      </a:r>
                      <a:r>
                        <a:rPr lang="en-GB" sz="1200" u="none" strike="noStrike" cap="none" dirty="0">
                          <a:solidFill>
                            <a:srgbClr val="002060"/>
                          </a:solidFill>
                          <a:latin typeface="Arial Narrow"/>
                          <a:ea typeface="Arial Narrow"/>
                          <a:cs typeface="Arial Narrow"/>
                          <a:sym typeface="Arial Narrow"/>
                        </a:rPr>
                        <a:t> κα</a:t>
                      </a:r>
                      <a:r>
                        <a:rPr lang="en-GB" sz="1200" u="none" strike="noStrike" cap="none" dirty="0" err="1">
                          <a:solidFill>
                            <a:srgbClr val="002060"/>
                          </a:solidFill>
                          <a:latin typeface="Arial Narrow"/>
                          <a:ea typeface="Arial Narrow"/>
                          <a:cs typeface="Arial Narrow"/>
                          <a:sym typeface="Arial Narrow"/>
                        </a:rPr>
                        <a:t>λύτερος</a:t>
                      </a: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άνθρω</a:t>
                      </a:r>
                      <a:r>
                        <a:rPr lang="en-GB" sz="1200" u="none" strike="noStrike" cap="none" dirty="0">
                          <a:solidFill>
                            <a:srgbClr val="002060"/>
                          </a:solidFill>
                          <a:latin typeface="Arial Narrow"/>
                          <a:ea typeface="Arial Narrow"/>
                          <a:cs typeface="Arial Narrow"/>
                          <a:sym typeface="Arial Narrow"/>
                        </a:rPr>
                        <a:t>πος</a:t>
                      </a:r>
                      <a:endParaRPr sz="1200" dirty="0">
                        <a:solidFill>
                          <a:srgbClr val="00206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ΕΠΑΓΓΕΛΜΑΤΙΚΗ ΑΝΑΠΤΥΞΗ</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σας βοηθούν να εξελιχθείτε επαγγελματικά. </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Όσοι</a:t>
                      </a:r>
                      <a:r>
                        <a:rPr lang="en-GB" sz="1200" u="none" strike="noStrike" cap="none" dirty="0">
                          <a:solidFill>
                            <a:srgbClr val="002060"/>
                          </a:solidFill>
                          <a:latin typeface="Arial Narrow"/>
                          <a:ea typeface="Arial Narrow"/>
                          <a:cs typeface="Arial Narrow"/>
                          <a:sym typeface="Arial Narrow"/>
                        </a:rPr>
                        <a:t> π</a:t>
                      </a:r>
                      <a:r>
                        <a:rPr lang="en-GB" sz="1200" u="none" strike="noStrike" cap="none" dirty="0" err="1">
                          <a:solidFill>
                            <a:srgbClr val="002060"/>
                          </a:solidFill>
                          <a:latin typeface="Arial Narrow"/>
                          <a:ea typeface="Arial Narrow"/>
                          <a:cs typeface="Arial Narrow"/>
                          <a:sym typeface="Arial Narrow"/>
                        </a:rPr>
                        <a:t>ροκ</a:t>
                      </a:r>
                      <a:r>
                        <a:rPr lang="en-GB" sz="1200" u="none" strike="noStrike" cap="none" dirty="0">
                          <a:solidFill>
                            <a:srgbClr val="002060"/>
                          </a:solidFill>
                          <a:latin typeface="Arial Narrow"/>
                          <a:ea typeface="Arial Narrow"/>
                          <a:cs typeface="Arial Narrow"/>
                          <a:sym typeface="Arial Narrow"/>
                        </a:rPr>
                        <a:t>αλούν σε συζήτηση τις αποφάσεις σας ή που σας δίνουν μια αίσθηση ότι έχουν αξίες και σκοπό</a:t>
                      </a:r>
                      <a:endParaRPr sz="1200" u="none" strike="noStrike" cap="none" dirty="0">
                        <a:solidFill>
                          <a:srgbClr val="00206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ΕΥΚΑΙΡΙΕΣ</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1300"/>
                        <a:buFont typeface="Arial"/>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μπορούν ενδεχομένως να ενεργοποιήσουν νέες ευκαιρίες εργασίας για εσάς. </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1300"/>
                        <a:buFont typeface="Arial"/>
                        <a:buNone/>
                      </a:pPr>
                      <a:r>
                        <a:rPr lang="en-GB" sz="1200" u="none" strike="noStrike" cap="none" dirty="0">
                          <a:solidFill>
                            <a:srgbClr val="002060"/>
                          </a:solidFill>
                          <a:latin typeface="Arial Narrow"/>
                          <a:ea typeface="Arial Narrow"/>
                          <a:cs typeface="Arial Narrow"/>
                          <a:sym typeface="Arial Narrow"/>
                        </a:rPr>
                        <a:t>- Επα</a:t>
                      </a:r>
                      <a:r>
                        <a:rPr lang="en-GB" sz="1200" u="none" strike="noStrike" cap="none" dirty="0" err="1">
                          <a:solidFill>
                            <a:srgbClr val="002060"/>
                          </a:solidFill>
                          <a:latin typeface="Arial Narrow"/>
                          <a:ea typeface="Arial Narrow"/>
                          <a:cs typeface="Arial Narrow"/>
                          <a:sym typeface="Arial Narrow"/>
                        </a:rPr>
                        <a:t>φές</a:t>
                      </a:r>
                      <a:r>
                        <a:rPr lang="en-GB" sz="1200" u="none" strike="noStrike" cap="none" dirty="0">
                          <a:solidFill>
                            <a:srgbClr val="002060"/>
                          </a:solidFill>
                          <a:latin typeface="Arial Narrow"/>
                          <a:ea typeface="Arial Narrow"/>
                          <a:cs typeface="Arial Narrow"/>
                          <a:sym typeface="Arial Narrow"/>
                        </a:rPr>
                        <a:t> π</a:t>
                      </a:r>
                      <a:r>
                        <a:rPr lang="en-GB" sz="1200" u="none" strike="noStrike" cap="none" dirty="0" err="1">
                          <a:solidFill>
                            <a:srgbClr val="002060"/>
                          </a:solidFill>
                          <a:latin typeface="Arial Narrow"/>
                          <a:ea typeface="Arial Narrow"/>
                          <a:cs typeface="Arial Narrow"/>
                          <a:sym typeface="Arial Narrow"/>
                        </a:rPr>
                        <a:t>ου</a:t>
                      </a:r>
                      <a:r>
                        <a:rPr lang="en-GB" sz="1200" u="none" strike="noStrike" cap="none" dirty="0">
                          <a:solidFill>
                            <a:srgbClr val="002060"/>
                          </a:solidFill>
                          <a:latin typeface="Arial Narrow"/>
                          <a:ea typeface="Arial Narrow"/>
                          <a:cs typeface="Arial Narrow"/>
                          <a:sym typeface="Arial Narrow"/>
                        </a:rPr>
                        <a:t> μπ</a:t>
                      </a:r>
                      <a:r>
                        <a:rPr lang="en-GB" sz="1200" u="none" strike="noStrike" cap="none" dirty="0" err="1">
                          <a:solidFill>
                            <a:srgbClr val="002060"/>
                          </a:solidFill>
                          <a:latin typeface="Arial Narrow"/>
                          <a:ea typeface="Arial Narrow"/>
                          <a:cs typeface="Arial Narrow"/>
                          <a:sym typeface="Arial Narrow"/>
                        </a:rPr>
                        <a:t>ορούν</a:t>
                      </a:r>
                      <a:r>
                        <a:rPr lang="en-GB" sz="1200" u="none" strike="noStrike" cap="none" dirty="0">
                          <a:solidFill>
                            <a:srgbClr val="002060"/>
                          </a:solidFill>
                          <a:latin typeface="Arial Narrow"/>
                          <a:ea typeface="Arial Narrow"/>
                          <a:cs typeface="Arial Narrow"/>
                          <a:sym typeface="Arial Narrow"/>
                        </a:rPr>
                        <a:t> να σας </a:t>
                      </a:r>
                      <a:r>
                        <a:rPr lang="en-GB" sz="1200" u="none" strike="noStrike" cap="none" dirty="0" err="1">
                          <a:solidFill>
                            <a:srgbClr val="002060"/>
                          </a:solidFill>
                          <a:latin typeface="Arial Narrow"/>
                          <a:ea typeface="Arial Narrow"/>
                          <a:cs typeface="Arial Narrow"/>
                          <a:sym typeface="Arial Narrow"/>
                        </a:rPr>
                        <a:t>συστήσουν</a:t>
                      </a: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σε</a:t>
                      </a: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διευθυντές</a:t>
                      </a:r>
                      <a:r>
                        <a:rPr lang="en-GB" sz="1200" u="none" strike="noStrike" cap="none" dirty="0">
                          <a:solidFill>
                            <a:srgbClr val="002060"/>
                          </a:solidFill>
                          <a:latin typeface="Arial Narrow"/>
                          <a:ea typeface="Arial Narrow"/>
                          <a:cs typeface="Arial Narrow"/>
                          <a:sym typeface="Arial Narrow"/>
                        </a:rPr>
                        <a:t> π</a:t>
                      </a:r>
                      <a:r>
                        <a:rPr lang="en-GB" sz="1200" u="none" strike="noStrike" cap="none" dirty="0" err="1">
                          <a:solidFill>
                            <a:srgbClr val="002060"/>
                          </a:solidFill>
                          <a:latin typeface="Arial Narrow"/>
                          <a:ea typeface="Arial Narrow"/>
                          <a:cs typeface="Arial Narrow"/>
                          <a:sym typeface="Arial Narrow"/>
                        </a:rPr>
                        <a:t>ροσλήψεων</a:t>
                      </a:r>
                      <a:r>
                        <a:rPr lang="en-GB" sz="1200" u="none" strike="noStrike" cap="none" dirty="0">
                          <a:solidFill>
                            <a:srgbClr val="002060"/>
                          </a:solidFill>
                          <a:latin typeface="Arial Narrow"/>
                          <a:ea typeface="Arial Narrow"/>
                          <a:cs typeface="Arial Narrow"/>
                          <a:sym typeface="Arial Narrow"/>
                        </a:rPr>
                        <a:t> ή στοχευμένο </a:t>
                      </a:r>
                      <a:r>
                        <a:rPr lang="en-GB" sz="1200" u="none" strike="noStrike" cap="none" dirty="0" err="1">
                          <a:solidFill>
                            <a:srgbClr val="002060"/>
                          </a:solidFill>
                          <a:latin typeface="Arial Narrow"/>
                          <a:ea typeface="Arial Narrow"/>
                          <a:cs typeface="Arial Narrow"/>
                          <a:sym typeface="Arial Narrow"/>
                        </a:rPr>
                        <a:t>κοινό</a:t>
                      </a:r>
                      <a:r>
                        <a:rPr lang="en-GB" sz="1200" u="none" strike="noStrike" cap="none" dirty="0">
                          <a:solidFill>
                            <a:srgbClr val="002060"/>
                          </a:solidFill>
                          <a:latin typeface="Arial Narrow"/>
                          <a:ea typeface="Arial Narrow"/>
                          <a:cs typeface="Arial Narrow"/>
                          <a:sym typeface="Arial Narrow"/>
                        </a:rPr>
                        <a:t>.</a:t>
                      </a:r>
                      <a:endParaRPr sz="1200" u="none" strike="noStrike" cap="none" dirty="0">
                        <a:solidFill>
                          <a:srgbClr val="00206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1"/>
                  </a:ext>
                </a:extLst>
              </a:tr>
              <a:tr h="1391550">
                <a:tc>
                  <a:txBody>
                    <a:bodyPr/>
                    <a:lstStyle/>
                    <a:p>
                      <a:pPr marL="0" marR="0" lvl="0" indent="0" algn="l" rtl="0">
                        <a:lnSpc>
                          <a:spcPct val="100000"/>
                        </a:lnSpc>
                        <a:spcBef>
                          <a:spcPts val="0"/>
                        </a:spcBef>
                        <a:spcAft>
                          <a:spcPts val="0"/>
                        </a:spcAft>
                        <a:buNone/>
                      </a:pPr>
                      <a:endParaRPr sz="1300" u="none" strike="noStrike" cap="none" dirty="0">
                        <a:solidFill>
                          <a:schemeClr val="lt1"/>
                        </a:solidFill>
                      </a:endParaRPr>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Ω</a:t>
                      </a:r>
                      <a:endParaRPr sz="110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Θ</a:t>
                      </a:r>
                      <a:endParaRPr sz="110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Η</a:t>
                      </a:r>
                      <a:endParaRPr sz="110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Σ</a:t>
                      </a:r>
                      <a:endParaRPr sz="1100" u="none" strike="noStrike" cap="none" dirty="0">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dirty="0">
                          <a:solidFill>
                            <a:schemeClr val="lt1"/>
                          </a:solidFill>
                          <a:latin typeface="Arial Narrow"/>
                          <a:ea typeface="Arial Narrow"/>
                          <a:cs typeface="Arial Narrow"/>
                          <a:sym typeface="Arial Narrow"/>
                        </a:rPr>
                        <a:t>Η</a:t>
                      </a:r>
                      <a:endParaRPr sz="1300" dirty="0"/>
                    </a:p>
                    <a:p>
                      <a:pPr marL="0" marR="0" lvl="0" indent="0" algn="l" rtl="0">
                        <a:lnSpc>
                          <a:spcPct val="100000"/>
                        </a:lnSpc>
                        <a:spcBef>
                          <a:spcPts val="0"/>
                        </a:spcBef>
                        <a:spcAft>
                          <a:spcPts val="0"/>
                        </a:spcAft>
                        <a:buNone/>
                      </a:pPr>
                      <a:endParaRPr sz="1300" u="none" strike="noStrike" cap="none" dirty="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303030"/>
                          </a:solidFill>
                          <a:latin typeface="Arial Narrow"/>
                          <a:ea typeface="Arial Narrow"/>
                          <a:cs typeface="Arial Narrow"/>
                          <a:sym typeface="Arial Narrow"/>
                        </a:rPr>
                        <a:t>ΕΥΕΞΙΑ</a:t>
                      </a:r>
                      <a:endParaRPr sz="1200" dirty="0">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Άτομ</a:t>
                      </a:r>
                      <a:r>
                        <a:rPr lang="en-GB" sz="1200" u="none" strike="noStrike" cap="none" dirty="0">
                          <a:solidFill>
                            <a:srgbClr val="303030"/>
                          </a:solidFill>
                          <a:latin typeface="Arial Narrow"/>
                          <a:ea typeface="Arial Narrow"/>
                          <a:cs typeface="Arial Narrow"/>
                          <a:sym typeface="Arial Narrow"/>
                        </a:rPr>
                        <a:t>α που σας βοηθούν να ισορροπήσετε ιδιωτική &amp; επαγγελματική σας ζωή, εμπλέκοντάς σας σε δραστηριότητες πέρα από τη δουλειά σας (αθλήματα, χόμπι, τέχνες, θρησκεία κλπ)</a:t>
                      </a:r>
                      <a:endParaRPr sz="1200" dirty="0">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Φίλοι</a:t>
                      </a: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με</a:t>
                      </a: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τους</a:t>
                      </a:r>
                      <a:r>
                        <a:rPr lang="en-GB" sz="1200" u="none" strike="noStrike" cap="none" dirty="0">
                          <a:solidFill>
                            <a:srgbClr val="303030"/>
                          </a:solidFill>
                          <a:latin typeface="Arial Narrow"/>
                          <a:ea typeface="Arial Narrow"/>
                          <a:cs typeface="Arial Narrow"/>
                          <a:sym typeface="Arial Narrow"/>
                        </a:rPr>
                        <a:t> οπ</a:t>
                      </a:r>
                      <a:r>
                        <a:rPr lang="en-GB" sz="1200" u="none" strike="noStrike" cap="none" dirty="0" err="1">
                          <a:solidFill>
                            <a:srgbClr val="303030"/>
                          </a:solidFill>
                          <a:latin typeface="Arial Narrow"/>
                          <a:ea typeface="Arial Narrow"/>
                          <a:cs typeface="Arial Narrow"/>
                          <a:sym typeface="Arial Narrow"/>
                        </a:rPr>
                        <a:t>οίους</a:t>
                      </a:r>
                      <a:r>
                        <a:rPr lang="en-GB" sz="1200" u="none" strike="noStrike" cap="none" dirty="0">
                          <a:solidFill>
                            <a:srgbClr val="303030"/>
                          </a:solidFill>
                          <a:latin typeface="Arial Narrow"/>
                          <a:ea typeface="Arial Narrow"/>
                          <a:cs typeface="Arial Narrow"/>
                          <a:sym typeface="Arial Narrow"/>
                        </a:rPr>
                        <a:t> μπ</a:t>
                      </a:r>
                      <a:r>
                        <a:rPr lang="en-GB" sz="1200" u="none" strike="noStrike" cap="none" dirty="0" err="1">
                          <a:solidFill>
                            <a:srgbClr val="303030"/>
                          </a:solidFill>
                          <a:latin typeface="Arial Narrow"/>
                          <a:ea typeface="Arial Narrow"/>
                          <a:cs typeface="Arial Narrow"/>
                          <a:sym typeface="Arial Narrow"/>
                        </a:rPr>
                        <a:t>ορείς</a:t>
                      </a:r>
                      <a:r>
                        <a:rPr lang="en-GB" sz="1200" u="none" strike="noStrike" cap="none" dirty="0">
                          <a:solidFill>
                            <a:srgbClr val="303030"/>
                          </a:solidFill>
                          <a:latin typeface="Arial Narrow"/>
                          <a:ea typeface="Arial Narrow"/>
                          <a:cs typeface="Arial Narrow"/>
                          <a:sym typeface="Arial Narrow"/>
                        </a:rPr>
                        <a:t> να </a:t>
                      </a:r>
                      <a:r>
                        <a:rPr lang="en-GB" sz="1200" u="none" strike="noStrike" cap="none" dirty="0" err="1">
                          <a:solidFill>
                            <a:srgbClr val="303030"/>
                          </a:solidFill>
                          <a:latin typeface="Arial Narrow"/>
                          <a:ea typeface="Arial Narrow"/>
                          <a:cs typeface="Arial Narrow"/>
                          <a:sym typeface="Arial Narrow"/>
                        </a:rPr>
                        <a:t>είσ</a:t>
                      </a:r>
                      <a:r>
                        <a:rPr lang="en-GB" sz="1200" u="none" strike="noStrike" cap="none" dirty="0">
                          <a:solidFill>
                            <a:srgbClr val="303030"/>
                          </a:solidFill>
                          <a:latin typeface="Arial Narrow"/>
                          <a:ea typeface="Arial Narrow"/>
                          <a:cs typeface="Arial Narrow"/>
                          <a:sym typeface="Arial Narrow"/>
                        </a:rPr>
                        <a:t>αι ο εαυτός σου.</a:t>
                      </a:r>
                      <a:endParaRPr sz="1200" u="none" strike="noStrike" cap="none" dirty="0">
                        <a:solidFill>
                          <a:srgbClr val="30303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303030"/>
                          </a:solidFill>
                          <a:latin typeface="Arial Narrow"/>
                          <a:ea typeface="Arial Narrow"/>
                          <a:cs typeface="Arial Narrow"/>
                          <a:sym typeface="Arial Narrow"/>
                        </a:rPr>
                        <a:t>ΕΠΑΓΓΕΛΜΑΤΙΚΗ ΕΝΕΡΓΕΙΑ</a:t>
                      </a:r>
                      <a:endParaRPr sz="1200" dirty="0">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Άτομ</a:t>
                      </a:r>
                      <a:r>
                        <a:rPr lang="en-GB" sz="1200" u="none" strike="noStrike" cap="none" dirty="0">
                          <a:solidFill>
                            <a:srgbClr val="303030"/>
                          </a:solidFill>
                          <a:latin typeface="Arial Narrow"/>
                          <a:ea typeface="Arial Narrow"/>
                          <a:cs typeface="Arial Narrow"/>
                          <a:sym typeface="Arial Narrow"/>
                        </a:rPr>
                        <a:t>α που σου δίνουν δύναμη, σας ωθούν να γίνεις καλύτερος άνθρωπος, σου δίνουν ενέργεια, σε υποστηρίζουν συναισθηματικά σε πιθανές άσχημες στιγμές στη δουλειά. </a:t>
                      </a:r>
                      <a:endParaRPr sz="1200" dirty="0">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Αυτοί</a:t>
                      </a:r>
                      <a:r>
                        <a:rPr lang="en-GB" sz="1200" u="none" strike="noStrike" cap="none" dirty="0">
                          <a:solidFill>
                            <a:srgbClr val="303030"/>
                          </a:solidFill>
                          <a:latin typeface="Arial Narrow"/>
                          <a:ea typeface="Arial Narrow"/>
                          <a:cs typeface="Arial Narrow"/>
                          <a:sym typeface="Arial Narrow"/>
                        </a:rPr>
                        <a:t> π</a:t>
                      </a:r>
                      <a:r>
                        <a:rPr lang="en-GB" sz="1200" u="none" strike="noStrike" cap="none" dirty="0" err="1">
                          <a:solidFill>
                            <a:srgbClr val="303030"/>
                          </a:solidFill>
                          <a:latin typeface="Arial Narrow"/>
                          <a:ea typeface="Arial Narrow"/>
                          <a:cs typeface="Arial Narrow"/>
                          <a:sym typeface="Arial Narrow"/>
                        </a:rPr>
                        <a:t>ου</a:t>
                      </a: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σε</a:t>
                      </a:r>
                      <a:r>
                        <a:rPr lang="en-GB" sz="1200" u="none" strike="noStrike" cap="none" dirty="0">
                          <a:solidFill>
                            <a:srgbClr val="303030"/>
                          </a:solidFill>
                          <a:latin typeface="Arial Narrow"/>
                          <a:ea typeface="Arial Narrow"/>
                          <a:cs typeface="Arial Narrow"/>
                          <a:sym typeface="Arial Narrow"/>
                        </a:rPr>
                        <a:t> β</a:t>
                      </a:r>
                      <a:r>
                        <a:rPr lang="en-GB" sz="1200" u="none" strike="noStrike" cap="none" dirty="0" err="1">
                          <a:solidFill>
                            <a:srgbClr val="303030"/>
                          </a:solidFill>
                          <a:latin typeface="Arial Narrow"/>
                          <a:ea typeface="Arial Narrow"/>
                          <a:cs typeface="Arial Narrow"/>
                          <a:sym typeface="Arial Narrow"/>
                        </a:rPr>
                        <a:t>οηθούν</a:t>
                      </a:r>
                      <a:r>
                        <a:rPr lang="en-GB" sz="1200" u="none" strike="noStrike" cap="none" dirty="0">
                          <a:solidFill>
                            <a:srgbClr val="303030"/>
                          </a:solidFill>
                          <a:latin typeface="Arial Narrow"/>
                          <a:ea typeface="Arial Narrow"/>
                          <a:cs typeface="Arial Narrow"/>
                          <a:sym typeface="Arial Narrow"/>
                        </a:rPr>
                        <a:t> να “επα</a:t>
                      </a:r>
                      <a:r>
                        <a:rPr lang="en-GB" sz="1200" u="none" strike="noStrike" cap="none" dirty="0" err="1">
                          <a:solidFill>
                            <a:srgbClr val="303030"/>
                          </a:solidFill>
                          <a:latin typeface="Arial Narrow"/>
                          <a:ea typeface="Arial Narrow"/>
                          <a:cs typeface="Arial Narrow"/>
                          <a:sym typeface="Arial Narrow"/>
                        </a:rPr>
                        <a:t>νέλθεις</a:t>
                      </a: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σε</a:t>
                      </a:r>
                      <a:r>
                        <a:rPr lang="en-GB" sz="1200" u="none" strike="noStrike" cap="none" dirty="0">
                          <a:solidFill>
                            <a:srgbClr val="303030"/>
                          </a:solidFill>
                          <a:latin typeface="Arial Narrow"/>
                          <a:ea typeface="Arial Narrow"/>
                          <a:cs typeface="Arial Narrow"/>
                          <a:sym typeface="Arial Narrow"/>
                        </a:rPr>
                        <a:t> κα</a:t>
                      </a:r>
                      <a:r>
                        <a:rPr lang="en-GB" sz="1200" u="none" strike="noStrike" cap="none" dirty="0" err="1">
                          <a:solidFill>
                            <a:srgbClr val="303030"/>
                          </a:solidFill>
                          <a:latin typeface="Arial Narrow"/>
                          <a:ea typeface="Arial Narrow"/>
                          <a:cs typeface="Arial Narrow"/>
                          <a:sym typeface="Arial Narrow"/>
                        </a:rPr>
                        <a:t>λό</a:t>
                      </a:r>
                      <a:r>
                        <a:rPr lang="en-GB" sz="1200" u="none" strike="noStrike" cap="none" dirty="0">
                          <a:solidFill>
                            <a:srgbClr val="303030"/>
                          </a:solidFill>
                          <a:latin typeface="Arial Narrow"/>
                          <a:ea typeface="Arial Narrow"/>
                          <a:cs typeface="Arial Narrow"/>
                          <a:sym typeface="Arial Narrow"/>
                        </a:rPr>
                        <a:t> </a:t>
                      </a:r>
                      <a:r>
                        <a:rPr lang="en-GB" sz="1200" u="none" strike="noStrike" cap="none" dirty="0" err="1">
                          <a:solidFill>
                            <a:srgbClr val="303030"/>
                          </a:solidFill>
                          <a:latin typeface="Arial Narrow"/>
                          <a:ea typeface="Arial Narrow"/>
                          <a:cs typeface="Arial Narrow"/>
                          <a:sym typeface="Arial Narrow"/>
                        </a:rPr>
                        <a:t>δρόμο</a:t>
                      </a:r>
                      <a:r>
                        <a:rPr lang="en-GB" sz="1200" u="none" strike="noStrike" cap="none" dirty="0">
                          <a:solidFill>
                            <a:srgbClr val="303030"/>
                          </a:solidFill>
                          <a:latin typeface="Arial Narrow"/>
                          <a:ea typeface="Arial Narrow"/>
                          <a:cs typeface="Arial Narrow"/>
                          <a:sym typeface="Arial Narrow"/>
                        </a:rPr>
                        <a:t>.</a:t>
                      </a:r>
                      <a:endParaRPr sz="1200" u="none" strike="noStrike" cap="none" dirty="0">
                        <a:solidFill>
                          <a:srgbClr val="30303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a:solidFill>
                            <a:srgbClr val="303030"/>
                          </a:solidFill>
                          <a:latin typeface="Arial Narrow"/>
                          <a:ea typeface="Arial Narrow"/>
                          <a:cs typeface="Arial Narrow"/>
                          <a:sym typeface="Arial Narrow"/>
                        </a:rPr>
                        <a:t>ΕΠΙΡΡΟΗ</a:t>
                      </a:r>
                      <a:endParaRPr sz="1200">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a:solidFill>
                            <a:srgbClr val="303030"/>
                          </a:solidFill>
                          <a:latin typeface="Arial Narrow"/>
                          <a:ea typeface="Arial Narrow"/>
                          <a:cs typeface="Arial Narrow"/>
                          <a:sym typeface="Arial Narrow"/>
                        </a:rPr>
                        <a:t>- Άτομα με καλές διασυνδέσεις που σας βοηθούν να αποκτήσετε επιρροή.</a:t>
                      </a:r>
                      <a:endParaRPr sz="1200">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a:solidFill>
                            <a:srgbClr val="303030"/>
                          </a:solidFill>
                          <a:latin typeface="Arial Narrow"/>
                          <a:ea typeface="Arial Narrow"/>
                          <a:cs typeface="Arial Narrow"/>
                          <a:sym typeface="Arial Narrow"/>
                        </a:rPr>
                        <a:t>- Αυτοί που θα σας βοηθήσουν να συμμετέχετε σε ομάδες με αναγνωρισιμότητα ή σε κέντρα επιρροής.</a:t>
                      </a:r>
                      <a:endParaRPr sz="1200" u="none" strike="noStrike" cap="none">
                        <a:solidFill>
                          <a:srgbClr val="30303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2"/>
                  </a:ext>
                </a:extLst>
              </a:tr>
              <a:tr h="1205050">
                <a:tc>
                  <a:txBody>
                    <a:bodyPr/>
                    <a:lstStyle/>
                    <a:p>
                      <a:pPr marL="0" marR="0" lvl="0" indent="0" algn="l" rtl="0">
                        <a:lnSpc>
                          <a:spcPct val="100000"/>
                        </a:lnSpc>
                        <a:spcBef>
                          <a:spcPts val="0"/>
                        </a:spcBef>
                        <a:spcAft>
                          <a:spcPts val="0"/>
                        </a:spcAft>
                        <a:buNone/>
                      </a:pPr>
                      <a:r>
                        <a:rPr lang="en-GB" sz="1100" u="none" strike="noStrike" cap="none">
                          <a:solidFill>
                            <a:schemeClr val="lt1"/>
                          </a:solidFill>
                          <a:latin typeface="Arial Narrow"/>
                          <a:ea typeface="Arial Narrow"/>
                          <a:cs typeface="Arial Narrow"/>
                          <a:sym typeface="Arial Narrow"/>
                        </a:rPr>
                        <a:t>Μ</a:t>
                      </a:r>
                      <a:endParaRPr sz="110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a:solidFill>
                            <a:schemeClr val="lt1"/>
                          </a:solidFill>
                          <a:latin typeface="Arial Narrow"/>
                          <a:ea typeface="Arial Narrow"/>
                          <a:cs typeface="Arial Narrow"/>
                          <a:sym typeface="Arial Narrow"/>
                        </a:rPr>
                        <a:t>Α</a:t>
                      </a:r>
                      <a:endParaRPr sz="110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a:solidFill>
                            <a:schemeClr val="lt1"/>
                          </a:solidFill>
                          <a:latin typeface="Arial Narrow"/>
                          <a:ea typeface="Arial Narrow"/>
                          <a:cs typeface="Arial Narrow"/>
                          <a:sym typeface="Arial Narrow"/>
                        </a:rPr>
                        <a:t>Θ</a:t>
                      </a:r>
                      <a:endParaRPr sz="110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a:solidFill>
                            <a:schemeClr val="lt1"/>
                          </a:solidFill>
                          <a:latin typeface="Arial Narrow"/>
                          <a:ea typeface="Arial Narrow"/>
                          <a:cs typeface="Arial Narrow"/>
                          <a:sym typeface="Arial Narrow"/>
                        </a:rPr>
                        <a:t>Η</a:t>
                      </a:r>
                      <a:endParaRPr sz="110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a:solidFill>
                            <a:schemeClr val="lt1"/>
                          </a:solidFill>
                          <a:latin typeface="Arial Narrow"/>
                          <a:ea typeface="Arial Narrow"/>
                          <a:cs typeface="Arial Narrow"/>
                          <a:sym typeface="Arial Narrow"/>
                        </a:rPr>
                        <a:t>Σ</a:t>
                      </a:r>
                      <a:endParaRPr sz="1100" u="none" strike="noStrike" cap="none">
                        <a:solidFill>
                          <a:schemeClr val="lt1"/>
                        </a:solidFill>
                        <a:latin typeface="Arial Narrow"/>
                        <a:ea typeface="Arial Narrow"/>
                        <a:cs typeface="Arial Narrow"/>
                        <a:sym typeface="Arial Narrow"/>
                      </a:endParaRPr>
                    </a:p>
                    <a:p>
                      <a:pPr marL="0" marR="0" lvl="0" indent="0" algn="l" rtl="0">
                        <a:lnSpc>
                          <a:spcPct val="100000"/>
                        </a:lnSpc>
                        <a:spcBef>
                          <a:spcPts val="0"/>
                        </a:spcBef>
                        <a:spcAft>
                          <a:spcPts val="0"/>
                        </a:spcAft>
                        <a:buNone/>
                      </a:pPr>
                      <a:r>
                        <a:rPr lang="en-GB" sz="1100" u="none" strike="noStrike" cap="none">
                          <a:solidFill>
                            <a:schemeClr val="lt1"/>
                          </a:solidFill>
                          <a:latin typeface="Arial Narrow"/>
                          <a:ea typeface="Arial Narrow"/>
                          <a:cs typeface="Arial Narrow"/>
                          <a:sym typeface="Arial Narrow"/>
                        </a:rPr>
                        <a:t>Η</a:t>
                      </a:r>
                      <a:endParaRPr sz="1100" u="none" strike="noStrike" cap="none">
                        <a:solidFill>
                          <a:schemeClr val="lt1"/>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ΑΡΝΗΤΙΚΟΤΗΤΑ</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σας επηρεάζουν αρνητικά, προκαλούν άγχος / χάνετε το χρόνο σας. </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Μερικές</a:t>
                      </a: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φορές</a:t>
                      </a: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τέτοιοι</a:t>
                      </a: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άνθρω</a:t>
                      </a:r>
                      <a:r>
                        <a:rPr lang="en-GB" sz="1200" u="none" strike="noStrike" cap="none" dirty="0">
                          <a:solidFill>
                            <a:srgbClr val="002060"/>
                          </a:solidFill>
                          <a:latin typeface="Arial Narrow"/>
                          <a:ea typeface="Arial Narrow"/>
                          <a:cs typeface="Arial Narrow"/>
                          <a:sym typeface="Arial Narrow"/>
                        </a:rPr>
                        <a:t>ποι μπορούν να προσφέρουν ευκαιρίες μάθησης</a:t>
                      </a:r>
                      <a:endParaRPr sz="1200" u="none" strike="noStrike" cap="none" dirty="0">
                        <a:solidFill>
                          <a:srgbClr val="00206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ΜΕΛΛΟΝ</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αποτελούν “πηγή” φρέσκων ιδεών και τάσεων. </a:t>
                      </a:r>
                      <a:endParaRPr sz="1200" u="none" strike="noStrike" cap="none"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Όσοι</a:t>
                      </a:r>
                      <a:r>
                        <a:rPr lang="en-GB" sz="1200" u="none" strike="noStrike" cap="none" dirty="0">
                          <a:solidFill>
                            <a:srgbClr val="002060"/>
                          </a:solidFill>
                          <a:latin typeface="Arial Narrow"/>
                          <a:ea typeface="Arial Narrow"/>
                          <a:cs typeface="Arial Narrow"/>
                          <a:sym typeface="Arial Narrow"/>
                        </a:rPr>
                        <a:t> σας </a:t>
                      </a:r>
                      <a:r>
                        <a:rPr lang="en-GB" sz="1200" u="none" strike="noStrike" cap="none" dirty="0" err="1">
                          <a:solidFill>
                            <a:srgbClr val="002060"/>
                          </a:solidFill>
                          <a:latin typeface="Arial Narrow"/>
                          <a:ea typeface="Arial Narrow"/>
                          <a:cs typeface="Arial Narrow"/>
                          <a:sym typeface="Arial Narrow"/>
                        </a:rPr>
                        <a:t>εμ</a:t>
                      </a:r>
                      <a:r>
                        <a:rPr lang="en-GB" sz="1200" u="none" strike="noStrike" cap="none" dirty="0">
                          <a:solidFill>
                            <a:srgbClr val="002060"/>
                          </a:solidFill>
                          <a:latin typeface="Arial Narrow"/>
                          <a:ea typeface="Arial Narrow"/>
                          <a:cs typeface="Arial Narrow"/>
                          <a:sym typeface="Arial Narrow"/>
                        </a:rPr>
                        <a:t>πνέουν να καινοτομήσετε επαγγελματικά ή σας βοηθούν να oρίσετε τη μελλοντική σας επαγγελματική πορεία.</a:t>
                      </a:r>
                      <a:endParaRPr sz="1200" u="none" strike="noStrike" cap="none" dirty="0">
                        <a:solidFill>
                          <a:srgbClr val="002060"/>
                        </a:solidFill>
                        <a:latin typeface="Arial Narrow"/>
                        <a:ea typeface="Arial Narrow"/>
                        <a:cs typeface="Arial Narrow"/>
                        <a:sym typeface="Arial Narrow"/>
                      </a:endParaRPr>
                    </a:p>
                  </a:txBody>
                  <a:tcPr marL="91450" marR="91450" marT="45725" marB="45725"/>
                </a:tc>
                <a:tc>
                  <a:txBody>
                    <a:bodyPr/>
                    <a:lstStyle/>
                    <a:p>
                      <a:pPr marL="0" marR="0" lvl="0" indent="0" algn="ctr"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“ΠΛΗΡΟΦΟΡΙΕΣ”</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σας δίνουν πληροφορίες σχετικά με τον κλάδο που βρίσκεστε, σας καθοδηγούν, σας ανατροφοδοτούν </a:t>
                      </a:r>
                      <a:endParaRPr sz="1200" dirty="0">
                        <a:solidFill>
                          <a:srgbClr val="002060"/>
                        </a:solidFill>
                        <a:latin typeface="Arial Narrow"/>
                        <a:ea typeface="Arial Narrow"/>
                        <a:cs typeface="Arial Narrow"/>
                        <a:sym typeface="Arial Narrow"/>
                      </a:endParaRPr>
                    </a:p>
                    <a:p>
                      <a:pPr marL="0" marR="0" lvl="0" indent="0" algn="just" rtl="0">
                        <a:lnSpc>
                          <a:spcPct val="100000"/>
                        </a:lnSpc>
                        <a:spcBef>
                          <a:spcPts val="0"/>
                        </a:spcBef>
                        <a:spcAft>
                          <a:spcPts val="0"/>
                        </a:spcAft>
                        <a:buNone/>
                      </a:pPr>
                      <a:r>
                        <a:rPr lang="en-GB" sz="1200" u="none" strike="noStrike" cap="none" dirty="0">
                          <a:solidFill>
                            <a:srgbClr val="002060"/>
                          </a:solidFill>
                          <a:latin typeface="Arial Narrow"/>
                          <a:ea typeface="Arial Narrow"/>
                          <a:cs typeface="Arial Narrow"/>
                          <a:sym typeface="Arial Narrow"/>
                        </a:rPr>
                        <a:t>- </a:t>
                      </a:r>
                      <a:r>
                        <a:rPr lang="en-GB" sz="1200" u="none" strike="noStrike" cap="none" dirty="0" err="1">
                          <a:solidFill>
                            <a:srgbClr val="002060"/>
                          </a:solidFill>
                          <a:latin typeface="Arial Narrow"/>
                          <a:ea typeface="Arial Narrow"/>
                          <a:cs typeface="Arial Narrow"/>
                          <a:sym typeface="Arial Narrow"/>
                        </a:rPr>
                        <a:t>Άτομ</a:t>
                      </a:r>
                      <a:r>
                        <a:rPr lang="en-GB" sz="1200" u="none" strike="noStrike" cap="none" dirty="0">
                          <a:solidFill>
                            <a:srgbClr val="002060"/>
                          </a:solidFill>
                          <a:latin typeface="Arial Narrow"/>
                          <a:ea typeface="Arial Narrow"/>
                          <a:cs typeface="Arial Narrow"/>
                          <a:sym typeface="Arial Narrow"/>
                        </a:rPr>
                        <a:t>α που βρίσκονται σε άλλους κλάδους αλλά σας εμπνέουν</a:t>
                      </a:r>
                      <a:endParaRPr sz="1200" u="none" strike="noStrike" cap="none" dirty="0">
                        <a:solidFill>
                          <a:srgbClr val="00206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368662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730725" y="1318650"/>
            <a:ext cx="50529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Expected Deliverables</a:t>
            </a:r>
            <a:endParaRPr/>
          </a:p>
          <a:p>
            <a:pPr marL="0" lvl="0" indent="0" algn="l" rtl="0">
              <a:spcBef>
                <a:spcPts val="0"/>
              </a:spcBef>
              <a:spcAft>
                <a:spcPts val="0"/>
              </a:spcAft>
              <a:buNone/>
            </a:pPr>
            <a:endParaRPr b="0"/>
          </a:p>
        </p:txBody>
      </p:sp>
      <p:sp>
        <p:nvSpPr>
          <p:cNvPr id="303" name="Google Shape;303;p37"/>
          <p:cNvSpPr txBox="1"/>
          <p:nvPr/>
        </p:nvSpPr>
        <p:spPr>
          <a:xfrm>
            <a:off x="852775" y="2017925"/>
            <a:ext cx="7016400" cy="17238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Lato"/>
              <a:buChar char="●"/>
            </a:pPr>
            <a:r>
              <a:rPr lang="en-GB" sz="2000">
                <a:latin typeface="Lato"/>
                <a:ea typeface="Lato"/>
                <a:cs typeface="Lato"/>
                <a:sym typeface="Lato"/>
              </a:rPr>
              <a:t>Personal SMART goals (short/mid/long term)</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Personal Branding </a:t>
            </a:r>
            <a:endParaRPr sz="2000">
              <a:latin typeface="Lato"/>
              <a:ea typeface="Lato"/>
              <a:cs typeface="Lato"/>
              <a:sym typeface="Lato"/>
            </a:endParaRPr>
          </a:p>
          <a:p>
            <a:pPr marL="914400" lvl="1" indent="-355600" algn="l" rtl="0">
              <a:spcBef>
                <a:spcPts val="0"/>
              </a:spcBef>
              <a:spcAft>
                <a:spcPts val="0"/>
              </a:spcAft>
              <a:buSzPts val="2000"/>
              <a:buFont typeface="Lato"/>
              <a:buChar char="○"/>
            </a:pPr>
            <a:r>
              <a:rPr lang="en-GB" sz="2000">
                <a:latin typeface="Lato"/>
                <a:ea typeface="Lato"/>
                <a:cs typeface="Lato"/>
                <a:sym typeface="Lato"/>
              </a:rPr>
              <a:t>LinkedIn account</a:t>
            </a:r>
            <a:endParaRPr sz="2000">
              <a:latin typeface="Lato"/>
              <a:ea typeface="Lato"/>
              <a:cs typeface="Lato"/>
              <a:sym typeface="Lato"/>
            </a:endParaRPr>
          </a:p>
          <a:p>
            <a:pPr marL="914400" lvl="1" indent="-355600" algn="l" rtl="0">
              <a:spcBef>
                <a:spcPts val="0"/>
              </a:spcBef>
              <a:spcAft>
                <a:spcPts val="0"/>
              </a:spcAft>
              <a:buSzPts val="2000"/>
              <a:buFont typeface="Lato"/>
              <a:buChar char="○"/>
            </a:pPr>
            <a:r>
              <a:rPr lang="en-GB" sz="2000">
                <a:latin typeface="Lato"/>
                <a:ea typeface="Lato"/>
                <a:cs typeface="Lato"/>
                <a:sym typeface="Lato"/>
              </a:rPr>
              <a:t>CV</a:t>
            </a:r>
            <a:endParaRPr sz="2000">
              <a:latin typeface="Lato"/>
              <a:ea typeface="Lato"/>
              <a:cs typeface="Lato"/>
              <a:sym typeface="Lato"/>
            </a:endParaRPr>
          </a:p>
          <a:p>
            <a:pPr marL="457200" lvl="0" indent="-355600" algn="l" rtl="0">
              <a:spcBef>
                <a:spcPts val="0"/>
              </a:spcBef>
              <a:spcAft>
                <a:spcPts val="0"/>
              </a:spcAft>
              <a:buSzPts val="2000"/>
              <a:buFont typeface="Lato"/>
              <a:buChar char="●"/>
            </a:pPr>
            <a:r>
              <a:rPr lang="en-GB" sz="2000">
                <a:latin typeface="Lato"/>
                <a:ea typeface="Lato"/>
                <a:cs typeface="Lato"/>
                <a:sym typeface="Lato"/>
              </a:rPr>
              <a:t>Continue working on Personal Business Canvas</a:t>
            </a:r>
            <a:endParaRPr sz="2000">
              <a:latin typeface="Lato"/>
              <a:ea typeface="Lato"/>
              <a:cs typeface="Lato"/>
              <a:sym typeface="Lato"/>
            </a:endParaRPr>
          </a:p>
        </p:txBody>
      </p:sp>
    </p:spTree>
    <p:extLst>
      <p:ext uri="{BB962C8B-B14F-4D97-AF65-F5344CB8AC3E}">
        <p14:creationId xmlns:p14="http://schemas.microsoft.com/office/powerpoint/2010/main" val="24480678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Agenda</a:t>
            </a:r>
            <a:endParaRPr/>
          </a:p>
        </p:txBody>
      </p:sp>
      <p:sp>
        <p:nvSpPr>
          <p:cNvPr id="178" name="Google Shape;178;p19"/>
          <p:cNvSpPr txBox="1"/>
          <p:nvPr/>
        </p:nvSpPr>
        <p:spPr>
          <a:xfrm>
            <a:off x="1382850" y="1853850"/>
            <a:ext cx="5745900" cy="1415742"/>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Font typeface="Lato"/>
              <a:buChar char="●"/>
            </a:pPr>
            <a:r>
              <a:rPr lang="en-GB" sz="2000" dirty="0" smtClean="0">
                <a:solidFill>
                  <a:schemeClr val="lt1"/>
                </a:solidFill>
                <a:latin typeface="Lato"/>
                <a:ea typeface="Lato"/>
                <a:cs typeface="Lato"/>
                <a:sym typeface="Lato"/>
              </a:rPr>
              <a:t>Review</a:t>
            </a:r>
          </a:p>
          <a:p>
            <a:pPr marL="457200" lvl="0" indent="-355600" algn="l" rtl="0">
              <a:spcBef>
                <a:spcPts val="0"/>
              </a:spcBef>
              <a:spcAft>
                <a:spcPts val="0"/>
              </a:spcAft>
              <a:buClr>
                <a:schemeClr val="lt1"/>
              </a:buClr>
              <a:buSzPts val="2000"/>
              <a:buFont typeface="Lato"/>
              <a:buChar char="●"/>
            </a:pPr>
            <a:r>
              <a:rPr lang="en-GB" sz="2000" dirty="0" smtClean="0">
                <a:solidFill>
                  <a:schemeClr val="lt1"/>
                </a:solidFill>
                <a:latin typeface="Lato"/>
                <a:ea typeface="Lato"/>
                <a:cs typeface="Lato"/>
                <a:sym typeface="Lato"/>
              </a:rPr>
              <a:t>Analysis of Job Posting</a:t>
            </a:r>
          </a:p>
          <a:p>
            <a:pPr marL="457200" lvl="0" indent="-355600" algn="l" rtl="0">
              <a:spcBef>
                <a:spcPts val="0"/>
              </a:spcBef>
              <a:spcAft>
                <a:spcPts val="0"/>
              </a:spcAft>
              <a:buClr>
                <a:schemeClr val="lt1"/>
              </a:buClr>
              <a:buSzPts val="2000"/>
              <a:buFont typeface="Lato"/>
              <a:buChar char="●"/>
            </a:pPr>
            <a:r>
              <a:rPr lang="en-GB" sz="2000" dirty="0" smtClean="0">
                <a:solidFill>
                  <a:schemeClr val="lt1"/>
                </a:solidFill>
                <a:latin typeface="Lato"/>
                <a:ea typeface="Lato"/>
                <a:cs typeface="Lato"/>
                <a:sym typeface="Lato"/>
              </a:rPr>
              <a:t>Case Study of Job Posting</a:t>
            </a:r>
          </a:p>
          <a:p>
            <a:pPr marL="457200" lvl="0" indent="-355600" algn="l" rtl="0">
              <a:spcBef>
                <a:spcPts val="0"/>
              </a:spcBef>
              <a:spcAft>
                <a:spcPts val="0"/>
              </a:spcAft>
              <a:buClr>
                <a:schemeClr val="lt1"/>
              </a:buClr>
              <a:buSzPts val="2000"/>
              <a:buFont typeface="Lato"/>
              <a:buChar char="●"/>
            </a:pPr>
            <a:r>
              <a:rPr lang="en-GB" sz="2000" dirty="0" smtClean="0">
                <a:solidFill>
                  <a:schemeClr val="lt1"/>
                </a:solidFill>
                <a:latin typeface="Lato"/>
                <a:ea typeface="Lato"/>
                <a:cs typeface="Lato"/>
                <a:sym typeface="Lato"/>
              </a:rPr>
              <a:t>Define The Skills</a:t>
            </a:r>
          </a:p>
        </p:txBody>
      </p:sp>
    </p:spTree>
    <p:extLst>
      <p:ext uri="{BB962C8B-B14F-4D97-AF65-F5344CB8AC3E}">
        <p14:creationId xmlns:p14="http://schemas.microsoft.com/office/powerpoint/2010/main" val="1360179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Analyse the Job Posting</a:t>
            </a:r>
            <a:endParaRPr dirty="0"/>
          </a:p>
        </p:txBody>
      </p:sp>
      <p:sp>
        <p:nvSpPr>
          <p:cNvPr id="184" name="Google Shape;184;p20"/>
          <p:cNvSpPr txBox="1">
            <a:spLocks noGrp="1"/>
          </p:cNvSpPr>
          <p:nvPr>
            <p:ph type="body" idx="1"/>
          </p:nvPr>
        </p:nvSpPr>
        <p:spPr>
          <a:xfrm>
            <a:off x="220257" y="1340970"/>
            <a:ext cx="8556648" cy="3464635"/>
          </a:xfrm>
          <a:prstGeom prst="rect">
            <a:avLst/>
          </a:prstGeom>
        </p:spPr>
        <p:txBody>
          <a:bodyPr spcFirstLastPara="1" wrap="square" lIns="91425" tIns="91425" rIns="91425" bIns="91425" anchor="t" anchorCtr="0">
            <a:noAutofit/>
          </a:bodyPr>
          <a:lstStyle/>
          <a:p>
            <a:pPr marL="146050" indent="0" algn="ctr">
              <a:lnSpc>
                <a:spcPct val="200000"/>
              </a:lnSpc>
              <a:buNone/>
            </a:pPr>
            <a:r>
              <a:rPr lang="el-GR" sz="2000" dirty="0">
                <a:solidFill>
                  <a:srgbClr val="002060"/>
                </a:solidFill>
                <a:effectLst>
                  <a:outerShdw blurRad="38100" dist="38100" dir="2700000" algn="tl">
                    <a:srgbClr val="000000">
                      <a:alpha val="43137"/>
                    </a:srgbClr>
                  </a:outerShdw>
                </a:effectLst>
              </a:rPr>
              <a:t>Πόσο </a:t>
            </a:r>
            <a:r>
              <a:rPr lang="el-GR" sz="2000" dirty="0" smtClean="0">
                <a:solidFill>
                  <a:srgbClr val="002060"/>
                </a:solidFill>
                <a:effectLst>
                  <a:outerShdw blurRad="38100" dist="38100" dir="2700000" algn="tl">
                    <a:srgbClr val="000000">
                      <a:alpha val="43137"/>
                    </a:srgbClr>
                  </a:outerShdw>
                </a:effectLst>
              </a:rPr>
              <a:t>χρονικό διάστημα αφιερώνετε </a:t>
            </a:r>
            <a:r>
              <a:rPr lang="el-GR" sz="2000" dirty="0">
                <a:solidFill>
                  <a:srgbClr val="002060"/>
                </a:solidFill>
                <a:effectLst>
                  <a:outerShdw blurRad="38100" dist="38100" dir="2700000" algn="tl">
                    <a:srgbClr val="000000">
                      <a:alpha val="43137"/>
                    </a:srgbClr>
                  </a:outerShdw>
                </a:effectLst>
              </a:rPr>
              <a:t>για </a:t>
            </a:r>
            <a:r>
              <a:rPr lang="el-GR" sz="2000" dirty="0" smtClean="0">
                <a:solidFill>
                  <a:srgbClr val="002060"/>
                </a:solidFill>
                <a:effectLst>
                  <a:outerShdw blurRad="38100" dist="38100" dir="2700000" algn="tl">
                    <a:srgbClr val="000000">
                      <a:alpha val="43137"/>
                    </a:srgbClr>
                  </a:outerShdw>
                </a:effectLst>
              </a:rPr>
              <a:t>να «διαβάσετε» μια αγγελίας </a:t>
            </a:r>
            <a:r>
              <a:rPr lang="el-GR" sz="2000" dirty="0">
                <a:solidFill>
                  <a:srgbClr val="002060"/>
                </a:solidFill>
                <a:effectLst>
                  <a:outerShdw blurRad="38100" dist="38100" dir="2700000" algn="tl">
                    <a:srgbClr val="000000">
                      <a:alpha val="43137"/>
                    </a:srgbClr>
                  </a:outerShdw>
                </a:effectLst>
              </a:rPr>
              <a:t>εργασίας για να προσδιορίσετε εάν </a:t>
            </a:r>
            <a:endParaRPr lang="el-GR" sz="2000" dirty="0" smtClean="0">
              <a:solidFill>
                <a:srgbClr val="002060"/>
              </a:solidFill>
              <a:effectLst>
                <a:outerShdw blurRad="38100" dist="38100" dir="2700000" algn="tl">
                  <a:srgbClr val="000000">
                    <a:alpha val="43137"/>
                  </a:srgbClr>
                </a:outerShdw>
              </a:effectLst>
            </a:endParaRPr>
          </a:p>
          <a:p>
            <a:pPr marL="146050" indent="0">
              <a:lnSpc>
                <a:spcPct val="200000"/>
              </a:lnSpc>
              <a:buNone/>
            </a:pPr>
            <a:r>
              <a:rPr lang="el-GR" sz="2000" dirty="0" smtClean="0">
                <a:solidFill>
                  <a:srgbClr val="002060"/>
                </a:solidFill>
                <a:effectLst>
                  <a:outerShdw blurRad="38100" dist="38100" dir="2700000" algn="tl">
                    <a:srgbClr val="000000">
                      <a:alpha val="43137"/>
                    </a:srgbClr>
                  </a:outerShdw>
                </a:effectLst>
              </a:rPr>
              <a:t>(α) πληροίτε </a:t>
            </a:r>
            <a:r>
              <a:rPr lang="el-GR" sz="2000" dirty="0">
                <a:solidFill>
                  <a:srgbClr val="002060"/>
                </a:solidFill>
                <a:effectLst>
                  <a:outerShdw blurRad="38100" dist="38100" dir="2700000" algn="tl">
                    <a:srgbClr val="000000">
                      <a:alpha val="43137"/>
                    </a:srgbClr>
                  </a:outerShdw>
                </a:effectLst>
              </a:rPr>
              <a:t>τα προσόντα </a:t>
            </a:r>
            <a:r>
              <a:rPr lang="el-GR" sz="2000" dirty="0" smtClean="0">
                <a:solidFill>
                  <a:srgbClr val="002060"/>
                </a:solidFill>
                <a:effectLst>
                  <a:outerShdw blurRad="38100" dist="38100" dir="2700000" algn="tl">
                    <a:srgbClr val="000000">
                      <a:alpha val="43137"/>
                    </a:srgbClr>
                  </a:outerShdw>
                </a:effectLst>
                <a:sym typeface="Wingdings" panose="05000000000000000000" pitchFamily="2" charset="2"/>
              </a:rPr>
              <a:t> </a:t>
            </a:r>
            <a:r>
              <a:rPr lang="en-US" sz="2000" dirty="0" smtClean="0">
                <a:solidFill>
                  <a:srgbClr val="002060"/>
                </a:solidFill>
                <a:effectLst>
                  <a:outerShdw blurRad="38100" dist="38100" dir="2700000" algn="tl">
                    <a:srgbClr val="000000">
                      <a:alpha val="43137"/>
                    </a:srgbClr>
                  </a:outerShdw>
                </a:effectLst>
                <a:sym typeface="Wingdings" panose="05000000000000000000" pitchFamily="2" charset="2"/>
              </a:rPr>
              <a:t>Qualifications</a:t>
            </a:r>
            <a:endParaRPr lang="el-GR" sz="2000" dirty="0" smtClean="0">
              <a:solidFill>
                <a:srgbClr val="002060"/>
              </a:solidFill>
              <a:effectLst>
                <a:outerShdw blurRad="38100" dist="38100" dir="2700000" algn="tl">
                  <a:srgbClr val="000000">
                    <a:alpha val="43137"/>
                  </a:srgbClr>
                </a:outerShdw>
              </a:effectLst>
            </a:endParaRPr>
          </a:p>
          <a:p>
            <a:pPr marL="146050" indent="0">
              <a:lnSpc>
                <a:spcPct val="200000"/>
              </a:lnSpc>
              <a:buNone/>
            </a:pPr>
            <a:r>
              <a:rPr lang="el-GR" sz="2000" dirty="0" smtClean="0">
                <a:solidFill>
                  <a:srgbClr val="002060"/>
                </a:solidFill>
                <a:effectLst>
                  <a:outerShdw blurRad="38100" dist="38100" dir="2700000" algn="tl">
                    <a:srgbClr val="000000">
                      <a:alpha val="43137"/>
                    </a:srgbClr>
                  </a:outerShdw>
                </a:effectLst>
              </a:rPr>
              <a:t>(β) η </a:t>
            </a:r>
            <a:r>
              <a:rPr lang="el-GR" sz="2000" dirty="0">
                <a:solidFill>
                  <a:srgbClr val="002060"/>
                </a:solidFill>
                <a:effectLst>
                  <a:outerShdw blurRad="38100" dist="38100" dir="2700000" algn="tl">
                    <a:srgbClr val="000000">
                      <a:alpha val="43137"/>
                    </a:srgbClr>
                  </a:outerShdw>
                </a:effectLst>
              </a:rPr>
              <a:t>θέση </a:t>
            </a:r>
            <a:r>
              <a:rPr lang="el-GR" sz="2000" dirty="0" smtClean="0">
                <a:solidFill>
                  <a:srgbClr val="002060"/>
                </a:solidFill>
                <a:effectLst>
                  <a:outerShdw blurRad="38100" dist="38100" dir="2700000" algn="tl">
                    <a:srgbClr val="000000">
                      <a:alpha val="43137"/>
                    </a:srgbClr>
                  </a:outerShdw>
                </a:effectLst>
              </a:rPr>
              <a:t>εργασίας σας ενδιαφέρει </a:t>
            </a:r>
            <a:r>
              <a:rPr lang="en-US" sz="2000" dirty="0" smtClean="0">
                <a:solidFill>
                  <a:srgbClr val="002060"/>
                </a:solidFill>
                <a:effectLst>
                  <a:outerShdw blurRad="38100" dist="38100" dir="2700000" algn="tl">
                    <a:srgbClr val="000000">
                      <a:alpha val="43137"/>
                    </a:srgbClr>
                  </a:outerShdw>
                </a:effectLst>
                <a:sym typeface="Wingdings" panose="05000000000000000000" pitchFamily="2" charset="2"/>
              </a:rPr>
              <a:t> Job Description</a:t>
            </a:r>
            <a:endParaRPr lang="el-GR" sz="2000" dirty="0" smtClean="0">
              <a:solidFill>
                <a:srgbClr val="002060"/>
              </a:solidFill>
              <a:effectLst>
                <a:outerShdw blurRad="38100" dist="38100" dir="2700000" algn="tl">
                  <a:srgbClr val="000000">
                    <a:alpha val="43137"/>
                  </a:srgbClr>
                </a:outerShdw>
              </a:effectLst>
            </a:endParaRPr>
          </a:p>
          <a:p>
            <a:pPr marL="146050" indent="0">
              <a:lnSpc>
                <a:spcPct val="200000"/>
              </a:lnSpc>
              <a:buNone/>
            </a:pPr>
            <a:r>
              <a:rPr lang="el-GR" sz="2000" dirty="0" smtClean="0">
                <a:solidFill>
                  <a:srgbClr val="002060"/>
                </a:solidFill>
                <a:effectLst>
                  <a:outerShdw blurRad="38100" dist="38100" dir="2700000" algn="tl">
                    <a:srgbClr val="000000">
                      <a:alpha val="43137"/>
                    </a:srgbClr>
                  </a:outerShdw>
                </a:effectLst>
              </a:rPr>
              <a:t>(γ) η </a:t>
            </a:r>
            <a:r>
              <a:rPr lang="el-GR" sz="2000" dirty="0">
                <a:solidFill>
                  <a:srgbClr val="002060"/>
                </a:solidFill>
                <a:effectLst>
                  <a:outerShdw blurRad="38100" dist="38100" dir="2700000" algn="tl">
                    <a:srgbClr val="000000">
                      <a:alpha val="43137"/>
                    </a:srgbClr>
                  </a:outerShdw>
                </a:effectLst>
              </a:rPr>
              <a:t>εταιρεία σας </a:t>
            </a:r>
            <a:r>
              <a:rPr lang="el-GR" sz="2000" dirty="0" smtClean="0">
                <a:solidFill>
                  <a:srgbClr val="002060"/>
                </a:solidFill>
                <a:effectLst>
                  <a:outerShdw blurRad="38100" dist="38100" dir="2700000" algn="tl">
                    <a:srgbClr val="000000">
                      <a:alpha val="43137"/>
                    </a:srgbClr>
                  </a:outerShdw>
                </a:effectLst>
              </a:rPr>
              <a:t>προσελκύει</a:t>
            </a:r>
            <a:r>
              <a:rPr lang="en-US" sz="2000" dirty="0" smtClean="0">
                <a:solidFill>
                  <a:srgbClr val="002060"/>
                </a:solidFill>
                <a:effectLst>
                  <a:outerShdw blurRad="38100" dist="38100" dir="2700000" algn="tl">
                    <a:srgbClr val="000000">
                      <a:alpha val="43137"/>
                    </a:srgbClr>
                  </a:outerShdw>
                </a:effectLst>
              </a:rPr>
              <a:t> </a:t>
            </a:r>
            <a:r>
              <a:rPr lang="en-US" sz="2000" dirty="0" smtClean="0">
                <a:solidFill>
                  <a:srgbClr val="002060"/>
                </a:solidFill>
                <a:effectLst>
                  <a:outerShdw blurRad="38100" dist="38100" dir="2700000" algn="tl">
                    <a:srgbClr val="000000">
                      <a:alpha val="43137"/>
                    </a:srgbClr>
                  </a:outerShdw>
                </a:effectLst>
                <a:sym typeface="Wingdings" panose="05000000000000000000" pitchFamily="2" charset="2"/>
              </a:rPr>
              <a:t> Company and Benefits</a:t>
            </a:r>
            <a:endParaRPr lang="el-GR" sz="2000" dirty="0" smtClean="0">
              <a:solidFill>
                <a:srgbClr val="002060"/>
              </a:solidFill>
              <a:effectLst>
                <a:outerShdw blurRad="38100" dist="38100" dir="2700000" algn="tl">
                  <a:srgbClr val="000000">
                    <a:alpha val="43137"/>
                  </a:srgbClr>
                </a:outerShdw>
              </a:effectLst>
            </a:endParaRPr>
          </a:p>
          <a:p>
            <a:pPr marL="146050" indent="0">
              <a:buNone/>
            </a:pPr>
            <a:endParaRPr lang="el-GR" sz="2000" dirty="0">
              <a:solidFill>
                <a:srgbClr val="002060"/>
              </a:solidFill>
              <a:effectLst>
                <a:outerShdw blurRad="38100" dist="38100" dir="2700000" algn="tl">
                  <a:srgbClr val="000000">
                    <a:alpha val="43137"/>
                  </a:srgbClr>
                </a:outerShdw>
              </a:effectLst>
            </a:endParaRPr>
          </a:p>
          <a:p>
            <a:pPr marL="146050" indent="0">
              <a:buNone/>
            </a:pPr>
            <a:endParaRPr lang="el-GR" sz="2000" dirty="0" smtClean="0">
              <a:solidFill>
                <a:srgbClr val="002060"/>
              </a:solidFill>
              <a:effectLst>
                <a:outerShdw blurRad="38100" dist="38100" dir="2700000" algn="tl">
                  <a:srgbClr val="000000">
                    <a:alpha val="43137"/>
                  </a:srgbClr>
                </a:outerShdw>
              </a:effectLst>
            </a:endParaRPr>
          </a:p>
          <a:p>
            <a:pPr marL="146050" indent="0">
              <a:buNone/>
            </a:pPr>
            <a:endParaRPr lang="el-GR" sz="2000" dirty="0">
              <a:solidFill>
                <a:srgbClr val="002060"/>
              </a:solidFill>
              <a:effectLst>
                <a:outerShdw blurRad="38100" dist="38100" dir="2700000" algn="tl">
                  <a:srgbClr val="000000">
                    <a:alpha val="43137"/>
                  </a:srgbClr>
                </a:outerShdw>
              </a:effectLst>
            </a:endParaRPr>
          </a:p>
          <a:p>
            <a:pPr marL="146050" indent="0">
              <a:buNone/>
            </a:pPr>
            <a:endParaRPr lang="el-GR" sz="2000" dirty="0" smtClean="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20245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456517"/>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latin typeface="Lato"/>
                <a:ea typeface="Lato"/>
                <a:cs typeface="Lato"/>
                <a:sym typeface="Lato"/>
              </a:rPr>
              <a:t>Analyse the Job Posting</a:t>
            </a:r>
            <a:endParaRPr dirty="0"/>
          </a:p>
        </p:txBody>
      </p:sp>
      <p:sp>
        <p:nvSpPr>
          <p:cNvPr id="184" name="Google Shape;184;p20"/>
          <p:cNvSpPr txBox="1">
            <a:spLocks noGrp="1"/>
          </p:cNvSpPr>
          <p:nvPr>
            <p:ph type="body" idx="1"/>
          </p:nvPr>
        </p:nvSpPr>
        <p:spPr>
          <a:xfrm>
            <a:off x="106791" y="1340970"/>
            <a:ext cx="8903720" cy="3698242"/>
          </a:xfrm>
          <a:prstGeom prst="rect">
            <a:avLst/>
          </a:prstGeom>
        </p:spPr>
        <p:txBody>
          <a:bodyPr spcFirstLastPara="1" wrap="square" lIns="91425" tIns="91425" rIns="91425" bIns="91425" anchor="t" anchorCtr="0">
            <a:noAutofit/>
          </a:bodyPr>
          <a:lstStyle/>
          <a:p>
            <a:pPr marL="146050" indent="0">
              <a:buNone/>
            </a:pPr>
            <a:endParaRPr lang="el-GR" dirty="0">
              <a:solidFill>
                <a:srgbClr val="002060"/>
              </a:solidFill>
              <a:effectLst>
                <a:outerShdw blurRad="38100" dist="38100" dir="2700000" algn="tl">
                  <a:srgbClr val="000000">
                    <a:alpha val="43137"/>
                  </a:srgbClr>
                </a:outerShdw>
              </a:effectLst>
            </a:endParaRPr>
          </a:p>
          <a:p>
            <a:pPr marL="146050" indent="0">
              <a:buNone/>
            </a:pPr>
            <a:endParaRPr lang="el-GR" dirty="0" smtClean="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a:p>
            <a:pPr marL="146050" indent="0">
              <a:buNone/>
            </a:pPr>
            <a:endParaRPr lang="el-GR" dirty="0" smtClean="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a:p>
            <a:pPr marL="146050" indent="0">
              <a:buNone/>
            </a:pPr>
            <a:endParaRPr lang="el-GR" dirty="0" smtClean="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a:p>
            <a:pPr marL="146050" indent="0">
              <a:buNone/>
            </a:pPr>
            <a:endParaRPr lang="el-GR" dirty="0" smtClean="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a:p>
            <a:pPr marL="146050" indent="0">
              <a:buNone/>
            </a:pPr>
            <a:endParaRPr lang="en-US" dirty="0" smtClean="0">
              <a:solidFill>
                <a:srgbClr val="002060"/>
              </a:solidFill>
              <a:effectLst>
                <a:outerShdw blurRad="38100" dist="38100" dir="2700000" algn="tl">
                  <a:srgbClr val="000000">
                    <a:alpha val="43137"/>
                  </a:srgbClr>
                </a:outerShdw>
              </a:effectLst>
            </a:endParaRPr>
          </a:p>
          <a:p>
            <a:pPr>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Το </a:t>
            </a:r>
            <a:r>
              <a:rPr lang="el-GR" sz="1600" dirty="0">
                <a:solidFill>
                  <a:srgbClr val="002060"/>
                </a:solidFill>
                <a:effectLst>
                  <a:outerShdw blurRad="38100" dist="38100" dir="2700000" algn="tl">
                    <a:srgbClr val="000000">
                      <a:alpha val="43137"/>
                    </a:srgbClr>
                  </a:outerShdw>
                </a:effectLst>
              </a:rPr>
              <a:t>44% των ατόμων που αναζητούν εργασία δήλωσαν ότι αφιέρωσαν από </a:t>
            </a:r>
            <a:r>
              <a:rPr lang="en-US" sz="1600" dirty="0" smtClean="0">
                <a:solidFill>
                  <a:srgbClr val="002060"/>
                </a:solidFill>
                <a:effectLst>
                  <a:outerShdw blurRad="38100" dist="38100" dir="2700000" algn="tl">
                    <a:srgbClr val="000000">
                      <a:alpha val="43137"/>
                    </a:srgbClr>
                  </a:outerShdw>
                </a:effectLst>
              </a:rPr>
              <a:t>1-5 </a:t>
            </a:r>
            <a:r>
              <a:rPr lang="el-GR" sz="1600" dirty="0" smtClean="0">
                <a:solidFill>
                  <a:srgbClr val="002060"/>
                </a:solidFill>
                <a:effectLst>
                  <a:outerShdw blurRad="38100" dist="38100" dir="2700000" algn="tl">
                    <a:srgbClr val="000000">
                      <a:alpha val="43137"/>
                    </a:srgbClr>
                  </a:outerShdw>
                </a:effectLst>
              </a:rPr>
              <a:t>λεπτά </a:t>
            </a:r>
            <a:endParaRPr lang="en-US" sz="1600" dirty="0" smtClean="0">
              <a:solidFill>
                <a:srgbClr val="002060"/>
              </a:solidFill>
              <a:effectLst>
                <a:outerShdw blurRad="38100" dist="38100" dir="2700000" algn="tl">
                  <a:srgbClr val="000000">
                    <a:alpha val="43137"/>
                  </a:srgbClr>
                </a:outerShdw>
              </a:effectLst>
            </a:endParaRPr>
          </a:p>
          <a:p>
            <a:pPr>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Στην </a:t>
            </a:r>
            <a:r>
              <a:rPr lang="el-GR" sz="1600" dirty="0">
                <a:solidFill>
                  <a:srgbClr val="002060"/>
                </a:solidFill>
                <a:effectLst>
                  <a:outerShdw blurRad="38100" dist="38100" dir="2700000" algn="tl">
                    <a:srgbClr val="000000">
                      <a:alpha val="43137"/>
                    </a:srgbClr>
                  </a:outerShdw>
                </a:effectLst>
              </a:rPr>
              <a:t>πραγματικότητα, 49,2 – 76,7 δευτερόλεπτα είναι ο χρόνος που ξόδεψαν πραγματικά οι αναζητούντες εργασία για να ελέγξουν τις αγγελίες </a:t>
            </a:r>
            <a:r>
              <a:rPr lang="el-GR" sz="1600" dirty="0" smtClean="0">
                <a:solidFill>
                  <a:srgbClr val="002060"/>
                </a:solidFill>
                <a:effectLst>
                  <a:outerShdw blurRad="38100" dist="38100" dir="2700000" algn="tl">
                    <a:srgbClr val="000000">
                      <a:alpha val="43137"/>
                    </a:srgbClr>
                  </a:outerShdw>
                </a:effectLst>
              </a:rPr>
              <a:t>εργασίας</a:t>
            </a:r>
            <a:r>
              <a:rPr lang="en-US" sz="1600" dirty="0" smtClean="0">
                <a:solidFill>
                  <a:srgbClr val="002060"/>
                </a:solidFill>
                <a:effectLst>
                  <a:outerShdw blurRad="38100" dist="38100" dir="2700000" algn="tl">
                    <a:srgbClr val="000000">
                      <a:alpha val="43137"/>
                    </a:srgbClr>
                  </a:outerShdw>
                </a:effectLst>
              </a:rPr>
              <a:t> </a:t>
            </a:r>
          </a:p>
          <a:p>
            <a:pPr marL="146050" indent="0" algn="ctr">
              <a:buNone/>
            </a:pPr>
            <a:r>
              <a:rPr lang="en-US" sz="1800" b="1" dirty="0" smtClean="0">
                <a:solidFill>
                  <a:srgbClr val="002060"/>
                </a:solidFill>
                <a:effectLst>
                  <a:outerShdw blurRad="38100" dist="38100" dir="2700000" algn="tl">
                    <a:srgbClr val="000000">
                      <a:alpha val="43137"/>
                    </a:srgbClr>
                  </a:outerShdw>
                </a:effectLst>
              </a:rPr>
              <a:t>!</a:t>
            </a:r>
            <a:r>
              <a:rPr lang="el-GR" sz="1800" b="1" dirty="0" smtClean="0">
                <a:solidFill>
                  <a:srgbClr val="002060"/>
                </a:solidFill>
                <a:effectLst>
                  <a:outerShdw blurRad="38100" dist="38100" dir="2700000" algn="tl">
                    <a:srgbClr val="000000">
                      <a:alpha val="43137"/>
                    </a:srgbClr>
                  </a:outerShdw>
                </a:effectLst>
              </a:rPr>
              <a:t>Αυτό </a:t>
            </a:r>
            <a:r>
              <a:rPr lang="el-GR" sz="1800" b="1" dirty="0">
                <a:solidFill>
                  <a:srgbClr val="002060"/>
                </a:solidFill>
                <a:effectLst>
                  <a:outerShdw blurRad="38100" dist="38100" dir="2700000" algn="tl">
                    <a:srgbClr val="000000">
                      <a:alpha val="43137"/>
                    </a:srgbClr>
                  </a:outerShdw>
                </a:effectLst>
              </a:rPr>
              <a:t>δεν είναι </a:t>
            </a:r>
            <a:r>
              <a:rPr lang="el-GR" sz="1800" b="1" dirty="0" smtClean="0">
                <a:solidFill>
                  <a:srgbClr val="002060"/>
                </a:solidFill>
                <a:effectLst>
                  <a:outerShdw blurRad="38100" dist="38100" dir="2700000" algn="tl">
                    <a:srgbClr val="000000">
                      <a:alpha val="43137"/>
                    </a:srgbClr>
                  </a:outerShdw>
                </a:effectLst>
              </a:rPr>
              <a:t>αρκετό</a:t>
            </a:r>
            <a:r>
              <a:rPr lang="en-US" sz="1800" b="1" dirty="0" smtClean="0">
                <a:solidFill>
                  <a:srgbClr val="002060"/>
                </a:solidFill>
                <a:effectLst>
                  <a:outerShdw blurRad="38100" dist="38100" dir="2700000" algn="tl">
                    <a:srgbClr val="000000">
                      <a:alpha val="43137"/>
                    </a:srgbClr>
                  </a:outerShdw>
                </a:effectLst>
              </a:rPr>
              <a:t>!</a:t>
            </a:r>
            <a:endParaRPr lang="el-GR" sz="1800" b="1" dirty="0" smtClean="0">
              <a:solidFill>
                <a:srgbClr val="002060"/>
              </a:solidFill>
              <a:effectLst>
                <a:outerShdw blurRad="38100" dist="38100" dir="2700000" algn="tl">
                  <a:srgbClr val="000000">
                    <a:alpha val="43137"/>
                  </a:srgbClr>
                </a:outerShdw>
              </a:effectLst>
            </a:endParaRPr>
          </a:p>
          <a:p>
            <a:pPr marL="146050" indent="0">
              <a:buNone/>
            </a:pPr>
            <a:endParaRPr lang="el-GR" sz="1600" dirty="0">
              <a:solidFill>
                <a:srgbClr val="002060"/>
              </a:solidFill>
              <a:effectLst>
                <a:outerShdw blurRad="38100" dist="38100" dir="2700000" algn="tl">
                  <a:srgbClr val="000000">
                    <a:alpha val="43137"/>
                  </a:srgbClr>
                </a:outerShdw>
              </a:effectLst>
            </a:endParaRPr>
          </a:p>
          <a:p>
            <a:pPr marL="146050" indent="0">
              <a:buNone/>
            </a:pPr>
            <a:endParaRPr lang="el-GR" dirty="0">
              <a:solidFill>
                <a:srgbClr val="002060"/>
              </a:solidFill>
              <a:effectLst>
                <a:outerShdw blurRad="38100" dist="38100" dir="2700000" algn="tl">
                  <a:srgbClr val="000000">
                    <a:alpha val="43137"/>
                  </a:srgbClr>
                </a:outerShdw>
              </a:effectLst>
            </a:endParaRPr>
          </a:p>
        </p:txBody>
      </p:sp>
      <p:pic>
        <p:nvPicPr>
          <p:cNvPr id="2" name="Εικόνα 1"/>
          <p:cNvPicPr>
            <a:picLocks noChangeAspect="1"/>
          </p:cNvPicPr>
          <p:nvPr/>
        </p:nvPicPr>
        <p:blipFill>
          <a:blip r:embed="rId3"/>
          <a:stretch>
            <a:fillRect/>
          </a:stretch>
        </p:blipFill>
        <p:spPr>
          <a:xfrm>
            <a:off x="2129149" y="1054564"/>
            <a:ext cx="5076463" cy="2218531"/>
          </a:xfrm>
          <a:prstGeom prst="rect">
            <a:avLst/>
          </a:prstGeom>
        </p:spPr>
      </p:pic>
    </p:spTree>
    <p:extLst>
      <p:ext uri="{BB962C8B-B14F-4D97-AF65-F5344CB8AC3E}">
        <p14:creationId xmlns:p14="http://schemas.microsoft.com/office/powerpoint/2010/main" val="12940375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latin typeface="Lato"/>
                <a:cs typeface="Lato"/>
                <a:sym typeface="Lato"/>
              </a:rPr>
              <a:t>Πιο αναλυτικά…..</a:t>
            </a:r>
            <a:endParaRPr dirty="0"/>
          </a:p>
        </p:txBody>
      </p:sp>
      <p:sp>
        <p:nvSpPr>
          <p:cNvPr id="184" name="Google Shape;184;p20"/>
          <p:cNvSpPr txBox="1">
            <a:spLocks noGrp="1"/>
          </p:cNvSpPr>
          <p:nvPr>
            <p:ph type="body" idx="1"/>
          </p:nvPr>
        </p:nvSpPr>
        <p:spPr>
          <a:xfrm>
            <a:off x="246955" y="1340971"/>
            <a:ext cx="8489903" cy="3050818"/>
          </a:xfrm>
          <a:prstGeom prst="rect">
            <a:avLst/>
          </a:prstGeom>
        </p:spPr>
        <p:txBody>
          <a:bodyPr spcFirstLastPara="1" wrap="square" lIns="91425" tIns="91425" rIns="91425" bIns="91425" anchor="t" anchorCtr="0">
            <a:noAutofit/>
          </a:bodyPr>
          <a:lstStyle/>
          <a:p>
            <a:pPr marL="146050" indent="0" algn="ctr">
              <a:buNone/>
            </a:pPr>
            <a:r>
              <a:rPr lang="el-GR" sz="1600" dirty="0">
                <a:solidFill>
                  <a:srgbClr val="002060"/>
                </a:solidFill>
                <a:effectLst>
                  <a:outerShdw blurRad="38100" dist="38100" dir="2700000" algn="tl">
                    <a:srgbClr val="000000">
                      <a:alpha val="43137"/>
                    </a:srgbClr>
                  </a:outerShdw>
                </a:effectLst>
              </a:rPr>
              <a:t>Οι περισσότερες αγγελίες εργασίας χωρίζονται σε διάφορες ενότητες</a:t>
            </a:r>
            <a:r>
              <a:rPr lang="el-GR" sz="1600" dirty="0" smtClean="0">
                <a:solidFill>
                  <a:srgbClr val="002060"/>
                </a:solidFill>
                <a:effectLst>
                  <a:outerShdw blurRad="38100" dist="38100" dir="2700000" algn="tl">
                    <a:srgbClr val="000000">
                      <a:alpha val="43137"/>
                    </a:srgbClr>
                  </a:outerShdw>
                </a:effectLst>
              </a:rPr>
              <a:t>:</a:t>
            </a:r>
          </a:p>
          <a:p>
            <a:pPr marL="146050" indent="0">
              <a:buNone/>
            </a:pPr>
            <a:endParaRPr lang="el-GR" sz="1600" dirty="0">
              <a:solidFill>
                <a:srgbClr val="002060"/>
              </a:solidFill>
              <a:effectLst>
                <a:outerShdw blurRad="38100" dist="38100" dir="2700000" algn="tl">
                  <a:srgbClr val="000000">
                    <a:alpha val="43137"/>
                  </a:srgbClr>
                </a:outerShdw>
              </a:effectLst>
            </a:endParaRPr>
          </a:p>
          <a:p>
            <a:pPr marL="488950" indent="-342900">
              <a:lnSpc>
                <a:spcPct val="150000"/>
              </a:lnSpc>
              <a:buFont typeface="+mj-lt"/>
              <a:buAutoNum type="arabicPeriod"/>
            </a:pPr>
            <a:r>
              <a:rPr lang="el-GR" sz="1600" dirty="0" smtClean="0">
                <a:solidFill>
                  <a:srgbClr val="002060"/>
                </a:solidFill>
                <a:effectLst>
                  <a:outerShdw blurRad="38100" dist="38100" dir="2700000" algn="tl">
                    <a:srgbClr val="000000">
                      <a:alpha val="43137"/>
                    </a:srgbClr>
                  </a:outerShdw>
                </a:effectLst>
              </a:rPr>
              <a:t>Γενική περίληψη </a:t>
            </a:r>
            <a:r>
              <a:rPr lang="el-GR" sz="1600" dirty="0">
                <a:solidFill>
                  <a:srgbClr val="002060"/>
                </a:solidFill>
                <a:effectLst>
                  <a:outerShdw blurRad="38100" dist="38100" dir="2700000" algn="tl">
                    <a:srgbClr val="000000">
                      <a:alpha val="43137"/>
                    </a:srgbClr>
                  </a:outerShdw>
                </a:effectLst>
              </a:rPr>
              <a:t>της εταιρείας </a:t>
            </a:r>
            <a:r>
              <a:rPr lang="el-GR" sz="1600" dirty="0" smtClean="0">
                <a:solidFill>
                  <a:srgbClr val="002060"/>
                </a:solidFill>
                <a:effectLst>
                  <a:outerShdw blurRad="38100" dist="38100" dir="2700000" algn="tl">
                    <a:srgbClr val="000000">
                      <a:alpha val="43137"/>
                    </a:srgbClr>
                  </a:outerShdw>
                </a:effectLst>
              </a:rPr>
              <a:t>(λίγα λόγια για την εταιρία)</a:t>
            </a:r>
          </a:p>
          <a:p>
            <a:pPr marL="488950" indent="-342900">
              <a:lnSpc>
                <a:spcPct val="150000"/>
              </a:lnSpc>
              <a:buFont typeface="+mj-lt"/>
              <a:buAutoNum type="arabicPeriod"/>
            </a:pPr>
            <a:r>
              <a:rPr lang="el-GR" sz="1600" dirty="0" smtClean="0">
                <a:solidFill>
                  <a:srgbClr val="002060"/>
                </a:solidFill>
                <a:effectLst>
                  <a:outerShdw blurRad="38100" dist="38100" dir="2700000" algn="tl">
                    <a:srgbClr val="000000">
                      <a:alpha val="43137"/>
                    </a:srgbClr>
                  </a:outerShdw>
                </a:effectLst>
              </a:rPr>
              <a:t>Περιγραφή Θέσης  (Βασικές Αρμοδιότητες, </a:t>
            </a:r>
            <a:r>
              <a:rPr lang="el-GR" sz="1600" dirty="0">
                <a:solidFill>
                  <a:srgbClr val="002060"/>
                </a:solidFill>
                <a:effectLst>
                  <a:outerShdw blurRad="38100" dist="38100" dir="2700000" algn="tl">
                    <a:srgbClr val="000000">
                      <a:alpha val="43137"/>
                    </a:srgbClr>
                  </a:outerShdw>
                </a:effectLst>
              </a:rPr>
              <a:t>όπου αναφέρονται τα καθήκοντα </a:t>
            </a:r>
            <a:r>
              <a:rPr lang="el-GR" sz="1600" dirty="0" smtClean="0">
                <a:solidFill>
                  <a:srgbClr val="002060"/>
                </a:solidFill>
                <a:effectLst>
                  <a:outerShdw blurRad="38100" dist="38100" dir="2700000" algn="tl">
                    <a:srgbClr val="000000">
                      <a:alpha val="43137"/>
                    </a:srgbClr>
                  </a:outerShdw>
                </a:effectLst>
              </a:rPr>
              <a:t>εργασίας)</a:t>
            </a:r>
            <a:endParaRPr lang="el-GR" sz="1600" dirty="0">
              <a:solidFill>
                <a:srgbClr val="002060"/>
              </a:solidFill>
              <a:effectLst>
                <a:outerShdw blurRad="38100" dist="38100" dir="2700000" algn="tl">
                  <a:srgbClr val="000000">
                    <a:alpha val="43137"/>
                  </a:srgbClr>
                </a:outerShdw>
              </a:effectLst>
            </a:endParaRPr>
          </a:p>
          <a:p>
            <a:pPr marL="488950" indent="-342900">
              <a:lnSpc>
                <a:spcPct val="150000"/>
              </a:lnSpc>
              <a:buFont typeface="+mj-lt"/>
              <a:buAutoNum type="arabicPeriod"/>
            </a:pPr>
            <a:r>
              <a:rPr lang="el-GR" sz="1600" dirty="0" smtClean="0">
                <a:solidFill>
                  <a:srgbClr val="002060"/>
                </a:solidFill>
                <a:effectLst>
                  <a:outerShdw blurRad="38100" dist="38100" dir="2700000" algn="tl">
                    <a:srgbClr val="000000">
                      <a:alpha val="43137"/>
                    </a:srgbClr>
                  </a:outerShdw>
                </a:effectLst>
              </a:rPr>
              <a:t>Προφίλ Υποψηφίου (Προσόντα, </a:t>
            </a:r>
            <a:r>
              <a:rPr lang="el-GR" sz="1600" dirty="0">
                <a:solidFill>
                  <a:srgbClr val="002060"/>
                </a:solidFill>
                <a:effectLst>
                  <a:outerShdw blurRad="38100" dist="38100" dir="2700000" algn="tl">
                    <a:srgbClr val="000000">
                      <a:alpha val="43137"/>
                    </a:srgbClr>
                  </a:outerShdw>
                </a:effectLst>
              </a:rPr>
              <a:t>το οποίο περιλαμβάνει </a:t>
            </a:r>
            <a:r>
              <a:rPr lang="el-GR" sz="1600" dirty="0" smtClean="0">
                <a:solidFill>
                  <a:srgbClr val="002060"/>
                </a:solidFill>
                <a:effectLst>
                  <a:outerShdw blurRad="38100" dist="38100" dir="2700000" algn="tl">
                    <a:srgbClr val="000000">
                      <a:alpha val="43137"/>
                    </a:srgbClr>
                  </a:outerShdw>
                </a:effectLst>
              </a:rPr>
              <a:t>εκπαίδευση-πιστοποιήσεις-δεξιότητες)</a:t>
            </a:r>
          </a:p>
        </p:txBody>
      </p:sp>
    </p:spTree>
    <p:extLst>
      <p:ext uri="{BB962C8B-B14F-4D97-AF65-F5344CB8AC3E}">
        <p14:creationId xmlns:p14="http://schemas.microsoft.com/office/powerpoint/2010/main" val="26986330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80" y="54996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latin typeface="Lato"/>
                <a:cs typeface="Lato"/>
                <a:sym typeface="Lato"/>
              </a:rPr>
              <a:t>Τίτλος Θέσης &amp; Έτη Προϋπηρεσίας </a:t>
            </a:r>
            <a:endParaRPr dirty="0"/>
          </a:p>
        </p:txBody>
      </p:sp>
      <p:sp>
        <p:nvSpPr>
          <p:cNvPr id="184" name="Google Shape;184;p20"/>
          <p:cNvSpPr txBox="1">
            <a:spLocks noGrp="1"/>
          </p:cNvSpPr>
          <p:nvPr>
            <p:ph type="body" idx="1"/>
          </p:nvPr>
        </p:nvSpPr>
        <p:spPr>
          <a:xfrm>
            <a:off x="246955" y="1340970"/>
            <a:ext cx="8796928" cy="3611473"/>
          </a:xfrm>
          <a:prstGeom prst="rect">
            <a:avLst/>
          </a:prstGeom>
        </p:spPr>
        <p:txBody>
          <a:bodyPr spcFirstLastPara="1" wrap="square" lIns="91425" tIns="91425" rIns="91425" bIns="91425" anchor="t" anchorCtr="0">
            <a:noAutofit/>
          </a:bodyPr>
          <a:lstStyle/>
          <a:p>
            <a:pPr marL="146050" indent="0" algn="ctr">
              <a:lnSpc>
                <a:spcPct val="200000"/>
              </a:lnSpc>
              <a:buNone/>
            </a:pPr>
            <a:r>
              <a:rPr lang="el-GR" sz="1600" dirty="0">
                <a:solidFill>
                  <a:srgbClr val="002060"/>
                </a:solidFill>
                <a:effectLst>
                  <a:outerShdw blurRad="38100" dist="38100" dir="2700000" algn="tl">
                    <a:srgbClr val="000000">
                      <a:alpha val="43137"/>
                    </a:srgbClr>
                  </a:outerShdw>
                </a:effectLst>
              </a:rPr>
              <a:t>Περιηγηθείτε σε ολόκληρη την αγγελία εργασίας και δώστε προσοχή στα </a:t>
            </a:r>
            <a:r>
              <a:rPr lang="el-GR" sz="1600" dirty="0" smtClean="0">
                <a:solidFill>
                  <a:srgbClr val="002060"/>
                </a:solidFill>
                <a:effectLst>
                  <a:outerShdw blurRad="38100" dist="38100" dir="2700000" algn="tl">
                    <a:srgbClr val="000000">
                      <a:alpha val="43137"/>
                    </a:srgbClr>
                  </a:outerShdw>
                </a:effectLst>
              </a:rPr>
              <a:t>ΕΤΗ ΠΡΟΥΠΗΡΕΣΙΑΣ που </a:t>
            </a:r>
            <a:r>
              <a:rPr lang="el-GR" sz="1600" dirty="0">
                <a:solidFill>
                  <a:srgbClr val="002060"/>
                </a:solidFill>
                <a:effectLst>
                  <a:outerShdw blurRad="38100" dist="38100" dir="2700000" algn="tl">
                    <a:srgbClr val="000000">
                      <a:alpha val="43137"/>
                    </a:srgbClr>
                  </a:outerShdw>
                </a:effectLst>
              </a:rPr>
              <a:t>απαιτεί η θέση</a:t>
            </a:r>
            <a:r>
              <a:rPr lang="el-GR" sz="1600" dirty="0" smtClean="0">
                <a:solidFill>
                  <a:srgbClr val="002060"/>
                </a:solidFill>
                <a:effectLst>
                  <a:outerShdw blurRad="38100" dist="38100" dir="2700000" algn="tl">
                    <a:srgbClr val="000000">
                      <a:alpha val="43137"/>
                    </a:srgbClr>
                  </a:outerShdw>
                </a:effectLst>
              </a:rPr>
              <a:t>.</a:t>
            </a:r>
          </a:p>
          <a:p>
            <a:pPr marL="146050" indent="0">
              <a:lnSpc>
                <a:spcPct val="200000"/>
              </a:lnSpc>
              <a:buNone/>
            </a:pPr>
            <a:r>
              <a:rPr lang="el-GR" sz="1600" dirty="0" smtClean="0">
                <a:solidFill>
                  <a:srgbClr val="002060"/>
                </a:solidFill>
                <a:effectLst>
                  <a:outerShdw blurRad="38100" dist="38100" dir="2700000" algn="tl">
                    <a:srgbClr val="000000">
                      <a:alpha val="43137"/>
                    </a:srgbClr>
                  </a:outerShdw>
                </a:effectLst>
              </a:rPr>
              <a:t>*Τα </a:t>
            </a:r>
            <a:r>
              <a:rPr lang="el-GR" sz="1600" dirty="0">
                <a:solidFill>
                  <a:srgbClr val="002060"/>
                </a:solidFill>
                <a:effectLst>
                  <a:outerShdw blurRad="38100" dist="38100" dir="2700000" algn="tl">
                    <a:srgbClr val="000000">
                      <a:alpha val="43137"/>
                    </a:srgbClr>
                  </a:outerShdw>
                </a:effectLst>
              </a:rPr>
              <a:t>χρόνια εμπειρίας συνήθως ισοδυναμούν με το επίπεδο της </a:t>
            </a:r>
            <a:r>
              <a:rPr lang="el-GR" sz="1600" dirty="0" smtClean="0">
                <a:solidFill>
                  <a:srgbClr val="002060"/>
                </a:solidFill>
                <a:effectLst>
                  <a:outerShdw blurRad="38100" dist="38100" dir="2700000" algn="tl">
                    <a:srgbClr val="000000">
                      <a:alpha val="43137"/>
                    </a:srgbClr>
                  </a:outerShdw>
                </a:effectLst>
              </a:rPr>
              <a:t>θέσης</a:t>
            </a:r>
            <a:r>
              <a:rPr lang="el-GR" sz="1600" dirty="0">
                <a:solidFill>
                  <a:srgbClr val="002060"/>
                </a:solidFill>
                <a:effectLst>
                  <a:outerShdw blurRad="38100" dist="38100" dir="2700000" algn="tl">
                    <a:srgbClr val="000000">
                      <a:alpha val="43137"/>
                    </a:srgbClr>
                  </a:outerShdw>
                </a:effectLst>
              </a:rPr>
              <a:t>*</a:t>
            </a:r>
            <a:endParaRPr lang="el-GR" sz="1600" dirty="0" smtClean="0">
              <a:solidFill>
                <a:srgbClr val="002060"/>
              </a:solidFill>
              <a:effectLst>
                <a:outerShdw blurRad="38100" dist="38100" dir="2700000" algn="tl">
                  <a:srgbClr val="000000">
                    <a:alpha val="43137"/>
                  </a:srgbClr>
                </a:outerShdw>
              </a:effectLst>
            </a:endParaRP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1-3 χρόνια </a:t>
            </a:r>
            <a:r>
              <a:rPr lang="el-GR" sz="1600" dirty="0">
                <a:solidFill>
                  <a:srgbClr val="002060"/>
                </a:solidFill>
                <a:effectLst>
                  <a:outerShdw blurRad="38100" dist="38100" dir="2700000" algn="tl">
                    <a:srgbClr val="000000">
                      <a:alpha val="43137"/>
                    </a:srgbClr>
                  </a:outerShdw>
                </a:effectLst>
              </a:rPr>
              <a:t>θεωρείται συνήθως εισαγωγικό </a:t>
            </a:r>
            <a:r>
              <a:rPr lang="el-GR" sz="1600" dirty="0" smtClean="0">
                <a:solidFill>
                  <a:srgbClr val="002060"/>
                </a:solidFill>
                <a:effectLst>
                  <a:outerShdw blurRad="38100" dist="38100" dir="2700000" algn="tl">
                    <a:srgbClr val="000000">
                      <a:alpha val="43137"/>
                    </a:srgbClr>
                  </a:outerShdw>
                </a:effectLst>
              </a:rPr>
              <a:t>επίπεδο </a:t>
            </a:r>
            <a:r>
              <a:rPr lang="en-US" sz="1600" dirty="0" smtClean="0">
                <a:solidFill>
                  <a:srgbClr val="002060"/>
                </a:solidFill>
                <a:effectLst>
                  <a:outerShdw blurRad="38100" dist="38100" dir="2700000" algn="tl">
                    <a:srgbClr val="000000">
                      <a:alpha val="43137"/>
                    </a:srgbClr>
                  </a:outerShdw>
                </a:effectLst>
              </a:rPr>
              <a:t>(junior-entry)</a:t>
            </a:r>
            <a:endParaRPr lang="el-GR" sz="1600" dirty="0" smtClean="0">
              <a:solidFill>
                <a:srgbClr val="002060"/>
              </a:solidFill>
              <a:effectLst>
                <a:outerShdw blurRad="38100" dist="38100" dir="2700000" algn="tl">
                  <a:srgbClr val="000000">
                    <a:alpha val="43137"/>
                  </a:srgbClr>
                </a:outerShdw>
              </a:effectLst>
            </a:endParaRPr>
          </a:p>
          <a:p>
            <a:pPr>
              <a:lnSpc>
                <a:spcPct val="200000"/>
              </a:lnSpc>
              <a:buFont typeface="Wingdings" panose="05000000000000000000" pitchFamily="2" charset="2"/>
              <a:buChar char="§"/>
            </a:pPr>
            <a:r>
              <a:rPr lang="en-US" sz="1600" dirty="0" smtClean="0">
                <a:solidFill>
                  <a:srgbClr val="002060"/>
                </a:solidFill>
                <a:effectLst>
                  <a:outerShdw blurRad="38100" dist="38100" dir="2700000" algn="tl">
                    <a:srgbClr val="000000">
                      <a:alpha val="43137"/>
                    </a:srgbClr>
                  </a:outerShdw>
                </a:effectLst>
              </a:rPr>
              <a:t>4-9 </a:t>
            </a:r>
            <a:r>
              <a:rPr lang="el-GR" sz="1600" dirty="0" smtClean="0">
                <a:solidFill>
                  <a:srgbClr val="002060"/>
                </a:solidFill>
                <a:effectLst>
                  <a:outerShdw blurRad="38100" dist="38100" dir="2700000" algn="tl">
                    <a:srgbClr val="000000">
                      <a:alpha val="43137"/>
                    </a:srgbClr>
                  </a:outerShdw>
                </a:effectLst>
              </a:rPr>
              <a:t>χρόνια </a:t>
            </a:r>
            <a:r>
              <a:rPr lang="el-GR" sz="1600" dirty="0">
                <a:solidFill>
                  <a:srgbClr val="002060"/>
                </a:solidFill>
                <a:effectLst>
                  <a:outerShdw blurRad="38100" dist="38100" dir="2700000" algn="tl">
                    <a:srgbClr val="000000">
                      <a:alpha val="43137"/>
                    </a:srgbClr>
                  </a:outerShdw>
                </a:effectLst>
              </a:rPr>
              <a:t>είναι μεσαίο </a:t>
            </a:r>
            <a:r>
              <a:rPr lang="el-GR" sz="1600" dirty="0" smtClean="0">
                <a:solidFill>
                  <a:srgbClr val="002060"/>
                </a:solidFill>
                <a:effectLst>
                  <a:outerShdw blurRad="38100" dist="38100" dir="2700000" algn="tl">
                    <a:srgbClr val="000000">
                      <a:alpha val="43137"/>
                    </a:srgbClr>
                  </a:outerShdw>
                </a:effectLst>
              </a:rPr>
              <a:t>και</a:t>
            </a:r>
            <a:endParaRPr lang="en-US" sz="1600" dirty="0" smtClean="0">
              <a:solidFill>
                <a:srgbClr val="002060"/>
              </a:solidFill>
              <a:effectLst>
                <a:outerShdw blurRad="38100" dist="38100" dir="2700000" algn="tl">
                  <a:srgbClr val="000000">
                    <a:alpha val="43137"/>
                  </a:srgbClr>
                </a:outerShdw>
              </a:effectLst>
            </a:endParaRP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&lt; </a:t>
            </a:r>
            <a:r>
              <a:rPr lang="el-GR" sz="1600" dirty="0">
                <a:solidFill>
                  <a:srgbClr val="002060"/>
                </a:solidFill>
                <a:effectLst>
                  <a:outerShdw blurRad="38100" dist="38100" dir="2700000" algn="tl">
                    <a:srgbClr val="000000">
                      <a:alpha val="43137"/>
                    </a:srgbClr>
                  </a:outerShdw>
                </a:effectLst>
              </a:rPr>
              <a:t>10 χρόνια </a:t>
            </a:r>
            <a:r>
              <a:rPr lang="el-GR" sz="1600" dirty="0" smtClean="0">
                <a:solidFill>
                  <a:srgbClr val="002060"/>
                </a:solidFill>
                <a:effectLst>
                  <a:outerShdw blurRad="38100" dist="38100" dir="2700000" algn="tl">
                    <a:srgbClr val="000000">
                      <a:alpha val="43137"/>
                    </a:srgbClr>
                  </a:outerShdw>
                </a:effectLst>
              </a:rPr>
              <a:t>συνήθως υποδεικνύει </a:t>
            </a:r>
            <a:r>
              <a:rPr lang="el-GR" sz="1600" dirty="0">
                <a:solidFill>
                  <a:srgbClr val="002060"/>
                </a:solidFill>
                <a:effectLst>
                  <a:outerShdw blurRad="38100" dist="38100" dir="2700000" algn="tl">
                    <a:srgbClr val="000000">
                      <a:alpha val="43137"/>
                    </a:srgbClr>
                  </a:outerShdw>
                </a:effectLst>
              </a:rPr>
              <a:t>μια θέση ανώτερου επιπέδου. </a:t>
            </a:r>
          </a:p>
          <a:p>
            <a:pPr marL="146050" indent="0">
              <a:lnSpc>
                <a:spcPct val="200000"/>
              </a:lnSpc>
              <a:buNone/>
            </a:pPr>
            <a:r>
              <a:rPr lang="el-GR" sz="1600" dirty="0" smtClean="0">
                <a:solidFill>
                  <a:srgbClr val="002060"/>
                </a:solidFill>
                <a:effectLst>
                  <a:outerShdw blurRad="38100" dist="38100" dir="2700000" algn="tl">
                    <a:srgbClr val="000000">
                      <a:alpha val="43137"/>
                    </a:srgbClr>
                  </a:outerShdw>
                </a:effectLst>
              </a:rPr>
              <a:t>*Αυτό θα πρέπει επίσης να σας βοηθήσει να προσδιορίσετε εάν έχετε ή όχι τα προσόντα*</a:t>
            </a:r>
          </a:p>
        </p:txBody>
      </p:sp>
    </p:spTree>
    <p:extLst>
      <p:ext uri="{BB962C8B-B14F-4D97-AF65-F5344CB8AC3E}">
        <p14:creationId xmlns:p14="http://schemas.microsoft.com/office/powerpoint/2010/main" val="40227941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22979" y="549960"/>
            <a:ext cx="8113995"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latin typeface="Lato"/>
                <a:cs typeface="Lato"/>
                <a:sym typeface="Lato"/>
              </a:rPr>
              <a:t>Κατά Πόσο Ταιριάζω </a:t>
            </a:r>
            <a:r>
              <a:rPr lang="en-US" dirty="0" smtClean="0">
                <a:latin typeface="Lato"/>
                <a:cs typeface="Lato"/>
                <a:sym typeface="Lato"/>
              </a:rPr>
              <a:t>- “Fit Index”</a:t>
            </a:r>
            <a:r>
              <a:rPr lang="el-GR" dirty="0" smtClean="0">
                <a:latin typeface="Lato"/>
                <a:cs typeface="Lato"/>
                <a:sym typeface="Lato"/>
              </a:rPr>
              <a:t> / Για την Εταιρία-Ρόλο</a:t>
            </a:r>
            <a:endParaRPr dirty="0"/>
          </a:p>
        </p:txBody>
      </p:sp>
      <p:sp>
        <p:nvSpPr>
          <p:cNvPr id="184" name="Google Shape;184;p20"/>
          <p:cNvSpPr txBox="1">
            <a:spLocks noGrp="1"/>
          </p:cNvSpPr>
          <p:nvPr>
            <p:ph type="body" idx="1"/>
          </p:nvPr>
        </p:nvSpPr>
        <p:spPr>
          <a:xfrm>
            <a:off x="80093" y="1340970"/>
            <a:ext cx="8963790" cy="3611473"/>
          </a:xfrm>
          <a:prstGeom prst="rect">
            <a:avLst/>
          </a:prstGeom>
        </p:spPr>
        <p:txBody>
          <a:bodyPr spcFirstLastPara="1" wrap="square" lIns="91425" tIns="91425" rIns="91425" bIns="91425" anchor="t" anchorCtr="0">
            <a:noAutofit/>
          </a:bodyPr>
          <a:lstStyle/>
          <a:p>
            <a:pPr marL="146050" indent="0" algn="ctr">
              <a:lnSpc>
                <a:spcPct val="200000"/>
              </a:lnSpc>
              <a:buNone/>
            </a:pPr>
            <a:r>
              <a:rPr lang="el-GR" sz="1600" dirty="0" smtClean="0">
                <a:solidFill>
                  <a:srgbClr val="002060"/>
                </a:solidFill>
                <a:effectLst>
                  <a:outerShdw blurRad="38100" dist="38100" dir="2700000" algn="tl">
                    <a:srgbClr val="000000">
                      <a:alpha val="43137"/>
                    </a:srgbClr>
                  </a:outerShdw>
                </a:effectLst>
              </a:rPr>
              <a:t>Στο πάνω μέρος της ανάρτησης</a:t>
            </a: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θα λάβετε πληροφορίες για </a:t>
            </a:r>
            <a:r>
              <a:rPr lang="el-GR" sz="1600" dirty="0">
                <a:solidFill>
                  <a:srgbClr val="002060"/>
                </a:solidFill>
                <a:effectLst>
                  <a:outerShdw blurRad="38100" dist="38100" dir="2700000" algn="tl">
                    <a:srgbClr val="000000">
                      <a:alpha val="43137"/>
                    </a:srgbClr>
                  </a:outerShdw>
                </a:effectLst>
              </a:rPr>
              <a:t>την </a:t>
            </a:r>
            <a:r>
              <a:rPr lang="el-GR" sz="1600" dirty="0" smtClean="0">
                <a:solidFill>
                  <a:srgbClr val="002060"/>
                </a:solidFill>
                <a:effectLst>
                  <a:outerShdw blurRad="38100" dist="38100" dir="2700000" algn="tl">
                    <a:srgbClr val="000000">
                      <a:alpha val="43137"/>
                    </a:srgbClr>
                  </a:outerShdw>
                </a:effectLst>
              </a:rPr>
              <a:t>σχετικά </a:t>
            </a:r>
            <a:r>
              <a:rPr lang="el-GR" sz="1600" dirty="0">
                <a:solidFill>
                  <a:srgbClr val="002060"/>
                </a:solidFill>
                <a:effectLst>
                  <a:outerShdw blurRad="38100" dist="38100" dir="2700000" algn="tl">
                    <a:srgbClr val="000000">
                      <a:alpha val="43137"/>
                    </a:srgbClr>
                  </a:outerShdw>
                </a:effectLst>
              </a:rPr>
              <a:t>με </a:t>
            </a:r>
            <a:r>
              <a:rPr lang="el-GR" sz="1600" dirty="0" smtClean="0">
                <a:solidFill>
                  <a:srgbClr val="002060"/>
                </a:solidFill>
                <a:effectLst>
                  <a:outerShdw blurRad="38100" dist="38100" dir="2700000" algn="tl">
                    <a:srgbClr val="000000">
                      <a:alpha val="43137"/>
                    </a:srgbClr>
                  </a:outerShdw>
                </a:effectLst>
              </a:rPr>
              <a:t>την εταιρία/ρόλο (καθήκοντα)</a:t>
            </a: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Αυτό </a:t>
            </a:r>
            <a:r>
              <a:rPr lang="el-GR" sz="1600" dirty="0">
                <a:solidFill>
                  <a:srgbClr val="002060"/>
                </a:solidFill>
                <a:effectLst>
                  <a:outerShdw blurRad="38100" dist="38100" dir="2700000" algn="tl">
                    <a:srgbClr val="000000">
                      <a:alpha val="43137"/>
                    </a:srgbClr>
                  </a:outerShdw>
                </a:effectLst>
              </a:rPr>
              <a:t>σας βοηθά να προσδιορίσετε εάν είναι ο σωστός τύπος εργασίας </a:t>
            </a:r>
            <a:r>
              <a:rPr lang="el-GR" sz="1600" dirty="0" smtClean="0">
                <a:solidFill>
                  <a:srgbClr val="002060"/>
                </a:solidFill>
                <a:effectLst>
                  <a:outerShdw blurRad="38100" dist="38100" dir="2700000" algn="tl">
                    <a:srgbClr val="000000">
                      <a:alpha val="43137"/>
                    </a:srgbClr>
                  </a:outerShdw>
                </a:effectLst>
              </a:rPr>
              <a:t>&amp; </a:t>
            </a:r>
            <a:r>
              <a:rPr lang="el-GR" sz="1600" dirty="0">
                <a:solidFill>
                  <a:srgbClr val="002060"/>
                </a:solidFill>
                <a:effectLst>
                  <a:outerShdw blurRad="38100" dist="38100" dir="2700000" algn="tl">
                    <a:srgbClr val="000000">
                      <a:alpha val="43137"/>
                    </a:srgbClr>
                  </a:outerShdw>
                </a:effectLst>
              </a:rPr>
              <a:t>εταιρείας για εσάς. </a:t>
            </a:r>
            <a:endParaRPr lang="el-GR" sz="1600" dirty="0" smtClean="0">
              <a:solidFill>
                <a:srgbClr val="002060"/>
              </a:solidFill>
              <a:effectLst>
                <a:outerShdw blurRad="38100" dist="38100" dir="2700000" algn="tl">
                  <a:srgbClr val="000000">
                    <a:alpha val="43137"/>
                  </a:srgbClr>
                </a:outerShdw>
              </a:effectLst>
            </a:endParaRPr>
          </a:p>
          <a:p>
            <a:pPr>
              <a:lnSpc>
                <a:spcPct val="200000"/>
              </a:lnSpc>
              <a:buFont typeface="Wingdings" panose="05000000000000000000" pitchFamily="2" charset="2"/>
              <a:buChar char="§"/>
            </a:pPr>
            <a:r>
              <a:rPr lang="el-GR" sz="1600" dirty="0" smtClean="0">
                <a:solidFill>
                  <a:srgbClr val="002060"/>
                </a:solidFill>
                <a:effectLst>
                  <a:outerShdw blurRad="38100" dist="38100" dir="2700000" algn="tl">
                    <a:srgbClr val="000000">
                      <a:alpha val="43137"/>
                    </a:srgbClr>
                  </a:outerShdw>
                </a:effectLst>
              </a:rPr>
              <a:t>Αν </a:t>
            </a:r>
            <a:r>
              <a:rPr lang="el-GR" sz="1600" dirty="0">
                <a:solidFill>
                  <a:srgbClr val="002060"/>
                </a:solidFill>
                <a:effectLst>
                  <a:outerShdw blurRad="38100" dist="38100" dir="2700000" algn="tl">
                    <a:srgbClr val="000000">
                      <a:alpha val="43137"/>
                    </a:srgbClr>
                  </a:outerShdw>
                </a:effectLst>
              </a:rPr>
              <a:t>και μπορεί </a:t>
            </a:r>
            <a:r>
              <a:rPr lang="el-GR" sz="1600" dirty="0" smtClean="0">
                <a:solidFill>
                  <a:srgbClr val="002060"/>
                </a:solidFill>
                <a:effectLst>
                  <a:outerShdw blurRad="38100" dist="38100" dir="2700000" algn="tl">
                    <a:srgbClr val="000000">
                      <a:alpha val="43137"/>
                    </a:srgbClr>
                  </a:outerShdw>
                </a:effectLst>
              </a:rPr>
              <a:t>να μη δώσετε σημασία πρώτα </a:t>
            </a:r>
            <a:r>
              <a:rPr lang="el-GR" sz="1600" dirty="0">
                <a:solidFill>
                  <a:srgbClr val="002060"/>
                </a:solidFill>
                <a:effectLst>
                  <a:outerShdw blurRad="38100" dist="38100" dir="2700000" algn="tl">
                    <a:srgbClr val="000000">
                      <a:alpha val="43137"/>
                    </a:srgbClr>
                  </a:outerShdw>
                </a:effectLst>
              </a:rPr>
              <a:t>αυτήν την ενότητα, σίγουρα </a:t>
            </a:r>
            <a:r>
              <a:rPr lang="el-GR" sz="1600" dirty="0" smtClean="0">
                <a:solidFill>
                  <a:srgbClr val="002060"/>
                </a:solidFill>
                <a:effectLst>
                  <a:outerShdw blurRad="38100" dist="38100" dir="2700000" algn="tl">
                    <a:srgbClr val="000000">
                      <a:alpha val="43137"/>
                    </a:srgbClr>
                  </a:outerShdw>
                </a:effectLst>
              </a:rPr>
              <a:t>«επιστρέψτε» </a:t>
            </a:r>
            <a:r>
              <a:rPr lang="el-GR" sz="1600" dirty="0">
                <a:solidFill>
                  <a:srgbClr val="002060"/>
                </a:solidFill>
                <a:effectLst>
                  <a:outerShdw blurRad="38100" dist="38100" dir="2700000" algn="tl">
                    <a:srgbClr val="000000">
                      <a:alpha val="43137"/>
                    </a:srgbClr>
                  </a:outerShdw>
                </a:effectLst>
              </a:rPr>
              <a:t>και διαβάστε την εάν η δημοσίευση φαίνεται ενδιαφέρουσα.</a:t>
            </a:r>
            <a:endParaRPr lang="el-GR" sz="1600" dirty="0" smtClean="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9017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7065</Words>
  <Application>Microsoft Office PowerPoint</Application>
  <PresentationFormat>Προβολή στην οθόνη (16:9)</PresentationFormat>
  <Paragraphs>1125</Paragraphs>
  <Slides>125</Slides>
  <Notes>91</Notes>
  <HiddenSlides>0</HiddenSlides>
  <MMClips>0</MMClips>
  <ScaleCrop>false</ScaleCrop>
  <HeadingPairs>
    <vt:vector size="8" baseType="variant">
      <vt:variant>
        <vt:lpstr>Γραμματοσειρές που χρησιμοποιούνται</vt:lpstr>
      </vt:variant>
      <vt:variant>
        <vt:i4>16</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125</vt:i4>
      </vt:variant>
    </vt:vector>
  </HeadingPairs>
  <TitlesOfParts>
    <vt:vector size="143" baseType="lpstr">
      <vt:lpstr>Times New Roman</vt:lpstr>
      <vt:lpstr>Comic Sans MS</vt:lpstr>
      <vt:lpstr>Century Gothic</vt:lpstr>
      <vt:lpstr>Lucida Sans</vt:lpstr>
      <vt:lpstr>Arial</vt:lpstr>
      <vt:lpstr>Verdana</vt:lpstr>
      <vt:lpstr>Lato</vt:lpstr>
      <vt:lpstr>Arial Narrow</vt:lpstr>
      <vt:lpstr>Noto Sans Symbols</vt:lpstr>
      <vt:lpstr>Helvetica Neue Light</vt:lpstr>
      <vt:lpstr>Wingdings</vt:lpstr>
      <vt:lpstr>Webdings</vt:lpstr>
      <vt:lpstr>Raleway</vt:lpstr>
      <vt:lpstr>Raleway ExtraBold</vt:lpstr>
      <vt:lpstr>Impact</vt:lpstr>
      <vt:lpstr>Monotype Sorts</vt:lpstr>
      <vt:lpstr>Streamline</vt:lpstr>
      <vt:lpstr>Microsoft Clip Gallery</vt:lpstr>
      <vt:lpstr>Παρουσίαση του PowerPoint</vt:lpstr>
      <vt:lpstr>Agenda</vt:lpstr>
      <vt:lpstr>Παρουσίαση του PowerPoint</vt:lpstr>
      <vt:lpstr>Personal Branding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S M A R T Στόχοι (Ακρωνύμιο)</vt:lpstr>
      <vt:lpstr>Παρουσίαση του PowerPoint</vt:lpstr>
      <vt:lpstr>Παρουσίαση του PowerPoint</vt:lpstr>
      <vt:lpstr>Παρουσίαση του PowerPoint</vt:lpstr>
      <vt:lpstr>Παρουσίαση του PowerPoint</vt:lpstr>
      <vt:lpstr>S Μ A R T   Goals</vt:lpstr>
      <vt:lpstr>S Μ Α R T   Goals </vt:lpstr>
      <vt:lpstr>S Μ Α R T   Goals </vt:lpstr>
      <vt:lpstr>S Μ Α R Τ   Παράδειγμα </vt:lpstr>
      <vt:lpstr>Παρουσίαση του PowerPoint</vt:lpstr>
      <vt:lpstr>Ανάλυση SWOT</vt:lpstr>
      <vt:lpstr>Προσανατολισμός Ανάλυσης SWOT &amp; Στρατηγικός Στόχος</vt:lpstr>
      <vt:lpstr>Personal SWOT Ανάλυση</vt:lpstr>
      <vt:lpstr>Networking Plan</vt:lpstr>
      <vt:lpstr>Ενέργειες SWOT &amp; Στρατηγικός Στόχος</vt:lpstr>
      <vt:lpstr>Χρήση Ανάλυσης SWOT για τη Διαμόρφωση  Στρατηγικών Εναλλακτικών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Expected Deliverables </vt:lpstr>
      <vt:lpstr>Business Communication </vt:lpstr>
      <vt:lpstr>Agenda</vt:lpstr>
      <vt:lpstr>Business Communication (F2F/written/non-verbal) </vt:lpstr>
      <vt:lpstr>Curriculum Vitae vs. Resume</vt:lpstr>
      <vt:lpstr>Curriculum Vitae / Resume</vt:lpstr>
      <vt:lpstr>Curriculum Vitae / Resume - resources</vt:lpstr>
      <vt:lpstr>Σ υ μ β ο υ λ έ ς   Π Ρ Ι Ν  τ η Σ ύ ν τ α ξ η   Β ι ο γ ρ α φ ι κ ο ύ  </vt:lpstr>
      <vt:lpstr>Παρουσίαση του PowerPoint</vt:lpstr>
      <vt:lpstr>Παρουσίαση του PowerPoint</vt:lpstr>
      <vt:lpstr>«Ντύστε» το βιογραφικό σας… ανάλογα με τις περιστάσεις </vt:lpstr>
      <vt:lpstr>Ο στόχος του βιογραφικού σας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Χρησιμοποιήστε λέξεις κλειδιά </vt:lpstr>
      <vt:lpstr>Μύθοι και Γεγονότα</vt:lpstr>
      <vt:lpstr>Π ο ι α   Π ρ ο σ έ γ γ ι σ η ??? </vt:lpstr>
      <vt:lpstr>Παρουσίαση του PowerPoint</vt:lpstr>
      <vt:lpstr>Π ο ι α   Π ρ ο σ έ γ γ ι σ η ??? </vt:lpstr>
      <vt:lpstr>Επιλέγοντας την Καλύτερη Οργανωτική Προσέγγιση</vt:lpstr>
      <vt:lpstr>Επιλέγοντας την Καλύτερη Οργανωτική Προσέγγιση</vt:lpstr>
      <vt:lpstr>Επιλέγοντας την Καλύτερη Οργανωτική Προσέγγιση</vt:lpstr>
      <vt:lpstr>Επιλέγοντας την Καλύτερη Οργανωτική Προσέγγιση</vt:lpstr>
      <vt:lpstr>Π ρ α κ τ ι κ ή  Π ρ ο σ έ γ γ ι σ η  Σ ύ ν τ α ξ η ς   Β ι ο γ ρ α φ ι κ ο ύ  </vt:lpstr>
      <vt:lpstr>Δημιουργία προσωπικού φακέλου </vt:lpstr>
      <vt:lpstr>Γενικές Πληροφορίες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Cover Letter</vt:lpstr>
      <vt:lpstr>Sphere of Influence</vt:lpstr>
      <vt:lpstr>Sphere of Influence (example)</vt:lpstr>
      <vt:lpstr>Networking</vt:lpstr>
      <vt:lpstr>Networking</vt:lpstr>
      <vt:lpstr>Networking </vt:lpstr>
      <vt:lpstr>Expected Deliverables </vt:lpstr>
      <vt:lpstr>Agenda</vt:lpstr>
      <vt:lpstr>Analyse the Job Posting</vt:lpstr>
      <vt:lpstr>Analyse the Job Posting</vt:lpstr>
      <vt:lpstr>Πιο αναλυτικά…..</vt:lpstr>
      <vt:lpstr>Τίτλος Θέσης &amp; Έτη Προϋπηρεσίας </vt:lpstr>
      <vt:lpstr>Κατά Πόσο Ταιριάζω - “Fit Index” / Για την Εταιρία-Ρόλο</vt:lpstr>
      <vt:lpstr>Κατά Πόσο Ταιριάζω - “Fit Index” (2) / Καθήκοντα </vt:lpstr>
      <vt:lpstr>Κατά Πόσο Ταιριάζω - “Fit Index” (3) / Προφίλ Υποψηφίου</vt:lpstr>
      <vt:lpstr>The Hard and Soft Skills</vt:lpstr>
      <vt:lpstr>The Soft Skills</vt:lpstr>
      <vt:lpstr>The Soft Skills</vt:lpstr>
      <vt:lpstr>The Soft Skills</vt:lpstr>
      <vt:lpstr>The Soft Skills</vt:lpstr>
      <vt:lpstr>The Soft Skills</vt:lpstr>
      <vt:lpstr>The Soft Skills</vt:lpstr>
      <vt:lpstr>The Soft Skills</vt:lpstr>
      <vt:lpstr>The Soft Skills</vt:lpstr>
      <vt:lpstr>The Soft Skills</vt:lpstr>
      <vt:lpstr>The Soft Skills</vt:lpstr>
      <vt:lpstr>The Soft Skills</vt:lpstr>
      <vt:lpstr>Career sites</vt:lpstr>
      <vt:lpstr>CASE STUDIES</vt:lpstr>
      <vt:lpstr>LinkedIn</vt:lpstr>
      <vt:lpstr>Παρουσίαση του PowerPoint</vt:lpstr>
      <vt:lpstr>What is an elevator pitch and why do I need one?</vt:lpstr>
      <vt:lpstr>Analyse the Elevator Pitch</vt:lpstr>
      <vt:lpstr>Πιο αναλυτικά…..</vt:lpstr>
      <vt:lpstr>1. Who am I?</vt:lpstr>
      <vt:lpstr>2. What to I do?</vt:lpstr>
      <vt:lpstr>3. What’s my ask?</vt:lpstr>
      <vt:lpstr>2. What to I do?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VS1: Personal Branding &amp; Business Communication</dc:title>
  <dc:creator>anagnos</dc:creator>
  <cp:lastModifiedBy>anagnos</cp:lastModifiedBy>
  <cp:revision>14</cp:revision>
  <dcterms:modified xsi:type="dcterms:W3CDTF">2022-06-06T17:16:51Z</dcterms:modified>
</cp:coreProperties>
</file>