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comment2.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7" r:id="rId2"/>
    <p:sldId id="258" r:id="rId3"/>
    <p:sldId id="301" r:id="rId4"/>
    <p:sldId id="311" r:id="rId5"/>
    <p:sldId id="319" r:id="rId6"/>
    <p:sldId id="320" r:id="rId7"/>
    <p:sldId id="321" r:id="rId8"/>
    <p:sldId id="312" r:id="rId9"/>
    <p:sldId id="322" r:id="rId10"/>
    <p:sldId id="302" r:id="rId11"/>
    <p:sldId id="315" r:id="rId12"/>
    <p:sldId id="323" r:id="rId13"/>
    <p:sldId id="324" r:id="rId14"/>
    <p:sldId id="313" r:id="rId15"/>
    <p:sldId id="271" r:id="rId16"/>
    <p:sldId id="325" r:id="rId17"/>
    <p:sldId id="272" r:id="rId18"/>
    <p:sldId id="326" r:id="rId19"/>
    <p:sldId id="273" r:id="rId20"/>
    <p:sldId id="328" r:id="rId21"/>
    <p:sldId id="329" r:id="rId22"/>
    <p:sldId id="303" r:id="rId23"/>
    <p:sldId id="308" r:id="rId24"/>
    <p:sldId id="309" r:id="rId25"/>
    <p:sldId id="310" r:id="rId26"/>
    <p:sldId id="317" r:id="rId27"/>
    <p:sldId id="305" r:id="rId28"/>
    <p:sldId id="334" r:id="rId29"/>
    <p:sldId id="335" r:id="rId30"/>
    <p:sldId id="336" r:id="rId31"/>
    <p:sldId id="337" r:id="rId32"/>
    <p:sldId id="318" r:id="rId33"/>
    <p:sldId id="331" r:id="rId34"/>
    <p:sldId id="332" r:id="rId35"/>
    <p:sldId id="330" r:id="rId36"/>
    <p:sldId id="306" r:id="rId37"/>
    <p:sldId id="307" r:id="rId38"/>
    <p:sldId id="33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os Golitsis" initials="PG" lastIdx="3" clrIdx="0">
    <p:extLst>
      <p:ext uri="{19B8F6BF-5375-455C-9EA6-DF929625EA0E}">
        <p15:presenceInfo xmlns:p15="http://schemas.microsoft.com/office/powerpoint/2012/main" userId="707cb24bff1d0cc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3" autoAdjust="0"/>
    <p:restoredTop sz="95806" autoAdjust="0"/>
  </p:normalViewPr>
  <p:slideViewPr>
    <p:cSldViewPr>
      <p:cViewPr varScale="1">
        <p:scale>
          <a:sx n="93" d="100"/>
          <a:sy n="93" d="100"/>
        </p:scale>
        <p:origin x="1248" y="10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5-05-10T08:18:29.097" idx="1">
    <p:pos x="5340" y="358"/>
    <p:text>Οι τέσσερις λέξεις ("δυϊκός", "διπλός", "δυαδικός", "διττός") αναφέρονται όλες σε έννοιες που σχετίζονται με τον αριθμό δύο, αλλά έχουν λεπτές διαφορές στη χρήση και στις αποχρώσεις τους στην ελληνική γλώσσα:
Δυϊκός:
Αναφέρεται σε κάτι που αποτελείται από δύο μέρη που αλληλοσυμπληρώνονται
Χρησιμοποιείται για να δηλώσει φιλοσοφικά ή εννοιολογικά συστήματα που βασίζονται σε δύο αρχές
Παραδείγματα: δυϊκός χαρακτήρας (σώμα-πνεύμα), δυϊκή φύση
Διπλός:
Δηλώνει κάτι που είναι διπλάσιο σε ποσότητα, μέγεθος ή αξία
Αναφέρεται σε κάτι που έχει διπλωθεί ή επαναλαμβάνεται
Είναι πιο κυριολεκτικός όρος
Παραδείγματα: διπλή δόση, διπλό κρεβάτι, διπλή χρέωση
Δυαδικός:
Έχει πιο τεχνική και επιστημονική χρήση
Αναφέρεται σε συστήματα που βασίζονται σε δύο καταστάσεις ή στοιχεία
Χρησιμοποιείται κυρίως στα μαθηματικά, στην πληροφορική και σε άλλες επιστήμες
Παραδείγματα: δυαδικό σύστημα (0-1), δυαδική λογική (αληθές-ψευδές)
Διττός:
Δηλώνει κάτι που έχει δύο διαφορετικές όψεις, πλευρές ή ερμηνείες
Συχνά υπονοεί αντίθεση ή αμφισημία
Χρησιμοποιείται για πιο αφηρημένες έννοιες
Παραδείγματα: διττή σημασία, διττός ρόλος, διττή ερμηνεία
Οι λέξεις αυτές, αν και συγγενικές εννοιολογικά, χρησιμοποιούνται σε διαφορετικά περιβάλλοντα και συμφραζόμενα ανάλογα με το ακριβές νόημα που θέλουμε να αποδώσουμε.</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5-05-10T09:51:25.664" idx="2">
    <p:pos x="5044" y="57"/>
    <p:text>Lewis Turning Point (Σημείο Καμπής του Lewis)
Πρόκειται για το κρίσιμο σημείο μετάβασης όπου εξαντλείται το πλεονάζον εργατικό δυναμικό του παραδοσιακού τομέα
Η καμπύλη προσφοράς εργασίας αλλάζει μορφή από οριζόντια σε ανοδική (μειωμένη ελαστικότητα)
Οι μισθοί αρχίζουν να αυξάνονται και στους δύο τομείς
Η οικονομία μεταβαίνει από την αφθονία εργασίας στη σπανιότητα εργασίας.</p:text>
    <p:extLst>
      <p:ext uri="{C676402C-5697-4E1C-873F-D02D1690AC5C}">
        <p15:threadingInfo xmlns:p15="http://schemas.microsoft.com/office/powerpoint/2012/main" timeZoneBias="-180"/>
      </p:ext>
    </p:extLst>
  </p:cm>
  <p:cm authorId="1" dt="2025-05-10T09:52:32.357" idx="3">
    <p:pos x="3025" y="2636"/>
    <p:text>Φάση περιορισμένης προσφοράς εργασίας
Μετά το σημείο καμπής, η προσφορά εργασίας αποκτά τη συνηθισμένη ανοδική κλίση
Οι μισθοί αυξάνονται με την αύξηση της ζήτησης εργασίας
Η παραγωγικότητα στον αγροτικό τομέα αυξάνεται καθώς αυτός εκσυγχρονίζεται
Η οικονομία σταδιακά συγκλίνει προς ένα πιο ομοιογενές μοντέλο. Το σημείο καμπής του Lewis (Lewis turning point) είναι καθοριστικό για την αναπτυξιακή διαδικασία, καθώς σηματοδοτεί τη μετάβαση από ένα μοντέλο ανάπτυξης βασισμένο στην αφθονία φθηνής εργασίας σε ένα μοντέλο που απαιτεί αύξηση της παραγωγικότητας και τεχνολογική πρόοδο για τη συνέχιση της οικονομικής μεγέθυνσης.</p:text>
    <p:extLst>
      <p:ext uri="{C676402C-5697-4E1C-873F-D02D1690AC5C}">
        <p15:threadingInfo xmlns:p15="http://schemas.microsoft.com/office/powerpoint/2012/main" timeZoneBias="-180"/>
      </p:ext>
    </p:extLst>
  </p:cm>
</p:cmLst>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1715CA-E2BE-43A3-9ADF-9001E40F0B00}" type="doc">
      <dgm:prSet loTypeId="urn:microsoft.com/office/officeart/2008/layout/LinedList" loCatId="hierarchy" qsTypeId="urn:microsoft.com/office/officeart/2005/8/quickstyle/simple1" qsCatId="simple" csTypeId="urn:microsoft.com/office/officeart/2005/8/colors/colorful1" csCatId="colorful" phldr="1"/>
      <dgm:spPr/>
      <dgm:t>
        <a:bodyPr/>
        <a:lstStyle/>
        <a:p>
          <a:endParaRPr lang="en-IN"/>
        </a:p>
      </dgm:t>
    </dgm:pt>
    <dgm:pt modelId="{D618EA5F-6BCC-4BFA-A7D1-1DD229ECB516}">
      <dgm:prSet phldrT="[Text]" custT="1"/>
      <dgm:spPr/>
      <dgm:t>
        <a:bodyPr/>
        <a:lstStyle/>
        <a:p>
          <a:r>
            <a:rPr lang="en-GB" sz="2400" dirty="0">
              <a:latin typeface="Agency FB" panose="020B0503020202020204" pitchFamily="34" charset="0"/>
            </a:rPr>
            <a:t>DUAL ECONOMY</a:t>
          </a:r>
        </a:p>
        <a:p>
          <a:r>
            <a:rPr lang="en-GB" sz="2500" dirty="0">
              <a:latin typeface="Agency FB" panose="020B0503020202020204" pitchFamily="34" charset="0"/>
            </a:rPr>
            <a:t>(Lewis model)</a:t>
          </a:r>
          <a:endParaRPr lang="el-GR" sz="2500" dirty="0">
            <a:latin typeface="Agency FB" panose="020B0503020202020204" pitchFamily="34" charset="0"/>
          </a:endParaRPr>
        </a:p>
        <a:p>
          <a:r>
            <a:rPr lang="el-GR" sz="2500" b="1" i="0" dirty="0">
              <a:solidFill>
                <a:srgbClr val="404040"/>
              </a:solidFill>
              <a:effectLst/>
              <a:latin typeface="DeepSeek-CJK-patch"/>
            </a:rPr>
            <a:t>Διττή οικονομία</a:t>
          </a:r>
          <a:endParaRPr lang="en-IN" sz="2500" dirty="0">
            <a:latin typeface="Agency FB" panose="020B0503020202020204" pitchFamily="34" charset="0"/>
          </a:endParaRPr>
        </a:p>
      </dgm:t>
    </dgm:pt>
    <dgm:pt modelId="{90F8DC2B-5FE1-4A64-AB55-FAD5CDDF8915}" type="parTrans" cxnId="{9DA2BFE4-5DC9-494D-AEF9-7336383F1243}">
      <dgm:prSet/>
      <dgm:spPr/>
      <dgm:t>
        <a:bodyPr/>
        <a:lstStyle/>
        <a:p>
          <a:endParaRPr lang="en-IN"/>
        </a:p>
      </dgm:t>
    </dgm:pt>
    <dgm:pt modelId="{C15DAAF8-5962-4D18-A732-44AC71147750}" type="sibTrans" cxnId="{9DA2BFE4-5DC9-494D-AEF9-7336383F1243}">
      <dgm:prSet/>
      <dgm:spPr/>
      <dgm:t>
        <a:bodyPr/>
        <a:lstStyle/>
        <a:p>
          <a:endParaRPr lang="en-IN"/>
        </a:p>
      </dgm:t>
    </dgm:pt>
    <dgm:pt modelId="{37619A1F-FD78-4319-94F6-378BC0D23A63}">
      <dgm:prSet phldrT="[Text]"/>
      <dgm:spPr/>
      <dgm:t>
        <a:bodyPr/>
        <a:lstStyle/>
        <a:p>
          <a:r>
            <a:rPr lang="el-GR" dirty="0">
              <a:latin typeface="Agency FB" panose="020B0503020202020204" pitchFamily="34" charset="0"/>
            </a:rPr>
            <a:t>Η </a:t>
          </a:r>
          <a:r>
            <a:rPr lang="el-GR" b="1" i="0" dirty="0">
              <a:solidFill>
                <a:srgbClr val="404040"/>
              </a:solidFill>
              <a:effectLst/>
              <a:latin typeface="DeepSeek-CJK-patch"/>
            </a:rPr>
            <a:t>ΚΛΕΙΣΤΗ ΟΙΚΟΝΟΜΙΑ</a:t>
          </a:r>
          <a:r>
            <a:rPr lang="el-GR" b="0" i="0" dirty="0">
              <a:solidFill>
                <a:srgbClr val="404040"/>
              </a:solidFill>
              <a:effectLst/>
              <a:latin typeface="DeepSeek-CJK-patch"/>
            </a:rPr>
            <a:t> </a:t>
          </a:r>
          <a:endParaRPr lang="en-IN" dirty="0">
            <a:latin typeface="Agency FB" panose="020B0503020202020204" pitchFamily="34" charset="0"/>
          </a:endParaRPr>
        </a:p>
      </dgm:t>
    </dgm:pt>
    <dgm:pt modelId="{E49493D8-2891-4257-B7B1-4377420D4D4D}" type="parTrans" cxnId="{0D485DA1-0316-4C38-8349-F0246CBEFF2B}">
      <dgm:prSet/>
      <dgm:spPr/>
      <dgm:t>
        <a:bodyPr/>
        <a:lstStyle/>
        <a:p>
          <a:endParaRPr lang="en-IN"/>
        </a:p>
      </dgm:t>
    </dgm:pt>
    <dgm:pt modelId="{F01994C3-E5C8-487E-8FCD-3BD1B4F34F82}" type="sibTrans" cxnId="{0D485DA1-0316-4C38-8349-F0246CBEFF2B}">
      <dgm:prSet/>
      <dgm:spPr/>
      <dgm:t>
        <a:bodyPr/>
        <a:lstStyle/>
        <a:p>
          <a:endParaRPr lang="en-IN"/>
        </a:p>
      </dgm:t>
    </dgm:pt>
    <dgm:pt modelId="{F839BCC5-C6FB-42DC-A1A3-B5F459BA34F3}">
      <dgm:prSet phldrT="[Text]"/>
      <dgm:spPr/>
      <dgm:t>
        <a:bodyPr/>
        <a:lstStyle/>
        <a:p>
          <a:r>
            <a:rPr lang="el-GR" b="1" i="0" dirty="0">
              <a:solidFill>
                <a:srgbClr val="404040"/>
              </a:solidFill>
              <a:effectLst/>
              <a:latin typeface="DeepSeek-CJK-patch"/>
            </a:rPr>
            <a:t>Η ΑΝΟΙΚΤΗ ΟΙΚΟΝΟΜΙΑ</a:t>
          </a:r>
          <a:endParaRPr lang="en-IN" dirty="0">
            <a:latin typeface="Agency FB" panose="020B0503020202020204" pitchFamily="34" charset="0"/>
          </a:endParaRPr>
        </a:p>
      </dgm:t>
    </dgm:pt>
    <dgm:pt modelId="{83971E93-F447-47E6-814D-BD9E06D7E9F5}" type="parTrans" cxnId="{FFF97656-DFC7-42BB-8F89-E7D83FFC15FE}">
      <dgm:prSet/>
      <dgm:spPr/>
      <dgm:t>
        <a:bodyPr/>
        <a:lstStyle/>
        <a:p>
          <a:endParaRPr lang="en-IN"/>
        </a:p>
      </dgm:t>
    </dgm:pt>
    <dgm:pt modelId="{21FDEAC5-DB26-42B6-9610-F86B1298E2F7}" type="sibTrans" cxnId="{FFF97656-DFC7-42BB-8F89-E7D83FFC15FE}">
      <dgm:prSet/>
      <dgm:spPr/>
      <dgm:t>
        <a:bodyPr/>
        <a:lstStyle/>
        <a:p>
          <a:endParaRPr lang="en-IN"/>
        </a:p>
      </dgm:t>
    </dgm:pt>
    <dgm:pt modelId="{D92BBD7D-36BA-4D3B-9584-DBAEE8915709}">
      <dgm:prSet/>
      <dgm:spPr/>
      <dgm:t>
        <a:bodyPr/>
        <a:lstStyle/>
        <a:p>
          <a:r>
            <a:rPr lang="en-GB" dirty="0">
              <a:latin typeface="Agency FB" panose="020B0503020202020204" pitchFamily="34" charset="0"/>
            </a:rPr>
            <a:t>SUBSISTENCE SECTOR</a:t>
          </a:r>
          <a:endParaRPr lang="el-GR" dirty="0">
            <a:latin typeface="Agency FB" panose="020B0503020202020204" pitchFamily="34" charset="0"/>
          </a:endParaRPr>
        </a:p>
        <a:p>
          <a:r>
            <a:rPr lang="el-GR" b="0" i="0" dirty="0"/>
            <a:t>«</a:t>
          </a:r>
          <a:r>
            <a:rPr lang="el-GR" b="1" i="0" dirty="0"/>
            <a:t>ΤΟΜΕΑΣ ΑΥΤΑΡΚΕΙΑΣ</a:t>
          </a:r>
          <a:r>
            <a:rPr lang="el-GR" b="0" i="0" dirty="0"/>
            <a:t>»</a:t>
          </a:r>
          <a:endParaRPr lang="en-IN" dirty="0">
            <a:latin typeface="Agency FB" panose="020B0503020202020204" pitchFamily="34" charset="0"/>
          </a:endParaRPr>
        </a:p>
      </dgm:t>
    </dgm:pt>
    <dgm:pt modelId="{87C451DA-7E8C-4A4D-BC79-9F41B240A728}" type="parTrans" cxnId="{A9B67BA8-6914-45E7-AB70-DE136C77642D}">
      <dgm:prSet/>
      <dgm:spPr/>
      <dgm:t>
        <a:bodyPr/>
        <a:lstStyle/>
        <a:p>
          <a:endParaRPr lang="en-IN"/>
        </a:p>
      </dgm:t>
    </dgm:pt>
    <dgm:pt modelId="{8D64578D-E204-49C5-85C8-88D292ED9F6F}" type="sibTrans" cxnId="{A9B67BA8-6914-45E7-AB70-DE136C77642D}">
      <dgm:prSet/>
      <dgm:spPr/>
      <dgm:t>
        <a:bodyPr/>
        <a:lstStyle/>
        <a:p>
          <a:endParaRPr lang="en-IN"/>
        </a:p>
      </dgm:t>
    </dgm:pt>
    <dgm:pt modelId="{BBB6D0CA-55CB-4C8A-AE05-03DCCEE5EF15}">
      <dgm:prSet/>
      <dgm:spPr/>
      <dgm:t>
        <a:bodyPr/>
        <a:lstStyle/>
        <a:p>
          <a:r>
            <a:rPr lang="en-GB" dirty="0">
              <a:latin typeface="Agency FB" panose="020B0503020202020204" pitchFamily="34" charset="0"/>
            </a:rPr>
            <a:t>CAPITALIST SECTOR</a:t>
          </a:r>
          <a:endParaRPr lang="el-GR" dirty="0">
            <a:latin typeface="Agency FB" panose="020B0503020202020204" pitchFamily="34" charset="0"/>
          </a:endParaRPr>
        </a:p>
        <a:p>
          <a:r>
            <a:rPr lang="el-GR" b="0" i="0" dirty="0"/>
            <a:t>«</a:t>
          </a:r>
          <a:r>
            <a:rPr lang="el-GR" b="1" i="0" dirty="0"/>
            <a:t>ΚΑΠΙΤΑΛΙΣΤΙΚΟΣ ΤΟΜΕΑΣ</a:t>
          </a:r>
          <a:r>
            <a:rPr lang="el-GR" b="0" i="0" dirty="0"/>
            <a:t>»</a:t>
          </a:r>
          <a:endParaRPr lang="en-IN" dirty="0">
            <a:latin typeface="Agency FB" panose="020B0503020202020204" pitchFamily="34" charset="0"/>
          </a:endParaRPr>
        </a:p>
      </dgm:t>
    </dgm:pt>
    <dgm:pt modelId="{71E49AF2-134F-4C2F-9692-991C327D7E45}" type="parTrans" cxnId="{7F7583C1-313D-47D5-8ECB-F10A22E1A105}">
      <dgm:prSet/>
      <dgm:spPr/>
      <dgm:t>
        <a:bodyPr/>
        <a:lstStyle/>
        <a:p>
          <a:endParaRPr lang="en-IN"/>
        </a:p>
      </dgm:t>
    </dgm:pt>
    <dgm:pt modelId="{9441316C-A5BB-4178-AA88-008D0DACDB4D}" type="sibTrans" cxnId="{7F7583C1-313D-47D5-8ECB-F10A22E1A105}">
      <dgm:prSet/>
      <dgm:spPr/>
      <dgm:t>
        <a:bodyPr/>
        <a:lstStyle/>
        <a:p>
          <a:endParaRPr lang="en-IN"/>
        </a:p>
      </dgm:t>
    </dgm:pt>
    <dgm:pt modelId="{05D7C305-9837-4928-A470-9A5331AC74B8}">
      <dgm:prSet/>
      <dgm:spPr/>
      <dgm:t>
        <a:bodyPr/>
        <a:lstStyle/>
        <a:p>
          <a:r>
            <a:rPr lang="en-GB" dirty="0">
              <a:latin typeface="Agency FB" panose="020B0503020202020204" pitchFamily="34" charset="0"/>
            </a:rPr>
            <a:t>IMMIGRATION</a:t>
          </a:r>
          <a:endParaRPr lang="el-GR" dirty="0">
            <a:latin typeface="Agency FB" panose="020B0503020202020204" pitchFamily="34" charset="0"/>
          </a:endParaRPr>
        </a:p>
        <a:p>
          <a:r>
            <a:rPr lang="el-GR" b="0" i="0" dirty="0"/>
            <a:t>«</a:t>
          </a:r>
          <a:r>
            <a:rPr lang="el-GR" b="1" i="0" dirty="0"/>
            <a:t>ΜΕΤΑΝΑΣΤΕΥΣΗ</a:t>
          </a:r>
          <a:r>
            <a:rPr lang="el-GR" b="0" i="0" dirty="0"/>
            <a:t>»</a:t>
          </a:r>
          <a:endParaRPr lang="en-IN" dirty="0">
            <a:latin typeface="Agency FB" panose="020B0503020202020204" pitchFamily="34" charset="0"/>
          </a:endParaRPr>
        </a:p>
      </dgm:t>
    </dgm:pt>
    <dgm:pt modelId="{3CDDF71E-F626-424D-80BA-7BF7CC5BD8A2}" type="parTrans" cxnId="{E0A0F3D9-3C34-40FD-A453-2DAE653AFCDB}">
      <dgm:prSet/>
      <dgm:spPr/>
      <dgm:t>
        <a:bodyPr/>
        <a:lstStyle/>
        <a:p>
          <a:endParaRPr lang="en-IN"/>
        </a:p>
      </dgm:t>
    </dgm:pt>
    <dgm:pt modelId="{67AFD3CC-F8ED-43A8-B18F-EF3FD379058A}" type="sibTrans" cxnId="{E0A0F3D9-3C34-40FD-A453-2DAE653AFCDB}">
      <dgm:prSet/>
      <dgm:spPr/>
      <dgm:t>
        <a:bodyPr/>
        <a:lstStyle/>
        <a:p>
          <a:endParaRPr lang="en-IN"/>
        </a:p>
      </dgm:t>
    </dgm:pt>
    <dgm:pt modelId="{6974763E-8E57-457F-B808-1B531FDA6228}">
      <dgm:prSet custT="1"/>
      <dgm:spPr/>
      <dgm:t>
        <a:bodyPr/>
        <a:lstStyle/>
        <a:p>
          <a:r>
            <a:rPr lang="en-GB" sz="1900" kern="1200" dirty="0">
              <a:latin typeface="Agency FB" panose="020B0503020202020204" pitchFamily="34" charset="0"/>
            </a:rPr>
            <a:t>EXPORT OF CAPITAL</a:t>
          </a:r>
          <a:endParaRPr lang="el-GR" sz="1900" kern="1200" dirty="0">
            <a:latin typeface="Agency FB" panose="020B0503020202020204" pitchFamily="34" charset="0"/>
          </a:endParaRPr>
        </a:p>
        <a:p>
          <a:r>
            <a:rPr lang="el-GR" sz="1900" b="1" i="0" kern="1200" dirty="0">
              <a:solidFill>
                <a:prstClr val="black">
                  <a:hueOff val="0"/>
                  <a:satOff val="0"/>
                  <a:lumOff val="0"/>
                  <a:alphaOff val="0"/>
                </a:prstClr>
              </a:solidFill>
              <a:latin typeface="Calibri"/>
              <a:ea typeface="+mn-ea"/>
              <a:cs typeface="+mn-cs"/>
            </a:rPr>
            <a:t>«ΕΞΑΓΩΓΗ ΚΕΦΑΛΑΙΟΥ»</a:t>
          </a:r>
          <a:endParaRPr lang="en-IN" sz="1900" b="1" i="0" kern="1200" dirty="0">
            <a:solidFill>
              <a:prstClr val="black">
                <a:hueOff val="0"/>
                <a:satOff val="0"/>
                <a:lumOff val="0"/>
                <a:alphaOff val="0"/>
              </a:prstClr>
            </a:solidFill>
            <a:latin typeface="Calibri"/>
            <a:ea typeface="+mn-ea"/>
            <a:cs typeface="+mn-cs"/>
          </a:endParaRPr>
        </a:p>
      </dgm:t>
    </dgm:pt>
    <dgm:pt modelId="{53D86868-3546-41B9-BEB7-C5F72DC31CC3}" type="parTrans" cxnId="{AC11FEE2-08BD-4026-A733-0253536FEA27}">
      <dgm:prSet/>
      <dgm:spPr/>
      <dgm:t>
        <a:bodyPr/>
        <a:lstStyle/>
        <a:p>
          <a:endParaRPr lang="en-IN"/>
        </a:p>
      </dgm:t>
    </dgm:pt>
    <dgm:pt modelId="{A2B70E0C-250F-4447-A7EC-B05A129D2DBE}" type="sibTrans" cxnId="{AC11FEE2-08BD-4026-A733-0253536FEA27}">
      <dgm:prSet/>
      <dgm:spPr/>
      <dgm:t>
        <a:bodyPr/>
        <a:lstStyle/>
        <a:p>
          <a:endParaRPr lang="en-IN"/>
        </a:p>
      </dgm:t>
    </dgm:pt>
    <dgm:pt modelId="{1690B76A-C33E-4806-A9A0-56942694216B}" type="pres">
      <dgm:prSet presAssocID="{A51715CA-E2BE-43A3-9ADF-9001E40F0B00}" presName="vert0" presStyleCnt="0">
        <dgm:presLayoutVars>
          <dgm:dir/>
          <dgm:animOne val="branch"/>
          <dgm:animLvl val="lvl"/>
        </dgm:presLayoutVars>
      </dgm:prSet>
      <dgm:spPr/>
    </dgm:pt>
    <dgm:pt modelId="{F22CC061-3590-49C7-9058-6A6E0C0BB66F}" type="pres">
      <dgm:prSet presAssocID="{D618EA5F-6BCC-4BFA-A7D1-1DD229ECB516}" presName="thickLine" presStyleLbl="alignNode1" presStyleIdx="0" presStyleCnt="1"/>
      <dgm:spPr/>
    </dgm:pt>
    <dgm:pt modelId="{C8C55A9F-E63C-4A87-9C53-D8F607EAAE8F}" type="pres">
      <dgm:prSet presAssocID="{D618EA5F-6BCC-4BFA-A7D1-1DD229ECB516}" presName="horz1" presStyleCnt="0"/>
      <dgm:spPr/>
    </dgm:pt>
    <dgm:pt modelId="{D7C120DC-B5E6-42AF-B839-6C39F69D89BE}" type="pres">
      <dgm:prSet presAssocID="{D618EA5F-6BCC-4BFA-A7D1-1DD229ECB516}" presName="tx1" presStyleLbl="revTx" presStyleIdx="0" presStyleCnt="7"/>
      <dgm:spPr/>
    </dgm:pt>
    <dgm:pt modelId="{F327C39C-5957-43D2-8D74-1D9DABB54CB8}" type="pres">
      <dgm:prSet presAssocID="{D618EA5F-6BCC-4BFA-A7D1-1DD229ECB516}" presName="vert1" presStyleCnt="0"/>
      <dgm:spPr/>
    </dgm:pt>
    <dgm:pt modelId="{C1DA8306-0E4C-47C5-AB5A-BBCEB808282B}" type="pres">
      <dgm:prSet presAssocID="{37619A1F-FD78-4319-94F6-378BC0D23A63}" presName="vertSpace2a" presStyleCnt="0"/>
      <dgm:spPr/>
    </dgm:pt>
    <dgm:pt modelId="{D1A76A81-80CB-432C-88DA-1C0684AA8308}" type="pres">
      <dgm:prSet presAssocID="{37619A1F-FD78-4319-94F6-378BC0D23A63}" presName="horz2" presStyleCnt="0"/>
      <dgm:spPr/>
    </dgm:pt>
    <dgm:pt modelId="{0CAFB609-5FA0-455F-A630-93DEB3AB3A76}" type="pres">
      <dgm:prSet presAssocID="{37619A1F-FD78-4319-94F6-378BC0D23A63}" presName="horzSpace2" presStyleCnt="0"/>
      <dgm:spPr/>
    </dgm:pt>
    <dgm:pt modelId="{F80FE9D9-A2F0-4808-A1FE-8EF370B55456}" type="pres">
      <dgm:prSet presAssocID="{37619A1F-FD78-4319-94F6-378BC0D23A63}" presName="tx2" presStyleLbl="revTx" presStyleIdx="1" presStyleCnt="7" custLinFactNeighborX="-12" custLinFactNeighborY="-1329"/>
      <dgm:spPr/>
    </dgm:pt>
    <dgm:pt modelId="{7C76A1D8-DB5C-452E-B641-5EA635C61572}" type="pres">
      <dgm:prSet presAssocID="{37619A1F-FD78-4319-94F6-378BC0D23A63}" presName="vert2" presStyleCnt="0"/>
      <dgm:spPr/>
    </dgm:pt>
    <dgm:pt modelId="{2ABEA458-8CED-448B-B1F3-53F34ACDA336}" type="pres">
      <dgm:prSet presAssocID="{D92BBD7D-36BA-4D3B-9584-DBAEE8915709}" presName="horz3" presStyleCnt="0"/>
      <dgm:spPr/>
    </dgm:pt>
    <dgm:pt modelId="{C847AF04-0C18-48E3-B111-8F7D4FED8520}" type="pres">
      <dgm:prSet presAssocID="{D92BBD7D-36BA-4D3B-9584-DBAEE8915709}" presName="horzSpace3" presStyleCnt="0"/>
      <dgm:spPr/>
    </dgm:pt>
    <dgm:pt modelId="{41CBEBBA-A3F7-4A0F-A571-89914EE20A14}" type="pres">
      <dgm:prSet presAssocID="{D92BBD7D-36BA-4D3B-9584-DBAEE8915709}" presName="tx3" presStyleLbl="revTx" presStyleIdx="2" presStyleCnt="7"/>
      <dgm:spPr/>
    </dgm:pt>
    <dgm:pt modelId="{79708892-859F-4BE8-B44D-D5CEFFAB6418}" type="pres">
      <dgm:prSet presAssocID="{D92BBD7D-36BA-4D3B-9584-DBAEE8915709}" presName="vert3" presStyleCnt="0"/>
      <dgm:spPr/>
    </dgm:pt>
    <dgm:pt modelId="{8645D32B-749D-4E52-97E7-C87C1C0D8F11}" type="pres">
      <dgm:prSet presAssocID="{8D64578D-E204-49C5-85C8-88D292ED9F6F}" presName="thinLine3" presStyleLbl="callout" presStyleIdx="0" presStyleCnt="4"/>
      <dgm:spPr/>
    </dgm:pt>
    <dgm:pt modelId="{8CBCC698-B478-4DA6-A757-8F95DC92CCAE}" type="pres">
      <dgm:prSet presAssocID="{BBB6D0CA-55CB-4C8A-AE05-03DCCEE5EF15}" presName="horz3" presStyleCnt="0"/>
      <dgm:spPr/>
    </dgm:pt>
    <dgm:pt modelId="{5FF2593E-54D5-4988-B801-F572174822C5}" type="pres">
      <dgm:prSet presAssocID="{BBB6D0CA-55CB-4C8A-AE05-03DCCEE5EF15}" presName="horzSpace3" presStyleCnt="0"/>
      <dgm:spPr/>
    </dgm:pt>
    <dgm:pt modelId="{9FE26571-4C09-4289-8FF9-82DC945B6E79}" type="pres">
      <dgm:prSet presAssocID="{BBB6D0CA-55CB-4C8A-AE05-03DCCEE5EF15}" presName="tx3" presStyleLbl="revTx" presStyleIdx="3" presStyleCnt="7"/>
      <dgm:spPr/>
    </dgm:pt>
    <dgm:pt modelId="{A7B4CBD3-69F2-42F8-8B2D-73E43E917538}" type="pres">
      <dgm:prSet presAssocID="{BBB6D0CA-55CB-4C8A-AE05-03DCCEE5EF15}" presName="vert3" presStyleCnt="0"/>
      <dgm:spPr/>
    </dgm:pt>
    <dgm:pt modelId="{C177A350-FD35-4D1E-9584-5F2B315EF3AF}" type="pres">
      <dgm:prSet presAssocID="{37619A1F-FD78-4319-94F6-378BC0D23A63}" presName="thinLine2b" presStyleLbl="callout" presStyleIdx="1" presStyleCnt="4"/>
      <dgm:spPr/>
    </dgm:pt>
    <dgm:pt modelId="{73BFB417-A14E-4D50-AD63-98ACB28213F2}" type="pres">
      <dgm:prSet presAssocID="{37619A1F-FD78-4319-94F6-378BC0D23A63}" presName="vertSpace2b" presStyleCnt="0"/>
      <dgm:spPr/>
    </dgm:pt>
    <dgm:pt modelId="{841DB018-62F2-4F05-AB73-92723AD70684}" type="pres">
      <dgm:prSet presAssocID="{F839BCC5-C6FB-42DC-A1A3-B5F459BA34F3}" presName="horz2" presStyleCnt="0"/>
      <dgm:spPr/>
    </dgm:pt>
    <dgm:pt modelId="{E71E7BCA-861D-4F01-9735-BD2B7A16A129}" type="pres">
      <dgm:prSet presAssocID="{F839BCC5-C6FB-42DC-A1A3-B5F459BA34F3}" presName="horzSpace2" presStyleCnt="0"/>
      <dgm:spPr/>
    </dgm:pt>
    <dgm:pt modelId="{1C256BB2-A664-4BC4-81B0-2FAF32CEA76A}" type="pres">
      <dgm:prSet presAssocID="{F839BCC5-C6FB-42DC-A1A3-B5F459BA34F3}" presName="tx2" presStyleLbl="revTx" presStyleIdx="4" presStyleCnt="7"/>
      <dgm:spPr/>
    </dgm:pt>
    <dgm:pt modelId="{7ACCDEC2-E9DC-4CEE-B267-540E5DC5C24A}" type="pres">
      <dgm:prSet presAssocID="{F839BCC5-C6FB-42DC-A1A3-B5F459BA34F3}" presName="vert2" presStyleCnt="0"/>
      <dgm:spPr/>
    </dgm:pt>
    <dgm:pt modelId="{18D47541-2D9B-4EA7-BE4F-85B66BF44DD7}" type="pres">
      <dgm:prSet presAssocID="{05D7C305-9837-4928-A470-9A5331AC74B8}" presName="horz3" presStyleCnt="0"/>
      <dgm:spPr/>
    </dgm:pt>
    <dgm:pt modelId="{0D8106ED-2B98-44CF-9926-41C6D8D9CE73}" type="pres">
      <dgm:prSet presAssocID="{05D7C305-9837-4928-A470-9A5331AC74B8}" presName="horzSpace3" presStyleCnt="0"/>
      <dgm:spPr/>
    </dgm:pt>
    <dgm:pt modelId="{1E4E4FA3-52A1-4D2B-B149-05F6A0AA6D69}" type="pres">
      <dgm:prSet presAssocID="{05D7C305-9837-4928-A470-9A5331AC74B8}" presName="tx3" presStyleLbl="revTx" presStyleIdx="5" presStyleCnt="7"/>
      <dgm:spPr/>
    </dgm:pt>
    <dgm:pt modelId="{40DA8CAA-0B9B-4292-979F-212CB654FBB2}" type="pres">
      <dgm:prSet presAssocID="{05D7C305-9837-4928-A470-9A5331AC74B8}" presName="vert3" presStyleCnt="0"/>
      <dgm:spPr/>
    </dgm:pt>
    <dgm:pt modelId="{5304DCED-6A4A-46A8-817D-F5925977CF3B}" type="pres">
      <dgm:prSet presAssocID="{67AFD3CC-F8ED-43A8-B18F-EF3FD379058A}" presName="thinLine3" presStyleLbl="callout" presStyleIdx="2" presStyleCnt="4"/>
      <dgm:spPr/>
    </dgm:pt>
    <dgm:pt modelId="{174B965C-E64B-4C38-BC18-B83A2994A52D}" type="pres">
      <dgm:prSet presAssocID="{6974763E-8E57-457F-B808-1B531FDA6228}" presName="horz3" presStyleCnt="0"/>
      <dgm:spPr/>
    </dgm:pt>
    <dgm:pt modelId="{7642BBC8-99BC-4399-8B8E-4FC772EE803C}" type="pres">
      <dgm:prSet presAssocID="{6974763E-8E57-457F-B808-1B531FDA6228}" presName="horzSpace3" presStyleCnt="0"/>
      <dgm:spPr/>
    </dgm:pt>
    <dgm:pt modelId="{955E020A-D9DA-4C52-B2F0-CE356DA7E251}" type="pres">
      <dgm:prSet presAssocID="{6974763E-8E57-457F-B808-1B531FDA6228}" presName="tx3" presStyleLbl="revTx" presStyleIdx="6" presStyleCnt="7"/>
      <dgm:spPr/>
    </dgm:pt>
    <dgm:pt modelId="{F9DCB20D-FEFC-47B6-90DA-F1098AB3D480}" type="pres">
      <dgm:prSet presAssocID="{6974763E-8E57-457F-B808-1B531FDA6228}" presName="vert3" presStyleCnt="0"/>
      <dgm:spPr/>
    </dgm:pt>
    <dgm:pt modelId="{50C572BF-E44C-40FB-88F2-7CFD0132B67B}" type="pres">
      <dgm:prSet presAssocID="{F839BCC5-C6FB-42DC-A1A3-B5F459BA34F3}" presName="thinLine2b" presStyleLbl="callout" presStyleIdx="3" presStyleCnt="4"/>
      <dgm:spPr/>
    </dgm:pt>
    <dgm:pt modelId="{5FF1DAA8-9E34-40AC-B118-EF977328270F}" type="pres">
      <dgm:prSet presAssocID="{F839BCC5-C6FB-42DC-A1A3-B5F459BA34F3}" presName="vertSpace2b" presStyleCnt="0"/>
      <dgm:spPr/>
    </dgm:pt>
  </dgm:ptLst>
  <dgm:cxnLst>
    <dgm:cxn modelId="{306C9E00-5351-4DAC-B59A-578F856F8E00}" type="presOf" srcId="{A51715CA-E2BE-43A3-9ADF-9001E40F0B00}" destId="{1690B76A-C33E-4806-A9A0-56942694216B}" srcOrd="0" destOrd="0" presId="urn:microsoft.com/office/officeart/2008/layout/LinedList"/>
    <dgm:cxn modelId="{C542C14E-84C4-4DDF-B8B6-BE0EB7F48F62}" type="presOf" srcId="{D92BBD7D-36BA-4D3B-9584-DBAEE8915709}" destId="{41CBEBBA-A3F7-4A0F-A571-89914EE20A14}" srcOrd="0" destOrd="0" presId="urn:microsoft.com/office/officeart/2008/layout/LinedList"/>
    <dgm:cxn modelId="{FFF97656-DFC7-42BB-8F89-E7D83FFC15FE}" srcId="{D618EA5F-6BCC-4BFA-A7D1-1DD229ECB516}" destId="{F839BCC5-C6FB-42DC-A1A3-B5F459BA34F3}" srcOrd="1" destOrd="0" parTransId="{83971E93-F447-47E6-814D-BD9E06D7E9F5}" sibTransId="{21FDEAC5-DB26-42B6-9610-F86B1298E2F7}"/>
    <dgm:cxn modelId="{7CFEE878-C853-446D-889C-96E576E29BA1}" type="presOf" srcId="{05D7C305-9837-4928-A470-9A5331AC74B8}" destId="{1E4E4FA3-52A1-4D2B-B149-05F6A0AA6D69}" srcOrd="0" destOrd="0" presId="urn:microsoft.com/office/officeart/2008/layout/LinedList"/>
    <dgm:cxn modelId="{55084259-5E37-49CB-BDAA-4E45BEBA45B3}" type="presOf" srcId="{37619A1F-FD78-4319-94F6-378BC0D23A63}" destId="{F80FE9D9-A2F0-4808-A1FE-8EF370B55456}" srcOrd="0" destOrd="0" presId="urn:microsoft.com/office/officeart/2008/layout/LinedList"/>
    <dgm:cxn modelId="{A079BA87-CD92-4B6A-B3D7-B4544764E7A2}" type="presOf" srcId="{D618EA5F-6BCC-4BFA-A7D1-1DD229ECB516}" destId="{D7C120DC-B5E6-42AF-B839-6C39F69D89BE}" srcOrd="0" destOrd="0" presId="urn:microsoft.com/office/officeart/2008/layout/LinedList"/>
    <dgm:cxn modelId="{D089AA89-C9B1-428D-8A6C-63D29B7DF263}" type="presOf" srcId="{F839BCC5-C6FB-42DC-A1A3-B5F459BA34F3}" destId="{1C256BB2-A664-4BC4-81B0-2FAF32CEA76A}" srcOrd="0" destOrd="0" presId="urn:microsoft.com/office/officeart/2008/layout/LinedList"/>
    <dgm:cxn modelId="{0D485DA1-0316-4C38-8349-F0246CBEFF2B}" srcId="{D618EA5F-6BCC-4BFA-A7D1-1DD229ECB516}" destId="{37619A1F-FD78-4319-94F6-378BC0D23A63}" srcOrd="0" destOrd="0" parTransId="{E49493D8-2891-4257-B7B1-4377420D4D4D}" sibTransId="{F01994C3-E5C8-487E-8FCD-3BD1B4F34F82}"/>
    <dgm:cxn modelId="{A9B67BA8-6914-45E7-AB70-DE136C77642D}" srcId="{37619A1F-FD78-4319-94F6-378BC0D23A63}" destId="{D92BBD7D-36BA-4D3B-9584-DBAEE8915709}" srcOrd="0" destOrd="0" parTransId="{87C451DA-7E8C-4A4D-BC79-9F41B240A728}" sibTransId="{8D64578D-E204-49C5-85C8-88D292ED9F6F}"/>
    <dgm:cxn modelId="{7153E2AF-1930-4878-9A3D-F272375C8432}" type="presOf" srcId="{6974763E-8E57-457F-B808-1B531FDA6228}" destId="{955E020A-D9DA-4C52-B2F0-CE356DA7E251}" srcOrd="0" destOrd="0" presId="urn:microsoft.com/office/officeart/2008/layout/LinedList"/>
    <dgm:cxn modelId="{CA62A8BC-0E06-490D-8EAD-5394C9F42B6E}" type="presOf" srcId="{BBB6D0CA-55CB-4C8A-AE05-03DCCEE5EF15}" destId="{9FE26571-4C09-4289-8FF9-82DC945B6E79}" srcOrd="0" destOrd="0" presId="urn:microsoft.com/office/officeart/2008/layout/LinedList"/>
    <dgm:cxn modelId="{7F7583C1-313D-47D5-8ECB-F10A22E1A105}" srcId="{37619A1F-FD78-4319-94F6-378BC0D23A63}" destId="{BBB6D0CA-55CB-4C8A-AE05-03DCCEE5EF15}" srcOrd="1" destOrd="0" parTransId="{71E49AF2-134F-4C2F-9692-991C327D7E45}" sibTransId="{9441316C-A5BB-4178-AA88-008D0DACDB4D}"/>
    <dgm:cxn modelId="{E0A0F3D9-3C34-40FD-A453-2DAE653AFCDB}" srcId="{F839BCC5-C6FB-42DC-A1A3-B5F459BA34F3}" destId="{05D7C305-9837-4928-A470-9A5331AC74B8}" srcOrd="0" destOrd="0" parTransId="{3CDDF71E-F626-424D-80BA-7BF7CC5BD8A2}" sibTransId="{67AFD3CC-F8ED-43A8-B18F-EF3FD379058A}"/>
    <dgm:cxn modelId="{AC11FEE2-08BD-4026-A733-0253536FEA27}" srcId="{F839BCC5-C6FB-42DC-A1A3-B5F459BA34F3}" destId="{6974763E-8E57-457F-B808-1B531FDA6228}" srcOrd="1" destOrd="0" parTransId="{53D86868-3546-41B9-BEB7-C5F72DC31CC3}" sibTransId="{A2B70E0C-250F-4447-A7EC-B05A129D2DBE}"/>
    <dgm:cxn modelId="{9DA2BFE4-5DC9-494D-AEF9-7336383F1243}" srcId="{A51715CA-E2BE-43A3-9ADF-9001E40F0B00}" destId="{D618EA5F-6BCC-4BFA-A7D1-1DD229ECB516}" srcOrd="0" destOrd="0" parTransId="{90F8DC2B-5FE1-4A64-AB55-FAD5CDDF8915}" sibTransId="{C15DAAF8-5962-4D18-A732-44AC71147750}"/>
    <dgm:cxn modelId="{3EEA7CA7-D3E8-4171-82D5-499752941754}" type="presParOf" srcId="{1690B76A-C33E-4806-A9A0-56942694216B}" destId="{F22CC061-3590-49C7-9058-6A6E0C0BB66F}" srcOrd="0" destOrd="0" presId="urn:microsoft.com/office/officeart/2008/layout/LinedList"/>
    <dgm:cxn modelId="{071F5C81-6FB2-47A1-957D-279F70810E14}" type="presParOf" srcId="{1690B76A-C33E-4806-A9A0-56942694216B}" destId="{C8C55A9F-E63C-4A87-9C53-D8F607EAAE8F}" srcOrd="1" destOrd="0" presId="urn:microsoft.com/office/officeart/2008/layout/LinedList"/>
    <dgm:cxn modelId="{8F2C8990-282F-41A5-9366-63B36C2770CE}" type="presParOf" srcId="{C8C55A9F-E63C-4A87-9C53-D8F607EAAE8F}" destId="{D7C120DC-B5E6-42AF-B839-6C39F69D89BE}" srcOrd="0" destOrd="0" presId="urn:microsoft.com/office/officeart/2008/layout/LinedList"/>
    <dgm:cxn modelId="{87BDE0F4-017A-4CE4-BFF7-CEF820F40E1A}" type="presParOf" srcId="{C8C55A9F-E63C-4A87-9C53-D8F607EAAE8F}" destId="{F327C39C-5957-43D2-8D74-1D9DABB54CB8}" srcOrd="1" destOrd="0" presId="urn:microsoft.com/office/officeart/2008/layout/LinedList"/>
    <dgm:cxn modelId="{C451AC61-4A6F-4733-A378-EC73AD1A54DD}" type="presParOf" srcId="{F327C39C-5957-43D2-8D74-1D9DABB54CB8}" destId="{C1DA8306-0E4C-47C5-AB5A-BBCEB808282B}" srcOrd="0" destOrd="0" presId="urn:microsoft.com/office/officeart/2008/layout/LinedList"/>
    <dgm:cxn modelId="{2AF01C24-44A3-4087-9013-D64DA6430070}" type="presParOf" srcId="{F327C39C-5957-43D2-8D74-1D9DABB54CB8}" destId="{D1A76A81-80CB-432C-88DA-1C0684AA8308}" srcOrd="1" destOrd="0" presId="urn:microsoft.com/office/officeart/2008/layout/LinedList"/>
    <dgm:cxn modelId="{7C41A3F7-ED86-465F-BD29-3A90ABA80E7B}" type="presParOf" srcId="{D1A76A81-80CB-432C-88DA-1C0684AA8308}" destId="{0CAFB609-5FA0-455F-A630-93DEB3AB3A76}" srcOrd="0" destOrd="0" presId="urn:microsoft.com/office/officeart/2008/layout/LinedList"/>
    <dgm:cxn modelId="{66820740-0B58-45E1-9622-CC6F152F624E}" type="presParOf" srcId="{D1A76A81-80CB-432C-88DA-1C0684AA8308}" destId="{F80FE9D9-A2F0-4808-A1FE-8EF370B55456}" srcOrd="1" destOrd="0" presId="urn:microsoft.com/office/officeart/2008/layout/LinedList"/>
    <dgm:cxn modelId="{A518DA78-D7BC-4161-87AD-4A5BCEB8A3A3}" type="presParOf" srcId="{D1A76A81-80CB-432C-88DA-1C0684AA8308}" destId="{7C76A1D8-DB5C-452E-B641-5EA635C61572}" srcOrd="2" destOrd="0" presId="urn:microsoft.com/office/officeart/2008/layout/LinedList"/>
    <dgm:cxn modelId="{35B21004-3F27-4750-93A3-7E05451A8402}" type="presParOf" srcId="{7C76A1D8-DB5C-452E-B641-5EA635C61572}" destId="{2ABEA458-8CED-448B-B1F3-53F34ACDA336}" srcOrd="0" destOrd="0" presId="urn:microsoft.com/office/officeart/2008/layout/LinedList"/>
    <dgm:cxn modelId="{0476377A-20C8-46F8-BB8B-3534F59E81AF}" type="presParOf" srcId="{2ABEA458-8CED-448B-B1F3-53F34ACDA336}" destId="{C847AF04-0C18-48E3-B111-8F7D4FED8520}" srcOrd="0" destOrd="0" presId="urn:microsoft.com/office/officeart/2008/layout/LinedList"/>
    <dgm:cxn modelId="{C1D33989-9538-40E8-999A-D798261028D3}" type="presParOf" srcId="{2ABEA458-8CED-448B-B1F3-53F34ACDA336}" destId="{41CBEBBA-A3F7-4A0F-A571-89914EE20A14}" srcOrd="1" destOrd="0" presId="urn:microsoft.com/office/officeart/2008/layout/LinedList"/>
    <dgm:cxn modelId="{8B49AC09-1B7C-432A-BE25-7C38451DACF6}" type="presParOf" srcId="{2ABEA458-8CED-448B-B1F3-53F34ACDA336}" destId="{79708892-859F-4BE8-B44D-D5CEFFAB6418}" srcOrd="2" destOrd="0" presId="urn:microsoft.com/office/officeart/2008/layout/LinedList"/>
    <dgm:cxn modelId="{FF55C306-9D00-4B39-B14B-8AF6B07939C0}" type="presParOf" srcId="{7C76A1D8-DB5C-452E-B641-5EA635C61572}" destId="{8645D32B-749D-4E52-97E7-C87C1C0D8F11}" srcOrd="1" destOrd="0" presId="urn:microsoft.com/office/officeart/2008/layout/LinedList"/>
    <dgm:cxn modelId="{80089637-F8CC-47C1-997F-766A7A45557B}" type="presParOf" srcId="{7C76A1D8-DB5C-452E-B641-5EA635C61572}" destId="{8CBCC698-B478-4DA6-A757-8F95DC92CCAE}" srcOrd="2" destOrd="0" presId="urn:microsoft.com/office/officeart/2008/layout/LinedList"/>
    <dgm:cxn modelId="{CD9438B3-15AD-4A4C-8A17-69D74097B7F0}" type="presParOf" srcId="{8CBCC698-B478-4DA6-A757-8F95DC92CCAE}" destId="{5FF2593E-54D5-4988-B801-F572174822C5}" srcOrd="0" destOrd="0" presId="urn:microsoft.com/office/officeart/2008/layout/LinedList"/>
    <dgm:cxn modelId="{D82BAC14-CB06-4682-8D3C-D9197B448881}" type="presParOf" srcId="{8CBCC698-B478-4DA6-A757-8F95DC92CCAE}" destId="{9FE26571-4C09-4289-8FF9-82DC945B6E79}" srcOrd="1" destOrd="0" presId="urn:microsoft.com/office/officeart/2008/layout/LinedList"/>
    <dgm:cxn modelId="{3555071C-F592-4F30-9600-D39EE04FEE1E}" type="presParOf" srcId="{8CBCC698-B478-4DA6-A757-8F95DC92CCAE}" destId="{A7B4CBD3-69F2-42F8-8B2D-73E43E917538}" srcOrd="2" destOrd="0" presId="urn:microsoft.com/office/officeart/2008/layout/LinedList"/>
    <dgm:cxn modelId="{45B00572-5AF8-4824-9E3C-0780EA5F5DAE}" type="presParOf" srcId="{F327C39C-5957-43D2-8D74-1D9DABB54CB8}" destId="{C177A350-FD35-4D1E-9584-5F2B315EF3AF}" srcOrd="2" destOrd="0" presId="urn:microsoft.com/office/officeart/2008/layout/LinedList"/>
    <dgm:cxn modelId="{3836481C-55B5-4AEE-850F-5BF016F76AD6}" type="presParOf" srcId="{F327C39C-5957-43D2-8D74-1D9DABB54CB8}" destId="{73BFB417-A14E-4D50-AD63-98ACB28213F2}" srcOrd="3" destOrd="0" presId="urn:microsoft.com/office/officeart/2008/layout/LinedList"/>
    <dgm:cxn modelId="{BBEAEEBD-11D2-41B3-A2A0-EF2B2AC4DDDC}" type="presParOf" srcId="{F327C39C-5957-43D2-8D74-1D9DABB54CB8}" destId="{841DB018-62F2-4F05-AB73-92723AD70684}" srcOrd="4" destOrd="0" presId="urn:microsoft.com/office/officeart/2008/layout/LinedList"/>
    <dgm:cxn modelId="{82711120-A5F5-43E6-81F4-370B875B7254}" type="presParOf" srcId="{841DB018-62F2-4F05-AB73-92723AD70684}" destId="{E71E7BCA-861D-4F01-9735-BD2B7A16A129}" srcOrd="0" destOrd="0" presId="urn:microsoft.com/office/officeart/2008/layout/LinedList"/>
    <dgm:cxn modelId="{8DB2B1A5-315F-4ECD-956C-80E09FFFFEBE}" type="presParOf" srcId="{841DB018-62F2-4F05-AB73-92723AD70684}" destId="{1C256BB2-A664-4BC4-81B0-2FAF32CEA76A}" srcOrd="1" destOrd="0" presId="urn:microsoft.com/office/officeart/2008/layout/LinedList"/>
    <dgm:cxn modelId="{6E540F61-56CF-4760-B5DC-4DAF366EF688}" type="presParOf" srcId="{841DB018-62F2-4F05-AB73-92723AD70684}" destId="{7ACCDEC2-E9DC-4CEE-B267-540E5DC5C24A}" srcOrd="2" destOrd="0" presId="urn:microsoft.com/office/officeart/2008/layout/LinedList"/>
    <dgm:cxn modelId="{B4342895-70FF-441D-A169-60CE0BBFA3E3}" type="presParOf" srcId="{7ACCDEC2-E9DC-4CEE-B267-540E5DC5C24A}" destId="{18D47541-2D9B-4EA7-BE4F-85B66BF44DD7}" srcOrd="0" destOrd="0" presId="urn:microsoft.com/office/officeart/2008/layout/LinedList"/>
    <dgm:cxn modelId="{059658D5-F7AF-4822-A258-15A2FBF75A46}" type="presParOf" srcId="{18D47541-2D9B-4EA7-BE4F-85B66BF44DD7}" destId="{0D8106ED-2B98-44CF-9926-41C6D8D9CE73}" srcOrd="0" destOrd="0" presId="urn:microsoft.com/office/officeart/2008/layout/LinedList"/>
    <dgm:cxn modelId="{812BFE3D-8AFD-4712-8210-37096FF3A6AA}" type="presParOf" srcId="{18D47541-2D9B-4EA7-BE4F-85B66BF44DD7}" destId="{1E4E4FA3-52A1-4D2B-B149-05F6A0AA6D69}" srcOrd="1" destOrd="0" presId="urn:microsoft.com/office/officeart/2008/layout/LinedList"/>
    <dgm:cxn modelId="{24674646-33EF-4C6C-9274-B114B56BCE16}" type="presParOf" srcId="{18D47541-2D9B-4EA7-BE4F-85B66BF44DD7}" destId="{40DA8CAA-0B9B-4292-979F-212CB654FBB2}" srcOrd="2" destOrd="0" presId="urn:microsoft.com/office/officeart/2008/layout/LinedList"/>
    <dgm:cxn modelId="{8CE99A1B-3FBE-465E-9B44-56E7058F471C}" type="presParOf" srcId="{7ACCDEC2-E9DC-4CEE-B267-540E5DC5C24A}" destId="{5304DCED-6A4A-46A8-817D-F5925977CF3B}" srcOrd="1" destOrd="0" presId="urn:microsoft.com/office/officeart/2008/layout/LinedList"/>
    <dgm:cxn modelId="{DE159A48-95C1-455F-A0A7-8C8F795C05C7}" type="presParOf" srcId="{7ACCDEC2-E9DC-4CEE-B267-540E5DC5C24A}" destId="{174B965C-E64B-4C38-BC18-B83A2994A52D}" srcOrd="2" destOrd="0" presId="urn:microsoft.com/office/officeart/2008/layout/LinedList"/>
    <dgm:cxn modelId="{D26CEDD8-8865-4E98-9C6B-8FE967FF73E2}" type="presParOf" srcId="{174B965C-E64B-4C38-BC18-B83A2994A52D}" destId="{7642BBC8-99BC-4399-8B8E-4FC772EE803C}" srcOrd="0" destOrd="0" presId="urn:microsoft.com/office/officeart/2008/layout/LinedList"/>
    <dgm:cxn modelId="{06FB5945-A0A8-4D18-9EEE-F5626FF700DE}" type="presParOf" srcId="{174B965C-E64B-4C38-BC18-B83A2994A52D}" destId="{955E020A-D9DA-4C52-B2F0-CE356DA7E251}" srcOrd="1" destOrd="0" presId="urn:microsoft.com/office/officeart/2008/layout/LinedList"/>
    <dgm:cxn modelId="{2095CA16-62E0-4789-A5C2-FC6B97AC72C0}" type="presParOf" srcId="{174B965C-E64B-4C38-BC18-B83A2994A52D}" destId="{F9DCB20D-FEFC-47B6-90DA-F1098AB3D480}" srcOrd="2" destOrd="0" presId="urn:microsoft.com/office/officeart/2008/layout/LinedList"/>
    <dgm:cxn modelId="{76EBB429-F96C-4F9A-B106-CA8AC93AF70A}" type="presParOf" srcId="{F327C39C-5957-43D2-8D74-1D9DABB54CB8}" destId="{50C572BF-E44C-40FB-88F2-7CFD0132B67B}" srcOrd="5" destOrd="0" presId="urn:microsoft.com/office/officeart/2008/layout/LinedList"/>
    <dgm:cxn modelId="{94FDA277-B114-4199-B4CE-1573F1123E9C}" type="presParOf" srcId="{F327C39C-5957-43D2-8D74-1D9DABB54CB8}" destId="{5FF1DAA8-9E34-40AC-B118-EF977328270F}"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4342A372-4109-4775-9041-407B7149DC69}" type="doc">
      <dgm:prSet loTypeId="urn:microsoft.com/office/officeart/2005/8/layout/cycle1" loCatId="cycle" qsTypeId="urn:microsoft.com/office/officeart/2005/8/quickstyle/simple1" qsCatId="simple" csTypeId="urn:microsoft.com/office/officeart/2005/8/colors/accent0_3" csCatId="mainScheme" phldr="1"/>
      <dgm:spPr/>
      <dgm:t>
        <a:bodyPr/>
        <a:lstStyle/>
        <a:p>
          <a:endParaRPr lang="en-IN"/>
        </a:p>
      </dgm:t>
    </dgm:pt>
    <dgm:pt modelId="{8C0DD663-8833-4F48-B281-0706533E1DAD}">
      <dgm:prSet phldrT="[Text]" custT="1"/>
      <dgm:spPr/>
      <dgm:t>
        <a:bodyPr/>
        <a:lstStyle/>
        <a:p>
          <a:r>
            <a:rPr lang="el-GR" sz="1800" dirty="0">
              <a:latin typeface="Times New Roman" panose="02020603050405020304" pitchFamily="18" charset="0"/>
              <a:cs typeface="Times New Roman" panose="02020603050405020304" pitchFamily="18" charset="0"/>
            </a:rPr>
            <a:t>Πλεόνασμα εργασίας
(από τον αγροτικό τομέα)</a:t>
          </a:r>
          <a:endParaRPr lang="en-IN" sz="1800" dirty="0">
            <a:latin typeface="Times New Roman" panose="02020603050405020304" pitchFamily="18" charset="0"/>
            <a:cs typeface="Times New Roman" panose="02020603050405020304" pitchFamily="18" charset="0"/>
          </a:endParaRPr>
        </a:p>
      </dgm:t>
    </dgm:pt>
    <dgm:pt modelId="{EB2ADD92-C334-4E1B-B226-D98D96CFB615}" type="parTrans" cxnId="{2807A7FB-41D9-45E3-943B-0C6D3EDB983D}">
      <dgm:prSet/>
      <dgm:spPr/>
      <dgm:t>
        <a:bodyPr/>
        <a:lstStyle/>
        <a:p>
          <a:endParaRPr lang="en-IN"/>
        </a:p>
      </dgm:t>
    </dgm:pt>
    <dgm:pt modelId="{8155E230-6B8F-427D-BC8D-BC46BBB1FA60}" type="sibTrans" cxnId="{2807A7FB-41D9-45E3-943B-0C6D3EDB983D}">
      <dgm:prSet/>
      <dgm:spPr/>
      <dgm:t>
        <a:bodyPr/>
        <a:lstStyle/>
        <a:p>
          <a:endParaRPr lang="en-IN" sz="1800">
            <a:latin typeface="Times New Roman" panose="02020603050405020304" pitchFamily="18" charset="0"/>
            <a:cs typeface="Times New Roman" panose="02020603050405020304" pitchFamily="18" charset="0"/>
          </a:endParaRPr>
        </a:p>
      </dgm:t>
    </dgm:pt>
    <dgm:pt modelId="{2A41D786-5117-45EC-9E41-AB6224BCB36F}">
      <dgm:prSet phldrT="[Text]" custT="1"/>
      <dgm:spPr/>
      <dgm:t>
        <a:bodyPr/>
        <a:lstStyle/>
        <a:p>
          <a:r>
            <a:rPr lang="el-GR" sz="1800" dirty="0">
              <a:latin typeface="Times New Roman" panose="02020603050405020304" pitchFamily="18" charset="0"/>
              <a:cs typeface="Times New Roman" panose="02020603050405020304" pitchFamily="18" charset="0"/>
            </a:rPr>
            <a:t>Προσελκύεται από τον μεταποιητικό τομέα</a:t>
          </a:r>
          <a:endParaRPr lang="en-IN" sz="1800" dirty="0">
            <a:latin typeface="Times New Roman" panose="02020603050405020304" pitchFamily="18" charset="0"/>
            <a:cs typeface="Times New Roman" panose="02020603050405020304" pitchFamily="18" charset="0"/>
          </a:endParaRPr>
        </a:p>
      </dgm:t>
    </dgm:pt>
    <dgm:pt modelId="{660CB896-0D9E-47E1-ABF7-AAB3F4F2735C}" type="parTrans" cxnId="{44EAB126-F8FA-4DB2-AD8C-5A68E02BC5AA}">
      <dgm:prSet/>
      <dgm:spPr/>
      <dgm:t>
        <a:bodyPr/>
        <a:lstStyle/>
        <a:p>
          <a:endParaRPr lang="en-IN"/>
        </a:p>
      </dgm:t>
    </dgm:pt>
    <dgm:pt modelId="{2917C748-792C-4A17-826E-D4A4129385DB}" type="sibTrans" cxnId="{44EAB126-F8FA-4DB2-AD8C-5A68E02BC5AA}">
      <dgm:prSet/>
      <dgm:spPr/>
      <dgm:t>
        <a:bodyPr/>
        <a:lstStyle/>
        <a:p>
          <a:endParaRPr lang="en-IN" sz="1800">
            <a:latin typeface="Times New Roman" panose="02020603050405020304" pitchFamily="18" charset="0"/>
            <a:cs typeface="Times New Roman" panose="02020603050405020304" pitchFamily="18" charset="0"/>
          </a:endParaRPr>
        </a:p>
      </dgm:t>
    </dgm:pt>
    <dgm:pt modelId="{F08511AA-2EC6-41F0-8646-D8022EB45422}">
      <dgm:prSet phldrT="[Text]" custT="1"/>
      <dgm:spPr/>
      <dgm:t>
        <a:bodyPr/>
        <a:lstStyle/>
        <a:p>
          <a:r>
            <a:rPr lang="el-GR" sz="1800" dirty="0">
              <a:latin typeface="Times New Roman" panose="02020603050405020304" pitchFamily="18" charset="0"/>
              <a:cs typeface="Times New Roman" panose="02020603050405020304" pitchFamily="18" charset="0"/>
            </a:rPr>
            <a:t>Υψηλοί/σταθεροί μισθοί</a:t>
          </a:r>
          <a:endParaRPr lang="en-IN" sz="1800" dirty="0">
            <a:latin typeface="Times New Roman" panose="02020603050405020304" pitchFamily="18" charset="0"/>
            <a:cs typeface="Times New Roman" panose="02020603050405020304" pitchFamily="18" charset="0"/>
          </a:endParaRPr>
        </a:p>
      </dgm:t>
    </dgm:pt>
    <dgm:pt modelId="{178BD47F-2016-4DA3-A907-DFF3A3070F62}" type="parTrans" cxnId="{2929F3B6-1AF0-4194-A41F-B3AF0FE61C06}">
      <dgm:prSet/>
      <dgm:spPr/>
      <dgm:t>
        <a:bodyPr/>
        <a:lstStyle/>
        <a:p>
          <a:endParaRPr lang="en-IN"/>
        </a:p>
      </dgm:t>
    </dgm:pt>
    <dgm:pt modelId="{C5AF9D50-26FD-4D30-848F-9C3407727C29}" type="sibTrans" cxnId="{2929F3B6-1AF0-4194-A41F-B3AF0FE61C06}">
      <dgm:prSet/>
      <dgm:spPr/>
      <dgm:t>
        <a:bodyPr/>
        <a:lstStyle/>
        <a:p>
          <a:endParaRPr lang="en-IN" sz="1800">
            <a:latin typeface="Times New Roman" panose="02020603050405020304" pitchFamily="18" charset="0"/>
            <a:cs typeface="Times New Roman" panose="02020603050405020304" pitchFamily="18" charset="0"/>
          </a:endParaRPr>
        </a:p>
      </dgm:t>
    </dgm:pt>
    <dgm:pt modelId="{D4A7B1DE-A2F8-43DC-B5E5-033968E70861}">
      <dgm:prSet phldrT="[Text]" custT="1"/>
      <dgm:spPr/>
      <dgm:t>
        <a:bodyPr/>
        <a:lstStyle/>
        <a:p>
          <a:r>
            <a:rPr lang="el-GR" sz="1800" dirty="0">
              <a:latin typeface="Times New Roman" panose="02020603050405020304" pitchFamily="18" charset="0"/>
              <a:cs typeface="Times New Roman" panose="02020603050405020304" pitchFamily="18" charset="0"/>
            </a:rPr>
            <a:t>Κέρδος
(για τον επιχειρηματία</a:t>
          </a:r>
          <a:r>
            <a:rPr lang="en-GB" sz="1800" dirty="0">
              <a:latin typeface="Times New Roman" panose="02020603050405020304" pitchFamily="18" charset="0"/>
              <a:cs typeface="Times New Roman" panose="02020603050405020304" pitchFamily="18" charset="0"/>
            </a:rPr>
            <a:t>)</a:t>
          </a:r>
          <a:endParaRPr lang="en-IN" sz="1800" dirty="0">
            <a:latin typeface="Times New Roman" panose="02020603050405020304" pitchFamily="18" charset="0"/>
            <a:cs typeface="Times New Roman" panose="02020603050405020304" pitchFamily="18" charset="0"/>
          </a:endParaRPr>
        </a:p>
      </dgm:t>
    </dgm:pt>
    <dgm:pt modelId="{A6978419-3956-4F13-A2AB-DEA9AB032B42}" type="parTrans" cxnId="{F5E0F50F-C53A-433B-9703-B7ADA6207077}">
      <dgm:prSet/>
      <dgm:spPr/>
      <dgm:t>
        <a:bodyPr/>
        <a:lstStyle/>
        <a:p>
          <a:endParaRPr lang="en-IN"/>
        </a:p>
      </dgm:t>
    </dgm:pt>
    <dgm:pt modelId="{32FAE6B8-6067-49DF-92E9-E1D3BDBF17DC}" type="sibTrans" cxnId="{F5E0F50F-C53A-433B-9703-B7ADA6207077}">
      <dgm:prSet/>
      <dgm:spPr/>
      <dgm:t>
        <a:bodyPr/>
        <a:lstStyle/>
        <a:p>
          <a:endParaRPr lang="en-IN" sz="1800">
            <a:latin typeface="Times New Roman" panose="02020603050405020304" pitchFamily="18" charset="0"/>
            <a:cs typeface="Times New Roman" panose="02020603050405020304" pitchFamily="18" charset="0"/>
          </a:endParaRPr>
        </a:p>
      </dgm:t>
    </dgm:pt>
    <dgm:pt modelId="{697142F9-E34A-4ACB-8EA0-C72875B3DFE1}">
      <dgm:prSet phldrT="[Text]" custT="1"/>
      <dgm:spPr/>
      <dgm:t>
        <a:bodyPr/>
        <a:lstStyle/>
        <a:p>
          <a:r>
            <a:rPr lang="el-GR" sz="1800" dirty="0">
              <a:latin typeface="Times New Roman" panose="02020603050405020304" pitchFamily="18" charset="0"/>
              <a:cs typeface="Times New Roman" panose="02020603050405020304" pitchFamily="18" charset="0"/>
            </a:rPr>
            <a:t>Επανεπένδυση του κέρδους ως κεφάλαιο</a:t>
          </a:r>
          <a:endParaRPr lang="en-IN" sz="1800" dirty="0">
            <a:latin typeface="Times New Roman" panose="02020603050405020304" pitchFamily="18" charset="0"/>
            <a:cs typeface="Times New Roman" panose="02020603050405020304" pitchFamily="18" charset="0"/>
          </a:endParaRPr>
        </a:p>
      </dgm:t>
    </dgm:pt>
    <dgm:pt modelId="{895FEC1E-8125-41EF-A4ED-1E00FC096C79}" type="parTrans" cxnId="{E04C5195-E508-4188-9AD1-9172417A585A}">
      <dgm:prSet/>
      <dgm:spPr/>
      <dgm:t>
        <a:bodyPr/>
        <a:lstStyle/>
        <a:p>
          <a:endParaRPr lang="en-IN"/>
        </a:p>
      </dgm:t>
    </dgm:pt>
    <dgm:pt modelId="{49535ECF-1E68-42BD-A33B-C9F4EABD2C1E}" type="sibTrans" cxnId="{E04C5195-E508-4188-9AD1-9172417A585A}">
      <dgm:prSet/>
      <dgm:spPr/>
      <dgm:t>
        <a:bodyPr/>
        <a:lstStyle/>
        <a:p>
          <a:endParaRPr lang="en-IN" sz="1800">
            <a:latin typeface="Times New Roman" panose="02020603050405020304" pitchFamily="18" charset="0"/>
            <a:cs typeface="Times New Roman" panose="02020603050405020304" pitchFamily="18" charset="0"/>
          </a:endParaRPr>
        </a:p>
      </dgm:t>
    </dgm:pt>
    <dgm:pt modelId="{17671D14-6767-4822-A6D6-68873D3D07E4}" type="pres">
      <dgm:prSet presAssocID="{4342A372-4109-4775-9041-407B7149DC69}" presName="cycle" presStyleCnt="0">
        <dgm:presLayoutVars>
          <dgm:dir/>
          <dgm:resizeHandles val="exact"/>
        </dgm:presLayoutVars>
      </dgm:prSet>
      <dgm:spPr/>
    </dgm:pt>
    <dgm:pt modelId="{EF1E79C3-10E4-4C4E-842D-78DD35FBEA9D}" type="pres">
      <dgm:prSet presAssocID="{8C0DD663-8833-4F48-B281-0706533E1DAD}" presName="dummy" presStyleCnt="0"/>
      <dgm:spPr/>
    </dgm:pt>
    <dgm:pt modelId="{F70BEFBF-7416-4DDC-B510-6F46451CD21F}" type="pres">
      <dgm:prSet presAssocID="{8C0DD663-8833-4F48-B281-0706533E1DAD}" presName="node" presStyleLbl="revTx" presStyleIdx="0" presStyleCnt="5">
        <dgm:presLayoutVars>
          <dgm:bulletEnabled val="1"/>
        </dgm:presLayoutVars>
      </dgm:prSet>
      <dgm:spPr/>
    </dgm:pt>
    <dgm:pt modelId="{3B2E0AD6-1FE4-4021-A1C6-1157800D6201}" type="pres">
      <dgm:prSet presAssocID="{8155E230-6B8F-427D-BC8D-BC46BBB1FA60}" presName="sibTrans" presStyleLbl="node1" presStyleIdx="0" presStyleCnt="5"/>
      <dgm:spPr/>
    </dgm:pt>
    <dgm:pt modelId="{3459FC5E-ED16-49E5-A14E-186502BE8B8E}" type="pres">
      <dgm:prSet presAssocID="{2A41D786-5117-45EC-9E41-AB6224BCB36F}" presName="dummy" presStyleCnt="0"/>
      <dgm:spPr/>
    </dgm:pt>
    <dgm:pt modelId="{7EF933F4-03E5-4D31-B44E-53BD2E1D33FE}" type="pres">
      <dgm:prSet presAssocID="{2A41D786-5117-45EC-9E41-AB6224BCB36F}" presName="node" presStyleLbl="revTx" presStyleIdx="1" presStyleCnt="5">
        <dgm:presLayoutVars>
          <dgm:bulletEnabled val="1"/>
        </dgm:presLayoutVars>
      </dgm:prSet>
      <dgm:spPr/>
    </dgm:pt>
    <dgm:pt modelId="{3F453B51-5E8C-4D38-B5F8-0FD6975B8B35}" type="pres">
      <dgm:prSet presAssocID="{2917C748-792C-4A17-826E-D4A4129385DB}" presName="sibTrans" presStyleLbl="node1" presStyleIdx="1" presStyleCnt="5"/>
      <dgm:spPr/>
    </dgm:pt>
    <dgm:pt modelId="{096F83E8-4D89-4F63-B50F-BBE4773685E0}" type="pres">
      <dgm:prSet presAssocID="{F08511AA-2EC6-41F0-8646-D8022EB45422}" presName="dummy" presStyleCnt="0"/>
      <dgm:spPr/>
    </dgm:pt>
    <dgm:pt modelId="{B8A4EE75-3B62-4594-A324-F326E72A6854}" type="pres">
      <dgm:prSet presAssocID="{F08511AA-2EC6-41F0-8646-D8022EB45422}" presName="node" presStyleLbl="revTx" presStyleIdx="2" presStyleCnt="5">
        <dgm:presLayoutVars>
          <dgm:bulletEnabled val="1"/>
        </dgm:presLayoutVars>
      </dgm:prSet>
      <dgm:spPr/>
    </dgm:pt>
    <dgm:pt modelId="{69F1EA8C-FB26-4BED-BEE9-CBAB69512619}" type="pres">
      <dgm:prSet presAssocID="{C5AF9D50-26FD-4D30-848F-9C3407727C29}" presName="sibTrans" presStyleLbl="node1" presStyleIdx="2" presStyleCnt="5"/>
      <dgm:spPr/>
    </dgm:pt>
    <dgm:pt modelId="{35C159E9-91EA-4177-A873-7D0C0894B1D5}" type="pres">
      <dgm:prSet presAssocID="{D4A7B1DE-A2F8-43DC-B5E5-033968E70861}" presName="dummy" presStyleCnt="0"/>
      <dgm:spPr/>
    </dgm:pt>
    <dgm:pt modelId="{B9D3E29A-9456-4D73-961E-94FE90511D5F}" type="pres">
      <dgm:prSet presAssocID="{D4A7B1DE-A2F8-43DC-B5E5-033968E70861}" presName="node" presStyleLbl="revTx" presStyleIdx="3" presStyleCnt="5">
        <dgm:presLayoutVars>
          <dgm:bulletEnabled val="1"/>
        </dgm:presLayoutVars>
      </dgm:prSet>
      <dgm:spPr/>
    </dgm:pt>
    <dgm:pt modelId="{3CD3DB74-624B-4567-B795-8754D04C1FD8}" type="pres">
      <dgm:prSet presAssocID="{32FAE6B8-6067-49DF-92E9-E1D3BDBF17DC}" presName="sibTrans" presStyleLbl="node1" presStyleIdx="3" presStyleCnt="5" custLinFactNeighborX="1772" custLinFactNeighborY="-1437"/>
      <dgm:spPr/>
    </dgm:pt>
    <dgm:pt modelId="{E4C05EAD-0EFA-4033-B9D3-D10368BDA2A6}" type="pres">
      <dgm:prSet presAssocID="{697142F9-E34A-4ACB-8EA0-C72875B3DFE1}" presName="dummy" presStyleCnt="0"/>
      <dgm:spPr/>
    </dgm:pt>
    <dgm:pt modelId="{0CAF85C2-4C53-4BCE-A1FB-A363B5975ACE}" type="pres">
      <dgm:prSet presAssocID="{697142F9-E34A-4ACB-8EA0-C72875B3DFE1}" presName="node" presStyleLbl="revTx" presStyleIdx="4" presStyleCnt="5">
        <dgm:presLayoutVars>
          <dgm:bulletEnabled val="1"/>
        </dgm:presLayoutVars>
      </dgm:prSet>
      <dgm:spPr/>
    </dgm:pt>
    <dgm:pt modelId="{A9DA9C0E-64D9-46C4-B525-F9F652887104}" type="pres">
      <dgm:prSet presAssocID="{49535ECF-1E68-42BD-A33B-C9F4EABD2C1E}" presName="sibTrans" presStyleLbl="node1" presStyleIdx="4" presStyleCnt="5"/>
      <dgm:spPr/>
    </dgm:pt>
  </dgm:ptLst>
  <dgm:cxnLst>
    <dgm:cxn modelId="{6B221507-2D69-4FBD-B3BF-79AEDEDDB658}" type="presOf" srcId="{697142F9-E34A-4ACB-8EA0-C72875B3DFE1}" destId="{0CAF85C2-4C53-4BCE-A1FB-A363B5975ACE}" srcOrd="0" destOrd="0" presId="urn:microsoft.com/office/officeart/2005/8/layout/cycle1"/>
    <dgm:cxn modelId="{4911410F-2C54-43C8-89BF-D57261C5BFD0}" type="presOf" srcId="{2917C748-792C-4A17-826E-D4A4129385DB}" destId="{3F453B51-5E8C-4D38-B5F8-0FD6975B8B35}" srcOrd="0" destOrd="0" presId="urn:microsoft.com/office/officeart/2005/8/layout/cycle1"/>
    <dgm:cxn modelId="{F5E0F50F-C53A-433B-9703-B7ADA6207077}" srcId="{4342A372-4109-4775-9041-407B7149DC69}" destId="{D4A7B1DE-A2F8-43DC-B5E5-033968E70861}" srcOrd="3" destOrd="0" parTransId="{A6978419-3956-4F13-A2AB-DEA9AB032B42}" sibTransId="{32FAE6B8-6067-49DF-92E9-E1D3BDBF17DC}"/>
    <dgm:cxn modelId="{163CE223-5CB9-448A-BEC1-1A66C4849E01}" type="presOf" srcId="{4342A372-4109-4775-9041-407B7149DC69}" destId="{17671D14-6767-4822-A6D6-68873D3D07E4}" srcOrd="0" destOrd="0" presId="urn:microsoft.com/office/officeart/2005/8/layout/cycle1"/>
    <dgm:cxn modelId="{372AFE24-2486-4689-A8ED-A9BEE3D3EB95}" type="presOf" srcId="{D4A7B1DE-A2F8-43DC-B5E5-033968E70861}" destId="{B9D3E29A-9456-4D73-961E-94FE90511D5F}" srcOrd="0" destOrd="0" presId="urn:microsoft.com/office/officeart/2005/8/layout/cycle1"/>
    <dgm:cxn modelId="{44EAB126-F8FA-4DB2-AD8C-5A68E02BC5AA}" srcId="{4342A372-4109-4775-9041-407B7149DC69}" destId="{2A41D786-5117-45EC-9E41-AB6224BCB36F}" srcOrd="1" destOrd="0" parTransId="{660CB896-0D9E-47E1-ABF7-AAB3F4F2735C}" sibTransId="{2917C748-792C-4A17-826E-D4A4129385DB}"/>
    <dgm:cxn modelId="{68910928-A4F3-4005-B441-DD157F8CC1E3}" type="presOf" srcId="{8155E230-6B8F-427D-BC8D-BC46BBB1FA60}" destId="{3B2E0AD6-1FE4-4021-A1C6-1157800D6201}" srcOrd="0" destOrd="0" presId="urn:microsoft.com/office/officeart/2005/8/layout/cycle1"/>
    <dgm:cxn modelId="{A07F3355-AC5D-4E5A-B6F1-05FC56173863}" type="presOf" srcId="{32FAE6B8-6067-49DF-92E9-E1D3BDBF17DC}" destId="{3CD3DB74-624B-4567-B795-8754D04C1FD8}" srcOrd="0" destOrd="0" presId="urn:microsoft.com/office/officeart/2005/8/layout/cycle1"/>
    <dgm:cxn modelId="{E04C5195-E508-4188-9AD1-9172417A585A}" srcId="{4342A372-4109-4775-9041-407B7149DC69}" destId="{697142F9-E34A-4ACB-8EA0-C72875B3DFE1}" srcOrd="4" destOrd="0" parTransId="{895FEC1E-8125-41EF-A4ED-1E00FC096C79}" sibTransId="{49535ECF-1E68-42BD-A33B-C9F4EABD2C1E}"/>
    <dgm:cxn modelId="{E9C64DB0-515E-441F-816B-089DE27A2249}" type="presOf" srcId="{49535ECF-1E68-42BD-A33B-C9F4EABD2C1E}" destId="{A9DA9C0E-64D9-46C4-B525-F9F652887104}" srcOrd="0" destOrd="0" presId="urn:microsoft.com/office/officeart/2005/8/layout/cycle1"/>
    <dgm:cxn modelId="{2929F3B6-1AF0-4194-A41F-B3AF0FE61C06}" srcId="{4342A372-4109-4775-9041-407B7149DC69}" destId="{F08511AA-2EC6-41F0-8646-D8022EB45422}" srcOrd="2" destOrd="0" parTransId="{178BD47F-2016-4DA3-A907-DFF3A3070F62}" sibTransId="{C5AF9D50-26FD-4D30-848F-9C3407727C29}"/>
    <dgm:cxn modelId="{935158C6-999C-4999-B019-B4029B0D1C30}" type="presOf" srcId="{F08511AA-2EC6-41F0-8646-D8022EB45422}" destId="{B8A4EE75-3B62-4594-A324-F326E72A6854}" srcOrd="0" destOrd="0" presId="urn:microsoft.com/office/officeart/2005/8/layout/cycle1"/>
    <dgm:cxn modelId="{F96605E2-A1EF-4A5C-B9F1-4B1C31984674}" type="presOf" srcId="{8C0DD663-8833-4F48-B281-0706533E1DAD}" destId="{F70BEFBF-7416-4DDC-B510-6F46451CD21F}" srcOrd="0" destOrd="0" presId="urn:microsoft.com/office/officeart/2005/8/layout/cycle1"/>
    <dgm:cxn modelId="{A79A04ED-9D79-47D6-8794-BE150327C4F6}" type="presOf" srcId="{C5AF9D50-26FD-4D30-848F-9C3407727C29}" destId="{69F1EA8C-FB26-4BED-BEE9-CBAB69512619}" srcOrd="0" destOrd="0" presId="urn:microsoft.com/office/officeart/2005/8/layout/cycle1"/>
    <dgm:cxn modelId="{A421E3F8-6862-44A2-B94B-CE680356BD56}" type="presOf" srcId="{2A41D786-5117-45EC-9E41-AB6224BCB36F}" destId="{7EF933F4-03E5-4D31-B44E-53BD2E1D33FE}" srcOrd="0" destOrd="0" presId="urn:microsoft.com/office/officeart/2005/8/layout/cycle1"/>
    <dgm:cxn modelId="{2807A7FB-41D9-45E3-943B-0C6D3EDB983D}" srcId="{4342A372-4109-4775-9041-407B7149DC69}" destId="{8C0DD663-8833-4F48-B281-0706533E1DAD}" srcOrd="0" destOrd="0" parTransId="{EB2ADD92-C334-4E1B-B226-D98D96CFB615}" sibTransId="{8155E230-6B8F-427D-BC8D-BC46BBB1FA60}"/>
    <dgm:cxn modelId="{46770904-8043-45B5-8E03-90F15E1464F7}" type="presParOf" srcId="{17671D14-6767-4822-A6D6-68873D3D07E4}" destId="{EF1E79C3-10E4-4C4E-842D-78DD35FBEA9D}" srcOrd="0" destOrd="0" presId="urn:microsoft.com/office/officeart/2005/8/layout/cycle1"/>
    <dgm:cxn modelId="{B9C82761-6AC0-4828-8319-4CD3A1CC579E}" type="presParOf" srcId="{17671D14-6767-4822-A6D6-68873D3D07E4}" destId="{F70BEFBF-7416-4DDC-B510-6F46451CD21F}" srcOrd="1" destOrd="0" presId="urn:microsoft.com/office/officeart/2005/8/layout/cycle1"/>
    <dgm:cxn modelId="{8685947C-4DA6-41F4-975B-304C6A9C42E5}" type="presParOf" srcId="{17671D14-6767-4822-A6D6-68873D3D07E4}" destId="{3B2E0AD6-1FE4-4021-A1C6-1157800D6201}" srcOrd="2" destOrd="0" presId="urn:microsoft.com/office/officeart/2005/8/layout/cycle1"/>
    <dgm:cxn modelId="{E23045DA-31C8-4B9D-907D-6AFF422AC0D6}" type="presParOf" srcId="{17671D14-6767-4822-A6D6-68873D3D07E4}" destId="{3459FC5E-ED16-49E5-A14E-186502BE8B8E}" srcOrd="3" destOrd="0" presId="urn:microsoft.com/office/officeart/2005/8/layout/cycle1"/>
    <dgm:cxn modelId="{C0A30DA2-B584-433A-BE23-91C4962FCFE7}" type="presParOf" srcId="{17671D14-6767-4822-A6D6-68873D3D07E4}" destId="{7EF933F4-03E5-4D31-B44E-53BD2E1D33FE}" srcOrd="4" destOrd="0" presId="urn:microsoft.com/office/officeart/2005/8/layout/cycle1"/>
    <dgm:cxn modelId="{8753508F-FE4E-41D3-B83D-FA538DAEFA02}" type="presParOf" srcId="{17671D14-6767-4822-A6D6-68873D3D07E4}" destId="{3F453B51-5E8C-4D38-B5F8-0FD6975B8B35}" srcOrd="5" destOrd="0" presId="urn:microsoft.com/office/officeart/2005/8/layout/cycle1"/>
    <dgm:cxn modelId="{967D7923-7894-402B-8421-BC22C31EBA1B}" type="presParOf" srcId="{17671D14-6767-4822-A6D6-68873D3D07E4}" destId="{096F83E8-4D89-4F63-B50F-BBE4773685E0}" srcOrd="6" destOrd="0" presId="urn:microsoft.com/office/officeart/2005/8/layout/cycle1"/>
    <dgm:cxn modelId="{64B85FEA-D060-4D11-BFE3-5F5C2F3C1EF8}" type="presParOf" srcId="{17671D14-6767-4822-A6D6-68873D3D07E4}" destId="{B8A4EE75-3B62-4594-A324-F326E72A6854}" srcOrd="7" destOrd="0" presId="urn:microsoft.com/office/officeart/2005/8/layout/cycle1"/>
    <dgm:cxn modelId="{6B73DB4C-A7A1-433B-AD06-036BBCAA446E}" type="presParOf" srcId="{17671D14-6767-4822-A6D6-68873D3D07E4}" destId="{69F1EA8C-FB26-4BED-BEE9-CBAB69512619}" srcOrd="8" destOrd="0" presId="urn:microsoft.com/office/officeart/2005/8/layout/cycle1"/>
    <dgm:cxn modelId="{E06D685A-BF8D-4DD3-9206-21B265B86A2F}" type="presParOf" srcId="{17671D14-6767-4822-A6D6-68873D3D07E4}" destId="{35C159E9-91EA-4177-A873-7D0C0894B1D5}" srcOrd="9" destOrd="0" presId="urn:microsoft.com/office/officeart/2005/8/layout/cycle1"/>
    <dgm:cxn modelId="{35654B82-BCB4-412A-A842-39AD0A2A75A1}" type="presParOf" srcId="{17671D14-6767-4822-A6D6-68873D3D07E4}" destId="{B9D3E29A-9456-4D73-961E-94FE90511D5F}" srcOrd="10" destOrd="0" presId="urn:microsoft.com/office/officeart/2005/8/layout/cycle1"/>
    <dgm:cxn modelId="{5A295FA3-9FBD-4922-A9F7-BDC8D734FF97}" type="presParOf" srcId="{17671D14-6767-4822-A6D6-68873D3D07E4}" destId="{3CD3DB74-624B-4567-B795-8754D04C1FD8}" srcOrd="11" destOrd="0" presId="urn:microsoft.com/office/officeart/2005/8/layout/cycle1"/>
    <dgm:cxn modelId="{03AED5FA-DEED-4D1C-8B2C-373855888B3D}" type="presParOf" srcId="{17671D14-6767-4822-A6D6-68873D3D07E4}" destId="{E4C05EAD-0EFA-4033-B9D3-D10368BDA2A6}" srcOrd="12" destOrd="0" presId="urn:microsoft.com/office/officeart/2005/8/layout/cycle1"/>
    <dgm:cxn modelId="{673D4B98-0014-4E2D-8900-196985054D6C}" type="presParOf" srcId="{17671D14-6767-4822-A6D6-68873D3D07E4}" destId="{0CAF85C2-4C53-4BCE-A1FB-A363B5975ACE}" srcOrd="13" destOrd="0" presId="urn:microsoft.com/office/officeart/2005/8/layout/cycle1"/>
    <dgm:cxn modelId="{9331CAA7-81AB-4E4B-8CD8-E07E0F8A947F}" type="presParOf" srcId="{17671D14-6767-4822-A6D6-68873D3D07E4}" destId="{A9DA9C0E-64D9-46C4-B525-F9F652887104}"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2CC061-3590-49C7-9058-6A6E0C0BB66F}">
      <dsp:nvSpPr>
        <dsp:cNvPr id="0" name=""/>
        <dsp:cNvSpPr/>
      </dsp:nvSpPr>
      <dsp:spPr>
        <a:xfrm>
          <a:off x="0" y="0"/>
          <a:ext cx="770485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C120DC-B5E6-42AF-B839-6C39F69D89BE}">
      <dsp:nvSpPr>
        <dsp:cNvPr id="0" name=""/>
        <dsp:cNvSpPr/>
      </dsp:nvSpPr>
      <dsp:spPr>
        <a:xfrm>
          <a:off x="0" y="0"/>
          <a:ext cx="1540971" cy="4220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dirty="0">
              <a:latin typeface="Agency FB" panose="020B0503020202020204" pitchFamily="34" charset="0"/>
            </a:rPr>
            <a:t>DUAL ECONOMY</a:t>
          </a:r>
        </a:p>
        <a:p>
          <a:pPr marL="0" lvl="0" indent="0" algn="l" defTabSz="1066800">
            <a:lnSpc>
              <a:spcPct val="90000"/>
            </a:lnSpc>
            <a:spcBef>
              <a:spcPct val="0"/>
            </a:spcBef>
            <a:spcAft>
              <a:spcPct val="35000"/>
            </a:spcAft>
            <a:buNone/>
          </a:pPr>
          <a:r>
            <a:rPr lang="en-GB" sz="2500" kern="1200" dirty="0">
              <a:latin typeface="Agency FB" panose="020B0503020202020204" pitchFamily="34" charset="0"/>
            </a:rPr>
            <a:t>(Lewis model)</a:t>
          </a:r>
          <a:endParaRPr lang="el-GR" sz="2500" kern="1200" dirty="0">
            <a:latin typeface="Agency FB" panose="020B0503020202020204" pitchFamily="34" charset="0"/>
          </a:endParaRPr>
        </a:p>
        <a:p>
          <a:pPr marL="0" lvl="0" indent="0" algn="l" defTabSz="1066800">
            <a:lnSpc>
              <a:spcPct val="90000"/>
            </a:lnSpc>
            <a:spcBef>
              <a:spcPct val="0"/>
            </a:spcBef>
            <a:spcAft>
              <a:spcPct val="35000"/>
            </a:spcAft>
            <a:buNone/>
          </a:pPr>
          <a:r>
            <a:rPr lang="el-GR" sz="2500" b="1" i="0" kern="1200" dirty="0">
              <a:solidFill>
                <a:srgbClr val="404040"/>
              </a:solidFill>
              <a:effectLst/>
              <a:latin typeface="DeepSeek-CJK-patch"/>
            </a:rPr>
            <a:t>Διττή οικονομία</a:t>
          </a:r>
          <a:endParaRPr lang="en-IN" sz="2500" kern="1200" dirty="0">
            <a:latin typeface="Agency FB" panose="020B0503020202020204" pitchFamily="34" charset="0"/>
          </a:endParaRPr>
        </a:p>
      </dsp:txBody>
      <dsp:txXfrm>
        <a:off x="0" y="0"/>
        <a:ext cx="1540971" cy="4220016"/>
      </dsp:txXfrm>
    </dsp:sp>
    <dsp:sp modelId="{F80FE9D9-A2F0-4808-A1FE-8EF370B55456}">
      <dsp:nvSpPr>
        <dsp:cNvPr id="0" name=""/>
        <dsp:cNvSpPr/>
      </dsp:nvSpPr>
      <dsp:spPr>
        <a:xfrm>
          <a:off x="1656174" y="72012"/>
          <a:ext cx="2966369" cy="1961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l-GR" sz="3800" kern="1200" dirty="0">
              <a:latin typeface="Agency FB" panose="020B0503020202020204" pitchFamily="34" charset="0"/>
            </a:rPr>
            <a:t>Η </a:t>
          </a:r>
          <a:r>
            <a:rPr lang="el-GR" sz="3800" b="1" i="0" kern="1200" dirty="0">
              <a:solidFill>
                <a:srgbClr val="404040"/>
              </a:solidFill>
              <a:effectLst/>
              <a:latin typeface="DeepSeek-CJK-patch"/>
            </a:rPr>
            <a:t>ΚΛΕΙΣΤΗ ΟΙΚΟΝΟΜΙΑ</a:t>
          </a:r>
          <a:r>
            <a:rPr lang="el-GR" sz="3800" b="0" i="0" kern="1200" dirty="0">
              <a:solidFill>
                <a:srgbClr val="404040"/>
              </a:solidFill>
              <a:effectLst/>
              <a:latin typeface="DeepSeek-CJK-patch"/>
            </a:rPr>
            <a:t> </a:t>
          </a:r>
          <a:endParaRPr lang="en-IN" sz="3800" kern="1200" dirty="0">
            <a:latin typeface="Agency FB" panose="020B0503020202020204" pitchFamily="34" charset="0"/>
          </a:endParaRPr>
        </a:p>
      </dsp:txBody>
      <dsp:txXfrm>
        <a:off x="1656174" y="72012"/>
        <a:ext cx="2966369" cy="1961648"/>
      </dsp:txXfrm>
    </dsp:sp>
    <dsp:sp modelId="{41CBEBBA-A3F7-4A0F-A571-89914EE20A14}">
      <dsp:nvSpPr>
        <dsp:cNvPr id="0" name=""/>
        <dsp:cNvSpPr/>
      </dsp:nvSpPr>
      <dsp:spPr>
        <a:xfrm>
          <a:off x="4738486" y="98082"/>
          <a:ext cx="2966369" cy="980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dirty="0">
              <a:latin typeface="Agency FB" panose="020B0503020202020204" pitchFamily="34" charset="0"/>
            </a:rPr>
            <a:t>SUBSISTENCE SECTOR</a:t>
          </a:r>
          <a:endParaRPr lang="el-GR" sz="1900" kern="1200" dirty="0">
            <a:latin typeface="Agency FB" panose="020B0503020202020204" pitchFamily="34" charset="0"/>
          </a:endParaRPr>
        </a:p>
        <a:p>
          <a:pPr marL="0" lvl="0" indent="0" algn="l" defTabSz="844550">
            <a:lnSpc>
              <a:spcPct val="90000"/>
            </a:lnSpc>
            <a:spcBef>
              <a:spcPct val="0"/>
            </a:spcBef>
            <a:spcAft>
              <a:spcPct val="35000"/>
            </a:spcAft>
            <a:buNone/>
          </a:pPr>
          <a:r>
            <a:rPr lang="el-GR" sz="1900" b="0" i="0" kern="1200" dirty="0"/>
            <a:t>«</a:t>
          </a:r>
          <a:r>
            <a:rPr lang="el-GR" sz="1900" b="1" i="0" kern="1200" dirty="0"/>
            <a:t>ΤΟΜΕΑΣ ΑΥΤΑΡΚΕΙΑΣ</a:t>
          </a:r>
          <a:r>
            <a:rPr lang="el-GR" sz="1900" b="0" i="0" kern="1200" dirty="0"/>
            <a:t>»</a:t>
          </a:r>
          <a:endParaRPr lang="en-IN" sz="1900" kern="1200" dirty="0">
            <a:latin typeface="Agency FB" panose="020B0503020202020204" pitchFamily="34" charset="0"/>
          </a:endParaRPr>
        </a:p>
      </dsp:txBody>
      <dsp:txXfrm>
        <a:off x="4738486" y="98082"/>
        <a:ext cx="2966369" cy="980824"/>
      </dsp:txXfrm>
    </dsp:sp>
    <dsp:sp modelId="{8645D32B-749D-4E52-97E7-C87C1C0D8F11}">
      <dsp:nvSpPr>
        <dsp:cNvPr id="0" name=""/>
        <dsp:cNvSpPr/>
      </dsp:nvSpPr>
      <dsp:spPr>
        <a:xfrm>
          <a:off x="4622913" y="1078906"/>
          <a:ext cx="296636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E26571-4C09-4289-8FF9-82DC945B6E79}">
      <dsp:nvSpPr>
        <dsp:cNvPr id="0" name=""/>
        <dsp:cNvSpPr/>
      </dsp:nvSpPr>
      <dsp:spPr>
        <a:xfrm>
          <a:off x="4738486" y="1078906"/>
          <a:ext cx="2966369" cy="980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dirty="0">
              <a:latin typeface="Agency FB" panose="020B0503020202020204" pitchFamily="34" charset="0"/>
            </a:rPr>
            <a:t>CAPITALIST SECTOR</a:t>
          </a:r>
          <a:endParaRPr lang="el-GR" sz="1900" kern="1200" dirty="0">
            <a:latin typeface="Agency FB" panose="020B0503020202020204" pitchFamily="34" charset="0"/>
          </a:endParaRPr>
        </a:p>
        <a:p>
          <a:pPr marL="0" lvl="0" indent="0" algn="l" defTabSz="844550">
            <a:lnSpc>
              <a:spcPct val="90000"/>
            </a:lnSpc>
            <a:spcBef>
              <a:spcPct val="0"/>
            </a:spcBef>
            <a:spcAft>
              <a:spcPct val="35000"/>
            </a:spcAft>
            <a:buNone/>
          </a:pPr>
          <a:r>
            <a:rPr lang="el-GR" sz="1900" b="0" i="0" kern="1200" dirty="0"/>
            <a:t>«</a:t>
          </a:r>
          <a:r>
            <a:rPr lang="el-GR" sz="1900" b="1" i="0" kern="1200" dirty="0"/>
            <a:t>ΚΑΠΙΤΑΛΙΣΤΙΚΟΣ ΤΟΜΕΑΣ</a:t>
          </a:r>
          <a:r>
            <a:rPr lang="el-GR" sz="1900" b="0" i="0" kern="1200" dirty="0"/>
            <a:t>»</a:t>
          </a:r>
          <a:endParaRPr lang="en-IN" sz="1900" kern="1200" dirty="0">
            <a:latin typeface="Agency FB" panose="020B0503020202020204" pitchFamily="34" charset="0"/>
          </a:endParaRPr>
        </a:p>
      </dsp:txBody>
      <dsp:txXfrm>
        <a:off x="4738486" y="1078906"/>
        <a:ext cx="2966369" cy="980824"/>
      </dsp:txXfrm>
    </dsp:sp>
    <dsp:sp modelId="{C177A350-FD35-4D1E-9584-5F2B315EF3AF}">
      <dsp:nvSpPr>
        <dsp:cNvPr id="0" name=""/>
        <dsp:cNvSpPr/>
      </dsp:nvSpPr>
      <dsp:spPr>
        <a:xfrm>
          <a:off x="1540971" y="2059730"/>
          <a:ext cx="6163884"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256BB2-A664-4BC4-81B0-2FAF32CEA76A}">
      <dsp:nvSpPr>
        <dsp:cNvPr id="0" name=""/>
        <dsp:cNvSpPr/>
      </dsp:nvSpPr>
      <dsp:spPr>
        <a:xfrm>
          <a:off x="1656544" y="2157812"/>
          <a:ext cx="2966369" cy="1961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l-GR" sz="3800" b="1" i="0" kern="1200" dirty="0">
              <a:solidFill>
                <a:srgbClr val="404040"/>
              </a:solidFill>
              <a:effectLst/>
              <a:latin typeface="DeepSeek-CJK-patch"/>
            </a:rPr>
            <a:t>Η ΑΝΟΙΚΤΗ ΟΙΚΟΝΟΜΙΑ</a:t>
          </a:r>
          <a:endParaRPr lang="en-IN" sz="3800" kern="1200" dirty="0">
            <a:latin typeface="Agency FB" panose="020B0503020202020204" pitchFamily="34" charset="0"/>
          </a:endParaRPr>
        </a:p>
      </dsp:txBody>
      <dsp:txXfrm>
        <a:off x="1656544" y="2157812"/>
        <a:ext cx="2966369" cy="1961648"/>
      </dsp:txXfrm>
    </dsp:sp>
    <dsp:sp modelId="{1E4E4FA3-52A1-4D2B-B149-05F6A0AA6D69}">
      <dsp:nvSpPr>
        <dsp:cNvPr id="0" name=""/>
        <dsp:cNvSpPr/>
      </dsp:nvSpPr>
      <dsp:spPr>
        <a:xfrm>
          <a:off x="4738486" y="2157812"/>
          <a:ext cx="2966369" cy="980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dirty="0">
              <a:latin typeface="Agency FB" panose="020B0503020202020204" pitchFamily="34" charset="0"/>
            </a:rPr>
            <a:t>IMMIGRATION</a:t>
          </a:r>
          <a:endParaRPr lang="el-GR" sz="1900" kern="1200" dirty="0">
            <a:latin typeface="Agency FB" panose="020B0503020202020204" pitchFamily="34" charset="0"/>
          </a:endParaRPr>
        </a:p>
        <a:p>
          <a:pPr marL="0" lvl="0" indent="0" algn="l" defTabSz="844550">
            <a:lnSpc>
              <a:spcPct val="90000"/>
            </a:lnSpc>
            <a:spcBef>
              <a:spcPct val="0"/>
            </a:spcBef>
            <a:spcAft>
              <a:spcPct val="35000"/>
            </a:spcAft>
            <a:buNone/>
          </a:pPr>
          <a:r>
            <a:rPr lang="el-GR" sz="1900" b="0" i="0" kern="1200" dirty="0"/>
            <a:t>«</a:t>
          </a:r>
          <a:r>
            <a:rPr lang="el-GR" sz="1900" b="1" i="0" kern="1200" dirty="0"/>
            <a:t>ΜΕΤΑΝΑΣΤΕΥΣΗ</a:t>
          </a:r>
          <a:r>
            <a:rPr lang="el-GR" sz="1900" b="0" i="0" kern="1200" dirty="0"/>
            <a:t>»</a:t>
          </a:r>
          <a:endParaRPr lang="en-IN" sz="1900" kern="1200" dirty="0">
            <a:latin typeface="Agency FB" panose="020B0503020202020204" pitchFamily="34" charset="0"/>
          </a:endParaRPr>
        </a:p>
      </dsp:txBody>
      <dsp:txXfrm>
        <a:off x="4738486" y="2157812"/>
        <a:ext cx="2966369" cy="980824"/>
      </dsp:txXfrm>
    </dsp:sp>
    <dsp:sp modelId="{5304DCED-6A4A-46A8-817D-F5925977CF3B}">
      <dsp:nvSpPr>
        <dsp:cNvPr id="0" name=""/>
        <dsp:cNvSpPr/>
      </dsp:nvSpPr>
      <dsp:spPr>
        <a:xfrm>
          <a:off x="4622913" y="3138636"/>
          <a:ext cx="296636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5E020A-D9DA-4C52-B2F0-CE356DA7E251}">
      <dsp:nvSpPr>
        <dsp:cNvPr id="0" name=""/>
        <dsp:cNvSpPr/>
      </dsp:nvSpPr>
      <dsp:spPr>
        <a:xfrm>
          <a:off x="4738486" y="3138636"/>
          <a:ext cx="2966369" cy="980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kern="1200" dirty="0">
              <a:latin typeface="Agency FB" panose="020B0503020202020204" pitchFamily="34" charset="0"/>
            </a:rPr>
            <a:t>EXPORT OF CAPITAL</a:t>
          </a:r>
          <a:endParaRPr lang="el-GR" sz="1900" kern="1200" dirty="0">
            <a:latin typeface="Agency FB" panose="020B0503020202020204" pitchFamily="34" charset="0"/>
          </a:endParaRPr>
        </a:p>
        <a:p>
          <a:pPr marL="0" lvl="0" indent="0" algn="l" defTabSz="844550">
            <a:lnSpc>
              <a:spcPct val="90000"/>
            </a:lnSpc>
            <a:spcBef>
              <a:spcPct val="0"/>
            </a:spcBef>
            <a:spcAft>
              <a:spcPct val="35000"/>
            </a:spcAft>
            <a:buNone/>
          </a:pPr>
          <a:r>
            <a:rPr lang="el-GR" sz="1900" b="1" i="0" kern="1200" dirty="0">
              <a:solidFill>
                <a:prstClr val="black">
                  <a:hueOff val="0"/>
                  <a:satOff val="0"/>
                  <a:lumOff val="0"/>
                  <a:alphaOff val="0"/>
                </a:prstClr>
              </a:solidFill>
              <a:latin typeface="Calibri"/>
              <a:ea typeface="+mn-ea"/>
              <a:cs typeface="+mn-cs"/>
            </a:rPr>
            <a:t>«ΕΞΑΓΩΓΗ ΚΕΦΑΛΑΙΟΥ»</a:t>
          </a:r>
          <a:endParaRPr lang="en-IN" sz="1900" b="1" i="0" kern="1200" dirty="0">
            <a:solidFill>
              <a:prstClr val="black">
                <a:hueOff val="0"/>
                <a:satOff val="0"/>
                <a:lumOff val="0"/>
                <a:alphaOff val="0"/>
              </a:prstClr>
            </a:solidFill>
            <a:latin typeface="Calibri"/>
            <a:ea typeface="+mn-ea"/>
            <a:cs typeface="+mn-cs"/>
          </a:endParaRPr>
        </a:p>
      </dsp:txBody>
      <dsp:txXfrm>
        <a:off x="4738486" y="3138636"/>
        <a:ext cx="2966369" cy="980824"/>
      </dsp:txXfrm>
    </dsp:sp>
    <dsp:sp modelId="{50C572BF-E44C-40FB-88F2-7CFD0132B67B}">
      <dsp:nvSpPr>
        <dsp:cNvPr id="0" name=""/>
        <dsp:cNvSpPr/>
      </dsp:nvSpPr>
      <dsp:spPr>
        <a:xfrm>
          <a:off x="1540971" y="4119460"/>
          <a:ext cx="6163884"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0BEFBF-7416-4DDC-B510-6F46451CD21F}">
      <dsp:nvSpPr>
        <dsp:cNvPr id="0" name=""/>
        <dsp:cNvSpPr/>
      </dsp:nvSpPr>
      <dsp:spPr>
        <a:xfrm>
          <a:off x="5353858" y="40662"/>
          <a:ext cx="1407812" cy="1407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l-GR" sz="1800" kern="1200" dirty="0">
              <a:latin typeface="Times New Roman" panose="02020603050405020304" pitchFamily="18" charset="0"/>
              <a:cs typeface="Times New Roman" panose="02020603050405020304" pitchFamily="18" charset="0"/>
            </a:rPr>
            <a:t>Πλεόνασμα εργασίας
(από τον αγροτικό τομέα)</a:t>
          </a:r>
          <a:endParaRPr lang="en-IN" sz="1800" kern="1200" dirty="0">
            <a:latin typeface="Times New Roman" panose="02020603050405020304" pitchFamily="18" charset="0"/>
            <a:cs typeface="Times New Roman" panose="02020603050405020304" pitchFamily="18" charset="0"/>
          </a:endParaRPr>
        </a:p>
      </dsp:txBody>
      <dsp:txXfrm>
        <a:off x="5353858" y="40662"/>
        <a:ext cx="1407812" cy="1407812"/>
      </dsp:txXfrm>
    </dsp:sp>
    <dsp:sp modelId="{3B2E0AD6-1FE4-4021-A1C6-1157800D6201}">
      <dsp:nvSpPr>
        <dsp:cNvPr id="0" name=""/>
        <dsp:cNvSpPr/>
      </dsp:nvSpPr>
      <dsp:spPr>
        <a:xfrm>
          <a:off x="2040011" y="-325"/>
          <a:ext cx="5281017" cy="5281017"/>
        </a:xfrm>
        <a:prstGeom prst="circularArrow">
          <a:avLst>
            <a:gd name="adj1" fmla="val 5198"/>
            <a:gd name="adj2" fmla="val 335778"/>
            <a:gd name="adj3" fmla="val 21293792"/>
            <a:gd name="adj4" fmla="val 19765757"/>
            <a:gd name="adj5" fmla="val 6065"/>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F933F4-03E5-4D31-B44E-53BD2E1D33FE}">
      <dsp:nvSpPr>
        <dsp:cNvPr id="0" name=""/>
        <dsp:cNvSpPr/>
      </dsp:nvSpPr>
      <dsp:spPr>
        <a:xfrm>
          <a:off x="6205042" y="2660337"/>
          <a:ext cx="1407812" cy="1407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l-GR" sz="1800" kern="1200" dirty="0">
              <a:latin typeface="Times New Roman" panose="02020603050405020304" pitchFamily="18" charset="0"/>
              <a:cs typeface="Times New Roman" panose="02020603050405020304" pitchFamily="18" charset="0"/>
            </a:rPr>
            <a:t>Προσελκύεται από τον μεταποιητικό τομέα</a:t>
          </a:r>
          <a:endParaRPr lang="en-IN" sz="1800" kern="1200" dirty="0">
            <a:latin typeface="Times New Roman" panose="02020603050405020304" pitchFamily="18" charset="0"/>
            <a:cs typeface="Times New Roman" panose="02020603050405020304" pitchFamily="18" charset="0"/>
          </a:endParaRPr>
        </a:p>
      </dsp:txBody>
      <dsp:txXfrm>
        <a:off x="6205042" y="2660337"/>
        <a:ext cx="1407812" cy="1407812"/>
      </dsp:txXfrm>
    </dsp:sp>
    <dsp:sp modelId="{3F453B51-5E8C-4D38-B5F8-0FD6975B8B35}">
      <dsp:nvSpPr>
        <dsp:cNvPr id="0" name=""/>
        <dsp:cNvSpPr/>
      </dsp:nvSpPr>
      <dsp:spPr>
        <a:xfrm>
          <a:off x="2040011" y="-325"/>
          <a:ext cx="5281017" cy="5281017"/>
        </a:xfrm>
        <a:prstGeom prst="circularArrow">
          <a:avLst>
            <a:gd name="adj1" fmla="val 5198"/>
            <a:gd name="adj2" fmla="val 335778"/>
            <a:gd name="adj3" fmla="val 4015268"/>
            <a:gd name="adj4" fmla="val 2252909"/>
            <a:gd name="adj5" fmla="val 6065"/>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A4EE75-3B62-4594-A324-F326E72A6854}">
      <dsp:nvSpPr>
        <dsp:cNvPr id="0" name=""/>
        <dsp:cNvSpPr/>
      </dsp:nvSpPr>
      <dsp:spPr>
        <a:xfrm>
          <a:off x="3976613" y="4279385"/>
          <a:ext cx="1407812" cy="1407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l-GR" sz="1800" kern="1200" dirty="0">
              <a:latin typeface="Times New Roman" panose="02020603050405020304" pitchFamily="18" charset="0"/>
              <a:cs typeface="Times New Roman" panose="02020603050405020304" pitchFamily="18" charset="0"/>
            </a:rPr>
            <a:t>Υψηλοί/σταθεροί μισθοί</a:t>
          </a:r>
          <a:endParaRPr lang="en-IN" sz="1800" kern="1200" dirty="0">
            <a:latin typeface="Times New Roman" panose="02020603050405020304" pitchFamily="18" charset="0"/>
            <a:cs typeface="Times New Roman" panose="02020603050405020304" pitchFamily="18" charset="0"/>
          </a:endParaRPr>
        </a:p>
      </dsp:txBody>
      <dsp:txXfrm>
        <a:off x="3976613" y="4279385"/>
        <a:ext cx="1407812" cy="1407812"/>
      </dsp:txXfrm>
    </dsp:sp>
    <dsp:sp modelId="{69F1EA8C-FB26-4BED-BEE9-CBAB69512619}">
      <dsp:nvSpPr>
        <dsp:cNvPr id="0" name=""/>
        <dsp:cNvSpPr/>
      </dsp:nvSpPr>
      <dsp:spPr>
        <a:xfrm>
          <a:off x="2040011" y="-325"/>
          <a:ext cx="5281017" cy="5281017"/>
        </a:xfrm>
        <a:prstGeom prst="circularArrow">
          <a:avLst>
            <a:gd name="adj1" fmla="val 5198"/>
            <a:gd name="adj2" fmla="val 335778"/>
            <a:gd name="adj3" fmla="val 8211313"/>
            <a:gd name="adj4" fmla="val 6448954"/>
            <a:gd name="adj5" fmla="val 6065"/>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D3E29A-9456-4D73-961E-94FE90511D5F}">
      <dsp:nvSpPr>
        <dsp:cNvPr id="0" name=""/>
        <dsp:cNvSpPr/>
      </dsp:nvSpPr>
      <dsp:spPr>
        <a:xfrm>
          <a:off x="1748185" y="2660337"/>
          <a:ext cx="1407812" cy="1407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l-GR" sz="1800" kern="1200" dirty="0">
              <a:latin typeface="Times New Roman" panose="02020603050405020304" pitchFamily="18" charset="0"/>
              <a:cs typeface="Times New Roman" panose="02020603050405020304" pitchFamily="18" charset="0"/>
            </a:rPr>
            <a:t>Κέρδος
(για τον επιχειρηματία</a:t>
          </a:r>
          <a:r>
            <a:rPr lang="en-GB" sz="1800" kern="1200" dirty="0">
              <a:latin typeface="Times New Roman" panose="02020603050405020304" pitchFamily="18" charset="0"/>
              <a:cs typeface="Times New Roman" panose="02020603050405020304" pitchFamily="18" charset="0"/>
            </a:rPr>
            <a:t>)</a:t>
          </a:r>
          <a:endParaRPr lang="en-IN" sz="1800" kern="1200" dirty="0">
            <a:latin typeface="Times New Roman" panose="02020603050405020304" pitchFamily="18" charset="0"/>
            <a:cs typeface="Times New Roman" panose="02020603050405020304" pitchFamily="18" charset="0"/>
          </a:endParaRPr>
        </a:p>
      </dsp:txBody>
      <dsp:txXfrm>
        <a:off x="1748185" y="2660337"/>
        <a:ext cx="1407812" cy="1407812"/>
      </dsp:txXfrm>
    </dsp:sp>
    <dsp:sp modelId="{3CD3DB74-624B-4567-B795-8754D04C1FD8}">
      <dsp:nvSpPr>
        <dsp:cNvPr id="0" name=""/>
        <dsp:cNvSpPr/>
      </dsp:nvSpPr>
      <dsp:spPr>
        <a:xfrm>
          <a:off x="2133590" y="-76213"/>
          <a:ext cx="5281017" cy="5281017"/>
        </a:xfrm>
        <a:prstGeom prst="circularArrow">
          <a:avLst>
            <a:gd name="adj1" fmla="val 5198"/>
            <a:gd name="adj2" fmla="val 335778"/>
            <a:gd name="adj3" fmla="val 12298465"/>
            <a:gd name="adj4" fmla="val 10770430"/>
            <a:gd name="adj5" fmla="val 6065"/>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AF85C2-4C53-4BCE-A1FB-A363B5975ACE}">
      <dsp:nvSpPr>
        <dsp:cNvPr id="0" name=""/>
        <dsp:cNvSpPr/>
      </dsp:nvSpPr>
      <dsp:spPr>
        <a:xfrm>
          <a:off x="2599369" y="40662"/>
          <a:ext cx="1407812" cy="1407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l-GR" sz="1800" kern="1200" dirty="0">
              <a:latin typeface="Times New Roman" panose="02020603050405020304" pitchFamily="18" charset="0"/>
              <a:cs typeface="Times New Roman" panose="02020603050405020304" pitchFamily="18" charset="0"/>
            </a:rPr>
            <a:t>Επανεπένδυση του κέρδους ως κεφάλαιο</a:t>
          </a:r>
          <a:endParaRPr lang="en-IN" sz="1800" kern="1200" dirty="0">
            <a:latin typeface="Times New Roman" panose="02020603050405020304" pitchFamily="18" charset="0"/>
            <a:cs typeface="Times New Roman" panose="02020603050405020304" pitchFamily="18" charset="0"/>
          </a:endParaRPr>
        </a:p>
      </dsp:txBody>
      <dsp:txXfrm>
        <a:off x="2599369" y="40662"/>
        <a:ext cx="1407812" cy="1407812"/>
      </dsp:txXfrm>
    </dsp:sp>
    <dsp:sp modelId="{A9DA9C0E-64D9-46C4-B525-F9F652887104}">
      <dsp:nvSpPr>
        <dsp:cNvPr id="0" name=""/>
        <dsp:cNvSpPr/>
      </dsp:nvSpPr>
      <dsp:spPr>
        <a:xfrm>
          <a:off x="2040011" y="-325"/>
          <a:ext cx="5281017" cy="5281017"/>
        </a:xfrm>
        <a:prstGeom prst="circularArrow">
          <a:avLst>
            <a:gd name="adj1" fmla="val 5198"/>
            <a:gd name="adj2" fmla="val 335778"/>
            <a:gd name="adj3" fmla="val 16866255"/>
            <a:gd name="adj4" fmla="val 15197967"/>
            <a:gd name="adj5" fmla="val 6065"/>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CD5776-AA01-4A12-872E-A7EE64BF5AA8}" type="datetimeFigureOut">
              <a:rPr lang="en-US" smtClean="0"/>
              <a:t>5/10/2025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C79293-1BE4-4170-AFE7-FFB4A1069E04}" type="slidenum">
              <a:rPr lang="en-US" smtClean="0"/>
              <a:t>‹#›</a:t>
            </a:fld>
            <a:endParaRPr lang="en-US"/>
          </a:p>
        </p:txBody>
      </p:sp>
    </p:spTree>
    <p:extLst>
      <p:ext uri="{BB962C8B-B14F-4D97-AF65-F5344CB8AC3E}">
        <p14:creationId xmlns:p14="http://schemas.microsoft.com/office/powerpoint/2010/main" val="85745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C4C79293-1BE4-4170-AFE7-FFB4A1069E04}" type="slidenum">
              <a:rPr lang="en-US" smtClean="0"/>
              <a:t>26</a:t>
            </a:fld>
            <a:endParaRPr lang="en-US"/>
          </a:p>
        </p:txBody>
      </p:sp>
    </p:spTree>
    <p:extLst>
      <p:ext uri="{BB962C8B-B14F-4D97-AF65-F5344CB8AC3E}">
        <p14:creationId xmlns:p14="http://schemas.microsoft.com/office/powerpoint/2010/main" val="3905543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F2AEA26-0DBF-41E1-A803-69E9436237E8}" type="datetimeFigureOut">
              <a:rPr lang="en-US" smtClean="0"/>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62600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2AEA26-0DBF-41E1-A803-69E9436237E8}" type="datetimeFigureOut">
              <a:rPr lang="en-US" smtClean="0"/>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15455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2AEA26-0DBF-41E1-A803-69E9436237E8}" type="datetimeFigureOut">
              <a:rPr lang="en-US" smtClean="0"/>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2283212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2AEA26-0DBF-41E1-A803-69E9436237E8}" type="datetimeFigureOut">
              <a:rPr lang="en-US" smtClean="0"/>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2563605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2AEA26-0DBF-41E1-A803-69E9436237E8}" type="datetimeFigureOut">
              <a:rPr lang="en-US" smtClean="0"/>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492482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F2AEA26-0DBF-41E1-A803-69E9436237E8}" type="datetimeFigureOut">
              <a:rPr lang="en-US" smtClean="0"/>
              <a:t>5/10/2025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2430576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F2AEA26-0DBF-41E1-A803-69E9436237E8}" type="datetimeFigureOut">
              <a:rPr lang="en-US" smtClean="0"/>
              <a:t>5/10/2025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313122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2AEA26-0DBF-41E1-A803-69E9436237E8}" type="datetimeFigureOut">
              <a:rPr lang="en-US" smtClean="0"/>
              <a:t>5/10/2025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1408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2AEA26-0DBF-41E1-A803-69E9436237E8}" type="datetimeFigureOut">
              <a:rPr lang="en-US" smtClean="0"/>
              <a:t>5/10/2025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206324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2AEA26-0DBF-41E1-A803-69E9436237E8}" type="datetimeFigureOut">
              <a:rPr lang="en-US" smtClean="0"/>
              <a:t>5/10/2025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121567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2AEA26-0DBF-41E1-A803-69E9436237E8}" type="datetimeFigureOut">
              <a:rPr lang="en-US" smtClean="0"/>
              <a:t>5/10/2025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213364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2AEA26-0DBF-41E1-A803-69E9436237E8}" type="datetimeFigureOut">
              <a:rPr lang="en-US" smtClean="0"/>
              <a:t>5/10/2025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854E95-95EF-4DB5-9FED-B70B0D375C15}" type="slidenum">
              <a:rPr lang="en-US" smtClean="0"/>
              <a:t>‹#›</a:t>
            </a:fld>
            <a:endParaRPr lang="en-US"/>
          </a:p>
        </p:txBody>
      </p:sp>
    </p:spTree>
    <p:extLst>
      <p:ext uri="{BB962C8B-B14F-4D97-AF65-F5344CB8AC3E}">
        <p14:creationId xmlns:p14="http://schemas.microsoft.com/office/powerpoint/2010/main" val="3678930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60187"/>
            <a:ext cx="7772400" cy="1470025"/>
          </a:xfrm>
        </p:spPr>
        <p:txBody>
          <a:bodyPr>
            <a:normAutofit/>
          </a:bodyPr>
          <a:lstStyle/>
          <a:p>
            <a:r>
              <a:rPr lang="el-GR" b="1" dirty="0"/>
              <a:t>Οικονομική Ανάπτυξη</a:t>
            </a:r>
            <a:br>
              <a:rPr lang="el-GR" dirty="0"/>
            </a:br>
            <a:endParaRPr sz="3600" dirty="0"/>
          </a:p>
        </p:txBody>
      </p:sp>
      <p:sp>
        <p:nvSpPr>
          <p:cNvPr id="3" name="Subtitle 2"/>
          <p:cNvSpPr>
            <a:spLocks noGrp="1"/>
          </p:cNvSpPr>
          <p:nvPr>
            <p:ph type="subTitle" idx="1"/>
          </p:nvPr>
        </p:nvSpPr>
        <p:spPr>
          <a:xfrm>
            <a:off x="1371600" y="4153237"/>
            <a:ext cx="6400800" cy="1752600"/>
          </a:xfrm>
          <a:solidFill>
            <a:schemeClr val="accent2"/>
          </a:solidFill>
        </p:spPr>
        <p:txBody>
          <a:bodyPr>
            <a:normAutofit fontScale="70000" lnSpcReduction="20000"/>
          </a:bodyPr>
          <a:lstStyle/>
          <a:p>
            <a:endParaRPr lang="en-US" dirty="0"/>
          </a:p>
          <a:p>
            <a:r>
              <a:rPr lang="el-GR" b="1" dirty="0">
                <a:solidFill>
                  <a:schemeClr val="tx1"/>
                </a:solidFill>
              </a:rPr>
              <a:t>Τμήμα Οικονομικών Επιστημών</a:t>
            </a:r>
          </a:p>
          <a:p>
            <a:r>
              <a:rPr lang="el-GR" dirty="0">
                <a:solidFill>
                  <a:schemeClr val="tx1"/>
                </a:solidFill>
              </a:rPr>
              <a:t>Πανεπιστημίου Μακεδονίας</a:t>
            </a:r>
          </a:p>
          <a:p>
            <a:r>
              <a:rPr lang="el-GR" dirty="0">
                <a:solidFill>
                  <a:schemeClr val="tx1"/>
                </a:solidFill>
              </a:rPr>
              <a:t>Δρ. Πέτρου </a:t>
            </a:r>
            <a:r>
              <a:rPr lang="el-GR" dirty="0" err="1">
                <a:solidFill>
                  <a:schemeClr val="tx1"/>
                </a:solidFill>
              </a:rPr>
              <a:t>Γκολίτση</a:t>
            </a:r>
            <a:r>
              <a:rPr lang="el-GR" dirty="0">
                <a:solidFill>
                  <a:schemeClr val="tx1"/>
                </a:solidFill>
              </a:rPr>
              <a:t> </a:t>
            </a:r>
          </a:p>
          <a:p>
            <a:r>
              <a:rPr lang="el-GR" dirty="0"/>
              <a:t>Εαρινό Εξάμηνο 2025</a:t>
            </a:r>
            <a:endParaRP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17139" y="97131"/>
            <a:ext cx="2033294" cy="2033294"/>
          </a:xfrm>
          <a:prstGeom prst="rect">
            <a:avLst/>
          </a:prstGeom>
        </p:spPr>
      </p:pic>
      <p:sp>
        <p:nvSpPr>
          <p:cNvPr id="6" name="TextBox 5">
            <a:extLst>
              <a:ext uri="{FF2B5EF4-FFF2-40B4-BE49-F238E27FC236}">
                <a16:creationId xmlns:a16="http://schemas.microsoft.com/office/drawing/2014/main" id="{89AF2C5D-289B-2DC2-DCFB-472535D1E4BF}"/>
              </a:ext>
            </a:extLst>
          </p:cNvPr>
          <p:cNvSpPr txBox="1"/>
          <p:nvPr/>
        </p:nvSpPr>
        <p:spPr>
          <a:xfrm>
            <a:off x="1143000" y="3075057"/>
            <a:ext cx="7467600" cy="707886"/>
          </a:xfrm>
          <a:prstGeom prst="rect">
            <a:avLst/>
          </a:prstGeom>
          <a:noFill/>
        </p:spPr>
        <p:txBody>
          <a:bodyPr wrap="square">
            <a:spAutoFit/>
          </a:bodyPr>
          <a:lstStyle/>
          <a:p>
            <a:r>
              <a:rPr lang="el-GR" sz="4000" b="1" dirty="0"/>
              <a:t>Το Διαρθρωτικό Μοντέλο (</a:t>
            </a:r>
            <a:r>
              <a:rPr lang="el-GR" sz="4000" b="1" dirty="0" err="1"/>
              <a:t>Lewis</a:t>
            </a:r>
            <a:r>
              <a:rPr lang="el-GR" sz="4000" b="1" dirty="0"/>
              <a:t>)</a:t>
            </a:r>
          </a:p>
        </p:txBody>
      </p:sp>
    </p:spTree>
    <p:extLst>
      <p:ext uri="{BB962C8B-B14F-4D97-AF65-F5344CB8AC3E}">
        <p14:creationId xmlns:p14="http://schemas.microsoft.com/office/powerpoint/2010/main" val="2149328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216A7F-E9F3-FD5C-76FD-2DB3FF7F7F85}"/>
              </a:ext>
            </a:extLst>
          </p:cNvPr>
          <p:cNvSpPr>
            <a:spLocks noGrp="1"/>
          </p:cNvSpPr>
          <p:nvPr>
            <p:ph type="title"/>
          </p:nvPr>
        </p:nvSpPr>
        <p:spPr/>
        <p:txBody>
          <a:bodyPr>
            <a:normAutofit fontScale="90000"/>
          </a:bodyPr>
          <a:lstStyle/>
          <a:p>
            <a:r>
              <a:rPr lang="el-GR" b="1" i="0" dirty="0">
                <a:solidFill>
                  <a:srgbClr val="404040"/>
                </a:solidFill>
                <a:effectLst/>
                <a:latin typeface="DeepSeek-CJK-patch"/>
              </a:rPr>
              <a:t>Βασικές Υποθέσεις</a:t>
            </a: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5D81DCBD-6D18-7D32-9CAA-A077BCFDF0ED}"/>
              </a:ext>
            </a:extLst>
          </p:cNvPr>
          <p:cNvSpPr>
            <a:spLocks noGrp="1"/>
          </p:cNvSpPr>
          <p:nvPr>
            <p:ph idx="1"/>
          </p:nvPr>
        </p:nvSpPr>
        <p:spPr>
          <a:xfrm>
            <a:off x="533400" y="1219200"/>
            <a:ext cx="8229600" cy="6553200"/>
          </a:xfrm>
        </p:spPr>
        <p:txBody>
          <a:bodyPr>
            <a:normAutofit fontScale="92500" lnSpcReduction="20000"/>
          </a:bodyPr>
          <a:lstStyle/>
          <a:p>
            <a:pPr algn="l">
              <a:spcBef>
                <a:spcPts val="1029"/>
              </a:spcBef>
              <a:spcAft>
                <a:spcPts val="1029"/>
              </a:spcAft>
              <a:buFont typeface="+mj-lt"/>
              <a:buAutoNum type="arabicPeriod"/>
            </a:pPr>
            <a:r>
              <a:rPr lang="el-GR" b="1" i="0" dirty="0">
                <a:solidFill>
                  <a:srgbClr val="404040"/>
                </a:solidFill>
                <a:effectLst/>
                <a:latin typeface="DeepSeek-CJK-patch"/>
              </a:rPr>
              <a:t>Δομική </a:t>
            </a:r>
            <a:r>
              <a:rPr lang="el-GR" b="1" i="0" dirty="0" err="1">
                <a:solidFill>
                  <a:srgbClr val="404040"/>
                </a:solidFill>
                <a:effectLst/>
                <a:latin typeface="DeepSeek-CJK-patch"/>
              </a:rPr>
              <a:t>Δυικότητα</a:t>
            </a:r>
            <a:r>
              <a:rPr lang="el-GR" b="0" i="0" dirty="0">
                <a:solidFill>
                  <a:srgbClr val="404040"/>
                </a:solidFill>
                <a:effectLst/>
                <a:latin typeface="DeepSeek-CJK-patch"/>
              </a:rPr>
              <a:t>: Η οικονομία χωρίζεται σε δύο ανεξάρτητους τομείς.</a:t>
            </a:r>
          </a:p>
          <a:p>
            <a:pPr algn="l">
              <a:spcBef>
                <a:spcPts val="300"/>
              </a:spcBef>
              <a:spcAft>
                <a:spcPts val="1029"/>
              </a:spcAft>
              <a:buFont typeface="+mj-lt"/>
              <a:buAutoNum type="arabicPeriod"/>
            </a:pPr>
            <a:r>
              <a:rPr lang="el-GR" b="1" i="0" dirty="0">
                <a:solidFill>
                  <a:srgbClr val="404040"/>
                </a:solidFill>
                <a:effectLst/>
                <a:latin typeface="DeepSeek-CJK-patch"/>
              </a:rPr>
              <a:t>Πλεόνασμα Εργατικού Δυναμικού</a:t>
            </a:r>
            <a:r>
              <a:rPr lang="el-GR" b="0" i="0" dirty="0">
                <a:solidFill>
                  <a:srgbClr val="404040"/>
                </a:solidFill>
                <a:effectLst/>
                <a:latin typeface="DeepSeek-CJK-patch"/>
              </a:rPr>
              <a:t>: Ο γεωργικός τομέας έχει "μηδενική οριακή παραγωγικότητα" εργασίας (οι εργάτες μπορούν να μετακινηθούν χωρίς απώλεια παραγωγής).</a:t>
            </a:r>
          </a:p>
          <a:p>
            <a:pPr algn="l">
              <a:spcBef>
                <a:spcPts val="300"/>
              </a:spcBef>
              <a:spcAft>
                <a:spcPts val="1029"/>
              </a:spcAft>
              <a:buFont typeface="+mj-lt"/>
              <a:buAutoNum type="arabicPeriod"/>
            </a:pPr>
            <a:r>
              <a:rPr lang="el-GR" b="1" i="0" dirty="0">
                <a:solidFill>
                  <a:srgbClr val="404040"/>
                </a:solidFill>
                <a:effectLst/>
                <a:latin typeface="DeepSeek-CJK-patch"/>
              </a:rPr>
              <a:t>Μισθοί στο Βιομηχανικό Τομέα</a:t>
            </a:r>
            <a:r>
              <a:rPr lang="el-GR" b="0" i="0" dirty="0">
                <a:solidFill>
                  <a:srgbClr val="404040"/>
                </a:solidFill>
                <a:effectLst/>
                <a:latin typeface="DeepSeek-CJK-patch"/>
              </a:rPr>
              <a:t>: Προσδιορίζονται ελάχιστα πάνω από το βιοτικό επίπεδο του γεωργικού τομέα (π.χ., </a:t>
            </a:r>
            <a:r>
              <a:rPr lang="el-GR" b="1" i="0" dirty="0">
                <a:solidFill>
                  <a:srgbClr val="404040"/>
                </a:solidFill>
                <a:effectLst/>
                <a:latin typeface="DeepSeek-CJK-patch"/>
              </a:rPr>
              <a:t>μισθός υποδιαίρεσης</a:t>
            </a:r>
            <a:r>
              <a:rPr lang="el-GR" b="0" i="0" dirty="0">
                <a:solidFill>
                  <a:srgbClr val="404040"/>
                </a:solidFill>
                <a:effectLst/>
                <a:latin typeface="DeepSeek-CJK-patch"/>
              </a:rPr>
              <a:t>).</a:t>
            </a:r>
          </a:p>
          <a:p>
            <a:pPr algn="l">
              <a:spcBef>
                <a:spcPts val="300"/>
              </a:spcBef>
              <a:spcAft>
                <a:spcPts val="1029"/>
              </a:spcAft>
              <a:buFont typeface="+mj-lt"/>
              <a:buAutoNum type="arabicPeriod"/>
            </a:pPr>
            <a:r>
              <a:rPr lang="el-GR" b="1" i="0" dirty="0">
                <a:solidFill>
                  <a:srgbClr val="404040"/>
                </a:solidFill>
                <a:effectLst/>
                <a:latin typeface="DeepSeek-CJK-patch"/>
              </a:rPr>
              <a:t>Επανεπένδυση Κέρδους</a:t>
            </a:r>
            <a:r>
              <a:rPr lang="el-GR" b="0" i="0" dirty="0">
                <a:solidFill>
                  <a:srgbClr val="404040"/>
                </a:solidFill>
                <a:effectLst/>
                <a:latin typeface="DeepSeek-CJK-patch"/>
              </a:rPr>
              <a:t>: Τα κέρδη των επιχειρηματιών </a:t>
            </a:r>
            <a:r>
              <a:rPr lang="el-GR" b="0" i="0" dirty="0" err="1">
                <a:solidFill>
                  <a:srgbClr val="404040"/>
                </a:solidFill>
                <a:effectLst/>
                <a:latin typeface="DeepSeek-CJK-patch"/>
              </a:rPr>
              <a:t>επανεπενδύονται</a:t>
            </a:r>
            <a:r>
              <a:rPr lang="el-GR" b="0" i="0" dirty="0">
                <a:solidFill>
                  <a:srgbClr val="404040"/>
                </a:solidFill>
                <a:effectLst/>
                <a:latin typeface="DeepSeek-CJK-patch"/>
              </a:rPr>
              <a:t> για διαρκή ανάπτυξη.</a:t>
            </a:r>
          </a:p>
          <a:p>
            <a:pPr>
              <a:buNone/>
            </a:pPr>
            <a:br>
              <a:rPr lang="el-GR" dirty="0"/>
            </a:br>
            <a:endParaRPr lang="el-GR" dirty="0"/>
          </a:p>
        </p:txBody>
      </p:sp>
    </p:spTree>
    <p:extLst>
      <p:ext uri="{BB962C8B-B14F-4D97-AF65-F5344CB8AC3E}">
        <p14:creationId xmlns:p14="http://schemas.microsoft.com/office/powerpoint/2010/main" val="326165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316EB2-2A24-4708-B381-4650AB115EF0}"/>
              </a:ext>
            </a:extLst>
          </p:cNvPr>
          <p:cNvSpPr>
            <a:spLocks noGrp="1"/>
          </p:cNvSpPr>
          <p:nvPr>
            <p:ph type="title"/>
          </p:nvPr>
        </p:nvSpPr>
        <p:spPr>
          <a:xfrm>
            <a:off x="432486" y="-76200"/>
            <a:ext cx="8229600" cy="1143000"/>
          </a:xfrm>
        </p:spPr>
        <p:txBody>
          <a:bodyPr/>
          <a:lstStyle/>
          <a:p>
            <a:r>
              <a:rPr lang="el-GR" dirty="0"/>
              <a:t>ΥΠΟΘΕΣΕΙΣ (αναλυτικότερα)</a:t>
            </a:r>
          </a:p>
        </p:txBody>
      </p:sp>
      <p:sp>
        <p:nvSpPr>
          <p:cNvPr id="3" name="Θέση περιεχομένου 2">
            <a:extLst>
              <a:ext uri="{FF2B5EF4-FFF2-40B4-BE49-F238E27FC236}">
                <a16:creationId xmlns:a16="http://schemas.microsoft.com/office/drawing/2014/main" id="{D148C974-B889-FC84-B6A0-F56CCBED4F22}"/>
              </a:ext>
            </a:extLst>
          </p:cNvPr>
          <p:cNvSpPr>
            <a:spLocks noGrp="1"/>
          </p:cNvSpPr>
          <p:nvPr>
            <p:ph idx="1"/>
          </p:nvPr>
        </p:nvSpPr>
        <p:spPr>
          <a:xfrm>
            <a:off x="381000" y="914400"/>
            <a:ext cx="8229600" cy="6553200"/>
          </a:xfrm>
        </p:spPr>
        <p:txBody>
          <a:bodyPr>
            <a:normAutofit fontScale="92500"/>
          </a:bodyPr>
          <a:lstStyle/>
          <a:p>
            <a:pPr>
              <a:lnSpc>
                <a:spcPts val="2143"/>
              </a:lnSpc>
              <a:buNone/>
            </a:pPr>
            <a:r>
              <a:rPr lang="el-GR" dirty="0">
                <a:solidFill>
                  <a:srgbClr val="404040"/>
                </a:solidFill>
                <a:effectLst/>
              </a:rPr>
              <a:t>Το μοντέλο υποθέτει ότι μια αναπτυσσόμενη οικονομία διαθέτει πλεόνασμα απασχολούμενου εργατικού δυναμικού στον αγροτικό τομέα.</a:t>
            </a:r>
          </a:p>
          <a:p>
            <a:pPr>
              <a:lnSpc>
                <a:spcPts val="2143"/>
              </a:lnSpc>
              <a:buNone/>
            </a:pPr>
            <a:r>
              <a:rPr lang="el-GR" dirty="0">
                <a:solidFill>
                  <a:srgbClr val="404040"/>
                </a:solidFill>
                <a:effectLst/>
              </a:rPr>
              <a:t>Αυτοί οι εργαζόμενοι προσελκύονται από τον αναπτυσσόμενο βιομηχανικό τομέα, όπου προσφέρονται υψηλότεροι μισθοί.</a:t>
            </a:r>
          </a:p>
          <a:p>
            <a:pPr>
              <a:lnSpc>
                <a:spcPts val="2143"/>
              </a:lnSpc>
              <a:buNone/>
            </a:pPr>
            <a:r>
              <a:rPr lang="el-GR" dirty="0">
                <a:solidFill>
                  <a:srgbClr val="404040"/>
                </a:solidFill>
                <a:effectLst/>
              </a:rPr>
              <a:t>Επίσης, υποθέτει ότι οι μισθοί στον βιομηχανικό τομέα παραμένουν σχετικά σταθεροί.</a:t>
            </a:r>
            <a:endParaRPr lang="el-GR" dirty="0">
              <a:solidFill>
                <a:srgbClr val="404040"/>
              </a:solidFill>
            </a:endParaRPr>
          </a:p>
          <a:p>
            <a:pPr>
              <a:lnSpc>
                <a:spcPts val="2143"/>
              </a:lnSpc>
              <a:buNone/>
            </a:pPr>
            <a:r>
              <a:rPr lang="el-GR" dirty="0">
                <a:solidFill>
                  <a:srgbClr val="404040"/>
                </a:solidFill>
                <a:effectLst/>
              </a:rPr>
              <a:t>Οι επιχειρηματίες στον βιομηχανικό τομέα αποκομίζουν κέρδη, καθώς χρεώνουν μια τιμή υψηλότερη από το σταθερό μισθολογικό ποσοστό.</a:t>
            </a:r>
          </a:p>
          <a:p>
            <a:pPr>
              <a:lnSpc>
                <a:spcPts val="2143"/>
              </a:lnSpc>
              <a:buNone/>
            </a:pPr>
            <a:r>
              <a:rPr lang="el-GR" dirty="0">
                <a:solidFill>
                  <a:srgbClr val="404040"/>
                </a:solidFill>
                <a:effectLst/>
              </a:rPr>
              <a:t>Το μοντέλο προϋποθέτει ότι αυτά τα κέρδη θα </a:t>
            </a:r>
            <a:r>
              <a:rPr lang="el-GR" dirty="0" err="1">
                <a:solidFill>
                  <a:srgbClr val="404040"/>
                </a:solidFill>
                <a:effectLst/>
              </a:rPr>
              <a:t>επανεπενδυθούν</a:t>
            </a:r>
            <a:r>
              <a:rPr lang="el-GR" dirty="0">
                <a:solidFill>
                  <a:srgbClr val="404040"/>
                </a:solidFill>
                <a:effectLst/>
              </a:rPr>
              <a:t> στην επιχείρηση με τη μορφή πάγιου κεφαλαίου.</a:t>
            </a:r>
          </a:p>
          <a:p>
            <a:pPr>
              <a:lnSpc>
                <a:spcPts val="2143"/>
              </a:lnSpc>
              <a:buNone/>
            </a:pPr>
            <a:r>
              <a:rPr lang="el-GR" dirty="0">
                <a:solidFill>
                  <a:srgbClr val="404040"/>
                </a:solidFill>
                <a:effectLst/>
              </a:rPr>
              <a:t>Ένας προηγμένος βιομηχανικός τομέας σημαίνει ότι μια οικονομία έχει μετακινηθεί από μια παραδοσιακή σε μια βιομηχανική κατάσταση.</a:t>
            </a:r>
          </a:p>
          <a:p>
            <a:pPr>
              <a:buNone/>
            </a:pPr>
            <a:br>
              <a:rPr lang="el-GR" dirty="0">
                <a:solidFill>
                  <a:srgbClr val="4D6BFE"/>
                </a:solidFill>
                <a:effectLst/>
              </a:rPr>
            </a:br>
            <a:endParaRPr lang="el-GR" dirty="0"/>
          </a:p>
        </p:txBody>
      </p:sp>
    </p:spTree>
    <p:extLst>
      <p:ext uri="{BB962C8B-B14F-4D97-AF65-F5344CB8AC3E}">
        <p14:creationId xmlns:p14="http://schemas.microsoft.com/office/powerpoint/2010/main" val="1460245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9EEE28B-5D96-D856-EAD7-73D6CEFC2748}"/>
              </a:ext>
            </a:extLst>
          </p:cNvPr>
          <p:cNvSpPr>
            <a:spLocks noGrp="1"/>
          </p:cNvSpPr>
          <p:nvPr>
            <p:ph idx="1"/>
          </p:nvPr>
        </p:nvSpPr>
        <p:spPr>
          <a:xfrm>
            <a:off x="-76200" y="76200"/>
            <a:ext cx="9220200" cy="7162800"/>
          </a:xfrm>
        </p:spPr>
        <p:txBody>
          <a:bodyPr>
            <a:normAutofit lnSpcReduction="10000"/>
          </a:bodyPr>
          <a:lstStyle/>
          <a:p>
            <a:r>
              <a:rPr lang="el-GR" dirty="0"/>
              <a:t>Η κύρια εστίαση του μοντέλου είναι τόσο στη διαδικασία μεταφοράς εργασίας όσο και στην αύξηση της παραγωγής και της απασχόλησης στο σύγχρονο τομέα. Τόσο η μεταφορά εργασίας όσο και η αύξηση της απασχόλησης στο σύγχρονο τομέα πραγματοποιούνται μέσω της επέκτασης της παραγωγής σε αυτόν τον τομέα. </a:t>
            </a:r>
          </a:p>
          <a:p>
            <a:r>
              <a:rPr lang="el-GR" dirty="0"/>
              <a:t>Η </a:t>
            </a:r>
            <a:r>
              <a:rPr lang="el-GR" b="1" dirty="0"/>
              <a:t>ταχύτητα</a:t>
            </a:r>
            <a:r>
              <a:rPr lang="el-GR" dirty="0"/>
              <a:t> με την οποία συντελείται αυτή η επέκταση καθορίζεται από το </a:t>
            </a:r>
            <a:r>
              <a:rPr lang="el-GR" b="1" dirty="0"/>
              <a:t>ρυθμό βιομηχανικών επενδύσεων </a:t>
            </a:r>
            <a:r>
              <a:rPr lang="el-GR" dirty="0"/>
              <a:t>και </a:t>
            </a:r>
            <a:r>
              <a:rPr lang="el-GR" b="1" dirty="0"/>
              <a:t>συσσώρευσης κεφαλαίου </a:t>
            </a:r>
            <a:r>
              <a:rPr lang="el-GR" dirty="0"/>
              <a:t>στο σύγχρονο τομέα. Αυτές οι επενδύσεις καθίστανται εφικτές από την </a:t>
            </a:r>
            <a:r>
              <a:rPr lang="el-GR" b="1" dirty="0"/>
              <a:t>υπεροχή</a:t>
            </a:r>
            <a:r>
              <a:rPr lang="el-GR" dirty="0"/>
              <a:t> των κερδών του σύγχρονου τομέα έναντι των μισθών, με την προϋπόθεση ότι οι καπιταλιστές </a:t>
            </a:r>
            <a:r>
              <a:rPr lang="el-GR" dirty="0" err="1"/>
              <a:t>επανεπενδύουν</a:t>
            </a:r>
            <a:r>
              <a:rPr lang="el-GR" dirty="0"/>
              <a:t> όλα τους τα κέρδη.</a:t>
            </a:r>
          </a:p>
        </p:txBody>
      </p:sp>
    </p:spTree>
    <p:extLst>
      <p:ext uri="{BB962C8B-B14F-4D97-AF65-F5344CB8AC3E}">
        <p14:creationId xmlns:p14="http://schemas.microsoft.com/office/powerpoint/2010/main" val="3575392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8914ED-901A-9981-3E7E-D256EA0D3D8B}"/>
            </a:ext>
          </a:extLst>
        </p:cNvPr>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B643095-020C-892B-6BD0-0F7C838E2F60}"/>
              </a:ext>
            </a:extLst>
          </p:cNvPr>
          <p:cNvSpPr>
            <a:spLocks noGrp="1"/>
          </p:cNvSpPr>
          <p:nvPr>
            <p:ph idx="1"/>
          </p:nvPr>
        </p:nvSpPr>
        <p:spPr>
          <a:xfrm>
            <a:off x="-94735" y="457200"/>
            <a:ext cx="9220200" cy="7162800"/>
          </a:xfrm>
        </p:spPr>
        <p:txBody>
          <a:bodyPr>
            <a:normAutofit/>
          </a:bodyPr>
          <a:lstStyle/>
          <a:p>
            <a:r>
              <a:rPr lang="el-GR" dirty="0"/>
              <a:t>Τέλος, γίνεται η υπόθεση ότι το επίπεδο των μισθών στον αστικό βιομηχανικό τομέα παραμένει σταθερό, καθοριζόμενο ως ένα δεδομένο «</a:t>
            </a:r>
            <a:r>
              <a:rPr lang="el-GR" b="1" dirty="0"/>
              <a:t>προνόμιο» (κίνητρο) </a:t>
            </a:r>
            <a:r>
              <a:rPr lang="el-GR" dirty="0"/>
              <a:t>πάνω από το σταθερό μέσο επίπεδο μισθών αυτοσυντήρησης στον παραδοσιακό γεωργικό τομέα.</a:t>
            </a:r>
          </a:p>
          <a:p>
            <a:r>
              <a:rPr lang="el-GR" dirty="0"/>
              <a:t>Με αυτόν το σταθερό αστικό μισθό, η καμπύλη προσφοράς αγροτικής εργασίας προς το σύγχρονο τομέα θεωρείται τέλεια </a:t>
            </a:r>
            <a:r>
              <a:rPr lang="el-GR" b="1" dirty="0"/>
              <a:t>ελαστική </a:t>
            </a:r>
            <a:r>
              <a:rPr lang="el-GR" dirty="0"/>
              <a:t>(βλ. την σχετική καμπύλη στον </a:t>
            </a:r>
            <a:r>
              <a:rPr lang="el-GR" b="1" dirty="0"/>
              <a:t>Κ</a:t>
            </a:r>
            <a:r>
              <a:rPr lang="de-DE" b="1" dirty="0"/>
              <a:t>e</a:t>
            </a:r>
            <a:r>
              <a:rPr lang="en-US" b="1" dirty="0" err="1"/>
              <a:t>ynes</a:t>
            </a:r>
            <a:r>
              <a:rPr lang="el-GR" b="1" dirty="0"/>
              <a:t> </a:t>
            </a:r>
            <a:r>
              <a:rPr lang="el-GR" dirty="0"/>
              <a:t>(1936)</a:t>
            </a:r>
            <a:r>
              <a:rPr lang="en-US" dirty="0"/>
              <a:t>)</a:t>
            </a:r>
            <a:r>
              <a:rPr lang="el-GR" dirty="0"/>
              <a:t>.</a:t>
            </a:r>
          </a:p>
        </p:txBody>
      </p:sp>
      <p:pic>
        <p:nvPicPr>
          <p:cNvPr id="2" name="Picture 3">
            <a:extLst>
              <a:ext uri="{FF2B5EF4-FFF2-40B4-BE49-F238E27FC236}">
                <a16:creationId xmlns:a16="http://schemas.microsoft.com/office/drawing/2014/main" id="{8F8C8AB1-74F7-4C2A-AECA-FAC0EBA575A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3800" y="5029200"/>
            <a:ext cx="2033294" cy="2033294"/>
          </a:xfrm>
          <a:prstGeom prst="rect">
            <a:avLst/>
          </a:prstGeom>
        </p:spPr>
      </p:pic>
    </p:spTree>
    <p:extLst>
      <p:ext uri="{BB962C8B-B14F-4D97-AF65-F5344CB8AC3E}">
        <p14:creationId xmlns:p14="http://schemas.microsoft.com/office/powerpoint/2010/main" val="625411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ACAEC3-8F02-6A64-4F71-37D847D3C5DA}"/>
              </a:ext>
            </a:extLst>
          </p:cNvPr>
          <p:cNvSpPr>
            <a:spLocks noGrp="1"/>
          </p:cNvSpPr>
          <p:nvPr>
            <p:ph type="title"/>
          </p:nvPr>
        </p:nvSpPr>
        <p:spPr>
          <a:xfrm>
            <a:off x="-1238250" y="381000"/>
            <a:ext cx="11620500" cy="1143000"/>
          </a:xfrm>
        </p:spPr>
        <p:txBody>
          <a:bodyPr>
            <a:noAutofit/>
          </a:bodyPr>
          <a:lstStyle/>
          <a:p>
            <a:r>
              <a:rPr lang="el-GR" sz="3200" b="1" i="0" dirty="0">
                <a:solidFill>
                  <a:srgbClr val="404040"/>
                </a:solidFill>
                <a:effectLst/>
                <a:latin typeface="DeepSeek-CJK-patch"/>
              </a:rPr>
              <a:t>Η ΚΛΕΙΣΤΗ ΟΙΚΟΝΟΜΙΑ</a:t>
            </a:r>
            <a:br>
              <a:rPr lang="el-GR" sz="3200" dirty="0"/>
            </a:br>
            <a:r>
              <a:rPr lang="el-GR" sz="3200" b="0" i="0" dirty="0">
                <a:solidFill>
                  <a:srgbClr val="404040"/>
                </a:solidFill>
                <a:effectLst/>
                <a:latin typeface="DeepSeek-CJK-patch"/>
              </a:rPr>
              <a:t>Ο </a:t>
            </a:r>
            <a:r>
              <a:rPr lang="el-GR" sz="3200" b="0" i="0" dirty="0" err="1">
                <a:solidFill>
                  <a:srgbClr val="404040"/>
                </a:solidFill>
                <a:effectLst/>
                <a:latin typeface="DeepSeek-CJK-patch"/>
              </a:rPr>
              <a:t>Lewis</a:t>
            </a:r>
            <a:r>
              <a:rPr lang="el-GR" sz="3200" b="0" i="0" dirty="0">
                <a:solidFill>
                  <a:srgbClr val="404040"/>
                </a:solidFill>
                <a:effectLst/>
                <a:latin typeface="DeepSeek-CJK-patch"/>
              </a:rPr>
              <a:t> διαιρεί την οικονομία μιας υπανάπτυκτης</a:t>
            </a:r>
            <a:br>
              <a:rPr lang="el-GR" sz="3200" b="0" i="0" dirty="0">
                <a:solidFill>
                  <a:srgbClr val="404040"/>
                </a:solidFill>
                <a:effectLst/>
                <a:latin typeface="DeepSeek-CJK-patch"/>
              </a:rPr>
            </a:br>
            <a:r>
              <a:rPr lang="el-GR" sz="3200" b="0" i="0" dirty="0">
                <a:solidFill>
                  <a:srgbClr val="404040"/>
                </a:solidFill>
                <a:effectLst/>
                <a:latin typeface="DeepSeek-CJK-patch"/>
              </a:rPr>
              <a:t> χώρας σε δύο τομείς: τον «</a:t>
            </a:r>
            <a:r>
              <a:rPr lang="el-GR" sz="3200" b="1" i="0" dirty="0">
                <a:solidFill>
                  <a:srgbClr val="404040"/>
                </a:solidFill>
                <a:effectLst/>
                <a:latin typeface="DeepSeek-CJK-patch"/>
              </a:rPr>
              <a:t>Καπιταλιστικό Τομέα</a:t>
            </a:r>
            <a:r>
              <a:rPr lang="el-GR" sz="3200" b="0" i="0" dirty="0">
                <a:solidFill>
                  <a:srgbClr val="404040"/>
                </a:solidFill>
                <a:effectLst/>
                <a:latin typeface="DeepSeek-CJK-patch"/>
              </a:rPr>
              <a:t>» </a:t>
            </a:r>
            <a:br>
              <a:rPr lang="el-GR" sz="3200" b="0" i="0" dirty="0">
                <a:solidFill>
                  <a:srgbClr val="404040"/>
                </a:solidFill>
                <a:effectLst/>
                <a:latin typeface="DeepSeek-CJK-patch"/>
              </a:rPr>
            </a:br>
            <a:r>
              <a:rPr lang="el-GR" sz="3200" b="0" i="0" dirty="0">
                <a:solidFill>
                  <a:srgbClr val="404040"/>
                </a:solidFill>
                <a:effectLst/>
                <a:latin typeface="DeepSeek-CJK-patch"/>
              </a:rPr>
              <a:t>και τον «</a:t>
            </a:r>
            <a:r>
              <a:rPr lang="el-GR" sz="3200" b="1" i="0" dirty="0">
                <a:solidFill>
                  <a:srgbClr val="404040"/>
                </a:solidFill>
                <a:effectLst/>
                <a:latin typeface="DeepSeek-CJK-patch"/>
              </a:rPr>
              <a:t>Τομέα Αυτάρκειας</a:t>
            </a:r>
            <a:r>
              <a:rPr lang="el-GR" sz="3200" b="0" i="0" dirty="0">
                <a:solidFill>
                  <a:srgbClr val="404040"/>
                </a:solidFill>
                <a:effectLst/>
                <a:latin typeface="DeepSeek-CJK-patch"/>
              </a:rPr>
              <a:t>»</a:t>
            </a:r>
            <a:endParaRPr lang="el-GR" sz="3200" dirty="0"/>
          </a:p>
        </p:txBody>
      </p:sp>
      <p:graphicFrame>
        <p:nvGraphicFramePr>
          <p:cNvPr id="4" name="Θέση περιεχομένου 3">
            <a:extLst>
              <a:ext uri="{FF2B5EF4-FFF2-40B4-BE49-F238E27FC236}">
                <a16:creationId xmlns:a16="http://schemas.microsoft.com/office/drawing/2014/main" id="{C99869E8-8FFA-3FF9-3279-A974DA228A08}"/>
              </a:ext>
            </a:extLst>
          </p:cNvPr>
          <p:cNvGraphicFramePr>
            <a:graphicFrameLocks noGrp="1"/>
          </p:cNvGraphicFramePr>
          <p:nvPr>
            <p:ph idx="1"/>
            <p:extLst>
              <p:ext uri="{D42A27DB-BD31-4B8C-83A1-F6EECF244321}">
                <p14:modId xmlns:p14="http://schemas.microsoft.com/office/powerpoint/2010/main" val="56381901"/>
              </p:ext>
            </p:extLst>
          </p:nvPr>
        </p:nvGraphicFramePr>
        <p:xfrm>
          <a:off x="228600" y="2286000"/>
          <a:ext cx="8839200" cy="3230880"/>
        </p:xfrm>
        <a:graphic>
          <a:graphicData uri="http://schemas.openxmlformats.org/drawingml/2006/table">
            <a:tbl>
              <a:tblPr/>
              <a:tblGrid>
                <a:gridCol w="4724400">
                  <a:extLst>
                    <a:ext uri="{9D8B030D-6E8A-4147-A177-3AD203B41FA5}">
                      <a16:colId xmlns:a16="http://schemas.microsoft.com/office/drawing/2014/main" val="3454639129"/>
                    </a:ext>
                  </a:extLst>
                </a:gridCol>
                <a:gridCol w="4114800">
                  <a:extLst>
                    <a:ext uri="{9D8B030D-6E8A-4147-A177-3AD203B41FA5}">
                      <a16:colId xmlns:a16="http://schemas.microsoft.com/office/drawing/2014/main" val="4097044030"/>
                    </a:ext>
                  </a:extLst>
                </a:gridCol>
              </a:tblGrid>
              <a:tr h="0">
                <a:tc>
                  <a:txBody>
                    <a:bodyPr/>
                    <a:lstStyle/>
                    <a:p>
                      <a:pPr algn="l"/>
                      <a:r>
                        <a:rPr lang="el-GR" b="1" dirty="0">
                          <a:solidFill>
                            <a:srgbClr val="404040"/>
                          </a:solidFill>
                          <a:effectLst/>
                        </a:rPr>
                        <a:t>ΚΑΠΙΤΑΛΙΣΤΙΚΟΣ ΤΟΜΕΑΣ</a:t>
                      </a:r>
                    </a:p>
                    <a:p>
                      <a:pPr algn="l"/>
                      <a:endParaRPr lang="el-GR" b="1" dirty="0">
                        <a:solidFill>
                          <a:srgbClr val="404040"/>
                        </a:solidFill>
                        <a:effectLst/>
                      </a:endParaRPr>
                    </a:p>
                    <a:p>
                      <a:pPr algn="l"/>
                      <a:r>
                        <a:rPr lang="el-GR" b="1" dirty="0">
                          <a:solidFill>
                            <a:srgbClr val="404040"/>
                          </a:solidFill>
                          <a:effectLst/>
                        </a:rPr>
                        <a:t>Χρησιμοποιεί </a:t>
                      </a:r>
                      <a:r>
                        <a:rPr lang="el-GR" b="1" dirty="0" err="1">
                          <a:solidFill>
                            <a:srgbClr val="404040"/>
                          </a:solidFill>
                          <a:effectLst/>
                        </a:rPr>
                        <a:t>αναπαραγώγιμο</a:t>
                      </a:r>
                      <a:r>
                        <a:rPr lang="el-GR" b="1" dirty="0">
                          <a:solidFill>
                            <a:srgbClr val="404040"/>
                          </a:solidFill>
                          <a:effectLst/>
                        </a:rPr>
                        <a:t> κεφάλαιο</a:t>
                      </a:r>
                    </a:p>
                  </a:txBody>
                  <a:tcPr marR="76200" marT="76200" marB="76200" anchor="ctr">
                    <a:lnL>
                      <a:noFill/>
                    </a:lnL>
                    <a:lnR>
                      <a:noFill/>
                    </a:lnR>
                    <a:lnT>
                      <a:noFill/>
                    </a:lnT>
                    <a:lnB w="6096" cap="flat" cmpd="sng" algn="ctr">
                      <a:solidFill>
                        <a:srgbClr val="BBBBBB"/>
                      </a:solidFill>
                      <a:prstDash val="solid"/>
                      <a:round/>
                      <a:headEnd type="none" w="med" len="med"/>
                      <a:tailEnd type="none" w="med" len="med"/>
                    </a:lnB>
                    <a:noFill/>
                  </a:tcPr>
                </a:tc>
                <a:tc>
                  <a:txBody>
                    <a:bodyPr/>
                    <a:lstStyle/>
                    <a:p>
                      <a:pPr algn="l"/>
                      <a:r>
                        <a:rPr lang="el-GR" b="1" dirty="0">
                          <a:solidFill>
                            <a:srgbClr val="404040"/>
                          </a:solidFill>
                          <a:effectLst/>
                        </a:rPr>
                        <a:t>ΤΟΜΕΑΣ ΑΥΤΑΡΚΕΙΑΣ</a:t>
                      </a:r>
                    </a:p>
                    <a:p>
                      <a:pPr algn="l"/>
                      <a:endParaRPr lang="el-GR" b="1" dirty="0">
                        <a:solidFill>
                          <a:srgbClr val="404040"/>
                        </a:solidFill>
                        <a:effectLst/>
                      </a:endParaRPr>
                    </a:p>
                    <a:p>
                      <a:pPr algn="l"/>
                      <a:r>
                        <a:rPr lang="el-GR" b="1" dirty="0">
                          <a:solidFill>
                            <a:srgbClr val="404040"/>
                          </a:solidFill>
                          <a:effectLst/>
                        </a:rPr>
                        <a:t>Δεν χρησιμοποιεί </a:t>
                      </a:r>
                      <a:r>
                        <a:rPr lang="el-GR" b="1" dirty="0" err="1">
                          <a:solidFill>
                            <a:srgbClr val="404040"/>
                          </a:solidFill>
                          <a:effectLst/>
                        </a:rPr>
                        <a:t>αναπαραγώγιμο</a:t>
                      </a:r>
                      <a:r>
                        <a:rPr lang="el-GR" b="1" dirty="0">
                          <a:solidFill>
                            <a:srgbClr val="404040"/>
                          </a:solidFill>
                          <a:effectLst/>
                        </a:rPr>
                        <a:t> κεφάλαιο</a:t>
                      </a:r>
                    </a:p>
                  </a:txBody>
                  <a:tcPr marL="76200" marR="76200" marT="76200" marB="76200" anchor="ctr">
                    <a:lnL>
                      <a:noFill/>
                    </a:lnL>
                    <a:lnR>
                      <a:noFill/>
                    </a:lnR>
                    <a:lnT>
                      <a:noFill/>
                    </a:lnT>
                    <a:lnB w="6096" cap="flat" cmpd="sng" algn="ctr">
                      <a:solidFill>
                        <a:srgbClr val="BBBBBB"/>
                      </a:solidFill>
                      <a:prstDash val="solid"/>
                      <a:round/>
                      <a:headEnd type="none" w="med" len="med"/>
                      <a:tailEnd type="none" w="med" len="med"/>
                    </a:lnB>
                    <a:noFill/>
                  </a:tcPr>
                </a:tc>
                <a:extLst>
                  <a:ext uri="{0D108BD9-81ED-4DB2-BD59-A6C34878D82A}">
                    <a16:rowId xmlns:a16="http://schemas.microsoft.com/office/drawing/2014/main" val="2924598480"/>
                  </a:ext>
                </a:extLst>
              </a:tr>
              <a:tr h="0">
                <a:tc>
                  <a:txBody>
                    <a:bodyPr/>
                    <a:lstStyle/>
                    <a:p>
                      <a:r>
                        <a:rPr lang="el-GR" dirty="0">
                          <a:effectLst/>
                        </a:rPr>
                        <a:t>Περιλαμβάνει βιομηχανία, φυτείες και ορυχεία</a:t>
                      </a:r>
                    </a:p>
                  </a:txBody>
                  <a:tcPr marR="76200" marT="76200" marB="76200" anchor="ctr">
                    <a:lnL>
                      <a:noFill/>
                    </a:lnL>
                    <a:lnR>
                      <a:noFill/>
                    </a:lnR>
                    <a:lnT w="6096" cap="flat" cmpd="sng" algn="ctr">
                      <a:solidFill>
                        <a:srgbClr val="BBBBBB"/>
                      </a:solidFill>
                      <a:prstDash val="solid"/>
                      <a:round/>
                      <a:headEnd type="none" w="med" len="med"/>
                      <a:tailEnd type="none" w="med" len="med"/>
                    </a:lnT>
                    <a:lnB w="6096" cap="flat" cmpd="sng" algn="ctr">
                      <a:solidFill>
                        <a:srgbClr val="E5E5E5"/>
                      </a:solidFill>
                      <a:prstDash val="solid"/>
                      <a:round/>
                      <a:headEnd type="none" w="med" len="med"/>
                      <a:tailEnd type="none" w="med" len="med"/>
                    </a:lnB>
                    <a:noFill/>
                  </a:tcPr>
                </a:tc>
                <a:tc>
                  <a:txBody>
                    <a:bodyPr/>
                    <a:lstStyle/>
                    <a:p>
                      <a:r>
                        <a:rPr lang="el-GR">
                          <a:effectLst/>
                        </a:rPr>
                        <a:t>Περιλαμβάνει αγροτική παραγωγή</a:t>
                      </a:r>
                    </a:p>
                  </a:txBody>
                  <a:tcPr marL="76200" marR="76200" marT="76200" marB="76200" anchor="ctr">
                    <a:lnL>
                      <a:noFill/>
                    </a:lnL>
                    <a:lnR>
                      <a:noFill/>
                    </a:lnR>
                    <a:lnT w="6096" cap="flat" cmpd="sng" algn="ctr">
                      <a:solidFill>
                        <a:srgbClr val="BBBBBB"/>
                      </a:solidFill>
                      <a:prstDash val="solid"/>
                      <a:round/>
                      <a:headEnd type="none" w="med" len="med"/>
                      <a:tailEnd type="none" w="med" len="med"/>
                    </a:lnT>
                    <a:lnB w="6096" cap="flat" cmpd="sng" algn="ctr">
                      <a:solidFill>
                        <a:srgbClr val="E5E5E5"/>
                      </a:solidFill>
                      <a:prstDash val="solid"/>
                      <a:round/>
                      <a:headEnd type="none" w="med" len="med"/>
                      <a:tailEnd type="none" w="med" len="med"/>
                    </a:lnB>
                    <a:noFill/>
                  </a:tcPr>
                </a:tc>
                <a:extLst>
                  <a:ext uri="{0D108BD9-81ED-4DB2-BD59-A6C34878D82A}">
                    <a16:rowId xmlns:a16="http://schemas.microsoft.com/office/drawing/2014/main" val="731962931"/>
                  </a:ext>
                </a:extLst>
              </a:tr>
              <a:tr h="0">
                <a:tc>
                  <a:txBody>
                    <a:bodyPr/>
                    <a:lstStyle/>
                    <a:p>
                      <a:r>
                        <a:rPr lang="el-GR">
                          <a:effectLst/>
                        </a:rPr>
                        <a:t>Υψηλοί μισθοί</a:t>
                      </a:r>
                    </a:p>
                  </a:txBody>
                  <a:tcPr marR="76200" marT="76200" marB="76200" anchor="ctr">
                    <a:lnL>
                      <a:noFill/>
                    </a:lnL>
                    <a:lnR>
                      <a:noFill/>
                    </a:lnR>
                    <a:lnT w="6096" cap="flat" cmpd="sng" algn="ctr">
                      <a:solidFill>
                        <a:srgbClr val="E5E5E5"/>
                      </a:solidFill>
                      <a:prstDash val="solid"/>
                      <a:round/>
                      <a:headEnd type="none" w="med" len="med"/>
                      <a:tailEnd type="none" w="med" len="med"/>
                    </a:lnT>
                    <a:lnB w="6096" cap="flat" cmpd="sng" algn="ctr">
                      <a:solidFill>
                        <a:srgbClr val="E5E5E5"/>
                      </a:solidFill>
                      <a:prstDash val="solid"/>
                      <a:round/>
                      <a:headEnd type="none" w="med" len="med"/>
                      <a:tailEnd type="none" w="med" len="med"/>
                    </a:lnB>
                    <a:noFill/>
                  </a:tcPr>
                </a:tc>
                <a:tc>
                  <a:txBody>
                    <a:bodyPr/>
                    <a:lstStyle/>
                    <a:p>
                      <a:r>
                        <a:rPr lang="el-GR">
                          <a:effectLst/>
                        </a:rPr>
                        <a:t>Χαμηλοί μισθοί</a:t>
                      </a:r>
                    </a:p>
                  </a:txBody>
                  <a:tcPr marL="76200" marR="76200" marT="76200" marB="76200" anchor="ctr">
                    <a:lnL>
                      <a:noFill/>
                    </a:lnL>
                    <a:lnR>
                      <a:noFill/>
                    </a:lnR>
                    <a:lnT w="6096" cap="flat" cmpd="sng" algn="ctr">
                      <a:solidFill>
                        <a:srgbClr val="E5E5E5"/>
                      </a:solidFill>
                      <a:prstDash val="solid"/>
                      <a:round/>
                      <a:headEnd type="none" w="med" len="med"/>
                      <a:tailEnd type="none" w="med" len="med"/>
                    </a:lnT>
                    <a:lnB w="6096" cap="flat" cmpd="sng" algn="ctr">
                      <a:solidFill>
                        <a:srgbClr val="E5E5E5"/>
                      </a:solidFill>
                      <a:prstDash val="solid"/>
                      <a:round/>
                      <a:headEnd type="none" w="med" len="med"/>
                      <a:tailEnd type="none" w="med" len="med"/>
                    </a:lnB>
                    <a:noFill/>
                  </a:tcPr>
                </a:tc>
                <a:extLst>
                  <a:ext uri="{0D108BD9-81ED-4DB2-BD59-A6C34878D82A}">
                    <a16:rowId xmlns:a16="http://schemas.microsoft.com/office/drawing/2014/main" val="2918942473"/>
                  </a:ext>
                </a:extLst>
              </a:tr>
              <a:tr h="0">
                <a:tc>
                  <a:txBody>
                    <a:bodyPr/>
                    <a:lstStyle/>
                    <a:p>
                      <a:r>
                        <a:rPr lang="el-GR" dirty="0">
                          <a:effectLst/>
                        </a:rPr>
                        <a:t>Υψηλή οριακή παραγωγικότητα</a:t>
                      </a:r>
                    </a:p>
                  </a:txBody>
                  <a:tcPr marR="76200" marT="76200" marB="76200" anchor="ctr">
                    <a:lnL>
                      <a:noFill/>
                    </a:lnL>
                    <a:lnR>
                      <a:noFill/>
                    </a:lnR>
                    <a:lnT w="6096" cap="flat" cmpd="sng" algn="ctr">
                      <a:solidFill>
                        <a:srgbClr val="E5E5E5"/>
                      </a:solidFill>
                      <a:prstDash val="solid"/>
                      <a:round/>
                      <a:headEnd type="none" w="med" len="med"/>
                      <a:tailEnd type="none" w="med" len="med"/>
                    </a:lnT>
                    <a:lnB w="6096" cap="flat" cmpd="sng" algn="ctr">
                      <a:solidFill>
                        <a:srgbClr val="E5E5E5"/>
                      </a:solidFill>
                      <a:prstDash val="solid"/>
                      <a:round/>
                      <a:headEnd type="none" w="med" len="med"/>
                      <a:tailEnd type="none" w="med" len="med"/>
                    </a:lnB>
                    <a:noFill/>
                  </a:tcPr>
                </a:tc>
                <a:tc>
                  <a:txBody>
                    <a:bodyPr/>
                    <a:lstStyle/>
                    <a:p>
                      <a:r>
                        <a:rPr lang="el-GR">
                          <a:effectLst/>
                        </a:rPr>
                        <a:t>Χαμηλή παραγωγικότητα</a:t>
                      </a:r>
                    </a:p>
                  </a:txBody>
                  <a:tcPr marL="76200" marR="76200" marT="76200" marB="76200" anchor="ctr">
                    <a:lnL>
                      <a:noFill/>
                    </a:lnL>
                    <a:lnR>
                      <a:noFill/>
                    </a:lnR>
                    <a:lnT w="6096" cap="flat" cmpd="sng" algn="ctr">
                      <a:solidFill>
                        <a:srgbClr val="E5E5E5"/>
                      </a:solidFill>
                      <a:prstDash val="solid"/>
                      <a:round/>
                      <a:headEnd type="none" w="med" len="med"/>
                      <a:tailEnd type="none" w="med" len="med"/>
                    </a:lnT>
                    <a:lnB w="6096" cap="flat" cmpd="sng" algn="ctr">
                      <a:solidFill>
                        <a:srgbClr val="E5E5E5"/>
                      </a:solidFill>
                      <a:prstDash val="solid"/>
                      <a:round/>
                      <a:headEnd type="none" w="med" len="med"/>
                      <a:tailEnd type="none" w="med" len="med"/>
                    </a:lnB>
                    <a:noFill/>
                  </a:tcPr>
                </a:tc>
                <a:extLst>
                  <a:ext uri="{0D108BD9-81ED-4DB2-BD59-A6C34878D82A}">
                    <a16:rowId xmlns:a16="http://schemas.microsoft.com/office/drawing/2014/main" val="2780206741"/>
                  </a:ext>
                </a:extLst>
              </a:tr>
              <a:tr h="0">
                <a:tc>
                  <a:txBody>
                    <a:bodyPr/>
                    <a:lstStyle/>
                    <a:p>
                      <a:r>
                        <a:rPr lang="el-GR" dirty="0">
                          <a:effectLst/>
                        </a:rPr>
                        <a:t>Μεγαλύτερη ζήτηση για εργαζόμενους</a:t>
                      </a:r>
                    </a:p>
                  </a:txBody>
                  <a:tcPr marR="76200" marT="76200" marB="76200" anchor="ctr">
                    <a:lnL>
                      <a:noFill/>
                    </a:lnL>
                    <a:lnR>
                      <a:noFill/>
                    </a:lnR>
                    <a:lnT w="6096" cap="flat" cmpd="sng" algn="ctr">
                      <a:solidFill>
                        <a:srgbClr val="E5E5E5"/>
                      </a:solidFill>
                      <a:prstDash val="solid"/>
                      <a:round/>
                      <a:headEnd type="none" w="med" len="med"/>
                      <a:tailEnd type="none" w="med" len="med"/>
                    </a:lnT>
                    <a:lnB w="6096" cap="flat" cmpd="sng" algn="ctr">
                      <a:solidFill>
                        <a:srgbClr val="E5E5E5"/>
                      </a:solidFill>
                      <a:prstDash val="solid"/>
                      <a:round/>
                      <a:headEnd type="none" w="med" len="med"/>
                      <a:tailEnd type="none" w="med" len="med"/>
                    </a:lnB>
                    <a:noFill/>
                  </a:tcPr>
                </a:tc>
                <a:tc>
                  <a:txBody>
                    <a:bodyPr/>
                    <a:lstStyle/>
                    <a:p>
                      <a:r>
                        <a:rPr lang="el-GR" dirty="0">
                          <a:effectLst/>
                        </a:rPr>
                        <a:t>Αφθονία εργατικού δυναμικού/εργαζομένων</a:t>
                      </a:r>
                    </a:p>
                  </a:txBody>
                  <a:tcPr marL="76200" marR="76200" marT="76200" marB="76200" anchor="ctr">
                    <a:lnL>
                      <a:noFill/>
                    </a:lnL>
                    <a:lnR>
                      <a:noFill/>
                    </a:lnR>
                    <a:lnT w="6096" cap="flat" cmpd="sng" algn="ctr">
                      <a:solidFill>
                        <a:srgbClr val="E5E5E5"/>
                      </a:solidFill>
                      <a:prstDash val="solid"/>
                      <a:round/>
                      <a:headEnd type="none" w="med" len="med"/>
                      <a:tailEnd type="none" w="med" len="med"/>
                    </a:lnT>
                    <a:lnB w="6096" cap="flat" cmpd="sng" algn="ctr">
                      <a:solidFill>
                        <a:srgbClr val="E5E5E5"/>
                      </a:solidFill>
                      <a:prstDash val="solid"/>
                      <a:round/>
                      <a:headEnd type="none" w="med" len="med"/>
                      <a:tailEnd type="none" w="med" len="med"/>
                    </a:lnB>
                    <a:noFill/>
                  </a:tcPr>
                </a:tc>
                <a:extLst>
                  <a:ext uri="{0D108BD9-81ED-4DB2-BD59-A6C34878D82A}">
                    <a16:rowId xmlns:a16="http://schemas.microsoft.com/office/drawing/2014/main" val="694867630"/>
                  </a:ext>
                </a:extLst>
              </a:tr>
            </a:tbl>
          </a:graphicData>
        </a:graphic>
      </p:graphicFrame>
      <p:sp>
        <p:nvSpPr>
          <p:cNvPr id="5" name="Rectangle 1">
            <a:extLst>
              <a:ext uri="{FF2B5EF4-FFF2-40B4-BE49-F238E27FC236}">
                <a16:creationId xmlns:a16="http://schemas.microsoft.com/office/drawing/2014/main" id="{E5D59EBB-EB1C-2310-609A-DED83C7BB175}"/>
              </a:ext>
            </a:extLst>
          </p:cNvPr>
          <p:cNvSpPr>
            <a:spLocks noChangeArrowheads="1"/>
          </p:cNvSpPr>
          <p:nvPr/>
        </p:nvSpPr>
        <p:spPr bwMode="auto">
          <a:xfrm>
            <a:off x="-567267" y="-604500"/>
            <a:ext cx="982133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1" i="0" u="none" strike="noStrike" cap="none" normalizeH="0" baseline="0">
                <a:ln>
                  <a:noFill/>
                </a:ln>
                <a:solidFill>
                  <a:srgbClr val="404040"/>
                </a:solidFill>
                <a:effectLst/>
                <a:latin typeface="DeepSeek-CJK-patch"/>
              </a:rPr>
              <a:t>Καπιταλιστικός Τομέας</a:t>
            </a:r>
            <a:endParaRPr kumimoji="0" lang="el-GR" altLang="el-GR"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a:ln>
                <a:noFill/>
              </a:ln>
              <a:solidFill>
                <a:schemeClr val="tx1"/>
              </a:solidFill>
              <a:effectLst/>
              <a:latin typeface="Arial" panose="020B0604020202020204" pitchFamily="34" charset="0"/>
            </a:endParaRPr>
          </a:p>
        </p:txBody>
      </p:sp>
      <p:pic>
        <p:nvPicPr>
          <p:cNvPr id="8" name="Picture 3">
            <a:extLst>
              <a:ext uri="{FF2B5EF4-FFF2-40B4-BE49-F238E27FC236}">
                <a16:creationId xmlns:a16="http://schemas.microsoft.com/office/drawing/2014/main" id="{926C3102-B00C-4D39-A73A-D29E704B36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0706" y="5181600"/>
            <a:ext cx="2033294" cy="2033294"/>
          </a:xfrm>
          <a:prstGeom prst="rect">
            <a:avLst/>
          </a:prstGeom>
        </p:spPr>
      </p:pic>
    </p:spTree>
    <p:extLst>
      <p:ext uri="{BB962C8B-B14F-4D97-AF65-F5344CB8AC3E}">
        <p14:creationId xmlns:p14="http://schemas.microsoft.com/office/powerpoint/2010/main" val="2770094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7789" y="238411"/>
            <a:ext cx="7128792" cy="1846659"/>
          </a:xfrm>
          <a:prstGeom prst="rect">
            <a:avLst/>
          </a:prstGeom>
          <a:noFill/>
        </p:spPr>
        <p:txBody>
          <a:bodyPr wrap="square" rtlCol="0">
            <a:spAutoFit/>
          </a:bodyPr>
          <a:lstStyle/>
          <a:p>
            <a:pPr algn="ctr"/>
            <a:r>
              <a:rPr lang="en-US" sz="3200" b="1" dirty="0">
                <a:latin typeface="Times New Roman" panose="02020603050405020304" pitchFamily="18" charset="0"/>
                <a:cs typeface="Times New Roman" panose="02020603050405020304" pitchFamily="18" charset="0"/>
              </a:rPr>
              <a:t>H </a:t>
            </a:r>
            <a:r>
              <a:rPr lang="el-GR" sz="3200" b="1" dirty="0">
                <a:latin typeface="Times New Roman" panose="02020603050405020304" pitchFamily="18" charset="0"/>
                <a:cs typeface="Times New Roman" panose="02020603050405020304" pitchFamily="18" charset="0"/>
              </a:rPr>
              <a:t>ΣΧΕΣΗ ΜΕΤΑΞΥ ΤΩΝ</a:t>
            </a:r>
            <a:br>
              <a:rPr lang="el-GR" sz="3200" b="1" dirty="0">
                <a:latin typeface="Times New Roman" panose="02020603050405020304" pitchFamily="18" charset="0"/>
                <a:cs typeface="Times New Roman" panose="02020603050405020304" pitchFamily="18" charset="0"/>
              </a:rPr>
            </a:br>
            <a:r>
              <a:rPr lang="el-GR" sz="3200" b="1" dirty="0">
                <a:latin typeface="Times New Roman" panose="02020603050405020304" pitchFamily="18" charset="0"/>
                <a:cs typeface="Times New Roman" panose="02020603050405020304" pitchFamily="18" charset="0"/>
              </a:rPr>
              <a:t>ΔΥΟ ΤΟΜΕΩΝ:</a:t>
            </a:r>
            <a:br>
              <a:rPr lang="en-GB" sz="3200" b="1" dirty="0">
                <a:latin typeface="Times New Roman" panose="02020603050405020304" pitchFamily="18" charset="0"/>
                <a:cs typeface="Times New Roman" panose="02020603050405020304" pitchFamily="18" charset="0"/>
              </a:rPr>
            </a:br>
            <a:endParaRPr lang="en-GB" sz="3200" b="1" dirty="0">
              <a:latin typeface="Times New Roman" panose="02020603050405020304" pitchFamily="18" charset="0"/>
              <a:cs typeface="Times New Roman" panose="02020603050405020304" pitchFamily="18" charset="0"/>
            </a:endParaRPr>
          </a:p>
          <a:p>
            <a:pPr algn="ctr"/>
            <a:endParaRPr lang="en-IN" b="1" dirty="0">
              <a:latin typeface="Times New Roman" panose="02020603050405020304" pitchFamily="18" charset="0"/>
              <a:cs typeface="Times New Roman" panose="02020603050405020304" pitchFamily="18" charset="0"/>
            </a:endParaRPr>
          </a:p>
        </p:txBody>
      </p:sp>
      <p:sp>
        <p:nvSpPr>
          <p:cNvPr id="3" name="Oval 2"/>
          <p:cNvSpPr/>
          <p:nvPr/>
        </p:nvSpPr>
        <p:spPr>
          <a:xfrm>
            <a:off x="1763688" y="2780928"/>
            <a:ext cx="2160240" cy="21602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FF0000"/>
                </a:solidFill>
                <a:latin typeface="Times New Roman" panose="02020603050405020304" pitchFamily="18" charset="0"/>
                <a:cs typeface="Times New Roman" panose="02020603050405020304" pitchFamily="18" charset="0"/>
              </a:rPr>
              <a:t>Πρωτογενής τομέας</a:t>
            </a:r>
            <a:r>
              <a:rPr lang="en-GB" dirty="0">
                <a:latin typeface="Times New Roman" panose="02020603050405020304" pitchFamily="18" charset="0"/>
                <a:cs typeface="Times New Roman" panose="02020603050405020304" pitchFamily="18" charset="0"/>
              </a:rPr>
              <a:t>sector</a:t>
            </a:r>
            <a:endParaRPr lang="en-IN" dirty="0">
              <a:latin typeface="Times New Roman" panose="02020603050405020304" pitchFamily="18" charset="0"/>
              <a:cs typeface="Times New Roman" panose="02020603050405020304" pitchFamily="18" charset="0"/>
            </a:endParaRPr>
          </a:p>
        </p:txBody>
      </p:sp>
      <p:sp>
        <p:nvSpPr>
          <p:cNvPr id="4" name="Oval 3"/>
          <p:cNvSpPr/>
          <p:nvPr/>
        </p:nvSpPr>
        <p:spPr>
          <a:xfrm>
            <a:off x="4932040" y="2852936"/>
            <a:ext cx="2160240" cy="21602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FF0000"/>
                </a:solidFill>
                <a:latin typeface="Times New Roman" panose="02020603050405020304" pitchFamily="18" charset="0"/>
                <a:cs typeface="Times New Roman" panose="02020603050405020304" pitchFamily="18" charset="0"/>
              </a:rPr>
              <a:t>Δευτερογενής τομέας</a:t>
            </a:r>
            <a:r>
              <a:rPr lang="en-GB" dirty="0">
                <a:latin typeface="Times New Roman" panose="02020603050405020304" pitchFamily="18" charset="0"/>
                <a:cs typeface="Times New Roman" panose="02020603050405020304" pitchFamily="18" charset="0"/>
              </a:rPr>
              <a:t>sector</a:t>
            </a:r>
            <a:endParaRPr lang="en-IN" dirty="0">
              <a:latin typeface="Times New Roman" panose="02020603050405020304" pitchFamily="18" charset="0"/>
              <a:cs typeface="Times New Roman" panose="02020603050405020304" pitchFamily="18" charset="0"/>
            </a:endParaRPr>
          </a:p>
          <a:p>
            <a:pPr algn="ctr"/>
            <a:r>
              <a:rPr lang="en-GB" dirty="0">
                <a:latin typeface="Times New Roman" panose="02020603050405020304" pitchFamily="18" charset="0"/>
                <a:cs typeface="Times New Roman" panose="02020603050405020304" pitchFamily="18" charset="0"/>
              </a:rPr>
              <a:t>or</a:t>
            </a:r>
            <a:endParaRPr lang="en-IN" dirty="0">
              <a:latin typeface="Times New Roman" panose="02020603050405020304" pitchFamily="18" charset="0"/>
              <a:cs typeface="Times New Roman" panose="02020603050405020304" pitchFamily="18" charset="0"/>
            </a:endParaRPr>
          </a:p>
        </p:txBody>
      </p:sp>
      <p:sp>
        <p:nvSpPr>
          <p:cNvPr id="6" name="Arc 5"/>
          <p:cNvSpPr/>
          <p:nvPr/>
        </p:nvSpPr>
        <p:spPr>
          <a:xfrm>
            <a:off x="2411760" y="2636912"/>
            <a:ext cx="3960440" cy="1440160"/>
          </a:xfrm>
          <a:prstGeom prst="arc">
            <a:avLst>
              <a:gd name="adj1" fmla="val 12171797"/>
              <a:gd name="adj2" fmla="val 2045678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4247964" y="2348880"/>
            <a:ext cx="324036"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4247964" y="2636912"/>
            <a:ext cx="324036"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4" idx="7"/>
          </p:cNvCxnSpPr>
          <p:nvPr/>
        </p:nvCxnSpPr>
        <p:spPr>
          <a:xfrm flipV="1">
            <a:off x="6775920" y="2924944"/>
            <a:ext cx="748408" cy="2443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3" idx="1"/>
          </p:cNvCxnSpPr>
          <p:nvPr/>
        </p:nvCxnSpPr>
        <p:spPr>
          <a:xfrm flipH="1" flipV="1">
            <a:off x="1259632" y="2780928"/>
            <a:ext cx="820416" cy="316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51520" y="2348880"/>
            <a:ext cx="2880276" cy="369332"/>
          </a:xfrm>
          <a:prstGeom prst="rect">
            <a:avLst/>
          </a:prstGeom>
          <a:noFill/>
        </p:spPr>
        <p:txBody>
          <a:bodyPr wrap="none" rtlCol="0">
            <a:spAutoFit/>
          </a:bodyPr>
          <a:lstStyle/>
          <a:p>
            <a:r>
              <a:rPr lang="el-GR" dirty="0">
                <a:latin typeface="Times New Roman" panose="02020603050405020304" pitchFamily="18" charset="0"/>
                <a:cs typeface="Times New Roman" panose="02020603050405020304" pitchFamily="18" charset="0"/>
              </a:rPr>
              <a:t>ΠΛΕΟΝΑΖΟΥΣΑ ΕΡΓΑΣΙΑ</a:t>
            </a:r>
            <a:endParaRPr lang="en-IN" dirty="0">
              <a:latin typeface="Times New Roman" panose="02020603050405020304" pitchFamily="18" charset="0"/>
              <a:cs typeface="Times New Roman" panose="02020603050405020304" pitchFamily="18" charset="0"/>
            </a:endParaRPr>
          </a:p>
        </p:txBody>
      </p:sp>
      <p:sp>
        <p:nvSpPr>
          <p:cNvPr id="30" name="TextBox 29"/>
          <p:cNvSpPr txBox="1"/>
          <p:nvPr/>
        </p:nvSpPr>
        <p:spPr>
          <a:xfrm>
            <a:off x="7315200" y="2292777"/>
            <a:ext cx="2013520" cy="646331"/>
          </a:xfrm>
          <a:prstGeom prst="rect">
            <a:avLst/>
          </a:prstGeom>
          <a:noFill/>
        </p:spPr>
        <p:txBody>
          <a:bodyPr wrap="square" rtlCol="0">
            <a:spAutoFit/>
          </a:bodyPr>
          <a:lstStyle/>
          <a:p>
            <a:r>
              <a:rPr lang="el-GR" dirty="0">
                <a:latin typeface="Times New Roman" panose="02020603050405020304" pitchFamily="18" charset="0"/>
                <a:cs typeface="Times New Roman" panose="02020603050405020304" pitchFamily="18" charset="0"/>
              </a:rPr>
              <a:t>ΔΗΜΙΟΥΡΓΙΑ ΑΠΑΣΧΟΛΗΣΗΣ</a:t>
            </a:r>
            <a:endParaRPr lang="en-GB" dirty="0">
              <a:latin typeface="Times New Roman" panose="02020603050405020304" pitchFamily="18" charset="0"/>
              <a:cs typeface="Times New Roman" panose="02020603050405020304" pitchFamily="18" charset="0"/>
            </a:endParaRPr>
          </a:p>
        </p:txBody>
      </p:sp>
      <p:sp>
        <p:nvSpPr>
          <p:cNvPr id="31" name="TextBox 30"/>
          <p:cNvSpPr txBox="1"/>
          <p:nvPr/>
        </p:nvSpPr>
        <p:spPr>
          <a:xfrm>
            <a:off x="3621557" y="1844824"/>
            <a:ext cx="2029723" cy="369332"/>
          </a:xfrm>
          <a:prstGeom prst="rect">
            <a:avLst/>
          </a:prstGeom>
          <a:noFill/>
        </p:spPr>
        <p:txBody>
          <a:bodyPr wrap="none" rtlCol="0">
            <a:spAutoFit/>
          </a:bodyPr>
          <a:lstStyle/>
          <a:p>
            <a:r>
              <a:rPr lang="el-GR" dirty="0">
                <a:latin typeface="Times New Roman" panose="02020603050405020304" pitchFamily="18" charset="0"/>
                <a:cs typeface="Times New Roman" panose="02020603050405020304" pitchFamily="18" charset="0"/>
              </a:rPr>
              <a:t>Εργατική μετάβαση</a:t>
            </a:r>
            <a:endParaRPr lang="en-IN" dirty="0">
              <a:latin typeface="Times New Roman" panose="02020603050405020304" pitchFamily="18" charset="0"/>
              <a:cs typeface="Times New Roman" panose="02020603050405020304" pitchFamily="18" charset="0"/>
            </a:endParaRPr>
          </a:p>
        </p:txBody>
      </p:sp>
      <p:pic>
        <p:nvPicPr>
          <p:cNvPr id="5" name="Picture 3">
            <a:extLst>
              <a:ext uri="{FF2B5EF4-FFF2-40B4-BE49-F238E27FC236}">
                <a16:creationId xmlns:a16="http://schemas.microsoft.com/office/drawing/2014/main" id="{88A78349-2D05-9AC1-3833-4ED5DCE6A1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65" y="-202886"/>
            <a:ext cx="1681923" cy="1681923"/>
          </a:xfrm>
          <a:prstGeom prst="rect">
            <a:avLst/>
          </a:prstGeom>
        </p:spPr>
      </p:pic>
    </p:spTree>
    <p:extLst>
      <p:ext uri="{BB962C8B-B14F-4D97-AF65-F5344CB8AC3E}">
        <p14:creationId xmlns:p14="http://schemas.microsoft.com/office/powerpoint/2010/main" val="2272039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5FD153-FC5C-F391-4869-E46DBC7EC6DE}"/>
              </a:ext>
            </a:extLst>
          </p:cNvPr>
          <p:cNvSpPr txBox="1"/>
          <p:nvPr/>
        </p:nvSpPr>
        <p:spPr>
          <a:xfrm>
            <a:off x="0" y="0"/>
            <a:ext cx="9144000" cy="6555641"/>
          </a:xfrm>
          <a:prstGeom prst="rect">
            <a:avLst/>
          </a:prstGeom>
          <a:noFill/>
        </p:spPr>
        <p:txBody>
          <a:bodyPr wrap="square">
            <a:spAutoFit/>
          </a:bodyPr>
          <a:lstStyle/>
          <a:p>
            <a:pPr>
              <a:buNone/>
            </a:pPr>
            <a:r>
              <a:rPr lang="el-GR" sz="2800" b="1" dirty="0"/>
              <a:t>Διαδικασία Ανάπτυξης:</a:t>
            </a:r>
            <a:endParaRPr lang="el-GR" sz="2800" dirty="0"/>
          </a:p>
          <a:p>
            <a:pPr>
              <a:buFont typeface="Arial" panose="020B0604020202020204" pitchFamily="34" charset="0"/>
              <a:buChar char="•"/>
            </a:pPr>
            <a:r>
              <a:rPr lang="el-GR" sz="2800" dirty="0"/>
              <a:t>Η διαδικασία αυτοσυντηρούμενης ανάπτυξης του σύγχρονου τομέα και επέκτασης της απασχόλησης συνεχίζεται μέχρι να </a:t>
            </a:r>
            <a:r>
              <a:rPr lang="el-GR" sz="2800" dirty="0" err="1"/>
              <a:t>απορροφηθεί</a:t>
            </a:r>
            <a:r>
              <a:rPr lang="el-GR" sz="2800" dirty="0"/>
              <a:t> όλο το πλεονάζον εργατικό δυναμικό στο νέο βιομηχανικό τομέα.</a:t>
            </a:r>
          </a:p>
          <a:p>
            <a:pPr>
              <a:buFont typeface="Arial" panose="020B0604020202020204" pitchFamily="34" charset="0"/>
              <a:buChar char="•"/>
            </a:pPr>
            <a:r>
              <a:rPr lang="el-GR" sz="2800" dirty="0"/>
              <a:t>Στις υποανάπτυκτες χώρες υπάρχουν μεγάλες δεξαμενές εργατικού δυναμικού των οποίων η οριακή παραγωγικότητα είναι σχεδόν μηδενική ή αρνητική.</a:t>
            </a:r>
          </a:p>
          <a:p>
            <a:pPr>
              <a:buFont typeface="Arial" panose="020B0604020202020204" pitchFamily="34" charset="0"/>
              <a:buChar char="•"/>
            </a:pPr>
            <a:r>
              <a:rPr lang="el-GR" sz="2800" dirty="0"/>
              <a:t>Αυτό το εργατικό δυναμικό είναι διαθέσιμο σε απεριόριστες ποσότητες με μισθό ίσο με τα επίπεδα διαβίωσης αυτοσυντήρησης συν ένα περιθώριο επαρκές για να ξεπεραστεί η τριβή της μετακίνησης από τον 'Τομέα Αυτοσυντήρησης' στον 'Καπιταλιστικό Τομέα', που μπορεί να ονομαστεί μισθός 'Αυτοσυντήρησης-</a:t>
            </a:r>
            <a:r>
              <a:rPr lang="el-GR" sz="2800" b="1" dirty="0"/>
              <a:t>συν</a:t>
            </a:r>
            <a:r>
              <a:rPr lang="el-GR" sz="2800" dirty="0"/>
              <a:t>’ (</a:t>
            </a:r>
            <a:r>
              <a:rPr lang="en-US" sz="2800" dirty="0"/>
              <a:t>Subsistence wage</a:t>
            </a:r>
            <a:r>
              <a:rPr lang="el-GR" sz="2800" dirty="0"/>
              <a:t>-</a:t>
            </a:r>
            <a:r>
              <a:rPr lang="en-US" sz="2800" dirty="0"/>
              <a:t> </a:t>
            </a:r>
            <a:r>
              <a:rPr lang="de-DE" sz="2800" dirty="0"/>
              <a:t>plus</a:t>
            </a:r>
            <a:r>
              <a:rPr lang="en-US" sz="2800" dirty="0"/>
              <a:t>)</a:t>
            </a:r>
            <a:r>
              <a:rPr lang="el-GR" sz="2800" dirty="0"/>
              <a:t>.</a:t>
            </a:r>
          </a:p>
        </p:txBody>
      </p:sp>
    </p:spTree>
    <p:extLst>
      <p:ext uri="{BB962C8B-B14F-4D97-AF65-F5344CB8AC3E}">
        <p14:creationId xmlns:p14="http://schemas.microsoft.com/office/powerpoint/2010/main" val="697322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604542808"/>
              </p:ext>
            </p:extLst>
          </p:nvPr>
        </p:nvGraphicFramePr>
        <p:xfrm>
          <a:off x="0" y="685800"/>
          <a:ext cx="9361040"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3">
            <a:extLst>
              <a:ext uri="{FF2B5EF4-FFF2-40B4-BE49-F238E27FC236}">
                <a16:creationId xmlns:a16="http://schemas.microsoft.com/office/drawing/2014/main" id="{D6A305D2-B0A5-0FEF-1E1C-CC76FD8B3E4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6200" y="-76200"/>
            <a:ext cx="2033294" cy="2033294"/>
          </a:xfrm>
          <a:prstGeom prst="rect">
            <a:avLst/>
          </a:prstGeom>
        </p:spPr>
      </p:pic>
    </p:spTree>
    <p:extLst>
      <p:ext uri="{BB962C8B-B14F-4D97-AF65-F5344CB8AC3E}">
        <p14:creationId xmlns:p14="http://schemas.microsoft.com/office/powerpoint/2010/main" val="1417585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5699B0-2C5F-C58A-3697-3D5B74CE9870}"/>
              </a:ext>
            </a:extLst>
          </p:cNvPr>
          <p:cNvSpPr txBox="1"/>
          <p:nvPr/>
        </p:nvSpPr>
        <p:spPr>
          <a:xfrm>
            <a:off x="152400" y="152400"/>
            <a:ext cx="9144000" cy="7070397"/>
          </a:xfrm>
          <a:prstGeom prst="rect">
            <a:avLst/>
          </a:prstGeom>
          <a:noFill/>
        </p:spPr>
        <p:txBody>
          <a:bodyPr wrap="square">
            <a:spAutoFit/>
          </a:bodyPr>
          <a:lstStyle/>
          <a:p>
            <a:pPr algn="l">
              <a:lnSpc>
                <a:spcPts val="2143"/>
              </a:lnSpc>
              <a:spcAft>
                <a:spcPts val="1029"/>
              </a:spcAft>
              <a:buNone/>
            </a:pPr>
            <a:r>
              <a:rPr lang="el-GR" sz="2800" b="0" i="0" dirty="0">
                <a:solidFill>
                  <a:srgbClr val="404040"/>
                </a:solidFill>
                <a:effectLst/>
                <a:latin typeface="DeepSeek-CJK-patch"/>
              </a:rPr>
              <a:t>Ο καπιταλιστικός τομέας χρειάζεται ειδικευμένους εργαζόμενους. Ωστόσο, ο </a:t>
            </a:r>
            <a:r>
              <a:rPr lang="el-GR" sz="2800" b="0" i="0" dirty="0" err="1">
                <a:solidFill>
                  <a:srgbClr val="404040"/>
                </a:solidFill>
                <a:effectLst/>
                <a:latin typeface="DeepSeek-CJK-patch"/>
              </a:rPr>
              <a:t>Lewis</a:t>
            </a:r>
            <a:r>
              <a:rPr lang="el-GR" sz="2800" b="0" i="0" dirty="0">
                <a:solidFill>
                  <a:srgbClr val="404040"/>
                </a:solidFill>
                <a:effectLst/>
                <a:latin typeface="DeepSeek-CJK-patch"/>
              </a:rPr>
              <a:t> υποστηρίζει ότι η έλλειψη ειδικευμένης εργασίας είναι </a:t>
            </a:r>
            <a:r>
              <a:rPr lang="el-GR" sz="2800" b="1" i="0" dirty="0">
                <a:solidFill>
                  <a:srgbClr val="404040"/>
                </a:solidFill>
                <a:effectLst/>
                <a:latin typeface="DeepSeek-CJK-patch"/>
              </a:rPr>
              <a:t>προσωρινό εμπόδιο</a:t>
            </a:r>
            <a:r>
              <a:rPr lang="el-GR" sz="2800" b="0" i="0" dirty="0">
                <a:solidFill>
                  <a:srgbClr val="404040"/>
                </a:solidFill>
                <a:effectLst/>
                <a:latin typeface="DeepSeek-CJK-patch"/>
              </a:rPr>
              <a:t> και μπορεί να ξεπεραστεί </a:t>
            </a:r>
            <a:r>
              <a:rPr lang="el-GR" sz="2800" b="1" i="0" dirty="0">
                <a:solidFill>
                  <a:srgbClr val="404040"/>
                </a:solidFill>
                <a:effectLst/>
                <a:latin typeface="DeepSeek-CJK-patch"/>
              </a:rPr>
              <a:t>παρέχοντας δυνατότητες εκπαίδευσης</a:t>
            </a:r>
            <a:r>
              <a:rPr lang="el-GR" sz="2800" b="0" i="0" dirty="0">
                <a:solidFill>
                  <a:srgbClr val="404040"/>
                </a:solidFill>
                <a:effectLst/>
                <a:latin typeface="DeepSeek-CJK-patch"/>
              </a:rPr>
              <a:t> στους μη ειδικευμένους εργάτες.</a:t>
            </a:r>
          </a:p>
          <a:p>
            <a:pPr marL="0" indent="0" algn="l">
              <a:lnSpc>
                <a:spcPts val="2143"/>
              </a:lnSpc>
              <a:spcBef>
                <a:spcPts val="1029"/>
              </a:spcBef>
              <a:buNone/>
            </a:pPr>
            <a:r>
              <a:rPr lang="el-GR" sz="2800" b="0" i="0" dirty="0">
                <a:solidFill>
                  <a:srgbClr val="404040"/>
                </a:solidFill>
                <a:effectLst/>
                <a:latin typeface="DeepSeek-CJK-patch"/>
              </a:rPr>
              <a:t>Στη συνέχεια, η μετακίνηση πρόσθετων εργαζομένων από τον αγροτικό τομέα γίνεται μόνο με </a:t>
            </a:r>
            <a:r>
              <a:rPr lang="el-GR" sz="2800" b="1" i="0" dirty="0">
                <a:solidFill>
                  <a:srgbClr val="404040"/>
                </a:solidFill>
                <a:effectLst/>
                <a:latin typeface="DeepSeek-CJK-patch"/>
              </a:rPr>
              <a:t>υψηλότερο κόστος απώλειας τροφίμων</a:t>
            </a:r>
            <a:r>
              <a:rPr lang="el-GR" sz="2800" b="0" i="0" dirty="0">
                <a:solidFill>
                  <a:srgbClr val="404040"/>
                </a:solidFill>
                <a:effectLst/>
                <a:latin typeface="DeepSeek-CJK-patch"/>
              </a:rPr>
              <a:t>, καθώς η φθίνουσα αναλογία εργασίας-γης σημαίνει ότι το </a:t>
            </a:r>
            <a:r>
              <a:rPr lang="el-GR" sz="2800" b="1" i="0" dirty="0">
                <a:solidFill>
                  <a:srgbClr val="404040"/>
                </a:solidFill>
                <a:effectLst/>
                <a:latin typeface="DeepSeek-CJK-patch"/>
              </a:rPr>
              <a:t>οριακό προϊόν</a:t>
            </a:r>
            <a:r>
              <a:rPr lang="el-GR" sz="2800" b="0" i="0" dirty="0">
                <a:solidFill>
                  <a:srgbClr val="404040"/>
                </a:solidFill>
                <a:effectLst/>
                <a:latin typeface="DeepSeek-CJK-patch"/>
              </a:rPr>
              <a:t> της αγροτικής εργασίας </a:t>
            </a:r>
            <a:r>
              <a:rPr lang="el-GR" sz="2800" b="1" i="0" dirty="0">
                <a:solidFill>
                  <a:srgbClr val="404040"/>
                </a:solidFill>
                <a:effectLst/>
                <a:latin typeface="DeepSeek-CJK-patch"/>
              </a:rPr>
              <a:t>δεν είναι πλέον μηδενικό</a:t>
            </a:r>
            <a:r>
              <a:rPr lang="el-GR" sz="2800" b="0" i="0" dirty="0">
                <a:solidFill>
                  <a:srgbClr val="404040"/>
                </a:solidFill>
                <a:effectLst/>
                <a:latin typeface="DeepSeek-CJK-patch"/>
              </a:rPr>
              <a:t>.</a:t>
            </a:r>
          </a:p>
          <a:p>
            <a:pPr marL="0" indent="0" algn="l">
              <a:lnSpc>
                <a:spcPts val="2143"/>
              </a:lnSpc>
              <a:spcBef>
                <a:spcPts val="1029"/>
              </a:spcBef>
              <a:buNone/>
            </a:pPr>
            <a:endParaRPr lang="el-GR" sz="2800" b="0" i="0" dirty="0">
              <a:solidFill>
                <a:srgbClr val="404040"/>
              </a:solidFill>
              <a:effectLst/>
              <a:latin typeface="DeepSeek-CJK-patch"/>
            </a:endParaRPr>
          </a:p>
          <a:p>
            <a:pPr algn="l">
              <a:lnSpc>
                <a:spcPts val="2143"/>
              </a:lnSpc>
              <a:spcAft>
                <a:spcPts val="1029"/>
              </a:spcAft>
              <a:buNone/>
            </a:pPr>
            <a:r>
              <a:rPr lang="el-GR" sz="2800" b="0" i="0" dirty="0">
                <a:solidFill>
                  <a:srgbClr val="404040"/>
                </a:solidFill>
                <a:effectLst/>
                <a:latin typeface="DeepSeek-CJK-patch"/>
              </a:rPr>
              <a:t>Έτσι, η </a:t>
            </a:r>
            <a:r>
              <a:rPr lang="el-GR" sz="2800" b="1" i="0" dirty="0">
                <a:solidFill>
                  <a:srgbClr val="404040"/>
                </a:solidFill>
                <a:effectLst/>
                <a:latin typeface="DeepSeek-CJK-patch"/>
              </a:rPr>
              <a:t>καμπύλη προσφοράς εργασίας</a:t>
            </a:r>
            <a:r>
              <a:rPr lang="el-GR" sz="2800" b="0" i="0" dirty="0">
                <a:solidFill>
                  <a:srgbClr val="404040"/>
                </a:solidFill>
                <a:effectLst/>
                <a:latin typeface="DeepSeek-CJK-patch"/>
              </a:rPr>
              <a:t> αποκτά </a:t>
            </a:r>
            <a:r>
              <a:rPr lang="el-GR" sz="2800" b="1" i="0" dirty="0">
                <a:solidFill>
                  <a:srgbClr val="404040"/>
                </a:solidFill>
                <a:effectLst/>
                <a:latin typeface="DeepSeek-CJK-patch"/>
              </a:rPr>
              <a:t>θετική κλίση</a:t>
            </a:r>
            <a:r>
              <a:rPr lang="el-GR" sz="2800" b="0" i="0" dirty="0">
                <a:solidFill>
                  <a:srgbClr val="404040"/>
                </a:solidFill>
                <a:effectLst/>
                <a:latin typeface="DeepSeek-CJK-patch"/>
              </a:rPr>
              <a:t>, καθώς οι μισθοί και η απασχόληση στον σύγχρονο τομέα συνεχίζουν να αυξάνονται.</a:t>
            </a:r>
          </a:p>
          <a:p>
            <a:pPr algn="l">
              <a:lnSpc>
                <a:spcPts val="2143"/>
              </a:lnSpc>
              <a:spcAft>
                <a:spcPts val="1029"/>
              </a:spcAft>
              <a:buNone/>
            </a:pPr>
            <a:br>
              <a:rPr lang="el-GR" sz="2800" b="0" i="0" dirty="0">
                <a:solidFill>
                  <a:srgbClr val="404040"/>
                </a:solidFill>
                <a:effectLst/>
                <a:latin typeface="DeepSeek-CJK-patch"/>
              </a:rPr>
            </a:br>
            <a:r>
              <a:rPr lang="el-GR" sz="2800" b="0" i="0" dirty="0">
                <a:solidFill>
                  <a:srgbClr val="404040"/>
                </a:solidFill>
                <a:effectLst/>
                <a:latin typeface="DeepSeek-CJK-patch"/>
              </a:rPr>
              <a:t>Η </a:t>
            </a:r>
            <a:r>
              <a:rPr lang="el-GR" sz="2800" b="1" i="0" dirty="0">
                <a:solidFill>
                  <a:srgbClr val="404040"/>
                </a:solidFill>
                <a:effectLst/>
                <a:latin typeface="DeepSeek-CJK-patch"/>
              </a:rPr>
              <a:t>δομική μεταμόρφωση</a:t>
            </a:r>
            <a:r>
              <a:rPr lang="el-GR" sz="2800" b="0" i="0" dirty="0">
                <a:solidFill>
                  <a:srgbClr val="404040"/>
                </a:solidFill>
                <a:effectLst/>
                <a:latin typeface="DeepSeek-CJK-patch"/>
              </a:rPr>
              <a:t> της οικονομίας θα έχει πραγματοποιηθεί, με την ισορροπία των οικονομικών δραστηριοτήτων να μετατοπίζεται από την παραδοσιακή αγροτική παραγωγή προς τη σύγχρονη αστική βιομηχανία.</a:t>
            </a:r>
          </a:p>
          <a:p>
            <a:pPr algn="l">
              <a:lnSpc>
                <a:spcPts val="2143"/>
              </a:lnSpc>
              <a:spcBef>
                <a:spcPts val="1029"/>
              </a:spcBef>
              <a:spcAft>
                <a:spcPts val="1029"/>
              </a:spcAft>
            </a:pPr>
            <a:r>
              <a:rPr lang="el-GR" sz="2800" b="0" i="0" dirty="0">
                <a:solidFill>
                  <a:srgbClr val="404040"/>
                </a:solidFill>
                <a:effectLst/>
                <a:latin typeface="DeepSeek-CJK-patch"/>
              </a:rPr>
              <a:t>Το μοντέλο ανάπτυξης μπορεί να εξηγηθεί με τη βοήθεια ενός </a:t>
            </a:r>
            <a:r>
              <a:rPr lang="el-GR" sz="2800" b="1" i="0" dirty="0">
                <a:solidFill>
                  <a:srgbClr val="404040"/>
                </a:solidFill>
                <a:effectLst/>
                <a:latin typeface="DeepSeek-CJK-patch"/>
              </a:rPr>
              <a:t>διαγράμματος</a:t>
            </a:r>
            <a:r>
              <a:rPr lang="el-GR" sz="2800" b="0" i="0" dirty="0">
                <a:solidFill>
                  <a:srgbClr val="404040"/>
                </a:solidFill>
                <a:effectLst/>
                <a:latin typeface="DeepSeek-CJK-patch"/>
              </a:rPr>
              <a:t>, όπως παρακάτω:</a:t>
            </a:r>
          </a:p>
          <a:p>
            <a:pPr marL="0" indent="0" algn="l">
              <a:lnSpc>
                <a:spcPts val="2143"/>
              </a:lnSpc>
              <a:spcBef>
                <a:spcPts val="1029"/>
              </a:spcBef>
              <a:buNone/>
            </a:pPr>
            <a:endParaRPr lang="el-GR" sz="2800" b="0" i="0" dirty="0">
              <a:solidFill>
                <a:srgbClr val="404040"/>
              </a:solidFill>
              <a:effectLst/>
              <a:latin typeface="DeepSeek-CJK-patch"/>
            </a:endParaRPr>
          </a:p>
        </p:txBody>
      </p:sp>
    </p:spTree>
    <p:extLst>
      <p:ext uri="{BB962C8B-B14F-4D97-AF65-F5344CB8AC3E}">
        <p14:creationId xmlns:p14="http://schemas.microsoft.com/office/powerpoint/2010/main" val="2130977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6478" t="33540" r="46418" b="30034"/>
          <a:stretch/>
        </p:blipFill>
        <p:spPr bwMode="auto">
          <a:xfrm>
            <a:off x="1197864" y="1052736"/>
            <a:ext cx="6398472" cy="4608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3033480" y="261803"/>
            <a:ext cx="2487989" cy="4247317"/>
          </a:xfrm>
          <a:prstGeom prst="rect">
            <a:avLst/>
          </a:prstGeom>
          <a:noFill/>
        </p:spPr>
        <p:txBody>
          <a:bodyPr wrap="none" rtlCol="0">
            <a:spAutoFit/>
          </a:bodyPr>
          <a:lstStyle/>
          <a:p>
            <a:pPr algn="ctr"/>
            <a:r>
              <a:rPr lang="el-GR" b="1" dirty="0">
                <a:latin typeface="Times New Roman" panose="02020603050405020304" pitchFamily="18" charset="0"/>
                <a:cs typeface="Times New Roman" panose="02020603050405020304" pitchFamily="18" charset="0"/>
              </a:rPr>
              <a:t>ΔΙΑΓΡΑΜΜΑ </a:t>
            </a:r>
            <a:r>
              <a:rPr lang="en-GB" b="1" dirty="0">
                <a:latin typeface="Times New Roman" panose="02020603050405020304" pitchFamily="18" charset="0"/>
                <a:cs typeface="Times New Roman" panose="02020603050405020304" pitchFamily="18" charset="0"/>
              </a:rPr>
              <a:t>LEWIS:</a:t>
            </a:r>
          </a:p>
          <a:p>
            <a:pPr algn="ctr"/>
            <a:endParaRPr lang="en-GB" b="1" dirty="0">
              <a:latin typeface="Times New Roman" panose="02020603050405020304" pitchFamily="18" charset="0"/>
              <a:cs typeface="Times New Roman" panose="02020603050405020304" pitchFamily="18" charset="0"/>
            </a:endParaRPr>
          </a:p>
          <a:p>
            <a:pPr algn="ctr"/>
            <a:endParaRPr lang="en-GB" b="1" dirty="0">
              <a:latin typeface="Times New Roman" panose="02020603050405020304" pitchFamily="18" charset="0"/>
              <a:cs typeface="Times New Roman" panose="02020603050405020304" pitchFamily="18" charset="0"/>
            </a:endParaRPr>
          </a:p>
          <a:p>
            <a:pPr algn="ctr"/>
            <a:endParaRPr lang="en-GB" b="1" dirty="0">
              <a:latin typeface="Times New Roman" panose="02020603050405020304" pitchFamily="18" charset="0"/>
              <a:cs typeface="Times New Roman" panose="02020603050405020304" pitchFamily="18" charset="0"/>
            </a:endParaRPr>
          </a:p>
          <a:p>
            <a:pPr algn="ctr"/>
            <a:endParaRPr lang="en-GB" b="1" dirty="0">
              <a:latin typeface="Times New Roman" panose="02020603050405020304" pitchFamily="18" charset="0"/>
              <a:cs typeface="Times New Roman" panose="02020603050405020304" pitchFamily="18" charset="0"/>
            </a:endParaRPr>
          </a:p>
          <a:p>
            <a:pPr algn="ctr"/>
            <a:endParaRPr lang="en-GB" b="1" dirty="0">
              <a:latin typeface="Times New Roman" panose="02020603050405020304" pitchFamily="18" charset="0"/>
              <a:cs typeface="Times New Roman" panose="02020603050405020304" pitchFamily="18" charset="0"/>
            </a:endParaRPr>
          </a:p>
          <a:p>
            <a:pPr algn="ctr"/>
            <a:endParaRPr lang="en-GB" b="1" dirty="0">
              <a:latin typeface="Times New Roman" panose="02020603050405020304" pitchFamily="18" charset="0"/>
              <a:cs typeface="Times New Roman" panose="02020603050405020304" pitchFamily="18" charset="0"/>
            </a:endParaRPr>
          </a:p>
          <a:p>
            <a:pPr algn="ctr"/>
            <a:endParaRPr lang="en-GB" b="1" dirty="0">
              <a:latin typeface="Times New Roman" panose="02020603050405020304" pitchFamily="18" charset="0"/>
              <a:cs typeface="Times New Roman" panose="02020603050405020304" pitchFamily="18" charset="0"/>
            </a:endParaRPr>
          </a:p>
          <a:p>
            <a:pPr algn="ctr"/>
            <a:endParaRPr lang="en-GB" b="1" dirty="0">
              <a:latin typeface="Times New Roman" panose="02020603050405020304" pitchFamily="18" charset="0"/>
              <a:cs typeface="Times New Roman" panose="02020603050405020304" pitchFamily="18" charset="0"/>
            </a:endParaRPr>
          </a:p>
          <a:p>
            <a:pPr algn="ctr"/>
            <a:endParaRPr lang="en-GB" b="1" dirty="0">
              <a:latin typeface="Times New Roman" panose="02020603050405020304" pitchFamily="18" charset="0"/>
              <a:cs typeface="Times New Roman" panose="02020603050405020304" pitchFamily="18" charset="0"/>
            </a:endParaRPr>
          </a:p>
          <a:p>
            <a:pPr algn="ctr"/>
            <a:endParaRPr lang="en-GB" b="1" dirty="0">
              <a:latin typeface="Times New Roman" panose="02020603050405020304" pitchFamily="18" charset="0"/>
              <a:cs typeface="Times New Roman" panose="02020603050405020304" pitchFamily="18" charset="0"/>
            </a:endParaRPr>
          </a:p>
          <a:p>
            <a:pPr algn="ctr"/>
            <a:endParaRPr lang="en-GB" b="1" dirty="0">
              <a:latin typeface="Times New Roman" panose="02020603050405020304" pitchFamily="18" charset="0"/>
              <a:cs typeface="Times New Roman" panose="02020603050405020304" pitchFamily="18" charset="0"/>
            </a:endParaRPr>
          </a:p>
          <a:p>
            <a:pPr algn="ctr"/>
            <a:endParaRPr lang="en-GB" b="1" dirty="0">
              <a:latin typeface="Times New Roman" panose="02020603050405020304" pitchFamily="18" charset="0"/>
              <a:cs typeface="Times New Roman" panose="02020603050405020304" pitchFamily="18" charset="0"/>
            </a:endParaRPr>
          </a:p>
          <a:p>
            <a:pPr algn="ctr"/>
            <a:endParaRPr lang="en-GB" b="1" dirty="0">
              <a:latin typeface="Times New Roman" panose="02020603050405020304" pitchFamily="18" charset="0"/>
              <a:cs typeface="Times New Roman" panose="02020603050405020304" pitchFamily="18" charset="0"/>
            </a:endParaRPr>
          </a:p>
          <a:p>
            <a:pPr algn="ctr"/>
            <a:endParaRPr lang="en-GB"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5220072" y="3284984"/>
            <a:ext cx="351378" cy="369332"/>
          </a:xfrm>
          <a:prstGeom prst="rect">
            <a:avLst/>
          </a:prstGeom>
          <a:solidFill>
            <a:schemeClr val="bg1"/>
          </a:solidFill>
        </p:spPr>
        <p:txBody>
          <a:bodyPr wrap="none" rtlCol="0">
            <a:spAutoFit/>
          </a:bodyPr>
          <a:lstStyle/>
          <a:p>
            <a:r>
              <a:rPr lang="en-GB" dirty="0">
                <a:latin typeface="Times New Roman" panose="02020603050405020304" pitchFamily="18" charset="0"/>
                <a:cs typeface="Times New Roman" panose="02020603050405020304" pitchFamily="18" charset="0"/>
              </a:rPr>
              <a:t>K</a:t>
            </a:r>
            <a:endParaRPr lang="en-IN"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475656" y="3284984"/>
            <a:ext cx="402674" cy="369332"/>
          </a:xfrm>
          <a:prstGeom prst="rect">
            <a:avLst/>
          </a:prstGeom>
          <a:solidFill>
            <a:schemeClr val="bg1"/>
          </a:solidFill>
        </p:spPr>
        <p:txBody>
          <a:bodyPr wrap="none" rtlCol="0">
            <a:spAutoFit/>
          </a:bodyPr>
          <a:lstStyle/>
          <a:p>
            <a:r>
              <a:rPr lang="en-GB" dirty="0">
                <a:latin typeface="Times New Roman" panose="02020603050405020304" pitchFamily="18" charset="0"/>
                <a:cs typeface="Times New Roman" panose="02020603050405020304" pitchFamily="18" charset="0"/>
              </a:rPr>
              <a:t>W</a:t>
            </a:r>
            <a:endParaRPr lang="en-IN"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475656" y="2555612"/>
            <a:ext cx="505267" cy="369332"/>
          </a:xfrm>
          <a:prstGeom prst="rect">
            <a:avLst/>
          </a:prstGeom>
          <a:solidFill>
            <a:schemeClr val="bg1"/>
          </a:solidFill>
        </p:spPr>
        <p:txBody>
          <a:bodyPr wrap="none" rtlCol="0">
            <a:spAutoFit/>
          </a:bodyPr>
          <a:lstStyle/>
          <a:p>
            <a:r>
              <a:rPr lang="el-GR" dirty="0">
                <a:latin typeface="Times New Roman" panose="02020603050405020304" pitchFamily="18" charset="0"/>
                <a:cs typeface="Times New Roman" panose="02020603050405020304" pitchFamily="18" charset="0"/>
              </a:rPr>
              <a:t>Μ</a:t>
            </a:r>
            <a:r>
              <a:rPr lang="en-GB" dirty="0">
                <a:latin typeface="Times New Roman" panose="02020603050405020304" pitchFamily="18" charset="0"/>
                <a:cs typeface="Times New Roman" panose="02020603050405020304" pitchFamily="18" charset="0"/>
              </a:rPr>
              <a:t>1</a:t>
            </a:r>
            <a:endParaRPr lang="en-IN" dirty="0">
              <a:latin typeface="Times New Roman" panose="02020603050405020304" pitchFamily="18" charset="0"/>
              <a:cs typeface="Times New Roman" panose="02020603050405020304" pitchFamily="18" charset="0"/>
            </a:endParaRPr>
          </a:p>
        </p:txBody>
      </p:sp>
      <p:sp>
        <p:nvSpPr>
          <p:cNvPr id="7" name="TextBox 6"/>
          <p:cNvSpPr txBox="1"/>
          <p:nvPr/>
        </p:nvSpPr>
        <p:spPr>
          <a:xfrm>
            <a:off x="1475656" y="1916832"/>
            <a:ext cx="505267" cy="369332"/>
          </a:xfrm>
          <a:prstGeom prst="rect">
            <a:avLst/>
          </a:prstGeom>
          <a:solidFill>
            <a:schemeClr val="bg1"/>
          </a:solidFill>
        </p:spPr>
        <p:txBody>
          <a:bodyPr wrap="none" rtlCol="0">
            <a:spAutoFit/>
          </a:bodyPr>
          <a:lstStyle/>
          <a:p>
            <a:r>
              <a:rPr lang="el-GR" dirty="0">
                <a:latin typeface="Times New Roman" panose="02020603050405020304" pitchFamily="18" charset="0"/>
                <a:cs typeface="Times New Roman" panose="02020603050405020304" pitchFamily="18" charset="0"/>
              </a:rPr>
              <a:t>Μ</a:t>
            </a:r>
            <a:r>
              <a:rPr lang="en-GB" dirty="0">
                <a:latin typeface="Times New Roman" panose="02020603050405020304" pitchFamily="18" charset="0"/>
                <a:cs typeface="Times New Roman" panose="02020603050405020304" pitchFamily="18" charset="0"/>
              </a:rPr>
              <a:t>2</a:t>
            </a:r>
            <a:endParaRPr lang="en-IN"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3252584" y="2996952"/>
            <a:ext cx="428322" cy="369332"/>
          </a:xfrm>
          <a:prstGeom prst="rect">
            <a:avLst/>
          </a:prstGeom>
          <a:solidFill>
            <a:schemeClr val="bg1"/>
          </a:solidFill>
        </p:spPr>
        <p:txBody>
          <a:bodyPr wrap="none" rtlCol="0">
            <a:spAutoFit/>
          </a:bodyPr>
          <a:lstStyle/>
          <a:p>
            <a:r>
              <a:rPr lang="en-GB" dirty="0">
                <a:latin typeface="Times New Roman" panose="02020603050405020304" pitchFamily="18" charset="0"/>
                <a:cs typeface="Times New Roman" panose="02020603050405020304" pitchFamily="18" charset="0"/>
              </a:rPr>
              <a:t>P1</a:t>
            </a:r>
          </a:p>
        </p:txBody>
      </p:sp>
      <p:sp>
        <p:nvSpPr>
          <p:cNvPr id="14" name="TextBox 13"/>
          <p:cNvSpPr txBox="1"/>
          <p:nvPr/>
        </p:nvSpPr>
        <p:spPr>
          <a:xfrm>
            <a:off x="4211960" y="2996952"/>
            <a:ext cx="428322" cy="369332"/>
          </a:xfrm>
          <a:prstGeom prst="rect">
            <a:avLst/>
          </a:prstGeom>
          <a:solidFill>
            <a:schemeClr val="bg1"/>
          </a:solidFill>
        </p:spPr>
        <p:txBody>
          <a:bodyPr wrap="none" rtlCol="0">
            <a:spAutoFit/>
          </a:bodyPr>
          <a:lstStyle/>
          <a:p>
            <a:r>
              <a:rPr lang="en-GB" dirty="0">
                <a:latin typeface="Times New Roman" panose="02020603050405020304" pitchFamily="18" charset="0"/>
                <a:cs typeface="Times New Roman" panose="02020603050405020304" pitchFamily="18" charset="0"/>
              </a:rPr>
              <a:t>P2</a:t>
            </a:r>
            <a:endParaRPr lang="en-IN" dirty="0">
              <a:latin typeface="Times New Roman" panose="02020603050405020304" pitchFamily="18" charset="0"/>
              <a:cs typeface="Times New Roman" panose="02020603050405020304" pitchFamily="18" charset="0"/>
            </a:endParaRPr>
          </a:p>
        </p:txBody>
      </p:sp>
      <p:sp>
        <p:nvSpPr>
          <p:cNvPr id="15" name="TextBox 14"/>
          <p:cNvSpPr txBox="1"/>
          <p:nvPr/>
        </p:nvSpPr>
        <p:spPr>
          <a:xfrm>
            <a:off x="3180576" y="5157192"/>
            <a:ext cx="466794" cy="369332"/>
          </a:xfrm>
          <a:prstGeom prst="rect">
            <a:avLst/>
          </a:prstGeom>
          <a:solidFill>
            <a:schemeClr val="bg1"/>
          </a:solidFill>
        </p:spPr>
        <p:txBody>
          <a:bodyPr wrap="none" rtlCol="0">
            <a:spAutoFit/>
          </a:bodyPr>
          <a:lstStyle/>
          <a:p>
            <a:r>
              <a:rPr lang="el-GR" dirty="0">
                <a:latin typeface="Times New Roman" panose="02020603050405020304" pitchFamily="18" charset="0"/>
                <a:cs typeface="Times New Roman" panose="02020603050405020304" pitchFamily="18" charset="0"/>
              </a:rPr>
              <a:t>Ν</a:t>
            </a:r>
            <a:r>
              <a:rPr lang="en-GB" dirty="0">
                <a:latin typeface="Times New Roman" panose="02020603050405020304" pitchFamily="18" charset="0"/>
                <a:cs typeface="Times New Roman" panose="02020603050405020304" pitchFamily="18" charset="0"/>
              </a:rPr>
              <a:t>1</a:t>
            </a:r>
            <a:endParaRPr lang="en-IN" dirty="0">
              <a:latin typeface="Times New Roman" panose="02020603050405020304" pitchFamily="18" charset="0"/>
              <a:cs typeface="Times New Roman" panose="02020603050405020304" pitchFamily="18" charset="0"/>
            </a:endParaRPr>
          </a:p>
        </p:txBody>
      </p:sp>
      <p:sp>
        <p:nvSpPr>
          <p:cNvPr id="16" name="TextBox 15"/>
          <p:cNvSpPr txBox="1"/>
          <p:nvPr/>
        </p:nvSpPr>
        <p:spPr>
          <a:xfrm>
            <a:off x="3995936" y="5157192"/>
            <a:ext cx="466794" cy="369332"/>
          </a:xfrm>
          <a:prstGeom prst="rect">
            <a:avLst/>
          </a:prstGeom>
          <a:solidFill>
            <a:schemeClr val="bg1"/>
          </a:solidFill>
        </p:spPr>
        <p:txBody>
          <a:bodyPr wrap="none" rtlCol="0">
            <a:spAutoFit/>
          </a:bodyPr>
          <a:lstStyle/>
          <a:p>
            <a:r>
              <a:rPr lang="el-GR" dirty="0">
                <a:latin typeface="Times New Roman" panose="02020603050405020304" pitchFamily="18" charset="0"/>
                <a:cs typeface="Times New Roman" panose="02020603050405020304" pitchFamily="18" charset="0"/>
              </a:rPr>
              <a:t>Ν</a:t>
            </a:r>
            <a:r>
              <a:rPr lang="en-GB" dirty="0">
                <a:latin typeface="Times New Roman" panose="02020603050405020304" pitchFamily="18" charset="0"/>
                <a:cs typeface="Times New Roman" panose="02020603050405020304" pitchFamily="18" charset="0"/>
              </a:rPr>
              <a:t>2</a:t>
            </a:r>
            <a:endParaRPr lang="en-IN"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1547664" y="4293096"/>
            <a:ext cx="311304" cy="369332"/>
          </a:xfrm>
          <a:prstGeom prst="rect">
            <a:avLst/>
          </a:prstGeom>
          <a:solidFill>
            <a:schemeClr val="bg1"/>
          </a:solidFill>
        </p:spPr>
        <p:txBody>
          <a:bodyPr wrap="none" rtlCol="0">
            <a:spAutoFit/>
          </a:bodyPr>
          <a:lstStyle/>
          <a:p>
            <a:r>
              <a:rPr lang="en-GB" dirty="0">
                <a:latin typeface="Times New Roman" panose="02020603050405020304" pitchFamily="18" charset="0"/>
                <a:cs typeface="Times New Roman" panose="02020603050405020304" pitchFamily="18" charset="0"/>
              </a:rPr>
              <a:t>S</a:t>
            </a:r>
            <a:endParaRPr lang="en-IN" dirty="0">
              <a:latin typeface="Times New Roman" panose="02020603050405020304" pitchFamily="18" charset="0"/>
              <a:cs typeface="Times New Roman" panose="02020603050405020304" pitchFamily="18" charset="0"/>
            </a:endParaRPr>
          </a:p>
        </p:txBody>
      </p:sp>
      <p:sp>
        <p:nvSpPr>
          <p:cNvPr id="18" name="TextBox 17"/>
          <p:cNvSpPr txBox="1"/>
          <p:nvPr/>
        </p:nvSpPr>
        <p:spPr>
          <a:xfrm>
            <a:off x="5004048" y="5229200"/>
            <a:ext cx="2507802" cy="369332"/>
          </a:xfrm>
          <a:prstGeom prst="rect">
            <a:avLst/>
          </a:prstGeom>
          <a:solidFill>
            <a:schemeClr val="bg1"/>
          </a:solidFill>
        </p:spPr>
        <p:txBody>
          <a:bodyPr wrap="none" rtlCol="0">
            <a:spAutoFit/>
          </a:bodyPr>
          <a:lstStyle/>
          <a:p>
            <a:r>
              <a:rPr lang="el-GR" dirty="0">
                <a:latin typeface="Times New Roman" panose="02020603050405020304" pitchFamily="18" charset="0"/>
                <a:cs typeface="Times New Roman" panose="02020603050405020304" pitchFamily="18" charset="0"/>
              </a:rPr>
              <a:t>ΠΟΣΟΤΗΤΑ ΕΡΓΑΣΙΑΣ</a:t>
            </a:r>
            <a:endParaRPr lang="en-IN" dirty="0">
              <a:latin typeface="Times New Roman" panose="02020603050405020304" pitchFamily="18" charset="0"/>
              <a:cs typeface="Times New Roman" panose="02020603050405020304" pitchFamily="18" charset="0"/>
            </a:endParaRPr>
          </a:p>
        </p:txBody>
      </p:sp>
      <p:sp>
        <p:nvSpPr>
          <p:cNvPr id="19" name="TextBox 18"/>
          <p:cNvSpPr txBox="1"/>
          <p:nvPr/>
        </p:nvSpPr>
        <p:spPr>
          <a:xfrm>
            <a:off x="714002" y="550128"/>
            <a:ext cx="344966" cy="5262979"/>
          </a:xfrm>
          <a:prstGeom prst="rect">
            <a:avLst/>
          </a:prstGeom>
          <a:solidFill>
            <a:schemeClr val="bg1"/>
          </a:solidFill>
        </p:spPr>
        <p:txBody>
          <a:bodyPr wrap="none" rtlCol="0">
            <a:spAutoFit/>
          </a:bodyPr>
          <a:lstStyle/>
          <a:p>
            <a:pPr algn="ctr"/>
            <a:r>
              <a:rPr lang="el-GR" sz="1400" dirty="0">
                <a:latin typeface="Times New Roman" panose="02020603050405020304" pitchFamily="18" charset="0"/>
                <a:cs typeface="Times New Roman" panose="02020603050405020304" pitchFamily="18" charset="0"/>
              </a:rPr>
              <a:t>Μ</a:t>
            </a:r>
            <a:endParaRPr lang="en-GB" sz="1400" dirty="0">
              <a:latin typeface="Times New Roman" panose="02020603050405020304" pitchFamily="18" charset="0"/>
              <a:cs typeface="Times New Roman" panose="02020603050405020304" pitchFamily="18" charset="0"/>
            </a:endParaRPr>
          </a:p>
          <a:p>
            <a:pPr algn="ctr"/>
            <a:r>
              <a:rPr lang="el-GR" sz="1400" dirty="0">
                <a:latin typeface="Times New Roman" panose="02020603050405020304" pitchFamily="18" charset="0"/>
                <a:cs typeface="Times New Roman" panose="02020603050405020304" pitchFamily="18" charset="0"/>
              </a:rPr>
              <a:t>Ι</a:t>
            </a:r>
            <a:endParaRPr lang="en-GB" sz="1400" dirty="0">
              <a:latin typeface="Times New Roman" panose="02020603050405020304" pitchFamily="18" charset="0"/>
              <a:cs typeface="Times New Roman" panose="02020603050405020304" pitchFamily="18" charset="0"/>
            </a:endParaRPr>
          </a:p>
          <a:p>
            <a:pPr algn="ctr"/>
            <a:r>
              <a:rPr lang="el-GR" sz="1400" dirty="0">
                <a:latin typeface="Times New Roman" panose="02020603050405020304" pitchFamily="18" charset="0"/>
                <a:cs typeface="Times New Roman" panose="02020603050405020304" pitchFamily="18" charset="0"/>
              </a:rPr>
              <a:t>Σ</a:t>
            </a:r>
            <a:endParaRPr lang="en-GB" sz="1400" dirty="0">
              <a:latin typeface="Times New Roman" panose="02020603050405020304" pitchFamily="18" charset="0"/>
              <a:cs typeface="Times New Roman" panose="02020603050405020304" pitchFamily="18" charset="0"/>
            </a:endParaRPr>
          </a:p>
          <a:p>
            <a:pPr algn="ctr"/>
            <a:r>
              <a:rPr lang="el-GR" sz="1400" dirty="0">
                <a:latin typeface="Times New Roman" panose="02020603050405020304" pitchFamily="18" charset="0"/>
                <a:cs typeface="Times New Roman" panose="02020603050405020304" pitchFamily="18" charset="0"/>
              </a:rPr>
              <a:t>Θ</a:t>
            </a:r>
          </a:p>
          <a:p>
            <a:pPr algn="ctr"/>
            <a:r>
              <a:rPr lang="el-GR" sz="1400" dirty="0">
                <a:latin typeface="Times New Roman" panose="02020603050405020304" pitchFamily="18" charset="0"/>
                <a:cs typeface="Times New Roman" panose="02020603050405020304" pitchFamily="18" charset="0"/>
              </a:rPr>
              <a:t>Ο</a:t>
            </a:r>
          </a:p>
          <a:p>
            <a:pPr algn="ctr"/>
            <a:r>
              <a:rPr lang="el-GR" sz="1400" dirty="0">
                <a:latin typeface="Times New Roman" panose="02020603050405020304" pitchFamily="18" charset="0"/>
                <a:cs typeface="Times New Roman" panose="02020603050405020304" pitchFamily="18" charset="0"/>
              </a:rPr>
              <a:t>Σ </a:t>
            </a:r>
          </a:p>
          <a:p>
            <a:pPr algn="ctr"/>
            <a:endParaRPr lang="el-GR" sz="1400" dirty="0">
              <a:latin typeface="Times New Roman" panose="02020603050405020304" pitchFamily="18" charset="0"/>
              <a:cs typeface="Times New Roman" panose="02020603050405020304" pitchFamily="18" charset="0"/>
            </a:endParaRPr>
          </a:p>
          <a:p>
            <a:pPr algn="ctr"/>
            <a:r>
              <a:rPr lang="el-GR" sz="1400" dirty="0">
                <a:latin typeface="Times New Roman" panose="02020603050405020304" pitchFamily="18" charset="0"/>
                <a:cs typeface="Times New Roman" panose="02020603050405020304" pitchFamily="18" charset="0"/>
              </a:rPr>
              <a:t>Κ</a:t>
            </a:r>
          </a:p>
          <a:p>
            <a:pPr algn="ctr"/>
            <a:r>
              <a:rPr lang="el-GR" sz="1400" dirty="0">
                <a:latin typeface="Times New Roman" panose="02020603050405020304" pitchFamily="18" charset="0"/>
                <a:cs typeface="Times New Roman" panose="02020603050405020304" pitchFamily="18" charset="0"/>
              </a:rPr>
              <a:t>Α</a:t>
            </a:r>
          </a:p>
          <a:p>
            <a:pPr algn="ctr"/>
            <a:r>
              <a:rPr lang="el-GR" sz="1400" dirty="0">
                <a:latin typeface="Times New Roman" panose="02020603050405020304" pitchFamily="18" charset="0"/>
                <a:cs typeface="Times New Roman" panose="02020603050405020304" pitchFamily="18" charset="0"/>
              </a:rPr>
              <a:t>Ι</a:t>
            </a:r>
            <a:endParaRPr lang="en-GB" sz="1400" dirty="0">
              <a:latin typeface="Times New Roman" panose="02020603050405020304" pitchFamily="18" charset="0"/>
              <a:cs typeface="Times New Roman" panose="02020603050405020304" pitchFamily="18" charset="0"/>
            </a:endParaRPr>
          </a:p>
          <a:p>
            <a:pPr algn="ctr"/>
            <a:endParaRPr lang="en-GB" sz="1400" dirty="0">
              <a:latin typeface="Times New Roman" panose="02020603050405020304" pitchFamily="18" charset="0"/>
              <a:cs typeface="Times New Roman" panose="02020603050405020304" pitchFamily="18" charset="0"/>
            </a:endParaRPr>
          </a:p>
          <a:p>
            <a:pPr algn="ctr"/>
            <a:r>
              <a:rPr lang="el-GR" sz="1400" dirty="0">
                <a:latin typeface="Times New Roman" panose="02020603050405020304" pitchFamily="18" charset="0"/>
                <a:cs typeface="Times New Roman" panose="02020603050405020304" pitchFamily="18" charset="0"/>
              </a:rPr>
              <a:t>Ο</a:t>
            </a:r>
          </a:p>
          <a:p>
            <a:pPr algn="ctr"/>
            <a:r>
              <a:rPr lang="el-GR" sz="1400" dirty="0">
                <a:latin typeface="Times New Roman" panose="02020603050405020304" pitchFamily="18" charset="0"/>
                <a:cs typeface="Times New Roman" panose="02020603050405020304" pitchFamily="18" charset="0"/>
              </a:rPr>
              <a:t>Ρ</a:t>
            </a:r>
          </a:p>
          <a:p>
            <a:pPr algn="ctr"/>
            <a:r>
              <a:rPr lang="el-GR" sz="1400" dirty="0">
                <a:latin typeface="Times New Roman" panose="02020603050405020304" pitchFamily="18" charset="0"/>
                <a:cs typeface="Times New Roman" panose="02020603050405020304" pitchFamily="18" charset="0"/>
              </a:rPr>
              <a:t>Ι</a:t>
            </a:r>
          </a:p>
          <a:p>
            <a:pPr algn="ctr"/>
            <a:r>
              <a:rPr lang="el-GR" sz="1400" dirty="0">
                <a:latin typeface="Times New Roman" panose="02020603050405020304" pitchFamily="18" charset="0"/>
                <a:cs typeface="Times New Roman" panose="02020603050405020304" pitchFamily="18" charset="0"/>
              </a:rPr>
              <a:t>Α</a:t>
            </a:r>
          </a:p>
          <a:p>
            <a:pPr algn="ctr"/>
            <a:r>
              <a:rPr lang="el-GR" sz="1400" dirty="0">
                <a:latin typeface="Times New Roman" panose="02020603050405020304" pitchFamily="18" charset="0"/>
                <a:cs typeface="Times New Roman" panose="02020603050405020304" pitchFamily="18" charset="0"/>
              </a:rPr>
              <a:t>Κ</a:t>
            </a:r>
          </a:p>
          <a:p>
            <a:pPr algn="ctr"/>
            <a:r>
              <a:rPr lang="el-GR" sz="1400" dirty="0">
                <a:latin typeface="Times New Roman" panose="02020603050405020304" pitchFamily="18" charset="0"/>
                <a:cs typeface="Times New Roman" panose="02020603050405020304" pitchFamily="18" charset="0"/>
              </a:rPr>
              <a:t>Ο</a:t>
            </a:r>
          </a:p>
          <a:p>
            <a:pPr algn="ctr"/>
            <a:endParaRPr lang="el-GR" sz="1400" dirty="0">
              <a:latin typeface="Times New Roman" panose="02020603050405020304" pitchFamily="18" charset="0"/>
              <a:cs typeface="Times New Roman" panose="02020603050405020304" pitchFamily="18" charset="0"/>
            </a:endParaRPr>
          </a:p>
          <a:p>
            <a:pPr algn="ctr"/>
            <a:r>
              <a:rPr lang="el-GR" sz="1400" dirty="0">
                <a:latin typeface="Times New Roman" panose="02020603050405020304" pitchFamily="18" charset="0"/>
                <a:cs typeface="Times New Roman" panose="02020603050405020304" pitchFamily="18" charset="0"/>
              </a:rPr>
              <a:t>Π</a:t>
            </a:r>
          </a:p>
          <a:p>
            <a:pPr algn="ctr"/>
            <a:r>
              <a:rPr lang="el-GR" sz="1400" dirty="0">
                <a:latin typeface="Times New Roman" panose="02020603050405020304" pitchFamily="18" charset="0"/>
                <a:cs typeface="Times New Roman" panose="02020603050405020304" pitchFamily="18" charset="0"/>
              </a:rPr>
              <a:t>Ρ</a:t>
            </a:r>
          </a:p>
          <a:p>
            <a:pPr algn="ctr"/>
            <a:r>
              <a:rPr lang="el-GR" sz="1400" dirty="0">
                <a:latin typeface="Times New Roman" panose="02020603050405020304" pitchFamily="18" charset="0"/>
                <a:cs typeface="Times New Roman" panose="02020603050405020304" pitchFamily="18" charset="0"/>
              </a:rPr>
              <a:t>Ο</a:t>
            </a:r>
          </a:p>
          <a:p>
            <a:pPr algn="ctr"/>
            <a:r>
              <a:rPr lang="el-GR" sz="1400" dirty="0">
                <a:latin typeface="Times New Roman" panose="02020603050405020304" pitchFamily="18" charset="0"/>
                <a:cs typeface="Times New Roman" panose="02020603050405020304" pitchFamily="18" charset="0"/>
              </a:rPr>
              <a:t>Ϊ</a:t>
            </a:r>
          </a:p>
          <a:p>
            <a:pPr algn="ctr"/>
            <a:r>
              <a:rPr lang="el-GR" sz="1400" dirty="0">
                <a:latin typeface="Times New Roman" panose="02020603050405020304" pitchFamily="18" charset="0"/>
                <a:cs typeface="Times New Roman" panose="02020603050405020304" pitchFamily="18" charset="0"/>
              </a:rPr>
              <a:t>Ο</a:t>
            </a:r>
          </a:p>
          <a:p>
            <a:pPr algn="ctr"/>
            <a:r>
              <a:rPr lang="el-GR" sz="1400" dirty="0">
                <a:latin typeface="Times New Roman" panose="02020603050405020304" pitchFamily="18" charset="0"/>
                <a:cs typeface="Times New Roman" panose="02020603050405020304" pitchFamily="18" charset="0"/>
              </a:rPr>
              <a:t>Ν</a:t>
            </a:r>
            <a:endParaRPr lang="en-GB" sz="1400" dirty="0">
              <a:latin typeface="Times New Roman" panose="02020603050405020304" pitchFamily="18" charset="0"/>
              <a:cs typeface="Times New Roman" panose="02020603050405020304" pitchFamily="18" charset="0"/>
            </a:endParaRPr>
          </a:p>
        </p:txBody>
      </p:sp>
      <p:sp>
        <p:nvSpPr>
          <p:cNvPr id="20" name="TextBox 19"/>
          <p:cNvSpPr txBox="1"/>
          <p:nvPr/>
        </p:nvSpPr>
        <p:spPr>
          <a:xfrm>
            <a:off x="5595058" y="3284984"/>
            <a:ext cx="3472874" cy="307777"/>
          </a:xfrm>
          <a:prstGeom prst="rect">
            <a:avLst/>
          </a:prstGeom>
          <a:solidFill>
            <a:schemeClr val="tx1">
              <a:lumMod val="50000"/>
            </a:schemeClr>
          </a:solidFill>
        </p:spPr>
        <p:txBody>
          <a:bodyPr wrap="none" rtlCol="0">
            <a:spAutoFit/>
          </a:bodyPr>
          <a:lstStyle/>
          <a:p>
            <a:r>
              <a:rPr lang="el-GR" sz="1400" dirty="0">
                <a:solidFill>
                  <a:srgbClr val="FF0000"/>
                </a:solidFill>
                <a:latin typeface="Times New Roman" panose="02020603050405020304" pitchFamily="18" charset="0"/>
                <a:cs typeface="Times New Roman" panose="02020603050405020304" pitchFamily="18" charset="0"/>
              </a:rPr>
              <a:t>ΒΙΟΜΗΧΑΝΙΚΟΣ ΜΙΣΘΟΣ</a:t>
            </a:r>
            <a:r>
              <a:rPr lang="en-GB" sz="1400" dirty="0">
                <a:latin typeface="Times New Roman" panose="02020603050405020304" pitchFamily="18" charset="0"/>
                <a:cs typeface="Times New Roman" panose="02020603050405020304" pitchFamily="18" charset="0"/>
              </a:rPr>
              <a:t> WAGE RATE</a:t>
            </a:r>
          </a:p>
        </p:txBody>
      </p:sp>
      <p:sp>
        <p:nvSpPr>
          <p:cNvPr id="21" name="TextBox 20"/>
          <p:cNvSpPr txBox="1"/>
          <p:nvPr/>
        </p:nvSpPr>
        <p:spPr>
          <a:xfrm>
            <a:off x="5364088" y="4345359"/>
            <a:ext cx="3268908" cy="307777"/>
          </a:xfrm>
          <a:prstGeom prst="rect">
            <a:avLst/>
          </a:prstGeom>
          <a:solidFill>
            <a:schemeClr val="tx1">
              <a:lumMod val="50000"/>
            </a:schemeClr>
          </a:solidFill>
        </p:spPr>
        <p:txBody>
          <a:bodyPr wrap="none" rtlCol="0">
            <a:spAutoFit/>
          </a:bodyPr>
          <a:lstStyle/>
          <a:p>
            <a:r>
              <a:rPr lang="en-GB" sz="1400" dirty="0">
                <a:latin typeface="Times New Roman" panose="02020603050405020304" pitchFamily="18" charset="0"/>
                <a:cs typeface="Times New Roman" panose="02020603050405020304" pitchFamily="18" charset="0"/>
              </a:rPr>
              <a:t>SUB</a:t>
            </a:r>
            <a:r>
              <a:rPr lang="el-GR" sz="1400" dirty="0">
                <a:solidFill>
                  <a:srgbClr val="FF0000"/>
                </a:solidFill>
                <a:latin typeface="Times New Roman" panose="02020603050405020304" pitchFamily="18" charset="0"/>
                <a:cs typeface="Times New Roman" panose="02020603050405020304" pitchFamily="18" charset="0"/>
              </a:rPr>
              <a:t> ΜΙΣΘΟΣ ΔΙΑΒΙΩΣΗΣ</a:t>
            </a:r>
            <a:r>
              <a:rPr lang="en-GB" sz="1400" dirty="0">
                <a:latin typeface="Times New Roman" panose="02020603050405020304" pitchFamily="18" charset="0"/>
                <a:cs typeface="Times New Roman" panose="02020603050405020304" pitchFamily="18" charset="0"/>
              </a:rPr>
              <a:t>WAGE RATE</a:t>
            </a:r>
          </a:p>
        </p:txBody>
      </p:sp>
      <p:sp>
        <p:nvSpPr>
          <p:cNvPr id="8" name="TextBox 7">
            <a:extLst>
              <a:ext uri="{FF2B5EF4-FFF2-40B4-BE49-F238E27FC236}">
                <a16:creationId xmlns:a16="http://schemas.microsoft.com/office/drawing/2014/main" id="{F848F144-F939-656E-827D-FD589CDFCEFC}"/>
              </a:ext>
            </a:extLst>
          </p:cNvPr>
          <p:cNvSpPr txBox="1"/>
          <p:nvPr/>
        </p:nvSpPr>
        <p:spPr>
          <a:xfrm>
            <a:off x="228600" y="5683192"/>
            <a:ext cx="9906000" cy="1233671"/>
          </a:xfrm>
          <a:prstGeom prst="rect">
            <a:avLst/>
          </a:prstGeom>
          <a:noFill/>
        </p:spPr>
        <p:txBody>
          <a:bodyPr wrap="square">
            <a:spAutoFit/>
          </a:bodyPr>
          <a:lstStyle/>
          <a:p>
            <a:pPr algn="l">
              <a:lnSpc>
                <a:spcPts val="2143"/>
              </a:lnSpc>
              <a:spcBef>
                <a:spcPts val="1029"/>
              </a:spcBef>
              <a:spcAft>
                <a:spcPts val="1029"/>
              </a:spcAft>
              <a:buFont typeface="Arial" panose="020B0604020202020204" pitchFamily="34" charset="0"/>
              <a:buChar char="•"/>
            </a:pPr>
            <a:r>
              <a:rPr lang="el-GR" sz="1800" b="1" i="0" dirty="0">
                <a:solidFill>
                  <a:srgbClr val="404040"/>
                </a:solidFill>
                <a:effectLst/>
                <a:latin typeface="DeepSeek-CJK-patch"/>
              </a:rPr>
              <a:t>Άξονας Y</a:t>
            </a:r>
            <a:r>
              <a:rPr lang="el-GR" sz="1800" b="0" i="0" dirty="0">
                <a:solidFill>
                  <a:srgbClr val="404040"/>
                </a:solidFill>
                <a:effectLst/>
                <a:latin typeface="DeepSeek-CJK-patch"/>
              </a:rPr>
              <a:t>: Παραγωγικότητα/Μισθοί. </a:t>
            </a:r>
            <a:r>
              <a:rPr lang="el-GR" sz="1800" b="1" i="0" dirty="0">
                <a:solidFill>
                  <a:srgbClr val="404040"/>
                </a:solidFill>
                <a:effectLst/>
                <a:latin typeface="DeepSeek-CJK-patch"/>
              </a:rPr>
              <a:t>Άξονας X</a:t>
            </a:r>
            <a:r>
              <a:rPr lang="el-GR" sz="1800" b="0" i="0" dirty="0">
                <a:solidFill>
                  <a:srgbClr val="404040"/>
                </a:solidFill>
                <a:effectLst/>
                <a:latin typeface="DeepSeek-CJK-patch"/>
              </a:rPr>
              <a:t>: Εργατικό Δυναμικό.</a:t>
            </a:r>
          </a:p>
          <a:p>
            <a:pPr algn="l">
              <a:lnSpc>
                <a:spcPts val="2143"/>
              </a:lnSpc>
              <a:spcBef>
                <a:spcPts val="300"/>
              </a:spcBef>
              <a:spcAft>
                <a:spcPts val="1029"/>
              </a:spcAft>
              <a:buFont typeface="Arial" panose="020B0604020202020204" pitchFamily="34" charset="0"/>
              <a:buChar char="•"/>
            </a:pPr>
            <a:r>
              <a:rPr lang="el-GR" sz="1800" b="1" i="0" dirty="0">
                <a:solidFill>
                  <a:srgbClr val="404040"/>
                </a:solidFill>
                <a:effectLst/>
                <a:latin typeface="DeepSeek-CJK-patch"/>
              </a:rPr>
              <a:t>Καμπύλη 1</a:t>
            </a:r>
            <a:r>
              <a:rPr lang="el-GR" sz="1800" b="0" i="0" dirty="0">
                <a:solidFill>
                  <a:srgbClr val="404040"/>
                </a:solidFill>
                <a:effectLst/>
                <a:latin typeface="DeepSeek-CJK-patch"/>
              </a:rPr>
              <a:t>: Ζήτηση εργασίας στον βιομηχανικό τομέα (αρνητική κλίση).  </a:t>
            </a:r>
          </a:p>
          <a:p>
            <a:pPr algn="l">
              <a:lnSpc>
                <a:spcPts val="2143"/>
              </a:lnSpc>
              <a:spcBef>
                <a:spcPts val="300"/>
              </a:spcBef>
              <a:spcAft>
                <a:spcPts val="1029"/>
              </a:spcAft>
              <a:buFont typeface="Arial" panose="020B0604020202020204" pitchFamily="34" charset="0"/>
              <a:buChar char="•"/>
            </a:pPr>
            <a:r>
              <a:rPr lang="el-GR" sz="1800" b="1" i="0" dirty="0">
                <a:solidFill>
                  <a:srgbClr val="404040"/>
                </a:solidFill>
                <a:effectLst/>
                <a:latin typeface="DeepSeek-CJK-patch"/>
              </a:rPr>
              <a:t>Καμπύλη 2</a:t>
            </a:r>
            <a:r>
              <a:rPr lang="el-GR" sz="1800" b="0" i="0" dirty="0">
                <a:solidFill>
                  <a:srgbClr val="404040"/>
                </a:solidFill>
                <a:effectLst/>
                <a:latin typeface="DeepSeek-CJK-patch"/>
              </a:rPr>
              <a:t>: Προσφορά εργασίας (οριζόντια έως το σημείο καμπής).</a:t>
            </a:r>
          </a:p>
        </p:txBody>
      </p:sp>
      <p:pic>
        <p:nvPicPr>
          <p:cNvPr id="9" name="Picture 3">
            <a:extLst>
              <a:ext uri="{FF2B5EF4-FFF2-40B4-BE49-F238E27FC236}">
                <a16:creationId xmlns:a16="http://schemas.microsoft.com/office/drawing/2014/main" id="{FB0E8284-9B1E-C97B-5317-E2EEEF02D5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69563" y="-239092"/>
            <a:ext cx="1578439" cy="1578439"/>
          </a:xfrm>
          <a:prstGeom prst="rect">
            <a:avLst/>
          </a:prstGeom>
        </p:spPr>
      </p:pic>
    </p:spTree>
    <p:extLst>
      <p:ext uri="{BB962C8B-B14F-4D97-AF65-F5344CB8AC3E}">
        <p14:creationId xmlns:p14="http://schemas.microsoft.com/office/powerpoint/2010/main" val="3491212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Τα κύρια θεωρητικά μοντέλα ανάπτυξης</a:t>
            </a:r>
            <a:endParaRPr dirty="0"/>
          </a:p>
        </p:txBody>
      </p:sp>
      <p:sp>
        <p:nvSpPr>
          <p:cNvPr id="3" name="Content Placeholder 2"/>
          <p:cNvSpPr>
            <a:spLocks noGrp="1"/>
          </p:cNvSpPr>
          <p:nvPr>
            <p:ph idx="1"/>
          </p:nvPr>
        </p:nvSpPr>
        <p:spPr/>
        <p:txBody>
          <a:bodyPr/>
          <a:lstStyle/>
          <a:p>
            <a:r>
              <a:rPr lang="el-GR" altLang="ko-KR" dirty="0"/>
              <a:t>Το μοντέλο </a:t>
            </a:r>
            <a:r>
              <a:rPr lang="en-US" altLang="ko-KR" dirty="0"/>
              <a:t>Harrod-Domar</a:t>
            </a:r>
            <a:endParaRPr lang="el-GR" dirty="0"/>
          </a:p>
          <a:p>
            <a:r>
              <a:rPr lang="el-GR" dirty="0"/>
              <a:t>Το Νεοκλασικό Μοντέλο </a:t>
            </a:r>
            <a:r>
              <a:rPr lang="el-GR" dirty="0" err="1"/>
              <a:t>Solow</a:t>
            </a:r>
            <a:endParaRPr lang="el-GR" dirty="0"/>
          </a:p>
          <a:p>
            <a:r>
              <a:rPr lang="el-GR" b="1" dirty="0"/>
              <a:t>Τα Ενδογενή Μοντέλα Ανάπτυξης </a:t>
            </a:r>
            <a:r>
              <a:rPr lang="el-GR" dirty="0"/>
              <a:t>(</a:t>
            </a:r>
            <a:r>
              <a:rPr lang="el-GR" dirty="0" err="1"/>
              <a:t>Romer</a:t>
            </a:r>
            <a:r>
              <a:rPr lang="el-GR" dirty="0"/>
              <a:t>, </a:t>
            </a:r>
            <a:r>
              <a:rPr lang="el-GR" dirty="0" err="1"/>
              <a:t>Lucas</a:t>
            </a:r>
            <a:r>
              <a:rPr lang="el-GR" dirty="0"/>
              <a:t>)</a:t>
            </a:r>
          </a:p>
          <a:p>
            <a:r>
              <a:rPr lang="el-GR" b="1" dirty="0"/>
              <a:t>Το Διαρθρωτικό Μοντέλο (</a:t>
            </a:r>
            <a:r>
              <a:rPr lang="el-GR" b="1" dirty="0" err="1"/>
              <a:t>Lewis</a:t>
            </a:r>
            <a:r>
              <a:rPr lang="el-GR" b="1" dirty="0"/>
              <a:t>, </a:t>
            </a:r>
            <a:r>
              <a:rPr lang="el-GR" dirty="0" err="1"/>
              <a:t>Kuznets</a:t>
            </a:r>
            <a:r>
              <a:rPr lang="el-GR" b="1" dirty="0"/>
              <a:t>)</a:t>
            </a:r>
          </a:p>
          <a:p>
            <a:r>
              <a:rPr lang="el-GR" dirty="0"/>
              <a:t>Το Μοντέλο Εξαρτημένης Ανάπτυξης</a:t>
            </a:r>
          </a:p>
          <a:p>
            <a:r>
              <a:rPr lang="el-GR" dirty="0"/>
              <a:t>Θεσμικές &amp; </a:t>
            </a:r>
            <a:r>
              <a:rPr lang="el-GR" dirty="0" err="1"/>
              <a:t>Νεο-Σμιθιανές</a:t>
            </a:r>
            <a:r>
              <a:rPr lang="el-GR" dirty="0"/>
              <a:t> προσεγγίσεις</a:t>
            </a:r>
          </a:p>
          <a:p>
            <a:endParaRP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0396" y="5043192"/>
            <a:ext cx="1814808" cy="1814808"/>
          </a:xfrm>
          <a:prstGeom prst="rect">
            <a:avLst/>
          </a:prstGeom>
        </p:spPr>
      </p:pic>
    </p:spTree>
    <p:extLst>
      <p:ext uri="{BB962C8B-B14F-4D97-AF65-F5344CB8AC3E}">
        <p14:creationId xmlns:p14="http://schemas.microsoft.com/office/powerpoint/2010/main" val="4135338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4EE850-6011-1C01-1BE8-C697430A906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4ADBA80-BE81-725F-6D7B-B45B0A90E0B6}"/>
              </a:ext>
            </a:extLst>
          </p:cNvPr>
          <p:cNvSpPr txBox="1"/>
          <p:nvPr/>
        </p:nvSpPr>
        <p:spPr>
          <a:xfrm>
            <a:off x="152400" y="152400"/>
            <a:ext cx="9144000" cy="6704528"/>
          </a:xfrm>
          <a:prstGeom prst="rect">
            <a:avLst/>
          </a:prstGeom>
          <a:noFill/>
        </p:spPr>
        <p:txBody>
          <a:bodyPr wrap="square">
            <a:spAutoFit/>
          </a:bodyPr>
          <a:lstStyle/>
          <a:p>
            <a:pPr algn="l">
              <a:lnSpc>
                <a:spcPts val="2143"/>
              </a:lnSpc>
              <a:spcAft>
                <a:spcPts val="1029"/>
              </a:spcAft>
              <a:buNone/>
            </a:pPr>
            <a:r>
              <a:rPr lang="el-GR" sz="2600" b="0" i="0" dirty="0">
                <a:solidFill>
                  <a:srgbClr val="404040"/>
                </a:solidFill>
                <a:effectLst/>
                <a:latin typeface="DeepSeek-CJK-patch"/>
              </a:rPr>
              <a:t>Στο σχήμα, η </a:t>
            </a:r>
            <a:r>
              <a:rPr lang="el-GR" sz="2600" b="1" i="0" dirty="0">
                <a:solidFill>
                  <a:srgbClr val="404040"/>
                </a:solidFill>
                <a:effectLst/>
                <a:latin typeface="DeepSeek-CJK-patch"/>
              </a:rPr>
              <a:t>ποσότητα απασχολούμενης εργασίας</a:t>
            </a:r>
            <a:r>
              <a:rPr lang="el-GR" sz="2600" b="0" i="0" dirty="0">
                <a:solidFill>
                  <a:srgbClr val="404040"/>
                </a:solidFill>
                <a:effectLst/>
                <a:latin typeface="DeepSeek-CJK-patch"/>
              </a:rPr>
              <a:t> </a:t>
            </a:r>
            <a:r>
              <a:rPr lang="el-GR" sz="2600" b="0" i="0" dirty="0" err="1">
                <a:solidFill>
                  <a:srgbClr val="404040"/>
                </a:solidFill>
                <a:effectLst/>
                <a:latin typeface="DeepSeek-CJK-patch"/>
              </a:rPr>
              <a:t>μετράται</a:t>
            </a:r>
            <a:r>
              <a:rPr lang="el-GR" sz="2600" b="0" i="0" dirty="0">
                <a:solidFill>
                  <a:srgbClr val="404040"/>
                </a:solidFill>
                <a:effectLst/>
                <a:latin typeface="DeepSeek-CJK-patch"/>
              </a:rPr>
              <a:t> στον </a:t>
            </a:r>
            <a:r>
              <a:rPr lang="el-GR" sz="2600" b="1" i="0" dirty="0">
                <a:solidFill>
                  <a:srgbClr val="404040"/>
                </a:solidFill>
                <a:effectLst/>
                <a:latin typeface="DeepSeek-CJK-patch"/>
              </a:rPr>
              <a:t>οριζόντιο άξονα</a:t>
            </a:r>
            <a:r>
              <a:rPr lang="el-GR" sz="2600" b="0" i="0" dirty="0">
                <a:solidFill>
                  <a:srgbClr val="404040"/>
                </a:solidFill>
                <a:effectLst/>
                <a:latin typeface="DeepSeek-CJK-patch"/>
              </a:rPr>
              <a:t>, ενώ οι </a:t>
            </a:r>
            <a:r>
              <a:rPr lang="el-GR" sz="2600" b="1" i="0" dirty="0">
                <a:solidFill>
                  <a:srgbClr val="404040"/>
                </a:solidFill>
                <a:effectLst/>
                <a:latin typeface="DeepSeek-CJK-patch"/>
              </a:rPr>
              <a:t>μισθοί και το οριακό προϊόν</a:t>
            </a:r>
            <a:r>
              <a:rPr lang="el-GR" sz="2600" b="0" i="0" dirty="0">
                <a:solidFill>
                  <a:srgbClr val="404040"/>
                </a:solidFill>
                <a:effectLst/>
                <a:latin typeface="DeepSeek-CJK-patch"/>
              </a:rPr>
              <a:t> στον </a:t>
            </a:r>
            <a:r>
              <a:rPr lang="el-GR" sz="2600" b="1" i="0" dirty="0">
                <a:solidFill>
                  <a:srgbClr val="404040"/>
                </a:solidFill>
                <a:effectLst/>
                <a:latin typeface="DeepSeek-CJK-patch"/>
              </a:rPr>
              <a:t>κατακόρυφο άξονα</a:t>
            </a:r>
            <a:r>
              <a:rPr lang="el-GR" sz="2600" b="0" i="0" dirty="0">
                <a:solidFill>
                  <a:srgbClr val="404040"/>
                </a:solidFill>
                <a:effectLst/>
                <a:latin typeface="DeepSeek-CJK-patch"/>
              </a:rPr>
              <a:t>.</a:t>
            </a:r>
          </a:p>
          <a:p>
            <a:pPr algn="l">
              <a:lnSpc>
                <a:spcPts val="2143"/>
              </a:lnSpc>
              <a:spcBef>
                <a:spcPts val="1029"/>
              </a:spcBef>
              <a:spcAft>
                <a:spcPts val="1029"/>
              </a:spcAft>
              <a:buFont typeface="Arial" panose="020B0604020202020204" pitchFamily="34" charset="0"/>
              <a:buChar char="•"/>
            </a:pPr>
            <a:r>
              <a:rPr lang="el-GR" sz="2600" b="1" i="0" dirty="0">
                <a:solidFill>
                  <a:srgbClr val="404040"/>
                </a:solidFill>
                <a:effectLst/>
                <a:latin typeface="DeepSeek-CJK-patch"/>
              </a:rPr>
              <a:t>OW</a:t>
            </a:r>
            <a:r>
              <a:rPr lang="el-GR" sz="2600" b="0" i="0" dirty="0">
                <a:solidFill>
                  <a:srgbClr val="404040"/>
                </a:solidFill>
                <a:effectLst/>
                <a:latin typeface="DeepSeek-CJK-patch"/>
              </a:rPr>
              <a:t> αντιπροσωπεύει τον </a:t>
            </a:r>
            <a:r>
              <a:rPr lang="el-GR" sz="2600" b="1" i="0" dirty="0">
                <a:solidFill>
                  <a:srgbClr val="404040"/>
                </a:solidFill>
                <a:effectLst/>
                <a:latin typeface="DeepSeek-CJK-patch"/>
              </a:rPr>
              <a:t>καπιταλιστικό μισθό</a:t>
            </a:r>
            <a:r>
              <a:rPr lang="el-GR" sz="2600" b="0" i="0" dirty="0">
                <a:solidFill>
                  <a:srgbClr val="404040"/>
                </a:solidFill>
                <a:effectLst/>
                <a:latin typeface="DeepSeek-CJK-patch"/>
              </a:rPr>
              <a:t>.</a:t>
            </a:r>
          </a:p>
          <a:p>
            <a:pPr algn="l">
              <a:lnSpc>
                <a:spcPts val="2143"/>
              </a:lnSpc>
              <a:spcBef>
                <a:spcPts val="300"/>
              </a:spcBef>
              <a:spcAft>
                <a:spcPts val="1029"/>
              </a:spcAft>
              <a:buFont typeface="Arial" panose="020B0604020202020204" pitchFamily="34" charset="0"/>
              <a:buChar char="•"/>
            </a:pPr>
            <a:r>
              <a:rPr lang="el-GR" sz="2600" b="1" i="0" dirty="0">
                <a:solidFill>
                  <a:srgbClr val="404040"/>
                </a:solidFill>
                <a:effectLst/>
                <a:latin typeface="DeepSeek-CJK-patch"/>
              </a:rPr>
              <a:t>OS</a:t>
            </a:r>
            <a:r>
              <a:rPr lang="el-GR" sz="2600" b="0" i="0" dirty="0">
                <a:solidFill>
                  <a:srgbClr val="404040"/>
                </a:solidFill>
                <a:effectLst/>
                <a:latin typeface="DeepSeek-CJK-patch"/>
              </a:rPr>
              <a:t> αντιπροσωπεύει τον </a:t>
            </a:r>
            <a:r>
              <a:rPr lang="el-GR" sz="2600" b="1" i="0" dirty="0">
                <a:solidFill>
                  <a:srgbClr val="404040"/>
                </a:solidFill>
                <a:effectLst/>
                <a:latin typeface="DeepSeek-CJK-patch"/>
              </a:rPr>
              <a:t>μέσο μισθό αυτάρκειας</a:t>
            </a:r>
            <a:r>
              <a:rPr lang="el-GR" sz="2600" b="0" i="0" dirty="0">
                <a:solidFill>
                  <a:srgbClr val="404040"/>
                </a:solidFill>
                <a:effectLst/>
                <a:latin typeface="DeepSeek-CJK-patch"/>
              </a:rPr>
              <a:t> στον τομέα αυτάρκειας.</a:t>
            </a:r>
          </a:p>
          <a:p>
            <a:pPr algn="l">
              <a:lnSpc>
                <a:spcPts val="2143"/>
              </a:lnSpc>
              <a:spcBef>
                <a:spcPts val="1029"/>
              </a:spcBef>
              <a:spcAft>
                <a:spcPts val="1029"/>
              </a:spcAft>
              <a:buNone/>
            </a:pPr>
            <a:r>
              <a:rPr lang="el-GR" sz="2600" b="0" i="0" dirty="0">
                <a:solidFill>
                  <a:srgbClr val="404040"/>
                </a:solidFill>
                <a:effectLst/>
                <a:latin typeface="DeepSeek-CJK-patch"/>
              </a:rPr>
              <a:t>Στο επίπεδο μισθού </a:t>
            </a:r>
            <a:r>
              <a:rPr lang="el-GR" sz="2600" b="1" i="0" dirty="0">
                <a:solidFill>
                  <a:srgbClr val="404040"/>
                </a:solidFill>
                <a:effectLst/>
                <a:latin typeface="DeepSeek-CJK-patch"/>
              </a:rPr>
              <a:t>OW</a:t>
            </a:r>
            <a:r>
              <a:rPr lang="el-GR" sz="2600" b="0" i="0" dirty="0">
                <a:solidFill>
                  <a:srgbClr val="404040"/>
                </a:solidFill>
                <a:effectLst/>
                <a:latin typeface="DeepSeek-CJK-patch"/>
              </a:rPr>
              <a:t> στον καπιταλιστικό τομέα, η </a:t>
            </a:r>
            <a:r>
              <a:rPr lang="el-GR" sz="2600" b="1" i="0" dirty="0">
                <a:solidFill>
                  <a:srgbClr val="404040"/>
                </a:solidFill>
                <a:effectLst/>
                <a:latin typeface="DeepSeek-CJK-patch"/>
              </a:rPr>
              <a:t>προσφορά εργασίας είναι απεριόριστη</a:t>
            </a:r>
            <a:r>
              <a:rPr lang="el-GR" sz="2600" b="0" i="0" dirty="0">
                <a:solidFill>
                  <a:srgbClr val="404040"/>
                </a:solidFill>
                <a:effectLst/>
                <a:latin typeface="DeepSeek-CJK-patch"/>
              </a:rPr>
              <a:t>, όπως φαίνεται από την </a:t>
            </a:r>
            <a:r>
              <a:rPr lang="el-GR" sz="2600" b="1" i="0" dirty="0">
                <a:solidFill>
                  <a:srgbClr val="404040"/>
                </a:solidFill>
                <a:effectLst/>
                <a:latin typeface="DeepSeek-CJK-patch"/>
              </a:rPr>
              <a:t>οριζόντια καμπύλη προσφοράς εργασίας WΚ</a:t>
            </a:r>
            <a:r>
              <a:rPr lang="el-GR" sz="2600" b="0" i="0" dirty="0">
                <a:solidFill>
                  <a:srgbClr val="404040"/>
                </a:solidFill>
                <a:effectLst/>
                <a:latin typeface="DeepSeek-CJK-patch"/>
              </a:rPr>
              <a:t>.</a:t>
            </a:r>
          </a:p>
          <a:p>
            <a:pPr algn="l">
              <a:lnSpc>
                <a:spcPts val="2143"/>
              </a:lnSpc>
              <a:spcBef>
                <a:spcPts val="1029"/>
              </a:spcBef>
              <a:spcAft>
                <a:spcPts val="1029"/>
              </a:spcAft>
              <a:buNone/>
            </a:pPr>
            <a:r>
              <a:rPr lang="el-GR" sz="2600" b="1" i="0" dirty="0">
                <a:solidFill>
                  <a:srgbClr val="404040"/>
                </a:solidFill>
                <a:effectLst/>
                <a:latin typeface="DeepSeek-CJK-patch"/>
              </a:rPr>
              <a:t>Στην αρχική φάση</a:t>
            </a:r>
            <a:r>
              <a:rPr lang="el-GR" sz="2600" b="0" i="0" dirty="0">
                <a:solidFill>
                  <a:srgbClr val="404040"/>
                </a:solidFill>
                <a:effectLst/>
                <a:latin typeface="DeepSeek-CJK-patch"/>
              </a:rPr>
              <a:t>, όταν απασχολούνται </a:t>
            </a:r>
            <a:r>
              <a:rPr lang="el-GR" sz="2600" b="1" i="0" dirty="0">
                <a:solidFill>
                  <a:srgbClr val="404040"/>
                </a:solidFill>
                <a:effectLst/>
                <a:latin typeface="DeepSeek-CJK-patch"/>
              </a:rPr>
              <a:t>ON₁ εργάτες</a:t>
            </a:r>
            <a:r>
              <a:rPr lang="el-GR" sz="2600" b="0" i="0" dirty="0">
                <a:solidFill>
                  <a:srgbClr val="404040"/>
                </a:solidFill>
                <a:effectLst/>
                <a:latin typeface="DeepSeek-CJK-patch"/>
              </a:rPr>
              <a:t> στον καπιταλιστικό τομέα:</a:t>
            </a:r>
          </a:p>
          <a:p>
            <a:pPr algn="l">
              <a:lnSpc>
                <a:spcPts val="2143"/>
              </a:lnSpc>
              <a:spcBef>
                <a:spcPts val="1029"/>
              </a:spcBef>
              <a:buFont typeface="Arial" panose="020B0604020202020204" pitchFamily="34" charset="0"/>
              <a:buChar char="•"/>
            </a:pPr>
            <a:r>
              <a:rPr lang="el-GR" sz="2600" b="0" i="0" dirty="0">
                <a:solidFill>
                  <a:srgbClr val="404040"/>
                </a:solidFill>
                <a:effectLst/>
                <a:latin typeface="DeepSeek-CJK-patch"/>
              </a:rPr>
              <a:t>Η </a:t>
            </a:r>
            <a:r>
              <a:rPr lang="el-GR" sz="2600" b="1" i="0" dirty="0">
                <a:solidFill>
                  <a:srgbClr val="404040"/>
                </a:solidFill>
                <a:effectLst/>
                <a:latin typeface="DeepSeek-CJK-patch"/>
              </a:rPr>
              <a:t>M₁</a:t>
            </a:r>
            <a:r>
              <a:rPr lang="de-DE" sz="2600" b="1" dirty="0">
                <a:solidFill>
                  <a:srgbClr val="404040"/>
                </a:solidFill>
                <a:latin typeface="DeepSeek-CJK-patch"/>
              </a:rPr>
              <a:t>P</a:t>
            </a:r>
            <a:r>
              <a:rPr lang="el-GR" sz="2600" b="1" i="0" dirty="0">
                <a:solidFill>
                  <a:srgbClr val="404040"/>
                </a:solidFill>
                <a:effectLst/>
                <a:latin typeface="DeepSeek-CJK-patch"/>
              </a:rPr>
              <a:t>₁</a:t>
            </a:r>
            <a:r>
              <a:rPr lang="el-GR" sz="2600" b="0" i="0" dirty="0">
                <a:solidFill>
                  <a:srgbClr val="404040"/>
                </a:solidFill>
                <a:effectLst/>
                <a:latin typeface="DeepSeek-CJK-patch"/>
              </a:rPr>
              <a:t> είναι η </a:t>
            </a:r>
            <a:r>
              <a:rPr lang="el-GR" sz="2600" b="1" i="0" dirty="0">
                <a:solidFill>
                  <a:srgbClr val="404040"/>
                </a:solidFill>
                <a:effectLst/>
                <a:latin typeface="DeepSeek-CJK-patch"/>
              </a:rPr>
              <a:t>καμπύλη οριακής παραγωγικότητας</a:t>
            </a:r>
            <a:r>
              <a:rPr lang="el-GR" sz="2600" b="0" i="0" dirty="0">
                <a:solidFill>
                  <a:srgbClr val="404040"/>
                </a:solidFill>
                <a:effectLst/>
                <a:latin typeface="DeepSeek-CJK-patch"/>
              </a:rPr>
              <a:t>.</a:t>
            </a:r>
          </a:p>
          <a:p>
            <a:pPr algn="l">
              <a:lnSpc>
                <a:spcPts val="2143"/>
              </a:lnSpc>
              <a:spcBef>
                <a:spcPts val="300"/>
              </a:spcBef>
              <a:spcAft>
                <a:spcPts val="300"/>
              </a:spcAft>
              <a:buFont typeface="Arial" panose="020B0604020202020204" pitchFamily="34" charset="0"/>
              <a:buChar char="•"/>
            </a:pPr>
            <a:r>
              <a:rPr lang="el-GR" sz="2600" b="0" i="0" dirty="0">
                <a:solidFill>
                  <a:srgbClr val="404040"/>
                </a:solidFill>
                <a:effectLst/>
                <a:latin typeface="DeepSeek-CJK-patch"/>
              </a:rPr>
              <a:t>Η </a:t>
            </a:r>
            <a:r>
              <a:rPr lang="el-GR" sz="2600" b="1" i="0" dirty="0">
                <a:solidFill>
                  <a:srgbClr val="404040"/>
                </a:solidFill>
                <a:effectLst/>
                <a:latin typeface="DeepSeek-CJK-patch"/>
              </a:rPr>
              <a:t>συνολική παραγωγή</a:t>
            </a:r>
            <a:r>
              <a:rPr lang="el-GR" sz="2600" b="0" i="0" dirty="0">
                <a:solidFill>
                  <a:srgbClr val="404040"/>
                </a:solidFill>
                <a:effectLst/>
                <a:latin typeface="DeepSeek-CJK-patch"/>
              </a:rPr>
              <a:t> αυτού του τομέα είναι </a:t>
            </a:r>
            <a:r>
              <a:rPr lang="el-GR" sz="2600" b="1" i="0" dirty="0">
                <a:solidFill>
                  <a:srgbClr val="404040"/>
                </a:solidFill>
                <a:effectLst/>
                <a:latin typeface="DeepSeek-CJK-patch"/>
              </a:rPr>
              <a:t>OM₁</a:t>
            </a:r>
            <a:r>
              <a:rPr lang="de-DE" sz="2600" b="1" i="0" dirty="0">
                <a:solidFill>
                  <a:srgbClr val="404040"/>
                </a:solidFill>
                <a:effectLst/>
                <a:latin typeface="DeepSeek-CJK-patch"/>
              </a:rPr>
              <a:t>P</a:t>
            </a:r>
            <a:r>
              <a:rPr lang="el-GR" sz="2600" b="1" i="0" dirty="0">
                <a:solidFill>
                  <a:srgbClr val="404040"/>
                </a:solidFill>
                <a:effectLst/>
                <a:latin typeface="DeepSeek-CJK-patch"/>
              </a:rPr>
              <a:t>₁N₁</a:t>
            </a:r>
            <a:r>
              <a:rPr lang="el-GR" sz="2600" b="0" i="0" dirty="0">
                <a:solidFill>
                  <a:srgbClr val="404040"/>
                </a:solidFill>
                <a:effectLst/>
                <a:latin typeface="DeepSeek-CJK-patch"/>
              </a:rPr>
              <a:t>.</a:t>
            </a:r>
          </a:p>
          <a:p>
            <a:pPr marL="742950" lvl="1" indent="-285750" algn="l">
              <a:lnSpc>
                <a:spcPts val="2143"/>
              </a:lnSpc>
              <a:spcBef>
                <a:spcPts val="300"/>
              </a:spcBef>
              <a:buFont typeface="Arial" panose="020B0604020202020204" pitchFamily="34" charset="0"/>
              <a:buChar char="•"/>
            </a:pPr>
            <a:r>
              <a:rPr lang="el-GR" sz="2600" b="0" i="0" dirty="0">
                <a:solidFill>
                  <a:srgbClr val="404040"/>
                </a:solidFill>
                <a:effectLst/>
                <a:latin typeface="DeepSeek-CJK-patch"/>
              </a:rPr>
              <a:t>Από αυτήν, η περιοχή </a:t>
            </a:r>
            <a:r>
              <a:rPr lang="el-GR" sz="2600" b="1" i="0" dirty="0">
                <a:solidFill>
                  <a:srgbClr val="404040"/>
                </a:solidFill>
                <a:effectLst/>
                <a:latin typeface="DeepSeek-CJK-patch"/>
              </a:rPr>
              <a:t>OW</a:t>
            </a:r>
            <a:r>
              <a:rPr lang="de-DE" sz="2600" b="1" i="0" dirty="0">
                <a:solidFill>
                  <a:srgbClr val="404040"/>
                </a:solidFill>
                <a:effectLst/>
                <a:latin typeface="DeepSeek-CJK-patch"/>
              </a:rPr>
              <a:t>P</a:t>
            </a:r>
            <a:r>
              <a:rPr lang="el-GR" sz="2600" b="1" i="0" dirty="0">
                <a:solidFill>
                  <a:srgbClr val="404040"/>
                </a:solidFill>
                <a:effectLst/>
                <a:latin typeface="DeepSeek-CJK-patch"/>
              </a:rPr>
              <a:t>₁N₁</a:t>
            </a:r>
            <a:r>
              <a:rPr lang="el-GR" sz="2600" b="0" i="0" dirty="0">
                <a:solidFill>
                  <a:srgbClr val="404040"/>
                </a:solidFill>
                <a:effectLst/>
                <a:latin typeface="DeepSeek-CJK-patch"/>
              </a:rPr>
              <a:t> αντιστοιχεί στους </a:t>
            </a:r>
            <a:r>
              <a:rPr lang="el-GR" sz="2600" b="1" i="0" dirty="0">
                <a:solidFill>
                  <a:srgbClr val="404040"/>
                </a:solidFill>
                <a:effectLst/>
                <a:latin typeface="DeepSeek-CJK-patch"/>
              </a:rPr>
              <a:t>μισθούς</a:t>
            </a:r>
            <a:r>
              <a:rPr lang="el-GR" sz="2600" b="0" i="0" dirty="0">
                <a:solidFill>
                  <a:srgbClr val="404040"/>
                </a:solidFill>
                <a:effectLst/>
                <a:latin typeface="DeepSeek-CJK-patch"/>
              </a:rPr>
              <a:t> που πληρώνονται στους εργάτες.</a:t>
            </a:r>
          </a:p>
          <a:p>
            <a:pPr marL="742950" lvl="1" indent="-285750" algn="l">
              <a:lnSpc>
                <a:spcPts val="2143"/>
              </a:lnSpc>
              <a:spcBef>
                <a:spcPts val="300"/>
              </a:spcBef>
              <a:buFont typeface="Arial" panose="020B0604020202020204" pitchFamily="34" charset="0"/>
              <a:buChar char="•"/>
            </a:pPr>
            <a:r>
              <a:rPr lang="el-GR" sz="2600" b="0" i="0" dirty="0">
                <a:solidFill>
                  <a:srgbClr val="404040"/>
                </a:solidFill>
                <a:effectLst/>
                <a:latin typeface="DeepSeek-CJK-patch"/>
              </a:rPr>
              <a:t>Η υπόλοιπη περιοχή </a:t>
            </a:r>
            <a:r>
              <a:rPr lang="el-GR" sz="2600" b="1" i="0" dirty="0">
                <a:solidFill>
                  <a:srgbClr val="404040"/>
                </a:solidFill>
                <a:effectLst/>
                <a:latin typeface="DeepSeek-CJK-patch"/>
              </a:rPr>
              <a:t>W</a:t>
            </a:r>
            <a:r>
              <a:rPr lang="de-DE" sz="2600" b="1" i="0" dirty="0">
                <a:solidFill>
                  <a:srgbClr val="404040"/>
                </a:solidFill>
                <a:effectLst/>
                <a:latin typeface="DeepSeek-CJK-patch"/>
              </a:rPr>
              <a:t>P</a:t>
            </a:r>
            <a:r>
              <a:rPr lang="el-GR" sz="2600" b="1" i="0" dirty="0">
                <a:solidFill>
                  <a:srgbClr val="404040"/>
                </a:solidFill>
                <a:effectLst/>
                <a:latin typeface="DeepSeek-CJK-patch"/>
              </a:rPr>
              <a:t>₁M₁</a:t>
            </a:r>
            <a:r>
              <a:rPr lang="el-GR" sz="2600" b="0" i="0" dirty="0">
                <a:solidFill>
                  <a:srgbClr val="404040"/>
                </a:solidFill>
                <a:effectLst/>
                <a:latin typeface="DeepSeek-CJK-patch"/>
              </a:rPr>
              <a:t> δείχνει το </a:t>
            </a:r>
            <a:r>
              <a:rPr lang="el-GR" sz="2600" b="1" i="0" dirty="0">
                <a:solidFill>
                  <a:srgbClr val="404040"/>
                </a:solidFill>
                <a:effectLst/>
                <a:latin typeface="DeepSeek-CJK-patch"/>
              </a:rPr>
              <a:t>πλεόνασμα παραγωγής</a:t>
            </a:r>
            <a:r>
              <a:rPr lang="el-GR" sz="2600" b="0" i="0" dirty="0">
                <a:solidFill>
                  <a:srgbClr val="404040"/>
                </a:solidFill>
                <a:effectLst/>
                <a:latin typeface="DeepSeek-CJK-patch"/>
              </a:rPr>
              <a:t>. Αυτό είναι το </a:t>
            </a:r>
            <a:r>
              <a:rPr lang="el-GR" sz="2600" b="1" i="0" dirty="0">
                <a:solidFill>
                  <a:srgbClr val="404040"/>
                </a:solidFill>
                <a:effectLst/>
                <a:latin typeface="DeepSeek-CJK-patch"/>
              </a:rPr>
              <a:t>καπιταλιστικό πλεόνασμα</a:t>
            </a:r>
            <a:r>
              <a:rPr lang="el-GR" sz="2600" b="0" i="0" dirty="0">
                <a:solidFill>
                  <a:srgbClr val="404040"/>
                </a:solidFill>
                <a:effectLst/>
                <a:latin typeface="DeepSeek-CJK-patch"/>
              </a:rPr>
              <a:t> ή το </a:t>
            </a:r>
            <a:r>
              <a:rPr lang="el-GR" sz="2600" b="1" i="0" dirty="0">
                <a:solidFill>
                  <a:srgbClr val="404040"/>
                </a:solidFill>
                <a:effectLst/>
                <a:latin typeface="DeepSeek-CJK-patch"/>
              </a:rPr>
              <a:t>συνολικό κέρδος</a:t>
            </a:r>
            <a:r>
              <a:rPr lang="el-GR" sz="2600" b="0" i="0" dirty="0">
                <a:solidFill>
                  <a:srgbClr val="404040"/>
                </a:solidFill>
                <a:effectLst/>
                <a:latin typeface="DeepSeek-CJK-patch"/>
              </a:rPr>
              <a:t> του καπιταλιστικού τομέα.</a:t>
            </a:r>
          </a:p>
          <a:p>
            <a:pPr marL="0" indent="0" algn="l">
              <a:lnSpc>
                <a:spcPts val="2143"/>
              </a:lnSpc>
              <a:spcBef>
                <a:spcPts val="1029"/>
              </a:spcBef>
              <a:buNone/>
            </a:pPr>
            <a:endParaRPr lang="el-GR" sz="2600" b="0" i="0" dirty="0">
              <a:solidFill>
                <a:srgbClr val="404040"/>
              </a:solidFill>
              <a:effectLst/>
              <a:latin typeface="DeepSeek-CJK-patch"/>
            </a:endParaRPr>
          </a:p>
        </p:txBody>
      </p:sp>
    </p:spTree>
    <p:extLst>
      <p:ext uri="{BB962C8B-B14F-4D97-AF65-F5344CB8AC3E}">
        <p14:creationId xmlns:p14="http://schemas.microsoft.com/office/powerpoint/2010/main" val="465229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3E0E91-94EB-27B1-8811-76B21BD162C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B1C20C0-D5E2-3ACE-AA08-B4B401A10BAD}"/>
              </a:ext>
            </a:extLst>
          </p:cNvPr>
          <p:cNvSpPr txBox="1"/>
          <p:nvPr/>
        </p:nvSpPr>
        <p:spPr>
          <a:xfrm>
            <a:off x="0" y="461249"/>
            <a:ext cx="9144000" cy="6396751"/>
          </a:xfrm>
          <a:prstGeom prst="rect">
            <a:avLst/>
          </a:prstGeom>
          <a:noFill/>
        </p:spPr>
        <p:txBody>
          <a:bodyPr wrap="square">
            <a:spAutoFit/>
          </a:bodyPr>
          <a:lstStyle/>
          <a:p>
            <a:pPr algn="l">
              <a:lnSpc>
                <a:spcPts val="2143"/>
              </a:lnSpc>
              <a:spcAft>
                <a:spcPts val="1029"/>
              </a:spcAft>
              <a:buNone/>
            </a:pPr>
            <a:r>
              <a:rPr lang="el-GR" sz="3200" b="0" i="0" dirty="0">
                <a:solidFill>
                  <a:srgbClr val="404040"/>
                </a:solidFill>
                <a:effectLst/>
                <a:latin typeface="DeepSeek-CJK-patch"/>
              </a:rPr>
              <a:t>Όταν αυτό το πλεόνασμα </a:t>
            </a:r>
            <a:r>
              <a:rPr lang="el-GR" sz="3200" b="1" i="0" dirty="0" err="1">
                <a:solidFill>
                  <a:srgbClr val="404040"/>
                </a:solidFill>
                <a:effectLst/>
                <a:latin typeface="DeepSeek-CJK-patch"/>
              </a:rPr>
              <a:t>επανεπενδύεται</a:t>
            </a:r>
            <a:r>
              <a:rPr lang="el-GR" sz="3200" b="0" i="0" dirty="0">
                <a:solidFill>
                  <a:srgbClr val="404040"/>
                </a:solidFill>
                <a:effectLst/>
                <a:latin typeface="DeepSeek-CJK-patch"/>
              </a:rPr>
              <a:t>, η </a:t>
            </a:r>
            <a:r>
              <a:rPr lang="el-GR" sz="3200" b="1" i="0" dirty="0">
                <a:solidFill>
                  <a:srgbClr val="404040"/>
                </a:solidFill>
                <a:effectLst/>
                <a:latin typeface="DeepSeek-CJK-patch"/>
              </a:rPr>
              <a:t>καμπύλη οριακής παραγωγικότητας</a:t>
            </a:r>
            <a:r>
              <a:rPr lang="el-GR" sz="3200" b="0" i="0" dirty="0">
                <a:solidFill>
                  <a:srgbClr val="404040"/>
                </a:solidFill>
                <a:effectLst/>
                <a:latin typeface="DeepSeek-CJK-patch"/>
              </a:rPr>
              <a:t> μετατοπίζεται προς τα πάνω στη θέση </a:t>
            </a:r>
            <a:r>
              <a:rPr lang="el-GR" sz="3200" b="1" i="0" dirty="0">
                <a:solidFill>
                  <a:srgbClr val="404040"/>
                </a:solidFill>
                <a:effectLst/>
                <a:latin typeface="DeepSeek-CJK-patch"/>
              </a:rPr>
              <a:t>M₂</a:t>
            </a:r>
            <a:r>
              <a:rPr lang="de-DE" sz="3200" b="1" i="0" dirty="0">
                <a:solidFill>
                  <a:srgbClr val="404040"/>
                </a:solidFill>
                <a:effectLst/>
                <a:latin typeface="DeepSeek-CJK-patch"/>
              </a:rPr>
              <a:t>P</a:t>
            </a:r>
            <a:r>
              <a:rPr lang="el-GR" sz="3200" b="1" i="0" dirty="0">
                <a:solidFill>
                  <a:srgbClr val="404040"/>
                </a:solidFill>
                <a:effectLst/>
                <a:latin typeface="DeepSeek-CJK-patch"/>
              </a:rPr>
              <a:t>₂</a:t>
            </a:r>
            <a:r>
              <a:rPr lang="el-GR" sz="3200" b="0" i="0" dirty="0">
                <a:solidFill>
                  <a:srgbClr val="404040"/>
                </a:solidFill>
                <a:effectLst/>
                <a:latin typeface="DeepSeek-CJK-patch"/>
              </a:rPr>
              <a:t>.</a:t>
            </a:r>
            <a:endParaRPr lang="de-DE" sz="3200" b="0" i="0" dirty="0">
              <a:solidFill>
                <a:srgbClr val="404040"/>
              </a:solidFill>
              <a:effectLst/>
              <a:latin typeface="DeepSeek-CJK-patch"/>
            </a:endParaRPr>
          </a:p>
          <a:p>
            <a:pPr algn="l">
              <a:lnSpc>
                <a:spcPts val="2143"/>
              </a:lnSpc>
              <a:spcAft>
                <a:spcPts val="1029"/>
              </a:spcAft>
              <a:buNone/>
            </a:pPr>
            <a:br>
              <a:rPr lang="el-GR" sz="3200" b="0" i="0" dirty="0">
                <a:solidFill>
                  <a:srgbClr val="404040"/>
                </a:solidFill>
                <a:effectLst/>
                <a:latin typeface="DeepSeek-CJK-patch"/>
              </a:rPr>
            </a:br>
            <a:r>
              <a:rPr lang="el-GR" sz="3200" b="0" i="0" dirty="0">
                <a:solidFill>
                  <a:srgbClr val="404040"/>
                </a:solidFill>
                <a:effectLst/>
                <a:latin typeface="DeepSeek-CJK-patch"/>
              </a:rPr>
              <a:t>Το </a:t>
            </a:r>
            <a:r>
              <a:rPr lang="el-GR" sz="3200" b="1" i="0" dirty="0">
                <a:solidFill>
                  <a:srgbClr val="404040"/>
                </a:solidFill>
                <a:effectLst/>
                <a:latin typeface="DeepSeek-CJK-patch"/>
              </a:rPr>
              <a:t>καπιταλιστικό πλεόνασμα</a:t>
            </a:r>
            <a:r>
              <a:rPr lang="el-GR" sz="3200" b="0" i="0" dirty="0">
                <a:solidFill>
                  <a:srgbClr val="404040"/>
                </a:solidFill>
                <a:effectLst/>
                <a:latin typeface="DeepSeek-CJK-patch"/>
              </a:rPr>
              <a:t> και η απασχόληση γίνονται μεγαλύτερα από πριν, με τα </a:t>
            </a:r>
            <a:r>
              <a:rPr lang="el-GR" sz="3200" b="1" i="0" dirty="0">
                <a:solidFill>
                  <a:srgbClr val="404040"/>
                </a:solidFill>
                <a:effectLst/>
                <a:latin typeface="DeepSeek-CJK-patch"/>
              </a:rPr>
              <a:t>WM₂</a:t>
            </a:r>
            <a:r>
              <a:rPr lang="de-DE" sz="3200" b="1" i="0" dirty="0">
                <a:solidFill>
                  <a:srgbClr val="404040"/>
                </a:solidFill>
                <a:effectLst/>
                <a:latin typeface="DeepSeek-CJK-patch"/>
              </a:rPr>
              <a:t>P</a:t>
            </a:r>
            <a:r>
              <a:rPr lang="el-GR" sz="3200" b="1" i="0" dirty="0">
                <a:solidFill>
                  <a:srgbClr val="404040"/>
                </a:solidFill>
                <a:effectLst/>
                <a:latin typeface="DeepSeek-CJK-patch"/>
              </a:rPr>
              <a:t>₂</a:t>
            </a:r>
            <a:r>
              <a:rPr lang="el-GR" sz="3200" b="0" i="0" dirty="0">
                <a:solidFill>
                  <a:srgbClr val="404040"/>
                </a:solidFill>
                <a:effectLst/>
                <a:latin typeface="DeepSeek-CJK-patch"/>
              </a:rPr>
              <a:t> και </a:t>
            </a:r>
            <a:r>
              <a:rPr lang="el-GR" sz="3200" b="1" i="0" dirty="0">
                <a:solidFill>
                  <a:srgbClr val="404040"/>
                </a:solidFill>
                <a:effectLst/>
                <a:latin typeface="DeepSeek-CJK-patch"/>
              </a:rPr>
              <a:t>ON₂</a:t>
            </a:r>
            <a:r>
              <a:rPr lang="el-GR" sz="3200" b="0" i="0" dirty="0">
                <a:solidFill>
                  <a:srgbClr val="404040"/>
                </a:solidFill>
                <a:effectLst/>
                <a:latin typeface="DeepSeek-CJK-patch"/>
              </a:rPr>
              <a:t> αντίστοιχα. Η καμπύλη οριακής παραγωγικότητας συνεχίζει να ανεβαίνει λόγω επανεπένδυσης, και το επίπεδο απασχόλησης φτάνει στα </a:t>
            </a:r>
            <a:r>
              <a:rPr lang="el-GR" sz="3200" b="1" i="0" dirty="0">
                <a:solidFill>
                  <a:srgbClr val="404040"/>
                </a:solidFill>
                <a:effectLst/>
                <a:latin typeface="DeepSeek-CJK-patch"/>
              </a:rPr>
              <a:t>M₃</a:t>
            </a:r>
            <a:r>
              <a:rPr lang="de-DE" sz="3200" b="1" i="0" dirty="0">
                <a:solidFill>
                  <a:srgbClr val="404040"/>
                </a:solidFill>
                <a:effectLst/>
                <a:latin typeface="DeepSeek-CJK-patch"/>
              </a:rPr>
              <a:t>P</a:t>
            </a:r>
            <a:r>
              <a:rPr lang="el-GR" sz="3200" b="1" i="0" dirty="0">
                <a:solidFill>
                  <a:srgbClr val="404040"/>
                </a:solidFill>
                <a:effectLst/>
                <a:latin typeface="DeepSeek-CJK-patch"/>
              </a:rPr>
              <a:t>₃</a:t>
            </a:r>
            <a:r>
              <a:rPr lang="el-GR" sz="3200" b="0" i="0" dirty="0">
                <a:solidFill>
                  <a:srgbClr val="404040"/>
                </a:solidFill>
                <a:effectLst/>
                <a:latin typeface="DeepSeek-CJK-patch"/>
              </a:rPr>
              <a:t> και </a:t>
            </a:r>
            <a:r>
              <a:rPr lang="el-GR" sz="3200" b="1" i="0" dirty="0">
                <a:solidFill>
                  <a:srgbClr val="404040"/>
                </a:solidFill>
                <a:effectLst/>
                <a:latin typeface="DeepSeek-CJK-patch"/>
              </a:rPr>
              <a:t>ON₃</a:t>
            </a:r>
            <a:r>
              <a:rPr lang="el-GR" sz="3200" b="0" i="0" dirty="0">
                <a:solidFill>
                  <a:srgbClr val="404040"/>
                </a:solidFill>
                <a:effectLst/>
                <a:latin typeface="DeepSeek-CJK-patch"/>
              </a:rPr>
              <a:t>, και ούτω καθεξής, </a:t>
            </a:r>
            <a:r>
              <a:rPr lang="el-GR" sz="3200" b="1" i="0" dirty="0">
                <a:solidFill>
                  <a:srgbClr val="404040"/>
                </a:solidFill>
                <a:effectLst/>
                <a:latin typeface="DeepSeek-CJK-patch"/>
              </a:rPr>
              <a:t>μέχρι να </a:t>
            </a:r>
            <a:r>
              <a:rPr lang="el-GR" sz="3200" b="1" i="0" dirty="0" err="1">
                <a:solidFill>
                  <a:srgbClr val="404040"/>
                </a:solidFill>
                <a:effectLst/>
                <a:latin typeface="DeepSeek-CJK-patch"/>
              </a:rPr>
              <a:t>απορροφηθεί</a:t>
            </a:r>
            <a:r>
              <a:rPr lang="el-GR" sz="3200" b="1" i="0" dirty="0">
                <a:solidFill>
                  <a:srgbClr val="404040"/>
                </a:solidFill>
                <a:effectLst/>
                <a:latin typeface="DeepSeek-CJK-patch"/>
              </a:rPr>
              <a:t> όλο το πλεόνασμα εργατικού δυναμικού</a:t>
            </a:r>
            <a:r>
              <a:rPr lang="el-GR" sz="3200" b="0" i="0" dirty="0">
                <a:solidFill>
                  <a:srgbClr val="404040"/>
                </a:solidFill>
                <a:effectLst/>
                <a:latin typeface="DeepSeek-CJK-patch"/>
              </a:rPr>
              <a:t> στον καπιταλιστικό τομέα.</a:t>
            </a:r>
          </a:p>
          <a:p>
            <a:pPr algn="l">
              <a:lnSpc>
                <a:spcPts val="2143"/>
              </a:lnSpc>
              <a:spcBef>
                <a:spcPts val="1029"/>
              </a:spcBef>
              <a:spcAft>
                <a:spcPts val="1029"/>
              </a:spcAft>
            </a:pPr>
            <a:r>
              <a:rPr lang="el-GR" sz="3200" b="0" i="0" dirty="0">
                <a:solidFill>
                  <a:srgbClr val="404040"/>
                </a:solidFill>
                <a:effectLst/>
                <a:latin typeface="DeepSeek-CJK-patch"/>
              </a:rPr>
              <a:t>Μετά από αυτό, η </a:t>
            </a:r>
            <a:r>
              <a:rPr lang="el-GR" sz="3200" b="1" i="0" dirty="0">
                <a:solidFill>
                  <a:srgbClr val="404040"/>
                </a:solidFill>
                <a:effectLst/>
                <a:latin typeface="DeepSeek-CJK-patch"/>
              </a:rPr>
              <a:t>κλίση της καμπύλης προσφοράς W</a:t>
            </a:r>
            <a:r>
              <a:rPr lang="de-DE" sz="3200" b="1" i="0" dirty="0">
                <a:solidFill>
                  <a:srgbClr val="404040"/>
                </a:solidFill>
                <a:effectLst/>
                <a:latin typeface="DeepSeek-CJK-patch"/>
              </a:rPr>
              <a:t>K</a:t>
            </a:r>
            <a:r>
              <a:rPr lang="el-GR" sz="3200" b="0" i="0" dirty="0">
                <a:solidFill>
                  <a:srgbClr val="404040"/>
                </a:solidFill>
                <a:effectLst/>
                <a:latin typeface="DeepSeek-CJK-patch"/>
              </a:rPr>
              <a:t> αλλάζει, κινούμενη αντίθετα από τη φορά των δεικτών του ρολογιού </a:t>
            </a:r>
            <a:r>
              <a:rPr lang="en-US" sz="3200" b="0" i="0" dirty="0">
                <a:solidFill>
                  <a:srgbClr val="404040"/>
                </a:solidFill>
                <a:effectLst/>
                <a:latin typeface="DeepSeek-CJK-patch"/>
              </a:rPr>
              <a:t>(counter</a:t>
            </a:r>
            <a:r>
              <a:rPr lang="el-GR" sz="3200" b="0" i="0" dirty="0">
                <a:solidFill>
                  <a:srgbClr val="404040"/>
                </a:solidFill>
                <a:effectLst/>
                <a:latin typeface="DeepSeek-CJK-patch"/>
              </a:rPr>
              <a:t>-</a:t>
            </a:r>
            <a:r>
              <a:rPr lang="en-US" sz="3200" b="0" i="0" dirty="0">
                <a:solidFill>
                  <a:srgbClr val="404040"/>
                </a:solidFill>
                <a:effectLst/>
                <a:latin typeface="DeepSeek-CJK-patch"/>
              </a:rPr>
              <a:t>clockwise) </a:t>
            </a:r>
            <a:r>
              <a:rPr lang="el-GR" sz="3200" b="1" i="0" dirty="0">
                <a:solidFill>
                  <a:srgbClr val="404040"/>
                </a:solidFill>
                <a:effectLst/>
                <a:latin typeface="DeepSeek-CJK-patch"/>
              </a:rPr>
              <a:t>με ανοδική τάση</a:t>
            </a:r>
            <a:r>
              <a:rPr lang="el-GR" sz="3200" b="0" i="0" dirty="0">
                <a:solidFill>
                  <a:srgbClr val="404040"/>
                </a:solidFill>
                <a:effectLst/>
                <a:latin typeface="DeepSeek-CJK-patch"/>
              </a:rPr>
              <a:t>, όπως μια συμβατική καμπύλη προσφοράς.</a:t>
            </a:r>
            <a:endParaRPr lang="de-DE" sz="3200" b="0" i="0" dirty="0">
              <a:solidFill>
                <a:srgbClr val="404040"/>
              </a:solidFill>
              <a:effectLst/>
              <a:latin typeface="DeepSeek-CJK-patch"/>
            </a:endParaRPr>
          </a:p>
          <a:p>
            <a:pPr algn="l">
              <a:lnSpc>
                <a:spcPts val="2143"/>
              </a:lnSpc>
              <a:spcBef>
                <a:spcPts val="1029"/>
              </a:spcBef>
              <a:spcAft>
                <a:spcPts val="1029"/>
              </a:spcAft>
            </a:pPr>
            <a:br>
              <a:rPr lang="el-GR" sz="3200" b="0" i="0" dirty="0">
                <a:solidFill>
                  <a:srgbClr val="404040"/>
                </a:solidFill>
                <a:effectLst/>
                <a:latin typeface="DeepSeek-CJK-patch"/>
              </a:rPr>
            </a:br>
            <a:r>
              <a:rPr lang="el-GR" sz="3200" b="0" i="0" dirty="0">
                <a:solidFill>
                  <a:srgbClr val="404040"/>
                </a:solidFill>
                <a:effectLst/>
                <a:latin typeface="DeepSeek-CJK-patch"/>
              </a:rPr>
              <a:t>Οι </a:t>
            </a:r>
            <a:r>
              <a:rPr lang="el-GR" sz="3200" b="1" i="0" dirty="0">
                <a:solidFill>
                  <a:srgbClr val="404040"/>
                </a:solidFill>
                <a:effectLst/>
                <a:latin typeface="DeepSeek-CJK-patch"/>
              </a:rPr>
              <a:t>μισθοί</a:t>
            </a:r>
            <a:r>
              <a:rPr lang="el-GR" sz="3200" b="0" i="0" dirty="0">
                <a:solidFill>
                  <a:srgbClr val="404040"/>
                </a:solidFill>
                <a:effectLst/>
                <a:latin typeface="DeepSeek-CJK-patch"/>
              </a:rPr>
              <a:t> και η </a:t>
            </a:r>
            <a:r>
              <a:rPr lang="el-GR" sz="3200" b="1" i="0" dirty="0">
                <a:solidFill>
                  <a:srgbClr val="404040"/>
                </a:solidFill>
                <a:effectLst/>
                <a:latin typeface="DeepSeek-CJK-patch"/>
              </a:rPr>
              <a:t>απασχόληση</a:t>
            </a:r>
            <a:r>
              <a:rPr lang="el-GR" sz="3200" b="0" i="0" dirty="0">
                <a:solidFill>
                  <a:srgbClr val="404040"/>
                </a:solidFill>
                <a:effectLst/>
                <a:latin typeface="DeepSeek-CJK-patch"/>
              </a:rPr>
              <a:t> θα συνεχίσουν να αυξάνονται με την εξέλιξη της οικονομίας.</a:t>
            </a:r>
          </a:p>
          <a:p>
            <a:pPr marL="0" indent="0" algn="l">
              <a:lnSpc>
                <a:spcPts val="2143"/>
              </a:lnSpc>
              <a:spcBef>
                <a:spcPts val="1029"/>
              </a:spcBef>
              <a:buNone/>
            </a:pPr>
            <a:endParaRPr lang="el-GR" sz="2600" b="0" i="0" dirty="0">
              <a:solidFill>
                <a:srgbClr val="404040"/>
              </a:solidFill>
              <a:effectLst/>
              <a:latin typeface="DeepSeek-CJK-patch"/>
            </a:endParaRPr>
          </a:p>
        </p:txBody>
      </p:sp>
    </p:spTree>
    <p:extLst>
      <p:ext uri="{BB962C8B-B14F-4D97-AF65-F5344CB8AC3E}">
        <p14:creationId xmlns:p14="http://schemas.microsoft.com/office/powerpoint/2010/main" val="3126746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EE9808-FE88-B2EE-FA01-BBD2C43FC94E}"/>
              </a:ext>
            </a:extLst>
          </p:cNvPr>
          <p:cNvSpPr>
            <a:spLocks noGrp="1"/>
          </p:cNvSpPr>
          <p:nvPr>
            <p:ph type="title"/>
          </p:nvPr>
        </p:nvSpPr>
        <p:spPr>
          <a:xfrm>
            <a:off x="457200" y="152400"/>
            <a:ext cx="8229600" cy="1143000"/>
          </a:xfrm>
        </p:spPr>
        <p:txBody>
          <a:bodyPr>
            <a:normAutofit fontScale="90000"/>
          </a:bodyPr>
          <a:lstStyle/>
          <a:p>
            <a:r>
              <a:rPr lang="el-GR" b="1" i="0" dirty="0">
                <a:solidFill>
                  <a:srgbClr val="404040"/>
                </a:solidFill>
                <a:effectLst/>
                <a:latin typeface="DeepSeek-CJK-patch"/>
              </a:rPr>
              <a:t>Φάσεις Ανάπτυξης</a:t>
            </a: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F209D8ED-CCB8-CC95-B74C-E4B893D9F0AD}"/>
              </a:ext>
            </a:extLst>
          </p:cNvPr>
          <p:cNvSpPr>
            <a:spLocks noGrp="1"/>
          </p:cNvSpPr>
          <p:nvPr>
            <p:ph idx="1"/>
          </p:nvPr>
        </p:nvSpPr>
        <p:spPr>
          <a:xfrm>
            <a:off x="228600" y="793256"/>
            <a:ext cx="8915400" cy="5920582"/>
          </a:xfrm>
        </p:spPr>
        <p:txBody>
          <a:bodyPr>
            <a:normAutofit/>
          </a:bodyPr>
          <a:lstStyle/>
          <a:p>
            <a:pPr algn="l">
              <a:lnSpc>
                <a:spcPts val="2143"/>
              </a:lnSpc>
              <a:spcBef>
                <a:spcPts val="1029"/>
              </a:spcBef>
              <a:spcAft>
                <a:spcPts val="300"/>
              </a:spcAft>
              <a:buFont typeface="+mj-lt"/>
              <a:buAutoNum type="arabicPeriod"/>
            </a:pPr>
            <a:r>
              <a:rPr lang="el-GR" b="1" i="0" dirty="0">
                <a:solidFill>
                  <a:srgbClr val="404040"/>
                </a:solidFill>
                <a:effectLst/>
                <a:latin typeface="DeepSeek-CJK-patch"/>
              </a:rPr>
              <a:t> Φάση Απεριόριστης Εργατικής Προσφοράς</a:t>
            </a:r>
            <a:r>
              <a:rPr lang="el-GR" b="0" i="0" dirty="0">
                <a:solidFill>
                  <a:srgbClr val="404040"/>
                </a:solidFill>
                <a:effectLst/>
                <a:latin typeface="DeepSeek-CJK-patch"/>
              </a:rPr>
              <a:t>:</a:t>
            </a:r>
          </a:p>
          <a:p>
            <a:pPr marL="457200" lvl="1" indent="0" algn="l">
              <a:lnSpc>
                <a:spcPts val="2143"/>
              </a:lnSpc>
              <a:spcBef>
                <a:spcPts val="300"/>
              </a:spcBef>
              <a:spcAft>
                <a:spcPts val="1029"/>
              </a:spcAft>
              <a:buNone/>
            </a:pPr>
            <a:r>
              <a:rPr lang="el-GR" b="0" i="0" dirty="0">
                <a:solidFill>
                  <a:srgbClr val="404040"/>
                </a:solidFill>
                <a:effectLst/>
                <a:latin typeface="DeepSeek-CJK-patch"/>
              </a:rPr>
              <a:t>Μετακίνηση εργατικού δυναμικού από τον γεωργικό στον βιομηχανικό τομέα </a:t>
            </a:r>
            <a:r>
              <a:rPr lang="el-GR" b="1" i="0" dirty="0">
                <a:solidFill>
                  <a:srgbClr val="404040"/>
                </a:solidFill>
                <a:effectLst/>
                <a:latin typeface="DeepSeek-CJK-patch"/>
              </a:rPr>
              <a:t>χωρίς αύξηση μισθών</a:t>
            </a:r>
            <a:r>
              <a:rPr lang="el-GR" b="0" i="0" dirty="0">
                <a:solidFill>
                  <a:srgbClr val="404040"/>
                </a:solidFill>
                <a:effectLst/>
                <a:latin typeface="DeepSeek-CJK-patch"/>
              </a:rPr>
              <a:t>.</a:t>
            </a:r>
          </a:p>
          <a:p>
            <a:pPr marL="457200" lvl="1" indent="0" algn="l">
              <a:lnSpc>
                <a:spcPts val="2143"/>
              </a:lnSpc>
              <a:spcBef>
                <a:spcPts val="300"/>
              </a:spcBef>
              <a:spcAft>
                <a:spcPts val="1029"/>
              </a:spcAft>
              <a:buNone/>
            </a:pPr>
            <a:r>
              <a:rPr lang="el-GR" b="0" i="0" dirty="0">
                <a:solidFill>
                  <a:srgbClr val="404040"/>
                </a:solidFill>
                <a:effectLst/>
                <a:latin typeface="DeepSeek-CJK-patch"/>
              </a:rPr>
              <a:t>Αύξηση κερδών των κεφαλαιοκρατών (ιδιωτών ή κρατικών) λόγω των σταθερών μισθών και της αυξανόμενης παραγωγικότητας.</a:t>
            </a:r>
          </a:p>
          <a:p>
            <a:pPr marL="457200" lvl="1" indent="0" algn="l">
              <a:lnSpc>
                <a:spcPts val="2143"/>
              </a:lnSpc>
              <a:spcBef>
                <a:spcPts val="300"/>
              </a:spcBef>
              <a:spcAft>
                <a:spcPts val="1029"/>
              </a:spcAft>
              <a:buNone/>
            </a:pPr>
            <a:r>
              <a:rPr lang="el-GR" b="1" i="0" dirty="0">
                <a:solidFill>
                  <a:srgbClr val="404040"/>
                </a:solidFill>
                <a:effectLst/>
                <a:latin typeface="DeepSeek-CJK-patch"/>
              </a:rPr>
              <a:t>Συσσώρευση κεφαλαίου</a:t>
            </a:r>
            <a:r>
              <a:rPr lang="el-GR" b="0" i="0" dirty="0">
                <a:solidFill>
                  <a:srgbClr val="404040"/>
                </a:solidFill>
                <a:effectLst/>
                <a:latin typeface="DeepSeek-CJK-patch"/>
              </a:rPr>
              <a:t> μέσω επανεπένδυσης.</a:t>
            </a:r>
          </a:p>
          <a:p>
            <a:pPr algn="l">
              <a:lnSpc>
                <a:spcPts val="2143"/>
              </a:lnSpc>
              <a:spcBef>
                <a:spcPts val="300"/>
              </a:spcBef>
              <a:spcAft>
                <a:spcPts val="300"/>
              </a:spcAft>
              <a:buFont typeface="+mj-lt"/>
              <a:buAutoNum type="arabicPeriod"/>
            </a:pPr>
            <a:r>
              <a:rPr lang="el-GR" b="1" i="0" dirty="0">
                <a:solidFill>
                  <a:srgbClr val="404040"/>
                </a:solidFill>
                <a:effectLst/>
                <a:latin typeface="DeepSeek-CJK-patch"/>
              </a:rPr>
              <a:t> Σημείο Καμπής (</a:t>
            </a:r>
            <a:r>
              <a:rPr lang="el-GR" b="1" i="0" dirty="0" err="1">
                <a:solidFill>
                  <a:srgbClr val="404040"/>
                </a:solidFill>
                <a:effectLst/>
                <a:latin typeface="DeepSeek-CJK-patch"/>
              </a:rPr>
              <a:t>Lewis</a:t>
            </a:r>
            <a:r>
              <a:rPr lang="el-GR" b="1" i="0" dirty="0">
                <a:solidFill>
                  <a:srgbClr val="404040"/>
                </a:solidFill>
                <a:effectLst/>
                <a:latin typeface="DeepSeek-CJK-patch"/>
              </a:rPr>
              <a:t> </a:t>
            </a:r>
            <a:r>
              <a:rPr lang="el-GR" b="1" i="0" dirty="0" err="1">
                <a:solidFill>
                  <a:srgbClr val="404040"/>
                </a:solidFill>
                <a:effectLst/>
                <a:latin typeface="DeepSeek-CJK-patch"/>
              </a:rPr>
              <a:t>Turning</a:t>
            </a:r>
            <a:r>
              <a:rPr lang="el-GR" b="1" i="0" dirty="0">
                <a:solidFill>
                  <a:srgbClr val="404040"/>
                </a:solidFill>
                <a:effectLst/>
                <a:latin typeface="DeepSeek-CJK-patch"/>
              </a:rPr>
              <a:t> </a:t>
            </a:r>
            <a:r>
              <a:rPr lang="el-GR" b="1" i="0" dirty="0" err="1">
                <a:solidFill>
                  <a:srgbClr val="404040"/>
                </a:solidFill>
                <a:effectLst/>
                <a:latin typeface="DeepSeek-CJK-patch"/>
              </a:rPr>
              <a:t>Point</a:t>
            </a:r>
            <a:r>
              <a:rPr lang="el-GR" b="1" i="0" dirty="0">
                <a:solidFill>
                  <a:srgbClr val="404040"/>
                </a:solidFill>
                <a:effectLst/>
                <a:latin typeface="DeepSeek-CJK-patch"/>
              </a:rPr>
              <a:t>)</a:t>
            </a:r>
            <a:r>
              <a:rPr lang="el-GR" b="0" i="0" dirty="0">
                <a:solidFill>
                  <a:srgbClr val="404040"/>
                </a:solidFill>
                <a:effectLst/>
                <a:latin typeface="DeepSeek-CJK-patch"/>
              </a:rPr>
              <a:t>:</a:t>
            </a:r>
          </a:p>
          <a:p>
            <a:pPr marL="457200" lvl="1" indent="0" algn="l">
              <a:lnSpc>
                <a:spcPts val="2143"/>
              </a:lnSpc>
              <a:spcBef>
                <a:spcPts val="300"/>
              </a:spcBef>
              <a:spcAft>
                <a:spcPts val="1029"/>
              </a:spcAft>
              <a:buNone/>
            </a:pPr>
            <a:r>
              <a:rPr lang="el-GR" b="0" i="0" dirty="0">
                <a:solidFill>
                  <a:srgbClr val="404040"/>
                </a:solidFill>
                <a:effectLst/>
                <a:latin typeface="DeepSeek-CJK-patch"/>
              </a:rPr>
              <a:t>Εξάντληση του πλεονάζοντος εργατικού δυναμικού στον γεωργικό τομέα.</a:t>
            </a:r>
          </a:p>
          <a:p>
            <a:pPr marL="457200" lvl="1" indent="0" algn="l">
              <a:lnSpc>
                <a:spcPts val="2143"/>
              </a:lnSpc>
              <a:spcBef>
                <a:spcPts val="300"/>
              </a:spcBef>
              <a:spcAft>
                <a:spcPts val="1029"/>
              </a:spcAft>
              <a:buNone/>
            </a:pPr>
            <a:r>
              <a:rPr lang="el-GR" b="1" i="0" dirty="0">
                <a:solidFill>
                  <a:srgbClr val="404040"/>
                </a:solidFill>
                <a:effectLst/>
                <a:latin typeface="DeepSeek-CJK-patch"/>
              </a:rPr>
              <a:t>Αύξηση μισθών</a:t>
            </a:r>
            <a:r>
              <a:rPr lang="el-GR" b="0" i="0" dirty="0">
                <a:solidFill>
                  <a:srgbClr val="404040"/>
                </a:solidFill>
                <a:effectLst/>
                <a:latin typeface="DeepSeek-CJK-patch"/>
              </a:rPr>
              <a:t> και πίεση για τεχνολογική καινοτομία.</a:t>
            </a:r>
          </a:p>
          <a:p>
            <a:pPr algn="l">
              <a:lnSpc>
                <a:spcPts val="2143"/>
              </a:lnSpc>
              <a:spcBef>
                <a:spcPts val="300"/>
              </a:spcBef>
              <a:spcAft>
                <a:spcPts val="300"/>
              </a:spcAft>
              <a:buFont typeface="+mj-lt"/>
              <a:buAutoNum type="arabicPeriod"/>
            </a:pPr>
            <a:r>
              <a:rPr lang="el-GR" b="1" i="0" dirty="0">
                <a:solidFill>
                  <a:srgbClr val="404040"/>
                </a:solidFill>
                <a:effectLst/>
                <a:latin typeface="DeepSeek-CJK-patch"/>
              </a:rPr>
              <a:t> Εμπορευματοποίηση της Οικονομίας</a:t>
            </a:r>
            <a:r>
              <a:rPr lang="el-GR" b="0" i="0" dirty="0">
                <a:solidFill>
                  <a:srgbClr val="404040"/>
                </a:solidFill>
                <a:effectLst/>
                <a:latin typeface="DeepSeek-CJK-patch"/>
              </a:rPr>
              <a:t>:</a:t>
            </a:r>
          </a:p>
          <a:p>
            <a:pPr marL="457200" lvl="1" indent="0" algn="l">
              <a:lnSpc>
                <a:spcPts val="2143"/>
              </a:lnSpc>
              <a:spcBef>
                <a:spcPts val="300"/>
              </a:spcBef>
              <a:spcAft>
                <a:spcPts val="1029"/>
              </a:spcAft>
              <a:buNone/>
            </a:pPr>
            <a:r>
              <a:rPr lang="el-GR" b="0" i="0" dirty="0">
                <a:solidFill>
                  <a:srgbClr val="404040"/>
                </a:solidFill>
                <a:effectLst/>
                <a:latin typeface="DeepSeek-CJK-patch"/>
              </a:rPr>
              <a:t>Κατάργηση της </a:t>
            </a:r>
            <a:r>
              <a:rPr lang="el-GR" b="0" i="0" dirty="0" err="1">
                <a:solidFill>
                  <a:srgbClr val="404040"/>
                </a:solidFill>
                <a:effectLst/>
                <a:latin typeface="DeepSeek-CJK-patch"/>
              </a:rPr>
              <a:t>δυικότητας</a:t>
            </a:r>
            <a:r>
              <a:rPr lang="el-GR" b="0" i="0" dirty="0">
                <a:solidFill>
                  <a:srgbClr val="404040"/>
                </a:solidFill>
                <a:effectLst/>
                <a:latin typeface="DeepSeek-CJK-patch"/>
              </a:rPr>
              <a:t>.</a:t>
            </a:r>
          </a:p>
          <a:p>
            <a:pPr marL="457200" lvl="1" indent="0" algn="l">
              <a:lnSpc>
                <a:spcPts val="2143"/>
              </a:lnSpc>
              <a:spcBef>
                <a:spcPts val="300"/>
              </a:spcBef>
              <a:spcAft>
                <a:spcPts val="1029"/>
              </a:spcAft>
              <a:buNone/>
            </a:pPr>
            <a:r>
              <a:rPr lang="el-GR" b="0" i="0" dirty="0">
                <a:solidFill>
                  <a:srgbClr val="404040"/>
                </a:solidFill>
                <a:effectLst/>
                <a:latin typeface="DeepSeek-CJK-patch"/>
              </a:rPr>
              <a:t>Ο γεωργικός τομέας γίνεται κερδοσκοπικός με σύγχρονες τεχνικές.</a:t>
            </a:r>
          </a:p>
          <a:p>
            <a:endParaRPr lang="el-GR" dirty="0"/>
          </a:p>
        </p:txBody>
      </p:sp>
    </p:spTree>
    <p:extLst>
      <p:ext uri="{BB962C8B-B14F-4D97-AF65-F5344CB8AC3E}">
        <p14:creationId xmlns:p14="http://schemas.microsoft.com/office/powerpoint/2010/main" val="1762723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183482-B66E-DC4D-4D08-2AB860DE9646}"/>
              </a:ext>
            </a:extLst>
          </p:cNvPr>
          <p:cNvSpPr>
            <a:spLocks noGrp="1"/>
          </p:cNvSpPr>
          <p:nvPr>
            <p:ph type="title"/>
          </p:nvPr>
        </p:nvSpPr>
        <p:spPr>
          <a:xfrm>
            <a:off x="-304800" y="399535"/>
            <a:ext cx="9791700" cy="1143000"/>
          </a:xfrm>
        </p:spPr>
        <p:txBody>
          <a:bodyPr>
            <a:noAutofit/>
          </a:bodyPr>
          <a:lstStyle/>
          <a:p>
            <a:pPr>
              <a:spcBef>
                <a:spcPts val="1372"/>
              </a:spcBef>
              <a:spcAft>
                <a:spcPts val="1029"/>
              </a:spcAft>
            </a:pPr>
            <a:r>
              <a:rPr lang="el-GR" sz="3600" b="1" i="0" dirty="0">
                <a:solidFill>
                  <a:srgbClr val="404040"/>
                </a:solidFill>
                <a:effectLst/>
                <a:latin typeface="DeepSeek-CJK-patch"/>
              </a:rPr>
              <a:t>Διάγραμμα Φάσεων </a:t>
            </a:r>
            <a:r>
              <a:rPr lang="el-GR" sz="3600" b="1" i="0" dirty="0" err="1">
                <a:solidFill>
                  <a:srgbClr val="404040"/>
                </a:solidFill>
                <a:effectLst/>
                <a:latin typeface="DeepSeek-CJK-patch"/>
              </a:rPr>
              <a:t>Lewis</a:t>
            </a:r>
            <a:br>
              <a:rPr lang="el-GR" sz="3600" b="0" i="0" dirty="0">
                <a:solidFill>
                  <a:srgbClr val="404040"/>
                </a:solidFill>
                <a:effectLst/>
                <a:latin typeface="DeepSeek-CJK-patch"/>
              </a:rPr>
            </a:br>
            <a:r>
              <a:rPr lang="el-GR" sz="3600" b="1" i="0" dirty="0">
                <a:solidFill>
                  <a:srgbClr val="404040"/>
                </a:solidFill>
                <a:effectLst/>
                <a:latin typeface="DeepSeek-CJK-patch"/>
              </a:rPr>
              <a:t>(Μετάβαση από τον Παραδοσιακό </a:t>
            </a:r>
            <a:br>
              <a:rPr lang="el-GR" sz="3600" b="1" i="0" dirty="0">
                <a:solidFill>
                  <a:srgbClr val="404040"/>
                </a:solidFill>
                <a:effectLst/>
                <a:latin typeface="DeepSeek-CJK-patch"/>
              </a:rPr>
            </a:br>
            <a:r>
              <a:rPr lang="el-GR" sz="3600" b="1" i="0" dirty="0">
                <a:solidFill>
                  <a:srgbClr val="404040"/>
                </a:solidFill>
                <a:effectLst/>
                <a:latin typeface="DeepSeek-CJK-patch"/>
              </a:rPr>
              <a:t>στον Σύγχρονο Τομέα)</a:t>
            </a:r>
            <a:br>
              <a:rPr lang="el-GR" sz="3600" b="0" i="0" dirty="0">
                <a:solidFill>
                  <a:srgbClr val="404040"/>
                </a:solidFill>
                <a:effectLst/>
                <a:latin typeface="DeepSeek-CJK-patch"/>
              </a:rPr>
            </a:br>
            <a:endParaRPr lang="el-GR" sz="3600" dirty="0"/>
          </a:p>
        </p:txBody>
      </p:sp>
      <p:sp>
        <p:nvSpPr>
          <p:cNvPr id="3" name="Θέση περιεχομένου 2">
            <a:extLst>
              <a:ext uri="{FF2B5EF4-FFF2-40B4-BE49-F238E27FC236}">
                <a16:creationId xmlns:a16="http://schemas.microsoft.com/office/drawing/2014/main" id="{5D944497-5877-7015-47D7-830E676B9C96}"/>
              </a:ext>
            </a:extLst>
          </p:cNvPr>
          <p:cNvSpPr>
            <a:spLocks noGrp="1"/>
          </p:cNvSpPr>
          <p:nvPr>
            <p:ph idx="1"/>
          </p:nvPr>
        </p:nvSpPr>
        <p:spPr>
          <a:xfrm>
            <a:off x="0" y="1524000"/>
            <a:ext cx="9220200" cy="5867400"/>
          </a:xfrm>
        </p:spPr>
        <p:txBody>
          <a:bodyPr>
            <a:normAutofit fontScale="77500" lnSpcReduction="20000"/>
          </a:bodyPr>
          <a:lstStyle/>
          <a:p>
            <a:pPr marL="514350" indent="-514350">
              <a:spcBef>
                <a:spcPts val="1372"/>
              </a:spcBef>
              <a:spcAft>
                <a:spcPts val="1029"/>
              </a:spcAft>
              <a:buAutoNum type="arabicPeriod"/>
            </a:pPr>
            <a:r>
              <a:rPr lang="el-GR" sz="4700" b="1" i="0" dirty="0">
                <a:solidFill>
                  <a:srgbClr val="404040"/>
                </a:solidFill>
                <a:effectLst/>
                <a:latin typeface="DeepSeek-CJK-patch"/>
              </a:rPr>
              <a:t>Φάση Απεριόριστης Εργατικής Προσφοράς</a:t>
            </a:r>
          </a:p>
          <a:p>
            <a:pPr algn="l">
              <a:spcBef>
                <a:spcPts val="1029"/>
              </a:spcBef>
              <a:spcAft>
                <a:spcPts val="300"/>
              </a:spcAft>
              <a:buFont typeface="Arial" panose="020B0604020202020204" pitchFamily="34" charset="0"/>
              <a:buChar char="•"/>
            </a:pPr>
            <a:r>
              <a:rPr lang="el-GR" sz="3300" b="1" i="0" dirty="0">
                <a:solidFill>
                  <a:srgbClr val="404040"/>
                </a:solidFill>
                <a:effectLst/>
                <a:latin typeface="DeepSeek-CJK-patch"/>
              </a:rPr>
              <a:t>Καμπύλη Προσφοράς Εργασίας</a:t>
            </a:r>
            <a:r>
              <a:rPr lang="el-GR" sz="3300" b="0" i="0" dirty="0">
                <a:solidFill>
                  <a:srgbClr val="404040"/>
                </a:solidFill>
                <a:effectLst/>
                <a:latin typeface="DeepSeek-CJK-patch"/>
              </a:rPr>
              <a:t>: </a:t>
            </a:r>
            <a:r>
              <a:rPr lang="el-GR" sz="3300" b="1" i="0" dirty="0">
                <a:solidFill>
                  <a:srgbClr val="404040"/>
                </a:solidFill>
                <a:effectLst/>
                <a:latin typeface="DeepSeek-CJK-patch"/>
              </a:rPr>
              <a:t>Οριζόντια γραμμή</a:t>
            </a:r>
            <a:r>
              <a:rPr lang="el-GR" sz="3300" b="0" i="0" dirty="0">
                <a:solidFill>
                  <a:srgbClr val="404040"/>
                </a:solidFill>
                <a:effectLst/>
                <a:latin typeface="DeepSeek-CJK-patch"/>
              </a:rPr>
              <a:t> στο επίπεδο του </a:t>
            </a:r>
            <a:r>
              <a:rPr lang="el-GR" sz="3300" b="1" i="0" dirty="0">
                <a:solidFill>
                  <a:srgbClr val="404040"/>
                </a:solidFill>
                <a:effectLst/>
                <a:latin typeface="DeepSeek-CJK-patch"/>
              </a:rPr>
              <a:t>μισθού υποδιαίρεσης</a:t>
            </a:r>
            <a:r>
              <a:rPr lang="el-GR" sz="3300" b="0" i="0" dirty="0">
                <a:solidFill>
                  <a:srgbClr val="404040"/>
                </a:solidFill>
                <a:effectLst/>
                <a:latin typeface="DeepSeek-CJK-patch"/>
              </a:rPr>
              <a:t> (W₁).</a:t>
            </a:r>
          </a:p>
          <a:p>
            <a:pPr marL="457200" lvl="1" indent="0" algn="l">
              <a:spcBef>
                <a:spcPts val="300"/>
              </a:spcBef>
              <a:spcAft>
                <a:spcPts val="1029"/>
              </a:spcAft>
              <a:buNone/>
            </a:pPr>
            <a:r>
              <a:rPr lang="el-GR" sz="3300" b="1" i="0" dirty="0">
                <a:solidFill>
                  <a:srgbClr val="404040"/>
                </a:solidFill>
                <a:effectLst/>
                <a:latin typeface="DeepSeek-CJK-patch"/>
              </a:rPr>
              <a:t>Σημείο Α</a:t>
            </a:r>
            <a:r>
              <a:rPr lang="el-GR" sz="3300" b="0" i="0" dirty="0">
                <a:solidFill>
                  <a:srgbClr val="404040"/>
                </a:solidFill>
                <a:effectLst/>
                <a:latin typeface="DeepSeek-CJK-patch"/>
              </a:rPr>
              <a:t>: Αρχική ζήτηση εργασίας στον βιομηχανικό τομέα (L₁).</a:t>
            </a:r>
          </a:p>
          <a:p>
            <a:pPr marL="457200" lvl="1" indent="0" algn="l">
              <a:spcBef>
                <a:spcPts val="300"/>
              </a:spcBef>
              <a:spcAft>
                <a:spcPts val="1029"/>
              </a:spcAft>
              <a:buNone/>
            </a:pPr>
            <a:r>
              <a:rPr lang="el-GR" sz="3300" b="1" i="0" dirty="0">
                <a:solidFill>
                  <a:srgbClr val="404040"/>
                </a:solidFill>
                <a:effectLst/>
                <a:latin typeface="DeepSeek-CJK-patch"/>
              </a:rPr>
              <a:t>Σημείο Β</a:t>
            </a:r>
            <a:r>
              <a:rPr lang="el-GR" sz="3300" b="0" i="0" dirty="0">
                <a:solidFill>
                  <a:srgbClr val="404040"/>
                </a:solidFill>
                <a:effectLst/>
                <a:latin typeface="DeepSeek-CJK-patch"/>
              </a:rPr>
              <a:t>: Αύξηση ζήτησης λόγω επένδυσης σε κεφάλαιο (L₂).</a:t>
            </a:r>
          </a:p>
          <a:p>
            <a:pPr marL="457200" lvl="1" indent="0" algn="l">
              <a:spcBef>
                <a:spcPts val="300"/>
              </a:spcBef>
              <a:spcAft>
                <a:spcPts val="1029"/>
              </a:spcAft>
              <a:buNone/>
            </a:pPr>
            <a:r>
              <a:rPr lang="el-GR" sz="3300" b="1" i="0" dirty="0">
                <a:solidFill>
                  <a:srgbClr val="404040"/>
                </a:solidFill>
                <a:effectLst/>
                <a:latin typeface="DeepSeek-CJK-patch"/>
              </a:rPr>
              <a:t>Γιατί οριζόντια;</a:t>
            </a:r>
            <a:r>
              <a:rPr lang="el-GR" sz="3300" b="0" i="0" dirty="0">
                <a:solidFill>
                  <a:srgbClr val="404040"/>
                </a:solidFill>
                <a:effectLst/>
                <a:latin typeface="DeepSeek-CJK-patch"/>
              </a:rPr>
              <a:t> Η γεωργία έχει άφθονο εργατικό δυναμικό, οπότε οι μισθοί δεν ανεβαίνουν παρά την αύξηση της μετακίνησης.</a:t>
            </a:r>
          </a:p>
          <a:p>
            <a:pPr algn="l">
              <a:spcBef>
                <a:spcPts val="300"/>
              </a:spcBef>
              <a:spcAft>
                <a:spcPts val="300"/>
              </a:spcAft>
              <a:buFont typeface="Arial" panose="020B0604020202020204" pitchFamily="34" charset="0"/>
              <a:buChar char="•"/>
            </a:pPr>
            <a:r>
              <a:rPr lang="el-GR" sz="3300" b="1" i="0" dirty="0">
                <a:solidFill>
                  <a:srgbClr val="404040"/>
                </a:solidFill>
                <a:effectLst/>
                <a:latin typeface="DeepSeek-CJK-patch"/>
              </a:rPr>
              <a:t>Καμπύλη Ζήτησης Εργασίας</a:t>
            </a:r>
            <a:r>
              <a:rPr lang="el-GR" sz="3300" b="0" i="0" dirty="0">
                <a:solidFill>
                  <a:srgbClr val="404040"/>
                </a:solidFill>
                <a:effectLst/>
                <a:latin typeface="DeepSeek-CJK-patch"/>
              </a:rPr>
              <a:t>: </a:t>
            </a:r>
            <a:r>
              <a:rPr lang="el-GR" sz="3300" b="1" i="0" dirty="0">
                <a:solidFill>
                  <a:srgbClr val="404040"/>
                </a:solidFill>
                <a:effectLst/>
                <a:latin typeface="DeepSeek-CJK-patch"/>
              </a:rPr>
              <a:t>Αρνητική κλίση</a:t>
            </a:r>
            <a:r>
              <a:rPr lang="el-GR" sz="3300" b="0" i="0" dirty="0">
                <a:solidFill>
                  <a:srgbClr val="404040"/>
                </a:solidFill>
                <a:effectLst/>
                <a:latin typeface="DeepSeek-CJK-patch"/>
              </a:rPr>
              <a:t> (Η MP</a:t>
            </a:r>
            <a:r>
              <a:rPr lang="el-GR" sz="1700" b="0" i="0" dirty="0">
                <a:solidFill>
                  <a:srgbClr val="404040"/>
                </a:solidFill>
                <a:effectLst/>
                <a:latin typeface="DeepSeek-CJK-patch"/>
              </a:rPr>
              <a:t>L</a:t>
            </a:r>
            <a:r>
              <a:rPr lang="el-GR" sz="3300" b="0" i="0" dirty="0">
                <a:solidFill>
                  <a:srgbClr val="404040"/>
                </a:solidFill>
                <a:effectLst/>
                <a:latin typeface="DeepSeek-CJK-patch"/>
              </a:rPr>
              <a:t> = Οριακή Παραγωγικότητα Εργασίας είναι θετική, λόγω κεφαλαιουχικών επενδύσεων, </a:t>
            </a:r>
            <a:r>
              <a:rPr lang="el-GR" sz="3300" b="0" i="0" dirty="0" err="1">
                <a:solidFill>
                  <a:srgbClr val="404040"/>
                </a:solidFill>
                <a:effectLst/>
                <a:latin typeface="DeepSeek-CJK-patch"/>
              </a:rPr>
              <a:t>μεταπίζοντας</a:t>
            </a:r>
            <a:r>
              <a:rPr lang="el-GR" sz="3300" b="0" i="0" dirty="0">
                <a:solidFill>
                  <a:srgbClr val="404040"/>
                </a:solidFill>
                <a:effectLst/>
                <a:latin typeface="DeepSeek-CJK-patch"/>
              </a:rPr>
              <a:t> την καμπύλη προς τα πάνω/δεξιά.</a:t>
            </a:r>
          </a:p>
          <a:p>
            <a:endParaRPr lang="el-GR" dirty="0"/>
          </a:p>
        </p:txBody>
      </p:sp>
    </p:spTree>
    <p:extLst>
      <p:ext uri="{BB962C8B-B14F-4D97-AF65-F5344CB8AC3E}">
        <p14:creationId xmlns:p14="http://schemas.microsoft.com/office/powerpoint/2010/main" val="6904136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640250-B255-99EC-966D-B981881C3F0C}"/>
              </a:ext>
            </a:extLst>
          </p:cNvPr>
          <p:cNvSpPr>
            <a:spLocks noGrp="1"/>
          </p:cNvSpPr>
          <p:nvPr>
            <p:ph type="title"/>
          </p:nvPr>
        </p:nvSpPr>
        <p:spPr>
          <a:xfrm>
            <a:off x="-152400" y="76200"/>
            <a:ext cx="8915400" cy="1143000"/>
          </a:xfrm>
        </p:spPr>
        <p:txBody>
          <a:bodyPr>
            <a:noAutofit/>
          </a:bodyPr>
          <a:lstStyle/>
          <a:p>
            <a:r>
              <a:rPr lang="en-US" sz="3600" b="1" i="0" dirty="0">
                <a:solidFill>
                  <a:srgbClr val="404040"/>
                </a:solidFill>
                <a:effectLst/>
                <a:latin typeface="DeepSeek-CJK-patch"/>
              </a:rPr>
              <a:t>2. </a:t>
            </a:r>
            <a:r>
              <a:rPr lang="en-US" sz="3600" b="1" i="0" dirty="0" err="1">
                <a:solidFill>
                  <a:srgbClr val="404040"/>
                </a:solidFill>
                <a:effectLst/>
                <a:latin typeface="DeepSeek-CJK-patch"/>
              </a:rPr>
              <a:t>Σημείο</a:t>
            </a:r>
            <a:r>
              <a:rPr lang="en-US" sz="3600" b="1" i="0" dirty="0">
                <a:solidFill>
                  <a:srgbClr val="404040"/>
                </a:solidFill>
                <a:effectLst/>
                <a:latin typeface="DeepSeek-CJK-patch"/>
              </a:rPr>
              <a:t> Καμπ</a:t>
            </a:r>
            <a:r>
              <a:rPr lang="en-US" sz="3600" b="1" i="0" dirty="0" err="1">
                <a:solidFill>
                  <a:srgbClr val="404040"/>
                </a:solidFill>
                <a:effectLst/>
                <a:latin typeface="DeepSeek-CJK-patch"/>
              </a:rPr>
              <a:t>ής</a:t>
            </a:r>
            <a:r>
              <a:rPr lang="en-US" sz="3600" b="1" i="0" dirty="0">
                <a:solidFill>
                  <a:srgbClr val="404040"/>
                </a:solidFill>
                <a:effectLst/>
                <a:latin typeface="DeepSeek-CJK-patch"/>
              </a:rPr>
              <a:t> (Lewis Turning Point)</a:t>
            </a:r>
            <a:br>
              <a:rPr lang="en-US" sz="3600" b="0" i="0" dirty="0">
                <a:solidFill>
                  <a:srgbClr val="404040"/>
                </a:solidFill>
                <a:effectLst/>
                <a:latin typeface="DeepSeek-CJK-patch"/>
              </a:rPr>
            </a:br>
            <a:endParaRPr lang="el-GR" sz="3600" dirty="0"/>
          </a:p>
        </p:txBody>
      </p:sp>
      <p:sp>
        <p:nvSpPr>
          <p:cNvPr id="3" name="Θέση περιεχομένου 2">
            <a:extLst>
              <a:ext uri="{FF2B5EF4-FFF2-40B4-BE49-F238E27FC236}">
                <a16:creationId xmlns:a16="http://schemas.microsoft.com/office/drawing/2014/main" id="{0A3A6743-667B-38D3-D526-672D4EC07A41}"/>
              </a:ext>
            </a:extLst>
          </p:cNvPr>
          <p:cNvSpPr>
            <a:spLocks noGrp="1"/>
          </p:cNvSpPr>
          <p:nvPr>
            <p:ph idx="1"/>
          </p:nvPr>
        </p:nvSpPr>
        <p:spPr>
          <a:xfrm>
            <a:off x="457200" y="762000"/>
            <a:ext cx="8229600" cy="5791200"/>
          </a:xfrm>
        </p:spPr>
        <p:txBody>
          <a:bodyPr>
            <a:normAutofit/>
          </a:bodyPr>
          <a:lstStyle/>
          <a:p>
            <a:pPr marL="0" indent="0" algn="l">
              <a:lnSpc>
                <a:spcPts val="2143"/>
              </a:lnSpc>
              <a:spcBef>
                <a:spcPts val="1029"/>
              </a:spcBef>
              <a:spcAft>
                <a:spcPts val="300"/>
              </a:spcAft>
              <a:buNone/>
            </a:pPr>
            <a:r>
              <a:rPr lang="el-GR" b="1" i="0" dirty="0">
                <a:solidFill>
                  <a:srgbClr val="404040"/>
                </a:solidFill>
                <a:effectLst/>
                <a:latin typeface="DeepSeek-CJK-patch"/>
              </a:rPr>
              <a:t>Σημείο Γ</a:t>
            </a:r>
            <a:r>
              <a:rPr lang="el-GR" b="0" i="0" dirty="0">
                <a:solidFill>
                  <a:srgbClr val="404040"/>
                </a:solidFill>
                <a:effectLst/>
                <a:latin typeface="DeepSeek-CJK-patch"/>
              </a:rPr>
              <a:t>: Η προσφορά εργασίας γίνεται </a:t>
            </a:r>
            <a:r>
              <a:rPr lang="el-GR" b="1" i="0" dirty="0">
                <a:solidFill>
                  <a:srgbClr val="404040"/>
                </a:solidFill>
                <a:effectLst/>
                <a:latin typeface="DeepSeek-CJK-patch"/>
              </a:rPr>
              <a:t>κατακόρυφη</a:t>
            </a:r>
            <a:r>
              <a:rPr lang="el-GR" b="0" i="0" dirty="0">
                <a:solidFill>
                  <a:srgbClr val="404040"/>
                </a:solidFill>
                <a:effectLst/>
                <a:latin typeface="DeepSeek-CJK-patch"/>
              </a:rPr>
              <a:t> (L₃).</a:t>
            </a:r>
          </a:p>
          <a:p>
            <a:pPr marL="457200" lvl="1" indent="0" algn="l">
              <a:lnSpc>
                <a:spcPts val="2143"/>
              </a:lnSpc>
              <a:spcBef>
                <a:spcPts val="300"/>
              </a:spcBef>
              <a:spcAft>
                <a:spcPts val="1029"/>
              </a:spcAft>
              <a:buNone/>
            </a:pPr>
            <a:r>
              <a:rPr lang="el-GR" b="1" i="0" dirty="0">
                <a:solidFill>
                  <a:srgbClr val="404040"/>
                </a:solidFill>
                <a:effectLst/>
                <a:latin typeface="DeepSeek-CJK-patch"/>
              </a:rPr>
              <a:t>Γιατί;</a:t>
            </a:r>
            <a:r>
              <a:rPr lang="el-GR" b="0" i="0" dirty="0">
                <a:solidFill>
                  <a:srgbClr val="404040"/>
                </a:solidFill>
                <a:effectLst/>
                <a:latin typeface="DeepSeek-CJK-patch"/>
              </a:rPr>
              <a:t> Το πλεόνασμα εργατικού δυναμικού στον γεωργικό τομέα </a:t>
            </a:r>
            <a:r>
              <a:rPr lang="el-GR" b="1" i="0" dirty="0">
                <a:solidFill>
                  <a:srgbClr val="404040"/>
                </a:solidFill>
                <a:effectLst/>
                <a:latin typeface="DeepSeek-CJK-patch"/>
              </a:rPr>
              <a:t>εξαντλείται</a:t>
            </a:r>
            <a:r>
              <a:rPr lang="el-GR" b="0" i="0" dirty="0">
                <a:solidFill>
                  <a:srgbClr val="404040"/>
                </a:solidFill>
                <a:effectLst/>
                <a:latin typeface="DeepSeek-CJK-patch"/>
              </a:rPr>
              <a:t>.</a:t>
            </a:r>
          </a:p>
          <a:p>
            <a:pPr marL="457200" lvl="1" indent="0" algn="l">
              <a:lnSpc>
                <a:spcPts val="2143"/>
              </a:lnSpc>
              <a:spcBef>
                <a:spcPts val="300"/>
              </a:spcBef>
              <a:spcAft>
                <a:spcPts val="1029"/>
              </a:spcAft>
              <a:buNone/>
            </a:pPr>
            <a:r>
              <a:rPr lang="el-GR" b="0" i="0" dirty="0">
                <a:solidFill>
                  <a:srgbClr val="404040"/>
                </a:solidFill>
                <a:effectLst/>
                <a:latin typeface="DeepSeek-CJK-patch"/>
              </a:rPr>
              <a:t>Οι μισθοί αρχίζουν να αυξάνονται (από W₁ σε W₂).</a:t>
            </a:r>
          </a:p>
          <a:p>
            <a:pPr marL="457200" lvl="1" indent="0" algn="l">
              <a:lnSpc>
                <a:spcPts val="2143"/>
              </a:lnSpc>
              <a:spcBef>
                <a:spcPts val="300"/>
              </a:spcBef>
              <a:spcAft>
                <a:spcPts val="1029"/>
              </a:spcAft>
              <a:buNone/>
            </a:pPr>
            <a:r>
              <a:rPr lang="el-GR" b="0" i="0" dirty="0">
                <a:solidFill>
                  <a:srgbClr val="404040"/>
                </a:solidFill>
                <a:effectLst/>
                <a:latin typeface="DeepSeek-CJK-patch"/>
              </a:rPr>
              <a:t>Πίεση για </a:t>
            </a:r>
            <a:r>
              <a:rPr lang="el-GR" b="1" i="0" dirty="0">
                <a:solidFill>
                  <a:srgbClr val="404040"/>
                </a:solidFill>
                <a:effectLst/>
                <a:latin typeface="DeepSeek-CJK-patch"/>
              </a:rPr>
              <a:t>τεχνολογική καινοτομία</a:t>
            </a:r>
            <a:r>
              <a:rPr lang="el-GR" b="0" i="0" dirty="0">
                <a:solidFill>
                  <a:srgbClr val="404040"/>
                </a:solidFill>
                <a:effectLst/>
                <a:latin typeface="DeepSeek-CJK-patch"/>
              </a:rPr>
              <a:t> (για να αντισταθμιστεί το κόστος εργασίας).</a:t>
            </a:r>
          </a:p>
          <a:p>
            <a:pPr marL="0" indent="0">
              <a:buNone/>
            </a:pPr>
            <a:r>
              <a:rPr lang="el-GR" b="1" i="0" dirty="0">
                <a:solidFill>
                  <a:srgbClr val="404040"/>
                </a:solidFill>
                <a:effectLst/>
                <a:latin typeface="DeepSeek-CJK-patch"/>
              </a:rPr>
              <a:t>3. Μετά το Σημείο Καμπής</a:t>
            </a:r>
          </a:p>
          <a:p>
            <a:pPr algn="l">
              <a:lnSpc>
                <a:spcPts val="2143"/>
              </a:lnSpc>
              <a:spcBef>
                <a:spcPts val="1029"/>
              </a:spcBef>
              <a:spcAft>
                <a:spcPts val="1029"/>
              </a:spcAft>
              <a:buFont typeface="Arial" panose="020B0604020202020204" pitchFamily="34" charset="0"/>
              <a:buChar char="•"/>
            </a:pPr>
            <a:r>
              <a:rPr lang="el-GR" b="1" i="0" dirty="0">
                <a:solidFill>
                  <a:srgbClr val="404040"/>
                </a:solidFill>
                <a:effectLst/>
                <a:latin typeface="DeepSeek-CJK-patch"/>
              </a:rPr>
              <a:t>Καμπύλη Προσφοράς Εργασίας</a:t>
            </a:r>
            <a:r>
              <a:rPr lang="el-GR" b="0" i="0" dirty="0">
                <a:solidFill>
                  <a:srgbClr val="404040"/>
                </a:solidFill>
                <a:effectLst/>
                <a:latin typeface="DeepSeek-CJK-patch"/>
              </a:rPr>
              <a:t>: </a:t>
            </a:r>
            <a:r>
              <a:rPr lang="el-GR" b="1" i="0" dirty="0">
                <a:solidFill>
                  <a:srgbClr val="404040"/>
                </a:solidFill>
                <a:effectLst/>
                <a:latin typeface="DeepSeek-CJK-patch"/>
              </a:rPr>
              <a:t>Ανοδική κλίση</a:t>
            </a:r>
            <a:r>
              <a:rPr lang="el-GR" b="0" i="0" dirty="0">
                <a:solidFill>
                  <a:srgbClr val="404040"/>
                </a:solidFill>
                <a:effectLst/>
                <a:latin typeface="DeepSeek-CJK-patch"/>
              </a:rPr>
              <a:t> (W↑ καθώς L↑).</a:t>
            </a:r>
          </a:p>
          <a:p>
            <a:pPr algn="l">
              <a:lnSpc>
                <a:spcPts val="2143"/>
              </a:lnSpc>
              <a:spcBef>
                <a:spcPts val="300"/>
              </a:spcBef>
              <a:spcAft>
                <a:spcPts val="300"/>
              </a:spcAft>
              <a:buFont typeface="Arial" panose="020B0604020202020204" pitchFamily="34" charset="0"/>
              <a:buChar char="•"/>
            </a:pPr>
            <a:r>
              <a:rPr lang="el-GR" b="1" i="0" dirty="0">
                <a:solidFill>
                  <a:srgbClr val="404040"/>
                </a:solidFill>
                <a:effectLst/>
                <a:latin typeface="DeepSeek-CJK-patch"/>
              </a:rPr>
              <a:t>Ο γεωργικός τομέας εμπορευματοποιείται</a:t>
            </a:r>
            <a:r>
              <a:rPr lang="el-GR" b="0" i="0" dirty="0">
                <a:solidFill>
                  <a:srgbClr val="404040"/>
                </a:solidFill>
                <a:effectLst/>
                <a:latin typeface="DeepSeek-CJK-patch"/>
              </a:rPr>
              <a:t>:</a:t>
            </a:r>
          </a:p>
          <a:p>
            <a:pPr marL="742950" lvl="1" indent="-285750" algn="l">
              <a:lnSpc>
                <a:spcPts val="2143"/>
              </a:lnSpc>
              <a:spcBef>
                <a:spcPts val="300"/>
              </a:spcBef>
              <a:spcAft>
                <a:spcPts val="1029"/>
              </a:spcAft>
              <a:buFont typeface="Arial" panose="020B0604020202020204" pitchFamily="34" charset="0"/>
              <a:buChar char="•"/>
            </a:pPr>
            <a:r>
              <a:rPr lang="el-GR" b="0" i="0" dirty="0">
                <a:solidFill>
                  <a:srgbClr val="404040"/>
                </a:solidFill>
                <a:effectLst/>
                <a:latin typeface="DeepSeek-CJK-patch"/>
              </a:rPr>
              <a:t>Απαιτεί υψηλότερους μισθούς για να κρατήσει εργάτες.</a:t>
            </a:r>
          </a:p>
          <a:p>
            <a:pPr marL="742950" lvl="1" indent="-285750" algn="l">
              <a:lnSpc>
                <a:spcPts val="2143"/>
              </a:lnSpc>
              <a:spcBef>
                <a:spcPts val="300"/>
              </a:spcBef>
              <a:spcAft>
                <a:spcPts val="1029"/>
              </a:spcAft>
              <a:buFont typeface="Arial" panose="020B0604020202020204" pitchFamily="34" charset="0"/>
              <a:buChar char="•"/>
            </a:pPr>
            <a:r>
              <a:rPr lang="el-GR" b="0" i="0" dirty="0">
                <a:solidFill>
                  <a:srgbClr val="404040"/>
                </a:solidFill>
                <a:effectLst/>
                <a:latin typeface="DeepSeek-CJK-patch"/>
              </a:rPr>
              <a:t>Εφαρμόζονται σύγχρονες τεχνικές (μηχανήματα, λιπάσματα κ.ά.).</a:t>
            </a:r>
          </a:p>
          <a:p>
            <a:pPr marL="0" indent="0">
              <a:buNone/>
            </a:pPr>
            <a:endParaRPr lang="el-GR" b="0" i="0" dirty="0">
              <a:solidFill>
                <a:srgbClr val="404040"/>
              </a:solidFill>
              <a:effectLst/>
              <a:latin typeface="DeepSeek-CJK-patch"/>
            </a:endParaRPr>
          </a:p>
          <a:p>
            <a:pPr marL="0" indent="0">
              <a:buNone/>
            </a:pPr>
            <a:endParaRPr lang="el-GR" dirty="0"/>
          </a:p>
        </p:txBody>
      </p:sp>
    </p:spTree>
    <p:extLst>
      <p:ext uri="{BB962C8B-B14F-4D97-AF65-F5344CB8AC3E}">
        <p14:creationId xmlns:p14="http://schemas.microsoft.com/office/powerpoint/2010/main" val="2632271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87DA37-6108-5866-0B6E-502CFCE46157}"/>
              </a:ext>
            </a:extLst>
          </p:cNvPr>
          <p:cNvSpPr>
            <a:spLocks noGrp="1"/>
          </p:cNvSpPr>
          <p:nvPr>
            <p:ph type="title"/>
          </p:nvPr>
        </p:nvSpPr>
        <p:spPr>
          <a:xfrm>
            <a:off x="459259" y="457200"/>
            <a:ext cx="8229600" cy="1143000"/>
          </a:xfrm>
        </p:spPr>
        <p:txBody>
          <a:bodyPr>
            <a:normAutofit fontScale="90000"/>
          </a:bodyPr>
          <a:lstStyle/>
          <a:p>
            <a:pPr>
              <a:spcBef>
                <a:spcPts val="1372"/>
              </a:spcBef>
              <a:spcAft>
                <a:spcPts val="1029"/>
              </a:spcAft>
            </a:pPr>
            <a:r>
              <a:rPr lang="el-GR" b="1" i="0" dirty="0">
                <a:solidFill>
                  <a:srgbClr val="404040"/>
                </a:solidFill>
                <a:effectLst/>
                <a:latin typeface="DeepSeek-CJK-patch"/>
              </a:rPr>
              <a:t>Επεξήγηση Σημείων Κλειδιών</a:t>
            </a:r>
            <a:br>
              <a:rPr lang="el-GR" b="0" i="0" dirty="0">
                <a:solidFill>
                  <a:srgbClr val="404040"/>
                </a:solidFill>
                <a:effectLst/>
                <a:latin typeface="DeepSeek-CJK-patch"/>
              </a:rPr>
            </a:b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405C0B0C-050A-2E8D-AEC1-CB93891D7C3E}"/>
              </a:ext>
            </a:extLst>
          </p:cNvPr>
          <p:cNvSpPr>
            <a:spLocks noGrp="1"/>
          </p:cNvSpPr>
          <p:nvPr>
            <p:ph idx="1"/>
          </p:nvPr>
        </p:nvSpPr>
        <p:spPr>
          <a:xfrm>
            <a:off x="533400" y="1295400"/>
            <a:ext cx="8229600" cy="4525963"/>
          </a:xfrm>
        </p:spPr>
        <p:txBody>
          <a:bodyPr/>
          <a:lstStyle/>
          <a:p>
            <a:pPr algn="l">
              <a:spcBef>
                <a:spcPts val="1029"/>
              </a:spcBef>
              <a:spcAft>
                <a:spcPts val="1029"/>
              </a:spcAft>
              <a:buFont typeface="Arial" panose="020B0604020202020204" pitchFamily="34" charset="0"/>
              <a:buChar char="•"/>
            </a:pPr>
            <a:r>
              <a:rPr lang="el-GR" b="1" i="0" dirty="0">
                <a:solidFill>
                  <a:srgbClr val="404040"/>
                </a:solidFill>
                <a:effectLst/>
                <a:latin typeface="DeepSeek-CJK-patch"/>
              </a:rPr>
              <a:t>Μισθός Υποδιαίρεσης (W₁)</a:t>
            </a:r>
            <a:r>
              <a:rPr lang="el-GR" b="0" i="0" dirty="0">
                <a:solidFill>
                  <a:srgbClr val="404040"/>
                </a:solidFill>
                <a:effectLst/>
                <a:latin typeface="DeepSeek-CJK-patch"/>
              </a:rPr>
              <a:t>: Ελάχιστο επίπεδο για να τραβηχτεί εργασία από τη γεωργία.</a:t>
            </a:r>
          </a:p>
          <a:p>
            <a:pPr algn="l">
              <a:spcBef>
                <a:spcPts val="300"/>
              </a:spcBef>
              <a:spcAft>
                <a:spcPts val="1029"/>
              </a:spcAft>
              <a:buFont typeface="Arial" panose="020B0604020202020204" pitchFamily="34" charset="0"/>
              <a:buChar char="•"/>
            </a:pPr>
            <a:r>
              <a:rPr lang="el-GR" b="1" i="0" dirty="0">
                <a:solidFill>
                  <a:srgbClr val="404040"/>
                </a:solidFill>
                <a:effectLst/>
                <a:latin typeface="DeepSeek-CJK-patch"/>
              </a:rPr>
              <a:t>Συσσώρευση Κεφαλαίου</a:t>
            </a:r>
            <a:r>
              <a:rPr lang="el-GR" b="0" i="0" dirty="0">
                <a:solidFill>
                  <a:srgbClr val="404040"/>
                </a:solidFill>
                <a:effectLst/>
                <a:latin typeface="DeepSeek-CJK-patch"/>
              </a:rPr>
              <a:t>: Η επένδυση των κερδών μετατοπίζει την καμπύλη ζήτησης εργασίας προς τα δεξιά (από Α σε Β).</a:t>
            </a:r>
          </a:p>
          <a:p>
            <a:pPr algn="l">
              <a:spcBef>
                <a:spcPts val="300"/>
              </a:spcBef>
              <a:spcAft>
                <a:spcPts val="1029"/>
              </a:spcAft>
              <a:buFont typeface="Arial" panose="020B0604020202020204" pitchFamily="34" charset="0"/>
              <a:buChar char="•"/>
            </a:pPr>
            <a:r>
              <a:rPr lang="el-GR" b="1" i="0" dirty="0">
                <a:solidFill>
                  <a:srgbClr val="404040"/>
                </a:solidFill>
                <a:effectLst/>
                <a:latin typeface="DeepSeek-CJK-patch"/>
              </a:rPr>
              <a:t>Σημείο Καμπής</a:t>
            </a:r>
            <a:r>
              <a:rPr lang="el-GR" b="0" i="0" dirty="0">
                <a:solidFill>
                  <a:srgbClr val="404040"/>
                </a:solidFill>
                <a:effectLst/>
                <a:latin typeface="DeepSeek-CJK-patch"/>
              </a:rPr>
              <a:t>: Στιγμή που η οικονομία γίνεται "ενιαία" (δεν υπάρχει πλέον </a:t>
            </a:r>
            <a:r>
              <a:rPr lang="el-GR" b="0" i="0" dirty="0" err="1">
                <a:solidFill>
                  <a:srgbClr val="404040"/>
                </a:solidFill>
                <a:effectLst/>
                <a:latin typeface="DeepSeek-CJK-patch"/>
              </a:rPr>
              <a:t>δυικότητα</a:t>
            </a:r>
            <a:r>
              <a:rPr lang="el-GR" b="0" i="0" dirty="0">
                <a:solidFill>
                  <a:srgbClr val="404040"/>
                </a:solidFill>
                <a:effectLst/>
                <a:latin typeface="DeepSeek-CJK-patch"/>
              </a:rPr>
              <a:t>).</a:t>
            </a:r>
          </a:p>
          <a:p>
            <a:endParaRPr lang="el-GR" b="1" dirty="0">
              <a:solidFill>
                <a:srgbClr val="404040"/>
              </a:solidFill>
              <a:latin typeface="DeepSeek-CJK-patch"/>
            </a:endParaRPr>
          </a:p>
        </p:txBody>
      </p:sp>
      <p:pic>
        <p:nvPicPr>
          <p:cNvPr id="8" name="Picture 3">
            <a:extLst>
              <a:ext uri="{FF2B5EF4-FFF2-40B4-BE49-F238E27FC236}">
                <a16:creationId xmlns:a16="http://schemas.microsoft.com/office/drawing/2014/main" id="{3D8405F3-13A1-144B-6805-3E9BD0EDBA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53294" y="4648200"/>
            <a:ext cx="2033294" cy="2033294"/>
          </a:xfrm>
          <a:prstGeom prst="rect">
            <a:avLst/>
          </a:prstGeom>
        </p:spPr>
      </p:pic>
    </p:spTree>
    <p:extLst>
      <p:ext uri="{BB962C8B-B14F-4D97-AF65-F5344CB8AC3E}">
        <p14:creationId xmlns:p14="http://schemas.microsoft.com/office/powerpoint/2010/main" val="27599010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3B1A1B-4075-A21D-401A-45A8347012EA}"/>
              </a:ext>
            </a:extLst>
          </p:cNvPr>
          <p:cNvSpPr>
            <a:spLocks noGrp="1"/>
          </p:cNvSpPr>
          <p:nvPr>
            <p:ph type="title"/>
          </p:nvPr>
        </p:nvSpPr>
        <p:spPr>
          <a:xfrm>
            <a:off x="381000" y="-152400"/>
            <a:ext cx="8229600" cy="1143000"/>
          </a:xfrm>
        </p:spPr>
        <p:txBody>
          <a:bodyPr/>
          <a:lstStyle/>
          <a:p>
            <a:r>
              <a:rPr lang="el-GR" b="1" i="0" dirty="0">
                <a:solidFill>
                  <a:srgbClr val="404040"/>
                </a:solidFill>
                <a:effectLst/>
                <a:latin typeface="DeepSeek-CJK-patch"/>
              </a:rPr>
              <a:t>Η ΑΝΟΙΚΤΗ ΟΙΚΟΝΟΜΙΑ</a:t>
            </a:r>
            <a:endParaRPr lang="el-GR" dirty="0"/>
          </a:p>
        </p:txBody>
      </p:sp>
      <p:sp>
        <p:nvSpPr>
          <p:cNvPr id="3" name="Θέση περιεχομένου 2">
            <a:extLst>
              <a:ext uri="{FF2B5EF4-FFF2-40B4-BE49-F238E27FC236}">
                <a16:creationId xmlns:a16="http://schemas.microsoft.com/office/drawing/2014/main" id="{64E67BA5-65AE-E799-7D02-29D671A492DF}"/>
              </a:ext>
            </a:extLst>
          </p:cNvPr>
          <p:cNvSpPr>
            <a:spLocks noGrp="1"/>
          </p:cNvSpPr>
          <p:nvPr>
            <p:ph idx="1"/>
          </p:nvPr>
        </p:nvSpPr>
        <p:spPr>
          <a:xfrm>
            <a:off x="162697" y="1143000"/>
            <a:ext cx="8991600" cy="5791200"/>
          </a:xfrm>
        </p:spPr>
        <p:txBody>
          <a:bodyPr>
            <a:normAutofit fontScale="92500" lnSpcReduction="20000"/>
          </a:bodyPr>
          <a:lstStyle/>
          <a:p>
            <a:pPr>
              <a:buNone/>
            </a:pPr>
            <a:r>
              <a:rPr lang="el-GR" dirty="0"/>
              <a:t>Στην κλειστή οικονομία, έχουμε καταλήξει ότι όταν η συσσώρευση κεφαλαίου φτάνει την προσφορά εργασίας, οι μισθοί αρχίζουν να αυξάνονται πάνω από το επίπεδο αυτάρκειας, και το καπιταλιστικό </a:t>
            </a:r>
            <a:r>
              <a:rPr lang="el-GR" b="1" dirty="0"/>
              <a:t>πλεόνασμα</a:t>
            </a:r>
            <a:r>
              <a:rPr lang="el-GR" dirty="0"/>
              <a:t> επηρεάζεται δυσμενώς. Εάν υπάρχει πλεόνασμα εργατικού δυναμικού σε άλλες χώρες, οι καπιταλιστές μπορούν να αποφύγουν αυτήν την κατάσταση καταφεύγοντας σε </a:t>
            </a:r>
            <a:r>
              <a:rPr lang="el-GR" b="1" dirty="0"/>
              <a:t>έναν από τους δύο ακόλουθους τρόπους</a:t>
            </a:r>
            <a:r>
              <a:rPr lang="el-GR" dirty="0"/>
              <a:t> (είτε ξεχωριστά είτε συνδυαστικά):</a:t>
            </a:r>
          </a:p>
          <a:p>
            <a:pPr>
              <a:buFont typeface="+mj-lt"/>
              <a:buAutoNum type="arabicPeriod"/>
            </a:pPr>
            <a:r>
              <a:rPr lang="el-GR" b="1" dirty="0"/>
              <a:t>Ενθαρρύνοντας τη μετανάστευση εργατικού δυναμικού</a:t>
            </a:r>
            <a:endParaRPr lang="el-GR" dirty="0"/>
          </a:p>
          <a:p>
            <a:pPr>
              <a:buFont typeface="+mj-lt"/>
              <a:buAutoNum type="arabicPeriod"/>
            </a:pPr>
            <a:r>
              <a:rPr lang="el-GR" b="1" dirty="0"/>
              <a:t>Εξάγοντας κεφάλαιο σε χώρες όπου εξακολουθεί να υπάρχει άφθονη εργασία με μισθό επιπέδου αυτάρκειας</a:t>
            </a:r>
            <a:endParaRPr lang="el-GR" dirty="0"/>
          </a:p>
          <a:p>
            <a:endParaRPr lang="el-GR" dirty="0"/>
          </a:p>
        </p:txBody>
      </p:sp>
    </p:spTree>
    <p:extLst>
      <p:ext uri="{BB962C8B-B14F-4D97-AF65-F5344CB8AC3E}">
        <p14:creationId xmlns:p14="http://schemas.microsoft.com/office/powerpoint/2010/main" val="10459876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016095-4260-748D-4008-646F82686EF2}"/>
              </a:ext>
            </a:extLst>
          </p:cNvPr>
          <p:cNvSpPr>
            <a:spLocks noGrp="1"/>
          </p:cNvSpPr>
          <p:nvPr>
            <p:ph type="title"/>
          </p:nvPr>
        </p:nvSpPr>
        <p:spPr/>
        <p:txBody>
          <a:bodyPr>
            <a:normAutofit fontScale="90000"/>
          </a:bodyPr>
          <a:lstStyle/>
          <a:p>
            <a:r>
              <a:rPr lang="el-GR" b="1" i="0" dirty="0">
                <a:solidFill>
                  <a:srgbClr val="404040"/>
                </a:solidFill>
                <a:effectLst/>
                <a:latin typeface="DeepSeek-CJK-patch"/>
              </a:rPr>
              <a:t>Πολιτικές και Πρακτικές Συνέπειες</a:t>
            </a: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3FB7E1A6-5721-76B0-4F25-2495674418B4}"/>
              </a:ext>
            </a:extLst>
          </p:cNvPr>
          <p:cNvSpPr>
            <a:spLocks noGrp="1"/>
          </p:cNvSpPr>
          <p:nvPr>
            <p:ph idx="1"/>
          </p:nvPr>
        </p:nvSpPr>
        <p:spPr>
          <a:xfrm>
            <a:off x="436605" y="1166018"/>
            <a:ext cx="8229600" cy="4525963"/>
          </a:xfrm>
        </p:spPr>
        <p:txBody>
          <a:bodyPr/>
          <a:lstStyle/>
          <a:p>
            <a:pPr algn="l">
              <a:spcBef>
                <a:spcPts val="1029"/>
              </a:spcBef>
              <a:spcAft>
                <a:spcPts val="1029"/>
              </a:spcAft>
              <a:buFont typeface="Arial" panose="020B0604020202020204" pitchFamily="34" charset="0"/>
              <a:buChar char="•"/>
            </a:pPr>
            <a:r>
              <a:rPr lang="el-GR" b="1" i="0" dirty="0">
                <a:solidFill>
                  <a:srgbClr val="404040"/>
                </a:solidFill>
                <a:effectLst/>
                <a:latin typeface="DeepSeek-CJK-patch"/>
              </a:rPr>
              <a:t>Δομική Μεταρρύθμιση</a:t>
            </a:r>
            <a:r>
              <a:rPr lang="el-GR" b="0" i="0" dirty="0">
                <a:solidFill>
                  <a:srgbClr val="404040"/>
                </a:solidFill>
                <a:effectLst/>
                <a:latin typeface="DeepSeek-CJK-patch"/>
              </a:rPr>
              <a:t>: Επένδυση σε βιομηχανία και υποδομές.</a:t>
            </a:r>
          </a:p>
          <a:p>
            <a:pPr algn="l">
              <a:spcBef>
                <a:spcPts val="300"/>
              </a:spcBef>
              <a:spcAft>
                <a:spcPts val="1029"/>
              </a:spcAft>
              <a:buFont typeface="Arial" panose="020B0604020202020204" pitchFamily="34" charset="0"/>
              <a:buChar char="•"/>
            </a:pPr>
            <a:r>
              <a:rPr lang="el-GR" b="1" i="0" dirty="0">
                <a:solidFill>
                  <a:srgbClr val="404040"/>
                </a:solidFill>
                <a:effectLst/>
                <a:latin typeface="DeepSeek-CJK-patch"/>
              </a:rPr>
              <a:t>Ανισότητες</a:t>
            </a:r>
            <a:r>
              <a:rPr lang="el-GR" b="0" i="0" dirty="0">
                <a:solidFill>
                  <a:srgbClr val="404040"/>
                </a:solidFill>
                <a:effectLst/>
                <a:latin typeface="DeepSeek-CJK-patch"/>
              </a:rPr>
              <a:t>: Οι εργάτες στον βιομηχανικό τομέα ωφελούνται πρώτοι, ενώ οι γεωργικοί εργάτες παραμένουν σε χαμηλά εισοδήματα.</a:t>
            </a:r>
          </a:p>
          <a:p>
            <a:pPr algn="l">
              <a:spcBef>
                <a:spcPts val="300"/>
              </a:spcBef>
              <a:spcAft>
                <a:spcPts val="1029"/>
              </a:spcAft>
              <a:buFont typeface="Arial" panose="020B0604020202020204" pitchFamily="34" charset="0"/>
              <a:buChar char="•"/>
            </a:pPr>
            <a:r>
              <a:rPr lang="el-GR" b="1" i="0" dirty="0">
                <a:solidFill>
                  <a:srgbClr val="404040"/>
                </a:solidFill>
                <a:effectLst/>
                <a:latin typeface="DeepSeek-CJK-patch"/>
              </a:rPr>
              <a:t>Σημασία της Επανεπένδυσης</a:t>
            </a:r>
            <a:r>
              <a:rPr lang="el-GR" b="0" i="0" dirty="0">
                <a:solidFill>
                  <a:srgbClr val="404040"/>
                </a:solidFill>
                <a:effectLst/>
                <a:latin typeface="DeepSeek-CJK-patch"/>
              </a:rPr>
              <a:t>: Κράτος και ιδιώτες πρέπει να αποφεύγουν τις καταναλωτικές δαπάνες.</a:t>
            </a:r>
          </a:p>
          <a:p>
            <a:endParaRPr lang="el-GR" dirty="0"/>
          </a:p>
        </p:txBody>
      </p:sp>
      <p:pic>
        <p:nvPicPr>
          <p:cNvPr id="4" name="Picture 3">
            <a:extLst>
              <a:ext uri="{FF2B5EF4-FFF2-40B4-BE49-F238E27FC236}">
                <a16:creationId xmlns:a16="http://schemas.microsoft.com/office/drawing/2014/main" id="{1D11BA11-075E-46F9-103A-05E201E5B0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00" y="5181600"/>
            <a:ext cx="2033294" cy="2033294"/>
          </a:xfrm>
          <a:prstGeom prst="rect">
            <a:avLst/>
          </a:prstGeom>
        </p:spPr>
      </p:pic>
    </p:spTree>
    <p:extLst>
      <p:ext uri="{BB962C8B-B14F-4D97-AF65-F5344CB8AC3E}">
        <p14:creationId xmlns:p14="http://schemas.microsoft.com/office/powerpoint/2010/main" val="757049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1ECE4F-7F07-A5F8-9E43-0984109F99B2}"/>
              </a:ext>
            </a:extLst>
          </p:cNvPr>
          <p:cNvSpPr>
            <a:spLocks noGrp="1"/>
          </p:cNvSpPr>
          <p:nvPr>
            <p:ph type="title"/>
          </p:nvPr>
        </p:nvSpPr>
        <p:spPr>
          <a:xfrm>
            <a:off x="-10297" y="457200"/>
            <a:ext cx="9220200" cy="1143000"/>
          </a:xfrm>
        </p:spPr>
        <p:txBody>
          <a:bodyPr>
            <a:normAutofit fontScale="90000"/>
          </a:bodyPr>
          <a:lstStyle/>
          <a:p>
            <a:r>
              <a:rPr lang="el-GR" b="1" dirty="0"/>
              <a:t>Η "Τάξη των Αποταμιευτών" </a:t>
            </a:r>
            <a:r>
              <a:rPr lang="el-GR" b="1" dirty="0" err="1"/>
              <a:t>vs</a:t>
            </a:r>
            <a:r>
              <a:rPr lang="el-GR" b="1" dirty="0"/>
              <a:t> "Μισθωτή Τάξη" στο Μοντέλο του </a:t>
            </a:r>
            <a:r>
              <a:rPr lang="el-GR" b="1" dirty="0" err="1"/>
              <a:t>Lewis</a:t>
            </a:r>
            <a:br>
              <a:rPr lang="el-GR" b="1" dirty="0"/>
            </a:br>
            <a:endParaRPr lang="el-GR" dirty="0"/>
          </a:p>
        </p:txBody>
      </p:sp>
      <p:sp>
        <p:nvSpPr>
          <p:cNvPr id="3" name="Θέση περιεχομένου 2">
            <a:extLst>
              <a:ext uri="{FF2B5EF4-FFF2-40B4-BE49-F238E27FC236}">
                <a16:creationId xmlns:a16="http://schemas.microsoft.com/office/drawing/2014/main" id="{9987FBBB-3155-6367-D379-0EAB3749D67F}"/>
              </a:ext>
            </a:extLst>
          </p:cNvPr>
          <p:cNvSpPr>
            <a:spLocks noGrp="1"/>
          </p:cNvSpPr>
          <p:nvPr>
            <p:ph idx="1"/>
          </p:nvPr>
        </p:nvSpPr>
        <p:spPr>
          <a:xfrm>
            <a:off x="-1" y="1600200"/>
            <a:ext cx="9209903" cy="5334000"/>
          </a:xfrm>
        </p:spPr>
        <p:txBody>
          <a:bodyPr>
            <a:normAutofit fontScale="92500" lnSpcReduction="10000"/>
          </a:bodyPr>
          <a:lstStyle/>
          <a:p>
            <a:r>
              <a:rPr lang="el-GR" dirty="0"/>
              <a:t>Στο μοντέλο </a:t>
            </a:r>
            <a:r>
              <a:rPr lang="el-GR" dirty="0" err="1"/>
              <a:t>δυϊκής</a:t>
            </a:r>
            <a:r>
              <a:rPr lang="el-GR" dirty="0"/>
              <a:t> οικονομίας του W.A. </a:t>
            </a:r>
            <a:r>
              <a:rPr lang="el-GR" dirty="0" err="1"/>
              <a:t>Lewis</a:t>
            </a:r>
            <a:r>
              <a:rPr lang="el-GR" dirty="0"/>
              <a:t>, η διάκριση μεταξύ της "τάξης των αποταμιευτών" (</a:t>
            </a:r>
            <a:r>
              <a:rPr lang="el-GR" dirty="0" err="1"/>
              <a:t>saving</a:t>
            </a:r>
            <a:r>
              <a:rPr lang="el-GR" dirty="0"/>
              <a:t> </a:t>
            </a:r>
            <a:r>
              <a:rPr lang="el-GR" dirty="0" err="1"/>
              <a:t>class</a:t>
            </a:r>
            <a:r>
              <a:rPr lang="el-GR" dirty="0"/>
              <a:t>) και της "μισθωτής τάξης" (</a:t>
            </a:r>
            <a:r>
              <a:rPr lang="el-GR" dirty="0" err="1"/>
              <a:t>wage</a:t>
            </a:r>
            <a:r>
              <a:rPr lang="el-GR" dirty="0"/>
              <a:t> </a:t>
            </a:r>
            <a:r>
              <a:rPr lang="el-GR" dirty="0" err="1"/>
              <a:t>class</a:t>
            </a:r>
            <a:r>
              <a:rPr lang="el-GR" dirty="0"/>
              <a:t>) είναι </a:t>
            </a:r>
            <a:r>
              <a:rPr lang="el-GR" b="1" dirty="0"/>
              <a:t>θεμελιώδης</a:t>
            </a:r>
            <a:r>
              <a:rPr lang="el-GR" dirty="0"/>
              <a:t> για την κατανόηση της διαδικασίας συσσώρευσης κεφαλαίου και οικονομικής ανάπτυξης.</a:t>
            </a:r>
          </a:p>
          <a:p>
            <a:r>
              <a:rPr lang="el-GR" dirty="0"/>
              <a:t>Η διάκριση αυτή αντανακλά την κλασική οικονομική άποψη ότι η οικονομική ανάπτυξη απαιτεί συσσώρευση κεφαλαίου, η οποία εξαρτάται από την ύπαρξη μιας τάξης με υψηλή ροπή προς αποταμίευση και επανεπένδυση, σε αντίθεση με την τάξη που καταναλώνει το μεγαλύτερο μέρος του εισοδήματός της.</a:t>
            </a:r>
          </a:p>
          <a:p>
            <a:endParaRPr lang="el-GR" dirty="0"/>
          </a:p>
        </p:txBody>
      </p:sp>
    </p:spTree>
    <p:extLst>
      <p:ext uri="{BB962C8B-B14F-4D97-AF65-F5344CB8AC3E}">
        <p14:creationId xmlns:p14="http://schemas.microsoft.com/office/powerpoint/2010/main" val="2331791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BC203D-E64B-2293-6927-CA4543CC707C}"/>
              </a:ext>
            </a:extLst>
          </p:cNvPr>
          <p:cNvSpPr>
            <a:spLocks noGrp="1"/>
          </p:cNvSpPr>
          <p:nvPr>
            <p:ph type="title"/>
          </p:nvPr>
        </p:nvSpPr>
        <p:spPr>
          <a:xfrm>
            <a:off x="381000" y="76200"/>
            <a:ext cx="8229600" cy="1143000"/>
          </a:xfrm>
        </p:spPr>
        <p:txBody>
          <a:bodyPr>
            <a:normAutofit fontScale="90000"/>
          </a:bodyPr>
          <a:lstStyle/>
          <a:p>
            <a:r>
              <a:rPr lang="el-GR" dirty="0"/>
              <a:t>Τάξη των Αποταμιευτών (</a:t>
            </a:r>
            <a:r>
              <a:rPr lang="el-GR" dirty="0" err="1"/>
              <a:t>Saving</a:t>
            </a:r>
            <a:r>
              <a:rPr lang="el-GR" dirty="0"/>
              <a:t> </a:t>
            </a:r>
            <a:r>
              <a:rPr lang="el-GR" dirty="0" err="1"/>
              <a:t>Class</a:t>
            </a:r>
            <a:r>
              <a:rPr lang="el-GR" dirty="0"/>
              <a:t>)</a:t>
            </a:r>
          </a:p>
        </p:txBody>
      </p:sp>
      <p:sp>
        <p:nvSpPr>
          <p:cNvPr id="3" name="Θέση περιεχομένου 2">
            <a:extLst>
              <a:ext uri="{FF2B5EF4-FFF2-40B4-BE49-F238E27FC236}">
                <a16:creationId xmlns:a16="http://schemas.microsoft.com/office/drawing/2014/main" id="{07D1F41A-737D-7BD7-2D15-F2C6F4D0576C}"/>
              </a:ext>
            </a:extLst>
          </p:cNvPr>
          <p:cNvSpPr>
            <a:spLocks noGrp="1"/>
          </p:cNvSpPr>
          <p:nvPr>
            <p:ph idx="1"/>
          </p:nvPr>
        </p:nvSpPr>
        <p:spPr>
          <a:xfrm>
            <a:off x="304800" y="1166018"/>
            <a:ext cx="8229600" cy="5463382"/>
          </a:xfrm>
        </p:spPr>
        <p:txBody>
          <a:bodyPr>
            <a:normAutofit fontScale="85000" lnSpcReduction="10000"/>
          </a:bodyPr>
          <a:lstStyle/>
          <a:p>
            <a:r>
              <a:rPr lang="el-GR" dirty="0"/>
              <a:t>Αποτελείται από καπιταλιστές/επιχειρηματίες στον σύγχρονο τομέα</a:t>
            </a:r>
          </a:p>
          <a:p>
            <a:r>
              <a:rPr lang="el-GR" dirty="0"/>
              <a:t>Έχει υψηλή ροπή προς αποταμίευση και επανεπένδυση των κερδών</a:t>
            </a:r>
          </a:p>
          <a:p>
            <a:r>
              <a:rPr lang="el-GR" dirty="0"/>
              <a:t>Λαμβάνει το πλεόνασμα (</a:t>
            </a:r>
            <a:r>
              <a:rPr lang="el-GR" dirty="0" err="1"/>
              <a:t>surplus</a:t>
            </a:r>
            <a:r>
              <a:rPr lang="el-GR" dirty="0"/>
              <a:t>) που παράγεται στην οικονομία</a:t>
            </a:r>
          </a:p>
          <a:p>
            <a:r>
              <a:rPr lang="el-GR" dirty="0"/>
              <a:t>Τα μέλη της </a:t>
            </a:r>
            <a:r>
              <a:rPr lang="el-GR" dirty="0" err="1"/>
              <a:t>επανεπενδύουν</a:t>
            </a:r>
            <a:r>
              <a:rPr lang="el-GR" dirty="0"/>
              <a:t> σημαντικό μέρος των κερδών τους στον σύγχρονο τομέα</a:t>
            </a:r>
          </a:p>
          <a:p>
            <a:r>
              <a:rPr lang="el-GR" dirty="0"/>
              <a:t>Η συμπεριφορά τους είναι καθοριστική για τη συσσώρευση κεφαλαίου και την οικονομική ανάπτυξη</a:t>
            </a:r>
          </a:p>
          <a:p>
            <a:r>
              <a:rPr lang="el-GR" dirty="0"/>
              <a:t>Μπορεί να περιλαμβάνει ιδιώτες καπιταλιστές ή το κράτος (στην περίπτωση κρατικού καπιταλισμού)</a:t>
            </a:r>
          </a:p>
        </p:txBody>
      </p:sp>
    </p:spTree>
    <p:extLst>
      <p:ext uri="{BB962C8B-B14F-4D97-AF65-F5344CB8AC3E}">
        <p14:creationId xmlns:p14="http://schemas.microsoft.com/office/powerpoint/2010/main" val="1079545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C6629E-087B-4E44-0C6C-97379D3667E3}"/>
              </a:ext>
            </a:extLst>
          </p:cNvPr>
          <p:cNvSpPr>
            <a:spLocks noGrp="1"/>
          </p:cNvSpPr>
          <p:nvPr>
            <p:ph type="title"/>
          </p:nvPr>
        </p:nvSpPr>
        <p:spPr>
          <a:xfrm>
            <a:off x="-342900" y="609600"/>
            <a:ext cx="9829799" cy="1143000"/>
          </a:xfrm>
        </p:spPr>
        <p:txBody>
          <a:bodyPr>
            <a:normAutofit fontScale="90000"/>
          </a:bodyPr>
          <a:lstStyle/>
          <a:p>
            <a:r>
              <a:rPr lang="el-GR" b="1" dirty="0">
                <a:solidFill>
                  <a:srgbClr val="404040"/>
                </a:solidFill>
                <a:latin typeface="DeepSeek-CJK-patch"/>
              </a:rPr>
              <a:t>Το μ</a:t>
            </a:r>
            <a:r>
              <a:rPr lang="el-GR" b="1" i="0" dirty="0">
                <a:solidFill>
                  <a:srgbClr val="404040"/>
                </a:solidFill>
                <a:effectLst/>
                <a:latin typeface="DeepSeek-CJK-patch"/>
              </a:rPr>
              <a:t>οντέλο Οικονομικής Ανάπτυξης του </a:t>
            </a:r>
            <a:br>
              <a:rPr lang="de-DE" b="1" i="0" dirty="0">
                <a:solidFill>
                  <a:srgbClr val="404040"/>
                </a:solidFill>
                <a:effectLst/>
                <a:latin typeface="DeepSeek-CJK-patch"/>
              </a:rPr>
            </a:br>
            <a:r>
              <a:rPr lang="el-GR" b="1" i="0" dirty="0">
                <a:solidFill>
                  <a:srgbClr val="404040"/>
                </a:solidFill>
                <a:effectLst/>
                <a:latin typeface="DeepSeek-CJK-patch"/>
              </a:rPr>
              <a:t>W.</a:t>
            </a:r>
            <a:r>
              <a:rPr lang="en-US" b="1" i="0" dirty="0">
                <a:solidFill>
                  <a:srgbClr val="404040"/>
                </a:solidFill>
                <a:effectLst/>
                <a:latin typeface="DeepSeek-CJK-patch"/>
              </a:rPr>
              <a:t> </a:t>
            </a:r>
            <a:r>
              <a:rPr lang="el-GR" b="1" i="0" dirty="0" err="1">
                <a:solidFill>
                  <a:srgbClr val="404040"/>
                </a:solidFill>
                <a:effectLst/>
                <a:latin typeface="DeepSeek-CJK-patch"/>
              </a:rPr>
              <a:t>Arthur</a:t>
            </a:r>
            <a:r>
              <a:rPr lang="el-GR" b="1" i="0" dirty="0">
                <a:solidFill>
                  <a:srgbClr val="404040"/>
                </a:solidFill>
                <a:effectLst/>
                <a:latin typeface="DeepSeek-CJK-patch"/>
              </a:rPr>
              <a:t> </a:t>
            </a:r>
            <a:r>
              <a:rPr lang="el-GR" b="1" i="0" dirty="0" err="1">
                <a:solidFill>
                  <a:srgbClr val="404040"/>
                </a:solidFill>
                <a:effectLst/>
                <a:latin typeface="DeepSeek-CJK-patch"/>
              </a:rPr>
              <a:t>Lewis</a:t>
            </a:r>
            <a:r>
              <a:rPr lang="el-GR" b="1" i="0" dirty="0">
                <a:solidFill>
                  <a:srgbClr val="404040"/>
                </a:solidFill>
                <a:effectLst/>
                <a:latin typeface="DeepSeek-CJK-patch"/>
              </a:rPr>
              <a:t>: Το </a:t>
            </a:r>
            <a:r>
              <a:rPr lang="el-GR" b="1" dirty="0">
                <a:solidFill>
                  <a:srgbClr val="404040"/>
                </a:solidFill>
                <a:latin typeface="DeepSeek-CJK-patch"/>
              </a:rPr>
              <a:t>μ</a:t>
            </a:r>
            <a:r>
              <a:rPr lang="el-GR" b="1" i="0" dirty="0">
                <a:solidFill>
                  <a:srgbClr val="404040"/>
                </a:solidFill>
                <a:effectLst/>
                <a:latin typeface="DeepSeek-CJK-patch"/>
              </a:rPr>
              <a:t>οντέλο </a:t>
            </a:r>
            <a:r>
              <a:rPr lang="el-GR" b="1" dirty="0">
                <a:solidFill>
                  <a:srgbClr val="404040"/>
                </a:solidFill>
                <a:latin typeface="DeepSeek-CJK-patch"/>
              </a:rPr>
              <a:t>δ</a:t>
            </a:r>
            <a:r>
              <a:rPr lang="el-GR" b="1" i="0" dirty="0">
                <a:solidFill>
                  <a:srgbClr val="404040"/>
                </a:solidFill>
                <a:effectLst/>
                <a:latin typeface="DeepSeek-CJK-patch"/>
              </a:rPr>
              <a:t>υικής </a:t>
            </a:r>
            <a:r>
              <a:rPr lang="el-GR" b="1" dirty="0">
                <a:solidFill>
                  <a:srgbClr val="404040"/>
                </a:solidFill>
                <a:latin typeface="DeepSeek-CJK-patch"/>
              </a:rPr>
              <a:t>ο</a:t>
            </a:r>
            <a:r>
              <a:rPr lang="el-GR" b="1" i="0" dirty="0">
                <a:solidFill>
                  <a:srgbClr val="404040"/>
                </a:solidFill>
                <a:effectLst/>
                <a:latin typeface="DeepSeek-CJK-patch"/>
              </a:rPr>
              <a:t>ικονομίας</a:t>
            </a:r>
            <a:r>
              <a:rPr lang="el-GR" b="1" dirty="0">
                <a:solidFill>
                  <a:srgbClr val="404040"/>
                </a:solidFill>
                <a:latin typeface="DeepSeek-CJK-patch"/>
              </a:rPr>
              <a:t> ή των δύο τ</a:t>
            </a:r>
            <a:r>
              <a:rPr lang="el-GR" b="1" i="0" dirty="0">
                <a:solidFill>
                  <a:srgbClr val="404040"/>
                </a:solidFill>
                <a:effectLst/>
                <a:latin typeface="DeepSeek-CJK-patch"/>
              </a:rPr>
              <a:t>ομέων </a:t>
            </a:r>
            <a:br>
              <a:rPr lang="el-GR" b="1" i="0" dirty="0">
                <a:solidFill>
                  <a:srgbClr val="404040"/>
                </a:solidFill>
                <a:effectLst/>
                <a:latin typeface="DeepSeek-CJK-patch"/>
              </a:rPr>
            </a:br>
            <a:r>
              <a:rPr lang="el-GR" b="1" i="0" dirty="0">
                <a:solidFill>
                  <a:srgbClr val="404040"/>
                </a:solidFill>
                <a:effectLst/>
                <a:latin typeface="DeepSeek-CJK-patch"/>
              </a:rPr>
              <a:t>(</a:t>
            </a:r>
            <a:r>
              <a:rPr lang="en-US" b="1" i="0" dirty="0">
                <a:solidFill>
                  <a:srgbClr val="404040"/>
                </a:solidFill>
                <a:effectLst/>
                <a:latin typeface="DeepSeek-CJK-patch"/>
              </a:rPr>
              <a:t>dual-secto</a:t>
            </a:r>
            <a:r>
              <a:rPr lang="en-US" b="1" dirty="0">
                <a:solidFill>
                  <a:srgbClr val="404040"/>
                </a:solidFill>
                <a:latin typeface="DeepSeek-CJK-patch"/>
              </a:rPr>
              <a:t>r Model</a:t>
            </a:r>
            <a:r>
              <a:rPr lang="el-GR" b="1" i="0" dirty="0">
                <a:solidFill>
                  <a:srgbClr val="404040"/>
                </a:solidFill>
                <a:effectLst/>
                <a:latin typeface="DeepSeek-CJK-patch"/>
              </a:rPr>
              <a:t>)</a:t>
            </a:r>
            <a:endParaRPr lang="el-GR" dirty="0"/>
          </a:p>
        </p:txBody>
      </p:sp>
      <p:sp>
        <p:nvSpPr>
          <p:cNvPr id="3" name="Θέση περιεχομένου 2">
            <a:extLst>
              <a:ext uri="{FF2B5EF4-FFF2-40B4-BE49-F238E27FC236}">
                <a16:creationId xmlns:a16="http://schemas.microsoft.com/office/drawing/2014/main" id="{9E823B74-670F-F2B4-AB18-60C1AF8BD055}"/>
              </a:ext>
            </a:extLst>
          </p:cNvPr>
          <p:cNvSpPr>
            <a:spLocks noGrp="1"/>
          </p:cNvSpPr>
          <p:nvPr>
            <p:ph idx="1"/>
          </p:nvPr>
        </p:nvSpPr>
        <p:spPr>
          <a:xfrm>
            <a:off x="228600" y="2133600"/>
            <a:ext cx="8229600" cy="4876800"/>
          </a:xfrm>
        </p:spPr>
        <p:txBody>
          <a:bodyPr>
            <a:normAutofit/>
          </a:bodyPr>
          <a:lstStyle/>
          <a:p>
            <a:pPr algn="l">
              <a:spcBef>
                <a:spcPts val="1372"/>
              </a:spcBef>
              <a:spcAft>
                <a:spcPts val="1029"/>
              </a:spcAft>
              <a:buNone/>
            </a:pPr>
            <a:r>
              <a:rPr lang="el-GR" b="1" i="0" dirty="0">
                <a:solidFill>
                  <a:srgbClr val="404040"/>
                </a:solidFill>
                <a:effectLst/>
                <a:latin typeface="DeepSeek-CJK-patch"/>
              </a:rPr>
              <a:t>Εισαγωγή</a:t>
            </a:r>
            <a:endParaRPr lang="el-GR" b="0" i="0" dirty="0">
              <a:solidFill>
                <a:srgbClr val="404040"/>
              </a:solidFill>
              <a:effectLst/>
              <a:latin typeface="DeepSeek-CJK-patch"/>
            </a:endParaRPr>
          </a:p>
          <a:p>
            <a:pPr algn="l">
              <a:lnSpc>
                <a:spcPts val="2143"/>
              </a:lnSpc>
              <a:spcBef>
                <a:spcPts val="1029"/>
              </a:spcBef>
              <a:spcAft>
                <a:spcPts val="1029"/>
              </a:spcAft>
              <a:buNone/>
            </a:pPr>
            <a:r>
              <a:rPr lang="el-GR" b="0" i="0" dirty="0">
                <a:solidFill>
                  <a:srgbClr val="404040"/>
                </a:solidFill>
                <a:effectLst/>
                <a:latin typeface="DeepSeek-CJK-patch"/>
              </a:rPr>
              <a:t>Το μοντέλο του </a:t>
            </a:r>
            <a:r>
              <a:rPr lang="el-GR" b="0" i="0" dirty="0" err="1">
                <a:solidFill>
                  <a:srgbClr val="404040"/>
                </a:solidFill>
                <a:effectLst/>
                <a:latin typeface="DeepSeek-CJK-patch"/>
              </a:rPr>
              <a:t>Lewis</a:t>
            </a:r>
            <a:r>
              <a:rPr lang="el-GR" b="0" i="0" dirty="0">
                <a:solidFill>
                  <a:srgbClr val="404040"/>
                </a:solidFill>
                <a:effectLst/>
                <a:latin typeface="DeepSeek-CJK-patch"/>
              </a:rPr>
              <a:t> (1954) περιγράφει μια </a:t>
            </a:r>
            <a:r>
              <a:rPr lang="el-GR" b="1" i="0" dirty="0">
                <a:solidFill>
                  <a:srgbClr val="404040"/>
                </a:solidFill>
                <a:effectLst/>
                <a:latin typeface="DeepSeek-CJK-patch"/>
              </a:rPr>
              <a:t>οικονομία δύο τομέων</a:t>
            </a:r>
            <a:r>
              <a:rPr lang="el-GR" b="0" i="0" dirty="0">
                <a:solidFill>
                  <a:srgbClr val="404040"/>
                </a:solidFill>
                <a:effectLst/>
                <a:latin typeface="DeepSeek-CJK-patch"/>
              </a:rPr>
              <a:t>:</a:t>
            </a:r>
          </a:p>
          <a:p>
            <a:pPr algn="l">
              <a:lnSpc>
                <a:spcPts val="2143"/>
              </a:lnSpc>
              <a:spcBef>
                <a:spcPts val="1029"/>
              </a:spcBef>
              <a:spcAft>
                <a:spcPts val="1029"/>
              </a:spcAft>
              <a:buFont typeface="Arial" panose="020B0604020202020204" pitchFamily="34" charset="0"/>
              <a:buChar char="•"/>
            </a:pPr>
            <a:r>
              <a:rPr lang="el-GR" b="1" i="0" dirty="0">
                <a:solidFill>
                  <a:srgbClr val="404040"/>
                </a:solidFill>
                <a:effectLst/>
                <a:latin typeface="DeepSeek-CJK-patch"/>
              </a:rPr>
              <a:t>Παραδοσιακός Γεωργικός Τομέας</a:t>
            </a:r>
            <a:r>
              <a:rPr lang="el-GR" b="0" i="0" dirty="0">
                <a:solidFill>
                  <a:srgbClr val="404040"/>
                </a:solidFill>
                <a:effectLst/>
                <a:latin typeface="DeepSeek-CJK-patch"/>
              </a:rPr>
              <a:t>: Χαμηλή παραγωγικότητα, πλεόνασμα εργατικού δυναμικού, υποαπασχόληση.</a:t>
            </a:r>
          </a:p>
          <a:p>
            <a:pPr algn="l">
              <a:lnSpc>
                <a:spcPts val="2143"/>
              </a:lnSpc>
              <a:spcBef>
                <a:spcPts val="300"/>
              </a:spcBef>
              <a:spcAft>
                <a:spcPts val="1029"/>
              </a:spcAft>
              <a:buFont typeface="Arial" panose="020B0604020202020204" pitchFamily="34" charset="0"/>
              <a:buChar char="•"/>
            </a:pPr>
            <a:r>
              <a:rPr lang="el-GR" b="1" i="0" dirty="0">
                <a:solidFill>
                  <a:srgbClr val="404040"/>
                </a:solidFill>
                <a:effectLst/>
                <a:latin typeface="DeepSeek-CJK-patch"/>
              </a:rPr>
              <a:t>Σύγχρονος Βιομηχανικός Τομέας</a:t>
            </a:r>
            <a:r>
              <a:rPr lang="el-GR" b="0" i="0" dirty="0">
                <a:solidFill>
                  <a:srgbClr val="404040"/>
                </a:solidFill>
                <a:effectLst/>
                <a:latin typeface="DeepSeek-CJK-patch"/>
              </a:rPr>
              <a:t>: Υψηλή παραγωγικότητα, συσσώρευση κεφαλαίου, τεχνολογική πρόοδος.</a:t>
            </a:r>
            <a:br>
              <a:rPr lang="el-GR" b="0" i="0" dirty="0">
                <a:solidFill>
                  <a:srgbClr val="404040"/>
                </a:solidFill>
                <a:effectLst/>
                <a:latin typeface="DeepSeek-CJK-patch"/>
              </a:rPr>
            </a:br>
            <a:endParaRPr lang="el-GR" b="0" i="0" dirty="0">
              <a:solidFill>
                <a:srgbClr val="404040"/>
              </a:solidFill>
              <a:effectLst/>
              <a:latin typeface="DeepSeek-CJK-patch"/>
            </a:endParaRPr>
          </a:p>
          <a:p>
            <a:pPr algn="l">
              <a:lnSpc>
                <a:spcPts val="2143"/>
              </a:lnSpc>
              <a:spcBef>
                <a:spcPts val="300"/>
              </a:spcBef>
              <a:spcAft>
                <a:spcPts val="1029"/>
              </a:spcAft>
              <a:buFont typeface="Arial" panose="020B0604020202020204" pitchFamily="34" charset="0"/>
              <a:buChar char="•"/>
            </a:pPr>
            <a:r>
              <a:rPr lang="el-GR" b="1" i="0" dirty="0">
                <a:solidFill>
                  <a:srgbClr val="404040"/>
                </a:solidFill>
                <a:effectLst/>
                <a:latin typeface="DeepSeek-CJK-patch"/>
              </a:rPr>
              <a:t>Κύρια ιδέα</a:t>
            </a:r>
            <a:r>
              <a:rPr lang="el-GR" b="0" i="0" dirty="0">
                <a:solidFill>
                  <a:srgbClr val="404040"/>
                </a:solidFill>
                <a:effectLst/>
                <a:latin typeface="DeepSeek-CJK-patch"/>
              </a:rPr>
              <a:t>: Η μετανάστευση εργατικού δυναμικού από τον γεωργικό στον βιομηχανικό τομέα οδηγεί σε ανάπτυξη.</a:t>
            </a:r>
          </a:p>
          <a:p>
            <a:endParaRPr lang="el-GR" dirty="0"/>
          </a:p>
        </p:txBody>
      </p:sp>
      <p:pic>
        <p:nvPicPr>
          <p:cNvPr id="4" name="Picture 3">
            <a:extLst>
              <a:ext uri="{FF2B5EF4-FFF2-40B4-BE49-F238E27FC236}">
                <a16:creationId xmlns:a16="http://schemas.microsoft.com/office/drawing/2014/main" id="{913E647E-52A0-6409-3D55-D520CA24305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200" y="5257800"/>
            <a:ext cx="1957094" cy="1957094"/>
          </a:xfrm>
          <a:prstGeom prst="rect">
            <a:avLst/>
          </a:prstGeom>
        </p:spPr>
      </p:pic>
    </p:spTree>
    <p:extLst>
      <p:ext uri="{BB962C8B-B14F-4D97-AF65-F5344CB8AC3E}">
        <p14:creationId xmlns:p14="http://schemas.microsoft.com/office/powerpoint/2010/main" val="21879919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B9A83E-F29A-D7C1-AF4A-C0F6AC9CBFEC}"/>
              </a:ext>
            </a:extLst>
          </p:cNvPr>
          <p:cNvSpPr>
            <a:spLocks noGrp="1"/>
          </p:cNvSpPr>
          <p:nvPr>
            <p:ph type="title"/>
          </p:nvPr>
        </p:nvSpPr>
        <p:spPr>
          <a:xfrm>
            <a:off x="457200" y="24714"/>
            <a:ext cx="8229600" cy="1143000"/>
          </a:xfrm>
        </p:spPr>
        <p:txBody>
          <a:bodyPr/>
          <a:lstStyle/>
          <a:p>
            <a:r>
              <a:rPr lang="el-GR" dirty="0"/>
              <a:t>Μισθωτή Τάξη (</a:t>
            </a:r>
            <a:r>
              <a:rPr lang="en-US" dirty="0"/>
              <a:t>Wage Class)</a:t>
            </a:r>
            <a:endParaRPr lang="el-GR" dirty="0"/>
          </a:p>
        </p:txBody>
      </p:sp>
      <p:sp>
        <p:nvSpPr>
          <p:cNvPr id="3" name="Θέση περιεχομένου 2">
            <a:extLst>
              <a:ext uri="{FF2B5EF4-FFF2-40B4-BE49-F238E27FC236}">
                <a16:creationId xmlns:a16="http://schemas.microsoft.com/office/drawing/2014/main" id="{E1AC6A6A-8D02-ED35-D2DA-F8F6EBC81B8E}"/>
              </a:ext>
            </a:extLst>
          </p:cNvPr>
          <p:cNvSpPr>
            <a:spLocks noGrp="1"/>
          </p:cNvSpPr>
          <p:nvPr>
            <p:ph idx="1"/>
          </p:nvPr>
        </p:nvSpPr>
        <p:spPr>
          <a:xfrm>
            <a:off x="457200" y="1295400"/>
            <a:ext cx="8229600" cy="5257800"/>
          </a:xfrm>
        </p:spPr>
        <p:txBody>
          <a:bodyPr>
            <a:normAutofit fontScale="92500"/>
          </a:bodyPr>
          <a:lstStyle/>
          <a:p>
            <a:r>
              <a:rPr lang="el-GR" dirty="0"/>
              <a:t>Αποτελείται από εργάτες τόσο στον παραδοσιακό όσο και στον σύγχρονο τομέα</a:t>
            </a:r>
          </a:p>
          <a:p>
            <a:r>
              <a:rPr lang="el-GR" dirty="0"/>
              <a:t>Αμείβεται με μισθούς στο επίπεδο αυτοσυντήρησης ή ελαφρώς υψηλότερα</a:t>
            </a:r>
          </a:p>
          <a:p>
            <a:r>
              <a:rPr lang="el-GR" dirty="0"/>
              <a:t>Έχει χαμηλή ή μηδενική ροπή προς αποταμίευση</a:t>
            </a:r>
          </a:p>
          <a:p>
            <a:r>
              <a:rPr lang="el-GR" dirty="0"/>
              <a:t>Καταναλώνει το μεγαλύτερο μέρος του εισοδήματός της για κάλυψη βασικών αναγκών</a:t>
            </a:r>
          </a:p>
          <a:p>
            <a:r>
              <a:rPr lang="el-GR" dirty="0"/>
              <a:t>Δεν συνεισφέρει σημαντικά στη συσσώρευση κεφαλαίου</a:t>
            </a:r>
          </a:p>
        </p:txBody>
      </p:sp>
    </p:spTree>
    <p:extLst>
      <p:ext uri="{BB962C8B-B14F-4D97-AF65-F5344CB8AC3E}">
        <p14:creationId xmlns:p14="http://schemas.microsoft.com/office/powerpoint/2010/main" val="7152575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EBF678-FC95-3DAF-4326-6E4046478DC9}"/>
              </a:ext>
            </a:extLst>
          </p:cNvPr>
          <p:cNvSpPr>
            <a:spLocks noGrp="1"/>
          </p:cNvSpPr>
          <p:nvPr>
            <p:ph type="title"/>
          </p:nvPr>
        </p:nvSpPr>
        <p:spPr>
          <a:xfrm>
            <a:off x="304800" y="-32951"/>
            <a:ext cx="8382000" cy="1143000"/>
          </a:xfrm>
        </p:spPr>
        <p:txBody>
          <a:bodyPr>
            <a:normAutofit fontScale="90000"/>
          </a:bodyPr>
          <a:lstStyle/>
          <a:p>
            <a:r>
              <a:rPr lang="el-GR" dirty="0"/>
              <a:t>Σημασία για το Μοντέλο και την Οικονομική Ανάπτυξη</a:t>
            </a:r>
          </a:p>
        </p:txBody>
      </p:sp>
      <p:sp>
        <p:nvSpPr>
          <p:cNvPr id="3" name="Θέση περιεχομένου 2">
            <a:extLst>
              <a:ext uri="{FF2B5EF4-FFF2-40B4-BE49-F238E27FC236}">
                <a16:creationId xmlns:a16="http://schemas.microsoft.com/office/drawing/2014/main" id="{1388F8AB-85F4-1E76-2ADE-E4FAB511C0A5}"/>
              </a:ext>
            </a:extLst>
          </p:cNvPr>
          <p:cNvSpPr>
            <a:spLocks noGrp="1"/>
          </p:cNvSpPr>
          <p:nvPr>
            <p:ph idx="1"/>
          </p:nvPr>
        </p:nvSpPr>
        <p:spPr>
          <a:xfrm>
            <a:off x="0" y="1075039"/>
            <a:ext cx="9296400" cy="5410200"/>
          </a:xfrm>
        </p:spPr>
        <p:txBody>
          <a:bodyPr>
            <a:noAutofit/>
          </a:bodyPr>
          <a:lstStyle/>
          <a:p>
            <a:r>
              <a:rPr lang="el-GR" sz="2600" dirty="0"/>
              <a:t>Μηχανισμός Ανάπτυξης: Η οικονομική ανάπτυξη στο μοντέλο του </a:t>
            </a:r>
            <a:r>
              <a:rPr lang="el-GR" sz="2600" dirty="0" err="1"/>
              <a:t>Lewis</a:t>
            </a:r>
            <a:r>
              <a:rPr lang="el-GR" sz="2600" dirty="0"/>
              <a:t> εξαρτάται από το ποσοστό του πλεονάσματος που </a:t>
            </a:r>
            <a:r>
              <a:rPr lang="el-GR" sz="2600" dirty="0" err="1"/>
              <a:t>επανεπενδύεται</a:t>
            </a:r>
            <a:r>
              <a:rPr lang="el-GR" sz="2600" dirty="0"/>
              <a:t> από την τάξη των αποταμιευτών.</a:t>
            </a:r>
          </a:p>
          <a:p>
            <a:r>
              <a:rPr lang="el-GR" sz="2600" dirty="0"/>
              <a:t>Κατανομή Εισοδήματος: Το μοντέλο υποθέτει άνιση κατανομή εισοδήματος υπέρ της τάξης των αποταμιευτών ως απαραίτητη προϋπόθεση για τη συσσώρευση κεφαλαίου.</a:t>
            </a:r>
          </a:p>
          <a:p>
            <a:r>
              <a:rPr lang="el-GR" sz="2600" dirty="0"/>
              <a:t>Διεύρυνση του Σύγχρονου Τομέα: Η επανεπένδυση των κερδών από την τάξη των αποταμιευτών οδηγεί σε επέκταση του σύγχρονου τομέα και απορρόφηση περισσότερων εργατών από τον παραδοσιακό τομέα.</a:t>
            </a:r>
          </a:p>
          <a:p>
            <a:r>
              <a:rPr lang="el-GR" sz="2600" dirty="0"/>
              <a:t>Μετατόπιση </a:t>
            </a:r>
            <a:r>
              <a:rPr lang="el-GR" sz="2600" b="1" dirty="0"/>
              <a:t>Μετά</a:t>
            </a:r>
            <a:r>
              <a:rPr lang="el-GR" sz="2600" dirty="0"/>
              <a:t> το Σημείο Καμπής: Μετά το σημείο καμπής του </a:t>
            </a:r>
            <a:r>
              <a:rPr lang="el-GR" sz="2600" dirty="0" err="1"/>
              <a:t>Lewis</a:t>
            </a:r>
            <a:r>
              <a:rPr lang="el-GR" sz="2600" dirty="0"/>
              <a:t>, η αύξηση των μισθών μπορεί να οδηγήσει σε μεγαλύτερη </a:t>
            </a:r>
            <a:r>
              <a:rPr lang="el-GR" sz="2600" b="1" dirty="0"/>
              <a:t>αποταμίευση</a:t>
            </a:r>
            <a:r>
              <a:rPr lang="el-GR" sz="2600" dirty="0"/>
              <a:t> και από τη </a:t>
            </a:r>
            <a:r>
              <a:rPr lang="el-GR" sz="2600" b="1" dirty="0"/>
              <a:t>μισθωτή</a:t>
            </a:r>
            <a:r>
              <a:rPr lang="el-GR" sz="2600" dirty="0"/>
              <a:t> τάξη, αλλάζοντας τη </a:t>
            </a:r>
            <a:r>
              <a:rPr lang="el-GR" sz="2600" b="1" dirty="0"/>
              <a:t>δυναμική</a:t>
            </a:r>
            <a:r>
              <a:rPr lang="el-GR" sz="2600" dirty="0"/>
              <a:t> του μοντέλου.</a:t>
            </a:r>
          </a:p>
        </p:txBody>
      </p:sp>
    </p:spTree>
    <p:extLst>
      <p:ext uri="{BB962C8B-B14F-4D97-AF65-F5344CB8AC3E}">
        <p14:creationId xmlns:p14="http://schemas.microsoft.com/office/powerpoint/2010/main" val="3470869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A34CC1-9660-FEAE-5BA2-E12CFABF3B63}"/>
              </a:ext>
            </a:extLst>
          </p:cNvPr>
          <p:cNvSpPr>
            <a:spLocks noGrp="1"/>
          </p:cNvSpPr>
          <p:nvPr>
            <p:ph type="title"/>
          </p:nvPr>
        </p:nvSpPr>
        <p:spPr>
          <a:xfrm>
            <a:off x="-381000" y="-228600"/>
            <a:ext cx="9525000" cy="1143000"/>
          </a:xfrm>
        </p:spPr>
        <p:txBody>
          <a:bodyPr>
            <a:normAutofit fontScale="90000"/>
          </a:bodyPr>
          <a:lstStyle/>
          <a:p>
            <a:r>
              <a:rPr lang="el-GR" dirty="0"/>
              <a:t>Κριτική στο μοντέλο ανάπτυξης του </a:t>
            </a:r>
            <a:r>
              <a:rPr lang="el-GR" dirty="0" err="1"/>
              <a:t>Lewis</a:t>
            </a:r>
            <a:r>
              <a:rPr lang="el-GR" dirty="0"/>
              <a:t>:</a:t>
            </a:r>
          </a:p>
        </p:txBody>
      </p:sp>
      <p:sp>
        <p:nvSpPr>
          <p:cNvPr id="10" name="TextBox 9">
            <a:extLst>
              <a:ext uri="{FF2B5EF4-FFF2-40B4-BE49-F238E27FC236}">
                <a16:creationId xmlns:a16="http://schemas.microsoft.com/office/drawing/2014/main" id="{5D71ADD7-E5DE-1A52-A690-94A6A79A6F84}"/>
              </a:ext>
            </a:extLst>
          </p:cNvPr>
          <p:cNvSpPr txBox="1"/>
          <p:nvPr/>
        </p:nvSpPr>
        <p:spPr>
          <a:xfrm>
            <a:off x="114300" y="816746"/>
            <a:ext cx="8915400" cy="5224507"/>
          </a:xfrm>
          <a:prstGeom prst="rect">
            <a:avLst/>
          </a:prstGeom>
          <a:noFill/>
        </p:spPr>
        <p:txBody>
          <a:bodyPr wrap="square">
            <a:spAutoFit/>
          </a:bodyPr>
          <a:lstStyle/>
          <a:p>
            <a:pPr algn="l">
              <a:lnSpc>
                <a:spcPts val="2143"/>
              </a:lnSpc>
              <a:spcAft>
                <a:spcPts val="1029"/>
              </a:spcAft>
              <a:buNone/>
            </a:pPr>
            <a:r>
              <a:rPr lang="el-GR" sz="3200" b="0" i="0" dirty="0">
                <a:solidFill>
                  <a:srgbClr val="404040"/>
                </a:solidFill>
                <a:effectLst/>
                <a:latin typeface="DeepSeek-CJK-patch"/>
              </a:rPr>
              <a:t>Παρόλο που το </a:t>
            </a:r>
            <a:r>
              <a:rPr lang="el-GR" sz="3200" b="1" i="0" dirty="0">
                <a:solidFill>
                  <a:srgbClr val="404040"/>
                </a:solidFill>
                <a:effectLst/>
                <a:latin typeface="DeepSeek-CJK-patch"/>
              </a:rPr>
              <a:t>διττό μοντέλο ανάπτυξης</a:t>
            </a:r>
            <a:r>
              <a:rPr lang="el-GR" sz="3200" b="0" i="0" dirty="0">
                <a:solidFill>
                  <a:srgbClr val="404040"/>
                </a:solidFill>
                <a:effectLst/>
                <a:latin typeface="DeepSeek-CJK-patch"/>
              </a:rPr>
              <a:t> του </a:t>
            </a:r>
            <a:r>
              <a:rPr lang="el-GR" sz="3200" b="0" i="0" dirty="0" err="1">
                <a:solidFill>
                  <a:srgbClr val="404040"/>
                </a:solidFill>
                <a:effectLst/>
                <a:latin typeface="DeepSeek-CJK-patch"/>
              </a:rPr>
              <a:t>Lewis</a:t>
            </a:r>
            <a:r>
              <a:rPr lang="el-GR" sz="3200" b="0" i="0" dirty="0">
                <a:solidFill>
                  <a:srgbClr val="404040"/>
                </a:solidFill>
                <a:effectLst/>
                <a:latin typeface="DeepSeek-CJK-patch"/>
              </a:rPr>
              <a:t> είναι απλό και αντανακλά κατά προσέγγιση την ιστορική εμπειρία της οικονομικής ανάπτυξης της Δύσης (βιομηχανική Αγγλία, Σιγκαπούρη), ορισμένες από τις βασικές του υποθέσεις </a:t>
            </a:r>
            <a:r>
              <a:rPr lang="el-GR" sz="3200" b="1" i="0" dirty="0">
                <a:solidFill>
                  <a:srgbClr val="404040"/>
                </a:solidFill>
                <a:effectLst/>
                <a:latin typeface="DeepSeek-CJK-patch"/>
              </a:rPr>
              <a:t>δεν ταιριάζουν με τις θεσμικές και οικονομικές πραγματικότητες</a:t>
            </a:r>
            <a:r>
              <a:rPr lang="el-GR" sz="3200" b="0" i="0" dirty="0">
                <a:solidFill>
                  <a:srgbClr val="404040"/>
                </a:solidFill>
                <a:effectLst/>
                <a:latin typeface="DeepSeek-CJK-patch"/>
              </a:rPr>
              <a:t> των περισσότερων σύγχρονων αναπτυσσόμενων χωρών.</a:t>
            </a:r>
          </a:p>
          <a:p>
            <a:pPr algn="l">
              <a:lnSpc>
                <a:spcPts val="2143"/>
              </a:lnSpc>
              <a:spcBef>
                <a:spcPts val="1029"/>
              </a:spcBef>
              <a:spcAft>
                <a:spcPts val="1029"/>
              </a:spcAft>
            </a:pPr>
            <a:r>
              <a:rPr lang="el-GR" sz="3200" b="0" i="0" dirty="0">
                <a:solidFill>
                  <a:srgbClr val="404040"/>
                </a:solidFill>
                <a:effectLst/>
                <a:latin typeface="DeepSeek-CJK-patch"/>
              </a:rPr>
              <a:t>Το μοντέλο υπονοεί ότι ο </a:t>
            </a:r>
            <a:r>
              <a:rPr lang="el-GR" sz="3200" b="1" i="0" dirty="0">
                <a:solidFill>
                  <a:srgbClr val="404040"/>
                </a:solidFill>
                <a:effectLst/>
                <a:latin typeface="DeepSeek-CJK-patch"/>
              </a:rPr>
              <a:t>ρυθμός μεταφοράς εργασίας</a:t>
            </a:r>
            <a:r>
              <a:rPr lang="el-GR" sz="3200" b="0" i="0" dirty="0">
                <a:solidFill>
                  <a:srgbClr val="404040"/>
                </a:solidFill>
                <a:effectLst/>
                <a:latin typeface="DeepSeek-CJK-patch"/>
              </a:rPr>
              <a:t> και δημιουργίας θέσεων εργασίας στον καπιταλιστικό τομέα είναι </a:t>
            </a:r>
            <a:r>
              <a:rPr lang="el-GR" sz="3200" b="1" i="0" dirty="0">
                <a:solidFill>
                  <a:srgbClr val="404040"/>
                </a:solidFill>
                <a:effectLst/>
                <a:latin typeface="DeepSeek-CJK-patch"/>
              </a:rPr>
              <a:t>ανάλογος με τον ρυθμό συσσώρευσης κεφαλαίου</a:t>
            </a:r>
            <a:r>
              <a:rPr lang="el-GR" sz="3200" b="0" i="0" dirty="0">
                <a:solidFill>
                  <a:srgbClr val="404040"/>
                </a:solidFill>
                <a:effectLst/>
                <a:latin typeface="DeepSeek-CJK-patch"/>
              </a:rPr>
              <a:t> στον καπιταλιστικό τομέα. </a:t>
            </a:r>
          </a:p>
          <a:p>
            <a:pPr algn="l">
              <a:lnSpc>
                <a:spcPts val="2143"/>
              </a:lnSpc>
              <a:spcBef>
                <a:spcPts val="1029"/>
              </a:spcBef>
              <a:spcAft>
                <a:spcPts val="1029"/>
              </a:spcAft>
            </a:pPr>
            <a:r>
              <a:rPr lang="el-GR" sz="3200" b="0" i="0" dirty="0">
                <a:solidFill>
                  <a:srgbClr val="404040"/>
                </a:solidFill>
                <a:effectLst/>
                <a:latin typeface="DeepSeek-CJK-patch"/>
              </a:rPr>
              <a:t>Δηλαδή, </a:t>
            </a:r>
            <a:r>
              <a:rPr lang="el-GR" sz="3200" b="1" i="0" dirty="0">
                <a:solidFill>
                  <a:srgbClr val="404040"/>
                </a:solidFill>
                <a:effectLst/>
                <a:latin typeface="DeepSeek-CJK-patch"/>
              </a:rPr>
              <a:t>όσο πιο γρήγορος είναι ο ρυθμός συσσώρευσης κεφαλαίου</a:t>
            </a:r>
            <a:r>
              <a:rPr lang="el-GR" sz="3200" b="0" i="0" dirty="0">
                <a:solidFill>
                  <a:srgbClr val="404040"/>
                </a:solidFill>
                <a:effectLst/>
                <a:latin typeface="DeepSeek-CJK-patch"/>
              </a:rPr>
              <a:t>, τόσο υψηλότερη είναι η ανάπτυξη του σύγχρονου τομέα και τόσο πιο γρήγορος είναι ο ρυθμός δημιουργίας νέων θέσεων εργασίας.</a:t>
            </a:r>
          </a:p>
        </p:txBody>
      </p:sp>
    </p:spTree>
    <p:extLst>
      <p:ext uri="{BB962C8B-B14F-4D97-AF65-F5344CB8AC3E}">
        <p14:creationId xmlns:p14="http://schemas.microsoft.com/office/powerpoint/2010/main" val="33678710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BD842B-E292-BEEB-A8B1-E272302DF2EB}"/>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F28CC941-1E26-C4B2-8850-A7699A9D0007}"/>
              </a:ext>
            </a:extLst>
          </p:cNvPr>
          <p:cNvSpPr>
            <a:spLocks noGrp="1"/>
          </p:cNvSpPr>
          <p:nvPr>
            <p:ph type="title"/>
          </p:nvPr>
        </p:nvSpPr>
        <p:spPr>
          <a:xfrm>
            <a:off x="-190500" y="-304800"/>
            <a:ext cx="9525000" cy="1143000"/>
          </a:xfrm>
        </p:spPr>
        <p:txBody>
          <a:bodyPr>
            <a:normAutofit fontScale="90000"/>
          </a:bodyPr>
          <a:lstStyle/>
          <a:p>
            <a:r>
              <a:rPr lang="el-GR" dirty="0"/>
              <a:t>Κριτική στο μοντέλο ανάπτυξης του </a:t>
            </a:r>
            <a:r>
              <a:rPr lang="el-GR" dirty="0" err="1"/>
              <a:t>Lewis</a:t>
            </a:r>
            <a:r>
              <a:rPr lang="el-GR" dirty="0"/>
              <a:t>:</a:t>
            </a:r>
          </a:p>
        </p:txBody>
      </p:sp>
      <p:sp>
        <p:nvSpPr>
          <p:cNvPr id="10" name="TextBox 9">
            <a:extLst>
              <a:ext uri="{FF2B5EF4-FFF2-40B4-BE49-F238E27FC236}">
                <a16:creationId xmlns:a16="http://schemas.microsoft.com/office/drawing/2014/main" id="{461DF39D-BBF7-03B2-81AA-61C6CD5CC92F}"/>
              </a:ext>
            </a:extLst>
          </p:cNvPr>
          <p:cNvSpPr txBox="1"/>
          <p:nvPr/>
        </p:nvSpPr>
        <p:spPr>
          <a:xfrm>
            <a:off x="114300" y="609600"/>
            <a:ext cx="8915400" cy="6558206"/>
          </a:xfrm>
          <a:prstGeom prst="rect">
            <a:avLst/>
          </a:prstGeom>
          <a:noFill/>
        </p:spPr>
        <p:txBody>
          <a:bodyPr wrap="square">
            <a:spAutoFit/>
          </a:bodyPr>
          <a:lstStyle/>
          <a:p>
            <a:pPr algn="l">
              <a:lnSpc>
                <a:spcPts val="2143"/>
              </a:lnSpc>
              <a:spcAft>
                <a:spcPts val="1029"/>
              </a:spcAft>
              <a:buNone/>
            </a:pPr>
            <a:r>
              <a:rPr lang="el-GR" sz="3300" b="0" i="0" dirty="0">
                <a:solidFill>
                  <a:srgbClr val="404040"/>
                </a:solidFill>
                <a:effectLst/>
                <a:latin typeface="DeepSeek-CJK-patch"/>
              </a:rPr>
              <a:t>Αλλά τι γίνεται αν τα καπιταλιστικά κέρδη </a:t>
            </a:r>
            <a:r>
              <a:rPr lang="el-GR" sz="3300" b="0" i="0" dirty="0" err="1">
                <a:solidFill>
                  <a:srgbClr val="404040"/>
                </a:solidFill>
                <a:effectLst/>
                <a:latin typeface="DeepSeek-CJK-patch"/>
              </a:rPr>
              <a:t>επανεπενδύονται</a:t>
            </a:r>
            <a:r>
              <a:rPr lang="el-GR" sz="3300" b="0" i="0" dirty="0">
                <a:solidFill>
                  <a:srgbClr val="404040"/>
                </a:solidFill>
                <a:effectLst/>
                <a:latin typeface="DeepSeek-CJK-patch"/>
              </a:rPr>
              <a:t> σε </a:t>
            </a:r>
            <a:r>
              <a:rPr lang="el-GR" sz="3300" b="1" i="0" dirty="0">
                <a:solidFill>
                  <a:srgbClr val="404040"/>
                </a:solidFill>
                <a:effectLst/>
                <a:latin typeface="DeepSeek-CJK-patch"/>
              </a:rPr>
              <a:t>πιο εξελιγμένο </a:t>
            </a:r>
            <a:r>
              <a:rPr lang="el-GR" sz="3300" b="1" i="0" dirty="0" err="1">
                <a:solidFill>
                  <a:srgbClr val="404040"/>
                </a:solidFill>
                <a:effectLst/>
                <a:latin typeface="DeepSeek-CJK-patch"/>
              </a:rPr>
              <a:t>εξοικονομητικό</a:t>
            </a:r>
            <a:r>
              <a:rPr lang="el-GR" sz="3300" b="1" i="0" dirty="0">
                <a:solidFill>
                  <a:srgbClr val="404040"/>
                </a:solidFill>
                <a:effectLst/>
                <a:latin typeface="DeepSeek-CJK-patch"/>
              </a:rPr>
              <a:t> κεφάλαιο</a:t>
            </a:r>
            <a:r>
              <a:rPr lang="el-GR" sz="3300" b="0" i="0" dirty="0">
                <a:solidFill>
                  <a:srgbClr val="404040"/>
                </a:solidFill>
                <a:effectLst/>
                <a:latin typeface="DeepSeek-CJK-patch"/>
              </a:rPr>
              <a:t> (εξοικονόμησης εργασίας) αντί να αντιγράφουν απλώς το υπάρχον κεφάλαιο, όπως σιωπηρά υποθέτει το μοντέλο </a:t>
            </a:r>
            <a:r>
              <a:rPr lang="el-GR" sz="3300" b="0" i="0" dirty="0" err="1">
                <a:solidFill>
                  <a:srgbClr val="404040"/>
                </a:solidFill>
                <a:effectLst/>
                <a:latin typeface="DeepSeek-CJK-patch"/>
              </a:rPr>
              <a:t>Lewis</a:t>
            </a:r>
            <a:r>
              <a:rPr lang="el-GR" sz="3300" b="0" i="0" dirty="0">
                <a:solidFill>
                  <a:srgbClr val="404040"/>
                </a:solidFill>
                <a:effectLst/>
                <a:latin typeface="DeepSeek-CJK-patch"/>
              </a:rPr>
              <a:t>;</a:t>
            </a:r>
          </a:p>
          <a:p>
            <a:pPr algn="l">
              <a:lnSpc>
                <a:spcPts val="2143"/>
              </a:lnSpc>
              <a:spcBef>
                <a:spcPts val="1029"/>
              </a:spcBef>
              <a:spcAft>
                <a:spcPts val="1029"/>
              </a:spcAft>
              <a:buNone/>
            </a:pPr>
            <a:r>
              <a:rPr lang="el-GR" sz="3300" b="0" i="0" dirty="0">
                <a:solidFill>
                  <a:srgbClr val="404040"/>
                </a:solidFill>
                <a:effectLst/>
                <a:latin typeface="DeepSeek-CJK-patch"/>
              </a:rPr>
              <a:t>Μια υπόθεση του μοντέλου είναι ότι τα καπιταλιστικά κέρδη </a:t>
            </a:r>
            <a:r>
              <a:rPr lang="el-GR" sz="3300" b="1" i="0" dirty="0" err="1">
                <a:solidFill>
                  <a:srgbClr val="404040"/>
                </a:solidFill>
                <a:effectLst/>
                <a:latin typeface="DeepSeek-CJK-patch"/>
              </a:rPr>
              <a:t>επανεπενδύονται</a:t>
            </a:r>
            <a:r>
              <a:rPr lang="el-GR" sz="3300" b="1" i="0" dirty="0">
                <a:solidFill>
                  <a:srgbClr val="404040"/>
                </a:solidFill>
                <a:effectLst/>
                <a:latin typeface="DeepSeek-CJK-patch"/>
              </a:rPr>
              <a:t> στην τοπική οικονομία</a:t>
            </a:r>
            <a:r>
              <a:rPr lang="el-GR" sz="3300" b="0" i="0" dirty="0">
                <a:solidFill>
                  <a:srgbClr val="404040"/>
                </a:solidFill>
                <a:effectLst/>
                <a:latin typeface="DeepSeek-CJK-patch"/>
              </a:rPr>
              <a:t> και δεν αποστέλλονται στο εξωτερικό ως «φυγή κεφαλαίων». Εάν όμως συμβεί αυτό, η κατάσταση αλλάζει δραματικά.</a:t>
            </a:r>
          </a:p>
          <a:p>
            <a:pPr>
              <a:lnSpc>
                <a:spcPts val="2143"/>
              </a:lnSpc>
              <a:spcBef>
                <a:spcPts val="1029"/>
              </a:spcBef>
              <a:spcAft>
                <a:spcPts val="1029"/>
              </a:spcAft>
            </a:pPr>
            <a:r>
              <a:rPr lang="el-GR" sz="3300" b="0" i="0" dirty="0">
                <a:solidFill>
                  <a:srgbClr val="404040"/>
                </a:solidFill>
                <a:effectLst/>
                <a:latin typeface="DeepSeek-CJK-patch"/>
              </a:rPr>
              <a:t>Όταν λαμβάνουμε υπόψη: Την </a:t>
            </a:r>
            <a:r>
              <a:rPr lang="el-GR" sz="3300" b="1" i="0" dirty="0">
                <a:solidFill>
                  <a:srgbClr val="404040"/>
                </a:solidFill>
                <a:effectLst/>
                <a:latin typeface="DeepSeek-CJK-patch"/>
              </a:rPr>
              <a:t>προκατάληψη εξοικονόμησης εργασίας</a:t>
            </a:r>
            <a:r>
              <a:rPr lang="el-GR" sz="3300" b="0" i="0" dirty="0">
                <a:solidFill>
                  <a:srgbClr val="404040"/>
                </a:solidFill>
                <a:effectLst/>
                <a:latin typeface="DeepSeek-CJK-patch"/>
              </a:rPr>
              <a:t> στη σύγχρονη τεχνολογική μεταβίβαση, την ύπαρξη </a:t>
            </a:r>
            <a:r>
              <a:rPr lang="el-GR" sz="3300" b="1" i="0" dirty="0">
                <a:solidFill>
                  <a:srgbClr val="404040"/>
                </a:solidFill>
                <a:effectLst/>
                <a:latin typeface="DeepSeek-CJK-patch"/>
              </a:rPr>
              <a:t>σημαντικής φυγής κεφαλαίων</a:t>
            </a:r>
            <a:r>
              <a:rPr lang="el-GR" sz="3300" b="0" i="0" dirty="0">
                <a:solidFill>
                  <a:srgbClr val="404040"/>
                </a:solidFill>
                <a:effectLst/>
                <a:latin typeface="DeepSeek-CJK-patch"/>
              </a:rPr>
              <a:t>, την </a:t>
            </a:r>
            <a:r>
              <a:rPr lang="el-GR" sz="3300" b="1" i="0" dirty="0">
                <a:solidFill>
                  <a:srgbClr val="404040"/>
                </a:solidFill>
                <a:effectLst/>
                <a:latin typeface="DeepSeek-CJK-patch"/>
              </a:rPr>
              <a:t>απουσία αγροτικού πλεονάσματος εργατικού δυναμικού</a:t>
            </a:r>
            <a:r>
              <a:rPr lang="el-GR" sz="3300" b="0" i="0" dirty="0">
                <a:solidFill>
                  <a:srgbClr val="404040"/>
                </a:solidFill>
                <a:effectLst/>
                <a:latin typeface="DeepSeek-CJK-patch"/>
              </a:rPr>
              <a:t> σε πολλές περιπτώσεις, το </a:t>
            </a:r>
            <a:r>
              <a:rPr lang="el-GR" sz="3300" b="1" i="0" dirty="0">
                <a:solidFill>
                  <a:srgbClr val="404040"/>
                </a:solidFill>
                <a:effectLst/>
                <a:latin typeface="DeepSeek-CJK-patch"/>
              </a:rPr>
              <a:t>αυξανόμενο αστικό πλεόνασμα εργατικού δυναμικού</a:t>
            </a:r>
            <a:r>
              <a:rPr lang="el-GR" sz="3300" b="0" i="0" dirty="0">
                <a:solidFill>
                  <a:srgbClr val="404040"/>
                </a:solidFill>
                <a:effectLst/>
                <a:latin typeface="DeepSeek-CJK-patch"/>
              </a:rPr>
              <a:t>, και την </a:t>
            </a:r>
            <a:r>
              <a:rPr lang="el-GR" sz="3300" b="1" i="0" dirty="0">
                <a:solidFill>
                  <a:srgbClr val="404040"/>
                </a:solidFill>
                <a:effectLst/>
                <a:latin typeface="DeepSeek-CJK-patch"/>
              </a:rPr>
              <a:t>τάση των μισθών στον σύγχρονο τομέα να αυξάνονται ραγδαία</a:t>
            </a:r>
            <a:r>
              <a:rPr lang="el-GR" sz="3300" b="0" i="0" dirty="0">
                <a:solidFill>
                  <a:srgbClr val="404040"/>
                </a:solidFill>
                <a:effectLst/>
                <a:latin typeface="DeepSeek-CJK-patch"/>
              </a:rPr>
              <a:t>, ακόμη και όταν υπάρχει μαζική ανεργία, </a:t>
            </a:r>
            <a:r>
              <a:rPr lang="el-GR" sz="3300" dirty="0">
                <a:solidFill>
                  <a:srgbClr val="404040"/>
                </a:solidFill>
                <a:latin typeface="DeepSeek-CJK-patch"/>
              </a:rPr>
              <a:t>τ</a:t>
            </a:r>
            <a:r>
              <a:rPr lang="el-GR" sz="3300" b="0" i="0" dirty="0">
                <a:solidFill>
                  <a:srgbClr val="404040"/>
                </a:solidFill>
                <a:effectLst/>
                <a:latin typeface="DeepSeek-CJK-patch"/>
              </a:rPr>
              <a:t>ότε -&gt;</a:t>
            </a:r>
          </a:p>
          <a:p>
            <a:pPr algn="l">
              <a:lnSpc>
                <a:spcPts val="2143"/>
              </a:lnSpc>
              <a:spcBef>
                <a:spcPts val="1029"/>
              </a:spcBef>
              <a:spcAft>
                <a:spcPts val="1029"/>
              </a:spcAft>
              <a:buNone/>
            </a:pPr>
            <a:endParaRPr lang="el-GR" sz="3200" b="0" i="0" dirty="0">
              <a:solidFill>
                <a:srgbClr val="404040"/>
              </a:solidFill>
              <a:effectLst/>
              <a:latin typeface="DeepSeek-CJK-patch"/>
            </a:endParaRPr>
          </a:p>
        </p:txBody>
      </p:sp>
    </p:spTree>
    <p:extLst>
      <p:ext uri="{BB962C8B-B14F-4D97-AF65-F5344CB8AC3E}">
        <p14:creationId xmlns:p14="http://schemas.microsoft.com/office/powerpoint/2010/main" val="2005362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8DD5C4A-C7C3-82B1-043C-4D730A56DCD6}"/>
              </a:ext>
            </a:extLst>
          </p:cNvPr>
          <p:cNvSpPr>
            <a:spLocks noGrp="1"/>
          </p:cNvSpPr>
          <p:nvPr>
            <p:ph idx="1"/>
          </p:nvPr>
        </p:nvSpPr>
        <p:spPr>
          <a:xfrm>
            <a:off x="457200" y="533400"/>
            <a:ext cx="8229600" cy="4525963"/>
          </a:xfrm>
        </p:spPr>
        <p:txBody>
          <a:bodyPr/>
          <a:lstStyle/>
          <a:p>
            <a:r>
              <a:rPr lang="el-GR" dirty="0"/>
              <a:t>Πρέπει να αναγνωρίσουμε ότι το διττό μοντέλο του </a:t>
            </a:r>
            <a:r>
              <a:rPr lang="el-GR" dirty="0" err="1"/>
              <a:t>Lewis</a:t>
            </a:r>
            <a:r>
              <a:rPr lang="el-GR" dirty="0"/>
              <a:t> — παρόλο που έχει αξία ως μια απεικόνιση της διαδικασίας ανάπτυξης, της </a:t>
            </a:r>
            <a:r>
              <a:rPr lang="el-GR" dirty="0" err="1"/>
              <a:t>διατομεακής</a:t>
            </a:r>
            <a:r>
              <a:rPr lang="el-GR" dirty="0"/>
              <a:t> αλληλεπίδρασης και της δομικής αλλαγής — </a:t>
            </a:r>
            <a:r>
              <a:rPr lang="el-GR" b="1" dirty="0"/>
              <a:t>απαιτεί σημαντικές τροποποιήσεις</a:t>
            </a:r>
            <a:r>
              <a:rPr lang="el-GR" dirty="0"/>
              <a:t> στις υποθέσεις και την ανάλυσή του, ώστε να ταιριάζει με την πραγματικότητα των σύγχρονων αναπτυσσόμενων χωρών.</a:t>
            </a:r>
          </a:p>
        </p:txBody>
      </p:sp>
      <p:pic>
        <p:nvPicPr>
          <p:cNvPr id="4" name="Picture 3">
            <a:extLst>
              <a:ext uri="{FF2B5EF4-FFF2-40B4-BE49-F238E27FC236}">
                <a16:creationId xmlns:a16="http://schemas.microsoft.com/office/drawing/2014/main" id="{95601243-D485-9F2A-B7E2-DC8EDE621D9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7600" y="5059363"/>
            <a:ext cx="2033294" cy="2033294"/>
          </a:xfrm>
          <a:prstGeom prst="rect">
            <a:avLst/>
          </a:prstGeom>
        </p:spPr>
      </p:pic>
    </p:spTree>
    <p:extLst>
      <p:ext uri="{BB962C8B-B14F-4D97-AF65-F5344CB8AC3E}">
        <p14:creationId xmlns:p14="http://schemas.microsoft.com/office/powerpoint/2010/main" val="38455763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15D1FC-B9CC-FE4A-29B3-67CD6842B79D}"/>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ACE2D8F4-9D1F-A1BF-FF05-BC48C10E7971}"/>
              </a:ext>
            </a:extLst>
          </p:cNvPr>
          <p:cNvSpPr>
            <a:spLocks noGrp="1"/>
          </p:cNvSpPr>
          <p:nvPr>
            <p:ph type="title"/>
          </p:nvPr>
        </p:nvSpPr>
        <p:spPr>
          <a:xfrm>
            <a:off x="-381000" y="-228600"/>
            <a:ext cx="9525000" cy="1143000"/>
          </a:xfrm>
        </p:spPr>
        <p:txBody>
          <a:bodyPr>
            <a:normAutofit fontScale="90000"/>
          </a:bodyPr>
          <a:lstStyle/>
          <a:p>
            <a:r>
              <a:rPr lang="el-GR" dirty="0"/>
              <a:t>Κριτική στο μοντέλο ανάπτυξης του </a:t>
            </a:r>
            <a:r>
              <a:rPr lang="el-GR" dirty="0" err="1"/>
              <a:t>Lewis</a:t>
            </a:r>
            <a:r>
              <a:rPr lang="el-GR" dirty="0"/>
              <a:t>:</a:t>
            </a:r>
          </a:p>
        </p:txBody>
      </p:sp>
      <p:sp>
        <p:nvSpPr>
          <p:cNvPr id="8" name="Rectangle 5">
            <a:extLst>
              <a:ext uri="{FF2B5EF4-FFF2-40B4-BE49-F238E27FC236}">
                <a16:creationId xmlns:a16="http://schemas.microsoft.com/office/drawing/2014/main" id="{2CEB57A6-C285-B720-FC49-37009DC4B5CE}"/>
              </a:ext>
            </a:extLst>
          </p:cNvPr>
          <p:cNvSpPr>
            <a:spLocks noGrp="1" noChangeArrowheads="1"/>
          </p:cNvSpPr>
          <p:nvPr>
            <p:ph idx="1"/>
          </p:nvPr>
        </p:nvSpPr>
        <p:spPr bwMode="auto">
          <a:xfrm>
            <a:off x="76200" y="609600"/>
            <a:ext cx="9408601" cy="6093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lang="el-GR" altLang="el-GR" sz="3000" dirty="0"/>
              <a:t>Η προσφορά του εργατικού δυναμικού δεν είναι </a:t>
            </a:r>
            <a:endParaRPr lang="en-US" altLang="el-GR" sz="3000" dirty="0"/>
          </a:p>
          <a:p>
            <a:pPr marL="0" marR="0" lvl="0" indent="0" algn="l" defTabSz="914400" rtl="0" eaLnBrk="0" fontAlgn="base" latinLnBrk="0" hangingPunct="0">
              <a:lnSpc>
                <a:spcPct val="100000"/>
              </a:lnSpc>
              <a:spcBef>
                <a:spcPct val="0"/>
              </a:spcBef>
              <a:spcAft>
                <a:spcPct val="0"/>
              </a:spcAft>
              <a:buClrTx/>
              <a:buSzTx/>
              <a:buNone/>
              <a:tabLst/>
            </a:pPr>
            <a:r>
              <a:rPr lang="el-GR" altLang="el-GR" sz="3000" dirty="0"/>
              <a:t>απεριόριστη σε όλες τις χώρες. </a:t>
            </a:r>
          </a:p>
          <a:p>
            <a:pPr marL="0" marR="0" lvl="0" indent="0" algn="l" defTabSz="914400" rtl="0" eaLnBrk="0" fontAlgn="base" latinLnBrk="0" hangingPunct="0">
              <a:lnSpc>
                <a:spcPct val="100000"/>
              </a:lnSpc>
              <a:spcBef>
                <a:spcPct val="0"/>
              </a:spcBef>
              <a:spcAft>
                <a:spcPct val="0"/>
              </a:spcAft>
              <a:buClrTx/>
              <a:buSzTx/>
              <a:buFontTx/>
              <a:buChar char="•"/>
              <a:tabLst/>
            </a:pPr>
            <a:r>
              <a:rPr lang="el-GR" altLang="el-GR" sz="3000" dirty="0"/>
              <a:t>Το μοντέλο προβλέπει απότομο τέλος στη διαδικασία </a:t>
            </a:r>
            <a:endParaRPr lang="en-US" altLang="el-GR" sz="3000" dirty="0"/>
          </a:p>
          <a:p>
            <a:pPr marL="0" marR="0" lvl="0" indent="0" algn="l" defTabSz="914400" rtl="0" eaLnBrk="0" fontAlgn="base" latinLnBrk="0" hangingPunct="0">
              <a:lnSpc>
                <a:spcPct val="100000"/>
              </a:lnSpc>
              <a:spcBef>
                <a:spcPct val="0"/>
              </a:spcBef>
              <a:spcAft>
                <a:spcPct val="0"/>
              </a:spcAft>
              <a:buClrTx/>
              <a:buSzTx/>
              <a:buNone/>
              <a:tabLst/>
            </a:pPr>
            <a:r>
              <a:rPr lang="el-GR" altLang="el-GR" sz="3000" dirty="0"/>
              <a:t>εξάντλησης του πλεονάζοντος εργατικού δυναμικού, </a:t>
            </a:r>
            <a:endParaRPr lang="en-US" altLang="el-GR" sz="3000" dirty="0"/>
          </a:p>
          <a:p>
            <a:pPr marL="0" marR="0" lvl="0" indent="0" algn="l" defTabSz="914400" rtl="0" eaLnBrk="0" fontAlgn="base" latinLnBrk="0" hangingPunct="0">
              <a:lnSpc>
                <a:spcPct val="100000"/>
              </a:lnSpc>
              <a:spcBef>
                <a:spcPct val="0"/>
              </a:spcBef>
              <a:spcAft>
                <a:spcPct val="0"/>
              </a:spcAft>
              <a:buClrTx/>
              <a:buSzTx/>
              <a:buNone/>
              <a:tabLst/>
            </a:pPr>
            <a:r>
              <a:rPr lang="el-GR" altLang="el-GR" sz="3000" dirty="0"/>
              <a:t>κάτι που δεν επιβεβαιώνεται στην πράξη. </a:t>
            </a:r>
          </a:p>
          <a:p>
            <a:pPr marL="0" marR="0" lvl="0" indent="0" algn="l" defTabSz="914400" rtl="0" eaLnBrk="0" fontAlgn="base" latinLnBrk="0" hangingPunct="0">
              <a:lnSpc>
                <a:spcPct val="100000"/>
              </a:lnSpc>
              <a:spcBef>
                <a:spcPct val="0"/>
              </a:spcBef>
              <a:spcAft>
                <a:spcPct val="0"/>
              </a:spcAft>
              <a:buClrTx/>
              <a:buSzTx/>
              <a:buFontTx/>
              <a:buChar char="•"/>
              <a:tabLst/>
            </a:pPr>
            <a:r>
              <a:rPr lang="el-GR" altLang="el-GR" sz="3000" dirty="0"/>
              <a:t>Το μοντέλο δεν λαμβάνει υπόψη την υιοθέτηση τεχνικών </a:t>
            </a:r>
            <a:endParaRPr lang="en-US" altLang="el-GR" sz="3000" dirty="0"/>
          </a:p>
          <a:p>
            <a:pPr marL="0" marR="0" lvl="0" indent="0" algn="l" defTabSz="914400" rtl="0" eaLnBrk="0" fontAlgn="base" latinLnBrk="0" hangingPunct="0">
              <a:lnSpc>
                <a:spcPct val="100000"/>
              </a:lnSpc>
              <a:spcBef>
                <a:spcPct val="0"/>
              </a:spcBef>
              <a:spcAft>
                <a:spcPct val="0"/>
              </a:spcAft>
              <a:buClrTx/>
              <a:buSzTx/>
              <a:buNone/>
              <a:tabLst/>
            </a:pPr>
            <a:r>
              <a:rPr lang="el-GR" altLang="el-GR" sz="3000" dirty="0"/>
              <a:t>έντασης κεφαλαίου αντί για τεχνικές έντασης εργασίας. </a:t>
            </a:r>
          </a:p>
          <a:p>
            <a:pPr marL="0" marR="0" lvl="0" indent="0" algn="l" defTabSz="914400" rtl="0" eaLnBrk="0" fontAlgn="base" latinLnBrk="0" hangingPunct="0">
              <a:lnSpc>
                <a:spcPct val="100000"/>
              </a:lnSpc>
              <a:spcBef>
                <a:spcPct val="0"/>
              </a:spcBef>
              <a:spcAft>
                <a:spcPct val="0"/>
              </a:spcAft>
              <a:buClrTx/>
              <a:buSzTx/>
              <a:buFontTx/>
              <a:buChar char="•"/>
              <a:tabLst/>
            </a:pPr>
            <a:r>
              <a:rPr lang="el-GR" altLang="el-GR" sz="3000" dirty="0"/>
              <a:t>Δεν αναγνωρίζει τους περιορισμούς στην προσφορά </a:t>
            </a:r>
            <a:endParaRPr lang="en-US" altLang="el-GR" sz="3000" dirty="0"/>
          </a:p>
          <a:p>
            <a:pPr marL="0" marR="0" lvl="0" indent="0" algn="l" defTabSz="914400" rtl="0" eaLnBrk="0" fontAlgn="base" latinLnBrk="0" hangingPunct="0">
              <a:lnSpc>
                <a:spcPct val="100000"/>
              </a:lnSpc>
              <a:spcBef>
                <a:spcPct val="0"/>
              </a:spcBef>
              <a:spcAft>
                <a:spcPct val="0"/>
              </a:spcAft>
              <a:buClrTx/>
              <a:buSzTx/>
              <a:buNone/>
              <a:tabLst/>
            </a:pPr>
            <a:r>
              <a:rPr lang="el-GR" altLang="el-GR" sz="3000" dirty="0"/>
              <a:t>εξειδικευμένου εργατικού δυναμικού. </a:t>
            </a:r>
          </a:p>
          <a:p>
            <a:pPr marL="0" marR="0" lvl="0" indent="0" algn="l" defTabSz="914400" rtl="0" eaLnBrk="0" fontAlgn="base" latinLnBrk="0" hangingPunct="0">
              <a:lnSpc>
                <a:spcPct val="100000"/>
              </a:lnSpc>
              <a:spcBef>
                <a:spcPct val="0"/>
              </a:spcBef>
              <a:spcAft>
                <a:spcPct val="0"/>
              </a:spcAft>
              <a:buClrTx/>
              <a:buSzTx/>
              <a:buFontTx/>
              <a:buChar char="•"/>
              <a:tabLst/>
            </a:pPr>
            <a:r>
              <a:rPr lang="el-GR" altLang="el-GR" sz="3000" dirty="0"/>
              <a:t>Παραβλέπει την έλλειψη επιχειρηματιών στις </a:t>
            </a:r>
            <a:endParaRPr lang="en-US" altLang="el-GR" sz="3000" dirty="0"/>
          </a:p>
          <a:p>
            <a:pPr marL="0" marR="0" lvl="0" indent="0" algn="l" defTabSz="914400" rtl="0" eaLnBrk="0" fontAlgn="base" latinLnBrk="0" hangingPunct="0">
              <a:lnSpc>
                <a:spcPct val="100000"/>
              </a:lnSpc>
              <a:spcBef>
                <a:spcPct val="0"/>
              </a:spcBef>
              <a:spcAft>
                <a:spcPct val="0"/>
              </a:spcAft>
              <a:buClrTx/>
              <a:buSzTx/>
              <a:buNone/>
              <a:tabLst/>
            </a:pPr>
            <a:r>
              <a:rPr lang="el-GR" altLang="el-GR" sz="3000" dirty="0"/>
              <a:t>αναπτυσσόμενες οικονομίες (ιδιώτες </a:t>
            </a:r>
            <a:r>
              <a:rPr lang="de-DE" altLang="el-GR" sz="3000" dirty="0" err="1"/>
              <a:t>vs</a:t>
            </a:r>
            <a:r>
              <a:rPr lang="de-DE" altLang="el-GR" sz="3000" dirty="0"/>
              <a:t> </a:t>
            </a:r>
            <a:r>
              <a:rPr lang="el-GR" altLang="el-GR" sz="3000" dirty="0"/>
              <a:t>κρατικοί </a:t>
            </a:r>
            <a:r>
              <a:rPr lang="el-GR" altLang="el-GR" sz="3000" dirty="0" err="1"/>
              <a:t>καπιταλ</a:t>
            </a:r>
            <a:r>
              <a:rPr lang="el-GR" altLang="el-GR" sz="3000" dirty="0"/>
              <a:t>). </a:t>
            </a:r>
          </a:p>
          <a:p>
            <a:pPr marL="0" marR="0" lvl="0" indent="0" algn="l" defTabSz="914400" rtl="0" eaLnBrk="0" fontAlgn="base" latinLnBrk="0" hangingPunct="0">
              <a:lnSpc>
                <a:spcPct val="100000"/>
              </a:lnSpc>
              <a:spcBef>
                <a:spcPct val="0"/>
              </a:spcBef>
              <a:spcAft>
                <a:spcPct val="0"/>
              </a:spcAft>
              <a:buClrTx/>
              <a:buSzTx/>
              <a:buFontTx/>
              <a:buChar char="•"/>
              <a:tabLst/>
            </a:pPr>
            <a:r>
              <a:rPr lang="el-GR" altLang="el-GR" sz="3000" dirty="0"/>
              <a:t>Παραμελεί το ρόλο της συνολικής ζήτησης </a:t>
            </a:r>
          </a:p>
          <a:p>
            <a:pPr marL="0" marR="0" lvl="0" indent="0" algn="l" defTabSz="914400" rtl="0" eaLnBrk="0" fontAlgn="base" latinLnBrk="0" hangingPunct="0">
              <a:lnSpc>
                <a:spcPct val="100000"/>
              </a:lnSpc>
              <a:spcBef>
                <a:spcPct val="0"/>
              </a:spcBef>
              <a:spcAft>
                <a:spcPct val="0"/>
              </a:spcAft>
              <a:buClrTx/>
              <a:buSzTx/>
              <a:buNone/>
              <a:tabLst/>
            </a:pPr>
            <a:r>
              <a:rPr lang="el-GR" altLang="el-GR" sz="3000" dirty="0"/>
              <a:t>στην αναπτυξιακή διαδικασία. </a:t>
            </a:r>
          </a:p>
        </p:txBody>
      </p:sp>
    </p:spTree>
    <p:extLst>
      <p:ext uri="{BB962C8B-B14F-4D97-AF65-F5344CB8AC3E}">
        <p14:creationId xmlns:p14="http://schemas.microsoft.com/office/powerpoint/2010/main" val="2297217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F93FDB-E91F-81A5-AAB5-839AC2D75453}"/>
              </a:ext>
            </a:extLst>
          </p:cNvPr>
          <p:cNvSpPr>
            <a:spLocks noGrp="1"/>
          </p:cNvSpPr>
          <p:nvPr>
            <p:ph type="title"/>
          </p:nvPr>
        </p:nvSpPr>
        <p:spPr/>
        <p:txBody>
          <a:bodyPr>
            <a:normAutofit fontScale="90000"/>
          </a:bodyPr>
          <a:lstStyle/>
          <a:p>
            <a:r>
              <a:rPr lang="el-GR" b="1" i="0" dirty="0">
                <a:solidFill>
                  <a:srgbClr val="404040"/>
                </a:solidFill>
                <a:effectLst/>
                <a:latin typeface="DeepSeek-CJK-patch"/>
              </a:rPr>
              <a:t>Κριτική και Σύγχρονη Σχετικότητα</a:t>
            </a: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E20C426A-2C5F-00B4-5463-A562D94CF40E}"/>
              </a:ext>
            </a:extLst>
          </p:cNvPr>
          <p:cNvSpPr>
            <a:spLocks noGrp="1"/>
          </p:cNvSpPr>
          <p:nvPr>
            <p:ph idx="1"/>
          </p:nvPr>
        </p:nvSpPr>
        <p:spPr>
          <a:xfrm>
            <a:off x="457200" y="1143000"/>
            <a:ext cx="8229600" cy="5181600"/>
          </a:xfrm>
        </p:spPr>
        <p:txBody>
          <a:bodyPr>
            <a:normAutofit fontScale="92500"/>
          </a:bodyPr>
          <a:lstStyle/>
          <a:p>
            <a:pPr algn="l">
              <a:lnSpc>
                <a:spcPts val="2143"/>
              </a:lnSpc>
              <a:spcBef>
                <a:spcPts val="1029"/>
              </a:spcBef>
              <a:spcAft>
                <a:spcPts val="1029"/>
              </a:spcAft>
              <a:buNone/>
            </a:pPr>
            <a:r>
              <a:rPr lang="el-GR" b="1" i="0" dirty="0">
                <a:solidFill>
                  <a:srgbClr val="404040"/>
                </a:solidFill>
                <a:effectLst/>
                <a:latin typeface="DeepSeek-CJK-patch"/>
              </a:rPr>
              <a:t>Αδυναμίες</a:t>
            </a:r>
            <a:r>
              <a:rPr lang="el-GR" b="0" i="0" dirty="0">
                <a:solidFill>
                  <a:srgbClr val="404040"/>
                </a:solidFill>
                <a:effectLst/>
                <a:latin typeface="DeepSeek-CJK-patch"/>
              </a:rPr>
              <a:t>:</a:t>
            </a:r>
          </a:p>
          <a:p>
            <a:pPr algn="l">
              <a:lnSpc>
                <a:spcPts val="2143"/>
              </a:lnSpc>
              <a:spcBef>
                <a:spcPts val="1029"/>
              </a:spcBef>
              <a:spcAft>
                <a:spcPts val="1029"/>
              </a:spcAft>
              <a:buFont typeface="Arial" panose="020B0604020202020204" pitchFamily="34" charset="0"/>
              <a:buChar char="•"/>
            </a:pPr>
            <a:r>
              <a:rPr lang="el-GR" b="0" i="0" dirty="0">
                <a:solidFill>
                  <a:srgbClr val="404040"/>
                </a:solidFill>
                <a:effectLst/>
                <a:latin typeface="DeepSeek-CJK-patch"/>
              </a:rPr>
              <a:t>Υποεκτίμηση του ρόλου των </a:t>
            </a:r>
            <a:r>
              <a:rPr lang="el-GR" b="1" i="0" dirty="0">
                <a:solidFill>
                  <a:srgbClr val="404040"/>
                </a:solidFill>
                <a:effectLst/>
                <a:latin typeface="DeepSeek-CJK-patch"/>
              </a:rPr>
              <a:t>θεσμών</a:t>
            </a:r>
            <a:r>
              <a:rPr lang="el-GR" b="0" i="0" dirty="0">
                <a:solidFill>
                  <a:srgbClr val="404040"/>
                </a:solidFill>
                <a:effectLst/>
                <a:latin typeface="DeepSeek-CJK-patch"/>
              </a:rPr>
              <a:t> (π.χ., έλλειψη γης, διακρίσεις).</a:t>
            </a:r>
          </a:p>
          <a:p>
            <a:pPr algn="l">
              <a:lnSpc>
                <a:spcPts val="2143"/>
              </a:lnSpc>
              <a:spcBef>
                <a:spcPts val="300"/>
              </a:spcBef>
              <a:spcAft>
                <a:spcPts val="1029"/>
              </a:spcAft>
              <a:buFont typeface="Arial" panose="020B0604020202020204" pitchFamily="34" charset="0"/>
              <a:buChar char="•"/>
            </a:pPr>
            <a:r>
              <a:rPr lang="el-GR" b="0" i="0" dirty="0">
                <a:solidFill>
                  <a:srgbClr val="404040"/>
                </a:solidFill>
                <a:effectLst/>
                <a:latin typeface="DeepSeek-CJK-patch"/>
              </a:rPr>
              <a:t>Παράβλεψη </a:t>
            </a:r>
            <a:r>
              <a:rPr lang="el-GR" b="1" i="0" dirty="0">
                <a:solidFill>
                  <a:srgbClr val="404040"/>
                </a:solidFill>
                <a:effectLst/>
                <a:latin typeface="DeepSeek-CJK-patch"/>
              </a:rPr>
              <a:t>κοινωνικού κόστους</a:t>
            </a:r>
            <a:r>
              <a:rPr lang="el-GR" b="0" i="0" dirty="0">
                <a:solidFill>
                  <a:srgbClr val="404040"/>
                </a:solidFill>
                <a:effectLst/>
                <a:latin typeface="DeepSeek-CJK-patch"/>
              </a:rPr>
              <a:t> μετανάστευσης (αστικοποίηση, υποδομές).</a:t>
            </a:r>
          </a:p>
          <a:p>
            <a:pPr algn="l">
              <a:lnSpc>
                <a:spcPts val="2143"/>
              </a:lnSpc>
              <a:spcBef>
                <a:spcPts val="300"/>
              </a:spcBef>
              <a:spcAft>
                <a:spcPts val="1029"/>
              </a:spcAft>
              <a:buFont typeface="Arial" panose="020B0604020202020204" pitchFamily="34" charset="0"/>
              <a:buChar char="•"/>
            </a:pPr>
            <a:r>
              <a:rPr lang="el-GR" b="0" i="0" dirty="0">
                <a:solidFill>
                  <a:srgbClr val="404040"/>
                </a:solidFill>
                <a:effectLst/>
                <a:latin typeface="DeepSeek-CJK-patch"/>
              </a:rPr>
              <a:t>Η υπόθεση της </a:t>
            </a:r>
            <a:r>
              <a:rPr lang="el-GR" b="1" i="0" dirty="0">
                <a:solidFill>
                  <a:srgbClr val="404040"/>
                </a:solidFill>
                <a:effectLst/>
                <a:latin typeface="DeepSeek-CJK-patch"/>
              </a:rPr>
              <a:t>σταθερότητας μισθών</a:t>
            </a:r>
            <a:r>
              <a:rPr lang="el-GR" b="0" i="0" dirty="0">
                <a:solidFill>
                  <a:srgbClr val="404040"/>
                </a:solidFill>
                <a:effectLst/>
                <a:latin typeface="DeepSeek-CJK-patch"/>
              </a:rPr>
              <a:t> αγνοεί συνδικαλισμούς ή νόμους ελάχιστου μισθού.</a:t>
            </a:r>
          </a:p>
          <a:p>
            <a:pPr algn="l">
              <a:lnSpc>
                <a:spcPts val="2143"/>
              </a:lnSpc>
              <a:spcBef>
                <a:spcPts val="1029"/>
              </a:spcBef>
              <a:spcAft>
                <a:spcPts val="1029"/>
              </a:spcAft>
              <a:buNone/>
            </a:pPr>
            <a:r>
              <a:rPr lang="el-GR" b="1" i="0" dirty="0">
                <a:solidFill>
                  <a:srgbClr val="404040"/>
                </a:solidFill>
                <a:effectLst/>
                <a:latin typeface="DeepSeek-CJK-patch"/>
              </a:rPr>
              <a:t>Σύγχρονη Εφαρμογή</a:t>
            </a:r>
            <a:r>
              <a:rPr lang="el-GR" b="0" i="0" dirty="0">
                <a:solidFill>
                  <a:srgbClr val="404040"/>
                </a:solidFill>
                <a:effectLst/>
                <a:latin typeface="DeepSeek-CJK-patch"/>
              </a:rPr>
              <a:t>:</a:t>
            </a:r>
          </a:p>
          <a:p>
            <a:pPr algn="l">
              <a:lnSpc>
                <a:spcPts val="2143"/>
              </a:lnSpc>
              <a:spcBef>
                <a:spcPts val="1029"/>
              </a:spcBef>
              <a:spcAft>
                <a:spcPts val="1029"/>
              </a:spcAft>
              <a:buFont typeface="Arial" panose="020B0604020202020204" pitchFamily="34" charset="0"/>
              <a:buChar char="•"/>
            </a:pPr>
            <a:r>
              <a:rPr lang="el-GR" b="0" i="0" dirty="0">
                <a:solidFill>
                  <a:srgbClr val="404040"/>
                </a:solidFill>
                <a:effectLst/>
                <a:latin typeface="DeepSeek-CJK-patch"/>
              </a:rPr>
              <a:t>Χρήση σε οικονομίες με </a:t>
            </a:r>
            <a:r>
              <a:rPr lang="el-GR" b="1" i="0" dirty="0">
                <a:solidFill>
                  <a:srgbClr val="404040"/>
                </a:solidFill>
                <a:effectLst/>
                <a:latin typeface="DeepSeek-CJK-patch"/>
              </a:rPr>
              <a:t>υψηλή ανεργία</a:t>
            </a:r>
            <a:r>
              <a:rPr lang="el-GR" b="0" i="0" dirty="0">
                <a:solidFill>
                  <a:srgbClr val="404040"/>
                </a:solidFill>
                <a:effectLst/>
                <a:latin typeface="DeepSeek-CJK-patch"/>
              </a:rPr>
              <a:t> ή </a:t>
            </a:r>
            <a:r>
              <a:rPr lang="el-GR" b="1" i="0" dirty="0">
                <a:solidFill>
                  <a:srgbClr val="404040"/>
                </a:solidFill>
                <a:effectLst/>
                <a:latin typeface="DeepSeek-CJK-patch"/>
              </a:rPr>
              <a:t>ανεπίσημη αγορά</a:t>
            </a:r>
            <a:r>
              <a:rPr lang="el-GR" b="0" i="0" dirty="0">
                <a:solidFill>
                  <a:srgbClr val="404040"/>
                </a:solidFill>
                <a:effectLst/>
                <a:latin typeface="DeepSeek-CJK-patch"/>
              </a:rPr>
              <a:t> (π.χ., χώρες της Αφρικής/Νοτιοανατολικής Ασίας).</a:t>
            </a:r>
          </a:p>
          <a:p>
            <a:pPr algn="l">
              <a:lnSpc>
                <a:spcPts val="2143"/>
              </a:lnSpc>
              <a:spcBef>
                <a:spcPts val="300"/>
              </a:spcBef>
              <a:spcAft>
                <a:spcPts val="1029"/>
              </a:spcAft>
              <a:buFont typeface="Arial" panose="020B0604020202020204" pitchFamily="34" charset="0"/>
              <a:buChar char="•"/>
            </a:pPr>
            <a:r>
              <a:rPr lang="el-GR" b="0" i="0" dirty="0">
                <a:solidFill>
                  <a:srgbClr val="404040"/>
                </a:solidFill>
                <a:effectLst/>
                <a:latin typeface="DeepSeek-CJK-patch"/>
              </a:rPr>
              <a:t>Παράδειγμα: </a:t>
            </a:r>
            <a:r>
              <a:rPr lang="el-GR" b="1" i="0" dirty="0">
                <a:solidFill>
                  <a:srgbClr val="404040"/>
                </a:solidFill>
                <a:effectLst/>
                <a:latin typeface="DeepSeek-CJK-patch"/>
              </a:rPr>
              <a:t>Κίνα</a:t>
            </a:r>
            <a:r>
              <a:rPr lang="el-GR" b="0" i="0" dirty="0">
                <a:solidFill>
                  <a:srgbClr val="404040"/>
                </a:solidFill>
                <a:effectLst/>
                <a:latin typeface="DeepSeek-CJK-patch"/>
              </a:rPr>
              <a:t> (1978-2010) με μετανάστευση 250 εκατ. αγροτών σε πόλεις.</a:t>
            </a:r>
          </a:p>
          <a:p>
            <a:endParaRPr lang="el-GR" dirty="0"/>
          </a:p>
        </p:txBody>
      </p:sp>
    </p:spTree>
    <p:extLst>
      <p:ext uri="{BB962C8B-B14F-4D97-AF65-F5344CB8AC3E}">
        <p14:creationId xmlns:p14="http://schemas.microsoft.com/office/powerpoint/2010/main" val="852483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153854-91EF-B275-092A-3193A122CE9F}"/>
              </a:ext>
            </a:extLst>
          </p:cNvPr>
          <p:cNvSpPr>
            <a:spLocks noGrp="1"/>
          </p:cNvSpPr>
          <p:nvPr>
            <p:ph type="title"/>
          </p:nvPr>
        </p:nvSpPr>
        <p:spPr/>
        <p:txBody>
          <a:bodyPr>
            <a:normAutofit fontScale="90000"/>
          </a:bodyPr>
          <a:lstStyle/>
          <a:p>
            <a:r>
              <a:rPr lang="el-GR" b="1" i="0" dirty="0">
                <a:solidFill>
                  <a:srgbClr val="404040"/>
                </a:solidFill>
                <a:effectLst/>
                <a:latin typeface="DeepSeek-CJK-patch"/>
              </a:rPr>
              <a:t>Συμπέρασμα</a:t>
            </a: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C7A7A313-6414-ED2E-FDB7-61C992F49DF1}"/>
              </a:ext>
            </a:extLst>
          </p:cNvPr>
          <p:cNvSpPr>
            <a:spLocks noGrp="1"/>
          </p:cNvSpPr>
          <p:nvPr>
            <p:ph idx="1"/>
          </p:nvPr>
        </p:nvSpPr>
        <p:spPr>
          <a:xfrm>
            <a:off x="457200" y="1600200"/>
            <a:ext cx="8686800" cy="4525963"/>
          </a:xfrm>
        </p:spPr>
        <p:txBody>
          <a:bodyPr/>
          <a:lstStyle/>
          <a:p>
            <a:r>
              <a:rPr lang="el-GR" b="0" i="0" dirty="0">
                <a:solidFill>
                  <a:srgbClr val="404040"/>
                </a:solidFill>
                <a:effectLst/>
                <a:latin typeface="DeepSeek-CJK-patch"/>
              </a:rPr>
              <a:t>Το μοντέλο </a:t>
            </a:r>
            <a:r>
              <a:rPr lang="el-GR" b="0" i="0" dirty="0" err="1">
                <a:solidFill>
                  <a:srgbClr val="404040"/>
                </a:solidFill>
                <a:effectLst/>
                <a:latin typeface="DeepSeek-CJK-patch"/>
              </a:rPr>
              <a:t>Lewis</a:t>
            </a:r>
            <a:r>
              <a:rPr lang="el-GR" b="0" i="0" dirty="0">
                <a:solidFill>
                  <a:srgbClr val="404040"/>
                </a:solidFill>
                <a:effectLst/>
                <a:latin typeface="DeepSeek-CJK-patch"/>
              </a:rPr>
              <a:t> προσφέρει μια </a:t>
            </a:r>
            <a:r>
              <a:rPr lang="el-GR" b="1" i="0" dirty="0">
                <a:solidFill>
                  <a:srgbClr val="404040"/>
                </a:solidFill>
                <a:effectLst/>
                <a:latin typeface="DeepSeek-CJK-patch"/>
              </a:rPr>
              <a:t>δυναμική θεώρηση της ανάπτυξης</a:t>
            </a:r>
            <a:r>
              <a:rPr lang="el-GR" b="0" i="0" dirty="0">
                <a:solidFill>
                  <a:srgbClr val="404040"/>
                </a:solidFill>
                <a:effectLst/>
                <a:latin typeface="DeepSeek-CJK-patch"/>
              </a:rPr>
              <a:t> μέσω δομικών μεταβολών. Παρά τις κριτικές, παραμένει θεμέλιο για την κατανόηση της  </a:t>
            </a:r>
            <a:r>
              <a:rPr lang="el-GR" b="1" i="0" dirty="0">
                <a:solidFill>
                  <a:srgbClr val="404040"/>
                </a:solidFill>
                <a:effectLst/>
                <a:latin typeface="DeepSeek-CJK-patch"/>
              </a:rPr>
              <a:t>αστικοποίησης</a:t>
            </a:r>
            <a:r>
              <a:rPr lang="el-GR" b="0" i="0" dirty="0">
                <a:solidFill>
                  <a:srgbClr val="404040"/>
                </a:solidFill>
                <a:effectLst/>
                <a:latin typeface="DeepSeek-CJK-patch"/>
              </a:rPr>
              <a:t> και της </a:t>
            </a:r>
            <a:r>
              <a:rPr lang="el-GR" b="1" i="0" dirty="0">
                <a:solidFill>
                  <a:srgbClr val="404040"/>
                </a:solidFill>
                <a:effectLst/>
                <a:latin typeface="DeepSeek-CJK-patch"/>
              </a:rPr>
              <a:t>βιομηχανοποίησης</a:t>
            </a:r>
            <a:r>
              <a:rPr lang="el-GR" b="0" i="0" dirty="0">
                <a:solidFill>
                  <a:srgbClr val="404040"/>
                </a:solidFill>
                <a:effectLst/>
                <a:latin typeface="DeepSeek-CJK-patch"/>
              </a:rPr>
              <a:t> σε αναπτυσσόμενες οικονομίες.</a:t>
            </a:r>
            <a:br>
              <a:rPr lang="el-GR" dirty="0"/>
            </a:br>
            <a:endParaRPr lang="el-GR" dirty="0"/>
          </a:p>
        </p:txBody>
      </p:sp>
      <p:pic>
        <p:nvPicPr>
          <p:cNvPr id="4" name="Picture 3">
            <a:extLst>
              <a:ext uri="{FF2B5EF4-FFF2-40B4-BE49-F238E27FC236}">
                <a16:creationId xmlns:a16="http://schemas.microsoft.com/office/drawing/2014/main" id="{22E798CF-5BDC-2D31-4D1E-D30A383482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83953" y="4648200"/>
            <a:ext cx="2033294" cy="2033294"/>
          </a:xfrm>
          <a:prstGeom prst="rect">
            <a:avLst/>
          </a:prstGeom>
        </p:spPr>
      </p:pic>
    </p:spTree>
    <p:extLst>
      <p:ext uri="{BB962C8B-B14F-4D97-AF65-F5344CB8AC3E}">
        <p14:creationId xmlns:p14="http://schemas.microsoft.com/office/powerpoint/2010/main" val="18440753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76200"/>
            <a:ext cx="8991600" cy="6955750"/>
          </a:xfrm>
          <a:prstGeom prst="rect">
            <a:avLst/>
          </a:prstGeom>
          <a:noFill/>
        </p:spPr>
        <p:txBody>
          <a:bodyPr wrap="square" rtlCol="0">
            <a:spAutoFit/>
          </a:bodyPr>
          <a:lstStyle/>
          <a:p>
            <a:r>
              <a:rPr lang="el-GR" sz="2800" dirty="0">
                <a:solidFill>
                  <a:schemeClr val="accent2">
                    <a:lumMod val="75000"/>
                  </a:schemeClr>
                </a:solidFill>
              </a:rPr>
              <a:t>Πηγές και προτεινόμενη </a:t>
            </a:r>
            <a:r>
              <a:rPr lang="el-GR" sz="2800" dirty="0" err="1">
                <a:solidFill>
                  <a:schemeClr val="accent2">
                    <a:lumMod val="75000"/>
                  </a:schemeClr>
                </a:solidFill>
              </a:rPr>
              <a:t>βιβλιογραφεία</a:t>
            </a:r>
            <a:r>
              <a:rPr lang="en-IN" sz="2800" dirty="0">
                <a:solidFill>
                  <a:schemeClr val="accent2">
                    <a:lumMod val="75000"/>
                  </a:schemeClr>
                </a:solidFill>
              </a:rPr>
              <a:t>:</a:t>
            </a:r>
          </a:p>
          <a:p>
            <a:r>
              <a:rPr lang="en-US" sz="2200" dirty="0">
                <a:latin typeface="+mj-lt"/>
              </a:rPr>
              <a:t>Lewis, W. A. (1954). </a:t>
            </a:r>
            <a:r>
              <a:rPr lang="en-US" sz="2200" i="1" dirty="0">
                <a:latin typeface="+mj-lt"/>
              </a:rPr>
              <a:t>Economic development with unlimited supplies of </a:t>
            </a:r>
            <a:r>
              <a:rPr lang="en-US" sz="2200" i="1" dirty="0" err="1">
                <a:latin typeface="+mj-lt"/>
              </a:rPr>
              <a:t>labour</a:t>
            </a:r>
            <a:r>
              <a:rPr lang="en-US" sz="2200" i="1" dirty="0">
                <a:latin typeface="+mj-lt"/>
              </a:rPr>
              <a:t>.</a:t>
            </a:r>
            <a:r>
              <a:rPr lang="en-US" sz="2200" dirty="0">
                <a:latin typeface="+mj-lt"/>
              </a:rPr>
              <a:t> The Manchester School (May)</a:t>
            </a:r>
          </a:p>
          <a:p>
            <a:r>
              <a:rPr lang="en-US" sz="2200" b="0" i="0" dirty="0">
                <a:solidFill>
                  <a:srgbClr val="222222"/>
                </a:solidFill>
                <a:effectLst/>
                <a:latin typeface="+mj-lt"/>
              </a:rPr>
              <a:t>Lewis, W. A. (1965). A review of economic development. </a:t>
            </a:r>
            <a:r>
              <a:rPr lang="en-US" sz="2200" b="0" i="1" dirty="0">
                <a:solidFill>
                  <a:srgbClr val="222222"/>
                </a:solidFill>
                <a:effectLst/>
                <a:latin typeface="+mj-lt"/>
              </a:rPr>
              <a:t>The American Economic Review</a:t>
            </a:r>
            <a:r>
              <a:rPr lang="en-US" sz="2200" b="0" i="0" dirty="0">
                <a:solidFill>
                  <a:srgbClr val="222222"/>
                </a:solidFill>
                <a:effectLst/>
                <a:latin typeface="+mj-lt"/>
              </a:rPr>
              <a:t>, </a:t>
            </a:r>
            <a:r>
              <a:rPr lang="en-US" sz="2200" b="0" i="1" dirty="0">
                <a:solidFill>
                  <a:srgbClr val="222222"/>
                </a:solidFill>
                <a:effectLst/>
                <a:latin typeface="+mj-lt"/>
              </a:rPr>
              <a:t>55</a:t>
            </a:r>
            <a:r>
              <a:rPr lang="en-US" sz="2200" b="0" i="0" dirty="0">
                <a:solidFill>
                  <a:srgbClr val="222222"/>
                </a:solidFill>
                <a:effectLst/>
                <a:latin typeface="+mj-lt"/>
              </a:rPr>
              <a:t>(1/2), 1-16.</a:t>
            </a:r>
          </a:p>
          <a:p>
            <a:r>
              <a:rPr lang="en-US" sz="2200" b="0" i="0" dirty="0">
                <a:solidFill>
                  <a:srgbClr val="222222"/>
                </a:solidFill>
                <a:effectLst/>
                <a:latin typeface="+mj-lt"/>
              </a:rPr>
              <a:t>Lewis, W. A. (2013). </a:t>
            </a:r>
            <a:r>
              <a:rPr lang="en-US" sz="2200" b="0" i="1" dirty="0">
                <a:solidFill>
                  <a:srgbClr val="222222"/>
                </a:solidFill>
                <a:effectLst/>
                <a:latin typeface="+mj-lt"/>
              </a:rPr>
              <a:t>Theory of economic growth</a:t>
            </a:r>
            <a:r>
              <a:rPr lang="en-US" sz="2200" b="0" i="0" dirty="0">
                <a:solidFill>
                  <a:srgbClr val="222222"/>
                </a:solidFill>
                <a:effectLst/>
                <a:latin typeface="+mj-lt"/>
              </a:rPr>
              <a:t>. Routledge.</a:t>
            </a:r>
          </a:p>
          <a:p>
            <a:r>
              <a:rPr lang="en-US" sz="2200" b="0" i="0" dirty="0">
                <a:solidFill>
                  <a:srgbClr val="222222"/>
                </a:solidFill>
                <a:effectLst/>
                <a:latin typeface="+mj-lt"/>
              </a:rPr>
              <a:t>Knight, J. (2021). A tale of two countries and two stages: South Africa, China and the Lewis model. </a:t>
            </a:r>
            <a:r>
              <a:rPr lang="en-US" sz="2200" b="0" i="1" dirty="0">
                <a:solidFill>
                  <a:srgbClr val="222222"/>
                </a:solidFill>
                <a:effectLst/>
                <a:latin typeface="+mj-lt"/>
              </a:rPr>
              <a:t>South African Journal of Economics</a:t>
            </a:r>
            <a:r>
              <a:rPr lang="en-US" sz="2200" b="0" i="0" dirty="0">
                <a:solidFill>
                  <a:srgbClr val="222222"/>
                </a:solidFill>
                <a:effectLst/>
                <a:latin typeface="+mj-lt"/>
              </a:rPr>
              <a:t>, </a:t>
            </a:r>
            <a:r>
              <a:rPr lang="en-US" sz="2200" b="0" i="1" dirty="0">
                <a:solidFill>
                  <a:srgbClr val="222222"/>
                </a:solidFill>
                <a:effectLst/>
                <a:latin typeface="+mj-lt"/>
              </a:rPr>
              <a:t>89</a:t>
            </a:r>
            <a:r>
              <a:rPr lang="en-US" sz="2200" b="0" i="0" dirty="0">
                <a:solidFill>
                  <a:srgbClr val="222222"/>
                </a:solidFill>
                <a:effectLst/>
                <a:latin typeface="+mj-lt"/>
              </a:rPr>
              <a:t>(2), 143-172.</a:t>
            </a:r>
          </a:p>
          <a:p>
            <a:r>
              <a:rPr lang="en-US" sz="2200" dirty="0">
                <a:solidFill>
                  <a:srgbClr val="222222"/>
                </a:solidFill>
                <a:latin typeface="+mj-lt"/>
              </a:rPr>
              <a:t>Chan, K. W., &amp; Wei, Y. (2021). Two systems in one country: The origin, functions, and mechanisms of the rural-urban dual system in China. In </a:t>
            </a:r>
            <a:r>
              <a:rPr lang="en-US" sz="2200" i="1" dirty="0">
                <a:solidFill>
                  <a:srgbClr val="222222"/>
                </a:solidFill>
                <a:latin typeface="+mj-lt"/>
              </a:rPr>
              <a:t>Urban China Reframed </a:t>
            </a:r>
            <a:r>
              <a:rPr lang="en-US" sz="2200" dirty="0">
                <a:solidFill>
                  <a:srgbClr val="222222"/>
                </a:solidFill>
                <a:latin typeface="+mj-lt"/>
              </a:rPr>
              <a:t>(pp. 82-114). Routledge.</a:t>
            </a:r>
          </a:p>
          <a:p>
            <a:r>
              <a:rPr lang="en-US" sz="2200" dirty="0">
                <a:solidFill>
                  <a:srgbClr val="222222"/>
                </a:solidFill>
                <a:latin typeface="+mj-lt"/>
              </a:rPr>
              <a:t>Chand, R. (2025). Reimagining Agriculture for Growth, Poverty, Nutrition, and Sustainability. </a:t>
            </a:r>
            <a:r>
              <a:rPr lang="en-US" sz="2200" i="1" dirty="0">
                <a:solidFill>
                  <a:srgbClr val="222222"/>
                </a:solidFill>
                <a:latin typeface="+mj-lt"/>
              </a:rPr>
              <a:t>Agricultural Economics</a:t>
            </a:r>
            <a:r>
              <a:rPr lang="en-US" sz="2200" dirty="0">
                <a:solidFill>
                  <a:srgbClr val="222222"/>
                </a:solidFill>
                <a:latin typeface="+mj-lt"/>
              </a:rPr>
              <a:t>, e70015.</a:t>
            </a:r>
            <a:endParaRPr lang="en-IN" sz="2200" dirty="0">
              <a:solidFill>
                <a:srgbClr val="222222"/>
              </a:solidFill>
              <a:latin typeface="+mj-lt"/>
            </a:endParaRPr>
          </a:p>
          <a:p>
            <a:pPr>
              <a:buFont typeface="Arial" charset="0"/>
              <a:buChar char="•"/>
            </a:pPr>
            <a:r>
              <a:rPr lang="en-IN" sz="2200" dirty="0">
                <a:latin typeface="+mj-lt"/>
              </a:rPr>
              <a:t>Todaro, Michael P</a:t>
            </a:r>
            <a:r>
              <a:rPr lang="el-GR" sz="2200" dirty="0">
                <a:latin typeface="+mj-lt"/>
              </a:rPr>
              <a:t>.</a:t>
            </a:r>
            <a:r>
              <a:rPr lang="en-IN" sz="2200" dirty="0">
                <a:latin typeface="+mj-lt"/>
              </a:rPr>
              <a:t> and Smith,</a:t>
            </a:r>
            <a:r>
              <a:rPr lang="el-GR" sz="2200" dirty="0">
                <a:latin typeface="+mj-lt"/>
              </a:rPr>
              <a:t> </a:t>
            </a:r>
            <a:r>
              <a:rPr lang="en-IN" sz="2200" dirty="0">
                <a:latin typeface="+mj-lt"/>
              </a:rPr>
              <a:t>Stephen C. (2012). </a:t>
            </a:r>
            <a:r>
              <a:rPr lang="en-IN" sz="2200" i="1" dirty="0">
                <a:latin typeface="+mj-lt"/>
              </a:rPr>
              <a:t>Economic Development</a:t>
            </a:r>
            <a:r>
              <a:rPr lang="en-IN" sz="2200" dirty="0">
                <a:latin typeface="+mj-lt"/>
              </a:rPr>
              <a:t>, Pearson Education, Delhi</a:t>
            </a:r>
          </a:p>
          <a:p>
            <a:pPr>
              <a:buFont typeface="Arial" charset="0"/>
              <a:buChar char="•"/>
            </a:pPr>
            <a:r>
              <a:rPr lang="en-IN" sz="2200" dirty="0">
                <a:latin typeface="+mj-lt"/>
              </a:rPr>
              <a:t>Taneja, M.L and Mayer, R.M.(2013). </a:t>
            </a:r>
            <a:r>
              <a:rPr lang="en-IN" sz="2200" i="1" dirty="0">
                <a:latin typeface="+mj-lt"/>
              </a:rPr>
              <a:t>Economics of Development &amp; Planning</a:t>
            </a:r>
            <a:r>
              <a:rPr lang="en-IN" sz="2200" dirty="0">
                <a:latin typeface="+mj-lt"/>
              </a:rPr>
              <a:t>, Vishal Publishing Co. Jalandhar</a:t>
            </a:r>
          </a:p>
          <a:p>
            <a:pPr>
              <a:buFont typeface="Arial" charset="0"/>
              <a:buChar char="•"/>
            </a:pPr>
            <a:r>
              <a:rPr lang="el-GR" sz="2200" dirty="0">
                <a:latin typeface="+mj-lt"/>
              </a:rPr>
              <a:t> </a:t>
            </a:r>
            <a:r>
              <a:rPr lang="en-IN" sz="2200" dirty="0">
                <a:latin typeface="+mj-lt"/>
              </a:rPr>
              <a:t>Mishra, S.K. and Puri, V.K.(2012). </a:t>
            </a:r>
            <a:r>
              <a:rPr lang="en-IN" sz="2200" i="1" dirty="0">
                <a:latin typeface="+mj-lt"/>
              </a:rPr>
              <a:t>Economics of Development and Planning</a:t>
            </a:r>
            <a:r>
              <a:rPr lang="en-IN" sz="2200" dirty="0">
                <a:latin typeface="+mj-lt"/>
              </a:rPr>
              <a:t>, Himalya Publishing House, New Delhi.</a:t>
            </a:r>
          </a:p>
          <a:p>
            <a:r>
              <a:rPr lang="en-IN" sz="2200" dirty="0">
                <a:latin typeface="+mj-lt"/>
              </a:rPr>
              <a:t> </a:t>
            </a:r>
            <a:endParaRPr lang="en-US" sz="22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rthur Lewis (Nobel photo).jpg">
            <a:extLst>
              <a:ext uri="{FF2B5EF4-FFF2-40B4-BE49-F238E27FC236}">
                <a16:creationId xmlns:a16="http://schemas.microsoft.com/office/drawing/2014/main" id="{CCF6789C-CB8A-1E6E-288C-31970E0E821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00800" y="304800"/>
            <a:ext cx="2524125" cy="356235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AEDF396-47E8-B429-5041-9479AB1740BF}"/>
              </a:ext>
            </a:extLst>
          </p:cNvPr>
          <p:cNvSpPr txBox="1"/>
          <p:nvPr/>
        </p:nvSpPr>
        <p:spPr>
          <a:xfrm>
            <a:off x="219075" y="152400"/>
            <a:ext cx="6019800" cy="6555641"/>
          </a:xfrm>
          <a:prstGeom prst="rect">
            <a:avLst/>
          </a:prstGeom>
          <a:noFill/>
        </p:spPr>
        <p:txBody>
          <a:bodyPr wrap="square">
            <a:spAutoFit/>
          </a:bodyPr>
          <a:lstStyle/>
          <a:p>
            <a:r>
              <a:rPr lang="el-GR" sz="2800" dirty="0"/>
              <a:t>Αρχικά, το μοντέλο του </a:t>
            </a:r>
            <a:r>
              <a:rPr lang="el-GR" sz="2800" dirty="0" err="1"/>
              <a:t>δυϊκού</a:t>
            </a:r>
            <a:r>
              <a:rPr lang="el-GR" sz="2800" dirty="0"/>
              <a:t> τομέα, όπως αναπτύχθηκε από τον W. </a:t>
            </a:r>
            <a:r>
              <a:rPr lang="el-GR" sz="2800" dirty="0" err="1"/>
              <a:t>Arthur</a:t>
            </a:r>
            <a:r>
              <a:rPr lang="el-GR" sz="2800" dirty="0"/>
              <a:t> </a:t>
            </a:r>
            <a:r>
              <a:rPr lang="el-GR" sz="2800" dirty="0" err="1"/>
              <a:t>Lewis</a:t>
            </a:r>
            <a:r>
              <a:rPr lang="el-GR" sz="2800" dirty="0"/>
              <a:t>, παρουσιάστηκε στο άρθρο του με τίτλο «Οικονομική Ανάπτυξη με Απεριόριστες Προσφορές Εργασίας» (</a:t>
            </a:r>
            <a:r>
              <a:rPr lang="el-GR" sz="2800" b="1" dirty="0"/>
              <a:t>"Economic Development </a:t>
            </a:r>
            <a:r>
              <a:rPr lang="el-GR" sz="2800" b="1" dirty="0" err="1"/>
              <a:t>with</a:t>
            </a:r>
            <a:r>
              <a:rPr lang="el-GR" sz="2800" b="1" dirty="0"/>
              <a:t> </a:t>
            </a:r>
            <a:r>
              <a:rPr lang="el-GR" sz="2800" b="1" dirty="0" err="1"/>
              <a:t>Unlimited</a:t>
            </a:r>
            <a:r>
              <a:rPr lang="el-GR" sz="2800" b="1" dirty="0"/>
              <a:t> </a:t>
            </a:r>
            <a:r>
              <a:rPr lang="el-GR" sz="2800" b="1" dirty="0" err="1"/>
              <a:t>Supplies</a:t>
            </a:r>
            <a:r>
              <a:rPr lang="el-GR" sz="2800" b="1" dirty="0"/>
              <a:t> of Labour"</a:t>
            </a:r>
            <a:r>
              <a:rPr lang="el-GR" sz="2800" dirty="0"/>
              <a:t>), που δημοσιεύθηκε το 1954. Το μοντέλο πήρε το όνομά του από τον ίδιο τον </a:t>
            </a:r>
            <a:r>
              <a:rPr lang="el-GR" sz="2800" dirty="0" err="1"/>
              <a:t>Lewis</a:t>
            </a:r>
            <a:r>
              <a:rPr lang="el-GR" sz="2800" dirty="0"/>
              <a:t>. Δημοσιευμένο για πρώτη φορά στο περιοδικό The </a:t>
            </a:r>
            <a:r>
              <a:rPr lang="el-GR" sz="2800" dirty="0" err="1"/>
              <a:t>Manchester</a:t>
            </a:r>
            <a:r>
              <a:rPr lang="el-GR" sz="2800" dirty="0"/>
              <a:t> </a:t>
            </a:r>
            <a:r>
              <a:rPr lang="el-GR" sz="2800" dirty="0" err="1"/>
              <a:t>School</a:t>
            </a:r>
            <a:r>
              <a:rPr lang="el-GR" sz="2800" dirty="0"/>
              <a:t> τον Μάιο του 1954, το άρθρο και το μοντέλο που εισήγαγε έπαιξαν καθοριστικό ρόλο στη θεμελίωση του πεδίου της αναπτυξιακής οικονομικής.</a:t>
            </a:r>
          </a:p>
        </p:txBody>
      </p:sp>
    </p:spTree>
    <p:extLst>
      <p:ext uri="{BB962C8B-B14F-4D97-AF65-F5344CB8AC3E}">
        <p14:creationId xmlns:p14="http://schemas.microsoft.com/office/powerpoint/2010/main" val="438471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44A81A3-7E9F-DADA-3458-CAED5DF4CF73}"/>
              </a:ext>
            </a:extLst>
          </p:cNvPr>
          <p:cNvSpPr>
            <a:spLocks noGrp="1"/>
          </p:cNvSpPr>
          <p:nvPr>
            <p:ph idx="1"/>
          </p:nvPr>
        </p:nvSpPr>
        <p:spPr>
          <a:xfrm>
            <a:off x="-158578" y="152400"/>
            <a:ext cx="9296400" cy="6553200"/>
          </a:xfrm>
        </p:spPr>
        <p:txBody>
          <a:bodyPr>
            <a:normAutofit lnSpcReduction="10000"/>
          </a:bodyPr>
          <a:lstStyle/>
          <a:p>
            <a:r>
              <a:rPr lang="el-GR" dirty="0"/>
              <a:t>Το θεωρητικό αυτό μοντέλο ανάπτυξης επικεντρώθηκε στον διαρθρωτικό </a:t>
            </a:r>
            <a:r>
              <a:rPr lang="el-GR" b="1" dirty="0"/>
              <a:t>μετασχηματισμό </a:t>
            </a:r>
            <a:r>
              <a:rPr lang="el-GR" dirty="0"/>
              <a:t>μιας οικονομίας </a:t>
            </a:r>
            <a:r>
              <a:rPr lang="el-GR" b="1" dirty="0"/>
              <a:t>αυτοσυντήρησης</a:t>
            </a:r>
            <a:r>
              <a:rPr lang="el-GR" dirty="0"/>
              <a:t> διατυπώθηκε από τον βραβευμένο με Νόμπελ W. </a:t>
            </a:r>
            <a:r>
              <a:rPr lang="el-GR" dirty="0" err="1"/>
              <a:t>Arthur</a:t>
            </a:r>
            <a:r>
              <a:rPr lang="el-GR" dirty="0"/>
              <a:t> </a:t>
            </a:r>
            <a:r>
              <a:rPr lang="el-GR" dirty="0" err="1"/>
              <a:t>Lewis</a:t>
            </a:r>
            <a:r>
              <a:rPr lang="el-GR" dirty="0"/>
              <a:t> (1979) στα μέσα της δεκαετίας του 1950 και αργότερα τροποποιήθηκε και επεκτάθηκε από τους </a:t>
            </a:r>
            <a:r>
              <a:rPr lang="el-GR" dirty="0" err="1"/>
              <a:t>John</a:t>
            </a:r>
            <a:r>
              <a:rPr lang="el-GR" dirty="0"/>
              <a:t> </a:t>
            </a:r>
            <a:r>
              <a:rPr lang="el-GR" dirty="0" err="1"/>
              <a:t>Fei</a:t>
            </a:r>
            <a:r>
              <a:rPr lang="el-GR" dirty="0"/>
              <a:t> και </a:t>
            </a:r>
            <a:r>
              <a:rPr lang="el-GR" dirty="0" err="1"/>
              <a:t>Gustav</a:t>
            </a:r>
            <a:r>
              <a:rPr lang="el-GR" dirty="0"/>
              <a:t> </a:t>
            </a:r>
            <a:r>
              <a:rPr lang="el-GR" dirty="0" err="1"/>
              <a:t>Ranis</a:t>
            </a:r>
            <a:r>
              <a:rPr lang="el-GR" dirty="0"/>
              <a:t>. </a:t>
            </a:r>
          </a:p>
          <a:p>
            <a:r>
              <a:rPr lang="el-GR" dirty="0"/>
              <a:t>Το μοντέλο δύο τομέων του </a:t>
            </a:r>
            <a:r>
              <a:rPr lang="el-GR" dirty="0" err="1"/>
              <a:t>Lewis</a:t>
            </a:r>
            <a:r>
              <a:rPr lang="el-GR" dirty="0"/>
              <a:t> εξελίχθηκε στη </a:t>
            </a:r>
            <a:r>
              <a:rPr lang="el-GR" b="1" dirty="0"/>
              <a:t>γενική</a:t>
            </a:r>
            <a:r>
              <a:rPr lang="el-GR" dirty="0"/>
              <a:t> θεωρία της αναπτυξιακής διαδικασίας στις χώρες του Τρίτου Κόσμου με </a:t>
            </a:r>
            <a:r>
              <a:rPr lang="el-GR" b="1" dirty="0"/>
              <a:t>πλεονάζον</a:t>
            </a:r>
            <a:r>
              <a:rPr lang="el-GR" dirty="0"/>
              <a:t> εργατικό δυναμικό κατά το μεγαλύτερο μέρος της δεκαετίας του 1960 και στις αρχές της δεκαετίας του 1970. Εξακολουθεί να έχει πολλούς υποστηρικτές μέχρι σήμερα.</a:t>
            </a:r>
          </a:p>
        </p:txBody>
      </p:sp>
    </p:spTree>
    <p:extLst>
      <p:ext uri="{BB962C8B-B14F-4D97-AF65-F5344CB8AC3E}">
        <p14:creationId xmlns:p14="http://schemas.microsoft.com/office/powerpoint/2010/main" val="1624221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65C657A-FA50-1912-0864-942584A7B22E}"/>
              </a:ext>
            </a:extLst>
          </p:cNvPr>
          <p:cNvSpPr>
            <a:spLocks noGrp="1"/>
          </p:cNvSpPr>
          <p:nvPr>
            <p:ph idx="1"/>
          </p:nvPr>
        </p:nvSpPr>
        <p:spPr>
          <a:xfrm>
            <a:off x="0" y="76200"/>
            <a:ext cx="9067800" cy="7162800"/>
          </a:xfrm>
        </p:spPr>
        <p:txBody>
          <a:bodyPr>
            <a:normAutofit lnSpcReduction="10000"/>
          </a:bodyPr>
          <a:lstStyle/>
          <a:p>
            <a:r>
              <a:rPr lang="el-GR" dirty="0"/>
              <a:t>Το δοκίμιό του είναι γραμμένο στα πλαίσια της κλασικής παράδοσης. Οι κλασικοί, από τον </a:t>
            </a:r>
            <a:r>
              <a:rPr lang="el-GR" dirty="0" err="1"/>
              <a:t>Smith</a:t>
            </a:r>
            <a:r>
              <a:rPr lang="el-GR" dirty="0"/>
              <a:t> μέχρι τον </a:t>
            </a:r>
            <a:r>
              <a:rPr lang="el-GR" dirty="0" err="1"/>
              <a:t>Marx</a:t>
            </a:r>
            <a:r>
              <a:rPr lang="el-GR" dirty="0"/>
              <a:t>, όλοι υπέθεταν ή υποστήριζαν ότι υπήρχε </a:t>
            </a:r>
            <a:r>
              <a:rPr lang="el-GR" b="1" dirty="0"/>
              <a:t>απεριόριστη</a:t>
            </a:r>
            <a:r>
              <a:rPr lang="el-GR" dirty="0"/>
              <a:t> προσφορά εργασίας σε μισθούς επιπέδου αυτοσυντήρησης. Στη συνέχεια διερευνούσαν πώς αυξάνεται η παραγωγή με την πάροδο του χρόνου. </a:t>
            </a:r>
          </a:p>
          <a:p>
            <a:r>
              <a:rPr lang="el-GR" dirty="0"/>
              <a:t>Βρήκαν την απάντηση στη </a:t>
            </a:r>
            <a:r>
              <a:rPr lang="el-GR" b="1" dirty="0"/>
              <a:t>συσσώρευση</a:t>
            </a:r>
            <a:r>
              <a:rPr lang="el-GR" dirty="0"/>
              <a:t> κεφαλαίου, την οποία εξηγούσαν με βάση την ανάλυσή τους για τη </a:t>
            </a:r>
            <a:r>
              <a:rPr lang="el-GR" b="1" dirty="0"/>
              <a:t>διανομή</a:t>
            </a:r>
            <a:r>
              <a:rPr lang="el-GR" dirty="0"/>
              <a:t> του εισοδήματος. Τα κλασικά συστήματα, επομένως, προσδιόριζαν ταυτόχρονα τη διανομή του εισοδήματος και την οικονομική μεγέθυνση, με τις </a:t>
            </a:r>
            <a:r>
              <a:rPr lang="el-GR" b="1" dirty="0"/>
              <a:t>σχετικές τιμές </a:t>
            </a:r>
            <a:r>
              <a:rPr lang="el-GR" dirty="0"/>
              <a:t>των </a:t>
            </a:r>
            <a:r>
              <a:rPr lang="el-GR" b="1" dirty="0"/>
              <a:t>εμπορευμάτων</a:t>
            </a:r>
            <a:r>
              <a:rPr lang="el-GR" dirty="0"/>
              <a:t> ως σημαντικό παραπροϊόν της ανάλυσης.</a:t>
            </a:r>
          </a:p>
        </p:txBody>
      </p:sp>
    </p:spTree>
    <p:extLst>
      <p:ext uri="{BB962C8B-B14F-4D97-AF65-F5344CB8AC3E}">
        <p14:creationId xmlns:p14="http://schemas.microsoft.com/office/powerpoint/2010/main" val="2485186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89C5A49-92EA-198E-C11A-C3AA2FC48E2B}"/>
              </a:ext>
            </a:extLst>
          </p:cNvPr>
          <p:cNvSpPr>
            <a:spLocks noGrp="1"/>
          </p:cNvSpPr>
          <p:nvPr>
            <p:ph idx="1"/>
          </p:nvPr>
        </p:nvSpPr>
        <p:spPr>
          <a:xfrm>
            <a:off x="-228600" y="18535"/>
            <a:ext cx="9296400" cy="6915665"/>
          </a:xfrm>
        </p:spPr>
        <p:txBody>
          <a:bodyPr>
            <a:normAutofit fontScale="92500" lnSpcReduction="10000"/>
          </a:bodyPr>
          <a:lstStyle/>
          <a:p>
            <a:r>
              <a:rPr lang="el-GR" dirty="0"/>
              <a:t>Ο σκοπός του δοκιμίου "Οικονομική Ανάπτυξη με Απεριόριστες Προσφορές Εργασίας" είναι να διερευνήσει τι μπορεί να αξιοποιηθεί από το κλασικό πλαίσιο στην επίλυση προβλημάτων διανομής, συσσώρευσης και ανάπτυξης, πρώτα σε κλειστή και έπειτα σε ανοικτή οικονομία. </a:t>
            </a:r>
          </a:p>
          <a:p>
            <a:r>
              <a:rPr lang="el-GR" dirty="0"/>
              <a:t>Αυτή η θεωρία των δύο τομέων—τομέας αυτοσυντήρησης και καπιταλιστικός τομέας—έχει μεγάλη αναλυτική αξία. Εξηγεί πώς πραγματοποιείται </a:t>
            </a:r>
            <a:r>
              <a:rPr lang="el-GR" b="1" dirty="0"/>
              <a:t>χαμηλός</a:t>
            </a:r>
            <a:r>
              <a:rPr lang="el-GR" dirty="0"/>
              <a:t> σχηματισμός κεφαλαίου στις υποανάπτυκτες χώρες που χαρακτηρίζονται από </a:t>
            </a:r>
            <a:r>
              <a:rPr lang="el-GR" b="1" dirty="0"/>
              <a:t>αφθονία</a:t>
            </a:r>
            <a:r>
              <a:rPr lang="el-GR" dirty="0"/>
              <a:t> εργασίας και </a:t>
            </a:r>
            <a:r>
              <a:rPr lang="el-GR" b="1" dirty="0"/>
              <a:t>έλλειψη</a:t>
            </a:r>
            <a:r>
              <a:rPr lang="el-GR" dirty="0"/>
              <a:t> κεφαλαίου. </a:t>
            </a:r>
          </a:p>
          <a:p>
            <a:r>
              <a:rPr lang="el-GR" dirty="0"/>
              <a:t>Η ανάλυση των ζητημάτων πίστωσης, πληθωρισμού, πληθυσμιακής αύξησης, τεχνολογικής προόδου και διεθνούς εμπορίου προσδίδει στη θεωρία μια πτυχή </a:t>
            </a:r>
            <a:r>
              <a:rPr lang="el-GR" b="1" dirty="0"/>
              <a:t>ρεαλισμού</a:t>
            </a:r>
            <a:r>
              <a:rPr lang="el-GR" dirty="0"/>
              <a:t>.</a:t>
            </a:r>
          </a:p>
        </p:txBody>
      </p:sp>
    </p:spTree>
    <p:extLst>
      <p:ext uri="{BB962C8B-B14F-4D97-AF65-F5344CB8AC3E}">
        <p14:creationId xmlns:p14="http://schemas.microsoft.com/office/powerpoint/2010/main" val="1203002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57E95A-0E4E-13FD-3508-D26D49DD1E62}"/>
              </a:ext>
            </a:extLst>
          </p:cNvPr>
          <p:cNvSpPr>
            <a:spLocks noGrp="1"/>
          </p:cNvSpPr>
          <p:nvPr>
            <p:ph type="title"/>
          </p:nvPr>
        </p:nvSpPr>
        <p:spPr>
          <a:xfrm>
            <a:off x="457200" y="-304800"/>
            <a:ext cx="8229600" cy="1143000"/>
          </a:xfrm>
        </p:spPr>
        <p:txBody>
          <a:bodyPr/>
          <a:lstStyle/>
          <a:p>
            <a:r>
              <a:rPr lang="el-GR" b="0" i="0" dirty="0">
                <a:solidFill>
                  <a:srgbClr val="404040"/>
                </a:solidFill>
                <a:effectLst/>
                <a:latin typeface="DeepSeek-CJK-patch"/>
              </a:rPr>
              <a:t>ΘΕΩΡΙΑ:</a:t>
            </a:r>
            <a:endParaRPr lang="el-GR" dirty="0"/>
          </a:p>
        </p:txBody>
      </p:sp>
      <p:sp>
        <p:nvSpPr>
          <p:cNvPr id="3" name="Θέση περιεχομένου 2">
            <a:extLst>
              <a:ext uri="{FF2B5EF4-FFF2-40B4-BE49-F238E27FC236}">
                <a16:creationId xmlns:a16="http://schemas.microsoft.com/office/drawing/2014/main" id="{8C08B126-DDA3-9282-3977-DD8F7DA05F87}"/>
              </a:ext>
            </a:extLst>
          </p:cNvPr>
          <p:cNvSpPr>
            <a:spLocks noGrp="1"/>
          </p:cNvSpPr>
          <p:nvPr>
            <p:ph idx="1"/>
          </p:nvPr>
        </p:nvSpPr>
        <p:spPr>
          <a:xfrm>
            <a:off x="-76200" y="441993"/>
            <a:ext cx="9220200" cy="4525963"/>
          </a:xfrm>
        </p:spPr>
        <p:txBody>
          <a:bodyPr/>
          <a:lstStyle/>
          <a:p>
            <a:r>
              <a:rPr lang="el-GR" b="0" i="0" dirty="0">
                <a:solidFill>
                  <a:srgbClr val="404040"/>
                </a:solidFill>
                <a:effectLst/>
                <a:latin typeface="DeepSeek-CJK-patch"/>
              </a:rPr>
              <a:t>Το μοντέλο οικονομικής ανάπτυξης του </a:t>
            </a:r>
            <a:r>
              <a:rPr lang="el-GR" b="0" i="0" dirty="0" err="1">
                <a:solidFill>
                  <a:srgbClr val="404040"/>
                </a:solidFill>
                <a:effectLst/>
                <a:latin typeface="DeepSeek-CJK-patch"/>
              </a:rPr>
              <a:t>Lewis</a:t>
            </a:r>
            <a:r>
              <a:rPr lang="el-GR" b="0" i="0" dirty="0">
                <a:solidFill>
                  <a:srgbClr val="404040"/>
                </a:solidFill>
                <a:effectLst/>
                <a:latin typeface="DeepSeek-CJK-patch"/>
              </a:rPr>
              <a:t> αναλύει τη διαδικασία οικονομικής επέκτασης σε μια </a:t>
            </a:r>
            <a:r>
              <a:rPr lang="el-GR" b="1" i="0" dirty="0">
                <a:solidFill>
                  <a:srgbClr val="404040"/>
                </a:solidFill>
                <a:effectLst/>
                <a:latin typeface="DeepSeek-CJK-patch"/>
              </a:rPr>
              <a:t>διττή οικονομία</a:t>
            </a:r>
            <a:r>
              <a:rPr lang="el-GR" b="0" i="0" dirty="0">
                <a:solidFill>
                  <a:srgbClr val="404040"/>
                </a:solidFill>
                <a:effectLst/>
                <a:latin typeface="DeepSeek-CJK-patch"/>
              </a:rPr>
              <a:t>, την </a:t>
            </a:r>
            <a:r>
              <a:rPr lang="el-GR" b="1" i="0" dirty="0">
                <a:solidFill>
                  <a:srgbClr val="404040"/>
                </a:solidFill>
                <a:effectLst/>
                <a:latin typeface="DeepSeek-CJK-patch"/>
              </a:rPr>
              <a:t>ΚΛΕΙΣΤΗ ΟΙΚΟΝΟΜΙΑ</a:t>
            </a:r>
            <a:r>
              <a:rPr lang="el-GR" b="0" i="0" dirty="0">
                <a:solidFill>
                  <a:srgbClr val="404040"/>
                </a:solidFill>
                <a:effectLst/>
                <a:latin typeface="DeepSeek-CJK-patch"/>
              </a:rPr>
              <a:t> και την </a:t>
            </a:r>
            <a:r>
              <a:rPr lang="el-GR" b="1" i="0" dirty="0">
                <a:solidFill>
                  <a:srgbClr val="404040"/>
                </a:solidFill>
                <a:effectLst/>
                <a:latin typeface="DeepSeek-CJK-patch"/>
              </a:rPr>
              <a:t>ΑΝΟΙΚΤΗ ΟΙΚΟΝΟΜΙΑ</a:t>
            </a:r>
            <a:endParaRPr lang="el-GR" dirty="0"/>
          </a:p>
        </p:txBody>
      </p:sp>
      <p:graphicFrame>
        <p:nvGraphicFramePr>
          <p:cNvPr id="4" name="Diagram 2">
            <a:extLst>
              <a:ext uri="{FF2B5EF4-FFF2-40B4-BE49-F238E27FC236}">
                <a16:creationId xmlns:a16="http://schemas.microsoft.com/office/drawing/2014/main" id="{D2EF1C2D-1893-69A1-958B-123845B0861B}"/>
              </a:ext>
            </a:extLst>
          </p:cNvPr>
          <p:cNvGraphicFramePr/>
          <p:nvPr>
            <p:extLst>
              <p:ext uri="{D42A27DB-BD31-4B8C-83A1-F6EECF244321}">
                <p14:modId xmlns:p14="http://schemas.microsoft.com/office/powerpoint/2010/main" val="788921433"/>
              </p:ext>
            </p:extLst>
          </p:nvPr>
        </p:nvGraphicFramePr>
        <p:xfrm>
          <a:off x="762000" y="2668876"/>
          <a:ext cx="7704856" cy="4220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3">
            <a:extLst>
              <a:ext uri="{FF2B5EF4-FFF2-40B4-BE49-F238E27FC236}">
                <a16:creationId xmlns:a16="http://schemas.microsoft.com/office/drawing/2014/main" id="{E74E757E-9B66-1993-F066-7302291AB5A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083" y="5133625"/>
            <a:ext cx="1728494" cy="1728494"/>
          </a:xfrm>
          <a:prstGeom prst="rect">
            <a:avLst/>
          </a:prstGeom>
        </p:spPr>
      </p:pic>
    </p:spTree>
    <p:extLst>
      <p:ext uri="{BB962C8B-B14F-4D97-AF65-F5344CB8AC3E}">
        <p14:creationId xmlns:p14="http://schemas.microsoft.com/office/powerpoint/2010/main" val="39241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CDFD283-AF22-4AFC-E8B5-8EF756DE4C96}"/>
              </a:ext>
            </a:extLst>
          </p:cNvPr>
          <p:cNvSpPr>
            <a:spLocks noGrp="1"/>
          </p:cNvSpPr>
          <p:nvPr>
            <p:ph idx="1"/>
          </p:nvPr>
        </p:nvSpPr>
        <p:spPr>
          <a:xfrm>
            <a:off x="-32951" y="0"/>
            <a:ext cx="9362304" cy="7239000"/>
          </a:xfrm>
        </p:spPr>
        <p:txBody>
          <a:bodyPr>
            <a:normAutofit/>
          </a:bodyPr>
          <a:lstStyle/>
          <a:p>
            <a:r>
              <a:rPr lang="el-GR" dirty="0"/>
              <a:t>Στο μοντέλο του </a:t>
            </a:r>
            <a:r>
              <a:rPr lang="el-GR" dirty="0" err="1"/>
              <a:t>Lewis</a:t>
            </a:r>
            <a:r>
              <a:rPr lang="el-GR" dirty="0"/>
              <a:t>, η υποανάπτυκτη οικονομία αποτελείται από δύο τομείς: </a:t>
            </a:r>
          </a:p>
          <a:p>
            <a:pPr marL="0" indent="0">
              <a:buNone/>
            </a:pPr>
            <a:r>
              <a:rPr lang="el-GR" dirty="0"/>
              <a:t>i. Έναν παραδοσιακό, </a:t>
            </a:r>
            <a:r>
              <a:rPr lang="el-GR" dirty="0" err="1"/>
              <a:t>υπερπληθυσμιακό</a:t>
            </a:r>
            <a:r>
              <a:rPr lang="el-GR" dirty="0"/>
              <a:t> αγροτικό </a:t>
            </a:r>
            <a:r>
              <a:rPr lang="el-GR" b="1" dirty="0"/>
              <a:t>τομέα αυτοσυντήρησης </a:t>
            </a:r>
            <a:r>
              <a:rPr lang="el-GR" dirty="0"/>
              <a:t>που χαρακτηρίζεται από μηδενική οριακή παραγωγικότητα εργασίας – μια κατάσταση που επιτρέπει στον </a:t>
            </a:r>
            <a:r>
              <a:rPr lang="el-GR" dirty="0" err="1"/>
              <a:t>Lewis</a:t>
            </a:r>
            <a:r>
              <a:rPr lang="el-GR" dirty="0"/>
              <a:t> να κατατάξει αυτό το εργατικό δυναμικό ως πλεονάζον, με την έννοια ότι μπορεί να αποσυρθεί από τον παραδοσιακό γεωργικό τομέα χωρίς καμία απώλεια παραγωγής.</a:t>
            </a:r>
          </a:p>
          <a:p>
            <a:pPr marL="0" indent="0">
              <a:buNone/>
            </a:pPr>
            <a:r>
              <a:rPr lang="el-GR" dirty="0" err="1"/>
              <a:t>ii</a:t>
            </a:r>
            <a:r>
              <a:rPr lang="el-GR" dirty="0"/>
              <a:t>. Έναν σύγχρονο αστικό βιομηχανικό τομέα υψηλής παραγωγικότητας, δηλαδή τον </a:t>
            </a:r>
            <a:r>
              <a:rPr lang="el-GR" b="1" dirty="0"/>
              <a:t>Καπιταλιστικό τομέα</a:t>
            </a:r>
            <a:r>
              <a:rPr lang="el-GR" dirty="0"/>
              <a:t>, προς τον οποίο μεταφέρεται σταδιακά το εργατικό δυναμικό από τον τομέα αυτοσυντήρησης.</a:t>
            </a:r>
          </a:p>
        </p:txBody>
      </p:sp>
    </p:spTree>
    <p:extLst>
      <p:ext uri="{BB962C8B-B14F-4D97-AF65-F5344CB8AC3E}">
        <p14:creationId xmlns:p14="http://schemas.microsoft.com/office/powerpoint/2010/main" val="23395888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TotalTime>
  <Words>3330</Words>
  <Application>Microsoft Office PowerPoint</Application>
  <PresentationFormat>Προβολή στην οθόνη (4:3)</PresentationFormat>
  <Paragraphs>273</Paragraphs>
  <Slides>38</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38</vt:i4>
      </vt:variant>
    </vt:vector>
  </HeadingPairs>
  <TitlesOfParts>
    <vt:vector size="44" baseType="lpstr">
      <vt:lpstr>Agency FB</vt:lpstr>
      <vt:lpstr>Arial</vt:lpstr>
      <vt:lpstr>Calibri</vt:lpstr>
      <vt:lpstr>DeepSeek-CJK-patch</vt:lpstr>
      <vt:lpstr>Times New Roman</vt:lpstr>
      <vt:lpstr>Office Theme</vt:lpstr>
      <vt:lpstr>Οικονομική Ανάπτυξη </vt:lpstr>
      <vt:lpstr>Τα κύρια θεωρητικά μοντέλα ανάπτυξης</vt:lpstr>
      <vt:lpstr>Το μοντέλο Οικονομικής Ανάπτυξης του  W. Arthur Lewis: Το μοντέλο δυικής οικονομίας ή των δύο τομέων  (dual-sector Model)</vt:lpstr>
      <vt:lpstr>Παρουσίαση του PowerPoint</vt:lpstr>
      <vt:lpstr>Παρουσίαση του PowerPoint</vt:lpstr>
      <vt:lpstr>Παρουσίαση του PowerPoint</vt:lpstr>
      <vt:lpstr>Παρουσίαση του PowerPoint</vt:lpstr>
      <vt:lpstr>ΘΕΩΡΙΑ:</vt:lpstr>
      <vt:lpstr>Παρουσίαση του PowerPoint</vt:lpstr>
      <vt:lpstr>Βασικές Υποθέσεις </vt:lpstr>
      <vt:lpstr>ΥΠΟΘΕΣΕΙΣ (αναλυτικότερα)</vt:lpstr>
      <vt:lpstr>Παρουσίαση του PowerPoint</vt:lpstr>
      <vt:lpstr>Παρουσίαση του PowerPoint</vt:lpstr>
      <vt:lpstr>Η ΚΛΕΙΣΤΗ ΟΙΚΟΝΟΜΙΑ Ο Lewis διαιρεί την οικονομία μιας υπανάπτυκτης  χώρας σε δύο τομείς: τον «Καπιταλιστικό Τομέα»  και τον «Τομέα Αυτάρκειας»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Φάσεις Ανάπτυξης </vt:lpstr>
      <vt:lpstr>Διάγραμμα Φάσεων Lewis (Μετάβαση από τον Παραδοσιακό  στον Σύγχρονο Τομέα) </vt:lpstr>
      <vt:lpstr>2. Σημείο Καμπής (Lewis Turning Point) </vt:lpstr>
      <vt:lpstr>Επεξήγηση Σημείων Κλειδιών  </vt:lpstr>
      <vt:lpstr>Η ΑΝΟΙΚΤΗ ΟΙΚΟΝΟΜΙΑ</vt:lpstr>
      <vt:lpstr>Πολιτικές και Πρακτικές Συνέπειες </vt:lpstr>
      <vt:lpstr>Η "Τάξη των Αποταμιευτών" vs "Μισθωτή Τάξη" στο Μοντέλο του Lewis </vt:lpstr>
      <vt:lpstr>Τάξη των Αποταμιευτών (Saving Class)</vt:lpstr>
      <vt:lpstr>Μισθωτή Τάξη (Wage Class)</vt:lpstr>
      <vt:lpstr>Σημασία για το Μοντέλο και την Οικονομική Ανάπτυξη</vt:lpstr>
      <vt:lpstr>Κριτική στο μοντέλο ανάπτυξης του Lewis:</vt:lpstr>
      <vt:lpstr>Κριτική στο μοντέλο ανάπτυξης του Lewis:</vt:lpstr>
      <vt:lpstr>Παρουσίαση του PowerPoint</vt:lpstr>
      <vt:lpstr>Κριτική στο μοντέλο ανάπτυξης του Lewis:</vt:lpstr>
      <vt:lpstr>Κριτική και Σύγχρονη Σχετικότητα </vt:lpstr>
      <vt:lpstr>Συμπέρασμα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Οικονομική Ανάπτυξη Εισαγωγή στην Οικονομική Ανάπτυξη</dc:title>
  <dc:creator>PETROS GOLITSIS</dc:creator>
  <cp:lastModifiedBy>Petros Golitsis</cp:lastModifiedBy>
  <cp:revision>390</cp:revision>
  <dcterms:created xsi:type="dcterms:W3CDTF">2025-02-10T11:31:52Z</dcterms:created>
  <dcterms:modified xsi:type="dcterms:W3CDTF">2025-05-10T07:11:03Z</dcterms:modified>
</cp:coreProperties>
</file>