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27" r:id="rId3"/>
    <p:sldId id="325" r:id="rId4"/>
    <p:sldId id="257" r:id="rId5"/>
    <p:sldId id="258" r:id="rId6"/>
    <p:sldId id="329"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330" r:id="rId23"/>
    <p:sldId id="274" r:id="rId24"/>
    <p:sldId id="275" r:id="rId25"/>
    <p:sldId id="276" r:id="rId26"/>
    <p:sldId id="277" r:id="rId27"/>
    <p:sldId id="278" r:id="rId28"/>
    <p:sldId id="326"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32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3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31/10/2020</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31/10/2020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31/10/2020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31/10/2020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31/10/2020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31/10/2020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31/10/2020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342CEA3-3058-4D43-AE35-B3DA76CB4003}" type="datetimeFigureOut">
              <a:rPr lang="el-GR" smtClean="0"/>
              <a:pPr/>
              <a:t>31/10/2020</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r.wikipedia.org/wiki/%D0%94%D0%B0%D0%BD%D0%B8%D0%BB%D0%BE_%D0%9C%D0%B5%D0%B4%D0%B0%D0%BA%D0%BE%D0%B2%D0%B8%D1%9B"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en.wikipedia.org/wiki/Sami_Frash%C3%ABri"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bg.wikipedia.org/wiki/%D0%A1%D1%82%D0%B5%D1%84%D0%B0%D0%BD_%D0%A1%D1%82%D0%B0%D0%BC%D0%B1%D0%BE%D0%BB%D0%BE%D0%B2"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en.wikipedia.org/wiki/Petko_Karavelov"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en.journey.bg/bulgaria/bulgaria.php?guide=223"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n.wikipedia.org/wiki/Dimitrije_Davidovi%C4%8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85786" y="1285861"/>
            <a:ext cx="7672414" cy="4500594"/>
          </a:xfrm>
          <a:ln>
            <a:solidFill>
              <a:srgbClr val="FF0000"/>
            </a:solidFill>
          </a:ln>
        </p:spPr>
        <p:txBody>
          <a:bodyPr>
            <a:normAutofit/>
          </a:bodyPr>
          <a:lstStyle/>
          <a:p>
            <a:r>
              <a:rPr lang="el-GR" dirty="0" smtClean="0"/>
              <a:t>ΕΝΤΥΠΑ ΚΑΙ ΗΛΕΚΤΡΟΝΙΚΑ ΜΜΕ ΣΤΑ ΒΑΛΚΑΝΙΑ</a:t>
            </a:r>
            <a:br>
              <a:rPr lang="el-GR" dirty="0" smtClean="0"/>
            </a:br>
            <a:r>
              <a:rPr lang="en-US" dirty="0" smtClean="0">
                <a:solidFill>
                  <a:srgbClr val="FF0000"/>
                </a:solidFill>
              </a:rPr>
              <a:t>I</a:t>
            </a:r>
            <a:r>
              <a:rPr lang="el-GR" b="1" dirty="0" smtClean="0">
                <a:solidFill>
                  <a:srgbClr val="FF0000"/>
                </a:solidFill>
              </a:rPr>
              <a:t>. ΕΝΤΥΠΑ</a:t>
            </a:r>
            <a:r>
              <a:rPr lang="el-GR" dirty="0" smtClean="0"/>
              <a:t/>
            </a:r>
            <a:br>
              <a:rPr lang="el-GR" dirty="0" smtClean="0"/>
            </a:b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a:r>
              <a:rPr lang="en-US" dirty="0" err="1" smtClean="0"/>
              <a:t>Danilo</a:t>
            </a:r>
            <a:r>
              <a:rPr lang="en-US" dirty="0" smtClean="0"/>
              <a:t> </a:t>
            </a:r>
            <a:r>
              <a:rPr lang="en-US" dirty="0" err="1" smtClean="0"/>
              <a:t>Medakovic</a:t>
            </a:r>
            <a:r>
              <a:rPr lang="en-US" dirty="0" smtClean="0"/>
              <a:t> (</a:t>
            </a:r>
            <a:r>
              <a:rPr lang="el-GR" dirty="0" err="1" smtClean="0"/>
              <a:t>Данило</a:t>
            </a:r>
            <a:r>
              <a:rPr lang="el-GR" dirty="0" smtClean="0"/>
              <a:t> </a:t>
            </a:r>
            <a:r>
              <a:rPr lang="el-GR" dirty="0" err="1" smtClean="0"/>
              <a:t>Медаковић</a:t>
            </a:r>
            <a:r>
              <a:rPr lang="el-GR" dirty="0" smtClean="0"/>
              <a:t>, </a:t>
            </a:r>
            <a:r>
              <a:rPr lang="en-US" dirty="0" smtClean="0"/>
              <a:t>1819-1881): "</a:t>
            </a:r>
            <a:r>
              <a:rPr lang="en-US" dirty="0" err="1" smtClean="0"/>
              <a:t>Napredak</a:t>
            </a:r>
            <a:r>
              <a:rPr lang="en-US" dirty="0" smtClean="0"/>
              <a:t>”</a:t>
            </a:r>
            <a:endParaRPr lang="el-GR" dirty="0" smtClean="0"/>
          </a:p>
          <a:p>
            <a:pPr>
              <a:buNone/>
            </a:pPr>
            <a:r>
              <a:rPr lang="en-US" sz="2400" u="sng" dirty="0" smtClean="0">
                <a:hlinkClick r:id="rId2"/>
              </a:rPr>
              <a:t>https://sr.wikipedia.org/wiki/%D0%94%D0%B0%D0%BD%D0%B8%D0%BB%D0%BE_%D0%9C%D0%B5%D0%B4%D0%B0%D0%BA%D0%BE%D0%B2%D0%B8%D1%9B</a:t>
            </a:r>
            <a:r>
              <a:rPr lang="en-US" sz="2400" u="sng" dirty="0" smtClean="0"/>
              <a:t> </a:t>
            </a:r>
            <a:endParaRPr lang="el-G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Danilo Medakovic.jpg"/>
          <p:cNvPicPr>
            <a:picLocks noGrp="1"/>
          </p:cNvPicPr>
          <p:nvPr>
            <p:ph idx="1"/>
          </p:nvPr>
        </p:nvPicPr>
        <p:blipFill>
          <a:blip r:embed="rId2" cstate="print"/>
          <a:srcRect/>
          <a:stretch>
            <a:fillRect/>
          </a:stretch>
        </p:blipFill>
        <p:spPr bwMode="auto">
          <a:xfrm>
            <a:off x="1500166" y="571480"/>
            <a:ext cx="5572164" cy="578647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b="1" dirty="0" smtClean="0"/>
              <a:t>Στη Βουλγαρία: </a:t>
            </a:r>
            <a:endParaRPr lang="el-GR" dirty="0" smtClean="0"/>
          </a:p>
          <a:p>
            <a:r>
              <a:rPr lang="el-GR" dirty="0" smtClean="0"/>
              <a:t>1. Κωνσταντινούπολη: σημαίνοντα μέλη της βουλγαρικής παροικίας (εκπαιδευτικοί, συγγραφείς/λογοτέχνες, έμποροι)</a:t>
            </a:r>
            <a:endParaRPr lang="en-US" dirty="0" smtClean="0"/>
          </a:p>
          <a:p>
            <a:endParaRPr lang="en-US" dirty="0" smtClean="0"/>
          </a:p>
          <a:p>
            <a:r>
              <a:rPr lang="el-GR" dirty="0" smtClean="0"/>
              <a:t>2. Παραδουνάβιες ηγεμονίες: λογοτέχνες, ποιητές, τυπογράφοι (</a:t>
            </a:r>
            <a:r>
              <a:rPr lang="en-US" dirty="0" err="1" smtClean="0"/>
              <a:t>Karavelov</a:t>
            </a:r>
            <a:r>
              <a:rPr lang="el-GR" dirty="0" smtClean="0"/>
              <a:t>, </a:t>
            </a:r>
            <a:r>
              <a:rPr lang="en-US" dirty="0" err="1" smtClean="0"/>
              <a:t>Botev</a:t>
            </a:r>
            <a:r>
              <a:rPr lang="el-GR" dirty="0" smtClean="0"/>
              <a:t>) ή απλά επαναστάτες (</a:t>
            </a:r>
            <a:r>
              <a:rPr lang="en-US" dirty="0" err="1" smtClean="0"/>
              <a:t>Rakovski</a:t>
            </a:r>
            <a:r>
              <a:rPr lang="el-GR" dirty="0" smtClean="0"/>
              <a:t>).</a:t>
            </a:r>
          </a:p>
          <a:p>
            <a:endParaRPr lang="el-GR" dirty="0" smtClean="0"/>
          </a:p>
          <a:p>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n-US" b="1" dirty="0" smtClean="0"/>
              <a:t>	</a:t>
            </a:r>
            <a:r>
              <a:rPr lang="el-GR" b="1" dirty="0" smtClean="0"/>
              <a:t>Στη Ρουμανία</a:t>
            </a:r>
            <a:r>
              <a:rPr lang="el-GR" dirty="0" smtClean="0"/>
              <a:t>: διανοούμενοι (εθνικά και κοινωνικά θέματα των Ρουμάνων, εθνική γλώσσα και εθνικό αίσθημα, ένωση Παραδουνάβιων Ηγεμονιών).</a:t>
            </a:r>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lstStyle/>
          <a:p>
            <a:pPr>
              <a:buNone/>
            </a:pPr>
            <a:r>
              <a:rPr lang="en-US" b="1" dirty="0" smtClean="0"/>
              <a:t>	</a:t>
            </a:r>
            <a:r>
              <a:rPr lang="el-GR" b="1" dirty="0" smtClean="0"/>
              <a:t>Στην Αλβανία</a:t>
            </a:r>
            <a:r>
              <a:rPr lang="el-GR" dirty="0" smtClean="0"/>
              <a:t>: Αλβανοί διανοούμενοι και συγγραφείς. </a:t>
            </a:r>
            <a:r>
              <a:rPr lang="en-US" b="1" dirty="0" smtClean="0"/>
              <a:t>Sami  </a:t>
            </a:r>
            <a:r>
              <a:rPr lang="en-US" b="1" dirty="0" err="1" smtClean="0"/>
              <a:t>Frashëri</a:t>
            </a:r>
            <a:r>
              <a:rPr lang="en-US" b="1" dirty="0" smtClean="0"/>
              <a:t> </a:t>
            </a:r>
            <a:r>
              <a:rPr lang="el-GR" dirty="0" smtClean="0"/>
              <a:t>(1850-1904, συγγραφέας, φιλόσοφος, θεατρικός συγγραφέας και εξέχουσα προσωπικότητα του </a:t>
            </a:r>
            <a:r>
              <a:rPr lang="en-US" dirty="0" smtClean="0"/>
              <a:t>“</a:t>
            </a:r>
            <a:r>
              <a:rPr lang="el-GR" dirty="0" err="1" smtClean="0"/>
              <a:t>Rilindja</a:t>
            </a:r>
            <a:r>
              <a:rPr lang="el-GR" dirty="0" smtClean="0"/>
              <a:t> </a:t>
            </a:r>
            <a:r>
              <a:rPr lang="el-GR" dirty="0" err="1" smtClean="0"/>
              <a:t>Kombëtare</a:t>
            </a:r>
            <a:r>
              <a:rPr lang="en-US" dirty="0" smtClean="0"/>
              <a:t>”</a:t>
            </a:r>
            <a:r>
              <a:rPr lang="el-GR" dirty="0" smtClean="0"/>
              <a:t>, του Εθνικού Κινήματος Αναγέννησης της Αλβανίας, μαζί με τους δύο αδελφούς του </a:t>
            </a:r>
            <a:r>
              <a:rPr lang="el-GR" dirty="0" err="1" smtClean="0"/>
              <a:t>Abdyl</a:t>
            </a:r>
            <a:r>
              <a:rPr lang="el-GR" dirty="0" smtClean="0"/>
              <a:t> και </a:t>
            </a:r>
            <a:r>
              <a:rPr lang="el-GR" dirty="0" err="1" smtClean="0"/>
              <a:t>Naim</a:t>
            </a:r>
            <a:r>
              <a:rPr lang="el-GR" dirty="0" smtClean="0"/>
              <a:t>) με τον </a:t>
            </a:r>
            <a:r>
              <a:rPr lang="el-GR" i="1" dirty="0" smtClean="0"/>
              <a:t>Ερμηνευτή της Ανατολής</a:t>
            </a:r>
            <a:r>
              <a:rPr lang="el-GR" dirty="0" smtClean="0"/>
              <a:t>.</a:t>
            </a:r>
          </a:p>
          <a:p>
            <a:pPr>
              <a:buNone/>
            </a:pP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3100" dirty="0" smtClean="0"/>
              <a:t/>
            </a:r>
            <a:br>
              <a:rPr lang="en-US" sz="3100" dirty="0" smtClean="0"/>
            </a:br>
            <a:r>
              <a:rPr lang="en-US" sz="3100" dirty="0" smtClean="0"/>
              <a:t>Sami </a:t>
            </a:r>
            <a:r>
              <a:rPr lang="en-US" sz="3100" dirty="0" err="1" smtClean="0"/>
              <a:t>Frashëri</a:t>
            </a:r>
            <a:r>
              <a:rPr lang="en-US" sz="3100" dirty="0" smtClean="0"/>
              <a:t>  </a:t>
            </a:r>
            <a:r>
              <a:rPr lang="en-US" sz="3100" u="sng" dirty="0" smtClean="0">
                <a:hlinkClick r:id="rId2"/>
              </a:rPr>
              <a:t>https://en.wikipedia.org/wiki/Sami_Frash%C3%ABri</a:t>
            </a:r>
            <a:r>
              <a:rPr lang="el-GR" dirty="0" smtClean="0"/>
              <a:t/>
            </a:r>
            <a:br>
              <a:rPr lang="el-GR" dirty="0" smtClean="0"/>
            </a:br>
            <a:endParaRPr lang="el-GR" dirty="0"/>
          </a:p>
        </p:txBody>
      </p:sp>
      <p:pic>
        <p:nvPicPr>
          <p:cNvPr id="4" name="3 - Θέση περιεχομένου" descr="Sami Frashëri (i ri).jpg"/>
          <p:cNvPicPr>
            <a:picLocks noGrp="1"/>
          </p:cNvPicPr>
          <p:nvPr>
            <p:ph idx="1"/>
          </p:nvPr>
        </p:nvPicPr>
        <p:blipFill>
          <a:blip r:embed="rId3" cstate="print"/>
          <a:srcRect/>
          <a:stretch>
            <a:fillRect/>
          </a:stretch>
        </p:blipFill>
        <p:spPr bwMode="auto">
          <a:xfrm>
            <a:off x="1785918" y="1500174"/>
            <a:ext cx="5214974" cy="50720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err="1" smtClean="0"/>
              <a:t>Frashëri</a:t>
            </a:r>
            <a:r>
              <a:rPr lang="el-GR" sz="2800" dirty="0" smtClean="0"/>
              <a:t> σε αλβανικό γραμματόσημο, 1950</a:t>
            </a:r>
            <a:endParaRPr lang="el-GR" sz="2800" dirty="0"/>
          </a:p>
        </p:txBody>
      </p:sp>
      <p:pic>
        <p:nvPicPr>
          <p:cNvPr id="4" name="3 - Θέση περιεχομένου" descr="https://upload.wikimedia.org/wikipedia/commons/thumb/f/fe/Sami_Frash%C3%ABri_1950_Albania_stamp.jpg/144px-Sami_Frash%C3%ABri_1950_Albania_stamp.jpg"/>
          <p:cNvPicPr>
            <a:picLocks noGrp="1"/>
          </p:cNvPicPr>
          <p:nvPr>
            <p:ph idx="1"/>
          </p:nvPr>
        </p:nvPicPr>
        <p:blipFill>
          <a:blip r:embed="rId2" cstate="print"/>
          <a:srcRect/>
          <a:stretch>
            <a:fillRect/>
          </a:stretch>
        </p:blipFill>
        <p:spPr bwMode="auto">
          <a:xfrm>
            <a:off x="2571736" y="1643050"/>
            <a:ext cx="3429024" cy="46434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i="1" u="sng" dirty="0" smtClean="0"/>
              <a:t>2. Περίοδος εθνικών κρατών</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p:txBody>
          <a:bodyPr/>
          <a:lstStyle/>
          <a:p>
            <a:r>
              <a:rPr lang="el-GR" dirty="0" smtClean="0"/>
              <a:t>Το ενδιαφέρον μετατοπίζεται</a:t>
            </a:r>
            <a:r>
              <a:rPr lang="en-US" dirty="0" smtClean="0"/>
              <a:t>:</a:t>
            </a:r>
            <a:endParaRPr lang="el-GR" dirty="0" smtClean="0"/>
          </a:p>
          <a:p>
            <a:pPr>
              <a:buNone/>
            </a:pPr>
            <a:r>
              <a:rPr lang="el-GR" dirty="0" smtClean="0"/>
              <a:t>		</a:t>
            </a:r>
          </a:p>
          <a:p>
            <a:pPr>
              <a:buFont typeface="Wingdings" pitchFamily="2" charset="2"/>
              <a:buChar char="ü"/>
            </a:pPr>
            <a:r>
              <a:rPr lang="el-GR" dirty="0" smtClean="0"/>
              <a:t>Πολιτικές εξελίξεις στα νεότευκτα κράτη </a:t>
            </a:r>
          </a:p>
          <a:p>
            <a:pPr>
              <a:buFont typeface="Wingdings" pitchFamily="2" charset="2"/>
              <a:buChar char="ü"/>
            </a:pPr>
            <a:r>
              <a:rPr lang="el-GR" dirty="0" smtClean="0"/>
              <a:t>Εθνική ολοκλήρωση </a:t>
            </a:r>
          </a:p>
          <a:p>
            <a:pPr>
              <a:buNone/>
            </a:pPr>
            <a:r>
              <a:rPr lang="el-GR" dirty="0" smtClean="0"/>
              <a:t> </a:t>
            </a:r>
          </a:p>
          <a:p>
            <a:r>
              <a:rPr lang="el-GR" dirty="0" smtClean="0"/>
              <a:t>Άνθρωποι του Τύπου =Πολιτικοί</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b="1" dirty="0" smtClean="0"/>
              <a:t>	Στη Σερβία:</a:t>
            </a:r>
            <a:endParaRPr lang="el-GR" dirty="0" smtClean="0"/>
          </a:p>
          <a:p>
            <a:r>
              <a:rPr lang="en-US" dirty="0" err="1" smtClean="0"/>
              <a:t>Davidovic</a:t>
            </a:r>
            <a:r>
              <a:rPr lang="el-GR" dirty="0" smtClean="0"/>
              <a:t>:  </a:t>
            </a:r>
            <a:r>
              <a:rPr lang="en-US" i="1" dirty="0" err="1" smtClean="0"/>
              <a:t>Novine</a:t>
            </a:r>
            <a:r>
              <a:rPr lang="en-US" i="1" dirty="0" smtClean="0"/>
              <a:t> </a:t>
            </a:r>
            <a:r>
              <a:rPr lang="en-US" i="1" dirty="0" err="1" smtClean="0"/>
              <a:t>serbske</a:t>
            </a:r>
            <a:endParaRPr lang="el-GR" i="1" dirty="0" smtClean="0"/>
          </a:p>
          <a:p>
            <a:pPr lvl="0"/>
            <a:r>
              <a:rPr lang="el-GR" dirty="0" smtClean="0"/>
              <a:t>(1850-1860):  </a:t>
            </a:r>
            <a:r>
              <a:rPr lang="en-US" dirty="0" err="1" smtClean="0"/>
              <a:t>Matija</a:t>
            </a:r>
            <a:r>
              <a:rPr lang="en-US" dirty="0" smtClean="0"/>
              <a:t> Ban (</a:t>
            </a:r>
            <a:r>
              <a:rPr lang="el-GR" dirty="0" smtClean="0"/>
              <a:t>συντηρητικός) </a:t>
            </a:r>
          </a:p>
          <a:p>
            <a:pPr>
              <a:buNone/>
            </a:pPr>
            <a:r>
              <a:rPr lang="el-GR" dirty="0" smtClean="0"/>
              <a:t>				</a:t>
            </a:r>
            <a:r>
              <a:rPr lang="en-US" dirty="0" smtClean="0"/>
              <a:t>Vladimir </a:t>
            </a:r>
            <a:r>
              <a:rPr lang="en-US" dirty="0" err="1" smtClean="0"/>
              <a:t>Jovanovic</a:t>
            </a:r>
            <a:r>
              <a:rPr lang="en-US" dirty="0" smtClean="0"/>
              <a:t> (</a:t>
            </a:r>
            <a:r>
              <a:rPr lang="el-GR" dirty="0" smtClean="0"/>
              <a:t>πολιτικός, 			φιλελεύθερος)</a:t>
            </a:r>
          </a:p>
          <a:p>
            <a:endParaRPr lang="el-GR" dirty="0" smtClean="0"/>
          </a:p>
          <a:p>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lstStyle/>
          <a:p>
            <a:pPr lvl="0"/>
            <a:r>
              <a:rPr lang="el-GR" dirty="0" smtClean="0"/>
              <a:t>(μετά το 1881, ίδρυση κομμάτων στη Σερβία-αύξηση εφημερίδων ):</a:t>
            </a:r>
          </a:p>
          <a:p>
            <a:pPr>
              <a:buNone/>
            </a:pPr>
            <a:r>
              <a:rPr lang="el-GR" dirty="0" smtClean="0"/>
              <a:t>	</a:t>
            </a:r>
            <a:r>
              <a:rPr lang="en-US" dirty="0" err="1" smtClean="0"/>
              <a:t>Pera</a:t>
            </a:r>
            <a:r>
              <a:rPr lang="en-US" dirty="0" smtClean="0"/>
              <a:t> </a:t>
            </a:r>
            <a:r>
              <a:rPr lang="en-US" dirty="0" err="1" smtClean="0"/>
              <a:t>Todorovic</a:t>
            </a:r>
            <a:r>
              <a:rPr lang="el-GR" dirty="0" smtClean="0"/>
              <a:t>, σημαντικότερος δημοσιογράφος</a:t>
            </a:r>
          </a:p>
          <a:p>
            <a:pPr>
              <a:buNone/>
            </a:pPr>
            <a:endParaRPr lang="el-GR" dirty="0" smtClean="0"/>
          </a:p>
          <a:p>
            <a:pPr lvl="0"/>
            <a:r>
              <a:rPr lang="el-GR" dirty="0" smtClean="0"/>
              <a:t>(αρχές 19</a:t>
            </a:r>
            <a:r>
              <a:rPr lang="el-GR" baseline="30000" dirty="0" smtClean="0"/>
              <a:t>ου</a:t>
            </a:r>
            <a:r>
              <a:rPr lang="el-GR" dirty="0" smtClean="0"/>
              <a:t> αι.) </a:t>
            </a:r>
            <a:r>
              <a:rPr lang="en-US" dirty="0" err="1" smtClean="0"/>
              <a:t>Stojan</a:t>
            </a:r>
            <a:r>
              <a:rPr lang="en-US" dirty="0" smtClean="0"/>
              <a:t> </a:t>
            </a:r>
            <a:r>
              <a:rPr lang="en-US" dirty="0" err="1" smtClean="0"/>
              <a:t>Protic</a:t>
            </a:r>
            <a:r>
              <a:rPr lang="el-GR" dirty="0" smtClean="0"/>
              <a:t> (πολιτικός, συγγραφέας και ένας από τους ιδρυτές του κόμματος </a:t>
            </a:r>
            <a:r>
              <a:rPr lang="el-GR" dirty="0" err="1" smtClean="0"/>
              <a:t>Ριζισπαστών</a:t>
            </a:r>
            <a:r>
              <a:rPr lang="el-GR" dirty="0" smtClean="0"/>
              <a:t>) με τη </a:t>
            </a:r>
            <a:r>
              <a:rPr lang="en-US" dirty="0" err="1" smtClean="0"/>
              <a:t>Samouprava</a:t>
            </a: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ctr">
              <a:buNone/>
            </a:pPr>
            <a:r>
              <a:rPr lang="el-GR" sz="4800" b="1"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	</a:t>
            </a:r>
            <a:r>
              <a:rPr lang="el-GR" sz="4800" b="1"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 </a:t>
            </a:r>
            <a:r>
              <a:rPr lang="el-GR" sz="4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Ο Τύπος μέχρι τον Β΄ ΠΠ</a:t>
            </a:r>
            <a:r>
              <a:rPr lang="el-GR" sz="40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a:t>
            </a:r>
            <a:endParaRPr lang="en-US" sz="40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a:p>
            <a:pPr algn="ctr">
              <a:buNone/>
            </a:pPr>
            <a:r>
              <a:rPr lang="el-GR" sz="4000" b="1" dirty="0" smtClean="0">
                <a:ln w="6350">
                  <a:noFill/>
                </a:ln>
                <a:solidFill>
                  <a:srgbClr val="FF0000"/>
                </a:solidFill>
                <a:effectLst>
                  <a:outerShdw blurRad="114300" dist="101600" dir="2700000" algn="tl" rotWithShape="0">
                    <a:srgbClr val="000000">
                      <a:alpha val="40000"/>
                    </a:srgbClr>
                  </a:outerShdw>
                </a:effectLst>
                <a:latin typeface="+mj-lt"/>
                <a:ea typeface="+mj-ea"/>
                <a:cs typeface="+mj-cs"/>
              </a:rPr>
              <a:t> </a:t>
            </a:r>
            <a:r>
              <a:rPr lang="el-GR" sz="4000" b="1" dirty="0" smtClean="0">
                <a:ln w="6350">
                  <a:noFill/>
                </a:ln>
                <a:solidFill>
                  <a:srgbClr val="FF0000"/>
                </a:solidFill>
                <a:effectLst>
                  <a:outerShdw blurRad="114300" dist="101600" dir="2700000" algn="tl" rotWithShape="0">
                    <a:srgbClr val="000000">
                      <a:alpha val="40000"/>
                    </a:srgbClr>
                  </a:outerShdw>
                </a:effectLst>
                <a:latin typeface="+mj-lt"/>
                <a:ea typeface="+mj-ea"/>
                <a:cs typeface="+mj-cs"/>
              </a:rPr>
              <a:t>Άνθρωποι του Τύπου – Σχέσεις με την Εξουσία – Εθνικά Θέματα</a:t>
            </a:r>
            <a:endParaRPr lang="en-US" sz="4000" b="1" dirty="0" smtClean="0">
              <a:ln w="6350">
                <a:noFill/>
              </a:ln>
              <a:solidFill>
                <a:srgbClr val="FF0000"/>
              </a:solidFill>
              <a:effectLst>
                <a:outerShdw blurRad="114300" dist="101600" dir="2700000" algn="tl" rotWithShape="0">
                  <a:srgbClr val="000000">
                    <a:alpha val="40000"/>
                  </a:srgbClr>
                </a:outerShdw>
              </a:effectLst>
              <a:latin typeface="+mj-lt"/>
              <a:ea typeface="+mj-ea"/>
              <a:cs typeface="+mj-cs"/>
            </a:endParaRPr>
          </a:p>
          <a:p>
            <a:pPr algn="ctr"/>
            <a:endParaRPr lang="el-GR" sz="40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dirty="0" smtClean="0"/>
              <a:t/>
            </a:r>
            <a:br>
              <a:rPr lang="el-GR" sz="3200" dirty="0" smtClean="0"/>
            </a:br>
            <a:r>
              <a:rPr lang="en-US" sz="3100" dirty="0" smtClean="0"/>
              <a:t> </a:t>
            </a:r>
            <a:r>
              <a:rPr lang="en-US" sz="3100" dirty="0" err="1" smtClean="0"/>
              <a:t>Stojan</a:t>
            </a:r>
            <a:r>
              <a:rPr lang="en-US" sz="3100" dirty="0" smtClean="0"/>
              <a:t> </a:t>
            </a:r>
            <a:r>
              <a:rPr lang="en-US" sz="3100" dirty="0" err="1" smtClean="0"/>
              <a:t>Protic</a:t>
            </a:r>
            <a:r>
              <a:rPr lang="el-GR" sz="3100" dirty="0" smtClean="0"/>
              <a:t> </a:t>
            </a:r>
            <a:r>
              <a:rPr lang="el-GR" sz="3200" dirty="0" smtClean="0"/>
              <a:t>(</a:t>
            </a:r>
            <a:r>
              <a:rPr lang="el-GR" sz="3200" dirty="0" err="1" smtClean="0"/>
              <a:t>Стојан</a:t>
            </a:r>
            <a:r>
              <a:rPr lang="el-GR" sz="3200" dirty="0" smtClean="0"/>
              <a:t> </a:t>
            </a:r>
            <a:r>
              <a:rPr lang="el-GR" sz="3200" dirty="0" err="1" smtClean="0"/>
              <a:t>Протић</a:t>
            </a:r>
            <a:r>
              <a:rPr lang="el-GR" sz="3200" dirty="0" smtClean="0"/>
              <a:t>, 1857 – 1923)</a:t>
            </a:r>
            <a:r>
              <a:rPr lang="en-US" sz="3200" dirty="0" smtClean="0"/>
              <a:t> </a:t>
            </a:r>
            <a:r>
              <a:rPr lang="en-US" sz="1600" dirty="0" smtClean="0"/>
              <a:t>https://sr.wikipedia.org/wiki/%D0%A1%D1%82%D0%BE%D1%98%D0%B0%D0%BD_%D0%9F%D1%80%D0%BE%D1%82%D0%B8%D1%9B </a:t>
            </a:r>
            <a:r>
              <a:rPr lang="el-GR" sz="1600" dirty="0" smtClean="0"/>
              <a:t> </a:t>
            </a:r>
            <a:r>
              <a:rPr lang="el-GR" sz="3200" dirty="0" smtClean="0"/>
              <a:t/>
            </a:r>
            <a:br>
              <a:rPr lang="el-GR" sz="3200" dirty="0" smtClean="0"/>
            </a:br>
            <a:endParaRPr lang="el-GR" sz="3200" dirty="0"/>
          </a:p>
        </p:txBody>
      </p:sp>
      <p:pic>
        <p:nvPicPr>
          <p:cNvPr id="4" name="3 - Θέση περιεχομένου" descr="Stojan protic.jpg"/>
          <p:cNvPicPr>
            <a:picLocks noGrp="1"/>
          </p:cNvPicPr>
          <p:nvPr>
            <p:ph idx="1"/>
          </p:nvPr>
        </p:nvPicPr>
        <p:blipFill>
          <a:blip r:embed="rId2" cstate="print"/>
          <a:srcRect/>
          <a:stretch>
            <a:fillRect/>
          </a:stretch>
        </p:blipFill>
        <p:spPr bwMode="auto">
          <a:xfrm>
            <a:off x="2071670" y="1428736"/>
            <a:ext cx="4429156" cy="5143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3</a:t>
            </a:r>
            <a:r>
              <a:rPr lang="el-GR" i="1" dirty="0" smtClean="0"/>
              <a:t>. Παραμονές Α΄ΠΠ</a:t>
            </a:r>
            <a:endParaRPr lang="el-GR" dirty="0"/>
          </a:p>
        </p:txBody>
      </p:sp>
      <p:sp>
        <p:nvSpPr>
          <p:cNvPr id="3" name="2 - Θέση περιεχομένου"/>
          <p:cNvSpPr>
            <a:spLocks noGrp="1"/>
          </p:cNvSpPr>
          <p:nvPr>
            <p:ph idx="1"/>
          </p:nvPr>
        </p:nvSpPr>
        <p:spPr/>
        <p:txBody>
          <a:bodyPr>
            <a:normAutofit/>
          </a:bodyPr>
          <a:lstStyle/>
          <a:p>
            <a:pPr lvl="0">
              <a:buNone/>
            </a:pPr>
            <a:r>
              <a:rPr lang="el-GR" dirty="0" smtClean="0"/>
              <a:t>	</a:t>
            </a:r>
          </a:p>
          <a:p>
            <a:pPr lvl="0">
              <a:buNone/>
            </a:pPr>
            <a:endParaRPr lang="el-GR" dirty="0" smtClean="0"/>
          </a:p>
          <a:p>
            <a:pPr lvl="0">
              <a:buNone/>
            </a:pPr>
            <a:r>
              <a:rPr lang="el-GR" dirty="0" smtClean="0"/>
              <a:t>	Εκτός από δημοσιογράφους στις στήλες εφημερίδων-περιοδικών γράφουν: δάσκαλοι, ιερείς, φοιτητές, μαθητές, κ.ά.</a:t>
            </a:r>
          </a:p>
          <a:p>
            <a:pPr lvl="0">
              <a:buNone/>
            </a:pPr>
            <a:r>
              <a:rPr lang="el-GR" dirty="0" smtClean="0"/>
              <a:t> </a:t>
            </a:r>
          </a:p>
          <a:p>
            <a:pPr lvl="0"/>
            <a:endParaRPr lang="el-GR" dirty="0" smtClean="0"/>
          </a:p>
          <a:p>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000" b="0" dirty="0" smtClean="0"/>
              <a:t>4</a:t>
            </a:r>
            <a:r>
              <a:rPr lang="el-GR" sz="4000" b="0" i="1" dirty="0" smtClean="0"/>
              <a:t>. 2</a:t>
            </a:r>
            <a:r>
              <a:rPr lang="el-GR" sz="4000" b="0" i="1" baseline="30000" dirty="0" smtClean="0"/>
              <a:t>η</a:t>
            </a:r>
            <a:r>
              <a:rPr lang="el-GR" sz="4000" b="0" i="1" dirty="0" smtClean="0"/>
              <a:t> δεκαετία 20ού αι.</a:t>
            </a:r>
            <a:r>
              <a:rPr lang="el-GR" sz="4000" b="0" dirty="0" smtClean="0"/>
              <a:t/>
            </a:r>
            <a:br>
              <a:rPr lang="el-GR" sz="4000" b="0" dirty="0" smtClean="0"/>
            </a:br>
            <a:endParaRPr lang="el-GR" sz="4000" b="0" dirty="0"/>
          </a:p>
        </p:txBody>
      </p:sp>
      <p:sp>
        <p:nvSpPr>
          <p:cNvPr id="3" name="2 - Θέση περιεχομένου"/>
          <p:cNvSpPr>
            <a:spLocks noGrp="1"/>
          </p:cNvSpPr>
          <p:nvPr>
            <p:ph idx="1"/>
          </p:nvPr>
        </p:nvSpPr>
        <p:spPr/>
        <p:txBody>
          <a:bodyPr/>
          <a:lstStyle/>
          <a:p>
            <a:pPr>
              <a:buNone/>
            </a:pPr>
            <a:r>
              <a:rPr lang="el-GR" dirty="0" smtClean="0"/>
              <a:t>		Ο Τύπος αλλάζει χαρακτηριστικά:    	      </a:t>
            </a:r>
          </a:p>
          <a:p>
            <a:pPr>
              <a:buNone/>
            </a:pPr>
            <a:r>
              <a:rPr lang="el-GR" dirty="0" smtClean="0"/>
              <a:t>	καθημερινές εφημερίδες, αύξηση κυκλοφορίας, πληροφοριακό περιεχόμενο, επαγγελματίες δημοσιογράφοι</a:t>
            </a:r>
          </a:p>
          <a:p>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b="1" dirty="0" smtClean="0"/>
              <a:t>	Στη Ρουμανία</a:t>
            </a:r>
            <a:endParaRPr lang="el-GR" dirty="0" smtClean="0"/>
          </a:p>
          <a:p>
            <a:pPr>
              <a:buNone/>
            </a:pPr>
            <a:r>
              <a:rPr lang="el-GR" dirty="0" smtClean="0"/>
              <a:t>	Δεκαετία 1920 : αύξηση προσωπικού εφημερίδων, ίδρυση πρώτης ένωσης δημοσιογράφων. Σε μια δεκαετία γίνεται λόγος για εκπαίδευση και δικαιώματα.</a:t>
            </a:r>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b="1" dirty="0" smtClean="0"/>
              <a:t>	Στη Βουλγαρία</a:t>
            </a:r>
            <a:endParaRPr lang="el-GR" dirty="0" smtClean="0"/>
          </a:p>
          <a:p>
            <a:r>
              <a:rPr lang="el-GR" dirty="0" smtClean="0"/>
              <a:t>(καχεξία οικονομική στο Μεσοπόλεμο-άρση ελευθεροτυπίας) ωστόσο,  </a:t>
            </a:r>
          </a:p>
          <a:p>
            <a:r>
              <a:rPr lang="el-GR" dirty="0" smtClean="0"/>
              <a:t>αύξηση προσωπικού εφημερίδων, επαγγελματίες δημοσιογράφοι στις εφημερίδες.</a:t>
            </a:r>
          </a:p>
          <a:p>
            <a:pPr>
              <a:buNone/>
            </a:pPr>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b="1" dirty="0" smtClean="0"/>
              <a:t>	Στην Αλβανία</a:t>
            </a:r>
            <a:r>
              <a:rPr lang="el-GR" dirty="0" smtClean="0"/>
              <a:t>: Δεν εξελίσσεται ο Τύπος, μέσο πίεσης της αντιπολίτευσης.</a:t>
            </a:r>
          </a:p>
          <a:p>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ctr">
              <a:buNone/>
            </a:pPr>
            <a:r>
              <a:rPr lang="el-GR" sz="6000" b="1" dirty="0" smtClean="0">
                <a:solidFill>
                  <a:srgbClr val="FF0000"/>
                </a:solidFill>
              </a:rPr>
              <a:t>Εξουσία-Τύπος: σχέση εξάρτησης </a:t>
            </a:r>
            <a:endParaRPr lang="el-GR" sz="6000"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sz="4000" b="1" dirty="0" smtClean="0"/>
              <a:t>Εφημερίδα και Κόμμα: διαδίδεται η πολιτική του κόμματος μέσω της εφημερίδας</a:t>
            </a:r>
            <a:endParaRPr lang="el-GR" sz="4000" dirty="0" smtClean="0"/>
          </a:p>
          <a:p>
            <a:r>
              <a:rPr lang="el-GR" sz="4000" b="1" dirty="0" smtClean="0"/>
              <a:t>Εφημερίδα και αντιπολίτευση: η αντιπολίτευση κυρίως στηρίζεται στον Τύπο</a:t>
            </a:r>
            <a:endParaRPr lang="el-GR" sz="4000" dirty="0" smtClean="0"/>
          </a:p>
          <a:p>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u="sng" dirty="0" smtClean="0"/>
              <a:t>Εξουσία και Τύπος στη Σερβία</a:t>
            </a:r>
            <a:endParaRPr lang="el-GR" dirty="0"/>
          </a:p>
        </p:txBody>
      </p:sp>
      <p:sp>
        <p:nvSpPr>
          <p:cNvPr id="3" name="2 - Θέση περιεχομένου"/>
          <p:cNvSpPr>
            <a:spLocks noGrp="1"/>
          </p:cNvSpPr>
          <p:nvPr>
            <p:ph idx="1"/>
          </p:nvPr>
        </p:nvSpPr>
        <p:spPr/>
        <p:txBody>
          <a:bodyPr/>
          <a:lstStyle/>
          <a:p>
            <a:pPr lvl="0"/>
            <a:r>
              <a:rPr lang="el-GR" b="1" dirty="0" smtClean="0"/>
              <a:t>1858</a:t>
            </a:r>
            <a:r>
              <a:rPr lang="el-GR" dirty="0" smtClean="0"/>
              <a:t> Εθνοσυνέλευση του Αγίου Ανδρέα στο Βελιγράδι: συντηρητικοί και φιλελεύθεροι. Ιδρύουν τις δικές τους εφημερίδες.</a:t>
            </a:r>
          </a:p>
          <a:p>
            <a:pPr lvl="0"/>
            <a:r>
              <a:rPr lang="el-GR" b="1" dirty="0" smtClean="0"/>
              <a:t>1881</a:t>
            </a:r>
            <a:r>
              <a:rPr lang="el-GR" dirty="0" smtClean="0"/>
              <a:t> Κόμματα ριζοσπαστών, προοδευτικών, φιλελεύθερων και σοσιαλιστών. Προωθούν τις ιδέες τους μέσω των εφημερίδων       πολλαπλασιάζονται εφημερίδες/δημοσιογράφοι</a:t>
            </a:r>
          </a:p>
          <a:p>
            <a:pPr lvl="0"/>
            <a:r>
              <a:rPr lang="el-GR" b="1" dirty="0" smtClean="0"/>
              <a:t>1880</a:t>
            </a:r>
            <a:r>
              <a:rPr lang="el-GR" dirty="0" smtClean="0"/>
              <a:t> </a:t>
            </a:r>
            <a:r>
              <a:rPr lang="en-US" i="1" dirty="0" err="1" smtClean="0"/>
              <a:t>Svetla</a:t>
            </a:r>
            <a:r>
              <a:rPr lang="el-GR" dirty="0" smtClean="0"/>
              <a:t> αντιπολίτευση   (</a:t>
            </a:r>
            <a:r>
              <a:rPr lang="el-GR" dirty="0" err="1" smtClean="0"/>
              <a:t>ριζοσπάστες+συντηρητικοί</a:t>
            </a:r>
            <a:r>
              <a:rPr lang="el-GR" dirty="0" smtClean="0"/>
              <a:t>)</a:t>
            </a:r>
          </a:p>
          <a:p>
            <a:pPr>
              <a:buNone/>
            </a:pPr>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lvl="0"/>
            <a:r>
              <a:rPr lang="el-GR" b="1" dirty="0" smtClean="0"/>
              <a:t>1881</a:t>
            </a:r>
            <a:r>
              <a:rPr lang="el-GR" dirty="0" smtClean="0"/>
              <a:t> </a:t>
            </a:r>
            <a:r>
              <a:rPr lang="en-US" i="1" dirty="0" err="1" smtClean="0"/>
              <a:t>Samouprava</a:t>
            </a:r>
            <a:r>
              <a:rPr lang="el-GR" dirty="0" smtClean="0"/>
              <a:t>, όργανο των ριζοσπαστών (35 φορές απαγόρευση κυκλοφορίας)</a:t>
            </a:r>
          </a:p>
          <a:p>
            <a:pPr lvl="0"/>
            <a:r>
              <a:rPr lang="en-US" b="1" i="1" dirty="0" err="1" smtClean="0"/>
              <a:t>Srpski</a:t>
            </a:r>
            <a:r>
              <a:rPr lang="en-US" b="1" i="1" dirty="0" smtClean="0"/>
              <a:t> </a:t>
            </a:r>
            <a:r>
              <a:rPr lang="en-US" b="1" i="1" dirty="0" err="1" smtClean="0"/>
              <a:t>Knjizevni</a:t>
            </a:r>
            <a:r>
              <a:rPr lang="en-US" b="1" i="1" dirty="0" smtClean="0"/>
              <a:t> </a:t>
            </a:r>
            <a:r>
              <a:rPr lang="en-US" b="1" i="1" dirty="0" err="1" smtClean="0"/>
              <a:t>glasnik</a:t>
            </a:r>
            <a:r>
              <a:rPr lang="en-US" b="1" dirty="0" smtClean="0"/>
              <a:t> </a:t>
            </a:r>
            <a:r>
              <a:rPr lang="el-GR" dirty="0" smtClean="0"/>
              <a:t>του </a:t>
            </a:r>
            <a:r>
              <a:rPr lang="el-GR" dirty="0" err="1" smtClean="0"/>
              <a:t>Μπογκντάν</a:t>
            </a:r>
            <a:r>
              <a:rPr lang="el-GR" dirty="0" smtClean="0"/>
              <a:t> </a:t>
            </a:r>
            <a:r>
              <a:rPr lang="el-GR" dirty="0" err="1" smtClean="0"/>
              <a:t>Πόποβιτς</a:t>
            </a:r>
            <a:r>
              <a:rPr lang="el-GR" dirty="0" smtClean="0"/>
              <a:t>, η σημαντικότερη εφημερίδα της Αντιπολίτευσης.</a:t>
            </a:r>
          </a:p>
          <a:p>
            <a:pPr lvl="0"/>
            <a:r>
              <a:rPr lang="en-US" b="1" i="1" dirty="0" err="1" smtClean="0"/>
              <a:t>Odjsk</a:t>
            </a:r>
            <a:r>
              <a:rPr lang="en-US" dirty="0" smtClean="0"/>
              <a:t> </a:t>
            </a:r>
            <a:r>
              <a:rPr lang="el-GR" dirty="0" smtClean="0"/>
              <a:t>το επίσημο έντυπο όργανο των ανεξάρτητων Φιλελευθέρων</a:t>
            </a:r>
          </a:p>
          <a:p>
            <a:pPr lvl="0"/>
            <a:r>
              <a:rPr lang="el-GR" b="1" dirty="0" smtClean="0"/>
              <a:t>1871</a:t>
            </a:r>
            <a:r>
              <a:rPr lang="el-GR" i="1" dirty="0" smtClean="0"/>
              <a:t> </a:t>
            </a:r>
            <a:r>
              <a:rPr lang="en-US" i="1" dirty="0" err="1" smtClean="0"/>
              <a:t>Radnik</a:t>
            </a:r>
            <a:r>
              <a:rPr lang="el-GR" i="1" dirty="0" smtClean="0"/>
              <a:t>. </a:t>
            </a:r>
            <a:r>
              <a:rPr lang="el-GR" dirty="0" smtClean="0"/>
              <a:t>Μαζί με άλλα περιοδικά του ο </a:t>
            </a:r>
            <a:r>
              <a:rPr lang="en-US" dirty="0" err="1" smtClean="0"/>
              <a:t>Svetozar</a:t>
            </a:r>
            <a:r>
              <a:rPr lang="en-US" dirty="0" smtClean="0"/>
              <a:t> </a:t>
            </a:r>
            <a:r>
              <a:rPr lang="en-US" dirty="0" err="1" smtClean="0"/>
              <a:t>Markovic</a:t>
            </a:r>
            <a:r>
              <a:rPr lang="en-US" dirty="0" smtClean="0"/>
              <a:t> </a:t>
            </a:r>
            <a:r>
              <a:rPr lang="el-GR" dirty="0" smtClean="0"/>
              <a:t>διέδιδε αριστερές ιδέες.</a:t>
            </a:r>
          </a:p>
          <a:p>
            <a:pPr>
              <a:buNone/>
            </a:pP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411807"/>
          </a:xfrm>
        </p:spPr>
        <p:txBody>
          <a:bodyPr/>
          <a:lstStyle/>
          <a:p>
            <a:pPr>
              <a:buNone/>
            </a:pPr>
            <a:r>
              <a:rPr lang="el-GR" b="1" dirty="0" smtClean="0"/>
              <a:t>ΠΕΡΙΕΧΟΜΕΝΑ ΜΑΘΗΜΑΤΟΣ</a:t>
            </a:r>
          </a:p>
          <a:p>
            <a:r>
              <a:rPr lang="el-GR" dirty="0" smtClean="0"/>
              <a:t>Άνθρωποι του Τύπου στα Βαλκάνια</a:t>
            </a:r>
          </a:p>
          <a:p>
            <a:r>
              <a:rPr lang="el-GR" dirty="0" smtClean="0"/>
              <a:t>Εξουσία-Τύπος: σχέση εξάρτησης</a:t>
            </a:r>
          </a:p>
          <a:p>
            <a:r>
              <a:rPr lang="el-GR" dirty="0" smtClean="0"/>
              <a:t>Η απήχηση του Τύπου   </a:t>
            </a:r>
          </a:p>
          <a:p>
            <a:r>
              <a:rPr lang="el-GR" dirty="0" smtClean="0"/>
              <a:t>Ο Τύπος στην Οθωμανική Αυτοκρατορία    </a:t>
            </a:r>
          </a:p>
          <a:p>
            <a:r>
              <a:rPr lang="el-GR" dirty="0" smtClean="0"/>
              <a:t>Ο Τύπος και τα εθνικά θέματα </a:t>
            </a:r>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lvl="0"/>
            <a:r>
              <a:rPr lang="en-US" i="1" dirty="0" smtClean="0"/>
              <a:t>Social </a:t>
            </a:r>
            <a:r>
              <a:rPr lang="en-US" i="1" dirty="0" err="1" smtClean="0"/>
              <a:t>Demokrat</a:t>
            </a:r>
            <a:r>
              <a:rPr lang="en-US" dirty="0" smtClean="0"/>
              <a:t>, </a:t>
            </a:r>
            <a:r>
              <a:rPr lang="en-US" i="1" dirty="0" err="1" smtClean="0"/>
              <a:t>Radniske</a:t>
            </a:r>
            <a:r>
              <a:rPr lang="en-US" i="1" dirty="0" smtClean="0"/>
              <a:t> </a:t>
            </a:r>
            <a:r>
              <a:rPr lang="en-US" i="1" dirty="0" err="1" smtClean="0"/>
              <a:t>Novine</a:t>
            </a:r>
            <a:r>
              <a:rPr lang="en-US" dirty="0" smtClean="0"/>
              <a:t> </a:t>
            </a:r>
            <a:r>
              <a:rPr lang="el-GR" dirty="0" smtClean="0"/>
              <a:t>μαρξιστική ιδεολογία</a:t>
            </a:r>
          </a:p>
          <a:p>
            <a:pPr lvl="0"/>
            <a:r>
              <a:rPr lang="el-GR" b="1" dirty="0" smtClean="0"/>
              <a:t>1904</a:t>
            </a:r>
            <a:r>
              <a:rPr lang="el-GR" dirty="0" smtClean="0"/>
              <a:t> ημερήσιες εφημερίδες (13 μόνο στο Βελιγράδι το 1904), πρώτη η </a:t>
            </a:r>
            <a:r>
              <a:rPr lang="en-US" i="1" dirty="0" err="1" smtClean="0"/>
              <a:t>Srpski</a:t>
            </a:r>
            <a:r>
              <a:rPr lang="en-US" i="1" dirty="0" smtClean="0"/>
              <a:t> </a:t>
            </a:r>
            <a:r>
              <a:rPr lang="en-US" i="1" dirty="0" err="1" smtClean="0"/>
              <a:t>Novine</a:t>
            </a:r>
            <a:r>
              <a:rPr lang="en-US" i="1" dirty="0" smtClean="0"/>
              <a:t> </a:t>
            </a:r>
            <a:r>
              <a:rPr lang="el-GR" dirty="0" smtClean="0"/>
              <a:t>και τελευταία η </a:t>
            </a:r>
            <a:r>
              <a:rPr lang="en-US" i="1" dirty="0" err="1" smtClean="0"/>
              <a:t>Politika</a:t>
            </a:r>
            <a:r>
              <a:rPr lang="en-US" dirty="0" smtClean="0"/>
              <a:t> </a:t>
            </a:r>
            <a:r>
              <a:rPr lang="el-GR" dirty="0" smtClean="0"/>
              <a:t>των αδελφών </a:t>
            </a:r>
            <a:r>
              <a:rPr lang="en-US" dirty="0" err="1" smtClean="0"/>
              <a:t>Radislav</a:t>
            </a:r>
            <a:r>
              <a:rPr lang="el-GR" dirty="0" smtClean="0"/>
              <a:t> &amp; </a:t>
            </a:r>
            <a:r>
              <a:rPr lang="en-US" dirty="0" err="1" smtClean="0"/>
              <a:t>Darko</a:t>
            </a:r>
            <a:r>
              <a:rPr lang="en-US" dirty="0" smtClean="0"/>
              <a:t> </a:t>
            </a:r>
            <a:r>
              <a:rPr lang="en-US" dirty="0" err="1" smtClean="0"/>
              <a:t>Ribnikar</a:t>
            </a:r>
            <a:r>
              <a:rPr lang="el-GR" dirty="0" smtClean="0"/>
              <a:t> (η σημαντικότερη του 20</a:t>
            </a:r>
            <a:r>
              <a:rPr lang="el-GR" baseline="30000" dirty="0" smtClean="0"/>
              <a:t>ου</a:t>
            </a:r>
            <a:r>
              <a:rPr lang="el-GR" dirty="0" smtClean="0"/>
              <a:t> αι.).</a:t>
            </a:r>
          </a:p>
          <a:p>
            <a:endParaRPr lang="el-G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buNone/>
            </a:pPr>
            <a:r>
              <a:rPr lang="el-GR" u="sng" dirty="0" smtClean="0"/>
              <a:t> ΜΕΣΟΠΟΛΕΜΟΣ</a:t>
            </a:r>
            <a:endParaRPr lang="el-GR" dirty="0" smtClean="0"/>
          </a:p>
          <a:p>
            <a:pPr lvl="0"/>
            <a:r>
              <a:rPr lang="en-US" i="1" dirty="0" err="1" smtClean="0"/>
              <a:t>Samouprava</a:t>
            </a:r>
            <a:r>
              <a:rPr lang="en-US" dirty="0" smtClean="0"/>
              <a:t> </a:t>
            </a:r>
            <a:r>
              <a:rPr lang="el-GR" dirty="0" smtClean="0"/>
              <a:t>το όργανο των Ριζοσπαστών έως το τέλος του Α΄ ΠΠ.  Το 1920 αντικαθίσταται από τη </a:t>
            </a:r>
            <a:r>
              <a:rPr lang="en-US" i="1" dirty="0" err="1" smtClean="0"/>
              <a:t>Zastava</a:t>
            </a:r>
            <a:r>
              <a:rPr lang="el-GR" dirty="0" smtClean="0"/>
              <a:t>.</a:t>
            </a:r>
          </a:p>
          <a:p>
            <a:pPr lvl="0"/>
            <a:r>
              <a:rPr lang="el-GR" dirty="0" smtClean="0"/>
              <a:t>Δημοκρατικοί       </a:t>
            </a:r>
            <a:r>
              <a:rPr lang="en-US" dirty="0" err="1" smtClean="0"/>
              <a:t>Dimokratija</a:t>
            </a:r>
            <a:r>
              <a:rPr lang="el-GR" dirty="0" smtClean="0"/>
              <a:t>, αλλά η αριστερή τους πτέρυγα      </a:t>
            </a:r>
            <a:r>
              <a:rPr lang="en-US" i="1" dirty="0" smtClean="0"/>
              <a:t>Nova </a:t>
            </a:r>
            <a:r>
              <a:rPr lang="en-US" i="1" dirty="0" err="1" smtClean="0"/>
              <a:t>Evropa</a:t>
            </a:r>
            <a:r>
              <a:rPr lang="en-US" i="1" dirty="0" smtClean="0"/>
              <a:t> </a:t>
            </a:r>
            <a:r>
              <a:rPr lang="el-GR" dirty="0" smtClean="0"/>
              <a:t>(Βελιγράδι) &amp; </a:t>
            </a:r>
            <a:r>
              <a:rPr lang="en-US" i="1" dirty="0" err="1" smtClean="0"/>
              <a:t>Svobodna</a:t>
            </a:r>
            <a:r>
              <a:rPr lang="en-US" i="1" dirty="0" smtClean="0"/>
              <a:t> </a:t>
            </a:r>
            <a:r>
              <a:rPr lang="en-US" i="1" dirty="0" err="1" smtClean="0"/>
              <a:t>Tribuna</a:t>
            </a:r>
            <a:r>
              <a:rPr lang="el-GR" dirty="0" smtClean="0"/>
              <a:t> (Ζάγκρεμπ).</a:t>
            </a:r>
          </a:p>
          <a:p>
            <a:pPr lvl="0"/>
            <a:r>
              <a:rPr lang="el-GR" dirty="0" smtClean="0"/>
              <a:t>Καθαρό Κόμμα Δικαιωμάτων Κροατίας    </a:t>
            </a:r>
            <a:r>
              <a:rPr lang="en-US" i="1" dirty="0" err="1" smtClean="0"/>
              <a:t>Hrvatska</a:t>
            </a:r>
            <a:endParaRPr lang="el-GR" dirty="0" smtClean="0"/>
          </a:p>
          <a:p>
            <a:endParaRPr lang="el-GR" dirty="0"/>
          </a:p>
        </p:txBody>
      </p:sp>
      <p:cxnSp>
        <p:nvCxnSpPr>
          <p:cNvPr id="11" name="10 - Ευθύγραμμο βέλος σύνδεσης"/>
          <p:cNvCxnSpPr/>
          <p:nvPr/>
        </p:nvCxnSpPr>
        <p:spPr>
          <a:xfrm>
            <a:off x="3286116" y="3786190"/>
            <a:ext cx="214314"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4" name="13 - Ευθύγραμμο βέλος σύνδεσης"/>
          <p:cNvCxnSpPr/>
          <p:nvPr/>
        </p:nvCxnSpPr>
        <p:spPr>
          <a:xfrm>
            <a:off x="6786578" y="5143512"/>
            <a:ext cx="28575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a:off x="3143240" y="4143380"/>
            <a:ext cx="214314"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lvl="0"/>
            <a:r>
              <a:rPr lang="el-GR" dirty="0" smtClean="0"/>
              <a:t>Κροατική Ένωση τη </a:t>
            </a:r>
            <a:r>
              <a:rPr lang="en-US" i="1" dirty="0" err="1" smtClean="0"/>
              <a:t>Hrva</a:t>
            </a:r>
            <a:r>
              <a:rPr lang="en-US" dirty="0" err="1" smtClean="0"/>
              <a:t>t</a:t>
            </a:r>
            <a:endParaRPr lang="el-GR" dirty="0" smtClean="0"/>
          </a:p>
          <a:p>
            <a:pPr lvl="0"/>
            <a:r>
              <a:rPr lang="el-GR" dirty="0" smtClean="0"/>
              <a:t>Σλοβενικό Λαϊκό Κόμμα      </a:t>
            </a:r>
            <a:r>
              <a:rPr lang="en-US" i="1" dirty="0" err="1" smtClean="0"/>
              <a:t>Slovenec</a:t>
            </a:r>
            <a:endParaRPr lang="el-GR" dirty="0" smtClean="0"/>
          </a:p>
          <a:p>
            <a:pPr lvl="0"/>
            <a:r>
              <a:rPr lang="el-GR" dirty="0" smtClean="0"/>
              <a:t>Οργάνωση Γιουγκοσλάβων Μουσουλμάνων</a:t>
            </a:r>
          </a:p>
          <a:p>
            <a:pPr lvl="0">
              <a:buNone/>
            </a:pPr>
            <a:r>
              <a:rPr lang="el-GR" dirty="0" smtClean="0"/>
              <a:t>          </a:t>
            </a:r>
            <a:r>
              <a:rPr lang="en-US" i="1" dirty="0" smtClean="0"/>
              <a:t>Pravda</a:t>
            </a:r>
            <a:endParaRPr lang="el-GR" dirty="0" smtClean="0"/>
          </a:p>
          <a:p>
            <a:pPr lvl="0"/>
            <a:r>
              <a:rPr lang="el-GR" dirty="0" smtClean="0"/>
              <a:t>Οπαδοί ενιαίας Γιουγκοσλαβίας (Ζάγκρεμπ)  </a:t>
            </a:r>
            <a:r>
              <a:rPr lang="en-US" i="1" dirty="0" err="1" smtClean="0"/>
              <a:t>Novosti</a:t>
            </a:r>
            <a:endParaRPr lang="el-GR" dirty="0" smtClean="0"/>
          </a:p>
          <a:p>
            <a:pPr lvl="0"/>
            <a:r>
              <a:rPr lang="el-GR" dirty="0" smtClean="0"/>
              <a:t>ΚΚΓ      </a:t>
            </a:r>
            <a:r>
              <a:rPr lang="en-US" i="1" dirty="0" err="1" smtClean="0"/>
              <a:t>Proleter</a:t>
            </a:r>
            <a:endParaRPr lang="el-GR" dirty="0" smtClean="0"/>
          </a:p>
          <a:p>
            <a:pPr lvl="0"/>
            <a:r>
              <a:rPr lang="en-US" i="1" dirty="0" smtClean="0"/>
              <a:t>Radical, </a:t>
            </a:r>
            <a:r>
              <a:rPr lang="en-US" i="1" dirty="0" err="1" smtClean="0"/>
              <a:t>Srpsko</a:t>
            </a:r>
            <a:r>
              <a:rPr lang="en-US" i="1" dirty="0" smtClean="0"/>
              <a:t> </a:t>
            </a:r>
            <a:r>
              <a:rPr lang="en-US" i="1" dirty="0" err="1" smtClean="0"/>
              <a:t>Kolo</a:t>
            </a:r>
            <a:r>
              <a:rPr lang="en-US" i="1" dirty="0" smtClean="0"/>
              <a:t>, Jug, </a:t>
            </a:r>
            <a:r>
              <a:rPr lang="en-US" i="1" dirty="0" err="1" smtClean="0"/>
              <a:t>Hrvatski</a:t>
            </a:r>
            <a:r>
              <a:rPr lang="en-US" i="1" dirty="0" smtClean="0"/>
              <a:t> </a:t>
            </a:r>
            <a:r>
              <a:rPr lang="en-US" i="1" dirty="0" err="1" smtClean="0"/>
              <a:t>Seljak</a:t>
            </a:r>
            <a:r>
              <a:rPr lang="en-US" dirty="0" smtClean="0"/>
              <a:t>, </a:t>
            </a:r>
            <a:r>
              <a:rPr lang="el-GR" dirty="0" smtClean="0"/>
              <a:t>κ</a:t>
            </a:r>
            <a:r>
              <a:rPr lang="en-US" dirty="0" smtClean="0"/>
              <a:t>.</a:t>
            </a:r>
            <a:r>
              <a:rPr lang="el-GR" dirty="0" smtClean="0"/>
              <a:t>ά</a:t>
            </a:r>
            <a:r>
              <a:rPr lang="en-US" dirty="0" smtClean="0"/>
              <a:t>.</a:t>
            </a:r>
            <a:endParaRPr lang="el-GR" dirty="0" smtClean="0"/>
          </a:p>
          <a:p>
            <a:endParaRPr lang="el-GR" dirty="0"/>
          </a:p>
        </p:txBody>
      </p:sp>
      <p:cxnSp>
        <p:nvCxnSpPr>
          <p:cNvPr id="4" name="3 - Ευθύγραμμο βέλος σύνδεσης"/>
          <p:cNvCxnSpPr/>
          <p:nvPr/>
        </p:nvCxnSpPr>
        <p:spPr>
          <a:xfrm>
            <a:off x="1000100" y="3357562"/>
            <a:ext cx="28575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1857356" y="4857760"/>
            <a:ext cx="28575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a:off x="4714876" y="2428868"/>
            <a:ext cx="28575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a:off x="7429520" y="3929066"/>
            <a:ext cx="28575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u="sng" dirty="0" smtClean="0"/>
              <a:t>Εξουσία και Τύπος στη Βουλγαρία</a:t>
            </a:r>
            <a:endParaRPr lang="el-GR" dirty="0"/>
          </a:p>
        </p:txBody>
      </p:sp>
      <p:sp>
        <p:nvSpPr>
          <p:cNvPr id="3" name="2 - Θέση περιεχομένου"/>
          <p:cNvSpPr>
            <a:spLocks noGrp="1"/>
          </p:cNvSpPr>
          <p:nvPr>
            <p:ph idx="1"/>
          </p:nvPr>
        </p:nvSpPr>
        <p:spPr/>
        <p:txBody>
          <a:bodyPr>
            <a:normAutofit/>
          </a:bodyPr>
          <a:lstStyle/>
          <a:p>
            <a:pPr>
              <a:buNone/>
            </a:pPr>
            <a:r>
              <a:rPr lang="el-GR" b="1" dirty="0" smtClean="0"/>
              <a:t>	</a:t>
            </a:r>
            <a:endParaRPr lang="el-GR" dirty="0" smtClean="0"/>
          </a:p>
          <a:p>
            <a:pPr>
              <a:buNone/>
            </a:pPr>
            <a:r>
              <a:rPr lang="el-GR" b="1" dirty="0" smtClean="0"/>
              <a:t> </a:t>
            </a:r>
            <a:endParaRPr lang="el-GR" dirty="0" smtClean="0"/>
          </a:p>
          <a:p>
            <a:pPr>
              <a:buNone/>
            </a:pPr>
            <a:r>
              <a:rPr lang="el-GR" dirty="0" smtClean="0"/>
              <a:t>	Με τη δημιουργία της Βουλγαρικής Ηγεμονίας (1878) οι εφημερίδες εκτός Βουλγαρίας παύουν τη λειτουργία τους. Οι πολιτικές δυνάμεις χρησιμοποιούν τις εφημερίδες για να αρθρώσουν τη δική τους φωνή. Οι εφημερίδες ΔΕΝ πληροφορούν το κοινό.</a:t>
            </a:r>
          </a:p>
          <a:p>
            <a:endParaRPr lang="el-G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1878 </a:t>
            </a:r>
            <a:r>
              <a:rPr lang="en-US" i="1" dirty="0" smtClean="0"/>
              <a:t>Maritsa </a:t>
            </a:r>
            <a:r>
              <a:rPr lang="el-GR" dirty="0" smtClean="0"/>
              <a:t>στο</a:t>
            </a:r>
            <a:r>
              <a:rPr lang="el-GR" i="1" dirty="0" smtClean="0"/>
              <a:t> </a:t>
            </a:r>
            <a:r>
              <a:rPr lang="en-US" dirty="0" err="1" smtClean="0"/>
              <a:t>Plovdif</a:t>
            </a:r>
            <a:r>
              <a:rPr lang="en-US" i="1" dirty="0" smtClean="0"/>
              <a:t> </a:t>
            </a:r>
            <a:endParaRPr lang="el-GR" i="1" dirty="0" smtClean="0"/>
          </a:p>
          <a:p>
            <a:pPr>
              <a:buNone/>
            </a:pPr>
            <a:endParaRPr lang="el-GR" dirty="0" smtClean="0"/>
          </a:p>
          <a:p>
            <a:r>
              <a:rPr lang="en-US" i="1" dirty="0" smtClean="0"/>
              <a:t>Svoboda</a:t>
            </a:r>
            <a:r>
              <a:rPr lang="el-GR" dirty="0" smtClean="0"/>
              <a:t>, δημοσιογραφικό όργανο του </a:t>
            </a:r>
            <a:r>
              <a:rPr lang="en-US" dirty="0" err="1" smtClean="0"/>
              <a:t>Stambolov</a:t>
            </a:r>
            <a:r>
              <a:rPr lang="el-GR" dirty="0" smtClean="0"/>
              <a:t> (προπαγάνδα) (</a:t>
            </a:r>
            <a:r>
              <a:rPr lang="el-GR" dirty="0" err="1" smtClean="0"/>
              <a:t>Σταμπούλωφ</a:t>
            </a:r>
            <a:r>
              <a:rPr lang="el-GR" dirty="0" smtClean="0"/>
              <a:t>= φιλελεύθερος, </a:t>
            </a:r>
            <a:r>
              <a:rPr lang="el-GR" dirty="0" err="1" smtClean="0"/>
              <a:t>αντιρωσική</a:t>
            </a:r>
            <a:r>
              <a:rPr lang="el-GR" dirty="0" smtClean="0"/>
              <a:t> πολιτική μερίδα, φιλοδυτικός, πρωθυπουργός 1887-1894)</a:t>
            </a:r>
          </a:p>
          <a:p>
            <a:pPr>
              <a:buNone/>
            </a:pPr>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a:bodyPr>
          <a:lstStyle/>
          <a:p>
            <a:pPr>
              <a:buNone/>
            </a:pPr>
            <a:r>
              <a:rPr lang="el-GR" dirty="0" smtClean="0"/>
              <a:t>	</a:t>
            </a:r>
            <a:r>
              <a:rPr lang="en-US" b="1" dirty="0" smtClean="0"/>
              <a:t> </a:t>
            </a:r>
            <a:r>
              <a:rPr lang="en-US" sz="3200" b="1" dirty="0" smtClean="0"/>
              <a:t>Stefan </a:t>
            </a:r>
            <a:r>
              <a:rPr lang="en-US" sz="3200" b="1" dirty="0" err="1" smtClean="0"/>
              <a:t>Nikolov</a:t>
            </a:r>
            <a:r>
              <a:rPr lang="en-US" sz="3200" b="1" dirty="0" smtClean="0"/>
              <a:t> </a:t>
            </a:r>
            <a:r>
              <a:rPr lang="en-US" sz="3200" b="1" dirty="0" err="1" smtClean="0"/>
              <a:t>Stambolov</a:t>
            </a:r>
            <a:r>
              <a:rPr lang="en-US" sz="3200" dirty="0" smtClean="0"/>
              <a:t> </a:t>
            </a:r>
            <a:r>
              <a:rPr lang="el-GR" sz="3200" b="1" dirty="0" smtClean="0"/>
              <a:t>(1854-1895) </a:t>
            </a:r>
            <a:r>
              <a:rPr lang="el-GR" dirty="0" smtClean="0"/>
              <a:t>Απόστολος της Εσωτερικής Επαναστατικής Οργάνωσης, 1875-1876.Φιλελεύθερος, πρωθυπουργός 1887-1894. Ιδρυτής του Λαϊκού Φιλελεύθερου Κόμματος και πρόεδρός του μέχρι τη δολοφονία του το 1895.</a:t>
            </a:r>
            <a:endParaRPr lang="en-US" dirty="0" smtClean="0"/>
          </a:p>
          <a:p>
            <a:pPr>
              <a:buNone/>
            </a:pPr>
            <a:r>
              <a:rPr lang="el-GR" dirty="0" smtClean="0"/>
              <a:t> </a:t>
            </a:r>
            <a:r>
              <a:rPr lang="el-GR" sz="1900" u="sng" dirty="0" smtClean="0">
                <a:hlinkClick r:id="rId2"/>
              </a:rPr>
              <a:t>https://bg.wikipedia.org/wiki/%D0%A1%D1%82%D0%B5%D1%84%D0%B0%D0%BD_%D0%A1%D1%82%D0%B0%D0%BC%D0%B1%D0%BE%D0%BB%D0%BE%D0%B2</a:t>
            </a:r>
            <a:r>
              <a:rPr lang="el-GR" sz="1900" dirty="0" smtClean="0"/>
              <a:t> </a:t>
            </a:r>
          </a:p>
          <a:p>
            <a:pPr>
              <a:buNone/>
            </a:pPr>
            <a:endParaRPr lang="el-G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Stefan Stambolov by Georgi Danchov Zografina.jpg"/>
          <p:cNvPicPr>
            <a:picLocks noGrp="1"/>
          </p:cNvPicPr>
          <p:nvPr>
            <p:ph idx="1"/>
          </p:nvPr>
        </p:nvPicPr>
        <p:blipFill>
          <a:blip r:embed="rId2" cstate="print"/>
          <a:srcRect/>
          <a:stretch>
            <a:fillRect/>
          </a:stretch>
        </p:blipFill>
        <p:spPr bwMode="auto">
          <a:xfrm>
            <a:off x="1857356" y="857232"/>
            <a:ext cx="5072098" cy="56436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n-US" i="1" dirty="0" err="1" smtClean="0"/>
              <a:t>Edinstvo</a:t>
            </a:r>
            <a:r>
              <a:rPr lang="el-GR" dirty="0" smtClean="0"/>
              <a:t>, φιλελεύθερη εφημερίδα</a:t>
            </a:r>
          </a:p>
          <a:p>
            <a:pPr>
              <a:buNone/>
            </a:pPr>
            <a:endParaRPr lang="el-GR" dirty="0" smtClean="0"/>
          </a:p>
          <a:p>
            <a:r>
              <a:rPr lang="en-US" i="1" dirty="0" err="1" smtClean="0"/>
              <a:t>Nezavisimost</a:t>
            </a:r>
            <a:r>
              <a:rPr lang="el-GR" dirty="0" smtClean="0"/>
              <a:t>, (Ανατολική Ρωμυλία), εκδότης Π. </a:t>
            </a:r>
            <a:r>
              <a:rPr lang="en-US" dirty="0" err="1" smtClean="0"/>
              <a:t>Karavelov</a:t>
            </a:r>
            <a:r>
              <a:rPr lang="el-GR" dirty="0" smtClean="0"/>
              <a:t> (ρωσόφιλος, μέλος του Φιλελεύθερου Κόμματος, πρωθυπουργός</a:t>
            </a:r>
            <a:r>
              <a:rPr lang="bg-BG" dirty="0" smtClean="0"/>
              <a:t>)</a:t>
            </a:r>
            <a:r>
              <a:rPr lang="el-GR" dirty="0" smtClean="0"/>
              <a:t> .</a:t>
            </a:r>
          </a:p>
          <a:p>
            <a:pPr>
              <a:buNone/>
            </a:pPr>
            <a:endParaRPr lang="el-G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501090" y="274638"/>
            <a:ext cx="185710" cy="153966"/>
          </a:xfrm>
        </p:spPr>
        <p:txBody>
          <a:bodyPr>
            <a:normAutofit fontScale="90000"/>
          </a:bodyPr>
          <a:lstStyle/>
          <a:p>
            <a:r>
              <a:rPr lang="el-GR" sz="3200" dirty="0" smtClean="0"/>
              <a:t/>
            </a:r>
            <a:br>
              <a:rPr lang="el-GR" sz="3200" dirty="0" smtClean="0"/>
            </a:br>
            <a:endParaRPr lang="el-GR" sz="3200" dirty="0"/>
          </a:p>
        </p:txBody>
      </p:sp>
      <p:sp>
        <p:nvSpPr>
          <p:cNvPr id="3" name="2 - Θέση περιεχομένου"/>
          <p:cNvSpPr>
            <a:spLocks noGrp="1"/>
          </p:cNvSpPr>
          <p:nvPr>
            <p:ph idx="1"/>
          </p:nvPr>
        </p:nvSpPr>
        <p:spPr/>
        <p:txBody>
          <a:bodyPr/>
          <a:lstStyle/>
          <a:p>
            <a:pPr>
              <a:buNone/>
            </a:pPr>
            <a:r>
              <a:rPr lang="el-GR" dirty="0" smtClean="0"/>
              <a:t>	</a:t>
            </a:r>
            <a:r>
              <a:rPr lang="bg-BG" sz="3200" b="1" dirty="0" smtClean="0"/>
              <a:t>Petko Karavelov (Петко Каравелов), </a:t>
            </a:r>
            <a:r>
              <a:rPr lang="en-US" dirty="0" smtClean="0"/>
              <a:t>4</a:t>
            </a:r>
            <a:r>
              <a:rPr lang="el-GR" baseline="30000" dirty="0" err="1" smtClean="0"/>
              <a:t>ος</a:t>
            </a:r>
            <a:r>
              <a:rPr lang="el-GR" dirty="0" smtClean="0"/>
              <a:t> πρωθυπουργός της Βουλγαρίας</a:t>
            </a:r>
            <a:br>
              <a:rPr lang="el-GR" dirty="0" smtClean="0"/>
            </a:br>
            <a:r>
              <a:rPr lang="bg-BG" dirty="0" smtClean="0"/>
              <a:t>10 </a:t>
            </a:r>
            <a:r>
              <a:rPr lang="el-GR" dirty="0" smtClean="0"/>
              <a:t>/12/</a:t>
            </a:r>
            <a:r>
              <a:rPr lang="bg-BG" dirty="0" smtClean="0"/>
              <a:t>1880 – 9</a:t>
            </a:r>
            <a:r>
              <a:rPr lang="el-GR" dirty="0" smtClean="0"/>
              <a:t>/5/</a:t>
            </a:r>
            <a:r>
              <a:rPr lang="bg-BG" dirty="0" smtClean="0"/>
              <a:t>1881 </a:t>
            </a:r>
            <a:r>
              <a:rPr lang="bg-BG" sz="2200" u="sng" dirty="0" smtClean="0">
                <a:hlinkClick r:id="rId2"/>
              </a:rPr>
              <a:t>https://en.wikipedia.org/wiki/Petko_Karavelov</a:t>
            </a:r>
            <a:endParaRPr lang="el-G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Petkokar.jpg"/>
          <p:cNvPicPr>
            <a:picLocks noGrp="1"/>
          </p:cNvPicPr>
          <p:nvPr>
            <p:ph idx="1"/>
          </p:nvPr>
        </p:nvPicPr>
        <p:blipFill>
          <a:blip r:embed="rId2" cstate="print"/>
          <a:srcRect/>
          <a:stretch>
            <a:fillRect/>
          </a:stretch>
        </p:blipFill>
        <p:spPr bwMode="auto">
          <a:xfrm>
            <a:off x="2143108" y="714356"/>
            <a:ext cx="4429156" cy="5429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smtClean="0">
                <a:solidFill>
                  <a:srgbClr val="FF0000"/>
                </a:solidFill>
              </a:rPr>
              <a:t>Οι </a:t>
            </a:r>
            <a:r>
              <a:rPr lang="el-GR" b="1" dirty="0" err="1" smtClean="0">
                <a:solidFill>
                  <a:srgbClr val="FF0000"/>
                </a:solidFill>
              </a:rPr>
              <a:t>Ανθρωποι</a:t>
            </a:r>
            <a:r>
              <a:rPr lang="el-GR" b="1" dirty="0" smtClean="0">
                <a:solidFill>
                  <a:srgbClr val="FF0000"/>
                </a:solidFill>
              </a:rPr>
              <a:t> του </a:t>
            </a:r>
            <a:r>
              <a:rPr lang="el-GR" b="1" dirty="0" err="1" smtClean="0">
                <a:solidFill>
                  <a:srgbClr val="FF0000"/>
                </a:solidFill>
              </a:rPr>
              <a:t>ΤΥπου</a:t>
            </a:r>
            <a:r>
              <a:rPr lang="el-GR" b="1" dirty="0" smtClean="0">
                <a:solidFill>
                  <a:srgbClr val="FF0000"/>
                </a:solidFill>
              </a:rPr>
              <a:t/>
            </a:r>
            <a:br>
              <a:rPr lang="el-GR" b="1" dirty="0" smtClean="0">
                <a:solidFill>
                  <a:srgbClr val="FF0000"/>
                </a:solidFill>
              </a:rPr>
            </a:br>
            <a:endParaRPr lang="el-G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Άλλες αντιπολιτευτικές εφημερίδες: </a:t>
            </a:r>
            <a:r>
              <a:rPr lang="en-US" i="1" dirty="0" err="1" smtClean="0"/>
              <a:t>Narodno</a:t>
            </a:r>
            <a:r>
              <a:rPr lang="el-GR" i="1" dirty="0" smtClean="0"/>
              <a:t> </a:t>
            </a:r>
            <a:r>
              <a:rPr lang="en-US" i="1" dirty="0" err="1" smtClean="0"/>
              <a:t>Pravo</a:t>
            </a:r>
            <a:r>
              <a:rPr lang="el-GR" dirty="0" smtClean="0"/>
              <a:t>, </a:t>
            </a:r>
            <a:r>
              <a:rPr lang="en-US" i="1" dirty="0" err="1" smtClean="0"/>
              <a:t>Tarnovskata</a:t>
            </a:r>
            <a:r>
              <a:rPr lang="el-GR" i="1" dirty="0" smtClean="0"/>
              <a:t> </a:t>
            </a:r>
            <a:r>
              <a:rPr lang="en-US" i="1" dirty="0" err="1" smtClean="0"/>
              <a:t>Konstitucia</a:t>
            </a:r>
            <a:r>
              <a:rPr lang="el-GR" i="1" dirty="0" smtClean="0"/>
              <a:t> </a:t>
            </a:r>
            <a:r>
              <a:rPr lang="el-GR" dirty="0" smtClean="0"/>
              <a:t>(</a:t>
            </a:r>
            <a:r>
              <a:rPr lang="en-US" dirty="0" err="1" smtClean="0"/>
              <a:t>Slaveikov</a:t>
            </a:r>
            <a:r>
              <a:rPr lang="el-GR" dirty="0" smtClean="0"/>
              <a:t> &amp; </a:t>
            </a:r>
            <a:r>
              <a:rPr lang="en-US" dirty="0" err="1" smtClean="0"/>
              <a:t>Karavelov</a:t>
            </a:r>
            <a:r>
              <a:rPr lang="el-GR" dirty="0" smtClean="0"/>
              <a:t>), </a:t>
            </a:r>
            <a:r>
              <a:rPr lang="en-US" i="1" dirty="0" err="1" smtClean="0"/>
              <a:t>Svobodno</a:t>
            </a:r>
            <a:r>
              <a:rPr lang="en-US" i="1" dirty="0" smtClean="0"/>
              <a:t> </a:t>
            </a:r>
            <a:r>
              <a:rPr lang="en-US" i="1" dirty="0" err="1" smtClean="0"/>
              <a:t>Slovo</a:t>
            </a:r>
            <a:r>
              <a:rPr lang="en-US" i="1" dirty="0" smtClean="0"/>
              <a:t>.</a:t>
            </a:r>
            <a:endParaRPr lang="el-GR" dirty="0" smtClean="0"/>
          </a:p>
          <a:p>
            <a:r>
              <a:rPr lang="el-GR" dirty="0" smtClean="0"/>
              <a:t>Αριστερές πολιτικές ομάδες εκδίδουν τις δικές τους εφημερίδες:</a:t>
            </a:r>
            <a:r>
              <a:rPr lang="en-US" dirty="0" smtClean="0"/>
              <a:t> </a:t>
            </a:r>
            <a:r>
              <a:rPr lang="en-US" i="1" dirty="0" err="1" smtClean="0"/>
              <a:t>Rabotnik</a:t>
            </a:r>
            <a:r>
              <a:rPr lang="el-GR" i="1" dirty="0" smtClean="0"/>
              <a:t>, </a:t>
            </a:r>
            <a:r>
              <a:rPr lang="en-US" i="1" dirty="0" err="1" smtClean="0"/>
              <a:t>Drugar</a:t>
            </a:r>
            <a:r>
              <a:rPr lang="el-GR" i="1" dirty="0" smtClean="0"/>
              <a:t>, </a:t>
            </a:r>
            <a:r>
              <a:rPr lang="en-US" i="1" dirty="0" err="1" smtClean="0"/>
              <a:t>Narodna</a:t>
            </a:r>
            <a:r>
              <a:rPr lang="en-US" i="1" dirty="0" smtClean="0"/>
              <a:t> </a:t>
            </a:r>
            <a:r>
              <a:rPr lang="en-US" i="1" dirty="0" err="1" smtClean="0"/>
              <a:t>Volia</a:t>
            </a:r>
            <a:r>
              <a:rPr lang="el-GR" i="1" dirty="0" smtClean="0"/>
              <a:t>, </a:t>
            </a:r>
            <a:r>
              <a:rPr lang="en-US" i="1" dirty="0" err="1" smtClean="0"/>
              <a:t>Zastita</a:t>
            </a:r>
            <a:r>
              <a:rPr lang="el-GR" i="1" dirty="0" smtClean="0"/>
              <a:t>, </a:t>
            </a:r>
            <a:r>
              <a:rPr lang="en-US" i="1" dirty="0" err="1" smtClean="0"/>
              <a:t>Borba</a:t>
            </a:r>
            <a:r>
              <a:rPr lang="el-GR" i="1" dirty="0" smtClean="0"/>
              <a:t>, </a:t>
            </a:r>
            <a:r>
              <a:rPr lang="en-US" i="1" dirty="0" err="1" smtClean="0"/>
              <a:t>Cherno</a:t>
            </a:r>
            <a:r>
              <a:rPr lang="en-US" i="1" dirty="0" smtClean="0"/>
              <a:t> More</a:t>
            </a:r>
            <a:r>
              <a:rPr lang="el-GR" dirty="0" smtClean="0"/>
              <a:t>, όλες αντιπολιτευόμενες τον </a:t>
            </a:r>
            <a:r>
              <a:rPr lang="en-US" b="1" dirty="0" err="1" smtClean="0"/>
              <a:t>Stambolov</a:t>
            </a:r>
            <a:r>
              <a:rPr lang="el-GR" dirty="0" smtClean="0"/>
              <a:t>.</a:t>
            </a:r>
          </a:p>
          <a:p>
            <a:endParaRPr lang="el-G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n-US" i="1" dirty="0" err="1" smtClean="0"/>
              <a:t>Zemedelska</a:t>
            </a:r>
            <a:r>
              <a:rPr lang="en-US" i="1" dirty="0" smtClean="0"/>
              <a:t> </a:t>
            </a:r>
            <a:r>
              <a:rPr lang="en-US" i="1" dirty="0" err="1" smtClean="0"/>
              <a:t>Borba</a:t>
            </a:r>
            <a:r>
              <a:rPr lang="en-US" i="1" dirty="0" smtClean="0"/>
              <a:t> </a:t>
            </a:r>
            <a:r>
              <a:rPr lang="el-GR" dirty="0" smtClean="0"/>
              <a:t>και η </a:t>
            </a:r>
            <a:r>
              <a:rPr lang="en-US" i="1" dirty="0" err="1" smtClean="0"/>
              <a:t>Zemedelska</a:t>
            </a:r>
            <a:r>
              <a:rPr lang="en-US" i="1" dirty="0" smtClean="0"/>
              <a:t> </a:t>
            </a:r>
            <a:r>
              <a:rPr lang="en-US" i="1" dirty="0" err="1" smtClean="0"/>
              <a:t>Zastita</a:t>
            </a:r>
            <a:r>
              <a:rPr lang="el-GR" dirty="0" smtClean="0"/>
              <a:t>, αγροτικές εφημερίδες/1899 συνέδριο /     Βουλγαρική Αγροτική Λαϊκή Ένωση του </a:t>
            </a:r>
            <a:r>
              <a:rPr lang="en-US" dirty="0" err="1" smtClean="0"/>
              <a:t>Aleksandar</a:t>
            </a:r>
            <a:r>
              <a:rPr lang="en-US" dirty="0" smtClean="0"/>
              <a:t> </a:t>
            </a:r>
            <a:r>
              <a:rPr lang="en-US" dirty="0" err="1" smtClean="0"/>
              <a:t>Stamboliyski</a:t>
            </a:r>
            <a:r>
              <a:rPr lang="bg-BG" dirty="0" smtClean="0"/>
              <a:t> </a:t>
            </a:r>
            <a:r>
              <a:rPr lang="el-GR" dirty="0" smtClean="0"/>
              <a:t> (πολιτικό κίνημα, το 1913 είχε ήδη εξελιχθεί στην πιο σημαντική δύναμη της αντιπολίτευσης).</a:t>
            </a:r>
          </a:p>
          <a:p>
            <a:endParaRPr lang="el-GR" dirty="0"/>
          </a:p>
        </p:txBody>
      </p:sp>
      <p:cxnSp>
        <p:nvCxnSpPr>
          <p:cNvPr id="5" name="4 - Ευθύγραμμο βέλος σύνδεσης"/>
          <p:cNvCxnSpPr/>
          <p:nvPr/>
        </p:nvCxnSpPr>
        <p:spPr>
          <a:xfrm>
            <a:off x="6929454" y="2285992"/>
            <a:ext cx="357190"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274638"/>
            <a:ext cx="8115328" cy="1511288"/>
          </a:xfrm>
        </p:spPr>
        <p:txBody>
          <a:bodyPr>
            <a:normAutofit fontScale="90000"/>
          </a:bodyPr>
          <a:lstStyle/>
          <a:p>
            <a:r>
              <a:rPr lang="el-GR" sz="2700" dirty="0" smtClean="0"/>
              <a:t/>
            </a:r>
            <a:br>
              <a:rPr lang="el-GR" sz="2700" dirty="0" smtClean="0"/>
            </a:br>
            <a:r>
              <a:rPr lang="en-US" sz="2700" dirty="0" smtClean="0"/>
              <a:t> </a:t>
            </a:r>
            <a:r>
              <a:rPr lang="en-US" sz="2700" dirty="0" err="1" smtClean="0"/>
              <a:t>Aleksandar</a:t>
            </a:r>
            <a:r>
              <a:rPr lang="en-US" sz="2700" dirty="0" smtClean="0"/>
              <a:t> </a:t>
            </a:r>
            <a:r>
              <a:rPr lang="en-US" sz="2700" dirty="0" err="1" smtClean="0"/>
              <a:t>Stamboliyski</a:t>
            </a:r>
            <a:r>
              <a:rPr lang="el-GR" sz="2700" dirty="0" smtClean="0"/>
              <a:t> </a:t>
            </a:r>
            <a:r>
              <a:rPr lang="en-US" sz="2700" b="0" dirty="0" smtClean="0"/>
              <a:t>(1879 -1923) </a:t>
            </a:r>
            <a:r>
              <a:rPr lang="en-US" sz="2700" dirty="0" smtClean="0"/>
              <a:t/>
            </a:r>
            <a:br>
              <a:rPr lang="en-US" sz="2700" dirty="0" smtClean="0"/>
            </a:br>
            <a:r>
              <a:rPr lang="el-GR" sz="2700" b="0" dirty="0" smtClean="0"/>
              <a:t>πρωθυπουργός της Βουλγαρίας (</a:t>
            </a:r>
            <a:r>
              <a:rPr lang="en-US" sz="2700" b="0" dirty="0" smtClean="0"/>
              <a:t>1918 </a:t>
            </a:r>
            <a:r>
              <a:rPr lang="el-GR" sz="2700" b="0" dirty="0" smtClean="0"/>
              <a:t>-</a:t>
            </a:r>
            <a:r>
              <a:rPr lang="en-US" sz="2700" b="0" dirty="0" smtClean="0"/>
              <a:t>1923</a:t>
            </a:r>
            <a:r>
              <a:rPr lang="el-GR" sz="2700" b="0" dirty="0" smtClean="0"/>
              <a:t>)</a:t>
            </a:r>
            <a:r>
              <a:rPr lang="en-US" sz="2700" b="0" dirty="0" smtClean="0"/>
              <a:t> </a:t>
            </a:r>
            <a:r>
              <a:rPr lang="el-GR" sz="2700" dirty="0" smtClean="0"/>
              <a:t/>
            </a:r>
            <a:br>
              <a:rPr lang="el-GR" sz="2700" dirty="0" smtClean="0"/>
            </a:br>
            <a:r>
              <a:rPr lang="en-US" sz="1800" u="sng" dirty="0" smtClean="0">
                <a:hlinkClick r:id="rId2"/>
              </a:rPr>
              <a:t>http://en.journey.bg/bulgaria/bulgaria.php?guide=223</a:t>
            </a:r>
            <a:r>
              <a:rPr lang="el-GR" sz="1800" dirty="0" smtClean="0"/>
              <a:t> </a:t>
            </a:r>
            <a:r>
              <a:rPr lang="el-GR" sz="2000" dirty="0" smtClean="0"/>
              <a:t/>
            </a:r>
            <a:br>
              <a:rPr lang="el-GR" sz="2000" dirty="0" smtClean="0"/>
            </a:br>
            <a:endParaRPr lang="el-GR" sz="2000" dirty="0"/>
          </a:p>
        </p:txBody>
      </p:sp>
      <p:pic>
        <p:nvPicPr>
          <p:cNvPr id="4" name="3 - Θέση περιεχομένου" descr="https://eastmediterranean.files.wordpress.com/2017/09/ceb1cebbceb5cebeceaccebdcf84ceb1cf81-cf83cf84ceb1cebccf80cebfcebbceafcf83cebaceb9.jpg?w=289&amp;h=214"/>
          <p:cNvPicPr>
            <a:picLocks noGrp="1"/>
          </p:cNvPicPr>
          <p:nvPr>
            <p:ph idx="1"/>
          </p:nvPr>
        </p:nvPicPr>
        <p:blipFill>
          <a:blip r:embed="rId3" cstate="print"/>
          <a:stretch>
            <a:fillRect/>
          </a:stretch>
        </p:blipFill>
        <p:spPr bwMode="auto">
          <a:xfrm>
            <a:off x="1857356" y="2285992"/>
            <a:ext cx="4786346" cy="3571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dirty="0" smtClean="0"/>
              <a:t>	Οι ήττες της Βουλγαρίας στους 3 πολέμους (1912-1913 και 1914-1918) μηδένισαν την απήχηση των κομμάτων και των αντίστοιχων εφημερίδων τους.</a:t>
            </a:r>
          </a:p>
          <a:p>
            <a:endParaRPr lang="el-G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229600" cy="6095070"/>
          </a:xfrm>
        </p:spPr>
        <p:txBody>
          <a:bodyPr>
            <a:normAutofit/>
          </a:bodyPr>
          <a:lstStyle/>
          <a:p>
            <a:endParaRPr lang="el-GR" dirty="0" smtClean="0"/>
          </a:p>
          <a:p>
            <a:pPr>
              <a:buNone/>
            </a:pPr>
            <a:r>
              <a:rPr lang="el-GR" dirty="0" smtClean="0"/>
              <a:t>	</a:t>
            </a:r>
            <a:r>
              <a:rPr lang="el-GR" u="sng" dirty="0" smtClean="0"/>
              <a:t>ΜΕΣΟΠΟΛΕΜΟΣ</a:t>
            </a:r>
            <a:endParaRPr lang="el-GR" dirty="0" smtClean="0"/>
          </a:p>
          <a:p>
            <a:endParaRPr lang="el-GR" dirty="0" smtClean="0"/>
          </a:p>
          <a:p>
            <a:r>
              <a:rPr lang="el-GR" dirty="0" smtClean="0"/>
              <a:t>Εφημερίδες ανεξάρτητες και εφημερίδες εξαρτώμενες κομματικά.</a:t>
            </a:r>
          </a:p>
          <a:p>
            <a:r>
              <a:rPr lang="el-GR" dirty="0" smtClean="0"/>
              <a:t>Ανεξάρτητες: </a:t>
            </a:r>
            <a:r>
              <a:rPr lang="en-US" i="1" dirty="0" err="1" smtClean="0"/>
              <a:t>Dnevnik</a:t>
            </a:r>
            <a:r>
              <a:rPr lang="el-GR" i="1" dirty="0" smtClean="0"/>
              <a:t>, </a:t>
            </a:r>
            <a:r>
              <a:rPr lang="en-US" i="1" dirty="0" err="1" smtClean="0"/>
              <a:t>Ytro</a:t>
            </a:r>
            <a:r>
              <a:rPr lang="el-GR" i="1" dirty="0" smtClean="0"/>
              <a:t>, </a:t>
            </a:r>
            <a:r>
              <a:rPr lang="en-US" i="1" dirty="0" smtClean="0"/>
              <a:t>Den</a:t>
            </a:r>
            <a:r>
              <a:rPr lang="el-GR" i="1" dirty="0" smtClean="0"/>
              <a:t>, </a:t>
            </a:r>
            <a:r>
              <a:rPr lang="en-US" i="1" dirty="0" err="1" smtClean="0"/>
              <a:t>Kambana</a:t>
            </a:r>
            <a:endParaRPr lang="el-GR" dirty="0" smtClean="0"/>
          </a:p>
          <a:p>
            <a:r>
              <a:rPr lang="el-GR" dirty="0" smtClean="0"/>
              <a:t>Εξαρτημένες: </a:t>
            </a:r>
            <a:r>
              <a:rPr lang="en-US" i="1" dirty="0" smtClean="0"/>
              <a:t>Mir</a:t>
            </a:r>
            <a:r>
              <a:rPr lang="el-GR" dirty="0" smtClean="0"/>
              <a:t> (Εθνικό Κόμμα, η πιο σημαντική), </a:t>
            </a:r>
            <a:r>
              <a:rPr lang="en-US" i="1" dirty="0" err="1" smtClean="0"/>
              <a:t>Volia</a:t>
            </a:r>
            <a:r>
              <a:rPr lang="en-US" i="1" dirty="0" smtClean="0"/>
              <a:t> </a:t>
            </a:r>
            <a:r>
              <a:rPr lang="el-GR" dirty="0" smtClean="0"/>
              <a:t>(</a:t>
            </a:r>
            <a:r>
              <a:rPr lang="el-GR" dirty="0" err="1" smtClean="0"/>
              <a:t>Εθνικοφιλελελεύθερο</a:t>
            </a:r>
            <a:r>
              <a:rPr lang="el-GR" dirty="0" smtClean="0"/>
              <a:t> Κόμμα), </a:t>
            </a:r>
            <a:r>
              <a:rPr lang="en-US" i="1" dirty="0" err="1" smtClean="0"/>
              <a:t>Svobodno</a:t>
            </a:r>
            <a:r>
              <a:rPr lang="en-US" i="1" dirty="0" smtClean="0"/>
              <a:t> </a:t>
            </a:r>
            <a:r>
              <a:rPr lang="en-US" i="1" dirty="0" err="1" smtClean="0"/>
              <a:t>Delo</a:t>
            </a:r>
            <a:r>
              <a:rPr lang="en-US" i="1" dirty="0" smtClean="0"/>
              <a:t> </a:t>
            </a:r>
            <a:r>
              <a:rPr lang="el-GR" dirty="0" smtClean="0"/>
              <a:t>(Νέο Φιλελεύθερο Κόμμα), </a:t>
            </a:r>
            <a:r>
              <a:rPr lang="en-US" i="1" dirty="0" err="1" smtClean="0"/>
              <a:t>Zemedelsko</a:t>
            </a:r>
            <a:r>
              <a:rPr lang="en-US" i="1" dirty="0" smtClean="0"/>
              <a:t> </a:t>
            </a:r>
            <a:r>
              <a:rPr lang="en-US" i="1" dirty="0" err="1" smtClean="0"/>
              <a:t>Zname</a:t>
            </a:r>
            <a:r>
              <a:rPr lang="el-GR" i="1" dirty="0" smtClean="0"/>
              <a:t> </a:t>
            </a:r>
            <a:r>
              <a:rPr lang="el-GR" dirty="0" smtClean="0"/>
              <a:t>(Αγροτικό Κόμμα), </a:t>
            </a:r>
            <a:r>
              <a:rPr lang="en-US" i="1" dirty="0" err="1" smtClean="0"/>
              <a:t>Rabotnicheski</a:t>
            </a:r>
            <a:r>
              <a:rPr lang="en-US" i="1" dirty="0" smtClean="0"/>
              <a:t> </a:t>
            </a:r>
            <a:r>
              <a:rPr lang="en-US" i="1" dirty="0" err="1" smtClean="0"/>
              <a:t>Vestnik</a:t>
            </a:r>
            <a:r>
              <a:rPr lang="el-GR" i="1" dirty="0" smtClean="0">
                <a:solidFill>
                  <a:srgbClr val="FF0000"/>
                </a:solidFill>
              </a:rPr>
              <a:t> </a:t>
            </a:r>
            <a:r>
              <a:rPr lang="el-GR" dirty="0" smtClean="0"/>
              <a:t>(Εργατικό Σοσιαλιστικό Κόμμα, μετέπειτα ΚΚΒ), κ.ά.</a:t>
            </a:r>
          </a:p>
          <a:p>
            <a:endParaRPr lang="el-G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b="1" u="sng" dirty="0" smtClean="0"/>
              <a:t>Εξουσία και Τύπος στη Ρουμανία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r>
              <a:rPr lang="el-GR" dirty="0" smtClean="0"/>
              <a:t>1859 (ενοποίηση παραδουνάβιων ηγεμονιών) έως 1918 (ενσωμάτωση </a:t>
            </a:r>
            <a:r>
              <a:rPr lang="el-GR" dirty="0" err="1" smtClean="0"/>
              <a:t>Τρανσυλβνίας</a:t>
            </a:r>
            <a:r>
              <a:rPr lang="el-GR" dirty="0" smtClean="0"/>
              <a:t> στη Ρουμανία)         Τύπος πολιτικός, κομματικός.</a:t>
            </a:r>
          </a:p>
          <a:p>
            <a:r>
              <a:rPr lang="el-GR" dirty="0" smtClean="0"/>
              <a:t>Τέλη 19</a:t>
            </a:r>
            <a:r>
              <a:rPr lang="el-GR" baseline="30000" dirty="0" smtClean="0"/>
              <a:t>ου</a:t>
            </a:r>
            <a:r>
              <a:rPr lang="el-GR" dirty="0" smtClean="0"/>
              <a:t> αι.      ανεξάρτητες πολιτικά εφημερίδες. Δημοφιλείς: 1884 </a:t>
            </a:r>
            <a:r>
              <a:rPr lang="en-US" i="1" dirty="0" err="1" smtClean="0"/>
              <a:t>Universul</a:t>
            </a:r>
            <a:r>
              <a:rPr lang="el-GR" dirty="0" smtClean="0"/>
              <a:t>, 1888 </a:t>
            </a:r>
            <a:r>
              <a:rPr lang="en-US" i="1" dirty="0" err="1" smtClean="0"/>
              <a:t>Aderavul</a:t>
            </a:r>
            <a:r>
              <a:rPr lang="el-GR" dirty="0" smtClean="0"/>
              <a:t>, 1904 από την </a:t>
            </a:r>
            <a:r>
              <a:rPr lang="en-US" i="1" dirty="0" err="1" smtClean="0"/>
              <a:t>Aderavul</a:t>
            </a:r>
            <a:r>
              <a:rPr lang="el-GR" i="1" dirty="0" smtClean="0"/>
              <a:t> </a:t>
            </a:r>
            <a:r>
              <a:rPr lang="el-GR" dirty="0" smtClean="0"/>
              <a:t>γεννιέται η  </a:t>
            </a:r>
            <a:r>
              <a:rPr lang="en-US" i="1" dirty="0" err="1" smtClean="0"/>
              <a:t>Dimineata</a:t>
            </a:r>
            <a:r>
              <a:rPr lang="el-GR" dirty="0" smtClean="0"/>
              <a:t> (πρωινή εφημερίδα) (θέματα: αγροτική μεταρρύθμιση,  κοινωνικές ταραχές, ζωή των Ρουμάνων εκτός συνόρων).</a:t>
            </a:r>
          </a:p>
          <a:p>
            <a:endParaRPr lang="el-GR" dirty="0"/>
          </a:p>
        </p:txBody>
      </p:sp>
      <p:cxnSp>
        <p:nvCxnSpPr>
          <p:cNvPr id="6" name="5 - Ευθύγραμμο βέλος σύνδεσης"/>
          <p:cNvCxnSpPr/>
          <p:nvPr/>
        </p:nvCxnSpPr>
        <p:spPr>
          <a:xfrm>
            <a:off x="3000364" y="3286124"/>
            <a:ext cx="357190" cy="1588"/>
          </a:xfrm>
          <a:prstGeom prst="straightConnector1">
            <a:avLst/>
          </a:prstGeom>
          <a:ln>
            <a:solidFill>
              <a:srgbClr val="FFFF00"/>
            </a:solidFill>
            <a:tailEnd type="arrow"/>
          </a:ln>
          <a:effectLst>
            <a:glow rad="1016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u="sng" dirty="0" smtClean="0"/>
              <a:t>ΜΕΣΟΠΟΛΕΜΟΣ</a:t>
            </a:r>
            <a:endParaRPr lang="el-GR" dirty="0" smtClean="0"/>
          </a:p>
          <a:p>
            <a:endParaRPr lang="el-GR" dirty="0" smtClean="0"/>
          </a:p>
          <a:p>
            <a:r>
              <a:rPr lang="el-GR" dirty="0" smtClean="0"/>
              <a:t>Νέες εφημερίδες με διαφορετικούς σκοπούς η καθεμία, αλλά εξακολουθεί η βαθιά κομματικοποίηση.</a:t>
            </a:r>
          </a:p>
          <a:p>
            <a:r>
              <a:rPr lang="el-GR" dirty="0" smtClean="0"/>
              <a:t>Αριστερές εφημερίδες: </a:t>
            </a:r>
            <a:r>
              <a:rPr lang="en-US" i="1" dirty="0" err="1" smtClean="0"/>
              <a:t>Cuvintul</a:t>
            </a:r>
            <a:r>
              <a:rPr lang="en-US" i="1" dirty="0" smtClean="0"/>
              <a:t> </a:t>
            </a:r>
            <a:r>
              <a:rPr lang="en-US" i="1" dirty="0" err="1" smtClean="0"/>
              <a:t>Liber</a:t>
            </a:r>
            <a:r>
              <a:rPr lang="el-GR" dirty="0" smtClean="0"/>
              <a:t>  και αριστερά έντυπα: </a:t>
            </a:r>
            <a:r>
              <a:rPr lang="en-US" i="1" dirty="0" err="1" smtClean="0"/>
              <a:t>Santier</a:t>
            </a:r>
            <a:r>
              <a:rPr lang="el-GR" i="1" dirty="0" smtClean="0"/>
              <a:t>, </a:t>
            </a:r>
            <a:r>
              <a:rPr lang="en-US" i="1" dirty="0" smtClean="0"/>
              <a:t>Era Nova</a:t>
            </a:r>
            <a:r>
              <a:rPr lang="el-GR" i="1" dirty="0" smtClean="0"/>
              <a:t>, </a:t>
            </a:r>
            <a:r>
              <a:rPr lang="en-US" i="1" dirty="0" smtClean="0"/>
              <a:t>Manifest</a:t>
            </a:r>
            <a:r>
              <a:rPr lang="el-GR" i="1" dirty="0" smtClean="0"/>
              <a:t>, </a:t>
            </a:r>
            <a:r>
              <a:rPr lang="en-US" i="1" dirty="0" smtClean="0"/>
              <a:t>Reporter</a:t>
            </a:r>
            <a:r>
              <a:rPr lang="el-GR" i="1" dirty="0" smtClean="0"/>
              <a:t>, </a:t>
            </a:r>
            <a:r>
              <a:rPr lang="en-US" i="1" dirty="0" err="1" smtClean="0"/>
              <a:t>Bluze</a:t>
            </a:r>
            <a:r>
              <a:rPr lang="en-US" i="1" dirty="0" smtClean="0"/>
              <a:t> </a:t>
            </a:r>
            <a:r>
              <a:rPr lang="en-US" i="1" dirty="0" err="1" smtClean="0"/>
              <a:t>Albastre</a:t>
            </a:r>
            <a:r>
              <a:rPr lang="el-GR" i="1" dirty="0" smtClean="0"/>
              <a:t>.</a:t>
            </a:r>
            <a:endParaRPr lang="el-GR" dirty="0" smtClean="0"/>
          </a:p>
          <a:p>
            <a:endParaRPr lang="el-G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smtClean="0"/>
              <a:t>Εξουσία και Τύπος στην Αλβανία</a:t>
            </a:r>
            <a:endParaRPr lang="el-GR" sz="4000" dirty="0"/>
          </a:p>
        </p:txBody>
      </p:sp>
      <p:sp>
        <p:nvSpPr>
          <p:cNvPr id="3" name="2 - Θέση περιεχομένου"/>
          <p:cNvSpPr>
            <a:spLocks noGrp="1"/>
          </p:cNvSpPr>
          <p:nvPr>
            <p:ph idx="1"/>
          </p:nvPr>
        </p:nvSpPr>
        <p:spPr/>
        <p:txBody>
          <a:bodyPr/>
          <a:lstStyle/>
          <a:p>
            <a:pPr lvl="0"/>
            <a:r>
              <a:rPr lang="el-GR" dirty="0" smtClean="0"/>
              <a:t>Μετά την Ανεξαρτησία της Αλβανίας ο Τύπος παραμένει αντιπολιτευτικό όργανο και όχι μέσο ενημέρωσης των πολιτών. </a:t>
            </a:r>
          </a:p>
          <a:p>
            <a:pPr lvl="0"/>
            <a:r>
              <a:rPr lang="el-GR" dirty="0" smtClean="0"/>
              <a:t>Πολιτικοί της Αντιπολίτευσης ή περιθωριακές ομάδες           γνωστοποίηση θέσεων </a:t>
            </a:r>
            <a:r>
              <a:rPr lang="el-GR" dirty="0" smtClean="0">
                <a:solidFill>
                  <a:srgbClr val="FF0000"/>
                </a:solidFill>
              </a:rPr>
              <a:t>+</a:t>
            </a:r>
            <a:r>
              <a:rPr lang="el-GR" dirty="0" smtClean="0"/>
              <a:t> δημιουργία οπαδών. Π.χ. ομάδα Κομμουνιστών στην Κορυτσά 1936 	    </a:t>
            </a:r>
            <a:r>
              <a:rPr lang="en-US" i="1" dirty="0" err="1" smtClean="0"/>
              <a:t>Bota</a:t>
            </a:r>
            <a:r>
              <a:rPr lang="en-US" i="1" dirty="0" smtClean="0"/>
              <a:t> e Re</a:t>
            </a:r>
            <a:r>
              <a:rPr lang="el-GR" dirty="0" smtClean="0"/>
              <a:t> (Νέος Κόσμος).</a:t>
            </a:r>
          </a:p>
          <a:p>
            <a:endParaRPr lang="el-GR" dirty="0"/>
          </a:p>
        </p:txBody>
      </p:sp>
      <p:cxnSp>
        <p:nvCxnSpPr>
          <p:cNvPr id="4" name="3 - Ευθύγραμμο βέλος σύνδεσης"/>
          <p:cNvCxnSpPr/>
          <p:nvPr/>
        </p:nvCxnSpPr>
        <p:spPr>
          <a:xfrm>
            <a:off x="2285984" y="3714752"/>
            <a:ext cx="500066"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a:off x="2143108" y="4500570"/>
            <a:ext cx="500066"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lvl="0">
              <a:buNone/>
            </a:pPr>
            <a:r>
              <a:rPr lang="el-GR" dirty="0" smtClean="0"/>
              <a:t>	Αλβανικά έντυπα εκτός Αλβανίας  προπαγανδιστικοί λόγοι. Ανύπαρκτη απήχηση στην Αλβανία, αδιαφορία στην Ευρώπη. Π.χ. η εφημερίδα  </a:t>
            </a:r>
            <a:r>
              <a:rPr lang="en-US" i="1" dirty="0" err="1" smtClean="0"/>
              <a:t>Liria</a:t>
            </a:r>
            <a:r>
              <a:rPr lang="en-US" i="1" dirty="0" smtClean="0"/>
              <a:t> </a:t>
            </a:r>
            <a:r>
              <a:rPr lang="en-US" i="1" dirty="0" err="1" smtClean="0"/>
              <a:t>Competare</a:t>
            </a:r>
            <a:r>
              <a:rPr lang="en-US" i="1" dirty="0" smtClean="0"/>
              <a:t> </a:t>
            </a:r>
            <a:r>
              <a:rPr lang="el-GR" dirty="0" smtClean="0"/>
              <a:t>(Εθνική Ελευθερία) της Εθνικής Επαναστατικής Επιτροπής (Φαν </a:t>
            </a:r>
            <a:r>
              <a:rPr lang="el-GR" dirty="0" err="1" smtClean="0"/>
              <a:t>Νόλι</a:t>
            </a:r>
            <a:r>
              <a:rPr lang="el-GR" dirty="0" smtClean="0"/>
              <a:t>), Βιέννη 1925           αντιπολίτευση στον </a:t>
            </a:r>
            <a:r>
              <a:rPr lang="el-GR" dirty="0" err="1" smtClean="0"/>
              <a:t>Ζώγου</a:t>
            </a:r>
            <a:r>
              <a:rPr lang="el-GR" dirty="0" smtClean="0"/>
              <a:t>.</a:t>
            </a:r>
          </a:p>
          <a:p>
            <a:pPr>
              <a:buNone/>
            </a:pPr>
            <a:endParaRPr lang="el-GR" dirty="0"/>
          </a:p>
        </p:txBody>
      </p:sp>
      <p:cxnSp>
        <p:nvCxnSpPr>
          <p:cNvPr id="4" name="3 - Ευθύγραμμο βέλος σύνδεσης"/>
          <p:cNvCxnSpPr/>
          <p:nvPr/>
        </p:nvCxnSpPr>
        <p:spPr>
          <a:xfrm>
            <a:off x="6215074" y="1928802"/>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3071802" y="4000504"/>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ctr">
              <a:buNone/>
            </a:pPr>
            <a:r>
              <a:rPr lang="el-GR" sz="4000" b="1" dirty="0" smtClean="0"/>
              <a:t>    </a:t>
            </a:r>
            <a:r>
              <a:rPr lang="el-GR" sz="4000" b="1" u="sng" dirty="0" smtClean="0"/>
              <a:t>Εξουσία και φραγμοί στην ελευθεροτυπία</a:t>
            </a:r>
            <a:endParaRPr lang="el-GR" sz="4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411807"/>
          </a:xfrm>
        </p:spPr>
        <p:txBody>
          <a:bodyPr>
            <a:normAutofit/>
          </a:bodyPr>
          <a:lstStyle/>
          <a:p>
            <a:pPr>
              <a:buNone/>
            </a:pPr>
            <a:r>
              <a:rPr lang="el-GR" dirty="0" smtClean="0"/>
              <a:t>	</a:t>
            </a:r>
          </a:p>
          <a:p>
            <a:pPr>
              <a:buNone/>
            </a:pPr>
            <a:endParaRPr lang="el-GR" sz="4300" b="1" dirty="0" smtClean="0"/>
          </a:p>
          <a:p>
            <a:pPr algn="ctr">
              <a:buNone/>
            </a:pPr>
            <a:r>
              <a:rPr lang="el-GR" sz="4300" b="1" dirty="0" smtClean="0"/>
              <a:t>		Ανάλογα με την εποχή διέφεραν και οι άνθρωποι του Τύπου</a:t>
            </a:r>
          </a:p>
          <a:p>
            <a:pPr>
              <a:buNone/>
            </a:pPr>
            <a:r>
              <a:rPr lang="el-GR" dirty="0" smtClean="0"/>
              <a:t> </a:t>
            </a:r>
          </a:p>
          <a:p>
            <a:pPr>
              <a:buNone/>
            </a:pPr>
            <a:endParaRPr lang="el-G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Εφημερίδα          μέσο έκφρασης δυνάμεων αντιπολίτευσης                  απειλές, κυρώσεις, διακοπή κυκλοφορίας εφημερίδας.</a:t>
            </a:r>
          </a:p>
          <a:p>
            <a:endParaRPr lang="el-GR" dirty="0"/>
          </a:p>
        </p:txBody>
      </p:sp>
      <p:cxnSp>
        <p:nvCxnSpPr>
          <p:cNvPr id="4" name="3 - Ευθύγραμμο βέλος σύνδεσης"/>
          <p:cNvCxnSpPr/>
          <p:nvPr/>
        </p:nvCxnSpPr>
        <p:spPr>
          <a:xfrm>
            <a:off x="2786050" y="1928802"/>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3786182" y="2285992"/>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a:t>
            </a:r>
            <a:r>
              <a:rPr lang="el-GR" b="1" dirty="0" smtClean="0"/>
              <a:t>Σερβία</a:t>
            </a:r>
            <a:r>
              <a:rPr lang="el-GR" dirty="0" smtClean="0"/>
              <a:t>: </a:t>
            </a:r>
          </a:p>
          <a:p>
            <a:pPr lvl="0"/>
            <a:r>
              <a:rPr lang="el-GR" dirty="0" smtClean="0"/>
              <a:t>η αστυνομία επενέβαινε διαρκώς στις αντιπολιτευόμενες εφημερίδες, ζητούσε απόλυση εκδοτών – δημοσιογράφων.</a:t>
            </a:r>
          </a:p>
          <a:p>
            <a:pPr lvl="0"/>
            <a:r>
              <a:rPr lang="el-GR" dirty="0" smtClean="0"/>
              <a:t>Διακοπή κυκλοφορίας εντύπων</a:t>
            </a:r>
            <a:r>
              <a:rPr lang="en-US" dirty="0" smtClean="0"/>
              <a:t> </a:t>
            </a:r>
            <a:r>
              <a:rPr lang="el-GR" dirty="0" smtClean="0"/>
              <a:t>συνηθισμένη πρακτική</a:t>
            </a:r>
          </a:p>
          <a:p>
            <a:endParaRPr lang="el-G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lvl="0"/>
            <a:r>
              <a:rPr lang="el-GR" dirty="0" smtClean="0"/>
              <a:t>Μεγαλύτερες διώξεις      </a:t>
            </a:r>
            <a:r>
              <a:rPr lang="en-US" dirty="0" smtClean="0"/>
              <a:t>   </a:t>
            </a:r>
            <a:r>
              <a:rPr lang="el-GR" dirty="0" smtClean="0"/>
              <a:t>οι εφημερίδες που εναντιώνονταν στην πολιτική ένωση των Νότιων Σλάβων (υπό συγκεντρωτική εξουσία). </a:t>
            </a:r>
            <a:r>
              <a:rPr lang="en-US" i="1" dirty="0" err="1" smtClean="0"/>
              <a:t>Slobodni</a:t>
            </a:r>
            <a:r>
              <a:rPr lang="en-US" i="1" dirty="0" smtClean="0"/>
              <a:t> Dom</a:t>
            </a:r>
            <a:r>
              <a:rPr lang="en-US" dirty="0" smtClean="0"/>
              <a:t> </a:t>
            </a:r>
            <a:r>
              <a:rPr lang="el-GR" dirty="0" smtClean="0"/>
              <a:t>του </a:t>
            </a:r>
            <a:r>
              <a:rPr lang="el-GR" dirty="0" err="1" smtClean="0"/>
              <a:t>Ράντιτς</a:t>
            </a:r>
            <a:r>
              <a:rPr lang="el-GR" dirty="0" smtClean="0"/>
              <a:t>               απαγορεύσεις, λογοκρισία. </a:t>
            </a:r>
            <a:r>
              <a:rPr lang="en-US" dirty="0" err="1" smtClean="0"/>
              <a:t>Hrvtska</a:t>
            </a:r>
            <a:r>
              <a:rPr lang="en-US" dirty="0" smtClean="0"/>
              <a:t> </a:t>
            </a:r>
            <a:r>
              <a:rPr lang="el-GR" dirty="0" smtClean="0"/>
              <a:t>του Καθαρού Κόμματος Δικαιωμάτων της Κροατίας  (με επιφυλάξεις στην πολιτική των Σέρβων)            διώξεις και απαγορεύσεις.</a:t>
            </a:r>
          </a:p>
          <a:p>
            <a:endParaRPr lang="el-GR" dirty="0"/>
          </a:p>
        </p:txBody>
      </p:sp>
      <p:cxnSp>
        <p:nvCxnSpPr>
          <p:cNvPr id="8" name="7 - Ευθύγραμμο βέλος σύνδεσης"/>
          <p:cNvCxnSpPr/>
          <p:nvPr/>
        </p:nvCxnSpPr>
        <p:spPr>
          <a:xfrm>
            <a:off x="3929058" y="3143248"/>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a:off x="4429124" y="4500570"/>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a:off x="4286248" y="1928802"/>
            <a:ext cx="428628"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Βουλγαρία:</a:t>
            </a:r>
          </a:p>
          <a:p>
            <a:pPr lvl="0"/>
            <a:r>
              <a:rPr lang="el-GR" dirty="0" err="1" smtClean="0"/>
              <a:t>Σταμπούλωφ</a:t>
            </a:r>
            <a:r>
              <a:rPr lang="el-GR" dirty="0" smtClean="0"/>
              <a:t> (διάρκεια πρωθυπουργίας 1887-1994) φραγμοί στην ελευθεροτυπία του αντιπολιτευόμενου Τύπου.</a:t>
            </a:r>
          </a:p>
          <a:p>
            <a:pPr lvl="0"/>
            <a:r>
              <a:rPr lang="el-GR" dirty="0" smtClean="0"/>
              <a:t>Νέες εφημερίδες από τα κόμματα (μετά την απαγόρευση των υπαρχόντων)</a:t>
            </a:r>
          </a:p>
          <a:p>
            <a:pPr lvl="0"/>
            <a:r>
              <a:rPr lang="el-GR" dirty="0" smtClean="0"/>
              <a:t>Βασιλιάς Φερδινάνδος 	          κατασχέσεις, απαγορεύσεις κυκλοφορίας εφημερίδων</a:t>
            </a:r>
          </a:p>
          <a:p>
            <a:endParaRPr lang="el-GR" dirty="0"/>
          </a:p>
        </p:txBody>
      </p:sp>
      <p:cxnSp>
        <p:nvCxnSpPr>
          <p:cNvPr id="4" name="3 - Ευθύγραμμο βέλος σύνδεσης"/>
          <p:cNvCxnSpPr/>
          <p:nvPr/>
        </p:nvCxnSpPr>
        <p:spPr>
          <a:xfrm>
            <a:off x="4857752" y="4714884"/>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ln>
            <a:noFill/>
          </a:ln>
        </p:spPr>
        <p:txBody>
          <a:bodyPr/>
          <a:lstStyle/>
          <a:p>
            <a:pPr lvl="0"/>
            <a:r>
              <a:rPr lang="el-GR" dirty="0" smtClean="0"/>
              <a:t>Δικτατορία </a:t>
            </a:r>
            <a:r>
              <a:rPr lang="en-US" dirty="0" err="1" smtClean="0"/>
              <a:t>Staboliyski</a:t>
            </a:r>
            <a:r>
              <a:rPr lang="el-GR" dirty="0" smtClean="0"/>
              <a:t>              φραγμοί ελευθεροτυπίας αντιφρονούντων</a:t>
            </a:r>
          </a:p>
          <a:p>
            <a:pPr lvl="0"/>
            <a:r>
              <a:rPr lang="el-GR" dirty="0" smtClean="0"/>
              <a:t>Μετά το 1923 και τη δολοφονία </a:t>
            </a:r>
            <a:r>
              <a:rPr lang="en-US" dirty="0" err="1" smtClean="0"/>
              <a:t>Staboliyski</a:t>
            </a:r>
            <a:r>
              <a:rPr lang="el-GR" dirty="0" smtClean="0"/>
              <a:t> το ίδιο παιχνίδι με αντίστροφους όρους.</a:t>
            </a:r>
          </a:p>
          <a:p>
            <a:pPr lvl="0"/>
            <a:r>
              <a:rPr lang="el-GR" dirty="0" err="1" smtClean="0">
                <a:solidFill>
                  <a:srgbClr val="FFFF00"/>
                </a:solidFill>
              </a:rPr>
              <a:t>Πίριν</a:t>
            </a:r>
            <a:r>
              <a:rPr lang="el-GR" dirty="0" smtClean="0"/>
              <a:t>         λογοκρισία της ΕΜΕΟ, δολοφονίες δημοσιογράφων.</a:t>
            </a:r>
          </a:p>
          <a:p>
            <a:endParaRPr lang="el-GR" dirty="0"/>
          </a:p>
        </p:txBody>
      </p:sp>
      <p:cxnSp>
        <p:nvCxnSpPr>
          <p:cNvPr id="4" name="3 - Ευθύγραμμο βέλος σύνδεσης"/>
          <p:cNvCxnSpPr/>
          <p:nvPr/>
        </p:nvCxnSpPr>
        <p:spPr>
          <a:xfrm>
            <a:off x="4786314" y="1857364"/>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2000232" y="3786190"/>
            <a:ext cx="642942" cy="1588"/>
          </a:xfrm>
          <a:prstGeom prst="straightConnector1">
            <a:avLst/>
          </a:prstGeom>
          <a:ln>
            <a:solidFill>
              <a:srgbClr val="FF0000"/>
            </a:solidFill>
            <a:tailEnd type="arrow"/>
          </a:ln>
          <a:effectLst>
            <a:innerShdw blurRad="63500" dist="50800" dir="16200000">
              <a:prstClr val="black">
                <a:alpha val="50000"/>
              </a:prstClr>
            </a:inn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buNone/>
            </a:pPr>
            <a:r>
              <a:rPr lang="el-GR" dirty="0" smtClean="0"/>
              <a:t>	</a:t>
            </a:r>
            <a:r>
              <a:rPr lang="el-GR" b="1" dirty="0" smtClean="0"/>
              <a:t>Ρουμανία:</a:t>
            </a:r>
          </a:p>
          <a:p>
            <a:r>
              <a:rPr lang="el-GR" dirty="0" smtClean="0"/>
              <a:t>Μέχρι τα μέσα του Μεσοπολέμου σχετική ελευθεροτυπία.</a:t>
            </a:r>
          </a:p>
          <a:p>
            <a:r>
              <a:rPr lang="el-GR" dirty="0" smtClean="0"/>
              <a:t>Δεκαετία 1930, βασιλική και στη συνέχεια φασιστική δικτατορία              αναστολή ελευθεροτυπίας, δημιουργία Υπουργείου Προπαγάνδας. </a:t>
            </a:r>
            <a:r>
              <a:rPr lang="en-US" i="1" dirty="0" err="1" smtClean="0"/>
              <a:t>Aderavul</a:t>
            </a:r>
            <a:r>
              <a:rPr lang="el-GR" i="1" dirty="0" smtClean="0"/>
              <a:t>, </a:t>
            </a:r>
            <a:r>
              <a:rPr lang="en-US" i="1" dirty="0" err="1" smtClean="0"/>
              <a:t>Dimineata</a:t>
            </a:r>
            <a:r>
              <a:rPr lang="el-GR" i="1" dirty="0" smtClean="0"/>
              <a:t>, </a:t>
            </a:r>
            <a:r>
              <a:rPr lang="en-US" i="1" dirty="0" err="1" smtClean="0"/>
              <a:t>Lupta</a:t>
            </a:r>
            <a:r>
              <a:rPr lang="en-US" dirty="0" smtClean="0"/>
              <a:t> </a:t>
            </a:r>
            <a:r>
              <a:rPr lang="el-GR" dirty="0" smtClean="0"/>
              <a:t>απαγορεύονται                λογοκρισία σε όλα τα έντυπα, συρρίκνωση Τύπου.</a:t>
            </a:r>
          </a:p>
          <a:p>
            <a:r>
              <a:rPr lang="el-GR" dirty="0" smtClean="0"/>
              <a:t>Λήξη Β΄ΠΠ 	άρση απαγορεύσεων έως 1947.</a:t>
            </a:r>
          </a:p>
          <a:p>
            <a:pPr>
              <a:buNone/>
            </a:pPr>
            <a:r>
              <a:rPr lang="el-GR" dirty="0" smtClean="0"/>
              <a:t> </a:t>
            </a:r>
          </a:p>
          <a:p>
            <a:endParaRPr lang="el-GR" dirty="0"/>
          </a:p>
        </p:txBody>
      </p:sp>
      <p:cxnSp>
        <p:nvCxnSpPr>
          <p:cNvPr id="4" name="3 - Ευθύγραμμο βέλος σύνδεσης"/>
          <p:cNvCxnSpPr/>
          <p:nvPr/>
        </p:nvCxnSpPr>
        <p:spPr>
          <a:xfrm>
            <a:off x="4500562" y="3500438"/>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3643306" y="4643446"/>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a:off x="2928926" y="5572140"/>
            <a:ext cx="28575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a:t>
            </a:r>
            <a:r>
              <a:rPr lang="el-GR" b="1" dirty="0" smtClean="0"/>
              <a:t>Αλβανία</a:t>
            </a:r>
            <a:r>
              <a:rPr lang="el-GR" dirty="0" smtClean="0"/>
              <a:t>:</a:t>
            </a:r>
          </a:p>
          <a:p>
            <a:r>
              <a:rPr lang="el-GR" dirty="0" smtClean="0"/>
              <a:t>Αχμέτ </a:t>
            </a:r>
            <a:r>
              <a:rPr lang="el-GR" dirty="0" err="1" smtClean="0"/>
              <a:t>Ζώγου</a:t>
            </a:r>
            <a:r>
              <a:rPr lang="el-GR" dirty="0" smtClean="0"/>
              <a:t> 	          λογοκρισία, διώξεις δημοσιογράφων</a:t>
            </a:r>
            <a:endParaRPr lang="el-GR" dirty="0"/>
          </a:p>
        </p:txBody>
      </p:sp>
      <p:cxnSp>
        <p:nvCxnSpPr>
          <p:cNvPr id="7" name="6 - Ευθύγραμμο βέλος σύνδεσης"/>
          <p:cNvCxnSpPr/>
          <p:nvPr/>
        </p:nvCxnSpPr>
        <p:spPr>
          <a:xfrm>
            <a:off x="3214678" y="2357430"/>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l-GR" dirty="0" smtClean="0"/>
          </a:p>
          <a:p>
            <a:pPr algn="ctr">
              <a:buNone/>
            </a:pPr>
            <a:r>
              <a:rPr lang="el-GR" dirty="0" smtClean="0"/>
              <a:t>	</a:t>
            </a:r>
            <a:r>
              <a:rPr lang="el-GR" b="1" dirty="0" smtClean="0"/>
              <a:t>Γενικά στα Βαλκάνια</a:t>
            </a:r>
          </a:p>
          <a:p>
            <a:pPr algn="ctr">
              <a:buNone/>
            </a:pPr>
            <a:r>
              <a:rPr lang="el-GR" b="1" dirty="0" smtClean="0"/>
              <a:t>	</a:t>
            </a:r>
            <a:r>
              <a:rPr lang="el-GR" dirty="0" smtClean="0"/>
              <a:t>Περίοδοι πολεμικών αναμετρήσεων στα Βαλκάνια                  	επιπλέον φραγμοί στην ελευθεροτυπία &amp; αναστολή λειτουργίας αντιπολιτευόμενων εφημερίδων.</a:t>
            </a:r>
          </a:p>
          <a:p>
            <a:pPr>
              <a:buNone/>
            </a:pPr>
            <a:endParaRPr lang="el-GR" dirty="0"/>
          </a:p>
        </p:txBody>
      </p:sp>
      <p:cxnSp>
        <p:nvCxnSpPr>
          <p:cNvPr id="5" name="4 - Ευθύγραμμο βέλος σύνδεσης"/>
          <p:cNvCxnSpPr/>
          <p:nvPr/>
        </p:nvCxnSpPr>
        <p:spPr>
          <a:xfrm>
            <a:off x="1357290" y="3357562"/>
            <a:ext cx="428628"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ctr">
              <a:buNone/>
            </a:pPr>
            <a:r>
              <a:rPr lang="el-GR" sz="5400" b="1" dirty="0" smtClean="0">
                <a:solidFill>
                  <a:srgbClr val="FF0000"/>
                </a:solidFill>
              </a:rPr>
              <a:t>Η απήχηση του Τύπου</a:t>
            </a:r>
            <a:endParaRPr lang="el-GR" sz="5400" dirty="0">
              <a:solidFill>
                <a:srgbClr val="FF0000"/>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a:buNone/>
            </a:pPr>
            <a:r>
              <a:rPr lang="el-GR" dirty="0" smtClean="0"/>
              <a:t>	</a:t>
            </a:r>
            <a:r>
              <a:rPr lang="el-GR" b="1" dirty="0" smtClean="0"/>
              <a:t>19ος αι</a:t>
            </a:r>
            <a:r>
              <a:rPr lang="el-GR" dirty="0" smtClean="0"/>
              <a:t>.  χαμηλή κυκλοφορία &amp; επιρροή στο κοινωνικό σύνολο. Λόγοι:</a:t>
            </a:r>
          </a:p>
          <a:p>
            <a:r>
              <a:rPr lang="el-GR" dirty="0" smtClean="0"/>
              <a:t>Α. Χαμηλό μορφωτικό επίπεδο</a:t>
            </a:r>
          </a:p>
          <a:p>
            <a:r>
              <a:rPr lang="el-GR" dirty="0" smtClean="0"/>
              <a:t>Β. Οδικό σύστημα κακό, σύστημα μεταφοράς-διανομής ελλιπές.</a:t>
            </a:r>
          </a:p>
          <a:p>
            <a:r>
              <a:rPr lang="el-GR" dirty="0" smtClean="0"/>
              <a:t>Γ. Ύλη εφημερίδων αφορούσε τα μεσαία αστικά-ανώτερα στρώματα.</a:t>
            </a:r>
          </a:p>
          <a:p>
            <a:r>
              <a:rPr lang="el-GR" dirty="0" smtClean="0"/>
              <a:t>Δ. Σερβία: χρήση 2 αλφάβητων.</a:t>
            </a:r>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u="sng" dirty="0" smtClean="0"/>
              <a:t>1</a:t>
            </a:r>
            <a:r>
              <a:rPr lang="en-US" i="1" u="sng" dirty="0" smtClean="0"/>
              <a:t>. </a:t>
            </a:r>
            <a:r>
              <a:rPr lang="el-GR" i="1" u="sng" dirty="0" smtClean="0"/>
              <a:t>Περίοδος εθνικών διαφωτισμών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Οι άνθρωποι του Τύπου: διανοούμενοι που αγωνίζονταν για τη διαμόρφωση εθνικής ταυτότητας</a:t>
            </a:r>
          </a:p>
          <a:p>
            <a:r>
              <a:rPr lang="el-GR" dirty="0" smtClean="0"/>
              <a:t>άτομα πολιτικοποιημένα, επιθυμούσαν την εθνική αποκατάσταση (εξέγερση αλύτρωτων αδελφών). Μεταφέρουν τον επαναστατικό παλμό της Ευρώπης.</a:t>
            </a:r>
          </a:p>
          <a:p>
            <a:endParaRPr lang="el-G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lvl="0"/>
            <a:r>
              <a:rPr lang="el-GR" b="1" dirty="0" smtClean="0"/>
              <a:t>Αρχές 20</a:t>
            </a:r>
            <a:r>
              <a:rPr lang="el-GR" b="1" baseline="30000" dirty="0" smtClean="0"/>
              <a:t>ου</a:t>
            </a:r>
            <a:r>
              <a:rPr lang="el-GR" b="1" dirty="0" smtClean="0"/>
              <a:t> αι. </a:t>
            </a:r>
            <a:r>
              <a:rPr lang="el-GR" dirty="0" smtClean="0"/>
              <a:t>βελτίωση υποδομών όλων των βαλκανικών κρατών,  αύξηση αριθμού εντύπων &amp; αναγνωστών (Βελιγράδι παραμονές Α΄ ΠΠ καθημερινές εφημερίδες Μ.Ο.=10.000 φύλλα).</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Μεσοπόλεμος</a:t>
            </a:r>
            <a:r>
              <a:rPr lang="el-GR" dirty="0" smtClean="0"/>
              <a:t>    ακόμη μεγαλύτερη αύξηση. </a:t>
            </a:r>
            <a:r>
              <a:rPr lang="el-GR" b="1" u="sng" dirty="0" smtClean="0"/>
              <a:t>Βελιγράδι</a:t>
            </a:r>
            <a:r>
              <a:rPr lang="el-GR" dirty="0" smtClean="0"/>
              <a:t>, </a:t>
            </a:r>
            <a:r>
              <a:rPr lang="en-US" i="1" dirty="0" err="1" smtClean="0"/>
              <a:t>Politika</a:t>
            </a:r>
            <a:r>
              <a:rPr lang="el-GR" dirty="0" smtClean="0"/>
              <a:t> 80.000 φύλλα, </a:t>
            </a:r>
            <a:r>
              <a:rPr lang="en-US" i="1" dirty="0" err="1" smtClean="0"/>
              <a:t>Vreme</a:t>
            </a:r>
            <a:r>
              <a:rPr lang="el-GR" dirty="0" smtClean="0"/>
              <a:t> 40.000,  </a:t>
            </a:r>
            <a:r>
              <a:rPr lang="en-US" i="1" dirty="0" err="1" smtClean="0"/>
              <a:t>Novosti</a:t>
            </a:r>
            <a:r>
              <a:rPr lang="en-US" dirty="0" smtClean="0"/>
              <a:t> </a:t>
            </a:r>
            <a:r>
              <a:rPr lang="el-GR" dirty="0" smtClean="0"/>
              <a:t>(Κροάτες) 20.000. </a:t>
            </a:r>
            <a:r>
              <a:rPr lang="el-GR" b="1" u="sng" dirty="0" smtClean="0"/>
              <a:t>Ρουμανία</a:t>
            </a:r>
            <a:r>
              <a:rPr lang="el-GR" dirty="0" smtClean="0"/>
              <a:t>, εφημερίδες με 100.000 φύλλα πωλήσεις ημερησίως παραμονές Α΄ΠΠ. Επενδύσεις στον χώρο του τύπου. Και ανεξάρτητες πέρα από τις κομματικές εφημερίδες. Ακόμη δημοφιλέστερες οι εφημερίδες με τη λήξη του Β΄ΠΠ. </a:t>
            </a:r>
          </a:p>
          <a:p>
            <a:endParaRPr lang="el-GR" dirty="0"/>
          </a:p>
        </p:txBody>
      </p:sp>
      <p:cxnSp>
        <p:nvCxnSpPr>
          <p:cNvPr id="5" name="4 - Ευθύγραμμο βέλος σύνδεσης"/>
          <p:cNvCxnSpPr/>
          <p:nvPr/>
        </p:nvCxnSpPr>
        <p:spPr>
          <a:xfrm>
            <a:off x="3286116" y="1928802"/>
            <a:ext cx="14287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lvl="0"/>
            <a:r>
              <a:rPr lang="el-GR" b="1" u="sng" dirty="0" smtClean="0"/>
              <a:t>Βουλγαρία</a:t>
            </a:r>
            <a:r>
              <a:rPr lang="el-GR" dirty="0" smtClean="0"/>
              <a:t>, παραμονές Α΄ΠΠ  </a:t>
            </a:r>
            <a:r>
              <a:rPr lang="en-US" i="1" dirty="0" err="1" smtClean="0"/>
              <a:t>Narodni</a:t>
            </a:r>
            <a:r>
              <a:rPr lang="en-US" i="1" dirty="0" smtClean="0"/>
              <a:t> </a:t>
            </a:r>
            <a:r>
              <a:rPr lang="en-US" i="1" dirty="0" err="1" smtClean="0"/>
              <a:t>Prava</a:t>
            </a:r>
            <a:r>
              <a:rPr lang="el-GR" i="1" dirty="0" smtClean="0"/>
              <a:t> </a:t>
            </a:r>
            <a:r>
              <a:rPr lang="el-GR" dirty="0" smtClean="0"/>
              <a:t>3.500 φύλλα, </a:t>
            </a:r>
            <a:r>
              <a:rPr lang="en-US" i="1" dirty="0" smtClean="0"/>
              <a:t>Mir</a:t>
            </a:r>
            <a:r>
              <a:rPr lang="el-GR" dirty="0" smtClean="0"/>
              <a:t> 20.000, </a:t>
            </a:r>
            <a:r>
              <a:rPr lang="en-US" i="1" dirty="0" err="1" smtClean="0"/>
              <a:t>Dnevnik</a:t>
            </a:r>
            <a:r>
              <a:rPr lang="el-GR" dirty="0" smtClean="0"/>
              <a:t> 40.000, </a:t>
            </a:r>
            <a:r>
              <a:rPr lang="en-US" i="1" dirty="0" err="1" smtClean="0"/>
              <a:t>Ytro</a:t>
            </a:r>
            <a:r>
              <a:rPr lang="el-GR" dirty="0" smtClean="0"/>
              <a:t> 50.000-160.000. Στη διάρκεια του </a:t>
            </a:r>
            <a:r>
              <a:rPr lang="el-GR" dirty="0" err="1" smtClean="0"/>
              <a:t>Μεσοπολεμου</a:t>
            </a:r>
            <a:r>
              <a:rPr lang="el-GR" dirty="0" smtClean="0"/>
              <a:t> δεν υπήρξε άλλη αύξηση. </a:t>
            </a:r>
            <a:r>
              <a:rPr lang="el-GR" b="1" u="sng" dirty="0" smtClean="0"/>
              <a:t>Εξαίρεση η Αλβανία</a:t>
            </a:r>
            <a:r>
              <a:rPr lang="el-GR" u="sng" dirty="0" smtClean="0"/>
              <a:t>: </a:t>
            </a:r>
            <a:r>
              <a:rPr lang="el-GR" dirty="0" smtClean="0"/>
              <a:t>αναλφάβητος πληθυσμός, ανύπαρκτες υποδομές. 1</a:t>
            </a:r>
            <a:r>
              <a:rPr lang="el-GR" baseline="30000" dirty="0" smtClean="0"/>
              <a:t>η</a:t>
            </a:r>
            <a:r>
              <a:rPr lang="el-GR" dirty="0" smtClean="0"/>
              <a:t> εφημερίδα 1910. Δεκαετία 1930 Τίρανα 3 εφημερίδες (2.800 η πιο δημοφιλής).</a:t>
            </a:r>
          </a:p>
          <a:p>
            <a:endParaRPr lang="el-GR"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ctr">
              <a:buNone/>
            </a:pPr>
            <a:r>
              <a:rPr lang="el-GR" sz="4800" b="1" dirty="0" smtClean="0">
                <a:solidFill>
                  <a:srgbClr val="FF0000"/>
                </a:solidFill>
              </a:rPr>
              <a:t>    Ο Τύπος στην Οθωμανική Αυτοκρατορία</a:t>
            </a:r>
            <a:endParaRPr lang="el-GR" sz="4800" dirty="0">
              <a:solidFill>
                <a:srgbClr val="FF0000"/>
              </a:solidFill>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lvl="0"/>
            <a:r>
              <a:rPr lang="el-GR" dirty="0" err="1" smtClean="0"/>
              <a:t>Β΄μισό</a:t>
            </a:r>
            <a:r>
              <a:rPr lang="el-GR" dirty="0" smtClean="0"/>
              <a:t> 19</a:t>
            </a:r>
            <a:r>
              <a:rPr lang="el-GR" baseline="30000" dirty="0" smtClean="0"/>
              <a:t>ου</a:t>
            </a:r>
            <a:r>
              <a:rPr lang="el-GR" dirty="0" smtClean="0"/>
              <a:t> αι.: με καθυστέρηση οι οθωμανικές εφημερίδες στις ευρωπαϊκές κτήσεις της Οθωμανικής Αυτοκρατορίας.</a:t>
            </a:r>
          </a:p>
          <a:p>
            <a:pPr>
              <a:buNone/>
            </a:pPr>
            <a:r>
              <a:rPr lang="el-GR" dirty="0" smtClean="0"/>
              <a:t> </a:t>
            </a:r>
          </a:p>
          <a:p>
            <a:pPr lvl="0"/>
            <a:r>
              <a:rPr lang="el-GR" dirty="0" smtClean="0"/>
              <a:t>Νομαρχιακές εφημερίδες της οθωμανικής διοίκησης στα αστικά κέντρα    		επικοινωνία της κρατικής μηχανής με ιδιώτες.1867 Ιωάννινα, 1874 και 1884 Μοναστήρι και 1869 Θεσσαλονίκη. Ήταν η </a:t>
            </a:r>
            <a:r>
              <a:rPr lang="en-US" i="1" dirty="0" err="1" smtClean="0"/>
              <a:t>Selanik</a:t>
            </a:r>
            <a:r>
              <a:rPr lang="el-GR" dirty="0" smtClean="0"/>
              <a:t>, 4γλωσση. 1872 η </a:t>
            </a:r>
            <a:r>
              <a:rPr lang="en-US" i="1" dirty="0" err="1" smtClean="0"/>
              <a:t>Rumeli</a:t>
            </a:r>
            <a:r>
              <a:rPr lang="el-GR" i="1" dirty="0" smtClean="0"/>
              <a:t> </a:t>
            </a:r>
            <a:r>
              <a:rPr lang="el-GR" dirty="0" smtClean="0"/>
              <a:t>και</a:t>
            </a:r>
            <a:r>
              <a:rPr lang="el-GR" i="1" dirty="0" smtClean="0"/>
              <a:t> </a:t>
            </a:r>
            <a:r>
              <a:rPr lang="el-GR" dirty="0" smtClean="0"/>
              <a:t>αργότερα </a:t>
            </a:r>
            <a:r>
              <a:rPr lang="en-US" i="1" dirty="0" err="1" smtClean="0"/>
              <a:t>Zaman</a:t>
            </a:r>
            <a:r>
              <a:rPr lang="el-GR" dirty="0" smtClean="0"/>
              <a:t>.</a:t>
            </a:r>
          </a:p>
          <a:p>
            <a:endParaRPr lang="el-GR" dirty="0"/>
          </a:p>
        </p:txBody>
      </p:sp>
      <p:cxnSp>
        <p:nvCxnSpPr>
          <p:cNvPr id="4" name="3 - Ευθύγραμμο βέλος σύνδεσης"/>
          <p:cNvCxnSpPr/>
          <p:nvPr/>
        </p:nvCxnSpPr>
        <p:spPr>
          <a:xfrm>
            <a:off x="4143372" y="4214818"/>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lvl="0"/>
            <a:r>
              <a:rPr lang="el-GR" dirty="0" smtClean="0"/>
              <a:t>Γενικεύτηκε η έκδοση εφημερίδων από όλα τα </a:t>
            </a:r>
            <a:r>
              <a:rPr lang="el-GR" dirty="0" err="1" smtClean="0"/>
              <a:t>μιλέτ</a:t>
            </a:r>
            <a:r>
              <a:rPr lang="el-GR" dirty="0" smtClean="0"/>
              <a:t>. </a:t>
            </a:r>
            <a:r>
              <a:rPr lang="el-GR" b="1" dirty="0" smtClean="0"/>
              <a:t>Παράδειγμα Θεσσαλονίκης (</a:t>
            </a:r>
            <a:r>
              <a:rPr lang="el-GR" b="1" dirty="0" err="1" smtClean="0"/>
              <a:t>Κανδυλάκης</a:t>
            </a:r>
            <a:r>
              <a:rPr lang="el-GR" b="1" dirty="0" smtClean="0"/>
              <a:t>) και σερβικής, κροατικής εκδοτικής δραστηριότητας</a:t>
            </a:r>
            <a:r>
              <a:rPr lang="el-GR" dirty="0" smtClean="0"/>
              <a:t>.</a:t>
            </a:r>
          </a:p>
          <a:p>
            <a:pPr>
              <a:buNone/>
            </a:pPr>
            <a:r>
              <a:rPr lang="el-GR" dirty="0" smtClean="0"/>
              <a:t> </a:t>
            </a:r>
          </a:p>
          <a:p>
            <a:pPr lvl="0"/>
            <a:r>
              <a:rPr lang="el-GR" dirty="0" smtClean="0"/>
              <a:t> Ρόλος Τύπου: ενημερωτικός, ψυχαγωγικός, πολιτικός, κυρίως όμως εθνικός-προπαγανδιστικός</a:t>
            </a:r>
            <a:r>
              <a:rPr lang="en-US" dirty="0" smtClean="0"/>
              <a:t>  </a:t>
            </a:r>
            <a:r>
              <a:rPr lang="el-GR" dirty="0" smtClean="0"/>
              <a:t>             διαμόρφωση/διατήρηση εθνικής ταυτότητας, αισθήματος υπεροχής </a:t>
            </a:r>
          </a:p>
          <a:p>
            <a:endParaRPr lang="el-GR"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Κατοχύρωση δικαιωμάτων κοινότητας </a:t>
            </a:r>
          </a:p>
          <a:p>
            <a:r>
              <a:rPr lang="el-GR" dirty="0" smtClean="0"/>
              <a:t>δεσμοί υποδούλων με το αντίστοιχο εθνικό κράτος. </a:t>
            </a:r>
          </a:p>
          <a:p>
            <a:pPr lvl="0"/>
            <a:r>
              <a:rPr lang="el-GR" dirty="0" smtClean="0"/>
              <a:t>Λογοκρισία έως την επανάσταση των </a:t>
            </a:r>
            <a:r>
              <a:rPr lang="el-GR" dirty="0" err="1" smtClean="0"/>
              <a:t>Νεοτούρκων</a:t>
            </a:r>
            <a:r>
              <a:rPr lang="el-GR" dirty="0" smtClean="0"/>
              <a:t>.</a:t>
            </a:r>
          </a:p>
          <a:p>
            <a:endParaRPr lang="el-GR"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lgn="ctr">
              <a:buNone/>
            </a:pPr>
            <a:r>
              <a:rPr lang="el-GR" dirty="0" smtClean="0"/>
              <a:t> </a:t>
            </a:r>
            <a:r>
              <a:rPr lang="el-GR" sz="5400" b="1" dirty="0" smtClean="0">
                <a:solidFill>
                  <a:srgbClr val="FF0000"/>
                </a:solidFill>
              </a:rPr>
              <a:t>Ο Τύπος και τα εθνικά θέματα</a:t>
            </a:r>
            <a:endParaRPr lang="el-GR" sz="5400" dirty="0">
              <a:solidFill>
                <a:srgbClr val="FF0000"/>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a:r>
              <a:rPr lang="el-GR" dirty="0" smtClean="0"/>
              <a:t>Τύπος   	πεδίο ζυμώσεων για την επιλογή εθνικής γλώσσας</a:t>
            </a:r>
            <a:r>
              <a:rPr lang="en-US" dirty="0" smtClean="0"/>
              <a:t>.</a:t>
            </a:r>
            <a:endParaRPr lang="el-GR" dirty="0" smtClean="0"/>
          </a:p>
          <a:p>
            <a:pPr lvl="0"/>
            <a:r>
              <a:rPr lang="el-GR" dirty="0" smtClean="0"/>
              <a:t>Ζήτημα ενοποίησης λαών Γιουγκοσλαβίας.</a:t>
            </a:r>
          </a:p>
          <a:p>
            <a:pPr lvl="0"/>
            <a:r>
              <a:rPr lang="el-GR" dirty="0" smtClean="0"/>
              <a:t>Το εθνικό ζήτημα και η εκπλήρωση εθνικών στόχων, η επέκταση των συνόρων (εδαφική επέκταση, όχι βελτίωση υποδομών και οικονομική ενδυνάμωση).</a:t>
            </a:r>
          </a:p>
          <a:p>
            <a:endParaRPr lang="el-GR" dirty="0"/>
          </a:p>
        </p:txBody>
      </p:sp>
      <p:cxnSp>
        <p:nvCxnSpPr>
          <p:cNvPr id="5" name="4 - Ευθύγραμμο βέλος σύνδεσης"/>
          <p:cNvCxnSpPr/>
          <p:nvPr/>
        </p:nvCxnSpPr>
        <p:spPr>
          <a:xfrm>
            <a:off x="2071670" y="1928802"/>
            <a:ext cx="214314"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a:r>
              <a:rPr lang="el-GR" dirty="0" smtClean="0"/>
              <a:t>Ιδιαίτερη μνεία: ενδιαφέρον βουλγαρικού Τύπου για τη Μακεδονία.</a:t>
            </a:r>
          </a:p>
          <a:p>
            <a:pPr lvl="0"/>
            <a:r>
              <a:rPr lang="el-GR" dirty="0" smtClean="0"/>
              <a:t>Ιδιαίτερη μνεία: Τύπος </a:t>
            </a:r>
            <a:r>
              <a:rPr lang="el-GR" dirty="0" err="1" smtClean="0"/>
              <a:t>Βουλγαρομακεδόνων</a:t>
            </a:r>
            <a:r>
              <a:rPr lang="el-GR" dirty="0" smtClean="0"/>
              <a:t> μεταναστών και προσφύγων στη Βουλγαρία, ιδιαίτερα την περίοδο του Μεσοπολέμου. Π.χ. η </a:t>
            </a:r>
            <a:r>
              <a:rPr lang="en-US" i="1" dirty="0" err="1" smtClean="0"/>
              <a:t>Makedonija</a:t>
            </a:r>
            <a:r>
              <a:rPr lang="el-GR" i="1" dirty="0" smtClean="0"/>
              <a:t> </a:t>
            </a:r>
            <a:r>
              <a:rPr lang="en-US" dirty="0" smtClean="0"/>
              <a:t> </a:t>
            </a:r>
            <a:r>
              <a:rPr lang="el-GR" dirty="0" smtClean="0"/>
              <a:t>από την Εκτελεστική Επιτροπή των Μακεδονικών Αδελφοτήτων.</a:t>
            </a:r>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n-US" b="1" dirty="0" smtClean="0"/>
              <a:t>	</a:t>
            </a:r>
            <a:r>
              <a:rPr lang="el-GR" b="1" dirty="0" smtClean="0"/>
              <a:t>Στη Σερβία:</a:t>
            </a:r>
            <a:endParaRPr lang="el-GR" dirty="0" smtClean="0"/>
          </a:p>
          <a:p>
            <a:pPr>
              <a:buNone/>
            </a:pPr>
            <a:r>
              <a:rPr lang="en-US" b="1" dirty="0" smtClean="0"/>
              <a:t> </a:t>
            </a:r>
            <a:endParaRPr lang="el-GR" dirty="0" smtClean="0"/>
          </a:p>
          <a:p>
            <a:pPr lvl="0"/>
            <a:r>
              <a:rPr lang="en-US" dirty="0" err="1" smtClean="0"/>
              <a:t>Dimitrije</a:t>
            </a:r>
            <a:r>
              <a:rPr lang="en-US" dirty="0" smtClean="0"/>
              <a:t> </a:t>
            </a:r>
            <a:r>
              <a:rPr lang="en-US" dirty="0" err="1" smtClean="0"/>
              <a:t>Davidović</a:t>
            </a:r>
            <a:r>
              <a:rPr lang="en-US" dirty="0" smtClean="0"/>
              <a:t> (1789-1834): </a:t>
            </a:r>
            <a:r>
              <a:rPr lang="en-US" i="1" dirty="0" err="1" smtClean="0"/>
              <a:t>Novine</a:t>
            </a:r>
            <a:r>
              <a:rPr lang="en-US" i="1" dirty="0" smtClean="0"/>
              <a:t> </a:t>
            </a:r>
            <a:r>
              <a:rPr lang="en-US" i="1" dirty="0" err="1" smtClean="0"/>
              <a:t>serbske</a:t>
            </a:r>
            <a:r>
              <a:rPr lang="en-US" i="1" dirty="0" smtClean="0"/>
              <a:t> </a:t>
            </a:r>
            <a:r>
              <a:rPr lang="en-US" i="1" dirty="0" err="1" smtClean="0"/>
              <a:t>iz</a:t>
            </a:r>
            <a:r>
              <a:rPr lang="en-US" i="1" dirty="0" smtClean="0"/>
              <a:t> </a:t>
            </a:r>
            <a:r>
              <a:rPr lang="en-US" i="1" dirty="0" err="1" smtClean="0"/>
              <a:t>carstvujuščeg</a:t>
            </a:r>
            <a:r>
              <a:rPr lang="en-US" i="1" dirty="0" smtClean="0"/>
              <a:t> </a:t>
            </a:r>
            <a:r>
              <a:rPr lang="en-US" i="1" dirty="0" err="1" smtClean="0"/>
              <a:t>grada</a:t>
            </a:r>
            <a:r>
              <a:rPr lang="en-US" i="1" dirty="0" smtClean="0"/>
              <a:t> </a:t>
            </a:r>
            <a:r>
              <a:rPr lang="en-US" i="1" dirty="0" err="1" smtClean="0"/>
              <a:t>Viene</a:t>
            </a:r>
            <a:r>
              <a:rPr lang="en-US" dirty="0" smtClean="0"/>
              <a:t> (</a:t>
            </a:r>
            <a:r>
              <a:rPr lang="el-GR" dirty="0" smtClean="0"/>
              <a:t>Σερβικά νέα από την αυτοκρατορική πόλη Βιέννη</a:t>
            </a:r>
            <a:r>
              <a:rPr lang="en-US" dirty="0" smtClean="0"/>
              <a:t>) </a:t>
            </a:r>
            <a:r>
              <a:rPr lang="el-GR" dirty="0" smtClean="0"/>
              <a:t>και </a:t>
            </a:r>
            <a:r>
              <a:rPr lang="en-US" i="1" dirty="0" err="1" smtClean="0"/>
              <a:t>Zabavnik</a:t>
            </a:r>
            <a:r>
              <a:rPr lang="en-US" i="1" dirty="0" smtClean="0"/>
              <a:t> </a:t>
            </a:r>
            <a:r>
              <a:rPr lang="en-US" dirty="0" smtClean="0"/>
              <a:t>(</a:t>
            </a:r>
            <a:r>
              <a:rPr lang="el-GR" dirty="0" smtClean="0"/>
              <a:t>Ψυχαγωγία</a:t>
            </a:r>
            <a:r>
              <a:rPr lang="en-US" dirty="0" smtClean="0"/>
              <a:t>)</a:t>
            </a:r>
            <a:r>
              <a:rPr lang="el-GR" dirty="0" smtClean="0"/>
              <a:t>.</a:t>
            </a:r>
          </a:p>
          <a:p>
            <a:pPr>
              <a:buNone/>
            </a:pPr>
            <a:endParaRPr lang="el-GR"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a:r>
              <a:rPr lang="el-GR" dirty="0" smtClean="0"/>
              <a:t>Παραμονές Α΄ Βαλκανικού Πολέμου               	    	   πατριωτική υστερία.</a:t>
            </a:r>
          </a:p>
          <a:p>
            <a:pPr lvl="0"/>
            <a:r>
              <a:rPr lang="el-GR" dirty="0" smtClean="0"/>
              <a:t>Παραμονές Β΄ Βαλκανικού Πολέμου         Τύπος επιφυλακτικός</a:t>
            </a:r>
          </a:p>
          <a:p>
            <a:pPr lvl="0"/>
            <a:r>
              <a:rPr lang="el-GR" dirty="0" smtClean="0"/>
              <a:t>Παραμονές Α΄ ΠΠ       Τύπος επιφυλακτικός, διασπασμένος (έξοδος ή όχι στον πόλεμο; Στο πλευρό ποιας δύναμης;)</a:t>
            </a:r>
          </a:p>
          <a:p>
            <a:pPr lvl="0"/>
            <a:r>
              <a:rPr lang="el-GR" dirty="0" smtClean="0"/>
              <a:t>Η περίπτωση της Θεσσαλονίκης στα χρόνια του Α΄ ΠΠ.</a:t>
            </a:r>
          </a:p>
          <a:p>
            <a:endParaRPr lang="el-GR" dirty="0"/>
          </a:p>
        </p:txBody>
      </p:sp>
      <p:cxnSp>
        <p:nvCxnSpPr>
          <p:cNvPr id="5" name="4 - Ευθύγραμμο βέλος σύνδεσης"/>
          <p:cNvCxnSpPr/>
          <p:nvPr/>
        </p:nvCxnSpPr>
        <p:spPr>
          <a:xfrm>
            <a:off x="1071538" y="2285992"/>
            <a:ext cx="357190"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7 - Ευθύγραμμο βέλος σύνδεσης"/>
          <p:cNvCxnSpPr/>
          <p:nvPr/>
        </p:nvCxnSpPr>
        <p:spPr>
          <a:xfrm>
            <a:off x="6643702" y="2857496"/>
            <a:ext cx="357190"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a:off x="3929058" y="3786190"/>
            <a:ext cx="357190"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n-US" dirty="0" smtClean="0"/>
              <a:t>	 </a:t>
            </a:r>
            <a:r>
              <a:rPr lang="en-US" dirty="0" err="1" smtClean="0"/>
              <a:t>Dimitrije</a:t>
            </a:r>
            <a:r>
              <a:rPr lang="en-US" dirty="0" smtClean="0"/>
              <a:t> </a:t>
            </a:r>
            <a:r>
              <a:rPr lang="en-US" dirty="0" err="1" smtClean="0"/>
              <a:t>Davidović</a:t>
            </a:r>
            <a:r>
              <a:rPr lang="en-US" dirty="0" smtClean="0"/>
              <a:t> (</a:t>
            </a:r>
            <a:r>
              <a:rPr lang="en-US" dirty="0" err="1" smtClean="0"/>
              <a:t>Димитрије</a:t>
            </a:r>
            <a:r>
              <a:rPr lang="en-US" dirty="0" smtClean="0"/>
              <a:t> </a:t>
            </a:r>
            <a:r>
              <a:rPr lang="en-US" dirty="0" err="1" smtClean="0"/>
              <a:t>Давидовић</a:t>
            </a:r>
            <a:r>
              <a:rPr lang="en-US" dirty="0" smtClean="0"/>
              <a:t>),</a:t>
            </a:r>
            <a:r>
              <a:rPr lang="el-GR" dirty="0" smtClean="0"/>
              <a:t> πρωθυπουργός της Σερβίας</a:t>
            </a:r>
            <a:r>
              <a:rPr lang="en-US" dirty="0" smtClean="0"/>
              <a:t> 1826–1829) </a:t>
            </a:r>
            <a:r>
              <a:rPr lang="en-US" u="sng" dirty="0" smtClean="0">
                <a:hlinkClick r:id="rId2"/>
              </a:rPr>
              <a:t>https://en.wikipedia.org/wiki/Dimitrije_Davidovi%C4%87</a:t>
            </a:r>
            <a:r>
              <a:rPr lang="el-GR" dirty="0" smtClean="0"/>
              <a:t> </a:t>
            </a:r>
          </a:p>
          <a:p>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Dimitrije Davidović.jpg"/>
          <p:cNvPicPr>
            <a:picLocks noGrp="1"/>
          </p:cNvPicPr>
          <p:nvPr>
            <p:ph idx="1"/>
          </p:nvPr>
        </p:nvPicPr>
        <p:blipFill>
          <a:blip r:embed="rId2" cstate="print"/>
          <a:srcRect/>
          <a:stretch>
            <a:fillRect/>
          </a:stretch>
        </p:blipFill>
        <p:spPr bwMode="auto">
          <a:xfrm>
            <a:off x="2214546" y="642918"/>
            <a:ext cx="4429156" cy="55721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317</TotalTime>
  <Words>1023</Words>
  <Application>Microsoft Office PowerPoint</Application>
  <PresentationFormat>Προβολή στην οθόνη (4:3)</PresentationFormat>
  <Paragraphs>173</Paragraphs>
  <Slides>70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70</vt:i4>
      </vt:variant>
    </vt:vector>
  </HeadingPairs>
  <TitlesOfParts>
    <vt:vector size="71" baseType="lpstr">
      <vt:lpstr>Αποκορύφωμα</vt:lpstr>
      <vt:lpstr>ΕΝΤΥΠΑ ΚΑΙ ΗΛΕΚΤΡΟΝΙΚΑ ΜΜΕ ΣΤΑ ΒΑΛΚΑΝΙΑ I. ΕΝΤΥΠΑ </vt:lpstr>
      <vt:lpstr>Διαφάνεια 2</vt:lpstr>
      <vt:lpstr>Διαφάνεια 3</vt:lpstr>
      <vt:lpstr>Οι Ανθρωποι του ΤΥπου </vt:lpstr>
      <vt:lpstr>Διαφάνεια 5</vt:lpstr>
      <vt:lpstr>1. Περίοδος εθνικών διαφωτισμών </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 Sami Frashëri  https://en.wikipedia.org/wiki/Sami_Frash%C3%ABri </vt:lpstr>
      <vt:lpstr>Frashëri σε αλβανικό γραμματόσημο, 1950</vt:lpstr>
      <vt:lpstr>2. Περίοδος εθνικών κρατών </vt:lpstr>
      <vt:lpstr>Διαφάνεια 18</vt:lpstr>
      <vt:lpstr>Διαφάνεια 19</vt:lpstr>
      <vt:lpstr>  Stojan Protic (Стојан Протић, 1857 – 1923) https://sr.wikipedia.org/wiki/%D0%A1%D1%82%D0%BE%D1%98%D0%B0%D0%BD_%D0%9F%D1%80%D0%BE%D1%82%D0%B8%D1%9B   </vt:lpstr>
      <vt:lpstr>3. Παραμονές Α΄ΠΠ</vt:lpstr>
      <vt:lpstr>4. 2η δεκαετία 20ού αι. </vt:lpstr>
      <vt:lpstr>Διαφάνεια 23</vt:lpstr>
      <vt:lpstr>Διαφάνεια 24</vt:lpstr>
      <vt:lpstr>Διαφάνεια 25</vt:lpstr>
      <vt:lpstr>Διαφάνεια 26</vt:lpstr>
      <vt:lpstr>Διαφάνεια 27</vt:lpstr>
      <vt:lpstr>Εξουσία και Τύπος στη Σερβία</vt:lpstr>
      <vt:lpstr>Διαφάνεια 29</vt:lpstr>
      <vt:lpstr>Διαφάνεια 30</vt:lpstr>
      <vt:lpstr>Διαφάνεια 31</vt:lpstr>
      <vt:lpstr>Διαφάνεια 32</vt:lpstr>
      <vt:lpstr>Εξουσία και Τύπος στη Βουλγαρία</vt:lpstr>
      <vt:lpstr>Διαφάνεια 34</vt:lpstr>
      <vt:lpstr>Διαφάνεια 35</vt:lpstr>
      <vt:lpstr>Διαφάνεια 36</vt:lpstr>
      <vt:lpstr>Διαφάνεια 37</vt:lpstr>
      <vt:lpstr> </vt:lpstr>
      <vt:lpstr>Διαφάνεια 39</vt:lpstr>
      <vt:lpstr>Διαφάνεια 40</vt:lpstr>
      <vt:lpstr>Διαφάνεια 41</vt:lpstr>
      <vt:lpstr>  Aleksandar Stamboliyski (1879 -1923)  πρωθυπουργός της Βουλγαρίας (1918 -1923)  http://en.journey.bg/bulgaria/bulgaria.php?guide=223  </vt:lpstr>
      <vt:lpstr>Διαφάνεια 43</vt:lpstr>
      <vt:lpstr>Διαφάνεια 44</vt:lpstr>
      <vt:lpstr>Εξουσία και Τύπος στη Ρουμανία </vt:lpstr>
      <vt:lpstr>Διαφάνεια 46</vt:lpstr>
      <vt:lpstr>Εξουσία και Τύπος στην Αλβανία</vt:lpstr>
      <vt:lpstr>Διαφάνεια 48</vt:lpstr>
      <vt:lpstr>Διαφάνεια 49</vt:lpstr>
      <vt:lpstr>Διαφάνεια 50</vt:lpstr>
      <vt:lpstr>Διαφάνεια 51</vt:lpstr>
      <vt:lpstr>Διαφάνεια 52</vt:lpstr>
      <vt:lpstr>Διαφάνεια 53</vt:lpstr>
      <vt:lpstr>Διαφάνεια 54</vt:lpstr>
      <vt:lpstr>Διαφάνεια 55</vt:lpstr>
      <vt:lpstr>Διαφάνεια 56</vt:lpstr>
      <vt:lpstr>Διαφάνεια 57</vt:lpstr>
      <vt:lpstr>Διαφάνεια 58</vt:lpstr>
      <vt:lpstr>Διαφάνεια 59</vt:lpstr>
      <vt:lpstr>Διαφάνεια 60</vt:lpstr>
      <vt:lpstr>Διαφάνεια 61</vt:lpstr>
      <vt:lpstr>Διαφάνεια 62</vt:lpstr>
      <vt:lpstr>Διαφάνεια 63</vt:lpstr>
      <vt:lpstr>Διαφάνεια 64</vt:lpstr>
      <vt:lpstr>Διαφάνεια 65</vt:lpstr>
      <vt:lpstr>Διαφάνεια 66</vt:lpstr>
      <vt:lpstr>Διαφάνεια 67</vt:lpstr>
      <vt:lpstr>Διαφάνεια 68</vt:lpstr>
      <vt:lpstr>Διαφάνεια 69</vt:lpstr>
      <vt:lpstr>Διαφάνεια 70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ΕΝΤΥΠΑ ΚΑΙ ΗΛΕΚΤΡΟΝΙΚΑ ΜΜΕ ΣΤΑ ΒΑΛΚΑΝΙΑ</dc:title>
  <dc:creator>User</dc:creator>
  <cp:lastModifiedBy>User</cp:lastModifiedBy>
  <cp:revision>126</cp:revision>
  <dcterms:created xsi:type="dcterms:W3CDTF">2020-10-29T09:46:59Z</dcterms:created>
  <dcterms:modified xsi:type="dcterms:W3CDTF">2020-10-31T11:10:05Z</dcterms:modified>
</cp:coreProperties>
</file>