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91" r:id="rId19"/>
    <p:sldId id="273" r:id="rId20"/>
    <p:sldId id="274" r:id="rId21"/>
    <p:sldId id="275" r:id="rId22"/>
    <p:sldId id="276" r:id="rId23"/>
    <p:sldId id="277" r:id="rId24"/>
    <p:sldId id="278" r:id="rId2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672"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26/1/2016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84401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26/1/2016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36489729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26/1/2016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995312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E5D5E2A3-627C-4966-9C8D-AECF416C0807}" type="datetimeFigureOut">
              <a:rPr lang="el-GR" smtClean="0"/>
              <a:pPr/>
              <a:t>26/1/2016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162902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D5E2A3-627C-4966-9C8D-AECF416C0807}" type="datetimeFigureOut">
              <a:rPr lang="el-GR" smtClean="0"/>
              <a:pPr/>
              <a:t>26/1/2016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15447149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E5D5E2A3-627C-4966-9C8D-AECF416C0807}" type="datetimeFigureOut">
              <a:rPr lang="el-GR" smtClean="0"/>
              <a:pPr/>
              <a:t>26/1/2016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41214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E5D5E2A3-627C-4966-9C8D-AECF416C0807}" type="datetimeFigureOut">
              <a:rPr lang="el-GR" smtClean="0"/>
              <a:pPr/>
              <a:t>26/1/2016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4076168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E5D5E2A3-627C-4966-9C8D-AECF416C0807}" type="datetimeFigureOut">
              <a:rPr lang="el-GR" smtClean="0"/>
              <a:pPr/>
              <a:t>26/1/2016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2480270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D5E2A3-627C-4966-9C8D-AECF416C0807}" type="datetimeFigureOut">
              <a:rPr lang="el-GR" smtClean="0"/>
              <a:pPr/>
              <a:t>26/1/2016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12007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pPr/>
              <a:t>26/1/2016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3939482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D5E2A3-627C-4966-9C8D-AECF416C0807}" type="datetimeFigureOut">
              <a:rPr lang="el-GR" smtClean="0"/>
              <a:pPr/>
              <a:t>26/1/2016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78199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D5E2A3-627C-4966-9C8D-AECF416C0807}" type="datetimeFigureOut">
              <a:rPr lang="el-GR" smtClean="0"/>
              <a:pPr/>
              <a:t>26/1/2016</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07EFD1-3864-4DD3-8C6F-BE546EA4E5FD}" type="slidenum">
              <a:rPr lang="el-GR" smtClean="0"/>
              <a:pPr/>
              <a:t>‹#›</a:t>
            </a:fld>
            <a:endParaRPr lang="el-GR"/>
          </a:p>
        </p:txBody>
      </p:sp>
    </p:spTree>
    <p:extLst>
      <p:ext uri="{BB962C8B-B14F-4D97-AF65-F5344CB8AC3E}">
        <p14:creationId xmlns:p14="http://schemas.microsoft.com/office/powerpoint/2010/main" xmlns="" val="4276872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6713"/>
            <a:ext cx="7772400" cy="2763738"/>
          </a:xfrm>
        </p:spPr>
        <p:txBody>
          <a:bodyPr>
            <a:normAutofit fontScale="90000"/>
          </a:bodyPr>
          <a:lstStyle/>
          <a:p>
            <a:pPr hangingPunct="0"/>
            <a:r>
              <a:rPr lang="el-GR" b="1" dirty="0" smtClean="0"/>
              <a:t> </a:t>
            </a:r>
            <a:r>
              <a:rPr lang="el-GR" dirty="0" smtClean="0"/>
              <a:t/>
            </a:r>
            <a:br>
              <a:rPr lang="el-GR" dirty="0" smtClean="0"/>
            </a:br>
            <a:r>
              <a:rPr lang="el-GR" b="1" dirty="0" smtClean="0"/>
              <a:t> </a:t>
            </a:r>
            <a:r>
              <a:rPr lang="el-GR" dirty="0" smtClean="0"/>
              <a:t/>
            </a:r>
            <a:br>
              <a:rPr lang="el-GR" dirty="0" smtClean="0"/>
            </a:br>
            <a:r>
              <a:rPr lang="el-GR" dirty="0" smtClean="0"/>
              <a:t>Η ΕΞΕΛΙΞΗ ΤΩΝ ΑΔΗΛΩΝ ΠΟΡΩΝ ΣΤΗ ΜΕΤΑΠΟΛΕΜΙΚΗ ΠΕΡΙΟΔΟ </a:t>
            </a:r>
            <a:br>
              <a:rPr lang="el-GR" dirty="0" smtClean="0"/>
            </a:br>
            <a:r>
              <a:rPr lang="el-GR" b="1" dirty="0" smtClean="0"/>
              <a:t> </a:t>
            </a:r>
            <a:r>
              <a:rPr lang="el-GR" dirty="0" smtClean="0"/>
              <a:t/>
            </a:r>
            <a:br>
              <a:rPr lang="el-GR" dirty="0" smtClean="0"/>
            </a:br>
            <a:endParaRPr lang="el-GR" dirty="0"/>
          </a:p>
        </p:txBody>
      </p:sp>
      <p:sp>
        <p:nvSpPr>
          <p:cNvPr id="3" name="Subtitle 2"/>
          <p:cNvSpPr>
            <a:spLocks noGrp="1"/>
          </p:cNvSpPr>
          <p:nvPr>
            <p:ph type="subTitle" idx="1"/>
          </p:nvPr>
        </p:nvSpPr>
        <p:spPr/>
        <p:txBody>
          <a:bodyPr>
            <a:normAutofit/>
          </a:bodyPr>
          <a:lstStyle/>
          <a:p>
            <a:r>
              <a:rPr lang="el-GR" sz="2800" dirty="0" smtClean="0"/>
              <a:t>ΚΕΦΑΛΑΙΟ ΙΙΙ: Η ΕΞΕΛΙΞΗ ΤΩΝ ΕΙΣΠΡΑΞΕΩΝ ΑΠΟ ΤΗΝ ΕΥΡΩΠΑΪΚΗ ΕΝΩΣΗ</a:t>
            </a:r>
            <a:endParaRPr lang="el-GR" sz="2800" dirty="0"/>
          </a:p>
        </p:txBody>
      </p:sp>
    </p:spTree>
    <p:extLst>
      <p:ext uri="{BB962C8B-B14F-4D97-AF65-F5344CB8AC3E}">
        <p14:creationId xmlns:p14="http://schemas.microsoft.com/office/powerpoint/2010/main" xmlns="" val="1484122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4624"/>
            <a:ext cx="8928992" cy="5632311"/>
          </a:xfrm>
          <a:prstGeom prst="rect">
            <a:avLst/>
          </a:prstGeom>
        </p:spPr>
        <p:txBody>
          <a:bodyPr wrap="square">
            <a:spAutoFit/>
          </a:bodyPr>
          <a:lstStyle/>
          <a:p>
            <a:pPr hangingPunct="0"/>
            <a:r>
              <a:rPr lang="el-GR" sz="2400" b="1" dirty="0"/>
              <a:t>Το Α΄  Κοινοτικό Πλαίσιο Στήριξης (1989-1993)</a:t>
            </a:r>
            <a:endParaRPr lang="el-GR" sz="2400" dirty="0"/>
          </a:p>
          <a:p>
            <a:pPr hangingPunct="0"/>
            <a:r>
              <a:rPr lang="el-GR" sz="2400" dirty="0"/>
              <a:t>Προς τα τέλη της δεκαετίας του 1980 ήταν πλέον κοινή διαπίστωση ότι οι αλλεπάλληλες διευρύνσεις σε συνδυασμό με την πρόοδο της διαδικασίας της ενοποίησης όξυναν αντί να αμβλύνουν το πρόβλημα των περιφερειακών ανισοτήτων εντός της Ε.Κ. </a:t>
            </a:r>
            <a:r>
              <a:rPr lang="el-GR" sz="2400" dirty="0" smtClean="0"/>
              <a:t>Καθώς</a:t>
            </a:r>
            <a:r>
              <a:rPr lang="el-GR" sz="2400" dirty="0"/>
              <a:t>, όμως, τα διαθέσιμα μέσα και οι χρηματοδοτικοί πόροι εμφανώς δεν αρκούσαν για να αναστρέψουν τη δυσμενή αυτή εξέλιξη, το 1988 αποφασίστηκε μαζί με την αναθεώρηση της κοινής αγροτικής πολιτικής </a:t>
            </a:r>
            <a:r>
              <a:rPr lang="el-GR" sz="2400" dirty="0" smtClean="0"/>
              <a:t> </a:t>
            </a:r>
            <a:r>
              <a:rPr lang="el-GR" sz="2400" dirty="0"/>
              <a:t>να γίνει και αναπροσαρμογή των διαρθρωτικών ταμείων της Ε.Κ. Εκτός της αναπροσαρμογής των διαρθρωτικών ταμείων, αποφασίστηκε και ο διπλασιασμός των χρηματοδοτήσεων τους για την περίοδο 1989-93 στα 64 δισεκατομμύρια </a:t>
            </a:r>
            <a:r>
              <a:rPr lang="en-US" sz="2400" dirty="0" smtClean="0"/>
              <a:t>ECU</a:t>
            </a:r>
            <a:r>
              <a:rPr lang="el-GR" sz="2400" dirty="0" smtClean="0"/>
              <a:t>. </a:t>
            </a:r>
            <a:r>
              <a:rPr lang="el-GR" sz="2400" dirty="0"/>
              <a:t>Το πακέτο αυτό των αλλαγών, μαζί με το Α΄  Κοινοτικό Πλαίσιο Στήριξης που το συνόδευε έγινε γνωστό ως Α΄  Πακέτο </a:t>
            </a:r>
            <a:r>
              <a:rPr lang="en-US" sz="2400" dirty="0" err="1"/>
              <a:t>Delors</a:t>
            </a:r>
            <a:r>
              <a:rPr lang="el-GR" sz="2400" dirty="0"/>
              <a:t> από το όνομα του τότε προέδρου της Ευρωπαϊκής Επιτροπής. </a:t>
            </a:r>
          </a:p>
        </p:txBody>
      </p:sp>
    </p:spTree>
    <p:extLst>
      <p:ext uri="{BB962C8B-B14F-4D97-AF65-F5344CB8AC3E}">
        <p14:creationId xmlns:p14="http://schemas.microsoft.com/office/powerpoint/2010/main" xmlns="" val="655743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784976" cy="6740307"/>
          </a:xfrm>
          <a:prstGeom prst="rect">
            <a:avLst/>
          </a:prstGeom>
        </p:spPr>
        <p:txBody>
          <a:bodyPr wrap="square">
            <a:spAutoFit/>
          </a:bodyPr>
          <a:lstStyle/>
          <a:p>
            <a:pPr hangingPunct="0"/>
            <a:endParaRPr lang="el-GR" sz="2400" dirty="0" smtClean="0"/>
          </a:p>
          <a:p>
            <a:pPr hangingPunct="0"/>
            <a:r>
              <a:rPr lang="el-GR" sz="2400" dirty="0" smtClean="0"/>
              <a:t>Ένα </a:t>
            </a:r>
            <a:r>
              <a:rPr lang="el-GR" sz="2400" dirty="0"/>
              <a:t>Κοινοτικό Πλαίσιο Στήριξης είναι ουσιαστικά ένα μέσο συντονισμού των εθνικών περιφερειακών πολιτικών.  Τα Κ.Π.Σ. (όπως και τα Ενιαία Έγγραφα Προγραμματισμού – Ε.Ε.Σ. που είναι μια απλούστερη διαδικασία) επιτρέπουν στην Επιτροπή να διαπιστώνει τους πόρους, οι οποίοι διατίθενται για περιφερειακή ανάπτυξη στο πλαίσιο τόσο των ενισχύσεων με περιφερειακή σκοπιμότητα όσο και των δημοσίων έργων σε υποδομές. </a:t>
            </a:r>
            <a:endParaRPr lang="el-GR" sz="2400" dirty="0" smtClean="0"/>
          </a:p>
          <a:p>
            <a:pPr hangingPunct="0"/>
            <a:r>
              <a:rPr lang="el-GR" sz="2400" dirty="0"/>
              <a:t>Η μεταρρύθμιση των διαρθρωτικών ταμείων του 1988 όριζε ότι το 85% των κονδυλίων για την περιφερειακή ανάπτυξη θα διαμοιραζόταν σε έξι περιοχές στόχους. Η κάθε περιοχή στόχος αναφερόταν στη φύση και τα χαρακτηριστικά του προβλήματος που υπήρχε (π.χ. μεταβολές στη βιομηχανία, αραιοκατοικημένες περιοχές). Η περιοχή στόχος 1 (ενισχύσεις με σκοπό την προώθηση της ανάπτυξης και της διαρθρωτικής προσαρμογής των περιοχών σε καθυστέρηση) δέσποζε στην κατανομή των πόρων, με το 70% περίπου του συνόλου των πόρων των ταμείων να προορίζονται για το στόχο </a:t>
            </a:r>
            <a:r>
              <a:rPr lang="el-GR" sz="2400" dirty="0" smtClean="0"/>
              <a:t>αυτόν.</a:t>
            </a:r>
            <a:endParaRPr lang="el-GR" sz="2400" dirty="0"/>
          </a:p>
        </p:txBody>
      </p:sp>
    </p:spTree>
    <p:extLst>
      <p:ext uri="{BB962C8B-B14F-4D97-AF65-F5344CB8AC3E}">
        <p14:creationId xmlns:p14="http://schemas.microsoft.com/office/powerpoint/2010/main" xmlns="" val="3017047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99392"/>
            <a:ext cx="8712968" cy="7109639"/>
          </a:xfrm>
          <a:prstGeom prst="rect">
            <a:avLst/>
          </a:prstGeom>
        </p:spPr>
        <p:txBody>
          <a:bodyPr wrap="square">
            <a:spAutoFit/>
          </a:bodyPr>
          <a:lstStyle/>
          <a:p>
            <a:pPr hangingPunct="0"/>
            <a:r>
              <a:rPr lang="el-GR" sz="2400" dirty="0" smtClean="0"/>
              <a:t>      </a:t>
            </a:r>
          </a:p>
          <a:p>
            <a:pPr hangingPunct="0"/>
            <a:r>
              <a:rPr lang="el-GR" sz="2400" dirty="0"/>
              <a:t> </a:t>
            </a:r>
          </a:p>
          <a:p>
            <a:pPr hangingPunct="0"/>
            <a:r>
              <a:rPr lang="el-GR" sz="2400" dirty="0"/>
              <a:t> </a:t>
            </a:r>
            <a:r>
              <a:rPr lang="el-GR" sz="2400" dirty="0" smtClean="0"/>
              <a:t>Τα </a:t>
            </a:r>
            <a:r>
              <a:rPr lang="el-GR" sz="2400" dirty="0"/>
              <a:t>τέσσερα φτωχότερα κράτη-μέλη της Ε.Κ. (Ελλάδα, Ιρλανδία, Ισπανία και Πορτογαλία) ήταν οι κερδισμένοι της μεταρρύθμισης των διαρθρωτικών ταμείων και του Α΄  Κ.Π.Σ. καθώς ήταν και αυτές που είχαν το μεγαλύτερο αριθμό περιφερειών που παρουσίαζαν σημαντική υστέρηση. Για την Ελλάδα συγκεκριμένα, οι απολαβές της από τα ταμεία της Ε.Κ. το 1993 ήταν τριπλάσιες σε τρέχουσες τιμές σε σύγκριση με το </a:t>
            </a:r>
            <a:r>
              <a:rPr lang="el-GR" sz="2400" dirty="0" smtClean="0"/>
              <a:t>1988.</a:t>
            </a:r>
            <a:endParaRPr lang="el-GR" sz="2400" dirty="0"/>
          </a:p>
          <a:p>
            <a:pPr hangingPunct="0"/>
            <a:r>
              <a:rPr lang="el-GR" sz="2400" dirty="0"/>
              <a:t>Όσον αφορά, όμως, το κατά πόσο οι εισροές αυτές αξιοποιήθηκαν επαρκώς από την Ελλάδα, τα συμπεράσματα δεν ήταν αντίστοιχα ενθαρρυντικά. Σύμφωνα με την αναφορά της Επιτροπής των Ευρωπαϊκών Κοινοτήτων, η αξιοποίηση των εισροών αυτών περιορίστηκε από την ανεπάρκεια του δημόσιου τομέα και η συνολική αποτίμηση είναι ουσιαστικά αδύνατη, καθώς δεν υπήρχαν διαθέσιμοι ποσοτικοί δείκτες. Όπως και στη δεκαετία του 1980 τα κονδύλια αυτά διοχετεύτηκαν σε μικρής και όχι μετρήσιμης προστιθέμενης αξίας παρεμβάσεις, όπως η επαγγελματική </a:t>
            </a:r>
            <a:r>
              <a:rPr lang="el-GR" sz="2400" dirty="0" smtClean="0"/>
              <a:t>επιμόρφωση. </a:t>
            </a:r>
            <a:endParaRPr lang="el-GR" sz="2200" dirty="0"/>
          </a:p>
        </p:txBody>
      </p:sp>
    </p:spTree>
    <p:extLst>
      <p:ext uri="{BB962C8B-B14F-4D97-AF65-F5344CB8AC3E}">
        <p14:creationId xmlns:p14="http://schemas.microsoft.com/office/powerpoint/2010/main" xmlns="" val="263989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8640"/>
            <a:ext cx="8856984" cy="7078861"/>
          </a:xfrm>
          <a:prstGeom prst="rect">
            <a:avLst/>
          </a:prstGeom>
        </p:spPr>
        <p:txBody>
          <a:bodyPr wrap="square">
            <a:spAutoFit/>
          </a:bodyPr>
          <a:lstStyle/>
          <a:p>
            <a:pPr hangingPunct="0"/>
            <a:r>
              <a:rPr lang="el-GR" sz="2400" dirty="0" smtClean="0"/>
              <a:t>Ησυμπληρωματικότητα </a:t>
            </a:r>
            <a:r>
              <a:rPr lang="el-GR" sz="2400" dirty="0"/>
              <a:t>ανάμεσα στις τομεακές και τις περιφερειακές διαρθρωτικές παρεμβάσεις δεν ήταν η καλύτερη δυνατή.  </a:t>
            </a:r>
          </a:p>
          <a:p>
            <a:pPr hangingPunct="0"/>
            <a:r>
              <a:rPr lang="el-GR" sz="2400" b="1" dirty="0" smtClean="0"/>
              <a:t>Το </a:t>
            </a:r>
            <a:r>
              <a:rPr lang="el-GR" sz="2400" b="1" dirty="0"/>
              <a:t>Β΄ Κοινοτικό Πλαίσιο Στήριξης (1994-1999)</a:t>
            </a:r>
            <a:endParaRPr lang="el-GR" sz="2400" dirty="0"/>
          </a:p>
          <a:p>
            <a:r>
              <a:rPr lang="el-GR" sz="2400" dirty="0"/>
              <a:t>Στις 11 Δεκεμβρίου 1992 πραγματοποιήθηκε στο Εδιμβούργο η κρίσιμη διάσκεψη κορυφής της Ε.Κ. με κεντρικό θέμα την υιοθέτηση του «Β΄ Πακέτου Ντελόρ» για την περίοδο 1994-1999. Η δυσκολία της διαπραγμάτευσης αναφερόταν στο συμβιβασμό των απόψεων των τεσσάρων λιγότερο ευπόρων χωρών, δηλαδή της Ελλάδας, της Ισπανίας, της Πορτογαλίας και της </a:t>
            </a:r>
            <a:r>
              <a:rPr lang="el-GR" sz="2400" dirty="0" smtClean="0"/>
              <a:t>Ιρλανδίας.</a:t>
            </a:r>
          </a:p>
          <a:p>
            <a:pPr hangingPunct="0"/>
            <a:r>
              <a:rPr lang="el-GR" sz="2400" dirty="0"/>
              <a:t> </a:t>
            </a:r>
            <a:r>
              <a:rPr lang="el-GR" sz="2400" dirty="0" smtClean="0"/>
              <a:t>Το </a:t>
            </a:r>
            <a:r>
              <a:rPr lang="el-GR" sz="2400" dirty="0"/>
              <a:t>Β΄ Ελληνικό Κ.Π.Σ. εγκρίθηκε στις </a:t>
            </a:r>
            <a:r>
              <a:rPr lang="el-GR" sz="2400" dirty="0" smtClean="0"/>
              <a:t>13/7/ </a:t>
            </a:r>
            <a:r>
              <a:rPr lang="el-GR" sz="2400" dirty="0"/>
              <a:t>1994. Ο συνολικός του προϋπολογισμός ανερχόταν στο ύψος των 29.721,3 </a:t>
            </a:r>
            <a:r>
              <a:rPr lang="el-GR" sz="2400" dirty="0" smtClean="0"/>
              <a:t>εκατ. </a:t>
            </a:r>
            <a:r>
              <a:rPr lang="en-US" sz="2400" dirty="0"/>
              <a:t>ECU</a:t>
            </a:r>
            <a:r>
              <a:rPr lang="el-GR" sz="2400" dirty="0"/>
              <a:t> (τιμές 1994), εκ των οποίων 13.980 εκατομμύρια </a:t>
            </a:r>
            <a:r>
              <a:rPr lang="en-US" sz="2400" dirty="0"/>
              <a:t>ECU</a:t>
            </a:r>
            <a:r>
              <a:rPr lang="el-GR" sz="2400" dirty="0"/>
              <a:t> (ποσοστό 47% επί του συνόλου των πόρων) αντιπροσώπευαν τη συμβολή των διαρθρωτικών ταμείων και 7.069,9 εκατομμύρια </a:t>
            </a:r>
            <a:r>
              <a:rPr lang="en-US" sz="2400" dirty="0"/>
              <a:t>ECU</a:t>
            </a:r>
            <a:r>
              <a:rPr lang="el-GR" sz="2400" dirty="0"/>
              <a:t> (23,8%) τη συνολική εθνική δημόσια δαπάνη. Ο ιδιωτικός τομέας συμμετείχε με  8.671,4 εκατομμύρια </a:t>
            </a:r>
            <a:r>
              <a:rPr lang="en-US" sz="2400" dirty="0"/>
              <a:t>ECU</a:t>
            </a:r>
            <a:r>
              <a:rPr lang="el-GR" sz="2400" dirty="0"/>
              <a:t> (29,3</a:t>
            </a:r>
            <a:r>
              <a:rPr lang="el-GR" sz="2400" dirty="0" smtClean="0"/>
              <a:t>%).  </a:t>
            </a:r>
            <a:r>
              <a:rPr lang="el-GR" sz="2400" dirty="0"/>
              <a:t>Με το Β΄ Κ.Π.Σ. οι δαπάνες των διαρθρωτικών ταμείων εκτινάχθηκαν στο 36% των συνολικών δαπανών της </a:t>
            </a:r>
            <a:r>
              <a:rPr lang="el-GR" sz="2400" dirty="0" smtClean="0"/>
              <a:t>Κοινότητας.</a:t>
            </a:r>
            <a:endParaRPr lang="el-GR" sz="2400" dirty="0"/>
          </a:p>
          <a:p>
            <a:endParaRPr lang="el-GR" sz="2200" dirty="0"/>
          </a:p>
        </p:txBody>
      </p:sp>
    </p:spTree>
    <p:extLst>
      <p:ext uri="{BB962C8B-B14F-4D97-AF65-F5344CB8AC3E}">
        <p14:creationId xmlns:p14="http://schemas.microsoft.com/office/powerpoint/2010/main" xmlns="" val="1754564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764704"/>
            <a:ext cx="8712968" cy="6001643"/>
          </a:xfrm>
          <a:prstGeom prst="rect">
            <a:avLst/>
          </a:prstGeom>
        </p:spPr>
        <p:txBody>
          <a:bodyPr wrap="square">
            <a:spAutoFit/>
          </a:bodyPr>
          <a:lstStyle/>
          <a:p>
            <a:pPr hangingPunct="0"/>
            <a:r>
              <a:rPr lang="el-GR" sz="2400" dirty="0"/>
              <a:t>Το </a:t>
            </a:r>
            <a:r>
              <a:rPr lang="en-US" sz="2400" dirty="0"/>
              <a:t>B</a:t>
            </a:r>
            <a:r>
              <a:rPr lang="el-GR" sz="2400" dirty="0"/>
              <a:t>’ Κ.Π.Σ. είχε μια οριζόντια δομή καλύπτοντας ένα πλέγμα πέντε στρατηγικών στόχων και μια κάθετη πάνω στη βάση τριών κύριων τομέων πολιτικής. Στον πίνακα 25 φαίνεται με τα αντίστοιχα ποσοστά η διάρθρωση του προϋπολ</a:t>
            </a:r>
            <a:r>
              <a:rPr lang="en-US" sz="2400" dirty="0"/>
              <a:t>o</a:t>
            </a:r>
            <a:r>
              <a:rPr lang="el-GR" sz="2400" dirty="0"/>
              <a:t>γισμού του </a:t>
            </a:r>
            <a:r>
              <a:rPr lang="en-US" sz="2400" dirty="0"/>
              <a:t>B</a:t>
            </a:r>
            <a:r>
              <a:rPr lang="el-GR" sz="2400" dirty="0"/>
              <a:t>’ Κ.Π.Σ..</a:t>
            </a:r>
          </a:p>
          <a:p>
            <a:pPr hangingPunct="0"/>
            <a:r>
              <a:rPr lang="el-GR" sz="2400" dirty="0"/>
              <a:t>Με βάση την αρχική κατανομή των πόρων ευνοούμενη ήταν η ανάπτυξη φυσικών υποδομών (ιδιαίτερα οι αναφερόμενες στον τομέα των μεταφορών). Στους ανθρώπινους πόρους κυριαρχεί η εκπαίδευση (και όχι πλέον η κατάρτιση), ενώ στην παραγωγή η γεωργία απορροφά το 50% των πιστώσεων με τη βιομηχανία (κυρίως έρευνα και τεχνολογία) και τις υπηρεσίες (κυρίως τον τουρισμό) να μοιράζονται εξίσου το υπόλοιπο </a:t>
            </a:r>
            <a:r>
              <a:rPr lang="el-GR" sz="2400" dirty="0" smtClean="0"/>
              <a:t>50%. </a:t>
            </a:r>
            <a:r>
              <a:rPr lang="el-GR" sz="2400" dirty="0"/>
              <a:t>Συγκριτικά με τις άλλες τρεις χώρες που έτυχαν χρηματοδότησης από τα κονδύλια του </a:t>
            </a:r>
            <a:r>
              <a:rPr lang="en-US" sz="2400" dirty="0"/>
              <a:t>B</a:t>
            </a:r>
            <a:r>
              <a:rPr lang="el-GR" sz="2400" dirty="0"/>
              <a:t>’ Κ.Π.Σ., η Ελλάδα διέθεσε πολύ μεγαλύτερα ποσά στις μεταφορές και πολύ μικρότερα στη βιομηχανία και τις υπηρεσίες. Αυτό προφανώς οφείλεται στο ότι οι άλλες τρεις χώρες είχαν ήδη χρηματοδοτήσει τις υποδομές με το </a:t>
            </a:r>
            <a:r>
              <a:rPr lang="en-US" sz="2400" dirty="0"/>
              <a:t>A</a:t>
            </a:r>
            <a:r>
              <a:rPr lang="el-GR" sz="2400" dirty="0"/>
              <a:t>’ Κ.Π.Σ</a:t>
            </a:r>
            <a:r>
              <a:rPr lang="el-GR" sz="2400" dirty="0" smtClean="0"/>
              <a:t>..</a:t>
            </a:r>
            <a:endParaRPr lang="el-GR" sz="2400" dirty="0"/>
          </a:p>
        </p:txBody>
      </p:sp>
    </p:spTree>
    <p:extLst>
      <p:ext uri="{BB962C8B-B14F-4D97-AF65-F5344CB8AC3E}">
        <p14:creationId xmlns:p14="http://schemas.microsoft.com/office/powerpoint/2010/main" xmlns="" val="455123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2885"/>
            <a:ext cx="8928992" cy="7232749"/>
          </a:xfrm>
          <a:prstGeom prst="rect">
            <a:avLst/>
          </a:prstGeom>
        </p:spPr>
        <p:txBody>
          <a:bodyPr wrap="square">
            <a:spAutoFit/>
          </a:bodyPr>
          <a:lstStyle/>
          <a:p>
            <a:pPr hangingPunct="0"/>
            <a:r>
              <a:rPr lang="el-GR" sz="2000" dirty="0"/>
              <a:t>  </a:t>
            </a:r>
          </a:p>
          <a:p>
            <a:pPr hangingPunct="0"/>
            <a:r>
              <a:rPr lang="el-GR" sz="2000" dirty="0"/>
              <a:t>                                     </a:t>
            </a:r>
            <a:r>
              <a:rPr lang="el-GR" sz="2000" dirty="0" smtClean="0"/>
              <a:t>	</a:t>
            </a:r>
            <a:r>
              <a:rPr lang="el-GR" sz="2000" b="1" dirty="0" smtClean="0"/>
              <a:t>Πίνακας </a:t>
            </a:r>
            <a:r>
              <a:rPr lang="el-GR" sz="2000" b="1" dirty="0"/>
              <a:t>25</a:t>
            </a:r>
          </a:p>
          <a:p>
            <a:pPr hangingPunct="0"/>
            <a:r>
              <a:rPr lang="el-GR" sz="2000" dirty="0"/>
              <a:t>Η διάρθρωση του </a:t>
            </a:r>
            <a:r>
              <a:rPr lang="en-US" sz="2000" dirty="0"/>
              <a:t>B</a:t>
            </a:r>
            <a:r>
              <a:rPr lang="el-GR" sz="2000" dirty="0"/>
              <a:t>’ Κ.Π.Σ. κατά στρατηγικούς στόχους και τομείς </a:t>
            </a:r>
            <a:r>
              <a:rPr lang="el-GR" sz="2000" dirty="0" smtClean="0"/>
              <a:t>πολιτικής</a:t>
            </a:r>
          </a:p>
          <a:p>
            <a:pPr hangingPunct="0"/>
            <a:r>
              <a:rPr lang="el-GR" sz="2000" dirty="0" smtClean="0"/>
              <a:t>____________________________________________________________________</a:t>
            </a:r>
            <a:endParaRPr lang="el-GR" sz="2000" dirty="0"/>
          </a:p>
          <a:p>
            <a:pPr hangingPunct="0"/>
            <a:r>
              <a:rPr lang="el-GR" sz="2000" dirty="0"/>
              <a:t>              Στόχος / τομέας πολιτικής             Ποσοστό επί του </a:t>
            </a:r>
            <a:r>
              <a:rPr lang="el-GR" sz="2000" dirty="0" smtClean="0"/>
              <a:t>προϋπολογισμού</a:t>
            </a:r>
          </a:p>
          <a:p>
            <a:pPr hangingPunct="0"/>
            <a:r>
              <a:rPr lang="el-GR" sz="2000" dirty="0" smtClean="0"/>
              <a:t>____________________________________________________________________</a:t>
            </a:r>
            <a:endParaRPr lang="el-GR" sz="2000" dirty="0"/>
          </a:p>
          <a:p>
            <a:pPr hangingPunct="0"/>
            <a:r>
              <a:rPr lang="el-GR" sz="2000" dirty="0"/>
              <a:t>Α. Διάρθρωση κατά στόχο</a:t>
            </a:r>
          </a:p>
          <a:p>
            <a:pPr hangingPunct="0"/>
            <a:r>
              <a:rPr lang="el-GR" sz="2000" dirty="0"/>
              <a:t>1. Υποδομές                                                                   27,8%</a:t>
            </a:r>
          </a:p>
          <a:p>
            <a:pPr hangingPunct="0"/>
            <a:r>
              <a:rPr lang="el-GR" sz="2000" dirty="0"/>
              <a:t>2. Ανταγωνιστικότητα                                                  25,0%</a:t>
            </a:r>
          </a:p>
          <a:p>
            <a:pPr hangingPunct="0"/>
            <a:r>
              <a:rPr lang="el-GR" sz="2000" dirty="0"/>
              <a:t>3. Μείωση περιφερειακών ανισοτήτων                     25,0%</a:t>
            </a:r>
          </a:p>
          <a:p>
            <a:pPr hangingPunct="0"/>
            <a:r>
              <a:rPr lang="el-GR" sz="2000" dirty="0"/>
              <a:t>4. Ανθρώπινο δυναμικό                                               12,5%</a:t>
            </a:r>
          </a:p>
          <a:p>
            <a:pPr hangingPunct="0"/>
            <a:r>
              <a:rPr lang="el-GR" sz="2000" dirty="0"/>
              <a:t>5. Συνθήκες διαβίωσης                                                  9,0</a:t>
            </a:r>
            <a:r>
              <a:rPr lang="el-GR" sz="2000" dirty="0" smtClean="0"/>
              <a:t>%</a:t>
            </a:r>
          </a:p>
          <a:p>
            <a:pPr hangingPunct="0"/>
            <a:r>
              <a:rPr lang="el-GR" sz="2000" dirty="0" smtClean="0"/>
              <a:t>____________________________________________________________________</a:t>
            </a:r>
            <a:endParaRPr lang="el-GR" sz="2000" dirty="0"/>
          </a:p>
          <a:p>
            <a:pPr hangingPunct="0"/>
            <a:r>
              <a:rPr lang="el-GR" sz="2000" dirty="0"/>
              <a:t>Β. Διάρθρωση κατά τομέα πολιτικής</a:t>
            </a:r>
          </a:p>
          <a:p>
            <a:pPr hangingPunct="0"/>
            <a:r>
              <a:rPr lang="el-GR" sz="2000" dirty="0"/>
              <a:t>     1. Υποδομές                                                               </a:t>
            </a:r>
            <a:r>
              <a:rPr lang="el-GR" sz="2000" dirty="0" smtClean="0"/>
              <a:t>  </a:t>
            </a:r>
            <a:r>
              <a:rPr lang="el-GR" sz="2000" dirty="0"/>
              <a:t>46,0%</a:t>
            </a:r>
          </a:p>
          <a:p>
            <a:pPr hangingPunct="0"/>
            <a:r>
              <a:rPr lang="el-GR" sz="2000" dirty="0"/>
              <a:t>          (εκ των οποίων οι μεταφορές 28,6%)</a:t>
            </a:r>
          </a:p>
          <a:p>
            <a:pPr hangingPunct="0"/>
            <a:r>
              <a:rPr lang="el-GR" sz="2000" dirty="0"/>
              <a:t>2. Ανθρώπινοι πόροι                                                       23,5%</a:t>
            </a:r>
          </a:p>
          <a:p>
            <a:pPr hangingPunct="0"/>
            <a:r>
              <a:rPr lang="el-GR" sz="2000" dirty="0"/>
              <a:t>    (εκ των οποίων οι δράσεις εκπαίδευσης 13,5%)</a:t>
            </a:r>
          </a:p>
          <a:p>
            <a:pPr hangingPunct="0"/>
            <a:r>
              <a:rPr lang="el-GR" sz="2000" dirty="0"/>
              <a:t>3. Παραγωγή                                                                     30,2%</a:t>
            </a:r>
          </a:p>
          <a:p>
            <a:pPr hangingPunct="0"/>
            <a:r>
              <a:rPr lang="el-GR" sz="2000" dirty="0"/>
              <a:t>    (εκ των οποίων η γεωργία 15,6</a:t>
            </a:r>
            <a:r>
              <a:rPr lang="el-GR" sz="2000" dirty="0" smtClean="0"/>
              <a:t>%)</a:t>
            </a:r>
          </a:p>
          <a:p>
            <a:pPr hangingPunct="0"/>
            <a:r>
              <a:rPr lang="el-GR" sz="2000" dirty="0" smtClean="0"/>
              <a:t>____________________________________________________________________</a:t>
            </a:r>
            <a:endParaRPr lang="el-GR" sz="2000" dirty="0"/>
          </a:p>
          <a:p>
            <a:pPr hangingPunct="0"/>
            <a:r>
              <a:rPr lang="el-GR" sz="2000" dirty="0"/>
              <a:t>Πηγή</a:t>
            </a:r>
            <a:r>
              <a:rPr lang="fr-FR" sz="2000" dirty="0"/>
              <a:t>: </a:t>
            </a:r>
            <a:r>
              <a:rPr lang="el-GR" sz="2000" dirty="0"/>
              <a:t>Επεξεργασία στοιχείων της</a:t>
            </a:r>
            <a:r>
              <a:rPr lang="fr-FR" sz="2000" dirty="0"/>
              <a:t> </a:t>
            </a:r>
            <a:r>
              <a:rPr lang="fr-FR" sz="2000" dirty="0" err="1"/>
              <a:t>European</a:t>
            </a:r>
            <a:r>
              <a:rPr lang="fr-FR" sz="2000" dirty="0"/>
              <a:t> Enterprise Organisation, 2003.</a:t>
            </a:r>
            <a:endParaRPr lang="el-GR" sz="2000" dirty="0"/>
          </a:p>
          <a:p>
            <a:pPr hangingPunct="0"/>
            <a:endParaRPr lang="el-GR" sz="2400" dirty="0"/>
          </a:p>
        </p:txBody>
      </p:sp>
    </p:spTree>
    <p:extLst>
      <p:ext uri="{BB962C8B-B14F-4D97-AF65-F5344CB8AC3E}">
        <p14:creationId xmlns:p14="http://schemas.microsoft.com/office/powerpoint/2010/main" xmlns="" val="49552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50887"/>
            <a:ext cx="8928992" cy="7048083"/>
          </a:xfrm>
          <a:prstGeom prst="rect">
            <a:avLst/>
          </a:prstGeom>
        </p:spPr>
        <p:txBody>
          <a:bodyPr wrap="square">
            <a:spAutoFit/>
          </a:bodyPr>
          <a:lstStyle/>
          <a:p>
            <a:pPr hangingPunct="0"/>
            <a:r>
              <a:rPr lang="fr-FR" sz="2400" dirty="0"/>
              <a:t> </a:t>
            </a:r>
            <a:endParaRPr lang="el-GR" sz="2400" dirty="0"/>
          </a:p>
          <a:p>
            <a:pPr hangingPunct="0"/>
            <a:r>
              <a:rPr lang="el-GR" sz="2400" dirty="0"/>
              <a:t>Ο ελληνικός δημόσιος τομέας εκλήθη να δώσει τη μάχη της απορρόφησης των τεράστιων αυτών κονδυλίων. Σε γενικές γραμμές ανταποκρίθηκε αρκετά ικανοποιητικά, παρά το ότι και πάλι διαπιστώθηκαν ανεπάρκειες και αδυναμίες ως προς την υλοποίηση. Είναι ενδεικτικό ότι από τα δέκα μεγάλα έργα που συμπεριελήφθησαν προς χρηματοδότηση μόνο ένα (το αεροδρόμιο Ελευθέριος Βενιζέλος) ολοκληρώθηκε εντός της προβλεπόμενης προθεσμίας, ενώ όλα τα άλλα είχαν χρονικές καθυστερήσεις, υπερβάσεις προϋπολογισμών και μειωμένη φυσική υλοποίηση. </a:t>
            </a:r>
          </a:p>
          <a:p>
            <a:pPr hangingPunct="0"/>
            <a:r>
              <a:rPr lang="el-GR" sz="2400" dirty="0"/>
              <a:t>Αυτό εκτός των αδυναμιών που είχαν οι δημόσιες αρχές οι οποίες επιφορτίστηκαν με την παρακολούθηση των έργων αυτών, οφειλόταν και στο ότι οι υψηλές τεχνικές απαιτήσεις και προδιαγραφές έργων αυτής της κλίμακας, ξεπερνούσαν τις τρέχουσες δυνατότητες του εγχώριου κατασκευαστικού </a:t>
            </a:r>
            <a:r>
              <a:rPr lang="el-GR" sz="2400" dirty="0" smtClean="0"/>
              <a:t>κλάδου. </a:t>
            </a:r>
            <a:r>
              <a:rPr lang="el-GR" sz="2400" dirty="0"/>
              <a:t>Στο τελικό αρκετά ικανοποιητικό αποτέλεσμα ως προς το βαθμό απορρόφησης σίγουρα συνέβαλε και το ότι η περίοδος εφαρμογής και υλοποίησης του </a:t>
            </a:r>
            <a:r>
              <a:rPr lang="en-US" sz="2400" dirty="0"/>
              <a:t>B</a:t>
            </a:r>
            <a:r>
              <a:rPr lang="el-GR" sz="2400" dirty="0"/>
              <a:t>’ Κ.Π.Σ. παρατάθηκε κατά δύο έτη.</a:t>
            </a:r>
          </a:p>
          <a:p>
            <a:pPr hangingPunct="0"/>
            <a:r>
              <a:rPr lang="el-GR" sz="2000" dirty="0"/>
              <a:t> </a:t>
            </a:r>
          </a:p>
        </p:txBody>
      </p:sp>
    </p:spTree>
    <p:extLst>
      <p:ext uri="{BB962C8B-B14F-4D97-AF65-F5344CB8AC3E}">
        <p14:creationId xmlns:p14="http://schemas.microsoft.com/office/powerpoint/2010/main" xmlns="" val="94343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99392"/>
            <a:ext cx="8784976" cy="6370975"/>
          </a:xfrm>
          <a:prstGeom prst="rect">
            <a:avLst/>
          </a:prstGeom>
        </p:spPr>
        <p:txBody>
          <a:bodyPr wrap="square">
            <a:spAutoFit/>
          </a:bodyPr>
          <a:lstStyle/>
          <a:p>
            <a:pPr hangingPunct="0"/>
            <a:r>
              <a:rPr lang="el-GR" sz="2400" b="1" dirty="0"/>
              <a:t>Το Γ΄ Κοινοτικό Πλαίσιο Στήριξης (2000-2006) </a:t>
            </a:r>
            <a:endParaRPr lang="el-GR" sz="2400" dirty="0"/>
          </a:p>
          <a:p>
            <a:pPr hangingPunct="0"/>
            <a:r>
              <a:rPr lang="en-US" sz="2400" dirty="0"/>
              <a:t>To </a:t>
            </a:r>
            <a:r>
              <a:rPr lang="el-GR" sz="2400" dirty="0"/>
              <a:t>Γ΄ Κ.Π.Σ. (2000-2006) ήταν το προϊόν της συμφωνίας στην οποία κατέληξαν η ελληνική κυβέρνηση και η Ευρωπαϊκή Επιτροπή στη βάση του Σχεδίου Περιφερειακής Ανάπτυξης που υπέβαλε η Ελληνική Κυβέρνηση το Σεπτέμβριο του 1999. Η χρονική συγκυρία ήταν ιδιαίτερα κρίσιμη για την Ελλάδα καθώς από τις επιδόσεις της στο έτος εκείνο κρινόταν το κατά πόσο η χώρα θα μπορούσε να υποβάλει με αξιώσεις αίτηση για ένταξη στη ζώνη του ευρώ το Μάρτιο του </a:t>
            </a:r>
            <a:r>
              <a:rPr lang="el-GR" sz="2400" dirty="0" smtClean="0"/>
              <a:t>2000. Το </a:t>
            </a:r>
            <a:r>
              <a:rPr lang="el-GR" sz="2400" dirty="0"/>
              <a:t>Γ΄ Ελληνικό Κ.Π.Σ. συμφωνήθηκε στο ύψος των 33,83 δισεκατομμυρίων ευρώ </a:t>
            </a:r>
            <a:r>
              <a:rPr lang="el-GR" sz="2400" dirty="0" smtClean="0"/>
              <a:t>(14</a:t>
            </a:r>
            <a:r>
              <a:rPr lang="el-GR" sz="2400" dirty="0"/>
              <a:t>% μεγαλύτερο </a:t>
            </a:r>
            <a:r>
              <a:rPr lang="el-GR" sz="2400" dirty="0" smtClean="0"/>
              <a:t>από το Β</a:t>
            </a:r>
            <a:r>
              <a:rPr lang="el-GR" sz="2400" dirty="0"/>
              <a:t>΄), εκ των οποίων τα 22,70 δισεκατομμύρια ευρώ θα προέρχονταν από τα διαρθρωτικά ταμεία και τα 10,73 δισεκατομμύρια ευρώ από την προσέλκυση ιδιωτικών πόρων. Αν στα ποσά αυτά, </a:t>
            </a:r>
            <a:r>
              <a:rPr lang="el-GR" sz="2400" dirty="0" smtClean="0"/>
              <a:t>προστεθούν οι πόροι </a:t>
            </a:r>
            <a:r>
              <a:rPr lang="el-GR" sz="2400" dirty="0"/>
              <a:t>που θα προέλθουν από το Ταμείο Συνοχής και από το τις κοινοτικές πρωτοβουλίες, καταλήγουμε στο ότι το συνολικό ύψος της παρέμβασης στην περίοδο 2000-2006 θα ανέλθει στα 52,4 δισεκατομμύρια </a:t>
            </a:r>
            <a:r>
              <a:rPr lang="el-GR" sz="2400" dirty="0" smtClean="0"/>
              <a:t>ευρώ. </a:t>
            </a:r>
            <a:endParaRPr lang="el-GR" sz="2000" dirty="0"/>
          </a:p>
        </p:txBody>
      </p:sp>
    </p:spTree>
    <p:extLst>
      <p:ext uri="{BB962C8B-B14F-4D97-AF65-F5344CB8AC3E}">
        <p14:creationId xmlns:p14="http://schemas.microsoft.com/office/powerpoint/2010/main" xmlns="" val="5233617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18152"/>
            <a:ext cx="8280920" cy="7632859"/>
          </a:xfrm>
          <a:prstGeom prst="rect">
            <a:avLst/>
          </a:prstGeom>
        </p:spPr>
        <p:txBody>
          <a:bodyPr wrap="square">
            <a:spAutoFit/>
          </a:bodyPr>
          <a:lstStyle/>
          <a:p>
            <a:pPr hangingPunct="0"/>
            <a:r>
              <a:rPr lang="el-GR" b="1" dirty="0"/>
              <a:t> 	</a:t>
            </a:r>
            <a:endParaRPr lang="el-GR" b="1" dirty="0" smtClean="0"/>
          </a:p>
          <a:p>
            <a:pPr hangingPunct="0"/>
            <a:r>
              <a:rPr lang="el-GR" sz="2400" dirty="0" smtClean="0"/>
              <a:t>Οι </a:t>
            </a:r>
            <a:r>
              <a:rPr lang="el-GR" sz="2400" dirty="0"/>
              <a:t>συνολικές του λοιπόν, χρηματοδοτήσεις είναι σίγουρα πιο γενναίες ακόμα και από αυτές του Β΄ Κ.Π.Σ. και αντιπροσωπεύουν τη μεγαλύτερου ύψους αναπτυξιακή βοήθεια που έλαβε η χώρα</a:t>
            </a:r>
            <a:r>
              <a:rPr lang="el-GR" sz="2400" dirty="0" smtClean="0"/>
              <a:t>.</a:t>
            </a:r>
          </a:p>
          <a:p>
            <a:pPr hangingPunct="0"/>
            <a:r>
              <a:rPr lang="el-GR" sz="2400" dirty="0"/>
              <a:t>Ο βασικός στόχος του Γ΄ Κ.Π.Σ. είναι η συνέχιση και μεγαλύτερη ενίσχυση των πολιτικών για την πραγματική σύγκλιση, την περιφερειακή ανάπτυξη και την κοινωνική συνοχή. Η επίτευξη αυτού του στόχου βασίστηκε στο δίπτυχο βελτίωση της παραγωγικότητας – αύξηση της απασχόλησης με τελικό επιδιωκόμενο αποτέλεσμα την πραγματική σύγκλιση της Ελλάδας με την υπόλοιπη Ε.Ε. αφού ο στόχος της ονομαστικής σύγκλισης είχε επιτευχθεί με την ένταξη στην ευρωζώνη.</a:t>
            </a:r>
          </a:p>
          <a:p>
            <a:pPr hangingPunct="0"/>
            <a:r>
              <a:rPr lang="el-GR" sz="2400" dirty="0"/>
              <a:t>Η στρατηγική του ελληνικού Γ΄ Κ.Π.Σ. υλοποιείται μέσω 24 επιχειρησιακών προγραμμάτων εκ των οποίων τα έντεκα 11 αφορούν εθνικές τομεακές πολιτικές και τα δεκατρία αποτελούν ολοκληρωμένα περιφερειακά αναπτυξιακά προγράμματα, ένα για καθεμία από τις δεκατρείς περιφέρειες της Ελλάδας. Η δομή του ελληνικού Γ΄ Κ.Π.Σ. (2000-2006) φαίνεται στον πίνακα 26.</a:t>
            </a:r>
          </a:p>
          <a:p>
            <a:pPr hangingPunct="0"/>
            <a:r>
              <a:rPr lang="el-GR" sz="2000" dirty="0" smtClean="0"/>
              <a:t>   </a:t>
            </a:r>
            <a:endParaRPr lang="el-GR" sz="2000" dirty="0"/>
          </a:p>
          <a:p>
            <a:pPr hangingPunct="0"/>
            <a:r>
              <a:rPr lang="el-GR" sz="2000" dirty="0"/>
              <a:t> </a:t>
            </a:r>
          </a:p>
        </p:txBody>
      </p:sp>
    </p:spTree>
    <p:extLst>
      <p:ext uri="{BB962C8B-B14F-4D97-AF65-F5344CB8AC3E}">
        <p14:creationId xmlns:p14="http://schemas.microsoft.com/office/powerpoint/2010/main" xmlns="" val="788120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67138"/>
            <a:ext cx="8784976" cy="6247864"/>
          </a:xfrm>
          <a:prstGeom prst="rect">
            <a:avLst/>
          </a:prstGeom>
        </p:spPr>
        <p:txBody>
          <a:bodyPr wrap="square">
            <a:spAutoFit/>
          </a:bodyPr>
          <a:lstStyle/>
          <a:p>
            <a:pPr hangingPunct="0"/>
            <a:r>
              <a:rPr lang="el-GR" sz="2000" dirty="0" smtClean="0"/>
              <a:t>				</a:t>
            </a:r>
            <a:r>
              <a:rPr lang="el-GR" sz="2000" dirty="0"/>
              <a:t>Πίνακας 26</a:t>
            </a:r>
          </a:p>
          <a:p>
            <a:pPr hangingPunct="0"/>
            <a:r>
              <a:rPr lang="el-GR" sz="2000" dirty="0"/>
              <a:t>      Η δομή του Γ΄ Ελληνικού Κοινοτικού Πλαισίου Στήριξης (2000-2006)</a:t>
            </a:r>
          </a:p>
          <a:p>
            <a:pPr hangingPunct="0"/>
            <a:r>
              <a:rPr lang="el-GR" sz="2000" b="1" dirty="0"/>
              <a:t>Άξονας προτεραιότητας 1: Ανθρώπινοι πόροι</a:t>
            </a:r>
            <a:endParaRPr lang="el-GR" sz="2000" dirty="0"/>
          </a:p>
          <a:p>
            <a:pPr lvl="0" fontAlgn="base" hangingPunct="0"/>
            <a:r>
              <a:rPr lang="el-GR" sz="2000" dirty="0"/>
              <a:t>Επιχειρησιακό πρόγραμμα εκπαίδευση και αρχική επαγγελματική κατάρτιση</a:t>
            </a:r>
          </a:p>
          <a:p>
            <a:pPr lvl="0" fontAlgn="base" hangingPunct="0"/>
            <a:r>
              <a:rPr lang="el-GR" sz="2000" dirty="0"/>
              <a:t>Επιχειρησιακό πρόγραμμα απασχόληση και επαγγελματική κατάρτιση</a:t>
            </a:r>
          </a:p>
          <a:p>
            <a:pPr hangingPunct="0"/>
            <a:r>
              <a:rPr lang="el-GR" sz="2000" b="1" dirty="0"/>
              <a:t>Άξονας προτεραιότητας 2: Μεταφορές</a:t>
            </a:r>
          </a:p>
          <a:p>
            <a:pPr lvl="0" fontAlgn="base" hangingPunct="0"/>
            <a:r>
              <a:rPr lang="el-GR" sz="2000" dirty="0"/>
              <a:t>Επιχειρησιακό πρόγραμμα οδικοί άξονες, λιμένες, αστική ανάπτυξη</a:t>
            </a:r>
          </a:p>
          <a:p>
            <a:pPr lvl="0" fontAlgn="base" hangingPunct="0"/>
            <a:r>
              <a:rPr lang="el-GR" sz="2000" dirty="0"/>
              <a:t>Επιχειρησιακό πρόγραμμα σιδηρόδρομοι, αερολιμένες, αστικές συγκοινωνίες</a:t>
            </a:r>
          </a:p>
          <a:p>
            <a:pPr hangingPunct="0"/>
            <a:r>
              <a:rPr lang="el-GR" sz="2000" b="1" dirty="0"/>
              <a:t>Άξονας προτεραιότητας 3: Ανταγωνιστικότητα</a:t>
            </a:r>
            <a:endParaRPr lang="el-GR" sz="2000" dirty="0"/>
          </a:p>
          <a:p>
            <a:pPr lvl="0" fontAlgn="base" hangingPunct="0"/>
            <a:r>
              <a:rPr lang="el-GR" sz="2000" dirty="0"/>
              <a:t>Επιχειρησιακό πρόγραμμα ανταγωνιστικότητα</a:t>
            </a:r>
          </a:p>
          <a:p>
            <a:pPr hangingPunct="0"/>
            <a:r>
              <a:rPr lang="el-GR" sz="2000" b="1" dirty="0"/>
              <a:t>Άξονας προτεραιότητας 4: Ανάπτυξη της υπαίθρου και αλιεία</a:t>
            </a:r>
            <a:endParaRPr lang="el-GR" sz="2000" dirty="0"/>
          </a:p>
          <a:p>
            <a:pPr lvl="0" fontAlgn="base" hangingPunct="0"/>
            <a:r>
              <a:rPr lang="el-GR" sz="2000" dirty="0"/>
              <a:t>Επιχειρησιακό πρόγραμμα αγροτική ανάπτυξη και ανασυγκρότηση της υπαίθρου</a:t>
            </a:r>
          </a:p>
          <a:p>
            <a:pPr lvl="0" fontAlgn="base" hangingPunct="0"/>
            <a:r>
              <a:rPr lang="el-GR" sz="2000" dirty="0"/>
              <a:t>Επιχειρησιακό πρόγραμμα αλιεία</a:t>
            </a:r>
          </a:p>
          <a:p>
            <a:pPr hangingPunct="0"/>
            <a:r>
              <a:rPr lang="el-GR" sz="2000" b="1" dirty="0"/>
              <a:t>Άξονας προτεραιότητας 5: Ποιότητα ζωής</a:t>
            </a:r>
            <a:endParaRPr lang="el-GR" sz="2000" dirty="0"/>
          </a:p>
          <a:p>
            <a:pPr lvl="0" fontAlgn="base" hangingPunct="0"/>
            <a:r>
              <a:rPr lang="el-GR" sz="2000" dirty="0"/>
              <a:t>Επιχειρησιακό πρόγραμμα περιβάλλον                                   </a:t>
            </a:r>
          </a:p>
          <a:p>
            <a:pPr lvl="0" fontAlgn="base" hangingPunct="0"/>
            <a:r>
              <a:rPr lang="el-GR" sz="2000" dirty="0"/>
              <a:t>Επιχειρησιακό πρόγραμμα πολιτισμός                            </a:t>
            </a:r>
          </a:p>
          <a:p>
            <a:pPr lvl="0" fontAlgn="base" hangingPunct="0"/>
            <a:r>
              <a:rPr lang="el-GR" sz="2000" dirty="0"/>
              <a:t>Επιχειρησιακό πρόγραμμα υγεία-πρόνοια</a:t>
            </a:r>
          </a:p>
          <a:p>
            <a:pPr hangingPunct="0"/>
            <a:r>
              <a:rPr lang="el-GR" sz="2000" b="1" dirty="0"/>
              <a:t>Άξονας προτεραιότητας 6: Κοινωνία της πληροφορίας</a:t>
            </a:r>
            <a:endParaRPr lang="el-GR" sz="2000" dirty="0"/>
          </a:p>
          <a:p>
            <a:pPr lvl="0" fontAlgn="base" hangingPunct="0"/>
            <a:r>
              <a:rPr lang="el-GR" sz="2000" dirty="0"/>
              <a:t>Επιχειρησιακό πρόγραμμα κοινωνία της </a:t>
            </a:r>
            <a:r>
              <a:rPr lang="el-GR" sz="2000" dirty="0" smtClean="0"/>
              <a:t>πληροφορίας</a:t>
            </a:r>
          </a:p>
          <a:p>
            <a:pPr lvl="0" fontAlgn="base" hangingPunct="0"/>
            <a:r>
              <a:rPr lang="el-GR" sz="2000" dirty="0" smtClean="0"/>
              <a:t>Συνέχεια</a:t>
            </a:r>
            <a:endParaRPr lang="el-GR" sz="2000" dirty="0"/>
          </a:p>
        </p:txBody>
      </p:sp>
    </p:spTree>
    <p:extLst>
      <p:ext uri="{BB962C8B-B14F-4D97-AF65-F5344CB8AC3E}">
        <p14:creationId xmlns:p14="http://schemas.microsoft.com/office/powerpoint/2010/main" xmlns="" val="205727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1386"/>
            <a:ext cx="8928992" cy="5632311"/>
          </a:xfrm>
          <a:prstGeom prst="rect">
            <a:avLst/>
          </a:prstGeom>
        </p:spPr>
        <p:txBody>
          <a:bodyPr wrap="square">
            <a:spAutoFit/>
          </a:bodyPr>
          <a:lstStyle/>
          <a:p>
            <a:pPr hangingPunct="0"/>
            <a:r>
              <a:rPr lang="el-GR" sz="2400" b="1" dirty="0"/>
              <a:t>Η περίοδος πριν τα Μεσογειακά Ολοκληρωμένα Προγράμματα (Μ.Ο.Π.) (1981-1985)</a:t>
            </a:r>
          </a:p>
          <a:p>
            <a:pPr hangingPunct="0"/>
            <a:r>
              <a:rPr lang="el-GR" sz="2400" dirty="0"/>
              <a:t>Οι δοσοληψίες της Ελλάδας με τα κοινοτικά ταμεία (ιδιαίτερα την Ευρωπαϊκή Τράπεζα Επενδύσεων) άρχισαν από τη δεκαετία του 1960 μετά τη συμφωνία σύνδεσης με την Ε.Κ. το 1961, πάγωσαν κατά την περίοδο της δικτατορίας και επαναλήφθηκαν μετά την ένταξη της ως πλήρους μέλους το 1981. Κατά τη διάρκεια των διαπραγματεύσεων, που οδήγησαν στην πλήρη της ένταξη, ήταν εμφανές ότι η Ελλάδα επρόκειτο να είναι «καθαρός λήπτης» στις δοσοληψίες της με τα ταμεία της Ε.Κ., λόγω της σημαντικής της υστέρησης σε σχέση με τον κοινοτικό μέσο όρο, τόσο σε εθνικό όσο και σε περιφερειακό </a:t>
            </a:r>
            <a:r>
              <a:rPr lang="el-GR" sz="2400" dirty="0" smtClean="0"/>
              <a:t>επίπεδο.</a:t>
            </a:r>
            <a:endParaRPr lang="el-GR" sz="2400" dirty="0"/>
          </a:p>
          <a:p>
            <a:pPr hangingPunct="0"/>
            <a:r>
              <a:rPr lang="el-GR" sz="2400" dirty="0"/>
              <a:t>Πράγματι, όπως φαίνεται και από τα στοιχεία του πίνακα 24, στη διάρκεια της πενταετίας 1981-1985 οι εισπράξεις της Ελλάδας από την Ε.Κ. αυξήθηκαν εντυπωσιακά τόσο ως απόλυτοι αριθμοί, όσο και ως ποσοστό των άδηλων πόρων της χώρας. </a:t>
            </a:r>
          </a:p>
        </p:txBody>
      </p:sp>
    </p:spTree>
    <p:extLst>
      <p:ext uri="{BB962C8B-B14F-4D97-AF65-F5344CB8AC3E}">
        <p14:creationId xmlns:p14="http://schemas.microsoft.com/office/powerpoint/2010/main" xmlns="" val="17356865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7384"/>
            <a:ext cx="8856984" cy="7109639"/>
          </a:xfrm>
          <a:prstGeom prst="rect">
            <a:avLst/>
          </a:prstGeom>
        </p:spPr>
        <p:txBody>
          <a:bodyPr wrap="square">
            <a:spAutoFit/>
          </a:bodyPr>
          <a:lstStyle/>
          <a:p>
            <a:pPr hangingPunct="0"/>
            <a:endParaRPr lang="el-GR" sz="2400" dirty="0" smtClean="0"/>
          </a:p>
          <a:p>
            <a:pPr hangingPunct="0"/>
            <a:r>
              <a:rPr lang="el-GR" sz="2400" b="1" dirty="0" smtClean="0"/>
              <a:t>Άξονας </a:t>
            </a:r>
            <a:r>
              <a:rPr lang="el-GR" sz="2400" b="1" dirty="0"/>
              <a:t>προτεραιότητας 7: Περιφερειακή ανάπτυξη</a:t>
            </a:r>
            <a:endParaRPr lang="el-GR" sz="2400" dirty="0"/>
          </a:p>
          <a:p>
            <a:pPr lvl="0" fontAlgn="base" hangingPunct="0"/>
            <a:r>
              <a:rPr lang="el-GR" sz="2400" dirty="0"/>
              <a:t>Επιχειρησιακό πρόγραμμα Αττικής</a:t>
            </a:r>
          </a:p>
          <a:p>
            <a:pPr lvl="0" fontAlgn="base" hangingPunct="0"/>
            <a:r>
              <a:rPr lang="el-GR" sz="2400" dirty="0"/>
              <a:t>Επιχειρησιακό πρόγραμμα Κεντρικής Μακεδονίας</a:t>
            </a:r>
          </a:p>
          <a:p>
            <a:pPr lvl="0" fontAlgn="base" hangingPunct="0"/>
            <a:r>
              <a:rPr lang="el-GR" sz="2400" dirty="0"/>
              <a:t>Επιχειρησιακό πρόγραμμα Ανατολικής Μακεδονίας και Θράκης</a:t>
            </a:r>
          </a:p>
          <a:p>
            <a:pPr lvl="0" fontAlgn="base" hangingPunct="0"/>
            <a:r>
              <a:rPr lang="el-GR" sz="2400" dirty="0"/>
              <a:t>Επιχειρησιακό πρόγραμμα Δυτικής Μακεδονίας</a:t>
            </a:r>
          </a:p>
          <a:p>
            <a:pPr lvl="0" fontAlgn="base" hangingPunct="0"/>
            <a:r>
              <a:rPr lang="el-GR" sz="2400" dirty="0"/>
              <a:t>Επιχειρησιακό πρόγραμμα Ηπείρου</a:t>
            </a:r>
          </a:p>
          <a:p>
            <a:pPr lvl="0" fontAlgn="base" hangingPunct="0"/>
            <a:r>
              <a:rPr lang="el-GR" sz="2400" dirty="0"/>
              <a:t>Επιχειρησιακό πρόγραμμα Κρήτης</a:t>
            </a:r>
          </a:p>
          <a:p>
            <a:pPr lvl="0" fontAlgn="base" hangingPunct="0"/>
            <a:r>
              <a:rPr lang="el-GR" sz="2400" dirty="0"/>
              <a:t>Επιχειρησιακό πρόγραμμα Βορείου Αιγαίου</a:t>
            </a:r>
          </a:p>
          <a:p>
            <a:pPr lvl="0" fontAlgn="base" hangingPunct="0"/>
            <a:r>
              <a:rPr lang="el-GR" sz="2400" dirty="0"/>
              <a:t>Επιχειρησιακό πρόγραμμα Νοτίου Αιγαίου</a:t>
            </a:r>
          </a:p>
          <a:p>
            <a:pPr lvl="0" fontAlgn="base" hangingPunct="0"/>
            <a:r>
              <a:rPr lang="el-GR" sz="2400" dirty="0"/>
              <a:t>Επιχειρησιακό πρόγραμμα Στερεάς Ελλάδας</a:t>
            </a:r>
          </a:p>
          <a:p>
            <a:pPr lvl="0" fontAlgn="base" hangingPunct="0"/>
            <a:r>
              <a:rPr lang="el-GR" sz="2400" dirty="0"/>
              <a:t>Επιχειρησιακό πρόγραμμα Δυτικής Ελλάδας</a:t>
            </a:r>
          </a:p>
          <a:p>
            <a:pPr lvl="0" fontAlgn="base" hangingPunct="0"/>
            <a:r>
              <a:rPr lang="el-GR" sz="2400" dirty="0"/>
              <a:t>Επιχειρησιακό πρόγραμμα Θεσσαλίας</a:t>
            </a:r>
          </a:p>
          <a:p>
            <a:pPr lvl="0" fontAlgn="base" hangingPunct="0"/>
            <a:r>
              <a:rPr lang="el-GR" sz="2400" dirty="0"/>
              <a:t>Επιχειρησιακό πρόγραμμα Πελοποννήσου</a:t>
            </a:r>
          </a:p>
          <a:p>
            <a:pPr lvl="0" fontAlgn="base" hangingPunct="0"/>
            <a:r>
              <a:rPr lang="el-GR" sz="2400" dirty="0"/>
              <a:t>Επιχειρησιακό πρόγραμμα Ιονίων </a:t>
            </a:r>
            <a:r>
              <a:rPr lang="el-GR" sz="2400" dirty="0" smtClean="0"/>
              <a:t>Νήσων</a:t>
            </a:r>
          </a:p>
          <a:p>
            <a:pPr lvl="0" fontAlgn="base" hangingPunct="0"/>
            <a:r>
              <a:rPr lang="el-GR" sz="2400" dirty="0" smtClean="0"/>
              <a:t>________________________________________________________</a:t>
            </a:r>
            <a:endParaRPr lang="el-GR" sz="2400" dirty="0"/>
          </a:p>
          <a:p>
            <a:pPr hangingPunct="0"/>
            <a:r>
              <a:rPr lang="el-GR" sz="2400" dirty="0"/>
              <a:t>Πηγή: Υπουργείο Οικονομίας και Οικονομικών – Διαχειριστική Αρχή του Κ.Π.Σ., 2004, σσ. 9-10</a:t>
            </a:r>
          </a:p>
          <a:p>
            <a:pPr hangingPunct="0"/>
            <a:endParaRPr lang="el-GR" sz="2400" dirty="0"/>
          </a:p>
        </p:txBody>
      </p:sp>
    </p:spTree>
    <p:extLst>
      <p:ext uri="{BB962C8B-B14F-4D97-AF65-F5344CB8AC3E}">
        <p14:creationId xmlns:p14="http://schemas.microsoft.com/office/powerpoint/2010/main" xmlns="" val="1916478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88640"/>
            <a:ext cx="8928992" cy="6740307"/>
          </a:xfrm>
          <a:prstGeom prst="rect">
            <a:avLst/>
          </a:prstGeom>
        </p:spPr>
        <p:txBody>
          <a:bodyPr wrap="square">
            <a:spAutoFit/>
          </a:bodyPr>
          <a:lstStyle/>
          <a:p>
            <a:pPr hangingPunct="0"/>
            <a:r>
              <a:rPr lang="el-GR" sz="2400" b="1" dirty="0"/>
              <a:t>Το Δ’ Κοινοτικό Πλαίσιο Στήριξης </a:t>
            </a:r>
            <a:endParaRPr lang="el-GR" sz="2400" dirty="0"/>
          </a:p>
          <a:p>
            <a:pPr hangingPunct="0"/>
            <a:r>
              <a:rPr lang="el-GR" sz="2400" dirty="0"/>
              <a:t>Η διερεύνηση των προοπτικών της κοινοτικής χρηματοδότησης προς την Ελλάδα στη συγκεκριμένη χρονική στιγμή γίνεται μέσα σ΄ ένα εντελώς διαφορετικό πλαίσιο απ’ αυτά που ίσχυαν κατά την περίοδο των διαπραγματεύσεων για τα προηγούμενα Κ.Π.Σ.. Οι βασικές παράμετροι αυτού του νέου πλαισίου είναι ουσιαστικά δύο:</a:t>
            </a:r>
          </a:p>
          <a:p>
            <a:pPr lvl="0" fontAlgn="base" hangingPunct="0"/>
            <a:r>
              <a:rPr lang="el-GR" sz="2400" dirty="0"/>
              <a:t>Η προ 10ετίας διεύρυνση της Ε.Ε. πρόσθεσε στη λίστα των «συνήθων υπόπτων» της κοινοτικής χρηματοδότησης (Ελλάδα, Ισπανία, </a:t>
            </a:r>
            <a:r>
              <a:rPr lang="el-GR" sz="2400" dirty="0" smtClean="0"/>
              <a:t> Ιρλανδία και Πορτογαλία) 13 </a:t>
            </a:r>
            <a:r>
              <a:rPr lang="el-GR" sz="2400" dirty="0"/>
              <a:t>νέα μέλη. Πράγματι, οι περισσότερες (αν όχι όλες) νέες χώρες-μέλη είναι εν δυνάμει καθαροί λήπτες στις δοσοληψίες τους με τα κοινοτικά ταμεία, όπως τουλάχιστον προκύπτει από τη σχετική τους οικονομική θέση μέσα στην Ε.Ε.(</a:t>
            </a:r>
            <a:r>
              <a:rPr lang="el-GR" sz="2400" dirty="0" smtClean="0"/>
              <a:t>28). Αυτό οδηγεί </a:t>
            </a:r>
            <a:r>
              <a:rPr lang="el-GR" sz="2400" dirty="0"/>
              <a:t>στο συμπέρασμα ότι τα πιθανά ενδεχόμενα είναι, είτε οι χώρες που μέχρι τώρα λειτούργησαν ως οι καθαροί δότες στον Κοινοτικό προϋπολογισμό (κατά σειράν Γερμανία, Ην. Βασίλειο, Ολλανδία, Γαλλία, Ιταλία κ.α </a:t>
            </a:r>
            <a:r>
              <a:rPr lang="el-GR" sz="2400" dirty="0" smtClean="0"/>
              <a:t>(πίνακας </a:t>
            </a:r>
            <a:r>
              <a:rPr lang="el-GR" sz="2400" dirty="0"/>
              <a:t>27) θα πρέπει να επιβαρυνθούν ακόμα περισσότερο, είτε ότι η ίδια (λίγο - πολύ) χρηματοδότηση θα πρέπει να μοιραστεί σε περισσότερες χώρες-μέλη. </a:t>
            </a:r>
          </a:p>
        </p:txBody>
      </p:sp>
    </p:spTree>
    <p:extLst>
      <p:ext uri="{BB962C8B-B14F-4D97-AF65-F5344CB8AC3E}">
        <p14:creationId xmlns:p14="http://schemas.microsoft.com/office/powerpoint/2010/main" xmlns="" val="289138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99392"/>
            <a:ext cx="8928992" cy="7294305"/>
          </a:xfrm>
          <a:prstGeom prst="rect">
            <a:avLst/>
          </a:prstGeom>
        </p:spPr>
        <p:txBody>
          <a:bodyPr wrap="square">
            <a:spAutoFit/>
          </a:bodyPr>
          <a:lstStyle/>
          <a:p>
            <a:pPr hangingPunct="0"/>
            <a:endParaRPr lang="en-US" sz="2400" dirty="0" smtClean="0"/>
          </a:p>
          <a:p>
            <a:pPr hangingPunct="0"/>
            <a:r>
              <a:rPr lang="el-GR" sz="2400" dirty="0"/>
              <a:t> </a:t>
            </a:r>
            <a:r>
              <a:rPr lang="el-GR" sz="2000" dirty="0" smtClean="0"/>
              <a:t>                                          </a:t>
            </a:r>
            <a:r>
              <a:rPr lang="el-GR" sz="2000" b="1" dirty="0"/>
              <a:t>Πίνακας 27</a:t>
            </a:r>
          </a:p>
          <a:p>
            <a:pPr hangingPunct="0"/>
            <a:r>
              <a:rPr lang="el-GR" sz="2000" dirty="0"/>
              <a:t>Η καθαρή θέση των χωρών-μελών της Ε.Ε.(15) σε σχέση με τον κοινοτικό προϋπολογισμό για το Έτος 2003 (σε δισεκατομμύρια ευρώ</a:t>
            </a:r>
            <a:r>
              <a:rPr lang="el-GR" sz="2000" dirty="0" smtClean="0"/>
              <a:t>)</a:t>
            </a:r>
          </a:p>
          <a:p>
            <a:pPr hangingPunct="0"/>
            <a:r>
              <a:rPr lang="el-GR" sz="2000" dirty="0" smtClean="0"/>
              <a:t>______________________________________________________________</a:t>
            </a:r>
            <a:endParaRPr lang="el-GR" sz="2000" dirty="0"/>
          </a:p>
          <a:p>
            <a:pPr hangingPunct="0"/>
            <a:r>
              <a:rPr lang="el-GR" sz="2000" dirty="0"/>
              <a:t>Χώρα-μέλος                                       Καθαρή θέση (Εισπράξεις – Πληρωμές</a:t>
            </a:r>
            <a:r>
              <a:rPr lang="el-GR" sz="2000" dirty="0" smtClean="0"/>
              <a:t>)</a:t>
            </a:r>
          </a:p>
          <a:p>
            <a:pPr hangingPunct="0"/>
            <a:r>
              <a:rPr lang="el-GR" sz="2000" dirty="0" smtClean="0"/>
              <a:t>______________________________________________________________</a:t>
            </a:r>
            <a:endParaRPr lang="el-GR" sz="2000" dirty="0"/>
          </a:p>
          <a:p>
            <a:pPr hangingPunct="0"/>
            <a:r>
              <a:rPr lang="el-GR" sz="2000" dirty="0"/>
              <a:t>Γερμανία                                                           -8,6</a:t>
            </a:r>
          </a:p>
          <a:p>
            <a:pPr hangingPunct="0"/>
            <a:r>
              <a:rPr lang="el-GR" sz="2000" dirty="0"/>
              <a:t>Ην. Βασίλειο                                                     -3,8</a:t>
            </a:r>
          </a:p>
          <a:p>
            <a:pPr hangingPunct="0"/>
            <a:r>
              <a:rPr lang="el-GR" sz="2000" dirty="0"/>
              <a:t>Ολλανδία                                                            -2,9</a:t>
            </a:r>
          </a:p>
          <a:p>
            <a:pPr hangingPunct="0"/>
            <a:r>
              <a:rPr lang="el-GR" sz="2000" dirty="0"/>
              <a:t>Γαλλία                                                                 -1,7</a:t>
            </a:r>
          </a:p>
          <a:p>
            <a:pPr hangingPunct="0"/>
            <a:r>
              <a:rPr lang="el-GR" sz="2000" dirty="0"/>
              <a:t>Ιταλία                                                                   -1,1</a:t>
            </a:r>
          </a:p>
          <a:p>
            <a:pPr hangingPunct="0"/>
            <a:r>
              <a:rPr lang="el-GR" sz="2000" dirty="0"/>
              <a:t>Σουηδία                                                               -1,0</a:t>
            </a:r>
          </a:p>
          <a:p>
            <a:pPr hangingPunct="0"/>
            <a:r>
              <a:rPr lang="el-GR" sz="2000" dirty="0"/>
              <a:t>Αυστρία                                                                -0,4</a:t>
            </a:r>
          </a:p>
          <a:p>
            <a:pPr hangingPunct="0"/>
            <a:r>
              <a:rPr lang="el-GR" sz="2000" dirty="0"/>
              <a:t>Δανία                                                                    -0,3</a:t>
            </a:r>
          </a:p>
          <a:p>
            <a:pPr hangingPunct="0"/>
            <a:r>
              <a:rPr lang="el-GR" sz="2000" dirty="0"/>
              <a:t>Φινλανδία                                                               0</a:t>
            </a:r>
          </a:p>
          <a:p>
            <a:pPr hangingPunct="0"/>
            <a:r>
              <a:rPr lang="el-GR" sz="2000" dirty="0"/>
              <a:t>Βέλγιο                                                                    0,7</a:t>
            </a:r>
          </a:p>
          <a:p>
            <a:pPr hangingPunct="0"/>
            <a:r>
              <a:rPr lang="el-GR" sz="2000" dirty="0"/>
              <a:t>Λουξεμβούργο                                                      0,9</a:t>
            </a:r>
          </a:p>
          <a:p>
            <a:pPr hangingPunct="0"/>
            <a:r>
              <a:rPr lang="el-GR" sz="2000" dirty="0"/>
              <a:t>Ιρλανδία                                                                  1,6</a:t>
            </a:r>
          </a:p>
          <a:p>
            <a:pPr hangingPunct="0"/>
            <a:r>
              <a:rPr lang="el-GR" sz="2000" dirty="0"/>
              <a:t>Ελλάδα                                                                    3,3</a:t>
            </a:r>
          </a:p>
          <a:p>
            <a:pPr hangingPunct="0"/>
            <a:r>
              <a:rPr lang="el-GR" sz="2000" dirty="0"/>
              <a:t>Πορτογαλία                                                            3,5</a:t>
            </a:r>
          </a:p>
          <a:p>
            <a:pPr hangingPunct="0"/>
            <a:r>
              <a:rPr lang="el-GR" sz="2000" dirty="0"/>
              <a:t>Ισπανία                                                                    8,5</a:t>
            </a:r>
          </a:p>
          <a:p>
            <a:pPr hangingPunct="0"/>
            <a:endParaRPr lang="el-GR" sz="2000" dirty="0"/>
          </a:p>
        </p:txBody>
      </p:sp>
    </p:spTree>
    <p:extLst>
      <p:ext uri="{BB962C8B-B14F-4D97-AF65-F5344CB8AC3E}">
        <p14:creationId xmlns:p14="http://schemas.microsoft.com/office/powerpoint/2010/main" xmlns="" val="127099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963488"/>
            <a:ext cx="8712968" cy="8586966"/>
          </a:xfrm>
          <a:prstGeom prst="rect">
            <a:avLst/>
          </a:prstGeom>
        </p:spPr>
        <p:txBody>
          <a:bodyPr wrap="square">
            <a:spAutoFit/>
          </a:bodyPr>
          <a:lstStyle/>
          <a:p>
            <a:pPr hangingPunct="0"/>
            <a:r>
              <a:rPr lang="el-GR" sz="2400" dirty="0"/>
              <a:t> </a:t>
            </a:r>
          </a:p>
          <a:p>
            <a:pPr hangingPunct="0"/>
            <a:r>
              <a:rPr lang="el-GR" sz="2400" dirty="0"/>
              <a:t>  </a:t>
            </a:r>
          </a:p>
          <a:p>
            <a:pPr hangingPunct="0"/>
            <a:r>
              <a:rPr lang="el-GR" sz="2400" dirty="0"/>
              <a:t> </a:t>
            </a:r>
          </a:p>
          <a:p>
            <a:pPr hangingPunct="0"/>
            <a:r>
              <a:rPr lang="el-GR" sz="2400" dirty="0" smtClean="0"/>
              <a:t>Τις </a:t>
            </a:r>
            <a:r>
              <a:rPr lang="el-GR" sz="2400" dirty="0"/>
              <a:t>εύλογες ελληνικές ανησυχίες περί δραστικής μείωσης των Κοινοτικών χρηματοδοτήσεων μετά τη νέα διεύρυνση ήρθε να διασκεδάσει το Φεβρουάριο του 2004 η Ευρωπαϊκή Επιτροπή με την εισήγηση της για τις δημοσιονομικές προοπτικές της Ε.Ε. κατά την περίοδο 2007-2013. Αψηφώντας τις αντιδράσεις των μεγάλων χωρών που είναι, όπως είδαμε, οι βασικοί τροφοδότες των κοινοτικών ταμείων, η Επιτροπή πρότεινε νέα αύξηση του προϋπολογισμού, γεγονός που θα σήμαινε βέβαια περαιτέρω οικονομική επιβάρυνσή </a:t>
            </a:r>
            <a:r>
              <a:rPr lang="el-GR" sz="2400" dirty="0" smtClean="0"/>
              <a:t>τους. </a:t>
            </a:r>
            <a:endParaRPr lang="el-GR" sz="2400" dirty="0"/>
          </a:p>
          <a:p>
            <a:pPr hangingPunct="0"/>
            <a:r>
              <a:rPr lang="el-GR" sz="2400" dirty="0"/>
              <a:t>Σύμφωνα με την πρόταση της Επιτροπής η Ελλάδα θα ελάμβανε περί τα 25 </a:t>
            </a:r>
            <a:r>
              <a:rPr lang="el-GR" sz="2400" dirty="0" smtClean="0"/>
              <a:t>δισ. </a:t>
            </a:r>
            <a:r>
              <a:rPr lang="el-GR" sz="2400" dirty="0"/>
              <a:t>ευρώ, ποσό ανάλογο μ’ αυτό του Γ΄ Κ.Π.Σ., αν και όπως αναφέρθηκε,  με τους πόρους από το Ταμείο Συνοχής και από τις κοινοτικές πρωτοβουλίες, το συνολικό ύψος της παρέμβασης του Γ΄ Κ.Π.Σ. θα </a:t>
            </a:r>
            <a:r>
              <a:rPr lang="el-GR" sz="2400" dirty="0" smtClean="0"/>
              <a:t>ανέρχονταν </a:t>
            </a:r>
            <a:r>
              <a:rPr lang="el-GR" sz="2400" dirty="0"/>
              <a:t>στα 52,4 δισεκατομμύρια ευρώ. </a:t>
            </a:r>
            <a:endParaRPr lang="el-GR" sz="2400" dirty="0" smtClean="0"/>
          </a:p>
          <a:p>
            <a:pPr hangingPunct="0"/>
            <a:r>
              <a:rPr lang="el-GR" sz="2400" dirty="0"/>
              <a:t>Συμπερασματικά η κοινοτική χρηματοδότηση προς την Ελλάδα θα μειωθεί σημαντικά, αλλά δεν θα εκλείψει. Το ζητούμενο θα εξακολουθήσει να είναι η απορροφητικότητα και, κυρίως, η αξιοποίηση των  κονδυλίων αυτών.</a:t>
            </a:r>
          </a:p>
          <a:p>
            <a:pPr hangingPunct="0"/>
            <a:r>
              <a:rPr lang="el-GR" sz="2400" b="1" dirty="0"/>
              <a:t> </a:t>
            </a:r>
            <a:endParaRPr lang="el-GR" sz="2400" dirty="0"/>
          </a:p>
          <a:p>
            <a:pPr hangingPunct="0"/>
            <a:endParaRPr lang="el-GR" sz="2400" dirty="0"/>
          </a:p>
        </p:txBody>
      </p:sp>
    </p:spTree>
    <p:extLst>
      <p:ext uri="{BB962C8B-B14F-4D97-AF65-F5344CB8AC3E}">
        <p14:creationId xmlns:p14="http://schemas.microsoft.com/office/powerpoint/2010/main" xmlns="" val="80355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43408"/>
            <a:ext cx="8640960" cy="6740307"/>
          </a:xfrm>
          <a:prstGeom prst="rect">
            <a:avLst/>
          </a:prstGeom>
        </p:spPr>
        <p:txBody>
          <a:bodyPr wrap="square">
            <a:spAutoFit/>
          </a:bodyPr>
          <a:lstStyle/>
          <a:p>
            <a:pPr hangingPunct="0"/>
            <a:endParaRPr lang="el-GR" sz="2400" dirty="0"/>
          </a:p>
          <a:p>
            <a:pPr hangingPunct="0"/>
            <a:r>
              <a:rPr lang="el-GR" sz="2400" b="1" dirty="0"/>
              <a:t>Η συμβολή των άδηλων πόρων στη διαμόρφωση του ισοζυγίου τρεχουσών συναλλαγών τα τελευταία χρόνια και οι διαφαινόμενες προοπτικές.</a:t>
            </a:r>
            <a:endParaRPr lang="el-GR" sz="2400" dirty="0"/>
          </a:p>
          <a:p>
            <a:pPr hangingPunct="0"/>
            <a:r>
              <a:rPr lang="el-GR" sz="2400" b="1" dirty="0"/>
              <a:t>	</a:t>
            </a:r>
            <a:r>
              <a:rPr lang="el-GR" sz="2400" dirty="0"/>
              <a:t>Το εμπορικό ισοζύγιο της Ελλάδας εξακολουθεί να είναι ελλειμματικό. Το έλλειμμα του εμπορικού ισοζυγίου τα τελευταία χρόνια έφτασε να αντιπροσωπεύει το 18% του Α.Ε.Π. της </a:t>
            </a:r>
            <a:r>
              <a:rPr lang="el-GR" sz="2400" dirty="0" smtClean="0"/>
              <a:t>χώρας. </a:t>
            </a:r>
            <a:r>
              <a:rPr lang="el-GR" sz="2400" dirty="0"/>
              <a:t>Η εικόνα του ισοζυγίου τρεχουσών συναλλαγών είναι σαφώς καλύτερη, καθώς οι άδηλοι πόροι εξακολουθούν να καλύπτουν σημαντικό τμήμα του ελλείμματος αυτού, όπως φαίνεται στον πίνακα 28.</a:t>
            </a:r>
          </a:p>
          <a:p>
            <a:pPr hangingPunct="0"/>
            <a:r>
              <a:rPr lang="el-GR" sz="2400" dirty="0"/>
              <a:t> 	Η άνοδος του βιοτικού επιπέδου την Ελλάδα τα τελευταία χρόνια είχε ως αποτέλεσμα την αύξηση των πληρωμών για τουρισμό, καθώς όλο και περισσότεροι Έλληνες ταξιδεύουν στο εξωτερικό για τουρισμό. Η αύξηση των εισπράξεων από τον τουρισμό, όμως, είναι τόσο μεγάλη ώστε οι καθαρές εισπράξεις από τον τουρισμό αυξάνουν τόσο ως απόλυτος αριθμός όσο και ως ποσοστό του ελλείμματος του εμπορικού ισοζυγίου. </a:t>
            </a:r>
          </a:p>
        </p:txBody>
      </p:sp>
    </p:spTree>
    <p:extLst>
      <p:ext uri="{BB962C8B-B14F-4D97-AF65-F5344CB8AC3E}">
        <p14:creationId xmlns:p14="http://schemas.microsoft.com/office/powerpoint/2010/main" xmlns="" val="106764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2656"/>
            <a:ext cx="8784976" cy="4339650"/>
          </a:xfrm>
          <a:prstGeom prst="rect">
            <a:avLst/>
          </a:prstGeom>
        </p:spPr>
        <p:txBody>
          <a:bodyPr wrap="square">
            <a:spAutoFit/>
          </a:bodyPr>
          <a:lstStyle/>
          <a:p>
            <a:pPr hangingPunct="0"/>
            <a:endParaRPr lang="el-GR" sz="2400" dirty="0" smtClean="0"/>
          </a:p>
          <a:p>
            <a:pPr hangingPunct="0"/>
            <a:r>
              <a:rPr lang="el-GR" sz="2400" dirty="0"/>
              <a:t> </a:t>
            </a:r>
          </a:p>
          <a:p>
            <a:pPr hangingPunct="0"/>
            <a:r>
              <a:rPr lang="el-GR" sz="2400" dirty="0"/>
              <a:t>                                         </a:t>
            </a:r>
            <a:r>
              <a:rPr lang="el-GR" sz="2400" b="1" dirty="0"/>
              <a:t>Πίνακας 24</a:t>
            </a:r>
          </a:p>
          <a:p>
            <a:pPr hangingPunct="0"/>
            <a:r>
              <a:rPr lang="el-GR" sz="2000" dirty="0"/>
              <a:t>Οι εισπράξεις της Ελλάδας από την Ε.Κ. (1981-85) (εκατ.δολ, τρέχουσες τιμές</a:t>
            </a:r>
            <a:r>
              <a:rPr lang="el-GR" sz="2000" dirty="0" smtClean="0"/>
              <a:t>)</a:t>
            </a:r>
          </a:p>
          <a:p>
            <a:pPr hangingPunct="0"/>
            <a:r>
              <a:rPr lang="el-GR" sz="2000" dirty="0" smtClean="0"/>
              <a:t>__________________________________________________________________</a:t>
            </a:r>
            <a:endParaRPr lang="el-GR" sz="2000" dirty="0"/>
          </a:p>
          <a:p>
            <a:pPr hangingPunct="0"/>
            <a:r>
              <a:rPr lang="el-GR" sz="2000" dirty="0"/>
              <a:t>                                                                   1981       1982       1983       1984        </a:t>
            </a:r>
            <a:r>
              <a:rPr lang="el-GR" sz="2000" dirty="0" smtClean="0"/>
              <a:t>1985</a:t>
            </a:r>
          </a:p>
          <a:p>
            <a:pPr hangingPunct="0"/>
            <a:r>
              <a:rPr lang="el-GR" sz="2000" dirty="0" smtClean="0"/>
              <a:t>___________________________________________________________________</a:t>
            </a:r>
            <a:endParaRPr lang="el-GR" sz="2000" dirty="0"/>
          </a:p>
          <a:p>
            <a:pPr hangingPunct="0"/>
            <a:r>
              <a:rPr lang="el-GR" sz="2000" dirty="0"/>
              <a:t>Οι εισπράξεις  .                                        148,1       550         834,2      714,9       869,1</a:t>
            </a:r>
          </a:p>
          <a:p>
            <a:pPr hangingPunct="0"/>
            <a:r>
              <a:rPr lang="el-GR" sz="2000" dirty="0"/>
              <a:t>Ρυθμός αύξησης των εισπράξεων       </a:t>
            </a:r>
            <a:r>
              <a:rPr lang="el-GR" sz="2000" dirty="0" smtClean="0"/>
              <a:t>      </a:t>
            </a:r>
            <a:r>
              <a:rPr lang="el-GR" sz="2000" dirty="0"/>
              <a:t>-          271,4        51,6        -14,3        21,6</a:t>
            </a:r>
          </a:p>
          <a:p>
            <a:pPr hangingPunct="0"/>
            <a:r>
              <a:rPr lang="el-GR" sz="2000" dirty="0"/>
              <a:t>Οι εισπράξεις ως % των άδηλων πόρων </a:t>
            </a:r>
            <a:r>
              <a:rPr lang="el-GR" sz="2000" dirty="0" smtClean="0"/>
              <a:t> </a:t>
            </a:r>
            <a:r>
              <a:rPr lang="el-GR" sz="2000" dirty="0"/>
              <a:t>2,3           9,0        15,1          13,5        </a:t>
            </a:r>
            <a:r>
              <a:rPr lang="el-GR" sz="2000" dirty="0" smtClean="0"/>
              <a:t>16,5</a:t>
            </a:r>
          </a:p>
          <a:p>
            <a:pPr hangingPunct="0"/>
            <a:r>
              <a:rPr lang="el-GR" sz="2000" dirty="0" smtClean="0"/>
              <a:t>___________________________________________________________________</a:t>
            </a:r>
            <a:endParaRPr lang="el-GR" sz="2000" dirty="0"/>
          </a:p>
          <a:p>
            <a:pPr hangingPunct="0"/>
            <a:r>
              <a:rPr lang="el-GR" sz="2000" dirty="0"/>
              <a:t>Πηγή: Σερεμέτης, 1989, σσ. 75 και 80.</a:t>
            </a:r>
          </a:p>
          <a:p>
            <a:pPr hangingPunct="0"/>
            <a:r>
              <a:rPr lang="el-GR" sz="2400" dirty="0"/>
              <a:t> </a:t>
            </a:r>
          </a:p>
        </p:txBody>
      </p:sp>
    </p:spTree>
    <p:extLst>
      <p:ext uri="{BB962C8B-B14F-4D97-AF65-F5344CB8AC3E}">
        <p14:creationId xmlns:p14="http://schemas.microsoft.com/office/powerpoint/2010/main" xmlns="" val="2041207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97346"/>
            <a:ext cx="8640960" cy="6001643"/>
          </a:xfrm>
          <a:prstGeom prst="rect">
            <a:avLst/>
          </a:prstGeom>
        </p:spPr>
        <p:txBody>
          <a:bodyPr wrap="square">
            <a:spAutoFit/>
          </a:bodyPr>
          <a:lstStyle/>
          <a:p>
            <a:pPr hangingPunct="0"/>
            <a:r>
              <a:rPr lang="el-GR" sz="2400" dirty="0"/>
              <a:t>Η θετική ,  όμως, εικόνα που προκύπτει από τα στοιχεία του πίνακα 24 δεν ανταποκρίνεται απόλυτα στην πραγματικότητα. Ο ελληνικός δημόσιος τομέας δεν φαίνεται να ήταν καλά προετοιμασμένος, για να αντιμετωπίσει τις προκλήσεις που συνεπαγόταν η μεθοδολογία της υποβολής προτάσεων για χρηματοδότηση και της υλοποίησης των έργων που οι υπηρεσίες της Ε.Κ. ενέκριναν. Είναι ενδεικτικό ότι πολλές προτάσεις επιστρέφονταν από την Ε.Κ. για διευκρινήσεις και συμπληρώσεις, καθώς επίσης και το ότι οι προτάσεις αυτές δεν διακρίνονταν για τη φαντασία και το νεωτερισμό τους. Η πιο κλασική απόδειξη είναι οι χρηματοδοτήσεις από το Ευρωπαϊκό Κοινωνικό Ταμείο που κατευθύνθηκαν σε πολύ μεγάλο βαθμό σε προγράμματα επιμόρφωση και κατάρτισης των ανέργων. </a:t>
            </a:r>
          </a:p>
          <a:p>
            <a:r>
              <a:rPr lang="el-GR" sz="2400" dirty="0"/>
              <a:t>Η Ελλάδα φάνηκε να αποκτά μια ακόμα πηγή άδηλων πόρων και μάλιστα στην ίδια χρονική στιγμή, όπου τα μεταναστευτικά εμβάσματα μειώνονταν συνεχώς σε σύγκριση με το ύψος που είχαν στις δεκαετίες του 1960 και του 1970. </a:t>
            </a:r>
            <a:endParaRPr lang="el-GR" sz="2400" dirty="0" smtClean="0"/>
          </a:p>
        </p:txBody>
      </p:sp>
    </p:spTree>
    <p:extLst>
      <p:ext uri="{BB962C8B-B14F-4D97-AF65-F5344CB8AC3E}">
        <p14:creationId xmlns:p14="http://schemas.microsoft.com/office/powerpoint/2010/main" xmlns="" val="489085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58847"/>
            <a:ext cx="8712968" cy="6370975"/>
          </a:xfrm>
          <a:prstGeom prst="rect">
            <a:avLst/>
          </a:prstGeom>
        </p:spPr>
        <p:txBody>
          <a:bodyPr wrap="square">
            <a:spAutoFit/>
          </a:bodyPr>
          <a:lstStyle/>
          <a:p>
            <a:pPr lvl="0" hangingPunct="0"/>
            <a:r>
              <a:rPr lang="el-GR" sz="2400" dirty="0"/>
              <a:t>Το γεγονός ότι η ελληνική κρατική μηχανή ήταν παντελώς απροετοίμαστη να επωφεληθεί από τις κοινοτικές πηγές χρηματοδότησης, ιδιαίτερα τα πρώτα χρόνια μετά την ένταξη, πέρα από το ότι αναγνωρίστηκε και από την Ελλάδα και από την Ε.Κ., αποδεικνύεται και από τα διαθέσιμα στοιχεία. Το 1981, τον πρώτο χρόνο μετά την ένταξη, οι καθαρές απολαβές της Ελλάδας (εισπράξεις μείον πληρωμές σε σχέση με τον κοινοτικό προϋπολογισμό) ήταν 140 εκατομμύρια </a:t>
            </a:r>
            <a:r>
              <a:rPr lang="en-US" sz="2400" dirty="0"/>
              <a:t>ECU</a:t>
            </a:r>
            <a:r>
              <a:rPr lang="el-GR" sz="2400" dirty="0"/>
              <a:t>, ποσό που αντιπροσώπευε το 0,5% του Α.Ε.Π. της </a:t>
            </a:r>
            <a:r>
              <a:rPr lang="el-GR" sz="2400" dirty="0" smtClean="0"/>
              <a:t>χώρας. </a:t>
            </a:r>
            <a:r>
              <a:rPr lang="el-GR" sz="2400" dirty="0"/>
              <a:t>Το 1994 οι καθαρές εισπράξεις της Ελλάδας από τον κοινοτικό προϋπολογισμό ήταν 3.812,6 εκατομμύρια </a:t>
            </a:r>
            <a:r>
              <a:rPr lang="de-DE" sz="2400" dirty="0"/>
              <a:t>ECU</a:t>
            </a:r>
            <a:r>
              <a:rPr lang="el-GR" sz="2400" dirty="0"/>
              <a:t>, ή το 4,62% του Α.Ε.Π. της χώρας. Από το 1992 η Ελλάδα ξεπέρασε την Ιρλανδία και έγινε η χώρα μέλος με τις υψηλότερες καθαρές εισπράξεις ως προς το ποσοστό που αυτές αντιπροσωπεύουν στο </a:t>
            </a:r>
            <a:r>
              <a:rPr lang="el-GR" sz="2400" dirty="0" smtClean="0"/>
              <a:t>Α.Ε.Π. </a:t>
            </a:r>
            <a:r>
              <a:rPr lang="el-GR" sz="2400" dirty="0"/>
              <a:t>Το ότι οι απολαβές από τα κοινοτικά ταμεία υπήρξαν σημαντικές είναι αναμφισβήτητο. Απομένει να εξετάσουμε, στις υπόλοιπες </a:t>
            </a:r>
            <a:r>
              <a:rPr lang="el-GR" sz="2400" dirty="0" smtClean="0"/>
              <a:t>παραγράφους, </a:t>
            </a:r>
            <a:r>
              <a:rPr lang="el-GR" sz="2400" dirty="0"/>
              <a:t>το αν αξιοποιήθηκαν με τον καλύτερο τρόπο</a:t>
            </a:r>
            <a:r>
              <a:rPr lang="el-GR" sz="2400" dirty="0" smtClean="0"/>
              <a:t>.</a:t>
            </a:r>
            <a:endParaRPr lang="el-GR" sz="2400" dirty="0"/>
          </a:p>
        </p:txBody>
      </p:sp>
    </p:spTree>
    <p:extLst>
      <p:ext uri="{BB962C8B-B14F-4D97-AF65-F5344CB8AC3E}">
        <p14:creationId xmlns:p14="http://schemas.microsoft.com/office/powerpoint/2010/main" xmlns="" val="7188219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7384"/>
            <a:ext cx="8784976" cy="5632311"/>
          </a:xfrm>
          <a:prstGeom prst="rect">
            <a:avLst/>
          </a:prstGeom>
        </p:spPr>
        <p:txBody>
          <a:bodyPr wrap="square">
            <a:spAutoFit/>
          </a:bodyPr>
          <a:lstStyle/>
          <a:p>
            <a:pPr hangingPunct="0"/>
            <a:r>
              <a:rPr lang="el-GR" sz="2400" b="1" dirty="0"/>
              <a:t>Τα Μεσογειακά Ολοκληρωμένα Προγράμματα (Μ.Ο.Π.) (1985-1989)</a:t>
            </a:r>
            <a:endParaRPr lang="el-GR" sz="2400" dirty="0"/>
          </a:p>
          <a:p>
            <a:pPr hangingPunct="0"/>
            <a:r>
              <a:rPr lang="el-GR" sz="2400" dirty="0"/>
              <a:t>Ενόψει της ολοκλήρωσης της μεσογειακής διεύρυνσης της Ε.Κ. με την ένταξη της Ισπανίας και της Πορτογαλίας, η Ελλάδα διατύπωσε επιφυλάξεις αναφορικά με τις δυσμενείς επιπτώσεις, που θα είχε η ένταξη των δυο αυτών χωρών για τον αγροτικό της τομέα. Πράγματι, με την ένταξη των δυο αυτών χωρών τα μεσογειακά προϊόντα που παράγει η Ελλάδα αποκτούσαν δυο πολύ σοβαρούς κοινοτικούς ανταγωνιστές. Αυτός ήταν και ο λόγος που η Ελλάδα βρήκε δυο απρόσμενους συμμάχους τη Γαλλία και την Ιταλία οι νότιες περιοχές των οποίων παρήγαγαν αντίστοιχα προϊόντα. Στην πραγματικότητα, βέβαια, στόχος των τριών αυτών χωρών δεν ήταν η μη ένταξη της Ισπανίας και της Πορτογαλίας, αλλά η άσκηση πίεσης, η οποία τελικά απέδωσε την έγκριση των Μεσογειακών Ολοκληρωμένων Προγραμμάτων (Μ.Ο.Π</a:t>
            </a:r>
            <a:r>
              <a:rPr lang="el-GR" sz="2400" dirty="0" smtClean="0"/>
              <a:t>.).</a:t>
            </a:r>
            <a:endParaRPr lang="el-GR" sz="2400" dirty="0"/>
          </a:p>
        </p:txBody>
      </p:sp>
    </p:spTree>
    <p:extLst>
      <p:ext uri="{BB962C8B-B14F-4D97-AF65-F5344CB8AC3E}">
        <p14:creationId xmlns:p14="http://schemas.microsoft.com/office/powerpoint/2010/main" xmlns="" val="887282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568952" cy="5632311"/>
          </a:xfrm>
          <a:prstGeom prst="rect">
            <a:avLst/>
          </a:prstGeom>
        </p:spPr>
        <p:txBody>
          <a:bodyPr wrap="square">
            <a:spAutoFit/>
          </a:bodyPr>
          <a:lstStyle/>
          <a:p>
            <a:pPr hangingPunct="0"/>
            <a:endParaRPr lang="el-GR" sz="2400" dirty="0"/>
          </a:p>
          <a:p>
            <a:pPr hangingPunct="0"/>
            <a:r>
              <a:rPr lang="el-GR" sz="2400" dirty="0"/>
              <a:t>Τα Μ.Ο.Π. είχαν οκταετή περίοδο εφαρμογής (1985-1992) και αναφέρονταν στο σύνολο της ελληνικής επικράτειας και τις μεσογειακές περιοχές της Γαλλίας και της Ιταλίας. Αν και περιλάμβαναν παρεμβάσεις που αναφέρονταν στο δευτερογενή και στον τριτογενή τομέα, κυρίως είχαν σχέση με τον αγροτικό τομέα και την αναδιάρθρωσή του. </a:t>
            </a:r>
            <a:endParaRPr lang="el-GR" sz="2400" dirty="0" smtClean="0"/>
          </a:p>
          <a:p>
            <a:pPr hangingPunct="0"/>
            <a:r>
              <a:rPr lang="el-GR" sz="2400" dirty="0"/>
              <a:t>Οι βασικοί στόχοι των Μ.Ο.Π. ήταν (Ρουμελιώτης, 1985, σ. 455):</a:t>
            </a:r>
          </a:p>
          <a:p>
            <a:pPr lvl="0" fontAlgn="base" hangingPunct="0"/>
            <a:r>
              <a:rPr lang="el-GR" sz="2400" dirty="0"/>
              <a:t>Η αύξηση της παραγωγικότητας και του εισοδήματος στις αγροτικές περιοχές μέσω της αναδιάρθρωσης καλλιεργειών και η προσαρμογή στην αγορά.</a:t>
            </a:r>
          </a:p>
          <a:p>
            <a:pPr lvl="0" fontAlgn="base" hangingPunct="0"/>
            <a:r>
              <a:rPr lang="el-GR" sz="2400" dirty="0"/>
              <a:t>Η βελτίωση της κατάστασης στον τομέα της ανεργίας με τη δημιουργία θέσεων απασχόλησης εκτός του αγροτικού τομέα στις περιοχές αυτές.</a:t>
            </a:r>
          </a:p>
          <a:p>
            <a:pPr hangingPunct="0"/>
            <a:endParaRPr lang="el-GR" sz="2400" dirty="0"/>
          </a:p>
        </p:txBody>
      </p:sp>
    </p:spTree>
    <p:extLst>
      <p:ext uri="{BB962C8B-B14F-4D97-AF65-F5344CB8AC3E}">
        <p14:creationId xmlns:p14="http://schemas.microsoft.com/office/powerpoint/2010/main" xmlns="" val="3929851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33005"/>
            <a:ext cx="8856984" cy="7386638"/>
          </a:xfrm>
          <a:prstGeom prst="rect">
            <a:avLst/>
          </a:prstGeom>
        </p:spPr>
        <p:txBody>
          <a:bodyPr wrap="square">
            <a:spAutoFit/>
          </a:bodyPr>
          <a:lstStyle/>
          <a:p>
            <a:pPr hangingPunct="0"/>
            <a:r>
              <a:rPr lang="el-GR" dirty="0" smtClean="0"/>
              <a:t>	</a:t>
            </a:r>
          </a:p>
          <a:p>
            <a:pPr hangingPunct="0"/>
            <a:r>
              <a:rPr lang="el-GR" sz="2400" dirty="0"/>
              <a:t>Η θέσπιση των Μ.Ο.Π. σηματοδότησε μια σημαντική μεταστροφή της κοινοτικής πολιτικής στον τομέα των διαρθρωτικών παρεμβάσεων. Επρόκειτο για μια νέα για την εποχή της οπτική σε σχέση με την προηγούμενη της χρηματοδότησης έργων υπό την έννοια ότι εισήγαγαν το στοιχείο της ολοκλήρωσης. Τα τομεακά διαρθρωτικά προβλήματα έπαυαν, με τη λογική των Μ.Ο.Π. να αντιμετωπίζονται απομονωμένα από το δομικό τους περίγυρο. Αντίθετα οι παρεμβάσεις και οι χρηματοδοτήσεις αναφέρονταν και στον περίγυρο </a:t>
            </a:r>
            <a:r>
              <a:rPr lang="el-GR" sz="2400" dirty="0" smtClean="0"/>
              <a:t>αυτόν. </a:t>
            </a:r>
            <a:r>
              <a:rPr lang="el-GR" sz="2400" dirty="0"/>
              <a:t>Έτσι, οι υποδομές, η ενέργεια, ο τεχνολογικός εκσυγχρονισμός, η επαγγελματική επιμόρφωση κ.λπ., από εξωγενείς μεταβλητές στο σύστημα εξισώσεων της ανάπτυξης, μετατρέπονταν σε βασικές ερμηνευτικές μεταβλητές του αναπτυξιακού υποδείγματος.</a:t>
            </a:r>
          </a:p>
          <a:p>
            <a:r>
              <a:rPr lang="el-GR" sz="2400" dirty="0"/>
              <a:t>Με βάση τον κανονισμό των Μ.Ο.Π. στην Ελλάδα «επιδικάστηκαν» 780 εκατομμύρια </a:t>
            </a:r>
            <a:r>
              <a:rPr lang="en-US" sz="2400" dirty="0"/>
              <a:t>ECU </a:t>
            </a:r>
            <a:r>
              <a:rPr lang="el-GR" sz="2400" dirty="0"/>
              <a:t>από τις ειδικές πιστώσεις για τα Μ.Ο.Π. και 1.220 εκατομμύρια </a:t>
            </a:r>
            <a:r>
              <a:rPr lang="en-US" sz="2400" dirty="0"/>
              <a:t>ECU </a:t>
            </a:r>
            <a:r>
              <a:rPr lang="el-GR" sz="2400" dirty="0"/>
              <a:t>επιπλέον από τα κοινοτικά ταμεία. Το 50% των κονδυλίων των Μ.Ο.Π. διατέθηκαν στην Ελλάδα και από 25% αντίστοιχα για την Ιταλία και τη </a:t>
            </a:r>
            <a:r>
              <a:rPr lang="el-GR" sz="2400" dirty="0" smtClean="0"/>
              <a:t>Γαλλία.</a:t>
            </a:r>
          </a:p>
          <a:p>
            <a:endParaRPr lang="el-GR" sz="2400" dirty="0"/>
          </a:p>
        </p:txBody>
      </p:sp>
    </p:spTree>
    <p:extLst>
      <p:ext uri="{BB962C8B-B14F-4D97-AF65-F5344CB8AC3E}">
        <p14:creationId xmlns:p14="http://schemas.microsoft.com/office/powerpoint/2010/main" xmlns="" val="169588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066284"/>
            <a:ext cx="8856984" cy="6586418"/>
          </a:xfrm>
          <a:prstGeom prst="rect">
            <a:avLst/>
          </a:prstGeom>
        </p:spPr>
        <p:txBody>
          <a:bodyPr wrap="square">
            <a:spAutoFit/>
          </a:bodyPr>
          <a:lstStyle/>
          <a:p>
            <a:pPr hangingPunct="0"/>
            <a:r>
              <a:rPr lang="el-GR" sz="2400" dirty="0"/>
              <a:t> </a:t>
            </a:r>
          </a:p>
          <a:p>
            <a:pPr hangingPunct="0"/>
            <a:r>
              <a:rPr lang="el-GR" sz="2400" dirty="0"/>
              <a:t>                            </a:t>
            </a:r>
          </a:p>
          <a:p>
            <a:pPr hangingPunct="0"/>
            <a:r>
              <a:rPr lang="el-GR" sz="2400" dirty="0"/>
              <a:t> </a:t>
            </a:r>
            <a:endParaRPr lang="el-GR" dirty="0"/>
          </a:p>
          <a:p>
            <a:pPr hangingPunct="0"/>
            <a:r>
              <a:rPr lang="el-GR" sz="1400" dirty="0" smtClean="0"/>
              <a:t>				</a:t>
            </a:r>
            <a:endParaRPr lang="el-GR" sz="2400" dirty="0" smtClean="0"/>
          </a:p>
          <a:p>
            <a:pPr hangingPunct="0"/>
            <a:r>
              <a:rPr lang="el-GR" sz="2400" dirty="0"/>
              <a:t> Τα Μ.Ο.Π. εκτίναξαν τις απολαβές από την Ε.Κ. από τα 28,47 δισεκατομμύρια δραχμές κατά μέσο όρο που ήταν στην περίοδο 1981-84 στα 61,87 δισεκατομμύρια δραχμές για την περίοδο 1986-89. Πρόκειται για υπερδιπλασιασμό και θα πρέπει να ληφθεί υπόψη ότι τα ποσά έχουν υπολογιστεί σε σταθερές τιμές 1980, καθώς η περίοδος εκείνη χαρακτηρίστηκε από υψηλότατο πληθωρισμό. </a:t>
            </a:r>
          </a:p>
          <a:p>
            <a:pPr hangingPunct="0"/>
            <a:r>
              <a:rPr lang="el-GR" sz="2400" dirty="0"/>
              <a:t>Τα Μ.Ο.Π. στήριξαν τα αγροτικά εισοδήματα στην Ελλάδα σε μια περίοδο που η ελληνική γεωργία βρισκόταν κάτω από την πίεση ενός διευρυνόμενου ανταγωνισμού εντός της Ε.Κ. Κρίνοντας εκ του αποτελέσματος, όμως, δεν φαίνεται να είχαν σημαντικές θετικές επιπτώσεις στη δομή και λειτουργία της ελληνικής γεωργίας, καθώς ούτε η αναδιάρθρωση των καλλιεργειών επετεύχθη ούτε κάποια άξιας λόγου βελτίωση της παραγωγικότητας σημειώθηκε. </a:t>
            </a:r>
          </a:p>
          <a:p>
            <a:pPr hangingPunct="0"/>
            <a:endParaRPr lang="el-GR" sz="2400" dirty="0"/>
          </a:p>
        </p:txBody>
      </p:sp>
    </p:spTree>
    <p:extLst>
      <p:ext uri="{BB962C8B-B14F-4D97-AF65-F5344CB8AC3E}">
        <p14:creationId xmlns:p14="http://schemas.microsoft.com/office/powerpoint/2010/main" xmlns="" val="14443699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TotalTime>
  <Words>1864</Words>
  <Application>Microsoft Office PowerPoint</Application>
  <PresentationFormat>Προβολή στην οθόνη (4:3)</PresentationFormat>
  <Paragraphs>158</Paragraphs>
  <Slides>24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24</vt:i4>
      </vt:variant>
    </vt:vector>
  </HeadingPairs>
  <TitlesOfParts>
    <vt:vector size="25" baseType="lpstr">
      <vt:lpstr>Office Theme</vt:lpstr>
      <vt:lpstr>    Η ΕΞΕΛΙΞΗ ΤΩΝ ΑΔΗΛΩΝ ΠΟΡΩΝ ΣΤΗ ΜΕΤΑΠΟΛΕΜΙΚΗ ΠΕΡΙΟΔΟ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lpstr>Διαφάνεια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ΣΥΜΒΟΛΗ ΤΩΝ ΑΔΗΛΩΝ ΠΟΡΩΝ ΣΤΗΝ ΑΝΑΠΤΥΞΗ ΤΗΣ ΕΛΛΗΝΙΚΗΣ ΟΙΚΟΝΟΝΟΜΙΑΣ</dc:title>
  <dc:creator>Christos</dc:creator>
  <cp:lastModifiedBy>user</cp:lastModifiedBy>
  <cp:revision>75</cp:revision>
  <dcterms:created xsi:type="dcterms:W3CDTF">2016-01-09T11:02:23Z</dcterms:created>
  <dcterms:modified xsi:type="dcterms:W3CDTF">2016-01-26T07:04:18Z</dcterms:modified>
</cp:coreProperties>
</file>