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3840" autoAdjust="0"/>
  </p:normalViewPr>
  <p:slideViewPr>
    <p:cSldViewPr>
      <p:cViewPr varScale="1">
        <p:scale>
          <a:sx n="53" d="100"/>
          <a:sy n="53" d="100"/>
        </p:scale>
        <p:origin x="19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351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EB91B-9A30-4FC2-87A6-FB0A1C48F77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E8135-BA02-4854-9F78-D724C128CAD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Οπτικά, οι θέσεις είναι οι κόμβοι και οι μεταβάσεις είναι τα τόξα.</a:t>
            </a:r>
          </a:p>
          <a:p>
            <a:r>
              <a:rPr lang="el-GR" dirty="0"/>
              <a:t>Θέση χρησιμοποιείται για να δείξει μία κατάσταση στην οποία βρίσκεται το σύστημα. ΠΩΣ δείχνει αυτή την κατάσταση; Με την παρουσία ή απουσία κουπονιών.</a:t>
            </a:r>
          </a:p>
          <a:p>
            <a:r>
              <a:rPr lang="el-GR" dirty="0"/>
              <a:t>Οπτικά, τα κουπόνια δίνονται ως μικροί κύκλοι εντός των θέσεων.</a:t>
            </a:r>
          </a:p>
          <a:p>
            <a:r>
              <a:rPr lang="el-GR" dirty="0"/>
              <a:t>Μεταβάσεις: Αναφέρονται σε ενέργειες, οι οποίες μπορούν να προκαλέσουν αλλαγή στην κατάσταση του συστήματος.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80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Μία μετάβαση </a:t>
            </a:r>
            <a:r>
              <a:rPr lang="en-GB" dirty="0"/>
              <a:t>t1, </a:t>
            </a:r>
            <a:r>
              <a:rPr lang="el-GR" dirty="0"/>
              <a:t>η οποία έχει ως είσοδο 2 θέσεις: </a:t>
            </a:r>
            <a:r>
              <a:rPr lang="en-GB" dirty="0"/>
              <a:t>p1, p2. </a:t>
            </a:r>
          </a:p>
          <a:p>
            <a:r>
              <a:rPr lang="en-US" dirty="0"/>
              <a:t>H </a:t>
            </a:r>
            <a:r>
              <a:rPr lang="el-GR" dirty="0"/>
              <a:t>μετάβαση μπορεί να πυροδοτήσει επειδή κάθε θέση εισόδου της έχει 1 κουπόνι και υπάρχει ένα τόξο από κάθε θέση εισόδου προς κάθε μετάβαση.</a:t>
            </a:r>
          </a:p>
          <a:p>
            <a:endParaRPr lang="el-GR" dirty="0"/>
          </a:p>
          <a:p>
            <a:r>
              <a:rPr lang="el-GR" dirty="0"/>
              <a:t>Παρατηρήσεις</a:t>
            </a:r>
          </a:p>
          <a:p>
            <a:pPr marL="228600" indent="-228600">
              <a:buAutoNum type="arabicParenR"/>
            </a:pPr>
            <a:r>
              <a:rPr lang="el-GR" dirty="0"/>
              <a:t>Αν υπήρχαν 2 τόξα από μία θέση (ή και από τις 2) προς τη μετάβαση αλλά η θέση αυτή (ή οι θέσεις) είχαν 1 κουπόνι, η μετάβαση δεν θα ήταν ενεργή.</a:t>
            </a:r>
          </a:p>
          <a:p>
            <a:pPr marL="228600" indent="-228600">
              <a:buAutoNum type="arabicParenR"/>
            </a:pPr>
            <a:r>
              <a:rPr lang="el-GR" dirty="0"/>
              <a:t>Αν μία από τις 2 θέσεις ή και οι 2 δεν είχαν κουπόνια, η μετάβαση δεν θα ήταν ενεργή.</a:t>
            </a:r>
          </a:p>
          <a:p>
            <a:endParaRPr lang="el-GR" dirty="0"/>
          </a:p>
          <a:p>
            <a:r>
              <a:rPr lang="el-GR" dirty="0"/>
              <a:t>ΈΝΑ κουπόνι θα πάει στην </a:t>
            </a:r>
            <a:r>
              <a:rPr lang="en-GB" dirty="0"/>
              <a:t>p3 </a:t>
            </a:r>
            <a:r>
              <a:rPr lang="el-GR" dirty="0"/>
              <a:t>και από ένα κουπόνι θα φύγει από τις θέσεις εισόδου </a:t>
            </a:r>
            <a:r>
              <a:rPr lang="en-GB" dirty="0"/>
              <a:t>p1, p2.</a:t>
            </a:r>
          </a:p>
          <a:p>
            <a:endParaRPr lang="en-GB" dirty="0"/>
          </a:p>
          <a:p>
            <a:r>
              <a:rPr lang="el-GR" dirty="0"/>
              <a:t>Παρατήρηση:</a:t>
            </a:r>
          </a:p>
          <a:p>
            <a:r>
              <a:rPr lang="el-GR" dirty="0"/>
              <a:t>Αν έστω η </a:t>
            </a:r>
            <a:r>
              <a:rPr lang="en-GB" dirty="0"/>
              <a:t>p1 </a:t>
            </a:r>
            <a:r>
              <a:rPr lang="el-GR" dirty="0"/>
              <a:t>είχε 2 τόξα προς την </a:t>
            </a:r>
            <a:r>
              <a:rPr lang="en-GB" dirty="0"/>
              <a:t>t1 </a:t>
            </a:r>
            <a:r>
              <a:rPr lang="el-GR" dirty="0"/>
              <a:t>και 2 κουπόνια, τότε θα έφευγαν 2 κουπόνια από την </a:t>
            </a:r>
            <a:r>
              <a:rPr lang="en-GB" dirty="0"/>
              <a:t>p1.</a:t>
            </a:r>
          </a:p>
          <a:p>
            <a:endParaRPr lang="en-GB" dirty="0"/>
          </a:p>
          <a:p>
            <a:r>
              <a:rPr lang="el-GR" b="1" dirty="0"/>
              <a:t>ΠΑΡΑΔΕΙΓΜΑ</a:t>
            </a:r>
          </a:p>
          <a:p>
            <a:r>
              <a:rPr lang="en-GB" b="0" dirty="0"/>
              <a:t>P1: </a:t>
            </a:r>
            <a:r>
              <a:rPr lang="el-GR" b="0" dirty="0"/>
              <a:t>Διαθέσιμο όχημα</a:t>
            </a:r>
          </a:p>
          <a:p>
            <a:r>
              <a:rPr lang="en-GB" b="0" dirty="0"/>
              <a:t>P2: </a:t>
            </a:r>
            <a:r>
              <a:rPr lang="el-GR" b="0" dirty="0"/>
              <a:t>Διαθέσιμος επαγγελματίας οδηγός</a:t>
            </a:r>
          </a:p>
          <a:p>
            <a:r>
              <a:rPr lang="en-GB" b="0" dirty="0"/>
              <a:t>P3: </a:t>
            </a:r>
            <a:r>
              <a:rPr lang="el-GR" b="0" dirty="0"/>
              <a:t>Παράδοση παραγγελίας</a:t>
            </a:r>
          </a:p>
          <a:p>
            <a:r>
              <a:rPr lang="en-GB" b="0" dirty="0"/>
              <a:t>t1: </a:t>
            </a:r>
            <a:r>
              <a:rPr lang="en-US" b="0" dirty="0"/>
              <a:t>O </a:t>
            </a:r>
            <a:r>
              <a:rPr lang="el-GR" b="0" dirty="0"/>
              <a:t>οδηγός εκτελεί μεταφορά</a:t>
            </a:r>
          </a:p>
          <a:p>
            <a:endParaRPr lang="el-GR" b="0" dirty="0"/>
          </a:p>
          <a:p>
            <a:r>
              <a:rPr lang="el-GR" b="0" dirty="0"/>
              <a:t>Αν υπάρχει κουπόνι στις θέσεις </a:t>
            </a:r>
            <a:r>
              <a:rPr lang="en-GB" b="0" dirty="0"/>
              <a:t>p1, p2 </a:t>
            </a:r>
            <a:r>
              <a:rPr lang="el-GR" b="0" dirty="0"/>
              <a:t>δηλαδή έχουμε διαθέσιμο επαγγελματία οδηγό και διαθέσιμο όχημα, τότε μπορεί να πυροδοτήσει η </a:t>
            </a:r>
            <a:r>
              <a:rPr lang="en-GB" b="0" dirty="0"/>
              <a:t>t1 (</a:t>
            </a:r>
            <a:r>
              <a:rPr lang="el-GR" b="0" dirty="0"/>
              <a:t>δηλαδή ο οδηγός να εκτελέσει τη μεταφορά) και τελικά να παραδοθεί η παραγγελία</a:t>
            </a:r>
          </a:p>
          <a:p>
            <a:r>
              <a:rPr lang="el-GR" b="0" dirty="0"/>
              <a:t>Αντίθετα, αν δεν υπάρχει κουπόνι στη θέση </a:t>
            </a:r>
            <a:r>
              <a:rPr lang="en-GB" b="0" dirty="0"/>
              <a:t>p1</a:t>
            </a:r>
            <a:r>
              <a:rPr lang="en-US" b="0" dirty="0"/>
              <a:t>, </a:t>
            </a:r>
            <a:r>
              <a:rPr lang="el-GR" b="0" dirty="0"/>
              <a:t>τότε η συνθήκη «Διαθέσιμο όχημα» είναι ψευδής. Άρα δεν μπορεί να εκτελεστεί το γεγονός « ο οδηγός εκτελεί μεταφορά» και τελικά δεν θα πάει κουπόνι στην </a:t>
            </a:r>
            <a:r>
              <a:rPr lang="en-GB" b="0" dirty="0"/>
              <a:t>p3 (</a:t>
            </a:r>
            <a:r>
              <a:rPr lang="el-GR" b="0" dirty="0"/>
              <a:t>δεν θα γίνει παράδοση της παραγγελίας)</a:t>
            </a:r>
            <a:r>
              <a:rPr lang="en-GB" b="0" dirty="0"/>
              <a:t>. </a:t>
            </a:r>
            <a:endParaRPr lang="el-GR" b="0" dirty="0"/>
          </a:p>
          <a:p>
            <a:endParaRPr lang="el-GR" b="0" dirty="0"/>
          </a:p>
          <a:p>
            <a:endParaRPr lang="el-GR" b="0" dirty="0"/>
          </a:p>
          <a:p>
            <a:endParaRPr lang="el-GR" b="0" dirty="0"/>
          </a:p>
          <a:p>
            <a:endParaRPr lang="el-GR" b="0" dirty="0"/>
          </a:p>
          <a:p>
            <a:endParaRPr lang="en-GB" b="1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8438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P1</a:t>
            </a:r>
            <a:r>
              <a:rPr lang="el-GR" dirty="0"/>
              <a:t>: Διαθέσιμο όχημα</a:t>
            </a:r>
          </a:p>
          <a:p>
            <a:r>
              <a:rPr lang="en-GB" dirty="0"/>
              <a:t>P2: </a:t>
            </a:r>
            <a:r>
              <a:rPr lang="el-GR" dirty="0"/>
              <a:t>Διαθέσιμοι οδηγοί (2)</a:t>
            </a:r>
          </a:p>
          <a:p>
            <a:r>
              <a:rPr lang="en-GB" dirty="0"/>
              <a:t>P3: </a:t>
            </a:r>
            <a:r>
              <a:rPr lang="el-GR" dirty="0"/>
              <a:t>Παράδοση παραγγελίας</a:t>
            </a:r>
          </a:p>
          <a:p>
            <a:r>
              <a:rPr lang="en-GB" dirty="0"/>
              <a:t>t1: </a:t>
            </a:r>
            <a:r>
              <a:rPr lang="el-GR" dirty="0"/>
              <a:t>Οδηγός εκτελεί την μεταφορά</a:t>
            </a:r>
          </a:p>
          <a:p>
            <a:endParaRPr lang="el-GR" dirty="0"/>
          </a:p>
          <a:p>
            <a:r>
              <a:rPr lang="el-GR" dirty="0"/>
              <a:t>Όταν υπάρχει τουλάχιστον ένα κουπόνι στις </a:t>
            </a:r>
            <a:r>
              <a:rPr lang="en-GB" dirty="0"/>
              <a:t>p1,p2</a:t>
            </a:r>
            <a:r>
              <a:rPr lang="el-GR" dirty="0"/>
              <a:t>, τότε μπορεί να γίνει η εκτέλεση της μεταφοράς (</a:t>
            </a:r>
            <a:r>
              <a:rPr lang="en-GB" dirty="0"/>
              <a:t>t1 </a:t>
            </a:r>
            <a:r>
              <a:rPr lang="el-GR" dirty="0"/>
              <a:t>πυροδοτεί) και να παραδοθεί η παραγγελία.</a:t>
            </a:r>
          </a:p>
          <a:p>
            <a:endParaRPr lang="el-GR" dirty="0"/>
          </a:p>
          <a:p>
            <a:r>
              <a:rPr lang="el-GR" dirty="0"/>
              <a:t>Εδώ, υπάρχουν 2 κουπόνια στην </a:t>
            </a:r>
            <a:r>
              <a:rPr lang="en-GB" dirty="0"/>
              <a:t>P2. </a:t>
            </a:r>
            <a:r>
              <a:rPr lang="el-GR" dirty="0"/>
              <a:t>Όταν πυροδοτήσει η </a:t>
            </a:r>
            <a:r>
              <a:rPr lang="en-GB" dirty="0"/>
              <a:t>t1 </a:t>
            </a:r>
            <a:r>
              <a:rPr lang="el-GR" dirty="0"/>
              <a:t>τότε θα υπάρχουν 0 διαθέσιμα οχήματα (η </a:t>
            </a:r>
            <a:r>
              <a:rPr lang="en-GB" dirty="0"/>
              <a:t>p1 </a:t>
            </a:r>
            <a:r>
              <a:rPr lang="el-GR" dirty="0"/>
              <a:t>θα είναι ψευδής) και ένας διαθέσιμος οδηγός.</a:t>
            </a:r>
          </a:p>
          <a:p>
            <a:r>
              <a:rPr lang="el-GR" dirty="0"/>
              <a:t>Συνεπώς:</a:t>
            </a:r>
          </a:p>
          <a:p>
            <a:pPr marL="228600" indent="-228600">
              <a:buAutoNum type="arabicParenR"/>
            </a:pPr>
            <a:r>
              <a:rPr lang="el-GR" dirty="0"/>
              <a:t>Αν με κάποιο τρόπο η </a:t>
            </a:r>
            <a:r>
              <a:rPr lang="en-GB" dirty="0"/>
              <a:t>p1 </a:t>
            </a:r>
            <a:r>
              <a:rPr lang="el-GR" dirty="0"/>
              <a:t>πάρει κουπόνι τότε μπορεί να εκτελεστεί και 2</a:t>
            </a:r>
            <a:r>
              <a:rPr lang="el-GR" baseline="30000" dirty="0"/>
              <a:t>η</a:t>
            </a:r>
            <a:r>
              <a:rPr lang="el-GR" dirty="0"/>
              <a:t> παραγγελία επειδή η </a:t>
            </a:r>
            <a:r>
              <a:rPr lang="en-GB" dirty="0"/>
              <a:t>t1 </a:t>
            </a:r>
            <a:r>
              <a:rPr lang="el-GR" dirty="0"/>
              <a:t>θα είναι πάλι ενεργή.</a:t>
            </a:r>
          </a:p>
          <a:p>
            <a:pPr marL="228600" indent="-228600">
              <a:buAutoNum type="arabicParenR"/>
            </a:pPr>
            <a:r>
              <a:rPr lang="el-GR" dirty="0"/>
              <a:t>Δεν υπάρχει η έννοια του χρόνου αλλά: ΤΙ ΘΑ ΣΥΝΕΒΑΙΝΕ αν καθένα από τα κουπόνια είχε τα δικά του χαρακτηριστικά (Κωδικός εργαζομένου, όνομα, επώνυμο, χρόνια εμπειρίας, ημερομηνία και ώρα έναρξης εργασίας); Αυτά τα χαρακτηριστικά και ιδιότητες ορίζονται στο εργαλείο </a:t>
            </a:r>
            <a:r>
              <a:rPr lang="en-GB" dirty="0"/>
              <a:t>CPT (</a:t>
            </a:r>
            <a:r>
              <a:rPr lang="en-GB" dirty="0" err="1"/>
              <a:t>Colored</a:t>
            </a:r>
            <a:r>
              <a:rPr lang="en-GB" dirty="0"/>
              <a:t> Petri Net) </a:t>
            </a:r>
            <a:r>
              <a:rPr lang="el-GR" dirty="0"/>
              <a:t>και υπάρχουν συγκεκριμένοι κανόνες για τη χρησιμοποίησή τους.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2846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ΚΡΙΤΗΡΙΑ ΟΡΘΟΤΗΤΑΣ: Αποφυγή αδιεξόδων. Αδιέξοδο σημαίνει στην ορολογία </a:t>
            </a:r>
            <a:r>
              <a:rPr lang="en-GB" dirty="0"/>
              <a:t>PN </a:t>
            </a:r>
            <a:r>
              <a:rPr lang="el-GR" dirty="0"/>
              <a:t>ότι μία μετάβαση περιμένει μία συνθήκη για να πυροδοτήσει, αλλά αυτή η συνθήκη δεν δημιουργείται ποτέ, με αποτέλεσμα το μοντέλο να φτάσει σε αδιέξοδο.  Στο παράδειγμα, αν τυχόν δεν υπάρχει πρόβλεψη στη σχεδίαση ώστε η </a:t>
            </a:r>
            <a:r>
              <a:rPr lang="en-GB" dirty="0"/>
              <a:t>p2 </a:t>
            </a:r>
            <a:r>
              <a:rPr lang="el-GR" dirty="0"/>
              <a:t>κάποια στιγμή να πάρει κουπόνι (μέσα από μία αλληλουχία μεταβάσεων ενδεχομένως), τότε η </a:t>
            </a:r>
            <a:r>
              <a:rPr lang="en-GB" dirty="0"/>
              <a:t>t1 </a:t>
            </a:r>
            <a:r>
              <a:rPr lang="el-GR" dirty="0"/>
              <a:t>θα μείνει μονίμως ανενεργή.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7070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Θα είχε βάση αν πχ ένα προϊόν απαιτούσε 2 πόρους από ένα υλικό και έναν από ένα άλλο</a:t>
            </a:r>
          </a:p>
          <a:p>
            <a:r>
              <a:rPr lang="en-GB" dirty="0"/>
              <a:t>P1</a:t>
            </a:r>
            <a:r>
              <a:rPr lang="en-US" dirty="0"/>
              <a:t>: </a:t>
            </a:r>
            <a:r>
              <a:rPr lang="el-GR" dirty="0"/>
              <a:t>Πόρος 1</a:t>
            </a:r>
          </a:p>
          <a:p>
            <a:r>
              <a:rPr lang="en-GB" dirty="0"/>
              <a:t>P2: </a:t>
            </a:r>
            <a:r>
              <a:rPr lang="el-GR" dirty="0"/>
              <a:t>Πόρος 2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315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 το μοντέλο μας είχε ένα τέτοιο στιγμιότυπο, θα έπρεπε να εξασφαλίσουμε ότι η </a:t>
            </a:r>
            <a:r>
              <a:rPr lang="en-GB" dirty="0"/>
              <a:t>P1 </a:t>
            </a:r>
            <a:r>
              <a:rPr lang="el-GR" dirty="0"/>
              <a:t>θα αποκτήσει άλλο ένα κουπόνι, διαφορετικά η </a:t>
            </a:r>
            <a:r>
              <a:rPr lang="en-GB" dirty="0"/>
              <a:t>t1 </a:t>
            </a:r>
            <a:r>
              <a:rPr lang="el-GR" dirty="0"/>
              <a:t>θα παραμείνει για πάντα ανενεργή (αδιέξοδο).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799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/>
              <a:t>Αδιέξοδο είναι μία κατάσταση περιμένουμε να συμβεί ένα γεγονός, το οποίο δεν συμβαίνει ποτέ και αυτό έχει ως αποτέλεσμα μπλοκάρισμα του συστήματος.</a:t>
            </a:r>
          </a:p>
          <a:p>
            <a:r>
              <a:rPr lang="el-GR" dirty="0"/>
              <a:t>Διαφορετικά. Αδιέξοδο είναι μία κατάσταση στην οποία περιμένουμε να πυροδοτήσει μία μετάβαση έτσι ώστε το σύστημα να προχωρήσει με βάση τις νέες καταστάσεις που θα δημιουργήσει αυτή η πυροδότηση, η οποία όμως δεν μπορεί να λάβει χώρα. Αυτό συμβαίνει γιατί η μετάβαση δεν ενεργοποιείται ποτέ.</a:t>
            </a:r>
          </a:p>
          <a:p>
            <a:endParaRPr lang="el-GR" dirty="0"/>
          </a:p>
          <a:p>
            <a:r>
              <a:rPr lang="el-GR" dirty="0"/>
              <a:t>Αρχικό μαρκάρισμα δείχνει ότι έχουμε κουπόνια στις θέσεις [</a:t>
            </a:r>
            <a:r>
              <a:rPr lang="en-GB" dirty="0"/>
              <a:t>p1, p5</a:t>
            </a:r>
            <a:r>
              <a:rPr lang="el-GR" dirty="0"/>
              <a:t>]</a:t>
            </a:r>
            <a:r>
              <a:rPr lang="en-GB" dirty="0"/>
              <a:t>. </a:t>
            </a:r>
          </a:p>
          <a:p>
            <a:r>
              <a:rPr lang="el-GR" dirty="0"/>
              <a:t>Ενεργές μεταβάσεις: Λόγω της</a:t>
            </a:r>
            <a:r>
              <a:rPr lang="en-GB" dirty="0"/>
              <a:t> p1</a:t>
            </a:r>
            <a:r>
              <a:rPr lang="el-GR" dirty="0"/>
              <a:t> η </a:t>
            </a:r>
            <a:r>
              <a:rPr lang="en-GB" dirty="0"/>
              <a:t>t1, t2.</a:t>
            </a:r>
          </a:p>
          <a:p>
            <a:r>
              <a:rPr lang="en-GB" dirty="0"/>
              <a:t>H t4 </a:t>
            </a:r>
            <a:r>
              <a:rPr lang="el-GR" dirty="0"/>
              <a:t>δεν μπορεί να ενεργοποιηθεί αν δεν υπάρξει κουπόνι στην </a:t>
            </a:r>
            <a:r>
              <a:rPr lang="en-GB" dirty="0"/>
              <a:t>p3,</a:t>
            </a:r>
          </a:p>
          <a:p>
            <a:r>
              <a:rPr lang="el-GR" dirty="0"/>
              <a:t>Τελικά, μπορούν να πυροδοτήσουν είτε η </a:t>
            </a:r>
            <a:r>
              <a:rPr lang="en-GB" dirty="0"/>
              <a:t>t1, </a:t>
            </a:r>
            <a:r>
              <a:rPr lang="el-GR" dirty="0"/>
              <a:t>είτε η </a:t>
            </a:r>
            <a:r>
              <a:rPr lang="en-GB" dirty="0"/>
              <a:t>t2.</a:t>
            </a:r>
          </a:p>
          <a:p>
            <a:endParaRPr lang="en-GB" dirty="0"/>
          </a:p>
          <a:p>
            <a:r>
              <a:rPr lang="el-GR" dirty="0"/>
              <a:t>Η περίπτωση: Πυροδοτεί πρώτα η </a:t>
            </a:r>
            <a:r>
              <a:rPr lang="en-GB" dirty="0"/>
              <a:t>t1.  </a:t>
            </a:r>
            <a:r>
              <a:rPr lang="el-GR" dirty="0"/>
              <a:t>Θα φύγει ένα κουπόνι από τη θέση </a:t>
            </a:r>
            <a:r>
              <a:rPr lang="en-GB" dirty="0"/>
              <a:t>p1 </a:t>
            </a:r>
            <a:r>
              <a:rPr lang="el-GR" dirty="0"/>
              <a:t>και θα μεταβεί στη θέση </a:t>
            </a:r>
            <a:r>
              <a:rPr lang="en-GB" dirty="0"/>
              <a:t>p2. </a:t>
            </a:r>
          </a:p>
          <a:p>
            <a:r>
              <a:rPr lang="el-GR" dirty="0"/>
              <a:t>Νέο μαρκάρισμα: [</a:t>
            </a:r>
            <a:r>
              <a:rPr lang="en-GB" dirty="0"/>
              <a:t>p1,p2</a:t>
            </a:r>
            <a:r>
              <a:rPr lang="el-GR" dirty="0"/>
              <a:t>]</a:t>
            </a:r>
            <a:endParaRPr lang="en-GB" dirty="0"/>
          </a:p>
          <a:p>
            <a:r>
              <a:rPr lang="el-GR" dirty="0"/>
              <a:t>Ενεργές μεταβάσεις: [</a:t>
            </a:r>
            <a:r>
              <a:rPr lang="en-GB" dirty="0"/>
              <a:t>- </a:t>
            </a:r>
            <a:r>
              <a:rPr lang="el-GR" dirty="0"/>
              <a:t>]</a:t>
            </a:r>
            <a:r>
              <a:rPr lang="en-GB" dirty="0"/>
              <a:t>, </a:t>
            </a:r>
            <a:r>
              <a:rPr lang="el-GR" dirty="0"/>
              <a:t>διότι η </a:t>
            </a:r>
            <a:r>
              <a:rPr lang="en-GB" dirty="0"/>
              <a:t>t3 </a:t>
            </a:r>
            <a:r>
              <a:rPr lang="el-GR" dirty="0"/>
              <a:t>απαιτεί την ύπαρξη κουπονιού στη θέση εισόδου </a:t>
            </a:r>
            <a:r>
              <a:rPr lang="en-GB" dirty="0"/>
              <a:t>p6.</a:t>
            </a:r>
          </a:p>
          <a:p>
            <a:r>
              <a:rPr lang="el-GR" dirty="0"/>
              <a:t>Άρα, έχουμε βρεθεί σε μία κατάσταση όπου το σύστημα περιμένει να συμβούν γεγονότα, τα οποία όμως δεν είναι δυνατόν να συμβούν.</a:t>
            </a:r>
          </a:p>
          <a:p>
            <a:endParaRPr lang="el-GR" dirty="0"/>
          </a:p>
          <a:p>
            <a:r>
              <a:rPr lang="el-GR" dirty="0"/>
              <a:t>ΜΠΛΟΚΑΡΙΣΜΑΤΑ: Η </a:t>
            </a:r>
            <a:r>
              <a:rPr lang="en-US" dirty="0"/>
              <a:t>t3 </a:t>
            </a:r>
            <a:r>
              <a:rPr lang="el-GR" dirty="0"/>
              <a:t>περιμένει να μεταβεί ένα κουπόνι  στη θέση εισόδου </a:t>
            </a:r>
            <a:r>
              <a:rPr lang="en-GB" dirty="0"/>
              <a:t>p6 </a:t>
            </a:r>
            <a:r>
              <a:rPr lang="en-US" dirty="0"/>
              <a:t> </a:t>
            </a:r>
            <a:r>
              <a:rPr lang="el-GR" dirty="0"/>
              <a:t>για να γίνει ενεργή. Για να πάει αυτό το κουπόνι στην </a:t>
            </a:r>
            <a:r>
              <a:rPr lang="en-GB" dirty="0"/>
              <a:t>p6 </a:t>
            </a:r>
            <a:r>
              <a:rPr lang="el-GR" dirty="0"/>
              <a:t>θα πρέπει να πάει ένα κουπόνι στην </a:t>
            </a:r>
            <a:r>
              <a:rPr lang="en-GB" dirty="0"/>
              <a:t>p3, </a:t>
            </a:r>
            <a:r>
              <a:rPr lang="el-GR" dirty="0"/>
              <a:t>έτσι ώστε να γίνει ενεργή η </a:t>
            </a:r>
            <a:r>
              <a:rPr lang="en-GB" dirty="0"/>
              <a:t>t4. </a:t>
            </a:r>
            <a:r>
              <a:rPr lang="el-GR" dirty="0"/>
              <a:t>Όμως, η </a:t>
            </a:r>
            <a:r>
              <a:rPr lang="en-GB" dirty="0"/>
              <a:t>p3 </a:t>
            </a:r>
            <a:r>
              <a:rPr lang="el-GR" dirty="0"/>
              <a:t>για να πάρει κουπόνι πρέπει να ενεργοποιηθεί η </a:t>
            </a:r>
            <a:r>
              <a:rPr lang="en-GB" dirty="0"/>
              <a:t>t2</a:t>
            </a:r>
            <a:r>
              <a:rPr lang="en-US" dirty="0"/>
              <a:t>, </a:t>
            </a:r>
            <a:r>
              <a:rPr lang="el-GR" dirty="0"/>
              <a:t>δηλαδή να πάρει ένα κουπόνι η </a:t>
            </a:r>
            <a:r>
              <a:rPr lang="en-US" dirty="0"/>
              <a:t>p1.</a:t>
            </a:r>
          </a:p>
          <a:p>
            <a:r>
              <a:rPr lang="en-US" dirty="0"/>
              <a:t>H </a:t>
            </a:r>
            <a:r>
              <a:rPr lang="el-GR" dirty="0"/>
              <a:t>συνθήκη </a:t>
            </a:r>
            <a:r>
              <a:rPr lang="en-GB" dirty="0"/>
              <a:t>p6 </a:t>
            </a:r>
            <a:r>
              <a:rPr lang="el-GR" dirty="0"/>
              <a:t>περιμένει να γίνει αληθής η </a:t>
            </a:r>
            <a:r>
              <a:rPr lang="en-GB" dirty="0"/>
              <a:t>p3 </a:t>
            </a:r>
            <a:r>
              <a:rPr lang="el-GR" dirty="0"/>
              <a:t>, η οποία περιμένει να γίνει αληθής η </a:t>
            </a:r>
            <a:r>
              <a:rPr lang="en-US" dirty="0"/>
              <a:t>p1, </a:t>
            </a:r>
            <a:r>
              <a:rPr lang="el-GR" dirty="0"/>
              <a:t>η οποία δεν θα γίνει αληθής ποτέ (ΑΔΙΕΞΟΔΟ).</a:t>
            </a:r>
          </a:p>
          <a:p>
            <a:endParaRPr lang="el-GR" dirty="0"/>
          </a:p>
          <a:p>
            <a:endParaRPr lang="en-GB" dirty="0"/>
          </a:p>
          <a:p>
            <a:r>
              <a:rPr lang="en-GB" dirty="0"/>
              <a:t>-&gt;</a:t>
            </a:r>
            <a:r>
              <a:rPr lang="el-GR" dirty="0"/>
              <a:t>Αρχικό μαρκάρισμα δείχνει ότι έχουμε κουπόνια στις θέσεις [</a:t>
            </a:r>
            <a:r>
              <a:rPr lang="en-GB" dirty="0"/>
              <a:t>p1, p5</a:t>
            </a:r>
            <a:r>
              <a:rPr lang="el-GR" dirty="0"/>
              <a:t>]</a:t>
            </a:r>
            <a:r>
              <a:rPr lang="en-GB" dirty="0"/>
              <a:t>. </a:t>
            </a:r>
          </a:p>
          <a:p>
            <a:r>
              <a:rPr lang="el-GR" dirty="0"/>
              <a:t>Ενεργές μεταβάσεις: Λόγω της</a:t>
            </a:r>
            <a:r>
              <a:rPr lang="en-GB" dirty="0"/>
              <a:t> p1</a:t>
            </a:r>
            <a:r>
              <a:rPr lang="el-GR" dirty="0"/>
              <a:t> η </a:t>
            </a:r>
            <a:r>
              <a:rPr lang="en-GB" dirty="0"/>
              <a:t>t1, t2.</a:t>
            </a:r>
          </a:p>
          <a:p>
            <a:r>
              <a:rPr lang="el-GR" dirty="0"/>
              <a:t>Πυροδοτεί η </a:t>
            </a:r>
            <a:r>
              <a:rPr lang="en-GB" dirty="0"/>
              <a:t>t2: </a:t>
            </a:r>
            <a:r>
              <a:rPr lang="el-GR" dirty="0"/>
              <a:t>Ένα κουπόνι θα φύγει από την </a:t>
            </a:r>
            <a:r>
              <a:rPr lang="en-GB" dirty="0"/>
              <a:t>p1</a:t>
            </a:r>
            <a:r>
              <a:rPr lang="el-GR" dirty="0"/>
              <a:t> και θα τοποθετηθεί στην </a:t>
            </a:r>
            <a:r>
              <a:rPr lang="en-GB" dirty="0"/>
              <a:t>p3. </a:t>
            </a:r>
          </a:p>
          <a:p>
            <a:r>
              <a:rPr lang="en-GB" dirty="0"/>
              <a:t>[p3,p5]</a:t>
            </a:r>
          </a:p>
          <a:p>
            <a:r>
              <a:rPr lang="el-GR" dirty="0"/>
              <a:t>Ενεργές μεταβάσεις: [</a:t>
            </a:r>
            <a:r>
              <a:rPr lang="en-GB" dirty="0"/>
              <a:t>t4</a:t>
            </a:r>
            <a:r>
              <a:rPr lang="el-GR" dirty="0"/>
              <a:t>]</a:t>
            </a:r>
            <a:r>
              <a:rPr lang="en-GB" dirty="0"/>
              <a:t>.</a:t>
            </a:r>
          </a:p>
          <a:p>
            <a:r>
              <a:rPr lang="el-GR" dirty="0"/>
              <a:t>Μόλις πυροδοτήσει η </a:t>
            </a:r>
            <a:r>
              <a:rPr lang="en-GB" dirty="0"/>
              <a:t>t4, </a:t>
            </a:r>
            <a:r>
              <a:rPr lang="el-GR" dirty="0"/>
              <a:t>κουπόνια θα βρεθούν στις θέσεις </a:t>
            </a:r>
            <a:r>
              <a:rPr lang="en-GB" dirty="0"/>
              <a:t>[p4,p6].</a:t>
            </a:r>
          </a:p>
          <a:p>
            <a:r>
              <a:rPr lang="el-GR" dirty="0"/>
              <a:t>Ενεργές μεταβάσεις:  [</a:t>
            </a:r>
            <a:r>
              <a:rPr lang="en-GB" dirty="0"/>
              <a:t>t5</a:t>
            </a:r>
            <a:r>
              <a:rPr lang="el-GR" dirty="0"/>
              <a:t>]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l-GR" dirty="0"/>
              <a:t>Πυροδοτεί η </a:t>
            </a:r>
            <a:r>
              <a:rPr lang="en-GB" dirty="0"/>
              <a:t>t5</a:t>
            </a:r>
            <a:r>
              <a:rPr lang="el-GR" dirty="0"/>
              <a:t>: [</a:t>
            </a:r>
            <a:r>
              <a:rPr lang="en-GB" dirty="0"/>
              <a:t>p1, p6</a:t>
            </a:r>
            <a:r>
              <a:rPr lang="el-GR" dirty="0"/>
              <a:t>]</a:t>
            </a:r>
            <a:endParaRPr lang="en-GB" dirty="0"/>
          </a:p>
          <a:p>
            <a:r>
              <a:rPr lang="el-GR" dirty="0"/>
              <a:t>Ενεργές: [</a:t>
            </a:r>
            <a:r>
              <a:rPr lang="en-GB" dirty="0"/>
              <a:t>t1, t2</a:t>
            </a:r>
            <a:r>
              <a:rPr lang="el-GR" dirty="0"/>
              <a:t>]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l-GR" dirty="0"/>
              <a:t>Πυροδοτεί η </a:t>
            </a:r>
            <a:r>
              <a:rPr lang="en-GB" dirty="0"/>
              <a:t>t1: [p2</a:t>
            </a:r>
            <a:r>
              <a:rPr lang="el-GR" dirty="0"/>
              <a:t>,</a:t>
            </a:r>
            <a:r>
              <a:rPr lang="en-GB" dirty="0"/>
              <a:t>p6], </a:t>
            </a:r>
            <a:r>
              <a:rPr lang="el-GR" dirty="0"/>
              <a:t>ενεργοποιείται η </a:t>
            </a:r>
            <a:r>
              <a:rPr lang="en-GB" dirty="0"/>
              <a:t>t3 </a:t>
            </a:r>
            <a:r>
              <a:rPr lang="el-GR" dirty="0"/>
              <a:t>και αν στη συνέχεια πυροδοτήσει η </a:t>
            </a:r>
            <a:r>
              <a:rPr lang="en-US" dirty="0"/>
              <a:t>t3 </a:t>
            </a:r>
            <a:r>
              <a:rPr lang="el-GR" dirty="0"/>
              <a:t>θα έχω ένα κουπόνι στη θέση </a:t>
            </a:r>
            <a:r>
              <a:rPr lang="en-GB" dirty="0"/>
              <a:t>p5 (</a:t>
            </a:r>
            <a:r>
              <a:rPr lang="el-GR" dirty="0"/>
              <a:t>ΑΔΙΕΞΟΔΟ)</a:t>
            </a:r>
            <a:r>
              <a:rPr lang="en-GB" dirty="0"/>
              <a:t>.</a:t>
            </a:r>
            <a:endParaRPr lang="el-GR" dirty="0"/>
          </a:p>
          <a:p>
            <a:r>
              <a:rPr lang="el-GR" dirty="0"/>
              <a:t>Με άλλα λόγια, η ακολουθία καταστάσεων</a:t>
            </a:r>
            <a:endParaRPr lang="en-GB" dirty="0"/>
          </a:p>
          <a:p>
            <a:r>
              <a:rPr lang="en-GB" dirty="0"/>
              <a:t>[p1, p5] -&gt; [p3, p5] -&gt; [p4, p6] -&gt; [p1,p6], -&gt; [p2,p6] -&gt; [p5]</a:t>
            </a:r>
          </a:p>
          <a:p>
            <a:endParaRPr lang="en-GB" dirty="0"/>
          </a:p>
          <a:p>
            <a:r>
              <a:rPr lang="el-GR" dirty="0"/>
              <a:t>Συμπέρασμα: Από όπου και αν ξεκινήσουν οι πυροδοτήσεις μετά το αρχικό μαρκάρισμα, το μοντέλο μας μπορεί να οδηγηθεί σε αδιέξοδο. Αυτό σημαίνει πιθανότατα κακή σχεδίαση και ότι πρέπει να γίνουν αλλαγές.</a:t>
            </a:r>
            <a:endParaRPr lang="en-GB" dirty="0"/>
          </a:p>
          <a:p>
            <a:endParaRPr lang="el-GR" dirty="0"/>
          </a:p>
          <a:p>
            <a:endParaRPr lang="en-GB" dirty="0"/>
          </a:p>
          <a:p>
            <a:endParaRPr lang="en-GB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GB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l-GR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468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Αρχικά υπάρχει </a:t>
            </a:r>
            <a:r>
              <a:rPr lang="el-GR" dirty="0" err="1"/>
              <a:t>προιόν</a:t>
            </a:r>
            <a:endParaRPr lang="el-GR" dirty="0"/>
          </a:p>
          <a:p>
            <a:r>
              <a:rPr lang="el-GR" dirty="0"/>
              <a:t>Υπάρχει ζήτηση στις αγορές Α και Β</a:t>
            </a:r>
          </a:p>
          <a:p>
            <a:r>
              <a:rPr lang="el-GR" dirty="0"/>
              <a:t>Διοχέτευση γίνεται όταν υπάρχει ζήτηση και έχει αγοράσει ο μεσάζων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ΘΕΣΕΙΣ: περιγράφονται με ουσιαστικά</a:t>
            </a:r>
          </a:p>
          <a:p>
            <a:r>
              <a:rPr lang="el-GR" dirty="0"/>
              <a:t>ΜΕΤΑΒΑΣΕΙΣ: Ρήματα</a:t>
            </a:r>
          </a:p>
          <a:p>
            <a:endParaRPr lang="el-GR" dirty="0"/>
          </a:p>
          <a:p>
            <a:r>
              <a:rPr lang="el-GR" dirty="0"/>
              <a:t>Εταιρεία</a:t>
            </a:r>
          </a:p>
          <a:p>
            <a:r>
              <a:rPr lang="el-GR" dirty="0"/>
              <a:t>Μεσάζων</a:t>
            </a:r>
          </a:p>
          <a:p>
            <a:r>
              <a:rPr lang="el-GR" dirty="0"/>
              <a:t>Αγορές Α,Β</a:t>
            </a:r>
          </a:p>
          <a:p>
            <a:endParaRPr lang="el-GR" dirty="0"/>
          </a:p>
          <a:p>
            <a:endParaRPr lang="el-GR" dirty="0"/>
          </a:p>
          <a:p>
            <a:r>
              <a:rPr lang="el-GR" b="1" dirty="0"/>
              <a:t>ΥΠΟΜΟΝΤΕΛΟ 1</a:t>
            </a:r>
            <a:endParaRPr lang="en-GB" b="1" dirty="0"/>
          </a:p>
          <a:p>
            <a:r>
              <a:rPr lang="en-GB" dirty="0"/>
              <a:t>p1: </a:t>
            </a:r>
            <a:r>
              <a:rPr lang="el-GR" dirty="0"/>
              <a:t>Διαθέσιμο προϊόν</a:t>
            </a:r>
          </a:p>
          <a:p>
            <a:r>
              <a:rPr lang="en-GB" dirty="0"/>
              <a:t>P2</a:t>
            </a:r>
            <a:r>
              <a:rPr lang="en-US" dirty="0"/>
              <a:t>: </a:t>
            </a:r>
            <a:r>
              <a:rPr lang="el-GR" dirty="0"/>
              <a:t>Διαθέσιμοι πόροι</a:t>
            </a:r>
          </a:p>
          <a:p>
            <a:r>
              <a:rPr lang="en-GB" dirty="0"/>
              <a:t>P3: </a:t>
            </a:r>
            <a:r>
              <a:rPr lang="el-GR" dirty="0"/>
              <a:t>Μεσάζων</a:t>
            </a:r>
          </a:p>
          <a:p>
            <a:r>
              <a:rPr lang="en-GB" dirty="0"/>
              <a:t>T1: </a:t>
            </a:r>
            <a:r>
              <a:rPr lang="el-GR" dirty="0"/>
              <a:t>Χρησιμοποιεί η εταιρεία τους πόρους για να παράγει μονάδες προϊόντος</a:t>
            </a:r>
          </a:p>
          <a:p>
            <a:r>
              <a:rPr lang="en-GB" dirty="0"/>
              <a:t>T2: </a:t>
            </a:r>
            <a:r>
              <a:rPr lang="el-GR" dirty="0"/>
              <a:t>Πουλάει στον μεσάζοντα </a:t>
            </a:r>
          </a:p>
          <a:p>
            <a:endParaRPr lang="el-GR" dirty="0"/>
          </a:p>
          <a:p>
            <a:r>
              <a:rPr lang="el-GR" dirty="0"/>
              <a:t>Αρχικό μαρκάρισμα στη θέση </a:t>
            </a:r>
            <a:r>
              <a:rPr lang="en-GB" dirty="0"/>
              <a:t>p1 </a:t>
            </a:r>
            <a:r>
              <a:rPr lang="el-GR" dirty="0"/>
              <a:t>δηλαδή έχω αρχικό Προϊόν</a:t>
            </a:r>
          </a:p>
          <a:p>
            <a:r>
              <a:rPr lang="el-GR" dirty="0"/>
              <a:t>Ενεργή μετάβαση </a:t>
            </a:r>
            <a:r>
              <a:rPr lang="en-GB" dirty="0"/>
              <a:t>t2:</a:t>
            </a:r>
            <a:r>
              <a:rPr lang="el-GR" dirty="0"/>
              <a:t> Όταν πυροδοτήσει, δηλαδή όταν πουλήσει στον μεσάζοντα, τότε ένα κουπόνι θα πάει στην </a:t>
            </a:r>
            <a:r>
              <a:rPr lang="en-GB" dirty="0"/>
              <a:t>p2 (</a:t>
            </a:r>
            <a:r>
              <a:rPr lang="el-GR" dirty="0"/>
              <a:t>νέοι διαθέσιμοι πόροι) και ένα στην </a:t>
            </a:r>
            <a:r>
              <a:rPr lang="en-GB" dirty="0"/>
              <a:t>p3 </a:t>
            </a:r>
            <a:r>
              <a:rPr lang="en-US" dirty="0"/>
              <a:t>(</a:t>
            </a:r>
            <a:r>
              <a:rPr lang="el-GR" dirty="0"/>
              <a:t>Διάθεση προϊόντος στον Μεσάζοντα).</a:t>
            </a:r>
          </a:p>
          <a:p>
            <a:r>
              <a:rPr lang="el-GR" dirty="0"/>
              <a:t>Με άλλα λόγια, το </a:t>
            </a:r>
            <a:r>
              <a:rPr lang="el-GR" dirty="0" err="1"/>
              <a:t>υπομοντέλο</a:t>
            </a:r>
            <a:r>
              <a:rPr lang="el-GR" dirty="0"/>
              <a:t> 1 τροφοδοτεί με ένα κουπόνι το </a:t>
            </a:r>
            <a:r>
              <a:rPr lang="el-GR" dirty="0" err="1"/>
              <a:t>υπομοντέλο</a:t>
            </a:r>
            <a:r>
              <a:rPr lang="el-GR" dirty="0"/>
              <a:t> 2 (Μεσάζων)</a:t>
            </a:r>
          </a:p>
          <a:p>
            <a:endParaRPr lang="el-GR" dirty="0"/>
          </a:p>
          <a:p>
            <a:r>
              <a:rPr lang="el-GR" dirty="0"/>
              <a:t>ΥΠΟΜΟΝΤΕΛΟ 3</a:t>
            </a:r>
          </a:p>
          <a:p>
            <a:r>
              <a:rPr lang="en-GB" dirty="0"/>
              <a:t>P4</a:t>
            </a:r>
            <a:r>
              <a:rPr lang="en-US" dirty="0"/>
              <a:t>: </a:t>
            </a:r>
            <a:r>
              <a:rPr lang="el-GR" dirty="0"/>
              <a:t>Καταναλωτής Α</a:t>
            </a:r>
          </a:p>
          <a:p>
            <a:r>
              <a:rPr lang="en-GB" dirty="0"/>
              <a:t>P5: </a:t>
            </a:r>
            <a:r>
              <a:rPr lang="el-GR" dirty="0"/>
              <a:t>Ζήτηση αγοράς</a:t>
            </a:r>
          </a:p>
          <a:p>
            <a:r>
              <a:rPr lang="en-GB" dirty="0"/>
              <a:t>T4: </a:t>
            </a:r>
            <a:r>
              <a:rPr lang="el-GR" dirty="0"/>
              <a:t>Κατανάλωση αυξάνει ζήτηση</a:t>
            </a:r>
          </a:p>
          <a:p>
            <a:r>
              <a:rPr lang="en-GB" dirty="0"/>
              <a:t>T3: O </a:t>
            </a:r>
            <a:r>
              <a:rPr lang="el-GR" dirty="0"/>
              <a:t>μεσάζων διοχετεύει στην αγορά Α</a:t>
            </a:r>
          </a:p>
          <a:p>
            <a:endParaRPr lang="el-GR" dirty="0"/>
          </a:p>
          <a:p>
            <a:r>
              <a:rPr lang="el-GR" dirty="0"/>
              <a:t>Αρχικό μαρκάρισμα: </a:t>
            </a:r>
          </a:p>
          <a:p>
            <a:pPr marL="228600" indent="-228600">
              <a:buAutoNum type="arabicParenR"/>
            </a:pPr>
            <a:r>
              <a:rPr lang="el-GR" dirty="0"/>
              <a:t>Διαθέσιμο </a:t>
            </a:r>
            <a:r>
              <a:rPr lang="el-GR" dirty="0" err="1"/>
              <a:t>προιόν</a:t>
            </a:r>
            <a:endParaRPr lang="el-GR" dirty="0"/>
          </a:p>
          <a:p>
            <a:pPr marL="228600" indent="-228600">
              <a:buAutoNum type="arabicParenR"/>
            </a:pPr>
            <a:r>
              <a:rPr lang="el-GR" dirty="0"/>
              <a:t>Ζήτηση στην Α</a:t>
            </a:r>
          </a:p>
          <a:p>
            <a:pPr marL="228600" indent="-228600">
              <a:buAutoNum type="arabicParenR"/>
            </a:pPr>
            <a:r>
              <a:rPr lang="el-GR" dirty="0"/>
              <a:t>Ζήτηση στην Β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Υπό τις αρχικές συνθήκες έχουμε ενεργές μεταβάσεις τις </a:t>
            </a:r>
            <a:r>
              <a:rPr lang="en-US" dirty="0"/>
              <a:t>t2 (t3, t5 </a:t>
            </a:r>
            <a:r>
              <a:rPr lang="el-GR" dirty="0"/>
              <a:t>ενεργοποιούνται μόνο αν υπάρχει κουπόνι στο </a:t>
            </a:r>
            <a:r>
              <a:rPr lang="en-GB" dirty="0"/>
              <a:t>p3)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Πυροδοτεί η </a:t>
            </a:r>
            <a:r>
              <a:rPr lang="en-GB" dirty="0"/>
              <a:t>t2: [p3, p2]</a:t>
            </a:r>
          </a:p>
          <a:p>
            <a:pPr marL="0" indent="0">
              <a:buNone/>
            </a:pPr>
            <a:r>
              <a:rPr lang="en-GB" dirty="0"/>
              <a:t>[t1,t3,t5]. </a:t>
            </a:r>
            <a:r>
              <a:rPr lang="el-GR" dirty="0"/>
              <a:t>Αν πυροδοτήσει η </a:t>
            </a:r>
            <a:r>
              <a:rPr lang="en-GB" dirty="0"/>
              <a:t>t1, </a:t>
            </a:r>
            <a:r>
              <a:rPr lang="el-GR" dirty="0"/>
              <a:t>θα έχουμε ενεργές τις </a:t>
            </a:r>
            <a:r>
              <a:rPr lang="en-GB"/>
              <a:t>[t2,t3,t5]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818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T3,t5 </a:t>
            </a:r>
            <a:r>
              <a:rPr lang="el-GR" dirty="0"/>
              <a:t> ενεργοποιούνται όταν υπάρχουν κουπόνια στις </a:t>
            </a:r>
            <a:r>
              <a:rPr lang="en-US" dirty="0"/>
              <a:t>p3 </a:t>
            </a:r>
            <a:r>
              <a:rPr lang="el-GR" dirty="0"/>
              <a:t>και</a:t>
            </a:r>
            <a:r>
              <a:rPr lang="el-GR" baseline="0" dirty="0"/>
              <a:t> </a:t>
            </a:r>
            <a:r>
              <a:rPr lang="en-US" baseline="0" dirty="0"/>
              <a:t>p5</a:t>
            </a:r>
            <a:r>
              <a:rPr lang="el-GR" baseline="0" dirty="0"/>
              <a:t> (Α), </a:t>
            </a:r>
            <a:r>
              <a:rPr lang="en-US" baseline="0" dirty="0"/>
              <a:t>p3 </a:t>
            </a:r>
            <a:r>
              <a:rPr lang="el-GR" baseline="0" dirty="0"/>
              <a:t>και </a:t>
            </a:r>
            <a:r>
              <a:rPr lang="en-US" baseline="0" dirty="0"/>
              <a:t>p7 (B)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T3,t5 </a:t>
            </a:r>
            <a:r>
              <a:rPr lang="el-GR" dirty="0"/>
              <a:t> ενεργοποιούνται όταν υπάρχουν κουπόνια στις </a:t>
            </a:r>
            <a:r>
              <a:rPr lang="en-US" dirty="0"/>
              <a:t>p3 </a:t>
            </a:r>
            <a:r>
              <a:rPr lang="el-GR" dirty="0"/>
              <a:t>και</a:t>
            </a:r>
            <a:r>
              <a:rPr lang="el-GR" baseline="0" dirty="0"/>
              <a:t> </a:t>
            </a:r>
            <a:r>
              <a:rPr lang="en-US" baseline="0" dirty="0"/>
              <a:t>p5</a:t>
            </a:r>
            <a:r>
              <a:rPr lang="el-GR" baseline="0" dirty="0"/>
              <a:t> (Α), </a:t>
            </a:r>
            <a:r>
              <a:rPr lang="en-US" baseline="0" dirty="0"/>
              <a:t>p3 </a:t>
            </a:r>
            <a:r>
              <a:rPr lang="el-GR" baseline="0" dirty="0"/>
              <a:t>και </a:t>
            </a:r>
            <a:r>
              <a:rPr lang="en-US" baseline="0" dirty="0"/>
              <a:t>p7 (B)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Μία μετάβαση μπορεί να έχει είσοδο μία θέση (πχ η </a:t>
            </a:r>
            <a:r>
              <a:rPr lang="en-GB" dirty="0"/>
              <a:t>t1 </a:t>
            </a:r>
            <a:r>
              <a:rPr lang="el-GR" dirty="0"/>
              <a:t>έχει είσοδο την </a:t>
            </a:r>
            <a:r>
              <a:rPr lang="en-GB" dirty="0"/>
              <a:t>p1). </a:t>
            </a:r>
          </a:p>
          <a:p>
            <a:r>
              <a:rPr lang="el-GR" dirty="0"/>
              <a:t>Μία θέση μπορεί να έχει ως είσοδο μία μετάβαση (πχ η </a:t>
            </a:r>
            <a:r>
              <a:rPr lang="en-GB" dirty="0"/>
              <a:t>p5 </a:t>
            </a:r>
            <a:r>
              <a:rPr lang="el-GR" dirty="0"/>
              <a:t>έχει ως είσοδο την </a:t>
            </a:r>
            <a:r>
              <a:rPr lang="en-GB" dirty="0"/>
              <a:t>t1).</a:t>
            </a:r>
          </a:p>
          <a:p>
            <a:r>
              <a:rPr lang="el-GR" dirty="0"/>
              <a:t>Τελικά, μία μετάβαση </a:t>
            </a:r>
            <a:r>
              <a:rPr lang="en-GB" dirty="0"/>
              <a:t>t, </a:t>
            </a:r>
            <a:r>
              <a:rPr lang="el-GR" dirty="0"/>
              <a:t>«άγεται και φέρεται» από τόξα.</a:t>
            </a:r>
          </a:p>
          <a:p>
            <a:r>
              <a:rPr lang="el-GR" dirty="0"/>
              <a:t>Στο παράδειγμα, το κομματάκι μεταξύ των θέσεων </a:t>
            </a:r>
            <a:r>
              <a:rPr lang="en-GB" dirty="0"/>
              <a:t>p1, p5 </a:t>
            </a:r>
            <a:r>
              <a:rPr lang="el-GR" dirty="0"/>
              <a:t>και της μετάβασης </a:t>
            </a:r>
            <a:r>
              <a:rPr lang="en-GB" dirty="0"/>
              <a:t>t1 </a:t>
            </a:r>
            <a:r>
              <a:rPr lang="el-GR" dirty="0"/>
              <a:t>δείχνει ουσιαστικά πιθανή αλλαγή της κατάστασης του συστήματος από </a:t>
            </a:r>
          </a:p>
          <a:p>
            <a:r>
              <a:rPr lang="en-GB" dirty="0"/>
              <a:t>P1 </a:t>
            </a:r>
            <a:r>
              <a:rPr lang="el-GR" dirty="0"/>
              <a:t>σε </a:t>
            </a:r>
            <a:r>
              <a:rPr lang="en-GB" dirty="0"/>
              <a:t>P5, </a:t>
            </a:r>
            <a:r>
              <a:rPr lang="el-GR" dirty="0"/>
              <a:t>μέσω ενός γεγονότος </a:t>
            </a:r>
            <a:r>
              <a:rPr lang="en-GB" dirty="0"/>
              <a:t>t1.</a:t>
            </a:r>
          </a:p>
          <a:p>
            <a:r>
              <a:rPr lang="el-GR" dirty="0"/>
              <a:t>Θέσεις συμβολίζονται με </a:t>
            </a:r>
            <a:r>
              <a:rPr lang="en-GB" dirty="0"/>
              <a:t>P (Place)</a:t>
            </a:r>
          </a:p>
          <a:p>
            <a:r>
              <a:rPr lang="el-GR" dirty="0"/>
              <a:t>Μεταβάσεις συμβολίζονται με </a:t>
            </a:r>
            <a:r>
              <a:rPr lang="en-GB" dirty="0"/>
              <a:t>t (transition)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576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934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Κάθε μαρκάρισμα αποτελεί στην πραγματικότητα μία κατάσταση του συστήματος.</a:t>
            </a:r>
          </a:p>
          <a:p>
            <a:r>
              <a:rPr lang="el-GR" dirty="0"/>
              <a:t>Κάθε αλλαγή μαρκαρίσματος σημαίνει αλλαγή της κατάστασης του συστήματος.</a:t>
            </a:r>
          </a:p>
          <a:p>
            <a:r>
              <a:rPr lang="el-GR" dirty="0"/>
              <a:t>Διαφορετικές καταστάσεις του συστήματος απεικονίζονται με διαφορετικά μαρκαρίσματα.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820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Υπό κάποιες συνθήκες (ΠΟΙΕΣ και ΠΩΣ ΟΡΙΖΟΝΤΑΙ, ΠΩΣ ΔΗΜΙΟΥΡΓΟΥΝΤΑΙ) το μαρκάρισμα μπορεί να αλλάξει.</a:t>
            </a:r>
          </a:p>
          <a:p>
            <a:r>
              <a:rPr lang="el-GR" dirty="0"/>
              <a:t>ΈΝΑ καλό μοντέλο απαιτεί προσεκτικό σχεδιασμό:</a:t>
            </a:r>
          </a:p>
          <a:p>
            <a:pPr marL="228600" indent="-228600">
              <a:buAutoNum type="arabicParenR"/>
            </a:pPr>
            <a:r>
              <a:rPr lang="el-GR" dirty="0"/>
              <a:t>Των θέσεων</a:t>
            </a:r>
          </a:p>
          <a:p>
            <a:pPr marL="228600" indent="-228600">
              <a:buAutoNum type="arabicParenR"/>
            </a:pPr>
            <a:r>
              <a:rPr lang="el-GR" dirty="0"/>
              <a:t>Των μεταβάσεων</a:t>
            </a:r>
          </a:p>
          <a:p>
            <a:pPr marL="228600" indent="-228600">
              <a:buAutoNum type="arabicParenR"/>
            </a:pPr>
            <a:r>
              <a:rPr lang="el-GR" dirty="0"/>
              <a:t>Του αρχικού μαρκαρίσματος</a:t>
            </a:r>
          </a:p>
          <a:p>
            <a:pPr marL="228600" indent="-228600">
              <a:buAutoNum type="arabicParenR"/>
            </a:pPr>
            <a:r>
              <a:rPr lang="el-GR" dirty="0"/>
              <a:t>Προσεκτική εξέταση του πως θα αλλάζουν τα μαρκαρίσματα σε κάθε περίπτωση (σε κάθε γεγονός)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6695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Συνθήκες εκτέλεσης= Κατάσταση του συστήματος, η οποία δημιουργεί τις συνθήκες.</a:t>
            </a:r>
          </a:p>
          <a:p>
            <a:r>
              <a:rPr lang="el-GR" dirty="0"/>
              <a:t>Όταν υπάρχει κουπόνι σε μία θέση, αυτό σημαίνει ότι η συνθήκη που αντιστοιχεί (την οποία περιγράφει η θέση είναι αληθής). Π.χ., αν η θέση είχε τη σημασία</a:t>
            </a:r>
          </a:p>
          <a:p>
            <a:r>
              <a:rPr lang="el-GR" dirty="0"/>
              <a:t>«Διαθέσιμος πόρος» και υπάρχει σε αυτήν ένα κουπόνι, τότε το σύστημα βρίσκεται σε μία κατάσταση όπου πράγματι υπάρχει διαθέσιμος πόρος. </a:t>
            </a:r>
          </a:p>
          <a:p>
            <a:r>
              <a:rPr lang="el-GR" dirty="0"/>
              <a:t>Αν όμως στη θέση δεν υπάρχει κουπόνι, τότε αυτό σημαίνει ότι στην πραγματικότητα, σε κάποια κατάσταση Δεν έχω διαθέσιμο πόρο</a:t>
            </a:r>
          </a:p>
          <a:p>
            <a:endParaRPr lang="el-GR" dirty="0"/>
          </a:p>
          <a:p>
            <a:r>
              <a:rPr lang="el-GR" dirty="0"/>
              <a:t>Αν σε κάποια στιγμή η συνθήκη είναι αληθής θα γίνει ψευδής όταν η θέση χάσει το κουπόνι και αν είναι ψευδής θα γίνει αληθής όταν η θέση πάρει ένα κουπόνι.</a:t>
            </a:r>
          </a:p>
          <a:p>
            <a:endParaRPr lang="el-GR" dirty="0"/>
          </a:p>
          <a:p>
            <a:r>
              <a:rPr lang="el-GR" dirty="0"/>
              <a:t>Σε ένα δίκτυο </a:t>
            </a:r>
            <a:r>
              <a:rPr lang="en-GB" dirty="0"/>
              <a:t>Petri, </a:t>
            </a:r>
            <a:r>
              <a:rPr lang="el-GR" dirty="0"/>
              <a:t>η αλλαγή κατάστασης του συστήματος </a:t>
            </a:r>
            <a:r>
              <a:rPr lang="el-GR" dirty="0" err="1"/>
              <a:t>μοντελοποιείται</a:t>
            </a:r>
            <a:r>
              <a:rPr lang="el-GR" dirty="0"/>
              <a:t> από μετακινήσεις κουπονιών.</a:t>
            </a:r>
          </a:p>
          <a:p>
            <a:r>
              <a:rPr lang="el-GR" dirty="0"/>
              <a:t>Αυτές οι μετακινήσεις κουπονιών γίνονται μέσω της εκτέλεσης μίας μετάβασης.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2537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Τι θα σήμαινε πυροδότηση της </a:t>
            </a:r>
            <a:r>
              <a:rPr lang="en-GB" dirty="0"/>
              <a:t>t1 </a:t>
            </a:r>
            <a:r>
              <a:rPr lang="el-GR" dirty="0"/>
              <a:t>με βάση τον ορισμό της πυροδότησης	; </a:t>
            </a:r>
          </a:p>
          <a:p>
            <a:r>
              <a:rPr lang="el-GR" dirty="0"/>
              <a:t>Ένα κουπόνι από τη θέση εισόδου της </a:t>
            </a:r>
            <a:r>
              <a:rPr lang="en-GB" dirty="0"/>
              <a:t>t1 (</a:t>
            </a:r>
            <a:r>
              <a:rPr lang="el-GR" dirty="0"/>
              <a:t>δηλαδή την </a:t>
            </a:r>
            <a:r>
              <a:rPr lang="en-GB" dirty="0"/>
              <a:t>p1) </a:t>
            </a:r>
            <a:r>
              <a:rPr lang="el-GR" dirty="0"/>
              <a:t>θα έφευγε και θα δημιουργούταν στη θέση εξόδου της </a:t>
            </a:r>
            <a:r>
              <a:rPr lang="en-GB" dirty="0"/>
              <a:t>t1 (p5).</a:t>
            </a:r>
          </a:p>
          <a:p>
            <a:r>
              <a:rPr lang="el-GR" dirty="0"/>
              <a:t>Αυτό σημαίνει ότι: </a:t>
            </a:r>
            <a:r>
              <a:rPr lang="el-GR" b="1" dirty="0"/>
              <a:t>για να μπορέσει να πυροδοτήσει η </a:t>
            </a:r>
            <a:r>
              <a:rPr lang="en-GB" b="1" dirty="0"/>
              <a:t>t1 </a:t>
            </a:r>
            <a:r>
              <a:rPr lang="el-GR" b="1" dirty="0"/>
              <a:t>πρέπει η θέση εισόδου της </a:t>
            </a:r>
            <a:r>
              <a:rPr lang="en-GB" b="1" dirty="0"/>
              <a:t>p1 </a:t>
            </a:r>
            <a:r>
              <a:rPr lang="el-GR" b="1" dirty="0"/>
              <a:t>να βρίσκεται σε τέτοια κατάσταση ώστε να έχει κουπόνι.</a:t>
            </a:r>
          </a:p>
          <a:p>
            <a:endParaRPr lang="el-GR" b="1" dirty="0"/>
          </a:p>
          <a:p>
            <a:r>
              <a:rPr lang="el-GR" b="1" dirty="0"/>
              <a:t>ΠΑΡΑΔΕΙΓΜΑ:</a:t>
            </a:r>
          </a:p>
          <a:p>
            <a:r>
              <a:rPr lang="el-GR" b="0" dirty="0"/>
              <a:t>Έστω ότι το κομμάτι </a:t>
            </a:r>
            <a:r>
              <a:rPr lang="en-GB" b="0" dirty="0"/>
              <a:t>p1, t1, p5 </a:t>
            </a:r>
            <a:r>
              <a:rPr lang="el-GR" b="0" dirty="0"/>
              <a:t>έχει την εξής σημασία στο σύστημα:</a:t>
            </a:r>
          </a:p>
          <a:p>
            <a:r>
              <a:rPr lang="en-GB" b="0" dirty="0"/>
              <a:t>P1: </a:t>
            </a:r>
            <a:r>
              <a:rPr lang="el-GR" b="0" dirty="0"/>
              <a:t>Διαθέσιμοι πόροι</a:t>
            </a:r>
          </a:p>
          <a:p>
            <a:r>
              <a:rPr lang="en-GB" b="0" dirty="0"/>
              <a:t>P5</a:t>
            </a:r>
            <a:r>
              <a:rPr lang="el-GR" b="0" dirty="0"/>
              <a:t>: Προϊόν</a:t>
            </a:r>
          </a:p>
          <a:p>
            <a:r>
              <a:rPr lang="en-GB" b="0" dirty="0"/>
              <a:t>t1: </a:t>
            </a:r>
            <a:r>
              <a:rPr lang="el-GR" b="0" dirty="0"/>
              <a:t>Παράγω</a:t>
            </a:r>
          </a:p>
          <a:p>
            <a:endParaRPr lang="en-GB" b="0" dirty="0"/>
          </a:p>
          <a:p>
            <a:r>
              <a:rPr lang="el-GR" b="0" dirty="0"/>
              <a:t>Αν η θέση </a:t>
            </a:r>
            <a:r>
              <a:rPr lang="en-GB" b="0" dirty="0"/>
              <a:t>P1 </a:t>
            </a:r>
            <a:r>
              <a:rPr lang="el-GR" b="0" dirty="0"/>
              <a:t>ΔΕΝ έχει κουπόνι (δεν έχω διαθέσιμους πόρους) τότε δεν μπορώ να </a:t>
            </a:r>
            <a:r>
              <a:rPr lang="el-GR" b="0" dirty="0" err="1"/>
              <a:t>παράξω</a:t>
            </a:r>
            <a:r>
              <a:rPr lang="el-GR" b="0" dirty="0"/>
              <a:t> (δηλαδή δεν μπορεί να πυροδοτήσει η </a:t>
            </a:r>
            <a:r>
              <a:rPr lang="en-GB" b="0" dirty="0"/>
              <a:t>t1). </a:t>
            </a:r>
            <a:r>
              <a:rPr lang="el-GR" b="0" dirty="0"/>
              <a:t>Αντίθετα, αν έχω διαθέσιμους πόρους (υπάρχει κουπόνι στην </a:t>
            </a:r>
            <a:r>
              <a:rPr lang="en-GB" b="0" dirty="0"/>
              <a:t>p1) </a:t>
            </a:r>
            <a:r>
              <a:rPr lang="el-GR" b="0" dirty="0"/>
              <a:t>τότε μπορεί να πυροδοτήσει η </a:t>
            </a:r>
            <a:r>
              <a:rPr lang="en-GB" b="0" dirty="0"/>
              <a:t>t1(</a:t>
            </a:r>
            <a:r>
              <a:rPr lang="el-GR" b="0" dirty="0"/>
              <a:t>μπορώ να κάνω παραγωγή) και αυτό θα έχει ως αποτέλεσμα  να δημιουργηθεί ένα κουπόνι στη θέση </a:t>
            </a:r>
            <a:r>
              <a:rPr lang="en-GB" b="0" dirty="0"/>
              <a:t>p5 (</a:t>
            </a:r>
            <a:r>
              <a:rPr lang="el-GR" b="0" dirty="0"/>
              <a:t>προϊόν). Η αφαίρεση κουπονιού από τη θέση </a:t>
            </a:r>
            <a:r>
              <a:rPr lang="en-GB" b="0" dirty="0"/>
              <a:t>p1 </a:t>
            </a:r>
            <a:r>
              <a:rPr lang="el-GR" b="0" dirty="0"/>
              <a:t>σημαίνει ότι εξαντλήθηκαν οι πόροι μου (Πόροι = Ψευδής) και  θα πρέπει μέσω μίας άλλης μετάβασης να τροφοδοτηθεί η </a:t>
            </a:r>
            <a:r>
              <a:rPr lang="en-GB" b="0" dirty="0"/>
              <a:t>p1 </a:t>
            </a:r>
            <a:r>
              <a:rPr lang="el-GR" b="0" dirty="0"/>
              <a:t>με κουπόνι (να γίνει Πόροι=Αληθές).</a:t>
            </a:r>
          </a:p>
          <a:p>
            <a:endParaRPr lang="en-GB" b="0" dirty="0"/>
          </a:p>
          <a:p>
            <a:endParaRPr lang="el-GR" b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4869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Θεωρήστε ότι για κάποιον λόγο, έχει σημασία να καταμετρούμε τους πόρους και να μην λέμε γενικά «Πόροι». Έστω επίσης ότι υπήρχαν 5 βελάκια από την </a:t>
            </a:r>
            <a:r>
              <a:rPr lang="en-GB" dirty="0"/>
              <a:t>P1 </a:t>
            </a:r>
            <a:r>
              <a:rPr lang="el-GR" dirty="0"/>
              <a:t>προς την </a:t>
            </a:r>
            <a:r>
              <a:rPr lang="en-GB" dirty="0"/>
              <a:t>t1. </a:t>
            </a:r>
            <a:r>
              <a:rPr lang="el-GR" dirty="0"/>
              <a:t>Αυτό θα σήμαινε ότι για να ενεργοποιηθεί η </a:t>
            </a:r>
            <a:r>
              <a:rPr lang="en-GB" dirty="0"/>
              <a:t>t1 </a:t>
            </a:r>
            <a:r>
              <a:rPr lang="el-GR" dirty="0"/>
              <a:t>θα έπρεπε η </a:t>
            </a:r>
            <a:r>
              <a:rPr lang="en-GB" dirty="0"/>
              <a:t>p1 </a:t>
            </a:r>
            <a:r>
              <a:rPr lang="el-GR" dirty="0"/>
              <a:t>να έχει τουλάχιστον 5 κουπόνια.  Πιθανόν το νόημα θα ήταν ότι για να παραχθεί το προϊόν πρέπει να χρησιμοποιηθούν 5 πόροι.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446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Κατάσταση όπου υπάρχει 1 κουπόνι στη θέση εισόδου </a:t>
            </a:r>
            <a:r>
              <a:rPr lang="en-GB" dirty="0"/>
              <a:t>p1 </a:t>
            </a:r>
            <a:r>
              <a:rPr lang="el-GR" dirty="0"/>
              <a:t>της μετάβασης </a:t>
            </a:r>
            <a:r>
              <a:rPr lang="en-GB" dirty="0"/>
              <a:t>t1, </a:t>
            </a:r>
            <a:r>
              <a:rPr lang="el-GR" dirty="0"/>
              <a:t>και 2 θέσεις εξόδου για την </a:t>
            </a:r>
            <a:r>
              <a:rPr lang="en-GB" dirty="0"/>
              <a:t>t1.</a:t>
            </a:r>
          </a:p>
          <a:p>
            <a:r>
              <a:rPr lang="en-GB" dirty="0"/>
              <a:t>H t1 </a:t>
            </a:r>
            <a:r>
              <a:rPr lang="el-GR" b="1" dirty="0"/>
              <a:t>είναι ενεργοποιημένη </a:t>
            </a:r>
            <a:r>
              <a:rPr lang="en-GB" b="1" dirty="0"/>
              <a:t>(</a:t>
            </a:r>
            <a:r>
              <a:rPr lang="el-GR" b="1" dirty="0"/>
              <a:t>μπορεί να πυροδοτήσει) </a:t>
            </a:r>
            <a:r>
              <a:rPr lang="el-GR" dirty="0"/>
              <a:t>γιατί έχει 1 κουπόνι και υπάρχει ένα τόξο από τη θέση </a:t>
            </a:r>
            <a:r>
              <a:rPr lang="en-GB" dirty="0"/>
              <a:t>p1 </a:t>
            </a:r>
            <a:r>
              <a:rPr lang="el-GR" dirty="0"/>
              <a:t>προς τη μετάβαση </a:t>
            </a:r>
            <a:r>
              <a:rPr lang="en-GB" dirty="0"/>
              <a:t>t1. </a:t>
            </a:r>
            <a:endParaRPr lang="el-GR" dirty="0"/>
          </a:p>
          <a:p>
            <a:endParaRPr lang="el-GR" dirty="0"/>
          </a:p>
          <a:p>
            <a:r>
              <a:rPr lang="el-GR" dirty="0"/>
              <a:t>Η συνθήκη </a:t>
            </a:r>
            <a:r>
              <a:rPr lang="en-GB" dirty="0"/>
              <a:t>p1 </a:t>
            </a:r>
            <a:r>
              <a:rPr lang="el-GR" dirty="0"/>
              <a:t>δημιουργεί τις συνθήκες </a:t>
            </a:r>
            <a:r>
              <a:rPr lang="en-GB" dirty="0"/>
              <a:t>p2, p3. </a:t>
            </a:r>
            <a:r>
              <a:rPr lang="en-US" dirty="0"/>
              <a:t>To </a:t>
            </a:r>
            <a:r>
              <a:rPr lang="el-GR" dirty="0"/>
              <a:t>γεγονός </a:t>
            </a:r>
            <a:r>
              <a:rPr lang="en-GB" dirty="0"/>
              <a:t>t1 </a:t>
            </a:r>
            <a:r>
              <a:rPr lang="el-GR" dirty="0"/>
              <a:t>μπορεί να εκτελεστεί υπό την προϋπόθεση ότι ισχύει η συνθήκη </a:t>
            </a:r>
            <a:r>
              <a:rPr lang="en-GB" dirty="0"/>
              <a:t>p1.</a:t>
            </a:r>
          </a:p>
          <a:p>
            <a:endParaRPr lang="en-GB" dirty="0"/>
          </a:p>
          <a:p>
            <a:r>
              <a:rPr lang="el-GR" dirty="0"/>
              <a:t>ΠΑΡΑΤΗΡΗΣΗ: </a:t>
            </a:r>
            <a:endParaRPr lang="en-GB" dirty="0"/>
          </a:p>
          <a:p>
            <a:r>
              <a:rPr lang="en-GB" dirty="0"/>
              <a:t>1) </a:t>
            </a:r>
            <a:r>
              <a:rPr lang="el-GR" dirty="0"/>
              <a:t>Πότε θα πυροδοτήσει η </a:t>
            </a:r>
            <a:r>
              <a:rPr lang="en-GB" dirty="0"/>
              <a:t>t1</a:t>
            </a:r>
            <a:r>
              <a:rPr lang="el-GR" dirty="0"/>
              <a:t>; ΔΕΝ υπάρχει πληροφορία σχετικά με τον χρόνο. Μας ενδιαφέρει ότι κάποια στιγμή θα πυροδοτήσει.</a:t>
            </a:r>
          </a:p>
          <a:p>
            <a:r>
              <a:rPr lang="el-GR" dirty="0"/>
              <a:t>Στο βασικό μοντέλο </a:t>
            </a:r>
            <a:r>
              <a:rPr lang="en-GB" dirty="0"/>
              <a:t>PN</a:t>
            </a:r>
            <a:r>
              <a:rPr lang="el-GR" dirty="0"/>
              <a:t> μας ενδιαφέρει η αλληλουχία γεγονότων: Δημιουργήθηκε η συνθήκη </a:t>
            </a:r>
            <a:r>
              <a:rPr lang="en-GB" dirty="0"/>
              <a:t>p1 </a:t>
            </a:r>
            <a:r>
              <a:rPr lang="el-GR" dirty="0"/>
              <a:t>και έτσι υπάρχουν οι προϋποθέσεις εκτέλεσης του γεγονότος </a:t>
            </a:r>
            <a:r>
              <a:rPr lang="en-GB" dirty="0"/>
              <a:t>t1, </a:t>
            </a:r>
            <a:r>
              <a:rPr lang="el-GR" dirty="0"/>
              <a:t>το οποίο θα οδηγήσει στις συνθήκες </a:t>
            </a:r>
            <a:r>
              <a:rPr lang="en-GB" dirty="0"/>
              <a:t>p2, p3. </a:t>
            </a:r>
          </a:p>
          <a:p>
            <a:r>
              <a:rPr lang="en-GB" dirty="0"/>
              <a:t>2) </a:t>
            </a:r>
            <a:r>
              <a:rPr lang="el-GR" dirty="0"/>
              <a:t>Ένα καλά σχεδιασμένο μοντέλο ΔΕΝ λαμβάνει υπόψη τον χρόνο, απλώς ο χρόνος εισάγεται σε αυτό και χρησιμοποιείται για να προσδώσει μεγαλύτερη ακρίβεια.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445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90972E-F5F0-4BF4-AF2F-F51891CC216F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0FB95F-634C-475E-BA7F-62B05DC854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ΔΙΚΤΥΑ</a:t>
            </a:r>
            <a:r>
              <a:rPr lang="en-US" dirty="0"/>
              <a:t> PETRI</a:t>
            </a:r>
            <a:r>
              <a:rPr lang="el-GR" dirty="0"/>
              <a:t>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Πανίσχυρο εργαλείο μοντελοποίησης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Αρχικά υλοποιήθηκαν από τον </a:t>
            </a:r>
            <a:r>
              <a:rPr lang="en-US" dirty="0"/>
              <a:t>Carl Adam Petri </a:t>
            </a:r>
            <a:r>
              <a:rPr lang="el-GR" dirty="0"/>
              <a:t>στα πλαίσια της Διδακτορικής του με τίτλο </a:t>
            </a:r>
            <a:r>
              <a:rPr lang="en-US" dirty="0"/>
              <a:t>``Communication with Automata”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EKTE</a:t>
            </a:r>
            <a:r>
              <a:rPr lang="el-GR" dirty="0"/>
              <a:t>ΛΕΣΗ ΔΙΚΤΥΩΝ </a:t>
            </a:r>
            <a:r>
              <a:rPr lang="en-US" dirty="0"/>
              <a:t>PN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Θέσεις: Αναπαριστούν συνθήκες εκτέλεσης</a:t>
            </a:r>
          </a:p>
          <a:p>
            <a:r>
              <a:rPr lang="el-GR" dirty="0"/>
              <a:t>Μεταβάσεις: Αναπαριστούν γεγονότα</a:t>
            </a:r>
            <a:endParaRPr lang="en-US" dirty="0"/>
          </a:p>
          <a:p>
            <a:r>
              <a:rPr lang="en-US" dirty="0"/>
              <a:t>H </a:t>
            </a:r>
            <a:r>
              <a:rPr lang="el-GR" dirty="0"/>
              <a:t>μετάβαση άρα θεωρείται γεγονός</a:t>
            </a:r>
          </a:p>
          <a:p>
            <a:r>
              <a:rPr lang="el-GR" dirty="0"/>
              <a:t>Οι είσοδοι και έξοδοι μίας μετάβασης αντιστοιχούν στις συνθήκες πριν και μετά την εκτέλεση</a:t>
            </a:r>
          </a:p>
          <a:p>
            <a:r>
              <a:rPr lang="el-GR" b="1" dirty="0"/>
              <a:t>Όταν υπάρχει κουπόνι σε μία θέση, η αντίστοιχη συνθήκη είναι αληθής</a:t>
            </a:r>
          </a:p>
          <a:p>
            <a:r>
              <a:rPr lang="el-GR" b="1" dirty="0"/>
              <a:t>Πυροδότηση: Εκτέλεση μετάβασης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ΕΚΤΕΛΕΣΗ ΔΙΚΤΥΩΝ </a:t>
            </a:r>
            <a:r>
              <a:rPr lang="en-US" dirty="0"/>
              <a:t>PN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Ελέγχεται από το πλήθος και την κατανομή των κουπονιών στο δίκτυο</a:t>
            </a:r>
          </a:p>
          <a:p>
            <a:r>
              <a:rPr lang="el-GR" dirty="0"/>
              <a:t>Πυροδότηση μεταβάσεων</a:t>
            </a:r>
          </a:p>
          <a:p>
            <a:r>
              <a:rPr lang="el-GR" dirty="0">
                <a:solidFill>
                  <a:srgbClr val="FF0000"/>
                </a:solidFill>
              </a:rPr>
              <a:t>Κατά την πυροδότηση μετάβασης: Αφαιρούνται κουπόνια από τις θέσεις εισόδου της μετάβασης και νέα κουπόνια δημιουργούνται στις θέσεις εξόδου της μετάβασης</a:t>
            </a:r>
          </a:p>
          <a:p>
            <a:r>
              <a:rPr lang="el-GR" dirty="0"/>
              <a:t>Εκτέλεση = Πυροδότηση μεταβάσεων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ΠΥΡΟΔΟΤΗΣΗ ΜΕΤΑΒΑΣΗΣ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Πρέπει να είναι ενεργοποιημένη</a:t>
            </a:r>
          </a:p>
          <a:p>
            <a:r>
              <a:rPr lang="el-GR" dirty="0"/>
              <a:t>Ενεργοποίηση: Αν κάθε μία από τις εισόδους της έχει τουλάχιστον τόσα κουπόνια, όσες είναι οι ακμές με κατεύθυνση από τη θέση στη μετάβαση</a:t>
            </a:r>
          </a:p>
          <a:p>
            <a:r>
              <a:rPr lang="el-GR" dirty="0"/>
              <a:t>Πολλαπλά κουπόνια για πολλαπλές ακμές</a:t>
            </a:r>
          </a:p>
          <a:p>
            <a:r>
              <a:rPr lang="el-GR" dirty="0"/>
              <a:t>Διαφορετικά: Η </a:t>
            </a:r>
            <a:r>
              <a:rPr lang="en-US" dirty="0"/>
              <a:t>t </a:t>
            </a:r>
            <a:r>
              <a:rPr lang="el-GR" dirty="0"/>
              <a:t>είναι ενεργοποιημένη αν κάθε θέση εισόδου της έχει </a:t>
            </a:r>
            <a:r>
              <a:rPr lang="en-US" dirty="0"/>
              <a:t>x </a:t>
            </a:r>
            <a:r>
              <a:rPr lang="el-GR" dirty="0"/>
              <a:t>κουπόνια, </a:t>
            </a:r>
            <a:r>
              <a:rPr lang="en-US" dirty="0"/>
              <a:t>x </a:t>
            </a:r>
            <a:r>
              <a:rPr lang="el-GR" dirty="0"/>
              <a:t>είναι το πλήθος των ακμών από τη θέση προς τη μετάβαση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3B5D499-5E81-4C10-9C92-1DEB497E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40552" y="846138"/>
            <a:ext cx="5993517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 1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556792"/>
            <a:ext cx="408103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4967536" y="1772816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 </a:t>
            </a:r>
            <a:r>
              <a:rPr lang="en-US" dirty="0"/>
              <a:t>To </a:t>
            </a:r>
            <a:r>
              <a:rPr lang="el-GR" dirty="0"/>
              <a:t>κουπόνι αφαιρείται από τη θέση 1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 Ένα κουπόνι τοποθετείται στη θέση 2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 Ένα κουπόνι τοποθετείται στη θέση 3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H </a:t>
            </a:r>
            <a:r>
              <a:rPr lang="el-GR" dirty="0"/>
              <a:t>συνθήκη </a:t>
            </a:r>
            <a:r>
              <a:rPr lang="en-US" dirty="0"/>
              <a:t>p1 </a:t>
            </a:r>
            <a:r>
              <a:rPr lang="el-GR" dirty="0"/>
              <a:t>δημιουργεί τις συνθήκες </a:t>
            </a:r>
            <a:r>
              <a:rPr lang="en-US" dirty="0"/>
              <a:t>  </a:t>
            </a:r>
          </a:p>
          <a:p>
            <a:r>
              <a:rPr lang="en-US" dirty="0"/>
              <a:t>  p2,p3 </a:t>
            </a:r>
            <a:r>
              <a:rPr lang="el-GR" dirty="0"/>
              <a:t>μέσω του γεγονότος τ</a:t>
            </a:r>
            <a:r>
              <a:rPr lang="en-US" dirty="0"/>
              <a:t>1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T</a:t>
            </a:r>
            <a:r>
              <a:rPr lang="el-GR" dirty="0"/>
              <a:t>ο </a:t>
            </a:r>
            <a:r>
              <a:rPr lang="en-US" dirty="0"/>
              <a:t>t1 </a:t>
            </a:r>
            <a:r>
              <a:rPr lang="el-GR" dirty="0"/>
              <a:t>προϋποθέτει την </a:t>
            </a:r>
            <a:r>
              <a:rPr lang="en-US" dirty="0"/>
              <a:t>p1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 2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4967536" y="1772816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 Αφαιρούνται κουπόνια από τις θέσεις </a:t>
            </a:r>
            <a:endParaRPr lang="en-US" dirty="0"/>
          </a:p>
          <a:p>
            <a:r>
              <a:rPr lang="en-US" dirty="0"/>
              <a:t>   p2, p3</a:t>
            </a:r>
            <a:endParaRPr lang="el-GR" dirty="0"/>
          </a:p>
          <a:p>
            <a:pPr>
              <a:buFont typeface="Arial" pitchFamily="34" charset="0"/>
              <a:buChar char="•"/>
            </a:pPr>
            <a:r>
              <a:rPr lang="el-GR" dirty="0"/>
              <a:t> Ένα κουπόνι τοποθετείται στην </a:t>
            </a:r>
            <a:r>
              <a:rPr lang="en-US" dirty="0"/>
              <a:t>p3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l-GR" dirty="0"/>
              <a:t>Το γεγονός </a:t>
            </a:r>
            <a:r>
              <a:rPr lang="en-US" dirty="0"/>
              <a:t>t1 </a:t>
            </a:r>
            <a:r>
              <a:rPr lang="el-GR" dirty="0"/>
              <a:t>έχει ως προϋπόθεση τις </a:t>
            </a:r>
            <a:endParaRPr lang="en-US" dirty="0"/>
          </a:p>
          <a:p>
            <a:r>
              <a:rPr lang="en-US" dirty="0"/>
              <a:t>   </a:t>
            </a:r>
            <a:r>
              <a:rPr lang="el-GR" dirty="0"/>
              <a:t>συνθήκες </a:t>
            </a:r>
            <a:r>
              <a:rPr lang="en-US" dirty="0"/>
              <a:t>p1, p2</a:t>
            </a:r>
            <a:r>
              <a:rPr lang="el-GR" dirty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56792"/>
            <a:ext cx="382830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 3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4967536" y="1772816"/>
            <a:ext cx="417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 </a:t>
            </a:r>
            <a:r>
              <a:rPr lang="en-US" dirty="0"/>
              <a:t>To </a:t>
            </a:r>
            <a:r>
              <a:rPr lang="el-GR" dirty="0"/>
              <a:t>κουπόνι αφαιρείται από τη θέση 1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 Ένα κουπόνι αφαιρείται  από τη θέση 2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Ένα κουπόνι τοποθετείται στη θέση 3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Οι </a:t>
            </a:r>
            <a:r>
              <a:rPr lang="en-US" dirty="0"/>
              <a:t>p1 </a:t>
            </a:r>
            <a:r>
              <a:rPr lang="el-GR" dirty="0"/>
              <a:t>και </a:t>
            </a:r>
            <a:r>
              <a:rPr lang="en-US" dirty="0"/>
              <a:t>p2 </a:t>
            </a:r>
            <a:r>
              <a:rPr lang="el-GR" dirty="0"/>
              <a:t>δημιουργούν την </a:t>
            </a:r>
            <a:r>
              <a:rPr lang="en-US" dirty="0"/>
              <a:t>p3</a:t>
            </a:r>
            <a:r>
              <a:rPr lang="el-GR" dirty="0"/>
              <a:t> μέσω 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  <a:r>
              <a:rPr lang="el-GR" dirty="0"/>
              <a:t>του γεγονότος </a:t>
            </a:r>
            <a:r>
              <a:rPr lang="en-US" dirty="0"/>
              <a:t>t1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Οι </a:t>
            </a:r>
            <a:r>
              <a:rPr lang="en-US" dirty="0"/>
              <a:t>p1 </a:t>
            </a:r>
            <a:r>
              <a:rPr lang="el-GR" dirty="0"/>
              <a:t>και </a:t>
            </a:r>
            <a:r>
              <a:rPr lang="en-US" dirty="0"/>
              <a:t>p2 </a:t>
            </a:r>
            <a:r>
              <a:rPr lang="el-GR" dirty="0"/>
              <a:t>δημιουργούν την </a:t>
            </a:r>
            <a:r>
              <a:rPr lang="en-US" dirty="0"/>
              <a:t>p3</a:t>
            </a:r>
            <a:r>
              <a:rPr lang="el-GR" dirty="0"/>
              <a:t> μέσω 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  <a:r>
              <a:rPr lang="el-GR" dirty="0"/>
              <a:t>του γεγονότος </a:t>
            </a:r>
            <a:r>
              <a:rPr lang="en-US" dirty="0"/>
              <a:t>t1</a:t>
            </a:r>
          </a:p>
          <a:p>
            <a:endParaRPr lang="en-US" dirty="0"/>
          </a:p>
          <a:p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633" y="1556792"/>
            <a:ext cx="414202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 4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4967536" y="177281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 </a:t>
            </a:r>
            <a:r>
              <a:rPr lang="en-US" dirty="0"/>
              <a:t>A</a:t>
            </a:r>
            <a:r>
              <a:rPr lang="el-GR" dirty="0" err="1"/>
              <a:t>δύνατο</a:t>
            </a:r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556792"/>
            <a:ext cx="328914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 5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4967536" y="1772816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 2</a:t>
            </a:r>
            <a:r>
              <a:rPr lang="en-US" dirty="0"/>
              <a:t> </a:t>
            </a:r>
            <a:r>
              <a:rPr lang="el-GR" dirty="0"/>
              <a:t>κουπόνια αφαιρούνται από τη θέση 1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 Ένα κουπόνι αφαιρείται από τη θέση 2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 Ένα κουπόνι τοποθετείται στη θέση 3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628800"/>
            <a:ext cx="371327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 6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4967536" y="177281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 Αδύνατη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7" y="1484784"/>
            <a:ext cx="356544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ΜΗ ΕΝΕΡΓΟΠΟΙΗΜΕΝΕΣ ΜΕΤΑΒΑΣΕΙΣ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Απενεργοποίηση μετά από πυροδότηση</a:t>
            </a:r>
          </a:p>
          <a:p>
            <a:r>
              <a:rPr lang="el-GR" dirty="0"/>
              <a:t>Δεν μπορεί να ενεργοποιηθεί με καμία αλληλουχία πυροδοτήσεων</a:t>
            </a:r>
          </a:p>
          <a:p>
            <a:r>
              <a:rPr lang="el-GR" dirty="0"/>
              <a:t>Νεκρές</a:t>
            </a:r>
          </a:p>
          <a:p>
            <a:r>
              <a:rPr lang="el-GR" dirty="0"/>
              <a:t>Εν δυνάμει</a:t>
            </a:r>
          </a:p>
          <a:p>
            <a:r>
              <a:rPr lang="en-US" i="1" dirty="0"/>
              <a:t>K-</a:t>
            </a:r>
            <a:r>
              <a:rPr lang="el-GR" dirty="0"/>
              <a:t>ενεργοποιημένες</a:t>
            </a:r>
          </a:p>
          <a:p>
            <a:r>
              <a:rPr lang="el-GR" dirty="0"/>
              <a:t>Ζωντανές, δηλαδή ενεργοποιημένες για κάθε μαρκάρισμα του δικτύου</a:t>
            </a:r>
          </a:p>
          <a:p>
            <a:r>
              <a:rPr lang="el-GR" dirty="0" err="1"/>
              <a:t>Επ’άπειρον</a:t>
            </a:r>
            <a:r>
              <a:rPr lang="el-GR" dirty="0"/>
              <a:t>, δηλαδή εμφανίζονται απεριόριστα σε ακολουθία πυροδοτήσεων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ΔΙΚΤΥΑ </a:t>
            </a:r>
            <a:r>
              <a:rPr lang="en-US" dirty="0"/>
              <a:t>PETRI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Πανίσχυρο εργαλείο μοντελοποίησης, ΌΧΙ προσομοίωσης</a:t>
            </a:r>
          </a:p>
          <a:p>
            <a:r>
              <a:rPr lang="el-GR" dirty="0"/>
              <a:t>ΠΡΟΣΟΧΗ: Τα μοντέλα </a:t>
            </a:r>
            <a:r>
              <a:rPr lang="en-US" dirty="0"/>
              <a:t>Petri </a:t>
            </a:r>
            <a:r>
              <a:rPr lang="el-GR" dirty="0"/>
              <a:t>φυσικά και μπορούν να προσομοιωθούν</a:t>
            </a:r>
          </a:p>
          <a:p>
            <a:r>
              <a:rPr lang="el-GR" dirty="0"/>
              <a:t>Μοντέλα που δείχνουν τη ροή της πληροφορίας</a:t>
            </a:r>
          </a:p>
          <a:p>
            <a:r>
              <a:rPr lang="el-GR" dirty="0"/>
              <a:t>ΔΕΝ έχουν έμφυτα ενσωματωμένο τον χρόνο, τουλάχιστον στη μορφή που αρχικά έδωσε ο </a:t>
            </a:r>
            <a:r>
              <a:rPr lang="en-US" dirty="0"/>
              <a:t>Petri</a:t>
            </a:r>
          </a:p>
          <a:p>
            <a:r>
              <a:rPr lang="el-GR" dirty="0"/>
              <a:t>Έχουν υλοποιηθεί πολλές χρήσιμες παραλλαγές</a:t>
            </a:r>
            <a:r>
              <a:rPr lang="en-US" dirty="0"/>
              <a:t> (</a:t>
            </a:r>
            <a:r>
              <a:rPr lang="el-GR" dirty="0"/>
              <a:t>π.χ. </a:t>
            </a:r>
            <a:r>
              <a:rPr lang="en-US" dirty="0"/>
              <a:t>CPN- Colored Petri Nets</a:t>
            </a:r>
            <a:r>
              <a:rPr lang="el-GR" dirty="0"/>
              <a:t>, τα οποία επιτρέπουν την κατηγοριοποίηση των κουπονιών)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(1)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72816"/>
            <a:ext cx="503872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5724128" y="2276872"/>
            <a:ext cx="28803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2 αρχικά ενεργοποιημένες μεταβάσεις</a:t>
            </a:r>
          </a:p>
          <a:p>
            <a:r>
              <a:rPr lang="el-GR" dirty="0"/>
              <a:t>Αν πυροδοτηθεί η </a:t>
            </a:r>
            <a:r>
              <a:rPr lang="en-US" dirty="0"/>
              <a:t>t1-A</a:t>
            </a:r>
            <a:r>
              <a:rPr lang="el-GR" dirty="0"/>
              <a:t>ΔΙΕΞΟΔΟ (γιατί;;;;;;;;)</a:t>
            </a:r>
          </a:p>
          <a:p>
            <a:r>
              <a:rPr lang="el-GR" dirty="0"/>
              <a:t>Η απάντηση συνδέεται με την </a:t>
            </a:r>
            <a:r>
              <a:rPr lang="en-US" dirty="0"/>
              <a:t>t3</a:t>
            </a:r>
          </a:p>
          <a:p>
            <a:r>
              <a:rPr lang="en-US" dirty="0"/>
              <a:t>A</a:t>
            </a:r>
            <a:r>
              <a:rPr lang="el-GR" dirty="0"/>
              <a:t>ν πυροδοτηθεί η </a:t>
            </a:r>
            <a:r>
              <a:rPr lang="en-US" dirty="0"/>
              <a:t>t2</a:t>
            </a:r>
            <a:r>
              <a:rPr lang="el-GR" dirty="0"/>
              <a:t> τότε:</a:t>
            </a:r>
          </a:p>
          <a:p>
            <a:r>
              <a:rPr lang="el-GR" dirty="0"/>
              <a:t>Ενεργοποιείται η </a:t>
            </a:r>
            <a:r>
              <a:rPr lang="en-US" dirty="0"/>
              <a:t>t4</a:t>
            </a:r>
          </a:p>
          <a:p>
            <a:r>
              <a:rPr lang="en-US" dirty="0"/>
              <a:t>H t4 </a:t>
            </a:r>
            <a:r>
              <a:rPr lang="el-GR" dirty="0"/>
              <a:t>μπορεί να ενεργοποιήσει την </a:t>
            </a:r>
            <a:r>
              <a:rPr lang="en-US" dirty="0"/>
              <a:t>t5, </a:t>
            </a:r>
            <a:r>
              <a:rPr lang="el-GR" dirty="0"/>
              <a:t>η οποία ενεργοποιεί τις </a:t>
            </a:r>
            <a:r>
              <a:rPr lang="en-US" dirty="0"/>
              <a:t>t1, t2</a:t>
            </a:r>
          </a:p>
          <a:p>
            <a:r>
              <a:rPr lang="en-US" dirty="0"/>
              <a:t>A</a:t>
            </a:r>
            <a:r>
              <a:rPr lang="el-GR" dirty="0"/>
              <a:t>ν </a:t>
            </a:r>
            <a:r>
              <a:rPr lang="el-GR" dirty="0" err="1"/>
              <a:t>πυροδοτηθεί</a:t>
            </a:r>
            <a:r>
              <a:rPr lang="el-GR"/>
              <a:t> μετά η </a:t>
            </a:r>
            <a:r>
              <a:rPr lang="en-US" dirty="0"/>
              <a:t>t</a:t>
            </a:r>
            <a:r>
              <a:rPr lang="el-GR" dirty="0"/>
              <a:t>1</a:t>
            </a:r>
            <a:r>
              <a:rPr lang="en-US" dirty="0"/>
              <a:t>(</a:t>
            </a:r>
            <a:r>
              <a:rPr lang="el-GR" dirty="0"/>
              <a:t>;;;;;;;;)</a:t>
            </a:r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ΕΠ’ΑΠΕΙΡΟΝ ΕΝΕΡΓΟΠΟΙΗΜΕΝΕΣ ΜΕΤΑΒΑΣΕΙΣ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20888"/>
            <a:ext cx="7034479" cy="2549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ΣΥΓΚΡΟΥΣΗ ΜΕΤΑΒΑΣΕΩΝ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 μεταβάσεις ενεργοποιημένες και τα σύνολα εισόδων τους έχουν τουλάχιστον μία κοινή θέση με λιγότερα κουπόνια από όσα χρειάζονται για να πυροδοτηθούν και οι 2 μεταβάσεις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645024"/>
            <a:ext cx="4176464" cy="271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ΔΙΚΤΥΟ ΠΡΟΙΟΝΤΟΣ-ΜΕΣΑΖΟΝΤΑ-ΑΓΟΡΑΣ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5544616" cy="359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ΔΙΚΤΥΟ ΠΡΟΙΟΝΤΟΣ-ΜΕΣΑΖΟΝΤΑ-ΑΓΟΡΑΣ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348880"/>
            <a:ext cx="5544616" cy="359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3AD48F3-7185-48B6-979C-9D5D299A3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74638"/>
            <a:ext cx="6768043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ΔΙΚΤΥΟ ΠΡΟΙΟΝΤΟΣ-ΜΕΣΑΖΟΝΤΑ-ΑΓΟΡΑΣ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υπάρχει </a:t>
            </a:r>
            <a:r>
              <a:rPr lang="el-GR" dirty="0" err="1"/>
              <a:t>προιόν</a:t>
            </a:r>
            <a:endParaRPr lang="el-GR" dirty="0"/>
          </a:p>
          <a:p>
            <a:r>
              <a:rPr lang="el-GR" dirty="0"/>
              <a:t>Υπάρχει ζήτηση στις αγορές Α και Β</a:t>
            </a:r>
          </a:p>
          <a:p>
            <a:r>
              <a:rPr lang="el-GR" dirty="0"/>
              <a:t>Διοχέτευση γίνεται όταν υπάρχει ζήτηση και έχει αγοράσει ο μεσάζων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ΔΙΚΤΥΟ ΠΡΟΙΟΝΤΟΣ-ΜΕΣΑΖΟΝΤΑ-ΑΓΟΡΑΣ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7639" y="1268760"/>
            <a:ext cx="6768043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ΚΥΡΙΕΣ ΕΦΑΡΜΟΓΕΣ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Πρακτικά παντού!</a:t>
            </a:r>
          </a:p>
          <a:p>
            <a:r>
              <a:rPr lang="el-GR" dirty="0"/>
              <a:t>Μελέτη συστημάτων παραγωγής (με κοινόχρηστους πόρους), ελέγχου διεργασιών, συστημάτων επικοινωνίας</a:t>
            </a:r>
          </a:p>
          <a:p>
            <a:r>
              <a:rPr lang="el-GR" dirty="0"/>
              <a:t>Εξέλιξη: Προσθήκη στοιχείων χρονισμού και χρωματισμένα </a:t>
            </a:r>
            <a:r>
              <a:rPr lang="en-US" dirty="0"/>
              <a:t>PN</a:t>
            </a:r>
          </a:p>
          <a:p>
            <a:r>
              <a:rPr lang="el-GR" dirty="0"/>
              <a:t>Υπάρχει τεράστια πληθώρα επιστημονικών άρθρων πάνω σε </a:t>
            </a:r>
            <a:r>
              <a:rPr lang="en-US" dirty="0"/>
              <a:t>PN</a:t>
            </a:r>
            <a:r>
              <a:rPr lang="el-GR" dirty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ΔΟΜΗ ΤΩΝ </a:t>
            </a:r>
            <a:r>
              <a:rPr lang="en-US" dirty="0"/>
              <a:t>PN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709160"/>
          </a:xfrm>
        </p:spPr>
        <p:txBody>
          <a:bodyPr/>
          <a:lstStyle/>
          <a:p>
            <a:r>
              <a:rPr lang="el-GR" dirty="0"/>
              <a:t>Θέσεις και μεταβάσεις (κύκλοι και γραμμές)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20888"/>
            <a:ext cx="5993517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ΔΟΜΗ ΤΩΝ </a:t>
            </a:r>
            <a:r>
              <a:rPr lang="en-US" dirty="0"/>
              <a:t>PN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Σύνδεση με κατευθυνόμενα τόξα από μεταβάσεις σε θέσεις ή από θέσεις προς μεταβάσεις</a:t>
            </a:r>
            <a:endParaRPr lang="en-US" dirty="0"/>
          </a:p>
          <a:p>
            <a:r>
              <a:rPr lang="el-GR" dirty="0"/>
              <a:t>Όταν το τόξο κατευθύνεται από μία θέση σε μία μετάβαση, η θέση είναι είσοδος της μετάβασης (π.χ., η </a:t>
            </a:r>
            <a:r>
              <a:rPr lang="en-US" dirty="0"/>
              <a:t>p1 </a:t>
            </a:r>
            <a:r>
              <a:rPr lang="el-GR" dirty="0"/>
              <a:t>για την </a:t>
            </a:r>
            <a:r>
              <a:rPr lang="en-US" dirty="0"/>
              <a:t>t1)</a:t>
            </a:r>
          </a:p>
          <a:p>
            <a:r>
              <a:rPr lang="el-GR" dirty="0"/>
              <a:t>Όταν το τόξο κατευθύνεται από μία μετάβαση σε μία θέση, η μετάβαση είναι είσοδος της θέσης (π.χ., η </a:t>
            </a:r>
            <a:r>
              <a:rPr lang="en-US" dirty="0"/>
              <a:t>t1 </a:t>
            </a:r>
            <a:r>
              <a:rPr lang="el-GR" dirty="0"/>
              <a:t>για τις </a:t>
            </a:r>
            <a:r>
              <a:rPr lang="en-US" dirty="0"/>
              <a:t>p2, p4, p5)</a:t>
            </a:r>
          </a:p>
          <a:p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ΤΥΠΙΚΟΣ ΟΡΙΣΜΟΣ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12776"/>
            <a:ext cx="744082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043608" y="3933056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Για το σχήμα της διαφάνειας 4: </a:t>
            </a:r>
          </a:p>
          <a:p>
            <a:endParaRPr lang="el-GR" dirty="0"/>
          </a:p>
          <a:p>
            <a:r>
              <a:rPr lang="en-US" dirty="0"/>
              <a:t>P={p1,p2, p3, p4, p5}</a:t>
            </a:r>
          </a:p>
          <a:p>
            <a:endParaRPr lang="en-US" dirty="0"/>
          </a:p>
          <a:p>
            <a:r>
              <a:rPr lang="en-US" dirty="0"/>
              <a:t>T= {t1, t2, t3, t4}</a:t>
            </a:r>
          </a:p>
          <a:p>
            <a:endParaRPr lang="en-US" dirty="0"/>
          </a:p>
          <a:p>
            <a:r>
              <a:rPr lang="en-US" dirty="0"/>
              <a:t>I(t1)={p1}, O(t1)={p2, p4, p5}</a:t>
            </a:r>
          </a:p>
          <a:p>
            <a:endParaRPr lang="en-US" dirty="0"/>
          </a:p>
          <a:p>
            <a:r>
              <a:rPr lang="en-US" dirty="0"/>
              <a:t>I(t2)={p3}, O(t2)={p2, p5}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</a:t>
            </a:r>
            <a:r>
              <a:rPr lang="el-GR" dirty="0"/>
              <a:t>ΡΚΑΡΙΣΜΑΤΑ </a:t>
            </a:r>
            <a:r>
              <a:rPr lang="en-US" dirty="0"/>
              <a:t>PN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Επειδή τα </a:t>
            </a:r>
            <a:r>
              <a:rPr lang="en-US" dirty="0"/>
              <a:t>PN </a:t>
            </a:r>
            <a:r>
              <a:rPr lang="el-GR" dirty="0"/>
              <a:t>μοντελοποιούν δυναμικά συστήματα, τροποποιούνται δυναμικά</a:t>
            </a:r>
          </a:p>
          <a:p>
            <a:r>
              <a:rPr lang="el-GR" dirty="0"/>
              <a:t>Τα δυναμικά στοιχεία τους είναι τα κουπόνια</a:t>
            </a:r>
          </a:p>
          <a:p>
            <a:r>
              <a:rPr lang="el-GR" dirty="0"/>
              <a:t>Η τοποθέτηση κουπονιών στις θέσεις, ονομάζεται </a:t>
            </a:r>
            <a:r>
              <a:rPr lang="el-GR" i="1" dirty="0"/>
              <a:t>μαρκάρισμα</a:t>
            </a:r>
          </a:p>
          <a:p>
            <a:r>
              <a:rPr lang="el-GR" dirty="0"/>
              <a:t> Το μαρκάρισμα αναπαριστά την τρέχουσα κατάσταση του δικτύου </a:t>
            </a:r>
            <a:r>
              <a:rPr lang="en-US" dirty="0"/>
              <a:t>Petri, </a:t>
            </a:r>
            <a:r>
              <a:rPr lang="el-GR" dirty="0"/>
              <a:t>άρα και του συστήματος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</a:t>
            </a:r>
            <a:r>
              <a:rPr lang="el-GR" dirty="0"/>
              <a:t>ΡΚΑΡΙΣΜΑΤΑ </a:t>
            </a:r>
            <a:r>
              <a:rPr lang="en-US" dirty="0"/>
              <a:t>PN</a:t>
            </a:r>
            <a:br>
              <a:rPr lang="en-US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Αλλάζει κατά την εκτέλεση του </a:t>
            </a:r>
            <a:r>
              <a:rPr lang="en-US" dirty="0"/>
              <a:t>PN</a:t>
            </a:r>
          </a:p>
          <a:p>
            <a:r>
              <a:rPr lang="el-GR" dirty="0"/>
              <a:t>Μπορεί να αλλάζει ΚΑΙ ο αριθμός ΚΑΙ η θέση των κουπονιών, δείχνοντας μία νέα κατάσταση</a:t>
            </a:r>
          </a:p>
          <a:p>
            <a:r>
              <a:rPr lang="el-GR" dirty="0"/>
              <a:t>Οι αρχικές θέσεις και το πλήθος των κουπονιών ορίζονται από τον χρήστη, ανάλογα με το μοντέλο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ΜΑΡΚΑΡΙΣΜΑΤΑ </a:t>
            </a:r>
            <a:r>
              <a:rPr lang="en-US" dirty="0"/>
              <a:t>PN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844824"/>
            <a:ext cx="7416824" cy="423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1046</TotalTime>
  <Words>2951</Words>
  <Application>Microsoft Office PowerPoint</Application>
  <PresentationFormat>Προβολή στην οθόνη (4:3)</PresentationFormat>
  <Paragraphs>321</Paragraphs>
  <Slides>26</Slides>
  <Notes>18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5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Αποκορύφωμα</vt:lpstr>
      <vt:lpstr>ΔΙΚΤΥΑ PETRI </vt:lpstr>
      <vt:lpstr>ΔΙΚΤΥΑ PETRI</vt:lpstr>
      <vt:lpstr>ΚΥΡΙΕΣ ΕΦΑΡΜΟΓΕΣ</vt:lpstr>
      <vt:lpstr>ΔΟΜΗ ΤΩΝ PN</vt:lpstr>
      <vt:lpstr>ΔΟΜΗ ΤΩΝ PN</vt:lpstr>
      <vt:lpstr>ΤΥΠΙΚΟΣ ΟΡΙΣΜΟΣ</vt:lpstr>
      <vt:lpstr>MAΡΚΑΡΙΣΜΑΤΑ PN</vt:lpstr>
      <vt:lpstr>MAΡΚΑΡΙΣΜΑΤΑ PN </vt:lpstr>
      <vt:lpstr>ΜΑΡΚΑΡΙΣΜΑΤΑ PN</vt:lpstr>
      <vt:lpstr>EKTEΛΕΣΗ ΔΙΚΤΥΩΝ PN</vt:lpstr>
      <vt:lpstr>ΕΚΤΕΛΕΣΗ ΔΙΚΤΥΩΝ PN</vt:lpstr>
      <vt:lpstr>ΠΥΡΟΔΟΤΗΣΗ ΜΕΤΑΒΑΣΗΣ</vt:lpstr>
      <vt:lpstr>ΠΑΡΑΔΕΙΓΜΑ 1</vt:lpstr>
      <vt:lpstr>ΠΑΡΑΔΕΙΓΜΑ 2</vt:lpstr>
      <vt:lpstr>ΠΑΡΑΔΕΙΓΜΑ 3</vt:lpstr>
      <vt:lpstr>ΠΑΡΑΔΕΙΓΜΑ 4</vt:lpstr>
      <vt:lpstr>ΠΑΡΑΔΕΙΓΜΑ 5</vt:lpstr>
      <vt:lpstr>ΠΑΡΑΔΕΙΓΜΑ 6</vt:lpstr>
      <vt:lpstr>ΜΗ ΕΝΕΡΓΟΠΟΙΗΜΕΝΕΣ ΜΕΤΑΒΑΣΕΙΣ</vt:lpstr>
      <vt:lpstr>ΠΑΡΑΔΕΙΓΜΑ (1)</vt:lpstr>
      <vt:lpstr>ΕΠ’ΑΠΕΙΡΟΝ ΕΝΕΡΓΟΠΟΙΗΜΕΝΕΣ ΜΕΤΑΒΑΣΕΙΣ</vt:lpstr>
      <vt:lpstr>ΣΥΓΚΡΟΥΣΗ ΜΕΤΑΒΑΣΕΩΝ</vt:lpstr>
      <vt:lpstr>ΔΙΚΤΥΟ ΠΡΟΙΟΝΤΟΣ-ΜΕΣΑΖΟΝΤΑ-ΑΓΟΡΑΣ</vt:lpstr>
      <vt:lpstr>ΔΙΚΤΥΟ ΠΡΟΙΟΝΤΟΣ-ΜΕΣΑΖΟΝΤΑ-ΑΓΟΡΑΣ</vt:lpstr>
      <vt:lpstr>ΔΙΚΤΥΟ ΠΡΟΙΟΝΤΟΣ-ΜΕΣΑΖΟΝΤΑ-ΑΓΟΡΑΣ</vt:lpstr>
      <vt:lpstr>ΔΙΚΤΥΟ ΠΡΟΙΟΝΤΟΣ-ΜΕΣΑΖΟΝΤΑ-ΑΓΟΡΑΣ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ΠΡΟΣΟΜΟΙΩΣΗ ΚΑΙ ΜΟΝΤΕΛΑ ΣΥΣΤΗΜΑΤΩΝ</dc:title>
  <dc:creator>user</dc:creator>
  <cp:lastModifiedBy>Stavros Souravlas</cp:lastModifiedBy>
  <cp:revision>71</cp:revision>
  <dcterms:created xsi:type="dcterms:W3CDTF">2016-10-13T10:01:16Z</dcterms:created>
  <dcterms:modified xsi:type="dcterms:W3CDTF">2021-04-01T15:11:15Z</dcterms:modified>
</cp:coreProperties>
</file>