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9"/>
  </p:notesMasterIdLst>
  <p:sldIdLst>
    <p:sldId id="593" r:id="rId2"/>
    <p:sldId id="488" r:id="rId3"/>
    <p:sldId id="532" r:id="rId4"/>
    <p:sldId id="533" r:id="rId5"/>
    <p:sldId id="534" r:id="rId6"/>
    <p:sldId id="555" r:id="rId7"/>
    <p:sldId id="556" r:id="rId8"/>
  </p:sldIdLst>
  <p:sldSz cx="9144000" cy="6858000" type="screen4x3"/>
  <p:notesSz cx="6858000" cy="9144000"/>
  <p:defaultTextStyle>
    <a:defPPr>
      <a:defRPr lang="en-US"/>
    </a:defPPr>
    <a:lvl1pPr algn="l" rtl="0" fontAlgn="base">
      <a:spcBef>
        <a:spcPct val="0"/>
      </a:spcBef>
      <a:spcAft>
        <a:spcPct val="0"/>
      </a:spcAft>
      <a:defRPr sz="1400" b="1" kern="1200">
        <a:solidFill>
          <a:schemeClr val="tx1"/>
        </a:solidFill>
        <a:latin typeface="Arial" charset="0"/>
        <a:ea typeface="+mn-ea"/>
        <a:cs typeface="+mn-cs"/>
      </a:defRPr>
    </a:lvl1pPr>
    <a:lvl2pPr marL="457200" algn="l" rtl="0" fontAlgn="base">
      <a:spcBef>
        <a:spcPct val="0"/>
      </a:spcBef>
      <a:spcAft>
        <a:spcPct val="0"/>
      </a:spcAft>
      <a:defRPr sz="1400" b="1" kern="1200">
        <a:solidFill>
          <a:schemeClr val="tx1"/>
        </a:solidFill>
        <a:latin typeface="Arial" charset="0"/>
        <a:ea typeface="+mn-ea"/>
        <a:cs typeface="+mn-cs"/>
      </a:defRPr>
    </a:lvl2pPr>
    <a:lvl3pPr marL="914400" algn="l" rtl="0" fontAlgn="base">
      <a:spcBef>
        <a:spcPct val="0"/>
      </a:spcBef>
      <a:spcAft>
        <a:spcPct val="0"/>
      </a:spcAft>
      <a:defRPr sz="1400" b="1" kern="1200">
        <a:solidFill>
          <a:schemeClr val="tx1"/>
        </a:solidFill>
        <a:latin typeface="Arial" charset="0"/>
        <a:ea typeface="+mn-ea"/>
        <a:cs typeface="+mn-cs"/>
      </a:defRPr>
    </a:lvl3pPr>
    <a:lvl4pPr marL="1371600" algn="l" rtl="0" fontAlgn="base">
      <a:spcBef>
        <a:spcPct val="0"/>
      </a:spcBef>
      <a:spcAft>
        <a:spcPct val="0"/>
      </a:spcAft>
      <a:defRPr sz="1400" b="1" kern="1200">
        <a:solidFill>
          <a:schemeClr val="tx1"/>
        </a:solidFill>
        <a:latin typeface="Arial" charset="0"/>
        <a:ea typeface="+mn-ea"/>
        <a:cs typeface="+mn-cs"/>
      </a:defRPr>
    </a:lvl4pPr>
    <a:lvl5pPr marL="1828800" algn="l" rtl="0" fontAlgn="base">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8C6B"/>
    <a:srgbClr val="831951"/>
    <a:srgbClr val="007589"/>
    <a:srgbClr val="736FB0"/>
    <a:srgbClr val="C26529"/>
    <a:srgbClr val="9894C6"/>
    <a:srgbClr val="A4C695"/>
    <a:srgbClr val="FFCC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3" autoAdjust="0"/>
    <p:restoredTop sz="88660" autoAdjust="0"/>
  </p:normalViewPr>
  <p:slideViewPr>
    <p:cSldViewPr snapToGrid="0">
      <p:cViewPr>
        <p:scale>
          <a:sx n="66" d="100"/>
          <a:sy n="66" d="100"/>
        </p:scale>
        <p:origin x="-1978" y="-562"/>
      </p:cViewPr>
      <p:guideLst>
        <p:guide orient="horz" pos="517"/>
        <p:guide pos="357"/>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40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4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spcAft>
                <a:spcPct val="0"/>
              </a:spcAft>
              <a:defRPr sz="1200" b="0"/>
            </a:lvl1pPr>
          </a:lstStyle>
          <a:p>
            <a:pPr>
              <a:defRPr/>
            </a:pPr>
            <a:endParaRPr lang="en-US"/>
          </a:p>
        </p:txBody>
      </p:sp>
      <p:sp>
        <p:nvSpPr>
          <p:cNvPr id="524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spcAft>
                <a:spcPct val="0"/>
              </a:spcAft>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24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4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spcAft>
                <a:spcPct val="0"/>
              </a:spcAft>
              <a:defRPr sz="1200" b="0"/>
            </a:lvl1pPr>
          </a:lstStyle>
          <a:p>
            <a:pPr>
              <a:defRPr/>
            </a:pPr>
            <a:endParaRPr lang="en-US"/>
          </a:p>
        </p:txBody>
      </p:sp>
      <p:sp>
        <p:nvSpPr>
          <p:cNvPr id="524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spcAft>
                <a:spcPct val="0"/>
              </a:spcAft>
              <a:defRPr sz="1200" b="0"/>
            </a:lvl1pPr>
          </a:lstStyle>
          <a:p>
            <a:pPr>
              <a:defRPr/>
            </a:pPr>
            <a:fld id="{37539B8C-8AE2-479B-AB91-AA59D94B48E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EF8225F-2CFE-4F5E-99CB-D9AC4D45E7EE}" type="slidenum">
              <a:rPr lang="en-US" smtClean="0"/>
              <a:pPr/>
              <a:t>2</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3F7A39F4-8458-4495-97F7-0997986433C3}" type="slidenum">
              <a:rPr lang="en-US" smtClean="0"/>
              <a:pPr/>
              <a:t>3</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61316928-77EA-4E0D-9837-C12B4560FC6A}" type="slidenum">
              <a:rPr lang="en-US" smtClean="0"/>
              <a:pPr/>
              <a:t>4</a:t>
            </a:fld>
            <a:endParaRPr lang="en-US"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86E344BB-3169-4597-9226-B82913CFEC1A}" type="slidenum">
              <a:rPr lang="en-US" smtClean="0"/>
              <a:pPr/>
              <a:t>5</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BC42EC73-19B1-4CB2-9CDC-F43955CD7A04}" type="slidenum">
              <a:rPr lang="en-US" smtClean="0"/>
              <a:pPr/>
              <a:t>6</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A21612BA-F22E-4A4A-B19C-A7285FFD24D7}" type="slidenum">
              <a:rPr lang="en-US" smtClean="0"/>
              <a:pPr/>
              <a:t>7</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703263"/>
            <a:ext cx="1985962" cy="5697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6275" y="703263"/>
            <a:ext cx="5805488" cy="5697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2475"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41475"/>
            <a:ext cx="3857625" cy="475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70724" name="Rectangle 4"/>
          <p:cNvSpPr>
            <a:spLocks noChangeArrowheads="1"/>
          </p:cNvSpPr>
          <p:nvPr userDrawn="1"/>
        </p:nvSpPr>
        <p:spPr bwMode="auto">
          <a:xfrm>
            <a:off x="8439150" y="6686550"/>
            <a:ext cx="709613" cy="171450"/>
          </a:xfrm>
          <a:prstGeom prst="rect">
            <a:avLst/>
          </a:prstGeom>
          <a:solidFill>
            <a:srgbClr val="D4D3D3"/>
          </a:solidFill>
          <a:ln w="9525">
            <a:noFill/>
            <a:miter lim="800000"/>
            <a:headEnd/>
            <a:tailEnd/>
          </a:ln>
          <a:effectLst/>
        </p:spPr>
        <p:txBody>
          <a:bodyPr anchor="ctr" anchorCtr="1"/>
          <a:lstStyle/>
          <a:p>
            <a:pPr algn="r">
              <a:spcBef>
                <a:spcPct val="10000"/>
              </a:spcBef>
              <a:spcAft>
                <a:spcPct val="10000"/>
              </a:spcAft>
              <a:defRPr/>
            </a:pPr>
            <a:fld id="{E5955200-4FC9-4FAD-A20E-C0978B9C53BA}" type="slidenum">
              <a:rPr lang="en-US" sz="1100" b="0">
                <a:solidFill>
                  <a:srgbClr val="8A3A6A"/>
                </a:solidFill>
              </a:rPr>
              <a:pPr algn="r">
                <a:spcBef>
                  <a:spcPct val="10000"/>
                </a:spcBef>
                <a:spcAft>
                  <a:spcPct val="10000"/>
                </a:spcAft>
                <a:defRPr/>
              </a:pPr>
              <a:t>‹#›</a:t>
            </a:fld>
            <a:r>
              <a:rPr lang="en-US" sz="1100" b="0">
                <a:solidFill>
                  <a:srgbClr val="8A3A6A"/>
                </a:solidFill>
              </a:rPr>
              <a:t> of 62</a:t>
            </a:r>
          </a:p>
        </p:txBody>
      </p:sp>
      <p:sp>
        <p:nvSpPr>
          <p:cNvPr id="670725" name="Rectangle 5"/>
          <p:cNvSpPr>
            <a:spLocks noChangeArrowheads="1"/>
          </p:cNvSpPr>
          <p:nvPr userDrawn="1"/>
        </p:nvSpPr>
        <p:spPr bwMode="auto">
          <a:xfrm>
            <a:off x="427038" y="6623050"/>
            <a:ext cx="8420100" cy="234950"/>
          </a:xfrm>
          <a:prstGeom prst="rect">
            <a:avLst/>
          </a:prstGeom>
          <a:noFill/>
          <a:ln w="9525">
            <a:noFill/>
            <a:miter lim="800000"/>
            <a:headEnd/>
            <a:tailEnd/>
          </a:ln>
          <a:effectLst/>
        </p:spPr>
        <p:txBody>
          <a:bodyPr anchor="ctr"/>
          <a:lstStyle/>
          <a:p>
            <a:pPr eaLnBrk="0" hangingPunct="0">
              <a:spcBef>
                <a:spcPct val="10000"/>
              </a:spcBef>
              <a:spcAft>
                <a:spcPct val="10000"/>
              </a:spcAft>
              <a:defRPr/>
            </a:pPr>
            <a:r>
              <a:rPr lang="en-US" sz="1000" b="0" dirty="0">
                <a:solidFill>
                  <a:schemeClr val="bg2"/>
                </a:solidFill>
              </a:rPr>
              <a:t>Copyright © 2011 Worth Publishers</a:t>
            </a:r>
            <a:r>
              <a:rPr lang="en-US" sz="1000" b="0" dirty="0">
                <a:solidFill>
                  <a:schemeClr val="bg2"/>
                </a:solidFill>
                <a:cs typeface="Arial" charset="0"/>
              </a:rPr>
              <a:t>·</a:t>
            </a:r>
            <a:r>
              <a:rPr lang="en-US" sz="1000" b="0" dirty="0">
                <a:solidFill>
                  <a:schemeClr val="bg2"/>
                </a:solidFill>
              </a:rPr>
              <a:t> International Economics</a:t>
            </a:r>
            <a:r>
              <a:rPr lang="en-US" sz="1000" b="0" dirty="0">
                <a:solidFill>
                  <a:schemeClr val="bg2"/>
                </a:solidFill>
                <a:cs typeface="Arial" charset="0"/>
              </a:rPr>
              <a:t>· </a:t>
            </a:r>
            <a:r>
              <a:rPr lang="en-US" sz="1000" b="0" dirty="0">
                <a:solidFill>
                  <a:schemeClr val="bg2"/>
                </a:solidFill>
              </a:rPr>
              <a:t>Feenstra/Taylor, 2/e.</a:t>
            </a:r>
          </a:p>
        </p:txBody>
      </p:sp>
      <p:sp>
        <p:nvSpPr>
          <p:cNvPr id="670726" name="Rectangle 6"/>
          <p:cNvSpPr>
            <a:spLocks noChangeArrowheads="1"/>
          </p:cNvSpPr>
          <p:nvPr userDrawn="1"/>
        </p:nvSpPr>
        <p:spPr bwMode="auto">
          <a:xfrm rot="10800000">
            <a:off x="0" y="396875"/>
            <a:ext cx="234950" cy="6272213"/>
          </a:xfrm>
          <a:prstGeom prst="rect">
            <a:avLst/>
          </a:prstGeom>
          <a:noFill/>
          <a:ln w="9525">
            <a:noFill/>
            <a:miter lim="800000"/>
            <a:headEnd/>
            <a:tailEnd/>
          </a:ln>
          <a:effectLst/>
        </p:spPr>
        <p:txBody>
          <a:bodyPr vert="eaVert" wrap="none" tIns="182880" bIns="365760" anchor="ctr"/>
          <a:lstStyle/>
          <a:p>
            <a:pPr>
              <a:spcBef>
                <a:spcPct val="10000"/>
              </a:spcBef>
              <a:spcAft>
                <a:spcPct val="10000"/>
              </a:spcAft>
              <a:tabLst>
                <a:tab pos="1089025" algn="l"/>
              </a:tabLst>
              <a:defRPr/>
            </a:pPr>
            <a:r>
              <a:rPr lang="en-US" sz="1050" b="0" dirty="0">
                <a:solidFill>
                  <a:schemeClr val="bg2"/>
                </a:solidFill>
              </a:rPr>
              <a:t>Chapter 5:  Movements of Labor and Capital between Countries</a:t>
            </a:r>
          </a:p>
        </p:txBody>
      </p:sp>
      <p:sp>
        <p:nvSpPr>
          <p:cNvPr id="22533" name="Rectangle 8"/>
          <p:cNvSpPr>
            <a:spLocks noGrp="1" noChangeArrowheads="1"/>
          </p:cNvSpPr>
          <p:nvPr>
            <p:ph type="title"/>
          </p:nvPr>
        </p:nvSpPr>
        <p:spPr bwMode="auto">
          <a:xfrm>
            <a:off x="676275" y="703263"/>
            <a:ext cx="7339013"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styleand dafsklfjskfjsdakjsdaadjfsdakfdsjlajfaffsd</a:t>
            </a:r>
          </a:p>
        </p:txBody>
      </p:sp>
      <p:sp>
        <p:nvSpPr>
          <p:cNvPr id="22534" name="Rectangle 9"/>
          <p:cNvSpPr>
            <a:spLocks noGrp="1" noChangeArrowheads="1"/>
          </p:cNvSpPr>
          <p:nvPr>
            <p:ph type="body" idx="1"/>
          </p:nvPr>
        </p:nvSpPr>
        <p:spPr bwMode="auto">
          <a:xfrm>
            <a:off x="752475" y="1641475"/>
            <a:ext cx="7867650" cy="475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l" rtl="0" eaLnBrk="0" fontAlgn="base" hangingPunct="0">
        <a:spcBef>
          <a:spcPct val="0"/>
        </a:spcBef>
        <a:spcAft>
          <a:spcPct val="0"/>
        </a:spcAft>
        <a:defRPr sz="2400" b="1">
          <a:solidFill>
            <a:srgbClr val="194F8B"/>
          </a:solidFill>
          <a:latin typeface="+mj-lt"/>
          <a:ea typeface="+mj-ea"/>
          <a:cs typeface="+mj-cs"/>
        </a:defRPr>
      </a:lvl1pPr>
      <a:lvl2pPr algn="l" rtl="0" eaLnBrk="0" fontAlgn="base" hangingPunct="0">
        <a:spcBef>
          <a:spcPct val="0"/>
        </a:spcBef>
        <a:spcAft>
          <a:spcPct val="0"/>
        </a:spcAft>
        <a:defRPr sz="2400" b="1">
          <a:solidFill>
            <a:srgbClr val="194F8B"/>
          </a:solidFill>
          <a:latin typeface="Arial" charset="0"/>
        </a:defRPr>
      </a:lvl2pPr>
      <a:lvl3pPr algn="l" rtl="0" eaLnBrk="0" fontAlgn="base" hangingPunct="0">
        <a:spcBef>
          <a:spcPct val="0"/>
        </a:spcBef>
        <a:spcAft>
          <a:spcPct val="0"/>
        </a:spcAft>
        <a:defRPr sz="2400" b="1">
          <a:solidFill>
            <a:srgbClr val="194F8B"/>
          </a:solidFill>
          <a:latin typeface="Arial" charset="0"/>
        </a:defRPr>
      </a:lvl3pPr>
      <a:lvl4pPr algn="l" rtl="0" eaLnBrk="0" fontAlgn="base" hangingPunct="0">
        <a:spcBef>
          <a:spcPct val="0"/>
        </a:spcBef>
        <a:spcAft>
          <a:spcPct val="0"/>
        </a:spcAft>
        <a:defRPr sz="2400" b="1">
          <a:solidFill>
            <a:srgbClr val="194F8B"/>
          </a:solidFill>
          <a:latin typeface="Arial" charset="0"/>
        </a:defRPr>
      </a:lvl4pPr>
      <a:lvl5pPr algn="l" rtl="0" eaLnBrk="0" fontAlgn="base" hangingPunct="0">
        <a:spcBef>
          <a:spcPct val="0"/>
        </a:spcBef>
        <a:spcAft>
          <a:spcPct val="0"/>
        </a:spcAft>
        <a:defRPr sz="2400" b="1">
          <a:solidFill>
            <a:srgbClr val="194F8B"/>
          </a:solidFill>
          <a:latin typeface="Arial" charset="0"/>
        </a:defRPr>
      </a:lvl5pPr>
      <a:lvl6pPr marL="457200" algn="l" rtl="0" fontAlgn="base">
        <a:spcBef>
          <a:spcPct val="0"/>
        </a:spcBef>
        <a:spcAft>
          <a:spcPct val="0"/>
        </a:spcAft>
        <a:defRPr sz="2400" b="1">
          <a:solidFill>
            <a:srgbClr val="194F8B"/>
          </a:solidFill>
          <a:latin typeface="Arial" charset="0"/>
        </a:defRPr>
      </a:lvl6pPr>
      <a:lvl7pPr marL="914400" algn="l" rtl="0" fontAlgn="base">
        <a:spcBef>
          <a:spcPct val="0"/>
        </a:spcBef>
        <a:spcAft>
          <a:spcPct val="0"/>
        </a:spcAft>
        <a:defRPr sz="2400" b="1">
          <a:solidFill>
            <a:srgbClr val="194F8B"/>
          </a:solidFill>
          <a:latin typeface="Arial" charset="0"/>
        </a:defRPr>
      </a:lvl7pPr>
      <a:lvl8pPr marL="1371600" algn="l" rtl="0" fontAlgn="base">
        <a:spcBef>
          <a:spcPct val="0"/>
        </a:spcBef>
        <a:spcAft>
          <a:spcPct val="0"/>
        </a:spcAft>
        <a:defRPr sz="2400" b="1">
          <a:solidFill>
            <a:srgbClr val="194F8B"/>
          </a:solidFill>
          <a:latin typeface="Arial" charset="0"/>
        </a:defRPr>
      </a:lvl8pPr>
      <a:lvl9pPr marL="1828800" algn="l" rtl="0" fontAlgn="base">
        <a:spcBef>
          <a:spcPct val="0"/>
        </a:spcBef>
        <a:spcAft>
          <a:spcPct val="0"/>
        </a:spcAft>
        <a:defRPr sz="2400" b="1">
          <a:solidFill>
            <a:srgbClr val="194F8B"/>
          </a:solidFill>
          <a:latin typeface="Arial" charset="0"/>
        </a:defRPr>
      </a:lvl9pPr>
    </p:titleStyle>
    <p:bodyStyle>
      <a:lvl1pPr marL="342900" indent="-342900" algn="l" rtl="0" eaLnBrk="0" fontAlgn="base" hangingPunct="0">
        <a:spcBef>
          <a:spcPct val="20000"/>
        </a:spcBef>
        <a:spcAft>
          <a:spcPct val="0"/>
        </a:spcAft>
        <a:defRPr sz="2000" i="1">
          <a:solidFill>
            <a:schemeClr val="tx1"/>
          </a:solidFill>
          <a:latin typeface="+mn-lt"/>
          <a:ea typeface="+mn-ea"/>
          <a:cs typeface="+mn-cs"/>
        </a:defRPr>
      </a:lvl1pPr>
      <a:lvl2pPr marL="742950" indent="-285750" algn="l" rtl="0" eaLnBrk="0" fontAlgn="base" hangingPunct="0">
        <a:spcBef>
          <a:spcPct val="20000"/>
        </a:spcBef>
        <a:spcAft>
          <a:spcPct val="0"/>
        </a:spcAft>
        <a:defRPr i="1">
          <a:solidFill>
            <a:schemeClr val="tx1"/>
          </a:solidFill>
          <a:latin typeface="+mn-lt"/>
        </a:defRPr>
      </a:lvl2pPr>
      <a:lvl3pPr marL="1143000" indent="-228600" algn="l" rtl="0" eaLnBrk="0" fontAlgn="base" hangingPunct="0">
        <a:spcBef>
          <a:spcPct val="20000"/>
        </a:spcBef>
        <a:spcAft>
          <a:spcPct val="0"/>
        </a:spcAft>
        <a:defRPr sz="1600" i="1">
          <a:solidFill>
            <a:schemeClr val="tx1"/>
          </a:solidFill>
          <a:latin typeface="+mn-lt"/>
        </a:defRPr>
      </a:lvl3pPr>
      <a:lvl4pPr marL="1600200" indent="-228600" algn="l" rtl="0" eaLnBrk="0" fontAlgn="base" hangingPunct="0">
        <a:spcBef>
          <a:spcPct val="20000"/>
        </a:spcBef>
        <a:spcAft>
          <a:spcPct val="0"/>
        </a:spcAft>
        <a:defRPr sz="1600">
          <a:solidFill>
            <a:schemeClr val="tx1"/>
          </a:solidFill>
          <a:latin typeface="+mn-lt"/>
        </a:defRPr>
      </a:lvl4pPr>
      <a:lvl5pPr marL="2057400" indent="-228600" algn="l" rtl="0" eaLnBrk="0" fontAlgn="base" hangingPunct="0">
        <a:spcBef>
          <a:spcPct val="20000"/>
        </a:spcBef>
        <a:spcAft>
          <a:spcPct val="0"/>
        </a:spcAft>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oleObject" Target="../embeddings/oleObject1.bin"/><Relationship Id="rId3" Type="http://schemas.openxmlformats.org/officeDocument/2006/relationships/notesSlide" Target="../notesSlides/notesSlide2.xml"/><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7.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7.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0.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29.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27.png"/><Relationship Id="rId11" Type="http://schemas.openxmlformats.org/officeDocument/2006/relationships/image" Target="../media/image35.png"/><Relationship Id="rId5" Type="http://schemas.openxmlformats.org/officeDocument/2006/relationships/image" Target="../media/image26.png"/><Relationship Id="rId10" Type="http://schemas.openxmlformats.org/officeDocument/2006/relationships/image" Target="../media/image34.png"/><Relationship Id="rId4" Type="http://schemas.openxmlformats.org/officeDocument/2006/relationships/image" Target="../media/image25.png"/><Relationship Id="rId9" Type="http://schemas.openxmlformats.org/officeDocument/2006/relationships/image" Target="../media/image33.png"/><Relationship Id="rId14"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Appendix: The Impact of Migration on Wages</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0" name="Group 39"/>
          <p:cNvGrpSpPr>
            <a:grpSpLocks/>
          </p:cNvGrpSpPr>
          <p:nvPr/>
        </p:nvGrpSpPr>
        <p:grpSpPr bwMode="auto">
          <a:xfrm>
            <a:off x="598488" y="1503363"/>
            <a:ext cx="8283575" cy="5113337"/>
            <a:chOff x="566738" y="2200275"/>
            <a:chExt cx="7805737" cy="4219575"/>
          </a:xfrm>
        </p:grpSpPr>
        <p:sp>
          <p:nvSpPr>
            <p:cNvPr id="19473"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9474" name="Rectangle 30"/>
            <p:cNvSpPr>
              <a:spLocks noChangeArrowheads="1"/>
            </p:cNvSpPr>
            <p:nvPr/>
          </p:nvSpPr>
          <p:spPr bwMode="auto">
            <a:xfrm>
              <a:off x="600074" y="2204912"/>
              <a:ext cx="7772401" cy="29282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763588"/>
            <a:ext cx="8315325" cy="396875"/>
          </a:xfrm>
          <a:prstGeom prst="rect">
            <a:avLst/>
          </a:prstGeom>
          <a:noFill/>
          <a:ln w="9525" algn="ctr">
            <a:noFill/>
            <a:miter lim="800000"/>
            <a:headEnd/>
            <a:tailEnd/>
          </a:ln>
        </p:spPr>
        <p:txBody>
          <a:bodyPr>
            <a:spAutoFit/>
          </a:bodyPr>
          <a:lstStyle/>
          <a:p>
            <a:pPr>
              <a:spcBef>
                <a:spcPct val="20000"/>
              </a:spcBef>
            </a:pPr>
            <a:r>
              <a:rPr lang="en-US" sz="2000">
                <a:solidFill>
                  <a:srgbClr val="356A41"/>
                </a:solidFill>
              </a:rPr>
              <a:t>Effects of Immigration in the Short Run: Specific-Factors Model</a:t>
            </a:r>
          </a:p>
        </p:txBody>
      </p:sp>
      <p:sp>
        <p:nvSpPr>
          <p:cNvPr id="862214" name="Rectangle 6"/>
          <p:cNvSpPr>
            <a:spLocks noChangeArrowheads="1"/>
          </p:cNvSpPr>
          <p:nvPr/>
        </p:nvSpPr>
        <p:spPr bwMode="auto">
          <a:xfrm>
            <a:off x="595313" y="1130300"/>
            <a:ext cx="7947025" cy="39687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Determining the Wage </a:t>
            </a:r>
          </a:p>
        </p:txBody>
      </p:sp>
      <p:sp>
        <p:nvSpPr>
          <p:cNvPr id="19" name="Text Box 7"/>
          <p:cNvSpPr txBox="1">
            <a:spLocks noChangeArrowheads="1"/>
          </p:cNvSpPr>
          <p:nvPr/>
        </p:nvSpPr>
        <p:spPr bwMode="auto">
          <a:xfrm>
            <a:off x="628650" y="1784350"/>
            <a:ext cx="1328738"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5-1</a:t>
            </a:r>
          </a:p>
        </p:txBody>
      </p:sp>
      <p:sp>
        <p:nvSpPr>
          <p:cNvPr id="21" name="Rectangle 20"/>
          <p:cNvSpPr>
            <a:spLocks noChangeArrowheads="1"/>
          </p:cNvSpPr>
          <p:nvPr/>
        </p:nvSpPr>
        <p:spPr bwMode="auto">
          <a:xfrm>
            <a:off x="5403850" y="1860550"/>
            <a:ext cx="3376613" cy="4814888"/>
          </a:xfrm>
          <a:prstGeom prst="rect">
            <a:avLst/>
          </a:prstGeom>
          <a:noFill/>
          <a:ln w="9525">
            <a:noFill/>
            <a:miter lim="800000"/>
            <a:headEnd/>
            <a:tailEnd/>
          </a:ln>
        </p:spPr>
        <p:txBody>
          <a:bodyPr>
            <a:spAutoFit/>
          </a:bodyPr>
          <a:lstStyle/>
          <a:p>
            <a:pPr>
              <a:spcBef>
                <a:spcPct val="10000"/>
              </a:spcBef>
              <a:spcAft>
                <a:spcPct val="10000"/>
              </a:spcAft>
            </a:pPr>
            <a:r>
              <a:rPr lang="en-US" sz="1800" b="0"/>
              <a:t>The Home wage is determined at point </a:t>
            </a:r>
            <a:r>
              <a:rPr lang="en-US" sz="1800" b="0" i="1"/>
              <a:t>A, </a:t>
            </a:r>
            <a:r>
              <a:rPr lang="en-US" sz="1800" b="0"/>
              <a:t>the intersection of the marginal product of labor curves </a:t>
            </a:r>
            <a:r>
              <a:rPr lang="en-US" sz="1800" b="0" i="1"/>
              <a:t>P</a:t>
            </a:r>
            <a:r>
              <a:rPr lang="en-US" sz="1800" b="0" i="1" baseline="-25000"/>
              <a:t>M</a:t>
            </a:r>
            <a:r>
              <a:rPr lang="en-US" sz="1800" b="0" i="1"/>
              <a:t> </a:t>
            </a:r>
            <a:r>
              <a:rPr lang="en-US" sz="1800" b="0"/>
              <a:t>•</a:t>
            </a:r>
            <a:r>
              <a:rPr lang="en-US" sz="1800" b="0" i="1"/>
              <a:t> MPL</a:t>
            </a:r>
            <a:r>
              <a:rPr lang="en-US" sz="1800" b="0" i="1" baseline="-25000"/>
              <a:t>M</a:t>
            </a:r>
            <a:r>
              <a:rPr lang="en-US" sz="1800" b="0" i="1"/>
              <a:t> </a:t>
            </a:r>
            <a:r>
              <a:rPr lang="en-US" sz="1800" b="0"/>
              <a:t>and</a:t>
            </a:r>
            <a:r>
              <a:rPr lang="en-US" sz="1800" b="0" i="1"/>
              <a:t> P</a:t>
            </a:r>
            <a:r>
              <a:rPr lang="en-US" sz="1800" b="0" i="1" baseline="-25000"/>
              <a:t>A</a:t>
            </a:r>
            <a:r>
              <a:rPr lang="en-US" sz="1800" b="0"/>
              <a:t> •</a:t>
            </a:r>
            <a:r>
              <a:rPr lang="en-US" sz="1800" b="0" i="1"/>
              <a:t> MPL</a:t>
            </a:r>
            <a:r>
              <a:rPr lang="en-US" sz="1800" b="0" i="1" baseline="-25000"/>
              <a:t>A</a:t>
            </a:r>
            <a:r>
              <a:rPr lang="en-US" sz="1800" b="0"/>
              <a:t> in manufacturing and agriculture, respectively. </a:t>
            </a:r>
          </a:p>
          <a:p>
            <a:pPr>
              <a:spcBef>
                <a:spcPct val="10000"/>
              </a:spcBef>
              <a:spcAft>
                <a:spcPct val="10000"/>
              </a:spcAft>
            </a:pPr>
            <a:r>
              <a:rPr lang="en-US" sz="1800" b="0"/>
              <a:t>The amount of labor used in manufacturing is measured from left to right, starting at the origin 0</a:t>
            </a:r>
            <a:r>
              <a:rPr lang="en-US" sz="1800" b="0" i="1" baseline="-25000"/>
              <a:t>M</a:t>
            </a:r>
            <a:r>
              <a:rPr lang="en-US" sz="1800" b="0"/>
              <a:t>,</a:t>
            </a:r>
            <a:r>
              <a:rPr lang="en-US" sz="1800" b="0" i="1"/>
              <a:t> </a:t>
            </a:r>
            <a:r>
              <a:rPr lang="en-US" sz="1800" b="0"/>
              <a:t>and the amount of labor used in agriculture is measured from right to left, starting at the origin 0</a:t>
            </a:r>
            <a:r>
              <a:rPr lang="en-US" sz="1800" b="0" i="1" baseline="-25000"/>
              <a:t>A</a:t>
            </a:r>
            <a:r>
              <a:rPr lang="en-US" sz="1800" b="0"/>
              <a:t>.</a:t>
            </a:r>
            <a:r>
              <a:rPr lang="en-US" sz="1800" b="0" i="1"/>
              <a:t> </a:t>
            </a:r>
            <a:r>
              <a:rPr lang="en-US" sz="1800" b="0"/>
              <a:t>At point</a:t>
            </a:r>
            <a:r>
              <a:rPr lang="en-US" sz="1800" b="0" i="1"/>
              <a:t> A, </a:t>
            </a:r>
            <a:r>
              <a:rPr lang="en-US" sz="1800" b="0"/>
              <a:t>0</a:t>
            </a:r>
            <a:r>
              <a:rPr lang="en-US" sz="1800" b="0" i="1" baseline="-25000"/>
              <a:t>M</a:t>
            </a:r>
            <a:r>
              <a:rPr lang="en-US" sz="1800" b="0" i="1"/>
              <a:t>L</a:t>
            </a:r>
            <a:r>
              <a:rPr lang="en-US" sz="1800" b="0"/>
              <a:t> units of labor are used in manufacturing and 0</a:t>
            </a:r>
            <a:r>
              <a:rPr lang="en-US" sz="1800" b="0" i="1" baseline="-25000"/>
              <a:t>A</a:t>
            </a:r>
            <a:r>
              <a:rPr lang="en-US" sz="1800" b="0" i="1"/>
              <a:t>L </a:t>
            </a:r>
            <a:r>
              <a:rPr lang="en-US" sz="1800" b="0"/>
              <a:t>units of labor are used in agriculture.</a:t>
            </a:r>
          </a:p>
        </p:txBody>
      </p:sp>
      <p:sp>
        <p:nvSpPr>
          <p:cNvPr id="34" name="Rectangle 33"/>
          <p:cNvSpPr>
            <a:spLocks noChangeArrowheads="1"/>
          </p:cNvSpPr>
          <p:nvPr/>
        </p:nvSpPr>
        <p:spPr bwMode="auto">
          <a:xfrm>
            <a:off x="700088" y="2160588"/>
            <a:ext cx="4733925" cy="3609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5-1_PPT_2.gif"/>
          <p:cNvPicPr>
            <a:picLocks noChangeAspect="1"/>
          </p:cNvPicPr>
          <p:nvPr/>
        </p:nvPicPr>
        <p:blipFill>
          <a:blip r:embed="rId3" cstate="print"/>
          <a:srcRect/>
          <a:stretch>
            <a:fillRect/>
          </a:stretch>
        </p:blipFill>
        <p:spPr bwMode="auto">
          <a:xfrm>
            <a:off x="742950" y="2208213"/>
            <a:ext cx="4600575" cy="3514725"/>
          </a:xfrm>
          <a:prstGeom prst="rect">
            <a:avLst/>
          </a:prstGeom>
          <a:noFill/>
          <a:ln w="9525">
            <a:noFill/>
            <a:miter lim="800000"/>
            <a:headEnd/>
            <a:tailEnd/>
          </a:ln>
        </p:spPr>
      </p:pic>
      <p:pic>
        <p:nvPicPr>
          <p:cNvPr id="37" name="Picture 36" descr="fig5-1_PPT_3.gif"/>
          <p:cNvPicPr>
            <a:picLocks noChangeAspect="1"/>
          </p:cNvPicPr>
          <p:nvPr/>
        </p:nvPicPr>
        <p:blipFill>
          <a:blip r:embed="rId4" cstate="print"/>
          <a:srcRect/>
          <a:stretch>
            <a:fillRect/>
          </a:stretch>
        </p:blipFill>
        <p:spPr bwMode="auto">
          <a:xfrm>
            <a:off x="742950" y="2208213"/>
            <a:ext cx="4600575" cy="3514725"/>
          </a:xfrm>
          <a:prstGeom prst="rect">
            <a:avLst/>
          </a:prstGeom>
          <a:noFill/>
          <a:ln w="9525">
            <a:noFill/>
            <a:miter lim="800000"/>
            <a:headEnd/>
            <a:tailEnd/>
          </a:ln>
        </p:spPr>
      </p:pic>
      <p:pic>
        <p:nvPicPr>
          <p:cNvPr id="38" name="Picture 37" descr="fig5-1_PPT_4.gif"/>
          <p:cNvPicPr>
            <a:picLocks noChangeAspect="1"/>
          </p:cNvPicPr>
          <p:nvPr/>
        </p:nvPicPr>
        <p:blipFill>
          <a:blip r:embed="rId5" cstate="print"/>
          <a:srcRect/>
          <a:stretch>
            <a:fillRect/>
          </a:stretch>
        </p:blipFill>
        <p:spPr bwMode="auto">
          <a:xfrm>
            <a:off x="742950" y="2208213"/>
            <a:ext cx="4600575" cy="3514725"/>
          </a:xfrm>
          <a:prstGeom prst="rect">
            <a:avLst/>
          </a:prstGeom>
          <a:noFill/>
          <a:ln w="9525">
            <a:noFill/>
            <a:miter lim="800000"/>
            <a:headEnd/>
            <a:tailEnd/>
          </a:ln>
        </p:spPr>
      </p:pic>
      <p:pic>
        <p:nvPicPr>
          <p:cNvPr id="39" name="Picture 38" descr="fig5-1_PPT_5.gif"/>
          <p:cNvPicPr>
            <a:picLocks noChangeAspect="1"/>
          </p:cNvPicPr>
          <p:nvPr/>
        </p:nvPicPr>
        <p:blipFill>
          <a:blip r:embed="rId6" cstate="print"/>
          <a:srcRect/>
          <a:stretch>
            <a:fillRect/>
          </a:stretch>
        </p:blipFill>
        <p:spPr bwMode="auto">
          <a:xfrm>
            <a:off x="742950" y="2208213"/>
            <a:ext cx="4600575" cy="3514725"/>
          </a:xfrm>
          <a:prstGeom prst="rect">
            <a:avLst/>
          </a:prstGeom>
          <a:noFill/>
          <a:ln w="9525">
            <a:noFill/>
            <a:miter lim="800000"/>
            <a:headEnd/>
            <a:tailEnd/>
          </a:ln>
        </p:spPr>
      </p:pic>
      <p:sp>
        <p:nvSpPr>
          <p:cNvPr id="20" name="Rectangle 19"/>
          <p:cNvSpPr>
            <a:spLocks noChangeArrowheads="1"/>
          </p:cNvSpPr>
          <p:nvPr/>
        </p:nvSpPr>
        <p:spPr bwMode="auto">
          <a:xfrm>
            <a:off x="973138" y="407988"/>
            <a:ext cx="7273925" cy="196850"/>
          </a:xfrm>
          <a:prstGeom prst="rect">
            <a:avLst/>
          </a:prstGeom>
          <a:solidFill>
            <a:srgbClr val="F5D8A5"/>
          </a:solidFill>
          <a:ln w="9525" algn="ctr">
            <a:noFill/>
            <a:round/>
            <a:headEnd/>
            <a:tailEnd/>
          </a:ln>
        </p:spPr>
        <p:txBody>
          <a:bodyPr/>
          <a:lstStyle/>
          <a:p>
            <a:endParaRPr lang="en-US" sz="3200" b="0">
              <a:solidFill>
                <a:schemeClr val="tx2"/>
              </a:solidFill>
            </a:endParaRPr>
          </a:p>
        </p:txBody>
      </p:sp>
      <p:sp>
        <p:nvSpPr>
          <p:cNvPr id="22" name="Rectangle 3"/>
          <p:cNvSpPr>
            <a:spLocks noGrp="1" noChangeArrowheads="1"/>
          </p:cNvSpPr>
          <p:nvPr>
            <p:ph type="title"/>
          </p:nvPr>
        </p:nvSpPr>
        <p:spPr>
          <a:xfrm>
            <a:off x="566738" y="0"/>
            <a:ext cx="8577262" cy="820738"/>
          </a:xfrm>
        </p:spPr>
        <p:txBody>
          <a:bodyPr/>
          <a:lstStyle/>
          <a:p>
            <a:r>
              <a:rPr lang="en-US" smtClean="0">
                <a:solidFill>
                  <a:srgbClr val="69134B"/>
                </a:solidFill>
              </a:rPr>
              <a:t>1  Movement of Labor between Countries: Migration</a:t>
            </a:r>
          </a:p>
        </p:txBody>
      </p:sp>
      <p:cxnSp>
        <p:nvCxnSpPr>
          <p:cNvPr id="23" name="Straight Connector 22"/>
          <p:cNvCxnSpPr>
            <a:cxnSpLocks noChangeShapeType="1"/>
          </p:cNvCxnSpPr>
          <p:nvPr/>
        </p:nvCxnSpPr>
        <p:spPr bwMode="auto">
          <a:xfrm>
            <a:off x="566738" y="623888"/>
            <a:ext cx="7680325" cy="0"/>
          </a:xfrm>
          <a:prstGeom prst="line">
            <a:avLst/>
          </a:prstGeom>
          <a:noFill/>
          <a:ln w="19050" cap="rnd" algn="ctr">
            <a:solidFill>
              <a:srgbClr val="9C3A45"/>
            </a:solidFill>
            <a:prstDash val="sysDash"/>
            <a:round/>
            <a:headEnd/>
            <a:tailEnd/>
          </a:ln>
        </p:spPr>
      </p:cxnSp>
      <p:sp>
        <p:nvSpPr>
          <p:cNvPr id="18" name="TextBox 17"/>
          <p:cNvSpPr txBox="1">
            <a:spLocks noRot="1" noChangeAspect="1" noMove="1" noResize="1" noEditPoints="1" noAdjustHandles="1" noChangeArrowheads="1" noChangeShapeType="1" noTextEdit="1"/>
          </p:cNvSpPr>
          <p:nvPr/>
        </p:nvSpPr>
        <p:spPr>
          <a:xfrm>
            <a:off x="2410474" y="5794585"/>
            <a:ext cx="1650260" cy="430887"/>
          </a:xfrm>
          <a:prstGeom prst="rect">
            <a:avLst/>
          </a:prstGeom>
          <a:blipFill rotWithShape="1">
            <a:blip r:embed="rId7" cstate="print"/>
            <a:stretch>
              <a:fillRect r="-11808"/>
            </a:stretch>
          </a:blipFill>
        </p:spPr>
        <p:txBody>
          <a:bodyPr/>
          <a:lstStyle/>
          <a:p>
            <a:pPr>
              <a:spcBef>
                <a:spcPct val="10000"/>
              </a:spcBef>
              <a:spcAft>
                <a:spcPct val="10000"/>
              </a:spcAft>
              <a:defRPr/>
            </a:pPr>
            <a:r>
              <a:rPr lang="en-US">
                <a:noFill/>
              </a:rPr>
              <a:t> </a:t>
            </a:r>
          </a:p>
        </p:txBody>
      </p:sp>
      <p:pic>
        <p:nvPicPr>
          <p:cNvPr id="2" name="Picture 1"/>
          <p:cNvPicPr>
            <a:picLocks noChangeAspect="1"/>
          </p:cNvPicPr>
          <p:nvPr/>
        </p:nvPicPr>
        <p:blipFill>
          <a:blip r:embed="rId8" cstate="print"/>
          <a:srcRect/>
          <a:stretch>
            <a:fillRect/>
          </a:stretch>
        </p:blipFill>
        <p:spPr bwMode="auto">
          <a:xfrm>
            <a:off x="742950" y="2208213"/>
            <a:ext cx="4600575" cy="3514725"/>
          </a:xfrm>
          <a:prstGeom prst="rect">
            <a:avLst/>
          </a:prstGeom>
          <a:noFill/>
          <a:ln w="9525">
            <a:noFill/>
            <a:miter lim="800000"/>
            <a:headEnd/>
            <a:tailEnd/>
          </a:ln>
        </p:spPr>
      </p:pic>
      <p:sp>
        <p:nvSpPr>
          <p:cNvPr id="19472" name="Text Box 19"/>
          <p:cNvSpPr txBox="1">
            <a:spLocks noChangeArrowheads="1"/>
          </p:cNvSpPr>
          <p:nvPr/>
        </p:nvSpPr>
        <p:spPr bwMode="auto">
          <a:xfrm>
            <a:off x="2012950" y="1539875"/>
            <a:ext cx="1839913" cy="304800"/>
          </a:xfrm>
          <a:prstGeom prst="rect">
            <a:avLst/>
          </a:prstGeom>
          <a:noFill/>
          <a:ln w="9525">
            <a:noFill/>
            <a:miter lim="800000"/>
            <a:headEnd/>
            <a:tailEnd/>
          </a:ln>
        </p:spPr>
        <p:txBody>
          <a:bodyPr wrap="none">
            <a:spAutoFit/>
          </a:bodyPr>
          <a:lstStyle/>
          <a:p>
            <a:r>
              <a:rPr lang="en-US">
                <a:solidFill>
                  <a:srgbClr val="8A3A6A"/>
                </a:solidFill>
              </a:rPr>
              <a:t>Home Labor Market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left)">
                                      <p:cBhvr>
                                        <p:cTn id="10" dur="500"/>
                                        <p:tgtEl>
                                          <p:spTgt spid="22"/>
                                        </p:tgtEl>
                                      </p:cBhvr>
                                    </p:animEffect>
                                  </p:childTnLst>
                                </p:cTn>
                              </p:par>
                              <p:par>
                                <p:cTn id="11" presetID="22"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862213"/>
                                        </p:tgtEl>
                                        <p:attrNameLst>
                                          <p:attrName>style.visibility</p:attrName>
                                        </p:attrNameLst>
                                      </p:cBhvr>
                                      <p:to>
                                        <p:strVal val="visible"/>
                                      </p:to>
                                    </p:set>
                                    <p:animEffect transition="in" filter="wipe(left)">
                                      <p:cBhvr>
                                        <p:cTn id="17" dur="500"/>
                                        <p:tgtEl>
                                          <p:spTgt spid="862213"/>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862214"/>
                                        </p:tgtEl>
                                        <p:attrNameLst>
                                          <p:attrName>style.visibility</p:attrName>
                                        </p:attrNameLst>
                                      </p:cBhvr>
                                      <p:to>
                                        <p:strVal val="visible"/>
                                      </p:to>
                                    </p:set>
                                    <p:animEffect transition="in" filter="wipe(left)">
                                      <p:cBhvr>
                                        <p:cTn id="21" dur="500"/>
                                        <p:tgtEl>
                                          <p:spTgt spid="862214"/>
                                        </p:tgtEl>
                                      </p:cBhvr>
                                    </p:animEffect>
                                  </p:childTnLst>
                                </p:cTn>
                              </p:par>
                            </p:childTnLst>
                          </p:cTn>
                        </p:par>
                        <p:par>
                          <p:cTn id="22" fill="hold">
                            <p:stCondLst>
                              <p:cond delay="1500"/>
                            </p:stCondLst>
                            <p:childTnLst>
                              <p:par>
                                <p:cTn id="23" presetID="29" presetClass="entr" presetSubtype="0" fill="hold"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ppt_x</p:attrName>
                                        </p:attrNameLst>
                                      </p:cBhvr>
                                      <p:tavLst>
                                        <p:tav tm="0">
                                          <p:val>
                                            <p:strVal val="#ppt_x-.2"/>
                                          </p:val>
                                        </p:tav>
                                        <p:tav tm="100000">
                                          <p:val>
                                            <p:strVal val="#ppt_x"/>
                                          </p:val>
                                        </p:tav>
                                      </p:tavLst>
                                    </p:anim>
                                    <p:anim calcmode="lin" valueType="num">
                                      <p:cBhvr>
                                        <p:cTn id="26" dur="5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27" dur="500"/>
                                        <p:tgtEl>
                                          <p:spTgt spid="40"/>
                                        </p:tgtEl>
                                      </p:cBhvr>
                                    </p:animEffect>
                                  </p:childTnLst>
                                </p:cTn>
                              </p:par>
                            </p:childTnLst>
                          </p:cTn>
                        </p:par>
                        <p:par>
                          <p:cTn id="28" fill="hold">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left)">
                                      <p:cBhvr>
                                        <p:cTn id="31" dur="500"/>
                                        <p:tgtEl>
                                          <p:spTgt spid="19"/>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animEffect transition="in" filter="wipe(left)">
                                      <p:cBhvr>
                                        <p:cTn id="39" dur="500"/>
                                        <p:tgtEl>
                                          <p:spTgt spid="21">
                                            <p:txEl>
                                              <p:pRg st="0" end="0"/>
                                            </p:txEl>
                                          </p:spTgt>
                                        </p:tgtEl>
                                      </p:cBhvr>
                                    </p:animEffect>
                                  </p:childTnLst>
                                </p:cTn>
                              </p:par>
                            </p:childTnLst>
                          </p:cTn>
                        </p:par>
                        <p:par>
                          <p:cTn id="40" fill="hold">
                            <p:stCondLst>
                              <p:cond delay="3500"/>
                            </p:stCondLst>
                            <p:childTnLst>
                              <p:par>
                                <p:cTn id="41" presetID="22" presetClass="entr" presetSubtype="4"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00"/>
                                        <p:tgtEl>
                                          <p:spTgt spid="2"/>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left)">
                                      <p:cBhvr>
                                        <p:cTn id="47" dur="1000"/>
                                        <p:tgtEl>
                                          <p:spTgt spid="39"/>
                                        </p:tgtEl>
                                      </p:cBhvr>
                                    </p:animEffect>
                                  </p:childTnLst>
                                </p:cTn>
                              </p:par>
                            </p:childTnLst>
                          </p:cTn>
                        </p:par>
                        <p:par>
                          <p:cTn id="48" fill="hold">
                            <p:stCondLst>
                              <p:cond delay="5000"/>
                            </p:stCondLst>
                            <p:childTnLst>
                              <p:par>
                                <p:cTn id="49" presetID="22" presetClass="entr" presetSubtype="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wipe(left)">
                                      <p:cBhvr>
                                        <p:cTn id="51" dur="1000"/>
                                        <p:tgtEl>
                                          <p:spTgt spid="37"/>
                                        </p:tgtEl>
                                      </p:cBhvr>
                                    </p:animEffect>
                                  </p:childTnLst>
                                </p:cTn>
                              </p:par>
                            </p:childTnLst>
                          </p:cTn>
                        </p:par>
                        <p:par>
                          <p:cTn id="52" fill="hold">
                            <p:stCondLst>
                              <p:cond delay="6000"/>
                            </p:stCondLst>
                            <p:childTnLst>
                              <p:par>
                                <p:cTn id="53" presetID="22" presetClass="entr" presetSubtype="2" fill="hold"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wipe(right)">
                                      <p:cBhvr>
                                        <p:cTn id="55" dur="1000"/>
                                        <p:tgtEl>
                                          <p:spTgt spid="38"/>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1">
                                            <p:txEl>
                                              <p:pRg st="1" end="1"/>
                                            </p:txEl>
                                          </p:spTgt>
                                        </p:tgtEl>
                                        <p:attrNameLst>
                                          <p:attrName>style.visibility</p:attrName>
                                        </p:attrNameLst>
                                      </p:cBhvr>
                                      <p:to>
                                        <p:strVal val="visible"/>
                                      </p:to>
                                    </p:set>
                                    <p:animEffect transition="in" filter="wipe(left)">
                                      <p:cBhvr>
                                        <p:cTn id="60" dur="500"/>
                                        <p:tgtEl>
                                          <p:spTgt spid="21">
                                            <p:txEl>
                                              <p:pRg st="1" end="1"/>
                                            </p:txEl>
                                          </p:spTgt>
                                        </p:tgtEl>
                                      </p:cBhvr>
                                    </p:animEffect>
                                  </p:childTnLst>
                                </p:cTn>
                              </p:par>
                            </p:childTnLst>
                          </p:cTn>
                        </p:par>
                        <p:par>
                          <p:cTn id="61" fill="hold">
                            <p:stCondLst>
                              <p:cond delay="500"/>
                            </p:stCondLst>
                            <p:childTnLst>
                              <p:par>
                                <p:cTn id="62" presetID="22" presetClass="entr" presetSubtype="8" fill="hold"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1000"/>
                                        <p:tgtEl>
                                          <p:spTgt spid="36"/>
                                        </p:tgtEl>
                                      </p:cBhvr>
                                    </p:animEffec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P spid="20" grpId="0" animBg="1"/>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743075"/>
            <a:ext cx="8432800" cy="4846638"/>
            <a:chOff x="566738" y="2200275"/>
            <a:chExt cx="7805737" cy="4219575"/>
          </a:xfrm>
        </p:grpSpPr>
        <p:sp>
          <p:nvSpPr>
            <p:cNvPr id="1106"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1107" name="Rectangle 30"/>
            <p:cNvSpPr>
              <a:spLocks noChangeArrowheads="1"/>
            </p:cNvSpPr>
            <p:nvPr/>
          </p:nvSpPr>
          <p:spPr bwMode="auto">
            <a:xfrm>
              <a:off x="581024" y="2219327"/>
              <a:ext cx="7772401" cy="295370"/>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862213" name="Rectangle 5"/>
          <p:cNvSpPr>
            <a:spLocks noChangeArrowheads="1"/>
          </p:cNvSpPr>
          <p:nvPr/>
        </p:nvSpPr>
        <p:spPr bwMode="auto">
          <a:xfrm>
            <a:off x="566738" y="633413"/>
            <a:ext cx="8577262" cy="822325"/>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Effects of Immigration in the Short Run:</a:t>
            </a:r>
            <a:br>
              <a:rPr lang="en-US" sz="2400">
                <a:solidFill>
                  <a:srgbClr val="356A41"/>
                </a:solidFill>
              </a:rPr>
            </a:br>
            <a:r>
              <a:rPr lang="en-US" sz="2400">
                <a:solidFill>
                  <a:srgbClr val="356A41"/>
                </a:solidFill>
              </a:rPr>
              <a:t>Specific-Factors Model</a:t>
            </a:r>
          </a:p>
        </p:txBody>
      </p:sp>
      <p:sp>
        <p:nvSpPr>
          <p:cNvPr id="862214" name="Rectangle 6"/>
          <p:cNvSpPr>
            <a:spLocks noChangeArrowheads="1"/>
          </p:cNvSpPr>
          <p:nvPr/>
        </p:nvSpPr>
        <p:spPr bwMode="auto">
          <a:xfrm>
            <a:off x="552450" y="1355725"/>
            <a:ext cx="7947025" cy="39687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Effect of Immigration on the Wage in Home</a:t>
            </a:r>
          </a:p>
        </p:txBody>
      </p:sp>
      <p:sp>
        <p:nvSpPr>
          <p:cNvPr id="19" name="Text Box 7"/>
          <p:cNvSpPr txBox="1">
            <a:spLocks noChangeArrowheads="1"/>
          </p:cNvSpPr>
          <p:nvPr/>
        </p:nvSpPr>
        <p:spPr bwMode="auto">
          <a:xfrm>
            <a:off x="585788" y="2038350"/>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5-2</a:t>
            </a:r>
          </a:p>
        </p:txBody>
      </p:sp>
      <p:sp>
        <p:nvSpPr>
          <p:cNvPr id="21" name="Rectangle 20"/>
          <p:cNvSpPr>
            <a:spLocks noChangeArrowheads="1"/>
          </p:cNvSpPr>
          <p:nvPr/>
        </p:nvSpPr>
        <p:spPr bwMode="auto">
          <a:xfrm>
            <a:off x="5989638" y="2024063"/>
            <a:ext cx="3154362" cy="4194175"/>
          </a:xfrm>
          <a:prstGeom prst="rect">
            <a:avLst/>
          </a:prstGeom>
          <a:noFill/>
          <a:ln w="9525">
            <a:noFill/>
            <a:miter lim="800000"/>
            <a:headEnd/>
            <a:tailEnd/>
          </a:ln>
        </p:spPr>
        <p:txBody>
          <a:bodyPr>
            <a:spAutoFit/>
          </a:bodyPr>
          <a:lstStyle/>
          <a:p>
            <a:pPr>
              <a:spcBef>
                <a:spcPct val="10000"/>
              </a:spcBef>
              <a:spcAft>
                <a:spcPct val="10000"/>
              </a:spcAft>
            </a:pPr>
            <a:endParaRPr lang="en-US" sz="1600">
              <a:solidFill>
                <a:srgbClr val="8A3A6A"/>
              </a:solidFill>
            </a:endParaRPr>
          </a:p>
          <a:p>
            <a:pPr>
              <a:spcBef>
                <a:spcPct val="10000"/>
              </a:spcBef>
              <a:spcAft>
                <a:spcPct val="10000"/>
              </a:spcAft>
            </a:pPr>
            <a:r>
              <a:rPr lang="en-US" sz="1600" b="0"/>
              <a:t>When the amount of labor at Home increases by the amount </a:t>
            </a:r>
            <a:r>
              <a:rPr lang="en-US" sz="1600" b="0">
                <a:sym typeface="Symbol" pitchFamily="18" charset="2"/>
              </a:rPr>
              <a:t></a:t>
            </a:r>
            <a:r>
              <a:rPr lang="en-US" sz="1600" b="0" i="1"/>
              <a:t>L,</a:t>
            </a:r>
            <a:r>
              <a:rPr lang="en-US" sz="1600" b="0"/>
              <a:t> the origin for agriculture shifts to the right by that amount, from 0</a:t>
            </a:r>
            <a:r>
              <a:rPr lang="en-US" sz="1600" b="0" i="1" baseline="-25000"/>
              <a:t>A</a:t>
            </a:r>
            <a:r>
              <a:rPr lang="en-US" sz="1600" b="0"/>
              <a:t> </a:t>
            </a:r>
            <a:r>
              <a:rPr lang="en-US" sz="1600" b="0" i="1"/>
              <a:t>to </a:t>
            </a:r>
            <a:r>
              <a:rPr lang="en-US" sz="1600" b="0"/>
              <a:t>0</a:t>
            </a:r>
            <a:r>
              <a:rPr lang="en-US" sz="1600" b="0" i="1"/>
              <a:t>A</a:t>
            </a:r>
            <a:r>
              <a:rPr lang="en-US" sz="1600" b="0" i="1">
                <a:sym typeface="Symbol" pitchFamily="18" charset="2"/>
              </a:rPr>
              <a:t></a:t>
            </a:r>
            <a:r>
              <a:rPr lang="en-US" sz="1600" b="0"/>
              <a:t>.</a:t>
            </a:r>
            <a:r>
              <a:rPr lang="en-US" sz="1600" b="0" i="1"/>
              <a:t>  </a:t>
            </a:r>
          </a:p>
          <a:p>
            <a:pPr>
              <a:spcBef>
                <a:spcPct val="10000"/>
              </a:spcBef>
              <a:spcAft>
                <a:spcPct val="10000"/>
              </a:spcAft>
            </a:pPr>
            <a:r>
              <a:rPr lang="en-US" sz="1600" b="0"/>
              <a:t>The marginal product of labor curve in agriculture also shifts right by the amount </a:t>
            </a:r>
            <a:r>
              <a:rPr lang="en-US" sz="1600" b="0">
                <a:sym typeface="Symbol" pitchFamily="18" charset="2"/>
              </a:rPr>
              <a:t></a:t>
            </a:r>
            <a:r>
              <a:rPr lang="en-US" sz="1600" b="0" i="1"/>
              <a:t>L.</a:t>
            </a:r>
          </a:p>
          <a:p>
            <a:pPr>
              <a:spcBef>
                <a:spcPct val="10000"/>
              </a:spcBef>
              <a:spcAft>
                <a:spcPct val="10000"/>
              </a:spcAft>
            </a:pPr>
            <a:r>
              <a:rPr lang="en-US" sz="1600" b="0"/>
              <a:t>Equilibrium in the Home labor market is now at point </a:t>
            </a:r>
            <a:r>
              <a:rPr lang="en-US" sz="1600" b="0" i="1"/>
              <a:t>B:</a:t>
            </a:r>
            <a:r>
              <a:rPr lang="en-US" sz="1600" b="0"/>
              <a:t> wages have fallen to </a:t>
            </a:r>
            <a:r>
              <a:rPr lang="en-US" sz="1600" b="0" i="1"/>
              <a:t>W</a:t>
            </a:r>
            <a:r>
              <a:rPr lang="en-US" sz="1600" b="0" i="1">
                <a:sym typeface="Symbol" pitchFamily="18" charset="2"/>
              </a:rPr>
              <a:t></a:t>
            </a:r>
            <a:r>
              <a:rPr lang="en-US" sz="1600" b="0"/>
              <a:t> and the amount of labor has increased in manufacturing (to 0</a:t>
            </a:r>
            <a:r>
              <a:rPr lang="en-US" sz="1600" b="0" i="1" baseline="-25000"/>
              <a:t>M</a:t>
            </a:r>
            <a:r>
              <a:rPr lang="en-US" sz="1600" b="0" i="1"/>
              <a:t>L</a:t>
            </a:r>
            <a:r>
              <a:rPr lang="en-US" sz="1600" b="0" i="1">
                <a:sym typeface="Symbol" pitchFamily="18" charset="2"/>
              </a:rPr>
              <a:t></a:t>
            </a:r>
            <a:r>
              <a:rPr lang="en-US" sz="1600" b="0"/>
              <a:t>) and in agriculture (to</a:t>
            </a:r>
            <a:r>
              <a:rPr lang="en-US" sz="1600" b="0" i="1"/>
              <a:t> </a:t>
            </a:r>
            <a:r>
              <a:rPr lang="en-US" sz="1600" b="0"/>
              <a:t>0</a:t>
            </a:r>
            <a:r>
              <a:rPr lang="en-US" sz="1600" b="0" i="1" baseline="-25000"/>
              <a:t>A</a:t>
            </a:r>
            <a:r>
              <a:rPr lang="en-US" sz="1600" b="0" i="1">
                <a:sym typeface="Symbol" pitchFamily="18" charset="2"/>
              </a:rPr>
              <a:t></a:t>
            </a:r>
            <a:r>
              <a:rPr lang="en-US" sz="1600" b="0" i="1"/>
              <a:t>L</a:t>
            </a:r>
            <a:r>
              <a:rPr lang="en-US" sz="1600" b="0" i="1">
                <a:sym typeface="Symbol" pitchFamily="18" charset="2"/>
              </a:rPr>
              <a:t></a:t>
            </a:r>
            <a:r>
              <a:rPr lang="en-US" sz="1600" b="0"/>
              <a:t>).</a:t>
            </a:r>
          </a:p>
          <a:p>
            <a:pPr>
              <a:spcBef>
                <a:spcPct val="10000"/>
              </a:spcBef>
              <a:spcAft>
                <a:spcPct val="10000"/>
              </a:spcAft>
            </a:pPr>
            <a:endParaRPr lang="en-US" sz="1600" b="0"/>
          </a:p>
        </p:txBody>
      </p:sp>
      <p:sp>
        <p:nvSpPr>
          <p:cNvPr id="34" name="Rectangle 33"/>
          <p:cNvSpPr>
            <a:spLocks noChangeArrowheads="1"/>
          </p:cNvSpPr>
          <p:nvPr/>
        </p:nvSpPr>
        <p:spPr bwMode="auto">
          <a:xfrm>
            <a:off x="660400" y="2406650"/>
            <a:ext cx="5172075"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20" name="Picture 19" descr="fig5_2_PPT_1.gif"/>
          <p:cNvPicPr>
            <a:picLocks noChangeAspect="1"/>
          </p:cNvPicPr>
          <p:nvPr/>
        </p:nvPicPr>
        <p:blipFill>
          <a:blip r:embed="rId4" cstate="print"/>
          <a:srcRect/>
          <a:stretch>
            <a:fillRect/>
          </a:stretch>
        </p:blipFill>
        <p:spPr bwMode="auto">
          <a:xfrm>
            <a:off x="731838" y="2468563"/>
            <a:ext cx="5057775" cy="3400425"/>
          </a:xfrm>
          <a:prstGeom prst="rect">
            <a:avLst/>
          </a:prstGeom>
          <a:noFill/>
          <a:ln w="9525">
            <a:noFill/>
            <a:miter lim="800000"/>
            <a:headEnd/>
            <a:tailEnd/>
          </a:ln>
        </p:spPr>
      </p:pic>
      <p:pic>
        <p:nvPicPr>
          <p:cNvPr id="22" name="Picture 21" descr="fig5_2_PPT_2.gif"/>
          <p:cNvPicPr>
            <a:picLocks noChangeAspect="1"/>
          </p:cNvPicPr>
          <p:nvPr/>
        </p:nvPicPr>
        <p:blipFill>
          <a:blip r:embed="rId5" cstate="print"/>
          <a:srcRect/>
          <a:stretch>
            <a:fillRect/>
          </a:stretch>
        </p:blipFill>
        <p:spPr bwMode="auto">
          <a:xfrm>
            <a:off x="731838" y="2468563"/>
            <a:ext cx="5057775" cy="3400425"/>
          </a:xfrm>
          <a:prstGeom prst="rect">
            <a:avLst/>
          </a:prstGeom>
          <a:noFill/>
          <a:ln w="9525">
            <a:noFill/>
            <a:miter lim="800000"/>
            <a:headEnd/>
            <a:tailEnd/>
          </a:ln>
        </p:spPr>
      </p:pic>
      <p:pic>
        <p:nvPicPr>
          <p:cNvPr id="23" name="Picture 22" descr="fig5_2_PPT_3.gif"/>
          <p:cNvPicPr>
            <a:picLocks noChangeAspect="1"/>
          </p:cNvPicPr>
          <p:nvPr/>
        </p:nvPicPr>
        <p:blipFill>
          <a:blip r:embed="rId6" cstate="print"/>
          <a:srcRect/>
          <a:stretch>
            <a:fillRect/>
          </a:stretch>
        </p:blipFill>
        <p:spPr bwMode="auto">
          <a:xfrm>
            <a:off x="731838" y="2468563"/>
            <a:ext cx="5057775" cy="3400425"/>
          </a:xfrm>
          <a:prstGeom prst="rect">
            <a:avLst/>
          </a:prstGeom>
          <a:noFill/>
          <a:ln w="9525">
            <a:noFill/>
            <a:miter lim="800000"/>
            <a:headEnd/>
            <a:tailEnd/>
          </a:ln>
        </p:spPr>
      </p:pic>
      <p:pic>
        <p:nvPicPr>
          <p:cNvPr id="24" name="Picture 23" descr="fig5_2_PPT_4.gif"/>
          <p:cNvPicPr>
            <a:picLocks noChangeAspect="1"/>
          </p:cNvPicPr>
          <p:nvPr/>
        </p:nvPicPr>
        <p:blipFill>
          <a:blip r:embed="rId7" cstate="print"/>
          <a:srcRect/>
          <a:stretch>
            <a:fillRect/>
          </a:stretch>
        </p:blipFill>
        <p:spPr bwMode="auto">
          <a:xfrm>
            <a:off x="731838" y="2468563"/>
            <a:ext cx="5057775" cy="3400425"/>
          </a:xfrm>
          <a:prstGeom prst="rect">
            <a:avLst/>
          </a:prstGeom>
          <a:noFill/>
          <a:ln w="9525">
            <a:noFill/>
            <a:miter lim="800000"/>
            <a:headEnd/>
            <a:tailEnd/>
          </a:ln>
        </p:spPr>
      </p:pic>
      <p:pic>
        <p:nvPicPr>
          <p:cNvPr id="25" name="Picture 24" descr="fig5_2_PPT_5.gif"/>
          <p:cNvPicPr>
            <a:picLocks noChangeAspect="1"/>
          </p:cNvPicPr>
          <p:nvPr/>
        </p:nvPicPr>
        <p:blipFill>
          <a:blip r:embed="rId8" cstate="print"/>
          <a:srcRect/>
          <a:stretch>
            <a:fillRect/>
          </a:stretch>
        </p:blipFill>
        <p:spPr bwMode="auto">
          <a:xfrm>
            <a:off x="731838" y="2468563"/>
            <a:ext cx="5057775" cy="3400425"/>
          </a:xfrm>
          <a:prstGeom prst="rect">
            <a:avLst/>
          </a:prstGeom>
          <a:noFill/>
          <a:ln w="9525">
            <a:noFill/>
            <a:miter lim="800000"/>
            <a:headEnd/>
            <a:tailEnd/>
          </a:ln>
        </p:spPr>
      </p:pic>
      <p:pic>
        <p:nvPicPr>
          <p:cNvPr id="26" name="Picture 25" descr="fig5_2_PPT_6.gif"/>
          <p:cNvPicPr>
            <a:picLocks noChangeAspect="1"/>
          </p:cNvPicPr>
          <p:nvPr/>
        </p:nvPicPr>
        <p:blipFill>
          <a:blip r:embed="rId9" cstate="print"/>
          <a:srcRect/>
          <a:stretch>
            <a:fillRect/>
          </a:stretch>
        </p:blipFill>
        <p:spPr bwMode="auto">
          <a:xfrm>
            <a:off x="731838" y="2468563"/>
            <a:ext cx="5057775" cy="3400425"/>
          </a:xfrm>
          <a:prstGeom prst="rect">
            <a:avLst/>
          </a:prstGeom>
          <a:noFill/>
          <a:ln w="9525">
            <a:noFill/>
            <a:miter lim="800000"/>
            <a:headEnd/>
            <a:tailEnd/>
          </a:ln>
        </p:spPr>
      </p:pic>
      <p:pic>
        <p:nvPicPr>
          <p:cNvPr id="27" name="Picture 26" descr="fig5_2_PPT_7.gif"/>
          <p:cNvPicPr>
            <a:picLocks noChangeAspect="1"/>
          </p:cNvPicPr>
          <p:nvPr/>
        </p:nvPicPr>
        <p:blipFill>
          <a:blip r:embed="rId10" cstate="print"/>
          <a:srcRect/>
          <a:stretch>
            <a:fillRect/>
          </a:stretch>
        </p:blipFill>
        <p:spPr bwMode="auto">
          <a:xfrm>
            <a:off x="731838" y="2468563"/>
            <a:ext cx="5057775" cy="3400425"/>
          </a:xfrm>
          <a:prstGeom prst="rect">
            <a:avLst/>
          </a:prstGeom>
          <a:noFill/>
          <a:ln w="9525">
            <a:noFill/>
            <a:miter lim="800000"/>
            <a:headEnd/>
            <a:tailEnd/>
          </a:ln>
        </p:spPr>
      </p:pic>
      <p:pic>
        <p:nvPicPr>
          <p:cNvPr id="28" name="Picture 27" descr="fig5_2_PPT_8.gif"/>
          <p:cNvPicPr>
            <a:picLocks noChangeAspect="1"/>
          </p:cNvPicPr>
          <p:nvPr/>
        </p:nvPicPr>
        <p:blipFill>
          <a:blip r:embed="rId11" cstate="print"/>
          <a:srcRect/>
          <a:stretch>
            <a:fillRect/>
          </a:stretch>
        </p:blipFill>
        <p:spPr bwMode="auto">
          <a:xfrm>
            <a:off x="731838" y="2468563"/>
            <a:ext cx="5057775" cy="3400425"/>
          </a:xfrm>
          <a:prstGeom prst="rect">
            <a:avLst/>
          </a:prstGeom>
          <a:noFill/>
          <a:ln w="9525">
            <a:noFill/>
            <a:miter lim="800000"/>
            <a:headEnd/>
            <a:tailEnd/>
          </a:ln>
        </p:spPr>
      </p:pic>
      <p:pic>
        <p:nvPicPr>
          <p:cNvPr id="29" name="Picture 28" descr="fig5_2_PPT_9.gif"/>
          <p:cNvPicPr>
            <a:picLocks noChangeAspect="1"/>
          </p:cNvPicPr>
          <p:nvPr/>
        </p:nvPicPr>
        <p:blipFill>
          <a:blip r:embed="rId12" cstate="print"/>
          <a:srcRect/>
          <a:stretch>
            <a:fillRect/>
          </a:stretch>
        </p:blipFill>
        <p:spPr bwMode="auto">
          <a:xfrm>
            <a:off x="731838" y="2468563"/>
            <a:ext cx="5057775" cy="3400425"/>
          </a:xfrm>
          <a:prstGeom prst="rect">
            <a:avLst/>
          </a:prstGeom>
          <a:noFill/>
          <a:ln w="9525">
            <a:noFill/>
            <a:miter lim="800000"/>
            <a:headEnd/>
            <a:tailEnd/>
          </a:ln>
        </p:spPr>
      </p:pic>
      <p:graphicFrame>
        <p:nvGraphicFramePr>
          <p:cNvPr id="1086" name="Object 62"/>
          <p:cNvGraphicFramePr>
            <a:graphicFrameLocks noChangeAspect="1"/>
          </p:cNvGraphicFramePr>
          <p:nvPr/>
        </p:nvGraphicFramePr>
        <p:xfrm>
          <a:off x="4413250" y="3451225"/>
          <a:ext cx="114300" cy="215900"/>
        </p:xfrm>
        <a:graphic>
          <a:graphicData uri="http://schemas.openxmlformats.org/presentationml/2006/ole">
            <p:oleObj spid="_x0000_s1086" name="Equation" r:id="rId13" imgW="114120" imgH="215640" progId="Equation.3">
              <p:embed/>
            </p:oleObj>
          </a:graphicData>
        </a:graphic>
      </p:graphicFrame>
      <p:sp>
        <p:nvSpPr>
          <p:cNvPr id="1102" name="Rectangle 31"/>
          <p:cNvSpPr>
            <a:spLocks noChangeArrowheads="1"/>
          </p:cNvSpPr>
          <p:nvPr/>
        </p:nvSpPr>
        <p:spPr bwMode="auto">
          <a:xfrm>
            <a:off x="973138" y="407988"/>
            <a:ext cx="7273925" cy="196850"/>
          </a:xfrm>
          <a:prstGeom prst="rect">
            <a:avLst/>
          </a:prstGeom>
          <a:solidFill>
            <a:srgbClr val="F5D8A5"/>
          </a:solidFill>
          <a:ln w="9525" algn="ctr">
            <a:noFill/>
            <a:round/>
            <a:headEnd/>
            <a:tailEnd/>
          </a:ln>
        </p:spPr>
        <p:txBody>
          <a:bodyPr/>
          <a:lstStyle/>
          <a:p>
            <a:endParaRPr lang="en-US" sz="3200" b="0">
              <a:solidFill>
                <a:schemeClr val="tx2"/>
              </a:solidFill>
            </a:endParaRPr>
          </a:p>
        </p:txBody>
      </p:sp>
      <p:sp>
        <p:nvSpPr>
          <p:cNvPr id="1103"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r>
              <a:rPr lang="en-US" sz="2400">
                <a:solidFill>
                  <a:srgbClr val="69134B"/>
                </a:solidFill>
              </a:rPr>
              <a:t>1  Movement of Labor between Countries: Migration</a:t>
            </a:r>
          </a:p>
        </p:txBody>
      </p:sp>
      <p:cxnSp>
        <p:nvCxnSpPr>
          <p:cNvPr id="1104" name="Straight Connector 35"/>
          <p:cNvCxnSpPr>
            <a:cxnSpLocks noChangeShapeType="1"/>
          </p:cNvCxnSpPr>
          <p:nvPr/>
        </p:nvCxnSpPr>
        <p:spPr bwMode="auto">
          <a:xfrm>
            <a:off x="566738" y="623888"/>
            <a:ext cx="7680325" cy="0"/>
          </a:xfrm>
          <a:prstGeom prst="line">
            <a:avLst/>
          </a:prstGeom>
          <a:noFill/>
          <a:ln w="19050" cap="rnd" algn="ctr">
            <a:solidFill>
              <a:srgbClr val="9C3A45"/>
            </a:solidFill>
            <a:prstDash val="sysDash"/>
            <a:round/>
            <a:headEnd/>
            <a:tailEnd/>
          </a:ln>
        </p:spPr>
      </p:cxnSp>
      <p:sp>
        <p:nvSpPr>
          <p:cNvPr id="1105" name="Text Box 84"/>
          <p:cNvSpPr txBox="1">
            <a:spLocks noChangeArrowheads="1"/>
          </p:cNvSpPr>
          <p:nvPr/>
        </p:nvSpPr>
        <p:spPr bwMode="auto">
          <a:xfrm>
            <a:off x="1852613" y="1800225"/>
            <a:ext cx="2193925" cy="304800"/>
          </a:xfrm>
          <a:prstGeom prst="rect">
            <a:avLst/>
          </a:prstGeom>
          <a:noFill/>
          <a:ln w="9525">
            <a:noFill/>
            <a:miter lim="800000"/>
            <a:headEnd/>
            <a:tailEnd/>
          </a:ln>
        </p:spPr>
        <p:txBody>
          <a:bodyPr wrap="none">
            <a:spAutoFit/>
          </a:bodyPr>
          <a:lstStyle/>
          <a:p>
            <a:r>
              <a:rPr lang="en-US">
                <a:solidFill>
                  <a:srgbClr val="8A3A6A"/>
                </a:solidFill>
              </a:rPr>
              <a:t>Increase in Home Labor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3"/>
                                        </p:tgtEl>
                                        <p:attrNameLst>
                                          <p:attrName>style.visibility</p:attrName>
                                        </p:attrNameLst>
                                      </p:cBhvr>
                                      <p:to>
                                        <p:strVal val="visible"/>
                                      </p:to>
                                    </p:set>
                                    <p:animEffect transition="in" filter="wipe(left)">
                                      <p:cBhvr>
                                        <p:cTn id="7" dur="500"/>
                                        <p:tgtEl>
                                          <p:spTgt spid="8622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4"/>
                                        </p:tgtEl>
                                        <p:attrNameLst>
                                          <p:attrName>style.visibility</p:attrName>
                                        </p:attrNameLst>
                                      </p:cBhvr>
                                      <p:to>
                                        <p:strVal val="visible"/>
                                      </p:to>
                                    </p:set>
                                    <p:animEffect transition="in" filter="wipe(left)">
                                      <p:cBhvr>
                                        <p:cTn id="11" dur="500"/>
                                        <p:tgtEl>
                                          <p:spTgt spid="862214"/>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left)">
                                      <p:cBhvr>
                                        <p:cTn id="29" dur="1000"/>
                                        <p:tgtEl>
                                          <p:spTgt spid="20"/>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left)">
                                      <p:cBhvr>
                                        <p:cTn id="33" dur="1000"/>
                                        <p:tgtEl>
                                          <p:spTgt spid="22"/>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left)">
                                      <p:cBhvr>
                                        <p:cTn id="37" dur="1000"/>
                                        <p:tgtEl>
                                          <p:spTgt spid="23"/>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1000"/>
                                        <p:tgtEl>
                                          <p:spTgt spid="24"/>
                                        </p:tgtEl>
                                      </p:cBhvr>
                                    </p:animEffect>
                                  </p:childTnLst>
                                </p:cTn>
                              </p:par>
                            </p:childTnLst>
                          </p:cTn>
                        </p:par>
                        <p:par>
                          <p:cTn id="42" fill="hold">
                            <p:stCondLst>
                              <p:cond delay="6500"/>
                            </p:stCondLst>
                            <p:childTnLst>
                              <p:par>
                                <p:cTn id="43" presetID="22" presetClass="entr" presetSubtype="8"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wipe(left)">
                                      <p:cBhvr>
                                        <p:cTn id="45" dur="1000"/>
                                        <p:tgtEl>
                                          <p:spTgt spid="25"/>
                                        </p:tgtEl>
                                      </p:cBhvr>
                                    </p:animEffect>
                                  </p:childTnLst>
                                </p:cTn>
                              </p:par>
                            </p:childTnLst>
                          </p:cTn>
                        </p:par>
                        <p:par>
                          <p:cTn id="46" fill="hold">
                            <p:stCondLst>
                              <p:cond delay="7500"/>
                            </p:stCondLst>
                            <p:childTnLst>
                              <p:par>
                                <p:cTn id="47" presetID="22" presetClass="entr" presetSubtype="8" fill="hold" grpId="0" nodeType="afterEffect">
                                  <p:stCondLst>
                                    <p:cond delay="0"/>
                                  </p:stCondLst>
                                  <p:childTnLst>
                                    <p:set>
                                      <p:cBhvr>
                                        <p:cTn id="48" dur="1" fill="hold">
                                          <p:stCondLst>
                                            <p:cond delay="0"/>
                                          </p:stCondLst>
                                        </p:cTn>
                                        <p:tgtEl>
                                          <p:spTgt spid="21">
                                            <p:txEl>
                                              <p:pRg st="1" end="1"/>
                                            </p:txEl>
                                          </p:spTgt>
                                        </p:tgtEl>
                                        <p:attrNameLst>
                                          <p:attrName>style.visibility</p:attrName>
                                        </p:attrNameLst>
                                      </p:cBhvr>
                                      <p:to>
                                        <p:strVal val="visible"/>
                                      </p:to>
                                    </p:set>
                                    <p:animEffect transition="in" filter="wipe(left)">
                                      <p:cBhvr>
                                        <p:cTn id="49" dur="500"/>
                                        <p:tgtEl>
                                          <p:spTgt spid="21">
                                            <p:txEl>
                                              <p:pRg st="1" end="1"/>
                                            </p:txEl>
                                          </p:spTgt>
                                        </p:tgtEl>
                                      </p:cBhvr>
                                    </p:animEffect>
                                  </p:childTnLst>
                                </p:cTn>
                              </p:par>
                            </p:childTnLst>
                          </p:cTn>
                        </p:par>
                        <p:par>
                          <p:cTn id="50" fill="hold">
                            <p:stCondLst>
                              <p:cond delay="8000"/>
                            </p:stCondLst>
                            <p:childTnLst>
                              <p:par>
                                <p:cTn id="51" presetID="22" presetClass="entr" presetSubtype="8" fill="hold" nodeType="after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wipe(left)">
                                      <p:cBhvr>
                                        <p:cTn id="53" dur="1000"/>
                                        <p:tgtEl>
                                          <p:spTgt spid="2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1">
                                            <p:txEl>
                                              <p:pRg st="2" end="2"/>
                                            </p:txEl>
                                          </p:spTgt>
                                        </p:tgtEl>
                                        <p:attrNameLst>
                                          <p:attrName>style.visibility</p:attrName>
                                        </p:attrNameLst>
                                      </p:cBhvr>
                                      <p:to>
                                        <p:strVal val="visible"/>
                                      </p:to>
                                    </p:set>
                                    <p:animEffect transition="in" filter="wipe(left)">
                                      <p:cBhvr>
                                        <p:cTn id="58" dur="500"/>
                                        <p:tgtEl>
                                          <p:spTgt spid="21">
                                            <p:txEl>
                                              <p:pRg st="2" end="2"/>
                                            </p:txEl>
                                          </p:spTgt>
                                        </p:tgtEl>
                                      </p:cBhvr>
                                    </p:animEffect>
                                  </p:childTnLst>
                                </p:cTn>
                              </p:par>
                            </p:childTnLst>
                          </p:cTn>
                        </p:par>
                        <p:par>
                          <p:cTn id="59" fill="hold">
                            <p:stCondLst>
                              <p:cond delay="500"/>
                            </p:stCondLst>
                            <p:childTnLst>
                              <p:par>
                                <p:cTn id="60" presetID="22" presetClass="entr" presetSubtype="8" fill="hold" nodeType="after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wipe(left)">
                                      <p:cBhvr>
                                        <p:cTn id="62" dur="1000"/>
                                        <p:tgtEl>
                                          <p:spTgt spid="26"/>
                                        </p:tgtEl>
                                      </p:cBhvr>
                                    </p:animEffect>
                                  </p:childTnLst>
                                </p:cTn>
                              </p:par>
                            </p:childTnLst>
                          </p:cTn>
                        </p:par>
                        <p:par>
                          <p:cTn id="63" fill="hold">
                            <p:stCondLst>
                              <p:cond delay="1500"/>
                            </p:stCondLst>
                            <p:childTnLst>
                              <p:par>
                                <p:cTn id="64" presetID="22" presetClass="entr" presetSubtype="8" fill="hold"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wipe(left)">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21">
                                            <p:txEl>
                                              <p:pRg st="3" end="3"/>
                                            </p:txEl>
                                          </p:spTgt>
                                        </p:tgtEl>
                                        <p:attrNameLst>
                                          <p:attrName>style.visibility</p:attrName>
                                        </p:attrNameLst>
                                      </p:cBhvr>
                                      <p:to>
                                        <p:strVal val="visible"/>
                                      </p:to>
                                    </p:set>
                                    <p:animEffect transition="in" filter="wipe(left)">
                                      <p:cBhvr>
                                        <p:cTn id="71" dur="500"/>
                                        <p:tgtEl>
                                          <p:spTgt spid="21">
                                            <p:txEl>
                                              <p:pRg st="3" end="3"/>
                                            </p:txEl>
                                          </p:spTgt>
                                        </p:tgtEl>
                                      </p:cBhvr>
                                    </p:animEffect>
                                  </p:childTnLst>
                                </p:cTn>
                              </p:par>
                            </p:childTnLst>
                          </p:cTn>
                        </p:par>
                        <p:par>
                          <p:cTn id="72" fill="hold">
                            <p:stCondLst>
                              <p:cond delay="500"/>
                            </p:stCondLst>
                            <p:childTnLst>
                              <p:par>
                                <p:cTn id="73" presetID="22" presetClass="entr" presetSubtype="8"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left)">
                                      <p:cBhvr>
                                        <p:cTn id="75"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3" grpId="0" autoUpdateAnimBg="0"/>
      <p:bldP spid="862214" grpId="0" autoUpdateAnimBg="0"/>
      <p:bldP spid="19" grpId="0" animBg="1"/>
      <p:bldP spid="21" grpId="0" uiExpand="1" build="p" bldLvl="2"/>
      <p:bldP spid="3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314450"/>
            <a:ext cx="8475662" cy="5138738"/>
            <a:chOff x="566738" y="2200275"/>
            <a:chExt cx="7805737" cy="4219575"/>
          </a:xfrm>
        </p:grpSpPr>
        <p:sp>
          <p:nvSpPr>
            <p:cNvPr id="24595"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4596" name="Rectangle 30"/>
            <p:cNvSpPr>
              <a:spLocks noChangeArrowheads="1"/>
            </p:cNvSpPr>
            <p:nvPr/>
          </p:nvSpPr>
          <p:spPr bwMode="auto">
            <a:xfrm>
              <a:off x="581024" y="2219326"/>
              <a:ext cx="7772401" cy="262726"/>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 name="Rectangle 3"/>
          <p:cNvSpPr>
            <a:spLocks noChangeArrowheads="1"/>
          </p:cNvSpPr>
          <p:nvPr/>
        </p:nvSpPr>
        <p:spPr bwMode="auto">
          <a:xfrm>
            <a:off x="566738" y="5141913"/>
            <a:ext cx="5600700" cy="1528762"/>
          </a:xfrm>
          <a:prstGeom prst="rect">
            <a:avLst/>
          </a:prstGeom>
          <a:solidFill>
            <a:schemeClr val="bg1"/>
          </a:solidFill>
          <a:ln w="9525" algn="ctr">
            <a:noFill/>
            <a:round/>
            <a:headEnd/>
            <a:tailEnd/>
          </a:ln>
        </p:spPr>
        <p:txBody>
          <a:bodyPr/>
          <a:lstStyle/>
          <a:p>
            <a:endParaRPr lang="en-US" sz="2800" b="0">
              <a:solidFill>
                <a:schemeClr val="tx2"/>
              </a:solidFill>
            </a:endParaRPr>
          </a:p>
        </p:txBody>
      </p:sp>
      <p:sp>
        <p:nvSpPr>
          <p:cNvPr id="24579"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862213" name="Rectangle 5"/>
          <p:cNvSpPr>
            <a:spLocks noChangeArrowheads="1"/>
          </p:cNvSpPr>
          <p:nvPr/>
        </p:nvSpPr>
        <p:spPr bwMode="auto">
          <a:xfrm>
            <a:off x="566738" y="822325"/>
            <a:ext cx="7351712" cy="461963"/>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New World</a:t>
            </a:r>
          </a:p>
        </p:txBody>
      </p:sp>
      <p:cxnSp>
        <p:nvCxnSpPr>
          <p:cNvPr id="24582"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19" name="Text Box 7"/>
          <p:cNvSpPr txBox="1">
            <a:spLocks noChangeArrowheads="1"/>
          </p:cNvSpPr>
          <p:nvPr/>
        </p:nvSpPr>
        <p:spPr bwMode="auto">
          <a:xfrm>
            <a:off x="585788" y="1335088"/>
            <a:ext cx="1328737"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5-3</a:t>
            </a:r>
          </a:p>
        </p:txBody>
      </p:sp>
      <p:sp>
        <p:nvSpPr>
          <p:cNvPr id="21" name="Rectangle 20"/>
          <p:cNvSpPr>
            <a:spLocks noChangeArrowheads="1"/>
          </p:cNvSpPr>
          <p:nvPr/>
        </p:nvSpPr>
        <p:spPr bwMode="auto">
          <a:xfrm>
            <a:off x="6269038" y="1800225"/>
            <a:ext cx="2874962" cy="4054475"/>
          </a:xfrm>
          <a:prstGeom prst="rect">
            <a:avLst/>
          </a:prstGeom>
          <a:noFill/>
          <a:ln w="9525">
            <a:noFill/>
            <a:miter lim="800000"/>
            <a:headEnd/>
            <a:tailEnd/>
          </a:ln>
        </p:spPr>
        <p:txBody>
          <a:bodyPr>
            <a:spAutoFit/>
          </a:bodyPr>
          <a:lstStyle/>
          <a:p>
            <a:pPr>
              <a:spcBef>
                <a:spcPct val="10000"/>
              </a:spcBef>
              <a:spcAft>
                <a:spcPct val="10000"/>
              </a:spcAft>
            </a:pPr>
            <a:r>
              <a:rPr lang="en-US" sz="2000" b="0"/>
              <a:t>Large-scale migration from Europe to the New World in America and Australia closed the wage gap between the two locations. In 1870 wages in the New World were almost three times as high as wages in Europe, whereas in 1910 they were about twice as high. </a:t>
            </a:r>
          </a:p>
        </p:txBody>
      </p:sp>
      <p:sp>
        <p:nvSpPr>
          <p:cNvPr id="34" name="Rectangle 33"/>
          <p:cNvSpPr>
            <a:spLocks noChangeArrowheads="1"/>
          </p:cNvSpPr>
          <p:nvPr/>
        </p:nvSpPr>
        <p:spPr bwMode="auto">
          <a:xfrm>
            <a:off x="661988" y="1731963"/>
            <a:ext cx="5486400" cy="32289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6" name="Picture 35" descr="fig5-3_PPT_1.gif"/>
          <p:cNvPicPr>
            <a:picLocks noChangeAspect="1"/>
          </p:cNvPicPr>
          <p:nvPr/>
        </p:nvPicPr>
        <p:blipFill>
          <a:blip r:embed="rId3" cstate="print"/>
          <a:srcRect/>
          <a:stretch>
            <a:fillRect/>
          </a:stretch>
        </p:blipFill>
        <p:spPr bwMode="auto">
          <a:xfrm>
            <a:off x="709613" y="1784350"/>
            <a:ext cx="5372100" cy="3114675"/>
          </a:xfrm>
          <a:prstGeom prst="rect">
            <a:avLst/>
          </a:prstGeom>
          <a:noFill/>
          <a:ln w="9525">
            <a:noFill/>
            <a:miter lim="800000"/>
            <a:headEnd/>
            <a:tailEnd/>
          </a:ln>
        </p:spPr>
      </p:pic>
      <p:pic>
        <p:nvPicPr>
          <p:cNvPr id="38" name="Picture 37" descr="fig5-3_PPT_3.gif"/>
          <p:cNvPicPr>
            <a:picLocks noChangeAspect="1"/>
          </p:cNvPicPr>
          <p:nvPr/>
        </p:nvPicPr>
        <p:blipFill>
          <a:blip r:embed="rId4" cstate="print"/>
          <a:srcRect/>
          <a:stretch>
            <a:fillRect/>
          </a:stretch>
        </p:blipFill>
        <p:spPr bwMode="auto">
          <a:xfrm>
            <a:off x="709613" y="1784350"/>
            <a:ext cx="5372100" cy="3114675"/>
          </a:xfrm>
          <a:prstGeom prst="rect">
            <a:avLst/>
          </a:prstGeom>
          <a:noFill/>
          <a:ln w="9525">
            <a:noFill/>
            <a:miter lim="800000"/>
            <a:headEnd/>
            <a:tailEnd/>
          </a:ln>
        </p:spPr>
      </p:pic>
      <p:pic>
        <p:nvPicPr>
          <p:cNvPr id="37" name="Picture 36" descr="fig5-3_PPT_2.gif"/>
          <p:cNvPicPr>
            <a:picLocks noChangeAspect="1"/>
          </p:cNvPicPr>
          <p:nvPr/>
        </p:nvPicPr>
        <p:blipFill>
          <a:blip r:embed="rId5" cstate="print"/>
          <a:srcRect/>
          <a:stretch>
            <a:fillRect/>
          </a:stretch>
        </p:blipFill>
        <p:spPr bwMode="auto">
          <a:xfrm>
            <a:off x="709613" y="1784350"/>
            <a:ext cx="5372100" cy="3114675"/>
          </a:xfrm>
          <a:prstGeom prst="rect">
            <a:avLst/>
          </a:prstGeom>
          <a:noFill/>
          <a:ln w="9525">
            <a:noFill/>
            <a:miter lim="800000"/>
            <a:headEnd/>
            <a:tailEnd/>
          </a:ln>
        </p:spPr>
      </p:pic>
      <p:pic>
        <p:nvPicPr>
          <p:cNvPr id="39" name="Picture 38" descr="fig5-3_PPT_4.gif"/>
          <p:cNvPicPr>
            <a:picLocks noChangeAspect="1"/>
          </p:cNvPicPr>
          <p:nvPr/>
        </p:nvPicPr>
        <p:blipFill>
          <a:blip r:embed="rId6" cstate="print"/>
          <a:srcRect/>
          <a:stretch>
            <a:fillRect/>
          </a:stretch>
        </p:blipFill>
        <p:spPr bwMode="auto">
          <a:xfrm>
            <a:off x="709613" y="1784350"/>
            <a:ext cx="5372100" cy="3114675"/>
          </a:xfrm>
          <a:prstGeom prst="rect">
            <a:avLst/>
          </a:prstGeom>
          <a:noFill/>
          <a:ln w="9525">
            <a:noFill/>
            <a:miter lim="800000"/>
            <a:headEnd/>
            <a:tailEnd/>
          </a:ln>
        </p:spPr>
      </p:pic>
      <p:pic>
        <p:nvPicPr>
          <p:cNvPr id="40" name="Picture 39" descr="fig5-3_PPT_5.gif"/>
          <p:cNvPicPr>
            <a:picLocks noChangeAspect="1"/>
          </p:cNvPicPr>
          <p:nvPr/>
        </p:nvPicPr>
        <p:blipFill>
          <a:blip r:embed="rId7" cstate="print"/>
          <a:srcRect/>
          <a:stretch>
            <a:fillRect/>
          </a:stretch>
        </p:blipFill>
        <p:spPr bwMode="auto">
          <a:xfrm>
            <a:off x="709613" y="1784350"/>
            <a:ext cx="5372100" cy="3114675"/>
          </a:xfrm>
          <a:prstGeom prst="rect">
            <a:avLst/>
          </a:prstGeom>
          <a:noFill/>
          <a:ln w="9525">
            <a:noFill/>
            <a:miter lim="800000"/>
            <a:headEnd/>
            <a:tailEnd/>
          </a:ln>
        </p:spPr>
      </p:pic>
      <p:pic>
        <p:nvPicPr>
          <p:cNvPr id="41" name="Picture 40" descr="fig5-3_PPT_6.gif"/>
          <p:cNvPicPr>
            <a:picLocks noChangeAspect="1"/>
          </p:cNvPicPr>
          <p:nvPr/>
        </p:nvPicPr>
        <p:blipFill>
          <a:blip r:embed="rId8" cstate="print"/>
          <a:srcRect/>
          <a:stretch>
            <a:fillRect/>
          </a:stretch>
        </p:blipFill>
        <p:spPr bwMode="auto">
          <a:xfrm>
            <a:off x="709613" y="1784350"/>
            <a:ext cx="5372100" cy="3114675"/>
          </a:xfrm>
          <a:prstGeom prst="rect">
            <a:avLst/>
          </a:prstGeom>
          <a:noFill/>
          <a:ln w="9525">
            <a:noFill/>
            <a:miter lim="800000"/>
            <a:headEnd/>
            <a:tailEnd/>
          </a:ln>
        </p:spPr>
      </p:pic>
      <p:pic>
        <p:nvPicPr>
          <p:cNvPr id="42" name="Picture 41" descr="fig5-3_PPT_7.gif"/>
          <p:cNvPicPr>
            <a:picLocks noChangeAspect="1"/>
          </p:cNvPicPr>
          <p:nvPr/>
        </p:nvPicPr>
        <p:blipFill>
          <a:blip r:embed="rId9" cstate="print"/>
          <a:srcRect/>
          <a:stretch>
            <a:fillRect/>
          </a:stretch>
        </p:blipFill>
        <p:spPr bwMode="auto">
          <a:xfrm>
            <a:off x="709613" y="1784350"/>
            <a:ext cx="5372100" cy="3114675"/>
          </a:xfrm>
          <a:prstGeom prst="rect">
            <a:avLst/>
          </a:prstGeom>
          <a:noFill/>
          <a:ln w="9525">
            <a:noFill/>
            <a:miter lim="800000"/>
            <a:headEnd/>
            <a:tailEnd/>
          </a:ln>
        </p:spPr>
      </p:pic>
      <p:sp>
        <p:nvSpPr>
          <p:cNvPr id="24593" name="Text Box 26"/>
          <p:cNvSpPr txBox="1">
            <a:spLocks noChangeArrowheads="1"/>
          </p:cNvSpPr>
          <p:nvPr/>
        </p:nvSpPr>
        <p:spPr bwMode="auto">
          <a:xfrm>
            <a:off x="1897063" y="1306513"/>
            <a:ext cx="3267075" cy="304800"/>
          </a:xfrm>
          <a:prstGeom prst="rect">
            <a:avLst/>
          </a:prstGeom>
          <a:noFill/>
          <a:ln w="9525">
            <a:noFill/>
            <a:miter lim="800000"/>
            <a:headEnd/>
            <a:tailEnd/>
          </a:ln>
        </p:spPr>
        <p:txBody>
          <a:bodyPr wrap="none">
            <a:spAutoFit/>
          </a:bodyPr>
          <a:lstStyle/>
          <a:p>
            <a:r>
              <a:rPr lang="en-US">
                <a:solidFill>
                  <a:srgbClr val="8A3A6A"/>
                </a:solidFill>
              </a:rPr>
              <a:t>Wages in Europe and the New World</a:t>
            </a:r>
          </a:p>
        </p:txBody>
      </p:sp>
      <p:sp>
        <p:nvSpPr>
          <p:cNvPr id="26651" name="Text Box 27"/>
          <p:cNvSpPr txBox="1">
            <a:spLocks noChangeArrowheads="1"/>
          </p:cNvSpPr>
          <p:nvPr/>
        </p:nvSpPr>
        <p:spPr bwMode="auto">
          <a:xfrm>
            <a:off x="652463" y="5211763"/>
            <a:ext cx="5368925" cy="1646237"/>
          </a:xfrm>
          <a:prstGeom prst="rect">
            <a:avLst/>
          </a:prstGeom>
          <a:noFill/>
          <a:ln w="9525">
            <a:noFill/>
            <a:miter lim="800000"/>
            <a:headEnd/>
            <a:tailEnd/>
          </a:ln>
        </p:spPr>
        <p:txBody>
          <a:bodyPr>
            <a:spAutoFit/>
          </a:bodyPr>
          <a:lstStyle/>
          <a:p>
            <a:pPr>
              <a:spcBef>
                <a:spcPct val="10000"/>
              </a:spcBef>
              <a:spcAft>
                <a:spcPct val="10000"/>
              </a:spcAft>
            </a:pPr>
            <a:r>
              <a:rPr lang="en-US" sz="2000" b="0"/>
              <a:t>Migration also slowed the growth of wages in the New World relative to what they would have been without migration and allowed for slightly faster growth of wages in Europe.</a:t>
            </a:r>
          </a:p>
          <a:p>
            <a:endParaRPr lang="en-US" sz="2000" b="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wipe(up)">
                                      <p:cBhvr>
                                        <p:cTn id="29" dur="1000"/>
                                        <p:tgtEl>
                                          <p:spTgt spid="37"/>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1000"/>
                                        <p:tgtEl>
                                          <p:spTgt spid="36"/>
                                        </p:tgtEl>
                                      </p:cBhvr>
                                    </p:animEffect>
                                  </p:childTnLst>
                                </p:cTn>
                              </p:par>
                            </p:childTnLst>
                          </p:cTn>
                        </p:par>
                        <p:par>
                          <p:cTn id="34" fill="hold">
                            <p:stCondLst>
                              <p:cond delay="4500"/>
                            </p:stCondLst>
                            <p:childTnLst>
                              <p:par>
                                <p:cTn id="35" presetID="22" presetClass="entr" presetSubtype="8" fill="hold"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left)">
                                      <p:cBhvr>
                                        <p:cTn id="37" dur="1000"/>
                                        <p:tgtEl>
                                          <p:spTgt spid="38"/>
                                        </p:tgtEl>
                                      </p:cBhvr>
                                    </p:animEffect>
                                  </p:childTnLst>
                                </p:cTn>
                              </p:par>
                            </p:childTnLst>
                          </p:cTn>
                        </p:par>
                        <p:par>
                          <p:cTn id="38" fill="hold">
                            <p:stCondLst>
                              <p:cond delay="5500"/>
                            </p:stCondLst>
                            <p:childTnLst>
                              <p:par>
                                <p:cTn id="39" presetID="22" presetClass="entr" presetSubtype="8" fill="hold"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left)">
                                      <p:cBhvr>
                                        <p:cTn id="41" dur="750"/>
                                        <p:tgtEl>
                                          <p:spTgt spid="41"/>
                                        </p:tgtEl>
                                      </p:cBhvr>
                                    </p:animEffect>
                                  </p:childTnLst>
                                </p:cTn>
                              </p:par>
                            </p:childTnLst>
                          </p:cTn>
                        </p:par>
                        <p:par>
                          <p:cTn id="42" fill="hold">
                            <p:stCondLst>
                              <p:cond delay="6250"/>
                            </p:stCondLst>
                            <p:childTnLst>
                              <p:par>
                                <p:cTn id="43" presetID="22" presetClass="entr" presetSubtype="8" fill="hold" nodeType="afterEffect">
                                  <p:stCondLst>
                                    <p:cond delay="0"/>
                                  </p:stCondLst>
                                  <p:childTnLst>
                                    <p:set>
                                      <p:cBhvr>
                                        <p:cTn id="44" dur="1" fill="hold">
                                          <p:stCondLst>
                                            <p:cond delay="0"/>
                                          </p:stCondLst>
                                        </p:cTn>
                                        <p:tgtEl>
                                          <p:spTgt spid="42"/>
                                        </p:tgtEl>
                                        <p:attrNameLst>
                                          <p:attrName>style.visibility</p:attrName>
                                        </p:attrNameLst>
                                      </p:cBhvr>
                                      <p:to>
                                        <p:strVal val="visible"/>
                                      </p:to>
                                    </p:set>
                                    <p:animEffect transition="in" filter="wipe(left)">
                                      <p:cBhvr>
                                        <p:cTn id="45" dur="1000"/>
                                        <p:tgtEl>
                                          <p:spTgt spid="42"/>
                                        </p:tgtEl>
                                      </p:cBhvr>
                                    </p:animEffect>
                                  </p:childTnLst>
                                </p:cTn>
                              </p:par>
                            </p:childTnLst>
                          </p:cTn>
                        </p:par>
                        <p:par>
                          <p:cTn id="46" fill="hold">
                            <p:stCondLst>
                              <p:cond delay="7250"/>
                            </p:stCondLst>
                            <p:childTnLst>
                              <p:par>
                                <p:cTn id="47" presetID="22" presetClass="entr" presetSubtype="8" fill="hold" nodeType="after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wipe(left)">
                                      <p:cBhvr>
                                        <p:cTn id="49" dur="1000"/>
                                        <p:tgtEl>
                                          <p:spTgt spid="39"/>
                                        </p:tgtEl>
                                      </p:cBhvr>
                                    </p:animEffect>
                                  </p:childTnLst>
                                </p:cTn>
                              </p:par>
                            </p:childTnLst>
                          </p:cTn>
                        </p:par>
                        <p:par>
                          <p:cTn id="50" fill="hold">
                            <p:stCondLst>
                              <p:cond delay="8250"/>
                            </p:stCondLst>
                            <p:childTnLst>
                              <p:par>
                                <p:cTn id="51" presetID="22" presetClass="entr" presetSubtype="8" fill="hold"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wipe(left)">
                                      <p:cBhvr>
                                        <p:cTn id="53" dur="1000"/>
                                        <p:tgtEl>
                                          <p:spTgt spid="40"/>
                                        </p:tgtEl>
                                      </p:cBhvr>
                                    </p:animEffect>
                                  </p:childTnLst>
                                </p:cTn>
                              </p:par>
                            </p:childTnLst>
                          </p:cTn>
                        </p:par>
                        <p:par>
                          <p:cTn id="54" fill="hold">
                            <p:stCondLst>
                              <p:cond delay="9250"/>
                            </p:stCondLst>
                            <p:childTnLst>
                              <p:par>
                                <p:cTn id="55" presetID="22" presetClass="entr" presetSubtype="8"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left)">
                                      <p:cBhvr>
                                        <p:cTn id="57" dur="500"/>
                                        <p:tgtEl>
                                          <p:spTgt spid="21"/>
                                        </p:tgtEl>
                                      </p:cBhvr>
                                    </p:animEffect>
                                  </p:childTnLst>
                                </p:cTn>
                              </p:par>
                            </p:childTnLst>
                          </p:cTn>
                        </p:par>
                        <p:par>
                          <p:cTn id="58" fill="hold">
                            <p:stCondLst>
                              <p:cond delay="9750"/>
                            </p:stCondLst>
                            <p:childTnLst>
                              <p:par>
                                <p:cTn id="59" presetID="22" presetClass="entr" presetSubtype="8" fill="hold" grpId="0"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500"/>
                                        <p:tgtEl>
                                          <p:spTgt spid="4"/>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6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62211" grpId="0" autoUpdateAnimBg="0"/>
      <p:bldP spid="862213" grpId="0" autoUpdateAnimBg="0"/>
      <p:bldP spid="19" grpId="0" animBg="1"/>
      <p:bldP spid="21" grpId="0"/>
      <p:bldP spid="34" grpId="0" animBg="1"/>
      <p:bldP spid="26651"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566738" y="1282700"/>
            <a:ext cx="7851775" cy="5157788"/>
            <a:chOff x="566738" y="2200275"/>
            <a:chExt cx="7805737" cy="4219575"/>
          </a:xfrm>
        </p:grpSpPr>
        <p:sp>
          <p:nvSpPr>
            <p:cNvPr id="28687"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8688"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28674"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86221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862213"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28677"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19"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(1 of 3)</a:t>
            </a:r>
          </a:p>
        </p:txBody>
      </p:sp>
      <p:sp>
        <p:nvSpPr>
          <p:cNvPr id="21" name="Rectangle 20"/>
          <p:cNvSpPr>
            <a:spLocks noChangeArrowheads="1"/>
          </p:cNvSpPr>
          <p:nvPr/>
        </p:nvSpPr>
        <p:spPr bwMode="auto">
          <a:xfrm>
            <a:off x="660400" y="4897438"/>
            <a:ext cx="7743825" cy="1519237"/>
          </a:xfrm>
          <a:prstGeom prst="rect">
            <a:avLst/>
          </a:prstGeom>
          <a:noFill/>
          <a:ln w="9525">
            <a:noFill/>
            <a:miter lim="800000"/>
            <a:headEnd/>
            <a:tailEnd/>
          </a:ln>
        </p:spPr>
        <p:txBody>
          <a:bodyPr>
            <a:spAutoFit/>
          </a:bodyPr>
          <a:lstStyle/>
          <a:p>
            <a:pPr>
              <a:spcBef>
                <a:spcPct val="10000"/>
              </a:spcBef>
              <a:spcAft>
                <a:spcPct val="10000"/>
              </a:spcAft>
            </a:pPr>
            <a:r>
              <a:rPr lang="en-US" sz="1800" b="0"/>
              <a:t>This figure shows the share of foreign-born workers in the U.S. workforce, categorized by educational level. </a:t>
            </a:r>
          </a:p>
          <a:p>
            <a:pPr>
              <a:spcBef>
                <a:spcPct val="10000"/>
              </a:spcBef>
              <a:spcAft>
                <a:spcPct val="10000"/>
              </a:spcAft>
            </a:pPr>
            <a:r>
              <a:rPr lang="en-US" sz="1800" b="0"/>
              <a:t>For example, among workers with only 0 to 8 years of education, more than 70% were foreign born; for those with 9 to 11 years of education, more than 20% were foreign born. </a:t>
            </a:r>
          </a:p>
        </p:txBody>
      </p:sp>
      <p:sp>
        <p:nvSpPr>
          <p:cNvPr id="34"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5"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4"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6"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7"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18"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sp>
        <p:nvSpPr>
          <p:cNvPr id="28686" name="Text Box 17"/>
          <p:cNvSpPr txBox="1">
            <a:spLocks noChangeArrowheads="1"/>
          </p:cNvSpPr>
          <p:nvPr/>
        </p:nvSpPr>
        <p:spPr bwMode="auto">
          <a:xfrm>
            <a:off x="3333750" y="1277938"/>
            <a:ext cx="4846638" cy="304800"/>
          </a:xfrm>
          <a:prstGeom prst="rect">
            <a:avLst/>
          </a:prstGeom>
          <a:noFill/>
          <a:ln w="9525">
            <a:noFill/>
            <a:miter lim="800000"/>
            <a:headEnd/>
            <a:tailEnd/>
          </a:ln>
        </p:spPr>
        <p:txBody>
          <a:bodyPr wrap="none">
            <a:spAutoFit/>
          </a:bodyPr>
          <a:lstStyle/>
          <a:p>
            <a:r>
              <a:rPr lang="en-US">
                <a:solidFill>
                  <a:srgbClr val="8A3A6A"/>
                </a:solidFill>
              </a:rPr>
              <a:t>Share of Foreign-Born Workers in U.S. Workforce, 2008</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1"/>
                                        </p:tgtEl>
                                        <p:attrNameLst>
                                          <p:attrName>style.visibility</p:attrName>
                                        </p:attrNameLst>
                                      </p:cBhvr>
                                      <p:to>
                                        <p:strVal val="visible"/>
                                      </p:to>
                                    </p:set>
                                    <p:animEffect transition="in" filter="wipe(left)">
                                      <p:cBhvr>
                                        <p:cTn id="7" dur="500"/>
                                        <p:tgtEl>
                                          <p:spTgt spid="8622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3"/>
                                        </p:tgtEl>
                                        <p:attrNameLst>
                                          <p:attrName>style.visibility</p:attrName>
                                        </p:attrNameLst>
                                      </p:cBhvr>
                                      <p:to>
                                        <p:strVal val="visible"/>
                                      </p:to>
                                    </p:set>
                                    <p:animEffect transition="in" filter="wipe(left)">
                                      <p:cBhvr>
                                        <p:cTn id="11" dur="500"/>
                                        <p:tgtEl>
                                          <p:spTgt spid="862213"/>
                                        </p:tgtEl>
                                      </p:cBhvr>
                                    </p:animEffect>
                                  </p:childTnLst>
                                </p:cTn>
                              </p:par>
                            </p:childTnLst>
                          </p:cTn>
                        </p:par>
                        <p:par>
                          <p:cTn id="12" fill="hold">
                            <p:stCondLst>
                              <p:cond delay="1000"/>
                            </p:stCondLst>
                            <p:childTnLst>
                              <p:par>
                                <p:cTn id="13" presetID="29"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2"/>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7" dur="500"/>
                                        <p:tgtEl>
                                          <p:spTgt spid="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21">
                                            <p:txEl>
                                              <p:pRg st="0" end="0"/>
                                            </p:txEl>
                                          </p:spTgt>
                                        </p:tgtEl>
                                        <p:attrNameLst>
                                          <p:attrName>style.visibility</p:attrName>
                                        </p:attrNameLst>
                                      </p:cBhvr>
                                      <p:to>
                                        <p:strVal val="visible"/>
                                      </p:to>
                                    </p:set>
                                    <p:animEffect transition="in" filter="wipe(left)">
                                      <p:cBhvr>
                                        <p:cTn id="29" dur="500"/>
                                        <p:tgtEl>
                                          <p:spTgt spid="21">
                                            <p:txEl>
                                              <p:pRg st="0" end="0"/>
                                            </p:txEl>
                                          </p:spTgt>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750"/>
                                        <p:tgtEl>
                                          <p:spTgt spid="4"/>
                                        </p:tgtEl>
                                      </p:cBhvr>
                                    </p:animEffect>
                                  </p:childTnLst>
                                </p:cTn>
                              </p:par>
                            </p:childTnLst>
                          </p:cTn>
                        </p:par>
                        <p:par>
                          <p:cTn id="34" fill="hold">
                            <p:stCondLst>
                              <p:cond delay="3750"/>
                            </p:stCondLst>
                            <p:childTnLst>
                              <p:par>
                                <p:cTn id="35" presetID="22" presetClass="entr" presetSubtype="8"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left)">
                                      <p:cBhvr>
                                        <p:cTn id="37" dur="75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
                                            <p:txEl>
                                              <p:pRg st="1" end="1"/>
                                            </p:txEl>
                                          </p:spTgt>
                                        </p:tgtEl>
                                        <p:attrNameLst>
                                          <p:attrName>style.visibility</p:attrName>
                                        </p:attrNameLst>
                                      </p:cBhvr>
                                      <p:to>
                                        <p:strVal val="visible"/>
                                      </p:to>
                                    </p:set>
                                    <p:animEffect transition="in" filter="wipe(left)">
                                      <p:cBhvr>
                                        <p:cTn id="42" dur="500"/>
                                        <p:tgtEl>
                                          <p:spTgt spid="21">
                                            <p:txEl>
                                              <p:pRg st="1" end="1"/>
                                            </p:txEl>
                                          </p:spTgt>
                                        </p:tgtEl>
                                      </p:cBhvr>
                                    </p:animEffect>
                                  </p:childTnLst>
                                </p:cTn>
                              </p:par>
                            </p:childTnLst>
                          </p:cTn>
                        </p:par>
                        <p:par>
                          <p:cTn id="43" fill="hold">
                            <p:stCondLst>
                              <p:cond delay="500"/>
                            </p:stCondLst>
                            <p:childTnLst>
                              <p:par>
                                <p:cTn id="44" presetID="22" presetClass="entr" presetSubtype="8" fill="hold"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left)">
                                      <p:cBhvr>
                                        <p:cTn id="46" dur="750"/>
                                        <p:tgtEl>
                                          <p:spTgt spid="6"/>
                                        </p:tgtEl>
                                      </p:cBhvr>
                                    </p:animEffect>
                                  </p:childTnLst>
                                </p:cTn>
                              </p:par>
                            </p:childTnLst>
                          </p:cTn>
                        </p:par>
                        <p:par>
                          <p:cTn id="47" fill="hold">
                            <p:stCondLst>
                              <p:cond delay="1250"/>
                            </p:stCondLst>
                            <p:childTnLst>
                              <p:par>
                                <p:cTn id="48" presetID="22" presetClass="entr" presetSubtype="4" fill="hold" nodeType="after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down)">
                                      <p:cBhvr>
                                        <p:cTn id="50" dur="750"/>
                                        <p:tgtEl>
                                          <p:spTgt spid="7"/>
                                        </p:tgtEl>
                                      </p:cBhvr>
                                    </p:animEffect>
                                  </p:childTnLst>
                                </p:cTn>
                              </p:par>
                            </p:childTnLst>
                          </p:cTn>
                        </p:par>
                        <p:par>
                          <p:cTn id="51" fill="hold">
                            <p:stCondLst>
                              <p:cond delay="2000"/>
                            </p:stCondLst>
                            <p:childTnLst>
                              <p:par>
                                <p:cTn id="52" presetID="22" presetClass="entr" presetSubtype="4" fill="hold" nodeType="after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down)">
                                      <p:cBhvr>
                                        <p:cTn id="54"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autoUpdateAnimBg="0"/>
      <p:bldP spid="862213" grpId="0" autoUpdateAnimBg="0"/>
      <p:bldP spid="19" grpId="0" animBg="1"/>
      <p:bldP spid="21" grpId="0" uiExpand="1" build="p" bldLvl="2"/>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21" name="Group 39"/>
          <p:cNvGrpSpPr>
            <a:grpSpLocks/>
          </p:cNvGrpSpPr>
          <p:nvPr/>
        </p:nvGrpSpPr>
        <p:grpSpPr bwMode="auto">
          <a:xfrm>
            <a:off x="566738" y="1282700"/>
            <a:ext cx="7851775" cy="5105400"/>
            <a:chOff x="566738" y="2200275"/>
            <a:chExt cx="7805737" cy="4219575"/>
          </a:xfrm>
        </p:grpSpPr>
        <p:sp>
          <p:nvSpPr>
            <p:cNvPr id="30738"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0739"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0722"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30723"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30724"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30725"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30726"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(2 of 3)</a:t>
            </a:r>
          </a:p>
        </p:txBody>
      </p:sp>
      <p:sp>
        <p:nvSpPr>
          <p:cNvPr id="21" name="Rectangle 20"/>
          <p:cNvSpPr>
            <a:spLocks noChangeArrowheads="1"/>
          </p:cNvSpPr>
          <p:nvPr/>
        </p:nvSpPr>
        <p:spPr bwMode="auto">
          <a:xfrm>
            <a:off x="660400" y="4897438"/>
            <a:ext cx="7743825" cy="915987"/>
          </a:xfrm>
          <a:prstGeom prst="rect">
            <a:avLst/>
          </a:prstGeom>
          <a:noFill/>
          <a:ln w="9525">
            <a:noFill/>
            <a:miter lim="800000"/>
            <a:headEnd/>
            <a:tailEnd/>
          </a:ln>
        </p:spPr>
        <p:txBody>
          <a:bodyPr>
            <a:spAutoFit/>
          </a:bodyPr>
          <a:lstStyle/>
          <a:p>
            <a:pPr>
              <a:spcBef>
                <a:spcPct val="10000"/>
              </a:spcBef>
              <a:spcAft>
                <a:spcPct val="10000"/>
              </a:spcAft>
            </a:pPr>
            <a:r>
              <a:rPr lang="en-US" sz="1800" b="0"/>
              <a:t>At the other end of the spectrum, the foreign born make up 16% of workers with master’s and professional degrees and almost 30% of those with PhD’s. </a:t>
            </a:r>
          </a:p>
        </p:txBody>
      </p:sp>
      <p:sp>
        <p:nvSpPr>
          <p:cNvPr id="30728"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0729"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30730"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30731"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30732"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30733"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pic>
        <p:nvPicPr>
          <p:cNvPr id="27" name="Picture 26"/>
          <p:cNvPicPr>
            <a:picLocks noChangeAspect="1"/>
          </p:cNvPicPr>
          <p:nvPr/>
        </p:nvPicPr>
        <p:blipFill>
          <a:blip r:embed="rId8" cstate="print"/>
          <a:srcRect/>
          <a:stretch>
            <a:fillRect/>
          </a:stretch>
        </p:blipFill>
        <p:spPr bwMode="auto">
          <a:xfrm>
            <a:off x="773113" y="1703388"/>
            <a:ext cx="7410450" cy="3190875"/>
          </a:xfrm>
          <a:prstGeom prst="rect">
            <a:avLst/>
          </a:prstGeom>
          <a:noFill/>
          <a:ln w="9525">
            <a:noFill/>
            <a:miter lim="800000"/>
            <a:headEnd/>
            <a:tailEnd/>
          </a:ln>
        </p:spPr>
      </p:pic>
      <p:pic>
        <p:nvPicPr>
          <p:cNvPr id="28" name="Picture 27"/>
          <p:cNvPicPr>
            <a:picLocks noChangeAspect="1"/>
          </p:cNvPicPr>
          <p:nvPr/>
        </p:nvPicPr>
        <p:blipFill>
          <a:blip r:embed="rId9" cstate="print"/>
          <a:srcRect/>
          <a:stretch>
            <a:fillRect/>
          </a:stretch>
        </p:blipFill>
        <p:spPr bwMode="auto">
          <a:xfrm>
            <a:off x="773113" y="1703388"/>
            <a:ext cx="7410450" cy="3190875"/>
          </a:xfrm>
          <a:prstGeom prst="rect">
            <a:avLst/>
          </a:prstGeom>
          <a:noFill/>
          <a:ln w="9525">
            <a:noFill/>
            <a:miter lim="800000"/>
            <a:headEnd/>
            <a:tailEnd/>
          </a:ln>
        </p:spPr>
      </p:pic>
      <p:pic>
        <p:nvPicPr>
          <p:cNvPr id="29" name="Picture 28"/>
          <p:cNvPicPr>
            <a:picLocks noChangeAspect="1"/>
          </p:cNvPicPr>
          <p:nvPr/>
        </p:nvPicPr>
        <p:blipFill>
          <a:blip r:embed="rId10" cstate="print"/>
          <a:srcRect/>
          <a:stretch>
            <a:fillRect/>
          </a:stretch>
        </p:blipFill>
        <p:spPr bwMode="auto">
          <a:xfrm>
            <a:off x="773113" y="1703388"/>
            <a:ext cx="7410450" cy="3190875"/>
          </a:xfrm>
          <a:prstGeom prst="rect">
            <a:avLst/>
          </a:prstGeom>
          <a:noFill/>
          <a:ln w="9525">
            <a:noFill/>
            <a:miter lim="800000"/>
            <a:headEnd/>
            <a:tailEnd/>
          </a:ln>
        </p:spPr>
      </p:pic>
      <p:sp>
        <p:nvSpPr>
          <p:cNvPr id="30737" name="Text Box 20"/>
          <p:cNvSpPr txBox="1">
            <a:spLocks noChangeArrowheads="1"/>
          </p:cNvSpPr>
          <p:nvPr/>
        </p:nvSpPr>
        <p:spPr bwMode="auto">
          <a:xfrm>
            <a:off x="3265488" y="1176338"/>
            <a:ext cx="4846637" cy="792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Share of Foreign-Born Workers in U.S. Workforce, 2008</a:t>
            </a:r>
          </a:p>
          <a:p>
            <a:pPr>
              <a:spcBef>
                <a:spcPct val="10000"/>
              </a:spcBef>
              <a:spcAft>
                <a:spcPct val="10000"/>
              </a:spcAft>
            </a:pPr>
            <a:r>
              <a:rPr lang="en-US">
                <a:solidFill>
                  <a:srgbClr val="8A3A6A"/>
                </a:solidFill>
              </a:rPr>
              <a:t> (continued) </a:t>
            </a:r>
          </a:p>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750"/>
                                        <p:tgtEl>
                                          <p:spTgt spid="27"/>
                                        </p:tgtEl>
                                      </p:cBhvr>
                                    </p:animEffect>
                                  </p:childTnLst>
                                </p:cTn>
                              </p:par>
                            </p:childTnLst>
                          </p:cTn>
                        </p:par>
                        <p:par>
                          <p:cTn id="12" fill="hold">
                            <p:stCondLst>
                              <p:cond delay="1250"/>
                            </p:stCondLst>
                            <p:childTnLst>
                              <p:par>
                                <p:cTn id="13" presetID="22" presetClass="entr" presetSubtype="4"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down)">
                                      <p:cBhvr>
                                        <p:cTn id="15" dur="750"/>
                                        <p:tgtEl>
                                          <p:spTgt spid="28"/>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down)">
                                      <p:cBhvr>
                                        <p:cTn id="19"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2769" name="Group 39"/>
          <p:cNvGrpSpPr>
            <a:grpSpLocks/>
          </p:cNvGrpSpPr>
          <p:nvPr/>
        </p:nvGrpSpPr>
        <p:grpSpPr bwMode="auto">
          <a:xfrm>
            <a:off x="566738" y="1282700"/>
            <a:ext cx="7851775" cy="5127625"/>
            <a:chOff x="566738" y="2200275"/>
            <a:chExt cx="7805737" cy="4219575"/>
          </a:xfrm>
        </p:grpSpPr>
        <p:sp>
          <p:nvSpPr>
            <p:cNvPr id="32790" name="Rectangle 29"/>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2791" name="Rectangle 30"/>
            <p:cNvSpPr>
              <a:spLocks noChangeArrowheads="1"/>
            </p:cNvSpPr>
            <p:nvPr/>
          </p:nvSpPr>
          <p:spPr bwMode="auto">
            <a:xfrm>
              <a:off x="581024" y="2219327"/>
              <a:ext cx="7772401" cy="243618"/>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2770" name="Rectangle 14"/>
          <p:cNvSpPr>
            <a:spLocks noChangeArrowheads="1"/>
          </p:cNvSpPr>
          <p:nvPr/>
        </p:nvSpPr>
        <p:spPr bwMode="auto">
          <a:xfrm>
            <a:off x="566738" y="476250"/>
            <a:ext cx="2681287" cy="190500"/>
          </a:xfrm>
          <a:prstGeom prst="rect">
            <a:avLst/>
          </a:prstGeom>
          <a:solidFill>
            <a:srgbClr val="D4E4C1"/>
          </a:solidFill>
          <a:ln w="9525" algn="ctr">
            <a:noFill/>
            <a:round/>
            <a:headEnd/>
            <a:tailEnd/>
          </a:ln>
        </p:spPr>
        <p:txBody>
          <a:bodyPr/>
          <a:lstStyle/>
          <a:p>
            <a:endParaRPr lang="en-US" sz="2800" b="0">
              <a:solidFill>
                <a:schemeClr val="tx2"/>
              </a:solidFill>
            </a:endParaRPr>
          </a:p>
        </p:txBody>
      </p:sp>
      <p:sp>
        <p:nvSpPr>
          <p:cNvPr id="32771" name="Rectangle 3"/>
          <p:cNvSpPr>
            <a:spLocks noGrp="1" noChangeArrowheads="1"/>
          </p:cNvSpPr>
          <p:nvPr>
            <p:ph type="title"/>
          </p:nvPr>
        </p:nvSpPr>
        <p:spPr>
          <a:xfrm>
            <a:off x="566738" y="0"/>
            <a:ext cx="8577262" cy="944563"/>
          </a:xfrm>
        </p:spPr>
        <p:txBody>
          <a:bodyPr/>
          <a:lstStyle/>
          <a:p>
            <a:r>
              <a:rPr lang="en-US" smtClean="0">
                <a:solidFill>
                  <a:srgbClr val="668C6B"/>
                </a:solidFill>
              </a:rPr>
              <a:t>APPLICATION</a:t>
            </a:r>
          </a:p>
        </p:txBody>
      </p:sp>
      <p:sp>
        <p:nvSpPr>
          <p:cNvPr id="32772" name="Rectangle 5"/>
          <p:cNvSpPr>
            <a:spLocks noChangeArrowheads="1"/>
          </p:cNvSpPr>
          <p:nvPr/>
        </p:nvSpPr>
        <p:spPr bwMode="auto">
          <a:xfrm>
            <a:off x="566738" y="820738"/>
            <a:ext cx="8577262"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Immigration to the United States and Europe Today</a:t>
            </a:r>
          </a:p>
        </p:txBody>
      </p:sp>
      <p:cxnSp>
        <p:nvCxnSpPr>
          <p:cNvPr id="32773" name="Straight Connector 12"/>
          <p:cNvCxnSpPr>
            <a:cxnSpLocks noChangeShapeType="1"/>
          </p:cNvCxnSpPr>
          <p:nvPr/>
        </p:nvCxnSpPr>
        <p:spPr bwMode="auto">
          <a:xfrm>
            <a:off x="566738" y="682625"/>
            <a:ext cx="2695575" cy="0"/>
          </a:xfrm>
          <a:prstGeom prst="line">
            <a:avLst/>
          </a:prstGeom>
          <a:noFill/>
          <a:ln w="19050" cap="rnd" algn="ctr">
            <a:solidFill>
              <a:srgbClr val="A4C695"/>
            </a:solidFill>
            <a:prstDash val="sysDash"/>
            <a:round/>
            <a:headEnd/>
            <a:tailEnd/>
          </a:ln>
        </p:spPr>
      </p:cxnSp>
      <p:sp>
        <p:nvSpPr>
          <p:cNvPr id="32774" name="Text Box 7"/>
          <p:cNvSpPr txBox="1">
            <a:spLocks noChangeArrowheads="1"/>
          </p:cNvSpPr>
          <p:nvPr/>
        </p:nvSpPr>
        <p:spPr bwMode="auto">
          <a:xfrm>
            <a:off x="665163" y="1303338"/>
            <a:ext cx="2582862" cy="287337"/>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5-4 </a:t>
            </a:r>
            <a:r>
              <a:rPr lang="en-US">
                <a:solidFill>
                  <a:schemeClr val="bg2"/>
                </a:solidFill>
              </a:rPr>
              <a:t>(2 of 3)</a:t>
            </a:r>
          </a:p>
        </p:txBody>
      </p:sp>
      <p:sp>
        <p:nvSpPr>
          <p:cNvPr id="21" name="Rectangle 20"/>
          <p:cNvSpPr>
            <a:spLocks noChangeArrowheads="1"/>
          </p:cNvSpPr>
          <p:nvPr/>
        </p:nvSpPr>
        <p:spPr bwMode="auto">
          <a:xfrm>
            <a:off x="660400" y="4897438"/>
            <a:ext cx="7743825" cy="1465262"/>
          </a:xfrm>
          <a:prstGeom prst="rect">
            <a:avLst/>
          </a:prstGeom>
          <a:noFill/>
          <a:ln w="9525">
            <a:noFill/>
            <a:miter lim="800000"/>
            <a:headEnd/>
            <a:tailEnd/>
          </a:ln>
        </p:spPr>
        <p:txBody>
          <a:bodyPr>
            <a:spAutoFit/>
          </a:bodyPr>
          <a:lstStyle/>
          <a:p>
            <a:pPr>
              <a:spcBef>
                <a:spcPct val="10000"/>
              </a:spcBef>
              <a:spcAft>
                <a:spcPct val="10000"/>
              </a:spcAft>
            </a:pPr>
            <a:r>
              <a:rPr lang="en-US" sz="1800" b="0"/>
              <a:t>In the middle educational levels (high school and college graduates), there are much smaller shares of foreign-born workers, ranging from 10% to 15%. In contrast, only about 10% of U.S.-born workers are categorized in each of the low-education and high-education groups; most U.S.-born workers are either high school graduates or college graduates.</a:t>
            </a:r>
          </a:p>
        </p:txBody>
      </p:sp>
      <p:sp>
        <p:nvSpPr>
          <p:cNvPr id="32776" name="Rectangle 33"/>
          <p:cNvSpPr>
            <a:spLocks noChangeArrowheads="1"/>
          </p:cNvSpPr>
          <p:nvPr/>
        </p:nvSpPr>
        <p:spPr bwMode="auto">
          <a:xfrm>
            <a:off x="698500" y="1687513"/>
            <a:ext cx="7600950" cy="3208337"/>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32777" name="Picture 4"/>
          <p:cNvPicPr>
            <a:picLocks noChangeAspect="1"/>
          </p:cNvPicPr>
          <p:nvPr/>
        </p:nvPicPr>
        <p:blipFill>
          <a:blip r:embed="rId3" cstate="print"/>
          <a:srcRect/>
          <a:stretch>
            <a:fillRect/>
          </a:stretch>
        </p:blipFill>
        <p:spPr bwMode="auto">
          <a:xfrm>
            <a:off x="773113" y="1703388"/>
            <a:ext cx="7410450" cy="3190875"/>
          </a:xfrm>
          <a:prstGeom prst="rect">
            <a:avLst/>
          </a:prstGeom>
          <a:noFill/>
          <a:ln w="9525">
            <a:noFill/>
            <a:miter lim="800000"/>
            <a:headEnd/>
            <a:tailEnd/>
          </a:ln>
        </p:spPr>
      </p:pic>
      <p:pic>
        <p:nvPicPr>
          <p:cNvPr id="32778" name="Picture 3"/>
          <p:cNvPicPr>
            <a:picLocks noChangeAspect="1"/>
          </p:cNvPicPr>
          <p:nvPr/>
        </p:nvPicPr>
        <p:blipFill>
          <a:blip r:embed="rId4" cstate="print"/>
          <a:srcRect/>
          <a:stretch>
            <a:fillRect/>
          </a:stretch>
        </p:blipFill>
        <p:spPr bwMode="auto">
          <a:xfrm>
            <a:off x="773113" y="1703388"/>
            <a:ext cx="7410450" cy="3190875"/>
          </a:xfrm>
          <a:prstGeom prst="rect">
            <a:avLst/>
          </a:prstGeom>
          <a:noFill/>
          <a:ln w="9525">
            <a:noFill/>
            <a:miter lim="800000"/>
            <a:headEnd/>
            <a:tailEnd/>
          </a:ln>
        </p:spPr>
      </p:pic>
      <p:pic>
        <p:nvPicPr>
          <p:cNvPr id="32779" name="Picture 5"/>
          <p:cNvPicPr>
            <a:picLocks noChangeAspect="1"/>
          </p:cNvPicPr>
          <p:nvPr/>
        </p:nvPicPr>
        <p:blipFill>
          <a:blip r:embed="rId5" cstate="print"/>
          <a:srcRect/>
          <a:stretch>
            <a:fillRect/>
          </a:stretch>
        </p:blipFill>
        <p:spPr bwMode="auto">
          <a:xfrm>
            <a:off x="773113" y="1703388"/>
            <a:ext cx="7410450" cy="3190875"/>
          </a:xfrm>
          <a:prstGeom prst="rect">
            <a:avLst/>
          </a:prstGeom>
          <a:noFill/>
          <a:ln w="9525">
            <a:noFill/>
            <a:miter lim="800000"/>
            <a:headEnd/>
            <a:tailEnd/>
          </a:ln>
        </p:spPr>
      </p:pic>
      <p:pic>
        <p:nvPicPr>
          <p:cNvPr id="32780" name="Picture 6"/>
          <p:cNvPicPr>
            <a:picLocks noChangeAspect="1"/>
          </p:cNvPicPr>
          <p:nvPr/>
        </p:nvPicPr>
        <p:blipFill>
          <a:blip r:embed="rId6" cstate="print"/>
          <a:srcRect/>
          <a:stretch>
            <a:fillRect/>
          </a:stretch>
        </p:blipFill>
        <p:spPr bwMode="auto">
          <a:xfrm>
            <a:off x="773113" y="1703388"/>
            <a:ext cx="7410450" cy="3190875"/>
          </a:xfrm>
          <a:prstGeom prst="rect">
            <a:avLst/>
          </a:prstGeom>
          <a:noFill/>
          <a:ln w="9525">
            <a:noFill/>
            <a:miter lim="800000"/>
            <a:headEnd/>
            <a:tailEnd/>
          </a:ln>
        </p:spPr>
      </p:pic>
      <p:pic>
        <p:nvPicPr>
          <p:cNvPr id="32781" name="Picture 17"/>
          <p:cNvPicPr>
            <a:picLocks noChangeAspect="1"/>
          </p:cNvPicPr>
          <p:nvPr/>
        </p:nvPicPr>
        <p:blipFill>
          <a:blip r:embed="rId7" cstate="print"/>
          <a:srcRect/>
          <a:stretch>
            <a:fillRect/>
          </a:stretch>
        </p:blipFill>
        <p:spPr bwMode="auto">
          <a:xfrm>
            <a:off x="773113" y="1703388"/>
            <a:ext cx="7410450" cy="3190875"/>
          </a:xfrm>
          <a:prstGeom prst="rect">
            <a:avLst/>
          </a:prstGeom>
          <a:noFill/>
          <a:ln w="9525">
            <a:noFill/>
            <a:miter lim="800000"/>
            <a:headEnd/>
            <a:tailEnd/>
          </a:ln>
        </p:spPr>
      </p:pic>
      <p:pic>
        <p:nvPicPr>
          <p:cNvPr id="23" name="Picture 22"/>
          <p:cNvPicPr>
            <a:picLocks noChangeAspect="1"/>
          </p:cNvPicPr>
          <p:nvPr/>
        </p:nvPicPr>
        <p:blipFill>
          <a:blip r:embed="rId8" cstate="print"/>
          <a:srcRect/>
          <a:stretch>
            <a:fillRect/>
          </a:stretch>
        </p:blipFill>
        <p:spPr bwMode="auto">
          <a:xfrm>
            <a:off x="773113" y="1703388"/>
            <a:ext cx="7410450" cy="3190875"/>
          </a:xfrm>
          <a:prstGeom prst="rect">
            <a:avLst/>
          </a:prstGeom>
          <a:noFill/>
          <a:ln w="9525">
            <a:noFill/>
            <a:miter lim="800000"/>
            <a:headEnd/>
            <a:tailEnd/>
          </a:ln>
        </p:spPr>
      </p:pic>
      <p:pic>
        <p:nvPicPr>
          <p:cNvPr id="24" name="Picture 23"/>
          <p:cNvPicPr>
            <a:picLocks noChangeAspect="1"/>
          </p:cNvPicPr>
          <p:nvPr/>
        </p:nvPicPr>
        <p:blipFill>
          <a:blip r:embed="rId9" cstate="print"/>
          <a:srcRect/>
          <a:stretch>
            <a:fillRect/>
          </a:stretch>
        </p:blipFill>
        <p:spPr bwMode="auto">
          <a:xfrm>
            <a:off x="773113" y="1703388"/>
            <a:ext cx="7410450" cy="3190875"/>
          </a:xfrm>
          <a:prstGeom prst="rect">
            <a:avLst/>
          </a:prstGeom>
          <a:noFill/>
          <a:ln w="9525">
            <a:noFill/>
            <a:miter lim="800000"/>
            <a:headEnd/>
            <a:tailEnd/>
          </a:ln>
        </p:spPr>
      </p:pic>
      <p:pic>
        <p:nvPicPr>
          <p:cNvPr id="25" name="Picture 24"/>
          <p:cNvPicPr>
            <a:picLocks noChangeAspect="1"/>
          </p:cNvPicPr>
          <p:nvPr/>
        </p:nvPicPr>
        <p:blipFill>
          <a:blip r:embed="rId10" cstate="print"/>
          <a:srcRect/>
          <a:stretch>
            <a:fillRect/>
          </a:stretch>
        </p:blipFill>
        <p:spPr bwMode="auto">
          <a:xfrm>
            <a:off x="773113" y="1703388"/>
            <a:ext cx="7410450" cy="3190875"/>
          </a:xfrm>
          <a:prstGeom prst="rect">
            <a:avLst/>
          </a:prstGeom>
          <a:noFill/>
          <a:ln w="9525">
            <a:noFill/>
            <a:miter lim="800000"/>
            <a:headEnd/>
            <a:tailEnd/>
          </a:ln>
        </p:spPr>
      </p:pic>
      <p:pic>
        <p:nvPicPr>
          <p:cNvPr id="26" name="Picture 25"/>
          <p:cNvPicPr>
            <a:picLocks noChangeAspect="1"/>
          </p:cNvPicPr>
          <p:nvPr/>
        </p:nvPicPr>
        <p:blipFill>
          <a:blip r:embed="rId11" cstate="print"/>
          <a:srcRect/>
          <a:stretch>
            <a:fillRect/>
          </a:stretch>
        </p:blipFill>
        <p:spPr bwMode="auto">
          <a:xfrm>
            <a:off x="773113" y="1703388"/>
            <a:ext cx="7410450" cy="3190875"/>
          </a:xfrm>
          <a:prstGeom prst="rect">
            <a:avLst/>
          </a:prstGeom>
          <a:noFill/>
          <a:ln w="9525">
            <a:noFill/>
            <a:miter lim="800000"/>
            <a:headEnd/>
            <a:tailEnd/>
          </a:ln>
        </p:spPr>
      </p:pic>
      <p:pic>
        <p:nvPicPr>
          <p:cNvPr id="32786" name="Picture 26"/>
          <p:cNvPicPr>
            <a:picLocks noChangeAspect="1"/>
          </p:cNvPicPr>
          <p:nvPr/>
        </p:nvPicPr>
        <p:blipFill>
          <a:blip r:embed="rId12" cstate="print"/>
          <a:srcRect/>
          <a:stretch>
            <a:fillRect/>
          </a:stretch>
        </p:blipFill>
        <p:spPr bwMode="auto">
          <a:xfrm>
            <a:off x="773113" y="1703388"/>
            <a:ext cx="7410450" cy="3190875"/>
          </a:xfrm>
          <a:prstGeom prst="rect">
            <a:avLst/>
          </a:prstGeom>
          <a:noFill/>
          <a:ln w="9525">
            <a:noFill/>
            <a:miter lim="800000"/>
            <a:headEnd/>
            <a:tailEnd/>
          </a:ln>
        </p:spPr>
      </p:pic>
      <p:pic>
        <p:nvPicPr>
          <p:cNvPr id="32787" name="Picture 27"/>
          <p:cNvPicPr>
            <a:picLocks noChangeAspect="1"/>
          </p:cNvPicPr>
          <p:nvPr/>
        </p:nvPicPr>
        <p:blipFill>
          <a:blip r:embed="rId13" cstate="print"/>
          <a:srcRect/>
          <a:stretch>
            <a:fillRect/>
          </a:stretch>
        </p:blipFill>
        <p:spPr bwMode="auto">
          <a:xfrm>
            <a:off x="773113" y="1703388"/>
            <a:ext cx="7410450" cy="3190875"/>
          </a:xfrm>
          <a:prstGeom prst="rect">
            <a:avLst/>
          </a:prstGeom>
          <a:noFill/>
          <a:ln w="9525">
            <a:noFill/>
            <a:miter lim="800000"/>
            <a:headEnd/>
            <a:tailEnd/>
          </a:ln>
        </p:spPr>
      </p:pic>
      <p:pic>
        <p:nvPicPr>
          <p:cNvPr id="32788" name="Picture 28"/>
          <p:cNvPicPr>
            <a:picLocks noChangeAspect="1"/>
          </p:cNvPicPr>
          <p:nvPr/>
        </p:nvPicPr>
        <p:blipFill>
          <a:blip r:embed="rId14" cstate="print"/>
          <a:srcRect/>
          <a:stretch>
            <a:fillRect/>
          </a:stretch>
        </p:blipFill>
        <p:spPr bwMode="auto">
          <a:xfrm>
            <a:off x="773113" y="1703388"/>
            <a:ext cx="7410450" cy="3190875"/>
          </a:xfrm>
          <a:prstGeom prst="rect">
            <a:avLst/>
          </a:prstGeom>
          <a:noFill/>
          <a:ln w="9525">
            <a:noFill/>
            <a:miter lim="800000"/>
            <a:headEnd/>
            <a:tailEnd/>
          </a:ln>
        </p:spPr>
      </p:pic>
      <p:sp>
        <p:nvSpPr>
          <p:cNvPr id="32789" name="Text Box 24"/>
          <p:cNvSpPr txBox="1">
            <a:spLocks noChangeArrowheads="1"/>
          </p:cNvSpPr>
          <p:nvPr/>
        </p:nvSpPr>
        <p:spPr bwMode="auto">
          <a:xfrm>
            <a:off x="3246438" y="1163638"/>
            <a:ext cx="4846637" cy="792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Share of Foreign-Born Workers in U.S. Workforce, 2008</a:t>
            </a:r>
          </a:p>
          <a:p>
            <a:pPr>
              <a:spcBef>
                <a:spcPct val="10000"/>
              </a:spcBef>
              <a:spcAft>
                <a:spcPct val="10000"/>
              </a:spcAft>
            </a:pPr>
            <a:r>
              <a:rPr lang="en-US">
                <a:solidFill>
                  <a:srgbClr val="8A3A6A"/>
                </a:solidFill>
              </a:rPr>
              <a:t>(continued) </a:t>
            </a:r>
          </a:p>
          <a:p>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750"/>
                                        <p:tgtEl>
                                          <p:spTgt spid="23"/>
                                        </p:tgtEl>
                                      </p:cBhvr>
                                    </p:animEffect>
                                  </p:childTnLst>
                                </p:cTn>
                              </p:par>
                            </p:childTnLst>
                          </p:cTn>
                        </p:par>
                        <p:par>
                          <p:cTn id="12" fill="hold">
                            <p:stCondLst>
                              <p:cond delay="1250"/>
                            </p:stCondLst>
                            <p:childTnLst>
                              <p:par>
                                <p:cTn id="13" presetID="22" presetClass="entr" presetSubtype="4"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750"/>
                                        <p:tgtEl>
                                          <p:spTgt spid="24"/>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down)">
                                      <p:cBhvr>
                                        <p:cTn id="19" dur="750"/>
                                        <p:tgtEl>
                                          <p:spTgt spid="25"/>
                                        </p:tgtEl>
                                      </p:cBhvr>
                                    </p:animEffect>
                                  </p:childTnLst>
                                </p:cTn>
                              </p:par>
                            </p:childTnLst>
                          </p:cTn>
                        </p:par>
                        <p:par>
                          <p:cTn id="20" fill="hold">
                            <p:stCondLst>
                              <p:cond delay="2750"/>
                            </p:stCondLst>
                            <p:childTnLst>
                              <p:par>
                                <p:cTn id="21" presetID="22" presetClass="entr" presetSubtype="4" fill="hold"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down)">
                                      <p:cBhvr>
                                        <p:cTn id="23" dur="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bldLvl="2"/>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21379</TotalTime>
  <Words>591</Words>
  <Application>Microsoft Office PowerPoint</Application>
  <PresentationFormat>Προβολή στην οθόνη (4:3)</PresentationFormat>
  <Paragraphs>48</Paragraphs>
  <Slides>7</Slides>
  <Notes>6</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7</vt:i4>
      </vt:variant>
    </vt:vector>
  </HeadingPairs>
  <TitlesOfParts>
    <vt:vector size="9" baseType="lpstr">
      <vt:lpstr>2_Custom Design</vt:lpstr>
      <vt:lpstr>Equation</vt:lpstr>
      <vt:lpstr>Appendix: The Impact of Migration on Wages</vt:lpstr>
      <vt:lpstr>1  Movement of Labor between Countries: Migration</vt:lpstr>
      <vt:lpstr>Διαφάνεια 3</vt:lpstr>
      <vt:lpstr>APPLICATION</vt:lpstr>
      <vt:lpstr>APPLICATION</vt:lpstr>
      <vt:lpstr>APPLICATION</vt:lpstr>
      <vt:lpstr>APPLICATION</vt:lpstr>
    </vt:vector>
  </TitlesOfParts>
  <Manager>David Alexander</Manager>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Feenstra/Taylor 2/e</dc:title>
  <dc:subject>International Economics</dc:subject>
  <dc:creator>Fernando Quijano</dc:creator>
  <cp:lastModifiedBy>Χρήστης των Windows</cp:lastModifiedBy>
  <cp:revision>1123</cp:revision>
  <dcterms:created xsi:type="dcterms:W3CDTF">2007-05-23T02:54:43Z</dcterms:created>
  <dcterms:modified xsi:type="dcterms:W3CDTF">2021-08-08T14:03:11Z</dcterms:modified>
</cp:coreProperties>
</file>