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80" r:id="rId3"/>
    <p:sldId id="277" r:id="rId4"/>
    <p:sldId id="259" r:id="rId5"/>
    <p:sldId id="281" r:id="rId6"/>
    <p:sldId id="272" r:id="rId7"/>
    <p:sldId id="282" r:id="rId8"/>
    <p:sldId id="283" r:id="rId9"/>
    <p:sldId id="274" r:id="rId10"/>
    <p:sldId id="284" r:id="rId11"/>
    <p:sldId id="285" r:id="rId12"/>
    <p:sldId id="287" r:id="rId13"/>
    <p:sldId id="275" r:id="rId14"/>
    <p:sldId id="289" r:id="rId15"/>
    <p:sldId id="291"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1"/>
    <p:restoredTop sz="94694"/>
  </p:normalViewPr>
  <p:slideViewPr>
    <p:cSldViewPr>
      <p:cViewPr varScale="1">
        <p:scale>
          <a:sx n="70" d="100"/>
          <a:sy n="70" d="100"/>
        </p:scale>
        <p:origin x="-153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6D676F-8782-7748-B9CB-B80804027A76}" type="datetimeFigureOut">
              <a:rPr lang="en-US" smtClean="0"/>
              <a:pPr/>
              <a:t>5/23/2024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2202E0-BFF8-6D4C-89BA-124A658C31D3}" type="slidenum">
              <a:rPr lang="en-US" smtClean="0"/>
              <a:pPr/>
              <a:t>‹#›</a:t>
            </a:fld>
            <a:endParaRPr lang="en-US"/>
          </a:p>
        </p:txBody>
      </p:sp>
    </p:spTree>
    <p:extLst>
      <p:ext uri="{BB962C8B-B14F-4D97-AF65-F5344CB8AC3E}">
        <p14:creationId xmlns:p14="http://schemas.microsoft.com/office/powerpoint/2010/main" xmlns="" val="900374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l-GR"/>
              <a:t>Στυλ κύριου τίτλου</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7CF41922-0954-4E7E-94FD-92F7E23BD17D}" type="datetimeFigureOut">
              <a:rPr lang="el-GR" smtClean="0"/>
              <a:pPr/>
              <a:t>23/5/2024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CF41922-0954-4E7E-94FD-92F7E23BD17D}" type="datetimeFigureOut">
              <a:rPr lang="el-GR" smtClean="0"/>
              <a:pPr/>
              <a:t>23/5/2024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l-GR"/>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CF41922-0954-4E7E-94FD-92F7E23BD17D}" type="datetimeFigureOut">
              <a:rPr lang="el-GR" smtClean="0"/>
              <a:pPr/>
              <a:t>23/5/2024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CF41922-0954-4E7E-94FD-92F7E23BD17D}" type="datetimeFigureOut">
              <a:rPr lang="el-GR" smtClean="0"/>
              <a:pPr/>
              <a:t>23/5/2024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l-GR"/>
              <a:t>Στυλ κύριου τίτλου</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7CF41922-0954-4E7E-94FD-92F7E23BD17D}" type="datetimeFigureOut">
              <a:rPr lang="el-GR" smtClean="0"/>
              <a:pPr/>
              <a:t>23/5/2024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7CF41922-0954-4E7E-94FD-92F7E23BD17D}" type="datetimeFigureOut">
              <a:rPr lang="el-GR" smtClean="0"/>
              <a:pPr/>
              <a:t>23/5/2024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AC73F16-A4CE-4001-A226-BE1667CAE72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Date Placeholder 6"/>
          <p:cNvSpPr>
            <a:spLocks noGrp="1"/>
          </p:cNvSpPr>
          <p:nvPr>
            <p:ph type="dt" sz="half" idx="10"/>
          </p:nvPr>
        </p:nvSpPr>
        <p:spPr/>
        <p:txBody>
          <a:bodyPr/>
          <a:lstStyle/>
          <a:p>
            <a:fld id="{7CF41922-0954-4E7E-94FD-92F7E23BD17D}" type="datetimeFigureOut">
              <a:rPr lang="el-GR" smtClean="0"/>
              <a:pPr/>
              <a:t>23/5/2024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AC73F16-A4CE-4001-A226-BE1667CAE72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7CF41922-0954-4E7E-94FD-92F7E23BD17D}" type="datetimeFigureOut">
              <a:rPr lang="el-GR" smtClean="0"/>
              <a:pPr/>
              <a:t>23/5/2024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AC73F16-A4CE-4001-A226-BE1667CAE72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41922-0954-4E7E-94FD-92F7E23BD17D}" type="datetimeFigureOut">
              <a:rPr lang="el-GR" smtClean="0"/>
              <a:pPr/>
              <a:t>23/5/2024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AC73F16-A4CE-4001-A226-BE1667CAE72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l-GR"/>
              <a:t>Στυλ κύριου τίτλου</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7CF41922-0954-4E7E-94FD-92F7E23BD17D}" type="datetimeFigureOut">
              <a:rPr lang="el-GR" smtClean="0"/>
              <a:pPr/>
              <a:t>23/5/2024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AC73F16-A4CE-4001-A226-BE1667CAE723}" type="slidenum">
              <a:rPr lang="el-GR" smtClean="0"/>
              <a:pPr/>
              <a:t>‹#›</a:t>
            </a:fld>
            <a:endParaRPr lang="el-GR"/>
          </a:p>
        </p:txBody>
      </p:sp>
      <p:sp>
        <p:nvSpPr>
          <p:cNvPr id="9" name="Content Placeholder 8"/>
          <p:cNvSpPr>
            <a:spLocks noGrp="1"/>
          </p:cNvSpPr>
          <p:nvPr>
            <p:ph sz="quarter" idx="13"/>
          </p:nvPr>
        </p:nvSpPr>
        <p:spPr>
          <a:xfrm>
            <a:off x="304800" y="381000"/>
            <a:ext cx="7772400" cy="494284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l-GR"/>
              <a:t>Στυλ κύριου τίτλου</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8" name="Date Placeholder 7"/>
          <p:cNvSpPr>
            <a:spLocks noGrp="1"/>
          </p:cNvSpPr>
          <p:nvPr>
            <p:ph type="dt" sz="half" idx="10"/>
          </p:nvPr>
        </p:nvSpPr>
        <p:spPr/>
        <p:txBody>
          <a:bodyPr/>
          <a:lstStyle/>
          <a:p>
            <a:fld id="{7CF41922-0954-4E7E-94FD-92F7E23BD17D}" type="datetimeFigureOut">
              <a:rPr lang="el-GR" smtClean="0"/>
              <a:pPr/>
              <a:t>23/5/2024</a:t>
            </a:fld>
            <a:endParaRPr lang="el-GR"/>
          </a:p>
        </p:txBody>
      </p:sp>
      <p:sp>
        <p:nvSpPr>
          <p:cNvPr id="9" name="Slide Number Placeholder 8"/>
          <p:cNvSpPr>
            <a:spLocks noGrp="1"/>
          </p:cNvSpPr>
          <p:nvPr>
            <p:ph type="sldNum" sz="quarter" idx="11"/>
          </p:nvPr>
        </p:nvSpPr>
        <p:spPr/>
        <p:txBody>
          <a:bodyPr/>
          <a:lstStyle/>
          <a:p>
            <a:fld id="{FAC73F16-A4CE-4001-A226-BE1667CAE723}" type="slidenum">
              <a:rPr lang="el-GR" smtClean="0"/>
              <a:pPr/>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l-GR"/>
              <a:t>Στυλ κύριου τίτλου</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AC73F16-A4CE-4001-A226-BE1667CAE723}" type="slidenum">
              <a:rPr lang="el-GR" smtClean="0"/>
              <a:pPr/>
              <a:t>‹#›</a:t>
            </a:fld>
            <a:endParaRPr lang="el-G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l-G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CF41922-0954-4E7E-94FD-92F7E23BD17D}" type="datetimeFigureOut">
              <a:rPr lang="el-GR" smtClean="0"/>
              <a:pPr/>
              <a:t>23/5/2024</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ed.com/talks/jimmy_wales_the_birth_of_wikipedia" TargetMode="External"/><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95536" y="3284984"/>
            <a:ext cx="4946848" cy="1828800"/>
          </a:xfrm>
        </p:spPr>
        <p:txBody>
          <a:bodyPr/>
          <a:lstStyle/>
          <a:p>
            <a:r>
              <a:rPr lang="en-US" dirty="0"/>
              <a:t>Wikipedia</a:t>
            </a:r>
            <a:endParaRPr lang="el-GR" dirty="0"/>
          </a:p>
        </p:txBody>
      </p:sp>
      <p:sp>
        <p:nvSpPr>
          <p:cNvPr id="3" name="2 - Υπότιτλος"/>
          <p:cNvSpPr>
            <a:spLocks noGrp="1"/>
          </p:cNvSpPr>
          <p:nvPr>
            <p:ph type="subTitle" idx="1"/>
          </p:nvPr>
        </p:nvSpPr>
        <p:spPr>
          <a:xfrm>
            <a:off x="229816" y="5445224"/>
            <a:ext cx="6400800" cy="864096"/>
          </a:xfrm>
        </p:spPr>
        <p:txBody>
          <a:bodyPr/>
          <a:lstStyle/>
          <a:p>
            <a:r>
              <a:rPr lang="en-US" dirty="0"/>
              <a:t>Combining Reading and Video watching </a:t>
            </a:r>
            <a:endParaRPr lang="el-GR" dirty="0"/>
          </a:p>
        </p:txBody>
      </p:sp>
      <p:pic>
        <p:nvPicPr>
          <p:cNvPr id="4" name="Picture 2"/>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603774" y="462372"/>
            <a:ext cx="2880319" cy="2404864"/>
          </a:xfrm>
          <a:prstGeom prst="rect">
            <a:avLst/>
          </a:prstGeom>
          <a:noFill/>
          <a:ln>
            <a:noFill/>
          </a:ln>
          <a:effectLst>
            <a:outerShdw dist="35921" dir="2700000" algn="ctr" rotWithShape="0">
              <a:schemeClr val="bg2"/>
            </a:outerShdw>
            <a:softEdge rad="1270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6" name="Εικόνα 5" descr="Εικόνα που περιέχει άτομο, άνδρας, όρθιος, ιδιοκτησία&#10;&#10;Περιγραφή που δημιουργήθηκε αυτόματα">
            <a:extLst>
              <a:ext uri="{FF2B5EF4-FFF2-40B4-BE49-F238E27FC236}">
                <a16:creationId xmlns:a16="http://schemas.microsoft.com/office/drawing/2014/main" xmlns="" id="{DB0C828F-0E74-9D49-B1E2-BFAE84153C85}"/>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43608" y="462372"/>
            <a:ext cx="2880319" cy="240486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B4276A7-A13F-E64D-B6EB-AC49329F0E22}"/>
              </a:ext>
            </a:extLst>
          </p:cNvPr>
          <p:cNvSpPr>
            <a:spLocks noGrp="1"/>
          </p:cNvSpPr>
          <p:nvPr>
            <p:ph type="title"/>
          </p:nvPr>
        </p:nvSpPr>
        <p:spPr/>
        <p:txBody>
          <a:bodyPr/>
          <a:lstStyle/>
          <a:p>
            <a:r>
              <a:rPr lang="en-US" dirty="0"/>
              <a:t>The reliability of Wikipedia </a:t>
            </a:r>
            <a:endParaRPr lang="el-GR" dirty="0"/>
          </a:p>
        </p:txBody>
      </p:sp>
      <p:sp>
        <p:nvSpPr>
          <p:cNvPr id="4" name="Θέση περιεχομένου 3">
            <a:extLst>
              <a:ext uri="{FF2B5EF4-FFF2-40B4-BE49-F238E27FC236}">
                <a16:creationId xmlns:a16="http://schemas.microsoft.com/office/drawing/2014/main" xmlns="" id="{BE7F0C72-A4A2-1347-9558-2D427EE87FC7}"/>
              </a:ext>
            </a:extLst>
          </p:cNvPr>
          <p:cNvSpPr>
            <a:spLocks noGrp="1"/>
          </p:cNvSpPr>
          <p:nvPr>
            <p:ph sz="half" idx="1"/>
          </p:nvPr>
        </p:nvSpPr>
        <p:spPr>
          <a:xfrm>
            <a:off x="457200" y="1536192"/>
            <a:ext cx="3322712" cy="4590288"/>
          </a:xfrm>
        </p:spPr>
        <p:txBody>
          <a:bodyPr>
            <a:noAutofit/>
          </a:bodyPr>
          <a:lstStyle/>
          <a:p>
            <a:r>
              <a:rPr lang="en-US" sz="2000" dirty="0">
                <a:solidFill>
                  <a:srgbClr val="FF0000"/>
                </a:solidFill>
                <a:latin typeface="Times New Roman" panose="02020603050405020304" pitchFamily="18" charset="0"/>
                <a:cs typeface="Times New Roman" panose="02020603050405020304" pitchFamily="18" charset="0"/>
              </a:rPr>
              <a:t>Reading passage</a:t>
            </a:r>
          </a:p>
          <a:p>
            <a:r>
              <a:rPr lang="en-US" sz="2000" dirty="0">
                <a:latin typeface="Times New Roman" panose="02020603050405020304" pitchFamily="18" charset="0"/>
                <a:cs typeface="Times New Roman" panose="02020603050405020304" pitchFamily="18" charset="0"/>
              </a:rPr>
              <a:t>Encarta was …………..</a:t>
            </a:r>
          </a:p>
          <a:p>
            <a:r>
              <a:rPr lang="en-US" sz="2000" dirty="0">
                <a:latin typeface="Times New Roman" panose="02020603050405020304" pitchFamily="18" charset="0"/>
                <a:cs typeface="Times New Roman" panose="02020603050405020304" pitchFamily="18" charset="0"/>
              </a:rPr>
              <a:t>Members of the Wikipedia community are responsible citizens that will protect ………..</a:t>
            </a:r>
          </a:p>
          <a:p>
            <a:r>
              <a:rPr lang="en-US" sz="2000" dirty="0">
                <a:latin typeface="Times New Roman" panose="02020603050405020304" pitchFamily="18" charset="0"/>
                <a:cs typeface="Times New Roman" panose="02020603050405020304" pitchFamily="18" charset="0"/>
              </a:rPr>
              <a:t>It is expandable and has greater popularity </a:t>
            </a:r>
          </a:p>
          <a:p>
            <a:r>
              <a:rPr lang="en-US" sz="2000" dirty="0">
                <a:latin typeface="Times New Roman" panose="02020603050405020304" pitchFamily="18" charset="0"/>
                <a:cs typeface="Times New Roman" panose="02020603050405020304" pitchFamily="18" charset="0"/>
              </a:rPr>
              <a:t>It is ………….. </a:t>
            </a:r>
          </a:p>
          <a:p>
            <a:r>
              <a:rPr lang="en-US" sz="2000" dirty="0">
                <a:latin typeface="Times New Roman" panose="02020603050405020304" pitchFamily="18" charset="0"/>
                <a:cs typeface="Times New Roman" panose="02020603050405020304" pitchFamily="18" charset="0"/>
              </a:rPr>
              <a:t>Vulnerability to ……….  is acknowledged</a:t>
            </a:r>
            <a:endParaRPr lang="el-GR" sz="2000" dirty="0">
              <a:latin typeface="Times New Roman" panose="02020603050405020304" pitchFamily="18" charset="0"/>
              <a:cs typeface="Times New Roman" panose="02020603050405020304" pitchFamily="18" charset="0"/>
            </a:endParaRPr>
          </a:p>
        </p:txBody>
      </p:sp>
      <p:sp>
        <p:nvSpPr>
          <p:cNvPr id="5" name="Θέση περιεχομένου 4">
            <a:extLst>
              <a:ext uri="{FF2B5EF4-FFF2-40B4-BE49-F238E27FC236}">
                <a16:creationId xmlns:a16="http://schemas.microsoft.com/office/drawing/2014/main" xmlns="" id="{9703EA78-A2C6-F544-B51B-0250905E476B}"/>
              </a:ext>
            </a:extLst>
          </p:cNvPr>
          <p:cNvSpPr>
            <a:spLocks noGrp="1"/>
          </p:cNvSpPr>
          <p:nvPr>
            <p:ph sz="half" idx="2"/>
          </p:nvPr>
        </p:nvSpPr>
        <p:spPr>
          <a:xfrm>
            <a:off x="3923928" y="1536192"/>
            <a:ext cx="4153272" cy="5047170"/>
          </a:xfrm>
        </p:spPr>
        <p:txBody>
          <a:bodyPr>
            <a:normAutofit fontScale="32500" lnSpcReduction="20000"/>
          </a:bodyPr>
          <a:lstStyle/>
          <a:p>
            <a:r>
              <a:rPr lang="en-US" sz="5500" dirty="0">
                <a:solidFill>
                  <a:srgbClr val="FF0000"/>
                </a:solidFill>
                <a:latin typeface="Times New Roman" panose="02020603050405020304" pitchFamily="18" charset="0"/>
                <a:cs typeface="Times New Roman" panose="02020603050405020304" pitchFamily="18" charset="0"/>
              </a:rPr>
              <a:t>Video</a:t>
            </a:r>
          </a:p>
          <a:p>
            <a:pPr indent="-342900">
              <a:buFont typeface="+mj-lt"/>
              <a:buAutoNum type="arabicPeriod"/>
            </a:pPr>
            <a:r>
              <a:rPr lang="en-US" sz="5500" dirty="0">
                <a:latin typeface="Times New Roman" panose="02020603050405020304" pitchFamily="18" charset="0"/>
                <a:cs typeface="Times New Roman" panose="02020603050405020304" pitchFamily="18" charset="0"/>
              </a:rPr>
              <a:t>The Wikipedia beat Encarta in quality tests</a:t>
            </a:r>
          </a:p>
          <a:p>
            <a:pPr indent="-342900">
              <a:buFont typeface="+mj-lt"/>
              <a:buAutoNum type="arabicPeriod"/>
            </a:pPr>
            <a:r>
              <a:rPr lang="en-US" sz="5500" dirty="0">
                <a:latin typeface="Times New Roman" panose="02020603050405020304" pitchFamily="18" charset="0"/>
                <a:cs typeface="Times New Roman" panose="02020603050405020304" pitchFamily="18" charset="0"/>
              </a:rPr>
              <a:t>Arguments in </a:t>
            </a:r>
            <a:r>
              <a:rPr lang="en-US" sz="5500" dirty="0" err="1">
                <a:latin typeface="Times New Roman" panose="02020603050405020304" pitchFamily="18" charset="0"/>
                <a:cs typeface="Times New Roman" panose="02020603050405020304" pitchFamily="18" charset="0"/>
              </a:rPr>
              <a:t>favour</a:t>
            </a:r>
            <a:r>
              <a:rPr lang="en-US" sz="5500" dirty="0">
                <a:latin typeface="Times New Roman" panose="02020603050405020304" pitchFamily="18" charset="0"/>
                <a:cs typeface="Times New Roman" panose="02020603050405020304" pitchFamily="18" charset="0"/>
              </a:rPr>
              <a:t> of the Wikipedia reliability:</a:t>
            </a:r>
          </a:p>
          <a:p>
            <a:pPr marL="800100" lvl="1" indent="-342900">
              <a:buFont typeface="+mj-lt"/>
              <a:buAutoNum type="alphaLcParenR"/>
            </a:pPr>
            <a:r>
              <a:rPr lang="en-US" sz="5500" dirty="0">
                <a:latin typeface="Times New Roman" panose="02020603050405020304" pitchFamily="18" charset="0"/>
                <a:cs typeface="Times New Roman" panose="02020603050405020304" pitchFamily="18" charset="0"/>
              </a:rPr>
              <a:t>There is a ……………… </a:t>
            </a:r>
            <a:r>
              <a:rPr lang="en-US" sz="5500" i="1" dirty="0">
                <a:latin typeface="Times New Roman" panose="02020603050405020304" pitchFamily="18" charset="0"/>
                <a:cs typeface="Times New Roman" panose="02020603050405020304" pitchFamily="18" charset="0"/>
              </a:rPr>
              <a:t>policy </a:t>
            </a:r>
            <a:r>
              <a:rPr lang="en-US" sz="5500" dirty="0">
                <a:latin typeface="Times New Roman" panose="02020603050405020304" pitchFamily="18" charset="0"/>
                <a:cs typeface="Times New Roman" panose="02020603050405020304" pitchFamily="18" charset="0"/>
              </a:rPr>
              <a:t>to resolve issues of diversity (and most people understand the need for neutrality.</a:t>
            </a:r>
          </a:p>
          <a:p>
            <a:pPr marL="800100" lvl="1" indent="-342900">
              <a:buFont typeface="+mj-lt"/>
              <a:buAutoNum type="alphaLcParenR"/>
            </a:pPr>
            <a:r>
              <a:rPr lang="en-US" sz="5500" dirty="0">
                <a:latin typeface="Times New Roman" panose="02020603050405020304" pitchFamily="18" charset="0"/>
                <a:cs typeface="Times New Roman" panose="02020603050405020304" pitchFamily="18" charset="0"/>
              </a:rPr>
              <a:t>Problems with vandalism, ……….. are expected but the Wikipedia people deal with them There are administrators who ……………..  all the edits &amp; decide on what to …………. &amp; fix </a:t>
            </a:r>
          </a:p>
          <a:p>
            <a:pPr marL="800100" lvl="1" indent="-342900">
              <a:buFont typeface="+mj-lt"/>
              <a:buAutoNum type="alphaLcParenR"/>
            </a:pPr>
            <a:r>
              <a:rPr lang="en-US" sz="5500" dirty="0">
                <a:latin typeface="Times New Roman" panose="02020603050405020304" pitchFamily="18" charset="0"/>
                <a:cs typeface="Times New Roman" panose="02020603050405020304" pitchFamily="18" charset="0"/>
              </a:rPr>
              <a:t>The core principle of the community is the social contract of cooperation &amp; ……….. about the work.</a:t>
            </a:r>
          </a:p>
          <a:p>
            <a:pPr marL="800100" lvl="1" indent="-342900">
              <a:buFont typeface="+mj-lt"/>
              <a:buAutoNum type="alphaLcParenR"/>
            </a:pPr>
            <a:endParaRPr lang="en-US" sz="5500" dirty="0"/>
          </a:p>
          <a:p>
            <a:endParaRPr lang="el-GR" dirty="0"/>
          </a:p>
        </p:txBody>
      </p:sp>
    </p:spTree>
    <p:extLst>
      <p:ext uri="{BB962C8B-B14F-4D97-AF65-F5344CB8AC3E}">
        <p14:creationId xmlns:p14="http://schemas.microsoft.com/office/powerpoint/2010/main" xmlns="" val="3560719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B4276A7-A13F-E64D-B6EB-AC49329F0E22}"/>
              </a:ext>
            </a:extLst>
          </p:cNvPr>
          <p:cNvSpPr>
            <a:spLocks noGrp="1"/>
          </p:cNvSpPr>
          <p:nvPr>
            <p:ph type="title"/>
          </p:nvPr>
        </p:nvSpPr>
        <p:spPr/>
        <p:txBody>
          <a:bodyPr/>
          <a:lstStyle/>
          <a:p>
            <a:r>
              <a:rPr lang="en-US" dirty="0"/>
              <a:t>The reliability of Wikipedia </a:t>
            </a:r>
            <a:endParaRPr lang="el-GR" dirty="0"/>
          </a:p>
        </p:txBody>
      </p:sp>
      <p:sp>
        <p:nvSpPr>
          <p:cNvPr id="4" name="Θέση περιεχομένου 3">
            <a:extLst>
              <a:ext uri="{FF2B5EF4-FFF2-40B4-BE49-F238E27FC236}">
                <a16:creationId xmlns:a16="http://schemas.microsoft.com/office/drawing/2014/main" xmlns="" id="{BE7F0C72-A4A2-1347-9558-2D427EE87FC7}"/>
              </a:ext>
            </a:extLst>
          </p:cNvPr>
          <p:cNvSpPr>
            <a:spLocks noGrp="1"/>
          </p:cNvSpPr>
          <p:nvPr>
            <p:ph sz="half" idx="1"/>
          </p:nvPr>
        </p:nvSpPr>
        <p:spPr>
          <a:xfrm>
            <a:off x="457200" y="1536192"/>
            <a:ext cx="3322712" cy="4590288"/>
          </a:xfrm>
        </p:spPr>
        <p:txBody>
          <a:bodyPr>
            <a:noAutofit/>
          </a:bodyPr>
          <a:lstStyle/>
          <a:p>
            <a:r>
              <a:rPr lang="en-US" sz="2000" dirty="0">
                <a:solidFill>
                  <a:srgbClr val="FF0000"/>
                </a:solidFill>
                <a:latin typeface="Times New Roman" panose="02020603050405020304" pitchFamily="18" charset="0"/>
                <a:cs typeface="Times New Roman" panose="02020603050405020304" pitchFamily="18" charset="0"/>
              </a:rPr>
              <a:t>Reading passage</a:t>
            </a:r>
          </a:p>
          <a:p>
            <a:r>
              <a:rPr lang="en-US" sz="2000" dirty="0">
                <a:latin typeface="Times New Roman" panose="02020603050405020304" pitchFamily="18" charset="0"/>
                <a:cs typeface="Times New Roman" panose="02020603050405020304" pitchFamily="18" charset="0"/>
              </a:rPr>
              <a:t>Encarta was </a:t>
            </a:r>
            <a:r>
              <a:rPr lang="en-US" sz="2000" dirty="0">
                <a:highlight>
                  <a:srgbClr val="FFFF00"/>
                </a:highlight>
                <a:latin typeface="Times New Roman" panose="02020603050405020304" pitchFamily="18" charset="0"/>
                <a:cs typeface="Times New Roman" panose="02020603050405020304" pitchFamily="18" charset="0"/>
              </a:rPr>
              <a:t>discontinued</a:t>
            </a:r>
          </a:p>
          <a:p>
            <a:r>
              <a:rPr lang="en-US" sz="2000" dirty="0">
                <a:latin typeface="Times New Roman" panose="02020603050405020304" pitchFamily="18" charset="0"/>
                <a:cs typeface="Times New Roman" panose="02020603050405020304" pitchFamily="18" charset="0"/>
              </a:rPr>
              <a:t>Members of the Wikipedia community are responsible citizens that will protect </a:t>
            </a:r>
            <a:r>
              <a:rPr lang="en-US" sz="2000" dirty="0">
                <a:highlight>
                  <a:srgbClr val="FFFF00"/>
                </a:highlight>
                <a:latin typeface="Times New Roman" panose="02020603050405020304" pitchFamily="18" charset="0"/>
                <a:cs typeface="Times New Roman" panose="02020603050405020304" pitchFamily="18" charset="0"/>
              </a:rPr>
              <a:t>its reliability. </a:t>
            </a:r>
          </a:p>
          <a:p>
            <a:r>
              <a:rPr lang="en-US" sz="2000" dirty="0">
                <a:latin typeface="Times New Roman" panose="02020603050405020304" pitchFamily="18" charset="0"/>
                <a:cs typeface="Times New Roman" panose="02020603050405020304" pitchFamily="18" charset="0"/>
              </a:rPr>
              <a:t>It is expandable and has greater popularity </a:t>
            </a:r>
          </a:p>
          <a:p>
            <a:r>
              <a:rPr lang="en-US" sz="2000" dirty="0">
                <a:latin typeface="Times New Roman" panose="02020603050405020304" pitchFamily="18" charset="0"/>
                <a:cs typeface="Times New Roman" panose="02020603050405020304" pitchFamily="18" charset="0"/>
              </a:rPr>
              <a:t>It is </a:t>
            </a:r>
            <a:r>
              <a:rPr lang="en-US" sz="2000" dirty="0">
                <a:highlight>
                  <a:srgbClr val="FFFF00"/>
                </a:highlight>
                <a:latin typeface="Times New Roman" panose="02020603050405020304" pitchFamily="18" charset="0"/>
                <a:cs typeface="Times New Roman" panose="02020603050405020304" pitchFamily="18" charset="0"/>
              </a:rPr>
              <a:t>free</a:t>
            </a:r>
          </a:p>
          <a:p>
            <a:r>
              <a:rPr lang="en-US" sz="2000" dirty="0">
                <a:latin typeface="Times New Roman" panose="02020603050405020304" pitchFamily="18" charset="0"/>
                <a:cs typeface="Times New Roman" panose="02020603050405020304" pitchFamily="18" charset="0"/>
              </a:rPr>
              <a:t>Vulnerability to </a:t>
            </a:r>
            <a:r>
              <a:rPr lang="en-US" sz="2000" dirty="0">
                <a:highlight>
                  <a:srgbClr val="FFFF00"/>
                </a:highlight>
                <a:latin typeface="Times New Roman" panose="02020603050405020304" pitchFamily="18" charset="0"/>
                <a:cs typeface="Times New Roman" panose="02020603050405020304" pitchFamily="18" charset="0"/>
              </a:rPr>
              <a:t>vandalism</a:t>
            </a:r>
            <a:r>
              <a:rPr lang="en-US" sz="2000" dirty="0">
                <a:latin typeface="Times New Roman" panose="02020603050405020304" pitchFamily="18" charset="0"/>
                <a:cs typeface="Times New Roman" panose="02020603050405020304" pitchFamily="18" charset="0"/>
              </a:rPr>
              <a:t> is acknowledged</a:t>
            </a:r>
            <a:endParaRPr lang="el-GR" sz="2000" dirty="0">
              <a:latin typeface="Times New Roman" panose="02020603050405020304" pitchFamily="18" charset="0"/>
              <a:cs typeface="Times New Roman" panose="02020603050405020304" pitchFamily="18" charset="0"/>
            </a:endParaRPr>
          </a:p>
        </p:txBody>
      </p:sp>
      <p:sp>
        <p:nvSpPr>
          <p:cNvPr id="5" name="Θέση περιεχομένου 4">
            <a:extLst>
              <a:ext uri="{FF2B5EF4-FFF2-40B4-BE49-F238E27FC236}">
                <a16:creationId xmlns:a16="http://schemas.microsoft.com/office/drawing/2014/main" xmlns="" id="{9703EA78-A2C6-F544-B51B-0250905E476B}"/>
              </a:ext>
            </a:extLst>
          </p:cNvPr>
          <p:cNvSpPr>
            <a:spLocks noGrp="1"/>
          </p:cNvSpPr>
          <p:nvPr>
            <p:ph sz="half" idx="2"/>
          </p:nvPr>
        </p:nvSpPr>
        <p:spPr>
          <a:xfrm>
            <a:off x="3923928" y="1536192"/>
            <a:ext cx="4153272" cy="5565216"/>
          </a:xfrm>
        </p:spPr>
        <p:txBody>
          <a:bodyPr>
            <a:normAutofit fontScale="32500" lnSpcReduction="20000"/>
          </a:bodyPr>
          <a:lstStyle/>
          <a:p>
            <a:r>
              <a:rPr lang="en-US" sz="5500" dirty="0">
                <a:solidFill>
                  <a:srgbClr val="FF0000"/>
                </a:solidFill>
                <a:latin typeface="Times New Roman" panose="02020603050405020304" pitchFamily="18" charset="0"/>
                <a:cs typeface="Times New Roman" panose="02020603050405020304" pitchFamily="18" charset="0"/>
              </a:rPr>
              <a:t>Video</a:t>
            </a:r>
          </a:p>
          <a:p>
            <a:pPr indent="-342900">
              <a:buFont typeface="+mj-lt"/>
              <a:buAutoNum type="arabicPeriod"/>
            </a:pPr>
            <a:r>
              <a:rPr lang="en-US" sz="5500" dirty="0">
                <a:latin typeface="Times New Roman" panose="02020603050405020304" pitchFamily="18" charset="0"/>
                <a:cs typeface="Times New Roman" panose="02020603050405020304" pitchFamily="18" charset="0"/>
              </a:rPr>
              <a:t>The Wikipedia beat Encarta in quality tests</a:t>
            </a:r>
          </a:p>
          <a:p>
            <a:pPr indent="-342900">
              <a:buFont typeface="+mj-lt"/>
              <a:buAutoNum type="arabicPeriod"/>
            </a:pPr>
            <a:r>
              <a:rPr lang="en-US" sz="5500" dirty="0">
                <a:latin typeface="Times New Roman" panose="02020603050405020304" pitchFamily="18" charset="0"/>
                <a:cs typeface="Times New Roman" panose="02020603050405020304" pitchFamily="18" charset="0"/>
              </a:rPr>
              <a:t>Vulnerability to vandalism acknowledged</a:t>
            </a:r>
          </a:p>
          <a:p>
            <a:pPr indent="-342900">
              <a:buFont typeface="+mj-lt"/>
              <a:buAutoNum type="arabicPeriod"/>
            </a:pPr>
            <a:r>
              <a:rPr lang="en-US" sz="5500" dirty="0">
                <a:latin typeface="Times New Roman" panose="02020603050405020304" pitchFamily="18" charset="0"/>
                <a:cs typeface="Times New Roman" panose="02020603050405020304" pitchFamily="18" charset="0"/>
              </a:rPr>
              <a:t>Arguments in </a:t>
            </a:r>
            <a:r>
              <a:rPr lang="en-US" sz="5500" dirty="0" err="1">
                <a:latin typeface="Times New Roman" panose="02020603050405020304" pitchFamily="18" charset="0"/>
                <a:cs typeface="Times New Roman" panose="02020603050405020304" pitchFamily="18" charset="0"/>
              </a:rPr>
              <a:t>favour</a:t>
            </a:r>
            <a:r>
              <a:rPr lang="en-US" sz="5500" dirty="0">
                <a:latin typeface="Times New Roman" panose="02020603050405020304" pitchFamily="18" charset="0"/>
                <a:cs typeface="Times New Roman" panose="02020603050405020304" pitchFamily="18" charset="0"/>
              </a:rPr>
              <a:t> of the Wikipedia reliability:</a:t>
            </a:r>
          </a:p>
          <a:p>
            <a:pPr marL="800100" lvl="1" indent="-342900">
              <a:buFont typeface="+mj-lt"/>
              <a:buAutoNum type="alphaLcParenR"/>
            </a:pPr>
            <a:r>
              <a:rPr lang="en-US" sz="5500" dirty="0">
                <a:latin typeface="Times New Roman" panose="02020603050405020304" pitchFamily="18" charset="0"/>
                <a:cs typeface="Times New Roman" panose="02020603050405020304" pitchFamily="18" charset="0"/>
              </a:rPr>
              <a:t>There is a </a:t>
            </a:r>
            <a:r>
              <a:rPr lang="en-US" sz="5500" i="1" dirty="0">
                <a:highlight>
                  <a:srgbClr val="FFFF00"/>
                </a:highlight>
                <a:latin typeface="Times New Roman" panose="02020603050405020304" pitchFamily="18" charset="0"/>
                <a:cs typeface="Times New Roman" panose="02020603050405020304" pitchFamily="18" charset="0"/>
              </a:rPr>
              <a:t>neutrality policy </a:t>
            </a:r>
            <a:r>
              <a:rPr lang="en-US" sz="5500" dirty="0">
                <a:latin typeface="Times New Roman" panose="02020603050405020304" pitchFamily="18" charset="0"/>
                <a:cs typeface="Times New Roman" panose="02020603050405020304" pitchFamily="18" charset="0"/>
              </a:rPr>
              <a:t>to resolve issues of diversity (and most people understand the need for neutrality.</a:t>
            </a:r>
          </a:p>
          <a:p>
            <a:pPr marL="800100" lvl="1" indent="-342900">
              <a:buFont typeface="+mj-lt"/>
              <a:buAutoNum type="alphaLcParenR"/>
            </a:pPr>
            <a:r>
              <a:rPr lang="en-US" sz="5500" dirty="0">
                <a:latin typeface="Times New Roman" panose="02020603050405020304" pitchFamily="18" charset="0"/>
                <a:cs typeface="Times New Roman" panose="02020603050405020304" pitchFamily="18" charset="0"/>
              </a:rPr>
              <a:t>Problems with vandalism, </a:t>
            </a:r>
            <a:r>
              <a:rPr lang="en-US" sz="5500" dirty="0">
                <a:highlight>
                  <a:srgbClr val="FFFF00"/>
                </a:highlight>
                <a:latin typeface="Times New Roman" panose="02020603050405020304" pitchFamily="18" charset="0"/>
                <a:cs typeface="Times New Roman" panose="02020603050405020304" pitchFamily="18" charset="0"/>
              </a:rPr>
              <a:t>hoaxes &amp; fraud</a:t>
            </a:r>
            <a:r>
              <a:rPr lang="en-US" sz="5500" dirty="0">
                <a:latin typeface="Times New Roman" panose="02020603050405020304" pitchFamily="18" charset="0"/>
                <a:cs typeface="Times New Roman" panose="02020603050405020304" pitchFamily="18" charset="0"/>
              </a:rPr>
              <a:t> are expected but the Wikipedia people deal with them. There are administrators who </a:t>
            </a:r>
            <a:r>
              <a:rPr lang="en-US" sz="5500" dirty="0">
                <a:highlight>
                  <a:srgbClr val="FFFF00"/>
                </a:highlight>
                <a:latin typeface="Times New Roman" panose="02020603050405020304" pitchFamily="18" charset="0"/>
                <a:cs typeface="Times New Roman" panose="02020603050405020304" pitchFamily="18" charset="0"/>
              </a:rPr>
              <a:t>monitor &amp; check  </a:t>
            </a:r>
            <a:r>
              <a:rPr lang="en-US" sz="5500" dirty="0">
                <a:latin typeface="Times New Roman" panose="02020603050405020304" pitchFamily="18" charset="0"/>
                <a:cs typeface="Times New Roman" panose="02020603050405020304" pitchFamily="18" charset="0"/>
              </a:rPr>
              <a:t>all the edits &amp; decide on what to </a:t>
            </a:r>
            <a:r>
              <a:rPr lang="en-US" sz="5500" dirty="0">
                <a:highlight>
                  <a:srgbClr val="FFFF00"/>
                </a:highlight>
                <a:latin typeface="Times New Roman" panose="02020603050405020304" pitchFamily="18" charset="0"/>
                <a:cs typeface="Times New Roman" panose="02020603050405020304" pitchFamily="18" charset="0"/>
              </a:rPr>
              <a:t>delete</a:t>
            </a:r>
            <a:r>
              <a:rPr lang="en-US" sz="5500" dirty="0">
                <a:latin typeface="Times New Roman" panose="02020603050405020304" pitchFamily="18" charset="0"/>
                <a:cs typeface="Times New Roman" panose="02020603050405020304" pitchFamily="18" charset="0"/>
              </a:rPr>
              <a:t> &amp; fix </a:t>
            </a:r>
          </a:p>
          <a:p>
            <a:pPr marL="800100" lvl="1" indent="-342900">
              <a:buFont typeface="+mj-lt"/>
              <a:buAutoNum type="alphaLcParenR"/>
            </a:pPr>
            <a:r>
              <a:rPr lang="en-US" sz="5500" dirty="0">
                <a:latin typeface="Times New Roman" panose="02020603050405020304" pitchFamily="18" charset="0"/>
                <a:cs typeface="Times New Roman" panose="02020603050405020304" pitchFamily="18" charset="0"/>
              </a:rPr>
              <a:t>The core principle of the community is the social contract of cooperation &amp; </a:t>
            </a:r>
            <a:r>
              <a:rPr lang="en-US" sz="5500" dirty="0">
                <a:highlight>
                  <a:srgbClr val="FFFF00"/>
                </a:highlight>
                <a:latin typeface="Times New Roman" panose="02020603050405020304" pitchFamily="18" charset="0"/>
                <a:cs typeface="Times New Roman" panose="02020603050405020304" pitchFamily="18" charset="0"/>
              </a:rPr>
              <a:t>passion</a:t>
            </a:r>
            <a:r>
              <a:rPr lang="en-US" sz="5500" dirty="0">
                <a:latin typeface="Times New Roman" panose="02020603050405020304" pitchFamily="18" charset="0"/>
                <a:cs typeface="Times New Roman" panose="02020603050405020304" pitchFamily="18" charset="0"/>
              </a:rPr>
              <a:t> about the work.</a:t>
            </a:r>
          </a:p>
          <a:p>
            <a:pPr marL="800100" lvl="1" indent="-342900">
              <a:buFont typeface="+mj-lt"/>
              <a:buAutoNum type="alphaLcParenR"/>
            </a:pPr>
            <a:endParaRPr lang="en-US" sz="5500" dirty="0"/>
          </a:p>
          <a:p>
            <a:endParaRPr lang="el-GR" dirty="0"/>
          </a:p>
        </p:txBody>
      </p:sp>
    </p:spTree>
    <p:extLst>
      <p:ext uri="{BB962C8B-B14F-4D97-AF65-F5344CB8AC3E}">
        <p14:creationId xmlns:p14="http://schemas.microsoft.com/office/powerpoint/2010/main" xmlns="" val="67477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33EA8A8-98F5-E74B-A344-3F5953194BF9}"/>
              </a:ext>
            </a:extLst>
          </p:cNvPr>
          <p:cNvSpPr>
            <a:spLocks noGrp="1"/>
          </p:cNvSpPr>
          <p:nvPr>
            <p:ph type="title"/>
          </p:nvPr>
        </p:nvSpPr>
        <p:spPr>
          <a:xfrm>
            <a:off x="359510" y="1096144"/>
            <a:ext cx="7620000" cy="1714202"/>
          </a:xfrm>
        </p:spPr>
        <p:txBody>
          <a:bodyPr/>
          <a:lstStyle/>
          <a:p>
            <a:r>
              <a:rPr lang="en-US" sz="2800" dirty="0"/>
              <a:t>Practice synthesizing information in an oral presentation  </a:t>
            </a:r>
            <a:br>
              <a:rPr lang="en-US" sz="2800" dirty="0"/>
            </a:br>
            <a:r>
              <a:rPr lang="en-US" sz="2800" dirty="0"/>
              <a:t/>
            </a:r>
            <a:br>
              <a:rPr lang="en-US" sz="2800" dirty="0"/>
            </a:br>
            <a:r>
              <a:rPr lang="en-US" sz="2800" dirty="0"/>
              <a:t>1. Talk for about 15 secs about Wikipedia’s reliability using information from the two sources. </a:t>
            </a:r>
            <a:br>
              <a:rPr lang="en-US" sz="2800" dirty="0"/>
            </a:br>
            <a:r>
              <a:rPr lang="en-US" sz="2800" dirty="0"/>
              <a:t>2. Talk for about 30 secs about the relation of the viewpoints of the two sources</a:t>
            </a:r>
            <a:br>
              <a:rPr lang="en-US" sz="2800" dirty="0"/>
            </a:br>
            <a:endParaRPr lang="el-GR" sz="2800" dirty="0"/>
          </a:p>
        </p:txBody>
      </p:sp>
      <p:pic>
        <p:nvPicPr>
          <p:cNvPr id="7" name="Θέση περιεχομένου 6" descr="Εικόνα που περιέχει εσωτερικό, φορητός υπολογιστής, άτομο, υπολογιστής&#10;&#10;Περιγραφή που δημιουργήθηκε αυτόματα">
            <a:extLst>
              <a:ext uri="{FF2B5EF4-FFF2-40B4-BE49-F238E27FC236}">
                <a16:creationId xmlns:a16="http://schemas.microsoft.com/office/drawing/2014/main" xmlns="" id="{C6939695-6A15-604A-91A9-1CC7B7F1199A}"/>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051720" y="3717032"/>
            <a:ext cx="3574914" cy="2333625"/>
          </a:xfrm>
        </p:spPr>
      </p:pic>
    </p:spTree>
    <p:extLst>
      <p:ext uri="{BB962C8B-B14F-4D97-AF65-F5344CB8AC3E}">
        <p14:creationId xmlns:p14="http://schemas.microsoft.com/office/powerpoint/2010/main" xmlns="" val="3513099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620000" cy="1143000"/>
          </a:xfrm>
        </p:spPr>
        <p:txBody>
          <a:bodyPr vert="horz" lIns="91440" tIns="45720" rIns="91440" bIns="45720" rtlCol="0" anchor="ctr">
            <a:normAutofit/>
          </a:bodyPr>
          <a:lstStyle/>
          <a:p>
            <a:pPr>
              <a:lnSpc>
                <a:spcPct val="90000"/>
              </a:lnSpc>
            </a:pPr>
            <a:r>
              <a:rPr lang="en-US" sz="2900" dirty="0"/>
              <a:t>What is the connection between the viewpoints of the reading passage and of the video?</a:t>
            </a:r>
            <a:endParaRPr lang="el-GR" sz="2900" dirty="0"/>
          </a:p>
        </p:txBody>
      </p:sp>
      <p:sp>
        <p:nvSpPr>
          <p:cNvPr id="3" name="Ορθογώνιο 2"/>
          <p:cNvSpPr/>
          <p:nvPr/>
        </p:nvSpPr>
        <p:spPr>
          <a:xfrm>
            <a:off x="430560" y="1340768"/>
            <a:ext cx="4474840" cy="5637224"/>
          </a:xfrm>
          <a:prstGeom prst="rect">
            <a:avLst/>
          </a:prstGeom>
        </p:spPr>
        <p:txBody>
          <a:bodyPr vert="horz" lIns="91440" tIns="45720" rIns="91440" bIns="45720" rtlCol="0">
            <a:noAutofit/>
          </a:bodyPr>
          <a:lstStyle/>
          <a:p>
            <a:pPr indent="-228600" algn="just">
              <a:lnSpc>
                <a:spcPct val="90000"/>
              </a:lnSpc>
              <a:spcBef>
                <a:spcPct val="20000"/>
              </a:spcBef>
              <a:spcAft>
                <a:spcPts val="1000"/>
              </a:spcAft>
              <a:buFont typeface="Arial" pitchFamily="34" charset="0"/>
              <a:buChar char="•"/>
            </a:pPr>
            <a:r>
              <a:rPr lang="en-US" dirty="0"/>
              <a:t>The reading passage addresses media criticism regarding Wikipedia inaccuracies, defending it and arguing that it is one of the success stories of the public domain and volunteerism. All public property is susceptible to vandalism and so is the Wikipedia. Yet, members of the Wikipedia community are responsible citizens that will protect its reliability. Even with weaknesses, the Wikipedia has greater popularity for its expandability than any encyclopedia you have to pay for.</a:t>
            </a:r>
            <a:endParaRPr lang="el-GR" dirty="0"/>
          </a:p>
          <a:p>
            <a:pPr indent="-228600" algn="just">
              <a:lnSpc>
                <a:spcPct val="90000"/>
              </a:lnSpc>
              <a:spcBef>
                <a:spcPct val="20000"/>
              </a:spcBef>
              <a:spcAft>
                <a:spcPts val="1000"/>
              </a:spcAft>
              <a:buFont typeface="Arial" pitchFamily="34" charset="0"/>
              <a:buChar char="•"/>
            </a:pPr>
            <a:r>
              <a:rPr lang="en-US" dirty="0"/>
              <a:t>The speaker corroborates this view, saying that vandalism is indeed an issue for Wikipedia, but it is taken care of by means of specific software &amp; experienced passionate administrators who check all the edits. In addition, an argument in </a:t>
            </a:r>
            <a:r>
              <a:rPr lang="en-US" dirty="0" err="1"/>
              <a:t>favour</a:t>
            </a:r>
            <a:r>
              <a:rPr lang="en-US" dirty="0"/>
              <a:t> of its reliability is the neutrality policy it has to deal with controversial topics and the diversity of opinions of its community.</a:t>
            </a:r>
            <a:endParaRPr lang="el-GR" dirty="0">
              <a:effectLst/>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5117900" y="2276872"/>
            <a:ext cx="2929136" cy="2563582"/>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725777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xmlns="" id="{0979A2A7-5927-9B42-9C91-7BB371B16376}"/>
              </a:ext>
            </a:extLst>
          </p:cNvPr>
          <p:cNvSpPr>
            <a:spLocks noGrp="1"/>
          </p:cNvSpPr>
          <p:nvPr>
            <p:ph type="title"/>
          </p:nvPr>
        </p:nvSpPr>
        <p:spPr>
          <a:xfrm>
            <a:off x="457200" y="274638"/>
            <a:ext cx="7620000" cy="455200"/>
          </a:xfrm>
        </p:spPr>
        <p:txBody>
          <a:bodyPr/>
          <a:lstStyle/>
          <a:p>
            <a:r>
              <a:rPr lang="en-US" sz="3200" dirty="0"/>
              <a:t>Vocabulary practice</a:t>
            </a:r>
            <a:endParaRPr lang="el-GR" sz="3200" dirty="0"/>
          </a:p>
        </p:txBody>
      </p:sp>
      <p:sp>
        <p:nvSpPr>
          <p:cNvPr id="5" name="Θέση περιεχομένου 4">
            <a:extLst>
              <a:ext uri="{FF2B5EF4-FFF2-40B4-BE49-F238E27FC236}">
                <a16:creationId xmlns:a16="http://schemas.microsoft.com/office/drawing/2014/main" xmlns="" id="{5F65B3C2-16FA-E042-9992-32CAB9D9694F}"/>
              </a:ext>
            </a:extLst>
          </p:cNvPr>
          <p:cNvSpPr>
            <a:spLocks noGrp="1"/>
          </p:cNvSpPr>
          <p:nvPr>
            <p:ph sz="half" idx="1"/>
          </p:nvPr>
        </p:nvSpPr>
        <p:spPr>
          <a:xfrm>
            <a:off x="559874" y="905219"/>
            <a:ext cx="7529994" cy="648072"/>
          </a:xfrm>
        </p:spPr>
        <p:txBody>
          <a:bodyPr>
            <a:noAutofit/>
          </a:bodyPr>
          <a:lstStyle/>
          <a:p>
            <a:pPr marL="114300" indent="0">
              <a:buNone/>
            </a:pPr>
            <a:r>
              <a:rPr lang="en-US" sz="2000" dirty="0">
                <a:solidFill>
                  <a:srgbClr val="FF0000"/>
                </a:solidFill>
              </a:rPr>
              <a:t>reputable, administrator, governance, conspiracy, bulk, hoax, monopoly, consensus, vandalism, verifiable</a:t>
            </a:r>
            <a:endParaRPr lang="el-GR" sz="2000" dirty="0">
              <a:solidFill>
                <a:srgbClr val="FF0000"/>
              </a:solidFill>
            </a:endParaRPr>
          </a:p>
        </p:txBody>
      </p:sp>
      <p:sp>
        <p:nvSpPr>
          <p:cNvPr id="6" name="Θέση περιεχομένου 5">
            <a:extLst>
              <a:ext uri="{FF2B5EF4-FFF2-40B4-BE49-F238E27FC236}">
                <a16:creationId xmlns:a16="http://schemas.microsoft.com/office/drawing/2014/main" xmlns="" id="{B06A2B92-557D-E04B-B634-055FA0008E79}"/>
              </a:ext>
            </a:extLst>
          </p:cNvPr>
          <p:cNvSpPr>
            <a:spLocks noGrp="1"/>
          </p:cNvSpPr>
          <p:nvPr>
            <p:ph sz="half" idx="2"/>
          </p:nvPr>
        </p:nvSpPr>
        <p:spPr>
          <a:xfrm>
            <a:off x="451140" y="1728672"/>
            <a:ext cx="7620000" cy="4590288"/>
          </a:xfrm>
        </p:spPr>
        <p:txBody>
          <a:bodyPr>
            <a:normAutofit fontScale="70000" lnSpcReduction="20000"/>
          </a:bodyPr>
          <a:lstStyle/>
          <a:p>
            <a:r>
              <a:rPr lang="en-US" dirty="0"/>
              <a:t>The ___ was discovered. Biron &amp; Auvergne were arrested and Biron was executed.</a:t>
            </a:r>
          </a:p>
          <a:p>
            <a:r>
              <a:rPr lang="en-US" dirty="0"/>
              <a:t>To infer that climate change is a __ seems ridiculous to me. </a:t>
            </a:r>
          </a:p>
          <a:p>
            <a:r>
              <a:rPr lang="en-US" dirty="0"/>
              <a:t>Each report represents a __, or agreement among hundreds of leading scientists.</a:t>
            </a:r>
          </a:p>
          <a:p>
            <a:r>
              <a:rPr lang="en-US" dirty="0"/>
              <a:t>It’s a story about ___ and how local government can go wrong.</a:t>
            </a:r>
          </a:p>
          <a:p>
            <a:r>
              <a:rPr lang="en-US" dirty="0"/>
              <a:t>Many instances of __ are usually reported in times of social unrest.</a:t>
            </a:r>
          </a:p>
          <a:p>
            <a:r>
              <a:rPr lang="en-US" dirty="0"/>
              <a:t>Honest __ and good businessmen will have nothing to do with money laundering.</a:t>
            </a:r>
          </a:p>
          <a:p>
            <a:r>
              <a:rPr lang="en-US" dirty="0"/>
              <a:t>Since 1894 the government has had a ___ on retailing spirituous liquors, but distilling is left in private hands.</a:t>
            </a:r>
          </a:p>
          <a:p>
            <a:r>
              <a:rPr lang="en-US" dirty="0"/>
              <a:t>It is administered by an elective municipal council with a civil service ___ as mayor.</a:t>
            </a:r>
          </a:p>
          <a:p>
            <a:r>
              <a:rPr lang="en-US" dirty="0"/>
              <a:t>Don’t worry, the ___ of the work is finished.</a:t>
            </a:r>
          </a:p>
          <a:p>
            <a:r>
              <a:rPr lang="en-US" dirty="0"/>
              <a:t>It is important to work with objectively ___ measures of progress in world development.</a:t>
            </a:r>
            <a:endParaRPr lang="el-GR" dirty="0"/>
          </a:p>
        </p:txBody>
      </p:sp>
    </p:spTree>
    <p:extLst>
      <p:ext uri="{BB962C8B-B14F-4D97-AF65-F5344CB8AC3E}">
        <p14:creationId xmlns:p14="http://schemas.microsoft.com/office/powerpoint/2010/main" xmlns="" val="3386325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xmlns="" id="{E3218501-96BB-8840-A2C5-A4B7DAE391A3}"/>
              </a:ext>
            </a:extLst>
          </p:cNvPr>
          <p:cNvSpPr>
            <a:spLocks noGrp="1"/>
          </p:cNvSpPr>
          <p:nvPr>
            <p:ph type="title"/>
          </p:nvPr>
        </p:nvSpPr>
        <p:spPr>
          <a:xfrm>
            <a:off x="457200" y="274638"/>
            <a:ext cx="7620000" cy="1143000"/>
          </a:xfrm>
        </p:spPr>
        <p:txBody>
          <a:bodyPr anchor="ctr">
            <a:normAutofit/>
          </a:bodyPr>
          <a:lstStyle/>
          <a:p>
            <a:pPr>
              <a:lnSpc>
                <a:spcPct val="90000"/>
              </a:lnSpc>
            </a:pPr>
            <a:r>
              <a:rPr lang="en-US" sz="3600"/>
              <a:t>Talk about the following for one minute. </a:t>
            </a:r>
            <a:endParaRPr lang="el-GR" sz="3600"/>
          </a:p>
        </p:txBody>
      </p:sp>
      <p:sp>
        <p:nvSpPr>
          <p:cNvPr id="6" name="Θέση περιεχομένου 5">
            <a:extLst>
              <a:ext uri="{FF2B5EF4-FFF2-40B4-BE49-F238E27FC236}">
                <a16:creationId xmlns:a16="http://schemas.microsoft.com/office/drawing/2014/main" xmlns="" id="{45495495-AC94-0E4A-97AD-0C0175AD0916}"/>
              </a:ext>
            </a:extLst>
          </p:cNvPr>
          <p:cNvSpPr>
            <a:spLocks noGrp="1"/>
          </p:cNvSpPr>
          <p:nvPr>
            <p:ph sz="half" idx="1"/>
          </p:nvPr>
        </p:nvSpPr>
        <p:spPr>
          <a:xfrm>
            <a:off x="457200" y="1536192"/>
            <a:ext cx="3657600" cy="4590288"/>
          </a:xfrm>
        </p:spPr>
        <p:txBody>
          <a:bodyPr>
            <a:normAutofit/>
          </a:bodyPr>
          <a:lstStyle/>
          <a:p>
            <a:r>
              <a:rPr lang="en-US" dirty="0"/>
              <a:t>How often do you use Wikipedia and for what purposes? </a:t>
            </a:r>
          </a:p>
          <a:p>
            <a:r>
              <a:rPr lang="en-US" dirty="0"/>
              <a:t>How reliable and effective do you think it is in its role as an encyclopedia?</a:t>
            </a:r>
            <a:endParaRPr lang="el-GR" dirty="0"/>
          </a:p>
        </p:txBody>
      </p:sp>
      <p:pic>
        <p:nvPicPr>
          <p:cNvPr id="8" name="Εικόνα 7" descr="Εικόνα που περιέχει εσωτερικό, φορητός υπολογιστής, άτομο, υπολογιστής&#10;&#10;Περιγραφή που δημιουργήθηκε αυτόματα">
            <a:extLst>
              <a:ext uri="{FF2B5EF4-FFF2-40B4-BE49-F238E27FC236}">
                <a16:creationId xmlns:a16="http://schemas.microsoft.com/office/drawing/2014/main" xmlns="" id="{77B40FAA-66E8-7746-B6BB-406900C551BC}"/>
              </a:ext>
            </a:extLst>
          </p:cNvPr>
          <p:cNvPicPr>
            <a:picLocks noChangeAspect="1"/>
          </p:cNvPicPr>
          <p:nvPr/>
        </p:nvPicPr>
        <p:blipFill rotWithShape="1">
          <a:blip r:embed="rId2">
            <a:extLst>
              <a:ext uri="{28A0092B-C50C-407E-A947-70E740481C1C}">
                <a14:useLocalDpi xmlns:a14="http://schemas.microsoft.com/office/drawing/2010/main" xmlns="" val="0"/>
              </a:ext>
            </a:extLst>
          </a:blip>
          <a:srcRect l="18020" r="29965" b="-1"/>
          <a:stretch/>
        </p:blipFill>
        <p:spPr>
          <a:xfrm>
            <a:off x="4788024" y="1664804"/>
            <a:ext cx="3064768" cy="3528392"/>
          </a:xfrm>
          <a:prstGeom prst="rect">
            <a:avLst/>
          </a:prstGeom>
          <a:noFill/>
        </p:spPr>
      </p:pic>
    </p:spTree>
    <p:extLst>
      <p:ext uri="{BB962C8B-B14F-4D97-AF65-F5344CB8AC3E}">
        <p14:creationId xmlns:p14="http://schemas.microsoft.com/office/powerpoint/2010/main" xmlns="" val="1548641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p:spPr>
        <p:txBody>
          <a:bodyPr anchor="ctr">
            <a:normAutofit/>
          </a:bodyPr>
          <a:lstStyle/>
          <a:p>
            <a:pPr>
              <a:lnSpc>
                <a:spcPct val="90000"/>
              </a:lnSpc>
            </a:pPr>
            <a:r>
              <a:rPr lang="en-US" sz="2900"/>
              <a:t>Completing the following will help you identify the main ideas and those relevant to the task </a:t>
            </a:r>
          </a:p>
        </p:txBody>
      </p:sp>
      <p:sp>
        <p:nvSpPr>
          <p:cNvPr id="3" name="Content Placeholder 2"/>
          <p:cNvSpPr>
            <a:spLocks noGrp="1"/>
          </p:cNvSpPr>
          <p:nvPr>
            <p:ph sz="half" idx="1"/>
          </p:nvPr>
        </p:nvSpPr>
        <p:spPr>
          <a:xfrm>
            <a:off x="457200" y="1628800"/>
            <a:ext cx="4546848" cy="5472608"/>
          </a:xfrm>
        </p:spPr>
        <p:txBody>
          <a:bodyPr>
            <a:normAutofit/>
          </a:bodyPr>
          <a:lstStyle/>
          <a:p>
            <a:pPr marL="285750" indent="-285750">
              <a:lnSpc>
                <a:spcPct val="90000"/>
              </a:lnSpc>
              <a:buFont typeface="Wingdings" pitchFamily="2" charset="2"/>
              <a:buChar char="Ø"/>
            </a:pPr>
            <a:r>
              <a:rPr lang="en-US" sz="1800" b="1" dirty="0"/>
              <a:t>Topic of the reading passage</a:t>
            </a:r>
            <a:r>
              <a:rPr lang="en-US" sz="1800" dirty="0"/>
              <a:t>: </a:t>
            </a:r>
          </a:p>
          <a:p>
            <a:pPr marL="114300" indent="0">
              <a:lnSpc>
                <a:spcPct val="90000"/>
              </a:lnSpc>
              <a:buNone/>
            </a:pPr>
            <a:r>
              <a:rPr lang="en-US" sz="1800" dirty="0"/>
              <a:t>     Wikipedia  ( in particular) credibility of Wikipedia</a:t>
            </a:r>
          </a:p>
          <a:p>
            <a:pPr>
              <a:lnSpc>
                <a:spcPct val="90000"/>
              </a:lnSpc>
            </a:pPr>
            <a:endParaRPr lang="en-US" sz="1800" dirty="0"/>
          </a:p>
          <a:p>
            <a:pPr marL="285750" indent="-285750">
              <a:lnSpc>
                <a:spcPct val="90000"/>
              </a:lnSpc>
              <a:buFont typeface="Wingdings" pitchFamily="2" charset="2"/>
              <a:buChar char="Ø"/>
            </a:pPr>
            <a:r>
              <a:rPr lang="en-US" sz="1800" b="1" dirty="0"/>
              <a:t>The central idea of the reading passage (the writer’s point of view on Wikipedia):</a:t>
            </a:r>
          </a:p>
          <a:p>
            <a:pPr marL="285750" indent="-285750">
              <a:lnSpc>
                <a:spcPct val="90000"/>
              </a:lnSpc>
              <a:buFont typeface="Wingdings" pitchFamily="2" charset="2"/>
              <a:buChar char="Ø"/>
            </a:pPr>
            <a:endParaRPr lang="en-US" sz="1800" b="1" dirty="0"/>
          </a:p>
          <a:p>
            <a:pPr marL="285750" indent="-285750">
              <a:lnSpc>
                <a:spcPct val="90000"/>
              </a:lnSpc>
              <a:buFont typeface="Wingdings" pitchFamily="2" charset="2"/>
              <a:buChar char="Ø"/>
            </a:pPr>
            <a:r>
              <a:rPr lang="en-US" sz="1800" b="1" dirty="0"/>
              <a:t>Supporting arguments</a:t>
            </a:r>
            <a:r>
              <a:rPr lang="en-US" sz="1800" dirty="0"/>
              <a:t> (main characteristics  of Wikipedia):</a:t>
            </a:r>
          </a:p>
          <a:p>
            <a:pPr marL="285750" indent="-285750">
              <a:lnSpc>
                <a:spcPct val="90000"/>
              </a:lnSpc>
              <a:buFont typeface="Wingdings" pitchFamily="2" charset="2"/>
              <a:buChar char="Ø"/>
            </a:pPr>
            <a:endParaRPr lang="en-US" sz="1800" b="1" dirty="0"/>
          </a:p>
          <a:p>
            <a:pPr marL="285750" indent="-285750">
              <a:lnSpc>
                <a:spcPct val="90000"/>
              </a:lnSpc>
              <a:buFont typeface="Wingdings" pitchFamily="2" charset="2"/>
              <a:buChar char="Ø"/>
            </a:pPr>
            <a:r>
              <a:rPr lang="en-US" sz="1800" b="1" dirty="0"/>
              <a:t>Organization</a:t>
            </a:r>
            <a:r>
              <a:rPr lang="en-US" sz="1800" dirty="0"/>
              <a:t> of the reading passage:</a:t>
            </a:r>
          </a:p>
          <a:p>
            <a:pPr>
              <a:lnSpc>
                <a:spcPct val="90000"/>
              </a:lnSpc>
            </a:pPr>
            <a:r>
              <a:rPr lang="en-US" sz="1800" dirty="0"/>
              <a:t>Par1:</a:t>
            </a:r>
          </a:p>
          <a:p>
            <a:pPr>
              <a:lnSpc>
                <a:spcPct val="90000"/>
              </a:lnSpc>
            </a:pPr>
            <a:r>
              <a:rPr lang="en-US" sz="1800" dirty="0"/>
              <a:t>Par2: </a:t>
            </a:r>
          </a:p>
          <a:p>
            <a:pPr>
              <a:lnSpc>
                <a:spcPct val="90000"/>
              </a:lnSpc>
            </a:pPr>
            <a:r>
              <a:rPr lang="en-US" sz="1800" dirty="0"/>
              <a:t>Pars3-4:</a:t>
            </a:r>
          </a:p>
          <a:p>
            <a:pPr>
              <a:lnSpc>
                <a:spcPct val="90000"/>
              </a:lnSpc>
            </a:pPr>
            <a:r>
              <a:rPr lang="en-US" sz="1800" dirty="0"/>
              <a:t>Pars5-7:</a:t>
            </a:r>
            <a:r>
              <a:rPr lang="en-US" sz="1500" dirty="0"/>
              <a:t> </a:t>
            </a:r>
          </a:p>
          <a:p>
            <a:pPr marL="342900" indent="-342900">
              <a:lnSpc>
                <a:spcPct val="90000"/>
              </a:lnSpc>
              <a:buFont typeface="Wingdings" pitchFamily="2" charset="2"/>
              <a:buChar char="Ø"/>
            </a:pPr>
            <a:endParaRPr lang="en-US" sz="1500" dirty="0"/>
          </a:p>
        </p:txBody>
      </p:sp>
      <p:pic>
        <p:nvPicPr>
          <p:cNvPr id="5" name="Εικόνα 4" descr="Εικόνα που περιέχει άτομο, εσωτερικό, άνδρας, υπολογιστής&#10;&#10;Περιγραφή που δημιουργήθηκε αυτόματα">
            <a:extLst>
              <a:ext uri="{FF2B5EF4-FFF2-40B4-BE49-F238E27FC236}">
                <a16:creationId xmlns:a16="http://schemas.microsoft.com/office/drawing/2014/main" xmlns="" id="{14220DEE-D148-BC4F-BBBE-44A5946BF870}"/>
              </a:ext>
            </a:extLst>
          </p:cNvPr>
          <p:cNvPicPr>
            <a:picLocks noChangeAspect="1"/>
          </p:cNvPicPr>
          <p:nvPr/>
        </p:nvPicPr>
        <p:blipFill rotWithShape="1">
          <a:blip r:embed="rId2">
            <a:extLst>
              <a:ext uri="{28A0092B-C50C-407E-A947-70E740481C1C}">
                <a14:useLocalDpi xmlns:a14="http://schemas.microsoft.com/office/drawing/2010/main" xmlns="" val="0"/>
              </a:ext>
            </a:extLst>
          </a:blip>
          <a:srcRect l="12720" r="52220" b="-1"/>
          <a:stretch/>
        </p:blipFill>
        <p:spPr>
          <a:xfrm>
            <a:off x="5220072" y="2308868"/>
            <a:ext cx="2641104" cy="3044936"/>
          </a:xfrm>
          <a:prstGeom prst="rect">
            <a:avLst/>
          </a:prstGeom>
          <a:noFill/>
        </p:spPr>
      </p:pic>
    </p:spTree>
    <p:extLst>
      <p:ext uri="{BB962C8B-B14F-4D97-AF65-F5344CB8AC3E}">
        <p14:creationId xmlns:p14="http://schemas.microsoft.com/office/powerpoint/2010/main" xmlns="" val="430663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755576" y="548680"/>
            <a:ext cx="7254552" cy="6217087"/>
          </a:xfrm>
          <a:prstGeom prst="rect">
            <a:avLst/>
          </a:prstGeom>
        </p:spPr>
        <p:txBody>
          <a:bodyPr wrap="square">
            <a:spAutoFit/>
          </a:bodyPr>
          <a:lstStyle/>
          <a:p>
            <a:r>
              <a:rPr lang="en-US" dirty="0"/>
              <a:t>	</a:t>
            </a:r>
          </a:p>
          <a:p>
            <a:pPr marL="285750" indent="-285750">
              <a:buFont typeface="Wingdings" pitchFamily="2" charset="2"/>
              <a:buChar char="Ø"/>
            </a:pPr>
            <a:r>
              <a:rPr lang="en-US" sz="2000" b="1" dirty="0">
                <a:latin typeface="Arial Narrow" pitchFamily="34" charset="0"/>
              </a:rPr>
              <a:t>Topic of the reading passage </a:t>
            </a:r>
            <a:r>
              <a:rPr lang="en-US" sz="2000" dirty="0">
                <a:latin typeface="Arial Narrow" pitchFamily="34" charset="0"/>
              </a:rPr>
              <a:t>: </a:t>
            </a:r>
          </a:p>
          <a:p>
            <a:r>
              <a:rPr lang="en-US" sz="2000" dirty="0">
                <a:latin typeface="Arial Narrow" pitchFamily="34" charset="0"/>
              </a:rPr>
              <a:t>               </a:t>
            </a:r>
            <a:r>
              <a:rPr lang="en-US" sz="2000" dirty="0">
                <a:solidFill>
                  <a:srgbClr val="FF0000"/>
                </a:solidFill>
                <a:latin typeface="Arial Narrow" pitchFamily="34" charset="0"/>
              </a:rPr>
              <a:t>Wikipedia  ( in particular) credibility of Wikipedia</a:t>
            </a:r>
          </a:p>
          <a:p>
            <a:endParaRPr lang="en-US" sz="2000" dirty="0">
              <a:latin typeface="Arial Narrow" pitchFamily="34" charset="0"/>
            </a:endParaRPr>
          </a:p>
          <a:p>
            <a:pPr marL="285750" indent="-285750">
              <a:buFont typeface="Wingdings" pitchFamily="2" charset="2"/>
              <a:buChar char="Ø"/>
            </a:pPr>
            <a:r>
              <a:rPr lang="en-US" sz="2000" b="1" dirty="0">
                <a:latin typeface="Arial Narrow" pitchFamily="34" charset="0"/>
              </a:rPr>
              <a:t>The central idea of the reading passage (the writer’s point of view on Wikipedia):</a:t>
            </a:r>
          </a:p>
          <a:p>
            <a:r>
              <a:rPr lang="en-US" sz="2000" dirty="0">
                <a:solidFill>
                  <a:srgbClr val="FF0000"/>
                </a:solidFill>
              </a:rPr>
              <a:t>The writer </a:t>
            </a:r>
            <a:r>
              <a:rPr lang="en-US" sz="2000" u="sng" dirty="0">
                <a:solidFill>
                  <a:srgbClr val="FF0000"/>
                </a:solidFill>
              </a:rPr>
              <a:t>defends Wikipedia </a:t>
            </a:r>
            <a:r>
              <a:rPr lang="en-US" sz="2000" dirty="0">
                <a:solidFill>
                  <a:srgbClr val="FF0000"/>
                </a:solidFill>
              </a:rPr>
              <a:t>against media criticism about it being inaccurate</a:t>
            </a:r>
          </a:p>
          <a:p>
            <a:r>
              <a:rPr lang="en-US" sz="2000" b="1" dirty="0">
                <a:latin typeface="Arial Narrow" pitchFamily="34" charset="0"/>
              </a:rPr>
              <a:t>Supporting arguments</a:t>
            </a:r>
            <a:r>
              <a:rPr lang="en-US" sz="2000" dirty="0">
                <a:latin typeface="Arial Narrow" pitchFamily="34" charset="0"/>
              </a:rPr>
              <a:t> (main characteristics  of Wikipedia):</a:t>
            </a:r>
          </a:p>
          <a:p>
            <a:r>
              <a:rPr lang="en-US" sz="2000" dirty="0">
                <a:solidFill>
                  <a:srgbClr val="FF0000"/>
                </a:solidFill>
                <a:latin typeface="Arial Narrow" pitchFamily="34" charset="0"/>
              </a:rPr>
              <a:t>+ members of the Wikipedia community are responsible citizens that will protect its reliability. </a:t>
            </a:r>
          </a:p>
          <a:p>
            <a:r>
              <a:rPr lang="en-US" sz="2000" dirty="0">
                <a:solidFill>
                  <a:srgbClr val="FF0000"/>
                </a:solidFill>
                <a:latin typeface="Arial Narrow" pitchFamily="34" charset="0"/>
              </a:rPr>
              <a:t>+ it is expandable and has greater popularity </a:t>
            </a:r>
          </a:p>
          <a:p>
            <a:endParaRPr lang="en-US" sz="2000" dirty="0">
              <a:latin typeface="Arial Narrow" pitchFamily="34" charset="0"/>
            </a:endParaRPr>
          </a:p>
          <a:p>
            <a:pPr marL="342900" indent="-342900">
              <a:buFont typeface="Wingdings" pitchFamily="2" charset="2"/>
              <a:buChar char="Ø"/>
            </a:pPr>
            <a:r>
              <a:rPr lang="en-US" sz="2000" b="1" dirty="0">
                <a:latin typeface="Arial Narrow" pitchFamily="34" charset="0"/>
              </a:rPr>
              <a:t>Organization</a:t>
            </a:r>
            <a:r>
              <a:rPr lang="en-US" sz="2000" dirty="0">
                <a:latin typeface="Arial Narrow" pitchFamily="34" charset="0"/>
              </a:rPr>
              <a:t> of the reading passage:</a:t>
            </a:r>
          </a:p>
          <a:p>
            <a:pPr marL="342900" indent="-342900">
              <a:buFont typeface="Wingdings" pitchFamily="2" charset="2"/>
              <a:buChar char="Ø"/>
            </a:pPr>
            <a:r>
              <a:rPr lang="en-US" sz="2000" dirty="0">
                <a:solidFill>
                  <a:srgbClr val="FF0000"/>
                </a:solidFill>
                <a:latin typeface="Arial Narrow" pitchFamily="34" charset="0"/>
              </a:rPr>
              <a:t>Par 1: Encarta is discontinued, beaten by Wikipedia</a:t>
            </a:r>
          </a:p>
          <a:p>
            <a:pPr marL="342900" indent="-342900">
              <a:buFont typeface="Wingdings" pitchFamily="2" charset="2"/>
              <a:buChar char="Ø"/>
            </a:pPr>
            <a:r>
              <a:rPr lang="en-US" sz="2000" dirty="0">
                <a:solidFill>
                  <a:srgbClr val="FF0000"/>
                </a:solidFill>
                <a:latin typeface="Arial Narrow" pitchFamily="34" charset="0"/>
              </a:rPr>
              <a:t>Par 2: What is tragedy of the commons</a:t>
            </a:r>
          </a:p>
          <a:p>
            <a:pPr marL="342900" indent="-342900">
              <a:buFont typeface="Wingdings" pitchFamily="2" charset="2"/>
              <a:buChar char="Ø"/>
            </a:pPr>
            <a:r>
              <a:rPr lang="en-US" sz="2000" dirty="0">
                <a:solidFill>
                  <a:srgbClr val="FF0000"/>
                </a:solidFill>
                <a:latin typeface="Arial Narrow" pitchFamily="34" charset="0"/>
              </a:rPr>
              <a:t>Par 3-4: Criticisms of Wikipedia</a:t>
            </a:r>
          </a:p>
          <a:p>
            <a:pPr marL="342900" indent="-342900">
              <a:buFont typeface="Wingdings" pitchFamily="2" charset="2"/>
              <a:buChar char="Ø"/>
            </a:pPr>
            <a:r>
              <a:rPr lang="en-US" sz="2000" dirty="0">
                <a:solidFill>
                  <a:srgbClr val="FF0000"/>
                </a:solidFill>
                <a:latin typeface="Arial Narrow" pitchFamily="34" charset="0"/>
              </a:rPr>
              <a:t>Par 5-7: Author’s point of view</a:t>
            </a:r>
          </a:p>
          <a:p>
            <a:endParaRPr lang="en-US" sz="2000" dirty="0">
              <a:latin typeface="Arial Narrow" pitchFamily="34" charset="0"/>
            </a:endParaRPr>
          </a:p>
          <a:p>
            <a:endParaRPr lang="en-US" dirty="0">
              <a:solidFill>
                <a:srgbClr val="FF0000"/>
              </a:solidFill>
            </a:endParaRPr>
          </a:p>
        </p:txBody>
      </p:sp>
      <p:sp>
        <p:nvSpPr>
          <p:cNvPr id="2" name="Θέση υποσέλιδου 1"/>
          <p:cNvSpPr>
            <a:spLocks noGrp="1"/>
          </p:cNvSpPr>
          <p:nvPr>
            <p:ph type="ftr" sz="quarter" idx="11"/>
          </p:nvPr>
        </p:nvSpPr>
        <p:spPr>
          <a:xfrm>
            <a:off x="6084168" y="5760"/>
            <a:ext cx="2367281" cy="365760"/>
          </a:xfrm>
        </p:spPr>
        <p:txBody>
          <a:bodyPr/>
          <a:lstStyle/>
          <a:p>
            <a:r>
              <a:rPr lang="en-US" sz="2000" dirty="0">
                <a:solidFill>
                  <a:srgbClr val="FF0000"/>
                </a:solidFill>
              </a:rPr>
              <a:t>ANSWERS</a:t>
            </a:r>
            <a:endParaRPr lang="el-GR" sz="2000" dirty="0">
              <a:solidFill>
                <a:srgbClr val="FF0000"/>
              </a:solidFill>
            </a:endParaRPr>
          </a:p>
        </p:txBody>
      </p:sp>
    </p:spTree>
    <p:extLst>
      <p:ext uri="{BB962C8B-B14F-4D97-AF65-F5344CB8AC3E}">
        <p14:creationId xmlns:p14="http://schemas.microsoft.com/office/powerpoint/2010/main" xmlns="" val="2135027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dirty="0"/>
              <a:t>Vocabulary practice</a:t>
            </a:r>
            <a:endParaRPr lang="el-GR" dirty="0"/>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xmlns="" val="2082068486"/>
              </p:ext>
            </p:extLst>
          </p:nvPr>
        </p:nvGraphicFramePr>
        <p:xfrm>
          <a:off x="457200" y="1600200"/>
          <a:ext cx="7620000" cy="4886960"/>
        </p:xfrm>
        <a:graphic>
          <a:graphicData uri="http://schemas.openxmlformats.org/drawingml/2006/table">
            <a:tbl>
              <a:tblPr firstRow="1" bandRow="1">
                <a:tableStyleId>{5C22544A-7EE6-4342-B048-85BDC9FD1C3A}</a:tableStyleId>
              </a:tblPr>
              <a:tblGrid>
                <a:gridCol w="2009800">
                  <a:extLst>
                    <a:ext uri="{9D8B030D-6E8A-4147-A177-3AD203B41FA5}">
                      <a16:colId xmlns:a16="http://schemas.microsoft.com/office/drawing/2014/main" xmlns="" val="20000"/>
                    </a:ext>
                  </a:extLst>
                </a:gridCol>
                <a:gridCol w="5610200">
                  <a:extLst>
                    <a:ext uri="{9D8B030D-6E8A-4147-A177-3AD203B41FA5}">
                      <a16:colId xmlns:a16="http://schemas.microsoft.com/office/drawing/2014/main" xmlns="" val="20001"/>
                    </a:ext>
                  </a:extLst>
                </a:gridCol>
              </a:tblGrid>
              <a:tr h="370840">
                <a:tc gridSpan="2">
                  <a:txBody>
                    <a:bodyPr/>
                    <a:lstStyle/>
                    <a:p>
                      <a:r>
                        <a:rPr lang="en-US" dirty="0"/>
                        <a:t>Match the words with their definitions</a:t>
                      </a:r>
                      <a:endParaRPr lang="el-GR" dirty="0"/>
                    </a:p>
                  </a:txBody>
                  <a:tcPr marL="84667" marR="84667"/>
                </a:tc>
                <a:tc hMerge="1">
                  <a:txBody>
                    <a:bodyPr/>
                    <a:lstStyle/>
                    <a:p>
                      <a:endParaRPr lang="el-GR" dirty="0"/>
                    </a:p>
                  </a:txBody>
                  <a:tcPr marL="84667" marR="84667"/>
                </a:tc>
                <a:extLst>
                  <a:ext uri="{0D108BD9-81ED-4DB2-BD59-A6C34878D82A}">
                    <a16:rowId xmlns:a16="http://schemas.microsoft.com/office/drawing/2014/main" xmlns="" val="10000"/>
                  </a:ext>
                </a:extLst>
              </a:tr>
              <a:tr h="370840">
                <a:tc>
                  <a:txBody>
                    <a:bodyPr/>
                    <a:lstStyle/>
                    <a:p>
                      <a:r>
                        <a:rPr lang="en-US" dirty="0"/>
                        <a:t>1. Discard</a:t>
                      </a:r>
                      <a:endParaRPr lang="el-GR" dirty="0"/>
                    </a:p>
                  </a:txBody>
                  <a:tcPr marL="84667" marR="84667"/>
                </a:tc>
                <a:tc>
                  <a:txBody>
                    <a:bodyPr/>
                    <a:lstStyle/>
                    <a:p>
                      <a:r>
                        <a:rPr lang="en-US" dirty="0"/>
                        <a:t>A. T</a:t>
                      </a:r>
                      <a:r>
                        <a:rPr kumimoji="0" lang="en-US" b="0" i="0" kern="1200" dirty="0">
                          <a:solidFill>
                            <a:schemeClr val="dk1"/>
                          </a:solidFill>
                          <a:latin typeface="+mn-lt"/>
                          <a:ea typeface="+mn-ea"/>
                          <a:cs typeface="+mn-cs"/>
                        </a:rPr>
                        <a:t>o increase in size, range, or amount </a:t>
                      </a:r>
                      <a:endParaRPr lang="el-GR" dirty="0"/>
                    </a:p>
                  </a:txBody>
                  <a:tcPr marL="84667" marR="84667"/>
                </a:tc>
                <a:extLst>
                  <a:ext uri="{0D108BD9-81ED-4DB2-BD59-A6C34878D82A}">
                    <a16:rowId xmlns:a16="http://schemas.microsoft.com/office/drawing/2014/main" xmlns="" val="10001"/>
                  </a:ext>
                </a:extLst>
              </a:tr>
              <a:tr h="370840">
                <a:tc>
                  <a:txBody>
                    <a:bodyPr/>
                    <a:lstStyle/>
                    <a:p>
                      <a:r>
                        <a:rPr lang="en-US" dirty="0"/>
                        <a:t>2. Inaccurate</a:t>
                      </a:r>
                      <a:endParaRPr lang="el-GR" dirty="0"/>
                    </a:p>
                  </a:txBody>
                  <a:tcPr marL="84667" marR="84667"/>
                </a:tc>
                <a:tc>
                  <a:txBody>
                    <a:bodyPr/>
                    <a:lstStyle/>
                    <a:p>
                      <a:r>
                        <a:rPr lang="en-US" dirty="0"/>
                        <a:t>B. </a:t>
                      </a:r>
                      <a:r>
                        <a:rPr kumimoji="0" lang="en-US" b="0" i="0" kern="1200" dirty="0">
                          <a:solidFill>
                            <a:schemeClr val="dk1"/>
                          </a:solidFill>
                          <a:latin typeface="+mn-lt"/>
                          <a:ea typeface="+mn-ea"/>
                          <a:cs typeface="+mn-cs"/>
                        </a:rPr>
                        <a:t> A change to an opposite state, condition, decision</a:t>
                      </a:r>
                      <a:endParaRPr lang="el-GR" dirty="0"/>
                    </a:p>
                  </a:txBody>
                  <a:tcPr marL="84667" marR="84667"/>
                </a:tc>
                <a:extLst>
                  <a:ext uri="{0D108BD9-81ED-4DB2-BD59-A6C34878D82A}">
                    <a16:rowId xmlns:a16="http://schemas.microsoft.com/office/drawing/2014/main" xmlns="" val="10002"/>
                  </a:ext>
                </a:extLst>
              </a:tr>
              <a:tr h="370840">
                <a:tc>
                  <a:txBody>
                    <a:bodyPr/>
                    <a:lstStyle/>
                    <a:p>
                      <a:r>
                        <a:rPr lang="en-US" dirty="0"/>
                        <a:t>3. Expand</a:t>
                      </a:r>
                      <a:endParaRPr lang="el-GR" dirty="0"/>
                    </a:p>
                  </a:txBody>
                  <a:tcPr marL="84667" marR="84667"/>
                </a:tc>
                <a:tc>
                  <a:txBody>
                    <a:bodyPr/>
                    <a:lstStyle/>
                    <a:p>
                      <a:r>
                        <a:rPr lang="en-US" dirty="0"/>
                        <a:t>C. T</a:t>
                      </a:r>
                      <a:r>
                        <a:rPr kumimoji="0" lang="en-US" b="0" i="0" kern="1200" dirty="0">
                          <a:solidFill>
                            <a:schemeClr val="dk1"/>
                          </a:solidFill>
                          <a:latin typeface="+mn-lt"/>
                          <a:ea typeface="+mn-ea"/>
                          <a:cs typeface="+mn-cs"/>
                        </a:rPr>
                        <a:t>o feel or express sorrow or regret for</a:t>
                      </a:r>
                      <a:endParaRPr lang="el-GR" dirty="0"/>
                    </a:p>
                  </a:txBody>
                  <a:tcPr marL="84667" marR="84667"/>
                </a:tc>
                <a:extLst>
                  <a:ext uri="{0D108BD9-81ED-4DB2-BD59-A6C34878D82A}">
                    <a16:rowId xmlns:a16="http://schemas.microsoft.com/office/drawing/2014/main" xmlns="" val="10003"/>
                  </a:ext>
                </a:extLst>
              </a:tr>
              <a:tr h="370840">
                <a:tc>
                  <a:txBody>
                    <a:bodyPr/>
                    <a:lstStyle/>
                    <a:p>
                      <a:r>
                        <a:rPr lang="en-US" dirty="0"/>
                        <a:t>4. Lament</a:t>
                      </a:r>
                      <a:endParaRPr lang="el-GR" dirty="0"/>
                    </a:p>
                  </a:txBody>
                  <a:tcPr marL="84667" marR="84667"/>
                </a:tc>
                <a:tc>
                  <a:txBody>
                    <a:bodyPr/>
                    <a:lstStyle/>
                    <a:p>
                      <a:r>
                        <a:rPr lang="en-US" dirty="0"/>
                        <a:t>D. To get rid of, cast aside</a:t>
                      </a:r>
                      <a:endParaRPr lang="el-GR" dirty="0"/>
                    </a:p>
                  </a:txBody>
                  <a:tcPr marL="84667" marR="84667"/>
                </a:tc>
                <a:extLst>
                  <a:ext uri="{0D108BD9-81ED-4DB2-BD59-A6C34878D82A}">
                    <a16:rowId xmlns:a16="http://schemas.microsoft.com/office/drawing/2014/main" xmlns="" val="10004"/>
                  </a:ext>
                </a:extLst>
              </a:tr>
              <a:tr h="370840">
                <a:tc>
                  <a:txBody>
                    <a:bodyPr/>
                    <a:lstStyle/>
                    <a:p>
                      <a:r>
                        <a:rPr lang="en-US" dirty="0"/>
                        <a:t>5. Reversal</a:t>
                      </a:r>
                      <a:endParaRPr lang="el-GR" dirty="0"/>
                    </a:p>
                  </a:txBody>
                  <a:tcPr marL="84667" marR="84667"/>
                </a:tc>
                <a:tc>
                  <a:txBody>
                    <a:bodyPr/>
                    <a:lstStyle/>
                    <a:p>
                      <a:r>
                        <a:rPr lang="en-US" dirty="0"/>
                        <a:t>E. A</a:t>
                      </a:r>
                      <a:r>
                        <a:rPr kumimoji="0" lang="en-US" b="0" i="0" kern="1200" dirty="0">
                          <a:solidFill>
                            <a:schemeClr val="dk1"/>
                          </a:solidFill>
                          <a:latin typeface="+mn-lt"/>
                          <a:ea typeface="+mn-ea"/>
                          <a:cs typeface="+mn-cs"/>
                        </a:rPr>
                        <a:t> share or a financial involvement in something such as a business</a:t>
                      </a:r>
                      <a:endParaRPr lang="el-GR" dirty="0"/>
                    </a:p>
                  </a:txBody>
                  <a:tcPr marL="84667" marR="84667"/>
                </a:tc>
                <a:extLst>
                  <a:ext uri="{0D108BD9-81ED-4DB2-BD59-A6C34878D82A}">
                    <a16:rowId xmlns:a16="http://schemas.microsoft.com/office/drawing/2014/main" xmlns="" val="10005"/>
                  </a:ext>
                </a:extLst>
              </a:tr>
              <a:tr h="370840">
                <a:tc>
                  <a:txBody>
                    <a:bodyPr/>
                    <a:lstStyle/>
                    <a:p>
                      <a:r>
                        <a:rPr lang="en-US" dirty="0"/>
                        <a:t>6. Spendthrift</a:t>
                      </a:r>
                      <a:endParaRPr lang="el-GR" dirty="0"/>
                    </a:p>
                  </a:txBody>
                  <a:tcPr marL="84667" marR="84667"/>
                </a:tc>
                <a:tc>
                  <a:txBody>
                    <a:bodyPr/>
                    <a:lstStyle/>
                    <a:p>
                      <a:r>
                        <a:rPr lang="en-US" dirty="0"/>
                        <a:t>F. Having a mistake,</a:t>
                      </a:r>
                      <a:r>
                        <a:rPr lang="en-US" baseline="0" dirty="0"/>
                        <a:t> not accurate, not true</a:t>
                      </a:r>
                      <a:endParaRPr lang="el-GR" dirty="0"/>
                    </a:p>
                  </a:txBody>
                  <a:tcPr marL="84667" marR="84667"/>
                </a:tc>
                <a:extLst>
                  <a:ext uri="{0D108BD9-81ED-4DB2-BD59-A6C34878D82A}">
                    <a16:rowId xmlns:a16="http://schemas.microsoft.com/office/drawing/2014/main" xmlns="" val="10006"/>
                  </a:ext>
                </a:extLst>
              </a:tr>
              <a:tr h="370840">
                <a:tc>
                  <a:txBody>
                    <a:bodyPr/>
                    <a:lstStyle/>
                    <a:p>
                      <a:r>
                        <a:rPr lang="en-US" dirty="0"/>
                        <a:t>7. Awe</a:t>
                      </a:r>
                      <a:endParaRPr lang="el-GR" dirty="0"/>
                    </a:p>
                  </a:txBody>
                  <a:tcPr marL="84667" marR="84667"/>
                </a:tc>
                <a:tc>
                  <a:txBody>
                    <a:bodyPr/>
                    <a:lstStyle/>
                    <a:p>
                      <a:r>
                        <a:rPr lang="en-US" dirty="0"/>
                        <a:t>G. F</a:t>
                      </a:r>
                      <a:r>
                        <a:rPr kumimoji="0" lang="en-US" b="0" i="0" kern="1200" dirty="0">
                          <a:solidFill>
                            <a:schemeClr val="dk1"/>
                          </a:solidFill>
                          <a:latin typeface="+mn-lt"/>
                          <a:ea typeface="+mn-ea"/>
                          <a:cs typeface="+mn-cs"/>
                        </a:rPr>
                        <a:t>abricated, especially in order to deceive or mislead, untrue</a:t>
                      </a:r>
                      <a:endParaRPr lang="el-GR" dirty="0"/>
                    </a:p>
                  </a:txBody>
                  <a:tcPr marL="84667" marR="84667"/>
                </a:tc>
                <a:extLst>
                  <a:ext uri="{0D108BD9-81ED-4DB2-BD59-A6C34878D82A}">
                    <a16:rowId xmlns:a16="http://schemas.microsoft.com/office/drawing/2014/main" xmlns="" val="10007"/>
                  </a:ext>
                </a:extLst>
              </a:tr>
              <a:tr h="370840">
                <a:tc>
                  <a:txBody>
                    <a:bodyPr/>
                    <a:lstStyle/>
                    <a:p>
                      <a:r>
                        <a:rPr lang="en-US" dirty="0"/>
                        <a:t>8. Stake</a:t>
                      </a:r>
                      <a:endParaRPr lang="el-GR" dirty="0"/>
                    </a:p>
                  </a:txBody>
                  <a:tcPr marL="84667" marR="84667"/>
                </a:tc>
                <a:tc>
                  <a:txBody>
                    <a:bodyPr/>
                    <a:lstStyle/>
                    <a:p>
                      <a:r>
                        <a:rPr lang="en-US" dirty="0"/>
                        <a:t>H. partner, friend (slang)</a:t>
                      </a:r>
                      <a:endParaRPr lang="el-GR" dirty="0"/>
                    </a:p>
                  </a:txBody>
                  <a:tcPr marL="84667" marR="84667"/>
                </a:tc>
                <a:extLst>
                  <a:ext uri="{0D108BD9-81ED-4DB2-BD59-A6C34878D82A}">
                    <a16:rowId xmlns:a16="http://schemas.microsoft.com/office/drawing/2014/main" xmlns="" val="10008"/>
                  </a:ext>
                </a:extLst>
              </a:tr>
              <a:tr h="370840">
                <a:tc>
                  <a:txBody>
                    <a:bodyPr/>
                    <a:lstStyle/>
                    <a:p>
                      <a:r>
                        <a:rPr lang="en-US" dirty="0"/>
                        <a:t>9. Fictitious</a:t>
                      </a:r>
                      <a:endParaRPr lang="el-GR" dirty="0"/>
                    </a:p>
                  </a:txBody>
                  <a:tcPr marL="84667" marR="84667"/>
                </a:tc>
                <a:tc>
                  <a:txBody>
                    <a:bodyPr/>
                    <a:lstStyle/>
                    <a:p>
                      <a:r>
                        <a:rPr lang="en-US" dirty="0"/>
                        <a:t>I. </a:t>
                      </a:r>
                      <a:r>
                        <a:rPr kumimoji="0" lang="en-US" b="0" i="0" kern="1200" dirty="0">
                          <a:solidFill>
                            <a:schemeClr val="dk1"/>
                          </a:solidFill>
                          <a:latin typeface="+mn-lt"/>
                          <a:ea typeface="+mn-ea"/>
                          <a:cs typeface="+mn-cs"/>
                        </a:rPr>
                        <a:t>a strong feeling of fear or respect and also wonder</a:t>
                      </a:r>
                      <a:endParaRPr lang="el-GR" dirty="0"/>
                    </a:p>
                  </a:txBody>
                  <a:tcPr marL="84667" marR="84667"/>
                </a:tc>
                <a:extLst>
                  <a:ext uri="{0D108BD9-81ED-4DB2-BD59-A6C34878D82A}">
                    <a16:rowId xmlns:a16="http://schemas.microsoft.com/office/drawing/2014/main" xmlns="" val="10009"/>
                  </a:ext>
                </a:extLst>
              </a:tr>
              <a:tr h="370840">
                <a:tc>
                  <a:txBody>
                    <a:bodyPr/>
                    <a:lstStyle/>
                    <a:p>
                      <a:r>
                        <a:rPr lang="en-US" dirty="0"/>
                        <a:t>10. Mate</a:t>
                      </a:r>
                      <a:endParaRPr lang="el-GR" dirty="0"/>
                    </a:p>
                  </a:txBody>
                  <a:tcPr marL="84667" marR="84667"/>
                </a:tc>
                <a:tc>
                  <a:txBody>
                    <a:bodyPr/>
                    <a:lstStyle/>
                    <a:p>
                      <a:r>
                        <a:rPr kumimoji="0" lang="en-US" b="0" i="0" kern="1200" dirty="0">
                          <a:solidFill>
                            <a:schemeClr val="dk1"/>
                          </a:solidFill>
                          <a:latin typeface="+mn-lt"/>
                          <a:ea typeface="+mn-ea"/>
                          <a:cs typeface="+mn-cs"/>
                        </a:rPr>
                        <a:t>J. a person who spends money in a careless or wasteful way</a:t>
                      </a:r>
                      <a:endParaRPr lang="el-GR" dirty="0"/>
                    </a:p>
                  </a:txBody>
                  <a:tcPr marL="84667" marR="84667"/>
                </a:tc>
                <a:extLst>
                  <a:ext uri="{0D108BD9-81ED-4DB2-BD59-A6C34878D82A}">
                    <a16:rowId xmlns:a16="http://schemas.microsoft.com/office/drawing/2014/main" xmlns="" val="1001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620000" cy="922114"/>
          </a:xfrm>
        </p:spPr>
        <p:txBody>
          <a:bodyPr/>
          <a:lstStyle/>
          <a:p>
            <a:r>
              <a:rPr lang="en-US" dirty="0"/>
              <a:t>Vocabulary practice- </a:t>
            </a:r>
            <a:r>
              <a:rPr lang="en-US" dirty="0">
                <a:solidFill>
                  <a:srgbClr val="FF0000"/>
                </a:solidFill>
              </a:rPr>
              <a:t>KEY</a:t>
            </a:r>
            <a:endParaRPr lang="el-GR" dirty="0">
              <a:solidFill>
                <a:srgbClr val="FF0000"/>
              </a:solidFill>
            </a:endParaRP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xmlns="" val="495551571"/>
              </p:ext>
            </p:extLst>
          </p:nvPr>
        </p:nvGraphicFramePr>
        <p:xfrm>
          <a:off x="457200" y="1268759"/>
          <a:ext cx="7620000" cy="5218401"/>
        </p:xfrm>
        <a:graphic>
          <a:graphicData uri="http://schemas.openxmlformats.org/drawingml/2006/table">
            <a:tbl>
              <a:tblPr firstRow="1" bandRow="1">
                <a:tableStyleId>{5C22544A-7EE6-4342-B048-85BDC9FD1C3A}</a:tableStyleId>
              </a:tblPr>
              <a:tblGrid>
                <a:gridCol w="2009800">
                  <a:extLst>
                    <a:ext uri="{9D8B030D-6E8A-4147-A177-3AD203B41FA5}">
                      <a16:colId xmlns:a16="http://schemas.microsoft.com/office/drawing/2014/main" xmlns="" val="20000"/>
                    </a:ext>
                  </a:extLst>
                </a:gridCol>
                <a:gridCol w="5610200">
                  <a:extLst>
                    <a:ext uri="{9D8B030D-6E8A-4147-A177-3AD203B41FA5}">
                      <a16:colId xmlns:a16="http://schemas.microsoft.com/office/drawing/2014/main" xmlns="" val="20001"/>
                    </a:ext>
                  </a:extLst>
                </a:gridCol>
              </a:tblGrid>
              <a:tr h="395991">
                <a:tc>
                  <a:txBody>
                    <a:bodyPr/>
                    <a:lstStyle/>
                    <a:p>
                      <a:endParaRPr lang="el-GR" dirty="0"/>
                    </a:p>
                  </a:txBody>
                  <a:tcPr marL="84667" marR="84667"/>
                </a:tc>
                <a:tc>
                  <a:txBody>
                    <a:bodyPr/>
                    <a:lstStyle/>
                    <a:p>
                      <a:endParaRPr lang="el-GR"/>
                    </a:p>
                  </a:txBody>
                  <a:tcPr marL="84667" marR="84667"/>
                </a:tc>
                <a:extLst>
                  <a:ext uri="{0D108BD9-81ED-4DB2-BD59-A6C34878D82A}">
                    <a16:rowId xmlns:a16="http://schemas.microsoft.com/office/drawing/2014/main" xmlns="" val="10000"/>
                  </a:ext>
                </a:extLst>
              </a:tr>
              <a:tr h="395991">
                <a:tc>
                  <a:txBody>
                    <a:bodyPr/>
                    <a:lstStyle/>
                    <a:p>
                      <a:r>
                        <a:rPr lang="en-US" dirty="0"/>
                        <a:t>1. Discard</a:t>
                      </a:r>
                      <a:r>
                        <a:rPr lang="en-US" baseline="0" dirty="0"/>
                        <a:t> </a:t>
                      </a:r>
                      <a:endParaRPr lang="el-GR" dirty="0"/>
                    </a:p>
                  </a:txBody>
                  <a:tcPr marL="84667" marR="8466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 To get rid of, cast aside</a:t>
                      </a:r>
                    </a:p>
                  </a:txBody>
                  <a:tcPr marL="84667" marR="84667"/>
                </a:tc>
                <a:extLst>
                  <a:ext uri="{0D108BD9-81ED-4DB2-BD59-A6C34878D82A}">
                    <a16:rowId xmlns:a16="http://schemas.microsoft.com/office/drawing/2014/main" xmlns="" val="10001"/>
                  </a:ext>
                </a:extLst>
              </a:tr>
              <a:tr h="395991">
                <a:tc>
                  <a:txBody>
                    <a:bodyPr/>
                    <a:lstStyle/>
                    <a:p>
                      <a:r>
                        <a:rPr lang="en-US" dirty="0"/>
                        <a:t>2. </a:t>
                      </a:r>
                      <a:r>
                        <a:rPr lang="en-US" dirty="0" smtClean="0"/>
                        <a:t>Inaccurate </a:t>
                      </a:r>
                      <a:endParaRPr lang="el-GR" dirty="0"/>
                    </a:p>
                  </a:txBody>
                  <a:tcPr marL="84667" marR="8466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 Having a mistake,</a:t>
                      </a:r>
                      <a:r>
                        <a:rPr lang="en-US" baseline="0" dirty="0"/>
                        <a:t> not accurate, not true</a:t>
                      </a:r>
                      <a:endParaRPr lang="el-GR" dirty="0"/>
                    </a:p>
                  </a:txBody>
                  <a:tcPr marL="84667" marR="84667"/>
                </a:tc>
                <a:extLst>
                  <a:ext uri="{0D108BD9-81ED-4DB2-BD59-A6C34878D82A}">
                    <a16:rowId xmlns:a16="http://schemas.microsoft.com/office/drawing/2014/main" xmlns="" val="10002"/>
                  </a:ext>
                </a:extLst>
              </a:tr>
              <a:tr h="395991">
                <a:tc>
                  <a:txBody>
                    <a:bodyPr/>
                    <a:lstStyle/>
                    <a:p>
                      <a:r>
                        <a:rPr lang="en-US" dirty="0"/>
                        <a:t>3. </a:t>
                      </a:r>
                      <a:r>
                        <a:rPr lang="en-US" dirty="0" smtClean="0"/>
                        <a:t>Expand </a:t>
                      </a:r>
                      <a:endParaRPr lang="el-GR" dirty="0"/>
                    </a:p>
                  </a:txBody>
                  <a:tcPr marL="84667" marR="8466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 T</a:t>
                      </a:r>
                      <a:r>
                        <a:rPr kumimoji="0" lang="en-US" b="0" i="0" kern="1200" dirty="0">
                          <a:solidFill>
                            <a:schemeClr val="dk1"/>
                          </a:solidFill>
                          <a:latin typeface="+mn-lt"/>
                          <a:ea typeface="+mn-ea"/>
                          <a:cs typeface="+mn-cs"/>
                        </a:rPr>
                        <a:t>o increase in size, range, or amount </a:t>
                      </a:r>
                      <a:endParaRPr lang="el-GR" dirty="0"/>
                    </a:p>
                  </a:txBody>
                  <a:tcPr marL="84667" marR="84667"/>
                </a:tc>
                <a:extLst>
                  <a:ext uri="{0D108BD9-81ED-4DB2-BD59-A6C34878D82A}">
                    <a16:rowId xmlns:a16="http://schemas.microsoft.com/office/drawing/2014/main" xmlns="" val="10003"/>
                  </a:ext>
                </a:extLst>
              </a:tr>
              <a:tr h="395991">
                <a:tc>
                  <a:txBody>
                    <a:bodyPr/>
                    <a:lstStyle/>
                    <a:p>
                      <a:r>
                        <a:rPr lang="en-US" dirty="0"/>
                        <a:t>4. Lament</a:t>
                      </a:r>
                      <a:endParaRPr lang="el-GR" dirty="0"/>
                    </a:p>
                  </a:txBody>
                  <a:tcPr marL="84667" marR="8466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 T</a:t>
                      </a:r>
                      <a:r>
                        <a:rPr kumimoji="0" lang="en-US" b="0" i="0" kern="1200" dirty="0">
                          <a:solidFill>
                            <a:schemeClr val="dk1"/>
                          </a:solidFill>
                          <a:latin typeface="+mn-lt"/>
                          <a:ea typeface="+mn-ea"/>
                          <a:cs typeface="+mn-cs"/>
                        </a:rPr>
                        <a:t>o feel or express sorrow or regret for</a:t>
                      </a:r>
                      <a:endParaRPr lang="el-GR" dirty="0"/>
                    </a:p>
                  </a:txBody>
                  <a:tcPr marL="84667" marR="84667"/>
                </a:tc>
                <a:extLst>
                  <a:ext uri="{0D108BD9-81ED-4DB2-BD59-A6C34878D82A}">
                    <a16:rowId xmlns:a16="http://schemas.microsoft.com/office/drawing/2014/main" xmlns="" val="10004"/>
                  </a:ext>
                </a:extLst>
              </a:tr>
              <a:tr h="395991">
                <a:tc>
                  <a:txBody>
                    <a:bodyPr/>
                    <a:lstStyle/>
                    <a:p>
                      <a:r>
                        <a:rPr lang="en-US" dirty="0"/>
                        <a:t>5. Reversal</a:t>
                      </a:r>
                      <a:endParaRPr lang="el-GR" dirty="0"/>
                    </a:p>
                  </a:txBody>
                  <a:tcPr marL="84667" marR="8466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B. </a:t>
                      </a:r>
                      <a:r>
                        <a:rPr kumimoji="0" lang="en-US" b="0" i="0" kern="1200" dirty="0">
                          <a:solidFill>
                            <a:schemeClr val="dk1"/>
                          </a:solidFill>
                          <a:latin typeface="+mn-lt"/>
                          <a:ea typeface="+mn-ea"/>
                          <a:cs typeface="+mn-cs"/>
                        </a:rPr>
                        <a:t> A change to an opposite state, condition, decision</a:t>
                      </a:r>
                      <a:endParaRPr lang="el-GR" dirty="0"/>
                    </a:p>
                  </a:txBody>
                  <a:tcPr marL="84667" marR="84667"/>
                </a:tc>
                <a:extLst>
                  <a:ext uri="{0D108BD9-81ED-4DB2-BD59-A6C34878D82A}">
                    <a16:rowId xmlns:a16="http://schemas.microsoft.com/office/drawing/2014/main" xmlns="" val="10005"/>
                  </a:ext>
                </a:extLst>
              </a:tr>
              <a:tr h="683491">
                <a:tc>
                  <a:txBody>
                    <a:bodyPr/>
                    <a:lstStyle/>
                    <a:p>
                      <a:r>
                        <a:rPr lang="en-US" dirty="0"/>
                        <a:t>6. Spendthrift</a:t>
                      </a:r>
                      <a:endParaRPr lang="el-GR" dirty="0"/>
                    </a:p>
                  </a:txBody>
                  <a:tcPr marL="84667" marR="8466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b="0" i="0" kern="1200" dirty="0">
                          <a:solidFill>
                            <a:schemeClr val="dk1"/>
                          </a:solidFill>
                          <a:latin typeface="+mn-lt"/>
                          <a:ea typeface="+mn-ea"/>
                          <a:cs typeface="+mn-cs"/>
                        </a:rPr>
                        <a:t>J. a person who spends money in a careless or wasteful way</a:t>
                      </a:r>
                      <a:endParaRPr lang="el-GR" dirty="0"/>
                    </a:p>
                  </a:txBody>
                  <a:tcPr marL="84667" marR="84667"/>
                </a:tc>
                <a:extLst>
                  <a:ext uri="{0D108BD9-81ED-4DB2-BD59-A6C34878D82A}">
                    <a16:rowId xmlns:a16="http://schemas.microsoft.com/office/drawing/2014/main" xmlns="" val="10006"/>
                  </a:ext>
                </a:extLst>
              </a:tr>
              <a:tr h="395991">
                <a:tc>
                  <a:txBody>
                    <a:bodyPr/>
                    <a:lstStyle/>
                    <a:p>
                      <a:r>
                        <a:rPr lang="en-US" dirty="0"/>
                        <a:t>7. Awe</a:t>
                      </a:r>
                      <a:endParaRPr lang="el-GR" dirty="0"/>
                    </a:p>
                  </a:txBody>
                  <a:tcPr marL="84667" marR="8466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 </a:t>
                      </a:r>
                      <a:r>
                        <a:rPr kumimoji="0" lang="en-US" b="0" i="0" kern="1200" dirty="0">
                          <a:solidFill>
                            <a:schemeClr val="dk1"/>
                          </a:solidFill>
                          <a:latin typeface="+mn-lt"/>
                          <a:ea typeface="+mn-ea"/>
                          <a:cs typeface="+mn-cs"/>
                        </a:rPr>
                        <a:t>a strong feeling of fear or respect and also wonder</a:t>
                      </a:r>
                      <a:endParaRPr lang="el-GR" dirty="0"/>
                    </a:p>
                  </a:txBody>
                  <a:tcPr marL="84667" marR="84667"/>
                </a:tc>
                <a:extLst>
                  <a:ext uri="{0D108BD9-81ED-4DB2-BD59-A6C34878D82A}">
                    <a16:rowId xmlns:a16="http://schemas.microsoft.com/office/drawing/2014/main" xmlns="" val="10007"/>
                  </a:ext>
                </a:extLst>
              </a:tr>
              <a:tr h="683491">
                <a:tc>
                  <a:txBody>
                    <a:bodyPr/>
                    <a:lstStyle/>
                    <a:p>
                      <a:r>
                        <a:rPr lang="en-US" dirty="0"/>
                        <a:t>8. Stake</a:t>
                      </a:r>
                      <a:endParaRPr lang="el-GR" dirty="0"/>
                    </a:p>
                  </a:txBody>
                  <a:tcPr marL="84667" marR="8466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t>E. A</a:t>
                      </a:r>
                      <a:r>
                        <a:rPr kumimoji="0" lang="en-US" b="0" i="0" kern="1200" dirty="0">
                          <a:solidFill>
                            <a:schemeClr val="dk1"/>
                          </a:solidFill>
                          <a:latin typeface="+mn-lt"/>
                          <a:ea typeface="+mn-ea"/>
                          <a:cs typeface="+mn-cs"/>
                        </a:rPr>
                        <a:t> share or a financial involvement in something such as a business</a:t>
                      </a:r>
                      <a:endParaRPr lang="el-GR" b="0" dirty="0"/>
                    </a:p>
                  </a:txBody>
                  <a:tcPr marL="84667" marR="84667"/>
                </a:tc>
                <a:extLst>
                  <a:ext uri="{0D108BD9-81ED-4DB2-BD59-A6C34878D82A}">
                    <a16:rowId xmlns:a16="http://schemas.microsoft.com/office/drawing/2014/main" xmlns="" val="10008"/>
                  </a:ext>
                </a:extLst>
              </a:tr>
              <a:tr h="683491">
                <a:tc>
                  <a:txBody>
                    <a:bodyPr/>
                    <a:lstStyle/>
                    <a:p>
                      <a:r>
                        <a:rPr lang="en-US" dirty="0"/>
                        <a:t>9. Fictitious</a:t>
                      </a:r>
                      <a:endParaRPr lang="el-GR" dirty="0"/>
                    </a:p>
                  </a:txBody>
                  <a:tcPr marL="84667" marR="8466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G. F</a:t>
                      </a:r>
                      <a:r>
                        <a:rPr kumimoji="0" lang="en-US" b="0" i="0" kern="1200" dirty="0">
                          <a:solidFill>
                            <a:schemeClr val="dk1"/>
                          </a:solidFill>
                          <a:latin typeface="+mn-lt"/>
                          <a:ea typeface="+mn-ea"/>
                          <a:cs typeface="+mn-cs"/>
                        </a:rPr>
                        <a:t>abricated, especially in order to deceive or mislead, untrue</a:t>
                      </a:r>
                      <a:endParaRPr lang="el-GR" dirty="0"/>
                    </a:p>
                  </a:txBody>
                  <a:tcPr marL="84667" marR="84667"/>
                </a:tc>
                <a:extLst>
                  <a:ext uri="{0D108BD9-81ED-4DB2-BD59-A6C34878D82A}">
                    <a16:rowId xmlns:a16="http://schemas.microsoft.com/office/drawing/2014/main" xmlns="" val="10009"/>
                  </a:ext>
                </a:extLst>
              </a:tr>
              <a:tr h="395991">
                <a:tc>
                  <a:txBody>
                    <a:bodyPr/>
                    <a:lstStyle/>
                    <a:p>
                      <a:r>
                        <a:rPr lang="en-US" dirty="0"/>
                        <a:t>10. Mate</a:t>
                      </a:r>
                      <a:endParaRPr lang="el-GR" dirty="0"/>
                    </a:p>
                  </a:txBody>
                  <a:tcPr marL="84667" marR="8466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 partner, friend (slang)</a:t>
                      </a:r>
                      <a:endParaRPr lang="el-GR" dirty="0"/>
                    </a:p>
                  </a:txBody>
                  <a:tcPr marL="84667" marR="84667"/>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xmlns="" val="188281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p:spPr>
        <p:txBody>
          <a:bodyPr anchor="ctr">
            <a:normAutofit/>
          </a:bodyPr>
          <a:lstStyle/>
          <a:p>
            <a:r>
              <a:rPr lang="en-US" dirty="0"/>
              <a:t>Video watching</a:t>
            </a:r>
            <a:endParaRPr lang="en-US"/>
          </a:p>
        </p:txBody>
      </p:sp>
      <p:pic>
        <p:nvPicPr>
          <p:cNvPr id="7" name="Εικόνα 6" descr="Εικόνα που περιέχει άνδρας, άτομο, στάδιο, ιδιοκτησία&#10;&#10;Περιγραφή που δημιουργήθηκε αυτόματα">
            <a:extLst>
              <a:ext uri="{FF2B5EF4-FFF2-40B4-BE49-F238E27FC236}">
                <a16:creationId xmlns:a16="http://schemas.microsoft.com/office/drawing/2014/main" xmlns="" id="{368D897F-677C-DF4B-BE4E-7B37D1CCF918}"/>
              </a:ext>
            </a:extLst>
          </p:cNvPr>
          <p:cNvPicPr>
            <a:picLocks noChangeAspect="1"/>
          </p:cNvPicPr>
          <p:nvPr/>
        </p:nvPicPr>
        <p:blipFill rotWithShape="1">
          <a:blip r:embed="rId2">
            <a:extLst>
              <a:ext uri="{28A0092B-C50C-407E-A947-70E740481C1C}">
                <a14:useLocalDpi xmlns:a14="http://schemas.microsoft.com/office/drawing/2010/main" xmlns="" val="0"/>
              </a:ext>
            </a:extLst>
          </a:blip>
          <a:srcRect l="30942" r="16035" b="2"/>
          <a:stretch/>
        </p:blipFill>
        <p:spPr>
          <a:xfrm>
            <a:off x="899592" y="2060848"/>
            <a:ext cx="2495128" cy="3044936"/>
          </a:xfrm>
          <a:prstGeom prst="rect">
            <a:avLst/>
          </a:prstGeom>
          <a:noFill/>
        </p:spPr>
      </p:pic>
      <p:sp>
        <p:nvSpPr>
          <p:cNvPr id="3" name="Content Placeholder 2"/>
          <p:cNvSpPr>
            <a:spLocks noGrp="1"/>
          </p:cNvSpPr>
          <p:nvPr>
            <p:ph sz="half" idx="2"/>
          </p:nvPr>
        </p:nvSpPr>
        <p:spPr>
          <a:xfrm>
            <a:off x="4419600" y="1536192"/>
            <a:ext cx="3657600" cy="4590288"/>
          </a:xfrm>
        </p:spPr>
        <p:txBody>
          <a:bodyPr>
            <a:normAutofit/>
          </a:bodyPr>
          <a:lstStyle/>
          <a:p>
            <a:pPr marL="114300" indent="0">
              <a:buNone/>
            </a:pPr>
            <a:r>
              <a:rPr lang="en-US" dirty="0"/>
              <a:t>Watch the video </a:t>
            </a:r>
          </a:p>
          <a:p>
            <a:r>
              <a:rPr lang="en-US" u="sng" dirty="0">
                <a:hlinkClick r:id="rId3"/>
              </a:rPr>
              <a:t>https://www.ted.com/talks/jimmy_wales_the_birth_of_wikipedia</a:t>
            </a:r>
            <a:r>
              <a:rPr lang="en-US" dirty="0"/>
              <a:t> </a:t>
            </a:r>
            <a:endParaRPr lang="el-GR" dirty="0"/>
          </a:p>
          <a:p>
            <a:pPr marL="114300" indent="0">
              <a:buNone/>
            </a:pPr>
            <a:endParaRPr lang="en-US" dirty="0"/>
          </a:p>
        </p:txBody>
      </p:sp>
    </p:spTree>
    <p:extLst>
      <p:ext uri="{BB962C8B-B14F-4D97-AF65-F5344CB8AC3E}">
        <p14:creationId xmlns:p14="http://schemas.microsoft.com/office/powerpoint/2010/main" xmlns="" val="1171188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BF07329-7795-A744-BC00-9A5B5E8A9AF1}"/>
              </a:ext>
            </a:extLst>
          </p:cNvPr>
          <p:cNvSpPr>
            <a:spLocks noGrp="1"/>
          </p:cNvSpPr>
          <p:nvPr>
            <p:ph type="title"/>
          </p:nvPr>
        </p:nvSpPr>
        <p:spPr>
          <a:xfrm>
            <a:off x="457200" y="274638"/>
            <a:ext cx="7620000" cy="490066"/>
          </a:xfrm>
        </p:spPr>
        <p:txBody>
          <a:bodyPr/>
          <a:lstStyle/>
          <a:p>
            <a:r>
              <a:rPr lang="en-US" sz="2000" dirty="0"/>
              <a:t>Completing the following will help you identify the main ideas &amp; those relevant to the task</a:t>
            </a:r>
            <a:endParaRPr lang="el-GR" sz="2000" dirty="0"/>
          </a:p>
        </p:txBody>
      </p:sp>
      <p:sp>
        <p:nvSpPr>
          <p:cNvPr id="3" name="Θέση περιεχομένου 2">
            <a:extLst>
              <a:ext uri="{FF2B5EF4-FFF2-40B4-BE49-F238E27FC236}">
                <a16:creationId xmlns:a16="http://schemas.microsoft.com/office/drawing/2014/main" xmlns="" id="{F30FE0A6-9C35-4448-B3E5-54E1CCC39FA1}"/>
              </a:ext>
            </a:extLst>
          </p:cNvPr>
          <p:cNvSpPr>
            <a:spLocks noGrp="1"/>
          </p:cNvSpPr>
          <p:nvPr>
            <p:ph idx="1"/>
          </p:nvPr>
        </p:nvSpPr>
        <p:spPr>
          <a:xfrm>
            <a:off x="457200" y="980728"/>
            <a:ext cx="7620000" cy="5420072"/>
          </a:xfrm>
        </p:spPr>
        <p:txBody>
          <a:bodyPr/>
          <a:lstStyle/>
          <a:p>
            <a:r>
              <a:rPr lang="en-US" b="1" dirty="0"/>
              <a:t>What is the topic of the video</a:t>
            </a:r>
            <a:r>
              <a:rPr lang="en-US" dirty="0"/>
              <a:t>?</a:t>
            </a:r>
          </a:p>
          <a:p>
            <a:r>
              <a:rPr lang="en-US" dirty="0">
                <a:solidFill>
                  <a:srgbClr val="FF0000"/>
                </a:solidFill>
              </a:rPr>
              <a:t>How Wikipedia works (its main principles including its credibility)</a:t>
            </a:r>
          </a:p>
          <a:p>
            <a:pPr marL="285750" indent="-285750">
              <a:buFont typeface="Wingdings" pitchFamily="2" charset="2"/>
              <a:buChar char="Ø"/>
            </a:pPr>
            <a:r>
              <a:rPr lang="en-US" sz="2400" b="1" dirty="0">
                <a:latin typeface="Arial Narrow" pitchFamily="34" charset="0"/>
              </a:rPr>
              <a:t>The central idea of the video (the writer’s point of view on Wikipedia):</a:t>
            </a:r>
          </a:p>
          <a:p>
            <a:pPr marL="285750" indent="-285750">
              <a:buFont typeface="Wingdings" pitchFamily="2" charset="2"/>
              <a:buChar char="Ø"/>
            </a:pPr>
            <a:r>
              <a:rPr lang="en-US" sz="2400" dirty="0">
                <a:solidFill>
                  <a:srgbClr val="FF0000"/>
                </a:solidFill>
                <a:latin typeface="Arial Narrow" pitchFamily="34" charset="0"/>
              </a:rPr>
              <a:t>Radical, ……</a:t>
            </a:r>
          </a:p>
          <a:p>
            <a:pPr marL="285750" indent="-285750">
              <a:buFont typeface="Wingdings" pitchFamily="2" charset="2"/>
              <a:buChar char="Ø"/>
            </a:pPr>
            <a:r>
              <a:rPr lang="en-US" sz="2400" dirty="0">
                <a:solidFill>
                  <a:srgbClr val="FF0000"/>
                </a:solidFill>
                <a:latin typeface="Arial Narrow" pitchFamily="34" charset="0"/>
              </a:rPr>
              <a:t>……………</a:t>
            </a:r>
          </a:p>
          <a:p>
            <a:pPr marL="285750" indent="-285750">
              <a:buFont typeface="Wingdings" pitchFamily="2" charset="2"/>
              <a:buChar char="Ø"/>
            </a:pPr>
            <a:r>
              <a:rPr lang="en-US" sz="2400" b="1" dirty="0">
                <a:latin typeface="Arial Narrow" pitchFamily="34" charset="0"/>
              </a:rPr>
              <a:t>Supporting arguments (main characteristics  of Wikipedia):</a:t>
            </a:r>
          </a:p>
          <a:p>
            <a:pPr marL="285750" indent="-285750">
              <a:buFont typeface="Wingdings" pitchFamily="2" charset="2"/>
              <a:buChar char="Ø"/>
            </a:pPr>
            <a:r>
              <a:rPr lang="en-US" sz="2400" dirty="0">
                <a:solidFill>
                  <a:srgbClr val="FF0000"/>
                </a:solidFill>
                <a:latin typeface="Arial Narrow" pitchFamily="34" charset="0"/>
              </a:rPr>
              <a:t>Radical</a:t>
            </a:r>
          </a:p>
          <a:p>
            <a:pPr marL="285750" indent="-285750">
              <a:buFont typeface="Wingdings" pitchFamily="2" charset="2"/>
              <a:buChar char="Ø"/>
            </a:pPr>
            <a:r>
              <a:rPr lang="en-US" sz="2400" dirty="0">
                <a:solidFill>
                  <a:srgbClr val="FF0000"/>
                </a:solidFill>
                <a:latin typeface="Arial Narrow" pitchFamily="34" charset="0"/>
              </a:rPr>
              <a:t>Freely licensed</a:t>
            </a:r>
          </a:p>
          <a:p>
            <a:pPr marL="285750" indent="-285750">
              <a:buFont typeface="Wingdings" pitchFamily="2" charset="2"/>
              <a:buChar char="Ø"/>
            </a:pPr>
            <a:r>
              <a:rPr lang="en-US" sz="2400" dirty="0">
                <a:solidFill>
                  <a:srgbClr val="FF0000"/>
                </a:solidFill>
                <a:latin typeface="Arial Narrow" pitchFamily="34" charset="0"/>
              </a:rPr>
              <a:t>…..</a:t>
            </a:r>
          </a:p>
          <a:p>
            <a:pPr marL="285750" indent="-285750">
              <a:buFont typeface="Wingdings" pitchFamily="2" charset="2"/>
              <a:buChar char="Ø"/>
            </a:pPr>
            <a:r>
              <a:rPr lang="en-US" sz="2400" dirty="0">
                <a:solidFill>
                  <a:srgbClr val="FF0000"/>
                </a:solidFill>
                <a:latin typeface="Arial Narrow" pitchFamily="34" charset="0"/>
              </a:rPr>
              <a:t>…..</a:t>
            </a:r>
          </a:p>
          <a:p>
            <a:endParaRPr lang="el-GR" dirty="0"/>
          </a:p>
        </p:txBody>
      </p:sp>
    </p:spTree>
    <p:extLst>
      <p:ext uri="{BB962C8B-B14F-4D97-AF65-F5344CB8AC3E}">
        <p14:creationId xmlns:p14="http://schemas.microsoft.com/office/powerpoint/2010/main" xmlns="" val="2875394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BF07329-7795-A744-BC00-9A5B5E8A9AF1}"/>
              </a:ext>
            </a:extLst>
          </p:cNvPr>
          <p:cNvSpPr>
            <a:spLocks noGrp="1"/>
          </p:cNvSpPr>
          <p:nvPr>
            <p:ph type="title"/>
          </p:nvPr>
        </p:nvSpPr>
        <p:spPr>
          <a:xfrm>
            <a:off x="457200" y="274638"/>
            <a:ext cx="7620000" cy="490066"/>
          </a:xfrm>
        </p:spPr>
        <p:txBody>
          <a:bodyPr/>
          <a:lstStyle/>
          <a:p>
            <a:r>
              <a:rPr lang="en-US" sz="2000" dirty="0"/>
              <a:t>Completing the following will help you identify the main ideas &amp; those relevant to the task</a:t>
            </a:r>
            <a:endParaRPr lang="el-GR" sz="2000" dirty="0"/>
          </a:p>
        </p:txBody>
      </p:sp>
      <p:sp>
        <p:nvSpPr>
          <p:cNvPr id="3" name="Θέση περιεχομένου 2">
            <a:extLst>
              <a:ext uri="{FF2B5EF4-FFF2-40B4-BE49-F238E27FC236}">
                <a16:creationId xmlns:a16="http://schemas.microsoft.com/office/drawing/2014/main" xmlns="" id="{F30FE0A6-9C35-4448-B3E5-54E1CCC39FA1}"/>
              </a:ext>
            </a:extLst>
          </p:cNvPr>
          <p:cNvSpPr>
            <a:spLocks noGrp="1"/>
          </p:cNvSpPr>
          <p:nvPr>
            <p:ph idx="1"/>
          </p:nvPr>
        </p:nvSpPr>
        <p:spPr>
          <a:xfrm>
            <a:off x="457200" y="836712"/>
            <a:ext cx="7620000" cy="6021288"/>
          </a:xfrm>
        </p:spPr>
        <p:txBody>
          <a:bodyPr>
            <a:normAutofit fontScale="92500" lnSpcReduction="10000"/>
          </a:bodyPr>
          <a:lstStyle/>
          <a:p>
            <a:r>
              <a:rPr lang="en-US" sz="2400" b="1" dirty="0"/>
              <a:t>What is the topic of the video</a:t>
            </a:r>
            <a:r>
              <a:rPr lang="en-US" sz="2400" dirty="0"/>
              <a:t>?</a:t>
            </a:r>
          </a:p>
          <a:p>
            <a:r>
              <a:rPr lang="en-US" sz="2400" dirty="0">
                <a:solidFill>
                  <a:srgbClr val="FF0000"/>
                </a:solidFill>
              </a:rPr>
              <a:t>How Wikipedia works (its main principles including its credibility)</a:t>
            </a:r>
          </a:p>
          <a:p>
            <a:pPr marL="285750" indent="-285750">
              <a:buFont typeface="Wingdings" pitchFamily="2" charset="2"/>
              <a:buChar char="Ø"/>
            </a:pPr>
            <a:r>
              <a:rPr lang="en-US" sz="2400" b="1" dirty="0">
                <a:latin typeface="Arial Narrow" pitchFamily="34" charset="0"/>
              </a:rPr>
              <a:t>The central idea of the video (the writer’s point of view on Wikipedia):</a:t>
            </a:r>
          </a:p>
          <a:p>
            <a:pPr marL="285750" indent="-285750">
              <a:buFont typeface="Wingdings" pitchFamily="2" charset="2"/>
              <a:buChar char="Ø"/>
            </a:pPr>
            <a:r>
              <a:rPr lang="en-US" sz="2400" dirty="0">
                <a:latin typeface="Arial Narrow" pitchFamily="34" charset="0"/>
              </a:rPr>
              <a:t>Radical, </a:t>
            </a:r>
            <a:r>
              <a:rPr lang="en-US" sz="2400" dirty="0">
                <a:solidFill>
                  <a:srgbClr val="FF0000"/>
                </a:solidFill>
                <a:latin typeface="Arial Narrow" pitchFamily="34" charset="0"/>
              </a:rPr>
              <a:t>freely licensed</a:t>
            </a:r>
          </a:p>
          <a:p>
            <a:pPr marL="285750" indent="-285750">
              <a:buFont typeface="Wingdings" pitchFamily="2" charset="2"/>
              <a:buChar char="Ø"/>
            </a:pPr>
            <a:r>
              <a:rPr lang="en-US" sz="2400" dirty="0">
                <a:solidFill>
                  <a:srgbClr val="FF0000"/>
                </a:solidFill>
                <a:latin typeface="Arial Narrow" pitchFamily="34" charset="0"/>
              </a:rPr>
              <a:t>of high quality, credible</a:t>
            </a:r>
          </a:p>
          <a:p>
            <a:pPr marL="285750" indent="-285750">
              <a:buFont typeface="Wingdings" pitchFamily="2" charset="2"/>
              <a:buChar char="Ø"/>
            </a:pPr>
            <a:r>
              <a:rPr lang="en-US" sz="2400" b="1" dirty="0">
                <a:latin typeface="Arial Narrow" pitchFamily="34" charset="0"/>
              </a:rPr>
              <a:t>Supporting arguments (main characteristics  of Wikipedia):</a:t>
            </a:r>
          </a:p>
          <a:p>
            <a:pPr marL="285750" indent="-285750">
              <a:buFont typeface="Wingdings" pitchFamily="2" charset="2"/>
              <a:buChar char="Ø"/>
            </a:pPr>
            <a:r>
              <a:rPr lang="en-US" sz="2400" dirty="0">
                <a:latin typeface="Arial Narrow" pitchFamily="34" charset="0"/>
              </a:rPr>
              <a:t>Radical </a:t>
            </a:r>
            <a:r>
              <a:rPr lang="en-US" sz="2400" dirty="0">
                <a:solidFill>
                  <a:srgbClr val="FF0000"/>
                </a:solidFill>
                <a:latin typeface="Arial Narrow" pitchFamily="34" charset="0"/>
              </a:rPr>
              <a:t>(flexible, not safe, written by many semi-professionals)</a:t>
            </a:r>
          </a:p>
          <a:p>
            <a:pPr marL="285750" indent="-285750">
              <a:buFont typeface="Wingdings" pitchFamily="2" charset="2"/>
              <a:buChar char="Ø"/>
            </a:pPr>
            <a:r>
              <a:rPr lang="en-US" sz="2400" dirty="0">
                <a:latin typeface="Arial Narrow" pitchFamily="34" charset="0"/>
              </a:rPr>
              <a:t>Freely licensed </a:t>
            </a:r>
            <a:r>
              <a:rPr lang="en-US" sz="2400" dirty="0">
                <a:solidFill>
                  <a:srgbClr val="FF0000"/>
                </a:solidFill>
                <a:latin typeface="Arial Narrow" pitchFamily="34" charset="0"/>
              </a:rPr>
              <a:t>(many contributors, access to everyone, commercial &amp; non-commercial redistribution)</a:t>
            </a:r>
          </a:p>
          <a:p>
            <a:pPr marL="285750" indent="-285750">
              <a:buFont typeface="Wingdings" pitchFamily="2" charset="2"/>
              <a:buChar char="Ø"/>
            </a:pPr>
            <a:r>
              <a:rPr lang="en-US" sz="2400" dirty="0">
                <a:latin typeface="Arial Narrow" pitchFamily="34" charset="0"/>
              </a:rPr>
              <a:t>Democratic </a:t>
            </a:r>
            <a:r>
              <a:rPr lang="en-US" sz="2400" dirty="0">
                <a:solidFill>
                  <a:srgbClr val="FF0000"/>
                </a:solidFill>
                <a:latin typeface="Arial Narrow" pitchFamily="34" charset="0"/>
              </a:rPr>
              <a:t>(volunteering employees, donations, voting, neutrality policy)</a:t>
            </a:r>
          </a:p>
          <a:p>
            <a:pPr marL="285750" indent="-285750">
              <a:buFont typeface="Wingdings" pitchFamily="2" charset="2"/>
              <a:buChar char="Ø"/>
            </a:pPr>
            <a:r>
              <a:rPr lang="en-US" sz="2400" dirty="0">
                <a:solidFill>
                  <a:srgbClr val="FF0000"/>
                </a:solidFill>
                <a:latin typeface="Arial Narrow" pitchFamily="34" charset="0"/>
              </a:rPr>
              <a:t>of high quality (neutrality policy, credibility: administrators who monitor edits, experienced &amp; admired passionate volunteers, Wales as benevolent dictator, tools &amp; software, tests &amp; comparisons)</a:t>
            </a:r>
          </a:p>
          <a:p>
            <a:pPr marL="0" indent="0">
              <a:buNone/>
            </a:pPr>
            <a:endParaRPr lang="en-US" sz="2400" dirty="0">
              <a:latin typeface="Arial Narrow" pitchFamily="34" charset="0"/>
            </a:endParaRPr>
          </a:p>
          <a:p>
            <a:endParaRPr lang="el-GR" dirty="0"/>
          </a:p>
        </p:txBody>
      </p:sp>
    </p:spTree>
    <p:extLst>
      <p:ext uri="{BB962C8B-B14F-4D97-AF65-F5344CB8AC3E}">
        <p14:creationId xmlns:p14="http://schemas.microsoft.com/office/powerpoint/2010/main" xmlns="" val="502403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4"/>
          <p:cNvSpPr/>
          <p:nvPr/>
        </p:nvSpPr>
        <p:spPr>
          <a:xfrm>
            <a:off x="1043608" y="3429000"/>
            <a:ext cx="6768752" cy="2308324"/>
          </a:xfrm>
          <a:prstGeom prst="rect">
            <a:avLst/>
          </a:prstGeom>
        </p:spPr>
        <p:txBody>
          <a:bodyPr wrap="square">
            <a:spAutoFit/>
          </a:bodyPr>
          <a:lstStyle/>
          <a:p>
            <a:endParaRPr lang="en-US" dirty="0"/>
          </a:p>
          <a:p>
            <a:r>
              <a:rPr lang="en-US" b="1" dirty="0">
                <a:solidFill>
                  <a:srgbClr val="FF0000"/>
                </a:solidFill>
              </a:rPr>
              <a:t>Task: How does the speech relate to the reading passage in connection with the reliability of Wikipedia?</a:t>
            </a:r>
          </a:p>
          <a:p>
            <a:endParaRPr lang="en-US" b="1" dirty="0">
              <a:solidFill>
                <a:srgbClr val="FF0000"/>
              </a:solidFill>
            </a:endParaRPr>
          </a:p>
          <a:p>
            <a:r>
              <a:rPr lang="en-US" b="1" dirty="0">
                <a:solidFill>
                  <a:srgbClr val="FF0000"/>
                </a:solidFill>
              </a:rPr>
              <a:t>Complete the table with the main arguments of the two sources</a:t>
            </a:r>
          </a:p>
          <a:p>
            <a:endParaRPr lang="en-US" b="1" dirty="0">
              <a:solidFill>
                <a:srgbClr val="FF0000"/>
              </a:solidFill>
            </a:endParaRPr>
          </a:p>
          <a:p>
            <a:endParaRPr lang="en-US" b="1" dirty="0">
              <a:solidFill>
                <a:srgbClr val="FF0000"/>
              </a:solidFill>
            </a:endParaRPr>
          </a:p>
          <a:p>
            <a:endParaRPr lang="en-US" b="1" dirty="0">
              <a:solidFill>
                <a:srgbClr val="FF0000"/>
              </a:solidFill>
            </a:endParaRPr>
          </a:p>
        </p:txBody>
      </p:sp>
      <p:sp>
        <p:nvSpPr>
          <p:cNvPr id="6" name="Ορθογώνιο 5"/>
          <p:cNvSpPr/>
          <p:nvPr/>
        </p:nvSpPr>
        <p:spPr>
          <a:xfrm>
            <a:off x="2014423" y="1204377"/>
            <a:ext cx="2666884" cy="584775"/>
          </a:xfrm>
          <a:prstGeom prst="rect">
            <a:avLst/>
          </a:prstGeom>
        </p:spPr>
        <p:txBody>
          <a:bodyPr wrap="none">
            <a:spAutoFit/>
          </a:bodyPr>
          <a:lstStyle/>
          <a:p>
            <a:pPr lvl="0"/>
            <a:r>
              <a:rPr lang="en-US" sz="3200" b="1" dirty="0">
                <a:solidFill>
                  <a:prstClr val="black"/>
                </a:solidFill>
              </a:rPr>
              <a:t>Synthesis task </a:t>
            </a:r>
          </a:p>
        </p:txBody>
      </p:sp>
      <p:pic>
        <p:nvPicPr>
          <p:cNvPr id="3" name="Εικόνα 2" descr="Εικόνα που περιέχει αντικείμενο, καθιστός, μεγάλος&#10;&#10;Περιγραφή που δημιουργήθηκε αυτόματα">
            <a:extLst>
              <a:ext uri="{FF2B5EF4-FFF2-40B4-BE49-F238E27FC236}">
                <a16:creationId xmlns:a16="http://schemas.microsoft.com/office/drawing/2014/main" xmlns="" id="{1213ECF4-8D2B-8D45-B27F-B104BFFB4E3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76056" y="357991"/>
            <a:ext cx="2996952" cy="2862322"/>
          </a:xfrm>
          <a:prstGeom prst="rect">
            <a:avLst/>
          </a:prstGeom>
        </p:spPr>
      </p:pic>
    </p:spTree>
    <p:extLst>
      <p:ext uri="{BB962C8B-B14F-4D97-AF65-F5344CB8AC3E}">
        <p14:creationId xmlns:p14="http://schemas.microsoft.com/office/powerpoint/2010/main" xmlns="" val="16621760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Γειτνίαση">
  <a:themeElements>
    <a:clrScheme name="Κυματομορφή">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ειτνίαση">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1219</Words>
  <Application>Microsoft Macintosh PowerPoint</Application>
  <PresentationFormat>Προβολή στην οθόνη (4:3)</PresentationFormat>
  <Paragraphs>151</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Γειτνίαση</vt:lpstr>
      <vt:lpstr>Wikipedia</vt:lpstr>
      <vt:lpstr>Completing the following will help you identify the main ideas and those relevant to the task </vt:lpstr>
      <vt:lpstr>Διαφάνεια 3</vt:lpstr>
      <vt:lpstr>Vocabulary practice</vt:lpstr>
      <vt:lpstr>Vocabulary practice- KEY</vt:lpstr>
      <vt:lpstr>Video watching</vt:lpstr>
      <vt:lpstr>Completing the following will help you identify the main ideas &amp; those relevant to the task</vt:lpstr>
      <vt:lpstr>Completing the following will help you identify the main ideas &amp; those relevant to the task</vt:lpstr>
      <vt:lpstr>Διαφάνεια 9</vt:lpstr>
      <vt:lpstr>The reliability of Wikipedia </vt:lpstr>
      <vt:lpstr>The reliability of Wikipedia </vt:lpstr>
      <vt:lpstr>Practice synthesizing information in an oral presentation    1. Talk for about 15 secs about Wikipedia’s reliability using information from the two sources.  2. Talk for about 30 secs about the relation of the viewpoints of the two sources </vt:lpstr>
      <vt:lpstr>What is the connection between the viewpoints of the reading passage and of the video?</vt:lpstr>
      <vt:lpstr>Vocabulary practice</vt:lpstr>
      <vt:lpstr>Talk about the following for one minute.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Wikipedia</dc:title>
  <dc:creator>Ifigeneia Machili</dc:creator>
  <cp:lastModifiedBy>Machili Ifigeneia</cp:lastModifiedBy>
  <cp:revision>10</cp:revision>
  <dcterms:created xsi:type="dcterms:W3CDTF">2020-04-21T10:20:32Z</dcterms:created>
  <dcterms:modified xsi:type="dcterms:W3CDTF">2024-05-23T08:03:43Z</dcterms:modified>
</cp:coreProperties>
</file>