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4" r:id="rId1"/>
    <p:sldMasterId id="2147483778" r:id="rId2"/>
  </p:sldMasterIdLst>
  <p:notesMasterIdLst>
    <p:notesMasterId r:id="rId32"/>
  </p:notesMasterIdLst>
  <p:sldIdLst>
    <p:sldId id="334" r:id="rId3"/>
    <p:sldId id="270" r:id="rId4"/>
    <p:sldId id="257" r:id="rId5"/>
    <p:sldId id="258" r:id="rId6"/>
    <p:sldId id="261" r:id="rId7"/>
    <p:sldId id="277" r:id="rId8"/>
    <p:sldId id="283" r:id="rId9"/>
    <p:sldId id="284" r:id="rId10"/>
    <p:sldId id="285" r:id="rId11"/>
    <p:sldId id="286" r:id="rId12"/>
    <p:sldId id="289" r:id="rId13"/>
    <p:sldId id="290" r:id="rId14"/>
    <p:sldId id="293" r:id="rId15"/>
    <p:sldId id="294" r:id="rId16"/>
    <p:sldId id="300" r:id="rId17"/>
    <p:sldId id="302" r:id="rId18"/>
    <p:sldId id="303" r:id="rId19"/>
    <p:sldId id="304" r:id="rId20"/>
    <p:sldId id="305" r:id="rId21"/>
    <p:sldId id="307" r:id="rId22"/>
    <p:sldId id="309" r:id="rId23"/>
    <p:sldId id="310" r:id="rId24"/>
    <p:sldId id="311" r:id="rId25"/>
    <p:sldId id="312" r:id="rId26"/>
    <p:sldId id="315" r:id="rId27"/>
    <p:sldId id="321" r:id="rId28"/>
    <p:sldId id="322" r:id="rId29"/>
    <p:sldId id="323" r:id="rId30"/>
    <p:sldId id="326" r:id="rId31"/>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58" autoAdjust="0"/>
    <p:restoredTop sz="94624" autoAdjust="0"/>
  </p:normalViewPr>
  <p:slideViewPr>
    <p:cSldViewPr snapToGrid="0">
      <p:cViewPr>
        <p:scale>
          <a:sx n="62" d="100"/>
          <a:sy n="62" d="100"/>
        </p:scale>
        <p:origin x="-1262" y="-547"/>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CE68EC-1284-4D91-A212-2CD878578FB0}" type="datetimeFigureOut">
              <a:rPr lang="el-GR" smtClean="0"/>
              <a:pPr/>
              <a:t>14/8/2021</a:t>
            </a:fld>
            <a:endParaRPr lang="el-G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4C39C4-409F-4970-9D4F-7AF0930CECFE}" type="slidenum">
              <a:rPr lang="el-GR" smtClean="0"/>
              <a:pPr/>
              <a:t>‹#›</a:t>
            </a:fld>
            <a:endParaRPr lang="el-GR"/>
          </a:p>
        </p:txBody>
      </p:sp>
    </p:spTree>
    <p:extLst>
      <p:ext uri="{BB962C8B-B14F-4D97-AF65-F5344CB8AC3E}">
        <p14:creationId xmlns="" xmlns:p14="http://schemas.microsoft.com/office/powerpoint/2010/main" val="19011176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4A95C8E-7209-4F59-A476-C37809A77E62}" type="slidenum">
              <a:rPr lang="el-GR" altLang="el-GR">
                <a:solidFill>
                  <a:srgbClr val="000000"/>
                </a:solidFill>
              </a:rPr>
              <a:pPr eaLnBrk="1" hangingPunct="1"/>
              <a:t>3</a:t>
            </a:fld>
            <a:endParaRPr lang="el-GR" altLang="el-GR">
              <a:solidFill>
                <a:srgbClr val="000000"/>
              </a:solidFill>
            </a:endParaRPr>
          </a:p>
        </p:txBody>
      </p:sp>
      <p:sp>
        <p:nvSpPr>
          <p:cNvPr id="49155" name="Rectangle 2"/>
          <p:cNvSpPr>
            <a:spLocks noGrp="1" noRot="1" noChangeAspect="1" noChangeArrowheads="1" noTextEdit="1"/>
          </p:cNvSpPr>
          <p:nvPr>
            <p:ph type="sldImg"/>
          </p:nvPr>
        </p:nvSpPr>
        <p:spPr>
          <a:xfrm>
            <a:off x="685800" y="1143000"/>
            <a:ext cx="5486400" cy="3086100"/>
          </a:xfrm>
          <a:ln/>
        </p:spPr>
      </p:sp>
      <p:sp>
        <p:nvSpPr>
          <p:cNvPr id="49156"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l-GR" altLang="el-GR" smtClean="0">
              <a:latin typeface="Arial" panose="020B0604020202020204" pitchFamily="34" charset="0"/>
            </a:endParaRPr>
          </a:p>
        </p:txBody>
      </p:sp>
    </p:spTree>
    <p:extLst>
      <p:ext uri="{BB962C8B-B14F-4D97-AF65-F5344CB8AC3E}">
        <p14:creationId xmlns="" xmlns:p14="http://schemas.microsoft.com/office/powerpoint/2010/main" val="37138253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E7BE6F1-F12B-416E-866C-84921D714602}" type="slidenum">
              <a:rPr lang="el-GR" altLang="el-GR">
                <a:solidFill>
                  <a:srgbClr val="000000"/>
                </a:solidFill>
              </a:rPr>
              <a:pPr eaLnBrk="1" hangingPunct="1"/>
              <a:t>4</a:t>
            </a:fld>
            <a:endParaRPr lang="el-GR" altLang="el-GR">
              <a:solidFill>
                <a:srgbClr val="000000"/>
              </a:solidFill>
            </a:endParaRPr>
          </a:p>
        </p:txBody>
      </p:sp>
      <p:sp>
        <p:nvSpPr>
          <p:cNvPr id="50179" name="Rectangle 2"/>
          <p:cNvSpPr>
            <a:spLocks noGrp="1" noRot="1" noChangeAspect="1" noChangeArrowheads="1" noTextEdit="1"/>
          </p:cNvSpPr>
          <p:nvPr>
            <p:ph type="sldImg"/>
          </p:nvPr>
        </p:nvSpPr>
        <p:spPr>
          <a:xfrm>
            <a:off x="685800" y="1143000"/>
            <a:ext cx="5486400" cy="3086100"/>
          </a:xfrm>
          <a:ln/>
        </p:spPr>
      </p:sp>
      <p:sp>
        <p:nvSpPr>
          <p:cNvPr id="5018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l-GR" altLang="el-GR" smtClean="0">
              <a:latin typeface="Arial" panose="020B0604020202020204" pitchFamily="34" charset="0"/>
            </a:endParaRPr>
          </a:p>
        </p:txBody>
      </p:sp>
    </p:spTree>
    <p:extLst>
      <p:ext uri="{BB962C8B-B14F-4D97-AF65-F5344CB8AC3E}">
        <p14:creationId xmlns="" xmlns:p14="http://schemas.microsoft.com/office/powerpoint/2010/main" val="16673263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E94D586-1514-4D5C-8900-BB21193FE672}" type="slidenum">
              <a:rPr lang="el-GR" altLang="el-GR">
                <a:solidFill>
                  <a:srgbClr val="000000"/>
                </a:solidFill>
              </a:rPr>
              <a:pPr eaLnBrk="1" hangingPunct="1"/>
              <a:t>5</a:t>
            </a:fld>
            <a:endParaRPr lang="el-GR" altLang="el-GR">
              <a:solidFill>
                <a:srgbClr val="000000"/>
              </a:solidFill>
            </a:endParaRPr>
          </a:p>
        </p:txBody>
      </p:sp>
      <p:sp>
        <p:nvSpPr>
          <p:cNvPr id="51203" name="Rectangle 2"/>
          <p:cNvSpPr>
            <a:spLocks noGrp="1" noRot="1" noChangeAspect="1" noChangeArrowheads="1" noTextEdit="1"/>
          </p:cNvSpPr>
          <p:nvPr>
            <p:ph type="sldImg"/>
          </p:nvPr>
        </p:nvSpPr>
        <p:spPr>
          <a:xfrm>
            <a:off x="685800" y="1143000"/>
            <a:ext cx="5486400" cy="3086100"/>
          </a:xfrm>
          <a:ln/>
        </p:spPr>
      </p:sp>
      <p:sp>
        <p:nvSpPr>
          <p:cNvPr id="51204"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l-GR" altLang="el-GR" smtClean="0">
              <a:latin typeface="Arial" panose="020B0604020202020204" pitchFamily="34" charset="0"/>
            </a:endParaRPr>
          </a:p>
        </p:txBody>
      </p:sp>
    </p:spTree>
    <p:extLst>
      <p:ext uri="{BB962C8B-B14F-4D97-AF65-F5344CB8AC3E}">
        <p14:creationId xmlns="" xmlns:p14="http://schemas.microsoft.com/office/powerpoint/2010/main" val="37541307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3" name="22 - Ορθογώνιο"/>
          <p:cNvSpPr/>
          <p:nvPr/>
        </p:nvSpPr>
        <p:spPr>
          <a:xfrm flipV="1">
            <a:off x="7213585" y="3810008"/>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 Ορθογώνιο"/>
          <p:cNvSpPr/>
          <p:nvPr/>
        </p:nvSpPr>
        <p:spPr>
          <a:xfrm flipV="1">
            <a:off x="7213609" y="3897010"/>
            <a:ext cx="49784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 Ορθογώνιο"/>
          <p:cNvSpPr/>
          <p:nvPr/>
        </p:nvSpPr>
        <p:spPr>
          <a:xfrm flipV="1">
            <a:off x="7213609" y="4115167"/>
            <a:ext cx="49784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 Ορθογώνιο"/>
          <p:cNvSpPr/>
          <p:nvPr/>
        </p:nvSpPr>
        <p:spPr>
          <a:xfrm flipV="1">
            <a:off x="7213600" y="4164403"/>
            <a:ext cx="262128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Ορθογώνιο"/>
          <p:cNvSpPr/>
          <p:nvPr/>
        </p:nvSpPr>
        <p:spPr>
          <a:xfrm flipV="1">
            <a:off x="7213600" y="4199572"/>
            <a:ext cx="262128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 Στρογγυλεμένο ορθογώνιο"/>
          <p:cNvSpPr/>
          <p:nvPr/>
        </p:nvSpPr>
        <p:spPr bwMode="white">
          <a:xfrm>
            <a:off x="7213600" y="3962400"/>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 Στρογγυλεμένο ορθογώνιο"/>
          <p:cNvSpPr/>
          <p:nvPr/>
        </p:nvSpPr>
        <p:spPr bwMode="white">
          <a:xfrm>
            <a:off x="9835343" y="406098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Ορθογώνιο"/>
          <p:cNvSpPr/>
          <p:nvPr/>
        </p:nvSpPr>
        <p:spPr>
          <a:xfrm>
            <a:off x="1" y="3649662"/>
            <a:ext cx="12192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9" y="3675533"/>
            <a:ext cx="12192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flipV="1">
            <a:off x="8552068" y="3643090"/>
            <a:ext cx="3639933"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a:xfrm>
            <a:off x="0" y="0"/>
            <a:ext cx="12192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609600" y="2401900"/>
            <a:ext cx="11277600" cy="1470025"/>
          </a:xfrm>
        </p:spPr>
        <p:txBody>
          <a:bodyPr anchor="b"/>
          <a:lstStyle>
            <a:lvl1pPr>
              <a:defRPr sz="4400">
                <a:solidFill>
                  <a:schemeClr val="bg1"/>
                </a:solidFill>
              </a:defRPr>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609600" y="3899938"/>
            <a:ext cx="6604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8940800" y="4206240"/>
            <a:ext cx="1280160" cy="457200"/>
          </a:xfrm>
        </p:spPr>
        <p:txBody>
          <a:bodyPr/>
          <a:lstStyle/>
          <a:p>
            <a:endParaRPr lang="el-GR"/>
          </a:p>
        </p:txBody>
      </p:sp>
      <p:sp>
        <p:nvSpPr>
          <p:cNvPr id="17" name="16 - Θέση υποσέλιδου"/>
          <p:cNvSpPr>
            <a:spLocks noGrp="1"/>
          </p:cNvSpPr>
          <p:nvPr>
            <p:ph type="ftr" sz="quarter" idx="11"/>
          </p:nvPr>
        </p:nvSpPr>
        <p:spPr>
          <a:xfrm>
            <a:off x="7213600" y="4205288"/>
            <a:ext cx="1727200" cy="457200"/>
          </a:xfrm>
        </p:spPr>
        <p:txBody>
          <a:bodyPr/>
          <a:lstStyle/>
          <a:p>
            <a:r>
              <a:rPr lang="el-GR" smtClean="0"/>
              <a:t>ΜΠΑΚΟΒΑΣΙΛΗΣ ΜΑΝΟΣ   ΠΑΡΟΥΤΟΓΛΟΥ  ΙΩΣΗΦ  2015</a:t>
            </a:r>
            <a:endParaRPr lang="el-GR"/>
          </a:p>
        </p:txBody>
      </p:sp>
      <p:sp>
        <p:nvSpPr>
          <p:cNvPr id="29" name="28 - Θέση αριθμού διαφάνειας"/>
          <p:cNvSpPr>
            <a:spLocks noGrp="1"/>
          </p:cNvSpPr>
          <p:nvPr>
            <p:ph type="sldNum" sz="quarter" idx="12"/>
          </p:nvPr>
        </p:nvSpPr>
        <p:spPr>
          <a:xfrm>
            <a:off x="11093452" y="1136"/>
            <a:ext cx="996949" cy="365760"/>
          </a:xfrm>
        </p:spPr>
        <p:txBody>
          <a:bodyPr/>
          <a:lstStyle>
            <a:lvl1pPr algn="r">
              <a:defRPr sz="1800">
                <a:solidFill>
                  <a:schemeClr val="bg1"/>
                </a:solidFill>
              </a:defRPr>
            </a:lvl1pPr>
          </a:lstStyle>
          <a:p>
            <a:fld id="{268F7D42-7C3F-44ED-8C44-384E6946B25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endParaRPr lang="el-GR"/>
          </a:p>
        </p:txBody>
      </p:sp>
      <p:sp>
        <p:nvSpPr>
          <p:cNvPr id="5" name="4 - Θέση υποσέλιδου"/>
          <p:cNvSpPr>
            <a:spLocks noGrp="1"/>
          </p:cNvSpPr>
          <p:nvPr>
            <p:ph type="ftr" sz="quarter" idx="11"/>
          </p:nvPr>
        </p:nvSpPr>
        <p:spPr/>
        <p:txBody>
          <a:bodyPr/>
          <a:lstStyle/>
          <a:p>
            <a:r>
              <a:rPr lang="el-GR" smtClean="0"/>
              <a:t>ΜΠΑΚΟΒΑΣΙΛΗΣ ΜΑΝΟΣ   ΠΑΡΟΥΤΟΓΛΟΥ  ΙΩΣΗΦ  2015</a:t>
            </a:r>
            <a:endParaRPr lang="el-GR"/>
          </a:p>
        </p:txBody>
      </p:sp>
      <p:sp>
        <p:nvSpPr>
          <p:cNvPr id="6" name="5 - Θέση αριθμού διαφάνειας"/>
          <p:cNvSpPr>
            <a:spLocks noGrp="1"/>
          </p:cNvSpPr>
          <p:nvPr>
            <p:ph type="sldNum" sz="quarter" idx="12"/>
          </p:nvPr>
        </p:nvSpPr>
        <p:spPr/>
        <p:txBody>
          <a:bodyPr/>
          <a:lstStyle/>
          <a:p>
            <a:fld id="{268F7D42-7C3F-44ED-8C44-384E6946B25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9042400" y="1143000"/>
            <a:ext cx="2540000"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609600" y="1143000"/>
            <a:ext cx="8331200" cy="54864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endParaRPr lang="el-GR"/>
          </a:p>
        </p:txBody>
      </p:sp>
      <p:sp>
        <p:nvSpPr>
          <p:cNvPr id="5" name="4 - Θέση υποσέλιδου"/>
          <p:cNvSpPr>
            <a:spLocks noGrp="1"/>
          </p:cNvSpPr>
          <p:nvPr>
            <p:ph type="ftr" sz="quarter" idx="11"/>
          </p:nvPr>
        </p:nvSpPr>
        <p:spPr/>
        <p:txBody>
          <a:bodyPr/>
          <a:lstStyle/>
          <a:p>
            <a:r>
              <a:rPr lang="el-GR" smtClean="0"/>
              <a:t>ΜΠΑΚΟΒΑΣΙΛΗΣ ΜΑΝΟΣ   ΠΑΡΟΥΤΟΓΛΟΥ  ΙΩΣΗΦ  2015</a:t>
            </a:r>
            <a:endParaRPr lang="el-GR"/>
          </a:p>
        </p:txBody>
      </p:sp>
      <p:sp>
        <p:nvSpPr>
          <p:cNvPr id="6" name="5 - Θέση αριθμού διαφάνειας"/>
          <p:cNvSpPr>
            <a:spLocks noGrp="1"/>
          </p:cNvSpPr>
          <p:nvPr>
            <p:ph type="sldNum" sz="quarter" idx="12"/>
          </p:nvPr>
        </p:nvSpPr>
        <p:spPr/>
        <p:txBody>
          <a:bodyPr/>
          <a:lstStyle/>
          <a:p>
            <a:fld id="{268F7D42-7C3F-44ED-8C44-384E6946B25D}" type="slidenum">
              <a:rPr lang="el-GR" smtClean="0"/>
              <a:pPr/>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Τίτλος και Πίνακ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274638"/>
            <a:ext cx="10972800" cy="1143000"/>
          </a:xfrm>
        </p:spPr>
        <p:txBody>
          <a:bodyPr/>
          <a:lstStyle/>
          <a:p>
            <a:r>
              <a:rPr lang="el-GR" smtClean="0"/>
              <a:t>Kλικ για επεξεργασία του τίτλου</a:t>
            </a:r>
            <a:endParaRPr lang="el-GR"/>
          </a:p>
        </p:txBody>
      </p:sp>
      <p:sp>
        <p:nvSpPr>
          <p:cNvPr id="3" name="2 - Θέση πίνακα"/>
          <p:cNvSpPr>
            <a:spLocks noGrp="1"/>
          </p:cNvSpPr>
          <p:nvPr>
            <p:ph type="tbl" idx="1"/>
          </p:nvPr>
        </p:nvSpPr>
        <p:spPr>
          <a:xfrm>
            <a:off x="609600" y="1600206"/>
            <a:ext cx="10972800" cy="4525963"/>
          </a:xfrm>
        </p:spPr>
        <p:txBody>
          <a:bodyPr/>
          <a:lstStyle/>
          <a:p>
            <a:pPr lvl="0"/>
            <a:endParaRPr lang="el-GR"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l-G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l-GR" smtClean="0">
                <a:solidFill>
                  <a:srgbClr val="000000"/>
                </a:solidFill>
              </a:rPr>
              <a:t>ΜΠΑΚΟΒΑΣΙΛΗΣ ΜΑΝΟΣ   ΠΑΡΟΥΤΟΓΛΟΥ  ΙΩΣΗΦ  2015</a:t>
            </a:r>
            <a:endParaRPr lang="el-G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92FD2F0B-59D8-4F09-91CB-7CB95208EA4A}" type="slidenum">
              <a:rPr lang="el-GR" altLang="el-GR">
                <a:solidFill>
                  <a:srgbClr val="000000"/>
                </a:solidFill>
              </a:rPr>
              <a:pPr/>
              <a:t>‹#›</a:t>
            </a:fld>
            <a:endParaRPr lang="el-GR" altLang="el-GR">
              <a:solidFill>
                <a:srgbClr val="000000"/>
              </a:solidFill>
            </a:endParaRPr>
          </a:p>
        </p:txBody>
      </p:sp>
    </p:spTree>
    <p:extLst>
      <p:ext uri="{BB962C8B-B14F-4D97-AF65-F5344CB8AC3E}">
        <p14:creationId xmlns="" xmlns:p14="http://schemas.microsoft.com/office/powerpoint/2010/main" val="31292804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3" name="22 - Ορθογώνιο"/>
          <p:cNvSpPr/>
          <p:nvPr/>
        </p:nvSpPr>
        <p:spPr>
          <a:xfrm flipV="1">
            <a:off x="7213582" y="3810008"/>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 Ορθογώνιο"/>
          <p:cNvSpPr/>
          <p:nvPr/>
        </p:nvSpPr>
        <p:spPr>
          <a:xfrm flipV="1">
            <a:off x="7213606" y="3897010"/>
            <a:ext cx="49784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 Ορθογώνιο"/>
          <p:cNvSpPr/>
          <p:nvPr/>
        </p:nvSpPr>
        <p:spPr>
          <a:xfrm flipV="1">
            <a:off x="7213606" y="4115167"/>
            <a:ext cx="49784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 Ορθογώνιο"/>
          <p:cNvSpPr/>
          <p:nvPr/>
        </p:nvSpPr>
        <p:spPr>
          <a:xfrm flipV="1">
            <a:off x="7213600" y="4164403"/>
            <a:ext cx="262128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Ορθογώνιο"/>
          <p:cNvSpPr/>
          <p:nvPr/>
        </p:nvSpPr>
        <p:spPr>
          <a:xfrm flipV="1">
            <a:off x="7213600" y="4199572"/>
            <a:ext cx="262128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 Στρογγυλεμένο ορθογώνιο"/>
          <p:cNvSpPr/>
          <p:nvPr/>
        </p:nvSpPr>
        <p:spPr bwMode="white">
          <a:xfrm>
            <a:off x="7213600" y="3962400"/>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 Στρογγυλεμένο ορθογώνιο"/>
          <p:cNvSpPr/>
          <p:nvPr/>
        </p:nvSpPr>
        <p:spPr bwMode="white">
          <a:xfrm>
            <a:off x="9835343" y="406098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Ορθογώνιο"/>
          <p:cNvSpPr/>
          <p:nvPr/>
        </p:nvSpPr>
        <p:spPr>
          <a:xfrm>
            <a:off x="1" y="3649662"/>
            <a:ext cx="12192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6" y="3675533"/>
            <a:ext cx="12192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flipV="1">
            <a:off x="8552068" y="3643090"/>
            <a:ext cx="3639933"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a:xfrm>
            <a:off x="0" y="0"/>
            <a:ext cx="12192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609600" y="2401896"/>
            <a:ext cx="11277600" cy="1470025"/>
          </a:xfrm>
        </p:spPr>
        <p:txBody>
          <a:bodyPr anchor="b"/>
          <a:lstStyle>
            <a:lvl1pPr>
              <a:defRPr sz="4400">
                <a:solidFill>
                  <a:schemeClr val="bg1"/>
                </a:solidFill>
              </a:defRPr>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609600" y="3899938"/>
            <a:ext cx="6604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8940800" y="4206240"/>
            <a:ext cx="1280160" cy="457200"/>
          </a:xfrm>
        </p:spPr>
        <p:txBody>
          <a:bodyPr/>
          <a:lstStyle/>
          <a:p>
            <a:pPr>
              <a:defRPr/>
            </a:pPr>
            <a:endParaRPr lang="el-GR">
              <a:solidFill>
                <a:srgbClr val="000000"/>
              </a:solidFill>
            </a:endParaRPr>
          </a:p>
        </p:txBody>
      </p:sp>
      <p:sp>
        <p:nvSpPr>
          <p:cNvPr id="17" name="16 - Θέση υποσέλιδου"/>
          <p:cNvSpPr>
            <a:spLocks noGrp="1"/>
          </p:cNvSpPr>
          <p:nvPr>
            <p:ph type="ftr" sz="quarter" idx="11"/>
          </p:nvPr>
        </p:nvSpPr>
        <p:spPr>
          <a:xfrm>
            <a:off x="7213600" y="4205288"/>
            <a:ext cx="1727200" cy="457200"/>
          </a:xfrm>
        </p:spPr>
        <p:txBody>
          <a:bodyPr/>
          <a:lstStyle/>
          <a:p>
            <a:pPr>
              <a:defRPr/>
            </a:pPr>
            <a:r>
              <a:rPr lang="el-GR" smtClean="0">
                <a:solidFill>
                  <a:srgbClr val="000000"/>
                </a:solidFill>
              </a:rPr>
              <a:t>ΜΠΑΚΟΒΑΣΙΛΗΣ ΜΑΝΟΣ   ΠΑΡΟΥΤΟΓΛΟΥ  ΙΩΣΗΦ  2015</a:t>
            </a:r>
            <a:endParaRPr lang="el-GR">
              <a:solidFill>
                <a:srgbClr val="000000"/>
              </a:solidFill>
            </a:endParaRPr>
          </a:p>
        </p:txBody>
      </p:sp>
      <p:sp>
        <p:nvSpPr>
          <p:cNvPr id="29" name="28 - Θέση αριθμού διαφάνειας"/>
          <p:cNvSpPr>
            <a:spLocks noGrp="1"/>
          </p:cNvSpPr>
          <p:nvPr>
            <p:ph type="sldNum" sz="quarter" idx="12"/>
          </p:nvPr>
        </p:nvSpPr>
        <p:spPr>
          <a:xfrm>
            <a:off x="11093452" y="1136"/>
            <a:ext cx="996949" cy="365760"/>
          </a:xfrm>
        </p:spPr>
        <p:txBody>
          <a:bodyPr/>
          <a:lstStyle>
            <a:lvl1pPr algn="r">
              <a:defRPr sz="1800">
                <a:solidFill>
                  <a:schemeClr val="bg1"/>
                </a:solidFill>
              </a:defRPr>
            </a:lvl1pPr>
          </a:lstStyle>
          <a:p>
            <a:fld id="{CA2EA5A5-EB3D-4036-9A6F-DE7D1959C4EC}" type="slidenum">
              <a:rPr lang="el-GR" altLang="el-GR" smtClean="0">
                <a:solidFill>
                  <a:srgbClr val="000000"/>
                </a:solidFill>
              </a:rPr>
              <a:pPr/>
              <a:t>‹#›</a:t>
            </a:fld>
            <a:endParaRPr lang="el-GR" altLang="el-GR">
              <a:solidFill>
                <a:srgbClr val="000000"/>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pPr>
              <a:defRPr/>
            </a:pPr>
            <a:endParaRPr lang="el-GR">
              <a:solidFill>
                <a:srgbClr val="000000"/>
              </a:solidFill>
            </a:endParaRPr>
          </a:p>
        </p:txBody>
      </p:sp>
      <p:sp>
        <p:nvSpPr>
          <p:cNvPr id="5" name="4 - Θέση υποσέλιδου"/>
          <p:cNvSpPr>
            <a:spLocks noGrp="1"/>
          </p:cNvSpPr>
          <p:nvPr>
            <p:ph type="ftr" sz="quarter" idx="11"/>
          </p:nvPr>
        </p:nvSpPr>
        <p:spPr/>
        <p:txBody>
          <a:bodyPr/>
          <a:lstStyle/>
          <a:p>
            <a:pPr>
              <a:defRPr/>
            </a:pPr>
            <a:r>
              <a:rPr lang="el-GR" smtClean="0">
                <a:solidFill>
                  <a:srgbClr val="000000"/>
                </a:solidFill>
              </a:rPr>
              <a:t>ΜΠΑΚΟΒΑΣΙΛΗΣ ΜΑΝΟΣ   ΠΑΡΟΥΤΟΓΛΟΥ  ΙΩΣΗΦ  2015</a:t>
            </a:r>
            <a:endParaRPr lang="el-GR">
              <a:solidFill>
                <a:srgbClr val="000000"/>
              </a:solidFill>
            </a:endParaRPr>
          </a:p>
        </p:txBody>
      </p:sp>
      <p:sp>
        <p:nvSpPr>
          <p:cNvPr id="6" name="5 - Θέση αριθμού διαφάνειας"/>
          <p:cNvSpPr>
            <a:spLocks noGrp="1"/>
          </p:cNvSpPr>
          <p:nvPr>
            <p:ph type="sldNum" sz="quarter" idx="12"/>
          </p:nvPr>
        </p:nvSpPr>
        <p:spPr/>
        <p:txBody>
          <a:bodyPr/>
          <a:lstStyle/>
          <a:p>
            <a:fld id="{8D4AA30B-5190-485D-8E60-2A24CBEC605E}" type="slidenum">
              <a:rPr lang="el-GR" altLang="el-GR" smtClean="0">
                <a:solidFill>
                  <a:srgbClr val="000000"/>
                </a:solidFill>
              </a:rPr>
              <a:pPr/>
              <a:t>‹#›</a:t>
            </a:fld>
            <a:endParaRPr lang="el-GR" altLang="el-GR">
              <a:solidFill>
                <a:srgbClr val="000000"/>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963084" y="1981209"/>
            <a:ext cx="103632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963084" y="3367088"/>
            <a:ext cx="103632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pPr>
              <a:defRPr/>
            </a:pPr>
            <a:endParaRPr lang="el-GR">
              <a:solidFill>
                <a:srgbClr val="000000"/>
              </a:solidFill>
            </a:endParaRPr>
          </a:p>
        </p:txBody>
      </p:sp>
      <p:sp>
        <p:nvSpPr>
          <p:cNvPr id="5" name="4 - Θέση υποσέλιδου"/>
          <p:cNvSpPr>
            <a:spLocks noGrp="1"/>
          </p:cNvSpPr>
          <p:nvPr>
            <p:ph type="ftr" sz="quarter" idx="11"/>
          </p:nvPr>
        </p:nvSpPr>
        <p:spPr/>
        <p:txBody>
          <a:bodyPr/>
          <a:lstStyle/>
          <a:p>
            <a:pPr>
              <a:defRPr/>
            </a:pPr>
            <a:r>
              <a:rPr lang="el-GR" smtClean="0">
                <a:solidFill>
                  <a:srgbClr val="000000"/>
                </a:solidFill>
              </a:rPr>
              <a:t>ΜΠΑΚΟΒΑΣΙΛΗΣ ΜΑΝΟΣ   ΠΑΡΟΥΤΟΓΛΟΥ  ΙΩΣΗΦ  2015</a:t>
            </a:r>
            <a:endParaRPr lang="el-GR">
              <a:solidFill>
                <a:srgbClr val="000000"/>
              </a:solidFill>
            </a:endParaRPr>
          </a:p>
        </p:txBody>
      </p:sp>
      <p:sp>
        <p:nvSpPr>
          <p:cNvPr id="6" name="5 - Θέση αριθμού διαφάνειας"/>
          <p:cNvSpPr>
            <a:spLocks noGrp="1"/>
          </p:cNvSpPr>
          <p:nvPr>
            <p:ph type="sldNum" sz="quarter" idx="12"/>
          </p:nvPr>
        </p:nvSpPr>
        <p:spPr/>
        <p:txBody>
          <a:bodyPr/>
          <a:lstStyle/>
          <a:p>
            <a:fld id="{4975B4CD-0225-4E9D-AE0F-DBF370D0EF62}" type="slidenum">
              <a:rPr lang="el-GR" altLang="el-GR" smtClean="0">
                <a:solidFill>
                  <a:srgbClr val="000000"/>
                </a:solidFill>
              </a:rPr>
              <a:pPr/>
              <a:t>‹#›</a:t>
            </a:fld>
            <a:endParaRPr lang="el-GR" altLang="el-GR">
              <a:solidFill>
                <a:srgbClr val="000000"/>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609600" y="2249433"/>
            <a:ext cx="53848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6197600" y="2249433"/>
            <a:ext cx="53848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pPr>
              <a:defRPr/>
            </a:pPr>
            <a:endParaRPr lang="el-GR">
              <a:solidFill>
                <a:srgbClr val="000000"/>
              </a:solidFill>
            </a:endParaRPr>
          </a:p>
        </p:txBody>
      </p:sp>
      <p:sp>
        <p:nvSpPr>
          <p:cNvPr id="6" name="5 - Θέση υποσέλιδου"/>
          <p:cNvSpPr>
            <a:spLocks noGrp="1"/>
          </p:cNvSpPr>
          <p:nvPr>
            <p:ph type="ftr" sz="quarter" idx="11"/>
          </p:nvPr>
        </p:nvSpPr>
        <p:spPr/>
        <p:txBody>
          <a:bodyPr/>
          <a:lstStyle/>
          <a:p>
            <a:pPr>
              <a:defRPr/>
            </a:pPr>
            <a:r>
              <a:rPr lang="el-GR" smtClean="0">
                <a:solidFill>
                  <a:srgbClr val="000000"/>
                </a:solidFill>
              </a:rPr>
              <a:t>ΜΠΑΚΟΒΑΣΙΛΗΣ ΜΑΝΟΣ   ΠΑΡΟΥΤΟΓΛΟΥ  ΙΩΣΗΦ  2015</a:t>
            </a:r>
            <a:endParaRPr lang="el-GR">
              <a:solidFill>
                <a:srgbClr val="000000"/>
              </a:solidFill>
            </a:endParaRPr>
          </a:p>
        </p:txBody>
      </p:sp>
      <p:sp>
        <p:nvSpPr>
          <p:cNvPr id="7" name="6 - Θέση αριθμού διαφάνειας"/>
          <p:cNvSpPr>
            <a:spLocks noGrp="1"/>
          </p:cNvSpPr>
          <p:nvPr>
            <p:ph type="sldNum" sz="quarter" idx="12"/>
          </p:nvPr>
        </p:nvSpPr>
        <p:spPr/>
        <p:txBody>
          <a:bodyPr/>
          <a:lstStyle/>
          <a:p>
            <a:fld id="{47FE9115-9553-4F29-80D4-9975F9C7EA6E}" type="slidenum">
              <a:rPr lang="el-GR" altLang="el-GR" smtClean="0">
                <a:solidFill>
                  <a:srgbClr val="000000"/>
                </a:solidFill>
              </a:rPr>
              <a:pPr/>
              <a:t>‹#›</a:t>
            </a:fld>
            <a:endParaRPr lang="el-GR" altLang="el-GR">
              <a:solidFill>
                <a:srgbClr val="000000"/>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08000" y="1143000"/>
            <a:ext cx="11176000" cy="1069848"/>
          </a:xfrm>
        </p:spPr>
        <p:txBody>
          <a:bodyPr anchor="ctr"/>
          <a:lstStyle>
            <a:lvl1pPr>
              <a:defRPr sz="4000" b="0" i="0"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08000" y="2244970"/>
            <a:ext cx="5388864"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6294973" y="2244970"/>
            <a:ext cx="5389033"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508000" y="2708519"/>
            <a:ext cx="5388864"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6291078" y="2708519"/>
            <a:ext cx="5389033"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ημερομηνίας"/>
          <p:cNvSpPr>
            <a:spLocks noGrp="1"/>
          </p:cNvSpPr>
          <p:nvPr>
            <p:ph type="dt" sz="half" idx="10"/>
          </p:nvPr>
        </p:nvSpPr>
        <p:spPr/>
        <p:txBody>
          <a:bodyPr rtlCol="0"/>
          <a:lstStyle/>
          <a:p>
            <a:pPr>
              <a:defRPr/>
            </a:pPr>
            <a:endParaRPr lang="el-GR">
              <a:solidFill>
                <a:srgbClr val="000000"/>
              </a:solidFill>
            </a:endParaRPr>
          </a:p>
        </p:txBody>
      </p:sp>
      <p:sp>
        <p:nvSpPr>
          <p:cNvPr id="27" name="26 - Θέση αριθμού διαφάνειας"/>
          <p:cNvSpPr>
            <a:spLocks noGrp="1"/>
          </p:cNvSpPr>
          <p:nvPr>
            <p:ph type="sldNum" sz="quarter" idx="11"/>
          </p:nvPr>
        </p:nvSpPr>
        <p:spPr/>
        <p:txBody>
          <a:bodyPr rtlCol="0"/>
          <a:lstStyle/>
          <a:p>
            <a:fld id="{3EA08CB6-E159-46C8-9F0E-E1805C46A277}" type="slidenum">
              <a:rPr lang="el-GR" altLang="el-GR" smtClean="0">
                <a:solidFill>
                  <a:srgbClr val="000000"/>
                </a:solidFill>
              </a:rPr>
              <a:pPr/>
              <a:t>‹#›</a:t>
            </a:fld>
            <a:endParaRPr lang="el-GR" altLang="el-GR">
              <a:solidFill>
                <a:srgbClr val="000000"/>
              </a:solidFill>
            </a:endParaRPr>
          </a:p>
        </p:txBody>
      </p:sp>
      <p:sp>
        <p:nvSpPr>
          <p:cNvPr id="28" name="27 - Θέση υποσέλιδου"/>
          <p:cNvSpPr>
            <a:spLocks noGrp="1"/>
          </p:cNvSpPr>
          <p:nvPr>
            <p:ph type="ftr" sz="quarter" idx="12"/>
          </p:nvPr>
        </p:nvSpPr>
        <p:spPr/>
        <p:txBody>
          <a:bodyPr rtlCol="0"/>
          <a:lstStyle/>
          <a:p>
            <a:pPr>
              <a:defRPr/>
            </a:pPr>
            <a:r>
              <a:rPr lang="el-GR" smtClean="0">
                <a:solidFill>
                  <a:srgbClr val="000000"/>
                </a:solidFill>
              </a:rPr>
              <a:t>ΜΠΑΚΟΒΑΣΙΛΗΣ ΜΑΝΟΣ   ΠΑΡΟΥΤΟΓΛΟΥ  ΙΩΣΗΦ  2015</a:t>
            </a:r>
            <a:endParaRPr lang="el-GR">
              <a:solidFill>
                <a:srgbClr val="000000"/>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1143000"/>
            <a:ext cx="10972800" cy="1069848"/>
          </a:xfrm>
        </p:spPr>
        <p:txBody>
          <a:bodyPr anchor="ctr"/>
          <a:lstStyle>
            <a:lvl1pPr>
              <a:defRPr sz="4000">
                <a:solidFill>
                  <a:schemeClr val="tx2"/>
                </a:solidFill>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a:xfrm>
            <a:off x="8778240" y="612648"/>
            <a:ext cx="1276352" cy="457200"/>
          </a:xfrm>
        </p:spPr>
        <p:txBody>
          <a:bodyPr/>
          <a:lstStyle/>
          <a:p>
            <a:pPr>
              <a:defRPr/>
            </a:pPr>
            <a:endParaRPr lang="el-GR">
              <a:solidFill>
                <a:srgbClr val="000000"/>
              </a:solidFill>
            </a:endParaRPr>
          </a:p>
        </p:txBody>
      </p:sp>
      <p:sp>
        <p:nvSpPr>
          <p:cNvPr id="4" name="3 - Θέση υποσέλιδου"/>
          <p:cNvSpPr>
            <a:spLocks noGrp="1"/>
          </p:cNvSpPr>
          <p:nvPr>
            <p:ph type="ftr" sz="quarter" idx="11"/>
          </p:nvPr>
        </p:nvSpPr>
        <p:spPr>
          <a:xfrm>
            <a:off x="7010400" y="612648"/>
            <a:ext cx="1767840" cy="457200"/>
          </a:xfrm>
        </p:spPr>
        <p:txBody>
          <a:bodyPr/>
          <a:lstStyle/>
          <a:p>
            <a:pPr>
              <a:defRPr/>
            </a:pPr>
            <a:r>
              <a:rPr lang="el-GR" smtClean="0">
                <a:solidFill>
                  <a:srgbClr val="000000"/>
                </a:solidFill>
              </a:rPr>
              <a:t>ΜΠΑΚΟΒΑΣΙΛΗΣ ΜΑΝΟΣ   ΠΑΡΟΥΤΟΓΛΟΥ  ΙΩΣΗΦ  2015</a:t>
            </a:r>
            <a:endParaRPr lang="el-GR">
              <a:solidFill>
                <a:srgbClr val="000000"/>
              </a:solidFill>
            </a:endParaRPr>
          </a:p>
        </p:txBody>
      </p:sp>
      <p:sp>
        <p:nvSpPr>
          <p:cNvPr id="5" name="4 - Θέση αριθμού διαφάνειας"/>
          <p:cNvSpPr>
            <a:spLocks noGrp="1"/>
          </p:cNvSpPr>
          <p:nvPr>
            <p:ph type="sldNum" sz="quarter" idx="12"/>
          </p:nvPr>
        </p:nvSpPr>
        <p:spPr>
          <a:xfrm>
            <a:off x="10899648" y="2272"/>
            <a:ext cx="1016000" cy="365760"/>
          </a:xfrm>
        </p:spPr>
        <p:txBody>
          <a:bodyPr/>
          <a:lstStyle/>
          <a:p>
            <a:fld id="{C4D6ED50-36EA-4E54-B20B-636B1B51941E}" type="slidenum">
              <a:rPr lang="el-GR" altLang="el-GR" smtClean="0">
                <a:solidFill>
                  <a:srgbClr val="000000"/>
                </a:solidFill>
              </a:rPr>
              <a:pPr/>
              <a:t>‹#›</a:t>
            </a:fld>
            <a:endParaRPr lang="el-GR" altLang="el-GR">
              <a:solidFill>
                <a:srgbClr val="000000"/>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pPr>
              <a:defRPr/>
            </a:pPr>
            <a:endParaRPr lang="el-GR">
              <a:solidFill>
                <a:srgbClr val="000000"/>
              </a:solidFill>
            </a:endParaRPr>
          </a:p>
        </p:txBody>
      </p:sp>
      <p:sp>
        <p:nvSpPr>
          <p:cNvPr id="3" name="2 - Θέση υποσέλιδου"/>
          <p:cNvSpPr>
            <a:spLocks noGrp="1"/>
          </p:cNvSpPr>
          <p:nvPr>
            <p:ph type="ftr" sz="quarter" idx="11"/>
          </p:nvPr>
        </p:nvSpPr>
        <p:spPr/>
        <p:txBody>
          <a:bodyPr/>
          <a:lstStyle/>
          <a:p>
            <a:pPr>
              <a:defRPr/>
            </a:pPr>
            <a:r>
              <a:rPr lang="el-GR" smtClean="0">
                <a:solidFill>
                  <a:srgbClr val="000000"/>
                </a:solidFill>
              </a:rPr>
              <a:t>ΜΠΑΚΟΒΑΣΙΛΗΣ ΜΑΝΟΣ   ΠΑΡΟΥΤΟΓΛΟΥ  ΙΩΣΗΦ  2015</a:t>
            </a:r>
            <a:endParaRPr lang="el-GR">
              <a:solidFill>
                <a:srgbClr val="000000"/>
              </a:solidFill>
            </a:endParaRPr>
          </a:p>
        </p:txBody>
      </p:sp>
      <p:sp>
        <p:nvSpPr>
          <p:cNvPr id="4" name="3 - Θέση αριθμού διαφάνειας"/>
          <p:cNvSpPr>
            <a:spLocks noGrp="1"/>
          </p:cNvSpPr>
          <p:nvPr>
            <p:ph type="sldNum" sz="quarter" idx="12"/>
          </p:nvPr>
        </p:nvSpPr>
        <p:spPr/>
        <p:txBody>
          <a:bodyPr/>
          <a:lstStyle/>
          <a:p>
            <a:fld id="{16BB4C11-F048-4FEA-83F0-B272DBBC36FC}" type="slidenum">
              <a:rPr lang="el-GR" altLang="el-GR" smtClean="0">
                <a:solidFill>
                  <a:srgbClr val="000000"/>
                </a:solidFill>
              </a:rPr>
              <a:pPr/>
              <a:t>‹#›</a:t>
            </a:fld>
            <a:endParaRPr lang="el-GR" altLang="el-GR">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endParaRPr lang="el-GR"/>
          </a:p>
        </p:txBody>
      </p:sp>
      <p:sp>
        <p:nvSpPr>
          <p:cNvPr id="5" name="4 - Θέση υποσέλιδου"/>
          <p:cNvSpPr>
            <a:spLocks noGrp="1"/>
          </p:cNvSpPr>
          <p:nvPr>
            <p:ph type="ftr" sz="quarter" idx="11"/>
          </p:nvPr>
        </p:nvSpPr>
        <p:spPr/>
        <p:txBody>
          <a:bodyPr/>
          <a:lstStyle/>
          <a:p>
            <a:r>
              <a:rPr lang="el-GR" smtClean="0"/>
              <a:t>ΜΠΑΚΟΒΑΣΙΛΗΣ ΜΑΝΟΣ   ΠΑΡΟΥΤΟΓΛΟΥ  ΙΩΣΗΦ  2015</a:t>
            </a:r>
            <a:endParaRPr lang="el-GR"/>
          </a:p>
        </p:txBody>
      </p:sp>
      <p:sp>
        <p:nvSpPr>
          <p:cNvPr id="6" name="5 - Θέση αριθμού διαφάνειας"/>
          <p:cNvSpPr>
            <a:spLocks noGrp="1"/>
          </p:cNvSpPr>
          <p:nvPr>
            <p:ph type="sldNum" sz="quarter" idx="12"/>
          </p:nvPr>
        </p:nvSpPr>
        <p:spPr/>
        <p:txBody>
          <a:bodyPr/>
          <a:lstStyle/>
          <a:p>
            <a:fld id="{268F7D42-7C3F-44ED-8C44-384E6946B25D}" type="slidenum">
              <a:rPr lang="el-GR" smtClean="0"/>
              <a:pPr/>
              <a:t>‹#›</a:t>
            </a:fld>
            <a:endParaRPr lang="el-G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7137995" y="1101970"/>
            <a:ext cx="4511040" cy="877824"/>
          </a:xfrm>
        </p:spPr>
        <p:txBody>
          <a:bodyPr anchor="b"/>
          <a:lstStyle>
            <a:lvl1pPr algn="l">
              <a:buNone/>
              <a:defRPr sz="1800" b="1"/>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7137995" y="2010727"/>
            <a:ext cx="451104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203200" y="776287"/>
            <a:ext cx="6803136"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pPr>
              <a:defRPr/>
            </a:pPr>
            <a:endParaRPr lang="el-GR">
              <a:solidFill>
                <a:srgbClr val="000000"/>
              </a:solidFill>
            </a:endParaRPr>
          </a:p>
        </p:txBody>
      </p:sp>
      <p:sp>
        <p:nvSpPr>
          <p:cNvPr id="6" name="5 - Θέση υποσέλιδου"/>
          <p:cNvSpPr>
            <a:spLocks noGrp="1"/>
          </p:cNvSpPr>
          <p:nvPr>
            <p:ph type="ftr" sz="quarter" idx="11"/>
          </p:nvPr>
        </p:nvSpPr>
        <p:spPr/>
        <p:txBody>
          <a:bodyPr/>
          <a:lstStyle/>
          <a:p>
            <a:pPr>
              <a:defRPr/>
            </a:pPr>
            <a:r>
              <a:rPr lang="el-GR" smtClean="0">
                <a:solidFill>
                  <a:srgbClr val="000000"/>
                </a:solidFill>
              </a:rPr>
              <a:t>ΜΠΑΚΟΒΑΣΙΛΗΣ ΜΑΝΟΣ   ΠΑΡΟΥΤΟΓΛΟΥ  ΙΩΣΗΦ  2015</a:t>
            </a:r>
            <a:endParaRPr lang="el-GR">
              <a:solidFill>
                <a:srgbClr val="000000"/>
              </a:solidFill>
            </a:endParaRPr>
          </a:p>
        </p:txBody>
      </p:sp>
      <p:sp>
        <p:nvSpPr>
          <p:cNvPr id="7" name="6 - Θέση αριθμού διαφάνειας"/>
          <p:cNvSpPr>
            <a:spLocks noGrp="1"/>
          </p:cNvSpPr>
          <p:nvPr>
            <p:ph type="sldNum" sz="quarter" idx="12"/>
          </p:nvPr>
        </p:nvSpPr>
        <p:spPr/>
        <p:txBody>
          <a:bodyPr/>
          <a:lstStyle/>
          <a:p>
            <a:fld id="{99BD7586-BA1B-4660-8C88-D72DE9FB6C8A}" type="slidenum">
              <a:rPr lang="el-GR" altLang="el-GR" smtClean="0">
                <a:solidFill>
                  <a:srgbClr val="000000"/>
                </a:solidFill>
              </a:rPr>
              <a:pPr/>
              <a:t>‹#›</a:t>
            </a:fld>
            <a:endParaRPr lang="el-GR" altLang="el-GR">
              <a:solidFill>
                <a:srgbClr val="000000"/>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7253915" y="1109162"/>
            <a:ext cx="782404" cy="4681637"/>
          </a:xfrm>
        </p:spPr>
        <p:txBody>
          <a:bodyPr vert="vert270" lIns="45720" tIns="0" rIns="45720" anchor="t"/>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538228" y="1143000"/>
            <a:ext cx="6096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8117924" y="3274317"/>
            <a:ext cx="34544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pPr>
              <a:defRPr/>
            </a:pPr>
            <a:endParaRPr lang="el-GR">
              <a:solidFill>
                <a:srgbClr val="000000"/>
              </a:solidFill>
            </a:endParaRPr>
          </a:p>
        </p:txBody>
      </p:sp>
      <p:sp>
        <p:nvSpPr>
          <p:cNvPr id="6" name="5 - Θέση υποσέλιδου"/>
          <p:cNvSpPr>
            <a:spLocks noGrp="1"/>
          </p:cNvSpPr>
          <p:nvPr>
            <p:ph type="ftr" sz="quarter" idx="11"/>
          </p:nvPr>
        </p:nvSpPr>
        <p:spPr/>
        <p:txBody>
          <a:bodyPr/>
          <a:lstStyle/>
          <a:p>
            <a:pPr>
              <a:defRPr/>
            </a:pPr>
            <a:r>
              <a:rPr lang="el-GR" smtClean="0">
                <a:solidFill>
                  <a:srgbClr val="000000"/>
                </a:solidFill>
              </a:rPr>
              <a:t>ΜΠΑΚΟΒΑΣΙΛΗΣ ΜΑΝΟΣ   ΠΑΡΟΥΤΟΓΛΟΥ  ΙΩΣΗΦ  2015</a:t>
            </a:r>
            <a:endParaRPr lang="el-GR">
              <a:solidFill>
                <a:srgbClr val="000000"/>
              </a:solidFill>
            </a:endParaRPr>
          </a:p>
        </p:txBody>
      </p:sp>
      <p:sp>
        <p:nvSpPr>
          <p:cNvPr id="7" name="6 - Θέση αριθμού διαφάνειας"/>
          <p:cNvSpPr>
            <a:spLocks noGrp="1"/>
          </p:cNvSpPr>
          <p:nvPr>
            <p:ph type="sldNum" sz="quarter" idx="12"/>
          </p:nvPr>
        </p:nvSpPr>
        <p:spPr/>
        <p:txBody>
          <a:bodyPr/>
          <a:lstStyle/>
          <a:p>
            <a:fld id="{AFB23A1E-C8A0-4727-BAEB-0FA6938CDDE3}" type="slidenum">
              <a:rPr lang="el-GR" altLang="el-GR" smtClean="0">
                <a:solidFill>
                  <a:srgbClr val="000000"/>
                </a:solidFill>
              </a:rPr>
              <a:pPr/>
              <a:t>‹#›</a:t>
            </a:fld>
            <a:endParaRPr lang="el-GR" altLang="el-GR">
              <a:solidFill>
                <a:srgbClr val="000000"/>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pPr>
              <a:defRPr/>
            </a:pPr>
            <a:endParaRPr lang="el-GR">
              <a:solidFill>
                <a:srgbClr val="000000"/>
              </a:solidFill>
            </a:endParaRPr>
          </a:p>
        </p:txBody>
      </p:sp>
      <p:sp>
        <p:nvSpPr>
          <p:cNvPr id="5" name="4 - Θέση υποσέλιδου"/>
          <p:cNvSpPr>
            <a:spLocks noGrp="1"/>
          </p:cNvSpPr>
          <p:nvPr>
            <p:ph type="ftr" sz="quarter" idx="11"/>
          </p:nvPr>
        </p:nvSpPr>
        <p:spPr/>
        <p:txBody>
          <a:bodyPr/>
          <a:lstStyle/>
          <a:p>
            <a:pPr>
              <a:defRPr/>
            </a:pPr>
            <a:r>
              <a:rPr lang="el-GR" smtClean="0">
                <a:solidFill>
                  <a:srgbClr val="000000"/>
                </a:solidFill>
              </a:rPr>
              <a:t>ΜΠΑΚΟΒΑΣΙΛΗΣ ΜΑΝΟΣ   ΠΑΡΟΥΤΟΓΛΟΥ  ΙΩΣΗΦ  2015</a:t>
            </a:r>
            <a:endParaRPr lang="el-GR">
              <a:solidFill>
                <a:srgbClr val="000000"/>
              </a:solidFill>
            </a:endParaRPr>
          </a:p>
        </p:txBody>
      </p:sp>
      <p:sp>
        <p:nvSpPr>
          <p:cNvPr id="6" name="5 - Θέση αριθμού διαφάνειας"/>
          <p:cNvSpPr>
            <a:spLocks noGrp="1"/>
          </p:cNvSpPr>
          <p:nvPr>
            <p:ph type="sldNum" sz="quarter" idx="12"/>
          </p:nvPr>
        </p:nvSpPr>
        <p:spPr/>
        <p:txBody>
          <a:bodyPr/>
          <a:lstStyle/>
          <a:p>
            <a:fld id="{96AEBB5E-9D3E-4BCE-9AF0-30F9385B5AB9}" type="slidenum">
              <a:rPr lang="el-GR" altLang="el-GR" smtClean="0">
                <a:solidFill>
                  <a:srgbClr val="000000"/>
                </a:solidFill>
              </a:rPr>
              <a:pPr/>
              <a:t>‹#›</a:t>
            </a:fld>
            <a:endParaRPr lang="el-GR" altLang="el-GR">
              <a:solidFill>
                <a:srgbClr val="000000"/>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9042400" y="1143000"/>
            <a:ext cx="2540000"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609600" y="1143000"/>
            <a:ext cx="8331200" cy="54864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pPr>
              <a:defRPr/>
            </a:pPr>
            <a:endParaRPr lang="el-GR">
              <a:solidFill>
                <a:srgbClr val="000000"/>
              </a:solidFill>
            </a:endParaRPr>
          </a:p>
        </p:txBody>
      </p:sp>
      <p:sp>
        <p:nvSpPr>
          <p:cNvPr id="5" name="4 - Θέση υποσέλιδου"/>
          <p:cNvSpPr>
            <a:spLocks noGrp="1"/>
          </p:cNvSpPr>
          <p:nvPr>
            <p:ph type="ftr" sz="quarter" idx="11"/>
          </p:nvPr>
        </p:nvSpPr>
        <p:spPr/>
        <p:txBody>
          <a:bodyPr/>
          <a:lstStyle/>
          <a:p>
            <a:pPr>
              <a:defRPr/>
            </a:pPr>
            <a:r>
              <a:rPr lang="el-GR" smtClean="0">
                <a:solidFill>
                  <a:srgbClr val="000000"/>
                </a:solidFill>
              </a:rPr>
              <a:t>ΜΠΑΚΟΒΑΣΙΛΗΣ ΜΑΝΟΣ   ΠΑΡΟΥΤΟΓΛΟΥ  ΙΩΣΗΦ  2015</a:t>
            </a:r>
            <a:endParaRPr lang="el-GR">
              <a:solidFill>
                <a:srgbClr val="000000"/>
              </a:solidFill>
            </a:endParaRPr>
          </a:p>
        </p:txBody>
      </p:sp>
      <p:sp>
        <p:nvSpPr>
          <p:cNvPr id="6" name="5 - Θέση αριθμού διαφάνειας"/>
          <p:cNvSpPr>
            <a:spLocks noGrp="1"/>
          </p:cNvSpPr>
          <p:nvPr>
            <p:ph type="sldNum" sz="quarter" idx="12"/>
          </p:nvPr>
        </p:nvSpPr>
        <p:spPr/>
        <p:txBody>
          <a:bodyPr/>
          <a:lstStyle/>
          <a:p>
            <a:fld id="{B92E5F24-7C33-4BD1-B721-9B04E31AEAC6}" type="slidenum">
              <a:rPr lang="el-GR" altLang="el-GR" smtClean="0">
                <a:solidFill>
                  <a:srgbClr val="000000"/>
                </a:solidFill>
              </a:rPr>
              <a:pPr/>
              <a:t>‹#›</a:t>
            </a:fld>
            <a:endParaRPr lang="el-GR" altLang="el-GR">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963084" y="1981213"/>
            <a:ext cx="103632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963084" y="3367088"/>
            <a:ext cx="103632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endParaRPr lang="el-GR"/>
          </a:p>
        </p:txBody>
      </p:sp>
      <p:sp>
        <p:nvSpPr>
          <p:cNvPr id="5" name="4 - Θέση υποσέλιδου"/>
          <p:cNvSpPr>
            <a:spLocks noGrp="1"/>
          </p:cNvSpPr>
          <p:nvPr>
            <p:ph type="ftr" sz="quarter" idx="11"/>
          </p:nvPr>
        </p:nvSpPr>
        <p:spPr/>
        <p:txBody>
          <a:bodyPr/>
          <a:lstStyle/>
          <a:p>
            <a:r>
              <a:rPr lang="el-GR" smtClean="0"/>
              <a:t>ΜΠΑΚΟΒΑΣΙΛΗΣ ΜΑΝΟΣ   ΠΑΡΟΥΤΟΓΛΟΥ  ΙΩΣΗΦ  2015</a:t>
            </a:r>
            <a:endParaRPr lang="el-GR"/>
          </a:p>
        </p:txBody>
      </p:sp>
      <p:sp>
        <p:nvSpPr>
          <p:cNvPr id="6" name="5 - Θέση αριθμού διαφάνειας"/>
          <p:cNvSpPr>
            <a:spLocks noGrp="1"/>
          </p:cNvSpPr>
          <p:nvPr>
            <p:ph type="sldNum" sz="quarter" idx="12"/>
          </p:nvPr>
        </p:nvSpPr>
        <p:spPr/>
        <p:txBody>
          <a:bodyPr/>
          <a:lstStyle/>
          <a:p>
            <a:fld id="{268F7D42-7C3F-44ED-8C44-384E6946B25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609600" y="2249437"/>
            <a:ext cx="53848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6197600" y="2249437"/>
            <a:ext cx="53848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endParaRPr lang="el-GR"/>
          </a:p>
        </p:txBody>
      </p:sp>
      <p:sp>
        <p:nvSpPr>
          <p:cNvPr id="6" name="5 - Θέση υποσέλιδου"/>
          <p:cNvSpPr>
            <a:spLocks noGrp="1"/>
          </p:cNvSpPr>
          <p:nvPr>
            <p:ph type="ftr" sz="quarter" idx="11"/>
          </p:nvPr>
        </p:nvSpPr>
        <p:spPr/>
        <p:txBody>
          <a:bodyPr/>
          <a:lstStyle/>
          <a:p>
            <a:r>
              <a:rPr lang="el-GR" smtClean="0"/>
              <a:t>ΜΠΑΚΟΒΑΣΙΛΗΣ ΜΑΝΟΣ   ΠΑΡΟΥΤΟΓΛΟΥ  ΙΩΣΗΦ  2015</a:t>
            </a:r>
            <a:endParaRPr lang="el-GR"/>
          </a:p>
        </p:txBody>
      </p:sp>
      <p:sp>
        <p:nvSpPr>
          <p:cNvPr id="7" name="6 - Θέση αριθμού διαφάνειας"/>
          <p:cNvSpPr>
            <a:spLocks noGrp="1"/>
          </p:cNvSpPr>
          <p:nvPr>
            <p:ph type="sldNum" sz="quarter" idx="12"/>
          </p:nvPr>
        </p:nvSpPr>
        <p:spPr/>
        <p:txBody>
          <a:bodyPr/>
          <a:lstStyle/>
          <a:p>
            <a:fld id="{268F7D42-7C3F-44ED-8C44-384E6946B25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08000" y="1143000"/>
            <a:ext cx="11176000" cy="1069848"/>
          </a:xfrm>
        </p:spPr>
        <p:txBody>
          <a:bodyPr anchor="ctr"/>
          <a:lstStyle>
            <a:lvl1pPr>
              <a:defRPr sz="4000" b="0" i="0"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08000" y="2244970"/>
            <a:ext cx="5388864"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6294976" y="2244970"/>
            <a:ext cx="5389033"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508000" y="2708519"/>
            <a:ext cx="5388864"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6291081" y="2708519"/>
            <a:ext cx="5389033"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ημερομηνίας"/>
          <p:cNvSpPr>
            <a:spLocks noGrp="1"/>
          </p:cNvSpPr>
          <p:nvPr>
            <p:ph type="dt" sz="half" idx="10"/>
          </p:nvPr>
        </p:nvSpPr>
        <p:spPr/>
        <p:txBody>
          <a:bodyPr rtlCol="0"/>
          <a:lstStyle/>
          <a:p>
            <a:endParaRPr lang="el-GR"/>
          </a:p>
        </p:txBody>
      </p:sp>
      <p:sp>
        <p:nvSpPr>
          <p:cNvPr id="27" name="26 - Θέση αριθμού διαφάνειας"/>
          <p:cNvSpPr>
            <a:spLocks noGrp="1"/>
          </p:cNvSpPr>
          <p:nvPr>
            <p:ph type="sldNum" sz="quarter" idx="11"/>
          </p:nvPr>
        </p:nvSpPr>
        <p:spPr/>
        <p:txBody>
          <a:bodyPr rtlCol="0"/>
          <a:lstStyle/>
          <a:p>
            <a:fld id="{268F7D42-7C3F-44ED-8C44-384E6946B25D}" type="slidenum">
              <a:rPr lang="el-GR" smtClean="0"/>
              <a:pPr/>
              <a:t>‹#›</a:t>
            </a:fld>
            <a:endParaRPr lang="el-GR"/>
          </a:p>
        </p:txBody>
      </p:sp>
      <p:sp>
        <p:nvSpPr>
          <p:cNvPr id="28" name="27 - Θέση υποσέλιδου"/>
          <p:cNvSpPr>
            <a:spLocks noGrp="1"/>
          </p:cNvSpPr>
          <p:nvPr>
            <p:ph type="ftr" sz="quarter" idx="12"/>
          </p:nvPr>
        </p:nvSpPr>
        <p:spPr/>
        <p:txBody>
          <a:bodyPr rtlCol="0"/>
          <a:lstStyle/>
          <a:p>
            <a:r>
              <a:rPr lang="el-GR" smtClean="0"/>
              <a:t>ΜΠΑΚΟΒΑΣΙΛΗΣ ΜΑΝΟΣ   ΠΑΡΟΥΤΟΓΛΟΥ  ΙΩΣΗΦ  2015</a:t>
            </a:r>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1143000"/>
            <a:ext cx="10972800" cy="1069848"/>
          </a:xfrm>
        </p:spPr>
        <p:txBody>
          <a:bodyPr anchor="ctr"/>
          <a:lstStyle>
            <a:lvl1pPr>
              <a:defRPr sz="4000">
                <a:solidFill>
                  <a:schemeClr val="tx2"/>
                </a:solidFill>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a:xfrm>
            <a:off x="8778240" y="612648"/>
            <a:ext cx="1276352" cy="457200"/>
          </a:xfrm>
        </p:spPr>
        <p:txBody>
          <a:bodyPr/>
          <a:lstStyle/>
          <a:p>
            <a:endParaRPr lang="el-GR"/>
          </a:p>
        </p:txBody>
      </p:sp>
      <p:sp>
        <p:nvSpPr>
          <p:cNvPr id="4" name="3 - Θέση υποσέλιδου"/>
          <p:cNvSpPr>
            <a:spLocks noGrp="1"/>
          </p:cNvSpPr>
          <p:nvPr>
            <p:ph type="ftr" sz="quarter" idx="11"/>
          </p:nvPr>
        </p:nvSpPr>
        <p:spPr>
          <a:xfrm>
            <a:off x="7010400" y="612648"/>
            <a:ext cx="1767840" cy="457200"/>
          </a:xfrm>
        </p:spPr>
        <p:txBody>
          <a:bodyPr/>
          <a:lstStyle/>
          <a:p>
            <a:r>
              <a:rPr lang="el-GR" smtClean="0"/>
              <a:t>ΜΠΑΚΟΒΑΣΙΛΗΣ ΜΑΝΟΣ   ΠΑΡΟΥΤΟΓΛΟΥ  ΙΩΣΗΦ  2015</a:t>
            </a:r>
            <a:endParaRPr lang="el-GR"/>
          </a:p>
        </p:txBody>
      </p:sp>
      <p:sp>
        <p:nvSpPr>
          <p:cNvPr id="5" name="4 - Θέση αριθμού διαφάνειας"/>
          <p:cNvSpPr>
            <a:spLocks noGrp="1"/>
          </p:cNvSpPr>
          <p:nvPr>
            <p:ph type="sldNum" sz="quarter" idx="12"/>
          </p:nvPr>
        </p:nvSpPr>
        <p:spPr>
          <a:xfrm>
            <a:off x="10899648" y="2272"/>
            <a:ext cx="1016000" cy="365760"/>
          </a:xfrm>
        </p:spPr>
        <p:txBody>
          <a:bodyPr/>
          <a:lstStyle/>
          <a:p>
            <a:fld id="{268F7D42-7C3F-44ED-8C44-384E6946B25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endParaRPr lang="el-GR"/>
          </a:p>
        </p:txBody>
      </p:sp>
      <p:sp>
        <p:nvSpPr>
          <p:cNvPr id="3" name="2 - Θέση υποσέλιδου"/>
          <p:cNvSpPr>
            <a:spLocks noGrp="1"/>
          </p:cNvSpPr>
          <p:nvPr>
            <p:ph type="ftr" sz="quarter" idx="11"/>
          </p:nvPr>
        </p:nvSpPr>
        <p:spPr/>
        <p:txBody>
          <a:bodyPr/>
          <a:lstStyle/>
          <a:p>
            <a:r>
              <a:rPr lang="el-GR" smtClean="0"/>
              <a:t>ΜΠΑΚΟΒΑΣΙΛΗΣ ΜΑΝΟΣ   ΠΑΡΟΥΤΟΓΛΟΥ  ΙΩΣΗΦ  2015</a:t>
            </a:r>
            <a:endParaRPr lang="el-GR"/>
          </a:p>
        </p:txBody>
      </p:sp>
      <p:sp>
        <p:nvSpPr>
          <p:cNvPr id="4" name="3 - Θέση αριθμού διαφάνειας"/>
          <p:cNvSpPr>
            <a:spLocks noGrp="1"/>
          </p:cNvSpPr>
          <p:nvPr>
            <p:ph type="sldNum" sz="quarter" idx="12"/>
          </p:nvPr>
        </p:nvSpPr>
        <p:spPr/>
        <p:txBody>
          <a:bodyPr/>
          <a:lstStyle/>
          <a:p>
            <a:fld id="{268F7D42-7C3F-44ED-8C44-384E6946B25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7137995" y="1101970"/>
            <a:ext cx="4511040" cy="877824"/>
          </a:xfrm>
        </p:spPr>
        <p:txBody>
          <a:bodyPr anchor="b"/>
          <a:lstStyle>
            <a:lvl1pPr algn="l">
              <a:buNone/>
              <a:defRPr sz="1800" b="1"/>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7137995" y="2010727"/>
            <a:ext cx="451104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203200" y="776287"/>
            <a:ext cx="6803136"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endParaRPr lang="el-GR"/>
          </a:p>
        </p:txBody>
      </p:sp>
      <p:sp>
        <p:nvSpPr>
          <p:cNvPr id="6" name="5 - Θέση υποσέλιδου"/>
          <p:cNvSpPr>
            <a:spLocks noGrp="1"/>
          </p:cNvSpPr>
          <p:nvPr>
            <p:ph type="ftr" sz="quarter" idx="11"/>
          </p:nvPr>
        </p:nvSpPr>
        <p:spPr/>
        <p:txBody>
          <a:bodyPr/>
          <a:lstStyle/>
          <a:p>
            <a:r>
              <a:rPr lang="el-GR" smtClean="0"/>
              <a:t>ΜΠΑΚΟΒΑΣΙΛΗΣ ΜΑΝΟΣ   ΠΑΡΟΥΤΟΓΛΟΥ  ΙΩΣΗΦ  2015</a:t>
            </a:r>
            <a:endParaRPr lang="el-GR"/>
          </a:p>
        </p:txBody>
      </p:sp>
      <p:sp>
        <p:nvSpPr>
          <p:cNvPr id="7" name="6 - Θέση αριθμού διαφάνειας"/>
          <p:cNvSpPr>
            <a:spLocks noGrp="1"/>
          </p:cNvSpPr>
          <p:nvPr>
            <p:ph type="sldNum" sz="quarter" idx="12"/>
          </p:nvPr>
        </p:nvSpPr>
        <p:spPr/>
        <p:txBody>
          <a:bodyPr/>
          <a:lstStyle/>
          <a:p>
            <a:fld id="{268F7D42-7C3F-44ED-8C44-384E6946B25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7253915" y="1109162"/>
            <a:ext cx="782404" cy="4681637"/>
          </a:xfrm>
        </p:spPr>
        <p:txBody>
          <a:bodyPr vert="vert270" lIns="45720" tIns="0" rIns="45720" anchor="t"/>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538228" y="1143000"/>
            <a:ext cx="6096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8117924" y="3274321"/>
            <a:ext cx="34544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endParaRPr lang="el-GR"/>
          </a:p>
        </p:txBody>
      </p:sp>
      <p:sp>
        <p:nvSpPr>
          <p:cNvPr id="6" name="5 - Θέση υποσέλιδου"/>
          <p:cNvSpPr>
            <a:spLocks noGrp="1"/>
          </p:cNvSpPr>
          <p:nvPr>
            <p:ph type="ftr" sz="quarter" idx="11"/>
          </p:nvPr>
        </p:nvSpPr>
        <p:spPr/>
        <p:txBody>
          <a:bodyPr/>
          <a:lstStyle/>
          <a:p>
            <a:r>
              <a:rPr lang="el-GR" smtClean="0"/>
              <a:t>ΜΠΑΚΟΒΑΣΙΛΗΣ ΜΑΝΟΣ   ΠΑΡΟΥΤΟΓΛΟΥ  ΙΩΣΗΦ  2015</a:t>
            </a:r>
            <a:endParaRPr lang="el-GR"/>
          </a:p>
        </p:txBody>
      </p:sp>
      <p:sp>
        <p:nvSpPr>
          <p:cNvPr id="7" name="6 - Θέση αριθμού διαφάνειας"/>
          <p:cNvSpPr>
            <a:spLocks noGrp="1"/>
          </p:cNvSpPr>
          <p:nvPr>
            <p:ph type="sldNum" sz="quarter" idx="12"/>
          </p:nvPr>
        </p:nvSpPr>
        <p:spPr/>
        <p:txBody>
          <a:bodyPr/>
          <a:lstStyle/>
          <a:p>
            <a:fld id="{268F7D42-7C3F-44ED-8C44-384E6946B25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 Ορθογώνιο"/>
          <p:cNvSpPr/>
          <p:nvPr/>
        </p:nvSpPr>
        <p:spPr>
          <a:xfrm>
            <a:off x="1" y="366831"/>
            <a:ext cx="12192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Ορθογώνιο"/>
          <p:cNvSpPr/>
          <p:nvPr/>
        </p:nvSpPr>
        <p:spPr>
          <a:xfrm>
            <a:off x="0" y="-1"/>
            <a:ext cx="12192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 Ορθογώνιο"/>
          <p:cNvSpPr/>
          <p:nvPr/>
        </p:nvSpPr>
        <p:spPr>
          <a:xfrm>
            <a:off x="9" y="308289"/>
            <a:ext cx="12192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 Ορθογώνιο"/>
          <p:cNvSpPr/>
          <p:nvPr/>
        </p:nvSpPr>
        <p:spPr>
          <a:xfrm flipV="1">
            <a:off x="7213585" y="360259"/>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 Ορθογώνιο"/>
          <p:cNvSpPr/>
          <p:nvPr/>
        </p:nvSpPr>
        <p:spPr>
          <a:xfrm flipV="1">
            <a:off x="7213609" y="440125"/>
            <a:ext cx="49784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 Στρογγυλεμένο ορθογώνιο"/>
          <p:cNvSpPr/>
          <p:nvPr/>
        </p:nvSpPr>
        <p:spPr bwMode="white">
          <a:xfrm>
            <a:off x="7209785" y="497504"/>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 Στρογγυλεμένο ορθογώνιο"/>
          <p:cNvSpPr/>
          <p:nvPr/>
        </p:nvSpPr>
        <p:spPr bwMode="white">
          <a:xfrm>
            <a:off x="9831528" y="58894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 Ορθογώνιο"/>
          <p:cNvSpPr/>
          <p:nvPr/>
        </p:nvSpPr>
        <p:spPr bwMode="invGray">
          <a:xfrm>
            <a:off x="12113289" y="-2001"/>
            <a:ext cx="76835"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 Ορθογώνιο"/>
          <p:cNvSpPr/>
          <p:nvPr/>
        </p:nvSpPr>
        <p:spPr bwMode="invGray">
          <a:xfrm>
            <a:off x="12059308" y="-2001"/>
            <a:ext cx="3657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 Ορθογώνιο"/>
          <p:cNvSpPr/>
          <p:nvPr/>
        </p:nvSpPr>
        <p:spPr bwMode="invGray">
          <a:xfrm>
            <a:off x="12033904" y="-2001"/>
            <a:ext cx="12192"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 Ορθογώνιο"/>
          <p:cNvSpPr/>
          <p:nvPr/>
        </p:nvSpPr>
        <p:spPr bwMode="invGray">
          <a:xfrm>
            <a:off x="11967231" y="-2001"/>
            <a:ext cx="36576"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 Ορθογώνιο"/>
          <p:cNvSpPr/>
          <p:nvPr/>
        </p:nvSpPr>
        <p:spPr bwMode="invGray">
          <a:xfrm>
            <a:off x="11887569" y="380"/>
            <a:ext cx="73152"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 Ορθογώνιο"/>
          <p:cNvSpPr/>
          <p:nvPr/>
        </p:nvSpPr>
        <p:spPr bwMode="invGray">
          <a:xfrm>
            <a:off x="11831300" y="380"/>
            <a:ext cx="12192"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Θέση τίτλου"/>
          <p:cNvSpPr>
            <a:spLocks noGrp="1"/>
          </p:cNvSpPr>
          <p:nvPr>
            <p:ph type="title"/>
          </p:nvPr>
        </p:nvSpPr>
        <p:spPr>
          <a:xfrm>
            <a:off x="609600" y="1143000"/>
            <a:ext cx="10972800" cy="10668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609600" y="2249424"/>
            <a:ext cx="10972800" cy="432511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8782048" y="612648"/>
            <a:ext cx="1276352" cy="457200"/>
          </a:xfrm>
          <a:prstGeom prst="rect">
            <a:avLst/>
          </a:prstGeom>
        </p:spPr>
        <p:txBody>
          <a:bodyPr vert="horz"/>
          <a:lstStyle>
            <a:lvl1pPr algn="l" eaLnBrk="1" latinLnBrk="0" hangingPunct="1">
              <a:defRPr kumimoji="0" sz="800">
                <a:solidFill>
                  <a:schemeClr val="accent2"/>
                </a:solidFill>
              </a:defRPr>
            </a:lvl1pPr>
          </a:lstStyle>
          <a:p>
            <a:endParaRPr lang="el-GR"/>
          </a:p>
        </p:txBody>
      </p:sp>
      <p:sp>
        <p:nvSpPr>
          <p:cNvPr id="3" name="2 - Θέση υποσέλιδου"/>
          <p:cNvSpPr>
            <a:spLocks noGrp="1"/>
          </p:cNvSpPr>
          <p:nvPr>
            <p:ph type="ftr" sz="quarter" idx="3"/>
          </p:nvPr>
        </p:nvSpPr>
        <p:spPr>
          <a:xfrm>
            <a:off x="7010400" y="612648"/>
            <a:ext cx="1767840" cy="457200"/>
          </a:xfrm>
          <a:prstGeom prst="rect">
            <a:avLst/>
          </a:prstGeom>
        </p:spPr>
        <p:txBody>
          <a:bodyPr vert="horz"/>
          <a:lstStyle>
            <a:lvl1pPr algn="r" eaLnBrk="1" latinLnBrk="0" hangingPunct="1">
              <a:defRPr kumimoji="0" sz="800">
                <a:solidFill>
                  <a:schemeClr val="accent2"/>
                </a:solidFill>
              </a:defRPr>
            </a:lvl1pPr>
          </a:lstStyle>
          <a:p>
            <a:r>
              <a:rPr lang="el-GR" smtClean="0"/>
              <a:t>ΜΠΑΚΟΒΑΣΙΛΗΣ ΜΑΝΟΣ   ΠΑΡΟΥΤΟΓΛΟΥ  ΙΩΣΗΦ  2015</a:t>
            </a:r>
            <a:endParaRPr lang="el-GR"/>
          </a:p>
        </p:txBody>
      </p:sp>
      <p:sp>
        <p:nvSpPr>
          <p:cNvPr id="23" name="22 - Θέση αριθμού διαφάνειας"/>
          <p:cNvSpPr>
            <a:spLocks noGrp="1"/>
          </p:cNvSpPr>
          <p:nvPr>
            <p:ph type="sldNum" sz="quarter" idx="4"/>
          </p:nvPr>
        </p:nvSpPr>
        <p:spPr>
          <a:xfrm>
            <a:off x="10899648" y="2272"/>
            <a:ext cx="1016000" cy="365760"/>
          </a:xfrm>
          <a:prstGeom prst="rect">
            <a:avLst/>
          </a:prstGeom>
        </p:spPr>
        <p:txBody>
          <a:bodyPr vert="horz" anchor="b"/>
          <a:lstStyle>
            <a:lvl1pPr algn="r" eaLnBrk="1" latinLnBrk="0" hangingPunct="1">
              <a:defRPr kumimoji="0" sz="1800">
                <a:solidFill>
                  <a:srgbClr val="FFFFFF"/>
                </a:solidFill>
              </a:defRPr>
            </a:lvl1pPr>
          </a:lstStyle>
          <a:p>
            <a:fld id="{268F7D42-7C3F-44ED-8C44-384E6946B25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765" r:id="rId1"/>
    <p:sldLayoutId id="2147483766" r:id="rId2"/>
    <p:sldLayoutId id="2147483767" r:id="rId3"/>
    <p:sldLayoutId id="2147483768" r:id="rId4"/>
    <p:sldLayoutId id="2147483769" r:id="rId5"/>
    <p:sldLayoutId id="2147483770" r:id="rId6"/>
    <p:sldLayoutId id="2147483771" r:id="rId7"/>
    <p:sldLayoutId id="2147483772" r:id="rId8"/>
    <p:sldLayoutId id="2147483773" r:id="rId9"/>
    <p:sldLayoutId id="2147483774" r:id="rId10"/>
    <p:sldLayoutId id="2147483775" r:id="rId11"/>
    <p:sldLayoutId id="2147483777" r:id="rId12"/>
  </p:sldLayoutIdLst>
  <p:hf hd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 Ορθογώνιο"/>
          <p:cNvSpPr/>
          <p:nvPr/>
        </p:nvSpPr>
        <p:spPr>
          <a:xfrm>
            <a:off x="1" y="366827"/>
            <a:ext cx="12192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Ορθογώνιο"/>
          <p:cNvSpPr/>
          <p:nvPr/>
        </p:nvSpPr>
        <p:spPr>
          <a:xfrm>
            <a:off x="0" y="-1"/>
            <a:ext cx="12192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 Ορθογώνιο"/>
          <p:cNvSpPr/>
          <p:nvPr/>
        </p:nvSpPr>
        <p:spPr>
          <a:xfrm>
            <a:off x="6" y="308285"/>
            <a:ext cx="12192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 Ορθογώνιο"/>
          <p:cNvSpPr/>
          <p:nvPr/>
        </p:nvSpPr>
        <p:spPr>
          <a:xfrm flipV="1">
            <a:off x="7213582" y="360255"/>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 Ορθογώνιο"/>
          <p:cNvSpPr/>
          <p:nvPr/>
        </p:nvSpPr>
        <p:spPr>
          <a:xfrm flipV="1">
            <a:off x="7213606" y="440121"/>
            <a:ext cx="49784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 Στρογγυλεμένο ορθογώνιο"/>
          <p:cNvSpPr/>
          <p:nvPr/>
        </p:nvSpPr>
        <p:spPr bwMode="white">
          <a:xfrm>
            <a:off x="7209785" y="497504"/>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 Στρογγυλεμένο ορθογώνιο"/>
          <p:cNvSpPr/>
          <p:nvPr/>
        </p:nvSpPr>
        <p:spPr bwMode="white">
          <a:xfrm>
            <a:off x="9831528" y="58894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 Ορθογώνιο"/>
          <p:cNvSpPr/>
          <p:nvPr/>
        </p:nvSpPr>
        <p:spPr bwMode="invGray">
          <a:xfrm>
            <a:off x="12113289" y="-2001"/>
            <a:ext cx="76835"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 Ορθογώνιο"/>
          <p:cNvSpPr/>
          <p:nvPr/>
        </p:nvSpPr>
        <p:spPr bwMode="invGray">
          <a:xfrm>
            <a:off x="12059308" y="-2001"/>
            <a:ext cx="3657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 Ορθογώνιο"/>
          <p:cNvSpPr/>
          <p:nvPr/>
        </p:nvSpPr>
        <p:spPr bwMode="invGray">
          <a:xfrm>
            <a:off x="12033904" y="-2001"/>
            <a:ext cx="12192"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 Ορθογώνιο"/>
          <p:cNvSpPr/>
          <p:nvPr/>
        </p:nvSpPr>
        <p:spPr bwMode="invGray">
          <a:xfrm>
            <a:off x="11967231" y="-2001"/>
            <a:ext cx="36576"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 Ορθογώνιο"/>
          <p:cNvSpPr/>
          <p:nvPr/>
        </p:nvSpPr>
        <p:spPr bwMode="invGray">
          <a:xfrm>
            <a:off x="11887569" y="380"/>
            <a:ext cx="73152"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 Ορθογώνιο"/>
          <p:cNvSpPr/>
          <p:nvPr/>
        </p:nvSpPr>
        <p:spPr bwMode="invGray">
          <a:xfrm>
            <a:off x="11831300" y="380"/>
            <a:ext cx="12192"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Θέση τίτλου"/>
          <p:cNvSpPr>
            <a:spLocks noGrp="1"/>
          </p:cNvSpPr>
          <p:nvPr>
            <p:ph type="title"/>
          </p:nvPr>
        </p:nvSpPr>
        <p:spPr>
          <a:xfrm>
            <a:off x="609600" y="1143000"/>
            <a:ext cx="10972800" cy="10668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609600" y="2249424"/>
            <a:ext cx="10972800" cy="432511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8782048" y="612648"/>
            <a:ext cx="1276352" cy="457200"/>
          </a:xfrm>
          <a:prstGeom prst="rect">
            <a:avLst/>
          </a:prstGeom>
        </p:spPr>
        <p:txBody>
          <a:bodyPr vert="horz"/>
          <a:lstStyle>
            <a:lvl1pPr algn="l" eaLnBrk="1" latinLnBrk="0" hangingPunct="1">
              <a:defRPr kumimoji="0" sz="800">
                <a:solidFill>
                  <a:schemeClr val="accent2"/>
                </a:solidFill>
              </a:defRPr>
            </a:lvl1pPr>
          </a:lstStyle>
          <a:p>
            <a:pPr fontAlgn="base">
              <a:spcBef>
                <a:spcPct val="0"/>
              </a:spcBef>
              <a:spcAft>
                <a:spcPct val="0"/>
              </a:spcAft>
              <a:defRPr/>
            </a:pPr>
            <a:endParaRPr lang="el-GR">
              <a:solidFill>
                <a:srgbClr val="000000"/>
              </a:solidFill>
            </a:endParaRPr>
          </a:p>
        </p:txBody>
      </p:sp>
      <p:sp>
        <p:nvSpPr>
          <p:cNvPr id="3" name="2 - Θέση υποσέλιδου"/>
          <p:cNvSpPr>
            <a:spLocks noGrp="1"/>
          </p:cNvSpPr>
          <p:nvPr>
            <p:ph type="ftr" sz="quarter" idx="3"/>
          </p:nvPr>
        </p:nvSpPr>
        <p:spPr>
          <a:xfrm>
            <a:off x="7010400" y="612648"/>
            <a:ext cx="1767840" cy="457200"/>
          </a:xfrm>
          <a:prstGeom prst="rect">
            <a:avLst/>
          </a:prstGeom>
        </p:spPr>
        <p:txBody>
          <a:bodyPr vert="horz"/>
          <a:lstStyle>
            <a:lvl1pPr algn="r" eaLnBrk="1" latinLnBrk="0" hangingPunct="1">
              <a:defRPr kumimoji="0" sz="800">
                <a:solidFill>
                  <a:schemeClr val="accent2"/>
                </a:solidFill>
              </a:defRPr>
            </a:lvl1pPr>
          </a:lstStyle>
          <a:p>
            <a:pPr fontAlgn="base">
              <a:spcBef>
                <a:spcPct val="0"/>
              </a:spcBef>
              <a:spcAft>
                <a:spcPct val="0"/>
              </a:spcAft>
              <a:defRPr/>
            </a:pPr>
            <a:r>
              <a:rPr lang="el-GR" smtClean="0">
                <a:solidFill>
                  <a:srgbClr val="000000"/>
                </a:solidFill>
              </a:rPr>
              <a:t>ΜΠΑΚΟΒΑΣΙΛΗΣ ΜΑΝΟΣ   ΠΑΡΟΥΤΟΓΛΟΥ  ΙΩΣΗΦ  2015</a:t>
            </a:r>
            <a:endParaRPr lang="el-GR">
              <a:solidFill>
                <a:srgbClr val="000000"/>
              </a:solidFill>
            </a:endParaRPr>
          </a:p>
        </p:txBody>
      </p:sp>
      <p:sp>
        <p:nvSpPr>
          <p:cNvPr id="23" name="22 - Θέση αριθμού διαφάνειας"/>
          <p:cNvSpPr>
            <a:spLocks noGrp="1"/>
          </p:cNvSpPr>
          <p:nvPr>
            <p:ph type="sldNum" sz="quarter" idx="4"/>
          </p:nvPr>
        </p:nvSpPr>
        <p:spPr>
          <a:xfrm>
            <a:off x="10899648" y="2272"/>
            <a:ext cx="1016000" cy="365760"/>
          </a:xfrm>
          <a:prstGeom prst="rect">
            <a:avLst/>
          </a:prstGeom>
        </p:spPr>
        <p:txBody>
          <a:bodyPr vert="horz" anchor="b"/>
          <a:lstStyle>
            <a:lvl1pPr algn="r" eaLnBrk="1" latinLnBrk="0" hangingPunct="1">
              <a:defRPr kumimoji="0" sz="1800">
                <a:solidFill>
                  <a:srgbClr val="FFFFFF"/>
                </a:solidFill>
              </a:defRPr>
            </a:lvl1pPr>
          </a:lstStyle>
          <a:p>
            <a:pPr fontAlgn="base">
              <a:spcBef>
                <a:spcPct val="0"/>
              </a:spcBef>
              <a:spcAft>
                <a:spcPct val="0"/>
              </a:spcAft>
            </a:pPr>
            <a:fld id="{4135374C-EBB1-4415-A3C2-D54197BB4D08}" type="slidenum">
              <a:rPr lang="el-GR" altLang="el-GR" smtClean="0">
                <a:solidFill>
                  <a:srgbClr val="000000"/>
                </a:solidFill>
              </a:rPr>
              <a:pPr fontAlgn="base">
                <a:spcBef>
                  <a:spcPct val="0"/>
                </a:spcBef>
                <a:spcAft>
                  <a:spcPct val="0"/>
                </a:spcAft>
              </a:pPr>
              <a:t>‹#›</a:t>
            </a:fld>
            <a:endParaRPr lang="el-GR" altLang="el-GR">
              <a:solidFill>
                <a:srgbClr val="000000"/>
              </a:solidFill>
            </a:endParaRPr>
          </a:p>
        </p:txBody>
      </p:sp>
    </p:spTree>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Lst>
  <p:hf hd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2770093"/>
            <a:ext cx="11940988" cy="1304365"/>
          </a:xfrm>
        </p:spPr>
        <p:txBody>
          <a:bodyPr>
            <a:normAutofit fontScale="90000"/>
          </a:bodyPr>
          <a:lstStyle/>
          <a:p>
            <a:pPr algn="ctr"/>
            <a:r>
              <a:rPr lang="el-GR" b="1" dirty="0" smtClean="0"/>
              <a:t>     </a:t>
            </a:r>
            <a:r>
              <a:rPr lang="el-GR" sz="4900" b="1" dirty="0" smtClean="0"/>
              <a:t>ΣΧΕΣΕΙΣ ΤΗΣ ΕΥΡΩΠΑΙΚΗΣ ΕΝΩΣΗΣ                   ΜΕ ΤΙΣ ΑΝ</a:t>
            </a:r>
            <a:r>
              <a:rPr lang="en-US" sz="4900" b="1" dirty="0" smtClean="0"/>
              <a:t>A</a:t>
            </a:r>
            <a:r>
              <a:rPr lang="el-GR" sz="4900" b="1" dirty="0" smtClean="0"/>
              <a:t>ΠΤΥΓΜΕΝΕΣ ΧΩΡΕΣ</a:t>
            </a:r>
            <a:r>
              <a:rPr lang="el-GR" sz="4900" dirty="0" smtClean="0"/>
              <a:t/>
            </a:r>
            <a:br>
              <a:rPr lang="el-GR" sz="4900" dirty="0" smtClean="0"/>
            </a:br>
            <a:endParaRPr lang="el-GR" sz="4900" dirty="0"/>
          </a:p>
        </p:txBody>
      </p:sp>
      <p:sp>
        <p:nvSpPr>
          <p:cNvPr id="3" name="2 - Υπότιτλος"/>
          <p:cNvSpPr>
            <a:spLocks noGrp="1"/>
          </p:cNvSpPr>
          <p:nvPr>
            <p:ph type="subTitle" idx="1"/>
          </p:nvPr>
        </p:nvSpPr>
        <p:spPr>
          <a:xfrm>
            <a:off x="4381488" y="4857760"/>
            <a:ext cx="7524803" cy="1285884"/>
          </a:xfrm>
        </p:spPr>
        <p:txBody>
          <a:bodyPr>
            <a:noAutofit/>
          </a:bodyPr>
          <a:lstStyle/>
          <a:p>
            <a:r>
              <a:rPr lang="el-GR" dirty="0" smtClean="0"/>
              <a:t>                                                                                   </a:t>
            </a:r>
          </a:p>
          <a:p>
            <a:endParaRPr lang="el-GR" dirty="0"/>
          </a:p>
        </p:txBody>
      </p:sp>
      <p:pic>
        <p:nvPicPr>
          <p:cNvPr id="1026" name="Εικόνα 5"/>
          <p:cNvPicPr>
            <a:picLocks noChangeAspect="1" noChangeArrowheads="1"/>
          </p:cNvPicPr>
          <p:nvPr/>
        </p:nvPicPr>
        <p:blipFill>
          <a:blip r:embed="rId2" cstate="print"/>
          <a:srcRect/>
          <a:stretch>
            <a:fillRect/>
          </a:stretch>
        </p:blipFill>
        <p:spPr bwMode="auto">
          <a:xfrm>
            <a:off x="0" y="0"/>
            <a:ext cx="3143229" cy="1428736"/>
          </a:xfrm>
          <a:prstGeom prst="rect">
            <a:avLst/>
          </a:prstGeom>
          <a:noFill/>
          <a:ln w="9525">
            <a:noFill/>
            <a:miter lim="800000"/>
            <a:headEnd/>
            <a:tailEnd/>
          </a:ln>
        </p:spPr>
      </p:pic>
      <p:sp>
        <p:nvSpPr>
          <p:cNvPr id="5" name="4 - TextBox"/>
          <p:cNvSpPr txBox="1"/>
          <p:nvPr/>
        </p:nvSpPr>
        <p:spPr>
          <a:xfrm>
            <a:off x="3524232" y="214301"/>
            <a:ext cx="8286808" cy="1200329"/>
          </a:xfrm>
          <a:prstGeom prst="rect">
            <a:avLst/>
          </a:prstGeom>
          <a:solidFill>
            <a:schemeClr val="bg1"/>
          </a:solidFill>
        </p:spPr>
        <p:txBody>
          <a:bodyPr wrap="square" rtlCol="0">
            <a:spAutoFit/>
          </a:bodyPr>
          <a:lstStyle/>
          <a:p>
            <a:pPr algn="ctr"/>
            <a:r>
              <a:rPr lang="el-GR" sz="2000" dirty="0" smtClean="0"/>
              <a:t>ΜΕΤΑΠΤΥΧΙΑΚΟ ΠΡΟΓΡΑΜΜΑ ΣΠΟΥΔΩΝ </a:t>
            </a:r>
            <a:r>
              <a:rPr lang="el-GR" sz="2400" b="1" dirty="0" smtClean="0"/>
              <a:t>ΕΥΡΩΠΑΪΚΕΣ ΣΠΟΥΔΕΣ ΣΤΙΣ ΔΙΕΘΝΕΙΣ ΥΠΗΡΕΣΙΕΣ ΚΑΙ ΣΥΝΑΛΛΑΓΕΣ</a:t>
            </a:r>
            <a:endParaRPr lang="el-GR" sz="2400" dirty="0"/>
          </a:p>
        </p:txBody>
      </p:sp>
      <p:sp>
        <p:nvSpPr>
          <p:cNvPr id="6" name="5 - Θέση υποσέλιδου"/>
          <p:cNvSpPr>
            <a:spLocks noGrp="1"/>
          </p:cNvSpPr>
          <p:nvPr>
            <p:ph type="ftr" sz="quarter" idx="11"/>
          </p:nvPr>
        </p:nvSpPr>
        <p:spPr/>
        <p:txBody>
          <a:bodyPr/>
          <a:lstStyle/>
          <a:p>
            <a:endParaRPr lang="el-GR" dirty="0"/>
          </a:p>
        </p:txBody>
      </p:sp>
      <p:sp>
        <p:nvSpPr>
          <p:cNvPr id="8" name="7 - Θέση αριθμού διαφάνειας"/>
          <p:cNvSpPr>
            <a:spLocks noGrp="1"/>
          </p:cNvSpPr>
          <p:nvPr>
            <p:ph type="sldNum" sz="quarter" idx="12"/>
          </p:nvPr>
        </p:nvSpPr>
        <p:spPr/>
        <p:txBody>
          <a:bodyPr/>
          <a:lstStyle/>
          <a:p>
            <a:fld id="{268F7D42-7C3F-44ED-8C44-384E6946B25D}" type="slidenum">
              <a:rPr lang="el-GR" smtClean="0"/>
              <a:pPr/>
              <a:t>1</a:t>
            </a:fld>
            <a:endParaRPr lang="el-G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Τίτλος"/>
          <p:cNvSpPr>
            <a:spLocks noGrp="1"/>
          </p:cNvSpPr>
          <p:nvPr>
            <p:ph type="title"/>
          </p:nvPr>
        </p:nvSpPr>
        <p:spPr>
          <a:xfrm>
            <a:off x="609600" y="642918"/>
            <a:ext cx="10972800" cy="1000132"/>
          </a:xfrm>
        </p:spPr>
        <p:txBody>
          <a:bodyPr/>
          <a:lstStyle/>
          <a:p>
            <a:r>
              <a:rPr lang="el-GR" b="1" dirty="0" smtClean="0"/>
              <a:t>Εμπορικές Σχέσεις Ρωσίας &amp; Ε.Ε</a:t>
            </a:r>
            <a:endParaRPr lang="el-GR" dirty="0"/>
          </a:p>
        </p:txBody>
      </p:sp>
      <p:sp>
        <p:nvSpPr>
          <p:cNvPr id="7" name="6 - Θέση περιεχομένου"/>
          <p:cNvSpPr>
            <a:spLocks noGrp="1"/>
          </p:cNvSpPr>
          <p:nvPr>
            <p:ph sz="half" idx="1"/>
          </p:nvPr>
        </p:nvSpPr>
        <p:spPr>
          <a:xfrm>
            <a:off x="476212" y="1714493"/>
            <a:ext cx="6477045" cy="5060905"/>
          </a:xfrm>
        </p:spPr>
        <p:txBody>
          <a:bodyPr>
            <a:normAutofit/>
          </a:bodyPr>
          <a:lstStyle/>
          <a:p>
            <a:pPr>
              <a:buFont typeface="Wingdings" pitchFamily="2" charset="2"/>
              <a:buChar char="Ø"/>
            </a:pPr>
            <a:r>
              <a:rPr lang="el-GR" sz="2400" dirty="0" smtClean="0">
                <a:solidFill>
                  <a:schemeClr val="accent1">
                    <a:lumMod val="10000"/>
                  </a:schemeClr>
                </a:solidFill>
                <a:latin typeface="Trebuchet MS" pitchFamily="34" charset="0"/>
              </a:rPr>
              <a:t>Η πολιτική σταθερότητα που προσέφερε στη Ρωσία ο </a:t>
            </a:r>
            <a:r>
              <a:rPr lang="el-GR" sz="2400" dirty="0" err="1" smtClean="0">
                <a:solidFill>
                  <a:schemeClr val="accent1">
                    <a:lumMod val="10000"/>
                  </a:schemeClr>
                </a:solidFill>
                <a:latin typeface="Trebuchet MS" pitchFamily="34" charset="0"/>
              </a:rPr>
              <a:t>Βλαντιμίρ</a:t>
            </a:r>
            <a:r>
              <a:rPr lang="el-GR" sz="2400" dirty="0" smtClean="0">
                <a:solidFill>
                  <a:schemeClr val="accent1">
                    <a:lumMod val="10000"/>
                  </a:schemeClr>
                </a:solidFill>
                <a:latin typeface="Trebuchet MS" pitchFamily="34" charset="0"/>
              </a:rPr>
              <a:t> </a:t>
            </a:r>
            <a:r>
              <a:rPr lang="el-GR" sz="2400" dirty="0" err="1" smtClean="0">
                <a:solidFill>
                  <a:schemeClr val="accent1">
                    <a:lumMod val="10000"/>
                  </a:schemeClr>
                </a:solidFill>
                <a:latin typeface="Trebuchet MS" pitchFamily="34" charset="0"/>
              </a:rPr>
              <a:t>Πούτιν</a:t>
            </a:r>
            <a:r>
              <a:rPr lang="el-GR" sz="2400" dirty="0" smtClean="0">
                <a:solidFill>
                  <a:schemeClr val="accent1">
                    <a:lumMod val="10000"/>
                  </a:schemeClr>
                </a:solidFill>
                <a:latin typeface="Trebuchet MS" pitchFamily="34" charset="0"/>
              </a:rPr>
              <a:t>, σε συνδυασμό με την οικονομική της ενδυνάμωση λόγω ενέργειας &amp; της γεωγραφικής της θέσης, έδωσαν τα τελευταία χρόνια στη Μόσχα αυξημένη δύναμη &amp; διεθνή επιρροή.</a:t>
            </a:r>
          </a:p>
          <a:p>
            <a:pPr>
              <a:buFont typeface="Wingdings" pitchFamily="2" charset="2"/>
              <a:buChar char="Ø"/>
            </a:pPr>
            <a:endParaRPr lang="el-GR" sz="2400" dirty="0" smtClean="0">
              <a:solidFill>
                <a:schemeClr val="accent1">
                  <a:lumMod val="10000"/>
                </a:schemeClr>
              </a:solidFill>
              <a:latin typeface="Trebuchet MS" pitchFamily="34" charset="0"/>
            </a:endParaRPr>
          </a:p>
          <a:p>
            <a:pPr>
              <a:buFont typeface="Wingdings" pitchFamily="2" charset="2"/>
              <a:buChar char="Ø"/>
            </a:pPr>
            <a:r>
              <a:rPr lang="el-GR" sz="2400" dirty="0" smtClean="0">
                <a:solidFill>
                  <a:schemeClr val="accent1">
                    <a:lumMod val="10000"/>
                  </a:schemeClr>
                </a:solidFill>
                <a:latin typeface="Trebuchet MS" pitchFamily="34" charset="0"/>
              </a:rPr>
              <a:t>Τα Ευρωπαϊκά κράτη δεν μπορούν να αγνοήσουν την οικονομική δύναμη της Ρωσίας, ιδίως στον ενεργειακό τομέα, &amp;  γενικά μια κρίση των σχέσεων με τη Μόσχα δεν ανταποκρίνεται στα συμφέροντά τους.</a:t>
            </a:r>
          </a:p>
          <a:p>
            <a:pPr>
              <a:buFont typeface="Wingdings" pitchFamily="2" charset="2"/>
              <a:buChar char="Ø"/>
            </a:pPr>
            <a:endParaRPr lang="el-GR" sz="2400" dirty="0">
              <a:solidFill>
                <a:schemeClr val="accent1">
                  <a:lumMod val="10000"/>
                </a:schemeClr>
              </a:solidFill>
              <a:latin typeface="Trebuchet MS" pitchFamily="34" charset="0"/>
            </a:endParaRPr>
          </a:p>
        </p:txBody>
      </p:sp>
      <p:sp>
        <p:nvSpPr>
          <p:cNvPr id="5" name="4 - Θέση υποσέλιδου"/>
          <p:cNvSpPr>
            <a:spLocks noGrp="1"/>
          </p:cNvSpPr>
          <p:nvPr>
            <p:ph type="ftr" sz="quarter" idx="11"/>
          </p:nvPr>
        </p:nvSpPr>
        <p:spPr/>
        <p:txBody>
          <a:bodyPr/>
          <a:lstStyle/>
          <a:p>
            <a:endParaRPr lang="el-GR" dirty="0"/>
          </a:p>
        </p:txBody>
      </p:sp>
      <p:pic>
        <p:nvPicPr>
          <p:cNvPr id="9" name="Picture 2" descr="http://www.thetoc.gr/images/articles/1/article_57334/sk-ellada-eurwpi-rwsia-to-neo-trigwno_1.w_l.jpg"/>
          <p:cNvPicPr>
            <a:picLocks noGrp="1" noChangeAspect="1" noChangeArrowheads="1"/>
          </p:cNvPicPr>
          <p:nvPr>
            <p:ph sz="half" idx="2"/>
          </p:nvPr>
        </p:nvPicPr>
        <p:blipFill>
          <a:blip r:embed="rId2" cstate="print"/>
          <a:srcRect l="21879" r="21879"/>
          <a:stretch>
            <a:fillRect/>
          </a:stretch>
        </p:blipFill>
        <p:spPr bwMode="auto">
          <a:xfrm>
            <a:off x="6858005" y="1714488"/>
            <a:ext cx="4857784" cy="4714908"/>
          </a:xfrm>
          <a:prstGeom prst="rect">
            <a:avLst/>
          </a:prstGeom>
          <a:noFill/>
        </p:spPr>
      </p:pic>
      <p:sp>
        <p:nvSpPr>
          <p:cNvPr id="8" name="7 - Θέση αριθμού διαφάνειας"/>
          <p:cNvSpPr>
            <a:spLocks noGrp="1"/>
          </p:cNvSpPr>
          <p:nvPr>
            <p:ph type="sldNum" sz="quarter" idx="12"/>
          </p:nvPr>
        </p:nvSpPr>
        <p:spPr/>
        <p:txBody>
          <a:bodyPr/>
          <a:lstStyle/>
          <a:p>
            <a:fld id="{47FE9115-9553-4F29-80D4-9975F9C7EA6E}" type="slidenum">
              <a:rPr lang="el-GR" altLang="el-GR" smtClean="0">
                <a:solidFill>
                  <a:srgbClr val="000000"/>
                </a:solidFill>
              </a:rPr>
              <a:pPr/>
              <a:t>10</a:t>
            </a:fld>
            <a:endParaRPr lang="el-GR" altLang="el-GR">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anim calcmode="lin" valueType="num">
                                      <p:cBhvr additive="base">
                                        <p:cTn id="13"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15 - Τίτλος"/>
          <p:cNvSpPr>
            <a:spLocks noGrp="1"/>
          </p:cNvSpPr>
          <p:nvPr>
            <p:ph type="title"/>
          </p:nvPr>
        </p:nvSpPr>
        <p:spPr>
          <a:xfrm>
            <a:off x="609600" y="428604"/>
            <a:ext cx="10972800" cy="928694"/>
          </a:xfrm>
        </p:spPr>
        <p:txBody>
          <a:bodyPr/>
          <a:lstStyle/>
          <a:p>
            <a:r>
              <a:rPr lang="el-GR" dirty="0" smtClean="0"/>
              <a:t>Συμπεράσματα</a:t>
            </a:r>
            <a:endParaRPr lang="el-GR" dirty="0"/>
          </a:p>
        </p:txBody>
      </p:sp>
      <p:sp>
        <p:nvSpPr>
          <p:cNvPr id="17" name="16 - Θέση περιεχομένου"/>
          <p:cNvSpPr>
            <a:spLocks noGrp="1"/>
          </p:cNvSpPr>
          <p:nvPr>
            <p:ph idx="1"/>
          </p:nvPr>
        </p:nvSpPr>
        <p:spPr>
          <a:xfrm>
            <a:off x="0" y="1438834"/>
            <a:ext cx="11582400" cy="5135701"/>
          </a:xfrm>
        </p:spPr>
        <p:txBody>
          <a:bodyPr>
            <a:noAutofit/>
          </a:bodyPr>
          <a:lstStyle/>
          <a:p>
            <a:pPr algn="just">
              <a:buFont typeface="Wingdings" pitchFamily="2" charset="2"/>
              <a:buChar char="Ø"/>
            </a:pPr>
            <a:r>
              <a:rPr lang="el-GR" sz="2400" dirty="0" smtClean="0">
                <a:latin typeface="Trebuchet MS" pitchFamily="34" charset="0"/>
              </a:rPr>
              <a:t>Η Ρωσία χρειάζεται την Ευρώπη &amp; η Ευρώπη τη Ρωσία. Άλλωστε, σε όλες τις μεγάλες καμπές της ευρωπαϊκής Ιστορίας, η Ρωσία έχει παίξει καθοριστικό ρόλο.</a:t>
            </a:r>
          </a:p>
          <a:p>
            <a:pPr algn="just">
              <a:buFont typeface="Wingdings" pitchFamily="2" charset="2"/>
              <a:buChar char="Ø"/>
            </a:pPr>
            <a:endParaRPr lang="el-GR" sz="2400" dirty="0" smtClean="0">
              <a:latin typeface="Trebuchet MS" pitchFamily="34" charset="0"/>
            </a:endParaRPr>
          </a:p>
          <a:p>
            <a:pPr algn="just">
              <a:buFont typeface="Wingdings" pitchFamily="2" charset="2"/>
              <a:buChar char="Ø"/>
            </a:pPr>
            <a:r>
              <a:rPr lang="el-GR" sz="2400" dirty="0" smtClean="0">
                <a:latin typeface="Trebuchet MS" pitchFamily="34" charset="0"/>
              </a:rPr>
              <a:t>Η ΕΕ θεωρεί ότι μια στρατηγική εταιρική σχέση με τη Ρωσία συνιστά προτεραιότητα της εξωτερικής πολιτικής, ενώ παράλληλα επιδίδεται &amp; σε μεγαλύτερη δέσμευση στην Κεντρική Ασία.</a:t>
            </a:r>
          </a:p>
          <a:p>
            <a:pPr algn="just">
              <a:buFont typeface="Wingdings" pitchFamily="2" charset="2"/>
              <a:buChar char="Ø"/>
            </a:pPr>
            <a:endParaRPr lang="el-GR" sz="2400" dirty="0" smtClean="0">
              <a:latin typeface="Trebuchet MS" pitchFamily="34" charset="0"/>
            </a:endParaRPr>
          </a:p>
          <a:p>
            <a:pPr algn="just">
              <a:buFont typeface="Wingdings" pitchFamily="2" charset="2"/>
              <a:buChar char="Ø"/>
            </a:pPr>
            <a:r>
              <a:rPr lang="el-GR" sz="2400" dirty="0" smtClean="0">
                <a:latin typeface="Trebuchet MS" pitchFamily="34" charset="0"/>
              </a:rPr>
              <a:t>Τα τελευταία χρόνια, ανησυχητικές εξελίξεις εντός της Ρωσίας, σε συνδυασμό με τις πολιτικές που η Μόσχα ακολουθεί στις περιοχές που γειτνιάζουν με την ίδια  &amp; με την ΕΕ, αποτέλεσαν προκλήσεις για τις σχέσεις μεταξύ της ΕΕ &amp; της Ρωσίας, οι οποίες επηρέασαν τη σύναψη νέων συμφωνιών. </a:t>
            </a:r>
          </a:p>
          <a:p>
            <a:pPr>
              <a:buFont typeface="Wingdings" pitchFamily="2" charset="2"/>
              <a:buChar char="Ø"/>
            </a:pPr>
            <a:endParaRPr lang="el-GR" sz="2400" dirty="0">
              <a:latin typeface="Trebuchet MS" pitchFamily="34" charset="0"/>
            </a:endParaRPr>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8D4AA30B-5190-485D-8E60-2A24CBEC605E}" type="slidenum">
              <a:rPr lang="el-GR" altLang="el-GR" smtClean="0">
                <a:solidFill>
                  <a:srgbClr val="000000"/>
                </a:solidFill>
              </a:rPr>
              <a:pPr/>
              <a:t>11</a:t>
            </a:fld>
            <a:endParaRPr lang="el-GR" altLang="el-GR">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anim calcmode="lin" valueType="num">
                                      <p:cBhvr additive="base">
                                        <p:cTn id="7"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7">
                                            <p:txEl>
                                              <p:pRg st="2" end="2"/>
                                            </p:txEl>
                                          </p:spTgt>
                                        </p:tgtEl>
                                        <p:attrNameLst>
                                          <p:attrName>style.visibility</p:attrName>
                                        </p:attrNameLst>
                                      </p:cBhvr>
                                      <p:to>
                                        <p:strVal val="visible"/>
                                      </p:to>
                                    </p:set>
                                    <p:anim calcmode="lin" valueType="num">
                                      <p:cBhvr additive="base">
                                        <p:cTn id="13" dur="500" fill="hold"/>
                                        <p:tgtEl>
                                          <p:spTgt spid="1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7">
                                            <p:txEl>
                                              <p:pRg st="4" end="4"/>
                                            </p:txEl>
                                          </p:spTgt>
                                        </p:tgtEl>
                                        <p:attrNameLst>
                                          <p:attrName>style.visibility</p:attrName>
                                        </p:attrNameLst>
                                      </p:cBhvr>
                                      <p:to>
                                        <p:strVal val="visible"/>
                                      </p:to>
                                    </p:set>
                                    <p:anim calcmode="lin" valueType="num">
                                      <p:cBhvr additive="base">
                                        <p:cTn id="19" dur="500" fill="hold"/>
                                        <p:tgtEl>
                                          <p:spTgt spid="17">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http://www.typos.com.cy/assets/images/articles/4015b-549871b8833b2105abe62b5d3bf36514.jpg"/>
          <p:cNvPicPr>
            <a:picLocks noGrp="1" noChangeAspect="1" noChangeArrowheads="1"/>
          </p:cNvPicPr>
          <p:nvPr>
            <p:ph type="pic" idx="1"/>
          </p:nvPr>
        </p:nvPicPr>
        <p:blipFill>
          <a:blip r:embed="rId2" cstate="print"/>
          <a:srcRect l="24242" r="24242"/>
          <a:stretch>
            <a:fillRect/>
          </a:stretch>
        </p:blipFill>
        <p:spPr bwMode="auto">
          <a:xfrm rot="1122315">
            <a:off x="560893" y="1546466"/>
            <a:ext cx="4953035" cy="4572000"/>
          </a:xfrm>
          <a:prstGeom prst="rect">
            <a:avLst/>
          </a:prstGeom>
          <a:noFill/>
        </p:spPr>
      </p:pic>
      <p:sp>
        <p:nvSpPr>
          <p:cNvPr id="3" name="2 - Θέση περιεχομένου"/>
          <p:cNvSpPr>
            <a:spLocks noGrp="1"/>
          </p:cNvSpPr>
          <p:nvPr>
            <p:ph type="body" sz="half" idx="2"/>
          </p:nvPr>
        </p:nvSpPr>
        <p:spPr>
          <a:xfrm>
            <a:off x="6091518" y="1196788"/>
            <a:ext cx="6100482" cy="5375484"/>
          </a:xfrm>
        </p:spPr>
        <p:txBody>
          <a:bodyPr>
            <a:noAutofit/>
          </a:bodyPr>
          <a:lstStyle/>
          <a:p>
            <a:pPr>
              <a:buFont typeface="Wingdings" pitchFamily="2" charset="2"/>
              <a:buChar char="Ø"/>
            </a:pPr>
            <a:r>
              <a:rPr lang="el-GR" sz="2400" dirty="0" smtClean="0">
                <a:solidFill>
                  <a:schemeClr val="accent1">
                    <a:lumMod val="10000"/>
                  </a:schemeClr>
                </a:solidFill>
                <a:latin typeface="Trebuchet MS" pitchFamily="34" charset="0"/>
              </a:rPr>
              <a:t>Η Ουκρανική κρίση συνοδεύτηκε από σοβαρότατα πλήγματα στις σχέσεις Μόσχας - Βρυξελλών. </a:t>
            </a:r>
          </a:p>
          <a:p>
            <a:pPr>
              <a:buFont typeface="Wingdings" pitchFamily="2" charset="2"/>
              <a:buChar char="Ø"/>
            </a:pPr>
            <a:r>
              <a:rPr lang="el-GR" sz="2400" dirty="0" smtClean="0">
                <a:solidFill>
                  <a:schemeClr val="accent1">
                    <a:lumMod val="10000"/>
                  </a:schemeClr>
                </a:solidFill>
                <a:latin typeface="Trebuchet MS" pitchFamily="34" charset="0"/>
              </a:rPr>
              <a:t>Κορύφωμα της επιδείνωσης των σχέσεων ήταν οι οικονομικές &amp; εμπορικές κυρώσεις που επέβαλαν στη Ρωσία η Ε.Ε. &amp; οι ΗΠΑ. </a:t>
            </a:r>
          </a:p>
          <a:p>
            <a:endParaRPr lang="el-GR" sz="2400" dirty="0" smtClean="0">
              <a:solidFill>
                <a:schemeClr val="accent1">
                  <a:lumMod val="10000"/>
                </a:schemeClr>
              </a:solidFill>
              <a:latin typeface="Trebuchet MS" pitchFamily="34" charset="0"/>
            </a:endParaRPr>
          </a:p>
          <a:p>
            <a:pPr>
              <a:buFont typeface="Wingdings" pitchFamily="2" charset="2"/>
              <a:buChar char="Ø"/>
            </a:pPr>
            <a:endParaRPr lang="el-GR" sz="2400" dirty="0">
              <a:solidFill>
                <a:schemeClr val="accent1">
                  <a:lumMod val="10000"/>
                </a:schemeClr>
              </a:solidFill>
              <a:latin typeface="Trebuchet MS" pitchFamily="34" charset="0"/>
            </a:endParaRPr>
          </a:p>
        </p:txBody>
      </p:sp>
      <p:sp>
        <p:nvSpPr>
          <p:cNvPr id="5" name="4 - Θέση υποσέλιδου"/>
          <p:cNvSpPr>
            <a:spLocks noGrp="1"/>
          </p:cNvSpPr>
          <p:nvPr>
            <p:ph type="ftr" sz="quarter" idx="11"/>
          </p:nvPr>
        </p:nvSpPr>
        <p:spPr/>
        <p:txBody>
          <a:bodyPr/>
          <a:lstStyle/>
          <a:p>
            <a:r>
              <a:rPr lang="el-GR" dirty="0" smtClean="0"/>
              <a:t>  2015</a:t>
            </a:r>
            <a:endParaRPr lang="el-GR" dirty="0"/>
          </a:p>
        </p:txBody>
      </p:sp>
      <p:sp>
        <p:nvSpPr>
          <p:cNvPr id="2" name="1 - Τίτλος"/>
          <p:cNvSpPr>
            <a:spLocks noGrp="1"/>
          </p:cNvSpPr>
          <p:nvPr>
            <p:ph type="title"/>
          </p:nvPr>
        </p:nvSpPr>
        <p:spPr>
          <a:xfrm>
            <a:off x="5143497" y="1109162"/>
            <a:ext cx="952507" cy="5748838"/>
          </a:xfrm>
        </p:spPr>
        <p:txBody>
          <a:bodyPr>
            <a:normAutofit/>
          </a:bodyPr>
          <a:lstStyle/>
          <a:p>
            <a:r>
              <a:rPr lang="el-GR" sz="4000" dirty="0" smtClean="0"/>
              <a:t>Συμπεράσματα</a:t>
            </a:r>
            <a:endParaRPr lang="el-GR" sz="4000" dirty="0"/>
          </a:p>
        </p:txBody>
      </p:sp>
      <p:sp>
        <p:nvSpPr>
          <p:cNvPr id="6" name="5 - Θέση αριθμού διαφάνειας"/>
          <p:cNvSpPr>
            <a:spLocks noGrp="1"/>
          </p:cNvSpPr>
          <p:nvPr>
            <p:ph type="sldNum" sz="quarter" idx="12"/>
          </p:nvPr>
        </p:nvSpPr>
        <p:spPr/>
        <p:txBody>
          <a:bodyPr/>
          <a:lstStyle/>
          <a:p>
            <a:fld id="{AFB23A1E-C8A0-4727-BAEB-0FA6938CDDE3}" type="slidenum">
              <a:rPr lang="el-GR" altLang="el-GR" smtClean="0">
                <a:solidFill>
                  <a:srgbClr val="000000"/>
                </a:solidFill>
              </a:rPr>
              <a:pPr/>
              <a:t>12</a:t>
            </a:fld>
            <a:endParaRPr lang="el-GR" altLang="el-GR">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1143000"/>
            <a:ext cx="10972800" cy="785802"/>
          </a:xfrm>
        </p:spPr>
        <p:txBody>
          <a:bodyPr>
            <a:normAutofit fontScale="90000"/>
          </a:bodyPr>
          <a:lstStyle/>
          <a:p>
            <a:r>
              <a:rPr lang="el-GR" b="1" dirty="0" smtClean="0"/>
              <a:t>ΣΧΕΣΕΙΣ Ε</a:t>
            </a:r>
            <a:r>
              <a:rPr lang="en-US" b="1" dirty="0" smtClean="0"/>
              <a:t>.</a:t>
            </a:r>
            <a:r>
              <a:rPr lang="el-GR" b="1" dirty="0" smtClean="0"/>
              <a:t>Ε</a:t>
            </a:r>
            <a:r>
              <a:rPr lang="en-US" b="1" dirty="0" smtClean="0"/>
              <a:t>.</a:t>
            </a:r>
            <a:r>
              <a:rPr lang="el-GR" b="1" dirty="0" smtClean="0"/>
              <a:t> ΜΕ ΗΠΑ</a:t>
            </a:r>
            <a:r>
              <a:rPr lang="el-GR" dirty="0" smtClean="0"/>
              <a:t/>
            </a:r>
            <a:br>
              <a:rPr lang="el-GR" dirty="0" smtClean="0"/>
            </a:br>
            <a:endParaRPr lang="el-GR" dirty="0"/>
          </a:p>
        </p:txBody>
      </p:sp>
      <p:sp>
        <p:nvSpPr>
          <p:cNvPr id="3" name="2 - Θέση περιεχομένου"/>
          <p:cNvSpPr>
            <a:spLocks noGrp="1"/>
          </p:cNvSpPr>
          <p:nvPr>
            <p:ph idx="1"/>
          </p:nvPr>
        </p:nvSpPr>
        <p:spPr/>
        <p:txBody>
          <a:bodyPr/>
          <a:lstStyle/>
          <a:p>
            <a:pPr lvl="0" fontAlgn="base"/>
            <a:r>
              <a:rPr lang="el-GR" dirty="0" smtClean="0"/>
              <a:t>Οι Ηνωμένες Πολιτείες της Αμερικής είναι ο πρώτος εμπορικός εταίρος της Ευρωπαϊκής Ένωσης. </a:t>
            </a:r>
            <a:endParaRPr lang="en-US" dirty="0" smtClean="0"/>
          </a:p>
          <a:p>
            <a:pPr lvl="0" fontAlgn="base"/>
            <a:endParaRPr lang="el-GR" dirty="0" smtClean="0"/>
          </a:p>
          <a:p>
            <a:pPr lvl="0" fontAlgn="base"/>
            <a:r>
              <a:rPr lang="el-GR" dirty="0" smtClean="0"/>
              <a:t>Το 2000 οι ΗΠΑ ήταν ο βασικός εταίρος της Ευρωπαϊκής Ένωσης.</a:t>
            </a:r>
          </a:p>
          <a:p>
            <a:endParaRPr lang="el-GR" dirty="0"/>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8D4AA30B-5190-485D-8E60-2A24CBEC605E}" type="slidenum">
              <a:rPr lang="el-GR" altLang="el-GR" smtClean="0">
                <a:solidFill>
                  <a:srgbClr val="000000"/>
                </a:solidFill>
              </a:rPr>
              <a:pPr/>
              <a:t>13</a:t>
            </a:fld>
            <a:endParaRPr lang="el-GR" altLang="el-GR">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1143000"/>
            <a:ext cx="10972800" cy="571488"/>
          </a:xfrm>
        </p:spPr>
        <p:txBody>
          <a:bodyPr>
            <a:normAutofit fontScale="90000"/>
          </a:bodyPr>
          <a:lstStyle/>
          <a:p>
            <a:r>
              <a:rPr lang="el-GR" b="1" dirty="0" smtClean="0"/>
              <a:t>ΣΧΕΣΕΙΣ Ε</a:t>
            </a:r>
            <a:r>
              <a:rPr lang="en-US" b="1" dirty="0" smtClean="0"/>
              <a:t>.</a:t>
            </a:r>
            <a:r>
              <a:rPr lang="el-GR" b="1" dirty="0" smtClean="0"/>
              <a:t>Ε</a:t>
            </a:r>
            <a:r>
              <a:rPr lang="en-US" b="1" dirty="0" smtClean="0"/>
              <a:t>.</a:t>
            </a:r>
            <a:r>
              <a:rPr lang="el-GR" b="1" dirty="0" smtClean="0"/>
              <a:t> ΜΕ ΗΠΑ</a:t>
            </a:r>
            <a:r>
              <a:rPr lang="el-GR" dirty="0" smtClean="0"/>
              <a:t/>
            </a:r>
            <a:br>
              <a:rPr lang="el-GR" dirty="0" smtClean="0"/>
            </a:br>
            <a:endParaRPr lang="el-GR" dirty="0"/>
          </a:p>
        </p:txBody>
      </p:sp>
      <p:sp>
        <p:nvSpPr>
          <p:cNvPr id="3" name="2 - Θέση περιεχομένου"/>
          <p:cNvSpPr>
            <a:spLocks noGrp="1"/>
          </p:cNvSpPr>
          <p:nvPr>
            <p:ph idx="1"/>
          </p:nvPr>
        </p:nvSpPr>
        <p:spPr>
          <a:xfrm>
            <a:off x="609600" y="1643050"/>
            <a:ext cx="10972800" cy="4931486"/>
          </a:xfrm>
        </p:spPr>
        <p:txBody>
          <a:bodyPr/>
          <a:lstStyle/>
          <a:p>
            <a:pPr lvl="0" fontAlgn="base">
              <a:buFont typeface="Wingdings" pitchFamily="2" charset="2"/>
              <a:buChar char="Ø"/>
            </a:pPr>
            <a:r>
              <a:rPr lang="el-GR" dirty="0" smtClean="0"/>
              <a:t>Οι μισές σχεδόν επενδύσεις των κρατών μελών της ΕΕ που πραγματοποιήθηκαν εκτός ΕΕ κατευθύνθηκαν στις ΗΠΑ (147 από τα 304 δισ. ευρώ).</a:t>
            </a:r>
          </a:p>
          <a:p>
            <a:pPr lvl="0" fontAlgn="base">
              <a:buFont typeface="Wingdings" pitchFamily="2" charset="2"/>
              <a:buChar char="Ø"/>
            </a:pPr>
            <a:endParaRPr lang="el-GR" dirty="0" smtClean="0"/>
          </a:p>
          <a:p>
            <a:pPr lvl="0" fontAlgn="base">
              <a:buFont typeface="Wingdings" pitchFamily="2" charset="2"/>
              <a:buChar char="Ø"/>
            </a:pPr>
            <a:r>
              <a:rPr lang="el-GR" dirty="0" smtClean="0"/>
              <a:t>Το 80% σχεδόν των επενδύσεων από τρίτες χώρες στην ΕΕ προήλθαν από τις ΗΠΑ (98 από τα 125 δισ. ευρώ).</a:t>
            </a:r>
          </a:p>
          <a:p>
            <a:pPr lvl="0" fontAlgn="base">
              <a:buFont typeface="Wingdings" pitchFamily="2" charset="2"/>
              <a:buChar char="Ø"/>
            </a:pPr>
            <a:r>
              <a:rPr lang="el-GR" dirty="0" smtClean="0"/>
              <a:t>Η ΕΕ και οι ΗΠΑ διαθέτουν κοινά οικονομικά και πολιτικά συμφέροντα. </a:t>
            </a:r>
          </a:p>
          <a:p>
            <a:endParaRPr lang="el-GR" dirty="0"/>
          </a:p>
        </p:txBody>
      </p:sp>
      <p:sp>
        <p:nvSpPr>
          <p:cNvPr id="4" name="3 - Θέση υποσέλιδου"/>
          <p:cNvSpPr>
            <a:spLocks noGrp="1"/>
          </p:cNvSpPr>
          <p:nvPr>
            <p:ph type="ftr" sz="quarter" idx="11"/>
          </p:nvPr>
        </p:nvSpPr>
        <p:spPr/>
        <p:txBody>
          <a:bodyPr/>
          <a:lstStyle/>
          <a:p>
            <a:r>
              <a:rPr lang="el-GR" smtClean="0"/>
              <a:t>ΜΠΑΚΟΒΑΣΙΛΗΣ ΜΑΝΟΣ   ΠΑΡΟΥΤΟΓΛΟΥ  ΙΩΣΗΦ  2015</a:t>
            </a:r>
            <a:endParaRPr lang="el-GR"/>
          </a:p>
        </p:txBody>
      </p:sp>
      <p:sp>
        <p:nvSpPr>
          <p:cNvPr id="5" name="4 - Θέση αριθμού διαφάνειας"/>
          <p:cNvSpPr>
            <a:spLocks noGrp="1"/>
          </p:cNvSpPr>
          <p:nvPr>
            <p:ph type="sldNum" sz="quarter" idx="12"/>
          </p:nvPr>
        </p:nvSpPr>
        <p:spPr/>
        <p:txBody>
          <a:bodyPr/>
          <a:lstStyle/>
          <a:p>
            <a:fld id="{8D4AA30B-5190-485D-8E60-2A24CBEC605E}" type="slidenum">
              <a:rPr lang="el-GR" altLang="el-GR" smtClean="0">
                <a:solidFill>
                  <a:srgbClr val="000000"/>
                </a:solidFill>
              </a:rPr>
              <a:pPr/>
              <a:t>14</a:t>
            </a:fld>
            <a:endParaRPr lang="el-GR" altLang="el-GR">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1143000"/>
            <a:ext cx="10972800" cy="714364"/>
          </a:xfrm>
        </p:spPr>
        <p:txBody>
          <a:bodyPr>
            <a:normAutofit fontScale="90000"/>
          </a:bodyPr>
          <a:lstStyle/>
          <a:p>
            <a:r>
              <a:rPr lang="el-GR" b="1" dirty="0" smtClean="0"/>
              <a:t>ΣΧΕΣΕΙΣ Ε</a:t>
            </a:r>
            <a:r>
              <a:rPr lang="en-US" b="1" dirty="0" smtClean="0"/>
              <a:t>.</a:t>
            </a:r>
            <a:r>
              <a:rPr lang="el-GR" b="1" dirty="0" smtClean="0"/>
              <a:t>Ε</a:t>
            </a:r>
            <a:r>
              <a:rPr lang="en-US" b="1" dirty="0" smtClean="0"/>
              <a:t>.</a:t>
            </a:r>
            <a:r>
              <a:rPr lang="el-GR" b="1" dirty="0" smtClean="0"/>
              <a:t> ΜΕ ΗΠΑ</a:t>
            </a:r>
            <a:r>
              <a:rPr lang="el-GR" dirty="0" smtClean="0"/>
              <a:t/>
            </a:r>
            <a:br>
              <a:rPr lang="el-GR" dirty="0" smtClean="0"/>
            </a:br>
            <a:endParaRPr lang="el-GR" dirty="0"/>
          </a:p>
        </p:txBody>
      </p:sp>
      <p:sp>
        <p:nvSpPr>
          <p:cNvPr id="3" name="2 - Θέση περιεχομένου"/>
          <p:cNvSpPr>
            <a:spLocks noGrp="1"/>
          </p:cNvSpPr>
          <p:nvPr>
            <p:ph idx="1"/>
          </p:nvPr>
        </p:nvSpPr>
        <p:spPr>
          <a:xfrm>
            <a:off x="609600" y="1714488"/>
            <a:ext cx="10972800" cy="4860048"/>
          </a:xfrm>
        </p:spPr>
        <p:txBody>
          <a:bodyPr>
            <a:normAutofit fontScale="92500"/>
          </a:bodyPr>
          <a:lstStyle/>
          <a:p>
            <a:pPr>
              <a:buNone/>
            </a:pPr>
            <a:r>
              <a:rPr lang="el-GR" b="1" u="sng" dirty="0" smtClean="0"/>
              <a:t>Ζητήματα όπως:</a:t>
            </a:r>
          </a:p>
          <a:p>
            <a:pPr lvl="0" fontAlgn="base">
              <a:buFont typeface="Wingdings" pitchFamily="2" charset="2"/>
              <a:buChar char="Ø"/>
            </a:pPr>
            <a:r>
              <a:rPr lang="el-GR" dirty="0" smtClean="0"/>
              <a:t>Η επικύρωση του πρωτοκόλλου του Κιότο για τον περιορισμό της ατμοσφαιρικής ρύπανσης.</a:t>
            </a:r>
          </a:p>
          <a:p>
            <a:pPr lvl="0" fontAlgn="base">
              <a:buFont typeface="Wingdings" pitchFamily="2" charset="2"/>
              <a:buChar char="Ø"/>
            </a:pPr>
            <a:r>
              <a:rPr lang="el-GR" dirty="0" smtClean="0"/>
              <a:t>Η επίθεση εναντίον του Ιράκ χωρίς την έγκριση του Συμβουλίου Ασφαλείας.</a:t>
            </a:r>
          </a:p>
          <a:p>
            <a:pPr lvl="0" fontAlgn="base">
              <a:buFont typeface="Wingdings" pitchFamily="2" charset="2"/>
              <a:buChar char="Ø"/>
            </a:pPr>
            <a:r>
              <a:rPr lang="el-GR" dirty="0" smtClean="0"/>
              <a:t>Η περιφρόνηση των κανόνων του Παγκόσμιου Οργανισμού Εμπορίου.</a:t>
            </a:r>
            <a:endParaRPr lang="en-US" dirty="0" smtClean="0"/>
          </a:p>
          <a:p>
            <a:pPr lvl="0" fontAlgn="base">
              <a:buFont typeface="Wingdings" pitchFamily="2" charset="2"/>
              <a:buChar char="Ø"/>
            </a:pPr>
            <a:r>
              <a:rPr lang="el-GR" dirty="0" smtClean="0"/>
              <a:t>Η τεράστια αύξηση των επιδοτήσεων στη γεωργία (70%).</a:t>
            </a:r>
          </a:p>
          <a:p>
            <a:pPr lvl="0" fontAlgn="base">
              <a:buFont typeface="Wingdings" pitchFamily="2" charset="2"/>
              <a:buChar char="Ø"/>
            </a:pPr>
            <a:r>
              <a:rPr lang="el-GR" dirty="0" smtClean="0"/>
              <a:t>Η προστασία των αμερικανικών σιδηρουργικών προϊόντων.</a:t>
            </a:r>
          </a:p>
          <a:p>
            <a:pPr lvl="0" fontAlgn="base">
              <a:buFont typeface="Wingdings" pitchFamily="2" charset="2"/>
              <a:buChar char="Ø"/>
            </a:pPr>
            <a:r>
              <a:rPr lang="el-GR" dirty="0" smtClean="0"/>
              <a:t>Η εξαίρεση των αμερικανών από το Διεθνές Ποινικό Δικαστήριο.</a:t>
            </a:r>
          </a:p>
          <a:p>
            <a:pPr lvl="0" fontAlgn="base">
              <a:buFont typeface="Wingdings" pitchFamily="2" charset="2"/>
              <a:buChar char="Ø"/>
            </a:pPr>
            <a:r>
              <a:rPr lang="el-GR" dirty="0" smtClean="0"/>
              <a:t>Η μονομερής στάση έναντι της διένεξης ανάμεσα στους Ισραηλινούς και τους Παλαιστίνιους. </a:t>
            </a:r>
          </a:p>
          <a:p>
            <a:pPr lvl="0" fontAlgn="base">
              <a:buFont typeface="Wingdings" pitchFamily="2" charset="2"/>
              <a:buChar char="Ø"/>
            </a:pPr>
            <a:endParaRPr lang="el-GR" dirty="0" smtClean="0"/>
          </a:p>
          <a:p>
            <a:endParaRPr lang="el-GR" dirty="0"/>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8D4AA30B-5190-485D-8E60-2A24CBEC605E}" type="slidenum">
              <a:rPr lang="el-GR" altLang="el-GR" smtClean="0">
                <a:solidFill>
                  <a:srgbClr val="000000"/>
                </a:solidFill>
              </a:rPr>
              <a:pPr/>
              <a:t>15</a:t>
            </a:fld>
            <a:endParaRPr lang="el-GR" altLang="el-GR">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1143000"/>
            <a:ext cx="10972800" cy="714364"/>
          </a:xfrm>
        </p:spPr>
        <p:txBody>
          <a:bodyPr>
            <a:normAutofit fontScale="90000"/>
          </a:bodyPr>
          <a:lstStyle/>
          <a:p>
            <a:r>
              <a:rPr lang="el-GR" b="1" dirty="0" smtClean="0"/>
              <a:t>ΕΜΠΟΡΙΚΕΣ ΣΧΕΣΕΙΣ Ε</a:t>
            </a:r>
            <a:r>
              <a:rPr lang="en-US" b="1" dirty="0" smtClean="0"/>
              <a:t>.</a:t>
            </a:r>
            <a:r>
              <a:rPr lang="el-GR" b="1" dirty="0" smtClean="0"/>
              <a:t>Ε</a:t>
            </a:r>
            <a:r>
              <a:rPr lang="en-US" b="1" dirty="0" smtClean="0"/>
              <a:t>.</a:t>
            </a:r>
            <a:r>
              <a:rPr lang="el-GR" b="1" dirty="0" smtClean="0"/>
              <a:t> - ΗΠΑ</a:t>
            </a:r>
            <a:br>
              <a:rPr lang="el-GR" b="1" dirty="0" smtClean="0"/>
            </a:br>
            <a:endParaRPr lang="el-GR" dirty="0"/>
          </a:p>
        </p:txBody>
      </p:sp>
      <p:sp>
        <p:nvSpPr>
          <p:cNvPr id="3" name="2 - Θέση περιεχομένου"/>
          <p:cNvSpPr>
            <a:spLocks noGrp="1"/>
          </p:cNvSpPr>
          <p:nvPr>
            <p:ph idx="1"/>
          </p:nvPr>
        </p:nvSpPr>
        <p:spPr>
          <a:xfrm>
            <a:off x="609600" y="1785926"/>
            <a:ext cx="10972800" cy="4788610"/>
          </a:xfrm>
        </p:spPr>
        <p:txBody>
          <a:bodyPr/>
          <a:lstStyle/>
          <a:p>
            <a:pPr lvl="0" fontAlgn="base">
              <a:buFont typeface="Wingdings" pitchFamily="2" charset="2"/>
              <a:buChar char="Ø"/>
            </a:pPr>
            <a:r>
              <a:rPr lang="el-GR" dirty="0" smtClean="0"/>
              <a:t>Οι οικονομίες της ΕΕ και των ΗΠΑ αποτελούν μαζί σχεδόν το ήμισυ της παγκόσμιας οικονομίας.</a:t>
            </a:r>
            <a:endParaRPr lang="en-US" dirty="0" smtClean="0"/>
          </a:p>
          <a:p>
            <a:pPr lvl="0" fontAlgn="base">
              <a:buFont typeface="Wingdings" pitchFamily="2" charset="2"/>
              <a:buChar char="Ø"/>
            </a:pPr>
            <a:endParaRPr lang="el-GR" dirty="0" smtClean="0"/>
          </a:p>
          <a:p>
            <a:pPr lvl="0" fontAlgn="base">
              <a:buFont typeface="Wingdings" pitchFamily="2" charset="2"/>
              <a:buChar char="Ø"/>
            </a:pPr>
            <a:r>
              <a:rPr lang="el-GR" dirty="0" smtClean="0"/>
              <a:t>Η ΕΕ και οι ΗΠΑ αποτελούν το μεγαλύτερο εμπορικό και επενδυτικό εταίρο για όλες σχεδόν τις χώρες στην παγκόσμια οικονομία.</a:t>
            </a:r>
            <a:endParaRPr lang="en-US" dirty="0" smtClean="0"/>
          </a:p>
          <a:p>
            <a:pPr lvl="0" fontAlgn="base">
              <a:buFont typeface="Wingdings" pitchFamily="2" charset="2"/>
              <a:buChar char="Ø"/>
            </a:pPr>
            <a:endParaRPr lang="el-GR" dirty="0" smtClean="0"/>
          </a:p>
          <a:p>
            <a:pPr lvl="0" fontAlgn="base">
              <a:buFont typeface="Wingdings" pitchFamily="2" charset="2"/>
              <a:buChar char="Ø"/>
            </a:pPr>
            <a:r>
              <a:rPr lang="el-GR" dirty="0" smtClean="0"/>
              <a:t>Το διατλαντικό εργατικό δυναμικό υπολογίζεται σε 12 με 14 εκατομμύρια ανθρώπους.</a:t>
            </a:r>
          </a:p>
          <a:p>
            <a:endParaRPr lang="el-GR" dirty="0"/>
          </a:p>
        </p:txBody>
      </p:sp>
      <p:sp>
        <p:nvSpPr>
          <p:cNvPr id="4" name="3 - Θέση υποσέλιδου"/>
          <p:cNvSpPr>
            <a:spLocks noGrp="1"/>
          </p:cNvSpPr>
          <p:nvPr>
            <p:ph type="ftr" sz="quarter" idx="11"/>
          </p:nvPr>
        </p:nvSpPr>
        <p:spPr/>
        <p:txBody>
          <a:bodyPr/>
          <a:lstStyle/>
          <a:p>
            <a:r>
              <a:rPr lang="el-GR" smtClean="0"/>
              <a:t>ΜΠΑΚΟΒΑΣΙΛΗΣ ΜΑΝΟΣ   ΠΑΡΟΥΤΟΓΛΟΥ  ΙΩΣΗΦ  2015</a:t>
            </a:r>
            <a:endParaRPr lang="el-GR"/>
          </a:p>
        </p:txBody>
      </p:sp>
      <p:sp>
        <p:nvSpPr>
          <p:cNvPr id="5" name="4 - Θέση αριθμού διαφάνειας"/>
          <p:cNvSpPr>
            <a:spLocks noGrp="1"/>
          </p:cNvSpPr>
          <p:nvPr>
            <p:ph type="sldNum" sz="quarter" idx="12"/>
          </p:nvPr>
        </p:nvSpPr>
        <p:spPr/>
        <p:txBody>
          <a:bodyPr/>
          <a:lstStyle/>
          <a:p>
            <a:fld id="{8D4AA30B-5190-485D-8E60-2A24CBEC605E}" type="slidenum">
              <a:rPr lang="el-GR" altLang="el-GR" smtClean="0">
                <a:solidFill>
                  <a:srgbClr val="000000"/>
                </a:solidFill>
              </a:rPr>
              <a:pPr/>
              <a:t>16</a:t>
            </a:fld>
            <a:endParaRPr lang="el-GR" altLang="el-GR">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ΕΜΠΟΡΙΚΕΣ ΣΧΕΣΕΙΣ Ε</a:t>
            </a:r>
            <a:r>
              <a:rPr lang="en-US" b="1" dirty="0" smtClean="0"/>
              <a:t>.</a:t>
            </a:r>
            <a:r>
              <a:rPr lang="el-GR" b="1" dirty="0" smtClean="0"/>
              <a:t>Ε</a:t>
            </a:r>
            <a:r>
              <a:rPr lang="en-US" b="1" dirty="0" smtClean="0"/>
              <a:t>.</a:t>
            </a:r>
            <a:r>
              <a:rPr lang="el-GR" b="1" dirty="0" smtClean="0"/>
              <a:t> - ΗΠΑ</a:t>
            </a:r>
            <a:br>
              <a:rPr lang="el-GR" b="1" dirty="0" smtClean="0"/>
            </a:br>
            <a:endParaRPr lang="el-GR" dirty="0"/>
          </a:p>
        </p:txBody>
      </p:sp>
      <p:sp>
        <p:nvSpPr>
          <p:cNvPr id="3" name="2 - Θέση περιεχομένου"/>
          <p:cNvSpPr>
            <a:spLocks noGrp="1"/>
          </p:cNvSpPr>
          <p:nvPr>
            <p:ph idx="1"/>
          </p:nvPr>
        </p:nvSpPr>
        <p:spPr>
          <a:xfrm>
            <a:off x="609600" y="2000240"/>
            <a:ext cx="10972800" cy="4574296"/>
          </a:xfrm>
        </p:spPr>
        <p:txBody>
          <a:bodyPr/>
          <a:lstStyle/>
          <a:p>
            <a:pPr lvl="0" fontAlgn="base">
              <a:buFont typeface="Wingdings" pitchFamily="2" charset="2"/>
              <a:buChar char="Ø"/>
            </a:pPr>
            <a:r>
              <a:rPr lang="el-GR" dirty="0" smtClean="0"/>
              <a:t>Σχεδόν οι μισοί είναι Αμερικανοί όπου η εργασία τους σχετίζεται είτε άμεσα είτε έμμεσα με εταιρείες της ΕΕ. </a:t>
            </a:r>
          </a:p>
          <a:p>
            <a:pPr lvl="0" fontAlgn="base">
              <a:buFont typeface="Wingdings" pitchFamily="2" charset="2"/>
              <a:buChar char="Ø"/>
            </a:pPr>
            <a:r>
              <a:rPr lang="el-GR" dirty="0" smtClean="0"/>
              <a:t>Οι εξαγωγές αγαθών της ΕΕ προς τις ΗΠΑ το 2008 άγγιξαν τα 250 δισ. ευρώ.</a:t>
            </a:r>
          </a:p>
          <a:p>
            <a:pPr lvl="0" fontAlgn="base">
              <a:buFont typeface="Wingdings" pitchFamily="2" charset="2"/>
              <a:buChar char="Ø"/>
            </a:pPr>
            <a:r>
              <a:rPr lang="el-GR" dirty="0" smtClean="0"/>
              <a:t>Οι εισαγωγές αγαθών της ΕΕ από τις ΗΠΑ το 2008 ήταν 186 δισ. ευρώ.</a:t>
            </a:r>
          </a:p>
          <a:p>
            <a:pPr lvl="0" fontAlgn="base">
              <a:buFont typeface="Wingdings" pitchFamily="2" charset="2"/>
              <a:buChar char="Ø"/>
            </a:pPr>
            <a:r>
              <a:rPr lang="el-GR" dirty="0" smtClean="0"/>
              <a:t>Οι εξαγωγές υπηρεσιών της ΕΕ προς τις ΗΠΑ το 2008 ήταν 134.3 δισ. ευρώ.</a:t>
            </a:r>
          </a:p>
          <a:p>
            <a:endParaRPr lang="el-GR" dirty="0"/>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8D4AA30B-5190-485D-8E60-2A24CBEC605E}" type="slidenum">
              <a:rPr lang="el-GR" altLang="el-GR" smtClean="0">
                <a:solidFill>
                  <a:srgbClr val="000000"/>
                </a:solidFill>
              </a:rPr>
              <a:pPr/>
              <a:t>17</a:t>
            </a:fld>
            <a:endParaRPr lang="el-GR" altLang="el-GR">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1143000"/>
            <a:ext cx="10972800" cy="571488"/>
          </a:xfrm>
        </p:spPr>
        <p:txBody>
          <a:bodyPr>
            <a:normAutofit fontScale="90000"/>
          </a:bodyPr>
          <a:lstStyle/>
          <a:p>
            <a:r>
              <a:rPr lang="el-GR" b="1" dirty="0" smtClean="0"/>
              <a:t>ΕΜΠΟΡΙΚΕΣ ΣΧΕΣΕΙΣ Ε</a:t>
            </a:r>
            <a:r>
              <a:rPr lang="en-US" b="1" dirty="0" smtClean="0"/>
              <a:t>.</a:t>
            </a:r>
            <a:r>
              <a:rPr lang="el-GR" b="1" dirty="0" smtClean="0"/>
              <a:t>Ε</a:t>
            </a:r>
            <a:r>
              <a:rPr lang="en-US" b="1" dirty="0" smtClean="0"/>
              <a:t>.</a:t>
            </a:r>
            <a:r>
              <a:rPr lang="el-GR" b="1" dirty="0" smtClean="0"/>
              <a:t> - ΗΠΑ</a:t>
            </a:r>
            <a:endParaRPr lang="el-GR" dirty="0"/>
          </a:p>
        </p:txBody>
      </p:sp>
      <p:sp>
        <p:nvSpPr>
          <p:cNvPr id="3" name="2 - Θέση περιεχομένου"/>
          <p:cNvSpPr>
            <a:spLocks noGrp="1"/>
          </p:cNvSpPr>
          <p:nvPr>
            <p:ph idx="1"/>
          </p:nvPr>
        </p:nvSpPr>
        <p:spPr>
          <a:xfrm>
            <a:off x="609600" y="1785926"/>
            <a:ext cx="10972800" cy="4788610"/>
          </a:xfrm>
        </p:spPr>
        <p:txBody>
          <a:bodyPr/>
          <a:lstStyle/>
          <a:p>
            <a:pPr lvl="0" fontAlgn="base">
              <a:buFont typeface="Wingdings" pitchFamily="2" charset="2"/>
              <a:buChar char="Ø"/>
            </a:pPr>
            <a:r>
              <a:rPr lang="el-GR" dirty="0" smtClean="0"/>
              <a:t>Οι εισαγωγές υπηρεσιών της ΕΕ από τις ΗΠΑ το 2008 ήταν 129.8 δισ. ευρώ.</a:t>
            </a:r>
            <a:endParaRPr lang="en-US" dirty="0" smtClean="0"/>
          </a:p>
          <a:p>
            <a:pPr lvl="0" fontAlgn="base">
              <a:buFont typeface="Wingdings" pitchFamily="2" charset="2"/>
              <a:buChar char="Ø"/>
            </a:pPr>
            <a:endParaRPr lang="el-GR" dirty="0" smtClean="0"/>
          </a:p>
          <a:p>
            <a:pPr lvl="0" fontAlgn="base">
              <a:buFont typeface="Wingdings" pitchFamily="2" charset="2"/>
              <a:buChar char="Ø"/>
            </a:pPr>
            <a:r>
              <a:rPr lang="el-GR" dirty="0" smtClean="0"/>
              <a:t>Το 15.2% των εμπορικών συναλλαγών της ΕΕ πραγματοποιείται με τις ΗΠΑ.</a:t>
            </a:r>
            <a:endParaRPr lang="en-US" dirty="0" smtClean="0"/>
          </a:p>
          <a:p>
            <a:pPr lvl="0" fontAlgn="base">
              <a:buFont typeface="Wingdings" pitchFamily="2" charset="2"/>
              <a:buChar char="Ø"/>
            </a:pPr>
            <a:endParaRPr lang="el-GR" dirty="0" smtClean="0"/>
          </a:p>
          <a:p>
            <a:pPr lvl="0" fontAlgn="base">
              <a:buFont typeface="Wingdings" pitchFamily="2" charset="2"/>
              <a:buChar char="Ø"/>
            </a:pPr>
            <a:r>
              <a:rPr lang="el-GR" dirty="0" smtClean="0"/>
              <a:t>Οι άμεσες ξένες επενδύσεις που πραγματοποίησε η ΕΕ το 2008 στις ΗΠΑ έφθασαν τα 149.2 δισ. ευρώ.</a:t>
            </a:r>
          </a:p>
          <a:p>
            <a:endParaRPr lang="el-GR" dirty="0"/>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8D4AA30B-5190-485D-8E60-2A24CBEC605E}" type="slidenum">
              <a:rPr lang="el-GR" altLang="el-GR" smtClean="0">
                <a:solidFill>
                  <a:srgbClr val="000000"/>
                </a:solidFill>
              </a:rPr>
              <a:pPr/>
              <a:t>18</a:t>
            </a:fld>
            <a:endParaRPr lang="el-GR" altLang="el-GR">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928670"/>
            <a:ext cx="10972800" cy="857256"/>
          </a:xfrm>
        </p:spPr>
        <p:txBody>
          <a:bodyPr>
            <a:normAutofit/>
          </a:bodyPr>
          <a:lstStyle/>
          <a:p>
            <a:r>
              <a:rPr lang="el-GR" b="1" dirty="0" smtClean="0"/>
              <a:t>ΕΜΠΟΡΙΚΕΣ ΣΧΕΣΕΙΣ Ε</a:t>
            </a:r>
            <a:r>
              <a:rPr lang="en-US" b="1" dirty="0" smtClean="0"/>
              <a:t>.</a:t>
            </a:r>
            <a:r>
              <a:rPr lang="el-GR" b="1" dirty="0" smtClean="0"/>
              <a:t>Ε</a:t>
            </a:r>
            <a:r>
              <a:rPr lang="en-US" b="1" dirty="0" smtClean="0"/>
              <a:t>.</a:t>
            </a:r>
            <a:r>
              <a:rPr lang="el-GR" b="1" dirty="0" smtClean="0"/>
              <a:t> - ΗΠΑ</a:t>
            </a:r>
            <a:endParaRPr lang="el-GR" dirty="0"/>
          </a:p>
        </p:txBody>
      </p:sp>
      <p:sp>
        <p:nvSpPr>
          <p:cNvPr id="3" name="2 - Θέση περιεχομένου"/>
          <p:cNvSpPr>
            <a:spLocks noGrp="1"/>
          </p:cNvSpPr>
          <p:nvPr>
            <p:ph idx="1"/>
          </p:nvPr>
        </p:nvSpPr>
        <p:spPr>
          <a:xfrm>
            <a:off x="609600" y="1950720"/>
            <a:ext cx="10972800" cy="4623816"/>
          </a:xfrm>
        </p:spPr>
        <p:txBody>
          <a:bodyPr>
            <a:normAutofit/>
          </a:bodyPr>
          <a:lstStyle/>
          <a:p>
            <a:pPr lvl="0" fontAlgn="base">
              <a:buFont typeface="Wingdings" pitchFamily="2" charset="2"/>
              <a:buChar char="Ø"/>
            </a:pPr>
            <a:r>
              <a:rPr lang="el-GR" dirty="0" smtClean="0"/>
              <a:t>Οι ΑΞΕ των ΗΠΑ στην ΕΕ το 2008 έφθασαν τα 44.6 δισ. ευρώ. </a:t>
            </a:r>
          </a:p>
          <a:p>
            <a:pPr lvl="0" fontAlgn="base">
              <a:buNone/>
            </a:pPr>
            <a:endParaRPr lang="el-GR" dirty="0" smtClean="0"/>
          </a:p>
          <a:p>
            <a:pPr lvl="0" fontAlgn="base">
              <a:buFont typeface="Wingdings" pitchFamily="2" charset="2"/>
              <a:buChar char="Ø"/>
            </a:pPr>
            <a:r>
              <a:rPr lang="el-GR" dirty="0" smtClean="0"/>
              <a:t>Λύσεις επίσης βρέθηκαν σε μια σειρά εμπορικών διενέξεων.</a:t>
            </a:r>
          </a:p>
          <a:p>
            <a:pPr lvl="0" fontAlgn="base">
              <a:buNone/>
            </a:pPr>
            <a:endParaRPr lang="el-GR" dirty="0" smtClean="0"/>
          </a:p>
          <a:p>
            <a:pPr lvl="0" fontAlgn="base">
              <a:buFont typeface="Wingdings" pitchFamily="2" charset="2"/>
              <a:buChar char="Ø"/>
            </a:pPr>
            <a:r>
              <a:rPr lang="el-GR" dirty="0" smtClean="0"/>
              <a:t>Παρόλα αυτά παραμένουν ακόμη ορισμένες διενέξεις:</a:t>
            </a:r>
          </a:p>
          <a:p>
            <a:pPr lvl="0" fontAlgn="base">
              <a:buNone/>
            </a:pPr>
            <a:endParaRPr lang="el-GR" dirty="0" smtClean="0"/>
          </a:p>
          <a:p>
            <a:pPr lvl="0" fontAlgn="base">
              <a:buFont typeface="Wingdings" pitchFamily="2" charset="2"/>
              <a:buChar char="Ø"/>
            </a:pPr>
            <a:r>
              <a:rPr lang="el-GR" dirty="0" smtClean="0"/>
              <a:t>Οι ΗΠΑ διαφωνούν με την οδηγία περί ορμονών 96/22 της Κοινότητας που απαγορεύει την εισαγωγή κρεάτων από τρίτες χώρες που επιτρέπουν την πάχυνση των ζώων με ορμόνες, όπως ισχύει στις ΗΠΑ.</a:t>
            </a:r>
          </a:p>
          <a:p>
            <a:pPr>
              <a:buFont typeface="Wingdings" pitchFamily="2" charset="2"/>
              <a:buChar char="Ø"/>
            </a:pPr>
            <a:endParaRPr lang="el-GR" dirty="0"/>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8D4AA30B-5190-485D-8E60-2A24CBEC605E}" type="slidenum">
              <a:rPr lang="el-GR" altLang="el-GR" smtClean="0">
                <a:solidFill>
                  <a:srgbClr val="000000"/>
                </a:solidFill>
              </a:rPr>
              <a:pPr/>
              <a:t>19</a:t>
            </a:fld>
            <a:endParaRPr lang="el-GR" altLang="el-GR">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7928" y="415637"/>
            <a:ext cx="10972800" cy="1080655"/>
          </a:xfrm>
        </p:spPr>
        <p:txBody>
          <a:bodyPr/>
          <a:lstStyle/>
          <a:p>
            <a:r>
              <a:rPr lang="el-GR" dirty="0" smtClean="0"/>
              <a:t>Εισαγωγή</a:t>
            </a:r>
            <a:endParaRPr lang="el-GR" dirty="0"/>
          </a:p>
        </p:txBody>
      </p:sp>
      <p:sp>
        <p:nvSpPr>
          <p:cNvPr id="3" name="Content Placeholder 2"/>
          <p:cNvSpPr>
            <a:spLocks noGrp="1"/>
          </p:cNvSpPr>
          <p:nvPr>
            <p:ph idx="1"/>
          </p:nvPr>
        </p:nvSpPr>
        <p:spPr>
          <a:xfrm>
            <a:off x="484908" y="1655073"/>
            <a:ext cx="11083637" cy="5202935"/>
          </a:xfrm>
        </p:spPr>
        <p:txBody>
          <a:bodyPr>
            <a:normAutofit fontScale="92500" lnSpcReduction="20000"/>
          </a:bodyPr>
          <a:lstStyle/>
          <a:p>
            <a:pPr>
              <a:buFont typeface="Wingdings" pitchFamily="2" charset="2"/>
              <a:buChar char="Ø"/>
            </a:pPr>
            <a:r>
              <a:rPr lang="el-GR" dirty="0"/>
              <a:t>Η Ευρωπαϊκή Ένωση είναι οικονομική και πολιτική ένωση είκοσι οκτώ ευρωπαϊκών </a:t>
            </a:r>
            <a:r>
              <a:rPr lang="el-GR" dirty="0" smtClean="0"/>
              <a:t>κρατών</a:t>
            </a:r>
          </a:p>
          <a:p>
            <a:pPr>
              <a:buFont typeface="Wingdings" pitchFamily="2" charset="2"/>
              <a:buChar char="Ø"/>
            </a:pPr>
            <a:r>
              <a:rPr lang="el-GR" dirty="0" smtClean="0"/>
              <a:t>Ιδρύθηκε </a:t>
            </a:r>
            <a:r>
              <a:rPr lang="el-GR" dirty="0"/>
              <a:t>την 1η Νοεμβρίου 1993 με τη θέση σε ισχύ της Συνθήκης για την Ευρωπαϊκή Ένωση (υπογραφή 7.2.1992), γνωστότερης ως Συνθήκης του Μάαστριχτ, βασιζόμενης στις τότε Ευρωπαϊκές Κοινότητες (Ευρωπαϊκή Κοινότητα Άνθρακα και Χάλυβα, Ευρωπαϊκή Οικονομική Κοινότητα, Ευρωπαϊκή Κοινότητα Ατομικής Ενέργειας</a:t>
            </a:r>
            <a:r>
              <a:rPr lang="el-GR" dirty="0" smtClean="0"/>
              <a:t>) </a:t>
            </a:r>
          </a:p>
          <a:p>
            <a:pPr>
              <a:buFont typeface="Wingdings" pitchFamily="2" charset="2"/>
              <a:buChar char="Ø"/>
            </a:pPr>
            <a:r>
              <a:rPr lang="el-GR" dirty="0" smtClean="0"/>
              <a:t> </a:t>
            </a:r>
            <a:r>
              <a:rPr lang="el-GR" dirty="0"/>
              <a:t>Από τότε νέες διευρύνσεις έχουν αυξήσει τον αριθμό των κρατών μελών της και μεταγενέστερες τροποποιητικές συνθήκες έχουν επεκτείνει τις αρμοδιότητές της. </a:t>
            </a:r>
            <a:endParaRPr lang="el-GR" dirty="0" smtClean="0"/>
          </a:p>
          <a:p>
            <a:pPr>
              <a:buFont typeface="Wingdings" pitchFamily="2" charset="2"/>
              <a:buChar char="Ø"/>
            </a:pPr>
            <a:r>
              <a:rPr lang="el-GR" dirty="0" smtClean="0"/>
              <a:t>Θεωρείται </a:t>
            </a:r>
            <a:r>
              <a:rPr lang="el-GR" dirty="0"/>
              <a:t>ως η ισχυρότερη ένωση κρατών μέχρι σήμερα στην παγκόσμια ιστορία, με επιδιώξεις οικονομικού, πολιτικού, κοινωνικού και πολιτιστικού περιεχομένου</a:t>
            </a:r>
            <a:r>
              <a:rPr lang="el-GR" dirty="0" smtClean="0"/>
              <a:t>.</a:t>
            </a:r>
          </a:p>
          <a:p>
            <a:pPr>
              <a:buFont typeface="Wingdings" pitchFamily="2" charset="2"/>
              <a:buChar char="Ø"/>
            </a:pPr>
            <a:r>
              <a:rPr lang="el-GR" dirty="0" smtClean="0"/>
              <a:t> </a:t>
            </a:r>
            <a:r>
              <a:rPr lang="el-GR" dirty="0"/>
              <a:t>Η </a:t>
            </a:r>
            <a:r>
              <a:rPr lang="el-GR" dirty="0" smtClean="0"/>
              <a:t>Ε.Ε. </a:t>
            </a:r>
            <a:r>
              <a:rPr lang="el-GR" dirty="0"/>
              <a:t>αποτελεί το τρέχον στάδιο μιας ανοιχτής διαδικασίας ευρωπαϊκής ολοκλήρωσης.</a:t>
            </a:r>
          </a:p>
          <a:p>
            <a:endParaRPr lang="el-GR" dirty="0"/>
          </a:p>
        </p:txBody>
      </p:sp>
      <p:sp>
        <p:nvSpPr>
          <p:cNvPr id="4" name="3 - Θέση αριθμού διαφάνειας"/>
          <p:cNvSpPr>
            <a:spLocks noGrp="1"/>
          </p:cNvSpPr>
          <p:nvPr>
            <p:ph type="sldNum" sz="quarter" idx="12"/>
          </p:nvPr>
        </p:nvSpPr>
        <p:spPr/>
        <p:txBody>
          <a:bodyPr/>
          <a:lstStyle/>
          <a:p>
            <a:fld id="{268F7D42-7C3F-44ED-8C44-384E6946B25D}" type="slidenum">
              <a:rPr lang="el-GR" smtClean="0"/>
              <a:pPr/>
              <a:t>2</a:t>
            </a:fld>
            <a:endParaRPr lang="el-GR"/>
          </a:p>
        </p:txBody>
      </p:sp>
      <p:sp>
        <p:nvSpPr>
          <p:cNvPr id="5" name="4 - Θέση υποσέλιδου"/>
          <p:cNvSpPr>
            <a:spLocks noGrp="1"/>
          </p:cNvSpPr>
          <p:nvPr>
            <p:ph type="ftr" sz="quarter" idx="11"/>
          </p:nvPr>
        </p:nvSpPr>
        <p:spPr/>
        <p:txBody>
          <a:bodyPr/>
          <a:lstStyle/>
          <a:p>
            <a:endParaRPr lang="el-GR" dirty="0"/>
          </a:p>
        </p:txBody>
      </p:sp>
    </p:spTree>
    <p:extLst>
      <p:ext uri="{BB962C8B-B14F-4D97-AF65-F5344CB8AC3E}">
        <p14:creationId xmlns="" xmlns:p14="http://schemas.microsoft.com/office/powerpoint/2010/main" val="4224819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ΣΧΕΣΕΙΣ </a:t>
            </a:r>
            <a:r>
              <a:rPr lang="en-US" b="1" dirty="0" smtClean="0"/>
              <a:t> </a:t>
            </a:r>
            <a:r>
              <a:rPr lang="el-GR" b="1" dirty="0" smtClean="0"/>
              <a:t>Ε</a:t>
            </a:r>
            <a:r>
              <a:rPr lang="en-US" b="1" dirty="0" smtClean="0"/>
              <a:t>.</a:t>
            </a:r>
            <a:r>
              <a:rPr lang="el-GR" b="1" dirty="0" smtClean="0"/>
              <a:t>Ε</a:t>
            </a:r>
            <a:r>
              <a:rPr lang="en-US" b="1" dirty="0" smtClean="0"/>
              <a:t>.</a:t>
            </a:r>
            <a:r>
              <a:rPr lang="el-GR" b="1" dirty="0" smtClean="0"/>
              <a:t> - ΚΙΝΑΣ</a:t>
            </a:r>
            <a:br>
              <a:rPr lang="el-GR" b="1" dirty="0" smtClean="0"/>
            </a:br>
            <a:endParaRPr lang="el-GR" b="1" dirty="0"/>
          </a:p>
        </p:txBody>
      </p:sp>
      <p:sp>
        <p:nvSpPr>
          <p:cNvPr id="3" name="2 - Θέση περιεχομένου"/>
          <p:cNvSpPr>
            <a:spLocks noGrp="1"/>
          </p:cNvSpPr>
          <p:nvPr>
            <p:ph idx="1"/>
          </p:nvPr>
        </p:nvSpPr>
        <p:spPr>
          <a:xfrm>
            <a:off x="609600" y="2000240"/>
            <a:ext cx="10972800" cy="4574296"/>
          </a:xfrm>
        </p:spPr>
        <p:txBody>
          <a:bodyPr>
            <a:normAutofit lnSpcReduction="10000"/>
          </a:bodyPr>
          <a:lstStyle/>
          <a:p>
            <a:pPr lvl="0" fontAlgn="base">
              <a:buFont typeface="Wingdings" pitchFamily="2" charset="2"/>
              <a:buChar char="Ø"/>
            </a:pPr>
            <a:r>
              <a:rPr lang="el-GR" dirty="0" smtClean="0"/>
              <a:t>Οι σχέσεις της Ευρωπαϊκής Ένωσης με την Κίνα ξεκίνησαν το 1975.</a:t>
            </a:r>
          </a:p>
          <a:p>
            <a:pPr lvl="0" fontAlgn="base">
              <a:buFont typeface="Wingdings" pitchFamily="2" charset="2"/>
              <a:buChar char="Ø"/>
            </a:pPr>
            <a:r>
              <a:rPr lang="el-GR" dirty="0" smtClean="0"/>
              <a:t>Το 1978 συνάφθηκε εμπορική συμφωνία.</a:t>
            </a:r>
          </a:p>
          <a:p>
            <a:pPr lvl="0" fontAlgn="base">
              <a:buFont typeface="Wingdings" pitchFamily="2" charset="2"/>
              <a:buChar char="Ø"/>
            </a:pPr>
            <a:r>
              <a:rPr lang="el-GR" dirty="0" smtClean="0"/>
              <a:t>Το 1985 η εμπορική συμφωνία εξελίχθηκε σε συμφωνία εμπορικής και οικονομικής συνεργασίας (</a:t>
            </a:r>
            <a:r>
              <a:rPr lang="el-GR" dirty="0" err="1" smtClean="0"/>
              <a:t>Trade</a:t>
            </a:r>
            <a:r>
              <a:rPr lang="el-GR" dirty="0" smtClean="0"/>
              <a:t> </a:t>
            </a:r>
            <a:r>
              <a:rPr lang="el-GR" dirty="0" err="1" smtClean="0"/>
              <a:t>and</a:t>
            </a:r>
            <a:r>
              <a:rPr lang="el-GR" dirty="0" smtClean="0"/>
              <a:t> </a:t>
            </a:r>
            <a:r>
              <a:rPr lang="el-GR" dirty="0" err="1" smtClean="0"/>
              <a:t>Cooperation</a:t>
            </a:r>
            <a:r>
              <a:rPr lang="el-GR" dirty="0" smtClean="0"/>
              <a:t> </a:t>
            </a:r>
            <a:r>
              <a:rPr lang="el-GR" dirty="0" err="1" smtClean="0"/>
              <a:t>Agreement</a:t>
            </a:r>
            <a:r>
              <a:rPr lang="el-GR" dirty="0" smtClean="0"/>
              <a:t>).</a:t>
            </a:r>
          </a:p>
          <a:p>
            <a:pPr fontAlgn="base">
              <a:buFont typeface="Wingdings" pitchFamily="2" charset="2"/>
              <a:buChar char="Ø"/>
            </a:pPr>
            <a:r>
              <a:rPr lang="el-GR" u="sng" dirty="0" smtClean="0"/>
              <a:t>Περιελάμβανε:</a:t>
            </a:r>
          </a:p>
          <a:p>
            <a:pPr lvl="0" fontAlgn="base">
              <a:buFont typeface="Wingdings" pitchFamily="2" charset="2"/>
              <a:buChar char="Ø"/>
            </a:pPr>
            <a:r>
              <a:rPr lang="el-GR" dirty="0" smtClean="0"/>
              <a:t>το βιομηχανικό τομέα</a:t>
            </a:r>
          </a:p>
          <a:p>
            <a:pPr lvl="0" fontAlgn="base">
              <a:buFont typeface="Wingdings" pitchFamily="2" charset="2"/>
              <a:buChar char="Ø"/>
            </a:pPr>
            <a:r>
              <a:rPr lang="el-GR" dirty="0" smtClean="0"/>
              <a:t>τον τεχνικό τομέα</a:t>
            </a:r>
          </a:p>
          <a:p>
            <a:pPr lvl="0" fontAlgn="base">
              <a:buFont typeface="Wingdings" pitchFamily="2" charset="2"/>
              <a:buChar char="Ø"/>
            </a:pPr>
            <a:r>
              <a:rPr lang="el-GR" dirty="0" smtClean="0"/>
              <a:t>και το εμπόριο κλωστοϋφαντουργικών προϊόντων. </a:t>
            </a:r>
            <a:endParaRPr lang="el-GR" dirty="0"/>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8D4AA30B-5190-485D-8E60-2A24CBEC605E}" type="slidenum">
              <a:rPr lang="el-GR" altLang="el-GR" smtClean="0">
                <a:solidFill>
                  <a:srgbClr val="000000"/>
                </a:solidFill>
              </a:rPr>
              <a:pPr/>
              <a:t>20</a:t>
            </a:fld>
            <a:endParaRPr lang="el-GR" altLang="el-GR">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1143000"/>
            <a:ext cx="10972800" cy="714364"/>
          </a:xfrm>
        </p:spPr>
        <p:txBody>
          <a:bodyPr>
            <a:normAutofit fontScale="90000"/>
          </a:bodyPr>
          <a:lstStyle/>
          <a:p>
            <a:r>
              <a:rPr lang="el-GR" b="1" dirty="0" smtClean="0"/>
              <a:t>ΣΧΕΣΕΙΣ </a:t>
            </a:r>
            <a:r>
              <a:rPr lang="en-US" b="1" dirty="0" smtClean="0"/>
              <a:t> </a:t>
            </a:r>
            <a:r>
              <a:rPr lang="el-GR" b="1" dirty="0" smtClean="0"/>
              <a:t>Ε</a:t>
            </a:r>
            <a:r>
              <a:rPr lang="en-US" b="1" dirty="0" smtClean="0"/>
              <a:t>.</a:t>
            </a:r>
            <a:r>
              <a:rPr lang="el-GR" b="1" dirty="0" smtClean="0"/>
              <a:t>Ε</a:t>
            </a:r>
            <a:r>
              <a:rPr lang="en-US" b="1" dirty="0" smtClean="0"/>
              <a:t>.</a:t>
            </a:r>
            <a:r>
              <a:rPr lang="el-GR" b="1" dirty="0" smtClean="0"/>
              <a:t> - ΚΙΝΑΣ</a:t>
            </a:r>
            <a:br>
              <a:rPr lang="el-GR" b="1" dirty="0" smtClean="0"/>
            </a:br>
            <a:endParaRPr lang="el-GR" dirty="0"/>
          </a:p>
        </p:txBody>
      </p:sp>
      <p:sp>
        <p:nvSpPr>
          <p:cNvPr id="3" name="2 - Θέση περιεχομένου"/>
          <p:cNvSpPr>
            <a:spLocks noGrp="1"/>
          </p:cNvSpPr>
          <p:nvPr>
            <p:ph idx="1"/>
          </p:nvPr>
        </p:nvSpPr>
        <p:spPr>
          <a:xfrm>
            <a:off x="609600" y="1963270"/>
            <a:ext cx="10972800" cy="4611265"/>
          </a:xfrm>
        </p:spPr>
        <p:txBody>
          <a:bodyPr>
            <a:normAutofit/>
          </a:bodyPr>
          <a:lstStyle/>
          <a:p>
            <a:pPr lvl="0" fontAlgn="base">
              <a:buFont typeface="Wingdings" pitchFamily="2" charset="2"/>
              <a:buChar char="Ø"/>
            </a:pPr>
            <a:r>
              <a:rPr lang="el-GR" dirty="0" smtClean="0"/>
              <a:t>Στις 19 Μάιου του 2000 υπογράφηκε διμερή συμφωνία ανάμεσα στην Κίνα και την Κοινότητα που περιλαμβάνει μια σειρά υποχρεώσεων για το άνοιγμα της αγοράς.</a:t>
            </a:r>
          </a:p>
          <a:p>
            <a:pPr lvl="0" fontAlgn="base">
              <a:buFont typeface="Wingdings" pitchFamily="2" charset="2"/>
              <a:buChar char="Ø"/>
            </a:pPr>
            <a:endParaRPr lang="el-GR" dirty="0" smtClean="0"/>
          </a:p>
          <a:p>
            <a:pPr lvl="0" fontAlgn="base">
              <a:buFont typeface="Wingdings" pitchFamily="2" charset="2"/>
              <a:buChar char="Ø"/>
            </a:pPr>
            <a:r>
              <a:rPr lang="el-GR" dirty="0" smtClean="0"/>
              <a:t>Οι εν λόγω υποχρεώσεις ενσωματώθηκαν και στο πρωτόκολλο προσχώρησης της Κίνας στον Παγκόσμιο Οργανισμό Εμπορίου.</a:t>
            </a:r>
          </a:p>
          <a:p>
            <a:pPr lvl="0" fontAlgn="base">
              <a:buFont typeface="Wingdings" pitchFamily="2" charset="2"/>
              <a:buChar char="Ø"/>
            </a:pPr>
            <a:endParaRPr lang="el-GR" dirty="0" smtClean="0"/>
          </a:p>
          <a:p>
            <a:pPr lvl="0" fontAlgn="base">
              <a:buFont typeface="Wingdings" pitchFamily="2" charset="2"/>
              <a:buChar char="Ø"/>
            </a:pPr>
            <a:r>
              <a:rPr lang="el-GR" dirty="0" smtClean="0"/>
              <a:t>Το 2007 ξεκίνησαν νέες διαπραγματεύσεις ανάμεσα στις δυο πλευρές με στόχο την επίτευξη νέας συμφωνίας (</a:t>
            </a:r>
            <a:r>
              <a:rPr lang="el-GR" dirty="0" err="1" smtClean="0"/>
              <a:t>Partnership</a:t>
            </a:r>
            <a:r>
              <a:rPr lang="el-GR" dirty="0" smtClean="0"/>
              <a:t> </a:t>
            </a:r>
            <a:r>
              <a:rPr lang="el-GR" dirty="0" err="1" smtClean="0"/>
              <a:t>and</a:t>
            </a:r>
            <a:r>
              <a:rPr lang="el-GR" dirty="0" smtClean="0"/>
              <a:t> </a:t>
            </a:r>
            <a:r>
              <a:rPr lang="el-GR" dirty="0" err="1" smtClean="0"/>
              <a:t>Cooperation</a:t>
            </a:r>
            <a:r>
              <a:rPr lang="el-GR" dirty="0" smtClean="0"/>
              <a:t> </a:t>
            </a:r>
            <a:r>
              <a:rPr lang="el-GR" dirty="0" err="1" smtClean="0"/>
              <a:t>Agreement</a:t>
            </a:r>
            <a:r>
              <a:rPr lang="el-GR" dirty="0" smtClean="0"/>
              <a:t>).</a:t>
            </a:r>
          </a:p>
          <a:p>
            <a:endParaRPr lang="el-GR" dirty="0"/>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8D4AA30B-5190-485D-8E60-2A24CBEC605E}" type="slidenum">
              <a:rPr lang="el-GR" altLang="el-GR" smtClean="0">
                <a:solidFill>
                  <a:srgbClr val="000000"/>
                </a:solidFill>
              </a:rPr>
              <a:pPr/>
              <a:t>21</a:t>
            </a:fld>
            <a:endParaRPr lang="el-GR" altLang="el-GR">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ΕΜΠΟΡΙΚΕΣ </a:t>
            </a:r>
            <a:r>
              <a:rPr lang="en-US" b="1" dirty="0" smtClean="0"/>
              <a:t> </a:t>
            </a:r>
            <a:r>
              <a:rPr lang="el-GR" b="1" dirty="0" smtClean="0"/>
              <a:t>ΣΧΕΣΕΙΣ Ε</a:t>
            </a:r>
            <a:r>
              <a:rPr lang="en-US" b="1" dirty="0" smtClean="0"/>
              <a:t>.</a:t>
            </a:r>
            <a:r>
              <a:rPr lang="el-GR" b="1" dirty="0" smtClean="0"/>
              <a:t>Ε</a:t>
            </a:r>
            <a:r>
              <a:rPr lang="en-US" b="1" dirty="0" smtClean="0"/>
              <a:t>.</a:t>
            </a:r>
            <a:r>
              <a:rPr lang="el-GR" b="1" dirty="0" smtClean="0"/>
              <a:t> - ΚΙΝΑΣ</a:t>
            </a:r>
            <a:br>
              <a:rPr lang="el-GR" b="1" dirty="0" smtClean="0"/>
            </a:br>
            <a:endParaRPr lang="el-GR" b="1" dirty="0"/>
          </a:p>
        </p:txBody>
      </p:sp>
      <p:sp>
        <p:nvSpPr>
          <p:cNvPr id="3" name="2 - Θέση περιεχομένου"/>
          <p:cNvSpPr>
            <a:spLocks noGrp="1"/>
          </p:cNvSpPr>
          <p:nvPr>
            <p:ph idx="1"/>
          </p:nvPr>
        </p:nvSpPr>
        <p:spPr>
          <a:xfrm>
            <a:off x="609600" y="1785926"/>
            <a:ext cx="10972800" cy="4788610"/>
          </a:xfrm>
        </p:spPr>
        <p:txBody>
          <a:bodyPr>
            <a:normAutofit/>
          </a:bodyPr>
          <a:lstStyle/>
          <a:p>
            <a:pPr lvl="0" fontAlgn="base">
              <a:buFont typeface="Wingdings" pitchFamily="2" charset="2"/>
              <a:buChar char="Ø"/>
            </a:pPr>
            <a:r>
              <a:rPr lang="el-GR" dirty="0" smtClean="0"/>
              <a:t>Η ΕΕ αποτελεί τον μεγαλύτερο εμπορικό εταίρο της</a:t>
            </a:r>
            <a:r>
              <a:rPr lang="en-US" dirty="0" smtClean="0"/>
              <a:t> </a:t>
            </a:r>
            <a:r>
              <a:rPr lang="el-GR" dirty="0" smtClean="0"/>
              <a:t>Κίνας. </a:t>
            </a:r>
            <a:endParaRPr lang="en-US" dirty="0" smtClean="0"/>
          </a:p>
          <a:p>
            <a:pPr lvl="0" fontAlgn="base">
              <a:buFont typeface="Wingdings" pitchFamily="2" charset="2"/>
              <a:buChar char="Ø"/>
            </a:pPr>
            <a:endParaRPr lang="el-GR" dirty="0" smtClean="0"/>
          </a:p>
          <a:p>
            <a:pPr lvl="0" fontAlgn="base">
              <a:buFont typeface="Wingdings" pitchFamily="2" charset="2"/>
              <a:buChar char="Ø"/>
            </a:pPr>
            <a:r>
              <a:rPr lang="el-GR" dirty="0" smtClean="0"/>
              <a:t>Η Κίνα αποτελεί το δεύτερο μεγαλύτερο εμπορικό εταίρο της ΕΕ μετά τις ΗΠΑ.</a:t>
            </a:r>
            <a:endParaRPr lang="en-US" dirty="0" smtClean="0"/>
          </a:p>
          <a:p>
            <a:pPr lvl="0" fontAlgn="base">
              <a:buFont typeface="Wingdings" pitchFamily="2" charset="2"/>
              <a:buChar char="Ø"/>
            </a:pPr>
            <a:endParaRPr lang="el-GR" dirty="0" smtClean="0"/>
          </a:p>
          <a:p>
            <a:pPr lvl="0" fontAlgn="base">
              <a:buFont typeface="Wingdings" pitchFamily="2" charset="2"/>
              <a:buChar char="Ø"/>
            </a:pPr>
            <a:r>
              <a:rPr lang="el-GR" dirty="0" smtClean="0"/>
              <a:t>Οι εμπορικές σχέσεις της ΕΕ με την Κίνα είναι υψηλής προτεραιότητας καθώς η Κίνα είναι η τέταρτη μεγαλύτερη οικονομία παγκοσμίως και μια ιδιαίτερα ισχυρή πολιτική δύναμη στο παγκόσμιο γίγνεσθαι.</a:t>
            </a:r>
          </a:p>
          <a:p>
            <a:endParaRPr lang="el-GR" dirty="0"/>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8D4AA30B-5190-485D-8E60-2A24CBEC605E}" type="slidenum">
              <a:rPr lang="el-GR" altLang="el-GR" smtClean="0">
                <a:solidFill>
                  <a:srgbClr val="000000"/>
                </a:solidFill>
              </a:rPr>
              <a:pPr/>
              <a:t>22</a:t>
            </a:fld>
            <a:endParaRPr lang="el-GR" altLang="el-GR">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1143000"/>
            <a:ext cx="10972800" cy="1142992"/>
          </a:xfrm>
        </p:spPr>
        <p:txBody>
          <a:bodyPr>
            <a:normAutofit fontScale="90000"/>
          </a:bodyPr>
          <a:lstStyle/>
          <a:p>
            <a:r>
              <a:rPr lang="el-GR" b="1" dirty="0" smtClean="0"/>
              <a:t>ΕΜΠΟΡΙΚΕΣ </a:t>
            </a:r>
            <a:r>
              <a:rPr lang="en-US" b="1" dirty="0" smtClean="0"/>
              <a:t> </a:t>
            </a:r>
            <a:r>
              <a:rPr lang="el-GR" b="1" dirty="0" smtClean="0"/>
              <a:t>ΣΧΕΣΕΙΣ Ε</a:t>
            </a:r>
            <a:r>
              <a:rPr lang="en-US" b="1" dirty="0" smtClean="0"/>
              <a:t>.</a:t>
            </a:r>
            <a:r>
              <a:rPr lang="el-GR" b="1" dirty="0" smtClean="0"/>
              <a:t>Ε</a:t>
            </a:r>
            <a:r>
              <a:rPr lang="en-US" b="1" dirty="0" smtClean="0"/>
              <a:t>.</a:t>
            </a:r>
            <a:r>
              <a:rPr lang="el-GR" b="1" dirty="0" smtClean="0"/>
              <a:t> - ΚΙΝΑΣ</a:t>
            </a:r>
            <a:br>
              <a:rPr lang="el-GR" b="1" dirty="0" smtClean="0"/>
            </a:br>
            <a:endParaRPr lang="el-GR" dirty="0"/>
          </a:p>
        </p:txBody>
      </p:sp>
      <p:sp>
        <p:nvSpPr>
          <p:cNvPr id="3" name="2 - Θέση περιεχομένου"/>
          <p:cNvSpPr>
            <a:spLocks noGrp="1"/>
          </p:cNvSpPr>
          <p:nvPr>
            <p:ph idx="1"/>
          </p:nvPr>
        </p:nvSpPr>
        <p:spPr>
          <a:xfrm>
            <a:off x="609600" y="2272552"/>
            <a:ext cx="10618694" cy="4301983"/>
          </a:xfrm>
        </p:spPr>
        <p:txBody>
          <a:bodyPr/>
          <a:lstStyle/>
          <a:p>
            <a:pPr lvl="0" fontAlgn="base">
              <a:buFont typeface="Wingdings" pitchFamily="2" charset="2"/>
              <a:buChar char="Ø"/>
            </a:pPr>
            <a:r>
              <a:rPr lang="el-GR" dirty="0" smtClean="0"/>
              <a:t>Το 2008 οι δυο πλευρές έθεσαν σε λειτουργία ένα νέο στρατηγικό μηχανισμό για την ώθηση του εμπορίου και τον καθορισμό της οικονομικής πολιτικής</a:t>
            </a:r>
            <a:endParaRPr lang="en-US" dirty="0" smtClean="0"/>
          </a:p>
          <a:p>
            <a:pPr lvl="0" fontAlgn="base">
              <a:buFont typeface="Wingdings" pitchFamily="2" charset="2"/>
              <a:buChar char="Ø"/>
            </a:pPr>
            <a:endParaRPr lang="el-GR" dirty="0" smtClean="0"/>
          </a:p>
          <a:p>
            <a:pPr lvl="0" fontAlgn="base">
              <a:buFont typeface="Wingdings" pitchFamily="2" charset="2"/>
              <a:buChar char="Ø"/>
            </a:pPr>
            <a:r>
              <a:rPr lang="el-GR" dirty="0" smtClean="0"/>
              <a:t>Η ανοιχτή αγορά της Ευρωπαϊκής Ένωσης αποτελεί βασικό παράγοντα για την ανάπτυξη των κινεζικών εξαγωγών.</a:t>
            </a:r>
          </a:p>
          <a:p>
            <a:pPr>
              <a:buFont typeface="Wingdings" pitchFamily="2" charset="2"/>
              <a:buChar char="Ø"/>
            </a:pPr>
            <a:endParaRPr lang="el-GR" dirty="0"/>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8D4AA30B-5190-485D-8E60-2A24CBEC605E}" type="slidenum">
              <a:rPr lang="el-GR" altLang="el-GR" smtClean="0">
                <a:solidFill>
                  <a:srgbClr val="000000"/>
                </a:solidFill>
              </a:rPr>
              <a:pPr/>
              <a:t>23</a:t>
            </a:fld>
            <a:endParaRPr lang="el-GR" altLang="el-GR">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1143000"/>
            <a:ext cx="10972800" cy="857240"/>
          </a:xfrm>
        </p:spPr>
        <p:txBody>
          <a:bodyPr>
            <a:normAutofit fontScale="90000"/>
          </a:bodyPr>
          <a:lstStyle/>
          <a:p>
            <a:r>
              <a:rPr lang="el-GR" b="1" dirty="0" smtClean="0"/>
              <a:t>ΕΜΠΟΡΙΚΕΣ </a:t>
            </a:r>
            <a:r>
              <a:rPr lang="en-US" b="1" dirty="0" smtClean="0"/>
              <a:t> </a:t>
            </a:r>
            <a:r>
              <a:rPr lang="el-GR" b="1" dirty="0" smtClean="0"/>
              <a:t>ΣΧΕΣΕΙΣ Ε</a:t>
            </a:r>
            <a:r>
              <a:rPr lang="en-US" b="1" dirty="0" smtClean="0"/>
              <a:t>.</a:t>
            </a:r>
            <a:r>
              <a:rPr lang="el-GR" b="1" dirty="0" smtClean="0"/>
              <a:t>Ε</a:t>
            </a:r>
            <a:r>
              <a:rPr lang="en-US" b="1" dirty="0" smtClean="0"/>
              <a:t>.</a:t>
            </a:r>
            <a:r>
              <a:rPr lang="el-GR" b="1" dirty="0" smtClean="0"/>
              <a:t> - ΚΙΝΑΣ</a:t>
            </a:r>
            <a:br>
              <a:rPr lang="el-GR" b="1" dirty="0" smtClean="0"/>
            </a:br>
            <a:endParaRPr lang="el-GR" dirty="0"/>
          </a:p>
        </p:txBody>
      </p:sp>
      <p:sp>
        <p:nvSpPr>
          <p:cNvPr id="3" name="2 - Θέση περιεχομένου"/>
          <p:cNvSpPr>
            <a:spLocks noGrp="1"/>
          </p:cNvSpPr>
          <p:nvPr>
            <p:ph idx="1"/>
          </p:nvPr>
        </p:nvSpPr>
        <p:spPr>
          <a:xfrm>
            <a:off x="609600" y="1909482"/>
            <a:ext cx="10972800" cy="4665054"/>
          </a:xfrm>
        </p:spPr>
        <p:txBody>
          <a:bodyPr/>
          <a:lstStyle/>
          <a:p>
            <a:pPr lvl="0" fontAlgn="base">
              <a:buFont typeface="Wingdings" pitchFamily="2" charset="2"/>
              <a:buChar char="Ø"/>
            </a:pPr>
            <a:r>
              <a:rPr lang="el-GR" dirty="0" smtClean="0"/>
              <a:t>Η ΕΕ έχει επίσης επωφεληθεί από την ανάπτυξη της κινεζικής αγοράς και έχει δεσμευτεί να διευρύνει τις εμπορικές τις σχέσεις με την Κίνα.</a:t>
            </a:r>
            <a:endParaRPr lang="en-US" dirty="0" smtClean="0"/>
          </a:p>
          <a:p>
            <a:pPr lvl="0" fontAlgn="base">
              <a:buFont typeface="Wingdings" pitchFamily="2" charset="2"/>
              <a:buChar char="Ø"/>
            </a:pPr>
            <a:endParaRPr lang="el-GR" dirty="0" smtClean="0"/>
          </a:p>
          <a:p>
            <a:pPr lvl="0" fontAlgn="base">
              <a:buFont typeface="Wingdings" pitchFamily="2" charset="2"/>
              <a:buChar char="Ø"/>
            </a:pPr>
            <a:r>
              <a:rPr lang="el-GR" dirty="0" smtClean="0"/>
              <a:t>Η ΕΕ όμως πιέζει την Κίνα για την πραγμάτωση δίκαιου εμπορίου, σεβασμό των πνευματικών ιδιοκτησιακών δικαιωμάτων και εκπλήρωση των υποχρεώσεων που θέτει ο Παγκόσμιος Οργανισμός Εμπορίου. </a:t>
            </a:r>
          </a:p>
          <a:p>
            <a:pPr>
              <a:buFont typeface="Wingdings" pitchFamily="2" charset="2"/>
              <a:buChar char="Ø"/>
            </a:pPr>
            <a:endParaRPr lang="el-GR" dirty="0"/>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8D4AA30B-5190-485D-8E60-2A24CBEC605E}" type="slidenum">
              <a:rPr lang="el-GR" altLang="el-GR" smtClean="0">
                <a:solidFill>
                  <a:srgbClr val="000000"/>
                </a:solidFill>
              </a:rPr>
              <a:pPr/>
              <a:t>24</a:t>
            </a:fld>
            <a:endParaRPr lang="el-GR" altLang="el-GR">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1071546"/>
            <a:ext cx="10972800" cy="1138254"/>
          </a:xfrm>
        </p:spPr>
        <p:txBody>
          <a:bodyPr>
            <a:normAutofit fontScale="90000"/>
          </a:bodyPr>
          <a:lstStyle/>
          <a:p>
            <a:r>
              <a:rPr lang="el-GR" b="1" dirty="0" smtClean="0"/>
              <a:t>ΕΝΤΑΞΗ ΤΗΣ ΚΙΝΑΣ ΣΤΟΝ ΠΟΕ</a:t>
            </a:r>
            <a:br>
              <a:rPr lang="el-GR" b="1" dirty="0" smtClean="0"/>
            </a:br>
            <a:endParaRPr lang="el-GR" b="1" dirty="0"/>
          </a:p>
        </p:txBody>
      </p:sp>
      <p:sp>
        <p:nvSpPr>
          <p:cNvPr id="3" name="2 - Θέση περιεχομένου"/>
          <p:cNvSpPr>
            <a:spLocks noGrp="1"/>
          </p:cNvSpPr>
          <p:nvPr>
            <p:ph idx="1"/>
          </p:nvPr>
        </p:nvSpPr>
        <p:spPr/>
        <p:txBody>
          <a:bodyPr/>
          <a:lstStyle/>
          <a:p>
            <a:pPr lvl="0" fontAlgn="base">
              <a:buFont typeface="Wingdings" pitchFamily="2" charset="2"/>
              <a:buChar char="Ø"/>
            </a:pPr>
            <a:r>
              <a:rPr lang="el-GR" dirty="0" smtClean="0"/>
              <a:t> </a:t>
            </a:r>
            <a:r>
              <a:rPr lang="en-US" dirty="0" smtClean="0"/>
              <a:t>H </a:t>
            </a:r>
            <a:r>
              <a:rPr lang="el-GR" dirty="0" smtClean="0"/>
              <a:t>ΕΕ υποστήριξε σθεναρά την ένταξη της Κίνας στον Παγκόσμιο Οργανισμό Εμπορίου.</a:t>
            </a:r>
            <a:endParaRPr lang="en-US" dirty="0" smtClean="0"/>
          </a:p>
          <a:p>
            <a:pPr lvl="0" fontAlgn="base">
              <a:buFont typeface="Wingdings" pitchFamily="2" charset="2"/>
              <a:buChar char="Ø"/>
            </a:pPr>
            <a:endParaRPr lang="el-GR" dirty="0" smtClean="0"/>
          </a:p>
          <a:p>
            <a:pPr lvl="0" fontAlgn="base">
              <a:buFont typeface="Wingdings" pitchFamily="2" charset="2"/>
              <a:buChar char="Ø"/>
            </a:pPr>
            <a:r>
              <a:rPr lang="el-GR" dirty="0" smtClean="0"/>
              <a:t>Το επιχείρημα της ΕΕ ήταν ότι χωρίς την Κίνα ο ΠΟΕ δεν εκπληρώνει τον καθολικό σκοπό του.</a:t>
            </a:r>
            <a:endParaRPr lang="en-US" dirty="0" smtClean="0"/>
          </a:p>
          <a:p>
            <a:pPr lvl="0" fontAlgn="base">
              <a:buFont typeface="Wingdings" pitchFamily="2" charset="2"/>
              <a:buChar char="Ø"/>
            </a:pPr>
            <a:endParaRPr lang="el-GR" dirty="0" smtClean="0"/>
          </a:p>
          <a:p>
            <a:pPr lvl="0" fontAlgn="base">
              <a:buFont typeface="Wingdings" pitchFamily="2" charset="2"/>
              <a:buChar char="Ø"/>
            </a:pPr>
            <a:r>
              <a:rPr lang="el-GR" dirty="0" smtClean="0"/>
              <a:t>Η Κίνα εντάχθηκε στον ΠΟΕ το Δεκέμβριο του 2001 κάνοντας αποφασιστικό βήμα για την ένταξή της στο παγκόσμιο οικονομικό γίγνεσθαι. </a:t>
            </a:r>
          </a:p>
          <a:p>
            <a:pPr>
              <a:buFont typeface="Wingdings" pitchFamily="2" charset="2"/>
              <a:buChar char="Ø"/>
            </a:pPr>
            <a:endParaRPr lang="el-GR" dirty="0"/>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8D4AA30B-5190-485D-8E60-2A24CBEC605E}" type="slidenum">
              <a:rPr lang="el-GR" altLang="el-GR" smtClean="0">
                <a:solidFill>
                  <a:srgbClr val="000000"/>
                </a:solidFill>
              </a:rPr>
              <a:pPr/>
              <a:t>25</a:t>
            </a:fld>
            <a:endParaRPr lang="el-GR" altLang="el-GR">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803424" y="383221"/>
            <a:ext cx="10725187" cy="1000132"/>
          </a:xfrm>
        </p:spPr>
        <p:txBody>
          <a:bodyPr/>
          <a:lstStyle/>
          <a:p>
            <a:r>
              <a:rPr lang="el-GR" b="1" dirty="0" smtClean="0"/>
              <a:t>Ιαπωνία</a:t>
            </a:r>
            <a:endParaRPr lang="el-GR" b="1" dirty="0"/>
          </a:p>
        </p:txBody>
      </p:sp>
      <p:sp>
        <p:nvSpPr>
          <p:cNvPr id="3" name="2 - Θέση περιεχομένου"/>
          <p:cNvSpPr>
            <a:spLocks noGrp="1"/>
          </p:cNvSpPr>
          <p:nvPr>
            <p:ph idx="1"/>
          </p:nvPr>
        </p:nvSpPr>
        <p:spPr>
          <a:xfrm>
            <a:off x="609600" y="1371600"/>
            <a:ext cx="10972800" cy="5202936"/>
          </a:xfrm>
        </p:spPr>
        <p:txBody>
          <a:bodyPr>
            <a:noAutofit/>
          </a:bodyPr>
          <a:lstStyle/>
          <a:p>
            <a:pPr algn="just">
              <a:buFont typeface="Wingdings" pitchFamily="2" charset="2"/>
              <a:buChar char="Ø"/>
            </a:pPr>
            <a:r>
              <a:rPr lang="el-GR" dirty="0" smtClean="0">
                <a:latin typeface="+mj-lt"/>
              </a:rPr>
              <a:t>Μη μόνιμο μέλος του Συμβουλίου Ασφαλείας του ΟΗΕ</a:t>
            </a:r>
          </a:p>
          <a:p>
            <a:pPr algn="just">
              <a:buFont typeface="Wingdings" pitchFamily="2" charset="2"/>
              <a:buChar char="Ø"/>
            </a:pPr>
            <a:endParaRPr lang="el-GR" dirty="0" smtClean="0">
              <a:latin typeface="+mj-lt"/>
            </a:endParaRPr>
          </a:p>
          <a:p>
            <a:pPr algn="just">
              <a:buFont typeface="Wingdings" pitchFamily="2" charset="2"/>
              <a:buChar char="Ø"/>
            </a:pPr>
            <a:r>
              <a:rPr lang="el-GR" dirty="0" smtClean="0">
                <a:latin typeface="+mj-lt"/>
              </a:rPr>
              <a:t>Επίσημη παραίτηση του δικαιώματός της να κηρύξει πόλεμο &amp; να εμπλακεί σε εχθροπραξίες</a:t>
            </a:r>
          </a:p>
          <a:p>
            <a:pPr algn="just">
              <a:buFont typeface="Wingdings" pitchFamily="2" charset="2"/>
              <a:buChar char="Ø"/>
            </a:pPr>
            <a:endParaRPr lang="el-GR" dirty="0" smtClean="0">
              <a:latin typeface="+mj-lt"/>
            </a:endParaRPr>
          </a:p>
          <a:p>
            <a:pPr algn="just">
              <a:buFont typeface="Wingdings" pitchFamily="2" charset="2"/>
              <a:buChar char="Ø"/>
            </a:pPr>
            <a:r>
              <a:rPr lang="el-GR" dirty="0" smtClean="0">
                <a:latin typeface="+mj-lt"/>
              </a:rPr>
              <a:t>Όλο και ενεργότερη συμμετοχή της στην παγκόσμια ειρήνη &amp; ασφάλεια</a:t>
            </a:r>
          </a:p>
          <a:p>
            <a:pPr algn="just">
              <a:buFont typeface="Wingdings" pitchFamily="2" charset="2"/>
              <a:buChar char="Ø"/>
            </a:pPr>
            <a:endParaRPr lang="el-GR" dirty="0" smtClean="0">
              <a:latin typeface="+mj-lt"/>
            </a:endParaRPr>
          </a:p>
          <a:p>
            <a:pPr algn="just">
              <a:buFont typeface="Wingdings" pitchFamily="2" charset="2"/>
              <a:buChar char="Ø"/>
            </a:pPr>
            <a:r>
              <a:rPr lang="el-GR" dirty="0" smtClean="0">
                <a:latin typeface="+mj-lt"/>
              </a:rPr>
              <a:t>Σύγχρονες και εξοπλισμένες ένοπλες δυνάμεις</a:t>
            </a:r>
          </a:p>
          <a:p>
            <a:pPr algn="just">
              <a:buFont typeface="Wingdings" pitchFamily="2" charset="2"/>
              <a:buChar char="Ø"/>
            </a:pPr>
            <a:endParaRPr lang="el-GR" dirty="0" smtClean="0">
              <a:latin typeface="+mj-lt"/>
            </a:endParaRPr>
          </a:p>
          <a:p>
            <a:pPr algn="just">
              <a:buFont typeface="Wingdings" pitchFamily="2" charset="2"/>
              <a:buChar char="Ø"/>
            </a:pPr>
            <a:r>
              <a:rPr lang="el-GR" dirty="0" smtClean="0">
                <a:latin typeface="+mj-lt"/>
              </a:rPr>
              <a:t>Διατήρηση της άμυνας στο εσωτερικό της Χώρας και εξασφάλιση &amp; εμπέδωση στους πολίτες της ειρήνη</a:t>
            </a:r>
            <a:endParaRPr lang="el-GR" dirty="0">
              <a:latin typeface="+mj-lt"/>
            </a:endParaRPr>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8D4AA30B-5190-485D-8E60-2A24CBEC605E}" type="slidenum">
              <a:rPr lang="el-GR" altLang="el-GR" smtClean="0">
                <a:solidFill>
                  <a:srgbClr val="000000"/>
                </a:solidFill>
              </a:rPr>
              <a:pPr/>
              <a:t>26</a:t>
            </a:fld>
            <a:endParaRPr lang="el-GR" altLang="el-GR">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http://thumbs.dreamstime.com/z/%CF%87%CE%AC%CF%81%CF%84%CE%B7%CF%82-%CF%84%CE%B7%CF%82-%CE%B9%CE%B1%CF%80%CF%89%CE%BD%CE%AF%CE%B1%CF%82-6838463.jpg"/>
          <p:cNvPicPr>
            <a:picLocks noChangeAspect="1" noChangeArrowheads="1"/>
          </p:cNvPicPr>
          <p:nvPr/>
        </p:nvPicPr>
        <p:blipFill>
          <a:blip r:embed="rId2" cstate="print"/>
          <a:srcRect/>
          <a:stretch>
            <a:fillRect/>
          </a:stretch>
        </p:blipFill>
        <p:spPr bwMode="auto">
          <a:xfrm>
            <a:off x="0" y="0"/>
            <a:ext cx="12192000" cy="6858000"/>
          </a:xfrm>
          <a:prstGeom prst="rect">
            <a:avLst/>
          </a:prstGeom>
          <a:noFill/>
        </p:spPr>
      </p:pic>
      <p:sp>
        <p:nvSpPr>
          <p:cNvPr id="3" name="2 - Θέση υποσέλιδου"/>
          <p:cNvSpPr>
            <a:spLocks noGrp="1"/>
          </p:cNvSpPr>
          <p:nvPr>
            <p:ph type="ftr" sz="quarter" idx="11"/>
          </p:nvPr>
        </p:nvSpPr>
        <p:spPr/>
        <p:txBody>
          <a:bodyPr/>
          <a:lstStyle/>
          <a:p>
            <a:r>
              <a:rPr lang="el-GR" smtClean="0"/>
              <a:t>ΜΠΑΚΟΒΑΣΙΛΗΣ ΜΑΝΟΣ   ΠΑΡΟΥΤΟΓΛΟΥ  ΙΩΣΗΦ  2015</a:t>
            </a:r>
            <a:endParaRPr lang="el-GR"/>
          </a:p>
        </p:txBody>
      </p:sp>
      <p:sp>
        <p:nvSpPr>
          <p:cNvPr id="4" name="3 - Θέση αριθμού διαφάνειας"/>
          <p:cNvSpPr>
            <a:spLocks noGrp="1"/>
          </p:cNvSpPr>
          <p:nvPr>
            <p:ph type="sldNum" sz="quarter" idx="12"/>
          </p:nvPr>
        </p:nvSpPr>
        <p:spPr/>
        <p:txBody>
          <a:bodyPr/>
          <a:lstStyle/>
          <a:p>
            <a:fld id="{16BB4C11-F048-4FEA-83F0-B272DBBC36FC}" type="slidenum">
              <a:rPr lang="el-GR" altLang="el-GR" smtClean="0">
                <a:solidFill>
                  <a:srgbClr val="000000"/>
                </a:solidFill>
              </a:rPr>
              <a:pPr/>
              <a:t>27</a:t>
            </a:fld>
            <a:endParaRPr lang="el-GR" altLang="el-GR">
              <a:solidFill>
                <a:srgbClr val="000000"/>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428604"/>
            <a:ext cx="10972800" cy="785818"/>
          </a:xfrm>
        </p:spPr>
        <p:txBody>
          <a:bodyPr>
            <a:normAutofit/>
          </a:bodyPr>
          <a:lstStyle/>
          <a:p>
            <a:r>
              <a:rPr lang="el-GR" b="1" dirty="0" smtClean="0"/>
              <a:t>Ιαπωνία</a:t>
            </a:r>
            <a:endParaRPr lang="el-GR" b="1" dirty="0"/>
          </a:p>
        </p:txBody>
      </p:sp>
      <p:sp>
        <p:nvSpPr>
          <p:cNvPr id="3" name="2 - Θέση περιεχομένου"/>
          <p:cNvSpPr>
            <a:spLocks noGrp="1"/>
          </p:cNvSpPr>
          <p:nvPr>
            <p:ph idx="1"/>
          </p:nvPr>
        </p:nvSpPr>
        <p:spPr>
          <a:xfrm>
            <a:off x="609600" y="1385046"/>
            <a:ext cx="11582400" cy="5189489"/>
          </a:xfrm>
        </p:spPr>
        <p:txBody>
          <a:bodyPr>
            <a:noAutofit/>
          </a:bodyPr>
          <a:lstStyle/>
          <a:p>
            <a:pPr>
              <a:buFont typeface="Wingdings" pitchFamily="2" charset="2"/>
              <a:buChar char="Ø"/>
            </a:pPr>
            <a:r>
              <a:rPr lang="el-GR" dirty="0" smtClean="0">
                <a:latin typeface="+mj-lt"/>
              </a:rPr>
              <a:t>Μέλος της περιφερειακής συνεργασίας Α</a:t>
            </a:r>
            <a:r>
              <a:rPr lang="en-US" dirty="0" smtClean="0">
                <a:latin typeface="+mj-lt"/>
              </a:rPr>
              <a:t>SEAN (Association of </a:t>
            </a:r>
            <a:r>
              <a:rPr lang="en-US" dirty="0" err="1" smtClean="0">
                <a:latin typeface="+mj-lt"/>
              </a:rPr>
              <a:t>Southest</a:t>
            </a:r>
            <a:r>
              <a:rPr lang="en-US" dirty="0" smtClean="0">
                <a:latin typeface="+mj-lt"/>
              </a:rPr>
              <a:t>  Asian Nations)</a:t>
            </a:r>
            <a:endParaRPr lang="el-GR" dirty="0" smtClean="0">
              <a:latin typeface="+mj-lt"/>
            </a:endParaRPr>
          </a:p>
          <a:p>
            <a:pPr>
              <a:buFont typeface="Wingdings" pitchFamily="2" charset="2"/>
              <a:buChar char="Ø"/>
            </a:pPr>
            <a:r>
              <a:rPr lang="el-GR" dirty="0" smtClean="0">
                <a:latin typeface="+mj-lt"/>
              </a:rPr>
              <a:t>Αποτελεί στρατηγικό εταίρο της Ένωσης από το 2004, καθώς και τη βιομηχανικά ισχυρότερη χώρα της Ασίας, με ενεργό ρόλο στα περιφερειακά ζητήματα ασφαλείας της Ν.Α. </a:t>
            </a:r>
            <a:r>
              <a:rPr lang="en-US" dirty="0" smtClean="0">
                <a:latin typeface="+mj-lt"/>
              </a:rPr>
              <a:t>&amp; </a:t>
            </a:r>
            <a:r>
              <a:rPr lang="el-GR" dirty="0" smtClean="0">
                <a:latin typeface="+mj-lt"/>
              </a:rPr>
              <a:t> Β.Α. Ασίας</a:t>
            </a:r>
          </a:p>
          <a:p>
            <a:pPr>
              <a:buFont typeface="Wingdings" pitchFamily="2" charset="2"/>
              <a:buChar char="Ø"/>
            </a:pPr>
            <a:r>
              <a:rPr lang="en-US" dirty="0" smtClean="0">
                <a:latin typeface="+mj-lt"/>
              </a:rPr>
              <a:t>M</a:t>
            </a:r>
            <a:r>
              <a:rPr lang="el-GR" dirty="0" err="1" smtClean="0">
                <a:latin typeface="+mj-lt"/>
              </a:rPr>
              <a:t>εγάλη</a:t>
            </a:r>
            <a:r>
              <a:rPr lang="el-GR" dirty="0" smtClean="0">
                <a:latin typeface="+mj-lt"/>
              </a:rPr>
              <a:t> οικονομική δύναμη  διότι</a:t>
            </a:r>
            <a:r>
              <a:rPr lang="en-US" dirty="0" smtClean="0">
                <a:latin typeface="+mj-lt"/>
              </a:rPr>
              <a:t>,</a:t>
            </a:r>
          </a:p>
          <a:p>
            <a:pPr>
              <a:buFont typeface="Wingdings" pitchFamily="2" charset="2"/>
              <a:buChar char="Ø"/>
            </a:pPr>
            <a:r>
              <a:rPr lang="en-US" dirty="0" smtClean="0">
                <a:latin typeface="+mj-lt"/>
              </a:rPr>
              <a:t>3</a:t>
            </a:r>
            <a:r>
              <a:rPr lang="el-GR" baseline="30000" dirty="0" smtClean="0">
                <a:latin typeface="+mj-lt"/>
              </a:rPr>
              <a:t>η</a:t>
            </a:r>
            <a:r>
              <a:rPr lang="el-GR" dirty="0" smtClean="0">
                <a:latin typeface="+mj-lt"/>
              </a:rPr>
              <a:t> μεγαλύτερη οικονομία στον κόσμο σε ονομαστικό ΑΕΠ </a:t>
            </a:r>
          </a:p>
          <a:p>
            <a:pPr>
              <a:buFont typeface="Wingdings" pitchFamily="2" charset="2"/>
              <a:buChar char="Ø"/>
            </a:pPr>
            <a:r>
              <a:rPr lang="el-GR" dirty="0" smtClean="0">
                <a:latin typeface="+mj-lt"/>
              </a:rPr>
              <a:t>4</a:t>
            </a:r>
            <a:r>
              <a:rPr lang="el-GR" baseline="30000" dirty="0" smtClean="0">
                <a:latin typeface="+mj-lt"/>
              </a:rPr>
              <a:t>η</a:t>
            </a:r>
            <a:r>
              <a:rPr lang="el-GR" dirty="0" smtClean="0">
                <a:latin typeface="+mj-lt"/>
              </a:rPr>
              <a:t> </a:t>
            </a:r>
            <a:r>
              <a:rPr lang="en-US" dirty="0" smtClean="0">
                <a:latin typeface="+mj-lt"/>
              </a:rPr>
              <a:t> </a:t>
            </a:r>
            <a:r>
              <a:rPr lang="el-GR" dirty="0" smtClean="0">
                <a:latin typeface="+mj-lt"/>
              </a:rPr>
              <a:t>μεγαλύτερη σε αγοραστική δύναμη </a:t>
            </a:r>
          </a:p>
          <a:p>
            <a:pPr>
              <a:buFont typeface="Wingdings" pitchFamily="2" charset="2"/>
              <a:buChar char="Ø"/>
            </a:pPr>
            <a:r>
              <a:rPr lang="el-GR" dirty="0" smtClean="0">
                <a:latin typeface="+mj-lt"/>
              </a:rPr>
              <a:t>4</a:t>
            </a:r>
            <a:r>
              <a:rPr lang="el-GR" baseline="30000" dirty="0" smtClean="0">
                <a:latin typeface="+mj-lt"/>
              </a:rPr>
              <a:t>ος</a:t>
            </a:r>
            <a:r>
              <a:rPr lang="el-GR" dirty="0" smtClean="0">
                <a:latin typeface="+mj-lt"/>
              </a:rPr>
              <a:t> μεγαλύτερος εξαγωγέας στον κόσμο </a:t>
            </a:r>
          </a:p>
          <a:p>
            <a:pPr>
              <a:buFont typeface="Wingdings" pitchFamily="2" charset="2"/>
              <a:buChar char="Ø"/>
            </a:pPr>
            <a:r>
              <a:rPr lang="el-GR" dirty="0" smtClean="0">
                <a:latin typeface="+mj-lt"/>
              </a:rPr>
              <a:t>4</a:t>
            </a:r>
            <a:r>
              <a:rPr lang="el-GR" baseline="30000" dirty="0" smtClean="0">
                <a:latin typeface="+mj-lt"/>
              </a:rPr>
              <a:t>ος</a:t>
            </a:r>
            <a:r>
              <a:rPr lang="el-GR" dirty="0" smtClean="0">
                <a:latin typeface="+mj-lt"/>
              </a:rPr>
              <a:t> μεγαλύτερος εισαγωγέας</a:t>
            </a:r>
            <a:endParaRPr lang="el-GR" dirty="0">
              <a:latin typeface="+mj-lt"/>
            </a:endParaRPr>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8D4AA30B-5190-485D-8E60-2A24CBEC605E}" type="slidenum">
              <a:rPr lang="el-GR" altLang="el-GR" smtClean="0">
                <a:solidFill>
                  <a:srgbClr val="000000"/>
                </a:solidFill>
              </a:rPr>
              <a:pPr/>
              <a:t>28</a:t>
            </a:fld>
            <a:endParaRPr lang="el-GR" altLang="el-GR">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609600" y="571479"/>
            <a:ext cx="10972800" cy="1243873"/>
          </a:xfrm>
        </p:spPr>
        <p:txBody>
          <a:bodyPr>
            <a:normAutofit/>
          </a:bodyPr>
          <a:lstStyle/>
          <a:p>
            <a:pPr algn="ctr"/>
            <a:r>
              <a:rPr lang="el-GR" b="1" dirty="0" smtClean="0"/>
              <a:t>Ε.Ε. </a:t>
            </a:r>
            <a:r>
              <a:rPr lang="en-US" b="1" dirty="0" smtClean="0"/>
              <a:t>&amp;</a:t>
            </a:r>
            <a:r>
              <a:rPr lang="el-GR" b="1" dirty="0" smtClean="0"/>
              <a:t> Ιαπωνία</a:t>
            </a:r>
            <a:endParaRPr lang="el-GR" b="1" dirty="0"/>
          </a:p>
        </p:txBody>
      </p:sp>
      <p:sp>
        <p:nvSpPr>
          <p:cNvPr id="5" name="4 - Θέση περιεχομένου"/>
          <p:cNvSpPr>
            <a:spLocks noGrp="1"/>
          </p:cNvSpPr>
          <p:nvPr>
            <p:ph idx="1"/>
          </p:nvPr>
        </p:nvSpPr>
        <p:spPr>
          <a:xfrm>
            <a:off x="609600" y="1600200"/>
            <a:ext cx="10847293" cy="4974336"/>
          </a:xfrm>
        </p:spPr>
        <p:txBody>
          <a:bodyPr>
            <a:noAutofit/>
          </a:bodyPr>
          <a:lstStyle/>
          <a:p>
            <a:pPr algn="just">
              <a:buFont typeface="Wingdings" pitchFamily="2" charset="2"/>
              <a:buChar char="Ø"/>
            </a:pPr>
            <a:r>
              <a:rPr lang="el-GR" dirty="0" smtClean="0"/>
              <a:t>Η Ιαπωνία έχει ένα τεράστιο εμπορικό πλεόνασμα έναντι της Ε</a:t>
            </a:r>
            <a:r>
              <a:rPr lang="en-US" dirty="0" smtClean="0"/>
              <a:t>.</a:t>
            </a:r>
            <a:r>
              <a:rPr lang="el-GR" dirty="0" smtClean="0"/>
              <a:t>Ε</a:t>
            </a:r>
            <a:r>
              <a:rPr lang="en-US" dirty="0" smtClean="0"/>
              <a:t>.</a:t>
            </a:r>
            <a:r>
              <a:rPr lang="el-GR" dirty="0" smtClean="0"/>
              <a:t>    </a:t>
            </a:r>
          </a:p>
          <a:p>
            <a:pPr algn="just">
              <a:buFont typeface="Wingdings" pitchFamily="2" charset="2"/>
              <a:buChar char="Ø"/>
            </a:pPr>
            <a:r>
              <a:rPr lang="el-GR" dirty="0" smtClean="0"/>
              <a:t>Οι εξαγωγές της προς τις 28 χώρες είναι σχεδόν διπλάσιες από τις εισαγωγές τους από αυτές</a:t>
            </a:r>
          </a:p>
          <a:p>
            <a:pPr algn="just">
              <a:buFont typeface="Wingdings" pitchFamily="2" charset="2"/>
              <a:buChar char="Ø"/>
            </a:pPr>
            <a:r>
              <a:rPr lang="el-GR" dirty="0" smtClean="0"/>
              <a:t>Η E.E. είναι ο 3ος εξαγωγικός </a:t>
            </a:r>
            <a:r>
              <a:rPr lang="en-US" dirty="0" smtClean="0"/>
              <a:t>&amp;</a:t>
            </a:r>
            <a:r>
              <a:rPr lang="el-GR" dirty="0" smtClean="0"/>
              <a:t> εισαγωγικός εταίρος της Ιαπωνίας μετά την ΗΠΑ </a:t>
            </a:r>
            <a:r>
              <a:rPr lang="en-US" dirty="0" smtClean="0"/>
              <a:t> &amp;</a:t>
            </a:r>
            <a:r>
              <a:rPr lang="el-GR" dirty="0" smtClean="0"/>
              <a:t> την Κίνα</a:t>
            </a:r>
          </a:p>
          <a:p>
            <a:pPr algn="just">
              <a:buFont typeface="Wingdings" pitchFamily="2" charset="2"/>
              <a:buChar char="Ø"/>
            </a:pPr>
            <a:r>
              <a:rPr lang="el-GR" dirty="0" smtClean="0"/>
              <a:t>Η Ιαπωνία είναι ο έβδομος εμπορικός εταίρος της </a:t>
            </a:r>
            <a:r>
              <a:rPr lang="en-US" dirty="0" smtClean="0"/>
              <a:t> </a:t>
            </a:r>
            <a:r>
              <a:rPr lang="el-GR" dirty="0" smtClean="0"/>
              <a:t>Ε.Ε.</a:t>
            </a:r>
          </a:p>
          <a:p>
            <a:pPr algn="just">
              <a:buFont typeface="Wingdings" pitchFamily="2" charset="2"/>
              <a:buChar char="Ø"/>
            </a:pPr>
            <a:r>
              <a:rPr lang="el-GR" dirty="0" smtClean="0"/>
              <a:t>Η </a:t>
            </a:r>
            <a:r>
              <a:rPr lang="en-US" dirty="0" smtClean="0"/>
              <a:t>E</a:t>
            </a:r>
            <a:r>
              <a:rPr lang="el-GR" dirty="0" smtClean="0"/>
              <a:t>.Ε. γίνεται ένας όλο </a:t>
            </a:r>
            <a:r>
              <a:rPr lang="en-US" dirty="0" smtClean="0"/>
              <a:t>&amp;</a:t>
            </a:r>
            <a:r>
              <a:rPr lang="el-GR" dirty="0" smtClean="0"/>
              <a:t> σημαντικότερος εταίρος για την </a:t>
            </a:r>
            <a:r>
              <a:rPr lang="en-US" dirty="0" smtClean="0"/>
              <a:t>I</a:t>
            </a:r>
            <a:r>
              <a:rPr lang="el-GR" dirty="0" err="1" smtClean="0"/>
              <a:t>απωνία</a:t>
            </a:r>
            <a:r>
              <a:rPr lang="el-GR" dirty="0" smtClean="0"/>
              <a:t> λόγω του μεγέθους της ενιαίας αγοράς </a:t>
            </a:r>
            <a:r>
              <a:rPr lang="en-US" dirty="0" smtClean="0"/>
              <a:t>&amp;</a:t>
            </a:r>
            <a:r>
              <a:rPr lang="el-GR" dirty="0" smtClean="0"/>
              <a:t> των προσπαθειών που γίνονται για ανάπτυξη του εμπορίου </a:t>
            </a:r>
            <a:r>
              <a:rPr lang="en-US" dirty="0" smtClean="0"/>
              <a:t> &amp;</a:t>
            </a:r>
            <a:r>
              <a:rPr lang="el-GR" dirty="0" smtClean="0"/>
              <a:t> της συνεργασίας</a:t>
            </a:r>
            <a:endParaRPr lang="el-GR" dirty="0"/>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D4AA30B-5190-485D-8E60-2A24CBEC605E}" type="slidenum">
              <a:rPr lang="el-GR" altLang="el-GR" smtClean="0">
                <a:solidFill>
                  <a:srgbClr val="000000"/>
                </a:solidFill>
              </a:rPr>
              <a:pPr/>
              <a:t>29</a:t>
            </a:fld>
            <a:endParaRPr lang="el-GR" altLang="el-GR">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 Τίτλος"/>
          <p:cNvSpPr>
            <a:spLocks noGrp="1"/>
          </p:cNvSpPr>
          <p:nvPr>
            <p:ph type="title"/>
          </p:nvPr>
        </p:nvSpPr>
        <p:spPr>
          <a:xfrm>
            <a:off x="2244439" y="665018"/>
            <a:ext cx="9337964" cy="752620"/>
          </a:xfrm>
        </p:spPr>
        <p:txBody>
          <a:bodyPr/>
          <a:lstStyle/>
          <a:p>
            <a:r>
              <a:rPr lang="el-GR" altLang="el-GR" b="1" dirty="0" smtClean="0"/>
              <a:t>Τι Είναι ο ΠΟΕ</a:t>
            </a:r>
            <a:r>
              <a:rPr lang="el-GR" altLang="el-GR" sz="4000" b="1" dirty="0" smtClean="0"/>
              <a:t> </a:t>
            </a:r>
            <a:endParaRPr lang="el-GR" dirty="0"/>
          </a:p>
        </p:txBody>
      </p:sp>
      <p:sp>
        <p:nvSpPr>
          <p:cNvPr id="10" name="9 - Θέση υποσέλιδου"/>
          <p:cNvSpPr>
            <a:spLocks noGrp="1"/>
          </p:cNvSpPr>
          <p:nvPr>
            <p:ph type="ftr" sz="quarter" idx="11"/>
          </p:nvPr>
        </p:nvSpPr>
        <p:spPr/>
        <p:txBody>
          <a:bodyPr/>
          <a:lstStyle/>
          <a:p>
            <a:pPr>
              <a:defRPr/>
            </a:pPr>
            <a:endParaRPr lang="el-GR" dirty="0">
              <a:solidFill>
                <a:srgbClr val="000000"/>
              </a:solidFill>
            </a:endParaRPr>
          </a:p>
        </p:txBody>
      </p:sp>
      <p:sp>
        <p:nvSpPr>
          <p:cNvPr id="3075" name="5 - Θέση αριθμού διαφάνειας"/>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5EABDA0-206C-4950-BAD1-F12DDC497556}" type="slidenum">
              <a:rPr lang="el-GR" altLang="el-GR">
                <a:solidFill>
                  <a:srgbClr val="000000"/>
                </a:solidFill>
              </a:rPr>
              <a:pPr eaLnBrk="1" hangingPunct="1"/>
              <a:t>3</a:t>
            </a:fld>
            <a:endParaRPr lang="el-GR" altLang="el-GR">
              <a:solidFill>
                <a:srgbClr val="000000"/>
              </a:solidFill>
            </a:endParaRPr>
          </a:p>
        </p:txBody>
      </p:sp>
      <p:sp>
        <p:nvSpPr>
          <p:cNvPr id="3077" name="Rectangle 3"/>
          <p:cNvSpPr>
            <a:spLocks noGrp="1" noChangeArrowheads="1"/>
          </p:cNvSpPr>
          <p:nvPr>
            <p:ph type="body" idx="4294967295"/>
          </p:nvPr>
        </p:nvSpPr>
        <p:spPr>
          <a:xfrm>
            <a:off x="692732" y="1565564"/>
            <a:ext cx="10432473" cy="5555672"/>
          </a:xfrm>
        </p:spPr>
        <p:txBody>
          <a:bodyPr>
            <a:noAutofit/>
          </a:bodyPr>
          <a:lstStyle/>
          <a:p>
            <a:pPr eaLnBrk="1" hangingPunct="1">
              <a:lnSpc>
                <a:spcPct val="90000"/>
              </a:lnSpc>
              <a:buFont typeface="Wingdings" panose="05000000000000000000" pitchFamily="2" charset="2"/>
              <a:buChar char="Ø"/>
            </a:pPr>
            <a:r>
              <a:rPr lang="el-GR" altLang="el-GR" dirty="0" smtClean="0">
                <a:latin typeface="Trebuchet MS" pitchFamily="34" charset="0"/>
              </a:rPr>
              <a:t>Διεθνής </a:t>
            </a:r>
            <a:r>
              <a:rPr lang="el-GR" altLang="el-GR" dirty="0">
                <a:latin typeface="Trebuchet MS" pitchFamily="34" charset="0"/>
              </a:rPr>
              <a:t>Οργανισμός με </a:t>
            </a:r>
            <a:r>
              <a:rPr lang="el-GR" altLang="el-GR" dirty="0" smtClean="0">
                <a:latin typeface="Trebuchet MS" pitchFamily="34" charset="0"/>
              </a:rPr>
              <a:t>έδρα </a:t>
            </a:r>
            <a:r>
              <a:rPr lang="el-GR" altLang="el-GR" dirty="0">
                <a:latin typeface="Trebuchet MS" pitchFamily="34" charset="0"/>
              </a:rPr>
              <a:t>τη Γενεύη. </a:t>
            </a:r>
            <a:r>
              <a:rPr lang="el-GR" altLang="el-GR" dirty="0" smtClean="0">
                <a:latin typeface="Trebuchet MS" pitchFamily="34" charset="0"/>
              </a:rPr>
              <a:t>Αποτελεί ένα </a:t>
            </a:r>
            <a:r>
              <a:rPr lang="el-GR" altLang="el-GR" dirty="0">
                <a:latin typeface="Trebuchet MS" pitchFamily="34" charset="0"/>
              </a:rPr>
              <a:t>από τους τρεις Πυλώνες του Παγκόσμιου Οικονομικού </a:t>
            </a:r>
            <a:r>
              <a:rPr lang="el-GR" altLang="el-GR" dirty="0" smtClean="0">
                <a:latin typeface="Trebuchet MS" pitchFamily="34" charset="0"/>
              </a:rPr>
              <a:t>Συστήματος</a:t>
            </a:r>
            <a:endParaRPr lang="el-GR" altLang="el-GR" dirty="0">
              <a:latin typeface="Trebuchet MS" pitchFamily="34" charset="0"/>
            </a:endParaRPr>
          </a:p>
          <a:p>
            <a:pPr eaLnBrk="1" hangingPunct="1">
              <a:lnSpc>
                <a:spcPct val="90000"/>
              </a:lnSpc>
              <a:buFont typeface="Wingdings" panose="05000000000000000000" pitchFamily="2" charset="2"/>
              <a:buChar char="Ø"/>
            </a:pPr>
            <a:r>
              <a:rPr lang="el-GR" altLang="el-GR" dirty="0" smtClean="0">
                <a:latin typeface="Trebuchet MS" pitchFamily="34" charset="0"/>
              </a:rPr>
              <a:t>Ενσωμάτωσε </a:t>
            </a:r>
            <a:r>
              <a:rPr lang="el-GR" altLang="el-GR" dirty="0">
                <a:latin typeface="Trebuchet MS" pitchFamily="34" charset="0"/>
              </a:rPr>
              <a:t>τα Αποτελέσματα των Πολυμερών Εμπορικών </a:t>
            </a:r>
            <a:r>
              <a:rPr lang="el-GR" altLang="el-GR" dirty="0" smtClean="0">
                <a:latin typeface="Trebuchet MS" pitchFamily="34" charset="0"/>
              </a:rPr>
              <a:t>Διαπραγματεύσεων </a:t>
            </a:r>
            <a:r>
              <a:rPr lang="el-GR" altLang="el-GR" dirty="0">
                <a:latin typeface="Trebuchet MS" pitchFamily="34" charset="0"/>
              </a:rPr>
              <a:t>του Γύρου Ουρουγουάης που </a:t>
            </a:r>
            <a:r>
              <a:rPr lang="el-GR" altLang="el-GR" dirty="0" smtClean="0">
                <a:latin typeface="Trebuchet MS" pitchFamily="34" charset="0"/>
              </a:rPr>
              <a:t>ξεκίνησαν </a:t>
            </a:r>
            <a:r>
              <a:rPr lang="el-GR" altLang="el-GR" dirty="0">
                <a:latin typeface="Trebuchet MS" pitchFamily="34" charset="0"/>
              </a:rPr>
              <a:t>στο Πλαίσιο  της </a:t>
            </a:r>
            <a:r>
              <a:rPr lang="el-GR" altLang="el-GR" dirty="0" smtClean="0">
                <a:latin typeface="Trebuchet MS" pitchFamily="34" charset="0"/>
              </a:rPr>
              <a:t>Γενικής Συμφωνίας </a:t>
            </a:r>
            <a:r>
              <a:rPr lang="el-GR" altLang="el-GR" dirty="0">
                <a:latin typeface="Trebuchet MS" pitchFamily="34" charset="0"/>
              </a:rPr>
              <a:t>Δασμών </a:t>
            </a:r>
            <a:r>
              <a:rPr lang="el-GR" altLang="el-GR" dirty="0" smtClean="0">
                <a:latin typeface="Trebuchet MS" pitchFamily="34" charset="0"/>
              </a:rPr>
              <a:t>&amp; </a:t>
            </a:r>
            <a:r>
              <a:rPr lang="el-GR" altLang="el-GR" dirty="0">
                <a:latin typeface="Trebuchet MS" pitchFamily="34" charset="0"/>
              </a:rPr>
              <a:t>Εμπορίου (ΓΣΔΕ – </a:t>
            </a:r>
            <a:r>
              <a:rPr lang="en-US" altLang="el-GR" dirty="0">
                <a:latin typeface="Trebuchet MS" pitchFamily="34" charset="0"/>
              </a:rPr>
              <a:t>GATT)</a:t>
            </a:r>
            <a:r>
              <a:rPr lang="el-GR" altLang="el-GR" dirty="0">
                <a:latin typeface="Trebuchet MS" pitchFamily="34" charset="0"/>
              </a:rPr>
              <a:t> το 1986 και </a:t>
            </a:r>
            <a:r>
              <a:rPr lang="el-GR" altLang="el-GR" dirty="0" smtClean="0">
                <a:latin typeface="Trebuchet MS" pitchFamily="34" charset="0"/>
              </a:rPr>
              <a:t>ολοκληρώθηκαν </a:t>
            </a:r>
            <a:r>
              <a:rPr lang="el-GR" altLang="el-GR" dirty="0">
                <a:latin typeface="Trebuchet MS" pitchFamily="34" charset="0"/>
              </a:rPr>
              <a:t>το </a:t>
            </a:r>
            <a:r>
              <a:rPr lang="el-GR" altLang="el-GR" dirty="0" smtClean="0">
                <a:latin typeface="Trebuchet MS" pitchFamily="34" charset="0"/>
              </a:rPr>
              <a:t>1994</a:t>
            </a:r>
            <a:endParaRPr lang="el-GR" altLang="el-GR" dirty="0">
              <a:latin typeface="Trebuchet MS" pitchFamily="34" charset="0"/>
            </a:endParaRPr>
          </a:p>
          <a:p>
            <a:pPr eaLnBrk="1" hangingPunct="1">
              <a:lnSpc>
                <a:spcPct val="90000"/>
              </a:lnSpc>
              <a:buFont typeface="Wingdings" panose="05000000000000000000" pitchFamily="2" charset="2"/>
              <a:buChar char="Ø"/>
            </a:pPr>
            <a:r>
              <a:rPr lang="el-GR" altLang="el-GR" dirty="0" smtClean="0">
                <a:latin typeface="Trebuchet MS" pitchFamily="34" charset="0"/>
              </a:rPr>
              <a:t>Τέθηκε </a:t>
            </a:r>
            <a:r>
              <a:rPr lang="el-GR" altLang="el-GR" dirty="0">
                <a:latin typeface="Trebuchet MS" pitchFamily="34" charset="0"/>
              </a:rPr>
              <a:t>σε </a:t>
            </a:r>
            <a:r>
              <a:rPr lang="el-GR" altLang="el-GR" dirty="0" smtClean="0">
                <a:latin typeface="Trebuchet MS" pitchFamily="34" charset="0"/>
              </a:rPr>
              <a:t>ισχύ </a:t>
            </a:r>
            <a:r>
              <a:rPr lang="el-GR" altLang="el-GR" dirty="0">
                <a:latin typeface="Trebuchet MS" pitchFamily="34" charset="0"/>
              </a:rPr>
              <a:t>την 1η Ιανουαρίου </a:t>
            </a:r>
            <a:r>
              <a:rPr lang="el-GR" altLang="el-GR" dirty="0" smtClean="0">
                <a:latin typeface="Trebuchet MS" pitchFamily="34" charset="0"/>
              </a:rPr>
              <a:t>1995</a:t>
            </a:r>
            <a:endParaRPr lang="el-GR" altLang="el-GR" dirty="0">
              <a:latin typeface="Trebuchet MS" pitchFamily="34" charset="0"/>
            </a:endParaRPr>
          </a:p>
          <a:p>
            <a:pPr eaLnBrk="1" hangingPunct="1">
              <a:lnSpc>
                <a:spcPct val="90000"/>
              </a:lnSpc>
              <a:buFont typeface="Wingdings" panose="05000000000000000000" pitchFamily="2" charset="2"/>
              <a:buChar char="Ø"/>
            </a:pPr>
            <a:r>
              <a:rPr lang="el-GR" altLang="el-GR" dirty="0" smtClean="0">
                <a:latin typeface="Trebuchet MS" pitchFamily="34" charset="0"/>
              </a:rPr>
              <a:t>Αντικατέστησε </a:t>
            </a:r>
            <a:r>
              <a:rPr lang="el-GR" altLang="el-GR" dirty="0">
                <a:latin typeface="Trebuchet MS" pitchFamily="34" charset="0"/>
              </a:rPr>
              <a:t>τη ΓΣΔΕ-</a:t>
            </a:r>
            <a:r>
              <a:rPr lang="en-US" altLang="el-GR" dirty="0" smtClean="0">
                <a:latin typeface="Trebuchet MS" pitchFamily="34" charset="0"/>
              </a:rPr>
              <a:t>GATT</a:t>
            </a:r>
            <a:endParaRPr lang="el-GR" altLang="el-GR" dirty="0">
              <a:latin typeface="Trebuchet MS" pitchFamily="34" charset="0"/>
            </a:endParaRPr>
          </a:p>
          <a:p>
            <a:pPr eaLnBrk="1" hangingPunct="1">
              <a:lnSpc>
                <a:spcPct val="90000"/>
              </a:lnSpc>
              <a:buFont typeface="Wingdings" panose="05000000000000000000" pitchFamily="2" charset="2"/>
              <a:buChar char="Ø"/>
            </a:pPr>
            <a:r>
              <a:rPr lang="el-GR" altLang="el-GR" dirty="0" smtClean="0">
                <a:latin typeface="Trebuchet MS" pitchFamily="34" charset="0"/>
              </a:rPr>
              <a:t>Τον Ιούλιος </a:t>
            </a:r>
            <a:r>
              <a:rPr lang="el-GR" altLang="el-GR" dirty="0">
                <a:latin typeface="Trebuchet MS" pitchFamily="34" charset="0"/>
              </a:rPr>
              <a:t>200</a:t>
            </a:r>
            <a:r>
              <a:rPr lang="en-US" altLang="el-GR" dirty="0" smtClean="0">
                <a:latin typeface="Trebuchet MS" pitchFamily="34" charset="0"/>
              </a:rPr>
              <a:t>8</a:t>
            </a:r>
            <a:r>
              <a:rPr lang="el-GR" altLang="el-GR" dirty="0" smtClean="0">
                <a:latin typeface="Trebuchet MS" pitchFamily="34" charset="0"/>
              </a:rPr>
              <a:t> απαριθμούσε </a:t>
            </a:r>
            <a:r>
              <a:rPr lang="el-GR" altLang="el-GR" dirty="0">
                <a:latin typeface="Trebuchet MS" pitchFamily="34" charset="0"/>
              </a:rPr>
              <a:t>153 Μέλη (Αναπτυγμένες </a:t>
            </a:r>
            <a:r>
              <a:rPr lang="el-GR" altLang="el-GR" dirty="0" smtClean="0">
                <a:latin typeface="Trebuchet MS" pitchFamily="34" charset="0"/>
              </a:rPr>
              <a:t>&amp; </a:t>
            </a:r>
            <a:r>
              <a:rPr lang="el-GR" altLang="el-GR" dirty="0">
                <a:latin typeface="Trebuchet MS" pitchFamily="34" charset="0"/>
              </a:rPr>
              <a:t>Αναπτυσσόμενες Χώρες</a:t>
            </a:r>
            <a:r>
              <a:rPr lang="el-GR" altLang="el-GR" dirty="0" smtClean="0">
                <a:latin typeface="Trebuchet MS" pitchFamily="34" charset="0"/>
              </a:rPr>
              <a:t>)</a:t>
            </a:r>
            <a:endParaRPr lang="el-GR" altLang="el-GR" dirty="0">
              <a:latin typeface="Trebuchet MS" pitchFamily="34" charset="0"/>
            </a:endParaRPr>
          </a:p>
          <a:p>
            <a:pPr eaLnBrk="1" hangingPunct="1">
              <a:lnSpc>
                <a:spcPct val="90000"/>
              </a:lnSpc>
              <a:buFont typeface="Wingdings" panose="05000000000000000000" pitchFamily="2" charset="2"/>
              <a:buChar char="Ø"/>
            </a:pPr>
            <a:r>
              <a:rPr lang="el-GR" altLang="el-GR" dirty="0" smtClean="0">
                <a:latin typeface="Trebuchet MS" pitchFamily="34" charset="0"/>
              </a:rPr>
              <a:t>Η </a:t>
            </a:r>
            <a:r>
              <a:rPr lang="el-GR" altLang="el-GR" dirty="0">
                <a:latin typeface="Trebuchet MS" pitchFamily="34" charset="0"/>
              </a:rPr>
              <a:t>Γραμματεία αποτελείται από 500 Στελέχη με Επικεφαλής το Γενικό </a:t>
            </a:r>
            <a:r>
              <a:rPr lang="el-GR" altLang="el-GR" dirty="0" smtClean="0">
                <a:latin typeface="Trebuchet MS" pitchFamily="34" charset="0"/>
              </a:rPr>
              <a:t>Διευθυντή</a:t>
            </a:r>
            <a:r>
              <a:rPr lang="el-GR" altLang="el-GR" b="1" dirty="0" smtClean="0">
                <a:latin typeface="Times New Roman" panose="02020603050405020304" pitchFamily="18" charset="0"/>
              </a:rPr>
              <a:t> </a:t>
            </a:r>
            <a:endParaRPr lang="el-GR" altLang="el-GR" b="1" dirty="0">
              <a:latin typeface="Times New Roman" panose="02020603050405020304" pitchFamily="18" charset="0"/>
            </a:endParaRPr>
          </a:p>
          <a:p>
            <a:pPr eaLnBrk="1" hangingPunct="1">
              <a:lnSpc>
                <a:spcPct val="90000"/>
              </a:lnSpc>
            </a:pPr>
            <a:endParaRPr lang="fr-CA" altLang="el-GR" b="1" dirty="0">
              <a:latin typeface="Times New Roman" panose="02020603050405020304" pitchFamily="18" charset="0"/>
            </a:endParaRPr>
          </a:p>
        </p:txBody>
      </p:sp>
    </p:spTree>
    <p:extLst>
      <p:ext uri="{BB962C8B-B14F-4D97-AF65-F5344CB8AC3E}">
        <p14:creationId xmlns="" xmlns:p14="http://schemas.microsoft.com/office/powerpoint/2010/main" val="723699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77">
                                            <p:txEl>
                                              <p:pRg st="0" end="0"/>
                                            </p:txEl>
                                          </p:spTgt>
                                        </p:tgtEl>
                                        <p:attrNameLst>
                                          <p:attrName>style.visibility</p:attrName>
                                        </p:attrNameLst>
                                      </p:cBhvr>
                                      <p:to>
                                        <p:strVal val="visible"/>
                                      </p:to>
                                    </p:set>
                                    <p:anim calcmode="lin" valueType="num">
                                      <p:cBhvr additive="base">
                                        <p:cTn id="7" dur="500" fill="hold"/>
                                        <p:tgtEl>
                                          <p:spTgt spid="307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077">
                                            <p:txEl>
                                              <p:pRg st="1" end="1"/>
                                            </p:txEl>
                                          </p:spTgt>
                                        </p:tgtEl>
                                        <p:attrNameLst>
                                          <p:attrName>style.visibility</p:attrName>
                                        </p:attrNameLst>
                                      </p:cBhvr>
                                      <p:to>
                                        <p:strVal val="visible"/>
                                      </p:to>
                                    </p:set>
                                    <p:anim calcmode="lin" valueType="num">
                                      <p:cBhvr additive="base">
                                        <p:cTn id="13" dur="500" fill="hold"/>
                                        <p:tgtEl>
                                          <p:spTgt spid="307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07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077">
                                            <p:txEl>
                                              <p:pRg st="2" end="2"/>
                                            </p:txEl>
                                          </p:spTgt>
                                        </p:tgtEl>
                                        <p:attrNameLst>
                                          <p:attrName>style.visibility</p:attrName>
                                        </p:attrNameLst>
                                      </p:cBhvr>
                                      <p:to>
                                        <p:strVal val="visible"/>
                                      </p:to>
                                    </p:set>
                                    <p:anim calcmode="lin" valueType="num">
                                      <p:cBhvr additive="base">
                                        <p:cTn id="19" dur="500" fill="hold"/>
                                        <p:tgtEl>
                                          <p:spTgt spid="307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077">
                                            <p:txEl>
                                              <p:pRg st="3" end="3"/>
                                            </p:txEl>
                                          </p:spTgt>
                                        </p:tgtEl>
                                        <p:attrNameLst>
                                          <p:attrName>style.visibility</p:attrName>
                                        </p:attrNameLst>
                                      </p:cBhvr>
                                      <p:to>
                                        <p:strVal val="visible"/>
                                      </p:to>
                                    </p:set>
                                    <p:anim calcmode="lin" valueType="num">
                                      <p:cBhvr additive="base">
                                        <p:cTn id="25" dur="500" fill="hold"/>
                                        <p:tgtEl>
                                          <p:spTgt spid="307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07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077">
                                            <p:txEl>
                                              <p:pRg st="4" end="4"/>
                                            </p:txEl>
                                          </p:spTgt>
                                        </p:tgtEl>
                                        <p:attrNameLst>
                                          <p:attrName>style.visibility</p:attrName>
                                        </p:attrNameLst>
                                      </p:cBhvr>
                                      <p:to>
                                        <p:strVal val="visible"/>
                                      </p:to>
                                    </p:set>
                                    <p:anim calcmode="lin" valueType="num">
                                      <p:cBhvr additive="base">
                                        <p:cTn id="31" dur="500" fill="hold"/>
                                        <p:tgtEl>
                                          <p:spTgt spid="307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07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077">
                                            <p:txEl>
                                              <p:pRg st="5" end="5"/>
                                            </p:txEl>
                                          </p:spTgt>
                                        </p:tgtEl>
                                        <p:attrNameLst>
                                          <p:attrName>style.visibility</p:attrName>
                                        </p:attrNameLst>
                                      </p:cBhvr>
                                      <p:to>
                                        <p:strVal val="visible"/>
                                      </p:to>
                                    </p:set>
                                    <p:anim calcmode="lin" valueType="num">
                                      <p:cBhvr additive="base">
                                        <p:cTn id="37" dur="500" fill="hold"/>
                                        <p:tgtEl>
                                          <p:spTgt spid="307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07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13 - Τίτλος"/>
          <p:cNvSpPr>
            <a:spLocks noGrp="1"/>
          </p:cNvSpPr>
          <p:nvPr>
            <p:ph type="title"/>
          </p:nvPr>
        </p:nvSpPr>
        <p:spPr>
          <a:xfrm>
            <a:off x="609600" y="443346"/>
            <a:ext cx="10972800" cy="1108366"/>
          </a:xfrm>
        </p:spPr>
        <p:txBody>
          <a:bodyPr>
            <a:normAutofit/>
          </a:bodyPr>
          <a:lstStyle/>
          <a:p>
            <a:r>
              <a:rPr lang="el-GR" altLang="el-GR" b="1" dirty="0" smtClean="0">
                <a:latin typeface="Times New Roman" panose="02020603050405020304" pitchFamily="18" charset="0"/>
              </a:rPr>
              <a:t>ΠΟΕ - Σκοποί</a:t>
            </a:r>
            <a:endParaRPr lang="el-GR" dirty="0"/>
          </a:p>
        </p:txBody>
      </p:sp>
      <p:sp>
        <p:nvSpPr>
          <p:cNvPr id="4100" name="Rectangle 2"/>
          <p:cNvSpPr>
            <a:spLocks noGrp="1" noChangeArrowheads="1"/>
          </p:cNvSpPr>
          <p:nvPr>
            <p:ph idx="1"/>
          </p:nvPr>
        </p:nvSpPr>
        <p:spPr>
          <a:xfrm>
            <a:off x="803568" y="1496299"/>
            <a:ext cx="11208329" cy="5361709"/>
          </a:xfrm>
        </p:spPr>
        <p:txBody>
          <a:bodyPr>
            <a:noAutofit/>
          </a:bodyPr>
          <a:lstStyle/>
          <a:p>
            <a:pPr eaLnBrk="1" hangingPunct="1">
              <a:lnSpc>
                <a:spcPct val="80000"/>
              </a:lnSpc>
              <a:buNone/>
            </a:pPr>
            <a:r>
              <a:rPr lang="el-GR" altLang="el-GR" dirty="0" smtClean="0">
                <a:latin typeface="Trebuchet MS" pitchFamily="34" charset="0"/>
              </a:rPr>
              <a:t>  </a:t>
            </a:r>
            <a:r>
              <a:rPr lang="el-GR" altLang="el-GR" u="sng" dirty="0" smtClean="0">
                <a:latin typeface="Trebuchet MS" pitchFamily="34" charset="0"/>
              </a:rPr>
              <a:t>Βασικός </a:t>
            </a:r>
            <a:r>
              <a:rPr lang="el-GR" altLang="el-GR" u="sng" dirty="0">
                <a:latin typeface="Trebuchet MS" pitchFamily="34" charset="0"/>
              </a:rPr>
              <a:t>Σκοπός η Προώθηση της Φιλελευθεροποίησης του Διεθνούς εμπορίου και μέσω αυτής η</a:t>
            </a:r>
            <a:r>
              <a:rPr lang="el-GR" altLang="el-GR" u="sng" dirty="0" smtClean="0">
                <a:latin typeface="Trebuchet MS" pitchFamily="34" charset="0"/>
              </a:rPr>
              <a:t>:</a:t>
            </a:r>
          </a:p>
          <a:p>
            <a:pPr eaLnBrk="1" hangingPunct="1">
              <a:lnSpc>
                <a:spcPct val="80000"/>
              </a:lnSpc>
              <a:buNone/>
            </a:pPr>
            <a:endParaRPr lang="el-GR" altLang="el-GR" u="sng" dirty="0">
              <a:latin typeface="Trebuchet MS" pitchFamily="34" charset="0"/>
            </a:endParaRPr>
          </a:p>
          <a:p>
            <a:pPr>
              <a:lnSpc>
                <a:spcPct val="80000"/>
              </a:lnSpc>
              <a:buFont typeface="Wingdings" pitchFamily="2" charset="2"/>
              <a:buChar char="Ø"/>
            </a:pPr>
            <a:r>
              <a:rPr lang="el-GR" altLang="el-GR" dirty="0" smtClean="0">
                <a:latin typeface="Trebuchet MS" pitchFamily="34" charset="0"/>
              </a:rPr>
              <a:t>Ανύψωση </a:t>
            </a:r>
            <a:r>
              <a:rPr lang="el-GR" altLang="el-GR" dirty="0">
                <a:latin typeface="Trebuchet MS" pitchFamily="34" charset="0"/>
              </a:rPr>
              <a:t>του Βιοτικού Επιπέδου</a:t>
            </a:r>
          </a:p>
          <a:p>
            <a:pPr>
              <a:lnSpc>
                <a:spcPct val="80000"/>
              </a:lnSpc>
              <a:buFont typeface="Wingdings" pitchFamily="2" charset="2"/>
              <a:buChar char="Ø"/>
            </a:pPr>
            <a:r>
              <a:rPr lang="el-GR" altLang="el-GR" dirty="0" smtClean="0">
                <a:latin typeface="Trebuchet MS" pitchFamily="34" charset="0"/>
              </a:rPr>
              <a:t>Διασφάλιση </a:t>
            </a:r>
            <a:r>
              <a:rPr lang="el-GR" altLang="el-GR" dirty="0">
                <a:latin typeface="Trebuchet MS" pitchFamily="34" charset="0"/>
              </a:rPr>
              <a:t>Πλήρους Απασχόλησης</a:t>
            </a:r>
          </a:p>
          <a:p>
            <a:pPr>
              <a:lnSpc>
                <a:spcPct val="80000"/>
              </a:lnSpc>
              <a:buFont typeface="Wingdings" pitchFamily="2" charset="2"/>
              <a:buChar char="Ø"/>
            </a:pPr>
            <a:r>
              <a:rPr lang="el-GR" altLang="el-GR" dirty="0" smtClean="0">
                <a:latin typeface="Trebuchet MS" pitchFamily="34" charset="0"/>
              </a:rPr>
              <a:t>Αύξηση </a:t>
            </a:r>
            <a:r>
              <a:rPr lang="el-GR" altLang="el-GR" dirty="0">
                <a:latin typeface="Trebuchet MS" pitchFamily="34" charset="0"/>
              </a:rPr>
              <a:t>του Πραγματικού Εισοδήματος </a:t>
            </a:r>
            <a:r>
              <a:rPr lang="el-GR" altLang="el-GR" dirty="0" smtClean="0">
                <a:latin typeface="Trebuchet MS" pitchFamily="34" charset="0"/>
              </a:rPr>
              <a:t>&amp; </a:t>
            </a:r>
            <a:r>
              <a:rPr lang="el-GR" altLang="el-GR" dirty="0">
                <a:latin typeface="Trebuchet MS" pitchFamily="34" charset="0"/>
              </a:rPr>
              <a:t>της Ενεργού </a:t>
            </a:r>
            <a:r>
              <a:rPr lang="el-GR" altLang="el-GR" dirty="0" smtClean="0">
                <a:latin typeface="Trebuchet MS" pitchFamily="34" charset="0"/>
              </a:rPr>
              <a:t>Ζήτησης</a:t>
            </a:r>
            <a:endParaRPr lang="el-GR" altLang="el-GR" dirty="0">
              <a:latin typeface="Trebuchet MS" pitchFamily="34" charset="0"/>
            </a:endParaRPr>
          </a:p>
          <a:p>
            <a:pPr>
              <a:lnSpc>
                <a:spcPct val="80000"/>
              </a:lnSpc>
              <a:buFont typeface="Wingdings" pitchFamily="2" charset="2"/>
              <a:buChar char="Ø"/>
            </a:pPr>
            <a:r>
              <a:rPr lang="el-GR" altLang="el-GR" dirty="0" smtClean="0">
                <a:latin typeface="Trebuchet MS" pitchFamily="34" charset="0"/>
              </a:rPr>
              <a:t>Μεγέθυνση </a:t>
            </a:r>
            <a:r>
              <a:rPr lang="el-GR" altLang="el-GR" dirty="0">
                <a:latin typeface="Trebuchet MS" pitchFamily="34" charset="0"/>
              </a:rPr>
              <a:t>της Παραγωγής </a:t>
            </a:r>
            <a:r>
              <a:rPr lang="el-GR" altLang="el-GR" dirty="0" smtClean="0">
                <a:latin typeface="Trebuchet MS" pitchFamily="34" charset="0"/>
              </a:rPr>
              <a:t> &amp; </a:t>
            </a:r>
            <a:r>
              <a:rPr lang="el-GR" altLang="el-GR" dirty="0">
                <a:latin typeface="Trebuchet MS" pitchFamily="34" charset="0"/>
              </a:rPr>
              <a:t>του Εμπορίου Αγαθών </a:t>
            </a:r>
            <a:r>
              <a:rPr lang="el-GR" altLang="el-GR" dirty="0" smtClean="0">
                <a:latin typeface="Trebuchet MS" pitchFamily="34" charset="0"/>
              </a:rPr>
              <a:t>&amp; Υπηρεσιών</a:t>
            </a:r>
          </a:p>
          <a:p>
            <a:pPr>
              <a:lnSpc>
                <a:spcPct val="80000"/>
              </a:lnSpc>
              <a:buFont typeface="Wingdings" pitchFamily="2" charset="2"/>
              <a:buChar char="Ø"/>
            </a:pPr>
            <a:r>
              <a:rPr lang="el-GR" altLang="el-GR" dirty="0" smtClean="0">
                <a:latin typeface="Trebuchet MS" pitchFamily="34" charset="0"/>
              </a:rPr>
              <a:t>Άριστη </a:t>
            </a:r>
            <a:r>
              <a:rPr lang="el-GR" altLang="el-GR" dirty="0">
                <a:latin typeface="Trebuchet MS" pitchFamily="34" charset="0"/>
              </a:rPr>
              <a:t>Χρήση των Παγκόσμιων Παραγωγικών Πόρων</a:t>
            </a:r>
          </a:p>
          <a:p>
            <a:pPr>
              <a:lnSpc>
                <a:spcPct val="80000"/>
              </a:lnSpc>
              <a:buFont typeface="Wingdings" pitchFamily="2" charset="2"/>
              <a:buChar char="Ø"/>
            </a:pPr>
            <a:r>
              <a:rPr lang="el-GR" altLang="el-GR" dirty="0" smtClean="0">
                <a:latin typeface="Trebuchet MS" pitchFamily="34" charset="0"/>
              </a:rPr>
              <a:t>Αειφόρος </a:t>
            </a:r>
            <a:r>
              <a:rPr lang="el-GR" altLang="el-GR" dirty="0">
                <a:latin typeface="Trebuchet MS" pitchFamily="34" charset="0"/>
              </a:rPr>
              <a:t>Ανάπτυξη</a:t>
            </a:r>
          </a:p>
          <a:p>
            <a:pPr>
              <a:lnSpc>
                <a:spcPct val="80000"/>
              </a:lnSpc>
              <a:buFont typeface="Wingdings" pitchFamily="2" charset="2"/>
              <a:buChar char="Ø"/>
            </a:pPr>
            <a:r>
              <a:rPr lang="el-GR" altLang="el-GR" dirty="0" smtClean="0">
                <a:latin typeface="Trebuchet MS" pitchFamily="34" charset="0"/>
              </a:rPr>
              <a:t>Διατήρηση &amp; Προστασία </a:t>
            </a:r>
            <a:r>
              <a:rPr lang="el-GR" altLang="el-GR" dirty="0">
                <a:latin typeface="Trebuchet MS" pitchFamily="34" charset="0"/>
              </a:rPr>
              <a:t>του Περιβάλλοντος</a:t>
            </a:r>
          </a:p>
          <a:p>
            <a:pPr>
              <a:lnSpc>
                <a:spcPct val="80000"/>
              </a:lnSpc>
              <a:buFont typeface="Wingdings" pitchFamily="2" charset="2"/>
              <a:buChar char="Ø"/>
            </a:pPr>
            <a:r>
              <a:rPr lang="el-GR" altLang="el-GR" dirty="0" smtClean="0">
                <a:latin typeface="Trebuchet MS" pitchFamily="34" charset="0"/>
              </a:rPr>
              <a:t>Διασφάλιση </a:t>
            </a:r>
            <a:r>
              <a:rPr lang="el-GR" altLang="el-GR" dirty="0">
                <a:latin typeface="Trebuchet MS" pitchFamily="34" charset="0"/>
              </a:rPr>
              <a:t>στις Αναπτυσσόμενες Χώρες Μεριδίου στην Αύξηση του Διεθνούς Εμπορίου που </a:t>
            </a:r>
            <a:r>
              <a:rPr lang="el-GR" altLang="el-GR" dirty="0" smtClean="0">
                <a:latin typeface="Trebuchet MS" pitchFamily="34" charset="0"/>
              </a:rPr>
              <a:t>συνάδει </a:t>
            </a:r>
            <a:r>
              <a:rPr lang="el-GR" altLang="el-GR" dirty="0">
                <a:latin typeface="Trebuchet MS" pitchFamily="34" charset="0"/>
              </a:rPr>
              <a:t>με τις Ανάγκες Οικονομικής τους Ανάπτυξης</a:t>
            </a:r>
            <a:endParaRPr lang="fr-CA" altLang="el-GR" dirty="0">
              <a:latin typeface="Trebuchet MS" pitchFamily="34" charset="0"/>
            </a:endParaRPr>
          </a:p>
        </p:txBody>
      </p:sp>
      <p:sp>
        <p:nvSpPr>
          <p:cNvPr id="15" name="14 - Θέση υποσέλιδου"/>
          <p:cNvSpPr>
            <a:spLocks noGrp="1"/>
          </p:cNvSpPr>
          <p:nvPr>
            <p:ph type="ftr" sz="quarter" idx="11"/>
          </p:nvPr>
        </p:nvSpPr>
        <p:spPr/>
        <p:txBody>
          <a:bodyPr/>
          <a:lstStyle/>
          <a:p>
            <a:pPr>
              <a:defRPr/>
            </a:pPr>
            <a:endParaRPr lang="el-GR" dirty="0">
              <a:solidFill>
                <a:srgbClr val="000000"/>
              </a:solidFill>
            </a:endParaRPr>
          </a:p>
        </p:txBody>
      </p:sp>
      <p:sp>
        <p:nvSpPr>
          <p:cNvPr id="4099" name="5 - Θέση αριθμού διαφάνειας"/>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19CE863-FFA1-4D02-8ABF-BA7488B64523}" type="slidenum">
              <a:rPr lang="el-GR" altLang="el-GR">
                <a:solidFill>
                  <a:srgbClr val="000000"/>
                </a:solidFill>
              </a:rPr>
              <a:pPr eaLnBrk="1" hangingPunct="1"/>
              <a:t>4</a:t>
            </a:fld>
            <a:endParaRPr lang="el-GR" altLang="el-GR">
              <a:solidFill>
                <a:srgbClr val="000000"/>
              </a:solidFill>
            </a:endParaRPr>
          </a:p>
        </p:txBody>
      </p:sp>
    </p:spTree>
    <p:extLst>
      <p:ext uri="{BB962C8B-B14F-4D97-AF65-F5344CB8AC3E}">
        <p14:creationId xmlns="" xmlns:p14="http://schemas.microsoft.com/office/powerpoint/2010/main" val="786062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100">
                                            <p:txEl>
                                              <p:pRg st="2" end="2"/>
                                            </p:txEl>
                                          </p:spTgt>
                                        </p:tgtEl>
                                        <p:attrNameLst>
                                          <p:attrName>style.visibility</p:attrName>
                                        </p:attrNameLst>
                                      </p:cBhvr>
                                      <p:to>
                                        <p:strVal val="visible"/>
                                      </p:to>
                                    </p:set>
                                    <p:anim calcmode="lin" valueType="num">
                                      <p:cBhvr additive="base">
                                        <p:cTn id="7" dur="500" fill="hold"/>
                                        <p:tgtEl>
                                          <p:spTgt spid="4100">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10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100">
                                            <p:txEl>
                                              <p:pRg st="3" end="3"/>
                                            </p:txEl>
                                          </p:spTgt>
                                        </p:tgtEl>
                                        <p:attrNameLst>
                                          <p:attrName>style.visibility</p:attrName>
                                        </p:attrNameLst>
                                      </p:cBhvr>
                                      <p:to>
                                        <p:strVal val="visible"/>
                                      </p:to>
                                    </p:set>
                                    <p:anim calcmode="lin" valueType="num">
                                      <p:cBhvr additive="base">
                                        <p:cTn id="13" dur="500" fill="hold"/>
                                        <p:tgtEl>
                                          <p:spTgt spid="4100">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10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100">
                                            <p:txEl>
                                              <p:pRg st="4" end="4"/>
                                            </p:txEl>
                                          </p:spTgt>
                                        </p:tgtEl>
                                        <p:attrNameLst>
                                          <p:attrName>style.visibility</p:attrName>
                                        </p:attrNameLst>
                                      </p:cBhvr>
                                      <p:to>
                                        <p:strVal val="visible"/>
                                      </p:to>
                                    </p:set>
                                    <p:anim calcmode="lin" valueType="num">
                                      <p:cBhvr additive="base">
                                        <p:cTn id="19" dur="500" fill="hold"/>
                                        <p:tgtEl>
                                          <p:spTgt spid="4100">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10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100">
                                            <p:txEl>
                                              <p:pRg st="5" end="5"/>
                                            </p:txEl>
                                          </p:spTgt>
                                        </p:tgtEl>
                                        <p:attrNameLst>
                                          <p:attrName>style.visibility</p:attrName>
                                        </p:attrNameLst>
                                      </p:cBhvr>
                                      <p:to>
                                        <p:strVal val="visible"/>
                                      </p:to>
                                    </p:set>
                                    <p:anim calcmode="lin" valueType="num">
                                      <p:cBhvr additive="base">
                                        <p:cTn id="25" dur="500" fill="hold"/>
                                        <p:tgtEl>
                                          <p:spTgt spid="4100">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100">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100">
                                            <p:txEl>
                                              <p:pRg st="6" end="6"/>
                                            </p:txEl>
                                          </p:spTgt>
                                        </p:tgtEl>
                                        <p:attrNameLst>
                                          <p:attrName>style.visibility</p:attrName>
                                        </p:attrNameLst>
                                      </p:cBhvr>
                                      <p:to>
                                        <p:strVal val="visible"/>
                                      </p:to>
                                    </p:set>
                                    <p:anim calcmode="lin" valueType="num">
                                      <p:cBhvr additive="base">
                                        <p:cTn id="31" dur="500" fill="hold"/>
                                        <p:tgtEl>
                                          <p:spTgt spid="4100">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100">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100">
                                            <p:txEl>
                                              <p:pRg st="7" end="7"/>
                                            </p:txEl>
                                          </p:spTgt>
                                        </p:tgtEl>
                                        <p:attrNameLst>
                                          <p:attrName>style.visibility</p:attrName>
                                        </p:attrNameLst>
                                      </p:cBhvr>
                                      <p:to>
                                        <p:strVal val="visible"/>
                                      </p:to>
                                    </p:set>
                                    <p:anim calcmode="lin" valueType="num">
                                      <p:cBhvr additive="base">
                                        <p:cTn id="37" dur="500" fill="hold"/>
                                        <p:tgtEl>
                                          <p:spTgt spid="4100">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100">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100">
                                            <p:txEl>
                                              <p:pRg st="8" end="8"/>
                                            </p:txEl>
                                          </p:spTgt>
                                        </p:tgtEl>
                                        <p:attrNameLst>
                                          <p:attrName>style.visibility</p:attrName>
                                        </p:attrNameLst>
                                      </p:cBhvr>
                                      <p:to>
                                        <p:strVal val="visible"/>
                                      </p:to>
                                    </p:set>
                                    <p:anim calcmode="lin" valueType="num">
                                      <p:cBhvr additive="base">
                                        <p:cTn id="43" dur="500" fill="hold"/>
                                        <p:tgtEl>
                                          <p:spTgt spid="4100">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100">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4100">
                                            <p:txEl>
                                              <p:pRg st="9" end="9"/>
                                            </p:txEl>
                                          </p:spTgt>
                                        </p:tgtEl>
                                        <p:attrNameLst>
                                          <p:attrName>style.visibility</p:attrName>
                                        </p:attrNameLst>
                                      </p:cBhvr>
                                      <p:to>
                                        <p:strVal val="visible"/>
                                      </p:to>
                                    </p:set>
                                    <p:anim calcmode="lin" valueType="num">
                                      <p:cBhvr additive="base">
                                        <p:cTn id="49" dur="500" fill="hold"/>
                                        <p:tgtEl>
                                          <p:spTgt spid="4100">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100">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 Τίτλος"/>
          <p:cNvSpPr>
            <a:spLocks noGrp="1"/>
          </p:cNvSpPr>
          <p:nvPr>
            <p:ph type="title"/>
          </p:nvPr>
        </p:nvSpPr>
        <p:spPr>
          <a:xfrm>
            <a:off x="526473" y="568044"/>
            <a:ext cx="10972800" cy="1212273"/>
          </a:xfrm>
        </p:spPr>
        <p:txBody>
          <a:bodyPr/>
          <a:lstStyle/>
          <a:p>
            <a:r>
              <a:rPr lang="el-GR" altLang="el-GR" b="1" dirty="0" smtClean="0">
                <a:latin typeface="Times New Roman" panose="02020603050405020304" pitchFamily="18" charset="0"/>
              </a:rPr>
              <a:t>ΠΟΕ – Πεδίο Εφαρμογής</a:t>
            </a:r>
            <a:endParaRPr lang="el-GR" dirty="0"/>
          </a:p>
        </p:txBody>
      </p:sp>
      <p:sp>
        <p:nvSpPr>
          <p:cNvPr id="5124" name="Rectangle 2"/>
          <p:cNvSpPr>
            <a:spLocks noGrp="1" noChangeArrowheads="1"/>
          </p:cNvSpPr>
          <p:nvPr>
            <p:ph idx="1"/>
          </p:nvPr>
        </p:nvSpPr>
        <p:spPr>
          <a:xfrm>
            <a:off x="609600" y="1939636"/>
            <a:ext cx="10972800" cy="4634900"/>
          </a:xfrm>
        </p:spPr>
        <p:txBody>
          <a:bodyPr>
            <a:noAutofit/>
          </a:bodyPr>
          <a:lstStyle/>
          <a:p>
            <a:pPr eaLnBrk="1" hangingPunct="1">
              <a:buFont typeface="Wingdings" panose="05000000000000000000" pitchFamily="2" charset="2"/>
              <a:buChar char="Ø"/>
            </a:pPr>
            <a:r>
              <a:rPr lang="el-GR" altLang="el-GR" dirty="0">
                <a:latin typeface="Trebuchet MS" pitchFamily="34" charset="0"/>
              </a:rPr>
              <a:t>Τρεις Μεγάλες Περιοχές Γενικής Εφαρμογής (Δεσμεύουν όλα τα μέλη)</a:t>
            </a:r>
          </a:p>
          <a:p>
            <a:pPr algn="just" eaLnBrk="1" hangingPunct="1">
              <a:buFontTx/>
              <a:buNone/>
            </a:pPr>
            <a:r>
              <a:rPr lang="el-GR" altLang="el-GR" dirty="0">
                <a:latin typeface="Trebuchet MS" pitchFamily="34" charset="0"/>
              </a:rPr>
              <a:t>		</a:t>
            </a:r>
            <a:r>
              <a:rPr lang="el-GR" altLang="el-GR" dirty="0" smtClean="0">
                <a:latin typeface="Trebuchet MS" pitchFamily="34" charset="0"/>
              </a:rPr>
              <a:t>	Εμπόριο </a:t>
            </a:r>
            <a:r>
              <a:rPr lang="el-GR" altLang="el-GR" dirty="0">
                <a:latin typeface="Trebuchet MS" pitchFamily="34" charset="0"/>
              </a:rPr>
              <a:t>Αγαθών </a:t>
            </a:r>
          </a:p>
          <a:p>
            <a:pPr algn="just" eaLnBrk="1" hangingPunct="1">
              <a:buFontTx/>
              <a:buNone/>
            </a:pPr>
            <a:r>
              <a:rPr lang="el-GR" altLang="el-GR" dirty="0">
                <a:latin typeface="Trebuchet MS" pitchFamily="34" charset="0"/>
              </a:rPr>
              <a:t>		</a:t>
            </a:r>
            <a:r>
              <a:rPr lang="el-GR" altLang="el-GR" dirty="0" smtClean="0">
                <a:latin typeface="Trebuchet MS" pitchFamily="34" charset="0"/>
              </a:rPr>
              <a:t>	Εμπόριο </a:t>
            </a:r>
            <a:r>
              <a:rPr lang="el-GR" altLang="el-GR" dirty="0">
                <a:latin typeface="Trebuchet MS" pitchFamily="34" charset="0"/>
              </a:rPr>
              <a:t>Υπηρεσιών </a:t>
            </a:r>
          </a:p>
          <a:p>
            <a:pPr algn="just" eaLnBrk="1" hangingPunct="1">
              <a:buFontTx/>
              <a:buNone/>
            </a:pPr>
            <a:r>
              <a:rPr lang="el-GR" altLang="el-GR" dirty="0">
                <a:latin typeface="Trebuchet MS" pitchFamily="34" charset="0"/>
              </a:rPr>
              <a:t>		</a:t>
            </a:r>
            <a:r>
              <a:rPr lang="el-GR" altLang="el-GR" dirty="0" smtClean="0">
                <a:latin typeface="Trebuchet MS" pitchFamily="34" charset="0"/>
              </a:rPr>
              <a:t>	Πνευματικά </a:t>
            </a:r>
            <a:r>
              <a:rPr lang="el-GR" altLang="el-GR" dirty="0">
                <a:latin typeface="Trebuchet MS" pitchFamily="34" charset="0"/>
              </a:rPr>
              <a:t>Δικαιώματα</a:t>
            </a:r>
          </a:p>
          <a:p>
            <a:pPr algn="just" eaLnBrk="1" hangingPunct="1">
              <a:buFontTx/>
              <a:buNone/>
            </a:pPr>
            <a:endParaRPr lang="el-GR" altLang="el-GR" dirty="0">
              <a:latin typeface="Trebuchet MS" pitchFamily="34" charset="0"/>
            </a:endParaRPr>
          </a:p>
          <a:p>
            <a:pPr eaLnBrk="1" hangingPunct="1">
              <a:buFont typeface="Wingdings" panose="05000000000000000000" pitchFamily="2" charset="2"/>
              <a:buChar char="Ø"/>
            </a:pPr>
            <a:r>
              <a:rPr lang="el-GR" altLang="el-GR" dirty="0">
                <a:latin typeface="Trebuchet MS" pitchFamily="34" charset="0"/>
              </a:rPr>
              <a:t>Δύο Περιοχές Μερικής  Εφαρμογής (Δεσμεύουν μόνο τα μέλη που έχουν υπογράψει)</a:t>
            </a:r>
          </a:p>
          <a:p>
            <a:pPr algn="just" eaLnBrk="1" hangingPunct="1">
              <a:buFontTx/>
              <a:buNone/>
            </a:pPr>
            <a:r>
              <a:rPr lang="el-GR" altLang="el-GR" dirty="0">
                <a:latin typeface="Trebuchet MS" pitchFamily="34" charset="0"/>
              </a:rPr>
              <a:t>		</a:t>
            </a:r>
            <a:r>
              <a:rPr lang="el-GR" altLang="el-GR" dirty="0" smtClean="0">
                <a:latin typeface="Trebuchet MS" pitchFamily="34" charset="0"/>
              </a:rPr>
              <a:t>	Κρατικές </a:t>
            </a:r>
            <a:r>
              <a:rPr lang="el-GR" altLang="el-GR" dirty="0">
                <a:latin typeface="Trebuchet MS" pitchFamily="34" charset="0"/>
              </a:rPr>
              <a:t>Προμήθειες </a:t>
            </a:r>
          </a:p>
          <a:p>
            <a:pPr algn="just" eaLnBrk="1" hangingPunct="1">
              <a:buFontTx/>
              <a:buNone/>
            </a:pPr>
            <a:r>
              <a:rPr lang="el-GR" altLang="el-GR" dirty="0">
                <a:latin typeface="Trebuchet MS" pitchFamily="34" charset="0"/>
              </a:rPr>
              <a:t>		</a:t>
            </a:r>
            <a:r>
              <a:rPr lang="el-GR" altLang="el-GR" dirty="0" smtClean="0">
                <a:latin typeface="Trebuchet MS" pitchFamily="34" charset="0"/>
              </a:rPr>
              <a:t>	Πολιτικά </a:t>
            </a:r>
            <a:r>
              <a:rPr lang="el-GR" altLang="el-GR" dirty="0">
                <a:latin typeface="Trebuchet MS" pitchFamily="34" charset="0"/>
              </a:rPr>
              <a:t>Αεροσκάφη</a:t>
            </a:r>
            <a:endParaRPr lang="fr-CA" altLang="el-GR" dirty="0">
              <a:latin typeface="Trebuchet MS" pitchFamily="34" charset="0"/>
            </a:endParaRPr>
          </a:p>
        </p:txBody>
      </p:sp>
      <p:sp>
        <p:nvSpPr>
          <p:cNvPr id="13" name="12 - Θέση υποσέλιδου"/>
          <p:cNvSpPr>
            <a:spLocks noGrp="1"/>
          </p:cNvSpPr>
          <p:nvPr>
            <p:ph type="ftr" sz="quarter" idx="11"/>
          </p:nvPr>
        </p:nvSpPr>
        <p:spPr/>
        <p:txBody>
          <a:bodyPr/>
          <a:lstStyle/>
          <a:p>
            <a:pPr>
              <a:defRPr/>
            </a:pPr>
            <a:endParaRPr lang="el-GR" dirty="0">
              <a:solidFill>
                <a:srgbClr val="000000"/>
              </a:solidFill>
            </a:endParaRPr>
          </a:p>
        </p:txBody>
      </p:sp>
      <p:sp>
        <p:nvSpPr>
          <p:cNvPr id="5123" name="5 - Θέση αριθμού διαφάνειας"/>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3CB2DA9-D27A-45B4-9752-4B9E21E77AAD}" type="slidenum">
              <a:rPr lang="el-GR" altLang="el-GR">
                <a:solidFill>
                  <a:srgbClr val="000000"/>
                </a:solidFill>
              </a:rPr>
              <a:pPr eaLnBrk="1" hangingPunct="1"/>
              <a:t>5</a:t>
            </a:fld>
            <a:endParaRPr lang="el-GR" altLang="el-GR">
              <a:solidFill>
                <a:srgbClr val="000000"/>
              </a:solidFill>
            </a:endParaRPr>
          </a:p>
        </p:txBody>
      </p:sp>
      <p:sp>
        <p:nvSpPr>
          <p:cNvPr id="5125" name="AutoShape 3"/>
          <p:cNvSpPr>
            <a:spLocks noChangeArrowheads="1"/>
          </p:cNvSpPr>
          <p:nvPr/>
        </p:nvSpPr>
        <p:spPr bwMode="auto">
          <a:xfrm>
            <a:off x="1794745" y="2908023"/>
            <a:ext cx="574675" cy="360363"/>
          </a:xfrm>
          <a:prstGeom prst="notchedRightArrow">
            <a:avLst>
              <a:gd name="adj1" fmla="val 50000"/>
              <a:gd name="adj2" fmla="val 39868"/>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l-GR" altLang="el-GR">
              <a:solidFill>
                <a:srgbClr val="000000"/>
              </a:solidFill>
            </a:endParaRPr>
          </a:p>
        </p:txBody>
      </p:sp>
      <p:sp>
        <p:nvSpPr>
          <p:cNvPr id="5126" name="AutoShape 4"/>
          <p:cNvSpPr>
            <a:spLocks noChangeArrowheads="1"/>
          </p:cNvSpPr>
          <p:nvPr/>
        </p:nvSpPr>
        <p:spPr bwMode="auto">
          <a:xfrm>
            <a:off x="1794745" y="3381388"/>
            <a:ext cx="574675" cy="360363"/>
          </a:xfrm>
          <a:prstGeom prst="notchedRightArrow">
            <a:avLst>
              <a:gd name="adj1" fmla="val 50000"/>
              <a:gd name="adj2" fmla="val 39868"/>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l-GR" altLang="el-GR">
              <a:solidFill>
                <a:srgbClr val="000000"/>
              </a:solidFill>
            </a:endParaRPr>
          </a:p>
        </p:txBody>
      </p:sp>
      <p:sp>
        <p:nvSpPr>
          <p:cNvPr id="5127" name="AutoShape 5"/>
          <p:cNvSpPr>
            <a:spLocks noChangeArrowheads="1"/>
          </p:cNvSpPr>
          <p:nvPr/>
        </p:nvSpPr>
        <p:spPr bwMode="auto">
          <a:xfrm>
            <a:off x="1780893" y="3856326"/>
            <a:ext cx="574675" cy="360362"/>
          </a:xfrm>
          <a:prstGeom prst="notchedRightArrow">
            <a:avLst>
              <a:gd name="adj1" fmla="val 50000"/>
              <a:gd name="adj2" fmla="val 39868"/>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l-GR" altLang="el-GR">
              <a:solidFill>
                <a:srgbClr val="000000"/>
              </a:solidFill>
            </a:endParaRPr>
          </a:p>
        </p:txBody>
      </p:sp>
      <p:sp>
        <p:nvSpPr>
          <p:cNvPr id="5128" name="AutoShape 6"/>
          <p:cNvSpPr>
            <a:spLocks noChangeArrowheads="1"/>
          </p:cNvSpPr>
          <p:nvPr/>
        </p:nvSpPr>
        <p:spPr bwMode="auto">
          <a:xfrm>
            <a:off x="1852325" y="5678356"/>
            <a:ext cx="574675" cy="360363"/>
          </a:xfrm>
          <a:prstGeom prst="notchedRightArrow">
            <a:avLst>
              <a:gd name="adj1" fmla="val 50000"/>
              <a:gd name="adj2" fmla="val 39868"/>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l-GR" altLang="el-GR">
              <a:solidFill>
                <a:srgbClr val="000000"/>
              </a:solidFill>
            </a:endParaRPr>
          </a:p>
        </p:txBody>
      </p:sp>
      <p:sp>
        <p:nvSpPr>
          <p:cNvPr id="5129" name="AutoShape 7"/>
          <p:cNvSpPr>
            <a:spLocks noChangeArrowheads="1"/>
          </p:cNvSpPr>
          <p:nvPr/>
        </p:nvSpPr>
        <p:spPr bwMode="auto">
          <a:xfrm>
            <a:off x="1838473" y="6123572"/>
            <a:ext cx="574675" cy="360363"/>
          </a:xfrm>
          <a:prstGeom prst="notchedRightArrow">
            <a:avLst>
              <a:gd name="adj1" fmla="val 50000"/>
              <a:gd name="adj2" fmla="val 39868"/>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l-GR" altLang="el-GR">
              <a:solidFill>
                <a:srgbClr val="000000"/>
              </a:solidFill>
            </a:endParaRPr>
          </a:p>
        </p:txBody>
      </p:sp>
    </p:spTree>
    <p:extLst>
      <p:ext uri="{BB962C8B-B14F-4D97-AF65-F5344CB8AC3E}">
        <p14:creationId xmlns="" xmlns:p14="http://schemas.microsoft.com/office/powerpoint/2010/main" val="2742605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124">
                                            <p:txEl>
                                              <p:pRg st="0" end="0"/>
                                            </p:txEl>
                                          </p:spTgt>
                                        </p:tgtEl>
                                        <p:attrNameLst>
                                          <p:attrName>style.visibility</p:attrName>
                                        </p:attrNameLst>
                                      </p:cBhvr>
                                      <p:to>
                                        <p:strVal val="visible"/>
                                      </p:to>
                                    </p:set>
                                    <p:anim calcmode="lin" valueType="num">
                                      <p:cBhvr additive="base">
                                        <p:cTn id="7" dur="500" fill="hold"/>
                                        <p:tgtEl>
                                          <p:spTgt spid="512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12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124">
                                            <p:txEl>
                                              <p:pRg st="1" end="1"/>
                                            </p:txEl>
                                          </p:spTgt>
                                        </p:tgtEl>
                                        <p:attrNameLst>
                                          <p:attrName>style.visibility</p:attrName>
                                        </p:attrNameLst>
                                      </p:cBhvr>
                                      <p:to>
                                        <p:strVal val="visible"/>
                                      </p:to>
                                    </p:set>
                                    <p:anim calcmode="lin" valueType="num">
                                      <p:cBhvr additive="base">
                                        <p:cTn id="13" dur="500" fill="hold"/>
                                        <p:tgtEl>
                                          <p:spTgt spid="512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12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124">
                                            <p:txEl>
                                              <p:pRg st="2" end="2"/>
                                            </p:txEl>
                                          </p:spTgt>
                                        </p:tgtEl>
                                        <p:attrNameLst>
                                          <p:attrName>style.visibility</p:attrName>
                                        </p:attrNameLst>
                                      </p:cBhvr>
                                      <p:to>
                                        <p:strVal val="visible"/>
                                      </p:to>
                                    </p:set>
                                    <p:anim calcmode="lin" valueType="num">
                                      <p:cBhvr additive="base">
                                        <p:cTn id="19" dur="500" fill="hold"/>
                                        <p:tgtEl>
                                          <p:spTgt spid="512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12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124">
                                            <p:txEl>
                                              <p:pRg st="3" end="3"/>
                                            </p:txEl>
                                          </p:spTgt>
                                        </p:tgtEl>
                                        <p:attrNameLst>
                                          <p:attrName>style.visibility</p:attrName>
                                        </p:attrNameLst>
                                      </p:cBhvr>
                                      <p:to>
                                        <p:strVal val="visible"/>
                                      </p:to>
                                    </p:set>
                                    <p:anim calcmode="lin" valueType="num">
                                      <p:cBhvr additive="base">
                                        <p:cTn id="25" dur="500" fill="hold"/>
                                        <p:tgtEl>
                                          <p:spTgt spid="512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12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124">
                                            <p:txEl>
                                              <p:pRg st="5" end="5"/>
                                            </p:txEl>
                                          </p:spTgt>
                                        </p:tgtEl>
                                        <p:attrNameLst>
                                          <p:attrName>style.visibility</p:attrName>
                                        </p:attrNameLst>
                                      </p:cBhvr>
                                      <p:to>
                                        <p:strVal val="visible"/>
                                      </p:to>
                                    </p:set>
                                    <p:anim calcmode="lin" valueType="num">
                                      <p:cBhvr additive="base">
                                        <p:cTn id="31" dur="500" fill="hold"/>
                                        <p:tgtEl>
                                          <p:spTgt spid="5124">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12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124">
                                            <p:txEl>
                                              <p:pRg st="6" end="6"/>
                                            </p:txEl>
                                          </p:spTgt>
                                        </p:tgtEl>
                                        <p:attrNameLst>
                                          <p:attrName>style.visibility</p:attrName>
                                        </p:attrNameLst>
                                      </p:cBhvr>
                                      <p:to>
                                        <p:strVal val="visible"/>
                                      </p:to>
                                    </p:set>
                                    <p:anim calcmode="lin" valueType="num">
                                      <p:cBhvr additive="base">
                                        <p:cTn id="37" dur="500" fill="hold"/>
                                        <p:tgtEl>
                                          <p:spTgt spid="5124">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12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124">
                                            <p:txEl>
                                              <p:pRg st="7" end="7"/>
                                            </p:txEl>
                                          </p:spTgt>
                                        </p:tgtEl>
                                        <p:attrNameLst>
                                          <p:attrName>style.visibility</p:attrName>
                                        </p:attrNameLst>
                                      </p:cBhvr>
                                      <p:to>
                                        <p:strVal val="visible"/>
                                      </p:to>
                                    </p:set>
                                    <p:anim calcmode="lin" valueType="num">
                                      <p:cBhvr additive="base">
                                        <p:cTn id="43" dur="500" fill="hold"/>
                                        <p:tgtEl>
                                          <p:spTgt spid="5124">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124">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609600" y="571480"/>
            <a:ext cx="10972800" cy="785818"/>
          </a:xfrm>
        </p:spPr>
        <p:txBody>
          <a:bodyPr/>
          <a:lstStyle/>
          <a:p>
            <a:pPr algn="ctr"/>
            <a:r>
              <a:rPr lang="el-GR" b="1" dirty="0" smtClean="0">
                <a:latin typeface="+mn-lt"/>
              </a:rPr>
              <a:t> Ρωσία</a:t>
            </a:r>
            <a:endParaRPr lang="el-GR" b="1" dirty="0">
              <a:latin typeface="+mn-lt"/>
            </a:endParaRPr>
          </a:p>
        </p:txBody>
      </p:sp>
      <p:sp>
        <p:nvSpPr>
          <p:cNvPr id="5" name="4 - Θέση περιεχομένου"/>
          <p:cNvSpPr>
            <a:spLocks noGrp="1"/>
          </p:cNvSpPr>
          <p:nvPr>
            <p:ph idx="1"/>
          </p:nvPr>
        </p:nvSpPr>
        <p:spPr>
          <a:xfrm>
            <a:off x="476211" y="1532964"/>
            <a:ext cx="10671401" cy="5041571"/>
          </a:xfrm>
        </p:spPr>
        <p:txBody>
          <a:bodyPr>
            <a:noAutofit/>
          </a:bodyPr>
          <a:lstStyle/>
          <a:p>
            <a:r>
              <a:rPr lang="el-GR" sz="2400" dirty="0" smtClean="0">
                <a:latin typeface="+mn-lt"/>
              </a:rPr>
              <a:t>Η Ρωσία, ή επίσημα γνωστή ως Ρωσική Ομοσπονδία, είναι μια χώρα που βρίσκεται στην Βόρεια Ευρασία.   </a:t>
            </a:r>
            <a:endParaRPr lang="en-US" sz="2400" dirty="0" smtClean="0">
              <a:latin typeface="+mn-lt"/>
            </a:endParaRPr>
          </a:p>
          <a:p>
            <a:r>
              <a:rPr lang="el-GR" sz="2400" dirty="0" smtClean="0">
                <a:latin typeface="+mn-lt"/>
              </a:rPr>
              <a:t> Με έκταση 17.075.400  </a:t>
            </a:r>
            <a:r>
              <a:rPr lang="el-GR" sz="2400" dirty="0" err="1" smtClean="0">
                <a:latin typeface="+mn-lt"/>
              </a:rPr>
              <a:t>χλμ</a:t>
            </a:r>
            <a:r>
              <a:rPr lang="el-GR" sz="2400" dirty="0" smtClean="0">
                <a:latin typeface="+mn-lt"/>
              </a:rPr>
              <a:t>² αποτελεί το μεγαλύτερο κράτος του πλανήτη, καλύπτοντας πάνω από το ένα όγδοο της παγκόσμιας κατοικήσιμης γης. </a:t>
            </a:r>
          </a:p>
          <a:p>
            <a:r>
              <a:rPr lang="el-GR" sz="2400" dirty="0" smtClean="0">
                <a:latin typeface="+mn-lt"/>
              </a:rPr>
              <a:t>Ένατη σε πληθυσμό χώρα παγκοσμίως, με πάνω από 143 </a:t>
            </a:r>
            <a:r>
              <a:rPr lang="el-GR" sz="2400" dirty="0" err="1" smtClean="0">
                <a:latin typeface="+mn-lt"/>
              </a:rPr>
              <a:t>εκατομ</a:t>
            </a:r>
            <a:r>
              <a:rPr lang="el-GR" sz="2400" dirty="0" smtClean="0">
                <a:latin typeface="+mn-lt"/>
              </a:rPr>
              <a:t>.  κατοίκους, σύμφωνα με εκτιμήσεις για το 2012. </a:t>
            </a:r>
          </a:p>
          <a:p>
            <a:r>
              <a:rPr lang="el-GR" sz="2400" dirty="0" smtClean="0">
                <a:latin typeface="+mn-lt"/>
              </a:rPr>
              <a:t>Δημιουργήθηκε το 1991, και προήλθε από την αποδόμηση της Ε.Σ.Σ.Δ.. Έκτοτε, το πολίτευμά της είναι Προεδρική Ομοσπονδιακή Δημοκρατία κατά το πρότυπο του δυτικού φιλελεύθερου μοντέλου.</a:t>
            </a:r>
          </a:p>
          <a:p>
            <a:pPr algn="just"/>
            <a:r>
              <a:rPr lang="el-GR" sz="2400" dirty="0" smtClean="0">
                <a:latin typeface="+mn-lt"/>
              </a:rPr>
              <a:t>Μέλος της ομάδας G8 και G20</a:t>
            </a:r>
          </a:p>
          <a:p>
            <a:pPr algn="just"/>
            <a:r>
              <a:rPr lang="el-GR" sz="2400" dirty="0" smtClean="0">
                <a:latin typeface="+mn-lt"/>
              </a:rPr>
              <a:t>«Στρατηγικός εταίρος» της ΕΕ. </a:t>
            </a:r>
          </a:p>
          <a:p>
            <a:pPr algn="just"/>
            <a:endParaRPr lang="el-GR" sz="2400" dirty="0" smtClean="0">
              <a:latin typeface="+mn-lt"/>
            </a:endParaRPr>
          </a:p>
          <a:p>
            <a:endParaRPr lang="el-GR" sz="2400" dirty="0" smtClean="0">
              <a:latin typeface="+mn-lt"/>
            </a:endParaRPr>
          </a:p>
          <a:p>
            <a:endParaRPr lang="el-GR" sz="2400" dirty="0">
              <a:latin typeface="+mn-lt"/>
            </a:endParaRPr>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8D4AA30B-5190-485D-8E60-2A24CBEC605E}" type="slidenum">
              <a:rPr lang="el-GR" altLang="el-GR" smtClean="0">
                <a:solidFill>
                  <a:srgbClr val="000000"/>
                </a:solidFill>
              </a:rPr>
              <a:pPr/>
              <a:t>6</a:t>
            </a:fld>
            <a:endParaRPr lang="el-GR" altLang="el-GR">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 calcmode="lin" valueType="num">
                                      <p:cBhvr additive="base">
                                        <p:cTn id="3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500042"/>
            <a:ext cx="10972800" cy="1357322"/>
          </a:xfrm>
        </p:spPr>
        <p:txBody>
          <a:bodyPr>
            <a:normAutofit/>
          </a:bodyPr>
          <a:lstStyle/>
          <a:p>
            <a:r>
              <a:rPr lang="el-GR" b="1" dirty="0" smtClean="0"/>
              <a:t>Εμπορικές Σχέσεις Ρωσίας  &amp; Ε.Ε.</a:t>
            </a:r>
            <a:endParaRPr lang="el-GR" dirty="0"/>
          </a:p>
        </p:txBody>
      </p:sp>
      <p:sp>
        <p:nvSpPr>
          <p:cNvPr id="3" name="2 - Θέση περιεχομένου"/>
          <p:cNvSpPr>
            <a:spLocks noGrp="1"/>
          </p:cNvSpPr>
          <p:nvPr>
            <p:ph idx="1"/>
          </p:nvPr>
        </p:nvSpPr>
        <p:spPr>
          <a:xfrm>
            <a:off x="609600" y="1643050"/>
            <a:ext cx="11391941" cy="5026310"/>
          </a:xfrm>
        </p:spPr>
        <p:txBody>
          <a:bodyPr>
            <a:noAutofit/>
          </a:bodyPr>
          <a:lstStyle/>
          <a:p>
            <a:r>
              <a:rPr lang="el-GR" dirty="0" smtClean="0">
                <a:latin typeface="Trebuchet MS" pitchFamily="34" charset="0"/>
              </a:rPr>
              <a:t>Ενώ η ΕΕ είναι ο πρώτος εμπορικός εταίρος για την Ρωσία και η Ρωσία ο τρίτος για την ΕΕ, οι εμπορικές &amp;  οικονομικές σχέσεις δυσχεραίνονται λόγω πολυάριθμων σημείων τριβής.</a:t>
            </a:r>
          </a:p>
          <a:p>
            <a:r>
              <a:rPr lang="el-GR" dirty="0" smtClean="0">
                <a:latin typeface="Trebuchet MS" pitchFamily="34" charset="0"/>
              </a:rPr>
              <a:t>Οι εμπορικές σχέσεις, μεταξύ αυτών &amp; οι εισαγωγές ενέργειας στην ΕΕ, είναι πολύ σημαντικές.</a:t>
            </a:r>
          </a:p>
          <a:p>
            <a:r>
              <a:rPr lang="el-GR" dirty="0" smtClean="0">
                <a:latin typeface="Trebuchet MS" pitchFamily="34" charset="0"/>
              </a:rPr>
              <a:t>Στο επίκεντρο των επιμέρους εμπορικών συζητήσεων βρίσκεται οι διαπραγματεύσεις ένταξης της Ρωσίας στον Παγκόσμιο Οργανισμό Εμπορίου</a:t>
            </a:r>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8D4AA30B-5190-485D-8E60-2A24CBEC605E}" type="slidenum">
              <a:rPr lang="el-GR" altLang="el-GR" smtClean="0">
                <a:solidFill>
                  <a:srgbClr val="000000"/>
                </a:solidFill>
              </a:rPr>
              <a:pPr/>
              <a:t>7</a:t>
            </a:fld>
            <a:endParaRPr lang="el-GR" altLang="el-GR">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571480"/>
            <a:ext cx="10972800" cy="1214446"/>
          </a:xfrm>
        </p:spPr>
        <p:txBody>
          <a:bodyPr/>
          <a:lstStyle/>
          <a:p>
            <a:r>
              <a:rPr lang="el-GR" b="1" dirty="0" smtClean="0"/>
              <a:t>Εμπορικές Σχέσεις Ρωσίας &amp; Ε.Ε</a:t>
            </a:r>
            <a:r>
              <a:rPr lang="el-GR" b="1" i="1" dirty="0" smtClean="0"/>
              <a:t>.</a:t>
            </a:r>
            <a:endParaRPr lang="el-GR" dirty="0"/>
          </a:p>
        </p:txBody>
      </p:sp>
      <p:sp>
        <p:nvSpPr>
          <p:cNvPr id="3" name="2 - Θέση περιεχομένου"/>
          <p:cNvSpPr>
            <a:spLocks noGrp="1"/>
          </p:cNvSpPr>
          <p:nvPr>
            <p:ph idx="1"/>
          </p:nvPr>
        </p:nvSpPr>
        <p:spPr>
          <a:xfrm>
            <a:off x="402336" y="1571612"/>
            <a:ext cx="11338560" cy="5286388"/>
          </a:xfrm>
        </p:spPr>
        <p:txBody>
          <a:bodyPr>
            <a:noAutofit/>
          </a:bodyPr>
          <a:lstStyle/>
          <a:p>
            <a:pPr algn="just">
              <a:buFont typeface="Wingdings" pitchFamily="2" charset="2"/>
              <a:buChar char="Ø"/>
            </a:pPr>
            <a:r>
              <a:rPr lang="el-GR" sz="2400" dirty="0" smtClean="0">
                <a:latin typeface="Trebuchet MS" pitchFamily="34" charset="0"/>
              </a:rPr>
              <a:t>Οι διαπραγματεύσεις και η νέα συμφωνία θα αντικαταστήσει την παρούσα εταιρική σχέση (</a:t>
            </a:r>
            <a:r>
              <a:rPr lang="en-US" sz="2400" dirty="0" smtClean="0">
                <a:latin typeface="Trebuchet MS" pitchFamily="34" charset="0"/>
              </a:rPr>
              <a:t>Partnership and Cooperation Agreement</a:t>
            </a:r>
            <a:r>
              <a:rPr lang="el-GR" sz="2400" dirty="0" smtClean="0">
                <a:latin typeface="Trebuchet MS" pitchFamily="34" charset="0"/>
              </a:rPr>
              <a:t>)  και θα εφαρμοσθεί ο κοινός οικονομικός χώρος</a:t>
            </a:r>
            <a:r>
              <a:rPr lang="en-US" sz="2400" dirty="0" smtClean="0">
                <a:latin typeface="Trebuchet MS" pitchFamily="34" charset="0"/>
              </a:rPr>
              <a:t> (Common Economic Space)</a:t>
            </a:r>
            <a:r>
              <a:rPr lang="el-GR" sz="2400" dirty="0" smtClean="0">
                <a:latin typeface="Trebuchet MS" pitchFamily="34" charset="0"/>
              </a:rPr>
              <a:t> μεταξύ Ε.Ε. και Ρωσίας</a:t>
            </a:r>
          </a:p>
          <a:p>
            <a:pPr algn="just">
              <a:buFont typeface="Wingdings" pitchFamily="2" charset="2"/>
              <a:buChar char="Ø"/>
            </a:pPr>
            <a:r>
              <a:rPr lang="el-GR" sz="2400" dirty="0" smtClean="0">
                <a:latin typeface="Trebuchet MS" pitchFamily="34" charset="0"/>
              </a:rPr>
              <a:t>Οι εισαγωγές από τη Ρωσία αφορούν κυρίως </a:t>
            </a:r>
            <a:r>
              <a:rPr lang="el-GR" sz="2400" b="1" i="1" dirty="0" smtClean="0">
                <a:latin typeface="Trebuchet MS" pitchFamily="34" charset="0"/>
              </a:rPr>
              <a:t>ενέργεια</a:t>
            </a:r>
            <a:r>
              <a:rPr lang="el-GR" sz="2400" dirty="0" smtClean="0">
                <a:latin typeface="Trebuchet MS" pitchFamily="34" charset="0"/>
              </a:rPr>
              <a:t> και </a:t>
            </a:r>
            <a:r>
              <a:rPr lang="el-GR" sz="2400" b="1" i="1" dirty="0" smtClean="0">
                <a:latin typeface="Trebuchet MS" pitchFamily="34" charset="0"/>
              </a:rPr>
              <a:t>ορυκτά καύσιμα προϊόντα </a:t>
            </a:r>
            <a:r>
              <a:rPr lang="el-GR" sz="2400" dirty="0" smtClean="0">
                <a:latin typeface="Trebuchet MS" pitchFamily="34" charset="0"/>
              </a:rPr>
              <a:t>(68.2%). </a:t>
            </a:r>
          </a:p>
          <a:p>
            <a:pPr algn="just">
              <a:buFont typeface="Wingdings" pitchFamily="2" charset="2"/>
              <a:buChar char="Ø"/>
            </a:pPr>
            <a:r>
              <a:rPr lang="el-GR" sz="2400" b="1" i="1" dirty="0" smtClean="0">
                <a:latin typeface="Trebuchet MS" pitchFamily="34" charset="0"/>
              </a:rPr>
              <a:t>Χημικά προϊόντα, ορισμένα βιομηχανικά προϊόντα &amp; πρώτες ύλες</a:t>
            </a:r>
            <a:r>
              <a:rPr lang="el-GR" sz="2400" dirty="0" smtClean="0">
                <a:latin typeface="Trebuchet MS" pitchFamily="34" charset="0"/>
              </a:rPr>
              <a:t>.</a:t>
            </a:r>
          </a:p>
          <a:p>
            <a:pPr algn="just">
              <a:buFont typeface="Wingdings" pitchFamily="2" charset="2"/>
              <a:buChar char="Ø"/>
            </a:pPr>
            <a:r>
              <a:rPr lang="el-GR" sz="2400" dirty="0" smtClean="0">
                <a:latin typeface="Trebuchet MS" pitchFamily="34" charset="0"/>
              </a:rPr>
              <a:t>Οι εξαγωγές της ΕΕ προς τη Ρωσία ποικίλλουν, αποτελούμενες κυρίως από </a:t>
            </a:r>
            <a:r>
              <a:rPr lang="el-GR" sz="2400" b="1" i="1" dirty="0" smtClean="0">
                <a:latin typeface="Trebuchet MS" pitchFamily="34" charset="0"/>
              </a:rPr>
              <a:t>μηχανικό</a:t>
            </a:r>
            <a:r>
              <a:rPr lang="el-GR" sz="2400" dirty="0" smtClean="0">
                <a:latin typeface="Trebuchet MS" pitchFamily="34" charset="0"/>
              </a:rPr>
              <a:t> &amp; </a:t>
            </a:r>
            <a:r>
              <a:rPr lang="el-GR" sz="2400" b="1" i="1" dirty="0" smtClean="0">
                <a:latin typeface="Trebuchet MS" pitchFamily="34" charset="0"/>
              </a:rPr>
              <a:t>μεταφορικό εξοπλισμό</a:t>
            </a:r>
            <a:r>
              <a:rPr lang="el-GR" sz="2400" dirty="0" smtClean="0">
                <a:latin typeface="Trebuchet MS" pitchFamily="34" charset="0"/>
              </a:rPr>
              <a:t>, </a:t>
            </a:r>
            <a:r>
              <a:rPr lang="el-GR" sz="2400" b="1" i="1" dirty="0" smtClean="0">
                <a:latin typeface="Trebuchet MS" pitchFamily="34" charset="0"/>
              </a:rPr>
              <a:t>βιομηχανικά προϊόντα &amp;</a:t>
            </a:r>
            <a:r>
              <a:rPr lang="el-GR" sz="2400" dirty="0" smtClean="0">
                <a:latin typeface="Trebuchet MS" pitchFamily="34" charset="0"/>
              </a:rPr>
              <a:t> </a:t>
            </a:r>
            <a:r>
              <a:rPr lang="el-GR" sz="2400" b="1" i="1" dirty="0" smtClean="0">
                <a:latin typeface="Trebuchet MS" pitchFamily="34" charset="0"/>
              </a:rPr>
              <a:t>τρόφιμα</a:t>
            </a:r>
            <a:r>
              <a:rPr lang="el-GR" sz="2400" dirty="0" smtClean="0">
                <a:latin typeface="Trebuchet MS" pitchFamily="34" charset="0"/>
              </a:rPr>
              <a:t>.</a:t>
            </a:r>
          </a:p>
          <a:p>
            <a:pPr algn="just">
              <a:buFont typeface="Wingdings" pitchFamily="2" charset="2"/>
              <a:buChar char="Ø"/>
            </a:pPr>
            <a:r>
              <a:rPr lang="el-GR" sz="2400" dirty="0" smtClean="0">
                <a:latin typeface="Trebuchet MS" pitchFamily="34" charset="0"/>
              </a:rPr>
              <a:t> Οι άμεσες ξένες επενδύσεις της Ευρωπαϊκής Ένωσης προς τη Ρωσία το 2007 έφθασαν τα 17 δισ. ευρώ.</a:t>
            </a:r>
          </a:p>
          <a:p>
            <a:pPr algn="just">
              <a:buFont typeface="Wingdings" pitchFamily="2" charset="2"/>
              <a:buChar char="Ø"/>
            </a:pPr>
            <a:r>
              <a:rPr lang="el-GR" sz="2400" dirty="0" smtClean="0">
                <a:latin typeface="Trebuchet MS" pitchFamily="34" charset="0"/>
              </a:rPr>
              <a:t>Οι άμεσες ξένες επενδύσεις της Ρωσίας στην ΕΕ το 2007 άγγιξαν το 1 δισ. ευρώ. </a:t>
            </a:r>
          </a:p>
          <a:p>
            <a:pPr>
              <a:buFont typeface="Wingdings" pitchFamily="2" charset="2"/>
              <a:buChar char="Ø"/>
            </a:pPr>
            <a:endParaRPr lang="el-GR" sz="2400" dirty="0">
              <a:latin typeface="Trebuchet MS" pitchFamily="34" charset="0"/>
            </a:endParaRPr>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8D4AA30B-5190-485D-8E60-2A24CBEC605E}" type="slidenum">
              <a:rPr lang="el-GR" altLang="el-GR" smtClean="0">
                <a:solidFill>
                  <a:srgbClr val="000000"/>
                </a:solidFill>
              </a:rPr>
              <a:pPr/>
              <a:t>8</a:t>
            </a:fld>
            <a:endParaRPr lang="el-GR" altLang="el-GR">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857232"/>
            <a:ext cx="10972800" cy="785818"/>
          </a:xfrm>
        </p:spPr>
        <p:txBody>
          <a:bodyPr>
            <a:normAutofit/>
          </a:bodyPr>
          <a:lstStyle/>
          <a:p>
            <a:r>
              <a:rPr lang="el-GR" b="1" dirty="0" smtClean="0"/>
              <a:t>Εμπορικές Σχέσεις Ρωσίας &amp; Ε.Ε.</a:t>
            </a:r>
            <a:endParaRPr lang="el-GR" dirty="0"/>
          </a:p>
        </p:txBody>
      </p:sp>
      <p:sp>
        <p:nvSpPr>
          <p:cNvPr id="3" name="2 - Θέση περιεχομένου"/>
          <p:cNvSpPr>
            <a:spLocks noGrp="1"/>
          </p:cNvSpPr>
          <p:nvPr>
            <p:ph idx="1"/>
          </p:nvPr>
        </p:nvSpPr>
        <p:spPr>
          <a:xfrm>
            <a:off x="609600" y="1643050"/>
            <a:ext cx="11391941" cy="5643602"/>
          </a:xfrm>
        </p:spPr>
        <p:txBody>
          <a:bodyPr>
            <a:normAutofit fontScale="77500" lnSpcReduction="20000"/>
          </a:bodyPr>
          <a:lstStyle/>
          <a:p>
            <a:pPr>
              <a:buFont typeface="Wingdings" pitchFamily="2" charset="2"/>
              <a:buChar char="Ø"/>
            </a:pPr>
            <a:r>
              <a:rPr lang="el-GR" dirty="0" smtClean="0"/>
              <a:t>Ευρωπαϊκή Ένωση και Ρωσία συνδέονται με μια </a:t>
            </a:r>
            <a:r>
              <a:rPr lang="el-GR" b="1" i="1" u="sng" dirty="0" smtClean="0"/>
              <a:t>σχέση ενεργειακής και οικονομικής αυξανόμενης αλληλεξάρτησης</a:t>
            </a:r>
            <a:r>
              <a:rPr lang="el-GR" dirty="0" smtClean="0"/>
              <a:t>, διότι σημαντικό μέρος των ευρωπαϊκών ενεργειακών αναγκών καλύπτεται από τη Ρωσία.</a:t>
            </a:r>
            <a:endParaRPr lang="en-US" dirty="0" smtClean="0"/>
          </a:p>
          <a:p>
            <a:pPr>
              <a:buFont typeface="Wingdings" pitchFamily="2" charset="2"/>
              <a:buChar char="Ø"/>
            </a:pPr>
            <a:endParaRPr lang="el-GR" dirty="0" smtClean="0"/>
          </a:p>
          <a:p>
            <a:pPr>
              <a:buFont typeface="Wingdings" pitchFamily="2" charset="2"/>
              <a:buChar char="Ø"/>
            </a:pPr>
            <a:r>
              <a:rPr lang="el-GR" b="1" dirty="0" smtClean="0"/>
              <a:t>Περίπου το 60% των ευρωπαϊκών εισαγωγών φυσικού αερίου έχουν ως προέλευση τη Ρωσία.</a:t>
            </a:r>
            <a:endParaRPr lang="en-US" b="1" dirty="0" smtClean="0"/>
          </a:p>
          <a:p>
            <a:pPr>
              <a:buFont typeface="Wingdings" pitchFamily="2" charset="2"/>
              <a:buChar char="Ø"/>
            </a:pPr>
            <a:endParaRPr lang="el-GR" b="1" dirty="0" smtClean="0"/>
          </a:p>
          <a:p>
            <a:pPr>
              <a:buFont typeface="Wingdings" pitchFamily="2" charset="2"/>
              <a:buChar char="Ø"/>
            </a:pPr>
            <a:r>
              <a:rPr lang="el-GR" dirty="0" smtClean="0"/>
              <a:t> Η Ευρωπαϊκή Ένωση επιθυμεί να κατοχυρώσει την ενεργειακή ασφάλειά της μέσω της απόκτησης περισσοτέρων του ενός βασικών ενεργειακών προμηθευτών.</a:t>
            </a:r>
            <a:endParaRPr lang="en-US" dirty="0" smtClean="0"/>
          </a:p>
          <a:p>
            <a:pPr>
              <a:buFont typeface="Wingdings" pitchFamily="2" charset="2"/>
              <a:buChar char="Ø"/>
            </a:pPr>
            <a:endParaRPr lang="el-GR" dirty="0" smtClean="0"/>
          </a:p>
          <a:p>
            <a:pPr>
              <a:buFont typeface="Wingdings" pitchFamily="2" charset="2"/>
              <a:buChar char="Ø"/>
            </a:pPr>
            <a:r>
              <a:rPr lang="el-GR" dirty="0" smtClean="0"/>
              <a:t>Η κυρίαρχη ρωσική θέση στην ευρωπαϊκή αγορά φυσικού αερίου έχει δημιουργήσει ομολογουμένως ανησυχίες για την ενεργειακή ασφάλεια τόσο στα κράτη-μέλη της Ευρωπαϊκής Ένωσης αλλά και στις ΗΠΑ. </a:t>
            </a:r>
          </a:p>
          <a:p>
            <a:pPr>
              <a:buFont typeface="Wingdings" pitchFamily="2" charset="2"/>
              <a:buChar char="Ø"/>
            </a:pPr>
            <a:endParaRPr lang="el-GR" dirty="0" smtClean="0"/>
          </a:p>
          <a:p>
            <a:pPr>
              <a:buFont typeface="Wingdings" pitchFamily="2" charset="2"/>
              <a:buChar char="Ø"/>
            </a:pPr>
            <a:r>
              <a:rPr lang="el-GR" dirty="0" smtClean="0"/>
              <a:t>Στην αύξηση αυτής της ανησυχίας έχει συμβάλει και η ίδια η Ρωσία με τη χρήση του φυσικού αερίου ως μοχλού πιέσεως κατά τις διενέξεις της με την Ουκρανία και τη Γεωργία.</a:t>
            </a:r>
          </a:p>
          <a:p>
            <a:endParaRPr lang="el-GR" dirty="0"/>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8D4AA30B-5190-485D-8E60-2A24CBEC605E}" type="slidenum">
              <a:rPr lang="el-GR" altLang="el-GR" smtClean="0">
                <a:solidFill>
                  <a:srgbClr val="000000"/>
                </a:solidFill>
              </a:rPr>
              <a:pPr/>
              <a:t>9</a:t>
            </a:fld>
            <a:endParaRPr lang="el-GR" altLang="el-GR">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στικό">
  <a:themeElements>
    <a:clrScheme name="Αστικό">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Αστικό">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στικό">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1_Αστικό">
  <a:themeElements>
    <a:clrScheme name="Αστικό">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Αστικό">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στικό">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219</TotalTime>
  <Words>2035</Words>
  <Application>Microsoft Office PowerPoint</Application>
  <PresentationFormat>Προσαρμογή</PresentationFormat>
  <Paragraphs>215</Paragraphs>
  <Slides>29</Slides>
  <Notes>3</Notes>
  <HiddenSlides>0</HiddenSlides>
  <MMClips>0</MMClips>
  <ScaleCrop>false</ScaleCrop>
  <HeadingPairs>
    <vt:vector size="4" baseType="variant">
      <vt:variant>
        <vt:lpstr>Θέμα</vt:lpstr>
      </vt:variant>
      <vt:variant>
        <vt:i4>2</vt:i4>
      </vt:variant>
      <vt:variant>
        <vt:lpstr>Τίτλοι διαφανειών</vt:lpstr>
      </vt:variant>
      <vt:variant>
        <vt:i4>29</vt:i4>
      </vt:variant>
    </vt:vector>
  </HeadingPairs>
  <TitlesOfParts>
    <vt:vector size="31" baseType="lpstr">
      <vt:lpstr>Αστικό</vt:lpstr>
      <vt:lpstr>1_Αστικό</vt:lpstr>
      <vt:lpstr>     ΣΧΕΣΕΙΣ ΤΗΣ ΕΥΡΩΠΑΙΚΗΣ ΕΝΩΣΗΣ                   ΜΕ ΤΙΣ ΑΝAΠΤΥΓΜΕΝΕΣ ΧΩΡΕΣ </vt:lpstr>
      <vt:lpstr>Εισαγωγή</vt:lpstr>
      <vt:lpstr>Τι Είναι ο ΠΟΕ </vt:lpstr>
      <vt:lpstr>ΠΟΕ - Σκοποί</vt:lpstr>
      <vt:lpstr>ΠΟΕ – Πεδίο Εφαρμογής</vt:lpstr>
      <vt:lpstr> Ρωσία</vt:lpstr>
      <vt:lpstr>Εμπορικές Σχέσεις Ρωσίας  &amp; Ε.Ε.</vt:lpstr>
      <vt:lpstr>Εμπορικές Σχέσεις Ρωσίας &amp; Ε.Ε.</vt:lpstr>
      <vt:lpstr>Εμπορικές Σχέσεις Ρωσίας &amp; Ε.Ε.</vt:lpstr>
      <vt:lpstr>Εμπορικές Σχέσεις Ρωσίας &amp; Ε.Ε</vt:lpstr>
      <vt:lpstr>Συμπεράσματα</vt:lpstr>
      <vt:lpstr>Συμπεράσματα</vt:lpstr>
      <vt:lpstr>ΣΧΕΣΕΙΣ Ε.Ε. ΜΕ ΗΠΑ </vt:lpstr>
      <vt:lpstr>ΣΧΕΣΕΙΣ Ε.Ε. ΜΕ ΗΠΑ </vt:lpstr>
      <vt:lpstr>ΣΧΕΣΕΙΣ Ε.Ε. ΜΕ ΗΠΑ </vt:lpstr>
      <vt:lpstr>ΕΜΠΟΡΙΚΕΣ ΣΧΕΣΕΙΣ Ε.Ε. - ΗΠΑ </vt:lpstr>
      <vt:lpstr>ΕΜΠΟΡΙΚΕΣ ΣΧΕΣΕΙΣ Ε.Ε. - ΗΠΑ </vt:lpstr>
      <vt:lpstr>ΕΜΠΟΡΙΚΕΣ ΣΧΕΣΕΙΣ Ε.Ε. - ΗΠΑ</vt:lpstr>
      <vt:lpstr>ΕΜΠΟΡΙΚΕΣ ΣΧΕΣΕΙΣ Ε.Ε. - ΗΠΑ</vt:lpstr>
      <vt:lpstr>ΣΧΕΣΕΙΣ  Ε.Ε. - ΚΙΝΑΣ </vt:lpstr>
      <vt:lpstr>ΣΧΕΣΕΙΣ  Ε.Ε. - ΚΙΝΑΣ </vt:lpstr>
      <vt:lpstr>ΕΜΠΟΡΙΚΕΣ  ΣΧΕΣΕΙΣ Ε.Ε. - ΚΙΝΑΣ </vt:lpstr>
      <vt:lpstr>ΕΜΠΟΡΙΚΕΣ  ΣΧΕΣΕΙΣ Ε.Ε. - ΚΙΝΑΣ </vt:lpstr>
      <vt:lpstr>ΕΜΠΟΡΙΚΕΣ  ΣΧΕΣΕΙΣ Ε.Ε. - ΚΙΝΑΣ </vt:lpstr>
      <vt:lpstr>ΕΝΤΑΞΗ ΤΗΣ ΚΙΝΑΣ ΣΤΟΝ ΠΟΕ </vt:lpstr>
      <vt:lpstr>Ιαπωνία</vt:lpstr>
      <vt:lpstr>Διαφάνεια 27</vt:lpstr>
      <vt:lpstr>Ιαπωνία</vt:lpstr>
      <vt:lpstr>Ε.Ε. &amp; Ιαπωνία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manos</dc:creator>
  <cp:lastModifiedBy>Χρήστης των Windows</cp:lastModifiedBy>
  <cp:revision>24</cp:revision>
  <dcterms:created xsi:type="dcterms:W3CDTF">2015-05-26T13:21:09Z</dcterms:created>
  <dcterms:modified xsi:type="dcterms:W3CDTF">2021-08-14T09:50:11Z</dcterms:modified>
</cp:coreProperties>
</file>