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57" r:id="rId4"/>
    <p:sldId id="258" r:id="rId5"/>
    <p:sldId id="259" r:id="rId6"/>
    <p:sldId id="260" r:id="rId7"/>
    <p:sldId id="261" r:id="rId8"/>
    <p:sldId id="262" r:id="rId9"/>
    <p:sldId id="263" r:id="rId10"/>
    <p:sldId id="264" r:id="rId11"/>
    <p:sldId id="265" r:id="rId12"/>
    <p:sldId id="266" r:id="rId13"/>
    <p:sldId id="267"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2FE04CD-2DCC-4DC8-AEA5-D01C10B387F3}" type="datetimeFigureOut">
              <a:rPr lang="el-GR" smtClean="0"/>
              <a:pPr/>
              <a:t>14/8/2021</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2969FD40-3437-4F13-A55A-D63981171639}"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2FE04CD-2DCC-4DC8-AEA5-D01C10B387F3}"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969FD40-3437-4F13-A55A-D6398117163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2FE04CD-2DCC-4DC8-AEA5-D01C10B387F3}"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969FD40-3437-4F13-A55A-D6398117163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2FE04CD-2DCC-4DC8-AEA5-D01C10B387F3}"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969FD40-3437-4F13-A55A-D63981171639}"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2FE04CD-2DCC-4DC8-AEA5-D01C10B387F3}"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969FD40-3437-4F13-A55A-D63981171639}"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2FE04CD-2DCC-4DC8-AEA5-D01C10B387F3}"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969FD40-3437-4F13-A55A-D63981171639}"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2FE04CD-2DCC-4DC8-AEA5-D01C10B387F3}" type="datetimeFigureOut">
              <a:rPr lang="el-GR" smtClean="0"/>
              <a:pPr/>
              <a:t>14/8/2021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969FD40-3437-4F13-A55A-D63981171639}"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2FE04CD-2DCC-4DC8-AEA5-D01C10B387F3}" type="datetimeFigureOut">
              <a:rPr lang="el-GR" smtClean="0"/>
              <a:pPr/>
              <a:t>14/8/2021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2969FD40-3437-4F13-A55A-D6398117163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FE04CD-2DCC-4DC8-AEA5-D01C10B387F3}" type="datetimeFigureOut">
              <a:rPr lang="el-GR" smtClean="0"/>
              <a:pPr/>
              <a:t>14/8/2021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2969FD40-3437-4F13-A55A-D6398117163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2FE04CD-2DCC-4DC8-AEA5-D01C10B387F3}"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969FD40-3437-4F13-A55A-D63981171639}"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2FE04CD-2DCC-4DC8-AEA5-D01C10B387F3}"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2969FD40-3437-4F13-A55A-D63981171639}"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2FE04CD-2DCC-4DC8-AEA5-D01C10B387F3}" type="datetimeFigureOut">
              <a:rPr lang="el-GR" smtClean="0"/>
              <a:pPr/>
              <a:t>14/8/2021</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969FD40-3437-4F13-A55A-D63981171639}"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l-GR" b="1" dirty="0"/>
              <a:t/>
            </a:r>
            <a:br>
              <a:rPr lang="el-GR" b="1" dirty="0"/>
            </a:br>
            <a:r>
              <a:rPr lang="el-GR" b="1" dirty="0"/>
              <a:t>	</a:t>
            </a:r>
            <a:br>
              <a:rPr lang="el-GR" b="1" dirty="0"/>
            </a:br>
            <a:r>
              <a:rPr lang="el-GR" dirty="0"/>
              <a:t/>
            </a:r>
            <a:br>
              <a:rPr lang="el-GR" dirty="0"/>
            </a:br>
            <a:endParaRPr lang="el-GR" dirty="0"/>
          </a:p>
        </p:txBody>
      </p:sp>
      <p:sp>
        <p:nvSpPr>
          <p:cNvPr id="3" name="Subtitle 2"/>
          <p:cNvSpPr>
            <a:spLocks noGrp="1"/>
          </p:cNvSpPr>
          <p:nvPr>
            <p:ph type="subTitle" idx="1"/>
          </p:nvPr>
        </p:nvSpPr>
        <p:spPr/>
        <p:txBody>
          <a:bodyPr>
            <a:normAutofit/>
          </a:bodyPr>
          <a:lstStyle/>
          <a:p>
            <a:pPr algn="ctr"/>
            <a:r>
              <a:rPr lang="el-GR" sz="4000" b="1" dirty="0" smtClean="0"/>
              <a:t>Η Θεωρία της Εμπορικής Πολιτικής</a:t>
            </a:r>
            <a:endParaRPr lang="el-GR"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335846"/>
            <a:ext cx="7992888" cy="5909310"/>
          </a:xfrm>
          <a:prstGeom prst="rect">
            <a:avLst/>
          </a:prstGeom>
        </p:spPr>
        <p:txBody>
          <a:bodyPr wrap="square">
            <a:spAutoFit/>
          </a:bodyPr>
          <a:lstStyle/>
          <a:p>
            <a:r>
              <a:rPr lang="el-GR" dirty="0" smtClean="0"/>
              <a:t> </a:t>
            </a:r>
            <a:r>
              <a:rPr lang="el-GR" sz="2400" dirty="0" smtClean="0"/>
              <a:t/>
            </a:r>
            <a:br>
              <a:rPr lang="el-GR" sz="2400" dirty="0" smtClean="0"/>
            </a:br>
            <a:r>
              <a:rPr lang="el-GR" sz="2400" dirty="0" smtClean="0"/>
              <a:t>• </a:t>
            </a:r>
            <a:r>
              <a:rPr lang="en-US" sz="2400" dirty="0" smtClean="0"/>
              <a:t> </a:t>
            </a:r>
            <a:r>
              <a:rPr lang="el-GR" sz="2400" dirty="0" smtClean="0"/>
              <a:t>Οι δασμολογικές και άλλες επιβαρύνσεις αποτελούν πηγή εσόδων για το κράτος που τις επιβάλλει. Αν τα φορολογικά έσοδα είναι ο στόχος όμως, η επιβολή φόρων κατανάλωσης αδιακρίτως σε εισαγόμενα και εγχώρια προϊόντα θα απέδιδε σίγουρα περισσότερα έσοδα. </a:t>
            </a:r>
            <a:br>
              <a:rPr lang="el-GR" sz="2400" dirty="0" smtClean="0"/>
            </a:br>
            <a:r>
              <a:rPr lang="el-GR" sz="2400" dirty="0" smtClean="0"/>
              <a:t>• Στρατηγικής σημασίας βιομηχανίες (π.χ., η πολεμική βιομηχανία) πρέπει να προστατεύονται για εθνικούς λόγους.</a:t>
            </a:r>
            <a:br>
              <a:rPr lang="el-GR" sz="2400" dirty="0" smtClean="0"/>
            </a:br>
            <a:r>
              <a:rPr lang="el-GR" sz="2400" dirty="0" smtClean="0"/>
              <a:t>• Ο προστατευτισμός βελτιώνει τους όρους εμπορίου και την διαπραγματευτική ισχύ μιας χώρας. Το κατά πόσο θα συμβεί κάτι τέτοιο όμως, εξαρτάται από το σχετικό μέγεθός της και το τι είδους προϊόντα εξάγει και εισάγει.</a:t>
            </a:r>
            <a:br>
              <a:rPr lang="el-GR" sz="2400" dirty="0" smtClean="0"/>
            </a:br>
            <a:r>
              <a:rPr lang="el-GR" sz="2400" dirty="0" smtClean="0"/>
              <a:t>• Ο προστατευτισμός αναδιανέμει το εισόδημα και τον πλούτο υπέρ των εγχώριων επιχειρήσεων. Βέβαια, η αναδιανομή μπορεί να επιτευχθεί πιο ορθολογικά και ανώδυνα με άλλους τρόπους.</a:t>
            </a:r>
            <a:endParaRPr lang="el-GR"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335846"/>
            <a:ext cx="8208912" cy="5632311"/>
          </a:xfrm>
          <a:prstGeom prst="rect">
            <a:avLst/>
          </a:prstGeom>
        </p:spPr>
        <p:txBody>
          <a:bodyPr wrap="square">
            <a:spAutoFit/>
          </a:bodyPr>
          <a:lstStyle/>
          <a:p>
            <a:r>
              <a:rPr lang="el-GR" sz="2400" dirty="0" smtClean="0"/>
              <a:t/>
            </a:r>
            <a:br>
              <a:rPr lang="el-GR" sz="2400" dirty="0" smtClean="0"/>
            </a:br>
            <a:r>
              <a:rPr lang="el-GR" sz="2400" dirty="0" smtClean="0"/>
              <a:t>• </a:t>
            </a:r>
            <a:r>
              <a:rPr lang="en-US" sz="2400" dirty="0" smtClean="0"/>
              <a:t> </a:t>
            </a:r>
            <a:r>
              <a:rPr lang="el-GR" sz="2400" dirty="0" smtClean="0"/>
              <a:t>Το επιχείρημα της νηπιακής βιομηχανίας. Το επιχείρημα αυτό εξακολουθεί να είναι το πλέον πειστικό αναλυτικό όπλο υπέρ του προστατευτισμού. Σε μια οικονομία που επιχειρεί να αναπτύξει για πρώτη φορά έναν στρατηγικής σημασίας (βιομηχανικό συνήθως) κλάδο, η προστασία είναι απαραίτητη στα πρώτα τουλάχιστον στάδια ανάπτυξης. Σύμφωνα με το επιχείρημα αυτό η νηπιακή αυτή βιομηχανία πρέπει να προστατευθεί στα πρώτα της βήματα μέχρι να αποκτήσει την ευρωστία (οικονομίες κλίμακας, ανταγωνιστικότητα) που θα της επιτρέπει να σταθεί με αξιώσεις στο διεθνή ανταγωνισμό. Βέβαια, ο προστατευτισμός δεν εγγυάται την εκβιομηχάνιση.</a:t>
            </a:r>
            <a:br>
              <a:rPr lang="el-GR" sz="2400" dirty="0" smtClean="0"/>
            </a:br>
            <a:r>
              <a:rPr lang="el-GR" sz="2400" dirty="0" smtClean="0"/>
              <a:t>Ως γενική θεωρία όμως και παρά τα νέα δεδομένα που δημιουργεί η παγκοσμιοποίηση, η επιλογή του ελεύθερου εμπορίου δείχνει να υπερέχει του προστατευτισμού.</a:t>
            </a:r>
            <a:endParaRPr lang="el-GR"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260648"/>
            <a:ext cx="8352928" cy="7017306"/>
          </a:xfrm>
          <a:prstGeom prst="rect">
            <a:avLst/>
          </a:prstGeom>
        </p:spPr>
        <p:txBody>
          <a:bodyPr wrap="square">
            <a:spAutoFit/>
          </a:bodyPr>
          <a:lstStyle/>
          <a:p>
            <a:r>
              <a:rPr lang="el-GR" sz="2400" dirty="0" smtClean="0"/>
              <a:t>Οι βάσεις για τη δημιουργία του θεσμικού πλαισίου για τη λειτουργία του παγκόσμιου εμπορίου τέθηκαν στην περίοδο αμέσως μετά το τέλος του Β΄ Παγκοσμίου Πολέμου. Στο εμπο</a:t>
            </a:r>
            <a:r>
              <a:rPr lang="en-US" sz="2400" dirty="0" smtClean="0"/>
              <a:t>-</a:t>
            </a:r>
            <a:r>
              <a:rPr lang="el-GR" sz="2400" dirty="0" smtClean="0"/>
              <a:t>ρικό  σκέλος η περίοδος σηματοδοτείται από τη δημιουργία της Γενικής Συμφωνίας για τους Δασμούς και το Εμπόριο, της </a:t>
            </a:r>
            <a:r>
              <a:rPr lang="en-US" sz="2400" dirty="0" smtClean="0"/>
              <a:t>GATT</a:t>
            </a:r>
            <a:r>
              <a:rPr lang="el-GR" sz="2400" dirty="0" smtClean="0"/>
              <a:t> (</a:t>
            </a:r>
            <a:r>
              <a:rPr lang="en-US" sz="2400" dirty="0" smtClean="0"/>
              <a:t>General Agreement on Trade &amp; Tariffs</a:t>
            </a:r>
            <a:r>
              <a:rPr lang="el-GR" sz="2400" dirty="0" smtClean="0"/>
              <a:t>). Στόχος της </a:t>
            </a:r>
            <a:r>
              <a:rPr lang="de-DE" sz="2400" dirty="0" smtClean="0"/>
              <a:t>GATT</a:t>
            </a:r>
            <a:r>
              <a:rPr lang="el-GR" sz="2400" dirty="0" smtClean="0"/>
              <a:t> ήταν ο καθορισμός των κανόνων λειτουργίας και των υποχρεώσεων στη διεθνή ανταλλαγή και η λειτουργία της ως </a:t>
            </a:r>
            <a:r>
              <a:rPr lang="de-DE" sz="2400" dirty="0" smtClean="0"/>
              <a:t>forum</a:t>
            </a:r>
            <a:r>
              <a:rPr lang="el-GR" sz="2400" dirty="0" smtClean="0"/>
              <a:t> για εμπορικές διαπραγματεύσεις. Οι βασικές αρχές λειτουργίας της </a:t>
            </a:r>
            <a:r>
              <a:rPr lang="de-DE" sz="2400" dirty="0" smtClean="0"/>
              <a:t>GATT</a:t>
            </a:r>
            <a:r>
              <a:rPr lang="el-GR" sz="2400" dirty="0" smtClean="0"/>
              <a:t> ήταν η ίση μεταχείριση, η αμοιβαιότητα και η διαφάνεια.</a:t>
            </a:r>
            <a:br>
              <a:rPr lang="el-GR" sz="2400" dirty="0" smtClean="0"/>
            </a:br>
            <a:r>
              <a:rPr lang="el-GR" sz="2400" dirty="0" smtClean="0"/>
              <a:t>Όσον αφορά την κατάργηση των δασμών παγκοσμίως, η λει</a:t>
            </a:r>
            <a:r>
              <a:rPr lang="en-US" sz="2400" dirty="0" smtClean="0"/>
              <a:t>-</a:t>
            </a:r>
            <a:r>
              <a:rPr lang="el-GR" sz="2400" dirty="0" smtClean="0"/>
              <a:t>τουργία της </a:t>
            </a:r>
            <a:r>
              <a:rPr lang="de-DE" sz="2400" dirty="0" smtClean="0"/>
              <a:t>GATT</a:t>
            </a:r>
            <a:r>
              <a:rPr lang="el-GR" sz="2400" dirty="0" smtClean="0"/>
              <a:t> κρίνεται γενικά επιτυχής. Μέσα από μια σειρά «γύρων» διαπραγματεύσεων, οι δασμοί παγκοσμίως μειώθηκαν σε επίπεδα που (με εξαιρέσεις για κάποιες χώρες και για κάποια προϊόντα βέβαια) μπορούν να θεωρηθούν αμελητέα. Λιγότερο επιτυχής στάθηκε η </a:t>
            </a:r>
            <a:r>
              <a:rPr lang="de-DE" sz="2400" dirty="0" smtClean="0"/>
              <a:t>GATT</a:t>
            </a:r>
            <a:r>
              <a:rPr lang="el-GR" sz="2400" dirty="0" smtClean="0"/>
              <a:t> όμως αναφορικά με τα μη δασμολογικά μέτρα προστασίας. </a:t>
            </a:r>
            <a:r>
              <a:rPr lang="el-GR" dirty="0" smtClean="0"/>
              <a:t/>
            </a:r>
            <a:br>
              <a:rPr lang="el-GR" dirty="0" smtClean="0"/>
            </a:b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88641"/>
            <a:ext cx="8640960" cy="7017306"/>
          </a:xfrm>
          <a:prstGeom prst="rect">
            <a:avLst/>
          </a:prstGeom>
        </p:spPr>
        <p:txBody>
          <a:bodyPr wrap="square">
            <a:spAutoFit/>
          </a:bodyPr>
          <a:lstStyle/>
          <a:p>
            <a:r>
              <a:rPr lang="el-GR" sz="2400" dirty="0" smtClean="0"/>
              <a:t>Η διαπιστωμένη ανεπάρκεια της </a:t>
            </a:r>
            <a:r>
              <a:rPr lang="de-DE" sz="2400" dirty="0" smtClean="0"/>
              <a:t>GATT</a:t>
            </a:r>
            <a:r>
              <a:rPr lang="el-GR" sz="2400" dirty="0" smtClean="0"/>
              <a:t> να ανταποκριθεί στις μεταβαλλόμενες διεθνείς εξελίξεις οδήγησε στην κατάργηση / αντικατάστασή της από τον Παγκόσμιο Οργανισμό Εμπορίου (ΠΟΕ) που ιδρύθηκε το 1995. Ο ΠΟΕ κατόρθωσε στο σύντομο διάστημα της λειτουργίας του να επιλύσει κάποια προβλήματα, αλλά και να συγκεντρώσει έντονα πυρά κριτικής καθώς:</a:t>
            </a:r>
            <a:endParaRPr lang="en-US" sz="2400" dirty="0" smtClean="0"/>
          </a:p>
          <a:p>
            <a:r>
              <a:rPr lang="el-GR" sz="2400" dirty="0" smtClean="0"/>
              <a:t>Α. Δεν κατόρθωσε να διευρύνει το αντικείμενό του ώστε να συμπε</a:t>
            </a:r>
            <a:r>
              <a:rPr lang="en-US" sz="2400" dirty="0" smtClean="0"/>
              <a:t>-</a:t>
            </a:r>
            <a:r>
              <a:rPr lang="el-GR" sz="2400" dirty="0" smtClean="0"/>
              <a:t>ριλάβει όλους τους τομείς και τα θέματα που απασχολούν το διεθνές εμπόριο, με αποτέλεσμα να δίνει την εικόνα της επιλεκτικής δράσης.</a:t>
            </a:r>
            <a:br>
              <a:rPr lang="el-GR" sz="2400" dirty="0" smtClean="0"/>
            </a:br>
            <a:r>
              <a:rPr lang="el-GR" sz="2400" dirty="0" smtClean="0"/>
              <a:t>Β. Δεν καλύπτει επαρκώς τα θέματα που απασχολούν τις αναπτυσ</a:t>
            </a:r>
            <a:r>
              <a:rPr lang="en-US" sz="2400" dirty="0" smtClean="0"/>
              <a:t>-</a:t>
            </a:r>
            <a:r>
              <a:rPr lang="el-GR" sz="2400" dirty="0" smtClean="0"/>
              <a:t>σόμενες χώρες με αποτέλεσμα να κατηγορείται ως εργαλείο που εξυπηρετεί τα συμφέροντα των πλουσίων χωρών και αντιστρατεύεται αυτά των φτωχών.</a:t>
            </a:r>
            <a:br>
              <a:rPr lang="el-GR" sz="2400" dirty="0" smtClean="0"/>
            </a:br>
            <a:r>
              <a:rPr lang="el-GR" sz="2400" dirty="0" smtClean="0"/>
              <a:t>Γ. Σε θέματα όπως το αντι-</a:t>
            </a:r>
            <a:r>
              <a:rPr lang="en-US" sz="2400" dirty="0" smtClean="0"/>
              <a:t>dumping</a:t>
            </a:r>
            <a:r>
              <a:rPr lang="el-GR" sz="2400" dirty="0" smtClean="0"/>
              <a:t>, το περιβάλλον και οι διαφορές στις συνθήκες εργασίας και τους μισθούς παγκοσμίως, έχει επιτύχει πολύ λίγα, με αποτέλεσμα τα σημαντικά αυτά θέματα να εκκρεμούν.</a:t>
            </a:r>
            <a:r>
              <a:rPr lang="el-GR" dirty="0" smtClean="0"/>
              <a:t/>
            </a:r>
            <a:br>
              <a:rPr lang="el-GR" dirty="0" smtClean="0"/>
            </a:b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969156"/>
            <a:ext cx="91440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tx1"/>
                </a:solidFill>
                <a:effectLst/>
                <a:latin typeface="PFAkzidenz Regular"/>
                <a:ea typeface="Times New Roman" pitchFamily="18" charset="0"/>
                <a:cs typeface="Times New Roman" pitchFamily="18" charset="0"/>
              </a:rPr>
              <a:t>Περιεχόμενα </a:t>
            </a:r>
            <a:r>
              <a:rPr kumimoji="0" lang="el-GR" sz="2400" b="1" i="0" u="none" strike="noStrike" cap="none" normalizeH="0" baseline="0" dirty="0" smtClean="0">
                <a:ln>
                  <a:noFill/>
                </a:ln>
                <a:solidFill>
                  <a:schemeClr val="tx1"/>
                </a:solidFill>
                <a:effectLst/>
                <a:latin typeface="PFAkzidenz Regular"/>
                <a:ea typeface="Times New Roman" pitchFamily="18" charset="0"/>
                <a:cs typeface="Times New Roman" pitchFamily="18" charset="0"/>
              </a:rPr>
              <a:t>Κεφαλαίου</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PF Archive Pro"/>
                <a:ea typeface="Times New Roman" pitchFamily="18" charset="0"/>
                <a:cs typeface="Vrinda" pitchFamily="34" charset="0"/>
              </a:rPr>
              <a:t>Α. Το Περιεχόμενο της Εμπορικής Πολιτικής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PF Archive Pro"/>
                <a:ea typeface="Times New Roman" pitchFamily="18" charset="0"/>
                <a:cs typeface="Vrinda" pitchFamily="34" charset="0"/>
              </a:rPr>
              <a:t>	• Οι Δασμοί στις Εισαγωγές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PF Archive Pro"/>
                <a:ea typeface="Times New Roman" pitchFamily="18" charset="0"/>
                <a:cs typeface="Vrinda" pitchFamily="34" charset="0"/>
              </a:rPr>
              <a:t>	• Τα μη Δασμολογικά Μέσα Προστασίας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PF Archive Pro"/>
                <a:ea typeface="Times New Roman" pitchFamily="18" charset="0"/>
                <a:cs typeface="Vrinda" pitchFamily="34" charset="0"/>
              </a:rPr>
              <a:t>Β. Προστατευτισμός ή Ελεύθερο Εμπόριο</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PF Archive Pro"/>
                <a:ea typeface="Times New Roman" pitchFamily="18" charset="0"/>
                <a:cs typeface="Vrinda" pitchFamily="34" charset="0"/>
              </a:rPr>
              <a:t>• Τα βασικά επιχειρήματα υπέρ του προστατευτισμού</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PF Archive Pro"/>
                <a:ea typeface="Times New Roman" pitchFamily="18" charset="0"/>
                <a:cs typeface="Vrinda" pitchFamily="34" charset="0"/>
              </a:rPr>
              <a:t>• Αξιολόγηση των επιχειρημάτων υπέρ του προστατευτισμού</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PF Archive Pro"/>
                <a:ea typeface="Times New Roman" pitchFamily="18" charset="0"/>
                <a:cs typeface="Vrinda" pitchFamily="34" charset="0"/>
              </a:rPr>
              <a:t>Γ. Το Θεσμικό Πλαίσιο του Διεθνούς Εμπορίου</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PF Archive Pro"/>
                <a:ea typeface="Times New Roman" pitchFamily="18" charset="0"/>
                <a:cs typeface="Vrinda" pitchFamily="34" charset="0"/>
              </a:rPr>
              <a:t>• Η Γενική Συμφωνία για το Εμπόριο και τους Δασμούς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PF Archive Pro"/>
                <a:ea typeface="Times New Roman" pitchFamily="18" charset="0"/>
                <a:cs typeface="Vrinda" pitchFamily="34" charset="0"/>
              </a:rPr>
              <a:t>  </a:t>
            </a:r>
            <a:r>
              <a:rPr kumimoji="0" lang="el-GR" sz="2400" b="0" i="0" u="none" strike="noStrike" cap="none" normalizeH="0" baseline="0" dirty="0" smtClean="0">
                <a:ln>
                  <a:noFill/>
                </a:ln>
                <a:solidFill>
                  <a:schemeClr val="tx1"/>
                </a:solidFill>
                <a:effectLst/>
                <a:latin typeface="PF Archive Pro"/>
                <a:ea typeface="Times New Roman" pitchFamily="18" charset="0"/>
                <a:cs typeface="Vrinda" pitchFamily="34" charset="0"/>
              </a:rPr>
              <a:t>(</a:t>
            </a:r>
            <a:r>
              <a:rPr kumimoji="0" lang="en-US" sz="2400" b="0" i="0" u="none" strike="noStrike" cap="none" normalizeH="0" baseline="0" dirty="0" smtClean="0">
                <a:ln>
                  <a:noFill/>
                </a:ln>
                <a:solidFill>
                  <a:schemeClr val="tx1"/>
                </a:solidFill>
                <a:effectLst/>
                <a:latin typeface="PF Archive Pro"/>
                <a:ea typeface="Times New Roman" pitchFamily="18" charset="0"/>
                <a:cs typeface="Vrinda" pitchFamily="34" charset="0"/>
              </a:rPr>
              <a:t>GATT</a:t>
            </a:r>
            <a:r>
              <a:rPr kumimoji="0" lang="el-GR" sz="2400" b="0" i="0" u="none" strike="noStrike" cap="none" normalizeH="0" baseline="0" dirty="0" smtClean="0">
                <a:ln>
                  <a:noFill/>
                </a:ln>
                <a:solidFill>
                  <a:schemeClr val="tx1"/>
                </a:solidFill>
                <a:effectLst/>
                <a:latin typeface="PF Archive Pro"/>
                <a:ea typeface="Times New Roman" pitchFamily="18" charset="0"/>
                <a:cs typeface="Vrinda" pitchFamily="34" charset="0"/>
              </a:rPr>
              <a:t>)</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PF Archive Pro"/>
                <a:ea typeface="Times New Roman" pitchFamily="18" charset="0"/>
                <a:cs typeface="Vrinda" pitchFamily="34" charset="0"/>
              </a:rPr>
              <a:t>• Ο Παγκόσμιος Οργανισμός Εμπορίου (ΠΟΕ)</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58847"/>
            <a:ext cx="7848872" cy="6647974"/>
          </a:xfrm>
          <a:prstGeom prst="rect">
            <a:avLst/>
          </a:prstGeom>
        </p:spPr>
        <p:txBody>
          <a:bodyPr wrap="square">
            <a:spAutoFit/>
          </a:bodyPr>
          <a:lstStyle/>
          <a:p>
            <a:r>
              <a:rPr lang="el-GR" sz="2400" dirty="0" smtClean="0"/>
              <a:t>Η εμπορική πολιτική περιλαμβάνει το σύνολο των μέτρων, ρυθμίσεων, στάσεων, συμπεριφορών και επιμέρους πολιτικών μιας χώρας σε σχέση με τις εμπορικές της συναλλαγές με τον υπόλοιπο κόσμο. Η εμπορική πολιτική αντικατοπτρίζει τις επιλογές της χώρας αναφορικά με το αν θα πρέπει να υπάρχει κρατική παρέμβαση στο εξωτερικό της εμπόριο και εφόσον επιλεγεί η παρέμβαση, ποια θα πρέπει να είναι τα χαρακτηριστικά της. </a:t>
            </a:r>
            <a:br>
              <a:rPr lang="el-GR" sz="2400" dirty="0" smtClean="0"/>
            </a:br>
            <a:r>
              <a:rPr lang="el-GR" sz="2400" dirty="0" smtClean="0"/>
              <a:t>Το οπλοστάσιο μιας χώρας που επιθυμεί να προωθήσει τις εξαγωγές της περιλαμβάνει μέτρα ήπια όπως τα έμμεσα εξαγωγικά κίνητρα, αλλά και επιθετικά όπως οι εξαγωγικές επιδοτήσεις και το </a:t>
            </a:r>
            <a:r>
              <a:rPr lang="en-US" sz="2400" dirty="0" smtClean="0"/>
              <a:t>dumping</a:t>
            </a:r>
            <a:r>
              <a:rPr lang="el-GR" sz="2400" dirty="0" smtClean="0"/>
              <a:t>. Τα μέσα με τα οποία ασκείται ο προστατευτισμός είναι πολλά. Η ανάγκη για νέα μέτρα προστατευτισμού προέκυψε από το γεγονός ότι το μεταπολεμικό θεσμικό πλαίσιο για το διεθνές εμπόριο ουσιαστικά εξαφάνισε το κλασικότερο και πιο σύνηθες προστατευτικό μέτρο, τους δασμούς στις εισαγωγές.</a:t>
            </a:r>
            <a:r>
              <a:rPr lang="el-GR" dirty="0" smtClean="0"/>
              <a:t/>
            </a:r>
            <a:br>
              <a:rPr lang="el-GR" dirty="0" smtClean="0"/>
            </a:b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0"/>
            <a:ext cx="8568952" cy="7277954"/>
          </a:xfrm>
          <a:prstGeom prst="rect">
            <a:avLst/>
          </a:prstGeom>
        </p:spPr>
        <p:txBody>
          <a:bodyPr wrap="square">
            <a:spAutoFit/>
          </a:bodyPr>
          <a:lstStyle/>
          <a:p>
            <a:r>
              <a:rPr lang="el-GR" sz="2400" dirty="0" smtClean="0"/>
              <a:t>Ο δασμός είναι ένας διακριτικός φόρος κατανάλωσης που επιβάλλεται στα εισαγόμενα προϊόντα, συνήθως ως ποσοστιαία επιβάρυνση επί της τιμής του προϊόντος (</a:t>
            </a:r>
            <a:r>
              <a:rPr lang="en-US" sz="2400" dirty="0" smtClean="0"/>
              <a:t>ad valorem</a:t>
            </a:r>
            <a:r>
              <a:rPr lang="el-GR" sz="2400" dirty="0" smtClean="0"/>
              <a:t>). Αν δηλαδή επιβληθεί δασμός 20% επί ενός προϊόντος που η τιμή του χωρίς το δασμό θα ήταν 100 ευρώ, η τιμή θα διαμορφωθεί στα 120 ευρώ, από τα οποία τα 20 θα αποτελούν έσοδα για το κράτος. Η επιβολή του δασμού:</a:t>
            </a:r>
            <a:br>
              <a:rPr lang="el-GR" sz="2400" dirty="0" smtClean="0"/>
            </a:br>
            <a:r>
              <a:rPr lang="el-GR" sz="2400" dirty="0" smtClean="0"/>
              <a:t>1. Αύξησε την τιμή για τον καταναλωτή από τα 100 στα 120 ευρώ.</a:t>
            </a:r>
            <a:br>
              <a:rPr lang="el-GR" sz="2400" dirty="0" smtClean="0"/>
            </a:br>
            <a:r>
              <a:rPr lang="el-GR" sz="2400" dirty="0" smtClean="0"/>
              <a:t>2. Λόγω του 1, οι καταναλωτές θα ζητούν μικρότερη ποσότητα του προϊόντος. </a:t>
            </a:r>
            <a:br>
              <a:rPr lang="el-GR" sz="2400" dirty="0" smtClean="0"/>
            </a:br>
            <a:r>
              <a:rPr lang="el-GR" sz="2400" dirty="0" smtClean="0"/>
              <a:t>3. Οι εγχώριοι παραγωγοί που δεν ήταν ανταγωνιστικοί στα 100 ευρώ αλλά είναι στα 120, θα αυξήσουν την παραγωγή τους. Άρα η εγχώρια παραγωγή και η απασχόληση στον τομέα αυτόν θα αυξηθεί λόγω της υποκατάστασης των εισαγωγών.</a:t>
            </a:r>
            <a:br>
              <a:rPr lang="el-GR" sz="2400" dirty="0" smtClean="0"/>
            </a:br>
            <a:r>
              <a:rPr lang="el-GR" sz="2400" dirty="0" smtClean="0"/>
              <a:t>4. Ο συνδυασμός των 2 και 3 θα προκαλέσει μείωση των εισαγωγών.</a:t>
            </a:r>
            <a:br>
              <a:rPr lang="el-GR" sz="2400" dirty="0" smtClean="0"/>
            </a:br>
            <a:r>
              <a:rPr lang="el-GR" sz="2400" dirty="0" smtClean="0"/>
              <a:t>Το κράτος θα έχει έσοδα ίσα με 20 ευρώ (δασμός) επί όσες μονάδες προϊόντος θα εξακολουθήσουν να εισάγονται.</a:t>
            </a:r>
            <a:r>
              <a:rPr lang="el-GR" dirty="0" smtClean="0"/>
              <a:t/>
            </a:r>
            <a:br>
              <a:rPr lang="el-GR" dirty="0" smtClean="0"/>
            </a:b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40704"/>
            <a:ext cx="4892686" cy="53860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Διάγραμμα : Οι Επιπτώσεις από την Επιβολή Δασμού στις Εισαγωγές</a:t>
            </a:r>
            <a:endParaRPr kumimoji="0" lang="el-G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8193" name="Picture 1" descr="diagramma"/>
          <p:cNvPicPr>
            <a:picLocks noChangeAspect="1" noChangeArrowheads="1"/>
          </p:cNvPicPr>
          <p:nvPr/>
        </p:nvPicPr>
        <p:blipFill>
          <a:blip r:embed="rId2" cstate="print"/>
          <a:srcRect/>
          <a:stretch>
            <a:fillRect/>
          </a:stretch>
        </p:blipFill>
        <p:spPr bwMode="auto">
          <a:xfrm>
            <a:off x="467544" y="692696"/>
            <a:ext cx="7992888" cy="5472608"/>
          </a:xfrm>
          <a:prstGeom prst="rect">
            <a:avLst/>
          </a:prstGeom>
          <a:noFill/>
        </p:spPr>
      </p:pic>
      <p:sp>
        <p:nvSpPr>
          <p:cNvPr id="8195" name="Rectangle 3"/>
          <p:cNvSpPr>
            <a:spLocks noChangeArrowheads="1"/>
          </p:cNvSpPr>
          <p:nvPr/>
        </p:nvSpPr>
        <p:spPr bwMode="auto">
          <a:xfrm>
            <a:off x="0" y="1014413"/>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
            <a:ext cx="8496944" cy="7109639"/>
          </a:xfrm>
          <a:prstGeom prst="rect">
            <a:avLst/>
          </a:prstGeom>
        </p:spPr>
        <p:txBody>
          <a:bodyPr wrap="square">
            <a:spAutoFit/>
          </a:bodyPr>
          <a:lstStyle/>
          <a:p>
            <a:r>
              <a:rPr lang="el-GR" sz="2400" dirty="0" smtClean="0"/>
              <a:t>Ο δασμός σαφώς πλήττει τους καταναλωτές (μικρότερη κατανά</a:t>
            </a:r>
            <a:r>
              <a:rPr lang="en-US" sz="2400" dirty="0" smtClean="0"/>
              <a:t>-</a:t>
            </a:r>
            <a:r>
              <a:rPr lang="el-GR" sz="2400" dirty="0" smtClean="0"/>
              <a:t>λωση, υψηλότερη τιμή) εξασφαλίζει έσοδα για το κράτος και ευνοεί τους εγχώριους παραγωγούς καθώς περιορίζει τις εισαγωγές και τους επιτρέπει να πωλούν σε μεγαλύτερες τιμές. Το τελικό ισοζύγιο βέβαια σε όρους ευημερίας για την κοινωνία συνολικά είναι συνήθως αρνητικό.</a:t>
            </a:r>
            <a:br>
              <a:rPr lang="el-GR" sz="2400" dirty="0" smtClean="0"/>
            </a:br>
            <a:r>
              <a:rPr lang="el-GR" sz="2400" dirty="0" smtClean="0"/>
              <a:t>Ο νεο-προστατευτισμός, τα μη δασμολογικά μέσα προστασίας δηλαδή περιλαμβάνει μια πανσπερμία μέτρων που, χρησιμοποιούνται αντί των δασμών.</a:t>
            </a:r>
            <a:endParaRPr lang="en-US" sz="2400" dirty="0" smtClean="0"/>
          </a:p>
          <a:p>
            <a:r>
              <a:rPr lang="el-GR" sz="2400" dirty="0" smtClean="0"/>
              <a:t>Ενδεικτικά αναφέρουμε:</a:t>
            </a:r>
            <a:br>
              <a:rPr lang="el-GR" sz="2400" dirty="0" smtClean="0"/>
            </a:br>
            <a:r>
              <a:rPr lang="el-GR" sz="2400" dirty="0" smtClean="0"/>
              <a:t>– Τις ποσοστώσεις, τους ποσοτικούς δηλαδή περιορισμούς που επιβάλλονται στα εισαγόμενα προϊόντα, προκειμένου ο όγκος τους να μην ξεπεράσει μια προκαθορισμένη ποσότητα ή ποσοστό επί της συνολικής κατανάλωσης.</a:t>
            </a:r>
            <a:endParaRPr lang="en-US" sz="2400" dirty="0" smtClean="0"/>
          </a:p>
          <a:p>
            <a:r>
              <a:rPr lang="el-GR" sz="2400" dirty="0" smtClean="0"/>
              <a:t>– Τους φόρους (ή δασμούς) αντι-</a:t>
            </a:r>
            <a:r>
              <a:rPr lang="en-US" sz="2400" dirty="0" smtClean="0"/>
              <a:t>dumping</a:t>
            </a:r>
            <a:r>
              <a:rPr lang="el-GR" sz="2400" dirty="0" smtClean="0"/>
              <a:t> που ουσιαστικά επιχειρούν να εξουδετερώσουν την απόπειρα των εξαγωγέων να «ξεφορτωθούν»  τμήμα της παραγωγής τους πουλώντας στην ξένη αγορά σε τιμές (συχνά) κατώτερες απ’ ό,τι στην εγχώρια.</a:t>
            </a:r>
            <a:br>
              <a:rPr lang="el-GR" sz="2400" dirty="0" smtClean="0"/>
            </a:br>
            <a:endParaRPr lang="el-G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88640"/>
            <a:ext cx="8496944" cy="5262979"/>
          </a:xfrm>
          <a:prstGeom prst="rect">
            <a:avLst/>
          </a:prstGeom>
        </p:spPr>
        <p:txBody>
          <a:bodyPr wrap="square">
            <a:spAutoFit/>
          </a:bodyPr>
          <a:lstStyle/>
          <a:p>
            <a:r>
              <a:rPr lang="el-GR" sz="2400" dirty="0" smtClean="0"/>
              <a:t>– Τις επιδοτήσεις που δίνονται για να γίνουν ανταγωνιστικά τα εγχώρια προϊόντα έναντι των ξένων</a:t>
            </a:r>
            <a:r>
              <a:rPr lang="en-US" sz="2400" dirty="0" smtClean="0"/>
              <a:t>, </a:t>
            </a:r>
            <a:r>
              <a:rPr lang="el-GR" sz="2400" dirty="0" smtClean="0"/>
              <a:t>είτε εξαγωγικές είτε για εγχώρια προϊόντα που αντιμετωπίζουν ανταγωνισμό από εισαγόμενα. </a:t>
            </a:r>
            <a:br>
              <a:rPr lang="el-GR" sz="2400" dirty="0" smtClean="0"/>
            </a:br>
            <a:r>
              <a:rPr lang="el-GR" sz="2400" dirty="0" smtClean="0"/>
              <a:t>–Τα φορολογικά και άλλα κίνητρα, που λειτουργούν ουσιαστικά όπως οι επιδοτήσεις μειώνοντας το κόστος παραγωγής. </a:t>
            </a:r>
            <a:br>
              <a:rPr lang="el-GR" sz="2400" dirty="0" smtClean="0"/>
            </a:br>
            <a:r>
              <a:rPr lang="el-GR" sz="2400" dirty="0" smtClean="0"/>
              <a:t>–Τις τεχνικές προδιαγραφές των προϊόντων που συχνά σχεδιάζονται από τις χώρες «καθ’ εικόνα και καθ’ ομοίωσιν» αυτών των εγχώριων προϊόντων και πάντως διαφορετικά σε σχέση με τα ξένα προϊόντα.</a:t>
            </a:r>
            <a:br>
              <a:rPr lang="el-GR" sz="2400" dirty="0" smtClean="0"/>
            </a:br>
            <a:r>
              <a:rPr lang="el-GR" sz="2400" dirty="0" smtClean="0"/>
              <a:t>–Τους εθελοντικούς εξαγωγικούς περιορισμούς με παράδειγμα την Ιαπωνία που προκειμένου να αποφύγει τον ευρωπαϊκό προστατευτισμό στις εξαγωγές αυτοκινήτων της ανέλαβε να αυτοπεριοριστεί σ’ έναν συγκεκριμένο όγκο εξαγωγών.</a:t>
            </a:r>
            <a:endParaRPr lang="el-G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751344"/>
            <a:ext cx="8280920" cy="4893647"/>
          </a:xfrm>
          <a:prstGeom prst="rect">
            <a:avLst/>
          </a:prstGeom>
        </p:spPr>
        <p:txBody>
          <a:bodyPr wrap="square">
            <a:spAutoFit/>
          </a:bodyPr>
          <a:lstStyle/>
          <a:p>
            <a:r>
              <a:rPr lang="el-GR" sz="2400" dirty="0" smtClean="0"/>
              <a:t/>
            </a:r>
            <a:br>
              <a:rPr lang="el-GR" sz="2400" dirty="0" smtClean="0"/>
            </a:br>
            <a:r>
              <a:rPr lang="el-GR" sz="2400" dirty="0" smtClean="0"/>
              <a:t>–Τα θεσμικά, γραφειοκρατικά και διαδικαστικά εμπόδια που συχνά χρησιμοποιούνται ως έμμεσος τρόπος περιορισμού των εισαγωγών και μπορούν να παίρνουν ακραίες μορφές όπως το εμπάργκο (απαγόρευση εμπορικών συναλλαγών), αλλά και ηπιότερες. Επίσης οι συναλλαγματικοί περιορισμοί που ουσιαστικά δυσκολεύουν τη χρηματοδότηση του εισαγωγικού εμπορίου, καθώς και η χρήση πολλαπλών ισοτιμιών (άλλης για τις εισαγωγές και άλλης για τις εξαγωγές) που σκοπό έχουν τη βελτίωση της ανταγωνιστικότητας των εγχωρίων προϊόντων έναντι των ξένων.</a:t>
            </a:r>
            <a:br>
              <a:rPr lang="el-GR" sz="2400" dirty="0" smtClean="0"/>
            </a:br>
            <a:r>
              <a:rPr lang="el-GR" sz="2400" dirty="0" smtClean="0"/>
              <a:t>–Τις κρατικές προμήθειες που συνήθως ευνοούν τους εγχώριους παραγωγούς σε βάρος των (συχνά ανταγωνιστικότερων) ξένων.</a:t>
            </a:r>
            <a:endParaRPr lang="el-G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751344"/>
            <a:ext cx="8208912" cy="5170646"/>
          </a:xfrm>
          <a:prstGeom prst="rect">
            <a:avLst/>
          </a:prstGeom>
        </p:spPr>
        <p:txBody>
          <a:bodyPr wrap="square">
            <a:spAutoFit/>
          </a:bodyPr>
          <a:lstStyle/>
          <a:p>
            <a:r>
              <a:rPr lang="el-GR" sz="2400" dirty="0" smtClean="0"/>
              <a:t>Τα κύρια οικονομικά επιχειρήματα υπέρ του προστατευτισμού περιστρέφονται γύρω από μια προσπάθεια αμφισβήτησης των θετικών αποτελεσμάτων που προκύπτουν από το ελεύθερο εμπόριο όταν δεν ισχύουν κάποιες από τις υποθέσεις της ανάλυσης. Τα κύρια επιχειρήματα υπέρ του προστατευτισμού είναι:</a:t>
            </a:r>
            <a:br>
              <a:rPr lang="el-GR" sz="2400" dirty="0" smtClean="0"/>
            </a:br>
            <a:r>
              <a:rPr lang="el-GR" sz="2400" dirty="0" smtClean="0"/>
              <a:t>•</a:t>
            </a:r>
            <a:r>
              <a:rPr lang="en-US" sz="2400" dirty="0" smtClean="0"/>
              <a:t> </a:t>
            </a:r>
            <a:r>
              <a:rPr lang="el-GR" sz="2400" dirty="0" smtClean="0"/>
              <a:t>Προστασία της εγχώριας απασχόλησης. Ο προστατευτισμός τονώνει την εγχώρια παραγωγή σε σχέση με τις ανταγωνιστικές εισαγωγές. Έτσι προστατεύει τις θέσεις εργασίας αυτών που απασχολούνται σε εγχώριες επιχειρήσεις. Είναι όμως πιθανό οι εμπορικοί μας εταίροι να προβούν σε αντίμετρα για τις δικές μας εξαγωγές με αποτέλεσμα να χαθούν θέσεις εργασίας στις εξαγωγικές επιχειρήσεις. </a:t>
            </a:r>
            <a:r>
              <a:rPr lang="el-GR" dirty="0" smtClean="0"/>
              <a:t/>
            </a:r>
            <a:br>
              <a:rPr lang="el-GR" dirty="0" smtClean="0"/>
            </a:b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40</TotalTime>
  <Words>475</Words>
  <Application>Microsoft Office PowerPoint</Application>
  <PresentationFormat>Προβολή στην οθόνη (4:3)</PresentationFormat>
  <Paragraphs>27</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Flow</vt:lpstr>
      <vt:lpstr>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Ξ— ΞΞµΟ‰ΟΞ―Ξ± Ο„Ξ·Ο‚ Ξ•ΞΌΟ€ΞΏΟΞΉΞΊΞ®Ο‚ Ξ ΞΏΞ»ΞΉΟ„ΞΉΞΊΞ®Ο‚   Ξ Ξ΄Ξ±ΟƒΞΌΟΟ‚ ΟƒΞ±Ο†ΟΟ‚ Ο€Ξ»Ξ®Ο„Ο„ΞµΞΉ Ο„ΞΏΟ…Ο‚ ΞΊΞ±Ο„Ξ±Ξ½Ξ±Ξ»Ο‰Ο„Ξ­Ο‚ (ΞΌΞΉΞΊΟΟΟ„ΞµΟΞ· ΞΊΞ±Ο„Ξ±Ξ½Ξ¬Ξ»Ο‰ΟƒΞ·, Ο…ΟΞ·Ξ»ΟΟ„ΞµΟΞ· Ο„ΞΉΞΌΞ®) ΞµΞΎΞ±ΟƒΟ†Ξ±Ξ»Ξ―Ξ¶ΞµΞΉ Ξ­ΟƒΞΏΞ΄Ξ± Ξ³ΞΉΞ± Ο„ΞΏ ΞΊΟΞ¬Ο„ΞΏΟ‚ ΞΊΞ±ΞΉ ΞµΟ…Ξ½ΞΏΞµΞ― Ο„ΞΏΟ…Ο‚ ΞµΞ³Ο‡ΟΟΞΉΞΏΟ…Ο‚ Ο€Ξ±ΟΞ±Ξ³Ο‰Ξ³ΞΏΟΟ‚ ΞΊΞ±ΞΈΟΟ‚ Ο€ΞµΟΞΉΞΏΟΞ―Ξ¶ΞµΞΉ Ο„ΞΉΟ‚ ΞµΞΉΟƒΞ±Ξ³Ο‰Ξ³Ξ­Ο‚ ΞΊΞ±ΞΉ Ο„ΞΏΟ…Ο‚ ΞµΟ€ΞΉΟ„ΟΞ­Ο€ΞµΞΉ Ξ½Ξ± Ο€Ο‰Ξ»ΞΏΟΞ½ ΟƒΞµ ΞΌΞµΞ³Ξ±Ξ»ΟΟ„ΞµΟΞµΟ‚ Ο„ΞΉΞΌΞ­Ο‚. Ξ¤ΞΏ Ο„ΞµΞ»ΞΉΞΊΟ ΞΉΟƒΞΏΞ¶ΟΞ³ΞΉΞΏ Ξ²Ξ­Ξ²Ξ±ΞΉΞ± ΟƒΞµ ΟΟΞΏΟ…Ο‚ ΞµΟ…Ξ·ΞΌΞµΟΞ―Ξ±Ο‚ Ξ³ΞΉΞ± Ο„Ξ·Ξ½ ΞΊΞΏΞΉΞ½Ο‰Ξ½Ξ―Ξ± ΟƒΟ…Ξ½ΞΏΞ»ΞΉΞΊΞ¬ ΞµΞ―Ξ½Ξ±ΞΉ ΟƒΟ…Ξ½Ξ®ΞΈΟ‰Ο‚ Ξ±ΟΞ½Ξ·Ο„ΞΉΞΊΟ. Ξ Ξ½ΞµΞΏ-Ο€ΟΞΏΟƒΟ„Ξ±Ο„ΞµΟ…Ο„ΞΉΟƒΞΌΟΟ‚, Ο„Ξ± ΞΌΞ· Ξ΄Ξ±ΟƒΞΌΞΏΞ»ΞΏΞ³ΞΉΞΊΞ¬ ΞΌΞ­ΟƒΞ± Ο€ΟΞΏΟƒΟ„Ξ±ΟƒΞ―Ξ±Ο‚ Ξ΄Ξ·Ξ»Ξ±Ξ΄Ξ® Ο€ΞµΟΞΉΞ»Ξ±ΞΌΞ²Ξ¬Ξ½ΞµΞΉ ΞΌΞΉΞ± Ο€Ξ±Ξ½ΟƒΟ€ΞµΟΞΌΞ―Ξ± ΞΌΞ­Ο„ΟΟ‰Ξ½ Ο€ΞΏΟ…, Ο‡ΟΞ·ΟƒΞΉΞΌΞΏΟ€ΞΏΞΉΞΏΟΞ½Ο„Ξ±ΞΉ Ξ±Ξ½Ο„Ξ― Ο„Ο‰Ξ½ Ξ΄Ξ±ΟƒΞΌΟΞ½. Ξ•Ξ½Ξ΄ΞµΞΉΞΊΟ„ΞΉΞΊΞ¬ Ξ±Ξ½Ξ±Ο†Ξ­ΟΞΏΟ…ΞΌΞµ: β€“  Ξ¤ΞΉΟ‚ Ο€ΞΏΟƒΞΏΟƒΟ„ΟΟƒΞµΞΉΟ‚, Ο„ΞΏΟ…Ο‚ Ο€ΞΏΟƒΞΏΟ„ΞΉΞΊΞΏΟΟ‚ Ξ΄Ξ·Ξ»Ξ±Ξ΄Ξ® Ο€ΞµΟΞΉΞΏΟΞΉΟƒΞΌΞΏΟΟ‚ Ο€ΞΏΟ… ΞµΟ€ΞΉΞ²Ξ¬Ξ»Ξ»ΞΏΞ½Ο„Ξ±ΞΉ ΟƒΟ„Ξ± ΞµΞΉΟƒΞ±Ξ³ΟΞΌΞµΞ½Ξ± Ο€ΟΞΏΟΟΞ½Ο„Ξ±, Ο€ΟΞΏΞΊΞµΞΉΞΌΞ­Ξ½ΞΏΟ… ΞΏ ΟΞ³ΞΊΞΏΟ‚ Ο„ΞΏΟ…Ο‚ Ξ½Ξ± ΞΌΞ·Ξ½ ΞΎΞµΟ€ΞµΟΞ¬ΟƒΞµΞΉ ΞΌΞΉΞ± Ο€ΟΞΏΞΊΞ±ΞΈΞΏΟΞΉΟƒΞΌΞ­Ξ½Ξ· Ο€ΞΏΟƒΟΟ„Ξ·Ο„Ξ± Ξ® Ο€ΞΏΟƒΞΏΟƒΟ„Ο ΞµΟ€Ξ― Ο„Ξ·Ο‚ ΟƒΟ…Ξ½ΞΏΞ»ΞΉΞΊΞ®Ο‚ ΞΊΞ±Ο„Ξ±Ξ½Ξ¬Ξ»Ο‰ΟƒΞ·Ο‚. β€“  Ξ¤ΞΏΟ…Ο‚ Ο†ΟΟΞΏΟ…Ο‚ (Ξ® Ξ΄Ξ±ΟƒΞΌΞΏΟΟ‚) Ξ±Ξ½Ο„ΞΉ-dumping Ο€ΞΏΟ… ΞΏΟ…ΟƒΞΉΞ±ΟƒΟ„ΞΉΞΊΞ¬ ΞµΟ€ΞΉΟ‡ΞµΞΉΟΞΏΟΞ½ Ξ½Ξ± ΞµΞΎΞΏΟ…Ξ΄ΞµΟ„ΞµΟΟΟƒΞΏΟ…Ξ½ Ο„Ξ·Ξ½ Ξ±Ο€ΟΟ€ΞµΞΉΟΞ± Ο„Ο‰Ξ½ ΞµΞΎΞ±Ξ³Ο‰Ξ³Ξ­Ο‰Ξ½ Ξ½Ξ± Β«ΞΎΞµΟ†ΞΏΟΟ„Ο‰ΞΈΞΏΟΞ½Β» (ΞµΞΎ ΞΏΟ… ΞΊΞ±ΞΉ dumping) Ο„ΞΌΞ®ΞΌΞ± Ο„Ξ·Ο‚ Ο€Ξ±ΟΞ±Ξ³Ο‰Ξ³Ξ®Ο‚ Ο„ΞΏΟ…Ο‚ Ο€ΞΏΟ…Ξ»ΟΞ½Ο„Ξ±Ο‚ ΟƒΟ„Ξ·Ξ½ ΞΎΞ­Ξ½Ξ· Ξ±Ξ³ΞΏΟΞ¬ ΟƒΞµ Ο„ΞΉΞΌΞ­Ο‚ (ΟƒΟ…Ο‡Ξ½Ξ¬ Ο€ΞΏΞ»Ο) ΞΊΞ±Ο„ΟΟ„ΞµΟΞµΟ‚ Ξ±Ο€β€™ Ο,Ο„ΞΉ ΟƒΟ„Ξ·Ξ½ ΞµΞ³Ο‡ΟΟΞΉΞ±. β€“  Ξ¤ΞΉΟ‚ ΞµΟ€ΞΉΞ΄ΞΏΟ„Ξ®ΟƒΞµΞΉΟ‚ Ο€ΞΏΟ… Ξ΄Ξ―Ξ½ΞΏΞ½Ο„Ξ±ΞΉ Ξ³ΞΉΞ± Ξ½Ξ± Ξ³Ξ―Ξ½ΞΏΟ…Ξ½ Ξ±Ξ½Ο„Ξ±Ξ³Ο‰Ξ½ΞΉΟƒΟ„ΞΉΞΊΞ¬ Ο„Ξ± ΞµΞ³Ο‡ΟΟΞΉΞ± Ο€ΟΞΏΟΟΞ½Ο„Ξ± Ξ­Ξ½Ξ±Ξ½Ο„ΞΉ Ο„Ο‰Ξ½ ΞΎΞ­Ξ½Ο‰Ξ½. ΞΞΉ ΞµΟ€ΞΉΞ΄ΞΏΟ„Ξ®ΟƒΞµΞΉΟ‚ ΞΌΟ€ΞΏΟΞΏΟΞ½ Ξ½Ξ± ΞµΞ―Ξ½Ξ±ΞΉ ΞµΞ―Ο„Ξµ ΞµΞΎΞ±Ξ³Ο‰Ξ³ΞΉΞΊΞ­Ο‚ ΞµΞ―Ο„Ξµ Ξ³ΞΉΞ± ΞµΞ³</dc:title>
  <dc:creator>Ελένη</dc:creator>
  <cp:lastModifiedBy>Χρήστης των Windows</cp:lastModifiedBy>
  <cp:revision>9</cp:revision>
  <dcterms:created xsi:type="dcterms:W3CDTF">2013-06-23T15:16:04Z</dcterms:created>
  <dcterms:modified xsi:type="dcterms:W3CDTF">2021-08-14T11:19:18Z</dcterms:modified>
</cp:coreProperties>
</file>