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77" r:id="rId3"/>
    <p:sldId id="257" r:id="rId4"/>
    <p:sldId id="258" r:id="rId5"/>
    <p:sldId id="281" r:id="rId6"/>
    <p:sldId id="259" r:id="rId7"/>
    <p:sldId id="274" r:id="rId8"/>
    <p:sldId id="275" r:id="rId9"/>
    <p:sldId id="276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80" r:id="rId22"/>
    <p:sldId id="271" r:id="rId23"/>
    <p:sldId id="272" r:id="rId24"/>
    <p:sldId id="273" r:id="rId25"/>
    <p:sldId id="278" r:id="rId26"/>
    <p:sldId id="279" r:id="rId2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FD050C7-C5D2-44A9-A16A-9893EF707F6E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1A5816-2A0A-4585-88C0-246CA53E6651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9EEAF-8269-496C-93FA-12B629F7F01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81F021-4C4A-415F-919E-E0AEC844552A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D6DC4FEF-4CBB-41FB-BDE0-24A24AB518D9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04774-AA6D-4A26-B6E1-8ABBD2D8A24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BC46E8-80D6-4172-8C98-B8F4A1FA9BA5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C2DD0-F1C6-414F-A4FA-2D50873321A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833F8-CFA0-40AE-82A9-52F605648C47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DCBF6-810B-4BD5-B53B-A7B073B0D681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7042E6AF-6B03-4881-882C-62AD784F8C0E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9A3377BC-1C30-4E01-BE52-9D7FE526ABC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l-GR" sz="2800" dirty="0" smtClean="0"/>
              <a:t>Η ΜΕΘΟΔΟΣ ΤΗΣ ΚΑΘΑΡΗΣ ΠΑΡΟΥΣΑΣ ΑΞΙΑΣ</a:t>
            </a:r>
            <a:endParaRPr lang="en-US" sz="28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l-GR" sz="2800" dirty="0" smtClean="0"/>
              <a:t>Η ΜΕΘΟΔΟΣ ΤΟΥ ΕΣΩΤΕΡΙΚΟΥ ΠΟΣΟΣΤΟΥ ΑΠΟΔΟΣΗΣ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sz="3200" b="1" dirty="0" smtClean="0"/>
              <a:t>Β. ΜΕΘΟΔΟΙ ΜΕ ΒΑΣΗ ΤΗΝ ΠΡΟΕΞΟΦΛΗΣΗ ΤΩΝ ΧΡΗΜΑΤΙΚΩΝ ΡΟΩΝ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b="1" smtClean="0"/>
              <a:t>Παράδειγμα 2 </a:t>
            </a:r>
            <a:r>
              <a:rPr lang="en-US" smtClean="0"/>
              <a:t/>
            </a:r>
            <a:br>
              <a:rPr lang="en-US" smtClean="0"/>
            </a:br>
            <a:endParaRPr lang="el-GR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b="1" dirty="0" smtClean="0"/>
              <a:t>			Επενδυτικά Προγράμματα	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b="1" dirty="0" smtClean="0"/>
              <a:t>				   </a:t>
            </a:r>
            <a:r>
              <a:rPr lang="en-US" sz="2400" b="1" u="sng" dirty="0" smtClean="0"/>
              <a:t>A</a:t>
            </a:r>
            <a:r>
              <a:rPr lang="el-GR" sz="2400" b="1" dirty="0" smtClean="0"/>
              <a:t>                 </a:t>
            </a:r>
            <a:r>
              <a:rPr lang="en-US" sz="2400" b="1" u="sng" dirty="0" smtClean="0"/>
              <a:t>B</a:t>
            </a:r>
            <a:r>
              <a:rPr lang="el-GR" sz="2400" b="1" dirty="0" smtClean="0"/>
              <a:t>	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AKE		</a:t>
            </a:r>
            <a:r>
              <a:rPr lang="el-GR" sz="2400" b="1" dirty="0" smtClean="0"/>
              <a:t>	</a:t>
            </a:r>
            <a:r>
              <a:rPr lang="en-US" sz="2400" b="1" dirty="0" smtClean="0"/>
              <a:t>	</a:t>
            </a:r>
            <a:r>
              <a:rPr lang="el-GR" sz="2400" b="1" u="sng" dirty="0" smtClean="0"/>
              <a:t>53.000</a:t>
            </a:r>
            <a:r>
              <a:rPr lang="el-GR" sz="2400" b="1" dirty="0" smtClean="0"/>
              <a:t>	</a:t>
            </a:r>
            <a:r>
              <a:rPr lang="el-GR" sz="2400" b="1" u="sng" dirty="0" smtClean="0"/>
              <a:t>50.000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b="1" u="sng" dirty="0" smtClean="0"/>
              <a:t>Χρόνος			Ετήσιες </a:t>
            </a:r>
            <a:r>
              <a:rPr lang="el-GR" sz="2400" b="1" u="sng" dirty="0" err="1" smtClean="0"/>
              <a:t>Χρηματορροές</a:t>
            </a:r>
            <a:endParaRPr lang="el-GR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l-GR" sz="2400" b="1" dirty="0" smtClean="0"/>
              <a:t>1				25.000	17.500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b="1" dirty="0" smtClean="0"/>
              <a:t>2				20.000	17.500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b="1" dirty="0" smtClean="0"/>
              <a:t>3				15.000	17.500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b="1" dirty="0" smtClean="0"/>
              <a:t>4				10.000	17.500</a:t>
            </a:r>
            <a:endParaRPr lang="el-GR" sz="2400" dirty="0" smtClean="0"/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Έστω ότι το ελάχιστο ποσοστό απόδοσης που απαιτεί η επιχείρηση είναι 13%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dirty="0" smtClean="0"/>
              <a:t>Παρούσα Αξία της επένδυσης Α</a:t>
            </a:r>
            <a:r>
              <a:rPr lang="el-GR" dirty="0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z="2800" dirty="0" smtClean="0"/>
              <a:t>Έτος Καθ. Χρ. ΣΠ@13%   </a:t>
            </a:r>
            <a:r>
              <a:rPr lang="en-US" sz="2800" dirty="0" smtClean="0"/>
              <a:t>PV</a:t>
            </a:r>
            <a:r>
              <a:rPr lang="el-GR" sz="2800" dirty="0" smtClean="0"/>
              <a:t> </a:t>
            </a:r>
            <a:r>
              <a:rPr lang="el-GR" sz="2800" dirty="0" err="1" smtClean="0"/>
              <a:t>Χρημ</a:t>
            </a:r>
            <a:r>
              <a:rPr lang="el-GR" sz="2800" dirty="0" smtClean="0"/>
              <a:t>.</a:t>
            </a:r>
          </a:p>
          <a:p>
            <a:pPr eaLnBrk="1" hangingPunct="1"/>
            <a:r>
              <a:rPr lang="el-GR" sz="2800" dirty="0" smtClean="0"/>
              <a:t>1</a:t>
            </a:r>
            <a:r>
              <a:rPr lang="el-GR" sz="2800" u="sng" dirty="0" smtClean="0"/>
              <a:t>	  </a:t>
            </a:r>
            <a:r>
              <a:rPr lang="el-GR" sz="2800" dirty="0" smtClean="0"/>
              <a:t>25.000</a:t>
            </a:r>
            <a:r>
              <a:rPr lang="el-GR" sz="2800" u="sng" dirty="0" smtClean="0"/>
              <a:t>	</a:t>
            </a:r>
            <a:r>
              <a:rPr lang="el-GR" sz="2800" dirty="0" smtClean="0"/>
              <a:t>0,885</a:t>
            </a:r>
            <a:r>
              <a:rPr lang="el-GR" sz="2800" u="sng" dirty="0" smtClean="0"/>
              <a:t>	             </a:t>
            </a:r>
            <a:r>
              <a:rPr lang="el-GR" sz="2800" dirty="0" smtClean="0"/>
              <a:t>22.125</a:t>
            </a:r>
          </a:p>
          <a:p>
            <a:pPr eaLnBrk="1" hangingPunct="1"/>
            <a:r>
              <a:rPr lang="el-GR" sz="2800" dirty="0" smtClean="0"/>
              <a:t>2</a:t>
            </a:r>
            <a:r>
              <a:rPr lang="el-GR" sz="2800" u="sng" dirty="0" smtClean="0"/>
              <a:t>	  </a:t>
            </a:r>
            <a:r>
              <a:rPr lang="el-GR" sz="2800" dirty="0" smtClean="0"/>
              <a:t>20.000</a:t>
            </a:r>
            <a:r>
              <a:rPr lang="el-GR" sz="2800" u="sng" dirty="0" smtClean="0"/>
              <a:t>	</a:t>
            </a:r>
            <a:r>
              <a:rPr lang="el-GR" sz="2800" dirty="0" smtClean="0"/>
              <a:t>0,783</a:t>
            </a:r>
            <a:r>
              <a:rPr lang="el-GR" sz="2800" u="sng" dirty="0" smtClean="0"/>
              <a:t>	             </a:t>
            </a:r>
            <a:r>
              <a:rPr lang="el-GR" sz="2800" dirty="0" smtClean="0"/>
              <a:t>15.660</a:t>
            </a:r>
            <a:endParaRPr lang="el-GR" sz="2800" u="sng" dirty="0" smtClean="0"/>
          </a:p>
          <a:p>
            <a:pPr eaLnBrk="1" hangingPunct="1"/>
            <a:r>
              <a:rPr lang="el-GR" sz="2800" u="sng" dirty="0" smtClean="0"/>
              <a:t>3	  </a:t>
            </a:r>
            <a:r>
              <a:rPr lang="el-GR" sz="2800" dirty="0" smtClean="0"/>
              <a:t>15.000</a:t>
            </a:r>
            <a:r>
              <a:rPr lang="el-GR" sz="2800" u="sng" dirty="0" smtClean="0"/>
              <a:t>	</a:t>
            </a:r>
            <a:r>
              <a:rPr lang="el-GR" sz="2800" dirty="0" smtClean="0"/>
              <a:t>0,693</a:t>
            </a:r>
            <a:r>
              <a:rPr lang="el-GR" sz="2800" u="sng" dirty="0" smtClean="0"/>
              <a:t>	             </a:t>
            </a:r>
            <a:r>
              <a:rPr lang="el-GR" sz="2800" dirty="0" smtClean="0"/>
              <a:t>10.395</a:t>
            </a:r>
            <a:endParaRPr lang="el-GR" sz="2800" u="sng" dirty="0" smtClean="0"/>
          </a:p>
          <a:p>
            <a:pPr eaLnBrk="1" hangingPunct="1"/>
            <a:r>
              <a:rPr lang="el-GR" sz="2800" u="sng" dirty="0" smtClean="0"/>
              <a:t>4	  </a:t>
            </a:r>
            <a:r>
              <a:rPr lang="el-GR" sz="2800" dirty="0" smtClean="0"/>
              <a:t>10.000</a:t>
            </a:r>
            <a:r>
              <a:rPr lang="el-GR" sz="2800" u="sng" dirty="0" smtClean="0"/>
              <a:t>	</a:t>
            </a:r>
            <a:r>
              <a:rPr lang="el-GR" sz="2800" dirty="0" smtClean="0"/>
              <a:t>0,613</a:t>
            </a:r>
            <a:r>
              <a:rPr lang="el-GR" sz="2800" u="sng" dirty="0" smtClean="0"/>
              <a:t>	               </a:t>
            </a:r>
            <a:r>
              <a:rPr lang="el-GR" sz="2800" dirty="0" smtClean="0"/>
              <a:t>6.130</a:t>
            </a:r>
            <a:endParaRPr lang="el-GR" sz="2800" u="sng" dirty="0" smtClean="0"/>
          </a:p>
          <a:p>
            <a:pPr eaLnBrk="1" hangingPunct="1"/>
            <a:r>
              <a:rPr lang="el-GR" sz="2800" u="sng" dirty="0" smtClean="0"/>
              <a:t>			                     54.310</a:t>
            </a:r>
            <a:endParaRPr lang="el-GR" sz="2800" dirty="0" smtClean="0"/>
          </a:p>
          <a:p>
            <a:pPr eaLnBrk="1" hangingPunct="1"/>
            <a:r>
              <a:rPr lang="el-GR" sz="2800" dirty="0" smtClean="0"/>
              <a:t>Άρα η </a:t>
            </a:r>
            <a:r>
              <a:rPr lang="en-US" sz="2800" dirty="0" smtClean="0"/>
              <a:t>NPV</a:t>
            </a:r>
            <a:r>
              <a:rPr lang="el-GR" sz="2800" baseline="-25000" dirty="0" smtClean="0"/>
              <a:t>Α</a:t>
            </a:r>
            <a:r>
              <a:rPr lang="el-GR" sz="2800" dirty="0" smtClean="0"/>
              <a:t> = 54.310 -53.000 = 1.310, αποδεκτό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Επιλογή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latin typeface="Calibri" pitchFamily="34" charset="0"/>
              </a:rPr>
              <a:t>NPV</a:t>
            </a:r>
            <a:r>
              <a:rPr lang="en-US" baseline="-25000" dirty="0" smtClean="0">
                <a:latin typeface="Calibri" pitchFamily="34" charset="0"/>
              </a:rPr>
              <a:t>B</a:t>
            </a:r>
            <a:r>
              <a:rPr lang="el-GR" dirty="0" smtClean="0">
                <a:latin typeface="Calibri" pitchFamily="34" charset="0"/>
              </a:rPr>
              <a:t>= 5</a:t>
            </a:r>
            <a:r>
              <a:rPr lang="en-US" dirty="0" smtClean="0">
                <a:latin typeface="Calibri" pitchFamily="34" charset="0"/>
              </a:rPr>
              <a:t>2</a:t>
            </a:r>
            <a:r>
              <a:rPr lang="el-GR" dirty="0" smtClean="0">
                <a:latin typeface="Calibri" pitchFamily="34" charset="0"/>
              </a:rPr>
              <a:t>.</a:t>
            </a:r>
            <a:r>
              <a:rPr lang="en-US" dirty="0" smtClean="0">
                <a:latin typeface="Calibri" pitchFamily="34" charset="0"/>
              </a:rPr>
              <a:t>045</a:t>
            </a:r>
            <a:r>
              <a:rPr lang="el-GR" dirty="0" smtClean="0">
                <a:latin typeface="Calibri" pitchFamily="34" charset="0"/>
              </a:rPr>
              <a:t> -5</a:t>
            </a:r>
            <a:r>
              <a:rPr lang="en-US" dirty="0" smtClean="0">
                <a:latin typeface="Calibri" pitchFamily="34" charset="0"/>
              </a:rPr>
              <a:t>0</a:t>
            </a:r>
            <a:r>
              <a:rPr lang="el-GR" dirty="0" smtClean="0">
                <a:latin typeface="Calibri" pitchFamily="34" charset="0"/>
              </a:rPr>
              <a:t>.000 = </a:t>
            </a:r>
            <a:r>
              <a:rPr lang="en-US" dirty="0" smtClean="0">
                <a:latin typeface="Calibri" pitchFamily="34" charset="0"/>
              </a:rPr>
              <a:t>2</a:t>
            </a:r>
            <a:r>
              <a:rPr lang="el-GR" dirty="0" smtClean="0">
                <a:latin typeface="Calibri" pitchFamily="34" charset="0"/>
              </a:rPr>
              <a:t>.</a:t>
            </a:r>
            <a:r>
              <a:rPr lang="en-US" dirty="0" smtClean="0">
                <a:latin typeface="Calibri" pitchFamily="34" charset="0"/>
              </a:rPr>
              <a:t>045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l-GR" dirty="0" smtClean="0"/>
              <a:t>Εάν η επιχείρηση πρέπει να επιλέξει μια εκ των δύο επενδύσεων θα επιλέξει αυτή  με τη μεγαλύτερη </a:t>
            </a:r>
            <a:r>
              <a:rPr lang="en-US" dirty="0" smtClean="0"/>
              <a:t>NPV</a:t>
            </a:r>
            <a:r>
              <a:rPr lang="el-GR" dirty="0" smtClean="0"/>
              <a:t>, δηλαδή την επένδυση Β.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b="1" smtClean="0"/>
              <a:t>Παράδειγμα 3</a:t>
            </a:r>
            <a:r>
              <a:rPr lang="el-GR" smtClean="0"/>
              <a:t/>
            </a:r>
            <a:br>
              <a:rPr lang="el-GR" smtClean="0"/>
            </a:br>
            <a:endParaRPr lang="el-GR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400" dirty="0" smtClean="0">
                <a:latin typeface="Calibri" pitchFamily="34" charset="0"/>
              </a:rPr>
              <a:t>Αρχικό κόστος της επένδυσης = 1</a:t>
            </a:r>
            <a:r>
              <a:rPr lang="en-US" sz="2400" dirty="0" smtClean="0">
                <a:latin typeface="Calibri" pitchFamily="34" charset="0"/>
              </a:rPr>
              <a:t>0</a:t>
            </a:r>
            <a:r>
              <a:rPr lang="el-GR" sz="2400" dirty="0" smtClean="0">
                <a:latin typeface="Calibri" pitchFamily="34" charset="0"/>
              </a:rPr>
              <a:t>0.000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l-GR" sz="2400" dirty="0" smtClean="0">
                <a:latin typeface="Calibri" pitchFamily="34" charset="0"/>
              </a:rPr>
              <a:t>Οικονομική ζωή = 5 έτη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>
                <a:latin typeface="Calibri" pitchFamily="34" charset="0"/>
              </a:rPr>
              <a:t>Λόγω της νέας επένδυσης θα μεταβληθούν τα έσοδα, τα έξοδα και το κεφάλαιο κίνησης ως εξής: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>
                <a:latin typeface="Calibri" pitchFamily="34" charset="0"/>
              </a:rPr>
              <a:t>Αύξηση εσόδων (Δ</a:t>
            </a:r>
            <a:r>
              <a:rPr lang="en-US" sz="2400" dirty="0" smtClean="0">
                <a:latin typeface="Calibri" pitchFamily="34" charset="0"/>
              </a:rPr>
              <a:t>R</a:t>
            </a:r>
            <a:r>
              <a:rPr lang="el-GR" sz="2400" dirty="0" smtClean="0">
                <a:latin typeface="Calibri" pitchFamily="34" charset="0"/>
              </a:rPr>
              <a:t>) = 100.000 το χρόνο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l-GR" sz="2400" dirty="0" smtClean="0">
                <a:latin typeface="Calibri" pitchFamily="34" charset="0"/>
              </a:rPr>
              <a:t>Αύξηση εξόδων (Δ</a:t>
            </a:r>
            <a:r>
              <a:rPr lang="en-US" sz="2400" dirty="0" smtClean="0">
                <a:latin typeface="Calibri" pitchFamily="34" charset="0"/>
              </a:rPr>
              <a:t>E</a:t>
            </a:r>
            <a:r>
              <a:rPr lang="el-GR" sz="2400" dirty="0" smtClean="0">
                <a:latin typeface="Calibri" pitchFamily="34" charset="0"/>
              </a:rPr>
              <a:t>)= 30.000 το χρόνο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l-GR" sz="2400" dirty="0" smtClean="0">
                <a:latin typeface="Calibri" pitchFamily="34" charset="0"/>
              </a:rPr>
              <a:t>Αύξηση του ΚΚ (Δ</a:t>
            </a:r>
            <a:r>
              <a:rPr lang="en-US" sz="2400" dirty="0" smtClean="0">
                <a:latin typeface="Calibri" pitchFamily="34" charset="0"/>
              </a:rPr>
              <a:t>KK</a:t>
            </a:r>
            <a:r>
              <a:rPr lang="el-GR" sz="2400" dirty="0" smtClean="0">
                <a:latin typeface="Calibri" pitchFamily="34" charset="0"/>
              </a:rPr>
              <a:t>) = 30.000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>
                <a:latin typeface="Calibri" pitchFamily="34" charset="0"/>
              </a:rPr>
              <a:t>Ο φορολογικός συντελεστής είναι 50% και η ελάχιστη απόδοση που απαιτεί η επιχείρηση είναι 10%. Η μέθοδος της σταθερής απόσβεσης ακολουθείται.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Calibri" pitchFamily="34" charset="0"/>
              </a:rPr>
              <a:t>N</a:t>
            </a:r>
            <a:r>
              <a:rPr lang="el-GR" sz="2400" dirty="0" smtClean="0">
                <a:latin typeface="Calibri" pitchFamily="34" charset="0"/>
              </a:rPr>
              <a:t>α βρεθεί η </a:t>
            </a:r>
            <a:r>
              <a:rPr lang="en-US" sz="2400" dirty="0" smtClean="0">
                <a:latin typeface="Calibri" pitchFamily="34" charset="0"/>
              </a:rPr>
              <a:t>NPV </a:t>
            </a:r>
            <a:endParaRPr lang="el-GR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mtClean="0"/>
              <a:t>Λύση</a:t>
            </a:r>
            <a:br>
              <a:rPr lang="el-GR" smtClean="0"/>
            </a:br>
            <a:endParaRPr lang="el-GR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dirty="0" smtClean="0"/>
              <a:t>Επειδή το κεφάλαιο κίνησης αυξάνεται (εκροή κεφαλαίου) το αρχικό κόστος της επένδυσης (ΑΚΕ) είναι 1</a:t>
            </a:r>
            <a:r>
              <a:rPr lang="en-US" dirty="0" smtClean="0"/>
              <a:t>3</a:t>
            </a:r>
            <a:r>
              <a:rPr lang="el-GR" dirty="0" smtClean="0"/>
              <a:t>0.00 (=1</a:t>
            </a:r>
            <a:r>
              <a:rPr lang="en-US" dirty="0" smtClean="0"/>
              <a:t>0</a:t>
            </a:r>
            <a:r>
              <a:rPr lang="el-GR" dirty="0" smtClean="0"/>
              <a:t>0.000 + 30.000)</a:t>
            </a:r>
          </a:p>
          <a:p>
            <a:pPr eaLnBrk="1" hangingPunct="1">
              <a:lnSpc>
                <a:spcPct val="90000"/>
              </a:lnSpc>
            </a:pPr>
            <a:endParaRPr lang="el-GR" dirty="0" smtClean="0"/>
          </a:p>
          <a:p>
            <a:pPr eaLnBrk="1" hangingPunct="1">
              <a:lnSpc>
                <a:spcPct val="90000"/>
              </a:lnSpc>
            </a:pPr>
            <a:r>
              <a:rPr lang="el-GR" dirty="0" smtClean="0"/>
              <a:t>Ετήσια απόσβεση (</a:t>
            </a:r>
            <a:r>
              <a:rPr lang="en-US" dirty="0" smtClean="0"/>
              <a:t>A</a:t>
            </a:r>
            <a:r>
              <a:rPr lang="el-GR" dirty="0" smtClean="0"/>
              <a:t>) = κόστος αγοράς / αριθμός ετών ωφέλιμης ζωής = 100.000/5 =20.000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Καθαρή ταμειακή ροή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800" dirty="0" smtClean="0"/>
              <a:t>Έσοδα	        100.000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dirty="0" smtClean="0"/>
              <a:t>-Έξοδα	          </a:t>
            </a:r>
            <a:r>
              <a:rPr lang="en-US" sz="2800" dirty="0" smtClean="0"/>
              <a:t> </a:t>
            </a:r>
            <a:r>
              <a:rPr lang="el-GR" sz="2800" dirty="0" smtClean="0"/>
              <a:t>30.000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dirty="0" smtClean="0"/>
              <a:t>ΚΠΑΦ	          </a:t>
            </a:r>
            <a:r>
              <a:rPr lang="en-US" sz="2800" dirty="0" smtClean="0"/>
              <a:t> </a:t>
            </a:r>
            <a:r>
              <a:rPr lang="el-GR" sz="2800" dirty="0" smtClean="0"/>
              <a:t>70.000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dirty="0" smtClean="0"/>
              <a:t>-Απόσβεση</a:t>
            </a:r>
            <a:r>
              <a:rPr lang="en-US" sz="2800" dirty="0" smtClean="0"/>
              <a:t>	</a:t>
            </a:r>
            <a:r>
              <a:rPr lang="el-GR" sz="2800" dirty="0" smtClean="0"/>
              <a:t>20.000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dirty="0" smtClean="0"/>
              <a:t>ΚΠΦ	          </a:t>
            </a:r>
            <a:r>
              <a:rPr lang="en-US" sz="2800" dirty="0" smtClean="0"/>
              <a:t>  </a:t>
            </a:r>
            <a:r>
              <a:rPr lang="el-GR" sz="2800" dirty="0" smtClean="0"/>
              <a:t>50.000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dirty="0" smtClean="0"/>
              <a:t>-Φόρος	          </a:t>
            </a:r>
            <a:r>
              <a:rPr lang="en-US" sz="2800" dirty="0" smtClean="0"/>
              <a:t>  </a:t>
            </a:r>
            <a:r>
              <a:rPr lang="el-GR" sz="2800" dirty="0" smtClean="0"/>
              <a:t>25.000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dirty="0" smtClean="0"/>
              <a:t>ΚΜΦ	          </a:t>
            </a:r>
            <a:r>
              <a:rPr lang="en-US" sz="2800" dirty="0" smtClean="0"/>
              <a:t>  </a:t>
            </a:r>
            <a:r>
              <a:rPr lang="el-GR" sz="2800" dirty="0" smtClean="0"/>
              <a:t>25.000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dirty="0" smtClean="0"/>
              <a:t>+ Απόσβεση	 20.000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b="1" dirty="0" smtClean="0"/>
              <a:t>ΚΤΡ		45.000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NPV</a:t>
            </a:r>
            <a:endParaRPr lang="el-GR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PV</a:t>
            </a:r>
            <a:r>
              <a:rPr lang="el-GR" dirty="0" smtClean="0"/>
              <a:t> = </a:t>
            </a:r>
            <a:r>
              <a:rPr lang="en-US" dirty="0" smtClean="0"/>
              <a:t>KT</a:t>
            </a:r>
            <a:r>
              <a:rPr lang="el-GR" dirty="0" smtClean="0"/>
              <a:t>Ρ (ΣΠΡ 10%, 5)</a:t>
            </a:r>
          </a:p>
          <a:p>
            <a:pPr eaLnBrk="1" hangingPunct="1"/>
            <a:r>
              <a:rPr lang="el-GR" dirty="0" smtClean="0"/>
              <a:t>= 45.000(3,791)</a:t>
            </a:r>
          </a:p>
          <a:p>
            <a:pPr eaLnBrk="1" hangingPunct="1"/>
            <a:r>
              <a:rPr lang="el-GR" dirty="0" smtClean="0"/>
              <a:t>= 170.595 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NPV</a:t>
            </a:r>
            <a:r>
              <a:rPr lang="el-GR" dirty="0" smtClean="0"/>
              <a:t> = 170.595 - 130.000</a:t>
            </a:r>
            <a:r>
              <a:rPr lang="el-GR" b="1" dirty="0" smtClean="0"/>
              <a:t>= 40.595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b="1" smtClean="0"/>
              <a:t>Παράδειγμα 4 </a:t>
            </a:r>
            <a:r>
              <a:rPr lang="el-GR" smtClean="0"/>
              <a:t/>
            </a:r>
            <a:br>
              <a:rPr lang="el-GR" smtClean="0"/>
            </a:br>
            <a:endParaRPr lang="el-GR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Μια νεοϊδρυθείσα τράπεζα εξετάζει να επενδύσει σε ένα σύστημα αυτόματων αναλήψεων χρημάτων. Υπολογίζεται ότι το κόστος της συνολικής επένδυσης θα είναι €800.000. Το ποσό αυτό θα επενδυθεί αμέσως και εκτιμάται ότι θα αποσβεστεί σε 10 έτη με τη μέθοδο της σταθερής απόσβεσης.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Το ετήσιο κόστος λειτουργίας του νέου συστήματος αυτόματων αναλήψεων θα είναι €80.000.  Λόγω αυτής της επένδυσης τα έξοδα λειτουργίας θα μειωθούν κατά €300.000 το χρόνο.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Υπολογίζεται ότι η ωφέλιμη ζωή του συστήματος θα είναι 10 χρόνια. 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Το ελάχιστο ποσοστό απόδοσης που χρησιμοποιεί η τράπεζα είναι 12%. Ο φορολογικός συντελεστής είναι 35%.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Να αξιολογηθεί η επένδυση.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mtClean="0"/>
              <a:t>Λύση</a:t>
            </a:r>
            <a:br>
              <a:rPr lang="el-GR" smtClean="0"/>
            </a:br>
            <a:endParaRPr lang="el-GR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Τα έξοδα της εταιρίας λόγω της επένδυσης θα μειωθούν κατά 220.000 (=300.000-80.000)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Απόσβεση=800.000/</a:t>
            </a:r>
            <a:r>
              <a:rPr lang="en-US" sz="2400" dirty="0" smtClean="0"/>
              <a:t>10</a:t>
            </a:r>
            <a:r>
              <a:rPr lang="el-GR" sz="2400" dirty="0" smtClean="0"/>
              <a:t>=80.000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Κ</a:t>
            </a:r>
            <a:r>
              <a:rPr lang="en-US" sz="2400" dirty="0" smtClean="0"/>
              <a:t>TP</a:t>
            </a:r>
            <a:r>
              <a:rPr lang="el-GR" sz="2400" dirty="0" smtClean="0"/>
              <a:t> = 220.000 χ (0,65) +80.000 χ (0,35)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=143.000 + 28.000 =</a:t>
            </a:r>
            <a:r>
              <a:rPr lang="el-GR" sz="2400" b="1" dirty="0" smtClean="0"/>
              <a:t>171.000</a:t>
            </a:r>
          </a:p>
          <a:p>
            <a:pPr eaLnBrk="1" hangingPunct="1">
              <a:lnSpc>
                <a:spcPct val="80000"/>
              </a:lnSpc>
            </a:pPr>
            <a:endParaRPr lang="el-GR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PV</a:t>
            </a:r>
            <a:r>
              <a:rPr lang="el-GR" sz="2400" dirty="0" smtClean="0"/>
              <a:t>=171.000 χ (5,65) =966.150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NPV</a:t>
            </a:r>
            <a:r>
              <a:rPr lang="el-GR" sz="2400" dirty="0" smtClean="0"/>
              <a:t>=966.150-800.000</a:t>
            </a:r>
            <a:r>
              <a:rPr lang="el-GR" sz="2400" b="1" dirty="0" smtClean="0"/>
              <a:t>=166.150, αποδεκτή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Παράδειγμα 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Μια εταιρία σχεδιάζει την αγορά ενός μηχανήματος το κόστος του οποίου ανέρχεται σε 1.200 ευρώ και η οικονομική του ζωή υπολογίζεται σε 12 έτη. 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Τα έσοδα και τα έξοδα υπολογίζονται σε 2.400 και 1.650 ευρώ αντίστοιχα εάν η επένδυση πραγματοποιηθεί. 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Χωρίς την επένδυση τα έσοδα και τα έξοδα ανέρχονται σε 2.000 και 1.500  ευρώ αντίστοιχα. 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Το ποσό της απόσβεσης για κάθε έτος είναι 100 ευρώ χωρίς την επένδυση και 200 ευρώ με την επένδυση. 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Να βρεθεί η </a:t>
            </a:r>
            <a:r>
              <a:rPr lang="en-US" sz="2400" dirty="0" smtClean="0"/>
              <a:t>NPV</a:t>
            </a:r>
            <a:r>
              <a:rPr lang="el-GR" sz="2400" dirty="0" smtClean="0"/>
              <a:t> εάν το κόστος κεφαλαίου είναι 10% και ο φορολογικός συντελεστής 30%.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dirty="0" smtClean="0"/>
              <a:t>Η ΜΕΘΟΔΟΣ ΤΗΣ ΚΑΘΑΡΗΣ ΠΑΡΟΥΣΑΣ ΑΞΙΑΣ </a:t>
            </a:r>
            <a:r>
              <a:rPr lang="en-US" sz="3200" dirty="0" smtClean="0"/>
              <a:t>(NPV)</a:t>
            </a:r>
            <a:endParaRPr lang="el-GR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Ορισμός και έννοια της </a:t>
            </a:r>
            <a:r>
              <a:rPr lang="en-US" dirty="0" smtClean="0"/>
              <a:t>NPV</a:t>
            </a:r>
            <a:endParaRPr lang="el-GR" dirty="0" smtClean="0"/>
          </a:p>
          <a:p>
            <a:pPr eaLnBrk="1" hangingPunct="1"/>
            <a:r>
              <a:rPr lang="el-GR" dirty="0" smtClean="0"/>
              <a:t>Κριτήριο απόφασης</a:t>
            </a:r>
          </a:p>
          <a:p>
            <a:pPr eaLnBrk="1" hangingPunct="1"/>
            <a:r>
              <a:rPr lang="el-GR" dirty="0" smtClean="0"/>
              <a:t>Παραδείγματα (3)</a:t>
            </a:r>
          </a:p>
          <a:p>
            <a:pPr eaLnBrk="1" hangingPunct="1"/>
            <a:r>
              <a:rPr lang="el-GR" dirty="0" smtClean="0"/>
              <a:t>Δείκτης αποδοτικότητας ή κερδοφορίας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mtClean="0"/>
              <a:t>Λύση</a:t>
            </a:r>
            <a:br>
              <a:rPr lang="el-GR" smtClean="0"/>
            </a:br>
            <a:endParaRPr lang="el-GR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1800" b="1" dirty="0" smtClean="0"/>
              <a:t>α. Καθαρές ταμειακές ροές χωρίς την επένδυση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ΚΤΡ=(</a:t>
            </a:r>
            <a:r>
              <a:rPr lang="en-US" sz="1800" dirty="0" smtClean="0"/>
              <a:t>R</a:t>
            </a:r>
            <a:r>
              <a:rPr lang="el-GR" sz="1800" dirty="0" smtClean="0"/>
              <a:t>-</a:t>
            </a:r>
            <a:r>
              <a:rPr lang="en-US" sz="1800" dirty="0" smtClean="0"/>
              <a:t>E</a:t>
            </a:r>
            <a:r>
              <a:rPr lang="el-GR" sz="1800" dirty="0" smtClean="0"/>
              <a:t>)(1-φ) + </a:t>
            </a:r>
            <a:r>
              <a:rPr lang="en-US" sz="1800" dirty="0" smtClean="0"/>
              <a:t>A</a:t>
            </a:r>
            <a:r>
              <a:rPr lang="el-GR" sz="1800" dirty="0" smtClean="0"/>
              <a:t>(φ)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ΚΤΡ=(2.000-1.500)(1-0,30) + 100(0,30)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ΚΤΡ=500(0,70)+30=</a:t>
            </a:r>
            <a:r>
              <a:rPr lang="el-GR" sz="1800" b="1" dirty="0" smtClean="0"/>
              <a:t>380</a:t>
            </a:r>
          </a:p>
          <a:p>
            <a:pPr eaLnBrk="1" hangingPunct="1">
              <a:lnSpc>
                <a:spcPct val="80000"/>
              </a:lnSpc>
            </a:pPr>
            <a:endParaRPr lang="el-GR" sz="1800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b="1" dirty="0" smtClean="0"/>
              <a:t>β. Καθαρές ταμειακές ροές με την επένδυση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ΚΤΡ=(</a:t>
            </a:r>
            <a:r>
              <a:rPr lang="en-US" sz="1800" dirty="0" smtClean="0"/>
              <a:t>R</a:t>
            </a:r>
            <a:r>
              <a:rPr lang="el-GR" sz="1800" dirty="0" smtClean="0"/>
              <a:t>-</a:t>
            </a:r>
            <a:r>
              <a:rPr lang="en-US" sz="1800" dirty="0" smtClean="0"/>
              <a:t>E</a:t>
            </a:r>
            <a:r>
              <a:rPr lang="el-GR" sz="1800" dirty="0" smtClean="0"/>
              <a:t>)(1-φ) + </a:t>
            </a:r>
            <a:r>
              <a:rPr lang="en-US" sz="1800" dirty="0" smtClean="0"/>
              <a:t>A</a:t>
            </a:r>
            <a:r>
              <a:rPr lang="el-GR" sz="1800" dirty="0" smtClean="0"/>
              <a:t>(φ)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ΚΤΡ=(2.400-1.650)(1-0,30) + 200(0,30)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ΚΤΡ=525 + 60=</a:t>
            </a:r>
            <a:r>
              <a:rPr lang="el-GR" sz="1800" b="1" dirty="0" smtClean="0"/>
              <a:t>585</a:t>
            </a:r>
          </a:p>
          <a:p>
            <a:pPr eaLnBrk="1" hangingPunct="1">
              <a:lnSpc>
                <a:spcPct val="80000"/>
              </a:lnSpc>
            </a:pPr>
            <a:endParaRPr lang="el-GR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Συνεπώς, η μεταβολή της καθαρής ταμειακής ροής είναι </a:t>
            </a:r>
            <a:r>
              <a:rPr lang="el-GR" sz="1800" b="1" dirty="0" smtClean="0"/>
              <a:t>205</a:t>
            </a:r>
            <a:r>
              <a:rPr lang="el-GR" sz="1800" dirty="0" smtClean="0"/>
              <a:t> (=585-380). Άρα,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NPV</a:t>
            </a:r>
            <a:r>
              <a:rPr lang="el-GR" sz="1800" dirty="0" smtClean="0"/>
              <a:t>=205 χ (6,8137) - 1.200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NPV</a:t>
            </a:r>
            <a:r>
              <a:rPr lang="el-GR" sz="1800" dirty="0" smtClean="0"/>
              <a:t>=1.396,8 - 1.200=196,8 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</a:pPr>
            <a:endParaRPr lang="el-GR" sz="1400" dirty="0" smtClean="0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Ή διαφορετικά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z="2800" dirty="0" smtClean="0"/>
              <a:t>ΔΚΤΡ=(Δ</a:t>
            </a:r>
            <a:r>
              <a:rPr lang="en-US" sz="2800" dirty="0" smtClean="0"/>
              <a:t>R</a:t>
            </a:r>
            <a:r>
              <a:rPr lang="el-GR" sz="2800" dirty="0" smtClean="0"/>
              <a:t>-Δ</a:t>
            </a:r>
            <a:r>
              <a:rPr lang="en-US" sz="2800" dirty="0" smtClean="0"/>
              <a:t>E</a:t>
            </a:r>
            <a:r>
              <a:rPr lang="el-GR" sz="2800" dirty="0" smtClean="0"/>
              <a:t>)(1-φ) + Δ</a:t>
            </a:r>
            <a:r>
              <a:rPr lang="en-US" sz="2800" dirty="0" smtClean="0"/>
              <a:t>A</a:t>
            </a:r>
            <a:r>
              <a:rPr lang="el-GR" sz="2800" dirty="0" smtClean="0"/>
              <a:t>(φ)</a:t>
            </a:r>
          </a:p>
          <a:p>
            <a:pPr eaLnBrk="1" hangingPunct="1"/>
            <a:r>
              <a:rPr lang="el-GR" sz="2800" dirty="0" smtClean="0"/>
              <a:t>ΔΚΤΡ=(400-150)(1-0,30) + 100(0,30)</a:t>
            </a:r>
          </a:p>
          <a:p>
            <a:pPr eaLnBrk="1" hangingPunct="1"/>
            <a:r>
              <a:rPr lang="el-GR" sz="2800" dirty="0" smtClean="0"/>
              <a:t>ΔΚΤΡ=250(0,70) + 30=</a:t>
            </a:r>
            <a:r>
              <a:rPr lang="el-GR" sz="2800" b="1" dirty="0" smtClean="0"/>
              <a:t>205</a:t>
            </a:r>
          </a:p>
          <a:p>
            <a:pPr eaLnBrk="1" hangingPunct="1"/>
            <a:endParaRPr lang="el-GR" sz="2800" dirty="0" smtClean="0"/>
          </a:p>
          <a:p>
            <a:pPr eaLnBrk="1" hangingPunct="1"/>
            <a:r>
              <a:rPr lang="en-US" sz="2800" dirty="0" smtClean="0"/>
              <a:t>NPV</a:t>
            </a:r>
            <a:r>
              <a:rPr lang="el-GR" sz="2800" dirty="0" smtClean="0"/>
              <a:t>=205 χ (6,8137) - 1.200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NPV</a:t>
            </a:r>
            <a:r>
              <a:rPr lang="el-GR" sz="2800" dirty="0" smtClean="0"/>
              <a:t>=1.396,8 - 1.200</a:t>
            </a:r>
            <a:r>
              <a:rPr lang="en-US" sz="2800" dirty="0" smtClean="0"/>
              <a:t> </a:t>
            </a:r>
            <a:r>
              <a:rPr lang="el-GR" sz="2800" dirty="0" smtClean="0"/>
              <a:t>=</a:t>
            </a:r>
            <a:r>
              <a:rPr lang="el-GR" sz="2800" b="1" dirty="0" smtClean="0"/>
              <a:t>196,8</a:t>
            </a:r>
            <a:r>
              <a:rPr lang="el-GR" sz="2800" dirty="0" smtClean="0"/>
              <a:t> </a:t>
            </a:r>
            <a:endParaRPr lang="en-US" sz="2800" dirty="0" smtClean="0"/>
          </a:p>
          <a:p>
            <a:pPr eaLnBrk="1" hangingPunct="1"/>
            <a:endParaRPr lang="el-GR" sz="2800" dirty="0" smtClean="0"/>
          </a:p>
          <a:p>
            <a:pPr eaLnBrk="1" hangingPunct="1"/>
            <a:endParaRPr lang="el-GR" sz="2800" dirty="0" smtClean="0"/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b="1" smtClean="0"/>
              <a:t>ΔΕΙΚΤΗΣ ΑΠΟΔΟΤΙΚΟΤΗΤΑΣ</a:t>
            </a:r>
            <a:r>
              <a:rPr lang="en-US" sz="2800" b="1" smtClean="0"/>
              <a:t> </a:t>
            </a:r>
            <a:r>
              <a:rPr lang="el-GR" sz="2800" b="1" smtClean="0"/>
              <a:t>Ή ΚΕΡΔΟΦΟΡΙΑΣ</a:t>
            </a:r>
            <a:r>
              <a:rPr lang="el-GR" b="1" smtClean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l-GR" dirty="0" smtClean="0"/>
          </a:p>
          <a:p>
            <a:pPr eaLnBrk="1" hangingPunct="1"/>
            <a:r>
              <a:rPr lang="el-GR" dirty="0" smtClean="0"/>
              <a:t>Ο δείκτης αποδοτικότητας (ΔΑ) υπολογίζεται εάν διαιρέσουμε την </a:t>
            </a:r>
            <a:r>
              <a:rPr lang="en-US" dirty="0" smtClean="0"/>
              <a:t>PV</a:t>
            </a:r>
            <a:r>
              <a:rPr lang="el-GR" dirty="0" smtClean="0"/>
              <a:t> των καθαρών ταμειακών ροών με την αρχική εκροή (ΑΚΕ) της επένδυσης.</a:t>
            </a:r>
            <a:endParaRPr lang="en-US" dirty="0" smtClean="0"/>
          </a:p>
          <a:p>
            <a:pPr eaLnBrk="1" hangingPunct="1"/>
            <a:endParaRPr lang="el-GR" dirty="0" smtClean="0"/>
          </a:p>
          <a:p>
            <a:pPr eaLnBrk="1" hangingPunct="1"/>
            <a:r>
              <a:rPr lang="el-GR" b="1" dirty="0" smtClean="0"/>
              <a:t>ΔΑ=</a:t>
            </a:r>
            <a:r>
              <a:rPr lang="en-US" b="1" dirty="0" smtClean="0"/>
              <a:t>PV</a:t>
            </a:r>
            <a:r>
              <a:rPr lang="el-GR" b="1" dirty="0" smtClean="0"/>
              <a:t>/ΑΚΕ</a:t>
            </a: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mtClean="0"/>
              <a:t>Χρησιμοποιώντας το παράδειγμα </a:t>
            </a:r>
            <a:r>
              <a:rPr lang="en-US" smtClean="0"/>
              <a:t>2</a:t>
            </a:r>
            <a:r>
              <a:rPr lang="el-GR" smtClean="0"/>
              <a:t>, έχουμε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l-GR" smtClean="0"/>
          </a:p>
          <a:p>
            <a:pPr eaLnBrk="1" hangingPunct="1"/>
            <a:r>
              <a:rPr lang="el-GR" smtClean="0"/>
              <a:t>ΔΑ</a:t>
            </a:r>
            <a:r>
              <a:rPr lang="el-GR" baseline="-25000" smtClean="0"/>
              <a:t>Α</a:t>
            </a:r>
            <a:r>
              <a:rPr lang="el-GR" smtClean="0"/>
              <a:t>=54.310/53.000=1,0247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l-GR" smtClean="0"/>
              <a:t>ΔΑ</a:t>
            </a:r>
            <a:r>
              <a:rPr lang="el-GR" baseline="-25000" smtClean="0"/>
              <a:t>Β</a:t>
            </a:r>
            <a:r>
              <a:rPr lang="el-GR" smtClean="0"/>
              <a:t>=52.045/50.000 =1,0409 </a:t>
            </a: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b="1" smtClean="0"/>
              <a:t>Καθαρός Δείκτης Αποδοτικότητας (ΚΔΑ) </a:t>
            </a:r>
            <a:br>
              <a:rPr lang="el-GR" sz="3200" b="1" smtClean="0"/>
            </a:br>
            <a:endParaRPr lang="el-GR" sz="3200" b="1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ΚΔΑ= </a:t>
            </a:r>
            <a:r>
              <a:rPr lang="en-US" dirty="0" smtClean="0"/>
              <a:t>NPV</a:t>
            </a:r>
            <a:r>
              <a:rPr lang="el-GR" dirty="0" smtClean="0"/>
              <a:t>/ΑΚΕ</a:t>
            </a:r>
          </a:p>
          <a:p>
            <a:pPr eaLnBrk="1" hangingPunct="1"/>
            <a:endParaRPr lang="el-GR" dirty="0" smtClean="0"/>
          </a:p>
          <a:p>
            <a:pPr eaLnBrk="1" hangingPunct="1">
              <a:buFont typeface="Wingdings" pitchFamily="2" charset="2"/>
              <a:buNone/>
            </a:pPr>
            <a:r>
              <a:rPr lang="el-GR" dirty="0" smtClean="0"/>
              <a:t>Από το παράδειγμα 1 έχουμε:</a:t>
            </a:r>
          </a:p>
          <a:p>
            <a:pPr eaLnBrk="1" hangingPunct="1"/>
            <a:endParaRPr lang="el-GR" dirty="0" smtClean="0"/>
          </a:p>
          <a:p>
            <a:pPr eaLnBrk="1" hangingPunct="1"/>
            <a:r>
              <a:rPr lang="el-GR" dirty="0" smtClean="0"/>
              <a:t>ΚΔΑ</a:t>
            </a:r>
            <a:r>
              <a:rPr lang="el-GR" baseline="-25000" dirty="0" smtClean="0"/>
              <a:t>Α</a:t>
            </a:r>
            <a:r>
              <a:rPr lang="el-GR" dirty="0" smtClean="0"/>
              <a:t>=1.310/53.000=0,0247</a:t>
            </a:r>
          </a:p>
          <a:p>
            <a:pPr eaLnBrk="1" hangingPunct="1"/>
            <a:endParaRPr lang="el-GR" dirty="0" smtClean="0"/>
          </a:p>
          <a:p>
            <a:pPr eaLnBrk="1" hangingPunct="1"/>
            <a:r>
              <a:rPr lang="el-GR" dirty="0" smtClean="0"/>
              <a:t>ΚΔΑ</a:t>
            </a:r>
            <a:r>
              <a:rPr lang="el-GR" baseline="-25000" dirty="0" smtClean="0"/>
              <a:t>Β</a:t>
            </a:r>
            <a:r>
              <a:rPr lang="el-GR" dirty="0" smtClean="0"/>
              <a:t>=2.045/50.000 =0,0409  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b="1" dirty="0" smtClean="0"/>
              <a:t>ΜΕΘΟΔΟΣ ΤΟΥ ΕΤΗΣΙΟΥ ΙΣΟΔΥΝΑΜΟΥ ΠΟΣΟΥ (Ε</a:t>
            </a:r>
            <a:r>
              <a:rPr lang="en-US" sz="2800" b="1" dirty="0" smtClean="0"/>
              <a:t>I</a:t>
            </a:r>
            <a:r>
              <a:rPr lang="el-GR" sz="2800" b="1" dirty="0" smtClean="0"/>
              <a:t>Π)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Η μέθοδος αυτή μετατρέπει την </a:t>
            </a:r>
            <a:r>
              <a:rPr lang="en-US" sz="2000" dirty="0" smtClean="0"/>
              <a:t>NPV</a:t>
            </a:r>
            <a:r>
              <a:rPr lang="el-GR" sz="2000" dirty="0" smtClean="0"/>
              <a:t> σε μια σειρά ίσων ετήσιων ποσών. Κατά συνέπεια δείχνει τα οφέλη μιας επένδυσης σε ετήσια βάση. Αντίθετα η μέθοδος της </a:t>
            </a:r>
            <a:r>
              <a:rPr lang="en-US" sz="2000" dirty="0" smtClean="0"/>
              <a:t>NPV</a:t>
            </a:r>
            <a:r>
              <a:rPr lang="el-GR" sz="2000" dirty="0" smtClean="0"/>
              <a:t> δείχνει τη συνολκή ωφέλεια της επένδυσης στο χρόνο μηδέν.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Η μέθοδος εμφανίζεται με δύο παραλλαγές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α. </a:t>
            </a:r>
            <a:r>
              <a:rPr lang="el-GR" sz="2000" b="1" dirty="0" smtClean="0"/>
              <a:t>Μέθοδος της Ετήσιας Ισοδύναμης Αξίας (ΕΙΑ)</a:t>
            </a:r>
            <a:endParaRPr lang="el-GR" sz="2000" dirty="0" smtClean="0"/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Αυτή χρησιμοποιείται όταν η επένδυση περιλαμβάνει </a:t>
            </a:r>
            <a:r>
              <a:rPr lang="el-GR" sz="2000" dirty="0" err="1" smtClean="0"/>
              <a:t>χρηματορροές</a:t>
            </a:r>
            <a:r>
              <a:rPr lang="el-GR" sz="2000" dirty="0" smtClean="0"/>
              <a:t> της μορφής </a:t>
            </a:r>
            <a:r>
              <a:rPr lang="el-GR" sz="2000" b="1" dirty="0" smtClean="0"/>
              <a:t>εκροή-εισροές, </a:t>
            </a:r>
            <a:r>
              <a:rPr lang="el-GR" sz="2000" dirty="0" smtClean="0"/>
              <a:t>όπως για  παράδειγμα όταν γίνεται μια επένδυση που έχει ως αποτέλεσμα την αύξηση των εσόδων.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β. </a:t>
            </a:r>
            <a:r>
              <a:rPr lang="el-GR" sz="2000" b="1" dirty="0" smtClean="0"/>
              <a:t>Μέθοδος του Ετήσιου Ισοδύναμου Κόστους (ΕΙΚ)  </a:t>
            </a:r>
            <a:endParaRPr lang="el-GR" sz="2000" dirty="0" smtClean="0"/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Αυτή χρησιμοποιείται όταν η επένδυση περιλαμβάνει </a:t>
            </a:r>
            <a:r>
              <a:rPr lang="el-GR" sz="2000" dirty="0" err="1" smtClean="0"/>
              <a:t>χρηματορροές</a:t>
            </a:r>
            <a:r>
              <a:rPr lang="el-GR" sz="2000" dirty="0" smtClean="0"/>
              <a:t> της μορφής </a:t>
            </a:r>
            <a:r>
              <a:rPr lang="el-GR" sz="2000" b="1" dirty="0" smtClean="0"/>
              <a:t>εκροή-μεταγενέστερες εκροές</a:t>
            </a:r>
            <a:r>
              <a:rPr lang="en-US" sz="2000" b="1" dirty="0" smtClean="0"/>
              <a:t>. </a:t>
            </a:r>
            <a:endParaRPr lang="el-GR" sz="2000" dirty="0" smtClean="0"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b="1" dirty="0" smtClean="0"/>
              <a:t>Υπολογισμός της ΕΙΑ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Βρίσκουμε την </a:t>
            </a:r>
            <a:r>
              <a:rPr lang="en-US" sz="2000" dirty="0" smtClean="0"/>
              <a:t>NPV</a:t>
            </a:r>
            <a:r>
              <a:rPr lang="el-GR" sz="2000" dirty="0" smtClean="0"/>
              <a:t> της επένδυσης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Διαιρούμε την </a:t>
            </a:r>
            <a:r>
              <a:rPr lang="en-US" sz="2000" dirty="0" smtClean="0"/>
              <a:t>NPV</a:t>
            </a:r>
            <a:r>
              <a:rPr lang="el-GR" sz="2000" dirty="0" smtClean="0"/>
              <a:t> με τον συντελεστή προεξόφλησης ια ράντες (ΣΠΡ).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Ας πάρουμε την περίπτωση του παραδείγματος 2. Είχαμε βρει ότι η </a:t>
            </a:r>
            <a:r>
              <a:rPr lang="en-US" sz="2000" dirty="0" smtClean="0"/>
              <a:t>NPV</a:t>
            </a:r>
            <a:r>
              <a:rPr lang="el-GR" sz="2000" dirty="0" smtClean="0"/>
              <a:t> της επένδυσης Α ήταν  1.310 ενώ της Β ήταν 2.045. Η ελάχιστη απαιτούμενη απόδοση ήταν 13% και η ωφέλιμη ζωή 4 έτη. Συνεπώς, η ετήσια ισοδύναμη αξία της επένδυσης Α (ΕΙΑΑ) είναι: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ΕΙΑΑ = </a:t>
            </a:r>
            <a:r>
              <a:rPr lang="en-US" sz="2000" dirty="0" smtClean="0"/>
              <a:t>NPV</a:t>
            </a:r>
            <a:r>
              <a:rPr lang="el-GR" sz="2000" dirty="0" smtClean="0"/>
              <a:t>Α/(ΣΠΡ, 13%, 4)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EIAA</a:t>
            </a:r>
            <a:r>
              <a:rPr lang="el-GR" sz="2000" dirty="0" smtClean="0"/>
              <a:t> = 1.310 /2,974</a:t>
            </a:r>
            <a:r>
              <a:rPr lang="en-US" sz="2000" dirty="0" smtClean="0"/>
              <a:t> </a:t>
            </a:r>
            <a:r>
              <a:rPr lang="el-GR" sz="2000" dirty="0" smtClean="0"/>
              <a:t>=</a:t>
            </a:r>
            <a:r>
              <a:rPr lang="el-GR" sz="2000" b="1" dirty="0" smtClean="0"/>
              <a:t>440,48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Η ετήσια ισοδύναμη αξία της επένδυσης Β (ΕΙΑΒ) είναι: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ΕΙΑΒ = </a:t>
            </a:r>
            <a:r>
              <a:rPr lang="en-US" sz="2000" dirty="0" smtClean="0"/>
              <a:t>NPV</a:t>
            </a:r>
            <a:r>
              <a:rPr lang="el-GR" sz="2000" dirty="0" smtClean="0"/>
              <a:t>Β/(ΣΠΡ, 13%, 4)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EIA</a:t>
            </a:r>
            <a:r>
              <a:rPr lang="el-GR" sz="2000" dirty="0" smtClean="0"/>
              <a:t>Β = 2.045 /2,974=</a:t>
            </a:r>
            <a:r>
              <a:rPr lang="el-GR" sz="2000" b="1" dirty="0" smtClean="0"/>
              <a:t>687,63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3200" smtClean="0"/>
              <a:t>1. Η ΜΕΘΟΔΟΣ ΤΗΣ ΚΑΘΑΡΗΣ ΠΑΡΟΥΣΑΣ ΑΞΙΑΣ</a:t>
            </a:r>
            <a:br>
              <a:rPr lang="el-GR" sz="3200" smtClean="0"/>
            </a:br>
            <a:r>
              <a:rPr lang="el-GR" sz="4000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Η μέθοδος της </a:t>
            </a:r>
            <a:r>
              <a:rPr lang="en-US" sz="2400" dirty="0" smtClean="0"/>
              <a:t>NPV</a:t>
            </a:r>
            <a:r>
              <a:rPr lang="el-GR" sz="2400" dirty="0" smtClean="0"/>
              <a:t> παίρνει υπόψη τη διαχρονική αξία του χρήματος προεξοφλώντας τις χρηματικές ροές της επένδυσης με την ελάχιστη απόδοση που απαιτεί μια εταιρία.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/>
              <a:t>Η </a:t>
            </a:r>
            <a:r>
              <a:rPr lang="en-US" sz="2400" dirty="0" smtClean="0"/>
              <a:t>NPV</a:t>
            </a:r>
            <a:r>
              <a:rPr lang="el-GR" sz="2400" dirty="0" smtClean="0"/>
              <a:t> είναι η διαφορά μεταξύ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της παρούσας αξίας των μελλοντικών εισροών και 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του κόστους της επένδυσης που γίνεται στο χρόνο μηδέν (σήμερα).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b="1" smtClean="0"/>
              <a:t>Μαθηματικά έχουμε</a:t>
            </a:r>
            <a:r>
              <a:rPr lang="el-GR" smtClean="0"/>
              <a:t/>
            </a:r>
            <a:br>
              <a:rPr lang="el-GR" smtClean="0"/>
            </a:br>
            <a:endParaRPr lang="el-GR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l-GR" sz="2400" dirty="0" smtClean="0"/>
          </a:p>
          <a:p>
            <a:pPr eaLnBrk="1" hangingPunct="1">
              <a:lnSpc>
                <a:spcPct val="80000"/>
              </a:lnSpc>
            </a:pPr>
            <a:endParaRPr lang="el-GR" sz="2400" dirty="0" smtClean="0"/>
          </a:p>
          <a:p>
            <a:pPr eaLnBrk="1" hangingPunct="1">
              <a:lnSpc>
                <a:spcPct val="80000"/>
              </a:lnSpc>
            </a:pPr>
            <a:endParaRPr lang="el-GR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ΚΤΡ</a:t>
            </a:r>
            <a:r>
              <a:rPr lang="en-US" sz="2400" baseline="-25000" dirty="0" smtClean="0"/>
              <a:t>t</a:t>
            </a:r>
            <a:r>
              <a:rPr lang="el-GR" sz="2400" dirty="0" smtClean="0"/>
              <a:t> = η αναμενόμενη καθαρή ταμειακή           εισροή στο χρόνο </a:t>
            </a:r>
            <a:r>
              <a:rPr lang="en-US" sz="2400" dirty="0" smtClean="0"/>
              <a:t>t</a:t>
            </a:r>
            <a:endParaRPr lang="el-GR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κ = η ελάχιστη απαιτούμενη απόδοση που είναι ίση συνήθως με το κόστος χρήσεως κεφαλαίου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ΑΚΕ = το αρχικό κόστος της επένδυσης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n</a:t>
            </a:r>
            <a:r>
              <a:rPr lang="el-GR" sz="2400" dirty="0" smtClean="0"/>
              <a:t> =ο αριθμός των ετών που η επένδυση αναμένεται να έχει καθαρές χρηματικές εισροές.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000100" y="1214422"/>
          <a:ext cx="4643470" cy="1185867"/>
        </p:xfrm>
        <a:graphic>
          <a:graphicData uri="http://schemas.openxmlformats.org/presentationml/2006/ole">
            <p:oleObj spid="_x0000_s1026" name="Equation" r:id="rId3" imgW="1930320" imgH="545760" progId="Equation.DSMT4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944687" y="1788973"/>
            <a:ext cx="3711825" cy="3889653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Κριτήριο Απόφασης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1800" b="1" dirty="0" smtClean="0"/>
              <a:t>Εάν η </a:t>
            </a:r>
            <a:r>
              <a:rPr lang="en-US" sz="1800" b="1" dirty="0" smtClean="0"/>
              <a:t>NPV</a:t>
            </a:r>
            <a:r>
              <a:rPr lang="el-GR" sz="1800" b="1" dirty="0" smtClean="0"/>
              <a:t>&gt;0, σημαίνει ότι:</a:t>
            </a:r>
            <a:endParaRPr lang="el-GR" sz="1800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α. Η επένδυση αυξάνει την αξία της επιχείρησης και θα συμπεριληφθεί στην αξιολόγηση. Εάν είναι το μόνο πρόγραμμα τότε θα γίνει αποδεκτό από την επιχείρηση. 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β. Η απόδοση της επένδυσης είναι μεγαλύτερη από την ελάχιστη απαιτούμενη.</a:t>
            </a:r>
            <a:endParaRPr lang="el-GR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b="1" dirty="0" smtClean="0"/>
              <a:t>Εάν η </a:t>
            </a:r>
            <a:r>
              <a:rPr lang="en-US" sz="1800" b="1" dirty="0" smtClean="0"/>
              <a:t>NPV</a:t>
            </a:r>
            <a:r>
              <a:rPr lang="el-GR" sz="1800" b="1" dirty="0" smtClean="0"/>
              <a:t>&lt;0, σημαίνει ότι: </a:t>
            </a:r>
            <a:endParaRPr lang="el-GR" sz="1800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α. Η επένδυση εάν αναληφθεί μειώνει την αξία της επιχείρησης, και συνεπώς απορρίπτεται. 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β. Η απόδοση της επένδυσης είναι μικρότερη από την ελάχιστη απαιτούμενη.</a:t>
            </a:r>
            <a:endParaRPr lang="el-GR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b="1" dirty="0" smtClean="0"/>
              <a:t>Εάν η </a:t>
            </a:r>
            <a:r>
              <a:rPr lang="en-US" sz="1800" b="1" dirty="0" smtClean="0"/>
              <a:t>NPV</a:t>
            </a:r>
            <a:r>
              <a:rPr lang="el-GR" sz="1800" b="1" dirty="0" smtClean="0"/>
              <a:t>=0, σημαίνει ότι:  </a:t>
            </a:r>
            <a:endParaRPr lang="el-GR" sz="1800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α. Η επένδυση θεωρείται οριακή καθόσον δεν μεταβάλλει την καθαρή θέση της επιχείρησης.  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β. Η απόδοση της επένδυσης είναι ίση με την ελάχιστη απαιτούμενη.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Παράδειγμα 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Αρχικό κόστος επένδυσης=1.100</a:t>
            </a:r>
          </a:p>
          <a:p>
            <a:pPr eaLnBrk="1" hangingPunct="1"/>
            <a:r>
              <a:rPr lang="el-GR" dirty="0" smtClean="0"/>
              <a:t>Ελάχιστη απαιτούμενη απόδοση=10%</a:t>
            </a:r>
          </a:p>
          <a:p>
            <a:pPr eaLnBrk="1" hangingPunct="1"/>
            <a:r>
              <a:rPr lang="el-GR" dirty="0" smtClean="0"/>
              <a:t>Η επένδυση υπόσχεται καθαρή ταμειακή ροή €500 το έτος για τρία έτη.</a:t>
            </a:r>
          </a:p>
          <a:p>
            <a:pPr eaLnBrk="1" hangingPunct="1"/>
            <a:r>
              <a:rPr lang="el-GR" dirty="0" smtClean="0"/>
              <a:t>Να γίνει ή όχι η επένδυση;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Λύση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PV</a:t>
            </a:r>
            <a:r>
              <a:rPr lang="el-GR" dirty="0" smtClean="0"/>
              <a:t>=500*2,487=1.243,5</a:t>
            </a:r>
          </a:p>
          <a:p>
            <a:pPr eaLnBrk="1" hangingPunct="1"/>
            <a:r>
              <a:rPr lang="en-US" dirty="0" smtClean="0"/>
              <a:t>NPV</a:t>
            </a:r>
            <a:r>
              <a:rPr lang="el-GR" dirty="0" smtClean="0"/>
              <a:t>= 1.243,5-1.100=143,5</a:t>
            </a:r>
          </a:p>
          <a:p>
            <a:pPr eaLnBrk="1" hangingPunct="1"/>
            <a:r>
              <a:rPr lang="el-GR" dirty="0" smtClean="0"/>
              <a:t>Τι σημαίνει αυτό;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l-GR" dirty="0" smtClean="0"/>
              <a:t>Σημαίνει </a:t>
            </a:r>
            <a:r>
              <a:rPr lang="el-GR" dirty="0" smtClean="0"/>
              <a:t>ότι η αξία της επιχείρησης αυξάνεται σήμερα κατά 143,5</a:t>
            </a:r>
          </a:p>
          <a:p>
            <a:pPr eaLnBrk="1" hangingPunct="1"/>
            <a:endParaRPr lang="el-G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Να το δούμε διαφορετικά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b="1" dirty="0" smtClean="0"/>
              <a:t>ΕΚΡΟΕΣ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/>
              <a:t>Δανειζόμαστε σήμερα 1.100 με 10% για τρία έτη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/>
              <a:t>Μετά από τρία έτη πρέπει να επιστρέψουμε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/>
              <a:t>1.464 (=1.100*1,10</a:t>
            </a:r>
            <a:r>
              <a:rPr lang="el-GR" sz="2400" baseline="30000" dirty="0" smtClean="0"/>
              <a:t>3</a:t>
            </a:r>
            <a:r>
              <a:rPr lang="el-GR" sz="24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el-GR" sz="2400" baseline="30000" dirty="0" smtClean="0"/>
          </a:p>
          <a:p>
            <a:pPr eaLnBrk="1" hangingPunct="1">
              <a:lnSpc>
                <a:spcPct val="90000"/>
              </a:lnSpc>
            </a:pPr>
            <a:r>
              <a:rPr lang="el-GR" sz="2400" b="1" baseline="30000" dirty="0" smtClean="0"/>
              <a:t>ΕΙΣΡΟΕΣ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/>
              <a:t>500*1,10</a:t>
            </a:r>
            <a:r>
              <a:rPr lang="el-GR" sz="2400" baseline="30000" dirty="0" smtClean="0"/>
              <a:t>2</a:t>
            </a:r>
            <a:r>
              <a:rPr lang="el-GR" sz="2400" dirty="0" smtClean="0"/>
              <a:t>+500*1,10+500=1.655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/>
              <a:t>ΚΕΡΔΟΣ: 1.655-1.464=191</a:t>
            </a:r>
          </a:p>
          <a:p>
            <a:pPr eaLnBrk="1" hangingPunct="1">
              <a:lnSpc>
                <a:spcPct val="90000"/>
              </a:lnSpc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PV</a:t>
            </a:r>
            <a:r>
              <a:rPr lang="el-GR" sz="2400" dirty="0" smtClean="0"/>
              <a:t>=191*0,751=143,44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306</TotalTime>
  <Words>1271</Words>
  <Application>Microsoft Office PowerPoint</Application>
  <PresentationFormat>Προβολή στην οθόνη (4:3)</PresentationFormat>
  <Paragraphs>196</Paragraphs>
  <Slides>26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8" baseType="lpstr">
      <vt:lpstr>Δικαιοσύνη</vt:lpstr>
      <vt:lpstr>Equation</vt:lpstr>
      <vt:lpstr>Β. ΜΕΘΟΔΟΙ ΜΕ ΒΑΣΗ ΤΗΝ ΠΡΟΕΞΟΦΛΗΣΗ ΤΩΝ ΧΡΗΜΑΤΙΚΩΝ ΡΟΩΝ</vt:lpstr>
      <vt:lpstr>Η ΜΕΘΟΔΟΣ ΤΗΣ ΚΑΘΑΡΗΣ ΠΑΡΟΥΣΑΣ ΑΞΙΑΣ (NPV)</vt:lpstr>
      <vt:lpstr>1. Η ΜΕΘΟΔΟΣ ΤΗΣ ΚΑΘΑΡΗΣ ΠΑΡΟΥΣΑΣ ΑΞΙΑΣ  </vt:lpstr>
      <vt:lpstr>Μαθηματικά έχουμε </vt:lpstr>
      <vt:lpstr>Διαφάνεια 5</vt:lpstr>
      <vt:lpstr>Κριτήριο Απόφασης</vt:lpstr>
      <vt:lpstr>Παράδειγμα 1</vt:lpstr>
      <vt:lpstr>Λύση</vt:lpstr>
      <vt:lpstr>Να το δούμε διαφορετικά</vt:lpstr>
      <vt:lpstr>Παράδειγμα 2  </vt:lpstr>
      <vt:lpstr>Παρούσα Αξία της επένδυσης Α </vt:lpstr>
      <vt:lpstr>Επιλογή</vt:lpstr>
      <vt:lpstr>Παράδειγμα 3 </vt:lpstr>
      <vt:lpstr>Λύση </vt:lpstr>
      <vt:lpstr>Καθαρή ταμειακή ροή</vt:lpstr>
      <vt:lpstr>NPV</vt:lpstr>
      <vt:lpstr>Παράδειγμα 4  </vt:lpstr>
      <vt:lpstr>Λύση </vt:lpstr>
      <vt:lpstr>Παράδειγμα 5</vt:lpstr>
      <vt:lpstr>Λύση </vt:lpstr>
      <vt:lpstr>Ή διαφορετικά</vt:lpstr>
      <vt:lpstr>ΔΕΙΚΤΗΣ ΑΠΟΔΟΤΙΚΟΤΗΤΑΣ Ή ΚΕΡΔΟΦΟΡΙΑΣ </vt:lpstr>
      <vt:lpstr>Χρησιμοποιώντας το παράδειγμα 2, έχουμε</vt:lpstr>
      <vt:lpstr>Καθαρός Δείκτης Αποδοτικότητας (ΚΔΑ)  </vt:lpstr>
      <vt:lpstr>ΜΕΘΟΔΟΣ ΤΟΥ ΕΤΗΣΙΟΥ ΙΣΟΔΥΝΑΜΟΥ ΠΟΣΟΥ (ΕIΠ)</vt:lpstr>
      <vt:lpstr>Υπολογισμός της ΕΙΑ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Β. ΜΕΘΟΔΟΙ ΜΕ ΒΑΣΗ ΤΗΝ ΠΡΟΕΞΟΦΛΗΣΗ ΤΩΝ ΧΡΗΜΑΤΙΚΩΝ ΡΟΩΝ</dc:title>
  <dc:creator>user</dc:creator>
  <cp:lastModifiedBy>noulas</cp:lastModifiedBy>
  <cp:revision>37</cp:revision>
  <dcterms:created xsi:type="dcterms:W3CDTF">2006-10-24T16:15:22Z</dcterms:created>
  <dcterms:modified xsi:type="dcterms:W3CDTF">2016-03-10T06:55:54Z</dcterms:modified>
</cp:coreProperties>
</file>