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876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569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85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59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875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065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554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154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31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873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42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CD704-3799-4FE0-AD26-BEA0AC966009}" type="datetimeFigureOut">
              <a:rPr lang="el-GR" smtClean="0"/>
              <a:t>4/2/2025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9652-B072-4EF1-A5CF-2880CBBECA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95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ΣΤΟΧΟΘΕΣΙΑ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177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61394"/>
            <a:ext cx="10515600" cy="571556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dirty="0" smtClean="0"/>
              <a:t>Μακροπρόθεσμος  στόχος</a:t>
            </a:r>
            <a:r>
              <a:rPr lang="el-GR" dirty="0" smtClean="0"/>
              <a:t>: Τοποθέτηση </a:t>
            </a:r>
            <a:r>
              <a:rPr lang="el-GR" dirty="0"/>
              <a:t>αντικειμένων σε ευθεία γραμμή, χωρίς καθοδήγηση.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lvl="0" indent="0">
              <a:buNone/>
            </a:pPr>
            <a:r>
              <a:rPr lang="el-GR" dirty="0"/>
              <a:t>Βραχυπρόθεσμοι στόχοι  </a:t>
            </a:r>
          </a:p>
          <a:p>
            <a:pPr lvl="0"/>
            <a:r>
              <a:rPr lang="el-GR" dirty="0"/>
              <a:t>Διατήρηση της προσοχής στη δραστηριότητα που εκτελείται για δέκα λεπτά, με τρεις διακοπές.</a:t>
            </a:r>
          </a:p>
          <a:p>
            <a:pPr lvl="0"/>
            <a:r>
              <a:rPr lang="el-GR" dirty="0"/>
              <a:t>Τοποθέτηση δύο εκ των πέντε αντικειμένων (ζώων) σε ευθεία γραμμή μέσω της μίμησης σε χρόνο 20 λεπτών.</a:t>
            </a:r>
          </a:p>
          <a:p>
            <a:pPr lvl="0"/>
            <a:r>
              <a:rPr lang="el-GR" dirty="0"/>
              <a:t>Τοποθέτηση δύο εκ των πέντε ζώων σε ευθεία γραμμή ακολουθώντας τόσο τις εικόνες όσο και τις λέξεις σε χρόνο 25 λεπτών.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790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62062"/>
            <a:ext cx="10515600" cy="5614901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Μακροπρόθεσμος  στόχος:    Να διαβάζει με ευχέρεια μικρά κείμενα και να απαντά προφορικά σε ερωτήσεις κατανόησης.                                                         										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r>
              <a:rPr lang="el-GR" dirty="0"/>
              <a:t>Βραχυπρόθεσμοι </a:t>
            </a:r>
            <a:r>
              <a:rPr lang="el-GR" dirty="0" smtClean="0"/>
              <a:t>στόχοι: Να </a:t>
            </a:r>
            <a:r>
              <a:rPr lang="el-GR" dirty="0"/>
              <a:t>διαβάζει λέξεις με δίψηφα φωνήεντα ή σύμφωνα. Ο μαθητής θα πρέπει να αποκτήσει φωνολογική ενημερότητα και αντιστοίχιση φωνήματος και γραφήματος. Τελευταίος στόχος είναι να μπορεί να αναπαράγει ιστορίες από ακρόαση με σωστή αλληλουχία γεγονότων.</a:t>
            </a:r>
            <a:r>
              <a:rPr lang="el-GR" dirty="0" smtClean="0">
                <a:effectLst/>
              </a:rPr>
              <a:t> </a:t>
            </a:r>
            <a:r>
              <a:rPr lang="el-GR" dirty="0"/>
              <a:t> 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83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02672"/>
            <a:ext cx="10515600" cy="5774291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Μακροπρόθεσμος  στόχος: Η μαθήτρια να βελτιώσει, μετά το πέρας της διδασκαλίας, κατά 30% την απόδοσή της στην αναγνωστική κατανόηση, σε δοκιμασίες που της ζητούνται από τον εκπαιδευτικό.</a:t>
            </a:r>
          </a:p>
          <a:p>
            <a:pPr lvl="0"/>
            <a:r>
              <a:rPr lang="el-GR" dirty="0"/>
              <a:t>Βραχυπρόθεσμοι </a:t>
            </a:r>
            <a:r>
              <a:rPr lang="el-GR" dirty="0" smtClean="0"/>
              <a:t>στόχοι: </a:t>
            </a:r>
            <a:r>
              <a:rPr lang="el-GR" dirty="0"/>
              <a:t>1. Η μαθήτρια να απαντά, μετά την ολοκλήρωση της διδακτικής παρέμβασης, σωστά σε τουλάχιστον 7 στις 10 γραπτές ερωτήσεις κατανόησης κειμένου που της δίνεται για ανάγνωση.  2. Η μαθήτρια να δημιουργεί, μετά την ολοκλήρωση της διδασκαλίας, με αυτονομία για τουλάχιστον 3 σύντομα κείμενα, σχεδιάγραμμα με κωδικοποιημένες πληροφορίες για κάθε κείμενο, κατά τη διάρκεια μισής ώρας. 3. Η μαθήτρια να γράφει , μετά το τέλος της διδασκαλίας, χωρίς λάθη περίληψη κειμένου για την περίπτωση τουλάχιστον 3 σύντομων κειμένων κατά τη διάρκεια μίας ώρας.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664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76836"/>
            <a:ext cx="10515600" cy="6342077"/>
          </a:xfrm>
        </p:spPr>
        <p:txBody>
          <a:bodyPr>
            <a:normAutofit lnSpcReduction="10000"/>
          </a:bodyPr>
          <a:lstStyle/>
          <a:p>
            <a:pPr lvl="0"/>
            <a:r>
              <a:rPr lang="el-GR" dirty="0"/>
              <a:t>Μακροπρόθεσμος στόχος: Η Μ. να μπορεί να προσανατολίζεται σε εσωτερική αυτορρύθμιση, στο 90% των περιπτώσεων, όταν αντιμετωπίζει κοινωνικές καταστάσεις με συγκατοίκους της στην ΣΥΔ που την θυμώνουν, εντός ΣΥΔ. </a:t>
            </a:r>
          </a:p>
          <a:p>
            <a:pPr lvl="0"/>
            <a:r>
              <a:rPr lang="el-GR" dirty="0"/>
              <a:t>Βραχυπρόθεσμοι στόχοι:	</a:t>
            </a:r>
          </a:p>
          <a:p>
            <a:pPr marL="0" indent="0">
              <a:buNone/>
            </a:pPr>
            <a:r>
              <a:rPr lang="el-GR" dirty="0"/>
              <a:t>1. Να αναγνωρίζει σταθερά σε ποσοστό 100% τα παρόντα συναισθήματά της και το μέγεθός τους όταν αντιμετωπίζει μια κοινωνική κατάσταση με συγκατοίκους που την θυμώνει, εντός ΣΥΔ. </a:t>
            </a:r>
          </a:p>
          <a:p>
            <a:pPr marL="0" indent="0">
              <a:buNone/>
            </a:pPr>
            <a:r>
              <a:rPr lang="el-GR" dirty="0"/>
              <a:t>2. Να αναγνωρίζει τα συναισθήματα των άλλων εμπλεκόμενων της κοινωνικής αυτής σύγκρουσης σε ποσοστό 100%, εντός ΣΥΔ. </a:t>
            </a:r>
          </a:p>
          <a:p>
            <a:pPr marL="0" indent="0">
              <a:buNone/>
            </a:pPr>
            <a:r>
              <a:rPr lang="el-GR" dirty="0"/>
              <a:t>3. Να μάθει να επιλέγει σε ποσοστό 100% την παύση στο σημείο της συζήτησης του πρώτου σταδίου του θυμού και τρόπους συναισθηματικής αυτορρύθμισης, αναγνωρίζοντας την έναρξη της ανησυχίας, εντός ΣΥΔ.</a:t>
            </a:r>
          </a:p>
          <a:p>
            <a:pPr marL="0" indent="0">
              <a:buNone/>
            </a:pPr>
            <a:r>
              <a:rPr lang="el-GR" dirty="0"/>
              <a:t>4. Να επιλέγει μια αποτελεσματική </a:t>
            </a:r>
            <a:r>
              <a:rPr lang="el-GR" dirty="0" err="1"/>
              <a:t>συμπεριφορική</a:t>
            </a:r>
            <a:r>
              <a:rPr lang="el-GR" dirty="0"/>
              <a:t> αντίδραση έκφρασης του θυμού σε ποσοστό 90%, εντός ΣΥΔ. </a:t>
            </a:r>
          </a:p>
        </p:txBody>
      </p:sp>
    </p:spTree>
    <p:extLst>
      <p:ext uri="{BB962C8B-B14F-4D97-AF65-F5344CB8AC3E}">
        <p14:creationId xmlns:p14="http://schemas.microsoft.com/office/powerpoint/2010/main" val="42033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6600" b="1" dirty="0" smtClean="0">
                <a:solidFill>
                  <a:srgbClr val="FF0000"/>
                </a:solidFill>
              </a:rPr>
              <a:t>ΣΕΜΑΧ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Σ</a:t>
            </a:r>
            <a:r>
              <a:rPr lang="el-GR" sz="3600" dirty="0" smtClean="0"/>
              <a:t>ΑΦΕΙΣ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Ε</a:t>
            </a:r>
            <a:r>
              <a:rPr lang="el-GR" sz="3600" dirty="0" smtClean="0"/>
              <a:t>ΠΙΤΕΥΞΙΜΟΙ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Μ</a:t>
            </a:r>
            <a:r>
              <a:rPr lang="el-GR" sz="3600" dirty="0" smtClean="0"/>
              <a:t>ΕΤΡΗΣΙΜΟΙ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Α</a:t>
            </a:r>
            <a:r>
              <a:rPr lang="el-GR" sz="3600" dirty="0" smtClean="0"/>
              <a:t>ΛΛΕΛΕΝΔΕΤΟΙ</a:t>
            </a:r>
          </a:p>
          <a:p>
            <a:r>
              <a:rPr lang="el-GR" sz="3600" b="1" dirty="0" smtClean="0">
                <a:solidFill>
                  <a:srgbClr val="FF0000"/>
                </a:solidFill>
              </a:rPr>
              <a:t>Χ</a:t>
            </a:r>
            <a:r>
              <a:rPr lang="el-GR" sz="3600" dirty="0" smtClean="0"/>
              <a:t>ΩΡΟΧΡΟΝΙΚΑ ΠΡΟΣΔΙΟΡΙΣΜΕΝΟΙ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6387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ΣΑΦΕΙΣ ΣΤΟΧΟΙ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Να ορίζουν ακριβώς (με τη χρήση κατάλληλου ρήματος) την επιδιωκόμενη τελική συμπεριφορά του μαθητή/ της μαθήτριας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64010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ΕΠΙΤΕΥΞΙΜΟΙ ΣΤΟΧΟΙ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Να είναι καλυμμένοι από άποψη προϋποτιθέμενων γνώσεων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965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ΜΕΤΡΗΣΙΜΟΙ ΣΤΟΧΟΙ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Να αναφέρονται σε συμπεριφορά που μπορεί να παρατηρηθεί και να αποτιμηθεί ως προς την ευχέρεια εφαρμογής της, ώστε να μπορεί να διαπιστωθεί το μέγεθος προόδου.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17762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ΑΛΛΗΛΕΝΔΕΤΟΙ ΣΤΟΧΟΙ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Να σχετίζονται έτσι ώστε να προκύπτει ενιαίο διδακτικό πρόγραμμα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3301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ΧΩΡΟΧΡΟΝΙΚΑ ΠΡΟΣΔΙΟΡΙΖΟΜΕΝΟΙ ΣΤΟΧΟΙ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Να περιλαμβάνουν ακριβή στοιχεία ως προς τις συνθήκες εμφάνισης και τη διάρκεια της συμπεριφοράς κατά την εκτέλεση συγκεκριμένων έργων.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74248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ΔΙΑΤΥΠΩΣΗ ΣΤΟΧΟΘΕΣΙΑΣ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Στη </a:t>
            </a:r>
            <a:r>
              <a:rPr lang="el-GR" dirty="0" err="1" smtClean="0"/>
              <a:t>στοχοθεσία</a:t>
            </a:r>
            <a:r>
              <a:rPr lang="el-GR" dirty="0" smtClean="0"/>
              <a:t> τόσο ο μακροπρόθεσμος στόχος, όσο και οι μεσοπρόθεσμοι στόχοι αλλά και οι βραχυπρόθεσμοι στόχοι ΒΣ πρέπει  να γίνεται αναφορά: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α) </a:t>
            </a:r>
            <a:r>
              <a:rPr lang="el-GR" dirty="0" smtClean="0"/>
              <a:t>στη </a:t>
            </a:r>
            <a:r>
              <a:rPr lang="el-GR" dirty="0"/>
              <a:t>συμπεριφορά του μαθητή μετά το τέλος της διδασκαλίας, </a:t>
            </a:r>
          </a:p>
          <a:p>
            <a:pPr marL="0" indent="0">
              <a:buNone/>
            </a:pPr>
            <a:r>
              <a:rPr lang="el-GR" dirty="0"/>
              <a:t>β) </a:t>
            </a:r>
            <a:r>
              <a:rPr lang="el-GR" dirty="0" smtClean="0"/>
              <a:t>στις </a:t>
            </a:r>
            <a:r>
              <a:rPr lang="el-GR" dirty="0"/>
              <a:t>συνθήκες μέσα στις οποίες θα εκδηλώνεται η καθορισμένη συμπεριφορά καθώς και </a:t>
            </a:r>
          </a:p>
          <a:p>
            <a:pPr marL="0" indent="0">
              <a:buNone/>
            </a:pPr>
            <a:r>
              <a:rPr lang="el-GR" dirty="0"/>
              <a:t>γ) </a:t>
            </a:r>
            <a:r>
              <a:rPr lang="el-GR" dirty="0" smtClean="0"/>
              <a:t>στο </a:t>
            </a:r>
            <a:r>
              <a:rPr lang="el-GR" dirty="0"/>
              <a:t>κριτήριο επίδοσης που απαιτείται.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28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38231"/>
            <a:ext cx="10965110" cy="5438732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Μακροπρόθεσμος στόχος: Να αναπτυχθούν οι δεξιότητες ομάδας και να ενισχυθούν οι κοινωνικές δεξιότητες.																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Βραχυπρόθεσμοι </a:t>
            </a:r>
            <a:r>
              <a:rPr lang="el-GR" dirty="0" smtClean="0"/>
              <a:t>στόχοι: 1) Χρήση </a:t>
            </a:r>
            <a:r>
              <a:rPr lang="el-GR" dirty="0"/>
              <a:t>και ανταπόκριση σε μια ποικιλία κανόνων συμπεριφοράς σε </a:t>
            </a:r>
            <a:r>
              <a:rPr lang="el-GR" dirty="0" err="1"/>
              <a:t>ρουτίνες</a:t>
            </a:r>
            <a:r>
              <a:rPr lang="el-GR" dirty="0"/>
              <a:t> κοινωνικής </a:t>
            </a:r>
            <a:r>
              <a:rPr lang="el-GR" dirty="0" smtClean="0"/>
              <a:t>αλληλεπίδρασης </a:t>
            </a:r>
            <a:r>
              <a:rPr lang="el-GR" dirty="0"/>
              <a:t>2) Να ενισχυθεί η κοινωνική αλληλεπίδραση με τον εκπαιδευτικό και τους συμμαθητές </a:t>
            </a:r>
            <a:r>
              <a:rPr lang="el-GR" dirty="0" smtClean="0"/>
              <a:t>του (μέσα </a:t>
            </a:r>
            <a:r>
              <a:rPr lang="el-GR" dirty="0"/>
              <a:t>από τους κανόνες συμπεριφοράς</a:t>
            </a:r>
            <a:r>
              <a:rPr lang="el-GR" dirty="0" smtClean="0"/>
              <a:t>) 3</a:t>
            </a:r>
            <a:r>
              <a:rPr lang="el-GR" dirty="0"/>
              <a:t>) Να αναπτύξει εικονικό λεξιλόγιο, να εμπλουτίσει τον επικοινωνιακό </a:t>
            </a:r>
            <a:r>
              <a:rPr lang="el-GR" dirty="0" smtClean="0"/>
              <a:t>λόγο (μέσα </a:t>
            </a:r>
            <a:r>
              <a:rPr lang="el-GR" dirty="0"/>
              <a:t>από τους κανόνες συμπεριφοράς)											</a:t>
            </a:r>
          </a:p>
        </p:txBody>
      </p:sp>
    </p:spTree>
    <p:extLst>
      <p:ext uri="{BB962C8B-B14F-4D97-AF65-F5344CB8AC3E}">
        <p14:creationId xmlns:p14="http://schemas.microsoft.com/office/powerpoint/2010/main" val="29949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214</Words>
  <Application>Microsoft Office PowerPoint</Application>
  <PresentationFormat>Ευρεία οθόνη</PresentationFormat>
  <Paragraphs>43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Θέμα του Office</vt:lpstr>
      <vt:lpstr>ΣΤΟΧΟΘΕΣΙΑ</vt:lpstr>
      <vt:lpstr>ΣΕΜΑΧ</vt:lpstr>
      <vt:lpstr>ΣΑΦΕΙΣ ΣΤΟΧΟΙ</vt:lpstr>
      <vt:lpstr>ΕΠΙΤΕΥΞΙΜΟΙ ΣΤΟΧΟΙ</vt:lpstr>
      <vt:lpstr>ΜΕΤΡΗΣΙΜΟΙ ΣΤΟΧΟΙ</vt:lpstr>
      <vt:lpstr>ΑΛΛΗΛΕΝΔΕΤΟΙ ΣΤΟΧΟΙ</vt:lpstr>
      <vt:lpstr>ΧΩΡΟΧΡΟΝΙΚΑ ΠΡΟΣΔΙΟΡΙΖΟΜΕΝΟΙ ΣΤΟΧΟΙ</vt:lpstr>
      <vt:lpstr>ΔΙΑΤΥΠΩΣΗ ΣΤΟΧΟΘΕΣΙΑΣ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ΣΤΟΧΟΘΕΣΙΑ - ΣΕΜΑΧ</dc:title>
  <dc:creator>user 10</dc:creator>
  <cp:lastModifiedBy> user 10</cp:lastModifiedBy>
  <cp:revision>6</cp:revision>
  <dcterms:created xsi:type="dcterms:W3CDTF">2025-02-04T14:49:31Z</dcterms:created>
  <dcterms:modified xsi:type="dcterms:W3CDTF">2025-02-04T20:05:08Z</dcterms:modified>
</cp:coreProperties>
</file>