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66" r:id="rId21"/>
    <p:sldId id="276" r:id="rId22"/>
    <p:sldId id="277" r:id="rId23"/>
    <p:sldId id="278" r:id="rId24"/>
    <p:sldId id="279" r:id="rId25"/>
    <p:sldId id="28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61F554-B8A8-4751-8269-6852123B3DF0}" type="datetimeFigureOut">
              <a:rPr lang="el-GR" smtClean="0"/>
              <a:pPr/>
              <a:t>14/8/2021</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9445BE1-17CE-44E6-BAC1-93AAAFB0230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29445BE1-17CE-44E6-BAC1-93AAAFB0230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29445BE1-17CE-44E6-BAC1-93AAAFB0230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29445BE1-17CE-44E6-BAC1-93AAAFB02300}" type="slidenum">
              <a:rPr lang="el-GR" smtClean="0"/>
              <a:pPr/>
              <a:t>‹#›</a:t>
            </a:fld>
            <a:endParaRPr lang="el-G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29445BE1-17CE-44E6-BAC1-93AAAFB02300}" type="slidenum">
              <a:rPr lang="el-GR" smtClean="0"/>
              <a:pPr/>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29445BE1-17CE-44E6-BAC1-93AAAFB02300}" type="slidenum">
              <a:rPr lang="el-GR" smtClean="0"/>
              <a:pPr/>
              <a:t>‹#›</a:t>
            </a:fld>
            <a:endParaRPr lang="el-G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29445BE1-17CE-44E6-BAC1-93AAAFB0230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29445BE1-17CE-44E6-BAC1-93AAAFB02300}" type="slidenum">
              <a:rPr lang="el-GR" smtClean="0"/>
              <a:pPr/>
              <a:t>‹#›</a:t>
            </a:fld>
            <a:endParaRPr lang="el-G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61F554-B8A8-4751-8269-6852123B3DF0}" type="datetimeFigureOut">
              <a:rPr lang="el-GR" smtClean="0"/>
              <a:pPr/>
              <a:t>14/8/2021</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29445BE1-17CE-44E6-BAC1-93AAAFB0230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61F554-B8A8-4751-8269-6852123B3DF0}" type="datetimeFigureOut">
              <a:rPr lang="el-GR" smtClean="0"/>
              <a:pPr/>
              <a:t>14/8/2021</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29445BE1-17CE-44E6-BAC1-93AAAFB0230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61F554-B8A8-4751-8269-6852123B3DF0}" type="datetimeFigureOut">
              <a:rPr lang="el-GR" smtClean="0"/>
              <a:pPr/>
              <a:t>14/8/2021</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9445BE1-17CE-44E6-BAC1-93AAAFB02300}" type="slidenum">
              <a:rPr lang="el-GR" smtClean="0"/>
              <a:pPr/>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61F554-B8A8-4751-8269-6852123B3DF0}" type="datetimeFigureOut">
              <a:rPr lang="el-GR" smtClean="0"/>
              <a:pPr/>
              <a:t>14/8/2021</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445BE1-17CE-44E6-BAC1-93AAAFB0230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2259682"/>
          </a:xfrm>
        </p:spPr>
        <p:txBody>
          <a:bodyPr>
            <a:normAutofit fontScale="90000"/>
          </a:bodyPr>
          <a:lstStyle/>
          <a:p>
            <a:r>
              <a:rPr lang="el-GR" b="1" dirty="0"/>
              <a:t>Η Αγορά Εργασίας στην Πράξη: Η Διαχείριση του Ανθρώπινου Παράγοντα</a:t>
            </a:r>
            <a:r>
              <a:rPr lang="el-GR" dirty="0"/>
              <a:t/>
            </a:r>
            <a:br>
              <a:rPr lang="el-GR" dirty="0"/>
            </a:br>
            <a:endParaRPr lang="el-GR" dirty="0"/>
          </a:p>
        </p:txBody>
      </p:sp>
      <p:sp>
        <p:nvSpPr>
          <p:cNvPr id="3" name="Subtitle 2"/>
          <p:cNvSpPr>
            <a:spLocks noGrp="1"/>
          </p:cNvSpPr>
          <p:nvPr>
            <p:ph type="subTitle" idx="1"/>
          </p:nvPr>
        </p:nvSpPr>
        <p:spPr>
          <a:xfrm>
            <a:off x="1371600" y="3886200"/>
            <a:ext cx="7448872" cy="1752600"/>
          </a:xfrm>
        </p:spPr>
        <p:txBody>
          <a:bodyPr/>
          <a:lstStyle/>
          <a:p>
            <a:endParaRPr lang="el-GR" dirty="0" smtClean="0"/>
          </a:p>
          <a:p>
            <a:r>
              <a:rPr lang="el-GR" dirty="0" smtClean="0"/>
              <a:t>                                             Χρήστος Νίκας</a:t>
            </a:r>
            <a:endParaRPr lang="el-GR" dirty="0"/>
          </a:p>
        </p:txBody>
      </p:sp>
    </p:spTree>
    <p:extLst>
      <p:ext uri="{BB962C8B-B14F-4D97-AF65-F5344CB8AC3E}">
        <p14:creationId xmlns:p14="http://schemas.microsoft.com/office/powerpoint/2010/main" xmlns="" val="877748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51344"/>
            <a:ext cx="8784976" cy="5355312"/>
          </a:xfrm>
          <a:prstGeom prst="rect">
            <a:avLst/>
          </a:prstGeom>
        </p:spPr>
        <p:txBody>
          <a:bodyPr wrap="square">
            <a:spAutoFit/>
          </a:bodyPr>
          <a:lstStyle/>
          <a:p>
            <a:r>
              <a:rPr lang="el-GR" b="1" dirty="0" smtClean="0"/>
              <a:t>Ηλικιακά στερεότυπα. </a:t>
            </a:r>
            <a:r>
              <a:rPr lang="el-GR" dirty="0" smtClean="0"/>
              <a:t>Τα ηλικιακά στερεότυπα τείνουν να παρουσιάζουν τους μεγαλύτερους σε ηλικία εργαζόμενους ως λιγότερο αφοσιωμένους στην εργασία τους, λιγότερο ικανοποιημένους και με λιγότερα κίνητρα σε σύγκριση με τους νεότερους.  Ισως αυτός είναι ο λόγος που εργαζόμενοι άνω των 55 ετών δυσκολεύονταν περισσότερο να βρουν εργασία από τους νεότερους συναδέλφους τους, το 2009 που ήταν η χρονιά της ύφεσης. </a:t>
            </a:r>
          </a:p>
          <a:p>
            <a:r>
              <a:rPr lang="el-GR" dirty="0" smtClean="0"/>
              <a:t>Τα στερεότυπα επίσης παρουσιάζουν τους μεγαλύτερους εργαζόμενους ως λιγότερο δημιουργικούς και πιο επιρρεπείς σε ατυχήματα. Κάτι τέτοιο δεν έχει αποδειχθεί όμως. </a:t>
            </a:r>
          </a:p>
          <a:p>
            <a:r>
              <a:rPr lang="el-GR" b="1" dirty="0"/>
              <a:t>Φυλετικά/εθνοτικά στερεότυπα. </a:t>
            </a:r>
            <a:r>
              <a:rPr lang="el-GR" dirty="0"/>
              <a:t>Είναι ενδιαφέρον</a:t>
            </a:r>
            <a:r>
              <a:rPr lang="el-GR" b="1" dirty="0"/>
              <a:t> </a:t>
            </a:r>
            <a:r>
              <a:rPr lang="el-GR" dirty="0"/>
              <a:t>ότι δεν υπάρχουν πολλοί  Ισπανόφωνοι ή Αφρο-αμερικανοί μάνατζερ στις ΗΠΑ. Για παράδειγμα, το 2012 μόνο 25,7% των Ισπανόφωνων και Λατίνων κατείχαν ανώτερες διοικητικές θέσεις και μόλις 32% των μαύρων, σε σύγκριση με 42,8% των λευκών και 46,7 των Ασιατών. Ενθαρρυντικό είναι το γεγονός ότι στις μεγάλες πόλεις έχει αυξηθεί το ποσοστό των μεταναστών που απασχολούνται σε εργασίες γραφείου σε σύγκριση με πιο χαμηλόμισθες εργασίες, όπως κατασκευές ή καθαριότητα.</a:t>
            </a:r>
          </a:p>
          <a:p>
            <a:r>
              <a:rPr lang="el-GR" dirty="0" smtClean="0"/>
              <a:t> </a:t>
            </a:r>
            <a:endParaRPr lang="el-GR" dirty="0"/>
          </a:p>
        </p:txBody>
      </p:sp>
    </p:spTree>
    <p:extLst>
      <p:ext uri="{BB962C8B-B14F-4D97-AF65-F5344CB8AC3E}">
        <p14:creationId xmlns:p14="http://schemas.microsoft.com/office/powerpoint/2010/main" xmlns="" val="378627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05936"/>
            <a:ext cx="8640960" cy="5355312"/>
          </a:xfrm>
          <a:prstGeom prst="rect">
            <a:avLst/>
          </a:prstGeom>
        </p:spPr>
        <p:txBody>
          <a:bodyPr wrap="square">
            <a:spAutoFit/>
          </a:bodyPr>
          <a:lstStyle/>
          <a:p>
            <a:pPr lvl="0"/>
            <a:r>
              <a:rPr lang="el-GR" b="1" dirty="0"/>
              <a:t>Το φαινόμενο φωτοστέφανο: «Ένα στοιχείο μου λέει όσα πρέπει να ξέρω» </a:t>
            </a:r>
            <a:r>
              <a:rPr lang="el-GR" dirty="0"/>
              <a:t>Πιστεύετε ότι οι όμορφοι άνθρωποι έχουν πιο επιθυμητά χαρακτηριστικά από τους άσχημους – ότι είναι πιο ευτυχισμένοι, πιο ευγενικοί, πιο κοινωνικοί, πιο ευαίσθητοι, πιο ενδιαφέροντες, πιο ανεξάρτητοι, πιο έξυπνοι και γενικά καλύτεροι; Όλα αυτά τα χαρακτηριστικά έχουν αποδοθεί στους όμορφους ανθρώπους. Αυτή κατάσταση συνιστά παράδειγμα του </a:t>
            </a:r>
            <a:r>
              <a:rPr lang="el-GR" b="1" dirty="0"/>
              <a:t>φαινόμενου φωτοστέφανο, όπου σχηματίζουμε άποψη για ένα άτομο με βάση ένα μοναδικό χαρακτηριστικό του. </a:t>
            </a:r>
            <a:endParaRPr lang="el-GR" dirty="0"/>
          </a:p>
          <a:p>
            <a:pPr lvl="0"/>
            <a:r>
              <a:rPr lang="el-GR" b="1" dirty="0"/>
              <a:t>Το φαινόμενο πρόσφατων εντυπώσεων: «Οι πιο πρόσφατες εντυπώσεις είναι και οι πιο σημαντικές</a:t>
            </a:r>
            <a:r>
              <a:rPr lang="el-GR" b="1" dirty="0" smtClean="0"/>
              <a:t>». Το </a:t>
            </a:r>
            <a:r>
              <a:rPr lang="el-GR" b="1" dirty="0"/>
              <a:t>φαινόμενο των πρόσφατων εντυπώσεων είναι η τάση να θυμόμαστε τις πρόσφατες πληροφορίες καλύτερα από τις παλιότερες πληροφορίες,  </a:t>
            </a:r>
            <a:r>
              <a:rPr lang="el-GR" dirty="0"/>
              <a:t>ίσως γιατί όταν ανακαλείτε τη μνήμη σας, οι πιο πρόσφατες αναμνήσεις βρίσκονται ακόμη στην λειτουργική μνήμη. Αυτό το σφάλμα αντίληψης επηρεάζει συχνά επενδυτές (ακόμη κι επαγγελματίες) που έχουν περισσότερες πιθανότητες ν’ αγοράσουν μια μετοχή αν δουν κάτι σχετικό στις ειδήσεις ή αν παρουσιάσει μια υψηλή απόδοση μιας μέρας</a:t>
            </a:r>
            <a:r>
              <a:rPr lang="el-GR" dirty="0" smtClean="0"/>
              <a:t>.</a:t>
            </a:r>
            <a:endParaRPr lang="el-GR" dirty="0"/>
          </a:p>
        </p:txBody>
      </p:sp>
    </p:spTree>
    <p:extLst>
      <p:ext uri="{BB962C8B-B14F-4D97-AF65-F5344CB8AC3E}">
        <p14:creationId xmlns:p14="http://schemas.microsoft.com/office/powerpoint/2010/main" xmlns="" val="2517083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720840"/>
            <a:ext cx="8784976" cy="1754326"/>
          </a:xfrm>
          <a:prstGeom prst="rect">
            <a:avLst/>
          </a:prstGeom>
        </p:spPr>
        <p:txBody>
          <a:bodyPr wrap="square">
            <a:spAutoFit/>
          </a:bodyPr>
          <a:lstStyle/>
          <a:p>
            <a:pPr lvl="0"/>
            <a:r>
              <a:rPr lang="el-GR" b="1" dirty="0" smtClean="0"/>
              <a:t>Η απόδοση αιτιότητας. Η </a:t>
            </a:r>
            <a:r>
              <a:rPr lang="el-GR" b="1" i="1" dirty="0" smtClean="0"/>
              <a:t>απόδοση αιτιότητας </a:t>
            </a:r>
            <a:r>
              <a:rPr lang="el-GR" b="1" dirty="0" smtClean="0"/>
              <a:t> συνίσταται στη δραστηριότητα εξαγωγής συμπερασμάτων σχετικά με τα αίτια μιας παρατηρήσιμης συμπεριφοράς.</a:t>
            </a:r>
            <a:r>
              <a:rPr lang="el-GR" dirty="0" smtClean="0"/>
              <a:t> Ορθά ή λανθασμένα, διατυπώνουμε συνεχώς εξηγήσεις αιτίου-αποτελέσματος, τόσο για τη δική μας συμπεριφορά, όσο και για των άλλων. Τέτοιες δηλώσεις απόδοσης αιτιότητας για παράδειγμα, είναι πολύ συνηθισμένες.</a:t>
            </a:r>
            <a:endParaRPr lang="el-GR" dirty="0"/>
          </a:p>
        </p:txBody>
      </p:sp>
    </p:spTree>
    <p:extLst>
      <p:ext uri="{BB962C8B-B14F-4D97-AF65-F5344CB8AC3E}">
        <p14:creationId xmlns:p14="http://schemas.microsoft.com/office/powerpoint/2010/main" xmlns="" val="277965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86874"/>
            <a:ext cx="8496944" cy="3970318"/>
          </a:xfrm>
          <a:prstGeom prst="rect">
            <a:avLst/>
          </a:prstGeom>
        </p:spPr>
        <p:txBody>
          <a:bodyPr wrap="square">
            <a:spAutoFit/>
          </a:bodyPr>
          <a:lstStyle/>
          <a:p>
            <a:r>
              <a:rPr lang="el-GR" b="1" dirty="0"/>
              <a:t> </a:t>
            </a:r>
            <a:endParaRPr lang="el-GR" dirty="0"/>
          </a:p>
          <a:p>
            <a:r>
              <a:rPr lang="el-GR" b="1" dirty="0"/>
              <a:t>4. Στάσεις και συμπεριφορές σχετικές με την εργασία, τις οποίες καλούνται να αντιμετωπίσουν οι μάνατζερ.</a:t>
            </a:r>
            <a:endParaRPr lang="el-GR" dirty="0"/>
          </a:p>
          <a:p>
            <a:r>
              <a:rPr lang="el-GR" b="1" dirty="0"/>
              <a:t>Κύρια ερώτηση: </a:t>
            </a:r>
            <a:r>
              <a:rPr lang="el-GR" dirty="0"/>
              <a:t>Είναι σημαντικό για τους μάνατζερ να προσέχουν τη στάση των εργαζομένων;</a:t>
            </a:r>
          </a:p>
          <a:p>
            <a:r>
              <a:rPr lang="el-GR" b="1" dirty="0"/>
              <a:t>Η ΜΕΓΑΛΗ ΕΙΚΟΝΑ</a:t>
            </a:r>
            <a:endParaRPr lang="el-GR" dirty="0"/>
          </a:p>
          <a:p>
            <a:r>
              <a:rPr lang="el-GR" dirty="0"/>
              <a:t>Οι στάσεις είναι σημαντικές διότι επηρεάζουν τη συμπεριφορά. Οι μάνατζερ πρέπει να είναι ευαισθητοποιημένοι στις στάσεις που σχετίζονται με την εργασία κι αναφέρονται  στην συμμετοχή, στην ικανοποίηση από αυτή και την αφοσίωση στην οργάνωση. Κάποια είδη συμπεριφοράς  εργαζομένων που θα πρέπει να προσέξουν είναι η απόδοση και η παραγωγικότητα της εργασίας, η συχνότητα των απουσιών και η ανακύκλωση του προσωπικού, η συμπεριφορά πολίτη της οργάνωσης και οι αντιπαραγωγικές εργασιακές συμπεριφορές.</a:t>
            </a:r>
          </a:p>
        </p:txBody>
      </p:sp>
    </p:spTree>
    <p:extLst>
      <p:ext uri="{BB962C8B-B14F-4D97-AF65-F5344CB8AC3E}">
        <p14:creationId xmlns:p14="http://schemas.microsoft.com/office/powerpoint/2010/main" xmlns="" val="898874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61"/>
            <a:ext cx="8928992" cy="6740307"/>
          </a:xfrm>
          <a:prstGeom prst="rect">
            <a:avLst/>
          </a:prstGeom>
        </p:spPr>
        <p:txBody>
          <a:bodyPr wrap="square">
            <a:spAutoFit/>
          </a:bodyPr>
          <a:lstStyle/>
          <a:p>
            <a:r>
              <a:rPr lang="el-GR" b="1" dirty="0"/>
              <a:t>5. Το νέο πολυμορφικό εργασιακό περιβάλλον.</a:t>
            </a:r>
            <a:endParaRPr lang="el-GR" dirty="0"/>
          </a:p>
          <a:p>
            <a:r>
              <a:rPr lang="el-GR" b="1" dirty="0"/>
              <a:t>Κύρια ερώτηση: </a:t>
            </a:r>
            <a:r>
              <a:rPr lang="el-GR" dirty="0"/>
              <a:t>Ποιές τάσεις πολυμορφίας του εργασιακού χώρου θα πρέπει να γνωρίζουν οι μάνατζερ;</a:t>
            </a:r>
          </a:p>
          <a:p>
            <a:r>
              <a:rPr lang="el-GR" b="1" dirty="0"/>
              <a:t>Η ΜΕΓΑΛΗ ΕΙΚΟΝΑ</a:t>
            </a:r>
            <a:endParaRPr lang="el-GR" dirty="0"/>
          </a:p>
          <a:p>
            <a:r>
              <a:rPr lang="el-GR" dirty="0"/>
              <a:t>Μια από τις σημαντικότερες προκλήσεις που αντιμετωπίζει σήμερα ένας μάνατζερ είναι η ανάγκη να συνεργαστεί με ομάδες </a:t>
            </a:r>
            <a:r>
              <a:rPr lang="el-GR" dirty="0" smtClean="0"/>
              <a:t>ανθρώπων </a:t>
            </a:r>
            <a:r>
              <a:rPr lang="el-GR" dirty="0"/>
              <a:t>που διαφέρουν σημαντικά μεταξύ τους ως προς- ηλικία, φύλο, φυλή, θρησκεία, εθνικότητα, σεξουαλικές προτιμήσεις, ικανότητες και οικονομικοκοινωνικό υπόβαθρο. Οι μάνατζερ θα πρέπει επίσης να έχουν επίγνωση των διαφορών ανάμεσα στις εσωτερικές και τις εξωτερικές διαστάσεις της πολυμορφίας και των περιορισμών στην πολυμορφία.</a:t>
            </a:r>
          </a:p>
          <a:p>
            <a:r>
              <a:rPr lang="el-GR" dirty="0"/>
              <a:t>Μήπως έχετε κάποιες προκαταλήψεις που αξίζει να εξετάσετε; </a:t>
            </a:r>
          </a:p>
          <a:p>
            <a:pPr lvl="0"/>
            <a:r>
              <a:rPr lang="el-GR" b="1" dirty="0"/>
              <a:t>Υπόθεση: Οι παράνομοι μετανάστες επηρεάζουν σε μεγάλο βαθμό την οικονομία. </a:t>
            </a:r>
            <a:r>
              <a:rPr lang="el-GR" dirty="0" smtClean="0"/>
              <a:t>Όχι. </a:t>
            </a:r>
            <a:r>
              <a:rPr lang="el-GR" dirty="0"/>
              <a:t>Οι παράνομοι μετανάστες αντιπροσωπεύουν μόλις 5% του εργατικού δυναμικού και 0,03% του ΑΕΠ στην Ευρώπη.</a:t>
            </a:r>
          </a:p>
          <a:p>
            <a:pPr lvl="0"/>
            <a:r>
              <a:rPr lang="el-GR" b="1" dirty="0"/>
              <a:t>Υπόθεση:</a:t>
            </a:r>
            <a:r>
              <a:rPr lang="el-GR" dirty="0"/>
              <a:t> </a:t>
            </a:r>
            <a:r>
              <a:rPr lang="el-GR" b="1" dirty="0"/>
              <a:t>Το φαινόμενο οι πελάτες να προτιμούν λευκούς άνδρες υπαλλήλους έχει εκλείψει. </a:t>
            </a:r>
            <a:r>
              <a:rPr lang="el-GR" dirty="0"/>
              <a:t>Δυστυχώς </a:t>
            </a:r>
            <a:r>
              <a:rPr lang="el-GR" dirty="0" smtClean="0"/>
              <a:t>όχι. Οι άνθρωποι </a:t>
            </a:r>
            <a:r>
              <a:rPr lang="el-GR" dirty="0"/>
              <a:t>βαθμολογούν υψηλότερα την ικανοποίηση των πελατών όταν συνεργάζονται με λευκούς άνδρες υπαλλήλους, σε σύγκριση με γυναίκες ή μέλη μειονοτήτων.</a:t>
            </a:r>
          </a:p>
          <a:p>
            <a:pPr lvl="0"/>
            <a:r>
              <a:rPr lang="el-GR" b="1" dirty="0"/>
              <a:t>Υπόθεση:</a:t>
            </a:r>
            <a:r>
              <a:rPr lang="el-GR" dirty="0"/>
              <a:t> </a:t>
            </a:r>
            <a:r>
              <a:rPr lang="el-GR" b="1" dirty="0"/>
              <a:t>Οι νέοι εργαζόμενοι κερδίζουν λιγότερα σε σχέση με παλαιότερα.	</a:t>
            </a:r>
            <a:r>
              <a:rPr lang="el-GR" dirty="0"/>
              <a:t>Ναι, ασφαλώς. Στην δεκαετία που τελείωσε το 2011, ο μέσος αποπληθωρισμένος ωριαίος μισθός για άνδρες πτυχιούχους Παν/μίου μειώθηκε κατά 11% και για τις γυναίκες πτυχιούχους κατά 7%.</a:t>
            </a:r>
          </a:p>
        </p:txBody>
      </p:sp>
    </p:spTree>
    <p:extLst>
      <p:ext uri="{BB962C8B-B14F-4D97-AF65-F5344CB8AC3E}">
        <p14:creationId xmlns:p14="http://schemas.microsoft.com/office/powerpoint/2010/main" xmlns="" val="341184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9875"/>
            <a:ext cx="8640960" cy="4247317"/>
          </a:xfrm>
          <a:prstGeom prst="rect">
            <a:avLst/>
          </a:prstGeom>
        </p:spPr>
        <p:txBody>
          <a:bodyPr wrap="square">
            <a:spAutoFit/>
          </a:bodyPr>
          <a:lstStyle/>
          <a:p>
            <a:r>
              <a:rPr lang="el-GR" b="1" dirty="0"/>
              <a:t>Αντιμετώπιση της πολυμορφίας: Ποιές διαφορές είναι σημαντικές;</a:t>
            </a:r>
            <a:endParaRPr lang="el-GR" dirty="0"/>
          </a:p>
          <a:p>
            <a:r>
              <a:rPr lang="el-GR" b="1" dirty="0"/>
              <a:t>Η πολυμορφία αντιπροσωπεύει όλους τους τρόπους με τους οποίους οι άνθρωποι μοιάζουν ή διαφέρουν – τις ομοιότητες και τις διαφορές στην ηλικία, το φύλο, την φυλή, τη θρησκεία, την εθνικότητα, τις σεξουαλικές προτιμήσεις, τις ικανότητες και το οικονομικοκοινωνικό υπόβαθρο. </a:t>
            </a:r>
            <a:r>
              <a:rPr lang="el-GR" dirty="0"/>
              <a:t>Επισημαίνουμε ότι η πολυμορφία δεν είναι συνώνυμη με την έννοια της διαφορετικότητας. Αντίθετα, περιλαμβάνει τόσο διαφορές όσο και ομοιότητες. Αυτό σημαίνει ότι ως μάνατζερ, πρέπει να διαχειριστείτε τα δυο αυτά στοιχεία ταυτόχρονα.</a:t>
            </a:r>
          </a:p>
          <a:p>
            <a:r>
              <a:rPr lang="el-GR" b="1" dirty="0"/>
              <a:t>Οι τάσεις στην πολυμορφία του εργατικού δυναμικού.</a:t>
            </a:r>
            <a:endParaRPr lang="el-GR" dirty="0"/>
          </a:p>
          <a:p>
            <a:r>
              <a:rPr lang="el-GR" dirty="0"/>
              <a:t>Πώς τείνει να αυξηθεί η πολυμορφία του εργατικού δυναμικού στον 21</a:t>
            </a:r>
            <a:r>
              <a:rPr lang="el-GR" baseline="30000" dirty="0"/>
              <a:t>ο</a:t>
            </a:r>
            <a:r>
              <a:rPr lang="el-GR" dirty="0"/>
              <a:t> αιώνα; Ας εξετάσουμε πέντε κατηγορίες της εσωτερικής διάστασης – ηλικία, φύλο, φυλή/εθνοτική καταγωγή, σεξουαλικές προτιμήσεις και σωματικές/πνευματικές ικανότητες – και μια κατηγορία της εξωτερικής διάστασης, το μορφωτικό επίπεδο.</a:t>
            </a:r>
          </a:p>
        </p:txBody>
      </p:sp>
    </p:spTree>
    <p:extLst>
      <p:ext uri="{BB962C8B-B14F-4D97-AF65-F5344CB8AC3E}">
        <p14:creationId xmlns:p14="http://schemas.microsoft.com/office/powerpoint/2010/main" xmlns="" val="896436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36"/>
            <a:ext cx="8640960" cy="6463308"/>
          </a:xfrm>
          <a:prstGeom prst="rect">
            <a:avLst/>
          </a:prstGeom>
        </p:spPr>
        <p:txBody>
          <a:bodyPr wrap="square">
            <a:spAutoFit/>
          </a:bodyPr>
          <a:lstStyle/>
          <a:p>
            <a:r>
              <a:rPr lang="el-GR" b="1" dirty="0"/>
              <a:t>Ηλικία:  Το εργατικό δυναμικό περιλαμβάνει περισσότερους ανθρώπους μεγαλύτερης ηλικίας.</a:t>
            </a:r>
            <a:endParaRPr lang="el-GR" dirty="0"/>
          </a:p>
          <a:p>
            <a:r>
              <a:rPr lang="el-GR" dirty="0"/>
              <a:t>Το σημαντικότερο δημογραφικό γεγονός είναι ότι στις αναπτυγμένες χώρες, ο αριθμός και το ποσοστό των νέων ανθρώπων συρρικνώνεται τάχιστα…Αυτός ο μειούμενος αριθμός των νέων ανθρώπων θα πρέπει να κινεί την οικονομία και ταυτόχρονα να στηρίζει έναν ολοένα αυξανόμενο αριθμό πιο ηλικιωμένων ανθρώπων.  Η Ευρώπη για παράδειγμα, χρειάζεται οικονομική ανάπτυξη για ν’ αντιμετωπίσει την παρούσα χρηματοοικονομική κρίση, αλλά η ανάπτυξη απαιτεί όχι μόνο μεγαλύτερη παραγωγικότητα, αλλά και περισσότερους εργαζόμενους – και ούτε μια Ευρωπαϊκή χώρα δεν έχει τον ρυθμό δημογραφικής αύξησης που θα της επιτρέπει να αντικαταστήσει τον υφιστάμενο πληθυσμό της.  Ως το 2050, η Ευρωπαϊκή Ενωση θα μπορούσε να έχει 52 εκατομμύρια ανθρώπους λιγότερο σε ηλικία εργασίας, παρά τη μετανάστευση. Ακόμη και η Κίνα παρουσιάζει συνολική γήρανση του πληθυσμού της, πράγμα που σημαίνει ότι η χώρα αντιμετωπίζει σε κάποιες περιοχές της έλλειψη φθηνού εργατικού δυναμικού. </a:t>
            </a:r>
          </a:p>
          <a:p>
            <a:r>
              <a:rPr lang="el-GR" b="1" dirty="0"/>
              <a:t>Φύλο: Περισσότερες γυναίκες εργαζόμενες.</a:t>
            </a:r>
            <a:endParaRPr lang="el-GR" dirty="0"/>
          </a:p>
          <a:p>
            <a:r>
              <a:rPr lang="el-GR" dirty="0"/>
              <a:t>Μετά το 1960 οι γυναίκες εισέρχονται μαζικά στον εργατικό δυναμικό, το οποίο περιλαμβάνει πλέον περίπου 75% των γυναικών ηλικίας 25-54 ετών, αντιπροσωπεύοντας μια αύξηση της τάξης του 40% σε σύγκριση με τα τέλη της δεκαετίας του 1950. Εκτός αυτού, αυξάνει ο αριθμός των γυναικών ιδιοκτητών επιχειρήσεων</a:t>
            </a:r>
            <a:r>
              <a:rPr lang="el-GR" dirty="0" smtClean="0"/>
              <a:t>.</a:t>
            </a:r>
            <a:endParaRPr lang="el-GR" dirty="0"/>
          </a:p>
        </p:txBody>
      </p:sp>
    </p:spTree>
    <p:extLst>
      <p:ext uri="{BB962C8B-B14F-4D97-AF65-F5344CB8AC3E}">
        <p14:creationId xmlns:p14="http://schemas.microsoft.com/office/powerpoint/2010/main" xmlns="" val="3925414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740307"/>
          </a:xfrm>
          <a:prstGeom prst="rect">
            <a:avLst/>
          </a:prstGeom>
        </p:spPr>
        <p:txBody>
          <a:bodyPr wrap="square">
            <a:spAutoFit/>
          </a:bodyPr>
          <a:lstStyle/>
          <a:p>
            <a:r>
              <a:rPr lang="el-GR" dirty="0" smtClean="0"/>
              <a:t>Παρόλο που η διαφορά στις αμοιβές μεταξύ ανδρών και γυναικών έχει βελτιωθεί κάπως, μετά το 2010 σε γενικές γραμμές, οι γυναίκες στις ΗΠΑ εξακολουθούν να κερδίζουν μόνο 77 λεπτά για κάθε $ 1 που κερδίζουν οι άνδρες. Ιστορικά, οι γυναίκες αμείβονται περίπου όσο οι άνδρες μόνο σε εργασίες που αποδίδουν $25.000-$30.000 το χρόνο, αλλά όσο ψηλότερα ανεβαίνει κανείς στη μισθολογική κλίμακα και όσο υψηλότερο το μορφωτικό επίπεδο, τόσο μεγαλύτερη είναι η διαφορά. Σύμφωνα με πρόσφατες έρευνες, για κάθε δολάριο που κερδίζει ένας άντρας, μια γυναίκα ταμίας κερδίζει 93 λεπτά, μια διοικητική υπάλληλος 93 λεπτά και μια νοσοκόμα 88 λεπτά. Όμως για μια γυναίκα ιατρό ή χειρουργό η αναλογία είναι 59 λεπτά, για μια δικηγόρο ή δικαστή 69 λεπτά, για μια καθηγήτρια Παν/μίου 75 λεπτά και για μια ψυχολόγο 83 λεπτά. Στον χρηματοοικονομικό  τομέα, οι γυναίκες κερδίζουν έως και 65 λεπτά για κάθε δολάριο που κερδίζει ένας άντρας.</a:t>
            </a:r>
          </a:p>
          <a:p>
            <a:r>
              <a:rPr lang="el-GR" dirty="0" smtClean="0"/>
              <a:t>Τα εμπόδια για την πρόοδο των γυναικών είναι γνωστά και ως </a:t>
            </a:r>
            <a:r>
              <a:rPr lang="el-GR" b="1" dirty="0" smtClean="0"/>
              <a:t>γυάλινη οροφή- μεταφορά για το αόρατο εμπόδιο που αποκλείει τις γυναίκες και τις μειονότητες από την προαγωγή σε ανώτατες διοικητικές θέσεις. </a:t>
            </a:r>
            <a:r>
              <a:rPr lang="el-GR" dirty="0" smtClean="0"/>
              <a:t>Σύμφωνα με την Ενωση Διοικητικών Συμβούλων για παράδειγμα, 56% μεταξύ 357 ανώτατων διοικητικών στελεχών ανά τον κόσμο δήλωσαν ότι οι επιχειρήσεις τους έχουν από μια έως καμιά γυναίκα στα ανώτατα διοικητικά κλιμάκια. Στις επιχειρήσεις του καταλόγου </a:t>
            </a:r>
            <a:r>
              <a:rPr lang="en-US" dirty="0" smtClean="0"/>
              <a:t>Fortune</a:t>
            </a:r>
            <a:r>
              <a:rPr lang="el-GR" dirty="0" smtClean="0"/>
              <a:t> 500 του 2011, οι γυναίκες αντιπροσώπευαν μόλις το 16,4% των ανώτατων διοικητικών αξιωμάτων. </a:t>
            </a:r>
          </a:p>
          <a:p>
            <a:endParaRPr lang="el-GR" dirty="0"/>
          </a:p>
        </p:txBody>
      </p:sp>
    </p:spTree>
    <p:extLst>
      <p:ext uri="{BB962C8B-B14F-4D97-AF65-F5344CB8AC3E}">
        <p14:creationId xmlns:p14="http://schemas.microsoft.com/office/powerpoint/2010/main" xmlns="" val="2928897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665976"/>
            <a:ext cx="8640960" cy="5632311"/>
          </a:xfrm>
          <a:prstGeom prst="rect">
            <a:avLst/>
          </a:prstGeom>
        </p:spPr>
        <p:txBody>
          <a:bodyPr wrap="square">
            <a:spAutoFit/>
          </a:bodyPr>
          <a:lstStyle/>
          <a:p>
            <a:r>
              <a:rPr lang="el-GR" dirty="0" smtClean="0"/>
              <a:t>Ποιοι </a:t>
            </a:r>
            <a:r>
              <a:rPr lang="el-GR" dirty="0"/>
              <a:t>είναι οι παράγοντες που περιορίζουν τις γυναίκες; Τρείς που αναφέρονται συχνότερα είναι τα αρνητικά στερεότυπα, η έλλειψη συμβούλων και η περιορισμένη εμπειρία διοίκησης.  Στις περιπτώσεις γυναικών που εξελίχθηκαν σε αντιπροέδρους ή και σε ανώτερες διοικητικές θέσης σε επιχειρήσεις του καταλόγου  </a:t>
            </a:r>
            <a:r>
              <a:rPr lang="en-US" dirty="0"/>
              <a:t>Fortune</a:t>
            </a:r>
            <a:r>
              <a:rPr lang="el-GR" dirty="0"/>
              <a:t> 1000, τέσσερις ήταν οι στρατηγικές που αναφέρθηκαν ως κρίσιμες για την επιτυχία τους: σταθερή υπέρβαση των προσδοκιών απόδοσης, ανάπτυξη ενός στυλ διοίκησης με το οποίο να αισθάνονται άνετα οι άνδρες μάνατζερ, ανάληψη δύσκολων κι απαιτητικών εργασιών και ύπαρξη συμβούλων με επιρροή και κύρος. </a:t>
            </a:r>
            <a:endParaRPr lang="el-GR" dirty="0" smtClean="0"/>
          </a:p>
          <a:p>
            <a:r>
              <a:rPr lang="el-GR" dirty="0"/>
              <a:t>Ενδιαφέρον είναι το γεγονός ότι σύμφωνα με πολλές μελέτες, οι γυναίκες μάνατζερ υπερτερούν σε σχέση με τους άντρες συναδέλφους τους σχεδόν σε όλα τα επίπεδα, από την παροχή κινήτρων σε άλλους, έως την υλοποίηση εργασιών υψηλής ποιότητας, καθορισμού στόχων και παροχής συμβουλευτικής υποστήριξης στους υπαλλήλους.  Πράγματι, μια μελέτη που διεξήγαγε η </a:t>
            </a:r>
            <a:r>
              <a:rPr lang="en-US" dirty="0"/>
              <a:t>Catalyst</a:t>
            </a:r>
            <a:r>
              <a:rPr lang="el-GR" dirty="0"/>
              <a:t>, μια εταιρία συμβούλων για γυναίκες επιχειρηματίες, κατέληξε στο συμπέρασμα ότι επιχειρήσεις με περισσότερες γυναίκες στη διοίκηση είχαν καλύτερη χρηματοοικονομική απόδοση.</a:t>
            </a:r>
          </a:p>
          <a:p>
            <a:endParaRPr lang="el-GR" dirty="0"/>
          </a:p>
        </p:txBody>
      </p:sp>
    </p:spTree>
    <p:extLst>
      <p:ext uri="{BB962C8B-B14F-4D97-AF65-F5344CB8AC3E}">
        <p14:creationId xmlns:p14="http://schemas.microsoft.com/office/powerpoint/2010/main" xmlns="" val="466306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7027"/>
            <a:ext cx="8640960" cy="6186309"/>
          </a:xfrm>
          <a:prstGeom prst="rect">
            <a:avLst/>
          </a:prstGeom>
        </p:spPr>
        <p:txBody>
          <a:bodyPr wrap="square">
            <a:spAutoFit/>
          </a:bodyPr>
          <a:lstStyle/>
          <a:p>
            <a:r>
              <a:rPr lang="el-GR" b="1" dirty="0"/>
              <a:t>Φυλή κι εθνοτική καταγωγή: Το εργατικό δυναμικό αποτελείται από περισσότερους έγχρωμους.</a:t>
            </a:r>
            <a:endParaRPr lang="el-GR" dirty="0"/>
          </a:p>
          <a:p>
            <a:r>
              <a:rPr lang="el-GR" dirty="0"/>
              <a:t>Εκτιμάται ότι ως το 2050, οι φυλετικές κι εθνοτικές μειονότητες θα απαρτίζουν το 1/3 του  πληθυσμού, στην Ευρώπη.</a:t>
            </a:r>
          </a:p>
          <a:p>
            <a:r>
              <a:rPr lang="el-GR" dirty="0"/>
              <a:t> Κατά πρώτο λόγο, οι μειονότητες τείνουν να αμείβονται λιγότερο από τους λευκούς.</a:t>
            </a:r>
          </a:p>
          <a:p>
            <a:r>
              <a:rPr lang="el-GR" dirty="0"/>
              <a:t>Κατά δεύτερο λόγο, σύμφωνα με σχετικές μελέτες, οι μειονότητες υπόκεινται σε μεγαλύτερες διακρίσεις, άγχος σχετικό με τον ρατσισμό και λιγότερη ψυχολογική υποστήριξη σε σχέση με τους λευκούς. </a:t>
            </a:r>
          </a:p>
          <a:p>
            <a:r>
              <a:rPr lang="el-GR" b="1" dirty="0"/>
              <a:t>Σεξουαλικές προτιμήσεις: Οι ομοφυλόφιλοι γίνονται πιο ορατοί</a:t>
            </a:r>
            <a:endParaRPr lang="el-GR" dirty="0"/>
          </a:p>
          <a:p>
            <a:r>
              <a:rPr lang="el-GR" dirty="0"/>
              <a:t>Οι ομοφυλόφιλοι άντρες και γυναίκες αποτελούν, σύμφωνα με κάποιες εκτιμήσεις, το 6% του πληθυσμού. Το 1/4-2/3 αυτών δηλώνει ότι δέχεται διακριτική μεταχείριση στον επαγγελματικό χώρο. Σύμφωνα με μια έρευνα, 41% των ομοφυλόφιλων  εργαζόμενων δηλώνουν ότι παρενοχλήθηκαν, πιέστηκαν σε παραίτηση ή δεν πήραν προαγωγή εξαιτίας των σεξουαλικών προτιμήσεων τους. Οι ομοφυλόφιλοι εργαζόμενοι αναφέρουν υψηλότερα επίπεδα άγχους σε σύγκριση με τους ετερόφυλους συναδέλφους τους και μια πηγή αυτού του άγχους ίσως οφείλεται στο γεγονός ότι σε κάποιες χώρες η ομοφυλοφιλία αποτελεί νόμιμη αιτία για απόλυση. Τέλος, οι ομοφυλόφιλοι άνδρες εργαζόμενοι εμφανίζονται να κερδίζουν 11%-27% λιγότερα σε σύγκριση με ετερόφυλους συναδέλφους τους ανάλογων προσόντων. </a:t>
            </a:r>
          </a:p>
        </p:txBody>
      </p:sp>
    </p:spTree>
    <p:extLst>
      <p:ext uri="{BB962C8B-B14F-4D97-AF65-F5344CB8AC3E}">
        <p14:creationId xmlns:p14="http://schemas.microsoft.com/office/powerpoint/2010/main" xmlns="" val="149230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3986"/>
            <a:ext cx="8568952" cy="5909310"/>
          </a:xfrm>
          <a:prstGeom prst="rect">
            <a:avLst/>
          </a:prstGeom>
        </p:spPr>
        <p:txBody>
          <a:bodyPr wrap="square">
            <a:spAutoFit/>
          </a:bodyPr>
          <a:lstStyle/>
          <a:p>
            <a:r>
              <a:rPr lang="el-GR" b="1" dirty="0"/>
              <a:t>Κύριες ερωτήσεις που θα πρέπει να είσαστε σε θέση ν’ απαντήσετε.</a:t>
            </a:r>
            <a:endParaRPr lang="el-GR" dirty="0"/>
          </a:p>
          <a:p>
            <a:r>
              <a:rPr lang="el-GR" b="1" dirty="0"/>
              <a:t>1. Προσωπικότητα &amp; ατομική συμπεριφορά.</a:t>
            </a:r>
            <a:endParaRPr lang="el-GR" dirty="0"/>
          </a:p>
          <a:p>
            <a:r>
              <a:rPr lang="el-GR" b="1" dirty="0"/>
              <a:t>Κύρια ερώτηση: </a:t>
            </a:r>
            <a:r>
              <a:rPr lang="el-GR" dirty="0"/>
              <a:t>Στη διαδικασία πρόσληψης, οι εργοδότες ενδιαφέρονται για την προσωπικότητα και τα ατομικά χαρακτηριστικά του υποψήφιου;</a:t>
            </a:r>
          </a:p>
          <a:p>
            <a:r>
              <a:rPr lang="el-GR" b="1" dirty="0"/>
              <a:t>2. Αξίες, Στάσεις &amp; Συμπεριφορές.</a:t>
            </a:r>
            <a:endParaRPr lang="el-GR" dirty="0"/>
          </a:p>
          <a:p>
            <a:r>
              <a:rPr lang="el-GR" b="1" dirty="0"/>
              <a:t>Κύρια ερώτηση:</a:t>
            </a:r>
            <a:r>
              <a:rPr lang="el-GR" dirty="0"/>
              <a:t> Πώς επηρεάζουν τη συμπεριφορά του εργοδότη τα κρυφά χαρακτηριστικά των ατόμων – οι αξίες και οι στάσεις τους;</a:t>
            </a:r>
          </a:p>
          <a:p>
            <a:r>
              <a:rPr lang="el-GR" b="1" dirty="0"/>
              <a:t>3. Αντίληψη &amp; Ατομική Συμπεριφορά.</a:t>
            </a:r>
            <a:endParaRPr lang="el-GR" dirty="0"/>
          </a:p>
          <a:p>
            <a:r>
              <a:rPr lang="el-GR" b="1" dirty="0"/>
              <a:t>Κύρια ερώτηση: </a:t>
            </a:r>
            <a:r>
              <a:rPr lang="el-GR" dirty="0"/>
              <a:t>Ποιές είναι οι στρεβλώσεις στην αντίληψη που μπορούν να επηρεάσουν την κρίση κάποιου;</a:t>
            </a:r>
          </a:p>
          <a:p>
            <a:r>
              <a:rPr lang="el-GR" b="1" dirty="0"/>
              <a:t>4. Στάσεις και συμπεριφορές σχετικές με την εργασία, τις οποίες καλούνται να αντιμετωπίσουν οι μάνατζερ.</a:t>
            </a:r>
            <a:endParaRPr lang="el-GR" dirty="0"/>
          </a:p>
          <a:p>
            <a:r>
              <a:rPr lang="el-GR" b="1" dirty="0"/>
              <a:t>Κύρια ερώτηση: </a:t>
            </a:r>
            <a:r>
              <a:rPr lang="el-GR" dirty="0"/>
              <a:t>Είναι σημαντικό για τους μάνατζερ να προσέχουν τη στάση των εργαζομένων;</a:t>
            </a:r>
          </a:p>
          <a:p>
            <a:r>
              <a:rPr lang="el-GR" b="1" dirty="0"/>
              <a:t>5. Το νέο πολυμορφικό εργασιακό περιβάλλον.</a:t>
            </a:r>
            <a:endParaRPr lang="el-GR" dirty="0"/>
          </a:p>
          <a:p>
            <a:r>
              <a:rPr lang="el-GR" b="1" dirty="0"/>
              <a:t>Κύρια ερώτηση: </a:t>
            </a:r>
            <a:r>
              <a:rPr lang="el-GR" dirty="0"/>
              <a:t>Ποιες τάσεις πολυμορφίας του εργασιακού χώρου θα πρέπει να γνωρίζουν οι μάνατζερ;</a:t>
            </a:r>
          </a:p>
          <a:p>
            <a:r>
              <a:rPr lang="el-GR" b="1" dirty="0"/>
              <a:t>6. Κατανοώντας το άγχος &amp; την ατομική συμπεριφορά.</a:t>
            </a:r>
            <a:endParaRPr lang="el-GR" dirty="0"/>
          </a:p>
          <a:p>
            <a:r>
              <a:rPr lang="el-GR" b="1" dirty="0"/>
              <a:t>Κύρια ερώτηση: </a:t>
            </a:r>
            <a:r>
              <a:rPr lang="el-GR" dirty="0"/>
              <a:t>Τι προκαλεί το εργασιακό άγχος και πώς μπορεί να περιοριστεί;</a:t>
            </a:r>
          </a:p>
        </p:txBody>
      </p:sp>
    </p:spTree>
    <p:extLst>
      <p:ext uri="{BB962C8B-B14F-4D97-AF65-F5344CB8AC3E}">
        <p14:creationId xmlns:p14="http://schemas.microsoft.com/office/powerpoint/2010/main" xmlns="" val="3406216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7202"/>
            <a:ext cx="8784976" cy="5355312"/>
          </a:xfrm>
          <a:prstGeom prst="rect">
            <a:avLst/>
          </a:prstGeom>
        </p:spPr>
        <p:txBody>
          <a:bodyPr wrap="square">
            <a:spAutoFit/>
          </a:bodyPr>
          <a:lstStyle/>
          <a:p>
            <a:r>
              <a:rPr lang="el-GR" b="1" dirty="0"/>
              <a:t>Άτομα με διαφορετικές σωματικές ή πνευματικές ικανότητες</a:t>
            </a:r>
            <a:endParaRPr lang="el-GR" dirty="0"/>
          </a:p>
          <a:p>
            <a:r>
              <a:rPr lang="el-GR" dirty="0"/>
              <a:t>Τα άτομα με ειδικές ανάγκες δυσκολεύονται να βρουν εργασία. Παρόλο που τα 2/3 των ατόμων με ειδικές ανάγκες θέλουν να εργαστούν, περίπου τα 2/3 αυτών είναι άνεργοι.  Κι εδώ υπάρχει μια πηγή ικανών ατόμων την οποία προβλέπεται ν’ αξιοποιήσουν οι εργοδότες μέσα στα επόμενα χρόνια.</a:t>
            </a:r>
          </a:p>
          <a:p>
            <a:r>
              <a:rPr lang="el-GR" b="1" dirty="0"/>
              <a:t>Μορφωτικό επίπεδο: Αποκλίσεις ανάμεσα στην παιδεία και τις ανάγκες του εργατικού δυναμικού.</a:t>
            </a:r>
            <a:endParaRPr lang="el-GR" dirty="0"/>
          </a:p>
          <a:p>
            <a:pPr lvl="0"/>
            <a:r>
              <a:rPr lang="el-GR" b="1" dirty="0"/>
              <a:t>Οι πτυχιούχοι Παν/μίου κατέχουν συχνά θέσεις για τις οποίες έχουν υπερβολικά προσόντα. </a:t>
            </a:r>
            <a:r>
              <a:rPr lang="el-GR" dirty="0"/>
              <a:t> Περίπου το 27% των εργαζομένων είναι πτυχιούχοι Παν/μίου. Όμως πολλοί </a:t>
            </a:r>
            <a:r>
              <a:rPr lang="el-GR" b="1" dirty="0"/>
              <a:t>υποαπασχολούνται – εργάζονται σε θέσεις που απαιτούν λιγότερη μόρφωση από αυτήν που έχουν </a:t>
            </a:r>
            <a:r>
              <a:rPr lang="el-GR" dirty="0"/>
              <a:t>– π.χ. σερβιτόροι, υπάλληλοι καταστημάτων ή άλλες εργασίες που θα μπορούσαν να κάνουν λιγότερο μορφωμένα άτομα.</a:t>
            </a:r>
          </a:p>
          <a:p>
            <a:pPr lvl="0"/>
            <a:r>
              <a:rPr lang="el-GR" b="1" dirty="0"/>
              <a:t>Άτομα που δεν τελείωσαν το σχολείο ίσως να μην έχουν τις απαραίτητες ικανότητες για πολλές εργασίες. </a:t>
            </a:r>
            <a:r>
              <a:rPr lang="el-GR" dirty="0"/>
              <a:t> Εκτός αυτού, ο αναλφαβητισμός αυξάνει σε όλα τα μορφωτικά επίπεδα, πράγμα που αποτελεί σημαντικό πρόβλημα για τους εργοδότες, δεδομένου ότι 70% των θέσεων εργασίας απαιτούν στοιχειώδεις ικανότητες ανάγνωσης</a:t>
            </a:r>
            <a:r>
              <a:rPr lang="el-GR" dirty="0" smtClean="0"/>
              <a:t>.</a:t>
            </a:r>
            <a:endParaRPr lang="el-GR" dirty="0"/>
          </a:p>
        </p:txBody>
      </p:sp>
    </p:spTree>
    <p:extLst>
      <p:ext uri="{BB962C8B-B14F-4D97-AF65-F5344CB8AC3E}">
        <p14:creationId xmlns:p14="http://schemas.microsoft.com/office/powerpoint/2010/main" xmlns="" val="3771952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73069"/>
            <a:ext cx="8928992" cy="6740307"/>
          </a:xfrm>
          <a:prstGeom prst="rect">
            <a:avLst/>
          </a:prstGeom>
        </p:spPr>
        <p:txBody>
          <a:bodyPr wrap="square">
            <a:spAutoFit/>
          </a:bodyPr>
          <a:lstStyle/>
          <a:p>
            <a:r>
              <a:rPr lang="el-GR" b="1" dirty="0" smtClean="0"/>
              <a:t>Εμπόδια στην πολυμορφία.</a:t>
            </a:r>
            <a:endParaRPr lang="el-GR" dirty="0" smtClean="0"/>
          </a:p>
          <a:p>
            <a:r>
              <a:rPr lang="el-GR" dirty="0" smtClean="0"/>
              <a:t>Πολλά εμπόδια στην πολυμορφία θέτονται από τις ίδιες τις οργανώσεις, ειδικά από τα άτομα που εργάζονται στην οργάνωση – ειδικά αυτά που βρίσκονται εκεί πολλά χρόνια – και που αντιστέκονται στο να καταστεί αυτή πιο πολυμορφική. </a:t>
            </a:r>
          </a:p>
          <a:p>
            <a:r>
              <a:rPr lang="el-GR" dirty="0" smtClean="0"/>
              <a:t>Η αντίσταση στην αλλαγή είναι μια στάση με την οποία έρχονται κατά καιρούς αντιμέτωποι όλοι οι μάνατζερ και η αντίσταση στην πολυμορφία είναι απλώς μια παραλλαγή της. Είναι δυνατό να εκφραστεί με τους εξής τρόπους:</a:t>
            </a:r>
          </a:p>
          <a:p>
            <a:r>
              <a:rPr lang="el-GR" b="1" dirty="0"/>
              <a:t>1. Στερεότυπα και προκαταλήψεις. Ο εθνοκεντρισμός είναι η πεποίθηση ότι η πατρίδα μας, ο πολιτισμός, η γλώσσα ή η συμπεριφορά μας είναι ανώτερα σε σχέση με άλλους πολιτισμούς. </a:t>
            </a:r>
            <a:r>
              <a:rPr lang="el-GR" dirty="0"/>
              <a:t> </a:t>
            </a:r>
          </a:p>
          <a:p>
            <a:r>
              <a:rPr lang="el-GR" dirty="0"/>
              <a:t>Όταν οι διαφορές αντιμετωπίζονται σαν αδυναμίες  - πράγμα το οποίο συμβαίνει ουσιαστικά με πολλά στερεότυπα και προκαταλήψεις- αυτό μπορεί να εκφραστεί με μια ανησυχία ότι η πρόσληψη ετερογενούς εργατικού δυναμικού θα οδηγήσει σε θυσία  της αποτελεσματικότητας και της ποιότητας.</a:t>
            </a:r>
          </a:p>
          <a:p>
            <a:r>
              <a:rPr lang="el-GR" b="1" dirty="0"/>
              <a:t>2. Φόβος για αντίστροφη διακριτική μεταχείριση.</a:t>
            </a:r>
            <a:endParaRPr lang="el-GR" dirty="0"/>
          </a:p>
          <a:p>
            <a:r>
              <a:rPr lang="el-GR" dirty="0"/>
              <a:t>Μερικοί εργαζόμενοι φοβούνται ότι η προσπάθεια επίτευξης μεγαλύτερης πολυμορφίας στην οργάνωση τους θα έχει ως αποτέλεσμα μια αντίστροφη διακριτική μεταχείριση – ότι π.χ. θα προάγονται περισσότεροι μαύροι οι Ασιάτες σε ανώτερες θέσεις, παρακάμπτοντας λευκούς με περισσότερα προσόντα.</a:t>
            </a:r>
          </a:p>
          <a:p>
            <a:endParaRPr lang="el-GR" dirty="0"/>
          </a:p>
        </p:txBody>
      </p:sp>
    </p:spTree>
    <p:extLst>
      <p:ext uri="{BB962C8B-B14F-4D97-AF65-F5344CB8AC3E}">
        <p14:creationId xmlns:p14="http://schemas.microsoft.com/office/powerpoint/2010/main" xmlns="" val="3438320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12968" cy="6186309"/>
          </a:xfrm>
          <a:prstGeom prst="rect">
            <a:avLst/>
          </a:prstGeom>
        </p:spPr>
        <p:txBody>
          <a:bodyPr wrap="square">
            <a:spAutoFit/>
          </a:bodyPr>
          <a:lstStyle/>
          <a:p>
            <a:r>
              <a:rPr lang="el-GR" b="1" dirty="0"/>
              <a:t>3.Αντίδραση στις προτεραιότητες των προγραμμάτων πολυμορφίας.</a:t>
            </a:r>
            <a:endParaRPr lang="el-GR" dirty="0"/>
          </a:p>
          <a:p>
            <a:r>
              <a:rPr lang="el-GR" dirty="0"/>
              <a:t>Ορισμένες επιχειρήσεις όπως η 3Μ προσφέρουν ειδικά σεμινάρια όπου διδάσκεται η ανοχή για την πολυμορφία. Κάποιο υπάλληλοι ίσως θεωρούν ότι αυτά τα προγράμματα τους αποσπούν από το «πραγματικό έργο» της οργάνωσης. Εκτός αυτού μπορεί να είναι αρνητικοί σε πολιτικές που προωθούν την πολυμορφία και που ενισχύονται μέσω ειδικών κριτηρίων στο σύστημα αξιολόγησης κι ανταμοιβής της επιχείρησης.</a:t>
            </a:r>
          </a:p>
          <a:p>
            <a:r>
              <a:rPr lang="el-GR" b="1" dirty="0"/>
              <a:t>4. Αρνητική κοινωνική ατμόσφαιρα.</a:t>
            </a:r>
            <a:endParaRPr lang="el-GR" dirty="0"/>
          </a:p>
          <a:p>
            <a:r>
              <a:rPr lang="el-GR" dirty="0"/>
              <a:t>Διαφορετικοί υπάλληλοι μπορεί να αποκλείονται από κοινωνικές εκδηλώσεις και συζητήσεις στον χώρο εργασίας.</a:t>
            </a:r>
          </a:p>
          <a:p>
            <a:r>
              <a:rPr lang="el-GR" b="1" dirty="0"/>
              <a:t>5. Έλλειψη στήριξης για οικογενειακές υποχρεώσεις.</a:t>
            </a:r>
            <a:endParaRPr lang="el-GR" dirty="0"/>
          </a:p>
          <a:p>
            <a:r>
              <a:rPr lang="el-GR" dirty="0"/>
              <a:t>Σε πολλές από τις οικογένειες εργάζονταν και οι δυο γονείς, σε άλλες μόνο ο πατέρας και σε κάποιες μόνο η μητέρα. Όμως όλο και περισσότερες μητέρες παλλινοδούν ανάμεσα στην εργασία και την παραμονή στο σπίτι, καθώς η ύφεση της οικονομίας συνεχίζεται. Όμως σε πολλά νοικοκυριά, οι γυναίκες κυρίως εξακολουθούν να είναι αυτές που φροντίζουν τα παιδιά και τις άλλες οικιακές υποχρεώσεις. Όταν οι οργανώσεις δεν τις υποστηρίζουν μέσω ευέλικτων ωραρίων και υποχρεώσεων, αυτές οι γυναίκες ίσως να δυσκολεύονται να εργάζονται βράδια και Σαββατοκύριακα ή να συμμετέχουν σε επαγγελματικά ταξίδια. </a:t>
            </a:r>
          </a:p>
        </p:txBody>
      </p:sp>
    </p:spTree>
    <p:extLst>
      <p:ext uri="{BB962C8B-B14F-4D97-AF65-F5344CB8AC3E}">
        <p14:creationId xmlns:p14="http://schemas.microsoft.com/office/powerpoint/2010/main" xmlns="" val="3314015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66843"/>
            <a:ext cx="8640960" cy="2308324"/>
          </a:xfrm>
          <a:prstGeom prst="rect">
            <a:avLst/>
          </a:prstGeom>
        </p:spPr>
        <p:txBody>
          <a:bodyPr wrap="square">
            <a:spAutoFit/>
          </a:bodyPr>
          <a:lstStyle/>
          <a:p>
            <a:r>
              <a:rPr lang="el-GR" b="1" dirty="0" smtClean="0"/>
              <a:t>6. Ελλειψη στήριξης για επαγγελματική εξέλιξη.</a:t>
            </a:r>
            <a:endParaRPr lang="el-GR" dirty="0" smtClean="0"/>
          </a:p>
          <a:p>
            <a:r>
              <a:rPr lang="el-GR" dirty="0" smtClean="0"/>
              <a:t>Οι επιμέρους οργανώσεις μπορεί να μην αναθέτουν στους ετερογενείς υπαλλήλους τους το είδος των εργασιών που θα τους βοηθήσουν να ανελιχθούν σε ανώτερες διοικητικές θέσεις. Ακόμη, πολλές οργανώσεις μπορεί να μην παρέχουν το είδος της άτυπης κατάρτισης ή συμβουλευτικής υποστήριξης που θα τους εξοικειώσει με τις πολιτικές της οργάνωσης, θα τους επιτρέψει να δικτυωθούν και να εμπλακούν σε άλλες δραστηριότητες που είναι απαραίτητες για την εξέλιξη τους.</a:t>
            </a:r>
            <a:endParaRPr lang="el-GR" dirty="0"/>
          </a:p>
        </p:txBody>
      </p:sp>
    </p:spTree>
    <p:extLst>
      <p:ext uri="{BB962C8B-B14F-4D97-AF65-F5344CB8AC3E}">
        <p14:creationId xmlns:p14="http://schemas.microsoft.com/office/powerpoint/2010/main" xmlns="" val="1946458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54943"/>
            <a:ext cx="8640960" cy="5078313"/>
          </a:xfrm>
          <a:prstGeom prst="rect">
            <a:avLst/>
          </a:prstGeom>
        </p:spPr>
        <p:txBody>
          <a:bodyPr wrap="square">
            <a:spAutoFit/>
          </a:bodyPr>
          <a:lstStyle/>
          <a:p>
            <a:r>
              <a:rPr lang="el-GR" b="1" dirty="0"/>
              <a:t>6. Κατανοώντας το στρες &amp; την ατομική συμπεριφορά.</a:t>
            </a:r>
            <a:endParaRPr lang="el-GR" dirty="0"/>
          </a:p>
          <a:p>
            <a:r>
              <a:rPr lang="el-GR" b="1" dirty="0"/>
              <a:t>Κύρια ερώτηση: </a:t>
            </a:r>
            <a:r>
              <a:rPr lang="el-GR" dirty="0"/>
              <a:t>Τι προκαλεί το εργασιακό άγχος και πώς μπορεί να περιοριστεί;</a:t>
            </a:r>
          </a:p>
          <a:p>
            <a:r>
              <a:rPr lang="el-GR" dirty="0"/>
              <a:t>Η ΜΕΓΑΛΗ ΕΙΚΟΝΑ</a:t>
            </a:r>
          </a:p>
          <a:p>
            <a:r>
              <a:rPr lang="el-GR" dirty="0"/>
              <a:t>Το άγχος είναι αυτό που αισθάνονται οι άνθρωποι όταν αντιμετωπίζουν μεγάλες υπερβολικές απαιτήσεις ή ευκαιρίες και δεν είναι σίγουροι για το πώς πρέπει να τις αντιμετωπίσουν. Το άγχος έχει έξι πηγές: απαιτήσεις που προκύπτουν από ατομικές διαφορές, απαιτήσεις που προκύπτουν από την ατομική εργασία, απαιτήσεις ατομικού ρόλου, απαιτήσεις ομάδας, απαιτήσεις της οργάνωσης και απαιτήσεις εκτός εργασίας. Εδώ θα εξετάσουμε κάποιες από τις συνέπειες του άγχους και τρεις τρόπους περιορισμού του μέσα στην οργάνωση.</a:t>
            </a:r>
          </a:p>
          <a:p>
            <a:r>
              <a:rPr lang="el-GR" b="1" dirty="0"/>
              <a:t>Το άγχος είναι η ένταση που αισθάνονται οι άνθρωποι όταν αντιμετωπίζουν ή υφίστανται υπερβολικές απαιτήσεις, περιορισμούς ή ευκαιρίες και δεν είναι σίγουροι για την ικανότητα τους να τις διαχειριστούν αποτελεσματικά. </a:t>
            </a:r>
            <a:r>
              <a:rPr lang="el-GR" dirty="0"/>
              <a:t>Το άγχος είναι το αίσθημα έντασης και πίεσης. </a:t>
            </a:r>
            <a:r>
              <a:rPr lang="el-GR" b="1" dirty="0"/>
              <a:t>Η πηγή του άγχους ονομάζεται αγχωτικός παράγοντας.</a:t>
            </a:r>
            <a:endParaRPr lang="el-GR" dirty="0"/>
          </a:p>
        </p:txBody>
      </p:sp>
    </p:spTree>
    <p:extLst>
      <p:ext uri="{BB962C8B-B14F-4D97-AF65-F5344CB8AC3E}">
        <p14:creationId xmlns:p14="http://schemas.microsoft.com/office/powerpoint/2010/main" xmlns="" val="4039537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19857"/>
            <a:ext cx="8640960" cy="3693319"/>
          </a:xfrm>
          <a:prstGeom prst="rect">
            <a:avLst/>
          </a:prstGeom>
        </p:spPr>
        <p:txBody>
          <a:bodyPr wrap="square">
            <a:spAutoFit/>
          </a:bodyPr>
          <a:lstStyle/>
          <a:p>
            <a:r>
              <a:rPr lang="el-GR" b="1" dirty="0"/>
              <a:t>Οι συνέπειες του εργασιακού άγχους.</a:t>
            </a:r>
            <a:endParaRPr lang="el-GR" dirty="0"/>
          </a:p>
          <a:p>
            <a:r>
              <a:rPr lang="el-GR" dirty="0"/>
              <a:t>Το εργασιακό άγχος στοιχίζει τεράστια ποσά  με τη μορφή υγειονομικής περίθαλψης, απουσιών από την εργασία και θεραπείες περιορισμού του άγχους. Το άγχος μπορεί να οδηγήσει σε συγκρούσεις στον εργασιακό χώρο, σε χρόνια κόπωση και να προκαλέσει προβλήματα όπως αυπνία, πόνους στη μέση, πονοκέφαλο και στηθάγχη. </a:t>
            </a:r>
          </a:p>
          <a:p>
            <a:r>
              <a:rPr lang="el-GR" b="1" dirty="0"/>
              <a:t>Οι συνέπειες του στρες.</a:t>
            </a:r>
            <a:endParaRPr lang="el-GR" dirty="0"/>
          </a:p>
          <a:p>
            <a:r>
              <a:rPr lang="el-GR" dirty="0"/>
              <a:t>Το θετικό άγχος είναι εποικοδομητικό και μπορεί να σας δώσει ενέργεια, αυξάνοντας την προσπάθεια που καταβάλετε, τη δημιουργικότητα και την απόδοση σας. Το αρνητικό άγχος είναι καταστροφικό κι έχει ως αποτέλεσμα εργασία κατώτερης ποιότητας, έλλειψη ικανοποίησης, λάθη, απουσίες κι ανακύκλωση προσωπικού.</a:t>
            </a:r>
          </a:p>
        </p:txBody>
      </p:sp>
    </p:spTree>
    <p:extLst>
      <p:ext uri="{BB962C8B-B14F-4D97-AF65-F5344CB8AC3E}">
        <p14:creationId xmlns:p14="http://schemas.microsoft.com/office/powerpoint/2010/main" xmlns="" val="112104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8937"/>
            <a:ext cx="8640960" cy="5909310"/>
          </a:xfrm>
          <a:prstGeom prst="rect">
            <a:avLst/>
          </a:prstGeom>
        </p:spPr>
        <p:txBody>
          <a:bodyPr wrap="square">
            <a:spAutoFit/>
          </a:bodyPr>
          <a:lstStyle/>
          <a:p>
            <a:r>
              <a:rPr lang="el-GR" dirty="0"/>
              <a:t> </a:t>
            </a:r>
          </a:p>
          <a:p>
            <a:r>
              <a:rPr lang="el-GR" b="1" dirty="0"/>
              <a:t>Διοίκηση σε επίπεδο χιλιετίας: Τι διαφέρει στη σημερινή γενιά νέων εργαζόμενων;</a:t>
            </a:r>
            <a:endParaRPr lang="el-GR" dirty="0"/>
          </a:p>
          <a:p>
            <a:r>
              <a:rPr lang="el-GR" dirty="0"/>
              <a:t>Πρόκεται κυρίως για εργαζόμενους που γεννήθηκαν μεταξύ 1977 και 1994 αλήθεια τόσο διαφορετικοί σε σύγκριση με τις παλιότερες γενιές; Θα πρέπει αυτή η νέα γενιά των εικοσάρηδων – μπορεί κι εσείς ν’ ανήκετε σ’ αυτήν – που αποτελεί σήμερα τη μεγαλύτερη πηγή εργατικού δυναμικού να αντιμετωπιστεί με ιδιαίτερο τρόπο; Οι ειδικοί λένε ότι η απάντηση σ’ αυτό το ερώτημα είναι ναι.</a:t>
            </a:r>
          </a:p>
          <a:p>
            <a:r>
              <a:rPr lang="el-GR" dirty="0"/>
              <a:t>Κάποια σημαντικά χαρακτηριστικά της νέας γενιάς είναι τα εξής:</a:t>
            </a:r>
          </a:p>
          <a:p>
            <a:r>
              <a:rPr lang="el-GR" dirty="0"/>
              <a:t>1)Είναι ιδιαίτερα ανεξάρτητοι διότι πολλοί μεγάλωσαν σε παιδικούς σταθμούς, με δυο εργαζόμενους γονείς ή με ένα διαζευγμένο μόνο γονιό κι έτσι αφέθηκαν σε μεγάλο βαθμό μόνοι, να παίρνουν τις δικές τους αποφάσεις. 2) Είναι εξαιρετικοί γνώστες της τεχνολογίας, συνηθισμένοι στα έξυπνα κινητά και στο διαδίκτυο ως μέσα επικοινωνίας, όπως επίσης και σ’ έναν ταχύτερο ρυθμό ζωής. 3) Είναι φυλετικά και εθνοτικά πιο ετερογενείς. 4) Είναι πιθανά πιο μορφωμένοι. 5) Ενώ γενικά έχουν αυτοπεποίθηση, έχουν άγχος με τα οικονομικά τους κι ανησυχούν ότι δε θα μπορέσουν να καλύψουν τις εκπαιδευτικές, στεγαστικές και υγειονομικές ανάγκες τους</a:t>
            </a:r>
            <a:r>
              <a:rPr lang="el-GR" dirty="0" smtClean="0"/>
              <a:t>.</a:t>
            </a:r>
          </a:p>
          <a:p>
            <a:endParaRPr lang="el-GR" dirty="0"/>
          </a:p>
        </p:txBody>
      </p:sp>
    </p:spTree>
    <p:extLst>
      <p:ext uri="{BB962C8B-B14F-4D97-AF65-F5344CB8AC3E}">
        <p14:creationId xmlns:p14="http://schemas.microsoft.com/office/powerpoint/2010/main" xmlns="" val="1091081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55994"/>
            <a:ext cx="8712968" cy="3416320"/>
          </a:xfrm>
          <a:prstGeom prst="rect">
            <a:avLst/>
          </a:prstGeom>
        </p:spPr>
        <p:txBody>
          <a:bodyPr wrap="square">
            <a:spAutoFit/>
          </a:bodyPr>
          <a:lstStyle/>
          <a:p>
            <a:r>
              <a:rPr lang="el-GR" dirty="0" smtClean="0"/>
              <a:t>Στον εργασιακό χώρο, τα χαρακτηριστικά αυτά εκφράζονται με σκεπτικισμό ως προς τους κανόνες, τις πολιτικές και τις διαδικασίες, με ανάγκη για μεγαλύτερη αυτονομία και περισσότερα κίνητρα. Αυτό που αναζητά η νέα γενιά στον εργασιακό χώρο δεν είναι μόνο ένα καλύτερο εισόδημα και καλές σχέσεις με τους προϊστάμενους και τους συναδέλφους, αλλά κι ενδιαφέρουσα καθημερινή εργασία, την ευκαιρία για εξέλιξη, τη δυνατότητα επίδειξης ικανοτήτων κι αναγνώριση επιτευγμάτων, ένα περιβάλλον με άνετο επαγγελματικό ντύσιμο κι ευέλικτα ωράρια που να αφήνουν αρκετό προσωπικό και κοινωνικό χρόνο.</a:t>
            </a:r>
          </a:p>
          <a:p>
            <a:r>
              <a:rPr lang="el-GR" b="1" dirty="0"/>
              <a:t> </a:t>
            </a:r>
            <a:endParaRPr lang="el-GR" dirty="0"/>
          </a:p>
          <a:p>
            <a:endParaRPr lang="el-GR" dirty="0"/>
          </a:p>
        </p:txBody>
      </p:sp>
    </p:spTree>
    <p:extLst>
      <p:ext uri="{BB962C8B-B14F-4D97-AF65-F5344CB8AC3E}">
        <p14:creationId xmlns:p14="http://schemas.microsoft.com/office/powerpoint/2010/main" xmlns="" val="226097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40960" cy="4801314"/>
          </a:xfrm>
          <a:prstGeom prst="rect">
            <a:avLst/>
          </a:prstGeom>
        </p:spPr>
        <p:txBody>
          <a:bodyPr wrap="square">
            <a:spAutoFit/>
          </a:bodyPr>
          <a:lstStyle/>
          <a:p>
            <a:r>
              <a:rPr lang="el-GR" b="1" dirty="0" smtClean="0"/>
              <a:t>1. Προσωπικότητα &amp; ατομική συμπεριφορά.</a:t>
            </a:r>
            <a:endParaRPr lang="el-GR" dirty="0" smtClean="0"/>
          </a:p>
          <a:p>
            <a:r>
              <a:rPr lang="el-GR" b="1" dirty="0" smtClean="0"/>
              <a:t>Κύρια ερώτηση: </a:t>
            </a:r>
            <a:r>
              <a:rPr lang="el-GR" dirty="0" smtClean="0"/>
              <a:t>Στη διαδικασία πρόσληψης, οι εργοδότες ενδιαφέρονται για την προσωπικότητα και τα ατομικά χαρακτηριστικά του υποψήφιου;</a:t>
            </a:r>
          </a:p>
          <a:p>
            <a:r>
              <a:rPr lang="el-GR" dirty="0" smtClean="0"/>
              <a:t>Η ΜΕΓΑΛΗ ΕΙΚΟΝΑ</a:t>
            </a:r>
          </a:p>
          <a:p>
            <a:r>
              <a:rPr lang="el-GR" dirty="0" smtClean="0"/>
              <a:t>Η προσωπικότητα αποτελείται από μόνιμα ψυχολογικά και συμπεριφορικά χαρακτηριστικά που διαμορφώνουν την ταυτότητα σας. Παρακάτω περιγράφουμε πέντε διαστάσεις προσωπικότητας και πέντε χαρακτηριστικά προσωπικότητας που θα πρέπει να έχουν υπόψη τους οι μάνατζερ για να κατανοήσουν τη συμπεριφορά των εργαζόμενων στον εργασιακό χώρο.</a:t>
            </a:r>
          </a:p>
          <a:p>
            <a:endParaRPr lang="el-GR" dirty="0" smtClean="0"/>
          </a:p>
          <a:p>
            <a:r>
              <a:rPr lang="el-GR" dirty="0" smtClean="0"/>
              <a:t>Θα συζητήσουμε την τρίτη λειτουργία της Διοίκησης Επιχειρήσεων τη διοίκηση. Η ηγεσία ορίζεται ως υποκίνηση, καθοδήγηση και γενικά επηρεασμός των ανθρώπων, προκειμένου να εργάζονται σκληρά για να επιτύχουν τους στόχους της οργάνωσης. </a:t>
            </a:r>
          </a:p>
          <a:p>
            <a:endParaRPr lang="el-GR" dirty="0"/>
          </a:p>
        </p:txBody>
      </p:sp>
    </p:spTree>
    <p:extLst>
      <p:ext uri="{BB962C8B-B14F-4D97-AF65-F5344CB8AC3E}">
        <p14:creationId xmlns:p14="http://schemas.microsoft.com/office/powerpoint/2010/main" xmlns="" val="566546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4624"/>
            <a:ext cx="8496944" cy="6186309"/>
          </a:xfrm>
          <a:prstGeom prst="rect">
            <a:avLst/>
          </a:prstGeom>
        </p:spPr>
        <p:txBody>
          <a:bodyPr wrap="square">
            <a:spAutoFit/>
          </a:bodyPr>
          <a:lstStyle/>
          <a:p>
            <a:r>
              <a:rPr lang="el-GR" b="1" dirty="0" smtClean="0"/>
              <a:t>Οι πέντε κύριες διαστάσεις της προσωπικότητας είναι 1) εξωστρέφεια 2) ευχάριστη διάθεση, 3) ευσυνειδησία, 4) συναισθηματική σταθερότητα και 5) προθυμία για εμπειρίες.</a:t>
            </a:r>
          </a:p>
          <a:p>
            <a:pPr lvl="0"/>
            <a:r>
              <a:rPr lang="el-GR" b="1" dirty="0" smtClean="0"/>
              <a:t>Εξωστρέφεια. </a:t>
            </a:r>
            <a:r>
              <a:rPr lang="el-GR" dirty="0" smtClean="0"/>
              <a:t>Πόσο εκδηλωτικός, ομιλητικός, κοινωνικός κι επιβλητικός είναι κάποιος.</a:t>
            </a:r>
          </a:p>
          <a:p>
            <a:pPr lvl="0"/>
            <a:r>
              <a:rPr lang="el-GR" b="1" dirty="0" smtClean="0"/>
              <a:t>Ευχάριστη διάθεση. </a:t>
            </a:r>
            <a:r>
              <a:rPr lang="el-GR" dirty="0" smtClean="0"/>
              <a:t>Πόσο εύπιστος, καλοδιάθετος, συνεργάσιμος και καλόκαρδος είναι κάποιος.</a:t>
            </a:r>
          </a:p>
          <a:p>
            <a:pPr lvl="0"/>
            <a:r>
              <a:rPr lang="el-GR" b="1" dirty="0" smtClean="0"/>
              <a:t>Ευσυνειδησία. </a:t>
            </a:r>
            <a:r>
              <a:rPr lang="el-GR" dirty="0" smtClean="0"/>
              <a:t>Πόσο αξιόπιστος, υπεύθυνος, προσανατολισμένος στους στόχους κι επίμονος είναι κάποιος.</a:t>
            </a:r>
          </a:p>
          <a:p>
            <a:pPr lvl="0"/>
            <a:r>
              <a:rPr lang="el-GR" b="1" dirty="0" smtClean="0"/>
              <a:t>Συναισθηματική σταθερότητα. </a:t>
            </a:r>
            <a:r>
              <a:rPr lang="el-GR" dirty="0" smtClean="0"/>
              <a:t>Πόσο άνετος, ασφαλής και ήρεμος είναι κάποιος.</a:t>
            </a:r>
          </a:p>
          <a:p>
            <a:pPr lvl="0"/>
            <a:r>
              <a:rPr lang="el-GR" b="1" dirty="0" smtClean="0"/>
              <a:t>Προθυμία για εμπειρίες.</a:t>
            </a:r>
            <a:r>
              <a:rPr lang="el-GR" dirty="0" smtClean="0"/>
              <a:t> Πόσο διανοούμενος, ευφάνταστος, περίεργος κι ανοιχτόμυαλος είναι κάποιος.</a:t>
            </a:r>
          </a:p>
          <a:p>
            <a:r>
              <a:rPr lang="el-GR" b="1" dirty="0" smtClean="0"/>
              <a:t>Η </a:t>
            </a:r>
            <a:r>
              <a:rPr lang="el-GR" b="1" dirty="0"/>
              <a:t>ενεργητική προσωπικότητα</a:t>
            </a:r>
            <a:endParaRPr lang="el-GR" dirty="0"/>
          </a:p>
          <a:p>
            <a:r>
              <a:rPr lang="el-GR" dirty="0"/>
              <a:t>Ένα άτομο με υψηλή βαθμολογία στις πέντε κύριες διαστάσεις της ευσυνειδησίας, είναι πιθανότατα καλός εργαζόμενος. Πρόκειται επίσης μάλλον για </a:t>
            </a:r>
            <a:r>
              <a:rPr lang="el-GR" b="1" dirty="0"/>
              <a:t>ενεργητική προσωπικότητα, για κάποιον που είναι πιθανότερο ν’ αναλάβει πρωτοβουλίες και να επιδιώκει να επηρεάσει το περιβάλλον. </a:t>
            </a:r>
            <a:r>
              <a:rPr lang="el-GR" dirty="0"/>
              <a:t>Σύμφωνα με σχετικές έρευνες, οι ενεργητικοί άνθρωποι είναι συνήθως πιο ικανοποιημένοι από τη δουλειά τους, αφοσιωμένοι στον εργοδότη τους και παράγουν περισσότερο έργο σε σύγκριση με τα παθητικά άτομα</a:t>
            </a:r>
            <a:r>
              <a:rPr lang="el-GR" dirty="0" smtClean="0"/>
              <a:t>.</a:t>
            </a:r>
            <a:endParaRPr lang="el-GR" dirty="0"/>
          </a:p>
        </p:txBody>
      </p:sp>
    </p:spTree>
    <p:extLst>
      <p:ext uri="{BB962C8B-B14F-4D97-AF65-F5344CB8AC3E}">
        <p14:creationId xmlns:p14="http://schemas.microsoft.com/office/powerpoint/2010/main" xmlns="" val="497006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48901"/>
            <a:ext cx="8352928" cy="4524315"/>
          </a:xfrm>
          <a:prstGeom prst="rect">
            <a:avLst/>
          </a:prstGeom>
        </p:spPr>
        <p:txBody>
          <a:bodyPr wrap="square">
            <a:spAutoFit/>
          </a:bodyPr>
          <a:lstStyle/>
          <a:p>
            <a:r>
              <a:rPr lang="el-GR" b="1" dirty="0" smtClean="0"/>
              <a:t>2. Αξίες, Στάσεις &amp; Συμπεριφορές.</a:t>
            </a:r>
            <a:endParaRPr lang="el-GR" dirty="0" smtClean="0"/>
          </a:p>
          <a:p>
            <a:r>
              <a:rPr lang="el-GR" b="1" dirty="0" smtClean="0"/>
              <a:t>Κύρια ερώτηση:</a:t>
            </a:r>
            <a:r>
              <a:rPr lang="el-GR" dirty="0" smtClean="0"/>
              <a:t> Πώς επηρεάζουν τη συμπεριφορά του εργοδότη τα κρυφά χαρακτηριστικά των ατόμων – οι αξίες και οι στάσεις τους;</a:t>
            </a:r>
          </a:p>
          <a:p>
            <a:r>
              <a:rPr lang="el-GR" b="1" dirty="0" smtClean="0"/>
              <a:t>Η ΜΕΓΑΛΗ ΕΙΚΟΝΑ</a:t>
            </a:r>
            <a:endParaRPr lang="el-GR" dirty="0" smtClean="0"/>
          </a:p>
          <a:p>
            <a:r>
              <a:rPr lang="el-GR" dirty="0" smtClean="0"/>
              <a:t>Η οργανωτική συμπεριφορά ασχολείται με την καλύτερη κατανόηση και διαχείριση των ανθρώπων στην εργασία τους. </a:t>
            </a:r>
          </a:p>
          <a:p>
            <a:r>
              <a:rPr lang="el-GR" dirty="0" smtClean="0"/>
              <a:t>Οργανωτική συμπεριφορά: Η προσπάθεια εξήγησης  &amp; πρόβλεψης  της συμπεριφοράς στον χώρο εργασίας</a:t>
            </a:r>
          </a:p>
          <a:p>
            <a:r>
              <a:rPr lang="el-GR" dirty="0" smtClean="0"/>
              <a:t>Οι άτυπες όψεις αποτελούν το θέμα του γνωστικού πεδίου που είναι γνωστό ως </a:t>
            </a:r>
            <a:r>
              <a:rPr lang="el-GR" b="1" dirty="0" smtClean="0"/>
              <a:t>οργανωτική συμπεριφορά, και που ασχολείται με την καλύτερη κατανόηση και διαχείριση των ανθρώπων στην εργασία τους. </a:t>
            </a:r>
            <a:r>
              <a:rPr lang="el-GR" dirty="0" smtClean="0"/>
              <a:t>Ειδικότερα, η οργανωτική συμπεριφορά θέλει να βοηθήσει τους μάνατζερ όχι μόνο να εξηγήσουν την εργασιακή συμπεριφορά, αλλά και την προβλέψουν, ώστε να είναι καλύτερα σε θέση να καθοδηγήσουν και να υποκινήσουν τους υπαλλήλους τους να ενεργούν παραγωγικά. </a:t>
            </a:r>
            <a:endParaRPr lang="el-GR" dirty="0"/>
          </a:p>
        </p:txBody>
      </p:sp>
    </p:spTree>
    <p:extLst>
      <p:ext uri="{BB962C8B-B14F-4D97-AF65-F5344CB8AC3E}">
        <p14:creationId xmlns:p14="http://schemas.microsoft.com/office/powerpoint/2010/main" xmlns="" val="400306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95019"/>
            <a:ext cx="8712968" cy="6186309"/>
          </a:xfrm>
          <a:prstGeom prst="rect">
            <a:avLst/>
          </a:prstGeom>
        </p:spPr>
        <p:txBody>
          <a:bodyPr wrap="square">
            <a:spAutoFit/>
          </a:bodyPr>
          <a:lstStyle/>
          <a:p>
            <a:r>
              <a:rPr lang="el-GR" b="1" dirty="0"/>
              <a:t>3. Αντίληψη &amp; Ατομική Συμπεριφορά.</a:t>
            </a:r>
            <a:endParaRPr lang="el-GR" dirty="0"/>
          </a:p>
          <a:p>
            <a:r>
              <a:rPr lang="el-GR" b="1" dirty="0"/>
              <a:t>Κύρια ερώτηση: </a:t>
            </a:r>
            <a:r>
              <a:rPr lang="el-GR" dirty="0"/>
              <a:t>Ποιες είναι οι στρεβλώσεις στην αντίληψη που μπορούν να επηρεάσουν την κρίση κάποιου;</a:t>
            </a:r>
          </a:p>
          <a:p>
            <a:r>
              <a:rPr lang="el-GR" dirty="0"/>
              <a:t>Η ΜΕΓΑΛΗ ΕΙΚΟΝΑ</a:t>
            </a:r>
          </a:p>
          <a:p>
            <a:r>
              <a:rPr lang="el-GR" dirty="0"/>
              <a:t>Η αντίληψη, μια διαδικασία τεσσάρων βημάτων, είναι δυνατό να επηρεαστεί αρνητικά από τέσσερα είδη στρεβλώσεων: στερεότυπα, το φαινόμενο φωτοστέφανο, το φαινόμενο πρόσφατων εντυπώσεων και την απόδοση αιτιότητας. Εξετάζουμε επίσης το φαινόμενο της αυτό-εκπληρούμενης προφητείας, που μπορεί επίσης να επηρεάζει αρνητικά την κρίση μας.</a:t>
            </a:r>
          </a:p>
          <a:p>
            <a:r>
              <a:rPr lang="el-GR" dirty="0"/>
              <a:t>Αν ήσασταν καπνιστής, ποια προειδοποίηση πάνω σ’ ένα πακέτο τσιγάρα θα σας  ωθούσε περισσότερο να κόψετε το κάπνισμα; «Το κάπνισμα βλάπτει σοβαρά την υγεία»; Ένα ξερό «Το κάπνισμα σκοτώνει»; Ή μια ρεαλιστική εικόνα σάπιων δοντιών;</a:t>
            </a:r>
          </a:p>
          <a:p>
            <a:r>
              <a:rPr lang="el-GR" dirty="0"/>
              <a:t>Αυτό είναι το είδος των αποφάσεων που αντιμετωπίζουν οι οργανισμοί υγείας σε διάφορες χώρες. Με άλλα λόγια, οι υπεύθυνοι αξιωματούχοι προσπαθούν να αποφασίσουν πώς η αντίληψη μπορεί να επηρεάσει τη συμπεριφορά. Παρερμηνείες και σφάλματα κρίσης είναι δυνατό να συμβούν σε οποιοδήποτε από τα τέσσερα βήματα της διαδικασίας αντίληψης. Τα σφάλματα αντίληψης είναι δυνατό να οδηγήσουν σε λάθη που μπορεί να βλάψουν εσάς, άλλους ανθρώπους και την οργάνωση σας.</a:t>
            </a:r>
          </a:p>
        </p:txBody>
      </p:sp>
    </p:spTree>
    <p:extLst>
      <p:ext uri="{BB962C8B-B14F-4D97-AF65-F5344CB8AC3E}">
        <p14:creationId xmlns:p14="http://schemas.microsoft.com/office/powerpoint/2010/main" xmlns="" val="103447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48901"/>
            <a:ext cx="8712968" cy="4524315"/>
          </a:xfrm>
          <a:prstGeom prst="rect">
            <a:avLst/>
          </a:prstGeom>
        </p:spPr>
        <p:txBody>
          <a:bodyPr wrap="square">
            <a:spAutoFit/>
          </a:bodyPr>
          <a:lstStyle/>
          <a:p>
            <a:r>
              <a:rPr lang="el-GR" dirty="0"/>
              <a:t>Τέσσερις στρεβλώσεις της αντίληψης</a:t>
            </a:r>
          </a:p>
          <a:p>
            <a:r>
              <a:rPr lang="el-GR" dirty="0"/>
              <a:t>Παρόλο που υπάρχουν κι άλλα είδη στρεβλώσεων της αντίληψης, θα περιγράψουμε τις εξής: 1) στερεότυπα, 2) το φαινόμενο φωτοστέφανο, 3) το φαινόμενο πρόσφατων εντυπώσεων και 4) την απόδοση αιτιότητας..</a:t>
            </a:r>
          </a:p>
          <a:p>
            <a:pPr lvl="0"/>
            <a:r>
              <a:rPr lang="el-GR" b="1" dirty="0"/>
              <a:t>Στερεότυπα</a:t>
            </a:r>
            <a:endParaRPr lang="el-GR" dirty="0"/>
          </a:p>
          <a:p>
            <a:r>
              <a:rPr lang="el-GR" b="1" dirty="0"/>
              <a:t>Στερεότυπα που αφορούν τους ρόλους των δυο φύλων.	</a:t>
            </a:r>
            <a:r>
              <a:rPr lang="el-GR" dirty="0"/>
              <a:t>Ένα στερεότυπο σχετικά με τους ρόλους των δυο φύλων συνίσταται στην πεποίθηση ότι υπάρχουν διαφορετικά χαρακτηριστικά και ικανότητες που καθιστούν τους άνδρες και τις γυναίκες ιδιαίτερα κατάλληλους για διαφορετικούς ρόλους. Παρόλο που σχετικές μελέτες δείχνουν ότι οι άνδρες και οι γυναίκες δε διαφέρουν από αυτή την άποψη, τα στερεότυπα εξακολουθούν να υφίστανται. Για παράδειγμα, οι άνθρωποι τείνουν να προτιμούν άνδρες προϊστάμενους και γενικά να θεωρούν τις γυναίκες λιγότερο αποτελεσματικές σε θέσεις εξουσίας από τους άνδρες. </a:t>
            </a:r>
          </a:p>
        </p:txBody>
      </p:sp>
    </p:spTree>
    <p:extLst>
      <p:ext uri="{BB962C8B-B14F-4D97-AF65-F5344CB8AC3E}">
        <p14:creationId xmlns:p14="http://schemas.microsoft.com/office/powerpoint/2010/main" xmlns="" val="3546962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TotalTime>
  <Words>3443</Words>
  <Application>Microsoft Office PowerPoint</Application>
  <PresentationFormat>Προβολή στην οθόνη (4:3)</PresentationFormat>
  <Paragraphs>120</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Concourse</vt:lpstr>
      <vt:lpstr>Η Αγορά Εργασίας στην Πράξη: Η Διαχείριση του Ανθρώπινου Παράγοντα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Christos</dc:creator>
  <cp:lastModifiedBy>Χρήστης των Windows</cp:lastModifiedBy>
  <cp:revision>10</cp:revision>
  <dcterms:created xsi:type="dcterms:W3CDTF">2016-03-15T13:01:46Z</dcterms:created>
  <dcterms:modified xsi:type="dcterms:W3CDTF">2021-08-14T09:44:34Z</dcterms:modified>
</cp:coreProperties>
</file>