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90"/>
  </p:notesMasterIdLst>
  <p:sldIdLst>
    <p:sldId id="531" r:id="rId2"/>
    <p:sldId id="603" r:id="rId3"/>
    <p:sldId id="1037" r:id="rId4"/>
    <p:sldId id="1038" r:id="rId5"/>
    <p:sldId id="1039" r:id="rId6"/>
    <p:sldId id="631" r:id="rId7"/>
    <p:sldId id="1040" r:id="rId8"/>
    <p:sldId id="1041" r:id="rId9"/>
    <p:sldId id="1027" r:id="rId10"/>
    <p:sldId id="935" r:id="rId11"/>
    <p:sldId id="1042" r:id="rId12"/>
    <p:sldId id="1043" r:id="rId13"/>
    <p:sldId id="1044" r:id="rId14"/>
    <p:sldId id="1045" r:id="rId15"/>
    <p:sldId id="1046" r:id="rId16"/>
    <p:sldId id="1049" r:id="rId17"/>
    <p:sldId id="1048" r:id="rId18"/>
    <p:sldId id="1112" r:id="rId19"/>
    <p:sldId id="1050" r:id="rId20"/>
    <p:sldId id="1051" r:id="rId21"/>
    <p:sldId id="1052" r:id="rId22"/>
    <p:sldId id="1053" r:id="rId23"/>
    <p:sldId id="1055" r:id="rId24"/>
    <p:sldId id="1056" r:id="rId25"/>
    <p:sldId id="1057" r:id="rId26"/>
    <p:sldId id="1054" r:id="rId27"/>
    <p:sldId id="1058" r:id="rId28"/>
    <p:sldId id="939" r:id="rId29"/>
    <p:sldId id="1113" r:id="rId30"/>
    <p:sldId id="1114" r:id="rId31"/>
    <p:sldId id="1115" r:id="rId32"/>
    <p:sldId id="1071" r:id="rId33"/>
    <p:sldId id="1059" r:id="rId34"/>
    <p:sldId id="1060" r:id="rId35"/>
    <p:sldId id="1061" r:id="rId36"/>
    <p:sldId id="936" r:id="rId37"/>
    <p:sldId id="1062" r:id="rId38"/>
    <p:sldId id="1063" r:id="rId39"/>
    <p:sldId id="1064" r:id="rId40"/>
    <p:sldId id="1065" r:id="rId41"/>
    <p:sldId id="1072" r:id="rId42"/>
    <p:sldId id="1073" r:id="rId43"/>
    <p:sldId id="1066" r:id="rId44"/>
    <p:sldId id="1067" r:id="rId45"/>
    <p:sldId id="1074" r:id="rId46"/>
    <p:sldId id="1075" r:id="rId47"/>
    <p:sldId id="1076" r:id="rId48"/>
    <p:sldId id="1077" r:id="rId49"/>
    <p:sldId id="1078" r:id="rId50"/>
    <p:sldId id="1079" r:id="rId51"/>
    <p:sldId id="1080" r:id="rId52"/>
    <p:sldId id="1081" r:id="rId53"/>
    <p:sldId id="938" r:id="rId54"/>
    <p:sldId id="1082" r:id="rId55"/>
    <p:sldId id="1086" r:id="rId56"/>
    <p:sldId id="1084" r:id="rId57"/>
    <p:sldId id="1085" r:id="rId58"/>
    <p:sldId id="1087" r:id="rId59"/>
    <p:sldId id="1088" r:id="rId60"/>
    <p:sldId id="1089" r:id="rId61"/>
    <p:sldId id="1090" r:id="rId62"/>
    <p:sldId id="1091" r:id="rId63"/>
    <p:sldId id="1092" r:id="rId64"/>
    <p:sldId id="1093" r:id="rId65"/>
    <p:sldId id="1094" r:id="rId66"/>
    <p:sldId id="1097" r:id="rId67"/>
    <p:sldId id="1095" r:id="rId68"/>
    <p:sldId id="1096" r:id="rId69"/>
    <p:sldId id="1098" r:id="rId70"/>
    <p:sldId id="1099" r:id="rId71"/>
    <p:sldId id="1100" r:id="rId72"/>
    <p:sldId id="1101" r:id="rId73"/>
    <p:sldId id="999" r:id="rId74"/>
    <p:sldId id="1102" r:id="rId75"/>
    <p:sldId id="1103" r:id="rId76"/>
    <p:sldId id="1104" r:id="rId77"/>
    <p:sldId id="1105" r:id="rId78"/>
    <p:sldId id="1106" r:id="rId79"/>
    <p:sldId id="1107" r:id="rId80"/>
    <p:sldId id="623" r:id="rId81"/>
    <p:sldId id="625" r:id="rId82"/>
    <p:sldId id="627" r:id="rId83"/>
    <p:sldId id="628" r:id="rId84"/>
    <p:sldId id="1024" r:id="rId85"/>
    <p:sldId id="1108" r:id="rId86"/>
    <p:sldId id="1110" r:id="rId87"/>
    <p:sldId id="1111" r:id="rId88"/>
    <p:sldId id="486" r:id="rId89"/>
  </p:sldIdLst>
  <p:sldSz cx="9144000" cy="6858000" type="screen4x3"/>
  <p:notesSz cx="6858000" cy="9144000"/>
  <p:defaultTextStyle>
    <a:defPPr>
      <a:defRPr lang="en-US"/>
    </a:defPPr>
    <a:lvl1pPr algn="l" rtl="0" fontAlgn="base">
      <a:spcBef>
        <a:spcPct val="0"/>
      </a:spcBef>
      <a:spcAft>
        <a:spcPct val="0"/>
      </a:spcAft>
      <a:defRPr sz="1400" b="1" kern="1200">
        <a:solidFill>
          <a:schemeClr val="tx1"/>
        </a:solidFill>
        <a:latin typeface="Arial" charset="0"/>
        <a:ea typeface="+mn-ea"/>
        <a:cs typeface="+mn-cs"/>
      </a:defRPr>
    </a:lvl1pPr>
    <a:lvl2pPr marL="457200" algn="l" rtl="0" fontAlgn="base">
      <a:spcBef>
        <a:spcPct val="0"/>
      </a:spcBef>
      <a:spcAft>
        <a:spcPct val="0"/>
      </a:spcAft>
      <a:defRPr sz="1400" b="1" kern="1200">
        <a:solidFill>
          <a:schemeClr val="tx1"/>
        </a:solidFill>
        <a:latin typeface="Arial" charset="0"/>
        <a:ea typeface="+mn-ea"/>
        <a:cs typeface="+mn-cs"/>
      </a:defRPr>
    </a:lvl2pPr>
    <a:lvl3pPr marL="914400" algn="l" rtl="0" fontAlgn="base">
      <a:spcBef>
        <a:spcPct val="0"/>
      </a:spcBef>
      <a:spcAft>
        <a:spcPct val="0"/>
      </a:spcAft>
      <a:defRPr sz="1400" b="1" kern="1200">
        <a:solidFill>
          <a:schemeClr val="tx1"/>
        </a:solidFill>
        <a:latin typeface="Arial" charset="0"/>
        <a:ea typeface="+mn-ea"/>
        <a:cs typeface="+mn-cs"/>
      </a:defRPr>
    </a:lvl3pPr>
    <a:lvl4pPr marL="1371600" algn="l" rtl="0" fontAlgn="base">
      <a:spcBef>
        <a:spcPct val="0"/>
      </a:spcBef>
      <a:spcAft>
        <a:spcPct val="0"/>
      </a:spcAft>
      <a:defRPr sz="1400" b="1" kern="1200">
        <a:solidFill>
          <a:schemeClr val="tx1"/>
        </a:solidFill>
        <a:latin typeface="Arial" charset="0"/>
        <a:ea typeface="+mn-ea"/>
        <a:cs typeface="+mn-cs"/>
      </a:defRPr>
    </a:lvl4pPr>
    <a:lvl5pPr marL="1828800" algn="l" rtl="0" fontAlgn="base">
      <a:spcBef>
        <a:spcPct val="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3D68AF"/>
    <a:srgbClr val="DB5447"/>
    <a:srgbClr val="668C6B"/>
    <a:srgbClr val="8A3A6A"/>
    <a:srgbClr val="356A41"/>
    <a:srgbClr val="FAECCE"/>
    <a:srgbClr val="C26529"/>
    <a:srgbClr val="A4C69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66" autoAdjust="0"/>
    <p:restoredTop sz="91988" autoAdjust="0"/>
  </p:normalViewPr>
  <p:slideViewPr>
    <p:cSldViewPr snapToGrid="0">
      <p:cViewPr>
        <p:scale>
          <a:sx n="66" d="100"/>
          <a:sy n="66" d="100"/>
        </p:scale>
        <p:origin x="-1987" y="-562"/>
      </p:cViewPr>
      <p:guideLst>
        <p:guide orient="horz" pos="517"/>
        <p:guide pos="357"/>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 r:id="rId74" collapse="1"/>
      <p:sld r:id="rId75" collapse="1"/>
      <p:sld r:id="rId76" collapse="1"/>
      <p:sld r:id="rId77" collapse="1"/>
      <p:sld r:id="rId78" collapse="1"/>
    </p:sldLst>
  </p:outlineViewPr>
  <p:notesTextViewPr>
    <p:cViewPr>
      <p:scale>
        <a:sx n="100" d="100"/>
        <a:sy n="100" d="100"/>
      </p:scale>
      <p:origin x="0" y="0"/>
    </p:cViewPr>
  </p:notesTextViewPr>
  <p:sorterViewPr>
    <p:cViewPr>
      <p:scale>
        <a:sx n="50" d="100"/>
        <a:sy n="5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13" Type="http://schemas.openxmlformats.org/officeDocument/2006/relationships/slide" Target="slides/slide14.xml"/><Relationship Id="rId18" Type="http://schemas.openxmlformats.org/officeDocument/2006/relationships/slide" Target="slides/slide19.xml"/><Relationship Id="rId26" Type="http://schemas.openxmlformats.org/officeDocument/2006/relationships/slide" Target="slides/slide27.xml"/><Relationship Id="rId39" Type="http://schemas.openxmlformats.org/officeDocument/2006/relationships/slide" Target="slides/slide40.xml"/><Relationship Id="rId21" Type="http://schemas.openxmlformats.org/officeDocument/2006/relationships/slide" Target="slides/slide22.xml"/><Relationship Id="rId34" Type="http://schemas.openxmlformats.org/officeDocument/2006/relationships/slide" Target="slides/slide35.xml"/><Relationship Id="rId42" Type="http://schemas.openxmlformats.org/officeDocument/2006/relationships/slide" Target="slides/slide43.xml"/><Relationship Id="rId47" Type="http://schemas.openxmlformats.org/officeDocument/2006/relationships/slide" Target="slides/slide48.xml"/><Relationship Id="rId50" Type="http://schemas.openxmlformats.org/officeDocument/2006/relationships/slide" Target="slides/slide51.xml"/><Relationship Id="rId55" Type="http://schemas.openxmlformats.org/officeDocument/2006/relationships/slide" Target="slides/slide56.xml"/><Relationship Id="rId63" Type="http://schemas.openxmlformats.org/officeDocument/2006/relationships/slide" Target="slides/slide64.xml"/><Relationship Id="rId68" Type="http://schemas.openxmlformats.org/officeDocument/2006/relationships/slide" Target="slides/slide69.xml"/><Relationship Id="rId76" Type="http://schemas.openxmlformats.org/officeDocument/2006/relationships/slide" Target="slides/slide77.xml"/><Relationship Id="rId7" Type="http://schemas.openxmlformats.org/officeDocument/2006/relationships/slide" Target="slides/slide8.xml"/><Relationship Id="rId71" Type="http://schemas.openxmlformats.org/officeDocument/2006/relationships/slide" Target="slides/slide72.xml"/><Relationship Id="rId2" Type="http://schemas.openxmlformats.org/officeDocument/2006/relationships/slide" Target="slides/slide3.xml"/><Relationship Id="rId16" Type="http://schemas.openxmlformats.org/officeDocument/2006/relationships/slide" Target="slides/slide17.xml"/><Relationship Id="rId29" Type="http://schemas.openxmlformats.org/officeDocument/2006/relationships/slide" Target="slides/slide30.xml"/><Relationship Id="rId11" Type="http://schemas.openxmlformats.org/officeDocument/2006/relationships/slide" Target="slides/slide12.xml"/><Relationship Id="rId24" Type="http://schemas.openxmlformats.org/officeDocument/2006/relationships/slide" Target="slides/slide25.xml"/><Relationship Id="rId32" Type="http://schemas.openxmlformats.org/officeDocument/2006/relationships/slide" Target="slides/slide33.xml"/><Relationship Id="rId37" Type="http://schemas.openxmlformats.org/officeDocument/2006/relationships/slide" Target="slides/slide38.xml"/><Relationship Id="rId40" Type="http://schemas.openxmlformats.org/officeDocument/2006/relationships/slide" Target="slides/slide41.xml"/><Relationship Id="rId45" Type="http://schemas.openxmlformats.org/officeDocument/2006/relationships/slide" Target="slides/slide46.xml"/><Relationship Id="rId53" Type="http://schemas.openxmlformats.org/officeDocument/2006/relationships/slide" Target="slides/slide54.xml"/><Relationship Id="rId58" Type="http://schemas.openxmlformats.org/officeDocument/2006/relationships/slide" Target="slides/slide59.xml"/><Relationship Id="rId66" Type="http://schemas.openxmlformats.org/officeDocument/2006/relationships/slide" Target="slides/slide67.xml"/><Relationship Id="rId74" Type="http://schemas.openxmlformats.org/officeDocument/2006/relationships/slide" Target="slides/slide75.xml"/><Relationship Id="rId5"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4.xml"/><Relationship Id="rId28" Type="http://schemas.openxmlformats.org/officeDocument/2006/relationships/slide" Target="slides/slide29.xml"/><Relationship Id="rId36" Type="http://schemas.openxmlformats.org/officeDocument/2006/relationships/slide" Target="slides/slide37.xml"/><Relationship Id="rId49" Type="http://schemas.openxmlformats.org/officeDocument/2006/relationships/slide" Target="slides/slide50.xml"/><Relationship Id="rId57" Type="http://schemas.openxmlformats.org/officeDocument/2006/relationships/slide" Target="slides/slide58.xml"/><Relationship Id="rId61" Type="http://schemas.openxmlformats.org/officeDocument/2006/relationships/slide" Target="slides/slide62.xml"/><Relationship Id="rId10" Type="http://schemas.openxmlformats.org/officeDocument/2006/relationships/slide" Target="slides/slide11.xml"/><Relationship Id="rId19" Type="http://schemas.openxmlformats.org/officeDocument/2006/relationships/slide" Target="slides/slide20.xml"/><Relationship Id="rId31" Type="http://schemas.openxmlformats.org/officeDocument/2006/relationships/slide" Target="slides/slide32.xml"/><Relationship Id="rId44" Type="http://schemas.openxmlformats.org/officeDocument/2006/relationships/slide" Target="slides/slide45.xml"/><Relationship Id="rId52" Type="http://schemas.openxmlformats.org/officeDocument/2006/relationships/slide" Target="slides/slide53.xml"/><Relationship Id="rId60" Type="http://schemas.openxmlformats.org/officeDocument/2006/relationships/slide" Target="slides/slide61.xml"/><Relationship Id="rId65" Type="http://schemas.openxmlformats.org/officeDocument/2006/relationships/slide" Target="slides/slide66.xml"/><Relationship Id="rId73" Type="http://schemas.openxmlformats.org/officeDocument/2006/relationships/slide" Target="slides/slide74.xml"/><Relationship Id="rId78" Type="http://schemas.openxmlformats.org/officeDocument/2006/relationships/slide" Target="slides/slide79.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3.xml"/><Relationship Id="rId27" Type="http://schemas.openxmlformats.org/officeDocument/2006/relationships/slide" Target="slides/slide28.xml"/><Relationship Id="rId30" Type="http://schemas.openxmlformats.org/officeDocument/2006/relationships/slide" Target="slides/slide31.xml"/><Relationship Id="rId35" Type="http://schemas.openxmlformats.org/officeDocument/2006/relationships/slide" Target="slides/slide36.xml"/><Relationship Id="rId43" Type="http://schemas.openxmlformats.org/officeDocument/2006/relationships/slide" Target="slides/slide44.xml"/><Relationship Id="rId48" Type="http://schemas.openxmlformats.org/officeDocument/2006/relationships/slide" Target="slides/slide49.xml"/><Relationship Id="rId56" Type="http://schemas.openxmlformats.org/officeDocument/2006/relationships/slide" Target="slides/slide57.xml"/><Relationship Id="rId64" Type="http://schemas.openxmlformats.org/officeDocument/2006/relationships/slide" Target="slides/slide65.xml"/><Relationship Id="rId69" Type="http://schemas.openxmlformats.org/officeDocument/2006/relationships/slide" Target="slides/slide70.xml"/><Relationship Id="rId77" Type="http://schemas.openxmlformats.org/officeDocument/2006/relationships/slide" Target="slides/slide78.xml"/><Relationship Id="rId8" Type="http://schemas.openxmlformats.org/officeDocument/2006/relationships/slide" Target="slides/slide9.xml"/><Relationship Id="rId51" Type="http://schemas.openxmlformats.org/officeDocument/2006/relationships/slide" Target="slides/slide52.xml"/><Relationship Id="rId72" Type="http://schemas.openxmlformats.org/officeDocument/2006/relationships/slide" Target="slides/slide73.xml"/><Relationship Id="rId3" Type="http://schemas.openxmlformats.org/officeDocument/2006/relationships/slide" Target="slides/slide4.xml"/><Relationship Id="rId12" Type="http://schemas.openxmlformats.org/officeDocument/2006/relationships/slide" Target="slides/slide13.xml"/><Relationship Id="rId17" Type="http://schemas.openxmlformats.org/officeDocument/2006/relationships/slide" Target="slides/slide18.xml"/><Relationship Id="rId25" Type="http://schemas.openxmlformats.org/officeDocument/2006/relationships/slide" Target="slides/slide26.xml"/><Relationship Id="rId33" Type="http://schemas.openxmlformats.org/officeDocument/2006/relationships/slide" Target="slides/slide34.xml"/><Relationship Id="rId38" Type="http://schemas.openxmlformats.org/officeDocument/2006/relationships/slide" Target="slides/slide39.xml"/><Relationship Id="rId46" Type="http://schemas.openxmlformats.org/officeDocument/2006/relationships/slide" Target="slides/slide47.xml"/><Relationship Id="rId59" Type="http://schemas.openxmlformats.org/officeDocument/2006/relationships/slide" Target="slides/slide60.xml"/><Relationship Id="rId67" Type="http://schemas.openxmlformats.org/officeDocument/2006/relationships/slide" Target="slides/slide68.xml"/><Relationship Id="rId20" Type="http://schemas.openxmlformats.org/officeDocument/2006/relationships/slide" Target="slides/slide21.xml"/><Relationship Id="rId41" Type="http://schemas.openxmlformats.org/officeDocument/2006/relationships/slide" Target="slides/slide42.xml"/><Relationship Id="rId54" Type="http://schemas.openxmlformats.org/officeDocument/2006/relationships/slide" Target="slides/slide55.xml"/><Relationship Id="rId62" Type="http://schemas.openxmlformats.org/officeDocument/2006/relationships/slide" Target="slides/slide63.xml"/><Relationship Id="rId70" Type="http://schemas.openxmlformats.org/officeDocument/2006/relationships/slide" Target="slides/slide71.xml"/><Relationship Id="rId75" Type="http://schemas.openxmlformats.org/officeDocument/2006/relationships/slide" Target="slides/slide76.xml"/><Relationship Id="rId1" Type="http://schemas.openxmlformats.org/officeDocument/2006/relationships/slide" Target="slides/slide2.xml"/><Relationship Id="rId6"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4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spcAft>
                <a:spcPct val="0"/>
              </a:spcAft>
              <a:defRPr sz="1200" b="0"/>
            </a:lvl1pPr>
          </a:lstStyle>
          <a:p>
            <a:pPr>
              <a:defRPr/>
            </a:pPr>
            <a:endParaRPr lang="en-US"/>
          </a:p>
        </p:txBody>
      </p:sp>
      <p:sp>
        <p:nvSpPr>
          <p:cNvPr id="524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spcAft>
                <a:spcPct val="0"/>
              </a:spcAft>
              <a:defRPr sz="1200" b="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24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24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spcAft>
                <a:spcPct val="0"/>
              </a:spcAft>
              <a:defRPr sz="1200" b="0"/>
            </a:lvl1pPr>
          </a:lstStyle>
          <a:p>
            <a:pPr>
              <a:defRPr/>
            </a:pPr>
            <a:endParaRPr lang="en-US"/>
          </a:p>
        </p:txBody>
      </p:sp>
      <p:sp>
        <p:nvSpPr>
          <p:cNvPr id="524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spcAft>
                <a:spcPct val="0"/>
              </a:spcAft>
              <a:defRPr sz="1200" b="0"/>
            </a:lvl1pPr>
          </a:lstStyle>
          <a:p>
            <a:pPr>
              <a:defRPr/>
            </a:pPr>
            <a:fld id="{135E11AC-D044-4A58-A37C-92DED7B019D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C2E72444-D0F1-4384-8C20-9FE9FD02BB45}" type="slidenum">
              <a:rPr lang="en-US" smtClean="0"/>
              <a:pPr/>
              <a:t>2</a:t>
            </a:fld>
            <a:endParaRPr lang="en-US"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FA6DB8E7-12B3-4CD1-89AE-210C2BE54A22}" type="slidenum">
              <a:rPr lang="en-US" smtClean="0"/>
              <a:pPr/>
              <a:t>11</a:t>
            </a:fld>
            <a:endParaRPr lang="en-US"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6407F5D2-AFEC-4A13-9455-467B5EA6C3F9}" type="slidenum">
              <a:rPr lang="en-US" smtClean="0"/>
              <a:pPr/>
              <a:t>12</a:t>
            </a:fld>
            <a:endParaRPr lang="en-US" smtClean="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r>
              <a:rPr lang="en-US" smtClean="0"/>
              <a:t>For the fiscal transfers argument to be compelling, however, the transfers must be large enough to make a difference. They must also help overcome some limit on the exercise of Home’s fiscal policy, that is, the transfers must finance policies that Home could not finance in some other way (e.g., by government borrowing).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D7DA1D28-16D6-404E-A06C-964EB0EECAE0}" type="slidenum">
              <a:rPr lang="en-US" smtClean="0"/>
              <a:pPr/>
              <a:t>13</a:t>
            </a:fld>
            <a:endParaRPr lang="en-US"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75532026-B615-49B3-BA11-EE5598D58E8C}" type="slidenum">
              <a:rPr lang="en-US" smtClean="0"/>
              <a:pPr/>
              <a:t>14</a:t>
            </a:fld>
            <a:endParaRPr lang="en-US" smtClean="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r>
              <a:rPr lang="en-US" smtClean="0"/>
              <a:t>In Figure 21-3, where, all else equal, a worsening in the home nominal anchor (or an improvement in the currency union’s nominal anchor) shifts the OCA line down.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8DA6B4E9-33A5-4167-A6C4-265FC8C721CB}" type="slidenum">
              <a:rPr lang="en-US" smtClean="0"/>
              <a:pPr/>
              <a:t>15</a:t>
            </a:fld>
            <a:endParaRPr lang="en-US" smtClean="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EBB534E4-2634-451C-9521-2D4DE9E50485}" type="slidenum">
              <a:rPr lang="en-US" smtClean="0"/>
              <a:pPr/>
              <a:t>16</a:t>
            </a:fld>
            <a:endParaRPr lang="en-US" smtClean="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8E62D3D8-5FBD-464F-8265-9849E3DB98F5}" type="slidenum">
              <a:rPr lang="en-US" smtClean="0"/>
              <a:pPr/>
              <a:t>17</a:t>
            </a:fld>
            <a:endParaRPr lang="en-US"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21578946-4F7C-44AE-8621-3CE79D853C8B}" type="slidenum">
              <a:rPr lang="en-US" smtClean="0"/>
              <a:pPr/>
              <a:t>18</a:t>
            </a:fld>
            <a:endParaRPr lang="en-US" smtClean="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C1C9DAC0-5621-4E4E-B09C-9846917CB38B}" type="slidenum">
              <a:rPr lang="en-US" smtClean="0"/>
              <a:pPr/>
              <a:t>19</a:t>
            </a:fld>
            <a:endParaRPr lang="en-US" smtClean="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1E3449A1-04DB-49A0-AD1F-40B85B30C043}" type="slidenum">
              <a:rPr lang="en-US" smtClean="0"/>
              <a:pPr/>
              <a:t>20</a:t>
            </a:fld>
            <a:endParaRPr lang="en-US" smtClean="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C964C644-5886-4C60-BDE6-F0BBBAC9C1FD}" type="slidenum">
              <a:rPr lang="en-US" smtClean="0"/>
              <a:pPr/>
              <a:t>3</a:t>
            </a:fld>
            <a:endParaRPr lang="en-US"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p>
            <a:fld id="{A579A94C-A062-45C9-98F3-AF720DD650FB}" type="slidenum">
              <a:rPr lang="en-US" smtClean="0"/>
              <a:pPr/>
              <a:t>21</a:t>
            </a:fld>
            <a:endParaRPr lang="en-US" smtClean="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ED553894-399A-44F6-B78D-590102850857}" type="slidenum">
              <a:rPr lang="en-US" smtClean="0"/>
              <a:pPr/>
              <a:t>22</a:t>
            </a:fld>
            <a:endParaRPr lang="en-US" smtClean="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2DAE5733-427F-4983-980E-1CD46F39F9D3}" type="slidenum">
              <a:rPr lang="en-US" smtClean="0"/>
              <a:pPr/>
              <a:t>23</a:t>
            </a:fld>
            <a:endParaRPr lang="en-US" smtClean="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r>
              <a:rPr lang="en-US" smtClean="0"/>
              <a:t>This kind of argument is favored by euro-optimists, who see the EU single-market project as an ongoing process and the single currency as one of its crucial elements. This logic suggests that the OCA criteria can be self-fulfilling, at least for a group of countries that are ex ante close to—but not quite—fulfilling the OCA requirements.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9129103C-5687-45F2-9E9B-2EFE685B0715}" type="slidenum">
              <a:rPr lang="en-US" smtClean="0"/>
              <a:pPr/>
              <a:t>24</a:t>
            </a:fld>
            <a:endParaRPr lang="en-US" smtClean="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13B8BA1D-5577-478E-B8E2-CF4BB88395FB}" type="slidenum">
              <a:rPr lang="en-US" smtClean="0"/>
              <a:pPr/>
              <a:t>25</a:t>
            </a:fld>
            <a:endParaRPr lang="en-US" smtClean="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CDE8AD76-15D7-48E5-A457-A8D66B90D5E4}" type="slidenum">
              <a:rPr lang="en-US" smtClean="0"/>
              <a:pPr/>
              <a:t>26</a:t>
            </a:fld>
            <a:endParaRPr lang="en-US" smtClean="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fld id="{AB67959B-DA5F-4973-B8A7-ED60D8FA17D5}" type="slidenum">
              <a:rPr lang="en-US" smtClean="0"/>
              <a:pPr/>
              <a:t>27</a:t>
            </a:fld>
            <a:endParaRPr lang="en-US" smtClean="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F3FFAD37-3BEB-49FB-9D64-1B3F6A30C208}" type="slidenum">
              <a:rPr lang="en-US" smtClean="0"/>
              <a:pPr/>
              <a:t>28</a:t>
            </a:fld>
            <a:endParaRPr lang="en-US" smtClean="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8B0E8CAB-B1F8-4944-B90F-085CCAEB9A39}" type="slidenum">
              <a:rPr lang="en-US" smtClean="0"/>
              <a:pPr/>
              <a:t>29</a:t>
            </a:fld>
            <a:endParaRPr lang="en-US" smtClean="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p>
            <a:fld id="{2A79D1DB-EB61-498B-9061-3D9192808653}" type="slidenum">
              <a:rPr lang="en-US" smtClean="0"/>
              <a:pPr/>
              <a:t>30</a:t>
            </a:fld>
            <a:endParaRPr lang="en-US" smtClean="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B2D686EF-0602-4A26-A5F7-E51E66EDCB8E}" type="slidenum">
              <a:rPr lang="en-US" smtClean="0"/>
              <a:pPr/>
              <a:t>4</a:t>
            </a:fld>
            <a:endParaRPr lang="en-US"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2CFC0F8E-3D51-43F6-8AB5-F122F9083433}" type="slidenum">
              <a:rPr lang="en-US" smtClean="0"/>
              <a:pPr/>
              <a:t>31</a:t>
            </a:fld>
            <a:endParaRPr lang="en-US" smtClean="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p:spPr>
        <p:txBody>
          <a:bodyPr/>
          <a:lstStyle/>
          <a:p>
            <a:fld id="{002DEE9B-1FCE-403B-A878-56C27AF4B439}" type="slidenum">
              <a:rPr lang="en-US" smtClean="0"/>
              <a:pPr/>
              <a:t>32</a:t>
            </a:fld>
            <a:endParaRPr lang="en-US" smtClean="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5F3BAA4C-621C-4616-9F4B-8FFE975C982D}" type="slidenum">
              <a:rPr lang="en-US" smtClean="0"/>
              <a:pPr/>
              <a:t>33</a:t>
            </a:fld>
            <a:endParaRPr lang="en-US" smtClean="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p:spPr>
        <p:txBody>
          <a:bodyPr/>
          <a:lstStyle/>
          <a:p>
            <a:fld id="{1DA2804F-39A5-4A61-81B9-DF4BC9063FDC}" type="slidenum">
              <a:rPr lang="en-US" smtClean="0"/>
              <a:pPr/>
              <a:t>34</a:t>
            </a:fld>
            <a:endParaRPr lang="en-US" smtClean="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pPr eaLnBrk="1" hangingPunct="1"/>
            <a:r>
              <a:rPr lang="en-US" smtClean="0"/>
              <a:t>The expansion problem involved deciding when and how to admit new members. By 1973 the first enlargement added Denmark, Ireland, and the United Kingdom. The second and third enlargements included countries with weaker economic and political claims—but all the same, Greece (1981), Portugal (1986), and Spain (1986) were soon admitted to the growing club.</a:t>
            </a:r>
          </a:p>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p>
            <a:fld id="{1A0BB687-77E3-4272-8EB8-791B44D38BD5}" type="slidenum">
              <a:rPr lang="en-US" smtClean="0"/>
              <a:pPr/>
              <a:t>35</a:t>
            </a:fld>
            <a:endParaRPr lang="en-US" smtClean="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pPr eaLnBrk="1" hangingPunct="1"/>
            <a:r>
              <a:rPr lang="en-US" smtClean="0"/>
              <a:t>In practice, the non-German currencies ended up being pegged to the German mark, the central reserve currency in the system (just as the U.S. dollar had been the central reserve currency in the Bretton Woods system). The ERM permitted a range of fluctuation on either side of the central value or </a:t>
            </a:r>
            <a:r>
              <a:rPr lang="en-US" i="1" smtClean="0"/>
              <a:t>parity</a:t>
            </a:r>
            <a:r>
              <a:rPr lang="en-US" smtClean="0"/>
              <a:t>: a narrow band of ±2.25% for most currencies (the escudo, lira, peseta, and pound were at times permitted a wider band of ±6%). In 1979 all EC countries except the United Kingdom joined the ERM; later, Spain joined in 1989, the United Kingdom in 1990, and Portugal in 1992. In principle, it was a “fixed but adjustable” system and the central parities could be changed, giving potential encouragement to speculators (also like Bretton Woods).</a:t>
            </a:r>
          </a:p>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p>
            <a:fld id="{BB029FF5-CBEE-4D1F-A133-5FEACF3ACABD}" type="slidenum">
              <a:rPr lang="en-US" smtClean="0"/>
              <a:pPr/>
              <a:t>36</a:t>
            </a:fld>
            <a:endParaRPr lang="en-US" smtClean="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p:spPr>
        <p:txBody>
          <a:bodyPr/>
          <a:lstStyle/>
          <a:p>
            <a:fld id="{AA0A1CE2-4A71-433B-8403-89ADF129513F}" type="slidenum">
              <a:rPr lang="en-US" smtClean="0"/>
              <a:pPr/>
              <a:t>37</a:t>
            </a:fld>
            <a:endParaRPr lang="en-US" smtClean="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AB8224BC-89F9-41F3-A26D-74FF2B9CD5C4}" type="slidenum">
              <a:rPr lang="en-US" smtClean="0"/>
              <a:pPr/>
              <a:t>38</a:t>
            </a:fld>
            <a:endParaRPr lang="en-US" smtClean="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r>
              <a:rPr lang="en-US" smtClean="0"/>
              <a:t>Under the plan for the euro, countries would transition from their pegged rates within the ERM into an </a:t>
            </a:r>
            <a:r>
              <a:rPr lang="en-US" i="1" smtClean="0"/>
              <a:t>irrevocable peg </a:t>
            </a:r>
            <a:r>
              <a:rPr lang="en-US" smtClean="0"/>
              <a:t>with the euro at an appointed date.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p:spPr>
        <p:txBody>
          <a:bodyPr/>
          <a:lstStyle/>
          <a:p>
            <a:fld id="{996BD00F-7BE8-4A0B-B266-B8F935E54A90}" type="slidenum">
              <a:rPr lang="en-US" smtClean="0"/>
              <a:pPr/>
              <a:t>39</a:t>
            </a:fld>
            <a:endParaRPr lang="en-US" smtClean="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p:spPr>
        <p:txBody>
          <a:bodyPr/>
          <a:lstStyle/>
          <a:p>
            <a:fld id="{1A3DF824-3A33-46A0-8484-DBE92847F2DE}" type="slidenum">
              <a:rPr lang="en-US" smtClean="0"/>
              <a:pPr/>
              <a:t>40</a:t>
            </a:fld>
            <a:endParaRPr lang="en-US" smtClean="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DA201054-3DF9-4361-996B-84BE93CFD56F}" type="slidenum">
              <a:rPr lang="en-US" smtClean="0"/>
              <a:pPr/>
              <a:t>5</a:t>
            </a:fld>
            <a:endParaRPr lang="en-US"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p:spPr>
        <p:txBody>
          <a:bodyPr/>
          <a:lstStyle/>
          <a:p>
            <a:fld id="{3A0C6028-CEF4-4D4E-9790-C624AEE9DED2}" type="slidenum">
              <a:rPr lang="en-US" smtClean="0"/>
              <a:pPr/>
              <a:t>41</a:t>
            </a:fld>
            <a:endParaRPr lang="en-US" smtClean="0"/>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p:spPr>
        <p:txBody>
          <a:bodyPr/>
          <a:lstStyle/>
          <a:p>
            <a:fld id="{4B436DAA-4005-44A8-A1CF-F69762E900D3}" type="slidenum">
              <a:rPr lang="en-US" smtClean="0"/>
              <a:pPr/>
              <a:t>42</a:t>
            </a:fld>
            <a:endParaRPr lang="en-US" smtClean="0"/>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p>
            <a:fld id="{6182A11E-5030-4AB0-9FE3-02FE8D8A5A76}" type="slidenum">
              <a:rPr lang="en-US" smtClean="0"/>
              <a:pPr/>
              <a:t>43</a:t>
            </a:fld>
            <a:endParaRPr lang="en-US" smtClean="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p:spPr>
        <p:txBody>
          <a:bodyPr/>
          <a:lstStyle/>
          <a:p>
            <a:fld id="{B5EF4975-3E27-45DC-9C57-586764BFE7C5}" type="slidenum">
              <a:rPr lang="en-US" smtClean="0"/>
              <a:pPr/>
              <a:t>44</a:t>
            </a:fld>
            <a:endParaRPr lang="en-US" smtClean="0"/>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p:spPr>
        <p:txBody>
          <a:bodyPr/>
          <a:lstStyle/>
          <a:p>
            <a:fld id="{26B58496-B520-49A8-A531-12F5F1C5CAC2}" type="slidenum">
              <a:rPr lang="en-US" smtClean="0"/>
              <a:pPr/>
              <a:t>45</a:t>
            </a:fld>
            <a:endParaRPr lang="en-US" smtClean="0"/>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p:spPr>
        <p:txBody>
          <a:bodyPr/>
          <a:lstStyle/>
          <a:p>
            <a:fld id="{6613EA71-D464-4C24-BAD7-6B39B539CB96}" type="slidenum">
              <a:rPr lang="en-US" smtClean="0"/>
              <a:pPr/>
              <a:t>46</a:t>
            </a:fld>
            <a:endParaRPr lang="en-US" smtClean="0"/>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p:spPr>
        <p:txBody>
          <a:bodyPr/>
          <a:lstStyle/>
          <a:p>
            <a:fld id="{D0476809-A50F-45C4-BB48-5FD2AF6956DB}" type="slidenum">
              <a:rPr lang="en-US" smtClean="0"/>
              <a:pPr/>
              <a:t>47</a:t>
            </a:fld>
            <a:endParaRPr lang="en-US" smtClean="0"/>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pPr eaLnBrk="1" hangingPunct="1"/>
            <a:r>
              <a:rPr lang="en-US" smtClean="0"/>
              <a:t>The ECB also differs from the Bank of England, whose Governor Mervyn King once famously used the term “inflation nutter” to describe a policy maker with an excessive focus on price stability. The ECB’s early obsessive focus on money and prices was thought to reflect a combination of its Germanic heritage and its relative lack of long-term reputation.</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C15972AF-02B3-403C-AE14-4C5ACDA2497E}" type="slidenum">
              <a:rPr lang="en-US" smtClean="0"/>
              <a:pPr/>
              <a:t>48</a:t>
            </a:fld>
            <a:endParaRPr lang="en-US" smtClean="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p:spPr>
        <p:txBody>
          <a:bodyPr/>
          <a:lstStyle/>
          <a:p>
            <a:fld id="{5DDBFFCE-651E-468F-954C-11A95B10104B}" type="slidenum">
              <a:rPr lang="en-US" smtClean="0"/>
              <a:pPr/>
              <a:t>49</a:t>
            </a:fld>
            <a:endParaRPr lang="en-US" smtClean="0"/>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pPr eaLnBrk="1" hangingPunct="1"/>
            <a:r>
              <a:rPr lang="en-US" smtClean="0"/>
              <a:t>There is nothing akin to the U.S. requirement that the Federal Reserve chairman regularly answer questions from Congress. Rather, the ECB has a more informal dialogue and consultations with the Council, Commission, and Parliament. </a:t>
            </a:r>
          </a:p>
          <a:p>
            <a:pPr eaLnBrk="1" hangingPunct="1"/>
            <a:r>
              <a:rPr lang="en-US" smtClean="0"/>
              <a:t>Occasionally, national heads of governments weigh in to attack the ECB’s policy choices or to defend them. Along with the EU’s commissioner for economic and monetary affairs, heads of government can make pronouncements and lobby, but they can do little more unless a treaty revision places the ECB under more scrutiny.</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p:spPr>
        <p:txBody>
          <a:bodyPr/>
          <a:lstStyle/>
          <a:p>
            <a:fld id="{A547A30F-DB9D-45EC-AE60-CA222BA48785}" type="slidenum">
              <a:rPr lang="en-US" smtClean="0"/>
              <a:pPr/>
              <a:t>50</a:t>
            </a:fld>
            <a:endParaRPr lang="en-US" smtClean="0"/>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p:spPr>
        <p:txBody>
          <a:bodyPr/>
          <a:lstStyle/>
          <a:p>
            <a:pPr eaLnBrk="1" hangingPunct="1"/>
            <a:r>
              <a:rPr lang="en-US" smtClean="0"/>
              <a:t>Today, as we learned when studying exchange rates in the long run, a popular recipe for sound monetary policy is a combination of central bank independence and an inflation target.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F90BE672-3982-4520-9379-7E5A48DB7BBA}" type="slidenum">
              <a:rPr lang="en-US" smtClean="0"/>
              <a:pPr/>
              <a:t>6</a:t>
            </a:fld>
            <a:endParaRPr lang="en-US" smtClean="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p:spPr>
        <p:txBody>
          <a:bodyPr/>
          <a:lstStyle/>
          <a:p>
            <a:fld id="{EF4100F1-E9FC-44E5-B956-8EAD64D36855}" type="slidenum">
              <a:rPr lang="en-US" smtClean="0"/>
              <a:pPr/>
              <a:t>51</a:t>
            </a:fld>
            <a:endParaRPr lang="en-US" smtClean="0"/>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p>
            <a:fld id="{DCD0DD4E-F9DB-4F7C-A943-D691F886D62E}" type="slidenum">
              <a:rPr lang="en-US" smtClean="0"/>
              <a:pPr/>
              <a:t>52</a:t>
            </a:fld>
            <a:endParaRPr lang="en-US" smtClean="0"/>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p:spPr>
        <p:txBody>
          <a:bodyPr/>
          <a:lstStyle/>
          <a:p>
            <a:fld id="{E8DC1E48-3CD3-41F0-AF63-01292B1ADCF0}" type="slidenum">
              <a:rPr lang="en-US" smtClean="0"/>
              <a:pPr/>
              <a:t>53</a:t>
            </a:fld>
            <a:endParaRPr lang="en-US" smtClean="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p>
            <a:fld id="{BC53DCD8-49EB-43B6-A1FB-97E61C3C949C}" type="slidenum">
              <a:rPr lang="en-US" smtClean="0"/>
              <a:pPr/>
              <a:t>54</a:t>
            </a:fld>
            <a:endParaRPr lang="en-US" smtClean="0"/>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p:spPr>
        <p:txBody>
          <a:bodyPr/>
          <a:lstStyle/>
          <a:p>
            <a:fld id="{8D56234B-C555-4122-BF0B-01A4729AF6A3}" type="slidenum">
              <a:rPr lang="en-US" smtClean="0"/>
              <a:pPr/>
              <a:t>55</a:t>
            </a:fld>
            <a:endParaRPr lang="en-US" smtClean="0"/>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p:spPr>
        <p:txBody>
          <a:bodyPr/>
          <a:lstStyle/>
          <a:p>
            <a:pPr eaLnBrk="1" hangingPunct="1"/>
            <a:r>
              <a:rPr lang="en-US" smtClean="0"/>
              <a:t>Notes:</a:t>
            </a:r>
          </a:p>
          <a:p>
            <a:pPr eaLnBrk="1" hangingPunct="1"/>
            <a:r>
              <a:rPr lang="en-US" smtClean="0"/>
              <a:t>The ERM bands in effect at the time of the Maastricht Treaty were </a:t>
            </a:r>
            <a:r>
              <a:rPr lang="en-US" i="1" smtClean="0"/>
              <a:t>narrow </a:t>
            </a:r>
            <a:r>
              <a:rPr lang="en-US" smtClean="0"/>
              <a:t>(±2.25% or ±6%); since 1993 they have been </a:t>
            </a:r>
            <a:r>
              <a:rPr lang="en-US" i="1" smtClean="0"/>
              <a:t>wide </a:t>
            </a:r>
            <a:r>
              <a:rPr lang="en-US" smtClean="0"/>
              <a:t>(±15%). The first rule is now applied using the wide bands. Escape clauses are included in the last two fiscal rules, as follows:</a:t>
            </a:r>
          </a:p>
          <a:p>
            <a:pPr eaLnBrk="1" hangingPunct="1"/>
            <a:r>
              <a:rPr lang="en-US" smtClean="0"/>
              <a:t>1 Or “the ratio must have declined substantially and continuously and reached a level close to 3% or, alternatively, must remain close to 3% while representing only an exceptional and temporary excess.”</a:t>
            </a:r>
          </a:p>
          <a:p>
            <a:pPr eaLnBrk="1" hangingPunct="1"/>
            <a:r>
              <a:rPr lang="en-US" smtClean="0"/>
              <a:t>2 Or “the ratio must have sufficiently diminished and must be approaching the reference value at a satisfactory pace.”</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p:spPr>
        <p:txBody>
          <a:bodyPr/>
          <a:lstStyle/>
          <a:p>
            <a:fld id="{E452F510-DAB0-47CE-9D0A-B22F1E666374}" type="slidenum">
              <a:rPr lang="en-US" smtClean="0"/>
              <a:pPr/>
              <a:t>56</a:t>
            </a:fld>
            <a:endParaRPr lang="en-US" smtClean="0"/>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p:spPr>
        <p:txBody>
          <a:bodyPr/>
          <a:lstStyle/>
          <a:p>
            <a:pPr eaLnBrk="1" hangingPunct="1"/>
            <a:r>
              <a:rPr lang="en-US" smtClean="0"/>
              <a:t>The rules say that a country must stay in its ERM band (with no realignment) for two years to satisfy the peg rule. It must have an inflation rate “close to” that of the three lowest-inflation countries in the zone to satisfy the inflation rule. And it must</a:t>
            </a:r>
          </a:p>
          <a:p>
            <a:pPr eaLnBrk="1" hangingPunct="1"/>
            <a:r>
              <a:rPr lang="en-US" smtClean="0"/>
              <a:t>have a long-term interest rate “close to” that in the three low-inflation countries. All three tests must be met for a country to satisfy the admission criteria.</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p:spPr>
        <p:txBody>
          <a:bodyPr/>
          <a:lstStyle/>
          <a:p>
            <a:fld id="{F3487A88-3443-4255-A320-8EAC28BF6FCB}" type="slidenum">
              <a:rPr lang="en-US" smtClean="0"/>
              <a:pPr/>
              <a:t>57</a:t>
            </a:fld>
            <a:endParaRPr lang="en-US" smtClean="0"/>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p:spPr>
        <p:txBody>
          <a:bodyPr/>
          <a:lstStyle/>
          <a:p>
            <a:fld id="{C6BDFE68-222C-4B20-9CF8-D8867B080C4A}" type="slidenum">
              <a:rPr lang="en-US" smtClean="0"/>
              <a:pPr/>
              <a:t>58</a:t>
            </a:fld>
            <a:endParaRPr lang="en-US" smtClean="0"/>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p:spPr>
        <p:txBody>
          <a:bodyPr/>
          <a:lstStyle/>
          <a:p>
            <a:fld id="{6881CF29-6863-4B0E-84DF-2558A0619041}" type="slidenum">
              <a:rPr lang="en-US" smtClean="0"/>
              <a:pPr/>
              <a:t>59</a:t>
            </a:fld>
            <a:endParaRPr lang="en-US" smtClean="0"/>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p:spPr>
        <p:txBody>
          <a:bodyPr/>
          <a:lstStyle/>
          <a:p>
            <a:fld id="{DB98404E-7E49-458E-A644-B8E6D45056B6}" type="slidenum">
              <a:rPr lang="en-US" smtClean="0"/>
              <a:pPr/>
              <a:t>60</a:t>
            </a:fld>
            <a:endParaRPr lang="en-US" smtClean="0"/>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0719A741-5D22-45E9-89F1-473D072D8162}" type="slidenum">
              <a:rPr lang="en-US" smtClean="0"/>
              <a:pPr/>
              <a:t>7</a:t>
            </a:fld>
            <a:endParaRPr lang="en-US" smtClean="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r>
              <a:rPr lang="en-US" smtClean="0"/>
              <a:t>When two regions adopt a common currency, each region will lose its monetary autonomy, and the monetary authorities who have control of the common currency will decide on a common monetary policy and set a common interest rate for all members.</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p:spPr>
        <p:txBody>
          <a:bodyPr/>
          <a:lstStyle/>
          <a:p>
            <a:fld id="{BA187B2C-BA74-4D97-8E4F-C454C1E7DBD4}" type="slidenum">
              <a:rPr lang="en-US" smtClean="0"/>
              <a:pPr/>
              <a:t>61</a:t>
            </a:fld>
            <a:endParaRPr lang="en-US" smtClean="0"/>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pPr eaLnBrk="1" hangingPunct="1"/>
            <a:r>
              <a:rPr lang="en-US" smtClean="0"/>
              <a:t>In the end, the SGP provided no answer whatsoever and even before the ink was dry, naysayers were unkind enough to term it the “stupidity pact.”</a:t>
            </a:r>
          </a:p>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p:spPr>
        <p:txBody>
          <a:bodyPr/>
          <a:lstStyle/>
          <a:p>
            <a:fld id="{8ABD2E4E-6485-46D0-93CA-2A2BD629BE69}" type="slidenum">
              <a:rPr lang="en-US" smtClean="0"/>
              <a:pPr/>
              <a:t>62</a:t>
            </a:fld>
            <a:endParaRPr lang="en-US" smtClean="0"/>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p:spPr>
        <p:txBody>
          <a:bodyPr/>
          <a:lstStyle/>
          <a:p>
            <a:fld id="{B417EA61-A26B-4ED8-A512-A76AB65F51D5}" type="slidenum">
              <a:rPr lang="en-US" smtClean="0"/>
              <a:pPr/>
              <a:t>63</a:t>
            </a:fld>
            <a:endParaRPr lang="en-US" smtClean="0"/>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p:spPr>
        <p:txBody>
          <a:bodyPr/>
          <a:lstStyle/>
          <a:p>
            <a:fld id="{D9CE71C1-BCEE-478D-A403-0B2A9733F859}" type="slidenum">
              <a:rPr lang="en-US" smtClean="0"/>
              <a:pPr/>
              <a:t>64</a:t>
            </a:fld>
            <a:endParaRPr lang="en-US" smtClean="0"/>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p:spPr>
        <p:txBody>
          <a:bodyPr/>
          <a:lstStyle/>
          <a:p>
            <a:fld id="{32E4732D-E81E-4246-86E7-6491C655BC57}" type="slidenum">
              <a:rPr lang="en-US" smtClean="0"/>
              <a:pPr/>
              <a:t>65</a:t>
            </a:fld>
            <a:endParaRPr lang="en-US" smtClean="0"/>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p:spPr>
        <p:txBody>
          <a:bodyPr/>
          <a:lstStyle/>
          <a:p>
            <a:fld id="{ABDACEBA-DFF9-4C12-9769-D1751F30FDEA}" type="slidenum">
              <a:rPr lang="en-US" smtClean="0"/>
              <a:pPr/>
              <a:t>66</a:t>
            </a:fld>
            <a:endParaRPr lang="en-US" smtClean="0"/>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a:noFill/>
        </p:spPr>
        <p:txBody>
          <a:bodyPr/>
          <a:lstStyle/>
          <a:p>
            <a:fld id="{7DCCB2F1-0FDC-4507-A37D-D250B289F7E6}" type="slidenum">
              <a:rPr lang="en-US" smtClean="0"/>
              <a:pPr/>
              <a:t>67</a:t>
            </a:fld>
            <a:endParaRPr lang="en-US" smtClean="0"/>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p:spPr>
        <p:txBody>
          <a:bodyPr/>
          <a:lstStyle/>
          <a:p>
            <a:fld id="{12E2F0F3-027D-4D5D-B405-08C911F7198C}" type="slidenum">
              <a:rPr lang="en-US" smtClean="0"/>
              <a:pPr/>
              <a:t>68</a:t>
            </a:fld>
            <a:endParaRPr lang="en-US" smtClean="0"/>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p:spPr>
        <p:txBody>
          <a:bodyPr/>
          <a:lstStyle/>
          <a:p>
            <a:fld id="{692AD5E1-18F3-4295-8469-79E260948A46}" type="slidenum">
              <a:rPr lang="en-US" smtClean="0"/>
              <a:pPr/>
              <a:t>69</a:t>
            </a:fld>
            <a:endParaRPr lang="en-US" smtClean="0"/>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p:spPr>
        <p:txBody>
          <a:bodyPr/>
          <a:lstStyle/>
          <a:p>
            <a:fld id="{0A2FC35D-169F-407B-A22C-25FDD227EFA1}" type="slidenum">
              <a:rPr lang="en-US" smtClean="0"/>
              <a:pPr/>
              <a:t>70</a:t>
            </a:fld>
            <a:endParaRPr lang="en-US" smtClean="0"/>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983B93C0-ED14-45A4-874C-08D2AEC7F575}" type="slidenum">
              <a:rPr lang="en-US" smtClean="0"/>
              <a:pPr/>
              <a:t>8</a:t>
            </a:fld>
            <a:endParaRPr lang="en-US"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r>
              <a:rPr lang="en-US" smtClean="0"/>
              <a:t>If the net benefits are negative, the home country would stay out based on its economic interests. If the net benefits turn positive, the home country would join based on its economic interests.</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p>
            <a:fld id="{E4765823-E944-427E-97E8-3907D5A2ADF9}" type="slidenum">
              <a:rPr lang="en-US" smtClean="0"/>
              <a:pPr/>
              <a:t>71</a:t>
            </a:fld>
            <a:endParaRPr lang="en-US" smtClean="0"/>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p:spPr>
        <p:txBody>
          <a:bodyPr/>
          <a:lstStyle/>
          <a:p>
            <a:fld id="{6B93D861-C375-410E-A921-F57468239A65}" type="slidenum">
              <a:rPr lang="en-US" smtClean="0"/>
              <a:pPr/>
              <a:t>72</a:t>
            </a:fld>
            <a:endParaRPr lang="en-US" smtClean="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a:noFill/>
        </p:spPr>
        <p:txBody>
          <a:bodyPr/>
          <a:lstStyle/>
          <a:p>
            <a:fld id="{AA62C90F-C354-4EAC-828D-BAE8629FDD6E}" type="slidenum">
              <a:rPr lang="en-US" smtClean="0"/>
              <a:pPr/>
              <a:t>73</a:t>
            </a:fld>
            <a:endParaRPr lang="en-US" smtClean="0"/>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a:noFill/>
        </p:spPr>
        <p:txBody>
          <a:bodyPr/>
          <a:lstStyle/>
          <a:p>
            <a:fld id="{3E70CEFE-53F4-4820-95A2-6A847337CDBC}" type="slidenum">
              <a:rPr lang="en-US" smtClean="0"/>
              <a:pPr/>
              <a:t>74</a:t>
            </a:fld>
            <a:endParaRPr lang="en-US" smtClean="0"/>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a:noFill/>
        </p:spPr>
        <p:txBody>
          <a:bodyPr/>
          <a:lstStyle/>
          <a:p>
            <a:fld id="{0F49381B-CDFF-4976-8002-E82F9AC1BA44}" type="slidenum">
              <a:rPr lang="en-US" smtClean="0"/>
              <a:pPr/>
              <a:t>75</a:t>
            </a:fld>
            <a:endParaRPr lang="en-US" smtClean="0"/>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p:spPr>
        <p:txBody>
          <a:bodyPr/>
          <a:lstStyle/>
          <a:p>
            <a:fld id="{6F5CA2EC-5265-44E0-958C-1F1D26CE29F3}" type="slidenum">
              <a:rPr lang="en-US" smtClean="0"/>
              <a:pPr/>
              <a:t>76</a:t>
            </a:fld>
            <a:endParaRPr lang="en-US" smtClean="0"/>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a:spLocks noGrp="1" noChangeArrowheads="1"/>
          </p:cNvSpPr>
          <p:nvPr>
            <p:ph type="sldNum" sz="quarter" idx="5"/>
          </p:nvPr>
        </p:nvSpPr>
        <p:spPr>
          <a:noFill/>
        </p:spPr>
        <p:txBody>
          <a:bodyPr/>
          <a:lstStyle/>
          <a:p>
            <a:fld id="{A3148459-3ABE-4881-A1AD-8142C5294E4D}" type="slidenum">
              <a:rPr lang="en-US" smtClean="0"/>
              <a:pPr/>
              <a:t>77</a:t>
            </a:fld>
            <a:endParaRPr lang="en-US" smtClean="0"/>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idx="5"/>
          </p:nvPr>
        </p:nvSpPr>
        <p:spPr>
          <a:noFill/>
        </p:spPr>
        <p:txBody>
          <a:bodyPr/>
          <a:lstStyle/>
          <a:p>
            <a:fld id="{B27EE961-8E1A-4CA2-A4F0-61E1E8422996}" type="slidenum">
              <a:rPr lang="en-US" smtClean="0"/>
              <a:pPr/>
              <a:t>78</a:t>
            </a:fld>
            <a:endParaRPr lang="en-US" smtClean="0"/>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a:spLocks noGrp="1" noChangeArrowheads="1"/>
          </p:cNvSpPr>
          <p:nvPr>
            <p:ph type="sldNum" sz="quarter" idx="5"/>
          </p:nvPr>
        </p:nvSpPr>
        <p:spPr>
          <a:noFill/>
        </p:spPr>
        <p:txBody>
          <a:bodyPr/>
          <a:lstStyle/>
          <a:p>
            <a:fld id="{6C7CB190-975D-47E8-AEB2-B2B7FEF49C22}" type="slidenum">
              <a:rPr lang="en-US" smtClean="0"/>
              <a:pPr/>
              <a:t>79</a:t>
            </a:fld>
            <a:endParaRPr lang="en-US" smtClean="0"/>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a:spLocks noGrp="1" noChangeArrowheads="1"/>
          </p:cNvSpPr>
          <p:nvPr>
            <p:ph type="sldNum" sz="quarter" idx="5"/>
          </p:nvPr>
        </p:nvSpPr>
        <p:spPr>
          <a:noFill/>
        </p:spPr>
        <p:txBody>
          <a:bodyPr/>
          <a:lstStyle/>
          <a:p>
            <a:fld id="{5461BD6B-E22E-453C-89DF-A7E0EFB0B2FB}" type="slidenum">
              <a:rPr lang="en-US" smtClean="0"/>
              <a:pPr/>
              <a:t>80</a:t>
            </a:fld>
            <a:endParaRPr lang="en-US" smtClean="0"/>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34355E51-E998-43AB-8ED0-346E23679ACE}" type="slidenum">
              <a:rPr lang="en-US" smtClean="0"/>
              <a:pPr/>
              <a:t>9</a:t>
            </a:fld>
            <a:endParaRPr lang="en-US"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a:spLocks noGrp="1" noChangeArrowheads="1"/>
          </p:cNvSpPr>
          <p:nvPr>
            <p:ph type="sldNum" sz="quarter" idx="5"/>
          </p:nvPr>
        </p:nvSpPr>
        <p:spPr>
          <a:noFill/>
        </p:spPr>
        <p:txBody>
          <a:bodyPr/>
          <a:lstStyle/>
          <a:p>
            <a:fld id="{03F7617E-05CE-4898-91BB-12938707C62A}" type="slidenum">
              <a:rPr lang="en-US" smtClean="0"/>
              <a:pPr/>
              <a:t>81</a:t>
            </a:fld>
            <a:endParaRPr lang="en-US" smtClean="0"/>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a:noFill/>
        </p:spPr>
        <p:txBody>
          <a:bodyPr/>
          <a:lstStyle/>
          <a:p>
            <a:fld id="{02B91B51-6F4A-47B2-94AF-38B7BF294DFE}" type="slidenum">
              <a:rPr lang="en-US" smtClean="0"/>
              <a:pPr/>
              <a:t>82</a:t>
            </a:fld>
            <a:endParaRPr lang="en-US" smtClean="0"/>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a:spLocks noGrp="1" noChangeArrowheads="1"/>
          </p:cNvSpPr>
          <p:nvPr>
            <p:ph type="sldNum" sz="quarter" idx="5"/>
          </p:nvPr>
        </p:nvSpPr>
        <p:spPr>
          <a:noFill/>
        </p:spPr>
        <p:txBody>
          <a:bodyPr/>
          <a:lstStyle/>
          <a:p>
            <a:fld id="{68F6A8FA-17B2-4280-B07B-7BBFEBE5BCEB}" type="slidenum">
              <a:rPr lang="en-US" smtClean="0"/>
              <a:pPr/>
              <a:t>83</a:t>
            </a:fld>
            <a:endParaRPr lang="en-US" smtClean="0"/>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7"/>
          <p:cNvSpPr>
            <a:spLocks noGrp="1" noChangeArrowheads="1"/>
          </p:cNvSpPr>
          <p:nvPr>
            <p:ph type="sldNum" sz="quarter" idx="5"/>
          </p:nvPr>
        </p:nvSpPr>
        <p:spPr>
          <a:noFill/>
        </p:spPr>
        <p:txBody>
          <a:bodyPr/>
          <a:lstStyle/>
          <a:p>
            <a:fld id="{F044F7A9-5758-421A-96F5-86BB989C8806}" type="slidenum">
              <a:rPr lang="en-US" smtClean="0"/>
              <a:pPr/>
              <a:t>84</a:t>
            </a:fld>
            <a:endParaRPr lang="en-US" smtClean="0"/>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a:spLocks noGrp="1" noChangeArrowheads="1"/>
          </p:cNvSpPr>
          <p:nvPr>
            <p:ph type="sldNum" sz="quarter" idx="5"/>
          </p:nvPr>
        </p:nvSpPr>
        <p:spPr>
          <a:noFill/>
        </p:spPr>
        <p:txBody>
          <a:bodyPr/>
          <a:lstStyle/>
          <a:p>
            <a:fld id="{B2DFBC2D-9F4F-4D0B-9A11-4B4D406FA1AF}" type="slidenum">
              <a:rPr lang="en-US" smtClean="0"/>
              <a:pPr/>
              <a:t>85</a:t>
            </a:fld>
            <a:endParaRPr lang="en-US" smtClean="0"/>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p:cNvSpPr>
            <a:spLocks noGrp="1" noChangeArrowheads="1"/>
          </p:cNvSpPr>
          <p:nvPr>
            <p:ph type="sldNum" sz="quarter" idx="5"/>
          </p:nvPr>
        </p:nvSpPr>
        <p:spPr>
          <a:noFill/>
        </p:spPr>
        <p:txBody>
          <a:bodyPr/>
          <a:lstStyle/>
          <a:p>
            <a:fld id="{6D16B1B7-7EEA-45E7-B61B-474317501364}" type="slidenum">
              <a:rPr lang="en-US" smtClean="0"/>
              <a:pPr/>
              <a:t>86</a:t>
            </a:fld>
            <a:endParaRPr lang="en-US" smtClean="0"/>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p:cNvSpPr>
            <a:spLocks noGrp="1" noChangeArrowheads="1"/>
          </p:cNvSpPr>
          <p:nvPr>
            <p:ph type="sldNum" sz="quarter" idx="5"/>
          </p:nvPr>
        </p:nvSpPr>
        <p:spPr>
          <a:noFill/>
        </p:spPr>
        <p:txBody>
          <a:bodyPr/>
          <a:lstStyle/>
          <a:p>
            <a:fld id="{43C7CAAE-BF93-4B98-9294-921D9947BDCA}" type="slidenum">
              <a:rPr lang="en-US" smtClean="0"/>
              <a:pPr/>
              <a:t>87</a:t>
            </a:fld>
            <a:endParaRPr lang="en-US" smtClean="0"/>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7"/>
          <p:cNvSpPr>
            <a:spLocks noGrp="1" noChangeArrowheads="1"/>
          </p:cNvSpPr>
          <p:nvPr>
            <p:ph type="sldNum" sz="quarter" idx="5"/>
          </p:nvPr>
        </p:nvSpPr>
        <p:spPr>
          <a:noFill/>
        </p:spPr>
        <p:txBody>
          <a:bodyPr/>
          <a:lstStyle/>
          <a:p>
            <a:fld id="{E95C7A03-4DDB-423C-97AB-A1B72D79EB13}" type="slidenum">
              <a:rPr lang="en-US" smtClean="0"/>
              <a:pPr/>
              <a:t>88</a:t>
            </a:fld>
            <a:endParaRPr lang="en-US" smtClean="0"/>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6CE76CE8-E85A-4353-ACE6-B85447E278CD}" type="slidenum">
              <a:rPr lang="en-US" smtClean="0"/>
              <a:pPr/>
              <a:t>10</a:t>
            </a:fld>
            <a:endParaRPr lang="en-US" smtClean="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r>
              <a:rPr lang="en-US" smtClean="0"/>
              <a:t>In Denmark, proposals to join the Eurozone have been defeated by democratic referendum.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703263"/>
            <a:ext cx="1985962" cy="56975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6275" y="703263"/>
            <a:ext cx="5805488" cy="5697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2475" y="1641475"/>
            <a:ext cx="3857625"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641475"/>
            <a:ext cx="3857625"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70724" name="Rectangle 4"/>
          <p:cNvSpPr>
            <a:spLocks noChangeArrowheads="1"/>
          </p:cNvSpPr>
          <p:nvPr/>
        </p:nvSpPr>
        <p:spPr bwMode="auto">
          <a:xfrm>
            <a:off x="8220075" y="6669088"/>
            <a:ext cx="928688" cy="188912"/>
          </a:xfrm>
          <a:prstGeom prst="rect">
            <a:avLst/>
          </a:prstGeom>
          <a:solidFill>
            <a:srgbClr val="D4D3D3"/>
          </a:solidFill>
          <a:ln w="9525">
            <a:noFill/>
            <a:miter lim="800000"/>
            <a:headEnd/>
            <a:tailEnd/>
          </a:ln>
          <a:effectLst/>
        </p:spPr>
        <p:txBody>
          <a:bodyPr anchor="ctr" anchorCtr="1"/>
          <a:lstStyle/>
          <a:p>
            <a:pPr algn="r">
              <a:spcBef>
                <a:spcPct val="10000"/>
              </a:spcBef>
              <a:spcAft>
                <a:spcPct val="10000"/>
              </a:spcAft>
              <a:defRPr/>
            </a:pPr>
            <a:fld id="{0800BE9A-ACB2-43E3-8AEF-D2479895DE8B}" type="slidenum">
              <a:rPr lang="en-US" sz="1100" b="0">
                <a:solidFill>
                  <a:srgbClr val="8A3A6A"/>
                </a:solidFill>
              </a:rPr>
              <a:pPr algn="r">
                <a:spcBef>
                  <a:spcPct val="10000"/>
                </a:spcBef>
                <a:spcAft>
                  <a:spcPct val="10000"/>
                </a:spcAft>
                <a:defRPr/>
              </a:pPr>
              <a:t>‹#›</a:t>
            </a:fld>
            <a:r>
              <a:rPr lang="en-US" sz="1100" b="0" dirty="0">
                <a:solidFill>
                  <a:srgbClr val="8A3A6A"/>
                </a:solidFill>
              </a:rPr>
              <a:t> of 88</a:t>
            </a:r>
          </a:p>
        </p:txBody>
      </p:sp>
      <p:sp>
        <p:nvSpPr>
          <p:cNvPr id="670725" name="Rectangle 5"/>
          <p:cNvSpPr>
            <a:spLocks noChangeArrowheads="1"/>
          </p:cNvSpPr>
          <p:nvPr/>
        </p:nvSpPr>
        <p:spPr bwMode="auto">
          <a:xfrm>
            <a:off x="427038" y="6623050"/>
            <a:ext cx="8420100" cy="234950"/>
          </a:xfrm>
          <a:prstGeom prst="rect">
            <a:avLst/>
          </a:prstGeom>
          <a:noFill/>
          <a:ln w="9525">
            <a:noFill/>
            <a:miter lim="800000"/>
            <a:headEnd/>
            <a:tailEnd/>
          </a:ln>
          <a:effectLst/>
        </p:spPr>
        <p:txBody>
          <a:bodyPr anchor="ctr"/>
          <a:lstStyle/>
          <a:p>
            <a:pPr eaLnBrk="0" hangingPunct="0">
              <a:spcBef>
                <a:spcPct val="10000"/>
              </a:spcBef>
              <a:spcAft>
                <a:spcPct val="10000"/>
              </a:spcAft>
              <a:defRPr/>
            </a:pPr>
            <a:r>
              <a:rPr lang="en-US" sz="1000" b="0" dirty="0">
                <a:solidFill>
                  <a:schemeClr val="bg2"/>
                </a:solidFill>
              </a:rPr>
              <a:t>Copyright © 2011 Worth Publishers</a:t>
            </a:r>
            <a:r>
              <a:rPr lang="en-US" sz="1000" b="0" dirty="0">
                <a:solidFill>
                  <a:schemeClr val="bg2"/>
                </a:solidFill>
                <a:cs typeface="Arial" charset="0"/>
              </a:rPr>
              <a:t>·</a:t>
            </a:r>
            <a:r>
              <a:rPr lang="en-US" sz="1000" b="0" dirty="0">
                <a:solidFill>
                  <a:schemeClr val="bg2"/>
                </a:solidFill>
              </a:rPr>
              <a:t> International Economics</a:t>
            </a:r>
            <a:r>
              <a:rPr lang="en-US" sz="1000" b="0" dirty="0">
                <a:solidFill>
                  <a:schemeClr val="bg2"/>
                </a:solidFill>
                <a:cs typeface="Arial" charset="0"/>
              </a:rPr>
              <a:t>· </a:t>
            </a:r>
            <a:r>
              <a:rPr lang="en-US" sz="1000" b="0" dirty="0">
                <a:solidFill>
                  <a:schemeClr val="bg2"/>
                </a:solidFill>
              </a:rPr>
              <a:t>Feenstra/Taylor, 2/e</a:t>
            </a:r>
          </a:p>
        </p:txBody>
      </p:sp>
      <p:sp>
        <p:nvSpPr>
          <p:cNvPr id="670726" name="Rectangle 6"/>
          <p:cNvSpPr>
            <a:spLocks noChangeArrowheads="1"/>
          </p:cNvSpPr>
          <p:nvPr/>
        </p:nvSpPr>
        <p:spPr bwMode="auto">
          <a:xfrm rot="10800000">
            <a:off x="0" y="396875"/>
            <a:ext cx="234950" cy="6272213"/>
          </a:xfrm>
          <a:prstGeom prst="rect">
            <a:avLst/>
          </a:prstGeom>
          <a:noFill/>
          <a:ln w="9525">
            <a:noFill/>
            <a:miter lim="800000"/>
            <a:headEnd/>
            <a:tailEnd/>
          </a:ln>
          <a:effectLst/>
        </p:spPr>
        <p:txBody>
          <a:bodyPr vert="eaVert" wrap="none" tIns="182880" bIns="365760" anchor="ctr"/>
          <a:lstStyle/>
          <a:p>
            <a:pPr>
              <a:spcBef>
                <a:spcPct val="10000"/>
              </a:spcBef>
              <a:spcAft>
                <a:spcPct val="10000"/>
              </a:spcAft>
              <a:tabLst>
                <a:tab pos="1089025" algn="l"/>
              </a:tabLst>
            </a:pPr>
            <a:r>
              <a:rPr lang="en-US" sz="1200" b="0">
                <a:solidFill>
                  <a:schemeClr val="bg2"/>
                </a:solidFill>
              </a:rPr>
              <a:t>Chapter 20: The Euro</a:t>
            </a:r>
          </a:p>
        </p:txBody>
      </p:sp>
      <p:sp>
        <p:nvSpPr>
          <p:cNvPr id="1029" name="Rectangle 8"/>
          <p:cNvSpPr>
            <a:spLocks noGrp="1" noChangeArrowheads="1"/>
          </p:cNvSpPr>
          <p:nvPr>
            <p:ph type="title"/>
          </p:nvPr>
        </p:nvSpPr>
        <p:spPr bwMode="auto">
          <a:xfrm>
            <a:off x="676275" y="703263"/>
            <a:ext cx="7339013"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styleand dafsklfjskfjsdakjsdaadjfsdakfdsjlajfaffsd</a:t>
            </a:r>
          </a:p>
        </p:txBody>
      </p:sp>
      <p:sp>
        <p:nvSpPr>
          <p:cNvPr id="1030" name="Rectangle 9"/>
          <p:cNvSpPr>
            <a:spLocks noGrp="1" noChangeArrowheads="1"/>
          </p:cNvSpPr>
          <p:nvPr>
            <p:ph type="body" idx="1"/>
          </p:nvPr>
        </p:nvSpPr>
        <p:spPr bwMode="auto">
          <a:xfrm>
            <a:off x="752475" y="1641475"/>
            <a:ext cx="7867650" cy="4759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Tree>
  </p:cSld>
  <p:clrMap bg1="lt1" tx1="dk1" bg2="lt2" tx2="dk2" accent1="accent1" accent2="accent2" accent3="accent3" accent4="accent4" accent5="accent5" accent6="accent6" hlink="hlink" folHlink="folHlink"/>
  <p:sldLayoutIdLst>
    <p:sldLayoutId id="2147483699" r:id="rId1"/>
    <p:sldLayoutId id="2147483698" r:id="rId2"/>
    <p:sldLayoutId id="2147483697" r:id="rId3"/>
    <p:sldLayoutId id="2147483696" r:id="rId4"/>
    <p:sldLayoutId id="2147483695" r:id="rId5"/>
    <p:sldLayoutId id="2147483694" r:id="rId6"/>
    <p:sldLayoutId id="2147483693" r:id="rId7"/>
    <p:sldLayoutId id="2147483692" r:id="rId8"/>
    <p:sldLayoutId id="2147483691" r:id="rId9"/>
    <p:sldLayoutId id="2147483690" r:id="rId10"/>
    <p:sldLayoutId id="2147483689" r:id="rId11"/>
  </p:sldLayoutIdLst>
  <p:timing>
    <p:tnLst>
      <p:par>
        <p:cTn id="1" dur="indefinite" restart="never" nodeType="tmRoot"/>
      </p:par>
    </p:tnLst>
  </p:timing>
  <p:txStyles>
    <p:titleStyle>
      <a:lvl1pPr algn="l" rtl="0" eaLnBrk="0" fontAlgn="base" hangingPunct="0">
        <a:spcBef>
          <a:spcPct val="0"/>
        </a:spcBef>
        <a:spcAft>
          <a:spcPct val="0"/>
        </a:spcAft>
        <a:defRPr sz="2400" b="1">
          <a:solidFill>
            <a:srgbClr val="194F8B"/>
          </a:solidFill>
          <a:latin typeface="+mj-lt"/>
          <a:ea typeface="+mj-ea"/>
          <a:cs typeface="+mj-cs"/>
        </a:defRPr>
      </a:lvl1pPr>
      <a:lvl2pPr algn="l" rtl="0" eaLnBrk="0" fontAlgn="base" hangingPunct="0">
        <a:spcBef>
          <a:spcPct val="0"/>
        </a:spcBef>
        <a:spcAft>
          <a:spcPct val="0"/>
        </a:spcAft>
        <a:defRPr sz="2400" b="1">
          <a:solidFill>
            <a:srgbClr val="194F8B"/>
          </a:solidFill>
          <a:latin typeface="Arial" charset="0"/>
        </a:defRPr>
      </a:lvl2pPr>
      <a:lvl3pPr algn="l" rtl="0" eaLnBrk="0" fontAlgn="base" hangingPunct="0">
        <a:spcBef>
          <a:spcPct val="0"/>
        </a:spcBef>
        <a:spcAft>
          <a:spcPct val="0"/>
        </a:spcAft>
        <a:defRPr sz="2400" b="1">
          <a:solidFill>
            <a:srgbClr val="194F8B"/>
          </a:solidFill>
          <a:latin typeface="Arial" charset="0"/>
        </a:defRPr>
      </a:lvl3pPr>
      <a:lvl4pPr algn="l" rtl="0" eaLnBrk="0" fontAlgn="base" hangingPunct="0">
        <a:spcBef>
          <a:spcPct val="0"/>
        </a:spcBef>
        <a:spcAft>
          <a:spcPct val="0"/>
        </a:spcAft>
        <a:defRPr sz="2400" b="1">
          <a:solidFill>
            <a:srgbClr val="194F8B"/>
          </a:solidFill>
          <a:latin typeface="Arial" charset="0"/>
        </a:defRPr>
      </a:lvl4pPr>
      <a:lvl5pPr algn="l" rtl="0" eaLnBrk="0" fontAlgn="base" hangingPunct="0">
        <a:spcBef>
          <a:spcPct val="0"/>
        </a:spcBef>
        <a:spcAft>
          <a:spcPct val="0"/>
        </a:spcAft>
        <a:defRPr sz="2400" b="1">
          <a:solidFill>
            <a:srgbClr val="194F8B"/>
          </a:solidFill>
          <a:latin typeface="Arial" charset="0"/>
        </a:defRPr>
      </a:lvl5pPr>
      <a:lvl6pPr marL="457200" algn="l" rtl="0" fontAlgn="base">
        <a:spcBef>
          <a:spcPct val="0"/>
        </a:spcBef>
        <a:spcAft>
          <a:spcPct val="0"/>
        </a:spcAft>
        <a:defRPr sz="2400" b="1">
          <a:solidFill>
            <a:srgbClr val="194F8B"/>
          </a:solidFill>
          <a:latin typeface="Arial" charset="0"/>
        </a:defRPr>
      </a:lvl6pPr>
      <a:lvl7pPr marL="914400" algn="l" rtl="0" fontAlgn="base">
        <a:spcBef>
          <a:spcPct val="0"/>
        </a:spcBef>
        <a:spcAft>
          <a:spcPct val="0"/>
        </a:spcAft>
        <a:defRPr sz="2400" b="1">
          <a:solidFill>
            <a:srgbClr val="194F8B"/>
          </a:solidFill>
          <a:latin typeface="Arial" charset="0"/>
        </a:defRPr>
      </a:lvl7pPr>
      <a:lvl8pPr marL="1371600" algn="l" rtl="0" fontAlgn="base">
        <a:spcBef>
          <a:spcPct val="0"/>
        </a:spcBef>
        <a:spcAft>
          <a:spcPct val="0"/>
        </a:spcAft>
        <a:defRPr sz="2400" b="1">
          <a:solidFill>
            <a:srgbClr val="194F8B"/>
          </a:solidFill>
          <a:latin typeface="Arial" charset="0"/>
        </a:defRPr>
      </a:lvl8pPr>
      <a:lvl9pPr marL="1828800" algn="l" rtl="0" fontAlgn="base">
        <a:spcBef>
          <a:spcPct val="0"/>
        </a:spcBef>
        <a:spcAft>
          <a:spcPct val="0"/>
        </a:spcAft>
        <a:defRPr sz="2400" b="1">
          <a:solidFill>
            <a:srgbClr val="194F8B"/>
          </a:solidFill>
          <a:latin typeface="Arial" charset="0"/>
        </a:defRPr>
      </a:lvl9pPr>
    </p:titleStyle>
    <p:bodyStyle>
      <a:lvl1pPr marL="342900" indent="-342900" algn="l" rtl="0" eaLnBrk="0" fontAlgn="base" hangingPunct="0">
        <a:spcBef>
          <a:spcPct val="20000"/>
        </a:spcBef>
        <a:spcAft>
          <a:spcPct val="0"/>
        </a:spcAft>
        <a:defRPr sz="2000" i="1">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13.gif"/><Relationship Id="rId7" Type="http://schemas.openxmlformats.org/officeDocument/2006/relationships/image" Target="../media/image17.gif"/><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6.gif"/><Relationship Id="rId5" Type="http://schemas.openxmlformats.org/officeDocument/2006/relationships/image" Target="../media/image15.gif"/><Relationship Id="rId4" Type="http://schemas.openxmlformats.org/officeDocument/2006/relationships/image" Target="../media/image14.gif"/><Relationship Id="rId9" Type="http://schemas.openxmlformats.org/officeDocument/2006/relationships/image" Target="../media/image19.gi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3.gi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gif"/><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27.gif"/><Relationship Id="rId5" Type="http://schemas.openxmlformats.org/officeDocument/2006/relationships/image" Target="../media/image26.gif"/><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2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5.png"/><Relationship Id="rId3" Type="http://schemas.openxmlformats.org/officeDocument/2006/relationships/image" Target="../media/image29.png"/><Relationship Id="rId7" Type="http://schemas.openxmlformats.org/officeDocument/2006/relationships/image" Target="../media/image32.png"/><Relationship Id="rId12"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31.png"/><Relationship Id="rId11" Type="http://schemas.openxmlformats.org/officeDocument/2006/relationships/image" Target="../media/image39.png"/><Relationship Id="rId5" Type="http://schemas.openxmlformats.org/officeDocument/2006/relationships/image" Target="../media/image37.png"/><Relationship Id="rId10" Type="http://schemas.openxmlformats.org/officeDocument/2006/relationships/image" Target="../media/image38.png"/><Relationship Id="rId4" Type="http://schemas.openxmlformats.org/officeDocument/2006/relationships/image" Target="../media/image30.png"/><Relationship Id="rId9" Type="http://schemas.openxmlformats.org/officeDocument/2006/relationships/image" Target="../media/image34.png"/><Relationship Id="rId1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17" Type="http://schemas.openxmlformats.org/officeDocument/2006/relationships/image" Target="../media/image65.png"/><Relationship Id="rId2" Type="http://schemas.openxmlformats.org/officeDocument/2006/relationships/notesSlide" Target="../notesSlides/notesSlide56.xml"/><Relationship Id="rId16" Type="http://schemas.openxmlformats.org/officeDocument/2006/relationships/image" Target="../media/image64.png"/><Relationship Id="rId1" Type="http://schemas.openxmlformats.org/officeDocument/2006/relationships/slideLayout" Target="../slideLayouts/slideLayout4.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5" Type="http://schemas.openxmlformats.org/officeDocument/2006/relationships/image" Target="../media/image6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png"/><Relationship Id="rId2" Type="http://schemas.openxmlformats.org/officeDocument/2006/relationships/notesSlide" Target="../notesSlides/notesSlide59.xml"/><Relationship Id="rId16" Type="http://schemas.openxmlformats.org/officeDocument/2006/relationships/image" Target="../media/image79.png"/><Relationship Id="rId1" Type="http://schemas.openxmlformats.org/officeDocument/2006/relationships/slideLayout" Target="../slideLayouts/slideLayout4.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5" Type="http://schemas.openxmlformats.org/officeDocument/2006/relationships/image" Target="../media/image7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 Id="rId14" Type="http://schemas.openxmlformats.org/officeDocument/2006/relationships/image" Target="../media/image77.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notesSlide" Target="../notesSlides/notesSlide65.xml"/><Relationship Id="rId1" Type="http://schemas.openxmlformats.org/officeDocument/2006/relationships/slideLayout" Target="../slideLayouts/slideLayout4.xml"/><Relationship Id="rId6" Type="http://schemas.openxmlformats.org/officeDocument/2006/relationships/image" Target="../media/image83.png"/><Relationship Id="rId5" Type="http://schemas.openxmlformats.org/officeDocument/2006/relationships/image" Target="../media/image82.png"/><Relationship Id="rId10" Type="http://schemas.openxmlformats.org/officeDocument/2006/relationships/image" Target="../media/image87.png"/><Relationship Id="rId4" Type="http://schemas.openxmlformats.org/officeDocument/2006/relationships/image" Target="../media/image81.png"/><Relationship Id="rId9" Type="http://schemas.openxmlformats.org/officeDocument/2006/relationships/image" Target="../media/image86.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4.gif"/><Relationship Id="rId7"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7.gif"/><Relationship Id="rId11" Type="http://schemas.openxmlformats.org/officeDocument/2006/relationships/image" Target="../media/image12.gif"/><Relationship Id="rId5" Type="http://schemas.openxmlformats.org/officeDocument/2006/relationships/image" Target="../media/image6.gif"/><Relationship Id="rId10" Type="http://schemas.openxmlformats.org/officeDocument/2006/relationships/image" Target="../media/image11.gif"/><Relationship Id="rId4" Type="http://schemas.openxmlformats.org/officeDocument/2006/relationships/image" Target="../media/image5.gif"/><Relationship Id="rId9"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a:spLocks noChangeArrowheads="1"/>
          </p:cNvSpPr>
          <p:nvPr/>
        </p:nvSpPr>
        <p:spPr bwMode="auto">
          <a:xfrm>
            <a:off x="6835775" y="5926138"/>
            <a:ext cx="2308225" cy="931862"/>
          </a:xfrm>
          <a:prstGeom prst="rect">
            <a:avLst/>
          </a:prstGeom>
          <a:solidFill>
            <a:srgbClr val="FBEFD8"/>
          </a:solidFill>
          <a:ln w="9525" algn="ctr">
            <a:noFill/>
            <a:round/>
            <a:headEnd/>
            <a:tailEnd/>
          </a:ln>
        </p:spPr>
        <p:txBody>
          <a:bodyPr/>
          <a:lstStyle/>
          <a:p>
            <a:endParaRPr lang="en-US" sz="2800" b="0">
              <a:solidFill>
                <a:schemeClr val="tx2"/>
              </a:solidFill>
            </a:endParaRPr>
          </a:p>
        </p:txBody>
      </p:sp>
      <p:sp>
        <p:nvSpPr>
          <p:cNvPr id="7" name="Text Box 5"/>
          <p:cNvSpPr txBox="1">
            <a:spLocks noChangeArrowheads="1"/>
          </p:cNvSpPr>
          <p:nvPr/>
        </p:nvSpPr>
        <p:spPr bwMode="auto">
          <a:xfrm>
            <a:off x="1103313" y="1555750"/>
            <a:ext cx="3611562" cy="457200"/>
          </a:xfrm>
          <a:prstGeom prst="rect">
            <a:avLst/>
          </a:prstGeom>
          <a:noFill/>
          <a:ln w="9525" algn="ctr">
            <a:noFill/>
            <a:miter lim="800000"/>
            <a:headEnd/>
            <a:tailEnd/>
          </a:ln>
        </p:spPr>
        <p:txBody>
          <a:bodyPr>
            <a:spAutoFit/>
          </a:bodyPr>
          <a:lstStyle/>
          <a:p>
            <a:pPr>
              <a:spcBef>
                <a:spcPct val="10000"/>
              </a:spcBef>
              <a:spcAft>
                <a:spcPct val="10000"/>
              </a:spcAft>
            </a:pPr>
            <a:r>
              <a:rPr lang="el-GR" sz="2400" dirty="0" smtClean="0">
                <a:solidFill>
                  <a:srgbClr val="394978"/>
                </a:solidFill>
                <a:latin typeface="Times New Roman" pitchFamily="18" charset="0"/>
                <a:cs typeface="Times New Roman" pitchFamily="18" charset="0"/>
              </a:rPr>
              <a:t>Το Ευρώ</a:t>
            </a:r>
            <a:endParaRPr lang="en-US" sz="2400" dirty="0">
              <a:solidFill>
                <a:srgbClr val="394978"/>
              </a:solidFill>
              <a:latin typeface="Times New Roman" pitchFamily="18" charset="0"/>
              <a:cs typeface="Times New Roman" pitchFamily="18" charset="0"/>
            </a:endParaRPr>
          </a:p>
        </p:txBody>
      </p:sp>
      <p:sp>
        <p:nvSpPr>
          <p:cNvPr id="11" name="Text Box 7"/>
          <p:cNvSpPr txBox="1">
            <a:spLocks noChangeArrowheads="1"/>
          </p:cNvSpPr>
          <p:nvPr/>
        </p:nvSpPr>
        <p:spPr bwMode="auto">
          <a:xfrm>
            <a:off x="5124450" y="5851525"/>
            <a:ext cx="1630363" cy="706438"/>
          </a:xfrm>
          <a:prstGeom prst="rect">
            <a:avLst/>
          </a:prstGeom>
          <a:noFill/>
          <a:ln w="9525">
            <a:noFill/>
            <a:miter lim="800000"/>
            <a:headEnd/>
            <a:tailEnd/>
          </a:ln>
        </p:spPr>
        <p:txBody>
          <a:bodyPr wrap="none">
            <a:spAutoFit/>
          </a:bodyPr>
          <a:lstStyle/>
          <a:p>
            <a:pPr>
              <a:spcBef>
                <a:spcPct val="10000"/>
              </a:spcBef>
              <a:spcAft>
                <a:spcPct val="10000"/>
              </a:spcAft>
              <a:defRPr/>
            </a:pPr>
            <a:r>
              <a:rPr lang="en-US" dirty="0">
                <a:solidFill>
                  <a:srgbClr val="394978"/>
                </a:solidFill>
                <a:latin typeface="Times New Roman" pitchFamily="18" charset="0"/>
                <a:cs typeface="Times New Roman" pitchFamily="18" charset="0"/>
              </a:rPr>
              <a:t>Prepared by:</a:t>
            </a:r>
            <a:br>
              <a:rPr lang="en-US" dirty="0">
                <a:solidFill>
                  <a:srgbClr val="394978"/>
                </a:solidFill>
                <a:latin typeface="Times New Roman" pitchFamily="18" charset="0"/>
                <a:cs typeface="Times New Roman" pitchFamily="18" charset="0"/>
              </a:rPr>
            </a:br>
            <a:r>
              <a:rPr lang="en-US" dirty="0">
                <a:solidFill>
                  <a:srgbClr val="394978"/>
                </a:solidFill>
                <a:latin typeface="Times New Roman" pitchFamily="18" charset="0"/>
                <a:cs typeface="Times New Roman" pitchFamily="18" charset="0"/>
              </a:rPr>
              <a:t>Fernando Quijano</a:t>
            </a:r>
          </a:p>
          <a:p>
            <a:pPr>
              <a:spcBef>
                <a:spcPct val="10000"/>
              </a:spcBef>
              <a:spcAft>
                <a:spcPct val="10000"/>
              </a:spcAft>
              <a:defRPr/>
            </a:pPr>
            <a:r>
              <a:rPr lang="en-US" sz="1050" dirty="0">
                <a:solidFill>
                  <a:srgbClr val="394978"/>
                </a:solidFill>
                <a:latin typeface="Times New Roman" pitchFamily="18" charset="0"/>
                <a:cs typeface="Times New Roman" pitchFamily="18" charset="0"/>
              </a:rPr>
              <a:t>Dickinson State University</a:t>
            </a:r>
          </a:p>
        </p:txBody>
      </p:sp>
      <p:sp>
        <p:nvSpPr>
          <p:cNvPr id="18" name="Rectangle 17"/>
          <p:cNvSpPr>
            <a:spLocks noChangeArrowheads="1"/>
          </p:cNvSpPr>
          <p:nvPr/>
        </p:nvSpPr>
        <p:spPr bwMode="auto">
          <a:xfrm>
            <a:off x="6835775" y="1262063"/>
            <a:ext cx="2308225" cy="1270000"/>
          </a:xfrm>
          <a:prstGeom prst="rect">
            <a:avLst/>
          </a:prstGeom>
          <a:solidFill>
            <a:srgbClr val="94AE98"/>
          </a:solidFill>
          <a:ln w="9525" algn="ctr">
            <a:noFill/>
            <a:round/>
            <a:headEnd/>
            <a:tailEnd/>
          </a:ln>
        </p:spPr>
        <p:txBody>
          <a:bodyPr/>
          <a:lstStyle/>
          <a:p>
            <a:endParaRPr lang="en-US" sz="2800" b="0">
              <a:solidFill>
                <a:schemeClr val="tx2"/>
              </a:solidFill>
            </a:endParaRPr>
          </a:p>
        </p:txBody>
      </p:sp>
      <p:grpSp>
        <p:nvGrpSpPr>
          <p:cNvPr id="26" name="Group 25"/>
          <p:cNvGrpSpPr>
            <a:grpSpLocks/>
          </p:cNvGrpSpPr>
          <p:nvPr/>
        </p:nvGrpSpPr>
        <p:grpSpPr bwMode="auto">
          <a:xfrm>
            <a:off x="0" y="-7938"/>
            <a:ext cx="9144000" cy="1285876"/>
            <a:chOff x="-1" y="-7256"/>
            <a:chExt cx="9144001" cy="1285647"/>
          </a:xfrm>
        </p:grpSpPr>
        <p:sp>
          <p:nvSpPr>
            <p:cNvPr id="14364" name="Rectangle 13"/>
            <p:cNvSpPr>
              <a:spLocks noChangeArrowheads="1"/>
            </p:cNvSpPr>
            <p:nvPr/>
          </p:nvSpPr>
          <p:spPr bwMode="auto">
            <a:xfrm>
              <a:off x="-1" y="0"/>
              <a:ext cx="6836229" cy="1262743"/>
            </a:xfrm>
            <a:prstGeom prst="rect">
              <a:avLst/>
            </a:prstGeom>
            <a:solidFill>
              <a:srgbClr val="69134B"/>
            </a:solidFill>
            <a:ln w="9525" algn="ctr">
              <a:noFill/>
              <a:round/>
              <a:headEnd/>
              <a:tailEnd/>
            </a:ln>
          </p:spPr>
          <p:txBody>
            <a:bodyPr/>
            <a:lstStyle/>
            <a:p>
              <a:endParaRPr lang="en-US" sz="2800" b="0">
                <a:solidFill>
                  <a:schemeClr val="tx2"/>
                </a:solidFill>
              </a:endParaRPr>
            </a:p>
          </p:txBody>
        </p:sp>
        <p:sp>
          <p:nvSpPr>
            <p:cNvPr id="14365" name="Rectangle 16"/>
            <p:cNvSpPr>
              <a:spLocks noChangeArrowheads="1"/>
            </p:cNvSpPr>
            <p:nvPr/>
          </p:nvSpPr>
          <p:spPr bwMode="auto">
            <a:xfrm>
              <a:off x="6836229" y="-7256"/>
              <a:ext cx="2307771" cy="1270000"/>
            </a:xfrm>
            <a:prstGeom prst="rect">
              <a:avLst/>
            </a:prstGeom>
            <a:solidFill>
              <a:srgbClr val="57699E"/>
            </a:solidFill>
            <a:ln w="9525" algn="ctr">
              <a:noFill/>
              <a:round/>
              <a:headEnd/>
              <a:tailEnd/>
            </a:ln>
          </p:spPr>
          <p:txBody>
            <a:bodyPr/>
            <a:lstStyle/>
            <a:p>
              <a:endParaRPr lang="en-US" sz="2800" b="0">
                <a:solidFill>
                  <a:schemeClr val="tx2"/>
                </a:solidFill>
              </a:endParaRPr>
            </a:p>
          </p:txBody>
        </p:sp>
        <p:cxnSp>
          <p:nvCxnSpPr>
            <p:cNvPr id="14366" name="Straight Connector 19"/>
            <p:cNvCxnSpPr>
              <a:cxnSpLocks noChangeShapeType="1"/>
            </p:cNvCxnSpPr>
            <p:nvPr/>
          </p:nvCxnSpPr>
          <p:spPr bwMode="auto">
            <a:xfrm>
              <a:off x="0" y="1278391"/>
              <a:ext cx="9144000" cy="0"/>
            </a:xfrm>
            <a:prstGeom prst="line">
              <a:avLst/>
            </a:prstGeom>
            <a:noFill/>
            <a:ln w="76200" algn="ctr">
              <a:solidFill>
                <a:schemeClr val="tx1"/>
              </a:solidFill>
              <a:round/>
              <a:headEnd/>
              <a:tailEnd/>
            </a:ln>
          </p:spPr>
        </p:cxnSp>
      </p:grpSp>
      <p:sp>
        <p:nvSpPr>
          <p:cNvPr id="6" name="Text Box 4"/>
          <p:cNvSpPr txBox="1">
            <a:spLocks noChangeArrowheads="1"/>
          </p:cNvSpPr>
          <p:nvPr/>
        </p:nvSpPr>
        <p:spPr bwMode="auto">
          <a:xfrm>
            <a:off x="7437438" y="1303338"/>
            <a:ext cx="1268412" cy="1200150"/>
          </a:xfrm>
          <a:prstGeom prst="rect">
            <a:avLst/>
          </a:prstGeom>
          <a:noFill/>
          <a:ln w="9525">
            <a:noFill/>
            <a:miter lim="800000"/>
            <a:headEnd/>
            <a:tailEnd/>
          </a:ln>
        </p:spPr>
        <p:txBody>
          <a:bodyPr anchor="ctr">
            <a:spAutoFit/>
          </a:bodyPr>
          <a:lstStyle/>
          <a:p>
            <a:pPr algn="ctr">
              <a:spcBef>
                <a:spcPct val="10000"/>
              </a:spcBef>
              <a:spcAft>
                <a:spcPct val="10000"/>
              </a:spcAft>
            </a:pPr>
            <a:r>
              <a:rPr lang="en-US" sz="7200"/>
              <a:t>21</a:t>
            </a:r>
          </a:p>
        </p:txBody>
      </p:sp>
      <p:graphicFrame>
        <p:nvGraphicFramePr>
          <p:cNvPr id="24" name="Table 23"/>
          <p:cNvGraphicFramePr>
            <a:graphicFrameLocks noGrp="1"/>
          </p:cNvGraphicFramePr>
          <p:nvPr/>
        </p:nvGraphicFramePr>
        <p:xfrm>
          <a:off x="6880225" y="2557463"/>
          <a:ext cx="2264230" cy="3017520"/>
        </p:xfrm>
        <a:graphic>
          <a:graphicData uri="http://schemas.openxmlformats.org/drawingml/2006/table">
            <a:tbl>
              <a:tblPr firstRow="1" bandRow="1">
                <a:tableStyleId>{5C22544A-7EE6-4342-B048-85BDC9FD1C3A}</a:tableStyleId>
              </a:tblPr>
              <a:tblGrid>
                <a:gridCol w="333830"/>
                <a:gridCol w="1930400"/>
              </a:tblGrid>
              <a:tr h="370840">
                <a:tc>
                  <a:txBody>
                    <a:bodyPr/>
                    <a:lstStyle/>
                    <a:p>
                      <a:r>
                        <a:rPr lang="en-US" sz="1400" b="0" dirty="0" smtClean="0">
                          <a:solidFill>
                            <a:schemeClr val="tx1"/>
                          </a:solidFill>
                        </a:rPr>
                        <a:t>1</a:t>
                      </a:r>
                      <a:endParaRPr lang="en-US" sz="1400" b="0" dirty="0">
                        <a:solidFill>
                          <a:schemeClr val="tx1"/>
                        </a:solidFill>
                      </a:endParaRPr>
                    </a:p>
                  </a:txBody>
                  <a:tcPr>
                    <a:noFill/>
                  </a:tcPr>
                </a:tc>
                <a:tc>
                  <a:txBody>
                    <a:bodyPr/>
                    <a:lstStyle/>
                    <a:p>
                      <a:r>
                        <a:rPr lang="el-GR" sz="1400" b="0" baseline="0" dirty="0" smtClean="0">
                          <a:solidFill>
                            <a:schemeClr val="tx1"/>
                          </a:solidFill>
                        </a:rPr>
                        <a:t>Τα Οικονομικά του Ευρώ</a:t>
                      </a:r>
                      <a:endParaRPr lang="en-US" sz="1400" b="0" dirty="0">
                        <a:solidFill>
                          <a:schemeClr val="tx1"/>
                        </a:solidFill>
                      </a:endParaRPr>
                    </a:p>
                  </a:txBody>
                  <a:tcPr>
                    <a:noFill/>
                  </a:tcPr>
                </a:tc>
              </a:tr>
              <a:tr h="370840">
                <a:tc>
                  <a:txBody>
                    <a:bodyPr/>
                    <a:lstStyle/>
                    <a:p>
                      <a:r>
                        <a:rPr lang="en-US" sz="1400" b="0" dirty="0" smtClean="0">
                          <a:solidFill>
                            <a:schemeClr val="tx1"/>
                          </a:solidFill>
                        </a:rPr>
                        <a:t>2</a:t>
                      </a:r>
                      <a:endParaRPr lang="en-US" sz="1400" b="0" dirty="0">
                        <a:solidFill>
                          <a:schemeClr val="tx1"/>
                        </a:solidFill>
                      </a:endParaRPr>
                    </a:p>
                  </a:txBody>
                  <a:tcPr>
                    <a:noFill/>
                  </a:tcPr>
                </a:tc>
                <a:tc>
                  <a:txBody>
                    <a:bodyPr/>
                    <a:lstStyle/>
                    <a:p>
                      <a:r>
                        <a:rPr lang="el-GR" sz="1400" b="0" dirty="0" smtClean="0">
                          <a:solidFill>
                            <a:schemeClr val="tx1"/>
                          </a:solidFill>
                        </a:rPr>
                        <a:t>Η</a:t>
                      </a:r>
                      <a:r>
                        <a:rPr lang="el-GR" sz="1400" b="0" baseline="0" dirty="0" smtClean="0">
                          <a:solidFill>
                            <a:schemeClr val="tx1"/>
                          </a:solidFill>
                        </a:rPr>
                        <a:t> Ιστορία και η Πολιτική του Ευρώ</a:t>
                      </a:r>
                      <a:endParaRPr lang="en-US" sz="1400" b="0" dirty="0">
                        <a:solidFill>
                          <a:schemeClr val="tx1"/>
                        </a:solidFill>
                      </a:endParaRPr>
                    </a:p>
                  </a:txBody>
                  <a:tcPr>
                    <a:noFill/>
                  </a:tcPr>
                </a:tc>
              </a:tr>
              <a:tr h="370840">
                <a:tc>
                  <a:txBody>
                    <a:bodyPr/>
                    <a:lstStyle/>
                    <a:p>
                      <a:r>
                        <a:rPr lang="en-US" sz="1400" b="0" dirty="0" smtClean="0">
                          <a:solidFill>
                            <a:schemeClr val="tx1"/>
                          </a:solidFill>
                        </a:rPr>
                        <a:t>3</a:t>
                      </a:r>
                      <a:endParaRPr lang="en-US" sz="1400" b="0" dirty="0">
                        <a:solidFill>
                          <a:schemeClr val="tx1"/>
                        </a:solidFill>
                      </a:endParaRPr>
                    </a:p>
                  </a:txBody>
                  <a:tcPr>
                    <a:noFill/>
                  </a:tcPr>
                </a:tc>
                <a:tc>
                  <a:txBody>
                    <a:bodyPr/>
                    <a:lstStyle/>
                    <a:p>
                      <a:r>
                        <a:rPr lang="el-GR" sz="1400" b="0" dirty="0" smtClean="0">
                          <a:solidFill>
                            <a:schemeClr val="tx1"/>
                          </a:solidFill>
                        </a:rPr>
                        <a:t>Οι</a:t>
                      </a:r>
                      <a:r>
                        <a:rPr lang="el-GR" sz="1400" b="0" baseline="0" dirty="0" smtClean="0">
                          <a:solidFill>
                            <a:schemeClr val="tx1"/>
                          </a:solidFill>
                        </a:rPr>
                        <a:t> Εντάσεις στην Ευρωζώνη σε Ήρεμους Καιρούς: </a:t>
                      </a:r>
                      <a:r>
                        <a:rPr lang="en-US" sz="1400" b="0" baseline="0" dirty="0" smtClean="0">
                          <a:solidFill>
                            <a:schemeClr val="tx1"/>
                          </a:solidFill>
                        </a:rPr>
                        <a:t>1999-2007</a:t>
                      </a:r>
                      <a:endParaRPr lang="en-US" sz="1400" b="0" dirty="0">
                        <a:solidFill>
                          <a:schemeClr val="tx1"/>
                        </a:solidFill>
                      </a:endParaRPr>
                    </a:p>
                  </a:txBody>
                  <a:tcPr>
                    <a:noFill/>
                  </a:tcPr>
                </a:tc>
              </a:tr>
              <a:tr h="370840">
                <a:tc>
                  <a:txBody>
                    <a:bodyPr/>
                    <a:lstStyle/>
                    <a:p>
                      <a:r>
                        <a:rPr lang="en-US" sz="1400" b="0" dirty="0" smtClean="0">
                          <a:solidFill>
                            <a:schemeClr val="tx1"/>
                          </a:solidFill>
                        </a:rPr>
                        <a:t>4</a:t>
                      </a:r>
                      <a:endParaRPr lang="en-US" sz="1400" b="0" dirty="0">
                        <a:solidFill>
                          <a:schemeClr val="tx1"/>
                        </a:solidFill>
                      </a:endParaRPr>
                    </a:p>
                  </a:txBody>
                  <a:tcPr>
                    <a:noFill/>
                  </a:tcPr>
                </a:tc>
                <a:tc>
                  <a:txBody>
                    <a:bodyPr/>
                    <a:lstStyle/>
                    <a:p>
                      <a:r>
                        <a:rPr lang="el-GR" sz="1400" b="0" dirty="0" smtClean="0">
                          <a:solidFill>
                            <a:schemeClr val="tx1"/>
                          </a:solidFill>
                        </a:rPr>
                        <a:t>Η Ευρωζώνη σε Κρίση</a:t>
                      </a:r>
                      <a:r>
                        <a:rPr lang="en-US" sz="1400" b="0" dirty="0" smtClean="0">
                          <a:solidFill>
                            <a:schemeClr val="tx1"/>
                          </a:solidFill>
                        </a:rPr>
                        <a:t>, 2008-2010</a:t>
                      </a:r>
                    </a:p>
                  </a:txBody>
                  <a:tcPr>
                    <a:noFill/>
                  </a:tcPr>
                </a:tc>
              </a:tr>
              <a:tr h="370840">
                <a:tc>
                  <a:txBody>
                    <a:bodyPr/>
                    <a:lstStyle/>
                    <a:p>
                      <a:r>
                        <a:rPr lang="en-US" sz="1400" b="0" dirty="0" smtClean="0">
                          <a:solidFill>
                            <a:schemeClr val="tx1"/>
                          </a:solidFill>
                        </a:rPr>
                        <a:t>5</a:t>
                      </a:r>
                      <a:endParaRPr lang="en-US" sz="1400" b="0" dirty="0">
                        <a:solidFill>
                          <a:schemeClr val="tx1"/>
                        </a:solidFill>
                      </a:endParaRPr>
                    </a:p>
                  </a:txBody>
                  <a:tcPr>
                    <a:noFill/>
                  </a:tcPr>
                </a:tc>
                <a:tc>
                  <a:txBody>
                    <a:bodyPr/>
                    <a:lstStyle/>
                    <a:p>
                      <a:r>
                        <a:rPr lang="el-GR" sz="1400" b="0" dirty="0" smtClean="0">
                          <a:solidFill>
                            <a:schemeClr val="tx1"/>
                          </a:solidFill>
                        </a:rPr>
                        <a:t>Συμπεράσματα: Αξιολόγηση του Ευρώ</a:t>
                      </a:r>
                      <a:endParaRPr lang="en-US" sz="1400" b="0" dirty="0" smtClean="0">
                        <a:solidFill>
                          <a:schemeClr val="tx1"/>
                        </a:solidFill>
                      </a:endParaRPr>
                    </a:p>
                  </a:txBody>
                  <a:tcPr>
                    <a:noFill/>
                  </a:tcPr>
                </a:tc>
              </a:tr>
            </a:tbl>
          </a:graphicData>
        </a:graphic>
      </p:graphicFrame>
      <p:pic>
        <p:nvPicPr>
          <p:cNvPr id="14363" name="Picture 31"/>
          <p:cNvPicPr>
            <a:picLocks noChangeAspect="1" noChangeArrowheads="1"/>
          </p:cNvPicPr>
          <p:nvPr/>
        </p:nvPicPr>
        <p:blipFill>
          <a:blip r:embed="rId2" cstate="print"/>
          <a:srcRect/>
          <a:stretch>
            <a:fillRect/>
          </a:stretch>
        </p:blipFill>
        <p:spPr bwMode="auto">
          <a:xfrm>
            <a:off x="1076325" y="2133600"/>
            <a:ext cx="3419475" cy="433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wipe(left)">
                                      <p:cBhvr>
                                        <p:cTn id="19" dur="500"/>
                                        <p:tgtEl>
                                          <p:spTgt spid="7">
                                            <p:txEl>
                                              <p:pRg st="0" end="0"/>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500"/>
                                        <p:tgtEl>
                                          <p:spTgt spid="2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 grpId="0" build="allAtOnce"/>
      <p:bldP spid="11" grpId="0"/>
      <p:bldP spid="18"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a:xfrm>
            <a:off x="609600" y="241300"/>
            <a:ext cx="8077200" cy="5761577"/>
          </a:xfrm>
          <a:prstGeom prst="rect">
            <a:avLst/>
          </a:prstGeom>
        </p:spPr>
        <p:txBody>
          <a:bodyPr>
            <a:spAutoFit/>
          </a:bodyPr>
          <a:lstStyle/>
          <a:p>
            <a:pPr>
              <a:spcBef>
                <a:spcPct val="10000"/>
              </a:spcBef>
              <a:spcAft>
                <a:spcPct val="10000"/>
              </a:spcAft>
              <a:defRPr/>
            </a:pPr>
            <a:r>
              <a:rPr lang="el-GR" sz="2400" dirty="0" smtClean="0">
                <a:solidFill>
                  <a:srgbClr val="3D68AF"/>
                </a:solidFill>
              </a:rPr>
              <a:t>Ποια η Διαφορά  μεταξύ Σταθερών Ισοτιμιών και Νομισματικής Ένωσης; </a:t>
            </a:r>
            <a:endParaRPr lang="en-US" sz="2400" dirty="0">
              <a:solidFill>
                <a:srgbClr val="3D68AF"/>
              </a:solidFill>
            </a:endParaRPr>
          </a:p>
          <a:p>
            <a:pPr marL="342900" indent="-342900">
              <a:spcBef>
                <a:spcPct val="10000"/>
              </a:spcBef>
              <a:spcAft>
                <a:spcPct val="10000"/>
              </a:spcAft>
              <a:buFont typeface="Arial" pitchFamily="34" charset="0"/>
              <a:buChar char="•"/>
              <a:defRPr/>
            </a:pPr>
            <a:r>
              <a:rPr lang="el-GR" sz="2000" b="0" dirty="0" smtClean="0"/>
              <a:t>Όταν οι χώρες σκέπτονται να δημιουργήσουν μια νομισματική ένωση, οι οικονομικές δοκιμές (στη βάση της συμμετρίας και της ενοποίησης) θέτουν τον πήχη υψηλότερα απ’ ότι όταν κρίνουν εάν είναι βέλτιστη μια σταθερή ισοτιμία. </a:t>
            </a:r>
            <a:r>
              <a:rPr lang="en-US" sz="2000" b="0" dirty="0" smtClean="0"/>
              <a:t> </a:t>
            </a:r>
            <a:endParaRPr lang="en-US" sz="2000" b="0" dirty="0"/>
          </a:p>
          <a:p>
            <a:pPr>
              <a:spcBef>
                <a:spcPct val="10000"/>
              </a:spcBef>
              <a:spcAft>
                <a:spcPct val="10000"/>
              </a:spcAft>
              <a:defRPr/>
            </a:pPr>
            <a:endParaRPr lang="en-US" sz="2000" b="0" dirty="0"/>
          </a:p>
          <a:p>
            <a:pPr marL="342900" indent="-342900">
              <a:spcBef>
                <a:spcPct val="10000"/>
              </a:spcBef>
              <a:spcAft>
                <a:spcPct val="10000"/>
              </a:spcAft>
              <a:buFont typeface="Arial" pitchFamily="34" charset="0"/>
              <a:buChar char="•"/>
              <a:defRPr/>
            </a:pPr>
            <a:r>
              <a:rPr lang="el-GR" sz="2000" b="0" dirty="0" smtClean="0"/>
              <a:t>Για παράδειγμα, η Δανία συμμετέχει στον </a:t>
            </a:r>
            <a:r>
              <a:rPr lang="en-US" sz="2000" b="0" dirty="0" smtClean="0"/>
              <a:t> ERM</a:t>
            </a:r>
            <a:r>
              <a:rPr lang="en-US" sz="2000" b="0" dirty="0"/>
              <a:t>, </a:t>
            </a:r>
            <a:r>
              <a:rPr lang="el-GR" sz="2000" b="0" dirty="0" smtClean="0"/>
              <a:t>επομένως η κορώνα είναι προσδεμένη στο ευρώ, αλλά είναι εκτός Ευρωζώνης. Η Δανία φαίνεται να έχει εκχωρήσει τη νομισματική της αυτονομία στον </a:t>
            </a:r>
            <a:r>
              <a:rPr lang="en-US" sz="2000" b="0" dirty="0" smtClean="0"/>
              <a:t>ECB</a:t>
            </a:r>
            <a:r>
              <a:rPr lang="en-US" sz="2000" b="0" dirty="0"/>
              <a:t>, </a:t>
            </a:r>
            <a:r>
              <a:rPr lang="el-GR" sz="2000" b="0" dirty="0" smtClean="0"/>
              <a:t>όμως οι συναλλαγές μεταξύ Δανίας και Ευρωζώνης εξακολουθούν να απαιτούν την μετατροπή νομίσματος.  </a:t>
            </a:r>
            <a:endParaRPr lang="en-US" sz="2000" b="0" dirty="0"/>
          </a:p>
          <a:p>
            <a:pPr>
              <a:spcBef>
                <a:spcPct val="10000"/>
              </a:spcBef>
              <a:spcAft>
                <a:spcPct val="10000"/>
              </a:spcAft>
              <a:defRPr/>
            </a:pPr>
            <a:endParaRPr lang="en-US" sz="2000" b="0" dirty="0"/>
          </a:p>
          <a:p>
            <a:pPr marL="342900" indent="-342900">
              <a:spcBef>
                <a:spcPct val="10000"/>
              </a:spcBef>
              <a:spcAft>
                <a:spcPct val="10000"/>
              </a:spcAft>
              <a:buFont typeface="Arial" pitchFamily="34" charset="0"/>
              <a:buChar char="•"/>
              <a:defRPr/>
            </a:pPr>
            <a:r>
              <a:rPr lang="el-GR" sz="2000" b="0" dirty="0" smtClean="0"/>
              <a:t>Διατηρώντας το δικό της νόμισμα, η Δανία έχει την </a:t>
            </a:r>
            <a:r>
              <a:rPr lang="el-GR" sz="2000" b="0" i="1" dirty="0" smtClean="0"/>
              <a:t>επιλογή</a:t>
            </a:r>
            <a:r>
              <a:rPr lang="el-GR" sz="2000" b="0" dirty="0" smtClean="0"/>
              <a:t> να ασκεί αυτόνομη νομισματική πολιτική ή να εγκαταλείψει τον </a:t>
            </a:r>
            <a:r>
              <a:rPr lang="en-US" sz="2000" b="0" dirty="0" smtClean="0"/>
              <a:t> ERM </a:t>
            </a:r>
            <a:r>
              <a:rPr lang="el-GR" sz="2000" b="0" dirty="0" smtClean="0"/>
              <a:t>σε κάποιο μελλοντικό χρόνο εάν επιθυμεί την ευελιξία μιας πιο ελεύθερα κυμαινόμενης συναλλαγματικής ισοτιμίας. </a:t>
            </a:r>
            <a:endParaRPr lang="en-US" sz="20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left)">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wipe(left)">
                                      <p:cBhvr>
                                        <p:cTn id="21"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a:xfrm>
            <a:off x="609600" y="464457"/>
            <a:ext cx="8204200" cy="7068820"/>
          </a:xfrm>
          <a:prstGeom prst="rect">
            <a:avLst/>
          </a:prstGeom>
        </p:spPr>
        <p:txBody>
          <a:bodyPr wrap="square">
            <a:spAutoFit/>
          </a:bodyPr>
          <a:lstStyle/>
          <a:p>
            <a:pPr marL="342900" indent="-342900">
              <a:spcBef>
                <a:spcPct val="10000"/>
              </a:spcBef>
              <a:spcAft>
                <a:spcPct val="10000"/>
              </a:spcAft>
              <a:buFont typeface="Arial" pitchFamily="34" charset="0"/>
              <a:buChar char="•"/>
              <a:defRPr/>
            </a:pPr>
            <a:r>
              <a:rPr lang="el-GR" sz="2400" b="0" dirty="0" smtClean="0"/>
              <a:t>Η Ιταλία είναι μια από τις πολλές χώρες στις οποίες οι φήμες περί αποχώρησης από την Ευρωζώνη έρχονται κατά καιρούς στην επιφάνεια. </a:t>
            </a:r>
            <a:endParaRPr lang="en-US" sz="2400" b="0" dirty="0"/>
          </a:p>
          <a:p>
            <a:pPr marL="171450" indent="-171450">
              <a:spcBef>
                <a:spcPct val="10000"/>
              </a:spcBef>
              <a:spcAft>
                <a:spcPct val="10000"/>
              </a:spcAft>
              <a:buFont typeface="Arial" pitchFamily="34" charset="0"/>
              <a:buChar char="•"/>
              <a:defRPr/>
            </a:pPr>
            <a:endParaRPr lang="en-US" sz="1000" b="0" dirty="0"/>
          </a:p>
          <a:p>
            <a:pPr marL="342900" indent="-342900">
              <a:spcBef>
                <a:spcPct val="10000"/>
              </a:spcBef>
              <a:spcAft>
                <a:spcPct val="10000"/>
              </a:spcAft>
              <a:buFont typeface="Arial" pitchFamily="34" charset="0"/>
              <a:buChar char="•"/>
              <a:defRPr/>
            </a:pPr>
            <a:r>
              <a:rPr lang="el-GR" sz="2400" b="0" dirty="0" smtClean="0"/>
              <a:t>Μια έξοδος της Ιταλίας από το ευρώ θα ήταν δύσκολη και δαπανηρή. Η </a:t>
            </a:r>
            <a:r>
              <a:rPr lang="el-GR" sz="2400" b="0" dirty="0" err="1" smtClean="0"/>
              <a:t>επανακαθιέρωση</a:t>
            </a:r>
            <a:r>
              <a:rPr lang="el-GR" sz="2400" b="0" dirty="0" smtClean="0"/>
              <a:t> της λίρας ως εθνικού νομίσματος θα ήταν δύσκολη, και το σοβαρότερο είναι ότι όλες οι ιταλικές συμβάσεις σε ευρώ θα επηρεαζόταν από την «</a:t>
            </a:r>
            <a:r>
              <a:rPr lang="el-GR" sz="2400" b="0" dirty="0" err="1" smtClean="0"/>
              <a:t>λιροποίηση</a:t>
            </a:r>
            <a:r>
              <a:rPr lang="el-GR" sz="2400" b="0" dirty="0" smtClean="0"/>
              <a:t>» του ευρώ. </a:t>
            </a:r>
            <a:r>
              <a:rPr lang="en-US" sz="2400" b="0" dirty="0" smtClean="0"/>
              <a:t> </a:t>
            </a:r>
            <a:endParaRPr lang="en-US" sz="2400" b="0" dirty="0"/>
          </a:p>
          <a:p>
            <a:pPr marL="171450" indent="-171450">
              <a:spcBef>
                <a:spcPct val="10000"/>
              </a:spcBef>
              <a:spcAft>
                <a:spcPct val="10000"/>
              </a:spcAft>
              <a:buFont typeface="Arial" pitchFamily="34" charset="0"/>
              <a:buChar char="•"/>
              <a:defRPr/>
            </a:pPr>
            <a:endParaRPr lang="en-US" sz="1000" b="0" dirty="0"/>
          </a:p>
          <a:p>
            <a:pPr marL="342900" indent="-342900">
              <a:spcBef>
                <a:spcPct val="10000"/>
              </a:spcBef>
              <a:spcAft>
                <a:spcPct val="10000"/>
              </a:spcAft>
              <a:buFont typeface="Arial" pitchFamily="34" charset="0"/>
              <a:buChar char="•"/>
              <a:defRPr/>
            </a:pPr>
            <a:r>
              <a:rPr lang="el-GR" sz="2400" b="0" dirty="0" smtClean="0"/>
              <a:t>Άλλες χώρες που έχουν δοκιμάσει αυτού του είδους τις στρατηγικές, όπως η «</a:t>
            </a:r>
            <a:r>
              <a:rPr lang="el-GR" sz="2400" b="0" dirty="0" err="1" smtClean="0"/>
              <a:t>πεσοποίηση</a:t>
            </a:r>
            <a:r>
              <a:rPr lang="el-GR" sz="2400" b="0" dirty="0" smtClean="0"/>
              <a:t>» στην Αργεντινή και η δολαριοποίηση στη Λιβερία, κατέληξαν να βιώσουν οικονομικές κρίσεις. </a:t>
            </a:r>
            <a:r>
              <a:rPr lang="en-US" sz="2400" b="0" dirty="0" smtClean="0"/>
              <a:t> </a:t>
            </a:r>
            <a:endParaRPr lang="en-US" sz="2400" b="0" dirty="0"/>
          </a:p>
          <a:p>
            <a:pPr marL="171450" indent="-171450">
              <a:spcBef>
                <a:spcPct val="10000"/>
              </a:spcBef>
              <a:spcAft>
                <a:spcPct val="10000"/>
              </a:spcAft>
              <a:buFont typeface="Arial" pitchFamily="34" charset="0"/>
              <a:buChar char="•"/>
              <a:defRPr/>
            </a:pPr>
            <a:endParaRPr lang="en-US" sz="1000" b="0" dirty="0"/>
          </a:p>
          <a:p>
            <a:pPr marL="342900" indent="-342900">
              <a:spcBef>
                <a:spcPct val="10000"/>
              </a:spcBef>
              <a:spcAft>
                <a:spcPct val="10000"/>
              </a:spcAft>
              <a:buFont typeface="Arial" pitchFamily="34" charset="0"/>
              <a:buChar char="•"/>
              <a:defRPr/>
            </a:pPr>
            <a:r>
              <a:rPr lang="el-GR" sz="2400" b="0" dirty="0" smtClean="0"/>
              <a:t>Καταλήγουμε ότι η έξοδος από μια πρόσδεση είναι εύκολη, όμως η έξοδος από ένα κοινό νόμισμα είναι πολύ πιο δύσκολη. </a:t>
            </a:r>
          </a:p>
          <a:p>
            <a:pPr marL="342900" indent="-342900">
              <a:spcBef>
                <a:spcPct val="10000"/>
              </a:spcBef>
              <a:spcAft>
                <a:spcPct val="10000"/>
              </a:spcAft>
              <a:buFont typeface="Arial" pitchFamily="34" charset="0"/>
              <a:buChar char="•"/>
              <a:defRPr/>
            </a:pPr>
            <a:r>
              <a:rPr lang="en-US" sz="2400" b="0" dirty="0" smtClean="0"/>
              <a:t> </a:t>
            </a:r>
            <a:endParaRPr lang="en-US" sz="24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left)">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wipe(left)">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wipe(left)">
                                      <p:cBhvr>
                                        <p:cTn id="2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84200" y="254000"/>
            <a:ext cx="8204200" cy="6020110"/>
          </a:xfrm>
          <a:prstGeom prst="rect">
            <a:avLst/>
          </a:prstGeom>
          <a:noFill/>
          <a:ln w="9525">
            <a:noFill/>
            <a:miter lim="800000"/>
            <a:headEnd/>
            <a:tailEnd/>
          </a:ln>
        </p:spPr>
        <p:txBody>
          <a:bodyPr>
            <a:spAutoFit/>
          </a:bodyPr>
          <a:lstStyle/>
          <a:p>
            <a:pPr>
              <a:spcBef>
                <a:spcPct val="10000"/>
              </a:spcBef>
              <a:spcAft>
                <a:spcPct val="10000"/>
              </a:spcAft>
            </a:pPr>
            <a:r>
              <a:rPr lang="el-GR" sz="2400" dirty="0" smtClean="0">
                <a:solidFill>
                  <a:srgbClr val="668C6B"/>
                </a:solidFill>
              </a:rPr>
              <a:t>Άλλα Κριτήρια Βέλτιστης Συναλλαγματικής Ζώνης</a:t>
            </a:r>
            <a:r>
              <a:rPr lang="en-US" sz="2400" dirty="0" smtClean="0">
                <a:solidFill>
                  <a:srgbClr val="668C6B"/>
                </a:solidFill>
              </a:rPr>
              <a:t> </a:t>
            </a:r>
            <a:endParaRPr lang="en-US" sz="2400" dirty="0">
              <a:solidFill>
                <a:srgbClr val="668C6B"/>
              </a:solidFill>
            </a:endParaRPr>
          </a:p>
          <a:p>
            <a:pPr>
              <a:spcBef>
                <a:spcPct val="10000"/>
              </a:spcBef>
              <a:spcAft>
                <a:spcPct val="10000"/>
              </a:spcAft>
            </a:pPr>
            <a:endParaRPr lang="en-US" sz="1000" b="0" dirty="0"/>
          </a:p>
          <a:p>
            <a:pPr>
              <a:spcBef>
                <a:spcPct val="10000"/>
              </a:spcBef>
              <a:spcAft>
                <a:spcPct val="10000"/>
              </a:spcAft>
            </a:pPr>
            <a:r>
              <a:rPr lang="el-GR" sz="2400" dirty="0" smtClean="0">
                <a:solidFill>
                  <a:srgbClr val="3D68AF"/>
                </a:solidFill>
              </a:rPr>
              <a:t>Ενοποίηση Αγοράς Εργασίας </a:t>
            </a:r>
            <a:r>
              <a:rPr lang="en-US" sz="2400" dirty="0" smtClean="0">
                <a:solidFill>
                  <a:srgbClr val="3D68AF"/>
                </a:solidFill>
              </a:rPr>
              <a:t> </a:t>
            </a:r>
            <a:r>
              <a:rPr lang="el-GR" sz="2000" b="0" dirty="0" smtClean="0"/>
              <a:t>Στην περίπτωση ενός ασύμμετρου σοκ, η ενοποίηση της αγοράς εργασίας παρέχει ένα εναλλακτικό μηχανισμό προσαρμογής. Με μια υπερβάλλουσα προσφορά εργασίας στην περιφέρεια, η προσαρμογή μπορεί να προκύψει μέσω της μετανάστευσης (βλέπε Σχήμα 21-3). </a:t>
            </a:r>
            <a:endParaRPr lang="en-US" sz="2000" b="0" dirty="0"/>
          </a:p>
          <a:p>
            <a:pPr>
              <a:spcBef>
                <a:spcPct val="10000"/>
              </a:spcBef>
              <a:spcAft>
                <a:spcPct val="10000"/>
              </a:spcAft>
            </a:pPr>
            <a:endParaRPr lang="en-US" sz="1000" b="0" dirty="0"/>
          </a:p>
          <a:p>
            <a:pPr>
              <a:spcBef>
                <a:spcPct val="10000"/>
              </a:spcBef>
              <a:spcAft>
                <a:spcPct val="10000"/>
              </a:spcAft>
            </a:pPr>
            <a:r>
              <a:rPr lang="el-GR" sz="2400" dirty="0" smtClean="0">
                <a:solidFill>
                  <a:srgbClr val="3D68AF"/>
                </a:solidFill>
              </a:rPr>
              <a:t>Δημοσιονομικές Μεταβιβάσεις </a:t>
            </a:r>
            <a:r>
              <a:rPr lang="en-US" sz="2400" dirty="0" smtClean="0">
                <a:solidFill>
                  <a:srgbClr val="3D68AF"/>
                </a:solidFill>
              </a:rPr>
              <a:t> </a:t>
            </a:r>
            <a:r>
              <a:rPr lang="el-GR" sz="2000" b="0" dirty="0" smtClean="0"/>
              <a:t>Εάν η δημοσιονομική πολιτική δεν είναι ανεξάρτητη αλλά οικοδομείται στην κορυφή μιας ομοσπονδιακής πολιτικής δομής με δημοσιονομικούς μηχανισμούς που επιτρέπουν διαπολιτειακές μεταβιβάσεις – ένα σύστημα γνωστό ως </a:t>
            </a:r>
            <a:r>
              <a:rPr lang="el-GR" sz="2000" b="0" i="1" dirty="0" smtClean="0"/>
              <a:t>δημοσιονομικός φεντεραλισμός</a:t>
            </a:r>
            <a:r>
              <a:rPr lang="el-GR" sz="2000" b="0" dirty="0" smtClean="0"/>
              <a:t>, τότε υπάρχει διαθέσιμος ένας τρίτος δίαυλος προσαρμογής</a:t>
            </a:r>
            <a:r>
              <a:rPr lang="en-US" sz="2000" b="0" dirty="0" smtClean="0"/>
              <a:t>. </a:t>
            </a:r>
            <a:r>
              <a:rPr lang="el-GR" sz="2000" b="0" dirty="0" smtClean="0"/>
              <a:t>Εάν η χώρα μας υφίσταται ένα αρνητικό σοκ, οι δημοσιονομικές μεταβιβάσεις από το Εξωτερικό επιτρέπουν περισσότερο επεκτατική δημοσιονομική πολιτική στη χώρα μας</a:t>
            </a:r>
            <a:r>
              <a:rPr lang="en-US" sz="2000" b="0" dirty="0" smtClean="0"/>
              <a:t>. </a:t>
            </a:r>
            <a:r>
              <a:rPr lang="el-GR" sz="2000" b="0" dirty="0" smtClean="0"/>
              <a:t>Εάν οι δημοσιονομικές μεταβιβάσεις καταλήγουν σε οφέλη για τη χώρα μας, τότε υπάρχει μια μετατόπιση από τη θέση </a:t>
            </a:r>
            <a:r>
              <a:rPr lang="en-US" sz="2000" b="0" dirty="0" smtClean="0"/>
              <a:t> OCA</a:t>
            </a:r>
            <a:r>
              <a:rPr lang="en-US" sz="2000" b="0" baseline="-25000" dirty="0" smtClean="0"/>
              <a:t>1</a:t>
            </a:r>
            <a:r>
              <a:rPr lang="en-US" sz="2000" b="0" dirty="0" smtClean="0"/>
              <a:t> </a:t>
            </a:r>
            <a:r>
              <a:rPr lang="el-GR" sz="2000" b="0" dirty="0" smtClean="0"/>
              <a:t>στη</a:t>
            </a:r>
            <a:r>
              <a:rPr lang="en-US" sz="2000" b="0" dirty="0" smtClean="0"/>
              <a:t> </a:t>
            </a:r>
            <a:r>
              <a:rPr lang="en-US" sz="2000" b="0" dirty="0"/>
              <a:t>OCA</a:t>
            </a:r>
            <a:r>
              <a:rPr lang="en-US" sz="2000" b="0" baseline="-25000" dirty="0"/>
              <a:t>2</a:t>
            </a:r>
            <a:r>
              <a:rPr lang="en-US" sz="2000" b="0" dirty="0"/>
              <a:t> </a:t>
            </a:r>
            <a:r>
              <a:rPr lang="el-GR" sz="2000" b="0" dirty="0" smtClean="0"/>
              <a:t>στο Σχήμα</a:t>
            </a:r>
            <a:r>
              <a:rPr lang="en-US" sz="2000" b="0" dirty="0" smtClean="0"/>
              <a:t> </a:t>
            </a:r>
            <a:r>
              <a:rPr lang="en-US" sz="2000" b="0" dirty="0"/>
              <a:t>21-3.</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wipe(left)">
                                      <p:cBhvr>
                                        <p:cTn id="11" dur="500"/>
                                        <p:tgtEl>
                                          <p:spTgt spid="2">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wipe(left)">
                                      <p:cBhvr>
                                        <p:cTn id="1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9" name="Group 39"/>
          <p:cNvGrpSpPr>
            <a:grpSpLocks/>
          </p:cNvGrpSpPr>
          <p:nvPr/>
        </p:nvGrpSpPr>
        <p:grpSpPr bwMode="auto">
          <a:xfrm>
            <a:off x="577850" y="773113"/>
            <a:ext cx="8377238" cy="5792787"/>
            <a:chOff x="566738" y="2200275"/>
            <a:chExt cx="7805737" cy="4219575"/>
          </a:xfrm>
        </p:grpSpPr>
        <p:sp>
          <p:nvSpPr>
            <p:cNvPr id="37901" name="Rectangle 39"/>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37902" name="Rectangle 40"/>
            <p:cNvSpPr>
              <a:spLocks noChangeArrowheads="1"/>
            </p:cNvSpPr>
            <p:nvPr/>
          </p:nvSpPr>
          <p:spPr bwMode="auto">
            <a:xfrm>
              <a:off x="581024" y="2219322"/>
              <a:ext cx="7772401" cy="239769"/>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42" name="Text Box 7"/>
          <p:cNvSpPr txBox="1">
            <a:spLocks noChangeArrowheads="1"/>
          </p:cNvSpPr>
          <p:nvPr/>
        </p:nvSpPr>
        <p:spPr bwMode="auto">
          <a:xfrm>
            <a:off x="596900" y="793750"/>
            <a:ext cx="2197100"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21-3</a:t>
            </a:r>
          </a:p>
        </p:txBody>
      </p:sp>
      <p:sp>
        <p:nvSpPr>
          <p:cNvPr id="43" name="Rectangle 42"/>
          <p:cNvSpPr>
            <a:spLocks noChangeArrowheads="1"/>
          </p:cNvSpPr>
          <p:nvPr/>
        </p:nvSpPr>
        <p:spPr bwMode="auto">
          <a:xfrm>
            <a:off x="650875" y="1174750"/>
            <a:ext cx="8235950" cy="4229100"/>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10" name="Picture 9"/>
          <p:cNvPicPr>
            <a:picLocks noChangeAspect="1"/>
          </p:cNvPicPr>
          <p:nvPr/>
        </p:nvPicPr>
        <p:blipFill>
          <a:blip r:embed="rId3" cstate="print"/>
          <a:srcRect/>
          <a:stretch>
            <a:fillRect/>
          </a:stretch>
        </p:blipFill>
        <p:spPr bwMode="auto">
          <a:xfrm>
            <a:off x="854075" y="1222375"/>
            <a:ext cx="7810500" cy="4143375"/>
          </a:xfrm>
          <a:prstGeom prst="rect">
            <a:avLst/>
          </a:prstGeom>
          <a:noFill/>
          <a:ln w="9525">
            <a:noFill/>
            <a:miter lim="800000"/>
            <a:headEnd/>
            <a:tailEnd/>
          </a:ln>
        </p:spPr>
      </p:pic>
      <p:pic>
        <p:nvPicPr>
          <p:cNvPr id="9" name="Picture 8"/>
          <p:cNvPicPr>
            <a:picLocks noChangeAspect="1"/>
          </p:cNvPicPr>
          <p:nvPr/>
        </p:nvPicPr>
        <p:blipFill>
          <a:blip r:embed="rId4" cstate="print"/>
          <a:srcRect/>
          <a:stretch>
            <a:fillRect/>
          </a:stretch>
        </p:blipFill>
        <p:spPr bwMode="auto">
          <a:xfrm>
            <a:off x="854075" y="1222375"/>
            <a:ext cx="7810500" cy="4143375"/>
          </a:xfrm>
          <a:prstGeom prst="rect">
            <a:avLst/>
          </a:prstGeom>
          <a:noFill/>
          <a:ln w="9525">
            <a:noFill/>
            <a:miter lim="800000"/>
            <a:headEnd/>
            <a:tailEnd/>
          </a:ln>
        </p:spPr>
      </p:pic>
      <p:sp>
        <p:nvSpPr>
          <p:cNvPr id="44" name="Rectangle 43"/>
          <p:cNvSpPr>
            <a:spLocks noChangeArrowheads="1"/>
          </p:cNvSpPr>
          <p:nvPr/>
        </p:nvSpPr>
        <p:spPr bwMode="auto">
          <a:xfrm>
            <a:off x="584200" y="5413375"/>
            <a:ext cx="8370888" cy="1372683"/>
          </a:xfrm>
          <a:prstGeom prst="rect">
            <a:avLst/>
          </a:prstGeom>
          <a:noFill/>
          <a:ln w="9525">
            <a:noFill/>
            <a:miter lim="800000"/>
            <a:headEnd/>
            <a:tailEnd/>
          </a:ln>
        </p:spPr>
        <p:txBody>
          <a:bodyPr>
            <a:spAutoFit/>
          </a:bodyPr>
          <a:lstStyle/>
          <a:p>
            <a:pPr>
              <a:spcBef>
                <a:spcPct val="10000"/>
              </a:spcBef>
              <a:spcAft>
                <a:spcPct val="10000"/>
              </a:spcAft>
            </a:pPr>
            <a:r>
              <a:rPr lang="el-GR" sz="1600" dirty="0" smtClean="0">
                <a:solidFill>
                  <a:srgbClr val="8A3A6A"/>
                </a:solidFill>
              </a:rPr>
              <a:t>Μεταβολές σε Άλλα Κριτήρια της</a:t>
            </a:r>
            <a:r>
              <a:rPr lang="en-US" sz="1600" dirty="0" smtClean="0">
                <a:solidFill>
                  <a:srgbClr val="8A3A6A"/>
                </a:solidFill>
              </a:rPr>
              <a:t> </a:t>
            </a:r>
            <a:r>
              <a:rPr lang="en-US" sz="1600" dirty="0">
                <a:solidFill>
                  <a:srgbClr val="8A3A6A"/>
                </a:solidFill>
              </a:rPr>
              <a:t>OCA </a:t>
            </a:r>
            <a:r>
              <a:rPr lang="en-US" sz="1600" dirty="0" smtClean="0">
                <a:solidFill>
                  <a:srgbClr val="8A3A6A"/>
                </a:solidFill>
              </a:rPr>
              <a:t> </a:t>
            </a:r>
            <a:r>
              <a:rPr lang="el-GR" sz="1600" dirty="0" smtClean="0"/>
              <a:t>Κάποια άλλα κριτήρια μπορούν να κάνουν μια νομισματική ένωση πιο ελκυστική, ακόμη και για δεδομένα επίπεδα ενοποίησης της αγοράς. </a:t>
            </a:r>
            <a:r>
              <a:rPr lang="en-US" sz="1600" dirty="0" smtClean="0"/>
              <a:t> </a:t>
            </a:r>
            <a:endParaRPr lang="en-US" sz="1600" dirty="0"/>
          </a:p>
          <a:p>
            <a:pPr>
              <a:spcBef>
                <a:spcPct val="10000"/>
              </a:spcBef>
              <a:spcAft>
                <a:spcPct val="10000"/>
              </a:spcAft>
            </a:pPr>
            <a:r>
              <a:rPr lang="el-GR" sz="1600" dirty="0" smtClean="0"/>
              <a:t>Παράγοντες που μειώνουν το κόστος ή αυξάνουν τα οφέλη θα μετατοπίσουν τη γραμμή της </a:t>
            </a:r>
            <a:r>
              <a:rPr lang="en-US" sz="1600" dirty="0" smtClean="0"/>
              <a:t>OCA </a:t>
            </a:r>
            <a:r>
              <a:rPr lang="el-GR" sz="1600" dirty="0" smtClean="0"/>
              <a:t>προς τα κάτω και προς τα αριστερά, επεκτείνοντας έτσι την </a:t>
            </a:r>
            <a:r>
              <a:rPr lang="en-US" sz="1600" dirty="0" smtClean="0"/>
              <a:t>OCA</a:t>
            </a:r>
            <a:r>
              <a:rPr lang="el-GR" sz="1600" dirty="0" smtClean="0"/>
              <a:t>.</a:t>
            </a:r>
            <a:endParaRPr lang="en-US" sz="1600" dirty="0"/>
          </a:p>
        </p:txBody>
      </p:sp>
      <p:sp>
        <p:nvSpPr>
          <p:cNvPr id="37895" name="Rectangle 3"/>
          <p:cNvSpPr>
            <a:spLocks noChangeArrowheads="1"/>
          </p:cNvSpPr>
          <p:nvPr/>
        </p:nvSpPr>
        <p:spPr bwMode="auto">
          <a:xfrm>
            <a:off x="577850" y="255588"/>
            <a:ext cx="7611827" cy="461665"/>
          </a:xfrm>
          <a:prstGeom prst="rect">
            <a:avLst/>
          </a:prstGeom>
          <a:noFill/>
          <a:ln w="9525">
            <a:noFill/>
            <a:miter lim="800000"/>
            <a:headEnd/>
            <a:tailEnd/>
          </a:ln>
        </p:spPr>
        <p:txBody>
          <a:bodyPr wrap="none">
            <a:spAutoFit/>
          </a:bodyPr>
          <a:lstStyle/>
          <a:p>
            <a:pPr>
              <a:spcBef>
                <a:spcPct val="10000"/>
              </a:spcBef>
              <a:spcAft>
                <a:spcPct val="10000"/>
              </a:spcAft>
            </a:pPr>
            <a:r>
              <a:rPr lang="el-GR" sz="2400" dirty="0" smtClean="0">
                <a:solidFill>
                  <a:srgbClr val="668C6B"/>
                </a:solidFill>
              </a:rPr>
              <a:t>Άλλα Κριτήρια Βέλτιστης Συναλλαγματικής Ζώνης</a:t>
            </a:r>
            <a:endParaRPr lang="en-US" sz="2400" dirty="0" smtClean="0">
              <a:solidFill>
                <a:srgbClr val="668C6B"/>
              </a:solidFill>
            </a:endParaRPr>
          </a:p>
        </p:txBody>
      </p:sp>
      <p:pic>
        <p:nvPicPr>
          <p:cNvPr id="12" name="Picture 11"/>
          <p:cNvPicPr>
            <a:picLocks noChangeAspect="1"/>
          </p:cNvPicPr>
          <p:nvPr/>
        </p:nvPicPr>
        <p:blipFill>
          <a:blip r:embed="rId5" cstate="print"/>
          <a:srcRect/>
          <a:stretch>
            <a:fillRect/>
          </a:stretch>
        </p:blipFill>
        <p:spPr bwMode="auto">
          <a:xfrm>
            <a:off x="854075" y="1222375"/>
            <a:ext cx="7810500" cy="4143375"/>
          </a:xfrm>
          <a:prstGeom prst="rect">
            <a:avLst/>
          </a:prstGeom>
          <a:noFill/>
          <a:ln w="9525">
            <a:noFill/>
            <a:miter lim="800000"/>
            <a:headEnd/>
            <a:tailEnd/>
          </a:ln>
        </p:spPr>
      </p:pic>
      <p:pic>
        <p:nvPicPr>
          <p:cNvPr id="8" name="Picture 7"/>
          <p:cNvPicPr>
            <a:picLocks noChangeAspect="1"/>
          </p:cNvPicPr>
          <p:nvPr/>
        </p:nvPicPr>
        <p:blipFill>
          <a:blip r:embed="rId6" cstate="print"/>
          <a:srcRect/>
          <a:stretch>
            <a:fillRect/>
          </a:stretch>
        </p:blipFill>
        <p:spPr bwMode="auto">
          <a:xfrm>
            <a:off x="854075" y="1222375"/>
            <a:ext cx="7810500" cy="4143375"/>
          </a:xfrm>
          <a:prstGeom prst="rect">
            <a:avLst/>
          </a:prstGeom>
          <a:noFill/>
          <a:ln w="9525">
            <a:noFill/>
            <a:miter lim="800000"/>
            <a:headEnd/>
            <a:tailEnd/>
          </a:ln>
        </p:spPr>
      </p:pic>
      <p:pic>
        <p:nvPicPr>
          <p:cNvPr id="5" name="Picture 4"/>
          <p:cNvPicPr>
            <a:picLocks noChangeAspect="1"/>
          </p:cNvPicPr>
          <p:nvPr/>
        </p:nvPicPr>
        <p:blipFill>
          <a:blip r:embed="rId7" cstate="print"/>
          <a:srcRect/>
          <a:stretch>
            <a:fillRect/>
          </a:stretch>
        </p:blipFill>
        <p:spPr bwMode="auto">
          <a:xfrm>
            <a:off x="854075" y="1222375"/>
            <a:ext cx="7810500" cy="4143375"/>
          </a:xfrm>
          <a:prstGeom prst="rect">
            <a:avLst/>
          </a:prstGeom>
          <a:noFill/>
          <a:ln w="9525">
            <a:noFill/>
            <a:miter lim="800000"/>
            <a:headEnd/>
            <a:tailEnd/>
          </a:ln>
        </p:spPr>
      </p:pic>
      <p:pic>
        <p:nvPicPr>
          <p:cNvPr id="11" name="Picture 10"/>
          <p:cNvPicPr>
            <a:picLocks noChangeAspect="1"/>
          </p:cNvPicPr>
          <p:nvPr/>
        </p:nvPicPr>
        <p:blipFill>
          <a:blip r:embed="rId8" cstate="print"/>
          <a:srcRect/>
          <a:stretch>
            <a:fillRect/>
          </a:stretch>
        </p:blipFill>
        <p:spPr bwMode="auto">
          <a:xfrm>
            <a:off x="854075" y="1222375"/>
            <a:ext cx="7810500" cy="4143375"/>
          </a:xfrm>
          <a:prstGeom prst="rect">
            <a:avLst/>
          </a:prstGeom>
          <a:noFill/>
          <a:ln w="9525">
            <a:noFill/>
            <a:miter lim="800000"/>
            <a:headEnd/>
            <a:tailEnd/>
          </a:ln>
        </p:spPr>
      </p:pic>
      <p:pic>
        <p:nvPicPr>
          <p:cNvPr id="13" name="Picture 12"/>
          <p:cNvPicPr>
            <a:picLocks noChangeAspect="1"/>
          </p:cNvPicPr>
          <p:nvPr/>
        </p:nvPicPr>
        <p:blipFill>
          <a:blip r:embed="rId9" cstate="print"/>
          <a:srcRect/>
          <a:stretch>
            <a:fillRect/>
          </a:stretch>
        </p:blipFill>
        <p:spPr bwMode="auto">
          <a:xfrm>
            <a:off x="854075" y="1222375"/>
            <a:ext cx="7810500" cy="414337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ppt_x</p:attrName>
                                        </p:attrNameLst>
                                      </p:cBhvr>
                                      <p:tavLst>
                                        <p:tav tm="0">
                                          <p:val>
                                            <p:strVal val="#ppt_x-.2"/>
                                          </p:val>
                                        </p:tav>
                                        <p:tav tm="100000">
                                          <p:val>
                                            <p:strVal val="#ppt_x"/>
                                          </p:val>
                                        </p:tav>
                                      </p:tavLst>
                                    </p:anim>
                                    <p:anim calcmode="lin" valueType="num">
                                      <p:cBhvr>
                                        <p:cTn id="8" dur="5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9" dur="500"/>
                                        <p:tgtEl>
                                          <p:spTgt spid="3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left)">
                                      <p:cBhvr>
                                        <p:cTn id="13" dur="500"/>
                                        <p:tgtEl>
                                          <p:spTgt spid="4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left)">
                                      <p:cBhvr>
                                        <p:cTn id="17" dur="500"/>
                                        <p:tgtEl>
                                          <p:spTgt spid="43"/>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44">
                                            <p:txEl>
                                              <p:pRg st="0" end="0"/>
                                            </p:txEl>
                                          </p:spTgt>
                                        </p:tgtEl>
                                        <p:attrNameLst>
                                          <p:attrName>style.visibility</p:attrName>
                                        </p:attrNameLst>
                                      </p:cBhvr>
                                      <p:to>
                                        <p:strVal val="visible"/>
                                      </p:to>
                                    </p:set>
                                    <p:animEffect transition="in" filter="wipe(left)">
                                      <p:cBhvr>
                                        <p:cTn id="21" dur="500"/>
                                        <p:tgtEl>
                                          <p:spTgt spid="44">
                                            <p:txEl>
                                              <p:pRg st="0" end="0"/>
                                            </p:txEl>
                                          </p:spTgt>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1000"/>
                                        <p:tgtEl>
                                          <p:spTgt spid="5"/>
                                        </p:tgtEl>
                                      </p:cBhvr>
                                    </p:animEffect>
                                  </p:childTnLst>
                                </p:cTn>
                              </p:par>
                            </p:childTnLst>
                          </p:cTn>
                        </p:par>
                        <p:par>
                          <p:cTn id="26" fill="hold">
                            <p:stCondLst>
                              <p:cond delay="3500"/>
                            </p:stCondLst>
                            <p:childTnLst>
                              <p:par>
                                <p:cTn id="27" presetID="22" presetClass="entr" presetSubtype="8"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1000"/>
                                        <p:tgtEl>
                                          <p:spTgt spid="8"/>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1000"/>
                                        <p:tgtEl>
                                          <p:spTgt spid="9"/>
                                        </p:tgtEl>
                                      </p:cBhvr>
                                    </p:animEffect>
                                  </p:childTnLst>
                                </p:cTn>
                              </p:par>
                            </p:childTnLst>
                          </p:cTn>
                        </p:par>
                        <p:par>
                          <p:cTn id="34" fill="hold">
                            <p:stCondLst>
                              <p:cond delay="6000"/>
                            </p:stCondLst>
                            <p:childTnLst>
                              <p:par>
                                <p:cTn id="35" presetID="22" presetClass="entr" presetSubtype="8"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1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4">
                                            <p:txEl>
                                              <p:pRg st="1" end="1"/>
                                            </p:txEl>
                                          </p:spTgt>
                                        </p:tgtEl>
                                        <p:attrNameLst>
                                          <p:attrName>style.visibility</p:attrName>
                                        </p:attrNameLst>
                                      </p:cBhvr>
                                      <p:to>
                                        <p:strVal val="visible"/>
                                      </p:to>
                                    </p:set>
                                    <p:animEffect transition="in" filter="wipe(left)">
                                      <p:cBhvr>
                                        <p:cTn id="42" dur="500"/>
                                        <p:tgtEl>
                                          <p:spTgt spid="44">
                                            <p:txEl>
                                              <p:pRg st="1" end="1"/>
                                            </p:txEl>
                                          </p:spTgt>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1000"/>
                                        <p:tgtEl>
                                          <p:spTgt spid="11"/>
                                        </p:tgtEl>
                                      </p:cBhvr>
                                    </p:animEffect>
                                  </p:childTnLst>
                                </p:cTn>
                              </p:par>
                            </p:childTnLst>
                          </p:cTn>
                        </p:par>
                        <p:par>
                          <p:cTn id="47" fill="hold">
                            <p:stCondLst>
                              <p:cond delay="1500"/>
                            </p:stCondLst>
                            <p:childTnLst>
                              <p:par>
                                <p:cTn id="48" presetID="22" presetClass="entr" presetSubtype="8" fill="hold"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750"/>
                                        <p:tgtEl>
                                          <p:spTgt spid="13"/>
                                        </p:tgtEl>
                                      </p:cBhvr>
                                    </p:animEffect>
                                  </p:childTnLst>
                                </p:cTn>
                              </p:par>
                            </p:childTnLst>
                          </p:cTn>
                        </p:par>
                        <p:par>
                          <p:cTn id="51" fill="hold">
                            <p:stCondLst>
                              <p:cond delay="2250"/>
                            </p:stCondLst>
                            <p:childTnLst>
                              <p:par>
                                <p:cTn id="52" presetID="22" presetClass="entr" presetSubtype="8"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09600" y="381000"/>
            <a:ext cx="8204200" cy="6149376"/>
          </a:xfrm>
          <a:prstGeom prst="rect">
            <a:avLst/>
          </a:prstGeom>
          <a:noFill/>
          <a:ln w="9525">
            <a:noFill/>
            <a:miter lim="800000"/>
            <a:headEnd/>
            <a:tailEnd/>
          </a:ln>
        </p:spPr>
        <p:txBody>
          <a:bodyPr>
            <a:spAutoFit/>
          </a:bodyPr>
          <a:lstStyle/>
          <a:p>
            <a:pPr>
              <a:spcBef>
                <a:spcPct val="10000"/>
              </a:spcBef>
              <a:spcAft>
                <a:spcPct val="10000"/>
              </a:spcAft>
            </a:pPr>
            <a:r>
              <a:rPr lang="el-GR" sz="2400" dirty="0" smtClean="0">
                <a:solidFill>
                  <a:srgbClr val="3D68AF"/>
                </a:solidFill>
              </a:rPr>
              <a:t>Νομισματική Πολιτική και Ονομαστική </a:t>
            </a:r>
            <a:r>
              <a:rPr lang="el-GR" sz="2400" dirty="0" err="1" smtClean="0">
                <a:solidFill>
                  <a:srgbClr val="3D68AF"/>
                </a:solidFill>
              </a:rPr>
              <a:t>Αγκύρωση</a:t>
            </a:r>
            <a:r>
              <a:rPr lang="el-GR" sz="2400" dirty="0" smtClean="0">
                <a:solidFill>
                  <a:srgbClr val="3D68AF"/>
                </a:solidFill>
              </a:rPr>
              <a:t> </a:t>
            </a:r>
            <a:r>
              <a:rPr lang="el-GR" sz="2400" b="0" dirty="0" smtClean="0"/>
              <a:t>Εάν η χώρα μας υποφέρει από χρόνιο υψηλό πληθωρισμό που προκύπτει από μια </a:t>
            </a:r>
            <a:r>
              <a:rPr lang="el-GR" sz="2400" dirty="0" smtClean="0"/>
              <a:t>πληθωριστική τάση</a:t>
            </a:r>
            <a:r>
              <a:rPr lang="el-GR" sz="2400" b="0" dirty="0" smtClean="0"/>
              <a:t> στην εγχώρια πολιτική, τότε η πολιτικά πιο ανεξάρτητη κοινή κεντρική τράπεζα της συναλλαγματικής ένωσης θα μπορούσε να αντισταθεί σε πολιτικές πιέσεις για χρησιμοποίηση επεκτατικής νομισματικής πολιτικής έναντι βραχυπρόθεσμων οφελών.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Η Ιταλία, η Ελλάδα, και η Πορτογαλία είναι χώρες-μέλη της Ευρωζώνης που ιστορικά έχουν εμφανίσει υψηλό πληθωρισμό.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Χώρες με ιστορικό υψηλού πληθωρισμού είναι πιθανότερο να επιθυμούν την ένταξή τους στη νομισματική ένωση όσο πιο μεγάλα είναι οφέλη της νομισματικής πολιτικής αυτού του είδους.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left)">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09600" y="381000"/>
            <a:ext cx="8204200" cy="5041380"/>
          </a:xfrm>
          <a:prstGeom prst="rect">
            <a:avLst/>
          </a:prstGeom>
          <a:noFill/>
          <a:ln w="9525">
            <a:noFill/>
            <a:miter lim="800000"/>
            <a:headEnd/>
            <a:tailEnd/>
          </a:ln>
        </p:spPr>
        <p:txBody>
          <a:bodyPr>
            <a:spAutoFit/>
          </a:bodyPr>
          <a:lstStyle/>
          <a:p>
            <a:pPr>
              <a:spcBef>
                <a:spcPct val="10000"/>
              </a:spcBef>
              <a:spcAft>
                <a:spcPct val="10000"/>
              </a:spcAft>
            </a:pPr>
            <a:r>
              <a:rPr lang="el-GR" sz="2400" dirty="0" smtClean="0">
                <a:solidFill>
                  <a:srgbClr val="3D68AF"/>
                </a:solidFill>
              </a:rPr>
              <a:t>Πολιτικοί Στόχοι</a:t>
            </a:r>
            <a:r>
              <a:rPr lang="en-US" sz="2400" dirty="0" smtClean="0">
                <a:solidFill>
                  <a:srgbClr val="3D68AF"/>
                </a:solidFill>
              </a:rPr>
              <a:t> </a:t>
            </a:r>
            <a:r>
              <a:rPr lang="el-GR" sz="2400" b="0" dirty="0" smtClean="0"/>
              <a:t>Τέλος, υπάρχει η πιθανότητα ένταξης χωρών σε μια νομισματική ένωση ακόμη κι αν κάτι τέτοιο δεν έχει καθαρή οικονομική λογική γι’ αυτές.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Ο σχηματισμός μιας νομισματικής ένωσης έχει αξία για πολιτικούς, στρατηγικούς, σχετικούς με την ασφάλεια, ή για άλλους λόγους.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Τα πολιτικά οφέλη μπορούν να απεικονίζονται στο Σχήμα 21-3 από την γραμμή </a:t>
            </a:r>
            <a:r>
              <a:rPr lang="en-US" sz="2400" b="0" dirty="0" smtClean="0"/>
              <a:t>OCA </a:t>
            </a:r>
            <a:r>
              <a:rPr lang="el-GR" sz="2400" b="0" dirty="0" smtClean="0"/>
              <a:t>που μετατοπίζεται καθοδικά από τη θέση </a:t>
            </a:r>
            <a:r>
              <a:rPr lang="en-US" sz="2400" b="0" dirty="0" smtClean="0"/>
              <a:t> OCA</a:t>
            </a:r>
            <a:r>
              <a:rPr lang="en-US" sz="2400" b="0" baseline="-25000" dirty="0" smtClean="0"/>
              <a:t>1</a:t>
            </a:r>
            <a:r>
              <a:rPr lang="en-US" sz="2400" b="0" dirty="0" smtClean="0"/>
              <a:t> </a:t>
            </a:r>
            <a:r>
              <a:rPr lang="el-GR" sz="2400" b="0" dirty="0" smtClean="0"/>
              <a:t>στη θέση</a:t>
            </a:r>
            <a:r>
              <a:rPr lang="en-US" sz="2400" b="0" dirty="0" smtClean="0"/>
              <a:t> </a:t>
            </a:r>
            <a:r>
              <a:rPr lang="en-US" sz="2400" b="0" dirty="0"/>
              <a:t>OCA</a:t>
            </a:r>
            <a:r>
              <a:rPr lang="en-US" sz="2400" b="0" baseline="-25000" dirty="0"/>
              <a:t>2</a:t>
            </a:r>
            <a:r>
              <a:rPr lang="en-US" sz="2400" b="0" dirty="0"/>
              <a:t>. </a:t>
            </a:r>
            <a:r>
              <a:rPr lang="el-GR" sz="2400" b="0" dirty="0" smtClean="0"/>
              <a:t>Σε αυτό το σενάριο, οι χώρες μεταξύ</a:t>
            </a:r>
            <a:r>
              <a:rPr lang="en-US" sz="2400" b="0" dirty="0" smtClean="0"/>
              <a:t> OCA</a:t>
            </a:r>
            <a:r>
              <a:rPr lang="en-US" sz="2400" b="0" baseline="-25000" dirty="0" smtClean="0"/>
              <a:t>1</a:t>
            </a:r>
            <a:r>
              <a:rPr lang="en-US" sz="2400" b="0" dirty="0" smtClean="0"/>
              <a:t> </a:t>
            </a:r>
            <a:r>
              <a:rPr lang="el-GR" sz="2400" b="0" dirty="0" smtClean="0"/>
              <a:t>και</a:t>
            </a:r>
            <a:r>
              <a:rPr lang="en-US" sz="2400" b="0" dirty="0" smtClean="0"/>
              <a:t> </a:t>
            </a:r>
            <a:r>
              <a:rPr lang="en-US" sz="2400" b="0" dirty="0"/>
              <a:t>OCA</a:t>
            </a:r>
            <a:r>
              <a:rPr lang="en-US" sz="2400" b="0" baseline="-25000" dirty="0"/>
              <a:t>2</a:t>
            </a:r>
            <a:r>
              <a:rPr lang="en-US" sz="2400" b="0" dirty="0"/>
              <a:t>, </a:t>
            </a:r>
            <a:r>
              <a:rPr lang="el-GR" sz="2400" b="0" dirty="0" smtClean="0"/>
              <a:t>υπάρχει </a:t>
            </a:r>
            <a:r>
              <a:rPr lang="el-GR" sz="2400" b="0" i="1" dirty="0" smtClean="0"/>
              <a:t>οικονομικό κόστος</a:t>
            </a:r>
            <a:r>
              <a:rPr lang="el-GR" sz="2400" b="0" dirty="0" smtClean="0"/>
              <a:t> από το σχηματισμό μιας συναλλαγματικής ένωσης, το οποίο όμως αντισταθμίζεται από τα </a:t>
            </a:r>
            <a:r>
              <a:rPr lang="el-GR" sz="2400" b="0" i="1" dirty="0" smtClean="0"/>
              <a:t>πολιτικά οφέλη. </a:t>
            </a:r>
            <a:r>
              <a:rPr lang="el-GR" sz="2400" b="0" dirty="0" smtClean="0"/>
              <a:t> </a:t>
            </a:r>
            <a:r>
              <a:rPr lang="en-US" sz="2400" b="0" dirty="0" smtClean="0"/>
              <a:t>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left)">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Rectangle 14"/>
          <p:cNvSpPr>
            <a:spLocks noChangeArrowheads="1"/>
          </p:cNvSpPr>
          <p:nvPr/>
        </p:nvSpPr>
        <p:spPr bwMode="auto">
          <a:xfrm>
            <a:off x="566738" y="196850"/>
            <a:ext cx="2201862" cy="215900"/>
          </a:xfrm>
          <a:prstGeom prst="rect">
            <a:avLst/>
          </a:prstGeom>
          <a:solidFill>
            <a:srgbClr val="D4E4C1"/>
          </a:solidFill>
          <a:ln w="9525" algn="ctr">
            <a:noFill/>
            <a:round/>
            <a:headEnd/>
            <a:tailEnd/>
          </a:ln>
        </p:spPr>
        <p:txBody>
          <a:bodyPr/>
          <a:lstStyle/>
          <a:p>
            <a:endParaRPr lang="en-US" sz="2000" b="0">
              <a:solidFill>
                <a:schemeClr val="tx2"/>
              </a:solidFill>
            </a:endParaRPr>
          </a:p>
        </p:txBody>
      </p:sp>
      <p:sp>
        <p:nvSpPr>
          <p:cNvPr id="862211" name="Rectangle 3"/>
          <p:cNvSpPr>
            <a:spLocks noGrp="1" noChangeArrowheads="1"/>
          </p:cNvSpPr>
          <p:nvPr>
            <p:ph type="title"/>
          </p:nvPr>
        </p:nvSpPr>
        <p:spPr>
          <a:xfrm>
            <a:off x="566738" y="0"/>
            <a:ext cx="2379662" cy="412750"/>
          </a:xfrm>
        </p:spPr>
        <p:txBody>
          <a:bodyPr/>
          <a:lstStyle/>
          <a:p>
            <a:r>
              <a:rPr lang="el-GR" dirty="0" smtClean="0">
                <a:solidFill>
                  <a:srgbClr val="668C6B"/>
                </a:solidFill>
              </a:rPr>
              <a:t>ΕΦΑΡΜΟΓΗ</a:t>
            </a:r>
            <a:endParaRPr lang="en-US" dirty="0" smtClean="0">
              <a:solidFill>
                <a:srgbClr val="668C6B"/>
              </a:solidFill>
            </a:endParaRPr>
          </a:p>
        </p:txBody>
      </p:sp>
      <p:sp>
        <p:nvSpPr>
          <p:cNvPr id="862213" name="Rectangle 5"/>
          <p:cNvSpPr>
            <a:spLocks noChangeArrowheads="1"/>
          </p:cNvSpPr>
          <p:nvPr/>
        </p:nvSpPr>
        <p:spPr bwMode="auto">
          <a:xfrm>
            <a:off x="2908300" y="7938"/>
            <a:ext cx="6235700" cy="707886"/>
          </a:xfrm>
          <a:prstGeom prst="rect">
            <a:avLst/>
          </a:prstGeom>
          <a:noFill/>
          <a:ln w="9525" algn="ctr">
            <a:noFill/>
            <a:miter lim="800000"/>
            <a:headEnd/>
            <a:tailEnd/>
          </a:ln>
        </p:spPr>
        <p:txBody>
          <a:bodyPr>
            <a:spAutoFit/>
          </a:bodyPr>
          <a:lstStyle/>
          <a:p>
            <a:pPr>
              <a:spcBef>
                <a:spcPct val="20000"/>
              </a:spcBef>
            </a:pPr>
            <a:r>
              <a:rPr lang="el-GR" sz="2000" dirty="0" smtClean="0">
                <a:solidFill>
                  <a:srgbClr val="356A41"/>
                </a:solidFill>
              </a:rPr>
              <a:t>Βέλτιστες Νομισματικές Ζώνες</a:t>
            </a:r>
            <a:r>
              <a:rPr lang="en-US" sz="2000" dirty="0" smtClean="0">
                <a:solidFill>
                  <a:srgbClr val="356A41"/>
                </a:solidFill>
              </a:rPr>
              <a:t>: </a:t>
            </a:r>
            <a:r>
              <a:rPr lang="el-GR" sz="2000" dirty="0" smtClean="0">
                <a:solidFill>
                  <a:srgbClr val="356A41"/>
                </a:solidFill>
              </a:rPr>
              <a:t>Ευρώπη έναντι ΗΠΑ</a:t>
            </a:r>
            <a:endParaRPr lang="en-US" sz="2000" dirty="0">
              <a:solidFill>
                <a:srgbClr val="356A41"/>
              </a:solidFill>
            </a:endParaRPr>
          </a:p>
        </p:txBody>
      </p:sp>
      <p:cxnSp>
        <p:nvCxnSpPr>
          <p:cNvPr id="13" name="Straight Connector 12"/>
          <p:cNvCxnSpPr>
            <a:cxnSpLocks noChangeShapeType="1"/>
          </p:cNvCxnSpPr>
          <p:nvPr/>
        </p:nvCxnSpPr>
        <p:spPr bwMode="auto">
          <a:xfrm>
            <a:off x="566738" y="412750"/>
            <a:ext cx="2201862" cy="0"/>
          </a:xfrm>
          <a:prstGeom prst="line">
            <a:avLst/>
          </a:prstGeom>
          <a:noFill/>
          <a:ln w="19050" cap="rnd" algn="ctr">
            <a:solidFill>
              <a:srgbClr val="A4C695"/>
            </a:solidFill>
            <a:prstDash val="sysDash"/>
            <a:round/>
            <a:headEnd/>
            <a:tailEnd/>
          </a:ln>
        </p:spPr>
      </p:cxnSp>
      <p:sp>
        <p:nvSpPr>
          <p:cNvPr id="17" name="Text Box 2"/>
          <p:cNvSpPr txBox="1">
            <a:spLocks noChangeArrowheads="1"/>
          </p:cNvSpPr>
          <p:nvPr/>
        </p:nvSpPr>
        <p:spPr bwMode="auto">
          <a:xfrm>
            <a:off x="566738" y="725488"/>
            <a:ext cx="8316912" cy="6007799"/>
          </a:xfrm>
          <a:prstGeom prst="rect">
            <a:avLst/>
          </a:prstGeom>
          <a:noFill/>
          <a:ln w="9525" algn="ctr">
            <a:noFill/>
            <a:miter lim="800000"/>
            <a:headEnd/>
            <a:tailEnd/>
          </a:ln>
        </p:spPr>
        <p:txBody>
          <a:bodyPr>
            <a:spAutoFit/>
          </a:bodyPr>
          <a:lstStyle/>
          <a:p>
            <a:pPr>
              <a:spcBef>
                <a:spcPct val="10000"/>
              </a:spcBef>
              <a:spcAft>
                <a:spcPct val="10000"/>
              </a:spcAft>
            </a:pPr>
            <a:r>
              <a:rPr lang="el-GR" sz="2000" b="0" dirty="0" smtClean="0"/>
              <a:t>Μπορούμε να χρησιμοποιήσουμε συγκριτική ανάλυση για να δούμε ένα η Ευρώπη λειτουργεί το ίδιο καλά ή και καλύτερα από τις ΗΠΑ (θεωρούμενες ως μια ζώνη κοινού νομίσματος) σε κάθε ένα από τα κριτήρια της </a:t>
            </a:r>
            <a:r>
              <a:rPr lang="en-US" sz="2000" b="0" dirty="0" smtClean="0"/>
              <a:t>OCA</a:t>
            </a:r>
            <a:r>
              <a:rPr lang="el-GR" sz="2000" b="0" dirty="0" smtClean="0"/>
              <a:t>, τα οποία θα παρείχαν έμμεση στήριξη στην οικονομική λογική του ευρώ. </a:t>
            </a:r>
            <a:r>
              <a:rPr lang="en-US" sz="2000" b="0" dirty="0" smtClean="0"/>
              <a:t> </a:t>
            </a:r>
            <a:endParaRPr lang="en-US" sz="2000" b="0" dirty="0"/>
          </a:p>
          <a:p>
            <a:pPr>
              <a:spcBef>
                <a:spcPct val="10000"/>
              </a:spcBef>
              <a:spcAft>
                <a:spcPct val="10000"/>
              </a:spcAft>
            </a:pPr>
            <a:endParaRPr lang="en-US" sz="2000" b="0" dirty="0"/>
          </a:p>
          <a:p>
            <a:pPr>
              <a:spcBef>
                <a:spcPct val="10000"/>
              </a:spcBef>
              <a:spcAft>
                <a:spcPct val="10000"/>
              </a:spcAft>
            </a:pPr>
            <a:r>
              <a:rPr lang="el-GR" sz="2000" dirty="0" smtClean="0">
                <a:solidFill>
                  <a:srgbClr val="3D68AF"/>
                </a:solidFill>
              </a:rPr>
              <a:t>Ενοποίηση Αγορών Αγαθών εντός της ΕΕ </a:t>
            </a:r>
            <a:r>
              <a:rPr lang="el-GR" sz="2000" b="0" dirty="0" smtClean="0"/>
              <a:t>Όσο αυξάνουν περαιτέρω οι </a:t>
            </a:r>
            <a:r>
              <a:rPr lang="el-GR" sz="2000" b="0" dirty="0" err="1" smtClean="0"/>
              <a:t>ενδο</a:t>
            </a:r>
            <a:r>
              <a:rPr lang="el-GR" sz="2000" b="0" dirty="0" smtClean="0"/>
              <a:t>-ευρωπαϊκές εμπορικές ροές, η εσωτερική αγορά της ΕΕ θα γίνεται όλο και πιο ενοποιημένη, ωστόσο σε αυτό το σημείο, πιθανώς η Ευρώπη υπολείπεται των ΗΠΑ (βλέπε διάγραμμα (α) του Σχήματος 21-4). </a:t>
            </a:r>
            <a:r>
              <a:rPr lang="en-US" sz="2000" b="0" dirty="0" smtClean="0"/>
              <a:t> </a:t>
            </a:r>
            <a:endParaRPr lang="en-US" sz="2000" b="0" dirty="0"/>
          </a:p>
          <a:p>
            <a:pPr>
              <a:spcBef>
                <a:spcPct val="10000"/>
              </a:spcBef>
              <a:spcAft>
                <a:spcPct val="10000"/>
              </a:spcAft>
            </a:pPr>
            <a:endParaRPr lang="en-US" sz="2000" b="0" dirty="0"/>
          </a:p>
          <a:p>
            <a:pPr>
              <a:spcBef>
                <a:spcPct val="10000"/>
              </a:spcBef>
              <a:spcAft>
                <a:spcPct val="10000"/>
              </a:spcAft>
            </a:pPr>
            <a:r>
              <a:rPr lang="el-GR" sz="2000" dirty="0" smtClean="0">
                <a:solidFill>
                  <a:srgbClr val="3D68AF"/>
                </a:solidFill>
              </a:rPr>
              <a:t>Συμμετρία των Σοκ εντός της ΕΕ  </a:t>
            </a:r>
            <a:r>
              <a:rPr lang="en-US" sz="2000" dirty="0" smtClean="0">
                <a:solidFill>
                  <a:srgbClr val="3D68AF"/>
                </a:solidFill>
              </a:rPr>
              <a:t> </a:t>
            </a:r>
            <a:r>
              <a:rPr lang="el-GR" sz="2000" b="0" dirty="0" smtClean="0"/>
              <a:t>Οι περισσότερες χώρες της ΕΕ συγκρίνονται στο σημείο αυτό αρκετά ευνοϊκά με πολιτείες των ΗΠΑ. Δεν υπάρχει και απόλυτη ομοφωνία ότι οι χώρες της ΕΕ είναι πιο εκτεθειμένες σε εγχώρια σοκ από τις περιφέρειες των ΗΠΑ (βλέπε διάγραμμα </a:t>
            </a:r>
            <a:r>
              <a:rPr lang="en-US" sz="2000" b="0" dirty="0" smtClean="0"/>
              <a:t>(</a:t>
            </a:r>
            <a:r>
              <a:rPr lang="en-US" sz="2000" b="0" dirty="0"/>
              <a:t>b) </a:t>
            </a:r>
            <a:r>
              <a:rPr lang="el-GR" sz="2000" b="0" dirty="0" smtClean="0"/>
              <a:t>στο Σχήμα</a:t>
            </a:r>
            <a:r>
              <a:rPr lang="en-US" sz="2000" b="0" dirty="0" smtClean="0"/>
              <a:t> </a:t>
            </a:r>
            <a:r>
              <a:rPr lang="en-US" sz="2000" b="0" dirty="0"/>
              <a:t>21-4).</a:t>
            </a:r>
          </a:p>
          <a:p>
            <a:pPr>
              <a:spcBef>
                <a:spcPct val="10000"/>
              </a:spcBef>
              <a:spcAft>
                <a:spcPct val="10000"/>
              </a:spcAft>
            </a:pP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62211"/>
                                        </p:tgtEl>
                                        <p:attrNameLst>
                                          <p:attrName>style.visibility</p:attrName>
                                        </p:attrNameLst>
                                      </p:cBhvr>
                                      <p:to>
                                        <p:strVal val="visible"/>
                                      </p:to>
                                    </p:set>
                                    <p:animEffect transition="in" filter="wipe(left)">
                                      <p:cBhvr>
                                        <p:cTn id="14" dur="500"/>
                                        <p:tgtEl>
                                          <p:spTgt spid="862211"/>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862213"/>
                                        </p:tgtEl>
                                        <p:attrNameLst>
                                          <p:attrName>style.visibility</p:attrName>
                                        </p:attrNameLst>
                                      </p:cBhvr>
                                      <p:to>
                                        <p:strVal val="visible"/>
                                      </p:to>
                                    </p:set>
                                    <p:animEffect transition="in" filter="wipe(left)">
                                      <p:cBhvr>
                                        <p:cTn id="18" dur="500"/>
                                        <p:tgtEl>
                                          <p:spTgt spid="8622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wipe(left)">
                                      <p:cBhvr>
                                        <p:cTn id="22" dur="500"/>
                                        <p:tgtEl>
                                          <p:spTgt spid="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xEl>
                                              <p:pRg st="2" end="2"/>
                                            </p:txEl>
                                          </p:spTgt>
                                        </p:tgtEl>
                                        <p:attrNameLst>
                                          <p:attrName>style.visibility</p:attrName>
                                        </p:attrNameLst>
                                      </p:cBhvr>
                                      <p:to>
                                        <p:strVal val="visible"/>
                                      </p:to>
                                    </p:set>
                                    <p:animEffect transition="in" filter="wipe(left)">
                                      <p:cBhvr>
                                        <p:cTn id="27" dur="500"/>
                                        <p:tgtEl>
                                          <p:spTgt spid="1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
                                            <p:txEl>
                                              <p:pRg st="4" end="4"/>
                                            </p:txEl>
                                          </p:spTgt>
                                        </p:tgtEl>
                                        <p:attrNameLst>
                                          <p:attrName>style.visibility</p:attrName>
                                        </p:attrNameLst>
                                      </p:cBhvr>
                                      <p:to>
                                        <p:strVal val="visible"/>
                                      </p:to>
                                    </p:set>
                                    <p:animEffect transition="in" filter="wipe(left)">
                                      <p:cBhvr>
                                        <p:cTn id="32"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62211" grpId="0" autoUpdateAnimBg="0"/>
      <p:bldP spid="862213" grpId="0" autoUpdateAnimBg="0"/>
      <p:bldP spid="17" grpId="0" build="p" bldLvl="4"/>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8" name="Group 39"/>
          <p:cNvGrpSpPr>
            <a:grpSpLocks/>
          </p:cNvGrpSpPr>
          <p:nvPr/>
        </p:nvGrpSpPr>
        <p:grpSpPr bwMode="auto">
          <a:xfrm>
            <a:off x="577850" y="1517650"/>
            <a:ext cx="3460750" cy="5048250"/>
            <a:chOff x="566738" y="2200275"/>
            <a:chExt cx="7805737" cy="4219575"/>
          </a:xfrm>
        </p:grpSpPr>
        <p:sp>
          <p:nvSpPr>
            <p:cNvPr id="46090" name="Rectangle 8"/>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46091" name="Rectangle 9"/>
            <p:cNvSpPr>
              <a:spLocks noChangeArrowheads="1"/>
            </p:cNvSpPr>
            <p:nvPr/>
          </p:nvSpPr>
          <p:spPr bwMode="auto">
            <a:xfrm>
              <a:off x="581024" y="2210659"/>
              <a:ext cx="7772401" cy="231200"/>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1" name="Text Box 7"/>
          <p:cNvSpPr txBox="1">
            <a:spLocks noChangeArrowheads="1"/>
          </p:cNvSpPr>
          <p:nvPr/>
        </p:nvSpPr>
        <p:spPr bwMode="auto">
          <a:xfrm>
            <a:off x="596900" y="1536700"/>
            <a:ext cx="2197100" cy="285750"/>
          </a:xfrm>
          <a:prstGeom prst="rect">
            <a:avLst/>
          </a:prstGeom>
          <a:solidFill>
            <a:srgbClr val="E8F0D4"/>
          </a:solidFill>
          <a:ln w="9525" algn="ctr">
            <a:noFill/>
            <a:miter lim="800000"/>
            <a:headEnd/>
            <a:tailEnd/>
          </a:ln>
          <a:effectLst/>
        </p:spPr>
        <p:txBody>
          <a:bodyPr>
            <a:spAutoFit/>
          </a:bodyPr>
          <a:lstStyle/>
          <a:p>
            <a:pPr marL="457200" indent="-457200">
              <a:lnSpc>
                <a:spcPct val="90000"/>
              </a:lnSpc>
              <a:spcBef>
                <a:spcPct val="10000"/>
              </a:spcBef>
              <a:spcAft>
                <a:spcPct val="10000"/>
              </a:spcAft>
              <a:defRPr/>
            </a:pPr>
            <a:r>
              <a:rPr lang="el-GR" dirty="0" smtClean="0">
                <a:solidFill>
                  <a:srgbClr val="831951"/>
                </a:solidFill>
              </a:rPr>
              <a:t>ΣΧΗΜΑ</a:t>
            </a:r>
            <a:r>
              <a:rPr lang="en-US" dirty="0" smtClean="0"/>
              <a:t> </a:t>
            </a:r>
            <a:r>
              <a:rPr lang="en-US" dirty="0"/>
              <a:t>21-4 </a:t>
            </a:r>
            <a:r>
              <a:rPr lang="en-US" dirty="0">
                <a:solidFill>
                  <a:schemeClr val="bg1">
                    <a:lumMod val="65000"/>
                  </a:schemeClr>
                </a:solidFill>
              </a:rPr>
              <a:t>(1 </a:t>
            </a:r>
            <a:r>
              <a:rPr lang="el-GR" dirty="0" smtClean="0">
                <a:solidFill>
                  <a:schemeClr val="bg1">
                    <a:lumMod val="65000"/>
                  </a:schemeClr>
                </a:solidFill>
              </a:rPr>
              <a:t>από</a:t>
            </a:r>
            <a:r>
              <a:rPr lang="en-US" dirty="0" smtClean="0">
                <a:solidFill>
                  <a:schemeClr val="bg1">
                    <a:lumMod val="65000"/>
                  </a:schemeClr>
                </a:solidFill>
              </a:rPr>
              <a:t> </a:t>
            </a:r>
            <a:r>
              <a:rPr lang="en-US" dirty="0">
                <a:solidFill>
                  <a:schemeClr val="bg1">
                    <a:lumMod val="65000"/>
                  </a:schemeClr>
                </a:solidFill>
              </a:rPr>
              <a:t>3)</a:t>
            </a:r>
            <a:endParaRPr lang="en-US" dirty="0"/>
          </a:p>
        </p:txBody>
      </p:sp>
      <p:sp>
        <p:nvSpPr>
          <p:cNvPr id="12" name="Rectangle 11"/>
          <p:cNvSpPr>
            <a:spLocks noChangeArrowheads="1"/>
          </p:cNvSpPr>
          <p:nvPr/>
        </p:nvSpPr>
        <p:spPr bwMode="auto">
          <a:xfrm>
            <a:off x="4030663" y="47625"/>
            <a:ext cx="5011737" cy="6518275"/>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14" name="Rectangle 13"/>
          <p:cNvSpPr>
            <a:spLocks noChangeArrowheads="1"/>
          </p:cNvSpPr>
          <p:nvPr/>
        </p:nvSpPr>
        <p:spPr bwMode="auto">
          <a:xfrm>
            <a:off x="584200" y="2061029"/>
            <a:ext cx="3446463" cy="3096232"/>
          </a:xfrm>
          <a:prstGeom prst="rect">
            <a:avLst/>
          </a:prstGeom>
          <a:noFill/>
          <a:ln w="9525">
            <a:noFill/>
            <a:miter lim="800000"/>
            <a:headEnd/>
            <a:tailEnd/>
          </a:ln>
        </p:spPr>
        <p:txBody>
          <a:bodyPr wrap="square">
            <a:spAutoFit/>
          </a:bodyPr>
          <a:lstStyle/>
          <a:p>
            <a:pPr>
              <a:spcBef>
                <a:spcPct val="10000"/>
              </a:spcBef>
              <a:spcAft>
                <a:spcPct val="10000"/>
              </a:spcAft>
            </a:pPr>
            <a:r>
              <a:rPr lang="el-GR" sz="1600" dirty="0" smtClean="0">
                <a:solidFill>
                  <a:srgbClr val="8A3A6A"/>
                </a:solidFill>
              </a:rPr>
              <a:t>Κριτήρια </a:t>
            </a:r>
            <a:r>
              <a:rPr lang="en-US" sz="1600" dirty="0" smtClean="0">
                <a:solidFill>
                  <a:srgbClr val="8A3A6A"/>
                </a:solidFill>
              </a:rPr>
              <a:t>OCA </a:t>
            </a:r>
            <a:r>
              <a:rPr lang="el-GR" sz="1600" dirty="0" smtClean="0">
                <a:solidFill>
                  <a:srgbClr val="8A3A6A"/>
                </a:solidFill>
              </a:rPr>
              <a:t> για Ευρώπη και ΗΠΑ  </a:t>
            </a:r>
            <a:r>
              <a:rPr lang="el-GR" sz="1600" dirty="0" smtClean="0"/>
              <a:t>Οι περισσότεροι οικονομολόγοι πιστεύουν ότι οι ΗΠΑ είναι πολύ πιθανότερο να ικανοποιούν τα κριτήρια της </a:t>
            </a:r>
            <a:r>
              <a:rPr lang="en-US" sz="1600" dirty="0" smtClean="0"/>
              <a:t> OCA</a:t>
            </a:r>
            <a:r>
              <a:rPr lang="el-GR" sz="1600" dirty="0" smtClean="0"/>
              <a:t> απ’ ότι η ΕΕ. Γιατί; </a:t>
            </a:r>
            <a:endParaRPr lang="en-US" sz="1600" dirty="0"/>
          </a:p>
          <a:p>
            <a:pPr>
              <a:spcBef>
                <a:spcPct val="10000"/>
              </a:spcBef>
              <a:spcAft>
                <a:spcPct val="10000"/>
              </a:spcAft>
            </a:pPr>
            <a:r>
              <a:rPr lang="el-GR" sz="1600" dirty="0" smtClean="0"/>
              <a:t>Τα στοιχεία στο διάγραμμα </a:t>
            </a:r>
            <a:r>
              <a:rPr lang="en-US" sz="1600" dirty="0" smtClean="0"/>
              <a:t>(a</a:t>
            </a:r>
            <a:r>
              <a:rPr lang="en-US" sz="1600" dirty="0"/>
              <a:t>) </a:t>
            </a:r>
            <a:r>
              <a:rPr lang="el-GR" sz="1600" dirty="0" smtClean="0"/>
              <a:t>δείχνουν ότι το διαπεριφερειακό εμπόριο στις ΗΠΑ αυξάνει σε επίπεδα πολύ υψηλότερα από εκείνα ανάμεσα στις χώρες της ΕΕ. </a:t>
            </a:r>
            <a:endParaRPr lang="en-US" sz="1600" dirty="0"/>
          </a:p>
        </p:txBody>
      </p:sp>
      <p:sp>
        <p:nvSpPr>
          <p:cNvPr id="46085" name="Rectangle 33"/>
          <p:cNvSpPr>
            <a:spLocks noChangeArrowheads="1"/>
          </p:cNvSpPr>
          <p:nvPr/>
        </p:nvSpPr>
        <p:spPr bwMode="auto">
          <a:xfrm>
            <a:off x="566738" y="196850"/>
            <a:ext cx="2201862" cy="215900"/>
          </a:xfrm>
          <a:prstGeom prst="rect">
            <a:avLst/>
          </a:prstGeom>
          <a:solidFill>
            <a:srgbClr val="D4E4C1"/>
          </a:solidFill>
          <a:ln w="9525" algn="ctr">
            <a:noFill/>
            <a:round/>
            <a:headEnd/>
            <a:tailEnd/>
          </a:ln>
        </p:spPr>
        <p:txBody>
          <a:bodyPr/>
          <a:lstStyle/>
          <a:p>
            <a:endParaRPr lang="en-US" sz="2000" b="0">
              <a:solidFill>
                <a:schemeClr val="tx2"/>
              </a:solidFill>
            </a:endParaRPr>
          </a:p>
        </p:txBody>
      </p:sp>
      <p:sp>
        <p:nvSpPr>
          <p:cNvPr id="46086" name="Rectangle 3"/>
          <p:cNvSpPr>
            <a:spLocks noGrp="1" noChangeArrowheads="1"/>
          </p:cNvSpPr>
          <p:nvPr>
            <p:ph type="title"/>
          </p:nvPr>
        </p:nvSpPr>
        <p:spPr>
          <a:xfrm>
            <a:off x="566738" y="0"/>
            <a:ext cx="8577262" cy="412750"/>
          </a:xfrm>
        </p:spPr>
        <p:txBody>
          <a:bodyPr/>
          <a:lstStyle/>
          <a:p>
            <a:r>
              <a:rPr lang="el-GR" dirty="0" smtClean="0">
                <a:solidFill>
                  <a:srgbClr val="668C6B"/>
                </a:solidFill>
              </a:rPr>
              <a:t>ΕΦΑΡΜΟΓΗ</a:t>
            </a:r>
            <a:endParaRPr lang="en-US" dirty="0" smtClean="0">
              <a:solidFill>
                <a:srgbClr val="668C6B"/>
              </a:solidFill>
            </a:endParaRPr>
          </a:p>
        </p:txBody>
      </p:sp>
      <p:sp>
        <p:nvSpPr>
          <p:cNvPr id="46087" name="Rectangle 5"/>
          <p:cNvSpPr>
            <a:spLocks noChangeArrowheads="1"/>
          </p:cNvSpPr>
          <p:nvPr/>
        </p:nvSpPr>
        <p:spPr bwMode="auto">
          <a:xfrm>
            <a:off x="566738" y="412750"/>
            <a:ext cx="3471862" cy="1015663"/>
          </a:xfrm>
          <a:prstGeom prst="rect">
            <a:avLst/>
          </a:prstGeom>
          <a:noFill/>
          <a:ln w="9525" algn="ctr">
            <a:noFill/>
            <a:miter lim="800000"/>
            <a:headEnd/>
            <a:tailEnd/>
          </a:ln>
        </p:spPr>
        <p:txBody>
          <a:bodyPr>
            <a:spAutoFit/>
          </a:bodyPr>
          <a:lstStyle/>
          <a:p>
            <a:pPr>
              <a:spcBef>
                <a:spcPct val="20000"/>
              </a:spcBef>
            </a:pPr>
            <a:r>
              <a:rPr lang="el-GR" sz="2000" dirty="0" smtClean="0">
                <a:solidFill>
                  <a:srgbClr val="356A41"/>
                </a:solidFill>
              </a:rPr>
              <a:t>Βέλτιστες Νομισματικές Ζώνες</a:t>
            </a:r>
            <a:r>
              <a:rPr lang="en-US" sz="2000" dirty="0" smtClean="0">
                <a:solidFill>
                  <a:srgbClr val="356A41"/>
                </a:solidFill>
              </a:rPr>
              <a:t>: </a:t>
            </a:r>
            <a:r>
              <a:rPr lang="el-GR" sz="2000" dirty="0" smtClean="0">
                <a:solidFill>
                  <a:srgbClr val="356A41"/>
                </a:solidFill>
              </a:rPr>
              <a:t>Ευρώπη έναντι ΗΠΑ</a:t>
            </a:r>
            <a:endParaRPr lang="en-US" sz="2000" dirty="0" smtClean="0">
              <a:solidFill>
                <a:srgbClr val="356A41"/>
              </a:solidFill>
            </a:endParaRPr>
          </a:p>
        </p:txBody>
      </p:sp>
      <p:cxnSp>
        <p:nvCxnSpPr>
          <p:cNvPr id="46088" name="Straight Connector 36"/>
          <p:cNvCxnSpPr>
            <a:cxnSpLocks noChangeShapeType="1"/>
          </p:cNvCxnSpPr>
          <p:nvPr/>
        </p:nvCxnSpPr>
        <p:spPr bwMode="auto">
          <a:xfrm>
            <a:off x="566738" y="412750"/>
            <a:ext cx="2201862" cy="0"/>
          </a:xfrm>
          <a:prstGeom prst="line">
            <a:avLst/>
          </a:prstGeom>
          <a:noFill/>
          <a:ln w="19050" cap="rnd" algn="ctr">
            <a:solidFill>
              <a:srgbClr val="A4C695"/>
            </a:solidFill>
            <a:prstDash val="sysDash"/>
            <a:round/>
            <a:headEnd/>
            <a:tailEnd/>
          </a:ln>
        </p:spPr>
      </p:cxnSp>
      <p:pic>
        <p:nvPicPr>
          <p:cNvPr id="3" name="Picture 2"/>
          <p:cNvPicPr>
            <a:picLocks noChangeAspect="1"/>
          </p:cNvPicPr>
          <p:nvPr/>
        </p:nvPicPr>
        <p:blipFill>
          <a:blip r:embed="rId3" cstate="print"/>
          <a:srcRect/>
          <a:stretch>
            <a:fillRect/>
          </a:stretch>
        </p:blipFill>
        <p:spPr bwMode="auto">
          <a:xfrm>
            <a:off x="4405313" y="163513"/>
            <a:ext cx="4219575" cy="62865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Effect transition="in" filter="wipe(left)">
                                      <p:cBhvr>
                                        <p:cTn id="21" dur="500"/>
                                        <p:tgtEl>
                                          <p:spTgt spid="14">
                                            <p:txEl>
                                              <p:pRg st="0" end="0"/>
                                            </p:txEl>
                                          </p:spTgt>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animEffect transition="in" filter="wipe(left)">
                                      <p:cBhvr>
                                        <p:cTn id="25" dur="500"/>
                                        <p:tgtEl>
                                          <p:spTgt spid="14">
                                            <p:txEl>
                                              <p:pRg st="1" end="1"/>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8129" name="Group 39"/>
          <p:cNvGrpSpPr>
            <a:grpSpLocks/>
          </p:cNvGrpSpPr>
          <p:nvPr/>
        </p:nvGrpSpPr>
        <p:grpSpPr bwMode="auto">
          <a:xfrm>
            <a:off x="577850" y="1517650"/>
            <a:ext cx="3460750" cy="5048250"/>
            <a:chOff x="566738" y="2200275"/>
            <a:chExt cx="7805737" cy="4219575"/>
          </a:xfrm>
        </p:grpSpPr>
        <p:sp>
          <p:nvSpPr>
            <p:cNvPr id="48138" name="Rectangle 8"/>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48139" name="Rectangle 9"/>
            <p:cNvSpPr>
              <a:spLocks noChangeArrowheads="1"/>
            </p:cNvSpPr>
            <p:nvPr/>
          </p:nvSpPr>
          <p:spPr bwMode="auto">
            <a:xfrm>
              <a:off x="581024" y="2210659"/>
              <a:ext cx="7772401" cy="231200"/>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1" name="Text Box 7"/>
          <p:cNvSpPr txBox="1">
            <a:spLocks noChangeArrowheads="1"/>
          </p:cNvSpPr>
          <p:nvPr/>
        </p:nvSpPr>
        <p:spPr bwMode="auto">
          <a:xfrm>
            <a:off x="596900" y="1536700"/>
            <a:ext cx="2197100" cy="285750"/>
          </a:xfrm>
          <a:prstGeom prst="rect">
            <a:avLst/>
          </a:prstGeom>
          <a:solidFill>
            <a:srgbClr val="E8F0D4"/>
          </a:solidFill>
          <a:ln w="9525" algn="ctr">
            <a:noFill/>
            <a:miter lim="800000"/>
            <a:headEnd/>
            <a:tailEnd/>
          </a:ln>
          <a:effectLst/>
        </p:spPr>
        <p:txBody>
          <a:bodyPr>
            <a:spAutoFit/>
          </a:bodyPr>
          <a:lstStyle/>
          <a:p>
            <a:pPr marL="457200" indent="-457200">
              <a:lnSpc>
                <a:spcPct val="90000"/>
              </a:lnSpc>
              <a:spcBef>
                <a:spcPct val="10000"/>
              </a:spcBef>
              <a:spcAft>
                <a:spcPct val="10000"/>
              </a:spcAft>
              <a:defRPr/>
            </a:pPr>
            <a:r>
              <a:rPr lang="el-GR" dirty="0" smtClean="0">
                <a:solidFill>
                  <a:srgbClr val="831951"/>
                </a:solidFill>
              </a:rPr>
              <a:t>ΣΧΗΜΑ</a:t>
            </a:r>
            <a:r>
              <a:rPr lang="en-US" dirty="0" smtClean="0"/>
              <a:t> </a:t>
            </a:r>
            <a:r>
              <a:rPr lang="en-US" dirty="0"/>
              <a:t>21-4 </a:t>
            </a:r>
            <a:r>
              <a:rPr lang="en-US" dirty="0">
                <a:solidFill>
                  <a:schemeClr val="bg1">
                    <a:lumMod val="65000"/>
                  </a:schemeClr>
                </a:solidFill>
              </a:rPr>
              <a:t>(2 </a:t>
            </a:r>
            <a:r>
              <a:rPr lang="el-GR" dirty="0" smtClean="0">
                <a:solidFill>
                  <a:schemeClr val="bg1">
                    <a:lumMod val="65000"/>
                  </a:schemeClr>
                </a:solidFill>
              </a:rPr>
              <a:t>από</a:t>
            </a:r>
            <a:r>
              <a:rPr lang="en-US" dirty="0" smtClean="0">
                <a:solidFill>
                  <a:schemeClr val="bg1">
                    <a:lumMod val="65000"/>
                  </a:schemeClr>
                </a:solidFill>
              </a:rPr>
              <a:t> </a:t>
            </a:r>
            <a:r>
              <a:rPr lang="en-US" dirty="0">
                <a:solidFill>
                  <a:schemeClr val="bg1">
                    <a:lumMod val="65000"/>
                  </a:schemeClr>
                </a:solidFill>
              </a:rPr>
              <a:t>3)</a:t>
            </a:r>
            <a:endParaRPr lang="en-US" dirty="0"/>
          </a:p>
        </p:txBody>
      </p:sp>
      <p:sp>
        <p:nvSpPr>
          <p:cNvPr id="48131" name="Rectangle 11"/>
          <p:cNvSpPr>
            <a:spLocks noChangeArrowheads="1"/>
          </p:cNvSpPr>
          <p:nvPr/>
        </p:nvSpPr>
        <p:spPr bwMode="auto">
          <a:xfrm>
            <a:off x="4030663" y="47625"/>
            <a:ext cx="5011737" cy="6518275"/>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14" name="Rectangle 13"/>
          <p:cNvSpPr>
            <a:spLocks noChangeArrowheads="1"/>
          </p:cNvSpPr>
          <p:nvPr/>
        </p:nvSpPr>
        <p:spPr bwMode="auto">
          <a:xfrm>
            <a:off x="584200" y="2075544"/>
            <a:ext cx="3446463" cy="1618905"/>
          </a:xfrm>
          <a:prstGeom prst="rect">
            <a:avLst/>
          </a:prstGeom>
          <a:noFill/>
          <a:ln w="9525">
            <a:noFill/>
            <a:miter lim="800000"/>
            <a:headEnd/>
            <a:tailEnd/>
          </a:ln>
        </p:spPr>
        <p:txBody>
          <a:bodyPr wrap="square">
            <a:spAutoFit/>
          </a:bodyPr>
          <a:lstStyle/>
          <a:p>
            <a:pPr>
              <a:spcBef>
                <a:spcPct val="10000"/>
              </a:spcBef>
              <a:spcAft>
                <a:spcPct val="10000"/>
              </a:spcAft>
            </a:pPr>
            <a:r>
              <a:rPr lang="el-GR" sz="1600" dirty="0" smtClean="0">
                <a:solidFill>
                  <a:srgbClr val="8A3A6A"/>
                </a:solidFill>
              </a:rPr>
              <a:t>Κριτήρια </a:t>
            </a:r>
            <a:r>
              <a:rPr lang="en-US" sz="1600" dirty="0" smtClean="0">
                <a:solidFill>
                  <a:srgbClr val="8A3A6A"/>
                </a:solidFill>
              </a:rPr>
              <a:t>OCA </a:t>
            </a:r>
            <a:r>
              <a:rPr lang="el-GR" sz="1600" dirty="0" smtClean="0">
                <a:solidFill>
                  <a:srgbClr val="8A3A6A"/>
                </a:solidFill>
              </a:rPr>
              <a:t> για Ευρώπη και ΗΠΑ (συνέχεια)</a:t>
            </a:r>
            <a:endParaRPr lang="en-US" sz="1600" dirty="0">
              <a:solidFill>
                <a:srgbClr val="8A3A6A"/>
              </a:solidFill>
            </a:endParaRPr>
          </a:p>
          <a:p>
            <a:pPr>
              <a:spcBef>
                <a:spcPct val="10000"/>
              </a:spcBef>
              <a:spcAft>
                <a:spcPct val="10000"/>
              </a:spcAft>
            </a:pPr>
            <a:r>
              <a:rPr lang="el-GR" sz="1600" dirty="0" smtClean="0"/>
              <a:t>Τα στοιχεία στο διάγραμμα </a:t>
            </a:r>
            <a:r>
              <a:rPr lang="en-US" sz="1600" dirty="0" smtClean="0"/>
              <a:t>(b</a:t>
            </a:r>
            <a:r>
              <a:rPr lang="en-US" sz="1600" dirty="0"/>
              <a:t>) </a:t>
            </a:r>
            <a:r>
              <a:rPr lang="el-GR" sz="1600" dirty="0" smtClean="0"/>
              <a:t> δείχνουν ότι τα σοκ στις ΗΠΑ και στην ΕΕ είναι συγκριτικά συμμετρικά. </a:t>
            </a:r>
            <a:endParaRPr lang="en-US" sz="1600" dirty="0"/>
          </a:p>
        </p:txBody>
      </p:sp>
      <p:sp>
        <p:nvSpPr>
          <p:cNvPr id="48133" name="Rectangle 33"/>
          <p:cNvSpPr>
            <a:spLocks noChangeArrowheads="1"/>
          </p:cNvSpPr>
          <p:nvPr/>
        </p:nvSpPr>
        <p:spPr bwMode="auto">
          <a:xfrm>
            <a:off x="566738" y="196850"/>
            <a:ext cx="2201862" cy="215900"/>
          </a:xfrm>
          <a:prstGeom prst="rect">
            <a:avLst/>
          </a:prstGeom>
          <a:solidFill>
            <a:srgbClr val="D4E4C1"/>
          </a:solidFill>
          <a:ln w="9525" algn="ctr">
            <a:noFill/>
            <a:round/>
            <a:headEnd/>
            <a:tailEnd/>
          </a:ln>
        </p:spPr>
        <p:txBody>
          <a:bodyPr/>
          <a:lstStyle/>
          <a:p>
            <a:endParaRPr lang="en-US" sz="2000" b="0">
              <a:solidFill>
                <a:schemeClr val="tx2"/>
              </a:solidFill>
            </a:endParaRPr>
          </a:p>
        </p:txBody>
      </p:sp>
      <p:sp>
        <p:nvSpPr>
          <p:cNvPr id="48134" name="Rectangle 3"/>
          <p:cNvSpPr>
            <a:spLocks noGrp="1" noChangeArrowheads="1"/>
          </p:cNvSpPr>
          <p:nvPr>
            <p:ph type="title"/>
          </p:nvPr>
        </p:nvSpPr>
        <p:spPr>
          <a:xfrm>
            <a:off x="566738" y="0"/>
            <a:ext cx="8577262" cy="412750"/>
          </a:xfrm>
        </p:spPr>
        <p:txBody>
          <a:bodyPr/>
          <a:lstStyle/>
          <a:p>
            <a:r>
              <a:rPr lang="el-GR" dirty="0" smtClean="0">
                <a:solidFill>
                  <a:srgbClr val="668C6B"/>
                </a:solidFill>
              </a:rPr>
              <a:t>ΕΦΑΡΜΟΓΗ</a:t>
            </a:r>
            <a:endParaRPr lang="en-US" dirty="0" smtClean="0">
              <a:solidFill>
                <a:srgbClr val="668C6B"/>
              </a:solidFill>
            </a:endParaRPr>
          </a:p>
        </p:txBody>
      </p:sp>
      <p:sp>
        <p:nvSpPr>
          <p:cNvPr id="48135" name="Rectangle 5"/>
          <p:cNvSpPr>
            <a:spLocks noChangeArrowheads="1"/>
          </p:cNvSpPr>
          <p:nvPr/>
        </p:nvSpPr>
        <p:spPr bwMode="auto">
          <a:xfrm>
            <a:off x="566738" y="412750"/>
            <a:ext cx="3471862" cy="1015663"/>
          </a:xfrm>
          <a:prstGeom prst="rect">
            <a:avLst/>
          </a:prstGeom>
          <a:noFill/>
          <a:ln w="9525" algn="ctr">
            <a:noFill/>
            <a:miter lim="800000"/>
            <a:headEnd/>
            <a:tailEnd/>
          </a:ln>
        </p:spPr>
        <p:txBody>
          <a:bodyPr>
            <a:spAutoFit/>
          </a:bodyPr>
          <a:lstStyle/>
          <a:p>
            <a:pPr>
              <a:spcBef>
                <a:spcPct val="20000"/>
              </a:spcBef>
            </a:pPr>
            <a:r>
              <a:rPr lang="el-GR" sz="2000" dirty="0" smtClean="0">
                <a:solidFill>
                  <a:srgbClr val="356A41"/>
                </a:solidFill>
              </a:rPr>
              <a:t>Βέλτιστες Νομισματικές Ζώνες</a:t>
            </a:r>
            <a:r>
              <a:rPr lang="en-US" sz="2000" dirty="0" smtClean="0">
                <a:solidFill>
                  <a:srgbClr val="356A41"/>
                </a:solidFill>
              </a:rPr>
              <a:t>: </a:t>
            </a:r>
            <a:r>
              <a:rPr lang="el-GR" sz="2000" dirty="0" smtClean="0">
                <a:solidFill>
                  <a:srgbClr val="356A41"/>
                </a:solidFill>
              </a:rPr>
              <a:t>Ευρώπη έναντι ΗΠΑ</a:t>
            </a:r>
            <a:endParaRPr lang="en-US" sz="2000" dirty="0" smtClean="0">
              <a:solidFill>
                <a:srgbClr val="356A41"/>
              </a:solidFill>
            </a:endParaRPr>
          </a:p>
        </p:txBody>
      </p:sp>
      <p:cxnSp>
        <p:nvCxnSpPr>
          <p:cNvPr id="48136" name="Straight Connector 36"/>
          <p:cNvCxnSpPr>
            <a:cxnSpLocks noChangeShapeType="1"/>
          </p:cNvCxnSpPr>
          <p:nvPr/>
        </p:nvCxnSpPr>
        <p:spPr bwMode="auto">
          <a:xfrm>
            <a:off x="566738" y="412750"/>
            <a:ext cx="2201862" cy="0"/>
          </a:xfrm>
          <a:prstGeom prst="line">
            <a:avLst/>
          </a:prstGeom>
          <a:noFill/>
          <a:ln w="19050" cap="rnd" algn="ctr">
            <a:solidFill>
              <a:srgbClr val="A4C695"/>
            </a:solidFill>
            <a:prstDash val="sysDash"/>
            <a:round/>
            <a:headEnd/>
            <a:tailEnd/>
          </a:ln>
        </p:spPr>
      </p:cxnSp>
      <p:pic>
        <p:nvPicPr>
          <p:cNvPr id="2" name="Picture 1"/>
          <p:cNvPicPr>
            <a:picLocks noChangeAspect="1"/>
          </p:cNvPicPr>
          <p:nvPr/>
        </p:nvPicPr>
        <p:blipFill>
          <a:blip r:embed="rId3" cstate="print"/>
          <a:srcRect/>
          <a:stretch>
            <a:fillRect/>
          </a:stretch>
        </p:blipFill>
        <p:spPr bwMode="auto">
          <a:xfrm>
            <a:off x="4745038" y="158750"/>
            <a:ext cx="3971925" cy="62865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wipe(left)">
                                      <p:cBhvr>
                                        <p:cTn id="7" dur="500"/>
                                        <p:tgtEl>
                                          <p:spTgt spid="14">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bldLvl="2"/>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0177" name="Group 39"/>
          <p:cNvGrpSpPr>
            <a:grpSpLocks/>
          </p:cNvGrpSpPr>
          <p:nvPr/>
        </p:nvGrpSpPr>
        <p:grpSpPr bwMode="auto">
          <a:xfrm>
            <a:off x="577850" y="1782763"/>
            <a:ext cx="2360613" cy="2700337"/>
            <a:chOff x="566738" y="2200275"/>
            <a:chExt cx="7805737" cy="4219575"/>
          </a:xfrm>
        </p:grpSpPr>
        <p:sp>
          <p:nvSpPr>
            <p:cNvPr id="50187" name="Rectangle 8"/>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50188" name="Rectangle 9"/>
            <p:cNvSpPr>
              <a:spLocks noChangeArrowheads="1"/>
            </p:cNvSpPr>
            <p:nvPr/>
          </p:nvSpPr>
          <p:spPr bwMode="auto">
            <a:xfrm>
              <a:off x="581025" y="2210660"/>
              <a:ext cx="7772401" cy="554595"/>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1" name="Text Box 7"/>
          <p:cNvSpPr txBox="1">
            <a:spLocks noChangeArrowheads="1"/>
          </p:cNvSpPr>
          <p:nvPr/>
        </p:nvSpPr>
        <p:spPr bwMode="auto">
          <a:xfrm>
            <a:off x="609600" y="1795463"/>
            <a:ext cx="2286000" cy="285750"/>
          </a:xfrm>
          <a:prstGeom prst="rect">
            <a:avLst/>
          </a:prstGeom>
          <a:solidFill>
            <a:srgbClr val="E8F0D4"/>
          </a:solidFill>
          <a:ln w="9525" algn="ctr">
            <a:noFill/>
            <a:miter lim="800000"/>
            <a:headEnd/>
            <a:tailEnd/>
          </a:ln>
          <a:effectLst/>
        </p:spPr>
        <p:txBody>
          <a:bodyPr>
            <a:spAutoFit/>
          </a:bodyPr>
          <a:lstStyle/>
          <a:p>
            <a:pPr marL="457200" indent="-457200">
              <a:lnSpc>
                <a:spcPct val="90000"/>
              </a:lnSpc>
              <a:spcBef>
                <a:spcPct val="10000"/>
              </a:spcBef>
              <a:spcAft>
                <a:spcPct val="10000"/>
              </a:spcAft>
              <a:defRPr/>
            </a:pPr>
            <a:r>
              <a:rPr lang="el-GR" dirty="0" smtClean="0">
                <a:solidFill>
                  <a:srgbClr val="831951"/>
                </a:solidFill>
              </a:rPr>
              <a:t>ΣΧΗΜΑ</a:t>
            </a:r>
            <a:r>
              <a:rPr lang="en-US" dirty="0" smtClean="0"/>
              <a:t> </a:t>
            </a:r>
            <a:r>
              <a:rPr lang="en-US" dirty="0"/>
              <a:t>21-4 </a:t>
            </a:r>
            <a:r>
              <a:rPr lang="en-US" dirty="0">
                <a:solidFill>
                  <a:schemeClr val="bg1">
                    <a:lumMod val="65000"/>
                  </a:schemeClr>
                </a:solidFill>
              </a:rPr>
              <a:t>(3 </a:t>
            </a:r>
            <a:r>
              <a:rPr lang="el-GR" dirty="0" smtClean="0">
                <a:solidFill>
                  <a:schemeClr val="bg1">
                    <a:lumMod val="65000"/>
                  </a:schemeClr>
                </a:solidFill>
              </a:rPr>
              <a:t>από</a:t>
            </a:r>
            <a:r>
              <a:rPr lang="en-US" dirty="0" smtClean="0">
                <a:solidFill>
                  <a:schemeClr val="bg1">
                    <a:lumMod val="65000"/>
                  </a:schemeClr>
                </a:solidFill>
              </a:rPr>
              <a:t> </a:t>
            </a:r>
            <a:r>
              <a:rPr lang="en-US" dirty="0">
                <a:solidFill>
                  <a:schemeClr val="bg1">
                    <a:lumMod val="65000"/>
                  </a:schemeClr>
                </a:solidFill>
              </a:rPr>
              <a:t>3)</a:t>
            </a:r>
            <a:endParaRPr lang="en-US" dirty="0"/>
          </a:p>
        </p:txBody>
      </p:sp>
      <p:sp>
        <p:nvSpPr>
          <p:cNvPr id="50179" name="Rectangle 11"/>
          <p:cNvSpPr>
            <a:spLocks noChangeArrowheads="1"/>
          </p:cNvSpPr>
          <p:nvPr/>
        </p:nvSpPr>
        <p:spPr bwMode="auto">
          <a:xfrm>
            <a:off x="2951163" y="101600"/>
            <a:ext cx="6091237" cy="6515100"/>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14" name="Rectangle 13"/>
          <p:cNvSpPr>
            <a:spLocks noChangeArrowheads="1"/>
          </p:cNvSpPr>
          <p:nvPr/>
        </p:nvSpPr>
        <p:spPr bwMode="auto">
          <a:xfrm>
            <a:off x="584200" y="2075544"/>
            <a:ext cx="2209800" cy="2385268"/>
          </a:xfrm>
          <a:prstGeom prst="rect">
            <a:avLst/>
          </a:prstGeom>
          <a:noFill/>
          <a:ln w="9525">
            <a:noFill/>
            <a:miter lim="800000"/>
            <a:headEnd/>
            <a:tailEnd/>
          </a:ln>
        </p:spPr>
        <p:txBody>
          <a:bodyPr wrap="square">
            <a:spAutoFit/>
          </a:bodyPr>
          <a:lstStyle/>
          <a:p>
            <a:pPr>
              <a:spcBef>
                <a:spcPct val="10000"/>
              </a:spcBef>
              <a:spcAft>
                <a:spcPct val="10000"/>
              </a:spcAft>
            </a:pPr>
            <a:r>
              <a:rPr lang="el-GR" sz="1600" dirty="0" smtClean="0">
                <a:solidFill>
                  <a:srgbClr val="8A3A6A"/>
                </a:solidFill>
              </a:rPr>
              <a:t>Κριτήρια </a:t>
            </a:r>
            <a:r>
              <a:rPr lang="en-US" sz="1600" dirty="0" smtClean="0">
                <a:solidFill>
                  <a:srgbClr val="8A3A6A"/>
                </a:solidFill>
              </a:rPr>
              <a:t>OCA </a:t>
            </a:r>
            <a:r>
              <a:rPr lang="el-GR" sz="1600" dirty="0" smtClean="0">
                <a:solidFill>
                  <a:srgbClr val="8A3A6A"/>
                </a:solidFill>
              </a:rPr>
              <a:t> για Ευρώπη και ΗΠΑ (συνέχεια)</a:t>
            </a:r>
            <a:endParaRPr lang="en-US" sz="1600" dirty="0" smtClean="0">
              <a:solidFill>
                <a:srgbClr val="8A3A6A"/>
              </a:solidFill>
            </a:endParaRPr>
          </a:p>
          <a:p>
            <a:pPr>
              <a:spcBef>
                <a:spcPct val="10000"/>
              </a:spcBef>
              <a:spcAft>
                <a:spcPct val="10000"/>
              </a:spcAft>
            </a:pPr>
            <a:r>
              <a:rPr lang="el-GR" dirty="0" smtClean="0"/>
              <a:t>Τα στοιχεία στο διάγραμμα</a:t>
            </a:r>
            <a:r>
              <a:rPr lang="en-US" dirty="0" smtClean="0"/>
              <a:t> </a:t>
            </a:r>
            <a:r>
              <a:rPr lang="en-US" dirty="0"/>
              <a:t>(c) </a:t>
            </a:r>
            <a:r>
              <a:rPr lang="el-GR" dirty="0" smtClean="0"/>
              <a:t>δείχνουν ότι οι αγορές εργασίας στις ΗΠΑ είναι πολύ ενοποιημένες συγκριτικά με εκείνες της ΕΕ. </a:t>
            </a:r>
            <a:endParaRPr lang="en-US" dirty="0"/>
          </a:p>
        </p:txBody>
      </p:sp>
      <p:sp>
        <p:nvSpPr>
          <p:cNvPr id="50181" name="Rectangle 33"/>
          <p:cNvSpPr>
            <a:spLocks noChangeArrowheads="1"/>
          </p:cNvSpPr>
          <p:nvPr/>
        </p:nvSpPr>
        <p:spPr bwMode="auto">
          <a:xfrm>
            <a:off x="566738" y="196850"/>
            <a:ext cx="2201862" cy="215900"/>
          </a:xfrm>
          <a:prstGeom prst="rect">
            <a:avLst/>
          </a:prstGeom>
          <a:solidFill>
            <a:srgbClr val="D4E4C1"/>
          </a:solidFill>
          <a:ln w="9525" algn="ctr">
            <a:noFill/>
            <a:round/>
            <a:headEnd/>
            <a:tailEnd/>
          </a:ln>
        </p:spPr>
        <p:txBody>
          <a:bodyPr/>
          <a:lstStyle/>
          <a:p>
            <a:endParaRPr lang="en-US" sz="2000" b="0">
              <a:solidFill>
                <a:schemeClr val="tx2"/>
              </a:solidFill>
            </a:endParaRPr>
          </a:p>
        </p:txBody>
      </p:sp>
      <p:sp>
        <p:nvSpPr>
          <p:cNvPr id="50182" name="Rectangle 3"/>
          <p:cNvSpPr>
            <a:spLocks noGrp="1" noChangeArrowheads="1"/>
          </p:cNvSpPr>
          <p:nvPr>
            <p:ph type="title"/>
          </p:nvPr>
        </p:nvSpPr>
        <p:spPr>
          <a:xfrm>
            <a:off x="566738" y="0"/>
            <a:ext cx="8577262" cy="412750"/>
          </a:xfrm>
        </p:spPr>
        <p:txBody>
          <a:bodyPr/>
          <a:lstStyle/>
          <a:p>
            <a:r>
              <a:rPr lang="el-GR" dirty="0" smtClean="0">
                <a:solidFill>
                  <a:srgbClr val="668C6B"/>
                </a:solidFill>
              </a:rPr>
              <a:t>ΕΦΑΡΜΟΓΗ</a:t>
            </a:r>
            <a:endParaRPr lang="en-US" dirty="0" smtClean="0">
              <a:solidFill>
                <a:srgbClr val="668C6B"/>
              </a:solidFill>
            </a:endParaRPr>
          </a:p>
        </p:txBody>
      </p:sp>
      <p:sp>
        <p:nvSpPr>
          <p:cNvPr id="50183" name="Rectangle 5"/>
          <p:cNvSpPr>
            <a:spLocks noChangeArrowheads="1"/>
          </p:cNvSpPr>
          <p:nvPr/>
        </p:nvSpPr>
        <p:spPr bwMode="auto">
          <a:xfrm>
            <a:off x="596900" y="458788"/>
            <a:ext cx="2341563" cy="1323439"/>
          </a:xfrm>
          <a:prstGeom prst="rect">
            <a:avLst/>
          </a:prstGeom>
          <a:noFill/>
          <a:ln w="9525" algn="ctr">
            <a:noFill/>
            <a:miter lim="800000"/>
            <a:headEnd/>
            <a:tailEnd/>
          </a:ln>
        </p:spPr>
        <p:txBody>
          <a:bodyPr>
            <a:spAutoFit/>
          </a:bodyPr>
          <a:lstStyle/>
          <a:p>
            <a:pPr>
              <a:spcBef>
                <a:spcPct val="20000"/>
              </a:spcBef>
            </a:pPr>
            <a:r>
              <a:rPr lang="el-GR" sz="2000" dirty="0" smtClean="0">
                <a:solidFill>
                  <a:srgbClr val="356A41"/>
                </a:solidFill>
              </a:rPr>
              <a:t>Βέλτιστες Νομισματικές Ζώνες</a:t>
            </a:r>
            <a:r>
              <a:rPr lang="en-US" sz="2000" dirty="0" smtClean="0">
                <a:solidFill>
                  <a:srgbClr val="356A41"/>
                </a:solidFill>
              </a:rPr>
              <a:t>: </a:t>
            </a:r>
            <a:r>
              <a:rPr lang="el-GR" sz="2000" dirty="0" smtClean="0">
                <a:solidFill>
                  <a:srgbClr val="356A41"/>
                </a:solidFill>
              </a:rPr>
              <a:t>Ευρώπη έναντι ΗΠΑ</a:t>
            </a:r>
            <a:endParaRPr lang="en-US" sz="2000" dirty="0" smtClean="0">
              <a:solidFill>
                <a:srgbClr val="356A41"/>
              </a:solidFill>
            </a:endParaRPr>
          </a:p>
        </p:txBody>
      </p:sp>
      <p:cxnSp>
        <p:nvCxnSpPr>
          <p:cNvPr id="50184" name="Straight Connector 36"/>
          <p:cNvCxnSpPr>
            <a:cxnSpLocks noChangeShapeType="1"/>
          </p:cNvCxnSpPr>
          <p:nvPr/>
        </p:nvCxnSpPr>
        <p:spPr bwMode="auto">
          <a:xfrm>
            <a:off x="566738" y="412750"/>
            <a:ext cx="2201862" cy="0"/>
          </a:xfrm>
          <a:prstGeom prst="line">
            <a:avLst/>
          </a:prstGeom>
          <a:noFill/>
          <a:ln w="19050" cap="rnd" algn="ctr">
            <a:solidFill>
              <a:srgbClr val="A4C695"/>
            </a:solidFill>
            <a:prstDash val="sysDash"/>
            <a:round/>
            <a:headEnd/>
            <a:tailEnd/>
          </a:ln>
        </p:spPr>
      </p:cxnSp>
      <p:pic>
        <p:nvPicPr>
          <p:cNvPr id="3" name="Picture 2"/>
          <p:cNvPicPr>
            <a:picLocks noChangeAspect="1"/>
          </p:cNvPicPr>
          <p:nvPr/>
        </p:nvPicPr>
        <p:blipFill>
          <a:blip r:embed="rId3" cstate="print"/>
          <a:srcRect/>
          <a:stretch>
            <a:fillRect/>
          </a:stretch>
        </p:blipFill>
        <p:spPr bwMode="auto">
          <a:xfrm>
            <a:off x="3214688" y="119063"/>
            <a:ext cx="2714625" cy="6467475"/>
          </a:xfrm>
          <a:prstGeom prst="rect">
            <a:avLst/>
          </a:prstGeom>
          <a:noFill/>
          <a:ln w="9525">
            <a:noFill/>
            <a:miter lim="800000"/>
            <a:headEnd/>
            <a:tailEnd/>
          </a:ln>
        </p:spPr>
      </p:pic>
      <p:pic>
        <p:nvPicPr>
          <p:cNvPr id="5" name="Picture 4"/>
          <p:cNvPicPr>
            <a:picLocks noChangeAspect="1"/>
          </p:cNvPicPr>
          <p:nvPr/>
        </p:nvPicPr>
        <p:blipFill>
          <a:blip r:embed="rId4" cstate="print"/>
          <a:srcRect/>
          <a:stretch>
            <a:fillRect/>
          </a:stretch>
        </p:blipFill>
        <p:spPr bwMode="auto">
          <a:xfrm>
            <a:off x="5929313" y="736600"/>
            <a:ext cx="3038475" cy="33528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wipe(left)">
                                      <p:cBhvr>
                                        <p:cTn id="7" dur="500"/>
                                        <p:tgtEl>
                                          <p:spTgt spid="14">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750"/>
                                        <p:tgtEl>
                                          <p:spTgt spid="3"/>
                                        </p:tgtEl>
                                      </p:cBhvr>
                                    </p:animEffect>
                                  </p:childTnLst>
                                </p:cTn>
                              </p:par>
                            </p:childTnLst>
                          </p:cTn>
                        </p:par>
                        <p:par>
                          <p:cTn id="12" fill="hold">
                            <p:stCondLst>
                              <p:cond delay="125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2642" name="Text Box 2"/>
          <p:cNvSpPr txBox="1">
            <a:spLocks noChangeArrowheads="1"/>
          </p:cNvSpPr>
          <p:nvPr/>
        </p:nvSpPr>
        <p:spPr bwMode="auto">
          <a:xfrm>
            <a:off x="566738" y="3846286"/>
            <a:ext cx="8315325" cy="2936188"/>
          </a:xfrm>
          <a:prstGeom prst="rect">
            <a:avLst/>
          </a:prstGeom>
          <a:noFill/>
          <a:ln w="9525" algn="ctr">
            <a:noFill/>
            <a:miter lim="800000"/>
            <a:headEnd/>
            <a:tailEnd/>
          </a:ln>
        </p:spPr>
        <p:txBody>
          <a:bodyPr wrap="square">
            <a:spAutoFit/>
          </a:bodyPr>
          <a:lstStyle/>
          <a:p>
            <a:pPr>
              <a:spcBef>
                <a:spcPct val="10000"/>
              </a:spcBef>
              <a:spcAft>
                <a:spcPct val="10000"/>
              </a:spcAft>
            </a:pPr>
            <a:r>
              <a:rPr lang="el-GR" sz="2400" b="0" dirty="0" smtClean="0"/>
              <a:t>Σχεδόν σαράντα χρόνια αργότερα, το 1999, 11 χώρες της Ευρώπης επέλεξαν μια μορφή νομισματικής ζώνης, γνωστή ως ζώνη του Ευρώ, ή </a:t>
            </a:r>
            <a:r>
              <a:rPr lang="el-GR" sz="2400" dirty="0" smtClean="0"/>
              <a:t>Ευρωζώνη</a:t>
            </a:r>
            <a:r>
              <a:rPr lang="el-GR" sz="2400" b="0" dirty="0" smtClean="0"/>
              <a:t>. Αργότερα εκείνη τη χρονιά </a:t>
            </a:r>
            <a:r>
              <a:rPr lang="el-GR" sz="2400" b="0" dirty="0" err="1" smtClean="0"/>
              <a:t>απενεμήθηκε</a:t>
            </a:r>
            <a:r>
              <a:rPr lang="el-GR" sz="2400" b="0" dirty="0" smtClean="0"/>
              <a:t> στον </a:t>
            </a:r>
            <a:r>
              <a:rPr lang="en-US" sz="2400" b="0" dirty="0" err="1" smtClean="0"/>
              <a:t>Mundell</a:t>
            </a:r>
            <a:r>
              <a:rPr lang="en-US" sz="2400" b="0" dirty="0" smtClean="0"/>
              <a:t> </a:t>
            </a:r>
            <a:r>
              <a:rPr lang="el-GR" sz="2400" b="0" dirty="0" smtClean="0"/>
              <a:t>το βραβείο Νόμπελ. </a:t>
            </a:r>
            <a:r>
              <a:rPr lang="en-US" sz="2400" b="0" dirty="0" smtClean="0"/>
              <a:t>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Το</a:t>
            </a:r>
            <a:r>
              <a:rPr lang="en-US" sz="2400" b="0" dirty="0" smtClean="0"/>
              <a:t> 2011</a:t>
            </a:r>
            <a:r>
              <a:rPr lang="el-GR" sz="2400" b="0" dirty="0" smtClean="0"/>
              <a:t> η Ευρωζώνη είχε 17 χώρες-μέλη. Όλες χρησιμοποιούσαν τα νέα χαρτονομίσματα και κέρματα που έφεραν το όνομα </a:t>
            </a:r>
            <a:r>
              <a:rPr lang="el-GR" sz="2400" dirty="0" smtClean="0"/>
              <a:t>ευρώ</a:t>
            </a:r>
            <a:r>
              <a:rPr lang="el-GR" sz="2400" b="0" dirty="0" smtClean="0"/>
              <a:t> και το σύμβολο </a:t>
            </a:r>
            <a:r>
              <a:rPr lang="en-US" sz="2400" b="0" dirty="0" smtClean="0"/>
              <a:t> €</a:t>
            </a:r>
            <a:r>
              <a:rPr lang="en-US" sz="2400" b="0" dirty="0"/>
              <a:t>.</a:t>
            </a:r>
          </a:p>
        </p:txBody>
      </p:sp>
      <p:pic>
        <p:nvPicPr>
          <p:cNvPr id="7170" name="Picture 2"/>
          <p:cNvPicPr>
            <a:picLocks noChangeAspect="1" noChangeArrowheads="1"/>
          </p:cNvPicPr>
          <p:nvPr/>
        </p:nvPicPr>
        <p:blipFill>
          <a:blip r:embed="rId3" cstate="print"/>
          <a:srcRect/>
          <a:stretch>
            <a:fillRect/>
          </a:stretch>
        </p:blipFill>
        <p:spPr bwMode="auto">
          <a:xfrm>
            <a:off x="5033963" y="322263"/>
            <a:ext cx="3848100" cy="3019425"/>
          </a:xfrm>
          <a:prstGeom prst="rect">
            <a:avLst/>
          </a:prstGeom>
          <a:noFill/>
          <a:ln w="9525">
            <a:noFill/>
            <a:miter lim="800000"/>
            <a:headEnd/>
            <a:tailEnd/>
          </a:ln>
        </p:spPr>
      </p:pic>
      <p:sp>
        <p:nvSpPr>
          <p:cNvPr id="7" name="Text Box 2"/>
          <p:cNvSpPr txBox="1">
            <a:spLocks noChangeArrowheads="1"/>
          </p:cNvSpPr>
          <p:nvPr/>
        </p:nvSpPr>
        <p:spPr bwMode="auto">
          <a:xfrm>
            <a:off x="566738" y="0"/>
            <a:ext cx="4467225" cy="3785652"/>
          </a:xfrm>
          <a:prstGeom prst="rect">
            <a:avLst/>
          </a:prstGeom>
          <a:noFill/>
          <a:ln w="9525" algn="ctr">
            <a:noFill/>
            <a:miter lim="800000"/>
            <a:headEnd/>
            <a:tailEnd/>
          </a:ln>
        </p:spPr>
        <p:txBody>
          <a:bodyPr wrap="square">
            <a:spAutoFit/>
          </a:bodyPr>
          <a:lstStyle/>
          <a:p>
            <a:pPr>
              <a:spcBef>
                <a:spcPct val="10000"/>
              </a:spcBef>
              <a:spcAft>
                <a:spcPct val="10000"/>
              </a:spcAft>
            </a:pPr>
            <a:r>
              <a:rPr lang="el-GR" sz="2400" b="0" dirty="0" smtClean="0"/>
              <a:t>Το 1961, ο οικονομολόγος </a:t>
            </a:r>
            <a:r>
              <a:rPr lang="en-US" sz="2400" b="0" dirty="0" smtClean="0"/>
              <a:t> Robert </a:t>
            </a:r>
            <a:r>
              <a:rPr lang="en-US" sz="2400" b="0" dirty="0" err="1"/>
              <a:t>Mundell</a:t>
            </a:r>
            <a:r>
              <a:rPr lang="en-US" sz="2400" b="0" dirty="0"/>
              <a:t> </a:t>
            </a:r>
            <a:r>
              <a:rPr lang="el-GR" sz="2400" b="0" dirty="0" smtClean="0"/>
              <a:t>έγραψε ένα άρθρο εξετάζοντας την ιδέα μιας συναλλαγματικής περιοχής, γνωστής επίσης και ως</a:t>
            </a:r>
            <a:r>
              <a:rPr lang="el-GR" sz="2400" b="0" i="1" dirty="0" smtClean="0"/>
              <a:t> νομισματική ένωση</a:t>
            </a:r>
            <a:r>
              <a:rPr lang="el-GR" sz="2400" b="0" dirty="0" smtClean="0"/>
              <a:t> ή </a:t>
            </a:r>
            <a:r>
              <a:rPr lang="el-GR" sz="2400" dirty="0" smtClean="0"/>
              <a:t>νομισματική ένωση</a:t>
            </a:r>
            <a:r>
              <a:rPr lang="el-GR" sz="2400" b="0" dirty="0" smtClean="0"/>
              <a:t>, στην οποία οι χώρες αντικαθιστούν το εθνικό τους νόμισμα </a:t>
            </a:r>
            <a:r>
              <a:rPr lang="en-US" sz="2400" b="0" dirty="0" smtClean="0"/>
              <a:t> </a:t>
            </a:r>
            <a:r>
              <a:rPr lang="el-GR" sz="2400" b="0" dirty="0" smtClean="0"/>
              <a:t>με ένα ενιαίο κοινό νόμισμα.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170"/>
                                        </p:tgtEl>
                                        <p:attrNameLst>
                                          <p:attrName>style.visibility</p:attrName>
                                        </p:attrNameLst>
                                      </p:cBhvr>
                                      <p:to>
                                        <p:strVal val="visible"/>
                                      </p:to>
                                    </p:set>
                                    <p:animEffect transition="in" filter="fade">
                                      <p:cBhvr>
                                        <p:cTn id="11" dur="500"/>
                                        <p:tgtEl>
                                          <p:spTgt spid="717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52642">
                                            <p:txEl>
                                              <p:pRg st="0" end="0"/>
                                            </p:txEl>
                                          </p:spTgt>
                                        </p:tgtEl>
                                        <p:attrNameLst>
                                          <p:attrName>style.visibility</p:attrName>
                                        </p:attrNameLst>
                                      </p:cBhvr>
                                      <p:to>
                                        <p:strVal val="visible"/>
                                      </p:to>
                                    </p:set>
                                    <p:animEffect transition="in" filter="wipe(left)">
                                      <p:cBhvr>
                                        <p:cTn id="16" dur="500"/>
                                        <p:tgtEl>
                                          <p:spTgt spid="75264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52642">
                                            <p:txEl>
                                              <p:pRg st="2" end="2"/>
                                            </p:txEl>
                                          </p:spTgt>
                                        </p:tgtEl>
                                        <p:attrNameLst>
                                          <p:attrName>style.visibility</p:attrName>
                                        </p:attrNameLst>
                                      </p:cBhvr>
                                      <p:to>
                                        <p:strVal val="visible"/>
                                      </p:to>
                                    </p:set>
                                    <p:animEffect transition="in" filter="wipe(left)">
                                      <p:cBhvr>
                                        <p:cTn id="21" dur="500"/>
                                        <p:tgtEl>
                                          <p:spTgt spid="7526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2642" grpId="0" uiExpand="1" build="p" bldLvl="4"/>
      <p:bldP spid="7" grpId="0" build="p" bldLvl="4"/>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5" name="Rectangle 14"/>
          <p:cNvSpPr>
            <a:spLocks noChangeArrowheads="1"/>
          </p:cNvSpPr>
          <p:nvPr/>
        </p:nvSpPr>
        <p:spPr bwMode="auto">
          <a:xfrm>
            <a:off x="566738" y="196850"/>
            <a:ext cx="2201862" cy="215900"/>
          </a:xfrm>
          <a:prstGeom prst="rect">
            <a:avLst/>
          </a:prstGeom>
          <a:solidFill>
            <a:srgbClr val="D4E4C1"/>
          </a:solidFill>
          <a:ln w="9525" algn="ctr">
            <a:noFill/>
            <a:round/>
            <a:headEnd/>
            <a:tailEnd/>
          </a:ln>
        </p:spPr>
        <p:txBody>
          <a:bodyPr/>
          <a:lstStyle/>
          <a:p>
            <a:endParaRPr lang="en-US" sz="2000" b="0">
              <a:solidFill>
                <a:schemeClr val="tx2"/>
              </a:solidFill>
            </a:endParaRPr>
          </a:p>
        </p:txBody>
      </p:sp>
      <p:sp>
        <p:nvSpPr>
          <p:cNvPr id="52226" name="Rectangle 3"/>
          <p:cNvSpPr>
            <a:spLocks noGrp="1" noChangeArrowheads="1"/>
          </p:cNvSpPr>
          <p:nvPr>
            <p:ph type="title"/>
          </p:nvPr>
        </p:nvSpPr>
        <p:spPr>
          <a:xfrm>
            <a:off x="566738" y="-1"/>
            <a:ext cx="8577262" cy="667657"/>
          </a:xfrm>
        </p:spPr>
        <p:txBody>
          <a:bodyPr/>
          <a:lstStyle/>
          <a:p>
            <a:r>
              <a:rPr lang="el-GR" dirty="0" smtClean="0">
                <a:solidFill>
                  <a:srgbClr val="668C6B"/>
                </a:solidFill>
              </a:rPr>
              <a:t>ΕΦΑΡΜΟΓΗ</a:t>
            </a:r>
            <a:endParaRPr lang="en-US" dirty="0" smtClean="0">
              <a:solidFill>
                <a:srgbClr val="668C6B"/>
              </a:solidFill>
            </a:endParaRPr>
          </a:p>
        </p:txBody>
      </p:sp>
      <p:sp>
        <p:nvSpPr>
          <p:cNvPr id="52227" name="Rectangle 5"/>
          <p:cNvSpPr>
            <a:spLocks noChangeArrowheads="1"/>
          </p:cNvSpPr>
          <p:nvPr/>
        </p:nvSpPr>
        <p:spPr bwMode="auto">
          <a:xfrm>
            <a:off x="2908300" y="7938"/>
            <a:ext cx="6235700" cy="707886"/>
          </a:xfrm>
          <a:prstGeom prst="rect">
            <a:avLst/>
          </a:prstGeom>
          <a:noFill/>
          <a:ln w="9525" algn="ctr">
            <a:noFill/>
            <a:miter lim="800000"/>
            <a:headEnd/>
            <a:tailEnd/>
          </a:ln>
        </p:spPr>
        <p:txBody>
          <a:bodyPr>
            <a:spAutoFit/>
          </a:bodyPr>
          <a:lstStyle/>
          <a:p>
            <a:pPr>
              <a:spcBef>
                <a:spcPct val="20000"/>
              </a:spcBef>
            </a:pPr>
            <a:r>
              <a:rPr lang="el-GR" sz="2000" dirty="0" smtClean="0">
                <a:solidFill>
                  <a:srgbClr val="356A41"/>
                </a:solidFill>
              </a:rPr>
              <a:t>Βέλτιστες Νομισματικές Ζώνες</a:t>
            </a:r>
            <a:r>
              <a:rPr lang="en-US" sz="2000" dirty="0" smtClean="0">
                <a:solidFill>
                  <a:srgbClr val="356A41"/>
                </a:solidFill>
              </a:rPr>
              <a:t>: </a:t>
            </a:r>
            <a:r>
              <a:rPr lang="el-GR" sz="2000" dirty="0" smtClean="0">
                <a:solidFill>
                  <a:srgbClr val="356A41"/>
                </a:solidFill>
              </a:rPr>
              <a:t>Ευρώπη έναντι ΗΠΑ</a:t>
            </a:r>
            <a:endParaRPr lang="en-US" sz="2000" dirty="0" smtClean="0">
              <a:solidFill>
                <a:srgbClr val="356A41"/>
              </a:solidFill>
            </a:endParaRPr>
          </a:p>
        </p:txBody>
      </p:sp>
      <p:cxnSp>
        <p:nvCxnSpPr>
          <p:cNvPr id="52228" name="Straight Connector 12"/>
          <p:cNvCxnSpPr>
            <a:cxnSpLocks noChangeShapeType="1"/>
          </p:cNvCxnSpPr>
          <p:nvPr/>
        </p:nvCxnSpPr>
        <p:spPr bwMode="auto">
          <a:xfrm>
            <a:off x="566738" y="412750"/>
            <a:ext cx="2201862" cy="0"/>
          </a:xfrm>
          <a:prstGeom prst="line">
            <a:avLst/>
          </a:prstGeom>
          <a:noFill/>
          <a:ln w="19050" cap="rnd" algn="ctr">
            <a:solidFill>
              <a:srgbClr val="A4C695"/>
            </a:solidFill>
            <a:prstDash val="sysDash"/>
            <a:round/>
            <a:headEnd/>
            <a:tailEnd/>
          </a:ln>
        </p:spPr>
      </p:cxnSp>
      <p:sp>
        <p:nvSpPr>
          <p:cNvPr id="17" name="Text Box 2"/>
          <p:cNvSpPr txBox="1">
            <a:spLocks noChangeArrowheads="1"/>
          </p:cNvSpPr>
          <p:nvPr/>
        </p:nvSpPr>
        <p:spPr bwMode="auto">
          <a:xfrm>
            <a:off x="566738" y="725488"/>
            <a:ext cx="8316912" cy="4955203"/>
          </a:xfrm>
          <a:prstGeom prst="rect">
            <a:avLst/>
          </a:prstGeom>
          <a:noFill/>
          <a:ln w="9525" algn="ctr">
            <a:noFill/>
            <a:miter lim="800000"/>
            <a:headEnd/>
            <a:tailEnd/>
          </a:ln>
        </p:spPr>
        <p:txBody>
          <a:bodyPr>
            <a:spAutoFit/>
          </a:bodyPr>
          <a:lstStyle/>
          <a:p>
            <a:pPr>
              <a:spcBef>
                <a:spcPct val="10000"/>
              </a:spcBef>
              <a:spcAft>
                <a:spcPct val="10000"/>
              </a:spcAft>
            </a:pPr>
            <a:r>
              <a:rPr lang="el-GR" sz="2000" dirty="0" smtClean="0">
                <a:solidFill>
                  <a:srgbClr val="3D68AF"/>
                </a:solidFill>
              </a:rPr>
              <a:t>Κινητικότητα Εργασίας εντός της ΕΕ </a:t>
            </a:r>
            <a:r>
              <a:rPr lang="en-US" sz="2000" dirty="0" smtClean="0">
                <a:solidFill>
                  <a:srgbClr val="3D68AF"/>
                </a:solidFill>
              </a:rPr>
              <a:t> </a:t>
            </a:r>
            <a:r>
              <a:rPr lang="el-GR" sz="2000" b="0" dirty="0" smtClean="0"/>
              <a:t>Η εργασία στην Ευρώπη είναι πολύ λιγότερο κινητική ανάμεσα στις χώρες-μέλη απ’ ότι ανάμεσα στις πολιτείες των ΗΠΑ. Η ροή ανθρώπων μεταξύ περιφερειών είναι επίσης μεγαλύτερη στις ΗΠΑ απ’ ότι στην ΕΕ.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Οι αγορές εργασίας στην Ευρώπη είναι γενικώς λιγότερο ευέλικτες, και οι διαφορές στην ανεργία στις περιφέρειες της ΕΕ τείνουν να είναι μεγαλύτερες και πιο επίμονες από εκείνες που καταγράφονται στις μεμονωμένες πολιτείες των ΗΠΑ. Με λίγα λόγια, ο μηχανισμός προσαρμογής της αγοράς εργασίας είναι πιο αδύναμος στην Ευρώπη. Στο σημείο αυτό, η Ευρώπη υπολείπεται κατά πολύ των ΗΠΑ. </a:t>
            </a:r>
            <a:endParaRPr lang="en-US" sz="2000" b="0" dirty="0"/>
          </a:p>
          <a:p>
            <a:pPr>
              <a:spcBef>
                <a:spcPct val="10000"/>
              </a:spcBef>
              <a:spcAft>
                <a:spcPct val="10000"/>
              </a:spcAft>
            </a:pPr>
            <a:endParaRPr lang="en-US" sz="2000" b="0" dirty="0"/>
          </a:p>
          <a:p>
            <a:pPr>
              <a:spcBef>
                <a:spcPct val="10000"/>
              </a:spcBef>
              <a:spcAft>
                <a:spcPct val="10000"/>
              </a:spcAft>
            </a:pPr>
            <a:r>
              <a:rPr lang="el-GR" sz="2000" dirty="0" smtClean="0">
                <a:solidFill>
                  <a:srgbClr val="3D68AF"/>
                </a:solidFill>
              </a:rPr>
              <a:t>Δημοσιονομικές Μεταβιβάσεις </a:t>
            </a:r>
            <a:r>
              <a:rPr lang="en-US" sz="2000" dirty="0" smtClean="0">
                <a:solidFill>
                  <a:srgbClr val="3D68AF"/>
                </a:solidFill>
              </a:rPr>
              <a:t> </a:t>
            </a:r>
            <a:r>
              <a:rPr lang="el-GR" sz="2000" b="0" dirty="0" smtClean="0"/>
              <a:t>Σταθεροποιητικές μεταβιβάσεις, κατά τις οποίες η ουσιαστική φορολόγηση και η εξουσία των δαπανών δίδονται στην κεντρική αρχή, υπάρχουν στις ΗΠΑ αλλά όχι στην ΕΕ. </a:t>
            </a:r>
            <a:endParaRPr lang="en-US" sz="20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xEl>
                                              <p:pRg st="2" end="2"/>
                                            </p:txEl>
                                          </p:spTgt>
                                        </p:tgtEl>
                                        <p:attrNameLst>
                                          <p:attrName>style.visibility</p:attrName>
                                        </p:attrNameLst>
                                      </p:cBhvr>
                                      <p:to>
                                        <p:strVal val="visible"/>
                                      </p:to>
                                    </p:set>
                                    <p:animEffect transition="in" filter="wipe(left)">
                                      <p:cBhvr>
                                        <p:cTn id="12" dur="500"/>
                                        <p:tgtEl>
                                          <p:spTgt spid="1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xEl>
                                              <p:pRg st="4" end="4"/>
                                            </p:txEl>
                                          </p:spTgt>
                                        </p:tgtEl>
                                        <p:attrNameLst>
                                          <p:attrName>style.visibility</p:attrName>
                                        </p:attrNameLst>
                                      </p:cBhvr>
                                      <p:to>
                                        <p:strVal val="visible"/>
                                      </p:to>
                                    </p:set>
                                    <p:animEffect transition="in" filter="wipe(left)">
                                      <p:cBhvr>
                                        <p:cTn id="17"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bldLvl="4"/>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3" name="Rectangle 14"/>
          <p:cNvSpPr>
            <a:spLocks noChangeArrowheads="1"/>
          </p:cNvSpPr>
          <p:nvPr/>
        </p:nvSpPr>
        <p:spPr bwMode="auto">
          <a:xfrm>
            <a:off x="566738" y="196850"/>
            <a:ext cx="2201862" cy="215900"/>
          </a:xfrm>
          <a:prstGeom prst="rect">
            <a:avLst/>
          </a:prstGeom>
          <a:solidFill>
            <a:srgbClr val="D4E4C1"/>
          </a:solidFill>
          <a:ln w="9525" algn="ctr">
            <a:noFill/>
            <a:round/>
            <a:headEnd/>
            <a:tailEnd/>
          </a:ln>
        </p:spPr>
        <p:txBody>
          <a:bodyPr/>
          <a:lstStyle/>
          <a:p>
            <a:endParaRPr lang="en-US" sz="2000" b="0">
              <a:solidFill>
                <a:schemeClr val="tx2"/>
              </a:solidFill>
            </a:endParaRPr>
          </a:p>
        </p:txBody>
      </p:sp>
      <p:sp>
        <p:nvSpPr>
          <p:cNvPr id="54274" name="Rectangle 3"/>
          <p:cNvSpPr>
            <a:spLocks noGrp="1" noChangeArrowheads="1"/>
          </p:cNvSpPr>
          <p:nvPr>
            <p:ph type="title"/>
          </p:nvPr>
        </p:nvSpPr>
        <p:spPr>
          <a:xfrm>
            <a:off x="566738" y="0"/>
            <a:ext cx="2147433" cy="412750"/>
          </a:xfrm>
        </p:spPr>
        <p:txBody>
          <a:bodyPr/>
          <a:lstStyle/>
          <a:p>
            <a:r>
              <a:rPr lang="el-GR" dirty="0" smtClean="0">
                <a:solidFill>
                  <a:srgbClr val="668C6B"/>
                </a:solidFill>
              </a:rPr>
              <a:t>ΕΦΑΡΜΟΓΗ</a:t>
            </a:r>
            <a:endParaRPr lang="en-US" dirty="0" smtClean="0">
              <a:solidFill>
                <a:srgbClr val="668C6B"/>
              </a:solidFill>
            </a:endParaRPr>
          </a:p>
        </p:txBody>
      </p:sp>
      <p:sp>
        <p:nvSpPr>
          <p:cNvPr id="54275" name="Rectangle 5"/>
          <p:cNvSpPr>
            <a:spLocks noChangeArrowheads="1"/>
          </p:cNvSpPr>
          <p:nvPr/>
        </p:nvSpPr>
        <p:spPr bwMode="auto">
          <a:xfrm>
            <a:off x="2908300" y="7938"/>
            <a:ext cx="6235700" cy="707886"/>
          </a:xfrm>
          <a:prstGeom prst="rect">
            <a:avLst/>
          </a:prstGeom>
          <a:noFill/>
          <a:ln w="9525" algn="ctr">
            <a:noFill/>
            <a:miter lim="800000"/>
            <a:headEnd/>
            <a:tailEnd/>
          </a:ln>
        </p:spPr>
        <p:txBody>
          <a:bodyPr>
            <a:spAutoFit/>
          </a:bodyPr>
          <a:lstStyle/>
          <a:p>
            <a:pPr>
              <a:spcBef>
                <a:spcPct val="20000"/>
              </a:spcBef>
            </a:pPr>
            <a:r>
              <a:rPr lang="el-GR" sz="2000" dirty="0" smtClean="0">
                <a:solidFill>
                  <a:srgbClr val="356A41"/>
                </a:solidFill>
              </a:rPr>
              <a:t>Βέλτιστες Νομισματικές Ζώνες</a:t>
            </a:r>
            <a:r>
              <a:rPr lang="en-US" sz="2000" dirty="0" smtClean="0">
                <a:solidFill>
                  <a:srgbClr val="356A41"/>
                </a:solidFill>
              </a:rPr>
              <a:t>: </a:t>
            </a:r>
            <a:r>
              <a:rPr lang="el-GR" sz="2000" dirty="0" smtClean="0">
                <a:solidFill>
                  <a:srgbClr val="356A41"/>
                </a:solidFill>
              </a:rPr>
              <a:t>Ευρώπη έναντι ΗΠΑ</a:t>
            </a:r>
            <a:endParaRPr lang="en-US" sz="2000" dirty="0" smtClean="0">
              <a:solidFill>
                <a:srgbClr val="356A41"/>
              </a:solidFill>
            </a:endParaRPr>
          </a:p>
        </p:txBody>
      </p:sp>
      <p:cxnSp>
        <p:nvCxnSpPr>
          <p:cNvPr id="54276" name="Straight Connector 12"/>
          <p:cNvCxnSpPr>
            <a:cxnSpLocks noChangeShapeType="1"/>
          </p:cNvCxnSpPr>
          <p:nvPr/>
        </p:nvCxnSpPr>
        <p:spPr bwMode="auto">
          <a:xfrm>
            <a:off x="566738" y="412750"/>
            <a:ext cx="2201862" cy="0"/>
          </a:xfrm>
          <a:prstGeom prst="line">
            <a:avLst/>
          </a:prstGeom>
          <a:noFill/>
          <a:ln w="19050" cap="rnd" algn="ctr">
            <a:solidFill>
              <a:srgbClr val="A4C695"/>
            </a:solidFill>
            <a:prstDash val="sysDash"/>
            <a:round/>
            <a:headEnd/>
            <a:tailEnd/>
          </a:ln>
        </p:spPr>
      </p:cxnSp>
      <p:sp>
        <p:nvSpPr>
          <p:cNvPr id="17" name="Text Box 2"/>
          <p:cNvSpPr txBox="1">
            <a:spLocks noChangeArrowheads="1"/>
          </p:cNvSpPr>
          <p:nvPr/>
        </p:nvSpPr>
        <p:spPr bwMode="auto">
          <a:xfrm>
            <a:off x="566738" y="687388"/>
            <a:ext cx="8316912" cy="6124754"/>
          </a:xfrm>
          <a:prstGeom prst="rect">
            <a:avLst/>
          </a:prstGeom>
          <a:noFill/>
          <a:ln w="9525" algn="ctr">
            <a:noFill/>
            <a:miter lim="800000"/>
            <a:headEnd/>
            <a:tailEnd/>
          </a:ln>
        </p:spPr>
        <p:txBody>
          <a:bodyPr>
            <a:spAutoFit/>
          </a:bodyPr>
          <a:lstStyle/>
          <a:p>
            <a:pPr>
              <a:spcBef>
                <a:spcPct val="10000"/>
              </a:spcBef>
              <a:spcAft>
                <a:spcPct val="10000"/>
              </a:spcAft>
            </a:pPr>
            <a:r>
              <a:rPr lang="el-GR" sz="2400" dirty="0" smtClean="0">
                <a:solidFill>
                  <a:srgbClr val="3D68AF"/>
                </a:solidFill>
              </a:rPr>
              <a:t>Σύνοψη </a:t>
            </a:r>
            <a:r>
              <a:rPr lang="en-US" sz="2000" dirty="0" smtClean="0"/>
              <a:t> </a:t>
            </a:r>
            <a:r>
              <a:rPr lang="el-GR" sz="2000" b="0" dirty="0" smtClean="0"/>
              <a:t>Σχετικά με τα απλά κριτήρια της</a:t>
            </a:r>
            <a:r>
              <a:rPr lang="en-US" sz="2000" b="0" dirty="0" smtClean="0"/>
              <a:t> OCA, </a:t>
            </a:r>
            <a:r>
              <a:rPr lang="el-GR" sz="2000" b="0" dirty="0" smtClean="0"/>
              <a:t>η ΕΕ υπολείπεται των ΗΠΑ ως μια επιτυχημένη βέλτιστη νομισματική ζώνη, όπως φαίνεται στο Σχήμα 21-5.</a:t>
            </a:r>
            <a:r>
              <a:rPr lang="en-US" sz="2000" b="0" dirty="0" smtClean="0"/>
              <a:t>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Η ενοποίηση των αγορών αγαθών είναι λίγο ασθενέστερη, οι δημοσιονομικές μεταβιβάσεις είναι αμελητέες, και η κινητικότητα εργασίας είναι πολύ χαμηλή. Στην καλύτερη περίπτωση, τα οικονομικά σοκ στην ΕΕ είναι αρκετά συμμετρικά, όμως αυτό το γεγονός από μόνο του παρέχει μόνο περιορισμένη στήριξη σε μια νομισματική ένωση, δεδομένων των ελλείψεων σε άλλες περιοχές.</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Οι περισσότεροι οικονομολόγοι πιστεύουν ότι εξακολουθεί να υπάρχει κόστος όταν μια χώρα θυσιάζει την νομισματική αυτονομία της. </a:t>
            </a:r>
          </a:p>
          <a:p>
            <a:pPr>
              <a:spcBef>
                <a:spcPct val="10000"/>
              </a:spcBef>
              <a:spcAft>
                <a:spcPct val="10000"/>
              </a:spcAft>
            </a:pPr>
            <a:endParaRPr lang="en-US" sz="2000" b="0" dirty="0"/>
          </a:p>
          <a:p>
            <a:pPr>
              <a:spcBef>
                <a:spcPct val="10000"/>
              </a:spcBef>
              <a:spcAft>
                <a:spcPct val="10000"/>
              </a:spcAft>
            </a:pPr>
            <a:r>
              <a:rPr lang="el-GR" sz="2000" b="0" dirty="0" smtClean="0"/>
              <a:t>Τελικά, οι οικονομολόγοι τείνουν να πιστεύουν ότι η ΕΕ, και η σημερινή Ευρωζώνη εντός αυτής, δεν ήταν μια βέλτιστη συναλλαγματική ζώνη στη δεκαετία του 1990, και τίποτα σημαντικό δεν έχει συμβεί ακόμη που να μεταβάλλει αυτή την κρίση</a:t>
            </a:r>
            <a:r>
              <a:rPr lang="en-US" sz="2000" b="0" dirty="0" smtClean="0"/>
              <a:t>. </a:t>
            </a:r>
            <a:r>
              <a:rPr lang="en-US" sz="2400" b="0" dirty="0">
                <a:solidFill>
                  <a:srgbClr val="668C6B"/>
                </a:solidFill>
              </a:rPr>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xEl>
                                              <p:pRg st="2" end="2"/>
                                            </p:txEl>
                                          </p:spTgt>
                                        </p:tgtEl>
                                        <p:attrNameLst>
                                          <p:attrName>style.visibility</p:attrName>
                                        </p:attrNameLst>
                                      </p:cBhvr>
                                      <p:to>
                                        <p:strVal val="visible"/>
                                      </p:to>
                                    </p:set>
                                    <p:animEffect transition="in" filter="wipe(left)">
                                      <p:cBhvr>
                                        <p:cTn id="12" dur="500"/>
                                        <p:tgtEl>
                                          <p:spTgt spid="1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xEl>
                                              <p:pRg st="4" end="4"/>
                                            </p:txEl>
                                          </p:spTgt>
                                        </p:tgtEl>
                                        <p:attrNameLst>
                                          <p:attrName>style.visibility</p:attrName>
                                        </p:attrNameLst>
                                      </p:cBhvr>
                                      <p:to>
                                        <p:strVal val="visible"/>
                                      </p:to>
                                    </p:set>
                                    <p:animEffect transition="in" filter="wipe(left)">
                                      <p:cBhvr>
                                        <p:cTn id="17" dur="500"/>
                                        <p:tgtEl>
                                          <p:spTgt spid="1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xEl>
                                              <p:pRg st="6" end="6"/>
                                            </p:txEl>
                                          </p:spTgt>
                                        </p:tgtEl>
                                        <p:attrNameLst>
                                          <p:attrName>style.visibility</p:attrName>
                                        </p:attrNameLst>
                                      </p:cBhvr>
                                      <p:to>
                                        <p:strVal val="visible"/>
                                      </p:to>
                                    </p:set>
                                    <p:animEffect transition="in" filter="wipe(left)">
                                      <p:cBhvr>
                                        <p:cTn id="22" dur="500"/>
                                        <p:tgtEl>
                                          <p:spTgt spid="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bldLvl="4"/>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1" name="Rectangle 14"/>
          <p:cNvSpPr>
            <a:spLocks noChangeArrowheads="1"/>
          </p:cNvSpPr>
          <p:nvPr/>
        </p:nvSpPr>
        <p:spPr bwMode="auto">
          <a:xfrm>
            <a:off x="566738" y="196850"/>
            <a:ext cx="2201862" cy="215900"/>
          </a:xfrm>
          <a:prstGeom prst="rect">
            <a:avLst/>
          </a:prstGeom>
          <a:solidFill>
            <a:srgbClr val="D4E4C1"/>
          </a:solidFill>
          <a:ln w="9525" algn="ctr">
            <a:noFill/>
            <a:round/>
            <a:headEnd/>
            <a:tailEnd/>
          </a:ln>
        </p:spPr>
        <p:txBody>
          <a:bodyPr/>
          <a:lstStyle/>
          <a:p>
            <a:endParaRPr lang="en-US" sz="2000" b="0">
              <a:solidFill>
                <a:schemeClr val="tx2"/>
              </a:solidFill>
            </a:endParaRPr>
          </a:p>
        </p:txBody>
      </p:sp>
      <p:sp>
        <p:nvSpPr>
          <p:cNvPr id="56322" name="Rectangle 3"/>
          <p:cNvSpPr>
            <a:spLocks noGrp="1" noChangeArrowheads="1"/>
          </p:cNvSpPr>
          <p:nvPr>
            <p:ph type="title"/>
          </p:nvPr>
        </p:nvSpPr>
        <p:spPr>
          <a:xfrm>
            <a:off x="566738" y="0"/>
            <a:ext cx="2016805" cy="412750"/>
          </a:xfrm>
        </p:spPr>
        <p:txBody>
          <a:bodyPr/>
          <a:lstStyle/>
          <a:p>
            <a:r>
              <a:rPr lang="el-GR" dirty="0" smtClean="0">
                <a:solidFill>
                  <a:srgbClr val="668C6B"/>
                </a:solidFill>
              </a:rPr>
              <a:t>ΕΦΑΡΜΟΓΗ</a:t>
            </a:r>
            <a:endParaRPr lang="en-US" dirty="0" smtClean="0">
              <a:solidFill>
                <a:srgbClr val="668C6B"/>
              </a:solidFill>
            </a:endParaRPr>
          </a:p>
        </p:txBody>
      </p:sp>
      <p:sp>
        <p:nvSpPr>
          <p:cNvPr id="56323" name="Rectangle 5"/>
          <p:cNvSpPr>
            <a:spLocks noChangeArrowheads="1"/>
          </p:cNvSpPr>
          <p:nvPr/>
        </p:nvSpPr>
        <p:spPr bwMode="auto">
          <a:xfrm>
            <a:off x="2908300" y="7938"/>
            <a:ext cx="6235700" cy="707886"/>
          </a:xfrm>
          <a:prstGeom prst="rect">
            <a:avLst/>
          </a:prstGeom>
          <a:noFill/>
          <a:ln w="9525" algn="ctr">
            <a:noFill/>
            <a:miter lim="800000"/>
            <a:headEnd/>
            <a:tailEnd/>
          </a:ln>
        </p:spPr>
        <p:txBody>
          <a:bodyPr>
            <a:spAutoFit/>
          </a:bodyPr>
          <a:lstStyle/>
          <a:p>
            <a:pPr>
              <a:spcBef>
                <a:spcPct val="20000"/>
              </a:spcBef>
            </a:pPr>
            <a:r>
              <a:rPr lang="el-GR" sz="2000" dirty="0" smtClean="0">
                <a:solidFill>
                  <a:srgbClr val="356A41"/>
                </a:solidFill>
              </a:rPr>
              <a:t>Βέλτιστες Νομισματικές Ζώνες</a:t>
            </a:r>
            <a:r>
              <a:rPr lang="en-US" sz="2000" dirty="0" smtClean="0">
                <a:solidFill>
                  <a:srgbClr val="356A41"/>
                </a:solidFill>
              </a:rPr>
              <a:t>: </a:t>
            </a:r>
            <a:r>
              <a:rPr lang="el-GR" sz="2000" dirty="0" smtClean="0">
                <a:solidFill>
                  <a:srgbClr val="356A41"/>
                </a:solidFill>
              </a:rPr>
              <a:t>Ευρώπη έναντι ΗΠΑ</a:t>
            </a:r>
            <a:endParaRPr lang="en-US" sz="2000" dirty="0" smtClean="0">
              <a:solidFill>
                <a:srgbClr val="356A41"/>
              </a:solidFill>
            </a:endParaRPr>
          </a:p>
        </p:txBody>
      </p:sp>
      <p:cxnSp>
        <p:nvCxnSpPr>
          <p:cNvPr id="56324" name="Straight Connector 12"/>
          <p:cNvCxnSpPr>
            <a:cxnSpLocks noChangeShapeType="1"/>
          </p:cNvCxnSpPr>
          <p:nvPr/>
        </p:nvCxnSpPr>
        <p:spPr bwMode="auto">
          <a:xfrm>
            <a:off x="566738" y="412750"/>
            <a:ext cx="2201862" cy="0"/>
          </a:xfrm>
          <a:prstGeom prst="line">
            <a:avLst/>
          </a:prstGeom>
          <a:noFill/>
          <a:ln w="19050" cap="rnd" algn="ctr">
            <a:solidFill>
              <a:srgbClr val="A4C695"/>
            </a:solidFill>
            <a:prstDash val="sysDash"/>
            <a:round/>
            <a:headEnd/>
            <a:tailEnd/>
          </a:ln>
        </p:spPr>
      </p:cxnSp>
      <p:grpSp>
        <p:nvGrpSpPr>
          <p:cNvPr id="7" name="Group 39"/>
          <p:cNvGrpSpPr>
            <a:grpSpLocks/>
          </p:cNvGrpSpPr>
          <p:nvPr/>
        </p:nvGrpSpPr>
        <p:grpSpPr bwMode="auto">
          <a:xfrm>
            <a:off x="577850" y="684213"/>
            <a:ext cx="8377238" cy="5919787"/>
            <a:chOff x="566738" y="2200275"/>
            <a:chExt cx="7805737" cy="4219575"/>
          </a:xfrm>
        </p:grpSpPr>
        <p:sp>
          <p:nvSpPr>
            <p:cNvPr id="56334" name="Rectangle 7"/>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56335" name="Rectangle 8"/>
            <p:cNvSpPr>
              <a:spLocks noChangeArrowheads="1"/>
            </p:cNvSpPr>
            <p:nvPr/>
          </p:nvSpPr>
          <p:spPr bwMode="auto">
            <a:xfrm>
              <a:off x="581024" y="2219322"/>
              <a:ext cx="7772401" cy="215280"/>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0" name="Text Box 7"/>
          <p:cNvSpPr txBox="1">
            <a:spLocks noChangeArrowheads="1"/>
          </p:cNvSpPr>
          <p:nvPr/>
        </p:nvSpPr>
        <p:spPr bwMode="auto">
          <a:xfrm>
            <a:off x="596900" y="704850"/>
            <a:ext cx="2197100"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21-5</a:t>
            </a:r>
          </a:p>
        </p:txBody>
      </p:sp>
      <p:sp>
        <p:nvSpPr>
          <p:cNvPr id="11" name="Rectangle 10"/>
          <p:cNvSpPr>
            <a:spLocks noChangeArrowheads="1"/>
          </p:cNvSpPr>
          <p:nvPr/>
        </p:nvSpPr>
        <p:spPr bwMode="auto">
          <a:xfrm>
            <a:off x="650875" y="1085850"/>
            <a:ext cx="8235950" cy="3716338"/>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6" name="Picture 5"/>
          <p:cNvPicPr>
            <a:picLocks noChangeAspect="1"/>
          </p:cNvPicPr>
          <p:nvPr/>
        </p:nvPicPr>
        <p:blipFill>
          <a:blip r:embed="rId3" cstate="print"/>
          <a:srcRect/>
          <a:stretch>
            <a:fillRect/>
          </a:stretch>
        </p:blipFill>
        <p:spPr bwMode="auto">
          <a:xfrm>
            <a:off x="1062038" y="1163638"/>
            <a:ext cx="7400925" cy="3562350"/>
          </a:xfrm>
          <a:prstGeom prst="rect">
            <a:avLst/>
          </a:prstGeom>
          <a:noFill/>
          <a:ln w="9525">
            <a:noFill/>
            <a:miter lim="800000"/>
            <a:headEnd/>
            <a:tailEnd/>
          </a:ln>
        </p:spPr>
      </p:pic>
      <p:sp>
        <p:nvSpPr>
          <p:cNvPr id="12" name="Rectangle 11"/>
          <p:cNvSpPr>
            <a:spLocks noChangeArrowheads="1"/>
          </p:cNvSpPr>
          <p:nvPr/>
        </p:nvSpPr>
        <p:spPr bwMode="auto">
          <a:xfrm>
            <a:off x="584200" y="4802188"/>
            <a:ext cx="8370888" cy="1846659"/>
          </a:xfrm>
          <a:prstGeom prst="rect">
            <a:avLst/>
          </a:prstGeom>
          <a:noFill/>
          <a:ln w="9525">
            <a:noFill/>
            <a:miter lim="800000"/>
            <a:headEnd/>
            <a:tailEnd/>
          </a:ln>
        </p:spPr>
        <p:txBody>
          <a:bodyPr>
            <a:spAutoFit/>
          </a:bodyPr>
          <a:lstStyle/>
          <a:p>
            <a:pPr>
              <a:spcBef>
                <a:spcPct val="10000"/>
              </a:spcBef>
              <a:spcAft>
                <a:spcPct val="10000"/>
              </a:spcAft>
            </a:pPr>
            <a:r>
              <a:rPr lang="el-GR" sz="1600" dirty="0" smtClean="0">
                <a:solidFill>
                  <a:srgbClr val="8A3A6A"/>
                </a:solidFill>
              </a:rPr>
              <a:t>Σχηματοποιημένη Άποψη </a:t>
            </a:r>
            <a:r>
              <a:rPr lang="en-US" sz="1600" dirty="0" smtClean="0">
                <a:solidFill>
                  <a:srgbClr val="8A3A6A"/>
                </a:solidFill>
              </a:rPr>
              <a:t>OCA </a:t>
            </a:r>
            <a:r>
              <a:rPr lang="el-GR" sz="1600" dirty="0" smtClean="0">
                <a:solidFill>
                  <a:srgbClr val="8A3A6A"/>
                </a:solidFill>
              </a:rPr>
              <a:t>Ευρώπης και ΗΠΑ  </a:t>
            </a:r>
            <a:r>
              <a:rPr lang="el-GR" dirty="0" smtClean="0"/>
              <a:t>Οι περισσότεροι οικονομολόγοι πιστεύουν ότι οι χώρες της ΕΕ δεν ικανοποιούν τα κριτήρια της</a:t>
            </a:r>
            <a:r>
              <a:rPr lang="en-US" dirty="0" smtClean="0"/>
              <a:t> OCA</a:t>
            </a:r>
            <a:r>
              <a:rPr lang="el-GR" dirty="0" smtClean="0"/>
              <a:t> –έχουν πολύ μικρό βαθμό ενοποίησης των αγορών και τα σοκ τους είναι εξαιρετικά ασύμμετρα. Η Ευρωζώνη μπορεί να είναι πιο κοντά στη γραμμή </a:t>
            </a:r>
            <a:r>
              <a:rPr lang="en-US" dirty="0" smtClean="0"/>
              <a:t> OCA </a:t>
            </a:r>
            <a:r>
              <a:rPr lang="el-GR" dirty="0" smtClean="0"/>
              <a:t>καθώς η ενοποίηση είναι βαθύτερη αλλά εξακολουθεί να υπολείπεται των ΗΠΑ όσον αφορά στα κριτήρια της </a:t>
            </a:r>
            <a:r>
              <a:rPr lang="en-US" dirty="0" smtClean="0"/>
              <a:t>OCA . </a:t>
            </a:r>
            <a:r>
              <a:rPr lang="el-GR" dirty="0" smtClean="0"/>
              <a:t>Εάν διευρύνουμε την ΕΕ των 27, τότε είναι πιθανό να καταλήξουμε ότι αυτή η ευρύτερη ζώνη δεν ικανοποιεί ακόμη περισσότερα τα κριτήρια της </a:t>
            </a:r>
            <a:r>
              <a:rPr lang="en-US" dirty="0" smtClean="0"/>
              <a:t> OCA </a:t>
            </a:r>
            <a:r>
              <a:rPr lang="el-GR" dirty="0" smtClean="0"/>
              <a:t>, με χαμηλότερη ενοποίηση και υψηλότερη ασυμμετρία από την σημερινή Ευρωζώνη. </a:t>
            </a:r>
            <a:r>
              <a:rPr lang="en-US" dirty="0" smtClean="0"/>
              <a:t> </a:t>
            </a:r>
            <a:endParaRPr lang="en-US" dirty="0"/>
          </a:p>
        </p:txBody>
      </p:sp>
      <p:pic>
        <p:nvPicPr>
          <p:cNvPr id="5" name="Picture 4"/>
          <p:cNvPicPr>
            <a:picLocks noChangeAspect="1"/>
          </p:cNvPicPr>
          <p:nvPr/>
        </p:nvPicPr>
        <p:blipFill>
          <a:blip r:embed="rId4" cstate="print"/>
          <a:srcRect/>
          <a:stretch>
            <a:fillRect/>
          </a:stretch>
        </p:blipFill>
        <p:spPr bwMode="auto">
          <a:xfrm>
            <a:off x="1062038" y="1163638"/>
            <a:ext cx="7400925" cy="3562350"/>
          </a:xfrm>
          <a:prstGeom prst="rect">
            <a:avLst/>
          </a:prstGeom>
          <a:noFill/>
          <a:ln w="9525">
            <a:noFill/>
            <a:miter lim="800000"/>
            <a:headEnd/>
            <a:tailEnd/>
          </a:ln>
        </p:spPr>
      </p:pic>
      <p:pic>
        <p:nvPicPr>
          <p:cNvPr id="4" name="Picture 3"/>
          <p:cNvPicPr>
            <a:picLocks noChangeAspect="1"/>
          </p:cNvPicPr>
          <p:nvPr/>
        </p:nvPicPr>
        <p:blipFill>
          <a:blip r:embed="rId5" cstate="print"/>
          <a:srcRect/>
          <a:stretch>
            <a:fillRect/>
          </a:stretch>
        </p:blipFill>
        <p:spPr bwMode="auto">
          <a:xfrm>
            <a:off x="1062038" y="1163638"/>
            <a:ext cx="7400925" cy="3562350"/>
          </a:xfrm>
          <a:prstGeom prst="rect">
            <a:avLst/>
          </a:prstGeom>
          <a:noFill/>
          <a:ln w="9525">
            <a:noFill/>
            <a:miter lim="800000"/>
            <a:headEnd/>
            <a:tailEnd/>
          </a:ln>
        </p:spPr>
      </p:pic>
      <p:pic>
        <p:nvPicPr>
          <p:cNvPr id="3" name="Picture 2"/>
          <p:cNvPicPr>
            <a:picLocks noChangeAspect="1"/>
          </p:cNvPicPr>
          <p:nvPr/>
        </p:nvPicPr>
        <p:blipFill>
          <a:blip r:embed="rId6" cstate="print"/>
          <a:srcRect/>
          <a:stretch>
            <a:fillRect/>
          </a:stretch>
        </p:blipFill>
        <p:spPr bwMode="auto">
          <a:xfrm>
            <a:off x="1062038" y="1163638"/>
            <a:ext cx="7400925" cy="3562350"/>
          </a:xfrm>
          <a:prstGeom prst="rect">
            <a:avLst/>
          </a:prstGeom>
          <a:noFill/>
          <a:ln w="9525">
            <a:noFill/>
            <a:miter lim="800000"/>
            <a:headEnd/>
            <a:tailEnd/>
          </a:ln>
        </p:spPr>
      </p:pic>
      <p:pic>
        <p:nvPicPr>
          <p:cNvPr id="14" name="Picture 13"/>
          <p:cNvPicPr>
            <a:picLocks noChangeAspect="1"/>
          </p:cNvPicPr>
          <p:nvPr/>
        </p:nvPicPr>
        <p:blipFill>
          <a:blip r:embed="rId7" cstate="print"/>
          <a:srcRect/>
          <a:stretch>
            <a:fillRect/>
          </a:stretch>
        </p:blipFill>
        <p:spPr bwMode="auto">
          <a:xfrm>
            <a:off x="1062038" y="1163638"/>
            <a:ext cx="7400925" cy="356235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2"/>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wipe(left)">
                                      <p:cBhvr>
                                        <p:cTn id="21" dur="500"/>
                                        <p:tgtEl>
                                          <p:spTgt spid="12">
                                            <p:txEl>
                                              <p:pRg st="0" end="0"/>
                                            </p:txEl>
                                          </p:spTgt>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1000"/>
                                        <p:tgtEl>
                                          <p:spTgt spid="3"/>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1000"/>
                                        <p:tgtEl>
                                          <p:spTgt spid="4"/>
                                        </p:tgtEl>
                                      </p:cBhvr>
                                    </p:animEffect>
                                  </p:childTnLst>
                                </p:cTn>
                              </p:par>
                            </p:childTnLst>
                          </p:cTn>
                        </p:par>
                        <p:par>
                          <p:cTn id="30" fill="hold">
                            <p:stCondLst>
                              <p:cond delay="4000"/>
                            </p:stCondLst>
                            <p:childTnLst>
                              <p:par>
                                <p:cTn id="31" presetID="22" presetClass="entr" presetSubtype="8"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1000"/>
                                        <p:tgtEl>
                                          <p:spTgt spid="5"/>
                                        </p:tgtEl>
                                      </p:cBhvr>
                                    </p:animEffect>
                                  </p:childTnLst>
                                </p:cTn>
                              </p:par>
                            </p:childTnLst>
                          </p:cTn>
                        </p:par>
                        <p:par>
                          <p:cTn id="34" fill="hold">
                            <p:stCondLst>
                              <p:cond delay="5000"/>
                            </p:stCondLst>
                            <p:childTnLst>
                              <p:par>
                                <p:cTn id="35" presetID="22" presetClass="entr" presetSubtype="8"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1000"/>
                                        <p:tgtEl>
                                          <p:spTgt spid="6"/>
                                        </p:tgtEl>
                                      </p:cBhvr>
                                    </p:animEffect>
                                  </p:childTnLst>
                                </p:cTn>
                              </p:par>
                            </p:childTnLst>
                          </p:cTn>
                        </p:par>
                        <p:par>
                          <p:cTn id="38" fill="hold">
                            <p:stCondLst>
                              <p:cond delay="6000"/>
                            </p:stCondLst>
                            <p:childTnLst>
                              <p:par>
                                <p:cTn id="39" presetID="22" presetClass="entr" presetSubtype="8"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09600" y="381000"/>
            <a:ext cx="8204200" cy="6297108"/>
          </a:xfrm>
          <a:prstGeom prst="rect">
            <a:avLst/>
          </a:prstGeom>
          <a:noFill/>
          <a:ln w="9525">
            <a:noFill/>
            <a:miter lim="800000"/>
            <a:headEnd/>
            <a:tailEnd/>
          </a:ln>
        </p:spPr>
        <p:txBody>
          <a:bodyPr>
            <a:spAutoFit/>
          </a:bodyPr>
          <a:lstStyle/>
          <a:p>
            <a:pPr>
              <a:spcBef>
                <a:spcPct val="10000"/>
              </a:spcBef>
              <a:spcAft>
                <a:spcPct val="10000"/>
              </a:spcAft>
            </a:pPr>
            <a:r>
              <a:rPr lang="el-GR" sz="2400" dirty="0" smtClean="0">
                <a:solidFill>
                  <a:srgbClr val="668C6B"/>
                </a:solidFill>
              </a:rPr>
              <a:t>Είναι τα Κριτήρια της</a:t>
            </a:r>
            <a:r>
              <a:rPr lang="en-US" sz="2400" dirty="0" smtClean="0">
                <a:solidFill>
                  <a:srgbClr val="668C6B"/>
                </a:solidFill>
              </a:rPr>
              <a:t> OCA </a:t>
            </a:r>
            <a:r>
              <a:rPr lang="el-GR" sz="2400" dirty="0" err="1" smtClean="0">
                <a:solidFill>
                  <a:srgbClr val="668C6B"/>
                </a:solidFill>
              </a:rPr>
              <a:t>Αυτοεκπληρούμενα</a:t>
            </a:r>
            <a:r>
              <a:rPr lang="el-GR" sz="2400" dirty="0" smtClean="0">
                <a:solidFill>
                  <a:srgbClr val="668C6B"/>
                </a:solidFill>
              </a:rPr>
              <a:t>;</a:t>
            </a:r>
            <a:endParaRPr lang="en-US" sz="2400" dirty="0">
              <a:solidFill>
                <a:srgbClr val="668C6B"/>
              </a:solidFill>
            </a:endParaRPr>
          </a:p>
          <a:p>
            <a:pPr>
              <a:spcBef>
                <a:spcPct val="10000"/>
              </a:spcBef>
              <a:spcAft>
                <a:spcPct val="10000"/>
              </a:spcAft>
            </a:pPr>
            <a:endParaRPr lang="en-US" sz="1000" b="0" dirty="0"/>
          </a:p>
          <a:p>
            <a:pPr>
              <a:spcBef>
                <a:spcPct val="10000"/>
              </a:spcBef>
              <a:spcAft>
                <a:spcPct val="10000"/>
              </a:spcAft>
            </a:pPr>
            <a:r>
              <a:rPr lang="el-GR" sz="2400" b="0" dirty="0" smtClean="0"/>
              <a:t>Κάποιοι οικονομολόγοι υποστηρίζουν ότι η υιοθέτηση ενός κοινού νομίσματος ενδεχομένως καταλήγει σε μια </a:t>
            </a:r>
            <a:r>
              <a:rPr lang="en-US" sz="2400" b="0" dirty="0" smtClean="0"/>
              <a:t>OCA </a:t>
            </a:r>
            <a:r>
              <a:rPr lang="el-GR" sz="2400" b="0" dirty="0" smtClean="0"/>
              <a:t>στο μέλλον.</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Η ένταξη σε μια νομισματική ένωση ίσως προωθεί περισσότερο το εμπόριο μέσω της μείωσης του κόστους συναλλαγών.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Εάν τα κριτήρια της</a:t>
            </a:r>
            <a:r>
              <a:rPr lang="en-US" sz="2400" b="0" dirty="0" smtClean="0"/>
              <a:t> OCA </a:t>
            </a:r>
            <a:r>
              <a:rPr lang="el-GR" sz="2400" b="0" dirty="0" smtClean="0"/>
              <a:t>εφαρμοζόταν </a:t>
            </a:r>
            <a:r>
              <a:rPr lang="en-US" sz="2400" b="0" i="1" dirty="0" smtClean="0"/>
              <a:t>ex </a:t>
            </a:r>
            <a:r>
              <a:rPr lang="en-US" sz="2400" b="0" i="1" dirty="0"/>
              <a:t>ante </a:t>
            </a:r>
            <a:r>
              <a:rPr lang="en-US" sz="2400" b="0" dirty="0" smtClean="0"/>
              <a:t>(</a:t>
            </a:r>
            <a:r>
              <a:rPr lang="el-GR" sz="2400" b="0" dirty="0" smtClean="0"/>
              <a:t>πριν τον σχηματισμό της συναλλαγματικής ένωσης) τότε πολλές χώρες ίσως παρουσίαζαν χαμηλούς όγκους εμπορίου.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Στην περίπτωση</a:t>
            </a:r>
            <a:r>
              <a:rPr lang="en-US" sz="2400" b="0" dirty="0" smtClean="0"/>
              <a:t> </a:t>
            </a:r>
            <a:r>
              <a:rPr lang="en-US" sz="2400" b="0" i="1" dirty="0"/>
              <a:t>ex post </a:t>
            </a:r>
            <a:r>
              <a:rPr lang="en-US" sz="2400" b="0" dirty="0" smtClean="0"/>
              <a:t>(</a:t>
            </a:r>
            <a:r>
              <a:rPr lang="el-GR" sz="2400" b="0" dirty="0" smtClean="0"/>
              <a:t>μετά τη δημιουργία και λειτουργία της νομισματικής ένωσης) οι χώρες θα συναλλάσσοντας εμπορικά τόσο πολύ ώστε το τέλος τα κριτήρια της </a:t>
            </a:r>
            <a:r>
              <a:rPr lang="en-US" sz="2400" b="0" dirty="0" smtClean="0"/>
              <a:t>OCA</a:t>
            </a:r>
            <a:r>
              <a:rPr lang="el-GR" sz="2400" b="0" dirty="0" smtClean="0"/>
              <a:t> θα ικανοποιούνταν όντως. </a:t>
            </a:r>
            <a:r>
              <a:rPr lang="en-US" sz="2400" b="0" dirty="0" smtClean="0"/>
              <a:t>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wipe(left)">
                                      <p:cBhvr>
                                        <p:cTn id="11" dur="500"/>
                                        <p:tgtEl>
                                          <p:spTgt spid="2">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wipe(left)">
                                      <p:cBhvr>
                                        <p:cTn id="16" dur="500"/>
                                        <p:tgtEl>
                                          <p:spTgt spid="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wipe(left)">
                                      <p:cBhvr>
                                        <p:cTn id="21" dur="500"/>
                                        <p:tgtEl>
                                          <p:spTgt spid="2">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xEl>
                                              <p:pRg st="8" end="8"/>
                                            </p:txEl>
                                          </p:spTgt>
                                        </p:tgtEl>
                                        <p:attrNameLst>
                                          <p:attrName>style.visibility</p:attrName>
                                        </p:attrNameLst>
                                      </p:cBhvr>
                                      <p:to>
                                        <p:strVal val="visible"/>
                                      </p:to>
                                    </p:set>
                                    <p:animEffect transition="in" filter="wipe(left)">
                                      <p:cBhvr>
                                        <p:cTn id="26"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Rectangle 14"/>
          <p:cNvSpPr>
            <a:spLocks noChangeArrowheads="1"/>
          </p:cNvSpPr>
          <p:nvPr/>
        </p:nvSpPr>
        <p:spPr bwMode="auto">
          <a:xfrm>
            <a:off x="566738" y="196850"/>
            <a:ext cx="2201862" cy="215900"/>
          </a:xfrm>
          <a:prstGeom prst="rect">
            <a:avLst/>
          </a:prstGeom>
          <a:solidFill>
            <a:srgbClr val="D4E4C1"/>
          </a:solidFill>
          <a:ln w="9525" algn="ctr">
            <a:noFill/>
            <a:round/>
            <a:headEnd/>
            <a:tailEnd/>
          </a:ln>
        </p:spPr>
        <p:txBody>
          <a:bodyPr/>
          <a:lstStyle/>
          <a:p>
            <a:endParaRPr lang="en-US" sz="2000" b="0">
              <a:solidFill>
                <a:schemeClr val="tx2"/>
              </a:solidFill>
            </a:endParaRPr>
          </a:p>
        </p:txBody>
      </p:sp>
      <p:sp>
        <p:nvSpPr>
          <p:cNvPr id="862211" name="Rectangle 3"/>
          <p:cNvSpPr>
            <a:spLocks noGrp="1" noChangeArrowheads="1"/>
          </p:cNvSpPr>
          <p:nvPr>
            <p:ph type="title"/>
          </p:nvPr>
        </p:nvSpPr>
        <p:spPr>
          <a:xfrm>
            <a:off x="566738" y="0"/>
            <a:ext cx="2278062" cy="412750"/>
          </a:xfrm>
        </p:spPr>
        <p:txBody>
          <a:bodyPr/>
          <a:lstStyle/>
          <a:p>
            <a:r>
              <a:rPr lang="el-GR" dirty="0" smtClean="0">
                <a:solidFill>
                  <a:srgbClr val="668C6B"/>
                </a:solidFill>
              </a:rPr>
              <a:t>ΕΦΑΡΜΟΓΗ</a:t>
            </a:r>
            <a:endParaRPr lang="en-US" dirty="0" smtClean="0">
              <a:solidFill>
                <a:srgbClr val="668C6B"/>
              </a:solidFill>
            </a:endParaRPr>
          </a:p>
        </p:txBody>
      </p:sp>
      <p:sp>
        <p:nvSpPr>
          <p:cNvPr id="862213" name="Rectangle 5"/>
          <p:cNvSpPr>
            <a:spLocks noChangeArrowheads="1"/>
          </p:cNvSpPr>
          <p:nvPr/>
        </p:nvSpPr>
        <p:spPr bwMode="auto">
          <a:xfrm>
            <a:off x="2908300" y="7938"/>
            <a:ext cx="6235700" cy="707886"/>
          </a:xfrm>
          <a:prstGeom prst="rect">
            <a:avLst/>
          </a:prstGeom>
          <a:noFill/>
          <a:ln w="9525" algn="ctr">
            <a:noFill/>
            <a:miter lim="800000"/>
            <a:headEnd/>
            <a:tailEnd/>
          </a:ln>
        </p:spPr>
        <p:txBody>
          <a:bodyPr>
            <a:spAutoFit/>
          </a:bodyPr>
          <a:lstStyle/>
          <a:p>
            <a:pPr>
              <a:spcBef>
                <a:spcPct val="20000"/>
              </a:spcBef>
            </a:pPr>
            <a:r>
              <a:rPr lang="el-GR" sz="2000" dirty="0" smtClean="0">
                <a:solidFill>
                  <a:srgbClr val="356A41"/>
                </a:solidFill>
              </a:rPr>
              <a:t>Βέλτιστες Νομισματικές Ζώνες</a:t>
            </a:r>
            <a:r>
              <a:rPr lang="en-US" sz="2000" dirty="0" smtClean="0">
                <a:solidFill>
                  <a:srgbClr val="356A41"/>
                </a:solidFill>
              </a:rPr>
              <a:t>: </a:t>
            </a:r>
            <a:r>
              <a:rPr lang="el-GR" sz="2000" dirty="0" smtClean="0">
                <a:solidFill>
                  <a:srgbClr val="356A41"/>
                </a:solidFill>
              </a:rPr>
              <a:t>Ευρώπη έναντι ΗΠΑ</a:t>
            </a:r>
            <a:endParaRPr lang="en-US" sz="2000" dirty="0" smtClean="0">
              <a:solidFill>
                <a:srgbClr val="356A41"/>
              </a:solidFill>
            </a:endParaRPr>
          </a:p>
        </p:txBody>
      </p:sp>
      <p:cxnSp>
        <p:nvCxnSpPr>
          <p:cNvPr id="13" name="Straight Connector 12"/>
          <p:cNvCxnSpPr>
            <a:cxnSpLocks noChangeShapeType="1"/>
          </p:cNvCxnSpPr>
          <p:nvPr/>
        </p:nvCxnSpPr>
        <p:spPr bwMode="auto">
          <a:xfrm>
            <a:off x="566738" y="412750"/>
            <a:ext cx="2201862" cy="0"/>
          </a:xfrm>
          <a:prstGeom prst="line">
            <a:avLst/>
          </a:prstGeom>
          <a:noFill/>
          <a:ln w="19050" cap="rnd" algn="ctr">
            <a:solidFill>
              <a:srgbClr val="A4C695"/>
            </a:solidFill>
            <a:prstDash val="sysDash"/>
            <a:round/>
            <a:headEnd/>
            <a:tailEnd/>
          </a:ln>
        </p:spPr>
      </p:cxnSp>
      <p:grpSp>
        <p:nvGrpSpPr>
          <p:cNvPr id="7" name="Group 39"/>
          <p:cNvGrpSpPr>
            <a:grpSpLocks/>
          </p:cNvGrpSpPr>
          <p:nvPr/>
        </p:nvGrpSpPr>
        <p:grpSpPr bwMode="auto">
          <a:xfrm>
            <a:off x="577850" y="684213"/>
            <a:ext cx="8377238" cy="5919787"/>
            <a:chOff x="566738" y="2200275"/>
            <a:chExt cx="7805737" cy="4219575"/>
          </a:xfrm>
        </p:grpSpPr>
        <p:sp>
          <p:nvSpPr>
            <p:cNvPr id="60433" name="Rectangle 7"/>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60434" name="Rectangle 8"/>
            <p:cNvSpPr>
              <a:spLocks noChangeArrowheads="1"/>
            </p:cNvSpPr>
            <p:nvPr/>
          </p:nvSpPr>
          <p:spPr bwMode="auto">
            <a:xfrm>
              <a:off x="581024" y="2219322"/>
              <a:ext cx="7772401" cy="215280"/>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0" name="Text Box 7"/>
          <p:cNvSpPr txBox="1">
            <a:spLocks noChangeArrowheads="1"/>
          </p:cNvSpPr>
          <p:nvPr/>
        </p:nvSpPr>
        <p:spPr bwMode="auto">
          <a:xfrm>
            <a:off x="596900" y="704850"/>
            <a:ext cx="2197100" cy="285750"/>
          </a:xfrm>
          <a:prstGeom prst="rect">
            <a:avLst/>
          </a:prstGeom>
          <a:solidFill>
            <a:srgbClr val="E8F0D4"/>
          </a:solidFill>
          <a:ln w="9525" algn="ctr">
            <a:noFill/>
            <a:miter lim="800000"/>
            <a:headEnd/>
            <a:tailEnd/>
          </a:ln>
          <a:effectLst/>
        </p:spPr>
        <p:txBody>
          <a:bodyPr>
            <a:spAutoFit/>
          </a:bodyPr>
          <a:lstStyle/>
          <a:p>
            <a:pPr marL="457200" indent="-457200">
              <a:lnSpc>
                <a:spcPct val="90000"/>
              </a:lnSpc>
              <a:spcBef>
                <a:spcPct val="10000"/>
              </a:spcBef>
              <a:spcAft>
                <a:spcPct val="10000"/>
              </a:spcAft>
              <a:defRPr/>
            </a:pPr>
            <a:r>
              <a:rPr lang="el-GR" dirty="0" smtClean="0">
                <a:solidFill>
                  <a:srgbClr val="831951"/>
                </a:solidFill>
              </a:rPr>
              <a:t>ΣΧΗΜΑ</a:t>
            </a:r>
            <a:r>
              <a:rPr lang="en-US" dirty="0" smtClean="0"/>
              <a:t> </a:t>
            </a:r>
            <a:r>
              <a:rPr lang="en-US" dirty="0"/>
              <a:t>21-6 </a:t>
            </a:r>
            <a:r>
              <a:rPr lang="en-US" dirty="0">
                <a:solidFill>
                  <a:schemeClr val="bg1">
                    <a:lumMod val="65000"/>
                  </a:schemeClr>
                </a:solidFill>
              </a:rPr>
              <a:t>(1 </a:t>
            </a:r>
            <a:r>
              <a:rPr lang="el-GR" dirty="0" smtClean="0">
                <a:solidFill>
                  <a:schemeClr val="bg1">
                    <a:lumMod val="65000"/>
                  </a:schemeClr>
                </a:solidFill>
              </a:rPr>
              <a:t>από</a:t>
            </a:r>
            <a:r>
              <a:rPr lang="en-US" dirty="0" smtClean="0">
                <a:solidFill>
                  <a:schemeClr val="bg1">
                    <a:lumMod val="65000"/>
                  </a:schemeClr>
                </a:solidFill>
              </a:rPr>
              <a:t> </a:t>
            </a:r>
            <a:r>
              <a:rPr lang="en-US" dirty="0">
                <a:solidFill>
                  <a:schemeClr val="bg1">
                    <a:lumMod val="65000"/>
                  </a:schemeClr>
                </a:solidFill>
              </a:rPr>
              <a:t>2)</a:t>
            </a:r>
            <a:endParaRPr lang="en-US" dirty="0"/>
          </a:p>
        </p:txBody>
      </p:sp>
      <p:sp>
        <p:nvSpPr>
          <p:cNvPr id="11" name="Rectangle 10"/>
          <p:cNvSpPr>
            <a:spLocks noChangeArrowheads="1"/>
          </p:cNvSpPr>
          <p:nvPr/>
        </p:nvSpPr>
        <p:spPr bwMode="auto">
          <a:xfrm>
            <a:off x="650875" y="1085850"/>
            <a:ext cx="8235950" cy="3895725"/>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12" name="Rectangle 11"/>
          <p:cNvSpPr>
            <a:spLocks noChangeArrowheads="1"/>
          </p:cNvSpPr>
          <p:nvPr/>
        </p:nvSpPr>
        <p:spPr bwMode="auto">
          <a:xfrm>
            <a:off x="584200" y="4999038"/>
            <a:ext cx="8370888" cy="1674305"/>
          </a:xfrm>
          <a:prstGeom prst="rect">
            <a:avLst/>
          </a:prstGeom>
          <a:noFill/>
          <a:ln w="9525">
            <a:noFill/>
            <a:miter lim="800000"/>
            <a:headEnd/>
            <a:tailEnd/>
          </a:ln>
        </p:spPr>
        <p:txBody>
          <a:bodyPr>
            <a:spAutoFit/>
          </a:bodyPr>
          <a:lstStyle/>
          <a:p>
            <a:pPr>
              <a:spcBef>
                <a:spcPct val="10000"/>
              </a:spcBef>
              <a:spcAft>
                <a:spcPct val="10000"/>
              </a:spcAft>
            </a:pPr>
            <a:r>
              <a:rPr lang="el-GR" sz="1600" dirty="0" err="1" smtClean="0">
                <a:solidFill>
                  <a:srgbClr val="8A3A6A"/>
                </a:solidFill>
              </a:rPr>
              <a:t>Αυτοεκπληρούμενα</a:t>
            </a:r>
            <a:r>
              <a:rPr lang="el-GR" sz="1600" dirty="0" smtClean="0">
                <a:solidFill>
                  <a:srgbClr val="8A3A6A"/>
                </a:solidFill>
              </a:rPr>
              <a:t> Κριτήρια</a:t>
            </a:r>
            <a:r>
              <a:rPr lang="en-US" sz="1600" dirty="0" smtClean="0">
                <a:solidFill>
                  <a:srgbClr val="8A3A6A"/>
                </a:solidFill>
              </a:rPr>
              <a:t> </a:t>
            </a:r>
            <a:r>
              <a:rPr lang="en-US" sz="1600" dirty="0">
                <a:solidFill>
                  <a:srgbClr val="8A3A6A"/>
                </a:solidFill>
              </a:rPr>
              <a:t>OCA </a:t>
            </a:r>
            <a:r>
              <a:rPr lang="en-US" sz="1600" dirty="0" smtClean="0">
                <a:solidFill>
                  <a:srgbClr val="8A3A6A"/>
                </a:solidFill>
              </a:rPr>
              <a:t> </a:t>
            </a:r>
            <a:r>
              <a:rPr lang="el-GR" dirty="0" smtClean="0"/>
              <a:t>Οι </a:t>
            </a:r>
            <a:r>
              <a:rPr lang="el-GR" dirty="0" err="1" smtClean="0"/>
              <a:t>Ευρω</a:t>
            </a:r>
            <a:r>
              <a:rPr lang="el-GR" dirty="0" smtClean="0"/>
              <a:t>-αισιόδοξοι πιστεύουν ότι τα κριτήρια της </a:t>
            </a:r>
            <a:r>
              <a:rPr lang="en-US" dirty="0" smtClean="0"/>
              <a:t>OCA </a:t>
            </a:r>
            <a:r>
              <a:rPr lang="el-GR" dirty="0" smtClean="0"/>
              <a:t>μπορούν να είναι </a:t>
            </a:r>
            <a:r>
              <a:rPr lang="el-GR" dirty="0" err="1" smtClean="0"/>
              <a:t>αυτοεκπληρούμενα</a:t>
            </a:r>
            <a:r>
              <a:rPr lang="el-GR" dirty="0" smtClean="0"/>
              <a:t>. Έστω ότι αρχικά η Ευρωζώνη βρίσκεται στο σημείο 1, όμως στη συνέχεια αρχίζουν να γίνονται αντιληπτές οι επιπτώσεις της ΟΝΕ. Τελικά θα υπάρξει μια αύξηση στην ενοποίηση των αγορών (περισσότερο εμπόριο, ροές κεφαλαίων, μετανάστευση), που θα μετακινήσει τη ζώνη στο σημείο 2. </a:t>
            </a:r>
            <a:endParaRPr lang="en-US" dirty="0"/>
          </a:p>
          <a:p>
            <a:pPr>
              <a:spcBef>
                <a:spcPct val="10000"/>
              </a:spcBef>
              <a:spcAft>
                <a:spcPct val="10000"/>
              </a:spcAft>
            </a:pPr>
            <a:r>
              <a:rPr lang="el-GR" dirty="0" smtClean="0"/>
              <a:t>Μπορεί επίσης να υπάρχει ένας μεγαλύτερος συγχρονισμός από σοκ στην Ευρωζώνη, μετακινώντας τη ζώνη στο σημείο 3. </a:t>
            </a:r>
            <a:endParaRPr lang="en-US" dirty="0"/>
          </a:p>
        </p:txBody>
      </p:sp>
      <p:pic>
        <p:nvPicPr>
          <p:cNvPr id="14" name="Picture 13"/>
          <p:cNvPicPr>
            <a:picLocks noChangeAspect="1"/>
          </p:cNvPicPr>
          <p:nvPr/>
        </p:nvPicPr>
        <p:blipFill>
          <a:blip r:embed="rId3" cstate="print"/>
          <a:srcRect/>
          <a:stretch>
            <a:fillRect/>
          </a:stretch>
        </p:blipFill>
        <p:spPr bwMode="auto">
          <a:xfrm>
            <a:off x="1106488" y="1174750"/>
            <a:ext cx="7362825" cy="3752850"/>
          </a:xfrm>
          <a:prstGeom prst="rect">
            <a:avLst/>
          </a:prstGeom>
          <a:noFill/>
          <a:ln w="9525">
            <a:noFill/>
            <a:miter lim="800000"/>
            <a:headEnd/>
            <a:tailEnd/>
          </a:ln>
        </p:spPr>
      </p:pic>
      <p:pic>
        <p:nvPicPr>
          <p:cNvPr id="6" name="Picture 5"/>
          <p:cNvPicPr>
            <a:picLocks noChangeAspect="1"/>
          </p:cNvPicPr>
          <p:nvPr/>
        </p:nvPicPr>
        <p:blipFill>
          <a:blip r:embed="rId4" cstate="print"/>
          <a:srcRect/>
          <a:stretch>
            <a:fillRect/>
          </a:stretch>
        </p:blipFill>
        <p:spPr bwMode="auto">
          <a:xfrm>
            <a:off x="1106488" y="1174750"/>
            <a:ext cx="7362825" cy="3752850"/>
          </a:xfrm>
          <a:prstGeom prst="rect">
            <a:avLst/>
          </a:prstGeom>
          <a:noFill/>
          <a:ln w="9525">
            <a:noFill/>
            <a:miter lim="800000"/>
            <a:headEnd/>
            <a:tailEnd/>
          </a:ln>
        </p:spPr>
      </p:pic>
      <p:pic>
        <p:nvPicPr>
          <p:cNvPr id="5" name="Picture 4"/>
          <p:cNvPicPr>
            <a:picLocks noChangeAspect="1"/>
          </p:cNvPicPr>
          <p:nvPr/>
        </p:nvPicPr>
        <p:blipFill>
          <a:blip r:embed="rId5" cstate="print"/>
          <a:srcRect/>
          <a:stretch>
            <a:fillRect/>
          </a:stretch>
        </p:blipFill>
        <p:spPr bwMode="auto">
          <a:xfrm>
            <a:off x="1106488" y="1174750"/>
            <a:ext cx="7362825" cy="3752850"/>
          </a:xfrm>
          <a:prstGeom prst="rect">
            <a:avLst/>
          </a:prstGeom>
          <a:noFill/>
          <a:ln w="9525">
            <a:noFill/>
            <a:miter lim="800000"/>
            <a:headEnd/>
            <a:tailEnd/>
          </a:ln>
        </p:spPr>
      </p:pic>
      <p:pic>
        <p:nvPicPr>
          <p:cNvPr id="4" name="Picture 3"/>
          <p:cNvPicPr>
            <a:picLocks noChangeAspect="1"/>
          </p:cNvPicPr>
          <p:nvPr/>
        </p:nvPicPr>
        <p:blipFill>
          <a:blip r:embed="rId6" cstate="print"/>
          <a:srcRect/>
          <a:stretch>
            <a:fillRect/>
          </a:stretch>
        </p:blipFill>
        <p:spPr bwMode="auto">
          <a:xfrm>
            <a:off x="1106488" y="1174750"/>
            <a:ext cx="7362825" cy="3752850"/>
          </a:xfrm>
          <a:prstGeom prst="rect">
            <a:avLst/>
          </a:prstGeom>
          <a:noFill/>
          <a:ln w="9525">
            <a:noFill/>
            <a:miter lim="800000"/>
            <a:headEnd/>
            <a:tailEnd/>
          </a:ln>
        </p:spPr>
      </p:pic>
      <p:pic>
        <p:nvPicPr>
          <p:cNvPr id="17" name="Picture 16"/>
          <p:cNvPicPr>
            <a:picLocks noChangeAspect="1"/>
          </p:cNvPicPr>
          <p:nvPr/>
        </p:nvPicPr>
        <p:blipFill>
          <a:blip r:embed="rId7" cstate="print"/>
          <a:srcRect/>
          <a:stretch>
            <a:fillRect/>
          </a:stretch>
        </p:blipFill>
        <p:spPr bwMode="auto">
          <a:xfrm>
            <a:off x="1106488" y="1174750"/>
            <a:ext cx="7362825" cy="3752850"/>
          </a:xfrm>
          <a:prstGeom prst="rect">
            <a:avLst/>
          </a:prstGeom>
          <a:noFill/>
          <a:ln w="9525">
            <a:noFill/>
            <a:miter lim="800000"/>
            <a:headEnd/>
            <a:tailEnd/>
          </a:ln>
        </p:spPr>
      </p:pic>
      <p:pic>
        <p:nvPicPr>
          <p:cNvPr id="18" name="Picture 17"/>
          <p:cNvPicPr>
            <a:picLocks noChangeAspect="1"/>
          </p:cNvPicPr>
          <p:nvPr/>
        </p:nvPicPr>
        <p:blipFill>
          <a:blip r:embed="rId8" cstate="print"/>
          <a:srcRect/>
          <a:stretch>
            <a:fillRect/>
          </a:stretch>
        </p:blipFill>
        <p:spPr bwMode="auto">
          <a:xfrm>
            <a:off x="1106488" y="1174750"/>
            <a:ext cx="7362825" cy="3752850"/>
          </a:xfrm>
          <a:prstGeom prst="rect">
            <a:avLst/>
          </a:prstGeom>
          <a:noFill/>
          <a:ln w="9525">
            <a:noFill/>
            <a:miter lim="800000"/>
            <a:headEnd/>
            <a:tailEnd/>
          </a:ln>
        </p:spPr>
      </p:pic>
      <p:pic>
        <p:nvPicPr>
          <p:cNvPr id="19" name="Picture 18"/>
          <p:cNvPicPr>
            <a:picLocks noChangeAspect="1"/>
          </p:cNvPicPr>
          <p:nvPr/>
        </p:nvPicPr>
        <p:blipFill>
          <a:blip r:embed="rId9" cstate="print"/>
          <a:srcRect/>
          <a:stretch>
            <a:fillRect/>
          </a:stretch>
        </p:blipFill>
        <p:spPr bwMode="auto">
          <a:xfrm>
            <a:off x="1106488" y="1174750"/>
            <a:ext cx="7362825" cy="3752850"/>
          </a:xfrm>
          <a:prstGeom prst="rect">
            <a:avLst/>
          </a:prstGeom>
          <a:noFill/>
          <a:ln w="9525">
            <a:noFill/>
            <a:miter lim="800000"/>
            <a:headEnd/>
            <a:tailEnd/>
          </a:ln>
        </p:spPr>
      </p:pic>
      <p:pic>
        <p:nvPicPr>
          <p:cNvPr id="16" name="Picture 15"/>
          <p:cNvPicPr>
            <a:picLocks noChangeAspect="1"/>
          </p:cNvPicPr>
          <p:nvPr/>
        </p:nvPicPr>
        <p:blipFill>
          <a:blip r:embed="rId10" cstate="print"/>
          <a:srcRect/>
          <a:stretch>
            <a:fillRect/>
          </a:stretch>
        </p:blipFill>
        <p:spPr bwMode="auto">
          <a:xfrm>
            <a:off x="1106488" y="1174750"/>
            <a:ext cx="7362825" cy="375285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62211"/>
                                        </p:tgtEl>
                                        <p:attrNameLst>
                                          <p:attrName>style.visibility</p:attrName>
                                        </p:attrNameLst>
                                      </p:cBhvr>
                                      <p:to>
                                        <p:strVal val="visible"/>
                                      </p:to>
                                    </p:set>
                                    <p:animEffect transition="in" filter="wipe(left)">
                                      <p:cBhvr>
                                        <p:cTn id="14" dur="500"/>
                                        <p:tgtEl>
                                          <p:spTgt spid="862211"/>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862213"/>
                                        </p:tgtEl>
                                        <p:attrNameLst>
                                          <p:attrName>style.visibility</p:attrName>
                                        </p:attrNameLst>
                                      </p:cBhvr>
                                      <p:to>
                                        <p:strVal val="visible"/>
                                      </p:to>
                                    </p:set>
                                    <p:animEffect transition="in" filter="wipe(left)">
                                      <p:cBhvr>
                                        <p:cTn id="18" dur="500"/>
                                        <p:tgtEl>
                                          <p:spTgt spid="862213"/>
                                        </p:tgtEl>
                                      </p:cBhvr>
                                    </p:animEffect>
                                  </p:childTnLst>
                                </p:cTn>
                              </p:par>
                            </p:childTnLst>
                          </p:cTn>
                        </p:par>
                        <p:par>
                          <p:cTn id="19" fill="hold">
                            <p:stCondLst>
                              <p:cond delay="1500"/>
                            </p:stCondLst>
                            <p:childTnLst>
                              <p:par>
                                <p:cTn id="20" presetID="29"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ppt_x</p:attrName>
                                        </p:attrNameLst>
                                      </p:cBhvr>
                                      <p:tavLst>
                                        <p:tav tm="0">
                                          <p:val>
                                            <p:strVal val="#ppt_x-.2"/>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4" dur="500"/>
                                        <p:tgtEl>
                                          <p:spTgt spid="7"/>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12">
                                            <p:txEl>
                                              <p:pRg st="0" end="0"/>
                                            </p:txEl>
                                          </p:spTgt>
                                        </p:tgtEl>
                                        <p:attrNameLst>
                                          <p:attrName>style.visibility</p:attrName>
                                        </p:attrNameLst>
                                      </p:cBhvr>
                                      <p:to>
                                        <p:strVal val="visible"/>
                                      </p:to>
                                    </p:set>
                                    <p:animEffect transition="in" filter="wipe(left)">
                                      <p:cBhvr>
                                        <p:cTn id="36" dur="500"/>
                                        <p:tgtEl>
                                          <p:spTgt spid="12">
                                            <p:txEl>
                                              <p:pRg st="0" end="0"/>
                                            </p:txEl>
                                          </p:spTgt>
                                        </p:tgtEl>
                                      </p:cBhvr>
                                    </p:animEffect>
                                  </p:childTnLst>
                                </p:cTn>
                              </p:par>
                            </p:childTnLst>
                          </p:cTn>
                        </p:par>
                        <p:par>
                          <p:cTn id="37" fill="hold">
                            <p:stCondLst>
                              <p:cond delay="4000"/>
                            </p:stCondLst>
                            <p:childTnLst>
                              <p:par>
                                <p:cTn id="38" presetID="22" presetClass="entr" presetSubtype="8"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500"/>
                                        <p:tgtEl>
                                          <p:spTgt spid="4"/>
                                        </p:tgtEl>
                                      </p:cBhvr>
                                    </p:animEffect>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left)">
                                      <p:cBhvr>
                                        <p:cTn id="44" dur="1000"/>
                                        <p:tgtEl>
                                          <p:spTgt spid="5"/>
                                        </p:tgtEl>
                                      </p:cBhvr>
                                    </p:animEffect>
                                  </p:childTnLst>
                                </p:cTn>
                              </p:par>
                            </p:childTnLst>
                          </p:cTn>
                        </p:par>
                        <p:par>
                          <p:cTn id="45" fill="hold">
                            <p:stCondLst>
                              <p:cond delay="5500"/>
                            </p:stCondLst>
                            <p:childTnLst>
                              <p:par>
                                <p:cTn id="46" presetID="22" presetClass="entr" presetSubtype="8" fill="hold"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left)">
                                      <p:cBhvr>
                                        <p:cTn id="48" dur="1000"/>
                                        <p:tgtEl>
                                          <p:spTgt spid="6"/>
                                        </p:tgtEl>
                                      </p:cBhvr>
                                    </p:animEffect>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1000"/>
                                        <p:tgtEl>
                                          <p:spTgt spid="14"/>
                                        </p:tgtEl>
                                      </p:cBhvr>
                                    </p:animEffect>
                                  </p:childTnLst>
                                </p:cTn>
                              </p:par>
                            </p:childTnLst>
                          </p:cTn>
                        </p:par>
                        <p:par>
                          <p:cTn id="53" fill="hold">
                            <p:stCondLst>
                              <p:cond delay="7500"/>
                            </p:stCondLst>
                            <p:childTnLst>
                              <p:par>
                                <p:cTn id="54" presetID="22" presetClass="entr" presetSubtype="8" fill="hold"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1000"/>
                                        <p:tgtEl>
                                          <p:spTgt spid="16"/>
                                        </p:tgtEl>
                                      </p:cBhvr>
                                    </p:animEffect>
                                  </p:childTnLst>
                                </p:cTn>
                              </p:par>
                            </p:childTnLst>
                          </p:cTn>
                        </p:par>
                        <p:par>
                          <p:cTn id="57" fill="hold">
                            <p:stCondLst>
                              <p:cond delay="8500"/>
                            </p:stCondLst>
                            <p:childTnLst>
                              <p:par>
                                <p:cTn id="58" presetID="22" presetClass="entr" presetSubtype="8"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childTnLst>
                          </p:cTn>
                        </p:par>
                        <p:par>
                          <p:cTn id="61" fill="hold">
                            <p:stCondLst>
                              <p:cond delay="9500"/>
                            </p:stCondLst>
                            <p:childTnLst>
                              <p:par>
                                <p:cTn id="62" presetID="22" presetClass="entr" presetSubtype="8" fill="hold"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left)">
                                      <p:cBhvr>
                                        <p:cTn id="64" dur="1000"/>
                                        <p:tgtEl>
                                          <p:spTgt spid="18"/>
                                        </p:tgtEl>
                                      </p:cBhvr>
                                    </p:animEffect>
                                  </p:childTnLst>
                                </p:cTn>
                              </p:par>
                            </p:childTnLst>
                          </p:cTn>
                        </p:par>
                        <p:par>
                          <p:cTn id="65" fill="hold">
                            <p:stCondLst>
                              <p:cond delay="10500"/>
                            </p:stCondLst>
                            <p:childTnLst>
                              <p:par>
                                <p:cTn id="66" presetID="22" presetClass="entr" presetSubtype="1" fill="hold"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up)">
                                      <p:cBhvr>
                                        <p:cTn id="68" dur="1000"/>
                                        <p:tgtEl>
                                          <p:spTgt spid="19"/>
                                        </p:tgtEl>
                                      </p:cBhvr>
                                    </p:animEffect>
                                  </p:childTnLst>
                                </p:cTn>
                              </p:par>
                            </p:childTnLst>
                          </p:cTn>
                        </p:par>
                        <p:par>
                          <p:cTn id="69" fill="hold">
                            <p:stCondLst>
                              <p:cond delay="11500"/>
                            </p:stCondLst>
                            <p:childTnLst>
                              <p:par>
                                <p:cTn id="70" presetID="22" presetClass="entr" presetSubtype="8" fill="hold" grpId="0" nodeType="afterEffect">
                                  <p:stCondLst>
                                    <p:cond delay="0"/>
                                  </p:stCondLst>
                                  <p:childTnLst>
                                    <p:set>
                                      <p:cBhvr>
                                        <p:cTn id="71" dur="1" fill="hold">
                                          <p:stCondLst>
                                            <p:cond delay="0"/>
                                          </p:stCondLst>
                                        </p:cTn>
                                        <p:tgtEl>
                                          <p:spTgt spid="12">
                                            <p:txEl>
                                              <p:pRg st="1" end="1"/>
                                            </p:txEl>
                                          </p:spTgt>
                                        </p:tgtEl>
                                        <p:attrNameLst>
                                          <p:attrName>style.visibility</p:attrName>
                                        </p:attrNameLst>
                                      </p:cBhvr>
                                      <p:to>
                                        <p:strVal val="visible"/>
                                      </p:to>
                                    </p:set>
                                    <p:animEffect transition="in" filter="wipe(left)">
                                      <p:cBhvr>
                                        <p:cTn id="7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62211" grpId="0" autoUpdateAnimBg="0"/>
      <p:bldP spid="862213" grpId="0" autoUpdateAnimBg="0"/>
      <p:bldP spid="10" grpId="0" animBg="1"/>
      <p:bldP spid="11" grpId="0" animBg="1"/>
      <p:bldP spid="12"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5" name="Rectangle 14"/>
          <p:cNvSpPr>
            <a:spLocks noChangeArrowheads="1"/>
          </p:cNvSpPr>
          <p:nvPr/>
        </p:nvSpPr>
        <p:spPr bwMode="auto">
          <a:xfrm>
            <a:off x="566738" y="196850"/>
            <a:ext cx="2201862" cy="215900"/>
          </a:xfrm>
          <a:prstGeom prst="rect">
            <a:avLst/>
          </a:prstGeom>
          <a:solidFill>
            <a:srgbClr val="D4E4C1"/>
          </a:solidFill>
          <a:ln w="9525" algn="ctr">
            <a:noFill/>
            <a:round/>
            <a:headEnd/>
            <a:tailEnd/>
          </a:ln>
        </p:spPr>
        <p:txBody>
          <a:bodyPr/>
          <a:lstStyle/>
          <a:p>
            <a:endParaRPr lang="en-US" sz="2000" b="0">
              <a:solidFill>
                <a:schemeClr val="tx2"/>
              </a:solidFill>
            </a:endParaRPr>
          </a:p>
        </p:txBody>
      </p:sp>
      <p:sp>
        <p:nvSpPr>
          <p:cNvPr id="62466" name="Rectangle 3"/>
          <p:cNvSpPr>
            <a:spLocks noGrp="1" noChangeArrowheads="1"/>
          </p:cNvSpPr>
          <p:nvPr>
            <p:ph type="title"/>
          </p:nvPr>
        </p:nvSpPr>
        <p:spPr>
          <a:xfrm>
            <a:off x="566738" y="0"/>
            <a:ext cx="2365148" cy="412750"/>
          </a:xfrm>
        </p:spPr>
        <p:txBody>
          <a:bodyPr/>
          <a:lstStyle/>
          <a:p>
            <a:r>
              <a:rPr lang="el-GR" dirty="0" smtClean="0">
                <a:solidFill>
                  <a:srgbClr val="668C6B"/>
                </a:solidFill>
              </a:rPr>
              <a:t>ΕΦΑΡΜΟΓΗ</a:t>
            </a:r>
            <a:endParaRPr lang="en-US" dirty="0" smtClean="0">
              <a:solidFill>
                <a:srgbClr val="668C6B"/>
              </a:solidFill>
            </a:endParaRPr>
          </a:p>
        </p:txBody>
      </p:sp>
      <p:sp>
        <p:nvSpPr>
          <p:cNvPr id="62467" name="Rectangle 5"/>
          <p:cNvSpPr>
            <a:spLocks noChangeArrowheads="1"/>
          </p:cNvSpPr>
          <p:nvPr/>
        </p:nvSpPr>
        <p:spPr bwMode="auto">
          <a:xfrm>
            <a:off x="2908300" y="7938"/>
            <a:ext cx="6235700" cy="707886"/>
          </a:xfrm>
          <a:prstGeom prst="rect">
            <a:avLst/>
          </a:prstGeom>
          <a:noFill/>
          <a:ln w="9525" algn="ctr">
            <a:noFill/>
            <a:miter lim="800000"/>
            <a:headEnd/>
            <a:tailEnd/>
          </a:ln>
        </p:spPr>
        <p:txBody>
          <a:bodyPr>
            <a:spAutoFit/>
          </a:bodyPr>
          <a:lstStyle/>
          <a:p>
            <a:pPr>
              <a:spcBef>
                <a:spcPct val="20000"/>
              </a:spcBef>
            </a:pPr>
            <a:r>
              <a:rPr lang="el-GR" sz="2000" dirty="0" smtClean="0">
                <a:solidFill>
                  <a:srgbClr val="356A41"/>
                </a:solidFill>
              </a:rPr>
              <a:t>Βέλτιστες Νομισματικές Ζώνες</a:t>
            </a:r>
            <a:r>
              <a:rPr lang="en-US" sz="2000" dirty="0" smtClean="0">
                <a:solidFill>
                  <a:srgbClr val="356A41"/>
                </a:solidFill>
              </a:rPr>
              <a:t>: </a:t>
            </a:r>
            <a:r>
              <a:rPr lang="el-GR" sz="2000" dirty="0" smtClean="0">
                <a:solidFill>
                  <a:srgbClr val="356A41"/>
                </a:solidFill>
              </a:rPr>
              <a:t>Ευρώπη έναντι ΗΠΑ</a:t>
            </a:r>
            <a:endParaRPr lang="en-US" sz="2000" dirty="0" smtClean="0">
              <a:solidFill>
                <a:srgbClr val="356A41"/>
              </a:solidFill>
            </a:endParaRPr>
          </a:p>
        </p:txBody>
      </p:sp>
      <p:cxnSp>
        <p:nvCxnSpPr>
          <p:cNvPr id="62468" name="Straight Connector 12"/>
          <p:cNvCxnSpPr>
            <a:cxnSpLocks noChangeShapeType="1"/>
          </p:cNvCxnSpPr>
          <p:nvPr/>
        </p:nvCxnSpPr>
        <p:spPr bwMode="auto">
          <a:xfrm>
            <a:off x="566738" y="412750"/>
            <a:ext cx="2201862" cy="0"/>
          </a:xfrm>
          <a:prstGeom prst="line">
            <a:avLst/>
          </a:prstGeom>
          <a:noFill/>
          <a:ln w="19050" cap="rnd" algn="ctr">
            <a:solidFill>
              <a:srgbClr val="A4C695"/>
            </a:solidFill>
            <a:prstDash val="sysDash"/>
            <a:round/>
            <a:headEnd/>
            <a:tailEnd/>
          </a:ln>
        </p:spPr>
      </p:cxnSp>
      <p:grpSp>
        <p:nvGrpSpPr>
          <p:cNvPr id="62469" name="Group 39"/>
          <p:cNvGrpSpPr>
            <a:grpSpLocks/>
          </p:cNvGrpSpPr>
          <p:nvPr/>
        </p:nvGrpSpPr>
        <p:grpSpPr bwMode="auto">
          <a:xfrm>
            <a:off x="577850" y="684213"/>
            <a:ext cx="8377238" cy="5919787"/>
            <a:chOff x="566738" y="2200275"/>
            <a:chExt cx="7805737" cy="4219575"/>
          </a:xfrm>
        </p:grpSpPr>
        <p:sp>
          <p:nvSpPr>
            <p:cNvPr id="62485" name="Rectangle 7"/>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62486" name="Rectangle 8"/>
            <p:cNvSpPr>
              <a:spLocks noChangeArrowheads="1"/>
            </p:cNvSpPr>
            <p:nvPr/>
          </p:nvSpPr>
          <p:spPr bwMode="auto">
            <a:xfrm>
              <a:off x="581024" y="2219322"/>
              <a:ext cx="7772401" cy="215280"/>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0" name="Text Box 7"/>
          <p:cNvSpPr txBox="1">
            <a:spLocks noChangeArrowheads="1"/>
          </p:cNvSpPr>
          <p:nvPr/>
        </p:nvSpPr>
        <p:spPr bwMode="auto">
          <a:xfrm>
            <a:off x="596900" y="704850"/>
            <a:ext cx="2197100" cy="285750"/>
          </a:xfrm>
          <a:prstGeom prst="rect">
            <a:avLst/>
          </a:prstGeom>
          <a:solidFill>
            <a:srgbClr val="E8F0D4"/>
          </a:solidFill>
          <a:ln w="9525" algn="ctr">
            <a:noFill/>
            <a:miter lim="800000"/>
            <a:headEnd/>
            <a:tailEnd/>
          </a:ln>
          <a:effectLst/>
        </p:spPr>
        <p:txBody>
          <a:bodyPr>
            <a:spAutoFit/>
          </a:bodyPr>
          <a:lstStyle/>
          <a:p>
            <a:pPr marL="457200" indent="-457200">
              <a:lnSpc>
                <a:spcPct val="90000"/>
              </a:lnSpc>
              <a:spcBef>
                <a:spcPct val="10000"/>
              </a:spcBef>
              <a:spcAft>
                <a:spcPct val="10000"/>
              </a:spcAft>
              <a:defRPr/>
            </a:pPr>
            <a:r>
              <a:rPr lang="el-GR" dirty="0" smtClean="0">
                <a:solidFill>
                  <a:srgbClr val="831951"/>
                </a:solidFill>
              </a:rPr>
              <a:t>ΣΧΗΜΑ</a:t>
            </a:r>
            <a:r>
              <a:rPr lang="en-US" dirty="0" smtClean="0"/>
              <a:t> </a:t>
            </a:r>
            <a:r>
              <a:rPr lang="en-US" dirty="0"/>
              <a:t>21-6 </a:t>
            </a:r>
            <a:r>
              <a:rPr lang="en-US" dirty="0">
                <a:solidFill>
                  <a:schemeClr val="bg1">
                    <a:lumMod val="65000"/>
                  </a:schemeClr>
                </a:solidFill>
              </a:rPr>
              <a:t>(2 </a:t>
            </a:r>
            <a:r>
              <a:rPr lang="el-GR" dirty="0" smtClean="0">
                <a:solidFill>
                  <a:schemeClr val="bg1">
                    <a:lumMod val="65000"/>
                  </a:schemeClr>
                </a:solidFill>
              </a:rPr>
              <a:t>από</a:t>
            </a:r>
            <a:r>
              <a:rPr lang="en-US" dirty="0" smtClean="0">
                <a:solidFill>
                  <a:schemeClr val="bg1">
                    <a:lumMod val="65000"/>
                  </a:schemeClr>
                </a:solidFill>
              </a:rPr>
              <a:t> </a:t>
            </a:r>
            <a:r>
              <a:rPr lang="en-US" dirty="0">
                <a:solidFill>
                  <a:schemeClr val="bg1">
                    <a:lumMod val="65000"/>
                  </a:schemeClr>
                </a:solidFill>
              </a:rPr>
              <a:t>2)</a:t>
            </a:r>
            <a:endParaRPr lang="en-US" dirty="0"/>
          </a:p>
        </p:txBody>
      </p:sp>
      <p:sp>
        <p:nvSpPr>
          <p:cNvPr id="62471" name="Rectangle 10"/>
          <p:cNvSpPr>
            <a:spLocks noChangeArrowheads="1"/>
          </p:cNvSpPr>
          <p:nvPr/>
        </p:nvSpPr>
        <p:spPr bwMode="auto">
          <a:xfrm>
            <a:off x="650875" y="1085850"/>
            <a:ext cx="8235950" cy="3898900"/>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12" name="Rectangle 11"/>
          <p:cNvSpPr>
            <a:spLocks noChangeArrowheads="1"/>
          </p:cNvSpPr>
          <p:nvPr/>
        </p:nvSpPr>
        <p:spPr bwMode="auto">
          <a:xfrm>
            <a:off x="584200" y="4984750"/>
            <a:ext cx="8370888" cy="1677382"/>
          </a:xfrm>
          <a:prstGeom prst="rect">
            <a:avLst/>
          </a:prstGeom>
          <a:noFill/>
          <a:ln w="9525">
            <a:noFill/>
            <a:miter lim="800000"/>
            <a:headEnd/>
            <a:tailEnd/>
          </a:ln>
        </p:spPr>
        <p:txBody>
          <a:bodyPr>
            <a:spAutoFit/>
          </a:bodyPr>
          <a:lstStyle/>
          <a:p>
            <a:pPr>
              <a:spcBef>
                <a:spcPct val="10000"/>
              </a:spcBef>
              <a:spcAft>
                <a:spcPct val="10000"/>
              </a:spcAft>
            </a:pPr>
            <a:r>
              <a:rPr lang="el-GR" sz="1600" dirty="0" err="1" smtClean="0">
                <a:solidFill>
                  <a:srgbClr val="8A3A6A"/>
                </a:solidFill>
              </a:rPr>
              <a:t>Αυτοεκπληρούμενα</a:t>
            </a:r>
            <a:r>
              <a:rPr lang="el-GR" sz="1600" dirty="0" smtClean="0">
                <a:solidFill>
                  <a:srgbClr val="8A3A6A"/>
                </a:solidFill>
              </a:rPr>
              <a:t> Κριτήρια</a:t>
            </a:r>
            <a:r>
              <a:rPr lang="en-US" sz="1600" dirty="0" smtClean="0">
                <a:solidFill>
                  <a:srgbClr val="8A3A6A"/>
                </a:solidFill>
              </a:rPr>
              <a:t> OCA </a:t>
            </a:r>
            <a:r>
              <a:rPr lang="el-GR" sz="1600" dirty="0" smtClean="0">
                <a:solidFill>
                  <a:srgbClr val="8A3A6A"/>
                </a:solidFill>
              </a:rPr>
              <a:t> (συνέχεια)</a:t>
            </a:r>
            <a:endParaRPr lang="en-US" sz="1600" dirty="0">
              <a:solidFill>
                <a:srgbClr val="8A3A6A"/>
              </a:solidFill>
            </a:endParaRPr>
          </a:p>
          <a:p>
            <a:pPr>
              <a:spcBef>
                <a:spcPct val="10000"/>
              </a:spcBef>
              <a:spcAft>
                <a:spcPct val="10000"/>
              </a:spcAft>
            </a:pPr>
            <a:r>
              <a:rPr lang="el-GR" dirty="0" smtClean="0"/>
              <a:t>Ωστόσο, οι </a:t>
            </a:r>
            <a:r>
              <a:rPr lang="el-GR" dirty="0" err="1" smtClean="0"/>
              <a:t>ευρω</a:t>
            </a:r>
            <a:r>
              <a:rPr lang="el-GR" dirty="0" smtClean="0"/>
              <a:t>-απαισιόδοξοι τονίζουν ότι η ενοποίηση στην αγορά και το περισσότερο εμπόριο μπορεί επίσης να οδηγήσει σε μεγαλύτερο βαθμό εξειδίκευσης για κάθε χώρα στην ΕΕ</a:t>
            </a:r>
            <a:r>
              <a:rPr lang="en-US" dirty="0" smtClean="0"/>
              <a:t>. </a:t>
            </a:r>
            <a:r>
              <a:rPr lang="el-GR" dirty="0" smtClean="0"/>
              <a:t> Σε αυτή την περίπτωση, τα σοκ σε κάθε χώρα είναι πιθανό να γίνουν περισσότερο </a:t>
            </a:r>
            <a:r>
              <a:rPr lang="el-GR" i="1" dirty="0" smtClean="0"/>
              <a:t>ασύμμετρα</a:t>
            </a:r>
            <a:r>
              <a:rPr lang="el-GR" dirty="0" smtClean="0"/>
              <a:t>, κάτι που σημαίνει μια μετακίνηση προς το σημείο 4 ή στο σημείο 5. Στην περίπτωση του σημείου 5, τα επιχειρήματα υπέρ μιας </a:t>
            </a:r>
            <a:r>
              <a:rPr lang="en-US" dirty="0" smtClean="0"/>
              <a:t>OCA </a:t>
            </a:r>
            <a:r>
              <a:rPr lang="el-GR" dirty="0" smtClean="0"/>
              <a:t>γίνονται ασθενέστερα, όχι ισχυρότερα,  μετά τις μακροπρόθεσμες επιπτώσεις από τη λειτουργία της συναλλαγματικής ένωσης. </a:t>
            </a:r>
            <a:endParaRPr lang="en-US" dirty="0"/>
          </a:p>
        </p:txBody>
      </p:sp>
      <p:pic>
        <p:nvPicPr>
          <p:cNvPr id="62473" name="Picture 13"/>
          <p:cNvPicPr>
            <a:picLocks noChangeAspect="1"/>
          </p:cNvPicPr>
          <p:nvPr/>
        </p:nvPicPr>
        <p:blipFill>
          <a:blip r:embed="rId3" cstate="print"/>
          <a:srcRect/>
          <a:stretch>
            <a:fillRect/>
          </a:stretch>
        </p:blipFill>
        <p:spPr bwMode="auto">
          <a:xfrm>
            <a:off x="1106488" y="1174750"/>
            <a:ext cx="7362825" cy="3752850"/>
          </a:xfrm>
          <a:prstGeom prst="rect">
            <a:avLst/>
          </a:prstGeom>
          <a:noFill/>
          <a:ln w="9525">
            <a:noFill/>
            <a:miter lim="800000"/>
            <a:headEnd/>
            <a:tailEnd/>
          </a:ln>
        </p:spPr>
      </p:pic>
      <p:pic>
        <p:nvPicPr>
          <p:cNvPr id="62474" name="Picture 15"/>
          <p:cNvPicPr>
            <a:picLocks noChangeAspect="1"/>
          </p:cNvPicPr>
          <p:nvPr/>
        </p:nvPicPr>
        <p:blipFill>
          <a:blip r:embed="rId4" cstate="print"/>
          <a:srcRect/>
          <a:stretch>
            <a:fillRect/>
          </a:stretch>
        </p:blipFill>
        <p:spPr bwMode="auto">
          <a:xfrm>
            <a:off x="1106488" y="1174750"/>
            <a:ext cx="7362825" cy="3752850"/>
          </a:xfrm>
          <a:prstGeom prst="rect">
            <a:avLst/>
          </a:prstGeom>
          <a:noFill/>
          <a:ln w="9525">
            <a:noFill/>
            <a:miter lim="800000"/>
            <a:headEnd/>
            <a:tailEnd/>
          </a:ln>
        </p:spPr>
      </p:pic>
      <p:pic>
        <p:nvPicPr>
          <p:cNvPr id="17" name="Picture 16"/>
          <p:cNvPicPr>
            <a:picLocks noChangeAspect="1"/>
          </p:cNvPicPr>
          <p:nvPr/>
        </p:nvPicPr>
        <p:blipFill>
          <a:blip r:embed="rId5" cstate="print"/>
          <a:srcRect/>
          <a:stretch>
            <a:fillRect/>
          </a:stretch>
        </p:blipFill>
        <p:spPr bwMode="auto">
          <a:xfrm>
            <a:off x="1106488" y="1174750"/>
            <a:ext cx="7362825" cy="3752850"/>
          </a:xfrm>
          <a:prstGeom prst="rect">
            <a:avLst/>
          </a:prstGeom>
          <a:noFill/>
          <a:ln w="9525">
            <a:noFill/>
            <a:miter lim="800000"/>
            <a:headEnd/>
            <a:tailEnd/>
          </a:ln>
        </p:spPr>
      </p:pic>
      <p:pic>
        <p:nvPicPr>
          <p:cNvPr id="62476" name="Picture 17"/>
          <p:cNvPicPr>
            <a:picLocks noChangeAspect="1"/>
          </p:cNvPicPr>
          <p:nvPr/>
        </p:nvPicPr>
        <p:blipFill>
          <a:blip r:embed="rId6" cstate="print"/>
          <a:srcRect/>
          <a:stretch>
            <a:fillRect/>
          </a:stretch>
        </p:blipFill>
        <p:spPr bwMode="auto">
          <a:xfrm>
            <a:off x="1106488" y="1174750"/>
            <a:ext cx="7362825" cy="3752850"/>
          </a:xfrm>
          <a:prstGeom prst="rect">
            <a:avLst/>
          </a:prstGeom>
          <a:noFill/>
          <a:ln w="9525">
            <a:noFill/>
            <a:miter lim="800000"/>
            <a:headEnd/>
            <a:tailEnd/>
          </a:ln>
        </p:spPr>
      </p:pic>
      <p:pic>
        <p:nvPicPr>
          <p:cNvPr id="62477" name="Picture 18"/>
          <p:cNvPicPr>
            <a:picLocks noChangeAspect="1"/>
          </p:cNvPicPr>
          <p:nvPr/>
        </p:nvPicPr>
        <p:blipFill>
          <a:blip r:embed="rId7" cstate="print"/>
          <a:srcRect/>
          <a:stretch>
            <a:fillRect/>
          </a:stretch>
        </p:blipFill>
        <p:spPr bwMode="auto">
          <a:xfrm>
            <a:off x="1106488" y="1174750"/>
            <a:ext cx="7362825" cy="3752850"/>
          </a:xfrm>
          <a:prstGeom prst="rect">
            <a:avLst/>
          </a:prstGeom>
          <a:noFill/>
          <a:ln w="9525">
            <a:noFill/>
            <a:miter lim="800000"/>
            <a:headEnd/>
            <a:tailEnd/>
          </a:ln>
        </p:spPr>
      </p:pic>
      <p:pic>
        <p:nvPicPr>
          <p:cNvPr id="62478" name="Picture 19"/>
          <p:cNvPicPr>
            <a:picLocks noChangeAspect="1"/>
          </p:cNvPicPr>
          <p:nvPr/>
        </p:nvPicPr>
        <p:blipFill>
          <a:blip r:embed="rId8" cstate="print"/>
          <a:srcRect/>
          <a:stretch>
            <a:fillRect/>
          </a:stretch>
        </p:blipFill>
        <p:spPr bwMode="auto">
          <a:xfrm>
            <a:off x="1106488" y="1174750"/>
            <a:ext cx="7362825" cy="3752850"/>
          </a:xfrm>
          <a:prstGeom prst="rect">
            <a:avLst/>
          </a:prstGeom>
          <a:noFill/>
          <a:ln w="9525">
            <a:noFill/>
            <a:miter lim="800000"/>
            <a:headEnd/>
            <a:tailEnd/>
          </a:ln>
        </p:spPr>
      </p:pic>
      <p:pic>
        <p:nvPicPr>
          <p:cNvPr id="62479" name="Picture 20"/>
          <p:cNvPicPr>
            <a:picLocks noChangeAspect="1"/>
          </p:cNvPicPr>
          <p:nvPr/>
        </p:nvPicPr>
        <p:blipFill>
          <a:blip r:embed="rId9" cstate="print"/>
          <a:srcRect/>
          <a:stretch>
            <a:fillRect/>
          </a:stretch>
        </p:blipFill>
        <p:spPr bwMode="auto">
          <a:xfrm>
            <a:off x="1106488" y="1174750"/>
            <a:ext cx="7362825" cy="3752850"/>
          </a:xfrm>
          <a:prstGeom prst="rect">
            <a:avLst/>
          </a:prstGeom>
          <a:noFill/>
          <a:ln w="9525">
            <a:noFill/>
            <a:miter lim="800000"/>
            <a:headEnd/>
            <a:tailEnd/>
          </a:ln>
        </p:spPr>
      </p:pic>
      <p:pic>
        <p:nvPicPr>
          <p:cNvPr id="22" name="Picture 21"/>
          <p:cNvPicPr>
            <a:picLocks noChangeAspect="1"/>
          </p:cNvPicPr>
          <p:nvPr/>
        </p:nvPicPr>
        <p:blipFill>
          <a:blip r:embed="rId10" cstate="print"/>
          <a:srcRect/>
          <a:stretch>
            <a:fillRect/>
          </a:stretch>
        </p:blipFill>
        <p:spPr bwMode="auto">
          <a:xfrm>
            <a:off x="1106488" y="1174750"/>
            <a:ext cx="7362825" cy="3752850"/>
          </a:xfrm>
          <a:prstGeom prst="rect">
            <a:avLst/>
          </a:prstGeom>
          <a:noFill/>
          <a:ln w="9525">
            <a:noFill/>
            <a:miter lim="800000"/>
            <a:headEnd/>
            <a:tailEnd/>
          </a:ln>
        </p:spPr>
      </p:pic>
      <p:pic>
        <p:nvPicPr>
          <p:cNvPr id="23" name="Picture 22"/>
          <p:cNvPicPr>
            <a:picLocks noChangeAspect="1"/>
          </p:cNvPicPr>
          <p:nvPr/>
        </p:nvPicPr>
        <p:blipFill>
          <a:blip r:embed="rId11" cstate="print"/>
          <a:srcRect/>
          <a:stretch>
            <a:fillRect/>
          </a:stretch>
        </p:blipFill>
        <p:spPr bwMode="auto">
          <a:xfrm>
            <a:off x="1106488" y="1174750"/>
            <a:ext cx="7362825" cy="3752850"/>
          </a:xfrm>
          <a:prstGeom prst="rect">
            <a:avLst/>
          </a:prstGeom>
          <a:noFill/>
          <a:ln w="9525">
            <a:noFill/>
            <a:miter lim="800000"/>
            <a:headEnd/>
            <a:tailEnd/>
          </a:ln>
        </p:spPr>
      </p:pic>
      <p:pic>
        <p:nvPicPr>
          <p:cNvPr id="62482" name="Picture 23"/>
          <p:cNvPicPr>
            <a:picLocks noChangeAspect="1"/>
          </p:cNvPicPr>
          <p:nvPr/>
        </p:nvPicPr>
        <p:blipFill>
          <a:blip r:embed="rId12" cstate="print"/>
          <a:srcRect/>
          <a:stretch>
            <a:fillRect/>
          </a:stretch>
        </p:blipFill>
        <p:spPr bwMode="auto">
          <a:xfrm>
            <a:off x="1106488" y="1174750"/>
            <a:ext cx="7362825" cy="3752850"/>
          </a:xfrm>
          <a:prstGeom prst="rect">
            <a:avLst/>
          </a:prstGeom>
          <a:noFill/>
          <a:ln w="9525">
            <a:noFill/>
            <a:miter lim="800000"/>
            <a:headEnd/>
            <a:tailEnd/>
          </a:ln>
        </p:spPr>
      </p:pic>
      <p:pic>
        <p:nvPicPr>
          <p:cNvPr id="62483" name="Picture 24"/>
          <p:cNvPicPr>
            <a:picLocks noChangeAspect="1"/>
          </p:cNvPicPr>
          <p:nvPr/>
        </p:nvPicPr>
        <p:blipFill>
          <a:blip r:embed="rId13" cstate="print"/>
          <a:srcRect/>
          <a:stretch>
            <a:fillRect/>
          </a:stretch>
        </p:blipFill>
        <p:spPr bwMode="auto">
          <a:xfrm>
            <a:off x="1106488" y="1174750"/>
            <a:ext cx="7362825" cy="3752850"/>
          </a:xfrm>
          <a:prstGeom prst="rect">
            <a:avLst/>
          </a:prstGeom>
          <a:noFill/>
          <a:ln w="9525">
            <a:noFill/>
            <a:miter lim="800000"/>
            <a:headEnd/>
            <a:tailEnd/>
          </a:ln>
        </p:spPr>
      </p:pic>
      <p:pic>
        <p:nvPicPr>
          <p:cNvPr id="26" name="Picture 25"/>
          <p:cNvPicPr>
            <a:picLocks noChangeAspect="1"/>
          </p:cNvPicPr>
          <p:nvPr/>
        </p:nvPicPr>
        <p:blipFill>
          <a:blip r:embed="rId14" cstate="print"/>
          <a:srcRect/>
          <a:stretch>
            <a:fillRect/>
          </a:stretch>
        </p:blipFill>
        <p:spPr bwMode="auto">
          <a:xfrm>
            <a:off x="1106488" y="1174750"/>
            <a:ext cx="7362825" cy="375285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wipe(left)">
                                      <p:cBhvr>
                                        <p:cTn id="7" dur="500"/>
                                        <p:tgtEl>
                                          <p:spTgt spid="12">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1000"/>
                                        <p:tgtEl>
                                          <p:spTgt spid="23"/>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1000"/>
                                        <p:tgtEl>
                                          <p:spTgt spid="22"/>
                                        </p:tgtEl>
                                      </p:cBhvr>
                                    </p:animEffect>
                                  </p:childTnLst>
                                </p:cTn>
                              </p:par>
                            </p:childTnLst>
                          </p:cTn>
                        </p:par>
                        <p:par>
                          <p:cTn id="16" fill="hold">
                            <p:stCondLst>
                              <p:cond delay="2500"/>
                            </p:stCondLst>
                            <p:childTnLst>
                              <p:par>
                                <p:cTn id="17" presetID="22" presetClass="entr" presetSubtype="2"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1000"/>
                                        <p:tgtEl>
                                          <p:spTgt spid="26"/>
                                        </p:tgtEl>
                                      </p:cBhvr>
                                    </p:animEffect>
                                  </p:childTnLst>
                                </p:cTn>
                              </p:par>
                            </p:childTnLst>
                          </p:cTn>
                        </p:par>
                        <p:par>
                          <p:cTn id="20" fill="hold">
                            <p:stCondLst>
                              <p:cond delay="3500"/>
                            </p:stCondLst>
                            <p:childTnLst>
                              <p:par>
                                <p:cTn id="21" presetID="22" presetClass="entr" presetSubtype="4"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71500" y="2191658"/>
            <a:ext cx="8534400" cy="4025717"/>
          </a:xfrm>
          <a:prstGeom prst="rect">
            <a:avLst/>
          </a:prstGeom>
          <a:noFill/>
          <a:ln w="9525">
            <a:noFill/>
            <a:miter lim="800000"/>
            <a:headEnd/>
            <a:tailEnd/>
          </a:ln>
        </p:spPr>
        <p:txBody>
          <a:bodyPr wrap="square">
            <a:spAutoFit/>
          </a:bodyPr>
          <a:lstStyle/>
          <a:p>
            <a:pPr>
              <a:spcBef>
                <a:spcPct val="10000"/>
              </a:spcBef>
              <a:spcAft>
                <a:spcPct val="10000"/>
              </a:spcAft>
            </a:pPr>
            <a:r>
              <a:rPr lang="el-GR" sz="1800" b="0" dirty="0" smtClean="0"/>
              <a:t>Το κόστος μιας νομισματικής ένωσης στην Ευρώπη είναι μακροοικονομικό, και προκαλείται από την παραίτηση από το δικαίωμα καθορισμού των επιτοκίων. </a:t>
            </a:r>
            <a:r>
              <a:rPr lang="en-US" sz="1800" b="0" dirty="0" smtClean="0"/>
              <a:t> </a:t>
            </a:r>
            <a:endParaRPr lang="en-US" sz="1800" b="0" dirty="0"/>
          </a:p>
          <a:p>
            <a:pPr>
              <a:spcBef>
                <a:spcPct val="10000"/>
              </a:spcBef>
              <a:spcAft>
                <a:spcPct val="10000"/>
              </a:spcAft>
            </a:pPr>
            <a:endParaRPr lang="en-US" sz="1800" b="0" dirty="0"/>
          </a:p>
          <a:p>
            <a:pPr>
              <a:spcBef>
                <a:spcPct val="10000"/>
              </a:spcBef>
              <a:spcAft>
                <a:spcPct val="10000"/>
              </a:spcAft>
            </a:pPr>
            <a:r>
              <a:rPr lang="el-GR" sz="1800" b="0" dirty="0" smtClean="0"/>
              <a:t>Τα οφέλη είναι μικροοικονομικά, και συνίστανται στα δυνητικά κέρδη στο εμπόριο και την ανάπτυξη, καθώς δεν υπάρχουν πλέον το κόστος μετατροπής νομισμάτων και η αβεβαιότητα των συναλλαγματικών ισοτιμιών. </a:t>
            </a:r>
            <a:endParaRPr lang="en-US" sz="1800" b="0" dirty="0"/>
          </a:p>
          <a:p>
            <a:pPr>
              <a:spcBef>
                <a:spcPct val="10000"/>
              </a:spcBef>
              <a:spcAft>
                <a:spcPct val="10000"/>
              </a:spcAft>
            </a:pPr>
            <a:endParaRPr lang="en-US" sz="1800" b="0" dirty="0"/>
          </a:p>
          <a:p>
            <a:pPr>
              <a:spcBef>
                <a:spcPct val="10000"/>
              </a:spcBef>
              <a:spcAft>
                <a:spcPct val="10000"/>
              </a:spcAft>
            </a:pPr>
            <a:r>
              <a:rPr lang="el-GR" sz="1800" b="0" dirty="0" smtClean="0"/>
              <a:t>Ενώ το εμπόριο έχει αυξηθεί εντός της ευρωζώνης, άλλα στοιχεία αναδεικνύουν τα μακροοικονομικά μειονεκτήματα. </a:t>
            </a:r>
            <a:endParaRPr lang="en-US" sz="1800" b="0" dirty="0"/>
          </a:p>
          <a:p>
            <a:pPr>
              <a:spcBef>
                <a:spcPct val="10000"/>
              </a:spcBef>
              <a:spcAft>
                <a:spcPct val="10000"/>
              </a:spcAft>
            </a:pPr>
            <a:endParaRPr lang="en-US" sz="1800" b="0" dirty="0"/>
          </a:p>
          <a:p>
            <a:pPr>
              <a:spcBef>
                <a:spcPct val="10000"/>
              </a:spcBef>
              <a:spcAft>
                <a:spcPct val="10000"/>
              </a:spcAft>
            </a:pPr>
            <a:r>
              <a:rPr lang="el-GR" sz="1800" b="0" dirty="0" smtClean="0"/>
              <a:t>Οι χώρες-μέλη της ευρωζώνης θα πρέπει να αναλάβουν περισσότερες μεταρρυθμίσεις, καθιστώντας τις αγορές εργασίας τους πιο ευέλικτες, εάν θέλουν να έχουν τα μεγαλύτερα δυνατά οφέλη από την κοινή νομισματική πολιτική. </a:t>
            </a:r>
            <a:endParaRPr lang="en-US" sz="1800" b="0" dirty="0"/>
          </a:p>
        </p:txBody>
      </p:sp>
      <p:sp>
        <p:nvSpPr>
          <p:cNvPr id="3" name="Rectangle 5"/>
          <p:cNvSpPr>
            <a:spLocks noChangeArrowheads="1"/>
          </p:cNvSpPr>
          <p:nvPr/>
        </p:nvSpPr>
        <p:spPr bwMode="auto">
          <a:xfrm>
            <a:off x="528638" y="728663"/>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chemeClr val="accent2"/>
                </a:solidFill>
              </a:rPr>
              <a:t>Νομισματικές Ενώσεις και Εμπόριο</a:t>
            </a:r>
            <a:endParaRPr lang="en-US" sz="2400" dirty="0">
              <a:solidFill>
                <a:schemeClr val="accent2"/>
              </a:solidFill>
            </a:endParaRPr>
          </a:p>
        </p:txBody>
      </p:sp>
      <p:sp>
        <p:nvSpPr>
          <p:cNvPr id="4" name="Rectangle 3"/>
          <p:cNvSpPr>
            <a:spLocks noChangeArrowheads="1"/>
          </p:cNvSpPr>
          <p:nvPr/>
        </p:nvSpPr>
        <p:spPr bwMode="auto">
          <a:xfrm>
            <a:off x="528638" y="1227138"/>
            <a:ext cx="7672387" cy="1015663"/>
          </a:xfrm>
          <a:prstGeom prst="rect">
            <a:avLst/>
          </a:prstGeom>
          <a:noFill/>
          <a:ln w="9525" algn="ctr">
            <a:noFill/>
            <a:miter lim="800000"/>
            <a:headEnd/>
            <a:tailEnd/>
          </a:ln>
        </p:spPr>
        <p:txBody>
          <a:bodyPr>
            <a:spAutoFit/>
          </a:bodyPr>
          <a:lstStyle/>
          <a:p>
            <a:pPr>
              <a:spcBef>
                <a:spcPct val="20000"/>
              </a:spcBef>
            </a:pPr>
            <a:r>
              <a:rPr lang="el-GR" sz="2000" b="0" i="1" dirty="0" smtClean="0"/>
              <a:t>Θα αυξηθεί το εμπόριο στην Ευρωζώνη ως αποτέλεσμα της υιοθέτησης του ευρώ; Τα αποτελέσματα μέχρι τώρα δεν φαίνονται να είναι ιδιαίτερα σημαντικά. </a:t>
            </a:r>
            <a:endParaRPr lang="en-US" sz="2000" b="0" i="1" dirty="0"/>
          </a:p>
        </p:txBody>
      </p:sp>
      <p:grpSp>
        <p:nvGrpSpPr>
          <p:cNvPr id="5" name="Group 12"/>
          <p:cNvGrpSpPr>
            <a:grpSpLocks/>
          </p:cNvGrpSpPr>
          <p:nvPr/>
        </p:nvGrpSpPr>
        <p:grpSpPr bwMode="auto">
          <a:xfrm>
            <a:off x="528638" y="0"/>
            <a:ext cx="5662612" cy="820738"/>
            <a:chOff x="566739" y="4459460"/>
            <a:chExt cx="5662264" cy="820738"/>
          </a:xfrm>
        </p:grpSpPr>
        <p:pic>
          <p:nvPicPr>
            <p:cNvPr id="64518" name="Picture 13"/>
            <p:cNvPicPr>
              <a:picLocks noChangeAspect="1"/>
            </p:cNvPicPr>
            <p:nvPr/>
          </p:nvPicPr>
          <p:blipFill>
            <a:blip r:embed="rId3" cstate="print"/>
            <a:srcRect/>
            <a:stretch>
              <a:fillRect/>
            </a:stretch>
          </p:blipFill>
          <p:spPr bwMode="auto">
            <a:xfrm>
              <a:off x="828674" y="4497560"/>
              <a:ext cx="603027" cy="603027"/>
            </a:xfrm>
            <a:prstGeom prst="rect">
              <a:avLst/>
            </a:prstGeom>
            <a:noFill/>
            <a:ln w="9525">
              <a:noFill/>
              <a:miter lim="800000"/>
              <a:headEnd/>
              <a:tailEnd/>
            </a:ln>
          </p:spPr>
        </p:pic>
        <p:sp>
          <p:nvSpPr>
            <p:cNvPr id="7" name="Rectangle 3"/>
            <p:cNvSpPr txBox="1">
              <a:spLocks noChangeArrowheads="1"/>
            </p:cNvSpPr>
            <p:nvPr/>
          </p:nvSpPr>
          <p:spPr bwMode="auto">
            <a:xfrm>
              <a:off x="566739" y="4459460"/>
              <a:ext cx="5662264" cy="820738"/>
            </a:xfrm>
            <a:prstGeom prst="rect">
              <a:avLst/>
            </a:prstGeom>
            <a:noFill/>
            <a:ln w="9525">
              <a:noFill/>
              <a:miter lim="800000"/>
              <a:headEnd/>
              <a:tailEnd/>
            </a:ln>
          </p:spPr>
          <p:txBody>
            <a:bodyPr anchor="ctr"/>
            <a:lstStyle/>
            <a:p>
              <a:pPr eaLnBrk="0" hangingPunct="0">
                <a:defRPr/>
              </a:pPr>
              <a:r>
                <a:rPr lang="el-GR" sz="2800" kern="0" dirty="0" smtClean="0">
                  <a:solidFill>
                    <a:srgbClr val="69134B"/>
                  </a:solidFill>
                  <a:latin typeface="+mj-lt"/>
                  <a:ea typeface="+mj-ea"/>
                  <a:cs typeface="+mj-cs"/>
                </a:rPr>
                <a:t>ΠΡΩΤΟΣΕΛΙΔΟ</a:t>
              </a:r>
              <a:endParaRPr lang="en-US" sz="2800" kern="0" dirty="0">
                <a:solidFill>
                  <a:srgbClr val="69134B"/>
                </a:solidFill>
                <a:latin typeface="+mj-lt"/>
                <a:ea typeface="+mj-ea"/>
                <a:cs typeface="+mj-cs"/>
              </a:endParaRPr>
            </a:p>
          </p:txBody>
        </p:sp>
      </p:grpSp>
      <p:cxnSp>
        <p:nvCxnSpPr>
          <p:cNvPr id="8" name="Straight Connector 7"/>
          <p:cNvCxnSpPr>
            <a:cxnSpLocks noChangeShapeType="1"/>
          </p:cNvCxnSpPr>
          <p:nvPr/>
        </p:nvCxnSpPr>
        <p:spPr bwMode="auto">
          <a:xfrm>
            <a:off x="542925" y="701675"/>
            <a:ext cx="7658100" cy="0"/>
          </a:xfrm>
          <a:prstGeom prst="line">
            <a:avLst/>
          </a:prstGeom>
          <a:noFill/>
          <a:ln w="19050" cap="rnd" algn="ctr">
            <a:solidFill>
              <a:srgbClr val="9C3A45"/>
            </a:solidFill>
            <a:prstDash val="sysDash"/>
            <a:round/>
            <a:headEnd/>
            <a:tailEnd/>
          </a:ln>
        </p:spPr>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wipe(left)">
                                      <p:cBhvr>
                                        <p:cTn id="23" dur="500"/>
                                        <p:tgtEl>
                                          <p:spTgt spid="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wipe(left)">
                                      <p:cBhvr>
                                        <p:cTn id="28" dur="500"/>
                                        <p:tgtEl>
                                          <p:spTgt spid="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wipe(left)">
                                      <p:cBhvr>
                                        <p:cTn id="33" dur="500"/>
                                        <p:tgtEl>
                                          <p:spTgt spid="2">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wipe(left)">
                                      <p:cBhvr>
                                        <p:cTn id="3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autoUpdateAnimBg="0"/>
      <p:bldP spid="4"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23" name="Straight Connector 22"/>
          <p:cNvCxnSpPr>
            <a:cxnSpLocks noChangeShapeType="1"/>
          </p:cNvCxnSpPr>
          <p:nvPr/>
        </p:nvCxnSpPr>
        <p:spPr bwMode="auto">
          <a:xfrm>
            <a:off x="566738" y="495300"/>
            <a:ext cx="5605462" cy="0"/>
          </a:xfrm>
          <a:prstGeom prst="line">
            <a:avLst/>
          </a:prstGeom>
          <a:noFill/>
          <a:ln w="19050" cap="rnd" algn="ctr">
            <a:solidFill>
              <a:srgbClr val="9C3A45"/>
            </a:solidFill>
            <a:prstDash val="sysDash"/>
            <a:round/>
            <a:headEnd/>
            <a:tailEnd/>
          </a:ln>
        </p:spPr>
      </p:cxnSp>
      <p:sp>
        <p:nvSpPr>
          <p:cNvPr id="8" name="Rectangle 7"/>
          <p:cNvSpPr>
            <a:spLocks noChangeArrowheads="1"/>
          </p:cNvSpPr>
          <p:nvPr/>
        </p:nvSpPr>
        <p:spPr bwMode="auto">
          <a:xfrm>
            <a:off x="915988" y="303213"/>
            <a:ext cx="5281612" cy="177800"/>
          </a:xfrm>
          <a:prstGeom prst="rect">
            <a:avLst/>
          </a:prstGeom>
          <a:solidFill>
            <a:srgbClr val="F5D8A5"/>
          </a:solidFill>
          <a:ln w="9525" algn="ctr">
            <a:noFill/>
            <a:round/>
            <a:headEnd/>
            <a:tailEnd/>
          </a:ln>
        </p:spPr>
        <p:txBody>
          <a:bodyPr/>
          <a:lstStyle/>
          <a:p>
            <a:endParaRPr lang="en-US" sz="3200" b="0">
              <a:solidFill>
                <a:schemeClr val="tx2"/>
              </a:solidFill>
            </a:endParaRPr>
          </a:p>
        </p:txBody>
      </p:sp>
      <p:sp>
        <p:nvSpPr>
          <p:cNvPr id="22" name="Rectangle 3"/>
          <p:cNvSpPr>
            <a:spLocks noGrp="1" noChangeArrowheads="1"/>
          </p:cNvSpPr>
          <p:nvPr>
            <p:ph type="title"/>
          </p:nvPr>
        </p:nvSpPr>
        <p:spPr>
          <a:xfrm>
            <a:off x="449263" y="0"/>
            <a:ext cx="8694737" cy="525463"/>
          </a:xfrm>
        </p:spPr>
        <p:txBody>
          <a:bodyPr anchor="b"/>
          <a:lstStyle/>
          <a:p>
            <a:pPr marL="347663" indent="-347663">
              <a:tabLst>
                <a:tab pos="5372100" algn="l"/>
              </a:tabLst>
            </a:pPr>
            <a:r>
              <a:rPr lang="en-US" dirty="0" smtClean="0">
                <a:solidFill>
                  <a:srgbClr val="69134B"/>
                </a:solidFill>
              </a:rPr>
              <a:t>2  </a:t>
            </a:r>
            <a:r>
              <a:rPr lang="el-GR" dirty="0" smtClean="0">
                <a:solidFill>
                  <a:srgbClr val="69134B"/>
                </a:solidFill>
              </a:rPr>
              <a:t>Η Ιστορία και η Πολιτική του Ευρώ</a:t>
            </a:r>
            <a:endParaRPr lang="en-US" dirty="0" smtClean="0">
              <a:solidFill>
                <a:srgbClr val="69134B"/>
              </a:solidFill>
            </a:endParaRPr>
          </a:p>
        </p:txBody>
      </p:sp>
      <p:sp>
        <p:nvSpPr>
          <p:cNvPr id="24" name="Text Box 2"/>
          <p:cNvSpPr txBox="1">
            <a:spLocks noChangeArrowheads="1"/>
          </p:cNvSpPr>
          <p:nvPr/>
        </p:nvSpPr>
        <p:spPr bwMode="auto">
          <a:xfrm>
            <a:off x="566738" y="681038"/>
            <a:ext cx="8361362" cy="1938992"/>
          </a:xfrm>
          <a:prstGeom prst="rect">
            <a:avLst/>
          </a:prstGeom>
          <a:noFill/>
          <a:ln w="9525" algn="ctr">
            <a:noFill/>
            <a:miter lim="800000"/>
            <a:headEnd/>
            <a:tailEnd/>
          </a:ln>
        </p:spPr>
        <p:txBody>
          <a:bodyPr>
            <a:spAutoFit/>
          </a:bodyPr>
          <a:lstStyle/>
          <a:p>
            <a:pPr>
              <a:spcBef>
                <a:spcPct val="10000"/>
              </a:spcBef>
              <a:spcAft>
                <a:spcPct val="10000"/>
              </a:spcAft>
            </a:pPr>
            <a:r>
              <a:rPr lang="el-GR" sz="2400" b="0" dirty="0" smtClean="0"/>
              <a:t>Η χρονική ανάλυση στον Πίνακα 21-1 μας δίνει μια σύνοψη κάποιων από τα σημαντικότερα γεγονότα που διαμόρφωσαν την ευρωπαϊκή οικονομική ιστορία από το 1870. Η πορεία των γεγονότων αποκαλύπτει ότι το ευρωπαϊκό εγχείρημα οδηγήθηκε από την πολιτική καθώς και από τα οικονομικά.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4">
                                            <p:txEl>
                                              <p:pRg st="0" end="0"/>
                                            </p:txEl>
                                          </p:spTgt>
                                        </p:tgtEl>
                                        <p:attrNameLst>
                                          <p:attrName>style.visibility</p:attrName>
                                        </p:attrNameLst>
                                      </p:cBhvr>
                                      <p:to>
                                        <p:strVal val="visible"/>
                                      </p:to>
                                    </p:set>
                                    <p:animEffect transition="in" filter="wipe(left)">
                                      <p:cBhvr>
                                        <p:cTn id="18"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p:bldP spid="24" grpId="0" build="p" bldLvl="5"/>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 name="Group 39"/>
          <p:cNvGrpSpPr>
            <a:grpSpLocks/>
          </p:cNvGrpSpPr>
          <p:nvPr/>
        </p:nvGrpSpPr>
        <p:grpSpPr bwMode="auto">
          <a:xfrm>
            <a:off x="577850" y="542925"/>
            <a:ext cx="8477250" cy="5972175"/>
            <a:chOff x="566738" y="2200275"/>
            <a:chExt cx="7805737" cy="4219575"/>
          </a:xfrm>
        </p:grpSpPr>
        <p:sp>
          <p:nvSpPr>
            <p:cNvPr id="68614" name="Rectangle 3"/>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68615" name="Rectangle 4"/>
            <p:cNvSpPr>
              <a:spLocks noChangeArrowheads="1"/>
            </p:cNvSpPr>
            <p:nvPr/>
          </p:nvSpPr>
          <p:spPr bwMode="auto">
            <a:xfrm>
              <a:off x="581024" y="2219322"/>
              <a:ext cx="7772401" cy="222689"/>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6" name="Text Box 7"/>
          <p:cNvSpPr txBox="1">
            <a:spLocks noChangeArrowheads="1"/>
          </p:cNvSpPr>
          <p:nvPr/>
        </p:nvSpPr>
        <p:spPr bwMode="auto">
          <a:xfrm>
            <a:off x="596899" y="563563"/>
            <a:ext cx="2697843" cy="286232"/>
          </a:xfrm>
          <a:prstGeom prst="rect">
            <a:avLst/>
          </a:prstGeom>
          <a:solidFill>
            <a:srgbClr val="E8F0D4"/>
          </a:solidFill>
          <a:ln w="9525" algn="ctr">
            <a:noFill/>
            <a:miter lim="800000"/>
            <a:headEnd/>
            <a:tailEnd/>
          </a:ln>
          <a:effectLst/>
        </p:spPr>
        <p:txBody>
          <a:bodyPr wrap="square">
            <a:spAutoFit/>
          </a:bodyPr>
          <a:lstStyle/>
          <a:p>
            <a:pPr marL="457200" indent="-457200">
              <a:lnSpc>
                <a:spcPct val="90000"/>
              </a:lnSpc>
              <a:spcBef>
                <a:spcPct val="10000"/>
              </a:spcBef>
              <a:spcAft>
                <a:spcPct val="10000"/>
              </a:spcAft>
              <a:defRPr/>
            </a:pPr>
            <a:r>
              <a:rPr lang="el-GR" dirty="0" smtClean="0">
                <a:solidFill>
                  <a:srgbClr val="831951"/>
                </a:solidFill>
              </a:rPr>
              <a:t>ΠΙΝΑΚΑΣ</a:t>
            </a:r>
            <a:r>
              <a:rPr lang="en-US" dirty="0" smtClean="0">
                <a:solidFill>
                  <a:srgbClr val="831951"/>
                </a:solidFill>
              </a:rPr>
              <a:t> </a:t>
            </a:r>
            <a:r>
              <a:rPr lang="en-US" dirty="0"/>
              <a:t>21-1 </a:t>
            </a:r>
            <a:r>
              <a:rPr lang="en-US" dirty="0">
                <a:solidFill>
                  <a:schemeClr val="bg1">
                    <a:lumMod val="65000"/>
                  </a:schemeClr>
                </a:solidFill>
              </a:rPr>
              <a:t>(1 </a:t>
            </a:r>
            <a:r>
              <a:rPr lang="el-GR" dirty="0" smtClean="0">
                <a:solidFill>
                  <a:schemeClr val="bg1">
                    <a:lumMod val="65000"/>
                  </a:schemeClr>
                </a:solidFill>
              </a:rPr>
              <a:t>από</a:t>
            </a:r>
            <a:r>
              <a:rPr lang="en-US" dirty="0" smtClean="0">
                <a:solidFill>
                  <a:schemeClr val="bg1">
                    <a:lumMod val="65000"/>
                  </a:schemeClr>
                </a:solidFill>
              </a:rPr>
              <a:t> </a:t>
            </a:r>
            <a:r>
              <a:rPr lang="en-US" dirty="0">
                <a:solidFill>
                  <a:schemeClr val="bg1">
                    <a:lumMod val="65000"/>
                  </a:schemeClr>
                </a:solidFill>
              </a:rPr>
              <a:t>4)</a:t>
            </a:r>
            <a:endParaRPr lang="en-US" dirty="0"/>
          </a:p>
        </p:txBody>
      </p:sp>
      <p:sp>
        <p:nvSpPr>
          <p:cNvPr id="7" name="Rectangle 6"/>
          <p:cNvSpPr>
            <a:spLocks noChangeArrowheads="1"/>
          </p:cNvSpPr>
          <p:nvPr/>
        </p:nvSpPr>
        <p:spPr bwMode="auto">
          <a:xfrm>
            <a:off x="676275" y="1439863"/>
            <a:ext cx="8258175" cy="5024437"/>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8" name="Rectangle 7"/>
          <p:cNvSpPr>
            <a:spLocks noChangeArrowheads="1"/>
          </p:cNvSpPr>
          <p:nvPr/>
        </p:nvSpPr>
        <p:spPr bwMode="auto">
          <a:xfrm>
            <a:off x="584200" y="860425"/>
            <a:ext cx="8370888" cy="584775"/>
          </a:xfrm>
          <a:prstGeom prst="rect">
            <a:avLst/>
          </a:prstGeom>
          <a:noFill/>
          <a:ln w="9525">
            <a:noFill/>
            <a:miter lim="800000"/>
            <a:headEnd/>
            <a:tailEnd/>
          </a:ln>
        </p:spPr>
        <p:txBody>
          <a:bodyPr>
            <a:spAutoFit/>
          </a:bodyPr>
          <a:lstStyle/>
          <a:p>
            <a:pPr>
              <a:spcBef>
                <a:spcPct val="10000"/>
              </a:spcBef>
              <a:spcAft>
                <a:spcPct val="10000"/>
              </a:spcAft>
            </a:pPr>
            <a:r>
              <a:rPr lang="el-GR" sz="1600" dirty="0" smtClean="0">
                <a:solidFill>
                  <a:srgbClr val="8A3A6A"/>
                </a:solidFill>
              </a:rPr>
              <a:t>α</a:t>
            </a:r>
            <a:r>
              <a:rPr lang="en-US" sz="1600" dirty="0" smtClean="0">
                <a:solidFill>
                  <a:srgbClr val="8A3A6A"/>
                </a:solidFill>
              </a:rPr>
              <a:t>) </a:t>
            </a:r>
            <a:r>
              <a:rPr lang="el-GR" sz="1600" dirty="0" smtClean="0">
                <a:solidFill>
                  <a:srgbClr val="8A3A6A"/>
                </a:solidFill>
              </a:rPr>
              <a:t>Ευρωπαϊκή Ενοποίηση μέχρι</a:t>
            </a:r>
            <a:r>
              <a:rPr lang="en-US" sz="1600" dirty="0" smtClean="0">
                <a:solidFill>
                  <a:srgbClr val="8A3A6A"/>
                </a:solidFill>
              </a:rPr>
              <a:t>1993 </a:t>
            </a:r>
            <a:r>
              <a:rPr lang="el-GR" sz="1600" dirty="0" smtClean="0"/>
              <a:t>Ο πίνακας αυτός δείχνει μεγάλα πολιτικά και οικονομικά γεγονότα κατά τον περασμένο αιώνα ή και πιο πριν </a:t>
            </a:r>
            <a:endParaRPr lang="en-US" sz="1600" dirty="0"/>
          </a:p>
        </p:txBody>
      </p:sp>
      <p:pic>
        <p:nvPicPr>
          <p:cNvPr id="10" name="Picture 9"/>
          <p:cNvPicPr>
            <a:picLocks noChangeAspect="1"/>
          </p:cNvPicPr>
          <p:nvPr/>
        </p:nvPicPr>
        <p:blipFill>
          <a:blip r:embed="rId3" cstate="print"/>
          <a:srcRect/>
          <a:stretch>
            <a:fillRect/>
          </a:stretch>
        </p:blipFill>
        <p:spPr bwMode="auto">
          <a:xfrm>
            <a:off x="676275" y="1528763"/>
            <a:ext cx="8258175" cy="489585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500"/>
                                        <p:tgtEl>
                                          <p:spTgt spid="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left)">
                                      <p:cBhvr>
                                        <p:cTn id="17" dur="500"/>
                                        <p:tgtEl>
                                          <p:spTgt spid="8">
                                            <p:txEl>
                                              <p:pRg st="0" end="0"/>
                                            </p:txEl>
                                          </p:spTgt>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build="p" bldLvl="2"/>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0657" name="Group 39"/>
          <p:cNvGrpSpPr>
            <a:grpSpLocks/>
          </p:cNvGrpSpPr>
          <p:nvPr/>
        </p:nvGrpSpPr>
        <p:grpSpPr bwMode="auto">
          <a:xfrm>
            <a:off x="577850" y="542925"/>
            <a:ext cx="8477250" cy="5972175"/>
            <a:chOff x="566738" y="2200275"/>
            <a:chExt cx="7805737" cy="4219575"/>
          </a:xfrm>
        </p:grpSpPr>
        <p:sp>
          <p:nvSpPr>
            <p:cNvPr id="70662" name="Rectangle 3"/>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70663" name="Rectangle 4"/>
            <p:cNvSpPr>
              <a:spLocks noChangeArrowheads="1"/>
            </p:cNvSpPr>
            <p:nvPr/>
          </p:nvSpPr>
          <p:spPr bwMode="auto">
            <a:xfrm>
              <a:off x="581024" y="2219322"/>
              <a:ext cx="7772401" cy="222689"/>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6" name="Text Box 7"/>
          <p:cNvSpPr txBox="1">
            <a:spLocks noChangeArrowheads="1"/>
          </p:cNvSpPr>
          <p:nvPr/>
        </p:nvSpPr>
        <p:spPr bwMode="auto">
          <a:xfrm>
            <a:off x="596900" y="563563"/>
            <a:ext cx="2451100" cy="286232"/>
          </a:xfrm>
          <a:prstGeom prst="rect">
            <a:avLst/>
          </a:prstGeom>
          <a:solidFill>
            <a:srgbClr val="E8F0D4"/>
          </a:solidFill>
          <a:ln w="9525" algn="ctr">
            <a:noFill/>
            <a:miter lim="800000"/>
            <a:headEnd/>
            <a:tailEnd/>
          </a:ln>
          <a:effectLst/>
        </p:spPr>
        <p:txBody>
          <a:bodyPr wrap="square">
            <a:spAutoFit/>
          </a:bodyPr>
          <a:lstStyle/>
          <a:p>
            <a:pPr marL="457200" indent="-457200">
              <a:lnSpc>
                <a:spcPct val="90000"/>
              </a:lnSpc>
              <a:spcBef>
                <a:spcPct val="10000"/>
              </a:spcBef>
              <a:spcAft>
                <a:spcPct val="10000"/>
              </a:spcAft>
              <a:defRPr/>
            </a:pPr>
            <a:r>
              <a:rPr lang="el-GR" dirty="0" smtClean="0">
                <a:solidFill>
                  <a:srgbClr val="831951"/>
                </a:solidFill>
              </a:rPr>
              <a:t>ΠΙΝΑΚΑΣ</a:t>
            </a:r>
            <a:r>
              <a:rPr lang="en-US" dirty="0" smtClean="0">
                <a:solidFill>
                  <a:srgbClr val="831951"/>
                </a:solidFill>
              </a:rPr>
              <a:t> </a:t>
            </a:r>
            <a:r>
              <a:rPr lang="en-US" dirty="0"/>
              <a:t>21-1 </a:t>
            </a:r>
            <a:r>
              <a:rPr lang="en-US" dirty="0">
                <a:solidFill>
                  <a:schemeClr val="bg1">
                    <a:lumMod val="65000"/>
                  </a:schemeClr>
                </a:solidFill>
              </a:rPr>
              <a:t>(2 </a:t>
            </a:r>
            <a:r>
              <a:rPr lang="el-GR" dirty="0" smtClean="0">
                <a:solidFill>
                  <a:schemeClr val="bg1">
                    <a:lumMod val="65000"/>
                  </a:schemeClr>
                </a:solidFill>
              </a:rPr>
              <a:t>από</a:t>
            </a:r>
            <a:r>
              <a:rPr lang="en-US" dirty="0" smtClean="0">
                <a:solidFill>
                  <a:schemeClr val="bg1">
                    <a:lumMod val="65000"/>
                  </a:schemeClr>
                </a:solidFill>
              </a:rPr>
              <a:t> </a:t>
            </a:r>
            <a:r>
              <a:rPr lang="en-US" dirty="0">
                <a:solidFill>
                  <a:schemeClr val="bg1">
                    <a:lumMod val="65000"/>
                  </a:schemeClr>
                </a:solidFill>
              </a:rPr>
              <a:t>4)</a:t>
            </a:r>
            <a:endParaRPr lang="en-US" dirty="0"/>
          </a:p>
        </p:txBody>
      </p:sp>
      <p:sp>
        <p:nvSpPr>
          <p:cNvPr id="70659" name="Rectangle 6"/>
          <p:cNvSpPr>
            <a:spLocks noChangeArrowheads="1"/>
          </p:cNvSpPr>
          <p:nvPr/>
        </p:nvSpPr>
        <p:spPr bwMode="auto">
          <a:xfrm>
            <a:off x="676275" y="1439863"/>
            <a:ext cx="8258175" cy="5024437"/>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70660" name="Rectangle 7"/>
          <p:cNvSpPr>
            <a:spLocks noChangeArrowheads="1"/>
          </p:cNvSpPr>
          <p:nvPr/>
        </p:nvSpPr>
        <p:spPr bwMode="auto">
          <a:xfrm>
            <a:off x="551543" y="845911"/>
            <a:ext cx="8592457" cy="584775"/>
          </a:xfrm>
          <a:prstGeom prst="rect">
            <a:avLst/>
          </a:prstGeom>
          <a:noFill/>
          <a:ln w="9525">
            <a:noFill/>
            <a:miter lim="800000"/>
            <a:headEnd/>
            <a:tailEnd/>
          </a:ln>
        </p:spPr>
        <p:txBody>
          <a:bodyPr wrap="square">
            <a:spAutoFit/>
          </a:bodyPr>
          <a:lstStyle/>
          <a:p>
            <a:pPr>
              <a:spcBef>
                <a:spcPct val="10000"/>
              </a:spcBef>
              <a:spcAft>
                <a:spcPct val="10000"/>
              </a:spcAft>
            </a:pPr>
            <a:r>
              <a:rPr lang="el-GR" sz="1600" dirty="0" smtClean="0">
                <a:solidFill>
                  <a:srgbClr val="8A3A6A"/>
                </a:solidFill>
              </a:rPr>
              <a:t>α</a:t>
            </a:r>
            <a:r>
              <a:rPr lang="en-US" sz="1600" dirty="0" smtClean="0">
                <a:solidFill>
                  <a:srgbClr val="8A3A6A"/>
                </a:solidFill>
              </a:rPr>
              <a:t>) </a:t>
            </a:r>
            <a:r>
              <a:rPr lang="el-GR" sz="1600" dirty="0" smtClean="0">
                <a:solidFill>
                  <a:srgbClr val="8A3A6A"/>
                </a:solidFill>
              </a:rPr>
              <a:t>Ευρωπαϊκή Ενοποίηση μέχρι</a:t>
            </a:r>
            <a:r>
              <a:rPr lang="en-US" sz="1600" dirty="0" smtClean="0">
                <a:solidFill>
                  <a:srgbClr val="8A3A6A"/>
                </a:solidFill>
              </a:rPr>
              <a:t>1993 </a:t>
            </a:r>
            <a:r>
              <a:rPr lang="el-GR" sz="1600" dirty="0" smtClean="0"/>
              <a:t>Ο πίνακας αυτός δείχνει μεγάλα πολιτικά και οικονομικά γεγονότα κατά τον περασμένο αιώνα ή και πιο πριν </a:t>
            </a:r>
            <a:endParaRPr lang="en-US" sz="1600" dirty="0" smtClean="0"/>
          </a:p>
        </p:txBody>
      </p:sp>
      <p:pic>
        <p:nvPicPr>
          <p:cNvPr id="11" name="Picture 10"/>
          <p:cNvPicPr>
            <a:picLocks noChangeAspect="1"/>
          </p:cNvPicPr>
          <p:nvPr/>
        </p:nvPicPr>
        <p:blipFill>
          <a:blip r:embed="rId3" cstate="print"/>
          <a:srcRect/>
          <a:stretch>
            <a:fillRect/>
          </a:stretch>
        </p:blipFill>
        <p:spPr bwMode="auto">
          <a:xfrm>
            <a:off x="684213" y="1577975"/>
            <a:ext cx="8258175" cy="306705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2642" name="Text Box 2"/>
          <p:cNvSpPr txBox="1">
            <a:spLocks noChangeArrowheads="1"/>
          </p:cNvSpPr>
          <p:nvPr/>
        </p:nvSpPr>
        <p:spPr bwMode="auto">
          <a:xfrm>
            <a:off x="566738" y="541338"/>
            <a:ext cx="8315325" cy="5780044"/>
          </a:xfrm>
          <a:prstGeom prst="rect">
            <a:avLst/>
          </a:prstGeom>
          <a:noFill/>
          <a:ln w="9525" algn="ctr">
            <a:noFill/>
            <a:miter lim="800000"/>
            <a:headEnd/>
            <a:tailEnd/>
          </a:ln>
        </p:spPr>
        <p:txBody>
          <a:bodyPr>
            <a:spAutoFit/>
          </a:bodyPr>
          <a:lstStyle/>
          <a:p>
            <a:pPr>
              <a:spcBef>
                <a:spcPct val="10000"/>
              </a:spcBef>
              <a:spcAft>
                <a:spcPct val="10000"/>
              </a:spcAft>
            </a:pPr>
            <a:r>
              <a:rPr lang="el-GR" sz="2400" dirty="0" smtClean="0">
                <a:solidFill>
                  <a:srgbClr val="3D68AF"/>
                </a:solidFill>
              </a:rPr>
              <a:t>Οι Μέσα και οι Έξω της Ευρωζώνης</a:t>
            </a:r>
            <a:r>
              <a:rPr lang="en-US" sz="2400" b="0" dirty="0" smtClean="0"/>
              <a:t> </a:t>
            </a:r>
            <a:r>
              <a:rPr lang="el-GR" sz="2400" b="0" dirty="0" smtClean="0"/>
              <a:t>Η </a:t>
            </a:r>
            <a:r>
              <a:rPr lang="el-GR" sz="2400" dirty="0" smtClean="0"/>
              <a:t>Ευρωπαϊκή Ένωση (ΕΕ)</a:t>
            </a:r>
            <a:r>
              <a:rPr lang="el-GR" sz="2400" b="0" dirty="0" smtClean="0"/>
              <a:t> είναι μια κυρίως οικονομική, αλλά αυξανόμενα πολιτική, ένωση χωρών που βρίσκεται στη διαδικασία επέκτασης και πέραν των γεωγραφικών ορίων της Ευρώπης.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Το βασικό έναυσμα για το εγχείρημα του ευρώ ήταν η υπογραφή της Συνθήκης της Ευρωπαϊκής Ένωσης το 1992 στο Μάαστριχτ της Ολλανδίας. Σύμφωνα με τη </a:t>
            </a:r>
            <a:r>
              <a:rPr lang="el-GR" sz="2400" dirty="0" smtClean="0"/>
              <a:t>Συνθήκη του Μάαστριχτ</a:t>
            </a:r>
            <a:r>
              <a:rPr lang="el-GR" sz="2400" b="0" dirty="0" smtClean="0"/>
              <a:t>, η ΕΕ ξεκινούσε ένα μεγάλο εγχείρημα, αυτό της </a:t>
            </a:r>
            <a:r>
              <a:rPr lang="el-GR" sz="2400" b="0" i="1" dirty="0" smtClean="0"/>
              <a:t>Οικονομικής και Νομισματικής Ένωσης </a:t>
            </a:r>
            <a:r>
              <a:rPr lang="el-GR" sz="2400" b="0" dirty="0" smtClean="0"/>
              <a:t> (ΟΝΕ).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Ένας βασικός στόχος της ΟΝΕ ήταν η καθιέρωση μιας νομισματικής ένωσης στην ΕΕ, της οποίας οι νομισματικές υποθέσεις θα διαχειρίζονταν συνεργατικά από τα μέλη μέσω μιας νέας Ευρωπαϊκής Κεντρικής Τράπεζας (ΕΚΤ).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2642">
                                            <p:txEl>
                                              <p:pRg st="0" end="0"/>
                                            </p:txEl>
                                          </p:spTgt>
                                        </p:tgtEl>
                                        <p:attrNameLst>
                                          <p:attrName>style.visibility</p:attrName>
                                        </p:attrNameLst>
                                      </p:cBhvr>
                                      <p:to>
                                        <p:strVal val="visible"/>
                                      </p:to>
                                    </p:set>
                                    <p:animEffect transition="in" filter="wipe(left)">
                                      <p:cBhvr>
                                        <p:cTn id="7" dur="500"/>
                                        <p:tgtEl>
                                          <p:spTgt spid="7526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52642">
                                            <p:txEl>
                                              <p:pRg st="2" end="2"/>
                                            </p:txEl>
                                          </p:spTgt>
                                        </p:tgtEl>
                                        <p:attrNameLst>
                                          <p:attrName>style.visibility</p:attrName>
                                        </p:attrNameLst>
                                      </p:cBhvr>
                                      <p:to>
                                        <p:strVal val="visible"/>
                                      </p:to>
                                    </p:set>
                                    <p:animEffect transition="in" filter="wipe(left)">
                                      <p:cBhvr>
                                        <p:cTn id="12" dur="500"/>
                                        <p:tgtEl>
                                          <p:spTgt spid="75264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52642">
                                            <p:txEl>
                                              <p:pRg st="4" end="4"/>
                                            </p:txEl>
                                          </p:spTgt>
                                        </p:tgtEl>
                                        <p:attrNameLst>
                                          <p:attrName>style.visibility</p:attrName>
                                        </p:attrNameLst>
                                      </p:cBhvr>
                                      <p:to>
                                        <p:strVal val="visible"/>
                                      </p:to>
                                    </p:set>
                                    <p:animEffect transition="in" filter="wipe(left)">
                                      <p:cBhvr>
                                        <p:cTn id="17" dur="500"/>
                                        <p:tgtEl>
                                          <p:spTgt spid="75264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2642" grpId="0" build="p" bldLvl="4"/>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2705" name="Group 39"/>
          <p:cNvGrpSpPr>
            <a:grpSpLocks/>
          </p:cNvGrpSpPr>
          <p:nvPr/>
        </p:nvGrpSpPr>
        <p:grpSpPr bwMode="auto">
          <a:xfrm>
            <a:off x="577850" y="542925"/>
            <a:ext cx="8477250" cy="5972175"/>
            <a:chOff x="566738" y="2200275"/>
            <a:chExt cx="7805737" cy="4219575"/>
          </a:xfrm>
        </p:grpSpPr>
        <p:sp>
          <p:nvSpPr>
            <p:cNvPr id="72710" name="Rectangle 3"/>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72711" name="Rectangle 4"/>
            <p:cNvSpPr>
              <a:spLocks noChangeArrowheads="1"/>
            </p:cNvSpPr>
            <p:nvPr/>
          </p:nvSpPr>
          <p:spPr bwMode="auto">
            <a:xfrm>
              <a:off x="581024" y="2219322"/>
              <a:ext cx="7772401" cy="222689"/>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6" name="Text Box 7"/>
          <p:cNvSpPr txBox="1">
            <a:spLocks noChangeArrowheads="1"/>
          </p:cNvSpPr>
          <p:nvPr/>
        </p:nvSpPr>
        <p:spPr bwMode="auto">
          <a:xfrm>
            <a:off x="596899" y="563563"/>
            <a:ext cx="2581729" cy="286232"/>
          </a:xfrm>
          <a:prstGeom prst="rect">
            <a:avLst/>
          </a:prstGeom>
          <a:solidFill>
            <a:srgbClr val="E8F0D4"/>
          </a:solidFill>
          <a:ln w="9525" algn="ctr">
            <a:noFill/>
            <a:miter lim="800000"/>
            <a:headEnd/>
            <a:tailEnd/>
          </a:ln>
          <a:effectLst/>
        </p:spPr>
        <p:txBody>
          <a:bodyPr wrap="square">
            <a:spAutoFit/>
          </a:bodyPr>
          <a:lstStyle/>
          <a:p>
            <a:pPr marL="457200" indent="-457200">
              <a:lnSpc>
                <a:spcPct val="90000"/>
              </a:lnSpc>
              <a:spcBef>
                <a:spcPct val="10000"/>
              </a:spcBef>
              <a:spcAft>
                <a:spcPct val="10000"/>
              </a:spcAft>
              <a:defRPr/>
            </a:pPr>
            <a:r>
              <a:rPr lang="el-GR" dirty="0" smtClean="0">
                <a:solidFill>
                  <a:srgbClr val="831951"/>
                </a:solidFill>
              </a:rPr>
              <a:t>ΠΙΝΑΚΑΣ</a:t>
            </a:r>
            <a:r>
              <a:rPr lang="en-US" dirty="0" smtClean="0">
                <a:solidFill>
                  <a:srgbClr val="831951"/>
                </a:solidFill>
              </a:rPr>
              <a:t> </a:t>
            </a:r>
            <a:r>
              <a:rPr lang="en-US" dirty="0"/>
              <a:t>21-1 </a:t>
            </a:r>
            <a:r>
              <a:rPr lang="en-US" dirty="0">
                <a:solidFill>
                  <a:schemeClr val="bg1">
                    <a:lumMod val="65000"/>
                  </a:schemeClr>
                </a:solidFill>
              </a:rPr>
              <a:t>(3 </a:t>
            </a:r>
            <a:r>
              <a:rPr lang="el-GR" dirty="0" smtClean="0">
                <a:solidFill>
                  <a:schemeClr val="bg1">
                    <a:lumMod val="65000"/>
                  </a:schemeClr>
                </a:solidFill>
              </a:rPr>
              <a:t>από</a:t>
            </a:r>
            <a:r>
              <a:rPr lang="en-US" dirty="0" smtClean="0">
                <a:solidFill>
                  <a:schemeClr val="bg1">
                    <a:lumMod val="65000"/>
                  </a:schemeClr>
                </a:solidFill>
              </a:rPr>
              <a:t> </a:t>
            </a:r>
            <a:r>
              <a:rPr lang="en-US" dirty="0">
                <a:solidFill>
                  <a:schemeClr val="bg1">
                    <a:lumMod val="65000"/>
                  </a:schemeClr>
                </a:solidFill>
              </a:rPr>
              <a:t>4)</a:t>
            </a:r>
            <a:endParaRPr lang="en-US" dirty="0"/>
          </a:p>
        </p:txBody>
      </p:sp>
      <p:sp>
        <p:nvSpPr>
          <p:cNvPr id="72707" name="Rectangle 6"/>
          <p:cNvSpPr>
            <a:spLocks noChangeArrowheads="1"/>
          </p:cNvSpPr>
          <p:nvPr/>
        </p:nvSpPr>
        <p:spPr bwMode="auto">
          <a:xfrm>
            <a:off x="676275" y="1439863"/>
            <a:ext cx="8258175" cy="5024437"/>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8" name="Rectangle 7"/>
          <p:cNvSpPr>
            <a:spLocks noChangeArrowheads="1"/>
          </p:cNvSpPr>
          <p:nvPr/>
        </p:nvSpPr>
        <p:spPr bwMode="auto">
          <a:xfrm>
            <a:off x="584200" y="860425"/>
            <a:ext cx="8370888" cy="584775"/>
          </a:xfrm>
          <a:prstGeom prst="rect">
            <a:avLst/>
          </a:prstGeom>
          <a:noFill/>
          <a:ln w="9525">
            <a:noFill/>
            <a:miter lim="800000"/>
            <a:headEnd/>
            <a:tailEnd/>
          </a:ln>
        </p:spPr>
        <p:txBody>
          <a:bodyPr>
            <a:spAutoFit/>
          </a:bodyPr>
          <a:lstStyle/>
          <a:p>
            <a:pPr>
              <a:spcBef>
                <a:spcPct val="10000"/>
              </a:spcBef>
              <a:spcAft>
                <a:spcPct val="10000"/>
              </a:spcAft>
            </a:pPr>
            <a:r>
              <a:rPr lang="en-US" sz="1600" dirty="0" smtClean="0">
                <a:solidFill>
                  <a:srgbClr val="8A3A6A"/>
                </a:solidFill>
              </a:rPr>
              <a:t>(</a:t>
            </a:r>
            <a:r>
              <a:rPr lang="el-GR" sz="1600" dirty="0" smtClean="0">
                <a:solidFill>
                  <a:srgbClr val="8A3A6A"/>
                </a:solidFill>
              </a:rPr>
              <a:t>β</a:t>
            </a:r>
            <a:r>
              <a:rPr lang="en-US" sz="1600" dirty="0" smtClean="0">
                <a:solidFill>
                  <a:srgbClr val="8A3A6A"/>
                </a:solidFill>
              </a:rPr>
              <a:t>) </a:t>
            </a:r>
            <a:r>
              <a:rPr lang="el-GR" sz="1600" dirty="0" smtClean="0">
                <a:solidFill>
                  <a:srgbClr val="8A3A6A"/>
                </a:solidFill>
              </a:rPr>
              <a:t>Ευρωπαϊκή Ενοποίηση από το </a:t>
            </a:r>
            <a:r>
              <a:rPr lang="en-US" sz="1600" dirty="0" smtClean="0">
                <a:solidFill>
                  <a:srgbClr val="8A3A6A"/>
                </a:solidFill>
              </a:rPr>
              <a:t>1995 </a:t>
            </a:r>
            <a:r>
              <a:rPr lang="el-GR" sz="1600" dirty="0" smtClean="0"/>
              <a:t>Ο πίνακας αυτός δείχνει μεγάλα πολιτικά και οικονομικά γεγονότα στα πρόσφατα χρόνια. </a:t>
            </a:r>
            <a:endParaRPr lang="en-US" sz="1600" dirty="0"/>
          </a:p>
        </p:txBody>
      </p:sp>
      <p:pic>
        <p:nvPicPr>
          <p:cNvPr id="9" name="Picture 8"/>
          <p:cNvPicPr>
            <a:picLocks noChangeAspect="1"/>
          </p:cNvPicPr>
          <p:nvPr/>
        </p:nvPicPr>
        <p:blipFill>
          <a:blip r:embed="rId3" cstate="print"/>
          <a:srcRect/>
          <a:stretch>
            <a:fillRect/>
          </a:stretch>
        </p:blipFill>
        <p:spPr bwMode="auto">
          <a:xfrm>
            <a:off x="696913" y="1543050"/>
            <a:ext cx="8258175" cy="33909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4753" name="Group 39"/>
          <p:cNvGrpSpPr>
            <a:grpSpLocks/>
          </p:cNvGrpSpPr>
          <p:nvPr/>
        </p:nvGrpSpPr>
        <p:grpSpPr bwMode="auto">
          <a:xfrm>
            <a:off x="577850" y="542925"/>
            <a:ext cx="8477250" cy="5972175"/>
            <a:chOff x="566738" y="2200275"/>
            <a:chExt cx="7805737" cy="4219575"/>
          </a:xfrm>
        </p:grpSpPr>
        <p:sp>
          <p:nvSpPr>
            <p:cNvPr id="74758" name="Rectangle 3"/>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74759" name="Rectangle 4"/>
            <p:cNvSpPr>
              <a:spLocks noChangeArrowheads="1"/>
            </p:cNvSpPr>
            <p:nvPr/>
          </p:nvSpPr>
          <p:spPr bwMode="auto">
            <a:xfrm>
              <a:off x="581024" y="2219322"/>
              <a:ext cx="7772401" cy="222689"/>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6" name="Text Box 7"/>
          <p:cNvSpPr txBox="1">
            <a:spLocks noChangeArrowheads="1"/>
          </p:cNvSpPr>
          <p:nvPr/>
        </p:nvSpPr>
        <p:spPr bwMode="auto">
          <a:xfrm>
            <a:off x="596900" y="563563"/>
            <a:ext cx="2567214" cy="286232"/>
          </a:xfrm>
          <a:prstGeom prst="rect">
            <a:avLst/>
          </a:prstGeom>
          <a:solidFill>
            <a:srgbClr val="E8F0D4"/>
          </a:solidFill>
          <a:ln w="9525" algn="ctr">
            <a:noFill/>
            <a:miter lim="800000"/>
            <a:headEnd/>
            <a:tailEnd/>
          </a:ln>
          <a:effectLst/>
        </p:spPr>
        <p:txBody>
          <a:bodyPr wrap="square">
            <a:spAutoFit/>
          </a:bodyPr>
          <a:lstStyle/>
          <a:p>
            <a:pPr marL="457200" indent="-457200">
              <a:lnSpc>
                <a:spcPct val="90000"/>
              </a:lnSpc>
              <a:spcBef>
                <a:spcPct val="10000"/>
              </a:spcBef>
              <a:spcAft>
                <a:spcPct val="10000"/>
              </a:spcAft>
              <a:defRPr/>
            </a:pPr>
            <a:r>
              <a:rPr lang="el-GR" dirty="0" smtClean="0">
                <a:solidFill>
                  <a:srgbClr val="831951"/>
                </a:solidFill>
              </a:rPr>
              <a:t>ΠΙΝΑΚΑΣ</a:t>
            </a:r>
            <a:r>
              <a:rPr lang="en-US" dirty="0" smtClean="0">
                <a:solidFill>
                  <a:srgbClr val="831951"/>
                </a:solidFill>
              </a:rPr>
              <a:t> </a:t>
            </a:r>
            <a:r>
              <a:rPr lang="en-US" dirty="0"/>
              <a:t>21-1 </a:t>
            </a:r>
            <a:r>
              <a:rPr lang="en-US" dirty="0">
                <a:solidFill>
                  <a:schemeClr val="bg1">
                    <a:lumMod val="65000"/>
                  </a:schemeClr>
                </a:solidFill>
              </a:rPr>
              <a:t>(4 </a:t>
            </a:r>
            <a:r>
              <a:rPr lang="el-GR" dirty="0" smtClean="0">
                <a:solidFill>
                  <a:schemeClr val="bg1">
                    <a:lumMod val="65000"/>
                  </a:schemeClr>
                </a:solidFill>
              </a:rPr>
              <a:t>από</a:t>
            </a:r>
            <a:r>
              <a:rPr lang="en-US" dirty="0" smtClean="0">
                <a:solidFill>
                  <a:schemeClr val="bg1">
                    <a:lumMod val="65000"/>
                  </a:schemeClr>
                </a:solidFill>
              </a:rPr>
              <a:t> </a:t>
            </a:r>
            <a:r>
              <a:rPr lang="en-US" dirty="0">
                <a:solidFill>
                  <a:schemeClr val="bg1">
                    <a:lumMod val="65000"/>
                  </a:schemeClr>
                </a:solidFill>
              </a:rPr>
              <a:t>4)</a:t>
            </a:r>
            <a:endParaRPr lang="en-US" dirty="0"/>
          </a:p>
        </p:txBody>
      </p:sp>
      <p:sp>
        <p:nvSpPr>
          <p:cNvPr id="74755" name="Rectangle 6"/>
          <p:cNvSpPr>
            <a:spLocks noChangeArrowheads="1"/>
          </p:cNvSpPr>
          <p:nvPr/>
        </p:nvSpPr>
        <p:spPr bwMode="auto">
          <a:xfrm>
            <a:off x="676275" y="1439863"/>
            <a:ext cx="8258175" cy="5024437"/>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74756" name="Rectangle 7"/>
          <p:cNvSpPr>
            <a:spLocks noChangeArrowheads="1"/>
          </p:cNvSpPr>
          <p:nvPr/>
        </p:nvSpPr>
        <p:spPr bwMode="auto">
          <a:xfrm>
            <a:off x="584200" y="860425"/>
            <a:ext cx="8370888" cy="584775"/>
          </a:xfrm>
          <a:prstGeom prst="rect">
            <a:avLst/>
          </a:prstGeom>
          <a:noFill/>
          <a:ln w="9525">
            <a:noFill/>
            <a:miter lim="800000"/>
            <a:headEnd/>
            <a:tailEnd/>
          </a:ln>
        </p:spPr>
        <p:txBody>
          <a:bodyPr>
            <a:spAutoFit/>
          </a:bodyPr>
          <a:lstStyle/>
          <a:p>
            <a:pPr>
              <a:spcBef>
                <a:spcPct val="10000"/>
              </a:spcBef>
              <a:spcAft>
                <a:spcPct val="10000"/>
              </a:spcAft>
            </a:pPr>
            <a:r>
              <a:rPr lang="en-US" sz="1600" dirty="0" smtClean="0">
                <a:solidFill>
                  <a:srgbClr val="8A3A6A"/>
                </a:solidFill>
              </a:rPr>
              <a:t>(</a:t>
            </a:r>
            <a:r>
              <a:rPr lang="el-GR" sz="1600" dirty="0" smtClean="0">
                <a:solidFill>
                  <a:srgbClr val="8A3A6A"/>
                </a:solidFill>
              </a:rPr>
              <a:t>β</a:t>
            </a:r>
            <a:r>
              <a:rPr lang="en-US" sz="1600" dirty="0" smtClean="0">
                <a:solidFill>
                  <a:srgbClr val="8A3A6A"/>
                </a:solidFill>
              </a:rPr>
              <a:t>) </a:t>
            </a:r>
            <a:r>
              <a:rPr lang="el-GR" sz="1600" dirty="0" smtClean="0">
                <a:solidFill>
                  <a:srgbClr val="8A3A6A"/>
                </a:solidFill>
              </a:rPr>
              <a:t>Ευρωπαϊκή Ενοποίηση από το </a:t>
            </a:r>
            <a:r>
              <a:rPr lang="en-US" sz="1600" dirty="0" smtClean="0">
                <a:solidFill>
                  <a:srgbClr val="8A3A6A"/>
                </a:solidFill>
              </a:rPr>
              <a:t>1995 </a:t>
            </a:r>
            <a:r>
              <a:rPr lang="el-GR" sz="1600" dirty="0" smtClean="0"/>
              <a:t>Ο πίνακας αυτός δείχνει μεγάλα πολιτικά και οικονομικά γεγονότα στα πρόσφατα χρόνια. </a:t>
            </a:r>
            <a:endParaRPr lang="en-US" sz="1600" dirty="0" smtClean="0"/>
          </a:p>
        </p:txBody>
      </p:sp>
      <p:pic>
        <p:nvPicPr>
          <p:cNvPr id="2" name="Picture 1"/>
          <p:cNvPicPr>
            <a:picLocks noChangeAspect="1"/>
          </p:cNvPicPr>
          <p:nvPr/>
        </p:nvPicPr>
        <p:blipFill>
          <a:blip r:embed="rId3" cstate="print"/>
          <a:srcRect/>
          <a:stretch>
            <a:fillRect/>
          </a:stretch>
        </p:blipFill>
        <p:spPr bwMode="auto">
          <a:xfrm>
            <a:off x="676275" y="1528763"/>
            <a:ext cx="8258175" cy="37719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566738" y="350838"/>
            <a:ext cx="8361362" cy="5669244"/>
          </a:xfrm>
          <a:prstGeom prst="rect">
            <a:avLst/>
          </a:prstGeom>
          <a:noFill/>
          <a:ln w="9525" algn="ctr">
            <a:noFill/>
            <a:miter lim="800000"/>
            <a:headEnd/>
            <a:tailEnd/>
          </a:ln>
          <a:effectLst/>
        </p:spPr>
        <p:txBody>
          <a:bodyPr>
            <a:spAutoFit/>
          </a:bodyPr>
          <a:lstStyle/>
          <a:p>
            <a:pPr marL="342900" indent="-342900">
              <a:spcBef>
                <a:spcPct val="10000"/>
              </a:spcBef>
              <a:spcAft>
                <a:spcPct val="10000"/>
              </a:spcAft>
              <a:buFont typeface="Arial" pitchFamily="34" charset="0"/>
              <a:buChar char="•"/>
              <a:defRPr/>
            </a:pPr>
            <a:r>
              <a:rPr lang="el-GR" sz="2400" dirty="0" smtClean="0">
                <a:solidFill>
                  <a:srgbClr val="356A41"/>
                </a:solidFill>
              </a:rPr>
              <a:t>Σύντομη Ιστορία της Ευρώπης</a:t>
            </a:r>
            <a:endParaRPr lang="en-US" sz="2400" dirty="0">
              <a:solidFill>
                <a:srgbClr val="356A41"/>
              </a:solidFill>
            </a:endParaRPr>
          </a:p>
          <a:p>
            <a:pPr marL="171450" indent="-171450">
              <a:spcBef>
                <a:spcPct val="10000"/>
              </a:spcBef>
              <a:spcAft>
                <a:spcPct val="10000"/>
              </a:spcAft>
              <a:buFont typeface="Arial" pitchFamily="34" charset="0"/>
              <a:buChar char="•"/>
              <a:defRPr/>
            </a:pPr>
            <a:endParaRPr lang="en-US" sz="1000" b="0" dirty="0"/>
          </a:p>
          <a:p>
            <a:pPr marL="342900" indent="-342900">
              <a:spcBef>
                <a:spcPct val="10000"/>
              </a:spcBef>
              <a:spcAft>
                <a:spcPct val="10000"/>
              </a:spcAft>
              <a:buFont typeface="Arial" pitchFamily="34" charset="0"/>
              <a:buChar char="•"/>
              <a:defRPr/>
            </a:pPr>
            <a:r>
              <a:rPr lang="el-GR" sz="2400" b="0" dirty="0" smtClean="0"/>
              <a:t>Οι πολιτικές εντάσεις κατά τη διάρκεια του 1</a:t>
            </a:r>
            <a:r>
              <a:rPr lang="el-GR" sz="2400" b="0" baseline="30000" dirty="0" smtClean="0"/>
              <a:t>ου</a:t>
            </a:r>
            <a:r>
              <a:rPr lang="el-GR" sz="2400" b="0" dirty="0" smtClean="0"/>
              <a:t> Παγκοσμίου Πολέμου (1914-1919) και του 2</a:t>
            </a:r>
            <a:r>
              <a:rPr lang="el-GR" sz="2400" b="0" baseline="30000" dirty="0" smtClean="0"/>
              <a:t>ου</a:t>
            </a:r>
            <a:r>
              <a:rPr lang="el-GR" sz="2400" b="0" dirty="0" smtClean="0"/>
              <a:t> Παγκοσμίου Πολέμου (1939-1945) μείωσαν την οικονομική συνεργασία μεταξύ των ευρωπαϊκών χωρών. </a:t>
            </a:r>
            <a:endParaRPr lang="en-US" sz="2400" b="0" dirty="0"/>
          </a:p>
          <a:p>
            <a:pPr marL="171450" indent="-171450">
              <a:spcBef>
                <a:spcPct val="10000"/>
              </a:spcBef>
              <a:spcAft>
                <a:spcPct val="10000"/>
              </a:spcAft>
              <a:buFont typeface="Arial" pitchFamily="34" charset="0"/>
              <a:buChar char="•"/>
              <a:defRPr/>
            </a:pPr>
            <a:endParaRPr lang="en-US" sz="1000" b="0" dirty="0"/>
          </a:p>
          <a:p>
            <a:pPr marL="342900" indent="-342900">
              <a:spcBef>
                <a:spcPct val="10000"/>
              </a:spcBef>
              <a:spcAft>
                <a:spcPct val="10000"/>
              </a:spcAft>
              <a:buFont typeface="Arial" pitchFamily="34" charset="0"/>
              <a:buChar char="•"/>
              <a:defRPr/>
            </a:pPr>
            <a:r>
              <a:rPr lang="el-GR" sz="2400" b="0" dirty="0" smtClean="0"/>
              <a:t>Ο προστατευτισμός διογκώθηκε κατά τη διάρκεια της Μεγάλης Κρίσης, και ο Κανόνας του Χρυσού κατέρρευσε. </a:t>
            </a:r>
            <a:endParaRPr lang="en-US" sz="2400" b="0" dirty="0"/>
          </a:p>
          <a:p>
            <a:pPr marL="171450" indent="-171450">
              <a:spcBef>
                <a:spcPct val="10000"/>
              </a:spcBef>
              <a:spcAft>
                <a:spcPct val="10000"/>
              </a:spcAft>
              <a:buFont typeface="Arial" pitchFamily="34" charset="0"/>
              <a:buChar char="•"/>
              <a:defRPr/>
            </a:pPr>
            <a:endParaRPr lang="en-US" sz="1000" b="0" dirty="0"/>
          </a:p>
          <a:p>
            <a:pPr marL="342900" indent="-342900">
              <a:spcBef>
                <a:spcPct val="10000"/>
              </a:spcBef>
              <a:spcAft>
                <a:spcPct val="10000"/>
              </a:spcAft>
              <a:buFont typeface="Arial" pitchFamily="34" charset="0"/>
              <a:buChar char="•"/>
              <a:defRPr/>
            </a:pPr>
            <a:r>
              <a:rPr lang="el-GR" sz="2400" b="0" dirty="0" smtClean="0"/>
              <a:t>Μετά την ερήμωση του 2</a:t>
            </a:r>
            <a:r>
              <a:rPr lang="el-GR" sz="2400" b="0" baseline="30000" dirty="0" smtClean="0"/>
              <a:t>ου</a:t>
            </a:r>
            <a:r>
              <a:rPr lang="el-GR" sz="2400" b="0" dirty="0" smtClean="0"/>
              <a:t> Παγκοσμίου Πολέμου, πολλοί φοβήθηκαν ότι οι δεινές οικονομικές συνθήκες θα υπονόμευαν την νομιμότητα του ευρωπαϊκού καπιταλισμού, με το γειτονικό σοβιετικό μπλοκ ιδιαίτερα διατεθειμένο να επεκτείνει το εναλλακτικό κομμουνιστικό μοντέλο του.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wipe(left)">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wipe(left)">
                                      <p:cBhvr>
                                        <p:cTn id="2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566738" y="1857829"/>
            <a:ext cx="5362575" cy="4247317"/>
          </a:xfrm>
          <a:prstGeom prst="rect">
            <a:avLst/>
          </a:prstGeom>
          <a:noFill/>
          <a:ln w="9525" algn="ctr">
            <a:noFill/>
            <a:miter lim="800000"/>
            <a:headEnd/>
            <a:tailEnd/>
          </a:ln>
        </p:spPr>
        <p:txBody>
          <a:bodyPr wrap="square">
            <a:spAutoFit/>
          </a:bodyPr>
          <a:lstStyle/>
          <a:p>
            <a:pPr>
              <a:spcBef>
                <a:spcPct val="10000"/>
              </a:spcBef>
              <a:spcAft>
                <a:spcPct val="10000"/>
              </a:spcAft>
            </a:pPr>
            <a:endParaRPr lang="en-US" sz="1000" b="0" dirty="0"/>
          </a:p>
          <a:p>
            <a:pPr>
              <a:spcBef>
                <a:spcPct val="10000"/>
              </a:spcBef>
              <a:spcAft>
                <a:spcPct val="10000"/>
              </a:spcAft>
            </a:pPr>
            <a:r>
              <a:rPr lang="el-GR" sz="2000" b="0" dirty="0" smtClean="0"/>
              <a:t>Το σχέδιο διαχειρίστηκε μια Ευρωπαϊκή Υψηλή Αρχή, η οποία ενθάρρυνε τη συλλογική δράση από χώρες-μέλη με σκοπό την επίλυση κοινών προβλημάτων. Θεσπίστηκαν πολλοί συνεργατικοί διακανονισμοί, συμπεριλαμβανομένου ενός συστήματος εξομάλυνσης διεθνών πληρωμών με το όνομα Ευρωπαϊκή Ένωση Πληρωμών, ή ΕΕΠ, το 1950</a:t>
            </a:r>
            <a:r>
              <a:rPr lang="en-US" sz="2000" b="0" dirty="0" smtClean="0"/>
              <a:t>.</a:t>
            </a:r>
            <a:endParaRPr lang="en-US" sz="2000" b="0" dirty="0"/>
          </a:p>
          <a:p>
            <a:pPr>
              <a:spcBef>
                <a:spcPct val="10000"/>
              </a:spcBef>
              <a:spcAft>
                <a:spcPct val="10000"/>
              </a:spcAft>
            </a:pPr>
            <a:r>
              <a:rPr lang="el-GR" sz="2000" b="0" dirty="0" smtClean="0"/>
              <a:t>Η Ευρωπαϊκή Κοινότητα Άνθρακα και Χάλυβα, ή ΕΚΑΧ, δημιουργήθηκε το 1954, και η </a:t>
            </a:r>
            <a:r>
              <a:rPr lang="en-US" sz="2000" b="0" dirty="0" err="1" smtClean="0"/>
              <a:t>Euratom</a:t>
            </a:r>
            <a:r>
              <a:rPr lang="en-US" sz="2000" b="0" dirty="0" smtClean="0"/>
              <a:t> </a:t>
            </a:r>
            <a:r>
              <a:rPr lang="el-GR" sz="2000" b="0" dirty="0" smtClean="0"/>
              <a:t>το</a:t>
            </a:r>
            <a:r>
              <a:rPr lang="en-US" sz="2000" b="0" dirty="0" smtClean="0"/>
              <a:t> </a:t>
            </a:r>
            <a:r>
              <a:rPr lang="en-US" sz="2000" b="0" dirty="0"/>
              <a:t>1957.</a:t>
            </a:r>
          </a:p>
          <a:p>
            <a:pPr>
              <a:spcBef>
                <a:spcPct val="10000"/>
              </a:spcBef>
              <a:spcAft>
                <a:spcPct val="10000"/>
              </a:spcAft>
            </a:pPr>
            <a:endParaRPr lang="en-US" sz="1000" b="0" dirty="0"/>
          </a:p>
        </p:txBody>
      </p:sp>
      <p:sp>
        <p:nvSpPr>
          <p:cNvPr id="4" name="Text Box 2"/>
          <p:cNvSpPr txBox="1">
            <a:spLocks noChangeArrowheads="1"/>
          </p:cNvSpPr>
          <p:nvPr/>
        </p:nvSpPr>
        <p:spPr bwMode="auto">
          <a:xfrm>
            <a:off x="566738" y="376238"/>
            <a:ext cx="8323262" cy="1446550"/>
          </a:xfrm>
          <a:prstGeom prst="rect">
            <a:avLst/>
          </a:prstGeom>
          <a:noFill/>
          <a:ln w="9525" algn="ctr">
            <a:noFill/>
            <a:miter lim="800000"/>
            <a:headEnd/>
            <a:tailEnd/>
          </a:ln>
        </p:spPr>
        <p:txBody>
          <a:bodyPr>
            <a:spAutoFit/>
          </a:bodyPr>
          <a:lstStyle/>
          <a:p>
            <a:pPr>
              <a:spcBef>
                <a:spcPct val="10000"/>
              </a:spcBef>
              <a:spcAft>
                <a:spcPct val="10000"/>
              </a:spcAft>
            </a:pPr>
            <a:r>
              <a:rPr lang="el-GR" sz="2400" dirty="0" smtClean="0">
                <a:solidFill>
                  <a:srgbClr val="3D68AF"/>
                </a:solidFill>
              </a:rPr>
              <a:t>Επιστροφή από το Χείλος του Γκρεμού</a:t>
            </a:r>
            <a:r>
              <a:rPr lang="en-US" sz="2400" dirty="0" smtClean="0">
                <a:solidFill>
                  <a:srgbClr val="3D68AF"/>
                </a:solidFill>
              </a:rPr>
              <a:t>:</a:t>
            </a:r>
            <a:r>
              <a:rPr lang="el-GR" sz="2400" dirty="0" smtClean="0">
                <a:solidFill>
                  <a:srgbClr val="3D68AF"/>
                </a:solidFill>
              </a:rPr>
              <a:t> Από το Σχέδιο</a:t>
            </a:r>
            <a:r>
              <a:rPr lang="en-US" sz="2400" dirty="0" smtClean="0">
                <a:solidFill>
                  <a:srgbClr val="3D68AF"/>
                </a:solidFill>
              </a:rPr>
              <a:t> </a:t>
            </a:r>
            <a:r>
              <a:rPr lang="el-GR" sz="2400" dirty="0" smtClean="0">
                <a:solidFill>
                  <a:srgbClr val="3D68AF"/>
                </a:solidFill>
              </a:rPr>
              <a:t>Μάρσαλ</a:t>
            </a:r>
            <a:r>
              <a:rPr lang="en-US" sz="2400" dirty="0" smtClean="0">
                <a:solidFill>
                  <a:srgbClr val="3D68AF"/>
                </a:solidFill>
              </a:rPr>
              <a:t> </a:t>
            </a:r>
            <a:r>
              <a:rPr lang="el-GR" sz="2400" dirty="0" smtClean="0">
                <a:solidFill>
                  <a:srgbClr val="3D68AF"/>
                </a:solidFill>
              </a:rPr>
              <a:t>στο Μάαστριχτ</a:t>
            </a:r>
            <a:r>
              <a:rPr lang="en-US" sz="2400" dirty="0" smtClean="0">
                <a:solidFill>
                  <a:srgbClr val="3D68AF"/>
                </a:solidFill>
              </a:rPr>
              <a:t>, </a:t>
            </a:r>
            <a:r>
              <a:rPr lang="en-US" sz="2400" dirty="0">
                <a:solidFill>
                  <a:srgbClr val="3D68AF"/>
                </a:solidFill>
              </a:rPr>
              <a:t>1945–1991 </a:t>
            </a:r>
            <a:r>
              <a:rPr lang="el-GR" sz="2000" b="0" dirty="0" smtClean="0"/>
              <a:t>Το </a:t>
            </a:r>
            <a:r>
              <a:rPr lang="el-GR" sz="2000" dirty="0" smtClean="0"/>
              <a:t>Σχέδιο</a:t>
            </a:r>
            <a:r>
              <a:rPr lang="en-US" sz="2000" b="0" dirty="0" smtClean="0"/>
              <a:t> </a:t>
            </a:r>
            <a:r>
              <a:rPr lang="el-GR" sz="2000" dirty="0" smtClean="0"/>
              <a:t>Μάρσαλ</a:t>
            </a:r>
            <a:r>
              <a:rPr lang="en-US" sz="2000" dirty="0" smtClean="0"/>
              <a:t>,</a:t>
            </a:r>
            <a:r>
              <a:rPr lang="en-US" sz="2000" b="0" dirty="0" smtClean="0"/>
              <a:t> </a:t>
            </a:r>
            <a:r>
              <a:rPr lang="el-GR" sz="2000" b="0" dirty="0" smtClean="0"/>
              <a:t>από το 1947 έως το 1951 διοχέτευσε δισεκατομμύρια δολάρια σε βοήθεια στη Δυτική Ευρώπη για την ανοικοδόμηση των οικονομικών υποδομών. </a:t>
            </a:r>
            <a:endParaRPr lang="en-US" sz="2000" b="0" dirty="0"/>
          </a:p>
        </p:txBody>
      </p:sp>
      <p:pic>
        <p:nvPicPr>
          <p:cNvPr id="7171" name="Picture 3"/>
          <p:cNvPicPr>
            <a:picLocks noChangeAspect="1" noChangeArrowheads="1"/>
          </p:cNvPicPr>
          <p:nvPr/>
        </p:nvPicPr>
        <p:blipFill>
          <a:blip r:embed="rId3" cstate="print"/>
          <a:srcRect/>
          <a:stretch>
            <a:fillRect/>
          </a:stretch>
        </p:blipFill>
        <p:spPr bwMode="auto">
          <a:xfrm>
            <a:off x="5929313" y="1765300"/>
            <a:ext cx="2790825" cy="3886200"/>
          </a:xfrm>
          <a:prstGeom prst="rect">
            <a:avLst/>
          </a:prstGeom>
          <a:noFill/>
          <a:ln w="9525">
            <a:noFill/>
            <a:miter lim="800000"/>
            <a:headEnd/>
            <a:tailEnd/>
          </a:ln>
        </p:spPr>
      </p:pic>
      <p:sp>
        <p:nvSpPr>
          <p:cNvPr id="2" name="Rectangle 1"/>
          <p:cNvSpPr>
            <a:spLocks noChangeArrowheads="1"/>
          </p:cNvSpPr>
          <p:nvPr/>
        </p:nvSpPr>
        <p:spPr bwMode="auto">
          <a:xfrm>
            <a:off x="5929313" y="5640389"/>
            <a:ext cx="3108325" cy="1428083"/>
          </a:xfrm>
          <a:prstGeom prst="rect">
            <a:avLst/>
          </a:prstGeom>
          <a:noFill/>
          <a:ln w="9525">
            <a:noFill/>
            <a:miter lim="800000"/>
            <a:headEnd/>
            <a:tailEnd/>
          </a:ln>
        </p:spPr>
        <p:txBody>
          <a:bodyPr wrap="square">
            <a:spAutoFit/>
          </a:bodyPr>
          <a:lstStyle/>
          <a:p>
            <a:pPr>
              <a:spcBef>
                <a:spcPct val="10000"/>
              </a:spcBef>
              <a:spcAft>
                <a:spcPct val="10000"/>
              </a:spcAft>
            </a:pPr>
            <a:r>
              <a:rPr lang="el-GR" b="0" dirty="0" smtClean="0"/>
              <a:t>Μια αφίσα που δημιουργήθηκε από την Αρχή Οικονομικής Συνεργασίας, μια υπηρεσία της κυβέρνησης των ΗΠΑ που σκοπό είχε να προωθήσει το Σχέδιο Μάρσαλ στην Ευρώπη. </a:t>
            </a:r>
          </a:p>
          <a:p>
            <a:pPr>
              <a:spcBef>
                <a:spcPct val="10000"/>
              </a:spcBef>
              <a:spcAft>
                <a:spcPct val="10000"/>
              </a:spcAft>
            </a:pPr>
            <a:r>
              <a:rPr lang="en-US" b="0" dirty="0" smtClean="0"/>
              <a:t> </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171"/>
                                        </p:tgtEl>
                                        <p:attrNameLst>
                                          <p:attrName>style.visibility</p:attrName>
                                        </p:attrNameLst>
                                      </p:cBhvr>
                                      <p:to>
                                        <p:strVal val="visible"/>
                                      </p:to>
                                    </p:set>
                                    <p:animEffect transition="in" filter="fade">
                                      <p:cBhvr>
                                        <p:cTn id="11" dur="500"/>
                                        <p:tgtEl>
                                          <p:spTgt spid="717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wipe(left)">
                                      <p:cBhvr>
                                        <p:cTn id="20" dur="500"/>
                                        <p:tgtEl>
                                          <p:spTgt spid="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wipe(left)">
                                      <p:cBhvr>
                                        <p:cTn id="25"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bldP spid="4" grpId="0" build="p" bldLvl="5"/>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592138" y="477838"/>
            <a:ext cx="8462962" cy="6124754"/>
          </a:xfrm>
          <a:prstGeom prst="rect">
            <a:avLst/>
          </a:prstGeom>
          <a:noFill/>
          <a:ln w="9525" algn="ctr">
            <a:noFill/>
            <a:miter lim="800000"/>
            <a:headEnd/>
            <a:tailEnd/>
          </a:ln>
        </p:spPr>
        <p:txBody>
          <a:bodyPr>
            <a:spAutoFit/>
          </a:bodyPr>
          <a:lstStyle/>
          <a:p>
            <a:pPr>
              <a:spcBef>
                <a:spcPct val="10000"/>
              </a:spcBef>
              <a:spcAft>
                <a:spcPct val="10000"/>
              </a:spcAft>
            </a:pPr>
            <a:r>
              <a:rPr lang="el-GR" sz="2000" b="0" dirty="0" smtClean="0"/>
              <a:t>Το</a:t>
            </a:r>
            <a:r>
              <a:rPr lang="en-US" sz="2000" b="0" dirty="0" smtClean="0"/>
              <a:t> </a:t>
            </a:r>
            <a:r>
              <a:rPr lang="en-US" sz="2000" b="0" dirty="0"/>
              <a:t>1957 </a:t>
            </a:r>
            <a:r>
              <a:rPr lang="el-GR" sz="2000" b="0" dirty="0" smtClean="0"/>
              <a:t>η </a:t>
            </a:r>
            <a:r>
              <a:rPr lang="el-GR" sz="2000" dirty="0" smtClean="0"/>
              <a:t>Συνθήκη της Ρώμης</a:t>
            </a:r>
            <a:r>
              <a:rPr lang="el-GR" sz="2000" b="0" dirty="0" smtClean="0"/>
              <a:t> δημιούργησε την </a:t>
            </a:r>
            <a:r>
              <a:rPr lang="el-GR" sz="2000" b="0" i="1" dirty="0" smtClean="0"/>
              <a:t>Ευρωπαϊκή Οικονομική Κοινότητα, </a:t>
            </a:r>
            <a:r>
              <a:rPr lang="el-GR" sz="2000" b="0" dirty="0" smtClean="0"/>
              <a:t>ή ΕΟΚ, με σχέδια για βαθύτερη ενοποίηση.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Το</a:t>
            </a:r>
            <a:r>
              <a:rPr lang="en-US" sz="2000" b="0" dirty="0" smtClean="0"/>
              <a:t> </a:t>
            </a:r>
            <a:r>
              <a:rPr lang="en-US" sz="2000" b="0" dirty="0"/>
              <a:t>1967, </a:t>
            </a:r>
            <a:r>
              <a:rPr lang="el-GR" sz="2000" b="0" dirty="0" smtClean="0"/>
              <a:t> η ΕΟΚ συγχωνεύτηκε με την ΕΚΑΧ και τη </a:t>
            </a:r>
            <a:r>
              <a:rPr lang="en-US" sz="2000" b="0" dirty="0" err="1" smtClean="0"/>
              <a:t>Euratom</a:t>
            </a:r>
            <a:r>
              <a:rPr lang="en-US" sz="2000" b="0" dirty="0" smtClean="0"/>
              <a:t> </a:t>
            </a:r>
            <a:r>
              <a:rPr lang="el-GR" sz="2000" b="0" dirty="0" smtClean="0"/>
              <a:t>για να δημιουργήσουν ένα νέο οργανισμό που αναφερόταν ως </a:t>
            </a:r>
            <a:r>
              <a:rPr lang="el-GR" sz="2000" b="0" i="1" dirty="0" smtClean="0"/>
              <a:t>Ευρωπαϊκές Κοινότητες,</a:t>
            </a:r>
            <a:r>
              <a:rPr lang="el-GR" sz="2000" b="0" dirty="0" smtClean="0"/>
              <a:t> ή ΕΚ. </a:t>
            </a:r>
            <a:r>
              <a:rPr lang="en-US" sz="2000" b="0" dirty="0" smtClean="0"/>
              <a:t>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Δημιουργήθηκαν δύο υπερεθνικά σώματα: το Συμβούλιο Υπουργών, ένα όργανο λήψης αποφάσεων αποτελούμενο από τους εθνικούς υπουργούς, και ένα διοικητικό σώμα, η Ευρωπαϊκή Επιτροπή.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Θα δημιουργούσε η ΕΚ απλώς μια ζώνη οικονομικής ενοποίησης, ή  φιλοδοξούσε να σχηματίσει μια πολιτική ένωση ή ένα ομοσπονδιακό σύστημα κρατών;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Στη δεκαετία του 1970, τα προβλήματα της διεύρυνσης εμπεριείχαν αποφάσεις σχετικά με το πότε και πώς θα πρέπει να γίνει η ένταξη νέων μελών. </a:t>
            </a:r>
            <a:r>
              <a:rPr lang="en-US" sz="2000" b="0" dirty="0" smtClean="0"/>
              <a:t> </a:t>
            </a:r>
            <a:endParaRPr lang="en-US" sz="20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wipe(left)">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wipe(left)">
                                      <p:cBhvr>
                                        <p:cTn id="22" dur="500"/>
                                        <p:tgtEl>
                                          <p:spTgt spid="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animEffect transition="in" filter="wipe(left)">
                                      <p:cBhvr>
                                        <p:cTn id="27"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566738" y="617538"/>
            <a:ext cx="8361362" cy="6149376"/>
          </a:xfrm>
          <a:prstGeom prst="rect">
            <a:avLst/>
          </a:prstGeom>
          <a:noFill/>
          <a:ln w="9525" algn="ctr">
            <a:noFill/>
            <a:miter lim="800000"/>
            <a:headEnd/>
            <a:tailEnd/>
          </a:ln>
        </p:spPr>
        <p:txBody>
          <a:bodyPr>
            <a:spAutoFit/>
          </a:bodyPr>
          <a:lstStyle/>
          <a:p>
            <a:pPr>
              <a:spcBef>
                <a:spcPct val="10000"/>
              </a:spcBef>
              <a:spcAft>
                <a:spcPct val="10000"/>
              </a:spcAft>
            </a:pPr>
            <a:r>
              <a:rPr lang="el-GR" sz="2400" b="0" dirty="0" smtClean="0"/>
              <a:t>Με την κατάρρευση του συστήματος </a:t>
            </a:r>
            <a:r>
              <a:rPr lang="en-US" sz="2400" b="0" dirty="0" err="1" smtClean="0"/>
              <a:t>Bretton</a:t>
            </a:r>
            <a:r>
              <a:rPr lang="en-US" sz="2400" b="0" dirty="0" smtClean="0"/>
              <a:t> </a:t>
            </a:r>
            <a:r>
              <a:rPr lang="en-US" sz="2400" b="0" dirty="0"/>
              <a:t>Woods </a:t>
            </a:r>
            <a:r>
              <a:rPr lang="el-GR" sz="2400" b="0" dirty="0" smtClean="0"/>
              <a:t>οι ευρωπαίοι διαμορφωτές πολιτικής φοβήθηκαν ότι η αστάθεια στις συναλλαγματικές ισοτιμίες θα έθετε σε κίνδυνο τους στόχους τους για οικονομική ένωση.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Οι ευρωπαίοι ηγέτες ανακοίνωσαν ότι θα δημιουργούσαν ουσιαστικά ένα νέο δικό τους μίνι-σύστημα </a:t>
            </a:r>
            <a:r>
              <a:rPr lang="en-US" sz="2400" b="0" dirty="0" err="1" smtClean="0"/>
              <a:t>Bretton</a:t>
            </a:r>
            <a:r>
              <a:rPr lang="en-US" sz="2400" b="0" dirty="0" smtClean="0"/>
              <a:t> Woods</a:t>
            </a:r>
            <a:r>
              <a:rPr lang="el-GR" sz="2400" b="0" dirty="0" smtClean="0"/>
              <a:t>, το </a:t>
            </a:r>
            <a:r>
              <a:rPr lang="el-GR" sz="2400" b="0" i="1" dirty="0" smtClean="0"/>
              <a:t>Ευρωπαϊκό Νομισματικό Σύστημα</a:t>
            </a:r>
            <a:r>
              <a:rPr lang="el-GR" sz="2400" b="0" dirty="0" smtClean="0"/>
              <a:t>, ή </a:t>
            </a:r>
            <a:r>
              <a:rPr lang="en-US" sz="2400" b="0" dirty="0" smtClean="0"/>
              <a:t>EMS</a:t>
            </a:r>
            <a:r>
              <a:rPr lang="en-US" sz="2400" b="0" dirty="0"/>
              <a:t>, </a:t>
            </a:r>
            <a:r>
              <a:rPr lang="el-GR" sz="2400" b="0" dirty="0" smtClean="0"/>
              <a:t>το οποίο ετέθη σε λειτουργία το 1979.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Ο πυρήνας του</a:t>
            </a:r>
            <a:r>
              <a:rPr lang="en-US" sz="2400" b="0" dirty="0" smtClean="0"/>
              <a:t> </a:t>
            </a:r>
            <a:r>
              <a:rPr lang="en-US" sz="2400" b="0" dirty="0"/>
              <a:t>EMS </a:t>
            </a:r>
            <a:r>
              <a:rPr lang="el-GR" sz="2400" b="0" dirty="0" smtClean="0"/>
              <a:t>ήταν ο </a:t>
            </a:r>
            <a:r>
              <a:rPr lang="el-GR" sz="2400" dirty="0" smtClean="0"/>
              <a:t>Μηχανισμός Συναλλαγματικών Ισοτιμιών </a:t>
            </a:r>
            <a:r>
              <a:rPr lang="en-US" sz="2400" dirty="0" smtClean="0"/>
              <a:t>(</a:t>
            </a:r>
            <a:r>
              <a:rPr lang="en-US" sz="2400" dirty="0"/>
              <a:t>ERM), </a:t>
            </a:r>
            <a:r>
              <a:rPr lang="el-GR" sz="2400" b="0" dirty="0" smtClean="0"/>
              <a:t>ένα σύστημα σταθερών συναλλαγματικών ισοτιμιών που βασιζόταν σε περιθώρια διακύμανσης. Το </a:t>
            </a:r>
            <a:r>
              <a:rPr lang="en-US" sz="2400" b="0" dirty="0" smtClean="0"/>
              <a:t>ERM </a:t>
            </a:r>
            <a:r>
              <a:rPr lang="el-GR" sz="2400" b="0" dirty="0" smtClean="0"/>
              <a:t>καθόριζε την κεντρική ισοτιμία κάθε νομίσματος έναντι μιας δέσμης νομισμάτων, της αποκαλούμενης </a:t>
            </a:r>
            <a:r>
              <a:rPr lang="en-US" sz="2400" b="0" i="1" dirty="0" err="1" smtClean="0"/>
              <a:t>ecu</a:t>
            </a:r>
            <a:r>
              <a:rPr lang="en-US" sz="2400" b="0" i="1" dirty="0" smtClean="0"/>
              <a:t> </a:t>
            </a:r>
            <a:r>
              <a:rPr lang="en-US" sz="2400" b="0" dirty="0" smtClean="0"/>
              <a:t>(</a:t>
            </a:r>
            <a:r>
              <a:rPr lang="el-GR" sz="2400" b="0" dirty="0" smtClean="0"/>
              <a:t>ευρωπαϊκής νομισματικής μονάδας)</a:t>
            </a:r>
            <a:r>
              <a:rPr lang="en-US" sz="2400" b="0" dirty="0" smtClean="0"/>
              <a:t>, </a:t>
            </a:r>
            <a:r>
              <a:rPr lang="el-GR" sz="2400" b="0" dirty="0" smtClean="0"/>
              <a:t>τον προκάτοχο του ευρώ.</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wipe(left)">
                                      <p:cBhvr>
                                        <p:cTn id="1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566738" y="373063"/>
            <a:ext cx="8245475" cy="6407908"/>
          </a:xfrm>
          <a:prstGeom prst="rect">
            <a:avLst/>
          </a:prstGeom>
          <a:noFill/>
          <a:ln w="9525" algn="ctr">
            <a:noFill/>
            <a:miter lim="800000"/>
            <a:headEnd/>
            <a:tailEnd/>
          </a:ln>
        </p:spPr>
        <p:txBody>
          <a:bodyPr>
            <a:spAutoFit/>
          </a:bodyPr>
          <a:lstStyle/>
          <a:p>
            <a:pPr>
              <a:spcBef>
                <a:spcPct val="10000"/>
              </a:spcBef>
              <a:spcAft>
                <a:spcPct val="10000"/>
              </a:spcAft>
            </a:pPr>
            <a:r>
              <a:rPr lang="el-GR" sz="2400" dirty="0" smtClean="0">
                <a:solidFill>
                  <a:srgbClr val="3D68AF"/>
                </a:solidFill>
              </a:rPr>
              <a:t>Κρίσεις και Ευκαιρίες</a:t>
            </a:r>
            <a:r>
              <a:rPr lang="en-US" sz="2400" dirty="0" smtClean="0">
                <a:solidFill>
                  <a:srgbClr val="3D68AF"/>
                </a:solidFill>
              </a:rPr>
              <a:t>: </a:t>
            </a:r>
            <a:r>
              <a:rPr lang="el-GR" sz="2400" dirty="0" smtClean="0">
                <a:solidFill>
                  <a:srgbClr val="3D68AF"/>
                </a:solidFill>
              </a:rPr>
              <a:t>ΟΝΕ</a:t>
            </a:r>
            <a:r>
              <a:rPr lang="en-US" sz="2400" dirty="0" smtClean="0">
                <a:solidFill>
                  <a:srgbClr val="3D68AF"/>
                </a:solidFill>
              </a:rPr>
              <a:t> </a:t>
            </a:r>
            <a:r>
              <a:rPr lang="el-GR" sz="2400" dirty="0" smtClean="0">
                <a:solidFill>
                  <a:srgbClr val="3D68AF"/>
                </a:solidFill>
              </a:rPr>
              <a:t>και Άλλα Εγχειρήματα</a:t>
            </a:r>
            <a:r>
              <a:rPr lang="en-US" sz="2400" dirty="0" smtClean="0">
                <a:solidFill>
                  <a:srgbClr val="3D68AF"/>
                </a:solidFill>
              </a:rPr>
              <a:t>, </a:t>
            </a:r>
            <a:r>
              <a:rPr lang="en-US" sz="2400" dirty="0">
                <a:solidFill>
                  <a:srgbClr val="3D68AF"/>
                </a:solidFill>
              </a:rPr>
              <a:t>1991–1999</a:t>
            </a:r>
          </a:p>
          <a:p>
            <a:pPr>
              <a:spcBef>
                <a:spcPct val="10000"/>
              </a:spcBef>
              <a:spcAft>
                <a:spcPct val="10000"/>
              </a:spcAft>
            </a:pPr>
            <a:endParaRPr lang="en-US" sz="1000" dirty="0">
              <a:solidFill>
                <a:srgbClr val="3D68AF"/>
              </a:solidFill>
            </a:endParaRPr>
          </a:p>
          <a:p>
            <a:pPr>
              <a:spcBef>
                <a:spcPct val="10000"/>
              </a:spcBef>
              <a:spcAft>
                <a:spcPct val="10000"/>
              </a:spcAft>
            </a:pPr>
            <a:r>
              <a:rPr lang="el-GR" sz="2400" b="0" dirty="0" smtClean="0"/>
              <a:t>Το</a:t>
            </a:r>
            <a:r>
              <a:rPr lang="en-US" sz="2400" b="0" dirty="0" smtClean="0"/>
              <a:t> </a:t>
            </a:r>
            <a:r>
              <a:rPr lang="en-US" sz="2400" b="0" dirty="0"/>
              <a:t>1987 </a:t>
            </a:r>
            <a:r>
              <a:rPr lang="el-GR" sz="2400" b="0" dirty="0" smtClean="0"/>
              <a:t>η Ενιαία Ευρωπαϊκή Πράξη εγκρίθηκε με στόχο την περαιτέρω μείωση των φραγμών μεταξύ χωρών μέσω της δημιουργίας μιας «ενιαίας αγοράς» μέχρι το 1992. </a:t>
            </a:r>
            <a:r>
              <a:rPr lang="en-US" sz="2400" b="0" dirty="0" smtClean="0"/>
              <a:t>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Το</a:t>
            </a:r>
            <a:r>
              <a:rPr lang="en-US" sz="2400" b="0" dirty="0" smtClean="0"/>
              <a:t> </a:t>
            </a:r>
            <a:r>
              <a:rPr lang="en-US" sz="2400" b="0" dirty="0"/>
              <a:t>1989, </a:t>
            </a:r>
            <a:r>
              <a:rPr lang="el-GR" sz="2400" b="0" dirty="0" smtClean="0"/>
              <a:t>η Σοβιετική Ένωση διαλύθηκε και τα κομμουνιστικό σύστημα στην Ανατολική Ευρώπη έπαψε να ισχύει. Η επανένωση της Γερμανίας ολοκληρώθηκε επίσημα την 3</a:t>
            </a:r>
            <a:r>
              <a:rPr lang="el-GR" sz="2400" b="0" baseline="30000" dirty="0" smtClean="0"/>
              <a:t>η</a:t>
            </a:r>
            <a:r>
              <a:rPr lang="el-GR" sz="2400" b="0" dirty="0" smtClean="0"/>
              <a:t> Οκτωβρίου 1990.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Στις αρχές της δεκαετίας του 1990 ξέσπασαν πόλεμοι στα Βαλκάνια, και η συζήτηση για τα ανατολικά σύνορα της ΕΚ έφερε σύντομα στο προσκήνιο το ζήτημα της Τουρκίας, μιας χώρας που ήταν συνδεδεμένο μέλος της ΕΚ από το 1963 αλλά έπρεπε να περιμένει μέχρι το 2005 την έναρξη των επίσημων συνομιλιών για την ένταξή της</a:t>
            </a:r>
            <a:r>
              <a:rPr lang="en-US" sz="2400" b="0" dirty="0" smtClean="0"/>
              <a:t>.</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xEl>
                                              <p:pRg st="2" end="2"/>
                                            </p:txEl>
                                          </p:spTgt>
                                        </p:tgtEl>
                                        <p:attrNameLst>
                                          <p:attrName>style.visibility</p:attrName>
                                        </p:attrNameLst>
                                      </p:cBhvr>
                                      <p:to>
                                        <p:strVal val="visible"/>
                                      </p:to>
                                    </p:set>
                                    <p:animEffect transition="in" filter="wipe(left)">
                                      <p:cBhvr>
                                        <p:cTn id="11" dur="500"/>
                                        <p:tgtEl>
                                          <p:spTgt spid="24">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4">
                                            <p:txEl>
                                              <p:pRg st="4" end="4"/>
                                            </p:txEl>
                                          </p:spTgt>
                                        </p:tgtEl>
                                        <p:attrNameLst>
                                          <p:attrName>style.visibility</p:attrName>
                                        </p:attrNameLst>
                                      </p:cBhvr>
                                      <p:to>
                                        <p:strVal val="visible"/>
                                      </p:to>
                                    </p:set>
                                    <p:animEffect transition="in" filter="wipe(left)">
                                      <p:cBhvr>
                                        <p:cTn id="16" dur="500"/>
                                        <p:tgtEl>
                                          <p:spTgt spid="2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4">
                                            <p:txEl>
                                              <p:pRg st="6" end="6"/>
                                            </p:txEl>
                                          </p:spTgt>
                                        </p:tgtEl>
                                        <p:attrNameLst>
                                          <p:attrName>style.visibility</p:attrName>
                                        </p:attrNameLst>
                                      </p:cBhvr>
                                      <p:to>
                                        <p:strVal val="visible"/>
                                      </p:to>
                                    </p:set>
                                    <p:animEffect transition="in" filter="wipe(left)">
                                      <p:cBhvr>
                                        <p:cTn id="21" dur="500"/>
                                        <p:tgtEl>
                                          <p:spTgt spid="2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566738" y="391886"/>
            <a:ext cx="8245475" cy="6407908"/>
          </a:xfrm>
          <a:prstGeom prst="rect">
            <a:avLst/>
          </a:prstGeom>
          <a:noFill/>
          <a:ln w="9525" algn="ctr">
            <a:noFill/>
            <a:miter lim="800000"/>
            <a:headEnd/>
            <a:tailEnd/>
          </a:ln>
        </p:spPr>
        <p:txBody>
          <a:bodyPr wrap="square">
            <a:spAutoFit/>
          </a:bodyPr>
          <a:lstStyle/>
          <a:p>
            <a:pPr>
              <a:spcBef>
                <a:spcPct val="10000"/>
              </a:spcBef>
              <a:spcAft>
                <a:spcPct val="10000"/>
              </a:spcAft>
            </a:pPr>
            <a:r>
              <a:rPr lang="el-GR" sz="2400" b="0" dirty="0" smtClean="0"/>
              <a:t>Η πιο μεγαλεπήβολη συνθήκη μέχρι σήμερα, η Συνθήκη της Ευρωπαϊκής Ένωσης του 1991, ή Συνθήκη του Μάαστριχτ, έδωσε στην ΕΚ ένα καινούργιο όνομα, αυτό της Ευρωπαϊκής Ένωσης, ή ΕΕ, και δημιούργησε την έννοια της υπηκοότητας της ΕΕ.  </a:t>
            </a:r>
            <a:r>
              <a:rPr lang="en-US" sz="2400" b="0" dirty="0" smtClean="0"/>
              <a:t>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Η Συνθήκη του Μάαστριχτ θα οδηγούσε στη διεύρυνση της ΕΕ στα 15 μέλη το 1995, στα 25 το 2004, και στα 27 το 2007. </a:t>
            </a:r>
            <a:r>
              <a:rPr lang="en-US" sz="2400" b="0" dirty="0" smtClean="0"/>
              <a:t>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Το</a:t>
            </a:r>
            <a:r>
              <a:rPr lang="en-US" sz="2400" b="0" dirty="0" smtClean="0"/>
              <a:t> </a:t>
            </a:r>
            <a:r>
              <a:rPr lang="en-US" sz="2400" b="0" dirty="0"/>
              <a:t>1993 </a:t>
            </a:r>
            <a:r>
              <a:rPr lang="el-GR" sz="2400" b="0" dirty="0" smtClean="0"/>
              <a:t>τα Κριτήρια της Κοπεγχάγης παρείχαν τις τυπικές προϋποθέσεις για νέες χώρες-μέλη που περίμεναν την ένταξή τους, όπως κράτος δικαίου, ανθρώπινα δικαιώματα, δημοκρατία, και ούτω καθ’ εξής.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Το</a:t>
            </a:r>
            <a:r>
              <a:rPr lang="en-US" sz="2400" b="0" dirty="0" smtClean="0"/>
              <a:t> </a:t>
            </a:r>
            <a:r>
              <a:rPr lang="en-US" sz="2400" b="0" dirty="0"/>
              <a:t>1995 </a:t>
            </a:r>
            <a:r>
              <a:rPr lang="el-GR" sz="2400" b="0" dirty="0" smtClean="0"/>
              <a:t>η Συνθήκη του </a:t>
            </a:r>
            <a:r>
              <a:rPr lang="el-GR" sz="2400" b="0" dirty="0" err="1" smtClean="0"/>
              <a:t>Σέγκεν</a:t>
            </a:r>
            <a:r>
              <a:rPr lang="el-GR" sz="2400" b="0" dirty="0" smtClean="0"/>
              <a:t> καθιέρωσε μια ζώνη για την ελεύθερη μετακίνηση των ανθρώπων (αν και η Ιρλανδία και το Ηνωμένο Βασίλειο επέλεξαν να μην την υπογράψουν).</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xEl>
                                              <p:pRg st="2" end="2"/>
                                            </p:txEl>
                                          </p:spTgt>
                                        </p:tgtEl>
                                        <p:attrNameLst>
                                          <p:attrName>style.visibility</p:attrName>
                                        </p:attrNameLst>
                                      </p:cBhvr>
                                      <p:to>
                                        <p:strVal val="visible"/>
                                      </p:to>
                                    </p:set>
                                    <p:animEffect transition="in" filter="wipe(left)">
                                      <p:cBhvr>
                                        <p:cTn id="12" dur="500"/>
                                        <p:tgtEl>
                                          <p:spTgt spid="2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xEl>
                                              <p:pRg st="4" end="4"/>
                                            </p:txEl>
                                          </p:spTgt>
                                        </p:tgtEl>
                                        <p:attrNameLst>
                                          <p:attrName>style.visibility</p:attrName>
                                        </p:attrNameLst>
                                      </p:cBhvr>
                                      <p:to>
                                        <p:strVal val="visible"/>
                                      </p:to>
                                    </p:set>
                                    <p:animEffect transition="in" filter="wipe(left)">
                                      <p:cBhvr>
                                        <p:cTn id="17" dur="500"/>
                                        <p:tgtEl>
                                          <p:spTgt spid="2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xEl>
                                              <p:pRg st="6" end="6"/>
                                            </p:txEl>
                                          </p:spTgt>
                                        </p:tgtEl>
                                        <p:attrNameLst>
                                          <p:attrName>style.visibility</p:attrName>
                                        </p:attrNameLst>
                                      </p:cBhvr>
                                      <p:to>
                                        <p:strVal val="visible"/>
                                      </p:to>
                                    </p:set>
                                    <p:animEffect transition="in" filter="wipe(left)">
                                      <p:cBhvr>
                                        <p:cTn id="22" dur="500"/>
                                        <p:tgtEl>
                                          <p:spTgt spid="2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566738" y="665163"/>
            <a:ext cx="8245475" cy="5693866"/>
          </a:xfrm>
          <a:prstGeom prst="rect">
            <a:avLst/>
          </a:prstGeom>
          <a:noFill/>
          <a:ln w="9525" algn="ctr">
            <a:noFill/>
            <a:miter lim="800000"/>
            <a:headEnd/>
            <a:tailEnd/>
          </a:ln>
        </p:spPr>
        <p:txBody>
          <a:bodyPr>
            <a:spAutoFit/>
          </a:bodyPr>
          <a:lstStyle/>
          <a:p>
            <a:pPr>
              <a:spcBef>
                <a:spcPct val="10000"/>
              </a:spcBef>
              <a:spcAft>
                <a:spcPct val="10000"/>
              </a:spcAft>
            </a:pPr>
            <a:r>
              <a:rPr lang="el-GR" sz="2000" b="0" dirty="0" smtClean="0"/>
              <a:t>Το</a:t>
            </a:r>
            <a:r>
              <a:rPr lang="en-US" sz="2000" b="0" dirty="0" smtClean="0"/>
              <a:t> </a:t>
            </a:r>
            <a:r>
              <a:rPr lang="en-US" sz="2000" b="0" dirty="0"/>
              <a:t>1997 </a:t>
            </a:r>
            <a:r>
              <a:rPr lang="el-GR" sz="2000" b="0" dirty="0" smtClean="0"/>
              <a:t>η Συνθήκη του Άμστερνταμ ενίσχυσε τα δικαιώματα της υπηκοότητας της ΕΕ και τις εξουσίες του ευρωπαϊκού κοινοβουλίου.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Το πιο φιλόδοξο τμήμα της Συνθήκης του Μάαστριχτ ήταν το οικονομικό στοιχείο της: ο πανευρωπαϊκός στόχος της </a:t>
            </a:r>
            <a:r>
              <a:rPr lang="el-GR" sz="2000" dirty="0" smtClean="0"/>
              <a:t>Οικονομικής και Νομισματικής Ένωσης (ΟΝΕ).</a:t>
            </a:r>
            <a:endParaRPr lang="en-US" sz="2000" dirty="0"/>
          </a:p>
          <a:p>
            <a:pPr>
              <a:spcBef>
                <a:spcPct val="10000"/>
              </a:spcBef>
              <a:spcAft>
                <a:spcPct val="10000"/>
              </a:spcAft>
            </a:pPr>
            <a:endParaRPr lang="en-US" sz="2000" b="0" dirty="0"/>
          </a:p>
          <a:p>
            <a:pPr>
              <a:spcBef>
                <a:spcPct val="10000"/>
              </a:spcBef>
              <a:spcAft>
                <a:spcPct val="10000"/>
              </a:spcAft>
            </a:pPr>
            <a:r>
              <a:rPr lang="el-GR" sz="2000" b="0" dirty="0" smtClean="0"/>
              <a:t>Η νομισματική ένωση θα πρότεινε ένα νέο νόμισμα (γρήγορα δόθηκε το όνομα «ευρώ») για όλη την ΕΕ. Ο </a:t>
            </a:r>
            <a:r>
              <a:rPr lang="en-US" sz="2000" b="0" dirty="0" smtClean="0"/>
              <a:t>ERM</a:t>
            </a:r>
            <a:r>
              <a:rPr lang="el-GR" sz="2000" b="0" dirty="0" smtClean="0"/>
              <a:t> αποδείχθηκε ένα εύθραυστο σύστημα σταθερών συναλλαγματικών ισοτιμιών όπως κάθε άλλο. Όπως είδαμε στο τελευταίο κεφάλαιο, η χειρότερη στιγμή του ήλθε το 1992. </a:t>
            </a:r>
            <a:r>
              <a:rPr lang="en-US" sz="2000" b="0" dirty="0" smtClean="0"/>
              <a:t>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Στη </a:t>
            </a:r>
            <a:r>
              <a:rPr lang="el-GR" sz="2000" dirty="0" smtClean="0"/>
              <a:t>κρίση του</a:t>
            </a:r>
            <a:r>
              <a:rPr lang="en-US" sz="2000" b="0" dirty="0" smtClean="0"/>
              <a:t> </a:t>
            </a:r>
            <a:r>
              <a:rPr lang="en-US" sz="2000" dirty="0" smtClean="0"/>
              <a:t>ERM</a:t>
            </a:r>
            <a:r>
              <a:rPr lang="el-GR" sz="2000" b="0" dirty="0" smtClean="0"/>
              <a:t>, πολλές χώρες του</a:t>
            </a:r>
            <a:r>
              <a:rPr lang="en-US" sz="2000" b="0" dirty="0" smtClean="0"/>
              <a:t> </a:t>
            </a:r>
            <a:r>
              <a:rPr lang="en-US" sz="2000" b="0" dirty="0"/>
              <a:t>ERM </a:t>
            </a:r>
            <a:r>
              <a:rPr lang="el-GR" sz="2000" b="0" dirty="0" smtClean="0"/>
              <a:t>υπέστησαν συναλλαγματικές κρίσεις και κατέρρευσαν οι προσδέσεις τους: η βρετανική στερλίνα, η ιταλική λίρα, το πορτογαλικό εσκούδο, και η ισπανική πεσέτα. </a:t>
            </a:r>
            <a:endParaRPr lang="en-US" sz="20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xEl>
                                              <p:pRg st="2" end="2"/>
                                            </p:txEl>
                                          </p:spTgt>
                                        </p:tgtEl>
                                        <p:attrNameLst>
                                          <p:attrName>style.visibility</p:attrName>
                                        </p:attrNameLst>
                                      </p:cBhvr>
                                      <p:to>
                                        <p:strVal val="visible"/>
                                      </p:to>
                                    </p:set>
                                    <p:animEffect transition="in" filter="wipe(left)">
                                      <p:cBhvr>
                                        <p:cTn id="12" dur="500"/>
                                        <p:tgtEl>
                                          <p:spTgt spid="2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xEl>
                                              <p:pRg st="4" end="4"/>
                                            </p:txEl>
                                          </p:spTgt>
                                        </p:tgtEl>
                                        <p:attrNameLst>
                                          <p:attrName>style.visibility</p:attrName>
                                        </p:attrNameLst>
                                      </p:cBhvr>
                                      <p:to>
                                        <p:strVal val="visible"/>
                                      </p:to>
                                    </p:set>
                                    <p:animEffect transition="in" filter="wipe(left)">
                                      <p:cBhvr>
                                        <p:cTn id="17" dur="500"/>
                                        <p:tgtEl>
                                          <p:spTgt spid="2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xEl>
                                              <p:pRg st="6" end="6"/>
                                            </p:txEl>
                                          </p:spTgt>
                                        </p:tgtEl>
                                        <p:attrNameLst>
                                          <p:attrName>style.visibility</p:attrName>
                                        </p:attrNameLst>
                                      </p:cBhvr>
                                      <p:to>
                                        <p:strVal val="visible"/>
                                      </p:to>
                                    </p:set>
                                    <p:animEffect transition="in" filter="wipe(left)">
                                      <p:cBhvr>
                                        <p:cTn id="22" dur="500"/>
                                        <p:tgtEl>
                                          <p:spTgt spid="2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566738" y="449943"/>
            <a:ext cx="8245475" cy="6364596"/>
          </a:xfrm>
          <a:prstGeom prst="rect">
            <a:avLst/>
          </a:prstGeom>
          <a:noFill/>
          <a:ln w="9525" algn="ctr">
            <a:noFill/>
            <a:miter lim="800000"/>
            <a:headEnd/>
            <a:tailEnd/>
          </a:ln>
        </p:spPr>
        <p:txBody>
          <a:bodyPr wrap="square">
            <a:spAutoFit/>
          </a:bodyPr>
          <a:lstStyle/>
          <a:p>
            <a:pPr>
              <a:spcBef>
                <a:spcPct val="10000"/>
              </a:spcBef>
              <a:spcAft>
                <a:spcPct val="10000"/>
              </a:spcAft>
            </a:pPr>
            <a:r>
              <a:rPr lang="el-GR" sz="2400" b="0" dirty="0" smtClean="0"/>
              <a:t>Η κρίση ήταν το αποτέλεσμα εντάσεων μεταξύ μακροοικονομικών στόχων της κεντρικής χώρας, της Γερμανίας (σφικτή νομισματική πολιτική για να αποφύγει την υπερθέρμανση της οικονομίας μετά από ένα μεγάλο δημοσιονομικό σοκ που προκάλεσε η επανένωση), και των στόχων των προσδεμένων χωρών (των οποίων οι αρχές επιθυμούσαν να χρησιμοποιήσουν επεκτατική νομισματική πολιτική για να αυξήσουν το προϊόν κατά τη διάρκεια μιας περιόδου παγκόσμιας επιβράδυνσης).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Η Ισπανία, η Ιταλία και η Πορτογαλία επανεντάχθηκαν στον </a:t>
            </a:r>
            <a:r>
              <a:rPr lang="en-US" sz="2400" b="0" dirty="0" smtClean="0"/>
              <a:t>ERM</a:t>
            </a:r>
            <a:r>
              <a:rPr lang="el-GR" sz="2400" b="0" dirty="0" smtClean="0"/>
              <a:t>, και τελικά υιοθέτησαν το ευρώ. Η Βρετανία όμως εγκατέλειψε οριστικά τον </a:t>
            </a:r>
            <a:r>
              <a:rPr lang="en-US" sz="2400" b="0" dirty="0" smtClean="0"/>
              <a:t>ERM </a:t>
            </a:r>
            <a:r>
              <a:rPr lang="el-GR" sz="2400" b="0" dirty="0" smtClean="0"/>
              <a:t>και έστρεψε τα νώτα της στο κοινό νόμισμα.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Σήμερα, τόσο στη Βρετανία όσο και στη Σουηδία, η αντίθεση της κοινής γνώμης στο ευρώ παραμένει υψηλή.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xEl>
                                              <p:pRg st="2" end="2"/>
                                            </p:txEl>
                                          </p:spTgt>
                                        </p:tgtEl>
                                        <p:attrNameLst>
                                          <p:attrName>style.visibility</p:attrName>
                                        </p:attrNameLst>
                                      </p:cBhvr>
                                      <p:to>
                                        <p:strVal val="visible"/>
                                      </p:to>
                                    </p:set>
                                    <p:animEffect transition="in" filter="wipe(left)">
                                      <p:cBhvr>
                                        <p:cTn id="12" dur="500"/>
                                        <p:tgtEl>
                                          <p:spTgt spid="2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xEl>
                                              <p:pRg st="4" end="4"/>
                                            </p:txEl>
                                          </p:spTgt>
                                        </p:tgtEl>
                                        <p:attrNameLst>
                                          <p:attrName>style.visibility</p:attrName>
                                        </p:attrNameLst>
                                      </p:cBhvr>
                                      <p:to>
                                        <p:strVal val="visible"/>
                                      </p:to>
                                    </p:set>
                                    <p:animEffect transition="in" filter="wipe(left)">
                                      <p:cBhvr>
                                        <p:cTn id="17" dur="500"/>
                                        <p:tgtEl>
                                          <p:spTgt spid="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2642" name="Text Box 2"/>
          <p:cNvSpPr txBox="1">
            <a:spLocks noChangeArrowheads="1"/>
          </p:cNvSpPr>
          <p:nvPr/>
        </p:nvSpPr>
        <p:spPr bwMode="auto">
          <a:xfrm>
            <a:off x="566738" y="820738"/>
            <a:ext cx="8315325" cy="5299912"/>
          </a:xfrm>
          <a:prstGeom prst="rect">
            <a:avLst/>
          </a:prstGeom>
          <a:noFill/>
          <a:ln w="9525" algn="ctr">
            <a:noFill/>
            <a:miter lim="800000"/>
            <a:headEnd/>
            <a:tailEnd/>
          </a:ln>
          <a:effectLst/>
        </p:spPr>
        <p:txBody>
          <a:bodyPr>
            <a:spAutoFit/>
          </a:bodyPr>
          <a:lstStyle/>
          <a:p>
            <a:pPr>
              <a:spcBef>
                <a:spcPct val="10000"/>
              </a:spcBef>
              <a:spcAft>
                <a:spcPct val="10000"/>
              </a:spcAft>
              <a:defRPr/>
            </a:pPr>
            <a:r>
              <a:rPr lang="el-GR" sz="2400" b="0" dirty="0" smtClean="0"/>
              <a:t>Διαφορετικές χώρες επιλέγουν να συμμετέχουν σε διαφορετικές πτυχές της οικονομικής και νομισματικής ενοποίησης, ένα περίεργο στοιχείο του εγχειρήματος της ΕΕ που είναι γνωστό ως </a:t>
            </a:r>
            <a:r>
              <a:rPr lang="el-GR" sz="2400" b="0" i="1" dirty="0" smtClean="0"/>
              <a:t>μεταβλητή γεωμετρία. </a:t>
            </a:r>
            <a:endParaRPr lang="en-US" sz="2400" b="0" dirty="0"/>
          </a:p>
          <a:p>
            <a:pPr>
              <a:spcBef>
                <a:spcPct val="10000"/>
              </a:spcBef>
              <a:spcAft>
                <a:spcPct val="10000"/>
              </a:spcAft>
              <a:defRPr/>
            </a:pPr>
            <a:endParaRPr lang="en-US" sz="1000" b="0" dirty="0"/>
          </a:p>
          <a:p>
            <a:pPr>
              <a:spcBef>
                <a:spcPct val="10000"/>
              </a:spcBef>
              <a:spcAft>
                <a:spcPct val="10000"/>
              </a:spcAft>
              <a:defRPr/>
            </a:pPr>
            <a:r>
              <a:rPr lang="en-US" sz="2400" b="0" dirty="0">
                <a:solidFill>
                  <a:srgbClr val="DB5447"/>
                </a:solidFill>
              </a:rPr>
              <a:t>■</a:t>
            </a:r>
            <a:r>
              <a:rPr lang="en-US" sz="2400" b="0" dirty="0"/>
              <a:t> </a:t>
            </a:r>
            <a:r>
              <a:rPr lang="el-GR" sz="2400" b="0" dirty="0" smtClean="0"/>
              <a:t>Από το 2010, η ΕΕ περιλαμβάνει 27 χώρες (ΕΕ-27). </a:t>
            </a:r>
            <a:r>
              <a:rPr lang="en-US" sz="2400" b="0" dirty="0" smtClean="0"/>
              <a:t> </a:t>
            </a:r>
            <a:endParaRPr lang="en-US" sz="2400" b="0" dirty="0"/>
          </a:p>
          <a:p>
            <a:pPr>
              <a:spcBef>
                <a:spcPct val="10000"/>
              </a:spcBef>
              <a:spcAft>
                <a:spcPct val="10000"/>
              </a:spcAft>
              <a:defRPr/>
            </a:pPr>
            <a:endParaRPr lang="en-US" sz="1000" b="0" dirty="0"/>
          </a:p>
          <a:p>
            <a:pPr marL="228600" indent="-228600">
              <a:spcBef>
                <a:spcPct val="10000"/>
              </a:spcBef>
              <a:spcAft>
                <a:spcPct val="10000"/>
              </a:spcAft>
              <a:defRPr/>
            </a:pPr>
            <a:r>
              <a:rPr lang="en-US" sz="2400" b="0" dirty="0">
                <a:solidFill>
                  <a:srgbClr val="DB5447"/>
                </a:solidFill>
              </a:rPr>
              <a:t>■</a:t>
            </a:r>
            <a:r>
              <a:rPr lang="en-US" sz="2400" b="0" dirty="0"/>
              <a:t> </a:t>
            </a:r>
            <a:r>
              <a:rPr lang="el-GR" sz="2400" b="0" dirty="0" smtClean="0"/>
              <a:t>Μια χώρα μπορεί να είναι στην ΕΕ αλλά όχι στην Ευρωζώνη. Είναι σημαντικό να θυμόμαστε ποιος είναι «μέσα» και ποιος «έξω» (βλέπε Σχήμα 21-1).</a:t>
            </a:r>
            <a:r>
              <a:rPr lang="en-US" sz="2400" b="0" dirty="0" smtClean="0"/>
              <a:t> </a:t>
            </a:r>
            <a:endParaRPr lang="en-US" sz="2400" b="0" dirty="0"/>
          </a:p>
          <a:p>
            <a:pPr>
              <a:spcBef>
                <a:spcPct val="10000"/>
              </a:spcBef>
              <a:spcAft>
                <a:spcPct val="10000"/>
              </a:spcAft>
              <a:defRPr/>
            </a:pPr>
            <a:endParaRPr lang="en-US" sz="1000" b="0" dirty="0"/>
          </a:p>
          <a:p>
            <a:pPr marL="228600" indent="-228600">
              <a:spcBef>
                <a:spcPct val="10000"/>
              </a:spcBef>
              <a:spcAft>
                <a:spcPct val="10000"/>
              </a:spcAft>
              <a:defRPr/>
            </a:pPr>
            <a:r>
              <a:rPr lang="en-US" sz="2400" b="0" dirty="0">
                <a:solidFill>
                  <a:srgbClr val="DB5447"/>
                </a:solidFill>
              </a:rPr>
              <a:t>■</a:t>
            </a:r>
            <a:r>
              <a:rPr lang="en-US" sz="2400" b="0" dirty="0"/>
              <a:t> </a:t>
            </a:r>
            <a:r>
              <a:rPr lang="el-GR" sz="2400" b="0" dirty="0" smtClean="0"/>
              <a:t>Οι χώρες που επιθυμούν να είναι «μέσα» πρέπει πρώτα να προσδέσουν τις συναλλαγματικές ισοτιμίες τους με το ευρώ σε σύστημα γνωστό ως </a:t>
            </a:r>
            <a:r>
              <a:rPr lang="el-GR" sz="2400" b="0" i="1" dirty="0" smtClean="0"/>
              <a:t>Μηχανισμό Συναλλαγματικών Ισοτιμιών </a:t>
            </a:r>
            <a:r>
              <a:rPr lang="en-US" sz="2400" b="0" dirty="0" smtClean="0"/>
              <a:t>(</a:t>
            </a:r>
            <a:r>
              <a:rPr lang="en-US" sz="2400" b="0" dirty="0"/>
              <a:t>ERM).</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2642">
                                            <p:txEl>
                                              <p:pRg st="0" end="0"/>
                                            </p:txEl>
                                          </p:spTgt>
                                        </p:tgtEl>
                                        <p:attrNameLst>
                                          <p:attrName>style.visibility</p:attrName>
                                        </p:attrNameLst>
                                      </p:cBhvr>
                                      <p:to>
                                        <p:strVal val="visible"/>
                                      </p:to>
                                    </p:set>
                                    <p:animEffect transition="in" filter="wipe(left)">
                                      <p:cBhvr>
                                        <p:cTn id="7" dur="500"/>
                                        <p:tgtEl>
                                          <p:spTgt spid="7526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52642">
                                            <p:txEl>
                                              <p:pRg st="2" end="2"/>
                                            </p:txEl>
                                          </p:spTgt>
                                        </p:tgtEl>
                                        <p:attrNameLst>
                                          <p:attrName>style.visibility</p:attrName>
                                        </p:attrNameLst>
                                      </p:cBhvr>
                                      <p:to>
                                        <p:strVal val="visible"/>
                                      </p:to>
                                    </p:set>
                                    <p:animEffect transition="in" filter="wipe(left)">
                                      <p:cBhvr>
                                        <p:cTn id="12" dur="500"/>
                                        <p:tgtEl>
                                          <p:spTgt spid="75264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52642">
                                            <p:txEl>
                                              <p:pRg st="4" end="4"/>
                                            </p:txEl>
                                          </p:spTgt>
                                        </p:tgtEl>
                                        <p:attrNameLst>
                                          <p:attrName>style.visibility</p:attrName>
                                        </p:attrNameLst>
                                      </p:cBhvr>
                                      <p:to>
                                        <p:strVal val="visible"/>
                                      </p:to>
                                    </p:set>
                                    <p:animEffect transition="in" filter="wipe(left)">
                                      <p:cBhvr>
                                        <p:cTn id="17" dur="500"/>
                                        <p:tgtEl>
                                          <p:spTgt spid="75264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52642">
                                            <p:txEl>
                                              <p:pRg st="6" end="6"/>
                                            </p:txEl>
                                          </p:spTgt>
                                        </p:tgtEl>
                                        <p:attrNameLst>
                                          <p:attrName>style.visibility</p:attrName>
                                        </p:attrNameLst>
                                      </p:cBhvr>
                                      <p:to>
                                        <p:strVal val="visible"/>
                                      </p:to>
                                    </p:set>
                                    <p:animEffect transition="in" filter="wipe(left)">
                                      <p:cBhvr>
                                        <p:cTn id="22" dur="500"/>
                                        <p:tgtEl>
                                          <p:spTgt spid="75264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2642" grpId="0" build="p" bldLvl="4"/>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566738" y="464457"/>
            <a:ext cx="8245475" cy="6423948"/>
          </a:xfrm>
          <a:prstGeom prst="rect">
            <a:avLst/>
          </a:prstGeom>
          <a:noFill/>
          <a:ln w="9525" algn="ctr">
            <a:noFill/>
            <a:miter lim="800000"/>
            <a:headEnd/>
            <a:tailEnd/>
          </a:ln>
        </p:spPr>
        <p:txBody>
          <a:bodyPr wrap="square">
            <a:spAutoFit/>
          </a:bodyPr>
          <a:lstStyle/>
          <a:p>
            <a:pPr>
              <a:spcBef>
                <a:spcPct val="10000"/>
              </a:spcBef>
              <a:spcAft>
                <a:spcPct val="10000"/>
              </a:spcAft>
            </a:pPr>
            <a:r>
              <a:rPr lang="el-GR" sz="2400" dirty="0" smtClean="0">
                <a:solidFill>
                  <a:srgbClr val="3D68AF"/>
                </a:solidFill>
              </a:rPr>
              <a:t>Η Ευρωζώνη Τίθεται σε Λειτουργία</a:t>
            </a:r>
            <a:r>
              <a:rPr lang="en-US" sz="2400" dirty="0" smtClean="0">
                <a:solidFill>
                  <a:srgbClr val="3D68AF"/>
                </a:solidFill>
              </a:rPr>
              <a:t>: </a:t>
            </a:r>
            <a:r>
              <a:rPr lang="en-US" sz="2400" dirty="0">
                <a:solidFill>
                  <a:srgbClr val="3D68AF"/>
                </a:solidFill>
              </a:rPr>
              <a:t>1999 </a:t>
            </a:r>
            <a:r>
              <a:rPr lang="el-GR" sz="2400" dirty="0" smtClean="0">
                <a:solidFill>
                  <a:srgbClr val="3D68AF"/>
                </a:solidFill>
              </a:rPr>
              <a:t>και Μετά</a:t>
            </a:r>
            <a:r>
              <a:rPr lang="en-US" sz="2400" dirty="0" smtClean="0">
                <a:solidFill>
                  <a:srgbClr val="3D68AF"/>
                </a:solidFill>
              </a:rPr>
              <a:t> </a:t>
            </a:r>
            <a:endParaRPr lang="en-US" sz="2400" dirty="0">
              <a:solidFill>
                <a:srgbClr val="3D68AF"/>
              </a:solidFill>
            </a:endParaRPr>
          </a:p>
          <a:p>
            <a:pPr>
              <a:spcBef>
                <a:spcPct val="10000"/>
              </a:spcBef>
              <a:spcAft>
                <a:spcPct val="10000"/>
              </a:spcAft>
            </a:pPr>
            <a:r>
              <a:rPr lang="el-GR" sz="2400" b="0" dirty="0" smtClean="0"/>
              <a:t>Το ευρώ καθιερώθηκε σε 11 χώρες την 1</a:t>
            </a:r>
            <a:r>
              <a:rPr lang="el-GR" sz="2400" b="0" baseline="30000" dirty="0" smtClean="0"/>
              <a:t>η</a:t>
            </a:r>
            <a:r>
              <a:rPr lang="el-GR" sz="2400" b="0" dirty="0" smtClean="0"/>
              <a:t> Ιανουαρίου 1999, και τη διαχείρισή του ανέλαβε μια </a:t>
            </a:r>
            <a:r>
              <a:rPr lang="el-GR" sz="2400" b="0" dirty="0" err="1" smtClean="0"/>
              <a:t>νεοιδρυθείσα</a:t>
            </a:r>
            <a:r>
              <a:rPr lang="el-GR" sz="2400" b="0" dirty="0" smtClean="0"/>
              <a:t> κεντρική τράπεζα, η </a:t>
            </a:r>
            <a:r>
              <a:rPr lang="el-GR" sz="2400" dirty="0" smtClean="0"/>
              <a:t>Ευρωπαϊκή Κεντρική Τράπεζα (ΕΚΤ)</a:t>
            </a:r>
            <a:r>
              <a:rPr lang="el-GR" sz="2400" b="0" dirty="0" smtClean="0"/>
              <a:t>. Η ΕΚΤ ανέλαβε τον έλεγχο της νομισματικής πολιτικής σε όλες τις χώρες της Ευρωζώνης την ημέρα αυτή από κάθε εθνική κεντρική τράπεζα.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Οι εθνικές κεντρικές τράπεζες εξακολουθούν να έχουν κάποιες εξουσίες. Αντιπροσωπεύουν τη χώρα τους στο συμβούλιο της ΕΚΤ και εξακολουθούν να επιβλέπουν και να ρυθμίζουν το εγχώριο χρηματοοικονομικό σύστημα.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Το ευρώ έγινε αμέσως η μονάδα μέτρησης αξιών στην Ευρωζώνη και συντελέστηκε μια βαθμιαία μετάβαση. Τα ευρώ άρχισαν να τίθενται σε κυκλοφορία και τα εθνικά νομίσματα αποσύρθηκαν. </a:t>
            </a:r>
            <a:r>
              <a:rPr lang="en-US" sz="2400" b="0" dirty="0" smtClean="0"/>
              <a:t>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animEffect transition="in" filter="wipe(left)">
                                      <p:cBhvr>
                                        <p:cTn id="11" dur="500"/>
                                        <p:tgtEl>
                                          <p:spTgt spid="2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4">
                                            <p:txEl>
                                              <p:pRg st="3" end="3"/>
                                            </p:txEl>
                                          </p:spTgt>
                                        </p:tgtEl>
                                        <p:attrNameLst>
                                          <p:attrName>style.visibility</p:attrName>
                                        </p:attrNameLst>
                                      </p:cBhvr>
                                      <p:to>
                                        <p:strVal val="visible"/>
                                      </p:to>
                                    </p:set>
                                    <p:animEffect transition="in" filter="wipe(left)">
                                      <p:cBhvr>
                                        <p:cTn id="16" dur="500"/>
                                        <p:tgtEl>
                                          <p:spTgt spid="2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4">
                                            <p:txEl>
                                              <p:pRg st="5" end="5"/>
                                            </p:txEl>
                                          </p:spTgt>
                                        </p:tgtEl>
                                        <p:attrNameLst>
                                          <p:attrName>style.visibility</p:attrName>
                                        </p:attrNameLst>
                                      </p:cBhvr>
                                      <p:to>
                                        <p:strVal val="visible"/>
                                      </p:to>
                                    </p:set>
                                    <p:animEffect transition="in" filter="wipe(left)">
                                      <p:cBhvr>
                                        <p:cTn id="21" dur="500"/>
                                        <p:tgtEl>
                                          <p:spTgt spid="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 name="Group 39"/>
          <p:cNvGrpSpPr>
            <a:grpSpLocks/>
          </p:cNvGrpSpPr>
          <p:nvPr/>
        </p:nvGrpSpPr>
        <p:grpSpPr bwMode="auto">
          <a:xfrm>
            <a:off x="577850" y="85725"/>
            <a:ext cx="8477250" cy="6505575"/>
            <a:chOff x="566738" y="2200275"/>
            <a:chExt cx="7805737" cy="4219575"/>
          </a:xfrm>
        </p:grpSpPr>
        <p:sp>
          <p:nvSpPr>
            <p:cNvPr id="95238" name="Rectangle 3"/>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95239" name="Rectangle 4"/>
            <p:cNvSpPr>
              <a:spLocks noChangeArrowheads="1"/>
            </p:cNvSpPr>
            <p:nvPr/>
          </p:nvSpPr>
          <p:spPr bwMode="auto">
            <a:xfrm>
              <a:off x="581024" y="2219322"/>
              <a:ext cx="7772401" cy="222689"/>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6" name="Text Box 7"/>
          <p:cNvSpPr txBox="1">
            <a:spLocks noChangeArrowheads="1"/>
          </p:cNvSpPr>
          <p:nvPr/>
        </p:nvSpPr>
        <p:spPr bwMode="auto">
          <a:xfrm>
            <a:off x="596900" y="106363"/>
            <a:ext cx="2668814" cy="286232"/>
          </a:xfrm>
          <a:prstGeom prst="rect">
            <a:avLst/>
          </a:prstGeom>
          <a:solidFill>
            <a:srgbClr val="E8F0D4"/>
          </a:solidFill>
          <a:ln w="9525" algn="ctr">
            <a:noFill/>
            <a:miter lim="800000"/>
            <a:headEnd/>
            <a:tailEnd/>
          </a:ln>
          <a:effectLst/>
        </p:spPr>
        <p:txBody>
          <a:bodyPr wrap="square">
            <a:spAutoFit/>
          </a:bodyPr>
          <a:lstStyle/>
          <a:p>
            <a:pPr marL="457200" indent="-457200">
              <a:lnSpc>
                <a:spcPct val="90000"/>
              </a:lnSpc>
              <a:spcBef>
                <a:spcPct val="10000"/>
              </a:spcBef>
              <a:spcAft>
                <a:spcPct val="10000"/>
              </a:spcAft>
              <a:defRPr/>
            </a:pPr>
            <a:r>
              <a:rPr lang="el-GR" dirty="0" smtClean="0">
                <a:solidFill>
                  <a:srgbClr val="831951"/>
                </a:solidFill>
              </a:rPr>
              <a:t>ΠΙΝΑΚΑΣ</a:t>
            </a:r>
            <a:r>
              <a:rPr lang="en-US" dirty="0" smtClean="0">
                <a:solidFill>
                  <a:srgbClr val="831951"/>
                </a:solidFill>
              </a:rPr>
              <a:t> </a:t>
            </a:r>
            <a:r>
              <a:rPr lang="en-US" dirty="0"/>
              <a:t>21-2 </a:t>
            </a:r>
            <a:r>
              <a:rPr lang="en-US" dirty="0">
                <a:solidFill>
                  <a:schemeClr val="bg1">
                    <a:lumMod val="65000"/>
                  </a:schemeClr>
                </a:solidFill>
              </a:rPr>
              <a:t>(1 </a:t>
            </a:r>
            <a:r>
              <a:rPr lang="el-GR" dirty="0" smtClean="0">
                <a:solidFill>
                  <a:schemeClr val="bg1">
                    <a:lumMod val="65000"/>
                  </a:schemeClr>
                </a:solidFill>
              </a:rPr>
              <a:t>από</a:t>
            </a:r>
            <a:r>
              <a:rPr lang="en-US" dirty="0" smtClean="0">
                <a:solidFill>
                  <a:schemeClr val="bg1">
                    <a:lumMod val="65000"/>
                  </a:schemeClr>
                </a:solidFill>
              </a:rPr>
              <a:t> </a:t>
            </a:r>
            <a:r>
              <a:rPr lang="en-US" dirty="0">
                <a:solidFill>
                  <a:schemeClr val="bg1">
                    <a:lumMod val="65000"/>
                  </a:schemeClr>
                </a:solidFill>
              </a:rPr>
              <a:t>2)</a:t>
            </a:r>
            <a:endParaRPr lang="en-US" dirty="0"/>
          </a:p>
        </p:txBody>
      </p:sp>
      <p:sp>
        <p:nvSpPr>
          <p:cNvPr id="7" name="Rectangle 6"/>
          <p:cNvSpPr>
            <a:spLocks noChangeArrowheads="1"/>
          </p:cNvSpPr>
          <p:nvPr/>
        </p:nvSpPr>
        <p:spPr bwMode="auto">
          <a:xfrm>
            <a:off x="650875" y="2035175"/>
            <a:ext cx="8304213" cy="4505325"/>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8" name="Rectangle 7"/>
          <p:cNvSpPr>
            <a:spLocks noChangeArrowheads="1"/>
          </p:cNvSpPr>
          <p:nvPr/>
        </p:nvSpPr>
        <p:spPr bwMode="auto">
          <a:xfrm>
            <a:off x="584200" y="333829"/>
            <a:ext cx="8370888" cy="1815882"/>
          </a:xfrm>
          <a:prstGeom prst="rect">
            <a:avLst/>
          </a:prstGeom>
          <a:noFill/>
          <a:ln w="9525">
            <a:noFill/>
            <a:miter lim="800000"/>
            <a:headEnd/>
            <a:tailEnd/>
          </a:ln>
        </p:spPr>
        <p:txBody>
          <a:bodyPr wrap="square">
            <a:spAutoFit/>
          </a:bodyPr>
          <a:lstStyle/>
          <a:p>
            <a:pPr>
              <a:spcBef>
                <a:spcPct val="10000"/>
              </a:spcBef>
              <a:spcAft>
                <a:spcPct val="10000"/>
              </a:spcAft>
            </a:pPr>
            <a:r>
              <a:rPr lang="el-GR" sz="1600" dirty="0" smtClean="0">
                <a:solidFill>
                  <a:srgbClr val="8A3A6A"/>
                </a:solidFill>
              </a:rPr>
              <a:t>Η ΕΕ των </a:t>
            </a:r>
            <a:r>
              <a:rPr lang="en-US" sz="1600" dirty="0" smtClean="0">
                <a:solidFill>
                  <a:srgbClr val="8A3A6A"/>
                </a:solidFill>
              </a:rPr>
              <a:t>27 </a:t>
            </a:r>
            <a:r>
              <a:rPr lang="el-GR" sz="1600" dirty="0" smtClean="0">
                <a:solidFill>
                  <a:srgbClr val="8A3A6A"/>
                </a:solidFill>
              </a:rPr>
              <a:t>και το Εγχείρημα του Ευρώ το</a:t>
            </a:r>
            <a:r>
              <a:rPr lang="en-US" sz="1600" dirty="0" smtClean="0">
                <a:solidFill>
                  <a:srgbClr val="8A3A6A"/>
                </a:solidFill>
              </a:rPr>
              <a:t> </a:t>
            </a:r>
            <a:r>
              <a:rPr lang="en-US" sz="1600" dirty="0">
                <a:solidFill>
                  <a:srgbClr val="8A3A6A"/>
                </a:solidFill>
              </a:rPr>
              <a:t>2011 </a:t>
            </a:r>
            <a:r>
              <a:rPr lang="el-GR" sz="1600" dirty="0" smtClean="0"/>
              <a:t>Ο πίνακας αυτός δείχνει την πρόοδο κάθε χώρας μέσω της συμμετοχής στην ΕΕ, της συμμετοχής στον </a:t>
            </a:r>
            <a:r>
              <a:rPr lang="en-US" sz="1600" dirty="0" smtClean="0"/>
              <a:t>ERM</a:t>
            </a:r>
            <a:r>
              <a:rPr lang="el-GR" sz="1600" dirty="0" smtClean="0"/>
              <a:t>, και της υιοθέτησης του ευρώ, το 2011. Οι ισοτιμίες του ευρώ των χωρών-μελών της Ευρωζώνης και των χωρών-μελών του </a:t>
            </a:r>
            <a:r>
              <a:rPr lang="en-US" sz="1600" dirty="0" smtClean="0"/>
              <a:t> ERM</a:t>
            </a:r>
            <a:r>
              <a:rPr lang="el-GR" sz="1600" dirty="0" smtClean="0"/>
              <a:t> παρατίθενται επίσης, αν και οι πρώτες έχουν πλέον εγκαταλείψει τα εθνικά τους νομίσματα</a:t>
            </a:r>
            <a:r>
              <a:rPr lang="en-US" sz="1600" dirty="0" smtClean="0"/>
              <a:t>. </a:t>
            </a:r>
            <a:r>
              <a:rPr lang="el-GR" sz="1600" dirty="0" smtClean="0"/>
              <a:t>Οι ημερομηνίες για μελλοντική υιοθέτηση του ευρώ σε πολλές περιπτώσεις είναι αβέβαιες</a:t>
            </a:r>
            <a:r>
              <a:rPr lang="en-US" sz="1600" dirty="0" smtClean="0"/>
              <a:t> </a:t>
            </a:r>
            <a:r>
              <a:rPr lang="el-GR" sz="1600" dirty="0" smtClean="0"/>
              <a:t>ή άγνωστες (καταδεικνύονται με ερωτηματικό). </a:t>
            </a:r>
            <a:endParaRPr lang="en-US" sz="1600" dirty="0"/>
          </a:p>
        </p:txBody>
      </p:sp>
      <p:pic>
        <p:nvPicPr>
          <p:cNvPr id="9" name="Picture 8"/>
          <p:cNvPicPr>
            <a:picLocks noChangeAspect="1"/>
          </p:cNvPicPr>
          <p:nvPr/>
        </p:nvPicPr>
        <p:blipFill>
          <a:blip r:embed="rId3" cstate="print"/>
          <a:srcRect/>
          <a:stretch>
            <a:fillRect/>
          </a:stretch>
        </p:blipFill>
        <p:spPr bwMode="auto">
          <a:xfrm>
            <a:off x="1076325" y="2124075"/>
            <a:ext cx="6991350" cy="433387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500"/>
                                        <p:tgtEl>
                                          <p:spTgt spid="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left)">
                                      <p:cBhvr>
                                        <p:cTn id="17" dur="500"/>
                                        <p:tgtEl>
                                          <p:spTgt spid="8">
                                            <p:txEl>
                                              <p:pRg st="0" end="0"/>
                                            </p:txEl>
                                          </p:spTgt>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build="p" bldLvl="2"/>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97281" name="Group 39"/>
          <p:cNvGrpSpPr>
            <a:grpSpLocks/>
          </p:cNvGrpSpPr>
          <p:nvPr/>
        </p:nvGrpSpPr>
        <p:grpSpPr bwMode="auto">
          <a:xfrm>
            <a:off x="577850" y="644525"/>
            <a:ext cx="8477250" cy="5165725"/>
            <a:chOff x="566738" y="2200275"/>
            <a:chExt cx="7805737" cy="4219575"/>
          </a:xfrm>
        </p:grpSpPr>
        <p:sp>
          <p:nvSpPr>
            <p:cNvPr id="97287" name="Rectangle 3"/>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97288" name="Rectangle 4"/>
            <p:cNvSpPr>
              <a:spLocks noChangeArrowheads="1"/>
            </p:cNvSpPr>
            <p:nvPr/>
          </p:nvSpPr>
          <p:spPr bwMode="auto">
            <a:xfrm>
              <a:off x="581024" y="2219321"/>
              <a:ext cx="7772401" cy="268934"/>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6" name="Text Box 7"/>
          <p:cNvSpPr txBox="1">
            <a:spLocks noChangeArrowheads="1"/>
          </p:cNvSpPr>
          <p:nvPr/>
        </p:nvSpPr>
        <p:spPr bwMode="auto">
          <a:xfrm>
            <a:off x="596899" y="677863"/>
            <a:ext cx="2625271" cy="286232"/>
          </a:xfrm>
          <a:prstGeom prst="rect">
            <a:avLst/>
          </a:prstGeom>
          <a:solidFill>
            <a:srgbClr val="E8F0D4"/>
          </a:solidFill>
          <a:ln w="9525" algn="ctr">
            <a:noFill/>
            <a:miter lim="800000"/>
            <a:headEnd/>
            <a:tailEnd/>
          </a:ln>
          <a:effectLst/>
        </p:spPr>
        <p:txBody>
          <a:bodyPr wrap="square">
            <a:spAutoFit/>
          </a:bodyPr>
          <a:lstStyle/>
          <a:p>
            <a:pPr marL="457200" indent="-457200">
              <a:lnSpc>
                <a:spcPct val="90000"/>
              </a:lnSpc>
              <a:spcBef>
                <a:spcPct val="10000"/>
              </a:spcBef>
              <a:spcAft>
                <a:spcPct val="10000"/>
              </a:spcAft>
              <a:defRPr/>
            </a:pPr>
            <a:r>
              <a:rPr lang="el-GR" dirty="0" smtClean="0">
                <a:solidFill>
                  <a:srgbClr val="831951"/>
                </a:solidFill>
              </a:rPr>
              <a:t>ΠΙΝΑΚΑΣ</a:t>
            </a:r>
            <a:r>
              <a:rPr lang="en-US" dirty="0" smtClean="0">
                <a:solidFill>
                  <a:srgbClr val="831951"/>
                </a:solidFill>
              </a:rPr>
              <a:t> </a:t>
            </a:r>
            <a:r>
              <a:rPr lang="en-US" dirty="0"/>
              <a:t>21-2 </a:t>
            </a:r>
            <a:r>
              <a:rPr lang="en-US" dirty="0">
                <a:solidFill>
                  <a:schemeClr val="bg1">
                    <a:lumMod val="65000"/>
                  </a:schemeClr>
                </a:solidFill>
              </a:rPr>
              <a:t>(2 </a:t>
            </a:r>
            <a:r>
              <a:rPr lang="el-GR" dirty="0" smtClean="0">
                <a:solidFill>
                  <a:schemeClr val="bg1">
                    <a:lumMod val="65000"/>
                  </a:schemeClr>
                </a:solidFill>
              </a:rPr>
              <a:t>από</a:t>
            </a:r>
            <a:r>
              <a:rPr lang="en-US" dirty="0" smtClean="0">
                <a:solidFill>
                  <a:schemeClr val="bg1">
                    <a:lumMod val="65000"/>
                  </a:schemeClr>
                </a:solidFill>
              </a:rPr>
              <a:t> </a:t>
            </a:r>
            <a:r>
              <a:rPr lang="en-US" dirty="0">
                <a:solidFill>
                  <a:schemeClr val="bg1">
                    <a:lumMod val="65000"/>
                  </a:schemeClr>
                </a:solidFill>
              </a:rPr>
              <a:t>2)</a:t>
            </a:r>
            <a:endParaRPr lang="en-US" dirty="0"/>
          </a:p>
        </p:txBody>
      </p:sp>
      <p:sp>
        <p:nvSpPr>
          <p:cNvPr id="97283" name="Rectangle 6"/>
          <p:cNvSpPr>
            <a:spLocks noChangeArrowheads="1"/>
          </p:cNvSpPr>
          <p:nvPr/>
        </p:nvSpPr>
        <p:spPr bwMode="auto">
          <a:xfrm>
            <a:off x="650875" y="2593975"/>
            <a:ext cx="8304213" cy="2676525"/>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97284" name="Rectangle 7"/>
          <p:cNvSpPr>
            <a:spLocks noChangeArrowheads="1"/>
          </p:cNvSpPr>
          <p:nvPr/>
        </p:nvSpPr>
        <p:spPr bwMode="auto">
          <a:xfrm rot="10800000" flipV="1">
            <a:off x="584200" y="899886"/>
            <a:ext cx="8370888" cy="1815882"/>
          </a:xfrm>
          <a:prstGeom prst="rect">
            <a:avLst/>
          </a:prstGeom>
          <a:noFill/>
          <a:ln w="9525">
            <a:noFill/>
            <a:miter lim="800000"/>
            <a:headEnd/>
            <a:tailEnd/>
          </a:ln>
        </p:spPr>
        <p:txBody>
          <a:bodyPr wrap="square">
            <a:spAutoFit/>
          </a:bodyPr>
          <a:lstStyle/>
          <a:p>
            <a:pPr>
              <a:spcBef>
                <a:spcPct val="10000"/>
              </a:spcBef>
              <a:spcAft>
                <a:spcPct val="10000"/>
              </a:spcAft>
            </a:pPr>
            <a:r>
              <a:rPr lang="el-GR" sz="1600" dirty="0" smtClean="0">
                <a:solidFill>
                  <a:srgbClr val="8A3A6A"/>
                </a:solidFill>
              </a:rPr>
              <a:t>Η ΕΕ των </a:t>
            </a:r>
            <a:r>
              <a:rPr lang="en-US" sz="1600" dirty="0" smtClean="0">
                <a:solidFill>
                  <a:srgbClr val="8A3A6A"/>
                </a:solidFill>
              </a:rPr>
              <a:t>27 </a:t>
            </a:r>
            <a:r>
              <a:rPr lang="el-GR" sz="1600" dirty="0" smtClean="0">
                <a:solidFill>
                  <a:srgbClr val="8A3A6A"/>
                </a:solidFill>
              </a:rPr>
              <a:t>και το Εγχείρημα του Ευρώ το</a:t>
            </a:r>
            <a:r>
              <a:rPr lang="en-US" sz="1600" dirty="0" smtClean="0">
                <a:solidFill>
                  <a:srgbClr val="8A3A6A"/>
                </a:solidFill>
              </a:rPr>
              <a:t> 2011 </a:t>
            </a:r>
            <a:r>
              <a:rPr lang="el-GR" sz="1600" dirty="0" smtClean="0"/>
              <a:t>Ο πίνακας αυτός δείχνει την πρόοδο κάθε χώρας μέσω της συμμετοχής στην ΕΕ, της συμμετοχής στον </a:t>
            </a:r>
            <a:r>
              <a:rPr lang="en-US" sz="1600" dirty="0" smtClean="0"/>
              <a:t>ERM</a:t>
            </a:r>
            <a:r>
              <a:rPr lang="el-GR" sz="1600" dirty="0" smtClean="0"/>
              <a:t>, και της υιοθέτησης του ευρώ, το 2011. Οι ισοτιμίες του ευρώ των χωρών-μελών της Ευρωζώνης και των χωρών-μελών του </a:t>
            </a:r>
            <a:r>
              <a:rPr lang="en-US" sz="1600" dirty="0" smtClean="0"/>
              <a:t> ERM</a:t>
            </a:r>
            <a:r>
              <a:rPr lang="el-GR" sz="1600" dirty="0" smtClean="0"/>
              <a:t> παρατίθενται επίσης, αν και οι πρώτες έχουν πλέον εγκαταλείψει τα εθνικά τους νομίσματα</a:t>
            </a:r>
            <a:r>
              <a:rPr lang="en-US" sz="1600" dirty="0" smtClean="0"/>
              <a:t>. </a:t>
            </a:r>
            <a:r>
              <a:rPr lang="el-GR" sz="1600" dirty="0" smtClean="0"/>
              <a:t>Οι ημερομηνίες για μελλοντική υιοθέτηση του ευρώ σε πολλές περιπτώσεις είναι αβέβαιες</a:t>
            </a:r>
            <a:r>
              <a:rPr lang="en-US" sz="1600" dirty="0" smtClean="0"/>
              <a:t> </a:t>
            </a:r>
            <a:r>
              <a:rPr lang="el-GR" sz="1600" dirty="0" smtClean="0"/>
              <a:t>ή άγνωστες (καταδεικνύονται με ερωτηματικό). </a:t>
            </a:r>
            <a:endParaRPr lang="en-US" sz="1600" dirty="0" smtClean="0"/>
          </a:p>
        </p:txBody>
      </p:sp>
      <p:pic>
        <p:nvPicPr>
          <p:cNvPr id="9" name="Picture 8"/>
          <p:cNvPicPr>
            <a:picLocks noChangeAspect="1"/>
          </p:cNvPicPr>
          <p:nvPr/>
        </p:nvPicPr>
        <p:blipFill>
          <a:blip r:embed="rId3" cstate="print"/>
          <a:srcRect/>
          <a:stretch>
            <a:fillRect/>
          </a:stretch>
        </p:blipFill>
        <p:spPr bwMode="auto">
          <a:xfrm>
            <a:off x="708025" y="2636838"/>
            <a:ext cx="8181975" cy="2524125"/>
          </a:xfrm>
          <a:prstGeom prst="rect">
            <a:avLst/>
          </a:prstGeom>
          <a:noFill/>
          <a:ln w="9525">
            <a:noFill/>
            <a:miter lim="800000"/>
            <a:headEnd/>
            <a:tailEnd/>
          </a:ln>
        </p:spPr>
      </p:pic>
      <p:sp>
        <p:nvSpPr>
          <p:cNvPr id="10" name="Rectangle 9"/>
          <p:cNvSpPr>
            <a:spLocks noChangeArrowheads="1"/>
          </p:cNvSpPr>
          <p:nvPr/>
        </p:nvSpPr>
        <p:spPr bwMode="auto">
          <a:xfrm>
            <a:off x="650875" y="5286375"/>
            <a:ext cx="8304213" cy="738664"/>
          </a:xfrm>
          <a:prstGeom prst="rect">
            <a:avLst/>
          </a:prstGeom>
          <a:noFill/>
          <a:ln w="9525">
            <a:noFill/>
            <a:miter lim="800000"/>
            <a:headEnd/>
            <a:tailEnd/>
          </a:ln>
        </p:spPr>
        <p:txBody>
          <a:bodyPr>
            <a:spAutoFit/>
          </a:bodyPr>
          <a:lstStyle/>
          <a:p>
            <a:pPr>
              <a:spcBef>
                <a:spcPct val="10000"/>
              </a:spcBef>
              <a:spcAft>
                <a:spcPct val="10000"/>
              </a:spcAft>
            </a:pPr>
            <a:r>
              <a:rPr lang="en-US" b="0" dirty="0"/>
              <a:t>* </a:t>
            </a:r>
            <a:r>
              <a:rPr lang="el-GR" b="0" i="1" dirty="0" smtClean="0"/>
              <a:t>Το Ηνωμένο Βασίλειο και η Δανία έχουν νομικά την επιλογή να παραμείνουν εκτός ευρώ. Η Σουηδία έχει </a:t>
            </a:r>
            <a:r>
              <a:rPr lang="en-US" b="0" i="1" dirty="0" smtClean="0"/>
              <a:t> de facto</a:t>
            </a:r>
            <a:r>
              <a:rPr lang="el-GR" b="0" i="1" dirty="0" smtClean="0"/>
              <a:t> αυτή την επιλογή μη εντασσόμενη στον</a:t>
            </a:r>
            <a:r>
              <a:rPr lang="en-US" b="0" i="1" dirty="0" smtClean="0"/>
              <a:t> </a:t>
            </a:r>
            <a:r>
              <a:rPr lang="en-US" b="0" i="1" dirty="0"/>
              <a:t>ERM. </a:t>
            </a:r>
            <a:r>
              <a:rPr lang="el-GR" b="0" i="1" dirty="0" smtClean="0"/>
              <a:t>Όλες οι άλλες χώρες αναμένεται να ενταχθούν κάποια στιγμή. </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566738" y="665163"/>
            <a:ext cx="8245475" cy="5927777"/>
          </a:xfrm>
          <a:prstGeom prst="rect">
            <a:avLst/>
          </a:prstGeom>
          <a:noFill/>
          <a:ln w="9525" algn="ctr">
            <a:noFill/>
            <a:miter lim="800000"/>
            <a:headEnd/>
            <a:tailEnd/>
          </a:ln>
        </p:spPr>
        <p:txBody>
          <a:bodyPr>
            <a:spAutoFit/>
          </a:bodyPr>
          <a:lstStyle/>
          <a:p>
            <a:pPr>
              <a:spcBef>
                <a:spcPct val="10000"/>
              </a:spcBef>
              <a:spcAft>
                <a:spcPct val="10000"/>
              </a:spcAft>
            </a:pPr>
            <a:r>
              <a:rPr lang="el-GR" sz="2400" dirty="0" smtClean="0">
                <a:solidFill>
                  <a:srgbClr val="668C6B"/>
                </a:solidFill>
              </a:rPr>
              <a:t>Σύνοψη</a:t>
            </a:r>
            <a:endParaRPr lang="en-US" sz="2400" dirty="0">
              <a:solidFill>
                <a:srgbClr val="668C6B"/>
              </a:solidFill>
            </a:endParaRPr>
          </a:p>
          <a:p>
            <a:pPr>
              <a:spcBef>
                <a:spcPct val="10000"/>
              </a:spcBef>
              <a:spcAft>
                <a:spcPct val="10000"/>
              </a:spcAft>
            </a:pPr>
            <a:endParaRPr lang="en-US" sz="1000" dirty="0">
              <a:solidFill>
                <a:srgbClr val="668C6B"/>
              </a:solidFill>
            </a:endParaRPr>
          </a:p>
          <a:p>
            <a:pPr>
              <a:spcBef>
                <a:spcPct val="10000"/>
              </a:spcBef>
              <a:spcAft>
                <a:spcPct val="10000"/>
              </a:spcAft>
            </a:pPr>
            <a:r>
              <a:rPr lang="el-GR" sz="2400" b="0" dirty="0" smtClean="0"/>
              <a:t>Η ιστορία δείχνει ότι οι χώρες της Ευρώπης έχουν μια βαθιά τάση να προτιμούν σταθερές συναλλαγματικές ισοτιμίες  έναντι των κυμαινομένων.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Οι περισσότερες ευρωπαϊκές χώρες έχουν διατηρήσει προσδεμένες ισοτιμίες η μία έναντι της άλλης από τη δεκαετία του 1870.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Το εγχείρημα της ΕΕ έχει ωθήσει προς τα εμπρός μια διαδικασία βαθιάς οικονομικής ενοποίησης, με σημαντικά βήματα όπως η ΟΝΕ και η Συνθήκη </a:t>
            </a:r>
            <a:r>
              <a:rPr lang="el-GR" sz="2400" b="0" dirty="0" err="1" smtClean="0"/>
              <a:t>Σέγκεν</a:t>
            </a:r>
            <a:r>
              <a:rPr lang="el-GR" sz="2400" b="0" dirty="0" smtClean="0"/>
              <a:t>, φέρνοντας την Ευρώπη πλησιέστερα στο ιδανικό μιας ενιαίας αγοράς.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Ωστόσο, η ενοποίηση είναι εν μέρει πολιτική, και όχι μια καθαρά οικονομική επιλογή.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xEl>
                                              <p:pRg st="2" end="2"/>
                                            </p:txEl>
                                          </p:spTgt>
                                        </p:tgtEl>
                                        <p:attrNameLst>
                                          <p:attrName>style.visibility</p:attrName>
                                        </p:attrNameLst>
                                      </p:cBhvr>
                                      <p:to>
                                        <p:strVal val="visible"/>
                                      </p:to>
                                    </p:set>
                                    <p:animEffect transition="in" filter="wipe(left)">
                                      <p:cBhvr>
                                        <p:cTn id="12" dur="500"/>
                                        <p:tgtEl>
                                          <p:spTgt spid="2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xEl>
                                              <p:pRg st="4" end="4"/>
                                            </p:txEl>
                                          </p:spTgt>
                                        </p:tgtEl>
                                        <p:attrNameLst>
                                          <p:attrName>style.visibility</p:attrName>
                                        </p:attrNameLst>
                                      </p:cBhvr>
                                      <p:to>
                                        <p:strVal val="visible"/>
                                      </p:to>
                                    </p:set>
                                    <p:animEffect transition="in" filter="wipe(left)">
                                      <p:cBhvr>
                                        <p:cTn id="17" dur="500"/>
                                        <p:tgtEl>
                                          <p:spTgt spid="2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xEl>
                                              <p:pRg st="6" end="6"/>
                                            </p:txEl>
                                          </p:spTgt>
                                        </p:tgtEl>
                                        <p:attrNameLst>
                                          <p:attrName>style.visibility</p:attrName>
                                        </p:attrNameLst>
                                      </p:cBhvr>
                                      <p:to>
                                        <p:strVal val="visible"/>
                                      </p:to>
                                    </p:set>
                                    <p:animEffect transition="in" filter="wipe(left)">
                                      <p:cBhvr>
                                        <p:cTn id="22" dur="500"/>
                                        <p:tgtEl>
                                          <p:spTgt spid="2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
                                            <p:txEl>
                                              <p:pRg st="8" end="8"/>
                                            </p:txEl>
                                          </p:spTgt>
                                        </p:tgtEl>
                                        <p:attrNameLst>
                                          <p:attrName>style.visibility</p:attrName>
                                        </p:attrNameLst>
                                      </p:cBhvr>
                                      <p:to>
                                        <p:strVal val="visible"/>
                                      </p:to>
                                    </p:set>
                                    <p:animEffect transition="in" filter="wipe(left)">
                                      <p:cBhvr>
                                        <p:cTn id="27" dur="500"/>
                                        <p:tgtEl>
                                          <p:spTgt spid="2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23" name="Straight Connector 22"/>
          <p:cNvCxnSpPr>
            <a:cxnSpLocks noChangeShapeType="1"/>
          </p:cNvCxnSpPr>
          <p:nvPr/>
        </p:nvCxnSpPr>
        <p:spPr bwMode="auto">
          <a:xfrm>
            <a:off x="566738" y="508000"/>
            <a:ext cx="7421562" cy="0"/>
          </a:xfrm>
          <a:prstGeom prst="line">
            <a:avLst/>
          </a:prstGeom>
          <a:noFill/>
          <a:ln w="19050" cap="rnd" algn="ctr">
            <a:solidFill>
              <a:srgbClr val="9C3A45"/>
            </a:solidFill>
            <a:prstDash val="sysDash"/>
            <a:round/>
            <a:headEnd/>
            <a:tailEnd/>
          </a:ln>
        </p:spPr>
      </p:cxnSp>
      <p:sp>
        <p:nvSpPr>
          <p:cNvPr id="8" name="Rectangle 7"/>
          <p:cNvSpPr>
            <a:spLocks noChangeArrowheads="1"/>
          </p:cNvSpPr>
          <p:nvPr/>
        </p:nvSpPr>
        <p:spPr bwMode="auto">
          <a:xfrm>
            <a:off x="915988" y="303213"/>
            <a:ext cx="7072312" cy="192087"/>
          </a:xfrm>
          <a:prstGeom prst="rect">
            <a:avLst/>
          </a:prstGeom>
          <a:solidFill>
            <a:srgbClr val="F5D8A5"/>
          </a:solidFill>
          <a:ln w="9525" algn="ctr">
            <a:noFill/>
            <a:round/>
            <a:headEnd/>
            <a:tailEnd/>
          </a:ln>
        </p:spPr>
        <p:txBody>
          <a:bodyPr/>
          <a:lstStyle/>
          <a:p>
            <a:endParaRPr lang="en-US" sz="3200" b="0">
              <a:solidFill>
                <a:schemeClr val="tx2"/>
              </a:solidFill>
            </a:endParaRPr>
          </a:p>
        </p:txBody>
      </p:sp>
      <p:sp>
        <p:nvSpPr>
          <p:cNvPr id="22" name="Rectangle 3"/>
          <p:cNvSpPr>
            <a:spLocks noGrp="1" noChangeArrowheads="1"/>
          </p:cNvSpPr>
          <p:nvPr>
            <p:ph type="title"/>
          </p:nvPr>
        </p:nvSpPr>
        <p:spPr>
          <a:xfrm>
            <a:off x="0" y="0"/>
            <a:ext cx="9144001" cy="525463"/>
          </a:xfrm>
        </p:spPr>
        <p:txBody>
          <a:bodyPr anchor="b"/>
          <a:lstStyle/>
          <a:p>
            <a:pPr marL="347663" indent="-347663">
              <a:tabLst>
                <a:tab pos="5372100" algn="l"/>
              </a:tabLst>
            </a:pPr>
            <a:r>
              <a:rPr lang="en-US" dirty="0" smtClean="0">
                <a:solidFill>
                  <a:srgbClr val="69134B"/>
                </a:solidFill>
              </a:rPr>
              <a:t>3  </a:t>
            </a:r>
            <a:r>
              <a:rPr lang="el-GR" dirty="0" smtClean="0">
                <a:solidFill>
                  <a:srgbClr val="69134B"/>
                </a:solidFill>
              </a:rPr>
              <a:t>Εντάσεις της Ευρωζώνης σε Ήρεμους Καιρούς</a:t>
            </a:r>
            <a:r>
              <a:rPr lang="it-IT" dirty="0" smtClean="0">
                <a:solidFill>
                  <a:srgbClr val="69134B"/>
                </a:solidFill>
              </a:rPr>
              <a:t>, 1999–2007</a:t>
            </a:r>
            <a:endParaRPr lang="en-US" dirty="0" smtClean="0">
              <a:solidFill>
                <a:srgbClr val="69134B"/>
              </a:solidFill>
            </a:endParaRPr>
          </a:p>
        </p:txBody>
      </p:sp>
      <p:sp>
        <p:nvSpPr>
          <p:cNvPr id="24" name="Text Box 2"/>
          <p:cNvSpPr txBox="1">
            <a:spLocks noChangeArrowheads="1"/>
          </p:cNvSpPr>
          <p:nvPr/>
        </p:nvSpPr>
        <p:spPr bwMode="auto">
          <a:xfrm>
            <a:off x="566738" y="754743"/>
            <a:ext cx="8361362" cy="1015663"/>
          </a:xfrm>
          <a:prstGeom prst="rect">
            <a:avLst/>
          </a:prstGeom>
          <a:noFill/>
          <a:ln w="9525" algn="ctr">
            <a:noFill/>
            <a:miter lim="800000"/>
            <a:headEnd/>
            <a:tailEnd/>
          </a:ln>
        </p:spPr>
        <p:txBody>
          <a:bodyPr wrap="square">
            <a:spAutoFit/>
          </a:bodyPr>
          <a:lstStyle/>
          <a:p>
            <a:pPr>
              <a:spcBef>
                <a:spcPct val="10000"/>
              </a:spcBef>
              <a:spcAft>
                <a:spcPct val="10000"/>
              </a:spcAft>
            </a:pPr>
            <a:r>
              <a:rPr lang="el-GR" sz="2000" b="0" dirty="0" smtClean="0"/>
              <a:t>Από την έναρξή της το 1999 μέχρι το 2007 η Ευρωζώνη απολάμβανε μια περίοδο οικονομικής ανάπτυξης και σταθερότητας</a:t>
            </a:r>
            <a:r>
              <a:rPr lang="en-US" sz="2000" b="0" dirty="0" smtClean="0"/>
              <a:t>. </a:t>
            </a:r>
            <a:r>
              <a:rPr lang="el-GR" sz="2000" b="0" dirty="0" smtClean="0"/>
              <a:t>Στο κεφάλαιο αυτό θα κάνουμε μια ανασκόπηση αυτής της περιόδου.</a:t>
            </a:r>
            <a:endParaRPr lang="en-US" sz="2000" b="0" dirty="0"/>
          </a:p>
        </p:txBody>
      </p:sp>
      <p:sp>
        <p:nvSpPr>
          <p:cNvPr id="3" name="Rectangle 2"/>
          <p:cNvSpPr>
            <a:spLocks noChangeArrowheads="1"/>
          </p:cNvSpPr>
          <p:nvPr/>
        </p:nvSpPr>
        <p:spPr bwMode="auto">
          <a:xfrm>
            <a:off x="406400" y="2119086"/>
            <a:ext cx="4635500" cy="3972975"/>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668C6B"/>
                </a:solidFill>
              </a:rPr>
              <a:t>Ευρωπαϊκή Κεντρική Τράπεζα</a:t>
            </a:r>
            <a:endParaRPr lang="en-US" sz="2400" dirty="0">
              <a:solidFill>
                <a:srgbClr val="668C6B"/>
              </a:solidFill>
            </a:endParaRPr>
          </a:p>
          <a:p>
            <a:pPr>
              <a:spcBef>
                <a:spcPct val="10000"/>
              </a:spcBef>
              <a:spcAft>
                <a:spcPct val="10000"/>
              </a:spcAft>
            </a:pPr>
            <a:r>
              <a:rPr lang="el-GR" sz="2000" b="0" dirty="0" smtClean="0"/>
              <a:t>Το ότι η έδρα της Ευρωπαϊκής Κεντρικής Τράπεζας είναι στη Φραγκφούρτη δεν είναι σύμπτωση.  Αποτελεί απόδειξη της ισχυρής επιρροής της γερμανικής νομισματικής πολιτικής που κερδήθηκε από την εξαιρετική επίδοση της γερμανικής οικονομίας, και ιδιαίτερα της νομισματικής πολιτικής της από τη δεκαετία του 1950 μέχρι τη δεκαετία του 1990. </a:t>
            </a:r>
            <a:endParaRPr lang="en-US" sz="2000" dirty="0"/>
          </a:p>
        </p:txBody>
      </p:sp>
      <p:pic>
        <p:nvPicPr>
          <p:cNvPr id="8194" name="Picture 2"/>
          <p:cNvPicPr>
            <a:picLocks noChangeAspect="1" noChangeArrowheads="1"/>
          </p:cNvPicPr>
          <p:nvPr/>
        </p:nvPicPr>
        <p:blipFill>
          <a:blip r:embed="rId3" cstate="print"/>
          <a:srcRect/>
          <a:stretch>
            <a:fillRect/>
          </a:stretch>
        </p:blipFill>
        <p:spPr bwMode="auto">
          <a:xfrm>
            <a:off x="5041900" y="2085975"/>
            <a:ext cx="3886200" cy="2543175"/>
          </a:xfrm>
          <a:prstGeom prst="rect">
            <a:avLst/>
          </a:prstGeom>
          <a:noFill/>
          <a:ln w="9525">
            <a:noFill/>
            <a:miter lim="800000"/>
            <a:headEnd/>
            <a:tailEnd/>
          </a:ln>
        </p:spPr>
      </p:pic>
      <p:sp>
        <p:nvSpPr>
          <p:cNvPr id="2" name="Rectangle 1"/>
          <p:cNvSpPr>
            <a:spLocks noChangeArrowheads="1"/>
          </p:cNvSpPr>
          <p:nvPr/>
        </p:nvSpPr>
        <p:spPr bwMode="auto">
          <a:xfrm>
            <a:off x="5041900" y="4641850"/>
            <a:ext cx="3886200" cy="646331"/>
          </a:xfrm>
          <a:prstGeom prst="rect">
            <a:avLst/>
          </a:prstGeom>
          <a:noFill/>
          <a:ln w="9525">
            <a:noFill/>
            <a:miter lim="800000"/>
            <a:headEnd/>
            <a:tailEnd/>
          </a:ln>
        </p:spPr>
        <p:txBody>
          <a:bodyPr>
            <a:spAutoFit/>
          </a:bodyPr>
          <a:lstStyle/>
          <a:p>
            <a:pPr>
              <a:spcBef>
                <a:spcPct val="10000"/>
              </a:spcBef>
              <a:spcAft>
                <a:spcPct val="10000"/>
              </a:spcAft>
            </a:pPr>
            <a:r>
              <a:rPr lang="el-GR" sz="1800" b="0" dirty="0" smtClean="0"/>
              <a:t>Ο Πύργος της ΕΚΤ και το σήμα του ευρώ, στη Φραγκφούρτη. </a:t>
            </a:r>
            <a:endParaRPr lang="en-US" sz="18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4">
                                            <p:txEl>
                                              <p:pRg st="0" end="0"/>
                                            </p:txEl>
                                          </p:spTgt>
                                        </p:tgtEl>
                                        <p:attrNameLst>
                                          <p:attrName>style.visibility</p:attrName>
                                        </p:attrNameLst>
                                      </p:cBhvr>
                                      <p:to>
                                        <p:strVal val="visible"/>
                                      </p:to>
                                    </p:set>
                                    <p:animEffect transition="in" filter="wipe(left)">
                                      <p:cBhvr>
                                        <p:cTn id="18" dur="500"/>
                                        <p:tgtEl>
                                          <p:spTgt spid="24">
                                            <p:txEl>
                                              <p:pRg st="0" end="0"/>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8194"/>
                                        </p:tgtEl>
                                        <p:attrNameLst>
                                          <p:attrName>style.visibility</p:attrName>
                                        </p:attrNameLst>
                                      </p:cBhvr>
                                      <p:to>
                                        <p:strVal val="visible"/>
                                      </p:to>
                                    </p:set>
                                    <p:animEffect transition="in" filter="fade">
                                      <p:cBhvr>
                                        <p:cTn id="22" dur="500"/>
                                        <p:tgtEl>
                                          <p:spTgt spid="8194"/>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wipe(left)">
                                      <p:cBhvr>
                                        <p:cTn id="31" dur="500"/>
                                        <p:tgtEl>
                                          <p:spTgt spid="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wipe(left)">
                                      <p:cBhvr>
                                        <p:cTn id="3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p:bldP spid="24" grpId="0" build="p" bldLvl="5"/>
      <p:bldP spid="3" grpId="0" uiExpand="1" build="p"/>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566738" y="304800"/>
            <a:ext cx="8245475" cy="6518708"/>
          </a:xfrm>
          <a:prstGeom prst="rect">
            <a:avLst/>
          </a:prstGeom>
          <a:noFill/>
          <a:ln w="9525" algn="ctr">
            <a:noFill/>
            <a:miter lim="800000"/>
            <a:headEnd/>
            <a:tailEnd/>
          </a:ln>
        </p:spPr>
        <p:txBody>
          <a:bodyPr wrap="square">
            <a:spAutoFit/>
          </a:bodyPr>
          <a:lstStyle/>
          <a:p>
            <a:pPr>
              <a:spcBef>
                <a:spcPct val="10000"/>
              </a:spcBef>
              <a:spcAft>
                <a:spcPct val="10000"/>
              </a:spcAft>
            </a:pPr>
            <a:r>
              <a:rPr lang="el-GR" sz="2400" b="0" dirty="0" smtClean="0"/>
              <a:t>Βασικά χαρακτηριστικά της ΕΚΤ</a:t>
            </a:r>
            <a:r>
              <a:rPr lang="en-US" sz="2400" b="0" dirty="0" smtClean="0"/>
              <a:t>:</a:t>
            </a:r>
            <a:endParaRPr lang="en-US" sz="2400" b="0" dirty="0"/>
          </a:p>
          <a:p>
            <a:pPr>
              <a:spcBef>
                <a:spcPct val="10000"/>
              </a:spcBef>
              <a:spcAft>
                <a:spcPct val="10000"/>
              </a:spcAft>
            </a:pPr>
            <a:endParaRPr lang="en-US" sz="1000" b="0" dirty="0"/>
          </a:p>
          <a:p>
            <a:pPr>
              <a:spcBef>
                <a:spcPct val="10000"/>
              </a:spcBef>
              <a:spcAft>
                <a:spcPct val="10000"/>
              </a:spcAft>
            </a:pPr>
            <a:r>
              <a:rPr lang="en-US" sz="2400" b="0" dirty="0">
                <a:solidFill>
                  <a:srgbClr val="DB5447"/>
                </a:solidFill>
              </a:rPr>
              <a:t>■</a:t>
            </a:r>
            <a:r>
              <a:rPr lang="en-US" sz="2400" b="0" dirty="0"/>
              <a:t> </a:t>
            </a:r>
            <a:r>
              <a:rPr lang="el-GR" sz="2400" b="0" i="1" dirty="0" smtClean="0"/>
              <a:t>Εργαλεία και στόχοι</a:t>
            </a:r>
            <a:r>
              <a:rPr lang="en-US" sz="2400" b="0" i="1" dirty="0" smtClean="0"/>
              <a:t>. </a:t>
            </a:r>
            <a:r>
              <a:rPr lang="el-GR" sz="2400" b="0" dirty="0" smtClean="0"/>
              <a:t>Το εργαλείο που χρησιμοποιείται από την ΕΚΤ είναι το επιτόκιο στο οποία οι τράπεζες μπορούν να δανειστούν κεφάλαια. Σύμφωνα με το κεφάλαιο αυτό, πρωταρχικός στόχος της ΕΚΤ είναι η «διατήρηση της σταθερότητας των τιμών» στην ευρωζώνη. Δεύτερος στόχος είναι η «στήριξη των γενικών οικονομικών πολιτικών της Κοινότητας». </a:t>
            </a:r>
            <a:endParaRPr lang="en-US" sz="2400" b="0" dirty="0"/>
          </a:p>
          <a:p>
            <a:pPr>
              <a:spcBef>
                <a:spcPct val="10000"/>
              </a:spcBef>
              <a:spcAft>
                <a:spcPct val="10000"/>
              </a:spcAft>
            </a:pPr>
            <a:endParaRPr lang="en-US" sz="1000" b="0" dirty="0"/>
          </a:p>
          <a:p>
            <a:pPr>
              <a:spcBef>
                <a:spcPct val="10000"/>
              </a:spcBef>
              <a:spcAft>
                <a:spcPct val="10000"/>
              </a:spcAft>
            </a:pPr>
            <a:r>
              <a:rPr lang="en-US" sz="2400" b="0" dirty="0">
                <a:solidFill>
                  <a:srgbClr val="DB5447"/>
                </a:solidFill>
              </a:rPr>
              <a:t>■</a:t>
            </a:r>
            <a:r>
              <a:rPr lang="en-US" sz="2400" b="0" dirty="0"/>
              <a:t> </a:t>
            </a:r>
            <a:r>
              <a:rPr lang="el-GR" sz="2400" b="0" i="1" dirty="0" smtClean="0"/>
              <a:t>Απαγορευμένες δραστηριότητες</a:t>
            </a:r>
            <a:r>
              <a:rPr lang="en-US" sz="2400" b="0" i="1" dirty="0" smtClean="0"/>
              <a:t>. </a:t>
            </a:r>
            <a:r>
              <a:rPr lang="el-GR" sz="2400" b="0" dirty="0" smtClean="0"/>
              <a:t>Η ΕΚΤ δεν μπορεί να χρηματοδοτήσει άμεσα δημοσιονομικά ελλείμματα χωρών-μελών ή να παρέχει προγράμματα διάσωσης κυβερνήσεων-μελών. Επιπλέον, η ΕΚΤ δεν είναι εξουσιοδοτημένη να ενεργεί ως δανειστής τελευταίας καταφυγής με επέκταση των πιστώσεων προς χρηματοοικονομικά ιδρύματα στην Ευρωζώνη στην περίπτωση μιας τραπεζικής κρίσης. </a:t>
            </a:r>
            <a:r>
              <a:rPr lang="en-US" sz="2400" b="0" dirty="0" smtClean="0"/>
              <a:t>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xEl>
                                              <p:pRg st="2" end="2"/>
                                            </p:txEl>
                                          </p:spTgt>
                                        </p:tgtEl>
                                        <p:attrNameLst>
                                          <p:attrName>style.visibility</p:attrName>
                                        </p:attrNameLst>
                                      </p:cBhvr>
                                      <p:to>
                                        <p:strVal val="visible"/>
                                      </p:to>
                                    </p:set>
                                    <p:animEffect transition="in" filter="wipe(left)">
                                      <p:cBhvr>
                                        <p:cTn id="11" dur="500"/>
                                        <p:tgtEl>
                                          <p:spTgt spid="24">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4">
                                            <p:txEl>
                                              <p:pRg st="4" end="4"/>
                                            </p:txEl>
                                          </p:spTgt>
                                        </p:tgtEl>
                                        <p:attrNameLst>
                                          <p:attrName>style.visibility</p:attrName>
                                        </p:attrNameLst>
                                      </p:cBhvr>
                                      <p:to>
                                        <p:strVal val="visible"/>
                                      </p:to>
                                    </p:set>
                                    <p:animEffect transition="in" filter="wipe(left)">
                                      <p:cBhvr>
                                        <p:cTn id="16" dur="500"/>
                                        <p:tgtEl>
                                          <p:spTgt spid="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566738" y="217715"/>
            <a:ext cx="8245475" cy="7018668"/>
          </a:xfrm>
          <a:prstGeom prst="rect">
            <a:avLst/>
          </a:prstGeom>
          <a:noFill/>
          <a:ln w="9525" algn="ctr">
            <a:noFill/>
            <a:miter lim="800000"/>
            <a:headEnd/>
            <a:tailEnd/>
          </a:ln>
        </p:spPr>
        <p:txBody>
          <a:bodyPr wrap="square">
            <a:spAutoFit/>
          </a:bodyPr>
          <a:lstStyle/>
          <a:p>
            <a:pPr>
              <a:spcBef>
                <a:spcPct val="10000"/>
              </a:spcBef>
              <a:spcAft>
                <a:spcPct val="10000"/>
              </a:spcAft>
            </a:pPr>
            <a:r>
              <a:rPr lang="el-GR" sz="2400" b="0" dirty="0" smtClean="0"/>
              <a:t>Βασικά χαρακτηριστικά της ΕΚΤ</a:t>
            </a:r>
            <a:r>
              <a:rPr lang="en-US" sz="2400" b="0" dirty="0" smtClean="0"/>
              <a:t>:</a:t>
            </a:r>
          </a:p>
          <a:p>
            <a:pPr>
              <a:spcBef>
                <a:spcPct val="10000"/>
              </a:spcBef>
              <a:spcAft>
                <a:spcPct val="10000"/>
              </a:spcAft>
            </a:pPr>
            <a:endParaRPr lang="en-US" sz="1000" b="0" dirty="0"/>
          </a:p>
          <a:p>
            <a:pPr>
              <a:spcBef>
                <a:spcPct val="10000"/>
              </a:spcBef>
              <a:spcAft>
                <a:spcPct val="10000"/>
              </a:spcAft>
            </a:pPr>
            <a:r>
              <a:rPr lang="en-US" sz="2400" b="0" dirty="0">
                <a:solidFill>
                  <a:srgbClr val="DB5447"/>
                </a:solidFill>
              </a:rPr>
              <a:t>■</a:t>
            </a:r>
            <a:r>
              <a:rPr lang="en-US" sz="2400" b="0" dirty="0"/>
              <a:t> </a:t>
            </a:r>
            <a:r>
              <a:rPr lang="el-GR" sz="2400" b="0" i="1" dirty="0" smtClean="0"/>
              <a:t>Διακυβέρνηση και λήψη αποφάσεων. </a:t>
            </a:r>
            <a:r>
              <a:rPr lang="el-GR" sz="2400" b="0" dirty="0" smtClean="0"/>
              <a:t>Οι αποφάσεις νομισματικής πολιτικής λαμβάνονται σε συνεδριάσεις του Διοικητικού Συμβουλίου της ΕΚΤ, το οποίο αποτελείται από διευθυντές εθνικών κεντρικών τραπεζών της Ευρωζώνης και έξι μέλη από το διοικητικό συμβούλιο της ΕΚΤ. Στην πράξη, οι πολιτικές αποφάσεις λαμβάνονται με συναίνεση παρά κατά πλειοψηφία. Οι συναντήσεις συνήθως γίνονται δύο φορές το μήνα. </a:t>
            </a:r>
            <a:endParaRPr lang="en-US" sz="2400" b="0" dirty="0"/>
          </a:p>
          <a:p>
            <a:pPr>
              <a:spcBef>
                <a:spcPct val="10000"/>
              </a:spcBef>
              <a:spcAft>
                <a:spcPct val="10000"/>
              </a:spcAft>
            </a:pPr>
            <a:endParaRPr lang="en-US" sz="1000" b="0" dirty="0"/>
          </a:p>
          <a:p>
            <a:pPr>
              <a:spcBef>
                <a:spcPct val="10000"/>
              </a:spcBef>
              <a:spcAft>
                <a:spcPct val="10000"/>
              </a:spcAft>
            </a:pPr>
            <a:r>
              <a:rPr lang="en-US" sz="2400" b="0" dirty="0">
                <a:solidFill>
                  <a:srgbClr val="DB5447"/>
                </a:solidFill>
              </a:rPr>
              <a:t>■</a:t>
            </a:r>
            <a:r>
              <a:rPr lang="en-US" sz="2400" b="0" dirty="0"/>
              <a:t> </a:t>
            </a:r>
            <a:r>
              <a:rPr lang="el-GR" sz="2400" b="0" i="1" dirty="0" smtClean="0"/>
              <a:t>Λογοδοσία και ανεξαρτησία</a:t>
            </a:r>
            <a:r>
              <a:rPr lang="en-US" sz="2400" b="0" i="1" dirty="0" smtClean="0"/>
              <a:t>. </a:t>
            </a:r>
            <a:r>
              <a:rPr lang="el-GR" sz="2400" b="0" dirty="0" smtClean="0"/>
              <a:t>Κανενός είδους εξουσίες νομισματικής πολιτικής δεν έχουν δοθεί σε οποιοδήποτε άλλο θεσμό της ΕΕ. Κανένας θεσμός της ΕΕ δεν έχει την επίσημη εποπτεία της ΕΚΤ, και η ΕΚΤ δεν είναι υποχρεωμένη να δίνει λόγο σε κανένα πολιτικό σώμα.  Η ΕΚΤ δεν δημοσιεύει τα πρακτικά των συνεδριάσεών της. Η ΕΚΤ έχει μεγαλύτερη ανεξαρτησία από τις περισσότερες κεντρικές τράπεζες.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xEl>
                                              <p:pRg st="2" end="2"/>
                                            </p:txEl>
                                          </p:spTgt>
                                        </p:tgtEl>
                                        <p:attrNameLst>
                                          <p:attrName>style.visibility</p:attrName>
                                        </p:attrNameLst>
                                      </p:cBhvr>
                                      <p:to>
                                        <p:strVal val="visible"/>
                                      </p:to>
                                    </p:set>
                                    <p:animEffect transition="in" filter="wipe(left)">
                                      <p:cBhvr>
                                        <p:cTn id="7" dur="500"/>
                                        <p:tgtEl>
                                          <p:spTgt spid="2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xEl>
                                              <p:pRg st="4" end="4"/>
                                            </p:txEl>
                                          </p:spTgt>
                                        </p:tgtEl>
                                        <p:attrNameLst>
                                          <p:attrName>style.visibility</p:attrName>
                                        </p:attrNameLst>
                                      </p:cBhvr>
                                      <p:to>
                                        <p:strVal val="visible"/>
                                      </p:to>
                                    </p:set>
                                    <p:animEffect transition="in" filter="wipe(left)">
                                      <p:cBhvr>
                                        <p:cTn id="12" dur="500"/>
                                        <p:tgtEl>
                                          <p:spTgt spid="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566738" y="665163"/>
            <a:ext cx="8348662" cy="5201424"/>
          </a:xfrm>
          <a:prstGeom prst="rect">
            <a:avLst/>
          </a:prstGeom>
          <a:noFill/>
          <a:ln w="9525" algn="ctr">
            <a:noFill/>
            <a:miter lim="800000"/>
            <a:headEnd/>
            <a:tailEnd/>
          </a:ln>
        </p:spPr>
        <p:txBody>
          <a:bodyPr>
            <a:spAutoFit/>
          </a:bodyPr>
          <a:lstStyle/>
          <a:p>
            <a:pPr>
              <a:spcBef>
                <a:spcPct val="10000"/>
              </a:spcBef>
              <a:spcAft>
                <a:spcPct val="10000"/>
              </a:spcAft>
            </a:pPr>
            <a:r>
              <a:rPr lang="el-GR" sz="2400" dirty="0" smtClean="0">
                <a:solidFill>
                  <a:srgbClr val="3D68AF"/>
                </a:solidFill>
              </a:rPr>
              <a:t>Κριτική στην ΕΚΤ</a:t>
            </a:r>
            <a:r>
              <a:rPr lang="en-US" sz="2400" dirty="0" smtClean="0">
                <a:solidFill>
                  <a:srgbClr val="3D68AF"/>
                </a:solidFill>
              </a:rPr>
              <a:t> </a:t>
            </a:r>
            <a:r>
              <a:rPr lang="el-GR" sz="2000" b="0" dirty="0" smtClean="0"/>
              <a:t>Υπάρχει διχογνωμία όσον αφορά στο στόχο της σταθερότητας των τιμών. Ο στόχος ρυθμού πληθωρισμού μικρότερου ή «πλησίον» του 2% το χρόνο μεσοπρόθεσμα</a:t>
            </a:r>
            <a:r>
              <a:rPr lang="en-US" sz="2000" b="0" dirty="0" smtClean="0"/>
              <a:t> </a:t>
            </a:r>
            <a:r>
              <a:rPr lang="el-GR" sz="2000" b="0" dirty="0" smtClean="0"/>
              <a:t> είναι ασαφής (οι έννοιες «πλησίον» και «μεσοπρόθεσμα» δεν ορίζονται επακριβώς). Ο στόχος είναι επίσης ασύμμετρος (δεν υπάρχει χαμηλότερο όριο να διαφυλαχθεί από τον πληθωρισμό), κάτι που αποτέλεσε λόγο ανησυχίας κατά τη διάρκεια της Μεγάλης Ύφεσης που ακολούθησε την παγκόσμια χρηματοοικονομική κρίση του 2008.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Η ΕΚΤ έχει ενεργήσει ως εάν να δίνει λίγη βαρύτητα στην οικονομική απόδοση, την ανάπτυξη, και την ανεργία, και σε ότι έχει σχέση με την πραγματική οικονομία στον κύκλο των επιχειρήσεων. Στον τομέα αυτό, οι πολιτικές επιλογές της ΕΚΤ είναι διαφορετικές από, ας πούμε, της Κεντρικής Τράπεζας των ΗΠΑ, η οποία είναι εξουσιοδοτημένη από το Κογκρέσο όχι μόνο με τη διασφάλιση της σταθερότητας των τιμών αλλά και με την επίτευξη πλήρους απασχόλησης.</a:t>
            </a:r>
            <a:endParaRPr lang="en-US" sz="20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xEl>
                                              <p:pRg st="2" end="2"/>
                                            </p:txEl>
                                          </p:spTgt>
                                        </p:tgtEl>
                                        <p:attrNameLst>
                                          <p:attrName>style.visibility</p:attrName>
                                        </p:attrNameLst>
                                      </p:cBhvr>
                                      <p:to>
                                        <p:strVal val="visible"/>
                                      </p:to>
                                    </p:set>
                                    <p:animEffect transition="in" filter="wipe(left)">
                                      <p:cBhvr>
                                        <p:cTn id="12"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566738" y="188686"/>
            <a:ext cx="8348662" cy="6518708"/>
          </a:xfrm>
          <a:prstGeom prst="rect">
            <a:avLst/>
          </a:prstGeom>
          <a:noFill/>
          <a:ln w="9525" algn="ctr">
            <a:noFill/>
            <a:miter lim="800000"/>
            <a:headEnd/>
            <a:tailEnd/>
          </a:ln>
        </p:spPr>
        <p:txBody>
          <a:bodyPr wrap="square">
            <a:spAutoFit/>
          </a:bodyPr>
          <a:lstStyle/>
          <a:p>
            <a:pPr>
              <a:spcBef>
                <a:spcPct val="10000"/>
              </a:spcBef>
              <a:spcAft>
                <a:spcPct val="10000"/>
              </a:spcAft>
            </a:pPr>
            <a:r>
              <a:rPr lang="el-GR" sz="2400" b="0" dirty="0" smtClean="0"/>
              <a:t>Υπάρχει αντιπαράθεση όσον αφορά στην χρήση από την ΕΚΤ μιας τιμής αναφοράς για την προσφορά ποσότητας χρήματος (4,5% ετησίως). Όπως είδαμε στο κεφάλαιο για τις συναλλαγματικές ισοτιμίες μακροπρόθεσμα, ένας σταθερός ρυθμός αύξησης του χρήματος μπορεί να είναι συνεπής με ένα στόχο πληθωρισμού μόνο τυχαία.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Υπάρχει αντιπαράθεση όσον αφορά στη αυστηρή ερμηνεία των κανόνων «απαγορευμένων δραστηριοτήτων». Τι συμβαίνει στην περίπτωση μιας μεγάλης τραπεζικής κρίσης στην Ευρωζώνη; Οι μεγάλες κρίσεις αποδεικνύονται περισσότερο δύσκολες στο να προληφθούν ή να περιοριστούν.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Υπάρχει αντιπαράθεση όσον αφορά στη διαδικασία λήψης αποφάσεων. Οι συναινετικές αποφάσεις μπορεί να ωφελούν το </a:t>
            </a:r>
            <a:r>
              <a:rPr lang="en-US" sz="2400" b="0" dirty="0" smtClean="0"/>
              <a:t>status </a:t>
            </a:r>
            <a:r>
              <a:rPr lang="en-US" sz="2400" b="0" dirty="0"/>
              <a:t>quo, </a:t>
            </a:r>
            <a:r>
              <a:rPr lang="el-GR" sz="2400" b="0" dirty="0" smtClean="0"/>
              <a:t>προκαλώντας μια υστέρηση πολιτικής όταν αυτή οφείλει να δείξει κινητικότητα.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xEl>
                                              <p:pRg st="2" end="2"/>
                                            </p:txEl>
                                          </p:spTgt>
                                        </p:tgtEl>
                                        <p:attrNameLst>
                                          <p:attrName>style.visibility</p:attrName>
                                        </p:attrNameLst>
                                      </p:cBhvr>
                                      <p:to>
                                        <p:strVal val="visible"/>
                                      </p:to>
                                    </p:set>
                                    <p:animEffect transition="in" filter="wipe(left)">
                                      <p:cBhvr>
                                        <p:cTn id="12" dur="500"/>
                                        <p:tgtEl>
                                          <p:spTgt spid="2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xEl>
                                              <p:pRg st="4" end="4"/>
                                            </p:txEl>
                                          </p:spTgt>
                                        </p:tgtEl>
                                        <p:attrNameLst>
                                          <p:attrName>style.visibility</p:attrName>
                                        </p:attrNameLst>
                                      </p:cBhvr>
                                      <p:to>
                                        <p:strVal val="visible"/>
                                      </p:to>
                                    </p:set>
                                    <p:animEffect transition="in" filter="wipe(left)">
                                      <p:cBhvr>
                                        <p:cTn id="17" dur="500"/>
                                        <p:tgtEl>
                                          <p:spTgt spid="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566738" y="411163"/>
            <a:ext cx="8348662" cy="6097054"/>
          </a:xfrm>
          <a:prstGeom prst="rect">
            <a:avLst/>
          </a:prstGeom>
          <a:noFill/>
          <a:ln w="9525" algn="ctr">
            <a:noFill/>
            <a:miter lim="800000"/>
            <a:headEnd/>
            <a:tailEnd/>
          </a:ln>
        </p:spPr>
        <p:txBody>
          <a:bodyPr>
            <a:spAutoFit/>
          </a:bodyPr>
          <a:lstStyle/>
          <a:p>
            <a:pPr>
              <a:spcBef>
                <a:spcPct val="10000"/>
              </a:spcBef>
              <a:spcAft>
                <a:spcPct val="10000"/>
              </a:spcAft>
            </a:pPr>
            <a:endParaRPr lang="en-US" sz="1000" b="0" dirty="0"/>
          </a:p>
          <a:p>
            <a:pPr>
              <a:spcBef>
                <a:spcPct val="10000"/>
              </a:spcBef>
              <a:spcAft>
                <a:spcPct val="10000"/>
              </a:spcAft>
            </a:pPr>
            <a:r>
              <a:rPr lang="el-GR" sz="2400" b="0" dirty="0" smtClean="0"/>
              <a:t>Ένα πολυάριθμο Συμβούλιο καταλήγει σε συναίνεση πιο δύσκολα, ιδιαίτερα όσο περισσότερες χώρες εντάσσονται στο ευρώ, όμως η δομή του Συμβουλίου καθορίζεται από τη Συνθήκη του Μάαστριχτ και θα ήταν αδύνατον να μεταβληθεί χωρίς αναθεώρηση της συνθήκης.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Υπάρχει διχογνωμία όσον αφορά στην έλλειψη λογοδοσίας από την ΕΚΤ. Πολλά σώματα της ΕΕ πάσχουν από ένα «δημοκρατικό έλλειμμα», με συνθήκες να επιδιώκονται σε ενδοκυβερνητικό επίπεδο και χωρίς λαϊκή επικύρωση ή διαβούλευση. Η ΕΚΤ μπορεί να εμφανίζεται ακόμα πιο απομακρυσμένη σε ένα </a:t>
            </a:r>
            <a:r>
              <a:rPr lang="el-GR" sz="2400" b="0" dirty="0" err="1" smtClean="0"/>
              <a:t>υπερκυβερνητικό</a:t>
            </a:r>
            <a:r>
              <a:rPr lang="el-GR" sz="2400" b="0" dirty="0" smtClean="0"/>
              <a:t> επίπεδο</a:t>
            </a:r>
            <a:r>
              <a:rPr lang="en-US" sz="2400" b="0" dirty="0" smtClean="0"/>
              <a:t>. </a:t>
            </a:r>
            <a:r>
              <a:rPr lang="el-GR" sz="2400" b="0" dirty="0" smtClean="0"/>
              <a:t>Αντιδρώντας, οι υπουργοί οικονομικών της Ευρωζώνης συσπειρώθηκαν για να σχηματίσουν το </a:t>
            </a:r>
            <a:r>
              <a:rPr lang="en-US" sz="2400" b="0" i="1" dirty="0" err="1" smtClean="0"/>
              <a:t>Eurogroup</a:t>
            </a:r>
            <a:r>
              <a:rPr lang="en-US" sz="2400" b="0" i="1" dirty="0"/>
              <a:t>, </a:t>
            </a:r>
            <a:r>
              <a:rPr lang="el-GR" sz="2400" b="0" dirty="0" smtClean="0"/>
              <a:t>για να γνωμοδοτεί σχετικά με το τι κάνει (ή θα πρέπει να κάνει) η ΕΚΤ. </a:t>
            </a:r>
            <a:r>
              <a:rPr lang="en-US" sz="2400" b="0" dirty="0" smtClean="0"/>
              <a:t>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1" end="1"/>
                                            </p:txEl>
                                          </p:spTgt>
                                        </p:tgtEl>
                                        <p:attrNameLst>
                                          <p:attrName>style.visibility</p:attrName>
                                        </p:attrNameLst>
                                      </p:cBhvr>
                                      <p:to>
                                        <p:strVal val="visible"/>
                                      </p:to>
                                    </p:set>
                                    <p:animEffect transition="in" filter="wipe(left)">
                                      <p:cBhvr>
                                        <p:cTn id="7" dur="500"/>
                                        <p:tgtEl>
                                          <p:spTgt spid="2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xEl>
                                              <p:pRg st="3" end="3"/>
                                            </p:txEl>
                                          </p:spTgt>
                                        </p:tgtEl>
                                        <p:attrNameLst>
                                          <p:attrName>style.visibility</p:attrName>
                                        </p:attrNameLst>
                                      </p:cBhvr>
                                      <p:to>
                                        <p:strVal val="visible"/>
                                      </p:to>
                                    </p:set>
                                    <p:animEffect transition="in" filter="wipe(left)">
                                      <p:cBhvr>
                                        <p:cTn id="12" dur="500"/>
                                        <p:tgtEl>
                                          <p:spTgt spid="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8" name="Group 39"/>
          <p:cNvGrpSpPr>
            <a:grpSpLocks/>
          </p:cNvGrpSpPr>
          <p:nvPr/>
        </p:nvGrpSpPr>
        <p:grpSpPr bwMode="auto">
          <a:xfrm>
            <a:off x="577850" y="265113"/>
            <a:ext cx="8489950" cy="6356350"/>
            <a:chOff x="566738" y="2200275"/>
            <a:chExt cx="7805737" cy="4219575"/>
          </a:xfrm>
        </p:grpSpPr>
        <p:sp>
          <p:nvSpPr>
            <p:cNvPr id="21510" name="Rectangle 8"/>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21511" name="Rectangle 9"/>
            <p:cNvSpPr>
              <a:spLocks noChangeArrowheads="1"/>
            </p:cNvSpPr>
            <p:nvPr/>
          </p:nvSpPr>
          <p:spPr bwMode="auto">
            <a:xfrm>
              <a:off x="581024" y="2219322"/>
              <a:ext cx="7772401" cy="212045"/>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1" name="Text Box 7"/>
          <p:cNvSpPr txBox="1">
            <a:spLocks noChangeArrowheads="1"/>
          </p:cNvSpPr>
          <p:nvPr/>
        </p:nvSpPr>
        <p:spPr bwMode="auto">
          <a:xfrm>
            <a:off x="596900" y="285750"/>
            <a:ext cx="2197100"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n-US">
                <a:solidFill>
                  <a:srgbClr val="831951"/>
                </a:solidFill>
              </a:rPr>
              <a:t>FIGURE</a:t>
            </a:r>
            <a:r>
              <a:rPr lang="en-US"/>
              <a:t> 21-1</a:t>
            </a:r>
          </a:p>
        </p:txBody>
      </p:sp>
      <p:sp>
        <p:nvSpPr>
          <p:cNvPr id="12" name="Rectangle 11"/>
          <p:cNvSpPr>
            <a:spLocks noChangeArrowheads="1"/>
          </p:cNvSpPr>
          <p:nvPr/>
        </p:nvSpPr>
        <p:spPr bwMode="auto">
          <a:xfrm>
            <a:off x="650875" y="714375"/>
            <a:ext cx="5737225" cy="5038725"/>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3" name="Picture 2"/>
          <p:cNvPicPr>
            <a:picLocks noChangeAspect="1"/>
          </p:cNvPicPr>
          <p:nvPr/>
        </p:nvPicPr>
        <p:blipFill>
          <a:blip r:embed="rId3" cstate="print"/>
          <a:srcRect/>
          <a:stretch>
            <a:fillRect/>
          </a:stretch>
        </p:blipFill>
        <p:spPr bwMode="auto">
          <a:xfrm>
            <a:off x="61913" y="0"/>
            <a:ext cx="7180716" cy="6057900"/>
          </a:xfrm>
          <a:prstGeom prst="rect">
            <a:avLst/>
          </a:prstGeom>
          <a:noFill/>
          <a:ln w="9525">
            <a:noFill/>
            <a:miter lim="800000"/>
            <a:headEnd/>
            <a:tailEnd/>
          </a:ln>
        </p:spPr>
      </p:pic>
      <p:sp>
        <p:nvSpPr>
          <p:cNvPr id="13" name="Rectangle 12"/>
          <p:cNvSpPr>
            <a:spLocks noChangeArrowheads="1"/>
          </p:cNvSpPr>
          <p:nvPr/>
        </p:nvSpPr>
        <p:spPr bwMode="auto">
          <a:xfrm>
            <a:off x="6388100" y="619125"/>
            <a:ext cx="2755900" cy="4961358"/>
          </a:xfrm>
          <a:prstGeom prst="rect">
            <a:avLst/>
          </a:prstGeom>
          <a:noFill/>
          <a:ln w="9525">
            <a:noFill/>
            <a:miter lim="800000"/>
            <a:headEnd/>
            <a:tailEnd/>
          </a:ln>
        </p:spPr>
        <p:txBody>
          <a:bodyPr>
            <a:spAutoFit/>
          </a:bodyPr>
          <a:lstStyle/>
          <a:p>
            <a:pPr>
              <a:spcBef>
                <a:spcPct val="10000"/>
              </a:spcBef>
              <a:spcAft>
                <a:spcPct val="10000"/>
              </a:spcAft>
            </a:pPr>
            <a:r>
              <a:rPr lang="el-GR" sz="1600" dirty="0" smtClean="0">
                <a:solidFill>
                  <a:srgbClr val="8A3A6A"/>
                </a:solidFill>
              </a:rPr>
              <a:t>ΕΕ</a:t>
            </a:r>
            <a:r>
              <a:rPr lang="en-US" sz="1600" dirty="0" smtClean="0">
                <a:solidFill>
                  <a:srgbClr val="8A3A6A"/>
                </a:solidFill>
              </a:rPr>
              <a:t> </a:t>
            </a:r>
            <a:r>
              <a:rPr lang="en-US" sz="1600" dirty="0">
                <a:solidFill>
                  <a:srgbClr val="8A3A6A"/>
                </a:solidFill>
              </a:rPr>
              <a:t>à la Carte </a:t>
            </a:r>
            <a:r>
              <a:rPr lang="el-GR" sz="1600" dirty="0" smtClean="0"/>
              <a:t>Ο χάρτης αυτός δείχνει τις χώρες της Ευρώπης το 2001, διακρίνοντας τα μέλη της ΕΕ, της Ευρωζώνης, και του </a:t>
            </a:r>
            <a:r>
              <a:rPr lang="en-US" sz="1600" dirty="0" smtClean="0"/>
              <a:t> ERM </a:t>
            </a:r>
            <a:r>
              <a:rPr lang="el-GR" sz="1600" dirty="0" smtClean="0"/>
              <a:t>καθώς και τις προς ένταξη χώρες-μέλη.</a:t>
            </a:r>
            <a:r>
              <a:rPr lang="en-US" sz="1600" dirty="0" smtClean="0"/>
              <a:t> </a:t>
            </a:r>
            <a:endParaRPr lang="en-US" sz="1600" dirty="0"/>
          </a:p>
          <a:p>
            <a:pPr>
              <a:spcBef>
                <a:spcPct val="10000"/>
              </a:spcBef>
              <a:spcAft>
                <a:spcPct val="10000"/>
              </a:spcAft>
            </a:pPr>
            <a:r>
              <a:rPr lang="el-GR" sz="1200" b="0" i="1" dirty="0" smtClean="0"/>
              <a:t>Σημειώσεις:</a:t>
            </a:r>
            <a:endParaRPr lang="en-US" sz="1200" b="0" i="1" dirty="0"/>
          </a:p>
          <a:p>
            <a:pPr>
              <a:spcBef>
                <a:spcPct val="10000"/>
              </a:spcBef>
              <a:spcAft>
                <a:spcPct val="10000"/>
              </a:spcAft>
            </a:pPr>
            <a:r>
              <a:rPr lang="en-US" sz="1200" b="0" i="1" dirty="0" smtClean="0"/>
              <a:t>E</a:t>
            </a:r>
            <a:r>
              <a:rPr lang="el-GR" sz="1200" b="0" i="1" dirty="0" smtClean="0"/>
              <a:t>Ε-Ευρωζώνη</a:t>
            </a:r>
            <a:r>
              <a:rPr lang="en-US" sz="1200" b="0" i="1" dirty="0" smtClean="0"/>
              <a:t> </a:t>
            </a:r>
            <a:r>
              <a:rPr lang="en-US" sz="1200" b="0" i="1" dirty="0"/>
              <a:t>(17): </a:t>
            </a:r>
            <a:r>
              <a:rPr lang="el-GR" sz="1200" b="0" i="1" dirty="0" smtClean="0"/>
              <a:t> Αυστρία, Βέλγιο, Κύπρος, Εσθονία, Φινλανδία, Γαλλία, Γερμανία, Ελλάδα, Ιρλανδία, Ιταλία, Λουξεμβούργο, Μάλτα, Ολλανδία, Πορτογαλία, Σλοβακία, Σλοβενία, Ισπανία.</a:t>
            </a:r>
          </a:p>
          <a:p>
            <a:pPr>
              <a:spcBef>
                <a:spcPct val="10000"/>
              </a:spcBef>
              <a:spcAft>
                <a:spcPct val="10000"/>
              </a:spcAft>
            </a:pPr>
            <a:r>
              <a:rPr lang="en-US" sz="1200" b="0" i="1" dirty="0" smtClean="0"/>
              <a:t>E</a:t>
            </a:r>
            <a:r>
              <a:rPr lang="el-GR" sz="1200" b="0" i="1" dirty="0" smtClean="0"/>
              <a:t>Ε</a:t>
            </a:r>
            <a:r>
              <a:rPr lang="en-US" sz="1200" b="0" i="1" dirty="0" smtClean="0"/>
              <a:t>-ERM (3): </a:t>
            </a:r>
            <a:r>
              <a:rPr lang="el-GR" sz="1200" b="0" i="1" dirty="0" smtClean="0"/>
              <a:t>Δανία, Λιθουανία, Λετονία. </a:t>
            </a:r>
            <a:endParaRPr lang="en-US" sz="1200" b="0" i="1" dirty="0" smtClean="0"/>
          </a:p>
          <a:p>
            <a:pPr>
              <a:spcBef>
                <a:spcPct val="10000"/>
              </a:spcBef>
              <a:spcAft>
                <a:spcPct val="10000"/>
              </a:spcAft>
            </a:pPr>
            <a:r>
              <a:rPr lang="en-US" sz="1200" b="0" i="1" dirty="0" smtClean="0"/>
              <a:t>E</a:t>
            </a:r>
            <a:r>
              <a:rPr lang="el-GR" sz="1200" b="0" i="1" dirty="0" smtClean="0"/>
              <a:t>Ε-Άλλες</a:t>
            </a:r>
            <a:r>
              <a:rPr lang="en-US" sz="1200" b="0" i="1" dirty="0" smtClean="0"/>
              <a:t> </a:t>
            </a:r>
            <a:r>
              <a:rPr lang="en-US" sz="1200" b="0" i="1" dirty="0"/>
              <a:t>(7): </a:t>
            </a:r>
            <a:r>
              <a:rPr lang="el-GR" sz="1200" b="0" i="1" dirty="0" smtClean="0"/>
              <a:t>Βουλγαρία, Δημοκρατία της Τσεχίας, Ουγγαρία, Πολωνία, Ρουμανία, Σουηδία, Ηνωμένο Βασίλειο. </a:t>
            </a:r>
            <a:endParaRPr lang="en-US" sz="1200" b="0" i="1" dirty="0"/>
          </a:p>
          <a:p>
            <a:pPr>
              <a:spcBef>
                <a:spcPct val="10000"/>
              </a:spcBef>
              <a:spcAft>
                <a:spcPct val="10000"/>
              </a:spcAft>
            </a:pPr>
            <a:r>
              <a:rPr lang="el-GR" sz="1200" b="0" i="1" dirty="0" smtClean="0"/>
              <a:t>Υποψήφιες χώρες</a:t>
            </a:r>
            <a:r>
              <a:rPr lang="en-US" sz="1200" b="0" i="1" dirty="0" smtClean="0"/>
              <a:t> </a:t>
            </a:r>
            <a:r>
              <a:rPr lang="en-US" sz="1200" b="0" i="1" dirty="0"/>
              <a:t>(4): </a:t>
            </a:r>
            <a:r>
              <a:rPr lang="el-GR" sz="1200" b="0" i="1" dirty="0" smtClean="0"/>
              <a:t>Κροατία, Ισλανδία, ΠΓΔΜ, Τουρκία. </a:t>
            </a:r>
            <a:endParaRPr lang="en-US" sz="12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Effect transition="in" filter="wipe(left)">
                                      <p:cBhvr>
                                        <p:cTn id="25" dur="500"/>
                                        <p:tgtEl>
                                          <p:spTgt spid="1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3">
                                            <p:txEl>
                                              <p:pRg st="1" end="1"/>
                                            </p:txEl>
                                          </p:spTgt>
                                        </p:tgtEl>
                                        <p:attrNameLst>
                                          <p:attrName>style.visibility</p:attrName>
                                        </p:attrNameLst>
                                      </p:cBhvr>
                                      <p:to>
                                        <p:strVal val="visible"/>
                                      </p:to>
                                    </p:set>
                                    <p:animEffect transition="in" filter="wipe(left)">
                                      <p:cBhvr>
                                        <p:cTn id="30" dur="500"/>
                                        <p:tgtEl>
                                          <p:spTgt spid="13">
                                            <p:txEl>
                                              <p:pRg st="1" end="1"/>
                                            </p:txEl>
                                          </p:spTgt>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13">
                                            <p:txEl>
                                              <p:pRg st="2" end="2"/>
                                            </p:txEl>
                                          </p:spTgt>
                                        </p:tgtEl>
                                        <p:attrNameLst>
                                          <p:attrName>style.visibility</p:attrName>
                                        </p:attrNameLst>
                                      </p:cBhvr>
                                      <p:to>
                                        <p:strVal val="visible"/>
                                      </p:to>
                                    </p:set>
                                    <p:animEffect transition="in" filter="wipe(left)">
                                      <p:cBhvr>
                                        <p:cTn id="34" dur="500"/>
                                        <p:tgtEl>
                                          <p:spTgt spid="13">
                                            <p:txEl>
                                              <p:pRg st="2" end="2"/>
                                            </p:txEl>
                                          </p:spTgt>
                                        </p:tgtEl>
                                      </p:cBhvr>
                                    </p:animEffec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13">
                                            <p:txEl>
                                              <p:pRg st="3" end="3"/>
                                            </p:txEl>
                                          </p:spTgt>
                                        </p:tgtEl>
                                        <p:attrNameLst>
                                          <p:attrName>style.visibility</p:attrName>
                                        </p:attrNameLst>
                                      </p:cBhvr>
                                      <p:to>
                                        <p:strVal val="visible"/>
                                      </p:to>
                                    </p:set>
                                    <p:animEffect transition="in" filter="wipe(left)">
                                      <p:cBhvr>
                                        <p:cTn id="38" dur="500"/>
                                        <p:tgtEl>
                                          <p:spTgt spid="13">
                                            <p:txEl>
                                              <p:pRg st="3" end="3"/>
                                            </p:txEl>
                                          </p:spTgt>
                                        </p:tgtEl>
                                      </p:cBhvr>
                                    </p:animEffect>
                                  </p:childTnLst>
                                </p:cTn>
                              </p:par>
                            </p:childTnLst>
                          </p:cTn>
                        </p:par>
                        <p:par>
                          <p:cTn id="39" fill="hold">
                            <p:stCondLst>
                              <p:cond delay="1500"/>
                            </p:stCondLst>
                            <p:childTnLst>
                              <p:par>
                                <p:cTn id="40" presetID="22" presetClass="entr" presetSubtype="8" fill="hold" nodeType="afterEffect">
                                  <p:stCondLst>
                                    <p:cond delay="0"/>
                                  </p:stCondLst>
                                  <p:childTnLst>
                                    <p:set>
                                      <p:cBhvr>
                                        <p:cTn id="41" dur="1" fill="hold">
                                          <p:stCondLst>
                                            <p:cond delay="0"/>
                                          </p:stCondLst>
                                        </p:cTn>
                                        <p:tgtEl>
                                          <p:spTgt spid="13">
                                            <p:txEl>
                                              <p:pRg st="4" end="4"/>
                                            </p:txEl>
                                          </p:spTgt>
                                        </p:tgtEl>
                                        <p:attrNameLst>
                                          <p:attrName>style.visibility</p:attrName>
                                        </p:attrNameLst>
                                      </p:cBhvr>
                                      <p:to>
                                        <p:strVal val="visible"/>
                                      </p:to>
                                    </p:set>
                                    <p:animEffect transition="in" filter="wipe(left)">
                                      <p:cBhvr>
                                        <p:cTn id="42" dur="500"/>
                                        <p:tgtEl>
                                          <p:spTgt spid="13">
                                            <p:txEl>
                                              <p:pRg st="4" end="4"/>
                                            </p:txEl>
                                          </p:spTgt>
                                        </p:tgtEl>
                                      </p:cBhvr>
                                    </p:animEffect>
                                  </p:childTnLst>
                                </p:cTn>
                              </p:par>
                            </p:childTnLst>
                          </p:cTn>
                        </p:par>
                        <p:par>
                          <p:cTn id="43" fill="hold">
                            <p:stCondLst>
                              <p:cond delay="2000"/>
                            </p:stCondLst>
                            <p:childTnLst>
                              <p:par>
                                <p:cTn id="44" presetID="22" presetClass="entr" presetSubtype="8" fill="hold" nodeType="afterEffect">
                                  <p:stCondLst>
                                    <p:cond delay="0"/>
                                  </p:stCondLst>
                                  <p:childTnLst>
                                    <p:set>
                                      <p:cBhvr>
                                        <p:cTn id="45" dur="1" fill="hold">
                                          <p:stCondLst>
                                            <p:cond delay="0"/>
                                          </p:stCondLst>
                                        </p:cTn>
                                        <p:tgtEl>
                                          <p:spTgt spid="13">
                                            <p:txEl>
                                              <p:pRg st="5" end="5"/>
                                            </p:txEl>
                                          </p:spTgt>
                                        </p:tgtEl>
                                        <p:attrNameLst>
                                          <p:attrName>style.visibility</p:attrName>
                                        </p:attrNameLst>
                                      </p:cBhvr>
                                      <p:to>
                                        <p:strVal val="visible"/>
                                      </p:to>
                                    </p:set>
                                    <p:animEffect transition="in" filter="wipe(left)">
                                      <p:cBhvr>
                                        <p:cTn id="46"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566738" y="512763"/>
            <a:ext cx="8348662" cy="5521512"/>
          </a:xfrm>
          <a:prstGeom prst="rect">
            <a:avLst/>
          </a:prstGeom>
          <a:noFill/>
          <a:ln w="9525" algn="ctr">
            <a:noFill/>
            <a:miter lim="800000"/>
            <a:headEnd/>
            <a:tailEnd/>
          </a:ln>
        </p:spPr>
        <p:txBody>
          <a:bodyPr>
            <a:spAutoFit/>
          </a:bodyPr>
          <a:lstStyle/>
          <a:p>
            <a:pPr>
              <a:spcBef>
                <a:spcPct val="10000"/>
              </a:spcBef>
              <a:spcAft>
                <a:spcPct val="10000"/>
              </a:spcAft>
            </a:pPr>
            <a:r>
              <a:rPr lang="el-GR" sz="2400" dirty="0" smtClean="0">
                <a:solidFill>
                  <a:srgbClr val="3D68AF"/>
                </a:solidFill>
              </a:rPr>
              <a:t>Το Γερμανικό Υπόδειγμα</a:t>
            </a:r>
            <a:r>
              <a:rPr lang="en-US" sz="2400" dirty="0" smtClean="0">
                <a:solidFill>
                  <a:srgbClr val="3D68AF"/>
                </a:solidFill>
              </a:rPr>
              <a:t> </a:t>
            </a:r>
            <a:r>
              <a:rPr lang="el-GR" sz="2400" b="0" dirty="0" smtClean="0"/>
              <a:t>Οι υποστηρικτές της ΕΚΤ λένε ότι η ισχυρή ανεξαρτησία και ελευθερία είναι </a:t>
            </a:r>
            <a:r>
              <a:rPr lang="el-GR" sz="2400" b="0" dirty="0" err="1" smtClean="0"/>
              <a:t>ό,τι</a:t>
            </a:r>
            <a:r>
              <a:rPr lang="el-GR" sz="2400" b="0" dirty="0" smtClean="0"/>
              <a:t> ακριβώς χρειάζεται, και ότι η ΕΚΤ είναι δομημένη με τον σωστό </a:t>
            </a:r>
            <a:r>
              <a:rPr lang="el-GR" sz="2400" b="0" dirty="0" err="1" smtClean="0"/>
              <a:t>τρόο</a:t>
            </a:r>
            <a:r>
              <a:rPr lang="el-GR" sz="2400" b="0" dirty="0" smtClean="0"/>
              <a:t> – κατά το υπόδειγμα της </a:t>
            </a:r>
            <a:r>
              <a:rPr lang="en-US" sz="2400" b="0" dirty="0" err="1" smtClean="0"/>
              <a:t>Bundesbank</a:t>
            </a:r>
            <a:r>
              <a:rPr lang="en-US" sz="2400" b="0" dirty="0"/>
              <a:t>, </a:t>
            </a:r>
            <a:r>
              <a:rPr lang="el-GR" sz="2400" b="0" dirty="0" smtClean="0"/>
              <a:t>με ιδιαίτερη έμφαση στον χαμηλό πληθωρισμό και τον αποκλεισμό άλλων κριτηρίων καθώς και πλήρη διαχωρισμό της νομισματικής πολιτικής από την πολιτική.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Μετά από μια περίοδο επιζήμιου και χαοτικού υπερπληθωρισμού, οι ισχυρές αντιπληθωριστικές επιλογές διαμόρφωσαν την άσκηση της νομισματικής πολιτικής, από το 1958 μέχρι την άφιξη του ευρώ το 1999. Για να διασφαλίσουν ότι η </a:t>
            </a:r>
            <a:r>
              <a:rPr lang="en-US" sz="2400" b="0" dirty="0" err="1" smtClean="0"/>
              <a:t>Bundesbank</a:t>
            </a:r>
            <a:r>
              <a:rPr lang="en-US" sz="2400" b="0" dirty="0" smtClean="0"/>
              <a:t> </a:t>
            </a:r>
            <a:r>
              <a:rPr lang="el-GR" sz="2400" b="0" dirty="0" smtClean="0"/>
              <a:t>θα μπορούσε να προσφέρει μια σταθερή ονομαστική άγκυρα, αυτή αποστειρώθηκε προσεκτικά από πολιτικές παρεμβάσεις.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xEl>
                                              <p:pRg st="2" end="2"/>
                                            </p:txEl>
                                          </p:spTgt>
                                        </p:tgtEl>
                                        <p:attrNameLst>
                                          <p:attrName>style.visibility</p:attrName>
                                        </p:attrNameLst>
                                      </p:cBhvr>
                                      <p:to>
                                        <p:strVal val="visible"/>
                                      </p:to>
                                    </p:set>
                                    <p:animEffect transition="in" filter="wipe(left)">
                                      <p:cBhvr>
                                        <p:cTn id="12"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566738" y="512763"/>
            <a:ext cx="8348662" cy="6149376"/>
          </a:xfrm>
          <a:prstGeom prst="rect">
            <a:avLst/>
          </a:prstGeom>
          <a:noFill/>
          <a:ln w="9525" algn="ctr">
            <a:noFill/>
            <a:miter lim="800000"/>
            <a:headEnd/>
            <a:tailEnd/>
          </a:ln>
        </p:spPr>
        <p:txBody>
          <a:bodyPr>
            <a:spAutoFit/>
          </a:bodyPr>
          <a:lstStyle/>
          <a:p>
            <a:pPr>
              <a:spcBef>
                <a:spcPct val="10000"/>
              </a:spcBef>
              <a:spcAft>
                <a:spcPct val="10000"/>
              </a:spcAft>
            </a:pPr>
            <a:r>
              <a:rPr lang="el-GR" sz="2400" b="0" dirty="0" smtClean="0"/>
              <a:t>Μερικές φορές, ο στόχος του πληθωρισμού τίθεται από την κυβέρνηση, κάτι που αποκαλείται </a:t>
            </a:r>
            <a:r>
              <a:rPr lang="el-GR" sz="2400" b="0" i="1" dirty="0" smtClean="0"/>
              <a:t>υπόδειγμα της Νέας Ζηλανδίας. </a:t>
            </a:r>
            <a:endParaRPr lang="en-US" sz="2400" b="0" i="1" dirty="0"/>
          </a:p>
          <a:p>
            <a:pPr>
              <a:spcBef>
                <a:spcPct val="10000"/>
              </a:spcBef>
              <a:spcAft>
                <a:spcPct val="10000"/>
              </a:spcAft>
            </a:pPr>
            <a:endParaRPr lang="en-US" sz="1000" b="0" i="1" dirty="0"/>
          </a:p>
          <a:p>
            <a:pPr>
              <a:spcBef>
                <a:spcPct val="10000"/>
              </a:spcBef>
              <a:spcAft>
                <a:spcPct val="10000"/>
              </a:spcAft>
            </a:pPr>
            <a:r>
              <a:rPr lang="el-GR" sz="2400" b="0" dirty="0" smtClean="0"/>
              <a:t>Το αποκαλούμενο όμως </a:t>
            </a:r>
            <a:r>
              <a:rPr lang="el-GR" sz="2400" b="0" i="1" dirty="0" smtClean="0"/>
              <a:t>Γερμανικό υπόδειγμα</a:t>
            </a:r>
            <a:r>
              <a:rPr lang="el-GR" sz="2400" b="0" dirty="0" smtClean="0"/>
              <a:t> πήγε μακρύτερα: παραχωρήθηκε στην </a:t>
            </a:r>
            <a:r>
              <a:rPr lang="en-US" sz="2400" b="0" dirty="0" err="1" smtClean="0"/>
              <a:t>Bundesbank</a:t>
            </a:r>
            <a:r>
              <a:rPr lang="en-US" sz="2400" b="0" dirty="0" smtClean="0"/>
              <a:t> </a:t>
            </a:r>
            <a:r>
              <a:rPr lang="el-GR" sz="2400" b="0" dirty="0" smtClean="0"/>
              <a:t>πλήρης ανεξαρτησία, τόσο </a:t>
            </a:r>
            <a:r>
              <a:rPr lang="el-GR" sz="2400" b="0" i="1" dirty="0" smtClean="0"/>
              <a:t>ανεξαρτησία εργαλείων</a:t>
            </a:r>
            <a:r>
              <a:rPr lang="el-GR" sz="2400" b="0" dirty="0" smtClean="0"/>
              <a:t> (ελευθερία να ασκεί πολιτική επιτοκίων βραχυπρόθεσμα) όσο και </a:t>
            </a:r>
            <a:r>
              <a:rPr lang="el-GR" sz="2400" b="0" i="1" dirty="0" smtClean="0"/>
              <a:t>ανεξαρτησία στόχων</a:t>
            </a:r>
            <a:r>
              <a:rPr lang="el-GR" sz="2400" b="0" dirty="0" smtClean="0"/>
              <a:t> (την εξουσία να αποφασίζει ποιος θα πρέπει να είναι ο στόχος του πληθωρισμού μακροπρόθεσμα).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Αυτό κατέστη το υπόδειγμα για την λειτουργία της ΕΚΤ όταν οι Γερμανοί έθεσαν τους περισσότερους όρους για είσοδο στη νομισματική ένωση άλλων χωρών των οποίων η παράδοση περί ανεξαρτησίας της κεντρικής τράπεζας ήταν ασθενέστερη ή ανύπαρκτη.  </a:t>
            </a:r>
            <a:r>
              <a:rPr lang="en-US" sz="2400" b="0" dirty="0" smtClean="0"/>
              <a:t>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xEl>
                                              <p:pRg st="2" end="2"/>
                                            </p:txEl>
                                          </p:spTgt>
                                        </p:tgtEl>
                                        <p:attrNameLst>
                                          <p:attrName>style.visibility</p:attrName>
                                        </p:attrNameLst>
                                      </p:cBhvr>
                                      <p:to>
                                        <p:strVal val="visible"/>
                                      </p:to>
                                    </p:set>
                                    <p:animEffect transition="in" filter="wipe(left)">
                                      <p:cBhvr>
                                        <p:cTn id="12" dur="500"/>
                                        <p:tgtEl>
                                          <p:spTgt spid="2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xEl>
                                              <p:pRg st="4" end="4"/>
                                            </p:txEl>
                                          </p:spTgt>
                                        </p:tgtEl>
                                        <p:attrNameLst>
                                          <p:attrName>style.visibility</p:attrName>
                                        </p:attrNameLst>
                                      </p:cBhvr>
                                      <p:to>
                                        <p:strVal val="visible"/>
                                      </p:to>
                                    </p:set>
                                    <p:animEffect transition="in" filter="wipe(left)">
                                      <p:cBhvr>
                                        <p:cTn id="17" dur="500"/>
                                        <p:tgtEl>
                                          <p:spTgt spid="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566738" y="512763"/>
            <a:ext cx="8348662" cy="6512552"/>
          </a:xfrm>
          <a:prstGeom prst="rect">
            <a:avLst/>
          </a:prstGeom>
          <a:noFill/>
          <a:ln w="9525" algn="ctr">
            <a:noFill/>
            <a:miter lim="800000"/>
            <a:headEnd/>
            <a:tailEnd/>
          </a:ln>
        </p:spPr>
        <p:txBody>
          <a:bodyPr>
            <a:spAutoFit/>
          </a:bodyPr>
          <a:lstStyle/>
          <a:p>
            <a:pPr>
              <a:spcBef>
                <a:spcPct val="10000"/>
              </a:spcBef>
              <a:spcAft>
                <a:spcPct val="10000"/>
              </a:spcAft>
            </a:pPr>
            <a:r>
              <a:rPr lang="el-GR" sz="2400" dirty="0" smtClean="0">
                <a:solidFill>
                  <a:srgbClr val="3D68AF"/>
                </a:solidFill>
              </a:rPr>
              <a:t>Νομισματική Ένωση με Πληθωριστική Τάση    </a:t>
            </a:r>
          </a:p>
          <a:p>
            <a:pPr>
              <a:spcBef>
                <a:spcPct val="10000"/>
              </a:spcBef>
              <a:spcAft>
                <a:spcPct val="10000"/>
              </a:spcAft>
            </a:pPr>
            <a:endParaRPr lang="el-GR" sz="2400" b="0" dirty="0" smtClean="0">
              <a:solidFill>
                <a:srgbClr val="3D68AF"/>
              </a:solidFill>
            </a:endParaRPr>
          </a:p>
          <a:p>
            <a:pPr>
              <a:spcBef>
                <a:spcPct val="10000"/>
              </a:spcBef>
              <a:spcAft>
                <a:spcPct val="10000"/>
              </a:spcAft>
            </a:pPr>
            <a:r>
              <a:rPr lang="el-GR" sz="2000" b="0" dirty="0" smtClean="0"/>
              <a:t>Ένα βαθύ πρόβλημα στα σύγχρονα μακροοικονομικά έχει να κάνει με την </a:t>
            </a:r>
            <a:r>
              <a:rPr lang="el-GR" sz="2000" b="0" i="1" dirty="0" smtClean="0"/>
              <a:t>χρονική ασυνέπεια</a:t>
            </a:r>
            <a:r>
              <a:rPr lang="el-GR" sz="2000" b="0" dirty="0" smtClean="0"/>
              <a:t> των εφαρμοζόμενων πολιτικών. </a:t>
            </a:r>
            <a:r>
              <a:rPr lang="en-US" sz="2000" b="0" dirty="0" smtClean="0"/>
              <a:t> </a:t>
            </a:r>
          </a:p>
          <a:p>
            <a:pPr>
              <a:spcBef>
                <a:spcPct val="10000"/>
              </a:spcBef>
              <a:spcAft>
                <a:spcPct val="10000"/>
              </a:spcAft>
            </a:pPr>
            <a:endParaRPr lang="en-US" sz="2000" b="0" dirty="0" smtClean="0"/>
          </a:p>
          <a:p>
            <a:pPr>
              <a:spcBef>
                <a:spcPct val="10000"/>
              </a:spcBef>
              <a:spcAft>
                <a:spcPct val="10000"/>
              </a:spcAft>
            </a:pPr>
            <a:r>
              <a:rPr lang="el-GR" sz="2000" b="0" dirty="0" smtClean="0"/>
              <a:t>Σύμφωνα με την άποψη αυτή, όλες οι χώρες έχουν ένα πρόβλημα  πληθωριστικής τάσης υπό συνθήκες νομισματικής πολιτικής διακριτικής ευχέρειας.  Χωρίς μια αξιόπιστη δέσμευση για χαμηλό πληθωρισμό, μια πολιτικά ελεγχόμενη κεντρική τράπεζα μπαίνει στον πειρασμό να χρησιμοποιήσει  την «έκπληξη» των νομισματικών επεκτάσεων προκειμένου να πετύχει αύξηση του προϊόντος. Τελικώς, η τάση αυτή θα αναμένεται και θα εντάσσεται στις προσδοκίες για τον πληθωρισμό. </a:t>
            </a:r>
            <a:endParaRPr lang="en-US" sz="2000" b="0" dirty="0" smtClean="0"/>
          </a:p>
          <a:p>
            <a:pPr>
              <a:spcBef>
                <a:spcPct val="10000"/>
              </a:spcBef>
              <a:spcAft>
                <a:spcPct val="10000"/>
              </a:spcAft>
            </a:pPr>
            <a:endParaRPr lang="en-US" sz="2000" b="0" dirty="0" smtClean="0"/>
          </a:p>
          <a:p>
            <a:pPr>
              <a:spcBef>
                <a:spcPct val="10000"/>
              </a:spcBef>
              <a:spcAft>
                <a:spcPct val="10000"/>
              </a:spcAft>
            </a:pPr>
            <a:r>
              <a:rPr lang="el-GR" sz="2000" b="0" dirty="0" smtClean="0"/>
              <a:t>Μακροπρόθεσμα, πραγματικά αποτελέσματα – όσον αφορά στο προϊόν και την ανεργία – θα είναι τα ίδια ασχέτως με την έκταση της πληθωριστικής τάσης. Μακροπρόθεσμη ουδετερότητα χρήματος σημαίνει ότι η τύπωση χρήματος δεν μπορεί να κάνει μια οικονομία πιο παραγωγική ή να δημιουργήσει θέσεις εργασίας. </a:t>
            </a:r>
            <a:endParaRPr lang="en-US" sz="2000" b="0" dirty="0" smtClean="0"/>
          </a:p>
          <a:p>
            <a:pPr>
              <a:spcBef>
                <a:spcPct val="10000"/>
              </a:spcBef>
              <a:spcAft>
                <a:spcPct val="10000"/>
              </a:spcAft>
            </a:pPr>
            <a:endParaRPr lang="en-US" sz="20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xEl>
                                              <p:pRg st="2" end="2"/>
                                            </p:txEl>
                                          </p:spTgt>
                                        </p:tgtEl>
                                        <p:attrNameLst>
                                          <p:attrName>style.visibility</p:attrName>
                                        </p:attrNameLst>
                                      </p:cBhvr>
                                      <p:to>
                                        <p:strVal val="visible"/>
                                      </p:to>
                                    </p:set>
                                    <p:animEffect transition="in" filter="wipe(left)">
                                      <p:cBhvr>
                                        <p:cTn id="11" dur="500"/>
                                        <p:tgtEl>
                                          <p:spTgt spid="24">
                                            <p:txEl>
                                              <p:pRg st="2" end="2"/>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4" end="4"/>
                                            </p:txEl>
                                          </p:spTgt>
                                        </p:tgtEl>
                                        <p:attrNameLst>
                                          <p:attrName>style.visibility</p:attrName>
                                        </p:attrNameLst>
                                      </p:cBhvr>
                                      <p:to>
                                        <p:strVal val="visible"/>
                                      </p:to>
                                    </p:set>
                                    <p:animEffect transition="in" filter="wipe(left)">
                                      <p:cBhvr>
                                        <p:cTn id="15" dur="500"/>
                                        <p:tgtEl>
                                          <p:spTgt spid="24">
                                            <p:txEl>
                                              <p:pRg st="4" end="4"/>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4">
                                            <p:txEl>
                                              <p:pRg st="6" end="6"/>
                                            </p:txEl>
                                          </p:spTgt>
                                        </p:tgtEl>
                                        <p:attrNameLst>
                                          <p:attrName>style.visibility</p:attrName>
                                        </p:attrNameLst>
                                      </p:cBhvr>
                                      <p:to>
                                        <p:strVal val="visible"/>
                                      </p:to>
                                    </p:set>
                                    <p:animEffect transition="in" filter="wipe(left)">
                                      <p:cBhvr>
                                        <p:cTn id="19" dur="500"/>
                                        <p:tgtEl>
                                          <p:spTgt spid="2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566738" y="377371"/>
            <a:ext cx="8245475" cy="6459067"/>
          </a:xfrm>
          <a:prstGeom prst="rect">
            <a:avLst/>
          </a:prstGeom>
          <a:noFill/>
          <a:ln w="9525" algn="ctr">
            <a:noFill/>
            <a:miter lim="800000"/>
            <a:headEnd/>
            <a:tailEnd/>
          </a:ln>
        </p:spPr>
        <p:txBody>
          <a:bodyPr wrap="square">
            <a:spAutoFit/>
          </a:bodyPr>
          <a:lstStyle/>
          <a:p>
            <a:pPr>
              <a:spcBef>
                <a:spcPct val="10000"/>
              </a:spcBef>
              <a:spcAft>
                <a:spcPct val="10000"/>
              </a:spcAft>
            </a:pPr>
            <a:r>
              <a:rPr lang="el-GR" sz="2400" b="0" dirty="0" smtClean="0"/>
              <a:t>Μια χώρα με ιστορικό χαμηλού πληθωρισμού (όπως η Γερμανία) μπορεί να ανησυχεί ότι η νομισματική ένωση με μια χώρα υψηλού πληθωρισμού (π.χ., Ιταλία) θα οδηγούσε μια νομισματική ένωση με κατά μέσο όρο μια τάση για μεσαία επίπεδα πληθωρισμού – δηλαδή, χαλαρότερες νομισματικές πολιτικές κατά μέσο όρο για τη Γερμανία και σκληρότερες κατά μέσο όρο για την Ιταλία.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Μακροπρόθεσμα, η Γερμανία και η Ιταλία θα έχουν τα ίδια αποτελέσματα (αν και βραχυπρόθεσμα η Γερμανία θα μπορεί να έχει μια αύξηση του προϊόντος λόγω της νομισματικής πολιτικής, και η Ιταλία μια ύφεση). Όμως, ενώ η Ιταλία μπορεί να κερδίσει μακροπρόθεσμα από τον χαμηλό πληθωρισμό, η Γερμανία θα χάσει από την μετατόπιση σε ένα περιβάλλον υψηλού πληθωρισμού. Η Γερμανία θα χρειαστεί διαβεβαιώσεις ότι κάτι τέτοιοι δεν θα συμβεί.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xEl>
                                              <p:pRg st="2" end="2"/>
                                            </p:txEl>
                                          </p:spTgt>
                                        </p:tgtEl>
                                        <p:attrNameLst>
                                          <p:attrName>style.visibility</p:attrName>
                                        </p:attrNameLst>
                                      </p:cBhvr>
                                      <p:to>
                                        <p:strVal val="visible"/>
                                      </p:to>
                                    </p:set>
                                    <p:animEffect transition="in" filter="wipe(left)">
                                      <p:cBhvr>
                                        <p:cTn id="12"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bldLvl="5"/>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566738" y="576263"/>
            <a:ext cx="8245475" cy="6629507"/>
          </a:xfrm>
          <a:prstGeom prst="rect">
            <a:avLst/>
          </a:prstGeom>
          <a:noFill/>
          <a:ln w="9525" algn="ctr">
            <a:noFill/>
            <a:miter lim="800000"/>
            <a:headEnd/>
            <a:tailEnd/>
          </a:ln>
          <a:effectLst/>
        </p:spPr>
        <p:txBody>
          <a:bodyPr>
            <a:spAutoFit/>
          </a:bodyPr>
          <a:lstStyle/>
          <a:p>
            <a:pPr>
              <a:spcBef>
                <a:spcPct val="10000"/>
              </a:spcBef>
              <a:spcAft>
                <a:spcPct val="10000"/>
              </a:spcAft>
              <a:defRPr/>
            </a:pPr>
            <a:r>
              <a:rPr lang="el-GR" sz="2400" dirty="0" smtClean="0">
                <a:solidFill>
                  <a:srgbClr val="668C6B"/>
                </a:solidFill>
              </a:rPr>
              <a:t>Οι Κανόνες της Λέσχης</a:t>
            </a:r>
            <a:endParaRPr lang="en-US" sz="2400" dirty="0">
              <a:solidFill>
                <a:srgbClr val="668C6B"/>
              </a:solidFill>
            </a:endParaRPr>
          </a:p>
          <a:p>
            <a:pPr>
              <a:spcBef>
                <a:spcPct val="10000"/>
              </a:spcBef>
              <a:spcAft>
                <a:spcPct val="10000"/>
              </a:spcAft>
              <a:defRPr/>
            </a:pPr>
            <a:r>
              <a:rPr lang="el-GR" sz="2000" b="0" dirty="0" smtClean="0"/>
              <a:t>Η Συνθήκη του Μάαστριχτ καθιέρωσε πέντε κανόνες για την εισδοχή μιας χώρας στην Ευρωζώνη, όπως φαίνεται στον Πίνακα 21-3. Και οι πέντε αποτελούν τα </a:t>
            </a:r>
            <a:r>
              <a:rPr lang="el-GR" sz="2000" dirty="0" smtClean="0"/>
              <a:t>κριτήρια σύγκλισης</a:t>
            </a:r>
            <a:r>
              <a:rPr lang="el-GR" sz="2000" b="0" dirty="0" smtClean="0"/>
              <a:t> που πρέπει να ικανοποιούνται για την είσοδο μιας χώρας.</a:t>
            </a:r>
            <a:endParaRPr lang="en-US" sz="2000" b="0" dirty="0"/>
          </a:p>
          <a:p>
            <a:pPr>
              <a:spcBef>
                <a:spcPct val="10000"/>
              </a:spcBef>
              <a:spcAft>
                <a:spcPct val="10000"/>
              </a:spcAft>
              <a:defRPr/>
            </a:pPr>
            <a:endParaRPr lang="en-US" sz="2000" b="0" dirty="0"/>
          </a:p>
          <a:p>
            <a:pPr>
              <a:spcBef>
                <a:spcPct val="10000"/>
              </a:spcBef>
              <a:spcAft>
                <a:spcPct val="10000"/>
              </a:spcAft>
              <a:defRPr/>
            </a:pPr>
            <a:r>
              <a:rPr lang="el-GR" sz="2000" b="0" dirty="0" smtClean="0"/>
              <a:t>Υπάρχουν τρεις κανόνες που απαιτούν τη σύγκλιση σε ονομαστικά μέτρα και δύο κανόνες που απαιτούν δημοσιονομική πειθαρχία. </a:t>
            </a:r>
            <a:endParaRPr lang="en-US" sz="2000" b="0" dirty="0"/>
          </a:p>
          <a:p>
            <a:pPr>
              <a:spcBef>
                <a:spcPct val="10000"/>
              </a:spcBef>
              <a:spcAft>
                <a:spcPct val="10000"/>
              </a:spcAft>
              <a:defRPr/>
            </a:pPr>
            <a:endParaRPr lang="en-US" sz="2000" b="0" dirty="0"/>
          </a:p>
          <a:p>
            <a:pPr>
              <a:spcBef>
                <a:spcPct val="10000"/>
              </a:spcBef>
              <a:spcAft>
                <a:spcPct val="10000"/>
              </a:spcAft>
              <a:defRPr/>
            </a:pPr>
            <a:r>
              <a:rPr lang="el-GR" sz="2000" dirty="0" smtClean="0">
                <a:solidFill>
                  <a:srgbClr val="3D68AF"/>
                </a:solidFill>
              </a:rPr>
              <a:t>Ονομαστική Σύγκλιση</a:t>
            </a:r>
            <a:r>
              <a:rPr lang="en-US" sz="2000" dirty="0" smtClean="0">
                <a:solidFill>
                  <a:srgbClr val="3D68AF"/>
                </a:solidFill>
              </a:rPr>
              <a:t> </a:t>
            </a:r>
            <a:endParaRPr lang="en-US" sz="2000" dirty="0">
              <a:solidFill>
                <a:srgbClr val="3D68AF"/>
              </a:solidFill>
            </a:endParaRPr>
          </a:p>
          <a:p>
            <a:pPr marL="342900" indent="-342900">
              <a:spcBef>
                <a:spcPct val="10000"/>
              </a:spcBef>
              <a:spcAft>
                <a:spcPct val="10000"/>
              </a:spcAft>
              <a:defRPr/>
            </a:pPr>
            <a:r>
              <a:rPr lang="en-US" sz="2000" b="0" dirty="0">
                <a:solidFill>
                  <a:srgbClr val="DB5447"/>
                </a:solidFill>
              </a:rPr>
              <a:t>■</a:t>
            </a:r>
            <a:r>
              <a:rPr lang="en-US" sz="2000" b="0" dirty="0"/>
              <a:t>	</a:t>
            </a:r>
            <a:r>
              <a:rPr lang="el-GR" sz="2000" b="0" dirty="0" smtClean="0"/>
              <a:t>Υπό συνθήκες πρόσδεσης, η συναλλαγματική ισοτιμία πρέπει να είναι σταθερή ή να κυμαίνεται εντός στενών ορίων. </a:t>
            </a:r>
            <a:endParaRPr lang="en-US" sz="2000" b="0" dirty="0"/>
          </a:p>
          <a:p>
            <a:pPr marL="342900" indent="-342900">
              <a:spcBef>
                <a:spcPct val="10000"/>
              </a:spcBef>
              <a:spcAft>
                <a:spcPct val="10000"/>
              </a:spcAft>
              <a:defRPr/>
            </a:pPr>
            <a:r>
              <a:rPr lang="en-US" sz="2000" b="0" dirty="0">
                <a:solidFill>
                  <a:srgbClr val="DB5447"/>
                </a:solidFill>
              </a:rPr>
              <a:t>■</a:t>
            </a:r>
            <a:r>
              <a:rPr lang="en-US" sz="2000" b="0" dirty="0"/>
              <a:t>	</a:t>
            </a:r>
            <a:r>
              <a:rPr lang="el-GR" sz="2000" b="0" dirty="0" smtClean="0"/>
              <a:t>Η ισοτιμία αγοραστικών δυνάμεων (ΙΑΔ) σημαίνει τότε, ότι οι ρυθμοί πληθωρισμού αυτών των δύο χωρών πρέπει να βρίσκονται πολύ κοντά. </a:t>
            </a:r>
            <a:endParaRPr lang="en-US" sz="2000" b="0" dirty="0"/>
          </a:p>
          <a:p>
            <a:pPr marL="342900" indent="-342900">
              <a:spcBef>
                <a:spcPct val="10000"/>
              </a:spcBef>
              <a:spcAft>
                <a:spcPct val="10000"/>
              </a:spcAft>
              <a:defRPr/>
            </a:pPr>
            <a:r>
              <a:rPr lang="en-US" sz="2000" b="0" dirty="0">
                <a:solidFill>
                  <a:srgbClr val="DB5447"/>
                </a:solidFill>
              </a:rPr>
              <a:t>■</a:t>
            </a:r>
            <a:r>
              <a:rPr lang="en-US" sz="2000" b="0" dirty="0"/>
              <a:t>	</a:t>
            </a:r>
            <a:r>
              <a:rPr lang="el-GR" sz="2000" b="0" dirty="0" smtClean="0"/>
              <a:t>Η ακάλυπτη ισοτιμία επιτοκίων </a:t>
            </a:r>
            <a:r>
              <a:rPr lang="en-US" sz="2000" b="0" dirty="0" smtClean="0"/>
              <a:t>(</a:t>
            </a:r>
            <a:r>
              <a:rPr lang="en-US" sz="2000" b="0" dirty="0"/>
              <a:t>UIP) </a:t>
            </a:r>
            <a:r>
              <a:rPr lang="el-GR" sz="2000" b="0" dirty="0" smtClean="0"/>
              <a:t>υποδηλώνει τότε ότι τα μακροπρόθεσμα ονομαστικά επιτόκια των δύο χωρών πρέπει να βρίσκονται πολύ κοντά. </a:t>
            </a:r>
            <a:r>
              <a:rPr lang="en-US" sz="2000" b="0" dirty="0" smtClean="0"/>
              <a:t> </a:t>
            </a:r>
            <a:endParaRPr lang="en-US" sz="2000" b="0" dirty="0"/>
          </a:p>
          <a:p>
            <a:pPr>
              <a:spcBef>
                <a:spcPct val="10000"/>
              </a:spcBef>
              <a:spcAft>
                <a:spcPct val="10000"/>
              </a:spcAft>
              <a:defRPr/>
            </a:pP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wipe(left)">
                                      <p:cBhvr>
                                        <p:cTn id="12" dur="50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xEl>
                                              <p:pRg st="3" end="3"/>
                                            </p:txEl>
                                          </p:spTgt>
                                        </p:tgtEl>
                                        <p:attrNameLst>
                                          <p:attrName>style.visibility</p:attrName>
                                        </p:attrNameLst>
                                      </p:cBhvr>
                                      <p:to>
                                        <p:strVal val="visible"/>
                                      </p:to>
                                    </p:set>
                                    <p:animEffect transition="in" filter="wipe(left)">
                                      <p:cBhvr>
                                        <p:cTn id="17" dur="500"/>
                                        <p:tgtEl>
                                          <p:spTgt spid="2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xEl>
                                              <p:pRg st="5" end="5"/>
                                            </p:txEl>
                                          </p:spTgt>
                                        </p:tgtEl>
                                        <p:attrNameLst>
                                          <p:attrName>style.visibility</p:attrName>
                                        </p:attrNameLst>
                                      </p:cBhvr>
                                      <p:to>
                                        <p:strVal val="visible"/>
                                      </p:to>
                                    </p:set>
                                    <p:animEffect transition="in" filter="wipe(left)">
                                      <p:cBhvr>
                                        <p:cTn id="22" dur="500"/>
                                        <p:tgtEl>
                                          <p:spTgt spid="24">
                                            <p:txEl>
                                              <p:pRg st="5" end="5"/>
                                            </p:txEl>
                                          </p:spTgt>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24">
                                            <p:txEl>
                                              <p:pRg st="6" end="6"/>
                                            </p:txEl>
                                          </p:spTgt>
                                        </p:tgtEl>
                                        <p:attrNameLst>
                                          <p:attrName>style.visibility</p:attrName>
                                        </p:attrNameLst>
                                      </p:cBhvr>
                                      <p:to>
                                        <p:strVal val="visible"/>
                                      </p:to>
                                    </p:set>
                                    <p:animEffect transition="in" filter="wipe(left)">
                                      <p:cBhvr>
                                        <p:cTn id="26" dur="500"/>
                                        <p:tgtEl>
                                          <p:spTgt spid="24">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4">
                                            <p:txEl>
                                              <p:pRg st="7" end="7"/>
                                            </p:txEl>
                                          </p:spTgt>
                                        </p:tgtEl>
                                        <p:attrNameLst>
                                          <p:attrName>style.visibility</p:attrName>
                                        </p:attrNameLst>
                                      </p:cBhvr>
                                      <p:to>
                                        <p:strVal val="visible"/>
                                      </p:to>
                                    </p:set>
                                    <p:animEffect transition="in" filter="wipe(left)">
                                      <p:cBhvr>
                                        <p:cTn id="31" dur="500"/>
                                        <p:tgtEl>
                                          <p:spTgt spid="24">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4">
                                            <p:txEl>
                                              <p:pRg st="8" end="8"/>
                                            </p:txEl>
                                          </p:spTgt>
                                        </p:tgtEl>
                                        <p:attrNameLst>
                                          <p:attrName>style.visibility</p:attrName>
                                        </p:attrNameLst>
                                      </p:cBhvr>
                                      <p:to>
                                        <p:strVal val="visible"/>
                                      </p:to>
                                    </p:set>
                                    <p:animEffect transition="in" filter="wipe(left)">
                                      <p:cBhvr>
                                        <p:cTn id="36" dur="500"/>
                                        <p:tgtEl>
                                          <p:spTgt spid="2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bldLvl="5"/>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9" name="Group 39"/>
          <p:cNvGrpSpPr>
            <a:grpSpLocks/>
          </p:cNvGrpSpPr>
          <p:nvPr/>
        </p:nvGrpSpPr>
        <p:grpSpPr bwMode="auto">
          <a:xfrm>
            <a:off x="577850" y="862013"/>
            <a:ext cx="8377238" cy="4573587"/>
            <a:chOff x="566738" y="2200275"/>
            <a:chExt cx="7805737" cy="4219575"/>
          </a:xfrm>
        </p:grpSpPr>
        <p:sp>
          <p:nvSpPr>
            <p:cNvPr id="123910" name="Rectangle 39"/>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123911" name="Rectangle 40"/>
            <p:cNvSpPr>
              <a:spLocks noChangeArrowheads="1"/>
            </p:cNvSpPr>
            <p:nvPr/>
          </p:nvSpPr>
          <p:spPr bwMode="auto">
            <a:xfrm>
              <a:off x="581024" y="2219322"/>
              <a:ext cx="7772401" cy="303692"/>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42" name="Text Box 7"/>
          <p:cNvSpPr txBox="1">
            <a:spLocks noChangeArrowheads="1"/>
          </p:cNvSpPr>
          <p:nvPr/>
        </p:nvSpPr>
        <p:spPr bwMode="auto">
          <a:xfrm>
            <a:off x="596900" y="882650"/>
            <a:ext cx="2197100"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ΠΙΝΑΚΑΣ</a:t>
            </a:r>
            <a:r>
              <a:rPr lang="en-US" dirty="0" smtClean="0">
                <a:solidFill>
                  <a:srgbClr val="831951"/>
                </a:solidFill>
              </a:rPr>
              <a:t> </a:t>
            </a:r>
            <a:r>
              <a:rPr lang="en-US" dirty="0"/>
              <a:t>21-3</a:t>
            </a:r>
          </a:p>
        </p:txBody>
      </p:sp>
      <p:sp>
        <p:nvSpPr>
          <p:cNvPr id="43" name="Rectangle 42"/>
          <p:cNvSpPr>
            <a:spLocks noChangeArrowheads="1"/>
          </p:cNvSpPr>
          <p:nvPr/>
        </p:nvSpPr>
        <p:spPr bwMode="auto">
          <a:xfrm>
            <a:off x="650875" y="2093913"/>
            <a:ext cx="8235950" cy="2195512"/>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44" name="Rectangle 43"/>
          <p:cNvSpPr>
            <a:spLocks noChangeArrowheads="1"/>
          </p:cNvSpPr>
          <p:nvPr/>
        </p:nvSpPr>
        <p:spPr bwMode="auto">
          <a:xfrm>
            <a:off x="584200" y="1132114"/>
            <a:ext cx="8370888" cy="1077218"/>
          </a:xfrm>
          <a:prstGeom prst="rect">
            <a:avLst/>
          </a:prstGeom>
          <a:noFill/>
          <a:ln w="9525">
            <a:noFill/>
            <a:miter lim="800000"/>
            <a:headEnd/>
            <a:tailEnd/>
          </a:ln>
        </p:spPr>
        <p:txBody>
          <a:bodyPr wrap="square">
            <a:spAutoFit/>
          </a:bodyPr>
          <a:lstStyle/>
          <a:p>
            <a:pPr>
              <a:spcBef>
                <a:spcPct val="10000"/>
              </a:spcBef>
              <a:spcAft>
                <a:spcPct val="10000"/>
              </a:spcAft>
            </a:pPr>
            <a:r>
              <a:rPr lang="el-GR" sz="1600" dirty="0" smtClean="0">
                <a:solidFill>
                  <a:srgbClr val="8A3A6A"/>
                </a:solidFill>
              </a:rPr>
              <a:t>Κανόνες για Ένταξη στο Ευρώ</a:t>
            </a:r>
            <a:r>
              <a:rPr lang="el-GR" sz="1600" dirty="0" smtClean="0"/>
              <a:t>  Η Συνθήκη του Μάαστριχτ του 1991 καθιέρωσε πέντε προϋποθέσεις, τις οποίες θα έπρεπε να ικανοποιούν οι χώρες-μέλη της Ευρωζώνης πριν την είσοδό τους σε αυτή.  Οι τελευταίοι δύο δημοσιονομικοί κανόνες </a:t>
            </a:r>
            <a:r>
              <a:rPr lang="el-GR" sz="1600" dirty="0" err="1" smtClean="0"/>
              <a:t>ευννοείται</a:t>
            </a:r>
            <a:r>
              <a:rPr lang="el-GR" sz="1600" dirty="0" smtClean="0"/>
              <a:t> ότι ακολουθούνται από τις χώρες-μέλη και μετά την ένταξη. </a:t>
            </a:r>
            <a:endParaRPr lang="en-US" sz="1600" dirty="0"/>
          </a:p>
        </p:txBody>
      </p:sp>
      <p:pic>
        <p:nvPicPr>
          <p:cNvPr id="6" name="Picture 5"/>
          <p:cNvPicPr>
            <a:picLocks noChangeAspect="1"/>
          </p:cNvPicPr>
          <p:nvPr/>
        </p:nvPicPr>
        <p:blipFill>
          <a:blip r:embed="rId3" cstate="print"/>
          <a:srcRect/>
          <a:stretch>
            <a:fillRect/>
          </a:stretch>
        </p:blipFill>
        <p:spPr bwMode="auto">
          <a:xfrm>
            <a:off x="693738" y="2162175"/>
            <a:ext cx="8162925" cy="317182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ppt_x</p:attrName>
                                        </p:attrNameLst>
                                      </p:cBhvr>
                                      <p:tavLst>
                                        <p:tav tm="0">
                                          <p:val>
                                            <p:strVal val="#ppt_x-.2"/>
                                          </p:val>
                                        </p:tav>
                                        <p:tav tm="100000">
                                          <p:val>
                                            <p:strVal val="#ppt_x"/>
                                          </p:val>
                                        </p:tav>
                                      </p:tavLst>
                                    </p:anim>
                                    <p:anim calcmode="lin" valueType="num">
                                      <p:cBhvr>
                                        <p:cTn id="8" dur="5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9" dur="500"/>
                                        <p:tgtEl>
                                          <p:spTgt spid="3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left)">
                                      <p:cBhvr>
                                        <p:cTn id="13" dur="500"/>
                                        <p:tgtEl>
                                          <p:spTgt spid="4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xEl>
                                              <p:pRg st="0" end="0"/>
                                            </p:txEl>
                                          </p:spTgt>
                                        </p:tgtEl>
                                        <p:attrNameLst>
                                          <p:attrName>style.visibility</p:attrName>
                                        </p:attrNameLst>
                                      </p:cBhvr>
                                      <p:to>
                                        <p:strVal val="visible"/>
                                      </p:to>
                                    </p:set>
                                    <p:animEffect transition="in" filter="wipe(left)">
                                      <p:cBhvr>
                                        <p:cTn id="17" dur="500"/>
                                        <p:tgtEl>
                                          <p:spTgt spid="44">
                                            <p:txEl>
                                              <p:pRg st="0" end="0"/>
                                            </p:txEl>
                                          </p:spTgt>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left)">
                                      <p:cBhvr>
                                        <p:cTn id="21" dur="500"/>
                                        <p:tgtEl>
                                          <p:spTgt spid="43"/>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build="p"/>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566738" y="576263"/>
            <a:ext cx="8245475" cy="5693866"/>
          </a:xfrm>
          <a:prstGeom prst="rect">
            <a:avLst/>
          </a:prstGeom>
          <a:noFill/>
          <a:ln w="9525" algn="ctr">
            <a:noFill/>
            <a:miter lim="800000"/>
            <a:headEnd/>
            <a:tailEnd/>
          </a:ln>
        </p:spPr>
        <p:txBody>
          <a:bodyPr>
            <a:spAutoFit/>
          </a:bodyPr>
          <a:lstStyle/>
          <a:p>
            <a:pPr>
              <a:spcBef>
                <a:spcPct val="10000"/>
              </a:spcBef>
              <a:spcAft>
                <a:spcPct val="10000"/>
              </a:spcAft>
            </a:pPr>
            <a:r>
              <a:rPr lang="el-GR" sz="2000" b="0" dirty="0" smtClean="0"/>
              <a:t>Ο τρόπος με τον οποίο έχουν γραφεί αυτοί οι κανόνες αναγκάζει τις χώρες να συγκλίνουν στον χαμηλότερο πληθωρισμό που υπάρχει στη ζώνη.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Τα κριτήρια του Μάαστριχτ διασφαλίζουν ότι οι χώρες με υψηλό πληθωρισμό θα διατηρήσουν την αξιοπιστία τους δείχνοντας τη δέσμευσή τους στο χαμηλό πληθωρισμό πριν τους επιτραπεί να εισέλθουν.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Η διαδικασία αυτή υποτίθεται ότι εμποδίζει κυβερνήσεις με προτίμηση στον υψηλό πληθωρισμό να εισέλθουν στην Ευρωζώνη.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Όλες οι σημερινές χώρες-μέλη της Ευρωζώνης ικανοποίησαν με επιτυχία αυτούς τους κανόνες προκειμένου  να εισέλθουν, και το τελικό αποτέλεσμα ήταν σύγκλιση ως προς τον πληθωρισμό, όπως φαίνεται στο Σχήμα 21-7</a:t>
            </a:r>
            <a:r>
              <a:rPr lang="en-US" sz="2000" b="0" dirty="0" smtClean="0"/>
              <a:t>. </a:t>
            </a:r>
            <a:r>
              <a:rPr lang="el-GR" sz="2000" b="0" dirty="0" smtClean="0"/>
              <a:t>Τα σημερινά και τα μελλοντικά μέλη του </a:t>
            </a:r>
            <a:r>
              <a:rPr lang="en-US" sz="2000" b="0" dirty="0" smtClean="0"/>
              <a:t> ERM </a:t>
            </a:r>
            <a:r>
              <a:rPr lang="el-GR" sz="2000" b="0" dirty="0" smtClean="0"/>
              <a:t>θα πρέπει να περάσουν από την ίδια δοκιμασία. </a:t>
            </a:r>
            <a:endParaRPr lang="en-US" sz="20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xEl>
                                              <p:pRg st="2" end="2"/>
                                            </p:txEl>
                                          </p:spTgt>
                                        </p:tgtEl>
                                        <p:attrNameLst>
                                          <p:attrName>style.visibility</p:attrName>
                                        </p:attrNameLst>
                                      </p:cBhvr>
                                      <p:to>
                                        <p:strVal val="visible"/>
                                      </p:to>
                                    </p:set>
                                    <p:animEffect transition="in" filter="wipe(left)">
                                      <p:cBhvr>
                                        <p:cTn id="12" dur="500"/>
                                        <p:tgtEl>
                                          <p:spTgt spid="2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xEl>
                                              <p:pRg st="4" end="4"/>
                                            </p:txEl>
                                          </p:spTgt>
                                        </p:tgtEl>
                                        <p:attrNameLst>
                                          <p:attrName>style.visibility</p:attrName>
                                        </p:attrNameLst>
                                      </p:cBhvr>
                                      <p:to>
                                        <p:strVal val="visible"/>
                                      </p:to>
                                    </p:set>
                                    <p:animEffect transition="in" filter="wipe(left)">
                                      <p:cBhvr>
                                        <p:cTn id="17" dur="500"/>
                                        <p:tgtEl>
                                          <p:spTgt spid="2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xEl>
                                              <p:pRg st="6" end="6"/>
                                            </p:txEl>
                                          </p:spTgt>
                                        </p:tgtEl>
                                        <p:attrNameLst>
                                          <p:attrName>style.visibility</p:attrName>
                                        </p:attrNameLst>
                                      </p:cBhvr>
                                      <p:to>
                                        <p:strVal val="visible"/>
                                      </p:to>
                                    </p:set>
                                    <p:animEffect transition="in" filter="wipe(left)">
                                      <p:cBhvr>
                                        <p:cTn id="22" dur="500"/>
                                        <p:tgtEl>
                                          <p:spTgt spid="2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9" name="Group 39"/>
          <p:cNvGrpSpPr>
            <a:grpSpLocks/>
          </p:cNvGrpSpPr>
          <p:nvPr/>
        </p:nvGrpSpPr>
        <p:grpSpPr bwMode="auto">
          <a:xfrm>
            <a:off x="588963" y="585788"/>
            <a:ext cx="8377237" cy="5649912"/>
            <a:chOff x="566738" y="2200275"/>
            <a:chExt cx="7805737" cy="4219575"/>
          </a:xfrm>
        </p:grpSpPr>
        <p:sp>
          <p:nvSpPr>
            <p:cNvPr id="128020" name="Rectangle 39"/>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128021" name="Rectangle 40"/>
            <p:cNvSpPr>
              <a:spLocks noChangeArrowheads="1"/>
            </p:cNvSpPr>
            <p:nvPr/>
          </p:nvSpPr>
          <p:spPr bwMode="auto">
            <a:xfrm>
              <a:off x="581024" y="2219322"/>
              <a:ext cx="7772401" cy="215280"/>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42" name="Text Box 7"/>
          <p:cNvSpPr txBox="1">
            <a:spLocks noChangeArrowheads="1"/>
          </p:cNvSpPr>
          <p:nvPr/>
        </p:nvSpPr>
        <p:spPr bwMode="auto">
          <a:xfrm>
            <a:off x="608013" y="606425"/>
            <a:ext cx="2197100"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ΠΙΝΑΚΑΣ</a:t>
            </a:r>
            <a:r>
              <a:rPr lang="en-US" dirty="0" smtClean="0"/>
              <a:t> </a:t>
            </a:r>
            <a:r>
              <a:rPr lang="en-US" dirty="0"/>
              <a:t>21-7</a:t>
            </a:r>
          </a:p>
        </p:txBody>
      </p:sp>
      <p:sp>
        <p:nvSpPr>
          <p:cNvPr id="43" name="Rectangle 42"/>
          <p:cNvSpPr>
            <a:spLocks noChangeArrowheads="1"/>
          </p:cNvSpPr>
          <p:nvPr/>
        </p:nvSpPr>
        <p:spPr bwMode="auto">
          <a:xfrm>
            <a:off x="663575" y="987425"/>
            <a:ext cx="8256588" cy="3651250"/>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44" name="Rectangle 43"/>
          <p:cNvSpPr>
            <a:spLocks noChangeArrowheads="1"/>
          </p:cNvSpPr>
          <p:nvPr/>
        </p:nvSpPr>
        <p:spPr bwMode="auto">
          <a:xfrm>
            <a:off x="663575" y="4640263"/>
            <a:ext cx="8229600" cy="1631216"/>
          </a:xfrm>
          <a:prstGeom prst="rect">
            <a:avLst/>
          </a:prstGeom>
          <a:noFill/>
          <a:ln w="9525">
            <a:noFill/>
            <a:miter lim="800000"/>
            <a:headEnd/>
            <a:tailEnd/>
          </a:ln>
        </p:spPr>
        <p:txBody>
          <a:bodyPr>
            <a:spAutoFit/>
          </a:bodyPr>
          <a:lstStyle/>
          <a:p>
            <a:pPr>
              <a:spcBef>
                <a:spcPct val="10000"/>
              </a:spcBef>
              <a:spcAft>
                <a:spcPct val="10000"/>
              </a:spcAft>
            </a:pPr>
            <a:r>
              <a:rPr lang="el-GR" sz="1600" dirty="0" smtClean="0">
                <a:solidFill>
                  <a:srgbClr val="8A3A6A"/>
                </a:solidFill>
              </a:rPr>
              <a:t>Σύγκλιση ως προς τον Πληθωρισμό </a:t>
            </a:r>
            <a:r>
              <a:rPr lang="en-US" sz="1600" dirty="0" smtClean="0">
                <a:solidFill>
                  <a:srgbClr val="8A3A6A"/>
                </a:solidFill>
              </a:rPr>
              <a:t> </a:t>
            </a:r>
            <a:r>
              <a:rPr lang="el-GR" dirty="0" smtClean="0"/>
              <a:t>Προκειμένου να ικανοποιήσουν τα κριτήρια σύγκλισης της Συνθήκης του Μάαστριχτ, τα πρώτα 12 μέλη της Ευρωζώνης έπρεπε να μειώσουν τα επίπεδα πληθωρισμού τους κάτω από ένα κινούμενο στόχο. Ο στόχος αυτός ήταν ίσος με τον μέσο πληθωρισμό</a:t>
            </a:r>
            <a:r>
              <a:rPr lang="en-US" dirty="0" smtClean="0"/>
              <a:t> </a:t>
            </a:r>
            <a:r>
              <a:rPr lang="el-GR" dirty="0" smtClean="0"/>
              <a:t> των τριών χωρών με τους χαμηλότερους πληθωρισμούς στην ομάδα συν 1,5 ποσοστιαία μονάδα. Η διαδικασία αυτή διασφάλιζε ότι η Ευρωζώνη ξεκινούσε με ένα χαμηλό πληθωρισμό. Οι χώρες που σήμερα βρίσκονται στον </a:t>
            </a:r>
            <a:r>
              <a:rPr lang="en-US" dirty="0" smtClean="0"/>
              <a:t>ERM </a:t>
            </a:r>
            <a:r>
              <a:rPr lang="el-GR" dirty="0" smtClean="0"/>
              <a:t>πρέπει να περάσουν την ίδια δοκιμασία πριν τους επιτραπεί να υιοθετήσουν το ευρώ. </a:t>
            </a:r>
            <a:endParaRPr lang="en-US" dirty="0"/>
          </a:p>
        </p:txBody>
      </p:sp>
      <p:pic>
        <p:nvPicPr>
          <p:cNvPr id="3" name="Picture 2"/>
          <p:cNvPicPr>
            <a:picLocks noChangeAspect="1"/>
          </p:cNvPicPr>
          <p:nvPr/>
        </p:nvPicPr>
        <p:blipFill>
          <a:blip r:embed="rId3" cstate="print"/>
          <a:srcRect/>
          <a:stretch>
            <a:fillRect/>
          </a:stretch>
        </p:blipFill>
        <p:spPr bwMode="auto">
          <a:xfrm>
            <a:off x="704850" y="1074738"/>
            <a:ext cx="8162925" cy="3476625"/>
          </a:xfrm>
          <a:prstGeom prst="rect">
            <a:avLst/>
          </a:prstGeom>
          <a:noFill/>
          <a:ln w="9525">
            <a:noFill/>
            <a:miter lim="800000"/>
            <a:headEnd/>
            <a:tailEnd/>
          </a:ln>
        </p:spPr>
      </p:pic>
      <p:pic>
        <p:nvPicPr>
          <p:cNvPr id="4" name="Picture 3"/>
          <p:cNvPicPr>
            <a:picLocks noChangeAspect="1"/>
          </p:cNvPicPr>
          <p:nvPr/>
        </p:nvPicPr>
        <p:blipFill>
          <a:blip r:embed="rId4" cstate="print"/>
          <a:srcRect/>
          <a:stretch>
            <a:fillRect/>
          </a:stretch>
        </p:blipFill>
        <p:spPr bwMode="auto">
          <a:xfrm>
            <a:off x="704850" y="1074738"/>
            <a:ext cx="8162925" cy="3476625"/>
          </a:xfrm>
          <a:prstGeom prst="rect">
            <a:avLst/>
          </a:prstGeom>
          <a:noFill/>
          <a:ln w="9525">
            <a:noFill/>
            <a:miter lim="800000"/>
            <a:headEnd/>
            <a:tailEnd/>
          </a:ln>
        </p:spPr>
      </p:pic>
      <p:pic>
        <p:nvPicPr>
          <p:cNvPr id="5" name="Picture 4"/>
          <p:cNvPicPr>
            <a:picLocks noChangeAspect="1"/>
          </p:cNvPicPr>
          <p:nvPr/>
        </p:nvPicPr>
        <p:blipFill>
          <a:blip r:embed="rId5" cstate="print"/>
          <a:srcRect/>
          <a:stretch>
            <a:fillRect/>
          </a:stretch>
        </p:blipFill>
        <p:spPr bwMode="auto">
          <a:xfrm>
            <a:off x="704850" y="1074738"/>
            <a:ext cx="8162925" cy="3476625"/>
          </a:xfrm>
          <a:prstGeom prst="rect">
            <a:avLst/>
          </a:prstGeom>
          <a:noFill/>
          <a:ln w="9525">
            <a:noFill/>
            <a:miter lim="800000"/>
            <a:headEnd/>
            <a:tailEnd/>
          </a:ln>
        </p:spPr>
      </p:pic>
      <p:pic>
        <p:nvPicPr>
          <p:cNvPr id="6" name="Picture 5"/>
          <p:cNvPicPr>
            <a:picLocks noChangeAspect="1"/>
          </p:cNvPicPr>
          <p:nvPr/>
        </p:nvPicPr>
        <p:blipFill>
          <a:blip r:embed="rId6" cstate="print"/>
          <a:srcRect/>
          <a:stretch>
            <a:fillRect/>
          </a:stretch>
        </p:blipFill>
        <p:spPr bwMode="auto">
          <a:xfrm>
            <a:off x="704850" y="1074738"/>
            <a:ext cx="8162925" cy="3476625"/>
          </a:xfrm>
          <a:prstGeom prst="rect">
            <a:avLst/>
          </a:prstGeom>
          <a:noFill/>
          <a:ln w="9525">
            <a:noFill/>
            <a:miter lim="800000"/>
            <a:headEnd/>
            <a:tailEnd/>
          </a:ln>
        </p:spPr>
      </p:pic>
      <p:pic>
        <p:nvPicPr>
          <p:cNvPr id="7" name="Picture 6"/>
          <p:cNvPicPr>
            <a:picLocks noChangeAspect="1"/>
          </p:cNvPicPr>
          <p:nvPr/>
        </p:nvPicPr>
        <p:blipFill>
          <a:blip r:embed="rId7" cstate="print"/>
          <a:srcRect/>
          <a:stretch>
            <a:fillRect/>
          </a:stretch>
        </p:blipFill>
        <p:spPr bwMode="auto">
          <a:xfrm>
            <a:off x="704850" y="1074738"/>
            <a:ext cx="8162925" cy="3476625"/>
          </a:xfrm>
          <a:prstGeom prst="rect">
            <a:avLst/>
          </a:prstGeom>
          <a:noFill/>
          <a:ln w="9525">
            <a:noFill/>
            <a:miter lim="800000"/>
            <a:headEnd/>
            <a:tailEnd/>
          </a:ln>
        </p:spPr>
      </p:pic>
      <p:pic>
        <p:nvPicPr>
          <p:cNvPr id="8" name="Picture 7"/>
          <p:cNvPicPr>
            <a:picLocks noChangeAspect="1"/>
          </p:cNvPicPr>
          <p:nvPr/>
        </p:nvPicPr>
        <p:blipFill>
          <a:blip r:embed="rId8" cstate="print"/>
          <a:srcRect/>
          <a:stretch>
            <a:fillRect/>
          </a:stretch>
        </p:blipFill>
        <p:spPr bwMode="auto">
          <a:xfrm>
            <a:off x="704850" y="1074738"/>
            <a:ext cx="8162925" cy="3476625"/>
          </a:xfrm>
          <a:prstGeom prst="rect">
            <a:avLst/>
          </a:prstGeom>
          <a:noFill/>
          <a:ln w="9525">
            <a:noFill/>
            <a:miter lim="800000"/>
            <a:headEnd/>
            <a:tailEnd/>
          </a:ln>
        </p:spPr>
      </p:pic>
      <p:pic>
        <p:nvPicPr>
          <p:cNvPr id="9" name="Picture 8"/>
          <p:cNvPicPr>
            <a:picLocks noChangeAspect="1"/>
          </p:cNvPicPr>
          <p:nvPr/>
        </p:nvPicPr>
        <p:blipFill>
          <a:blip r:embed="rId9" cstate="print"/>
          <a:srcRect/>
          <a:stretch>
            <a:fillRect/>
          </a:stretch>
        </p:blipFill>
        <p:spPr bwMode="auto">
          <a:xfrm>
            <a:off x="704850" y="1074738"/>
            <a:ext cx="8162925" cy="3476625"/>
          </a:xfrm>
          <a:prstGeom prst="rect">
            <a:avLst/>
          </a:prstGeom>
          <a:noFill/>
          <a:ln w="9525">
            <a:noFill/>
            <a:miter lim="800000"/>
            <a:headEnd/>
            <a:tailEnd/>
          </a:ln>
        </p:spPr>
      </p:pic>
      <p:pic>
        <p:nvPicPr>
          <p:cNvPr id="10" name="Picture 9"/>
          <p:cNvPicPr>
            <a:picLocks noChangeAspect="1"/>
          </p:cNvPicPr>
          <p:nvPr/>
        </p:nvPicPr>
        <p:blipFill>
          <a:blip r:embed="rId10" cstate="print"/>
          <a:srcRect/>
          <a:stretch>
            <a:fillRect/>
          </a:stretch>
        </p:blipFill>
        <p:spPr bwMode="auto">
          <a:xfrm>
            <a:off x="704850" y="1074738"/>
            <a:ext cx="8162925" cy="3476625"/>
          </a:xfrm>
          <a:prstGeom prst="rect">
            <a:avLst/>
          </a:prstGeom>
          <a:noFill/>
          <a:ln w="9525">
            <a:noFill/>
            <a:miter lim="800000"/>
            <a:headEnd/>
            <a:tailEnd/>
          </a:ln>
        </p:spPr>
      </p:pic>
      <p:pic>
        <p:nvPicPr>
          <p:cNvPr id="11" name="Picture 10"/>
          <p:cNvPicPr>
            <a:picLocks noChangeAspect="1"/>
          </p:cNvPicPr>
          <p:nvPr/>
        </p:nvPicPr>
        <p:blipFill>
          <a:blip r:embed="rId11" cstate="print"/>
          <a:srcRect/>
          <a:stretch>
            <a:fillRect/>
          </a:stretch>
        </p:blipFill>
        <p:spPr bwMode="auto">
          <a:xfrm>
            <a:off x="704850" y="1074738"/>
            <a:ext cx="8162925" cy="3476625"/>
          </a:xfrm>
          <a:prstGeom prst="rect">
            <a:avLst/>
          </a:prstGeom>
          <a:noFill/>
          <a:ln w="9525">
            <a:noFill/>
            <a:miter lim="800000"/>
            <a:headEnd/>
            <a:tailEnd/>
          </a:ln>
        </p:spPr>
      </p:pic>
      <p:pic>
        <p:nvPicPr>
          <p:cNvPr id="12" name="Picture 11"/>
          <p:cNvPicPr>
            <a:picLocks noChangeAspect="1"/>
          </p:cNvPicPr>
          <p:nvPr/>
        </p:nvPicPr>
        <p:blipFill>
          <a:blip r:embed="rId12" cstate="print"/>
          <a:srcRect/>
          <a:stretch>
            <a:fillRect/>
          </a:stretch>
        </p:blipFill>
        <p:spPr bwMode="auto">
          <a:xfrm>
            <a:off x="704850" y="1074738"/>
            <a:ext cx="8162925" cy="3476625"/>
          </a:xfrm>
          <a:prstGeom prst="rect">
            <a:avLst/>
          </a:prstGeom>
          <a:noFill/>
          <a:ln w="9525">
            <a:noFill/>
            <a:miter lim="800000"/>
            <a:headEnd/>
            <a:tailEnd/>
          </a:ln>
        </p:spPr>
      </p:pic>
      <p:pic>
        <p:nvPicPr>
          <p:cNvPr id="13" name="Picture 12"/>
          <p:cNvPicPr>
            <a:picLocks noChangeAspect="1"/>
          </p:cNvPicPr>
          <p:nvPr/>
        </p:nvPicPr>
        <p:blipFill>
          <a:blip r:embed="rId13" cstate="print"/>
          <a:srcRect/>
          <a:stretch>
            <a:fillRect/>
          </a:stretch>
        </p:blipFill>
        <p:spPr bwMode="auto">
          <a:xfrm>
            <a:off x="704850" y="1074738"/>
            <a:ext cx="8162925" cy="3476625"/>
          </a:xfrm>
          <a:prstGeom prst="rect">
            <a:avLst/>
          </a:prstGeom>
          <a:noFill/>
          <a:ln w="9525">
            <a:noFill/>
            <a:miter lim="800000"/>
            <a:headEnd/>
            <a:tailEnd/>
          </a:ln>
        </p:spPr>
      </p:pic>
      <p:pic>
        <p:nvPicPr>
          <p:cNvPr id="14" name="Picture 13"/>
          <p:cNvPicPr>
            <a:picLocks noChangeAspect="1"/>
          </p:cNvPicPr>
          <p:nvPr/>
        </p:nvPicPr>
        <p:blipFill>
          <a:blip r:embed="rId14" cstate="print"/>
          <a:srcRect/>
          <a:stretch>
            <a:fillRect/>
          </a:stretch>
        </p:blipFill>
        <p:spPr bwMode="auto">
          <a:xfrm>
            <a:off x="704850" y="1074738"/>
            <a:ext cx="8162925" cy="3476625"/>
          </a:xfrm>
          <a:prstGeom prst="rect">
            <a:avLst/>
          </a:prstGeom>
          <a:noFill/>
          <a:ln w="9525">
            <a:noFill/>
            <a:miter lim="800000"/>
            <a:headEnd/>
            <a:tailEnd/>
          </a:ln>
        </p:spPr>
      </p:pic>
      <p:pic>
        <p:nvPicPr>
          <p:cNvPr id="15" name="Picture 14"/>
          <p:cNvPicPr>
            <a:picLocks noChangeAspect="1"/>
          </p:cNvPicPr>
          <p:nvPr/>
        </p:nvPicPr>
        <p:blipFill>
          <a:blip r:embed="rId15" cstate="print"/>
          <a:srcRect/>
          <a:stretch>
            <a:fillRect/>
          </a:stretch>
        </p:blipFill>
        <p:spPr bwMode="auto">
          <a:xfrm>
            <a:off x="704850" y="1074738"/>
            <a:ext cx="8162925" cy="3476625"/>
          </a:xfrm>
          <a:prstGeom prst="rect">
            <a:avLst/>
          </a:prstGeom>
          <a:noFill/>
          <a:ln w="9525">
            <a:noFill/>
            <a:miter lim="800000"/>
            <a:headEnd/>
            <a:tailEnd/>
          </a:ln>
        </p:spPr>
      </p:pic>
      <p:pic>
        <p:nvPicPr>
          <p:cNvPr id="16" name="Picture 15"/>
          <p:cNvPicPr>
            <a:picLocks noChangeAspect="1"/>
          </p:cNvPicPr>
          <p:nvPr/>
        </p:nvPicPr>
        <p:blipFill>
          <a:blip r:embed="rId16" cstate="print"/>
          <a:srcRect/>
          <a:stretch>
            <a:fillRect/>
          </a:stretch>
        </p:blipFill>
        <p:spPr bwMode="auto">
          <a:xfrm>
            <a:off x="704850" y="1074738"/>
            <a:ext cx="8162925" cy="3476625"/>
          </a:xfrm>
          <a:prstGeom prst="rect">
            <a:avLst/>
          </a:prstGeom>
          <a:noFill/>
          <a:ln w="9525">
            <a:noFill/>
            <a:miter lim="800000"/>
            <a:headEnd/>
            <a:tailEnd/>
          </a:ln>
        </p:spPr>
      </p:pic>
      <p:pic>
        <p:nvPicPr>
          <p:cNvPr id="17" name="Picture 16"/>
          <p:cNvPicPr>
            <a:picLocks noChangeAspect="1"/>
          </p:cNvPicPr>
          <p:nvPr/>
        </p:nvPicPr>
        <p:blipFill>
          <a:blip r:embed="rId17" cstate="print"/>
          <a:srcRect/>
          <a:stretch>
            <a:fillRect/>
          </a:stretch>
        </p:blipFill>
        <p:spPr bwMode="auto">
          <a:xfrm>
            <a:off x="704850" y="1074738"/>
            <a:ext cx="8162925" cy="347662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ppt_x</p:attrName>
                                        </p:attrNameLst>
                                      </p:cBhvr>
                                      <p:tavLst>
                                        <p:tav tm="0">
                                          <p:val>
                                            <p:strVal val="#ppt_x-.2"/>
                                          </p:val>
                                        </p:tav>
                                        <p:tav tm="100000">
                                          <p:val>
                                            <p:strVal val="#ppt_x"/>
                                          </p:val>
                                        </p:tav>
                                      </p:tavLst>
                                    </p:anim>
                                    <p:anim calcmode="lin" valueType="num">
                                      <p:cBhvr>
                                        <p:cTn id="8" dur="5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9" dur="500"/>
                                        <p:tgtEl>
                                          <p:spTgt spid="3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left)">
                                      <p:cBhvr>
                                        <p:cTn id="13" dur="500"/>
                                        <p:tgtEl>
                                          <p:spTgt spid="4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left)">
                                      <p:cBhvr>
                                        <p:cTn id="17" dur="500"/>
                                        <p:tgtEl>
                                          <p:spTgt spid="43"/>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44">
                                            <p:txEl>
                                              <p:pRg st="0" end="0"/>
                                            </p:txEl>
                                          </p:spTgt>
                                        </p:tgtEl>
                                        <p:attrNameLst>
                                          <p:attrName>style.visibility</p:attrName>
                                        </p:attrNameLst>
                                      </p:cBhvr>
                                      <p:to>
                                        <p:strVal val="visible"/>
                                      </p:to>
                                    </p:set>
                                    <p:animEffect transition="in" filter="wipe(left)">
                                      <p:cBhvr>
                                        <p:cTn id="21" dur="500"/>
                                        <p:tgtEl>
                                          <p:spTgt spid="44">
                                            <p:txEl>
                                              <p:pRg st="0" end="0"/>
                                            </p:txEl>
                                          </p:spTgt>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up)">
                                      <p:cBhvr>
                                        <p:cTn id="29" dur="750"/>
                                        <p:tgtEl>
                                          <p:spTgt spid="4"/>
                                        </p:tgtEl>
                                      </p:cBhvr>
                                    </p:animEffect>
                                  </p:childTnLst>
                                </p:cTn>
                              </p:par>
                            </p:childTnLst>
                          </p:cTn>
                        </p:par>
                        <p:par>
                          <p:cTn id="30" fill="hold">
                            <p:stCondLst>
                              <p:cond delay="3250"/>
                            </p:stCondLst>
                            <p:childTnLst>
                              <p:par>
                                <p:cTn id="31" presetID="22" presetClass="entr" presetSubtype="8"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750"/>
                                        <p:tgtEl>
                                          <p:spTgt spid="5"/>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1000"/>
                                        <p:tgtEl>
                                          <p:spTgt spid="6"/>
                                        </p:tgtEl>
                                      </p:cBhvr>
                                    </p:animEffect>
                                  </p:childTnLst>
                                </p:cTn>
                              </p:par>
                            </p:childTnLst>
                          </p:cTn>
                        </p:par>
                        <p:par>
                          <p:cTn id="38" fill="hold">
                            <p:stCondLst>
                              <p:cond delay="5000"/>
                            </p:stCondLst>
                            <p:childTnLst>
                              <p:par>
                                <p:cTn id="39" presetID="22" presetClass="entr" presetSubtype="8"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1000"/>
                                        <p:tgtEl>
                                          <p:spTgt spid="7"/>
                                        </p:tgtEl>
                                      </p:cBhvr>
                                    </p:animEffect>
                                  </p:childTnLst>
                                </p:cTn>
                              </p:par>
                            </p:childTnLst>
                          </p:cTn>
                        </p:par>
                        <p:par>
                          <p:cTn id="42" fill="hold">
                            <p:stCondLst>
                              <p:cond delay="6000"/>
                            </p:stCondLst>
                            <p:childTnLst>
                              <p:par>
                                <p:cTn id="43" presetID="22" presetClass="entr" presetSubtype="8"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1000"/>
                                        <p:tgtEl>
                                          <p:spTgt spid="8"/>
                                        </p:tgtEl>
                                      </p:cBhvr>
                                    </p:animEffect>
                                  </p:childTnLst>
                                </p:cTn>
                              </p:par>
                            </p:childTnLst>
                          </p:cTn>
                        </p:par>
                        <p:par>
                          <p:cTn id="46" fill="hold">
                            <p:stCondLst>
                              <p:cond delay="7000"/>
                            </p:stCondLst>
                            <p:childTnLst>
                              <p:par>
                                <p:cTn id="47" presetID="22" presetClass="entr" presetSubtype="8"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left)">
                                      <p:cBhvr>
                                        <p:cTn id="49" dur="1000"/>
                                        <p:tgtEl>
                                          <p:spTgt spid="9"/>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1000"/>
                                        <p:tgtEl>
                                          <p:spTgt spid="10"/>
                                        </p:tgtEl>
                                      </p:cBhvr>
                                    </p:animEffect>
                                  </p:childTnLst>
                                </p:cTn>
                              </p:par>
                            </p:childTnLst>
                          </p:cTn>
                        </p:par>
                        <p:par>
                          <p:cTn id="54" fill="hold">
                            <p:stCondLst>
                              <p:cond delay="9000"/>
                            </p:stCondLst>
                            <p:childTnLst>
                              <p:par>
                                <p:cTn id="55" presetID="22" presetClass="entr" presetSubtype="8"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1000"/>
                                        <p:tgtEl>
                                          <p:spTgt spid="11"/>
                                        </p:tgtEl>
                                      </p:cBhvr>
                                    </p:animEffect>
                                  </p:childTnLst>
                                </p:cTn>
                              </p:par>
                            </p:childTnLst>
                          </p:cTn>
                        </p:par>
                        <p:par>
                          <p:cTn id="58" fill="hold">
                            <p:stCondLst>
                              <p:cond delay="10000"/>
                            </p:stCondLst>
                            <p:childTnLst>
                              <p:par>
                                <p:cTn id="59" presetID="22" presetClass="entr" presetSubtype="8"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1000"/>
                                        <p:tgtEl>
                                          <p:spTgt spid="12"/>
                                        </p:tgtEl>
                                      </p:cBhvr>
                                    </p:animEffect>
                                  </p:childTnLst>
                                </p:cTn>
                              </p:par>
                            </p:childTnLst>
                          </p:cTn>
                        </p:par>
                        <p:par>
                          <p:cTn id="62" fill="hold">
                            <p:stCondLst>
                              <p:cond delay="11000"/>
                            </p:stCondLst>
                            <p:childTnLst>
                              <p:par>
                                <p:cTn id="63" presetID="22" presetClass="entr" presetSubtype="8"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wipe(left)">
                                      <p:cBhvr>
                                        <p:cTn id="65" dur="1000"/>
                                        <p:tgtEl>
                                          <p:spTgt spid="13"/>
                                        </p:tgtEl>
                                      </p:cBhvr>
                                    </p:animEffect>
                                  </p:childTnLst>
                                </p:cTn>
                              </p:par>
                            </p:childTnLst>
                          </p:cTn>
                        </p:par>
                        <p:par>
                          <p:cTn id="66" fill="hold">
                            <p:stCondLst>
                              <p:cond delay="12000"/>
                            </p:stCondLst>
                            <p:childTnLst>
                              <p:par>
                                <p:cTn id="67" presetID="22" presetClass="entr" presetSubtype="8" fill="hold"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left)">
                                      <p:cBhvr>
                                        <p:cTn id="69" dur="1000"/>
                                        <p:tgtEl>
                                          <p:spTgt spid="14"/>
                                        </p:tgtEl>
                                      </p:cBhvr>
                                    </p:animEffect>
                                  </p:childTnLst>
                                </p:cTn>
                              </p:par>
                            </p:childTnLst>
                          </p:cTn>
                        </p:par>
                        <p:par>
                          <p:cTn id="70" fill="hold">
                            <p:stCondLst>
                              <p:cond delay="13000"/>
                            </p:stCondLst>
                            <p:childTnLst>
                              <p:par>
                                <p:cTn id="71" presetID="22" presetClass="entr" presetSubtype="8" fill="hold" nodeType="after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wipe(left)">
                                      <p:cBhvr>
                                        <p:cTn id="73" dur="1000"/>
                                        <p:tgtEl>
                                          <p:spTgt spid="15"/>
                                        </p:tgtEl>
                                      </p:cBhvr>
                                    </p:animEffect>
                                  </p:childTnLst>
                                </p:cTn>
                              </p:par>
                            </p:childTnLst>
                          </p:cTn>
                        </p:par>
                        <p:par>
                          <p:cTn id="74" fill="hold">
                            <p:stCondLst>
                              <p:cond delay="14000"/>
                            </p:stCondLst>
                            <p:childTnLst>
                              <p:par>
                                <p:cTn id="75" presetID="22" presetClass="entr" presetSubtype="8" fill="hold" nodeType="after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wipe(left)">
                                      <p:cBhvr>
                                        <p:cTn id="77" dur="1000"/>
                                        <p:tgtEl>
                                          <p:spTgt spid="16"/>
                                        </p:tgtEl>
                                      </p:cBhvr>
                                    </p:animEffect>
                                  </p:childTnLst>
                                </p:cTn>
                              </p:par>
                            </p:childTnLst>
                          </p:cTn>
                        </p:par>
                        <p:par>
                          <p:cTn id="78" fill="hold">
                            <p:stCondLst>
                              <p:cond delay="15000"/>
                            </p:stCondLst>
                            <p:childTnLst>
                              <p:par>
                                <p:cTn id="79" presetID="22" presetClass="entr" presetSubtype="8"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wipe(left)">
                                      <p:cBhvr>
                                        <p:cTn id="8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build="p"/>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566738" y="275771"/>
            <a:ext cx="8245475" cy="6407908"/>
          </a:xfrm>
          <a:prstGeom prst="rect">
            <a:avLst/>
          </a:prstGeom>
          <a:noFill/>
          <a:ln w="9525" algn="ctr">
            <a:noFill/>
            <a:miter lim="800000"/>
            <a:headEnd/>
            <a:tailEnd/>
          </a:ln>
        </p:spPr>
        <p:txBody>
          <a:bodyPr wrap="square">
            <a:spAutoFit/>
          </a:bodyPr>
          <a:lstStyle/>
          <a:p>
            <a:pPr>
              <a:spcBef>
                <a:spcPct val="10000"/>
              </a:spcBef>
              <a:spcAft>
                <a:spcPct val="10000"/>
              </a:spcAft>
            </a:pPr>
            <a:r>
              <a:rPr lang="el-GR" sz="2400" dirty="0" smtClean="0">
                <a:solidFill>
                  <a:srgbClr val="3D68AF"/>
                </a:solidFill>
              </a:rPr>
              <a:t>Δημοσιονομική Πειθαρχία</a:t>
            </a:r>
            <a:r>
              <a:rPr lang="en-US" sz="2400" dirty="0" smtClean="0">
                <a:solidFill>
                  <a:srgbClr val="3D68AF"/>
                </a:solidFill>
              </a:rPr>
              <a:t> </a:t>
            </a:r>
            <a:r>
              <a:rPr lang="el-GR" sz="2400" b="0" dirty="0" smtClean="0"/>
              <a:t>Η Συνθήκη του Μάαστριχτ θεωρούσε ότι τα θεμελιώδη και βαθιά αίτια του πληθωρισμού δεν είναι νομισματικά αλλά δημοσιονομικά. </a:t>
            </a:r>
            <a:r>
              <a:rPr lang="en-US" sz="2400" b="0" dirty="0" smtClean="0"/>
              <a:t>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Οι άλλοι δύο κανόνες του Μάαστριχτ στόχευαν ανοικτά στον περιορισμό της δημοσιονομικής πολιτικής. Οι κανόνες λένε ότι τα ελλείμματα και τα χρέη των χωρών-μελών δεν μπορούν να υπερβαίνουν συγκεκριμένα επίπεδα (αν και η συνθήκη επιτρέπει κάποιες εξαιρέσεις).</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Τα επίπεδα αυτά επιλέχθηκαν κάπως αυθαίρετα: </a:t>
            </a:r>
            <a:r>
              <a:rPr lang="el-GR" sz="2400" b="0" dirty="0" err="1" smtClean="0"/>
              <a:t>έλλειμα</a:t>
            </a:r>
            <a:r>
              <a:rPr lang="el-GR" sz="2400" b="0" dirty="0" smtClean="0"/>
              <a:t> της τάξης του 3% του ΑΕΠ και χρέος της τάξης του 60% του ΑΕΠ.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Μια χώρα με υψηλό ονομαστικό χρέος θα συμπράξει με χώρες υψηλού πληθωρισμού από τη στιγμή που θα ενταχθεί στην ένωση (επειδή ο πληθωρισμός καταστρέφει την πραγματική αξία του δημόσιου χρέους).</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xEl>
                                              <p:pRg st="2" end="2"/>
                                            </p:txEl>
                                          </p:spTgt>
                                        </p:tgtEl>
                                        <p:attrNameLst>
                                          <p:attrName>style.visibility</p:attrName>
                                        </p:attrNameLst>
                                      </p:cBhvr>
                                      <p:to>
                                        <p:strVal val="visible"/>
                                      </p:to>
                                    </p:set>
                                    <p:animEffect transition="in" filter="wipe(left)">
                                      <p:cBhvr>
                                        <p:cTn id="12" dur="500"/>
                                        <p:tgtEl>
                                          <p:spTgt spid="2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xEl>
                                              <p:pRg st="4" end="4"/>
                                            </p:txEl>
                                          </p:spTgt>
                                        </p:tgtEl>
                                        <p:attrNameLst>
                                          <p:attrName>style.visibility</p:attrName>
                                        </p:attrNameLst>
                                      </p:cBhvr>
                                      <p:to>
                                        <p:strVal val="visible"/>
                                      </p:to>
                                    </p:set>
                                    <p:animEffect transition="in" filter="wipe(left)">
                                      <p:cBhvr>
                                        <p:cTn id="17" dur="500"/>
                                        <p:tgtEl>
                                          <p:spTgt spid="2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xEl>
                                              <p:pRg st="6" end="6"/>
                                            </p:txEl>
                                          </p:spTgt>
                                        </p:tgtEl>
                                        <p:attrNameLst>
                                          <p:attrName>style.visibility</p:attrName>
                                        </p:attrNameLst>
                                      </p:cBhvr>
                                      <p:to>
                                        <p:strVal val="visible"/>
                                      </p:to>
                                    </p:set>
                                    <p:animEffect transition="in" filter="wipe(left)">
                                      <p:cBhvr>
                                        <p:cTn id="22" dur="500"/>
                                        <p:tgtEl>
                                          <p:spTgt spid="2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566738" y="261257"/>
            <a:ext cx="8462962" cy="6315575"/>
          </a:xfrm>
          <a:prstGeom prst="rect">
            <a:avLst/>
          </a:prstGeom>
          <a:noFill/>
          <a:ln w="9525" algn="ctr">
            <a:noFill/>
            <a:miter lim="800000"/>
            <a:headEnd/>
            <a:tailEnd/>
          </a:ln>
        </p:spPr>
        <p:txBody>
          <a:bodyPr wrap="square">
            <a:spAutoFit/>
          </a:bodyPr>
          <a:lstStyle/>
          <a:p>
            <a:pPr>
              <a:spcBef>
                <a:spcPct val="10000"/>
              </a:spcBef>
              <a:spcAft>
                <a:spcPct val="10000"/>
              </a:spcAft>
            </a:pPr>
            <a:r>
              <a:rPr lang="el-GR" sz="2400" dirty="0" smtClean="0">
                <a:solidFill>
                  <a:srgbClr val="3D68AF"/>
                </a:solidFill>
              </a:rPr>
              <a:t>Κριτική στα Κριτήρια Σύγκλισης</a:t>
            </a:r>
            <a:r>
              <a:rPr lang="en-US" sz="2400" dirty="0" smtClean="0"/>
              <a:t> </a:t>
            </a:r>
            <a:endParaRPr lang="en-US" sz="2400" dirty="0"/>
          </a:p>
          <a:p>
            <a:pPr>
              <a:spcBef>
                <a:spcPct val="10000"/>
              </a:spcBef>
              <a:spcAft>
                <a:spcPct val="10000"/>
              </a:spcAft>
            </a:pPr>
            <a:r>
              <a:rPr lang="el-GR" sz="2000" b="0" dirty="0" smtClean="0"/>
              <a:t>Πρώτον, οι κανόνες εμπεριέχουν ασύμμετρες προσαρμογές που μπορεί να χρειαστούν πολύ χρόνο. Οι γερμανικές επιλογές σχετικά με τον πληθωρισμό και τη δημοσιονομική πολιτική επιβλήθηκαν με μεγάλο κόστος σε άλλες χώρες. Πιο σφικτή νομισματική και δημοσιονομική πολιτική έπρεπε να υιοθετηθεί από τη Γαλλία, την Ιταλία, την Πορτογαλία, και την Ισπανία ενώ ταυτόχρονα έπρεπε να προσπαθήσουν να διατηρήσουν την πρόσδεση (για να ικανοποιήσουν τον κανόνα 1: παραμονή εντός των ορίων του </a:t>
            </a:r>
            <a:r>
              <a:rPr lang="en-US" sz="2000" b="0" dirty="0" smtClean="0"/>
              <a:t>ERM).</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Δεύτερον, οι δημοσιονομικοί κανόνες θεωρούνται ως ανελαστικοί και αυθαίρετοι. Οι αριθμητικοί στόχοι δύσκολα μπορούν να δικαιολογηθούν, και τα καλώς διατυπωμένα επιχειρήματα υπέρ μιας συνετής χρήσης της </a:t>
            </a:r>
            <a:r>
              <a:rPr lang="el-GR" sz="2000" b="0" dirty="0" err="1" smtClean="0"/>
              <a:t>αντικυκλικής</a:t>
            </a:r>
            <a:r>
              <a:rPr lang="el-GR" sz="2000" b="0" dirty="0" smtClean="0"/>
              <a:t> δημοσιονομικής πολιτικής αγνοούνται παντελώς στα κριτήρια του Μάαστριχτ.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Τρίτον, αλλάζουν όντως οι κυβερνήσεις που υποβάλλουν τον εαυτό τους σε δημοσιονομική πειθαρχία και νομισματικό συντηρητισμό ή απλώς συμμορφώθηκαν με τους κανόνες για να εισέλθουν; </a:t>
            </a:r>
            <a:r>
              <a:rPr lang="en-US" sz="2000" b="0" dirty="0" smtClean="0"/>
              <a:t> </a:t>
            </a:r>
            <a:endParaRPr lang="en-US" sz="20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animEffect transition="in" filter="wipe(left)">
                                      <p:cBhvr>
                                        <p:cTn id="11" dur="500"/>
                                        <p:tgtEl>
                                          <p:spTgt spid="2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4">
                                            <p:txEl>
                                              <p:pRg st="3" end="3"/>
                                            </p:txEl>
                                          </p:spTgt>
                                        </p:tgtEl>
                                        <p:attrNameLst>
                                          <p:attrName>style.visibility</p:attrName>
                                        </p:attrNameLst>
                                      </p:cBhvr>
                                      <p:to>
                                        <p:strVal val="visible"/>
                                      </p:to>
                                    </p:set>
                                    <p:animEffect transition="in" filter="wipe(left)">
                                      <p:cBhvr>
                                        <p:cTn id="16" dur="500"/>
                                        <p:tgtEl>
                                          <p:spTgt spid="2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4">
                                            <p:txEl>
                                              <p:pRg st="5" end="5"/>
                                            </p:txEl>
                                          </p:spTgt>
                                        </p:tgtEl>
                                        <p:attrNameLst>
                                          <p:attrName>style.visibility</p:attrName>
                                        </p:attrNameLst>
                                      </p:cBhvr>
                                      <p:to>
                                        <p:strVal val="visible"/>
                                      </p:to>
                                    </p:set>
                                    <p:animEffect transition="in" filter="wipe(left)">
                                      <p:cBhvr>
                                        <p:cTn id="21" dur="500"/>
                                        <p:tgtEl>
                                          <p:spTgt spid="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23" name="Straight Connector 22"/>
          <p:cNvCxnSpPr>
            <a:cxnSpLocks noChangeShapeType="1"/>
          </p:cNvCxnSpPr>
          <p:nvPr/>
        </p:nvCxnSpPr>
        <p:spPr bwMode="auto">
          <a:xfrm>
            <a:off x="566738" y="469900"/>
            <a:ext cx="5395912" cy="0"/>
          </a:xfrm>
          <a:prstGeom prst="line">
            <a:avLst/>
          </a:prstGeom>
          <a:noFill/>
          <a:ln w="19050" cap="rnd" algn="ctr">
            <a:solidFill>
              <a:srgbClr val="9C3A45"/>
            </a:solidFill>
            <a:prstDash val="sysDash"/>
            <a:round/>
            <a:headEnd/>
            <a:tailEnd/>
          </a:ln>
        </p:spPr>
      </p:cxnSp>
      <p:sp>
        <p:nvSpPr>
          <p:cNvPr id="8" name="Rectangle 7"/>
          <p:cNvSpPr>
            <a:spLocks noChangeArrowheads="1"/>
          </p:cNvSpPr>
          <p:nvPr/>
        </p:nvSpPr>
        <p:spPr bwMode="auto">
          <a:xfrm>
            <a:off x="890588" y="277813"/>
            <a:ext cx="5072062" cy="169862"/>
          </a:xfrm>
          <a:prstGeom prst="rect">
            <a:avLst/>
          </a:prstGeom>
          <a:solidFill>
            <a:srgbClr val="F5D8A5"/>
          </a:solidFill>
          <a:ln w="9525" algn="ctr">
            <a:noFill/>
            <a:round/>
            <a:headEnd/>
            <a:tailEnd/>
          </a:ln>
        </p:spPr>
        <p:txBody>
          <a:bodyPr/>
          <a:lstStyle/>
          <a:p>
            <a:endParaRPr lang="en-US" sz="3200" b="0">
              <a:solidFill>
                <a:schemeClr val="tx2"/>
              </a:solidFill>
            </a:endParaRPr>
          </a:p>
        </p:txBody>
      </p:sp>
      <p:sp>
        <p:nvSpPr>
          <p:cNvPr id="22" name="Rectangle 3"/>
          <p:cNvSpPr>
            <a:spLocks noGrp="1" noChangeArrowheads="1"/>
          </p:cNvSpPr>
          <p:nvPr>
            <p:ph type="title"/>
          </p:nvPr>
        </p:nvSpPr>
        <p:spPr>
          <a:xfrm>
            <a:off x="449263" y="0"/>
            <a:ext cx="8694737" cy="525463"/>
          </a:xfrm>
        </p:spPr>
        <p:txBody>
          <a:bodyPr anchor="b"/>
          <a:lstStyle/>
          <a:p>
            <a:pPr marL="347663" indent="-347663">
              <a:tabLst>
                <a:tab pos="5372100" algn="l"/>
              </a:tabLst>
            </a:pPr>
            <a:r>
              <a:rPr lang="en-US" dirty="0" smtClean="0">
                <a:solidFill>
                  <a:srgbClr val="69134B"/>
                </a:solidFill>
              </a:rPr>
              <a:t>1  </a:t>
            </a:r>
            <a:r>
              <a:rPr lang="el-GR" dirty="0" smtClean="0">
                <a:solidFill>
                  <a:srgbClr val="69134B"/>
                </a:solidFill>
              </a:rPr>
              <a:t>Τα Οικονομικά του Ευρώ</a:t>
            </a:r>
            <a:endParaRPr lang="en-US" dirty="0" smtClean="0">
              <a:solidFill>
                <a:srgbClr val="69134B"/>
              </a:solidFill>
            </a:endParaRPr>
          </a:p>
        </p:txBody>
      </p:sp>
      <p:sp>
        <p:nvSpPr>
          <p:cNvPr id="24" name="Text Box 2"/>
          <p:cNvSpPr txBox="1">
            <a:spLocks noChangeArrowheads="1"/>
          </p:cNvSpPr>
          <p:nvPr/>
        </p:nvSpPr>
        <p:spPr bwMode="auto">
          <a:xfrm>
            <a:off x="566738" y="1227138"/>
            <a:ext cx="8361362" cy="4044184"/>
          </a:xfrm>
          <a:prstGeom prst="rect">
            <a:avLst/>
          </a:prstGeom>
          <a:noFill/>
          <a:ln w="9525" algn="ctr">
            <a:noFill/>
            <a:miter lim="800000"/>
            <a:headEnd/>
            <a:tailEnd/>
          </a:ln>
          <a:effectLst/>
        </p:spPr>
        <p:txBody>
          <a:bodyPr>
            <a:spAutoFit/>
          </a:bodyPr>
          <a:lstStyle/>
          <a:p>
            <a:pPr marL="342900" indent="-342900">
              <a:spcBef>
                <a:spcPct val="10000"/>
              </a:spcBef>
              <a:spcAft>
                <a:spcPct val="10000"/>
              </a:spcAft>
              <a:buFont typeface="Arial" pitchFamily="34" charset="0"/>
              <a:buChar char="•"/>
              <a:defRPr/>
            </a:pPr>
            <a:r>
              <a:rPr lang="el-GR" sz="2400" b="0" dirty="0" smtClean="0"/>
              <a:t>Εάν οι χώρες λαμβάνουν μια απόφαση, η οποία εξυπηρετεί με τον καλύτερο τρόπο τα συμφέροντά τους – δηλαδή, μια βέλτιστη απόφαση – όταν σχηματίζουν μια νομισματική ένωση, τότε οι οικονομολόγοι χρησιμοποιούν τον όρο </a:t>
            </a:r>
            <a:r>
              <a:rPr lang="el-GR" sz="2400" dirty="0" smtClean="0"/>
              <a:t>βέλτιστη συναλλαγματική ζώνη </a:t>
            </a:r>
            <a:r>
              <a:rPr lang="en-US" sz="2400" dirty="0" smtClean="0"/>
              <a:t>(</a:t>
            </a:r>
            <a:r>
              <a:rPr lang="en-US" sz="2400" dirty="0"/>
              <a:t>OCA)</a:t>
            </a:r>
            <a:r>
              <a:rPr lang="en-US" sz="2400" b="0" dirty="0"/>
              <a:t> </a:t>
            </a:r>
            <a:r>
              <a:rPr lang="el-GR" sz="2400" b="0" dirty="0" smtClean="0"/>
              <a:t>για να αναφερθούν στην προκύπτουσα νομισματική ένωση. </a:t>
            </a:r>
            <a:r>
              <a:rPr lang="en-US" sz="2400" b="0" dirty="0" smtClean="0"/>
              <a:t> </a:t>
            </a:r>
            <a:endParaRPr lang="en-US" sz="2400" b="0" dirty="0"/>
          </a:p>
          <a:p>
            <a:pPr>
              <a:spcBef>
                <a:spcPct val="10000"/>
              </a:spcBef>
              <a:spcAft>
                <a:spcPct val="10000"/>
              </a:spcAft>
              <a:defRPr/>
            </a:pPr>
            <a:endParaRPr lang="en-US" sz="1000" b="0" dirty="0"/>
          </a:p>
          <a:p>
            <a:pPr marL="342900" indent="-342900">
              <a:spcBef>
                <a:spcPct val="10000"/>
              </a:spcBef>
              <a:spcAft>
                <a:spcPct val="10000"/>
              </a:spcAft>
              <a:buFont typeface="Arial" pitchFamily="34" charset="0"/>
              <a:buChar char="•"/>
              <a:defRPr/>
            </a:pPr>
            <a:r>
              <a:rPr lang="el-GR" sz="2400" b="0" dirty="0" smtClean="0"/>
              <a:t>Για να αποφασίσει μια χώρα εάν η ένταξη στη νομισματική ένωση εξυπηρετεί τα οικονομικά της συμφέροντα πρέπει να αξιολογήσει κατά πόσο τα οφέλη υπερβαίνουν τον κόστος. </a:t>
            </a:r>
            <a:r>
              <a:rPr lang="en-US" sz="2400" b="0" dirty="0" smtClean="0"/>
              <a:t> </a:t>
            </a:r>
            <a:endParaRPr lang="en-US" sz="2400" b="0" dirty="0"/>
          </a:p>
        </p:txBody>
      </p:sp>
      <p:sp>
        <p:nvSpPr>
          <p:cNvPr id="3" name="Rectangle 2"/>
          <p:cNvSpPr>
            <a:spLocks noChangeArrowheads="1"/>
          </p:cNvSpPr>
          <p:nvPr/>
        </p:nvSpPr>
        <p:spPr bwMode="auto">
          <a:xfrm>
            <a:off x="566738" y="590550"/>
            <a:ext cx="7387856" cy="461665"/>
          </a:xfrm>
          <a:prstGeom prst="rect">
            <a:avLst/>
          </a:prstGeom>
          <a:noFill/>
          <a:ln w="9525">
            <a:noFill/>
            <a:miter lim="800000"/>
            <a:headEnd/>
            <a:tailEnd/>
          </a:ln>
        </p:spPr>
        <p:txBody>
          <a:bodyPr wrap="none">
            <a:spAutoFit/>
          </a:bodyPr>
          <a:lstStyle/>
          <a:p>
            <a:pPr>
              <a:spcBef>
                <a:spcPct val="10000"/>
              </a:spcBef>
              <a:spcAft>
                <a:spcPct val="10000"/>
              </a:spcAft>
            </a:pPr>
            <a:r>
              <a:rPr lang="el-GR" sz="2400" dirty="0" smtClean="0">
                <a:solidFill>
                  <a:srgbClr val="356A41"/>
                </a:solidFill>
              </a:rPr>
              <a:t>Θεωρία των Βέλτιστων Συναλλαγματικών Ζωνών</a:t>
            </a:r>
            <a:endParaRPr lang="en-US" sz="2400" dirty="0">
              <a:solidFill>
                <a:srgbClr val="356A4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wipe(left)">
                                      <p:cBhvr>
                                        <p:cTn id="22" dur="5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
                                            <p:txEl>
                                              <p:pRg st="2" end="2"/>
                                            </p:txEl>
                                          </p:spTgt>
                                        </p:tgtEl>
                                        <p:attrNameLst>
                                          <p:attrName>style.visibility</p:attrName>
                                        </p:attrNameLst>
                                      </p:cBhvr>
                                      <p:to>
                                        <p:strVal val="visible"/>
                                      </p:to>
                                    </p:set>
                                    <p:animEffect transition="in" filter="wipe(left)">
                                      <p:cBhvr>
                                        <p:cTn id="27"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p:bldP spid="24" grpId="0" uiExpand="1" build="p" bldLvl="5"/>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5" name="Group 39"/>
          <p:cNvGrpSpPr>
            <a:grpSpLocks/>
          </p:cNvGrpSpPr>
          <p:nvPr/>
        </p:nvGrpSpPr>
        <p:grpSpPr bwMode="auto">
          <a:xfrm>
            <a:off x="577850" y="366713"/>
            <a:ext cx="8489950" cy="6237287"/>
            <a:chOff x="566738" y="2200275"/>
            <a:chExt cx="7805737" cy="4219575"/>
          </a:xfrm>
        </p:grpSpPr>
        <p:sp>
          <p:nvSpPr>
            <p:cNvPr id="134163" name="Rectangle 15"/>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134164" name="Rectangle 16"/>
            <p:cNvSpPr>
              <a:spLocks noChangeArrowheads="1"/>
            </p:cNvSpPr>
            <p:nvPr/>
          </p:nvSpPr>
          <p:spPr bwMode="auto">
            <a:xfrm>
              <a:off x="581024" y="2219322"/>
              <a:ext cx="7772401" cy="212045"/>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8" name="Text Box 7"/>
          <p:cNvSpPr txBox="1">
            <a:spLocks noChangeArrowheads="1"/>
          </p:cNvSpPr>
          <p:nvPr/>
        </p:nvSpPr>
        <p:spPr bwMode="auto">
          <a:xfrm>
            <a:off x="596900" y="387350"/>
            <a:ext cx="2197100"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ΠΙΝΑΚΑΣ</a:t>
            </a:r>
            <a:r>
              <a:rPr lang="en-US" dirty="0" smtClean="0"/>
              <a:t> </a:t>
            </a:r>
            <a:r>
              <a:rPr lang="en-US" dirty="0"/>
              <a:t>21-8</a:t>
            </a:r>
          </a:p>
        </p:txBody>
      </p:sp>
      <p:sp>
        <p:nvSpPr>
          <p:cNvPr id="19" name="Rectangle 18"/>
          <p:cNvSpPr>
            <a:spLocks noChangeArrowheads="1"/>
          </p:cNvSpPr>
          <p:nvPr/>
        </p:nvSpPr>
        <p:spPr bwMode="auto">
          <a:xfrm>
            <a:off x="650875" y="765175"/>
            <a:ext cx="8321675" cy="4378325"/>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20" name="Rectangle 19"/>
          <p:cNvSpPr>
            <a:spLocks noChangeArrowheads="1"/>
          </p:cNvSpPr>
          <p:nvPr/>
        </p:nvSpPr>
        <p:spPr bwMode="auto">
          <a:xfrm>
            <a:off x="650875" y="5172075"/>
            <a:ext cx="8321675" cy="1569660"/>
          </a:xfrm>
          <a:prstGeom prst="rect">
            <a:avLst/>
          </a:prstGeom>
          <a:noFill/>
          <a:ln w="9525">
            <a:noFill/>
            <a:miter lim="800000"/>
            <a:headEnd/>
            <a:tailEnd/>
          </a:ln>
        </p:spPr>
        <p:txBody>
          <a:bodyPr>
            <a:spAutoFit/>
          </a:bodyPr>
          <a:lstStyle/>
          <a:p>
            <a:pPr>
              <a:spcBef>
                <a:spcPct val="10000"/>
              </a:spcBef>
              <a:spcAft>
                <a:spcPct val="10000"/>
              </a:spcAft>
            </a:pPr>
            <a:r>
              <a:rPr lang="el-GR" sz="1600" dirty="0" smtClean="0">
                <a:solidFill>
                  <a:srgbClr val="8A3A6A"/>
                </a:solidFill>
              </a:rPr>
              <a:t>Σπάζοντας τους Δημοσιονομικούς Κανόνες </a:t>
            </a:r>
            <a:r>
              <a:rPr lang="en-US" sz="1600" dirty="0" smtClean="0">
                <a:solidFill>
                  <a:srgbClr val="8A3A6A"/>
                </a:solidFill>
              </a:rPr>
              <a:t> </a:t>
            </a:r>
            <a:r>
              <a:rPr lang="el-GR" sz="1600" dirty="0" smtClean="0"/>
              <a:t>Τα κριτήρια της δημοσιονομικής σύγκλισης που τέθηκαν από τη Συνθήκη του Μάαστριχτ και επικυρώθηκαν από το Σύμφωνο Σταθερότητας και Ανάπτυξης αγνοήθηκαν σε μεγάλο βαθμό. Το παρόν διάγραμμα δείχνει τον αριθμό των φορών που κάθε μια από τις αρχικές 12 χώρες της Ευρωζώνης παραβίασε το όριο του 3% για το δημοσιονομικό έλλειμμα από τη στιγμή που εντάχθηκαν στην Ευρωζώνη. </a:t>
            </a:r>
          </a:p>
        </p:txBody>
      </p:sp>
      <p:pic>
        <p:nvPicPr>
          <p:cNvPr id="7" name="Picture 6"/>
          <p:cNvPicPr>
            <a:picLocks noChangeAspect="1"/>
          </p:cNvPicPr>
          <p:nvPr/>
        </p:nvPicPr>
        <p:blipFill>
          <a:blip r:embed="rId3" cstate="print"/>
          <a:srcRect/>
          <a:stretch>
            <a:fillRect/>
          </a:stretch>
        </p:blipFill>
        <p:spPr bwMode="auto">
          <a:xfrm>
            <a:off x="1352550" y="806450"/>
            <a:ext cx="6438900" cy="4295775"/>
          </a:xfrm>
          <a:prstGeom prst="rect">
            <a:avLst/>
          </a:prstGeom>
          <a:noFill/>
          <a:ln w="9525">
            <a:noFill/>
            <a:miter lim="800000"/>
            <a:headEnd/>
            <a:tailEnd/>
          </a:ln>
        </p:spPr>
      </p:pic>
      <p:pic>
        <p:nvPicPr>
          <p:cNvPr id="8" name="Picture 7"/>
          <p:cNvPicPr>
            <a:picLocks noChangeAspect="1"/>
          </p:cNvPicPr>
          <p:nvPr/>
        </p:nvPicPr>
        <p:blipFill>
          <a:blip r:embed="rId4" cstate="print"/>
          <a:srcRect/>
          <a:stretch>
            <a:fillRect/>
          </a:stretch>
        </p:blipFill>
        <p:spPr bwMode="auto">
          <a:xfrm>
            <a:off x="1352550" y="806450"/>
            <a:ext cx="6438900" cy="4295775"/>
          </a:xfrm>
          <a:prstGeom prst="rect">
            <a:avLst/>
          </a:prstGeom>
          <a:noFill/>
          <a:ln w="9525">
            <a:noFill/>
            <a:miter lim="800000"/>
            <a:headEnd/>
            <a:tailEnd/>
          </a:ln>
        </p:spPr>
      </p:pic>
      <p:pic>
        <p:nvPicPr>
          <p:cNvPr id="9" name="Picture 8"/>
          <p:cNvPicPr>
            <a:picLocks noChangeAspect="1"/>
          </p:cNvPicPr>
          <p:nvPr/>
        </p:nvPicPr>
        <p:blipFill>
          <a:blip r:embed="rId5" cstate="print"/>
          <a:srcRect/>
          <a:stretch>
            <a:fillRect/>
          </a:stretch>
        </p:blipFill>
        <p:spPr bwMode="auto">
          <a:xfrm>
            <a:off x="1352550" y="806450"/>
            <a:ext cx="6438900" cy="4295775"/>
          </a:xfrm>
          <a:prstGeom prst="rect">
            <a:avLst/>
          </a:prstGeom>
          <a:noFill/>
          <a:ln w="9525">
            <a:noFill/>
            <a:miter lim="800000"/>
            <a:headEnd/>
            <a:tailEnd/>
          </a:ln>
        </p:spPr>
      </p:pic>
      <p:pic>
        <p:nvPicPr>
          <p:cNvPr id="10" name="Picture 9"/>
          <p:cNvPicPr>
            <a:picLocks noChangeAspect="1"/>
          </p:cNvPicPr>
          <p:nvPr/>
        </p:nvPicPr>
        <p:blipFill>
          <a:blip r:embed="rId6" cstate="print"/>
          <a:srcRect/>
          <a:stretch>
            <a:fillRect/>
          </a:stretch>
        </p:blipFill>
        <p:spPr bwMode="auto">
          <a:xfrm>
            <a:off x="1352550" y="806450"/>
            <a:ext cx="6438900" cy="4295775"/>
          </a:xfrm>
          <a:prstGeom prst="rect">
            <a:avLst/>
          </a:prstGeom>
          <a:noFill/>
          <a:ln w="9525">
            <a:noFill/>
            <a:miter lim="800000"/>
            <a:headEnd/>
            <a:tailEnd/>
          </a:ln>
        </p:spPr>
      </p:pic>
      <p:pic>
        <p:nvPicPr>
          <p:cNvPr id="11" name="Picture 10"/>
          <p:cNvPicPr>
            <a:picLocks noChangeAspect="1"/>
          </p:cNvPicPr>
          <p:nvPr/>
        </p:nvPicPr>
        <p:blipFill>
          <a:blip r:embed="rId7" cstate="print"/>
          <a:srcRect/>
          <a:stretch>
            <a:fillRect/>
          </a:stretch>
        </p:blipFill>
        <p:spPr bwMode="auto">
          <a:xfrm>
            <a:off x="1352550" y="806450"/>
            <a:ext cx="6438900" cy="4295775"/>
          </a:xfrm>
          <a:prstGeom prst="rect">
            <a:avLst/>
          </a:prstGeom>
          <a:noFill/>
          <a:ln w="9525">
            <a:noFill/>
            <a:miter lim="800000"/>
            <a:headEnd/>
            <a:tailEnd/>
          </a:ln>
        </p:spPr>
      </p:pic>
      <p:pic>
        <p:nvPicPr>
          <p:cNvPr id="12" name="Picture 11"/>
          <p:cNvPicPr>
            <a:picLocks noChangeAspect="1"/>
          </p:cNvPicPr>
          <p:nvPr/>
        </p:nvPicPr>
        <p:blipFill>
          <a:blip r:embed="rId8" cstate="print"/>
          <a:srcRect/>
          <a:stretch>
            <a:fillRect/>
          </a:stretch>
        </p:blipFill>
        <p:spPr bwMode="auto">
          <a:xfrm>
            <a:off x="1352550" y="806450"/>
            <a:ext cx="6438900" cy="4295775"/>
          </a:xfrm>
          <a:prstGeom prst="rect">
            <a:avLst/>
          </a:prstGeom>
          <a:noFill/>
          <a:ln w="9525">
            <a:noFill/>
            <a:miter lim="800000"/>
            <a:headEnd/>
            <a:tailEnd/>
          </a:ln>
        </p:spPr>
      </p:pic>
      <p:pic>
        <p:nvPicPr>
          <p:cNvPr id="13" name="Picture 12"/>
          <p:cNvPicPr>
            <a:picLocks noChangeAspect="1"/>
          </p:cNvPicPr>
          <p:nvPr/>
        </p:nvPicPr>
        <p:blipFill>
          <a:blip r:embed="rId9" cstate="print"/>
          <a:srcRect/>
          <a:stretch>
            <a:fillRect/>
          </a:stretch>
        </p:blipFill>
        <p:spPr bwMode="auto">
          <a:xfrm>
            <a:off x="1352550" y="806450"/>
            <a:ext cx="6438900" cy="4295775"/>
          </a:xfrm>
          <a:prstGeom prst="rect">
            <a:avLst/>
          </a:prstGeom>
          <a:noFill/>
          <a:ln w="9525">
            <a:noFill/>
            <a:miter lim="800000"/>
            <a:headEnd/>
            <a:tailEnd/>
          </a:ln>
        </p:spPr>
      </p:pic>
      <p:pic>
        <p:nvPicPr>
          <p:cNvPr id="14" name="Picture 13"/>
          <p:cNvPicPr>
            <a:picLocks noChangeAspect="1"/>
          </p:cNvPicPr>
          <p:nvPr/>
        </p:nvPicPr>
        <p:blipFill>
          <a:blip r:embed="rId10" cstate="print"/>
          <a:srcRect/>
          <a:stretch>
            <a:fillRect/>
          </a:stretch>
        </p:blipFill>
        <p:spPr bwMode="auto">
          <a:xfrm>
            <a:off x="1352550" y="806450"/>
            <a:ext cx="6438900" cy="4295775"/>
          </a:xfrm>
          <a:prstGeom prst="rect">
            <a:avLst/>
          </a:prstGeom>
          <a:noFill/>
          <a:ln w="9525">
            <a:noFill/>
            <a:miter lim="800000"/>
            <a:headEnd/>
            <a:tailEnd/>
          </a:ln>
        </p:spPr>
      </p:pic>
      <p:pic>
        <p:nvPicPr>
          <p:cNvPr id="21" name="Picture 20"/>
          <p:cNvPicPr>
            <a:picLocks noChangeAspect="1"/>
          </p:cNvPicPr>
          <p:nvPr/>
        </p:nvPicPr>
        <p:blipFill>
          <a:blip r:embed="rId11" cstate="print"/>
          <a:srcRect/>
          <a:stretch>
            <a:fillRect/>
          </a:stretch>
        </p:blipFill>
        <p:spPr bwMode="auto">
          <a:xfrm>
            <a:off x="1352550" y="806450"/>
            <a:ext cx="6438900" cy="4295775"/>
          </a:xfrm>
          <a:prstGeom prst="rect">
            <a:avLst/>
          </a:prstGeom>
          <a:noFill/>
          <a:ln w="9525">
            <a:noFill/>
            <a:miter lim="800000"/>
            <a:headEnd/>
            <a:tailEnd/>
          </a:ln>
        </p:spPr>
      </p:pic>
      <p:pic>
        <p:nvPicPr>
          <p:cNvPr id="22" name="Picture 21"/>
          <p:cNvPicPr>
            <a:picLocks noChangeAspect="1"/>
          </p:cNvPicPr>
          <p:nvPr/>
        </p:nvPicPr>
        <p:blipFill>
          <a:blip r:embed="rId12" cstate="print"/>
          <a:srcRect/>
          <a:stretch>
            <a:fillRect/>
          </a:stretch>
        </p:blipFill>
        <p:spPr bwMode="auto">
          <a:xfrm>
            <a:off x="1352550" y="806450"/>
            <a:ext cx="6438900" cy="4295775"/>
          </a:xfrm>
          <a:prstGeom prst="rect">
            <a:avLst/>
          </a:prstGeom>
          <a:noFill/>
          <a:ln w="9525">
            <a:noFill/>
            <a:miter lim="800000"/>
            <a:headEnd/>
            <a:tailEnd/>
          </a:ln>
        </p:spPr>
      </p:pic>
      <p:pic>
        <p:nvPicPr>
          <p:cNvPr id="6" name="Picture 5"/>
          <p:cNvPicPr>
            <a:picLocks noChangeAspect="1"/>
          </p:cNvPicPr>
          <p:nvPr/>
        </p:nvPicPr>
        <p:blipFill>
          <a:blip r:embed="rId13" cstate="print"/>
          <a:srcRect/>
          <a:stretch>
            <a:fillRect/>
          </a:stretch>
        </p:blipFill>
        <p:spPr bwMode="auto">
          <a:xfrm>
            <a:off x="1352550" y="806450"/>
            <a:ext cx="6438900" cy="4295775"/>
          </a:xfrm>
          <a:prstGeom prst="rect">
            <a:avLst/>
          </a:prstGeom>
          <a:noFill/>
          <a:ln w="9525">
            <a:noFill/>
            <a:miter lim="800000"/>
            <a:headEnd/>
            <a:tailEnd/>
          </a:ln>
        </p:spPr>
      </p:pic>
      <p:pic>
        <p:nvPicPr>
          <p:cNvPr id="5" name="Picture 4"/>
          <p:cNvPicPr>
            <a:picLocks noChangeAspect="1"/>
          </p:cNvPicPr>
          <p:nvPr/>
        </p:nvPicPr>
        <p:blipFill>
          <a:blip r:embed="rId14" cstate="print"/>
          <a:srcRect/>
          <a:stretch>
            <a:fillRect/>
          </a:stretch>
        </p:blipFill>
        <p:spPr bwMode="auto">
          <a:xfrm>
            <a:off x="1352550" y="806450"/>
            <a:ext cx="6438900" cy="4295775"/>
          </a:xfrm>
          <a:prstGeom prst="rect">
            <a:avLst/>
          </a:prstGeom>
          <a:noFill/>
          <a:ln w="9525">
            <a:noFill/>
            <a:miter lim="800000"/>
            <a:headEnd/>
            <a:tailEnd/>
          </a:ln>
        </p:spPr>
      </p:pic>
      <p:pic>
        <p:nvPicPr>
          <p:cNvPr id="4" name="Picture 3"/>
          <p:cNvPicPr>
            <a:picLocks noChangeAspect="1"/>
          </p:cNvPicPr>
          <p:nvPr/>
        </p:nvPicPr>
        <p:blipFill>
          <a:blip r:embed="rId15" cstate="print"/>
          <a:srcRect/>
          <a:stretch>
            <a:fillRect/>
          </a:stretch>
        </p:blipFill>
        <p:spPr bwMode="auto">
          <a:xfrm>
            <a:off x="1352550" y="806450"/>
            <a:ext cx="6438900" cy="4295775"/>
          </a:xfrm>
          <a:prstGeom prst="rect">
            <a:avLst/>
          </a:prstGeom>
          <a:noFill/>
          <a:ln w="9525">
            <a:noFill/>
            <a:miter lim="800000"/>
            <a:headEnd/>
            <a:tailEnd/>
          </a:ln>
        </p:spPr>
      </p:pic>
      <p:pic>
        <p:nvPicPr>
          <p:cNvPr id="3" name="Picture 2"/>
          <p:cNvPicPr>
            <a:picLocks noChangeAspect="1"/>
          </p:cNvPicPr>
          <p:nvPr/>
        </p:nvPicPr>
        <p:blipFill>
          <a:blip r:embed="rId16" cstate="print"/>
          <a:srcRect/>
          <a:stretch>
            <a:fillRect/>
          </a:stretch>
        </p:blipFill>
        <p:spPr bwMode="auto">
          <a:xfrm>
            <a:off x="1352550" y="806450"/>
            <a:ext cx="6438900" cy="429577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2"/>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9" dur="500"/>
                                        <p:tgtEl>
                                          <p:spTgt spid="1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wipe(left)">
                                      <p:cBhvr>
                                        <p:cTn id="21" dur="500"/>
                                        <p:tgtEl>
                                          <p:spTgt spid="20">
                                            <p:txEl>
                                              <p:pRg st="0" end="0"/>
                                            </p:txEl>
                                          </p:spTgt>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1000"/>
                                        <p:tgtEl>
                                          <p:spTgt spid="3"/>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1000"/>
                                        <p:tgtEl>
                                          <p:spTgt spid="4"/>
                                        </p:tgtEl>
                                      </p:cBhvr>
                                    </p:animEffect>
                                  </p:childTnLst>
                                </p:cTn>
                              </p:par>
                            </p:childTnLst>
                          </p:cTn>
                        </p:par>
                        <p:par>
                          <p:cTn id="30" fill="hold">
                            <p:stCondLst>
                              <p:cond delay="4000"/>
                            </p:stCondLst>
                            <p:childTnLst>
                              <p:par>
                                <p:cTn id="31" presetID="22" presetClass="entr" presetSubtype="8"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1000"/>
                                        <p:tgtEl>
                                          <p:spTgt spid="5"/>
                                        </p:tgtEl>
                                      </p:cBhvr>
                                    </p:animEffect>
                                  </p:childTnLst>
                                </p:cTn>
                              </p:par>
                            </p:childTnLst>
                          </p:cTn>
                        </p:par>
                        <p:par>
                          <p:cTn id="34" fill="hold">
                            <p:stCondLst>
                              <p:cond delay="5000"/>
                            </p:stCondLst>
                            <p:childTnLst>
                              <p:par>
                                <p:cTn id="35" presetID="22" presetClass="entr" presetSubtype="8"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1000"/>
                                        <p:tgtEl>
                                          <p:spTgt spid="6"/>
                                        </p:tgtEl>
                                      </p:cBhvr>
                                    </p:animEffect>
                                  </p:childTnLst>
                                </p:cTn>
                              </p:par>
                            </p:childTnLst>
                          </p:cTn>
                        </p:par>
                        <p:par>
                          <p:cTn id="38" fill="hold">
                            <p:stCondLst>
                              <p:cond delay="6000"/>
                            </p:stCondLst>
                            <p:childTnLst>
                              <p:par>
                                <p:cTn id="39" presetID="22" presetClass="entr" presetSubtype="8"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par>
                          <p:cTn id="42" fill="hold">
                            <p:stCondLst>
                              <p:cond delay="6500"/>
                            </p:stCondLst>
                            <p:childTnLst>
                              <p:par>
                                <p:cTn id="43" presetID="22" presetClass="entr" presetSubtype="8"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1000"/>
                                        <p:tgtEl>
                                          <p:spTgt spid="8"/>
                                        </p:tgtEl>
                                      </p:cBhvr>
                                    </p:animEffect>
                                  </p:childTnLst>
                                </p:cTn>
                              </p:par>
                            </p:childTnLst>
                          </p:cTn>
                        </p:par>
                        <p:par>
                          <p:cTn id="46" fill="hold">
                            <p:stCondLst>
                              <p:cond delay="7500"/>
                            </p:stCondLst>
                            <p:childTnLst>
                              <p:par>
                                <p:cTn id="47" presetID="22" presetClass="entr" presetSubtype="8"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left)">
                                      <p:cBhvr>
                                        <p:cTn id="49" dur="1000"/>
                                        <p:tgtEl>
                                          <p:spTgt spid="9"/>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1000"/>
                                        <p:tgtEl>
                                          <p:spTgt spid="10"/>
                                        </p:tgtEl>
                                      </p:cBhvr>
                                    </p:animEffect>
                                  </p:childTnLst>
                                </p:cTn>
                              </p:par>
                            </p:childTnLst>
                          </p:cTn>
                        </p:par>
                        <p:par>
                          <p:cTn id="54" fill="hold">
                            <p:stCondLst>
                              <p:cond delay="9500"/>
                            </p:stCondLst>
                            <p:childTnLst>
                              <p:par>
                                <p:cTn id="55" presetID="22" presetClass="entr" presetSubtype="8"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1000"/>
                                        <p:tgtEl>
                                          <p:spTgt spid="11"/>
                                        </p:tgtEl>
                                      </p:cBhvr>
                                    </p:animEffect>
                                  </p:childTnLst>
                                </p:cTn>
                              </p:par>
                            </p:childTnLst>
                          </p:cTn>
                        </p:par>
                        <p:par>
                          <p:cTn id="58" fill="hold">
                            <p:stCondLst>
                              <p:cond delay="10500"/>
                            </p:stCondLst>
                            <p:childTnLst>
                              <p:par>
                                <p:cTn id="59" presetID="22" presetClass="entr" presetSubtype="8"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1000"/>
                                        <p:tgtEl>
                                          <p:spTgt spid="12"/>
                                        </p:tgtEl>
                                      </p:cBhvr>
                                    </p:animEffect>
                                  </p:childTnLst>
                                </p:cTn>
                              </p:par>
                            </p:childTnLst>
                          </p:cTn>
                        </p:par>
                        <p:par>
                          <p:cTn id="62" fill="hold">
                            <p:stCondLst>
                              <p:cond delay="11500"/>
                            </p:stCondLst>
                            <p:childTnLst>
                              <p:par>
                                <p:cTn id="63" presetID="22" presetClass="entr" presetSubtype="8"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wipe(left)">
                                      <p:cBhvr>
                                        <p:cTn id="65" dur="1000"/>
                                        <p:tgtEl>
                                          <p:spTgt spid="13"/>
                                        </p:tgtEl>
                                      </p:cBhvr>
                                    </p:animEffect>
                                  </p:childTnLst>
                                </p:cTn>
                              </p:par>
                            </p:childTnLst>
                          </p:cTn>
                        </p:par>
                        <p:par>
                          <p:cTn id="66" fill="hold">
                            <p:stCondLst>
                              <p:cond delay="12500"/>
                            </p:stCondLst>
                            <p:childTnLst>
                              <p:par>
                                <p:cTn id="67" presetID="22" presetClass="entr" presetSubtype="8" fill="hold"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left)">
                                      <p:cBhvr>
                                        <p:cTn id="69" dur="1000"/>
                                        <p:tgtEl>
                                          <p:spTgt spid="14"/>
                                        </p:tgtEl>
                                      </p:cBhvr>
                                    </p:animEffect>
                                  </p:childTnLst>
                                </p:cTn>
                              </p:par>
                            </p:childTnLst>
                          </p:cTn>
                        </p:par>
                        <p:par>
                          <p:cTn id="70" fill="hold">
                            <p:stCondLst>
                              <p:cond delay="13500"/>
                            </p:stCondLst>
                            <p:childTnLst>
                              <p:par>
                                <p:cTn id="71" presetID="22" presetClass="entr" presetSubtype="8" fill="hold" nodeType="after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1000"/>
                                        <p:tgtEl>
                                          <p:spTgt spid="21"/>
                                        </p:tgtEl>
                                      </p:cBhvr>
                                    </p:animEffect>
                                  </p:childTnLst>
                                </p:cTn>
                              </p:par>
                            </p:childTnLst>
                          </p:cTn>
                        </p:par>
                        <p:par>
                          <p:cTn id="74" fill="hold">
                            <p:stCondLst>
                              <p:cond delay="14500"/>
                            </p:stCondLst>
                            <p:childTnLst>
                              <p:par>
                                <p:cTn id="75" presetID="22" presetClass="entr" presetSubtype="8"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wipe(left)">
                                      <p:cBhvr>
                                        <p:cTn id="7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build="p" bldLvl="2"/>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566738" y="373063"/>
            <a:ext cx="8245475" cy="5884688"/>
          </a:xfrm>
          <a:prstGeom prst="rect">
            <a:avLst/>
          </a:prstGeom>
          <a:noFill/>
          <a:ln w="9525" algn="ctr">
            <a:noFill/>
            <a:miter lim="800000"/>
            <a:headEnd/>
            <a:tailEnd/>
          </a:ln>
        </p:spPr>
        <p:txBody>
          <a:bodyPr>
            <a:spAutoFit/>
          </a:bodyPr>
          <a:lstStyle/>
          <a:p>
            <a:pPr>
              <a:spcBef>
                <a:spcPct val="10000"/>
              </a:spcBef>
              <a:spcAft>
                <a:spcPct val="10000"/>
              </a:spcAft>
            </a:pPr>
            <a:r>
              <a:rPr lang="el-GR" sz="2400" dirty="0" smtClean="0">
                <a:solidFill>
                  <a:srgbClr val="668C6B"/>
                </a:solidFill>
              </a:rPr>
              <a:t>Τήρηση των Κανόνων</a:t>
            </a:r>
            <a:endParaRPr lang="en-US" sz="2400" dirty="0">
              <a:solidFill>
                <a:srgbClr val="668C6B"/>
              </a:solidFill>
            </a:endParaRPr>
          </a:p>
          <a:p>
            <a:pPr>
              <a:spcBef>
                <a:spcPct val="10000"/>
              </a:spcBef>
              <a:spcAft>
                <a:spcPct val="10000"/>
              </a:spcAft>
            </a:pPr>
            <a:endParaRPr lang="en-US" sz="1000" dirty="0">
              <a:solidFill>
                <a:srgbClr val="668C6B"/>
              </a:solidFill>
            </a:endParaRPr>
          </a:p>
          <a:p>
            <a:pPr>
              <a:spcBef>
                <a:spcPct val="10000"/>
              </a:spcBef>
              <a:spcAft>
                <a:spcPct val="10000"/>
              </a:spcAft>
            </a:pPr>
            <a:r>
              <a:rPr lang="el-GR" sz="2000" b="0" dirty="0" smtClean="0"/>
              <a:t>Εάν οι «εντός» χώρες επιθυμούν περισσότερη νομισματική και δημοσιονομική ευελιξία από αυτήν που επιτρέπουν οι κανόνες, και δεν υπάρχει πλέον ο κίνδυνος της τιμωρίας με έξοδο από την Ευρωζώνη, τότε ένας σκεπτικιστής θα έλεγε ότι μετά την ένταξη των χωρών στην Ευρωζώνη θα μπορούσε να προκύψει μια χαλαρή νομισματική πολιτική.</a:t>
            </a:r>
            <a:endParaRPr lang="en-US" sz="2000" b="0" dirty="0"/>
          </a:p>
          <a:p>
            <a:pPr>
              <a:spcBef>
                <a:spcPct val="10000"/>
              </a:spcBef>
              <a:spcAft>
                <a:spcPct val="10000"/>
              </a:spcAft>
            </a:pPr>
            <a:endParaRPr lang="en-US" sz="2000" b="0" dirty="0"/>
          </a:p>
          <a:p>
            <a:pPr>
              <a:spcBef>
                <a:spcPct val="10000"/>
              </a:spcBef>
              <a:spcAft>
                <a:spcPct val="10000"/>
              </a:spcAft>
            </a:pPr>
            <a:r>
              <a:rPr lang="el-GR" sz="2000" dirty="0" smtClean="0">
                <a:solidFill>
                  <a:srgbClr val="3D68AF"/>
                </a:solidFill>
              </a:rPr>
              <a:t>Σύμφωνο Σταθερότητας και Ανάπτυξης</a:t>
            </a:r>
            <a:r>
              <a:rPr lang="en-US" sz="2000" dirty="0" smtClean="0">
                <a:solidFill>
                  <a:srgbClr val="3D68AF"/>
                </a:solidFill>
              </a:rPr>
              <a:t> </a:t>
            </a:r>
            <a:r>
              <a:rPr lang="el-GR" sz="2000" b="0" dirty="0" smtClean="0"/>
              <a:t>Μέσα σε λίγα χρόνια από τη Συνθήκη του Μάαστριχτ, η ΕΕ υποψιάστηκε ότι χρειαζόταν μεγαλύτερες εξουσίες παρακολούθησης και επιβολής. </a:t>
            </a:r>
            <a:r>
              <a:rPr lang="en-US" sz="2000" b="0" dirty="0" smtClean="0"/>
              <a:t>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Έτσι, το 1997 στο Άμστερνταμ, η ΕΕ υιοθέτησε το </a:t>
            </a:r>
            <a:r>
              <a:rPr lang="el-GR" sz="2000" dirty="0" smtClean="0"/>
              <a:t>Σύμφωνο Σταθερότητας και Ανάπτυξης</a:t>
            </a:r>
            <a:r>
              <a:rPr lang="el-GR" sz="2000" b="0" dirty="0" smtClean="0"/>
              <a:t> </a:t>
            </a:r>
            <a:r>
              <a:rPr lang="en-US" sz="2000" b="0" dirty="0" smtClean="0"/>
              <a:t> </a:t>
            </a:r>
            <a:r>
              <a:rPr lang="en-US" sz="2000" dirty="0" smtClean="0"/>
              <a:t>(</a:t>
            </a:r>
            <a:r>
              <a:rPr lang="en-US" sz="2000" dirty="0"/>
              <a:t>SGP), </a:t>
            </a:r>
            <a:r>
              <a:rPr lang="el-GR" sz="2000" b="0" dirty="0" smtClean="0"/>
              <a:t>το οποία στον </a:t>
            </a:r>
            <a:r>
              <a:rPr lang="el-GR" sz="2000" b="0" dirty="0" err="1" smtClean="0"/>
              <a:t>ιστότοπο</a:t>
            </a:r>
            <a:r>
              <a:rPr lang="el-GR" sz="2000" b="0" dirty="0" smtClean="0"/>
              <a:t> της ΕΕ περιγράφεται ως «η πειστική απάντηση της ΕΕ στις ανησυχίες σχετικά με τη συνέχιση της δημοσιονομικής πειθαρχίας στην Οικονομική και Νομισματική Ένωση». </a:t>
            </a:r>
            <a:r>
              <a:rPr lang="en-US" sz="2000" b="0" dirty="0" smtClean="0"/>
              <a:t> </a:t>
            </a:r>
            <a:endParaRPr lang="en-US" sz="20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xEl>
                                              <p:pRg st="2" end="2"/>
                                            </p:txEl>
                                          </p:spTgt>
                                        </p:tgtEl>
                                        <p:attrNameLst>
                                          <p:attrName>style.visibility</p:attrName>
                                        </p:attrNameLst>
                                      </p:cBhvr>
                                      <p:to>
                                        <p:strVal val="visible"/>
                                      </p:to>
                                    </p:set>
                                    <p:animEffect transition="in" filter="wipe(left)">
                                      <p:cBhvr>
                                        <p:cTn id="12" dur="500"/>
                                        <p:tgtEl>
                                          <p:spTgt spid="2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xEl>
                                              <p:pRg st="4" end="4"/>
                                            </p:txEl>
                                          </p:spTgt>
                                        </p:tgtEl>
                                        <p:attrNameLst>
                                          <p:attrName>style.visibility</p:attrName>
                                        </p:attrNameLst>
                                      </p:cBhvr>
                                      <p:to>
                                        <p:strVal val="visible"/>
                                      </p:to>
                                    </p:set>
                                    <p:animEffect transition="in" filter="wipe(left)">
                                      <p:cBhvr>
                                        <p:cTn id="17" dur="500"/>
                                        <p:tgtEl>
                                          <p:spTgt spid="2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xEl>
                                              <p:pRg st="6" end="6"/>
                                            </p:txEl>
                                          </p:spTgt>
                                        </p:tgtEl>
                                        <p:attrNameLst>
                                          <p:attrName>style.visibility</p:attrName>
                                        </p:attrNameLst>
                                      </p:cBhvr>
                                      <p:to>
                                        <p:strVal val="visible"/>
                                      </p:to>
                                    </p:set>
                                    <p:animEffect transition="in" filter="wipe(left)">
                                      <p:cBhvr>
                                        <p:cTn id="22" dur="500"/>
                                        <p:tgtEl>
                                          <p:spTgt spid="2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566738" y="284163"/>
            <a:ext cx="8247062" cy="6678751"/>
          </a:xfrm>
          <a:prstGeom prst="rect">
            <a:avLst/>
          </a:prstGeom>
          <a:noFill/>
          <a:ln w="9525" algn="ctr">
            <a:noFill/>
            <a:miter lim="800000"/>
            <a:headEnd/>
            <a:tailEnd/>
          </a:ln>
          <a:effectLst/>
        </p:spPr>
        <p:txBody>
          <a:bodyPr>
            <a:spAutoFit/>
          </a:bodyPr>
          <a:lstStyle/>
          <a:p>
            <a:pPr>
              <a:spcBef>
                <a:spcPct val="10000"/>
              </a:spcBef>
              <a:spcAft>
                <a:spcPct val="10000"/>
              </a:spcAft>
              <a:defRPr/>
            </a:pPr>
            <a:r>
              <a:rPr lang="el-GR" sz="2000" b="0" dirty="0" smtClean="0"/>
              <a:t>Ελλείψεις του</a:t>
            </a:r>
            <a:r>
              <a:rPr lang="en-US" sz="2000" b="0" dirty="0" smtClean="0"/>
              <a:t> </a:t>
            </a:r>
            <a:r>
              <a:rPr lang="en-US" sz="2000" b="0" dirty="0"/>
              <a:t>SGP</a:t>
            </a:r>
            <a:r>
              <a:rPr lang="en-US" sz="2000" b="0" dirty="0" smtClean="0"/>
              <a:t>:</a:t>
            </a:r>
            <a:endParaRPr lang="en-US" sz="2000" b="0" dirty="0"/>
          </a:p>
          <a:p>
            <a:pPr marL="342900" indent="-342900">
              <a:spcBef>
                <a:spcPct val="10000"/>
              </a:spcBef>
              <a:spcAft>
                <a:spcPct val="10000"/>
              </a:spcAft>
              <a:defRPr/>
            </a:pPr>
            <a:r>
              <a:rPr lang="en-US" sz="2000" b="0" dirty="0">
                <a:solidFill>
                  <a:srgbClr val="DB5447"/>
                </a:solidFill>
              </a:rPr>
              <a:t>■</a:t>
            </a:r>
            <a:r>
              <a:rPr lang="en-US" sz="2000" b="0" dirty="0"/>
              <a:t> 	</a:t>
            </a:r>
            <a:r>
              <a:rPr lang="el-GR" sz="2000" b="0" dirty="0" smtClean="0"/>
              <a:t>Η επίβλεψη απέτυχε επειδή οι χώρες-μέλη απέκρυψαν την αλήθεια για τα δημοσιονομικά τους προβλήματα. </a:t>
            </a:r>
            <a:endParaRPr lang="en-US" sz="2000" b="0" dirty="0"/>
          </a:p>
          <a:p>
            <a:pPr marL="342900" indent="-342900">
              <a:spcBef>
                <a:spcPct val="10000"/>
              </a:spcBef>
              <a:spcAft>
                <a:spcPct val="10000"/>
              </a:spcAft>
              <a:defRPr/>
            </a:pPr>
            <a:endParaRPr lang="en-US" sz="2000" b="0" dirty="0"/>
          </a:p>
          <a:p>
            <a:pPr marL="342900" indent="-342900">
              <a:spcBef>
                <a:spcPct val="10000"/>
              </a:spcBef>
              <a:spcAft>
                <a:spcPct val="10000"/>
              </a:spcAft>
              <a:defRPr/>
            </a:pPr>
            <a:r>
              <a:rPr lang="en-US" sz="2000" b="0" dirty="0">
                <a:solidFill>
                  <a:srgbClr val="DB5447"/>
                </a:solidFill>
              </a:rPr>
              <a:t>■	</a:t>
            </a:r>
            <a:r>
              <a:rPr lang="el-GR" sz="2000" b="0" dirty="0" smtClean="0"/>
              <a:t>Η τιμωρία ήταν χαλαρή, έτσι ώστε ακόμη κι όταν ανιχνεύονταν «υπερβολικά ελλείμματα» δεν γινόταν κάτι το ιδιαίτερο. </a:t>
            </a:r>
            <a:endParaRPr lang="en-US" sz="2000" b="0" dirty="0"/>
          </a:p>
          <a:p>
            <a:pPr marL="342900" indent="-342900">
              <a:spcBef>
                <a:spcPct val="10000"/>
              </a:spcBef>
              <a:spcAft>
                <a:spcPct val="10000"/>
              </a:spcAft>
              <a:defRPr/>
            </a:pPr>
            <a:endParaRPr lang="en-US" sz="2000" b="0" dirty="0"/>
          </a:p>
          <a:p>
            <a:pPr marL="342900" indent="-342900">
              <a:spcBef>
                <a:spcPct val="10000"/>
              </a:spcBef>
              <a:spcAft>
                <a:spcPct val="10000"/>
              </a:spcAft>
              <a:defRPr/>
            </a:pPr>
            <a:r>
              <a:rPr lang="en-US" sz="2000" b="0" dirty="0">
                <a:solidFill>
                  <a:srgbClr val="DB5447"/>
                </a:solidFill>
              </a:rPr>
              <a:t>■</a:t>
            </a:r>
            <a:r>
              <a:rPr lang="en-US" sz="2000" b="0" dirty="0"/>
              <a:t> 	</a:t>
            </a:r>
            <a:r>
              <a:rPr lang="el-GR" sz="2000" b="0" dirty="0" smtClean="0"/>
              <a:t>Ο κανόνας των ορίων του ελλείμματος θέτει εκτός τη χρησιμοποίηση ενεργής πολιτικής σταθεροποίησης, και καταργεί τη λειτουργία του «αυτόματου σταθεροποιητή»  της δημοσιονομικής πολιτικής. Έχοντας εκχωρήσει τη νομισματική πολιτική στην ΕΚΤ,  το βάρος των σκληρών δημοσιονομικών κανόνων μπορεί να γίνει ανυπόφορο.</a:t>
            </a:r>
            <a:r>
              <a:rPr lang="en-US" sz="2000" b="0" dirty="0" smtClean="0"/>
              <a:t>.</a:t>
            </a:r>
            <a:endParaRPr lang="en-US" sz="2000" b="0" dirty="0"/>
          </a:p>
          <a:p>
            <a:pPr marL="342900" indent="-342900">
              <a:spcBef>
                <a:spcPct val="10000"/>
              </a:spcBef>
              <a:spcAft>
                <a:spcPct val="10000"/>
              </a:spcAft>
              <a:defRPr/>
            </a:pPr>
            <a:endParaRPr lang="en-US" sz="2000" b="0" dirty="0"/>
          </a:p>
          <a:p>
            <a:pPr marL="342900" indent="-342900">
              <a:spcBef>
                <a:spcPct val="10000"/>
              </a:spcBef>
              <a:spcAft>
                <a:spcPct val="10000"/>
              </a:spcAft>
              <a:defRPr/>
            </a:pPr>
            <a:r>
              <a:rPr lang="en-US" sz="2000" b="0" dirty="0">
                <a:solidFill>
                  <a:srgbClr val="DB5447"/>
                </a:solidFill>
              </a:rPr>
              <a:t>■</a:t>
            </a:r>
            <a:r>
              <a:rPr lang="en-US" sz="2000" b="0" dirty="0"/>
              <a:t> 	</a:t>
            </a:r>
            <a:r>
              <a:rPr lang="el-GR" sz="2000" b="0" dirty="0" smtClean="0"/>
              <a:t>Από τη στιγμή που οι χώρες έγιναν μέλη του ευρώ, το βασικό «καρότο» παρακίνησης αυτών να ακολουθήσουν τους δημοσιονομικούς κανόνες του </a:t>
            </a:r>
            <a:r>
              <a:rPr lang="en-US" sz="2000" b="0" dirty="0" smtClean="0"/>
              <a:t>SGP</a:t>
            </a:r>
            <a:r>
              <a:rPr lang="el-GR" sz="2000" b="0" dirty="0" smtClean="0"/>
              <a:t> έπαψε να υπάρχει. Επομένως, η επίβλεψη, η τιμωρία, και η δέσμευση κατέστησαν όλες τις χώρες αρκετά προβλέψιμα ανίσχυρες από τη στιγμή που το ευρώ τέθηκε σε λειτουργία.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animEffect transition="in" filter="wipe(left)">
                                      <p:cBhvr>
                                        <p:cTn id="11" dur="500"/>
                                        <p:tgtEl>
                                          <p:spTgt spid="2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4">
                                            <p:txEl>
                                              <p:pRg st="3" end="3"/>
                                            </p:txEl>
                                          </p:spTgt>
                                        </p:tgtEl>
                                        <p:attrNameLst>
                                          <p:attrName>style.visibility</p:attrName>
                                        </p:attrNameLst>
                                      </p:cBhvr>
                                      <p:to>
                                        <p:strVal val="visible"/>
                                      </p:to>
                                    </p:set>
                                    <p:animEffect transition="in" filter="wipe(left)">
                                      <p:cBhvr>
                                        <p:cTn id="16" dur="500"/>
                                        <p:tgtEl>
                                          <p:spTgt spid="2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4">
                                            <p:txEl>
                                              <p:pRg st="5" end="5"/>
                                            </p:txEl>
                                          </p:spTgt>
                                        </p:tgtEl>
                                        <p:attrNameLst>
                                          <p:attrName>style.visibility</p:attrName>
                                        </p:attrNameLst>
                                      </p:cBhvr>
                                      <p:to>
                                        <p:strVal val="visible"/>
                                      </p:to>
                                    </p:set>
                                    <p:animEffect transition="in" filter="wipe(left)">
                                      <p:cBhvr>
                                        <p:cTn id="21" dur="500"/>
                                        <p:tgtEl>
                                          <p:spTgt spid="24">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4">
                                            <p:txEl>
                                              <p:pRg st="7" end="7"/>
                                            </p:txEl>
                                          </p:spTgt>
                                        </p:tgtEl>
                                        <p:attrNameLst>
                                          <p:attrName>style.visibility</p:attrName>
                                        </p:attrNameLst>
                                      </p:cBhvr>
                                      <p:to>
                                        <p:strVal val="visible"/>
                                      </p:to>
                                    </p:set>
                                    <p:animEffect transition="in" filter="wipe(left)">
                                      <p:cBhvr>
                                        <p:cTn id="26" dur="500"/>
                                        <p:tgtEl>
                                          <p:spTgt spid="2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23" name="Straight Connector 22"/>
          <p:cNvCxnSpPr>
            <a:cxnSpLocks noChangeShapeType="1"/>
          </p:cNvCxnSpPr>
          <p:nvPr/>
        </p:nvCxnSpPr>
        <p:spPr bwMode="auto">
          <a:xfrm>
            <a:off x="566738" y="520700"/>
            <a:ext cx="5326062" cy="0"/>
          </a:xfrm>
          <a:prstGeom prst="line">
            <a:avLst/>
          </a:prstGeom>
          <a:noFill/>
          <a:ln w="19050" cap="rnd" algn="ctr">
            <a:solidFill>
              <a:srgbClr val="9C3A45"/>
            </a:solidFill>
            <a:prstDash val="sysDash"/>
            <a:round/>
            <a:headEnd/>
            <a:tailEnd/>
          </a:ln>
        </p:spPr>
      </p:cxnSp>
      <p:sp>
        <p:nvSpPr>
          <p:cNvPr id="8" name="Rectangle 7"/>
          <p:cNvSpPr>
            <a:spLocks noChangeArrowheads="1"/>
          </p:cNvSpPr>
          <p:nvPr/>
        </p:nvSpPr>
        <p:spPr bwMode="auto">
          <a:xfrm>
            <a:off x="915988" y="303213"/>
            <a:ext cx="4976812" cy="204787"/>
          </a:xfrm>
          <a:prstGeom prst="rect">
            <a:avLst/>
          </a:prstGeom>
          <a:solidFill>
            <a:srgbClr val="F5D8A5"/>
          </a:solidFill>
          <a:ln w="9525" algn="ctr">
            <a:noFill/>
            <a:round/>
            <a:headEnd/>
            <a:tailEnd/>
          </a:ln>
        </p:spPr>
        <p:txBody>
          <a:bodyPr/>
          <a:lstStyle/>
          <a:p>
            <a:endParaRPr lang="en-US" sz="3200" b="0">
              <a:solidFill>
                <a:schemeClr val="tx2"/>
              </a:solidFill>
            </a:endParaRPr>
          </a:p>
        </p:txBody>
      </p:sp>
      <p:sp>
        <p:nvSpPr>
          <p:cNvPr id="22" name="Rectangle 3"/>
          <p:cNvSpPr>
            <a:spLocks noGrp="1" noChangeArrowheads="1"/>
          </p:cNvSpPr>
          <p:nvPr>
            <p:ph type="title"/>
          </p:nvPr>
        </p:nvSpPr>
        <p:spPr>
          <a:xfrm>
            <a:off x="449263" y="0"/>
            <a:ext cx="8694737" cy="525463"/>
          </a:xfrm>
        </p:spPr>
        <p:txBody>
          <a:bodyPr anchor="b"/>
          <a:lstStyle/>
          <a:p>
            <a:pPr marL="347663" indent="-347663">
              <a:tabLst>
                <a:tab pos="5372100" algn="l"/>
              </a:tabLst>
            </a:pPr>
            <a:r>
              <a:rPr lang="en-US" dirty="0" smtClean="0">
                <a:solidFill>
                  <a:srgbClr val="69134B"/>
                </a:solidFill>
              </a:rPr>
              <a:t>4  </a:t>
            </a:r>
            <a:r>
              <a:rPr lang="el-GR" dirty="0" smtClean="0">
                <a:solidFill>
                  <a:srgbClr val="69134B"/>
                </a:solidFill>
              </a:rPr>
              <a:t>Η Ευρωζώνη σε Κρίση</a:t>
            </a:r>
            <a:r>
              <a:rPr lang="it-IT" dirty="0" smtClean="0">
                <a:solidFill>
                  <a:srgbClr val="69134B"/>
                </a:solidFill>
              </a:rPr>
              <a:t>, 2008–2010</a:t>
            </a:r>
            <a:endParaRPr lang="en-US" dirty="0" smtClean="0">
              <a:solidFill>
                <a:srgbClr val="69134B"/>
              </a:solidFill>
            </a:endParaRPr>
          </a:p>
        </p:txBody>
      </p:sp>
      <p:sp>
        <p:nvSpPr>
          <p:cNvPr id="24" name="Text Box 2"/>
          <p:cNvSpPr txBox="1">
            <a:spLocks noChangeArrowheads="1"/>
          </p:cNvSpPr>
          <p:nvPr/>
        </p:nvSpPr>
        <p:spPr bwMode="auto">
          <a:xfrm>
            <a:off x="566738" y="566057"/>
            <a:ext cx="8361362" cy="6547511"/>
          </a:xfrm>
          <a:prstGeom prst="rect">
            <a:avLst/>
          </a:prstGeom>
          <a:noFill/>
          <a:ln w="9525" algn="ctr">
            <a:noFill/>
            <a:miter lim="800000"/>
            <a:headEnd/>
            <a:tailEnd/>
          </a:ln>
        </p:spPr>
        <p:txBody>
          <a:bodyPr wrap="square">
            <a:spAutoFit/>
          </a:bodyPr>
          <a:lstStyle/>
          <a:p>
            <a:pPr>
              <a:spcBef>
                <a:spcPct val="10000"/>
              </a:spcBef>
              <a:spcAft>
                <a:spcPct val="10000"/>
              </a:spcAft>
            </a:pPr>
            <a:r>
              <a:rPr lang="el-GR" sz="2000" b="0" dirty="0" smtClean="0"/>
              <a:t>Για περίπου δέκα χρόνια, η νομισματική πολιτική της ΕΚΤ είχε μεγάλη επιτυχία, ενώ η δημοσιονομική ακεραιότητα ήταν κατά βάση μια αποτυχία.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Οι διαμορφωτές πολιτικής αγνόησαν πολλές βασικές μακροοικονομικές και χρηματοοικονομικές εξελίξεις, οι οποίες τελικά οδήγησαν την Ευρωζώνη σε κρίση από το 2008 και μετά.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Οι οφειλέτες στον ιδιωτικό τομέα ενεπλάκησαν σε μια αναπτυξιακή φούσκα που χρησιμοποιούσε ως καύσιμο τις πιστώσεις, ενώ οι πιστωτές και οι τράπεζές τους διοχέτευαν ακόμη περισσότερα δάνεια στους δανειολήπτες.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Οι πιστωτές ήταν </a:t>
            </a:r>
            <a:r>
              <a:rPr lang="el-GR" sz="2000" b="0" dirty="0" err="1" smtClean="0"/>
              <a:t>βορειο</a:t>
            </a:r>
            <a:r>
              <a:rPr lang="el-GR" sz="2000" b="0" dirty="0" smtClean="0"/>
              <a:t>-ευρωπαϊκές χώρες όπως η Γερμανία και η Ολλανδία, ενώ οι οφειλέτες ήταν ταχέως αναπτυσσόμενες χώρες όπως η Ελλάδα, η Ιταλία, η Πορτογαλία, και η Ισπανία. </a:t>
            </a:r>
            <a:r>
              <a:rPr lang="en-US" sz="2000" b="0" dirty="0" smtClean="0"/>
              <a:t>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Όταν η παγκόσμια φούσκα έσκασε, αποκαλύφθηκε ότι η υπερκατανάλωση ήταν αδικαιολόγητη και μη-βιώσιμη. </a:t>
            </a:r>
            <a:endParaRPr lang="en-US" sz="20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4">
                                            <p:txEl>
                                              <p:pRg st="0" end="0"/>
                                            </p:txEl>
                                          </p:spTgt>
                                        </p:tgtEl>
                                        <p:attrNameLst>
                                          <p:attrName>style.visibility</p:attrName>
                                        </p:attrNameLst>
                                      </p:cBhvr>
                                      <p:to>
                                        <p:strVal val="visible"/>
                                      </p:to>
                                    </p:set>
                                    <p:animEffect transition="in" filter="wipe(left)">
                                      <p:cBhvr>
                                        <p:cTn id="18" dur="500"/>
                                        <p:tgtEl>
                                          <p:spTgt spid="2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4">
                                            <p:txEl>
                                              <p:pRg st="2" end="2"/>
                                            </p:txEl>
                                          </p:spTgt>
                                        </p:tgtEl>
                                        <p:attrNameLst>
                                          <p:attrName>style.visibility</p:attrName>
                                        </p:attrNameLst>
                                      </p:cBhvr>
                                      <p:to>
                                        <p:strVal val="visible"/>
                                      </p:to>
                                    </p:set>
                                    <p:animEffect transition="in" filter="wipe(left)">
                                      <p:cBhvr>
                                        <p:cTn id="23" dur="500"/>
                                        <p:tgtEl>
                                          <p:spTgt spid="2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4">
                                            <p:txEl>
                                              <p:pRg st="4" end="4"/>
                                            </p:txEl>
                                          </p:spTgt>
                                        </p:tgtEl>
                                        <p:attrNameLst>
                                          <p:attrName>style.visibility</p:attrName>
                                        </p:attrNameLst>
                                      </p:cBhvr>
                                      <p:to>
                                        <p:strVal val="visible"/>
                                      </p:to>
                                    </p:set>
                                    <p:animEffect transition="in" filter="wipe(left)">
                                      <p:cBhvr>
                                        <p:cTn id="28" dur="500"/>
                                        <p:tgtEl>
                                          <p:spTgt spid="24">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4">
                                            <p:txEl>
                                              <p:pRg st="6" end="6"/>
                                            </p:txEl>
                                          </p:spTgt>
                                        </p:tgtEl>
                                        <p:attrNameLst>
                                          <p:attrName>style.visibility</p:attrName>
                                        </p:attrNameLst>
                                      </p:cBhvr>
                                      <p:to>
                                        <p:strVal val="visible"/>
                                      </p:to>
                                    </p:set>
                                    <p:animEffect transition="in" filter="wipe(left)">
                                      <p:cBhvr>
                                        <p:cTn id="33" dur="500"/>
                                        <p:tgtEl>
                                          <p:spTgt spid="24">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4">
                                            <p:txEl>
                                              <p:pRg st="8" end="8"/>
                                            </p:txEl>
                                          </p:spTgt>
                                        </p:tgtEl>
                                        <p:attrNameLst>
                                          <p:attrName>style.visibility</p:attrName>
                                        </p:attrNameLst>
                                      </p:cBhvr>
                                      <p:to>
                                        <p:strVal val="visible"/>
                                      </p:to>
                                    </p:set>
                                    <p:animEffect transition="in" filter="wipe(left)">
                                      <p:cBhvr>
                                        <p:cTn id="38" dur="500"/>
                                        <p:tgtEl>
                                          <p:spTgt spid="2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p:bldP spid="24" grpId="0" uiExpand="1" build="p" bldLvl="5"/>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566738" y="630238"/>
            <a:ext cx="8361362" cy="5262979"/>
          </a:xfrm>
          <a:prstGeom prst="rect">
            <a:avLst/>
          </a:prstGeom>
          <a:noFill/>
          <a:ln w="9525" algn="ctr">
            <a:noFill/>
            <a:miter lim="800000"/>
            <a:headEnd/>
            <a:tailEnd/>
          </a:ln>
        </p:spPr>
        <p:txBody>
          <a:bodyPr>
            <a:spAutoFit/>
          </a:bodyPr>
          <a:lstStyle/>
          <a:p>
            <a:pPr>
              <a:spcBef>
                <a:spcPct val="10000"/>
              </a:spcBef>
              <a:spcAft>
                <a:spcPct val="10000"/>
              </a:spcAft>
            </a:pPr>
            <a:r>
              <a:rPr lang="el-GR" sz="2000" b="0" dirty="0" smtClean="0"/>
              <a:t>Οι τιμές των κατοικιών έπεσαν, όπως και η αξία των επιχειρήσεων. Ο πλούτος κατέρρευσε, μειώνοντας περαιτέρω τη ζήτηση. Το προϊόν μειώθηκε βραχυπρόθεσμα, όπως και τα φορολογικά έσοδα. Τα νοικοκυριά μείωσαν περαιτέρω τις δαπάνες τους, και οι κυβερνήσεις «έσφιξαν το ζωνάρι». Οι τράπεζες περιόρισαν τον δανεισμό και το </a:t>
            </a:r>
            <a:r>
              <a:rPr lang="el-GR" sz="2000" b="0" dirty="0" err="1" smtClean="0"/>
              <a:t>σπιρά</a:t>
            </a:r>
            <a:r>
              <a:rPr lang="el-GR" sz="2000" b="0" dirty="0" smtClean="0"/>
              <a:t> συνεχίστηκε.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Οι κυβερνήσεις προσπάθησαν να εγγυηθούν για τις ιδιωτικές τους τράπεζες και να αποφύγουν τον τραπεζικό πανικό, όμως αυτό απλώς κοινωνικοποίησε τις ιδιωτικές ζημίες, και μετέφερε τη μαύρη τρύπα του χρηματοοικονομικού τομέα  στα λογιστικά βιβλία της κυβέρνησης.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Οι κυβερνήσεις συνέχισαν να δανείζονται από ιδιωτικές τράπεζες, οι τράπεζες συνέχισαν να αποκομίζουν κέρδη, και η ΕΚΤ συνέχισε να δανείζει τις ιδιωτικές τράπεζες έναντι ολοένα και πιο ανίσχυρων εξασφαλίσεων των ομολόγων των περιφερειακών κυβερνήσεων. </a:t>
            </a:r>
            <a:endParaRPr lang="en-US" sz="20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xEl>
                                              <p:pRg st="2" end="2"/>
                                            </p:txEl>
                                          </p:spTgt>
                                        </p:tgtEl>
                                        <p:attrNameLst>
                                          <p:attrName>style.visibility</p:attrName>
                                        </p:attrNameLst>
                                      </p:cBhvr>
                                      <p:to>
                                        <p:strVal val="visible"/>
                                      </p:to>
                                    </p:set>
                                    <p:animEffect transition="in" filter="wipe(left)">
                                      <p:cBhvr>
                                        <p:cTn id="12" dur="500"/>
                                        <p:tgtEl>
                                          <p:spTgt spid="2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xEl>
                                              <p:pRg st="4" end="4"/>
                                            </p:txEl>
                                          </p:spTgt>
                                        </p:tgtEl>
                                        <p:attrNameLst>
                                          <p:attrName>style.visibility</p:attrName>
                                        </p:attrNameLst>
                                      </p:cBhvr>
                                      <p:to>
                                        <p:strVal val="visible"/>
                                      </p:to>
                                    </p:set>
                                    <p:animEffect transition="in" filter="wipe(left)">
                                      <p:cBhvr>
                                        <p:cTn id="17" dur="500"/>
                                        <p:tgtEl>
                                          <p:spTgt spid="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bldLvl="5"/>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566738" y="630238"/>
            <a:ext cx="8361362" cy="5878532"/>
          </a:xfrm>
          <a:prstGeom prst="rect">
            <a:avLst/>
          </a:prstGeom>
          <a:noFill/>
          <a:ln w="9525" algn="ctr">
            <a:noFill/>
            <a:miter lim="800000"/>
            <a:headEnd/>
            <a:tailEnd/>
          </a:ln>
        </p:spPr>
        <p:txBody>
          <a:bodyPr>
            <a:spAutoFit/>
          </a:bodyPr>
          <a:lstStyle/>
          <a:p>
            <a:pPr>
              <a:spcBef>
                <a:spcPct val="10000"/>
              </a:spcBef>
              <a:spcAft>
                <a:spcPct val="10000"/>
              </a:spcAft>
            </a:pPr>
            <a:r>
              <a:rPr lang="el-GR" sz="2000" b="0" dirty="0" smtClean="0"/>
              <a:t>Οι «εξασφαλίσεις» είχαν νόημα όταν οι κυβερνήσεις και οι τράπεζες ήταν φερέγγυες. Όμως το 2009 και το 2010 τα ομόλογα που εξέδωσαν κάποιες από τις περιφερειακές κυβερνήσεις είχαν περίπου αξιολογήσεις σκουπιδιών από τους οίκους αξιολόγησης.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Στις αρχές του</a:t>
            </a:r>
            <a:r>
              <a:rPr lang="en-US" sz="2000" b="0" dirty="0" smtClean="0"/>
              <a:t> </a:t>
            </a:r>
            <a:r>
              <a:rPr lang="en-US" sz="2000" b="0" dirty="0"/>
              <a:t>2010</a:t>
            </a:r>
            <a:r>
              <a:rPr lang="en-US" sz="2000" b="0" dirty="0" smtClean="0"/>
              <a:t>,</a:t>
            </a:r>
            <a:r>
              <a:rPr lang="el-GR" sz="2000" b="0" dirty="0" smtClean="0"/>
              <a:t> όλοι αυτοί οι φόβοι των χρηματοοικονομικών αγορών διαχύθηκαν τάχιστα από τις περιφερειακές χώρες στην υπόλοιπη Ευρωζώνη. Τα ασφάλιστρα δανεισμού των κυβερνήσεων για χρέος χωρών της περιφέρειας αυξήθηκαν σε επίπεδο συναγερμού, προκαλώντας φόβους για μια άμεση χρεοκοπία της Ελλάδας και πιθανώς άλλων χωρών της περιφέρειας, όπως φαίνεται στο Σχήμα 21-9.  </a:t>
            </a:r>
            <a:endParaRPr lang="en-US" sz="2000" b="0" dirty="0"/>
          </a:p>
          <a:p>
            <a:pPr>
              <a:spcBef>
                <a:spcPct val="10000"/>
              </a:spcBef>
              <a:spcAft>
                <a:spcPct val="10000"/>
              </a:spcAft>
            </a:pPr>
            <a:r>
              <a:rPr lang="en-US" sz="2000" b="0" dirty="0"/>
              <a:t> </a:t>
            </a:r>
          </a:p>
          <a:p>
            <a:pPr>
              <a:spcBef>
                <a:spcPct val="10000"/>
              </a:spcBef>
              <a:spcAft>
                <a:spcPct val="10000"/>
              </a:spcAft>
            </a:pPr>
            <a:r>
              <a:rPr lang="el-GR" sz="2000" b="0" dirty="0" smtClean="0"/>
              <a:t>Καθώς η αξία του ίδιου του ευρώ άρχισε να καταρρέει το </a:t>
            </a:r>
            <a:r>
              <a:rPr lang="el-GR" sz="2000" b="0" dirty="0" err="1" smtClean="0"/>
              <a:t>Μάϊο</a:t>
            </a:r>
            <a:r>
              <a:rPr lang="el-GR" sz="2000" b="0" dirty="0" smtClean="0"/>
              <a:t> του 2010, οι ηγέτες της ΕΕ αποφάσισαν στη βάση μιας προσέγγισης «ηθικού κινδύνου»</a:t>
            </a:r>
            <a:r>
              <a:rPr lang="en-US" sz="2000" b="0" dirty="0" smtClean="0"/>
              <a:t> </a:t>
            </a:r>
            <a:r>
              <a:rPr lang="el-GR" sz="2000" b="0" dirty="0" smtClean="0"/>
              <a:t>ή «προγράμματος διάσωσης», αφήνοντας κατά μέρος την προηγούμενη αντίληψη ότι κάθε χώρα της Ευρωζώνης ήταν υπεύθυνη η ίδια και την ιδέα ότι η ΕΚΤ δεν θα συμμετείχε σε οποιεσδήποτε διασώσεις.  </a:t>
            </a:r>
            <a:endParaRPr lang="en-US" sz="20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xEl>
                                              <p:pRg st="2" end="2"/>
                                            </p:txEl>
                                          </p:spTgt>
                                        </p:tgtEl>
                                        <p:attrNameLst>
                                          <p:attrName>style.visibility</p:attrName>
                                        </p:attrNameLst>
                                      </p:cBhvr>
                                      <p:to>
                                        <p:strVal val="visible"/>
                                      </p:to>
                                    </p:set>
                                    <p:animEffect transition="in" filter="wipe(left)">
                                      <p:cBhvr>
                                        <p:cTn id="12" dur="500"/>
                                        <p:tgtEl>
                                          <p:spTgt spid="2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xEl>
                                              <p:pRg st="4" end="4"/>
                                            </p:txEl>
                                          </p:spTgt>
                                        </p:tgtEl>
                                        <p:attrNameLst>
                                          <p:attrName>style.visibility</p:attrName>
                                        </p:attrNameLst>
                                      </p:cBhvr>
                                      <p:to>
                                        <p:strVal val="visible"/>
                                      </p:to>
                                    </p:set>
                                    <p:animEffect transition="in" filter="wipe(left)">
                                      <p:cBhvr>
                                        <p:cTn id="17" dur="500"/>
                                        <p:tgtEl>
                                          <p:spTgt spid="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bldLvl="5"/>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9" name="Group 39"/>
          <p:cNvGrpSpPr>
            <a:grpSpLocks/>
          </p:cNvGrpSpPr>
          <p:nvPr/>
        </p:nvGrpSpPr>
        <p:grpSpPr bwMode="auto">
          <a:xfrm>
            <a:off x="577850" y="163513"/>
            <a:ext cx="8377238" cy="6451600"/>
            <a:chOff x="566738" y="2200275"/>
            <a:chExt cx="7805737" cy="4219575"/>
          </a:xfrm>
        </p:grpSpPr>
        <p:sp>
          <p:nvSpPr>
            <p:cNvPr id="146445" name="Rectangle 39"/>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146446" name="Rectangle 40"/>
            <p:cNvSpPr>
              <a:spLocks noChangeArrowheads="1"/>
            </p:cNvSpPr>
            <p:nvPr/>
          </p:nvSpPr>
          <p:spPr bwMode="auto">
            <a:xfrm>
              <a:off x="581024" y="2219322"/>
              <a:ext cx="7772401" cy="215280"/>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42" name="Text Box 7"/>
          <p:cNvSpPr txBox="1">
            <a:spLocks noChangeArrowheads="1"/>
          </p:cNvSpPr>
          <p:nvPr/>
        </p:nvSpPr>
        <p:spPr bwMode="auto">
          <a:xfrm>
            <a:off x="596900" y="184150"/>
            <a:ext cx="2197100"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21-9</a:t>
            </a:r>
          </a:p>
        </p:txBody>
      </p:sp>
      <p:sp>
        <p:nvSpPr>
          <p:cNvPr id="43" name="Rectangle 42"/>
          <p:cNvSpPr>
            <a:spLocks noChangeArrowheads="1"/>
          </p:cNvSpPr>
          <p:nvPr/>
        </p:nvSpPr>
        <p:spPr bwMode="auto">
          <a:xfrm>
            <a:off x="650875" y="565150"/>
            <a:ext cx="8235950" cy="3741738"/>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44" name="Rectangle 43"/>
          <p:cNvSpPr>
            <a:spLocks noChangeArrowheads="1"/>
          </p:cNvSpPr>
          <p:nvPr/>
        </p:nvSpPr>
        <p:spPr bwMode="auto">
          <a:xfrm>
            <a:off x="584200" y="4306888"/>
            <a:ext cx="8370888" cy="2323713"/>
          </a:xfrm>
          <a:prstGeom prst="rect">
            <a:avLst/>
          </a:prstGeom>
          <a:noFill/>
          <a:ln w="9525">
            <a:noFill/>
            <a:miter lim="800000"/>
            <a:headEnd/>
            <a:tailEnd/>
          </a:ln>
        </p:spPr>
        <p:txBody>
          <a:bodyPr>
            <a:spAutoFit/>
          </a:bodyPr>
          <a:lstStyle/>
          <a:p>
            <a:pPr>
              <a:spcBef>
                <a:spcPct val="10000"/>
              </a:spcBef>
              <a:spcAft>
                <a:spcPct val="10000"/>
              </a:spcAft>
            </a:pPr>
            <a:r>
              <a:rPr lang="el-GR" sz="1600" dirty="0" smtClean="0">
                <a:solidFill>
                  <a:srgbClr val="8A3A6A"/>
                </a:solidFill>
              </a:rPr>
              <a:t>Τα Ασφάλιστρα Κινδύνου Χωρών Εκρήγνυνται στις Χώρες της Περιφέρειας </a:t>
            </a:r>
          </a:p>
          <a:p>
            <a:pPr>
              <a:spcBef>
                <a:spcPct val="10000"/>
              </a:spcBef>
              <a:spcAft>
                <a:spcPct val="10000"/>
              </a:spcAft>
            </a:pPr>
            <a:r>
              <a:rPr lang="el-GR" dirty="0" smtClean="0"/>
              <a:t>Μετά την παγκόσμια χρηματοοικονομική κρίση και ύφεση, οι επονομαζόμενες χώρες της περιφέρειας της Ευρωζώνης (Ελλάδα, Πορτογαλία, Ιρλανδία, Ισπανία) βίωσαν σοβαρή ύφεση, χρηματοοικονομική πίεση, υψηλά ελλείμματα, και μια ραγδαία επιδείνωση της πιστοληπτικής ικανότητας της κυβέρνησης καθώς ο φόβος της χρεοκοπίας έθεσε τους επενδυτές σε συναγερμό</a:t>
            </a:r>
            <a:r>
              <a:rPr lang="en-US" dirty="0" smtClean="0"/>
              <a:t>. </a:t>
            </a:r>
            <a:r>
              <a:rPr lang="el-GR" dirty="0" smtClean="0"/>
              <a:t>Μπορούσαν να δανειστούν, εάν μπορούσαν, μόνο με πολύ υψηλά επιτόκια σε σχέση με το αντίστοιχο επιτόκιο των γερμανικών κρατικών ομολόγων. Εδώ βλέπουμε στοιχεία για τις αποδόσεις των 10ετών κρατικών ομολόγων. Αντίθετα, πριν την κρίση, τέτοιου είδους κίνδυνοι ουσιαστικά αγνοούνταν από τις αγορές και οι χώρες μπορούσαν να δανειστούν όσα χρήματα ήθελαν με επιτόκια που ουσιαστικά ήταν συγκρίσιμα με τα αντίστοιχα της Γερμανίας. </a:t>
            </a:r>
            <a:r>
              <a:rPr lang="en-US" dirty="0" smtClean="0"/>
              <a:t> </a:t>
            </a:r>
            <a:endParaRPr lang="en-US" dirty="0"/>
          </a:p>
        </p:txBody>
      </p:sp>
      <p:pic>
        <p:nvPicPr>
          <p:cNvPr id="8" name="Picture 7"/>
          <p:cNvPicPr>
            <a:picLocks noChangeAspect="1"/>
          </p:cNvPicPr>
          <p:nvPr/>
        </p:nvPicPr>
        <p:blipFill>
          <a:blip r:embed="rId3" cstate="print"/>
          <a:srcRect/>
          <a:stretch>
            <a:fillRect/>
          </a:stretch>
        </p:blipFill>
        <p:spPr bwMode="auto">
          <a:xfrm>
            <a:off x="730250" y="666750"/>
            <a:ext cx="8067675" cy="3505200"/>
          </a:xfrm>
          <a:prstGeom prst="rect">
            <a:avLst/>
          </a:prstGeom>
          <a:noFill/>
          <a:ln w="9525">
            <a:noFill/>
            <a:miter lim="800000"/>
            <a:headEnd/>
            <a:tailEnd/>
          </a:ln>
        </p:spPr>
      </p:pic>
      <p:pic>
        <p:nvPicPr>
          <p:cNvPr id="6" name="Picture 5"/>
          <p:cNvPicPr>
            <a:picLocks noChangeAspect="1"/>
          </p:cNvPicPr>
          <p:nvPr/>
        </p:nvPicPr>
        <p:blipFill>
          <a:blip r:embed="rId4" cstate="print"/>
          <a:srcRect/>
          <a:stretch>
            <a:fillRect/>
          </a:stretch>
        </p:blipFill>
        <p:spPr bwMode="auto">
          <a:xfrm>
            <a:off x="730250" y="666750"/>
            <a:ext cx="8067675" cy="3505200"/>
          </a:xfrm>
          <a:prstGeom prst="rect">
            <a:avLst/>
          </a:prstGeom>
          <a:noFill/>
          <a:ln w="9525">
            <a:noFill/>
            <a:miter lim="800000"/>
            <a:headEnd/>
            <a:tailEnd/>
          </a:ln>
        </p:spPr>
      </p:pic>
      <p:pic>
        <p:nvPicPr>
          <p:cNvPr id="7" name="Picture 6"/>
          <p:cNvPicPr>
            <a:picLocks noChangeAspect="1"/>
          </p:cNvPicPr>
          <p:nvPr/>
        </p:nvPicPr>
        <p:blipFill>
          <a:blip r:embed="rId5" cstate="print"/>
          <a:srcRect/>
          <a:stretch>
            <a:fillRect/>
          </a:stretch>
        </p:blipFill>
        <p:spPr bwMode="auto">
          <a:xfrm>
            <a:off x="730250" y="666750"/>
            <a:ext cx="8067675" cy="3505200"/>
          </a:xfrm>
          <a:prstGeom prst="rect">
            <a:avLst/>
          </a:prstGeom>
          <a:noFill/>
          <a:ln w="9525">
            <a:noFill/>
            <a:miter lim="800000"/>
            <a:headEnd/>
            <a:tailEnd/>
          </a:ln>
        </p:spPr>
      </p:pic>
      <p:pic>
        <p:nvPicPr>
          <p:cNvPr id="9" name="Picture 8"/>
          <p:cNvPicPr>
            <a:picLocks noChangeAspect="1"/>
          </p:cNvPicPr>
          <p:nvPr/>
        </p:nvPicPr>
        <p:blipFill>
          <a:blip r:embed="rId6" cstate="print"/>
          <a:srcRect/>
          <a:stretch>
            <a:fillRect/>
          </a:stretch>
        </p:blipFill>
        <p:spPr bwMode="auto">
          <a:xfrm>
            <a:off x="730250" y="666750"/>
            <a:ext cx="8067675" cy="3505200"/>
          </a:xfrm>
          <a:prstGeom prst="rect">
            <a:avLst/>
          </a:prstGeom>
          <a:noFill/>
          <a:ln w="9525">
            <a:noFill/>
            <a:miter lim="800000"/>
            <a:headEnd/>
            <a:tailEnd/>
          </a:ln>
        </p:spPr>
      </p:pic>
      <p:pic>
        <p:nvPicPr>
          <p:cNvPr id="10" name="Picture 9"/>
          <p:cNvPicPr>
            <a:picLocks noChangeAspect="1"/>
          </p:cNvPicPr>
          <p:nvPr/>
        </p:nvPicPr>
        <p:blipFill>
          <a:blip r:embed="rId7" cstate="print"/>
          <a:srcRect/>
          <a:stretch>
            <a:fillRect/>
          </a:stretch>
        </p:blipFill>
        <p:spPr bwMode="auto">
          <a:xfrm>
            <a:off x="730250" y="666750"/>
            <a:ext cx="8067675" cy="3505200"/>
          </a:xfrm>
          <a:prstGeom prst="rect">
            <a:avLst/>
          </a:prstGeom>
          <a:noFill/>
          <a:ln w="9525">
            <a:noFill/>
            <a:miter lim="800000"/>
            <a:headEnd/>
            <a:tailEnd/>
          </a:ln>
        </p:spPr>
      </p:pic>
      <p:pic>
        <p:nvPicPr>
          <p:cNvPr id="11" name="Picture 10"/>
          <p:cNvPicPr>
            <a:picLocks noChangeAspect="1"/>
          </p:cNvPicPr>
          <p:nvPr/>
        </p:nvPicPr>
        <p:blipFill>
          <a:blip r:embed="rId8" cstate="print"/>
          <a:srcRect/>
          <a:stretch>
            <a:fillRect/>
          </a:stretch>
        </p:blipFill>
        <p:spPr bwMode="auto">
          <a:xfrm>
            <a:off x="730250" y="666750"/>
            <a:ext cx="8067675" cy="3505200"/>
          </a:xfrm>
          <a:prstGeom prst="rect">
            <a:avLst/>
          </a:prstGeom>
          <a:noFill/>
          <a:ln w="9525">
            <a:noFill/>
            <a:miter lim="800000"/>
            <a:headEnd/>
            <a:tailEnd/>
          </a:ln>
        </p:spPr>
      </p:pic>
      <p:pic>
        <p:nvPicPr>
          <p:cNvPr id="12" name="Picture 11"/>
          <p:cNvPicPr>
            <a:picLocks noChangeAspect="1"/>
          </p:cNvPicPr>
          <p:nvPr/>
        </p:nvPicPr>
        <p:blipFill>
          <a:blip r:embed="rId9" cstate="print"/>
          <a:srcRect/>
          <a:stretch>
            <a:fillRect/>
          </a:stretch>
        </p:blipFill>
        <p:spPr bwMode="auto">
          <a:xfrm>
            <a:off x="730250" y="666750"/>
            <a:ext cx="8067675" cy="3505200"/>
          </a:xfrm>
          <a:prstGeom prst="rect">
            <a:avLst/>
          </a:prstGeom>
          <a:noFill/>
          <a:ln w="9525">
            <a:noFill/>
            <a:miter lim="800000"/>
            <a:headEnd/>
            <a:tailEnd/>
          </a:ln>
        </p:spPr>
      </p:pic>
      <p:pic>
        <p:nvPicPr>
          <p:cNvPr id="13" name="Picture 12"/>
          <p:cNvPicPr>
            <a:picLocks noChangeAspect="1"/>
          </p:cNvPicPr>
          <p:nvPr/>
        </p:nvPicPr>
        <p:blipFill>
          <a:blip r:embed="rId10" cstate="print"/>
          <a:srcRect/>
          <a:stretch>
            <a:fillRect/>
          </a:stretch>
        </p:blipFill>
        <p:spPr bwMode="auto">
          <a:xfrm>
            <a:off x="730250" y="666750"/>
            <a:ext cx="8067675" cy="35052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ppt_x</p:attrName>
                                        </p:attrNameLst>
                                      </p:cBhvr>
                                      <p:tavLst>
                                        <p:tav tm="0">
                                          <p:val>
                                            <p:strVal val="#ppt_x-.2"/>
                                          </p:val>
                                        </p:tav>
                                        <p:tav tm="100000">
                                          <p:val>
                                            <p:strVal val="#ppt_x"/>
                                          </p:val>
                                        </p:tav>
                                      </p:tavLst>
                                    </p:anim>
                                    <p:anim calcmode="lin" valueType="num">
                                      <p:cBhvr>
                                        <p:cTn id="8" dur="5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9" dur="500"/>
                                        <p:tgtEl>
                                          <p:spTgt spid="3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left)">
                                      <p:cBhvr>
                                        <p:cTn id="13" dur="500"/>
                                        <p:tgtEl>
                                          <p:spTgt spid="4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left)">
                                      <p:cBhvr>
                                        <p:cTn id="17" dur="500"/>
                                        <p:tgtEl>
                                          <p:spTgt spid="43"/>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44">
                                            <p:txEl>
                                              <p:pRg st="0" end="0"/>
                                            </p:txEl>
                                          </p:spTgt>
                                        </p:tgtEl>
                                        <p:attrNameLst>
                                          <p:attrName>style.visibility</p:attrName>
                                        </p:attrNameLst>
                                      </p:cBhvr>
                                      <p:to>
                                        <p:strVal val="visible"/>
                                      </p:to>
                                    </p:set>
                                    <p:animEffect transition="in" filter="wipe(left)">
                                      <p:cBhvr>
                                        <p:cTn id="21" dur="500"/>
                                        <p:tgtEl>
                                          <p:spTgt spid="44">
                                            <p:txEl>
                                              <p:pRg st="0" end="0"/>
                                            </p:txEl>
                                          </p:spTgt>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44">
                                            <p:txEl>
                                              <p:pRg st="1" end="1"/>
                                            </p:txEl>
                                          </p:spTgt>
                                        </p:tgtEl>
                                        <p:attrNameLst>
                                          <p:attrName>style.visibility</p:attrName>
                                        </p:attrNameLst>
                                      </p:cBhvr>
                                      <p:to>
                                        <p:strVal val="visible"/>
                                      </p:to>
                                    </p:set>
                                    <p:animEffect transition="in" filter="wipe(left)">
                                      <p:cBhvr>
                                        <p:cTn id="25" dur="500"/>
                                        <p:tgtEl>
                                          <p:spTgt spid="44">
                                            <p:txEl>
                                              <p:pRg st="1" end="1"/>
                                            </p:txEl>
                                          </p:spTgt>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up)">
                                      <p:cBhvr>
                                        <p:cTn id="29" dur="500"/>
                                        <p:tgtEl>
                                          <p:spTgt spid="6"/>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1000"/>
                                        <p:tgtEl>
                                          <p:spTgt spid="8"/>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1000"/>
                                        <p:tgtEl>
                                          <p:spTgt spid="9"/>
                                        </p:tgtEl>
                                      </p:cBhvr>
                                    </p:animEffect>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1000"/>
                                        <p:tgtEl>
                                          <p:spTgt spid="10"/>
                                        </p:tgtEl>
                                      </p:cBhvr>
                                    </p:animEffect>
                                  </p:childTnLst>
                                </p:cTn>
                              </p:par>
                            </p:childTnLst>
                          </p:cTn>
                        </p:par>
                        <p:par>
                          <p:cTn id="46" fill="hold">
                            <p:stCondLst>
                              <p:cond delay="6500"/>
                            </p:stCondLst>
                            <p:childTnLst>
                              <p:par>
                                <p:cTn id="47" presetID="22" presetClass="entr" presetSubtype="8"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1000"/>
                                        <p:tgtEl>
                                          <p:spTgt spid="11"/>
                                        </p:tgtEl>
                                      </p:cBhvr>
                                    </p:animEffect>
                                  </p:childTnLst>
                                </p:cTn>
                              </p:par>
                            </p:childTnLst>
                          </p:cTn>
                        </p:par>
                        <p:par>
                          <p:cTn id="50" fill="hold">
                            <p:stCondLst>
                              <p:cond delay="7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1000"/>
                                        <p:tgtEl>
                                          <p:spTgt spid="12"/>
                                        </p:tgtEl>
                                      </p:cBhvr>
                                    </p:animEffect>
                                  </p:childTnLst>
                                </p:cTn>
                              </p:par>
                            </p:childTnLst>
                          </p:cTn>
                        </p:par>
                        <p:par>
                          <p:cTn id="54" fill="hold">
                            <p:stCondLst>
                              <p:cond delay="8500"/>
                            </p:stCondLst>
                            <p:childTnLst>
                              <p:par>
                                <p:cTn id="55" presetID="22" presetClass="entr" presetSubtype="8"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left)">
                                      <p:cBhvr>
                                        <p:cTn id="5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build="p"/>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566738" y="630238"/>
            <a:ext cx="8361362" cy="6186309"/>
          </a:xfrm>
          <a:prstGeom prst="rect">
            <a:avLst/>
          </a:prstGeom>
          <a:noFill/>
          <a:ln w="9525" algn="ctr">
            <a:noFill/>
            <a:miter lim="800000"/>
            <a:headEnd/>
            <a:tailEnd/>
          </a:ln>
        </p:spPr>
        <p:txBody>
          <a:bodyPr>
            <a:spAutoFit/>
          </a:bodyPr>
          <a:lstStyle/>
          <a:p>
            <a:pPr>
              <a:spcBef>
                <a:spcPct val="10000"/>
              </a:spcBef>
              <a:spcAft>
                <a:spcPct val="10000"/>
              </a:spcAft>
            </a:pPr>
            <a:r>
              <a:rPr lang="el-GR" sz="2000" b="0" dirty="0" smtClean="0"/>
              <a:t>Στις 2 </a:t>
            </a:r>
            <a:r>
              <a:rPr lang="el-GR" sz="2000" b="0" dirty="0" err="1" smtClean="0"/>
              <a:t>Μαίου</a:t>
            </a:r>
            <a:r>
              <a:rPr lang="el-GR" sz="2000" b="0" dirty="0" smtClean="0"/>
              <a:t> 2010, η ΕΕ και το Διεθνές Νομισματικό Ταμείο (ΔΝΤ) κατέστρωσαν από κοινού ένα σχέδιο για να αποφευχθεί η καταστροφή στην Ελλάδα. </a:t>
            </a:r>
            <a:r>
              <a:rPr lang="en-US" sz="2000" b="0" dirty="0" smtClean="0"/>
              <a:t>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Ο πανικός όμως στις χρηματοοικονομικές αγορές συνεχίστηκε και ανακοινώθηκαν περαιτέρω μέτρα στις 7 </a:t>
            </a:r>
            <a:r>
              <a:rPr lang="el-GR" sz="2000" b="0" dirty="0" err="1" smtClean="0"/>
              <a:t>Μαίου</a:t>
            </a:r>
            <a:r>
              <a:rPr lang="el-GR" sz="2000" b="0" dirty="0" smtClean="0"/>
              <a:t>. Προκειμένου να βοηθηθούν κι άλλες χώρες που αντιμετώπιζαν προβλήματα, όλες οι χώρες  της ΕΕ δημιούργησαν ένα ταμείο, γνωστό ως </a:t>
            </a:r>
            <a:r>
              <a:rPr lang="el-GR" sz="2000" b="0" i="1" dirty="0" smtClean="0"/>
              <a:t>Ευρωπαϊκό Ταμείο Χρηματοοικονομικής Σταθερότητας </a:t>
            </a:r>
            <a:r>
              <a:rPr lang="en-US" sz="2000" b="0" dirty="0" smtClean="0"/>
              <a:t>(</a:t>
            </a:r>
            <a:r>
              <a:rPr lang="en-US" sz="2000" b="0" dirty="0"/>
              <a:t>EFSF) </a:t>
            </a:r>
            <a:r>
              <a:rPr lang="el-GR" sz="2000" b="0" dirty="0" smtClean="0"/>
              <a:t>για να παρέχει δάνεια έως</a:t>
            </a:r>
            <a:r>
              <a:rPr lang="en-US" sz="2000" b="0" dirty="0" smtClean="0"/>
              <a:t> </a:t>
            </a:r>
            <a:r>
              <a:rPr lang="en-US" sz="2000" b="0" dirty="0"/>
              <a:t>€440 </a:t>
            </a:r>
            <a:r>
              <a:rPr lang="el-GR" sz="2000" b="0" dirty="0" smtClean="0"/>
              <a:t>δισεκατομμύρια</a:t>
            </a:r>
            <a:r>
              <a:rPr lang="en-US" sz="2000" b="0" dirty="0" smtClean="0"/>
              <a:t>, </a:t>
            </a:r>
            <a:r>
              <a:rPr lang="el-GR" sz="2000" b="0" dirty="0" smtClean="0"/>
              <a:t>βασιζόμενα στην καλή πίστη των άλλων χωρών-μελών της ΕΕ και στην δέσμευση επαναγοράς ομολόγων από την ΕΚΤ που στο παρελθόν θα ήταν αδιανόητη.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Για να εξυπηρετήσουν το μεγάλο χρέος τους που είναι εκφρασμένο σε ευρώ, οι χώρες της περιφέρειας, όπως η Ελλάδα, η Ιρλανδία, η Πορτογαλία και η Ισπανία, πρέπει να δούνε την οικονομία τους να ανακάμπτει και το ονομαστικό ΑΕΠ τους να αυξάνει (μετρούμενο σε ευρώ). Ωστόσο, στο άμεσο μέλλον οι προβλέψει για ανάπτυξη αυτών των οικονομικών είναι δυσοίωνες. </a:t>
            </a:r>
            <a:endParaRPr lang="en-US" sz="20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xEl>
                                              <p:pRg st="2" end="2"/>
                                            </p:txEl>
                                          </p:spTgt>
                                        </p:tgtEl>
                                        <p:attrNameLst>
                                          <p:attrName>style.visibility</p:attrName>
                                        </p:attrNameLst>
                                      </p:cBhvr>
                                      <p:to>
                                        <p:strVal val="visible"/>
                                      </p:to>
                                    </p:set>
                                    <p:animEffect transition="in" filter="wipe(left)">
                                      <p:cBhvr>
                                        <p:cTn id="12" dur="500"/>
                                        <p:tgtEl>
                                          <p:spTgt spid="2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xEl>
                                              <p:pRg st="4" end="4"/>
                                            </p:txEl>
                                          </p:spTgt>
                                        </p:tgtEl>
                                        <p:attrNameLst>
                                          <p:attrName>style.visibility</p:attrName>
                                        </p:attrNameLst>
                                      </p:cBhvr>
                                      <p:to>
                                        <p:strVal val="visible"/>
                                      </p:to>
                                    </p:set>
                                    <p:animEffect transition="in" filter="wipe(left)">
                                      <p:cBhvr>
                                        <p:cTn id="17" dur="500"/>
                                        <p:tgtEl>
                                          <p:spTgt spid="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bldLvl="5"/>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566738" y="630238"/>
            <a:ext cx="8361362" cy="1631216"/>
          </a:xfrm>
          <a:prstGeom prst="rect">
            <a:avLst/>
          </a:prstGeom>
          <a:noFill/>
          <a:ln w="9525" algn="ctr">
            <a:noFill/>
            <a:miter lim="800000"/>
            <a:headEnd/>
            <a:tailEnd/>
          </a:ln>
        </p:spPr>
        <p:txBody>
          <a:bodyPr>
            <a:spAutoFit/>
          </a:bodyPr>
          <a:lstStyle/>
          <a:p>
            <a:pPr>
              <a:spcBef>
                <a:spcPct val="10000"/>
              </a:spcBef>
              <a:spcAft>
                <a:spcPct val="10000"/>
              </a:spcAft>
            </a:pPr>
            <a:r>
              <a:rPr lang="el-GR" sz="2000" b="0" dirty="0" smtClean="0"/>
              <a:t>Οι επενδύσεις ίσως ανακάμψουν και επιφέρουν κάποια οικονομική ανάπτυξη, όμως μόνο εάν αυξηθούν πρώτα οι καθαρές εξαγωγές. Χωρίς την πιθανότητα μιας υποτίμησης του νομίσματος, ο μόνος τρόπος αποκατάστασης της ανταγωνιστικότητας και του προϊόντος είναι μια μεγάλη μείωση στους μισθούς και τις δαπάνες. </a:t>
            </a:r>
            <a:endParaRPr lang="en-US" sz="2000" b="0" dirty="0"/>
          </a:p>
        </p:txBody>
      </p:sp>
      <p:pic>
        <p:nvPicPr>
          <p:cNvPr id="1026" name="Picture 2"/>
          <p:cNvPicPr>
            <a:picLocks noChangeAspect="1" noChangeArrowheads="1"/>
          </p:cNvPicPr>
          <p:nvPr/>
        </p:nvPicPr>
        <p:blipFill>
          <a:blip r:embed="rId3" cstate="print"/>
          <a:srcRect/>
          <a:stretch>
            <a:fillRect/>
          </a:stretch>
        </p:blipFill>
        <p:spPr bwMode="auto">
          <a:xfrm>
            <a:off x="4940300" y="2559050"/>
            <a:ext cx="4038600" cy="2905125"/>
          </a:xfrm>
          <a:prstGeom prst="rect">
            <a:avLst/>
          </a:prstGeom>
          <a:noFill/>
          <a:ln w="9525">
            <a:noFill/>
            <a:miter lim="800000"/>
            <a:headEnd/>
            <a:tailEnd/>
          </a:ln>
        </p:spPr>
      </p:pic>
      <p:sp>
        <p:nvSpPr>
          <p:cNvPr id="4" name="Text Box 2"/>
          <p:cNvSpPr txBox="1">
            <a:spLocks noChangeArrowheads="1"/>
          </p:cNvSpPr>
          <p:nvPr/>
        </p:nvSpPr>
        <p:spPr bwMode="auto">
          <a:xfrm>
            <a:off x="566738" y="2606675"/>
            <a:ext cx="4322762" cy="3477875"/>
          </a:xfrm>
          <a:prstGeom prst="rect">
            <a:avLst/>
          </a:prstGeom>
          <a:noFill/>
          <a:ln w="9525" algn="ctr">
            <a:noFill/>
            <a:miter lim="800000"/>
            <a:headEnd/>
            <a:tailEnd/>
          </a:ln>
        </p:spPr>
        <p:txBody>
          <a:bodyPr>
            <a:spAutoFit/>
          </a:bodyPr>
          <a:lstStyle/>
          <a:p>
            <a:pPr>
              <a:spcBef>
                <a:spcPct val="10000"/>
              </a:spcBef>
              <a:spcAft>
                <a:spcPct val="10000"/>
              </a:spcAft>
            </a:pPr>
            <a:r>
              <a:rPr lang="el-GR" sz="2000" b="0" dirty="0" smtClean="0"/>
              <a:t>Οι χώρες του πυρήνα μπορεί να διστάζουν να συνεχίσουν μια «ένωση μεταβιβάσεων» με βάση πληρωμές σε μια ομάδα χωρών της περιφέρειας μόνο και μόνο για να υπερασπίσουν την τιμή του κοινού νομίσματος. Εάν εκτυλιχθεί ένα τέτοιο σενάριο, οι πολιτικές εντάσεις θα αυξηθούν περαιτέρω και η Ευρωζώνη με τη μορφή που υπάρχει ίσως τεθεί σε κίνδυνο. </a:t>
            </a:r>
            <a:endParaRPr lang="en-US" sz="2000" b="0" dirty="0"/>
          </a:p>
        </p:txBody>
      </p:sp>
      <p:sp>
        <p:nvSpPr>
          <p:cNvPr id="2" name="Rectangle 1"/>
          <p:cNvSpPr>
            <a:spLocks noChangeArrowheads="1"/>
          </p:cNvSpPr>
          <p:nvPr/>
        </p:nvSpPr>
        <p:spPr bwMode="auto">
          <a:xfrm>
            <a:off x="4940300" y="5464175"/>
            <a:ext cx="4038600" cy="1015663"/>
          </a:xfrm>
          <a:prstGeom prst="rect">
            <a:avLst/>
          </a:prstGeom>
          <a:noFill/>
          <a:ln w="9525">
            <a:noFill/>
            <a:miter lim="800000"/>
            <a:headEnd/>
            <a:tailEnd/>
          </a:ln>
        </p:spPr>
        <p:txBody>
          <a:bodyPr>
            <a:spAutoFit/>
          </a:bodyPr>
          <a:lstStyle/>
          <a:p>
            <a:pPr>
              <a:spcBef>
                <a:spcPct val="10000"/>
              </a:spcBef>
              <a:spcAft>
                <a:spcPct val="10000"/>
              </a:spcAft>
            </a:pPr>
            <a:r>
              <a:rPr lang="el-GR" b="0" dirty="0" smtClean="0"/>
              <a:t>Το</a:t>
            </a:r>
            <a:r>
              <a:rPr lang="en-US" b="0" dirty="0" smtClean="0"/>
              <a:t> 2010</a:t>
            </a:r>
            <a:r>
              <a:rPr lang="el-GR" b="0" dirty="0" smtClean="0"/>
              <a:t> τα προβλήματα χρέους στην Ελλάδα και σε άλλες χώρες ήταν συμπτώματα βαθύτερων μακροοικονομικών προβλημάτων που έθεσαν την Ευρωζώνη σε κίνδυνο</a:t>
            </a:r>
            <a:r>
              <a:rPr lang="el-GR" sz="1800" b="0" dirty="0" smtClean="0"/>
              <a:t>. </a:t>
            </a:r>
            <a:r>
              <a:rPr lang="en-US" sz="1800" b="0" dirty="0" smtClean="0"/>
              <a:t> </a:t>
            </a:r>
            <a:endParaRPr lang="en-US" sz="18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750"/>
                                        <p:tgtEl>
                                          <p:spTgt spid="1026"/>
                                        </p:tgtEl>
                                      </p:cBhvr>
                                    </p:animEffect>
                                  </p:childTnLst>
                                </p:cTn>
                              </p:par>
                            </p:childTnLst>
                          </p:cTn>
                        </p:par>
                        <p:par>
                          <p:cTn id="18" fill="hold">
                            <p:stCondLst>
                              <p:cond delay="75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bldLvl="5"/>
      <p:bldP spid="4" grpId="0" build="p" bldLvl="5"/>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a:xfrm>
            <a:off x="571500" y="2365829"/>
            <a:ext cx="8534400" cy="4339650"/>
          </a:xfrm>
          <a:prstGeom prst="rect">
            <a:avLst/>
          </a:prstGeom>
        </p:spPr>
        <p:txBody>
          <a:bodyPr wrap="square">
            <a:spAutoFit/>
          </a:bodyPr>
          <a:lstStyle/>
          <a:p>
            <a:pPr>
              <a:spcBef>
                <a:spcPct val="10000"/>
              </a:spcBef>
              <a:spcAft>
                <a:spcPct val="10000"/>
              </a:spcAft>
              <a:defRPr/>
            </a:pPr>
            <a:r>
              <a:rPr lang="el-GR" sz="2000" b="0" dirty="0" smtClean="0"/>
              <a:t>Μια νομισματική ένωση μπορεί να οδηγήσει σε πιστωτικές κρίσεις εάν οι αποκλίσεις στο σχετικό κόστος οδηγούν σε διαρθρωτικές εμπορικές ανισορροπίες. </a:t>
            </a:r>
            <a:endParaRPr lang="en-US" sz="2000" b="0" dirty="0"/>
          </a:p>
          <a:p>
            <a:pPr>
              <a:spcBef>
                <a:spcPct val="10000"/>
              </a:spcBef>
              <a:spcAft>
                <a:spcPct val="10000"/>
              </a:spcAft>
              <a:defRPr/>
            </a:pPr>
            <a:endParaRPr lang="en-US" sz="2000" b="0" dirty="0"/>
          </a:p>
          <a:p>
            <a:pPr>
              <a:spcBef>
                <a:spcPct val="10000"/>
              </a:spcBef>
              <a:spcAft>
                <a:spcPct val="10000"/>
              </a:spcAft>
              <a:defRPr/>
            </a:pPr>
            <a:r>
              <a:rPr lang="el-GR" sz="2000" b="0" dirty="0" smtClean="0"/>
              <a:t>Η ανάπτυξη πριν την κρίση τροφοδοτήθηκε από χαμηλά παγκόσμια επιτόκια, τα οποία πυροδότησαν φούσκες στις τιμές περιουσιακών στοιχείων και πιστωτικές εκρήξεις στις περιφερειακές οικονομίες. Αυτές, με τη σειρά τους, ενθάρρυναν την έκρηξη στον κατασκευαστικό τομέα.  </a:t>
            </a:r>
            <a:endParaRPr lang="en-US" sz="2000" b="0" dirty="0"/>
          </a:p>
          <a:p>
            <a:pPr>
              <a:spcBef>
                <a:spcPct val="10000"/>
              </a:spcBef>
              <a:spcAft>
                <a:spcPct val="10000"/>
              </a:spcAft>
              <a:defRPr/>
            </a:pPr>
            <a:endParaRPr lang="en-US" sz="2000" b="0" dirty="0"/>
          </a:p>
          <a:p>
            <a:pPr>
              <a:spcBef>
                <a:spcPct val="10000"/>
              </a:spcBef>
              <a:spcAft>
                <a:spcPct val="10000"/>
              </a:spcAft>
              <a:defRPr/>
            </a:pPr>
            <a:r>
              <a:rPr lang="el-GR" sz="2000" b="0" dirty="0" smtClean="0"/>
              <a:t>Όταν το χρηματοοικονομικό σύστημα καταρρέει συμπαρασύρει και την οικονομία, και τα δημόσια οικονομικά – φαινομενικά ισχυρά κατά τη διάρκεια της ανάπτυξης – επιδεινώνονται ραγδαία, και το αποτέλεσμα είναι μια τεράστια πιστωτική κρίση.  </a:t>
            </a:r>
            <a:endParaRPr lang="en-US" sz="2000" b="0" dirty="0"/>
          </a:p>
        </p:txBody>
      </p:sp>
      <p:sp>
        <p:nvSpPr>
          <p:cNvPr id="3" name="Rectangle 5"/>
          <p:cNvSpPr>
            <a:spLocks noChangeArrowheads="1"/>
          </p:cNvSpPr>
          <p:nvPr/>
        </p:nvSpPr>
        <p:spPr bwMode="auto">
          <a:xfrm>
            <a:off x="528638" y="728663"/>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chemeClr val="accent2"/>
                </a:solidFill>
              </a:rPr>
              <a:t>Μπορεί το Ευρώ να Επιβιώσει;</a:t>
            </a:r>
            <a:endParaRPr lang="en-US" sz="2400" dirty="0">
              <a:solidFill>
                <a:schemeClr val="accent2"/>
              </a:solidFill>
            </a:endParaRPr>
          </a:p>
        </p:txBody>
      </p:sp>
      <p:sp>
        <p:nvSpPr>
          <p:cNvPr id="4" name="Rectangle 3"/>
          <p:cNvSpPr>
            <a:spLocks noChangeArrowheads="1"/>
          </p:cNvSpPr>
          <p:nvPr/>
        </p:nvSpPr>
        <p:spPr bwMode="auto">
          <a:xfrm>
            <a:off x="528638" y="1189038"/>
            <a:ext cx="8450262" cy="1200329"/>
          </a:xfrm>
          <a:prstGeom prst="rect">
            <a:avLst/>
          </a:prstGeom>
          <a:noFill/>
          <a:ln w="9525" algn="ctr">
            <a:noFill/>
            <a:miter lim="800000"/>
            <a:headEnd/>
            <a:tailEnd/>
          </a:ln>
        </p:spPr>
        <p:txBody>
          <a:bodyPr>
            <a:spAutoFit/>
          </a:bodyPr>
          <a:lstStyle/>
          <a:p>
            <a:pPr>
              <a:spcBef>
                <a:spcPct val="20000"/>
              </a:spcBef>
            </a:pPr>
            <a:r>
              <a:rPr lang="el-GR" sz="1800" b="0" i="1" dirty="0" smtClean="0"/>
              <a:t>Καθώς η κρίση στην Ευρωζώνη εκτυλίχθηκε το 2010, επεκτεινόμενη πέρα από την Ελλάδα, με τη συμμετοχή του ΔΝΤ/ΕΕ στη διάσωση της Ιρλανδίας, και με την απειλή μεγαλύτερης καταστροφής ο</a:t>
            </a:r>
            <a:r>
              <a:rPr lang="en-US" sz="1800" b="0" i="1" dirty="0" smtClean="0"/>
              <a:t> </a:t>
            </a:r>
            <a:r>
              <a:rPr lang="en-US" sz="1800" b="0" i="1" dirty="0"/>
              <a:t>Martin Wolf </a:t>
            </a:r>
            <a:r>
              <a:rPr lang="el-GR" sz="1800" b="0" i="1" dirty="0" smtClean="0"/>
              <a:t>των</a:t>
            </a:r>
            <a:r>
              <a:rPr lang="en-US" sz="1800" b="0" i="1" dirty="0" smtClean="0"/>
              <a:t> </a:t>
            </a:r>
            <a:r>
              <a:rPr lang="en-US" sz="1800" b="0" i="1" dirty="0"/>
              <a:t>The Financial Times </a:t>
            </a:r>
            <a:r>
              <a:rPr lang="el-GR" sz="1800" b="0" i="1" dirty="0" smtClean="0"/>
              <a:t> εξέτασε το ναυάγιο και συνόψισε τις μελλοντικές προοπτικές του κοινού νομίσματος. </a:t>
            </a:r>
            <a:endParaRPr lang="en-US" sz="1800" b="0" i="1" dirty="0"/>
          </a:p>
        </p:txBody>
      </p:sp>
      <p:grpSp>
        <p:nvGrpSpPr>
          <p:cNvPr id="5" name="Group 12"/>
          <p:cNvGrpSpPr>
            <a:grpSpLocks/>
          </p:cNvGrpSpPr>
          <p:nvPr/>
        </p:nvGrpSpPr>
        <p:grpSpPr bwMode="auto">
          <a:xfrm>
            <a:off x="528638" y="0"/>
            <a:ext cx="5662612" cy="820738"/>
            <a:chOff x="566739" y="4459460"/>
            <a:chExt cx="5662264" cy="820738"/>
          </a:xfrm>
        </p:grpSpPr>
        <p:pic>
          <p:nvPicPr>
            <p:cNvPr id="152582" name="Picture 13"/>
            <p:cNvPicPr>
              <a:picLocks noChangeAspect="1"/>
            </p:cNvPicPr>
            <p:nvPr/>
          </p:nvPicPr>
          <p:blipFill>
            <a:blip r:embed="rId3" cstate="print"/>
            <a:srcRect/>
            <a:stretch>
              <a:fillRect/>
            </a:stretch>
          </p:blipFill>
          <p:spPr bwMode="auto">
            <a:xfrm>
              <a:off x="828674" y="4497560"/>
              <a:ext cx="603027" cy="603027"/>
            </a:xfrm>
            <a:prstGeom prst="rect">
              <a:avLst/>
            </a:prstGeom>
            <a:noFill/>
            <a:ln w="9525">
              <a:noFill/>
              <a:miter lim="800000"/>
              <a:headEnd/>
              <a:tailEnd/>
            </a:ln>
          </p:spPr>
        </p:pic>
        <p:sp>
          <p:nvSpPr>
            <p:cNvPr id="7" name="Rectangle 3"/>
            <p:cNvSpPr txBox="1">
              <a:spLocks noChangeArrowheads="1"/>
            </p:cNvSpPr>
            <p:nvPr/>
          </p:nvSpPr>
          <p:spPr bwMode="auto">
            <a:xfrm>
              <a:off x="566739" y="4459460"/>
              <a:ext cx="5662264" cy="820738"/>
            </a:xfrm>
            <a:prstGeom prst="rect">
              <a:avLst/>
            </a:prstGeom>
            <a:noFill/>
            <a:ln w="9525">
              <a:noFill/>
              <a:miter lim="800000"/>
              <a:headEnd/>
              <a:tailEnd/>
            </a:ln>
          </p:spPr>
          <p:txBody>
            <a:bodyPr anchor="ctr"/>
            <a:lstStyle/>
            <a:p>
              <a:pPr eaLnBrk="0" hangingPunct="0">
                <a:defRPr/>
              </a:pPr>
              <a:r>
                <a:rPr lang="el-GR" sz="2800" kern="0" dirty="0" smtClean="0">
                  <a:solidFill>
                    <a:srgbClr val="69134B"/>
                  </a:solidFill>
                  <a:latin typeface="+mj-lt"/>
                  <a:ea typeface="+mj-ea"/>
                  <a:cs typeface="+mj-cs"/>
                </a:rPr>
                <a:t>ΠΡΩΤΟΣΕΛΙΔΟ</a:t>
              </a:r>
              <a:endParaRPr lang="en-US" sz="2800" kern="0" dirty="0">
                <a:solidFill>
                  <a:srgbClr val="69134B"/>
                </a:solidFill>
                <a:latin typeface="+mj-lt"/>
                <a:ea typeface="+mj-ea"/>
                <a:cs typeface="+mj-cs"/>
              </a:endParaRPr>
            </a:p>
          </p:txBody>
        </p:sp>
      </p:grpSp>
      <p:cxnSp>
        <p:nvCxnSpPr>
          <p:cNvPr id="8" name="Straight Connector 7"/>
          <p:cNvCxnSpPr>
            <a:cxnSpLocks noChangeShapeType="1"/>
          </p:cNvCxnSpPr>
          <p:nvPr/>
        </p:nvCxnSpPr>
        <p:spPr bwMode="auto">
          <a:xfrm>
            <a:off x="542925" y="701675"/>
            <a:ext cx="7658100" cy="0"/>
          </a:xfrm>
          <a:prstGeom prst="line">
            <a:avLst/>
          </a:prstGeom>
          <a:noFill/>
          <a:ln w="19050" cap="rnd" algn="ctr">
            <a:solidFill>
              <a:srgbClr val="9C3A45"/>
            </a:solidFill>
            <a:prstDash val="sysDash"/>
            <a:round/>
            <a:headEnd/>
            <a:tailEnd/>
          </a:ln>
        </p:spPr>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wipe(left)">
                                      <p:cBhvr>
                                        <p:cTn id="23" dur="500"/>
                                        <p:tgtEl>
                                          <p:spTgt spid="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wipe(left)">
                                      <p:cBhvr>
                                        <p:cTn id="28" dur="500"/>
                                        <p:tgtEl>
                                          <p:spTgt spid="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wipe(left)">
                                      <p:cBhvr>
                                        <p:cTn id="3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autoUpdateAnimBg="0"/>
      <p:bldP spid="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566738" y="899886"/>
            <a:ext cx="8361362" cy="6162628"/>
          </a:xfrm>
          <a:prstGeom prst="rect">
            <a:avLst/>
          </a:prstGeom>
          <a:noFill/>
          <a:ln w="9525" algn="ctr">
            <a:noFill/>
            <a:miter lim="800000"/>
            <a:headEnd/>
            <a:tailEnd/>
          </a:ln>
        </p:spPr>
        <p:txBody>
          <a:bodyPr wrap="square">
            <a:spAutoFit/>
          </a:bodyPr>
          <a:lstStyle/>
          <a:p>
            <a:pPr>
              <a:spcBef>
                <a:spcPct val="10000"/>
              </a:spcBef>
              <a:spcAft>
                <a:spcPct val="10000"/>
              </a:spcAft>
            </a:pPr>
            <a:r>
              <a:rPr lang="el-GR" sz="2400" dirty="0" smtClean="0">
                <a:solidFill>
                  <a:srgbClr val="3D68AF"/>
                </a:solidFill>
              </a:rPr>
              <a:t>Ενοποίηση Αγοράς και Οφέλη Αποτελεσματικότητας</a:t>
            </a:r>
            <a:endParaRPr lang="en-US" sz="2400" b="0" dirty="0">
              <a:solidFill>
                <a:srgbClr val="3D68AF"/>
              </a:solidFill>
            </a:endParaRPr>
          </a:p>
          <a:p>
            <a:pPr>
              <a:spcBef>
                <a:spcPct val="10000"/>
              </a:spcBef>
              <a:spcAft>
                <a:spcPct val="10000"/>
              </a:spcAft>
            </a:pPr>
            <a:r>
              <a:rPr lang="el-GR" sz="2400" b="0" i="1" dirty="0" smtClean="0"/>
              <a:t>Εάν υπάρχει ένας υψηλότερος βαθμός οικονομικής ενοποίησης μεταξύ της εγχώριας περιφέρειας (Α) και  άλλων μερών της κοινής συναλλαγματικών ζώνης (Β), ο όγκος των συναλλαγών ανάμεσα στις δύο πλευρές και τα οικονομικά οφέλη από την υιοθέτηση ενός κοινού νομίσματος λόγω του χαμηλότερου κόστους συναλλαγών και της μειωμένης αβεβαιότητας θα είναι και τα δύο μεγαλύτερα. </a:t>
            </a:r>
            <a:endParaRPr lang="en-US" sz="2400" b="0" i="1" dirty="0"/>
          </a:p>
          <a:p>
            <a:pPr>
              <a:spcBef>
                <a:spcPct val="10000"/>
              </a:spcBef>
              <a:spcAft>
                <a:spcPct val="10000"/>
              </a:spcAft>
            </a:pPr>
            <a:endParaRPr lang="en-US" sz="1000" b="0" i="1" dirty="0"/>
          </a:p>
          <a:p>
            <a:pPr>
              <a:spcBef>
                <a:spcPct val="10000"/>
              </a:spcBef>
              <a:spcAft>
                <a:spcPct val="10000"/>
              </a:spcAft>
            </a:pPr>
            <a:r>
              <a:rPr lang="el-GR" sz="2400" dirty="0" smtClean="0">
                <a:solidFill>
                  <a:srgbClr val="3D68AF"/>
                </a:solidFill>
              </a:rPr>
              <a:t>Οικονομική Συμμετρία και Κόστος Σταθερότητας</a:t>
            </a:r>
            <a:endParaRPr lang="en-US" sz="2400" b="0" dirty="0"/>
          </a:p>
          <a:p>
            <a:pPr>
              <a:spcBef>
                <a:spcPct val="10000"/>
              </a:spcBef>
              <a:spcAft>
                <a:spcPct val="10000"/>
              </a:spcAft>
            </a:pPr>
            <a:r>
              <a:rPr lang="el-GR" sz="2400" b="0" i="1" dirty="0" smtClean="0"/>
              <a:t>Εάν η χώρα μας και οι εν δυνάμει εταίροι της στη νομισματική ένωση είναι οικονομικά πιο όμοιοι ή «συμμετρικοί» (αντιμετωπίζουν περισσότερα συμμετρικά και λιγότερα ασύμμετρα σοκ) τότε η συμμετοχή της χώρας μας στη νομισματική ένωση σημαίνει λιγότερο κόστος. νομισματική ένωση.</a:t>
            </a:r>
            <a:endParaRPr lang="en-US" sz="2400" b="0" dirty="0"/>
          </a:p>
        </p:txBody>
      </p:sp>
      <p:sp>
        <p:nvSpPr>
          <p:cNvPr id="3" name="Rectangle 2"/>
          <p:cNvSpPr>
            <a:spLocks noChangeArrowheads="1"/>
          </p:cNvSpPr>
          <p:nvPr/>
        </p:nvSpPr>
        <p:spPr bwMode="auto">
          <a:xfrm>
            <a:off x="566738" y="387350"/>
            <a:ext cx="7387856" cy="461665"/>
          </a:xfrm>
          <a:prstGeom prst="rect">
            <a:avLst/>
          </a:prstGeom>
          <a:noFill/>
          <a:ln w="9525">
            <a:noFill/>
            <a:miter lim="800000"/>
            <a:headEnd/>
            <a:tailEnd/>
          </a:ln>
        </p:spPr>
        <p:txBody>
          <a:bodyPr wrap="none">
            <a:spAutoFit/>
          </a:bodyPr>
          <a:lstStyle/>
          <a:p>
            <a:pPr>
              <a:spcBef>
                <a:spcPct val="10000"/>
              </a:spcBef>
              <a:spcAft>
                <a:spcPct val="10000"/>
              </a:spcAft>
            </a:pPr>
            <a:r>
              <a:rPr lang="el-GR" sz="2400" dirty="0" smtClean="0">
                <a:solidFill>
                  <a:srgbClr val="356A41"/>
                </a:solidFill>
              </a:rPr>
              <a:t>Θεωρία των Βέλτιστων Συναλλαγματικών Ζωνών</a:t>
            </a:r>
            <a:endParaRPr lang="en-US" sz="2400" dirty="0" smtClean="0">
              <a:solidFill>
                <a:srgbClr val="356A4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animEffect transition="in" filter="wipe(left)">
                                      <p:cBhvr>
                                        <p:cTn id="11" dur="500"/>
                                        <p:tgtEl>
                                          <p:spTgt spid="2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4">
                                            <p:txEl>
                                              <p:pRg st="1" end="1"/>
                                            </p:txEl>
                                          </p:spTgt>
                                        </p:tgtEl>
                                        <p:attrNameLst>
                                          <p:attrName>style.visibility</p:attrName>
                                        </p:attrNameLst>
                                      </p:cBhvr>
                                      <p:to>
                                        <p:strVal val="visible"/>
                                      </p:to>
                                    </p:set>
                                    <p:animEffect transition="in" filter="wipe(left)">
                                      <p:cBhvr>
                                        <p:cTn id="16" dur="500"/>
                                        <p:tgtEl>
                                          <p:spTgt spid="2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4">
                                            <p:txEl>
                                              <p:pRg st="3" end="3"/>
                                            </p:txEl>
                                          </p:spTgt>
                                        </p:tgtEl>
                                        <p:attrNameLst>
                                          <p:attrName>style.visibility</p:attrName>
                                        </p:attrNameLst>
                                      </p:cBhvr>
                                      <p:to>
                                        <p:strVal val="visible"/>
                                      </p:to>
                                    </p:set>
                                    <p:animEffect transition="in" filter="wipe(left)">
                                      <p:cBhvr>
                                        <p:cTn id="21" dur="500"/>
                                        <p:tgtEl>
                                          <p:spTgt spid="24">
                                            <p:txEl>
                                              <p:pRg st="3" end="3"/>
                                            </p:tx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24">
                                            <p:txEl>
                                              <p:pRg st="4" end="4"/>
                                            </p:txEl>
                                          </p:spTgt>
                                        </p:tgtEl>
                                        <p:attrNameLst>
                                          <p:attrName>style.visibility</p:attrName>
                                        </p:attrNameLst>
                                      </p:cBhvr>
                                      <p:to>
                                        <p:strVal val="visible"/>
                                      </p:to>
                                    </p:set>
                                    <p:animEffect transition="in" filter="wipe(left)">
                                      <p:cBhvr>
                                        <p:cTn id="25" dur="500"/>
                                        <p:tgtEl>
                                          <p:spTgt spid="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bldLvl="5"/>
      <p:bldP spid="3" grpId="0"/>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71500" y="1190625"/>
            <a:ext cx="8382000" cy="5262979"/>
          </a:xfrm>
          <a:prstGeom prst="rect">
            <a:avLst/>
          </a:prstGeom>
          <a:noFill/>
          <a:ln w="9525">
            <a:noFill/>
            <a:miter lim="800000"/>
            <a:headEnd/>
            <a:tailEnd/>
          </a:ln>
        </p:spPr>
        <p:txBody>
          <a:bodyPr>
            <a:spAutoFit/>
          </a:bodyPr>
          <a:lstStyle/>
          <a:p>
            <a:pPr>
              <a:spcBef>
                <a:spcPct val="10000"/>
              </a:spcBef>
              <a:spcAft>
                <a:spcPct val="10000"/>
              </a:spcAft>
            </a:pPr>
            <a:r>
              <a:rPr lang="el-GR" sz="2000" b="0" dirty="0" smtClean="0"/>
              <a:t>Υπό κυμαινόμενη συναλλαγματική ισοτιμία, ένα μέρος της πίεσης θα εκτονωνόταν με άνοδο της συναλλαγματικής ισοτιμίας σε περίοδο ανάπτυξης και με πτώση αυτής σε περίοδο ύφεσης. Με προσδεμένη όμως ισοτιμία, η κατάρρευση του νομίσματος θα μπορούσε να αποκαταστήσει την ανταγωνιστικότητα και την ανάπτυξη.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Σε μια νομισματική ένωση, αυτές οι βαλβίδες ασφαλείας δεν υπάρχουν. Αντιθέτως, έχουμε μια κοινή πιστωτική κρίση και κρίση ανταγωνιστικότητας. Η απάντηση στην απώλεια της ανταγωνιστικότητας είναι μια ραγδαία πτώση των τιμών. Αυτό όμως επιδεινώνει την πιστωτική κρίση:</a:t>
            </a:r>
            <a:r>
              <a:rPr lang="en-US" sz="2000" b="0" dirty="0" smtClean="0"/>
              <a:t> </a:t>
            </a:r>
            <a:r>
              <a:rPr lang="el-GR" sz="2000" b="0" dirty="0" smtClean="0"/>
              <a:t>αυτό λοιπόν είναι αποπληθωρισμός χρέους.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Τις παλιές εποχές του Ευρωπαϊκού Νομισματικού Συστήματος, υπήρξαν νομισματικές κρίσεις σε χώρες της περιφέρειας, και το ελληνικό, ιρλανδικό, πορτογαλικά, ισπανικό νόμισμα καθώς και άλλα νομίσματα θα μπορούσαν να καταρρεύσουν έναντι του παλιού γερμανικού μάρκου. </a:t>
            </a:r>
          </a:p>
        </p:txBody>
      </p:sp>
      <p:sp>
        <p:nvSpPr>
          <p:cNvPr id="154626" name="Rectangle 5"/>
          <p:cNvSpPr>
            <a:spLocks noChangeArrowheads="1"/>
          </p:cNvSpPr>
          <p:nvPr/>
        </p:nvSpPr>
        <p:spPr bwMode="auto">
          <a:xfrm>
            <a:off x="528638" y="728663"/>
            <a:ext cx="7351712" cy="461665"/>
          </a:xfrm>
          <a:prstGeom prst="rect">
            <a:avLst/>
          </a:prstGeom>
          <a:noFill/>
          <a:ln w="9525" algn="ctr">
            <a:noFill/>
            <a:miter lim="800000"/>
            <a:headEnd/>
            <a:tailEnd/>
          </a:ln>
        </p:spPr>
        <p:txBody>
          <a:bodyPr>
            <a:spAutoFit/>
          </a:bodyPr>
          <a:lstStyle/>
          <a:p>
            <a:pPr>
              <a:spcBef>
                <a:spcPct val="20000"/>
              </a:spcBef>
            </a:pPr>
            <a:r>
              <a:rPr lang="el-GR" sz="2400" dirty="0" smtClean="0">
                <a:solidFill>
                  <a:schemeClr val="accent2"/>
                </a:solidFill>
              </a:rPr>
              <a:t>Μπορεί το Ευρώ να Επιβιώσει;</a:t>
            </a:r>
            <a:endParaRPr lang="en-US" sz="2400" dirty="0" smtClean="0">
              <a:solidFill>
                <a:schemeClr val="accent2"/>
              </a:solidFill>
            </a:endParaRPr>
          </a:p>
        </p:txBody>
      </p:sp>
      <p:grpSp>
        <p:nvGrpSpPr>
          <p:cNvPr id="154627" name="Group 12"/>
          <p:cNvGrpSpPr>
            <a:grpSpLocks/>
          </p:cNvGrpSpPr>
          <p:nvPr/>
        </p:nvGrpSpPr>
        <p:grpSpPr bwMode="auto">
          <a:xfrm>
            <a:off x="528638" y="0"/>
            <a:ext cx="5662612" cy="820738"/>
            <a:chOff x="566739" y="4459460"/>
            <a:chExt cx="5662264" cy="820738"/>
          </a:xfrm>
        </p:grpSpPr>
        <p:pic>
          <p:nvPicPr>
            <p:cNvPr id="154629" name="Picture 13"/>
            <p:cNvPicPr>
              <a:picLocks noChangeAspect="1"/>
            </p:cNvPicPr>
            <p:nvPr/>
          </p:nvPicPr>
          <p:blipFill>
            <a:blip r:embed="rId3" cstate="print"/>
            <a:srcRect/>
            <a:stretch>
              <a:fillRect/>
            </a:stretch>
          </p:blipFill>
          <p:spPr bwMode="auto">
            <a:xfrm>
              <a:off x="828674" y="4497560"/>
              <a:ext cx="603027" cy="603027"/>
            </a:xfrm>
            <a:prstGeom prst="rect">
              <a:avLst/>
            </a:prstGeom>
            <a:noFill/>
            <a:ln w="9525">
              <a:noFill/>
              <a:miter lim="800000"/>
              <a:headEnd/>
              <a:tailEnd/>
            </a:ln>
          </p:spPr>
        </p:pic>
        <p:sp>
          <p:nvSpPr>
            <p:cNvPr id="7" name="Rectangle 3"/>
            <p:cNvSpPr txBox="1">
              <a:spLocks noChangeArrowheads="1"/>
            </p:cNvSpPr>
            <p:nvPr/>
          </p:nvSpPr>
          <p:spPr bwMode="auto">
            <a:xfrm>
              <a:off x="566739" y="4459460"/>
              <a:ext cx="5662264" cy="820738"/>
            </a:xfrm>
            <a:prstGeom prst="rect">
              <a:avLst/>
            </a:prstGeom>
            <a:noFill/>
            <a:ln w="9525">
              <a:noFill/>
              <a:miter lim="800000"/>
              <a:headEnd/>
              <a:tailEnd/>
            </a:ln>
          </p:spPr>
          <p:txBody>
            <a:bodyPr anchor="ctr"/>
            <a:lstStyle/>
            <a:p>
              <a:pPr eaLnBrk="0" hangingPunct="0">
                <a:defRPr/>
              </a:pPr>
              <a:r>
                <a:rPr lang="el-GR" sz="2800" kern="0" dirty="0" smtClean="0">
                  <a:solidFill>
                    <a:srgbClr val="69134B"/>
                  </a:solidFill>
                  <a:latin typeface="+mj-lt"/>
                  <a:ea typeface="+mj-ea"/>
                  <a:cs typeface="+mj-cs"/>
                </a:rPr>
                <a:t>ΠΡΩΤΟΣΕΛΙΔΟ</a:t>
              </a:r>
              <a:endParaRPr lang="en-US" sz="2800" kern="0" dirty="0">
                <a:solidFill>
                  <a:srgbClr val="69134B"/>
                </a:solidFill>
                <a:latin typeface="+mj-lt"/>
                <a:ea typeface="+mj-ea"/>
                <a:cs typeface="+mj-cs"/>
              </a:endParaRPr>
            </a:p>
          </p:txBody>
        </p:sp>
      </p:grpSp>
      <p:cxnSp>
        <p:nvCxnSpPr>
          <p:cNvPr id="154628" name="Straight Connector 7"/>
          <p:cNvCxnSpPr>
            <a:cxnSpLocks noChangeShapeType="1"/>
          </p:cNvCxnSpPr>
          <p:nvPr/>
        </p:nvCxnSpPr>
        <p:spPr bwMode="auto">
          <a:xfrm>
            <a:off x="542925" y="701675"/>
            <a:ext cx="7658100" cy="0"/>
          </a:xfrm>
          <a:prstGeom prst="line">
            <a:avLst/>
          </a:prstGeom>
          <a:noFill/>
          <a:ln w="19050" cap="rnd" algn="ctr">
            <a:solidFill>
              <a:srgbClr val="9C3A45"/>
            </a:solidFill>
            <a:prstDash val="sysDash"/>
            <a:round/>
            <a:headEnd/>
            <a:tailEnd/>
          </a:ln>
        </p:spPr>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left)">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71500" y="1436913"/>
            <a:ext cx="8534400" cy="5262979"/>
          </a:xfrm>
          <a:prstGeom prst="rect">
            <a:avLst/>
          </a:prstGeom>
          <a:noFill/>
          <a:ln w="9525">
            <a:noFill/>
            <a:miter lim="800000"/>
            <a:headEnd/>
            <a:tailEnd/>
          </a:ln>
        </p:spPr>
        <p:txBody>
          <a:bodyPr wrap="square">
            <a:spAutoFit/>
          </a:bodyPr>
          <a:lstStyle/>
          <a:p>
            <a:pPr>
              <a:spcBef>
                <a:spcPct val="10000"/>
              </a:spcBef>
              <a:spcAft>
                <a:spcPct val="10000"/>
              </a:spcAft>
            </a:pPr>
            <a:r>
              <a:rPr lang="el-GR" sz="2000" b="0" dirty="0" smtClean="0"/>
              <a:t>Οι ενδείξεις κινδύνου για το δημόσιο χρέος των λιγότερο αξιόπιστων χώρων έχουν φθάσει σε εξαιρετικά υψηλά επίπεδα. Οι αγορές αγνοούσαν τους κινδύνους  σε περίπτωση ανάπτυξης και επιτέθηκαν με δριμύτητα εναντίον των ασθενέστερων οφειλετών όταν το πράγμα κατέρρευσε.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Μια αξιόπιστη χώρα απολαμβάνει χαμηλότερα επιτόκια που ενισχύουν την εμπιστοσύνη. Χώρες με χαμηλό ρυθμό ανάπτυξης και μεγάλα δημοσιονομικά ελλείμματα δεν μπορούν να υποσχεθούν επαρκή </a:t>
            </a:r>
            <a:r>
              <a:rPr lang="el-GR" sz="2000" b="0" dirty="0" err="1" smtClean="0"/>
              <a:t>αυστηροποίηση</a:t>
            </a:r>
            <a:r>
              <a:rPr lang="el-GR" sz="2000" b="0" dirty="0" smtClean="0"/>
              <a:t> της πολιτικής, με δεδομένα τα υψηλά επιτόκια, ώστε να ενισχύσουν την αξιοπιστία τους.  </a:t>
            </a:r>
            <a:r>
              <a:rPr lang="en-US" sz="2000" b="0" dirty="0" smtClean="0"/>
              <a:t>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Το πρώτο καθήκον του κράτους είναι να σωθεί το ίδιο, όχι να φορτώσει στους φορολογούμενους τις υποχρεώσεις προκειμένου να διασώσει απρόσεκτους δανειστές.. Η ευρωζώνη δεν αποτελεί μια «ένωση μεταβιβάσεων». Το τραπεζικό χρέος απλώς δεν μπορεί να αποτελεί δημόσιο χρέος. </a:t>
            </a:r>
            <a:endParaRPr lang="en-US" sz="2000" b="0" dirty="0"/>
          </a:p>
        </p:txBody>
      </p:sp>
      <p:sp>
        <p:nvSpPr>
          <p:cNvPr id="156674" name="Rectangle 5"/>
          <p:cNvSpPr>
            <a:spLocks noChangeArrowheads="1"/>
          </p:cNvSpPr>
          <p:nvPr/>
        </p:nvSpPr>
        <p:spPr bwMode="auto">
          <a:xfrm>
            <a:off x="528638" y="728663"/>
            <a:ext cx="7351712" cy="461665"/>
          </a:xfrm>
          <a:prstGeom prst="rect">
            <a:avLst/>
          </a:prstGeom>
          <a:noFill/>
          <a:ln w="9525" algn="ctr">
            <a:noFill/>
            <a:miter lim="800000"/>
            <a:headEnd/>
            <a:tailEnd/>
          </a:ln>
        </p:spPr>
        <p:txBody>
          <a:bodyPr>
            <a:spAutoFit/>
          </a:bodyPr>
          <a:lstStyle/>
          <a:p>
            <a:pPr>
              <a:spcBef>
                <a:spcPct val="20000"/>
              </a:spcBef>
            </a:pPr>
            <a:r>
              <a:rPr lang="el-GR" sz="2400" dirty="0" smtClean="0">
                <a:solidFill>
                  <a:schemeClr val="accent2"/>
                </a:solidFill>
              </a:rPr>
              <a:t>Μπορεί το Ευρώ να Επιβιώσει;</a:t>
            </a:r>
          </a:p>
        </p:txBody>
      </p:sp>
      <p:grpSp>
        <p:nvGrpSpPr>
          <p:cNvPr id="156675" name="Group 12"/>
          <p:cNvGrpSpPr>
            <a:grpSpLocks/>
          </p:cNvGrpSpPr>
          <p:nvPr/>
        </p:nvGrpSpPr>
        <p:grpSpPr bwMode="auto">
          <a:xfrm>
            <a:off x="528638" y="0"/>
            <a:ext cx="5662612" cy="769257"/>
            <a:chOff x="566739" y="4459460"/>
            <a:chExt cx="5662264" cy="820738"/>
          </a:xfrm>
        </p:grpSpPr>
        <p:pic>
          <p:nvPicPr>
            <p:cNvPr id="156677" name="Picture 13"/>
            <p:cNvPicPr>
              <a:picLocks noChangeAspect="1"/>
            </p:cNvPicPr>
            <p:nvPr/>
          </p:nvPicPr>
          <p:blipFill>
            <a:blip r:embed="rId3" cstate="print"/>
            <a:srcRect/>
            <a:stretch>
              <a:fillRect/>
            </a:stretch>
          </p:blipFill>
          <p:spPr bwMode="auto">
            <a:xfrm>
              <a:off x="828674" y="4497560"/>
              <a:ext cx="603027" cy="603027"/>
            </a:xfrm>
            <a:prstGeom prst="rect">
              <a:avLst/>
            </a:prstGeom>
            <a:noFill/>
            <a:ln w="9525">
              <a:noFill/>
              <a:miter lim="800000"/>
              <a:headEnd/>
              <a:tailEnd/>
            </a:ln>
          </p:spPr>
        </p:pic>
        <p:sp>
          <p:nvSpPr>
            <p:cNvPr id="7" name="Rectangle 3"/>
            <p:cNvSpPr txBox="1">
              <a:spLocks noChangeArrowheads="1"/>
            </p:cNvSpPr>
            <p:nvPr/>
          </p:nvSpPr>
          <p:spPr bwMode="auto">
            <a:xfrm>
              <a:off x="566739" y="4459460"/>
              <a:ext cx="5662264" cy="820738"/>
            </a:xfrm>
            <a:prstGeom prst="rect">
              <a:avLst/>
            </a:prstGeom>
            <a:noFill/>
            <a:ln w="9525">
              <a:noFill/>
              <a:miter lim="800000"/>
              <a:headEnd/>
              <a:tailEnd/>
            </a:ln>
          </p:spPr>
          <p:txBody>
            <a:bodyPr anchor="ctr"/>
            <a:lstStyle/>
            <a:p>
              <a:pPr eaLnBrk="0" hangingPunct="0">
                <a:defRPr/>
              </a:pPr>
              <a:r>
                <a:rPr lang="el-GR" sz="2800" kern="0" dirty="0" smtClean="0">
                  <a:solidFill>
                    <a:srgbClr val="69134B"/>
                  </a:solidFill>
                  <a:latin typeface="+mj-lt"/>
                  <a:ea typeface="+mj-ea"/>
                  <a:cs typeface="+mj-cs"/>
                </a:rPr>
                <a:t>ΠΡΩΤΟΣΕΛΙΔΟ</a:t>
              </a:r>
              <a:endParaRPr lang="en-US" sz="2800" kern="0" dirty="0">
                <a:solidFill>
                  <a:srgbClr val="69134B"/>
                </a:solidFill>
                <a:latin typeface="+mj-lt"/>
                <a:ea typeface="+mj-ea"/>
                <a:cs typeface="+mj-cs"/>
              </a:endParaRPr>
            </a:p>
          </p:txBody>
        </p:sp>
      </p:grpSp>
      <p:cxnSp>
        <p:nvCxnSpPr>
          <p:cNvPr id="156676" name="Straight Connector 7"/>
          <p:cNvCxnSpPr>
            <a:cxnSpLocks noChangeShapeType="1"/>
          </p:cNvCxnSpPr>
          <p:nvPr/>
        </p:nvCxnSpPr>
        <p:spPr bwMode="auto">
          <a:xfrm>
            <a:off x="542925" y="701675"/>
            <a:ext cx="7658100" cy="0"/>
          </a:xfrm>
          <a:prstGeom prst="line">
            <a:avLst/>
          </a:prstGeom>
          <a:noFill/>
          <a:ln w="19050" cap="rnd" algn="ctr">
            <a:solidFill>
              <a:srgbClr val="9C3A45"/>
            </a:solidFill>
            <a:prstDash val="sysDash"/>
            <a:round/>
            <a:headEnd/>
            <a:tailEnd/>
          </a:ln>
        </p:spPr>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left)">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71500" y="1117600"/>
            <a:ext cx="8534400" cy="5997757"/>
          </a:xfrm>
          <a:prstGeom prst="rect">
            <a:avLst/>
          </a:prstGeom>
          <a:noFill/>
          <a:ln w="9525">
            <a:noFill/>
            <a:miter lim="800000"/>
            <a:headEnd/>
            <a:tailEnd/>
          </a:ln>
        </p:spPr>
        <p:txBody>
          <a:bodyPr wrap="square">
            <a:spAutoFit/>
          </a:bodyPr>
          <a:lstStyle/>
          <a:p>
            <a:pPr>
              <a:spcBef>
                <a:spcPct val="10000"/>
              </a:spcBef>
              <a:spcAft>
                <a:spcPct val="10000"/>
              </a:spcAft>
            </a:pPr>
            <a:r>
              <a:rPr lang="el-GR" sz="2400" b="0" dirty="0" smtClean="0"/>
              <a:t>Επομένως, το μεγάλο ερώτημα τώρα είναι όχι εάν η ευρωζώνη μπορεί να αποφύγει ένα κύμα από χρηματοοικονομικές κρίσεις δημοσιονομικής προέλευσης. Το ερώτημα είναι εάν η ένωση θα επιβιώσει……</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Αυτό είναι μάλλον ένα πολιτικό ζήτημα παρά οικονομικό. Είναι πιθανό μια νομισματική ένωση να επιζήσει εθνικών χρεοκοπιών. Το ερώτημα είναι κατά πόσον τα μέλη εξακολουθούν να πιστεύουν ότι αυτοί οι διακανονισμοί παραμένουν επωφελείς. </a:t>
            </a:r>
            <a:r>
              <a:rPr lang="en-US" sz="2400" b="0" dirty="0" smtClean="0"/>
              <a:t>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Η δυσκολία στις χώρες που έχουν πλεόνασμα είναι ότι πρέπει να χρηματοδοτούν αυτές που έχουν έλλειμμα. Η δυσκολία στις χώρες που έχουν έλλειμμα είναι ότι το κόστος εγκατάλειψης της ευρωζώνης θα ήταν να αντιμετωπίσουν κρίσεις χρέους. </a:t>
            </a:r>
            <a:endParaRPr lang="en-US" sz="2400" b="0" dirty="0"/>
          </a:p>
        </p:txBody>
      </p:sp>
      <p:sp>
        <p:nvSpPr>
          <p:cNvPr id="158722" name="Rectangle 5"/>
          <p:cNvSpPr>
            <a:spLocks noChangeArrowheads="1"/>
          </p:cNvSpPr>
          <p:nvPr/>
        </p:nvSpPr>
        <p:spPr bwMode="auto">
          <a:xfrm>
            <a:off x="528638" y="728663"/>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chemeClr val="accent2"/>
                </a:solidFill>
              </a:rPr>
              <a:t>Μπορεί το Ευρώ να Επιβιώσει;</a:t>
            </a:r>
            <a:endParaRPr lang="en-US" sz="2400" dirty="0">
              <a:solidFill>
                <a:schemeClr val="accent2"/>
              </a:solidFill>
            </a:endParaRPr>
          </a:p>
        </p:txBody>
      </p:sp>
      <p:grpSp>
        <p:nvGrpSpPr>
          <p:cNvPr id="158723" name="Group 12"/>
          <p:cNvGrpSpPr>
            <a:grpSpLocks/>
          </p:cNvGrpSpPr>
          <p:nvPr/>
        </p:nvGrpSpPr>
        <p:grpSpPr bwMode="auto">
          <a:xfrm>
            <a:off x="528638" y="0"/>
            <a:ext cx="5662612" cy="820738"/>
            <a:chOff x="566739" y="4459460"/>
            <a:chExt cx="5662264" cy="820738"/>
          </a:xfrm>
        </p:grpSpPr>
        <p:pic>
          <p:nvPicPr>
            <p:cNvPr id="158725" name="Picture 13"/>
            <p:cNvPicPr>
              <a:picLocks noChangeAspect="1"/>
            </p:cNvPicPr>
            <p:nvPr/>
          </p:nvPicPr>
          <p:blipFill>
            <a:blip r:embed="rId3" cstate="print"/>
            <a:srcRect/>
            <a:stretch>
              <a:fillRect/>
            </a:stretch>
          </p:blipFill>
          <p:spPr bwMode="auto">
            <a:xfrm>
              <a:off x="828674" y="4497560"/>
              <a:ext cx="603027" cy="603027"/>
            </a:xfrm>
            <a:prstGeom prst="rect">
              <a:avLst/>
            </a:prstGeom>
            <a:noFill/>
            <a:ln w="9525">
              <a:noFill/>
              <a:miter lim="800000"/>
              <a:headEnd/>
              <a:tailEnd/>
            </a:ln>
          </p:spPr>
        </p:pic>
        <p:sp>
          <p:nvSpPr>
            <p:cNvPr id="7" name="Rectangle 3"/>
            <p:cNvSpPr txBox="1">
              <a:spLocks noChangeArrowheads="1"/>
            </p:cNvSpPr>
            <p:nvPr/>
          </p:nvSpPr>
          <p:spPr bwMode="auto">
            <a:xfrm>
              <a:off x="566739" y="4459460"/>
              <a:ext cx="5662264" cy="820738"/>
            </a:xfrm>
            <a:prstGeom prst="rect">
              <a:avLst/>
            </a:prstGeom>
            <a:noFill/>
            <a:ln w="9525">
              <a:noFill/>
              <a:miter lim="800000"/>
              <a:headEnd/>
              <a:tailEnd/>
            </a:ln>
          </p:spPr>
          <p:txBody>
            <a:bodyPr anchor="ctr"/>
            <a:lstStyle/>
            <a:p>
              <a:pPr eaLnBrk="0" hangingPunct="0">
                <a:defRPr/>
              </a:pPr>
              <a:r>
                <a:rPr lang="el-GR" sz="2800" kern="0" dirty="0" smtClean="0">
                  <a:solidFill>
                    <a:srgbClr val="69134B"/>
                  </a:solidFill>
                  <a:latin typeface="+mj-lt"/>
                  <a:ea typeface="+mj-ea"/>
                  <a:cs typeface="+mj-cs"/>
                </a:rPr>
                <a:t>ΠΡΩΤΟΣΕΛΙΔΟ</a:t>
              </a:r>
              <a:endParaRPr lang="en-US" sz="2800" kern="0" dirty="0">
                <a:solidFill>
                  <a:srgbClr val="69134B"/>
                </a:solidFill>
                <a:latin typeface="+mj-lt"/>
                <a:ea typeface="+mj-ea"/>
                <a:cs typeface="+mj-cs"/>
              </a:endParaRPr>
            </a:p>
          </p:txBody>
        </p:sp>
      </p:grpSp>
      <p:cxnSp>
        <p:nvCxnSpPr>
          <p:cNvPr id="158724" name="Straight Connector 7"/>
          <p:cNvCxnSpPr>
            <a:cxnSpLocks noChangeShapeType="1"/>
          </p:cNvCxnSpPr>
          <p:nvPr/>
        </p:nvCxnSpPr>
        <p:spPr bwMode="auto">
          <a:xfrm>
            <a:off x="542925" y="701675"/>
            <a:ext cx="7658100" cy="0"/>
          </a:xfrm>
          <a:prstGeom prst="line">
            <a:avLst/>
          </a:prstGeom>
          <a:noFill/>
          <a:ln w="19050" cap="rnd" algn="ctr">
            <a:solidFill>
              <a:srgbClr val="9C3A45"/>
            </a:solidFill>
            <a:prstDash val="sysDash"/>
            <a:round/>
            <a:headEnd/>
            <a:tailEnd/>
          </a:ln>
        </p:spPr>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left)">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573088" y="333375"/>
            <a:ext cx="5002212" cy="261938"/>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18" name="Straight Connector 17"/>
          <p:cNvCxnSpPr>
            <a:cxnSpLocks noChangeShapeType="1"/>
          </p:cNvCxnSpPr>
          <p:nvPr/>
        </p:nvCxnSpPr>
        <p:spPr bwMode="auto">
          <a:xfrm>
            <a:off x="566738" y="595313"/>
            <a:ext cx="5008562" cy="0"/>
          </a:xfrm>
          <a:prstGeom prst="line">
            <a:avLst/>
          </a:prstGeom>
          <a:noFill/>
          <a:ln w="19050" cap="rnd" algn="ctr">
            <a:solidFill>
              <a:srgbClr val="9C3A45"/>
            </a:solidFill>
            <a:prstDash val="sysDash"/>
            <a:round/>
            <a:headEnd/>
            <a:tailEnd/>
          </a:ln>
        </p:spPr>
      </p:cxnSp>
      <p:sp>
        <p:nvSpPr>
          <p:cNvPr id="19" name="Rectangle 3"/>
          <p:cNvSpPr>
            <a:spLocks noGrp="1" noChangeArrowheads="1"/>
          </p:cNvSpPr>
          <p:nvPr>
            <p:ph type="title"/>
          </p:nvPr>
        </p:nvSpPr>
        <p:spPr>
          <a:xfrm>
            <a:off x="566738" y="0"/>
            <a:ext cx="8577262" cy="820738"/>
          </a:xfrm>
        </p:spPr>
        <p:txBody>
          <a:bodyPr/>
          <a:lstStyle/>
          <a:p>
            <a:endParaRPr lang="en-US" dirty="0" smtClean="0">
              <a:solidFill>
                <a:srgbClr val="69134B"/>
              </a:solidFill>
            </a:endParaRPr>
          </a:p>
        </p:txBody>
      </p:sp>
      <p:sp>
        <p:nvSpPr>
          <p:cNvPr id="22" name="Rectangle 21"/>
          <p:cNvSpPr>
            <a:spLocks noChangeArrowheads="1"/>
          </p:cNvSpPr>
          <p:nvPr/>
        </p:nvSpPr>
        <p:spPr bwMode="auto">
          <a:xfrm>
            <a:off x="566738" y="820738"/>
            <a:ext cx="8331200" cy="6038576"/>
          </a:xfrm>
          <a:prstGeom prst="rect">
            <a:avLst/>
          </a:prstGeom>
          <a:noFill/>
          <a:ln w="9525">
            <a:noFill/>
            <a:miter lim="800000"/>
            <a:headEnd/>
            <a:tailEnd/>
          </a:ln>
        </p:spPr>
        <p:txBody>
          <a:bodyPr>
            <a:spAutoFit/>
          </a:bodyPr>
          <a:lstStyle/>
          <a:p>
            <a:pPr>
              <a:spcBef>
                <a:spcPct val="10000"/>
              </a:spcBef>
              <a:spcAft>
                <a:spcPct val="10000"/>
              </a:spcAft>
            </a:pPr>
            <a:r>
              <a:rPr lang="el-GR" sz="2400" b="0" dirty="0" smtClean="0"/>
              <a:t>Τα κριτήρια της</a:t>
            </a:r>
            <a:r>
              <a:rPr lang="en-US" sz="2400" b="0" dirty="0" smtClean="0"/>
              <a:t> </a:t>
            </a:r>
            <a:r>
              <a:rPr lang="en-US" sz="2400" b="0" dirty="0"/>
              <a:t>OCA </a:t>
            </a:r>
            <a:r>
              <a:rPr lang="el-GR" sz="2400" b="0" dirty="0" smtClean="0"/>
              <a:t> μπορούν να χρησιμοποιηθούν προκειμένου να εξετάσουμε τη λογική των νομισματικών ενώσεων. Η Ευρώπη δεν φαίνεται να ικανοποιεί το στενό ορισμό μιας βέλτιστης νομισματικής ζώνης.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Πόσο καλά μπορεί το ευρώ να τα πάει στο μέλλον; Ακόμα και μετά την κρίση εξακολουθούν να υπάρχουν τόσο οι αισιόδοξες όσο και οι απαισιόδοξες απόψεις. Στη συνέχεια θα αντιπαραβάλλουμε τις απόψεις στα άκρα της συζήτησης.  </a:t>
            </a:r>
            <a:endParaRPr lang="en-US" sz="2400" b="0" dirty="0"/>
          </a:p>
          <a:p>
            <a:pPr>
              <a:spcBef>
                <a:spcPct val="10000"/>
              </a:spcBef>
              <a:spcAft>
                <a:spcPct val="10000"/>
              </a:spcAft>
            </a:pPr>
            <a:endParaRPr lang="en-US" sz="2400" b="0" dirty="0"/>
          </a:p>
          <a:p>
            <a:pPr>
              <a:spcBef>
                <a:spcPct val="10000"/>
              </a:spcBef>
              <a:spcAft>
                <a:spcPct val="10000"/>
              </a:spcAft>
            </a:pPr>
            <a:r>
              <a:rPr lang="el-GR" sz="2400" dirty="0" err="1" smtClean="0">
                <a:solidFill>
                  <a:srgbClr val="3D68AF"/>
                </a:solidFill>
              </a:rPr>
              <a:t>Ευρω</a:t>
            </a:r>
            <a:r>
              <a:rPr lang="el-GR" sz="2400" dirty="0" smtClean="0">
                <a:solidFill>
                  <a:srgbClr val="3D68AF"/>
                </a:solidFill>
              </a:rPr>
              <a:t>-αισιόδοξοι</a:t>
            </a:r>
            <a:r>
              <a:rPr lang="en-US" sz="2400" dirty="0" smtClean="0"/>
              <a:t> </a:t>
            </a:r>
            <a:r>
              <a:rPr lang="el-GR" sz="2400" b="0" dirty="0" smtClean="0"/>
              <a:t>Για τους πραγματικά αισιόδοξους, το ευρώ αποτελεί ήδη κάποιου είδους επιτυχία: έχει λειτουργήσει με ένα απόλυτα ικανοποιητικό τρόπο (πέρα από την κρίση που έχει δημιουργήσει προβλήματα σε πολλές χώρες) και θα πρέπει να αναμένεται μόνο η περαιτέρω επιτυχία τους στο πέρασμα του χρόνου.</a:t>
            </a:r>
            <a:r>
              <a:rPr lang="en-US" sz="2400" b="0" dirty="0" smtClean="0"/>
              <a:t>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wipe(left)">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xEl>
                                              <p:pRg st="2" end="2"/>
                                            </p:txEl>
                                          </p:spTgt>
                                        </p:tgtEl>
                                        <p:attrNameLst>
                                          <p:attrName>style.visibility</p:attrName>
                                        </p:attrNameLst>
                                      </p:cBhvr>
                                      <p:to>
                                        <p:strVal val="visible"/>
                                      </p:to>
                                    </p:set>
                                    <p:animEffect transition="in" filter="wipe(left)">
                                      <p:cBhvr>
                                        <p:cTn id="22" dur="500"/>
                                        <p:tgtEl>
                                          <p:spTgt spid="2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
                                            <p:txEl>
                                              <p:pRg st="4" end="4"/>
                                            </p:txEl>
                                          </p:spTgt>
                                        </p:tgtEl>
                                        <p:attrNameLst>
                                          <p:attrName>style.visibility</p:attrName>
                                        </p:attrNameLst>
                                      </p:cBhvr>
                                      <p:to>
                                        <p:strVal val="visible"/>
                                      </p:to>
                                    </p:set>
                                    <p:animEffect transition="in" filter="wipe(left)">
                                      <p:cBhvr>
                                        <p:cTn id="27" dur="500"/>
                                        <p:tgtEl>
                                          <p:spTgt spid="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p:bldP spid="22" grpId="0" uiExpand="1" build="p" bldLvl="2"/>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17" name="Rectangle 12"/>
          <p:cNvSpPr>
            <a:spLocks noChangeArrowheads="1"/>
          </p:cNvSpPr>
          <p:nvPr/>
        </p:nvSpPr>
        <p:spPr bwMode="auto">
          <a:xfrm>
            <a:off x="573088" y="333375"/>
            <a:ext cx="5002212" cy="261938"/>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162818" name="Straight Connector 17"/>
          <p:cNvCxnSpPr>
            <a:cxnSpLocks noChangeShapeType="1"/>
          </p:cNvCxnSpPr>
          <p:nvPr/>
        </p:nvCxnSpPr>
        <p:spPr bwMode="auto">
          <a:xfrm>
            <a:off x="566738" y="595313"/>
            <a:ext cx="5008562" cy="0"/>
          </a:xfrm>
          <a:prstGeom prst="line">
            <a:avLst/>
          </a:prstGeom>
          <a:noFill/>
          <a:ln w="19050" cap="rnd" algn="ctr">
            <a:solidFill>
              <a:srgbClr val="9C3A45"/>
            </a:solidFill>
            <a:prstDash val="sysDash"/>
            <a:round/>
            <a:headEnd/>
            <a:tailEnd/>
          </a:ln>
        </p:spPr>
      </p:cxnSp>
      <p:sp>
        <p:nvSpPr>
          <p:cNvPr id="162819" name="Rectangle 3"/>
          <p:cNvSpPr>
            <a:spLocks noGrp="1" noChangeArrowheads="1"/>
          </p:cNvSpPr>
          <p:nvPr>
            <p:ph type="title"/>
          </p:nvPr>
        </p:nvSpPr>
        <p:spPr>
          <a:xfrm>
            <a:off x="566738" y="0"/>
            <a:ext cx="8577262" cy="820738"/>
          </a:xfrm>
        </p:spPr>
        <p:txBody>
          <a:bodyPr/>
          <a:lstStyle/>
          <a:p>
            <a:r>
              <a:rPr lang="el-GR" dirty="0" smtClean="0">
                <a:solidFill>
                  <a:srgbClr val="69134B"/>
                </a:solidFill>
              </a:rPr>
              <a:t>Συμπεράσματα: Αξιολόγηση του Ευρώ</a:t>
            </a:r>
            <a:endParaRPr lang="en-US" dirty="0" smtClean="0">
              <a:solidFill>
                <a:srgbClr val="69134B"/>
              </a:solidFill>
            </a:endParaRPr>
          </a:p>
        </p:txBody>
      </p:sp>
      <p:sp>
        <p:nvSpPr>
          <p:cNvPr id="22" name="Rectangle 21"/>
          <p:cNvSpPr>
            <a:spLocks noChangeArrowheads="1"/>
          </p:cNvSpPr>
          <p:nvPr/>
        </p:nvSpPr>
        <p:spPr bwMode="auto">
          <a:xfrm>
            <a:off x="566738" y="820738"/>
            <a:ext cx="8331200" cy="5755422"/>
          </a:xfrm>
          <a:prstGeom prst="rect">
            <a:avLst/>
          </a:prstGeom>
          <a:noFill/>
          <a:ln w="9525">
            <a:noFill/>
            <a:miter lim="800000"/>
            <a:headEnd/>
            <a:tailEnd/>
          </a:ln>
        </p:spPr>
        <p:txBody>
          <a:bodyPr>
            <a:spAutoFit/>
          </a:bodyPr>
          <a:lstStyle/>
          <a:p>
            <a:pPr>
              <a:spcBef>
                <a:spcPct val="10000"/>
              </a:spcBef>
              <a:spcAft>
                <a:spcPct val="10000"/>
              </a:spcAft>
            </a:pPr>
            <a:r>
              <a:rPr lang="el-GR" sz="2000" b="0" dirty="0" smtClean="0"/>
              <a:t>Πολλές χώρες περιμένουν στη σειρά για να ενταχθούν στην Ευρωζώνη. Ακόμα κι αν υπάρχουν στοιχεία κόστους βραχυπρόθεσμα, σύμφωνα με το επιχείρημα, μακροπρόθεσμα τα θετικά αποτελέσματα θα καταστούν εμφανή.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Το ευρώ θα δημιουργήσει περισσότερο εμπόριο στην Ευρωζώνη. Μπορεί επίσης να δημιουργήσει περισσότερη εργασία και κινητικότητα κεφαλαίων.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Το διασυνοριακό εμπόριο περιουσιακών στοιχείων και οι ροές ΞΑΕ στην Ευρωζώνη έχουν επίσης αυξηθεί.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Η ΕΚΤ θα αποδειχθεί μια ισχυρή, αξιόπιστη, ανεξάρτητη κεντρική τράπεζα. </a:t>
            </a:r>
            <a:endParaRPr lang="en-US" sz="2000" b="0" dirty="0"/>
          </a:p>
          <a:p>
            <a:pPr>
              <a:spcBef>
                <a:spcPct val="10000"/>
              </a:spcBef>
              <a:spcAft>
                <a:spcPct val="10000"/>
              </a:spcAft>
            </a:pPr>
            <a:r>
              <a:rPr lang="el-GR" sz="2000" b="0" dirty="0" smtClean="0"/>
              <a:t>Σε παγκόσμιο επίπεδο, το ευρώ γίνεται βαθμιαία ένα αποθεματικό νόμισμα για τις ξένες κεντρικές τράπεζες, και σήμερα αποτελεί το κυρίαρχο νόμισμα συναλλαγών στις διεθνείς αγορές ομολόγων. </a:t>
            </a:r>
            <a:r>
              <a:rPr lang="en-US" sz="2000" b="0" dirty="0" smtClean="0"/>
              <a:t> </a:t>
            </a:r>
            <a:endParaRPr lang="en-US" sz="20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left)">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xEl>
                                              <p:pRg st="2" end="2"/>
                                            </p:txEl>
                                          </p:spTgt>
                                        </p:tgtEl>
                                        <p:attrNameLst>
                                          <p:attrName>style.visibility</p:attrName>
                                        </p:attrNameLst>
                                      </p:cBhvr>
                                      <p:to>
                                        <p:strVal val="visible"/>
                                      </p:to>
                                    </p:set>
                                    <p:animEffect transition="in" filter="wipe(left)">
                                      <p:cBhvr>
                                        <p:cTn id="12" dur="500"/>
                                        <p:tgtEl>
                                          <p:spTgt spid="2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xEl>
                                              <p:pRg st="4" end="4"/>
                                            </p:txEl>
                                          </p:spTgt>
                                        </p:tgtEl>
                                        <p:attrNameLst>
                                          <p:attrName>style.visibility</p:attrName>
                                        </p:attrNameLst>
                                      </p:cBhvr>
                                      <p:to>
                                        <p:strVal val="visible"/>
                                      </p:to>
                                    </p:set>
                                    <p:animEffect transition="in" filter="wipe(left)">
                                      <p:cBhvr>
                                        <p:cTn id="17" dur="500"/>
                                        <p:tgtEl>
                                          <p:spTgt spid="2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xEl>
                                              <p:pRg st="6" end="6"/>
                                            </p:txEl>
                                          </p:spTgt>
                                        </p:tgtEl>
                                        <p:attrNameLst>
                                          <p:attrName>style.visibility</p:attrName>
                                        </p:attrNameLst>
                                      </p:cBhvr>
                                      <p:to>
                                        <p:strVal val="visible"/>
                                      </p:to>
                                    </p:set>
                                    <p:animEffect transition="in" filter="wipe(left)">
                                      <p:cBhvr>
                                        <p:cTn id="22" dur="500"/>
                                        <p:tgtEl>
                                          <p:spTgt spid="2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
                                            <p:txEl>
                                              <p:pRg st="7" end="7"/>
                                            </p:txEl>
                                          </p:spTgt>
                                        </p:tgtEl>
                                        <p:attrNameLst>
                                          <p:attrName>style.visibility</p:attrName>
                                        </p:attrNameLst>
                                      </p:cBhvr>
                                      <p:to>
                                        <p:strVal val="visible"/>
                                      </p:to>
                                    </p:set>
                                    <p:animEffect transition="in" filter="wipe(left)">
                                      <p:cBhvr>
                                        <p:cTn id="27" dur="500"/>
                                        <p:tgtEl>
                                          <p:spTgt spid="2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5" name="Rectangle 12"/>
          <p:cNvSpPr>
            <a:spLocks noChangeArrowheads="1"/>
          </p:cNvSpPr>
          <p:nvPr/>
        </p:nvSpPr>
        <p:spPr bwMode="auto">
          <a:xfrm>
            <a:off x="573088" y="333375"/>
            <a:ext cx="5002212" cy="261938"/>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164866" name="Straight Connector 17"/>
          <p:cNvCxnSpPr>
            <a:cxnSpLocks noChangeShapeType="1"/>
          </p:cNvCxnSpPr>
          <p:nvPr/>
        </p:nvCxnSpPr>
        <p:spPr bwMode="auto">
          <a:xfrm>
            <a:off x="566738" y="595313"/>
            <a:ext cx="5008562" cy="0"/>
          </a:xfrm>
          <a:prstGeom prst="line">
            <a:avLst/>
          </a:prstGeom>
          <a:noFill/>
          <a:ln w="19050" cap="rnd" algn="ctr">
            <a:solidFill>
              <a:srgbClr val="9C3A45"/>
            </a:solidFill>
            <a:prstDash val="sysDash"/>
            <a:round/>
            <a:headEnd/>
            <a:tailEnd/>
          </a:ln>
        </p:spPr>
      </p:cxnSp>
      <p:sp>
        <p:nvSpPr>
          <p:cNvPr id="164867" name="Rectangle 3"/>
          <p:cNvSpPr>
            <a:spLocks noGrp="1" noChangeArrowheads="1"/>
          </p:cNvSpPr>
          <p:nvPr>
            <p:ph type="title"/>
          </p:nvPr>
        </p:nvSpPr>
        <p:spPr>
          <a:xfrm>
            <a:off x="566738" y="0"/>
            <a:ext cx="8577262" cy="820738"/>
          </a:xfrm>
        </p:spPr>
        <p:txBody>
          <a:bodyPr/>
          <a:lstStyle/>
          <a:p>
            <a:r>
              <a:rPr lang="el-GR" dirty="0" smtClean="0">
                <a:solidFill>
                  <a:srgbClr val="69134B"/>
                </a:solidFill>
              </a:rPr>
              <a:t>Συμπεράσματα: Αξιολόγηση του Ευρώ</a:t>
            </a:r>
            <a:endParaRPr lang="en-US" dirty="0" smtClean="0">
              <a:solidFill>
                <a:srgbClr val="69134B"/>
              </a:solidFill>
            </a:endParaRPr>
          </a:p>
        </p:txBody>
      </p:sp>
      <p:sp>
        <p:nvSpPr>
          <p:cNvPr id="22" name="Rectangle 21"/>
          <p:cNvSpPr>
            <a:spLocks noChangeArrowheads="1"/>
          </p:cNvSpPr>
          <p:nvPr/>
        </p:nvSpPr>
        <p:spPr bwMode="auto">
          <a:xfrm>
            <a:off x="566738" y="820738"/>
            <a:ext cx="8331200" cy="3674852"/>
          </a:xfrm>
          <a:prstGeom prst="rect">
            <a:avLst/>
          </a:prstGeom>
          <a:noFill/>
          <a:ln w="9525">
            <a:noFill/>
            <a:miter lim="800000"/>
            <a:headEnd/>
            <a:tailEnd/>
          </a:ln>
        </p:spPr>
        <p:txBody>
          <a:bodyPr>
            <a:spAutoFit/>
          </a:bodyPr>
          <a:lstStyle/>
          <a:p>
            <a:pPr>
              <a:spcBef>
                <a:spcPct val="10000"/>
              </a:spcBef>
              <a:spcAft>
                <a:spcPct val="10000"/>
              </a:spcAft>
            </a:pPr>
            <a:r>
              <a:rPr lang="el-GR" sz="2400" b="0" dirty="0" smtClean="0"/>
              <a:t>Τέλος, όπως και ο «πατέρας» της Ευρωπαϊκής Ένωσης </a:t>
            </a:r>
            <a:r>
              <a:rPr lang="en-US" sz="2400" b="0" dirty="0" smtClean="0"/>
              <a:t>Jean </a:t>
            </a:r>
            <a:r>
              <a:rPr lang="en-US" sz="2400" b="0" dirty="0"/>
              <a:t>Monnet, </a:t>
            </a:r>
            <a:r>
              <a:rPr lang="el-GR" sz="2400" b="0" dirty="0" smtClean="0"/>
              <a:t>οι αισιόδοξοι πιστεύουν ότι η υιοθέτηση του ευρώ, όπως και η είσοδος στην ΕΕ αυτή καθ’ εαυτή, σημαίνουν ότι «δεν υπάρχει επιστροφή»: δεν υπάρχει ορατό πολιτικό μέλλον για την Ευρώπη εκτός της ένωσης.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Γι’ αυτούς που πιστεύουν πραγματικά, το εγχείρημα της ΕΕ βασίζεται σε μια βαθιά πίστη στη πολιτικής λογική της διαδικασίας και σε ένα κοινό πεπρωμένο για τους λαούς της Ευρώπης.   </a:t>
            </a:r>
            <a:r>
              <a:rPr lang="en-US" sz="2400" b="0" dirty="0" smtClean="0"/>
              <a:t>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left)">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xEl>
                                              <p:pRg st="2" end="2"/>
                                            </p:txEl>
                                          </p:spTgt>
                                        </p:tgtEl>
                                        <p:attrNameLst>
                                          <p:attrName>style.visibility</p:attrName>
                                        </p:attrNameLst>
                                      </p:cBhvr>
                                      <p:to>
                                        <p:strVal val="visible"/>
                                      </p:to>
                                    </p:set>
                                    <p:animEffect transition="in" filter="wipe(left)">
                                      <p:cBhvr>
                                        <p:cTn id="12"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3" name="Rectangle 12"/>
          <p:cNvSpPr>
            <a:spLocks noChangeArrowheads="1"/>
          </p:cNvSpPr>
          <p:nvPr/>
        </p:nvSpPr>
        <p:spPr bwMode="auto">
          <a:xfrm>
            <a:off x="573088" y="333375"/>
            <a:ext cx="5002212" cy="261938"/>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166914" name="Straight Connector 17"/>
          <p:cNvCxnSpPr>
            <a:cxnSpLocks noChangeShapeType="1"/>
          </p:cNvCxnSpPr>
          <p:nvPr/>
        </p:nvCxnSpPr>
        <p:spPr bwMode="auto">
          <a:xfrm>
            <a:off x="566738" y="595313"/>
            <a:ext cx="5008562" cy="0"/>
          </a:xfrm>
          <a:prstGeom prst="line">
            <a:avLst/>
          </a:prstGeom>
          <a:noFill/>
          <a:ln w="19050" cap="rnd" algn="ctr">
            <a:solidFill>
              <a:srgbClr val="9C3A45"/>
            </a:solidFill>
            <a:prstDash val="sysDash"/>
            <a:round/>
            <a:headEnd/>
            <a:tailEnd/>
          </a:ln>
        </p:spPr>
      </p:cxnSp>
      <p:sp>
        <p:nvSpPr>
          <p:cNvPr id="166915" name="Rectangle 3"/>
          <p:cNvSpPr>
            <a:spLocks noGrp="1" noChangeArrowheads="1"/>
          </p:cNvSpPr>
          <p:nvPr>
            <p:ph type="title"/>
          </p:nvPr>
        </p:nvSpPr>
        <p:spPr>
          <a:xfrm>
            <a:off x="566738" y="0"/>
            <a:ext cx="8577262" cy="820738"/>
          </a:xfrm>
        </p:spPr>
        <p:txBody>
          <a:bodyPr/>
          <a:lstStyle/>
          <a:p>
            <a:r>
              <a:rPr lang="el-GR" dirty="0" smtClean="0">
                <a:solidFill>
                  <a:srgbClr val="69134B"/>
                </a:solidFill>
              </a:rPr>
              <a:t>Συμπεράσματα: Αξιολόγηση του Ευρώ</a:t>
            </a:r>
            <a:endParaRPr lang="en-US" dirty="0" smtClean="0">
              <a:solidFill>
                <a:srgbClr val="69134B"/>
              </a:solidFill>
            </a:endParaRPr>
          </a:p>
        </p:txBody>
      </p:sp>
      <p:sp>
        <p:nvSpPr>
          <p:cNvPr id="22" name="Rectangle 21"/>
          <p:cNvSpPr>
            <a:spLocks noChangeArrowheads="1"/>
          </p:cNvSpPr>
          <p:nvPr/>
        </p:nvSpPr>
        <p:spPr bwMode="auto">
          <a:xfrm>
            <a:off x="566738" y="820738"/>
            <a:ext cx="8331200" cy="5816977"/>
          </a:xfrm>
          <a:prstGeom prst="rect">
            <a:avLst/>
          </a:prstGeom>
          <a:noFill/>
          <a:ln w="9525">
            <a:noFill/>
            <a:miter lim="800000"/>
            <a:headEnd/>
            <a:tailEnd/>
          </a:ln>
        </p:spPr>
        <p:txBody>
          <a:bodyPr>
            <a:spAutoFit/>
          </a:bodyPr>
          <a:lstStyle/>
          <a:p>
            <a:pPr>
              <a:spcBef>
                <a:spcPct val="10000"/>
              </a:spcBef>
              <a:spcAft>
                <a:spcPct val="10000"/>
              </a:spcAft>
            </a:pPr>
            <a:r>
              <a:rPr lang="el-GR" sz="2000" dirty="0" err="1" smtClean="0">
                <a:solidFill>
                  <a:srgbClr val="3D68AF"/>
                </a:solidFill>
              </a:rPr>
              <a:t>Ευρω</a:t>
            </a:r>
            <a:r>
              <a:rPr lang="el-GR" sz="2000" dirty="0" smtClean="0">
                <a:solidFill>
                  <a:srgbClr val="3D68AF"/>
                </a:solidFill>
              </a:rPr>
              <a:t>-απαισιόδοξοι </a:t>
            </a:r>
            <a:r>
              <a:rPr lang="en-US" sz="2000" b="0" dirty="0" smtClean="0"/>
              <a:t> </a:t>
            </a:r>
            <a:r>
              <a:rPr lang="el-GR" sz="2000" b="0" dirty="0" smtClean="0"/>
              <a:t>Για τους πραγματικούς απαισιόδοξους, τα προηγούμενα επιχειρήματα δεν είναι πειστικά.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Η απήχηση του ευρώ στα (ήδη υψηλά) </a:t>
            </a:r>
            <a:r>
              <a:rPr lang="el-GR" sz="2000" b="0" dirty="0" err="1" smtClean="0"/>
              <a:t>ενδοευρωπαϊκά</a:t>
            </a:r>
            <a:r>
              <a:rPr lang="el-GR" sz="2000" b="0" dirty="0" smtClean="0"/>
              <a:t> επίπεδα εμπορίου θα είναι μικρή.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Οι πολιτισμικοί και γλωσσικοί φραγμοί θα εξακολουθήσουν να υπάρχουν, η μετακίνηση του εργατικού δυναμικού θα περιοριστεί και θα γίνει δυσκολότερη λόγω των άκαμπτων εργασιακών θεσμών στις περισσότερες χώρες. Κανονιστικές και άλλου είδους τριβές θα εξακολουθήσουν να υπάρχουν.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Εάν η ενοποίηση σταματήσει λόγω έλλειψης πολιτικής στήριξης, παύει να υπάρχει μια βασική οικονομική λογική για το ευρώ.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Υπάρχει μεγάλη απόκλιση στις χώρες της Ευρωζώνης όσον αφορά τη νομισματική πολιτική. </a:t>
            </a:r>
            <a:endParaRPr lang="en-US" sz="20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left)">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xEl>
                                              <p:pRg st="2" end="2"/>
                                            </p:txEl>
                                          </p:spTgt>
                                        </p:tgtEl>
                                        <p:attrNameLst>
                                          <p:attrName>style.visibility</p:attrName>
                                        </p:attrNameLst>
                                      </p:cBhvr>
                                      <p:to>
                                        <p:strVal val="visible"/>
                                      </p:to>
                                    </p:set>
                                    <p:animEffect transition="in" filter="wipe(left)">
                                      <p:cBhvr>
                                        <p:cTn id="12" dur="500"/>
                                        <p:tgtEl>
                                          <p:spTgt spid="2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xEl>
                                              <p:pRg st="4" end="4"/>
                                            </p:txEl>
                                          </p:spTgt>
                                        </p:tgtEl>
                                        <p:attrNameLst>
                                          <p:attrName>style.visibility</p:attrName>
                                        </p:attrNameLst>
                                      </p:cBhvr>
                                      <p:to>
                                        <p:strVal val="visible"/>
                                      </p:to>
                                    </p:set>
                                    <p:animEffect transition="in" filter="wipe(left)">
                                      <p:cBhvr>
                                        <p:cTn id="17" dur="500"/>
                                        <p:tgtEl>
                                          <p:spTgt spid="2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xEl>
                                              <p:pRg st="6" end="6"/>
                                            </p:txEl>
                                          </p:spTgt>
                                        </p:tgtEl>
                                        <p:attrNameLst>
                                          <p:attrName>style.visibility</p:attrName>
                                        </p:attrNameLst>
                                      </p:cBhvr>
                                      <p:to>
                                        <p:strVal val="visible"/>
                                      </p:to>
                                    </p:set>
                                    <p:animEffect transition="in" filter="wipe(left)">
                                      <p:cBhvr>
                                        <p:cTn id="22" dur="500"/>
                                        <p:tgtEl>
                                          <p:spTgt spid="2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
                                            <p:txEl>
                                              <p:pRg st="8" end="8"/>
                                            </p:txEl>
                                          </p:spTgt>
                                        </p:tgtEl>
                                        <p:attrNameLst>
                                          <p:attrName>style.visibility</p:attrName>
                                        </p:attrNameLst>
                                      </p:cBhvr>
                                      <p:to>
                                        <p:strVal val="visible"/>
                                      </p:to>
                                    </p:set>
                                    <p:animEffect transition="in" filter="wipe(left)">
                                      <p:cBhvr>
                                        <p:cTn id="27" dur="500"/>
                                        <p:tgtEl>
                                          <p:spTgt spid="2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bldLvl="2"/>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1" name="Rectangle 12"/>
          <p:cNvSpPr>
            <a:spLocks noChangeArrowheads="1"/>
          </p:cNvSpPr>
          <p:nvPr/>
        </p:nvSpPr>
        <p:spPr bwMode="auto">
          <a:xfrm>
            <a:off x="573088" y="333375"/>
            <a:ext cx="5002212" cy="261938"/>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168962" name="Straight Connector 17"/>
          <p:cNvCxnSpPr>
            <a:cxnSpLocks noChangeShapeType="1"/>
          </p:cNvCxnSpPr>
          <p:nvPr/>
        </p:nvCxnSpPr>
        <p:spPr bwMode="auto">
          <a:xfrm>
            <a:off x="566738" y="595313"/>
            <a:ext cx="5008562" cy="0"/>
          </a:xfrm>
          <a:prstGeom prst="line">
            <a:avLst/>
          </a:prstGeom>
          <a:noFill/>
          <a:ln w="19050" cap="rnd" algn="ctr">
            <a:solidFill>
              <a:srgbClr val="9C3A45"/>
            </a:solidFill>
            <a:prstDash val="sysDash"/>
            <a:round/>
            <a:headEnd/>
            <a:tailEnd/>
          </a:ln>
        </p:spPr>
      </p:cxnSp>
      <p:sp>
        <p:nvSpPr>
          <p:cNvPr id="168963" name="Rectangle 3"/>
          <p:cNvSpPr>
            <a:spLocks noGrp="1" noChangeArrowheads="1"/>
          </p:cNvSpPr>
          <p:nvPr>
            <p:ph type="title"/>
          </p:nvPr>
        </p:nvSpPr>
        <p:spPr>
          <a:xfrm>
            <a:off x="566738" y="0"/>
            <a:ext cx="8577262" cy="820738"/>
          </a:xfrm>
        </p:spPr>
        <p:txBody>
          <a:bodyPr/>
          <a:lstStyle/>
          <a:p>
            <a:r>
              <a:rPr lang="el-GR" dirty="0" smtClean="0">
                <a:solidFill>
                  <a:srgbClr val="69134B"/>
                </a:solidFill>
              </a:rPr>
              <a:t>Συμπεράσματα: Αξιολόγηση του Ευρώ</a:t>
            </a:r>
            <a:endParaRPr lang="en-US" dirty="0" smtClean="0">
              <a:solidFill>
                <a:srgbClr val="69134B"/>
              </a:solidFill>
            </a:endParaRPr>
          </a:p>
        </p:txBody>
      </p:sp>
      <p:sp>
        <p:nvSpPr>
          <p:cNvPr id="22" name="Rectangle 21"/>
          <p:cNvSpPr>
            <a:spLocks noChangeArrowheads="1"/>
          </p:cNvSpPr>
          <p:nvPr/>
        </p:nvSpPr>
        <p:spPr bwMode="auto">
          <a:xfrm>
            <a:off x="566738" y="820738"/>
            <a:ext cx="8331200" cy="5078313"/>
          </a:xfrm>
          <a:prstGeom prst="rect">
            <a:avLst/>
          </a:prstGeom>
          <a:noFill/>
          <a:ln w="9525">
            <a:noFill/>
            <a:miter lim="800000"/>
            <a:headEnd/>
            <a:tailEnd/>
          </a:ln>
        </p:spPr>
        <p:txBody>
          <a:bodyPr>
            <a:spAutoFit/>
          </a:bodyPr>
          <a:lstStyle/>
          <a:p>
            <a:pPr>
              <a:spcBef>
                <a:spcPct val="10000"/>
              </a:spcBef>
              <a:spcAft>
                <a:spcPct val="10000"/>
              </a:spcAft>
            </a:pPr>
            <a:r>
              <a:rPr lang="el-GR" sz="2000" b="0" dirty="0" smtClean="0"/>
              <a:t>Το ευρώ θα μπορούσε επίσης να απειληθεί από δημοσιονομικά προβλήματα. Οι κυβερνήσεις τείνουν να πιέζουν τις κεντρικές τράπεζες και θα συνεχίσουν να τις πιέζουν εάν τα πράγματα πάνε άσχημα.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Οι δημοσιονομικοί κανόνες του Μάαστριχτ έχουν εξανεμιστεί και το Σύμφωνο Σταθερότητας και Ανάπτυξης είναι πλέον κενό νοήματος.</a:t>
            </a:r>
            <a:r>
              <a:rPr lang="en-US" sz="2000" b="0" dirty="0" smtClean="0"/>
              <a:t>.</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Όταν η ΕΚΤ δοκιμάστηκε μετά την κρίση του 2008, άλλαξε στάση και συνέχισε να δανείζει έναντι ομολόγων από τις χώρες τις περιφέρειας, η ποιότητα και η αξιοπιστία των οποίων συνεχώς υποβαθμιζόταν.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Η ΕΚΤ αποφάσισε τότε να συμμετέχει στη δημοσιονομική διάσωση το Μάιο του 2010, δεσμευόμενη να χρηματοδοτήσει μέρος του προγράμματος </a:t>
            </a:r>
            <a:r>
              <a:rPr lang="en-US" sz="2000" b="0" dirty="0" smtClean="0"/>
              <a:t>EFSF</a:t>
            </a:r>
            <a:r>
              <a:rPr lang="el-GR" sz="2000" b="0" dirty="0" smtClean="0"/>
              <a:t>, </a:t>
            </a:r>
            <a:r>
              <a:rPr lang="el-GR" sz="2000" b="0" dirty="0" err="1" smtClean="0"/>
              <a:t>απομακρυνόμενη</a:t>
            </a:r>
            <a:r>
              <a:rPr lang="el-GR" sz="2000" b="0" dirty="0" smtClean="0"/>
              <a:t>  ακόμη περισσότερο από την παλιά της θέση περί «καμίας διάσωσης». </a:t>
            </a:r>
            <a:r>
              <a:rPr lang="en-US" sz="2000" b="0" dirty="0" smtClean="0"/>
              <a:t> </a:t>
            </a:r>
            <a:endParaRPr lang="en-US" sz="20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left)">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xEl>
                                              <p:pRg st="2" end="2"/>
                                            </p:txEl>
                                          </p:spTgt>
                                        </p:tgtEl>
                                        <p:attrNameLst>
                                          <p:attrName>style.visibility</p:attrName>
                                        </p:attrNameLst>
                                      </p:cBhvr>
                                      <p:to>
                                        <p:strVal val="visible"/>
                                      </p:to>
                                    </p:set>
                                    <p:animEffect transition="in" filter="wipe(left)">
                                      <p:cBhvr>
                                        <p:cTn id="12" dur="500"/>
                                        <p:tgtEl>
                                          <p:spTgt spid="2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xEl>
                                              <p:pRg st="4" end="4"/>
                                            </p:txEl>
                                          </p:spTgt>
                                        </p:tgtEl>
                                        <p:attrNameLst>
                                          <p:attrName>style.visibility</p:attrName>
                                        </p:attrNameLst>
                                      </p:cBhvr>
                                      <p:to>
                                        <p:strVal val="visible"/>
                                      </p:to>
                                    </p:set>
                                    <p:animEffect transition="in" filter="wipe(left)">
                                      <p:cBhvr>
                                        <p:cTn id="17" dur="500"/>
                                        <p:tgtEl>
                                          <p:spTgt spid="2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xEl>
                                              <p:pRg st="6" end="6"/>
                                            </p:txEl>
                                          </p:spTgt>
                                        </p:tgtEl>
                                        <p:attrNameLst>
                                          <p:attrName>style.visibility</p:attrName>
                                        </p:attrNameLst>
                                      </p:cBhvr>
                                      <p:to>
                                        <p:strVal val="visible"/>
                                      </p:to>
                                    </p:set>
                                    <p:animEffect transition="in" filter="wipe(left)">
                                      <p:cBhvr>
                                        <p:cTn id="22" dur="500"/>
                                        <p:tgtEl>
                                          <p:spTgt spid="2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009" name="Rectangle 12"/>
          <p:cNvSpPr>
            <a:spLocks noChangeArrowheads="1"/>
          </p:cNvSpPr>
          <p:nvPr/>
        </p:nvSpPr>
        <p:spPr bwMode="auto">
          <a:xfrm>
            <a:off x="573088" y="333375"/>
            <a:ext cx="5002212" cy="261938"/>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171010" name="Straight Connector 17"/>
          <p:cNvCxnSpPr>
            <a:cxnSpLocks noChangeShapeType="1"/>
          </p:cNvCxnSpPr>
          <p:nvPr/>
        </p:nvCxnSpPr>
        <p:spPr bwMode="auto">
          <a:xfrm>
            <a:off x="566738" y="595313"/>
            <a:ext cx="5008562" cy="0"/>
          </a:xfrm>
          <a:prstGeom prst="line">
            <a:avLst/>
          </a:prstGeom>
          <a:noFill/>
          <a:ln w="19050" cap="rnd" algn="ctr">
            <a:solidFill>
              <a:srgbClr val="9C3A45"/>
            </a:solidFill>
            <a:prstDash val="sysDash"/>
            <a:round/>
            <a:headEnd/>
            <a:tailEnd/>
          </a:ln>
        </p:spPr>
      </p:cxnSp>
      <p:sp>
        <p:nvSpPr>
          <p:cNvPr id="171011" name="Rectangle 3"/>
          <p:cNvSpPr>
            <a:spLocks noGrp="1" noChangeArrowheads="1"/>
          </p:cNvSpPr>
          <p:nvPr>
            <p:ph type="title"/>
          </p:nvPr>
        </p:nvSpPr>
        <p:spPr>
          <a:xfrm>
            <a:off x="566738" y="0"/>
            <a:ext cx="8577262" cy="820738"/>
          </a:xfrm>
        </p:spPr>
        <p:txBody>
          <a:bodyPr/>
          <a:lstStyle/>
          <a:p>
            <a:r>
              <a:rPr lang="el-GR" dirty="0" smtClean="0">
                <a:solidFill>
                  <a:srgbClr val="69134B"/>
                </a:solidFill>
              </a:rPr>
              <a:t>Συμπεράσματα: Αξιολόγηση του Ευρώ</a:t>
            </a:r>
            <a:endParaRPr lang="en-US" dirty="0" smtClean="0">
              <a:solidFill>
                <a:srgbClr val="69134B"/>
              </a:solidFill>
            </a:endParaRPr>
          </a:p>
        </p:txBody>
      </p:sp>
      <p:sp>
        <p:nvSpPr>
          <p:cNvPr id="22" name="Rectangle 21"/>
          <p:cNvSpPr>
            <a:spLocks noChangeArrowheads="1"/>
          </p:cNvSpPr>
          <p:nvPr/>
        </p:nvSpPr>
        <p:spPr bwMode="auto">
          <a:xfrm>
            <a:off x="566738" y="820738"/>
            <a:ext cx="8331200" cy="5410712"/>
          </a:xfrm>
          <a:prstGeom prst="rect">
            <a:avLst/>
          </a:prstGeom>
          <a:noFill/>
          <a:ln w="9525">
            <a:noFill/>
            <a:miter lim="800000"/>
            <a:headEnd/>
            <a:tailEnd/>
          </a:ln>
        </p:spPr>
        <p:txBody>
          <a:bodyPr>
            <a:spAutoFit/>
          </a:bodyPr>
          <a:lstStyle/>
          <a:p>
            <a:pPr>
              <a:spcBef>
                <a:spcPct val="10000"/>
              </a:spcBef>
              <a:spcAft>
                <a:spcPct val="10000"/>
              </a:spcAft>
            </a:pPr>
            <a:r>
              <a:rPr lang="el-GR" sz="2400" b="0" dirty="0" smtClean="0"/>
              <a:t>Όσο η κρίση επιδεινώνεται, οι απαισιόδοξοι βλέπουν ένα τέλος στις νομισματικές και δημοσιονομικές εντάσεις που γεννήθηκαν από την προσπάθεια επιβολής μιας νομισματικής ένωσης με πάρα πολλές οικονομικές και πολιτικές διαφορές.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Στην καλύτερη περίπτωση, ακόμη κι αν το ευρώ επιβιώσει, οι απαισιόδοξοι πιστεύουν ότι η περιοχή θα υποφέρει από βραδύτερη οικονομική ανάπτυξη και συνεχιζόμενες εσωτερικές συγκρούσεις. </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Στη χειρότερη περίπτωση, οι εντάσεις θα μπορούσαν να είναι τόσο μεγάλες που να οδηγήσουν στην διάλυση της Ευρωζώνης σε ομάδες ή στην </a:t>
            </a:r>
            <a:r>
              <a:rPr lang="el-GR" sz="2400" b="0" dirty="0" err="1" smtClean="0"/>
              <a:t>επανεισαγωγή</a:t>
            </a:r>
            <a:r>
              <a:rPr lang="el-GR" sz="2400" b="0" dirty="0" smtClean="0"/>
              <a:t> των προηγούμενων εθνικών νομισμάτων. </a:t>
            </a:r>
            <a:r>
              <a:rPr lang="en-US" sz="2400" b="0" dirty="0" smtClean="0"/>
              <a:t>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left)">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xEl>
                                              <p:pRg st="2" end="2"/>
                                            </p:txEl>
                                          </p:spTgt>
                                        </p:tgtEl>
                                        <p:attrNameLst>
                                          <p:attrName>style.visibility</p:attrName>
                                        </p:attrNameLst>
                                      </p:cBhvr>
                                      <p:to>
                                        <p:strVal val="visible"/>
                                      </p:to>
                                    </p:set>
                                    <p:animEffect transition="in" filter="wipe(left)">
                                      <p:cBhvr>
                                        <p:cTn id="12" dur="500"/>
                                        <p:tgtEl>
                                          <p:spTgt spid="2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xEl>
                                              <p:pRg st="4" end="4"/>
                                            </p:txEl>
                                          </p:spTgt>
                                        </p:tgtEl>
                                        <p:attrNameLst>
                                          <p:attrName>style.visibility</p:attrName>
                                        </p:attrNameLst>
                                      </p:cBhvr>
                                      <p:to>
                                        <p:strVal val="visible"/>
                                      </p:to>
                                    </p:set>
                                    <p:animEffect transition="in" filter="wipe(left)">
                                      <p:cBhvr>
                                        <p:cTn id="17" dur="500"/>
                                        <p:tgtEl>
                                          <p:spTgt spid="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7" name="Rectangle 12"/>
          <p:cNvSpPr>
            <a:spLocks noChangeArrowheads="1"/>
          </p:cNvSpPr>
          <p:nvPr/>
        </p:nvSpPr>
        <p:spPr bwMode="auto">
          <a:xfrm>
            <a:off x="573088" y="333375"/>
            <a:ext cx="5002212" cy="261938"/>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173058" name="Straight Connector 17"/>
          <p:cNvCxnSpPr>
            <a:cxnSpLocks noChangeShapeType="1"/>
          </p:cNvCxnSpPr>
          <p:nvPr/>
        </p:nvCxnSpPr>
        <p:spPr bwMode="auto">
          <a:xfrm>
            <a:off x="566738" y="595313"/>
            <a:ext cx="5008562" cy="0"/>
          </a:xfrm>
          <a:prstGeom prst="line">
            <a:avLst/>
          </a:prstGeom>
          <a:noFill/>
          <a:ln w="19050" cap="rnd" algn="ctr">
            <a:solidFill>
              <a:srgbClr val="9C3A45"/>
            </a:solidFill>
            <a:prstDash val="sysDash"/>
            <a:round/>
            <a:headEnd/>
            <a:tailEnd/>
          </a:ln>
        </p:spPr>
      </p:cxnSp>
      <p:sp>
        <p:nvSpPr>
          <p:cNvPr id="173059" name="Rectangle 3"/>
          <p:cNvSpPr>
            <a:spLocks noGrp="1" noChangeArrowheads="1"/>
          </p:cNvSpPr>
          <p:nvPr>
            <p:ph type="title"/>
          </p:nvPr>
        </p:nvSpPr>
        <p:spPr>
          <a:xfrm>
            <a:off x="566738" y="0"/>
            <a:ext cx="8577262" cy="820738"/>
          </a:xfrm>
        </p:spPr>
        <p:txBody>
          <a:bodyPr/>
          <a:lstStyle/>
          <a:p>
            <a:r>
              <a:rPr lang="el-GR" dirty="0" smtClean="0">
                <a:solidFill>
                  <a:srgbClr val="69134B"/>
                </a:solidFill>
              </a:rPr>
              <a:t>Συμπεράσματα: Αξιολόγηση του Ευρώ</a:t>
            </a:r>
            <a:endParaRPr lang="en-US" dirty="0" smtClean="0">
              <a:solidFill>
                <a:srgbClr val="69134B"/>
              </a:solidFill>
            </a:endParaRPr>
          </a:p>
        </p:txBody>
      </p:sp>
      <p:sp>
        <p:nvSpPr>
          <p:cNvPr id="22" name="Rectangle 21"/>
          <p:cNvSpPr>
            <a:spLocks noChangeArrowheads="1"/>
          </p:cNvSpPr>
          <p:nvPr/>
        </p:nvSpPr>
        <p:spPr bwMode="auto">
          <a:xfrm>
            <a:off x="566738" y="820738"/>
            <a:ext cx="8331200" cy="5078313"/>
          </a:xfrm>
          <a:prstGeom prst="rect">
            <a:avLst/>
          </a:prstGeom>
          <a:noFill/>
          <a:ln w="9525">
            <a:noFill/>
            <a:miter lim="800000"/>
            <a:headEnd/>
            <a:tailEnd/>
          </a:ln>
        </p:spPr>
        <p:txBody>
          <a:bodyPr>
            <a:spAutoFit/>
          </a:bodyPr>
          <a:lstStyle/>
          <a:p>
            <a:pPr>
              <a:spcBef>
                <a:spcPct val="10000"/>
              </a:spcBef>
              <a:spcAft>
                <a:spcPct val="10000"/>
              </a:spcAft>
            </a:pPr>
            <a:r>
              <a:rPr lang="el-GR" sz="2400" dirty="0" smtClean="0">
                <a:solidFill>
                  <a:srgbClr val="3D68AF"/>
                </a:solidFill>
              </a:rPr>
              <a:t>Σύνοψη</a:t>
            </a:r>
            <a:r>
              <a:rPr lang="en-US" sz="2400" dirty="0" smtClean="0"/>
              <a:t> </a:t>
            </a:r>
            <a:r>
              <a:rPr lang="el-GR" sz="2000" b="0" dirty="0" smtClean="0"/>
              <a:t>Η Ευρωζώνη μπορεί να είναι μια εφαρμόσιμη, αν και οικονομικά δαπανηρή, νομισματική ένωση. </a:t>
            </a:r>
            <a:endParaRPr lang="en-US" sz="2000" b="0" dirty="0"/>
          </a:p>
          <a:p>
            <a:pPr>
              <a:spcBef>
                <a:spcPct val="10000"/>
              </a:spcBef>
              <a:spcAft>
                <a:spcPct val="10000"/>
              </a:spcAft>
            </a:pPr>
            <a:r>
              <a:rPr lang="el-GR" sz="2000" b="0" dirty="0" smtClean="0"/>
              <a:t>Από την άλλη πλευρά, η διεύρυνση της ΕΕ απομακρύνει τη λογική  των </a:t>
            </a:r>
            <a:r>
              <a:rPr lang="en-US" sz="2000" b="0" dirty="0" smtClean="0"/>
              <a:t>OCA</a:t>
            </a:r>
            <a:r>
              <a:rPr lang="el-GR" sz="2000" b="0" dirty="0" smtClean="0"/>
              <a:t> βραχυπρόθεσμα και θα μπορούσε να κάνει ακόμα πιο δύσκολη τη διακυβέρνηση της ΕΚΤ. Υπάρχει ένας σημαντικός κίνδυνος σύγκρουσης μεταξύ των δημοσιονομικών στόχων των κυβερνήσεων και των νομισματικών στόχων της ΕΚΤ. </a:t>
            </a:r>
            <a:r>
              <a:rPr lang="en-US" sz="2000" b="0" dirty="0" smtClean="0"/>
              <a:t>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Τα αποτελέσματα διαδοχικών δημοσκοπήσεων του </a:t>
            </a:r>
            <a:r>
              <a:rPr lang="el-GR" sz="2000" b="0" dirty="0" err="1" smtClean="0"/>
              <a:t>Ευρωβαρόμετρου</a:t>
            </a:r>
            <a:r>
              <a:rPr lang="el-GR" sz="2000" b="0" dirty="0" smtClean="0"/>
              <a:t> έδειξαν ότι μόνο περίπου το 50%-60% των πολιτών της Ευρωζώνης θεωρεί ότι το ευρώ είναι επωφελές.  </a:t>
            </a:r>
            <a:r>
              <a:rPr lang="en-US" sz="2000" b="0" dirty="0" smtClean="0"/>
              <a:t>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Το ευρώ παραμένει ένα πείραμα – η άφιξή του δεν σημάδεψε το τέλος της ευρωπαϊκής νομισματικής ιστορίας, και η μακροπρόθεσμη μοίρα του δεν είναι απολύτως προδιαγεγραμμένη. </a:t>
            </a:r>
            <a:r>
              <a:rPr lang="en-US" sz="2000" b="0" dirty="0" smtClean="0"/>
              <a:t> </a:t>
            </a:r>
            <a:endParaRPr lang="en-US" sz="20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left)">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wipe(left)">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xEl>
                                              <p:pRg st="3" end="3"/>
                                            </p:txEl>
                                          </p:spTgt>
                                        </p:tgtEl>
                                        <p:attrNameLst>
                                          <p:attrName>style.visibility</p:attrName>
                                        </p:attrNameLst>
                                      </p:cBhvr>
                                      <p:to>
                                        <p:strVal val="visible"/>
                                      </p:to>
                                    </p:set>
                                    <p:animEffect transition="in" filter="wipe(left)">
                                      <p:cBhvr>
                                        <p:cTn id="17" dur="500"/>
                                        <p:tgtEl>
                                          <p:spTgt spid="2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xEl>
                                              <p:pRg st="5" end="5"/>
                                            </p:txEl>
                                          </p:spTgt>
                                        </p:tgtEl>
                                        <p:attrNameLst>
                                          <p:attrName>style.visibility</p:attrName>
                                        </p:attrNameLst>
                                      </p:cBhvr>
                                      <p:to>
                                        <p:strVal val="visible"/>
                                      </p:to>
                                    </p:set>
                                    <p:animEffect transition="in" filter="wipe(left)">
                                      <p:cBhvr>
                                        <p:cTn id="22" dur="500"/>
                                        <p:tgtEl>
                                          <p:spTgt spid="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566738" y="1480456"/>
            <a:ext cx="8361362" cy="3194721"/>
          </a:xfrm>
          <a:prstGeom prst="rect">
            <a:avLst/>
          </a:prstGeom>
          <a:noFill/>
          <a:ln w="9525" algn="ctr">
            <a:noFill/>
            <a:miter lim="800000"/>
            <a:headEnd/>
            <a:tailEnd/>
          </a:ln>
        </p:spPr>
        <p:txBody>
          <a:bodyPr wrap="square">
            <a:spAutoFit/>
          </a:bodyPr>
          <a:lstStyle/>
          <a:p>
            <a:pPr>
              <a:spcBef>
                <a:spcPct val="10000"/>
              </a:spcBef>
              <a:spcAft>
                <a:spcPct val="10000"/>
              </a:spcAft>
            </a:pPr>
            <a:r>
              <a:rPr lang="el-GR" sz="2400" b="0" dirty="0" smtClean="0"/>
              <a:t>Τα καθαρά οφέλη από την υιοθέτηση ενός κοινού νομίσματος είναι ίσα με τα οφέλη μείον το κόστος. Τα δύο βασικά διδάγματα που μόλις συναντήσαμε συνοψίζονται στα εξής:</a:t>
            </a:r>
            <a:endParaRPr lang="en-US" sz="2400" b="0" dirty="0"/>
          </a:p>
          <a:p>
            <a:pPr>
              <a:spcBef>
                <a:spcPct val="10000"/>
              </a:spcBef>
              <a:spcAft>
                <a:spcPct val="10000"/>
              </a:spcAft>
            </a:pPr>
            <a:r>
              <a:rPr lang="en-US" sz="2400" b="0" dirty="0">
                <a:solidFill>
                  <a:srgbClr val="DB5447"/>
                </a:solidFill>
              </a:rPr>
              <a:t>■</a:t>
            </a:r>
            <a:r>
              <a:rPr lang="en-US" sz="2400" b="0" dirty="0"/>
              <a:t> </a:t>
            </a:r>
            <a:r>
              <a:rPr lang="el-GR" sz="2400" b="0" i="1" dirty="0" smtClean="0"/>
              <a:t>Όσο αυξάνει η ενοποίηση της αγοράς τόσο αυξάνουν και τα οφέλη αποτελεσματικότητας ενός κοινού νομίσματος. </a:t>
            </a:r>
            <a:r>
              <a:rPr lang="en-US" sz="2400" b="0" i="1" dirty="0" smtClean="0"/>
              <a:t> </a:t>
            </a:r>
            <a:endParaRPr lang="en-US" sz="2400" b="0" i="1" dirty="0"/>
          </a:p>
          <a:p>
            <a:pPr>
              <a:spcBef>
                <a:spcPct val="10000"/>
              </a:spcBef>
              <a:spcAft>
                <a:spcPct val="10000"/>
              </a:spcAft>
            </a:pPr>
            <a:r>
              <a:rPr lang="en-US" sz="2400" b="0" dirty="0">
                <a:solidFill>
                  <a:srgbClr val="DB5447"/>
                </a:solidFill>
              </a:rPr>
              <a:t>■</a:t>
            </a:r>
            <a:r>
              <a:rPr lang="en-US" sz="2400" b="0" dirty="0"/>
              <a:t> </a:t>
            </a:r>
            <a:r>
              <a:rPr lang="el-GR" sz="2400" b="0" i="1" dirty="0" smtClean="0"/>
              <a:t>Όσο αυξάνει η συμμετρία τόσο μειώνεται το κόστος</a:t>
            </a:r>
            <a:r>
              <a:rPr lang="en-US" sz="2400" b="0" i="1" dirty="0" smtClean="0"/>
              <a:t> </a:t>
            </a:r>
            <a:r>
              <a:rPr lang="el-GR" sz="2400" b="0" i="1" dirty="0" smtClean="0"/>
              <a:t>σταθερότητας ενός κοινού νομίσματος.</a:t>
            </a:r>
            <a:endParaRPr lang="en-US" sz="2400" b="0" dirty="0"/>
          </a:p>
        </p:txBody>
      </p:sp>
      <p:sp>
        <p:nvSpPr>
          <p:cNvPr id="3" name="Rectangle 2"/>
          <p:cNvSpPr>
            <a:spLocks noChangeArrowheads="1"/>
          </p:cNvSpPr>
          <p:nvPr/>
        </p:nvSpPr>
        <p:spPr bwMode="auto">
          <a:xfrm>
            <a:off x="566738" y="590550"/>
            <a:ext cx="7387856" cy="461665"/>
          </a:xfrm>
          <a:prstGeom prst="rect">
            <a:avLst/>
          </a:prstGeom>
          <a:noFill/>
          <a:ln w="9525">
            <a:noFill/>
            <a:miter lim="800000"/>
            <a:headEnd/>
            <a:tailEnd/>
          </a:ln>
        </p:spPr>
        <p:txBody>
          <a:bodyPr wrap="none">
            <a:spAutoFit/>
          </a:bodyPr>
          <a:lstStyle/>
          <a:p>
            <a:pPr>
              <a:spcBef>
                <a:spcPct val="10000"/>
              </a:spcBef>
              <a:spcAft>
                <a:spcPct val="10000"/>
              </a:spcAft>
            </a:pPr>
            <a:r>
              <a:rPr lang="el-GR" sz="2400" dirty="0" smtClean="0">
                <a:solidFill>
                  <a:srgbClr val="356A41"/>
                </a:solidFill>
              </a:rPr>
              <a:t>Θεωρία των Βέλτιστων Συναλλαγματικών Ζωνών</a:t>
            </a:r>
            <a:endParaRPr lang="en-US" sz="2400" dirty="0" smtClean="0">
              <a:solidFill>
                <a:srgbClr val="356A4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animEffect transition="in" filter="wipe(left)">
                                      <p:cBhvr>
                                        <p:cTn id="11" dur="500"/>
                                        <p:tgtEl>
                                          <p:spTgt spid="2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4">
                                            <p:txEl>
                                              <p:pRg st="1" end="1"/>
                                            </p:txEl>
                                          </p:spTgt>
                                        </p:tgtEl>
                                        <p:attrNameLst>
                                          <p:attrName>style.visibility</p:attrName>
                                        </p:attrNameLst>
                                      </p:cBhvr>
                                      <p:to>
                                        <p:strVal val="visible"/>
                                      </p:to>
                                    </p:set>
                                    <p:animEffect transition="in" filter="wipe(left)">
                                      <p:cBhvr>
                                        <p:cTn id="16" dur="500"/>
                                        <p:tgtEl>
                                          <p:spTgt spid="2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4">
                                            <p:txEl>
                                              <p:pRg st="2" end="2"/>
                                            </p:txEl>
                                          </p:spTgt>
                                        </p:tgtEl>
                                        <p:attrNameLst>
                                          <p:attrName>style.visibility</p:attrName>
                                        </p:attrNameLst>
                                      </p:cBhvr>
                                      <p:to>
                                        <p:strVal val="visible"/>
                                      </p:to>
                                    </p:set>
                                    <p:animEffect transition="in" filter="wipe(left)">
                                      <p:cBhvr>
                                        <p:cTn id="21"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bldLvl="5"/>
      <p:bldP spid="3"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962"/>
            <a:ext cx="8142287" cy="4730523"/>
          </a:xfrm>
          <a:prstGeom prst="rect">
            <a:avLst/>
          </a:prstGeom>
          <a:noFill/>
          <a:ln w="9525">
            <a:noFill/>
            <a:miter lim="800000"/>
            <a:headEnd/>
            <a:tailEnd/>
          </a:ln>
        </p:spPr>
        <p:txBody>
          <a:bodyPr/>
          <a:lstStyle/>
          <a:p>
            <a:pPr marL="342900" indent="-342900">
              <a:spcBef>
                <a:spcPct val="10000"/>
              </a:spcBef>
              <a:spcAft>
                <a:spcPct val="10000"/>
              </a:spcAft>
              <a:buFontTx/>
              <a:buAutoNum type="arabicPeriod"/>
            </a:pPr>
            <a:r>
              <a:rPr lang="el-GR" sz="2400" b="0" dirty="0" smtClean="0"/>
              <a:t>Μια νομισματική ένωση προκύπτει όταν δύο ή περισσότερα ανεξάρτητα κράτη μοιράζονται ένα κοινό νόμισμα. Μερικές φορές αυτοί οι διακανονισμοί είναι μονομερείς, όπως όταν μια χώρα σαν τον Ισημερινό υιοθετεί το δολάριο ΗΠΑ. Άλλοι όμως είναι πολυμερείς, με πιο γνωστό παράδειγμα να είναι η Ευρωζώνη. </a:t>
            </a:r>
            <a:r>
              <a:rPr lang="en-US" sz="2400" b="0" dirty="0" smtClean="0"/>
              <a:t> </a:t>
            </a:r>
            <a:endParaRPr lang="en-US" sz="2400" b="0" dirty="0"/>
          </a:p>
          <a:p>
            <a:pPr marL="342900" indent="-342900">
              <a:spcBef>
                <a:spcPct val="10000"/>
              </a:spcBef>
              <a:spcAft>
                <a:spcPct val="10000"/>
              </a:spcAft>
              <a:buFontTx/>
              <a:buAutoNum type="arabicPeriod"/>
            </a:pPr>
            <a:r>
              <a:rPr lang="el-GR" sz="2400" b="0" dirty="0" smtClean="0"/>
              <a:t>Το ευρώ είναι (από το 2011) το νόμισμα 17 χωρών της Ευρωπαϊκής Ένωσης (ΕΕ), οι οποίες λειτουργούν συλλογικά υπό μια κοινή νομισματική αρχή, την Ευρωπαϊκή Κεντρική Τράπεζα (ΕΚΤ). Περισσότερες από τις 27 χώρες της ΕΕ αναμένεται να ενταχθούν τελικά στο ευρώ. </a:t>
            </a:r>
            <a:r>
              <a:rPr lang="en-US" sz="2400" b="0" dirty="0" smtClean="0"/>
              <a:t> </a:t>
            </a:r>
            <a:endParaRPr lang="en-US" sz="2400" b="0" dirty="0"/>
          </a:p>
          <a:p>
            <a:pPr marL="342900" indent="-342900">
              <a:spcBef>
                <a:spcPct val="10000"/>
              </a:spcBef>
              <a:spcAft>
                <a:spcPct val="10000"/>
              </a:spcAft>
              <a:buFontTx/>
              <a:buAutoNum type="arabicPeriod"/>
            </a:pPr>
            <a:endParaRPr lang="en-US" sz="2400" b="0" dirty="0"/>
          </a:p>
        </p:txBody>
      </p:sp>
      <p:sp>
        <p:nvSpPr>
          <p:cNvPr id="175106"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8" name="Text Box 5"/>
          <p:cNvSpPr txBox="1">
            <a:spLocks noChangeArrowheads="1"/>
          </p:cNvSpPr>
          <p:nvPr/>
        </p:nvSpPr>
        <p:spPr bwMode="auto">
          <a:xfrm>
            <a:off x="566738" y="423863"/>
            <a:ext cx="3308576" cy="461962"/>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ΣΗΜΕΙΑ-ΚΛΕΙΔΙΑ</a:t>
            </a:r>
            <a:endParaRPr lang="en-US" sz="2400" dirty="0">
              <a:solidFill>
                <a:srgbClr val="007589"/>
              </a:solidFill>
            </a:endParaRPr>
          </a:p>
        </p:txBody>
      </p:sp>
      <p:cxnSp>
        <p:nvCxnSpPr>
          <p:cNvPr id="9"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58114"/>
                                        </p:tgtEl>
                                        <p:attrNameLst>
                                          <p:attrName>style.visibility</p:attrName>
                                        </p:attrNameLst>
                                      </p:cBhvr>
                                      <p:to>
                                        <p:strVal val="visible"/>
                                      </p:to>
                                    </p:set>
                                    <p:animEffect transition="in" filter="wipe(left)">
                                      <p:cBhvr>
                                        <p:cTn id="16"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P spid="8"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963"/>
            <a:ext cx="8142287" cy="5194980"/>
          </a:xfrm>
          <a:prstGeom prst="rect">
            <a:avLst/>
          </a:prstGeom>
          <a:noFill/>
          <a:ln w="9525">
            <a:noFill/>
            <a:miter lim="800000"/>
            <a:headEnd/>
            <a:tailEnd/>
          </a:ln>
        </p:spPr>
        <p:txBody>
          <a:bodyPr/>
          <a:lstStyle/>
          <a:p>
            <a:pPr marL="465138" indent="-465138">
              <a:spcBef>
                <a:spcPct val="10000"/>
              </a:spcBef>
              <a:spcAft>
                <a:spcPct val="10000"/>
              </a:spcAft>
              <a:buFontTx/>
              <a:buAutoNum type="arabicPeriod" startAt="3"/>
            </a:pPr>
            <a:r>
              <a:rPr lang="el-GR" sz="2400" b="0" dirty="0" smtClean="0"/>
              <a:t>Σύμφωνα με τη θεωρία των βέλτιστων νομισματικών ζωνών </a:t>
            </a:r>
            <a:r>
              <a:rPr lang="en-US" sz="2400" b="0" dirty="0" smtClean="0"/>
              <a:t>(OCA), </a:t>
            </a:r>
            <a:r>
              <a:rPr lang="el-GR" sz="2400" b="0" dirty="0" smtClean="0"/>
              <a:t>οι περιφέρειες θα πρέπει να χρησιμοποιούν ένα κοινό νόμισμα μόνο εάν παρουσιάζουν υψηλό βαθμό ενοποίησης και αρκετά παρόμοια (συμμετρικά) οικονομικά σοκ. Εάν αυτά τα κριτήρια ικανοποιούνται, τότε τα οφέλη αποτελεσματικότητας από το εμπόριο θα πρέπει να είναι μεγάλα και το κόστος από την απώλεια της νομισματικής αυτονομίας μικρό.  </a:t>
            </a:r>
            <a:endParaRPr lang="en-US" sz="2400" b="0" dirty="0"/>
          </a:p>
          <a:p>
            <a:pPr marL="465138" indent="-465138">
              <a:spcBef>
                <a:spcPct val="10000"/>
              </a:spcBef>
              <a:spcAft>
                <a:spcPct val="10000"/>
              </a:spcAft>
              <a:buFontTx/>
              <a:buAutoNum type="arabicPeriod" startAt="3"/>
            </a:pPr>
            <a:r>
              <a:rPr lang="el-GR" sz="2400" b="0" dirty="0" smtClean="0"/>
              <a:t>Μια νομισματική ένωση είναι συνήθως ένα πιο μη-αναστρέψιμο και δαπανηρό βήμα απ’ ότι απλώς μια υιοθέτηση σταθερών συναλλαγματικών ισοτιμιών. Ο πήχης, επομένως, της </a:t>
            </a:r>
            <a:r>
              <a:rPr lang="en-US" sz="2400" b="0" dirty="0" smtClean="0"/>
              <a:t>OCA </a:t>
            </a:r>
            <a:r>
              <a:rPr lang="el-GR" sz="2400" b="0" dirty="0" smtClean="0"/>
              <a:t>είναι υψηλότερος από τον πήχη μιας σταθερής συναλλαγματικής ισοτιμίας. </a:t>
            </a:r>
            <a:endParaRPr lang="en-US" sz="2400" b="0" dirty="0"/>
          </a:p>
          <a:p>
            <a:pPr marL="465138" indent="-465138">
              <a:spcBef>
                <a:spcPct val="10000"/>
              </a:spcBef>
              <a:spcAft>
                <a:spcPct val="10000"/>
              </a:spcAft>
              <a:buFontTx/>
              <a:buAutoNum type="arabicPeriod" startAt="3"/>
            </a:pPr>
            <a:endParaRPr lang="en-US" sz="2400" b="0" dirty="0"/>
          </a:p>
        </p:txBody>
      </p:sp>
      <p:sp>
        <p:nvSpPr>
          <p:cNvPr id="177154"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177155" name="Text Box 5"/>
          <p:cNvSpPr txBox="1">
            <a:spLocks noChangeArrowheads="1"/>
          </p:cNvSpPr>
          <p:nvPr/>
        </p:nvSpPr>
        <p:spPr bwMode="auto">
          <a:xfrm>
            <a:off x="566738" y="423863"/>
            <a:ext cx="3003776" cy="461962"/>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ΣΗΜΕΙΑ-ΚΛΕΙΔΙΑ</a:t>
            </a:r>
            <a:endParaRPr lang="en-US" sz="2400" dirty="0">
              <a:solidFill>
                <a:srgbClr val="007589"/>
              </a:solidFill>
            </a:endParaRPr>
          </a:p>
        </p:txBody>
      </p:sp>
      <p:cxnSp>
        <p:nvCxnSpPr>
          <p:cNvPr id="177156"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8114"/>
                                        </p:tgtEl>
                                        <p:attrNameLst>
                                          <p:attrName>style.visibility</p:attrName>
                                        </p:attrNameLst>
                                      </p:cBhvr>
                                      <p:to>
                                        <p:strVal val="visible"/>
                                      </p:to>
                                    </p:set>
                                    <p:animEffect transition="in" filter="wipe(left)">
                                      <p:cBhvr>
                                        <p:cTn id="7"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963"/>
            <a:ext cx="8142287" cy="4179887"/>
          </a:xfrm>
          <a:prstGeom prst="rect">
            <a:avLst/>
          </a:prstGeom>
          <a:noFill/>
          <a:ln w="9525">
            <a:noFill/>
            <a:miter lim="800000"/>
            <a:headEnd/>
            <a:tailEnd/>
          </a:ln>
        </p:spPr>
        <p:txBody>
          <a:bodyPr/>
          <a:lstStyle/>
          <a:p>
            <a:pPr marL="465138" indent="-465138">
              <a:spcBef>
                <a:spcPct val="10000"/>
              </a:spcBef>
              <a:spcAft>
                <a:spcPct val="10000"/>
              </a:spcAft>
            </a:pPr>
            <a:r>
              <a:rPr lang="en-US" sz="2400" b="0" dirty="0"/>
              <a:t>5. 	</a:t>
            </a:r>
            <a:r>
              <a:rPr lang="el-GR" sz="2400" b="0" dirty="0" smtClean="0"/>
              <a:t>Επιπλέον οικονομικοί παράγοντες μπορούν να ενισχύσουν τα επιχειρήματα υπέρ μιας </a:t>
            </a:r>
            <a:r>
              <a:rPr lang="en-US" sz="2400" b="0" dirty="0" smtClean="0"/>
              <a:t>OCA</a:t>
            </a:r>
            <a:r>
              <a:rPr lang="en-US" sz="2400" b="0" dirty="0"/>
              <a:t>. </a:t>
            </a:r>
            <a:r>
              <a:rPr lang="el-GR" sz="2400" b="0" dirty="0" smtClean="0"/>
              <a:t>Εάν οι περιφέρειες έχουν υψηλή κινητικότητα εργασίας ή μεγάλες δημοσιονομικές μεταβιβάσεις, οι μηχανισμοί αυτοί μπορούν να κάνουν το κόστος της νομισματικής ένωσης μικρότερο για κάθε δεδομένο ασύμμετρο σοκ. Επιπρόσθετα, χώρες με ισχνή ονομαστική </a:t>
            </a:r>
            <a:r>
              <a:rPr lang="el-GR" sz="2400" b="0" dirty="0" err="1" smtClean="0"/>
              <a:t>αγκύρωση</a:t>
            </a:r>
            <a:r>
              <a:rPr lang="el-GR" sz="2400" b="0" dirty="0" smtClean="0"/>
              <a:t> μπορεί να επιθυμούν να συμμετέχουν σε μια νομισματική ένωση με μια χώρα που έχει καλύτερη φήμη αναφορικά με την απόδοσή της στο θέμα του πληθωρισμού. </a:t>
            </a:r>
            <a:endParaRPr lang="en-US" sz="2400" b="0" dirty="0"/>
          </a:p>
        </p:txBody>
      </p:sp>
      <p:sp>
        <p:nvSpPr>
          <p:cNvPr id="179202"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179203" name="Text Box 5"/>
          <p:cNvSpPr txBox="1">
            <a:spLocks noChangeArrowheads="1"/>
          </p:cNvSpPr>
          <p:nvPr/>
        </p:nvSpPr>
        <p:spPr bwMode="auto">
          <a:xfrm>
            <a:off x="566738" y="423863"/>
            <a:ext cx="3177948" cy="461962"/>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ΣΗΜΕΙΑ-ΚΛΕΙΔΙΑ</a:t>
            </a:r>
            <a:endParaRPr lang="en-US" sz="2400" dirty="0">
              <a:solidFill>
                <a:srgbClr val="007589"/>
              </a:solidFill>
            </a:endParaRPr>
          </a:p>
        </p:txBody>
      </p:sp>
      <p:cxnSp>
        <p:nvCxnSpPr>
          <p:cNvPr id="179204"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8114"/>
                                        </p:tgtEl>
                                        <p:attrNameLst>
                                          <p:attrName>style.visibility</p:attrName>
                                        </p:attrNameLst>
                                      </p:cBhvr>
                                      <p:to>
                                        <p:strVal val="visible"/>
                                      </p:to>
                                    </p:set>
                                    <p:animEffect transition="in" filter="wipe(left)">
                                      <p:cBhvr>
                                        <p:cTn id="7"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649288" y="1350963"/>
            <a:ext cx="8494712" cy="5287962"/>
          </a:xfrm>
          <a:prstGeom prst="rect">
            <a:avLst/>
          </a:prstGeom>
          <a:noFill/>
          <a:ln w="9525">
            <a:noFill/>
            <a:miter lim="800000"/>
            <a:headEnd/>
            <a:tailEnd/>
          </a:ln>
        </p:spPr>
        <p:txBody>
          <a:bodyPr/>
          <a:lstStyle/>
          <a:p>
            <a:pPr marL="465138" indent="-465138">
              <a:spcBef>
                <a:spcPct val="10000"/>
              </a:spcBef>
              <a:spcAft>
                <a:spcPct val="10000"/>
              </a:spcAft>
              <a:buFontTx/>
              <a:buAutoNum type="arabicPeriod" startAt="6"/>
            </a:pPr>
            <a:r>
              <a:rPr lang="el-GR" sz="2400" b="0" dirty="0" smtClean="0"/>
              <a:t>Πολιτικές εκτιμήσεις μπορεί να οδηγήσουν σε νομισματικές ενώσεις, όπως όταν οι χώρες </a:t>
            </a:r>
            <a:r>
              <a:rPr lang="el-GR" sz="2400" b="0" dirty="0" err="1" smtClean="0"/>
              <a:t>αισθάντονται</a:t>
            </a:r>
            <a:r>
              <a:rPr lang="el-GR" sz="2400" b="0" dirty="0" smtClean="0"/>
              <a:t> ότι έχουν μια κοινή μοίρα και επιθυμούν να χρησιμοποιήσουν τη νομισματική ένωση ως μέρος του ευρύτερου στόχου της πολιτικής ένωσης.</a:t>
            </a:r>
            <a:endParaRPr lang="en-US" sz="2400" b="0" dirty="0"/>
          </a:p>
          <a:p>
            <a:pPr marL="465138" indent="-465138">
              <a:spcBef>
                <a:spcPct val="10000"/>
              </a:spcBef>
              <a:spcAft>
                <a:spcPct val="10000"/>
              </a:spcAft>
              <a:buFontTx/>
              <a:buAutoNum type="arabicPeriod" startAt="6"/>
            </a:pPr>
            <a:r>
              <a:rPr lang="el-GR" sz="2400" b="0" dirty="0" smtClean="0"/>
              <a:t>Η Ευρωζώνη έχει αρκετά υψηλό επίπεδο εμπορικής ενοποίησης, αν και όχι τόσο υψηλό όπως αυτό των ΗΠΑ. Η Ευρωζώνη μπορεί να περάσει με επιτυχία αυτή τη δοκιμασία της </a:t>
            </a:r>
            <a:r>
              <a:rPr lang="en-US" sz="2400" b="0" dirty="0" smtClean="0"/>
              <a:t>OCA</a:t>
            </a:r>
            <a:r>
              <a:rPr lang="el-GR" sz="2400" b="0" dirty="0" smtClean="0"/>
              <a:t>, αλλά μπορεί και όχι.</a:t>
            </a:r>
            <a:endParaRPr lang="en-US" sz="2400" b="0" dirty="0"/>
          </a:p>
          <a:p>
            <a:pPr marL="465138" indent="-465138">
              <a:spcBef>
                <a:spcPct val="10000"/>
              </a:spcBef>
              <a:spcAft>
                <a:spcPct val="10000"/>
              </a:spcAft>
              <a:buFontTx/>
              <a:buAutoNum type="arabicPeriod" startAt="6"/>
            </a:pPr>
            <a:r>
              <a:rPr lang="el-GR" sz="2400" b="0" dirty="0" smtClean="0"/>
              <a:t>Η Ευρωζώνη έχει αρκετά συμμετρικά σοκ για τις περισσότερες χώρες. Η Ευρωζώνη πιθανώς περνά με επιτυχία αυτήν την δοκιμασία της </a:t>
            </a:r>
            <a:r>
              <a:rPr lang="en-US" sz="2400" b="0" dirty="0" smtClean="0"/>
              <a:t>OCA</a:t>
            </a:r>
            <a:r>
              <a:rPr lang="el-GR" sz="2400" b="0" dirty="0" smtClean="0"/>
              <a:t>.</a:t>
            </a:r>
            <a:endParaRPr lang="en-US" sz="2400" b="0" dirty="0"/>
          </a:p>
          <a:p>
            <a:pPr marL="465138" indent="-465138">
              <a:spcBef>
                <a:spcPct val="10000"/>
              </a:spcBef>
              <a:spcAft>
                <a:spcPct val="10000"/>
              </a:spcAft>
              <a:buFontTx/>
              <a:buAutoNum type="arabicPeriod" startAt="6"/>
            </a:pPr>
            <a:endParaRPr lang="en-US" sz="2400" b="0" dirty="0"/>
          </a:p>
          <a:p>
            <a:pPr marL="465138" indent="-465138">
              <a:spcBef>
                <a:spcPct val="10000"/>
              </a:spcBef>
              <a:spcAft>
                <a:spcPct val="10000"/>
              </a:spcAft>
              <a:buFontTx/>
              <a:buAutoNum type="arabicPeriod" startAt="6"/>
            </a:pPr>
            <a:endParaRPr lang="en-US" sz="2400" b="0" dirty="0"/>
          </a:p>
        </p:txBody>
      </p:sp>
      <p:sp>
        <p:nvSpPr>
          <p:cNvPr id="181250"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181251" name="Text Box 5"/>
          <p:cNvSpPr txBox="1">
            <a:spLocks noChangeArrowheads="1"/>
          </p:cNvSpPr>
          <p:nvPr/>
        </p:nvSpPr>
        <p:spPr bwMode="auto">
          <a:xfrm>
            <a:off x="566738" y="423863"/>
            <a:ext cx="3105376" cy="461962"/>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ΣΗΜΕΙΑ-ΚΛΕΙΔΙΑ</a:t>
            </a:r>
            <a:endParaRPr lang="en-US" sz="2400" dirty="0">
              <a:solidFill>
                <a:srgbClr val="007589"/>
              </a:solidFill>
            </a:endParaRPr>
          </a:p>
        </p:txBody>
      </p:sp>
      <p:cxnSp>
        <p:nvCxnSpPr>
          <p:cNvPr id="181252"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8114"/>
                                        </p:tgtEl>
                                        <p:attrNameLst>
                                          <p:attrName>style.visibility</p:attrName>
                                        </p:attrNameLst>
                                      </p:cBhvr>
                                      <p:to>
                                        <p:strVal val="visible"/>
                                      </p:to>
                                    </p:set>
                                    <p:animEffect transition="in" filter="wipe(left)">
                                      <p:cBhvr>
                                        <p:cTn id="7"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963"/>
            <a:ext cx="8494712" cy="5287962"/>
          </a:xfrm>
          <a:prstGeom prst="rect">
            <a:avLst/>
          </a:prstGeom>
          <a:noFill/>
          <a:ln w="9525">
            <a:noFill/>
            <a:miter lim="800000"/>
            <a:headEnd/>
            <a:tailEnd/>
          </a:ln>
        </p:spPr>
        <p:txBody>
          <a:bodyPr/>
          <a:lstStyle/>
          <a:p>
            <a:pPr marL="465138" indent="-465138">
              <a:spcBef>
                <a:spcPct val="10000"/>
              </a:spcBef>
              <a:spcAft>
                <a:spcPct val="10000"/>
              </a:spcAft>
              <a:buFontTx/>
              <a:buAutoNum type="arabicPeriod" startAt="9"/>
            </a:pPr>
            <a:r>
              <a:rPr lang="el-GR" sz="2400" b="0" dirty="0" smtClean="0"/>
              <a:t>Η Ευρωζώνη έχε πολύ χαμηλή κινητικότητα εργασίας μεταξύ των χωρών της. Και σίγουρα αποτυγχάνει να περάσει αυτή τη δοκιμασία της </a:t>
            </a:r>
            <a:r>
              <a:rPr lang="en-US" sz="2400" b="0" dirty="0" smtClean="0"/>
              <a:t>OCA</a:t>
            </a:r>
            <a:r>
              <a:rPr lang="el-GR" sz="2400" b="0" dirty="0" smtClean="0"/>
              <a:t>.</a:t>
            </a:r>
            <a:endParaRPr lang="en-US" sz="2400" b="0" dirty="0"/>
          </a:p>
          <a:p>
            <a:pPr marL="465138" indent="-465138">
              <a:spcBef>
                <a:spcPct val="10000"/>
              </a:spcBef>
              <a:spcAft>
                <a:spcPct val="10000"/>
              </a:spcAft>
              <a:buFontTx/>
              <a:buAutoNum type="arabicPeriod" startAt="9"/>
            </a:pPr>
            <a:r>
              <a:rPr lang="el-GR" sz="2400" b="0" dirty="0" smtClean="0"/>
              <a:t>Τα κριτήρια της</a:t>
            </a:r>
            <a:r>
              <a:rPr lang="en-US" sz="2400" b="0" dirty="0" smtClean="0"/>
              <a:t> </a:t>
            </a:r>
            <a:r>
              <a:rPr lang="en-US" sz="2400" b="0" dirty="0"/>
              <a:t>OCA </a:t>
            </a:r>
            <a:r>
              <a:rPr lang="el-GR" sz="2400" b="0" dirty="0" smtClean="0"/>
              <a:t>μπορεί να αποτυγχάνουν</a:t>
            </a:r>
            <a:r>
              <a:rPr lang="en-US" sz="2400" b="0" dirty="0" smtClean="0"/>
              <a:t> </a:t>
            </a:r>
            <a:r>
              <a:rPr lang="en-US" sz="2400" b="0" dirty="0"/>
              <a:t>ex ante, </a:t>
            </a:r>
            <a:r>
              <a:rPr lang="el-GR" sz="2400" b="0" dirty="0" smtClean="0"/>
              <a:t>αλλά μπορεί να είναι και </a:t>
            </a:r>
            <a:r>
              <a:rPr lang="el-GR" sz="2400" b="0" dirty="0" err="1" smtClean="0"/>
              <a:t>αυτοεκπληρούμενα</a:t>
            </a:r>
            <a:r>
              <a:rPr lang="el-GR" sz="2400" b="0" dirty="0" smtClean="0"/>
              <a:t>: χάρη στο κοινό νόμισμα, μετά από κάποια χρόνια, το εμπόριο και η κινητικότητα εργασίας μπορεί να αυξηθούν, γέρνοντας τη ζυγαριά προς όφελος μιας </a:t>
            </a:r>
            <a:r>
              <a:rPr lang="en-US" sz="2400" b="0" dirty="0" smtClean="0"/>
              <a:t>OCA </a:t>
            </a:r>
            <a:r>
              <a:rPr lang="en-US" sz="2400" b="0" dirty="0"/>
              <a:t>ex post. </a:t>
            </a:r>
            <a:r>
              <a:rPr lang="el-GR" sz="2400" b="0" dirty="0" smtClean="0"/>
              <a:t>Η αύξηση όμως της εξειδίκευσης λόγω του εμπορίου μπορεί να προκαλέσει ασύμμετρα σοκ, κάτι που θα οδηγούσε στην αντίθετη κατεύθυνση.  </a:t>
            </a:r>
            <a:endParaRPr lang="en-US" sz="2400" b="0" dirty="0"/>
          </a:p>
          <a:p>
            <a:pPr marL="465138" indent="-465138">
              <a:spcBef>
                <a:spcPct val="10000"/>
              </a:spcBef>
              <a:spcAft>
                <a:spcPct val="10000"/>
              </a:spcAft>
              <a:buFontTx/>
              <a:buAutoNum type="arabicPeriod" startAt="9"/>
            </a:pPr>
            <a:endParaRPr lang="en-US" sz="2400" b="0" dirty="0"/>
          </a:p>
          <a:p>
            <a:pPr marL="465138" indent="-465138">
              <a:spcBef>
                <a:spcPct val="10000"/>
              </a:spcBef>
              <a:spcAft>
                <a:spcPct val="10000"/>
              </a:spcAft>
              <a:buFontTx/>
              <a:buAutoNum type="arabicPeriod" startAt="9"/>
            </a:pPr>
            <a:endParaRPr lang="en-US" sz="2400" b="0" dirty="0"/>
          </a:p>
        </p:txBody>
      </p:sp>
      <p:sp>
        <p:nvSpPr>
          <p:cNvPr id="183298"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183299" name="Text Box 5"/>
          <p:cNvSpPr txBox="1">
            <a:spLocks noChangeArrowheads="1"/>
          </p:cNvSpPr>
          <p:nvPr/>
        </p:nvSpPr>
        <p:spPr bwMode="auto">
          <a:xfrm>
            <a:off x="566738" y="423863"/>
            <a:ext cx="3337605" cy="461962"/>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ΣΗΜΕΙΑ-ΚΛΕΙΔΙΑ</a:t>
            </a:r>
            <a:endParaRPr lang="en-US" sz="2400" dirty="0">
              <a:solidFill>
                <a:srgbClr val="007589"/>
              </a:solidFill>
            </a:endParaRPr>
          </a:p>
        </p:txBody>
      </p:sp>
      <p:cxnSp>
        <p:nvCxnSpPr>
          <p:cNvPr id="183300"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8114"/>
                                        </p:tgtEl>
                                        <p:attrNameLst>
                                          <p:attrName>style.visibility</p:attrName>
                                        </p:attrNameLst>
                                      </p:cBhvr>
                                      <p:to>
                                        <p:strVal val="visible"/>
                                      </p:to>
                                    </p:set>
                                    <p:animEffect transition="in" filter="wipe(left)">
                                      <p:cBhvr>
                                        <p:cTn id="7"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928914"/>
            <a:ext cx="8339137" cy="5710011"/>
          </a:xfrm>
          <a:prstGeom prst="rect">
            <a:avLst/>
          </a:prstGeom>
          <a:noFill/>
          <a:ln w="9525">
            <a:noFill/>
            <a:miter lim="800000"/>
            <a:headEnd/>
            <a:tailEnd/>
          </a:ln>
        </p:spPr>
        <p:txBody>
          <a:bodyPr/>
          <a:lstStyle/>
          <a:p>
            <a:pPr marL="465138" indent="-465138">
              <a:spcBef>
                <a:spcPct val="10000"/>
              </a:spcBef>
              <a:spcAft>
                <a:spcPct val="10000"/>
              </a:spcAft>
            </a:pPr>
            <a:r>
              <a:rPr lang="en-US" sz="2400" b="0" dirty="0"/>
              <a:t>11. </a:t>
            </a:r>
            <a:r>
              <a:rPr lang="el-GR" sz="2400" b="0" dirty="0" smtClean="0"/>
              <a:t>Η έλλειψη πειστικών οικονομικών επιχειρημάτων υπέρ του ευρώ μας οδηγούν στη μελέτη της ιστορικής και πολιτικής του προέλευσης. Η ΕΕ πρέπει να γίνεται αντιληπτή ως ένα πολιτικό εγχείρημα, και το ευρώ ως ένα σημαντικό τμήμα της έννοιας της ΕΕ. Αν και πολλοί πολίτες της ΕΕ έχουν εμπιστοσύνη στο εγχείρημα αυτό, οι δημοσκοπήσεις δείχνουν ότι την άποψη αυτή τη συμμερίζεται μόνο μια ισχνή πλειοψηφία. </a:t>
            </a:r>
            <a:endParaRPr lang="en-US" sz="2400" b="0" dirty="0"/>
          </a:p>
          <a:p>
            <a:pPr marL="465138" indent="-465138">
              <a:spcBef>
                <a:spcPct val="10000"/>
              </a:spcBef>
              <a:spcAft>
                <a:spcPct val="10000"/>
              </a:spcAft>
            </a:pPr>
            <a:r>
              <a:rPr lang="en-US" sz="2400" b="0" dirty="0"/>
              <a:t>12. </a:t>
            </a:r>
            <a:r>
              <a:rPr lang="el-GR" sz="2400" b="0" dirty="0" smtClean="0"/>
              <a:t>Η Ευρωπαϊκή Κεντρική Τράπεζα διαδραματίζει κεντρικό ρόλο στη διασφάλιση του μέλλοντος του ευρώ. Εάν μπορεί να παρέχει χαμηλότερο πληθωρισμό και οικονομική σταθερότητα συγκρίσιμη με την γερμανική κεντρική τράπεζα, κατά τα πρότυπα της οποίας σχεδιάστηκε, τότε είναι πιθανότερο το ευρώ να επιτύχει ως νόμισμα της ΕΕ καθώς και ως παγκόσμιο νόμισμα.  </a:t>
            </a:r>
            <a:endParaRPr lang="en-US" sz="2400" b="0" dirty="0"/>
          </a:p>
          <a:p>
            <a:pPr marL="465138" indent="-465138">
              <a:spcBef>
                <a:spcPct val="10000"/>
              </a:spcBef>
              <a:spcAft>
                <a:spcPct val="10000"/>
              </a:spcAft>
            </a:pPr>
            <a:endParaRPr lang="en-US" sz="2400" b="0" dirty="0"/>
          </a:p>
        </p:txBody>
      </p:sp>
      <p:sp>
        <p:nvSpPr>
          <p:cNvPr id="185346"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185347" name="Text Box 5"/>
          <p:cNvSpPr txBox="1">
            <a:spLocks noChangeArrowheads="1"/>
          </p:cNvSpPr>
          <p:nvPr/>
        </p:nvSpPr>
        <p:spPr bwMode="auto">
          <a:xfrm>
            <a:off x="566738" y="423863"/>
            <a:ext cx="3105376" cy="461962"/>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ΣΗΜΕΙΑ-ΚΛΕΙΔΙΑ</a:t>
            </a:r>
            <a:endParaRPr lang="en-US" sz="2400" dirty="0">
              <a:solidFill>
                <a:srgbClr val="007589"/>
              </a:solidFill>
            </a:endParaRPr>
          </a:p>
        </p:txBody>
      </p:sp>
      <p:cxnSp>
        <p:nvCxnSpPr>
          <p:cNvPr id="185348"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8114"/>
                                        </p:tgtEl>
                                        <p:attrNameLst>
                                          <p:attrName>style.visibility</p:attrName>
                                        </p:attrNameLst>
                                      </p:cBhvr>
                                      <p:to>
                                        <p:strVal val="visible"/>
                                      </p:to>
                                    </p:set>
                                    <p:animEffect transition="in" filter="wipe(left)">
                                      <p:cBhvr>
                                        <p:cTn id="7"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963"/>
            <a:ext cx="8339137" cy="5287962"/>
          </a:xfrm>
          <a:prstGeom prst="rect">
            <a:avLst/>
          </a:prstGeom>
          <a:noFill/>
          <a:ln w="9525">
            <a:noFill/>
            <a:miter lim="800000"/>
            <a:headEnd/>
            <a:tailEnd/>
          </a:ln>
        </p:spPr>
        <p:txBody>
          <a:bodyPr/>
          <a:lstStyle/>
          <a:p>
            <a:pPr marL="465138" indent="-465138">
              <a:spcBef>
                <a:spcPct val="10000"/>
              </a:spcBef>
              <a:spcAft>
                <a:spcPct val="10000"/>
              </a:spcAft>
            </a:pPr>
            <a:r>
              <a:rPr lang="en-US" sz="2400" b="0" dirty="0"/>
              <a:t>13. </a:t>
            </a:r>
            <a:r>
              <a:rPr lang="el-GR" sz="2400" b="0" dirty="0" smtClean="0"/>
              <a:t> Οι προσπάθειες για την άσκηση πολιτική επιρροής στην ΕΚΤ συνεχίζονται και το Συμβούλιο Υπουργών συχνά έχει αποδειχθεί ανίσχυρο να επιβάλλει ποινές σε χώρες που παραβιάζουν τους κανόνες της Ευρωζώνης (τα κριτήρια του Μάαστριχτ και το Σύμφωνο Σταθερότητας και Ανάπτυξης). </a:t>
            </a:r>
            <a:endParaRPr lang="en-US" sz="2400" b="0" dirty="0"/>
          </a:p>
        </p:txBody>
      </p:sp>
      <p:sp>
        <p:nvSpPr>
          <p:cNvPr id="187394"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187395" name="Text Box 5"/>
          <p:cNvSpPr txBox="1">
            <a:spLocks noChangeArrowheads="1"/>
          </p:cNvSpPr>
          <p:nvPr/>
        </p:nvSpPr>
        <p:spPr bwMode="auto">
          <a:xfrm>
            <a:off x="566738" y="423863"/>
            <a:ext cx="3381148" cy="461962"/>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ΣΗΜΕΙΑ-ΚΛΕΙΔΙΑ</a:t>
            </a:r>
            <a:endParaRPr lang="en-US" sz="2400" dirty="0">
              <a:solidFill>
                <a:srgbClr val="007589"/>
              </a:solidFill>
            </a:endParaRPr>
          </a:p>
        </p:txBody>
      </p:sp>
      <p:cxnSp>
        <p:nvCxnSpPr>
          <p:cNvPr id="187396"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8114"/>
                                        </p:tgtEl>
                                        <p:attrNameLst>
                                          <p:attrName>style.visibility</p:attrName>
                                        </p:attrNameLst>
                                      </p:cBhvr>
                                      <p:to>
                                        <p:strVal val="visible"/>
                                      </p:to>
                                    </p:set>
                                    <p:animEffect transition="in" filter="wipe(left)">
                                      <p:cBhvr>
                                        <p:cTn id="7"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046163"/>
            <a:ext cx="8339137" cy="5287962"/>
          </a:xfrm>
          <a:prstGeom prst="rect">
            <a:avLst/>
          </a:prstGeom>
          <a:noFill/>
          <a:ln w="9525">
            <a:noFill/>
            <a:miter lim="800000"/>
            <a:headEnd/>
            <a:tailEnd/>
          </a:ln>
        </p:spPr>
        <p:txBody>
          <a:bodyPr/>
          <a:lstStyle/>
          <a:p>
            <a:pPr marL="465138" indent="-465138">
              <a:spcBef>
                <a:spcPct val="10000"/>
              </a:spcBef>
              <a:spcAft>
                <a:spcPct val="10000"/>
              </a:spcAft>
            </a:pPr>
            <a:r>
              <a:rPr lang="en-US" sz="2400" b="0" dirty="0"/>
              <a:t>14. </a:t>
            </a:r>
            <a:r>
              <a:rPr lang="el-GR" sz="2000" b="0" dirty="0" smtClean="0"/>
              <a:t>Η παγκόσμια χρηματοοικονομική κρίση του 2008 και η Μεγάλη Ύφεση ήταν οι πρώτες πραγματικές δοκιμασίες του ευρώ, και όντως πολύ σκληρές δοκιμασίες. Όπως και άλλες οικονομίες, η Ευρωζώνη υπέφερε από υπερβολικό δανεισμό, χρηματοοικονομικές φούσκες, δημοσιονομική απειθαρχία, διασώσεις τραπεζών, και (ως αποτέλεσμα) πίεση στην κεντρική τράπεζα να παρεκκλίνει από τις καθιερωμένες πολιτικές για να στηρίξει την πραγματική οικονομία, τις τράπεζες και τις κυβερνήσεις. Τα προβλήματα αυτά ήταν δύσκολα στο χειρισμό τους επειδή επηρέαζαν τις χώρες της Ευρωζώνης με ένα ασύμμετρο τρόπο. Ως αποτέλεσμα, η ΕΚΤ και η ΕΕ  προσπάθησαν να εφεύρουν αποτελεσματικές πολιτικές αντιδράσεις βασιζόμενες σε μια ευρύτερη συνεργασία εκτός από τις πιο δύσκολες στιγμές. Η οικονομική και πολιτική κατάσταση παραμένει εύθραυστη, ιδιαίτερα στις χώρες της περιφέρειας που οι οικονομίες τους επλήγησαν περισσότερο, όπως η Ελλάδα, η Ιρλανδία, η Πορτογαλία και η Ισπανία. </a:t>
            </a:r>
            <a:endParaRPr lang="en-US" sz="2000" b="0" dirty="0"/>
          </a:p>
        </p:txBody>
      </p:sp>
      <p:sp>
        <p:nvSpPr>
          <p:cNvPr id="189442"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189443" name="Text Box 5"/>
          <p:cNvSpPr txBox="1">
            <a:spLocks noChangeArrowheads="1"/>
          </p:cNvSpPr>
          <p:nvPr/>
        </p:nvSpPr>
        <p:spPr bwMode="auto">
          <a:xfrm>
            <a:off x="566738" y="423863"/>
            <a:ext cx="3236005" cy="461962"/>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ΣΗΜΕΙΑ-ΚΛΕΙΔΙΑ</a:t>
            </a:r>
            <a:endParaRPr lang="en-US" sz="2400" dirty="0">
              <a:solidFill>
                <a:srgbClr val="007589"/>
              </a:solidFill>
            </a:endParaRPr>
          </a:p>
        </p:txBody>
      </p:sp>
      <p:cxnSp>
        <p:nvCxnSpPr>
          <p:cNvPr id="189444"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8114"/>
                                        </p:tgtEl>
                                        <p:attrNameLst>
                                          <p:attrName>style.visibility</p:attrName>
                                        </p:attrNameLst>
                                      </p:cBhvr>
                                      <p:to>
                                        <p:strVal val="visible"/>
                                      </p:to>
                                    </p:set>
                                    <p:animEffect transition="in" filter="wipe(left)">
                                      <p:cBhvr>
                                        <p:cTn id="7"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230313"/>
            <a:ext cx="2414587" cy="5243512"/>
          </a:xfrm>
          <a:prstGeom prst="rect">
            <a:avLst/>
          </a:prstGeom>
          <a:noFill/>
          <a:ln w="9525">
            <a:noFill/>
            <a:miter lim="800000"/>
            <a:headEnd/>
            <a:tailEnd/>
          </a:ln>
        </p:spPr>
        <p:txBody>
          <a:bodyPr/>
          <a:lstStyle/>
          <a:p>
            <a:pPr>
              <a:spcBef>
                <a:spcPct val="10000"/>
              </a:spcBef>
              <a:spcAft>
                <a:spcPct val="10000"/>
              </a:spcAft>
            </a:pPr>
            <a:r>
              <a:rPr lang="el-GR" sz="1600" dirty="0" smtClean="0"/>
              <a:t>Συναλλαγματική/ νομισματική ένωση</a:t>
            </a:r>
            <a:endParaRPr lang="en-US" sz="1600" dirty="0"/>
          </a:p>
          <a:p>
            <a:pPr>
              <a:spcBef>
                <a:spcPct val="10000"/>
              </a:spcBef>
              <a:spcAft>
                <a:spcPct val="10000"/>
              </a:spcAft>
            </a:pPr>
            <a:r>
              <a:rPr lang="el-GR" sz="1600" dirty="0" smtClean="0"/>
              <a:t>Ευρωζώνη</a:t>
            </a:r>
            <a:endParaRPr lang="en-US" sz="1600" dirty="0"/>
          </a:p>
          <a:p>
            <a:pPr>
              <a:spcBef>
                <a:spcPct val="10000"/>
              </a:spcBef>
              <a:spcAft>
                <a:spcPct val="10000"/>
              </a:spcAft>
            </a:pPr>
            <a:r>
              <a:rPr lang="el-GR" sz="1600" dirty="0" smtClean="0"/>
              <a:t>Ευρώ</a:t>
            </a:r>
          </a:p>
          <a:p>
            <a:pPr>
              <a:spcBef>
                <a:spcPct val="10000"/>
              </a:spcBef>
              <a:spcAft>
                <a:spcPct val="10000"/>
              </a:spcAft>
            </a:pPr>
            <a:r>
              <a:rPr lang="el-GR" sz="1600" dirty="0" smtClean="0"/>
              <a:t>Ευρωπαϊκή Ένωση (ΕΕ) </a:t>
            </a:r>
            <a:endParaRPr lang="en-US" sz="1600" dirty="0"/>
          </a:p>
          <a:p>
            <a:pPr>
              <a:spcBef>
                <a:spcPct val="10000"/>
              </a:spcBef>
              <a:spcAft>
                <a:spcPct val="10000"/>
              </a:spcAft>
            </a:pPr>
            <a:r>
              <a:rPr lang="el-GR" sz="1600" dirty="0" smtClean="0"/>
              <a:t>Συνθήκη του Μάαστριχτ</a:t>
            </a:r>
            <a:endParaRPr lang="en-US" sz="1600" dirty="0"/>
          </a:p>
          <a:p>
            <a:pPr>
              <a:spcBef>
                <a:spcPct val="10000"/>
              </a:spcBef>
              <a:spcAft>
                <a:spcPct val="10000"/>
              </a:spcAft>
            </a:pPr>
            <a:r>
              <a:rPr lang="el-GR" sz="1600" dirty="0" smtClean="0"/>
              <a:t>Βέλτιστη νομισματική ζώνη</a:t>
            </a:r>
            <a:r>
              <a:rPr lang="en-US" sz="1600" dirty="0" smtClean="0"/>
              <a:t> </a:t>
            </a:r>
            <a:r>
              <a:rPr lang="en-US" sz="1600" dirty="0"/>
              <a:t>(OCA)</a:t>
            </a:r>
            <a:endParaRPr lang="en-US" sz="1600" b="0" dirty="0"/>
          </a:p>
        </p:txBody>
      </p:sp>
      <p:sp>
        <p:nvSpPr>
          <p:cNvPr id="191490"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8" name="Text Box 5"/>
          <p:cNvSpPr txBox="1">
            <a:spLocks noChangeArrowheads="1"/>
          </p:cNvSpPr>
          <p:nvPr/>
        </p:nvSpPr>
        <p:spPr bwMode="auto">
          <a:xfrm>
            <a:off x="566738" y="423863"/>
            <a:ext cx="3163433" cy="461962"/>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ΟΡΟΙ-ΚΛΕΙΔΙΑ</a:t>
            </a:r>
            <a:endParaRPr lang="en-US" sz="2400" dirty="0">
              <a:solidFill>
                <a:srgbClr val="007589"/>
              </a:solidFill>
            </a:endParaRPr>
          </a:p>
        </p:txBody>
      </p:sp>
      <p:cxnSp>
        <p:nvCxnSpPr>
          <p:cNvPr id="9"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
        <p:nvSpPr>
          <p:cNvPr id="6" name="Rectangle 2"/>
          <p:cNvSpPr>
            <a:spLocks noChangeArrowheads="1"/>
          </p:cNvSpPr>
          <p:nvPr/>
        </p:nvSpPr>
        <p:spPr bwMode="auto">
          <a:xfrm>
            <a:off x="3586163" y="1211263"/>
            <a:ext cx="2647950" cy="5000625"/>
          </a:xfrm>
          <a:prstGeom prst="rect">
            <a:avLst/>
          </a:prstGeom>
          <a:noFill/>
          <a:ln w="9525">
            <a:noFill/>
            <a:miter lim="800000"/>
            <a:headEnd/>
            <a:tailEnd/>
          </a:ln>
        </p:spPr>
        <p:txBody>
          <a:bodyPr/>
          <a:lstStyle/>
          <a:p>
            <a:pPr>
              <a:spcBef>
                <a:spcPct val="10000"/>
              </a:spcBef>
              <a:spcAft>
                <a:spcPct val="10000"/>
              </a:spcAft>
            </a:pPr>
            <a:r>
              <a:rPr lang="el-GR" sz="1600" dirty="0" smtClean="0"/>
              <a:t>Πληθωριστική τάση</a:t>
            </a:r>
            <a:endParaRPr lang="en-US" sz="1600" dirty="0"/>
          </a:p>
          <a:p>
            <a:pPr>
              <a:spcBef>
                <a:spcPct val="10000"/>
              </a:spcBef>
              <a:spcAft>
                <a:spcPct val="10000"/>
              </a:spcAft>
            </a:pPr>
            <a:r>
              <a:rPr lang="el-GR" sz="1600" dirty="0" smtClean="0"/>
              <a:t>Σχέδιο Μάρσαλ</a:t>
            </a:r>
            <a:endParaRPr lang="en-US" sz="1600" dirty="0"/>
          </a:p>
          <a:p>
            <a:pPr>
              <a:spcBef>
                <a:spcPct val="10000"/>
              </a:spcBef>
              <a:spcAft>
                <a:spcPct val="10000"/>
              </a:spcAft>
            </a:pPr>
            <a:r>
              <a:rPr lang="el-GR" sz="1600" dirty="0" smtClean="0"/>
              <a:t>Συνθήκη της Ρώμης</a:t>
            </a:r>
            <a:endParaRPr lang="el-GR" sz="1600" dirty="0"/>
          </a:p>
          <a:p>
            <a:pPr>
              <a:spcBef>
                <a:spcPct val="10000"/>
              </a:spcBef>
              <a:spcAft>
                <a:spcPct val="10000"/>
              </a:spcAft>
            </a:pPr>
            <a:r>
              <a:rPr lang="el-GR" sz="1600" dirty="0" smtClean="0"/>
              <a:t>Μηχανισμός Συναλλαγματικών Ισοτιμιών</a:t>
            </a:r>
            <a:r>
              <a:rPr lang="en-US" sz="1600" dirty="0" smtClean="0"/>
              <a:t> </a:t>
            </a:r>
            <a:r>
              <a:rPr lang="en-US" sz="1600" dirty="0"/>
              <a:t>(ERM)</a:t>
            </a:r>
          </a:p>
          <a:p>
            <a:pPr>
              <a:spcBef>
                <a:spcPct val="10000"/>
              </a:spcBef>
              <a:spcAft>
                <a:spcPct val="10000"/>
              </a:spcAft>
            </a:pPr>
            <a:r>
              <a:rPr lang="el-GR" sz="1600" dirty="0" smtClean="0"/>
              <a:t>Οικονομική και Νομισματική Ένωση</a:t>
            </a:r>
            <a:r>
              <a:rPr lang="en-US" sz="1600" dirty="0" smtClean="0"/>
              <a:t> (</a:t>
            </a:r>
            <a:r>
              <a:rPr lang="el-GR" sz="1600" dirty="0" smtClean="0"/>
              <a:t>ΟΝΕ</a:t>
            </a:r>
            <a:r>
              <a:rPr lang="en-US" sz="1600" dirty="0" smtClean="0"/>
              <a:t>)</a:t>
            </a:r>
            <a:endParaRPr lang="en-US" sz="1600" dirty="0"/>
          </a:p>
        </p:txBody>
      </p:sp>
      <p:sp>
        <p:nvSpPr>
          <p:cNvPr id="7" name="Rectangle 2"/>
          <p:cNvSpPr>
            <a:spLocks noChangeArrowheads="1"/>
          </p:cNvSpPr>
          <p:nvPr/>
        </p:nvSpPr>
        <p:spPr bwMode="auto">
          <a:xfrm>
            <a:off x="6618288" y="1217613"/>
            <a:ext cx="2525712" cy="5256212"/>
          </a:xfrm>
          <a:prstGeom prst="rect">
            <a:avLst/>
          </a:prstGeom>
          <a:noFill/>
          <a:ln w="9525">
            <a:noFill/>
            <a:miter lim="800000"/>
            <a:headEnd/>
            <a:tailEnd/>
          </a:ln>
        </p:spPr>
        <p:txBody>
          <a:bodyPr/>
          <a:lstStyle/>
          <a:p>
            <a:pPr>
              <a:spcBef>
                <a:spcPct val="10000"/>
              </a:spcBef>
              <a:spcAft>
                <a:spcPct val="10000"/>
              </a:spcAft>
            </a:pPr>
            <a:r>
              <a:rPr lang="el-GR" sz="1600" dirty="0" smtClean="0"/>
              <a:t>Κρίση </a:t>
            </a:r>
            <a:r>
              <a:rPr lang="en-US" sz="1600" dirty="0" smtClean="0"/>
              <a:t>ERM </a:t>
            </a:r>
            <a:endParaRPr lang="el-GR" sz="1600" dirty="0" smtClean="0"/>
          </a:p>
          <a:p>
            <a:pPr>
              <a:spcBef>
                <a:spcPct val="10000"/>
              </a:spcBef>
              <a:spcAft>
                <a:spcPct val="10000"/>
              </a:spcAft>
            </a:pPr>
            <a:r>
              <a:rPr lang="el-GR" sz="1600" dirty="0" smtClean="0"/>
              <a:t>Ευρωπαϊκή Κεντρική Τράπεζα (ΕΚΤ)</a:t>
            </a:r>
            <a:endParaRPr lang="en-US" sz="1600" dirty="0"/>
          </a:p>
          <a:p>
            <a:pPr>
              <a:spcBef>
                <a:spcPct val="10000"/>
              </a:spcBef>
              <a:spcAft>
                <a:spcPct val="10000"/>
              </a:spcAft>
            </a:pPr>
            <a:r>
              <a:rPr lang="el-GR" sz="1600" dirty="0" smtClean="0"/>
              <a:t>Κριτήρια σύγκλισης</a:t>
            </a:r>
            <a:endParaRPr lang="en-US" sz="1600" dirty="0"/>
          </a:p>
          <a:p>
            <a:pPr>
              <a:spcBef>
                <a:spcPct val="10000"/>
              </a:spcBef>
              <a:spcAft>
                <a:spcPct val="10000"/>
              </a:spcAft>
            </a:pPr>
            <a:r>
              <a:rPr lang="el-GR" sz="1600" dirty="0" smtClean="0"/>
              <a:t>Σύμφωνο Σταθερότητας </a:t>
            </a:r>
            <a:r>
              <a:rPr lang="el-GR" sz="1600" smtClean="0"/>
              <a:t>και Ανάπτυξης </a:t>
            </a:r>
            <a:r>
              <a:rPr lang="en-US" sz="1600" smtClean="0"/>
              <a:t>(SGP</a:t>
            </a:r>
            <a:r>
              <a:rPr lang="en-US" sz="1600" dirty="0"/>
              <a:t>)</a:t>
            </a:r>
            <a:endParaRPr lang="en-US" sz="16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58114"/>
                                        </p:tgtEl>
                                        <p:attrNameLst>
                                          <p:attrName>style.visibility</p:attrName>
                                        </p:attrNameLst>
                                      </p:cBhvr>
                                      <p:to>
                                        <p:strVal val="visible"/>
                                      </p:to>
                                    </p:set>
                                    <p:animEffect transition="in" filter="wipe(left)">
                                      <p:cBhvr>
                                        <p:cTn id="16" dur="500"/>
                                        <p:tgtEl>
                                          <p:spTgt spid="858114"/>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P spid="8" grpId="0"/>
      <p:bldP spid="6" grpId="0" bldLvl="2" autoUpdateAnimBg="0"/>
      <p:bldP spid="7" grpId="0"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9" name="Group 39"/>
          <p:cNvGrpSpPr>
            <a:grpSpLocks/>
          </p:cNvGrpSpPr>
          <p:nvPr/>
        </p:nvGrpSpPr>
        <p:grpSpPr bwMode="auto">
          <a:xfrm>
            <a:off x="577850" y="163513"/>
            <a:ext cx="8377238" cy="6451600"/>
            <a:chOff x="566738" y="2200275"/>
            <a:chExt cx="7805737" cy="4219575"/>
          </a:xfrm>
        </p:grpSpPr>
        <p:sp>
          <p:nvSpPr>
            <p:cNvPr id="29710" name="Rectangle 39"/>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29711" name="Rectangle 40"/>
            <p:cNvSpPr>
              <a:spLocks noChangeArrowheads="1"/>
            </p:cNvSpPr>
            <p:nvPr/>
          </p:nvSpPr>
          <p:spPr bwMode="auto">
            <a:xfrm>
              <a:off x="581024" y="2219322"/>
              <a:ext cx="7772401" cy="215280"/>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42" name="Text Box 7"/>
          <p:cNvSpPr txBox="1">
            <a:spLocks noChangeArrowheads="1"/>
          </p:cNvSpPr>
          <p:nvPr/>
        </p:nvSpPr>
        <p:spPr bwMode="auto">
          <a:xfrm>
            <a:off x="596900" y="184150"/>
            <a:ext cx="2197100"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 </a:t>
            </a:r>
            <a:r>
              <a:rPr lang="en-US" dirty="0" smtClean="0"/>
              <a:t> </a:t>
            </a:r>
            <a:r>
              <a:rPr lang="en-US" dirty="0"/>
              <a:t>21-2</a:t>
            </a:r>
          </a:p>
        </p:txBody>
      </p:sp>
      <p:sp>
        <p:nvSpPr>
          <p:cNvPr id="43" name="Rectangle 42"/>
          <p:cNvSpPr>
            <a:spLocks noChangeArrowheads="1"/>
          </p:cNvSpPr>
          <p:nvPr/>
        </p:nvSpPr>
        <p:spPr bwMode="auto">
          <a:xfrm>
            <a:off x="650875" y="565150"/>
            <a:ext cx="8235950" cy="3741738"/>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44" name="Rectangle 43"/>
          <p:cNvSpPr>
            <a:spLocks noChangeArrowheads="1"/>
          </p:cNvSpPr>
          <p:nvPr/>
        </p:nvSpPr>
        <p:spPr bwMode="auto">
          <a:xfrm>
            <a:off x="584200" y="4306888"/>
            <a:ext cx="8370888" cy="2277547"/>
          </a:xfrm>
          <a:prstGeom prst="rect">
            <a:avLst/>
          </a:prstGeom>
          <a:noFill/>
          <a:ln w="9525">
            <a:noFill/>
            <a:miter lim="800000"/>
            <a:headEnd/>
            <a:tailEnd/>
          </a:ln>
        </p:spPr>
        <p:txBody>
          <a:bodyPr>
            <a:spAutoFit/>
          </a:bodyPr>
          <a:lstStyle/>
          <a:p>
            <a:pPr>
              <a:spcBef>
                <a:spcPct val="10000"/>
              </a:spcBef>
              <a:spcAft>
                <a:spcPct val="10000"/>
              </a:spcAft>
            </a:pPr>
            <a:r>
              <a:rPr lang="el-GR" sz="1600" dirty="0" smtClean="0">
                <a:solidFill>
                  <a:srgbClr val="8A3A6A"/>
                </a:solidFill>
              </a:rPr>
              <a:t>Σχηματοποιημένα Κριτήρια της Βέλτιστης Συναλλαγματικής Ζώνης</a:t>
            </a:r>
            <a:r>
              <a:rPr lang="en-US" sz="1600" dirty="0" smtClean="0">
                <a:solidFill>
                  <a:srgbClr val="8A3A6A"/>
                </a:solidFill>
              </a:rPr>
              <a:t> </a:t>
            </a:r>
            <a:r>
              <a:rPr lang="el-GR" sz="1600" dirty="0" smtClean="0">
                <a:solidFill>
                  <a:srgbClr val="8A3A6A"/>
                </a:solidFill>
              </a:rPr>
              <a:t>(</a:t>
            </a:r>
            <a:r>
              <a:rPr lang="en-US" sz="1600" dirty="0" smtClean="0">
                <a:solidFill>
                  <a:srgbClr val="8A3A6A"/>
                </a:solidFill>
              </a:rPr>
              <a:t>OCA</a:t>
            </a:r>
            <a:r>
              <a:rPr lang="el-GR" sz="1600" dirty="0" smtClean="0">
                <a:solidFill>
                  <a:srgbClr val="8A3A6A"/>
                </a:solidFill>
              </a:rPr>
              <a:t>)</a:t>
            </a:r>
            <a:r>
              <a:rPr lang="en-US" sz="1600" dirty="0" smtClean="0">
                <a:solidFill>
                  <a:srgbClr val="8A3A6A"/>
                </a:solidFill>
              </a:rPr>
              <a:t> </a:t>
            </a:r>
            <a:r>
              <a:rPr lang="el-GR" dirty="0" smtClean="0"/>
              <a:t>Δύο περιφέρειες σκέπτονται να δημιουργήσουν μια νομισματική ένωση. Εάν οι αγορές καταστούν πιο ενοποιημένες (μια μετακίνηση προς τα δεξιά στον οριζόντιο άξονα), τα καθαρά οικονομικά οφέλη μιας συναλλαγματικής ένωσης αυξάνουν.</a:t>
            </a:r>
            <a:r>
              <a:rPr lang="en-US" dirty="0" smtClean="0"/>
              <a:t> </a:t>
            </a:r>
            <a:r>
              <a:rPr lang="el-GR" dirty="0" smtClean="0"/>
              <a:t>Εάν τα οικονομικά σοκ που υφίστανται γίνουν πιο συμμετρικά (μια μετακίνηση προς τα επάνω στον κάθετο άξονα), τα καθαρά οικονομικά οφέλη μιας συναλλαγματικής ένωσης αυξάνουν επίσης.  Εάν τα μέλη της περιφέρειας κινηθούν επαρκώς προς τα επάνω και προς τα δεξιά, τα οφέλη υπερβαίνουν το κόστος, τα καθαρά οφέλη είναι θετικά, και περνούν το «κατώφλι» της </a:t>
            </a:r>
            <a:r>
              <a:rPr lang="en-US" dirty="0" smtClean="0"/>
              <a:t>OCA . </a:t>
            </a:r>
            <a:r>
              <a:rPr lang="el-GR" dirty="0" smtClean="0"/>
              <a:t>Στη σκιασμένη περιοχή πάνω από τη γραμμή, είναι βέλτιστο για τα μέλη της περιφέρειας να σχηματίζουν μια συναλλαγματική ζώνη . Στην πράξη, η γραμμή </a:t>
            </a:r>
            <a:r>
              <a:rPr lang="en-US" dirty="0" smtClean="0"/>
              <a:t>OCA </a:t>
            </a:r>
            <a:r>
              <a:rPr lang="el-GR" dirty="0" smtClean="0"/>
              <a:t>είναι πιθανό να βρίσκεται πάνω από τη γραμμή </a:t>
            </a:r>
            <a:r>
              <a:rPr lang="en-US" dirty="0" smtClean="0"/>
              <a:t>FIX </a:t>
            </a:r>
            <a:r>
              <a:rPr lang="el-GR" dirty="0" smtClean="0"/>
              <a:t>και προς τα δεξιά. </a:t>
            </a:r>
            <a:endParaRPr lang="en-US" dirty="0"/>
          </a:p>
        </p:txBody>
      </p:sp>
      <p:pic>
        <p:nvPicPr>
          <p:cNvPr id="9" name="Picture 8"/>
          <p:cNvPicPr>
            <a:picLocks noChangeAspect="1"/>
          </p:cNvPicPr>
          <p:nvPr/>
        </p:nvPicPr>
        <p:blipFill>
          <a:blip r:embed="rId3" cstate="print"/>
          <a:srcRect/>
          <a:stretch>
            <a:fillRect/>
          </a:stretch>
        </p:blipFill>
        <p:spPr bwMode="auto">
          <a:xfrm>
            <a:off x="984250" y="646113"/>
            <a:ext cx="7543800" cy="3581400"/>
          </a:xfrm>
          <a:prstGeom prst="rect">
            <a:avLst/>
          </a:prstGeom>
          <a:noFill/>
          <a:ln w="9525">
            <a:noFill/>
            <a:miter lim="800000"/>
            <a:headEnd/>
            <a:tailEnd/>
          </a:ln>
        </p:spPr>
      </p:pic>
      <p:pic>
        <p:nvPicPr>
          <p:cNvPr id="8" name="Picture 7"/>
          <p:cNvPicPr>
            <a:picLocks noChangeAspect="1"/>
          </p:cNvPicPr>
          <p:nvPr/>
        </p:nvPicPr>
        <p:blipFill>
          <a:blip r:embed="rId4" cstate="print"/>
          <a:srcRect/>
          <a:stretch>
            <a:fillRect/>
          </a:stretch>
        </p:blipFill>
        <p:spPr bwMode="auto">
          <a:xfrm>
            <a:off x="984250" y="646113"/>
            <a:ext cx="7543800" cy="3581400"/>
          </a:xfrm>
          <a:prstGeom prst="rect">
            <a:avLst/>
          </a:prstGeom>
          <a:noFill/>
          <a:ln w="9525">
            <a:noFill/>
            <a:miter lim="800000"/>
            <a:headEnd/>
            <a:tailEnd/>
          </a:ln>
        </p:spPr>
      </p:pic>
      <p:pic>
        <p:nvPicPr>
          <p:cNvPr id="7" name="Picture 6"/>
          <p:cNvPicPr>
            <a:picLocks noChangeAspect="1"/>
          </p:cNvPicPr>
          <p:nvPr/>
        </p:nvPicPr>
        <p:blipFill>
          <a:blip r:embed="rId5" cstate="print"/>
          <a:srcRect/>
          <a:stretch>
            <a:fillRect/>
          </a:stretch>
        </p:blipFill>
        <p:spPr bwMode="auto">
          <a:xfrm>
            <a:off x="984250" y="646113"/>
            <a:ext cx="7543800" cy="3581400"/>
          </a:xfrm>
          <a:prstGeom prst="rect">
            <a:avLst/>
          </a:prstGeom>
          <a:noFill/>
          <a:ln w="9525">
            <a:noFill/>
            <a:miter lim="800000"/>
            <a:headEnd/>
            <a:tailEnd/>
          </a:ln>
        </p:spPr>
      </p:pic>
      <p:pic>
        <p:nvPicPr>
          <p:cNvPr id="6" name="Picture 5"/>
          <p:cNvPicPr>
            <a:picLocks noChangeAspect="1"/>
          </p:cNvPicPr>
          <p:nvPr/>
        </p:nvPicPr>
        <p:blipFill>
          <a:blip r:embed="rId6" cstate="print"/>
          <a:srcRect/>
          <a:stretch>
            <a:fillRect/>
          </a:stretch>
        </p:blipFill>
        <p:spPr bwMode="auto">
          <a:xfrm>
            <a:off x="984250" y="646113"/>
            <a:ext cx="7543800" cy="3581400"/>
          </a:xfrm>
          <a:prstGeom prst="rect">
            <a:avLst/>
          </a:prstGeom>
          <a:noFill/>
          <a:ln w="9525">
            <a:noFill/>
            <a:miter lim="800000"/>
            <a:headEnd/>
            <a:tailEnd/>
          </a:ln>
        </p:spPr>
      </p:pic>
      <p:pic>
        <p:nvPicPr>
          <p:cNvPr id="10" name="Picture 9"/>
          <p:cNvPicPr>
            <a:picLocks noChangeAspect="1"/>
          </p:cNvPicPr>
          <p:nvPr/>
        </p:nvPicPr>
        <p:blipFill>
          <a:blip r:embed="rId7" cstate="print"/>
          <a:srcRect/>
          <a:stretch>
            <a:fillRect/>
          </a:stretch>
        </p:blipFill>
        <p:spPr bwMode="auto">
          <a:xfrm>
            <a:off x="984250" y="646113"/>
            <a:ext cx="7543800" cy="3581400"/>
          </a:xfrm>
          <a:prstGeom prst="rect">
            <a:avLst/>
          </a:prstGeom>
          <a:noFill/>
          <a:ln w="9525">
            <a:noFill/>
            <a:miter lim="800000"/>
            <a:headEnd/>
            <a:tailEnd/>
          </a:ln>
        </p:spPr>
      </p:pic>
      <p:pic>
        <p:nvPicPr>
          <p:cNvPr id="11" name="Picture 10"/>
          <p:cNvPicPr>
            <a:picLocks noChangeAspect="1"/>
          </p:cNvPicPr>
          <p:nvPr/>
        </p:nvPicPr>
        <p:blipFill>
          <a:blip r:embed="rId8" cstate="print"/>
          <a:srcRect/>
          <a:stretch>
            <a:fillRect/>
          </a:stretch>
        </p:blipFill>
        <p:spPr bwMode="auto">
          <a:xfrm>
            <a:off x="984250" y="646113"/>
            <a:ext cx="7543800" cy="3581400"/>
          </a:xfrm>
          <a:prstGeom prst="rect">
            <a:avLst/>
          </a:prstGeom>
          <a:noFill/>
          <a:ln w="9525">
            <a:noFill/>
            <a:miter lim="800000"/>
            <a:headEnd/>
            <a:tailEnd/>
          </a:ln>
        </p:spPr>
      </p:pic>
      <p:pic>
        <p:nvPicPr>
          <p:cNvPr id="12" name="Picture 11"/>
          <p:cNvPicPr>
            <a:picLocks noChangeAspect="1"/>
          </p:cNvPicPr>
          <p:nvPr/>
        </p:nvPicPr>
        <p:blipFill>
          <a:blip r:embed="rId9" cstate="print"/>
          <a:srcRect/>
          <a:stretch>
            <a:fillRect/>
          </a:stretch>
        </p:blipFill>
        <p:spPr bwMode="auto">
          <a:xfrm>
            <a:off x="984250" y="646113"/>
            <a:ext cx="7543800" cy="3581400"/>
          </a:xfrm>
          <a:prstGeom prst="rect">
            <a:avLst/>
          </a:prstGeom>
          <a:noFill/>
          <a:ln w="9525">
            <a:noFill/>
            <a:miter lim="800000"/>
            <a:headEnd/>
            <a:tailEnd/>
          </a:ln>
        </p:spPr>
      </p:pic>
      <p:pic>
        <p:nvPicPr>
          <p:cNvPr id="13" name="Picture 12"/>
          <p:cNvPicPr>
            <a:picLocks noChangeAspect="1"/>
          </p:cNvPicPr>
          <p:nvPr/>
        </p:nvPicPr>
        <p:blipFill>
          <a:blip r:embed="rId10" cstate="print"/>
          <a:srcRect/>
          <a:stretch>
            <a:fillRect/>
          </a:stretch>
        </p:blipFill>
        <p:spPr bwMode="auto">
          <a:xfrm>
            <a:off x="984250" y="646113"/>
            <a:ext cx="7543800" cy="3581400"/>
          </a:xfrm>
          <a:prstGeom prst="rect">
            <a:avLst/>
          </a:prstGeom>
          <a:noFill/>
          <a:ln w="9525">
            <a:noFill/>
            <a:miter lim="800000"/>
            <a:headEnd/>
            <a:tailEnd/>
          </a:ln>
        </p:spPr>
      </p:pic>
      <p:pic>
        <p:nvPicPr>
          <p:cNvPr id="14" name="Picture 13"/>
          <p:cNvPicPr>
            <a:picLocks noChangeAspect="1"/>
          </p:cNvPicPr>
          <p:nvPr/>
        </p:nvPicPr>
        <p:blipFill>
          <a:blip r:embed="rId11" cstate="print"/>
          <a:srcRect/>
          <a:stretch>
            <a:fillRect/>
          </a:stretch>
        </p:blipFill>
        <p:spPr bwMode="auto">
          <a:xfrm>
            <a:off x="984250" y="646113"/>
            <a:ext cx="7543800" cy="35814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ppt_x</p:attrName>
                                        </p:attrNameLst>
                                      </p:cBhvr>
                                      <p:tavLst>
                                        <p:tav tm="0">
                                          <p:val>
                                            <p:strVal val="#ppt_x-.2"/>
                                          </p:val>
                                        </p:tav>
                                        <p:tav tm="100000">
                                          <p:val>
                                            <p:strVal val="#ppt_x"/>
                                          </p:val>
                                        </p:tav>
                                      </p:tavLst>
                                    </p:anim>
                                    <p:anim calcmode="lin" valueType="num">
                                      <p:cBhvr>
                                        <p:cTn id="8" dur="5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9" dur="500"/>
                                        <p:tgtEl>
                                          <p:spTgt spid="3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left)">
                                      <p:cBhvr>
                                        <p:cTn id="13" dur="500"/>
                                        <p:tgtEl>
                                          <p:spTgt spid="4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left)">
                                      <p:cBhvr>
                                        <p:cTn id="17" dur="500"/>
                                        <p:tgtEl>
                                          <p:spTgt spid="43"/>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44">
                                            <p:txEl>
                                              <p:pRg st="0" end="0"/>
                                            </p:txEl>
                                          </p:spTgt>
                                        </p:tgtEl>
                                        <p:attrNameLst>
                                          <p:attrName>style.visibility</p:attrName>
                                        </p:attrNameLst>
                                      </p:cBhvr>
                                      <p:to>
                                        <p:strVal val="visible"/>
                                      </p:to>
                                    </p:set>
                                    <p:animEffect transition="in" filter="wipe(left)">
                                      <p:cBhvr>
                                        <p:cTn id="21" dur="500"/>
                                        <p:tgtEl>
                                          <p:spTgt spid="44">
                                            <p:txEl>
                                              <p:pRg st="0" end="0"/>
                                            </p:txEl>
                                          </p:spTgt>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1000"/>
                                        <p:tgtEl>
                                          <p:spTgt spid="6"/>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1000"/>
                                        <p:tgtEl>
                                          <p:spTgt spid="7"/>
                                        </p:tgtEl>
                                      </p:cBhvr>
                                    </p:animEffect>
                                  </p:childTnLst>
                                </p:cTn>
                              </p:par>
                            </p:childTnLst>
                          </p:cTn>
                        </p:par>
                        <p:par>
                          <p:cTn id="30" fill="hold">
                            <p:stCondLst>
                              <p:cond delay="40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1000"/>
                                        <p:tgtEl>
                                          <p:spTgt spid="8"/>
                                        </p:tgtEl>
                                      </p:cBhvr>
                                    </p:animEffect>
                                  </p:childTnLst>
                                </p:cTn>
                              </p:par>
                            </p:childTnLst>
                          </p:cTn>
                        </p:par>
                        <p:par>
                          <p:cTn id="34" fill="hold">
                            <p:stCondLst>
                              <p:cond delay="5000"/>
                            </p:stCondLst>
                            <p:childTnLst>
                              <p:par>
                                <p:cTn id="35" presetID="22" presetClass="entr" presetSubtype="8"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par>
                          <p:cTn id="38" fill="hold">
                            <p:stCondLst>
                              <p:cond delay="5500"/>
                            </p:stCondLst>
                            <p:childTnLst>
                              <p:par>
                                <p:cTn id="39" presetID="22" presetClass="entr" presetSubtype="8"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1000"/>
                                        <p:tgtEl>
                                          <p:spTgt spid="10"/>
                                        </p:tgtEl>
                                      </p:cBhvr>
                                    </p:animEffect>
                                  </p:childTnLst>
                                </p:cTn>
                              </p:par>
                            </p:childTnLst>
                          </p:cTn>
                        </p:par>
                        <p:par>
                          <p:cTn id="42" fill="hold">
                            <p:stCondLst>
                              <p:cond delay="6500"/>
                            </p:stCondLst>
                            <p:childTnLst>
                              <p:par>
                                <p:cTn id="43" presetID="22" presetClass="entr" presetSubtype="8"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1000"/>
                                        <p:tgtEl>
                                          <p:spTgt spid="11"/>
                                        </p:tgtEl>
                                      </p:cBhvr>
                                    </p:animEffect>
                                  </p:childTnLst>
                                </p:cTn>
                              </p:par>
                            </p:childTnLst>
                          </p:cTn>
                        </p:par>
                        <p:par>
                          <p:cTn id="46" fill="hold">
                            <p:stCondLst>
                              <p:cond delay="7500"/>
                            </p:stCondLst>
                            <p:childTnLst>
                              <p:par>
                                <p:cTn id="47" presetID="22" presetClass="entr" presetSubtype="8"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left)">
                                      <p:cBhvr>
                                        <p:cTn id="49" dur="1000"/>
                                        <p:tgtEl>
                                          <p:spTgt spid="12"/>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1000"/>
                                        <p:tgtEl>
                                          <p:spTgt spid="13"/>
                                        </p:tgtEl>
                                      </p:cBhvr>
                                    </p:animEffect>
                                  </p:childTnLst>
                                </p:cTn>
                              </p:par>
                            </p:childTnLst>
                          </p:cTn>
                        </p:par>
                        <p:par>
                          <p:cTn id="54" fill="hold">
                            <p:stCondLst>
                              <p:cond delay="9500"/>
                            </p:stCondLst>
                            <p:childTnLst>
                              <p:par>
                                <p:cTn id="55" presetID="22" presetClass="entr" presetSubtype="8" fill="hold"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build="p"/>
    </p:bldLst>
  </p:timing>
</p:sld>
</file>

<file path=ppt/theme/theme1.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25400" cap="flat" cmpd="sng" algn="ctr">
          <a:solidFill>
            <a:srgbClr val="D4D3D3"/>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58413</TotalTime>
  <Words>10362</Words>
  <Application>Microsoft Office PowerPoint</Application>
  <PresentationFormat>Προβολή στην οθόνη (4:3)</PresentationFormat>
  <Paragraphs>599</Paragraphs>
  <Slides>88</Slides>
  <Notes>87</Notes>
  <HiddenSlides>0</HiddenSlides>
  <MMClips>0</MMClips>
  <ScaleCrop>false</ScaleCrop>
  <HeadingPairs>
    <vt:vector size="4" baseType="variant">
      <vt:variant>
        <vt:lpstr>Θέμα</vt:lpstr>
      </vt:variant>
      <vt:variant>
        <vt:i4>1</vt:i4>
      </vt:variant>
      <vt:variant>
        <vt:lpstr>Τίτλοι διαφανειών</vt:lpstr>
      </vt:variant>
      <vt:variant>
        <vt:i4>88</vt:i4>
      </vt:variant>
    </vt:vector>
  </HeadingPairs>
  <TitlesOfParts>
    <vt:vector size="89" baseType="lpstr">
      <vt:lpstr>2_Custom Design</vt:lpstr>
      <vt:lpstr>Διαφάνεια 1</vt:lpstr>
      <vt:lpstr>Διαφάνεια 2</vt:lpstr>
      <vt:lpstr>Διαφάνεια 3</vt:lpstr>
      <vt:lpstr>Διαφάνεια 4</vt:lpstr>
      <vt:lpstr>Διαφάνεια 5</vt:lpstr>
      <vt:lpstr>1  Τα Οικονομικά του Ευρώ</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ΕΦΑΡΜΟΓΗ</vt:lpstr>
      <vt:lpstr>ΕΦΑΡΜΟΓΗ</vt:lpstr>
      <vt:lpstr>ΕΦΑΡΜΟΓΗ</vt:lpstr>
      <vt:lpstr>ΕΦΑΡΜΟΓΗ</vt:lpstr>
      <vt:lpstr>ΕΦΑΡΜΟΓΗ</vt:lpstr>
      <vt:lpstr>ΕΦΑΡΜΟΓΗ</vt:lpstr>
      <vt:lpstr>ΕΦΑΡΜΟΓΗ</vt:lpstr>
      <vt:lpstr>Διαφάνεια 23</vt:lpstr>
      <vt:lpstr>ΕΦΑΡΜΟΓΗ</vt:lpstr>
      <vt:lpstr>ΕΦΑΡΜΟΓΗ</vt:lpstr>
      <vt:lpstr>Διαφάνεια 26</vt:lpstr>
      <vt:lpstr>2  Η Ιστορία και η Πολιτική του Ευρώ</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3  Εντάσεις της Ευρωζώνης σε Ήρεμους Καιρούς, 1999–2007</vt:lpstr>
      <vt:lpstr>Διαφάνεια 45</vt:lpstr>
      <vt:lpstr>Διαφάνεια 46</vt:lpstr>
      <vt:lpstr>Διαφάνεια 47</vt:lpstr>
      <vt:lpstr>Διαφάνεια 48</vt:lpstr>
      <vt:lpstr>Διαφάνεια 49</vt:lpstr>
      <vt:lpstr>Διαφάνεια 50</vt:lpstr>
      <vt:lpstr>Διαφάνεια 51</vt:lpstr>
      <vt:lpstr>Διαφάνεια 52</vt:lpstr>
      <vt:lpstr>Διαφάνεια 53</vt:lpstr>
      <vt:lpstr>Διαφάνεια 54</vt:lpstr>
      <vt:lpstr>Διαφάνεια 55</vt:lpstr>
      <vt:lpstr>Διαφάνεια 56</vt:lpstr>
      <vt:lpstr>Διαφάνεια 57</vt:lpstr>
      <vt:lpstr>Διαφάνεια 58</vt:lpstr>
      <vt:lpstr>Διαφάνεια 59</vt:lpstr>
      <vt:lpstr>Διαφάνεια 60</vt:lpstr>
      <vt:lpstr>Διαφάνεια 61</vt:lpstr>
      <vt:lpstr>Διαφάνεια 62</vt:lpstr>
      <vt:lpstr>4  Η Ευρωζώνη σε Κρίση, 2008–2010</vt:lpstr>
      <vt:lpstr>Διαφάνεια 64</vt:lpstr>
      <vt:lpstr>Διαφάνεια 65</vt:lpstr>
      <vt:lpstr>Διαφάνεια 66</vt:lpstr>
      <vt:lpstr>Διαφάνεια 67</vt:lpstr>
      <vt:lpstr>Διαφάνεια 68</vt:lpstr>
      <vt:lpstr>Διαφάνεια 69</vt:lpstr>
      <vt:lpstr>Διαφάνεια 70</vt:lpstr>
      <vt:lpstr>Διαφάνεια 71</vt:lpstr>
      <vt:lpstr>Διαφάνεια 72</vt:lpstr>
      <vt:lpstr>Διαφάνεια 73</vt:lpstr>
      <vt:lpstr>Συμπεράσματα: Αξιολόγηση του Ευρώ</vt:lpstr>
      <vt:lpstr>Συμπεράσματα: Αξιολόγηση του Ευρώ</vt:lpstr>
      <vt:lpstr>Συμπεράσματα: Αξιολόγηση του Ευρώ</vt:lpstr>
      <vt:lpstr>Συμπεράσματα: Αξιολόγηση του Ευρώ</vt:lpstr>
      <vt:lpstr>Συμπεράσματα: Αξιολόγηση του Ευρώ</vt:lpstr>
      <vt:lpstr>Συμπεράσματα: Αξιολόγηση του Ευρώ</vt:lpstr>
      <vt:lpstr>Διαφάνεια 80</vt:lpstr>
      <vt:lpstr>Διαφάνεια 81</vt:lpstr>
      <vt:lpstr>Διαφάνεια 82</vt:lpstr>
      <vt:lpstr>Διαφάνεια 83</vt:lpstr>
      <vt:lpstr>Διαφάνεια 84</vt:lpstr>
      <vt:lpstr>Διαφάνεια 85</vt:lpstr>
      <vt:lpstr>Διαφάνεια 86</vt:lpstr>
      <vt:lpstr>Διαφάνεια 87</vt:lpstr>
      <vt:lpstr>Διαφάνεια 88</vt:lpstr>
    </vt:vector>
  </TitlesOfParts>
  <Manager>David Alexander</Manager>
  <Company>Pearson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Economics:  Feenstra/Taylor 2/e</dc:title>
  <dc:subject>International Economics</dc:subject>
  <dc:creator>Fernando Quijano</dc:creator>
  <cp:lastModifiedBy>Χρήστης των Windows</cp:lastModifiedBy>
  <cp:revision>2979</cp:revision>
  <dcterms:created xsi:type="dcterms:W3CDTF">2007-05-23T02:54:43Z</dcterms:created>
  <dcterms:modified xsi:type="dcterms:W3CDTF">2022-02-27T11:23:06Z</dcterms:modified>
</cp:coreProperties>
</file>