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Lucida Sans" panose="020B0602030504020204" pitchFamily="34" charset="0"/>
      <p:regular r:id="rId8"/>
      <p:bold r:id="rId9"/>
      <p:italic r:id="rId10"/>
      <p:boldItalic r:id="rId11"/>
    </p:embeddedFont>
    <p:embeddedFont>
      <p:font typeface="Raleway" panose="020B060402020202020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6j8Fo15I8RxM5zXBLVpQJh3Tv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2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customschemas.google.com/relationships/presentationmetadata" Target="meta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24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243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71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1"/>
          <p:cNvSpPr txBox="1">
            <a:spLocks noGrp="1"/>
          </p:cNvSpPr>
          <p:nvPr>
            <p:ph type="ftr" idx="11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1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4" name="Google Shape;14;p7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3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8" name="Google Shape;98;p3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32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3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03" name="Google Shape;103;p32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32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" name="Google Shape;105;p32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" name="Google Shape;106;p32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09" name="Google Shape;109;p33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33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33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" name="Google Shape;112;p33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43434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3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5" name="Google Shape;115;p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3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19" name="Google Shape;119;p34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34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34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34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7" name="Google Shape;17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2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21" name="Google Shape;21;p24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4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24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24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28" name="Google Shape;28;p25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25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25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25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>
  <p:cSld name="TITLE_AND_BODY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6" descr="shutterstock_31891705.jpg"/>
          <p:cNvPicPr preferRelativeResize="0"/>
          <p:nvPr/>
        </p:nvPicPr>
        <p:blipFill rotWithShape="1">
          <a:blip r:embed="rId2">
            <a:alphaModFix/>
          </a:blip>
          <a:srcRect t="11971" b="11970"/>
          <a:stretch/>
        </p:blipFill>
        <p:spPr>
          <a:xfrm>
            <a:off x="0" y="487825"/>
            <a:ext cx="9143999" cy="465567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37" name="Google Shape;37;p26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26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26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26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p2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Google Shape;45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51" name="Google Shape;51;p27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27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53;p27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Google Shape;54;p27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2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8" name="Google Shape;58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62" name="Google Shape;62;p28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" name="Google Shape;63;p28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28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65;p28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29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8" name="Google Shape;68;p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72" name="Google Shape;72;p29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29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p29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29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Google Shape;78;p3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3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85" name="Google Shape;85;p30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30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" name="Google Shape;87;p30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" name="Google Shape;88;p30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92" name="Google Shape;92;p31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Google Shape;93;p31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31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" name="Google Shape;95;p31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6"/>
          <p:cNvSpPr txBox="1">
            <a:spLocks noGrp="1"/>
          </p:cNvSpPr>
          <p:nvPr>
            <p:ph type="title"/>
          </p:nvPr>
        </p:nvSpPr>
        <p:spPr>
          <a:xfrm>
            <a:off x="1980833" y="-26929"/>
            <a:ext cx="5319449" cy="38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ctr" anchorCtr="0">
            <a:spAutoFit/>
          </a:bodyPr>
          <a:lstStyle/>
          <a:p>
            <a:pPr marL="7144" lvl="0" indent="0" algn="ctr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SzPts val="1800"/>
              <a:buNone/>
            </a:pPr>
            <a:r>
              <a:rPr lang="el-GR" sz="24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Personal SWOT Ανάλυση</a:t>
            </a:r>
            <a:endParaRPr sz="240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28" name="Google Shape;128;p56"/>
          <p:cNvGrpSpPr/>
          <p:nvPr/>
        </p:nvGrpSpPr>
        <p:grpSpPr>
          <a:xfrm>
            <a:off x="1219816" y="332737"/>
            <a:ext cx="1732038" cy="1002413"/>
            <a:chOff x="1523" y="1138427"/>
            <a:chExt cx="2450592" cy="393842"/>
          </a:xfrm>
        </p:grpSpPr>
        <p:sp>
          <p:nvSpPr>
            <p:cNvPr id="129" name="Google Shape;129;p56"/>
            <p:cNvSpPr/>
            <p:nvPr/>
          </p:nvSpPr>
          <p:spPr>
            <a:xfrm>
              <a:off x="1523" y="1138427"/>
              <a:ext cx="2450592" cy="39384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endParaRPr sz="975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743712" y="1235963"/>
              <a:ext cx="1011936" cy="23164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endParaRPr sz="975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1" name="Google Shape;131;p56"/>
          <p:cNvSpPr txBox="1"/>
          <p:nvPr/>
        </p:nvSpPr>
        <p:spPr>
          <a:xfrm>
            <a:off x="1321934" y="365206"/>
            <a:ext cx="1369200" cy="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0" marR="321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el-GR" sz="975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ΔΥΝΑΜΕΙΣ</a:t>
            </a:r>
            <a:endParaRPr sz="975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2" name="Google Shape;132;p56"/>
          <p:cNvGrpSpPr/>
          <p:nvPr/>
        </p:nvGrpSpPr>
        <p:grpSpPr>
          <a:xfrm>
            <a:off x="1219200" y="1348776"/>
            <a:ext cx="1745928" cy="3749857"/>
            <a:chOff x="0" y="1595437"/>
            <a:chExt cx="2449067" cy="5161976"/>
          </a:xfrm>
        </p:grpSpPr>
        <p:sp>
          <p:nvSpPr>
            <p:cNvPr id="133" name="Google Shape;133;p56"/>
            <p:cNvSpPr/>
            <p:nvPr/>
          </p:nvSpPr>
          <p:spPr>
            <a:xfrm>
              <a:off x="1523" y="1607817"/>
              <a:ext cx="2447544" cy="514959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71450" marR="0" lvl="0" indent="-12141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8"/>
                <a:buFont typeface="Noto Sans Symbols"/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1523" y="1650492"/>
              <a:ext cx="2404872" cy="306933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71450" marR="0" lvl="0" indent="-12141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8"/>
                <a:buFont typeface="Noto Sans Symbols"/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0" y="1595437"/>
              <a:ext cx="2433955" cy="5146675"/>
            </a:xfrm>
            <a:custGeom>
              <a:avLst/>
              <a:gdLst/>
              <a:ahLst/>
              <a:cxnLst/>
              <a:rect l="l" t="t" r="r" b="b"/>
              <a:pathLst>
                <a:path w="2433955" h="5146675" extrusionOk="0">
                  <a:moveTo>
                    <a:pt x="2433637" y="0"/>
                  </a:moveTo>
                  <a:lnTo>
                    <a:pt x="0" y="0"/>
                  </a:lnTo>
                  <a:lnTo>
                    <a:pt x="0" y="5146675"/>
                  </a:lnTo>
                  <a:lnTo>
                    <a:pt x="2433637" y="5146675"/>
                  </a:lnTo>
                  <a:lnTo>
                    <a:pt x="2433637" y="0"/>
                  </a:lnTo>
                  <a:close/>
                </a:path>
              </a:pathLst>
            </a:custGeom>
            <a:solidFill>
              <a:srgbClr val="DDD2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2141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8"/>
                <a:buFont typeface="Noto Sans Symbols"/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56"/>
          <p:cNvGrpSpPr/>
          <p:nvPr/>
        </p:nvGrpSpPr>
        <p:grpSpPr>
          <a:xfrm>
            <a:off x="3029845" y="1337661"/>
            <a:ext cx="1727401" cy="3760972"/>
            <a:chOff x="2474057" y="1595437"/>
            <a:chExt cx="2537721" cy="5161976"/>
          </a:xfrm>
        </p:grpSpPr>
        <p:sp>
          <p:nvSpPr>
            <p:cNvPr id="137" name="Google Shape;137;p56"/>
            <p:cNvSpPr/>
            <p:nvPr/>
          </p:nvSpPr>
          <p:spPr>
            <a:xfrm>
              <a:off x="2514600" y="1607817"/>
              <a:ext cx="2450592" cy="514959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8"/>
                <a:buFont typeface="Arial"/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513075" y="1650492"/>
              <a:ext cx="2470404" cy="3471672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8"/>
                <a:buFont typeface="Arial"/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2474057" y="1595437"/>
              <a:ext cx="2537721" cy="5146675"/>
            </a:xfrm>
            <a:custGeom>
              <a:avLst/>
              <a:gdLst/>
              <a:ahLst/>
              <a:cxnLst/>
              <a:rect l="l" t="t" r="r" b="b"/>
              <a:pathLst>
                <a:path w="2447925" h="5146675" extrusionOk="0">
                  <a:moveTo>
                    <a:pt x="2447925" y="0"/>
                  </a:moveTo>
                  <a:lnTo>
                    <a:pt x="0" y="0"/>
                  </a:lnTo>
                  <a:lnTo>
                    <a:pt x="0" y="5146675"/>
                  </a:lnTo>
                  <a:lnTo>
                    <a:pt x="2447925" y="5146675"/>
                  </a:lnTo>
                  <a:lnTo>
                    <a:pt x="2447925" y="0"/>
                  </a:lnTo>
                  <a:close/>
                </a:path>
              </a:pathLst>
            </a:custGeom>
            <a:solidFill>
              <a:srgbClr val="DDD2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8"/>
                <a:buFont typeface="Arial"/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56"/>
          <p:cNvSpPr txBox="1"/>
          <p:nvPr/>
        </p:nvSpPr>
        <p:spPr>
          <a:xfrm>
            <a:off x="2934021" y="1459864"/>
            <a:ext cx="1813107" cy="148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457200" marR="314325" lvl="0" indent="-2905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75"/>
              <a:buFont typeface="Century Gothic"/>
              <a:buChar char="❏"/>
            </a:pPr>
            <a:r>
              <a:rPr lang="el-GR" sz="96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Αναποφάσιστος</a:t>
            </a:r>
            <a:endParaRPr sz="96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314325" lvl="0" indent="-2905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75"/>
              <a:buFont typeface="Century Gothic"/>
              <a:buChar char="❏"/>
            </a:pPr>
            <a:r>
              <a:rPr lang="el-GR" sz="96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Εσωστρεφής</a:t>
            </a:r>
            <a:endParaRPr lang="en-US" sz="96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314325" lvl="0" indent="-2905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75"/>
              <a:buFont typeface="Century Gothic"/>
              <a:buChar char="❏"/>
            </a:pPr>
            <a:r>
              <a:rPr lang="el-GR" sz="96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Πρόβλημα </a:t>
            </a:r>
            <a:r>
              <a:rPr lang="el-GR" sz="96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με τις πρωτοβουλίες</a:t>
            </a:r>
            <a:endParaRPr sz="96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314325" lvl="0" indent="-2905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75"/>
              <a:buFont typeface="Century Gothic"/>
              <a:buChar char="❏"/>
            </a:pPr>
            <a:r>
              <a:rPr lang="el-GR" sz="96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Ψυχαναγκαστική</a:t>
            </a:r>
            <a:endParaRPr sz="96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1" name="Google Shape;141;p56"/>
          <p:cNvGrpSpPr/>
          <p:nvPr/>
        </p:nvGrpSpPr>
        <p:grpSpPr>
          <a:xfrm>
            <a:off x="4758423" y="1307613"/>
            <a:ext cx="1568820" cy="3750074"/>
            <a:chOff x="5026025" y="1289727"/>
            <a:chExt cx="2491854" cy="5467686"/>
          </a:xfrm>
        </p:grpSpPr>
        <p:sp>
          <p:nvSpPr>
            <p:cNvPr id="142" name="Google Shape;142;p56"/>
            <p:cNvSpPr/>
            <p:nvPr/>
          </p:nvSpPr>
          <p:spPr>
            <a:xfrm>
              <a:off x="5038344" y="1607817"/>
              <a:ext cx="2452116" cy="5149596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8"/>
                <a:buFont typeface="Arial"/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5036820" y="1650492"/>
              <a:ext cx="2481059" cy="3270504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8"/>
                <a:buFont typeface="Arial"/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5026025" y="1289727"/>
              <a:ext cx="2447925" cy="5452385"/>
            </a:xfrm>
            <a:custGeom>
              <a:avLst/>
              <a:gdLst/>
              <a:ahLst/>
              <a:cxnLst/>
              <a:rect l="l" t="t" r="r" b="b"/>
              <a:pathLst>
                <a:path w="2447925" h="5146675" extrusionOk="0">
                  <a:moveTo>
                    <a:pt x="2447925" y="0"/>
                  </a:moveTo>
                  <a:lnTo>
                    <a:pt x="0" y="0"/>
                  </a:lnTo>
                  <a:lnTo>
                    <a:pt x="0" y="5146675"/>
                  </a:lnTo>
                  <a:lnTo>
                    <a:pt x="2447925" y="5146675"/>
                  </a:lnTo>
                  <a:lnTo>
                    <a:pt x="2447925" y="0"/>
                  </a:lnTo>
                  <a:close/>
                </a:path>
              </a:pathLst>
            </a:custGeom>
            <a:solidFill>
              <a:srgbClr val="DDD2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8"/>
                <a:buFont typeface="Arial"/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56"/>
          <p:cNvSpPr txBox="1"/>
          <p:nvPr/>
        </p:nvSpPr>
        <p:spPr>
          <a:xfrm>
            <a:off x="4792252" y="1463967"/>
            <a:ext cx="1562700" cy="333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178235" marR="314325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Noto Sans Symbols"/>
              <a:buChar char="❑"/>
            </a:pPr>
            <a:r>
              <a:rPr lang="el-GR" sz="975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Γνώσεις </a:t>
            </a:r>
            <a:r>
              <a:rPr lang="el-GR" sz="975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απο</a:t>
            </a:r>
            <a:r>
              <a:rPr lang="el-GR" sz="975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την σχολή και </a:t>
            </a:r>
            <a:r>
              <a:rPr lang="el-GR" sz="975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απο</a:t>
            </a:r>
            <a:r>
              <a:rPr lang="el-GR" sz="975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σεμινάρια</a:t>
            </a:r>
            <a:endParaRPr sz="975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8235" marR="314325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Noto Sans Symbols"/>
              <a:buChar char="❑"/>
            </a:pPr>
            <a:r>
              <a:rPr lang="el-GR" sz="975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Γνώση </a:t>
            </a:r>
            <a:r>
              <a:rPr lang="el-GR" sz="975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</a:t>
            </a:r>
            <a:r>
              <a:rPr lang="el-GR" sz="975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l-GR" sz="975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Point</a:t>
            </a:r>
            <a:r>
              <a:rPr lang="el-GR" sz="975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, WORD και λοιπών τεχνολογικών μέσων</a:t>
            </a:r>
            <a:endParaRPr sz="975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8236" marR="314325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Noto Sans Symbols"/>
              <a:buChar char="❑"/>
            </a:pPr>
            <a:r>
              <a:rPr lang="el-GR" sz="975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Διαθέσιμες </a:t>
            </a:r>
            <a:r>
              <a:rPr lang="el-GR" sz="975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θέσεις εργασίας, </a:t>
            </a:r>
            <a:r>
              <a:rPr lang="el-GR" sz="975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παροκολούθηση</a:t>
            </a:r>
            <a:r>
              <a:rPr lang="el-GR" sz="975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για την εύρεση τους</a:t>
            </a:r>
            <a:endParaRPr dirty="0"/>
          </a:p>
          <a:p>
            <a:pPr marL="0" marR="31432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6786" marR="23181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75" b="0" i="0" u="none" strike="noStrike" cap="none" dirty="0">
              <a:solidFill>
                <a:srgbClr val="091D5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56"/>
          <p:cNvSpPr txBox="1"/>
          <p:nvPr/>
        </p:nvSpPr>
        <p:spPr>
          <a:xfrm>
            <a:off x="6505114" y="1348776"/>
            <a:ext cx="377547" cy="11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714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l-GR" sz="675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Απειλές</a:t>
            </a:r>
            <a:endParaRPr sz="675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7" name="Google Shape;147;p56"/>
          <p:cNvGrpSpPr/>
          <p:nvPr/>
        </p:nvGrpSpPr>
        <p:grpSpPr>
          <a:xfrm>
            <a:off x="6334910" y="1340423"/>
            <a:ext cx="1564490" cy="3736403"/>
            <a:chOff x="7542212" y="1595437"/>
            <a:chExt cx="2364105" cy="5161976"/>
          </a:xfrm>
        </p:grpSpPr>
        <p:sp>
          <p:nvSpPr>
            <p:cNvPr id="148" name="Google Shape;148;p56"/>
            <p:cNvSpPr/>
            <p:nvPr/>
          </p:nvSpPr>
          <p:spPr>
            <a:xfrm>
              <a:off x="7554467" y="1607820"/>
              <a:ext cx="2351531" cy="5149593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8"/>
                <a:buFont typeface="Arial"/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7552944" y="1650492"/>
              <a:ext cx="2353055" cy="3672839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8"/>
                <a:buFont typeface="Arial"/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7542212" y="1595437"/>
              <a:ext cx="2364105" cy="5146675"/>
            </a:xfrm>
            <a:custGeom>
              <a:avLst/>
              <a:gdLst/>
              <a:ahLst/>
              <a:cxnLst/>
              <a:rect l="l" t="t" r="r" b="b"/>
              <a:pathLst>
                <a:path w="2364104" h="5146675" extrusionOk="0">
                  <a:moveTo>
                    <a:pt x="2363787" y="0"/>
                  </a:moveTo>
                  <a:lnTo>
                    <a:pt x="0" y="0"/>
                  </a:lnTo>
                  <a:lnTo>
                    <a:pt x="0" y="5146675"/>
                  </a:lnTo>
                  <a:lnTo>
                    <a:pt x="2363787" y="5146675"/>
                  </a:lnTo>
                  <a:lnTo>
                    <a:pt x="2363787" y="0"/>
                  </a:lnTo>
                  <a:close/>
                </a:path>
              </a:pathLst>
            </a:custGeom>
            <a:solidFill>
              <a:srgbClr val="DDD2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8"/>
                <a:buFont typeface="Arial"/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56"/>
          <p:cNvGrpSpPr/>
          <p:nvPr/>
        </p:nvGrpSpPr>
        <p:grpSpPr>
          <a:xfrm>
            <a:off x="1203139" y="352144"/>
            <a:ext cx="3513959" cy="996632"/>
            <a:chOff x="-2555207" y="1145842"/>
            <a:chExt cx="5237626" cy="391571"/>
          </a:xfrm>
        </p:grpSpPr>
        <p:sp>
          <p:nvSpPr>
            <p:cNvPr id="152" name="Google Shape;152;p56"/>
            <p:cNvSpPr/>
            <p:nvPr/>
          </p:nvSpPr>
          <p:spPr>
            <a:xfrm>
              <a:off x="70974" y="1145842"/>
              <a:ext cx="2611445" cy="38720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endParaRPr sz="975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743712" y="1235963"/>
              <a:ext cx="1011936" cy="23164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endParaRPr sz="975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-2555207" y="1217315"/>
              <a:ext cx="2606494" cy="320098"/>
            </a:xfrm>
            <a:custGeom>
              <a:avLst/>
              <a:gdLst/>
              <a:ahLst/>
              <a:cxnLst/>
              <a:rect l="l" t="t" r="r" b="b"/>
              <a:pathLst>
                <a:path w="2437130" h="469900" extrusionOk="0">
                  <a:moveTo>
                    <a:pt x="2436812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2436812" y="469900"/>
                  </a:lnTo>
                  <a:lnTo>
                    <a:pt x="2436812" y="0"/>
                  </a:lnTo>
                  <a:close/>
                </a:path>
              </a:pathLst>
            </a:custGeom>
            <a:solidFill>
              <a:srgbClr val="091D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r>
                <a:rPr lang="el-GR" sz="975" b="1" i="0" u="none" strike="noStrike" cap="none" dirty="0" err="1" smtClean="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Εσωτε</a:t>
              </a:r>
              <a:r>
                <a:rPr lang="el-GR" sz="975" b="1" i="0" u="none" strike="noStrike" cap="none" dirty="0" smtClean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l-GR" sz="975" b="1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παράγοντες (εξαρτώνται αποκλειστικά από εσάς) που μπορούν να σε βοηθήσουν να πετύχεις τους στόχους σου:</a:t>
              </a:r>
              <a:endParaRPr sz="975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55" name="Google Shape;155;p56"/>
          <p:cNvSpPr txBox="1"/>
          <p:nvPr/>
        </p:nvSpPr>
        <p:spPr>
          <a:xfrm>
            <a:off x="3167841" y="350986"/>
            <a:ext cx="1369100" cy="1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0" marR="321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el-GR" sz="975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ΑΔΥΝΑΜΙΕΣ</a:t>
            </a:r>
            <a:endParaRPr sz="975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6" name="Google Shape;156;p56"/>
          <p:cNvGrpSpPr/>
          <p:nvPr/>
        </p:nvGrpSpPr>
        <p:grpSpPr>
          <a:xfrm>
            <a:off x="4742846" y="353625"/>
            <a:ext cx="1562841" cy="981525"/>
            <a:chOff x="576022" y="1135863"/>
            <a:chExt cx="2472868" cy="480222"/>
          </a:xfrm>
        </p:grpSpPr>
        <p:sp>
          <p:nvSpPr>
            <p:cNvPr id="157" name="Google Shape;157;p56"/>
            <p:cNvSpPr/>
            <p:nvPr/>
          </p:nvSpPr>
          <p:spPr>
            <a:xfrm>
              <a:off x="576468" y="1135863"/>
              <a:ext cx="2450592" cy="44500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endParaRPr sz="975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" name="Google Shape;158;p56"/>
            <p:cNvSpPr/>
            <p:nvPr/>
          </p:nvSpPr>
          <p:spPr>
            <a:xfrm>
              <a:off x="743712" y="1235963"/>
              <a:ext cx="1011936" cy="23164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endParaRPr sz="975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Google Shape;159;p56"/>
            <p:cNvSpPr/>
            <p:nvPr/>
          </p:nvSpPr>
          <p:spPr>
            <a:xfrm>
              <a:off x="576022" y="1220939"/>
              <a:ext cx="2472868" cy="395146"/>
            </a:xfrm>
            <a:custGeom>
              <a:avLst/>
              <a:gdLst/>
              <a:ahLst/>
              <a:cxnLst/>
              <a:rect l="l" t="t" r="r" b="b"/>
              <a:pathLst>
                <a:path w="2437130" h="469900" extrusionOk="0">
                  <a:moveTo>
                    <a:pt x="2436812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2436812" y="469900"/>
                  </a:lnTo>
                  <a:lnTo>
                    <a:pt x="2436812" y="0"/>
                  </a:lnTo>
                  <a:close/>
                </a:path>
              </a:pathLst>
            </a:custGeom>
            <a:solidFill>
              <a:srgbClr val="091D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r>
                <a:rPr lang="el-GR" sz="975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Εξωτερικοί παράγοντες που μπορούν να σε βοηθήσουν να πετύχεις τους στόχους σου:</a:t>
              </a:r>
              <a:endParaRPr sz="975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0" name="Google Shape;160;p56"/>
          <p:cNvSpPr txBox="1"/>
          <p:nvPr/>
        </p:nvSpPr>
        <p:spPr>
          <a:xfrm>
            <a:off x="4941391" y="350986"/>
            <a:ext cx="1369100" cy="1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0" marR="321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el-GR" sz="975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ΕΥΚΑΙΡΙΕΣ</a:t>
            </a:r>
            <a:endParaRPr sz="975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1" name="Google Shape;161;p56"/>
          <p:cNvGrpSpPr/>
          <p:nvPr/>
        </p:nvGrpSpPr>
        <p:grpSpPr>
          <a:xfrm>
            <a:off x="6321146" y="341662"/>
            <a:ext cx="1578043" cy="993488"/>
            <a:chOff x="1111" y="1138427"/>
            <a:chExt cx="2451004" cy="392352"/>
          </a:xfrm>
        </p:grpSpPr>
        <p:sp>
          <p:nvSpPr>
            <p:cNvPr id="162" name="Google Shape;162;p56"/>
            <p:cNvSpPr/>
            <p:nvPr/>
          </p:nvSpPr>
          <p:spPr>
            <a:xfrm>
              <a:off x="1523" y="1138427"/>
              <a:ext cx="2450592" cy="37842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endParaRPr sz="975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Google Shape;163;p56"/>
            <p:cNvSpPr/>
            <p:nvPr/>
          </p:nvSpPr>
          <p:spPr>
            <a:xfrm>
              <a:off x="743712" y="1235963"/>
              <a:ext cx="1011936" cy="23164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endParaRPr sz="975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56"/>
            <p:cNvSpPr/>
            <p:nvPr/>
          </p:nvSpPr>
          <p:spPr>
            <a:xfrm>
              <a:off x="1111" y="1210312"/>
              <a:ext cx="2437130" cy="320467"/>
            </a:xfrm>
            <a:custGeom>
              <a:avLst/>
              <a:gdLst/>
              <a:ahLst/>
              <a:cxnLst/>
              <a:rect l="l" t="t" r="r" b="b"/>
              <a:pathLst>
                <a:path w="2437130" h="469900" extrusionOk="0">
                  <a:moveTo>
                    <a:pt x="2436812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2436812" y="469900"/>
                  </a:lnTo>
                  <a:lnTo>
                    <a:pt x="2436812" y="0"/>
                  </a:lnTo>
                  <a:close/>
                </a:path>
              </a:pathLst>
            </a:custGeom>
            <a:solidFill>
              <a:srgbClr val="091D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r>
                <a:rPr lang="el-GR" sz="975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Εξωτερικοί παράγοντες που μπορούν να σε εμποδίσουν να πετύχεις τους στόχους σου:</a:t>
              </a:r>
              <a:endParaRPr sz="975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5" name="Google Shape;165;p56"/>
          <p:cNvSpPr txBox="1"/>
          <p:nvPr/>
        </p:nvSpPr>
        <p:spPr>
          <a:xfrm>
            <a:off x="6422582" y="358708"/>
            <a:ext cx="1369100" cy="1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0" marR="321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el-GR" sz="975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ΑΠΕΙΛΕΣ</a:t>
            </a:r>
            <a:endParaRPr sz="975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56"/>
          <p:cNvSpPr/>
          <p:nvPr/>
        </p:nvSpPr>
        <p:spPr>
          <a:xfrm>
            <a:off x="2978753" y="541651"/>
            <a:ext cx="1748641" cy="815277"/>
          </a:xfrm>
          <a:custGeom>
            <a:avLst/>
            <a:gdLst/>
            <a:ahLst/>
            <a:cxnLst/>
            <a:rect l="l" t="t" r="r" b="b"/>
            <a:pathLst>
              <a:path w="2437130" h="469900" extrusionOk="0">
                <a:moveTo>
                  <a:pt x="2436812" y="0"/>
                </a:moveTo>
                <a:lnTo>
                  <a:pt x="0" y="0"/>
                </a:lnTo>
                <a:lnTo>
                  <a:pt x="0" y="469900"/>
                </a:lnTo>
                <a:lnTo>
                  <a:pt x="2436812" y="469900"/>
                </a:lnTo>
                <a:lnTo>
                  <a:pt x="2436812" y="0"/>
                </a:lnTo>
                <a:close/>
              </a:path>
            </a:pathLst>
          </a:custGeom>
          <a:solidFill>
            <a:srgbClr val="091D5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el-GR" sz="975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Εσωτερικοί παράγοντες (εξαρτώνται αποκλειστικά από εσάς) που μπορούν να σε εμποδίζουν να πετύχεις τους στόχους σου:</a:t>
            </a:r>
            <a:endParaRPr sz="975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56"/>
          <p:cNvSpPr txBox="1"/>
          <p:nvPr/>
        </p:nvSpPr>
        <p:spPr>
          <a:xfrm>
            <a:off x="6315163" y="1435344"/>
            <a:ext cx="1641794" cy="287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178235" marR="314325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Noto Sans Symbols"/>
              <a:buChar char="❑"/>
            </a:pPr>
            <a:r>
              <a:rPr lang="el-GR" sz="975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Πρόβλημα στην αγορά εργασίας (ανάλογα την ζήτηση)</a:t>
            </a:r>
            <a:endParaRPr sz="975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8235" marR="314325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Noto Sans Symbols"/>
              <a:buChar char="❑"/>
            </a:pPr>
            <a:r>
              <a:rPr lang="el-GR" sz="975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Έλλειψη θέσεων στον συγκεκριμένο τομέα</a:t>
            </a:r>
            <a:endParaRPr sz="975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8235" marR="314325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Noto Sans Symbols"/>
              <a:buChar char="❑"/>
            </a:pPr>
            <a:r>
              <a:rPr lang="el-GR" sz="975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Φοιτητές με καλύτερο βαθμό πτυχίου</a:t>
            </a:r>
            <a:endParaRPr sz="975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8235" marR="314325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Noto Sans Symbols"/>
              <a:buChar char="❑"/>
            </a:pPr>
            <a:r>
              <a:rPr lang="el-GR" sz="975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Στελέχη με περισσότερη πείρα</a:t>
            </a:r>
            <a:endParaRPr dirty="0"/>
          </a:p>
          <a:p>
            <a:pPr marL="6786" marR="23181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75" b="0" i="0" u="none" strike="noStrike" cap="none" dirty="0">
              <a:solidFill>
                <a:srgbClr val="091D5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56"/>
          <p:cNvSpPr txBox="1"/>
          <p:nvPr/>
        </p:nvSpPr>
        <p:spPr>
          <a:xfrm>
            <a:off x="1293441" y="1506787"/>
            <a:ext cx="1678500" cy="360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178235" marR="314325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Noto Sans Symbols"/>
              <a:buChar char="❑"/>
            </a:pPr>
            <a:r>
              <a:rPr lang="el-GR" sz="975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Συνεπής</a:t>
            </a:r>
            <a:endParaRPr sz="975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8235" marR="314325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Noto Sans Symbols"/>
              <a:buChar char="❑"/>
            </a:pPr>
            <a:r>
              <a:rPr lang="el-GR" sz="975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Οργανωτικ</a:t>
            </a:r>
            <a:r>
              <a:rPr lang="el-GR" sz="975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ός</a:t>
            </a:r>
            <a:endParaRPr sz="975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8235" marR="314325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Noto Sans Symbols"/>
              <a:buChar char="❑"/>
            </a:pPr>
            <a:r>
              <a:rPr lang="el-GR" sz="975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Ανταγωνιστικός</a:t>
            </a:r>
            <a:endParaRPr sz="975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8235" marR="314325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Noto Sans Symbols"/>
              <a:buChar char="❑"/>
            </a:pPr>
            <a:r>
              <a:rPr lang="el-GR" sz="975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Δυναμικός</a:t>
            </a:r>
            <a:endParaRPr sz="975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8235" marR="314325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Noto Sans Symbols"/>
              <a:buChar char="❑"/>
            </a:pPr>
            <a:r>
              <a:rPr lang="el-GR" sz="975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Σωστή διαχείριση </a:t>
            </a:r>
            <a:r>
              <a:rPr lang="el-GR" sz="975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χρόνου</a:t>
            </a:r>
            <a:endParaRPr sz="975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8235" marR="314325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75"/>
              <a:buFont typeface="Century Gothic"/>
              <a:buChar char="❑"/>
            </a:pPr>
            <a:r>
              <a:rPr lang="el-GR" sz="975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Ομαδικό πνεύμα</a:t>
            </a:r>
            <a:endParaRPr sz="975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8235" marR="314325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75"/>
              <a:buFont typeface="Century Gothic"/>
              <a:buChar char="❑"/>
            </a:pPr>
            <a:r>
              <a:rPr lang="el-GR" sz="975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Θέληση για συνεχή εξέλιξη</a:t>
            </a:r>
            <a:endParaRPr sz="975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314325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75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314325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75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786" marR="231815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75" b="0" i="0" u="none" strike="noStrike" cap="none" dirty="0">
              <a:solidFill>
                <a:srgbClr val="091D5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141</Words>
  <Application>Microsoft Office PowerPoint</Application>
  <PresentationFormat>Προβολή στην οθόνη (16:9)</PresentationFormat>
  <Paragraphs>29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10" baseType="lpstr">
      <vt:lpstr>Century Gothic</vt:lpstr>
      <vt:lpstr>Lucida Sans</vt:lpstr>
      <vt:lpstr>Arial</vt:lpstr>
      <vt:lpstr>Raleway</vt:lpstr>
      <vt:lpstr>Lato</vt:lpstr>
      <vt:lpstr>Verdana</vt:lpstr>
      <vt:lpstr>Arial Narrow</vt:lpstr>
      <vt:lpstr>Noto Sans Symbols</vt:lpstr>
      <vt:lpstr>Streamline</vt:lpstr>
      <vt:lpstr>Personal SWOT Ανάλυση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SWOT Ανάλυση</dc:title>
  <dc:creator>anagnos</dc:creator>
  <cp:lastModifiedBy>anagnos</cp:lastModifiedBy>
  <cp:revision>2</cp:revision>
  <dcterms:modified xsi:type="dcterms:W3CDTF">2022-06-06T11:16:32Z</dcterms:modified>
</cp:coreProperties>
</file>