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9" r:id="rId4"/>
    <p:sldId id="258" r:id="rId5"/>
    <p:sldId id="260" r:id="rId6"/>
    <p:sldId id="262" r:id="rId7"/>
    <p:sldId id="263" r:id="rId8"/>
    <p:sldId id="261" r:id="rId9"/>
    <p:sldId id="264" r:id="rId10"/>
    <p:sldId id="266" r:id="rId11"/>
    <p:sldId id="267" r:id="rId12"/>
    <p:sldId id="265" r:id="rId1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D6"/>
    <a:srgbClr val="D9EDEF"/>
    <a:srgbClr val="F8DCDC"/>
    <a:srgbClr val="EEA8A8"/>
    <a:srgbClr val="CE1E0C"/>
    <a:srgbClr val="F22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Μεσαίο στυλ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Μεσαίο στυλ 2 - Έμφαση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Μεσαίο στυλ 2 - Έμφαση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Μεσαίο στυλ 3 - Έμφαση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Μεσαίο στυλ 4 - Έμφαση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F7C83-395D-4CA3-8961-EB74FC43D2AD}" type="datetimeFigureOut">
              <a:rPr lang="el-GR" smtClean="0"/>
              <a:t>17/2/2023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0C35C-1074-41AF-BAE1-225F2C1F68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2860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7FE0941-7E5A-4828-9132-5303DE189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9E6F34B-3B82-4852-BC4B-5F6FA5971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1E8ABC6-183D-45CC-BE82-AA3467BA9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BEDC-55B0-418D-9B7B-31D342F45EC0}" type="datetimeFigureOut">
              <a:rPr lang="el-GR" smtClean="0"/>
              <a:t>17/2/2023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6EC15BC-09F8-4CE3-94B1-85161CFAD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C5C4746-CD02-467A-A67A-61CD7DE50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AC741-E208-4A1B-811C-60FBBCC8F3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685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ED6021E-B919-4E80-8182-67D1FDEB5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DE9AD08-35FC-46AC-86C2-A27060E10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26CE991-98A9-416B-A6BC-F1E29C6D4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BEDC-55B0-418D-9B7B-31D342F45EC0}" type="datetimeFigureOut">
              <a:rPr lang="el-GR" smtClean="0"/>
              <a:t>17/2/2023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C293657-DD57-43E5-AA06-C8F2E4670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6D6F967-A817-492C-9234-D0F96A99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AC741-E208-4A1B-811C-60FBBCC8F3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929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01BF1CA-7AD7-4328-9700-7DA417E66A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1026052-6C58-4003-81EB-586AA7FDC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BA4E374-A616-4591-AF6D-C37EC80F7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BEDC-55B0-418D-9B7B-31D342F45EC0}" type="datetimeFigureOut">
              <a:rPr lang="el-GR" smtClean="0"/>
              <a:t>17/2/2023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22A03-477E-4A0D-BFB3-7274C3774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51F955B-9A7F-4B89-9DFE-392444A84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AC741-E208-4A1B-811C-60FBBCC8F3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5078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A6FDACE-F252-45C9-B6A5-FE895CB69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3FD78E5-9C3F-4C90-B9D9-8D10C5954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0B4564C-58C3-40F0-8C2E-8763B175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BEDC-55B0-418D-9B7B-31D342F45EC0}" type="datetimeFigureOut">
              <a:rPr lang="el-GR" smtClean="0"/>
              <a:t>17/2/2023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0066779-0CA2-45AC-8B3A-E5A9A598B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24953DF-F5D4-4681-9564-03929320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AC741-E208-4A1B-811C-60FBBCC8F3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065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60D4AC-6A3B-472D-B6A8-CE006C7D0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4E9825C-A9C8-4385-BEED-9B9E34F65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F304FDF-8F69-480D-BB14-A26813AC6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BEDC-55B0-418D-9B7B-31D342F45EC0}" type="datetimeFigureOut">
              <a:rPr lang="el-GR" smtClean="0"/>
              <a:t>17/2/2023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3214288-E0A8-4CDC-8B6C-96C1C8ECF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772D840-D608-438E-9ED1-716E0A67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AC741-E208-4A1B-811C-60FBBCC8F3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9662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D9FF2B5-26FC-4788-B110-C1B68A67C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198B2F3-AF19-48D9-B1C8-61F3B6BFF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CBEA925-5DD0-4EAB-979A-287755C5C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EBCEF73-EB3A-483C-AB83-164FE1483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BEDC-55B0-418D-9B7B-31D342F45EC0}" type="datetimeFigureOut">
              <a:rPr lang="el-GR" smtClean="0"/>
              <a:t>17/2/2023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B94C7D1-AE5D-439E-B0BB-BD38EF45B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01EB9E0-5980-4D8E-B99F-22522B25F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AC741-E208-4A1B-811C-60FBBCC8F3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6700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242B061-A44D-4370-BACD-55E6D9C7A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E4CA4BA-63DB-49E1-9C3C-06A73834D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5F7D963-B74B-44BF-BC3C-7349E42C4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0DC67E3C-B842-4505-987B-B22AB7FAC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AF55F5E7-1C91-4DB7-BA74-35D858F2B5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DA87B22E-5E99-469A-AE07-589F56342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BEDC-55B0-418D-9B7B-31D342F45EC0}" type="datetimeFigureOut">
              <a:rPr lang="el-GR" smtClean="0"/>
              <a:t>17/2/2023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6E98614D-37BB-4DC2-B2B3-3C11B01FD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20634C98-4BB1-4174-98EC-46985418E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AC741-E208-4A1B-811C-60FBBCC8F3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9174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77CD4AE-C288-49B7-94E9-E59AD4415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C6C37E35-9C99-4EDF-85F6-49F042070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BEDC-55B0-418D-9B7B-31D342F45EC0}" type="datetimeFigureOut">
              <a:rPr lang="el-GR" smtClean="0"/>
              <a:t>17/2/2023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E0B6DDD2-5DF0-4B48-B684-C4B3B8E7C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92AE980-E5B0-4671-81E8-E474739A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AC741-E208-4A1B-811C-60FBBCC8F3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716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52FA3CA7-1BC2-4C00-B727-5D9C112E5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BEDC-55B0-418D-9B7B-31D342F45EC0}" type="datetimeFigureOut">
              <a:rPr lang="el-GR" smtClean="0"/>
              <a:t>17/2/2023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E94964A-0C4F-4D1C-A731-07D448B0B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FE1E35D-A636-477C-AEBC-C58E2B50A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AC741-E208-4A1B-811C-60FBBCC8F3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9840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CE6590D-0A0E-4C1E-8D37-2E0EA3C34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627DCC2-2FA0-4979-B035-EFAC0DEAB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96D26BC-486E-4CD0-B112-851E9C7AA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C8140DB-4FBC-4F47-BBFE-17A86CD2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BEDC-55B0-418D-9B7B-31D342F45EC0}" type="datetimeFigureOut">
              <a:rPr lang="el-GR" smtClean="0"/>
              <a:t>17/2/2023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15B4CAA-8A28-415D-A98E-33D05FA83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D2939D1-DBF2-46A4-8C4E-22B082206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AC741-E208-4A1B-811C-60FBBCC8F3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5473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F527CE-FA87-47DA-8E26-E2FA1BC6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6A4859F0-B2C2-4327-AC68-334C70C69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51ED074-C986-433A-9306-A9C1C0357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BA50BEE-A78A-44DF-9577-B3038227C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BEDC-55B0-418D-9B7B-31D342F45EC0}" type="datetimeFigureOut">
              <a:rPr lang="el-GR" smtClean="0"/>
              <a:t>17/2/2023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F646723-D6DC-4D78-8481-E34A4B6ED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861BE60-784A-467C-8A91-B670E4D75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AC741-E208-4A1B-811C-60FBBCC8F3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4257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8CD0ADA6-6A5C-4459-9775-60AFC1E72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2DFC8FD-5547-4EE0-8B79-6FD174F67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839D7B0-F832-457A-AD1C-21BCC03F2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BBEDC-55B0-418D-9B7B-31D342F45EC0}" type="datetimeFigureOut">
              <a:rPr lang="el-GR" smtClean="0"/>
              <a:t>17/2/2023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E796B9C-AAE1-48F3-95D3-1B7FA79F3E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5F8CE9C-5630-4647-A326-0712177501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AC741-E208-4A1B-811C-60FBBCC8F36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505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hyperlink" Target="https://www.wallpaperflare.com/white-book-page-background-tree-education-literature-learning-wallpaper-qauwb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12033111" TargetMode="External"/><Relationship Id="rId2" Type="http://schemas.openxmlformats.org/officeDocument/2006/relationships/hyperlink" Target="https://www.sciencedirect.com/science/article/pii/S0738059314000856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ohchr.org/Documents/Publications/LegislativeHistorycrc1en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esdoc.unesco.org/ark:/48223/pf0000260460?posInSet=1&amp;queryId=385a7962-c9ad-4fa5-9e06-4ff5b70dd32d" TargetMode="External"/><Relationship Id="rId2" Type="http://schemas.openxmlformats.org/officeDocument/2006/relationships/hyperlink" Target="https://unesdoc.unesco.org/ark:/48223/pf000036655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efworld.org/pdfid/585150624.pdf" TargetMode="External"/><Relationship Id="rId5" Type="http://schemas.openxmlformats.org/officeDocument/2006/relationships/hyperlink" Target="https://www.ohchr.org/Documents/HRBodies/HRCouncil/RegularSession/Session23/A.HRC.23.35_en.pdf" TargetMode="External"/><Relationship Id="rId4" Type="http://schemas.openxmlformats.org/officeDocument/2006/relationships/hyperlink" Target="https://undocs.org/CRC/GC/2001/1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3.wdp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courses.lumenlearning.com/wmopen-introtosociology/chapter/theoretical-perspectives-on-society-2/" TargetMode="External"/><Relationship Id="rId9" Type="http://schemas.openxmlformats.org/officeDocument/2006/relationships/hyperlink" Target="https://foto.wuestenigel.com/dont-forget-reminder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ngimg.com/download/38022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313DC5C-0D4A-43DA-A77C-17852E27E256}"/>
              </a:ext>
            </a:extLst>
          </p:cNvPr>
          <p:cNvSpPr txBox="1"/>
          <p:nvPr/>
        </p:nvSpPr>
        <p:spPr>
          <a:xfrm>
            <a:off x="1260204" y="1964875"/>
            <a:ext cx="9144000" cy="400109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a:blip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l-G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δικαίωμα στην Εκπαίδευση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Άρθρα 28 και 29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Διεθνούς Σύμβασης Δικαιωμάτων του Παιδιού</a:t>
            </a: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l-G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</a:t>
            </a:r>
            <a:endParaRPr lang="el-G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l-G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l-G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73E5630A-62E8-48BA-827B-568037642A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3"/>
            <a:ext cx="2520408" cy="1271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B3AC4F-2459-4D2D-9949-9F8F924A13EB}"/>
              </a:ext>
            </a:extLst>
          </p:cNvPr>
          <p:cNvSpPr txBox="1"/>
          <p:nvPr/>
        </p:nvSpPr>
        <p:spPr>
          <a:xfrm>
            <a:off x="4546724" y="6163615"/>
            <a:ext cx="2858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Μαΐου 2021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2CA599-67A5-4C92-813E-7A762F45CD80}"/>
              </a:ext>
            </a:extLst>
          </p:cNvPr>
          <p:cNvSpPr txBox="1"/>
          <p:nvPr/>
        </p:nvSpPr>
        <p:spPr>
          <a:xfrm>
            <a:off x="4645433" y="5765915"/>
            <a:ext cx="30435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Καρτάλη Κωνσταντίνα</a:t>
            </a:r>
            <a:endParaRPr lang="el-GR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788638-DEAC-439D-A5AE-6CCFBB13C2A4}"/>
              </a:ext>
            </a:extLst>
          </p:cNvPr>
          <p:cNvSpPr txBox="1"/>
          <p:nvPr/>
        </p:nvSpPr>
        <p:spPr>
          <a:xfrm>
            <a:off x="2889269" y="995734"/>
            <a:ext cx="5601784" cy="1077218"/>
          </a:xfrm>
          <a:prstGeom prst="rect">
            <a:avLst/>
          </a:prstGeom>
          <a:noFill/>
          <a:effectLst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l-GR" sz="1600" b="1" dirty="0">
                <a:latin typeface="Arial Black" panose="020B0A04020102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Διαδικτυακό Εκπαιδευτικό Σεμινάριο</a:t>
            </a:r>
            <a:endParaRPr lang="el-GR" sz="1600" dirty="0">
              <a:latin typeface="Arial Black" panose="020B0A04020102020204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endParaRPr lang="en-US" sz="1600" i="1" dirty="0">
              <a:latin typeface="Bahnschrift SemiLight SemiConde" panose="020B05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600" i="1" dirty="0">
                <a:latin typeface="Bahnschrift SemiLight SemiConde" panose="020B05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“</a:t>
            </a:r>
            <a:r>
              <a:rPr lang="el-GR" sz="1600" i="1" dirty="0">
                <a:latin typeface="Bahnschrift SemiLight SemiConde" panose="020B05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Οι δράσεις της </a:t>
            </a:r>
            <a:r>
              <a:rPr lang="en-US" sz="1600" i="1" dirty="0">
                <a:latin typeface="Bahnschrift SemiLight SemiConde" panose="020B05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UNESCO </a:t>
            </a:r>
            <a:r>
              <a:rPr lang="el-GR" sz="1600" i="1" dirty="0">
                <a:latin typeface="Bahnschrift SemiLight SemiConde" panose="020B05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για μία Εκπαίδευση χωρίς αποκλεισμούς</a:t>
            </a:r>
            <a:r>
              <a:rPr lang="en-US" sz="1600" i="1" dirty="0">
                <a:latin typeface="Bahnschrift SemiLight SemiConde" panose="020B05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l-GR" sz="1600" i="1" dirty="0">
                <a:latin typeface="Bahnschrift SemiLight SemiConde" panose="020B05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στο πλαίσιο των 17 στόχων αειφόρου ανάπτυξης</a:t>
            </a:r>
            <a:r>
              <a:rPr lang="en-US" sz="1600" i="1" dirty="0">
                <a:latin typeface="Bahnschrift SemiLight SemiConde" panose="020B05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”</a:t>
            </a:r>
            <a:endParaRPr lang="el-GR" sz="1600" i="1" dirty="0">
              <a:latin typeface="Bahnschrift SemiLight SemiConde" panose="020B05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F01DA3F0-0FCE-4450-AD6B-9B872E2C3F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60" y="-1"/>
            <a:ext cx="3786840" cy="1656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6440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0">
              <a:srgbClr val="D9EDEF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25A316-818D-4E6C-B598-89ABBE5D1BE0}"/>
              </a:ext>
            </a:extLst>
          </p:cNvPr>
          <p:cNvSpPr txBox="1"/>
          <p:nvPr/>
        </p:nvSpPr>
        <p:spPr>
          <a:xfrm>
            <a:off x="896644" y="310719"/>
            <a:ext cx="2686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ΒΙΒΛΙΟΓΡΑΦΙΑ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C697F8-6889-420C-91F2-058FFEFEE66D}"/>
              </a:ext>
            </a:extLst>
          </p:cNvPr>
          <p:cNvSpPr txBox="1"/>
          <p:nvPr/>
        </p:nvSpPr>
        <p:spPr>
          <a:xfrm>
            <a:off x="333465" y="1270015"/>
            <a:ext cx="10348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Νάσκου – </a:t>
            </a:r>
            <a:r>
              <a:rPr lang="el-GR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Περράκη Π. , Χρυσόγονος Κ., Ανθόπουλος Χ.  </a:t>
            </a:r>
            <a:r>
              <a:rPr lang="el-GR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(2002)., Η Διεθνής Σύμβαση για τα Δικαιώματα του Παιδιού και η εσωτερική έννομη τάξη, ερμηνεία κατ’ άρθρο, σελ. 303. Εκδόσεις Αντ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l-GR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Ν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l-GR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Σάκκουλα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2002.</a:t>
            </a:r>
            <a:endParaRPr lang="el-GR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CA0EAF-8935-4DA4-99D6-23A2AAC75CD7}"/>
              </a:ext>
            </a:extLst>
          </p:cNvPr>
          <p:cNvSpPr txBox="1"/>
          <p:nvPr/>
        </p:nvSpPr>
        <p:spPr>
          <a:xfrm>
            <a:off x="333465" y="2095498"/>
            <a:ext cx="103484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Cassola Adele</a:t>
            </a:r>
            <a:r>
              <a:rPr lang="el-G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Heymann</a:t>
            </a:r>
            <a:r>
              <a:rPr lang="el-G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Jody,</a:t>
            </a:r>
            <a:r>
              <a:rPr lang="el-G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Raub</a:t>
            </a:r>
            <a:r>
              <a:rPr lang="el-G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(201</a:t>
            </a:r>
            <a:r>
              <a:rPr lang="el-GR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16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Constitutional rights to education and their relationship to national</a:t>
            </a:r>
            <a:r>
              <a:rPr lang="el-GR" sz="16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policy and school enrolment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</a:t>
            </a:r>
            <a:r>
              <a:rPr lang="el-GR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133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Journal of Educational Development, Vol. 39. </a:t>
            </a:r>
            <a:r>
              <a:rPr lang="el-GR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Ανακτήθηκε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από </a:t>
            </a: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https://www.sciencedirect.com/science/article/pii/S0738059314000856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l-GR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1A505D-48A1-4183-9901-F38785894925}"/>
              </a:ext>
            </a:extLst>
          </p:cNvPr>
          <p:cNvSpPr txBox="1"/>
          <p:nvPr/>
        </p:nvSpPr>
        <p:spPr>
          <a:xfrm>
            <a:off x="329024" y="3104808"/>
            <a:ext cx="103317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Corbett Michael, Shahidi Mehrdad </a:t>
            </a:r>
            <a:r>
              <a:rPr lang="en-US" sz="160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(2020)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Justice, Children’s Rights, and Education, </a:t>
            </a:r>
            <a:r>
              <a:rPr lang="en-US" sz="1600" b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31. Journal of Multidisciplinary Research at Trent, Vol. 2 Issue 1. </a:t>
            </a:r>
            <a:endParaRPr lang="el-GR" sz="1600" b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l-GR" sz="1600" b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Ανακτήθηκε από </a:t>
            </a:r>
            <a:r>
              <a:rPr lang="en-US" sz="1600" b="0" i="0" u="none" strike="noStrike" baseline="0" dirty="0">
                <a:solidFill>
                  <a:srgbClr val="387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https://www.researchgate.net/publication/338645728</a:t>
            </a:r>
            <a:r>
              <a:rPr lang="el-GR" sz="1600" b="0" i="0" u="none" strike="noStrike" baseline="0" dirty="0">
                <a:solidFill>
                  <a:srgbClr val="387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b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43DFE3-C7B0-43B3-8B3C-69D4D61F65A8}"/>
              </a:ext>
            </a:extLst>
          </p:cNvPr>
          <p:cNvSpPr txBox="1"/>
          <p:nvPr/>
        </p:nvSpPr>
        <p:spPr>
          <a:xfrm>
            <a:off x="320701" y="4150800"/>
            <a:ext cx="10331759" cy="1249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5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Lundy Laura, Orr Karen, Shier Harry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(2017).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Children’s Education Rights: Global Perspectives,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p. 366, In book: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Handbook for Children's Rights: Global and multidisciplinary perspectives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Publisher: Routledge. Editors: Martin D Ruck, Michele Peterson-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Badali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Michael Freeman</a:t>
            </a:r>
            <a:r>
              <a:rPr lang="el-GR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Ανακτήθηκε από </a:t>
            </a:r>
            <a:r>
              <a:rPr lang="en-US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https://www.researchgate.net/publication/312033111</a:t>
            </a:r>
            <a:r>
              <a:rPr lang="el-GR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l-GR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 lvl="0" algn="just">
              <a:spcBef>
                <a:spcPts val="5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566C74-30E6-4559-8670-DC1749C9F97E}"/>
              </a:ext>
            </a:extLst>
          </p:cNvPr>
          <p:cNvSpPr txBox="1"/>
          <p:nvPr/>
        </p:nvSpPr>
        <p:spPr>
          <a:xfrm>
            <a:off x="320701" y="5216991"/>
            <a:ext cx="103611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Office of the United Nations, High Commissioner of Human Rights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(2007).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Legislative History of the Convention on the Rights of the Child,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 1, p. 1-79.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Ανακτήθηκε από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https://www.ohchr.org/Documents/Publications/LegislativeHistorycrc1en.pdf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59997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71000">
              <a:srgbClr val="D9EDEF"/>
            </a:gs>
            <a:gs pos="1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C6CD98-E9E4-43AA-AB45-0356A97F6BBE}"/>
              </a:ext>
            </a:extLst>
          </p:cNvPr>
          <p:cNvSpPr txBox="1"/>
          <p:nvPr/>
        </p:nvSpPr>
        <p:spPr>
          <a:xfrm>
            <a:off x="896644" y="310719"/>
            <a:ext cx="2686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ΒΙΒΛΙΟΓΡΑΦΙΑ</a:t>
            </a:r>
            <a:endParaRPr lang="el-GR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6A90DB-66FA-4439-85FD-BB8BEDCE2EED}"/>
              </a:ext>
            </a:extLst>
          </p:cNvPr>
          <p:cNvSpPr txBox="1"/>
          <p:nvPr/>
        </p:nvSpPr>
        <p:spPr>
          <a:xfrm>
            <a:off x="329586" y="2699198"/>
            <a:ext cx="103484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UNESCO, Education Sector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UK Right to Education Initiative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(2019).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Right to education handbook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p. 50. Paris, France</a:t>
            </a:r>
            <a:r>
              <a:rPr lang="el-GR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United Nations Educational, Scientific and Cultural Organization (UNESCO). </a:t>
            </a:r>
            <a:r>
              <a:rPr lang="el-GR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Ανακτήθηκε από </a:t>
            </a: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https://unesdoc.unesco.org/ark:/48223/pf0000366556</a:t>
            </a:r>
            <a:r>
              <a:rPr lang="el-GR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l-GR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0378E3-28F2-4562-ACD2-7EDF606D5D56}"/>
              </a:ext>
            </a:extLst>
          </p:cNvPr>
          <p:cNvSpPr txBox="1"/>
          <p:nvPr/>
        </p:nvSpPr>
        <p:spPr>
          <a:xfrm>
            <a:off x="329586" y="1130700"/>
            <a:ext cx="103484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UNESCO, Education Sector and</a:t>
            </a:r>
            <a:r>
              <a:rPr 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Delphine Santini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(2017). </a:t>
            </a:r>
            <a:r>
              <a:rPr lang="en-US" sz="16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Operationalizing Sustainable Development Goal 4: a review of national legislations on the right to education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24. Paris, France</a:t>
            </a:r>
            <a:r>
              <a:rPr lang="el-GR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United Nations Educational, Scientific and Cultural Organization (UNESCO). 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l-GR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Ανακτήθηκε από</a:t>
            </a: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https://unesdoc.unesco.org/ark:/48223/pf0000260460?posInSet=1&amp;queryId=385a7962-c9ad-4fa5-9e06-4ff5b70dd32d</a:t>
            </a:r>
            <a:r>
              <a:rPr lang="el-GR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l-GR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F92AA9-7382-47A0-B061-216F4DF9564A}"/>
              </a:ext>
            </a:extLst>
          </p:cNvPr>
          <p:cNvSpPr txBox="1"/>
          <p:nvPr/>
        </p:nvSpPr>
        <p:spPr>
          <a:xfrm>
            <a:off x="329585" y="4795272"/>
            <a:ext cx="103484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United Nations Committee on the Rights of the Child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(17 April 2001). General Comment No. 1, Annex IX,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ARTICLE 29 (1): THE AIMS OF EDUCATION.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Retrieved from </a:t>
            </a:r>
            <a:r>
              <a:rPr lang="en-US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https</a:t>
            </a:r>
            <a:r>
              <a:rPr lang="el-GR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://</a:t>
            </a:r>
            <a:r>
              <a:rPr lang="en-US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undocs</a:t>
            </a:r>
            <a:r>
              <a:rPr lang="el-GR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.</a:t>
            </a:r>
            <a:r>
              <a:rPr lang="en-US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org</a:t>
            </a:r>
            <a:r>
              <a:rPr lang="el-GR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/</a:t>
            </a:r>
            <a:r>
              <a:rPr lang="en-US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CRC</a:t>
            </a:r>
            <a:r>
              <a:rPr lang="el-GR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/</a:t>
            </a:r>
            <a:r>
              <a:rPr lang="en-US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GC</a:t>
            </a:r>
            <a:r>
              <a:rPr lang="el-GR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/2001/1</a:t>
            </a:r>
            <a:r>
              <a:rPr lang="el-GR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l-GR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ED1731-CB67-4253-A7D0-33E6BF05CB11}"/>
              </a:ext>
            </a:extLst>
          </p:cNvPr>
          <p:cNvSpPr txBox="1"/>
          <p:nvPr/>
        </p:nvSpPr>
        <p:spPr>
          <a:xfrm>
            <a:off x="278527" y="5416976"/>
            <a:ext cx="103739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l-GR" sz="16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United Nations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General Assembly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l-GR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10 May </a:t>
            </a:r>
            <a:r>
              <a:rPr lang="el-GR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2013). </a:t>
            </a:r>
            <a:r>
              <a:rPr lang="en-US" sz="160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Report of the Special Rapporteur on the right to education, Kishore Singh</a:t>
            </a:r>
            <a:r>
              <a:rPr lang="el-GR" sz="160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sz="160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Justiciability of the right to education</a:t>
            </a:r>
            <a:r>
              <a:rPr lang="el-GR" sz="160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sz="16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Human Rights Council</a:t>
            </a:r>
            <a:r>
              <a:rPr lang="el-GR" sz="16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16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Twenty-third session</a:t>
            </a:r>
            <a:r>
              <a:rPr lang="el-GR" sz="16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16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Agenda item 3. </a:t>
            </a:r>
            <a:r>
              <a:rPr lang="el-GR" sz="16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Ανακτήθηκε από </a:t>
            </a:r>
            <a:r>
              <a:rPr lang="en-US" sz="16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hlinkClick r:id="rId5"/>
              </a:rPr>
              <a:t>https://www.ohchr.org/Documents/HRBodies/HRCouncil/RegularSession/Session23/A.HRC.23.35_en.pdf</a:t>
            </a:r>
            <a:r>
              <a:rPr lang="el-GR" sz="16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.</a:t>
            </a:r>
            <a:endParaRPr lang="en-US" sz="140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A8DAAC-07CE-4329-A175-BAA07C626869}"/>
              </a:ext>
            </a:extLst>
          </p:cNvPr>
          <p:cNvSpPr txBox="1"/>
          <p:nvPr/>
        </p:nvSpPr>
        <p:spPr>
          <a:xfrm>
            <a:off x="329585" y="3813345"/>
            <a:ext cx="103484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UNICEF</a:t>
            </a:r>
            <a:r>
              <a:rPr lang="el-GR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Hodgkin Rachel 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(2012). 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Implementation Handbook for the Convention on the Rights of the Child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Fully Revised Third Edition, p. 4</a:t>
            </a:r>
            <a:r>
              <a:rPr lang="el-GR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07-4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11. Switzerland, Geneva. UNICEF, United Nations Children’s Fund, Publication Year: 2007. </a:t>
            </a:r>
            <a:r>
              <a:rPr lang="el-GR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Ανακτήθηκε από </a:t>
            </a:r>
            <a:r>
              <a:rPr lang="en-US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https</a:t>
            </a:r>
            <a:r>
              <a:rPr lang="el-GR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://</a:t>
            </a:r>
            <a:r>
              <a:rPr lang="en-US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www</a:t>
            </a:r>
            <a:r>
              <a:rPr lang="el-GR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.</a:t>
            </a:r>
            <a:r>
              <a:rPr lang="en-US" sz="160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refworld</a:t>
            </a:r>
            <a:r>
              <a:rPr lang="el-GR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.</a:t>
            </a:r>
            <a:r>
              <a:rPr lang="en-US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org</a:t>
            </a:r>
            <a:r>
              <a:rPr lang="el-GR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/</a:t>
            </a:r>
            <a:r>
              <a:rPr lang="en-US" sz="160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pdfid</a:t>
            </a:r>
            <a:r>
              <a:rPr lang="el-GR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/585150624.</a:t>
            </a:r>
            <a:r>
              <a:rPr lang="en-US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pdf</a:t>
            </a:r>
            <a:r>
              <a:rPr lang="el-GR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678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71000">
              <a:srgbClr val="D9EDEF"/>
            </a:gs>
            <a:gs pos="4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FF6EE0CD-F9FB-43C5-9B02-99CF35D65EF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074" y="0"/>
            <a:ext cx="809643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1865DF-F1E5-4973-A6DE-A2360F515C1D}"/>
              </a:ext>
            </a:extLst>
          </p:cNvPr>
          <p:cNvSpPr txBox="1"/>
          <p:nvPr/>
        </p:nvSpPr>
        <p:spPr>
          <a:xfrm>
            <a:off x="45649" y="7560492"/>
            <a:ext cx="8055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900">
                <a:hlinkClick r:id="rId4" tooltip="https://courses.lumenlearning.com/wmopen-introtosociology/chapter/theoretical-perspectives-on-society-2/"/>
              </a:rPr>
              <a:t>Αυτή η φωτογραφία</a:t>
            </a:r>
            <a:r>
              <a:rPr lang="el-GR" sz="900"/>
              <a:t> από Άγνωστος συντάκτης με άδεια χρήσης </a:t>
            </a:r>
            <a:r>
              <a:rPr lang="el-GR" sz="900">
                <a:hlinkClick r:id="rId5" tooltip="https://creativecommons.org/licenses/by/3.0/"/>
              </a:rPr>
              <a:t>CC BY</a:t>
            </a:r>
            <a:endParaRPr lang="el-GR" sz="900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AA73860A-8760-41B7-8BB9-9E9DCB07125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836" y="0"/>
            <a:ext cx="4062164" cy="1858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CECA62B5-95CE-44F7-B196-8DA4963B2D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9137" t="23806" r="31467" b="21109"/>
          <a:stretch/>
        </p:blipFill>
        <p:spPr>
          <a:xfrm>
            <a:off x="4971495" y="2249749"/>
            <a:ext cx="1124505" cy="1089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79FD69A-C42E-4C83-BAE5-7387903842DA}"/>
              </a:ext>
            </a:extLst>
          </p:cNvPr>
          <p:cNvSpPr txBox="1"/>
          <p:nvPr/>
        </p:nvSpPr>
        <p:spPr>
          <a:xfrm rot="1444803">
            <a:off x="4509857" y="4767886"/>
            <a:ext cx="1988598" cy="954107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Ink Free" panose="03080402000500000000" pitchFamily="66" charset="0"/>
              </a:rPr>
              <a:t>Every child has rights</a:t>
            </a:r>
            <a:endParaRPr lang="el-GR" sz="28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FCF61B-792F-4BA0-9D58-4C22B39CD9D6}"/>
              </a:ext>
            </a:extLst>
          </p:cNvPr>
          <p:cNvSpPr txBox="1"/>
          <p:nvPr/>
        </p:nvSpPr>
        <p:spPr>
          <a:xfrm>
            <a:off x="8646852" y="3437877"/>
            <a:ext cx="2817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Ευχαριστώ πολύ για </a:t>
            </a:r>
          </a:p>
          <a:p>
            <a:r>
              <a:rPr lang="el-G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την προσοχή σας!</a:t>
            </a:r>
          </a:p>
        </p:txBody>
      </p:sp>
    </p:spTree>
    <p:extLst>
      <p:ext uri="{BB962C8B-B14F-4D97-AF65-F5344CB8AC3E}">
        <p14:creationId xmlns:p14="http://schemas.microsoft.com/office/powerpoint/2010/main" val="306755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0E11657-9161-4DF0-BC33-4C814B168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73" y="149016"/>
            <a:ext cx="5024761" cy="1119718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l-G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</a:t>
            </a:r>
            <a:br>
              <a:rPr lang="el-G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l-G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ΙΣΤΟΡΙΚΗ ΑΝΑΔΡΟΜΗ: </a:t>
            </a:r>
            <a:br>
              <a:rPr lang="el-G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el-G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l-G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ΠΡΟΣ ΤΗ ΣΥΜΒΑΣΗ ΤΩΝ ΔΙΚΑΙΩΜΑΤΩΝ ΤΟΥ ΠΑΙΔΙΟΥ</a:t>
            </a:r>
            <a:b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l-GR" dirty="0"/>
          </a:p>
        </p:txBody>
      </p:sp>
      <p:cxnSp>
        <p:nvCxnSpPr>
          <p:cNvPr id="8" name="Ευθεία γραμμή σύνδεσης 7">
            <a:extLst>
              <a:ext uri="{FF2B5EF4-FFF2-40B4-BE49-F238E27FC236}">
                <a16:creationId xmlns:a16="http://schemas.microsoft.com/office/drawing/2014/main" id="{3D8EE975-D4CF-478F-A8A2-5FDE32162718}"/>
              </a:ext>
            </a:extLst>
          </p:cNvPr>
          <p:cNvCxnSpPr>
            <a:cxnSpLocks/>
          </p:cNvCxnSpPr>
          <p:nvPr/>
        </p:nvCxnSpPr>
        <p:spPr>
          <a:xfrm>
            <a:off x="2807210" y="1398231"/>
            <a:ext cx="0" cy="4789505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Διάγραμμα ροής: Διάτρητη ταινία 10">
            <a:extLst>
              <a:ext uri="{FF2B5EF4-FFF2-40B4-BE49-F238E27FC236}">
                <a16:creationId xmlns:a16="http://schemas.microsoft.com/office/drawing/2014/main" id="{36CE60FD-7B81-41AE-902D-29559055400C}"/>
              </a:ext>
            </a:extLst>
          </p:cNvPr>
          <p:cNvSpPr/>
          <p:nvPr/>
        </p:nvSpPr>
        <p:spPr>
          <a:xfrm>
            <a:off x="2845200" y="1387406"/>
            <a:ext cx="1966622" cy="967445"/>
          </a:xfrm>
          <a:prstGeom prst="flowChartPunchedTape">
            <a:avLst/>
          </a:prstGeom>
          <a:solidFill>
            <a:schemeClr val="accent5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Διακήρυξη Γενεύης για τα Δικαιώματα του Παιδιού</a:t>
            </a:r>
            <a:endParaRPr lang="el-GR" sz="1600" dirty="0">
              <a:solidFill>
                <a:schemeClr val="tx1"/>
              </a:solidFill>
            </a:endParaRPr>
          </a:p>
        </p:txBody>
      </p:sp>
      <p:sp>
        <p:nvSpPr>
          <p:cNvPr id="14" name="Διάγραμμα ροής: Διάτρητη ταινία 13">
            <a:extLst>
              <a:ext uri="{FF2B5EF4-FFF2-40B4-BE49-F238E27FC236}">
                <a16:creationId xmlns:a16="http://schemas.microsoft.com/office/drawing/2014/main" id="{3705D9DB-D164-4932-A529-398DD03BDAD5}"/>
              </a:ext>
            </a:extLst>
          </p:cNvPr>
          <p:cNvSpPr/>
          <p:nvPr/>
        </p:nvSpPr>
        <p:spPr>
          <a:xfrm>
            <a:off x="802814" y="2519755"/>
            <a:ext cx="1973171" cy="946671"/>
          </a:xfrm>
          <a:prstGeom prst="flowChartPunchedTape">
            <a:avLst/>
          </a:prstGeom>
          <a:solidFill>
            <a:schemeClr val="accent5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Διακήρυξη των Δικαιωμάτων </a:t>
            </a:r>
            <a:r>
              <a:rPr lang="el-GR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του Παιδιού</a:t>
            </a:r>
            <a:endParaRPr lang="el-GR" sz="1600" dirty="0">
              <a:solidFill>
                <a:schemeClr val="tx1"/>
              </a:solidFill>
            </a:endParaRPr>
          </a:p>
        </p:txBody>
      </p:sp>
      <p:sp>
        <p:nvSpPr>
          <p:cNvPr id="15" name="Διάγραμμα ροής: Διάτρητη ταινία 14">
            <a:extLst>
              <a:ext uri="{FF2B5EF4-FFF2-40B4-BE49-F238E27FC236}">
                <a16:creationId xmlns:a16="http://schemas.microsoft.com/office/drawing/2014/main" id="{10187958-4C45-4457-B71D-A4EDE58CED7B}"/>
              </a:ext>
            </a:extLst>
          </p:cNvPr>
          <p:cNvSpPr/>
          <p:nvPr/>
        </p:nvSpPr>
        <p:spPr>
          <a:xfrm>
            <a:off x="2867706" y="3610628"/>
            <a:ext cx="1966622" cy="1087804"/>
          </a:xfrm>
          <a:prstGeom prst="flowChartPunchedTape">
            <a:avLst/>
          </a:prstGeom>
          <a:solidFill>
            <a:schemeClr val="accent5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Πρόταση Πολωνικής Κυβέρνησης για δεσμευτική Σύμβαση</a:t>
            </a:r>
          </a:p>
        </p:txBody>
      </p:sp>
      <p:sp>
        <p:nvSpPr>
          <p:cNvPr id="16" name="Διάγραμμα ροής: Διάτρητη ταινία 15">
            <a:extLst>
              <a:ext uri="{FF2B5EF4-FFF2-40B4-BE49-F238E27FC236}">
                <a16:creationId xmlns:a16="http://schemas.microsoft.com/office/drawing/2014/main" id="{54732E33-59E2-48F1-ACBA-FFA77626B96B}"/>
              </a:ext>
            </a:extLst>
          </p:cNvPr>
          <p:cNvSpPr/>
          <p:nvPr/>
        </p:nvSpPr>
        <p:spPr>
          <a:xfrm>
            <a:off x="792238" y="4922321"/>
            <a:ext cx="1954477" cy="946671"/>
          </a:xfrm>
          <a:prstGeom prst="flowChartPunchedTape">
            <a:avLst/>
          </a:prstGeom>
          <a:solidFill>
            <a:schemeClr val="accent5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Διεθνής Σύμβαση Δικαιωμάτων του Παιδιού</a:t>
            </a:r>
            <a:endParaRPr lang="el-GR" sz="1600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805772-9328-4D54-8230-477A09D1D5DA}"/>
              </a:ext>
            </a:extLst>
          </p:cNvPr>
          <p:cNvSpPr txBox="1"/>
          <p:nvPr/>
        </p:nvSpPr>
        <p:spPr>
          <a:xfrm>
            <a:off x="2066929" y="1715160"/>
            <a:ext cx="697627" cy="400110"/>
          </a:xfrm>
          <a:prstGeom prst="rect">
            <a:avLst/>
          </a:prstGeom>
          <a:noFill/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1924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2E3800-B57F-4F0A-9DEC-BD340A8DCFC9}"/>
              </a:ext>
            </a:extLst>
          </p:cNvPr>
          <p:cNvSpPr txBox="1"/>
          <p:nvPr/>
        </p:nvSpPr>
        <p:spPr>
          <a:xfrm>
            <a:off x="2869660" y="2721794"/>
            <a:ext cx="697627" cy="400110"/>
          </a:xfrm>
          <a:prstGeom prst="rect">
            <a:avLst/>
          </a:prstGeom>
          <a:noFill/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1959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D8EA3C-684E-4665-8C56-0E06DFDA58D2}"/>
              </a:ext>
            </a:extLst>
          </p:cNvPr>
          <p:cNvSpPr txBox="1"/>
          <p:nvPr/>
        </p:nvSpPr>
        <p:spPr>
          <a:xfrm>
            <a:off x="2055972" y="3979711"/>
            <a:ext cx="697627" cy="400110"/>
          </a:xfrm>
          <a:prstGeom prst="rect">
            <a:avLst/>
          </a:prstGeom>
          <a:noFill/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1978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37D295-7558-41FA-8EC3-8F788D1A7658}"/>
              </a:ext>
            </a:extLst>
          </p:cNvPr>
          <p:cNvSpPr txBox="1"/>
          <p:nvPr/>
        </p:nvSpPr>
        <p:spPr>
          <a:xfrm>
            <a:off x="2860822" y="5187157"/>
            <a:ext cx="697627" cy="400110"/>
          </a:xfrm>
          <a:prstGeom prst="rect">
            <a:avLst/>
          </a:prstGeom>
          <a:noFill/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A2A2E8-EE5C-4655-8B28-7BC5ED6F1CAB}"/>
              </a:ext>
            </a:extLst>
          </p:cNvPr>
          <p:cNvSpPr txBox="1"/>
          <p:nvPr/>
        </p:nvSpPr>
        <p:spPr>
          <a:xfrm>
            <a:off x="6178857" y="460634"/>
            <a:ext cx="5684670" cy="5751831"/>
          </a:xfrm>
          <a:prstGeom prst="rect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6890" marR="0" indent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l-GR" sz="16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Το δικαίωμα στην Εκπαίδευση προβλέπουν επίσης:</a:t>
            </a:r>
            <a:endParaRPr lang="el-GR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Η Σύμβαση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UNESCO </a:t>
            </a: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κατά των διακρίσεων στην Εκπαίδευση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l-GR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Το Διεθνές Σύμφωνο για τα Οικονομικά, Κοινωνικά και Πολιτιστικά Δικαιώματα – άρθρα 13 και 14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l-GR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Η Σύμβαση για την Εξάλειψη όλων των μορφών διακρίσεως κατά των γυναικών – άρθρο 10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l-GR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Η Διεθνής Σύμβαση για την Προστασία των Δικαιωμάτων των Μεταναστών Εργαζομένων και των Μελών των Οικογενειών τους – άρθρα 12 και 30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l-GR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l-GR" sz="1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Η Σύμβαση για την Εξάλειψη των Φυλετικών Διακρίσεων – άρθρο 5(</a:t>
            </a:r>
            <a:r>
              <a:rPr lang="el-GR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ε</a:t>
            </a:r>
            <a:r>
              <a:rPr lang="el-GR" sz="1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l-GR" sz="1400" i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Η Σύμβαση για τα Δικαιώματα των Ατόμων με Αναπηρία - άρθρο 24.</a:t>
            </a:r>
          </a:p>
          <a:p>
            <a:pPr marL="0" marR="0" indent="28829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04B763-64BB-41FC-A55C-738380C76065}"/>
              </a:ext>
            </a:extLst>
          </p:cNvPr>
          <p:cNvSpPr txBox="1"/>
          <p:nvPr/>
        </p:nvSpPr>
        <p:spPr>
          <a:xfrm>
            <a:off x="-2" y="6604084"/>
            <a:ext cx="4456589" cy="253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UNESCO (2019). </a:t>
            </a:r>
            <a:r>
              <a:rPr lang="en-US" sz="105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Right to education handbook</a:t>
            </a:r>
            <a:r>
              <a:rPr lang="el-GR" sz="1050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l-GR" sz="10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471FF8-BA53-4285-BDE8-D88C7D22038B}"/>
              </a:ext>
            </a:extLst>
          </p:cNvPr>
          <p:cNvSpPr txBox="1"/>
          <p:nvPr/>
        </p:nvSpPr>
        <p:spPr>
          <a:xfrm>
            <a:off x="0" y="6344941"/>
            <a:ext cx="4456590" cy="253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Office of the United Nations, High Commissioner of Human Rights 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(2007). </a:t>
            </a:r>
            <a:endParaRPr lang="el-GR" sz="10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5593D9-0305-48F0-B745-6F4EEBC484AB}"/>
              </a:ext>
            </a:extLst>
          </p:cNvPr>
          <p:cNvSpPr txBox="1"/>
          <p:nvPr/>
        </p:nvSpPr>
        <p:spPr>
          <a:xfrm>
            <a:off x="7565994" y="6366710"/>
            <a:ext cx="4418858" cy="253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Office of the United Nations, High Commissioner of Human Rights 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(2007). </a:t>
            </a:r>
            <a:endParaRPr lang="el-GR" sz="1050" dirty="0"/>
          </a:p>
        </p:txBody>
      </p:sp>
    </p:spTree>
    <p:extLst>
      <p:ext uri="{BB962C8B-B14F-4D97-AF65-F5344CB8AC3E}">
        <p14:creationId xmlns:p14="http://schemas.microsoft.com/office/powerpoint/2010/main" val="75417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25" grpId="0" animBg="1"/>
      <p:bldP spid="27" grpId="0" animBg="1"/>
      <p:bldP spid="28" grpId="0" animBg="1"/>
      <p:bldP spid="29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DC814F-106B-4683-9D5E-44EC0678C939}"/>
              </a:ext>
            </a:extLst>
          </p:cNvPr>
          <p:cNvSpPr txBox="1"/>
          <p:nvPr/>
        </p:nvSpPr>
        <p:spPr>
          <a:xfrm>
            <a:off x="2817921" y="1513281"/>
            <a:ext cx="5430915" cy="1438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Τα Συμβαλλόμενα Κράτη αναγνωρίζουν το δικαίωμα του παιδιού στην εκπαίδευση και, ιδιαίτερα, για να επιτευχθεί η άσκηση του δικαιώματος αυτού</a:t>
            </a:r>
            <a:r>
              <a:rPr lang="el-GR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προοδευτικά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και στη βάση της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ισότητας των ευκαιριών</a:t>
            </a:r>
            <a:r>
              <a:rPr lang="el-GR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l-GR" sz="1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843C4-E7C6-4CB7-ABCA-92DAE6884D44}"/>
              </a:ext>
            </a:extLst>
          </p:cNvPr>
          <p:cNvSpPr txBox="1"/>
          <p:nvPr/>
        </p:nvSpPr>
        <p:spPr>
          <a:xfrm>
            <a:off x="2815330" y="3111905"/>
            <a:ext cx="5430915" cy="70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α. καθιστούν τη στοιχειώδη εκπαίδευση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υποχρεωτική και δωρεάν 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για όλους,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291419-C134-429D-BF81-99E4FC7319E2}"/>
              </a:ext>
            </a:extLst>
          </p:cNvPr>
          <p:cNvSpPr txBox="1"/>
          <p:nvPr/>
        </p:nvSpPr>
        <p:spPr>
          <a:xfrm>
            <a:off x="2803346" y="3967938"/>
            <a:ext cx="5430915" cy="16694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β. ενθαρρύνουν την ανάπτυξη διαφόρων μορφών δευτεροβάθμιας εκπαίδευσης, τόσο γενικής όσο και επαγγελματικής, τις καθιστούν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ανοιχτές και προσιτές</a:t>
            </a:r>
            <a:r>
              <a:rPr lang="el-GR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σε κάθε παιδί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και παίρνουν κατάλληλα μέτρα, όπως η θέσπιση της δωρεάν εκπαίδευσης και της προσφοράς χρηματικής βοήθειας σε περίπτωση ανάγκης, </a:t>
            </a:r>
          </a:p>
        </p:txBody>
      </p:sp>
      <p:cxnSp>
        <p:nvCxnSpPr>
          <p:cNvPr id="19" name="Ευθύγραμμο βέλος σύνδεσης 18">
            <a:extLst>
              <a:ext uri="{FF2B5EF4-FFF2-40B4-BE49-F238E27FC236}">
                <a16:creationId xmlns:a16="http://schemas.microsoft.com/office/drawing/2014/main" id="{271398F7-496F-44B9-88BA-62D53E651DB7}"/>
              </a:ext>
            </a:extLst>
          </p:cNvPr>
          <p:cNvCxnSpPr>
            <a:cxnSpLocks/>
          </p:cNvCxnSpPr>
          <p:nvPr/>
        </p:nvCxnSpPr>
        <p:spPr>
          <a:xfrm flipH="1" flipV="1">
            <a:off x="2476870" y="1045614"/>
            <a:ext cx="2183908" cy="1315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E3DEE6E-1AEE-42B0-8A68-2FE3378C40E5}"/>
              </a:ext>
            </a:extLst>
          </p:cNvPr>
          <p:cNvSpPr txBox="1"/>
          <p:nvPr/>
        </p:nvSpPr>
        <p:spPr>
          <a:xfrm>
            <a:off x="82117" y="53135"/>
            <a:ext cx="2468880" cy="181588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/>
            <a:r>
              <a:rPr lang="el-GR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Αδυναμία επίτευξης στόχων ομοιόμορφα και άμεσα:</a:t>
            </a:r>
            <a:endParaRPr lang="el-G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l-GR" sz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l-GR" sz="1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Προοδευτική</a:t>
            </a:r>
            <a:r>
              <a:rPr lang="el-GR" sz="1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παροχή </a:t>
            </a:r>
            <a:r>
              <a:rPr lang="el-G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εκπαίδευσης </a:t>
            </a:r>
            <a:r>
              <a:rPr lang="el-GR" sz="1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μέσω </a:t>
            </a:r>
            <a:r>
              <a:rPr lang="el-GR" sz="1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ευέλικτων</a:t>
            </a:r>
            <a:r>
              <a:rPr lang="el-GR" sz="1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μέτρων</a:t>
            </a:r>
            <a:r>
              <a:rPr lang="el-G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συμμόρφωσης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κ</a:t>
            </a:r>
            <a:r>
              <a:rPr lang="el-GR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ατά το μέγιστο δυνατό</a:t>
            </a:r>
            <a:endParaRPr lang="el-G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β</a:t>
            </a:r>
            <a:r>
              <a:rPr lang="el-GR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άσει διαθέσιμων πόρων </a:t>
            </a:r>
            <a:endParaRPr lang="el-G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5" name="Ευθύγραμμο βέλος σύνδεσης 24">
            <a:extLst>
              <a:ext uri="{FF2B5EF4-FFF2-40B4-BE49-F238E27FC236}">
                <a16:creationId xmlns:a16="http://schemas.microsoft.com/office/drawing/2014/main" id="{C9AF904A-9531-46D4-8E36-8790EE998206}"/>
              </a:ext>
            </a:extLst>
          </p:cNvPr>
          <p:cNvCxnSpPr>
            <a:cxnSpLocks/>
          </p:cNvCxnSpPr>
          <p:nvPr/>
        </p:nvCxnSpPr>
        <p:spPr>
          <a:xfrm flipV="1">
            <a:off x="7698421" y="1600178"/>
            <a:ext cx="817339" cy="761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CE25C72-E71B-4F96-B018-29E18F2B574D}"/>
              </a:ext>
            </a:extLst>
          </p:cNvPr>
          <p:cNvSpPr txBox="1"/>
          <p:nvPr/>
        </p:nvSpPr>
        <p:spPr>
          <a:xfrm>
            <a:off x="8589887" y="491805"/>
            <a:ext cx="3214457" cy="138499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/>
            <a:r>
              <a:rPr lang="el-G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Η </a:t>
            </a:r>
            <a:r>
              <a:rPr lang="el-GR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μη διάκριση </a:t>
            </a:r>
            <a:r>
              <a:rPr lang="el-G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ως </a:t>
            </a:r>
            <a:r>
              <a:rPr lang="el-GR" sz="1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θεμελιώδης αρχή</a:t>
            </a:r>
            <a:r>
              <a:rPr lang="el-G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οικουμενικά αναγνωρισμένη.</a:t>
            </a:r>
          </a:p>
          <a:p>
            <a:pPr marL="0" marR="0"/>
            <a:endParaRPr lang="el-G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l-G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Υποχρέωση Κρατών: Εγγύηση παροχής εκπαίδευσης χωρίς αποκλεισμούς</a:t>
            </a:r>
          </a:p>
          <a:p>
            <a:pPr marL="0" marR="0"/>
            <a:r>
              <a:rPr lang="el-GR" sz="14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l-GR" sz="1400" u="sng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Ουσιαστική άσκηση δικαιώματος</a:t>
            </a:r>
            <a:r>
              <a:rPr lang="el-GR" sz="1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AA89F50E-0F43-469C-A656-FE5665C95D10}"/>
              </a:ext>
            </a:extLst>
          </p:cNvPr>
          <p:cNvCxnSpPr>
            <a:cxnSpLocks/>
          </p:cNvCxnSpPr>
          <p:nvPr/>
        </p:nvCxnSpPr>
        <p:spPr>
          <a:xfrm flipH="1">
            <a:off x="2398452" y="3429000"/>
            <a:ext cx="8862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D88F656-12DB-4B94-AB65-46656711141E}"/>
              </a:ext>
            </a:extLst>
          </p:cNvPr>
          <p:cNvSpPr txBox="1"/>
          <p:nvPr/>
        </p:nvSpPr>
        <p:spPr>
          <a:xfrm>
            <a:off x="97320" y="2957659"/>
            <a:ext cx="2468880" cy="2246769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algn="ctr"/>
            <a:r>
              <a:rPr lang="el-GR" sz="1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1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Δωρεάν</a:t>
            </a:r>
            <a:r>
              <a:rPr lang="en-US" sz="1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1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Α’Βάθμια</a:t>
            </a:r>
            <a:r>
              <a:rPr lang="el-GR" sz="1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Εκπαίδευση</a:t>
            </a:r>
            <a:r>
              <a:rPr lang="el-GR" sz="1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0" marR="0" algn="ctr"/>
            <a:endParaRPr lang="el-GR" sz="14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0" indent="-285750">
              <a:buFontTx/>
              <a:buChar char="-"/>
            </a:pPr>
            <a:r>
              <a:rPr lang="el-G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Χωρίς </a:t>
            </a:r>
            <a:r>
              <a:rPr lang="el-GR" sz="1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άμεσες</a:t>
            </a:r>
            <a:r>
              <a:rPr lang="el-G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δαπάνες</a:t>
            </a:r>
          </a:p>
          <a:p>
            <a:pPr marR="0"/>
            <a:r>
              <a:rPr lang="el-G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πχ. τέλη φοίτησης</a:t>
            </a:r>
          </a:p>
          <a:p>
            <a:pPr marR="0"/>
            <a:endParaRPr lang="el-G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0" indent="-285750">
              <a:buFontTx/>
              <a:buChar char="-"/>
            </a:pPr>
            <a:r>
              <a:rPr lang="el-G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Χωρίς </a:t>
            </a:r>
            <a:r>
              <a:rPr lang="el-GR" sz="1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έμμεσες</a:t>
            </a:r>
            <a:r>
              <a:rPr lang="el-G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δαπάνες</a:t>
            </a:r>
          </a:p>
          <a:p>
            <a:pPr marR="0"/>
            <a:r>
              <a:rPr lang="el-G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πχ. υποχρεωτική ακριβή σχολική στολή </a:t>
            </a:r>
          </a:p>
          <a:p>
            <a:pPr marR="0"/>
            <a:r>
              <a:rPr lang="el-G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π</a:t>
            </a:r>
            <a:r>
              <a:rPr lang="el-G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χ. αγορά σχολικών βιβλίων</a:t>
            </a:r>
          </a:p>
        </p:txBody>
      </p: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7D4F7EB2-6692-4270-BAE7-D79EBB3FA0FB}"/>
              </a:ext>
            </a:extLst>
          </p:cNvPr>
          <p:cNvCxnSpPr>
            <a:cxnSpLocks/>
          </p:cNvCxnSpPr>
          <p:nvPr/>
        </p:nvCxnSpPr>
        <p:spPr>
          <a:xfrm flipV="1">
            <a:off x="8107090" y="3111906"/>
            <a:ext cx="633498" cy="9792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584F2C8-7518-460C-BC4E-4A838B753DEF}"/>
              </a:ext>
            </a:extLst>
          </p:cNvPr>
          <p:cNvSpPr txBox="1"/>
          <p:nvPr/>
        </p:nvSpPr>
        <p:spPr>
          <a:xfrm>
            <a:off x="8744505" y="2344470"/>
            <a:ext cx="3017520" cy="7386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/>
            <a:r>
              <a:rPr lang="el-G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Αδυναμία καθολικής παροχής δωρεάν Β’ βάθμιας εκπαίδευσης λόγω έλλειψης οικονομικών πόρων.</a:t>
            </a:r>
          </a:p>
        </p:txBody>
      </p:sp>
      <p:cxnSp>
        <p:nvCxnSpPr>
          <p:cNvPr id="20" name="Ευθύγραμμο βέλος σύνδεσης 19">
            <a:extLst>
              <a:ext uri="{FF2B5EF4-FFF2-40B4-BE49-F238E27FC236}">
                <a16:creationId xmlns:a16="http://schemas.microsoft.com/office/drawing/2014/main" id="{E01B51E0-57C4-4D89-BAF0-1AAF37D9EDBC}"/>
              </a:ext>
            </a:extLst>
          </p:cNvPr>
          <p:cNvCxnSpPr>
            <a:cxnSpLocks/>
          </p:cNvCxnSpPr>
          <p:nvPr/>
        </p:nvCxnSpPr>
        <p:spPr>
          <a:xfrm>
            <a:off x="10143219" y="3094750"/>
            <a:ext cx="0" cy="250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686645D-E40E-45AE-95D8-843B885F0A0C}"/>
              </a:ext>
            </a:extLst>
          </p:cNvPr>
          <p:cNvSpPr txBox="1"/>
          <p:nvPr/>
        </p:nvSpPr>
        <p:spPr>
          <a:xfrm>
            <a:off x="8728604" y="3329185"/>
            <a:ext cx="3017520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/>
            <a:r>
              <a:rPr lang="el-GR" sz="1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Υποχρέωση για </a:t>
            </a:r>
            <a:r>
              <a:rPr lang="el-GR" sz="1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προσβασιμότητα</a:t>
            </a:r>
            <a:endParaRPr lang="el-GR" sz="14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l-G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</a:t>
            </a:r>
          </a:p>
          <a:p>
            <a:pPr marL="0" marR="0"/>
            <a:r>
              <a:rPr lang="el-G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3 διαστάσεις</a:t>
            </a:r>
          </a:p>
          <a:p>
            <a:pPr marL="0" marR="0"/>
            <a:r>
              <a:rPr lang="el-G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που αλληλεπικαλύπτονται:</a:t>
            </a:r>
          </a:p>
          <a:p>
            <a:pPr marL="0" marR="0"/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9" name="Ευθύγραμμο βέλος σύνδεσης 28">
            <a:extLst>
              <a:ext uri="{FF2B5EF4-FFF2-40B4-BE49-F238E27FC236}">
                <a16:creationId xmlns:a16="http://schemas.microsoft.com/office/drawing/2014/main" id="{4FD82106-7ABF-49A7-BB5A-5B57C12A791A}"/>
              </a:ext>
            </a:extLst>
          </p:cNvPr>
          <p:cNvCxnSpPr>
            <a:cxnSpLocks/>
          </p:cNvCxnSpPr>
          <p:nvPr/>
        </p:nvCxnSpPr>
        <p:spPr>
          <a:xfrm>
            <a:off x="10129747" y="4280155"/>
            <a:ext cx="0" cy="375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Ορθογώνιο: Στρογγύλεμα γωνιών 57">
            <a:extLst>
              <a:ext uri="{FF2B5EF4-FFF2-40B4-BE49-F238E27FC236}">
                <a16:creationId xmlns:a16="http://schemas.microsoft.com/office/drawing/2014/main" id="{CB64FCAA-DDA8-48CE-A693-E4D65D4A6F6A}"/>
              </a:ext>
            </a:extLst>
          </p:cNvPr>
          <p:cNvSpPr/>
          <p:nvPr/>
        </p:nvSpPr>
        <p:spPr>
          <a:xfrm>
            <a:off x="9233362" y="5163428"/>
            <a:ext cx="1883992" cy="5975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accent5">
                    <a:lumMod val="50000"/>
                  </a:schemeClr>
                </a:solidFill>
              </a:rPr>
              <a:t>Φυσική προσβασιμότητα</a:t>
            </a:r>
          </a:p>
        </p:txBody>
      </p:sp>
      <p:sp>
        <p:nvSpPr>
          <p:cNvPr id="61" name="Ορθογώνιο: Στρογγύλεμα γωνιών 60">
            <a:extLst>
              <a:ext uri="{FF2B5EF4-FFF2-40B4-BE49-F238E27FC236}">
                <a16:creationId xmlns:a16="http://schemas.microsoft.com/office/drawing/2014/main" id="{23E9E832-6AB6-4E9E-B883-1D0F38852AE3}"/>
              </a:ext>
            </a:extLst>
          </p:cNvPr>
          <p:cNvSpPr/>
          <p:nvPr/>
        </p:nvSpPr>
        <p:spPr>
          <a:xfrm>
            <a:off x="8744505" y="4688746"/>
            <a:ext cx="1565530" cy="4746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accent5">
                    <a:lumMod val="50000"/>
                  </a:schemeClr>
                </a:solidFill>
              </a:rPr>
              <a:t>Μη διάκριση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A4202F-7481-480B-A87E-653F9041D984}"/>
              </a:ext>
            </a:extLst>
          </p:cNvPr>
          <p:cNvSpPr txBox="1"/>
          <p:nvPr/>
        </p:nvSpPr>
        <p:spPr>
          <a:xfrm>
            <a:off x="7300741" y="6383202"/>
            <a:ext cx="4891259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United Nations </a:t>
            </a:r>
            <a:r>
              <a:rPr lang="en-US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General Assembly</a:t>
            </a:r>
            <a:r>
              <a:rPr lang="en-US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l-GR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en-US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10 May </a:t>
            </a:r>
            <a:r>
              <a:rPr lang="el-GR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2013). </a:t>
            </a:r>
            <a:r>
              <a:rPr lang="en-US" sz="105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Report of the Special Rapporteur on the right to education, Kishore Singh</a:t>
            </a:r>
            <a:r>
              <a:rPr lang="el-GR" sz="105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l-GR" sz="1050" dirty="0"/>
          </a:p>
        </p:txBody>
      </p:sp>
      <p:sp>
        <p:nvSpPr>
          <p:cNvPr id="26" name="Ορθογώνιο: Στρογγύλεμα γωνιών 25">
            <a:extLst>
              <a:ext uri="{FF2B5EF4-FFF2-40B4-BE49-F238E27FC236}">
                <a16:creationId xmlns:a16="http://schemas.microsoft.com/office/drawing/2014/main" id="{40F03D4B-AB73-4E20-99E2-016D93E444E9}"/>
              </a:ext>
            </a:extLst>
          </p:cNvPr>
          <p:cNvSpPr/>
          <p:nvPr/>
        </p:nvSpPr>
        <p:spPr>
          <a:xfrm>
            <a:off x="10175358" y="4655647"/>
            <a:ext cx="1883991" cy="5975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accent5">
                    <a:lumMod val="50000"/>
                  </a:schemeClr>
                </a:solidFill>
              </a:rPr>
              <a:t>Οικονομική προσβασιμότητα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6AC510-97AE-45D3-90CE-F3F4F14A8DBF}"/>
              </a:ext>
            </a:extLst>
          </p:cNvPr>
          <p:cNvSpPr txBox="1"/>
          <p:nvPr/>
        </p:nvSpPr>
        <p:spPr>
          <a:xfrm>
            <a:off x="7300741" y="6145215"/>
            <a:ext cx="4891259" cy="2543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Cassola Adele</a:t>
            </a:r>
            <a:r>
              <a:rPr lang="el-GR" sz="10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0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Heymann</a:t>
            </a:r>
            <a:r>
              <a:rPr lang="el-GR" sz="10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Jody,</a:t>
            </a:r>
            <a:r>
              <a:rPr lang="el-GR" sz="10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Raub</a:t>
            </a:r>
            <a:r>
              <a:rPr lang="el-GR" sz="10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Amy</a:t>
            </a:r>
            <a:r>
              <a:rPr lang="en-US" sz="10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(201</a:t>
            </a:r>
            <a:r>
              <a:rPr lang="el-GR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l-GR" sz="105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7EC566-4E5F-4ECA-A5B3-CE8E265DDF15}"/>
              </a:ext>
            </a:extLst>
          </p:cNvPr>
          <p:cNvSpPr txBox="1"/>
          <p:nvPr/>
        </p:nvSpPr>
        <p:spPr>
          <a:xfrm>
            <a:off x="7300740" y="5891299"/>
            <a:ext cx="4891256" cy="253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Hodgkin Rachel for UNICEF </a:t>
            </a:r>
            <a:r>
              <a:rPr lang="en-US" sz="10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(2012).</a:t>
            </a:r>
            <a:endParaRPr lang="el-GR" sz="105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6E9E25-E2C5-462F-9708-CD718A88E476}"/>
              </a:ext>
            </a:extLst>
          </p:cNvPr>
          <p:cNvSpPr txBox="1"/>
          <p:nvPr/>
        </p:nvSpPr>
        <p:spPr>
          <a:xfrm>
            <a:off x="4086283" y="359169"/>
            <a:ext cx="321445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Άρθρο 28</a:t>
            </a:r>
          </a:p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δικαίωμα στην εκπαίδευση</a:t>
            </a:r>
          </a:p>
        </p:txBody>
      </p:sp>
    </p:spTree>
    <p:extLst>
      <p:ext uri="{BB962C8B-B14F-4D97-AF65-F5344CB8AC3E}">
        <p14:creationId xmlns:p14="http://schemas.microsoft.com/office/powerpoint/2010/main" val="26909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12" grpId="0" animBg="1"/>
      <p:bldP spid="17" grpId="0" animBg="1"/>
      <p:bldP spid="22" grpId="0" animBg="1"/>
      <p:bldP spid="58" grpId="0" animBg="1"/>
      <p:bldP spid="61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04DF08-CBDF-4019-9F05-63B980D5C597}"/>
              </a:ext>
            </a:extLst>
          </p:cNvPr>
          <p:cNvSpPr txBox="1"/>
          <p:nvPr/>
        </p:nvSpPr>
        <p:spPr>
          <a:xfrm>
            <a:off x="3213719" y="3789258"/>
            <a:ext cx="5086899" cy="10231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ε. παίρνουν μέτρα για να </a:t>
            </a:r>
            <a:r>
              <a:rPr lang="el-GR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ενθαρρύνουν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την τακτική σχολική φοίτηση και τη μείωση του ποσοστού εγκατάλειψης των σχολικών σπουδών. </a:t>
            </a:r>
            <a:endParaRPr lang="el-GR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8E0E5-F1B9-45DE-993D-DFE1698A9563}"/>
              </a:ext>
            </a:extLst>
          </p:cNvPr>
          <p:cNvSpPr txBox="1"/>
          <p:nvPr/>
        </p:nvSpPr>
        <p:spPr>
          <a:xfrm>
            <a:off x="3213718" y="2909507"/>
            <a:ext cx="5086899" cy="738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δ. καθιστούν ανοιχτές και προσιτές σε κάθε παιδί τη σχολική και την </a:t>
            </a:r>
            <a:r>
              <a:rPr lang="el-GR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επαγγελματική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ενημέρωση και τον προσανατολισμό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AC95E1-B52D-4152-B7D0-BFDF4E20068F}"/>
              </a:ext>
            </a:extLst>
          </p:cNvPr>
          <p:cNvSpPr txBox="1"/>
          <p:nvPr/>
        </p:nvSpPr>
        <p:spPr>
          <a:xfrm>
            <a:off x="3213718" y="1683490"/>
            <a:ext cx="5086899" cy="1023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γ. εξασφαλίζουν σε όλους την πρόσβαση στη </a:t>
            </a:r>
            <a:r>
              <a:rPr lang="el-GR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ανώτατη παιδεία 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με όλα τα κατάλληλα μέσα, σε συνάρτηση με τις ικανότητες του καθενός, </a:t>
            </a:r>
          </a:p>
        </p:txBody>
      </p: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407A8A78-9623-429F-ACB2-3C958C17E172}"/>
              </a:ext>
            </a:extLst>
          </p:cNvPr>
          <p:cNvCxnSpPr>
            <a:cxnSpLocks/>
          </p:cNvCxnSpPr>
          <p:nvPr/>
        </p:nvCxnSpPr>
        <p:spPr>
          <a:xfrm flipH="1" flipV="1">
            <a:off x="2839964" y="1249519"/>
            <a:ext cx="568173" cy="451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7F699F9-2A92-4DE1-A2C8-2FFDCE846144}"/>
              </a:ext>
            </a:extLst>
          </p:cNvPr>
          <p:cNvSpPr txBox="1"/>
          <p:nvPr/>
        </p:nvSpPr>
        <p:spPr>
          <a:xfrm>
            <a:off x="106531" y="121856"/>
            <a:ext cx="2834640" cy="1446550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Ανώτατη παιδεία</a:t>
            </a:r>
          </a:p>
          <a:p>
            <a:pPr algn="ctr"/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Παρότι αφορά ηλικιακό όριο εκτός</a:t>
            </a:r>
          </a:p>
          <a:p>
            <a:pPr algn="ctr"/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του πεδίου προστασίας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έως 18 έτη):</a:t>
            </a:r>
          </a:p>
          <a:p>
            <a:pPr algn="ctr"/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Ως αναπόσπαστο κομμάτι</a:t>
            </a:r>
          </a:p>
          <a:p>
            <a:pPr algn="ctr"/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των δικαιωμάτων του παιδιού.</a:t>
            </a:r>
          </a:p>
          <a:p>
            <a:endParaRPr lang="el-GR" dirty="0"/>
          </a:p>
        </p:txBody>
      </p:sp>
      <p:cxnSp>
        <p:nvCxnSpPr>
          <p:cNvPr id="16" name="Ευθύγραμμο βέλος σύνδεσης 15">
            <a:extLst>
              <a:ext uri="{FF2B5EF4-FFF2-40B4-BE49-F238E27FC236}">
                <a16:creationId xmlns:a16="http://schemas.microsoft.com/office/drawing/2014/main" id="{214A8955-9859-4047-9E03-10EF21D245B8}"/>
              </a:ext>
            </a:extLst>
          </p:cNvPr>
          <p:cNvCxnSpPr>
            <a:cxnSpLocks/>
          </p:cNvCxnSpPr>
          <p:nvPr/>
        </p:nvCxnSpPr>
        <p:spPr>
          <a:xfrm flipV="1">
            <a:off x="8252679" y="2195072"/>
            <a:ext cx="645149" cy="816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FF72B4A-3B4C-46C0-897B-3FEEBF02697B}"/>
              </a:ext>
            </a:extLst>
          </p:cNvPr>
          <p:cNvSpPr txBox="1"/>
          <p:nvPr/>
        </p:nvSpPr>
        <p:spPr>
          <a:xfrm>
            <a:off x="8886848" y="967276"/>
            <a:ext cx="2560320" cy="1188720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Μόνο μέσω της ενημέρωσης δυνατή η προσωπική κι επαγγελματική ανάπτυξη ΣΥΜΦΩΝΑ με τις κλίσεις κάθε παιδιού. </a:t>
            </a:r>
          </a:p>
          <a:p>
            <a:endParaRPr lang="el-GR" dirty="0"/>
          </a:p>
        </p:txBody>
      </p:sp>
      <p:cxnSp>
        <p:nvCxnSpPr>
          <p:cNvPr id="19" name="Ευθύγραμμο βέλος σύνδεσης 18">
            <a:extLst>
              <a:ext uri="{FF2B5EF4-FFF2-40B4-BE49-F238E27FC236}">
                <a16:creationId xmlns:a16="http://schemas.microsoft.com/office/drawing/2014/main" id="{1EA1F3F4-6C4C-48A0-98A3-7F43D2550A51}"/>
              </a:ext>
            </a:extLst>
          </p:cNvPr>
          <p:cNvCxnSpPr>
            <a:cxnSpLocks/>
          </p:cNvCxnSpPr>
          <p:nvPr/>
        </p:nvCxnSpPr>
        <p:spPr>
          <a:xfrm flipH="1" flipV="1">
            <a:off x="2938509" y="3710866"/>
            <a:ext cx="1344967" cy="272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B4471FE-9EF6-49E1-93A8-20C6BD072972}"/>
              </a:ext>
            </a:extLst>
          </p:cNvPr>
          <p:cNvSpPr txBox="1"/>
          <p:nvPr/>
        </p:nvSpPr>
        <p:spPr>
          <a:xfrm>
            <a:off x="124286" y="1783898"/>
            <a:ext cx="2845882" cy="1815882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Σχολείο:</a:t>
            </a:r>
          </a:p>
          <a:p>
            <a:pPr algn="ctr"/>
            <a:endParaRPr lang="el-GR" sz="1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πηγή έμπνευσης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παροχή κινήτρων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ανάπτυξη ικανότητας προσαρμοστικότητας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σεβασμός διαφορετικών  πολιτισμών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462DF0-58B1-445A-89CE-54BBFC9FF556}"/>
              </a:ext>
            </a:extLst>
          </p:cNvPr>
          <p:cNvSpPr txBox="1"/>
          <p:nvPr/>
        </p:nvSpPr>
        <p:spPr>
          <a:xfrm>
            <a:off x="751989" y="3537110"/>
            <a:ext cx="1097280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chemeClr val="accent5">
                <a:lumMod val="75000"/>
              </a:schemeClr>
            </a:solidFill>
            <a:prstDash val="sysDash"/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ΧΡΗΣΙΜΟ</a:t>
            </a:r>
          </a:p>
          <a:p>
            <a:endParaRPr lang="el-GR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E7FD64-1ABF-4B32-81B9-1CF47B27E2DF}"/>
              </a:ext>
            </a:extLst>
          </p:cNvPr>
          <p:cNvSpPr txBox="1"/>
          <p:nvPr/>
        </p:nvSpPr>
        <p:spPr>
          <a:xfrm>
            <a:off x="1188356" y="3780714"/>
            <a:ext cx="1393422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accent5">
                <a:lumMod val="75000"/>
              </a:schemeClr>
            </a:solidFill>
            <a:prstDash val="sysDot"/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ΕΛΚΥΣΤΙΚΟ</a:t>
            </a:r>
          </a:p>
          <a:p>
            <a:endParaRPr lang="el-GR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252BF1-F551-4B91-A90F-C6DE80550480}"/>
              </a:ext>
            </a:extLst>
          </p:cNvPr>
          <p:cNvSpPr txBox="1"/>
          <p:nvPr/>
        </p:nvSpPr>
        <p:spPr>
          <a:xfrm>
            <a:off x="3213718" y="4987896"/>
            <a:ext cx="5086899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Τα Συμβαλλόμενα Κράτη παίρνουν όλα τα κατάλληλα μέτρα για την εφαρμογή της σχολικής πειθαρχίας με τρόπο που να ταιριάζει στην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αξιοπρέπεια του παιδιού</a:t>
            </a:r>
            <a:r>
              <a:rPr lang="el-GR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ως ανθρώπινου όντος,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και σύμφωνα με την παρούσα Σύμβαση.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706553-24D4-44C8-AF5A-60B2206BCC41}"/>
              </a:ext>
            </a:extLst>
          </p:cNvPr>
          <p:cNvSpPr txBox="1"/>
          <p:nvPr/>
        </p:nvSpPr>
        <p:spPr>
          <a:xfrm>
            <a:off x="0" y="6279881"/>
            <a:ext cx="3124941" cy="5770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United Nations </a:t>
            </a:r>
            <a:r>
              <a:rPr lang="en-US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General Assembly</a:t>
            </a:r>
            <a:r>
              <a:rPr lang="en-US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l-GR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en-US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10 May </a:t>
            </a:r>
            <a:r>
              <a:rPr lang="el-GR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2013). </a:t>
            </a:r>
            <a:r>
              <a:rPr lang="en-US" sz="105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Report of the Special Rapporteur on the right to education, Kishore Singh</a:t>
            </a:r>
            <a:r>
              <a:rPr lang="el-GR" sz="105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l-GR" sz="105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839942-04E0-4037-AD0C-4745FFE694A8}"/>
              </a:ext>
            </a:extLst>
          </p:cNvPr>
          <p:cNvSpPr txBox="1"/>
          <p:nvPr/>
        </p:nvSpPr>
        <p:spPr>
          <a:xfrm>
            <a:off x="0" y="6027858"/>
            <a:ext cx="3124940" cy="253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Hodgkin Rachel for UNICEF </a:t>
            </a:r>
            <a:r>
              <a:rPr lang="en-US" sz="10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(2012).</a:t>
            </a:r>
            <a:endParaRPr lang="el-GR" sz="105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AE310B-EDE8-41F2-B9D2-4127D344084E}"/>
              </a:ext>
            </a:extLst>
          </p:cNvPr>
          <p:cNvSpPr txBox="1"/>
          <p:nvPr/>
        </p:nvSpPr>
        <p:spPr>
          <a:xfrm>
            <a:off x="191687" y="4064739"/>
            <a:ext cx="1920240" cy="365760"/>
          </a:xfrm>
          <a:prstGeom prst="rect">
            <a:avLst/>
          </a:prstGeom>
          <a:solidFill>
            <a:srgbClr val="D9EDEF"/>
          </a:solidFill>
          <a:ln w="3175">
            <a:solidFill>
              <a:schemeClr val="accent5">
                <a:lumMod val="75000"/>
              </a:schemeClr>
            </a:solidFill>
            <a:prstDash val="lgDash"/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ΑΠΟΤΕΛΕΣΜΑΤΙΚΟ</a:t>
            </a:r>
          </a:p>
          <a:p>
            <a:endParaRPr lang="el-GR" dirty="0"/>
          </a:p>
        </p:txBody>
      </p:sp>
      <p:cxnSp>
        <p:nvCxnSpPr>
          <p:cNvPr id="27" name="Ευθύγραμμο βέλος σύνδεσης 26">
            <a:extLst>
              <a:ext uri="{FF2B5EF4-FFF2-40B4-BE49-F238E27FC236}">
                <a16:creationId xmlns:a16="http://schemas.microsoft.com/office/drawing/2014/main" id="{7479DA4C-C540-4A64-9A76-981D68594303}"/>
              </a:ext>
            </a:extLst>
          </p:cNvPr>
          <p:cNvCxnSpPr>
            <a:cxnSpLocks/>
          </p:cNvCxnSpPr>
          <p:nvPr/>
        </p:nvCxnSpPr>
        <p:spPr>
          <a:xfrm flipV="1">
            <a:off x="8017438" y="4247619"/>
            <a:ext cx="880390" cy="779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4D3FCCE-ECFF-400C-92FE-33868C03F19C}"/>
              </a:ext>
            </a:extLst>
          </p:cNvPr>
          <p:cNvSpPr txBox="1"/>
          <p:nvPr/>
        </p:nvSpPr>
        <p:spPr>
          <a:xfrm>
            <a:off x="8685562" y="2624517"/>
            <a:ext cx="3200400" cy="1645920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Αξιοπρέπεια παιδιού</a:t>
            </a:r>
          </a:p>
          <a:p>
            <a:endParaRPr lang="el-GR" sz="1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Απαγόρευση κάθε μορφής και βαθμού σωματικής ή ταπεινωτικής τιμωρίας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Συμμόρφωση ισχύουσας νομοθεσίας και λήψη νέων κατάλληλων μέτρων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/>
          </a:p>
        </p:txBody>
      </p:sp>
      <p:cxnSp>
        <p:nvCxnSpPr>
          <p:cNvPr id="30" name="Ευθύγραμμο βέλος σύνδεσης 29">
            <a:extLst>
              <a:ext uri="{FF2B5EF4-FFF2-40B4-BE49-F238E27FC236}">
                <a16:creationId xmlns:a16="http://schemas.microsoft.com/office/drawing/2014/main" id="{65E503A3-0239-4D7B-9238-4872987A06F8}"/>
              </a:ext>
            </a:extLst>
          </p:cNvPr>
          <p:cNvCxnSpPr>
            <a:cxnSpLocks/>
          </p:cNvCxnSpPr>
          <p:nvPr/>
        </p:nvCxnSpPr>
        <p:spPr>
          <a:xfrm flipV="1">
            <a:off x="6153261" y="6134841"/>
            <a:ext cx="2307149" cy="39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88EE2EE-AE3C-499D-8DEC-DF864D1E7A75}"/>
              </a:ext>
            </a:extLst>
          </p:cNvPr>
          <p:cNvSpPr txBox="1"/>
          <p:nvPr/>
        </p:nvSpPr>
        <p:spPr>
          <a:xfrm>
            <a:off x="8569763" y="4679222"/>
            <a:ext cx="3407639" cy="1815882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Σύνδεση με άρθρο 19 της Σύμβασης:</a:t>
            </a:r>
          </a:p>
          <a:p>
            <a:pPr algn="ctr"/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Καθολικός σεβασμός αξιοπρέπειας</a:t>
            </a:r>
          </a:p>
          <a:p>
            <a:pPr algn="ctr"/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από σχολείο, γονείς, ιδρύματα κ.ά.</a:t>
            </a:r>
          </a:p>
          <a:p>
            <a:pPr algn="ctr"/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Σύνδεση με άρθρο 29 της Σύμβασης:</a:t>
            </a:r>
          </a:p>
          <a:p>
            <a:pPr algn="ctr"/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Στόχος μέσω εκπαίδευσης </a:t>
            </a:r>
          </a:p>
          <a:p>
            <a:pPr algn="ctr"/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Ο σεβασμός της εγγενούς αξιοπρέπειας του παιδιού.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6F5E41-DAC8-4EAD-8D58-43D29F3E65BC}"/>
              </a:ext>
            </a:extLst>
          </p:cNvPr>
          <p:cNvSpPr txBox="1"/>
          <p:nvPr/>
        </p:nvSpPr>
        <p:spPr>
          <a:xfrm>
            <a:off x="4283476" y="393050"/>
            <a:ext cx="321445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Άρθρο 28</a:t>
            </a:r>
          </a:p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δικαίωμα στην εκπαίδευση</a:t>
            </a:r>
          </a:p>
        </p:txBody>
      </p:sp>
    </p:spTree>
    <p:extLst>
      <p:ext uri="{BB962C8B-B14F-4D97-AF65-F5344CB8AC3E}">
        <p14:creationId xmlns:p14="http://schemas.microsoft.com/office/powerpoint/2010/main" val="391064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9" grpId="0" animBg="1"/>
      <p:bldP spid="32" grpId="0" animBg="1"/>
      <p:bldP spid="34" grpId="0" animBg="1"/>
      <p:bldP spid="23" grpId="0" animBg="1"/>
      <p:bldP spid="28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882C6F-8102-46EA-9549-7619509DCB26}"/>
              </a:ext>
            </a:extLst>
          </p:cNvPr>
          <p:cNvSpPr txBox="1"/>
          <p:nvPr/>
        </p:nvSpPr>
        <p:spPr>
          <a:xfrm>
            <a:off x="3210464" y="1760987"/>
            <a:ext cx="5466869" cy="235449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Τα Συμβαλλόμενα Κράτη προάγουν και ενθαρρύνουν τη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διεθνή συνεργασία</a:t>
            </a:r>
            <a:r>
              <a:rPr lang="el-GR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στον τομέα της παιδείας, με σκοπό να συμβάλλουν κυρίως στην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εξάλειψη της άγνοιας και του αναλφαβητισμού 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στον κόσμο και να διευκολύνουν την πρόσβαση στις επιστημονικές και τεχνικές γνώσεις και στις σύγχρονες εκπαιδευτικές μεθόδους. Για το σκοπό αυτόν,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λαμβάνονται ιδιαίτερα υπόψη οι ανάγκες των υπό ανάπτυξη χωρών</a:t>
            </a:r>
            <a:r>
              <a:rPr lang="el-GR" sz="1400" b="1" u="sng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</p:txBody>
      </p: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3E2528C7-E64F-479A-9930-55DB463A3629}"/>
              </a:ext>
            </a:extLst>
          </p:cNvPr>
          <p:cNvCxnSpPr>
            <a:cxnSpLocks/>
          </p:cNvCxnSpPr>
          <p:nvPr/>
        </p:nvCxnSpPr>
        <p:spPr>
          <a:xfrm flipH="1" flipV="1">
            <a:off x="2867487" y="1401681"/>
            <a:ext cx="647182" cy="796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7851726-0A41-450F-BF39-956C05942861}"/>
              </a:ext>
            </a:extLst>
          </p:cNvPr>
          <p:cNvSpPr txBox="1"/>
          <p:nvPr/>
        </p:nvSpPr>
        <p:spPr>
          <a:xfrm>
            <a:off x="106531" y="121856"/>
            <a:ext cx="2834640" cy="1188720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Διεθνής συνεργασία</a:t>
            </a:r>
          </a:p>
          <a:p>
            <a:pPr algn="ctr"/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Διευκόλυνση πρόσβασης και ανταλλαγής γνώσεων, ιδεών και πολιτικών εκπαίδευσης μεταξύ των κρατών.</a:t>
            </a:r>
          </a:p>
          <a:p>
            <a:endParaRPr lang="el-GR" dirty="0"/>
          </a:p>
        </p:txBody>
      </p:sp>
      <p:cxnSp>
        <p:nvCxnSpPr>
          <p:cNvPr id="17" name="Ευθύγραμμο βέλος σύνδεσης 16">
            <a:extLst>
              <a:ext uri="{FF2B5EF4-FFF2-40B4-BE49-F238E27FC236}">
                <a16:creationId xmlns:a16="http://schemas.microsoft.com/office/drawing/2014/main" id="{E69D4C43-3711-4542-8820-4A0A7A466301}"/>
              </a:ext>
            </a:extLst>
          </p:cNvPr>
          <p:cNvCxnSpPr>
            <a:cxnSpLocks/>
          </p:cNvCxnSpPr>
          <p:nvPr/>
        </p:nvCxnSpPr>
        <p:spPr>
          <a:xfrm>
            <a:off x="1615291" y="1425316"/>
            <a:ext cx="0" cy="372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FD06A19-A918-4153-B607-07B3E50972B8}"/>
              </a:ext>
            </a:extLst>
          </p:cNvPr>
          <p:cNvSpPr txBox="1"/>
          <p:nvPr/>
        </p:nvSpPr>
        <p:spPr>
          <a:xfrm>
            <a:off x="122507" y="1905506"/>
            <a:ext cx="2909213" cy="2462213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UNESCO &amp; UNICEF</a:t>
            </a:r>
            <a:endParaRPr lang="el-GR" sz="1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Σημαντική συμβολή στην παραγωγή εξειδικευμένης γνώσης,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παραγωγή και προσφορά υλικού και εργαλείων,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δημιουργία και προώθηση καινοτόμων και δημιουργικών προγραμμάτων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παροχή ευκαιριών για ενεργή συμμετοχή στις δράσεις τους.</a:t>
            </a:r>
          </a:p>
        </p:txBody>
      </p:sp>
      <p:cxnSp>
        <p:nvCxnSpPr>
          <p:cNvPr id="21" name="Ευθύγραμμο βέλος σύνδεσης 20">
            <a:extLst>
              <a:ext uri="{FF2B5EF4-FFF2-40B4-BE49-F238E27FC236}">
                <a16:creationId xmlns:a16="http://schemas.microsoft.com/office/drawing/2014/main" id="{60AF2BC1-2518-4DE4-AAF7-8729CB4294CB}"/>
              </a:ext>
            </a:extLst>
          </p:cNvPr>
          <p:cNvCxnSpPr>
            <a:cxnSpLocks/>
          </p:cNvCxnSpPr>
          <p:nvPr/>
        </p:nvCxnSpPr>
        <p:spPr>
          <a:xfrm flipV="1">
            <a:off x="8066986" y="2272989"/>
            <a:ext cx="780498" cy="328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7860258-C5B4-48FF-B110-F6D43BB75807}"/>
              </a:ext>
            </a:extLst>
          </p:cNvPr>
          <p:cNvSpPr txBox="1"/>
          <p:nvPr/>
        </p:nvSpPr>
        <p:spPr>
          <a:xfrm>
            <a:off x="8847483" y="1529198"/>
            <a:ext cx="3017520" cy="1554480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Άγνοια-αναλφαβητισμός</a:t>
            </a:r>
          </a:p>
          <a:p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Η απόλυτη στέρηση της ικανότητας προσωπικής ανάπτυξης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Σημαντικό αίτιο της εμφάνισης ρατσιστικών συμπεριφορών και μη ανεκτικότητας</a:t>
            </a:r>
          </a:p>
        </p:txBody>
      </p:sp>
      <p:cxnSp>
        <p:nvCxnSpPr>
          <p:cNvPr id="32" name="Ευθύγραμμο βέλος σύνδεσης 31">
            <a:extLst>
              <a:ext uri="{FF2B5EF4-FFF2-40B4-BE49-F238E27FC236}">
                <a16:creationId xmlns:a16="http://schemas.microsoft.com/office/drawing/2014/main" id="{DECE9216-0BF8-4EE5-B1A2-6F3757C0AE6B}"/>
              </a:ext>
            </a:extLst>
          </p:cNvPr>
          <p:cNvCxnSpPr>
            <a:cxnSpLocks/>
          </p:cNvCxnSpPr>
          <p:nvPr/>
        </p:nvCxnSpPr>
        <p:spPr>
          <a:xfrm>
            <a:off x="5330598" y="3787403"/>
            <a:ext cx="129169" cy="521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B1C7008-9613-49ED-8134-8D4273F9D8CA}"/>
              </a:ext>
            </a:extLst>
          </p:cNvPr>
          <p:cNvSpPr txBox="1"/>
          <p:nvPr/>
        </p:nvSpPr>
        <p:spPr>
          <a:xfrm>
            <a:off x="3170660" y="4308531"/>
            <a:ext cx="6400800" cy="1737360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δικαίωμα στην εκπαίδευση απουσιάζει κυρίως από εκεί όπου χρειάζεται περισσότερο  </a:t>
            </a:r>
          </a:p>
          <a:p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ΠΟΙΟΣ: 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παιδιά μειονοτικών ομάδων, φτωχών οικογενειών, περιθωριοποιημένα, με αναπηρία, της υπαίθρου, κορίτσια</a:t>
            </a:r>
          </a:p>
          <a:p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ΓΙΑΤΙ: 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προκαταλήψεις, φόβος, απροθυμία λόγω απογοήτευσης, έλλειψη οικονομικών πόρων, έλλειψη μέτρων, απουσία κινήτρου, άγνοια παιδιών – άγνοια γονέων </a:t>
            </a:r>
          </a:p>
          <a:p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BB7EEC-6915-4412-A6B6-C5D32006E975}"/>
              </a:ext>
            </a:extLst>
          </p:cNvPr>
          <p:cNvSpPr txBox="1"/>
          <p:nvPr/>
        </p:nvSpPr>
        <p:spPr>
          <a:xfrm>
            <a:off x="7864405" y="6427113"/>
            <a:ext cx="4327595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United Nations </a:t>
            </a:r>
            <a:r>
              <a:rPr lang="en-US" sz="1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General Assembly</a:t>
            </a:r>
            <a:r>
              <a:rPr lang="en-US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l-GR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en-US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10 May </a:t>
            </a:r>
            <a:r>
              <a:rPr lang="el-GR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2013). </a:t>
            </a:r>
            <a:r>
              <a:rPr lang="en-US" sz="110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Report of the Special Rapporteur on the right to education, Kishore Singh</a:t>
            </a:r>
            <a:r>
              <a:rPr lang="el-GR" sz="110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l-GR" sz="11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382B95-5334-4FCA-ACD3-58A0AEAA9B30}"/>
              </a:ext>
            </a:extLst>
          </p:cNvPr>
          <p:cNvSpPr txBox="1"/>
          <p:nvPr/>
        </p:nvSpPr>
        <p:spPr>
          <a:xfrm>
            <a:off x="7864405" y="6173197"/>
            <a:ext cx="4327595" cy="253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Hodgkin Rachel for UNICEF </a:t>
            </a:r>
            <a:r>
              <a:rPr lang="en-US" sz="10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(2012).</a:t>
            </a:r>
            <a:endParaRPr lang="el-GR" sz="105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F79FA9-0C28-4AA2-AC58-5DFB13D4241B}"/>
              </a:ext>
            </a:extLst>
          </p:cNvPr>
          <p:cNvSpPr txBox="1"/>
          <p:nvPr/>
        </p:nvSpPr>
        <p:spPr>
          <a:xfrm>
            <a:off x="4400577" y="382526"/>
            <a:ext cx="321445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Άρθρο 28</a:t>
            </a:r>
          </a:p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δικαίωμα στην εκπαίδευση</a:t>
            </a:r>
          </a:p>
        </p:txBody>
      </p:sp>
    </p:spTree>
    <p:extLst>
      <p:ext uri="{BB962C8B-B14F-4D97-AF65-F5344CB8AC3E}">
        <p14:creationId xmlns:p14="http://schemas.microsoft.com/office/powerpoint/2010/main" val="84269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5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213031-F568-4A21-AA6C-04DBF1DFE03C}"/>
              </a:ext>
            </a:extLst>
          </p:cNvPr>
          <p:cNvSpPr txBox="1"/>
          <p:nvPr/>
        </p:nvSpPr>
        <p:spPr>
          <a:xfrm>
            <a:off x="3249006" y="1519820"/>
            <a:ext cx="476509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Τα Συμβαλλόμενα Κράτη συμφωνούν ότι η εκπαίδευση του παιδιού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πρέπει να αποσκοπεί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l-GR" sz="1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BEA11-FFB3-40BE-A9E7-AE04AC0A9F9A}"/>
              </a:ext>
            </a:extLst>
          </p:cNvPr>
          <p:cNvSpPr txBox="1"/>
          <p:nvPr/>
        </p:nvSpPr>
        <p:spPr>
          <a:xfrm>
            <a:off x="3240487" y="2176411"/>
            <a:ext cx="4765090" cy="1023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α. στην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ανάπτυξη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της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προσωπικότητας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του παιδιού και στην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πληρέστερη δυνατή 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ανάπτυξη των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χαρισμάτων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του και σωματικών και πνευματικών ικανοτήτων του,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8CE530-D69A-463D-B71C-62A1B891B7AD}"/>
              </a:ext>
            </a:extLst>
          </p:cNvPr>
          <p:cNvSpPr txBox="1"/>
          <p:nvPr/>
        </p:nvSpPr>
        <p:spPr>
          <a:xfrm>
            <a:off x="3240487" y="3354523"/>
            <a:ext cx="4765090" cy="10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β. στην ανάπτυξη του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σεβασμού για τα δικαιώματα του ανθρώπου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και τις θεμελιώδεις ελευθερίες και για τις αρχές που καθιερώνονται στον Χάρτη των Ηνωμένων Εθνών,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B3BCD-FE38-484E-B8A3-300EBE4F9BEB}"/>
              </a:ext>
            </a:extLst>
          </p:cNvPr>
          <p:cNvSpPr txBox="1"/>
          <p:nvPr/>
        </p:nvSpPr>
        <p:spPr>
          <a:xfrm>
            <a:off x="3240487" y="4532635"/>
            <a:ext cx="4765090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γ. στην ανάπτυξη του σεβασμού για τους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γονείς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του παιδιού, την ταυτότητά του, τη γλώσσα του και τις πολιτιστικές του αξίες, καθώς και του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σεβασμού 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του για τις εθνικές αξίες της χώρας στην οποία ζει, της χώρας από την οποία μπορεί να κατάγεται και για τους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πολιτισμούς που διαφέρουν 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από το δικό του,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D9AA86-96B3-4539-8B53-129610CA5F15}"/>
              </a:ext>
            </a:extLst>
          </p:cNvPr>
          <p:cNvSpPr txBox="1"/>
          <p:nvPr/>
        </p:nvSpPr>
        <p:spPr>
          <a:xfrm>
            <a:off x="4027715" y="332704"/>
            <a:ext cx="3127687" cy="6417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Άρθρο 29</a:t>
            </a:r>
          </a:p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Σκοποί της εκπαίδευσης</a:t>
            </a:r>
          </a:p>
        </p:txBody>
      </p:sp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13FABF33-8FFB-45B6-84C4-FAF5FDA9646E}"/>
              </a:ext>
            </a:extLst>
          </p:cNvPr>
          <p:cNvCxnSpPr>
            <a:cxnSpLocks/>
          </p:cNvCxnSpPr>
          <p:nvPr/>
        </p:nvCxnSpPr>
        <p:spPr>
          <a:xfrm flipV="1">
            <a:off x="7999375" y="1260088"/>
            <a:ext cx="407777" cy="364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611E6F7-1F9D-47CC-93B4-08BBF85D3184}"/>
              </a:ext>
            </a:extLst>
          </p:cNvPr>
          <p:cNvSpPr txBox="1"/>
          <p:nvPr/>
        </p:nvSpPr>
        <p:spPr>
          <a:xfrm>
            <a:off x="8407152" y="288461"/>
            <a:ext cx="3383280" cy="1828800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Μέσω των σκοπών:</a:t>
            </a:r>
          </a:p>
          <a:p>
            <a:pPr algn="ctr"/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Προστασία/Προώθηση της εγγενούς αξιοπρέπειας και των ίσων και αναφαίρετων δικαιωμάτων του παιδιού.</a:t>
            </a:r>
          </a:p>
          <a:p>
            <a:pPr algn="ctr"/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l-GR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Απόδοση ποιοτικής διάστασης στο άρθρο 28</a:t>
            </a:r>
          </a:p>
          <a:p>
            <a:endParaRPr lang="el-GR" dirty="0"/>
          </a:p>
        </p:txBody>
      </p:sp>
      <p:cxnSp>
        <p:nvCxnSpPr>
          <p:cNvPr id="31" name="Ευθύγραμμο βέλος σύνδεσης 30">
            <a:extLst>
              <a:ext uri="{FF2B5EF4-FFF2-40B4-BE49-F238E27FC236}">
                <a16:creationId xmlns:a16="http://schemas.microsoft.com/office/drawing/2014/main" id="{B8CE72B8-CF6B-4C5A-856B-6CC0A22BA0E1}"/>
              </a:ext>
            </a:extLst>
          </p:cNvPr>
          <p:cNvCxnSpPr>
            <a:cxnSpLocks/>
          </p:cNvCxnSpPr>
          <p:nvPr/>
        </p:nvCxnSpPr>
        <p:spPr>
          <a:xfrm flipH="1" flipV="1">
            <a:off x="2764121" y="1807253"/>
            <a:ext cx="576715" cy="558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7D733DE-5EDB-4899-BF70-218D0DEE8D14}"/>
              </a:ext>
            </a:extLst>
          </p:cNvPr>
          <p:cNvSpPr txBox="1"/>
          <p:nvPr/>
        </p:nvSpPr>
        <p:spPr>
          <a:xfrm>
            <a:off x="47821" y="90614"/>
            <a:ext cx="2468880" cy="2708434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Παιδοκεντρική εκπαίδευση</a:t>
            </a:r>
          </a:p>
          <a:p>
            <a:pPr algn="ctr"/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(φιλική, ενδυναμωτική)</a:t>
            </a:r>
          </a:p>
          <a:p>
            <a:pPr algn="ctr"/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Ολιστική ανάπτυξη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Σεβασμός μοναδικότητας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Πέρα από τυπικές γνώσεις:</a:t>
            </a:r>
          </a:p>
          <a:p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Ανταγωνισμός για απόκτηση γνώσεων </a:t>
            </a:r>
          </a:p>
          <a:p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Υπέρμετρη ψυχολογική και σωματική κόπωση παιδιού</a:t>
            </a:r>
          </a:p>
          <a:p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Ευθύγραμμο βέλος σύνδεσης 35">
            <a:extLst>
              <a:ext uri="{FF2B5EF4-FFF2-40B4-BE49-F238E27FC236}">
                <a16:creationId xmlns:a16="http://schemas.microsoft.com/office/drawing/2014/main" id="{3FF4A949-8E25-45AC-9584-F8DFAAD3B8DA}"/>
              </a:ext>
            </a:extLst>
          </p:cNvPr>
          <p:cNvCxnSpPr>
            <a:cxnSpLocks/>
          </p:cNvCxnSpPr>
          <p:nvPr/>
        </p:nvCxnSpPr>
        <p:spPr>
          <a:xfrm>
            <a:off x="1433951" y="3040693"/>
            <a:ext cx="0" cy="24605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Ευθύγραμμο βέλος σύνδεσης 37">
            <a:extLst>
              <a:ext uri="{FF2B5EF4-FFF2-40B4-BE49-F238E27FC236}">
                <a16:creationId xmlns:a16="http://schemas.microsoft.com/office/drawing/2014/main" id="{FA000784-8B3D-4777-9AD0-61DC2633135B}"/>
              </a:ext>
            </a:extLst>
          </p:cNvPr>
          <p:cNvCxnSpPr>
            <a:cxnSpLocks/>
          </p:cNvCxnSpPr>
          <p:nvPr/>
        </p:nvCxnSpPr>
        <p:spPr>
          <a:xfrm flipH="1">
            <a:off x="2807951" y="3762982"/>
            <a:ext cx="86507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D699A9F-7C74-479B-9174-FA8915FA49F2}"/>
              </a:ext>
            </a:extLst>
          </p:cNvPr>
          <p:cNvSpPr txBox="1"/>
          <p:nvPr/>
        </p:nvSpPr>
        <p:spPr>
          <a:xfrm>
            <a:off x="94589" y="3245578"/>
            <a:ext cx="2834640" cy="2468880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Ισορροπία διαφορετικών αξιών </a:t>
            </a:r>
          </a:p>
          <a:p>
            <a:pPr algn="ctr"/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 </a:t>
            </a:r>
          </a:p>
          <a:p>
            <a:pPr algn="ctr"/>
            <a:r>
              <a:rPr lang="el-GR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Εκπαίδευση στα Α.Δ.:</a:t>
            </a:r>
          </a:p>
          <a:p>
            <a:pPr algn="ctr"/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Ενδυνάμωση διαλόγου μέσω χρήσης κατάλληλων εγχειριδίων,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Εκπαιδευμένοι εκπαιδευτικοί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Ενεργή συμμετοχή παιδιών</a:t>
            </a:r>
          </a:p>
          <a:p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Πραγμάτωση δικαιωμάτων</a:t>
            </a:r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l-GR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Ευθύγραμμο βέλος σύνδεσης 43">
            <a:extLst>
              <a:ext uri="{FF2B5EF4-FFF2-40B4-BE49-F238E27FC236}">
                <a16:creationId xmlns:a16="http://schemas.microsoft.com/office/drawing/2014/main" id="{BB373EF5-55E5-440B-9A57-40482F91E003}"/>
              </a:ext>
            </a:extLst>
          </p:cNvPr>
          <p:cNvCxnSpPr>
            <a:cxnSpLocks/>
          </p:cNvCxnSpPr>
          <p:nvPr/>
        </p:nvCxnSpPr>
        <p:spPr>
          <a:xfrm flipV="1">
            <a:off x="7648803" y="3678241"/>
            <a:ext cx="947293" cy="876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99D511F-71CA-4878-B4FD-611DED3097E9}"/>
              </a:ext>
            </a:extLst>
          </p:cNvPr>
          <p:cNvSpPr txBox="1"/>
          <p:nvPr/>
        </p:nvSpPr>
        <p:spPr>
          <a:xfrm>
            <a:off x="8572018" y="2656207"/>
            <a:ext cx="3383280" cy="954107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 γονείς είναι το πρότυπο των παιδιών: </a:t>
            </a:r>
          </a:p>
          <a:p>
            <a:pPr algn="ctr"/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Ανάγκη συμμετοχής τους στην εκπαιδευτική διαδικασία και συνεργασία με εκπαιδευτικούς</a:t>
            </a:r>
            <a:endParaRPr lang="el-G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Ευθύγραμμο βέλος σύνδεσης 47">
            <a:extLst>
              <a:ext uri="{FF2B5EF4-FFF2-40B4-BE49-F238E27FC236}">
                <a16:creationId xmlns:a16="http://schemas.microsoft.com/office/drawing/2014/main" id="{62779817-C3BC-4AD7-B365-1C09E868C783}"/>
              </a:ext>
            </a:extLst>
          </p:cNvPr>
          <p:cNvCxnSpPr>
            <a:cxnSpLocks/>
          </p:cNvCxnSpPr>
          <p:nvPr/>
        </p:nvCxnSpPr>
        <p:spPr>
          <a:xfrm flipV="1">
            <a:off x="7891583" y="4802819"/>
            <a:ext cx="662977" cy="414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F8DFC1DC-8108-4CED-97E1-9FC515253775}"/>
              </a:ext>
            </a:extLst>
          </p:cNvPr>
          <p:cNvSpPr txBox="1"/>
          <p:nvPr/>
        </p:nvSpPr>
        <p:spPr>
          <a:xfrm>
            <a:off x="8554560" y="3851033"/>
            <a:ext cx="3497433" cy="1415772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Σεβασμός ΣΤΟΝ ΙΔΙΟ ΒΑΘΜΟ:</a:t>
            </a:r>
          </a:p>
          <a:p>
            <a:pPr algn="ctr"/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ΟΧΙ ανεκτικότητα αλλά απόδοση ίσης αξίας στους διαφορετικούς πολιτισμούς</a:t>
            </a:r>
          </a:p>
          <a:p>
            <a:pPr algn="ctr"/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Κάθε γενιά παιδιών είναι μία νέα ευκαιρία για αλλαγή προς το καλύτερο</a:t>
            </a:r>
            <a:r>
              <a:rPr lang="el-G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35EC1D-4169-43EA-B716-FCAFF56863C8}"/>
              </a:ext>
            </a:extLst>
          </p:cNvPr>
          <p:cNvSpPr txBox="1"/>
          <p:nvPr/>
        </p:nvSpPr>
        <p:spPr>
          <a:xfrm>
            <a:off x="8250667" y="6403838"/>
            <a:ext cx="3941333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United Nations </a:t>
            </a:r>
            <a:r>
              <a:rPr lang="en-US" sz="1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General Assembly</a:t>
            </a:r>
            <a:r>
              <a:rPr lang="en-US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l-GR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en-US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10 May </a:t>
            </a:r>
            <a:r>
              <a:rPr lang="el-GR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2013). </a:t>
            </a:r>
            <a:r>
              <a:rPr lang="en-US" sz="110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Report of the Special Rapporteur on the right to education, Kishore Singh</a:t>
            </a:r>
            <a:r>
              <a:rPr lang="el-GR" sz="110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l-GR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EF5EA6-51D2-4398-956D-E8AF78A0B654}"/>
              </a:ext>
            </a:extLst>
          </p:cNvPr>
          <p:cNvSpPr txBox="1"/>
          <p:nvPr/>
        </p:nvSpPr>
        <p:spPr>
          <a:xfrm>
            <a:off x="8250667" y="6163119"/>
            <a:ext cx="3941333" cy="253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b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Corbett Michael, Shahidi Mehrdad </a:t>
            </a:r>
            <a:r>
              <a:rPr lang="en-US" sz="105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(2020)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l-GR" sz="10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B99A39-0684-46B4-B9A9-74F5A872CCC9}"/>
              </a:ext>
            </a:extLst>
          </p:cNvPr>
          <p:cNvSpPr txBox="1"/>
          <p:nvPr/>
        </p:nvSpPr>
        <p:spPr>
          <a:xfrm>
            <a:off x="8250666" y="5909203"/>
            <a:ext cx="3941333" cy="2539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Hodgkin Rachel for UNICEF </a:t>
            </a:r>
            <a:r>
              <a:rPr lang="en-US" sz="10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(2012).</a:t>
            </a:r>
            <a:endParaRPr lang="el-GR" sz="1050" dirty="0"/>
          </a:p>
        </p:txBody>
      </p:sp>
    </p:spTree>
    <p:extLst>
      <p:ext uri="{BB962C8B-B14F-4D97-AF65-F5344CB8AC3E}">
        <p14:creationId xmlns:p14="http://schemas.microsoft.com/office/powerpoint/2010/main" val="376852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4" grpId="0" animBg="1"/>
      <p:bldP spid="40" grpId="0" animBg="1"/>
      <p:bldP spid="47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C1A1D9-FEA6-47E4-BC8F-7AC34CA1C9F3}"/>
              </a:ext>
            </a:extLst>
          </p:cNvPr>
          <p:cNvSpPr txBox="1"/>
          <p:nvPr/>
        </p:nvSpPr>
        <p:spPr>
          <a:xfrm>
            <a:off x="2901519" y="1536827"/>
            <a:ext cx="5301448" cy="16694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δ. στην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προετοιμασία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του παιδιού για μια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υπεύθυνη ζωή 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σε μία ελεύθερη κοινωνία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μέσα σε πνεύμα κατανόησης, ειρήνης, ανοχής, ισότητας των φύλων και φιλίας 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ανάμεσα σε όλους τους λαούς και τις εθνικιστικές, εθνικές και θρησκευτικές ομάδες και στα πρόσωπα αυτόχθονης καταγωγής,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23D280-1FBA-4D59-9847-D49026C9AED7}"/>
              </a:ext>
            </a:extLst>
          </p:cNvPr>
          <p:cNvSpPr txBox="1"/>
          <p:nvPr/>
        </p:nvSpPr>
        <p:spPr>
          <a:xfrm>
            <a:off x="2901519" y="3428216"/>
            <a:ext cx="5301448" cy="3768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ε. στην ανάπτυξη του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σεβασμού για το φυσικό περιβάλλον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04F220-AF21-49FA-BB87-50B83D4AC0B0}"/>
              </a:ext>
            </a:extLst>
          </p:cNvPr>
          <p:cNvSpPr txBox="1"/>
          <p:nvPr/>
        </p:nvSpPr>
        <p:spPr>
          <a:xfrm>
            <a:off x="2901519" y="3985269"/>
            <a:ext cx="5301448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Καμία διάταξη του παρόντος άρθρου ή του άρθρου 28 δεν μπορεί να ερμηνευτεί με τρόπο που να θίγει την ελευθερία των φυσικών ή νομικών προσώπων για τη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δημιουργία και τη διεύθυνση εκπαιδευτικών ιδρυμάτων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υπό τον όρο ότι θα τηρούνται οι εκφρασμένες στην παράγραφο 1 του παρόντος άρθρου αρχές και ότι η παρεχόμενη στα ιδρύματα αυτά εκπαίδευση θα είναι σύμφωνη με τις </a:t>
            </a:r>
            <a:r>
              <a:rPr lang="el-G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ελάχιστες προδιαγραφές </a:t>
            </a: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που θα έχει ορίσει το Κράτος.</a:t>
            </a:r>
          </a:p>
        </p:txBody>
      </p: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CF964CC2-CD87-41DF-B79A-1C3D3C31E993}"/>
              </a:ext>
            </a:extLst>
          </p:cNvPr>
          <p:cNvCxnSpPr>
            <a:cxnSpLocks/>
          </p:cNvCxnSpPr>
          <p:nvPr/>
        </p:nvCxnSpPr>
        <p:spPr>
          <a:xfrm flipH="1" flipV="1">
            <a:off x="2333346" y="1472885"/>
            <a:ext cx="568173" cy="451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F295B08-CC6B-4305-8DC6-8F49DD66041F}"/>
              </a:ext>
            </a:extLst>
          </p:cNvPr>
          <p:cNvSpPr txBox="1"/>
          <p:nvPr/>
        </p:nvSpPr>
        <p:spPr>
          <a:xfrm>
            <a:off x="181547" y="224539"/>
            <a:ext cx="2103120" cy="2468880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Έμφαση σε παροχή πρακτικών γνώσεων απαραίτητων για την καθημερινή ζωή:</a:t>
            </a:r>
          </a:p>
          <a:p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Για θέματα υγείας, σεξουαλικής διαπαιδαγώγησης, διαχείριση οικονομικών, πολιτική και κοινωνική συνείδηση κ.ά.</a:t>
            </a:r>
          </a:p>
          <a:p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/>
          </a:p>
        </p:txBody>
      </p: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A89A8433-5F8A-4817-90B6-5D9B002BF1A9}"/>
              </a:ext>
            </a:extLst>
          </p:cNvPr>
          <p:cNvCxnSpPr>
            <a:cxnSpLocks/>
          </p:cNvCxnSpPr>
          <p:nvPr/>
        </p:nvCxnSpPr>
        <p:spPr>
          <a:xfrm flipV="1">
            <a:off x="8144672" y="1641554"/>
            <a:ext cx="675147" cy="760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8CD115C-1FA6-42A1-8827-0A6E2E671F34}"/>
              </a:ext>
            </a:extLst>
          </p:cNvPr>
          <p:cNvSpPr txBox="1"/>
          <p:nvPr/>
        </p:nvSpPr>
        <p:spPr>
          <a:xfrm>
            <a:off x="8819819" y="1062873"/>
            <a:ext cx="3098307" cy="954107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Απόκτηση/Ενδυνάμωση αξιών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που προλαμβάνουν και αποτρέπουν το ρατσισμό, την ξενοφοβία, τις διακρίσεις και μη ανεκτικότητα.</a:t>
            </a:r>
          </a:p>
        </p:txBody>
      </p:sp>
      <p:cxnSp>
        <p:nvCxnSpPr>
          <p:cNvPr id="25" name="Ευθύγραμμο βέλος σύνδεσης 24">
            <a:extLst>
              <a:ext uri="{FF2B5EF4-FFF2-40B4-BE49-F238E27FC236}">
                <a16:creationId xmlns:a16="http://schemas.microsoft.com/office/drawing/2014/main" id="{F38712B0-269E-4D9C-902B-FB4A9CCC481E}"/>
              </a:ext>
            </a:extLst>
          </p:cNvPr>
          <p:cNvCxnSpPr>
            <a:cxnSpLocks/>
          </p:cNvCxnSpPr>
          <p:nvPr/>
        </p:nvCxnSpPr>
        <p:spPr>
          <a:xfrm flipH="1">
            <a:off x="2333346" y="3647173"/>
            <a:ext cx="568174" cy="60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3893535-6CB3-4525-9713-6BE9A339B2F6}"/>
              </a:ext>
            </a:extLst>
          </p:cNvPr>
          <p:cNvSpPr txBox="1"/>
          <p:nvPr/>
        </p:nvSpPr>
        <p:spPr>
          <a:xfrm>
            <a:off x="67922" y="3198008"/>
            <a:ext cx="2377440" cy="2031325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Καινοτόμος διάταξη: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για αφύπνιση ως προς την ανθρώπινη επίδραση στο περιβάλλον.</a:t>
            </a:r>
          </a:p>
          <a:p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Εκπαίδευση για τη βιώσιμη ανάπτυξη και τη σύνδεση με κοινωνικά, πολιτιστικά και οικονομικά προβλήματα.</a:t>
            </a:r>
          </a:p>
        </p:txBody>
      </p:sp>
      <p:cxnSp>
        <p:nvCxnSpPr>
          <p:cNvPr id="33" name="Ευθύγραμμο βέλος σύνδεσης 32">
            <a:extLst>
              <a:ext uri="{FF2B5EF4-FFF2-40B4-BE49-F238E27FC236}">
                <a16:creationId xmlns:a16="http://schemas.microsoft.com/office/drawing/2014/main" id="{DC1C8EE4-B3A3-4296-8348-BF8BD86C728C}"/>
              </a:ext>
            </a:extLst>
          </p:cNvPr>
          <p:cNvCxnSpPr>
            <a:cxnSpLocks/>
          </p:cNvCxnSpPr>
          <p:nvPr/>
        </p:nvCxnSpPr>
        <p:spPr>
          <a:xfrm flipV="1">
            <a:off x="8027007" y="3568666"/>
            <a:ext cx="653393" cy="585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A63445A-EA6F-459C-A45D-DD00E6FC98BB}"/>
              </a:ext>
            </a:extLst>
          </p:cNvPr>
          <p:cNvSpPr txBox="1"/>
          <p:nvPr/>
        </p:nvSpPr>
        <p:spPr>
          <a:xfrm>
            <a:off x="8659124" y="2571591"/>
            <a:ext cx="2926080" cy="1371600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Επιτροπή για τα Δικαιώματα του Παιδιού: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Ανησυχία για διακρίσεις μέσω ιδιωτικών σχολείων</a:t>
            </a:r>
            <a:endParaRPr lang="el-GR" sz="1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ΟΜΩΣ πρέπει να προωθείται η διαφορετικότητα και η ευελιξία.</a:t>
            </a:r>
          </a:p>
          <a:p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/>
          </a:p>
        </p:txBody>
      </p:sp>
      <p:cxnSp>
        <p:nvCxnSpPr>
          <p:cNvPr id="35" name="Ευθύγραμμο βέλος σύνδεσης 34">
            <a:extLst>
              <a:ext uri="{FF2B5EF4-FFF2-40B4-BE49-F238E27FC236}">
                <a16:creationId xmlns:a16="http://schemas.microsoft.com/office/drawing/2014/main" id="{6A4FC51F-33D8-471E-893D-17F3A479248B}"/>
              </a:ext>
            </a:extLst>
          </p:cNvPr>
          <p:cNvCxnSpPr>
            <a:cxnSpLocks/>
          </p:cNvCxnSpPr>
          <p:nvPr/>
        </p:nvCxnSpPr>
        <p:spPr>
          <a:xfrm flipV="1">
            <a:off x="6604986" y="5397624"/>
            <a:ext cx="1877259" cy="585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A9ED2ED-90B9-48CE-BED2-4D460942F2FE}"/>
              </a:ext>
            </a:extLst>
          </p:cNvPr>
          <p:cNvSpPr txBox="1"/>
          <p:nvPr/>
        </p:nvSpPr>
        <p:spPr>
          <a:xfrm>
            <a:off x="8504439" y="4171744"/>
            <a:ext cx="3413687" cy="1600438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ΟΧΙ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επιβολή υποχρέωσης για Κράτη </a:t>
            </a:r>
          </a:p>
          <a:p>
            <a:endParaRPr lang="el-GR" sz="14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ΑΛΛΑ παραπέμποντας στο άρθρο 3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παρ.3: </a:t>
            </a:r>
          </a:p>
          <a:p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Απαιτούμενη τήρηση υγιεινής, ασφάλειας, κατάλληλου προσωπικού και προγράμματος</a:t>
            </a:r>
          </a:p>
          <a:p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και η συμμόρφωση προς τους παρόντες σκοπούς.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474545-5C2E-4D24-B538-4528B2AA222D}"/>
              </a:ext>
            </a:extLst>
          </p:cNvPr>
          <p:cNvSpPr txBox="1"/>
          <p:nvPr/>
        </p:nvSpPr>
        <p:spPr>
          <a:xfrm>
            <a:off x="8282866" y="6428401"/>
            <a:ext cx="3919444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United Nations </a:t>
            </a:r>
            <a:r>
              <a:rPr lang="en-US" sz="1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General Assembly</a:t>
            </a:r>
            <a:r>
              <a:rPr lang="en-US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l-GR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en-US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10 May </a:t>
            </a:r>
            <a:r>
              <a:rPr lang="el-GR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2013). </a:t>
            </a:r>
            <a:r>
              <a:rPr lang="en-US" sz="110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Report of the Special Rapporteur on the right to education, Kishore Singh</a:t>
            </a:r>
            <a:r>
              <a:rPr lang="el-GR" sz="110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l-GR" sz="11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7AE165-37D1-4860-9F4D-9FA72A812B45}"/>
              </a:ext>
            </a:extLst>
          </p:cNvPr>
          <p:cNvSpPr txBox="1"/>
          <p:nvPr/>
        </p:nvSpPr>
        <p:spPr>
          <a:xfrm>
            <a:off x="8282866" y="5935613"/>
            <a:ext cx="3905174" cy="253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105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Π. Νάσκου – Περράκη, Κ. Χρυσόγονος, Χ. Ανθόπουλος </a:t>
            </a:r>
            <a:r>
              <a:rPr lang="el-GR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(2002). </a:t>
            </a:r>
            <a:endParaRPr lang="el-GR" sz="10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CB7FA1-94A3-412C-8299-B927D5F605FB}"/>
              </a:ext>
            </a:extLst>
          </p:cNvPr>
          <p:cNvSpPr txBox="1"/>
          <p:nvPr/>
        </p:nvSpPr>
        <p:spPr>
          <a:xfrm>
            <a:off x="8282866" y="6174485"/>
            <a:ext cx="3905174" cy="253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Hodgkin Rachel for UNICEF </a:t>
            </a:r>
            <a:r>
              <a:rPr lang="en-US" sz="10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(2012).</a:t>
            </a:r>
            <a:endParaRPr lang="el-GR" sz="10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701719-F650-4088-BD4F-2891B44BDECA}"/>
              </a:ext>
            </a:extLst>
          </p:cNvPr>
          <p:cNvSpPr txBox="1"/>
          <p:nvPr/>
        </p:nvSpPr>
        <p:spPr>
          <a:xfrm>
            <a:off x="4055828" y="286306"/>
            <a:ext cx="3127687" cy="6417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Άρθρο 29</a:t>
            </a:r>
          </a:p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Σκοποί της εκπαίδευσης</a:t>
            </a:r>
          </a:p>
        </p:txBody>
      </p:sp>
    </p:spTree>
    <p:extLst>
      <p:ext uri="{BB962C8B-B14F-4D97-AF65-F5344CB8AC3E}">
        <p14:creationId xmlns:p14="http://schemas.microsoft.com/office/powerpoint/2010/main" val="32079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32" grpId="0" animBg="1"/>
      <p:bldP spid="34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B3C209-4D07-443B-8203-62CEF4651F1E}"/>
              </a:ext>
            </a:extLst>
          </p:cNvPr>
          <p:cNvSpPr txBox="1"/>
          <p:nvPr/>
        </p:nvSpPr>
        <p:spPr>
          <a:xfrm>
            <a:off x="2796465" y="205525"/>
            <a:ext cx="1615737" cy="4580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indent="28829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Άρθρο 28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FE5484-AA19-4949-A7B7-E795DFBBE3AD}"/>
              </a:ext>
            </a:extLst>
          </p:cNvPr>
          <p:cNvSpPr txBox="1"/>
          <p:nvPr/>
        </p:nvSpPr>
        <p:spPr>
          <a:xfrm>
            <a:off x="7401017" y="206643"/>
            <a:ext cx="1615737" cy="4580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0" marR="0" indent="28829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Άρθρο 29</a:t>
            </a:r>
          </a:p>
        </p:txBody>
      </p:sp>
      <p:graphicFrame>
        <p:nvGraphicFramePr>
          <p:cNvPr id="5" name="Πίνακας 5">
            <a:extLst>
              <a:ext uri="{FF2B5EF4-FFF2-40B4-BE49-F238E27FC236}">
                <a16:creationId xmlns:a16="http://schemas.microsoft.com/office/drawing/2014/main" id="{79AAD3FD-FCD2-4A65-B3FB-B36812B99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354844"/>
              </p:ext>
            </p:extLst>
          </p:nvPr>
        </p:nvGraphicFramePr>
        <p:xfrm>
          <a:off x="1225118" y="881553"/>
          <a:ext cx="9250532" cy="2547447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0000" endA="275" endPos="40000" dist="101600" dir="5400000" sy="-100000" algn="bl" rotWithShape="0"/>
                </a:effectLst>
                <a:tableStyleId>{22838BEF-8BB2-4498-84A7-C5851F593DF1}</a:tableStyleId>
              </a:tblPr>
              <a:tblGrid>
                <a:gridCol w="4625266">
                  <a:extLst>
                    <a:ext uri="{9D8B030D-6E8A-4147-A177-3AD203B41FA5}">
                      <a16:colId xmlns:a16="http://schemas.microsoft.com/office/drawing/2014/main" val="3203177052"/>
                    </a:ext>
                  </a:extLst>
                </a:gridCol>
                <a:gridCol w="4625266">
                  <a:extLst>
                    <a:ext uri="{9D8B030D-6E8A-4147-A177-3AD203B41FA5}">
                      <a16:colId xmlns:a16="http://schemas.microsoft.com/office/drawing/2014/main" val="4043128846"/>
                    </a:ext>
                  </a:extLst>
                </a:gridCol>
              </a:tblGrid>
              <a:tr h="921993">
                <a:tc>
                  <a:txBody>
                    <a:bodyPr/>
                    <a:lstStyle/>
                    <a:p>
                      <a:endParaRPr lang="el-GR" sz="1400" dirty="0"/>
                    </a:p>
                    <a:p>
                      <a:r>
                        <a:rPr lang="el-G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</a:t>
                      </a:r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Υποχρεώσεις κρατών – μελών </a:t>
                      </a:r>
                      <a:endParaRPr lang="el-G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  <a:gradFill flip="none" rotWithShape="1">
                      <a:gsLst>
                        <a:gs pos="0">
                          <a:srgbClr val="009ED6">
                            <a:tint val="66000"/>
                            <a:satMod val="160000"/>
                          </a:srgbClr>
                        </a:gs>
                        <a:gs pos="50000">
                          <a:srgbClr val="009ED6">
                            <a:tint val="44500"/>
                            <a:satMod val="160000"/>
                          </a:srgbClr>
                        </a:gs>
                        <a:gs pos="100000">
                          <a:srgbClr val="009ED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l-GR" sz="1400" dirty="0"/>
                    </a:p>
                    <a:p>
                      <a:pPr algn="ctr"/>
                      <a:r>
                        <a:rPr lang="el-G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l-GR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Ατομικό δικαίωμα για εκπαίδευση συγκεκριμένης ποιότητας</a:t>
                      </a:r>
                      <a:endParaRPr lang="el-GR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  <a:gradFill flip="none" rotWithShape="1">
                      <a:gsLst>
                        <a:gs pos="0">
                          <a:srgbClr val="009ED6">
                            <a:tint val="66000"/>
                            <a:satMod val="160000"/>
                          </a:srgbClr>
                        </a:gs>
                        <a:gs pos="50000">
                          <a:srgbClr val="009ED6">
                            <a:tint val="44500"/>
                            <a:satMod val="160000"/>
                          </a:srgbClr>
                        </a:gs>
                        <a:gs pos="100000">
                          <a:srgbClr val="009ED6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072052"/>
                  </a:ext>
                </a:extLst>
              </a:tr>
              <a:tr h="1625454">
                <a:tc>
                  <a:txBody>
                    <a:bodyPr/>
                    <a:lstStyle/>
                    <a:p>
                      <a:pPr algn="l"/>
                      <a:r>
                        <a:rPr lang="el-G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Διαμόρφωση εκπαιδευτικού συστήματος με γνώμονα πάντα το </a:t>
                      </a:r>
                      <a:r>
                        <a:rPr lang="el-G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βέλτιστο συμφέρον </a:t>
                      </a:r>
                      <a:r>
                        <a:rPr lang="el-G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του παιδιού και το </a:t>
                      </a:r>
                      <a:r>
                        <a:rPr lang="el-G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σεβασμό</a:t>
                      </a:r>
                      <a:r>
                        <a:rPr lang="el-G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της</a:t>
                      </a:r>
                      <a:r>
                        <a:rPr lang="el-G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αξιοπρέπειάς</a:t>
                      </a:r>
                      <a:r>
                        <a:rPr lang="el-G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του.</a:t>
                      </a:r>
                    </a:p>
                    <a:p>
                      <a:endParaRPr lang="el-GR" sz="1400" dirty="0"/>
                    </a:p>
                    <a:p>
                      <a:r>
                        <a:rPr lang="el-G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Επίτευξη της </a:t>
                      </a:r>
                      <a:r>
                        <a:rPr lang="el-G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προσβασιμότητας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στην εκπαίδευση </a:t>
                      </a:r>
                      <a:r>
                        <a:rPr lang="el-G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χωρίς</a:t>
                      </a:r>
                      <a:r>
                        <a:rPr lang="el-G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αποκλεισμό</a:t>
                      </a:r>
                      <a:r>
                        <a:rPr lang="el-G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και </a:t>
                      </a:r>
                      <a:r>
                        <a:rPr lang="el-G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χωρίς διακρίσεις</a:t>
                      </a:r>
                      <a:r>
                        <a:rPr lang="el-G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Διαμόρφωση προγράμματος σπουδών βάσει </a:t>
                      </a:r>
                      <a:r>
                        <a:rPr lang="el-G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συνολικών αναγκών </a:t>
                      </a:r>
                      <a:r>
                        <a:rPr lang="el-G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παιδιού.</a:t>
                      </a:r>
                    </a:p>
                    <a:p>
                      <a:pPr algn="l"/>
                      <a:endParaRPr lang="el-GR" sz="1400" dirty="0"/>
                    </a:p>
                    <a:p>
                      <a:pPr algn="l"/>
                      <a:r>
                        <a:rPr lang="el-G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Σε άμεση </a:t>
                      </a:r>
                      <a:r>
                        <a:rPr lang="el-G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συνάφεια</a:t>
                      </a:r>
                      <a:r>
                        <a:rPr lang="el-G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με κοινωνικές, οικονομικές, πολιτιστικές και περιβαλλοντικές συνθήκες </a:t>
                      </a:r>
                      <a:r>
                        <a:rPr lang="el-GR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στοχεύοντας στο μέλλον</a:t>
                      </a:r>
                      <a:r>
                        <a:rPr lang="el-G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66627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8BE5A21-B79E-4F12-8614-5C45156DEAFA}"/>
              </a:ext>
            </a:extLst>
          </p:cNvPr>
          <p:cNvSpPr txBox="1"/>
          <p:nvPr/>
        </p:nvSpPr>
        <p:spPr>
          <a:xfrm>
            <a:off x="1128736" y="3807170"/>
            <a:ext cx="4297680" cy="2831544"/>
          </a:xfrm>
          <a:prstGeom prst="rect">
            <a:avLst/>
          </a:prstGeom>
          <a:noFill/>
          <a:ln w="19050">
            <a:solidFill>
              <a:schemeClr val="accent5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Τα άρθρα ερμηνεύονται πάντοτε σε συνάρτηση </a:t>
            </a:r>
          </a:p>
          <a:p>
            <a:pPr algn="just"/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 τα υπόλοιπα άρθρα της Σύμβασης:</a:t>
            </a:r>
          </a:p>
          <a:p>
            <a:pPr algn="just"/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Ενδεικτικά: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Αρχή της μη διάκρισης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(άρθρο 2)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συμφέρον του παιδιού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(άρθρο 3)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δικαίωμα στη ζωή και την ανάπτυξη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(άρθρο 6)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ελευθερία γνώμης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(άρθρο 12)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ελευθερία έκφρασης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(άρθρο 13)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ελευθερία της σκέψης, συνείδησης και θρησκείας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(άρθρο 14)</a:t>
            </a:r>
          </a:p>
          <a:p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0A4BA017-7DDE-4047-9820-830CD1D36E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3063" y="3778388"/>
            <a:ext cx="825083" cy="8250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A615C5-013E-4FB1-9B37-4102732D52FB}"/>
              </a:ext>
            </a:extLst>
          </p:cNvPr>
          <p:cNvSpPr txBox="1"/>
          <p:nvPr/>
        </p:nvSpPr>
        <p:spPr>
          <a:xfrm>
            <a:off x="6585381" y="3823216"/>
            <a:ext cx="5482330" cy="209288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ενισχυμένη προστασία του δικαιώματος στην εκπαίδευση μέσω των λοιπών δικαιωμάτων ενισχύει επίσης:</a:t>
            </a:r>
          </a:p>
          <a:p>
            <a:pPr algn="ctr"/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Την επίτευξη 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καθολικής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και 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ίσης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πρόσβασης στην εκπαίδευση,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της 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ποιότητά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της και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της 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μεταχείρισης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του παιδιού στην εκπαίδευση κατά τις επιταγές της Σύμβασης. </a:t>
            </a:r>
          </a:p>
        </p:txBody>
      </p:sp>
      <p:sp>
        <p:nvSpPr>
          <p:cNvPr id="12" name="Βέλος: Δεξιό 11">
            <a:extLst>
              <a:ext uri="{FF2B5EF4-FFF2-40B4-BE49-F238E27FC236}">
                <a16:creationId xmlns:a16="http://schemas.microsoft.com/office/drawing/2014/main" id="{D7F07021-7978-4CD6-932F-F2B1F3FE4A6F}"/>
              </a:ext>
            </a:extLst>
          </p:cNvPr>
          <p:cNvSpPr/>
          <p:nvPr/>
        </p:nvSpPr>
        <p:spPr>
          <a:xfrm>
            <a:off x="5843763" y="4941722"/>
            <a:ext cx="651029" cy="41254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DF6FBD-7F38-4815-A8EB-8E99B5A67B1D}"/>
              </a:ext>
            </a:extLst>
          </p:cNvPr>
          <p:cNvSpPr txBox="1"/>
          <p:nvPr/>
        </p:nvSpPr>
        <p:spPr>
          <a:xfrm>
            <a:off x="6709669" y="6604084"/>
            <a:ext cx="5482331" cy="253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United Nations Committee on the Rights of the Child 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(17 April 2001). General Comment No. 1.</a:t>
            </a:r>
            <a:endParaRPr lang="el-GR" sz="10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F1F39C-87B3-4CE1-9761-D87B53373D33}"/>
              </a:ext>
            </a:extLst>
          </p:cNvPr>
          <p:cNvSpPr txBox="1"/>
          <p:nvPr/>
        </p:nvSpPr>
        <p:spPr>
          <a:xfrm>
            <a:off x="6709669" y="6350168"/>
            <a:ext cx="5482330" cy="253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Lundy Laura, Orr Karen, Shier Harry</a:t>
            </a:r>
            <a:r>
              <a:rPr lang="en-US" sz="10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(2017). </a:t>
            </a:r>
            <a:endParaRPr lang="el-GR" sz="1050" dirty="0"/>
          </a:p>
        </p:txBody>
      </p:sp>
    </p:spTree>
    <p:extLst>
      <p:ext uri="{BB962C8B-B14F-4D97-AF65-F5344CB8AC3E}">
        <p14:creationId xmlns:p14="http://schemas.microsoft.com/office/powerpoint/2010/main" val="55102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29CA27-4F09-4D31-9DE0-AAA5C67712A3}"/>
              </a:ext>
            </a:extLst>
          </p:cNvPr>
          <p:cNvSpPr txBox="1"/>
          <p:nvPr/>
        </p:nvSpPr>
        <p:spPr>
          <a:xfrm>
            <a:off x="2894120" y="347095"/>
            <a:ext cx="6108872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ΑΡΘΡΟ 28 </a:t>
            </a:r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ΣΔΠ ΚΑΙ </a:t>
            </a:r>
            <a:r>
              <a:rPr lang="el-GR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ΣΤΟΧΟΣ 4 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ΒΙΩΣΙΜΗΣ ΑΝΑΠΤΥΞΗΣ: ΠΟΙΟΤΙΚΗ ΕΚΠΑΙΔΕΥΣΗ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72E912A-CFC1-44C4-B4E0-919C141AF047}"/>
              </a:ext>
            </a:extLst>
          </p:cNvPr>
          <p:cNvSpPr/>
          <p:nvPr/>
        </p:nvSpPr>
        <p:spPr>
          <a:xfrm>
            <a:off x="46383" y="2681526"/>
            <a:ext cx="698328" cy="67315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4.1</a:t>
            </a:r>
            <a:endParaRPr lang="el-GR" sz="1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8B798-C22B-4E5D-AFF5-77BABA5CB5F1}"/>
              </a:ext>
            </a:extLst>
          </p:cNvPr>
          <p:cNvSpPr txBox="1"/>
          <p:nvPr/>
        </p:nvSpPr>
        <p:spPr>
          <a:xfrm>
            <a:off x="395547" y="220100"/>
            <a:ext cx="17163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4 </a:t>
            </a:r>
            <a:r>
              <a:rPr lang="el-GR" sz="1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ΠΟΙΟΤΙΚΗ  ΕΚΠΑΙΔΕΥΣΗ</a:t>
            </a:r>
            <a:endParaRPr lang="el-GR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1EB651BE-B3A5-4F50-B604-E27D4D5C2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88" y="220365"/>
            <a:ext cx="1344476" cy="1353685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F415AA75-33D5-46A0-92DA-2DADBB9B5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596" y="220100"/>
            <a:ext cx="1344476" cy="13536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5BF51A-1834-44C9-BAA9-0ACAAAAB9A82}"/>
              </a:ext>
            </a:extLst>
          </p:cNvPr>
          <p:cNvSpPr txBox="1"/>
          <p:nvPr/>
        </p:nvSpPr>
        <p:spPr>
          <a:xfrm>
            <a:off x="4074989" y="1344489"/>
            <a:ext cx="3858388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Άρθρο 28- Το δικαίωμα στην εκπαίδευση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D658E7-0CF3-4782-8B90-D9DF109A7688}"/>
              </a:ext>
            </a:extLst>
          </p:cNvPr>
          <p:cNvSpPr txBox="1"/>
          <p:nvPr/>
        </p:nvSpPr>
        <p:spPr>
          <a:xfrm>
            <a:off x="2678601" y="1804010"/>
            <a:ext cx="1338904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Ίσες ευκαιρίες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97286A-89D3-4380-B870-D5FAE6DE84D5}"/>
              </a:ext>
            </a:extLst>
          </p:cNvPr>
          <p:cNvSpPr txBox="1"/>
          <p:nvPr/>
        </p:nvSpPr>
        <p:spPr>
          <a:xfrm>
            <a:off x="388641" y="1801578"/>
            <a:ext cx="1795266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Καθολική πρόσβαση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218499-B24F-4A43-9245-80C40E28B591}"/>
              </a:ext>
            </a:extLst>
          </p:cNvPr>
          <p:cNvSpPr txBox="1"/>
          <p:nvPr/>
        </p:nvSpPr>
        <p:spPr>
          <a:xfrm>
            <a:off x="4556292" y="1802500"/>
            <a:ext cx="1539708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Μη διάκριση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048C73-EE4D-402A-B0EA-3F7C5D928709}"/>
              </a:ext>
            </a:extLst>
          </p:cNvPr>
          <p:cNvSpPr txBox="1"/>
          <p:nvPr/>
        </p:nvSpPr>
        <p:spPr>
          <a:xfrm>
            <a:off x="6549395" y="1801578"/>
            <a:ext cx="2283887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Βέλτιστο συμφέρον παιδιού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40CC26-06B0-4435-91BA-9DBE1BB62AC2}"/>
              </a:ext>
            </a:extLst>
          </p:cNvPr>
          <p:cNvSpPr txBox="1"/>
          <p:nvPr/>
        </p:nvSpPr>
        <p:spPr>
          <a:xfrm>
            <a:off x="9384733" y="1793314"/>
            <a:ext cx="2377440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Σεβασμός απόψεων παιδιού</a:t>
            </a:r>
          </a:p>
        </p:txBody>
      </p:sp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9D7310F3-CA6D-4069-9043-87503CB2B396}"/>
              </a:ext>
            </a:extLst>
          </p:cNvPr>
          <p:cNvSpPr/>
          <p:nvPr/>
        </p:nvSpPr>
        <p:spPr>
          <a:xfrm>
            <a:off x="4199690" y="2680437"/>
            <a:ext cx="698328" cy="67315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4.</a:t>
            </a:r>
            <a:r>
              <a:rPr lang="el-GR" sz="2800" b="1" dirty="0"/>
              <a:t>2</a:t>
            </a:r>
            <a:endParaRPr lang="el-GR" sz="1600" b="1" dirty="0"/>
          </a:p>
        </p:txBody>
      </p:sp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95887ED2-CAEC-4420-8368-36A32DCCE656}"/>
              </a:ext>
            </a:extLst>
          </p:cNvPr>
          <p:cNvSpPr/>
          <p:nvPr/>
        </p:nvSpPr>
        <p:spPr>
          <a:xfrm>
            <a:off x="8310527" y="2680437"/>
            <a:ext cx="698328" cy="67315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4.</a:t>
            </a:r>
            <a:r>
              <a:rPr lang="el-GR" sz="2800" b="1" dirty="0"/>
              <a:t>5</a:t>
            </a:r>
            <a:endParaRPr lang="el-GR" sz="1600" b="1" dirty="0"/>
          </a:p>
        </p:txBody>
      </p:sp>
      <p:sp>
        <p:nvSpPr>
          <p:cNvPr id="23" name="Ορθογώνιο 22">
            <a:extLst>
              <a:ext uri="{FF2B5EF4-FFF2-40B4-BE49-F238E27FC236}">
                <a16:creationId xmlns:a16="http://schemas.microsoft.com/office/drawing/2014/main" id="{077A5E73-94F5-4E28-A7F9-FA23CFD3154C}"/>
              </a:ext>
            </a:extLst>
          </p:cNvPr>
          <p:cNvSpPr/>
          <p:nvPr/>
        </p:nvSpPr>
        <p:spPr>
          <a:xfrm>
            <a:off x="735776" y="2681523"/>
            <a:ext cx="3161330" cy="673153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Π</a:t>
            </a:r>
            <a:r>
              <a:rPr kumimoji="0" lang="el-GR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οιοτική</a:t>
            </a: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l-GR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Α’</a:t>
            </a:r>
            <a:r>
              <a:rPr kumimoji="0" lang="el-GR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βάθμια</a:t>
            </a: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και </a:t>
            </a:r>
            <a:r>
              <a:rPr lang="el-GR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Β’</a:t>
            </a:r>
            <a:r>
              <a:rPr kumimoji="0" lang="el-GR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βάθμια</a:t>
            </a: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εκπαίδευση για όλους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66977E5C-7C3D-498D-947E-790EB76457D5}"/>
              </a:ext>
            </a:extLst>
          </p:cNvPr>
          <p:cNvSpPr/>
          <p:nvPr/>
        </p:nvSpPr>
        <p:spPr>
          <a:xfrm>
            <a:off x="4898018" y="2680437"/>
            <a:ext cx="3084373" cy="673153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Πρώιμη παιδική ηλικία και προσχολική εκπαίδευση</a:t>
            </a: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A31AE566-3825-4AAD-A173-E5754B7F96A9}"/>
              </a:ext>
            </a:extLst>
          </p:cNvPr>
          <p:cNvSpPr/>
          <p:nvPr/>
        </p:nvSpPr>
        <p:spPr>
          <a:xfrm>
            <a:off x="9002992" y="2680437"/>
            <a:ext cx="2813226" cy="673153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Ισότητα φύλων και ίση πρόσβαση για όλους</a:t>
            </a:r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Ορθογώνιο: Στρογγύλεμα γωνιών 26">
            <a:extLst>
              <a:ext uri="{FF2B5EF4-FFF2-40B4-BE49-F238E27FC236}">
                <a16:creationId xmlns:a16="http://schemas.microsoft.com/office/drawing/2014/main" id="{9F955092-6E68-4BBC-9C27-20337EBA8C83}"/>
              </a:ext>
            </a:extLst>
          </p:cNvPr>
          <p:cNvSpPr/>
          <p:nvPr/>
        </p:nvSpPr>
        <p:spPr>
          <a:xfrm>
            <a:off x="177552" y="3503322"/>
            <a:ext cx="3411418" cy="3016282"/>
          </a:xfrm>
          <a:prstGeom prst="roundRect">
            <a:avLst/>
          </a:prstGeom>
          <a:gradFill>
            <a:gsLst>
              <a:gs pos="10000">
                <a:schemeClr val="accent1">
                  <a:lumMod val="5000"/>
                  <a:lumOff val="95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8" name="Ορθογώνιο: Στρογγύλεμα γωνιών 27">
            <a:extLst>
              <a:ext uri="{FF2B5EF4-FFF2-40B4-BE49-F238E27FC236}">
                <a16:creationId xmlns:a16="http://schemas.microsoft.com/office/drawing/2014/main" id="{162A3C38-CB69-4606-9E7D-0798B2AB462A}"/>
              </a:ext>
            </a:extLst>
          </p:cNvPr>
          <p:cNvSpPr/>
          <p:nvPr/>
        </p:nvSpPr>
        <p:spPr>
          <a:xfrm>
            <a:off x="4273856" y="3425958"/>
            <a:ext cx="3543294" cy="3090604"/>
          </a:xfrm>
          <a:prstGeom prst="roundRect">
            <a:avLst/>
          </a:prstGeom>
          <a:gradFill flip="none" rotWithShape="1">
            <a:gsLst>
              <a:gs pos="40000">
                <a:schemeClr val="accent1">
                  <a:lumMod val="5000"/>
                  <a:lumOff val="95000"/>
                </a:schemeClr>
              </a:gs>
              <a:gs pos="100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21000">
                <a:srgbClr val="D1DCF0"/>
              </a:gs>
              <a:gs pos="5000">
                <a:srgbClr val="DBE4F3"/>
              </a:gs>
              <a:gs pos="73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Ορθογώνιο: Στρογγύλεμα γωνιών 28">
            <a:extLst>
              <a:ext uri="{FF2B5EF4-FFF2-40B4-BE49-F238E27FC236}">
                <a16:creationId xmlns:a16="http://schemas.microsoft.com/office/drawing/2014/main" id="{C0FC09E6-DEAF-4C1F-9567-16FE9D41C6F8}"/>
              </a:ext>
            </a:extLst>
          </p:cNvPr>
          <p:cNvSpPr/>
          <p:nvPr/>
        </p:nvSpPr>
        <p:spPr>
          <a:xfrm>
            <a:off x="8173752" y="3429000"/>
            <a:ext cx="3905150" cy="3090604"/>
          </a:xfrm>
          <a:prstGeom prst="roundRect">
            <a:avLst/>
          </a:prstGeom>
          <a:gradFill>
            <a:gsLst>
              <a:gs pos="24000">
                <a:schemeClr val="accent1">
                  <a:lumMod val="5000"/>
                  <a:lumOff val="95000"/>
                </a:schemeClr>
              </a:gs>
              <a:gs pos="100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3000">
                <a:srgbClr val="D1DCF0"/>
              </a:gs>
              <a:gs pos="0">
                <a:srgbClr val="DBE4F3"/>
              </a:gs>
              <a:gs pos="63000">
                <a:schemeClr val="accent1">
                  <a:lumMod val="30000"/>
                  <a:lumOff val="70000"/>
                </a:schemeClr>
              </a:gs>
            </a:gsLst>
            <a:lin ang="16200000" scaled="1"/>
          </a:gra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D5C75E-9C53-428C-A597-04A68EB6994B}"/>
              </a:ext>
            </a:extLst>
          </p:cNvPr>
          <p:cNvSpPr txBox="1"/>
          <p:nvPr/>
        </p:nvSpPr>
        <p:spPr>
          <a:xfrm>
            <a:off x="257510" y="3677765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Α’</a:t>
            </a:r>
            <a:r>
              <a:rPr kumimoji="0" lang="el-GR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βάθμια</a:t>
            </a:r>
            <a:r>
              <a:rPr kumimoji="0" lang="el-G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εκπαίδευση υποχρεωτική </a:t>
            </a:r>
          </a:p>
          <a:p>
            <a:r>
              <a:rPr kumimoji="0" lang="el-G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και δωρεάν για όλους,</a:t>
            </a:r>
            <a:endParaRPr lang="el-GR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3F55EA-01D4-4983-9740-4CECED17BDE1}"/>
              </a:ext>
            </a:extLst>
          </p:cNvPr>
          <p:cNvSpPr txBox="1"/>
          <p:nvPr/>
        </p:nvSpPr>
        <p:spPr>
          <a:xfrm>
            <a:off x="200450" y="4351331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Β’</a:t>
            </a:r>
            <a:r>
              <a:rPr kumimoji="0" lang="el-GR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βάθμια</a:t>
            </a:r>
            <a:r>
              <a:rPr kumimoji="0" lang="el-G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και επαγγελματική εκπαίδευση προσβάσιμη σε όλους,</a:t>
            </a:r>
            <a:endParaRPr lang="el-GR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B28F7A4-9720-4470-8DA0-1B0E33D497E4}"/>
              </a:ext>
            </a:extLst>
          </p:cNvPr>
          <p:cNvSpPr txBox="1"/>
          <p:nvPr/>
        </p:nvSpPr>
        <p:spPr>
          <a:xfrm>
            <a:off x="200450" y="5061906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τακτική σχολική φοίτηση και μείωση </a:t>
            </a:r>
          </a:p>
          <a:p>
            <a:r>
              <a:rPr lang="el-GR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του ποσοστού εγκατάλειψης, </a:t>
            </a:r>
            <a:endParaRPr lang="el-GR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DED718-CBE5-4A5E-892B-A0A1365815AD}"/>
              </a:ext>
            </a:extLst>
          </p:cNvPr>
          <p:cNvSpPr txBox="1"/>
          <p:nvPr/>
        </p:nvSpPr>
        <p:spPr>
          <a:xfrm>
            <a:off x="228569" y="5687412"/>
            <a:ext cx="39711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κ</a:t>
            </a: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αταπολέμηση οικονομικής</a:t>
            </a:r>
          </a:p>
          <a:p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εκμετάλλευσης και παιδικής 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l-GR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ε</a:t>
            </a: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ργασίας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1400" dirty="0">
                <a:latin typeface="Times New Roman" panose="02020603050405020304" pitchFamily="18" charset="0"/>
              </a:rPr>
              <a:t>που στερεί την εκπαίδευση.</a:t>
            </a:r>
            <a:endParaRPr lang="el-GR" sz="16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EEE540-BCED-4AA2-9773-CA1FE723686D}"/>
              </a:ext>
            </a:extLst>
          </p:cNvPr>
          <p:cNvSpPr txBox="1"/>
          <p:nvPr/>
        </p:nvSpPr>
        <p:spPr>
          <a:xfrm>
            <a:off x="4556292" y="3789345"/>
            <a:ext cx="37197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Διασφάλιση από τα κράτη της 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l-GR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ασφαλούς και υγιούς επιβίωσης </a:t>
            </a:r>
          </a:p>
          <a:p>
            <a:r>
              <a:rPr lang="el-GR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και ανάπτυξης των παιδιών,</a:t>
            </a:r>
            <a:endParaRPr lang="el-GR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626AF3-07E9-4CB3-9C73-EF728C792817}"/>
              </a:ext>
            </a:extLst>
          </p:cNvPr>
          <p:cNvSpPr txBox="1"/>
          <p:nvPr/>
        </p:nvSpPr>
        <p:spPr>
          <a:xfrm>
            <a:off x="4559853" y="4674158"/>
            <a:ext cx="31548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λήψη κρατικών κατάλληλων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και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l-GR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αποτελεσματικών μέτρων με στόχο να προληφθούν και να αποτραπούν                      πρακτικές που υπονομεύουν την υγεία </a:t>
            </a:r>
          </a:p>
          <a:p>
            <a:r>
              <a:rPr lang="el-GR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των παιδιών.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5D9594-A32B-45E1-9426-44F590B4649D}"/>
              </a:ext>
            </a:extLst>
          </p:cNvPr>
          <p:cNvSpPr txBox="1"/>
          <p:nvPr/>
        </p:nvSpPr>
        <p:spPr>
          <a:xfrm>
            <a:off x="8259857" y="3643196"/>
            <a:ext cx="3961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Προοδευτικά καθολική πρόσβαση στην εκπαίδευση στη βάση της ισότητας ευκαιριών,</a:t>
            </a:r>
            <a:endParaRPr lang="el-GR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606415-F261-40F1-B296-8D3DDF28ACD7}"/>
              </a:ext>
            </a:extLst>
          </p:cNvPr>
          <p:cNvSpPr txBox="1"/>
          <p:nvPr/>
        </p:nvSpPr>
        <p:spPr>
          <a:xfrm>
            <a:off x="8276037" y="4348474"/>
            <a:ext cx="4146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η ανώτατη εκπαίδευση προσβάσιμη βάσει ικανοτήτων, </a:t>
            </a:r>
            <a:endParaRPr lang="el-GR" sz="1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BFF4161-5852-49D5-839D-0D2D7D6C20AB}"/>
              </a:ext>
            </a:extLst>
          </p:cNvPr>
          <p:cNvSpPr txBox="1"/>
          <p:nvPr/>
        </p:nvSpPr>
        <p:spPr>
          <a:xfrm>
            <a:off x="8276037" y="5061906"/>
            <a:ext cx="390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προστασία παιδιών από κάθε είδος βίας,</a:t>
            </a:r>
          </a:p>
          <a:p>
            <a:r>
              <a:rPr lang="el-GR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κατάχρησης, παραμέλησης, εκμετάλλευσης, </a:t>
            </a:r>
            <a:endParaRPr lang="el-GR" sz="16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B25D370-D2B2-4DF7-8D52-9EA02EBE1B97}"/>
              </a:ext>
            </a:extLst>
          </p:cNvPr>
          <p:cNvSpPr txBox="1"/>
          <p:nvPr/>
        </p:nvSpPr>
        <p:spPr>
          <a:xfrm>
            <a:off x="8276037" y="5687412"/>
            <a:ext cx="4146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παιδιά με ειδικές ανάγκες έχουν </a:t>
            </a:r>
          </a:p>
          <a:p>
            <a:r>
              <a:rPr lang="el-GR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δικαίωμα σε ειδική φροντίδα και προστασία.</a:t>
            </a:r>
            <a:endParaRPr lang="el-GR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E77931-FE86-44F9-A911-2E763AEA902D}"/>
              </a:ext>
            </a:extLst>
          </p:cNvPr>
          <p:cNvSpPr txBox="1"/>
          <p:nvPr/>
        </p:nvSpPr>
        <p:spPr>
          <a:xfrm>
            <a:off x="3897105" y="6604084"/>
            <a:ext cx="4362752" cy="253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UNESCO (2017). </a:t>
            </a:r>
            <a:r>
              <a:rPr lang="en-US" sz="105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Operationalizing Sustainable Development Goal</a:t>
            </a:r>
            <a:r>
              <a:rPr lang="en-US" sz="105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4, p. 24.</a:t>
            </a:r>
            <a:endParaRPr lang="el-GR" sz="1050" dirty="0"/>
          </a:p>
        </p:txBody>
      </p:sp>
    </p:spTree>
    <p:extLst>
      <p:ext uri="{BB962C8B-B14F-4D97-AF65-F5344CB8AC3E}">
        <p14:creationId xmlns:p14="http://schemas.microsoft.com/office/powerpoint/2010/main" val="369322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/>
      <p:bldP spid="32" grpId="0"/>
      <p:bldP spid="34" grpId="0"/>
      <p:bldP spid="35" grpId="0"/>
      <p:bldP spid="36" grpId="0"/>
      <p:bldP spid="38" grpId="0"/>
      <p:bldP spid="39" grpId="0"/>
      <p:bldP spid="41" grpId="0"/>
      <p:bldP spid="42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2682</TotalTime>
  <Words>2539</Words>
  <Application>Microsoft Office PowerPoint</Application>
  <PresentationFormat>Ευρεία οθόνη</PresentationFormat>
  <Paragraphs>275</Paragraphs>
  <Slides>12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22" baseType="lpstr">
      <vt:lpstr>Arial</vt:lpstr>
      <vt:lpstr>Arial Black</vt:lpstr>
      <vt:lpstr>Bahnschrift SemiLight SemiConde</vt:lpstr>
      <vt:lpstr>Calibri</vt:lpstr>
      <vt:lpstr>Calibri Light</vt:lpstr>
      <vt:lpstr>Courier New</vt:lpstr>
      <vt:lpstr>Ink Free</vt:lpstr>
      <vt:lpstr>Times New Roman</vt:lpstr>
      <vt:lpstr>Wingdings</vt:lpstr>
      <vt:lpstr>Θέμα του Office</vt:lpstr>
      <vt:lpstr>Παρουσίαση του PowerPoint</vt:lpstr>
      <vt:lpstr>              ΙΣΤΟΡΙΚΗ ΑΝΑΔΡΟΜΗ:   ΠΡΟΣ ΤΗ ΣΥΜΒΑΣΗ ΤΩΝ ΔΙΚΑΙΩΜΑΤΩΝ ΤΟΥ ΠΑΙΔΙΟΥ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Kwnstantina K</dc:creator>
  <cp:lastModifiedBy>Kwnstantina K</cp:lastModifiedBy>
  <cp:revision>114</cp:revision>
  <dcterms:created xsi:type="dcterms:W3CDTF">2021-05-07T13:57:58Z</dcterms:created>
  <dcterms:modified xsi:type="dcterms:W3CDTF">2023-02-17T15:47:20Z</dcterms:modified>
</cp:coreProperties>
</file>