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4" r:id="rId2"/>
  </p:sldMasterIdLst>
  <p:notesMasterIdLst>
    <p:notesMasterId r:id="rId30"/>
  </p:notesMasterIdLst>
  <p:sldIdLst>
    <p:sldId id="256" r:id="rId3"/>
    <p:sldId id="371" r:id="rId4"/>
    <p:sldId id="344" r:id="rId5"/>
    <p:sldId id="370" r:id="rId6"/>
    <p:sldId id="368" r:id="rId7"/>
    <p:sldId id="369" r:id="rId8"/>
    <p:sldId id="343" r:id="rId9"/>
    <p:sldId id="258" r:id="rId10"/>
    <p:sldId id="348" r:id="rId11"/>
    <p:sldId id="346" r:id="rId12"/>
    <p:sldId id="349" r:id="rId13"/>
    <p:sldId id="350" r:id="rId14"/>
    <p:sldId id="351" r:id="rId15"/>
    <p:sldId id="352" r:id="rId16"/>
    <p:sldId id="353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4" r:id="rId25"/>
    <p:sldId id="365" r:id="rId26"/>
    <p:sldId id="366" r:id="rId27"/>
    <p:sldId id="367" r:id="rId28"/>
    <p:sldId id="347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 varScale="1">
        <p:scale>
          <a:sx n="81" d="100"/>
          <a:sy n="81" d="100"/>
        </p:scale>
        <p:origin x="-139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2AA2F-EC1C-4672-9868-84735E5B8A40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377BD-78F0-4A9D-B3D2-CEE1461C83E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8894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 smtClean="0"/>
              <a:t>Στυλ κύριου τίτλου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noProof="0" smtClean="0"/>
              <a:t>Στυλ κύριου υπότιτλου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688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25889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49928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9425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2241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191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3073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3488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462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6014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 στυλ τίτλου του υποδείγματος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smtClean="0"/>
              <a:t>Δευτέρου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78A7A-2531-4308-8F19-51F6E3217B29}" type="datetimeFigureOut">
              <a:rPr lang="el-GR" smtClean="0"/>
              <a:pPr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E12AFF-2367-4528-982F-F00C9C652B1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imple.wikipedia.org/wiki/Learning_disability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simple.wikipedia.org/wiki/Communit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imple.wikipedia.org/wiki/Learning_disability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simple.wikipedia.org/wiki/Communit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co.uk/news/archive/2010-07/23/crowdsource-israeli-palestinian-conflict" TargetMode="External"/><Relationship Id="rId2" Type="http://schemas.openxmlformats.org/officeDocument/2006/relationships/hyperlink" Target="http://www.wired.co.uk/news/archive/2011-03/01/afghanistan-buddhas-of-bamiyan-reconstruction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co.uk/news/archive/2010-07/23/crowdsource-israeli-palestinian-conflict" TargetMode="External"/><Relationship Id="rId2" Type="http://schemas.openxmlformats.org/officeDocument/2006/relationships/hyperlink" Target="http://www.wired.co.uk/news/archive/2011-03/01/afghanistan-buddhas-of-bamiyan-reconstruction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simple.wikipedia.org/wiki/Human_body" TargetMode="External"/><Relationship Id="rId13" Type="http://schemas.openxmlformats.org/officeDocument/2006/relationships/hyperlink" Target="http://simple.wikipedia.org/wiki/Gifted_education" TargetMode="External"/><Relationship Id="rId3" Type="http://schemas.openxmlformats.org/officeDocument/2006/relationships/hyperlink" Target="http://simple.wikipedia.org/wiki/Disability" TargetMode="External"/><Relationship Id="rId7" Type="http://schemas.openxmlformats.org/officeDocument/2006/relationships/hyperlink" Target="http://simple.wikipedia.org/wiki/Disorder" TargetMode="External"/><Relationship Id="rId12" Type="http://schemas.openxmlformats.org/officeDocument/2006/relationships/hyperlink" Target="http://simple.wikipedia.org/wiki/Technology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simple.wikipedia.org/wiki/Emotion" TargetMode="External"/><Relationship Id="rId11" Type="http://schemas.openxmlformats.org/officeDocument/2006/relationships/hyperlink" Target="http://simple.wikipedia.org/wiki/Resource_room" TargetMode="External"/><Relationship Id="rId5" Type="http://schemas.openxmlformats.org/officeDocument/2006/relationships/hyperlink" Target="http://simple.wikipedia.org/wiki/Student" TargetMode="External"/><Relationship Id="rId10" Type="http://schemas.openxmlformats.org/officeDocument/2006/relationships/hyperlink" Target="http://simple.wikipedia.org/wiki/Special_education" TargetMode="External"/><Relationship Id="rId4" Type="http://schemas.openxmlformats.org/officeDocument/2006/relationships/hyperlink" Target="http://simple.wikipedia.org/wiki/Learning_disability" TargetMode="External"/><Relationship Id="rId9" Type="http://schemas.openxmlformats.org/officeDocument/2006/relationships/hyperlink" Target="http://simple.wikipedia.org/wiki/Development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imple.wikipedia.org/wiki/Human_body" TargetMode="External"/><Relationship Id="rId13" Type="http://schemas.openxmlformats.org/officeDocument/2006/relationships/hyperlink" Target="http://simple.wikipedia.org/wiki/Gifted_education" TargetMode="External"/><Relationship Id="rId3" Type="http://schemas.openxmlformats.org/officeDocument/2006/relationships/hyperlink" Target="http://simple.wikipedia.org/wiki/Disability" TargetMode="External"/><Relationship Id="rId7" Type="http://schemas.openxmlformats.org/officeDocument/2006/relationships/hyperlink" Target="http://simple.wikipedia.org/wiki/Disorder" TargetMode="External"/><Relationship Id="rId12" Type="http://schemas.openxmlformats.org/officeDocument/2006/relationships/hyperlink" Target="http://simple.wikipedia.org/wiki/Technology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simple.wikipedia.org/wiki/Emotion" TargetMode="External"/><Relationship Id="rId11" Type="http://schemas.openxmlformats.org/officeDocument/2006/relationships/hyperlink" Target="http://simple.wikipedia.org/wiki/Resource_room" TargetMode="External"/><Relationship Id="rId5" Type="http://schemas.openxmlformats.org/officeDocument/2006/relationships/hyperlink" Target="http://simple.wikipedia.org/wiki/Student" TargetMode="External"/><Relationship Id="rId10" Type="http://schemas.openxmlformats.org/officeDocument/2006/relationships/hyperlink" Target="http://simple.wikipedia.org/wiki/Special_education" TargetMode="External"/><Relationship Id="rId4" Type="http://schemas.openxmlformats.org/officeDocument/2006/relationships/hyperlink" Target="http://simple.wikipedia.org/wiki/Learning_disability" TargetMode="External"/><Relationship Id="rId9" Type="http://schemas.openxmlformats.org/officeDocument/2006/relationships/hyperlink" Target="http://simple.wikipedia.org/wiki/Developm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500042"/>
            <a:ext cx="2882123" cy="3546543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4" name="TextBox 3"/>
          <p:cNvSpPr txBox="1"/>
          <p:nvPr/>
        </p:nvSpPr>
        <p:spPr>
          <a:xfrm>
            <a:off x="4714876" y="1857364"/>
            <a:ext cx="28520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VERB  FORM </a:t>
            </a:r>
          </a:p>
          <a:p>
            <a:r>
              <a:rPr lang="en-US" sz="3200" b="1" dirty="0" smtClean="0">
                <a:cs typeface="Aharoni" pitchFamily="2" charset="-79"/>
              </a:rPr>
              <a:t>PRACTICE</a:t>
            </a:r>
            <a:endParaRPr lang="el-GR" sz="2400" b="1" dirty="0">
              <a:cs typeface="Aharoni" pitchFamily="2" charset="-79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857752" y="4500570"/>
            <a:ext cx="4680520" cy="1552502"/>
          </a:xfrm>
        </p:spPr>
        <p:txBody>
          <a:bodyPr/>
          <a:lstStyle/>
          <a:p>
            <a:r>
              <a:rPr lang="en-US" b="1" dirty="0" smtClean="0"/>
              <a:t>Iris </a:t>
            </a:r>
            <a:r>
              <a:rPr lang="en-US" b="1" dirty="0" err="1" smtClean="0"/>
              <a:t>Papadopoulou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University of Macedonia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73457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170356" cy="1440159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5" name="Τίτλος 2"/>
          <p:cNvSpPr txBox="1">
            <a:spLocks/>
          </p:cNvSpPr>
          <p:nvPr/>
        </p:nvSpPr>
        <p:spPr>
          <a:xfrm>
            <a:off x="1907704" y="338328"/>
            <a:ext cx="5698976" cy="681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400" b="1" dirty="0" smtClean="0"/>
              <a:t>Practice 3</a:t>
            </a:r>
            <a:endParaRPr lang="el-GR" sz="2400" dirty="0"/>
          </a:p>
        </p:txBody>
      </p:sp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539552" y="2489121"/>
            <a:ext cx="7776864" cy="20236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</a:rPr>
              <a:t>Mainstreaming in education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Mainstreaming refers to a type of education where children with a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3" tooltip="Learning disability"/>
              </a:rPr>
              <a:t>learning disability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_________________ (1-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mix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into classes with children without learning disabilities to help them learn better and _________________ (2-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become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comfortable with the "mainstream" of student life and life in their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4" tooltip="Community"/>
              </a:rPr>
              <a:t>community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 This is normally called "integration". When their needs cannot be met, they must _________________ (3-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move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to special schools.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6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170356" cy="1440159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5" name="Τίτλος 2"/>
          <p:cNvSpPr txBox="1">
            <a:spLocks/>
          </p:cNvSpPr>
          <p:nvPr/>
        </p:nvSpPr>
        <p:spPr>
          <a:xfrm>
            <a:off x="1907704" y="338328"/>
            <a:ext cx="5698976" cy="681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400" b="1" dirty="0" smtClean="0"/>
              <a:t>Practice 3</a:t>
            </a:r>
            <a:endParaRPr lang="el-GR" sz="2400" dirty="0"/>
          </a:p>
        </p:txBody>
      </p:sp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539552" y="2627620"/>
            <a:ext cx="7776864" cy="17466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</a:rPr>
              <a:t>Mainstreaming in education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Mainstreaming refers to a type of education where children with a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3" tooltip="Learning disability"/>
              </a:rPr>
              <a:t>learning disability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are mixed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(1-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mix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into classes with children without learning disabilities to help them learn better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become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(2-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become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comfortable with the "mainstream" of student life and life in their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4" tooltip="Community"/>
              </a:rPr>
              <a:t>community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 This is normally called "integration". When their needs cannot be met, they must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be moved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(3-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move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to special schools.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6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Ορθογώνιο 21"/>
          <p:cNvSpPr>
            <a:spLocks noChangeArrowheads="1"/>
          </p:cNvSpPr>
          <p:nvPr/>
        </p:nvSpPr>
        <p:spPr bwMode="auto">
          <a:xfrm>
            <a:off x="1476375" y="836613"/>
            <a:ext cx="705643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Calibri" pitchFamily="34" charset="0"/>
                <a:cs typeface="Calibri" pitchFamily="34" charset="0"/>
              </a:rPr>
              <a:t>There __ (1-BE) now 24 colleges inspired by the Barefoot model in India. Since 2004, Roy __ (2-BRING) women from 15 African nations as well as Bhutan, </a:t>
            </a:r>
            <a:r>
              <a:rPr lang="en-US" dirty="0">
                <a:latin typeface="Calibri" pitchFamily="34" charset="0"/>
                <a:cs typeface="Calibri" pitchFamily="34" charset="0"/>
                <a:hlinkClick r:id="rId2"/>
              </a:rPr>
              <a:t>Afghanistan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Bolivia to train at the camp as solar engineers. He __ (3-HOPE) soon to bring women from </a:t>
            </a:r>
            <a:r>
              <a:rPr lang="en-US" dirty="0">
                <a:latin typeface="Calibri" pitchFamily="34" charset="0"/>
                <a:cs typeface="Calibri" pitchFamily="34" charset="0"/>
                <a:hlinkClick r:id="rId3"/>
              </a:rPr>
              <a:t>Palestine</a:t>
            </a:r>
            <a:r>
              <a:rPr lang="en-US" dirty="0">
                <a:latin typeface="Calibri" pitchFamily="34" charset="0"/>
                <a:cs typeface="Calibri" pitchFamily="34" charset="0"/>
              </a:rPr>
              <a:t>. The college ___ (4-SAY) to ___ (5-TRAIN)15,000 women in skills including solar engineering, healthcare, water testing and social activism, and that as a result, around 500,000 people ___ (6-PROVIDE) with basic services such as healthcare, drinking water and education. On the Barefoot campus you can meet women who, only six months earlier, __ (7-BE) day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labourers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___ (8-PRACTISE) now dentistry, women who formed a collective to manufacture solar ovens, illiterate farmers now overseeing engineering projects, and girls who ___ (9-ATTEND)  Barefoot night school because they work in the fields during the day when state schools are open. Roy estimates that, in India, the Barefoot solar-electrification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___ (10-SAVE) two million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litres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of kerosene every year.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Ορθογώνιο 21"/>
          <p:cNvSpPr>
            <a:spLocks noChangeArrowheads="1"/>
          </p:cNvSpPr>
          <p:nvPr/>
        </p:nvSpPr>
        <p:spPr bwMode="auto">
          <a:xfrm>
            <a:off x="1476375" y="836613"/>
            <a:ext cx="705643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Calibri" pitchFamily="34" charset="0"/>
                <a:cs typeface="Calibri" pitchFamily="34" charset="0"/>
              </a:rPr>
              <a:t>There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are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now 24 colleges inspired by the Barefoot model in India. Since 2004, Roy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has brought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women from 15 African nations as well as Bhutan, </a:t>
            </a:r>
            <a:r>
              <a:rPr lang="en-US" dirty="0">
                <a:latin typeface="Calibri" pitchFamily="34" charset="0"/>
                <a:cs typeface="Calibri" pitchFamily="34" charset="0"/>
                <a:hlinkClick r:id="rId2"/>
              </a:rPr>
              <a:t>Afghanistan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Bolivia to train at the camp as solar engineers. He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hopes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soon to bring women from </a:t>
            </a:r>
            <a:r>
              <a:rPr lang="en-US" dirty="0">
                <a:latin typeface="Calibri" pitchFamily="34" charset="0"/>
                <a:cs typeface="Calibri" pitchFamily="34" charset="0"/>
                <a:hlinkClick r:id="rId3"/>
              </a:rPr>
              <a:t>Palestine</a:t>
            </a:r>
            <a:r>
              <a:rPr lang="en-US" dirty="0">
                <a:latin typeface="Calibri" pitchFamily="34" charset="0"/>
                <a:cs typeface="Calibri" pitchFamily="34" charset="0"/>
              </a:rPr>
              <a:t>. The college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is said</a:t>
            </a:r>
            <a:r>
              <a:rPr lang="en-US" dirty="0">
                <a:latin typeface="Calibri" pitchFamily="34" charset="0"/>
                <a:cs typeface="Calibri" pitchFamily="34" charset="0"/>
              </a:rPr>
              <a:t> to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have trained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15,000 women in skills including solar engineering, healthcare, water testing and social activism, and that as a result, around 500,000 people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have been provided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with basic services such as healthcare, drinking water and education. On the Barefoot campus you can meet women who, only six months earlier,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were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day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labourers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are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now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practising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dentistry, women who formed a collective to manufacture solar ovens, illiterate farmers now overseeing engineering projects, and girls who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attend</a:t>
            </a:r>
            <a:r>
              <a:rPr lang="en-US" dirty="0">
                <a:latin typeface="Calibri" pitchFamily="34" charset="0"/>
                <a:cs typeface="Calibri" pitchFamily="34" charset="0"/>
              </a:rPr>
              <a:t> Barefoot night school because they work in the fields during the day when state schools are open. Roy estimates that, in India, the Barefoot solar-electrification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saves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two million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litres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of kerosene every year.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Ορθογώνιο 1"/>
          <p:cNvSpPr>
            <a:spLocks noChangeArrowheads="1"/>
          </p:cNvSpPr>
          <p:nvPr/>
        </p:nvSpPr>
        <p:spPr bwMode="auto">
          <a:xfrm>
            <a:off x="1428728" y="500042"/>
            <a:ext cx="662463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ΠΑΘΗΤΙΚΗ ΦΩΝΗ</a:t>
            </a:r>
            <a:endParaRPr lang="en-GB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endParaRPr lang="en-GB" sz="2400" b="1" dirty="0">
              <a:latin typeface="Century Gothic" pitchFamily="34" charset="0"/>
            </a:endParaRPr>
          </a:p>
          <a:p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ΥΠΟΚΕΙΜΕΝΟ χωρίς σημασία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l-GR" sz="2400" b="1" dirty="0" smtClean="0">
              <a:latin typeface="Calibri" pitchFamily="34" charset="0"/>
              <a:cs typeface="Calibri" pitchFamily="34" charset="0"/>
            </a:endParaRPr>
          </a:p>
          <a:p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l-GR" sz="2400" u="sng" dirty="0" smtClean="0">
                <a:latin typeface="Calibri" pitchFamily="34" charset="0"/>
                <a:cs typeface="Calibri" pitchFamily="34" charset="0"/>
              </a:rPr>
              <a:t>Άγνωστο ή διασκορπισμένο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: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Active: </a:t>
            </a:r>
            <a:r>
              <a:rPr lang="en-GB" sz="2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They claim he is dishonest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  <a:cs typeface="Calibri" pitchFamily="34" charset="0"/>
              </a:rPr>
              <a:t>Passive</a:t>
            </a:r>
            <a:r>
              <a:rPr lang="en-GB" sz="2400" dirty="0">
                <a:latin typeface="Calibri" pitchFamily="34" charset="0"/>
                <a:cs typeface="Calibri" pitchFamily="34" charset="0"/>
              </a:rPr>
              <a:t>: 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He is claimed to be dishonest.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Active: </a:t>
            </a:r>
            <a:r>
              <a:rPr lang="en-GB" sz="2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Somebody said that the Archbishop is seriously ill.</a:t>
            </a:r>
            <a:endParaRPr lang="el-GR" sz="2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  <a:cs typeface="Calibri" pitchFamily="34" charset="0"/>
              </a:rPr>
              <a:t>Passive</a:t>
            </a:r>
            <a:r>
              <a:rPr lang="en-GB" sz="2400" dirty="0">
                <a:latin typeface="Calibri" pitchFamily="34" charset="0"/>
                <a:cs typeface="Calibri" pitchFamily="34" charset="0"/>
              </a:rPr>
              <a:t>: 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The Archbishop is said to be seriously ill</a:t>
            </a:r>
            <a:r>
              <a:rPr lang="en-GB" sz="2400" i="1" dirty="0" smtClean="0">
                <a:latin typeface="Calibri" pitchFamily="34" charset="0"/>
                <a:cs typeface="Calibri" pitchFamily="34" charset="0"/>
              </a:rPr>
              <a:t>.</a:t>
            </a:r>
            <a:endParaRPr lang="el-GR" sz="2400" i="1" dirty="0" smtClean="0">
              <a:latin typeface="Calibri" pitchFamily="34" charset="0"/>
              <a:cs typeface="Calibri" pitchFamily="34" charset="0"/>
            </a:endParaRPr>
          </a:p>
          <a:p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l-GR" sz="2400" u="sng" dirty="0" smtClean="0">
                <a:latin typeface="Calibri" pitchFamily="34" charset="0"/>
                <a:cs typeface="Calibri" pitchFamily="34" charset="0"/>
              </a:rPr>
              <a:t>Προβλέψιμο υποκείμενο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Active: </a:t>
            </a:r>
            <a:r>
              <a:rPr lang="en-GB" sz="2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The postman has delivered the post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  <a:cs typeface="Calibri" pitchFamily="34" charset="0"/>
              </a:rPr>
              <a:t>Passive</a:t>
            </a:r>
            <a:r>
              <a:rPr lang="en-GB" sz="2400" dirty="0">
                <a:latin typeface="Calibri" pitchFamily="34" charset="0"/>
                <a:cs typeface="Calibri" pitchFamily="34" charset="0"/>
              </a:rPr>
              <a:t>: 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The post has been delivered.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Ορθογώνιο 1"/>
          <p:cNvSpPr>
            <a:spLocks noChangeArrowheads="1"/>
          </p:cNvSpPr>
          <p:nvPr/>
        </p:nvSpPr>
        <p:spPr bwMode="auto">
          <a:xfrm>
            <a:off x="1214414" y="500042"/>
            <a:ext cx="72009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Συνοχή κειμένου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Active: </a:t>
            </a:r>
            <a:r>
              <a:rPr lang="en-GB" sz="2400" i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Amartya</a:t>
            </a:r>
            <a:r>
              <a:rPr lang="en-GB" sz="2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i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Sen</a:t>
            </a:r>
            <a:r>
              <a:rPr lang="en-GB" sz="2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is a representative of welfare economics. They have awarded him the Nobel Prize in Economics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  <a:cs typeface="Calibri" pitchFamily="34" charset="0"/>
              </a:rPr>
              <a:t>Passive</a:t>
            </a:r>
            <a:r>
              <a:rPr lang="en-GB" sz="2400" dirty="0">
                <a:latin typeface="Calibri" pitchFamily="34" charset="0"/>
                <a:cs typeface="Calibri" pitchFamily="34" charset="0"/>
              </a:rPr>
              <a:t>: </a:t>
            </a:r>
            <a:r>
              <a:rPr lang="en-GB" sz="2400" i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Amartya</a:t>
            </a:r>
            <a:r>
              <a:rPr lang="en-GB" sz="2400" i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i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Sen</a:t>
            </a:r>
            <a:r>
              <a:rPr lang="en-GB" sz="2400" i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is a representative of welfare economics. </a:t>
            </a:r>
            <a:r>
              <a:rPr lang="en-GB" sz="2400" i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He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 has been awarded  the Nobel Prize in Economics</a:t>
            </a:r>
            <a:r>
              <a:rPr lang="en-GB" sz="2400" i="1" dirty="0" smtClean="0">
                <a:latin typeface="Calibri" pitchFamily="34" charset="0"/>
                <a:cs typeface="Calibri" pitchFamily="34" charset="0"/>
              </a:rPr>
              <a:t>.</a:t>
            </a:r>
            <a:endParaRPr lang="el-GR" sz="2400" i="1" dirty="0" smtClean="0">
              <a:latin typeface="Calibri" pitchFamily="34" charset="0"/>
              <a:cs typeface="Calibri" pitchFamily="34" charset="0"/>
            </a:endParaRPr>
          </a:p>
          <a:p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Τυπική συνθήκη επικοινωνίας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Active: </a:t>
            </a:r>
            <a:r>
              <a:rPr lang="en-GB" sz="2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We request that you do not smoke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  <a:cs typeface="Calibri" pitchFamily="34" charset="0"/>
              </a:rPr>
              <a:t>Passive</a:t>
            </a:r>
            <a:r>
              <a:rPr lang="en-GB" sz="2400" dirty="0">
                <a:latin typeface="Calibri" pitchFamily="34" charset="0"/>
                <a:cs typeface="Calibri" pitchFamily="34" charset="0"/>
              </a:rPr>
              <a:t>: 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It is requested that you do not smoke</a:t>
            </a:r>
            <a:r>
              <a:rPr lang="en-GB" sz="2400" i="1" dirty="0" smtClean="0">
                <a:latin typeface="Calibri" pitchFamily="34" charset="0"/>
                <a:cs typeface="Calibri" pitchFamily="34" charset="0"/>
              </a:rPr>
              <a:t>.</a:t>
            </a:r>
            <a:endParaRPr lang="el-GR" sz="2400" i="1" dirty="0" smtClean="0">
              <a:latin typeface="Calibri" pitchFamily="34" charset="0"/>
              <a:cs typeface="Calibri" pitchFamily="34" charset="0"/>
            </a:endParaRPr>
          </a:p>
          <a:p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Ακαδημαϊκός λόγος (αντικειμενικότητα/</a:t>
            </a:r>
            <a:r>
              <a:rPr lang="el-GR" sz="2400" b="1" dirty="0" err="1" smtClean="0">
                <a:latin typeface="Calibri" pitchFamily="34" charset="0"/>
                <a:cs typeface="Calibri" pitchFamily="34" charset="0"/>
              </a:rPr>
              <a:t>ταπεινότητ</a:t>
            </a:r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α)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Active: </a:t>
            </a:r>
            <a:r>
              <a:rPr lang="en-GB" sz="24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 believe that the quantitative methods are inadequate in this case.</a:t>
            </a:r>
            <a:endParaRPr lang="el-GR" sz="2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2400" dirty="0">
                <a:latin typeface="Calibri" pitchFamily="34" charset="0"/>
                <a:cs typeface="Calibri" pitchFamily="34" charset="0"/>
              </a:rPr>
              <a:t>Passive: </a:t>
            </a:r>
            <a:r>
              <a:rPr lang="en-GB" sz="2400" i="1" dirty="0">
                <a:latin typeface="Calibri" pitchFamily="34" charset="0"/>
                <a:cs typeface="Calibri" pitchFamily="34" charset="0"/>
              </a:rPr>
              <a:t>It is believed that ….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entury Gothic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763713" y="765175"/>
            <a:ext cx="6337300" cy="464742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 smtClean="0">
                <a:solidFill>
                  <a:srgbClr val="C00000"/>
                </a:solidFill>
                <a:latin typeface="Arial Narrow" pitchFamily="34" charset="0"/>
                <a:cs typeface="+mn-cs"/>
              </a:rPr>
              <a:t>Πότε βάζουμε Παθητική</a:t>
            </a:r>
            <a:endParaRPr lang="en-US" sz="28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l-GR" sz="2800" b="1" dirty="0" smtClean="0">
                <a:solidFill>
                  <a:srgbClr val="C00000"/>
                </a:solidFill>
                <a:latin typeface="Arial Narrow" pitchFamily="34" charset="0"/>
                <a:cs typeface="+mn-cs"/>
              </a:rPr>
              <a:t>Σύνταξη</a:t>
            </a:r>
            <a:endParaRPr lang="en-US" sz="28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 smtClean="0">
                <a:latin typeface="Arial Narrow" pitchFamily="34" charset="0"/>
                <a:cs typeface="+mn-cs"/>
              </a:rPr>
              <a:t>Λείπει το αντικείμενο του ρήματος</a:t>
            </a:r>
            <a:r>
              <a:rPr lang="en-US" sz="2800" b="1" dirty="0" smtClean="0">
                <a:solidFill>
                  <a:srgbClr val="C00000"/>
                </a:solidFill>
                <a:latin typeface="Arial Narrow" pitchFamily="34" charset="0"/>
                <a:cs typeface="+mn-cs"/>
              </a:rPr>
              <a:t>.</a:t>
            </a:r>
            <a:endParaRPr lang="en-US" sz="28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l-GR" sz="2800" b="1" dirty="0" smtClean="0">
                <a:solidFill>
                  <a:srgbClr val="C00000"/>
                </a:solidFill>
                <a:latin typeface="Arial Narrow" pitchFamily="34" charset="0"/>
                <a:cs typeface="+mn-cs"/>
              </a:rPr>
              <a:t>Σημασία</a:t>
            </a:r>
            <a:endParaRPr lang="en-US" sz="28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 smtClean="0">
                <a:latin typeface="Arial Narrow" pitchFamily="34" charset="0"/>
                <a:cs typeface="+mn-cs"/>
              </a:rPr>
              <a:t>Ενώ έπρεπε το υποκείμενο να είναι έμψυχο, είναι άψυχο</a:t>
            </a:r>
            <a:endParaRPr lang="en-US" sz="2000" dirty="0"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70C0"/>
                </a:solidFill>
                <a:latin typeface="Arial Narrow" pitchFamily="34" charset="0"/>
                <a:cs typeface="+mn-cs"/>
              </a:rPr>
              <a:t>History ___ (consider) boring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70C0"/>
                </a:solidFill>
                <a:latin typeface="Arial Narrow" pitchFamily="34" charset="0"/>
                <a:cs typeface="+mn-cs"/>
              </a:rPr>
              <a:t>Consider X (to be) 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70C0"/>
                </a:solidFill>
                <a:latin typeface="Arial Narrow" pitchFamily="34" charset="0"/>
                <a:cs typeface="+mn-cs"/>
              </a:rPr>
              <a:t>Consider =</a:t>
            </a:r>
            <a:r>
              <a:rPr lang="el-GR" sz="2000" b="1" dirty="0">
                <a:solidFill>
                  <a:srgbClr val="0070C0"/>
                </a:solidFill>
                <a:latin typeface="Arial Narrow" pitchFamily="34" charset="0"/>
                <a:cs typeface="+mn-cs"/>
              </a:rPr>
              <a:t> θεωρώ</a:t>
            </a:r>
            <a:endParaRPr lang="en-US" sz="2000" b="1" dirty="0">
              <a:solidFill>
                <a:srgbClr val="0070C0"/>
              </a:solidFill>
              <a:latin typeface="Arial Narrow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Ορθογώνιο 1"/>
          <p:cNvSpPr>
            <a:spLocks noChangeArrowheads="1"/>
          </p:cNvSpPr>
          <p:nvPr/>
        </p:nvSpPr>
        <p:spPr bwMode="auto">
          <a:xfrm>
            <a:off x="1482725" y="620713"/>
            <a:ext cx="6905625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latin typeface="Calibri" pitchFamily="34" charset="0"/>
                <a:cs typeface="Calibri" pitchFamily="34" charset="0"/>
              </a:rPr>
              <a:t>Last year a hurricane __ (1-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experience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 by my family and me for the first time. It was Hurricane Ellen, and much damage to our property and neighborhood __(2-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cause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 by its fierce winds of 200 miles per hour and its heavy rains. The old oak tree in our backyard __ (3-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uproot)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and hurled across the roof of our house, creating a large hole through which the rain poured in. Our living room __ ( 4-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flood)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by the water, which ___ (5-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rise)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to a height of three feet. When we began to think that the worst of the storm was over, we __ ( 6-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hear)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a loud crash and looked out the window to see that our car __ (7-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hit)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by our neighbor’s fallen tree, caving in the roof and breaking all the windows. __ (8-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recently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move)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to the East Coast from North Dakota, we __ (9-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think)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that a hurricane was little more than a thunderstorm. Next time, when people in our area __ (10-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advise)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to evacuate before a hurricane comes, I’m sure our family will be the first to leave. </a:t>
            </a:r>
          </a:p>
          <a:p>
            <a:pPr algn="just"/>
            <a:r>
              <a:rPr lang="en-US" sz="1600" dirty="0">
                <a:latin typeface="Calibri" pitchFamily="34" charset="0"/>
                <a:cs typeface="Calibri" pitchFamily="34" charset="0"/>
              </a:rPr>
              <a:t>Adapted from Pathways by Joyce M. Jarrett, et al., from The Writer’s Workplace by Sandra and John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Scarry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. http://www.cas.udel.edu/writing-center/Documents/ActivePassiveVoiceHandout.pdf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Ορθογώνιο 1"/>
          <p:cNvSpPr>
            <a:spLocks noChangeArrowheads="1"/>
          </p:cNvSpPr>
          <p:nvPr/>
        </p:nvSpPr>
        <p:spPr bwMode="auto">
          <a:xfrm>
            <a:off x="1482725" y="620713"/>
            <a:ext cx="6905625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latin typeface="Calibri" pitchFamily="34" charset="0"/>
                <a:cs typeface="Calibri" pitchFamily="34" charset="0"/>
              </a:rPr>
              <a:t>Last year a hurricane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was experienced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by my family and me for the first time. It was Hurricane Ellen, and much damage to our property and neighborhood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was caused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by its fierce winds of 200 miles per hour and its heavy rains. The old oak tree in our backyard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was uprooted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and hurled across the roof of our house, creating a large hole through which the rain poured in. Our living room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was flooded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by the water, which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rose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to a height of three feet. When we began to think that the worst of the storm was over, we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heard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a loud crash and looked out the window to see that our car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had been hit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by our neighbor’s fallen tree, caving in the roof and breaking all the windows.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Having recently moved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to the East Coast from North Dakota, we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thought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that a hurricane was little more than a thunderstorm. Next time, when people in our area 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are advised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to evacuate before a hurricane comes, I’m sure our family will be the first to leave. 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600" dirty="0">
                <a:latin typeface="Calibri" pitchFamily="34" charset="0"/>
                <a:cs typeface="Calibri" pitchFamily="34" charset="0"/>
              </a:rPr>
              <a:t>Adapted from Pathways by Joyce M. Jarrett, et al., from The Writer’s Workplace by Sandra and John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Scarry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. http://www.cas.udel.edu/writing-center/Documents/ActivePassiveVoiceHandout.pdf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RISE / RAISE / ROUSE</a:t>
            </a:r>
            <a:endParaRPr lang="el-GR" dirty="0" smtClean="0"/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Rise </a:t>
            </a:r>
            <a:r>
              <a:rPr lang="el-GR" sz="2000" smtClean="0">
                <a:latin typeface="Arial" charset="0"/>
              </a:rPr>
              <a:t>υψώνομαι</a:t>
            </a:r>
          </a:p>
          <a:p>
            <a:r>
              <a:rPr lang="en-US" sz="2000" smtClean="0">
                <a:latin typeface="Arial" charset="0"/>
              </a:rPr>
              <a:t>All rise! </a:t>
            </a:r>
          </a:p>
          <a:p>
            <a:r>
              <a:rPr lang="en-US" sz="2000" smtClean="0">
                <a:latin typeface="Arial" charset="0"/>
              </a:rPr>
              <a:t>Raise </a:t>
            </a:r>
            <a:r>
              <a:rPr lang="el-GR" sz="2000" smtClean="0">
                <a:latin typeface="Arial" charset="0"/>
              </a:rPr>
              <a:t>υψώνω, ανατρεφω, συγκεντρώνω</a:t>
            </a:r>
          </a:p>
          <a:p>
            <a:r>
              <a:rPr lang="en-US" sz="2000" smtClean="0">
                <a:latin typeface="Arial" charset="0"/>
              </a:rPr>
              <a:t>Raise concern, hand, money for charity, a child</a:t>
            </a:r>
          </a:p>
          <a:p>
            <a:r>
              <a:rPr lang="en-US" sz="2000" smtClean="0">
                <a:latin typeface="Arial" charset="0"/>
              </a:rPr>
              <a:t>Arise </a:t>
            </a:r>
            <a:r>
              <a:rPr lang="el-GR" sz="2000" smtClean="0">
                <a:latin typeface="Arial" charset="0"/>
              </a:rPr>
              <a:t>προκύπτει</a:t>
            </a:r>
          </a:p>
          <a:p>
            <a:r>
              <a:rPr lang="en-US" sz="2000" smtClean="0">
                <a:latin typeface="Arial" charset="0"/>
              </a:rPr>
              <a:t>A situation has arisen.</a:t>
            </a:r>
          </a:p>
          <a:p>
            <a:r>
              <a:rPr lang="en-US" sz="2000" smtClean="0">
                <a:latin typeface="Arial" charset="0"/>
              </a:rPr>
              <a:t>Rouse </a:t>
            </a:r>
            <a:r>
              <a:rPr lang="el-GR" sz="2000" smtClean="0">
                <a:latin typeface="Arial" charset="0"/>
              </a:rPr>
              <a:t>διεγείρω (πχ φαντασια)</a:t>
            </a:r>
          </a:p>
          <a:p>
            <a:r>
              <a:rPr lang="en-US" sz="2000" smtClean="0">
                <a:latin typeface="Arial" charset="0"/>
              </a:rPr>
              <a:t>Rouse the readers’ interest.</a:t>
            </a:r>
            <a:endParaRPr lang="el-GR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285852" y="0"/>
            <a:ext cx="764386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Youth unemployment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one of the principal economic and social problems of this decade. It </a:t>
            </a:r>
            <a:r>
              <a:rPr lang="en-US" sz="1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has grown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rapidly </a:t>
            </a:r>
            <a:r>
              <a:rPr lang="en-US" sz="1400" u="sng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since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the onset of the Great Recession. In a European context, its growth </a:t>
            </a:r>
            <a:r>
              <a:rPr lang="en-US" sz="1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has been concentrated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in Southern Europe and particularly in Greece and Spain, where more than half of young people in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labour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force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unemployed (Table 1). Of interest, though,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the fact that in some countries like the UK and Sweden, the ratio of youth to adult unemployment rates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close to four, whereas in Greece and Spain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it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is closer to two. High relative and absolute youth unemployment rates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both likely to be a cause for concern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time of writing, August 2014, the average youth unemployment rate in the European Union </a:t>
            </a:r>
            <a:r>
              <a:rPr lang="en-US" sz="14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was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23.1% and 23.9% in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Eurozone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In total, there </a:t>
            </a:r>
            <a:r>
              <a:rPr lang="en-US" sz="14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were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5.13 million people under the age of 25 in Europe who </a:t>
            </a:r>
            <a:r>
              <a:rPr lang="en-US" sz="14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were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unemployed. Of these, 16% </a:t>
            </a:r>
            <a:r>
              <a:rPr lang="en-US" sz="14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were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in Spain, 16% </a:t>
            </a:r>
            <a:r>
              <a:rPr lang="en-US" sz="14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were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in the UK, 14% </a:t>
            </a:r>
            <a:r>
              <a:rPr lang="en-US" sz="1400" b="1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were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in Italy and 12% were in France. But, while it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associated often with the very high youth unemployment rates, only 3% (169,000) of Europe’s young unemployed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residents in Greece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Youth unemployment </a:t>
            </a:r>
            <a:r>
              <a:rPr lang="en-US" sz="1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has been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subject of three major NBER studies by Freeman and Wise (1984), Freeman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Holzer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(2000)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Blanchflower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and Freeman (2004), where major figures in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labour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economics </a:t>
            </a:r>
            <a:r>
              <a:rPr lang="en-US" sz="1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have given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their views on how the youth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labour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market works and what to do about youth unemployment. The most important finding from these studies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that long spells of unemployment when you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young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creates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permanent scars rather than temporary blemishes. Bell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Blanchflower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(2011a, 2011b) </a:t>
            </a:r>
            <a:r>
              <a:rPr lang="en-U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find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similar results in the UK in the current recession. Recent work by Kahn (2010) </a:t>
            </a:r>
            <a:r>
              <a:rPr lang="en-US" sz="1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has shown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that the wage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impacts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of a cohort reaching adulthood when there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 recession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substantial and long-lasting. A number of authors in a series of unpublished studies </a:t>
            </a:r>
            <a:r>
              <a:rPr lang="en-US" sz="1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have</a:t>
            </a:r>
            <a:r>
              <a:rPr lang="en-US" sz="1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u="sng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recently</a:t>
            </a:r>
            <a:r>
              <a:rPr lang="en-US" sz="1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examined</a:t>
            </a:r>
            <a:r>
              <a:rPr lang="en-US" sz="1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youth unemployment in the countries most impacted by high levels of youth unemployment, including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Cholezas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(2013)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Tubadji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(2012) for Greece, Rocha Sanchez (2012) for Spain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Pastore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(2012) for Italy.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 rot="16200000">
            <a:off x="-1447976" y="3233871"/>
            <a:ext cx="4929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Bell, D. N., &amp; </a:t>
            </a:r>
            <a:r>
              <a:rPr lang="en-US" sz="1200" dirty="0" err="1" smtClean="0">
                <a:latin typeface="Calibri" pitchFamily="34" charset="0"/>
                <a:cs typeface="Calibri" pitchFamily="34" charset="0"/>
              </a:rPr>
              <a:t>Blanchflower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, D. G. (2015). Youth unemployment in Greece: measuring the challenge. </a:t>
            </a:r>
            <a:r>
              <a:rPr lang="en-US" sz="1200" i="1" dirty="0" smtClean="0">
                <a:latin typeface="Calibri" pitchFamily="34" charset="0"/>
                <a:cs typeface="Calibri" pitchFamily="34" charset="0"/>
              </a:rPr>
              <a:t>IZA Journal of European Labor Studies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, </a:t>
            </a:r>
            <a:r>
              <a:rPr lang="en-US" sz="1200" i="1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(1), 1.</a:t>
            </a:r>
            <a:endParaRPr lang="el-GR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357290" y="5072074"/>
            <a:ext cx="7358114" cy="1700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Simple present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B0F0"/>
                </a:solidFill>
              </a:rPr>
              <a:t>Present Perfect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92D050"/>
                </a:solidFill>
              </a:rPr>
              <a:t>Simple Past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Present referring to the past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6992" t="23958" r="66016" b="58334"/>
          <a:stretch>
            <a:fillRect/>
          </a:stretch>
        </p:blipFill>
        <p:spPr bwMode="auto">
          <a:xfrm>
            <a:off x="3428992" y="5143512"/>
            <a:ext cx="207170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357158" y="1714488"/>
          <a:ext cx="8572560" cy="447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GERUND</a:t>
                      </a:r>
                      <a:endParaRPr lang="el-GR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INFINITIVE</a:t>
                      </a:r>
                      <a:endParaRPr lang="el-GR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↔ </a:t>
                      </a:r>
                      <a:r>
                        <a:rPr lang="el-GR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ουσιαστικό</a:t>
                      </a:r>
                      <a:r>
                        <a:rPr lang="el-GR" sz="1800" b="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(as </a:t>
                      </a:r>
                      <a:r>
                        <a:rPr lang="el-GR" sz="1800" b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Υποκ</a:t>
                      </a:r>
                      <a:r>
                        <a:rPr lang="el-GR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l-GR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Αντικ.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l-GR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ή μετά από πρόθεση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el-GR" sz="1800" b="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Smoking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is bad for you</a:t>
                      </a:r>
                      <a:endParaRPr lang="el-GR" sz="18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Σκοπό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He left (in order) </a:t>
                      </a: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 study</a:t>
                      </a:r>
                      <a:endParaRPr lang="el-G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Με</a:t>
                      </a:r>
                      <a:r>
                        <a:rPr lang="el-GR" sz="1800" b="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ρήματα αρέσκειας /δυσαρέσκειας 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b="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‘like/dislike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’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 </a:t>
                      </a:r>
                      <a:r>
                        <a:rPr lang="en-US" sz="1800" b="0" u="sng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like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dancing</a:t>
                      </a:r>
                      <a:endParaRPr lang="el-G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Μετά από επίθετα</a:t>
                      </a:r>
                      <a:endParaRPr lang="en-US" sz="1800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The exercise is </a:t>
                      </a:r>
                      <a:r>
                        <a:rPr lang="en-US" sz="1800" u="sng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easy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 do</a:t>
                      </a:r>
                      <a:endParaRPr lang="el-G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11416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Με</a:t>
                      </a:r>
                      <a:r>
                        <a:rPr lang="el-GR" sz="1800" b="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ρήματα που θα μπορούσαν να έχουν αντικείμενο σκέτο ουσιαστικό 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b="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‘fancy, consider 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…’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u="sng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Consider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going</a:t>
                      </a:r>
                      <a:r>
                        <a:rPr lang="en-US" sz="1800" b="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abroad</a:t>
                      </a:r>
                      <a:endParaRPr lang="el-GR" sz="1800" b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After </a:t>
                      </a:r>
                      <a:r>
                        <a:rPr lang="en-US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‘would like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’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 </a:t>
                      </a:r>
                      <a:r>
                        <a:rPr lang="en-US" sz="1800" u="sng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would like </a:t>
                      </a: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 leave 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now.</a:t>
                      </a:r>
                      <a:endParaRPr lang="el-GR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l-GR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Μετά από ρήματα που δηλώνουν στόχο/σκοπό  </a:t>
                      </a:r>
                      <a:r>
                        <a:rPr lang="en-US" sz="18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vbs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like ‘plan, decide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’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He </a:t>
                      </a:r>
                      <a:r>
                        <a:rPr lang="en-US" sz="1800" u="sng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decided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 go 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 England.</a:t>
                      </a:r>
                      <a:endParaRPr lang="el-GR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Μετά</a:t>
                      </a:r>
                      <a:r>
                        <a:rPr lang="el-GR" sz="18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από </a:t>
                      </a:r>
                      <a:r>
                        <a:rPr lang="el-GR" sz="18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βοηθητικά </a:t>
                      </a:r>
                      <a:r>
                        <a:rPr lang="el-GR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ρήματα</a:t>
                      </a:r>
                      <a:endParaRPr lang="en-US" sz="1800" dirty="0" smtClean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 </a:t>
                      </a:r>
                      <a:r>
                        <a:rPr lang="en-US" sz="1800" u="sng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can</a:t>
                      </a:r>
                      <a:r>
                        <a:rPr lang="en-US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sing</a:t>
                      </a:r>
                      <a:endParaRPr lang="el-G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5624" name="Rectangle 1"/>
          <p:cNvSpPr>
            <a:spLocks noChangeArrowheads="1"/>
          </p:cNvSpPr>
          <p:nvPr/>
        </p:nvSpPr>
        <p:spPr bwMode="auto">
          <a:xfrm>
            <a:off x="1285852" y="1000108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GERUND or INFINITIVE</a:t>
            </a:r>
            <a:endParaRPr lang="en-US" sz="2800" dirty="0"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043608" y="3140968"/>
          <a:ext cx="6984776" cy="2595736"/>
        </p:xfrm>
        <a:graphic>
          <a:graphicData uri="http://schemas.openxmlformats.org/drawingml/2006/table">
            <a:tbl>
              <a:tblPr/>
              <a:tblGrid>
                <a:gridCol w="3213653"/>
                <a:gridCol w="3771123"/>
              </a:tblGrid>
              <a:tr h="1730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0" algn="l"/>
                        </a:tabLs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Admit, appreciate, avoid, consider, delay, deny, dread, enjoy, face, fancy, finish, forgive, imagine, involve, miss, risk, suggest, etc.</a:t>
                      </a:r>
                      <a:endParaRPr lang="el-GR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0" algn="l"/>
                        </a:tabLs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Want, appear, attempt, be able, decide, expect, fail, hope, intend, manage, plan, pretend, seem, etc.</a:t>
                      </a:r>
                      <a:endParaRPr lang="el-GR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0" algn="l"/>
                        </a:tabLst>
                      </a:pPr>
                      <a:r>
                        <a:rPr lang="en-US" sz="16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Give up, can’t help, can’t stand, not worth, look forward to</a:t>
                      </a:r>
                      <a:endParaRPr lang="el-GR" sz="16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0" algn="l"/>
                        </a:tabLs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It is easy, it is difficult </a:t>
                      </a:r>
                      <a:endParaRPr lang="el-GR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0" algn="l"/>
                        </a:tabLst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It is good of someone to…</a:t>
                      </a:r>
                      <a:endParaRPr lang="el-GR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99592" y="1130261"/>
            <a:ext cx="7272808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de-DE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Gerund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de-DE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infinitive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Emotions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Like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expressions with ‘would’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Would like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Vbs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like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begin, continue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modals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Prepositions 	adjectives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Idioms	verbs expression purpose/ intention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857356" y="2071678"/>
            <a:ext cx="698477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σημασία 1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σημασία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Try	                                   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μέσο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	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στόχος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Mean 	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σημαίνει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	                  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έχω σκοπό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Stop	                                   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αυτό που κάνω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	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ξεκινώ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κάτι άλλο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Remember                        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+ότι έκανα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	                  (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+να κάνω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TRY</a:t>
            </a:r>
            <a:r>
              <a:rPr kumimoji="0" lang="en-U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 am trying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to cheer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him up. Try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taking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him to the movies.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MEAN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Working as a journalist means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having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to travel a lot. I didn’t mean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to insult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you.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STOP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He stopped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talking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about his work. He stopped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to have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 glass of water.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REMEMBER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 remember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seeing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him downtown. Did you remember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to post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the letter?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2286000" algn="l"/>
              </a:tabLst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857356" y="714356"/>
            <a:ext cx="385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Πιθανές και οι 2 εκδοχές</a:t>
            </a:r>
            <a:endParaRPr lang="el-GR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500166" y="-3697288"/>
            <a:ext cx="6572296" cy="10198101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44436" rIns="0" bIns="179331" anchor="ctr">
            <a:spAutoFit/>
          </a:bodyPr>
          <a:lstStyle/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r>
              <a:rPr lang="el-GR" b="1" dirty="0" err="1">
                <a:latin typeface="Calibri" pitchFamily="34" charset="0"/>
                <a:cs typeface="Calibri" pitchFamily="34" charset="0"/>
              </a:rPr>
              <a:t>Exercise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on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Infinitive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Gerund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eaLnBrk="0" hangingPunct="0"/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b="1" dirty="0" err="1">
                <a:latin typeface="Calibri" pitchFamily="34" charset="0"/>
                <a:cs typeface="Calibri" pitchFamily="34" charset="0"/>
              </a:rPr>
              <a:t>Infinitive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Gerund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b="1" dirty="0" err="1">
                <a:latin typeface="Calibri" pitchFamily="34" charset="0"/>
                <a:cs typeface="Calibri" pitchFamily="34" charset="0"/>
              </a:rPr>
              <a:t>Choose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correct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form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infinitive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with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without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i="1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gerund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).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My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friends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encouraged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   __ (</a:t>
            </a:r>
            <a:r>
              <a:rPr lang="en-US" dirty="0">
                <a:latin typeface="Calibri" pitchFamily="34" charset="0"/>
                <a:cs typeface="Calibri" pitchFamily="34" charset="0"/>
              </a:rPr>
              <a:t>APPLY)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this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job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2"/>
            </a:pPr>
            <a:r>
              <a:rPr lang="el-GR" dirty="0">
                <a:latin typeface="Calibri" pitchFamily="34" charset="0"/>
                <a:cs typeface="Calibri" pitchFamily="34" charset="0"/>
              </a:rPr>
              <a:t>I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didn't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mean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___ (HURT)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feelings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3"/>
            </a:pPr>
            <a:r>
              <a:rPr lang="el-GR" dirty="0">
                <a:latin typeface="Calibri" pitchFamily="34" charset="0"/>
                <a:cs typeface="Calibri" pitchFamily="34" charset="0"/>
              </a:rPr>
              <a:t>I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must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apologize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 __ (BE)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late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4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job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involves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___ (SUBMIT)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reports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management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5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He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refused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___ (ABANDON)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his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friends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6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Don’t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dare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__ (TALK)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like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that</a:t>
            </a:r>
            <a:r>
              <a:rPr lang="el-GR" dirty="0">
                <a:latin typeface="Calibri" pitchFamily="34" charset="0"/>
                <a:cs typeface="Calibri" pitchFamily="34" charset="0"/>
              </a:rPr>
              <a:t>!</a:t>
            </a:r>
          </a:p>
          <a:p>
            <a:pPr eaLnBrk="0" hangingPunct="0">
              <a:buFontTx/>
              <a:buAutoNum type="arabicPeriod" startAt="7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Do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happen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__ (HAVE)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any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money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with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?</a:t>
            </a:r>
          </a:p>
          <a:p>
            <a:pPr eaLnBrk="0" hangingPunct="0">
              <a:buFontTx/>
              <a:buAutoNum type="arabicPeriod" startAt="8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Do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enjoy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 ___ (SWIM)</a:t>
            </a:r>
            <a:r>
              <a:rPr lang="el-GR" dirty="0">
                <a:latin typeface="Calibri" pitchFamily="34" charset="0"/>
                <a:cs typeface="Calibri" pitchFamily="34" charset="0"/>
              </a:rPr>
              <a:t>?</a:t>
            </a:r>
          </a:p>
          <a:p>
            <a:pPr eaLnBrk="0" hangingPunct="0">
              <a:buFontTx/>
              <a:buAutoNum type="arabicPeriod" startAt="9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If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have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any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questions</a:t>
            </a:r>
            <a:r>
              <a:rPr lang="el-GR" dirty="0">
                <a:latin typeface="Calibri" pitchFamily="34" charset="0"/>
                <a:cs typeface="Calibri" pitchFamily="34" charset="0"/>
              </a:rPr>
              <a:t>,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don't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hesitate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___ (ASK)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10"/>
            </a:pPr>
            <a:r>
              <a:rPr lang="el-GR" dirty="0">
                <a:latin typeface="Calibri" pitchFamily="34" charset="0"/>
                <a:cs typeface="Calibri" pitchFamily="34" charset="0"/>
              </a:rPr>
              <a:t>I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am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looking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forward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___ (SEE)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again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soon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50" name="Control 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1" name="Control 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2" name="Control 4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3" name="Control 5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4" name="Control 6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5" name="Control 7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6" name="Control 8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7" name="Control 9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8" name="Control 10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9" name="Control 11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60" name="Control 1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61" name="Control 1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71538" y="-3714800"/>
            <a:ext cx="7466013" cy="10198101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44436" rIns="0" bIns="179331" anchor="ctr">
            <a:spAutoFit/>
          </a:bodyPr>
          <a:lstStyle/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 dirty="0">
              <a:solidFill>
                <a:srgbClr val="000000"/>
              </a:solidFill>
              <a:latin typeface="Comic Sans MS" pitchFamily="66" charset="0"/>
            </a:endParaRPr>
          </a:p>
          <a:p>
            <a:r>
              <a:rPr lang="el-GR" b="1" dirty="0" err="1">
                <a:latin typeface="Calibri" pitchFamily="34" charset="0"/>
                <a:cs typeface="Calibri" pitchFamily="34" charset="0"/>
              </a:rPr>
              <a:t>Exercise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on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Infinitive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Gerund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eaLnBrk="0" hangingPunct="0"/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b="1" dirty="0" err="1">
                <a:latin typeface="Calibri" pitchFamily="34" charset="0"/>
                <a:cs typeface="Calibri" pitchFamily="34" charset="0"/>
              </a:rPr>
              <a:t>Infinitive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Gerund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b="1" dirty="0" err="1">
                <a:latin typeface="Calibri" pitchFamily="34" charset="0"/>
                <a:cs typeface="Calibri" pitchFamily="34" charset="0"/>
              </a:rPr>
              <a:t>Choose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correct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form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infinitive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with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without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i="1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  <a:cs typeface="Calibri" pitchFamily="34" charset="0"/>
              </a:rPr>
              <a:t>gerund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).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My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friends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encouraged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apply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cs typeface="Calibri" pitchFamily="34" charset="0"/>
              </a:rPr>
              <a:t>APPLY)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this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job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2"/>
            </a:pPr>
            <a:r>
              <a:rPr lang="el-GR" dirty="0">
                <a:latin typeface="Calibri" pitchFamily="34" charset="0"/>
                <a:cs typeface="Calibri" pitchFamily="34" charset="0"/>
              </a:rPr>
              <a:t>I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didn't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mean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hurt</a:t>
            </a:r>
            <a:r>
              <a:rPr lang="en-US" dirty="0">
                <a:latin typeface="Calibri" pitchFamily="34" charset="0"/>
                <a:cs typeface="Calibri" pitchFamily="34" charset="0"/>
              </a:rPr>
              <a:t>(HURT)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feelings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3"/>
            </a:pPr>
            <a:r>
              <a:rPr lang="el-GR" dirty="0">
                <a:latin typeface="Calibri" pitchFamily="34" charset="0"/>
                <a:cs typeface="Calibri" pitchFamily="34" charset="0"/>
              </a:rPr>
              <a:t>I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must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apologize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(BE)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late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4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job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involves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submitting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(SUBMIT)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reports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management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5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He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refused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abandon</a:t>
            </a:r>
            <a:r>
              <a:rPr lang="en-US" dirty="0">
                <a:latin typeface="Calibri" pitchFamily="34" charset="0"/>
                <a:cs typeface="Calibri" pitchFamily="34" charset="0"/>
              </a:rPr>
              <a:t>(ABANDON)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his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friends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6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Don’t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dare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talk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(TALK)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like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that</a:t>
            </a:r>
            <a:r>
              <a:rPr lang="el-GR" dirty="0">
                <a:latin typeface="Calibri" pitchFamily="34" charset="0"/>
                <a:cs typeface="Calibri" pitchFamily="34" charset="0"/>
              </a:rPr>
              <a:t>!</a:t>
            </a:r>
          </a:p>
          <a:p>
            <a:pPr eaLnBrk="0" hangingPunct="0">
              <a:buFontTx/>
              <a:buAutoNum type="arabicPeriod" startAt="7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Do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happen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have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(HAVE)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any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money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with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?</a:t>
            </a:r>
          </a:p>
          <a:p>
            <a:pPr eaLnBrk="0" hangingPunct="0">
              <a:buFontTx/>
              <a:buAutoNum type="arabicPeriod" startAt="8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Do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enjoy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swimming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(SWIM)</a:t>
            </a:r>
            <a:r>
              <a:rPr lang="el-GR" dirty="0">
                <a:latin typeface="Calibri" pitchFamily="34" charset="0"/>
                <a:cs typeface="Calibri" pitchFamily="34" charset="0"/>
              </a:rPr>
              <a:t>?</a:t>
            </a:r>
          </a:p>
          <a:p>
            <a:pPr eaLnBrk="0" hangingPunct="0">
              <a:buFontTx/>
              <a:buAutoNum type="arabicPeriod" startAt="9"/>
            </a:pPr>
            <a:r>
              <a:rPr lang="el-GR" dirty="0" err="1">
                <a:latin typeface="Calibri" pitchFamily="34" charset="0"/>
                <a:cs typeface="Calibri" pitchFamily="34" charset="0"/>
              </a:rPr>
              <a:t>If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have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any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questions</a:t>
            </a:r>
            <a:r>
              <a:rPr lang="el-GR" dirty="0">
                <a:latin typeface="Calibri" pitchFamily="34" charset="0"/>
                <a:cs typeface="Calibri" pitchFamily="34" charset="0"/>
              </a:rPr>
              <a:t>,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don't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hesitate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ask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(ASK)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me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buFontTx/>
              <a:buAutoNum type="arabicPeriod" startAt="10"/>
            </a:pPr>
            <a:r>
              <a:rPr lang="el-GR" dirty="0">
                <a:latin typeface="Calibri" pitchFamily="34" charset="0"/>
                <a:cs typeface="Calibri" pitchFamily="34" charset="0"/>
              </a:rPr>
              <a:t>I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am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looking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forward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seeing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(SEE)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you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again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  <a:cs typeface="Calibri" pitchFamily="34" charset="0"/>
              </a:rPr>
              <a:t>soon</a:t>
            </a:r>
            <a:r>
              <a:rPr lang="el-G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4" name="Control 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5" name="Control 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6" name="Control 4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7" name="Control 5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8" name="Control 6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9" name="Control 7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0" name="Control 8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1" name="Control 9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2" name="Control 10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3" name="Control 11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4" name="Control 1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5" name="Control 1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Ορθογώνιο 1"/>
          <p:cNvSpPr>
            <a:spLocks noChangeArrowheads="1"/>
          </p:cNvSpPr>
          <p:nvPr/>
        </p:nvSpPr>
        <p:spPr bwMode="auto">
          <a:xfrm>
            <a:off x="1565275" y="1196975"/>
            <a:ext cx="6840538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Calibri" pitchFamily="34" charset="0"/>
                <a:cs typeface="Calibri" pitchFamily="34" charset="0"/>
              </a:rPr>
              <a:t>The job I liked best was ___ (1-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write)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cartoon strips for a children’s comic paper called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The Beano,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job I did before I was 20. What I liked most was ___ ( 2-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be)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creative all day, knowing that young people liked ___ (3-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read)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our stories. ___ (4-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Use)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my language skills ___ ( 4-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make)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something new was very satisfying work. It let me ___ ( 5-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reach)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 audience of more than 2 million readers. Of course, I didn’t have to ___ ( 6-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solve)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any big problems or fix anything, I didn’t have to ___ ( 7-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get)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dirty in our nice big office, and I didn’t have to make important decisions or be anyone’s boss. Inside our huge company, I liked ___ (8-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work)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as part of a small team of artists and technicians and following the production systems to publish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The Beano.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After a while, I left that job ___ (9-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make)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more money, but I never forgot ___ ( 10-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be)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 small part of the publishing industry in the UK. It made me ___ (11-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appreciate)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having freedom and creativity at work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r>
              <a:rPr lang="en-US" sz="1400" dirty="0">
                <a:latin typeface="Century Gothic" pitchFamily="34" charset="0"/>
              </a:rPr>
              <a:t>http://www.mohawkcollege.ca/Assets/Communications+Centre/ESL+Resources/Gerunds+Infinitives+-+5+rules.pdf</a:t>
            </a:r>
            <a:endParaRPr lang="el-GR" sz="1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Ορθογώνιο 1"/>
          <p:cNvSpPr>
            <a:spLocks noChangeArrowheads="1"/>
          </p:cNvSpPr>
          <p:nvPr/>
        </p:nvSpPr>
        <p:spPr bwMode="auto">
          <a:xfrm>
            <a:off x="1547813" y="1341438"/>
            <a:ext cx="684053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Calibri" pitchFamily="34" charset="0"/>
                <a:cs typeface="Calibri" pitchFamily="34" charset="0"/>
              </a:rPr>
              <a:t>The job I liked best was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writing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cartoon strips for a children’s comic paper called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The Beano,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job I did before I was 20. What I liked most was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being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creative all day, knowing that young people liked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reading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our stories.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Using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my language skills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to make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something new was very satisfying work. It let me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reach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 audience of more than 2 million readers. Of course, I didn’t have to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solve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any big problems or fix anything, I didn’t have to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get</a:t>
            </a:r>
            <a:r>
              <a:rPr lang="en-US" dirty="0">
                <a:latin typeface="Calibri" pitchFamily="34" charset="0"/>
                <a:cs typeface="Calibri" pitchFamily="34" charset="0"/>
              </a:rPr>
              <a:t> dirty in our nice big office, and I didn’t have to make important decisions or be anyone’s boss. Inside our huge company, I liked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working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as part of a small team of artists and technicians and following the production systems to publish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The Beano.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After a while, I left that job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to make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more money, but I never forgot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being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 small part of the publishing industry in the UK. It made me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appreciate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having freedom and creativity at work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r>
              <a:rPr lang="en-US" sz="1400" dirty="0">
                <a:latin typeface="Century Gothic" pitchFamily="34" charset="0"/>
              </a:rPr>
              <a:t>http://www.mohawkcollege.ca/Assets/Communications+Centre/ESL+Resources/Gerunds+Infinitives+-+5+rules.pdf</a:t>
            </a:r>
            <a:endParaRPr lang="el-GR" sz="1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170356" cy="1440159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5" name="Τίτλος 2"/>
          <p:cNvSpPr txBox="1">
            <a:spLocks/>
          </p:cNvSpPr>
          <p:nvPr/>
        </p:nvSpPr>
        <p:spPr>
          <a:xfrm>
            <a:off x="1907704" y="338328"/>
            <a:ext cx="5698976" cy="681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400" b="1" dirty="0" smtClean="0"/>
              <a:t>Practice 2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7676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8082" y="142852"/>
            <a:ext cx="1170356" cy="1440159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1357290" y="338328"/>
            <a:ext cx="4798886" cy="1362480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ΒΑΣΙΚΟΙ ΧΡΟΝΟΙ</a:t>
            </a:r>
            <a:endParaRPr lang="el-G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571604" y="2143116"/>
          <a:ext cx="6912767" cy="4500594"/>
        </p:xfrm>
        <a:graphic>
          <a:graphicData uri="http://schemas.openxmlformats.org/drawingml/2006/table">
            <a:tbl>
              <a:tblPr/>
              <a:tblGrid>
                <a:gridCol w="1791058"/>
                <a:gridCol w="1214317"/>
                <a:gridCol w="1513638"/>
                <a:gridCol w="2393754"/>
              </a:tblGrid>
              <a:tr h="211854">
                <a:tc>
                  <a:txBody>
                    <a:bodyPr/>
                    <a:lstStyle/>
                    <a:p>
                      <a:pPr marR="52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function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Keyword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form</a:t>
                      </a:r>
                      <a:endParaRPr lang="el-GR" sz="12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Example</a:t>
                      </a:r>
                      <a:endParaRPr lang="el-GR" sz="12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978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Διαχρονική αλήθεια, συνήθεια. Φυσικός νόμος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Always, never, usually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Simple Present</a:t>
                      </a:r>
                      <a:endParaRPr lang="el-GR" sz="12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Man </a:t>
                      </a:r>
                      <a:r>
                        <a:rPr lang="en-US" sz="1200" b="1" u="sng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has</a:t>
                      </a:r>
                      <a:r>
                        <a:rPr lang="en-US" sz="12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a natural tendency to try to minimize his effort.</a:t>
                      </a:r>
                      <a:endParaRPr lang="el-GR" sz="12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924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Γεγονός εν εξελίξει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Currently, at present, these days</a:t>
                      </a:r>
                      <a:endParaRPr lang="el-GR" sz="12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Present Progressive</a:t>
                      </a:r>
                      <a:endParaRPr lang="el-GR" sz="12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Prices </a:t>
                      </a:r>
                      <a:r>
                        <a:rPr lang="en-US" sz="1200" b="1" u="sng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are rising</a:t>
                      </a:r>
                      <a:r>
                        <a:rPr lang="en-US" sz="12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these days.</a:t>
                      </a:r>
                      <a:endParaRPr lang="el-GR" sz="12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638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Αφήγηση γεγονότων, συγκεκριμένη στιγμή, ή περίοδος στο παρελθόν</a:t>
                      </a:r>
                      <a:endParaRPr lang="el-GR" sz="12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 (year)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…ago, last …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Simple Past</a:t>
                      </a:r>
                      <a:endParaRPr lang="el-GR" sz="12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The stock market </a:t>
                      </a:r>
                      <a:r>
                        <a:rPr lang="en-US" sz="12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crashed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in 1929.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638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Απροσδιόριστη στιγμή στο παρελθόν, συνέπειες στο παρόν</a:t>
                      </a:r>
                      <a:endParaRPr lang="el-GR" sz="12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Since …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For …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Present Perfect</a:t>
                      </a:r>
                      <a:endParaRPr lang="el-GR" sz="12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</a:t>
                      </a:r>
                      <a:r>
                        <a:rPr lang="en-US" sz="12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have read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1200" dirty="0" err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Taleb’s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1200" i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Black Swan.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(I am now familiar with it)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924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Προτερόχρονο στο παρελθόν</a:t>
                      </a:r>
                      <a:endParaRPr lang="el-GR" sz="12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Already ,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before</a:t>
                      </a:r>
                      <a:endParaRPr lang="el-GR" sz="120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Past Perfect</a:t>
                      </a:r>
                      <a:endParaRPr lang="el-GR" sz="12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When you </a:t>
                      </a:r>
                      <a:r>
                        <a:rPr lang="en-US" sz="12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offered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him the job, he </a:t>
                      </a:r>
                      <a:r>
                        <a:rPr lang="en-US" sz="12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had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already </a:t>
                      </a:r>
                      <a:r>
                        <a:rPr lang="en-US" sz="12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accepted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a job with the civil service.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638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Γεγονός που εξελισσόταν παράλληλα με άλλο στο παρελθόν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while</a:t>
                      </a:r>
                      <a:endParaRPr lang="el-GR" sz="12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Past Continuous</a:t>
                      </a:r>
                      <a:endParaRPr lang="el-GR" sz="12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While I </a:t>
                      </a:r>
                      <a:r>
                        <a:rPr lang="en-US" sz="12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was working</a:t>
                      </a:r>
                      <a:r>
                        <a:rPr lang="en-US" sz="12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, 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John </a:t>
                      </a:r>
                      <a:r>
                        <a:rPr lang="en-US" sz="12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was watching</a:t>
                      </a:r>
                      <a:r>
                        <a:rPr lang="en-US" sz="12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TV.</a:t>
                      </a:r>
                      <a:endParaRPr lang="el-GR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47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Ρήματα που δηλώνουν κατάσταση και δεν παίρνουν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l-GR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857356" y="2714620"/>
            <a:ext cx="6686550" cy="377762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αισθήσεις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feel, smell, see, hear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Γνώμης  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think, believe, know, understand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Άλλα      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seem etc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Κάποια έχουν διαφορετική σημασία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think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it is difficult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                        (γνώμη)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am thinking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about the holidays 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σκέπτομαι, ενέργεια)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500166" y="214290"/>
            <a:ext cx="6683765" cy="876064"/>
          </a:xfrm>
        </p:spPr>
        <p:txBody>
          <a:bodyPr/>
          <a:lstStyle/>
          <a:p>
            <a:r>
              <a:rPr lang="el-G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Ασκήσεις</a:t>
            </a:r>
            <a:endParaRPr lang="el-GR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428728" y="1000108"/>
            <a:ext cx="6336763" cy="585789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1. Don't disturb me, I ---- for an important exam.</a:t>
            </a:r>
          </a:p>
          <a:p>
            <a:pPr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a. am studying     b. study  c. studied     d. studying</a:t>
            </a:r>
          </a:p>
          <a:p>
            <a:pPr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2. ---- you ever seen a castle?</a:t>
            </a:r>
          </a:p>
          <a:p>
            <a:pPr marL="457200" indent="-457200">
              <a:buAutoNum type="alphaLcPeriod"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Are   b. Have  c. Do   d. Did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3. He always cried when he ---- a baby.</a:t>
            </a:r>
          </a:p>
          <a:p>
            <a:pPr marL="457200" indent="-457200">
              <a:buAutoNum type="alphaLcPeriod"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Got   b. was  c. were   d. has been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4. I ---- an e-mail at the moment.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a.  type   b. typing  c. am typing   d. typed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5. ---- you done any work before?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a. Did  b. Do  c. Have   d. Can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6. Who ---- you see at the party?</a:t>
            </a:r>
          </a:p>
          <a:p>
            <a:pPr marL="457200" indent="-457200">
              <a:buAutoNum type="alphaLcPeriod"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were   b. are  c. did   d. have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7. How ---- it work? It works automatically.</a:t>
            </a:r>
          </a:p>
          <a:p>
            <a:pPr marL="457200" indent="-457200">
              <a:buAutoNum type="alphaLcPeriod"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Did  b. do  c. does  d. is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8. The movie ---- just begun.</a:t>
            </a:r>
          </a:p>
          <a:p>
            <a:pPr marL="457200" indent="-457200">
              <a:buAutoNum type="alphaLcPeriod"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Have  b. did  c. has  d. is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9. I ____ TV when the phone rang</a:t>
            </a:r>
          </a:p>
          <a:p>
            <a:pPr marL="457200" indent="-457200">
              <a:buAutoNum type="alphaLcPeriod"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Am watching   b. was watching c. have watched  d. will watch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10. I ______ already _____  when you came home, so we could not have dinner together.</a:t>
            </a:r>
          </a:p>
          <a:p>
            <a:pPr marL="457200" indent="-457200">
              <a:buNone/>
            </a:pPr>
            <a:r>
              <a:rPr lang="en-US" sz="3700" dirty="0" smtClean="0">
                <a:latin typeface="Calibri" pitchFamily="34" charset="0"/>
                <a:cs typeface="Calibri" pitchFamily="34" charset="0"/>
              </a:rPr>
              <a:t>a. Had … eaten   b. … ate   c. have … eaten   d. am … eaten</a:t>
            </a:r>
          </a:p>
          <a:p>
            <a:pPr marL="457200" indent="-457200">
              <a:buNone/>
            </a:pPr>
            <a:endParaRPr lang="el-GR" sz="23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683765" cy="128089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Λύσεις ασκήσεων</a:t>
            </a:r>
            <a:endParaRPr lang="el-GR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714480" y="1000108"/>
            <a:ext cx="6051011" cy="607223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sz="2300" dirty="0" smtClean="0">
                <a:latin typeface="Arial Narrow" pitchFamily="34" charset="0"/>
              </a:rPr>
              <a:t>. </a:t>
            </a:r>
            <a:r>
              <a:rPr lang="en-US" sz="2600" dirty="0" smtClean="0">
                <a:latin typeface="Arial Narrow" pitchFamily="34" charset="0"/>
              </a:rPr>
              <a:t>Don't disturb me, I ---- for an important exam.</a:t>
            </a:r>
          </a:p>
          <a:p>
            <a:pPr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a. am studying     </a:t>
            </a:r>
            <a:r>
              <a:rPr lang="en-US" sz="2600" dirty="0" smtClean="0">
                <a:latin typeface="Arial Narrow" pitchFamily="34" charset="0"/>
              </a:rPr>
              <a:t>b. study  c. studied     d. studying</a:t>
            </a:r>
          </a:p>
          <a:p>
            <a:pPr>
              <a:buNone/>
            </a:pPr>
            <a:r>
              <a:rPr lang="en-US" sz="2600" dirty="0" smtClean="0">
                <a:latin typeface="Arial Narrow" pitchFamily="34" charset="0"/>
              </a:rPr>
              <a:t>2. ---- you ever seen a castle?</a:t>
            </a:r>
          </a:p>
          <a:p>
            <a:pPr marL="457200" indent="-457200">
              <a:buAutoNum type="alphaLcPeriod"/>
            </a:pPr>
            <a:r>
              <a:rPr lang="en-US" sz="2600" dirty="0" smtClean="0">
                <a:latin typeface="Arial Narrow" pitchFamily="34" charset="0"/>
              </a:rPr>
              <a:t>Are 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b. Have</a:t>
            </a:r>
            <a:r>
              <a:rPr lang="en-US" sz="2600" dirty="0" smtClean="0">
                <a:latin typeface="Arial Narrow" pitchFamily="34" charset="0"/>
              </a:rPr>
              <a:t>  c. Do   d. Did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3. He always cried when he ---- a baby.</a:t>
            </a:r>
          </a:p>
          <a:p>
            <a:pPr marL="457200" indent="-457200">
              <a:buAutoNum type="alphaLcPeriod"/>
            </a:pPr>
            <a:r>
              <a:rPr lang="en-US" sz="2600" dirty="0" smtClean="0">
                <a:latin typeface="Arial Narrow" pitchFamily="34" charset="0"/>
              </a:rPr>
              <a:t>Got 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b. was</a:t>
            </a:r>
            <a:r>
              <a:rPr lang="en-US" sz="2600" dirty="0" smtClean="0">
                <a:latin typeface="Arial Narrow" pitchFamily="34" charset="0"/>
              </a:rPr>
              <a:t>  c. were   d. has been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4. I ---- an e-mail at the moment.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a.  type   b. typing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c. am typing   </a:t>
            </a:r>
            <a:r>
              <a:rPr lang="en-US" sz="2600" dirty="0" smtClean="0">
                <a:latin typeface="Arial Narrow" pitchFamily="34" charset="0"/>
              </a:rPr>
              <a:t>d. typed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5. ---- you done any work before?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a. Did  b. Do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c. Have   </a:t>
            </a:r>
            <a:r>
              <a:rPr lang="en-US" sz="2600" dirty="0" smtClean="0">
                <a:latin typeface="Arial Narrow" pitchFamily="34" charset="0"/>
              </a:rPr>
              <a:t>d. Can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6. Who ---- you see at the party?</a:t>
            </a:r>
          </a:p>
          <a:p>
            <a:pPr marL="457200" indent="-457200">
              <a:buAutoNum type="alphaLcPeriod"/>
            </a:pPr>
            <a:r>
              <a:rPr lang="en-US" sz="2600" dirty="0" smtClean="0">
                <a:latin typeface="Arial Narrow" pitchFamily="34" charset="0"/>
              </a:rPr>
              <a:t>were   b. are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c. did   </a:t>
            </a:r>
            <a:r>
              <a:rPr lang="en-US" sz="2600" dirty="0" smtClean="0">
                <a:latin typeface="Arial Narrow" pitchFamily="34" charset="0"/>
              </a:rPr>
              <a:t>d. have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7. How ---- it work? It works automatically.</a:t>
            </a:r>
          </a:p>
          <a:p>
            <a:pPr marL="457200" indent="-457200">
              <a:buAutoNum type="alphaLcPeriod"/>
            </a:pPr>
            <a:r>
              <a:rPr lang="en-US" sz="2600" dirty="0" smtClean="0">
                <a:latin typeface="Arial Narrow" pitchFamily="34" charset="0"/>
              </a:rPr>
              <a:t>Did  b. do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c. does  </a:t>
            </a:r>
            <a:r>
              <a:rPr lang="en-US" sz="2600" dirty="0" smtClean="0">
                <a:latin typeface="Arial Narrow" pitchFamily="34" charset="0"/>
              </a:rPr>
              <a:t>d. is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8. The movie ---- just begun.</a:t>
            </a:r>
          </a:p>
          <a:p>
            <a:pPr marL="457200" indent="-457200">
              <a:buAutoNum type="alphaLcPeriod"/>
            </a:pPr>
            <a:r>
              <a:rPr lang="en-US" sz="2600" dirty="0" smtClean="0">
                <a:latin typeface="Arial Narrow" pitchFamily="34" charset="0"/>
              </a:rPr>
              <a:t>Have  b. did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c. has  </a:t>
            </a:r>
            <a:r>
              <a:rPr lang="en-US" sz="2600" dirty="0" smtClean="0">
                <a:latin typeface="Arial Narrow" pitchFamily="34" charset="0"/>
              </a:rPr>
              <a:t>d. is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9. I ____ TV when the phone rang</a:t>
            </a:r>
          </a:p>
          <a:p>
            <a:pPr marL="457200" indent="-457200">
              <a:buAutoNum type="alphaLcPeriod"/>
            </a:pPr>
            <a:r>
              <a:rPr lang="en-US" sz="2600" dirty="0" smtClean="0">
                <a:latin typeface="Arial Narrow" pitchFamily="34" charset="0"/>
              </a:rPr>
              <a:t>Am watching   </a:t>
            </a: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b. was watching </a:t>
            </a:r>
            <a:r>
              <a:rPr lang="en-US" sz="2600" dirty="0" smtClean="0">
                <a:latin typeface="Arial Narrow" pitchFamily="34" charset="0"/>
              </a:rPr>
              <a:t>c. have watched  d. will watch</a:t>
            </a:r>
          </a:p>
          <a:p>
            <a:pPr marL="457200" indent="-457200">
              <a:buNone/>
            </a:pPr>
            <a:r>
              <a:rPr lang="en-US" sz="2600" dirty="0" smtClean="0">
                <a:latin typeface="Arial Narrow" pitchFamily="34" charset="0"/>
              </a:rPr>
              <a:t>10. I ______ already _____  when you came home, so we could not have dinner together.</a:t>
            </a:r>
          </a:p>
          <a:p>
            <a:pPr marL="457200" indent="-457200"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 Narrow" pitchFamily="34" charset="0"/>
              </a:rPr>
              <a:t>a. Had … eaten   </a:t>
            </a:r>
            <a:r>
              <a:rPr lang="en-US" sz="2600" dirty="0" smtClean="0">
                <a:latin typeface="Arial Narrow" pitchFamily="34" charset="0"/>
              </a:rPr>
              <a:t>b. … ate   c. have … eaten   d. am … eaten</a:t>
            </a:r>
          </a:p>
          <a:p>
            <a:pPr marL="457200" indent="-457200">
              <a:buNone/>
            </a:pPr>
            <a:endParaRPr lang="el-GR" sz="23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170356" cy="1440159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1500166" y="338328"/>
            <a:ext cx="4656010" cy="136248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ΠΑΘΗΤΙΚΗ ΦΩΝΗ</a:t>
            </a:r>
            <a:b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ΑΠΑΡΕΜΦΑΤΟ / ΜΕΤΟΧΗ</a:t>
            </a:r>
            <a:endParaRPr lang="el-GR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785918" y="2428868"/>
          <a:ext cx="6645523" cy="4101787"/>
        </p:xfrm>
        <a:graphic>
          <a:graphicData uri="http://schemas.openxmlformats.org/drawingml/2006/table">
            <a:tbl>
              <a:tblPr/>
              <a:tblGrid>
                <a:gridCol w="1961972"/>
                <a:gridCol w="403289"/>
                <a:gridCol w="1658079"/>
                <a:gridCol w="2622183"/>
              </a:tblGrid>
              <a:tr h="701391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1. ρήμα που θέλει αλλά δεν έχει αντικείμενο (μεταβατικό)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by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Passive voice</a:t>
                      </a:r>
                      <a:endParaRPr lang="el-GR" sz="14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He </a:t>
                      </a:r>
                      <a:r>
                        <a:rPr lang="en-US" sz="1400" b="1" u="sng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was given</a:t>
                      </a:r>
                      <a:r>
                        <a:rPr lang="en-US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the watch by his grandfather.</a:t>
                      </a:r>
                      <a:endParaRPr lang="el-GR" sz="14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391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2. ρήμα που θέλει έμψυχο υποκείμενο αλλά έχει άψυχο</a:t>
                      </a:r>
                      <a:endParaRPr lang="el-GR" sz="14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Economics </a:t>
                      </a:r>
                      <a:r>
                        <a:rPr lang="en-US" sz="14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is considered</a:t>
                      </a: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the Physics of social sciences.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6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Βοηθητικό ρήμα </a:t>
                      </a:r>
                      <a:r>
                        <a:rPr lang="en-US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+</a:t>
                      </a:r>
                      <a:endParaRPr lang="el-GR" sz="14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Infinitive</a:t>
                      </a:r>
                      <a:endParaRPr lang="el-GR" sz="14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He cannot </a:t>
                      </a:r>
                      <a:r>
                        <a:rPr lang="en-US" sz="14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accept</a:t>
                      </a: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injustice.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391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Σκοπός</a:t>
                      </a:r>
                      <a:endParaRPr lang="el-GR" sz="14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To + Infinitive</a:t>
                      </a:r>
                      <a:endParaRPr lang="el-GR" sz="14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He tries </a:t>
                      </a:r>
                      <a:r>
                        <a:rPr lang="en-US" sz="14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to improve</a:t>
                      </a: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living conditions for people in shanty towns.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391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Ρήμα που δηλώνει πρόθεση, θέληση</a:t>
                      </a:r>
                      <a:endParaRPr lang="el-GR" sz="14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To + Infinitive</a:t>
                      </a:r>
                      <a:endParaRPr lang="el-GR" sz="14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He decided </a:t>
                      </a:r>
                      <a:r>
                        <a:rPr lang="en-US" sz="14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to go</a:t>
                      </a: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to Germany.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6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επίθετο</a:t>
                      </a:r>
                      <a:endParaRPr lang="el-GR" sz="140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To + Infinitive</a:t>
                      </a:r>
                      <a:endParaRPr lang="el-GR" sz="1400" b="1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The exercise is easy </a:t>
                      </a:r>
                      <a:r>
                        <a:rPr lang="en-US" sz="14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to do.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96"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Πρόθεση+ …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Gerund</a:t>
                      </a:r>
                      <a:endParaRPr lang="el-GR" sz="14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2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It is dangerous to swim after </a:t>
                      </a:r>
                      <a:r>
                        <a:rPr lang="en-US" sz="1400" b="1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eating</a:t>
                      </a:r>
                      <a:r>
                        <a:rPr lang="en-US" sz="1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</a:t>
                      </a:r>
                      <a:endParaRPr lang="el-GR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47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170356" cy="1440159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5" name="Τίτλος 2"/>
          <p:cNvSpPr txBox="1">
            <a:spLocks/>
          </p:cNvSpPr>
          <p:nvPr/>
        </p:nvSpPr>
        <p:spPr>
          <a:xfrm>
            <a:off x="1907704" y="338328"/>
            <a:ext cx="5698976" cy="681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400" b="1" dirty="0" smtClean="0"/>
              <a:t>Practice 2</a:t>
            </a:r>
            <a:endParaRPr lang="el-GR" sz="2400" dirty="0"/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251520" y="2056686"/>
            <a:ext cx="8496944" cy="480131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Special education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Some children are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3" tooltip="Disability"/>
              </a:rPr>
              <a:t>disabled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, or they have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4" tooltip="Learning disability"/>
              </a:rPr>
              <a:t>learning difficulties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Special education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is about _________________ (1-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teach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these children. Some of them can _________________ (2-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educate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with other children of the same age who are not disabled. Others must _________________ (3-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go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to special schools. If the disability is too bad they can not get an education.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5" tooltip="Student"/>
              </a:rPr>
              <a:t>Students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who have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6" tooltip="Emotion"/>
              </a:rPr>
              <a:t>emotional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problems and act poorly _________________ (4- sometimes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expel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from school. 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Special needs _________________ (5-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include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 speech or hearing difficulties,  emotional  and  behavioral 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7" tooltip="Disorder"/>
              </a:rPr>
              <a:t>disorders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8" tooltip="Human body"/>
              </a:rPr>
              <a:t>physical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3" tooltip="Disability"/>
              </a:rPr>
              <a:t>disabilities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, and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9" tooltip="Development"/>
              </a:rPr>
              <a:t>developmental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disorders.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0"/>
              </a:rPr>
              <a:t>[1]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Students with these special needs _________________ (6-often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more educational services. This may _________________ (7-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mean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different approaches to teaching, access to a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1" tooltip="Resource room"/>
              </a:rPr>
              <a:t>resource room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and use of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2" tooltip="Technology"/>
              </a:rPr>
              <a:t>technology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Some students are very smart. These students _________________ (8-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call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gifted. They also have certain needs so they can succeed. These students do better with special teaching styles or different educational programs. The word 'special education' _________________ (9-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use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for students whose special needs stop them from _________________ (10-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learn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the way normal people learn.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3" tooltip="Gifted education"/>
              </a:rPr>
              <a:t>Gifted education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is handled separately.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6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2696"/>
            <a:ext cx="1170356" cy="1440159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1336928" lon="645881" rev="515445"/>
            </a:camera>
            <a:lightRig rig="threePt" dir="t"/>
          </a:scene3d>
          <a:sp3d prstMaterial="matte">
            <a:bevelB w="152400" h="50800" prst="softRound"/>
          </a:sp3d>
        </p:spPr>
      </p:pic>
      <p:sp>
        <p:nvSpPr>
          <p:cNvPr id="5" name="Τίτλος 2"/>
          <p:cNvSpPr txBox="1">
            <a:spLocks/>
          </p:cNvSpPr>
          <p:nvPr/>
        </p:nvSpPr>
        <p:spPr>
          <a:xfrm>
            <a:off x="1907704" y="338328"/>
            <a:ext cx="5698976" cy="681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400" b="1" dirty="0" smtClean="0"/>
              <a:t>Practice 2</a:t>
            </a:r>
            <a:endParaRPr lang="el-GR" sz="2400" dirty="0"/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251520" y="2333684"/>
            <a:ext cx="8496944" cy="42473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Special education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Some children are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3" tooltip="Disability"/>
              </a:rPr>
              <a:t>disabled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, or they have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4" tooltip="Learning disability"/>
              </a:rPr>
              <a:t>learning difficulties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Special education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is about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teaching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(1-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teach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these children. Some of them can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be educated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(2-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educate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with other children of the same age who are not disabled. Others must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go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(3-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go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to special schools. If the disability is too bad they can not get an education.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5" tooltip="Student"/>
              </a:rPr>
              <a:t>Students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who have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6" tooltip="Emotion"/>
              </a:rPr>
              <a:t>emotional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problems and act poorly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are </a:t>
            </a:r>
            <a:r>
              <a:rPr lang="en-US" dirty="0" smtClean="0">
                <a:solidFill>
                  <a:srgbClr val="252525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sometimes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expelled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(4- sometimes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expel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from school. 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Special needs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include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(5-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include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 speech or hearing difficulties,  emotional and  behavioral 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7" tooltip="Disorder"/>
              </a:rPr>
              <a:t>disorders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8" tooltip="Human body"/>
              </a:rPr>
              <a:t>physical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3" tooltip="Disability"/>
              </a:rPr>
              <a:t>disabilities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, and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9" tooltip="Development"/>
              </a:rPr>
              <a:t>developmental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disorders.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0"/>
              </a:rPr>
              <a:t>[1]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Students with these special needs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get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(6-often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more educational services. This may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mean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(7-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mean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different approaches to teaching, access to a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1" tooltip="Resource room"/>
              </a:rPr>
              <a:t>resource room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and use of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2" tooltip="Technology"/>
              </a:rPr>
              <a:t>technology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Some students are very smart. These students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are called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(8-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call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gifted. They also have certain needs so they can succeed. These students do better with special teaching styles or different educational programs. The word 'special education'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is used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(9-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use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for students whose special needs stop them from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learning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(10-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learn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) the way normal people learn.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  <a:hlinkClick r:id="rId13" tooltip="Gifted education"/>
              </a:rPr>
              <a:t>Gifted education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 is handled separately.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6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ότυπο σχεδίασης στοίβας βιβλίων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Θέμα του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rassblades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 στοίβας βιβλίων</Template>
  <TotalTime>543</TotalTime>
  <Words>3265</Words>
  <Application>Microsoft Office PowerPoint</Application>
  <PresentationFormat>Προβολή στην οθόνη (4:3)</PresentationFormat>
  <Paragraphs>302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27</vt:i4>
      </vt:variant>
    </vt:vector>
  </HeadingPairs>
  <TitlesOfParts>
    <vt:vector size="29" baseType="lpstr">
      <vt:lpstr>Πρότυπο σχεδίασης στοίβας βιβλίων</vt:lpstr>
      <vt:lpstr>grassblades</vt:lpstr>
      <vt:lpstr>Διαφάνεια 1</vt:lpstr>
      <vt:lpstr>Διαφάνεια 2</vt:lpstr>
      <vt:lpstr>ΒΑΣΙΚΟΙ ΧΡΟΝΟΙ</vt:lpstr>
      <vt:lpstr>Ρήματα που δηλώνουν κατάσταση και δεν παίρνουν    -ing</vt:lpstr>
      <vt:lpstr>Ασκήσεις</vt:lpstr>
      <vt:lpstr>Λύσεις ασκήσεων</vt:lpstr>
      <vt:lpstr>ΠΑΘΗΤΙΚΗ ΦΩΝΗ ΑΠΑΡΕΜΦΑΤΟ / ΜΕΤΟΧΗ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RISE / RAISE / ROUSE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PC</dc:creator>
  <cp:lastModifiedBy>IRIS PD</cp:lastModifiedBy>
  <cp:revision>63</cp:revision>
  <dcterms:created xsi:type="dcterms:W3CDTF">2015-04-07T18:32:40Z</dcterms:created>
  <dcterms:modified xsi:type="dcterms:W3CDTF">2020-10-19T16:10:02Z</dcterms:modified>
</cp:coreProperties>
</file>