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9"/>
  </p:notesMasterIdLst>
  <p:sldIdLst>
    <p:sldId id="341" r:id="rId2"/>
    <p:sldId id="256" r:id="rId3"/>
    <p:sldId id="257" r:id="rId4"/>
    <p:sldId id="258" r:id="rId5"/>
    <p:sldId id="303" r:id="rId6"/>
    <p:sldId id="304" r:id="rId7"/>
    <p:sldId id="305" r:id="rId8"/>
    <p:sldId id="306" r:id="rId9"/>
    <p:sldId id="259" r:id="rId10"/>
    <p:sldId id="307" r:id="rId11"/>
    <p:sldId id="260" r:id="rId12"/>
    <p:sldId id="308" r:id="rId13"/>
    <p:sldId id="309" r:id="rId14"/>
    <p:sldId id="310" r:id="rId15"/>
    <p:sldId id="311" r:id="rId16"/>
    <p:sldId id="316" r:id="rId17"/>
    <p:sldId id="317" r:id="rId18"/>
    <p:sldId id="318" r:id="rId19"/>
    <p:sldId id="319" r:id="rId20"/>
    <p:sldId id="312" r:id="rId21"/>
    <p:sldId id="313" r:id="rId22"/>
    <p:sldId id="314" r:id="rId23"/>
    <p:sldId id="315" r:id="rId24"/>
    <p:sldId id="261" r:id="rId25"/>
    <p:sldId id="262" r:id="rId26"/>
    <p:sldId id="321" r:id="rId27"/>
    <p:sldId id="322" r:id="rId28"/>
    <p:sldId id="327" r:id="rId29"/>
    <p:sldId id="328" r:id="rId30"/>
    <p:sldId id="324" r:id="rId31"/>
    <p:sldId id="339" r:id="rId32"/>
    <p:sldId id="325" r:id="rId33"/>
    <p:sldId id="326" r:id="rId34"/>
    <p:sldId id="329" r:id="rId35"/>
    <p:sldId id="330" r:id="rId36"/>
    <p:sldId id="320" r:id="rId37"/>
    <p:sldId id="331" r:id="rId38"/>
    <p:sldId id="332" r:id="rId39"/>
    <p:sldId id="333" r:id="rId40"/>
    <p:sldId id="334" r:id="rId41"/>
    <p:sldId id="335" r:id="rId42"/>
    <p:sldId id="263" r:id="rId43"/>
    <p:sldId id="264" r:id="rId44"/>
    <p:sldId id="336" r:id="rId45"/>
    <p:sldId id="337" r:id="rId46"/>
    <p:sldId id="265" r:id="rId47"/>
    <p:sldId id="266" r:id="rId48"/>
    <p:sldId id="267" r:id="rId49"/>
    <p:sldId id="268" r:id="rId50"/>
    <p:sldId id="286" r:id="rId51"/>
    <p:sldId id="287" r:id="rId52"/>
    <p:sldId id="288" r:id="rId53"/>
    <p:sldId id="290" r:id="rId54"/>
    <p:sldId id="340" r:id="rId55"/>
    <p:sldId id="291" r:id="rId56"/>
    <p:sldId id="338" r:id="rId57"/>
    <p:sldId id="292" r:id="rId5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69" autoAdjust="0"/>
  </p:normalViewPr>
  <p:slideViewPr>
    <p:cSldViewPr>
      <p:cViewPr varScale="1">
        <p:scale>
          <a:sx n="66" d="100"/>
          <a:sy n="66" d="100"/>
        </p:scale>
        <p:origin x="-150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2952"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3C20C6-45EA-498A-AA8D-50313D9575D9}" type="datetimeFigureOut">
              <a:rPr lang="el-GR" smtClean="0"/>
              <a:pPr/>
              <a:t>6/11/2020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6AD775-137D-4719-8EA6-64ACA3D4D30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2342CEA3-3058-4D43-AE35-B3DA76CB4003}" type="datetimeFigureOut">
              <a:rPr lang="el-GR" smtClean="0"/>
              <a:pPr/>
              <a:t>6/11/2020</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6/11/2020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6/11/2020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6/11/2020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342CEA3-3058-4D43-AE35-B3DA76CB4003}" type="datetimeFigureOut">
              <a:rPr lang="el-GR" smtClean="0"/>
              <a:pPr/>
              <a:t>6/11/2020</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muzeu.agerpres.eu/2019/03/18/primele-stiri-agentia-romana-1889/"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kathimerini.gr/world/1067299/synomilontas-me-ti-mayri-chira-ton-valkanion-mia-adimosieyti-synenteyxi-tis-chiras-toy-enver-chotza-stin-k/"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lifo.gr/team/sansimera/41543"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www.reuters.com/article/us-china-internet-censorship-security/china-tightens-rules-on-online-news-network-providers-idUSKBN17Y0Y6" TargetMode="External"/><Relationship Id="rId2" Type="http://schemas.openxmlformats.org/officeDocument/2006/relationships/hyperlink" Target="https://www.hongkongfp.com/2017/05/07/web-laws-chinas-new-cyberspace-administration-securing-grip-internet/"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85786" y="1285861"/>
            <a:ext cx="7672414" cy="4500594"/>
          </a:xfrm>
          <a:ln>
            <a:solidFill>
              <a:srgbClr val="FF0000"/>
            </a:solidFill>
          </a:ln>
        </p:spPr>
        <p:txBody>
          <a:bodyPr anchor="t">
            <a:normAutofit fontScale="90000"/>
          </a:bodyPr>
          <a:lstStyle/>
          <a:p>
            <a:r>
              <a:rPr lang="el-GR" sz="4400" dirty="0" smtClean="0"/>
              <a:t/>
            </a:r>
            <a:br>
              <a:rPr lang="el-GR" sz="4400" dirty="0" smtClean="0"/>
            </a:br>
            <a:r>
              <a:rPr lang="el-GR" sz="4400" dirty="0" smtClean="0"/>
              <a:t>ΜΑΘΗΜΑ:</a:t>
            </a:r>
            <a:br>
              <a:rPr lang="el-GR" sz="4400" dirty="0" smtClean="0"/>
            </a:br>
            <a:r>
              <a:rPr lang="el-GR" sz="4400" i="1" dirty="0" smtClean="0"/>
              <a:t>ΕΝΤΥΠΑ </a:t>
            </a:r>
            <a:r>
              <a:rPr lang="el-GR" sz="4400" i="1" dirty="0" smtClean="0"/>
              <a:t>ΚΑΙ ΗΛΕΚΤΡΟΝΙΚΑ ΜΜΕ ΣΤΑ </a:t>
            </a:r>
            <a:r>
              <a:rPr lang="el-GR" sz="4400" i="1" dirty="0" smtClean="0"/>
              <a:t>ΒΑΛΚΑΝΙΑ</a:t>
            </a:r>
            <a:r>
              <a:rPr lang="el-GR" sz="4400" dirty="0" smtClean="0"/>
              <a:t/>
            </a:r>
            <a:br>
              <a:rPr lang="el-GR" sz="4400" dirty="0" smtClean="0"/>
            </a:br>
            <a:r>
              <a:rPr lang="el-GR" sz="4400" dirty="0" smtClean="0"/>
              <a:t/>
            </a:r>
            <a:br>
              <a:rPr lang="el-GR" sz="4400" dirty="0" smtClean="0"/>
            </a:br>
            <a:r>
              <a:rPr lang="en-US" sz="4400" dirty="0" smtClean="0">
                <a:solidFill>
                  <a:srgbClr val="FF0000"/>
                </a:solidFill>
              </a:rPr>
              <a:t>I</a:t>
            </a:r>
            <a:r>
              <a:rPr lang="el-GR" sz="4400" b="1" dirty="0" smtClean="0">
                <a:solidFill>
                  <a:srgbClr val="FF0000"/>
                </a:solidFill>
              </a:rPr>
              <a:t>. </a:t>
            </a:r>
            <a:r>
              <a:rPr lang="el-GR" sz="4400" b="1" i="1" dirty="0" smtClean="0">
                <a:solidFill>
                  <a:srgbClr val="FF0000"/>
                </a:solidFill>
              </a:rPr>
              <a:t>ΕΝΤΥΠΑ</a:t>
            </a:r>
            <a:r>
              <a:rPr lang="el-GR" sz="4900" b="1" dirty="0" smtClean="0">
                <a:solidFill>
                  <a:srgbClr val="FF0000"/>
                </a:solidFill>
              </a:rPr>
              <a:t/>
            </a:r>
            <a:br>
              <a:rPr lang="el-GR" sz="4900" b="1" dirty="0" smtClean="0">
                <a:solidFill>
                  <a:srgbClr val="FF0000"/>
                </a:solidFill>
              </a:rPr>
            </a:br>
            <a:r>
              <a:rPr lang="el-GR" sz="2800" dirty="0" smtClean="0">
                <a:solidFill>
                  <a:srgbClr val="FF0000"/>
                </a:solidFill>
              </a:rPr>
              <a:t>ΔΗΜΗΤΡΑ ΠΑΤΡΩΝΙΔΟΥ</a:t>
            </a:r>
            <a:r>
              <a:rPr lang="el-GR" dirty="0" smtClean="0"/>
              <a:t/>
            </a:r>
            <a:br>
              <a:rPr lang="el-GR" dirty="0" smtClean="0"/>
            </a:b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solidFill>
                  <a:schemeClr val="bg1"/>
                </a:solidFill>
              </a:rPr>
              <a:t>Υπό την εξουσία του ΚΚ λειτουργούσαν μαζικές οργανώσεις (Οργάνωση Νεολαίας του ΚΚ, Πατριωτικά ή Λαϊκά Μέτωπα, συνδικαλιστικές οργανώσεις).</a:t>
            </a:r>
          </a:p>
          <a:p>
            <a:endParaRPr lang="el-GR" dirty="0" smtClean="0">
              <a:solidFill>
                <a:schemeClr val="bg1"/>
              </a:solidFill>
            </a:endParaRPr>
          </a:p>
          <a:p>
            <a:r>
              <a:rPr lang="el-GR" dirty="0" smtClean="0">
                <a:solidFill>
                  <a:schemeClr val="bg1"/>
                </a:solidFill>
              </a:rPr>
              <a:t>Πληθώρα μελών, σύνθετη οργανωτική δομή, ΜΜΕ στην κατοχή τους.</a:t>
            </a:r>
          </a:p>
          <a:p>
            <a:endParaRPr lang="el-GR" dirty="0" smtClean="0">
              <a:solidFill>
                <a:schemeClr val="bg1"/>
              </a:solidFill>
            </a:endParaRPr>
          </a:p>
          <a:p>
            <a:r>
              <a:rPr lang="el-GR" dirty="0" smtClean="0">
                <a:solidFill>
                  <a:schemeClr val="bg1"/>
                </a:solidFill>
              </a:rPr>
              <a:t>Προωθητές πολιτικής ΚΚ στις μεγάλες μάζες.</a:t>
            </a:r>
            <a:endParaRPr lang="el-GR"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11222"/>
          </a:xfrm>
        </p:spPr>
        <p:txBody>
          <a:bodyPr>
            <a:normAutofit fontScale="90000"/>
          </a:bodyPr>
          <a:lstStyle/>
          <a:p>
            <a:r>
              <a:rPr lang="el-GR" dirty="0" smtClean="0"/>
              <a:t>Τα Μέσα Ενημέρωσης</a:t>
            </a:r>
            <a:br>
              <a:rPr lang="el-GR" dirty="0" smtClean="0"/>
            </a:br>
            <a:endParaRPr lang="el-GR" dirty="0"/>
          </a:p>
        </p:txBody>
      </p:sp>
      <p:sp>
        <p:nvSpPr>
          <p:cNvPr id="3" name="2 - Θέση περιεχομένου"/>
          <p:cNvSpPr>
            <a:spLocks noGrp="1"/>
          </p:cNvSpPr>
          <p:nvPr>
            <p:ph idx="1"/>
          </p:nvPr>
        </p:nvSpPr>
        <p:spPr>
          <a:xfrm>
            <a:off x="428596" y="1357298"/>
            <a:ext cx="8258204" cy="4952062"/>
          </a:xfrm>
        </p:spPr>
        <p:txBody>
          <a:bodyPr>
            <a:normAutofit lnSpcReduction="10000"/>
          </a:bodyPr>
          <a:lstStyle/>
          <a:p>
            <a:pPr>
              <a:buNone/>
            </a:pPr>
            <a:r>
              <a:rPr lang="el-GR" sz="3200" b="1" dirty="0" smtClean="0">
                <a:solidFill>
                  <a:srgbClr val="FF0000"/>
                </a:solidFill>
              </a:rPr>
              <a:t>ΒΟΥΛΓΑΡΙΑ</a:t>
            </a:r>
          </a:p>
          <a:p>
            <a:r>
              <a:rPr lang="el-GR" dirty="0" smtClean="0">
                <a:solidFill>
                  <a:schemeClr val="bg1"/>
                </a:solidFill>
              </a:rPr>
              <a:t>Εφημερίδες: </a:t>
            </a:r>
            <a:r>
              <a:rPr lang="en-US" b="1" i="1" dirty="0" err="1" smtClean="0">
                <a:solidFill>
                  <a:schemeClr val="bg1"/>
                </a:solidFill>
              </a:rPr>
              <a:t>Rabotnitsesko</a:t>
            </a:r>
            <a:r>
              <a:rPr lang="en-US" b="1" i="1" dirty="0" smtClean="0">
                <a:solidFill>
                  <a:schemeClr val="bg1"/>
                </a:solidFill>
              </a:rPr>
              <a:t> </a:t>
            </a:r>
            <a:r>
              <a:rPr lang="en-US" b="1" i="1" dirty="0" err="1" smtClean="0">
                <a:solidFill>
                  <a:schemeClr val="bg1"/>
                </a:solidFill>
              </a:rPr>
              <a:t>delo</a:t>
            </a:r>
            <a:r>
              <a:rPr lang="el-GR" dirty="0" smtClean="0">
                <a:solidFill>
                  <a:schemeClr val="bg1"/>
                </a:solidFill>
              </a:rPr>
              <a:t>, κύριο δημοσιογραφικό όργανο του ΚΚΒ, και </a:t>
            </a:r>
            <a:r>
              <a:rPr lang="en-US" b="1" i="1" dirty="0" err="1" smtClean="0">
                <a:solidFill>
                  <a:schemeClr val="bg1"/>
                </a:solidFill>
              </a:rPr>
              <a:t>Zemedelsko</a:t>
            </a:r>
            <a:r>
              <a:rPr lang="en-US" b="1" i="1" dirty="0" smtClean="0">
                <a:solidFill>
                  <a:schemeClr val="bg1"/>
                </a:solidFill>
              </a:rPr>
              <a:t> </a:t>
            </a:r>
            <a:r>
              <a:rPr lang="en-US" b="1" i="1" dirty="0" err="1" smtClean="0">
                <a:solidFill>
                  <a:schemeClr val="bg1"/>
                </a:solidFill>
              </a:rPr>
              <a:t>Zname</a:t>
            </a:r>
            <a:r>
              <a:rPr lang="en-US" dirty="0" smtClean="0">
                <a:solidFill>
                  <a:schemeClr val="bg1"/>
                </a:solidFill>
              </a:rPr>
              <a:t>,</a:t>
            </a:r>
            <a:r>
              <a:rPr lang="el-GR" dirty="0" smtClean="0">
                <a:solidFill>
                  <a:schemeClr val="bg1"/>
                </a:solidFill>
              </a:rPr>
              <a:t> Αγροτικό Κόμμα Βουλγαρίας</a:t>
            </a:r>
            <a:r>
              <a:rPr lang="en-US" dirty="0" smtClean="0">
                <a:solidFill>
                  <a:schemeClr val="bg1"/>
                </a:solidFill>
              </a:rPr>
              <a:t>. </a:t>
            </a:r>
            <a:r>
              <a:rPr lang="el-GR" dirty="0" smtClean="0">
                <a:solidFill>
                  <a:schemeClr val="bg1"/>
                </a:solidFill>
              </a:rPr>
              <a:t>Κι άλλες εφημερίδες σε άλλες πόλεις: αντιγραφή/αναπαραγωγή των ειδήσεων</a:t>
            </a:r>
            <a:endParaRPr lang="en-US" dirty="0" smtClean="0">
              <a:solidFill>
                <a:schemeClr val="bg1"/>
              </a:solidFill>
            </a:endParaRPr>
          </a:p>
          <a:p>
            <a:endParaRPr lang="en-US" dirty="0" smtClean="0">
              <a:solidFill>
                <a:schemeClr val="bg1"/>
              </a:solidFill>
            </a:endParaRPr>
          </a:p>
          <a:p>
            <a:r>
              <a:rPr lang="el-GR" dirty="0" smtClean="0">
                <a:solidFill>
                  <a:schemeClr val="bg1"/>
                </a:solidFill>
              </a:rPr>
              <a:t>Ραδιόφωνο: Σε όλη την επικράτεια: </a:t>
            </a:r>
            <a:r>
              <a:rPr lang="en-US" b="1" dirty="0" smtClean="0">
                <a:solidFill>
                  <a:schemeClr val="bg1"/>
                </a:solidFill>
              </a:rPr>
              <a:t>Radio </a:t>
            </a:r>
            <a:r>
              <a:rPr lang="en-US" b="1" dirty="0" err="1" smtClean="0">
                <a:solidFill>
                  <a:schemeClr val="bg1"/>
                </a:solidFill>
              </a:rPr>
              <a:t>Horizont</a:t>
            </a:r>
            <a:r>
              <a:rPr lang="en-US" b="1" dirty="0" smtClean="0">
                <a:solidFill>
                  <a:schemeClr val="bg1"/>
                </a:solidFill>
              </a:rPr>
              <a:t>  </a:t>
            </a:r>
            <a:r>
              <a:rPr lang="el-GR" dirty="0" smtClean="0">
                <a:solidFill>
                  <a:schemeClr val="bg1"/>
                </a:solidFill>
              </a:rPr>
              <a:t>και </a:t>
            </a:r>
            <a:r>
              <a:rPr lang="en-US" b="1" dirty="0" err="1" smtClean="0">
                <a:solidFill>
                  <a:schemeClr val="bg1"/>
                </a:solidFill>
              </a:rPr>
              <a:t>Hristo</a:t>
            </a:r>
            <a:r>
              <a:rPr lang="en-US" b="1" dirty="0" smtClean="0">
                <a:solidFill>
                  <a:schemeClr val="bg1"/>
                </a:solidFill>
              </a:rPr>
              <a:t> </a:t>
            </a:r>
            <a:r>
              <a:rPr lang="en-US" b="1" dirty="0" err="1" smtClean="0">
                <a:solidFill>
                  <a:schemeClr val="bg1"/>
                </a:solidFill>
              </a:rPr>
              <a:t>Botev</a:t>
            </a:r>
            <a:r>
              <a:rPr lang="el-GR" dirty="0" smtClean="0">
                <a:solidFill>
                  <a:schemeClr val="bg1"/>
                </a:solidFill>
              </a:rPr>
              <a:t>. Επίσης 4 περιφερειακοί σταθμοί: Βάρνα, </a:t>
            </a:r>
            <a:r>
              <a:rPr lang="el-GR" dirty="0" err="1" smtClean="0">
                <a:solidFill>
                  <a:schemeClr val="bg1"/>
                </a:solidFill>
              </a:rPr>
              <a:t>Στάρα</a:t>
            </a:r>
            <a:r>
              <a:rPr lang="el-GR" dirty="0" smtClean="0">
                <a:solidFill>
                  <a:schemeClr val="bg1"/>
                </a:solidFill>
              </a:rPr>
              <a:t> </a:t>
            </a:r>
            <a:r>
              <a:rPr lang="el-GR" dirty="0" err="1" smtClean="0">
                <a:solidFill>
                  <a:schemeClr val="bg1"/>
                </a:solidFill>
              </a:rPr>
              <a:t>Ζαγόρα</a:t>
            </a:r>
            <a:r>
              <a:rPr lang="el-GR" dirty="0" smtClean="0">
                <a:solidFill>
                  <a:schemeClr val="bg1"/>
                </a:solidFill>
              </a:rPr>
              <a:t>, </a:t>
            </a:r>
            <a:r>
              <a:rPr lang="el-GR" dirty="0" err="1" smtClean="0">
                <a:solidFill>
                  <a:schemeClr val="bg1"/>
                </a:solidFill>
              </a:rPr>
              <a:t>Σούμεν</a:t>
            </a:r>
            <a:r>
              <a:rPr lang="el-GR" dirty="0" smtClean="0">
                <a:solidFill>
                  <a:schemeClr val="bg1"/>
                </a:solidFill>
              </a:rPr>
              <a:t>, </a:t>
            </a:r>
            <a:r>
              <a:rPr lang="el-GR" dirty="0" err="1" smtClean="0">
                <a:solidFill>
                  <a:schemeClr val="bg1"/>
                </a:solidFill>
              </a:rPr>
              <a:t>Μπλαγκόεβγκραντ</a:t>
            </a:r>
            <a:endParaRPr lang="el-GR"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Τηλεόραση: μεταξύ 1954 και 1959</a:t>
            </a:r>
          </a:p>
          <a:p>
            <a:endParaRPr lang="el-GR" dirty="0" smtClean="0"/>
          </a:p>
          <a:p>
            <a:r>
              <a:rPr lang="el-GR" dirty="0" smtClean="0"/>
              <a:t>Προσωπικό τηλεόρασης         όχι δημοσιογράφοι. 1961 εκφωνήθηκαν πρώτη φορά ειδήσεις από δημοσιογράφους.</a:t>
            </a:r>
            <a:endParaRPr lang="el-GR" dirty="0"/>
          </a:p>
        </p:txBody>
      </p:sp>
      <p:cxnSp>
        <p:nvCxnSpPr>
          <p:cNvPr id="4" name="3 - Ευθύγραμμο βέλος σύνδεσης"/>
          <p:cNvCxnSpPr/>
          <p:nvPr/>
        </p:nvCxnSpPr>
        <p:spPr>
          <a:xfrm>
            <a:off x="4786314" y="2928934"/>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28670"/>
            <a:ext cx="8229600" cy="5643602"/>
          </a:xfrm>
        </p:spPr>
        <p:txBody>
          <a:bodyPr>
            <a:normAutofit/>
          </a:bodyPr>
          <a:lstStyle/>
          <a:p>
            <a:pPr>
              <a:buNone/>
            </a:pPr>
            <a:r>
              <a:rPr lang="el-GR" sz="3200" b="1" dirty="0" smtClean="0">
                <a:solidFill>
                  <a:srgbClr val="FF0000"/>
                </a:solidFill>
              </a:rPr>
              <a:t>ΡΟΥΜΑΝΙΑ</a:t>
            </a:r>
          </a:p>
          <a:p>
            <a:r>
              <a:rPr lang="el-GR" dirty="0" smtClean="0">
                <a:solidFill>
                  <a:schemeClr val="bg1"/>
                </a:solidFill>
              </a:rPr>
              <a:t>Εφημερίδα σε όλη την επικράτεια η </a:t>
            </a:r>
            <a:r>
              <a:rPr lang="en-US" b="1" i="1" dirty="0" err="1" smtClean="0">
                <a:solidFill>
                  <a:schemeClr val="bg1"/>
                </a:solidFill>
              </a:rPr>
              <a:t>Scinteia</a:t>
            </a:r>
            <a:r>
              <a:rPr lang="en-US" dirty="0" smtClean="0">
                <a:solidFill>
                  <a:schemeClr val="bg1"/>
                </a:solidFill>
              </a:rPr>
              <a:t>, </a:t>
            </a:r>
            <a:r>
              <a:rPr lang="el-GR" dirty="0" smtClean="0">
                <a:solidFill>
                  <a:schemeClr val="bg1"/>
                </a:solidFill>
              </a:rPr>
              <a:t>ΚΚΡ.</a:t>
            </a:r>
          </a:p>
          <a:p>
            <a:pPr>
              <a:buNone/>
            </a:pPr>
            <a:r>
              <a:rPr lang="el-GR" dirty="0" smtClean="0">
                <a:solidFill>
                  <a:schemeClr val="bg1"/>
                </a:solidFill>
              </a:rPr>
              <a:t>Τοπικές εφημερίδες	πολιτική του ΚΚΡ</a:t>
            </a:r>
          </a:p>
          <a:p>
            <a:pPr>
              <a:buNone/>
            </a:pPr>
            <a:r>
              <a:rPr lang="el-GR" dirty="0" smtClean="0">
                <a:solidFill>
                  <a:schemeClr val="bg1"/>
                </a:solidFill>
              </a:rPr>
              <a:t>Μερικές μη κομμουνιστικές εφημερίδες μέχρι τις αρχές της δεκαετίας του 1960.</a:t>
            </a:r>
          </a:p>
          <a:p>
            <a:r>
              <a:rPr lang="el-GR" dirty="0" smtClean="0">
                <a:solidFill>
                  <a:schemeClr val="bg1"/>
                </a:solidFill>
              </a:rPr>
              <a:t>Ρουμανικό ραδιόφωνο: μουσική, ειδήσεις, λόγοι </a:t>
            </a:r>
            <a:r>
              <a:rPr lang="el-GR" b="1" dirty="0" smtClean="0">
                <a:solidFill>
                  <a:schemeClr val="bg1"/>
                </a:solidFill>
              </a:rPr>
              <a:t>ηγετών</a:t>
            </a:r>
            <a:r>
              <a:rPr lang="el-GR" dirty="0" smtClean="0">
                <a:solidFill>
                  <a:schemeClr val="bg1"/>
                </a:solidFill>
              </a:rPr>
              <a:t>, αποφάσεις/αποσπάσματα της Κεντρικής Επιτροπής του Κόμματος.</a:t>
            </a:r>
            <a:endParaRPr lang="en-US" dirty="0" smtClean="0">
              <a:solidFill>
                <a:schemeClr val="bg1"/>
              </a:solidFill>
            </a:endParaRPr>
          </a:p>
          <a:p>
            <a:pPr>
              <a:buNone/>
            </a:pPr>
            <a:endParaRPr lang="el-GR" dirty="0">
              <a:solidFill>
                <a:schemeClr val="bg1"/>
              </a:solidFill>
            </a:endParaRPr>
          </a:p>
        </p:txBody>
      </p:sp>
      <p:cxnSp>
        <p:nvCxnSpPr>
          <p:cNvPr id="4" name="3 - Ευθύγραμμο βέλος σύνδεσης"/>
          <p:cNvCxnSpPr/>
          <p:nvPr/>
        </p:nvCxnSpPr>
        <p:spPr>
          <a:xfrm>
            <a:off x="3643306" y="2285992"/>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28596" y="1357298"/>
            <a:ext cx="8258204" cy="4952062"/>
          </a:xfrm>
        </p:spPr>
        <p:txBody>
          <a:bodyPr>
            <a:normAutofit lnSpcReduction="10000"/>
          </a:bodyPr>
          <a:lstStyle/>
          <a:p>
            <a:r>
              <a:rPr lang="el-GR" dirty="0" smtClean="0">
                <a:solidFill>
                  <a:schemeClr val="bg1"/>
                </a:solidFill>
              </a:rPr>
              <a:t>Τηλεόραση: 1956-1957</a:t>
            </a:r>
            <a:endParaRPr lang="en-US" dirty="0" smtClean="0">
              <a:solidFill>
                <a:schemeClr val="bg1"/>
              </a:solidFill>
            </a:endParaRPr>
          </a:p>
          <a:p>
            <a:pPr>
              <a:buNone/>
            </a:pPr>
            <a:endParaRPr lang="el-GR" dirty="0" smtClean="0">
              <a:solidFill>
                <a:schemeClr val="bg1"/>
              </a:solidFill>
            </a:endParaRPr>
          </a:p>
          <a:p>
            <a:r>
              <a:rPr lang="el-GR" dirty="0" smtClean="0">
                <a:solidFill>
                  <a:schemeClr val="bg1"/>
                </a:solidFill>
              </a:rPr>
              <a:t>Πρακτορείο Ειδήσεων </a:t>
            </a:r>
            <a:r>
              <a:rPr lang="en-US" b="1" dirty="0" err="1" smtClean="0">
                <a:solidFill>
                  <a:schemeClr val="bg1"/>
                </a:solidFill>
              </a:rPr>
              <a:t>Agerpres</a:t>
            </a:r>
            <a:r>
              <a:rPr lang="en-US" dirty="0" smtClean="0">
                <a:solidFill>
                  <a:schemeClr val="bg1"/>
                </a:solidFill>
              </a:rPr>
              <a:t> </a:t>
            </a:r>
            <a:r>
              <a:rPr lang="en-US" dirty="0" smtClean="0">
                <a:solidFill>
                  <a:schemeClr val="bg1"/>
                </a:solidFill>
                <a:hlinkClick r:id="rId2"/>
              </a:rPr>
              <a:t>http://muzeu.agerpres.eu/2019/03/18/primele-stiri-agentia-romana-1889/</a:t>
            </a:r>
            <a:r>
              <a:rPr lang="en-US" dirty="0" smtClean="0">
                <a:solidFill>
                  <a:schemeClr val="bg1"/>
                </a:solidFill>
              </a:rPr>
              <a:t> </a:t>
            </a:r>
          </a:p>
          <a:p>
            <a:endParaRPr lang="en-US" dirty="0" smtClean="0">
              <a:solidFill>
                <a:schemeClr val="bg1"/>
              </a:solidFill>
            </a:endParaRPr>
          </a:p>
          <a:p>
            <a:r>
              <a:rPr lang="en-US" dirty="0" smtClean="0">
                <a:solidFill>
                  <a:schemeClr val="bg1"/>
                </a:solidFill>
              </a:rPr>
              <a:t>1975</a:t>
            </a:r>
            <a:r>
              <a:rPr lang="el-GR" dirty="0" smtClean="0">
                <a:solidFill>
                  <a:schemeClr val="bg1"/>
                </a:solidFill>
              </a:rPr>
              <a:t>: 57 καθημερινές εφημερίδες, 47 ραδιοφωνικοί σταθμοί και 2 κανάλια τηλεόρασης </a:t>
            </a:r>
          </a:p>
          <a:p>
            <a:endParaRPr lang="el-GR" dirty="0" smtClean="0">
              <a:solidFill>
                <a:schemeClr val="bg1"/>
              </a:solidFill>
            </a:endParaRPr>
          </a:p>
          <a:p>
            <a:r>
              <a:rPr lang="el-GR" dirty="0" smtClean="0">
                <a:solidFill>
                  <a:schemeClr val="bg1"/>
                </a:solidFill>
              </a:rPr>
              <a:t>μονοκομματικός πλουραλισμός μέχρι τα τέλη της δεκαετίας του 1980</a:t>
            </a:r>
          </a:p>
          <a:p>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0"/>
            <a:ext cx="8229600" cy="1143000"/>
          </a:xfrm>
        </p:spPr>
        <p:txBody>
          <a:bodyPr/>
          <a:lstStyle/>
          <a:p>
            <a:endParaRPr lang="el-GR" dirty="0"/>
          </a:p>
        </p:txBody>
      </p:sp>
      <p:sp>
        <p:nvSpPr>
          <p:cNvPr id="3" name="2 - Θέση περιεχομένου"/>
          <p:cNvSpPr>
            <a:spLocks noGrp="1"/>
          </p:cNvSpPr>
          <p:nvPr>
            <p:ph idx="1"/>
          </p:nvPr>
        </p:nvSpPr>
        <p:spPr>
          <a:xfrm>
            <a:off x="457200" y="1285860"/>
            <a:ext cx="8229600" cy="5023500"/>
          </a:xfrm>
        </p:spPr>
        <p:txBody>
          <a:bodyPr>
            <a:normAutofit/>
          </a:bodyPr>
          <a:lstStyle/>
          <a:p>
            <a:pPr>
              <a:buNone/>
            </a:pPr>
            <a:r>
              <a:rPr lang="el-GR" sz="3200" b="1" dirty="0" smtClean="0">
                <a:solidFill>
                  <a:srgbClr val="FF0000"/>
                </a:solidFill>
              </a:rPr>
              <a:t>ΑΛΒΑΝΙΑ</a:t>
            </a:r>
          </a:p>
          <a:p>
            <a:endParaRPr lang="el-GR" dirty="0" smtClean="0">
              <a:solidFill>
                <a:schemeClr val="bg1"/>
              </a:solidFill>
            </a:endParaRPr>
          </a:p>
          <a:p>
            <a:r>
              <a:rPr lang="el-GR" dirty="0" smtClean="0">
                <a:solidFill>
                  <a:schemeClr val="bg1"/>
                </a:solidFill>
              </a:rPr>
              <a:t>Λήξη Β΄ ΠΠ, επιβολή κομμουνισμού, εκσυγχρονισμός της χώρας κατά το σοβιετικό πρότυπο, καταπολέμηση αναλφαβητισμού 	</a:t>
            </a:r>
          </a:p>
          <a:p>
            <a:endParaRPr lang="el-GR" dirty="0" smtClean="0">
              <a:solidFill>
                <a:schemeClr val="bg1"/>
              </a:solidFill>
            </a:endParaRPr>
          </a:p>
          <a:p>
            <a:endParaRPr lang="el-GR" dirty="0" smtClean="0">
              <a:solidFill>
                <a:schemeClr val="bg1"/>
              </a:solidFill>
            </a:endParaRPr>
          </a:p>
          <a:p>
            <a:pPr algn="ctr">
              <a:buNone/>
            </a:pPr>
            <a:r>
              <a:rPr lang="el-GR" dirty="0" smtClean="0">
                <a:solidFill>
                  <a:srgbClr val="FF0000"/>
                </a:solidFill>
              </a:rPr>
              <a:t>Κυκλοφορία Τύπου</a:t>
            </a:r>
            <a:endParaRPr lang="en-US" dirty="0" smtClean="0">
              <a:solidFill>
                <a:srgbClr val="FF0000"/>
              </a:solidFill>
            </a:endParaRPr>
          </a:p>
          <a:p>
            <a:pPr>
              <a:buNone/>
            </a:pPr>
            <a:endParaRPr lang="el-GR" dirty="0" smtClean="0">
              <a:solidFill>
                <a:schemeClr val="bg1"/>
              </a:solidFill>
            </a:endParaRPr>
          </a:p>
          <a:p>
            <a:pPr>
              <a:buNone/>
            </a:pPr>
            <a:endParaRPr lang="el-GR" dirty="0">
              <a:solidFill>
                <a:schemeClr val="bg1"/>
              </a:solidFill>
            </a:endParaRPr>
          </a:p>
        </p:txBody>
      </p:sp>
      <p:cxnSp>
        <p:nvCxnSpPr>
          <p:cNvPr id="4" name="3 - Ευθύγραμμο βέλος σύνδεσης"/>
          <p:cNvCxnSpPr/>
          <p:nvPr/>
        </p:nvCxnSpPr>
        <p:spPr>
          <a:xfrm rot="5400000">
            <a:off x="3786976" y="4071148"/>
            <a:ext cx="428628"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6023632"/>
          </a:xfrm>
        </p:spPr>
        <p:txBody>
          <a:bodyPr>
            <a:normAutofit/>
          </a:bodyPr>
          <a:lstStyle/>
          <a:p>
            <a:pPr>
              <a:buNone/>
            </a:pPr>
            <a:r>
              <a:rPr lang="el-GR" dirty="0" smtClean="0"/>
              <a:t>Συνέντευξη της χήρας του Ενβέρ Χότζα, </a:t>
            </a:r>
            <a:r>
              <a:rPr lang="el-GR" dirty="0" err="1" smtClean="0"/>
              <a:t>Νεζμιγέ</a:t>
            </a:r>
            <a:endParaRPr lang="el-GR" dirty="0" smtClean="0"/>
          </a:p>
          <a:p>
            <a:pPr>
              <a:buNone/>
            </a:pPr>
            <a:r>
              <a:rPr lang="el-GR" dirty="0" smtClean="0"/>
              <a:t>Χότζα, στον Σταύρο Τσίμα (δημοσιευμένη μετά τον θάνατό της) </a:t>
            </a:r>
            <a:r>
              <a:rPr lang="en-US" sz="1800" dirty="0" smtClean="0">
                <a:hlinkClick r:id="rId2"/>
              </a:rPr>
              <a:t>https://www.kathimerini.gr/world/1067299/synomilontas-me-ti-mayri-chira-ton-valkanion-mia-adimosieyti-synenteyxi-tis-chiras-toy-enver-chotza-stin-k</a:t>
            </a:r>
            <a:r>
              <a:rPr lang="en-US" dirty="0" smtClean="0">
                <a:hlinkClick r:id="rId2"/>
              </a:rPr>
              <a:t>/</a:t>
            </a:r>
            <a:endParaRPr lang="el-GR" dirty="0" smtClean="0"/>
          </a:p>
          <a:p>
            <a:pPr>
              <a:buNone/>
            </a:pPr>
            <a:r>
              <a:rPr lang="el-GR" dirty="0" smtClean="0"/>
              <a:t>– </a:t>
            </a:r>
            <a:r>
              <a:rPr lang="el-GR" i="1" dirty="0" smtClean="0"/>
              <a:t>Πως ήταν η ζωή στην Αλβανία πριν να ανέβει ο άντρας σας Ενβέρ Χότζα στην εξουσία</a:t>
            </a:r>
            <a:r>
              <a:rPr lang="el-GR" dirty="0" smtClean="0"/>
              <a:t>;</a:t>
            </a:r>
          </a:p>
          <a:p>
            <a:pPr>
              <a:buNone/>
            </a:pPr>
            <a:endParaRPr lang="el-GR" dirty="0" smtClean="0"/>
          </a:p>
          <a:p>
            <a:pPr>
              <a:buNone/>
            </a:pPr>
            <a:r>
              <a:rPr lang="el-GR" dirty="0" smtClean="0"/>
              <a:t>	</a:t>
            </a:r>
            <a:r>
              <a:rPr lang="el-GR" i="1" dirty="0" smtClean="0"/>
              <a:t>Την Αλβανία την βρήκαμε με ξύλινο αλέτρι, με κανένα χιλιόμετρο σιδηροδρόμου, χωρίς βιομηχανία, μονάχα με κάτι πρόχειρες βιοτεχνίες. </a:t>
            </a:r>
            <a:endParaRPr lang="el-GR" i="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809318"/>
          </a:xfrm>
        </p:spPr>
        <p:txBody>
          <a:bodyPr/>
          <a:lstStyle/>
          <a:p>
            <a:pPr>
              <a:buNone/>
            </a:pPr>
            <a:r>
              <a:rPr lang="el-GR" dirty="0" smtClean="0"/>
              <a:t>	</a:t>
            </a:r>
          </a:p>
          <a:p>
            <a:pPr>
              <a:buNone/>
            </a:pPr>
            <a:r>
              <a:rPr lang="el-GR" i="1" dirty="0" smtClean="0"/>
              <a:t>	 </a:t>
            </a:r>
            <a:r>
              <a:rPr lang="el-GR" i="1" dirty="0" smtClean="0">
                <a:solidFill>
                  <a:schemeClr val="bg1"/>
                </a:solidFill>
              </a:rPr>
              <a:t>Μονάχα στις πόλεις οι οικογένειες είχανε λάμπες πετρελαίου ενώ στα χωριά είχανε καντήλια. Ο αναλφαβητισμός ήταν 90% του πληθυσμού, η δευτεροβάθμια εκπαίδευση μετριόταν στα δάχτυλα τους ενός χεριού. Οι διανοούμενοι των διαφόρων επαγγελμάτων όπως καθηγητές, γιατροί, δικαστές, δημοσιογράφοι, πολιτικοί κλπ, ήταν περίπου 360 άτομα και όλοι μορφωμένοι στα ξένα κράτη. </a:t>
            </a:r>
            <a:endParaRPr lang="el-GR" i="1"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809318"/>
          </a:xfrm>
        </p:spPr>
        <p:txBody>
          <a:bodyPr/>
          <a:lstStyle/>
          <a:p>
            <a:pPr>
              <a:buNone/>
            </a:pPr>
            <a:r>
              <a:rPr lang="el-GR" dirty="0" smtClean="0"/>
              <a:t>	</a:t>
            </a:r>
          </a:p>
          <a:p>
            <a:pPr>
              <a:buNone/>
            </a:pPr>
            <a:endParaRPr lang="el-GR" i="1" dirty="0" smtClean="0"/>
          </a:p>
          <a:p>
            <a:pPr>
              <a:buNone/>
            </a:pPr>
            <a:r>
              <a:rPr lang="el-GR" i="1" dirty="0" smtClean="0"/>
              <a:t>	</a:t>
            </a:r>
            <a:r>
              <a:rPr lang="el-GR" i="1" dirty="0" smtClean="0">
                <a:solidFill>
                  <a:schemeClr val="bg1"/>
                </a:solidFill>
              </a:rPr>
              <a:t> Οι φασίστες κατακτητές (Ιταλοί) έκαναν κάτι δρόμους για τα δικά τους οφέλη, χτίσανε και διοικητικές υπηρεσίες με σκοπό την δική τους επιρροή, αλλά από την άλλη πλευρά κάψανε ολόκληρες περιοχές και ντύσανε στα μαύρα χιλιάδες μανάδες.</a:t>
            </a:r>
            <a:endParaRPr lang="el-GR" i="1"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b="1" i="1" dirty="0" smtClean="0">
              <a:solidFill>
                <a:schemeClr val="bg1"/>
              </a:solidFill>
            </a:endParaRPr>
          </a:p>
          <a:p>
            <a:r>
              <a:rPr lang="en-US" b="1" i="1" dirty="0" err="1" smtClean="0">
                <a:solidFill>
                  <a:schemeClr val="bg1"/>
                </a:solidFill>
              </a:rPr>
              <a:t>Zeri</a:t>
            </a:r>
            <a:r>
              <a:rPr lang="en-US" b="1" i="1" dirty="0" smtClean="0">
                <a:solidFill>
                  <a:schemeClr val="bg1"/>
                </a:solidFill>
              </a:rPr>
              <a:t> I </a:t>
            </a:r>
            <a:r>
              <a:rPr lang="en-US" b="1" i="1" dirty="0" err="1" smtClean="0">
                <a:solidFill>
                  <a:schemeClr val="bg1"/>
                </a:solidFill>
              </a:rPr>
              <a:t>Popullit</a:t>
            </a:r>
            <a:r>
              <a:rPr lang="en-US" b="1" i="1" dirty="0" smtClean="0">
                <a:solidFill>
                  <a:schemeClr val="bg1"/>
                </a:solidFill>
              </a:rPr>
              <a:t> </a:t>
            </a:r>
            <a:r>
              <a:rPr lang="en-US" dirty="0" smtClean="0">
                <a:solidFill>
                  <a:schemeClr val="bg1"/>
                </a:solidFill>
              </a:rPr>
              <a:t>(</a:t>
            </a:r>
            <a:r>
              <a:rPr lang="el-GR" dirty="0" smtClean="0">
                <a:solidFill>
                  <a:schemeClr val="bg1"/>
                </a:solidFill>
              </a:rPr>
              <a:t>η Φωνή του Λαού, </a:t>
            </a:r>
            <a:r>
              <a:rPr lang="en-US" dirty="0" smtClean="0">
                <a:solidFill>
                  <a:schemeClr val="bg1"/>
                </a:solidFill>
              </a:rPr>
              <a:t>1942 </a:t>
            </a:r>
            <a:r>
              <a:rPr lang="el-GR" dirty="0" smtClean="0">
                <a:solidFill>
                  <a:schemeClr val="bg1"/>
                </a:solidFill>
              </a:rPr>
              <a:t>παράνομα από τον Ενβέρ Χότζα, αντιστασιακός αγώνας κομμουνιστών)     Επίσημο δημοσιογραφικό όργανο ΚΚΑ. </a:t>
            </a:r>
          </a:p>
          <a:p>
            <a:endParaRPr lang="el-GR" dirty="0"/>
          </a:p>
        </p:txBody>
      </p:sp>
      <p:cxnSp>
        <p:nvCxnSpPr>
          <p:cNvPr id="4" name="3 - Ευθύγραμμο βέλος σύνδεσης"/>
          <p:cNvCxnSpPr/>
          <p:nvPr/>
        </p:nvCxnSpPr>
        <p:spPr>
          <a:xfrm flipV="1">
            <a:off x="3357554" y="3286124"/>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85720" y="500042"/>
            <a:ext cx="8365910" cy="5715040"/>
          </a:xfrm>
        </p:spPr>
        <p:txBody>
          <a:bodyPr anchor="t">
            <a:normAutofit fontScale="90000"/>
          </a:bodyPr>
          <a:lstStyle/>
          <a:p>
            <a:r>
              <a:rPr lang="el-GR" sz="4400" dirty="0" smtClean="0"/>
              <a:t/>
            </a:r>
            <a:br>
              <a:rPr lang="el-GR" sz="4400" dirty="0" smtClean="0"/>
            </a:br>
            <a:r>
              <a:rPr lang="el-GR" sz="4900" dirty="0" smtClean="0"/>
              <a:t>Ο </a:t>
            </a:r>
            <a:r>
              <a:rPr lang="el-GR" sz="4900" dirty="0" err="1" smtClean="0"/>
              <a:t>τυποσ</a:t>
            </a:r>
            <a:r>
              <a:rPr lang="el-GR" sz="4900" dirty="0" smtClean="0"/>
              <a:t> στα </a:t>
            </a:r>
            <a:r>
              <a:rPr lang="el-GR" sz="4900" dirty="0" err="1" smtClean="0"/>
              <a:t>βαλκανια</a:t>
            </a:r>
            <a:r>
              <a:rPr lang="el-GR" sz="4900" dirty="0" smtClean="0"/>
              <a:t> </a:t>
            </a:r>
            <a:r>
              <a:rPr lang="el-GR" sz="4900" dirty="0" err="1" smtClean="0"/>
              <a:t>κατα</a:t>
            </a:r>
            <a:r>
              <a:rPr lang="el-GR" sz="4900" dirty="0" smtClean="0"/>
              <a:t> την </a:t>
            </a:r>
            <a:r>
              <a:rPr lang="el-GR" sz="4900" dirty="0" err="1" smtClean="0"/>
              <a:t>περιοδο</a:t>
            </a:r>
            <a:r>
              <a:rPr lang="el-GR" sz="4900" dirty="0" smtClean="0"/>
              <a:t> του </a:t>
            </a:r>
            <a:r>
              <a:rPr lang="el-GR" sz="4900" dirty="0" err="1" smtClean="0"/>
              <a:t>κομμουνισμου</a:t>
            </a:r>
            <a:r>
              <a:rPr lang="el-GR" sz="4900" dirty="0" smtClean="0"/>
              <a:t/>
            </a:r>
            <a:br>
              <a:rPr lang="el-GR" sz="4900" dirty="0" smtClean="0"/>
            </a:br>
            <a:r>
              <a:rPr lang="el-GR" sz="4900" dirty="0" smtClean="0"/>
              <a:t> (1945-1989)</a:t>
            </a:r>
            <a:r>
              <a:rPr lang="el-GR" sz="4400" dirty="0" smtClean="0"/>
              <a:t/>
            </a:r>
            <a:br>
              <a:rPr lang="el-GR" sz="4400" dirty="0" smtClean="0"/>
            </a:br>
            <a:r>
              <a:rPr lang="el-GR" sz="4400" dirty="0" smtClean="0"/>
              <a:t/>
            </a:r>
            <a:br>
              <a:rPr lang="el-GR" sz="4400" dirty="0" smtClean="0"/>
            </a:br>
            <a:r>
              <a:rPr lang="el-GR" sz="4400" dirty="0" smtClean="0"/>
              <a:t/>
            </a:r>
            <a:br>
              <a:rPr lang="el-GR" sz="4400" dirty="0" smtClean="0"/>
            </a:br>
            <a:r>
              <a:rPr lang="el-GR" sz="3100" dirty="0" smtClean="0">
                <a:solidFill>
                  <a:schemeClr val="bg1"/>
                </a:solidFill>
              </a:rPr>
              <a:t>ΔΗΜΗΤΡΑ ΠΑΤΡΩΝΙΔΟΥ</a:t>
            </a:r>
            <a:br>
              <a:rPr lang="el-GR" sz="3100" dirty="0" smtClean="0">
                <a:solidFill>
                  <a:schemeClr val="bg1"/>
                </a:solidFill>
              </a:rPr>
            </a:br>
            <a:r>
              <a:rPr lang="el-GR" sz="4400" dirty="0" smtClean="0"/>
              <a:t/>
            </a:r>
            <a:br>
              <a:rPr lang="el-GR" sz="4400" dirty="0" smtClean="0"/>
            </a:br>
            <a:endParaRPr lang="el-GR" sz="4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n-US" b="1" i="1" dirty="0" err="1" smtClean="0"/>
              <a:t>Kushtrimi</a:t>
            </a:r>
            <a:r>
              <a:rPr lang="en-US" b="1" i="1" dirty="0" smtClean="0"/>
              <a:t> I </a:t>
            </a:r>
            <a:r>
              <a:rPr lang="en-US" b="1" i="1" dirty="0" err="1" smtClean="0"/>
              <a:t>Lirise</a:t>
            </a:r>
            <a:r>
              <a:rPr lang="en-US" b="1" i="1" dirty="0" smtClean="0"/>
              <a:t> </a:t>
            </a:r>
            <a:r>
              <a:rPr lang="en-US" dirty="0" smtClean="0"/>
              <a:t>(</a:t>
            </a:r>
            <a:r>
              <a:rPr lang="el-GR" dirty="0" smtClean="0"/>
              <a:t>Το Πολεμικό Κάλεσμα της Ελευθερίας) 		Κομμουνιστική νεολαία</a:t>
            </a:r>
          </a:p>
          <a:p>
            <a:endParaRPr lang="el-GR" dirty="0" smtClean="0"/>
          </a:p>
          <a:p>
            <a:r>
              <a:rPr lang="en-US" b="1" i="1" dirty="0" err="1" smtClean="0"/>
              <a:t>Bashkimi</a:t>
            </a:r>
            <a:r>
              <a:rPr lang="el-GR" b="1" i="1" dirty="0" smtClean="0"/>
              <a:t>  </a:t>
            </a:r>
            <a:r>
              <a:rPr lang="el-GR" dirty="0" smtClean="0"/>
              <a:t>Ενώσεις πολιτών ελεγχόμενες από το Κόμμα. Μαζί με τη </a:t>
            </a:r>
            <a:r>
              <a:rPr lang="en-US" b="1" i="1" dirty="0" err="1" smtClean="0"/>
              <a:t>Zeri</a:t>
            </a:r>
            <a:r>
              <a:rPr lang="en-US" b="1" i="1" dirty="0" smtClean="0"/>
              <a:t> I </a:t>
            </a:r>
            <a:r>
              <a:rPr lang="en-US" b="1" i="1" dirty="0" err="1" smtClean="0"/>
              <a:t>Popullit</a:t>
            </a:r>
            <a:r>
              <a:rPr lang="en-US" b="1" i="1" dirty="0" smtClean="0"/>
              <a:t> </a:t>
            </a:r>
            <a:r>
              <a:rPr lang="el-GR" dirty="0" smtClean="0"/>
              <a:t>κυκλοφορούσε σε όλη την επικράτεια. </a:t>
            </a:r>
          </a:p>
          <a:p>
            <a:endParaRPr lang="el-GR" dirty="0" smtClean="0"/>
          </a:p>
          <a:p>
            <a:r>
              <a:rPr lang="el-GR" dirty="0" smtClean="0"/>
              <a:t>Τοπικός Τύπος: ευδοκίμησε στη Νότια Αλβανία (αναπαραγωγή κυρίαρχης ιδεολογίας). Όχι στη Βόρεια Αλβανία</a:t>
            </a:r>
          </a:p>
          <a:p>
            <a:pPr>
              <a:buNone/>
            </a:pPr>
            <a:endParaRPr lang="el-GR" dirty="0" smtClean="0">
              <a:solidFill>
                <a:schemeClr val="bg1"/>
              </a:solidFill>
            </a:endParaRPr>
          </a:p>
          <a:p>
            <a:endParaRPr lang="el-GR" dirty="0"/>
          </a:p>
        </p:txBody>
      </p:sp>
      <p:cxnSp>
        <p:nvCxnSpPr>
          <p:cNvPr id="4" name="3 - Ευθύγραμμο βέλος σύνδεσης"/>
          <p:cNvCxnSpPr/>
          <p:nvPr/>
        </p:nvCxnSpPr>
        <p:spPr>
          <a:xfrm flipV="1">
            <a:off x="3357554" y="2285992"/>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n-US" dirty="0" smtClean="0"/>
          </a:p>
          <a:p>
            <a:pPr>
              <a:buNone/>
            </a:pPr>
            <a:r>
              <a:rPr lang="el-GR" dirty="0" smtClean="0">
                <a:solidFill>
                  <a:schemeClr val="bg1"/>
                </a:solidFill>
              </a:rPr>
              <a:t>Αργυρόκαστρο: </a:t>
            </a:r>
            <a:r>
              <a:rPr lang="en-US" b="1" i="1" dirty="0" err="1" smtClean="0">
                <a:solidFill>
                  <a:schemeClr val="bg1"/>
                </a:solidFill>
              </a:rPr>
              <a:t>Pararoja</a:t>
            </a:r>
            <a:r>
              <a:rPr lang="en-US" i="1" dirty="0" smtClean="0">
                <a:solidFill>
                  <a:schemeClr val="bg1"/>
                </a:solidFill>
              </a:rPr>
              <a:t> </a:t>
            </a:r>
            <a:r>
              <a:rPr lang="el-GR" dirty="0" smtClean="0">
                <a:solidFill>
                  <a:schemeClr val="bg1"/>
                </a:solidFill>
              </a:rPr>
              <a:t>στα αλβανικά και </a:t>
            </a:r>
            <a:r>
              <a:rPr lang="el-GR" b="1" i="1" dirty="0" smtClean="0">
                <a:solidFill>
                  <a:schemeClr val="bg1"/>
                </a:solidFill>
              </a:rPr>
              <a:t>Λαϊκό Βήμα </a:t>
            </a:r>
            <a:r>
              <a:rPr lang="el-GR" dirty="0" smtClean="0">
                <a:solidFill>
                  <a:schemeClr val="bg1"/>
                </a:solidFill>
              </a:rPr>
              <a:t>στα ελληνικά</a:t>
            </a:r>
          </a:p>
          <a:p>
            <a:pPr>
              <a:buNone/>
            </a:pPr>
            <a:r>
              <a:rPr lang="el-GR" dirty="0" smtClean="0">
                <a:solidFill>
                  <a:schemeClr val="bg1"/>
                </a:solidFill>
              </a:rPr>
              <a:t>Τεπελένι</a:t>
            </a:r>
            <a:r>
              <a:rPr lang="en-US" dirty="0" smtClean="0">
                <a:solidFill>
                  <a:schemeClr val="bg1"/>
                </a:solidFill>
              </a:rPr>
              <a:t>:</a:t>
            </a:r>
            <a:r>
              <a:rPr lang="el-GR" dirty="0" smtClean="0">
                <a:solidFill>
                  <a:schemeClr val="bg1"/>
                </a:solidFill>
              </a:rPr>
              <a:t> </a:t>
            </a:r>
            <a:r>
              <a:rPr lang="en-US" i="1" dirty="0" err="1" smtClean="0">
                <a:solidFill>
                  <a:schemeClr val="bg1"/>
                </a:solidFill>
              </a:rPr>
              <a:t>Lajmentari</a:t>
            </a:r>
            <a:endParaRPr lang="el-GR" i="1" dirty="0" smtClean="0">
              <a:solidFill>
                <a:schemeClr val="bg1"/>
              </a:solidFill>
            </a:endParaRPr>
          </a:p>
          <a:p>
            <a:pPr>
              <a:buNone/>
            </a:pPr>
            <a:r>
              <a:rPr lang="el-GR" dirty="0" err="1" smtClean="0">
                <a:solidFill>
                  <a:schemeClr val="bg1"/>
                </a:solidFill>
              </a:rPr>
              <a:t>Πρεμετή</a:t>
            </a:r>
            <a:r>
              <a:rPr lang="en-US" dirty="0" smtClean="0">
                <a:solidFill>
                  <a:schemeClr val="bg1"/>
                </a:solidFill>
              </a:rPr>
              <a:t>: </a:t>
            </a:r>
            <a:r>
              <a:rPr lang="en-US" i="1" dirty="0" smtClean="0">
                <a:solidFill>
                  <a:schemeClr val="bg1"/>
                </a:solidFill>
              </a:rPr>
              <a:t>24 </a:t>
            </a:r>
            <a:r>
              <a:rPr lang="en-US" i="1" dirty="0" err="1" smtClean="0">
                <a:solidFill>
                  <a:schemeClr val="bg1"/>
                </a:solidFill>
              </a:rPr>
              <a:t>Maji</a:t>
            </a:r>
            <a:r>
              <a:rPr lang="el-GR" i="1" dirty="0" smtClean="0">
                <a:solidFill>
                  <a:schemeClr val="bg1"/>
                </a:solidFill>
              </a:rPr>
              <a:t> </a:t>
            </a:r>
          </a:p>
          <a:p>
            <a:pPr>
              <a:buNone/>
            </a:pPr>
            <a:r>
              <a:rPr lang="el-GR" dirty="0" smtClean="0">
                <a:solidFill>
                  <a:schemeClr val="bg1"/>
                </a:solidFill>
              </a:rPr>
              <a:t>Άγιοι Σαράντα</a:t>
            </a:r>
            <a:r>
              <a:rPr lang="en-US" dirty="0" smtClean="0">
                <a:solidFill>
                  <a:schemeClr val="bg1"/>
                </a:solidFill>
              </a:rPr>
              <a:t>: </a:t>
            </a:r>
            <a:r>
              <a:rPr lang="en-US" i="1" dirty="0" err="1" smtClean="0">
                <a:solidFill>
                  <a:schemeClr val="bg1"/>
                </a:solidFill>
              </a:rPr>
              <a:t>Fitorja</a:t>
            </a:r>
            <a:endParaRPr lang="el-GR" i="1" dirty="0" smtClean="0">
              <a:solidFill>
                <a:schemeClr val="bg1"/>
              </a:solidFill>
            </a:endParaRPr>
          </a:p>
          <a:p>
            <a:pPr>
              <a:buNone/>
            </a:pPr>
            <a:r>
              <a:rPr lang="el-GR" dirty="0" smtClean="0">
                <a:solidFill>
                  <a:schemeClr val="bg1"/>
                </a:solidFill>
              </a:rPr>
              <a:t>Αυλώνα</a:t>
            </a:r>
            <a:r>
              <a:rPr lang="en-US" dirty="0" smtClean="0">
                <a:solidFill>
                  <a:schemeClr val="bg1"/>
                </a:solidFill>
              </a:rPr>
              <a:t>: </a:t>
            </a:r>
            <a:r>
              <a:rPr lang="en-US" i="1" dirty="0" err="1" smtClean="0">
                <a:solidFill>
                  <a:schemeClr val="bg1"/>
                </a:solidFill>
              </a:rPr>
              <a:t>Zeri</a:t>
            </a:r>
            <a:r>
              <a:rPr lang="en-US" i="1" dirty="0" smtClean="0">
                <a:solidFill>
                  <a:schemeClr val="bg1"/>
                </a:solidFill>
              </a:rPr>
              <a:t> </a:t>
            </a:r>
            <a:r>
              <a:rPr lang="en-US" i="1" dirty="0" err="1" smtClean="0">
                <a:solidFill>
                  <a:schemeClr val="bg1"/>
                </a:solidFill>
              </a:rPr>
              <a:t>Vlores</a:t>
            </a:r>
            <a:endParaRPr lang="el-GR" i="1" dirty="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solidFill>
                  <a:schemeClr val="bg1"/>
                </a:solidFill>
              </a:rPr>
              <a:t>Ραδιόφωνο: Πρώτες δοκιμαστικές εκπομπές 1938.</a:t>
            </a:r>
          </a:p>
          <a:p>
            <a:pPr>
              <a:buNone/>
            </a:pPr>
            <a:endParaRPr lang="el-GR" dirty="0" smtClean="0">
              <a:solidFill>
                <a:schemeClr val="bg1"/>
              </a:solidFill>
            </a:endParaRPr>
          </a:p>
          <a:p>
            <a:r>
              <a:rPr lang="el-GR" dirty="0" smtClean="0">
                <a:solidFill>
                  <a:schemeClr val="bg1"/>
                </a:solidFill>
              </a:rPr>
              <a:t>Μετά το Β΄ΠΠ με τη βοήθεια των Σοβιετικών στήνεται το Αλβανικό Εθνικό Ραδιόφωνο με έδρα τα Τίρανα. </a:t>
            </a:r>
          </a:p>
          <a:p>
            <a:endParaRPr lang="el-GR" dirty="0" smtClean="0">
              <a:solidFill>
                <a:schemeClr val="bg1"/>
              </a:solidFill>
            </a:endParaRPr>
          </a:p>
          <a:p>
            <a:r>
              <a:rPr lang="el-GR" dirty="0" smtClean="0">
                <a:solidFill>
                  <a:schemeClr val="bg1"/>
                </a:solidFill>
              </a:rPr>
              <a:t>Ράδιο Αργυρόκαστρο, </a:t>
            </a:r>
            <a:r>
              <a:rPr lang="en-US" dirty="0" smtClean="0">
                <a:solidFill>
                  <a:schemeClr val="bg1"/>
                </a:solidFill>
              </a:rPr>
              <a:t>Radio </a:t>
            </a:r>
            <a:r>
              <a:rPr lang="en-US" dirty="0" err="1" smtClean="0">
                <a:solidFill>
                  <a:schemeClr val="bg1"/>
                </a:solidFill>
              </a:rPr>
              <a:t>Korce</a:t>
            </a:r>
            <a:r>
              <a:rPr lang="en-US" dirty="0" smtClean="0">
                <a:solidFill>
                  <a:schemeClr val="bg1"/>
                </a:solidFill>
              </a:rPr>
              <a:t>, Radio </a:t>
            </a:r>
            <a:r>
              <a:rPr lang="en-US" dirty="0" err="1" smtClean="0">
                <a:solidFill>
                  <a:schemeClr val="bg1"/>
                </a:solidFill>
              </a:rPr>
              <a:t>Kukesi</a:t>
            </a:r>
            <a:r>
              <a:rPr lang="en-US" dirty="0" smtClean="0">
                <a:solidFill>
                  <a:schemeClr val="bg1"/>
                </a:solidFill>
              </a:rPr>
              <a:t>, Radio </a:t>
            </a:r>
            <a:r>
              <a:rPr lang="en-US" dirty="0" err="1" smtClean="0">
                <a:solidFill>
                  <a:schemeClr val="bg1"/>
                </a:solidFill>
              </a:rPr>
              <a:t>Shkodra</a:t>
            </a:r>
            <a:r>
              <a:rPr lang="en-US" dirty="0" smtClean="0">
                <a:solidFill>
                  <a:schemeClr val="bg1"/>
                </a:solidFill>
              </a:rPr>
              <a:t> 	 </a:t>
            </a:r>
            <a:r>
              <a:rPr lang="el-GR" dirty="0" smtClean="0">
                <a:solidFill>
                  <a:schemeClr val="bg1"/>
                </a:solidFill>
              </a:rPr>
              <a:t>τοπικό πρόγραμμα αλλά και σύνδεση με Ράδιο Τίρανα.</a:t>
            </a:r>
            <a:endParaRPr lang="el-GR" dirty="0">
              <a:solidFill>
                <a:schemeClr val="bg1"/>
              </a:solidFill>
            </a:endParaRPr>
          </a:p>
        </p:txBody>
      </p:sp>
      <p:cxnSp>
        <p:nvCxnSpPr>
          <p:cNvPr id="4" name="3 - Ευθύγραμμο βέλος σύνδεσης"/>
          <p:cNvCxnSpPr/>
          <p:nvPr/>
        </p:nvCxnSpPr>
        <p:spPr>
          <a:xfrm flipV="1">
            <a:off x="4857752" y="5214950"/>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solidFill>
                  <a:schemeClr val="bg1"/>
                </a:solidFill>
              </a:rPr>
              <a:t>Τηλεόραση: 1960. Καθημερινή εκπομπή	     1971</a:t>
            </a:r>
          </a:p>
          <a:p>
            <a:pPr>
              <a:buNone/>
            </a:pPr>
            <a:r>
              <a:rPr lang="el-GR" dirty="0" smtClean="0"/>
              <a:t> </a:t>
            </a:r>
            <a:endParaRPr lang="el-GR" dirty="0"/>
          </a:p>
        </p:txBody>
      </p:sp>
      <p:cxnSp>
        <p:nvCxnSpPr>
          <p:cNvPr id="4" name="3 - Ευθύγραμμο βέλος σύνδεσης"/>
          <p:cNvCxnSpPr/>
          <p:nvPr/>
        </p:nvCxnSpPr>
        <p:spPr>
          <a:xfrm flipV="1">
            <a:off x="7000892" y="1928802"/>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dirty="0" smtClean="0"/>
              <a:t>ΚΚ-ΜΜΕ μια σχέση μονομερούς εξάρτησης</a:t>
            </a:r>
            <a:br>
              <a:rPr lang="el-GR" dirty="0" smtClean="0"/>
            </a:b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Όλα τα ΜΜΕ		κάτω από τον ασφυκτικό έλεγχο των κομμουνιστών.	</a:t>
            </a:r>
          </a:p>
          <a:p>
            <a:endParaRPr lang="el-GR" dirty="0" smtClean="0"/>
          </a:p>
          <a:p>
            <a:r>
              <a:rPr lang="el-GR" dirty="0" smtClean="0"/>
              <a:t>ΜΜΕ που ανήκαν σε αντιπολιτευόμενες δυνάμεις</a:t>
            </a:r>
          </a:p>
          <a:p>
            <a:pPr>
              <a:buNone/>
            </a:pPr>
            <a:r>
              <a:rPr lang="el-GR" dirty="0" smtClean="0"/>
              <a:t>		διακοπή κυκλοφορίας.</a:t>
            </a:r>
          </a:p>
          <a:p>
            <a:pPr>
              <a:buNone/>
            </a:pPr>
            <a:endParaRPr lang="el-GR" dirty="0" smtClean="0"/>
          </a:p>
          <a:p>
            <a:r>
              <a:rPr lang="el-GR" dirty="0" smtClean="0"/>
              <a:t>Ραδιόφωνο: προπαγάνδα στις άλλες χώρες.</a:t>
            </a:r>
          </a:p>
          <a:p>
            <a:r>
              <a:rPr lang="el-GR" dirty="0" smtClean="0"/>
              <a:t>Τηλεόραση: (περιορισμένη εμβέλεια εκπομπής) </a:t>
            </a:r>
          </a:p>
          <a:p>
            <a:pPr>
              <a:buNone/>
            </a:pPr>
            <a:r>
              <a:rPr lang="el-GR" dirty="0" smtClean="0"/>
              <a:t>Κύριο μέσο προώθησης πολιτικής των ΚΚ στις λαϊκές μάζες.</a:t>
            </a:r>
          </a:p>
          <a:p>
            <a:pPr>
              <a:buNone/>
            </a:pPr>
            <a:endParaRPr lang="el-GR" dirty="0" smtClean="0"/>
          </a:p>
          <a:p>
            <a:pPr>
              <a:buNone/>
            </a:pPr>
            <a:endParaRPr lang="el-GR" dirty="0" smtClean="0"/>
          </a:p>
          <a:p>
            <a:endParaRPr lang="el-GR" dirty="0"/>
          </a:p>
        </p:txBody>
      </p:sp>
      <p:cxnSp>
        <p:nvCxnSpPr>
          <p:cNvPr id="4" name="3 - Ευθύγραμμο βέλος σύνδεσης"/>
          <p:cNvCxnSpPr/>
          <p:nvPr/>
        </p:nvCxnSpPr>
        <p:spPr>
          <a:xfrm flipV="1">
            <a:off x="3428992" y="1857364"/>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flipV="1">
            <a:off x="1071538" y="3571876"/>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flipV="1">
            <a:off x="7929586" y="5000636"/>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a:buNone/>
            </a:pPr>
            <a:endParaRPr lang="el-GR" dirty="0" smtClean="0"/>
          </a:p>
          <a:p>
            <a:pPr>
              <a:buNone/>
            </a:pPr>
            <a:r>
              <a:rPr lang="el-GR" dirty="0" smtClean="0"/>
              <a:t>	</a:t>
            </a:r>
          </a:p>
          <a:p>
            <a:pPr algn="ctr">
              <a:buNone/>
            </a:pPr>
            <a:r>
              <a:rPr lang="el-GR" b="1" dirty="0" smtClean="0">
                <a:solidFill>
                  <a:srgbClr val="FF0000"/>
                </a:solidFill>
              </a:rPr>
              <a:t>Σχέση πολιτικής εξουσίας (ΚΚ) με ΜΜΕ</a:t>
            </a:r>
          </a:p>
          <a:p>
            <a:pPr algn="ctr">
              <a:buNone/>
            </a:pPr>
            <a:endParaRPr lang="el-GR" b="1" dirty="0" smtClean="0">
              <a:solidFill>
                <a:srgbClr val="FF0000"/>
              </a:solidFill>
            </a:endParaRPr>
          </a:p>
          <a:p>
            <a:pPr algn="ctr">
              <a:buNone/>
            </a:pPr>
            <a:endParaRPr lang="el-GR" b="1" dirty="0" smtClean="0">
              <a:solidFill>
                <a:srgbClr val="FF0000"/>
              </a:solidFill>
            </a:endParaRPr>
          </a:p>
          <a:p>
            <a:pPr algn="ctr">
              <a:buNone/>
            </a:pPr>
            <a:endParaRPr lang="el-GR" b="1" dirty="0" smtClean="0">
              <a:solidFill>
                <a:srgbClr val="FF0000"/>
              </a:solidFill>
            </a:endParaRPr>
          </a:p>
          <a:p>
            <a:pPr algn="ctr">
              <a:buNone/>
            </a:pPr>
            <a:r>
              <a:rPr lang="el-GR" b="1" dirty="0" smtClean="0">
                <a:solidFill>
                  <a:srgbClr val="FF0000"/>
                </a:solidFill>
              </a:rPr>
              <a:t>Διαφορετική πορεία στα Βαλκανικά κράτη</a:t>
            </a:r>
          </a:p>
          <a:p>
            <a:pPr algn="ctr">
              <a:buNone/>
            </a:pPr>
            <a:r>
              <a:rPr lang="el-GR" b="1" dirty="0" smtClean="0">
                <a:solidFill>
                  <a:srgbClr val="FF0000"/>
                </a:solidFill>
              </a:rPr>
              <a:t> </a:t>
            </a:r>
            <a:endParaRPr lang="el-GR" b="1" dirty="0">
              <a:solidFill>
                <a:srgbClr val="FF0000"/>
              </a:solidFill>
            </a:endParaRPr>
          </a:p>
        </p:txBody>
      </p:sp>
      <p:sp>
        <p:nvSpPr>
          <p:cNvPr id="4" name="3 - Βέλος προς τα κάτω"/>
          <p:cNvSpPr/>
          <p:nvPr/>
        </p:nvSpPr>
        <p:spPr>
          <a:xfrm>
            <a:off x="4071934" y="350043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buNone/>
            </a:pPr>
            <a:r>
              <a:rPr lang="el-GR" sz="3200" b="1" dirty="0" smtClean="0">
                <a:solidFill>
                  <a:srgbClr val="FF0000"/>
                </a:solidFill>
              </a:rPr>
              <a:t>ΒΟΥΛΓΑΡΙΑ </a:t>
            </a:r>
          </a:p>
          <a:p>
            <a:r>
              <a:rPr lang="el-GR" dirty="0" smtClean="0">
                <a:solidFill>
                  <a:schemeClr val="bg1"/>
                </a:solidFill>
              </a:rPr>
              <a:t>Ασφυκτικός έλεγχος ΜΜΕ</a:t>
            </a:r>
          </a:p>
          <a:p>
            <a:r>
              <a:rPr lang="el-GR" dirty="0" smtClean="0">
                <a:solidFill>
                  <a:schemeClr val="bg1"/>
                </a:solidFill>
              </a:rPr>
              <a:t>Όλες οι πληροφορίες εγκρίνονταν από το Κόμμα</a:t>
            </a:r>
          </a:p>
          <a:p>
            <a:r>
              <a:rPr lang="el-GR" dirty="0" smtClean="0">
                <a:solidFill>
                  <a:schemeClr val="bg1"/>
                </a:solidFill>
              </a:rPr>
              <a:t>Αποσταλινοποίηση στη Σοβιετική Ένωση (άνοδος </a:t>
            </a:r>
            <a:r>
              <a:rPr lang="el-GR" dirty="0" err="1" smtClean="0">
                <a:solidFill>
                  <a:schemeClr val="bg1"/>
                </a:solidFill>
              </a:rPr>
              <a:t>Χρουτσώφ</a:t>
            </a:r>
            <a:r>
              <a:rPr lang="el-GR" dirty="0" smtClean="0">
                <a:solidFill>
                  <a:schemeClr val="bg1"/>
                </a:solidFill>
              </a:rPr>
              <a:t> στην εξουσία)   	κάποια μορφή ελευθερίας στο Σοβιετικό Τύπο 	καμιά αλλαγή στον Βουλγαρικό Τύπο.</a:t>
            </a:r>
          </a:p>
          <a:p>
            <a:r>
              <a:rPr lang="el-GR" dirty="0" smtClean="0">
                <a:solidFill>
                  <a:schemeClr val="bg1"/>
                </a:solidFill>
              </a:rPr>
              <a:t>Τηλεόραση αναπαράγει το πολιτικό μοντέλο της Βουλγαρίας (κανένας δεν έχει δικαίωμα να διαφωνήσει με τον </a:t>
            </a:r>
            <a:r>
              <a:rPr lang="el-GR" dirty="0" err="1" smtClean="0">
                <a:solidFill>
                  <a:schemeClr val="bg1"/>
                </a:solidFill>
              </a:rPr>
              <a:t>Ζίφκωφ</a:t>
            </a:r>
            <a:r>
              <a:rPr lang="el-GR" dirty="0" smtClean="0">
                <a:solidFill>
                  <a:schemeClr val="bg1"/>
                </a:solidFill>
              </a:rPr>
              <a:t>).</a:t>
            </a:r>
            <a:endParaRPr lang="el-GR" dirty="0">
              <a:solidFill>
                <a:schemeClr val="bg1"/>
              </a:solidFill>
            </a:endParaRPr>
          </a:p>
        </p:txBody>
      </p:sp>
      <p:cxnSp>
        <p:nvCxnSpPr>
          <p:cNvPr id="4" name="3 - Ευθύγραμμο βέλος σύνδεσης"/>
          <p:cNvCxnSpPr/>
          <p:nvPr/>
        </p:nvCxnSpPr>
        <p:spPr>
          <a:xfrm flipV="1">
            <a:off x="4786314" y="3643314"/>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flipV="1">
            <a:off x="5643570" y="4071942"/>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00108"/>
            <a:ext cx="8229600" cy="5309252"/>
          </a:xfrm>
        </p:spPr>
        <p:txBody>
          <a:bodyPr>
            <a:normAutofit lnSpcReduction="10000"/>
          </a:bodyPr>
          <a:lstStyle/>
          <a:p>
            <a:r>
              <a:rPr lang="el-GR" dirty="0" smtClean="0"/>
              <a:t>Μετά τον θάνατο του Λ. Μπρέζνιεφ     φάση αστάθειας στη Σοβιετική Ένωση. </a:t>
            </a:r>
          </a:p>
          <a:p>
            <a:endParaRPr lang="el-GR" dirty="0" smtClean="0"/>
          </a:p>
          <a:p>
            <a:r>
              <a:rPr lang="el-GR" dirty="0" err="1" smtClean="0"/>
              <a:t>Ζίφκωφ</a:t>
            </a:r>
            <a:r>
              <a:rPr lang="el-GR" dirty="0" smtClean="0"/>
              <a:t> 	   άνοιγμα στους διανοούμενους (συγγραφείς + δημοσιογράφους), παραχώρηση προνομίων  και κοινωνικής καταξίωσης, ένταξη στην νομενκλατούρα (</a:t>
            </a:r>
            <a:r>
              <a:rPr lang="el-GR" dirty="0" err="1" smtClean="0"/>
              <a:t>Γκιόργκι</a:t>
            </a:r>
            <a:r>
              <a:rPr lang="el-GR" dirty="0" smtClean="0"/>
              <a:t> </a:t>
            </a:r>
            <a:r>
              <a:rPr lang="el-GR" dirty="0" err="1" smtClean="0"/>
              <a:t>Τζαγκάρωφ</a:t>
            </a:r>
            <a:r>
              <a:rPr lang="el-GR" dirty="0" smtClean="0"/>
              <a:t>, </a:t>
            </a:r>
            <a:r>
              <a:rPr lang="el-GR" dirty="0" err="1" smtClean="0"/>
              <a:t>Λιούμπ</a:t>
            </a:r>
            <a:r>
              <a:rPr lang="el-GR" dirty="0" smtClean="0"/>
              <a:t>. </a:t>
            </a:r>
            <a:r>
              <a:rPr lang="el-GR" dirty="0" err="1" smtClean="0"/>
              <a:t>Λέβτσεφ</a:t>
            </a:r>
            <a:r>
              <a:rPr lang="el-GR" dirty="0" smtClean="0"/>
              <a:t>).</a:t>
            </a:r>
          </a:p>
          <a:p>
            <a:endParaRPr lang="el-GR" dirty="0" smtClean="0"/>
          </a:p>
          <a:p>
            <a:r>
              <a:rPr lang="el-GR" dirty="0" smtClean="0"/>
              <a:t>Αποτροπή κινήματος εναντίον του </a:t>
            </a:r>
            <a:r>
              <a:rPr lang="el-GR" dirty="0" err="1" smtClean="0"/>
              <a:t>Ζίφκωφ</a:t>
            </a:r>
            <a:r>
              <a:rPr lang="el-GR" dirty="0" smtClean="0"/>
              <a:t>. Όχι φιλελευθεροποίηση του καθεστώτος (δολοφονία </a:t>
            </a:r>
            <a:r>
              <a:rPr lang="el-GR" dirty="0" err="1" smtClean="0"/>
              <a:t>Γκ</a:t>
            </a:r>
            <a:r>
              <a:rPr lang="el-GR" dirty="0" smtClean="0"/>
              <a:t>. </a:t>
            </a:r>
            <a:r>
              <a:rPr lang="el-GR" dirty="0" err="1" smtClean="0"/>
              <a:t>Μαρκώφ</a:t>
            </a:r>
            <a:r>
              <a:rPr lang="el-GR" dirty="0" smtClean="0"/>
              <a:t> στο Λονδίνο).</a:t>
            </a:r>
          </a:p>
          <a:p>
            <a:endParaRPr lang="el-GR" dirty="0"/>
          </a:p>
        </p:txBody>
      </p:sp>
      <p:cxnSp>
        <p:nvCxnSpPr>
          <p:cNvPr id="4" name="3 - Ευθύγραμμο βέλος σύνδεσης"/>
          <p:cNvCxnSpPr/>
          <p:nvPr/>
        </p:nvCxnSpPr>
        <p:spPr>
          <a:xfrm flipV="1">
            <a:off x="6286512" y="1285860"/>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flipV="1">
            <a:off x="2285984" y="2571744"/>
            <a:ext cx="276228" cy="9524"/>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400" b="0" dirty="0" smtClean="0">
                <a:solidFill>
                  <a:schemeClr val="tx1"/>
                </a:solidFill>
              </a:rPr>
              <a:t/>
            </a:r>
            <a:br>
              <a:rPr lang="el-GR" sz="2400" b="0" dirty="0" smtClean="0">
                <a:solidFill>
                  <a:schemeClr val="tx1"/>
                </a:solidFill>
              </a:rPr>
            </a:br>
            <a:r>
              <a:rPr lang="el-GR" sz="2400" b="0" dirty="0" smtClean="0">
                <a:solidFill>
                  <a:srgbClr val="FF0000"/>
                </a:solidFill>
              </a:rPr>
              <a:t>Ο βούλγαρος  </a:t>
            </a:r>
            <a:r>
              <a:rPr lang="el-GR" sz="2400" b="0" dirty="0" err="1" smtClean="0">
                <a:solidFill>
                  <a:srgbClr val="FF0000"/>
                </a:solidFill>
              </a:rPr>
              <a:t>αντιφρονούντας</a:t>
            </a:r>
            <a:r>
              <a:rPr lang="el-GR" sz="2400" b="0" dirty="0" smtClean="0">
                <a:solidFill>
                  <a:srgbClr val="FF0000"/>
                </a:solidFill>
              </a:rPr>
              <a:t> συγγραφέας Γκεόργκι </a:t>
            </a:r>
            <a:r>
              <a:rPr lang="el-GR" sz="2400" b="0" dirty="0" err="1" smtClean="0">
                <a:solidFill>
                  <a:srgbClr val="FF0000"/>
                </a:solidFill>
              </a:rPr>
              <a:t>Μαρκώφ</a:t>
            </a:r>
            <a:r>
              <a:rPr lang="el-GR" sz="2400" b="0" dirty="0" smtClean="0">
                <a:solidFill>
                  <a:srgbClr val="FF0000"/>
                </a:solidFill>
              </a:rPr>
              <a:t> πεθαίνει στο Λονδίνο το 1978, δολοφονημένος από πράκτορες της CSS</a:t>
            </a:r>
            <a:r>
              <a:rPr lang="en-US" sz="2400" b="0" dirty="0" smtClean="0">
                <a:solidFill>
                  <a:srgbClr val="FF0000"/>
                </a:solidFill>
              </a:rPr>
              <a:t> (</a:t>
            </a:r>
            <a:r>
              <a:rPr lang="bg-BG" sz="2000" b="0" dirty="0" smtClean="0"/>
              <a:t>КДС</a:t>
            </a:r>
            <a:r>
              <a:rPr lang="en-US" sz="2400" b="0" dirty="0" smtClean="0">
                <a:solidFill>
                  <a:srgbClr val="FF0000"/>
                </a:solidFill>
              </a:rPr>
              <a:t>)</a:t>
            </a:r>
            <a:r>
              <a:rPr lang="el-GR" sz="2400" b="0" dirty="0" smtClean="0">
                <a:solidFill>
                  <a:srgbClr val="FF0000"/>
                </a:solidFill>
              </a:rPr>
              <a:t> και της KGB με τη «βουλγαρική ομπρέλα» Πηγή</a:t>
            </a:r>
            <a:r>
              <a:rPr lang="el-GR" sz="2400" b="0" dirty="0" smtClean="0"/>
              <a:t>: </a:t>
            </a:r>
            <a:r>
              <a:rPr lang="en-US" sz="2000" b="0" dirty="0" smtClean="0">
                <a:effectLst/>
                <a:hlinkClick r:id="rId2"/>
              </a:rPr>
              <a:t>https://www.lifo.gr/team/sansimera/41543</a:t>
            </a:r>
            <a:r>
              <a:rPr lang="el-GR" sz="2000" b="0" dirty="0" smtClean="0">
                <a:effectLst/>
              </a:rPr>
              <a:t> </a:t>
            </a:r>
            <a:r>
              <a:rPr lang="el-GR" sz="2400" dirty="0" smtClean="0"/>
              <a:t/>
            </a:r>
            <a:br>
              <a:rPr lang="el-GR" sz="2400" dirty="0" smtClean="0"/>
            </a:br>
            <a:endParaRPr lang="el-GR" sz="2400" dirty="0"/>
          </a:p>
        </p:txBody>
      </p:sp>
      <p:pic>
        <p:nvPicPr>
          <p:cNvPr id="4" name="3 - Θέση περιεχομένου" descr="551897_Untitled-7_59.jpg"/>
          <p:cNvPicPr>
            <a:picLocks noGrp="1" noChangeAspect="1"/>
          </p:cNvPicPr>
          <p:nvPr>
            <p:ph idx="1"/>
          </p:nvPr>
        </p:nvPicPr>
        <p:blipFill>
          <a:blip r:embed="rId3" cstate="print"/>
          <a:stretch>
            <a:fillRect/>
          </a:stretch>
        </p:blipFill>
        <p:spPr>
          <a:xfrm>
            <a:off x="2217737" y="1600200"/>
            <a:ext cx="4708525" cy="4708525"/>
          </a:xfr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a:t>
            </a:r>
          </a:p>
          <a:p>
            <a:pPr>
              <a:buNone/>
            </a:pPr>
            <a:r>
              <a:rPr lang="el-GR" dirty="0" smtClean="0"/>
              <a:t>	</a:t>
            </a:r>
            <a:r>
              <a:rPr lang="el-GR" dirty="0" smtClean="0">
                <a:solidFill>
                  <a:schemeClr val="bg1"/>
                </a:solidFill>
              </a:rPr>
              <a:t>Το 1975, άρχισε να μεταδίδεται κάθε εβδομάδα από το σταθμό </a:t>
            </a:r>
            <a:r>
              <a:rPr lang="el-GR" dirty="0" err="1" smtClean="0">
                <a:solidFill>
                  <a:schemeClr val="bg1"/>
                </a:solidFill>
              </a:rPr>
              <a:t>Radio</a:t>
            </a:r>
            <a:r>
              <a:rPr lang="el-GR" dirty="0" smtClean="0">
                <a:solidFill>
                  <a:schemeClr val="bg1"/>
                </a:solidFill>
              </a:rPr>
              <a:t> </a:t>
            </a:r>
            <a:r>
              <a:rPr lang="el-GR" dirty="0" err="1" smtClean="0">
                <a:solidFill>
                  <a:schemeClr val="bg1"/>
                </a:solidFill>
              </a:rPr>
              <a:t>Free</a:t>
            </a:r>
            <a:r>
              <a:rPr lang="el-GR" dirty="0" smtClean="0">
                <a:solidFill>
                  <a:schemeClr val="bg1"/>
                </a:solidFill>
              </a:rPr>
              <a:t> </a:t>
            </a:r>
            <a:r>
              <a:rPr lang="el-GR" dirty="0" err="1" smtClean="0">
                <a:solidFill>
                  <a:schemeClr val="bg1"/>
                </a:solidFill>
              </a:rPr>
              <a:t>Europe</a:t>
            </a:r>
            <a:r>
              <a:rPr lang="el-GR" dirty="0" smtClean="0">
                <a:solidFill>
                  <a:schemeClr val="bg1"/>
                </a:solidFill>
              </a:rPr>
              <a:t> μια σειρά από ρεπορτάζ του Γκεόργκι </a:t>
            </a:r>
            <a:r>
              <a:rPr lang="el-GR" dirty="0" err="1" smtClean="0">
                <a:solidFill>
                  <a:schemeClr val="bg1"/>
                </a:solidFill>
              </a:rPr>
              <a:t>Μαρκώφ</a:t>
            </a:r>
            <a:r>
              <a:rPr lang="el-GR" dirty="0" smtClean="0">
                <a:solidFill>
                  <a:schemeClr val="bg1"/>
                </a:solidFill>
              </a:rPr>
              <a:t> για τη ζωή στη Βουλγαρία, τα  </a:t>
            </a:r>
            <a:r>
              <a:rPr lang="el-GR" dirty="0" err="1" smtClean="0">
                <a:solidFill>
                  <a:schemeClr val="bg1"/>
                </a:solidFill>
              </a:rPr>
              <a:t>Reportages</a:t>
            </a:r>
            <a:r>
              <a:rPr lang="el-GR" dirty="0" smtClean="0">
                <a:solidFill>
                  <a:schemeClr val="bg1"/>
                </a:solidFill>
              </a:rPr>
              <a:t> </a:t>
            </a:r>
            <a:r>
              <a:rPr lang="el-GR" dirty="0" err="1" smtClean="0">
                <a:solidFill>
                  <a:schemeClr val="bg1"/>
                </a:solidFill>
              </a:rPr>
              <a:t>in</a:t>
            </a:r>
            <a:r>
              <a:rPr lang="el-GR" dirty="0" smtClean="0">
                <a:solidFill>
                  <a:schemeClr val="bg1"/>
                </a:solidFill>
              </a:rPr>
              <a:t> </a:t>
            </a:r>
            <a:r>
              <a:rPr lang="el-GR" dirty="0" err="1" smtClean="0">
                <a:solidFill>
                  <a:schemeClr val="bg1"/>
                </a:solidFill>
              </a:rPr>
              <a:t>absentia</a:t>
            </a:r>
            <a:r>
              <a:rPr lang="el-GR" dirty="0" smtClean="0">
                <a:solidFill>
                  <a:schemeClr val="bg1"/>
                </a:solidFill>
              </a:rPr>
              <a:t>, τα οποία διακόπηκαν με τη δολοφονία του. </a:t>
            </a:r>
            <a:endParaRPr lang="el-GR"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ΠΕΡΙΕΧΟΜΕΝΑ ΜΑΘΗΜΑΤΟΣ</a:t>
            </a:r>
            <a:br>
              <a:rPr lang="el-GR" dirty="0" smtClean="0"/>
            </a:br>
            <a:endParaRPr lang="el-GR" dirty="0"/>
          </a:p>
        </p:txBody>
      </p:sp>
      <p:sp>
        <p:nvSpPr>
          <p:cNvPr id="3" name="2 - Θέση περιεχομένου"/>
          <p:cNvSpPr>
            <a:spLocks noGrp="1"/>
          </p:cNvSpPr>
          <p:nvPr>
            <p:ph idx="1"/>
          </p:nvPr>
        </p:nvSpPr>
        <p:spPr/>
        <p:txBody>
          <a:bodyPr/>
          <a:lstStyle/>
          <a:p>
            <a:endParaRPr lang="el-GR" dirty="0" smtClean="0"/>
          </a:p>
          <a:p>
            <a:pPr marL="651510" indent="-514350">
              <a:buFont typeface="+mj-lt"/>
              <a:buAutoNum type="arabicPeriod"/>
            </a:pPr>
            <a:r>
              <a:rPr lang="el-GR" dirty="0" smtClean="0"/>
              <a:t>Το ιστορικό και πολιτικό πλαίσιο</a:t>
            </a:r>
          </a:p>
          <a:p>
            <a:pPr marL="651510" indent="-514350">
              <a:buFont typeface="+mj-lt"/>
              <a:buAutoNum type="arabicPeriod"/>
            </a:pPr>
            <a:r>
              <a:rPr lang="el-GR" dirty="0" smtClean="0"/>
              <a:t>Οι φορείς της εξουσίας</a:t>
            </a:r>
          </a:p>
          <a:p>
            <a:pPr marL="651510" indent="-514350">
              <a:buFont typeface="+mj-lt"/>
              <a:buAutoNum type="arabicPeriod"/>
            </a:pPr>
            <a:r>
              <a:rPr lang="el-GR" dirty="0" smtClean="0"/>
              <a:t>Τα Μέσα Ενημέρωσης</a:t>
            </a:r>
          </a:p>
          <a:p>
            <a:pPr marL="651510" indent="-514350">
              <a:buFont typeface="+mj-lt"/>
              <a:buAutoNum type="arabicPeriod"/>
            </a:pPr>
            <a:r>
              <a:rPr lang="el-GR" dirty="0" smtClean="0"/>
              <a:t>ΚΚ-ΜΜΕ μια σχέση μονομερούς εξάρτησης</a:t>
            </a:r>
          </a:p>
          <a:p>
            <a:pPr marL="651510" indent="-514350">
              <a:buFont typeface="+mj-lt"/>
              <a:buAutoNum type="arabicPeriod"/>
            </a:pPr>
            <a:r>
              <a:rPr lang="el-GR" dirty="0" smtClean="0"/>
              <a:t>Οι δημοσιογράφοι</a:t>
            </a:r>
          </a:p>
          <a:p>
            <a:pPr marL="651510" indent="-514350">
              <a:buFont typeface="+mj-lt"/>
              <a:buAutoNum type="arabicPeriod"/>
            </a:pPr>
            <a:r>
              <a:rPr lang="el-GR" dirty="0" smtClean="0"/>
              <a:t>Αυτοέλεγχος και λογοκρισία</a:t>
            </a:r>
          </a:p>
          <a:p>
            <a:pPr marL="651510" indent="-514350">
              <a:buFont typeface="+mj-lt"/>
              <a:buAutoNum type="arabicPeriod"/>
            </a:pPr>
            <a:r>
              <a:rPr lang="el-GR" dirty="0" smtClean="0"/>
              <a:t>Η απάθεια των πολιτών</a:t>
            </a:r>
          </a:p>
          <a:p>
            <a:pPr marL="651510" indent="-514350">
              <a:buFont typeface="+mj-lt"/>
              <a:buAutoNum type="arabicPeriod"/>
            </a:pPr>
            <a:r>
              <a:rPr lang="el-GR" dirty="0" smtClean="0"/>
              <a:t>Η αμφισβήτηση της κομματικής αλήθειας</a:t>
            </a:r>
          </a:p>
          <a:p>
            <a:endParaRPr lang="el-GR" dirty="0" smtClean="0">
              <a:solidFill>
                <a:schemeClr val="bg1"/>
              </a:solidFill>
            </a:endParaRPr>
          </a:p>
          <a:p>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normAutofit/>
          </a:bodyPr>
          <a:lstStyle/>
          <a:p>
            <a:r>
              <a:rPr lang="el-GR" sz="2800" dirty="0" smtClean="0"/>
              <a:t>Η «βουλγαρική ομπρέλα»</a:t>
            </a:r>
            <a:endParaRPr lang="el-GR" sz="2800" dirty="0"/>
          </a:p>
        </p:txBody>
      </p:sp>
      <p:pic>
        <p:nvPicPr>
          <p:cNvPr id="4" name="Picture 2" descr="C:\Users\User\Desktop\ENTYPA KAI HLEKTRONIKA MME STA  VALKANIA\Μάθημα 3ο\551894_Untitled-4_61.jpg"/>
          <p:cNvPicPr>
            <a:picLocks noGrp="1" noChangeAspect="1" noChangeArrowheads="1"/>
          </p:cNvPicPr>
          <p:nvPr>
            <p:ph idx="1"/>
          </p:nvPr>
        </p:nvPicPr>
        <p:blipFill>
          <a:blip r:embed="rId2" cstate="print"/>
          <a:srcRect/>
          <a:stretch>
            <a:fillRect/>
          </a:stretch>
        </p:blipFill>
        <p:spPr bwMode="auto">
          <a:xfrm>
            <a:off x="1714480" y="1285860"/>
            <a:ext cx="5715040" cy="528322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Οι σοβιετικές πρακτικές της δολοφονίας δημοσιογράφων που αφηγούνταν μια διαφορετική αλήθεια από αυτήν του καθεστώτος παγιώθηκαν ήδη από τον Στάλιν. Βλ. υπόθεση </a:t>
            </a:r>
            <a:r>
              <a:rPr lang="el-GR" dirty="0" err="1" smtClean="0"/>
              <a:t>Γολοντομόρ</a:t>
            </a:r>
            <a:r>
              <a:rPr lang="el-GR" dirty="0" smtClean="0"/>
              <a:t>, δολοφονία </a:t>
            </a:r>
            <a:r>
              <a:rPr lang="el-GR" dirty="0" err="1" smtClean="0"/>
              <a:t>Γκάρεθ</a:t>
            </a:r>
            <a:r>
              <a:rPr lang="el-GR" dirty="0" smtClean="0"/>
              <a:t> </a:t>
            </a:r>
            <a:r>
              <a:rPr lang="el-GR" dirty="0" err="1" smtClean="0"/>
              <a:t>Τζόουνς</a:t>
            </a:r>
            <a:r>
              <a:rPr lang="el-GR" dirty="0" smtClean="0"/>
              <a:t>, υπόθεση </a:t>
            </a:r>
            <a:r>
              <a:rPr lang="el-GR" dirty="0" err="1" smtClean="0"/>
              <a:t>Πούλιτζερ</a:t>
            </a:r>
            <a:r>
              <a:rPr lang="el-GR" dirty="0" smtClean="0"/>
              <a:t> του </a:t>
            </a:r>
            <a:r>
              <a:rPr lang="el-GR" dirty="0" err="1" smtClean="0"/>
              <a:t>Ουόλτερ</a:t>
            </a:r>
            <a:r>
              <a:rPr lang="el-GR" dirty="0" smtClean="0"/>
              <a:t> </a:t>
            </a:r>
            <a:r>
              <a:rPr lang="el-GR" dirty="0" err="1" smtClean="0"/>
              <a:t>Ντουράντι</a:t>
            </a:r>
            <a:r>
              <a:rPr lang="el-GR" dirty="0" smtClean="0"/>
              <a:t>.</a:t>
            </a:r>
          </a:p>
          <a:p>
            <a:pPr>
              <a:buNone/>
            </a:pPr>
            <a:r>
              <a:rPr lang="el-GR" dirty="0" smtClean="0"/>
              <a:t>	Υλικό </a:t>
            </a:r>
            <a:r>
              <a:rPr lang="el-GR" dirty="0" err="1" smtClean="0"/>
              <a:t>Ηλ</a:t>
            </a:r>
            <a:r>
              <a:rPr lang="el-GR" dirty="0" smtClean="0"/>
              <a:t>. </a:t>
            </a:r>
            <a:r>
              <a:rPr lang="el-GR" dirty="0" err="1" smtClean="0"/>
              <a:t>Μαγκλίνη</a:t>
            </a:r>
            <a:r>
              <a:rPr lang="el-GR" dirty="0" smtClean="0"/>
              <a:t>, πηγή:</a:t>
            </a:r>
          </a:p>
          <a:p>
            <a:pPr>
              <a:buNone/>
            </a:pPr>
            <a:r>
              <a:rPr lang="el-GR" dirty="0" smtClean="0"/>
              <a:t>	</a:t>
            </a:r>
            <a:r>
              <a:rPr lang="en-US" dirty="0" smtClean="0"/>
              <a:t>https://jaj.gr/lives-history/i-kalypsi-tou-limou-tis-oukranias-1932-33-apo-ta-dytika-mme/</a:t>
            </a:r>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880756"/>
          </a:xfrm>
        </p:spPr>
        <p:txBody>
          <a:bodyPr>
            <a:normAutofit/>
          </a:bodyPr>
          <a:lstStyle/>
          <a:p>
            <a:pPr>
              <a:buNone/>
            </a:pPr>
            <a:r>
              <a:rPr lang="el-GR" sz="3200" b="1" dirty="0" smtClean="0">
                <a:solidFill>
                  <a:srgbClr val="FF0000"/>
                </a:solidFill>
              </a:rPr>
              <a:t>Ρουμανία:</a:t>
            </a:r>
          </a:p>
          <a:p>
            <a:pPr>
              <a:buNone/>
            </a:pPr>
            <a:r>
              <a:rPr lang="el-GR" sz="3200" dirty="0" smtClean="0">
                <a:solidFill>
                  <a:schemeClr val="bg1"/>
                </a:solidFill>
              </a:rPr>
              <a:t>Σχέση ΜΜΕ με την εξουσία οι εξής φάσεις:</a:t>
            </a:r>
          </a:p>
          <a:p>
            <a:pPr>
              <a:buNone/>
            </a:pPr>
            <a:endParaRPr lang="el-GR" sz="3200" dirty="0" smtClean="0">
              <a:solidFill>
                <a:schemeClr val="bg1"/>
              </a:solidFill>
            </a:endParaRPr>
          </a:p>
          <a:p>
            <a:pPr>
              <a:buNone/>
            </a:pPr>
            <a:r>
              <a:rPr lang="el-GR" sz="3200" b="1" dirty="0" smtClean="0">
                <a:solidFill>
                  <a:schemeClr val="bg1"/>
                </a:solidFill>
              </a:rPr>
              <a:t>1947-1965</a:t>
            </a:r>
            <a:r>
              <a:rPr lang="el-GR" sz="3200" dirty="0" smtClean="0">
                <a:solidFill>
                  <a:schemeClr val="bg1"/>
                </a:solidFill>
              </a:rPr>
              <a:t>: λειτουργούν ακόμη κάποιες ανεξάρτητες εφημερίδες</a:t>
            </a:r>
          </a:p>
          <a:p>
            <a:pPr>
              <a:buNone/>
            </a:pPr>
            <a:r>
              <a:rPr lang="el-GR" sz="3200" b="1" dirty="0" smtClean="0">
                <a:solidFill>
                  <a:schemeClr val="bg1"/>
                </a:solidFill>
              </a:rPr>
              <a:t>1965-1971</a:t>
            </a:r>
            <a:r>
              <a:rPr lang="el-GR" sz="3200" dirty="0" smtClean="0">
                <a:solidFill>
                  <a:schemeClr val="bg1"/>
                </a:solidFill>
              </a:rPr>
              <a:t>: άνοδος Τσαουσέσκου στην εξουσία. Βελτίωση όψης Κομμουνισμού.</a:t>
            </a:r>
          </a:p>
          <a:p>
            <a:pPr>
              <a:buNone/>
            </a:pPr>
            <a:r>
              <a:rPr lang="el-GR" sz="3200" b="1" dirty="0" smtClean="0">
                <a:solidFill>
                  <a:schemeClr val="bg1"/>
                </a:solidFill>
              </a:rPr>
              <a:t>1971-1978</a:t>
            </a:r>
            <a:r>
              <a:rPr lang="el-GR" sz="3200" dirty="0" smtClean="0">
                <a:solidFill>
                  <a:schemeClr val="bg1"/>
                </a:solidFill>
              </a:rPr>
              <a:t>: πολιτιστική επανάσταση 		δημιουργία «νέου σοσιαλιστικού ατόμου».</a:t>
            </a:r>
          </a:p>
          <a:p>
            <a:pPr>
              <a:buNone/>
            </a:pPr>
            <a:r>
              <a:rPr lang="el-GR" sz="3200" dirty="0" smtClean="0">
                <a:solidFill>
                  <a:schemeClr val="bg1"/>
                </a:solidFill>
              </a:rPr>
              <a:t>	</a:t>
            </a:r>
            <a:endParaRPr lang="el-GR" sz="3200" dirty="0">
              <a:solidFill>
                <a:schemeClr val="bg1"/>
              </a:solidFill>
            </a:endParaRPr>
          </a:p>
        </p:txBody>
      </p:sp>
      <p:cxnSp>
        <p:nvCxnSpPr>
          <p:cNvPr id="6" name="5 - Ευθύγραμμο βέλος σύνδεσης"/>
          <p:cNvCxnSpPr/>
          <p:nvPr/>
        </p:nvCxnSpPr>
        <p:spPr>
          <a:xfrm>
            <a:off x="6858016" y="4000504"/>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solidFill>
                  <a:schemeClr val="bg1"/>
                </a:solidFill>
              </a:rPr>
              <a:t>1977 όλα τα ΜΜΕ υπάγονται στο Συμβούλιο Σοσιαλιστικής Εκπαίδευσης και Πολιτισμού (Υπουργικό Συμβούλιο + Κεντρική Επιτροπή ΚΚΡ)</a:t>
            </a:r>
          </a:p>
          <a:p>
            <a:pPr>
              <a:buNone/>
            </a:pPr>
            <a:r>
              <a:rPr lang="el-GR" b="1" dirty="0" smtClean="0">
                <a:solidFill>
                  <a:schemeClr val="bg1"/>
                </a:solidFill>
              </a:rPr>
              <a:t>1978-1989</a:t>
            </a:r>
            <a:r>
              <a:rPr lang="el-GR" dirty="0" smtClean="0">
                <a:solidFill>
                  <a:schemeClr val="bg1"/>
                </a:solidFill>
              </a:rPr>
              <a:t>: σκλήρυνση Κομμουνισμού και προσωποποίηση καθεστώτος. Ασφυκτικός έλεγχος ΜΜΕ. </a:t>
            </a:r>
            <a:endParaRPr lang="el-G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sz="3200" b="1" dirty="0" smtClean="0">
                <a:solidFill>
                  <a:srgbClr val="FF0000"/>
                </a:solidFill>
              </a:rPr>
              <a:t>Αλβανία</a:t>
            </a:r>
          </a:p>
          <a:p>
            <a:r>
              <a:rPr lang="el-GR" sz="3200" dirty="0" smtClean="0">
                <a:solidFill>
                  <a:schemeClr val="bg1"/>
                </a:solidFill>
              </a:rPr>
              <a:t>	Α</a:t>
            </a:r>
            <a:r>
              <a:rPr lang="el-GR" dirty="0" smtClean="0">
                <a:solidFill>
                  <a:schemeClr val="bg1"/>
                </a:solidFill>
              </a:rPr>
              <a:t>υστηρός έλεγχος από Ενβέρ Χότζα. Όλα τα ΜΜΕ και τεράστιοι οικονομικοί πόροι προωθούσαν τις σκέψεις και τα έργα του στις άλλες χώρες.</a:t>
            </a:r>
          </a:p>
          <a:p>
            <a:pPr>
              <a:buNone/>
            </a:pPr>
            <a:r>
              <a:rPr lang="el-GR" dirty="0" smtClean="0">
                <a:solidFill>
                  <a:schemeClr val="bg1"/>
                </a:solidFill>
              </a:rPr>
              <a:t> </a:t>
            </a:r>
          </a:p>
          <a:p>
            <a:r>
              <a:rPr lang="el-GR" dirty="0" smtClean="0">
                <a:solidFill>
                  <a:schemeClr val="bg1"/>
                </a:solidFill>
              </a:rPr>
              <a:t>	</a:t>
            </a:r>
            <a:r>
              <a:rPr lang="en-US" dirty="0" smtClean="0">
                <a:solidFill>
                  <a:schemeClr val="bg1"/>
                </a:solidFill>
              </a:rPr>
              <a:t>Radio Tirana </a:t>
            </a:r>
            <a:r>
              <a:rPr lang="el-GR" dirty="0" smtClean="0">
                <a:solidFill>
                  <a:schemeClr val="bg1"/>
                </a:solidFill>
              </a:rPr>
              <a:t>αναμεταδότες 500</a:t>
            </a:r>
            <a:r>
              <a:rPr lang="en-US" dirty="0" smtClean="0">
                <a:solidFill>
                  <a:schemeClr val="bg1"/>
                </a:solidFill>
              </a:rPr>
              <a:t> KW </a:t>
            </a:r>
            <a:r>
              <a:rPr lang="el-GR" dirty="0" smtClean="0">
                <a:solidFill>
                  <a:schemeClr val="bg1"/>
                </a:solidFill>
              </a:rPr>
              <a:t>εξέπεμπαν σε όλον τον κόσμο και μετέδιδαν σε 20 γλώσσες τις θεωρίες του Χότζα για τη εξαγωγή της σοσιαλιστικής επανάστασης στις δυτικές χώρες. </a:t>
            </a:r>
            <a:r>
              <a:rPr lang="en-US" dirty="0" smtClean="0">
                <a:solidFill>
                  <a:schemeClr val="bg1"/>
                </a:solidFill>
              </a:rPr>
              <a:t>  </a:t>
            </a:r>
            <a:endParaRPr lang="el-GR" dirty="0">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a:t>
            </a:r>
          </a:p>
          <a:p>
            <a:r>
              <a:rPr lang="el-GR" dirty="0" smtClean="0"/>
              <a:t>	ΜΜΕ βοηθοί στην ανανεωτική προσπάθεια του </a:t>
            </a:r>
            <a:r>
              <a:rPr lang="el-GR" dirty="0" err="1" smtClean="0"/>
              <a:t>Ραμίζ</a:t>
            </a:r>
            <a:r>
              <a:rPr lang="el-GR" dirty="0" smtClean="0"/>
              <a:t> Αλία.  Εμφάνιση στην Αλβανία τηλεοπτικών δεκτών που λάμβαναν προγράμματα από Γιουγκοσλαβία, Ιταλία και Ελλάδα.</a:t>
            </a:r>
            <a:endParaRPr lang="el-G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δημοσιογράφοι</a:t>
            </a:r>
            <a:endParaRPr lang="el-GR" dirty="0"/>
          </a:p>
        </p:txBody>
      </p:sp>
      <p:sp>
        <p:nvSpPr>
          <p:cNvPr id="3" name="2 - Θέση περιεχομένου"/>
          <p:cNvSpPr>
            <a:spLocks noGrp="1"/>
          </p:cNvSpPr>
          <p:nvPr>
            <p:ph idx="1"/>
          </p:nvPr>
        </p:nvSpPr>
        <p:spPr/>
        <p:txBody>
          <a:bodyPr/>
          <a:lstStyle/>
          <a:p>
            <a:r>
              <a:rPr lang="el-GR" dirty="0" smtClean="0">
                <a:solidFill>
                  <a:schemeClr val="bg1"/>
                </a:solidFill>
              </a:rPr>
              <a:t>Ολιγάριθμη ομάδα, απόλυτα ελεγχόμενη από το ΚΚ, με θεωρητική παιδεία και επαγγελματική κατάρτιση ελλιπή (μαρξισμός, λενινισμός, ελάχιστη εκπαίδευση στο γράψιμο).</a:t>
            </a:r>
          </a:p>
          <a:p>
            <a:r>
              <a:rPr lang="el-GR" dirty="0" smtClean="0">
                <a:solidFill>
                  <a:schemeClr val="bg1"/>
                </a:solidFill>
              </a:rPr>
              <a:t>Σκοπός: προώθηση πολιτικών ΚΚ και όχι ενημέρωση κοινού.</a:t>
            </a:r>
          </a:p>
          <a:p>
            <a:r>
              <a:rPr lang="el-GR" dirty="0" smtClean="0">
                <a:solidFill>
                  <a:schemeClr val="bg1"/>
                </a:solidFill>
              </a:rPr>
              <a:t>Λογοκρισία, πλήρης έλλειψη ελευθερίας λόγου, πιέσεις άμεσες και έμμεσες 		δημιουργία ψευδούς εικόνας για την κοινωνία. Ανυπαρξία «υπόγειας», εναλλακτικής δημοσιογραφίας.</a:t>
            </a:r>
            <a:endParaRPr lang="el-GR" dirty="0">
              <a:solidFill>
                <a:schemeClr val="bg1"/>
              </a:solidFill>
            </a:endParaRPr>
          </a:p>
        </p:txBody>
      </p:sp>
      <p:cxnSp>
        <p:nvCxnSpPr>
          <p:cNvPr id="5" name="4 - Ευθύγραμμο βέλος σύνδεσης"/>
          <p:cNvCxnSpPr/>
          <p:nvPr/>
        </p:nvCxnSpPr>
        <p:spPr>
          <a:xfrm>
            <a:off x="5214942" y="5072074"/>
            <a:ext cx="28575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57232"/>
            <a:ext cx="8229600" cy="5452128"/>
          </a:xfrm>
        </p:spPr>
        <p:txBody>
          <a:bodyPr>
            <a:normAutofit/>
          </a:bodyPr>
          <a:lstStyle/>
          <a:p>
            <a:pPr>
              <a:buNone/>
            </a:pPr>
            <a:r>
              <a:rPr lang="el-GR" sz="3200" b="1" dirty="0" smtClean="0">
                <a:solidFill>
                  <a:srgbClr val="FF0000"/>
                </a:solidFill>
              </a:rPr>
              <a:t>Ρουμανία</a:t>
            </a:r>
          </a:p>
          <a:p>
            <a:r>
              <a:rPr lang="el-GR" dirty="0" smtClean="0">
                <a:solidFill>
                  <a:schemeClr val="bg1"/>
                </a:solidFill>
              </a:rPr>
              <a:t>Εκπαίδευση δημοσιογράφων: σχολή Πολιτικών Επιστημών ή Φιλολογίας, κομματική δημοσιογραφική σχολή </a:t>
            </a:r>
            <a:r>
              <a:rPr lang="en-US" dirty="0" smtClean="0">
                <a:solidFill>
                  <a:schemeClr val="bg1"/>
                </a:solidFill>
              </a:rPr>
              <a:t>Stefan </a:t>
            </a:r>
            <a:r>
              <a:rPr lang="en-US" dirty="0" err="1" smtClean="0">
                <a:solidFill>
                  <a:schemeClr val="bg1"/>
                </a:solidFill>
              </a:rPr>
              <a:t>Georghiou</a:t>
            </a:r>
            <a:r>
              <a:rPr lang="el-GR" dirty="0" smtClean="0">
                <a:solidFill>
                  <a:schemeClr val="bg1"/>
                </a:solidFill>
              </a:rPr>
              <a:t> ή και απλώς Δ/</a:t>
            </a:r>
            <a:r>
              <a:rPr lang="el-GR" dirty="0" err="1" smtClean="0">
                <a:solidFill>
                  <a:schemeClr val="bg1"/>
                </a:solidFill>
              </a:rPr>
              <a:t>θμια</a:t>
            </a:r>
            <a:r>
              <a:rPr lang="el-GR" dirty="0" smtClean="0">
                <a:solidFill>
                  <a:schemeClr val="bg1"/>
                </a:solidFill>
              </a:rPr>
              <a:t> Εκπαίδευση.</a:t>
            </a:r>
          </a:p>
          <a:p>
            <a:endParaRPr lang="el-GR" dirty="0" smtClean="0">
              <a:solidFill>
                <a:schemeClr val="bg1"/>
              </a:solidFill>
            </a:endParaRPr>
          </a:p>
          <a:p>
            <a:r>
              <a:rPr lang="el-GR" dirty="0" smtClean="0">
                <a:solidFill>
                  <a:schemeClr val="bg1"/>
                </a:solidFill>
              </a:rPr>
              <a:t>Σκοπός: τόνωση προσωπικότητας ηγετών ΚΚ, μετάδοση- επεξήγηση πολιτικής κόμματος, πολιτική διαπαιδαγώγηση – κινητοποίηση λαού-επίτευξη στόχων καθεστώτος, υπεράσπιση από επιθέσεις ξένων ΜΜΕ.</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928670"/>
            <a:ext cx="8329642" cy="5380690"/>
          </a:xfrm>
        </p:spPr>
        <p:txBody>
          <a:bodyPr/>
          <a:lstStyle/>
          <a:p>
            <a:r>
              <a:rPr lang="el-GR" dirty="0" smtClean="0">
                <a:solidFill>
                  <a:schemeClr val="bg1"/>
                </a:solidFill>
              </a:rPr>
              <a:t>Δημοσιογράφοι «μαχητές κομμουνιστές», «ακτιβιστές του ΚΚ».</a:t>
            </a:r>
          </a:p>
          <a:p>
            <a:endParaRPr lang="el-GR" dirty="0" smtClean="0">
              <a:solidFill>
                <a:schemeClr val="bg1"/>
              </a:solidFill>
            </a:endParaRPr>
          </a:p>
          <a:p>
            <a:r>
              <a:rPr lang="el-GR" dirty="0" smtClean="0">
                <a:solidFill>
                  <a:schemeClr val="bg1"/>
                </a:solidFill>
              </a:rPr>
              <a:t>Όχι ισχυρές προσωπικότητες, γραφειοκράτες, μέρος συστήματος.</a:t>
            </a:r>
          </a:p>
          <a:p>
            <a:pPr>
              <a:buNone/>
            </a:pPr>
            <a:endParaRPr lang="el-GR" dirty="0" smtClean="0">
              <a:solidFill>
                <a:schemeClr val="bg1"/>
              </a:solidFill>
            </a:endParaRPr>
          </a:p>
          <a:p>
            <a:r>
              <a:rPr lang="el-GR" dirty="0" smtClean="0">
                <a:solidFill>
                  <a:schemeClr val="bg1"/>
                </a:solidFill>
              </a:rPr>
              <a:t>Τηλεόραση, ραδιόφωνο, Τύπος: λείπουν όλα τα σύγχρονα μέσα επικοινωνίας – μετάδοσης ειδήσεων. Προπαγάνδα, όχι ενημέρωση.</a:t>
            </a:r>
            <a:endParaRPr lang="el-G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714356"/>
            <a:ext cx="8186766" cy="5595004"/>
          </a:xfrm>
        </p:spPr>
        <p:txBody>
          <a:bodyPr>
            <a:normAutofit/>
          </a:bodyPr>
          <a:lstStyle/>
          <a:p>
            <a:pPr>
              <a:buNone/>
            </a:pPr>
            <a:r>
              <a:rPr lang="el-GR" sz="3200" b="1" dirty="0" smtClean="0">
                <a:solidFill>
                  <a:srgbClr val="FF0000"/>
                </a:solidFill>
              </a:rPr>
              <a:t>Βουλγαρία</a:t>
            </a:r>
          </a:p>
          <a:p>
            <a:pPr>
              <a:buNone/>
            </a:pPr>
            <a:endParaRPr lang="el-GR" sz="3200" b="1" dirty="0" smtClean="0">
              <a:solidFill>
                <a:srgbClr val="FF0000"/>
              </a:solidFill>
            </a:endParaRPr>
          </a:p>
          <a:p>
            <a:r>
              <a:rPr lang="el-GR" dirty="0" smtClean="0"/>
              <a:t>Εκπαίδευση δημοσιογράφων: τμήμα Δημοσιογραφίας στη σχολή Φιλολογίας.</a:t>
            </a:r>
          </a:p>
          <a:p>
            <a:endParaRPr lang="el-GR" dirty="0" smtClean="0"/>
          </a:p>
          <a:p>
            <a:r>
              <a:rPr lang="el-GR" dirty="0" smtClean="0"/>
              <a:t>Αυτολογοκρισία. Παράδειγμα δημοσιογράφων (1958) που ακολούθησαν τις προτροπές </a:t>
            </a:r>
            <a:r>
              <a:rPr lang="el-GR" dirty="0" err="1" smtClean="0"/>
              <a:t>Χρουτσώφ</a:t>
            </a:r>
            <a:r>
              <a:rPr lang="el-GR" dirty="0" smtClean="0"/>
              <a:t> (λόγος κατά του σταλινισμού 1956).</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dirty="0" smtClean="0"/>
              <a:t>Το ιστορικό και πολιτικό πλαίσιο</a:t>
            </a:r>
            <a:br>
              <a:rPr lang="el-GR" dirty="0" smtClean="0"/>
            </a:br>
            <a:r>
              <a:rPr lang="el-GR" dirty="0" smtClean="0">
                <a:solidFill>
                  <a:schemeClr val="tx1"/>
                </a:solidFill>
              </a:rPr>
              <a:t/>
            </a:r>
            <a:br>
              <a:rPr lang="el-GR" dirty="0" smtClean="0">
                <a:solidFill>
                  <a:schemeClr val="tx1"/>
                </a:solidFill>
              </a:rPr>
            </a:br>
            <a:endParaRPr lang="el-GR" dirty="0">
              <a:solidFill>
                <a:schemeClr val="tx1"/>
              </a:solidFill>
            </a:endParaRPr>
          </a:p>
        </p:txBody>
      </p:sp>
      <p:sp>
        <p:nvSpPr>
          <p:cNvPr id="3" name="2 - Θέση περιεχομένου"/>
          <p:cNvSpPr>
            <a:spLocks noGrp="1"/>
          </p:cNvSpPr>
          <p:nvPr>
            <p:ph idx="1"/>
          </p:nvPr>
        </p:nvSpPr>
        <p:spPr>
          <a:xfrm>
            <a:off x="428596" y="1142984"/>
            <a:ext cx="8258204" cy="5166376"/>
          </a:xfrm>
        </p:spPr>
        <p:txBody>
          <a:bodyPr>
            <a:normAutofit fontScale="55000" lnSpcReduction="20000"/>
          </a:bodyPr>
          <a:lstStyle/>
          <a:p>
            <a:endParaRPr lang="el-GR" dirty="0" smtClean="0">
              <a:solidFill>
                <a:schemeClr val="bg1"/>
              </a:solidFill>
            </a:endParaRPr>
          </a:p>
          <a:p>
            <a:pPr>
              <a:buNone/>
            </a:pPr>
            <a:r>
              <a:rPr lang="el-GR" dirty="0" smtClean="0">
                <a:solidFill>
                  <a:schemeClr val="bg1"/>
                </a:solidFill>
              </a:rPr>
              <a:t>	</a:t>
            </a:r>
            <a:r>
              <a:rPr lang="el-GR" sz="4000" dirty="0" smtClean="0">
                <a:solidFill>
                  <a:schemeClr val="bg1"/>
                </a:solidFill>
              </a:rPr>
              <a:t>Λήξη Β΄ ΠΠ: τα περισσότερα κράτη της Ανατολικής Ευρώπης και των Βαλκανίων  	     κατοχή ή έμμεση επιρροή σοβιετικού στρατού.</a:t>
            </a:r>
          </a:p>
          <a:p>
            <a:pPr>
              <a:buNone/>
            </a:pPr>
            <a:endParaRPr lang="el-GR" sz="4000" dirty="0" smtClean="0">
              <a:solidFill>
                <a:schemeClr val="bg1"/>
              </a:solidFill>
            </a:endParaRPr>
          </a:p>
          <a:p>
            <a:pPr>
              <a:buNone/>
            </a:pPr>
            <a:r>
              <a:rPr lang="el-GR" sz="4000" dirty="0" smtClean="0">
                <a:solidFill>
                  <a:schemeClr val="bg1"/>
                </a:solidFill>
              </a:rPr>
              <a:t>	Οι Σοβιετικοί ενισχύουν τα τοπικά κομμουνιστικά κόμματα 	εγκαθίδρυση σοσιαλιστικών καθεστώτων.</a:t>
            </a:r>
          </a:p>
          <a:p>
            <a:pPr>
              <a:buNone/>
            </a:pPr>
            <a:endParaRPr lang="el-GR" sz="4000" dirty="0" smtClean="0">
              <a:solidFill>
                <a:schemeClr val="bg1"/>
              </a:solidFill>
            </a:endParaRPr>
          </a:p>
          <a:p>
            <a:pPr>
              <a:buNone/>
            </a:pPr>
            <a:r>
              <a:rPr lang="el-GR" sz="4000" dirty="0" smtClean="0">
                <a:solidFill>
                  <a:schemeClr val="bg1"/>
                </a:solidFill>
              </a:rPr>
              <a:t>	 Πολωνία, Τσεχοσλοβακία, Ουγγαρία, Ρουμανία, Γιουγκοσλαβία,  Βουλγαρία, ζώνη επιρροής Σοβιετικών στη Γερμανία, Αλβανία </a:t>
            </a:r>
          </a:p>
          <a:p>
            <a:pPr>
              <a:buNone/>
            </a:pPr>
            <a:r>
              <a:rPr lang="el-GR" sz="4000" dirty="0" smtClean="0">
                <a:solidFill>
                  <a:schemeClr val="bg1"/>
                </a:solidFill>
              </a:rPr>
              <a:t>		σοβιετικό μπλοκ.</a:t>
            </a:r>
          </a:p>
          <a:p>
            <a:pPr>
              <a:buNone/>
            </a:pPr>
            <a:endParaRPr lang="el-GR" sz="4000" dirty="0" smtClean="0">
              <a:solidFill>
                <a:schemeClr val="bg1"/>
              </a:solidFill>
            </a:endParaRPr>
          </a:p>
          <a:p>
            <a:pPr>
              <a:buNone/>
            </a:pPr>
            <a:r>
              <a:rPr lang="el-GR" sz="4000" dirty="0" smtClean="0">
                <a:solidFill>
                  <a:schemeClr val="bg1"/>
                </a:solidFill>
              </a:rPr>
              <a:t>	1948: εκδίωξη Γιουγκοσλαβίας</a:t>
            </a:r>
          </a:p>
          <a:p>
            <a:pPr>
              <a:buNone/>
            </a:pPr>
            <a:r>
              <a:rPr lang="el-GR" sz="4000" dirty="0" smtClean="0">
                <a:solidFill>
                  <a:schemeClr val="bg1"/>
                </a:solidFill>
              </a:rPr>
              <a:t> </a:t>
            </a:r>
          </a:p>
          <a:p>
            <a:pPr>
              <a:buNone/>
            </a:pPr>
            <a:endParaRPr lang="el-GR" dirty="0" smtClean="0">
              <a:solidFill>
                <a:schemeClr val="bg1"/>
              </a:solidFill>
            </a:endParaRPr>
          </a:p>
          <a:p>
            <a:pPr>
              <a:buNone/>
            </a:pPr>
            <a:endParaRPr lang="el-GR" dirty="0" smtClean="0">
              <a:solidFill>
                <a:schemeClr val="bg1"/>
              </a:solidFill>
            </a:endParaRPr>
          </a:p>
          <a:p>
            <a:pPr>
              <a:buNone/>
            </a:pPr>
            <a:r>
              <a:rPr lang="el-GR" dirty="0" smtClean="0">
                <a:solidFill>
                  <a:schemeClr val="bg1"/>
                </a:solidFill>
              </a:rPr>
              <a:t> </a:t>
            </a:r>
            <a:endParaRPr lang="el-GR" dirty="0">
              <a:solidFill>
                <a:schemeClr val="bg1"/>
              </a:solidFill>
            </a:endParaRPr>
          </a:p>
        </p:txBody>
      </p:sp>
      <p:cxnSp>
        <p:nvCxnSpPr>
          <p:cNvPr id="7" name="6 - Ευθύγραμμο βέλος σύνδεσης"/>
          <p:cNvCxnSpPr/>
          <p:nvPr/>
        </p:nvCxnSpPr>
        <p:spPr>
          <a:xfrm>
            <a:off x="3071802" y="1857364"/>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 name="7 - Ευθύγραμμο βέλος σύνδεσης"/>
          <p:cNvCxnSpPr/>
          <p:nvPr/>
        </p:nvCxnSpPr>
        <p:spPr>
          <a:xfrm>
            <a:off x="1000100" y="3000372"/>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a:off x="1142976" y="4286256"/>
            <a:ext cx="214314"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buNone/>
            </a:pPr>
            <a:r>
              <a:rPr lang="el-GR" sz="3200" b="1" dirty="0" smtClean="0">
                <a:solidFill>
                  <a:srgbClr val="FF0000"/>
                </a:solidFill>
              </a:rPr>
              <a:t>Αλβανία</a:t>
            </a:r>
          </a:p>
          <a:p>
            <a:r>
              <a:rPr lang="el-GR" dirty="0" smtClean="0">
                <a:solidFill>
                  <a:schemeClr val="bg1"/>
                </a:solidFill>
              </a:rPr>
              <a:t>Εκπαίδευση δημοσιογράφων: Δημοσιογραφική Σχολή Κρατικού Πανεπιστημίου Τιράνων. Κλείνει το 1973 (το καθεστώς χρειάζεται λίγους δημοσιογράφους). </a:t>
            </a:r>
          </a:p>
          <a:p>
            <a:r>
              <a:rPr lang="el-GR" dirty="0" smtClean="0">
                <a:solidFill>
                  <a:schemeClr val="bg1"/>
                </a:solidFill>
              </a:rPr>
              <a:t>Προϋποθέσεις άσκησης δημοσιογραφίας: κάρτα μέλους ΚΚΑ, πιστή υποταγή στην κομματική γραμμή, μαρξιστική διαπαιδαγώγηση.</a:t>
            </a:r>
          </a:p>
          <a:p>
            <a:pPr>
              <a:buNone/>
            </a:pPr>
            <a:r>
              <a:rPr lang="el-GR" dirty="0" smtClean="0">
                <a:solidFill>
                  <a:schemeClr val="bg1"/>
                </a:solidFill>
              </a:rPr>
              <a:t>  </a:t>
            </a:r>
          </a:p>
          <a:p>
            <a:pPr>
              <a:buNone/>
            </a:pPr>
            <a:endParaRPr lang="el-GR" sz="3200" b="1" dirty="0" smtClean="0">
              <a:solidFill>
                <a:srgbClr val="FF000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Δημοσιογράφοι: </a:t>
            </a:r>
            <a:r>
              <a:rPr lang="el-GR" dirty="0" smtClean="0">
                <a:solidFill>
                  <a:schemeClr val="bg1"/>
                </a:solidFill>
              </a:rPr>
              <a:t>Όχι σημαίνοντα πρόσωπα της αλβανικής κοινωνίας. Δεν κάλυπταν δια ζώσης γεγονότα, δεν εγκατέλειπαν τα γραφεία της εφημερίδας. </a:t>
            </a:r>
          </a:p>
          <a:p>
            <a:endParaRPr lang="el-GR" dirty="0" smtClean="0">
              <a:solidFill>
                <a:schemeClr val="bg1"/>
              </a:solidFill>
            </a:endParaRPr>
          </a:p>
          <a:p>
            <a:r>
              <a:rPr lang="el-GR" dirty="0" smtClean="0">
                <a:solidFill>
                  <a:schemeClr val="bg1"/>
                </a:solidFill>
              </a:rPr>
              <a:t>Δεν είχαν ταξιδέψει σε άλλες χώρες, καμιά επαφή με ξένους δημοσιογράφους.</a:t>
            </a:r>
          </a:p>
          <a:p>
            <a:endParaRPr lang="el-GR" dirty="0" smtClean="0">
              <a:solidFill>
                <a:schemeClr val="bg1"/>
              </a:solidFill>
            </a:endParaRPr>
          </a:p>
          <a:p>
            <a:r>
              <a:rPr lang="el-GR" dirty="0" smtClean="0">
                <a:solidFill>
                  <a:schemeClr val="bg1"/>
                </a:solidFill>
              </a:rPr>
              <a:t>Πολύ λίγοι αντιστάθηκαν στο καθεστώς.</a:t>
            </a:r>
            <a:endParaRPr lang="el-G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Αυτοέλεγχος και λογοκρισία</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solidFill>
                  <a:schemeClr val="bg1"/>
                </a:solidFill>
              </a:rPr>
              <a:t>Σε όλα τα κράτη της Βαλκανικής (εκτός Γιουγκοσλαβίας)  		ισχυρός αυτοέλεγχος στη δημοσιογραφία (εκπαίδευση στον αυτοέλεγχο από την πλευρά των δημοσιογράφων, οδηγίες διευθυντή στους αρχισυντάκτες, ειδικός σκηνοθέτης για τα μεγάλα γεγονότα των ΚΚ, έλεγχος των κειμένων από τους αρχισυντάκτες, έλεγχος αρχισυντακτών από υψηλόβαθμα κομματικά στελέχη  	αγιοποίηση εικόνας ηγέτη).</a:t>
            </a:r>
            <a:endParaRPr lang="el-GR" dirty="0">
              <a:solidFill>
                <a:schemeClr val="bg1"/>
              </a:solidFill>
            </a:endParaRPr>
          </a:p>
        </p:txBody>
      </p:sp>
      <p:cxnSp>
        <p:nvCxnSpPr>
          <p:cNvPr id="5" name="4 - Ευθύγραμμο βέλος σύνδεσης"/>
          <p:cNvCxnSpPr/>
          <p:nvPr/>
        </p:nvCxnSpPr>
        <p:spPr>
          <a:xfrm>
            <a:off x="3714744" y="2357430"/>
            <a:ext cx="500066"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a:off x="2500298" y="5286388"/>
            <a:ext cx="500066"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solidFill>
                  <a:srgbClr val="FF0000"/>
                </a:solidFill>
              </a:rPr>
              <a:t>Βουλγαρία</a:t>
            </a:r>
            <a:r>
              <a:rPr lang="el-GR" dirty="0" smtClean="0"/>
              <a:t>: ισχυρός αυτοέλεγχος και αυτολογοκρισία στη παραγωγή/μετάδοση ειδήσεων.</a:t>
            </a:r>
          </a:p>
          <a:p>
            <a:pPr>
              <a:buNone/>
            </a:pPr>
            <a:endParaRPr lang="el-GR" dirty="0" smtClean="0"/>
          </a:p>
          <a:p>
            <a:r>
              <a:rPr lang="el-GR" b="1" dirty="0" smtClean="0">
                <a:solidFill>
                  <a:srgbClr val="FF0000"/>
                </a:solidFill>
              </a:rPr>
              <a:t>Αλβανία</a:t>
            </a:r>
            <a:r>
              <a:rPr lang="el-GR" b="1" dirty="0" smtClean="0"/>
              <a:t>: λογοκρισία </a:t>
            </a:r>
            <a:r>
              <a:rPr lang="el-GR" dirty="0" smtClean="0"/>
              <a:t>(πολιτικοί κομισάριοι  εφημερίδες, ραδιόφωνο, τηλεόραση)</a:t>
            </a:r>
          </a:p>
          <a:p>
            <a:endParaRPr lang="el-GR" b="1" dirty="0" smtClean="0"/>
          </a:p>
          <a:p>
            <a:r>
              <a:rPr lang="el-GR" b="1" dirty="0" smtClean="0">
                <a:solidFill>
                  <a:srgbClr val="FF0000"/>
                </a:solidFill>
              </a:rPr>
              <a:t>Ρουμανία</a:t>
            </a:r>
            <a:r>
              <a:rPr lang="el-GR" b="1" dirty="0" smtClean="0"/>
              <a:t>: </a:t>
            </a:r>
            <a:r>
              <a:rPr lang="el-GR" dirty="0" smtClean="0"/>
              <a:t>επίσημη </a:t>
            </a:r>
            <a:r>
              <a:rPr lang="el-GR" b="1" dirty="0" smtClean="0"/>
              <a:t>λογοκρισία</a:t>
            </a:r>
            <a:r>
              <a:rPr lang="el-GR" dirty="0" smtClean="0"/>
              <a:t> από την Επιτροπή Τύπου της ΚΕ του ΚΚΡ έως τη διάλυσή της το 1977.  Ωστόσο ποτέ δεν έπαψε η λογοκρισία. </a:t>
            </a:r>
            <a:endParaRPr lang="el-GR" dirty="0"/>
          </a:p>
        </p:txBody>
      </p:sp>
      <p:cxnSp>
        <p:nvCxnSpPr>
          <p:cNvPr id="4" name="3 - Ευθύγραμμο βέλος σύνδεσης"/>
          <p:cNvCxnSpPr/>
          <p:nvPr/>
        </p:nvCxnSpPr>
        <p:spPr>
          <a:xfrm>
            <a:off x="7429520" y="3357562"/>
            <a:ext cx="500066"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solidFill>
                  <a:schemeClr val="bg1"/>
                </a:solidFill>
              </a:rPr>
              <a:t>Τη δεκαετία του 1980 ακόμη αυστηρότερος έλεγχος.</a:t>
            </a:r>
          </a:p>
          <a:p>
            <a:pPr>
              <a:buNone/>
            </a:pPr>
            <a:endParaRPr lang="el-GR" dirty="0" smtClean="0">
              <a:solidFill>
                <a:schemeClr val="bg1"/>
              </a:solidFill>
            </a:endParaRPr>
          </a:p>
          <a:p>
            <a:r>
              <a:rPr lang="el-GR" dirty="0" smtClean="0">
                <a:solidFill>
                  <a:schemeClr val="bg1"/>
                </a:solidFill>
              </a:rPr>
              <a:t>Η λογοκρισία αφορούσε:</a:t>
            </a:r>
          </a:p>
          <a:p>
            <a:pPr>
              <a:buFont typeface="Wingdings" pitchFamily="2" charset="2"/>
              <a:buChar char="Ø"/>
            </a:pPr>
            <a:r>
              <a:rPr lang="el-GR" dirty="0" smtClean="0">
                <a:solidFill>
                  <a:schemeClr val="bg1"/>
                </a:solidFill>
              </a:rPr>
              <a:t>Τις εσωτερικές υποθέσεις</a:t>
            </a:r>
          </a:p>
          <a:p>
            <a:pPr>
              <a:buFont typeface="Wingdings" pitchFamily="2" charset="2"/>
              <a:buChar char="Ø"/>
            </a:pPr>
            <a:r>
              <a:rPr lang="el-GR" dirty="0" smtClean="0">
                <a:solidFill>
                  <a:schemeClr val="bg1"/>
                </a:solidFill>
              </a:rPr>
              <a:t>Τις ειδήσεις του ξένου Τύπου</a:t>
            </a:r>
          </a:p>
          <a:p>
            <a:pPr>
              <a:buFont typeface="Wingdings" pitchFamily="2" charset="2"/>
              <a:buChar char="Ø"/>
            </a:pPr>
            <a:r>
              <a:rPr lang="el-GR" dirty="0" smtClean="0">
                <a:solidFill>
                  <a:schemeClr val="bg1"/>
                </a:solidFill>
              </a:rPr>
              <a:t>Τις σχέσεις των κομμουνιστικών κρατών με άλλα κομμουνιστικά κράτη </a:t>
            </a:r>
          </a:p>
          <a:p>
            <a:pPr>
              <a:buFont typeface="Wingdings" pitchFamily="2" charset="2"/>
              <a:buChar char="Ø"/>
            </a:pPr>
            <a:r>
              <a:rPr lang="el-GR" dirty="0" smtClean="0">
                <a:solidFill>
                  <a:schemeClr val="bg1"/>
                </a:solidFill>
              </a:rPr>
              <a:t>Τις σχέσεις τους με τις μητέρες του Κομμουνισμού, Σοβιετική Ένωση και Λαϊκή Δημοκρατία της Κίνας.</a:t>
            </a:r>
            <a:r>
              <a:rPr lang="el-GR" dirty="0" smtClean="0"/>
              <a:t> </a:t>
            </a:r>
          </a:p>
          <a:p>
            <a:pPr>
              <a:buFont typeface="Wingdings" pitchFamily="2" charset="2"/>
              <a:buChar char="Ø"/>
            </a:pPr>
            <a:endParaRPr lang="el-G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b="1" dirty="0" smtClean="0">
              <a:solidFill>
                <a:srgbClr val="FF0000"/>
              </a:solidFill>
            </a:endParaRPr>
          </a:p>
          <a:p>
            <a:r>
              <a:rPr lang="el-GR" b="1" dirty="0" smtClean="0">
                <a:solidFill>
                  <a:srgbClr val="FF0000"/>
                </a:solidFill>
              </a:rPr>
              <a:t>Γιουγκοσλαβία: </a:t>
            </a:r>
            <a:r>
              <a:rPr lang="el-GR" dirty="0" smtClean="0">
                <a:solidFill>
                  <a:schemeClr val="bg1"/>
                </a:solidFill>
              </a:rPr>
              <a:t>εντελώς διαφορετική εικόνα. Ποιοτική δημοσιογραφική εκπαίδευση, κοινωνικό κύρος δημοσιογράφων, απουσία λογοκρισίας, ενημέρωση/πληροφόρηση του κοινού.</a:t>
            </a:r>
            <a:endParaRPr lang="el-GR" b="1" dirty="0">
              <a:solidFill>
                <a:schemeClr val="bg1"/>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274638"/>
            <a:ext cx="8043890" cy="5297502"/>
          </a:xfrm>
        </p:spPr>
        <p:txBody>
          <a:bodyPr>
            <a:normAutofit/>
          </a:bodyPr>
          <a:lstStyle/>
          <a:p>
            <a:r>
              <a:rPr lang="el-GR" sz="2000" dirty="0" smtClean="0">
                <a:solidFill>
                  <a:srgbClr val="FF0000"/>
                </a:solidFill>
              </a:rPr>
              <a:t/>
            </a:r>
            <a:br>
              <a:rPr lang="el-GR" sz="2000" dirty="0" smtClean="0">
                <a:solidFill>
                  <a:srgbClr val="FF0000"/>
                </a:solidFill>
              </a:rPr>
            </a:br>
            <a:r>
              <a:rPr lang="el-GR" sz="2400" dirty="0" smtClean="0">
                <a:solidFill>
                  <a:srgbClr val="FF0000"/>
                </a:solidFill>
              </a:rPr>
              <a:t>Κίνα: Το Τέλειο Ολοκληρωτικό Κράτος Υψηλής Τεχνολογίας</a:t>
            </a:r>
            <a:br>
              <a:rPr lang="el-GR" sz="2400" dirty="0" smtClean="0">
                <a:solidFill>
                  <a:srgbClr val="FF0000"/>
                </a:solidFill>
              </a:rPr>
            </a:br>
            <a:r>
              <a:rPr lang="el-GR" sz="2400" dirty="0" smtClean="0">
                <a:solidFill>
                  <a:srgbClr val="FF0000"/>
                </a:solidFill>
              </a:rPr>
              <a:t>του </a:t>
            </a:r>
            <a:r>
              <a:rPr lang="el-GR" sz="2400" dirty="0" err="1" smtClean="0">
                <a:solidFill>
                  <a:srgbClr val="FF0000"/>
                </a:solidFill>
              </a:rPr>
              <a:t>Judith</a:t>
            </a:r>
            <a:r>
              <a:rPr lang="el-GR" sz="2400" dirty="0" smtClean="0">
                <a:solidFill>
                  <a:srgbClr val="FF0000"/>
                </a:solidFill>
              </a:rPr>
              <a:t> </a:t>
            </a:r>
            <a:r>
              <a:rPr lang="el-GR" sz="2400" dirty="0" err="1" smtClean="0">
                <a:solidFill>
                  <a:srgbClr val="FF0000"/>
                </a:solidFill>
              </a:rPr>
              <a:t>Bergman</a:t>
            </a:r>
            <a:r>
              <a:rPr lang="el-GR" sz="2400" dirty="0" smtClean="0">
                <a:solidFill>
                  <a:srgbClr val="FF0000"/>
                </a:solidFill>
              </a:rPr>
              <a:t/>
            </a:r>
            <a:br>
              <a:rPr lang="el-GR" sz="2400" dirty="0" smtClean="0">
                <a:solidFill>
                  <a:srgbClr val="FF0000"/>
                </a:solidFill>
              </a:rPr>
            </a:br>
            <a:r>
              <a:rPr lang="el-GR" sz="2400" dirty="0" smtClean="0">
                <a:solidFill>
                  <a:srgbClr val="FF0000"/>
                </a:solidFill>
              </a:rPr>
              <a:t>3 Ιουλίου 2019</a:t>
            </a:r>
            <a:br>
              <a:rPr lang="el-GR" sz="2400" dirty="0" smtClean="0">
                <a:solidFill>
                  <a:srgbClr val="FF0000"/>
                </a:solidFill>
              </a:rPr>
            </a:br>
            <a:r>
              <a:rPr lang="el-GR" sz="2400" dirty="0" smtClean="0">
                <a:solidFill>
                  <a:srgbClr val="FF0000"/>
                </a:solidFill>
              </a:rPr>
              <a:t>Μετάφραση του πρωτότυπου κειμένου: </a:t>
            </a:r>
            <a:r>
              <a:rPr lang="el-GR" sz="2400" dirty="0" err="1" smtClean="0">
                <a:solidFill>
                  <a:srgbClr val="FF0000"/>
                </a:solidFill>
              </a:rPr>
              <a:t>China</a:t>
            </a:r>
            <a:r>
              <a:rPr lang="el-GR" sz="2400" dirty="0" smtClean="0">
                <a:solidFill>
                  <a:srgbClr val="FF0000"/>
                </a:solidFill>
              </a:rPr>
              <a:t>: </a:t>
            </a:r>
            <a:r>
              <a:rPr lang="el-GR" sz="2400" dirty="0" err="1" smtClean="0">
                <a:solidFill>
                  <a:srgbClr val="FF0000"/>
                </a:solidFill>
              </a:rPr>
              <a:t>The</a:t>
            </a:r>
            <a:r>
              <a:rPr lang="el-GR" sz="2400" dirty="0" smtClean="0">
                <a:solidFill>
                  <a:srgbClr val="FF0000"/>
                </a:solidFill>
              </a:rPr>
              <a:t> </a:t>
            </a:r>
            <a:r>
              <a:rPr lang="el-GR" sz="2400" dirty="0" err="1" smtClean="0">
                <a:solidFill>
                  <a:srgbClr val="FF0000"/>
                </a:solidFill>
              </a:rPr>
              <a:t>Perfect</a:t>
            </a:r>
            <a:r>
              <a:rPr lang="el-GR" sz="2400" dirty="0" smtClean="0">
                <a:solidFill>
                  <a:srgbClr val="FF0000"/>
                </a:solidFill>
              </a:rPr>
              <a:t> </a:t>
            </a:r>
            <a:r>
              <a:rPr lang="el-GR" sz="2400" dirty="0" err="1" smtClean="0">
                <a:solidFill>
                  <a:srgbClr val="FF0000"/>
                </a:solidFill>
              </a:rPr>
              <a:t>High</a:t>
            </a:r>
            <a:r>
              <a:rPr lang="el-GR" sz="2400" dirty="0" smtClean="0">
                <a:solidFill>
                  <a:srgbClr val="FF0000"/>
                </a:solidFill>
              </a:rPr>
              <a:t>-</a:t>
            </a:r>
            <a:r>
              <a:rPr lang="el-GR" sz="2400" dirty="0" err="1" smtClean="0">
                <a:solidFill>
                  <a:srgbClr val="FF0000"/>
                </a:solidFill>
              </a:rPr>
              <a:t>Tech</a:t>
            </a:r>
            <a:r>
              <a:rPr lang="el-GR" sz="2400" dirty="0" smtClean="0">
                <a:solidFill>
                  <a:srgbClr val="FF0000"/>
                </a:solidFill>
              </a:rPr>
              <a:t> </a:t>
            </a:r>
            <a:r>
              <a:rPr lang="el-GR" sz="2400" dirty="0" err="1" smtClean="0">
                <a:solidFill>
                  <a:srgbClr val="FF0000"/>
                </a:solidFill>
              </a:rPr>
              <a:t>Totalitarian</a:t>
            </a:r>
            <a:r>
              <a:rPr lang="el-GR" sz="2400" dirty="0" smtClean="0">
                <a:solidFill>
                  <a:srgbClr val="FF0000"/>
                </a:solidFill>
              </a:rPr>
              <a:t> </a:t>
            </a:r>
            <a:r>
              <a:rPr lang="el-GR" sz="2400" dirty="0" err="1" smtClean="0">
                <a:solidFill>
                  <a:srgbClr val="FF0000"/>
                </a:solidFill>
              </a:rPr>
              <a:t>State</a:t>
            </a:r>
            <a:r>
              <a:rPr lang="el-GR" sz="2400" dirty="0" smtClean="0">
                <a:solidFill>
                  <a:srgbClr val="FF0000"/>
                </a:solidFill>
              </a:rPr>
              <a:t/>
            </a:r>
            <a:br>
              <a:rPr lang="el-GR" sz="2400" dirty="0" smtClean="0">
                <a:solidFill>
                  <a:srgbClr val="FF0000"/>
                </a:solidFill>
              </a:rPr>
            </a:br>
            <a:r>
              <a:rPr lang="el-GR" sz="2400" dirty="0" smtClean="0">
                <a:solidFill>
                  <a:srgbClr val="FF0000"/>
                </a:solidFill>
              </a:rPr>
              <a:t/>
            </a:r>
            <a:br>
              <a:rPr lang="el-GR" sz="2400" dirty="0" smtClean="0">
                <a:solidFill>
                  <a:srgbClr val="FF0000"/>
                </a:solidFill>
              </a:rPr>
            </a:br>
            <a:r>
              <a:rPr lang="en-US" sz="2400" dirty="0" smtClean="0">
                <a:solidFill>
                  <a:srgbClr val="FF0000"/>
                </a:solidFill>
              </a:rPr>
              <a:t> </a:t>
            </a:r>
            <a:r>
              <a:rPr lang="en-US" sz="1600" dirty="0" smtClean="0">
                <a:solidFill>
                  <a:schemeClr val="bg1"/>
                </a:solidFill>
              </a:rPr>
              <a:t>https://el.gatestoneinstitute.org/14493/%CE%BA%CE%AF%CE%BD%CE%B1-%CE%BF%CE%BB%CE%BF%CE%BA%CE%BB%CE%B7%CF%81%CF%89%CF%84%CE%B9%CE%BA%CF%8C</a:t>
            </a:r>
            <a:endParaRPr lang="el-GR" sz="1600" dirty="0">
              <a:solidFill>
                <a:schemeClr val="bg1"/>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buNone/>
            </a:pPr>
            <a:r>
              <a:rPr lang="el-GR" sz="3200" i="1" dirty="0" smtClean="0"/>
              <a:t>	[…….] Προς το παρόν, η Κίνα βρίσκεται στη διαδικασία εκπλήρωσης όσων ο Στάλιν, ο Χίτλερ και ο Μάο μπορούσαν μόνο να ονειρευτούν: Το άψογο ολοκληρωτικό κράτος, που τροφοδοτείται από την ψηφιακή τεχνολογία, όπου οι πολίτες δεν μπορούν να κρυφτούν από το άγρυπνο βλέμμα του κομμουνιστικού καθεστώτος.</a:t>
            </a:r>
            <a:endParaRPr lang="el-GR" sz="3200" i="1"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buNone/>
            </a:pPr>
            <a:r>
              <a:rPr lang="el-GR" i="1" dirty="0" smtClean="0"/>
              <a:t>	Η Διοίκηση Κυβερνοχώρου της Κίνας (CAC)  </a:t>
            </a:r>
            <a:r>
              <a:rPr lang="el-GR" i="1" dirty="0" smtClean="0">
                <a:hlinkClick r:id="rId2"/>
              </a:rPr>
              <a:t>ιδρύθηκε το 2014.</a:t>
            </a:r>
            <a:r>
              <a:rPr lang="el-GR" i="1" dirty="0" smtClean="0"/>
              <a:t> Τον Μάιο του 2017, </a:t>
            </a:r>
            <a:r>
              <a:rPr lang="el-GR" i="1" dirty="0" smtClean="0">
                <a:hlinkClick r:id="rId3"/>
              </a:rPr>
              <a:t>σύμφωνα με αναφορά του </a:t>
            </a:r>
            <a:r>
              <a:rPr lang="el-GR" i="1" dirty="0" err="1" smtClean="0">
                <a:hlinkClick r:id="rId3"/>
              </a:rPr>
              <a:t>Reuters</a:t>
            </a:r>
            <a:r>
              <a:rPr lang="el-GR" i="1" dirty="0" smtClean="0"/>
              <a:t>, η CAC εισήγαγε αυστηρές οδηγίες απαιτώντας όλες οι διαδικτυακές πλατφόρμες που παράγουν ή διανέμουν ειδήσεις «να ελέγχονται από συντακτικό προσωπικό εγκεκριμένο από το κόμμα», </a:t>
            </a:r>
            <a:endParaRPr lang="el-GR" i="1"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i="1" dirty="0" smtClean="0"/>
              <a:t>	 </a:t>
            </a:r>
          </a:p>
          <a:p>
            <a:pPr>
              <a:buNone/>
            </a:pPr>
            <a:r>
              <a:rPr lang="el-GR" i="1" dirty="0" smtClean="0"/>
              <a:t>	το οποίο έχει «εγκριθεί από τα εθνικά ή τοπικά κυβερνητικά γραφεία διαδικτύου και πληροφοριών, ενώ οι εργαζόμενοι τους πρέπει να λαμβάνουν εκπαίδευση και να φέρουν διαπιστευτήρια από την κεντρική κυβέρνηση».</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solidFill>
                  <a:schemeClr val="bg1"/>
                </a:solidFill>
              </a:rPr>
              <a:t>Σοβιετικό μπλοκ:  45 χρόνια πολιτικό, οικονομικό, κοινωνικό μοντέλο Σοβιετικής Ένωσης</a:t>
            </a:r>
          </a:p>
          <a:p>
            <a:pPr>
              <a:buNone/>
            </a:pPr>
            <a:endParaRPr lang="el-GR" dirty="0" smtClean="0">
              <a:solidFill>
                <a:schemeClr val="bg1"/>
              </a:solidFill>
            </a:endParaRPr>
          </a:p>
          <a:p>
            <a:r>
              <a:rPr lang="el-GR" dirty="0" smtClean="0">
                <a:solidFill>
                  <a:schemeClr val="bg1"/>
                </a:solidFill>
              </a:rPr>
              <a:t>Διπλωματικός – στρατιωτικός τομέας: Σύμφωνο Βαρσοβίας</a:t>
            </a:r>
          </a:p>
          <a:p>
            <a:pPr>
              <a:buNone/>
            </a:pPr>
            <a:endParaRPr lang="el-GR" dirty="0" smtClean="0">
              <a:solidFill>
                <a:schemeClr val="bg1"/>
              </a:solidFill>
            </a:endParaRPr>
          </a:p>
          <a:p>
            <a:r>
              <a:rPr lang="el-GR" dirty="0" smtClean="0">
                <a:solidFill>
                  <a:schemeClr val="bg1"/>
                </a:solidFill>
              </a:rPr>
              <a:t>Οικονομία:</a:t>
            </a:r>
          </a:p>
          <a:p>
            <a:pPr>
              <a:buNone/>
            </a:pPr>
            <a:r>
              <a:rPr lang="el-GR" dirty="0" smtClean="0">
                <a:solidFill>
                  <a:schemeClr val="bg1"/>
                </a:solidFill>
              </a:rPr>
              <a:t>Αγροτικός τομέας: κολεκτιβοποίηση, συνεταιριστική εκμετάλλευση.</a:t>
            </a:r>
          </a:p>
          <a:p>
            <a:pPr>
              <a:buNone/>
            </a:pPr>
            <a:r>
              <a:rPr lang="el-GR" dirty="0" smtClean="0"/>
              <a:t>  </a:t>
            </a:r>
            <a:endParaRPr lang="el-G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απάθεια των πολιτών</a:t>
            </a:r>
            <a:endParaRPr lang="el-GR" dirty="0"/>
          </a:p>
        </p:txBody>
      </p:sp>
      <p:sp>
        <p:nvSpPr>
          <p:cNvPr id="3" name="2 - Θέση περιεχομένου"/>
          <p:cNvSpPr>
            <a:spLocks noGrp="1"/>
          </p:cNvSpPr>
          <p:nvPr>
            <p:ph idx="1"/>
          </p:nvPr>
        </p:nvSpPr>
        <p:spPr/>
        <p:txBody>
          <a:bodyPr/>
          <a:lstStyle/>
          <a:p>
            <a:r>
              <a:rPr lang="el-GR" dirty="0" smtClean="0">
                <a:solidFill>
                  <a:schemeClr val="bg1"/>
                </a:solidFill>
              </a:rPr>
              <a:t>Η προπαγάνδα δε γινόταν πιστευτή από όλους.</a:t>
            </a:r>
          </a:p>
          <a:p>
            <a:endParaRPr lang="el-GR" dirty="0" smtClean="0">
              <a:solidFill>
                <a:schemeClr val="bg1"/>
              </a:solidFill>
            </a:endParaRPr>
          </a:p>
          <a:p>
            <a:r>
              <a:rPr lang="el-GR" dirty="0" smtClean="0">
                <a:solidFill>
                  <a:schemeClr val="bg1"/>
                </a:solidFill>
              </a:rPr>
              <a:t>Διάβαζαν «ανάμεσα στις γραμμές», ανίχνευαν την αλήθεια μέσα από τις εκφράσεις των δημοσιογράφων, την εμφάνιση ή την εξαφάνιση ονομάτων κομματικών στελεχών ή ονομάτων χωρών.</a:t>
            </a:r>
          </a:p>
          <a:p>
            <a:r>
              <a:rPr lang="el-GR" dirty="0" smtClean="0">
                <a:solidFill>
                  <a:schemeClr val="bg1"/>
                </a:solidFill>
              </a:rPr>
              <a:t>Η έλλειψη πληροφόρησης γεννούσε την παραπληροφόρηση (φήμες, ενημερωτικές τηλεοπτικές εκπομπές άλλων χωρών).</a:t>
            </a:r>
            <a:endParaRPr lang="el-GR" dirty="0">
              <a:solidFill>
                <a:schemeClr val="bg1"/>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solidFill>
                  <a:schemeClr val="bg1"/>
                </a:solidFill>
              </a:rPr>
              <a:t>Τρεις διαφορετικοί κόσμοι πληροφόρησης</a:t>
            </a:r>
          </a:p>
          <a:p>
            <a:endParaRPr lang="el-GR" dirty="0" smtClean="0">
              <a:solidFill>
                <a:schemeClr val="bg1"/>
              </a:solidFill>
            </a:endParaRPr>
          </a:p>
          <a:p>
            <a:pPr>
              <a:buFont typeface="Wingdings" pitchFamily="2" charset="2"/>
              <a:buChar char="ü"/>
            </a:pPr>
            <a:r>
              <a:rPr lang="el-GR" dirty="0" smtClean="0">
                <a:solidFill>
                  <a:schemeClr val="bg1"/>
                </a:solidFill>
              </a:rPr>
              <a:t>Επίσημος 	έλεγχος, χειραγώγηση πολιτών</a:t>
            </a:r>
          </a:p>
          <a:p>
            <a:pPr>
              <a:buFont typeface="Wingdings" pitchFamily="2" charset="2"/>
              <a:buChar char="ü"/>
            </a:pPr>
            <a:r>
              <a:rPr lang="el-GR" dirty="0" smtClean="0">
                <a:solidFill>
                  <a:schemeClr val="bg1"/>
                </a:solidFill>
              </a:rPr>
              <a:t>Παράνομος 		φήμες, ψευδείς διαδόσεις, κ.ά.</a:t>
            </a:r>
          </a:p>
          <a:p>
            <a:pPr>
              <a:buFont typeface="Wingdings" pitchFamily="2" charset="2"/>
              <a:buChar char="ü"/>
            </a:pPr>
            <a:r>
              <a:rPr lang="el-GR" dirty="0" smtClean="0">
                <a:solidFill>
                  <a:schemeClr val="bg1"/>
                </a:solidFill>
              </a:rPr>
              <a:t>Πληροφόρηση από τα δυτικά ΜΜΕ.</a:t>
            </a:r>
            <a:endParaRPr lang="el-GR" dirty="0">
              <a:solidFill>
                <a:schemeClr val="bg1"/>
              </a:solidFill>
            </a:endParaRPr>
          </a:p>
        </p:txBody>
      </p:sp>
      <p:cxnSp>
        <p:nvCxnSpPr>
          <p:cNvPr id="5" name="4 - Ευθύγραμμο βέλος σύνδεσης"/>
          <p:cNvCxnSpPr/>
          <p:nvPr/>
        </p:nvCxnSpPr>
        <p:spPr>
          <a:xfrm>
            <a:off x="2571736" y="2928934"/>
            <a:ext cx="428628"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 name="7 - Ευθύγραμμο βέλος σύνδεσης"/>
          <p:cNvCxnSpPr/>
          <p:nvPr/>
        </p:nvCxnSpPr>
        <p:spPr>
          <a:xfrm>
            <a:off x="2928926" y="3429000"/>
            <a:ext cx="428628"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solidFill>
                  <a:schemeClr val="bg1"/>
                </a:solidFill>
              </a:rPr>
              <a:t>Αντίδραση πολιτών παθητική, σε ατομικό και συλλογικό επίπεδο, δεν πήρε ποτέ τη μορφή οργανωμένης αντίδρασης, όπως στην Κεντρική Ευρώπη.</a:t>
            </a:r>
            <a:endParaRPr lang="el-GR" dirty="0">
              <a:solidFill>
                <a:schemeClr val="bg1"/>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Αμφισβήτηση της κομματικής αλήθειας</a:t>
            </a:r>
            <a:endParaRPr lang="el-GR" dirty="0"/>
          </a:p>
        </p:txBody>
      </p:sp>
      <p:sp>
        <p:nvSpPr>
          <p:cNvPr id="3" name="2 - Θέση περιεχομένου"/>
          <p:cNvSpPr>
            <a:spLocks noGrp="1"/>
          </p:cNvSpPr>
          <p:nvPr>
            <p:ph idx="1"/>
          </p:nvPr>
        </p:nvSpPr>
        <p:spPr/>
        <p:txBody>
          <a:bodyPr/>
          <a:lstStyle/>
          <a:p>
            <a:r>
              <a:rPr lang="el-GR" dirty="0" smtClean="0"/>
              <a:t>Στην Κεντρική Ευρώπη από τις αρχές της δεκαετίας του 1980 τα κομματικά μέσα δέχονται ισχυρή αμφισβήτηση.</a:t>
            </a:r>
          </a:p>
          <a:p>
            <a:endParaRPr lang="el-GR" dirty="0" smtClean="0"/>
          </a:p>
          <a:p>
            <a:pPr algn="just"/>
            <a:r>
              <a:rPr lang="el-GR" dirty="0" smtClean="0">
                <a:solidFill>
                  <a:srgbClr val="FF0000"/>
                </a:solidFill>
              </a:rPr>
              <a:t>Ουγγαρία και Πολωνία </a:t>
            </a:r>
            <a:r>
              <a:rPr lang="el-GR" dirty="0" smtClean="0"/>
              <a:t>εξαιρετικά διαδεδομένος ο </a:t>
            </a:r>
            <a:r>
              <a:rPr lang="el-GR" b="1" dirty="0" smtClean="0"/>
              <a:t>παράνομος Τύπος</a:t>
            </a:r>
            <a:r>
              <a:rPr lang="el-GR" dirty="0" smtClean="0"/>
              <a:t>. </a:t>
            </a:r>
            <a:r>
              <a:rPr lang="el-GR" dirty="0" smtClean="0">
                <a:solidFill>
                  <a:srgbClr val="FF0000"/>
                </a:solidFill>
              </a:rPr>
              <a:t>Τσεχοσλοβακία</a:t>
            </a:r>
            <a:r>
              <a:rPr lang="el-GR" dirty="0" smtClean="0"/>
              <a:t>: έλεγχος των ειδήσεων προς τα ξένα ειδησεογραφικά πρακτορεία από τους διανοούμενους της Χάρτας 77, ώστε να</a:t>
            </a:r>
          </a:p>
          <a:p>
            <a:endParaRPr lang="el-G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buNone/>
            </a:pPr>
            <a:r>
              <a:rPr lang="el-GR" dirty="0" smtClean="0"/>
              <a:t>	</a:t>
            </a:r>
            <a:r>
              <a:rPr lang="el-GR" dirty="0" smtClean="0">
                <a:solidFill>
                  <a:schemeClr val="bg1"/>
                </a:solidFill>
              </a:rPr>
              <a:t>(φτάνει στη χώρα, μέσω των ξένων ειδησεογραφικών πρακτορείων, το τι ακριβώς τεκταίνεται στο εσωτερικό της), περιοδικά με </a:t>
            </a:r>
            <a:r>
              <a:rPr lang="el-GR" dirty="0" err="1" smtClean="0">
                <a:solidFill>
                  <a:schemeClr val="bg1"/>
                </a:solidFill>
              </a:rPr>
              <a:t>αντικομμουνιστική</a:t>
            </a:r>
            <a:r>
              <a:rPr lang="el-GR" dirty="0" smtClean="0">
                <a:solidFill>
                  <a:schemeClr val="bg1"/>
                </a:solidFill>
              </a:rPr>
              <a:t> ιδεολογία από εκδοτικούς οίκους ελεγχόμενους από την Καθολική Εκκλησία, κ.ά.</a:t>
            </a:r>
            <a:endParaRPr lang="el-GR" dirty="0">
              <a:solidFill>
                <a:schemeClr val="bg1"/>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smtClean="0">
              <a:solidFill>
                <a:srgbClr val="FF0000"/>
              </a:solidFill>
            </a:endParaRPr>
          </a:p>
          <a:p>
            <a:pPr algn="ctr">
              <a:buNone/>
            </a:pPr>
            <a:r>
              <a:rPr lang="el-GR" sz="4000" dirty="0" smtClean="0">
                <a:solidFill>
                  <a:srgbClr val="FF0000"/>
                </a:solidFill>
              </a:rPr>
              <a:t>	Βαλκάνια: </a:t>
            </a:r>
            <a:r>
              <a:rPr lang="el-GR" sz="4000" dirty="0" smtClean="0">
                <a:solidFill>
                  <a:schemeClr val="bg1"/>
                </a:solidFill>
              </a:rPr>
              <a:t>καμιά μορφή οργανωμένης αντίδρασης,  ούτε αντιπολιτευόμενος Τύπος με παράνομη διακίνηση</a:t>
            </a:r>
            <a:endParaRPr lang="el-GR" sz="4000" dirty="0">
              <a:solidFill>
                <a:srgbClr val="FF0000"/>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endParaRPr lang="el-GR" dirty="0"/>
          </a:p>
        </p:txBody>
      </p:sp>
      <p:sp>
        <p:nvSpPr>
          <p:cNvPr id="3" name="2 - Θέση περιεχομένου"/>
          <p:cNvSpPr>
            <a:spLocks noGrp="1"/>
          </p:cNvSpPr>
          <p:nvPr>
            <p:ph idx="1"/>
          </p:nvPr>
        </p:nvSpPr>
        <p:spPr/>
        <p:txBody>
          <a:bodyPr>
            <a:normAutofit/>
          </a:bodyPr>
          <a:lstStyle/>
          <a:p>
            <a:r>
              <a:rPr lang="el-GR" dirty="0" smtClean="0">
                <a:solidFill>
                  <a:schemeClr val="bg1"/>
                </a:solidFill>
              </a:rPr>
              <a:t>Ωστόσο τα ΜΜΕ έπαιξαν σημαντικό ρόλο στην κατάρρευση των κομμουνιστικών καθεστώτων, ιδιαίτερα στη</a:t>
            </a:r>
            <a:r>
              <a:rPr lang="el-GR" dirty="0" smtClean="0"/>
              <a:t> </a:t>
            </a:r>
            <a:r>
              <a:rPr lang="el-GR" b="1" dirty="0" smtClean="0">
                <a:solidFill>
                  <a:srgbClr val="FF0000"/>
                </a:solidFill>
              </a:rPr>
              <a:t>Ρουμανία</a:t>
            </a:r>
            <a:r>
              <a:rPr lang="el-GR" dirty="0" smtClean="0"/>
              <a:t> </a:t>
            </a:r>
            <a:r>
              <a:rPr lang="el-GR" dirty="0" smtClean="0">
                <a:solidFill>
                  <a:schemeClr val="bg1"/>
                </a:solidFill>
              </a:rPr>
              <a:t>και την </a:t>
            </a:r>
            <a:r>
              <a:rPr lang="el-GR" b="1" dirty="0" smtClean="0">
                <a:solidFill>
                  <a:srgbClr val="FF0000"/>
                </a:solidFill>
              </a:rPr>
              <a:t>Αλβανία</a:t>
            </a:r>
            <a:r>
              <a:rPr lang="el-GR" dirty="0" smtClean="0"/>
              <a:t>.</a:t>
            </a:r>
          </a:p>
          <a:p>
            <a:endParaRPr lang="el-GR" dirty="0" smtClean="0"/>
          </a:p>
          <a:p>
            <a:r>
              <a:rPr lang="el-GR" dirty="0" smtClean="0">
                <a:solidFill>
                  <a:schemeClr val="bg1"/>
                </a:solidFill>
              </a:rPr>
              <a:t>Στις χώρες που η μετάβαση στη δημοκρατία έγινε ομαλότερα, τα ΜΜΕ δυσκολεύτηκαν να προσαρμοστούν στις νέες συνθήκες.</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endParaRPr lang="el-GR" sz="1800" dirty="0" smtClean="0"/>
          </a:p>
          <a:p>
            <a:pPr>
              <a:buNone/>
            </a:pPr>
            <a:r>
              <a:rPr lang="el-GR" sz="1800" b="1" dirty="0" smtClean="0"/>
              <a:t>	</a:t>
            </a:r>
            <a:r>
              <a:rPr lang="el-GR" dirty="0" smtClean="0"/>
              <a:t>Βλ. και το άρθρο «</a:t>
            </a:r>
            <a:r>
              <a:rPr lang="el-GR" b="1" dirty="0" smtClean="0"/>
              <a:t>Ο ρόλος των ΜΜΕ στην κατάρρευση του κομμουνισμού»</a:t>
            </a:r>
          </a:p>
          <a:p>
            <a:pPr>
              <a:buNone/>
            </a:pPr>
            <a:r>
              <a:rPr lang="el-GR" sz="1800" b="1" dirty="0" smtClean="0"/>
              <a:t>Πηγή:</a:t>
            </a:r>
            <a:endParaRPr lang="el-GR" sz="1800" dirty="0" smtClean="0"/>
          </a:p>
          <a:p>
            <a:pPr>
              <a:buNone/>
            </a:pPr>
            <a:r>
              <a:rPr lang="el-GR" sz="1800" dirty="0" smtClean="0"/>
              <a:t>	</a:t>
            </a:r>
            <a:r>
              <a:rPr lang="en-US" sz="1800" dirty="0" smtClean="0"/>
              <a:t>https://www.dw.com/el/%CE%BF-%CF%81%CF%8C%CE%BB%CE%BF%CF%82-%CF%84%CF%89%CE%BD-%CE%BC%CE%BC%CE%B5-%CF%83%CF%84%CE%B7%CE%BD-%CE%BA%CE%B1%CF%84%CE%AC%CF%81%CF%81%CE%B5%CF%85%CF%83%CE%B7-%CF%84%CE%BF%CF%85-%CE%BA%CE%BF%CE%BC%CE%BC%CE%BF%CF%85%CE%BD%CE%B9%CF%83%CE%BC%CE%BF%CF%8D/a-4973466</a:t>
            </a:r>
            <a:endParaRPr lang="el-GR" sz="1800" dirty="0" smtClean="0"/>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a:t>
            </a:r>
            <a:r>
              <a:rPr lang="el-GR" dirty="0" smtClean="0">
                <a:solidFill>
                  <a:schemeClr val="bg1"/>
                </a:solidFill>
              </a:rPr>
              <a:t>Δευτερογενής τομέας:</a:t>
            </a:r>
            <a:r>
              <a:rPr lang="en-US" dirty="0" smtClean="0">
                <a:solidFill>
                  <a:schemeClr val="bg1"/>
                </a:solidFill>
              </a:rPr>
              <a:t> </a:t>
            </a:r>
            <a:r>
              <a:rPr lang="el-GR" dirty="0" smtClean="0">
                <a:solidFill>
                  <a:schemeClr val="bg1"/>
                </a:solidFill>
              </a:rPr>
              <a:t>κρατικοποίηση παραγωγικών μονάδων, σοβιετικό μοντέλο ταχείας εκβιομηχάνισης 	μεγάλα βιομηχανικά συγκροτήματα καλύπτουν όλους τους τομείς της οικονομίας.</a:t>
            </a:r>
          </a:p>
          <a:p>
            <a:pPr>
              <a:buNone/>
            </a:pPr>
            <a:endParaRPr lang="el-GR" dirty="0" smtClean="0">
              <a:solidFill>
                <a:schemeClr val="bg1"/>
              </a:solidFill>
            </a:endParaRPr>
          </a:p>
          <a:p>
            <a:pPr>
              <a:buFont typeface="Wingdings" pitchFamily="2" charset="2"/>
              <a:buChar char="q"/>
            </a:pPr>
            <a:r>
              <a:rPr lang="el-GR" dirty="0" smtClean="0">
                <a:solidFill>
                  <a:schemeClr val="bg1"/>
                </a:solidFill>
              </a:rPr>
              <a:t>Παιδεία - Πολιτισμός:</a:t>
            </a:r>
          </a:p>
          <a:p>
            <a:pPr>
              <a:buNone/>
            </a:pPr>
            <a:r>
              <a:rPr lang="el-GR" dirty="0" smtClean="0">
                <a:solidFill>
                  <a:schemeClr val="bg1"/>
                </a:solidFill>
              </a:rPr>
              <a:t> 	Εκπαιδευτικό σύστημα 		αντιγραφή του σοβιετικού. Ξενόγλωσσα σχολεία έκλεισαν. Κινηματογράφος-εκδοτικοί οίκοι εθνικοποιήθηκαν.</a:t>
            </a:r>
            <a:endParaRPr lang="el-GR" dirty="0">
              <a:solidFill>
                <a:schemeClr val="bg1"/>
              </a:solidFill>
            </a:endParaRPr>
          </a:p>
        </p:txBody>
      </p:sp>
      <p:cxnSp>
        <p:nvCxnSpPr>
          <p:cNvPr id="6" name="5 - Ευθύγραμμο βέλος σύνδεσης"/>
          <p:cNvCxnSpPr/>
          <p:nvPr/>
        </p:nvCxnSpPr>
        <p:spPr>
          <a:xfrm>
            <a:off x="3643306" y="2786058"/>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 name="7 - Ευθύγραμμο βέλος σύνδεσης"/>
          <p:cNvCxnSpPr/>
          <p:nvPr/>
        </p:nvCxnSpPr>
        <p:spPr>
          <a:xfrm>
            <a:off x="4929190" y="5072074"/>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Πολιτική σκηνή:</a:t>
            </a:r>
          </a:p>
          <a:p>
            <a:pPr>
              <a:buNone/>
            </a:pPr>
            <a:r>
              <a:rPr lang="el-GR" dirty="0" smtClean="0"/>
              <a:t>	Κατάργηση πολυκομματισμού. Εξουσία στα χέρια του Κομμουνιστικού Κόμματος.</a:t>
            </a:r>
          </a:p>
          <a:p>
            <a:pPr>
              <a:buNone/>
            </a:pPr>
            <a:endParaRPr lang="el-GR" dirty="0" smtClean="0"/>
          </a:p>
          <a:p>
            <a:r>
              <a:rPr lang="el-GR" dirty="0" smtClean="0"/>
              <a:t>ΜΜΕ: Σοβιετικό μοντέλο</a:t>
            </a:r>
          </a:p>
          <a:p>
            <a:pPr>
              <a:buNone/>
            </a:pPr>
            <a:r>
              <a:rPr lang="el-GR" dirty="0" smtClean="0"/>
              <a:t>	Ανήκουν στο κράτος. Υποστηρίζουν το ΚΚ και την εργατική τάξη. Ιδεολογική </a:t>
            </a:r>
            <a:r>
              <a:rPr lang="el-GR" dirty="0" err="1" smtClean="0"/>
              <a:t>ομογενοποίηση</a:t>
            </a:r>
            <a:r>
              <a:rPr lang="el-GR" dirty="0" smtClean="0"/>
              <a:t> της κοινωνίας. Μέσα χειραγώγησης, προπαγάνδα. Δημοσιογράφος 	εργάτης της κοινωνίας, </a:t>
            </a:r>
            <a:endParaRPr lang="el-GR" dirty="0"/>
          </a:p>
        </p:txBody>
      </p:sp>
      <p:cxnSp>
        <p:nvCxnSpPr>
          <p:cNvPr id="4" name="3 - Ευθύγραμμο βέλος σύνδεσης"/>
          <p:cNvCxnSpPr/>
          <p:nvPr/>
        </p:nvCxnSpPr>
        <p:spPr>
          <a:xfrm>
            <a:off x="3571868" y="5643578"/>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solidFill>
                  <a:schemeClr val="bg1"/>
                </a:solidFill>
              </a:rPr>
              <a:t>Υπηρετεί  το προλεταριάτο και το κόμμα. Άρθρα πατερναλιστικά, διδακτικά.</a:t>
            </a:r>
          </a:p>
          <a:p>
            <a:pPr>
              <a:buNone/>
            </a:pPr>
            <a:endParaRPr lang="el-GR" dirty="0" smtClean="0">
              <a:solidFill>
                <a:schemeClr val="bg1"/>
              </a:solidFill>
            </a:endParaRPr>
          </a:p>
          <a:p>
            <a:pPr algn="ctr">
              <a:buNone/>
            </a:pPr>
            <a:r>
              <a:rPr lang="el-GR" dirty="0" smtClean="0">
                <a:solidFill>
                  <a:schemeClr val="bg1"/>
                </a:solidFill>
              </a:rPr>
              <a:t>Θέσεις Λένιν για τον ρόλο των εφημερίδων στην προώθηση της σοσιαλιστικής επανάστασης </a:t>
            </a:r>
          </a:p>
          <a:p>
            <a:pPr>
              <a:buNone/>
            </a:pPr>
            <a:endParaRPr lang="el-GR" dirty="0" smtClean="0">
              <a:solidFill>
                <a:schemeClr val="bg1"/>
              </a:solidFill>
            </a:endParaRPr>
          </a:p>
          <a:p>
            <a:pPr>
              <a:buNone/>
            </a:pPr>
            <a:endParaRPr lang="el-GR" dirty="0" smtClean="0">
              <a:solidFill>
                <a:schemeClr val="bg1"/>
              </a:solidFill>
            </a:endParaRPr>
          </a:p>
          <a:p>
            <a:pPr algn="ctr">
              <a:buNone/>
            </a:pPr>
            <a:r>
              <a:rPr lang="el-GR" dirty="0" smtClean="0">
                <a:solidFill>
                  <a:schemeClr val="bg1"/>
                </a:solidFill>
              </a:rPr>
              <a:t>Στόχοι των ΚΚ στις χώρες της Κεντρικής Ευρώπης και των Βαλκανίων</a:t>
            </a:r>
          </a:p>
          <a:p>
            <a:pPr>
              <a:buNone/>
            </a:pPr>
            <a:endParaRPr lang="el-GR" dirty="0"/>
          </a:p>
        </p:txBody>
      </p:sp>
      <p:cxnSp>
        <p:nvCxnSpPr>
          <p:cNvPr id="4" name="3 - Ευθύγραμμο βέλος σύνδεσης"/>
          <p:cNvCxnSpPr/>
          <p:nvPr/>
        </p:nvCxnSpPr>
        <p:spPr>
          <a:xfrm rot="5400000">
            <a:off x="4144166" y="4499776"/>
            <a:ext cx="428628"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Οι φορείς της εξουσίας</a:t>
            </a:r>
            <a:br>
              <a:rPr lang="el-GR" dirty="0" smtClean="0"/>
            </a:br>
            <a:endParaRPr lang="el-GR" dirty="0"/>
          </a:p>
        </p:txBody>
      </p:sp>
      <p:sp>
        <p:nvSpPr>
          <p:cNvPr id="3" name="2 - Θέση περιεχομένου"/>
          <p:cNvSpPr>
            <a:spLocks noGrp="1"/>
          </p:cNvSpPr>
          <p:nvPr>
            <p:ph idx="1"/>
          </p:nvPr>
        </p:nvSpPr>
        <p:spPr>
          <a:xfrm>
            <a:off x="285720" y="1500174"/>
            <a:ext cx="8229600" cy="4994912"/>
          </a:xfrm>
        </p:spPr>
        <p:txBody>
          <a:bodyPr>
            <a:normAutofit fontScale="92500" lnSpcReduction="10000"/>
          </a:bodyPr>
          <a:lstStyle/>
          <a:p>
            <a:r>
              <a:rPr lang="el-GR" sz="3000" dirty="0" smtClean="0">
                <a:solidFill>
                  <a:schemeClr val="bg1"/>
                </a:solidFill>
              </a:rPr>
              <a:t>Μοναδικός φορέας εξουσίας	Κομμουνιστικά Κόμματα</a:t>
            </a:r>
          </a:p>
          <a:p>
            <a:endParaRPr lang="el-GR" sz="3000" dirty="0" smtClean="0">
              <a:solidFill>
                <a:schemeClr val="bg1"/>
              </a:solidFill>
            </a:endParaRPr>
          </a:p>
          <a:p>
            <a:r>
              <a:rPr lang="el-GR" sz="3000" dirty="0" smtClean="0">
                <a:solidFill>
                  <a:schemeClr val="bg1"/>
                </a:solidFill>
              </a:rPr>
              <a:t>Διάλυση κοινωνικών θεσμών – φορέων του παρελθόντος  (άλλα πολιτικά κόμματα, Εκκλησία, στρατός, σωματεία, κ.ά.) </a:t>
            </a:r>
          </a:p>
          <a:p>
            <a:endParaRPr lang="el-GR" sz="3000" dirty="0" smtClean="0">
              <a:solidFill>
                <a:schemeClr val="bg1"/>
              </a:solidFill>
            </a:endParaRPr>
          </a:p>
          <a:p>
            <a:r>
              <a:rPr lang="el-GR" sz="3000" dirty="0" smtClean="0">
                <a:solidFill>
                  <a:schemeClr val="bg1"/>
                </a:solidFill>
              </a:rPr>
              <a:t>Συντάγματα Ρουμανίας, Βουλγαρίας, Αλβανίας </a:t>
            </a:r>
          </a:p>
          <a:p>
            <a:pPr>
              <a:buNone/>
            </a:pPr>
            <a:r>
              <a:rPr lang="el-GR" sz="3000" dirty="0" smtClean="0">
                <a:solidFill>
                  <a:schemeClr val="bg1"/>
                </a:solidFill>
              </a:rPr>
              <a:t>  	δημοκρατικός συγκεντρωτισμός.</a:t>
            </a:r>
          </a:p>
          <a:p>
            <a:pPr>
              <a:buNone/>
            </a:pPr>
            <a:r>
              <a:rPr lang="el-GR" sz="3000" dirty="0" smtClean="0">
                <a:solidFill>
                  <a:schemeClr val="bg1"/>
                </a:solidFill>
              </a:rPr>
              <a:t>	Τα ΚΚ είχαν ταυτιστεί με τα κράτη</a:t>
            </a:r>
          </a:p>
          <a:p>
            <a:pPr>
              <a:buNone/>
            </a:pPr>
            <a:r>
              <a:rPr lang="el-GR" dirty="0" smtClean="0"/>
              <a:t>	</a:t>
            </a:r>
            <a:endParaRPr lang="el-GR" dirty="0"/>
          </a:p>
        </p:txBody>
      </p:sp>
      <p:cxnSp>
        <p:nvCxnSpPr>
          <p:cNvPr id="4" name="3 - Ευθύγραμμο βέλος σύνδεσης"/>
          <p:cNvCxnSpPr/>
          <p:nvPr/>
        </p:nvCxnSpPr>
        <p:spPr>
          <a:xfrm>
            <a:off x="5214942" y="1785926"/>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a:off x="7786710" y="4786322"/>
            <a:ext cx="357190" cy="1588"/>
          </a:xfrm>
          <a:prstGeom prst="straightConnector1">
            <a:avLst/>
          </a:prstGeom>
          <a:ln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1892</TotalTime>
  <Words>1124</Words>
  <Application>Microsoft Office PowerPoint</Application>
  <PresentationFormat>Προβολή στην οθόνη (4:3)</PresentationFormat>
  <Paragraphs>242</Paragraphs>
  <Slides>57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57</vt:i4>
      </vt:variant>
    </vt:vector>
  </HeadingPairs>
  <TitlesOfParts>
    <vt:vector size="58" baseType="lpstr">
      <vt:lpstr>Αποκορύφωμα</vt:lpstr>
      <vt:lpstr> ΜΑΘΗΜΑ: ΕΝΤΥΠΑ ΚΑΙ ΗΛΕΚΤΡΟΝΙΚΑ ΜΜΕ ΣΤΑ ΒΑΛΚΑΝΙΑ  I. ΕΝΤΥΠΑ ΔΗΜΗΤΡΑ ΠΑΤΡΩΝΙΔΟΥ </vt:lpstr>
      <vt:lpstr> Ο τυποσ στα βαλκανια κατα την περιοδο του κομμουνισμου  (1945-1989)   ΔΗΜΗΤΡΑ ΠΑΤΡΩΝΙΔΟΥ  </vt:lpstr>
      <vt:lpstr>ΠΕΡΙΕΧΟΜΕΝΑ ΜΑΘΗΜΑΤΟΣ </vt:lpstr>
      <vt:lpstr> Το ιστορικό και πολιτικό πλαίσιο  </vt:lpstr>
      <vt:lpstr>Διαφάνεια 5</vt:lpstr>
      <vt:lpstr>Διαφάνεια 6</vt:lpstr>
      <vt:lpstr>Διαφάνεια 7</vt:lpstr>
      <vt:lpstr>Διαφάνεια 8</vt:lpstr>
      <vt:lpstr>Οι φορείς της εξουσίας </vt:lpstr>
      <vt:lpstr>Διαφάνεια 10</vt:lpstr>
      <vt:lpstr>Τα Μέσα Ενημέρωσης </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 ΚΚ-ΜΜΕ μια σχέση μονομερούς εξάρτησης </vt:lpstr>
      <vt:lpstr> </vt:lpstr>
      <vt:lpstr>Διαφάνεια 26</vt:lpstr>
      <vt:lpstr>Διαφάνεια 27</vt:lpstr>
      <vt:lpstr> Ο βούλγαρος  αντιφρονούντας συγγραφέας Γκεόργκι Μαρκώφ πεθαίνει στο Λονδίνο το 1978, δολοφονημένος από πράκτορες της CSS (КДС) και της KGB με τη «βουλγαρική ομπρέλα» Πηγή: https://www.lifo.gr/team/sansimera/41543  </vt:lpstr>
      <vt:lpstr>Διαφάνεια 29</vt:lpstr>
      <vt:lpstr>Η «βουλγαρική ομπρέλα»</vt:lpstr>
      <vt:lpstr>Διαφάνεια 31</vt:lpstr>
      <vt:lpstr>Διαφάνεια 32</vt:lpstr>
      <vt:lpstr>Διαφάνεια 33</vt:lpstr>
      <vt:lpstr>Διαφάνεια 34</vt:lpstr>
      <vt:lpstr>Διαφάνεια 35</vt:lpstr>
      <vt:lpstr>Οι δημοσιογράφοι</vt:lpstr>
      <vt:lpstr>Διαφάνεια 37</vt:lpstr>
      <vt:lpstr>Διαφάνεια 38</vt:lpstr>
      <vt:lpstr>Διαφάνεια 39</vt:lpstr>
      <vt:lpstr>Διαφάνεια 40</vt:lpstr>
      <vt:lpstr>Διαφάνεια 41</vt:lpstr>
      <vt:lpstr>Αυτοέλεγχος και λογοκρισία </vt:lpstr>
      <vt:lpstr>Διαφάνεια 43</vt:lpstr>
      <vt:lpstr>Διαφάνεια 44</vt:lpstr>
      <vt:lpstr>Διαφάνεια 45</vt:lpstr>
      <vt:lpstr> Κίνα: Το Τέλειο Ολοκληρωτικό Κράτος Υψηλής Τεχνολογίας του Judith Bergman 3 Ιουλίου 2019 Μετάφραση του πρωτότυπου κειμένου: China: The Perfect High-Tech Totalitarian State   https://el.gatestoneinstitute.org/14493/%CE%BA%CE%AF%CE%BD%CE%B1-%CE%BF%CE%BB%CE%BF%CE%BA%CE%BB%CE%B7%CF%81%CF%89%CF%84%CE%B9%CE%BA%CF%8C</vt:lpstr>
      <vt:lpstr>Διαφάνεια 47</vt:lpstr>
      <vt:lpstr>Διαφάνεια 48</vt:lpstr>
      <vt:lpstr>Διαφάνεια 49</vt:lpstr>
      <vt:lpstr>Η απάθεια των πολιτών</vt:lpstr>
      <vt:lpstr>Διαφάνεια 51</vt:lpstr>
      <vt:lpstr>Διαφάνεια 52</vt:lpstr>
      <vt:lpstr>Αμφισβήτηση της κομματικής αλήθειας</vt:lpstr>
      <vt:lpstr>Διαφάνεια 54</vt:lpstr>
      <vt:lpstr>Διαφάνεια 55</vt:lpstr>
      <vt:lpstr>Διαφάνεια 56</vt:lpstr>
      <vt:lpstr>Διαφάνεια 57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τυποσ στα κατα την περιοδο του κομμουνισμου</dc:title>
  <dc:creator>User</dc:creator>
  <cp:lastModifiedBy>User</cp:lastModifiedBy>
  <cp:revision>69</cp:revision>
  <dcterms:created xsi:type="dcterms:W3CDTF">2020-10-31T11:04:08Z</dcterms:created>
  <dcterms:modified xsi:type="dcterms:W3CDTF">2020-11-06T19:07:10Z</dcterms:modified>
</cp:coreProperties>
</file>