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11" name="10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CE325FFB-4DCC-43B4-8C14-336BCCAA2B3F}" type="datetimeFigureOut">
              <a:rPr lang="el-GR" smtClean="0"/>
              <a:t>21/3/24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5765A7E-5BCF-446C-A582-8B9557861A01}" type="slidenum">
              <a:rPr lang="el-GR" smtClean="0"/>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p>
            <a:r>
              <a:rPr kumimoji="0" lang="el-GR"/>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E325FFB-4DCC-43B4-8C14-336BCCAA2B3F}" type="datetimeFigureOut">
              <a:rPr lang="el-GR" smtClean="0"/>
              <a:t>21/3/24</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5765A7E-5BCF-446C-A582-8B9557861A0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980728"/>
            <a:ext cx="7772400" cy="1828800"/>
          </a:xfrm>
        </p:spPr>
        <p:txBody>
          <a:bodyPr/>
          <a:lstStyle/>
          <a:p>
            <a:r>
              <a:rPr lang="en-US" dirty="0"/>
              <a:t>Why democracy matters</a:t>
            </a:r>
            <a:endParaRPr lang="el-GR" dirty="0"/>
          </a:p>
        </p:txBody>
      </p:sp>
      <p:sp>
        <p:nvSpPr>
          <p:cNvPr id="3" name="2 - Υπότιτλος"/>
          <p:cNvSpPr>
            <a:spLocks noGrp="1"/>
          </p:cNvSpPr>
          <p:nvPr>
            <p:ph type="subTitle" idx="1"/>
          </p:nvPr>
        </p:nvSpPr>
        <p:spPr/>
        <p:txBody>
          <a:bodyPr/>
          <a:lstStyle/>
          <a:p>
            <a:r>
              <a:rPr lang="en-US" dirty="0"/>
              <a:t>Rory Steward</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552" y="260648"/>
            <a:ext cx="8183880" cy="1051560"/>
          </a:xfrm>
        </p:spPr>
        <p:txBody>
          <a:bodyPr/>
          <a:lstStyle/>
          <a:p>
            <a:r>
              <a:rPr lang="en-US" dirty="0"/>
              <a:t>Core ideas</a:t>
            </a:r>
            <a:endParaRPr lang="el-GR" dirty="0"/>
          </a:p>
        </p:txBody>
      </p:sp>
      <p:sp>
        <p:nvSpPr>
          <p:cNvPr id="5" name="4 - Θέση περιεχομένου"/>
          <p:cNvSpPr>
            <a:spLocks noGrp="1"/>
          </p:cNvSpPr>
          <p:nvPr>
            <p:ph idx="1"/>
          </p:nvPr>
        </p:nvSpPr>
        <p:spPr>
          <a:xfrm>
            <a:off x="395536" y="1700808"/>
            <a:ext cx="8183880" cy="3809584"/>
          </a:xfrm>
        </p:spPr>
        <p:txBody>
          <a:bodyPr>
            <a:normAutofit fontScale="77500" lnSpcReduction="20000"/>
          </a:bodyPr>
          <a:lstStyle/>
          <a:p>
            <a:r>
              <a:rPr lang="en-US" dirty="0"/>
              <a:t>1. What is the topic of the speech and the speaker’s main argument? </a:t>
            </a:r>
            <a:endParaRPr lang="el-GR" dirty="0"/>
          </a:p>
          <a:p>
            <a:r>
              <a:rPr lang="en-US" dirty="0"/>
              <a:t>2. What is democracy suffering from in recent years? </a:t>
            </a:r>
            <a:endParaRPr lang="el-GR" dirty="0"/>
          </a:p>
          <a:p>
            <a:r>
              <a:rPr lang="en-US" dirty="0"/>
              <a:t>3. How are politicians viewed by the common people and what does that illustrate about democracy? </a:t>
            </a:r>
            <a:endParaRPr lang="el-GR" dirty="0"/>
          </a:p>
          <a:p>
            <a:r>
              <a:rPr lang="en-US" dirty="0"/>
              <a:t>4. How can democracy be restored? (</a:t>
            </a:r>
            <a:r>
              <a:rPr lang="en-US" dirty="0" err="1"/>
              <a:t>i</a:t>
            </a:r>
            <a:r>
              <a:rPr lang="en-US" dirty="0"/>
              <a:t>. e. who is at fault and what should be done to revive it?) </a:t>
            </a:r>
            <a:endParaRPr lang="el-GR" dirty="0"/>
          </a:p>
          <a:p>
            <a:r>
              <a:rPr lang="en-US" dirty="0"/>
              <a:t>5. In par. 13, the speaker says, “if democracy is to flourish, it is about the active and informed engagement of every citizen”. Explain in your own words.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39552" y="260648"/>
            <a:ext cx="8183880" cy="792088"/>
          </a:xfrm>
        </p:spPr>
        <p:txBody>
          <a:bodyPr/>
          <a:lstStyle/>
          <a:p>
            <a:r>
              <a:rPr lang="en-US" dirty="0"/>
              <a:t>Rhetorical strategies</a:t>
            </a:r>
            <a:endParaRPr lang="el-GR" dirty="0"/>
          </a:p>
        </p:txBody>
      </p:sp>
      <p:sp>
        <p:nvSpPr>
          <p:cNvPr id="5" name="4 - Θέση περιεχομένου"/>
          <p:cNvSpPr>
            <a:spLocks noGrp="1"/>
          </p:cNvSpPr>
          <p:nvPr>
            <p:ph idx="1"/>
          </p:nvPr>
        </p:nvSpPr>
        <p:spPr>
          <a:xfrm>
            <a:off x="395536" y="1196752"/>
            <a:ext cx="8183880" cy="4968552"/>
          </a:xfrm>
        </p:spPr>
        <p:txBody>
          <a:bodyPr>
            <a:normAutofit fontScale="70000" lnSpcReduction="20000"/>
          </a:bodyPr>
          <a:lstStyle/>
          <a:p>
            <a:r>
              <a:rPr lang="en-US" dirty="0"/>
              <a:t>1. What introductory techniques are used in the beginning? </a:t>
            </a:r>
            <a:endParaRPr lang="el-GR" dirty="0"/>
          </a:p>
          <a:p>
            <a:r>
              <a:rPr lang="en-US" dirty="0"/>
              <a:t>2. What textual pattern does the speaker use to develop his main argument? (e. g. thesis followed by supporting arguments, refutation strategy, narration, exemplification etc.) </a:t>
            </a:r>
            <a:endParaRPr lang="el-GR" dirty="0"/>
          </a:p>
          <a:p>
            <a:r>
              <a:rPr lang="en-US" dirty="0"/>
              <a:t>3. How does the speaker build credibility? </a:t>
            </a:r>
            <a:endParaRPr lang="el-GR" dirty="0"/>
          </a:p>
          <a:p>
            <a:r>
              <a:rPr lang="en-US" dirty="0"/>
              <a:t>4. Give examples of contrast he draws.</a:t>
            </a:r>
            <a:endParaRPr lang="el-GR" dirty="0"/>
          </a:p>
          <a:p>
            <a:r>
              <a:rPr lang="en-US" dirty="0"/>
              <a:t>5. In par 9, he says “Democracy is not a question of structures. It is a state of mind. It is an activity. And part of that activity is honesty.” What rhetorical techniques can you identify here? What effect is being achieved through them?</a:t>
            </a:r>
            <a:endParaRPr lang="el-GR" dirty="0"/>
          </a:p>
          <a:p>
            <a:r>
              <a:rPr lang="en-US" dirty="0"/>
              <a:t>6. Which rhetorical strategies can you recognize in par. 10 “And the second thing we should do is understand the genius of our societies. Our societies have never been so educated, have never been so energized, have never been so healthy, have never known so much, cared so much, or wanted so much, and it is a genius of the local.”</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548680"/>
            <a:ext cx="8183880" cy="1051560"/>
          </a:xfrm>
        </p:spPr>
        <p:txBody>
          <a:bodyPr>
            <a:normAutofit fontScale="90000"/>
          </a:bodyPr>
          <a:lstStyle/>
          <a:p>
            <a:r>
              <a:rPr lang="en-US" dirty="0"/>
              <a:t>. </a:t>
            </a:r>
            <a:r>
              <a:rPr lang="en-US" sz="2700" dirty="0"/>
              <a:t>Guess the meaning of the words from their context or your background knowledge of English</a:t>
            </a:r>
            <a:endParaRPr lang="el-GR" sz="2700" dirty="0"/>
          </a:p>
        </p:txBody>
      </p:sp>
      <p:sp>
        <p:nvSpPr>
          <p:cNvPr id="3" name="2 - Θέση περιεχομένου"/>
          <p:cNvSpPr>
            <a:spLocks noGrp="1"/>
          </p:cNvSpPr>
          <p:nvPr>
            <p:ph idx="1"/>
          </p:nvPr>
        </p:nvSpPr>
        <p:spPr>
          <a:xfrm>
            <a:off x="467544" y="1484784"/>
            <a:ext cx="8183880" cy="4187952"/>
          </a:xfrm>
        </p:spPr>
        <p:txBody>
          <a:bodyPr>
            <a:normAutofit fontScale="55000" lnSpcReduction="20000"/>
          </a:bodyPr>
          <a:lstStyle/>
          <a:p>
            <a:pPr>
              <a:buNone/>
            </a:pPr>
            <a:endParaRPr lang="el-GR" dirty="0"/>
          </a:p>
          <a:p>
            <a:r>
              <a:rPr lang="en-US" dirty="0"/>
              <a:t> </a:t>
            </a:r>
            <a:endParaRPr lang="el-GR" dirty="0"/>
          </a:p>
          <a:p>
            <a:r>
              <a:rPr lang="en-US" dirty="0"/>
              <a:t>1. “In Jamaica, for example -- look at Jamaican members of Parliament, you meet them, and they're often people who are </a:t>
            </a:r>
            <a:r>
              <a:rPr lang="en-US" b="1" u="sng" dirty="0"/>
              <a:t>Rhodes Scholars</a:t>
            </a:r>
            <a:r>
              <a:rPr lang="en-US" dirty="0"/>
              <a:t>, who've studied at Harvard or at Princeton, and yet, you go down to downtown Kingston, and you are looking at one of the most depressing sites that you can see”</a:t>
            </a:r>
            <a:endParaRPr lang="el-GR" dirty="0"/>
          </a:p>
          <a:p>
            <a:r>
              <a:rPr lang="en-US" dirty="0"/>
              <a:t> </a:t>
            </a:r>
            <a:endParaRPr lang="el-GR" dirty="0"/>
          </a:p>
          <a:p>
            <a:r>
              <a:rPr lang="en-US" dirty="0"/>
              <a:t>2. “What we find in Afghanistan is a </a:t>
            </a:r>
            <a:r>
              <a:rPr lang="en-US" b="1" u="sng" dirty="0"/>
              <a:t>judiciary</a:t>
            </a:r>
            <a:r>
              <a:rPr lang="en-US" dirty="0"/>
              <a:t> that is weak and corrupt,”</a:t>
            </a:r>
            <a:endParaRPr lang="el-GR" dirty="0"/>
          </a:p>
          <a:p>
            <a:r>
              <a:rPr lang="en-US" dirty="0"/>
              <a:t> </a:t>
            </a:r>
            <a:endParaRPr lang="el-GR" dirty="0"/>
          </a:p>
          <a:p>
            <a:r>
              <a:rPr lang="en-US" dirty="0"/>
              <a:t>3. “We went through a period of feeling that the lesson learned from Bosnia was that elections held too early enshrined </a:t>
            </a:r>
            <a:r>
              <a:rPr lang="en-US" b="1" u="sng" dirty="0"/>
              <a:t>sectarian violence</a:t>
            </a:r>
            <a:r>
              <a:rPr lang="en-US" dirty="0"/>
              <a:t>, enshrined extremist parties, so in Iraq in 2003 the decision was made, let's not have elections for two years.”</a:t>
            </a:r>
            <a:endParaRPr lang="el-GR" dirty="0"/>
          </a:p>
          <a:p>
            <a:r>
              <a:rPr lang="en-US" dirty="0"/>
              <a:t> </a:t>
            </a:r>
            <a:endParaRPr lang="el-GR" dirty="0"/>
          </a:p>
          <a:p>
            <a:r>
              <a:rPr lang="en-US" dirty="0"/>
              <a:t>4. “the developments in Chongqing contribute to </a:t>
            </a:r>
            <a:r>
              <a:rPr lang="en-US" b="1" u="sng" dirty="0"/>
              <a:t>sustainable development</a:t>
            </a:r>
            <a:r>
              <a:rPr lang="en-US" dirty="0"/>
              <a:t> in </a:t>
            </a:r>
            <a:r>
              <a:rPr lang="en-US" b="1" u="sng" dirty="0"/>
              <a:t>carbon capture,”</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76672"/>
            <a:ext cx="8183880" cy="576064"/>
          </a:xfrm>
        </p:spPr>
        <p:txBody>
          <a:bodyPr>
            <a:normAutofit/>
          </a:bodyPr>
          <a:lstStyle/>
          <a:p>
            <a:r>
              <a:rPr lang="en-US" sz="2400" dirty="0"/>
              <a:t>Match the words with their definitions</a:t>
            </a:r>
            <a:endParaRPr lang="el-GR" sz="2400" dirty="0"/>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3852429443"/>
              </p:ext>
            </p:extLst>
          </p:nvPr>
        </p:nvGraphicFramePr>
        <p:xfrm>
          <a:off x="480218" y="1181100"/>
          <a:ext cx="8183564" cy="4495800"/>
        </p:xfrm>
        <a:graphic>
          <a:graphicData uri="http://schemas.openxmlformats.org/drawingml/2006/table">
            <a:tbl>
              <a:tblPr firstRow="1" bandRow="1">
                <a:tableStyleId>{5C22544A-7EE6-4342-B048-85BDC9FD1C3A}</a:tableStyleId>
              </a:tblPr>
              <a:tblGrid>
                <a:gridCol w="1800002">
                  <a:extLst>
                    <a:ext uri="{9D8B030D-6E8A-4147-A177-3AD203B41FA5}">
                      <a16:colId xmlns:a16="http://schemas.microsoft.com/office/drawing/2014/main" val="20000"/>
                    </a:ext>
                  </a:extLst>
                </a:gridCol>
                <a:gridCol w="6383562">
                  <a:extLst>
                    <a:ext uri="{9D8B030D-6E8A-4147-A177-3AD203B41FA5}">
                      <a16:colId xmlns:a16="http://schemas.microsoft.com/office/drawing/2014/main" val="20001"/>
                    </a:ext>
                  </a:extLst>
                </a:gridCol>
              </a:tblGrid>
              <a:tr h="370840">
                <a:tc>
                  <a:txBody>
                    <a:bodyPr/>
                    <a:lstStyle/>
                    <a:p>
                      <a:r>
                        <a:rPr lang="en-US" dirty="0"/>
                        <a:t>words</a:t>
                      </a:r>
                      <a:endParaRPr lang="el-GR" dirty="0"/>
                    </a:p>
                  </a:txBody>
                  <a:tcPr/>
                </a:tc>
                <a:tc>
                  <a:txBody>
                    <a:bodyPr/>
                    <a:lstStyle/>
                    <a:p>
                      <a:r>
                        <a:rPr lang="en-US" dirty="0"/>
                        <a:t>definitions</a:t>
                      </a:r>
                      <a:endParaRPr lang="el-GR" dirty="0"/>
                    </a:p>
                  </a:txBody>
                  <a:tcPr/>
                </a:tc>
                <a:extLst>
                  <a:ext uri="{0D108BD9-81ED-4DB2-BD59-A6C34878D82A}">
                    <a16:rowId xmlns:a16="http://schemas.microsoft.com/office/drawing/2014/main" val="10000"/>
                  </a:ext>
                </a:extLst>
              </a:tr>
              <a:tr h="370840">
                <a:tc>
                  <a:txBody>
                    <a:bodyPr/>
                    <a:lstStyle/>
                    <a:p>
                      <a:r>
                        <a:rPr lang="en-US" sz="1600" dirty="0"/>
                        <a:t>1.Interim</a:t>
                      </a:r>
                      <a:endParaRPr lang="el-GR" sz="1600" dirty="0"/>
                    </a:p>
                  </a:txBody>
                  <a:tcPr/>
                </a:tc>
                <a:tc>
                  <a:txBody>
                    <a:bodyPr/>
                    <a:lstStyle/>
                    <a:p>
                      <a:r>
                        <a:rPr lang="en-US" sz="1600" dirty="0"/>
                        <a:t>a. Full of energy</a:t>
                      </a:r>
                      <a:endParaRPr lang="el-GR" sz="1600" dirty="0"/>
                    </a:p>
                  </a:txBody>
                  <a:tcPr/>
                </a:tc>
                <a:extLst>
                  <a:ext uri="{0D108BD9-81ED-4DB2-BD59-A6C34878D82A}">
                    <a16:rowId xmlns:a16="http://schemas.microsoft.com/office/drawing/2014/main" val="10001"/>
                  </a:ext>
                </a:extLst>
              </a:tr>
              <a:tr h="370840">
                <a:tc>
                  <a:txBody>
                    <a:bodyPr/>
                    <a:lstStyle/>
                    <a:p>
                      <a:r>
                        <a:rPr lang="en-US" sz="1600" dirty="0"/>
                        <a:t>2.Tap into</a:t>
                      </a:r>
                      <a:endParaRPr lang="el-GR" sz="1600" dirty="0"/>
                    </a:p>
                  </a:txBody>
                  <a:tcPr/>
                </a:tc>
                <a:tc>
                  <a:txBody>
                    <a:bodyPr/>
                    <a:lstStyle/>
                    <a:p>
                      <a:r>
                        <a:rPr lang="en-US" sz="1600" dirty="0"/>
                        <a:t>b. S/He who knows everything</a:t>
                      </a:r>
                      <a:endParaRPr lang="el-GR" sz="1600" dirty="0"/>
                    </a:p>
                  </a:txBody>
                  <a:tcPr/>
                </a:tc>
                <a:extLst>
                  <a:ext uri="{0D108BD9-81ED-4DB2-BD59-A6C34878D82A}">
                    <a16:rowId xmlns:a16="http://schemas.microsoft.com/office/drawing/2014/main" val="10002"/>
                  </a:ext>
                </a:extLst>
              </a:tr>
              <a:tr h="370840">
                <a:tc>
                  <a:txBody>
                    <a:bodyPr/>
                    <a:lstStyle/>
                    <a:p>
                      <a:r>
                        <a:rPr lang="en-US" sz="1600" dirty="0"/>
                        <a:t>3.Vibrant</a:t>
                      </a:r>
                      <a:endParaRPr lang="el-GR" sz="1600" dirty="0"/>
                    </a:p>
                  </a:txBody>
                  <a:tcPr/>
                </a:tc>
                <a:tc>
                  <a:txBody>
                    <a:bodyPr/>
                    <a:lstStyle/>
                    <a:p>
                      <a:r>
                        <a:rPr lang="en-US" sz="1600" dirty="0"/>
                        <a:t>c. To take by force</a:t>
                      </a:r>
                      <a:endParaRPr lang="el-GR" sz="1600" dirty="0"/>
                    </a:p>
                  </a:txBody>
                  <a:tcPr/>
                </a:tc>
                <a:extLst>
                  <a:ext uri="{0D108BD9-81ED-4DB2-BD59-A6C34878D82A}">
                    <a16:rowId xmlns:a16="http://schemas.microsoft.com/office/drawing/2014/main" val="10003"/>
                  </a:ext>
                </a:extLst>
              </a:tr>
              <a:tr h="370840">
                <a:tc>
                  <a:txBody>
                    <a:bodyPr/>
                    <a:lstStyle/>
                    <a:p>
                      <a:r>
                        <a:rPr lang="en-US" sz="1600" dirty="0"/>
                        <a:t>4.Omniscient</a:t>
                      </a:r>
                      <a:endParaRPr lang="el-GR" sz="1600" dirty="0"/>
                    </a:p>
                  </a:txBody>
                  <a:tcPr/>
                </a:tc>
                <a:tc>
                  <a:txBody>
                    <a:bodyPr/>
                    <a:lstStyle/>
                    <a:p>
                      <a:r>
                        <a:rPr lang="en-US" sz="1600" dirty="0"/>
                        <a:t>d. S/He</a:t>
                      </a:r>
                      <a:r>
                        <a:rPr lang="en-US" sz="1600" baseline="0" dirty="0"/>
                        <a:t> who advocates measures beyond the norm</a:t>
                      </a:r>
                      <a:endParaRPr lang="el-GR" sz="1600" dirty="0"/>
                    </a:p>
                  </a:txBody>
                  <a:tcPr/>
                </a:tc>
                <a:extLst>
                  <a:ext uri="{0D108BD9-81ED-4DB2-BD59-A6C34878D82A}">
                    <a16:rowId xmlns:a16="http://schemas.microsoft.com/office/drawing/2014/main" val="10004"/>
                  </a:ext>
                </a:extLst>
              </a:tr>
              <a:tr h="370840">
                <a:tc>
                  <a:txBody>
                    <a:bodyPr/>
                    <a:lstStyle/>
                    <a:p>
                      <a:r>
                        <a:rPr lang="en-US" sz="1600" dirty="0"/>
                        <a:t>5.Extract</a:t>
                      </a:r>
                      <a:endParaRPr lang="el-GR" sz="1600" dirty="0"/>
                    </a:p>
                  </a:txBody>
                  <a:tcPr/>
                </a:tc>
                <a:tc>
                  <a:txBody>
                    <a:bodyPr/>
                    <a:lstStyle/>
                    <a:p>
                      <a:r>
                        <a:rPr lang="en-US" sz="1600" dirty="0"/>
                        <a:t>e. Interval, temporary</a:t>
                      </a:r>
                      <a:endParaRPr lang="el-GR" sz="1600" dirty="0"/>
                    </a:p>
                  </a:txBody>
                  <a:tcPr/>
                </a:tc>
                <a:extLst>
                  <a:ext uri="{0D108BD9-81ED-4DB2-BD59-A6C34878D82A}">
                    <a16:rowId xmlns:a16="http://schemas.microsoft.com/office/drawing/2014/main" val="10005"/>
                  </a:ext>
                </a:extLst>
              </a:tr>
              <a:tr h="370840">
                <a:tc>
                  <a:txBody>
                    <a:bodyPr/>
                    <a:lstStyle/>
                    <a:p>
                      <a:r>
                        <a:rPr lang="en-US" sz="1600" dirty="0"/>
                        <a:t>6.Extremist</a:t>
                      </a:r>
                      <a:endParaRPr lang="el-GR" sz="1600" dirty="0"/>
                    </a:p>
                  </a:txBody>
                  <a:tcPr/>
                </a:tc>
                <a:tc>
                  <a:txBody>
                    <a:bodyPr/>
                    <a:lstStyle/>
                    <a:p>
                      <a:r>
                        <a:rPr lang="en-US" sz="1600" dirty="0"/>
                        <a:t>f. Body of people elected to serve as administrators</a:t>
                      </a:r>
                      <a:endParaRPr lang="el-GR" sz="1600" dirty="0"/>
                    </a:p>
                  </a:txBody>
                  <a:tcPr/>
                </a:tc>
                <a:extLst>
                  <a:ext uri="{0D108BD9-81ED-4DB2-BD59-A6C34878D82A}">
                    <a16:rowId xmlns:a16="http://schemas.microsoft.com/office/drawing/2014/main" val="10006"/>
                  </a:ext>
                </a:extLst>
              </a:tr>
              <a:tr h="370840">
                <a:tc>
                  <a:txBody>
                    <a:bodyPr/>
                    <a:lstStyle/>
                    <a:p>
                      <a:r>
                        <a:rPr lang="en-US" sz="1600" dirty="0"/>
                        <a:t>7.Sectarian</a:t>
                      </a:r>
                      <a:endParaRPr lang="el-GR" sz="1600" dirty="0"/>
                    </a:p>
                  </a:txBody>
                  <a:tcPr/>
                </a:tc>
                <a:tc>
                  <a:txBody>
                    <a:bodyPr/>
                    <a:lstStyle/>
                    <a:p>
                      <a:r>
                        <a:rPr lang="en-US" sz="1600" dirty="0"/>
                        <a:t>g.</a:t>
                      </a:r>
                      <a:r>
                        <a:rPr kumimoji="0" lang="en-US" sz="1600" kern="1200" dirty="0">
                          <a:solidFill>
                            <a:schemeClr val="dk1"/>
                          </a:solidFill>
                          <a:latin typeface="+mn-lt"/>
                          <a:ea typeface="+mn-ea"/>
                          <a:cs typeface="+mn-cs"/>
                        </a:rPr>
                        <a:t> To establish access/a connection to </a:t>
                      </a:r>
                      <a:r>
                        <a:rPr kumimoji="0" lang="en-US" sz="1600" kern="1200" dirty="0" err="1">
                          <a:solidFill>
                            <a:schemeClr val="dk1"/>
                          </a:solidFill>
                          <a:latin typeface="+mn-lt"/>
                          <a:ea typeface="+mn-ea"/>
                          <a:cs typeface="+mn-cs"/>
                        </a:rPr>
                        <a:t>sth</a:t>
                      </a:r>
                      <a:r>
                        <a:rPr kumimoji="0" lang="en-US" sz="1600" kern="1200" dirty="0">
                          <a:solidFill>
                            <a:schemeClr val="dk1"/>
                          </a:solidFill>
                          <a:latin typeface="+mn-lt"/>
                          <a:ea typeface="+mn-ea"/>
                          <a:cs typeface="+mn-cs"/>
                        </a:rPr>
                        <a:t>, (take advantage of </a:t>
                      </a:r>
                      <a:r>
                        <a:rPr kumimoji="0" lang="en-US" sz="1600" kern="1200" dirty="0" err="1">
                          <a:solidFill>
                            <a:schemeClr val="dk1"/>
                          </a:solidFill>
                          <a:latin typeface="+mn-lt"/>
                          <a:ea typeface="+mn-ea"/>
                          <a:cs typeface="+mn-cs"/>
                        </a:rPr>
                        <a:t>sth</a:t>
                      </a:r>
                      <a:r>
                        <a:rPr kumimoji="0" lang="en-US" sz="1600" kern="1200" dirty="0">
                          <a:solidFill>
                            <a:schemeClr val="dk1"/>
                          </a:solidFill>
                          <a:latin typeface="+mn-lt"/>
                          <a:ea typeface="+mn-ea"/>
                          <a:cs typeface="+mn-cs"/>
                        </a:rPr>
                        <a:t>)</a:t>
                      </a:r>
                      <a:endParaRPr lang="el-GR" sz="1600" dirty="0"/>
                    </a:p>
                  </a:txBody>
                  <a:tcPr/>
                </a:tc>
                <a:extLst>
                  <a:ext uri="{0D108BD9-81ED-4DB2-BD59-A6C34878D82A}">
                    <a16:rowId xmlns:a16="http://schemas.microsoft.com/office/drawing/2014/main" val="10007"/>
                  </a:ext>
                </a:extLst>
              </a:tr>
              <a:tr h="370840">
                <a:tc>
                  <a:txBody>
                    <a:bodyPr/>
                    <a:lstStyle/>
                    <a:p>
                      <a:r>
                        <a:rPr lang="en-US" sz="1600" dirty="0"/>
                        <a:t>8.Council</a:t>
                      </a:r>
                      <a:endParaRPr lang="el-GR" sz="1600" dirty="0"/>
                    </a:p>
                  </a:txBody>
                  <a:tcPr/>
                </a:tc>
                <a:tc>
                  <a:txBody>
                    <a:bodyPr/>
                    <a:lstStyle/>
                    <a:p>
                      <a:r>
                        <a:rPr lang="en-US" sz="1600" dirty="0"/>
                        <a:t>h.</a:t>
                      </a:r>
                      <a:r>
                        <a:rPr kumimoji="0" lang="en-US" sz="1600" kern="1200" dirty="0">
                          <a:solidFill>
                            <a:schemeClr val="dk1"/>
                          </a:solidFill>
                          <a:latin typeface="+mn-lt"/>
                          <a:ea typeface="+mn-ea"/>
                          <a:cs typeface="+mn-cs"/>
                        </a:rPr>
                        <a:t> </a:t>
                      </a:r>
                      <a:r>
                        <a:rPr kumimoji="0" lang="el-GR" sz="1600" kern="1200" dirty="0">
                          <a:solidFill>
                            <a:schemeClr val="dk1"/>
                          </a:solidFill>
                          <a:latin typeface="+mn-lt"/>
                          <a:ea typeface="+mn-ea"/>
                          <a:cs typeface="+mn-cs"/>
                        </a:rPr>
                        <a:t>Τ</a:t>
                      </a:r>
                      <a:r>
                        <a:rPr kumimoji="0" lang="en-US" sz="1600" kern="1200" dirty="0">
                          <a:solidFill>
                            <a:schemeClr val="dk1"/>
                          </a:solidFill>
                          <a:latin typeface="+mn-lt"/>
                          <a:ea typeface="+mn-ea"/>
                          <a:cs typeface="+mn-cs"/>
                        </a:rPr>
                        <a:t>o search thoroughly by destroying, pillaging and plundering</a:t>
                      </a:r>
                      <a:endParaRPr lang="el-GR" sz="1600" dirty="0"/>
                    </a:p>
                  </a:txBody>
                  <a:tcPr/>
                </a:tc>
                <a:extLst>
                  <a:ext uri="{0D108BD9-81ED-4DB2-BD59-A6C34878D82A}">
                    <a16:rowId xmlns:a16="http://schemas.microsoft.com/office/drawing/2014/main" val="10008"/>
                  </a:ext>
                </a:extLst>
              </a:tr>
              <a:tr h="370840">
                <a:tc>
                  <a:txBody>
                    <a:bodyPr/>
                    <a:lstStyle/>
                    <a:p>
                      <a:r>
                        <a:rPr lang="en-US" sz="1600" dirty="0"/>
                        <a:t>9.Ransack</a:t>
                      </a:r>
                      <a:endParaRPr lang="el-GR" sz="1600" dirty="0"/>
                    </a:p>
                  </a:txBody>
                  <a:tcPr/>
                </a:tc>
                <a:tc>
                  <a:txBody>
                    <a:bodyPr/>
                    <a:lstStyle/>
                    <a:p>
                      <a:r>
                        <a:rPr lang="en-US" sz="1600" dirty="0" err="1"/>
                        <a:t>i</a:t>
                      </a:r>
                      <a:r>
                        <a:rPr lang="en-US" sz="1600" dirty="0"/>
                        <a:t>.</a:t>
                      </a:r>
                      <a:r>
                        <a:rPr kumimoji="0" lang="en-US" sz="1600" kern="1200" dirty="0">
                          <a:solidFill>
                            <a:schemeClr val="dk1"/>
                          </a:solidFill>
                          <a:latin typeface="+mn-lt"/>
                          <a:ea typeface="+mn-ea"/>
                          <a:cs typeface="+mn-cs"/>
                        </a:rPr>
                        <a:t> </a:t>
                      </a:r>
                      <a:r>
                        <a:rPr kumimoji="0" lang="el-GR" sz="1600" kern="1200" dirty="0">
                          <a:solidFill>
                            <a:schemeClr val="dk1"/>
                          </a:solidFill>
                          <a:latin typeface="+mn-lt"/>
                          <a:ea typeface="+mn-ea"/>
                          <a:cs typeface="+mn-cs"/>
                        </a:rPr>
                        <a:t>Τ</a:t>
                      </a:r>
                      <a:r>
                        <a:rPr kumimoji="0" lang="en-US" sz="1600" kern="1200" dirty="0">
                          <a:solidFill>
                            <a:schemeClr val="dk1"/>
                          </a:solidFill>
                          <a:latin typeface="+mn-lt"/>
                          <a:ea typeface="+mn-ea"/>
                          <a:cs typeface="+mn-cs"/>
                        </a:rPr>
                        <a:t>o bring to life again, to impart new energy and spirit</a:t>
                      </a:r>
                      <a:endParaRPr lang="el-GR" sz="1600" dirty="0"/>
                    </a:p>
                  </a:txBody>
                  <a:tcPr/>
                </a:tc>
                <a:extLst>
                  <a:ext uri="{0D108BD9-81ED-4DB2-BD59-A6C34878D82A}">
                    <a16:rowId xmlns:a16="http://schemas.microsoft.com/office/drawing/2014/main" val="10009"/>
                  </a:ext>
                </a:extLst>
              </a:tr>
              <a:tr h="370840">
                <a:tc>
                  <a:txBody>
                    <a:bodyPr/>
                    <a:lstStyle/>
                    <a:p>
                      <a:r>
                        <a:rPr lang="en-US" sz="1600" dirty="0"/>
                        <a:t>10.Revivify</a:t>
                      </a:r>
                      <a:endParaRPr lang="el-GR" sz="1600" dirty="0"/>
                    </a:p>
                  </a:txBody>
                  <a:tcPr/>
                </a:tc>
                <a:tc>
                  <a:txBody>
                    <a:bodyPr/>
                    <a:lstStyle/>
                    <a:p>
                      <a:r>
                        <a:rPr lang="en-US" sz="1600" dirty="0"/>
                        <a:t>j.</a:t>
                      </a:r>
                      <a:r>
                        <a:rPr kumimoji="0" lang="en-US" sz="1600" kern="1200" dirty="0">
                          <a:solidFill>
                            <a:schemeClr val="dk1"/>
                          </a:solidFill>
                          <a:latin typeface="+mn-lt"/>
                          <a:ea typeface="+mn-ea"/>
                          <a:cs typeface="+mn-cs"/>
                        </a:rPr>
                        <a:t> Dogmatic, partisan, narrow minded, </a:t>
                      </a:r>
                      <a:r>
                        <a:rPr kumimoji="0" lang="el-GR" sz="1600" kern="1200" dirty="0">
                          <a:solidFill>
                            <a:schemeClr val="dk1"/>
                          </a:solidFill>
                          <a:latin typeface="+mn-lt"/>
                          <a:ea typeface="+mn-ea"/>
                          <a:cs typeface="+mn-cs"/>
                        </a:rPr>
                        <a:t>αιρετικός</a:t>
                      </a:r>
                      <a:endParaRPr lang="el-GR"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332656"/>
            <a:ext cx="8183880" cy="720080"/>
          </a:xfrm>
        </p:spPr>
        <p:txBody>
          <a:bodyPr/>
          <a:lstStyle/>
          <a:p>
            <a:r>
              <a:rPr lang="en-US" dirty="0"/>
              <a:t>Derivatives</a:t>
            </a:r>
            <a:endParaRPr lang="el-GR" dirty="0"/>
          </a:p>
        </p:txBody>
      </p:sp>
      <p:sp>
        <p:nvSpPr>
          <p:cNvPr id="3" name="2 - Θέση περιεχομένου"/>
          <p:cNvSpPr>
            <a:spLocks noGrp="1"/>
          </p:cNvSpPr>
          <p:nvPr>
            <p:ph idx="1"/>
          </p:nvPr>
        </p:nvSpPr>
        <p:spPr>
          <a:xfrm>
            <a:off x="467544" y="1052736"/>
            <a:ext cx="8183880" cy="5184576"/>
          </a:xfrm>
        </p:spPr>
        <p:txBody>
          <a:bodyPr>
            <a:normAutofit fontScale="92500" lnSpcReduction="10000"/>
          </a:bodyPr>
          <a:lstStyle/>
          <a:p>
            <a:r>
              <a:rPr lang="en-US" sz="2400" dirty="0"/>
              <a:t>1. ___ (President) and ___ (parliament) elections are to be held in three months. </a:t>
            </a:r>
            <a:endParaRPr lang="el-GR" sz="2400" dirty="0"/>
          </a:p>
          <a:p>
            <a:r>
              <a:rPr lang="en-US" sz="2400" dirty="0"/>
              <a:t>2. ___ (distinguish) academics argued that __ (democratic) have this ___ (credit) range of side effects. </a:t>
            </a:r>
            <a:endParaRPr lang="el-GR" sz="2400" dirty="0"/>
          </a:p>
          <a:p>
            <a:r>
              <a:rPr lang="en-US" sz="2400" dirty="0"/>
              <a:t>3. The point about democracy is not that it is ___ (instrument), but that it delivers legitimate, ___ (effect), ___ (prosper) rule of law. </a:t>
            </a:r>
            <a:endParaRPr lang="el-GR" sz="2400" dirty="0"/>
          </a:p>
          <a:p>
            <a:r>
              <a:rPr lang="en-US" sz="2400" dirty="0"/>
              <a:t> 4. Local ___ (elect) should take place at the district level with ___ (province) governors being elected.</a:t>
            </a:r>
            <a:endParaRPr lang="el-GR" sz="2400" dirty="0"/>
          </a:p>
          <a:p>
            <a:r>
              <a:rPr lang="en-US" sz="2400" dirty="0"/>
              <a:t>5. 400 years of maturing ___ (democrat), colleagues in Parliament who seem to me, as individuals, reasonably __ (impress), an __ (increase) educated, energetic, ____ (inform) population, and yet a deep, deep sense of ___ (disappoint).</a:t>
            </a:r>
            <a:endParaRPr lang="el-GR" sz="2400" dirty="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TotalTime>
  <Words>759</Words>
  <Application>Microsoft Macintosh PowerPoint</Application>
  <PresentationFormat>Προβολή στην οθόνη (4:3)</PresentationFormat>
  <Paragraphs>54</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Verdana</vt:lpstr>
      <vt:lpstr>Wingdings 2</vt:lpstr>
      <vt:lpstr>Άποψη</vt:lpstr>
      <vt:lpstr>Why democracy matters</vt:lpstr>
      <vt:lpstr>Core ideas</vt:lpstr>
      <vt:lpstr>Rhetorical strategies</vt:lpstr>
      <vt:lpstr>. Guess the meaning of the words from their context or your background knowledge of English</vt:lpstr>
      <vt:lpstr>Match the words with their definitions</vt:lpstr>
      <vt:lpstr>Derivatives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democracy matters</dc:title>
  <dc:creator>mahili</dc:creator>
  <cp:lastModifiedBy>Ifigeneia Machili</cp:lastModifiedBy>
  <cp:revision>6</cp:revision>
  <dcterms:created xsi:type="dcterms:W3CDTF">2022-03-15T11:51:49Z</dcterms:created>
  <dcterms:modified xsi:type="dcterms:W3CDTF">2024-03-21T05:43:38Z</dcterms:modified>
</cp:coreProperties>
</file>