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8" r:id="rId11"/>
    <p:sldId id="269" r:id="rId12"/>
    <p:sldId id="275" r:id="rId13"/>
    <p:sldId id="267" r:id="rId14"/>
    <p:sldId id="270" r:id="rId15"/>
    <p:sldId id="265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11/13/2020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11/13/2020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11/13/2020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rt.gr/news/tripoli/" TargetMode="External"/><Relationship Id="rId13" Type="http://schemas.openxmlformats.org/officeDocument/2006/relationships/hyperlink" Target="https://www.ert.gr/news/zakinthos/" TargetMode="External"/><Relationship Id="rId18" Type="http://schemas.openxmlformats.org/officeDocument/2006/relationships/hyperlink" Target="https://www.ert.gr/news/kerkira/" TargetMode="External"/><Relationship Id="rId3" Type="http://schemas.openxmlformats.org/officeDocument/2006/relationships/hyperlink" Target="https://www.ert.gr/news/orestiada/" TargetMode="External"/><Relationship Id="rId7" Type="http://schemas.openxmlformats.org/officeDocument/2006/relationships/hyperlink" Target="https://www.ert.gr/news/seres/" TargetMode="External"/><Relationship Id="rId12" Type="http://schemas.openxmlformats.org/officeDocument/2006/relationships/hyperlink" Target="https://volos.ert.gr/" TargetMode="External"/><Relationship Id="rId17" Type="http://schemas.openxmlformats.org/officeDocument/2006/relationships/hyperlink" Target="https://www.ert.gr/news/kalamata/" TargetMode="External"/><Relationship Id="rId2" Type="http://schemas.openxmlformats.org/officeDocument/2006/relationships/hyperlink" Target="https://www.ert.gr/news/larisa/" TargetMode="External"/><Relationship Id="rId16" Type="http://schemas.openxmlformats.org/officeDocument/2006/relationships/hyperlink" Target="https://www.ert.gr/news/kavala/" TargetMode="External"/><Relationship Id="rId20" Type="http://schemas.openxmlformats.org/officeDocument/2006/relationships/hyperlink" Target="https://www.ert.gr/news/komotini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ert.gr/news/notio_aigaio/" TargetMode="External"/><Relationship Id="rId11" Type="http://schemas.openxmlformats.org/officeDocument/2006/relationships/hyperlink" Target="https://voreioaigaio.ert.gr/" TargetMode="External"/><Relationship Id="rId5" Type="http://schemas.openxmlformats.org/officeDocument/2006/relationships/hyperlink" Target="https://www.ert.gr/news/pirgos/" TargetMode="External"/><Relationship Id="rId15" Type="http://schemas.openxmlformats.org/officeDocument/2006/relationships/hyperlink" Target="https://www.ert.gr/news/ioanina/" TargetMode="External"/><Relationship Id="rId10" Type="http://schemas.openxmlformats.org/officeDocument/2006/relationships/hyperlink" Target="https://www.ert.gr/news/chania/" TargetMode="External"/><Relationship Id="rId19" Type="http://schemas.openxmlformats.org/officeDocument/2006/relationships/hyperlink" Target="https://www.ert.gr/news/kozani/" TargetMode="External"/><Relationship Id="rId4" Type="http://schemas.openxmlformats.org/officeDocument/2006/relationships/hyperlink" Target="https://www.ert.gr/news/patra/" TargetMode="External"/><Relationship Id="rId9" Type="http://schemas.openxmlformats.org/officeDocument/2006/relationships/hyperlink" Target="https://www.ert.gr/news/florina/" TargetMode="External"/><Relationship Id="rId14" Type="http://schemas.openxmlformats.org/officeDocument/2006/relationships/hyperlink" Target="https://www.ert.gr/news/iraklio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EFD6138-F865-493D-8592-49336342AF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872144"/>
          </a:xfrm>
        </p:spPr>
        <p:txBody>
          <a:bodyPr>
            <a:normAutofit/>
          </a:bodyPr>
          <a:lstStyle/>
          <a:p>
            <a:r>
              <a:rPr lang="el-GR" sz="4000" dirty="0"/>
              <a:t>Εδώ Ραδιοφωνικός Σταθμός Αθηνών</a:t>
            </a:r>
            <a:br>
              <a:rPr lang="el-GR" sz="4000" dirty="0"/>
            </a:br>
            <a:r>
              <a:rPr lang="el-GR" sz="4000" dirty="0"/>
              <a:t>(Η ιστορία του ραδιοφώνου στην Ελλάδα)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992F182-32FB-4413-9C32-C7E91D0A03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643428"/>
          </a:xfrm>
        </p:spPr>
        <p:txBody>
          <a:bodyPr>
            <a:normAutofit/>
          </a:bodyPr>
          <a:lstStyle/>
          <a:p>
            <a:r>
              <a:rPr lang="el-GR" b="1" cap="none" dirty="0">
                <a:solidFill>
                  <a:schemeClr val="tx1"/>
                </a:solidFill>
              </a:rPr>
              <a:t>Βλάσης </a:t>
            </a:r>
            <a:r>
              <a:rPr lang="el-GR" b="1" cap="none" dirty="0" err="1">
                <a:solidFill>
                  <a:schemeClr val="tx1"/>
                </a:solidFill>
              </a:rPr>
              <a:t>Βλασίδης</a:t>
            </a:r>
            <a:r>
              <a:rPr lang="el-GR" b="1" cap="none" dirty="0">
                <a:solidFill>
                  <a:schemeClr val="tx1"/>
                </a:solidFill>
              </a:rPr>
              <a:t>, </a:t>
            </a:r>
          </a:p>
          <a:p>
            <a:r>
              <a:rPr lang="el-GR" b="1" cap="none" dirty="0">
                <a:solidFill>
                  <a:schemeClr val="tx1"/>
                </a:solidFill>
              </a:rPr>
              <a:t>Έντυπα και Ηλεκτρονικά ΜΜΕ στην Ελλάδα </a:t>
            </a:r>
          </a:p>
          <a:p>
            <a:r>
              <a:rPr lang="el-GR" b="1" cap="none" dirty="0">
                <a:solidFill>
                  <a:schemeClr val="tx1"/>
                </a:solidFill>
              </a:rPr>
              <a:t>Πανεπιστήμιο Μακεδονίας 2020-2021</a:t>
            </a:r>
          </a:p>
        </p:txBody>
      </p:sp>
    </p:spTree>
    <p:extLst>
      <p:ext uri="{BB962C8B-B14F-4D97-AF65-F5344CB8AC3E}">
        <p14:creationId xmlns:p14="http://schemas.microsoft.com/office/powerpoint/2010/main" val="2143720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2B9E1D-8727-433C-9171-9AD0BA595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00075"/>
          </a:xfrm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tx1"/>
                </a:solidFill>
              </a:rPr>
              <a:t>Β. </a:t>
            </a:r>
            <a:r>
              <a:rPr lang="el-GR" sz="2000" b="1" dirty="0" err="1">
                <a:solidFill>
                  <a:schemeClr val="tx1"/>
                </a:solidFill>
              </a:rPr>
              <a:t>Βλασίδης</a:t>
            </a:r>
            <a:r>
              <a:rPr lang="el-GR" sz="2000" b="1" dirty="0">
                <a:solidFill>
                  <a:schemeClr val="tx1"/>
                </a:solidFill>
              </a:rPr>
              <a:t>, Η ιστορία του ραδιοφώνου στην Ελλάδα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9286D7-A4E7-47F8-8F26-676F75044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205949"/>
            <a:ext cx="10326094" cy="502257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l-GR" sz="2800" dirty="0"/>
          </a:p>
          <a:p>
            <a:r>
              <a:rPr lang="el-GR" sz="2800" dirty="0"/>
              <a:t>1967-1974 </a:t>
            </a:r>
          </a:p>
          <a:p>
            <a:r>
              <a:rPr lang="el-GR" sz="2800" dirty="0"/>
              <a:t>Απόλυτος έλεγχος στο περιεχόμενο των εκπομπών επί δικτατορίας</a:t>
            </a:r>
          </a:p>
          <a:p>
            <a:r>
              <a:rPr lang="el-GR" sz="2800" dirty="0"/>
              <a:t>Περιθωριοποίηση λόγω εμφάνισης τηλεόρασης</a:t>
            </a:r>
          </a:p>
          <a:p>
            <a:r>
              <a:rPr lang="el-GR" sz="2800" dirty="0"/>
              <a:t>Εμφάνιση τηλεόρασης επί δικτατορίας (δείτε Λούφα και Παραλλαγή)</a:t>
            </a:r>
          </a:p>
          <a:p>
            <a:r>
              <a:rPr lang="el-GR" sz="2800" dirty="0"/>
              <a:t>Στροφή σε συντηρητικές τάσεις</a:t>
            </a:r>
          </a:p>
          <a:p>
            <a:r>
              <a:rPr lang="el-GR" sz="2800" dirty="0"/>
              <a:t>Όχι νέα μουσική, όχι νέο θέατρο</a:t>
            </a:r>
          </a:p>
          <a:p>
            <a:r>
              <a:rPr lang="el-GR" sz="2800" dirty="0"/>
              <a:t>Παρακμή</a:t>
            </a:r>
          </a:p>
          <a:p>
            <a:endParaRPr lang="el-GR" sz="2800" dirty="0"/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667127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2B9E1D-8727-433C-9171-9AD0BA595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00075"/>
          </a:xfrm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tx1"/>
                </a:solidFill>
              </a:rPr>
              <a:t>Β. </a:t>
            </a:r>
            <a:r>
              <a:rPr lang="el-GR" sz="2000" b="1" dirty="0" err="1">
                <a:solidFill>
                  <a:schemeClr val="tx1"/>
                </a:solidFill>
              </a:rPr>
              <a:t>Βλασίδης</a:t>
            </a:r>
            <a:r>
              <a:rPr lang="el-GR" sz="2000" b="1" dirty="0">
                <a:solidFill>
                  <a:schemeClr val="tx1"/>
                </a:solidFill>
              </a:rPr>
              <a:t>, Η ιστορία του ραδιοφώνου στην Ελλάδα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9286D7-A4E7-47F8-8F26-676F75044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205949"/>
            <a:ext cx="10058400" cy="502257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l-GR" sz="2800" dirty="0"/>
              <a:t>1974-1990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ΕΙΡ-ΡΣΕΔ παρακμή λόγω τηλεόρασης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Όχι νέα μουσική 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Όχι νέοι δημοσιογράφοι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Ανθεί το αθλητικό ραδιόφωνο (ποδοσφαιρικές μεταδόσεις) </a:t>
            </a:r>
          </a:p>
          <a:p>
            <a:pPr>
              <a:lnSpc>
                <a:spcPct val="150000"/>
              </a:lnSpc>
            </a:pPr>
            <a:endParaRPr lang="el-GR" sz="2800" dirty="0"/>
          </a:p>
          <a:p>
            <a:endParaRPr lang="el-GR" sz="2800" dirty="0"/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497693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F766110-EA99-46BC-AFFE-CD3D712CE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588040"/>
          </a:xfrm>
        </p:spPr>
        <p:txBody>
          <a:bodyPr>
            <a:normAutofit/>
          </a:bodyPr>
          <a:lstStyle/>
          <a:p>
            <a:r>
              <a:rPr lang="el-GR" sz="2000" b="1" dirty="0"/>
              <a:t>Β. </a:t>
            </a:r>
            <a:r>
              <a:rPr lang="el-GR" sz="2000" b="1" dirty="0" err="1"/>
              <a:t>Βλασίδης</a:t>
            </a:r>
            <a:r>
              <a:rPr lang="el-GR" sz="2000" b="1" dirty="0"/>
              <a:t>, Η ιστορία του ραδιοφώνου στην Ελλάδα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D6647C1-62DE-4A13-958C-67686BC6D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9" y="1272209"/>
            <a:ext cx="4937760" cy="45968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hlinkClick r:id="rId2"/>
              </a:rPr>
              <a:t>ΛΑΡΙΣΑ</a:t>
            </a:r>
            <a:endParaRPr lang="el-GR" dirty="0"/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hlinkClick r:id="rId3"/>
              </a:rPr>
              <a:t>ΟΡΕΣΤΙΑΔΑ</a:t>
            </a:r>
            <a:endParaRPr lang="el-GR" dirty="0"/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hlinkClick r:id="rId4"/>
              </a:rPr>
              <a:t>ΠΑΤΡΑ</a:t>
            </a:r>
            <a:endParaRPr lang="el-GR" dirty="0"/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hlinkClick r:id="rId5"/>
              </a:rPr>
              <a:t>ΠΥΡΓΟΣ</a:t>
            </a:r>
            <a:endParaRPr lang="el-GR" dirty="0"/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hlinkClick r:id="rId6"/>
              </a:rPr>
              <a:t>Ν.ΑΙΓΑΙΟ</a:t>
            </a:r>
            <a:endParaRPr lang="el-GR" dirty="0"/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hlinkClick r:id="rId7"/>
              </a:rPr>
              <a:t>ΣΕΡΡΕΣ</a:t>
            </a:r>
            <a:endParaRPr lang="el-GR" dirty="0"/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hlinkClick r:id="rId8"/>
              </a:rPr>
              <a:t>ΤΡΙΠΟΛΗ</a:t>
            </a:r>
            <a:endParaRPr lang="el-GR" dirty="0"/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hlinkClick r:id="rId9"/>
              </a:rPr>
              <a:t>ΦΛΩΡΙΝΑ</a:t>
            </a:r>
            <a:endParaRPr lang="el-GR" dirty="0"/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hlinkClick r:id="rId10"/>
              </a:rPr>
              <a:t>ΧΑΝΙΑ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C33877A-55A4-4613-AB1E-3D607BB4C1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7920" y="1272209"/>
            <a:ext cx="4937760" cy="459688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hlinkClick r:id="rId11"/>
              </a:rPr>
              <a:t>Β.ΑΙΓΑΙΟ</a:t>
            </a:r>
            <a:endParaRPr lang="el-GR" dirty="0"/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hlinkClick r:id="rId12"/>
              </a:rPr>
              <a:t>ΒΟΛΟΣ</a:t>
            </a:r>
            <a:endParaRPr lang="el-GR" dirty="0"/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hlinkClick r:id="rId13"/>
              </a:rPr>
              <a:t>ΖΑΚΥΝΘΟΣ</a:t>
            </a:r>
            <a:endParaRPr lang="el-GR" dirty="0"/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hlinkClick r:id="rId14"/>
              </a:rPr>
              <a:t>ΗΡΑΚΛΕΙΟ</a:t>
            </a:r>
            <a:endParaRPr lang="el-GR" dirty="0"/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hlinkClick r:id="rId15"/>
              </a:rPr>
              <a:t>ΙΩΑΝΝΙΝΑ</a:t>
            </a:r>
            <a:endParaRPr lang="el-GR" dirty="0"/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hlinkClick r:id="rId16"/>
              </a:rPr>
              <a:t>ΚΑΒΑΛΑ</a:t>
            </a:r>
            <a:endParaRPr lang="el-GR" dirty="0"/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hlinkClick r:id="rId17"/>
              </a:rPr>
              <a:t>ΚΑΛΑΜΑΤΑ</a:t>
            </a:r>
            <a:endParaRPr lang="el-GR" dirty="0"/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hlinkClick r:id="rId18"/>
              </a:rPr>
              <a:t>ΚΕΡΚΥΡΑ</a:t>
            </a:r>
            <a:endParaRPr lang="el-GR" dirty="0"/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hlinkClick r:id="rId19"/>
              </a:rPr>
              <a:t>ΚΟΖΑΝΗ</a:t>
            </a:r>
            <a:endParaRPr lang="el-GR" dirty="0"/>
          </a:p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hlinkClick r:id="rId20"/>
              </a:rPr>
              <a:t>ΚΟΜΟΤΗΝΗ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366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2B9E1D-8727-433C-9171-9AD0BA595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00075"/>
          </a:xfrm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tx1"/>
                </a:solidFill>
              </a:rPr>
              <a:t>Β. </a:t>
            </a:r>
            <a:r>
              <a:rPr lang="el-GR" sz="2000" b="1" dirty="0" err="1">
                <a:solidFill>
                  <a:schemeClr val="tx1"/>
                </a:solidFill>
              </a:rPr>
              <a:t>Βλασίδης</a:t>
            </a:r>
            <a:r>
              <a:rPr lang="el-GR" sz="2000" b="1" dirty="0">
                <a:solidFill>
                  <a:schemeClr val="tx1"/>
                </a:solidFill>
              </a:rPr>
              <a:t>, Η ιστορία του ραδιοφώνου στην Ελλάδα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9286D7-A4E7-47F8-8F26-676F75044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205949"/>
            <a:ext cx="10058400" cy="502257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l-GR" sz="2800" dirty="0"/>
              <a:t>Οι ραδιοπειρατές 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Νέοι εκπέμπουν μουσική, διαφημίσεις με πρόχειρους ιδιοσκευής σταθμούς σε Αθήνα και όλη την επαρχία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Ανάγκη για επικοινωνία - αφιερώσεις (από … προς)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Κυνήγι από τις αρχές – μεγάλο ακροατήριο 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Κανάλι 15 συλλήψεις  </a:t>
            </a:r>
          </a:p>
          <a:p>
            <a:endParaRPr lang="el-GR" sz="2800" dirty="0"/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623039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2B9E1D-8727-433C-9171-9AD0BA595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00075"/>
          </a:xfrm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tx1"/>
                </a:solidFill>
              </a:rPr>
              <a:t>Β. </a:t>
            </a:r>
            <a:r>
              <a:rPr lang="el-GR" sz="2000" b="1" dirty="0" err="1">
                <a:solidFill>
                  <a:schemeClr val="tx1"/>
                </a:solidFill>
              </a:rPr>
              <a:t>Βλασίδης</a:t>
            </a:r>
            <a:r>
              <a:rPr lang="el-GR" sz="2000" b="1" dirty="0">
                <a:solidFill>
                  <a:schemeClr val="tx1"/>
                </a:solidFill>
              </a:rPr>
              <a:t>, Η ιστορία του ραδιοφώνου στην Ελλάδα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9286D7-A4E7-47F8-8F26-676F75044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205949"/>
            <a:ext cx="10058400" cy="502257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l-GR" sz="2800" dirty="0"/>
              <a:t>Αίτημα για ελεύθερη ραδιοφωνία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Δημοτικοί σταθμοί σε Αθήνα (9,84), Θεσσαλονίκη (</a:t>
            </a:r>
            <a:r>
              <a:rPr lang="en-US" sz="2800" dirty="0"/>
              <a:t>FM 100)</a:t>
            </a:r>
            <a:r>
              <a:rPr lang="el-GR" sz="2800" dirty="0"/>
              <a:t>, Πειραιά</a:t>
            </a:r>
            <a:r>
              <a:rPr lang="en-US" sz="2800" dirty="0"/>
              <a:t> </a:t>
            </a:r>
            <a:r>
              <a:rPr lang="el-GR" sz="2800" dirty="0"/>
              <a:t>(Κανάλι 1 90,6) 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Δεκάδες παράνομοι σταθμοί 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Πολλά δημοτικά ραδιόφωνα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Χάος στις συχνότητες εκπομπής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Έλλειψη νομοθετικού πλαισίου </a:t>
            </a:r>
          </a:p>
          <a:p>
            <a:pPr>
              <a:lnSpc>
                <a:spcPct val="150000"/>
              </a:lnSpc>
            </a:pPr>
            <a:endParaRPr lang="el-GR" sz="2800" dirty="0"/>
          </a:p>
          <a:p>
            <a:endParaRPr lang="el-GR" sz="2800" dirty="0"/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031530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2B9E1D-8727-433C-9171-9AD0BA595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00075"/>
          </a:xfrm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tx1"/>
                </a:solidFill>
              </a:rPr>
              <a:t>Β. </a:t>
            </a:r>
            <a:r>
              <a:rPr lang="el-GR" sz="2000" b="1" dirty="0" err="1">
                <a:solidFill>
                  <a:schemeClr val="tx1"/>
                </a:solidFill>
              </a:rPr>
              <a:t>Βλασίδης</a:t>
            </a:r>
            <a:r>
              <a:rPr lang="el-GR" sz="2000" b="1" dirty="0">
                <a:solidFill>
                  <a:schemeClr val="tx1"/>
                </a:solidFill>
              </a:rPr>
              <a:t>, Η ιστορία του ραδιοφώνου στην Ελλάδα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9286D7-A4E7-47F8-8F26-676F75044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205949"/>
            <a:ext cx="10058400" cy="502257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l-GR" sz="2800" dirty="0"/>
              <a:t>1994: εκπέμπουν 1200 ραδιοφωνικοί σταθμοί 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ΕΣΡ 1800 φάκελοι για νομιμοποίηση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2005 : εκπέμπουν 777 ραδιοφωνικοί σταθμοί 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Δεκαετία 1990 μεγάλη ακμή του ραδιοφώνου 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Επικοινωνία, έλλειψη </a:t>
            </a:r>
            <a:r>
              <a:rPr lang="el-GR" sz="2800" dirty="0" err="1"/>
              <a:t>Ιντερνετ</a:t>
            </a:r>
            <a:r>
              <a:rPr lang="el-GR" sz="2800" dirty="0"/>
              <a:t>, μουσική, ειδήσεις, πολιτική επιρροή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Διαφημίσεις, πολιτική επιρροή επί πληρωμή </a:t>
            </a:r>
          </a:p>
          <a:p>
            <a:endParaRPr lang="el-GR" sz="2800" dirty="0"/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3209584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2B9E1D-8727-433C-9171-9AD0BA595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00075"/>
          </a:xfrm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tx1"/>
                </a:solidFill>
              </a:rPr>
              <a:t>Β. </a:t>
            </a:r>
            <a:r>
              <a:rPr lang="el-GR" sz="2000" b="1" dirty="0" err="1">
                <a:solidFill>
                  <a:schemeClr val="tx1"/>
                </a:solidFill>
              </a:rPr>
              <a:t>Βλασίδης</a:t>
            </a:r>
            <a:r>
              <a:rPr lang="el-GR" sz="2000" b="1" dirty="0">
                <a:solidFill>
                  <a:schemeClr val="tx1"/>
                </a:solidFill>
              </a:rPr>
              <a:t>, Η ιστορία του ραδιοφώνου στην Ελλάδα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9286D7-A4E7-47F8-8F26-676F75044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205949"/>
            <a:ext cx="10058400" cy="502257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l-GR" sz="2800" dirty="0"/>
              <a:t>Παρέμβαση σε πολιτικό επίπεδο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SKAI 100,4 </a:t>
            </a:r>
            <a:r>
              <a:rPr lang="el-GR" sz="2800" dirty="0"/>
              <a:t>κατά κυβέρνησης Μητσοτάκη – </a:t>
            </a:r>
            <a:r>
              <a:rPr lang="el-GR" sz="2800" dirty="0" err="1"/>
              <a:t>Τράγκας</a:t>
            </a:r>
            <a:endParaRPr lang="el-GR" sz="2800" dirty="0"/>
          </a:p>
          <a:p>
            <a:pPr>
              <a:lnSpc>
                <a:spcPct val="150000"/>
              </a:lnSpc>
            </a:pPr>
            <a:r>
              <a:rPr lang="el-GR" sz="2800" dirty="0"/>
              <a:t>Τοπικοί πολιτικοί παράγοντες και ραδιόφωνο 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Συναλλαγή και διαφθορά 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Παρακμή με έναρξη ιδιωτικής τηλεόρασης 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Περισσότερο με </a:t>
            </a:r>
            <a:r>
              <a:rPr lang="el-GR" sz="2800" dirty="0" err="1"/>
              <a:t>Ιντερνετ</a:t>
            </a:r>
            <a:endParaRPr lang="el-GR" sz="2800" dirty="0"/>
          </a:p>
          <a:p>
            <a:pPr>
              <a:lnSpc>
                <a:spcPct val="150000"/>
              </a:lnSpc>
            </a:pPr>
            <a:endParaRPr lang="el-GR" sz="2800" dirty="0"/>
          </a:p>
          <a:p>
            <a:endParaRPr lang="el-GR" sz="2800" dirty="0"/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6375227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2B9E1D-8727-433C-9171-9AD0BA595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00075"/>
          </a:xfrm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tx1"/>
                </a:solidFill>
              </a:rPr>
              <a:t>Β. </a:t>
            </a:r>
            <a:r>
              <a:rPr lang="el-GR" sz="2000" b="1" dirty="0" err="1">
                <a:solidFill>
                  <a:schemeClr val="tx1"/>
                </a:solidFill>
              </a:rPr>
              <a:t>Βλασίδης</a:t>
            </a:r>
            <a:r>
              <a:rPr lang="el-GR" sz="2000" b="1" dirty="0">
                <a:solidFill>
                  <a:schemeClr val="tx1"/>
                </a:solidFill>
              </a:rPr>
              <a:t>, Η ιστορία του ραδιοφώνου στην Ελλάδα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9286D7-A4E7-47F8-8F26-676F75044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205949"/>
            <a:ext cx="10058400" cy="502257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l-GR" sz="2800" dirty="0"/>
              <a:t>Προσπάθειες νομιμοποίησης (Ν 3592 Ρουσσόπουλου)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Χωρισμός σε ενημερωτικούς-ψυχαγωγικούς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Κορεσμός αγοράς – μείωση εσόδων από διαφήμιση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Ανταγωνισμός από </a:t>
            </a:r>
            <a:r>
              <a:rPr lang="el-GR" sz="2800" dirty="0" err="1"/>
              <a:t>Ιντερνετ</a:t>
            </a:r>
            <a:endParaRPr lang="el-GR" sz="2800" dirty="0"/>
          </a:p>
          <a:p>
            <a:pPr>
              <a:lnSpc>
                <a:spcPct val="150000"/>
              </a:lnSpc>
            </a:pPr>
            <a:r>
              <a:rPr lang="el-GR" sz="2800" dirty="0"/>
              <a:t>Παρακμή και κλείσιμο πολλών σταθμών μετά 2010</a:t>
            </a:r>
          </a:p>
          <a:p>
            <a:pPr>
              <a:lnSpc>
                <a:spcPct val="150000"/>
              </a:lnSpc>
            </a:pPr>
            <a:endParaRPr lang="el-GR" sz="2800" dirty="0"/>
          </a:p>
          <a:p>
            <a:endParaRPr lang="el-GR" sz="2800" dirty="0"/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439333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2B9E1D-8727-433C-9171-9AD0BA595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00075"/>
          </a:xfrm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tx1"/>
                </a:solidFill>
              </a:rPr>
              <a:t>Β. </a:t>
            </a:r>
            <a:r>
              <a:rPr lang="el-GR" sz="2000" b="1" dirty="0" err="1">
                <a:solidFill>
                  <a:schemeClr val="tx1"/>
                </a:solidFill>
              </a:rPr>
              <a:t>Βλασίδης</a:t>
            </a:r>
            <a:r>
              <a:rPr lang="el-GR" sz="2000" b="1" dirty="0">
                <a:solidFill>
                  <a:schemeClr val="tx1"/>
                </a:solidFill>
              </a:rPr>
              <a:t>, Η ιστορία του ραδιοφώνου στην Ελλάδα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9286D7-A4E7-47F8-8F26-676F75044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205949"/>
            <a:ext cx="10058400" cy="502257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l-GR" sz="2800" dirty="0"/>
              <a:t>Το κύριο μέσο επικοινωνίας στο </a:t>
            </a:r>
            <a:r>
              <a:rPr lang="el-GR" sz="2800" dirty="0" err="1"/>
              <a:t>α΄μισό</a:t>
            </a:r>
            <a:r>
              <a:rPr lang="el-GR" sz="2800" dirty="0"/>
              <a:t> του 20</a:t>
            </a:r>
            <a:r>
              <a:rPr lang="el-GR" sz="2800" baseline="30000" dirty="0"/>
              <a:t>ου</a:t>
            </a:r>
            <a:r>
              <a:rPr lang="el-GR" sz="2800" dirty="0"/>
              <a:t> αιώνα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Μεγάλη διάδοση σε όλο τον κόσμο 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Ενημέρωση και ψυχαγωγία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Συγκέντρωση της οικογένειας γύρω από το ραδιόφωνο =&gt; άντρες και γυναίκες έχουν λόγο να παραμείνουν στο σπίτι =&gt; μετατροπή κεντρικού χώρου σε χώρο διαμονής οικογένειας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Εκτός ΗΠΑ παραμένει στα χέρια του κράτους </a:t>
            </a:r>
          </a:p>
          <a:p>
            <a:pPr>
              <a:lnSpc>
                <a:spcPct val="150000"/>
              </a:lnSpc>
            </a:pPr>
            <a:endParaRPr lang="el-GR" sz="2800" dirty="0"/>
          </a:p>
          <a:p>
            <a:endParaRPr lang="el-GR" sz="2800" dirty="0"/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658275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2B9E1D-8727-433C-9171-9AD0BA595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00075"/>
          </a:xfrm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tx1"/>
                </a:solidFill>
              </a:rPr>
              <a:t>Β. </a:t>
            </a:r>
            <a:r>
              <a:rPr lang="el-GR" sz="2000" b="1" dirty="0" err="1">
                <a:solidFill>
                  <a:schemeClr val="tx1"/>
                </a:solidFill>
              </a:rPr>
              <a:t>Βλασίδης</a:t>
            </a:r>
            <a:r>
              <a:rPr lang="el-GR" sz="2000" b="1" dirty="0">
                <a:solidFill>
                  <a:schemeClr val="tx1"/>
                </a:solidFill>
              </a:rPr>
              <a:t>, Η ιστορία του ραδιοφώνου στην Ελλάδα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9286D7-A4E7-47F8-8F26-676F75044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205949"/>
            <a:ext cx="10058400" cy="502257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l-GR" sz="2800" dirty="0"/>
              <a:t>Χρησιμοποιήθηκε ευρέως από τα αυταρχικά καθεστώτα στο Μεσοπόλεμο για τον έλεγχο των μαζών στο εσωτερικό και σε άλλες χώρες (Ναζισμός, φασισμός, κομμουνισμός)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Εκπέμπει χωρίς περιορισμούς συνόρων, άρα ιδανικό για προπαγάνδα εξωτερικού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Περιορισμός μόνο μέσω </a:t>
            </a:r>
            <a:r>
              <a:rPr lang="en-US" sz="2800" dirty="0"/>
              <a:t>jamming </a:t>
            </a:r>
            <a:endParaRPr lang="el-GR" sz="2800" dirty="0"/>
          </a:p>
          <a:p>
            <a:endParaRPr lang="el-GR" sz="2800" dirty="0"/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26338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2B9E1D-8727-433C-9171-9AD0BA595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00075"/>
          </a:xfrm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tx1"/>
                </a:solidFill>
              </a:rPr>
              <a:t>Β. </a:t>
            </a:r>
            <a:r>
              <a:rPr lang="el-GR" sz="2000" b="1" dirty="0" err="1">
                <a:solidFill>
                  <a:schemeClr val="tx1"/>
                </a:solidFill>
              </a:rPr>
              <a:t>Βλασίδης</a:t>
            </a:r>
            <a:r>
              <a:rPr lang="el-GR" sz="2000" b="1" dirty="0">
                <a:solidFill>
                  <a:schemeClr val="tx1"/>
                </a:solidFill>
              </a:rPr>
              <a:t>, Η ιστορία του ραδιοφώνου στην Ελλάδα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9286D7-A4E7-47F8-8F26-676F75044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205949"/>
            <a:ext cx="10058400" cy="502257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l-GR" sz="2800" dirty="0"/>
              <a:t>Λόγω εκπομπής στα βραχέα ιδανικό μέσο για τον Ψυχρό Πόλεμο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/>
              <a:t>VOA, Radio Free Europe, Radio Vatican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/>
              <a:t>Radio Moscow, Radio Tirana, Radio </a:t>
            </a:r>
            <a:r>
              <a:rPr lang="en-US" sz="2800" dirty="0" err="1"/>
              <a:t>Bejing</a:t>
            </a:r>
            <a:r>
              <a:rPr lang="en-US" sz="2800" dirty="0"/>
              <a:t>, </a:t>
            </a:r>
            <a:r>
              <a:rPr lang="en-US" sz="2800" dirty="0" err="1"/>
              <a:t>Slobodna</a:t>
            </a:r>
            <a:r>
              <a:rPr lang="en-US" sz="2800" dirty="0"/>
              <a:t> Yugoslavia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/>
              <a:t>Radio wars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l-GR" sz="2800" dirty="0"/>
              <a:t>Σπάσιμο κρατικού μονοπωλίου – </a:t>
            </a:r>
            <a:r>
              <a:rPr lang="en-US" sz="2800" dirty="0"/>
              <a:t>Radio Caroline (1964)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/>
              <a:t>FM </a:t>
            </a:r>
            <a:r>
              <a:rPr lang="el-GR" sz="2800" dirty="0"/>
              <a:t>πολλοί σταθμοί – αδυναμία </a:t>
            </a:r>
            <a:r>
              <a:rPr lang="el-GR" sz="2800" dirty="0" err="1"/>
              <a:t>ψηφιοποίησης</a:t>
            </a:r>
            <a:r>
              <a:rPr lang="el-GR" sz="2800" dirty="0"/>
              <a:t> στην εκπομπή</a:t>
            </a:r>
          </a:p>
          <a:p>
            <a:endParaRPr lang="el-GR" sz="2800" dirty="0"/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739133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2B9E1D-8727-433C-9171-9AD0BA595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00075"/>
          </a:xfrm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tx1"/>
                </a:solidFill>
              </a:rPr>
              <a:t>Β. </a:t>
            </a:r>
            <a:r>
              <a:rPr lang="el-GR" sz="2000" b="1" dirty="0" err="1">
                <a:solidFill>
                  <a:schemeClr val="tx1"/>
                </a:solidFill>
              </a:rPr>
              <a:t>Βλασίδης</a:t>
            </a:r>
            <a:r>
              <a:rPr lang="el-GR" sz="2000" b="1" dirty="0">
                <a:solidFill>
                  <a:schemeClr val="tx1"/>
                </a:solidFill>
              </a:rPr>
              <a:t>, Η ιστορία του ραδιοφώνου στην Ελλάδα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9286D7-A4E7-47F8-8F26-676F75044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205949"/>
            <a:ext cx="10058400" cy="502257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l-GR" sz="2800" dirty="0"/>
          </a:p>
          <a:p>
            <a:pPr>
              <a:lnSpc>
                <a:spcPct val="150000"/>
              </a:lnSpc>
            </a:pPr>
            <a:r>
              <a:rPr lang="el-GR" sz="2800" dirty="0"/>
              <a:t>1922-1923 πρώτες πειραματικές εκπομπές στην Αθήνα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1926-1929 δοκιμαστικές εκπομπές </a:t>
            </a:r>
            <a:r>
              <a:rPr lang="el-GR" sz="2800" dirty="0" err="1"/>
              <a:t>Τσιγγιρίδη</a:t>
            </a:r>
            <a:endParaRPr lang="el-GR" sz="2800" dirty="0"/>
          </a:p>
          <a:p>
            <a:pPr>
              <a:lnSpc>
                <a:spcPct val="150000"/>
              </a:lnSpc>
            </a:pPr>
            <a:r>
              <a:rPr lang="el-GR" sz="2800" dirty="0"/>
              <a:t>1929-1947 Ράδιο </a:t>
            </a:r>
            <a:r>
              <a:rPr lang="el-GR" sz="2800" dirty="0" err="1"/>
              <a:t>Τσιγγιρίδη</a:t>
            </a:r>
            <a:r>
              <a:rPr lang="el-GR" sz="2800" dirty="0"/>
              <a:t>, εκπέμπει από Θεσσαλονίκη, το πρώτο στα Βαλκάνια (αναγγελίες, διαφημίσεις, ειδήσεις από </a:t>
            </a:r>
            <a:r>
              <a:rPr lang="el-GR" sz="2800" i="1" dirty="0"/>
              <a:t>Μακεδονία</a:t>
            </a:r>
            <a:r>
              <a:rPr lang="el-GR" sz="2800" dirty="0"/>
              <a:t>)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Εχθρικό το καθεστώς Μεταξά προς </a:t>
            </a:r>
            <a:r>
              <a:rPr lang="el-GR" sz="2800" dirty="0" err="1"/>
              <a:t>Τσιγγιρίδη</a:t>
            </a:r>
            <a:endParaRPr lang="el-GR" sz="2800" dirty="0"/>
          </a:p>
          <a:p>
            <a:pPr>
              <a:lnSpc>
                <a:spcPct val="150000"/>
              </a:lnSpc>
            </a:pPr>
            <a:endParaRPr lang="el-GR" sz="2800" dirty="0"/>
          </a:p>
          <a:p>
            <a:endParaRPr lang="el-GR" sz="2800" dirty="0"/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4171680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2B9E1D-8727-433C-9171-9AD0BA595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00075"/>
          </a:xfrm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tx1"/>
                </a:solidFill>
              </a:rPr>
              <a:t>Β. </a:t>
            </a:r>
            <a:r>
              <a:rPr lang="el-GR" sz="2000" b="1" dirty="0" err="1">
                <a:solidFill>
                  <a:schemeClr val="tx1"/>
                </a:solidFill>
              </a:rPr>
              <a:t>Βλασίδης</a:t>
            </a:r>
            <a:r>
              <a:rPr lang="el-GR" sz="2000" b="1" dirty="0">
                <a:solidFill>
                  <a:schemeClr val="tx1"/>
                </a:solidFill>
              </a:rPr>
              <a:t>, Η ιστορία του ραδιοφώνου στην Ελλάδα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9286D7-A4E7-47F8-8F26-676F75044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205949"/>
            <a:ext cx="10058400" cy="502257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l-GR" sz="2800" dirty="0"/>
              <a:t>1923-1935 πειραματικές εκπομπές στην Αθήνα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1936 Υπηρεσία Ραδιοφωνικών Εκπομπών 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1938 Ραδιοφωνικός Σταθμός Αθηνών (Ζάππειο, Τσοπανάκος)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Χρήση για ιδεολογικούς- προπαγανδιστικούς σκοπούς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Ραδιόφωνα σε όλη την επικράτεια για ακρόαση 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Χρήση στον </a:t>
            </a:r>
            <a:r>
              <a:rPr lang="el-GR" sz="2800" dirty="0" err="1"/>
              <a:t>Ελληνοιταλικό</a:t>
            </a:r>
            <a:r>
              <a:rPr lang="el-GR" sz="2800" dirty="0"/>
              <a:t> πόλεμο</a:t>
            </a:r>
          </a:p>
          <a:p>
            <a:pPr>
              <a:lnSpc>
                <a:spcPct val="150000"/>
              </a:lnSpc>
            </a:pPr>
            <a:endParaRPr lang="el-GR" sz="2800" dirty="0"/>
          </a:p>
          <a:p>
            <a:endParaRPr lang="el-GR" sz="2800" dirty="0"/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264786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2B9E1D-8727-433C-9171-9AD0BA595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00075"/>
          </a:xfrm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tx1"/>
                </a:solidFill>
              </a:rPr>
              <a:t>Β. </a:t>
            </a:r>
            <a:r>
              <a:rPr lang="el-GR" sz="2000" b="1" dirty="0" err="1">
                <a:solidFill>
                  <a:schemeClr val="tx1"/>
                </a:solidFill>
              </a:rPr>
              <a:t>Βλασίδης</a:t>
            </a:r>
            <a:r>
              <a:rPr lang="el-GR" sz="2000" b="1" dirty="0">
                <a:solidFill>
                  <a:schemeClr val="tx1"/>
                </a:solidFill>
              </a:rPr>
              <a:t>, Η ιστορία του ραδιοφώνου στην Ελλάδα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9286D7-A4E7-47F8-8F26-676F75044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205949"/>
            <a:ext cx="10058400" cy="502257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l-GR" sz="2800" dirty="0"/>
              <a:t>1941-1944 Ράδιο Αθήνα υπό γερμανικό έλεγχο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1941-1944 Ράδιο Θεσσαλονίκη υπό γερμανικό έλεγχο 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Γερμανική προπαγάνδα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Σφράγιση ραδιοφώνων με βουλοκέρι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Σπάσιμο σφραγίδων ακρόαση </a:t>
            </a:r>
            <a:r>
              <a:rPr lang="en-US" sz="2800" dirty="0"/>
              <a:t>BBC </a:t>
            </a:r>
            <a:r>
              <a:rPr lang="el-GR" sz="2800" dirty="0"/>
              <a:t>(Ελληνική Υπηρεσία)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Αποτροπή καταστροφής πομπών (Οκτώβριος 1944)</a:t>
            </a:r>
          </a:p>
          <a:p>
            <a:pPr>
              <a:lnSpc>
                <a:spcPct val="150000"/>
              </a:lnSpc>
            </a:pPr>
            <a:endParaRPr lang="el-GR" sz="2800" dirty="0"/>
          </a:p>
          <a:p>
            <a:pPr>
              <a:lnSpc>
                <a:spcPct val="150000"/>
              </a:lnSpc>
            </a:pPr>
            <a:endParaRPr lang="el-GR" sz="2800" dirty="0"/>
          </a:p>
          <a:p>
            <a:endParaRPr lang="el-GR" sz="2800" dirty="0"/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072147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2B9E1D-8727-433C-9171-9AD0BA595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00075"/>
          </a:xfrm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tx1"/>
                </a:solidFill>
              </a:rPr>
              <a:t>Β. </a:t>
            </a:r>
            <a:r>
              <a:rPr lang="el-GR" sz="2000" b="1" dirty="0" err="1">
                <a:solidFill>
                  <a:schemeClr val="tx1"/>
                </a:solidFill>
              </a:rPr>
              <a:t>Βλασίδης</a:t>
            </a:r>
            <a:r>
              <a:rPr lang="el-GR" sz="2000" b="1" dirty="0">
                <a:solidFill>
                  <a:schemeClr val="tx1"/>
                </a:solidFill>
              </a:rPr>
              <a:t>, Η ιστορία του ραδιοφώνου στην Ελλάδα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9286D7-A4E7-47F8-8F26-676F75044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205949"/>
            <a:ext cx="10058400" cy="502257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l-GR" sz="2800" dirty="0"/>
              <a:t>Εμφύλιος Πόλεμος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l-GR" sz="2800" dirty="0"/>
              <a:t> Δημιουργία Εθνικού Ιδρύματος Ραδιοφωνίας (ΕΙΡ)</a:t>
            </a:r>
            <a:endParaRPr lang="en-US" sz="2800" dirty="0"/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l-GR" sz="2400" dirty="0"/>
              <a:t>Σταθμός στην Αθήνα, στη Θεσσαλονίκη και σε 4 πόλεις (1947-1950)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l-GR" sz="2800" dirty="0"/>
              <a:t>Δημιουργία δικτύου σταθμών Ενόπλων Δυνάμεων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l-GR" sz="2600" dirty="0"/>
              <a:t>Σταθμός στην Αθήνα, Λάρισα, Θεσσαλονίκη, Μακρόνησο, Ιωάννινα, Τρίπολη, Κοζάνη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l-GR" sz="2800" dirty="0"/>
              <a:t>  Ισχυρό </a:t>
            </a:r>
            <a:r>
              <a:rPr lang="el-GR" sz="2800" dirty="0" err="1"/>
              <a:t>αντικομμουνιστικό</a:t>
            </a:r>
            <a:r>
              <a:rPr lang="el-GR" sz="2800" dirty="0"/>
              <a:t> (ΕΙΡ), πιο διαλλακτικό (ΔΡΣΕΔ)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l-GR" sz="2800" dirty="0"/>
              <a:t>Ελεύθερη Ελλάδα</a:t>
            </a:r>
          </a:p>
          <a:p>
            <a:pPr>
              <a:lnSpc>
                <a:spcPct val="150000"/>
              </a:lnSpc>
            </a:pPr>
            <a:endParaRPr lang="el-GR" sz="2800" dirty="0"/>
          </a:p>
          <a:p>
            <a:endParaRPr lang="el-GR" sz="2800" dirty="0"/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056461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2B9E1D-8727-433C-9171-9AD0BA595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00075"/>
          </a:xfrm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tx1"/>
                </a:solidFill>
              </a:rPr>
              <a:t>Β. </a:t>
            </a:r>
            <a:r>
              <a:rPr lang="el-GR" sz="2000" b="1" dirty="0" err="1">
                <a:solidFill>
                  <a:schemeClr val="tx1"/>
                </a:solidFill>
              </a:rPr>
              <a:t>Βλασίδης</a:t>
            </a:r>
            <a:r>
              <a:rPr lang="el-GR" sz="2000" b="1" dirty="0">
                <a:solidFill>
                  <a:schemeClr val="tx1"/>
                </a:solidFill>
              </a:rPr>
              <a:t>, Η ιστορία του ραδιοφώνου στην Ελλάδα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9286D7-A4E7-47F8-8F26-676F75044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205949"/>
            <a:ext cx="10058400" cy="502257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l-GR" sz="2800" dirty="0"/>
              <a:t>Μετά τη λήξη του Εμφυλίου αλλαγή στο πρόγραμμα ραδιοφώνου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Α’ Πρόγραμμα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Β’ Πρόγραμμα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Γ’ Πρόγραμμα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Διευθυντές Μυριβήλης, Ελύτης</a:t>
            </a:r>
          </a:p>
          <a:p>
            <a:pPr>
              <a:lnSpc>
                <a:spcPct val="150000"/>
              </a:lnSpc>
            </a:pPr>
            <a:r>
              <a:rPr lang="el-GR" sz="2800" dirty="0"/>
              <a:t>1950-1960 Προώθηση τέχνης, θεάτρου, διηγήματος, πολιτισμού, λόγου και μουσικής </a:t>
            </a:r>
          </a:p>
          <a:p>
            <a:pPr>
              <a:lnSpc>
                <a:spcPct val="150000"/>
              </a:lnSpc>
            </a:pPr>
            <a:endParaRPr lang="el-GR" sz="2800" dirty="0"/>
          </a:p>
          <a:p>
            <a:pPr>
              <a:lnSpc>
                <a:spcPct val="150000"/>
              </a:lnSpc>
            </a:pPr>
            <a:endParaRPr lang="el-GR" sz="2800" dirty="0"/>
          </a:p>
          <a:p>
            <a:endParaRPr lang="el-GR" sz="2800" dirty="0"/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323664046"/>
      </p:ext>
    </p:extLst>
  </p:cSld>
  <p:clrMapOvr>
    <a:masterClrMapping/>
  </p:clrMapOvr>
</p:sld>
</file>

<file path=ppt/theme/theme1.xml><?xml version="1.0" encoding="utf-8"?>
<a:theme xmlns:a="http://schemas.openxmlformats.org/drawingml/2006/main" name="Ανασκόπηση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62</TotalTime>
  <Words>764</Words>
  <Application>Microsoft Office PowerPoint</Application>
  <PresentationFormat>Ευρεία οθόνη</PresentationFormat>
  <Paragraphs>136</Paragraphs>
  <Slides>17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Ανασκόπηση</vt:lpstr>
      <vt:lpstr>Εδώ Ραδιοφωνικός Σταθμός Αθηνών (Η ιστορία του ραδιοφώνου στην Ελλάδα)</vt:lpstr>
      <vt:lpstr>Β. Βλασίδης, Η ιστορία του ραδιοφώνου στην Ελλάδα</vt:lpstr>
      <vt:lpstr>Β. Βλασίδης, Η ιστορία του ραδιοφώνου στην Ελλάδα</vt:lpstr>
      <vt:lpstr>Β. Βλασίδης, Η ιστορία του ραδιοφώνου στην Ελλάδα</vt:lpstr>
      <vt:lpstr>Β. Βλασίδης, Η ιστορία του ραδιοφώνου στην Ελλάδα</vt:lpstr>
      <vt:lpstr>Β. Βλασίδης, Η ιστορία του ραδιοφώνου στην Ελλάδα</vt:lpstr>
      <vt:lpstr>Β. Βλασίδης, Η ιστορία του ραδιοφώνου στην Ελλάδα</vt:lpstr>
      <vt:lpstr>Β. Βλασίδης, Η ιστορία του ραδιοφώνου στην Ελλάδα</vt:lpstr>
      <vt:lpstr>Β. Βλασίδης, Η ιστορία του ραδιοφώνου στην Ελλάδα</vt:lpstr>
      <vt:lpstr>Β. Βλασίδης, Η ιστορία του ραδιοφώνου στην Ελλάδα</vt:lpstr>
      <vt:lpstr>Β. Βλασίδης, Η ιστορία του ραδιοφώνου στην Ελλάδα</vt:lpstr>
      <vt:lpstr>Β. Βλασίδης, Η ιστορία του ραδιοφώνου στην Ελλάδα</vt:lpstr>
      <vt:lpstr>Β. Βλασίδης, Η ιστορία του ραδιοφώνου στην Ελλάδα</vt:lpstr>
      <vt:lpstr>Β. Βλασίδης, Η ιστορία του ραδιοφώνου στην Ελλάδα</vt:lpstr>
      <vt:lpstr>Β. Βλασίδης, Η ιστορία του ραδιοφώνου στην Ελλάδα</vt:lpstr>
      <vt:lpstr>Β. Βλασίδης, Η ιστορία του ραδιοφώνου στην Ελλάδα</vt:lpstr>
      <vt:lpstr>Β. Βλασίδης, Η ιστορία του ραδιοφώνου στην Ελλάδα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Εδώ Ραδιοφωνικός Σταθμός Αθηνών (Η ιστορία του ραδιοφώνου στην Ελλάδα)</dc:title>
  <dc:creator>Vlasis Vlasidis</dc:creator>
  <cp:lastModifiedBy>Vlasis Vlasidis</cp:lastModifiedBy>
  <cp:revision>8</cp:revision>
  <dcterms:created xsi:type="dcterms:W3CDTF">2020-11-13T20:37:25Z</dcterms:created>
  <dcterms:modified xsi:type="dcterms:W3CDTF">2020-11-13T21:40:37Z</dcterms:modified>
</cp:coreProperties>
</file>