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3"/>
  </p:handoutMasterIdLst>
  <p:sldIdLst>
    <p:sldId id="256" r:id="rId2"/>
    <p:sldId id="257" r:id="rId3"/>
    <p:sldId id="277" r:id="rId4"/>
    <p:sldId id="280" r:id="rId5"/>
    <p:sldId id="258" r:id="rId6"/>
    <p:sldId id="259" r:id="rId7"/>
    <p:sldId id="260" r:id="rId8"/>
    <p:sldId id="278" r:id="rId9"/>
    <p:sldId id="279" r:id="rId10"/>
    <p:sldId id="261" r:id="rId11"/>
    <p:sldId id="262" r:id="rId12"/>
    <p:sldId id="263" r:id="rId13"/>
    <p:sldId id="264" r:id="rId14"/>
    <p:sldId id="265" r:id="rId15"/>
    <p:sldId id="266" r:id="rId16"/>
    <p:sldId id="267" r:id="rId17"/>
    <p:sldId id="268" r:id="rId18"/>
    <p:sldId id="269" r:id="rId19"/>
    <p:sldId id="285" r:id="rId20"/>
    <p:sldId id="286" r:id="rId21"/>
    <p:sldId id="270" r:id="rId22"/>
    <p:sldId id="292" r:id="rId23"/>
    <p:sldId id="271" r:id="rId24"/>
    <p:sldId id="289" r:id="rId25"/>
    <p:sldId id="290" r:id="rId26"/>
    <p:sldId id="287" r:id="rId27"/>
    <p:sldId id="291" r:id="rId28"/>
    <p:sldId id="288" r:id="rId29"/>
    <p:sldId id="282" r:id="rId30"/>
    <p:sldId id="283" r:id="rId31"/>
    <p:sldId id="284" r:id="rId32"/>
  </p:sldIdLst>
  <p:sldSz cx="9144000" cy="6858000" type="screen4x3"/>
  <p:notesSz cx="6858000" cy="9926638"/>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339"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96332"/>
          </a:xfrm>
          <a:prstGeom prst="rect">
            <a:avLst/>
          </a:prstGeom>
        </p:spPr>
        <p:txBody>
          <a:bodyPr vert="horz" lIns="91440" tIns="45720" rIns="91440" bIns="45720" rtlCol="0"/>
          <a:lstStyle>
            <a:lvl1pPr algn="r">
              <a:defRPr sz="1200"/>
            </a:lvl1pPr>
          </a:lstStyle>
          <a:p>
            <a:fld id="{07C811EB-FCA2-4E35-BA5E-135E28962787}" type="datetimeFigureOut">
              <a:rPr lang="el-GR" smtClean="0"/>
              <a:pPr/>
              <a:t>26/11/2021</a:t>
            </a:fld>
            <a:endParaRPr lang="el-GR"/>
          </a:p>
        </p:txBody>
      </p:sp>
      <p:sp>
        <p:nvSpPr>
          <p:cNvPr id="4" name="Θέση υποσέλιδου 3"/>
          <p:cNvSpPr>
            <a:spLocks noGrp="1"/>
          </p:cNvSpPr>
          <p:nvPr>
            <p:ph type="ftr" sz="quarter" idx="2"/>
          </p:nvPr>
        </p:nvSpPr>
        <p:spPr>
          <a:xfrm>
            <a:off x="0" y="9428584"/>
            <a:ext cx="2971800" cy="496332"/>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9428584"/>
            <a:ext cx="2971800" cy="496332"/>
          </a:xfrm>
          <a:prstGeom prst="rect">
            <a:avLst/>
          </a:prstGeom>
        </p:spPr>
        <p:txBody>
          <a:bodyPr vert="horz" lIns="91440" tIns="45720" rIns="91440" bIns="45720" rtlCol="0" anchor="b"/>
          <a:lstStyle>
            <a:lvl1pPr algn="r">
              <a:defRPr sz="1200"/>
            </a:lvl1pPr>
          </a:lstStyle>
          <a:p>
            <a:fld id="{18EB8390-7B31-42D3-B243-073B0DC52D41}" type="slidenum">
              <a:rPr lang="el-GR" smtClean="0"/>
              <a:pPr/>
              <a:t>‹#›</a:t>
            </a:fld>
            <a:endParaRPr lang="el-GR"/>
          </a:p>
        </p:txBody>
      </p:sp>
    </p:spTree>
    <p:extLst>
      <p:ext uri="{BB962C8B-B14F-4D97-AF65-F5344CB8AC3E}">
        <p14:creationId xmlns:p14="http://schemas.microsoft.com/office/powerpoint/2010/main" val="88001966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55E1CB7D-88A1-491A-A3BD-3787C3D3605B}" type="datetimeFigureOut">
              <a:rPr lang="el-GR" smtClean="0"/>
              <a:pPr/>
              <a:t>26/11/2021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8769450-E159-4900-8261-EFF7AE730378}" type="slidenum">
              <a:rPr lang="el-GR" smtClean="0"/>
              <a:pPr/>
              <a:t>‹#›</a:t>
            </a:fld>
            <a:endParaRPr lang="el-GR"/>
          </a:p>
        </p:txBody>
      </p:sp>
    </p:spTree>
    <p:extLst>
      <p:ext uri="{BB962C8B-B14F-4D97-AF65-F5344CB8AC3E}">
        <p14:creationId xmlns:p14="http://schemas.microsoft.com/office/powerpoint/2010/main" val="3629598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5E1CB7D-88A1-491A-A3BD-3787C3D3605B}" type="datetimeFigureOut">
              <a:rPr lang="el-GR" smtClean="0"/>
              <a:pPr/>
              <a:t>26/11/2021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8769450-E159-4900-8261-EFF7AE730378}" type="slidenum">
              <a:rPr lang="el-GR" smtClean="0"/>
              <a:pPr/>
              <a:t>‹#›</a:t>
            </a:fld>
            <a:endParaRPr lang="el-GR"/>
          </a:p>
        </p:txBody>
      </p:sp>
    </p:spTree>
    <p:extLst>
      <p:ext uri="{BB962C8B-B14F-4D97-AF65-F5344CB8AC3E}">
        <p14:creationId xmlns:p14="http://schemas.microsoft.com/office/powerpoint/2010/main" val="632729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5E1CB7D-88A1-491A-A3BD-3787C3D3605B}" type="datetimeFigureOut">
              <a:rPr lang="el-GR" smtClean="0"/>
              <a:pPr/>
              <a:t>26/11/2021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8769450-E159-4900-8261-EFF7AE730378}" type="slidenum">
              <a:rPr lang="el-GR" smtClean="0"/>
              <a:pPr/>
              <a:t>‹#›</a:t>
            </a:fld>
            <a:endParaRPr lang="el-GR"/>
          </a:p>
        </p:txBody>
      </p:sp>
    </p:spTree>
    <p:extLst>
      <p:ext uri="{BB962C8B-B14F-4D97-AF65-F5344CB8AC3E}">
        <p14:creationId xmlns:p14="http://schemas.microsoft.com/office/powerpoint/2010/main" val="2050566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5E1CB7D-88A1-491A-A3BD-3787C3D3605B}" type="datetimeFigureOut">
              <a:rPr lang="el-GR" smtClean="0"/>
              <a:pPr/>
              <a:t>26/11/2021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8769450-E159-4900-8261-EFF7AE730378}" type="slidenum">
              <a:rPr lang="el-GR" smtClean="0"/>
              <a:pPr/>
              <a:t>‹#›</a:t>
            </a:fld>
            <a:endParaRPr lang="el-GR"/>
          </a:p>
        </p:txBody>
      </p:sp>
    </p:spTree>
    <p:extLst>
      <p:ext uri="{BB962C8B-B14F-4D97-AF65-F5344CB8AC3E}">
        <p14:creationId xmlns:p14="http://schemas.microsoft.com/office/powerpoint/2010/main" val="3446695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55E1CB7D-88A1-491A-A3BD-3787C3D3605B}" type="datetimeFigureOut">
              <a:rPr lang="el-GR" smtClean="0"/>
              <a:pPr/>
              <a:t>26/11/2021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68769450-E159-4900-8261-EFF7AE730378}" type="slidenum">
              <a:rPr lang="el-GR" smtClean="0"/>
              <a:pPr/>
              <a:t>‹#›</a:t>
            </a:fld>
            <a:endParaRPr lang="el-GR"/>
          </a:p>
        </p:txBody>
      </p:sp>
    </p:spTree>
    <p:extLst>
      <p:ext uri="{BB962C8B-B14F-4D97-AF65-F5344CB8AC3E}">
        <p14:creationId xmlns:p14="http://schemas.microsoft.com/office/powerpoint/2010/main" val="3288910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55E1CB7D-88A1-491A-A3BD-3787C3D3605B}" type="datetimeFigureOut">
              <a:rPr lang="el-GR" smtClean="0"/>
              <a:pPr/>
              <a:t>26/11/2021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8769450-E159-4900-8261-EFF7AE730378}" type="slidenum">
              <a:rPr lang="el-GR" smtClean="0"/>
              <a:pPr/>
              <a:t>‹#›</a:t>
            </a:fld>
            <a:endParaRPr lang="el-GR"/>
          </a:p>
        </p:txBody>
      </p:sp>
    </p:spTree>
    <p:extLst>
      <p:ext uri="{BB962C8B-B14F-4D97-AF65-F5344CB8AC3E}">
        <p14:creationId xmlns:p14="http://schemas.microsoft.com/office/powerpoint/2010/main" val="1446402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55E1CB7D-88A1-491A-A3BD-3787C3D3605B}" type="datetimeFigureOut">
              <a:rPr lang="el-GR" smtClean="0"/>
              <a:pPr/>
              <a:t>26/11/2021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68769450-E159-4900-8261-EFF7AE730378}" type="slidenum">
              <a:rPr lang="el-GR" smtClean="0"/>
              <a:pPr/>
              <a:t>‹#›</a:t>
            </a:fld>
            <a:endParaRPr lang="el-GR"/>
          </a:p>
        </p:txBody>
      </p:sp>
    </p:spTree>
    <p:extLst>
      <p:ext uri="{BB962C8B-B14F-4D97-AF65-F5344CB8AC3E}">
        <p14:creationId xmlns:p14="http://schemas.microsoft.com/office/powerpoint/2010/main" val="2481788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55E1CB7D-88A1-491A-A3BD-3787C3D3605B}" type="datetimeFigureOut">
              <a:rPr lang="el-GR" smtClean="0"/>
              <a:pPr/>
              <a:t>26/11/2021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68769450-E159-4900-8261-EFF7AE730378}" type="slidenum">
              <a:rPr lang="el-GR" smtClean="0"/>
              <a:pPr/>
              <a:t>‹#›</a:t>
            </a:fld>
            <a:endParaRPr lang="el-GR"/>
          </a:p>
        </p:txBody>
      </p:sp>
    </p:spTree>
    <p:extLst>
      <p:ext uri="{BB962C8B-B14F-4D97-AF65-F5344CB8AC3E}">
        <p14:creationId xmlns:p14="http://schemas.microsoft.com/office/powerpoint/2010/main" val="358682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55E1CB7D-88A1-491A-A3BD-3787C3D3605B}" type="datetimeFigureOut">
              <a:rPr lang="el-GR" smtClean="0"/>
              <a:pPr/>
              <a:t>26/11/2021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68769450-E159-4900-8261-EFF7AE730378}" type="slidenum">
              <a:rPr lang="el-GR" smtClean="0"/>
              <a:pPr/>
              <a:t>‹#›</a:t>
            </a:fld>
            <a:endParaRPr lang="el-GR"/>
          </a:p>
        </p:txBody>
      </p:sp>
    </p:spTree>
    <p:extLst>
      <p:ext uri="{BB962C8B-B14F-4D97-AF65-F5344CB8AC3E}">
        <p14:creationId xmlns:p14="http://schemas.microsoft.com/office/powerpoint/2010/main" val="3815218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5E1CB7D-88A1-491A-A3BD-3787C3D3605B}" type="datetimeFigureOut">
              <a:rPr lang="el-GR" smtClean="0"/>
              <a:pPr/>
              <a:t>26/11/2021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8769450-E159-4900-8261-EFF7AE730378}" type="slidenum">
              <a:rPr lang="el-GR" smtClean="0"/>
              <a:pPr/>
              <a:t>‹#›</a:t>
            </a:fld>
            <a:endParaRPr lang="el-GR"/>
          </a:p>
        </p:txBody>
      </p:sp>
    </p:spTree>
    <p:extLst>
      <p:ext uri="{BB962C8B-B14F-4D97-AF65-F5344CB8AC3E}">
        <p14:creationId xmlns:p14="http://schemas.microsoft.com/office/powerpoint/2010/main" val="1907931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5E1CB7D-88A1-491A-A3BD-3787C3D3605B}" type="datetimeFigureOut">
              <a:rPr lang="el-GR" smtClean="0"/>
              <a:pPr/>
              <a:t>26/11/2021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68769450-E159-4900-8261-EFF7AE730378}" type="slidenum">
              <a:rPr lang="el-GR" smtClean="0"/>
              <a:pPr/>
              <a:t>‹#›</a:t>
            </a:fld>
            <a:endParaRPr lang="el-GR"/>
          </a:p>
        </p:txBody>
      </p:sp>
    </p:spTree>
    <p:extLst>
      <p:ext uri="{BB962C8B-B14F-4D97-AF65-F5344CB8AC3E}">
        <p14:creationId xmlns:p14="http://schemas.microsoft.com/office/powerpoint/2010/main" val="3371447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E1CB7D-88A1-491A-A3BD-3787C3D3605B}" type="datetimeFigureOut">
              <a:rPr lang="el-GR" smtClean="0"/>
              <a:pPr/>
              <a:t>26/11/2021</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769450-E159-4900-8261-EFF7AE730378}" type="slidenum">
              <a:rPr lang="el-GR" smtClean="0"/>
              <a:pPr/>
              <a:t>‹#›</a:t>
            </a:fld>
            <a:endParaRPr lang="el-GR"/>
          </a:p>
        </p:txBody>
      </p:sp>
    </p:spTree>
    <p:extLst>
      <p:ext uri="{BB962C8B-B14F-4D97-AF65-F5344CB8AC3E}">
        <p14:creationId xmlns:p14="http://schemas.microsoft.com/office/powerpoint/2010/main" val="1210236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Διεθνής Απαγωγή παιδιών</a:t>
            </a:r>
            <a:endParaRPr lang="el-GR" dirty="0"/>
          </a:p>
        </p:txBody>
      </p:sp>
      <p:sp>
        <p:nvSpPr>
          <p:cNvPr id="3" name="Υπότιτλος 2"/>
          <p:cNvSpPr>
            <a:spLocks noGrp="1"/>
          </p:cNvSpPr>
          <p:nvPr>
            <p:ph type="subTitle" idx="1"/>
          </p:nvPr>
        </p:nvSpPr>
        <p:spPr/>
        <p:txBody>
          <a:bodyPr/>
          <a:lstStyle/>
          <a:p>
            <a:r>
              <a:rPr lang="el-GR" dirty="0" smtClean="0"/>
              <a:t>Δέσποινα Αναγνωστοπούλου</a:t>
            </a:r>
          </a:p>
          <a:p>
            <a:r>
              <a:rPr lang="el-GR" dirty="0" smtClean="0"/>
              <a:t>Αναπληρώτρια Καθηγήτρια </a:t>
            </a:r>
          </a:p>
          <a:p>
            <a:r>
              <a:rPr lang="el-GR" dirty="0" smtClean="0"/>
              <a:t>Πανεπιστήμιο Μακεδονίας</a:t>
            </a:r>
            <a:endParaRPr lang="el-GR" dirty="0"/>
          </a:p>
        </p:txBody>
      </p:sp>
    </p:spTree>
    <p:extLst>
      <p:ext uri="{BB962C8B-B14F-4D97-AF65-F5344CB8AC3E}">
        <p14:creationId xmlns:p14="http://schemas.microsoft.com/office/powerpoint/2010/main" val="2102583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Περιεχόμενο αίτησης</a:t>
            </a:r>
            <a:endParaRPr lang="el-GR" dirty="0"/>
          </a:p>
        </p:txBody>
      </p:sp>
      <p:sp>
        <p:nvSpPr>
          <p:cNvPr id="3" name="Θέση περιεχομένου 2"/>
          <p:cNvSpPr>
            <a:spLocks noGrp="1"/>
          </p:cNvSpPr>
          <p:nvPr>
            <p:ph idx="1"/>
          </p:nvPr>
        </p:nvSpPr>
        <p:spPr>
          <a:xfrm>
            <a:off x="457200" y="1268760"/>
            <a:ext cx="8229600" cy="5256584"/>
          </a:xfrm>
        </p:spPr>
        <p:txBody>
          <a:bodyPr>
            <a:normAutofit fontScale="70000" lnSpcReduction="20000"/>
          </a:bodyPr>
          <a:lstStyle/>
          <a:p>
            <a:pPr marL="0" indent="0">
              <a:buNone/>
            </a:pPr>
            <a:r>
              <a:rPr lang="el-GR" dirty="0" smtClean="0"/>
              <a:t>α</a:t>
            </a:r>
            <a:r>
              <a:rPr lang="el-GR" dirty="0"/>
              <a:t>) πληροφορίες που αφορούν την </a:t>
            </a:r>
            <a:r>
              <a:rPr lang="el-GR" b="1" dirty="0"/>
              <a:t>ταυτότητα</a:t>
            </a:r>
            <a:r>
              <a:rPr lang="el-GR" dirty="0"/>
              <a:t> του αιτούντος, του παιδιού και του προσώπου για το οποίο προβάλλεται ο ισχυρισμός ότι μετέφερε ή κατακράτησε το παιδί,</a:t>
            </a:r>
          </a:p>
          <a:p>
            <a:pPr marL="0" indent="0">
              <a:buNone/>
            </a:pPr>
            <a:r>
              <a:rPr lang="el-GR" dirty="0"/>
              <a:t> β) τη </a:t>
            </a:r>
            <a:r>
              <a:rPr lang="el-GR" b="1" dirty="0"/>
              <a:t>χρονολογία γέννησης</a:t>
            </a:r>
            <a:r>
              <a:rPr lang="el-GR" dirty="0"/>
              <a:t> του παιδιού, εφόσον είναι δυνατό να παρασχεθεί,</a:t>
            </a:r>
          </a:p>
          <a:p>
            <a:pPr marL="0" indent="0">
              <a:buNone/>
            </a:pPr>
            <a:r>
              <a:rPr lang="el-GR" dirty="0"/>
              <a:t>γ) τους </a:t>
            </a:r>
            <a:r>
              <a:rPr lang="el-GR" b="1" dirty="0"/>
              <a:t>λόγους </a:t>
            </a:r>
            <a:r>
              <a:rPr lang="el-GR" dirty="0"/>
              <a:t>επί των οποίων στηρίζεται ο αιτών για να ζητήσει την επιστροφή του παιδιού,</a:t>
            </a:r>
          </a:p>
          <a:p>
            <a:pPr marL="0" indent="0">
              <a:buNone/>
            </a:pPr>
            <a:r>
              <a:rPr lang="el-GR" dirty="0"/>
              <a:t>δ) κάθε διαθέσιμη </a:t>
            </a:r>
            <a:r>
              <a:rPr lang="el-GR" b="1" dirty="0"/>
              <a:t>πληροφορία που αφορά τον εντοπισμό</a:t>
            </a:r>
            <a:r>
              <a:rPr lang="el-GR" dirty="0"/>
              <a:t> του παιδιού και την ταυτότητα του προσώπου με το οποίο τεκμαίρεται ότι αυτό ευρίσκεται. </a:t>
            </a:r>
          </a:p>
          <a:p>
            <a:pPr marL="0" indent="0">
              <a:buNone/>
            </a:pPr>
            <a:r>
              <a:rPr lang="el-GR" dirty="0"/>
              <a:t> Η αίτηση μπορεί να συνοδεύεται ή να συμπληρώνεται από: </a:t>
            </a:r>
          </a:p>
          <a:p>
            <a:pPr marL="0" indent="0">
              <a:buNone/>
            </a:pPr>
            <a:r>
              <a:rPr lang="el-GR" dirty="0"/>
              <a:t> ε) επικυρωμένο αντίγραφο κάθε χρήσιμης απόφασης ή συμφωνίας, </a:t>
            </a:r>
          </a:p>
          <a:p>
            <a:pPr marL="0" indent="0">
              <a:buNone/>
            </a:pPr>
            <a:r>
              <a:rPr lang="el-GR" dirty="0"/>
              <a:t> στ) πιστοποιητικό ή </a:t>
            </a:r>
            <a:r>
              <a:rPr lang="el-GR" b="1" dirty="0"/>
              <a:t>βεβαίωση προερχόμενη από την Κεντρική Αρχή ή κάθε άλλη αρμόδια αρχή του Κράτους της συνήθους διαμονής</a:t>
            </a:r>
            <a:r>
              <a:rPr lang="el-GR" dirty="0"/>
              <a:t> ή από κάποιο αρμόδιο πρόσωπο, σύμφωνα με το δίκαιο του Κράτους αυτού, </a:t>
            </a:r>
          </a:p>
          <a:p>
            <a:pPr marL="0" indent="0">
              <a:buNone/>
            </a:pPr>
            <a:r>
              <a:rPr lang="el-GR" dirty="0"/>
              <a:t> ζ) κάθε άλλο χρήσιμο στοιχείο.</a:t>
            </a:r>
          </a:p>
          <a:p>
            <a:endParaRPr lang="el-GR" dirty="0"/>
          </a:p>
        </p:txBody>
      </p:sp>
    </p:spTree>
    <p:extLst>
      <p:ext uri="{BB962C8B-B14F-4D97-AF65-F5344CB8AC3E}">
        <p14:creationId xmlns:p14="http://schemas.microsoft.com/office/powerpoint/2010/main" val="20835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Διαβίβαση αίτησης</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Άρθρο 9 - Εφόσον η Κεντρική Αρχή που λαμβάνει την αίτηση, σύμφωνα με το άρθρο 8, έχει </a:t>
            </a:r>
            <a:r>
              <a:rPr lang="el-GR" b="1" dirty="0"/>
              <a:t>λόγους να πιστεύει</a:t>
            </a:r>
            <a:r>
              <a:rPr lang="el-GR" dirty="0"/>
              <a:t> ότι το παιδί βρίσκεται σε άλλο Συμβαλλόμενο κράτος, </a:t>
            </a:r>
            <a:r>
              <a:rPr lang="el-GR" b="1" dirty="0"/>
              <a:t>διαβιβάζει την αίτηση απευθείας και χωρίς καθυστέρηση στην Κεντρική Αρχή</a:t>
            </a:r>
            <a:r>
              <a:rPr lang="el-GR" dirty="0"/>
              <a:t> του Συμβαλλόμενου αυτού Κράτους και πληροφορεί σχετικά την Κεντρική Αρχή από την οποία προέρχεται η αίτηση ή, ενδεχομένως, τον αιτούντα.</a:t>
            </a:r>
          </a:p>
          <a:p>
            <a:r>
              <a:rPr lang="el-GR" dirty="0"/>
              <a:t>Άρθρο 10 - Η Κεντρική Αρχή του Κράτους όπου βρίσκεται το παιδί λαμβάνει ή προκαλεί τη </a:t>
            </a:r>
            <a:r>
              <a:rPr lang="el-GR" b="1" dirty="0"/>
              <a:t>λήψη κάθε μέτρου ικανού να εξασφαλίσει την εκούσια απόδοση του</a:t>
            </a:r>
            <a:r>
              <a:rPr lang="el-GR" dirty="0"/>
              <a:t>.</a:t>
            </a:r>
          </a:p>
          <a:p>
            <a:r>
              <a:rPr lang="el-GR" dirty="0"/>
              <a:t>Άρθρο 11 -Οι δικαστικές ή διοικητικές αρχές των Συμβαλλόμενων Κρατών οφείλουν να εφαρμόζουν τις </a:t>
            </a:r>
            <a:r>
              <a:rPr lang="el-GR" b="1" dirty="0"/>
              <a:t>διαδικασίες επείγοντος </a:t>
            </a:r>
            <a:r>
              <a:rPr lang="el-GR" b="1" dirty="0" err="1"/>
              <a:t>χαρακτήρος</a:t>
            </a:r>
            <a:r>
              <a:rPr lang="el-GR" b="1" dirty="0"/>
              <a:t> για την επιστροφή</a:t>
            </a:r>
            <a:r>
              <a:rPr lang="el-GR" dirty="0"/>
              <a:t> του παιδιού.</a:t>
            </a:r>
          </a:p>
          <a:p>
            <a:endParaRPr lang="el-GR" dirty="0"/>
          </a:p>
        </p:txBody>
      </p:sp>
    </p:spTree>
    <p:extLst>
      <p:ext uri="{BB962C8B-B14F-4D97-AF65-F5344CB8AC3E}">
        <p14:creationId xmlns:p14="http://schemas.microsoft.com/office/powerpoint/2010/main" val="2998327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22114"/>
          </a:xfrm>
        </p:spPr>
        <p:txBody>
          <a:bodyPr/>
          <a:lstStyle/>
          <a:p>
            <a:r>
              <a:rPr lang="el-GR" dirty="0" smtClean="0"/>
              <a:t>Επίσημη έκθεση για τους λόγους</a:t>
            </a:r>
            <a:endParaRPr lang="el-GR" dirty="0"/>
          </a:p>
        </p:txBody>
      </p:sp>
      <p:sp>
        <p:nvSpPr>
          <p:cNvPr id="3" name="Θέση περιεχομένου 2"/>
          <p:cNvSpPr>
            <a:spLocks noGrp="1"/>
          </p:cNvSpPr>
          <p:nvPr>
            <p:ph idx="1"/>
          </p:nvPr>
        </p:nvSpPr>
        <p:spPr>
          <a:xfrm>
            <a:off x="179512" y="1340768"/>
            <a:ext cx="8784976" cy="5328592"/>
          </a:xfrm>
        </p:spPr>
        <p:txBody>
          <a:bodyPr>
            <a:normAutofit fontScale="62500" lnSpcReduction="20000"/>
          </a:bodyPr>
          <a:lstStyle/>
          <a:p>
            <a:pPr marL="0" indent="0">
              <a:buNone/>
            </a:pPr>
            <a:r>
              <a:rPr lang="el-GR" dirty="0"/>
              <a:t>Αν η δικαστική ή διοικητική αρχή που έχει επιληφθεί δεν έχει </a:t>
            </a:r>
            <a:r>
              <a:rPr lang="el-GR" b="1" dirty="0"/>
              <a:t>αποφασίσει εντός προθεσμίας έξι εβδομάδων από την έναρξη της διαδικασίας</a:t>
            </a:r>
            <a:r>
              <a:rPr lang="el-GR" b="1" dirty="0" smtClean="0"/>
              <a:t>,</a:t>
            </a:r>
          </a:p>
          <a:p>
            <a:pPr marL="0" indent="0">
              <a:buNone/>
            </a:pPr>
            <a:r>
              <a:rPr lang="el-GR" dirty="0" smtClean="0"/>
              <a:t>ο </a:t>
            </a:r>
            <a:r>
              <a:rPr lang="el-GR" dirty="0"/>
              <a:t>αιτών ή η Κεντρική Αρχή του Κράτους προς το οποίο απευθύνεται η αίτηση μπορούν, είτε αυτεπαγγέλτως είτε κατόπιν αιτήματος της Κεντρικής Αρχής του Κράτους από το οποίο προέρχεται η αίτηση</a:t>
            </a:r>
            <a:r>
              <a:rPr lang="el-GR" dirty="0" smtClean="0"/>
              <a:t>,</a:t>
            </a:r>
          </a:p>
          <a:p>
            <a:pPr marL="0" indent="0">
              <a:buNone/>
            </a:pPr>
            <a:r>
              <a:rPr lang="el-GR" dirty="0" smtClean="0"/>
              <a:t>να </a:t>
            </a:r>
            <a:r>
              <a:rPr lang="el-GR" b="1" dirty="0"/>
              <a:t>ζητήσουν επίσημη έκθεση για τους λόγους</a:t>
            </a:r>
            <a:r>
              <a:rPr lang="el-GR" dirty="0"/>
              <a:t> αυτής της καθυστέρησης. </a:t>
            </a:r>
            <a:endParaRPr lang="el-GR" dirty="0" smtClean="0"/>
          </a:p>
          <a:p>
            <a:pPr marL="0" indent="0">
              <a:buNone/>
            </a:pPr>
            <a:r>
              <a:rPr lang="el-GR" dirty="0" smtClean="0"/>
              <a:t>Την </a:t>
            </a:r>
            <a:r>
              <a:rPr lang="el-GR" dirty="0"/>
              <a:t>απάντηση που θα λάβει η Κεντρική Αρχή του Κράτους προς το οποίο απευθύνεται η αίτηση οφείλει να τη διαβιβάσει στην Κεντρική Αρχή του Κράτους </a:t>
            </a:r>
            <a:r>
              <a:rPr lang="el-GR" b="1" dirty="0"/>
              <a:t>από το οποίο προέρχεται η αίτηση </a:t>
            </a:r>
            <a:r>
              <a:rPr lang="el-GR" dirty="0"/>
              <a:t>ή, ενδεχομένως, στον αιτούντα. </a:t>
            </a:r>
          </a:p>
          <a:p>
            <a:pPr marL="0" indent="0">
              <a:buNone/>
            </a:pPr>
            <a:r>
              <a:rPr lang="el-GR" dirty="0"/>
              <a:t>Άρθρο 12 - Εφόσον ένα παιδί μετακινήθηκε ή κατακρατήθηκε παράνομα κατά την έννοια του άρθρου 3 και από τη μετακίνηση ή κατακράτηση του μέχρι το χρόνο κατάθεσης της αίτησης ενώπιον της δικαστικής ή διοικητικής αρχής του Συμβαλλόμενου Κράτους, όπου βρίσκεται το παιδί, </a:t>
            </a:r>
            <a:r>
              <a:rPr lang="el-GR" b="1" dirty="0"/>
              <a:t>διέρρευσε χρονικό διάστημα μικρότερο του ενός έτους, η επιληφθείσα αρχή διατάσσει την άμεση επιστροφή του.</a:t>
            </a:r>
            <a:endParaRPr lang="el-GR" dirty="0"/>
          </a:p>
          <a:p>
            <a:pPr marL="0" indent="0">
              <a:buNone/>
            </a:pPr>
            <a:r>
              <a:rPr lang="el-GR" b="1" dirty="0"/>
              <a:t>Ακόμη κι αν η δικαστική ή διοικητική αρχή επιλήφθηκε μετά την πάροδο του χρονικού διαστήματος ενός έτους,</a:t>
            </a:r>
            <a:r>
              <a:rPr lang="el-GR" dirty="0"/>
              <a:t> που προβλέπεται στην προηγούμενη παράγραφο, οφείλει ομοίως να διατάξει την επιστροφή του παιδιού, </a:t>
            </a:r>
            <a:r>
              <a:rPr lang="el-GR" b="1" dirty="0"/>
              <a:t>εκτός αν αποδειχθεί ότι το παιδί έχει ήδη προσαρμοσθεί στο νέο του περιβάλλον.</a:t>
            </a:r>
            <a:endParaRPr lang="el-GR" dirty="0"/>
          </a:p>
          <a:p>
            <a:endParaRPr lang="el-GR" dirty="0"/>
          </a:p>
        </p:txBody>
      </p:sp>
    </p:spTree>
    <p:extLst>
      <p:ext uri="{BB962C8B-B14F-4D97-AF65-F5344CB8AC3E}">
        <p14:creationId xmlns:p14="http://schemas.microsoft.com/office/powerpoint/2010/main" val="4160692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4 περιπτώσεις όπου δεν διατάσσεται η επιστροφή του παιδιού</a:t>
            </a:r>
            <a:endParaRPr lang="el-GR" dirty="0"/>
          </a:p>
        </p:txBody>
      </p:sp>
      <p:sp>
        <p:nvSpPr>
          <p:cNvPr id="3" name="Θέση περιεχομένου 2"/>
          <p:cNvSpPr>
            <a:spLocks noGrp="1"/>
          </p:cNvSpPr>
          <p:nvPr>
            <p:ph idx="1"/>
          </p:nvPr>
        </p:nvSpPr>
        <p:spPr>
          <a:xfrm>
            <a:off x="457200" y="1600200"/>
            <a:ext cx="8507288" cy="4997152"/>
          </a:xfrm>
        </p:spPr>
        <p:txBody>
          <a:bodyPr>
            <a:normAutofit fontScale="55000" lnSpcReduction="20000"/>
          </a:bodyPr>
          <a:lstStyle/>
          <a:p>
            <a:pPr>
              <a:buNone/>
            </a:pPr>
            <a:r>
              <a:rPr lang="el-GR" dirty="0"/>
              <a:t>Εφόσον η δικαστική ή διοικητική αρχή του Κράτους προς το οποίο απευθύνεται η αίτηση έχει λόγους να πιστεύει ότι το παιδί </a:t>
            </a:r>
            <a:r>
              <a:rPr lang="el-GR" b="1" dirty="0"/>
              <a:t>έχει μεταφερθεί σε άλλο Κράτος, μπορεί να αναστείλει</a:t>
            </a:r>
            <a:r>
              <a:rPr lang="el-GR" dirty="0"/>
              <a:t> τη διαδικασία ή να απορρίψει την αίτηση επιστροφής του παιδιού.</a:t>
            </a:r>
          </a:p>
          <a:p>
            <a:pPr>
              <a:buNone/>
            </a:pPr>
            <a:r>
              <a:rPr lang="el-GR" dirty="0"/>
              <a:t>Άρθρο 13 -Παρά τις διατάξεις του προηγούμενου άρθρου, η δικαστική ή διοικητική αρχή του Κράτους προς το οποίο απευθύνεται η αίτηση </a:t>
            </a:r>
            <a:r>
              <a:rPr lang="el-GR" b="1" dirty="0"/>
              <a:t>δεν δεσμεύεται να διατάξει την επιστροφή του παιδιού</a:t>
            </a:r>
            <a:r>
              <a:rPr lang="el-GR" dirty="0"/>
              <a:t>, εφόσον το φυσικό ή νομικό πρόσωπο ή η οργάνωση που αντιτίθεται στην επιστροφή του αποδεικνύει: </a:t>
            </a:r>
          </a:p>
          <a:p>
            <a:r>
              <a:rPr lang="el-GR" dirty="0"/>
              <a:t> α) ότι το φυσικό ή νομικό πρόσωπο ή η οργάνωση που είχε τη μέριμνα του προσώπου του παιδιού </a:t>
            </a:r>
            <a:r>
              <a:rPr lang="el-GR" b="1" dirty="0"/>
              <a:t>δεν ασκούσε ουσιαστικά το δικαίωμα επιμέλειας</a:t>
            </a:r>
            <a:r>
              <a:rPr lang="el-GR" dirty="0"/>
              <a:t> κατά το χρόνο της μετακίνησης ή κατακράτησης ή είχε </a:t>
            </a:r>
            <a:r>
              <a:rPr lang="el-GR" b="1" dirty="0"/>
              <a:t>συναινέσει στη μετακίνηση ή κατακράτηση</a:t>
            </a:r>
            <a:r>
              <a:rPr lang="el-GR" dirty="0"/>
              <a:t> αυτήν ή την είχε εγκρίνει εκ των υστέρων ή </a:t>
            </a:r>
          </a:p>
          <a:p>
            <a:r>
              <a:rPr lang="el-GR" dirty="0"/>
              <a:t> β) ότι υπάρχει σοβαρός </a:t>
            </a:r>
            <a:r>
              <a:rPr lang="el-GR" b="1" dirty="0"/>
              <a:t>κίνδυνος η επιστροφή του παιδιού να το εκθέσει σε φυσική ή ψυχική δοκιμασία</a:t>
            </a:r>
            <a:r>
              <a:rPr lang="el-GR" dirty="0"/>
              <a:t> ή με οποιονδήποτε άλλο τρόπο να το περιαγάγει σε μια αφόρητη κατάσταση. </a:t>
            </a:r>
            <a:endParaRPr lang="el-GR" dirty="0" smtClean="0"/>
          </a:p>
          <a:p>
            <a:pPr>
              <a:buNone/>
            </a:pPr>
            <a:r>
              <a:rPr lang="el-GR" dirty="0" smtClean="0"/>
              <a:t>Η </a:t>
            </a:r>
            <a:r>
              <a:rPr lang="el-GR" dirty="0"/>
              <a:t>δικαστική ή διοικητική αρχή μπορεί επίσης να αρνηθεί να διατάξει την επιστροφή του παιδιού, εάν διαπιστώσει ότι το παιδί </a:t>
            </a:r>
            <a:r>
              <a:rPr lang="el-GR" b="1" dirty="0"/>
              <a:t>αντιτίθεται στην επιστροφή του και έχει ήδη την ηλικία και την ωριμότητα που υπαγορεύουν να ληφθεί υπόψη η γνώμη του</a:t>
            </a:r>
            <a:r>
              <a:rPr lang="el-GR" dirty="0"/>
              <a:t>. Κατά την εκτίμηση των περιστάσεων που αναφέρονται στο άρθρο αυτό, οι δικαστικές ή διοικητικές αρχές οφείλουν να λάβουν υπόψη τις πληροφορίες για την </a:t>
            </a:r>
            <a:r>
              <a:rPr lang="el-GR" b="1" dirty="0"/>
              <a:t>κοινωνική κατάσταση</a:t>
            </a:r>
            <a:r>
              <a:rPr lang="el-GR" dirty="0"/>
              <a:t> του παιδιού που παρέχονται από την Κεντρική Αρχή ή άλλη αρμόδια υπηρεσία του Κράτους της συνήθους διαμονής του.</a:t>
            </a:r>
          </a:p>
          <a:p>
            <a:endParaRPr lang="el-GR" dirty="0"/>
          </a:p>
        </p:txBody>
      </p:sp>
    </p:spTree>
    <p:extLst>
      <p:ext uri="{BB962C8B-B14F-4D97-AF65-F5344CB8AC3E}">
        <p14:creationId xmlns:p14="http://schemas.microsoft.com/office/powerpoint/2010/main" val="770652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Ποιος έχει την επιμέλεια?</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Άρθρο 16 - Αφότου τους γνωστοποιηθεί η παράνομη μετακίνηση ενός παιδιού ή η κατακράτηση του κατά το άρθρο 3, οι δικαστικές ή διοικητικές αρχές του Συμβαλλόμενου Κράτους, όπου το παιδί μετακινήθηκε ή κατακρατήθηκε, </a:t>
            </a:r>
            <a:r>
              <a:rPr lang="el-GR" b="1" dirty="0"/>
              <a:t>δεν μπορούν να κρίνουν επί του κυρίου θέματος του δικαιώματος της επιμέλειας, μέχρι να διαπιστωθεί ότι δεν συντρέχει περίπτωση επιστροφής</a:t>
            </a:r>
            <a:r>
              <a:rPr lang="el-GR" dirty="0"/>
              <a:t> του παιδιού κατά την παρούσα Σύμβαση ή μέχρι να διαρρεύσει εύλογο χρονικό διάστημα χωρίς να υπάρξει αίτηση εφαρμογής της Σύμβασης. </a:t>
            </a:r>
          </a:p>
          <a:p>
            <a:r>
              <a:rPr lang="el-GR" dirty="0"/>
              <a:t>Άρθρο 17 - </a:t>
            </a:r>
            <a:r>
              <a:rPr lang="el-GR" b="1" dirty="0"/>
              <a:t>Μόνο το γεγονός ότι μια απόφαση σχετική με την επιμέλεια εκδόθηκε ή μπορεί να αναγνωριστεί στο Κράτος προς το οποίο απευθύνεται η αίτηση δεν μπορεί να δικαιολογήσει την άρνηση να επιστραφεί το παιδί</a:t>
            </a:r>
            <a:r>
              <a:rPr lang="el-GR" dirty="0"/>
              <a:t> στα πλαίσια της Σύμβασης αυτής, αλλά οι δικαστικές ή διοικητικές αρχές του Κράτους, προς το οποίο απευθύνεται η αίτηση, μπορούν να λάβουν υπόψη το αιτιολογικό αυτής της απόφασης κατά την εφαρμογή της Σύμβασης. </a:t>
            </a:r>
          </a:p>
          <a:p>
            <a:endParaRPr lang="el-GR" dirty="0"/>
          </a:p>
        </p:txBody>
      </p:sp>
    </p:spTree>
    <p:extLst>
      <p:ext uri="{BB962C8B-B14F-4D97-AF65-F5344CB8AC3E}">
        <p14:creationId xmlns:p14="http://schemas.microsoft.com/office/powerpoint/2010/main" val="12396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Αρθρα</a:t>
            </a:r>
            <a:r>
              <a:rPr lang="el-GR" dirty="0" smtClean="0"/>
              <a:t> 19 και 20</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Άρθρο 19 - </a:t>
            </a:r>
            <a:r>
              <a:rPr lang="el-GR" b="1" dirty="0"/>
              <a:t>Απόφαση για την επιστροφή του παιδιού, που εκδόθηκε στο πλαίσιο της Σύμβασης, δεν θίγει το κύριο θέμα του δικαιώματος επιμέλειας</a:t>
            </a:r>
            <a:r>
              <a:rPr lang="el-GR" dirty="0"/>
              <a:t>. </a:t>
            </a:r>
          </a:p>
          <a:p>
            <a:r>
              <a:rPr lang="el-GR" dirty="0"/>
              <a:t>Άρθρο 20- Η επιστροφή του παιδιού, σύμφωνα με τις διατάξεις του άρθρου 12, μπορεί να απορριφθεί, εφόσον αυτή </a:t>
            </a:r>
            <a:r>
              <a:rPr lang="el-GR" b="1" dirty="0"/>
              <a:t>δεν επιτρέπεται από τις θεμελιώδεις αρχές του Κράτους προς το οποίο απευθύνεται η αίτηση, οι οποίες αναφέρονται στην προστασία των ανθρώπινων δικαιωμάτων</a:t>
            </a:r>
            <a:r>
              <a:rPr lang="el-GR" dirty="0"/>
              <a:t> και των θεμελιωδών ελευθεριών.</a:t>
            </a:r>
          </a:p>
          <a:p>
            <a:endParaRPr lang="el-GR" dirty="0"/>
          </a:p>
        </p:txBody>
      </p:sp>
    </p:spTree>
    <p:extLst>
      <p:ext uri="{BB962C8B-B14F-4D97-AF65-F5344CB8AC3E}">
        <p14:creationId xmlns:p14="http://schemas.microsoft.com/office/powerpoint/2010/main" val="2332035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ΔΙΚΑΙΩMA ΕΠΙΚΟΙΝΩΝΙΑΣ</a:t>
            </a:r>
            <a:br>
              <a:rPr lang="el-GR" dirty="0"/>
            </a:br>
            <a:r>
              <a:rPr lang="el-GR" dirty="0"/>
              <a:t>Άρθρο 21</a:t>
            </a:r>
          </a:p>
        </p:txBody>
      </p:sp>
      <p:sp>
        <p:nvSpPr>
          <p:cNvPr id="3" name="Θέση περιεχομένου 2"/>
          <p:cNvSpPr>
            <a:spLocks noGrp="1"/>
          </p:cNvSpPr>
          <p:nvPr>
            <p:ph idx="1"/>
          </p:nvPr>
        </p:nvSpPr>
        <p:spPr/>
        <p:txBody>
          <a:bodyPr>
            <a:normAutofit fontScale="70000" lnSpcReduction="20000"/>
          </a:bodyPr>
          <a:lstStyle/>
          <a:p>
            <a:r>
              <a:rPr lang="el-GR" dirty="0" smtClean="0"/>
              <a:t>Αίτηση </a:t>
            </a:r>
            <a:r>
              <a:rPr lang="el-GR" dirty="0"/>
              <a:t>που αποσκοπεί στην </a:t>
            </a:r>
            <a:r>
              <a:rPr lang="el-GR" b="1" dirty="0"/>
              <a:t>οργάνωση ή την προστασία της ουσιαστικής άσκησης</a:t>
            </a:r>
            <a:r>
              <a:rPr lang="el-GR" dirty="0"/>
              <a:t> ενός δικαιώματος επικοινωνίας μπορεί να απευθύνεται προς την Κεντρική Αρχή Συμβαλλόμενου Κράτους </a:t>
            </a:r>
            <a:r>
              <a:rPr lang="el-GR" b="1" dirty="0"/>
              <a:t>κατά τον ίδιο τρόπο όπως η αίτηση επιστροφής του παιδιού.</a:t>
            </a:r>
            <a:endParaRPr lang="el-GR" dirty="0"/>
          </a:p>
          <a:p>
            <a:r>
              <a:rPr lang="el-GR" dirty="0"/>
              <a:t> Οι Κεντρικές Αρχές </a:t>
            </a:r>
            <a:r>
              <a:rPr lang="el-GR" b="1" dirty="0"/>
              <a:t>δεσμεύονται από τις υποχρεώσεις συνεργασίας που αναφέρονται στο άρθρο 7 </a:t>
            </a:r>
            <a:r>
              <a:rPr lang="el-GR" dirty="0"/>
              <a:t>για να εξασφαλίσουν την αδιατάρακτη άσκηση του δικαιώματος επικοινωνίας και την πραγματοποίηση κάθε όρου που απαιτείται για την άσκηση του δικαιώματος αυτού και για να άρουν στο μέτρο του δυνατού κάθε εμπόδιο στην άσκηση του δικαιώματος αυτού. </a:t>
            </a:r>
          </a:p>
          <a:p>
            <a:r>
              <a:rPr lang="el-GR" dirty="0"/>
              <a:t> Οι Κεντρικές Αρχές </a:t>
            </a:r>
            <a:r>
              <a:rPr lang="el-GR" b="1" dirty="0"/>
              <a:t>μπορούν, είτε απευθείας είτε μέσω ενδιάμεσων οργάνων, να κινούν ή προωθούν νόμιμες διαδικασίες για να οργανώσουν</a:t>
            </a:r>
            <a:r>
              <a:rPr lang="el-GR" dirty="0"/>
              <a:t> ή να προστατεύσουν το δικαίωμα επικοινωνίας και τους όρους στους οποίους υπόκειται η άσκηση του δικαιώματός αυτού.</a:t>
            </a:r>
          </a:p>
          <a:p>
            <a:endParaRPr lang="el-GR" dirty="0"/>
          </a:p>
        </p:txBody>
      </p:sp>
    </p:spTree>
    <p:extLst>
      <p:ext uri="{BB962C8B-B14F-4D97-AF65-F5344CB8AC3E}">
        <p14:creationId xmlns:p14="http://schemas.microsoft.com/office/powerpoint/2010/main" val="3642471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Εγγυοδοσία (ά. 22)</a:t>
            </a:r>
            <a:endParaRPr lang="el-GR" dirty="0"/>
          </a:p>
        </p:txBody>
      </p:sp>
      <p:sp>
        <p:nvSpPr>
          <p:cNvPr id="3" name="Θέση περιεχομένου 2"/>
          <p:cNvSpPr>
            <a:spLocks noGrp="1"/>
          </p:cNvSpPr>
          <p:nvPr>
            <p:ph idx="1"/>
          </p:nvPr>
        </p:nvSpPr>
        <p:spPr>
          <a:xfrm>
            <a:off x="457200" y="1600200"/>
            <a:ext cx="8229600" cy="5257800"/>
          </a:xfrm>
        </p:spPr>
        <p:txBody>
          <a:bodyPr>
            <a:normAutofit/>
          </a:bodyPr>
          <a:lstStyle/>
          <a:p>
            <a:r>
              <a:rPr lang="el-GR" dirty="0"/>
              <a:t>Άρθρο 22 -</a:t>
            </a:r>
            <a:r>
              <a:rPr lang="el-GR" b="1" dirty="0"/>
              <a:t>Καμιά εγγυοδοσία ή κατάθεση, με οποιαδήποτε ονομασία, δεν μπορεί να επιβληθεί για να διασφαλίσει την πληρωμή</a:t>
            </a:r>
            <a:r>
              <a:rPr lang="el-GR" dirty="0"/>
              <a:t> των εξόδων και δαπανών στο πλαίσιο των δικαστικών και διοικητικών διαδικασιών που προβλέπονται από τη Σύμβαση.</a:t>
            </a:r>
          </a:p>
          <a:p>
            <a:r>
              <a:rPr lang="el-GR" b="1" dirty="0" smtClean="0"/>
              <a:t>.</a:t>
            </a:r>
            <a:endParaRPr lang="el-GR" dirty="0"/>
          </a:p>
          <a:p>
            <a:endParaRPr lang="el-GR" dirty="0"/>
          </a:p>
        </p:txBody>
      </p:sp>
    </p:spTree>
    <p:extLst>
      <p:ext uri="{BB962C8B-B14F-4D97-AF65-F5344CB8AC3E}">
        <p14:creationId xmlns:p14="http://schemas.microsoft.com/office/powerpoint/2010/main" val="1806671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490066"/>
          </a:xfrm>
        </p:spPr>
        <p:txBody>
          <a:bodyPr>
            <a:normAutofit fontScale="90000"/>
          </a:bodyPr>
          <a:lstStyle/>
          <a:p>
            <a:r>
              <a:rPr lang="el-GR" dirty="0" smtClean="0"/>
              <a:t>Δικαστική αρωγή</a:t>
            </a:r>
            <a:endParaRPr lang="el-GR" dirty="0"/>
          </a:p>
        </p:txBody>
      </p:sp>
      <p:sp>
        <p:nvSpPr>
          <p:cNvPr id="3" name="Θέση περιεχομένου 2"/>
          <p:cNvSpPr>
            <a:spLocks noGrp="1"/>
          </p:cNvSpPr>
          <p:nvPr>
            <p:ph idx="1"/>
          </p:nvPr>
        </p:nvSpPr>
        <p:spPr>
          <a:xfrm>
            <a:off x="251520" y="836712"/>
            <a:ext cx="8784976" cy="5832648"/>
          </a:xfrm>
        </p:spPr>
        <p:txBody>
          <a:bodyPr>
            <a:noAutofit/>
          </a:bodyPr>
          <a:lstStyle/>
          <a:p>
            <a:pPr marL="0" indent="0">
              <a:buNone/>
            </a:pPr>
            <a:r>
              <a:rPr lang="el-GR" sz="2000" dirty="0"/>
              <a:t>Άρθρο 25 - Οι υπήκοοι ενός Συμβαλλόμενου Κράτους και τα πρόσωπα που έχουν τη συνήθη διαμονή τους σ` αυτό το Κράτος, έχουν, </a:t>
            </a:r>
            <a:r>
              <a:rPr lang="el-GR" sz="2000" b="1" dirty="0" smtClean="0"/>
              <a:t>δικαίωμα </a:t>
            </a:r>
            <a:r>
              <a:rPr lang="el-GR" sz="2000" b="1" dirty="0"/>
              <a:t>νομικής και δικαστικής αρωγής σε κάθε άλλο Συμβαλλόμενο Κράτος υπό τις ίδιες προϋποθέσεις</a:t>
            </a:r>
            <a:r>
              <a:rPr lang="el-GR" sz="2000" dirty="0"/>
              <a:t> σαν να ήταν οι ίδιοι υπήκοοι αυτού του άλλου Κράτους ή είχαν εκεί τη συνήθη διαμονή τους. </a:t>
            </a:r>
          </a:p>
          <a:p>
            <a:pPr marL="0" indent="0">
              <a:buNone/>
            </a:pPr>
            <a:r>
              <a:rPr lang="el-GR" sz="2000" dirty="0"/>
              <a:t>Άρθρο 26 - Κάθε Κεντρική Αρχή αναλαμβάνει τα έξοδα της, που αφορούν την εφαρμογή της Σύμβασης</a:t>
            </a:r>
            <a:r>
              <a:rPr lang="el-GR" sz="2000" dirty="0" smtClean="0"/>
              <a:t>. Η </a:t>
            </a:r>
            <a:r>
              <a:rPr lang="el-GR" sz="2000" dirty="0"/>
              <a:t>Κεντρική Αρχή και οι άλλες δημόσιες υπηρεσίες των Συμβαλλόμενων Κρατών </a:t>
            </a:r>
            <a:r>
              <a:rPr lang="el-GR" sz="2000" b="1" dirty="0"/>
              <a:t>δεν καταλογίζουν κανένα έξοδο σε σχέση με τις αιτήσεις που υποβάλλονται κατ` εφαρμογή της Σύμβασης</a:t>
            </a:r>
            <a:r>
              <a:rPr lang="el-GR" sz="2000" dirty="0"/>
              <a:t>. Ιδίως δεν μπορούν να </a:t>
            </a:r>
            <a:r>
              <a:rPr lang="el-GR" sz="2000" b="1" dirty="0"/>
              <a:t>απαιτήσουν από τον αιτούντα την πληρωμή των εξόδων και δαπανών της δί</a:t>
            </a:r>
            <a:r>
              <a:rPr lang="el-GR" sz="2000" dirty="0"/>
              <a:t>κης ή ενδεχομένως των εξόδων που προκύπτουν από τη σύμπραξη δικηγόρου. </a:t>
            </a:r>
            <a:endParaRPr lang="el-GR" sz="2000" dirty="0" smtClean="0"/>
          </a:p>
        </p:txBody>
      </p:sp>
    </p:spTree>
    <p:extLst>
      <p:ext uri="{BB962C8B-B14F-4D97-AF65-F5344CB8AC3E}">
        <p14:creationId xmlns:p14="http://schemas.microsoft.com/office/powerpoint/2010/main" val="38573717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Περιπτώσεις Πληρωμής εξόδων</a:t>
            </a:r>
            <a:endParaRPr lang="el-GR" dirty="0"/>
          </a:p>
        </p:txBody>
      </p:sp>
      <p:sp>
        <p:nvSpPr>
          <p:cNvPr id="3" name="Θέση περιεχομένου 2"/>
          <p:cNvSpPr>
            <a:spLocks noGrp="1"/>
          </p:cNvSpPr>
          <p:nvPr>
            <p:ph idx="1"/>
          </p:nvPr>
        </p:nvSpPr>
        <p:spPr/>
        <p:txBody>
          <a:bodyPr>
            <a:normAutofit fontScale="70000" lnSpcReduction="20000"/>
          </a:bodyPr>
          <a:lstStyle/>
          <a:p>
            <a:pPr marL="0" indent="0">
              <a:buNone/>
            </a:pPr>
            <a:r>
              <a:rPr lang="el-GR" dirty="0"/>
              <a:t>Εν τούτοις ένα Συμβαλλόμενο Κράτος μπορεί, κάνοντας χρήση της επιφύλαξης που προβλέπεται στο άρθρο 42, να δηλώσει ότι </a:t>
            </a:r>
            <a:r>
              <a:rPr lang="el-GR" b="1" dirty="0"/>
              <a:t>δεν δεσμεύεται για την πληρωμή των εξ</a:t>
            </a:r>
            <a:r>
              <a:rPr lang="el-GR" dirty="0"/>
              <a:t>όδων, παρά μόνο κατά το μέτρο που αυτά τα έξοδα μπορούν να καλυφθούν </a:t>
            </a:r>
            <a:r>
              <a:rPr lang="el-GR" dirty="0" smtClean="0"/>
              <a:t>από </a:t>
            </a:r>
            <a:r>
              <a:rPr lang="el-GR" dirty="0"/>
              <a:t>το σύστημά του που αφορά τη δωρεάν δικαστική και νομική συνδρομή.</a:t>
            </a:r>
          </a:p>
          <a:p>
            <a:pPr marL="0" indent="0">
              <a:buNone/>
            </a:pPr>
            <a:r>
              <a:rPr lang="el-GR" dirty="0"/>
              <a:t>Διατάσσοντας την επιστροφή του παιδιού ή αποφασίζοντας επί του δικαιώματος επικοινωνίας στο πλαίσιο της Σύμβασης</a:t>
            </a:r>
            <a:r>
              <a:rPr lang="el-GR" b="1" dirty="0"/>
              <a:t>, η δικαστική ή διοικητική αρχή μπορεί ενδεχομένως να καταλογίσει σε βάρος του προσώπου που μετακίνησε ή κατακράτησε το </a:t>
            </a:r>
            <a:r>
              <a:rPr lang="el-GR" dirty="0"/>
              <a:t>παιδί ή παρεμπόδισε την άσκηση του δικαιώματος επικοινωνίας, την πληρωμή όλων των αναγκαίων εξόδων που καταβλήθηκαν, από τον αιτούντα ή στο όνομα του, ιδίως τα έξοδα ταξιδίου, τα έξοδα δικαστικής πληρεξουσιότητας και εκπροσώπησης του αιτούντος, τα έξοδα επιστροφής του παιδιού, καθώς και όλα τα έξοδα και δαπάνες που έγιναν για να εντοπιστεί το παιδί.</a:t>
            </a:r>
          </a:p>
          <a:p>
            <a:endParaRPr lang="el-GR" dirty="0"/>
          </a:p>
        </p:txBody>
      </p:sp>
    </p:spTree>
    <p:extLst>
      <p:ext uri="{BB962C8B-B14F-4D97-AF65-F5344CB8AC3E}">
        <p14:creationId xmlns:p14="http://schemas.microsoft.com/office/powerpoint/2010/main" val="3280627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ΣΥΜΒΑΣΗ ΓΙΑ ΤΑ ΑΣΤΙΚΑ ΘΕΜΑΤΑ ΤΗΣ ΔΙΕΘΝΟΥΣ ΑΠΑΓΩΓΗΣ ΠΑΙΔΙΩΝ</a:t>
            </a:r>
            <a:br>
              <a:rPr lang="el-GR" dirty="0"/>
            </a:br>
            <a:endParaRPr lang="el-GR" dirty="0"/>
          </a:p>
        </p:txBody>
      </p:sp>
      <p:sp>
        <p:nvSpPr>
          <p:cNvPr id="3" name="Θέση περιεχομένου 2"/>
          <p:cNvSpPr>
            <a:spLocks noGrp="1"/>
          </p:cNvSpPr>
          <p:nvPr>
            <p:ph idx="1"/>
          </p:nvPr>
        </p:nvSpPr>
        <p:spPr/>
        <p:txBody>
          <a:bodyPr>
            <a:normAutofit/>
          </a:bodyPr>
          <a:lstStyle/>
          <a:p>
            <a:r>
              <a:rPr lang="el-GR" dirty="0" smtClean="0"/>
              <a:t>Υπογράφηκε στη Χάγη στις 25.10.1980.</a:t>
            </a:r>
          </a:p>
          <a:p>
            <a:r>
              <a:rPr lang="el-GR" dirty="0" smtClean="0"/>
              <a:t>Νόμος </a:t>
            </a:r>
            <a:r>
              <a:rPr lang="el-GR" dirty="0"/>
              <a:t>2102/1992 (Φ</a:t>
            </a:r>
            <a:r>
              <a:rPr lang="en-US" dirty="0"/>
              <a:t>EK A</a:t>
            </a:r>
            <a:r>
              <a:rPr lang="el-GR" dirty="0"/>
              <a:t> 193).</a:t>
            </a:r>
          </a:p>
          <a:p>
            <a:r>
              <a:rPr lang="el-GR" dirty="0" smtClean="0"/>
              <a:t>«Κύρωση </a:t>
            </a:r>
            <a:r>
              <a:rPr lang="el-GR" dirty="0"/>
              <a:t>Διεθνούς Σύμβασης για τα αστικά θέματα της διεθνούς απαγωγής </a:t>
            </a:r>
            <a:r>
              <a:rPr lang="el-GR" dirty="0" smtClean="0"/>
              <a:t>παιδιών».</a:t>
            </a:r>
            <a:endParaRPr lang="el-GR" dirty="0"/>
          </a:p>
          <a:p>
            <a:r>
              <a:rPr lang="el-GR" dirty="0" smtClean="0"/>
              <a:t>σε </a:t>
            </a:r>
            <a:r>
              <a:rPr lang="el-GR" dirty="0"/>
              <a:t>ισχύ την 1η Ιουνίου 1993</a:t>
            </a:r>
            <a:r>
              <a:rPr lang="el-GR" dirty="0" smtClean="0"/>
              <a:t>.</a:t>
            </a:r>
            <a:endParaRPr lang="en-US" dirty="0" smtClean="0"/>
          </a:p>
          <a:p>
            <a:r>
              <a:rPr lang="el-GR" dirty="0" smtClean="0"/>
              <a:t>Σήμερα η Διεθνής Σύμβαση έχει 101 μέλη</a:t>
            </a:r>
            <a:endParaRPr lang="el-GR" dirty="0"/>
          </a:p>
          <a:p>
            <a:endParaRPr lang="el-GR" dirty="0"/>
          </a:p>
        </p:txBody>
      </p:sp>
    </p:spTree>
    <p:extLst>
      <p:ext uri="{BB962C8B-B14F-4D97-AF65-F5344CB8AC3E}">
        <p14:creationId xmlns:p14="http://schemas.microsoft.com/office/powerpoint/2010/main" val="21776452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Επιφύλαξη Ελλάδας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Σύμφωνα με το άρθρο 42 της σύμβασης η Ελλάδα δηλώνει ότι </a:t>
            </a:r>
          </a:p>
          <a:p>
            <a:r>
              <a:rPr lang="el-GR" b="1" dirty="0" smtClean="0"/>
              <a:t>δεν δεσμεύεται για την πληρωμή των εξόδων, που προβλέπονται στη δεύτερη παράγραφο του άρθρου 26 και </a:t>
            </a:r>
          </a:p>
          <a:p>
            <a:r>
              <a:rPr lang="el-GR" b="1" dirty="0" smtClean="0"/>
              <a:t>συνδέονται με σύμπραξη δικηγόρου ή νομικού συμβούλου ή </a:t>
            </a:r>
          </a:p>
          <a:p>
            <a:r>
              <a:rPr lang="el-GR" b="1" dirty="0" smtClean="0"/>
              <a:t>για τα δικαστικά έξοδα </a:t>
            </a:r>
          </a:p>
          <a:p>
            <a:r>
              <a:rPr lang="el-GR" b="1" dirty="0" smtClean="0"/>
              <a:t>παρά μόνο κατά το μέτρο που αυτά τα έξοδα αφορούν περιπτώσεις δωρεάν δικαστικής ή νομικής συνδρομής</a:t>
            </a:r>
            <a:endParaRPr lang="el-GR" dirty="0" smtClean="0"/>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Ευχέρεια κεντρικής αρχής</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Άρθρο 27 -Εφόσον είναι προφανές ότι δεν συντρέχουν οι απαιτούμενες από τη Σύμβαση προϋποθέσεις ή ότι </a:t>
            </a:r>
            <a:r>
              <a:rPr lang="el-GR" b="1" dirty="0"/>
              <a:t>η αίτηση είναι αβάσιμη, μια Κεντρική Αρχή δεν δεσμεύεται να κάνει δεκτή μια τέτοια αίτηση. Στην περίπτωση αυτήν η </a:t>
            </a:r>
            <a:r>
              <a:rPr lang="el-GR" b="1" dirty="0" smtClean="0"/>
              <a:t>Κεντρική </a:t>
            </a:r>
            <a:r>
              <a:rPr lang="el-GR" b="1" dirty="0"/>
              <a:t>Αρχή οφείλει να γνωστοποιήσει αμέσως τους λόγους της</a:t>
            </a:r>
            <a:r>
              <a:rPr lang="el-GR" dirty="0"/>
              <a:t> στον αιτούντα ή, ενδεχομένως, στην Κεντρική Αρχή που διαβίβασε την αίτηση. </a:t>
            </a:r>
          </a:p>
          <a:p>
            <a:r>
              <a:rPr lang="el-GR" dirty="0"/>
              <a:t>Άρθρο 28 - Μια Κεντρική Αρχή μπορεί να απαιτήσει η αίτηση να συνοδεύεται από </a:t>
            </a:r>
            <a:r>
              <a:rPr lang="el-GR" b="1" dirty="0"/>
              <a:t>γραπτή εξουσιοδότηση με την οποία της παρέχεται η εξουσία να ενεργεί για λογαριασμό του αιτούντος </a:t>
            </a:r>
            <a:r>
              <a:rPr lang="el-GR" dirty="0"/>
              <a:t>ή να ορίζει πληρεξούσιο που να ενεργεί στο όνομα του.</a:t>
            </a:r>
          </a:p>
          <a:p>
            <a:endParaRPr lang="el-GR" dirty="0"/>
          </a:p>
        </p:txBody>
      </p:sp>
    </p:spTree>
    <p:extLst>
      <p:ext uri="{BB962C8B-B14F-4D97-AF65-F5344CB8AC3E}">
        <p14:creationId xmlns:p14="http://schemas.microsoft.com/office/powerpoint/2010/main" val="23166520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Στην ΕΕ</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Όταν ένας γονέας που ενέχεται σε απαγωγή ενεργεί από χώρα </a:t>
            </a:r>
            <a:r>
              <a:rPr lang="el-GR" b="1" dirty="0"/>
              <a:t>εκτός της ΕΕ, </a:t>
            </a:r>
            <a:r>
              <a:rPr lang="el-GR" b="1" dirty="0" smtClean="0"/>
              <a:t> εφαρμόζεται </a:t>
            </a:r>
            <a:r>
              <a:rPr lang="el-GR" b="1" dirty="0"/>
              <a:t>η </a:t>
            </a:r>
            <a:r>
              <a:rPr lang="el-GR" b="1" dirty="0" smtClean="0"/>
              <a:t>Σύμβαση </a:t>
            </a:r>
            <a:r>
              <a:rPr lang="el-GR" b="1" dirty="0"/>
              <a:t>της </a:t>
            </a:r>
            <a:r>
              <a:rPr lang="el-GR" b="1" dirty="0" smtClean="0"/>
              <a:t>Χάγης του </a:t>
            </a:r>
            <a:r>
              <a:rPr lang="el-GR" b="1" dirty="0"/>
              <a:t>1980</a:t>
            </a:r>
            <a:r>
              <a:rPr lang="el-GR" dirty="0"/>
              <a:t> για τα αστικά θέματα της διεθνούς </a:t>
            </a:r>
            <a:r>
              <a:rPr lang="el-GR" dirty="0" smtClean="0"/>
              <a:t> απαγωγής παιδιών εφόσον </a:t>
            </a:r>
            <a:r>
              <a:rPr lang="el-GR" dirty="0"/>
              <a:t>η </a:t>
            </a:r>
            <a:r>
              <a:rPr lang="el-GR" dirty="0" smtClean="0"/>
              <a:t> χώρα </a:t>
            </a:r>
            <a:r>
              <a:rPr lang="el-GR" dirty="0"/>
              <a:t>όπου το παιδί είχε τη συνήθη διαμονή του </a:t>
            </a:r>
            <a:r>
              <a:rPr lang="el-GR" dirty="0" smtClean="0"/>
              <a:t>είναι  μέλος </a:t>
            </a:r>
            <a:r>
              <a:rPr lang="el-GR" dirty="0"/>
              <a:t>της σύμβασης. </a:t>
            </a:r>
            <a:endParaRPr lang="el-GR" dirty="0" smtClean="0"/>
          </a:p>
          <a:p>
            <a:r>
              <a:rPr lang="el-GR" dirty="0" smtClean="0"/>
              <a:t>Σε </a:t>
            </a:r>
            <a:r>
              <a:rPr lang="el-GR" dirty="0"/>
              <a:t>περίπτωση απαγωγής παιδιού από γονέα εντός της ΕΕ, ο </a:t>
            </a:r>
            <a:r>
              <a:rPr lang="el-GR" dirty="0" smtClean="0"/>
              <a:t>Κανονισμός </a:t>
            </a:r>
            <a:r>
              <a:rPr lang="el-GR" b="1" dirty="0"/>
              <a:t>2201/2003 </a:t>
            </a:r>
            <a:r>
              <a:rPr lang="el-GR" b="1" dirty="0" smtClean="0"/>
              <a:t> επιβάλλει </a:t>
            </a:r>
            <a:r>
              <a:rPr lang="el-GR" b="1" dirty="0"/>
              <a:t>αυστηρές υποχρεώσεις </a:t>
            </a:r>
            <a:r>
              <a:rPr lang="el-GR" dirty="0"/>
              <a:t>για τη διασφάλιση της </a:t>
            </a:r>
            <a:r>
              <a:rPr lang="el-GR" dirty="0" smtClean="0"/>
              <a:t>επιστροφής </a:t>
            </a:r>
            <a:r>
              <a:rPr lang="el-GR" dirty="0"/>
              <a:t>του παιδιού</a:t>
            </a:r>
            <a:r>
              <a:rPr lang="el-GR" dirty="0" smtClean="0"/>
              <a:t>.</a:t>
            </a:r>
          </a:p>
          <a:p>
            <a:r>
              <a:rPr lang="el-GR" dirty="0" smtClean="0"/>
              <a:t>Δυνάμει </a:t>
            </a:r>
            <a:r>
              <a:rPr lang="el-GR" dirty="0"/>
              <a:t>του εν λόγω κανονισμού, τα δικαστήρια </a:t>
            </a:r>
            <a:r>
              <a:rPr lang="el-GR" dirty="0" smtClean="0"/>
              <a:t>του κράτους </a:t>
            </a:r>
            <a:r>
              <a:rPr lang="el-GR" dirty="0"/>
              <a:t>μέλους της ΕΕ στο οποίο </a:t>
            </a:r>
            <a:r>
              <a:rPr lang="el-GR" dirty="0" smtClean="0"/>
              <a:t>έχει </a:t>
            </a:r>
            <a:r>
              <a:rPr lang="el-GR" dirty="0"/>
              <a:t>απαχθεί το παιδί </a:t>
            </a:r>
            <a:r>
              <a:rPr lang="el-GR" b="1" dirty="0"/>
              <a:t>δεν μπορούν να αρνηθούν </a:t>
            </a:r>
            <a:r>
              <a:rPr lang="el-GR" b="1" dirty="0" smtClean="0"/>
              <a:t>την </a:t>
            </a:r>
            <a:r>
              <a:rPr lang="el-GR" b="1" dirty="0"/>
              <a:t>απόφαση επιστροφής του παιδιού στο κράτος μέλος καταγωγής.</a:t>
            </a:r>
          </a:p>
          <a:p>
            <a:endParaRPr lang="el-GR" dirty="0"/>
          </a:p>
        </p:txBody>
      </p:sp>
    </p:spTree>
    <p:extLst>
      <p:ext uri="{BB962C8B-B14F-4D97-AF65-F5344CB8AC3E}">
        <p14:creationId xmlns:p14="http://schemas.microsoft.com/office/powerpoint/2010/main" val="19101048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Κανονισμός 2201/2003</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b="1" dirty="0"/>
              <a:t>Παράλληλα με τη Σύμβαση της Χάγης </a:t>
            </a:r>
            <a:r>
              <a:rPr lang="el-GR" b="1" dirty="0" smtClean="0"/>
              <a:t>εφαρμόζεται και </a:t>
            </a:r>
            <a:r>
              <a:rPr lang="el-GR" b="1" dirty="0"/>
              <a:t>ο Κανονισμός (ΕΚ) 2201/2003 </a:t>
            </a:r>
            <a:r>
              <a:rPr lang="el-GR" dirty="0"/>
              <a:t>«Για τη διεθνή δικαιοδοσία, την αναγνώριση και εκτέλεση αποφάσεων σε </a:t>
            </a:r>
            <a:r>
              <a:rPr lang="el-GR" dirty="0" err="1"/>
              <a:t>γαμικές</a:t>
            </a:r>
            <a:r>
              <a:rPr lang="el-GR" dirty="0"/>
              <a:t> διαφορές και διαφορές γονικής μέριμνας», που ισχύει ως προς τις ουσιαστικές του διατάξεις από 1-8-2004 και εφαρμόζεται στα κράτη μέλη της Ευρωπαϊκής </a:t>
            </a:r>
            <a:r>
              <a:rPr lang="el-GR" dirty="0" err="1"/>
              <a:t>Ενωσης</a:t>
            </a:r>
            <a:r>
              <a:rPr lang="el-GR" dirty="0"/>
              <a:t>, πλην της Δανίας, από 1-3-3005. </a:t>
            </a:r>
            <a:endParaRPr lang="el-GR" dirty="0" smtClean="0"/>
          </a:p>
          <a:p>
            <a:r>
              <a:rPr lang="el-GR" dirty="0" smtClean="0"/>
              <a:t>Σύμφωνα </a:t>
            </a:r>
            <a:r>
              <a:rPr lang="el-GR" dirty="0"/>
              <a:t>με το άρθρο 62 του Κανονισμού, η Σύμβαση της Χάγης του 1980 συνεχίζει να ισχύει και να παράγει αποτελέσματα μεταξύ των συμβαλλόμενων κρατών, </a:t>
            </a:r>
            <a:r>
              <a:rPr lang="el-GR" b="1" dirty="0"/>
              <a:t>εφόσον δεν πρόκειται για ζητήματα που ρυθμίζονται από </a:t>
            </a:r>
            <a:r>
              <a:rPr lang="el-GR" b="1" dirty="0" smtClean="0"/>
              <a:t>τον Κανονισμό</a:t>
            </a:r>
            <a:r>
              <a:rPr lang="el-GR" dirty="0" smtClean="0"/>
              <a:t>. </a:t>
            </a:r>
          </a:p>
          <a:p>
            <a:r>
              <a:rPr lang="el-GR" dirty="0" smtClean="0"/>
              <a:t>Οι </a:t>
            </a:r>
            <a:r>
              <a:rPr lang="el-GR" dirty="0"/>
              <a:t>διατάξεις του Κανονισμού επιδιώκουν, σύμφωνα και με το προοίμιο αυτού, </a:t>
            </a:r>
            <a:r>
              <a:rPr lang="el-GR" b="1" dirty="0"/>
              <a:t>την άμεση επιστροφή του παιδιού που έχει μετακινηθεί ή κατακρατηθεί στον τόπο της συνήθους διαμονής του και τη διασφάλιση </a:t>
            </a:r>
            <a:r>
              <a:rPr lang="el-GR" dirty="0"/>
              <a:t>ότι το δικαίωμα επιμέλειας, που υφίσταται σύμφωνα με το δίκαιο ενός από τα συμβαλλόμενα κράτη, θα γίνει </a:t>
            </a:r>
            <a:r>
              <a:rPr lang="el-GR" b="1" dirty="0"/>
              <a:t>σεβαστό και στα υπόλοιπα</a:t>
            </a:r>
            <a:r>
              <a:rPr lang="el-GR" dirty="0"/>
              <a:t>.</a:t>
            </a:r>
          </a:p>
        </p:txBody>
      </p:sp>
    </p:spTree>
    <p:extLst>
      <p:ext uri="{BB962C8B-B14F-4D97-AF65-F5344CB8AC3E}">
        <p14:creationId xmlns:p14="http://schemas.microsoft.com/office/powerpoint/2010/main" val="21618946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Κανονισμός 2201/2003 και αρμόδιο δικαστήριο σε περίπτωση απαγωγής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Οι αποφάσεις που αφορούν το δικαίωμα επικοινωνίας και την επιστροφή του παιδιού, οι οποίες πιστοποιούνται στο κράτος μέλος προέλευσης σύμφωνα με τις διατάξεις του παρόντος κανονισμού, </a:t>
            </a:r>
          </a:p>
          <a:p>
            <a:r>
              <a:rPr lang="el-GR" dirty="0" smtClean="0"/>
              <a:t>θα πρέπει να </a:t>
            </a:r>
            <a:r>
              <a:rPr lang="el-GR" b="1" dirty="0" smtClean="0"/>
              <a:t>αναγνωρίζονται και να μπορούν να εκτελεστούν σε όλα τα άλλα κράτη μέλη, χωρίς να απαιτείται καμία άλλη διαδικασία</a:t>
            </a:r>
            <a:r>
              <a:rPr lang="el-GR" dirty="0" smtClean="0"/>
              <a:t>. </a:t>
            </a:r>
          </a:p>
          <a:p>
            <a:r>
              <a:rPr lang="el-GR" dirty="0" smtClean="0"/>
              <a:t>Οι λεπτομέρειες όσον αφορά την εκτέλεση των αποφάσεων αυτών εξακολουθούν να διέπονται από την εθνική νομοθεσία.</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Αρμόδια δικαστήρια (Διεθνής δικαιοδοσία)</a:t>
            </a:r>
            <a:endParaRPr lang="el-GR" dirty="0"/>
          </a:p>
        </p:txBody>
      </p:sp>
      <p:sp>
        <p:nvSpPr>
          <p:cNvPr id="3" name="2 - Θέση περιεχομένου"/>
          <p:cNvSpPr>
            <a:spLocks noGrp="1"/>
          </p:cNvSpPr>
          <p:nvPr>
            <p:ph idx="1"/>
          </p:nvPr>
        </p:nvSpPr>
        <p:spPr>
          <a:xfrm>
            <a:off x="457200" y="1600200"/>
            <a:ext cx="8229600" cy="4853136"/>
          </a:xfrm>
        </p:spPr>
        <p:txBody>
          <a:bodyPr>
            <a:normAutofit fontScale="55000" lnSpcReduction="20000"/>
          </a:bodyPr>
          <a:lstStyle/>
          <a:p>
            <a:pPr>
              <a:buNone/>
            </a:pPr>
            <a:r>
              <a:rPr lang="el-GR" dirty="0" smtClean="0"/>
              <a:t>Τα δικαστήρια του κράτους μέλους στο οποίο το παιδί </a:t>
            </a:r>
            <a:r>
              <a:rPr lang="el-GR" b="1" dirty="0" smtClean="0"/>
              <a:t>είχε τη συνήθη διαμονή του αμέσως πριν από την παράνομη μετακίνηση </a:t>
            </a:r>
            <a:r>
              <a:rPr lang="el-GR" dirty="0" smtClean="0"/>
              <a:t>ή κατακράτησή του  (</a:t>
            </a:r>
            <a:r>
              <a:rPr lang="el-GR" dirty="0" smtClean="0">
                <a:solidFill>
                  <a:srgbClr val="FF0000"/>
                </a:solidFill>
              </a:rPr>
              <a:t>Δικαστήρια προγενέστερης συνήθους διαμονής) </a:t>
            </a:r>
            <a:r>
              <a:rPr lang="el-GR" dirty="0" smtClean="0"/>
              <a:t>διατηρούν την αρμοδιότητά τους </a:t>
            </a:r>
            <a:r>
              <a:rPr lang="el-GR" b="1" dirty="0" smtClean="0"/>
              <a:t>έως ότου </a:t>
            </a:r>
            <a:r>
              <a:rPr lang="el-GR" dirty="0" smtClean="0"/>
              <a:t>το παιδί έχει αποκτήσει συνήθη κατοικία </a:t>
            </a:r>
            <a:r>
              <a:rPr lang="el-GR" b="1" dirty="0" smtClean="0"/>
              <a:t>σε άλλο κράτος μέλος</a:t>
            </a:r>
            <a:r>
              <a:rPr lang="el-GR" dirty="0" smtClean="0"/>
              <a:t>, </a:t>
            </a:r>
          </a:p>
          <a:p>
            <a:pPr>
              <a:buNone/>
            </a:pPr>
            <a:r>
              <a:rPr lang="el-GR" dirty="0" smtClean="0"/>
              <a:t>Την αρμοδιότητα αυτή την χάνουν όταν:</a:t>
            </a:r>
          </a:p>
          <a:p>
            <a:r>
              <a:rPr lang="el-GR" dirty="0" smtClean="0"/>
              <a:t>α) το πρόσωπο, ίδρυμα ή οργάνωση που έχει δικαίωμα </a:t>
            </a:r>
            <a:r>
              <a:rPr lang="el-GR" b="1" dirty="0" smtClean="0"/>
              <a:t>επιμέλειας έχει συγκατατεθεί </a:t>
            </a:r>
            <a:r>
              <a:rPr lang="el-GR" dirty="0" smtClean="0"/>
              <a:t>στη μετακίνηση ή κατακράτηση,</a:t>
            </a:r>
          </a:p>
          <a:p>
            <a:r>
              <a:rPr lang="el-GR" dirty="0" smtClean="0"/>
              <a:t>Ή β) το παιδί έχει διαμείνει σε αυτό το άλλο κράτος μέλος για </a:t>
            </a:r>
            <a:r>
              <a:rPr lang="el-GR" b="1" dirty="0" smtClean="0"/>
              <a:t>περίοδο τουλάχιστον ενός έτους </a:t>
            </a:r>
            <a:r>
              <a:rPr lang="el-GR" dirty="0" smtClean="0"/>
              <a:t>αφότου το πρόσωπο, το ίδρυμα ή οιαδήποτε άλλη οργάνωση που έχει δικαίωμα επιμέλειας </a:t>
            </a:r>
            <a:r>
              <a:rPr lang="el-GR" b="1" dirty="0" smtClean="0"/>
              <a:t>γνώριζε ή όφειλε να γνωρίζει τον τόπο </a:t>
            </a:r>
            <a:r>
              <a:rPr lang="el-GR" dirty="0" smtClean="0"/>
              <a:t>στον οποίο ευρίσκεται το παιδί και το παιδί έχει </a:t>
            </a:r>
            <a:r>
              <a:rPr lang="el-GR" b="1" dirty="0" smtClean="0"/>
              <a:t>ενταχθεί στο νέο περιβάλλον </a:t>
            </a:r>
            <a:r>
              <a:rPr lang="el-GR" dirty="0" smtClean="0"/>
              <a:t>του, συντρέχει δε μια από τις παρακάτω προϋποθέσεις:</a:t>
            </a:r>
          </a:p>
          <a:p>
            <a:r>
              <a:rPr lang="el-GR" dirty="0" smtClean="0"/>
              <a:t>Α) Ο Δικαιούχος επιμέλειας,  </a:t>
            </a:r>
            <a:r>
              <a:rPr lang="el-GR" b="1" dirty="0" smtClean="0"/>
              <a:t>εντός ενός έτους αφότου γνώριζε τον τόπο </a:t>
            </a:r>
            <a:r>
              <a:rPr lang="el-GR" dirty="0" smtClean="0"/>
              <a:t>στον οποίο ευρίσκεται το παιδί, δεν έχει υποβάλει αίτηση επιστροφής, ή έχει ανακληθεί η αίτηση επιστροφής και </a:t>
            </a:r>
            <a:r>
              <a:rPr lang="el-GR" b="1" dirty="0" smtClean="0"/>
              <a:t>δεν έχει υποβληθεί νέα αίτηση</a:t>
            </a:r>
            <a:r>
              <a:rPr lang="el-GR" dirty="0" smtClean="0"/>
              <a:t> εντός έτους,</a:t>
            </a:r>
          </a:p>
          <a:p>
            <a:r>
              <a:rPr lang="el-GR" dirty="0" smtClean="0"/>
              <a:t>Β) Στο δικαστήριο της </a:t>
            </a:r>
            <a:r>
              <a:rPr lang="el-GR" dirty="0" smtClean="0">
                <a:solidFill>
                  <a:srgbClr val="FF0000"/>
                </a:solidFill>
              </a:rPr>
              <a:t>προγενέστερης συνήθους διαμονής </a:t>
            </a:r>
            <a:r>
              <a:rPr lang="el-GR" dirty="0" smtClean="0"/>
              <a:t>α) έχει </a:t>
            </a:r>
            <a:r>
              <a:rPr lang="el-GR" b="1" dirty="0" smtClean="0"/>
              <a:t>περατωθεί υπόθεση ενώπιον του ή  έχει εκδοθεί απόφαση για επιμέλεια που δεν συνεπάγεται την επιστροφή του παιδιού.</a:t>
            </a:r>
          </a:p>
          <a:p>
            <a:endParaRPr lang="el-GR" dirty="0" smtClean="0"/>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2201/2003 </a:t>
            </a:r>
            <a:r>
              <a:rPr lang="el-GR" dirty="0" smtClean="0"/>
              <a:t>και συμπλήρωση των διατάξεων απαγωγής παιδιού</a:t>
            </a:r>
            <a:endParaRPr lang="el-GR" dirty="0"/>
          </a:p>
        </p:txBody>
      </p:sp>
      <p:sp>
        <p:nvSpPr>
          <p:cNvPr id="3" name="2 - Θέση περιεχομένου"/>
          <p:cNvSpPr>
            <a:spLocks noGrp="1"/>
          </p:cNvSpPr>
          <p:nvPr>
            <p:ph idx="1"/>
          </p:nvPr>
        </p:nvSpPr>
        <p:spPr>
          <a:xfrm>
            <a:off x="457200" y="1600200"/>
            <a:ext cx="8229600" cy="4997152"/>
          </a:xfrm>
        </p:spPr>
        <p:txBody>
          <a:bodyPr>
            <a:normAutofit fontScale="62500" lnSpcReduction="20000"/>
          </a:bodyPr>
          <a:lstStyle/>
          <a:p>
            <a:r>
              <a:rPr lang="el-GR" dirty="0" smtClean="0"/>
              <a:t>Σε περίπτωση παράνομης μετακίνησης ή κατακράτησης παιδιού, η επιστροφή του θα πρέπει να επιτυγχάνεται αμελλητί, και για το λόγο αυτό θα πρέπει να </a:t>
            </a:r>
            <a:r>
              <a:rPr lang="el-GR" b="1" dirty="0" smtClean="0"/>
              <a:t>εξακολουθήσει να ισχύει η σύμβαση της Χάγης της 25ης Οκτωβρίου 1980 όπως συμπληρώνεται με τις διατάξεις του παρόντος κανονισμού, </a:t>
            </a:r>
            <a:r>
              <a:rPr lang="el-GR" dirty="0" smtClean="0"/>
              <a:t>και ειδικότερα του άρθρου 11. </a:t>
            </a:r>
          </a:p>
          <a:p>
            <a:r>
              <a:rPr lang="el-GR" dirty="0" smtClean="0"/>
              <a:t>Τα δικαστήρια του κράτους μέλους στο οποίο το παιδί έχει μετακινηθεί ή κατακρατείται παράνομα (</a:t>
            </a:r>
            <a:r>
              <a:rPr lang="el-GR" dirty="0" smtClean="0">
                <a:solidFill>
                  <a:srgbClr val="00B050"/>
                </a:solidFill>
              </a:rPr>
              <a:t>εφεξής δικαστήριο διαμονής απαχθέντος), </a:t>
            </a:r>
            <a:r>
              <a:rPr lang="el-GR" dirty="0" smtClean="0"/>
              <a:t>θα πρέπει </a:t>
            </a:r>
            <a:r>
              <a:rPr lang="el-GR" b="1" dirty="0" smtClean="0"/>
              <a:t>να μπορούν να </a:t>
            </a:r>
            <a:r>
              <a:rPr lang="el-GR" b="1" u="sng" dirty="0" smtClean="0"/>
              <a:t>αντιτάσσονται στην επιστροφή του </a:t>
            </a:r>
            <a:r>
              <a:rPr lang="el-GR" b="1" dirty="0" smtClean="0"/>
              <a:t>σε συγκεκριμένες και δεόντως αιτιολογημένες περιπτώσεις. </a:t>
            </a:r>
          </a:p>
          <a:p>
            <a:r>
              <a:rPr lang="el-GR" dirty="0" smtClean="0"/>
              <a:t>Εντούτοις, μία τέτοια απόφαση θα πρέπει να μπορεί να </a:t>
            </a:r>
            <a:r>
              <a:rPr lang="el-GR" b="1" u="sng" dirty="0" smtClean="0"/>
              <a:t>αντικαθίσταται από μεταγενέστερη απόφαση</a:t>
            </a:r>
            <a:r>
              <a:rPr lang="el-GR" b="1" dirty="0" smtClean="0"/>
              <a:t> δικαστηρίου </a:t>
            </a:r>
            <a:r>
              <a:rPr lang="el-GR" b="1" dirty="0" smtClean="0">
                <a:solidFill>
                  <a:srgbClr val="FF0000"/>
                </a:solidFill>
              </a:rPr>
              <a:t>προγενέστερης συνήθους διαμονής. </a:t>
            </a:r>
            <a:endParaRPr lang="el-GR" dirty="0" smtClean="0">
              <a:solidFill>
                <a:srgbClr val="FF0000"/>
              </a:solidFill>
            </a:endParaRPr>
          </a:p>
          <a:p>
            <a:r>
              <a:rPr lang="el-GR" dirty="0" smtClean="0"/>
              <a:t>Εάν η απόφαση αυτή συνεπάγεται την επιστροφή του παιδιού, η επιστροφή θα πρέπει να </a:t>
            </a:r>
            <a:r>
              <a:rPr lang="el-GR" b="1" dirty="0" smtClean="0"/>
              <a:t>πραγματοποιείται χωρίς να απαιτείται προσφυγή σε καμία διαδικασία για την αναγνώριση και εκτέλεση της εν λόγω αποφάσεως </a:t>
            </a:r>
            <a:r>
              <a:rPr lang="el-GR" dirty="0" smtClean="0"/>
              <a:t>στο κράτος μέλος στο οποίο βρίσκεται το απαχθέν παιδί.</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smtClean="0"/>
              <a:t>Αρθρο</a:t>
            </a:r>
            <a:r>
              <a:rPr lang="el-GR" dirty="0" smtClean="0"/>
              <a:t> 11 του Κανονισμού 2201/2013</a:t>
            </a:r>
            <a:endParaRPr lang="el-GR" dirty="0"/>
          </a:p>
        </p:txBody>
      </p:sp>
      <p:sp>
        <p:nvSpPr>
          <p:cNvPr id="3" name="2 - Θέση περιεχομένου"/>
          <p:cNvSpPr>
            <a:spLocks noGrp="1"/>
          </p:cNvSpPr>
          <p:nvPr>
            <p:ph idx="1"/>
          </p:nvPr>
        </p:nvSpPr>
        <p:spPr>
          <a:xfrm>
            <a:off x="457200" y="1600200"/>
            <a:ext cx="8229600" cy="5069160"/>
          </a:xfrm>
        </p:spPr>
        <p:txBody>
          <a:bodyPr>
            <a:normAutofit fontScale="47500" lnSpcReduction="20000"/>
          </a:bodyPr>
          <a:lstStyle/>
          <a:p>
            <a:pPr>
              <a:buNone/>
            </a:pPr>
            <a:r>
              <a:rPr lang="el-GR" dirty="0" smtClean="0"/>
              <a:t>2. Κατά την εφαρμογή των άρθρων 12 και 13 της σύμβασης της Χάγης του 1980, εξασφαλίζεται ότι </a:t>
            </a:r>
            <a:r>
              <a:rPr lang="el-GR" b="1" dirty="0" smtClean="0"/>
              <a:t>παρέχεται στο παιδί η δυνατότητα ακρόασης κατά τη διάρκεια της διαδικασίας, εκτός αν αυτό αντενδείκνυται λόγω της ηλικίας του ή του βαθμού ωριμότητάς του.</a:t>
            </a:r>
          </a:p>
          <a:p>
            <a:pPr>
              <a:buNone/>
            </a:pPr>
            <a:r>
              <a:rPr lang="el-GR" dirty="0" smtClean="0"/>
              <a:t>3. Το δικαστήριο (διαμονής απαχθέντος) το οποίο επιλαμβάνεται αίτησης επιστροφής ενός παιδιού </a:t>
            </a:r>
            <a:r>
              <a:rPr lang="el-GR" b="1" dirty="0" smtClean="0"/>
              <a:t>ενεργεί αμέσως </a:t>
            </a:r>
            <a:r>
              <a:rPr lang="el-GR" dirty="0" smtClean="0"/>
              <a:t>χρησιμοποιώντας τις πλέον σύντομες διαδικασίες τις οποίες προβλέπει το εθνικό δίκαιο και  εκδίδει την απόφασή του το αργότερο έξι εβδομάδες από την </a:t>
            </a:r>
            <a:r>
              <a:rPr lang="el-GR" dirty="0" err="1" smtClean="0"/>
              <a:t>ενώπιόν</a:t>
            </a:r>
            <a:r>
              <a:rPr lang="el-GR" dirty="0" smtClean="0"/>
              <a:t> του κατάθεση της αίτησης, εκτός αν αυτό καθίσταται αδύνατο λόγω εξαιρετικών περιστάσεων.</a:t>
            </a:r>
          </a:p>
          <a:p>
            <a:pPr>
              <a:buNone/>
            </a:pPr>
            <a:r>
              <a:rPr lang="el-GR" dirty="0" smtClean="0"/>
              <a:t>Το δικαστήριο δεν μπορεί να αρνηθεί την επιστροφή του παιδιού δυνάμει του άρθρου 13 στοιχείο β) της σύμβασης της Χάγης του 1980, εάν διαπιστώνεται </a:t>
            </a:r>
            <a:r>
              <a:rPr lang="el-GR" b="1" dirty="0" smtClean="0"/>
              <a:t>ότι έχουν προβλεφθεί τα κατάλληλα μέτρα για την προστασία του παιδιού μετά την επιστροφή του.</a:t>
            </a:r>
          </a:p>
          <a:p>
            <a:pPr>
              <a:buNone/>
            </a:pPr>
            <a:r>
              <a:rPr lang="el-GR" dirty="0" smtClean="0"/>
              <a:t>Το δικαστήριο </a:t>
            </a:r>
            <a:r>
              <a:rPr lang="el-GR" b="1" u="sng" dirty="0" smtClean="0"/>
              <a:t>δεν δύναται να απορρίψει την αίτηση επιστροφής παιδιού αν το πρόσωπο που ζήτησε την επιστροφή του παιδιού δεν είχε δυνατότητα ακρόασης.</a:t>
            </a:r>
          </a:p>
          <a:p>
            <a:pPr>
              <a:buNone/>
            </a:pPr>
            <a:r>
              <a:rPr lang="el-GR" b="1" dirty="0" smtClean="0"/>
              <a:t>Εάν ένα δικαστήριο εκδώσει απόφαση για τη μη επιστροφή του παιδιού</a:t>
            </a:r>
            <a:r>
              <a:rPr lang="el-GR" dirty="0" smtClean="0"/>
              <a:t>, σύμφωνα με το άρθρο 13 της σύμβασης της Χάγης του 1980, το δικαστήριο αυτό </a:t>
            </a:r>
            <a:r>
              <a:rPr lang="el-GR" b="1" dirty="0" smtClean="0"/>
              <a:t>διαβιβάζει αμέσως, εντός μηνός από την απόφαση, είτε απευθείας είτε μέσω της κεντρικής του αρχής, αντίγραφο της απόφασης μη επιστροφής και συναφή έγγραφα, ιδίως πρακτικά</a:t>
            </a:r>
            <a:r>
              <a:rPr lang="el-GR" dirty="0" smtClean="0"/>
              <a:t>, στο αρμόδιο δικαστήριο ή στην κεντρική αρχή </a:t>
            </a:r>
            <a:r>
              <a:rPr lang="el-GR" dirty="0" smtClean="0">
                <a:solidFill>
                  <a:srgbClr val="FF0000"/>
                </a:solidFill>
              </a:rPr>
              <a:t>προγενέστερης συνήθους διαμονής</a:t>
            </a:r>
            <a:r>
              <a:rPr lang="el-GR" dirty="0" smtClean="0"/>
              <a:t>.</a:t>
            </a:r>
          </a:p>
          <a:p>
            <a:r>
              <a:rPr lang="el-GR" dirty="0" smtClean="0"/>
              <a:t>7. Αν τα δικαστήρια </a:t>
            </a:r>
            <a:r>
              <a:rPr lang="el-GR" dirty="0" smtClean="0">
                <a:solidFill>
                  <a:srgbClr val="FF0000"/>
                </a:solidFill>
              </a:rPr>
              <a:t>προγενέστερης συνήθους διαμονής</a:t>
            </a:r>
            <a:r>
              <a:rPr lang="el-GR" dirty="0" smtClean="0"/>
              <a:t> </a:t>
            </a:r>
            <a:r>
              <a:rPr lang="el-GR" b="1" dirty="0" smtClean="0"/>
              <a:t>δεν έχουν ήδη επιληφθεί κατόπιν αιτήσεως </a:t>
            </a:r>
            <a:r>
              <a:rPr lang="el-GR" dirty="0" smtClean="0"/>
              <a:t>ενός των μερών</a:t>
            </a:r>
            <a:r>
              <a:rPr lang="el-GR" b="1" dirty="0" smtClean="0"/>
              <a:t>, το δικαστήριο ή η κεντρική αρχή που λαμβάνει την πληροφορία που μνημονεύεται στην παράγραφο 6 πρέπει να την γνωστοποιήσει στα μέρη και να τα καλέσει να υποβάλουν τις παρατηρήσεις τους </a:t>
            </a:r>
            <a:r>
              <a:rPr lang="el-GR" dirty="0" smtClean="0"/>
              <a:t>ενώπιον του δικαστηρίου σύμφωνα με το εθνικό δίκαιο</a:t>
            </a:r>
            <a:r>
              <a:rPr lang="el-GR" b="1" dirty="0" smtClean="0"/>
              <a:t>, εντός τριών μηνών από την κοινοποίηση</a:t>
            </a:r>
            <a:r>
              <a:rPr lang="el-GR" dirty="0" smtClean="0"/>
              <a:t>, ώστε το δικαστήριο να εξετάσει το ζήτημα της επιμέλειας του παιδιού.</a:t>
            </a:r>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Μη επιστροφή και ακρόαση</a:t>
            </a:r>
            <a:endParaRPr lang="el-GR" dirty="0"/>
          </a:p>
        </p:txBody>
      </p:sp>
      <p:sp>
        <p:nvSpPr>
          <p:cNvPr id="3" name="2 - Θέση περιεχομένου"/>
          <p:cNvSpPr>
            <a:spLocks noGrp="1"/>
          </p:cNvSpPr>
          <p:nvPr>
            <p:ph idx="1"/>
          </p:nvPr>
        </p:nvSpPr>
        <p:spPr>
          <a:xfrm>
            <a:off x="457200" y="1600200"/>
            <a:ext cx="8229600" cy="4853136"/>
          </a:xfrm>
        </p:spPr>
        <p:txBody>
          <a:bodyPr>
            <a:normAutofit fontScale="62500" lnSpcReduction="20000"/>
          </a:bodyPr>
          <a:lstStyle/>
          <a:p>
            <a:pPr>
              <a:buNone/>
            </a:pPr>
            <a:r>
              <a:rPr lang="el-GR" dirty="0" smtClean="0"/>
              <a:t>Σε περίπτωση </a:t>
            </a:r>
            <a:r>
              <a:rPr lang="el-GR" b="1" dirty="0" smtClean="0"/>
              <a:t>αποφάσεως μη επιστροφής δυνάμει του άρθρου 13 </a:t>
            </a:r>
            <a:r>
              <a:rPr lang="el-GR" dirty="0" smtClean="0"/>
              <a:t>της σύμβασης της Χάγης του 1980, το </a:t>
            </a:r>
            <a:r>
              <a:rPr lang="el-GR" b="1" dirty="0" smtClean="0"/>
              <a:t>δικαστήριο θα πρέπει να </a:t>
            </a:r>
          </a:p>
          <a:p>
            <a:r>
              <a:rPr lang="el-GR" dirty="0" smtClean="0"/>
              <a:t>ενημερώνει σχετικά το αρμόδιο δικαστήριο ή την κεντρική αρχή</a:t>
            </a:r>
            <a:r>
              <a:rPr lang="el-GR" dirty="0" smtClean="0">
                <a:solidFill>
                  <a:srgbClr val="FF0000"/>
                </a:solidFill>
              </a:rPr>
              <a:t> προγενέστερης συνήθους διαμονής</a:t>
            </a:r>
            <a:endParaRPr lang="el-GR" dirty="0" smtClean="0"/>
          </a:p>
          <a:p>
            <a:r>
              <a:rPr lang="el-GR" dirty="0" smtClean="0"/>
              <a:t>και εάν δεν έχει επιληφθεί ακόμη το ίδιο, ή η κεντρική αρχή, θα πρέπει </a:t>
            </a:r>
            <a:r>
              <a:rPr lang="el-GR" b="1" dirty="0" smtClean="0"/>
              <a:t>να απευθύνει κοινοποίηση </a:t>
            </a:r>
            <a:r>
              <a:rPr lang="el-GR" dirty="0" smtClean="0"/>
              <a:t>στα μέρη. Η υποχρέωση αυτή δεν θα πρέπει να κωλύει την κεντρική αρχή να απευθύνει επίσης κοινοποίηση στις οικείες αρμόδιες αρχές κατά τα οριζόμενα στο εθνικό δίκαιο.</a:t>
            </a:r>
          </a:p>
          <a:p>
            <a:r>
              <a:rPr lang="el-GR" b="1" dirty="0" smtClean="0"/>
              <a:t>Η ακρόαση του παιδιού διαδραματίζει σημαντικό ρόλο στην εφαρμογή του παρόντος κανονισμού</a:t>
            </a:r>
            <a:r>
              <a:rPr lang="el-GR" dirty="0" smtClean="0"/>
              <a:t>, χωρίς το παρόν νομοθετικό κείμενο να έχει ως αντικείμενο την τροποποίηση των σχετικών εθνικών διαδικασιών.</a:t>
            </a:r>
          </a:p>
          <a:p>
            <a:r>
              <a:rPr lang="el-GR" b="1" dirty="0" smtClean="0"/>
              <a:t>Η ακρόαση παιδιού σε άλλο κράτος μέλος </a:t>
            </a:r>
            <a:r>
              <a:rPr lang="el-GR" dirty="0" smtClean="0"/>
              <a:t>μπορεί να πραγματοποιείται σύμφωνα με τις διατυπώσεις που προβλέπονται στον κανονισμό (ΕΚ) αριθ. 1206/2001 του Συμβουλίου, για τη συνεργασία μεταξύ των δικαστηρίων των κρατών μελών κατά τη διεξαγωγή αποδείξεων σε αστικές ή εμπορικές υποθέσεις(9).</a:t>
            </a:r>
          </a:p>
          <a:p>
            <a:r>
              <a:rPr lang="el-GR" dirty="0" smtClean="0"/>
              <a:t>Πηγή προοίμιο Κανονισμού παρ. 18-20.</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Παράδειγμα Σύμβασης Χάγης  Επιμέλεια </a:t>
            </a:r>
            <a:r>
              <a:rPr lang="el-GR" dirty="0"/>
              <a:t>και διαμονή του </a:t>
            </a:r>
            <a:r>
              <a:rPr lang="el-GR" dirty="0" smtClean="0"/>
              <a:t>τέκνου</a:t>
            </a:r>
            <a:endParaRPr lang="el-GR" dirty="0"/>
          </a:p>
        </p:txBody>
      </p:sp>
      <p:sp>
        <p:nvSpPr>
          <p:cNvPr id="3" name="Θέση περιεχομένου 2"/>
          <p:cNvSpPr>
            <a:spLocks noGrp="1"/>
          </p:cNvSpPr>
          <p:nvPr>
            <p:ph idx="1"/>
          </p:nvPr>
        </p:nvSpPr>
        <p:spPr>
          <a:xfrm>
            <a:off x="457200" y="1600200"/>
            <a:ext cx="8435280" cy="4709120"/>
          </a:xfrm>
        </p:spPr>
        <p:txBody>
          <a:bodyPr>
            <a:normAutofit fontScale="62500" lnSpcReduction="20000"/>
          </a:bodyPr>
          <a:lstStyle/>
          <a:p>
            <a:pPr>
              <a:buNone/>
            </a:pPr>
            <a:r>
              <a:rPr lang="el-GR" dirty="0" smtClean="0"/>
              <a:t>Ιδιωτική </a:t>
            </a:r>
            <a:r>
              <a:rPr lang="el-GR" dirty="0"/>
              <a:t>συμφωνία των συζύγων </a:t>
            </a:r>
            <a:r>
              <a:rPr lang="el-GR" dirty="0" smtClean="0"/>
              <a:t>για </a:t>
            </a:r>
            <a:r>
              <a:rPr lang="el-GR" dirty="0"/>
              <a:t>την άσκηση της επιμέλειας των τέκνων </a:t>
            </a:r>
            <a:r>
              <a:rPr lang="el-GR" b="1" dirty="0"/>
              <a:t>για τουλάχιστον ορισμένο διάστημα από τον πατέρα </a:t>
            </a:r>
            <a:r>
              <a:rPr lang="el-GR" b="1" dirty="0" smtClean="0"/>
              <a:t>στην </a:t>
            </a:r>
            <a:r>
              <a:rPr lang="el-GR" b="1" dirty="0"/>
              <a:t>Ελλάδα</a:t>
            </a:r>
            <a:r>
              <a:rPr lang="el-GR" dirty="0"/>
              <a:t>. </a:t>
            </a:r>
            <a:endParaRPr lang="el-GR" dirty="0" smtClean="0"/>
          </a:p>
          <a:p>
            <a:pPr>
              <a:buNone/>
            </a:pPr>
            <a:r>
              <a:rPr lang="el-GR" dirty="0" smtClean="0"/>
              <a:t>Απόρριψη </a:t>
            </a:r>
            <a:r>
              <a:rPr lang="el-GR" dirty="0"/>
              <a:t>της αίτησης της μητέρας για </a:t>
            </a:r>
            <a:r>
              <a:rPr lang="el-GR" b="1" dirty="0"/>
              <a:t>επιστροφή των τέκνων στην Αυστρία, </a:t>
            </a:r>
            <a:r>
              <a:rPr lang="el-GR" dirty="0"/>
              <a:t>επειδή </a:t>
            </a:r>
            <a:endParaRPr lang="el-GR" dirty="0" smtClean="0"/>
          </a:p>
          <a:p>
            <a:pPr>
              <a:buNone/>
            </a:pPr>
            <a:r>
              <a:rPr lang="el-GR" dirty="0" smtClean="0"/>
              <a:t>η </a:t>
            </a:r>
            <a:r>
              <a:rPr lang="el-GR" dirty="0"/>
              <a:t>μετά την παρέλευση εύλογου χρόνου διαμονής στην Ελλάδα ανάθεση της αποκλειστικής </a:t>
            </a:r>
            <a:r>
              <a:rPr lang="el-GR" dirty="0" smtClean="0"/>
              <a:t>επιμέλειας </a:t>
            </a:r>
            <a:r>
              <a:rPr lang="el-GR" dirty="0"/>
              <a:t>των τέκνων στη μητέρα και η εξαιτίας αυτής μετεγκατάσταση τους στην Αυστρία </a:t>
            </a:r>
            <a:endParaRPr lang="el-GR" dirty="0" smtClean="0"/>
          </a:p>
          <a:p>
            <a:r>
              <a:rPr lang="el-GR" dirty="0" smtClean="0"/>
              <a:t>= θα </a:t>
            </a:r>
            <a:r>
              <a:rPr lang="el-GR" dirty="0"/>
              <a:t>έχει </a:t>
            </a:r>
            <a:r>
              <a:rPr lang="el-GR" dirty="0" smtClean="0"/>
              <a:t>αρνητικές </a:t>
            </a:r>
            <a:r>
              <a:rPr lang="el-GR" dirty="0"/>
              <a:t>επιδράσεις στα παιδιά και θα επηρεάσει την </a:t>
            </a:r>
            <a:r>
              <a:rPr lang="el-GR" b="1" dirty="0"/>
              <a:t>ψυχοκοινωνική τους κατάσταση</a:t>
            </a:r>
            <a:r>
              <a:rPr lang="el-GR" dirty="0"/>
              <a:t>, </a:t>
            </a:r>
            <a:endParaRPr lang="el-GR" dirty="0" smtClean="0"/>
          </a:p>
          <a:p>
            <a:pPr>
              <a:buNone/>
            </a:pPr>
            <a:r>
              <a:rPr lang="el-GR" dirty="0" smtClean="0"/>
              <a:t>Επίσης θεμελιώνεται σοβαρός κίνδυνος </a:t>
            </a:r>
            <a:r>
              <a:rPr lang="el-GR" dirty="0"/>
              <a:t>δημιουργίας </a:t>
            </a:r>
            <a:r>
              <a:rPr lang="el-GR" b="1" dirty="0"/>
              <a:t>αφόρητης για τα παιδιά κατάστασης </a:t>
            </a:r>
            <a:endParaRPr lang="el-GR" b="1" dirty="0" smtClean="0"/>
          </a:p>
          <a:p>
            <a:r>
              <a:rPr lang="el-GR" dirty="0" smtClean="0"/>
              <a:t>κατόπιν </a:t>
            </a:r>
            <a:r>
              <a:rPr lang="el-GR" b="1" dirty="0"/>
              <a:t>εκτίμησης της </a:t>
            </a:r>
            <a:r>
              <a:rPr lang="el-GR" b="1" dirty="0" smtClean="0"/>
              <a:t>γνώμης </a:t>
            </a:r>
            <a:r>
              <a:rPr lang="el-GR" dirty="0"/>
              <a:t>του μεγαλύτερου από αυτά (επταετούς), </a:t>
            </a:r>
            <a:endParaRPr lang="el-GR" dirty="0" smtClean="0"/>
          </a:p>
          <a:p>
            <a:r>
              <a:rPr lang="el-GR" dirty="0" smtClean="0"/>
              <a:t>της </a:t>
            </a:r>
            <a:r>
              <a:rPr lang="el-GR" b="1" dirty="0"/>
              <a:t>άγνοιας της γερμανικής γλώσσας</a:t>
            </a:r>
            <a:r>
              <a:rPr lang="el-GR" dirty="0"/>
              <a:t>, αφού και με τη μητέρα τους συνομιλούν στα ελληνικά, </a:t>
            </a:r>
            <a:endParaRPr lang="el-GR" dirty="0" smtClean="0"/>
          </a:p>
          <a:p>
            <a:r>
              <a:rPr lang="el-GR" dirty="0" smtClean="0"/>
              <a:t>και </a:t>
            </a:r>
            <a:r>
              <a:rPr lang="el-GR" dirty="0"/>
              <a:t>της ομαλής ένταξης τους στο οικογενειακό, σχολικό και εν γένει κοινωνικό περιβάλλον στην Ελλάδα.</a:t>
            </a:r>
          </a:p>
          <a:p>
            <a:endParaRPr lang="el-GR" dirty="0"/>
          </a:p>
        </p:txBody>
      </p:sp>
    </p:spTree>
    <p:extLst>
      <p:ext uri="{BB962C8B-B14F-4D97-AF65-F5344CB8AC3E}">
        <p14:creationId xmlns:p14="http://schemas.microsoft.com/office/powerpoint/2010/main" val="2999893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22114"/>
          </a:xfrm>
        </p:spPr>
        <p:txBody>
          <a:bodyPr>
            <a:normAutofit fontScale="90000"/>
          </a:bodyPr>
          <a:lstStyle/>
          <a:p>
            <a:r>
              <a:rPr lang="el-GR" dirty="0" smtClean="0"/>
              <a:t>Παράδειγμα 2706/2013 Μονομελές Πρωτοδικείο Θεσσαλονίκης</a:t>
            </a:r>
            <a:endParaRPr lang="el-GR" dirty="0"/>
          </a:p>
        </p:txBody>
      </p:sp>
      <p:sp>
        <p:nvSpPr>
          <p:cNvPr id="3" name="Θέση περιεχομένου 2"/>
          <p:cNvSpPr>
            <a:spLocks noGrp="1"/>
          </p:cNvSpPr>
          <p:nvPr>
            <p:ph idx="1"/>
          </p:nvPr>
        </p:nvSpPr>
        <p:spPr>
          <a:xfrm>
            <a:off x="179512" y="1340768"/>
            <a:ext cx="8784976" cy="5256584"/>
          </a:xfrm>
        </p:spPr>
        <p:txBody>
          <a:bodyPr>
            <a:normAutofit fontScale="77500" lnSpcReduction="20000"/>
          </a:bodyPr>
          <a:lstStyle/>
          <a:p>
            <a:pPr marL="0" indent="0">
              <a:buNone/>
            </a:pPr>
            <a:r>
              <a:rPr lang="el-GR" b="1" dirty="0"/>
              <a:t>Αίτηση του Ελληνικού Δημοσίου που εκπροσωπείται από τον Υπουργό Δικαιοσύνης με την ιδιότητα της Κεντρικής Αρχής κατά το άρθρο 7 του ν. 2102/1992 ως αντιπρόσωπος του αιτούντος, κατοίκου Στοκχόλμης Σουηδίας, </a:t>
            </a:r>
            <a:r>
              <a:rPr lang="el-GR" b="1" dirty="0" smtClean="0"/>
              <a:t>πατέρα δύο ανηλίκων παιδιών</a:t>
            </a:r>
          </a:p>
          <a:p>
            <a:r>
              <a:rPr lang="el-GR" dirty="0" smtClean="0"/>
              <a:t>Ζητείται </a:t>
            </a:r>
            <a:r>
              <a:rPr lang="el-GR" dirty="0"/>
              <a:t>να υποχρεωθεί η </a:t>
            </a:r>
            <a:r>
              <a:rPr lang="el-GR" dirty="0" err="1" smtClean="0"/>
              <a:t>καθής</a:t>
            </a:r>
            <a:r>
              <a:rPr lang="el-GR" dirty="0" smtClean="0"/>
              <a:t> μητέρα, </a:t>
            </a:r>
            <a:r>
              <a:rPr lang="el-GR" dirty="0"/>
              <a:t>με απόφαση προσωρινά </a:t>
            </a:r>
            <a:r>
              <a:rPr lang="el-GR" dirty="0" smtClean="0"/>
              <a:t>εκτελεστή: </a:t>
            </a:r>
          </a:p>
          <a:p>
            <a:r>
              <a:rPr lang="el-GR" b="1" dirty="0" smtClean="0"/>
              <a:t>Α) να </a:t>
            </a:r>
            <a:r>
              <a:rPr lang="el-GR" b="1" dirty="0"/>
              <a:t>επιστρέψει με δική της δαπάνη τα ανήλικα τέκνα της, </a:t>
            </a:r>
            <a:r>
              <a:rPr lang="el-GR" dirty="0"/>
              <a:t>των οποίων την επιμέλεια ασκεί από κοινού με τον αιτούντα, από χωριό στην Ελλάδα στο οποίο κατακράτησε τα τέκνα χωρίς τη συναίνεση του πατέρα τους,</a:t>
            </a:r>
            <a:r>
              <a:rPr lang="el-GR" b="1" dirty="0"/>
              <a:t> </a:t>
            </a:r>
            <a:r>
              <a:rPr lang="el-GR" b="1" dirty="0" smtClean="0"/>
              <a:t>στον </a:t>
            </a:r>
            <a:r>
              <a:rPr lang="el-GR" b="1" dirty="0"/>
              <a:t>συνήθη τόπο διαμονής τους στη Στοκχόλμη της Σουηδίας και </a:t>
            </a:r>
            <a:endParaRPr lang="el-GR" b="1" dirty="0" smtClean="0"/>
          </a:p>
          <a:p>
            <a:r>
              <a:rPr lang="el-GR" b="1" dirty="0" smtClean="0"/>
              <a:t>Β) να </a:t>
            </a:r>
            <a:r>
              <a:rPr lang="el-GR" b="1" dirty="0"/>
              <a:t>απειληθεί σε βάρος της προσωπική κράτηση διάρκειας ενός έτους και χρηματική ποινή </a:t>
            </a:r>
            <a:r>
              <a:rPr lang="el-GR" dirty="0"/>
              <a:t>σε περίπτωση που αρνηθεί να παραδώσει τα ανήλικα τέκνα στον αιτούντα τη δικαστική συνδρομή. </a:t>
            </a:r>
            <a:endParaRPr lang="el-GR" dirty="0" smtClean="0"/>
          </a:p>
        </p:txBody>
      </p:sp>
    </p:spTree>
    <p:extLst>
      <p:ext uri="{BB962C8B-B14F-4D97-AF65-F5344CB8AC3E}">
        <p14:creationId xmlns:p14="http://schemas.microsoft.com/office/powerpoint/2010/main" val="17104534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Απόρριψη αίτησης με την απόφαση του Εφετείου Θεσσαλονίκης 101/2006 </a:t>
            </a:r>
            <a:endParaRPr lang="el-GR" dirty="0"/>
          </a:p>
        </p:txBody>
      </p:sp>
      <p:sp>
        <p:nvSpPr>
          <p:cNvPr id="3" name="Θέση περιεχομένου 2"/>
          <p:cNvSpPr>
            <a:spLocks noGrp="1"/>
          </p:cNvSpPr>
          <p:nvPr>
            <p:ph idx="1"/>
          </p:nvPr>
        </p:nvSpPr>
        <p:spPr>
          <a:xfrm>
            <a:off x="457200" y="1600200"/>
            <a:ext cx="8507288" cy="4997152"/>
          </a:xfrm>
        </p:spPr>
        <p:txBody>
          <a:bodyPr>
            <a:normAutofit fontScale="55000" lnSpcReduction="20000"/>
          </a:bodyPr>
          <a:lstStyle/>
          <a:p>
            <a:r>
              <a:rPr lang="el-GR" dirty="0"/>
              <a:t>Μετακίνηση τέκνου από την αλλοδαπή κατά παράβαση αλλοδαπής δικαστικής </a:t>
            </a:r>
            <a:r>
              <a:rPr lang="el-GR" dirty="0" smtClean="0"/>
              <a:t>απόφασης </a:t>
            </a:r>
            <a:r>
              <a:rPr lang="el-GR" dirty="0"/>
              <a:t>ως προς το δικαίωμα επιμέλειας και επικοινωνίας. </a:t>
            </a:r>
            <a:endParaRPr lang="el-GR" dirty="0" smtClean="0"/>
          </a:p>
          <a:p>
            <a:r>
              <a:rPr lang="el-GR" dirty="0" smtClean="0"/>
              <a:t>Η </a:t>
            </a:r>
            <a:r>
              <a:rPr lang="el-GR" dirty="0"/>
              <a:t>Σύμβαση της </a:t>
            </a:r>
            <a:r>
              <a:rPr lang="el-GR" dirty="0" smtClean="0"/>
              <a:t>Χάγης </a:t>
            </a:r>
            <a:r>
              <a:rPr lang="el-GR" dirty="0"/>
              <a:t>"για τα αστικά θέματα της διεθνούς απαγωγής παιδιών" αποβλέπει στη </a:t>
            </a:r>
            <a:r>
              <a:rPr lang="el-GR" b="1" dirty="0" smtClean="0"/>
              <a:t>διασφάλιση </a:t>
            </a:r>
            <a:r>
              <a:rPr lang="el-GR" b="1" dirty="0"/>
              <a:t>του σεβασμού των δικαιωμάτων επιμέλειας και επικοινωνίας, που </a:t>
            </a:r>
            <a:r>
              <a:rPr lang="el-GR" b="1" dirty="0" smtClean="0"/>
              <a:t>απονέμονται </a:t>
            </a:r>
            <a:r>
              <a:rPr lang="el-GR" b="1" dirty="0"/>
              <a:t>από το δίκαιο καθενός συμβαλλόμενου κράτους</a:t>
            </a:r>
            <a:r>
              <a:rPr lang="el-GR" dirty="0"/>
              <a:t> και στη διασφάλιση </a:t>
            </a:r>
            <a:r>
              <a:rPr lang="el-GR" dirty="0" smtClean="0"/>
              <a:t>της </a:t>
            </a:r>
            <a:r>
              <a:rPr lang="el-GR" b="1" dirty="0"/>
              <a:t>άμεσης επιστροφής του παιδιού </a:t>
            </a:r>
            <a:r>
              <a:rPr lang="el-GR" dirty="0"/>
              <a:t>στον τόπο όπου διέμενε, σύμφωνα με την </a:t>
            </a:r>
            <a:r>
              <a:rPr lang="el-GR" dirty="0" smtClean="0"/>
              <a:t>απόφαση </a:t>
            </a:r>
            <a:r>
              <a:rPr lang="el-GR" dirty="0"/>
              <a:t>που ρύθμισε τα θέματα επιμέλειας και επικοινωνίας. </a:t>
            </a:r>
            <a:r>
              <a:rPr lang="el-GR" b="1" dirty="0" smtClean="0"/>
              <a:t>Παράνομη θεωρείται </a:t>
            </a:r>
            <a:r>
              <a:rPr lang="el-GR" b="1" dirty="0"/>
              <a:t>η μετακίνηση </a:t>
            </a:r>
            <a:r>
              <a:rPr lang="el-GR" dirty="0"/>
              <a:t>ή η κατακράτηση του παιδιού, εφόσον προσέβαλε το </a:t>
            </a:r>
            <a:r>
              <a:rPr lang="el-GR" dirty="0" smtClean="0"/>
              <a:t>δικαίωμα </a:t>
            </a:r>
            <a:r>
              <a:rPr lang="el-GR" dirty="0"/>
              <a:t>επιμέλειας που αναγνωρίστηκε υπέρ ορισμένου προσώπου, σύμφωνα με το </a:t>
            </a:r>
            <a:r>
              <a:rPr lang="el-GR" dirty="0" smtClean="0"/>
              <a:t>δίκαιο </a:t>
            </a:r>
            <a:r>
              <a:rPr lang="el-GR" dirty="0"/>
              <a:t>του κράτους, όπου το παιδί είχε τη συνήθη διαμονή του πριν από τη </a:t>
            </a:r>
            <a:r>
              <a:rPr lang="el-GR" dirty="0" smtClean="0"/>
              <a:t>μετακίνηση </a:t>
            </a:r>
            <a:r>
              <a:rPr lang="el-GR" dirty="0"/>
              <a:t>του, και το οποίο δικαίωμα ασκούνταν πραγματικά. </a:t>
            </a:r>
            <a:endParaRPr lang="el-GR" dirty="0" smtClean="0"/>
          </a:p>
          <a:p>
            <a:r>
              <a:rPr lang="el-GR" b="1" dirty="0" smtClean="0"/>
              <a:t>Η </a:t>
            </a:r>
            <a:r>
              <a:rPr lang="el-GR" b="1" dirty="0"/>
              <a:t>δικαστική αρχή </a:t>
            </a:r>
            <a:r>
              <a:rPr lang="el-GR" dirty="0" smtClean="0"/>
              <a:t>του </a:t>
            </a:r>
            <a:r>
              <a:rPr lang="el-GR" dirty="0"/>
              <a:t>κράτους προς την οποία απευθύνεται η αίτηση επιστροφής του παιδιού που </a:t>
            </a:r>
            <a:r>
              <a:rPr lang="el-GR" dirty="0" smtClean="0"/>
              <a:t>μετακινήθηκε </a:t>
            </a:r>
            <a:r>
              <a:rPr lang="el-GR" dirty="0"/>
              <a:t>ή </a:t>
            </a:r>
            <a:r>
              <a:rPr lang="el-GR" dirty="0" smtClean="0"/>
              <a:t>παρακρατήθηκε </a:t>
            </a:r>
            <a:r>
              <a:rPr lang="el-GR" dirty="0"/>
              <a:t>παράνομα </a:t>
            </a:r>
            <a:r>
              <a:rPr lang="el-GR" b="1" dirty="0"/>
              <a:t>δεν δεσμεύεται από τη </a:t>
            </a:r>
            <a:r>
              <a:rPr lang="el-GR" b="1" dirty="0" smtClean="0"/>
              <a:t>Σύμβαση </a:t>
            </a:r>
            <a:r>
              <a:rPr lang="el-GR" b="1" dirty="0"/>
              <a:t>να </a:t>
            </a:r>
            <a:r>
              <a:rPr lang="el-GR" b="1" dirty="0" smtClean="0"/>
              <a:t>διατάξει </a:t>
            </a:r>
            <a:r>
              <a:rPr lang="el-GR" b="1" dirty="0"/>
              <a:t>την επιστροφή του, εφόσον αποδεικνύεται ότι υπάρχει σοβαρός </a:t>
            </a:r>
            <a:r>
              <a:rPr lang="el-GR" b="1" dirty="0" smtClean="0"/>
              <a:t>κίνδυνος</a:t>
            </a:r>
            <a:r>
              <a:rPr lang="el-GR" dirty="0"/>
              <a:t>, η επιστροφή του να εκθέσει το παιδί σε φυσική ή ψυχική δοκιμασία, </a:t>
            </a:r>
            <a:r>
              <a:rPr lang="el-GR" dirty="0" smtClean="0"/>
              <a:t>ή </a:t>
            </a:r>
            <a:r>
              <a:rPr lang="el-GR" dirty="0"/>
              <a:t>να το περιαγάγει σε μια αφόρητη κατάσταση, ή εφόσον διαπιστωθεί ότι </a:t>
            </a:r>
            <a:r>
              <a:rPr lang="el-GR" b="1" dirty="0"/>
              <a:t>το </a:t>
            </a:r>
            <a:r>
              <a:rPr lang="el-GR" b="1" dirty="0" smtClean="0"/>
              <a:t>παιδί </a:t>
            </a:r>
            <a:r>
              <a:rPr lang="el-GR" b="1" dirty="0"/>
              <a:t>αντιτίθεται στην επιστροφή του και έχει ήδη την ηλικία και την </a:t>
            </a:r>
            <a:r>
              <a:rPr lang="el-GR" b="1" dirty="0" smtClean="0"/>
              <a:t>ωριμότητα </a:t>
            </a:r>
            <a:r>
              <a:rPr lang="el-GR" b="1" dirty="0"/>
              <a:t>που υπαγορεύουν να ληφθεί υπόψη η γνώμη του</a:t>
            </a:r>
            <a:r>
              <a:rPr lang="el-GR" dirty="0"/>
              <a:t>. </a:t>
            </a:r>
            <a:endParaRPr lang="el-GR" dirty="0" smtClean="0"/>
          </a:p>
          <a:p>
            <a:r>
              <a:rPr lang="el-GR" dirty="0" smtClean="0"/>
              <a:t>Απορρίπτεται </a:t>
            </a:r>
            <a:r>
              <a:rPr lang="el-GR" dirty="0"/>
              <a:t>η αίτηση </a:t>
            </a:r>
            <a:r>
              <a:rPr lang="el-GR" dirty="0" smtClean="0"/>
              <a:t>επιστροφής </a:t>
            </a:r>
            <a:r>
              <a:rPr lang="el-GR" dirty="0"/>
              <a:t>του παιδιού στην αλλοδαπή σύμφωνα με την αλλοδαπή απόφαση που </a:t>
            </a:r>
            <a:r>
              <a:rPr lang="el-GR" dirty="0" smtClean="0"/>
              <a:t>ρύθμισε </a:t>
            </a:r>
            <a:r>
              <a:rPr lang="el-GR" dirty="0"/>
              <a:t>την επιμέλεια και την επικοινωνία, λόγω της </a:t>
            </a:r>
            <a:r>
              <a:rPr lang="el-GR" b="1" dirty="0"/>
              <a:t>σαφούς βούλησης του να </a:t>
            </a:r>
            <a:r>
              <a:rPr lang="el-GR" b="1" dirty="0" smtClean="0"/>
              <a:t>παραμείνει </a:t>
            </a:r>
            <a:r>
              <a:rPr lang="el-GR" b="1" dirty="0"/>
              <a:t>στην ημεδαπή.</a:t>
            </a:r>
          </a:p>
        </p:txBody>
      </p:sp>
    </p:spTree>
    <p:extLst>
      <p:ext uri="{BB962C8B-B14F-4D97-AF65-F5344CB8AC3E}">
        <p14:creationId xmlns:p14="http://schemas.microsoft.com/office/powerpoint/2010/main" val="36313820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Απόφαση 61/2001 Εφετείου Θράκης</a:t>
            </a:r>
            <a:endParaRPr lang="el-GR" dirty="0"/>
          </a:p>
        </p:txBody>
      </p:sp>
      <p:sp>
        <p:nvSpPr>
          <p:cNvPr id="3" name="Θέση περιεχομένου 2"/>
          <p:cNvSpPr>
            <a:spLocks noGrp="1"/>
          </p:cNvSpPr>
          <p:nvPr>
            <p:ph idx="1"/>
          </p:nvPr>
        </p:nvSpPr>
        <p:spPr/>
        <p:txBody>
          <a:bodyPr>
            <a:normAutofit fontScale="62500" lnSpcReduction="20000"/>
          </a:bodyPr>
          <a:lstStyle/>
          <a:p>
            <a:pPr marL="0" indent="0">
              <a:buNone/>
            </a:pPr>
            <a:r>
              <a:rPr lang="el-GR" dirty="0" smtClean="0"/>
              <a:t>Κοινή </a:t>
            </a:r>
            <a:r>
              <a:rPr lang="el-GR" dirty="0"/>
              <a:t>διαμονή των γονέων ανηλίκου τέκνου στη Μ. </a:t>
            </a:r>
            <a:r>
              <a:rPr lang="el-GR" dirty="0" smtClean="0"/>
              <a:t>Βρετανία </a:t>
            </a:r>
            <a:r>
              <a:rPr lang="el-GR" dirty="0"/>
              <a:t>και άσκηση,</a:t>
            </a:r>
          </a:p>
          <a:p>
            <a:pPr marL="0" indent="0">
              <a:buNone/>
            </a:pPr>
            <a:r>
              <a:rPr lang="el-GR" dirty="0"/>
              <a:t>κατά τη διάρκειά της, από κοινού, της γονικής </a:t>
            </a:r>
            <a:r>
              <a:rPr lang="el-GR" dirty="0" err="1"/>
              <a:t>μέρινμνάς</a:t>
            </a:r>
            <a:r>
              <a:rPr lang="el-GR" dirty="0"/>
              <a:t> του. </a:t>
            </a:r>
            <a:endParaRPr lang="el-GR" dirty="0" smtClean="0"/>
          </a:p>
          <a:p>
            <a:pPr marL="0" indent="0">
              <a:buNone/>
            </a:pPr>
            <a:r>
              <a:rPr lang="el-GR" dirty="0" smtClean="0"/>
              <a:t>Λήψη του ανηλίκου </a:t>
            </a:r>
            <a:r>
              <a:rPr lang="el-GR" dirty="0"/>
              <a:t>τέκνου από τον εκκαλούντα - πατέρα του για διακοπές </a:t>
            </a:r>
            <a:r>
              <a:rPr lang="el-GR" dirty="0" smtClean="0"/>
              <a:t>στην Ελλάδα</a:t>
            </a:r>
            <a:r>
              <a:rPr lang="el-GR" dirty="0"/>
              <a:t>, με τη σύμφωνη γνώμη της μητέρας του, αλλά </a:t>
            </a:r>
            <a:r>
              <a:rPr lang="el-GR" b="1" dirty="0"/>
              <a:t>άρνησή του, </a:t>
            </a:r>
            <a:r>
              <a:rPr lang="el-GR" b="1" dirty="0" smtClean="0"/>
              <a:t>έκτοτε, να </a:t>
            </a:r>
            <a:r>
              <a:rPr lang="el-GR" b="1" dirty="0"/>
              <a:t>επιτρέψει την επιστροφή του ανηλίκου τέκνου στη Μ. Βρετανία,</a:t>
            </a:r>
          </a:p>
          <a:p>
            <a:pPr marL="0" indent="0">
              <a:buNone/>
            </a:pPr>
            <a:r>
              <a:rPr lang="el-GR" dirty="0"/>
              <a:t>αποστερώντας με τον τρόπο αυτό το δικαίωμα επιμέλειας της μητέρας του.</a:t>
            </a:r>
          </a:p>
          <a:p>
            <a:pPr marL="0" indent="0">
              <a:buNone/>
            </a:pPr>
            <a:endParaRPr lang="el-GR" dirty="0" smtClean="0"/>
          </a:p>
          <a:p>
            <a:pPr marL="0" indent="0">
              <a:buNone/>
            </a:pPr>
            <a:r>
              <a:rPr lang="el-GR" dirty="0" smtClean="0"/>
              <a:t>Κρίση </a:t>
            </a:r>
            <a:r>
              <a:rPr lang="el-GR" dirty="0"/>
              <a:t>ότι στην επίδικη περίπτωση δεν υφίσταται δέσμευση του Δικαστηρίου</a:t>
            </a:r>
          </a:p>
          <a:p>
            <a:pPr marL="0" indent="0">
              <a:buNone/>
            </a:pPr>
            <a:r>
              <a:rPr lang="el-GR" dirty="0"/>
              <a:t>από τις διατάξεις της ανωτέρω Διεθνούς Συμβάσεως να δεχθεί την αίτηση</a:t>
            </a:r>
          </a:p>
          <a:p>
            <a:pPr marL="0" indent="0">
              <a:buNone/>
            </a:pPr>
            <a:r>
              <a:rPr lang="el-GR" dirty="0"/>
              <a:t>της μητέρας, γιατί υφίσταται </a:t>
            </a:r>
            <a:r>
              <a:rPr lang="el-GR" b="1" dirty="0"/>
              <a:t>σοβαρός κίνδυνος η επιστροφή του τέκνου να</a:t>
            </a:r>
          </a:p>
          <a:p>
            <a:pPr marL="0" indent="0">
              <a:buNone/>
            </a:pPr>
            <a:r>
              <a:rPr lang="el-GR" b="1" dirty="0"/>
              <a:t>το εκθέσει σε φυσική και ψυχική δοκιμασία, περιάγοντάς το σε αφόρητη</a:t>
            </a:r>
          </a:p>
          <a:p>
            <a:pPr marL="0" indent="0">
              <a:buNone/>
            </a:pPr>
            <a:r>
              <a:rPr lang="el-GR" b="1" dirty="0" smtClean="0"/>
              <a:t>κατάσταση.</a:t>
            </a:r>
            <a:endParaRPr lang="el-GR" b="1" dirty="0"/>
          </a:p>
        </p:txBody>
      </p:sp>
    </p:spTree>
    <p:extLst>
      <p:ext uri="{BB962C8B-B14F-4D97-AF65-F5344CB8AC3E}">
        <p14:creationId xmlns:p14="http://schemas.microsoft.com/office/powerpoint/2010/main" val="2956001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Απόρριψη ενστάσεων μητέρας</a:t>
            </a:r>
            <a:endParaRPr lang="el-GR" dirty="0"/>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dirty="0" smtClean="0"/>
              <a:t>Ενστάσεις της μητέρας </a:t>
            </a:r>
            <a:r>
              <a:rPr lang="el-GR" dirty="0"/>
              <a:t>ότι τα παιδιά παρέμειναν στην Ελλάδα με τη </a:t>
            </a:r>
            <a:r>
              <a:rPr lang="el-GR" b="1" dirty="0"/>
              <a:t>συναίνεση του πατέρα</a:t>
            </a:r>
            <a:r>
              <a:rPr lang="el-GR" dirty="0"/>
              <a:t> και ότι η επιστροφή τους στη Σουηδία θα τα εκθέσει σε </a:t>
            </a:r>
            <a:r>
              <a:rPr lang="el-GR" b="1" dirty="0"/>
              <a:t>ψυχική δοκιμασία</a:t>
            </a:r>
            <a:r>
              <a:rPr lang="el-GR" dirty="0"/>
              <a:t>. </a:t>
            </a:r>
          </a:p>
          <a:p>
            <a:pPr marL="0" indent="0"/>
            <a:r>
              <a:rPr lang="el-GR" dirty="0"/>
              <a:t>Απορρίπτονται οι ενστάσεις της </a:t>
            </a:r>
            <a:r>
              <a:rPr lang="el-GR" dirty="0" smtClean="0"/>
              <a:t>μητέρας </a:t>
            </a:r>
            <a:r>
              <a:rPr lang="el-GR" dirty="0"/>
              <a:t>διότι δεν </a:t>
            </a:r>
            <a:r>
              <a:rPr lang="el-GR" dirty="0" smtClean="0"/>
              <a:t>αποδείχθηκε: </a:t>
            </a:r>
          </a:p>
          <a:p>
            <a:pPr marL="0" indent="0"/>
            <a:r>
              <a:rPr lang="el-GR" dirty="0" smtClean="0"/>
              <a:t> ότι ο πατέρας των ανηλίκων τέκνων συμφώνησε με την  μητέρα να λυθεί ο γάμος τους και να παραμείνουν τα παιδιά μαζί της, </a:t>
            </a:r>
          </a:p>
          <a:p>
            <a:pPr marL="0" indent="0"/>
            <a:r>
              <a:rPr lang="el-GR" dirty="0" smtClean="0"/>
              <a:t> τα δε προβλήματα υγείας που επικαλείται η μητέρα δεν αποδεικνύεται ότι υφίστανται σήμερα ενώ </a:t>
            </a:r>
          </a:p>
          <a:p>
            <a:pPr marL="0" indent="0"/>
            <a:r>
              <a:rPr lang="el-GR" dirty="0" smtClean="0"/>
              <a:t> δεν είναι τέτοιας φύσεως ώστε να επιδρούν αρνητικά στην ψυχοσωματική υγεία των τέκνων του.</a:t>
            </a:r>
          </a:p>
          <a:p>
            <a:pPr marL="0" indent="0">
              <a:buNone/>
            </a:pPr>
            <a:endParaRPr lang="el-GR" dirty="0" smtClean="0"/>
          </a:p>
          <a:p>
            <a:endParaRPr lang="el-GR" dirty="0"/>
          </a:p>
        </p:txBody>
      </p:sp>
    </p:spTree>
    <p:extLst>
      <p:ext uri="{BB962C8B-B14F-4D97-AF65-F5344CB8AC3E}">
        <p14:creationId xmlns:p14="http://schemas.microsoft.com/office/powerpoint/2010/main" val="2354787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Σκοπός της Σύμβασης</a:t>
            </a:r>
            <a:endParaRPr lang="el-GR" dirty="0"/>
          </a:p>
        </p:txBody>
      </p:sp>
      <p:sp>
        <p:nvSpPr>
          <p:cNvPr id="3" name="Θέση περιεχομένου 2"/>
          <p:cNvSpPr>
            <a:spLocks noGrp="1"/>
          </p:cNvSpPr>
          <p:nvPr>
            <p:ph idx="1"/>
          </p:nvPr>
        </p:nvSpPr>
        <p:spPr>
          <a:xfrm>
            <a:off x="457200" y="1600200"/>
            <a:ext cx="8229600" cy="4781128"/>
          </a:xfrm>
        </p:spPr>
        <p:txBody>
          <a:bodyPr>
            <a:normAutofit fontScale="77500" lnSpcReduction="20000"/>
          </a:bodyPr>
          <a:lstStyle/>
          <a:p>
            <a:pPr marL="0" indent="0">
              <a:buNone/>
            </a:pPr>
            <a:r>
              <a:rPr lang="el-GR" dirty="0"/>
              <a:t>Η </a:t>
            </a:r>
            <a:r>
              <a:rPr lang="el-GR" dirty="0" smtClean="0"/>
              <a:t>Σύμβαση της Χάγης (1980) έχει </a:t>
            </a:r>
            <a:r>
              <a:rPr lang="el-GR" dirty="0"/>
              <a:t>ως </a:t>
            </a:r>
            <a:r>
              <a:rPr lang="el-GR" dirty="0" smtClean="0"/>
              <a:t>σκοπό (άρθρο 1):</a:t>
            </a:r>
            <a:endParaRPr lang="el-GR" dirty="0"/>
          </a:p>
          <a:p>
            <a:r>
              <a:rPr lang="el-GR" dirty="0"/>
              <a:t>α) να διασφαλίσει την </a:t>
            </a:r>
            <a:r>
              <a:rPr lang="el-GR" b="1" dirty="0"/>
              <a:t>άμεση επιστροφή</a:t>
            </a:r>
            <a:r>
              <a:rPr lang="el-GR" dirty="0"/>
              <a:t> των παιδιών που μετακινήθηκαν ή κατακρατήθηκαν παράνομα σε ένα από τα Συμβαλλόμενα Κράτη,</a:t>
            </a:r>
          </a:p>
          <a:p>
            <a:r>
              <a:rPr lang="el-GR" dirty="0"/>
              <a:t>β) να διασφαλίσει ότι τα </a:t>
            </a:r>
            <a:r>
              <a:rPr lang="el-GR" b="1" dirty="0"/>
              <a:t>δικαιώματα επιμέλειας και επικοινωνίας</a:t>
            </a:r>
            <a:r>
              <a:rPr lang="el-GR" dirty="0"/>
              <a:t> που υφίστανται κατά το δίκαιο ενός από τα Συμβαλλόμενα Κράτη θα είναι σεβαστά και στα άλλα Συμβαλλόμενα Κράτη.</a:t>
            </a:r>
          </a:p>
          <a:p>
            <a:pPr>
              <a:buNone/>
            </a:pPr>
            <a:r>
              <a:rPr lang="el-GR" b="1" dirty="0"/>
              <a:t>Άρθρο 2</a:t>
            </a:r>
            <a:r>
              <a:rPr lang="el-GR" dirty="0"/>
              <a:t> - Τα Συμβαλλόμενα Κράτη </a:t>
            </a:r>
            <a:r>
              <a:rPr lang="el-GR" b="1" dirty="0"/>
              <a:t>λαμβάνουν όλα τα ενδεικνυόμενα μέτρα για να διασφαλίσουν, εντός των εδαφικών τους ορίων,</a:t>
            </a:r>
            <a:r>
              <a:rPr lang="el-GR" dirty="0"/>
              <a:t> την πραγματοποίηση των σκοπών της Σύμβασης. Για </a:t>
            </a:r>
            <a:r>
              <a:rPr lang="el-GR" dirty="0" smtClean="0"/>
              <a:t>τον </a:t>
            </a:r>
            <a:r>
              <a:rPr lang="el-GR" dirty="0"/>
              <a:t>σκοπό αυτόν θα χρησιμοποιούν τις διαδικασίες επείγοντος χαρακτήρα που διαθέτουν.</a:t>
            </a:r>
          </a:p>
          <a:p>
            <a:endParaRPr lang="el-GR" dirty="0"/>
          </a:p>
        </p:txBody>
      </p:sp>
    </p:spTree>
    <p:extLst>
      <p:ext uri="{BB962C8B-B14F-4D97-AF65-F5344CB8AC3E}">
        <p14:creationId xmlns:p14="http://schemas.microsoft.com/office/powerpoint/2010/main" val="1744121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Πότε είναι παράνομη η μετακίνηση</a:t>
            </a:r>
            <a:endParaRPr lang="el-GR" dirty="0"/>
          </a:p>
        </p:txBody>
      </p:sp>
      <p:sp>
        <p:nvSpPr>
          <p:cNvPr id="3" name="Θέση περιεχομένου 2"/>
          <p:cNvSpPr>
            <a:spLocks noGrp="1"/>
          </p:cNvSpPr>
          <p:nvPr>
            <p:ph idx="1"/>
          </p:nvPr>
        </p:nvSpPr>
        <p:spPr/>
        <p:txBody>
          <a:bodyPr>
            <a:normAutofit fontScale="70000" lnSpcReduction="20000"/>
          </a:bodyPr>
          <a:lstStyle/>
          <a:p>
            <a:pPr>
              <a:buNone/>
            </a:pPr>
            <a:r>
              <a:rPr lang="el-GR" dirty="0"/>
              <a:t>Η μετακίνηση ή η κατακράτηση παιδιού </a:t>
            </a:r>
            <a:r>
              <a:rPr lang="el-GR" b="1" dirty="0"/>
              <a:t>θεωρούνται παράνομες</a:t>
            </a:r>
            <a:r>
              <a:rPr lang="el-GR" dirty="0"/>
              <a:t>:</a:t>
            </a:r>
          </a:p>
          <a:p>
            <a:r>
              <a:rPr lang="el-GR" dirty="0"/>
              <a:t>α) εφόσον έγιναν κατά </a:t>
            </a:r>
            <a:r>
              <a:rPr lang="el-GR" b="1" dirty="0"/>
              <a:t>παραβίαση δικαιώματος επιμέλειας</a:t>
            </a:r>
            <a:r>
              <a:rPr lang="el-GR" dirty="0"/>
              <a:t>, </a:t>
            </a:r>
            <a:r>
              <a:rPr lang="el-GR" b="1" dirty="0"/>
              <a:t>αναγνωρισμένου</a:t>
            </a:r>
            <a:r>
              <a:rPr lang="el-GR" dirty="0"/>
              <a:t> σε φυσικό ή νομικό πρόσωπο ή άλλη οργάνωση, είτε αποκλειστικά είτε από κοινού με άλλους, </a:t>
            </a:r>
            <a:r>
              <a:rPr lang="el-GR" b="1" dirty="0"/>
              <a:t>από το δίκαιο του Κράτους στο οποίο το παιδί είχε τη συνήθη διαμονή του </a:t>
            </a:r>
            <a:r>
              <a:rPr lang="el-GR" dirty="0"/>
              <a:t>αμέσως πριν από την μετακίνηση ή την κατακράτηση του και </a:t>
            </a:r>
          </a:p>
          <a:p>
            <a:r>
              <a:rPr lang="el-GR" dirty="0"/>
              <a:t>β) το δικαίωμα αυτό </a:t>
            </a:r>
            <a:r>
              <a:rPr lang="el-GR" b="1" dirty="0" err="1"/>
              <a:t>ησκείτο</a:t>
            </a:r>
            <a:r>
              <a:rPr lang="el-GR" b="1" dirty="0"/>
              <a:t> πραγματικά,</a:t>
            </a:r>
            <a:r>
              <a:rPr lang="el-GR" dirty="0"/>
              <a:t> αποκλειστικά ή από κοινού με άλλους, κατά το χρόνο της μετακίνησης ή της κατακράτησης, ή θα είχε ασκηθεί κατ` αυτόν τον τρόπο εάν δεν είχαν επισυμβεί τα γεγονότα αυτά.</a:t>
            </a:r>
          </a:p>
          <a:p>
            <a:pPr>
              <a:buNone/>
            </a:pPr>
            <a:endParaRPr lang="el-GR" dirty="0" smtClean="0"/>
          </a:p>
          <a:p>
            <a:pPr>
              <a:buNone/>
            </a:pPr>
            <a:r>
              <a:rPr lang="el-GR" dirty="0" smtClean="0"/>
              <a:t>Το </a:t>
            </a:r>
            <a:r>
              <a:rPr lang="el-GR" dirty="0"/>
              <a:t>δικαίωμα επιμέλειας που αναφέρεται στην περίπτωση α) μπορεί να απορρέει ιδίως </a:t>
            </a:r>
            <a:r>
              <a:rPr lang="el-GR" b="1" dirty="0"/>
              <a:t>είτε απευθείας από το νόμο, είτε από δικαστική ή διοικητική απόφαση, είτε από συμφωνία</a:t>
            </a:r>
            <a:r>
              <a:rPr lang="el-GR" dirty="0"/>
              <a:t> που ισχύει σύμφωνα με το δίκαιο αυτού του Κράτους.</a:t>
            </a:r>
          </a:p>
          <a:p>
            <a:endParaRPr lang="el-GR" dirty="0"/>
          </a:p>
        </p:txBody>
      </p:sp>
    </p:spTree>
    <p:extLst>
      <p:ext uri="{BB962C8B-B14F-4D97-AF65-F5344CB8AC3E}">
        <p14:creationId xmlns:p14="http://schemas.microsoft.com/office/powerpoint/2010/main" val="3895457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Προϋποθέσεις</a:t>
            </a:r>
            <a:endParaRPr lang="el-GR" dirty="0"/>
          </a:p>
        </p:txBody>
      </p:sp>
      <p:sp>
        <p:nvSpPr>
          <p:cNvPr id="3" name="Θέση περιεχομένου 2"/>
          <p:cNvSpPr>
            <a:spLocks noGrp="1"/>
          </p:cNvSpPr>
          <p:nvPr>
            <p:ph idx="1"/>
          </p:nvPr>
        </p:nvSpPr>
        <p:spPr>
          <a:xfrm>
            <a:off x="457200" y="1412776"/>
            <a:ext cx="8229600" cy="4713387"/>
          </a:xfrm>
        </p:spPr>
        <p:txBody>
          <a:bodyPr>
            <a:normAutofit fontScale="62500" lnSpcReduction="20000"/>
          </a:bodyPr>
          <a:lstStyle/>
          <a:p>
            <a:r>
              <a:rPr lang="el-GR" dirty="0" smtClean="0"/>
              <a:t>Η </a:t>
            </a:r>
            <a:r>
              <a:rPr lang="el-GR" dirty="0"/>
              <a:t>Σύμβαση εφαρμόζεται για κάθε παιδί το οποίο </a:t>
            </a:r>
            <a:endParaRPr lang="el-GR" dirty="0" smtClean="0"/>
          </a:p>
          <a:p>
            <a:r>
              <a:rPr lang="el-GR" dirty="0" smtClean="0"/>
              <a:t>δεν </a:t>
            </a:r>
            <a:r>
              <a:rPr lang="el-GR" dirty="0"/>
              <a:t>έχει αποκτήσει την ηλικία </a:t>
            </a:r>
            <a:r>
              <a:rPr lang="el-GR" b="1" dirty="0"/>
              <a:t>των 16 </a:t>
            </a:r>
            <a:r>
              <a:rPr lang="el-GR" b="1" dirty="0" smtClean="0"/>
              <a:t>ετών</a:t>
            </a:r>
            <a:r>
              <a:rPr lang="el-GR" dirty="0"/>
              <a:t> </a:t>
            </a:r>
            <a:r>
              <a:rPr lang="el-GR" dirty="0" smtClean="0"/>
              <a:t>και</a:t>
            </a:r>
            <a:endParaRPr lang="el-GR" dirty="0"/>
          </a:p>
          <a:p>
            <a:r>
              <a:rPr lang="el-GR" b="1" dirty="0" smtClean="0"/>
              <a:t>είχε </a:t>
            </a:r>
            <a:r>
              <a:rPr lang="el-GR" b="1" dirty="0"/>
              <a:t>τη συνήθη διαμονή του σε Συμβαλλόμενο Κράτος αμέσως πριν από την προσβολή</a:t>
            </a:r>
            <a:r>
              <a:rPr lang="el-GR" dirty="0"/>
              <a:t> των δικαιωμάτων επιμέλειας ή επικοινωνίας. </a:t>
            </a:r>
            <a:endParaRPr lang="el-GR" dirty="0" smtClean="0"/>
          </a:p>
          <a:p>
            <a:r>
              <a:rPr lang="el-GR" b="1" dirty="0" smtClean="0"/>
              <a:t>Καμιά </a:t>
            </a:r>
            <a:r>
              <a:rPr lang="el-GR" b="1" dirty="0"/>
              <a:t>επικύρωση ή παρόμοια διατύπωση</a:t>
            </a:r>
            <a:r>
              <a:rPr lang="el-GR" dirty="0"/>
              <a:t> δεν απαιτείται στο πλαίσιο αυτής της </a:t>
            </a:r>
            <a:r>
              <a:rPr lang="el-GR" dirty="0" smtClean="0"/>
              <a:t>Σύμβασης (ά. 23).</a:t>
            </a:r>
            <a:endParaRPr lang="el-GR" dirty="0"/>
          </a:p>
          <a:p>
            <a:r>
              <a:rPr lang="el-GR" b="1" dirty="0" smtClean="0"/>
              <a:t>Κάθε </a:t>
            </a:r>
            <a:r>
              <a:rPr lang="el-GR" b="1" dirty="0"/>
              <a:t>αίτηση, κοινοποίηση ή άλλο έγγραφο διαβιβάζονται στην Κεντρική Αρχή του Κράτους, προς το οποίο απευθύνεται η αίτηση, στη γλώσσα του πρωτοτύπου και συνοδεύονται από μετάφραση στην επίσημη γλώσσα </a:t>
            </a:r>
            <a:r>
              <a:rPr lang="el-GR" dirty="0"/>
              <a:t>ή σε μια από τις επίσημες γλώσσες αυτού του Κράτους ή, εφόσον η μετάφραση αυτή είναι δύσκολο να γίνει, από μετάφραση στη γαλλική ή αγγλική. </a:t>
            </a:r>
          </a:p>
          <a:p>
            <a:r>
              <a:rPr lang="el-GR" dirty="0" smtClean="0"/>
              <a:t>Πάντως </a:t>
            </a:r>
            <a:r>
              <a:rPr lang="el-GR" dirty="0"/>
              <a:t>ένα Συμβαλλόμενο Κράτος, </a:t>
            </a:r>
            <a:r>
              <a:rPr lang="el-GR" b="1" dirty="0"/>
              <a:t>κάνοντας χρήση της επιφύλαξης που προβλέπεται στο άρθρο 42, μπορεί να εναντιωθεί στη χρήση ή της γαλλικής ή της αγγλικής γλώσσας</a:t>
            </a:r>
            <a:r>
              <a:rPr lang="el-GR" dirty="0"/>
              <a:t> σε κάθε αίτηση, κοινοποίηση ή άλλο έγγραφο που απευθύνεται στην Κεντρική του </a:t>
            </a:r>
            <a:r>
              <a:rPr lang="el-GR" dirty="0" smtClean="0"/>
              <a:t>Αρχή (ά. 24). </a:t>
            </a:r>
            <a:endParaRPr lang="el-GR" dirty="0"/>
          </a:p>
          <a:p>
            <a:endParaRPr lang="el-GR" dirty="0"/>
          </a:p>
        </p:txBody>
      </p:sp>
    </p:spTree>
    <p:extLst>
      <p:ext uri="{BB962C8B-B14F-4D97-AF65-F5344CB8AC3E}">
        <p14:creationId xmlns:p14="http://schemas.microsoft.com/office/powerpoint/2010/main" val="2791605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850106"/>
          </a:xfrm>
        </p:spPr>
        <p:txBody>
          <a:bodyPr/>
          <a:lstStyle/>
          <a:p>
            <a:r>
              <a:rPr lang="el-GR" dirty="0" smtClean="0"/>
              <a:t>Κεντρικές Αρχές</a:t>
            </a:r>
            <a:endParaRPr lang="el-GR" dirty="0"/>
          </a:p>
        </p:txBody>
      </p:sp>
      <p:sp>
        <p:nvSpPr>
          <p:cNvPr id="3" name="Θέση περιεχομένου 2"/>
          <p:cNvSpPr>
            <a:spLocks noGrp="1"/>
          </p:cNvSpPr>
          <p:nvPr>
            <p:ph idx="1"/>
          </p:nvPr>
        </p:nvSpPr>
        <p:spPr>
          <a:xfrm>
            <a:off x="251520" y="1052736"/>
            <a:ext cx="8892480" cy="5544616"/>
          </a:xfrm>
        </p:spPr>
        <p:txBody>
          <a:bodyPr>
            <a:normAutofit fontScale="55000" lnSpcReduction="20000"/>
          </a:bodyPr>
          <a:lstStyle/>
          <a:p>
            <a:pPr marL="0" indent="0">
              <a:buNone/>
            </a:pPr>
            <a:r>
              <a:rPr lang="el-GR" dirty="0"/>
              <a:t>Ειδικότερα, είτε απευθείας είτε με τη συνδρομή κάθε ενδιάμεσου οργάνου, οφείλουν να λαμβάνουν όλα τα ενδεικνυόμενα μέτρα: </a:t>
            </a:r>
          </a:p>
          <a:p>
            <a:pPr marL="0" indent="0">
              <a:buNone/>
            </a:pPr>
            <a:r>
              <a:rPr lang="el-GR" dirty="0"/>
              <a:t> α) για να </a:t>
            </a:r>
            <a:r>
              <a:rPr lang="el-GR" b="1" dirty="0"/>
              <a:t>εντοπίζουν</a:t>
            </a:r>
            <a:r>
              <a:rPr lang="el-GR" dirty="0"/>
              <a:t> ένα παιδί που μετακινήθηκε ή κατακρατήθηκε παράνομα,</a:t>
            </a:r>
          </a:p>
          <a:p>
            <a:pPr marL="0" indent="0">
              <a:buNone/>
            </a:pPr>
            <a:r>
              <a:rPr lang="el-GR" dirty="0"/>
              <a:t> β) για να προλαμβάνουν νέους κινδύνους για το παιδί ή βλάβες στους ενδιαφερομένους, λαμβάνοντας ή προκαλώντας τη </a:t>
            </a:r>
            <a:r>
              <a:rPr lang="el-GR" b="1" dirty="0"/>
              <a:t>λήψη προσωρινών μέτρων</a:t>
            </a:r>
            <a:r>
              <a:rPr lang="el-GR" dirty="0"/>
              <a:t>, </a:t>
            </a:r>
          </a:p>
          <a:p>
            <a:pPr marL="0" indent="0">
              <a:buNone/>
            </a:pPr>
            <a:r>
              <a:rPr lang="el-GR" dirty="0"/>
              <a:t> γ) για να </a:t>
            </a:r>
            <a:r>
              <a:rPr lang="el-GR" b="1" dirty="0"/>
              <a:t>εξασφαλίζουν την εκούσια απόδοση</a:t>
            </a:r>
            <a:r>
              <a:rPr lang="el-GR" dirty="0"/>
              <a:t> του παιδιού ή να διευκολύνουν μια συμβιβαστική λύση,</a:t>
            </a:r>
          </a:p>
          <a:p>
            <a:pPr marL="0" indent="0">
              <a:buNone/>
            </a:pPr>
            <a:r>
              <a:rPr lang="el-GR" dirty="0"/>
              <a:t> δ) για να ανταλλάσσουν πληροφορίες σχετικές με την </a:t>
            </a:r>
            <a:r>
              <a:rPr lang="el-GR" b="1" dirty="0"/>
              <a:t>κοινωνική κατάσταση</a:t>
            </a:r>
            <a:r>
              <a:rPr lang="el-GR" dirty="0"/>
              <a:t> του παιδιού, εφόσον αυτό είναι χρήσιμο, </a:t>
            </a:r>
          </a:p>
          <a:p>
            <a:pPr marL="0" indent="0">
              <a:buNone/>
            </a:pPr>
            <a:r>
              <a:rPr lang="el-GR" dirty="0"/>
              <a:t> ε) για να παρέχουν γενικές πληροφορίες που αφορούν το </a:t>
            </a:r>
            <a:r>
              <a:rPr lang="el-GR" b="1" dirty="0"/>
              <a:t>εθνικό τους δίκαιο</a:t>
            </a:r>
            <a:r>
              <a:rPr lang="el-GR" dirty="0"/>
              <a:t> σχετικά με την εφαρμογή της Σύμβασης,</a:t>
            </a:r>
          </a:p>
          <a:p>
            <a:pPr marL="0" indent="0">
              <a:buNone/>
            </a:pPr>
            <a:r>
              <a:rPr lang="el-GR" dirty="0"/>
              <a:t> στ) για να αρχίζουν ή να διευκολύνουν την </a:t>
            </a:r>
            <a:r>
              <a:rPr lang="el-GR" b="1" dirty="0"/>
              <a:t>έναρξη δικαστικής ή διοικητικής διαδικασίας με σκοπό να επιτύχουν την επιστροφή του παιδιού </a:t>
            </a:r>
            <a:r>
              <a:rPr lang="el-GR" dirty="0"/>
              <a:t>και, αν υπάρχει ανάγκη, να καταστήσουν δυνατή την οργάνωση ή την ουσιαστική άσκηση του δικαιώματος επικοινωνίας,</a:t>
            </a:r>
          </a:p>
          <a:p>
            <a:pPr marL="0" indent="0">
              <a:buNone/>
            </a:pPr>
            <a:r>
              <a:rPr lang="el-GR" dirty="0"/>
              <a:t> ζ) για να παρέχουν ή, κατά τις περιστάσεις, να διευκολύνουν την </a:t>
            </a:r>
            <a:r>
              <a:rPr lang="el-GR" b="1" dirty="0"/>
              <a:t>παροχή νομικής και δικαστικής αρωγής,</a:t>
            </a:r>
            <a:r>
              <a:rPr lang="el-GR" dirty="0"/>
              <a:t> συμπεριλαμβανομένης και της χρησιμοποιήσεως δικηγόρου ή νομικού συμβούλου, </a:t>
            </a:r>
          </a:p>
          <a:p>
            <a:pPr marL="0" indent="0">
              <a:buNone/>
            </a:pPr>
            <a:r>
              <a:rPr lang="el-GR" dirty="0"/>
              <a:t> η) για να εξασφαλίζουν σε διοικητικό επίπεδο, εάν είναι αναγκαίο και σκόπιμο, την </a:t>
            </a:r>
            <a:r>
              <a:rPr lang="el-GR" b="1" dirty="0"/>
              <a:t>ακίνδυνη επιστροφή</a:t>
            </a:r>
            <a:r>
              <a:rPr lang="el-GR" dirty="0"/>
              <a:t> του παιδιού, </a:t>
            </a:r>
          </a:p>
          <a:p>
            <a:pPr marL="0" indent="0">
              <a:buNone/>
            </a:pPr>
            <a:r>
              <a:rPr lang="el-GR" dirty="0"/>
              <a:t>θ) για να τηρούνται αμοιβαίως ενήμερες για τη λειτουργία της Σύμβασης και, στο μέτρο του δυνατού, να </a:t>
            </a:r>
            <a:r>
              <a:rPr lang="el-GR" b="1" dirty="0"/>
              <a:t>αίρουν τα εμπόδια</a:t>
            </a:r>
            <a:r>
              <a:rPr lang="el-GR" dirty="0"/>
              <a:t> που ενδεχομένως </a:t>
            </a:r>
            <a:r>
              <a:rPr lang="el-GR" dirty="0" smtClean="0"/>
              <a:t>συναντώνται κατά την εφαρμογή τους.</a:t>
            </a:r>
            <a:endParaRPr lang="el-GR" dirty="0"/>
          </a:p>
        </p:txBody>
      </p:sp>
    </p:spTree>
    <p:extLst>
      <p:ext uri="{BB962C8B-B14F-4D97-AF65-F5344CB8AC3E}">
        <p14:creationId xmlns:p14="http://schemas.microsoft.com/office/powerpoint/2010/main" val="1100524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Πού απευθύνεται ο γονέας ή ΜΚΟ</a:t>
            </a:r>
            <a:endParaRPr lang="el-GR" dirty="0"/>
          </a:p>
        </p:txBody>
      </p:sp>
      <p:sp>
        <p:nvSpPr>
          <p:cNvPr id="3" name="Θέση περιεχομένου 2"/>
          <p:cNvSpPr>
            <a:spLocks noGrp="1"/>
          </p:cNvSpPr>
          <p:nvPr>
            <p:ph idx="1"/>
          </p:nvPr>
        </p:nvSpPr>
        <p:spPr/>
        <p:txBody>
          <a:bodyPr>
            <a:normAutofit fontScale="92500" lnSpcReduction="20000"/>
          </a:bodyPr>
          <a:lstStyle/>
          <a:p>
            <a:pPr>
              <a:buNone/>
            </a:pPr>
            <a:r>
              <a:rPr lang="el-GR" dirty="0"/>
              <a:t>Άρθρο 8 - Το φυσικό ή νομικό πρόσωπο ή η οργάνωση, που ισχυρίζονται ότι ένα παιδί μετακινήθηκε ή κατακρατήθηκε κατά παραβίαση δικαιώματος επιμέλειας, μπορούν να </a:t>
            </a:r>
            <a:r>
              <a:rPr lang="el-GR" dirty="0" smtClean="0"/>
              <a:t>απευθυνθούν: </a:t>
            </a:r>
          </a:p>
          <a:p>
            <a:r>
              <a:rPr lang="el-GR" b="1" dirty="0" smtClean="0"/>
              <a:t>είτε </a:t>
            </a:r>
            <a:r>
              <a:rPr lang="el-GR" b="1" dirty="0"/>
              <a:t>στην Κεντρική Αρχή του τόπου της συνήθους διαμονής του παιδιού, </a:t>
            </a:r>
            <a:endParaRPr lang="el-GR" b="1" dirty="0" smtClean="0"/>
          </a:p>
          <a:p>
            <a:r>
              <a:rPr lang="el-GR" b="1" dirty="0" smtClean="0"/>
              <a:t>είτε στην Κεντρική Αρχή </a:t>
            </a:r>
            <a:r>
              <a:rPr lang="el-GR" b="1" dirty="0"/>
              <a:t>οποιουδήποτε άλλου Συμβαλλόμενου Κράτους, για να τους παράσχουν τη συνδρομή</a:t>
            </a:r>
            <a:r>
              <a:rPr lang="el-GR" dirty="0"/>
              <a:t> τους με σκοπό να εξασφαλιστεί η επιστροφή του παιδιού.</a:t>
            </a:r>
          </a:p>
          <a:p>
            <a:endParaRPr lang="el-GR" dirty="0"/>
          </a:p>
        </p:txBody>
      </p:sp>
    </p:spTree>
    <p:extLst>
      <p:ext uri="{BB962C8B-B14F-4D97-AF65-F5344CB8AC3E}">
        <p14:creationId xmlns:p14="http://schemas.microsoft.com/office/powerpoint/2010/main" val="181930650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640</TotalTime>
  <Words>4161</Words>
  <Application>Microsoft Office PowerPoint</Application>
  <PresentationFormat>Προβολή στην οθόνη (4:3)</PresentationFormat>
  <Paragraphs>171</Paragraphs>
  <Slides>31</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31</vt:i4>
      </vt:variant>
    </vt:vector>
  </HeadingPairs>
  <TitlesOfParts>
    <vt:vector size="34" baseType="lpstr">
      <vt:lpstr>Arial</vt:lpstr>
      <vt:lpstr>Calibri</vt:lpstr>
      <vt:lpstr>Θέμα του Office</vt:lpstr>
      <vt:lpstr>Διεθνής Απαγωγή παιδιών</vt:lpstr>
      <vt:lpstr>ΣΥΜΒΑΣΗ ΓΙΑ ΤΑ ΑΣΤΙΚΑ ΘΕΜΑΤΑ ΤΗΣ ΔΙΕΘΝΟΥΣ ΑΠΑΓΩΓΗΣ ΠΑΙΔΙΩΝ </vt:lpstr>
      <vt:lpstr>Παράδειγμα 2706/2013 Μονομελές Πρωτοδικείο Θεσσαλονίκης</vt:lpstr>
      <vt:lpstr>Απόρριψη ενστάσεων μητέρας</vt:lpstr>
      <vt:lpstr>Σκοπός της Σύμβασης</vt:lpstr>
      <vt:lpstr>Πότε είναι παράνομη η μετακίνηση</vt:lpstr>
      <vt:lpstr>Προϋποθέσεις</vt:lpstr>
      <vt:lpstr>Κεντρικές Αρχές</vt:lpstr>
      <vt:lpstr>Πού απευθύνεται ο γονέας ή ΜΚΟ</vt:lpstr>
      <vt:lpstr>Περιεχόμενο αίτησης</vt:lpstr>
      <vt:lpstr>Διαβίβαση αίτησης</vt:lpstr>
      <vt:lpstr>Επίσημη έκθεση για τους λόγους</vt:lpstr>
      <vt:lpstr>4 περιπτώσεις όπου δεν διατάσσεται η επιστροφή του παιδιού</vt:lpstr>
      <vt:lpstr>Ποιος έχει την επιμέλεια?</vt:lpstr>
      <vt:lpstr>Αρθρα 19 και 20</vt:lpstr>
      <vt:lpstr>ΔΙΚΑΙΩMA ΕΠΙΚΟΙΝΩΝΙΑΣ Άρθρο 21</vt:lpstr>
      <vt:lpstr>Εγγυοδοσία (ά. 22)</vt:lpstr>
      <vt:lpstr>Δικαστική αρωγή</vt:lpstr>
      <vt:lpstr>Περιπτώσεις Πληρωμής εξόδων</vt:lpstr>
      <vt:lpstr>Επιφύλαξη Ελλάδας</vt:lpstr>
      <vt:lpstr>Ευχέρεια κεντρικής αρχής</vt:lpstr>
      <vt:lpstr>Στην ΕΕ</vt:lpstr>
      <vt:lpstr>Κανονισμός 2201/2003</vt:lpstr>
      <vt:lpstr>Κανονισμός 2201/2003 και αρμόδιο δικαστήριο σε περίπτωση απαγωγής</vt:lpstr>
      <vt:lpstr>Αρμόδια δικαστήρια (Διεθνής δικαιοδοσία)</vt:lpstr>
      <vt:lpstr>2201/2003 και συμπλήρωση των διατάξεων απαγωγής παιδιού</vt:lpstr>
      <vt:lpstr>Αρθρο 11 του Κανονισμού 2201/2013</vt:lpstr>
      <vt:lpstr>Μη επιστροφή και ακρόαση</vt:lpstr>
      <vt:lpstr>Παράδειγμα Σύμβασης Χάγης  Επιμέλεια και διαμονή του τέκνου</vt:lpstr>
      <vt:lpstr>Απόρριψη αίτησης με την απόφαση του Εφετείου Θεσσαλονίκης 101/2006 </vt:lpstr>
      <vt:lpstr>Απόφαση 61/2001 Εφετείου Θράκης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Διεθνής Απαγωγή παιδιών</dc:title>
  <dc:creator>Δέσποι</dc:creator>
  <cp:lastModifiedBy>Despoina Anagnostopoulou</cp:lastModifiedBy>
  <cp:revision>40</cp:revision>
  <cp:lastPrinted>2018-05-19T08:14:08Z</cp:lastPrinted>
  <dcterms:created xsi:type="dcterms:W3CDTF">2017-04-28T18:59:37Z</dcterms:created>
  <dcterms:modified xsi:type="dcterms:W3CDTF">2021-11-26T15:16:07Z</dcterms:modified>
</cp:coreProperties>
</file>