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300" r:id="rId7"/>
    <p:sldId id="261" r:id="rId8"/>
    <p:sldId id="262" r:id="rId9"/>
    <p:sldId id="263" r:id="rId10"/>
    <p:sldId id="264" r:id="rId11"/>
    <p:sldId id="265" r:id="rId12"/>
    <p:sldId id="266" r:id="rId13"/>
    <p:sldId id="267"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268" r:id="rId43"/>
    <p:sldId id="270" r:id="rId44"/>
    <p:sldId id="269" r:id="rId45"/>
    <p:sldId id="271"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39" autoAdjust="0"/>
    <p:restoredTop sz="94660"/>
  </p:normalViewPr>
  <p:slideViewPr>
    <p:cSldViewPr>
      <p:cViewPr>
        <p:scale>
          <a:sx n="100" d="100"/>
          <a:sy n="100" d="100"/>
        </p:scale>
        <p:origin x="-492"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Ανήλικοι παραβάτες</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14290"/>
            <a:ext cx="8786874" cy="5911873"/>
          </a:xfrm>
        </p:spPr>
        <p:txBody>
          <a:bodyPr>
            <a:noAutofit/>
          </a:bodyPr>
          <a:lstStyle/>
          <a:p>
            <a:pPr lvl="1" algn="just"/>
            <a:r>
              <a:rPr lang="el-GR" sz="1700" dirty="0" smtClean="0"/>
              <a:t>Μείωση της </a:t>
            </a:r>
            <a:r>
              <a:rPr lang="el-GR" sz="1700" dirty="0" err="1" smtClean="0"/>
              <a:t>τιμωρητικής</a:t>
            </a:r>
            <a:r>
              <a:rPr lang="el-GR" sz="1700" dirty="0" smtClean="0"/>
              <a:t> παρέμβασης του κράτους με ταυτόχρονη ενεργοποίηση προληπτικών στρατηγικών στους τομείς της κοινωνικής πρόνοιας για τους ανηλίκους, της κοινωνικής πολιτικής, της αγοράς εργασίας, της προσφοράς ψυχαγωγικών δραστηριοτήτων και της δημοτικής πολιτικής γενικά και παράλληλη ενίσχυση του ρόλου της κοινότητας και άλλων ομάδων της κοινωνικής ζωής (όπως η οικογένεια, οι κοινωνικοί λειτουργοί, το σχολείο, η τοπική κοινότητα, οι κοινωνικές οργανώσεις κ.ά.) στην επίλυση της σύγκρουσης και στην αναζήτηση βιώσιμων εναλλακτικών λύσεων.</a:t>
            </a:r>
          </a:p>
          <a:p>
            <a:pPr lvl="1" algn="just"/>
            <a:r>
              <a:rPr lang="el-GR" sz="1700" dirty="0" smtClean="0"/>
              <a:t>Μείωση των στερητικών της ελευθερίας μέτρων ή κυρώσεων στο ελάχιστο δυνατό και περιορισμός τους μόνο σε εξαιρετικές περιπτώσεις.</a:t>
            </a:r>
          </a:p>
          <a:p>
            <a:pPr lvl="1" algn="just"/>
            <a:r>
              <a:rPr lang="el-GR" sz="1700" dirty="0" smtClean="0"/>
              <a:t>Αύξηση της ευελιξίας και της διαφοροποίησης της ποινικής αντίδρασης, με ευέλικτα μέτρα τα οποία να μπορούν να προσαρμόζονται στην κατάσταση του ανηλίκου και να διαμορφώνονται ανάλογα με τις συνθήκες, την εξέλιξη και την πρόοδο της αντιμετώπισης ή της εκτέλεσης του μέτρου, ως εναλλακτικές επιλογές αντί της στέρησης της ελευθερίας.</a:t>
            </a:r>
          </a:p>
          <a:p>
            <a:pPr lvl="1" algn="just"/>
            <a:r>
              <a:rPr lang="el-GR" sz="1700" dirty="0" smtClean="0"/>
              <a:t>Εφαρμογή στους ανήλικους παραβάτες όλων των δικαιωμάτων και των εγγυήσεων που αναγνωρίζονται στους ενήλικες στην ποινική διαδικασία (σωστή, αμερόληπτη και δίκαιη δίκη).</a:t>
            </a:r>
          </a:p>
          <a:p>
            <a:pPr lvl="1" algn="just"/>
            <a:r>
              <a:rPr lang="el-GR" sz="1700" dirty="0" smtClean="0"/>
              <a:t>Επαγγελματική κατάρτιση και εξειδίκευση των οργάνων επίσημου κοινωνικού ελέγχου που συμμετέχουν στο σύστημα δικαιοσύνης των ανηλίκων. Είναι από κάθε άποψη απαραίτητο να παρασχεθεί ειδική κατάρτιση σε όλους τους παράγοντες που συμμετέχουν στην απονομή δικαιοσύνης σε ανηλίκους (αστυνομία, δικαστές, εισαγγελείς, δικηγόρους και επαγγελματίες που εκτελούν τις κυρώσεις).</a:t>
            </a:r>
          </a:p>
          <a:p>
            <a:endParaRPr lang="el-GR" sz="1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a:bodyPr>
          <a:lstStyle/>
          <a:p>
            <a:pPr algn="just"/>
            <a:r>
              <a:rPr lang="el-GR" sz="1500" b="1" dirty="0" smtClean="0"/>
              <a:t>Η Σύμβαση για τα Δικαιώματα του Παιδιού, </a:t>
            </a:r>
            <a:endParaRPr lang="en-US" sz="1500" b="1" dirty="0" smtClean="0"/>
          </a:p>
          <a:p>
            <a:pPr algn="just"/>
            <a:r>
              <a:rPr lang="el-GR" sz="1500" b="1" dirty="0" smtClean="0"/>
              <a:t>Άρθρο 37.</a:t>
            </a:r>
          </a:p>
          <a:p>
            <a:pPr lvl="1" algn="just"/>
            <a:r>
              <a:rPr lang="el-GR" sz="1500" dirty="0" smtClean="0"/>
              <a:t>Τα Συμβαλλόμενα Κράτη επαγρυπνούν ώστε :</a:t>
            </a:r>
          </a:p>
          <a:p>
            <a:pPr lvl="2" algn="just"/>
            <a:r>
              <a:rPr lang="el-GR" sz="1500" dirty="0" smtClean="0"/>
              <a:t>α. κανένα παιδί να μην υποβάλλεται σε βασανιστήρια ή σε άλλες σκληρές, απάνθρωπες ή εξευτελιστικές τιμωρίες ή μεταχείριση. Θανατική ποινή ή ισόβια κάθειρξη χωρίς δυνατότητα απελευθέρωσης δεν πρέπει να απαγγέλλονται για παραβάσεις, τις οποίες έχουν διαπράξει πρόσωπα κάτω των δεκαοκτώ ετών,</a:t>
            </a:r>
          </a:p>
          <a:p>
            <a:pPr lvl="2" algn="just"/>
            <a:r>
              <a:rPr lang="el-GR" sz="1500" dirty="0" smtClean="0"/>
              <a:t>β. κανένα παιδί να μην στερείται την ελευθερία του κατά τρόπο παράνομο ή αυθαίρετο. Η σύλληψη, κράτηση ή φυλάκιση ενός παιδιού πρέπει να είναι σύμφωνη με το νόμο, να μην αποτελεί παρά ένα έσχατο μέτρο και να είναι της μικρότερης δυνατής χρονικής διάρκειας,</a:t>
            </a:r>
          </a:p>
          <a:p>
            <a:pPr lvl="2" algn="just"/>
            <a:r>
              <a:rPr lang="el-GR" sz="1500" dirty="0" smtClean="0"/>
              <a:t>γ. κάθε παιδί που στερείται την ελευθερία να αντιμετωπίζεται με ανθρωπισμό και με τον οφειλόμενο στην αξιοπρέπεια του ανθρώπου σεβασμό, και κατά τρόπο που να ανταποκρίνεται στις ανάγκες της ηλικίας του. Ειδικότερα, κάθε παιδί που στερείται την ελευθερία θα χωρίζεται από τους ενήλικες, εκτός εάν θεωρηθεί ότι είναι προτιμότερο να μη γίνει αυτό για το συμφέρον του παιδιού, και έχει το δικαίωμα να διατηρήσει την επαφή με την οικογένειά του </a:t>
            </a:r>
            <a:r>
              <a:rPr lang="el-GR" sz="1500" dirty="0" err="1" smtClean="0"/>
              <a:t>δι</a:t>
            </a:r>
            <a:r>
              <a:rPr lang="el-GR" sz="1500" dirty="0" smtClean="0"/>
              <a:t>‘ αλληλογραφίας και με επισκέψεις, εκτός εξαιρετικών περιστάσεων,</a:t>
            </a:r>
          </a:p>
          <a:p>
            <a:pPr lvl="2" algn="just"/>
            <a:r>
              <a:rPr lang="el-GR" sz="1500" dirty="0" smtClean="0"/>
              <a:t>δ. τα παιδιά που στερούνται την ελευθερία τους να έχουν το δικαίωμα για ταχεία πρόσβαση σε νομική ή σε άλλη κατάλληλη συμπαράσταση, καθώς και το δικαίωμα να αμφισβητούν τη νομιμότητα της στέρησης της ελευθερίας τους ενώπιον ενός δικαστηρίου ή μιας άλλης αρμόδιας, ανεξάρτητης και αμερόληπτης αρχής, και για τη λήψη μιας ταχείας απόφασης πάνω σ‘ αυτό το ζήτημα.</a:t>
            </a:r>
          </a:p>
          <a:p>
            <a:pPr lvl="1" algn="just"/>
            <a:endParaRPr lang="el-GR" sz="1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14290"/>
            <a:ext cx="8643998" cy="5911873"/>
          </a:xfrm>
        </p:spPr>
        <p:txBody>
          <a:bodyPr>
            <a:noAutofit/>
          </a:bodyPr>
          <a:lstStyle/>
          <a:p>
            <a:pPr algn="just"/>
            <a:r>
              <a:rPr lang="el-GR" sz="1000" b="1" dirty="0" smtClean="0"/>
              <a:t>Άρθρο 40</a:t>
            </a:r>
          </a:p>
          <a:p>
            <a:pPr lvl="1" algn="just"/>
            <a:r>
              <a:rPr lang="el-GR" sz="1000" dirty="0" smtClean="0"/>
              <a:t>1. Τα Συμβαλλόμενα Κράτη αναγνωρίζουν σε κάθε παιδί, κατηγορούμενο ή καταδικασμένο για παράβαση του ποινικού νόμου το δικαίωμα σε μεταχείριση που να συνάδει με το αίσθημα της αξιοπρέπειάς του και της προσωπικής αξίας, που να ενισχύει το σεβασμό του για τα ανθρώπινα δικαιώματα και τις θεμελιώδεις ελευθερίες των άλλων και που να λαμβάνει υπόψη την ηλικία του, καθώς και την ανάγκη για επανένταξη στην κοινωνία και την ανάληψη από το παιδί ενός εποικοδομητικού ρόλου στην κοινωνία.</a:t>
            </a:r>
          </a:p>
          <a:p>
            <a:pPr lvl="1" algn="just"/>
            <a:r>
              <a:rPr lang="el-GR" sz="1000" dirty="0" smtClean="0"/>
              <a:t>2. Για το σκοπό αυτόν, και λαμβάνοντας υπόψη τις σχετικές διατάξεις των διεθνών οργάνων, τα Συμβαλλόμενα Κράτη επαγρυπνούν ιδιαίτερα ώστε:</a:t>
            </a:r>
          </a:p>
          <a:p>
            <a:pPr lvl="2" algn="just"/>
            <a:r>
              <a:rPr lang="el-GR" sz="1000" dirty="0" smtClean="0"/>
              <a:t>α. κανένα παιδί να μην καθίσταται ύποπτο, να μην κατηγορείται και να μην καταδικάζεται για παράβαση του ποινικού νόμου λόγω πράξεων ή παραλείψεων, που δεν απαγορεύονται από το εθνικό ή διεθνές δίκαιο κατά το χρόνο που διαπράχθηκαν,</a:t>
            </a:r>
          </a:p>
          <a:p>
            <a:pPr lvl="2" algn="just"/>
            <a:r>
              <a:rPr lang="el-GR" sz="1000" dirty="0" smtClean="0"/>
              <a:t>β. κάθε παιδί ύποπτο ή κατηγορούμενο για παράβαση του ποινικού νόμου να έχει τουλάχιστον το</a:t>
            </a:r>
            <a:br>
              <a:rPr lang="el-GR" sz="1000" dirty="0" smtClean="0"/>
            </a:br>
            <a:r>
              <a:rPr lang="el-GR" sz="1000" dirty="0" smtClean="0"/>
              <a:t>δικαίωμα στις ακόλουθες εγγυήσεις:</a:t>
            </a:r>
          </a:p>
          <a:p>
            <a:pPr lvl="3" algn="just"/>
            <a:r>
              <a:rPr lang="el-GR" sz="1000" dirty="0" smtClean="0"/>
              <a:t>ι. να θεωρείται αθώο μέχρι να αποδειχθεί νόμιμα η ενοχή του,</a:t>
            </a:r>
          </a:p>
          <a:p>
            <a:pPr lvl="3" algn="just"/>
            <a:r>
              <a:rPr lang="el-GR" sz="1000" dirty="0" err="1" smtClean="0"/>
              <a:t>ιι</a:t>
            </a:r>
            <a:r>
              <a:rPr lang="el-GR" sz="1000" dirty="0" smtClean="0"/>
              <a:t>. να ενημερώνεται χωρίς καθυστέρηση και απευθείας για τις εναντίον του κατηγορίες ή, κατά περίπτωση, μέσω των γονέων του ή των νόμιμων εκπροσώπων του και να έχει νομική ή οποιαδήποτε άλλη κα </a:t>
            </a:r>
            <a:r>
              <a:rPr lang="el-GR" sz="1000" dirty="0" err="1" smtClean="0"/>
              <a:t>τάλληλη</a:t>
            </a:r>
            <a:r>
              <a:rPr lang="el-GR" sz="1000" dirty="0" smtClean="0"/>
              <a:t> συμπαράσταση για την προετοιμασία και την παρουσίαση της υπεράσπισής του,</a:t>
            </a:r>
          </a:p>
          <a:p>
            <a:pPr lvl="3" algn="just"/>
            <a:r>
              <a:rPr lang="el-GR" sz="1000" dirty="0" err="1" smtClean="0"/>
              <a:t>ιιι</a:t>
            </a:r>
            <a:r>
              <a:rPr lang="el-GR" sz="1000" dirty="0" smtClean="0"/>
              <a:t>. να κρίνεται η υπόθεσή του χωρίς καθυστέρηση από μια αρμόδια, ανεξάρτητη και αμερόληπτη αρχή ή δικαστικό σώμα, σύμφωνα με μία δίκαιη κατά το νόμο διαδικασία, με την παρουσία ενός νομικού ή άλλου συμβούλου και την παρουσία των γονέων του ή των νόμιμων εκπροσώπων του, εκτός αν αυτό θεωρηθεί αντίθετο προς το συμφέρον του παιδιού, λόγω κυρίως της ηλικίας ή της κατάστασής του,</a:t>
            </a:r>
          </a:p>
          <a:p>
            <a:pPr lvl="3" algn="just"/>
            <a:r>
              <a:rPr lang="el-GR" sz="1000" dirty="0" err="1" smtClean="0"/>
              <a:t>ιv</a:t>
            </a:r>
            <a:r>
              <a:rPr lang="el-GR" sz="1000" dirty="0" smtClean="0"/>
              <a:t>. να μην υποχρεώνεται να καταθέσει ως μάρτυρας ή να ομολογήσει την ενοχή του, να υποβάλλει ερωτήσεις το ίδιο ή μέσω άλλου στους μάρτυρες κατηγορίας και να επιτυγχάνει την παράσταση και την εξέταση μαρτύρων υπεράσπισης κάτω από συνθήκες ισότητας,</a:t>
            </a:r>
          </a:p>
          <a:p>
            <a:pPr lvl="3" algn="just"/>
            <a:r>
              <a:rPr lang="el-GR" sz="1000" dirty="0" smtClean="0"/>
              <a:t>v. εάν κριθεί ότι παρέβη τον ποινικό νόμο, να μπορεί να προσφύγει κατ' αυτής της απόφασης και κατά οποιουδήποτε μέτρου που λήφθηκε ως συνέπεια αυτής ενώπιον μιας ανώτερης αρμόδιας, ανεξάρτητης και αμερόληπτης αρχής ή δικαστικού σώματος, σύμφωνα με το νόμο,</a:t>
            </a:r>
          </a:p>
          <a:p>
            <a:pPr lvl="3" algn="just"/>
            <a:r>
              <a:rPr lang="el-GR" sz="1000" dirty="0" err="1" smtClean="0"/>
              <a:t>vι</a:t>
            </a:r>
            <a:r>
              <a:rPr lang="el-GR" sz="1000" dirty="0" smtClean="0"/>
              <a:t>. να έχει τη δωρεάν βοήθεια ενός διερμηνέα, σε περίπτωση που δεν καταλαβαίνει ή δεν μιλάει την γλώσσα που χρησιμοποιείται,</a:t>
            </a:r>
          </a:p>
          <a:p>
            <a:pPr lvl="3" algn="just"/>
            <a:r>
              <a:rPr lang="el-GR" sz="1000" dirty="0" err="1" smtClean="0"/>
              <a:t>vιι</a:t>
            </a:r>
            <a:r>
              <a:rPr lang="el-GR" sz="1000" dirty="0" smtClean="0"/>
              <a:t>. να αντιμετωπίζεται η ιδιωτική του ζωή με απόλυτο σεβασμό σε όλα τα στάδια της διαδικασίας.</a:t>
            </a:r>
          </a:p>
          <a:p>
            <a:pPr lvl="1" algn="just"/>
            <a:r>
              <a:rPr lang="el-GR" sz="1000" dirty="0" smtClean="0"/>
              <a:t>3. Τα Συμβαλλόμενα Κράτη προσπαθούν να προαγάγουν τη θέσπιση νόμων, διαδικασιών, αρχών και θεσμών εφαρμοζομένων ειδικώς στα παιδιά που είναι ύποπτα, κατηγορούμενα ή καταδικασμένα για παράβαση του ποινικού νόμου και ιδιαίτερα :</a:t>
            </a:r>
          </a:p>
          <a:p>
            <a:pPr lvl="2" algn="just"/>
            <a:r>
              <a:rPr lang="el-GR" sz="1000" dirty="0" smtClean="0"/>
              <a:t>α. τη θέσπιση ενός ελάχιστου ορίου ηλικίας κάτω απ' το οποίο τα παιδιά θα θεωρούνται ότι δεν έχουν την ικανότητα παράβασης του ποινικού νόμου,</a:t>
            </a:r>
          </a:p>
          <a:p>
            <a:pPr lvl="2" algn="just"/>
            <a:r>
              <a:rPr lang="el-GR" sz="1000" dirty="0" smtClean="0"/>
              <a:t>β. την εισαγωγή μέτρων, εφόσον αυτό είναι δυνατόν και ευκταίο, για την αντιμετώπιση τέτοιων παιδιών, χωρίς ανάγκη προσφυγής στη δικαιοσύνη, με την προϋπόθεση βέβαια ότι τηρείται ο απόλυτος σεβασμός στα ανθρώπινα δικαιώματα και στις νόμιμες εγγυήσεις.</a:t>
            </a:r>
          </a:p>
          <a:p>
            <a:pPr lvl="1" algn="just"/>
            <a:r>
              <a:rPr lang="el-GR" sz="1000" dirty="0" smtClean="0"/>
              <a:t>4. Μια σειρά διατάξεων σχετικών κυρίως με την επιμέλεια, την καθοδήγηση και την επιτήρηση, τους συμβούλους, τη δοκιμασία, την τοποθέτηση σε οικογένεια, τα προγράμματα γενικής και επαγγελματικής εκπαίδευσης και τις άλλες εναλλακτικές δυνατότητες </a:t>
            </a:r>
            <a:r>
              <a:rPr lang="el-GR" sz="1000" dirty="0" err="1" smtClean="0"/>
              <a:t>πλήν</a:t>
            </a:r>
            <a:r>
              <a:rPr lang="el-GR" sz="1000" dirty="0" smtClean="0"/>
              <a:t> της επιμέλειας, θα εξασφαλίζει στα παιδιά μια μεταχείριση που να εγγυάται την ευημερία τους και που να είναι ανάλογη και με την κατάστασή τους και με την παράβαση.</a:t>
            </a:r>
            <a:endParaRPr lang="el-GR"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143000"/>
          </a:xfrm>
        </p:spPr>
        <p:txBody>
          <a:bodyPr>
            <a:noAutofit/>
          </a:bodyPr>
          <a:lstStyle/>
          <a:p>
            <a:pPr algn="just"/>
            <a:r>
              <a:rPr lang="el-GR" sz="1800" b="1" dirty="0" smtClean="0"/>
              <a:t>ΟΔΗΓΊΑ (ΕΕ) 2016/800 ΤΟΥ ΕΥΡΩΠΑΪΚΟΫ ΚΟΙΝΟΒΟΥΛΊΟΥ ΚΑΙ ΤΟΥ ΣΥΜΒΟΥΛΊΟΥ, της 11ης Μαΐου 2016 σχετικά με τις δικονομικές εγγυήσεις για τα παιδιά που είναι ύποπτοι ή κατηγορούμενοι στο πλαίσιο ποινικών διαδικασιών</a:t>
            </a:r>
            <a:endParaRPr lang="el-GR" sz="1800" b="1" dirty="0"/>
          </a:p>
        </p:txBody>
      </p:sp>
      <p:sp>
        <p:nvSpPr>
          <p:cNvPr id="3" name="2 - Θέση περιεχομένου"/>
          <p:cNvSpPr>
            <a:spLocks noGrp="1"/>
          </p:cNvSpPr>
          <p:nvPr>
            <p:ph idx="1"/>
          </p:nvPr>
        </p:nvSpPr>
        <p:spPr/>
        <p:txBody>
          <a:bodyPr>
            <a:noAutofit/>
          </a:bodyPr>
          <a:lstStyle/>
          <a:p>
            <a:pPr algn="just"/>
            <a:r>
              <a:rPr lang="el-GR" sz="1600" dirty="0" smtClean="0"/>
              <a:t>Σκοπός της παρούσας οδηγίας είναι η θέσπιση δικονομικών εγγυήσεων που θα εξασφαλίζουν ότι τα παιδιά, δηλαδή άτομα κάτω των 18 ετών, που είναι ύποπτοι ή κατηγορούμενοι στο πλαίσιο ποινικών διαδικασιών, είναι ικανά να κατανοούν και να παρακολουθούν την εν λόγω διαδικασία και να ασκούν το δικαίωμά τους σε δίκαιη δίκη, και θα προλαμβάνουν την υποτροπή των παιδιών και θα προωθούν την κοινωνική τους ένταξη.</a:t>
            </a:r>
          </a:p>
          <a:p>
            <a:pPr algn="just"/>
            <a:r>
              <a:rPr lang="el-GR" sz="1600" dirty="0" smtClean="0"/>
              <a:t>Με τη θέσπιση κοινών ελάχιστων κανόνων για την προστασία των δικονομικών δικαιωμάτων των παιδιών που είναι ύποπτοι ή κατηγορούμενοι, η παρούσα οδηγία έχει σκοπό να ενισχύσει την εμπιστοσύνη των κρατών μελών στα συστήματα ποινικής δικαιοσύνης των άλλων κρατών μελών και, με τον τρόπο αυτό, να συμβάλει στη βελτίωση της αμοιβαίας αναγνώρισης των αποφάσεων σε ποινικές υποθέσεις. Οι εν λόγω κοινοί ελάχιστοι κανόνες θα οδηγήσουν επίσης στην άρση των εμποδίων στην ελεύθερη κυκλοφορία των πολιτών στην επικράτεια όλων των κρατών μελών.</a:t>
            </a:r>
          </a:p>
          <a:p>
            <a:pPr algn="just"/>
            <a:r>
              <a:rPr lang="el-GR" sz="1600" dirty="0" smtClean="0"/>
              <a:t>Παρά το γεγονός ότι τα κράτη μέλη είναι συμβαλλόμενα μέρη της Ευρωπαϊκής σύμβασης για την Προάσπιση των Δικαιωμάτων του Ανθρώπου και των Θεμελιωδών Ελευθεριών (ΕΣΔΑ), του Διεθνούς συμφώνου για τα ατομικά και πολιτικά δικαιώματα, και της σύμβασης του ΟΗΕ για τα δικαιώματα του παιδιού, η πείρα έχει αποδείξει ότι το γεγονός αυτό από μόνο του δεν εξασφαλίζει πάντοτε επαρκή βαθμό εμπιστοσύνης στα συστήματα ποινικής δικαιοσύνης των άλλων κρατών μελών.</a:t>
            </a:r>
          </a:p>
          <a:p>
            <a:pPr algn="just"/>
            <a:endParaRPr lang="el-GR"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786874" cy="5840435"/>
          </a:xfrm>
        </p:spPr>
        <p:txBody>
          <a:bodyPr>
            <a:noAutofit/>
          </a:bodyPr>
          <a:lstStyle/>
          <a:p>
            <a:pPr algn="just"/>
            <a:r>
              <a:rPr lang="el-GR" sz="1200" b="1" dirty="0" smtClean="0"/>
              <a:t>Άρθρο 1- Αντικείμενο</a:t>
            </a:r>
          </a:p>
          <a:p>
            <a:pPr algn="just"/>
            <a:r>
              <a:rPr lang="el-GR" sz="1200" dirty="0" smtClean="0"/>
              <a:t>Η παρούσα οδηγία θεσπίζει κοινούς ελάχιστους κανόνες σχετικά με ορισμένα δικαιώματα των παιδιών που:</a:t>
            </a:r>
          </a:p>
          <a:p>
            <a:pPr lvl="1" algn="just"/>
            <a:r>
              <a:rPr lang="el-GR" sz="1200" dirty="0" smtClean="0"/>
              <a:t>Α) είναι ύποπτοι ή κατηγορούμενοι σε ποινικές διαδικασίες· ή</a:t>
            </a:r>
          </a:p>
          <a:p>
            <a:pPr lvl="1" algn="just"/>
            <a:r>
              <a:rPr lang="el-GR" sz="1200" dirty="0" smtClean="0"/>
              <a:t>Β) υπόκεινται σε διαδικασία ευρωπαϊκού εντάλματος σύλληψης κατ' εφαρμογή της απόφασης-πλαισίου 2002/584/ΔΕΥ («καταζητούμενοι»).</a:t>
            </a:r>
          </a:p>
          <a:p>
            <a:pPr algn="just"/>
            <a:endParaRPr lang="el-GR" sz="1200" b="1" dirty="0" smtClean="0"/>
          </a:p>
          <a:p>
            <a:pPr algn="just"/>
            <a:r>
              <a:rPr lang="el-GR" sz="1200" b="1" dirty="0" smtClean="0"/>
              <a:t>Άρθρο 2 - Πεδίο εφαρμογής</a:t>
            </a:r>
          </a:p>
          <a:p>
            <a:pPr algn="just"/>
            <a:r>
              <a:rPr lang="el-GR" sz="1200" dirty="0" smtClean="0"/>
              <a:t>1.   Η παρούσα οδηγία εφαρμόζεται στα παιδιά που είναι ύποπτοι ή κατηγορούμενοι σε ποινική διαδικασία. Εφαρμόζεται μέχρις ότου κριθεί οριστικά αν ο ύποπτος ή ο κατηγορούμενος τέλεσε αξιόποινη πράξη, συμπεριλαμβανομένης, κατά περίπτωση, της επιμέτρησης της ποινής και της εκδίκασης τυχόν προσφυγής.</a:t>
            </a:r>
          </a:p>
          <a:p>
            <a:pPr algn="just"/>
            <a:r>
              <a:rPr lang="el-GR" sz="1200" dirty="0" smtClean="0"/>
              <a:t>2.   Η παρούσα οδηγία εφαρμόζεται στα παιδιά που είναι καταζητούμενοι από τη στιγμή της σύλληψής τους στο κράτος μέλος εκτέλεσης σύμφωνα με το άρθρο 17.</a:t>
            </a:r>
          </a:p>
          <a:p>
            <a:pPr algn="just"/>
            <a:r>
              <a:rPr lang="el-GR" sz="1200" dirty="0" smtClean="0"/>
              <a:t>3.   Με εξαίρεση το άρθρο 5, το άρθρο 8 παράγραφος 3 στοιχείο β) και το άρθρο 15, στο βαθμό που οι εν λόγω διατάξεις αφορούν ασκούντα τη γονική μέριμνα, η παρούσα οδηγία, ή ορισμένες διατάξεις αυτής, εφαρμόζεται σε πρόσωπα που αναφέρονται στις παραγράφους 1 και 2 του παρόντος άρθρου, εφόσον τα πρόσωπα αυτά ήταν παιδιά όταν άρχισαν οι διαδικασίες αυτές, αλλά συμπλήρωσαν στη συνέχεια την ηλικία των 18 ετών, και η εφαρμογή της παρούσας οδηγίας, ή ορισμένων διατάξεων αυτής, κρίνεται ενδεδειγμένη υπό το πρίσμα όλων των περιστάσεων της υπόθεσης, μεταξύ άλλων του κατά πόσο το συγκεκριμένο πρόσωπο είναι ώριμο και ευάλωτο. Τα κράτη μέλη μπορούν να αποφασίσουν ότι η παρούσα οδηγία δεν εφαρμόζεται όταν το ενεχόμενο πρόσωπο συμπληρώσει την ηλικία των 21 ετών.</a:t>
            </a:r>
          </a:p>
          <a:p>
            <a:pPr algn="just"/>
            <a:r>
              <a:rPr lang="el-GR" sz="1200" dirty="0" smtClean="0"/>
              <a:t>4.   Η παρούσα οδηγία εφαρμόζεται σε παιδιά που δεν ήταν αρχικά ύποπτοι ή κατηγορούμενοι αλλά καθίστανται ύποπτοι ή κατηγορούμενοι κατά τη διάρκεια της εξέτασης από την αστυνομία ή άλλες αρχές επιβολής του νόμου.</a:t>
            </a:r>
          </a:p>
          <a:p>
            <a:pPr algn="just"/>
            <a:r>
              <a:rPr lang="el-GR" sz="1200" dirty="0" smtClean="0"/>
              <a:t>5.   Η παρούσα οδηγία δεν θίγει τους εθνικούς κανόνες που καθορίζουν την ηλικία ποινικής ευθύνης.</a:t>
            </a:r>
          </a:p>
          <a:p>
            <a:pPr algn="just"/>
            <a:r>
              <a:rPr lang="el-GR" sz="1200" dirty="0" smtClean="0"/>
              <a:t>6.   Με την επιφύλαξη του δικαιώματος δίκαιης δίκης, όσον αφορά ήσσονος σημασίας αδικήματα:</a:t>
            </a:r>
          </a:p>
          <a:p>
            <a:pPr lvl="1" algn="just"/>
            <a:r>
              <a:rPr lang="el-GR" sz="1200" dirty="0" smtClean="0"/>
              <a:t>α) όταν το δίκαιο κράτους μέλους προβλέπει την επιβολή κύρωσης από αρχή πλην δικαστηρίου με δικαιοδοσία σε ποινικές υποθέσεις και για την επιβληθείσα κύρωση υπάρχει δυνατότητα προσφυγής ή παραπομπής ενώπιον τέτοιου δικαστηρίου· ή</a:t>
            </a:r>
          </a:p>
          <a:p>
            <a:pPr lvl="1" algn="just"/>
            <a:r>
              <a:rPr lang="el-GR" sz="1200" dirty="0" smtClean="0"/>
              <a:t>Β) όταν δεν μπορεί να επιβληθεί ως ποινή η στέρηση της ελευθερίας·</a:t>
            </a:r>
          </a:p>
          <a:p>
            <a:pPr algn="just"/>
            <a:r>
              <a:rPr lang="el-GR" sz="1200" dirty="0" smtClean="0"/>
              <a:t>η παρούσα οδηγία εφαρμόζεται μόνο στη διαδικασία ενώπιον δικαστηρίου με δικαιοδοσία σε ποινικές υποθέσεις.</a:t>
            </a:r>
          </a:p>
          <a:p>
            <a:pPr algn="just"/>
            <a:r>
              <a:rPr lang="el-GR" sz="1200" dirty="0" smtClean="0"/>
              <a:t>Σε κάθε περίπτωση, η παρούσα οδηγία εφαρμόζεται πλήρως όταν το παιδί έχει στερηθεί την ελευθερία του, ανεξάρτητα από το στάδιο της ποινικής διαδικασίας.</a:t>
            </a:r>
          </a:p>
          <a:p>
            <a:pPr algn="just"/>
            <a:endParaRPr lang="el-GR"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85000" lnSpcReduction="20000"/>
          </a:bodyPr>
          <a:lstStyle/>
          <a:p>
            <a:pPr algn="just"/>
            <a:r>
              <a:rPr lang="el-GR" b="1" dirty="0" smtClean="0"/>
              <a:t>Άρθρο 3 - Ορισμοί</a:t>
            </a:r>
          </a:p>
          <a:p>
            <a:pPr algn="just"/>
            <a:r>
              <a:rPr lang="el-GR" dirty="0" smtClean="0"/>
              <a:t>Για τους σκοπούς της παρούσας οδηγίας, ισχύουν οι ακόλουθοι ορισμοί:</a:t>
            </a:r>
          </a:p>
          <a:p>
            <a:pPr lvl="1" algn="just"/>
            <a:r>
              <a:rPr lang="el-GR" dirty="0" smtClean="0"/>
              <a:t>1)   «παιδί»: κάθε πρόσωπο κάτω των 18 ετών·</a:t>
            </a:r>
          </a:p>
          <a:p>
            <a:pPr lvl="1" algn="just"/>
            <a:r>
              <a:rPr lang="el-GR" dirty="0" smtClean="0"/>
              <a:t>2)   «ασκών τη γονική μέριμνα»: κάθε πρόσωπο που έχει τη γονική μέριμνα παιδιού·</a:t>
            </a:r>
          </a:p>
          <a:p>
            <a:pPr lvl="1" algn="just"/>
            <a:r>
              <a:rPr lang="el-GR" dirty="0" smtClean="0"/>
              <a:t>3)   «γονική μέριμνα»: το σύνολο των δικαιωμάτων και υποχρεώσεων που παρέχονται σε φυσικό ή νομικό πρόσωπο με δικαστική απόφαση, απευθείας από τον νόμο ή με ισχύουσα συμφωνία όσον αφορά το πρόσωπο ή την περιουσία παιδιού, περιλαμβανομένων των δικαιωμάτων επιμέλειας και προσωπικής επικοινωνίας.</a:t>
            </a:r>
          </a:p>
          <a:p>
            <a:pPr algn="just"/>
            <a:r>
              <a:rPr lang="el-GR" dirty="0" smtClean="0"/>
              <a:t>Όσον αφορά το σημείο 1) του πρώτου εδαφίου, στις περιπτώσεις που δεν είναι βέβαιο ότι το πρόσωπο έχει συμπληρώσει την ηλικία των 18 ετών, το εν λόγω πρόσωπο τεκμαίρεται παιδί.</a:t>
            </a:r>
          </a:p>
          <a:p>
            <a:pPr algn="just"/>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6143668"/>
          </a:xfrm>
        </p:spPr>
        <p:txBody>
          <a:bodyPr>
            <a:normAutofit fontScale="47500" lnSpcReduction="20000"/>
          </a:bodyPr>
          <a:lstStyle/>
          <a:p>
            <a:pPr algn="just"/>
            <a:r>
              <a:rPr lang="el-GR" b="1" dirty="0" smtClean="0"/>
              <a:t>Άρθρο 4 -  Δικαίωμα ενημέρωσης</a:t>
            </a:r>
          </a:p>
          <a:p>
            <a:pPr algn="just"/>
            <a:r>
              <a:rPr lang="el-GR" dirty="0" smtClean="0"/>
              <a:t>1.   Τα κράτη μέλη διασφαλίζουν ότι όταν τα παιδιά πληροφορούνται ότι είναι ύποπτοι ή κατηγορούμενοι σε ποινικές διαδικασίες, ενημερώνονται άμεσα σχετικά με τα δικαιώματά τους σύμφωνα με την οδηγία 2012/13/ΕΕ και σχετικά με τις γενικές πτυχές της διεξαγωγής της διαδικασίας.</a:t>
            </a:r>
          </a:p>
          <a:p>
            <a:pPr algn="just"/>
            <a:r>
              <a:rPr lang="el-GR" dirty="0" smtClean="0"/>
              <a:t>Τα κράτη μέλη διασφαλίζουν επίσης ότι τα παιδιά ενημερώνονται σχετικά με τα δικαιώματα που προβλέπονται στην παρούσα οδηγία. Οι εν λόγω πληροφορίες παρέχονται ως εξής:</a:t>
            </a:r>
          </a:p>
          <a:p>
            <a:pPr lvl="1" algn="just"/>
            <a:r>
              <a:rPr lang="el-GR" dirty="0" smtClean="0"/>
              <a:t>Α)  αμέσως μόλις τα παιδιά πληροφορούνται ότι είναι ύποπτοι ή κατηγορούμενοι, όσον αφορά:</a:t>
            </a:r>
          </a:p>
          <a:p>
            <a:pPr lvl="2" algn="just"/>
            <a:r>
              <a:rPr lang="el-GR" dirty="0" smtClean="0"/>
              <a:t>i) το δικαίωμα να ενημερωθεί ο ασκών τη γονική μέριμνα, όπως προβλέπεται στο άρθρο 5·</a:t>
            </a:r>
          </a:p>
          <a:p>
            <a:pPr lvl="2" algn="just"/>
            <a:r>
              <a:rPr lang="fr-FR" dirty="0" smtClean="0"/>
              <a:t>I</a:t>
            </a:r>
            <a:r>
              <a:rPr lang="el-GR" dirty="0" smtClean="0"/>
              <a:t>i) το δικαίωμα συνδρομής από δικηγόρο, όπως προβλέπεται στο άρθρο 6·</a:t>
            </a:r>
          </a:p>
          <a:p>
            <a:pPr lvl="2" algn="just"/>
            <a:r>
              <a:rPr lang="el-GR" dirty="0" smtClean="0"/>
              <a:t>iii) το δικαίωμα προστασίας της ιδιωτικής ζωής, όπως προβλέπεται στο άρθρο 14·</a:t>
            </a:r>
          </a:p>
          <a:p>
            <a:pPr lvl="2" algn="just"/>
            <a:r>
              <a:rPr lang="el-GR" dirty="0" smtClean="0"/>
              <a:t>iv) το δικαίωμα συνοδείας από τον ασκούντα τη γονική μέριμνα σε στάδια της διαδικασίας άλλα από την ακροαματική διαδικασία, όπως προβλέπεται στο άρθρο 15 παράγραφος 4·</a:t>
            </a:r>
          </a:p>
          <a:p>
            <a:pPr lvl="2" algn="just"/>
            <a:r>
              <a:rPr lang="fr-FR" dirty="0" smtClean="0"/>
              <a:t>V</a:t>
            </a:r>
            <a:r>
              <a:rPr lang="el-GR" dirty="0" smtClean="0"/>
              <a:t>) το δικαίωμα σε δικαστική συνδρομή, όπως προβλέπεται στο άρθρο 18·</a:t>
            </a:r>
          </a:p>
          <a:p>
            <a:pPr lvl="1" algn="just"/>
            <a:r>
              <a:rPr lang="el-GR" dirty="0" smtClean="0"/>
              <a:t>Β) σε όσο το δυνατόν περισσότερο πρώιμο και κατάλληλο στάδιο της διαδικασίας, όσον αφορά:</a:t>
            </a:r>
          </a:p>
          <a:p>
            <a:pPr lvl="3" algn="just"/>
            <a:r>
              <a:rPr lang="el-GR" dirty="0" smtClean="0"/>
              <a:t>i) το δικαίωμα σε ατομική αξιολόγηση, όπως προβλέπεται στο άρθρο 7·</a:t>
            </a:r>
          </a:p>
          <a:p>
            <a:pPr lvl="3" algn="just"/>
            <a:r>
              <a:rPr lang="el-GR" dirty="0" smtClean="0"/>
              <a:t>ii) το δικαίωμα ιατρικής εξέτασης, συμπεριλαμβανομένου του δικαιώματος σε ιατρική περίθαλψη, όπως προβλέπεται στο άρθρο 8·</a:t>
            </a:r>
          </a:p>
          <a:p>
            <a:pPr lvl="3" algn="just"/>
            <a:r>
              <a:rPr lang="el-GR" dirty="0" smtClean="0"/>
              <a:t>iii) το δικαίωμα περιορισμού της στέρησης της ελευθερίας και χρήσης εναλλακτικών μέτρων, συμπεριλαμβανομένου του δικαιώματος σε περιοδική επανεξέταση της κράτησης, όπως προβλέπεται στα άρθρα 10 και 11·</a:t>
            </a:r>
          </a:p>
          <a:p>
            <a:pPr lvl="3" algn="just"/>
            <a:r>
              <a:rPr lang="fr-FR" dirty="0" smtClean="0"/>
              <a:t>I</a:t>
            </a:r>
            <a:r>
              <a:rPr lang="el-GR" dirty="0" smtClean="0"/>
              <a:t>v) το δικαίωμα συνοδείας από τον ασκούντα τη γονική μέριμνα κατά την ακροαματική διαδικασία, όπως προβλέπεται στο άρθρο 15 παράγραφος 1·</a:t>
            </a:r>
          </a:p>
          <a:p>
            <a:pPr lvl="3" algn="just"/>
            <a:r>
              <a:rPr lang="fr-FR" dirty="0" smtClean="0"/>
              <a:t>V</a:t>
            </a:r>
            <a:r>
              <a:rPr lang="el-GR" dirty="0" smtClean="0"/>
              <a:t>) το δικαίωμα αυτοπρόσωπης παράστασης στη δίκη, όπως προβλέπεται στο άρθρο 16·</a:t>
            </a:r>
          </a:p>
          <a:p>
            <a:pPr lvl="3" algn="just"/>
            <a:r>
              <a:rPr lang="fr-FR" dirty="0" smtClean="0"/>
              <a:t>V</a:t>
            </a:r>
            <a:r>
              <a:rPr lang="el-GR" dirty="0" smtClean="0"/>
              <a:t>i) το δικαίωμα σε αποτελεσματικά μέσα ένδικης προστασίας, όπως προβλέπεται στο άρθρο 19·</a:t>
            </a:r>
          </a:p>
          <a:p>
            <a:pPr lvl="1" algn="just"/>
            <a:r>
              <a:rPr lang="el-GR" dirty="0" smtClean="0"/>
              <a:t>Γ) από τη στέρηση της ελευθερίας όσον αφορά το δικαίωμα σε ειδική μεταχείριση κατά τη διάρκεια της στέρησης της ελευθερίας, όπως προβλέπεται στο άρθρο 12.</a:t>
            </a:r>
          </a:p>
          <a:p>
            <a:pPr algn="just"/>
            <a:r>
              <a:rPr lang="el-GR" dirty="0" smtClean="0"/>
              <a:t>2.   Τα κράτη μέλη διασφαλίζουν ότι οι πληροφορίες που αναφέρονται στην παράγραφο 1 παρέχονται γραπτώς, προφορικώς, ή αμφότερα, σε απλή και προσιτή γλώσσα, και ότι οι παρεχόμενες πληροφορίες σημειώνονται, χρησιμοποιώντας τη διαδικασία καταγραφής σύμφωνα με το εθνικό δίκαιο.</a:t>
            </a:r>
          </a:p>
          <a:p>
            <a:pPr algn="just"/>
            <a:r>
              <a:rPr lang="el-GR" dirty="0" smtClean="0"/>
              <a:t>3.   Στις περιπτώσεις που χορηγείται σε παιδιά έγγραφο δικαιωμάτων δυνάμει της οδηγίας 2012/13/ΕΕ, τα κράτη μέλη διασφαλίζουν ότι το εν λόγω έγγραφο περιλαμβάνει αναφορά στα δικαιώματά τους δυνάμει της παρούσας οδηγίας.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14290"/>
            <a:ext cx="8715436" cy="6286544"/>
          </a:xfrm>
        </p:spPr>
        <p:txBody>
          <a:bodyPr>
            <a:noAutofit/>
          </a:bodyPr>
          <a:lstStyle/>
          <a:p>
            <a:pPr algn="just"/>
            <a:r>
              <a:rPr lang="el-GR" sz="1700" b="1" dirty="0" smtClean="0"/>
              <a:t>Άρθρο 5 -  Δικαίωμα του παιδιού να ενημερωθεί ο ασκών τη γονική μέριμνα</a:t>
            </a:r>
          </a:p>
          <a:p>
            <a:pPr algn="just"/>
            <a:r>
              <a:rPr lang="el-GR" sz="1700" dirty="0" smtClean="0"/>
              <a:t>1.   Τα κράτη μέλη διασφαλίζουν ότι στον ασκούντα τη γονική μέριμνα παρέχεται το συντομότερο δυνατόν η ενημέρωση που έχει δικαίωμα να λάβει το παιδί σύμφωνα με το άρθρο 4.</a:t>
            </a:r>
          </a:p>
          <a:p>
            <a:pPr algn="just"/>
            <a:r>
              <a:rPr lang="el-GR" sz="1700" dirty="0" smtClean="0"/>
              <a:t>2.   Η ενημέρωση που αναφέρεται στην παράγραφο 1 παρέχεται σε άλλον κατάλληλο ενήλικα, που ορίζεται από το παιδί και γίνεται αποδεκτός υπό αυτή την ιδιότητα από την αρμόδια αρχή, όταν η παροχή της εν λόγω ενημέρωσης στον ασκούντα τη γονική μέριμνα:</a:t>
            </a:r>
          </a:p>
          <a:p>
            <a:pPr lvl="1" algn="just"/>
            <a:r>
              <a:rPr lang="el-GR" sz="1700" dirty="0" smtClean="0"/>
              <a:t>Α) θα αντέβαινε στο υπέρτατο συμφέρον του παιδιού·</a:t>
            </a:r>
          </a:p>
          <a:p>
            <a:pPr lvl="1" algn="just"/>
            <a:r>
              <a:rPr lang="el-GR" sz="1700" dirty="0" smtClean="0"/>
              <a:t>Β) δεν είναι εφικτή, επειδή, αν και καταβλήθηκαν εύλογες προσπάθειες, είναι αδύνατη η επικοινωνία με ασκούντα τη γονική μέριμνα ή είναι άγνωστη η ταυτότητά του·</a:t>
            </a:r>
          </a:p>
          <a:p>
            <a:pPr lvl="1" algn="just"/>
            <a:r>
              <a:rPr lang="el-GR" sz="1700" dirty="0" smtClean="0"/>
              <a:t>Γ) θα μπορούσε, βάσει αντικειμενικών και πραγματικών περιστατικών, να θέσει σε σοβαρό κίνδυνο την ποινική διαδικασία.</a:t>
            </a:r>
          </a:p>
          <a:p>
            <a:pPr algn="just"/>
            <a:r>
              <a:rPr lang="el-GR" sz="1700" dirty="0" smtClean="0"/>
              <a:t>Όταν το παιδί δεν έχει ορίσει άλλον κατάλληλο ενήλικα, ή όταν ο ενήλικας που έχει οριστεί από το παιδί δεν γίνεται αποδεκτός από την αρμόδια αρχή, η αρμόδια αρχή, λαμβάνοντας υπόψη το υπέρτατο συμφέρον του παιδιού, ορίζει και παρέχει την ενημέρωση σε άλλο πρόσωπο. Το εν λόγω πρόσωπο μπορεί επίσης να είναι εκπρόσωπος αρχής ή άλλου φορέα που έχει την ευθύνη για την προστασία ή την καλή κατάσταση των παιδιών.</a:t>
            </a:r>
          </a:p>
          <a:p>
            <a:pPr algn="just"/>
            <a:r>
              <a:rPr lang="el-GR" sz="1700" dirty="0" smtClean="0"/>
              <a:t>3.   Όταν οι περιστάσεις που οδήγησαν στην εφαρμογή του στοιχείου α), β) ή γ) της παραγράφου 2 έχουν παύσει να υφίστανται, κάθε πληροφορία που λαμβάνει το παιδί σύμφωνα με το άρθρο 4, και η οποία εξακολουθεί να διατηρεί τη σημασία της στο πλαίσιο της διαδικασίας, παρέχεται στον ασκούντα τη γονική μέριμνα.</a:t>
            </a:r>
          </a:p>
          <a:p>
            <a:pPr algn="just"/>
            <a:endParaRPr lang="el-GR" sz="1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85728"/>
            <a:ext cx="8786874" cy="5840435"/>
          </a:xfrm>
        </p:spPr>
        <p:txBody>
          <a:bodyPr>
            <a:noAutofit/>
          </a:bodyPr>
          <a:lstStyle/>
          <a:p>
            <a:pPr algn="just"/>
            <a:r>
              <a:rPr lang="el-GR" sz="800" b="1" dirty="0" smtClean="0"/>
              <a:t>Άρθρο 6 -  Συνδρομή από δικηγόρο</a:t>
            </a:r>
          </a:p>
          <a:p>
            <a:pPr algn="just"/>
            <a:r>
              <a:rPr lang="el-GR" sz="800" dirty="0" smtClean="0"/>
              <a:t>1.   Τα παιδιά που είναι ύποπτοι ή κατηγορούμενοι σε ποινικές διαδικασίες έχουν το δικαίωμα πρόσβασης σε δικηγόρο σύμφωνα με την οδηγία 2013/48/ΕΕ. Καμία διάταξη της παρούσας οδηγίας, και ειδικότερα του παρόντος άρθρου, δεν θίγει το δικαίωμα αυτό.</a:t>
            </a:r>
          </a:p>
          <a:p>
            <a:pPr algn="just"/>
            <a:r>
              <a:rPr lang="el-GR" sz="800" dirty="0" smtClean="0"/>
              <a:t>2.   Τα κράτη μέλη διασφαλίζουν ότι τα παιδιά λαμβάνουν τη συνδρομή δικηγόρου σύμφωνα με το παρόν άρθρο ούτως ώστε να μπορούν να ασκούν αποτελεσματικά τα δικαιώματα υπεράσπισής τους.</a:t>
            </a:r>
          </a:p>
          <a:p>
            <a:pPr algn="just"/>
            <a:r>
              <a:rPr lang="el-GR" sz="800" dirty="0" smtClean="0"/>
              <a:t>3.   Τα κράτη μέλη διασφαλίζουν ότι τα παιδιά λαμβάνουν τη συνδρομή δικηγόρου χωρίς αδικαιολόγητη καθυστέρηση μόλις τα παιδιά ενημερώνονται ότι είναι ύποπτοι ή κατηγορούμενοι. Σε κάθε περίπτωση, τα παιδιά λαμβάνουν τη συνδρομή δικηγόρου από όποιο από τα ακόλουθα γεγονότα επισυμβεί νωρίτερα:</a:t>
            </a:r>
          </a:p>
          <a:p>
            <a:pPr lvl="1" algn="just"/>
            <a:r>
              <a:rPr lang="el-GR" sz="800" dirty="0" smtClean="0"/>
              <a:t>Α) προτού εξεταστούν από την αστυνομία ή άλλη αρχή επιβολής του νόμου ή δικαστική αρχή·</a:t>
            </a:r>
          </a:p>
          <a:p>
            <a:pPr lvl="1" algn="just"/>
            <a:r>
              <a:rPr lang="el-GR" sz="800" dirty="0" smtClean="0"/>
              <a:t>Β) κατά τη διενέργεια ανακριτικής πράξης ή άλλης πράξης συλλογής αποδεικτικών στοιχείων από ανακριτική ή άλλη αρμόδια αρχή σύμφωνα με την παράγραφο 4 στοιχείο γ)·</a:t>
            </a:r>
          </a:p>
          <a:p>
            <a:pPr lvl="1" algn="just"/>
            <a:r>
              <a:rPr lang="el-GR" sz="800" dirty="0" smtClean="0"/>
              <a:t>Γ) χωρίς αδικαιολόγητη καθυστέρηση μετά τη στέρηση της ελευθερίας·</a:t>
            </a:r>
          </a:p>
          <a:p>
            <a:pPr lvl="1" algn="just"/>
            <a:r>
              <a:rPr lang="el-GR" sz="800" dirty="0" smtClean="0"/>
              <a:t>Δ) όταν έχουν κλητευθεί ενώπιον δικαστηρίου με δικαιοδοσία σε ποινικές υποθέσεις, εγκαίρως πριν παραστούν ενώπιον του εν λόγω δικαστηρίου.</a:t>
            </a:r>
          </a:p>
          <a:p>
            <a:pPr algn="just"/>
            <a:r>
              <a:rPr lang="el-GR" sz="800" dirty="0" smtClean="0"/>
              <a:t>4.   Η συνδρομή από δικηγόρο περιλαμβάνει τα εξής:</a:t>
            </a:r>
          </a:p>
          <a:p>
            <a:pPr lvl="1" algn="just"/>
            <a:r>
              <a:rPr lang="el-GR" sz="800" dirty="0" smtClean="0"/>
              <a:t>Α) τα κράτη μέλη διασφαλίζουν ότι τα παιδιά έχουν το δικαίωμα κατ' ιδίαν συνάντησης και επικοινωνίας με τον δικηγόρο που τα εκπροσωπεί, μεταξύ άλλων πριν από την εξέτασή τους από την αστυνομία ή άλλη αρχή επιβολής του νόμου ή δικαστική αρχή·</a:t>
            </a:r>
          </a:p>
          <a:p>
            <a:pPr lvl="1" algn="just"/>
            <a:r>
              <a:rPr lang="el-GR" sz="800" dirty="0" smtClean="0"/>
              <a:t>Β) τα κράτη μέλη διασφαλίζουν ότι τα παιδιά έχουν τη συνδρομή δικηγόρου όταν υποβάλλονται σε εξέταση, και ότι ο δικηγόρος μπορεί να συμμετέχει ουσιαστικά κατά τη διάρκεια της εξέτασης. Η συμμετοχή αυτή συνάδει με διαδικασίες του εθνικού δικαίου, υπό την προϋπόθεση ότι οι εν λόγω διαδικασίες δεν θίγουν την αποτελεσματική άσκηση ή την ουσία του συγκεκριμένου δικαιώματος. Στις περιπτώσεις που ο δικηγόρος συμμετέχει κατά την εξέταση, το γεγονός της συμμετοχής αυτής σημειώνεται χρησιμοποιώντας τη διαδικασία καταγραφής δυνάμει του εθνικού δικαίου·</a:t>
            </a:r>
          </a:p>
          <a:p>
            <a:pPr lvl="1" algn="just"/>
            <a:r>
              <a:rPr lang="el-GR" sz="800" dirty="0" smtClean="0"/>
              <a:t>Γ) τα κράτη μέλη διασφαλίζουν ότι τα παιδιά λαμβάνουν τη συνδρομή δικηγόρου τουλάχιστον κατά τις ακόλουθες ανακριτικές πράξεις ή πράξεις συλλογής αποδεικτικών στοιχείων, εφόσον οι πράξεις αυτές προβλέπονται σύμφωνα με το εθνικό δίκαιο και εφόσον ο ύποπτος ή κατηγορούμενος υποχρεούται ή επιτρέπεται να παραστεί στη συγκεκριμένη πράξη:</a:t>
            </a:r>
          </a:p>
          <a:p>
            <a:pPr lvl="2" algn="just"/>
            <a:r>
              <a:rPr lang="el-GR" sz="800" dirty="0" smtClean="0"/>
              <a:t>i) διέλευση προσώπων για αναγνώριση·</a:t>
            </a:r>
          </a:p>
          <a:p>
            <a:pPr lvl="2" algn="just"/>
            <a:r>
              <a:rPr lang="fr-FR" sz="800" dirty="0" smtClean="0"/>
              <a:t>I</a:t>
            </a:r>
            <a:r>
              <a:rPr lang="el-GR" sz="800" dirty="0" smtClean="0"/>
              <a:t>i) κατ' αντιπαράσταση εξετάσεις·</a:t>
            </a:r>
          </a:p>
          <a:p>
            <a:pPr lvl="2" algn="just"/>
            <a:r>
              <a:rPr lang="fr-FR" sz="800" dirty="0" smtClean="0"/>
              <a:t>I</a:t>
            </a:r>
            <a:r>
              <a:rPr lang="el-GR" sz="800" dirty="0" smtClean="0"/>
              <a:t>ii) αναπαραστάσεις του εγκλήματος.</a:t>
            </a:r>
          </a:p>
          <a:p>
            <a:pPr algn="just"/>
            <a:r>
              <a:rPr lang="el-GR" sz="800" dirty="0" smtClean="0"/>
              <a:t>5.   Τα κράτη μέλη σέβονται το απόρρητο της επικοινωνίας μεταξύ των παιδιών και του δικηγόρου τους κατά την άσκηση του δικαιώματος συνδρομής από δικηγόρο που προβλέπεται από την παρούσα οδηγία. H εν λόγω επικοινωνία περιλαμβάνει τις συναντήσεις, την αλληλογραφία, τις τηλεφωνικές συνομιλίες και άλλες μορφές επικοινωνίας που επιτρέπονται βάσει του εθνικού δικαίου.</a:t>
            </a:r>
          </a:p>
          <a:p>
            <a:pPr algn="just"/>
            <a:r>
              <a:rPr lang="el-GR" sz="800" dirty="0" smtClean="0"/>
              <a:t>6.   Υπό την προϋπόθεση ότι δεν θίγεται το δικαίωμα σε δίκαιη δίκη, τα κράτη μέλη μπορούν να παρεκκλίνουν από την παράγραφο 3 στις περιπτώσεις που η συνδρομή δικηγόρου δεν έχει αναλογικό χαρακτήρα υπό τις περιστάσεις της υπόθεσης, λαμβάνοντας υπόψη τη βαρύτητα του εικαζόμενου ποινικού αδικήματος, την περιπλοκότητα της υπόθεσης και τα μέτρα που θα μπορούσαν να ληφθούν όσον αφορά το εν λόγω αδίκημα, ενώ είναι αυτονόητο ότι δίνεται πάντοτε πρωταρχική σημασία στο υπέρτατο συμφέρον του παιδιού.</a:t>
            </a:r>
          </a:p>
          <a:p>
            <a:pPr algn="just"/>
            <a:r>
              <a:rPr lang="el-GR" sz="800" dirty="0" smtClean="0"/>
              <a:t>Σε κάθε περίπτωση, τα κράτη μέλη διασφαλίζουν ότι τα παιδιά λαμβάνουν τη συνδρομή δικηγόρου:</a:t>
            </a:r>
          </a:p>
          <a:p>
            <a:pPr lvl="1" algn="just"/>
            <a:r>
              <a:rPr lang="el-GR" sz="800" dirty="0" smtClean="0"/>
              <a:t>Α) όταν προσάγονται ενώπιον αρμόδιου δικαστηρίου ή δικαστή προκειμένου να ληφθεί απόφαση σχετικά με την κράτησή τους σε οποιοδήποτε στάδιο της διαδικασίας εντός του πεδίου εφαρμογής της παρούσας οδηγίας· και</a:t>
            </a:r>
          </a:p>
          <a:p>
            <a:pPr lvl="1" algn="just"/>
            <a:r>
              <a:rPr lang="el-GR" sz="800" dirty="0" smtClean="0"/>
              <a:t>Β) κατά τη διάρκεια της κράτησης.</a:t>
            </a:r>
          </a:p>
          <a:p>
            <a:pPr algn="just"/>
            <a:r>
              <a:rPr lang="el-GR" sz="800" dirty="0" smtClean="0"/>
              <a:t>Τα κράτη μέλη διασφαλίζουν επίσης ότι η στέρηση της ελευθερίας δεν επιβάλλεται ως ποινή, εκτός εάν το παιδί έχει λάβει τη συνδρομή δικηγόρου κατά τρόπο ώστε να επιτρέπεται στο παιδί να ασκεί τα δικαιώματα υπεράσπισης αποτελεσματικά και, οπωσδήποτε, κατά τη διάρκεια των ακροαματικών διαδικασιών ενώπιον δικαστηρίου.</a:t>
            </a:r>
          </a:p>
          <a:p>
            <a:pPr algn="just"/>
            <a:r>
              <a:rPr lang="el-GR" sz="800" dirty="0" smtClean="0"/>
              <a:t>7.   Όταν το παιδί πρέπει να λαμβάνει τη συνδρομή δικηγόρου σύμφωνα με το παρόν άρθρο, αλλά δεν παρίσταται δικηγόρος, οι αρμόδιες αρχές αναβάλλουν την εξέταση του παιδιού, ή άλλη ανακριτική πράξη ή πράξη συλλογής αποδεικτικών στοιχείων που προβλέπεται στην παράγραφο 4 στοιχείο γ), για εύλογο χρονικό διάστημα, είτε προκειμένου να αναμείνουν την άφιξη του δικηγόρου, είτε προκειμένου να εξασφαλίσουν δικηγόρο για το παιδί, όταν αυτό δεν έχει διορίσει δικηγόρο.</a:t>
            </a:r>
          </a:p>
          <a:p>
            <a:pPr algn="just"/>
            <a:r>
              <a:rPr lang="el-GR" sz="800" dirty="0" smtClean="0"/>
              <a:t>8.   Σε εξαιρετικές περιστάσεις και μόνο κατά το προδικαστικό στάδιο, τα κράτη μέλη μπορούν να παρεκκλίνουν προσωρινά από την εφαρμογή των προβλεπόμενων στην παράγραφο 3 δικαιωμάτων, στον βαθμό που ειδικές περιστάσεις της υπόθεσης το δικαιολογούν, για έναν από τους ακόλουθους επιτακτικούς λόγους:</a:t>
            </a:r>
          </a:p>
          <a:p>
            <a:pPr lvl="1" algn="just"/>
            <a:r>
              <a:rPr lang="el-GR" sz="800" dirty="0" smtClean="0"/>
              <a:t>Α) όταν υπάρχει επείγουσα ανάγκη να αποτραπούν σοβαρές δυσμενείς επιπτώσεις για τη ζωή, την ελευθερία ή τη σωματική ακεραιότητα προσώπου·</a:t>
            </a:r>
          </a:p>
          <a:p>
            <a:pPr lvl="1" algn="just"/>
            <a:r>
              <a:rPr lang="el-GR" sz="800" dirty="0" smtClean="0"/>
              <a:t>Β) όταν είναι επιτακτική η ανάληψη άμεσης δράσης από τις ανακριτικές αρχές προς αποτροπή σημαντικού κινδύνου για την ποινική διαδικασία σε σχέση με σοβαρό ποινικό αδίκημα.</a:t>
            </a:r>
          </a:p>
          <a:p>
            <a:pPr algn="just"/>
            <a:r>
              <a:rPr lang="el-GR" sz="800" dirty="0" smtClean="0"/>
              <a:t>Τα κράτη μέλη διασφαλίζουν ότι οι αρμόδιες αρχές, κατά την εφαρμογή της παρούσας παραγράφου, λαμβάνουν υπόψη το υπέρτατο συμφέρον του παιδιού.</a:t>
            </a:r>
          </a:p>
          <a:p>
            <a:pPr algn="just"/>
            <a:r>
              <a:rPr lang="el-GR" sz="800" dirty="0" smtClean="0"/>
              <a:t>Απόφαση διεξαγωγής εξέτασης απουσία δικηγόρου δυνάμει της παρούσας παραγράφου μπορεί να ληφθεί μόνο κατά περίπτωση, είτε από δικαστική αρχή, είτε άλλη αρμόδια αρχή υπό την προϋπόθεση ότι η απόφαση μπορεί να υποβληθεί σε δικαστικό έλεγχο.</a:t>
            </a:r>
          </a:p>
          <a:p>
            <a:pPr algn="just"/>
            <a:endParaRPr lang="el-GR" sz="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85728"/>
            <a:ext cx="8715436" cy="6072230"/>
          </a:xfrm>
        </p:spPr>
        <p:txBody>
          <a:bodyPr>
            <a:noAutofit/>
          </a:bodyPr>
          <a:lstStyle/>
          <a:p>
            <a:pPr algn="just"/>
            <a:r>
              <a:rPr lang="el-GR" sz="1200" b="1" dirty="0" smtClean="0"/>
              <a:t>Άρθρο 7 -  Δικαίωμα σε ατομική αξιολόγηση</a:t>
            </a:r>
          </a:p>
          <a:p>
            <a:pPr algn="just"/>
            <a:r>
              <a:rPr lang="el-GR" sz="1200" dirty="0" smtClean="0"/>
              <a:t>1.   Τα κράτη μέλη διασφαλίζουν ότι λαμβάνονται υπόψη οι ειδικές ανάγκες των παιδιών ως προς την προστασία, την εκπαίδευση, την κατάρτιση και την ένταξη στην κοινωνία.</a:t>
            </a:r>
          </a:p>
          <a:p>
            <a:pPr algn="just"/>
            <a:r>
              <a:rPr lang="el-GR" sz="1200" dirty="0" smtClean="0"/>
              <a:t>2.   Για τον σκοπό αυτό τα παιδιά που είναι ύποπτοι ή κατηγορούμενοι στο πλαίσιο ποινικών διαδικασιών αξιολογούνται ατομικά. Η ατομική αξιολόγηση λαμβάνει ιδιαίτερα υπόψη την προσωπικότητα και την ωριμότητα του παιδιού, το οικονομικό, κοινωνικό και οικογενειακό του υπόβαθρο και τις ειδικές αδυναμίες που ενδέχεται να παρουσιάζει το παιδί.</a:t>
            </a:r>
          </a:p>
          <a:p>
            <a:pPr algn="just"/>
            <a:r>
              <a:rPr lang="el-GR" sz="1200" dirty="0" smtClean="0"/>
              <a:t>3.   Η έκταση και οι λεπτομέρειες της ατομικής αξιολόγησης μπορούν να διαφέρουν ανάλογα με τις περιστάσεις της υπόθεσης, τα μέτρα που μπορούν να ληφθούν εάν το παιδί κριθεί ένοχο για το εικαζόμενο ποινικό αδίκημα για το οποίο κατηγορείται, και εάν το παιδί υποβλήθηκε κατά το πρόσφατο παρελθόν σε ατομική αξιολόγηση.</a:t>
            </a:r>
          </a:p>
          <a:p>
            <a:pPr algn="just"/>
            <a:r>
              <a:rPr lang="el-GR" sz="1200" dirty="0" smtClean="0"/>
              <a:t>4.   Η ατομική αξιολόγηση συμβάλλει στη διαπίστωση και τη συγκέντρωση, σύμφωνα με τη διαδικασία καταγραφής στο οικείο κράτος μέλος, πληροφοριών σχετικά με τα ατομικά χαρακτηριστικά και την κατάσταση του παιδιού οποίες ενδέχεται να χρησιμεύσουν στις αρμόδιες αρχές όταν:</a:t>
            </a:r>
          </a:p>
          <a:p>
            <a:pPr lvl="1" algn="just"/>
            <a:r>
              <a:rPr lang="el-GR" sz="1200" dirty="0" smtClean="0"/>
              <a:t>Α) αποφασίζουν εάν θα πρέπει να ληφθεί κάποιο συγκεκριμένο μέτρο που ωφελεί το παιδί·</a:t>
            </a:r>
          </a:p>
          <a:p>
            <a:pPr lvl="1" algn="just"/>
            <a:r>
              <a:rPr lang="el-GR" sz="1200" dirty="0" smtClean="0"/>
              <a:t>Β) αξιολογούν την καταλληλότητα και την αποτελεσματικότητα ενδεχόμενων ασφαλιστικών μέτρων όσον αφορά το παιδί·</a:t>
            </a:r>
          </a:p>
          <a:p>
            <a:pPr lvl="1" algn="just"/>
            <a:r>
              <a:rPr lang="el-GR" sz="1200" dirty="0" smtClean="0"/>
              <a:t>Γ) λαμβάνουν απόφαση ή αναλαμβάνουν δράση στο πλαίσιο της ποινικής διαδικασίας, μεταξύ άλλων κατά την επιμέτρηση της ποινής.</a:t>
            </a:r>
          </a:p>
          <a:p>
            <a:pPr algn="just"/>
            <a:r>
              <a:rPr lang="el-GR" sz="1200" dirty="0" smtClean="0"/>
              <a:t>5.   Η ατομική αξιολόγηση πραγματοποιείται στο πλέον πρώιμο και κατάλληλο στάδιο της διαδικασίας και, υπό την επιφύλαξη της παραγράφου 6, πριν από την απαγγελία κατηγορίας.</a:t>
            </a:r>
          </a:p>
          <a:p>
            <a:pPr algn="just"/>
            <a:r>
              <a:rPr lang="el-GR" sz="1200" dirty="0" smtClean="0"/>
              <a:t>6.   Σε περίπτωση που δεν υπάρχει ατομική αξιολόγηση, μπορεί παρά ταύτα να απαγγελθεί κατηγορία, υπό την προϋπόθεση ότι αυτό εξυπηρετεί το υπέρτατο συμφέρον του παιδιού και ότι η ατομική αξιολόγηση είναι διαθέσιμη σε κάθε περίπτωση κατά την έναρξη των ακροαματικών διαδικασιών ενώπιον δικαστηρίου.</a:t>
            </a:r>
          </a:p>
          <a:p>
            <a:pPr algn="just"/>
            <a:r>
              <a:rPr lang="el-GR" sz="1200" dirty="0" smtClean="0"/>
              <a:t>7.   Οι ατομικές αξιολογήσεις διεξάγονται με ενεργό συμμετοχή του παιδιού. Διενεργούνται από ειδικευμένο προσωπικό βάσει, στο μέτρο του δυνατού, </a:t>
            </a:r>
            <a:r>
              <a:rPr lang="el-GR" sz="1200" dirty="0" err="1" smtClean="0"/>
              <a:t>πολυεπιστημονικής</a:t>
            </a:r>
            <a:r>
              <a:rPr lang="el-GR" sz="1200" dirty="0" smtClean="0"/>
              <a:t> προσέγγισης και με τη συμμετοχή, εφόσον κρίνεται σκόπιμο, του ασκούντος τη γονική μέριμνα ή άλλου κατάλληλου ενήλικα όπως αναφέρεται στα άρθρα 5 και 15, και/ή εξειδικευμένου επαγγελματία.</a:t>
            </a:r>
          </a:p>
          <a:p>
            <a:pPr algn="just"/>
            <a:r>
              <a:rPr lang="el-GR" sz="1200" dirty="0" smtClean="0"/>
              <a:t>8.   Αν οι περιστάσεις που αποτελούν τη βάση της ατομικής αξιολόγησης μεταβληθούν σημαντικά, τα κράτη μέλη διασφαλίζουν ότι η ατομική αξιολόγηση </a:t>
            </a:r>
            <a:r>
              <a:rPr lang="el-GR" sz="1200" dirty="0" err="1" smtClean="0"/>
              <a:t>επικαιροποιείται</a:t>
            </a:r>
            <a:r>
              <a:rPr lang="el-GR" sz="1200" dirty="0" smtClean="0"/>
              <a:t> καθ' όλη τη διάρκεια της ποινικής διαδικασίας.</a:t>
            </a:r>
          </a:p>
          <a:p>
            <a:pPr algn="just"/>
            <a:r>
              <a:rPr lang="el-GR" sz="1200" dirty="0" smtClean="0"/>
              <a:t>9.   Τα κράτη μέλη μπορούν να παρεκκλίνουν από την υποχρέωση να διενεργούν ατομική αξιολόγηση, εφόσον η παρέκκλιση αυτή δικαιολογείται από τις περιστάσεις της υπόθεσης, και υπό την προϋπόθεση ότι αυτό εξυπηρετεί το υπέρτατο συμφέρον του παιδιού.</a:t>
            </a:r>
          </a:p>
          <a:p>
            <a:pPr algn="just"/>
            <a:endParaRPr lang="el-GR"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Εισαγωγικές παρατηρήσεις</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t>Η εγκληματικότητα των νέων είναι σήμερα ένα από τα φαινόμενα που απασχολούν όλο και περισσότερο τις ευρωπαϊκές κοινωνίες και αποτελεί, από τον περασμένο αιώνα, ένα από τα εγκληματολογικά προβλήματα που υφίστανται διεθνώς συνεχή παρατήρηση.</a:t>
            </a:r>
          </a:p>
          <a:p>
            <a:pPr algn="just"/>
            <a:r>
              <a:rPr lang="el-GR" dirty="0" smtClean="0"/>
              <a:t>σύμφωνα με τις συγκριτικές στατιστικές των κρατών μελών της ΕΕ, η νεανική παραβατικότητα ανέρχεται κατά μέσον όρο στο 15 % της συνολικής γενικής παραβατικότητας, παρότι σε ορισμένες χώρες </a:t>
            </a:r>
            <a:r>
              <a:rPr lang="el-GR" dirty="0" smtClean="0"/>
              <a:t>μπορεί να φθάσει μέχρι και το 22 </a:t>
            </a:r>
            <a:r>
              <a:rPr lang="el-GR" dirty="0" smtClean="0"/>
              <a:t>%. Εν πάση περιπτώσει, πρέπει να επισημανθεί ότι ο αποκαλούμενος «άδηλος αριθμός» της εγκληματικότητας (ποσοστό ή αριθμός αξιόποινων πράξεων που δεν περιέρχεται σε γνώση των αρχών επίσημου κοινωνικού ελέγχου, δηλαδή της αστυνομίας και των δικαστηρίων) οφείλεται στο μεγαλύτερο μέρος του στην παραβατικότητα των ανηλίκων, κυρίως λόγω της </a:t>
            </a:r>
            <a:r>
              <a:rPr lang="el-GR" dirty="0" err="1" smtClean="0"/>
              <a:t>ελαφράς</a:t>
            </a:r>
            <a:r>
              <a:rPr lang="el-GR" dirty="0" smtClean="0"/>
              <a:t> κατά κανόνα φύσης των πράξεων, αλλά συχνά και επειδή τα θύματα είναι επίσης ανήλικοι και τείνουν να προσφεύγουν λιγότερο σε αυτά τα όργανα.</a:t>
            </a:r>
            <a:endParaRPr lang="en-US" dirty="0" smtClean="0"/>
          </a:p>
          <a:p>
            <a:pPr algn="just"/>
            <a:r>
              <a:rPr lang="el-GR" dirty="0" smtClean="0"/>
              <a:t>Ανεξάρτητα από το αποτέλεσμα που δείχνουν οι εκάστοτε στατιστικές, το βέβαιο είναι πως είναι ευρέως διαδεδομένη σήμερα στις ευρωπαϊκές χώρες η αντίληψη ότι υπάρχει προοδευτική αύξηση της νεανικής εγκληματικότητας και ότι οι παραβάσεις που διαπράττουν οι νέοι είναι όλο και πιο σοβαρές.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14290"/>
            <a:ext cx="8715436" cy="6072230"/>
          </a:xfrm>
        </p:spPr>
        <p:txBody>
          <a:bodyPr>
            <a:noAutofit/>
          </a:bodyPr>
          <a:lstStyle/>
          <a:p>
            <a:pPr algn="just"/>
            <a:r>
              <a:rPr lang="el-GR" sz="1300" b="1" dirty="0" smtClean="0"/>
              <a:t>Άρθρο 8 -  Δικαίωμα ιατρικής εξέτασης</a:t>
            </a:r>
          </a:p>
          <a:p>
            <a:pPr algn="just"/>
            <a:r>
              <a:rPr lang="el-GR" sz="1300" dirty="0" smtClean="0"/>
              <a:t>1.   Τα κράτη μέλη διασφαλίζουν ότι τα παιδιά που στερούνται την ελευθερία τους έχουν δικαίωμα χωρίς αδικαιολόγητη καθυστέρηση σε ιατρική εξέταση που αποβλέπει, ιδίως, στην αξιολόγηση της γενικής πνευματικής και σωματικής κατάστασής τους. Η ιατρική εξέταση είναι όσο το δυνατόν λιγότερο επεμβατική και διενεργείται από ιατρό ή άλλο εξειδικευμένο επαγγελματία.</a:t>
            </a:r>
          </a:p>
          <a:p>
            <a:pPr algn="just"/>
            <a:r>
              <a:rPr lang="el-GR" sz="1300" dirty="0" smtClean="0"/>
              <a:t>2.   Τα αποτελέσματα της ιατρικής εξέτασης λαμβάνονται υπόψη όταν προσδιορίζεται η ικανότητα του παιδιού να αντιμετωπίσει την ανάκριση ή άλλες ανακριτικές πράξεις ή πράξεις συλλογής αποδεικτικών στοιχείων, ή οποιαδήποτε μέτρα λαμβάνονται ή προβλέπεται να ληφθούν κατά του παιδιού.</a:t>
            </a:r>
          </a:p>
          <a:p>
            <a:pPr algn="just"/>
            <a:r>
              <a:rPr lang="el-GR" sz="1300" dirty="0" smtClean="0"/>
              <a:t>3.   Η ιατρική εξέταση διενεργείται είτε κατόπιν πρωτοβουλίας των αρμόδιων αρχών, ιδίως όταν συγκεκριμένες ενδείξεις σχετικά με την υγεία επιβάλλουν την εξέταση αυτή, είτε κατόπιν σχετικής αιτήσεως οποιουδήποτε από τα ακόλουθα πρόσωπα:</a:t>
            </a:r>
          </a:p>
          <a:p>
            <a:pPr lvl="1" algn="just"/>
            <a:r>
              <a:rPr lang="el-GR" sz="1300" dirty="0" smtClean="0"/>
              <a:t>Α) του παιδιού·</a:t>
            </a:r>
          </a:p>
          <a:p>
            <a:pPr lvl="1" algn="just"/>
            <a:r>
              <a:rPr lang="el-GR" sz="1300" dirty="0" smtClean="0"/>
              <a:t>Β) του ασκούντος τη γονική μέριμνα ή άλλου κατάλληλου ενήλικα σύμφωνα με τα άρθρα 5 και 15·</a:t>
            </a:r>
          </a:p>
          <a:p>
            <a:pPr lvl="1" algn="just"/>
            <a:r>
              <a:rPr lang="el-GR" sz="1300" dirty="0" smtClean="0"/>
              <a:t>Γ) του δικηγόρου του παιδιού.</a:t>
            </a:r>
          </a:p>
          <a:p>
            <a:pPr algn="just"/>
            <a:r>
              <a:rPr lang="el-GR" sz="1300" dirty="0" smtClean="0"/>
              <a:t>4.   Το πόρισμα της ιατρικής εξέτασης συντάσσεται εγγράφως. Εφόσον απαιτείται, παρέχεται ιατρική περίθαλψη.</a:t>
            </a:r>
          </a:p>
          <a:p>
            <a:pPr algn="just"/>
            <a:r>
              <a:rPr lang="el-GR" sz="1300" dirty="0" smtClean="0"/>
              <a:t>5.   Τα κράτη μέλη διασφαλίζουν ότι διενεργείται και άλλη ιατρική εξέταση, εφόσον απαιτείται από τις περιστάσεις.</a:t>
            </a:r>
          </a:p>
          <a:p>
            <a:pPr algn="just"/>
            <a:endParaRPr lang="el-GR" sz="1300" dirty="0" smtClean="0"/>
          </a:p>
          <a:p>
            <a:pPr algn="just"/>
            <a:r>
              <a:rPr lang="el-GR" sz="1300" b="1" dirty="0" smtClean="0"/>
              <a:t>Άρθρο 9 -  Οπτικοακουστική καταγραφή των ανακρίσεων</a:t>
            </a:r>
          </a:p>
          <a:p>
            <a:pPr algn="just"/>
            <a:r>
              <a:rPr lang="el-GR" sz="1300" dirty="0" smtClean="0"/>
              <a:t>1.   Τα κράτη μέλη διασφαλίζουν ότι οι ανακρίσεις παιδιών από αστυνομικές ή άλλες αρχές επιβολής του νόμου κατά τη διάρκεια ποινικών διαδικασιών καταγράφονται με οπτικοακουστικά μέσα όταν αυτό είναι σύμφωνο με την αρχή της αναλογικότητας στις περιστάσεις της υπόθεσης, λαμβάνοντας υπόψη, μεταξύ άλλων, εάν παρίσταται ή όχι δικηγόρος και εάν το παιδί έχει στερηθεί ή όχι της ελευθερίας του, υπό την προϋπόθεση ότι πρωταρχική σημασία δίνεται πάντοτε στο υπέρτατο συμφέρον του παιδιού.</a:t>
            </a:r>
          </a:p>
          <a:p>
            <a:pPr algn="just"/>
            <a:r>
              <a:rPr lang="el-GR" sz="1300" dirty="0" smtClean="0"/>
              <a:t>2.   Στις περιπτώσεις που η ανάκριση δεν καταγράφεται με οπτικοακουστικά μέσα, καταγράφεται με άλλο κατάλληλο τρόπο, όπως η τήρηση γραπτών πρακτικών, τα οποία ελέγχονται δεόντως.</a:t>
            </a:r>
          </a:p>
          <a:p>
            <a:pPr algn="just"/>
            <a:r>
              <a:rPr lang="el-GR" sz="1300" dirty="0" smtClean="0"/>
              <a:t>3.   Το παρόν άρθρο δεν θίγει τη δυνατότητα υποβολής ερωτήσεων με αποκλειστικό σκοπό την ταυτοποίηση του παιδιού χωρίς οπτικοακουστική καταγραφή.</a:t>
            </a:r>
          </a:p>
          <a:p>
            <a:pPr algn="just"/>
            <a:endParaRPr lang="el-GR" sz="13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428604"/>
            <a:ext cx="8643998" cy="6215106"/>
          </a:xfrm>
        </p:spPr>
        <p:txBody>
          <a:bodyPr>
            <a:normAutofit/>
          </a:bodyPr>
          <a:lstStyle/>
          <a:p>
            <a:pPr algn="just"/>
            <a:r>
              <a:rPr lang="el-GR" sz="2000" b="1" dirty="0" smtClean="0"/>
              <a:t>Άρθρο 10 -  Περιορισμός της στέρησης της ελευθερίας</a:t>
            </a:r>
          </a:p>
          <a:p>
            <a:pPr algn="just"/>
            <a:r>
              <a:rPr lang="el-GR" sz="2000" dirty="0" smtClean="0"/>
              <a:t>1.   Τα κράτη μέλη διασφαλίζουν ότι η στέρηση της ελευθερίας ενός παιδιού σε οποιοδήποτε στάδιο της διαδικασίας έχει τη μικρότερη δυνατή χρονική διάρκεια. Λαμβάνονται δεόντως υπόψη η ηλικία και η ατομική κατάσταση του παιδιού, καθώς και οι ιδιαίτερες περιστάσεις της περίπτωσης.</a:t>
            </a:r>
          </a:p>
          <a:p>
            <a:pPr algn="just"/>
            <a:r>
              <a:rPr lang="el-GR" sz="2000" dirty="0" smtClean="0"/>
              <a:t>2.   Τα κράτη μέλη διασφαλίζουν ότι η στέρηση της ελευθερίας, και ειδικότερα η κράτηση, επιβάλλεται στα παιδιά μόνο ως έσχατο μέτρο. Τα κράτη μέλη διασφαλίζουν ότι κάθε κράτηση βασίζεται σε αιτιολογημένη απόφαση που υπόκειται σε δικαστική επανεξέταση από δικαστήριο. Η εν λόγω απόφαση υπόκειται επίσης σε περιοδική επανεξέταση από δικαστήριο, ανά εύλογα χρονικά διαστήματα, η οποία διενεργείται είτε αυτεπαγγέλτως είτε κατ' αίτηση του παιδιού, του δικηγόρου του ή δικαστικής αρχής η οποία δεν είναι δικαστήριο. Χωρίς να θίγεται η ανεξαρτησία της δικαιοσύνης, τα κράτη μέλη διασφαλίζουν ότι οι αποφάσεις που λαμβάνονται δυνάμει της παρούσας παραγράφου λαμβάνονται χωρίς αδικαιολόγητη καθυστέρηση.</a:t>
            </a:r>
          </a:p>
          <a:p>
            <a:pPr algn="just"/>
            <a:endParaRPr lang="el-GR" sz="2000" dirty="0" smtClean="0"/>
          </a:p>
          <a:p>
            <a:pPr algn="just"/>
            <a:r>
              <a:rPr lang="el-GR" sz="2000" b="1" dirty="0" smtClean="0"/>
              <a:t>Άρθρο 11 -  Εναλλακτικά μέτρα</a:t>
            </a:r>
          </a:p>
          <a:p>
            <a:pPr algn="just"/>
            <a:r>
              <a:rPr lang="el-GR" sz="2000" dirty="0" smtClean="0"/>
              <a:t>Τα κράτη μέλη διασφαλίζουν ότι, όποτε είναι δυνατόν, οι αρμόδιες αρχές προσφεύγουν σε εναλλακτικά της κράτησης μέτρα (εναλλακτικά μέτρα).</a:t>
            </a:r>
          </a:p>
          <a:p>
            <a:pPr algn="just"/>
            <a:endParaRPr lang="el-G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6143668"/>
          </a:xfrm>
        </p:spPr>
        <p:txBody>
          <a:bodyPr>
            <a:normAutofit/>
          </a:bodyPr>
          <a:lstStyle/>
          <a:p>
            <a:pPr algn="just"/>
            <a:r>
              <a:rPr lang="el-GR" sz="1100" b="1" dirty="0" smtClean="0"/>
              <a:t>Άρθρο 12 -  Ειδική μεταχείριση στην περίπτωση στέρησης της ελευθερίας</a:t>
            </a:r>
          </a:p>
          <a:p>
            <a:pPr algn="just"/>
            <a:r>
              <a:rPr lang="el-GR" sz="1100" dirty="0" smtClean="0"/>
              <a:t>1.   Τα κράτη μέλη διασφαλίζουν ότι τα παιδιά που κρατούνται διαχωρίζονται από τους ενήλικες, εκτός εάν κρίνεται ότι αυτό δεν εξυπηρετεί το υπέρτατο συμφέρον του παιδιού.</a:t>
            </a:r>
          </a:p>
          <a:p>
            <a:pPr algn="just"/>
            <a:r>
              <a:rPr lang="el-GR" sz="1100" dirty="0" smtClean="0"/>
              <a:t>2.   Τα κράτη μέλη διασφαλίζουν επίσης ότι τα παιδιά που τελούν υπό αστυνομική κράτηση διαχωρίζονται από τους ενήλικες, εκτός:</a:t>
            </a:r>
          </a:p>
          <a:p>
            <a:pPr algn="just"/>
            <a:r>
              <a:rPr lang="el-GR" sz="1100" dirty="0" smtClean="0"/>
              <a:t>Α) εάν κρίνεται ότι αυτό δεν εξυπηρετεί το υπέρτατο συμφέρον του παιδιού· ή</a:t>
            </a:r>
          </a:p>
          <a:p>
            <a:pPr algn="just"/>
            <a:r>
              <a:rPr lang="el-GR" sz="1100" dirty="0" smtClean="0"/>
              <a:t>Β) εάν, σε εξαιρετικές περιστάσεις, αυτό δεν είναι πρακτικά δυνατό, υπό την προϋπόθεση ότι τα παιδιά κρατούνται μαζί με ενήλικες με τρόπο συμβατό με το υπέρτατο συμφέρον του παιδιού.</a:t>
            </a:r>
          </a:p>
          <a:p>
            <a:pPr algn="just"/>
            <a:r>
              <a:rPr lang="el-GR" sz="1100" dirty="0" smtClean="0"/>
              <a:t>3.   Με την επιφύλαξη της παραγράφου 1, όταν ένα κρατούμενο παιδί φθάνει στην ηλικία των 18 ετών, τα κράτη μέλη προβλέπουν τη δυνατότητα να συνεχιστεί η χωριστή κράτηση του εν λόγω προσώπου από άλλους ενήλικες κρατούμενους, όπου δικαιολογείται, λαμβανομένων υπόψη των περιστάσεων του συγκεκριμένου προσώπου, υπό την προϋπόθεση ότι αυτό εξυπηρετεί το υπέρτατο συμφέρον των παιδιών που κρατούνται με το εν λόγω πρόσωπο.</a:t>
            </a:r>
          </a:p>
          <a:p>
            <a:pPr algn="just"/>
            <a:r>
              <a:rPr lang="el-GR" sz="1100" dirty="0" smtClean="0"/>
              <a:t>4.   Με την επιφύλαξη της παραγράφου 1, και λαμβανομένης υπόψη της παραγράφου 3, τα παιδιά μπορούν να κρατούνται μαζί με νέους ενήλικες, εκτός εάν αυτό αντίκειται στο υπέρτατο συμφέρον του παιδιού.</a:t>
            </a:r>
          </a:p>
          <a:p>
            <a:pPr algn="just"/>
            <a:r>
              <a:rPr lang="el-GR" sz="1100" dirty="0" smtClean="0"/>
              <a:t>5.   Όταν κρατούνται παιδιά, τα κράτη μέλη λαμβάνουν κατάλληλα μέτρα ώστε:</a:t>
            </a:r>
          </a:p>
          <a:p>
            <a:pPr lvl="1" algn="just"/>
            <a:r>
              <a:rPr lang="el-GR" sz="1100" dirty="0" smtClean="0"/>
              <a:t>Α) να εξασφαλίζεται και να διαφυλάσσεται η υγεία τους και η σωματική και πνευματική ανάπτυξη τους·</a:t>
            </a:r>
          </a:p>
          <a:p>
            <a:pPr lvl="1" algn="just"/>
            <a:r>
              <a:rPr lang="el-GR" sz="1100" dirty="0" smtClean="0"/>
              <a:t>Β) να εξασφαλίζεται το δικαίωμά τους στην εκπαίδευση και την κατάρτιση, συμπεριλαμβανομένων των παιδιών με σωματικά, αισθητηριακά ή μαθησιακά προβλήματα·</a:t>
            </a:r>
          </a:p>
          <a:p>
            <a:pPr lvl="1" algn="just"/>
            <a:r>
              <a:rPr lang="el-GR" sz="1100" dirty="0" smtClean="0"/>
              <a:t>Γ) να εξασφαλίζεται η ουσιαστική και τακτική άσκηση του δικαιώματός τους στην οικογενειακή ζωή·</a:t>
            </a:r>
          </a:p>
          <a:p>
            <a:pPr lvl="1" algn="just"/>
            <a:r>
              <a:rPr lang="el-GR" sz="1100" dirty="0" smtClean="0"/>
              <a:t>Δ) να εξασφαλίζεται η πρόσβαση σε προγράμματα που προάγουν την ανάπτυξή τους και την επανένταξή τους στην κοινωνία· και</a:t>
            </a:r>
          </a:p>
          <a:p>
            <a:pPr lvl="1" algn="just"/>
            <a:r>
              <a:rPr lang="el-GR" sz="1100" dirty="0" smtClean="0"/>
              <a:t>Ε) να εξασφαλίζεται ο σεβασμός της θρησκευτικής ελευθερίας τους ή των πεποιθήσεών τους.</a:t>
            </a:r>
          </a:p>
          <a:p>
            <a:pPr algn="just"/>
            <a:r>
              <a:rPr lang="el-GR" sz="1100" dirty="0" smtClean="0"/>
              <a:t>Τα λαμβανόμενα μέτρα δυνάμει της παρούσας παραγράφου είναι αναλογικά και κατάλληλα σε σχέση με τη διάρκεια της κράτησης.</a:t>
            </a:r>
          </a:p>
          <a:p>
            <a:pPr algn="just"/>
            <a:r>
              <a:rPr lang="el-GR" sz="1100" dirty="0" smtClean="0"/>
              <a:t>Τα στοιχεία α) και ε) του πρώτου εδαφίου εφαρμόζονται επίσης σε καταστάσεις στέρησης της ελευθερίας άλλες από την κράτηση. Τα λαμβανόμενα μέτρα είναι αναλογικά και κατάλληλα σε σχέση με αυτές τις καταστάσεις στέρησης της ελευθερίας.</a:t>
            </a:r>
          </a:p>
          <a:p>
            <a:pPr algn="just"/>
            <a:r>
              <a:rPr lang="el-GR" sz="1100" dirty="0" smtClean="0"/>
              <a:t>Τα στοιχεία β), γ) και δ) του πρώτου εδαφίου εφαρμόζονται σε καταστάσεις στέρησης της ελευθερίας άλλες από την κράτηση μόνο στο βαθμό που αυτό είναι πρόσφορο και αναλογικό υπό το πρίσμα της φύσης και της διάρκειας αυτών των καταστάσεων.</a:t>
            </a:r>
          </a:p>
          <a:p>
            <a:pPr algn="just"/>
            <a:r>
              <a:rPr lang="el-GR" sz="1100" dirty="0" smtClean="0"/>
              <a:t>6.   Τα κράτη μέλη εξασφαλίζουν ότι τα παιδιά που έχουν στερηθεί την ελευθερία τους μπορούν να συναντήσουν όσον το δυνατό νωρίτερα τον ασκούντα τη γονική μέριμνα, εφόσον η συνάντηση αυτή συνάδει με τις ανακριτικές και επιχειρησιακές ανάγκες. Η παρούσα παράγραφος δεν θίγει τον ορισμό άλλου κατάλληλου ενήλικα δυνάμει των άρθρων 5 ή 15.</a:t>
            </a:r>
          </a:p>
          <a:p>
            <a:pPr algn="just"/>
            <a:endParaRPr lang="el-GR" sz="11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85728"/>
            <a:ext cx="8429684" cy="5554683"/>
          </a:xfrm>
        </p:spPr>
        <p:txBody>
          <a:bodyPr>
            <a:noAutofit/>
          </a:bodyPr>
          <a:lstStyle/>
          <a:p>
            <a:pPr algn="just"/>
            <a:r>
              <a:rPr lang="el-GR" sz="1600" b="1" dirty="0" smtClean="0"/>
              <a:t>Άρθρο 13 - Έγκαιρη και επιμελής εξέταση των υποθέσεων</a:t>
            </a:r>
          </a:p>
          <a:p>
            <a:pPr algn="just"/>
            <a:r>
              <a:rPr lang="el-GR" sz="1600" dirty="0" smtClean="0"/>
              <a:t>1.   Τα κράτη μέλη λαμβάνουν όλα τα κατάλληλα μέτρα ώστε να διασφαλίζουν ότι οι ποινικές διαδικασίες που αφορούν παιδιά χαρακτηρίζονται επείγουσες και εξετάζονται με τη δέουσα επιμέλεια.</a:t>
            </a:r>
          </a:p>
          <a:p>
            <a:pPr algn="just"/>
            <a:r>
              <a:rPr lang="el-GR" sz="1600" dirty="0" smtClean="0"/>
              <a:t>2.   Τα κράτη μέλη λαμβάνουν τα κατάλληλα μέτρα για να διασφαλίζουν ότι τα παιδιά τυγχάνουν πάντοτε μεταχείρισης κατά τρόπο που να προστατεύεται η αξιοπρέπειά τους και κατάλληλο για την ηλικία τους, την ωριμότητά τους και το επίπεδο κατανόησης, και που λαμβάνει υπόψη τυχόν ειδικές ανάγκες, μεταξύ άλλων τις δυσχέρειες επικοινωνίας που ενδεχομένως έχουν.</a:t>
            </a:r>
          </a:p>
          <a:p>
            <a:pPr algn="just"/>
            <a:endParaRPr lang="el-GR" sz="1600" dirty="0" smtClean="0"/>
          </a:p>
          <a:p>
            <a:pPr algn="just"/>
            <a:r>
              <a:rPr lang="el-GR" sz="1600" b="1" dirty="0" smtClean="0"/>
              <a:t>Άρθρο 14 -  Δικαίωμα προστασίας της ιδιωτικής ζωής</a:t>
            </a:r>
          </a:p>
          <a:p>
            <a:pPr algn="just"/>
            <a:r>
              <a:rPr lang="el-GR" sz="1600" dirty="0" smtClean="0"/>
              <a:t>1.   Τα κράτη μέλη διασφαλίζουν ότι προστατεύεται η ιδιωτική ζωή των παιδιών κατά τη διάρκεια της ποινικής διαδικασίας.</a:t>
            </a:r>
          </a:p>
          <a:p>
            <a:pPr algn="just"/>
            <a:r>
              <a:rPr lang="el-GR" sz="1600" dirty="0" smtClean="0"/>
              <a:t>2.   Για το σκοπό αυτό, τα κράτη μέλη είτε προβλέπουν ότι οι ακροαματικές διαδικασίες που αφορούν παιδιά διεξάγονται συνήθως χωρίς την παρουσία ακροατηρίου, είτε επιτρέπουν στα δικαστήρια ή στους δικαστές να αποφασίζουν τη διεξαγωγή αυτών των ακροαματικών διαδικασιών χωρίς την παρουσία ακροατηρίου.</a:t>
            </a:r>
          </a:p>
          <a:p>
            <a:pPr algn="just"/>
            <a:r>
              <a:rPr lang="el-GR" sz="1600" dirty="0" smtClean="0"/>
              <a:t>3.   Τα κράτη μέλη λαμβάνουν τα κατάλληλα μέτρα για να διασφαλίζουν ότι δεν δημοσιεύονται οι καταγραφές που αναφέρονται στο άρθρο 9.</a:t>
            </a:r>
          </a:p>
          <a:p>
            <a:pPr algn="just"/>
            <a:r>
              <a:rPr lang="el-GR" sz="1600" dirty="0" smtClean="0"/>
              <a:t>4.   Τα κράτη μέλη, σεβόμενα την ελευθερία της έκφρασης και της ενημέρωσης και την ελευθερία και την πολυφωνία των μέσων ενημέρωσης, ενθαρρύνουν τα μέσα ενημέρωσης να λαμβάνουν μέτρα αυτορρύθμισης προκειμένου να επιτυγχάνονται οι στόχοι που ορίζονται στο παρόν άρθρο.</a:t>
            </a:r>
          </a:p>
          <a:p>
            <a:pPr algn="just"/>
            <a:endParaRPr lang="el-GR"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14290"/>
            <a:ext cx="8643998" cy="5911873"/>
          </a:xfrm>
        </p:spPr>
        <p:txBody>
          <a:bodyPr>
            <a:noAutofit/>
          </a:bodyPr>
          <a:lstStyle/>
          <a:p>
            <a:pPr algn="just"/>
            <a:r>
              <a:rPr lang="el-GR" sz="1400" b="1" dirty="0" smtClean="0"/>
              <a:t>Άρθρο 15 -  Δικαίωμα του παιδιού να συνοδεύεται από τον ασκούντα τη γονική μέριμνα κατά τη διαδικασία</a:t>
            </a:r>
          </a:p>
          <a:p>
            <a:pPr algn="just"/>
            <a:r>
              <a:rPr lang="el-GR" sz="1400" dirty="0" smtClean="0"/>
              <a:t>1.   Τα κράτη μέλη διασφαλίζουν ότι τα παιδιά έχουν το δικαίωμα να συνοδεύονται από τον ασκούντα τη γονική μέριμνα κατά την ακροαματική διαδικασία στην οποία συμμετέχουν.</a:t>
            </a:r>
          </a:p>
          <a:p>
            <a:pPr algn="just"/>
            <a:r>
              <a:rPr lang="el-GR" sz="1400" dirty="0" smtClean="0"/>
              <a:t>2.   Το παιδί έχει το δικαίωμα να συνοδεύεται από άλλον κατάλληλο ενήλικα, που μπορεί να ορίζεται από το παιδί και να γίνεται αποδεκτός υπό αυτή την ιδιότητα από την αρμόδια αρχή εάν η παρουσία του ασκούντος τη γονική μέριμνα που συνοδεύει το παιδί κατά την ακροαματική διαδικασία:</a:t>
            </a:r>
          </a:p>
          <a:p>
            <a:pPr lvl="1" algn="just"/>
            <a:r>
              <a:rPr lang="el-GR" sz="1400" dirty="0" smtClean="0"/>
              <a:t>Α) θα αντέβαινε στο υπέρτατο συμφέρον του παιδιού·</a:t>
            </a:r>
          </a:p>
          <a:p>
            <a:pPr lvl="1" algn="just"/>
            <a:r>
              <a:rPr lang="el-GR" sz="1400" dirty="0" smtClean="0"/>
              <a:t>Β) δεν είναι εφικτή, επειδή, αν και καταβλήθηκαν εύλογες προσπάθειες, είναι αδύνατη η επικοινωνία με ασκούντα τη γονική μέριμνα ή είναι άγνωστη η ταυτότητά του· ή</a:t>
            </a:r>
          </a:p>
          <a:p>
            <a:pPr lvl="1" algn="just"/>
            <a:r>
              <a:rPr lang="el-GR" sz="1400" dirty="0" smtClean="0"/>
              <a:t>Γ) θα μπορούσε, βάσει αντικειμενικών και πραγματικών περιστατικών, να θέσει σε σοβαρό κίνδυνο την ποινική διαδικασία.</a:t>
            </a:r>
          </a:p>
          <a:p>
            <a:pPr algn="just"/>
            <a:r>
              <a:rPr lang="el-GR" sz="1400" dirty="0" smtClean="0"/>
              <a:t>Όταν το παιδί δεν έχει ορίσει άλλον κατάλληλο ενήλικα, ή όταν ο ενήλικας που έχει οριστεί από το παιδί δεν γίνεται αποδεκτός από την αρμόδια αρχή, η αρμόδια αρχή, λαμβάνοντας υπόψη το υπέρτατο συμφέρον του παιδιού, ορίζει άλλο πρόσωπο για να συνοδεύει το παιδί. Το εν λόγω πρόσωπο μπορεί επίσης να είναι ο εκπρόσωπος αρχής ή άλλου φορέα που έχει την ευθύνη για την προστασία ή την καλή κατάσταση των παιδιών.</a:t>
            </a:r>
          </a:p>
          <a:p>
            <a:pPr algn="just"/>
            <a:r>
              <a:rPr lang="el-GR" sz="1400" dirty="0" smtClean="0"/>
              <a:t>3.   Όταν οι περιστάσεις που οδήγησαν στην εφαρμογή του στοιχείου α), β) ή γ) της παραγράφου 2 έχουν παύσει να υφίστανται, το παιδί έχει το δικαίωμα να συνοδεύεται από τον ασκούντα τη γονική μέριμνα κατά τη διάρκεια των υπολειπόμενων ακροαματικών διαδικασιών.</a:t>
            </a:r>
          </a:p>
          <a:p>
            <a:pPr algn="just"/>
            <a:r>
              <a:rPr lang="el-GR" sz="1400" dirty="0" smtClean="0"/>
              <a:t>4.   Πέρα από το δικαίωμα που προβλέπεται στην παράγραφο 1, τα κράτη μέλη διασφαλίζουν ότι τα παιδιά έχουν το δικαίωμα να συνοδεύονται από τον ασκούντα τη γονική μέριμνα, ή από άλλο κατάλληλο ενήλικα σύμφωνα με την παράγραφο 2, σε στάδια της διαδικασίας άλλα από τις ακροαματικές διαδικασίες στα οποία παρίσταται το παιδί εφόσον η αρμόδια αρχή θεωρεί ότι:</a:t>
            </a:r>
          </a:p>
          <a:p>
            <a:pPr lvl="1" algn="just"/>
            <a:r>
              <a:rPr lang="el-GR" sz="1400" dirty="0" smtClean="0"/>
              <a:t>Α) εξυπηρετείται το υπέρτατο συμφέρον του παιδιού εάν συνοδεύεται από το εν λόγω πρόσωπο· και</a:t>
            </a:r>
          </a:p>
          <a:p>
            <a:pPr lvl="1" algn="just"/>
            <a:r>
              <a:rPr lang="el-GR" sz="1400" dirty="0" smtClean="0"/>
              <a:t>Β) η παρουσία του προσώπου αυτού δεν θίγει την ποινική διαδικασία.</a:t>
            </a:r>
          </a:p>
          <a:p>
            <a:pPr algn="just"/>
            <a:endParaRPr lang="el-GR"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85728"/>
            <a:ext cx="8786874" cy="5840435"/>
          </a:xfrm>
        </p:spPr>
        <p:txBody>
          <a:bodyPr>
            <a:noAutofit/>
          </a:bodyPr>
          <a:lstStyle/>
          <a:p>
            <a:pPr algn="just"/>
            <a:r>
              <a:rPr lang="el-GR" sz="1800" b="1" dirty="0" smtClean="0"/>
              <a:t>Άρθρο 16-  Δικαίωμα των παιδιών να παρίστανται αυτοπροσώπως και να συμμετέχουν στη δίκη τους</a:t>
            </a:r>
          </a:p>
          <a:p>
            <a:pPr algn="just"/>
            <a:r>
              <a:rPr lang="el-GR" sz="1800" dirty="0" smtClean="0"/>
              <a:t>1.   Τα κράτη μέλη διασφαλίζουν ότι τα παιδιά έχουν το δικαίωμα να παρίστανται στη δίκη τους και λαμβάνουν κάθε ενδεδειγμένο μέτρο προκειμένου να καταστεί δυνατή η ουσιαστική συμμετοχή τους στη δίκη, περιλαμβανομένης της δυνατότητας των παιδιών να ακούονται και να εκφράζουν τη γνώμη τους.</a:t>
            </a:r>
          </a:p>
          <a:p>
            <a:pPr algn="just"/>
            <a:r>
              <a:rPr lang="el-GR" sz="1800" dirty="0" smtClean="0"/>
              <a:t>2.   Τα κράτη μέλη διασφαλίζουν ότι τα παιδιά που δεν παρέστησαν στη δίκη τους έχουν δικαίωμα σε νέα δίκη ή σε άλλο μέσο ένδικης προστασίας, σύμφωνα με και υπό τους όρους που καθορίζονται στην οδηγία (ΕΕ) 2016/343.</a:t>
            </a:r>
          </a:p>
          <a:p>
            <a:pPr algn="just"/>
            <a:endParaRPr lang="el-GR" sz="1800" dirty="0" smtClean="0"/>
          </a:p>
          <a:p>
            <a:pPr algn="just"/>
            <a:r>
              <a:rPr lang="el-GR" sz="1800" b="1" dirty="0" smtClean="0"/>
              <a:t>Άρθρο 17 -  Διαδικασίες του ευρωπαϊκού εντάλματος σύλληψης</a:t>
            </a:r>
          </a:p>
          <a:p>
            <a:pPr algn="just"/>
            <a:r>
              <a:rPr lang="el-GR" sz="1800" dirty="0" smtClean="0"/>
              <a:t>Τα κράτη μέλη διασφαλίζουν ότι τα δικαιώματα που αναφέρονται στα άρθρα 4, 5, 6 και 8, στα άρθρα 10 έως 15 και στο άρθρο 18 εφαρμόζονται, τηρουμένων των αναλογιών, σε σχέση με παιδιά που είναι καταζητούμενοι κατά τη σύλληψή τους δυνάμει της διαδικασίας ευρωπαϊκού εντάλματος σύλληψης στο κράτος μέλος εκτέλεσης.</a:t>
            </a:r>
          </a:p>
          <a:p>
            <a:pPr algn="just"/>
            <a:endParaRPr lang="el-GR" sz="1800" dirty="0" smtClean="0"/>
          </a:p>
          <a:p>
            <a:pPr algn="just"/>
            <a:r>
              <a:rPr lang="el-GR" sz="1800" b="1" dirty="0" smtClean="0"/>
              <a:t>Άρθρο 18-  Δικαίωμα στη χορήγηση νομικής συνδρομής</a:t>
            </a:r>
          </a:p>
          <a:p>
            <a:pPr algn="just"/>
            <a:r>
              <a:rPr lang="el-GR" sz="1800" dirty="0" smtClean="0"/>
              <a:t>Τα κράτη μέλη διασφαλίζουν ότι η εθνική νομοθεσία σχετικά με το ευεργέτημα πενίας εγγυάται την ουσιαστική άσκηση του δικαιώματος συνδρομής από δικηγόρο δυνάμει του άρθρου 6.</a:t>
            </a:r>
          </a:p>
          <a:p>
            <a:pPr algn="just"/>
            <a:endParaRPr lang="el-GR"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0"/>
            <a:ext cx="8501122" cy="6286544"/>
          </a:xfrm>
        </p:spPr>
        <p:txBody>
          <a:bodyPr>
            <a:noAutofit/>
          </a:bodyPr>
          <a:lstStyle/>
          <a:p>
            <a:pPr algn="just"/>
            <a:r>
              <a:rPr lang="el-GR" sz="1500" b="1" dirty="0" smtClean="0"/>
              <a:t>Άρθρο 19 -  Μέσα ένδικης προστασίας</a:t>
            </a:r>
          </a:p>
          <a:p>
            <a:pPr algn="just"/>
            <a:r>
              <a:rPr lang="el-GR" sz="1500" dirty="0" smtClean="0"/>
              <a:t>Τα κράτη μέλη διασφαλίζουν ότι τα παιδιά που είναι ύποπτοι ή κατηγορούμενοι σε ποινική διαδικασία και τα παιδιά που είναι καταζητούμενοι έχουν στη διάθεσή τους αποτελεσματικό μέσο ένδικης προστασίας δυνάμει του εθνικού δικαίου σε περίπτωση παραβίασης των δικαιωμάτων τους βάσει της παρούσας οδηγίας.</a:t>
            </a:r>
          </a:p>
          <a:p>
            <a:pPr algn="just"/>
            <a:endParaRPr lang="el-GR" sz="1500" b="1" dirty="0" smtClean="0"/>
          </a:p>
          <a:p>
            <a:pPr algn="just"/>
            <a:r>
              <a:rPr lang="el-GR" sz="1500" b="1" dirty="0" smtClean="0"/>
              <a:t>Άρθρο 20 -  Κατάρτιση</a:t>
            </a:r>
          </a:p>
          <a:p>
            <a:pPr algn="just"/>
            <a:r>
              <a:rPr lang="el-GR" sz="1500" dirty="0" smtClean="0"/>
              <a:t>1.   Τα κράτη μέλη διασφαλίζουν ότι το προσωπικό των αρχών επιβολής του νόμου και των καταστημάτων κράτησης που ασχολείται με υποθέσεις που αφορούν παιδιά λαμβάνει ειδική κατάρτιση σε επίπεδο κατάλληλο για την επαφή του με τα παιδιά όσον αφορά τα δικαιώματα των παιδιών, τις κατάλληλες ανακριτικές τεχνικές, την παιδική ψυχολογία, και την επικοινωνία σε γλώσσα προσαρμοσμένη στο παιδί.</a:t>
            </a:r>
          </a:p>
          <a:p>
            <a:pPr algn="just"/>
            <a:r>
              <a:rPr lang="el-GR" sz="1500" dirty="0" smtClean="0"/>
              <a:t>2.   Με την επιφύλαξη της ανεξαρτησίας της δικαιοσύνης και των διαφορών στην οργάνωση της δικαστικής εξουσίας στα κράτη μέλη, και με τον δέοντα σεβασμό στον ρόλο εκείνων που είναι αρμόδιοι για την κατάρτιση των δικαστών και των εισαγγελέων, τα κράτη μέλη λαμβάνουν κατάλληλα μέτρα προκειμένου να διασφαλίζουν ότι οι δικαστές και οι εισαγγελείς που ασχολούνται με ποινικές διαδικασίες που αφορούν παιδιά διαθέτουν ειδικές ικανότητες στον τομέα αυτό, έχουν ουσιαστική πρόσβαση σε ειδική κατάρτιση, ή αμφότερα.</a:t>
            </a:r>
          </a:p>
          <a:p>
            <a:pPr algn="just"/>
            <a:r>
              <a:rPr lang="el-GR" sz="1500" dirty="0" smtClean="0"/>
              <a:t>3.   Με τον δέοντα σεβασμό στην ανεξαρτησία του νομικού επαγγέλματος και στον ρόλο εκείνων που είναι αρμόδιοι για την κατάρτιση των δικηγόρων, τα κράτη μέλη λαμβάνουν κατάλληλα μέτρα για να προωθήσουν την παροχή ειδικής κατάρτισης όπως αναφέρεται στην παράγραφο 2 στους δικηγόρους που ασχολούνται με ποινικές διαδικασίες που αφορούν παιδιά.</a:t>
            </a:r>
          </a:p>
          <a:p>
            <a:pPr algn="just"/>
            <a:r>
              <a:rPr lang="el-GR" sz="1500" dirty="0" smtClean="0"/>
              <a:t>4.   Μέσω των δημόσιων υπηρεσιών ή της χρηματοδότησης οργανώσεων υποστήριξης παιδιών, τα κράτη μέλη ενθαρρύνουν πρωτοβουλίες, ούτως ώστε όσοι παρέχουν στα παιδιά υποστήριξη και οι υπηρεσίες </a:t>
            </a:r>
            <a:r>
              <a:rPr lang="el-GR" sz="1500" dirty="0" err="1" smtClean="0"/>
              <a:t>αποκαταστατικής</a:t>
            </a:r>
            <a:r>
              <a:rPr lang="el-GR" sz="1500" dirty="0" smtClean="0"/>
              <a:t> δικαιοσύνης να τυγχάνουν επαρκούς κατάρτισης σε επίπεδο κατάλληλο για την επαφή τους με τα παιδιά και να τηρούν τα επαγγελματικά πρότυπα, ώστε να εξασφαλίζεται ότι οι υπηρεσίες αυτές παρέχονται με αμεροληψία, με σεβασμό και με επαγγελματικό τρόπο.</a:t>
            </a:r>
          </a:p>
          <a:p>
            <a:pPr algn="just"/>
            <a:endParaRPr lang="el-GR" sz="15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229600" cy="5554683"/>
          </a:xfrm>
        </p:spPr>
        <p:txBody>
          <a:bodyPr>
            <a:noAutofit/>
          </a:bodyPr>
          <a:lstStyle/>
          <a:p>
            <a:pPr algn="just"/>
            <a:r>
              <a:rPr lang="el-GR" sz="1900" b="1" dirty="0" smtClean="0"/>
              <a:t>Άρθρο 21 -  Συλλογή στοιχείων</a:t>
            </a:r>
          </a:p>
          <a:p>
            <a:pPr algn="just"/>
            <a:r>
              <a:rPr lang="el-GR" sz="1900" dirty="0" smtClean="0"/>
              <a:t>Τα κράτη μέλη, έως τις 11 Ιουνίου 2021 και στη συνέχεια ανά τριετία, αποστέλλουν στην Επιτροπή τα διαθέσιμα δεδομένα που αποδεικνύουν τον τρόπο με τον οποίο έχουν εφαρμοστεί τα δικαιώματα που προβλέπονται στην παρούσα οδηγία.</a:t>
            </a:r>
          </a:p>
          <a:p>
            <a:pPr algn="just"/>
            <a:endParaRPr lang="el-GR" sz="1900" dirty="0" smtClean="0"/>
          </a:p>
          <a:p>
            <a:pPr algn="just"/>
            <a:r>
              <a:rPr lang="el-GR" sz="1900" b="1" dirty="0" smtClean="0"/>
              <a:t>Άρθρο 22 - Έξοδα</a:t>
            </a:r>
          </a:p>
          <a:p>
            <a:pPr algn="just"/>
            <a:r>
              <a:rPr lang="el-GR" sz="1900" dirty="0" smtClean="0"/>
              <a:t>Τα κράτη μέλη καλύπτουν τα έξοδα που προκύπτουν από την εφαρμογή των άρθρων 7, 8 και 9, ανεξάρτητα από την έκβαση της διαδικασίας, εκτός εάν, όσον αφορά τα έξοδα που προκύπτουν από την εφαρμογή του άρθρου 8, αυτά καλύπτονται από ιατρική ασφάλιση.</a:t>
            </a:r>
          </a:p>
          <a:p>
            <a:pPr algn="just"/>
            <a:endParaRPr lang="el-GR" sz="1900" dirty="0" smtClean="0"/>
          </a:p>
          <a:p>
            <a:pPr algn="just"/>
            <a:r>
              <a:rPr lang="el-GR" sz="1900" b="1" dirty="0" smtClean="0"/>
              <a:t>Άρθρο 23- Μη υποβάθμιση των προτύπων</a:t>
            </a:r>
          </a:p>
          <a:p>
            <a:pPr algn="just"/>
            <a:r>
              <a:rPr lang="el-GR" sz="1900" dirty="0" smtClean="0"/>
              <a:t>Καμία διάταξη της παρούσας οδηγίας δεν επιτρέπεται να ερμηνευτεί υπό την έννοια ότι περιορίζει ή παρεκκλίνει από τα δικαιώματα και τις δικονομικές εγγυήσεις που κατοχυρώνονται από τον Χάρτη, την ΕΣΔΑ ή άλλες σχετικές διατάξεις διεθνούς δικαίου, και ιδίως τη σύμβαση του ΟΗΕ για τα δικαιώματα του παιδιού, ή το δίκαιο οποιουδήποτε κράτους μέλους που παρέχει υψηλότερο βαθμό προστασίας.</a:t>
            </a:r>
          </a:p>
          <a:p>
            <a:pPr algn="just"/>
            <a:endParaRPr lang="el-GR" sz="19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654032"/>
          </a:xfrm>
        </p:spPr>
        <p:txBody>
          <a:bodyPr>
            <a:normAutofit fontScale="90000"/>
          </a:bodyPr>
          <a:lstStyle/>
          <a:p>
            <a:r>
              <a:rPr lang="el-GR" dirty="0" smtClean="0"/>
              <a:t>Ελλάδα </a:t>
            </a:r>
            <a:endParaRPr lang="el-GR" dirty="0"/>
          </a:p>
        </p:txBody>
      </p:sp>
      <p:sp>
        <p:nvSpPr>
          <p:cNvPr id="3" name="2 - Θέση περιεχομένου"/>
          <p:cNvSpPr>
            <a:spLocks noGrp="1"/>
          </p:cNvSpPr>
          <p:nvPr>
            <p:ph idx="1"/>
          </p:nvPr>
        </p:nvSpPr>
        <p:spPr>
          <a:xfrm>
            <a:off x="142844" y="714356"/>
            <a:ext cx="8786874" cy="5643602"/>
          </a:xfrm>
        </p:spPr>
        <p:txBody>
          <a:bodyPr>
            <a:noAutofit/>
          </a:bodyPr>
          <a:lstStyle/>
          <a:p>
            <a:pPr algn="just"/>
            <a:r>
              <a:rPr lang="el-GR" sz="1500" i="1" dirty="0" err="1" smtClean="0"/>
              <a:t>Παραβατική</a:t>
            </a:r>
            <a:r>
              <a:rPr lang="el-GR" sz="1500" i="1" dirty="0" smtClean="0"/>
              <a:t> </a:t>
            </a:r>
            <a:r>
              <a:rPr lang="el-GR" sz="1500" dirty="0" smtClean="0"/>
              <a:t>χαρακτηρίζεται η </a:t>
            </a:r>
            <a:r>
              <a:rPr lang="el-GR" sz="1500" i="1" dirty="0" smtClean="0"/>
              <a:t>μη κοινωνικά αποδεκτή συμπεριφορά</a:t>
            </a:r>
            <a:r>
              <a:rPr lang="el-GR" sz="1500" b="1" i="1" dirty="0" smtClean="0"/>
              <a:t>,</a:t>
            </a:r>
            <a:r>
              <a:rPr lang="el-GR" sz="1500" i="1" dirty="0" smtClean="0"/>
              <a:t> που αντιβαίνει σε νομικό-ποινικό κανόνα.</a:t>
            </a:r>
            <a:r>
              <a:rPr lang="el-GR" sz="1500" dirty="0" smtClean="0"/>
              <a:t> Όμως, η γενική έννοια της </a:t>
            </a:r>
            <a:r>
              <a:rPr lang="el-GR" sz="1500" i="1" dirty="0" smtClean="0"/>
              <a:t>παραβατικότητας</a:t>
            </a:r>
            <a:r>
              <a:rPr lang="el-GR" sz="1500" dirty="0" smtClean="0"/>
              <a:t> δεν συμπίπτει με εκείνη της </a:t>
            </a:r>
            <a:r>
              <a:rPr lang="el-GR" sz="1500" i="1" dirty="0" smtClean="0"/>
              <a:t>παραβατικότητας των ανηλίκων</a:t>
            </a:r>
            <a:r>
              <a:rPr lang="el-GR" sz="1500" b="1" i="1" dirty="0" smtClean="0"/>
              <a:t>:</a:t>
            </a:r>
            <a:r>
              <a:rPr lang="el-GR" sz="1500" dirty="0" smtClean="0"/>
              <a:t> Για να θεωρηθεί ο ανήλικος ως «</a:t>
            </a:r>
            <a:r>
              <a:rPr lang="el-GR" sz="1500" i="1" dirty="0" smtClean="0"/>
              <a:t>παραβάτης</a:t>
            </a:r>
            <a:r>
              <a:rPr lang="el-GR" sz="1500" dirty="0" smtClean="0"/>
              <a:t>» θα πρέπει να έχει προβεί σε ενέργειες ή παραλείψεις, που αποτελούν </a:t>
            </a:r>
            <a:r>
              <a:rPr lang="el-GR" sz="1500" i="1" dirty="0" smtClean="0"/>
              <a:t>«νομική παράβαση και συνεπάγονται σύλληψη και προσαγωγή του στο</a:t>
            </a:r>
            <a:r>
              <a:rPr lang="el-GR" sz="1500" dirty="0" smtClean="0"/>
              <a:t> </a:t>
            </a:r>
            <a:r>
              <a:rPr lang="el-GR" sz="1500" i="1" dirty="0" smtClean="0"/>
              <a:t>Δικαστήριο Ανηλίκων»</a:t>
            </a:r>
          </a:p>
          <a:p>
            <a:pPr lvl="1" algn="just"/>
            <a:r>
              <a:rPr lang="el-GR" sz="1500" dirty="0" smtClean="0"/>
              <a:t>Μόνον όταν έχει σχηματισθεί ποινική δικογραφία σε βάρος του ανηλίκου και εφόσον οδηγηθεί από τις αρμόδιες αρχές ενώπιον του αρμόδιου δικαστηρίου, τότε θεωρείται </a:t>
            </a:r>
            <a:r>
              <a:rPr lang="el-GR" sz="1500" i="1" dirty="0" smtClean="0"/>
              <a:t>παραβάτης</a:t>
            </a:r>
            <a:r>
              <a:rPr lang="el-GR" sz="1500" dirty="0" smtClean="0"/>
              <a:t>, ενώ οι υπόλοιποι που κατηγορούνται για πταίσματα και δεν τους επιβάλλεται ποινή, δεν μπορούν να θεωρηθούν </a:t>
            </a:r>
            <a:r>
              <a:rPr lang="el-GR" sz="1500" i="1" dirty="0" smtClean="0"/>
              <a:t>παραβάτες</a:t>
            </a:r>
            <a:r>
              <a:rPr lang="el-GR" sz="1500" dirty="0" smtClean="0"/>
              <a:t>.</a:t>
            </a:r>
          </a:p>
          <a:p>
            <a:pPr algn="just"/>
            <a:r>
              <a:rPr lang="el-GR" sz="1500" dirty="0" smtClean="0"/>
              <a:t>Η «</a:t>
            </a:r>
            <a:r>
              <a:rPr lang="el-GR" sz="1500" i="1" dirty="0" smtClean="0"/>
              <a:t>παραβατικότητα</a:t>
            </a:r>
            <a:r>
              <a:rPr lang="el-GR" sz="1500" dirty="0" smtClean="0"/>
              <a:t>» και η «</a:t>
            </a:r>
            <a:r>
              <a:rPr lang="el-GR" sz="1500" i="1" dirty="0" smtClean="0"/>
              <a:t>εγκληματικότητα</a:t>
            </a:r>
            <a:r>
              <a:rPr lang="el-GR" sz="1500" dirty="0" smtClean="0"/>
              <a:t>» είναι δύο έννοιες που φέρονται ως ταυτόσημες. Στην ουσία, όμως, υπάρχει μεταξύ τους μία ποιοτική διαφορά και αυτό γίνεται φανερότερο όταν αναφερόμαστε </a:t>
            </a:r>
            <a:r>
              <a:rPr lang="el-GR" sz="1500" i="1" dirty="0" smtClean="0"/>
              <a:t>σε παραβατικότητα ανηλίκων.</a:t>
            </a:r>
            <a:r>
              <a:rPr lang="el-GR" sz="1500" dirty="0" smtClean="0"/>
              <a:t> </a:t>
            </a:r>
          </a:p>
          <a:p>
            <a:pPr lvl="1" algn="just"/>
            <a:r>
              <a:rPr lang="el-GR" sz="1500" dirty="0" smtClean="0"/>
              <a:t>Ο όρος </a:t>
            </a:r>
            <a:r>
              <a:rPr lang="el-GR" sz="1500" i="1" dirty="0" smtClean="0"/>
              <a:t>«παραβάτης»</a:t>
            </a:r>
            <a:r>
              <a:rPr lang="el-GR" sz="1500" dirty="0" smtClean="0"/>
              <a:t> δεν περιέχει κατ’ ανάγκη καταλογισμό και δεν έχει αρνητικό πρόσημο σε σχέση με τον όρο </a:t>
            </a:r>
            <a:r>
              <a:rPr lang="el-GR" sz="1500" i="1" dirty="0" smtClean="0"/>
              <a:t>«εγκληματίας». </a:t>
            </a:r>
          </a:p>
          <a:p>
            <a:pPr lvl="1" algn="just"/>
            <a:r>
              <a:rPr lang="el-GR" sz="1500" dirty="0" smtClean="0"/>
              <a:t>Εξάλλου, «…</a:t>
            </a:r>
            <a:r>
              <a:rPr lang="el-GR" sz="1500" i="1" dirty="0" smtClean="0"/>
              <a:t>από ετών στα διεθνή ή διακρατικά κείμενα, π.χ. του Συμβουλίου της Ευρώπης, ο όρος «παραβατικότητα» (</a:t>
            </a:r>
            <a:r>
              <a:rPr lang="el-GR" sz="1500" i="1" dirty="0" err="1" smtClean="0"/>
              <a:t>delinquency</a:t>
            </a:r>
            <a:r>
              <a:rPr lang="el-GR" sz="1500" i="1" dirty="0" smtClean="0"/>
              <a:t>) θεωρείται περίπου αυτονόητος για ανηλίκους, αντί του όρου «εγκληματικότητα». Και ακόμη, οι ίδιες οι αξιόποινες πράξεις των ανηλίκων δεν μπορούν ποτέ να έχουν, κατά το Ελληνικό Δίκαιο (α. 18 ΠΚ), τον χαρακτήρα κακουργήματος, έχουν μόνο χαρακτήρα πλημμελήματος</a:t>
            </a:r>
            <a:r>
              <a:rPr lang="el-GR" sz="1500" dirty="0" smtClean="0"/>
              <a:t>…»</a:t>
            </a:r>
            <a:endParaRPr lang="el-GR" sz="1500" b="1" dirty="0" smtClean="0"/>
          </a:p>
          <a:p>
            <a:pPr algn="just"/>
            <a:r>
              <a:rPr lang="el-GR" sz="1500" b="1" dirty="0" smtClean="0"/>
              <a:t> </a:t>
            </a:r>
            <a:r>
              <a:rPr lang="el-GR" sz="1500" dirty="0" smtClean="0"/>
              <a:t>Με την αντικατάσταση του όρου </a:t>
            </a:r>
            <a:r>
              <a:rPr lang="el-GR" sz="1500" b="1" dirty="0" smtClean="0"/>
              <a:t>«</a:t>
            </a:r>
            <a:r>
              <a:rPr lang="el-GR" sz="1500" i="1" dirty="0" smtClean="0"/>
              <a:t>ανήλικοι</a:t>
            </a:r>
            <a:r>
              <a:rPr lang="el-GR" sz="1500" dirty="0" smtClean="0"/>
              <a:t> </a:t>
            </a:r>
            <a:r>
              <a:rPr lang="el-GR" sz="1500" i="1" dirty="0" smtClean="0"/>
              <a:t>εγκληματίες</a:t>
            </a:r>
            <a:r>
              <a:rPr lang="el-GR" sz="1500" b="1" dirty="0" smtClean="0"/>
              <a:t>»</a:t>
            </a:r>
            <a:r>
              <a:rPr lang="el-GR" sz="1500" dirty="0" smtClean="0"/>
              <a:t> </a:t>
            </a:r>
            <a:r>
              <a:rPr lang="el-GR" sz="1500" dirty="0" smtClean="0"/>
              <a:t>του </a:t>
            </a:r>
            <a:r>
              <a:rPr lang="el-GR" sz="1500" dirty="0" smtClean="0"/>
              <a:t>Ποινικού Κώδικα (άρθρο 121 ΠΚ), με τον πιο δόκιμο </a:t>
            </a:r>
            <a:r>
              <a:rPr lang="el-GR" sz="1500" b="1" dirty="0" smtClean="0"/>
              <a:t>«</a:t>
            </a:r>
            <a:r>
              <a:rPr lang="el-GR" sz="1500" i="1" dirty="0" smtClean="0"/>
              <a:t>Ειδικές διατάξεις για ανηλίκους</a:t>
            </a:r>
            <a:r>
              <a:rPr lang="el-GR" sz="1500" b="1" dirty="0" smtClean="0"/>
              <a:t>»</a:t>
            </a:r>
            <a:r>
              <a:rPr lang="el-GR" sz="1500" dirty="0" smtClean="0"/>
              <a:t> (άρθρο 1 του Ν. 3189/2003), αποφεύγεται ο στιγματισμός ενός νέου με τον χαρακτηρισμό του ως </a:t>
            </a:r>
            <a:r>
              <a:rPr lang="el-GR" sz="1500" i="1" dirty="0" smtClean="0"/>
              <a:t>εγκληματία</a:t>
            </a:r>
            <a:r>
              <a:rPr lang="el-GR" sz="1500" dirty="0" smtClean="0"/>
              <a:t>. Η ορολογία αυτή αποτελούσε </a:t>
            </a:r>
            <a:r>
              <a:rPr lang="el-GR" sz="1500" i="1" dirty="0" smtClean="0"/>
              <a:t>«</a:t>
            </a:r>
            <a:r>
              <a:rPr lang="el-GR" sz="1500" i="1" dirty="0" err="1" smtClean="0"/>
              <a:t>απαξιωτικό</a:t>
            </a:r>
            <a:r>
              <a:rPr lang="el-GR" sz="1500" i="1" dirty="0" smtClean="0"/>
              <a:t> χαρακτηρισμό που δεν συνάδει με τη φιλοσοφία που πρέπει να διέπει το Δίκαιο</a:t>
            </a:r>
            <a:r>
              <a:rPr lang="el-GR" sz="1500" dirty="0" smtClean="0"/>
              <a:t> </a:t>
            </a:r>
            <a:r>
              <a:rPr lang="el-GR" sz="1500" i="1" dirty="0" smtClean="0"/>
              <a:t>Ανηλίκων, το οποίο είναι πρωτίστως δίκαιο προστασίας και πρόληψης και όχι καταστολής</a:t>
            </a:r>
            <a:r>
              <a:rPr lang="el-GR" sz="1500" dirty="0" smtClean="0"/>
              <a:t> και </a:t>
            </a:r>
            <a:r>
              <a:rPr lang="el-GR" sz="1500" i="1" dirty="0" smtClean="0"/>
              <a:t>στιγματισμού»</a:t>
            </a:r>
            <a:endParaRPr lang="el-GR" sz="1500" dirty="0" smtClean="0"/>
          </a:p>
          <a:p>
            <a:pPr algn="just"/>
            <a:endParaRPr lang="el-GR" sz="15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r>
              <a:rPr lang="el-GR" sz="1500" b="1" dirty="0" smtClean="0"/>
              <a:t>ΠΑΡΑΓΟΝΤΕΣ ΠΑΡΑΒΑΤΙΚΗΣ ΣΥΜΠΕΡΙΦΟΡΑΣ</a:t>
            </a:r>
          </a:p>
          <a:p>
            <a:pPr algn="just"/>
            <a:r>
              <a:rPr lang="el-GR" sz="1500" dirty="0" smtClean="0"/>
              <a:t>Μία σειρά παραγόντων που συμβάλλουν στο γενικό πλαίσιο της </a:t>
            </a:r>
            <a:r>
              <a:rPr lang="el-GR" sz="1500" dirty="0" err="1" smtClean="0"/>
              <a:t>παραβατικής</a:t>
            </a:r>
            <a:r>
              <a:rPr lang="el-GR" sz="1500" dirty="0" smtClean="0"/>
              <a:t> συμπεριφοράς των ανηλίκων και της τροφοδότησης της βίας εκ μέρους τους, υποδεικνύει η Διεύθυνση Ασφαλείας Αττικής: Η επίδραση του κοινωνικού περιβάλλοντος, η αλλαγή των οικονομικών και κοινωνικών  συνθηκών στην Ελλάδα</a:t>
            </a:r>
            <a:r>
              <a:rPr lang="el-GR" sz="1500" b="1" dirty="0" smtClean="0"/>
              <a:t>,</a:t>
            </a:r>
            <a:r>
              <a:rPr lang="el-GR" sz="1500" dirty="0" smtClean="0"/>
              <a:t> ιδίως κατά την τελευταία δεκαετία, το οικογενειακό και σχολικό περιβάλλον και τα Μέσα Μαζικής Ενημέρωσης διαδραματίζουν σπουδαίο ρόλο για την ανάπτυξη και διάδοση προβληματικών καταστάσεων που εμπλέκουν νέους. </a:t>
            </a:r>
          </a:p>
          <a:p>
            <a:pPr algn="just"/>
            <a:r>
              <a:rPr lang="el-GR" sz="1500" dirty="0" smtClean="0"/>
              <a:t>Το νεαρό της ηλικίας τους, σε συνδυασμό με το γεγονός ότι η εν γένει προσωπικότητά τους τελεί υπό διαμόρφωση, μας οδηγεί στο πόρισμα ότι η συμπεριφορά των ανηλίκων επηρεάζεται, χωρίς αμφιβολία, από παράγοντες, όπως είναι η οικογένεια και το σχολείο. Όταν, λοιπόν, στα πλαίσια των άμεσων διαπροσωπικών σχέσεων του ανηλίκου εκδηλώνονται μορφές βίας, είναι αυξημένη η πιθανότητα να εμφανίσει παρεκκλίνουσα συμπεριφορά.-</a:t>
            </a:r>
          </a:p>
          <a:p>
            <a:pPr algn="just"/>
            <a:r>
              <a:rPr lang="el-GR" sz="1500" dirty="0" smtClean="0"/>
              <a:t>Από κοινωνικές έρευνες της ΥΕΑ (Υπηρεσίας Επιμελητών Ανηλίκων) και από τηρούμενα στοιχεία της Ελληνικής Αστυνομίας, προκύπτει ποια είναι τα κυριότερα χαρακτηριστικά των ανηλίκων δραστών: </a:t>
            </a:r>
          </a:p>
          <a:p>
            <a:pPr lvl="1" algn="just"/>
            <a:r>
              <a:rPr lang="el-GR" sz="1500" dirty="0" smtClean="0"/>
              <a:t>Το μεγαλύτερο ποσοστό των ανηλίκων παραβατών είναι αγόρια και η κρίσιμη ηλικία κατά την οποία παρεκκλίνουν από το νόμο είναι μεταξύ του δέκατου τρίτου (13</a:t>
            </a:r>
            <a:r>
              <a:rPr lang="el-GR" sz="1500" baseline="30000" dirty="0" smtClean="0"/>
              <a:t>ου</a:t>
            </a:r>
            <a:r>
              <a:rPr lang="el-GR" sz="1500" dirty="0" smtClean="0"/>
              <a:t>) έως και του δέκατου έβδομου (17</a:t>
            </a:r>
            <a:r>
              <a:rPr lang="el-GR" sz="1500" baseline="30000" dirty="0" smtClean="0"/>
              <a:t>ου</a:t>
            </a:r>
            <a:r>
              <a:rPr lang="el-GR" sz="1500" dirty="0" smtClean="0"/>
              <a:t>) έτους της ηλικίας τους. </a:t>
            </a:r>
          </a:p>
          <a:p>
            <a:pPr lvl="1" algn="just"/>
            <a:r>
              <a:rPr lang="el-GR" sz="1500" dirty="0" smtClean="0"/>
              <a:t>Προέρχονται κυρίως από μικροαστικές τάξεις και αντιμετωπίζουν οικονομικά και, πολλές φορές, και ψυχικά προβλήματα. </a:t>
            </a:r>
          </a:p>
          <a:p>
            <a:pPr lvl="1" algn="just"/>
            <a:r>
              <a:rPr lang="el-GR" sz="1500" dirty="0" smtClean="0"/>
              <a:t>Η πλειοψηφία φέρεται να έχει ολοκληρώσει με χαμηλή επίδοση τη βασική εκπαίδευση, ενώ μεγάλο ποσοστό την έχει διακόψει πριν την ολοκλήρωσή της, κυρίως προς ανεύρεση εργασίας.</a:t>
            </a:r>
          </a:p>
          <a:p>
            <a:pPr algn="just"/>
            <a:endParaRPr lang="el-GR"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74638"/>
            <a:ext cx="8401080" cy="654032"/>
          </a:xfrm>
        </p:spPr>
        <p:txBody>
          <a:bodyPr>
            <a:normAutofit/>
          </a:bodyPr>
          <a:lstStyle/>
          <a:p>
            <a:r>
              <a:rPr lang="el-GR" sz="3000" dirty="0" smtClean="0"/>
              <a:t>  Τα αίτια της νεανικής εγκληματικότητας</a:t>
            </a:r>
            <a:endParaRPr lang="el-GR" sz="3000" dirty="0"/>
          </a:p>
        </p:txBody>
      </p:sp>
      <p:sp>
        <p:nvSpPr>
          <p:cNvPr id="3" name="2 - Θέση περιεχομένου"/>
          <p:cNvSpPr>
            <a:spLocks noGrp="1"/>
          </p:cNvSpPr>
          <p:nvPr>
            <p:ph idx="1"/>
          </p:nvPr>
        </p:nvSpPr>
        <p:spPr>
          <a:xfrm>
            <a:off x="457200" y="1071546"/>
            <a:ext cx="8229600" cy="5500726"/>
          </a:xfrm>
        </p:spPr>
        <p:txBody>
          <a:bodyPr>
            <a:noAutofit/>
          </a:bodyPr>
          <a:lstStyle/>
          <a:p>
            <a:pPr algn="just"/>
            <a:r>
              <a:rPr lang="el-GR" sz="1800" dirty="0" smtClean="0"/>
              <a:t>Είναι πολλά και ποικίλα τα αίτια ή οι περιστάσεις που μπορούν να κάνουν έναν ανήλικο να παρανομήσει, χωρίς ωστόσο να υπάρχει γενική συναίνεση περί αυτών μεταξύ των μελετητών του θέματος. Όμως, ξεκινώντας από εκείνα που είναι γενικά τα πλέον αποδεκτά και εστιάζοντας ειδικότερα σε εκείνα που αφορούν οικονομικούς και </a:t>
            </a:r>
            <a:r>
              <a:rPr lang="el-GR" sz="1800" dirty="0" err="1" smtClean="0"/>
              <a:t>κοινωνικοπεριβαλλοντικούς</a:t>
            </a:r>
            <a:r>
              <a:rPr lang="el-GR" sz="1800" dirty="0" smtClean="0"/>
              <a:t> παράγοντες — διότι αυτά κυρίως είναι ίσως τα πιο ενδιαφέροντα για τους σκοπούς της παρούσας γνωμοδότησης — μπορούμε να επισημάνουμε τα εξής:</a:t>
            </a:r>
          </a:p>
          <a:p>
            <a:pPr algn="just"/>
            <a:r>
              <a:rPr lang="el-GR" sz="1800" dirty="0" smtClean="0"/>
              <a:t>Προέλευση των ανηλίκων από διαλυμένες οικογένειες (</a:t>
            </a:r>
            <a:r>
              <a:rPr lang="el-GR" sz="1800" dirty="0" err="1" smtClean="0"/>
              <a:t>broken</a:t>
            </a:r>
            <a:r>
              <a:rPr lang="el-GR" sz="1800" dirty="0" smtClean="0"/>
              <a:t> </a:t>
            </a:r>
            <a:r>
              <a:rPr lang="el-GR" sz="1800" dirty="0" err="1" smtClean="0"/>
              <a:t>homes</a:t>
            </a:r>
            <a:r>
              <a:rPr lang="el-GR" sz="1800" dirty="0" smtClean="0"/>
              <a:t>) ή ακόμη και περιστασιακές δυσκολίες συμβιβασμού της οικογενειακής και της επαγγελματικής ζωής, αμφότερες καταστάσεις όπου εμφανίζονται όλο και συχνότερα περιπτώσεις αδιαφορίας και έλλειψης ορίων και ελέγχου όσον αφορά τα παιδιά. Αυτό ωθεί μερικές φορές ορισμένους νέους να προσπαθήσουν να αντισταθμίσουν αυτές τις ελλείψεις με την ένταξη σε ομάδες ή συμμορίες νέων, οι οποίες χαρακτηρίζονται και από κάποια πολύ ευδιάκριτη μορφή συγγένειας (ιδεολογική, μουσική, </a:t>
            </a:r>
            <a:r>
              <a:rPr lang="el-GR" sz="1800" dirty="0" err="1" smtClean="0"/>
              <a:t>εθνοτική</a:t>
            </a:r>
            <a:r>
              <a:rPr lang="el-GR" sz="1800" dirty="0" smtClean="0"/>
              <a:t>, αθλητική κλπ.), αλλά το κυριότερο χαρακτηριστικό τους είναι συνήθως η </a:t>
            </a:r>
            <a:r>
              <a:rPr lang="el-GR" sz="1800" dirty="0" err="1" smtClean="0"/>
              <a:t>παραβατική</a:t>
            </a:r>
            <a:r>
              <a:rPr lang="el-GR" sz="1800" dirty="0" smtClean="0"/>
              <a:t> </a:t>
            </a:r>
            <a:r>
              <a:rPr lang="el-GR" sz="1800" dirty="0" smtClean="0"/>
              <a:t>συμπεριφορά. Στους κόλπους αυτού του είδους των ομάδων παράγεται υψηλό ποσοστό αντικοινωνικών (βανδαλισμοί, γκράφιτι) ή άμεσα βίαιων και εγκληματικών συμπεριφορών.</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072230"/>
          </a:xfrm>
        </p:spPr>
        <p:txBody>
          <a:bodyPr>
            <a:normAutofit/>
          </a:bodyPr>
          <a:lstStyle/>
          <a:p>
            <a:pPr algn="just"/>
            <a:r>
              <a:rPr lang="el-GR" sz="2000" b="1" dirty="0" smtClean="0"/>
              <a:t>ΟΡΙΑ ΠΟΙΝΙΚΗΣ ΑΝΗΛΙΚΟΤΗΤΑΣ</a:t>
            </a:r>
          </a:p>
          <a:p>
            <a:pPr algn="just"/>
            <a:r>
              <a:rPr lang="el-GR" sz="2000" b="1" dirty="0" smtClean="0"/>
              <a:t> </a:t>
            </a:r>
            <a:r>
              <a:rPr lang="el-GR" sz="2000" dirty="0" smtClean="0"/>
              <a:t>Όσον αφορά στα όρια της ποινικής ανηλικότητας, κατά το άρθρο 1 του Ν. 3189/2003, με το οποίο αντικαταστάθηκε το άρθρο 121 παρ. 1 ΠΚ, ως </a:t>
            </a:r>
            <a:r>
              <a:rPr lang="el-GR" sz="2000" i="1" dirty="0" smtClean="0"/>
              <a:t>«ανήλικοι»</a:t>
            </a:r>
            <a:r>
              <a:rPr lang="el-GR" sz="2000" dirty="0" smtClean="0"/>
              <a:t> ορίζονται </a:t>
            </a:r>
          </a:p>
          <a:p>
            <a:pPr lvl="1" algn="just"/>
            <a:r>
              <a:rPr lang="el-GR" sz="2000" i="1" dirty="0" smtClean="0"/>
              <a:t>«αυτοί που</a:t>
            </a:r>
            <a:r>
              <a:rPr lang="el-GR" sz="2000" dirty="0" smtClean="0"/>
              <a:t> </a:t>
            </a:r>
            <a:r>
              <a:rPr lang="el-GR" sz="2000" i="1" dirty="0" smtClean="0"/>
              <a:t>κατά τον χρόνο τέλεσης της πράξης έχουν ηλικία μεταξύ του όγδοου και του δέκατου όγδοου</a:t>
            </a:r>
            <a:r>
              <a:rPr lang="el-GR" sz="2000" dirty="0" smtClean="0"/>
              <a:t> </a:t>
            </a:r>
            <a:r>
              <a:rPr lang="el-GR" sz="2000" i="1" dirty="0" smtClean="0"/>
              <a:t>έτους της ηλικίας τους συμπληρωμένων».</a:t>
            </a:r>
            <a:r>
              <a:rPr lang="el-GR" sz="2000" dirty="0" smtClean="0"/>
              <a:t> </a:t>
            </a:r>
          </a:p>
          <a:p>
            <a:pPr algn="just"/>
            <a:r>
              <a:rPr lang="el-GR" sz="2000" dirty="0" smtClean="0"/>
              <a:t>Η νέα αυτή διάταξη καταργεί τη διάκριση μεταξύ </a:t>
            </a:r>
            <a:r>
              <a:rPr lang="el-GR" sz="2000" i="1" dirty="0" smtClean="0"/>
              <a:t>«παιδιών»</a:t>
            </a:r>
            <a:r>
              <a:rPr lang="el-GR" sz="2000" dirty="0" smtClean="0"/>
              <a:t> και </a:t>
            </a:r>
            <a:r>
              <a:rPr lang="el-GR" sz="2000" i="1" dirty="0" smtClean="0"/>
              <a:t>«εφήβων»</a:t>
            </a:r>
            <a:r>
              <a:rPr lang="el-GR" sz="2000" b="1" i="1" dirty="0" smtClean="0"/>
              <a:t>,</a:t>
            </a:r>
            <a:r>
              <a:rPr lang="el-GR" sz="2000" dirty="0" smtClean="0"/>
              <a:t> όπως προέβλεπε το </a:t>
            </a:r>
            <a:r>
              <a:rPr lang="el-GR" sz="2000" dirty="0" err="1" smtClean="0"/>
              <a:t>προϊσχύσαν</a:t>
            </a:r>
            <a:r>
              <a:rPr lang="el-GR" sz="2000" dirty="0" smtClean="0"/>
              <a:t> </a:t>
            </a:r>
          </a:p>
          <a:p>
            <a:pPr algn="just"/>
            <a:r>
              <a:rPr lang="el-GR" sz="2000" dirty="0" smtClean="0"/>
              <a:t>Η κατάργηση του διαχωρισμού αυτού κρίθηκε αναγκαία, διότι, </a:t>
            </a:r>
          </a:p>
          <a:p>
            <a:pPr lvl="1" algn="just"/>
            <a:r>
              <a:rPr lang="el-GR" sz="2000" dirty="0" smtClean="0"/>
              <a:t>κατά την Σύμβαση για τα Δικαιώματα του Παιδιού, </a:t>
            </a:r>
            <a:r>
              <a:rPr lang="el-GR" sz="2000" i="1" dirty="0" smtClean="0"/>
              <a:t>«παιδί»</a:t>
            </a:r>
            <a:r>
              <a:rPr lang="el-GR" sz="2000" dirty="0" smtClean="0"/>
              <a:t> θεωρείται    </a:t>
            </a:r>
            <a:r>
              <a:rPr lang="el-GR" sz="2000" i="1" dirty="0" smtClean="0"/>
              <a:t>«κάθε ανθρώπινο ον κάτω των δεκαοκτώ</a:t>
            </a:r>
            <a:r>
              <a:rPr lang="el-GR" sz="2000" dirty="0" smtClean="0"/>
              <a:t> </a:t>
            </a:r>
            <a:r>
              <a:rPr lang="el-GR" sz="2000" i="1" dirty="0" smtClean="0"/>
              <a:t>ετών»</a:t>
            </a:r>
            <a:r>
              <a:rPr lang="el-GR" sz="2000" dirty="0" smtClean="0"/>
              <a:t> και, </a:t>
            </a:r>
          </a:p>
          <a:p>
            <a:pPr lvl="1" algn="just"/>
            <a:r>
              <a:rPr lang="el-GR" sz="2000" i="1" dirty="0" smtClean="0"/>
              <a:t>«σύμφωνα με τις αντιλήψεις της εξελικτικής ψυχολογίας, η ωρίμανση</a:t>
            </a:r>
            <a:r>
              <a:rPr lang="el-GR" sz="2000" dirty="0" smtClean="0"/>
              <a:t> </a:t>
            </a:r>
            <a:r>
              <a:rPr lang="el-GR" sz="2000" i="1" dirty="0" smtClean="0"/>
              <a:t>(σωματική, ψυχική, διανοητική) είναι εξατομικευμένη διαδικασία και επομένως η εφηβεία</a:t>
            </a:r>
            <a:r>
              <a:rPr lang="el-GR" sz="2000" dirty="0" smtClean="0"/>
              <a:t> δεν </a:t>
            </a:r>
            <a:r>
              <a:rPr lang="el-GR" sz="2000" i="1" dirty="0" smtClean="0"/>
              <a:t>αρχίζει για όλους ανεξαιρέτως από μία συγκεκριμένη ηλικία (αγόρια/κορίτσια, κάτοικοι</a:t>
            </a:r>
            <a:r>
              <a:rPr lang="el-GR" sz="2000" dirty="0" smtClean="0"/>
              <a:t> </a:t>
            </a:r>
            <a:r>
              <a:rPr lang="el-GR" sz="2000" i="1" dirty="0" smtClean="0"/>
              <a:t>αστικών/αγροτικών περιοχών, ημεδαποί/αλλοδαποί κλπ)</a:t>
            </a:r>
            <a:endParaRPr lang="el-GR" sz="2000" dirty="0" smtClean="0"/>
          </a:p>
          <a:p>
            <a:pPr algn="just"/>
            <a:endParaRPr lang="el-GR"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r>
              <a:rPr lang="el-GR" sz="1500" dirty="0" smtClean="0"/>
              <a:t>Ο ποινικός νομοθέτης διακρίνει τους ανηλίκους σε τρεις κατηγορίες ανάλογα με την ηλικία τους:</a:t>
            </a:r>
          </a:p>
          <a:p>
            <a:pPr algn="just"/>
            <a:r>
              <a:rPr lang="el-GR" sz="1500" b="1" dirty="0" smtClean="0"/>
              <a:t>Α)</a:t>
            </a:r>
            <a:r>
              <a:rPr lang="el-GR" sz="1500" dirty="0" smtClean="0"/>
              <a:t> Ανήλικοι ποινικώς αδιάφοροι είναι όσοι έχουν ηλικία κάτω των οκτώ ετών </a:t>
            </a:r>
            <a:r>
              <a:rPr lang="el-GR" sz="1500" i="1" dirty="0" smtClean="0"/>
              <a:t>(νήπια)</a:t>
            </a:r>
            <a:r>
              <a:rPr lang="el-GR" sz="1500" b="1" i="1" dirty="0" smtClean="0"/>
              <a:t>,</a:t>
            </a:r>
            <a:r>
              <a:rPr lang="el-GR" sz="1500" dirty="0" smtClean="0"/>
              <a:t> οι οποίοι δεν τελούν καν αξιόποινη πράξη. Συνεπώς, δεν επιτρέπεται να υποβληθούν στα μέτρα του Ποινικού Κώδικα, αλλά αντιμετωπίζονται με αυτά του Αστικού Κώδικα, ιδίως σωφρονιστικά, από τους γονείς,</a:t>
            </a:r>
          </a:p>
          <a:p>
            <a:pPr algn="just"/>
            <a:r>
              <a:rPr lang="el-GR" sz="1500" b="1" dirty="0" smtClean="0"/>
              <a:t>Β)</a:t>
            </a:r>
            <a:r>
              <a:rPr lang="el-GR" sz="1500" dirty="0" smtClean="0"/>
              <a:t> Ανήλικοι ποινικώς ανεύθυνοι είναι οι νεαροί που διανύουν από το όγδοο (8</a:t>
            </a:r>
            <a:r>
              <a:rPr lang="el-GR" sz="1500" baseline="30000" dirty="0" smtClean="0"/>
              <a:t>ο</a:t>
            </a:r>
            <a:r>
              <a:rPr lang="el-GR" sz="1500" dirty="0" smtClean="0"/>
              <a:t>) έως και το δέκατο πέμπτο (15</a:t>
            </a:r>
            <a:r>
              <a:rPr lang="el-GR" sz="1500" baseline="30000" dirty="0" smtClean="0"/>
              <a:t>ο</a:t>
            </a:r>
            <a:r>
              <a:rPr lang="el-GR" sz="1500" dirty="0" smtClean="0"/>
              <a:t>) έτος της ηλικίας τους. Το άρθρο 126 παρ. 1,2 ΠΚ όριζε ως </a:t>
            </a:r>
            <a:r>
              <a:rPr lang="el-GR" sz="1500" i="1" dirty="0" smtClean="0"/>
              <a:t>ποινικά ανεύθυνους </a:t>
            </a:r>
            <a:r>
              <a:rPr lang="el-GR" sz="1500" dirty="0" smtClean="0"/>
              <a:t>εκείνους που τέλεσαν αξιόποινη πράξη μεταξύ του όγδοου (8</a:t>
            </a:r>
            <a:r>
              <a:rPr lang="el-GR" sz="1500" baseline="30000" dirty="0" smtClean="0"/>
              <a:t>ου</a:t>
            </a:r>
            <a:r>
              <a:rPr lang="el-GR" sz="1500" dirty="0" smtClean="0"/>
              <a:t>) και του δέκατου τρίτου (13</a:t>
            </a:r>
            <a:r>
              <a:rPr lang="el-GR" sz="1500" baseline="30000" dirty="0" smtClean="0"/>
              <a:t>ου</a:t>
            </a:r>
            <a:r>
              <a:rPr lang="el-GR" sz="1500" dirty="0" smtClean="0"/>
              <a:t>) έτους της ηλικίας τους, ενώ, με την αντικατάσταση της παραπάνω διατάξεως του Ποινικού Κώδικα με το άρθρο 7 του Ν. 4322/2015, αυξάνεται το όριο ανηλικότητας στα δεκαπέντε έτη</a:t>
            </a:r>
          </a:p>
          <a:p>
            <a:pPr algn="just"/>
            <a:r>
              <a:rPr lang="el-GR" sz="1500" b="1" dirty="0" smtClean="0"/>
              <a:t>Γ)</a:t>
            </a:r>
            <a:r>
              <a:rPr lang="el-GR" sz="1500" dirty="0" smtClean="0"/>
              <a:t> Ανήλικοι ποινικώς υπεύθυνοι θεωρούνται που διανύουν από το δέκατο πέμπτο (15</a:t>
            </a:r>
            <a:r>
              <a:rPr lang="el-GR" sz="1500" baseline="30000" dirty="0" smtClean="0"/>
              <a:t>ο</a:t>
            </a:r>
            <a:r>
              <a:rPr lang="el-GR" sz="1500" dirty="0" smtClean="0"/>
              <a:t>) έως και το δέκατο όγδοο (18</a:t>
            </a:r>
            <a:r>
              <a:rPr lang="el-GR" sz="1500" baseline="30000" dirty="0" smtClean="0"/>
              <a:t>ο</a:t>
            </a:r>
            <a:r>
              <a:rPr lang="el-GR" sz="1500" dirty="0" smtClean="0"/>
              <a:t>) έτος της ηλικίας τους</a:t>
            </a:r>
          </a:p>
          <a:p>
            <a:pPr lvl="1" algn="just"/>
            <a:r>
              <a:rPr lang="el-GR" sz="1500" i="1" dirty="0" smtClean="0"/>
              <a:t>Κρίσιμο στοιχείο για την</a:t>
            </a:r>
            <a:r>
              <a:rPr lang="el-GR" sz="1500" dirty="0" smtClean="0"/>
              <a:t> </a:t>
            </a:r>
            <a:r>
              <a:rPr lang="el-GR" sz="1500" i="1" dirty="0" smtClean="0"/>
              <a:t>ικανότητα ή μη  για καταλογισμό είναι η αξιολόγηση της ωριμότητας του ανηλίκου</a:t>
            </a:r>
            <a:r>
              <a:rPr lang="el-GR" sz="1500" dirty="0" smtClean="0"/>
              <a:t> </a:t>
            </a:r>
            <a:r>
              <a:rPr lang="el-GR" sz="1500" i="1" dirty="0" smtClean="0"/>
              <a:t>από το αρμόδιο δικαστήριο»</a:t>
            </a:r>
            <a:r>
              <a:rPr lang="el-GR" sz="1500" dirty="0" smtClean="0"/>
              <a:t>. </a:t>
            </a:r>
          </a:p>
          <a:p>
            <a:pPr lvl="1" algn="just"/>
            <a:r>
              <a:rPr lang="el-GR" sz="1500" dirty="0" smtClean="0"/>
              <a:t>Οι νεαροί που ανήκουν σε αυτή την ηλικιακή κατηγορία είναι κατά κανόνα </a:t>
            </a:r>
            <a:r>
              <a:rPr lang="el-GR" sz="1500" i="1" dirty="0" smtClean="0"/>
              <a:t>ποινικά</a:t>
            </a:r>
            <a:r>
              <a:rPr lang="el-GR" sz="1500" dirty="0" smtClean="0"/>
              <a:t> </a:t>
            </a:r>
            <a:r>
              <a:rPr lang="el-GR" sz="1500" i="1" dirty="0" smtClean="0"/>
              <a:t>ανεύθυνοι</a:t>
            </a:r>
            <a:r>
              <a:rPr lang="el-GR" sz="1500" dirty="0" smtClean="0"/>
              <a:t>, αλλά μπορεί, σε εξαιρετικές περιπτώσεις, να θεωρηθούν </a:t>
            </a:r>
            <a:r>
              <a:rPr lang="el-GR" sz="1500" i="1" dirty="0" smtClean="0"/>
              <a:t>ποινικά</a:t>
            </a:r>
            <a:r>
              <a:rPr lang="el-GR" sz="1500" dirty="0" smtClean="0"/>
              <a:t> </a:t>
            </a:r>
            <a:r>
              <a:rPr lang="el-GR" sz="1500" i="1" dirty="0" smtClean="0"/>
              <a:t>υπεύθυνοι</a:t>
            </a:r>
            <a:r>
              <a:rPr lang="el-GR" sz="1500" dirty="0" smtClean="0"/>
              <a:t> </a:t>
            </a:r>
            <a:r>
              <a:rPr lang="el-GR" sz="1500" i="1" dirty="0" smtClean="0"/>
              <a:t>(περιορισμένη ποινική ανηλικότητα)</a:t>
            </a:r>
            <a:r>
              <a:rPr lang="el-GR" sz="1500" b="1" dirty="0" smtClean="0"/>
              <a:t>. </a:t>
            </a:r>
            <a:endParaRPr lang="el-GR" sz="1500" dirty="0" smtClean="0"/>
          </a:p>
          <a:p>
            <a:pPr algn="just"/>
            <a:r>
              <a:rPr lang="el-GR" sz="1500" dirty="0" smtClean="0"/>
              <a:t>Οι παραβάτες που συμπλήρωσαν το δέκατο όγδοο (18</a:t>
            </a:r>
            <a:r>
              <a:rPr lang="el-GR" sz="1500" baseline="30000" dirty="0" smtClean="0"/>
              <a:t>ο</a:t>
            </a:r>
            <a:r>
              <a:rPr lang="el-GR" sz="1500" dirty="0" smtClean="0"/>
              <a:t>) και όχι το εικοστό πρώτο (21</a:t>
            </a:r>
            <a:r>
              <a:rPr lang="el-GR" sz="1500" baseline="30000" dirty="0" smtClean="0"/>
              <a:t>ο</a:t>
            </a:r>
            <a:r>
              <a:rPr lang="el-GR" sz="1500" dirty="0" smtClean="0"/>
              <a:t>) έτος της ηλικίας τους καλούνται </a:t>
            </a:r>
            <a:r>
              <a:rPr lang="el-GR" sz="1500" i="1" dirty="0" smtClean="0"/>
              <a:t>«νεαροί ενήλικες»</a:t>
            </a:r>
            <a:r>
              <a:rPr lang="el-GR" sz="1500" b="1" dirty="0" smtClean="0"/>
              <a:t>, </a:t>
            </a:r>
            <a:r>
              <a:rPr lang="el-GR" sz="1500" dirty="0" smtClean="0"/>
              <a:t>αντί του παλαιότερου όρου </a:t>
            </a:r>
            <a:r>
              <a:rPr lang="el-GR" sz="1500" i="1" dirty="0" smtClean="0"/>
              <a:t>«εγκληματίες </a:t>
            </a:r>
            <a:r>
              <a:rPr lang="el-GR" sz="1500" i="1" dirty="0" err="1" smtClean="0"/>
              <a:t>μετεφηβικής</a:t>
            </a:r>
            <a:r>
              <a:rPr lang="el-GR" sz="1500" i="1" dirty="0" smtClean="0"/>
              <a:t> ηλικίας»</a:t>
            </a:r>
            <a:r>
              <a:rPr lang="el-GR" sz="1500" dirty="0" smtClean="0"/>
              <a:t>. Τεκμαίρεται ότι οι δράστες αυτής της ηλικίας έχουν ικανότητα προς καταλογισμό και συνεπώς καθίστανται πλήρως ποινικά υπεύθυνοι. </a:t>
            </a:r>
          </a:p>
          <a:p>
            <a:pPr algn="just"/>
            <a:r>
              <a:rPr lang="el-GR" sz="1500" dirty="0" smtClean="0"/>
              <a:t>Υπάρχει η δυνατότητα να τους αναγνωρισθεί ελαφρυντική περίσταση λόγω της </a:t>
            </a:r>
            <a:r>
              <a:rPr lang="el-GR" sz="1500" i="1" dirty="0" smtClean="0"/>
              <a:t>«</a:t>
            </a:r>
            <a:r>
              <a:rPr lang="el-GR" sz="1500" i="1" dirty="0" err="1" smtClean="0"/>
              <a:t>μετεφηβικής</a:t>
            </a:r>
            <a:r>
              <a:rPr lang="el-GR" sz="1500" i="1" dirty="0" smtClean="0"/>
              <a:t> ηλικίας» </a:t>
            </a:r>
            <a:r>
              <a:rPr lang="el-GR" sz="1500" dirty="0" smtClean="0"/>
              <a:t>και να τους επιβληθεί ποινή ελαττωμένη κατά το άρθρο 83 ΠΚ. </a:t>
            </a:r>
            <a:endParaRPr lang="el-GR" sz="15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lstStyle/>
          <a:p>
            <a:pPr algn="just"/>
            <a:r>
              <a:rPr lang="el-GR" b="1" dirty="0" smtClean="0"/>
              <a:t>ΑNAMOΡΦΩΤΙΚΑ ΜΕΤΡΑ- AΡΘΡΟ 122 ΠΚ</a:t>
            </a:r>
          </a:p>
          <a:p>
            <a:pPr algn="just"/>
            <a:r>
              <a:rPr lang="el-GR" dirty="0" smtClean="0"/>
              <a:t>Διακρίνονται σε </a:t>
            </a:r>
          </a:p>
          <a:p>
            <a:pPr lvl="1" algn="just"/>
            <a:r>
              <a:rPr lang="el-GR" dirty="0" smtClean="0"/>
              <a:t>i) κύρια και </a:t>
            </a:r>
          </a:p>
          <a:p>
            <a:pPr lvl="1" algn="just"/>
            <a:r>
              <a:rPr lang="el-GR" dirty="0" smtClean="0"/>
              <a:t>ii) πρόσθετα αναμορφωτικά μέτρα. </a:t>
            </a:r>
          </a:p>
          <a:p>
            <a:pPr algn="just"/>
            <a:r>
              <a:rPr lang="el-GR" dirty="0" smtClean="0"/>
              <a:t>Από τα κύρια, τα πρώτα 11 είναι μη ιδρυματικά, ενώ το 12ο είναι ιδρυματικό μέτρο</a:t>
            </a:r>
          </a:p>
          <a:p>
            <a:pPr algn="just"/>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786478"/>
          </a:xfrm>
        </p:spPr>
        <p:txBody>
          <a:bodyPr>
            <a:noAutofit/>
          </a:bodyPr>
          <a:lstStyle/>
          <a:p>
            <a:pPr algn="just"/>
            <a:r>
              <a:rPr lang="el-GR" sz="1900" b="1" dirty="0" smtClean="0"/>
              <a:t>ΚΥΡΙΑ ΑΝΑΜΟΡΦΩΤΙΚΑ ΜΕΤΡΑ</a:t>
            </a:r>
          </a:p>
          <a:p>
            <a:pPr algn="just"/>
            <a:r>
              <a:rPr lang="el-GR" sz="1900" i="1" dirty="0" err="1" smtClean="0"/>
              <a:t>Eπίπληξη</a:t>
            </a:r>
            <a:r>
              <a:rPr lang="el-GR" sz="1900" i="1" dirty="0" smtClean="0"/>
              <a:t> του ανηλίκου</a:t>
            </a:r>
            <a:r>
              <a:rPr lang="el-GR" sz="1900" b="1" i="1" dirty="0" smtClean="0"/>
              <a:t>.</a:t>
            </a:r>
            <a:r>
              <a:rPr lang="el-GR" sz="1900" dirty="0" smtClean="0"/>
              <a:t> Θεωρείται το ηπιότερο αναμορφωτικό μέτρο.</a:t>
            </a:r>
          </a:p>
          <a:p>
            <a:pPr algn="just"/>
            <a:r>
              <a:rPr lang="el-GR" sz="1900" i="1" dirty="0" smtClean="0"/>
              <a:t>Ανάθεση της υπεύθυνης επιμέλειας του ανηλίκου στους γονείς ή επιτρόπους του</a:t>
            </a:r>
            <a:r>
              <a:rPr lang="el-GR" sz="1900" b="1" i="1" dirty="0" smtClean="0"/>
              <a:t>.</a:t>
            </a:r>
            <a:r>
              <a:rPr lang="el-GR" sz="1900" dirty="0" smtClean="0"/>
              <a:t> Το μέτρο εξειδικεύεται σε δραστηριότητες και προγράμματα θεραπευτικής φύσεως για τον ίδιο τον ανήλικο (μελέτη, σχολείο, συμβουλευτικά προγράμματα κλπ.), καθώς και σε δραστηριότητες που πρέπει να αναλάβουν οι ίδιοι οι γονείς (μαθήματα συμβουλευτικής, προγράμματα για ουσιαστική συνεργασία με τα παιδιά κλπ.). </a:t>
            </a:r>
          </a:p>
          <a:p>
            <a:pPr algn="just"/>
            <a:r>
              <a:rPr lang="el-GR" sz="1900" i="1" dirty="0" smtClean="0"/>
              <a:t>Ανάθεση της υπεύθυνης επιμέλειας του ανηλίκου σε ανάδοχη οικογένεια.</a:t>
            </a:r>
            <a:r>
              <a:rPr lang="el-GR" sz="1900" dirty="0" smtClean="0"/>
              <a:t> Επιβάλλεται σε περίπτωση προβλημάτων ή δυσχερειών κατά την άσκηση της γονικής μέριμνας ή της επιτροπείας υπό την οποία τελεί το παιδί, όταν βρεθεί κατάλληλη ανάδοχη οικογένεια.</a:t>
            </a:r>
          </a:p>
          <a:p>
            <a:pPr algn="just"/>
            <a:r>
              <a:rPr lang="el-GR" sz="1900" i="1" dirty="0" smtClean="0"/>
              <a:t>Ανάθεση της επιμέλειας του ανηλίκου σε προστατευτικές εταιρίες ή σε ιδρύματα ανηλίκων ή σε επιμελητές ανηλίκων</a:t>
            </a:r>
            <a:r>
              <a:rPr lang="el-GR" sz="1900" b="1" i="1" dirty="0" smtClean="0"/>
              <a:t>.</a:t>
            </a:r>
            <a:r>
              <a:rPr lang="el-GR" sz="1900" dirty="0" smtClean="0"/>
              <a:t> Η εξαιρετική σημασία του μέτρου έγκειται στην θέση του ανηλίκου υπό ένα καθεστώς παρακολούθησης και επίβλεψης από ένα τρίτο, ανεξάρτητο, έμπειρο, εξειδικευμένο προς τούτο πρόσωπο. Ο επιμελητής είναι αυτός που θα βοηθήσει  τον ανήλικο να αντιληφθεί το μέγεθος και τη σοβαρότητα των πράξεων και των συνεπειών τους, ώστε να επανενταχθεί ομαλά στην κοινωνία.</a:t>
            </a:r>
            <a:endParaRPr lang="el-GR" sz="19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Autofit/>
          </a:bodyPr>
          <a:lstStyle/>
          <a:p>
            <a:pPr algn="just"/>
            <a:r>
              <a:rPr lang="el-GR" sz="1700" i="1" dirty="0" smtClean="0"/>
              <a:t>Συνδιαλλαγή μεταξύ ανήλικου δράστη και θύματος για έκφραση συγγνώμης και γενικά για εξώδικη διευθέτηση των συνεπειών της πράξης.</a:t>
            </a:r>
            <a:r>
              <a:rPr lang="el-GR" sz="1700" dirty="0" smtClean="0"/>
              <a:t> Θύμα, θύτης και κοινότητα επιλύουν το πρόβλημα μέσω μίας εναλλακτικής μορφής αποκατάστασης της Δικαιοσύνης. Προς τούτο, προκρίνονται κατάλληλες υπηρεσίες ψυχικής υγείας και λύσεις αποκατάστασης, διαφορετικές  από την παραδοσιακή ιδέα απονομής της Δικαιοσύνης, όπως η παροχή κοινωφελούς εργασίας, με περισσότερο διαδεδομένη τη διαμεσολάβηση μεταξύ ανηλίκου θύτη και θύματος.</a:t>
            </a:r>
          </a:p>
          <a:p>
            <a:pPr algn="just"/>
            <a:r>
              <a:rPr lang="el-GR" sz="1700" i="1" dirty="0" smtClean="0"/>
              <a:t>Αποζημίωση του θύματος ή της κατ’ άλλο τρόπο άρσης ή μείωσης των συνεπειών της πράξης από τον ανήλικο</a:t>
            </a:r>
            <a:r>
              <a:rPr lang="el-GR" sz="1700" b="1" i="1" dirty="0" smtClean="0"/>
              <a:t>.</a:t>
            </a:r>
            <a:r>
              <a:rPr lang="el-GR" sz="1700" i="1" dirty="0" smtClean="0"/>
              <a:t> </a:t>
            </a:r>
            <a:r>
              <a:rPr lang="el-GR" sz="1700" dirty="0" smtClean="0"/>
              <a:t>Εισήχθη στον Ελληνικό Χώρο με τον Ν.3189/2003. Ο ανήλικος μπορεί να υποχρεωθεί να επανορθώσει τη ζημιά που προξένησε, αναλόγως των δυνατοτήτων του, ιδιαίτερα μετά την ηλικία των 15 ετών, από πόρους που μπορεί ελεύθερα να διαθέτει</a:t>
            </a:r>
            <a:r>
              <a:rPr lang="el-GR" sz="1700" b="1" dirty="0" smtClean="0"/>
              <a:t>.</a:t>
            </a:r>
            <a:r>
              <a:rPr lang="el-GR" sz="1700" dirty="0" smtClean="0"/>
              <a:t> Το παρόν μέτρο είχε προταθεί για πρώτη φορά είτε ως εναλλακτική μορφή απονομής της Δικαιοσύνης, είτε ως επιπρόσθετο μέτρο, σε σχέση με στερητικές της ελευθερίας ποινές.</a:t>
            </a:r>
          </a:p>
          <a:p>
            <a:pPr algn="just"/>
            <a:r>
              <a:rPr lang="el-GR" sz="1700" i="1" dirty="0" smtClean="0"/>
              <a:t>Παροχή κοινωφελούς εργασίας από τον ανήλικο</a:t>
            </a:r>
            <a:r>
              <a:rPr lang="el-GR" sz="1700" b="1" i="1" dirty="0" smtClean="0"/>
              <a:t>.</a:t>
            </a:r>
            <a:r>
              <a:rPr lang="el-GR" sz="1700" dirty="0" smtClean="0"/>
              <a:t> Η επιβολή του μέτρου προϋποθέτει, κατ’ αρχήν, την συναίνεση του ανηλίκου και, κατά δεύτερον, την παροχή ειδικής ψυχολογικής υποστήριξης προς αυτόν. Η εργασία, άλλωστε, με την οποία πρόκειται να ασχοληθεί, θα πρέπει να βρίσκεται σε αναλογική αντιστοιχία με κάποια δεδομένα (ηλικία, εκπαίδευση, δεξιότητες, τόπος διαμονής, ωράρια, γενικότερες συνθήκες τέλεσης της πράξης κλπ.) και να είναι πάντα σύμφωνη με την ψυχοσωματική ανάπτυξη και την σχολική φοίτηση του ανηλίκου. Εκτελείται αμισθί για εύλογο χρονικό διάστημα.</a:t>
            </a:r>
            <a:endParaRPr lang="el-GR" sz="17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Autofit/>
          </a:bodyPr>
          <a:lstStyle/>
          <a:p>
            <a:pPr algn="just"/>
            <a:r>
              <a:rPr lang="el-GR" sz="1800" i="1" dirty="0" smtClean="0"/>
              <a:t>Παρακολούθηση από τον ανήλικο κοινωνικών και ψυχολογικών προγραμμάτων σε κρατικούς, δημοτικούς, κοινοτικούς ή ιδιωτικούς φορείς</a:t>
            </a:r>
            <a:r>
              <a:rPr lang="el-GR" sz="1800" b="1" i="1" dirty="0" smtClean="0"/>
              <a:t>.</a:t>
            </a:r>
            <a:r>
              <a:rPr lang="el-GR" sz="1800" dirty="0" smtClean="0"/>
              <a:t> Τα προγράμματα προσφέρονται από κρατικούς αλλά και από ιδιωτικούς φορείς, με τη βοήθεια ειδικών ψυχικής υγείας.</a:t>
            </a:r>
          </a:p>
          <a:p>
            <a:pPr algn="just"/>
            <a:r>
              <a:rPr lang="el-GR" sz="1800" i="1" dirty="0" smtClean="0"/>
              <a:t>Φοίτηση του ανηλίκου σε σχολές επαγγελματικής ή άλλης εκπαίδευσης ή κατάρτισης</a:t>
            </a:r>
            <a:r>
              <a:rPr lang="el-GR" sz="1800" b="1" i="1" dirty="0" smtClean="0"/>
              <a:t>.</a:t>
            </a:r>
            <a:r>
              <a:rPr lang="el-GR" sz="1800" dirty="0" smtClean="0"/>
              <a:t> Και αυτό το μέτρο αποτελεί κύρωση εναλλακτική της στερητικής της ελευθερίας ποινής. Στοχεύει στην κοινωνική ένταξη του ανηλίκου μέσω της διαπαιδαγώγησης και της επαγγελματικής κατάρτισης, εφόδια που ίσως αποτρέψουν περαιτέρω υποτροπή του σε παράνομες πράξεις.</a:t>
            </a:r>
          </a:p>
          <a:p>
            <a:pPr algn="just"/>
            <a:r>
              <a:rPr lang="el-GR" sz="1800" i="1" dirty="0" smtClean="0"/>
              <a:t>Παρακολούθηση από τον ανήλικο ειδικών προγραμμάτων κυκλοφοριακής αγωγής</a:t>
            </a:r>
            <a:r>
              <a:rPr lang="el-GR" sz="1800" b="1" i="1" dirty="0" smtClean="0"/>
              <a:t>.</a:t>
            </a:r>
            <a:r>
              <a:rPr lang="el-GR" sz="1800" dirty="0" smtClean="0"/>
              <a:t> Θεσπίστηκε με τον Ν.3189/2003, γιατί  έχει παρατηρηθεί πως οι περισσότερες αξιόποινες πράξεις που τελούν οι ανήλικοι έχουν να κάνουν με παραβάσεις του ΚΟΚ και, μάλιστα, με την έλλειψη άδειας οδήγησης: Πολλοί ανήλικοι αποτυγχάνουν στις γραπτές εξετάσεις για τα σήματα κυκλοφορίας, δεν αποκτούν την άδεια και καταλήγουν σε οδικές παραβάσεις.</a:t>
            </a:r>
          </a:p>
          <a:p>
            <a:pPr algn="just"/>
            <a:r>
              <a:rPr lang="el-GR" sz="1800" i="1" dirty="0" smtClean="0"/>
              <a:t>Ανάθεση της εντατικής επιμέλειας και επιτήρησης του ανηλίκου σε προστατευτικές εταιρίες ή σε επιμελητές ανηλίκων.</a:t>
            </a:r>
            <a:r>
              <a:rPr lang="el-GR" sz="1800" dirty="0" smtClean="0"/>
              <a:t> Παράλληλα με την απλή επιμέλεια ισχύει και η εντατική και προβλέπεται για σοβαρές, κατά κύριο λόγο,    περιπτώσεις παραβατικότητας, ώστε να μην χρειαστεί η επέμβαση του ιδρύματος. Προβλέπεται εντατική υποστηρικτική και ενθαρρυντική διαδικασία διαπαιδαγώγησης και εποπτείας.</a:t>
            </a:r>
            <a:endParaRPr lang="el-GR" sz="1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77500" lnSpcReduction="20000"/>
          </a:bodyPr>
          <a:lstStyle/>
          <a:p>
            <a:pPr algn="just"/>
            <a:r>
              <a:rPr lang="el-GR" i="1" dirty="0" smtClean="0"/>
              <a:t>Τοποθέτηση ανηλίκου σε κατάλληλο κρατικό, δημοτικό, κοινοτικό ή ιδιωτικό ίδρυμα αγωγής (ΙΔΡΥΜΑΤΙΚΟ ΑΝΑΜΟΡΦΩΤΙΚΟ ΜΕΤΡΟ)</a:t>
            </a:r>
            <a:r>
              <a:rPr lang="el-GR" b="1" i="1" dirty="0" smtClean="0"/>
              <a:t>.</a:t>
            </a:r>
            <a:r>
              <a:rPr lang="el-GR" dirty="0" smtClean="0"/>
              <a:t> Είναι μέτρο αναγκαστικού εγκλεισμού του ανηλίκου σε ίδρυμα. Επιβάλλεται από το Δικαστήριο Ανηλίκων σε περίπτωση που όλα τα υπόλοιπα αναμορφωτικά μέτρα κριθούν ανεπαρκή για την συγκεκριμένη περίπτωση. Προβλέπεται, κυρίως, για παιδιά με ιδιαίτερη προσωπικότητα και προβλήματα συμπεριφοράς, η οποία  δύσκολα αντιμετωπίζεται.</a:t>
            </a:r>
          </a:p>
          <a:p>
            <a:pPr algn="just"/>
            <a:r>
              <a:rPr lang="el-GR" b="1" dirty="0" smtClean="0"/>
              <a:t>ΠΡΟΣΘΕΤΑ ΑΝΑΜΟΡΦΩΤΙΚΑ ΜΕΤΡΑ</a:t>
            </a:r>
          </a:p>
          <a:p>
            <a:pPr algn="just"/>
            <a:r>
              <a:rPr lang="el-GR" dirty="0" smtClean="0"/>
              <a:t>Περιγράφονται αναλυτικά στο άρθρο 122 παρ.3 ΠΚ, ως </a:t>
            </a:r>
            <a:r>
              <a:rPr lang="el-GR" i="1" dirty="0" smtClean="0"/>
              <a:t>”επιπλέον υποχρεώσεις”</a:t>
            </a:r>
            <a:r>
              <a:rPr lang="el-GR" dirty="0" smtClean="0"/>
              <a:t>. Απόκειται στη διακριτική ευχέρεια και στην κρίση του Δικαστή να αποφασίσει ποιο μέτρο προσιδιάζει καλύτερα στην πράξη και την προσωπικότητα του ανήλικου παραβάτη, καθώς ο νόμος δεν ορίζει με σαφήνεια ποιες είναι αυτές οι υποχρεώσεις. Η επιβολή τους προϋποθέτει ένα τουλάχιστον επιβληθέν κύριο αναμορφωτικό μέτρο.</a:t>
            </a:r>
          </a:p>
          <a:p>
            <a:pPr algn="just"/>
            <a:endParaRPr lang="el-GR"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r>
              <a:rPr lang="el-GR" sz="2500" dirty="0" smtClean="0"/>
              <a:t>Θεραπευτικά μέτρα είναι</a:t>
            </a:r>
            <a:r>
              <a:rPr lang="el-GR" sz="2500" b="1" dirty="0" smtClean="0"/>
              <a:t>:</a:t>
            </a:r>
            <a:endParaRPr lang="el-GR" sz="2500" dirty="0" smtClean="0"/>
          </a:p>
          <a:p>
            <a:pPr lvl="1" algn="just"/>
            <a:r>
              <a:rPr lang="el-GR" sz="2500" b="1" dirty="0" smtClean="0"/>
              <a:t>α) </a:t>
            </a:r>
            <a:r>
              <a:rPr lang="el-GR" sz="2500" dirty="0" smtClean="0"/>
              <a:t>Η ανάθεση της επιμέλειας του ανηλίκου στους γονείς, τους επιτρόπους του ή σε ανάδοχη οικογένεια.</a:t>
            </a:r>
          </a:p>
          <a:p>
            <a:pPr lvl="1" algn="just"/>
            <a:r>
              <a:rPr lang="el-GR" sz="2500" b="1" dirty="0" smtClean="0"/>
              <a:t>β) </a:t>
            </a:r>
            <a:r>
              <a:rPr lang="el-GR" sz="2500" dirty="0" smtClean="0"/>
              <a:t>Η ανάθεση της επιμέλειάς του σε προστατευτικές εταιρείες ή επιμελητές ανηλίκων.</a:t>
            </a:r>
          </a:p>
          <a:p>
            <a:pPr lvl="1" algn="just"/>
            <a:r>
              <a:rPr lang="el-GR" sz="2500" b="1" dirty="0" smtClean="0"/>
              <a:t>γ) </a:t>
            </a:r>
            <a:r>
              <a:rPr lang="el-GR" sz="2500" dirty="0" smtClean="0"/>
              <a:t>Συμβουλευτικά θεραπευτικά προγράμματα για τον ανήλικο.</a:t>
            </a:r>
          </a:p>
          <a:p>
            <a:pPr lvl="1" algn="just"/>
            <a:r>
              <a:rPr lang="el-GR" sz="2500" b="1" dirty="0" smtClean="0"/>
              <a:t>δ) </a:t>
            </a:r>
            <a:r>
              <a:rPr lang="el-GR" sz="2500" dirty="0" smtClean="0"/>
              <a:t>Η παραπομπή του σε θεραπευτικό η άλλο κατάλληλο κατάστημα</a:t>
            </a:r>
          </a:p>
          <a:p>
            <a:pPr algn="just"/>
            <a:r>
              <a:rPr lang="el-GR" sz="2500" dirty="0" smtClean="0"/>
              <a:t>Κατά την αιτιολογική έκθεση του ν. 4322/2015, </a:t>
            </a:r>
            <a:r>
              <a:rPr lang="el-GR" sz="2500" i="1" dirty="0" smtClean="0"/>
              <a:t>με το άρθρο 2 του εν λόγω νόμου γίνεται προσπάθεια ρύθμισης διαφόρων θεμάτων που αφορούν στην ελαχιστοποίηση του εγκλεισμού των ανηλίκων.</a:t>
            </a:r>
            <a:endParaRPr lang="el-GR" sz="25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lstStyle/>
          <a:p>
            <a:r>
              <a:rPr lang="el-GR" dirty="0" smtClean="0"/>
              <a:t>Εισαγγελία Ανηλίκων</a:t>
            </a:r>
            <a:endParaRPr lang="el-GR" dirty="0"/>
          </a:p>
        </p:txBody>
      </p:sp>
      <p:sp>
        <p:nvSpPr>
          <p:cNvPr id="3" name="2 - Θέση περιεχομένου"/>
          <p:cNvSpPr>
            <a:spLocks noGrp="1"/>
          </p:cNvSpPr>
          <p:nvPr>
            <p:ph idx="1"/>
          </p:nvPr>
        </p:nvSpPr>
        <p:spPr>
          <a:xfrm>
            <a:off x="457200" y="1285860"/>
            <a:ext cx="8229600" cy="4840303"/>
          </a:xfrm>
        </p:spPr>
        <p:txBody>
          <a:bodyPr>
            <a:noAutofit/>
          </a:bodyPr>
          <a:lstStyle/>
          <a:p>
            <a:pPr lvl="0" algn="just"/>
            <a:r>
              <a:rPr lang="el-GR" sz="1800" dirty="0" smtClean="0"/>
              <a:t>Το Τμήμα Ανηλίκων, μία ξεχωριστή και εν μέρει αυτοτελής υπηρεσία της εκάστοτε Εισαγγελίας Πρωτοδικών, αποτελεί το βασικό εγγυητή των δικαιωμάτων των ανηλίκων. Διαδραματίζει έναν σημαντικό προληπτικό και εγγυητικό ρόλο στον κοινωνικό τομέα, καθώς έχει τον ρόλο του συντονιστή της εφαρμογής της </a:t>
            </a:r>
            <a:r>
              <a:rPr lang="el-GR" sz="1800" dirty="0" err="1" smtClean="0"/>
              <a:t>προνοιακής</a:t>
            </a:r>
            <a:r>
              <a:rPr lang="el-GR" sz="1800" dirty="0" smtClean="0"/>
              <a:t> πολιτειακής μέριμνας για τον ανήλικο, ενώ κρίσιμος είναι και ο κατασταλτικός του ρόλος.</a:t>
            </a:r>
          </a:p>
          <a:p>
            <a:pPr algn="just"/>
            <a:r>
              <a:rPr lang="el-GR" sz="1800" dirty="0" smtClean="0"/>
              <a:t>Ο Εισαγγελέας Ανηλίκων ασχολείται </a:t>
            </a:r>
          </a:p>
          <a:p>
            <a:pPr lvl="1" algn="just"/>
            <a:r>
              <a:rPr lang="el-GR" sz="1800" dirty="0" smtClean="0"/>
              <a:t>με το ανήλικο θύμα, καθώς ο ανήλικος αποτελεί αντικείμενο ειδικής προστασίας από το ποινικό δίκαιο και η ανηλικότητα αναγνωρίζεται και προστατεύεται ως αυτοτελές έννομο αγαθό όσο και </a:t>
            </a:r>
          </a:p>
          <a:p>
            <a:pPr lvl="1" algn="just"/>
            <a:r>
              <a:rPr lang="el-GR" sz="1800" dirty="0" smtClean="0"/>
              <a:t>με τον ανήλικο θύτη, όπου με μια σειρά διατάξεων και με επικρατούσα την ιδέα της ειδικής πρόληψης και θεραπείας αντιμετωπίζεται κατά τρόπο διαφορετικό από τους ενήλικους δράστες, </a:t>
            </a:r>
          </a:p>
          <a:p>
            <a:pPr algn="just"/>
            <a:r>
              <a:rPr lang="el-GR" sz="1800" dirty="0" smtClean="0"/>
              <a:t>Ο ανήλικος βιώνει στο πρόσωπο του Εισαγγελέα Ανηλίκων μία από τις πρώτες του επαφές με το σύστημα δικαιοσύνης της πολιτείας και η επαφή αυτή θα πρέπει να διαμορφωθεί έτσι, ώστε να επηρεάσει εποικοδομητικά τη μετέπειτα ζωή του. </a:t>
            </a:r>
          </a:p>
          <a:p>
            <a:pPr algn="just"/>
            <a:endParaRPr lang="el-GR"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fontScale="62500" lnSpcReduction="20000"/>
          </a:bodyPr>
          <a:lstStyle/>
          <a:p>
            <a:pPr lvl="0" algn="just"/>
            <a:r>
              <a:rPr lang="el-GR" b="1" cap="all" dirty="0" smtClean="0"/>
              <a:t>Ποιες είναι οι περιπτώσεις εκείνες ανηλίκων με τις οποίες ασχολείται η Εισαγγελία Ανηλίκων</a:t>
            </a:r>
            <a:endParaRPr lang="el-GR" dirty="0" smtClean="0"/>
          </a:p>
          <a:p>
            <a:pPr lvl="0" algn="just"/>
            <a:r>
              <a:rPr lang="el-GR" dirty="0" smtClean="0"/>
              <a:t>Ανήλικοι σε κίνδυνο - περιπτώσεις κακής άσκησης της γονικής μέριμνας και της επιμέλειας</a:t>
            </a:r>
          </a:p>
          <a:p>
            <a:pPr algn="just"/>
            <a:r>
              <a:rPr lang="el-GR" dirty="0" smtClean="0"/>
              <a:t>Πρόκειται για περιπτώσεις παιδιών κακοποιημένων, εγκαταλειμμένων, βρεφών τοξικομανών γονέων. </a:t>
            </a:r>
          </a:p>
          <a:p>
            <a:pPr algn="just"/>
            <a:r>
              <a:rPr lang="el-GR" dirty="0" smtClean="0"/>
              <a:t>Οι περιπτώσεις αυτές γίνονται γνωστές στην Εισαγγελία κατόπιν καταγγελιών φορέων ή αναφορικά με τις γεννήσεις βρεφών τοξικομανών γονέων κατόπιν αποστολής ενημερωτικών σημειωμάτων από κοινωνικούς λειτουργούς των νοσοκομείων, οπότε διατάσσεται αμέσως κοινωνική έρευνα, ώστε να αποφασιστεί η άμεση απομάκρυνση του παιδιού από το περιβάλλον και η αφαίρεση της γονικής μέριμνας ή της επιμέλειας με έκδοση διάταξης του άρθρου 1532 του ΑΚ. </a:t>
            </a:r>
          </a:p>
          <a:p>
            <a:pPr algn="just"/>
            <a:r>
              <a:rPr lang="el-GR" dirty="0" smtClean="0"/>
              <a:t>Στις περιπτώσεις αυτές ερευνούμε το ενδεχόμενο ύπαρξης υποστηρικτικού ευρύτερου οικογενειακού περιβάλλοντος, παππούδες, θείοι, στους οποίους αναθέτουμε την επιμέλεια ή και τη γονική μέριμνα ενίοτε των ανηλίκων, άλλως αναθέτουμε αυτές στα ιδρύματα, που υπάρχουν για το σκοπό αυτό ανάλογα με την ηλικία των ανηλίκων και τα ιδιαίτερα χαρακτηριστικά της κάθε περίπτωσης.  </a:t>
            </a:r>
          </a:p>
          <a:p>
            <a:pPr algn="just"/>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14290"/>
            <a:ext cx="8401080" cy="6143668"/>
          </a:xfrm>
        </p:spPr>
        <p:txBody>
          <a:bodyPr>
            <a:noAutofit/>
          </a:bodyPr>
          <a:lstStyle/>
          <a:p>
            <a:pPr algn="just"/>
            <a:r>
              <a:rPr lang="el-GR" sz="2000" dirty="0" smtClean="0"/>
              <a:t>Κοινωνικοοικονομική περιθωριοποίηση ή φτώχεια, που επίσης δυσχεραίνει την κανονική διαδικασία κοινωνικοποίησης του ανηλίκου. Η περιθωριοποίηση αυτή εμφανίζεται σε μεγαλύτερο ποσοστό μεταξύ των νέων που ανήκουν σε οικογένειες μεταναστών (με ιδιαίτερα ευάλωτους τους ασυνόδευτους ανήλικους μετανάστες) και σε ορισμένα γκέτο των μεγαλουπόλεων, συχνά τόπους με απάνθρωπο πολεοδομικό σχεδιασμό, που ευνοεί την εμφάνιση αισθημάτων άγχους και επιθετικότητας στους κατοίκους τους.</a:t>
            </a:r>
          </a:p>
          <a:p>
            <a:pPr algn="just"/>
            <a:r>
              <a:rPr lang="el-GR" sz="2000" dirty="0" smtClean="0"/>
              <a:t>Συχνές απουσίες και αποτυχία στα μαθήματα, η οποία δημιουργεί ήδη στο σχολείο μια κοινωνική «ετικέτα» ή «στιγματισμό», που σε πολλές περιπτώσεις διευκολύνει τον δρόμο προς τις αντικοινωνικές συμπεριφορές ή προς την παραβατικότητα.</a:t>
            </a:r>
          </a:p>
          <a:p>
            <a:pPr algn="just"/>
            <a:r>
              <a:rPr lang="el-GR" sz="2000" dirty="0" smtClean="0"/>
              <a:t>Ανεργία, τα μεγαλύτερα ποσοστά της οποίας συναντώνται μεταξύ των νέων, προξενώντας σε πολλές περιπτώσεις καταστάσεις απογοήτευσης και απελπισίας, οι οποίες αποτελούν επίσης πρόσφορο έδαφος για την ανάπτυξη </a:t>
            </a:r>
            <a:r>
              <a:rPr lang="el-GR" sz="2000" dirty="0" err="1" smtClean="0"/>
              <a:t>αποκλινουσών</a:t>
            </a:r>
            <a:r>
              <a:rPr lang="el-GR" sz="2000" dirty="0" smtClean="0"/>
              <a:t> συμπεριφορών</a:t>
            </a:r>
            <a:r>
              <a:rPr lang="en-US" sz="2000" dirty="0" smtClean="0"/>
              <a:t>.</a:t>
            </a:r>
            <a:endParaRPr lang="el-GR" sz="2000" dirty="0" smtClean="0"/>
          </a:p>
          <a:p>
            <a:pPr algn="just"/>
            <a:r>
              <a:rPr lang="el-GR" sz="2000" dirty="0" smtClean="0"/>
              <a:t>Μετάδοση εικόνων και πράξεων βίας από ορισμένες εκπομπές των μέσων μαζικής ενημέρωσης ή ορισμένα βιντεοπαιχνίδια απευθυνόμενα σε ανηλίκους, η οποία συμβάλλει στον ενστερνισμό από τους ανηλίκους ενός συστήματος αξιών όπου η βία αποτελεί αποδεκτό μέσο προσφυγής.</a:t>
            </a:r>
          </a:p>
          <a:p>
            <a:pPr algn="just"/>
            <a:endParaRPr lang="el-GR"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fontScale="47500" lnSpcReduction="20000"/>
          </a:bodyPr>
          <a:lstStyle/>
          <a:p>
            <a:pPr lvl="0" algn="just"/>
            <a:r>
              <a:rPr lang="el-GR" b="1" dirty="0" smtClean="0"/>
              <a:t>Περιπτώσεις πλημμελούς άσκησης γονικής μέριμνας και επιμέλειας</a:t>
            </a:r>
          </a:p>
          <a:p>
            <a:pPr algn="just"/>
            <a:r>
              <a:rPr lang="el-GR" dirty="0" smtClean="0"/>
              <a:t>Οι περιπτώσεις αυτές μπορούν να διακριθούν περαιτέρω σε δύο κατηγορίες: </a:t>
            </a:r>
          </a:p>
          <a:p>
            <a:pPr algn="just"/>
            <a:r>
              <a:rPr lang="el-GR" dirty="0" smtClean="0"/>
              <a:t>στην πρώτη κατηγορία εντάσσονται οι περιπτώσεις καταγγελιών, που διαβιβάζονται ως ανώνυμες κυρίως από τον εθελοντικό οργανισμό «Το χαμόγελο του παιδιού», όπου και διατάσσεται άμεσα κοινωνική έρευνα για τη διαπίστωση των συνθηκών διαβίωσης των ανηλίκων και εν συνεχεία, εφόσον διαπιστωθεί με βάση την έκθεση κοινωνικής έρευνας που αποστέλλει ο εκάστοτε κοινωνικός λειτουργός στην Εισαγγελία, ότι δεν συντρέχει περίπτωση κακής άσκησης της γονικής μέριμνας και άρα αφαίρεσης της επιμέλειας ή της γονικής μέριμνας, αλλά η οικογένεια χρειάζεται στήριξη από τις αρμόδιες κοινωνικές υπηρεσίες του εκάστοτε Δήμου, ο Εισαγγελέας Ανηλίκων έρχεται σε προσωπική επαφή με τους γονείς των ανηλίκων, πολλές φορές και με τα ίδια τα ανήλικα και διατάσσει την παρακολούθηση και στήριξη της οικογένειας από άποψη τόσο ψυχολογική (που παρέχεται από τους ψυχολόγους και τους κοινωνικούς λειτουργούς) όσο και οικονομική (που παρέχεται μέσω των κοινωνικών παντοπωλείων αλλά και άλλων υπηρεσιών, όπως παροχή δωρεάν μαθημάτων στους ανήλικους μαθητές ή άλλων κοινωνικών δραστηριοτήτων). </a:t>
            </a:r>
          </a:p>
          <a:p>
            <a:pPr algn="just"/>
            <a:r>
              <a:rPr lang="el-GR" dirty="0" smtClean="0"/>
              <a:t>Στη δεύτερη κατηγορία εντάσσονται οι περιπτώσεις όπου ο ένας γονέας, σε περιπτώσεις κυρίως διαζευγμένων γονέων, επισκέπτεται την Εισαγγελία Ανηλίκων, για να καταγγείλει, τον/ην πρώην σύζυγο ως υπαίτιο για την προβληματική συμπεριφορά που παρουσιάζει το ανήλικο τέκνο τους. Συνηθέστερες περιπτώσεις είναι αυτές όπου ο ένας γονέας καταγγέλλει ότι ο άλλος γονέας δεν τηρεί τη δικαστική απόφαση που έχει εκδοθεί και παρεμποδίζει την επικοινωνία του με το ανήλικο δημιουργώντας του ψυχολογικά προβλήματα, ότι ο άλλος γονέας δεν έχει την πρέπουσα συμπεριφορά  απέναντι στο παιδί και επίσης του δημιουργεί προβλήματα.</a:t>
            </a:r>
          </a:p>
          <a:p>
            <a:pPr algn="just"/>
            <a:endParaRPr lang="el-GR" dirty="0" smtClean="0"/>
          </a:p>
          <a:p>
            <a:pPr lvl="0" algn="just"/>
            <a:r>
              <a:rPr lang="el-GR" b="1" dirty="0" smtClean="0"/>
              <a:t>Παιδιά με </a:t>
            </a:r>
            <a:r>
              <a:rPr lang="el-GR" b="1" dirty="0" err="1" smtClean="0"/>
              <a:t>παραβατική</a:t>
            </a:r>
            <a:r>
              <a:rPr lang="el-GR" b="1" dirty="0" smtClean="0"/>
              <a:t> συμπεριφορά</a:t>
            </a:r>
          </a:p>
          <a:p>
            <a:pPr algn="just"/>
            <a:r>
              <a:rPr lang="el-GR" dirty="0" smtClean="0"/>
              <a:t>στο Μονομελές και Τριμελές Δικαστήριο Ανηλίκων στο πλαίσιο πια της κατασταλτικής λειτουργικής μας αρμοδιότητας </a:t>
            </a:r>
          </a:p>
          <a:p>
            <a:pPr algn="just"/>
            <a:r>
              <a:rPr lang="el-GR" dirty="0" smtClean="0"/>
              <a:t>είτε στα πλαίσια της διαδικασίας που προβλέπεται στη διάταξη του άρθρου 45</a:t>
            </a:r>
            <a:r>
              <a:rPr lang="el-GR" baseline="30000" dirty="0" smtClean="0"/>
              <a:t>Α</a:t>
            </a:r>
            <a:r>
              <a:rPr lang="el-GR" dirty="0" smtClean="0"/>
              <a:t> του Κώδικα Ποινικής Δικονομίας. </a:t>
            </a:r>
          </a:p>
          <a:p>
            <a:pPr algn="just"/>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47500" lnSpcReduction="20000"/>
          </a:bodyPr>
          <a:lstStyle/>
          <a:p>
            <a:pPr lvl="0" algn="just"/>
            <a:r>
              <a:rPr lang="el-GR" b="1" cap="all" dirty="0" smtClean="0"/>
              <a:t>Αποχή από την ποινική δίωξη </a:t>
            </a:r>
            <a:r>
              <a:rPr lang="el-GR" b="1" cap="all" dirty="0" err="1" smtClean="0"/>
              <a:t>κατ΄</a:t>
            </a:r>
            <a:r>
              <a:rPr lang="el-GR" b="1" cap="all" dirty="0" smtClean="0"/>
              <a:t> άρθρο 45 Α του Κώδικα Ποινικής Δικονομίας </a:t>
            </a:r>
            <a:endParaRPr lang="el-GR" dirty="0" smtClean="0"/>
          </a:p>
          <a:p>
            <a:pPr algn="just"/>
            <a:r>
              <a:rPr lang="el-GR" dirty="0" smtClean="0"/>
              <a:t>Σύμφωνα με τη διάταξη του ανωτέρω άρθρου, που προστέθηκε στον Κώδικα Ποινικής Δικονομίας με την παρ. 2 άρθρου 4 του Ν.3189/2003  </a:t>
            </a:r>
          </a:p>
          <a:p>
            <a:pPr lvl="1" algn="just"/>
            <a:r>
              <a:rPr lang="el-GR" dirty="0" smtClean="0"/>
              <a:t>«</a:t>
            </a:r>
            <a:r>
              <a:rPr lang="el-GR" i="1" dirty="0" smtClean="0"/>
              <a:t>Αν ανήλικος τελέσει αξιόποινη πράξη, η οποία είναι πταίσμα ή πλημμέλημα, ο εισαγγελέας μπορεί να απόσχει από την άσκηση της ποινικής δίωξης αν κρίνει, ερευνώντας τις περιστάσεις υπό τις οποίες τελέστηκε η πράξη και την όλη προσωπικότητα του ανηλίκου, ότι η άσκησή της δεν είναι αναγκαία για να συγκρατηθεί ο ανήλικος από την τέλεση νέων αξιόποινων πράξεων. Απαιτείται σε κάθε περίπτωση ακρόαση του ανηλίκου 2.  Στον ανήλικο μπορεί να επιβληθούν με διάταξη του εισαγγελέα ένα ή περισσότερα από τα αναμορφωτικά μέτρα που προβλέπονται στις περιπτώσεις α` έως και ια` του άρθρου 122 παρ. 1 του Ποινικού Κώδικα. Με την ίδια διάταξη ορίζεται και η προθεσμία συμμόρφωσης. Αν ο ανήλικος συμμορφωθεί με τα μέτρα και τις υποχρεώσεις που του επιβλήθηκαν, ο εισαγγελέας ενεργεί σύμφωνα με όσα προβλέπονται στο άρθρο 43 παρ. 2. Σε αντίθετη περίπτωση ο εισαγγελέας κινεί την ποινική δίωξη σύμφωνα με το άρθρο 43 παρ. 1. Για την έκδοση της διάταξης απαιτείται προηγούμενη έκθεση του αρμόδιου επιμελητή ανηλίκων</a:t>
            </a:r>
            <a:r>
              <a:rPr lang="el-GR" dirty="0" smtClean="0"/>
              <a:t>»</a:t>
            </a:r>
            <a:r>
              <a:rPr lang="el-GR" b="1" dirty="0" smtClean="0"/>
              <a:t>.</a:t>
            </a:r>
            <a:r>
              <a:rPr lang="el-GR" dirty="0" smtClean="0"/>
              <a:t> </a:t>
            </a:r>
          </a:p>
          <a:p>
            <a:pPr algn="just"/>
            <a:r>
              <a:rPr lang="el-GR" dirty="0" smtClean="0"/>
              <a:t>Η παράγραφος 2 αντικαταστάθηκε ως άνω με το άρθρο 9 παρ.1 Ν. 4322/2015 και προσέθεσε ως προϋπόθεση τη σύνταξη έκθεσης του αρμόδιου επιμελητή ανηλίκων, ενώ απάλειψε την προβλεπόμενη ως τότε δυνατότητα του Εισαγγελέα να επιβάλει την καταβολή χρηματικού ποσού μέχρι 1.000 ευρώ υπέρ μη κερδοσκοπικού ή κοινωφελούς νομικού προσώπου. Πρέπει να σημειωθεί ότι η υποχρέωση σύνταξης έκθεσης του αρμόδιου επιμελητή ανηλίκων έχει ως αποτέλεσμα να καταστήσει πιο ανελαστική την ευέλικτη κατά τα λοιπά διαδικασία του άρθρου 45</a:t>
            </a:r>
            <a:r>
              <a:rPr lang="el-GR" baseline="30000" dirty="0" smtClean="0"/>
              <a:t>Α</a:t>
            </a:r>
            <a:r>
              <a:rPr lang="el-GR" dirty="0" smtClean="0"/>
              <a:t>, που δεν θεσπίστηκε χάριν της αποσυμφόρηση των δικαστηρίων από συγκεκριμένες υποθέσεις, αλλά και κυρίως </a:t>
            </a:r>
            <a:r>
              <a:rPr lang="el-GR" dirty="0" err="1" smtClean="0"/>
              <a:t>επ΄</a:t>
            </a:r>
            <a:r>
              <a:rPr lang="el-GR" dirty="0" smtClean="0"/>
              <a:t> ωφελεία του ανηλίκου δράστη. </a:t>
            </a:r>
          </a:p>
          <a:p>
            <a:pPr lvl="0" algn="just"/>
            <a:r>
              <a:rPr lang="el-GR" dirty="0" smtClean="0"/>
              <a:t>Η διαδικασία αυτή προβλέπεται πλέον και στην περίπτωση του Ν. 3500/2006 περί ενδοοικογενειακής βίας. Ειδικότερα στην παράγραφο 5 του άρθρου 11 του Ν. 3500/2006 προβλέπεται ότι σε περίπτωση που ανήλικος φέρεται να έχει τελέσει πράξη ενδοοικογενειακής βίας σε βαθμό πλημμελήματος, εφαρμόζεται το άρθρο 45Α του Κώδικα Ποινικής Δικονομίας. Στην πράξη η διάταξη αυτή δεν έχει ενεργοποιηθεί στην Εισαγγελία Ανηλίκων Θεσσαλονίκης για όσο τουλάχιστον χρόνο υπηρετώ. Σε κάθε περίπτωση ισχύουν και εδώ όσα ειπώθηκαν παραπάνω σχετικά με την επιβολή αναμορφωτικών μέτρων.</a:t>
            </a:r>
          </a:p>
          <a:p>
            <a:pPr algn="just"/>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sz="2500" b="1" dirty="0" smtClean="0"/>
              <a:t>Οι νέες τάσεις της δικαιοσύνης των ανηλίκων</a:t>
            </a:r>
            <a:endParaRPr lang="el-GR" sz="2500" b="1" dirty="0"/>
          </a:p>
        </p:txBody>
      </p:sp>
      <p:sp>
        <p:nvSpPr>
          <p:cNvPr id="3" name="2 - Θέση περιεχομένου"/>
          <p:cNvSpPr>
            <a:spLocks noGrp="1"/>
          </p:cNvSpPr>
          <p:nvPr>
            <p:ph idx="1"/>
          </p:nvPr>
        </p:nvSpPr>
        <p:spPr>
          <a:xfrm>
            <a:off x="457200" y="785794"/>
            <a:ext cx="8229600" cy="5715040"/>
          </a:xfrm>
        </p:spPr>
        <p:txBody>
          <a:bodyPr>
            <a:noAutofit/>
          </a:bodyPr>
          <a:lstStyle/>
          <a:p>
            <a:pPr algn="just"/>
            <a:endParaRPr lang="el-GR" sz="1200" dirty="0" smtClean="0"/>
          </a:p>
          <a:p>
            <a:pPr algn="just"/>
            <a:r>
              <a:rPr lang="el-GR" sz="1200" dirty="0" smtClean="0"/>
              <a:t>Υπάρχουν, λοιπόν, άλλες δυνατές εναλλακτικές λύσεις για την αντιμετώπιση της νεανικής παραβατικότητας, πέρα από το παραδοσιακό σύστημα του εγκλεισμού. Έτσι, οι νέοι διεθνείς προσανατολισμοί στρέφονται — χωρίς να καταργούν τα απαραίτητα παιδαγωγικά μέτρα στέρησης της ελευθερίας όταν είναι απολύτως απαραίτητο — προς συστήματα υποκατάστασης ή συμπλήρωσής τους, ώστε η αντιμετώπιση των ανηλίκων να είναι πιο αποτελεσματική και, προπαντός, πιο παιδαγωγική για την προσωπική και την </a:t>
            </a:r>
            <a:r>
              <a:rPr lang="el-GR" sz="1200" dirty="0" err="1" smtClean="0"/>
              <a:t>κοινωνικοεπαγγελματική</a:t>
            </a:r>
            <a:r>
              <a:rPr lang="el-GR" sz="1200" dirty="0" smtClean="0"/>
              <a:t> τους ανάπτυξη.</a:t>
            </a:r>
          </a:p>
          <a:p>
            <a:pPr algn="just"/>
            <a:r>
              <a:rPr lang="el-GR" sz="1200" dirty="0" smtClean="0"/>
              <a:t>Οι ευρωπαϊκές ορθές πρακτικές στον τομέα της δικαιοσύνης των ανηλίκων μπορούν να χωριστούν σε τρεις κύριους άξονες: την πρόληψη, την παιδαγωγική παρέμβαση στην τοπική κοινότητα του ανηλίκου ή σε κέντρα και την </a:t>
            </a:r>
            <a:r>
              <a:rPr lang="el-GR" sz="1200" dirty="0" err="1" smtClean="0"/>
              <a:t>κοινωνικοεπαγγελματική</a:t>
            </a:r>
            <a:r>
              <a:rPr lang="el-GR" sz="1200" dirty="0" smtClean="0"/>
              <a:t> ενσωμάτωση.</a:t>
            </a:r>
          </a:p>
          <a:p>
            <a:pPr lvl="1" algn="just"/>
            <a:r>
              <a:rPr lang="el-GR" sz="1200" dirty="0" smtClean="0"/>
              <a:t>Αφήνοντας κατά μέρος την πρόληψη, για την οποία έχουμε ήδη μιλήσει, η παιδαγωγική παρέμβαση θα πρέπει να παρέχεται κατά προτίμηση σε υπηρεσίες ή ιδρύματα του ίδιου κοινωνικού περιβάλλοντος του ανηλίκου και να προσπαθεί να του χορηγήσει εκείνες τις δεξιότητες ή τις ανάγκες κατάρτισης των οποίων η έλλειψη τον έκανε να έρθει σε σύγκρουση με το ποινικό δίκαιο στο παρελθόν. Θα πρέπει να διεξάγεται πλήρης μελέτη του ανηλίκου από επαγγελματίες διάφορων τομέων, προκειμένου να προσδιοριστεί ποιες είναι αυτές οι ελλείψεις και πώς θα του χορηγηθούν τα στοιχεία εκείνα που θα επιτρέψουν τη μείωση του κινδύνου υποτροπής στην αποκλίνουσα συμπεριφορά του. Για τον ίδιο σκοπό, απαιτείται συνεργασία και με την οικογένεια του ανηλίκου, προκειμένου να επιδιωχθεί η δέσμευση και η συμμετοχή της στη διαδικασία διαπαιδαγώγησης και επανένταξης.</a:t>
            </a:r>
          </a:p>
          <a:p>
            <a:pPr lvl="1" algn="just"/>
            <a:r>
              <a:rPr lang="el-GR" sz="1200" dirty="0" smtClean="0"/>
              <a:t>Εξάλλου, οι ανήλικοι παραβάτες ανήκουν — μαζί με άλλες ομάδες όπως τα άτομα με αναπηρίες, οι </a:t>
            </a:r>
            <a:r>
              <a:rPr lang="el-GR" sz="1200" dirty="0" err="1" smtClean="0"/>
              <a:t>εθνοτικές</a:t>
            </a:r>
            <a:r>
              <a:rPr lang="el-GR" sz="1200" dirty="0" smtClean="0"/>
              <a:t> μειονότητες, οι ηλικιωμένοι κλπ. — στις κατηγορίες που υφίστανται ή κινδυνεύουν με κοινωνικό αποκλεισμό: οι ιδιαίτερες ελλείψεις και δυσκολίες τους, τις οποίες αναφέραμε ανωτέρω, τους κάνουν να χρειάζονται ειδική υποστήριξη στην αναζήτηση της προσωπικής τους αυτονομίας· διαφορετικά, καταλήγουν σε αποτυχία και στη συνακόλουθη έλλειψη προσαρμογής στο περιβάλλον, πράγμα που αυξάνει τους κινδύνους υποτροπής και ένταξης τελικά στο ποινικό σύστημα των ενηλίκων.</a:t>
            </a:r>
          </a:p>
          <a:p>
            <a:pPr lvl="1" algn="just"/>
            <a:r>
              <a:rPr lang="el-GR" sz="1200" dirty="0" smtClean="0"/>
              <a:t>Γι' αυτό, αυτοί οι νέοι χρειάζονται βοήθεια και καθοδήγηση κατά τη διαδικασία ενσωμάτωσής τους με πολλούς και διάφορους τρόπους (ενσωμάτωση κοινωνική, πολιτιστική, γλωσσική κλπ.). Δεν υπάρχει ένας και μοναδικός τρόπος να διασφαλιστεί η κοινωνική ενσωμάτωση των νεαρών παραβατών, όπως δεν υπάρχουν ούτε αλάνθαστες μέθοδοι που να εγγυώνται ότι ένα απόλυτα ενταγμένο άτομο δεν μπορεί να προβεί σε αντικοινωνικές συμπεριφορές. Ωστόσο, υπάρχει ευρεία συναίνεση ως προς την ιδέα ότι η επαγγελματική ένταξη αποτελεί βασικό τρόπο προσέγγισης των νεαρών παραβατών σε χώρους οικονομικής και κοινωνικής ενσωμάτωσης και σταθερότητας.</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Autofit/>
          </a:bodyPr>
          <a:lstStyle/>
          <a:p>
            <a:pPr algn="just"/>
            <a:r>
              <a:rPr lang="el-GR" sz="1900" dirty="0" smtClean="0"/>
              <a:t>Όσον αφορά την εξέλιξη των συστημάτων δικαιοσύνης των ανηλίκων </a:t>
            </a:r>
          </a:p>
          <a:p>
            <a:pPr algn="just"/>
            <a:r>
              <a:rPr lang="el-GR" sz="1900" dirty="0" smtClean="0"/>
              <a:t>στη θέση της </a:t>
            </a:r>
            <a:r>
              <a:rPr lang="el-GR" sz="1900" dirty="0" err="1" smtClean="0"/>
              <a:t>αποζημιωτικής</a:t>
            </a:r>
            <a:r>
              <a:rPr lang="el-GR" sz="1900" dirty="0" smtClean="0"/>
              <a:t> αντίληψης της δικαιοσύνης (της πληρωμής για την προκληθείσα ζημία) έχει εμφανιστεί μια αντίληψη αποκατάστασης ή επανόρθωσης (</a:t>
            </a:r>
            <a:r>
              <a:rPr lang="el-GR" sz="1900" dirty="0" err="1" smtClean="0"/>
              <a:t>restorative</a:t>
            </a:r>
            <a:r>
              <a:rPr lang="el-GR" sz="1900" dirty="0" smtClean="0"/>
              <a:t> </a:t>
            </a:r>
            <a:r>
              <a:rPr lang="el-GR" sz="1900" dirty="0" err="1" smtClean="0"/>
              <a:t>justice</a:t>
            </a:r>
            <a:r>
              <a:rPr lang="el-GR" sz="1900" dirty="0" smtClean="0"/>
              <a:t>/ επανορθωτική δικαιοσύνη), η οποία γεννήθηκε με το </a:t>
            </a:r>
            <a:r>
              <a:rPr lang="el-GR" sz="1900" dirty="0" err="1" smtClean="0"/>
              <a:t>πολιτικο</a:t>
            </a:r>
            <a:r>
              <a:rPr lang="el-GR" sz="1900" dirty="0" smtClean="0"/>
              <a:t>-εγκληματολογικό κίνημα υπέρ του θύματος (</a:t>
            </a:r>
            <a:r>
              <a:rPr lang="el-GR" sz="1900" dirty="0" err="1" smtClean="0"/>
              <a:t>θυματολογία</a:t>
            </a:r>
            <a:r>
              <a:rPr lang="el-GR" sz="1900" dirty="0" smtClean="0"/>
              <a:t>) και της αποκατάστασης του ρόλου του στην ποινική διαδικασία. </a:t>
            </a:r>
          </a:p>
          <a:p>
            <a:pPr algn="just"/>
            <a:r>
              <a:rPr lang="el-GR" sz="1900" dirty="0" smtClean="0"/>
              <a:t>Η επανορθωτική δικαιοσύνη είναι μια προσέγγιση της δικαιοσύνης που περιλαμβάνει το θύμα, τον κατηγορούμενο και την κοινότητα στην αναζήτηση λύσεων για τις συνέπειες της σύγκρουσης που προκλήθηκε από την παράβαση, προκειμένου να προωθήσει την αποκατάσταση της ζημίας, τη συμφιλίωση των μερών και την ενίσχυση της έννοιας της συλλογικής ασφάλειας. </a:t>
            </a:r>
          </a:p>
          <a:p>
            <a:pPr algn="just"/>
            <a:r>
              <a:rPr lang="el-GR" sz="1900" dirty="0" smtClean="0"/>
              <a:t>Η επανορθωτική δικαιοσύνη προσπαθεί να προστατεύσει τόσο το συμφέρον του θύματος (ο δράστης πρέπει να αναγνωρίσει τη ζημία που του προξένησε και να προσπαθήσει να την αποκαταστήσει) όσο και το συμφέρον της κοινότητας (που είναι να επιτευχθεί η αναμόρφωση του δράστη, να προληφθεί η υποτροπή και να μειωθεί το κόστος της ποινικής δικαιοσύνης) και του κατηγορούμενου (αποφεύγει την είσοδο στο ποινικό σύστημα, αλλά τηρούνται οι συνταγματικές του εγγυήσεις).</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Autofit/>
          </a:bodyPr>
          <a:lstStyle/>
          <a:p>
            <a:pPr algn="just"/>
            <a:r>
              <a:rPr lang="el-GR" sz="1800" dirty="0" smtClean="0"/>
              <a:t>Επιπλέον, η αποκατάσταση ασκεί ειδική παιδαγωγική δράση σε αυτόν τον τελευταίο, διότι, φέρνοντάς τον σε άμεση αντιπαράθεση με το θύμα, τον κάνει να προβληματιστεί σε σχέση με την ενοχή του και μπορεί να τον αποτρέψει από παρόμοιες συμπεριφορές στο μέλλον. Αποτελεί, συνεπώς, ιδανικό πρότυπο για το σύστημα δικαιοσύνης των ανηλίκων, λόγω του ελάχιστα </a:t>
            </a:r>
            <a:r>
              <a:rPr lang="el-GR" sz="1800" dirty="0" err="1" smtClean="0"/>
              <a:t>στιγματιστικού</a:t>
            </a:r>
            <a:r>
              <a:rPr lang="el-GR" sz="1800" dirty="0" smtClean="0"/>
              <a:t> της χαρακτήρα, της υψηλής παιδαγωγικής της αξίας και της ήσσονος κατασταλτικής της φύσης.</a:t>
            </a:r>
          </a:p>
          <a:p>
            <a:pPr algn="just"/>
            <a:r>
              <a:rPr lang="el-GR" sz="1800" dirty="0" smtClean="0"/>
              <a:t>Εν συντομία, τις δύο τελευταίες δεκαετίες, η δίκη, οι τύποι των κυρώσεων και οι ποινές έχουν αλλάξει πραγματικά στο πεδίο της δικαιοσύνης των ανηλίκων. Κερδίζουν έδαφος οι μη </a:t>
            </a:r>
            <a:r>
              <a:rPr lang="el-GR" sz="1800" dirty="0" err="1" smtClean="0"/>
              <a:t>τιμωρητικές</a:t>
            </a:r>
            <a:r>
              <a:rPr lang="el-GR" sz="1800" dirty="0" smtClean="0"/>
              <a:t> κυρώσεις, όπως η υπηρεσία στην κοινότητα, η αποζημίωση και αποκατάσταση, η διαμεσολάβηση με το θύμα ή με την κοινότητα προέλευσης, η πρακτική επαγγελματική κατάρτιση ή οι ειδικές αγωγές για την </a:t>
            </a:r>
            <a:r>
              <a:rPr lang="el-GR" sz="1800" dirty="0" err="1" smtClean="0"/>
              <a:t>τοξικοεξάρτηση</a:t>
            </a:r>
            <a:r>
              <a:rPr lang="el-GR" sz="1800" dirty="0" smtClean="0"/>
              <a:t> και άλλες εθιστικές διαταραχές, όπως ο αλκοολισμός. Τα μέτρα αυτού του τύπου απαιτούν επίβλεψη και συνεχή έλεγχο της προόδου και των επιτευγμάτων του ανηλίκου. Σήμερα η χρήση αυτών των ποινών καθίσταται όλο και πιο συνηθισμένη και παίρνει πολύ συχνά τη μορφή εγκλεισμού με ανοιχτό ή </a:t>
            </a:r>
            <a:r>
              <a:rPr lang="el-GR" sz="1800" dirty="0" err="1" smtClean="0"/>
              <a:t>ημιανοιχτό</a:t>
            </a:r>
            <a:r>
              <a:rPr lang="el-GR" sz="1800" dirty="0" smtClean="0"/>
              <a:t> καθεστώς, επίβλεψης και συνεχούς ελέγχου, εποπτευόμενης ελευθερίας, ηλεκτρονικού ελέγχου των μετακινήσεων κ.ά. ή συνδυασμού διάφορων μέτρων. Παρ' όλα αυτά, η στέρηση της ελευθερίας, σε κέντρο αναμόρφωσης ή στη φυλακή, εξακολουθεί να χρησιμοποιείται ακόμη πολύ συχνά.</a:t>
            </a:r>
          </a:p>
          <a:p>
            <a:pPr algn="just"/>
            <a:endParaRPr lang="el-GR" sz="1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Autofit/>
          </a:bodyPr>
          <a:lstStyle/>
          <a:p>
            <a:pPr algn="just"/>
            <a:r>
              <a:rPr lang="el-GR" sz="1300" dirty="0" smtClean="0"/>
              <a:t>Από την άλλη πλευρά, η δημόσια σημασία των νέων φαινομένων που έχουν αρχίσει να εμφανίζονται ιδίως στις ευρωπαϊκές μεγαλουπόλεις (οργανωμένο έγκλημα, συμμορίες νέων, βανδαλισμοί στους δρόμους, βία στον αθλητισμό, παρενόχληση από τους «νταήδες» στο σχολείο, άσκηση βίας κατά των γονέων, ξενοφοβικές συμπεριφορές εξτρεμιστικών ομάδων, σύνδεση μεταξύ των νέων μορφών εγκληματικότητας και της μετανάστευσης, </a:t>
            </a:r>
            <a:r>
              <a:rPr lang="el-GR" sz="1300" dirty="0" err="1" smtClean="0"/>
              <a:t>τοξικοεξάρτηση</a:t>
            </a:r>
            <a:r>
              <a:rPr lang="el-GR" sz="1300" dirty="0" smtClean="0"/>
              <a:t> κλπ.) έκαναν να παρατηρείται τα τελευταία χρόνια σε ορισμένες ευρωπαϊκές χώρες μια τάση προς την αύξηση της αυστηρότητας του ποινικού δικαίου των ανηλίκων, με την αύξηση των μέγιστων ποινών που μπορούν να επιβληθούν, την καθιέρωση διάφορων μορφών εγκλεισμού σε κέντρα κλειστού καθεστώτος ή ακόμη και την απαίτηση ορισμένων ευθυνών από τους γονείς του ανήλικου παραβάτη.</a:t>
            </a:r>
          </a:p>
          <a:p>
            <a:pPr lvl="1" algn="just"/>
            <a:r>
              <a:rPr lang="el-GR" sz="1300" dirty="0" smtClean="0"/>
              <a:t>Πρέπει να αναφερθούν σχετικά οι μεταρρυθμίσεις του ποινικού δικαίου των ανηλίκων στις Κάτω Χώρες το 1995 και στη Γαλλία το 1996, όπως και η </a:t>
            </a:r>
            <a:r>
              <a:rPr lang="el-GR" sz="1300" dirty="0" err="1" smtClean="0"/>
              <a:t>Criminal</a:t>
            </a:r>
            <a:r>
              <a:rPr lang="el-GR" sz="1300" dirty="0" smtClean="0"/>
              <a:t> </a:t>
            </a:r>
            <a:r>
              <a:rPr lang="el-GR" sz="1300" dirty="0" err="1" smtClean="0"/>
              <a:t>Justice</a:t>
            </a:r>
            <a:r>
              <a:rPr lang="el-GR" sz="1300" dirty="0" smtClean="0"/>
              <a:t> </a:t>
            </a:r>
            <a:r>
              <a:rPr lang="el-GR" sz="1300" dirty="0" err="1" smtClean="0"/>
              <a:t>Act</a:t>
            </a:r>
            <a:r>
              <a:rPr lang="el-GR" sz="1300" dirty="0" smtClean="0"/>
              <a:t> του 1994 στη Βρετανία, η οποία αυξάνει από 1 σε 2 έτη τη μέγιστη ποινή που μπορεί να επιβληθεί σε ανηλίκους 15-18 ετών και θεσπίζει τον εγκλεισμό από 6 μήνες έως 2 έτη σε κέντρα κλειστού καθεστώτος και για τους ανηλίκους 12-14 ετών. Θεσπίστηκε επίσης το αποκαλούμενο </a:t>
            </a:r>
            <a:r>
              <a:rPr lang="el-GR" sz="1300" dirty="0" err="1" smtClean="0"/>
              <a:t>parenting</a:t>
            </a:r>
            <a:r>
              <a:rPr lang="el-GR" sz="1300" dirty="0" smtClean="0"/>
              <a:t> </a:t>
            </a:r>
            <a:r>
              <a:rPr lang="el-GR" sz="1300" dirty="0" err="1" smtClean="0"/>
              <a:t>order</a:t>
            </a:r>
            <a:r>
              <a:rPr lang="el-GR" sz="1300" dirty="0" smtClean="0"/>
              <a:t>, βάσει του οποίου οι γονείς ανηλίκων που έχουν διαπράξει αδίκημα ή ανηλίκων που έχουν εγγραφεί στα αστυνομικά μητρώα, για παράδειγμα, για αδικαιολόγητες απουσίες από το σχολείο μπορούν να υποχρεωθούν να παρακολουθούν μαθήματα μία φορά την εβδομάδα επί τρεις μήνες κατά μέγιστο όριο. Οι γονείς που αθετούν κατ' επανάληψη τις εκπαιδευτικές τους υποχρεώσεις μπορούν να τιμωρηθούν με πρόστιμο έως 1.000 στερλίνες.</a:t>
            </a:r>
          </a:p>
          <a:p>
            <a:pPr lvl="1" algn="just"/>
            <a:r>
              <a:rPr lang="el-GR" sz="1300" dirty="0" smtClean="0"/>
              <a:t>Το πρόβλημα με τις διατάξεις αυτού του τύπου είναι ότι συνεπάγονται αποποίηση της ευθύνης από πλευράς του ανηλίκου, ενώ, σύμφωνα με τις σύγχρονες αντιλήψεις του ποινικού δικαίου περί «υπευθυνότητας», θα έπρεπε ο ίδιος να παροτρυνθεί να προσπαθήσει να επανορθώσει ή να αντισταθμίσει τη ζημία που προξένησε. Εκτός αυτού, σε ορισμένες περιπτώσεις οι γονείς (ιδίως εκείνοι που έχουν περιορισμένα οικονομικά μέσα και άρα λιγότερες δυνατότητες προσοχής και επίβλεψης των παιδιών τους) τιμωρούνται αδικαιολόγητα, εάν δεν καταφέρουν να προσκομίσουν απόδειξη που να τους απαλλάσσει της ευθύνης. Στην πραγματικότητα, αυτό που χρειάζονται οι γονείς είναι βοήθεια για να εκπαιδεύσουν κατάλληλα τα παιδιά τους και όχι να μεταφέρεται σε αυτούς μια ενοχή που δεν τους ανήκει.</a:t>
            </a:r>
          </a:p>
          <a:p>
            <a:pPr lvl="1" algn="just"/>
            <a:r>
              <a:rPr lang="el-GR" sz="1300" dirty="0" smtClean="0"/>
              <a:t>Σε μερικές χώρες, πάλι, επανεμφανίζονται αντιλήψεις που τη δεκαετία του 1980 θεωρούνταν ξεπερασμένες, όπως ο εγκλεισμός σε κέντρα κλειστού καθεστώτος τα οποία προορίζονται επίσης για την παροχή κοινωνικής πρόνοιας σε απροστάτευτους ανηλίκους. Επανέρχεται, δηλαδή, η ανάμιξη ανηλίκων που υπόκεινται στο σύστημα πρόνοιας και ανηλίκων που υπόκεινται στο ποινικό σύστημα για τους ανηλίκους.</a:t>
            </a:r>
          </a:p>
          <a:p>
            <a:pPr algn="just"/>
            <a:endParaRPr lang="el-GR" sz="1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357982"/>
          </a:xfrm>
        </p:spPr>
        <p:txBody>
          <a:bodyPr>
            <a:noAutofit/>
          </a:bodyPr>
          <a:lstStyle/>
          <a:p>
            <a:pPr algn="just"/>
            <a:r>
              <a:rPr lang="el-GR" sz="1700" dirty="0" smtClean="0"/>
              <a:t>Κατανάλωση ναρκωτικών και τοξικών ουσιών, η οποία σε πολλές περιπτώσεις αναγκάζει τον εθισμένο να παρανομήσει για να εξασφαλίσει τα οικονομικά μέσα που θα του επιτρέψουν να ικανοποιήσει τον εθισμό του. Επιπλέον, υπό την επήρεια της κατανάλωσής τους ή των καταστάσεων στέρησης μειώνονται ή αίρονται εντελώς οι συνήθεις ανασταλτικές τροχοπέδες. Εδώ πρέπει επίσης να αναφερθεί η άμετρη κατανάλωση οινοπνεύματος (ακόμη και αν γίνεται σποραδικά), η οποία παρατηρείται με ιδιαίτερη συχνότητα κατά τη διάπραξη πράξεων βανδαλισμού και παραβάσεων κατά της οδικής ασφάλειας.</a:t>
            </a:r>
          </a:p>
          <a:p>
            <a:pPr algn="just"/>
            <a:r>
              <a:rPr lang="el-GR" sz="1700" dirty="0" smtClean="0"/>
              <a:t>Διαταραχές της προσωπικότητας και της συμπεριφοράς, συνδεόμενες ή ανεξάρτητες από τον παράγοντα που αναφέρεται στην προηγούμενη παράγραφο, οι οποίες συνδυάζονται συνήθως με άλλους κοινωνικούς ή περιβαλλοντικούς παράγοντες, που κάνουν τον νέο να ενεργεί παρορμητικά ή απερίσκεπτα, χωρίς να λαμβάνει υπόψη τους κοινωνικά αποδεκτούς κανόνες συμπεριφοράς.</a:t>
            </a:r>
          </a:p>
          <a:p>
            <a:pPr algn="just"/>
            <a:endParaRPr lang="el-GR" sz="1700" dirty="0" smtClean="0"/>
          </a:p>
          <a:p>
            <a:pPr algn="just"/>
            <a:endParaRPr lang="el-GR" sz="1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70000" lnSpcReduction="20000"/>
          </a:bodyPr>
          <a:lstStyle/>
          <a:p>
            <a:pPr algn="just"/>
            <a:r>
              <a:rPr lang="el-GR" dirty="0" smtClean="0"/>
              <a:t>Ανεπαρκής διδασκαλία και μετάδοση αξιών της κοινωνίας και του πολίτη, όπως ο σεβασμός των κανόνων, η αλληλεγγύη, η γενναιοδωρία, η ανοχή, ο σεβασμός των άλλων, η αίσθηση της αυτοκριτικής, η συμπόνια, η επιμελής εργασία κλπ., οι οποίες στις «</a:t>
            </a:r>
            <a:r>
              <a:rPr lang="el-GR" dirty="0" err="1" smtClean="0"/>
              <a:t>παγκοσμιοποιημένες</a:t>
            </a:r>
            <a:r>
              <a:rPr lang="el-GR" dirty="0" smtClean="0"/>
              <a:t>» κοινωνίες μας έχουν αντικατασταθεί με πιο ωφελιμιστικές αξίες όπως ο ατομικισμός, η ανταγωνιστικότητα και η υπέρμετρη κατανάλωση αγαθών, που προξενούν σε ορισμένες περιπτώσεις κάποια κοινωνική ανομία.</a:t>
            </a:r>
          </a:p>
          <a:p>
            <a:pPr algn="just"/>
            <a:r>
              <a:rPr lang="el-GR" dirty="0" smtClean="0"/>
              <a:t>Αυτό το σύνολο παραγόντων υπάρχει λίγο-πολύ σε όλες τις χώρες της Ευρωπαϊκής Ένωσης, σε κοινωνίες με υψηλό επίπεδο ευημερίας, αλλά με στοιχεία αποδιάρθρωσης και έλλειψης κοινωνικής συνοχής, τα οποία εξηγούν αυτόν τον τύπο αντικοινωνικών ή </a:t>
            </a:r>
            <a:r>
              <a:rPr lang="el-GR" dirty="0" err="1" smtClean="0"/>
              <a:t>αποκλινουσών</a:t>
            </a:r>
            <a:r>
              <a:rPr lang="el-GR" dirty="0" smtClean="0"/>
              <a:t> συμπεριφορών.</a:t>
            </a:r>
          </a:p>
          <a:p>
            <a:r>
              <a:rPr lang="el-GR" b="1" i="1" dirty="0" smtClean="0"/>
              <a:t>Γνωμοδότηση της Ευρωπαϊκής Οικονομικής και Κοινωνικής Επιτροπής με θέμα «Η πρόληψη της νεανικής εγκληματικότητας, οι τρόποι αντιμετώπισής της και ο ρόλος της δικαιοσύνης των ανηλίκων στην Ευρωπαϊκή Ένωση» (2006/C 110/13)</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500" b="1" dirty="0" smtClean="0"/>
              <a:t>Οι περιορισμοί των παραδοσιακών συστημάτων δικαιοσύνης των ανηλίκων</a:t>
            </a:r>
            <a:endParaRPr lang="el-GR" sz="2500" b="1" dirty="0"/>
          </a:p>
        </p:txBody>
      </p:sp>
      <p:sp>
        <p:nvSpPr>
          <p:cNvPr id="3" name="2 - Θέση περιεχομένου"/>
          <p:cNvSpPr>
            <a:spLocks noGrp="1"/>
          </p:cNvSpPr>
          <p:nvPr>
            <p:ph idx="1"/>
          </p:nvPr>
        </p:nvSpPr>
        <p:spPr/>
        <p:txBody>
          <a:bodyPr>
            <a:noAutofit/>
          </a:bodyPr>
          <a:lstStyle/>
          <a:p>
            <a:pPr algn="just"/>
            <a:r>
              <a:rPr lang="el-GR" sz="1800" dirty="0" smtClean="0"/>
              <a:t>Τα κλασικά συστήματα δικαιοσύνης των ανηλίκων δυσκολεύτηκαν πολύ να ανταποκριθούν και να προσαρμοστούν στη σύγχρονη μορφή της παραβατικότητας. Στην πράξη, τα ευρωπαϊκά μας συστήματα ποινικής δικαιοσύνης για ανηλίκους ήταν πραγματικά αργά, αναποτελεσματικά και ελλειμματικά από οικονομική άποψη: οι μεγάλοι χρόνοι αναμονής ήταν σύνηθες φαινόμενο και το ποσοστό των υπότροπων ανηλίκων ήταν πολύ υψηλό. Ταυτόχρονα, οι παραδοσιακές πηγές ανεπίσημου κοινωνικού ελέγχου (σχολείο, οικογένεια, χώρος εργασίας κλπ.) προοδευτικά εξασθένιζαν.</a:t>
            </a:r>
          </a:p>
          <a:p>
            <a:pPr algn="just"/>
            <a:r>
              <a:rPr lang="el-GR" sz="1800" dirty="0" smtClean="0"/>
              <a:t>Από το αποκαλούμενο </a:t>
            </a:r>
            <a:r>
              <a:rPr lang="el-GR" sz="1800" b="1" i="1" u="sng" dirty="0" smtClean="0"/>
              <a:t>προστατευτικό πρότυπο</a:t>
            </a:r>
            <a:r>
              <a:rPr lang="el-GR" sz="1800" dirty="0" smtClean="0"/>
              <a:t>, που εμφανίσθηκε στις αρχές του 20ού αιώνα — ένα πρότυπο πατερναλιστικό, που θεωρούσε τον ανήλικο παραβάτη κοινωνικό </a:t>
            </a:r>
            <a:r>
              <a:rPr lang="el-GR" sz="1800" dirty="0" smtClean="0"/>
              <a:t>ασθενή— </a:t>
            </a:r>
            <a:r>
              <a:rPr lang="el-GR" sz="1800" dirty="0" smtClean="0"/>
              <a:t>ορισμένες χώρες (και ιδιαίτερα οι σκανδιναβικές) πέρασαν στο αποκαλούμενο </a:t>
            </a:r>
            <a:r>
              <a:rPr lang="el-GR" sz="1800" b="1" dirty="0" smtClean="0"/>
              <a:t>πρότυπο της διαπαιδαγώγησης ή της ευημερίας</a:t>
            </a:r>
            <a:r>
              <a:rPr lang="el-GR" sz="1800" dirty="0" smtClean="0"/>
              <a:t>, ένα κοινωνικό ή κοινοτικό πρότυπο απάντησης στην παραβατικότητα των νέων, το οποίο όμως, καθώς βρισκόταν στο περιθώριο του δικαστικού συστήματος, στερούσε από τον ανήλικο τις απαραίτητες δικονομικές εγγυήσεις.</a:t>
            </a:r>
          </a:p>
          <a:p>
            <a:pPr algn="just"/>
            <a:endParaRPr lang="el-G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572272"/>
          </a:xfrm>
        </p:spPr>
        <p:txBody>
          <a:bodyPr>
            <a:normAutofit fontScale="85000" lnSpcReduction="20000"/>
          </a:bodyPr>
          <a:lstStyle/>
          <a:p>
            <a:pPr algn="just"/>
            <a:r>
              <a:rPr lang="el-GR" dirty="0" smtClean="0"/>
              <a:t>Διάφορες διεθνείς συμβάσεις και συνθήκες που σχετίζονται με τη δικαιοσύνη των ανηλίκων </a:t>
            </a:r>
            <a:endParaRPr lang="en-US" dirty="0" smtClean="0"/>
          </a:p>
          <a:p>
            <a:pPr lvl="1" algn="just"/>
            <a:r>
              <a:rPr lang="el-GR" dirty="0" smtClean="0"/>
              <a:t>«Στοιχειώδεις κανόνες των Ηνωμένων Εθνών για την απονομή δικαιοσύνης σε ανηλίκους» ή «Κανόνες του Πεκίνου» του 1985, </a:t>
            </a:r>
            <a:endParaRPr lang="en-US" dirty="0" smtClean="0"/>
          </a:p>
          <a:p>
            <a:pPr lvl="1" algn="just"/>
            <a:r>
              <a:rPr lang="el-GR" dirty="0" smtClean="0"/>
              <a:t>οι «Κατευθυντήριες γραμμές των Ηνωμένων Εθνών για την πρόληψη της εγκληματικότητας των νέων» ή «Κατευθυντήριες γραμμές του Ριάντ» του 1990, </a:t>
            </a:r>
            <a:endParaRPr lang="en-US" dirty="0" smtClean="0"/>
          </a:p>
          <a:p>
            <a:pPr lvl="1" algn="just"/>
            <a:r>
              <a:rPr lang="el-GR" dirty="0" smtClean="0"/>
              <a:t>οι «Κανόνες των Ηνωμένων Εθνών για την προστασία των ανηλίκων που έχουν καταδικαστεί σε στέρηση της ελευθερίας τους» του 1990 και </a:t>
            </a:r>
            <a:endParaRPr lang="en-US" dirty="0" smtClean="0"/>
          </a:p>
          <a:p>
            <a:pPr lvl="1" algn="just"/>
            <a:r>
              <a:rPr lang="el-GR" dirty="0" smtClean="0"/>
              <a:t>η Σύσταση αριθ. R (87) 20 της Επιτροπής Υπουργών του Συμβουλίου της Ευρώπης σχετικά με τις κοινωνικές αντιδράσεις στη νεανική εγκληματικότητα) </a:t>
            </a:r>
            <a:endParaRPr lang="en-US" dirty="0" smtClean="0"/>
          </a:p>
          <a:p>
            <a:pPr algn="just"/>
            <a:r>
              <a:rPr lang="el-GR" dirty="0" smtClean="0"/>
              <a:t>συντελούν από τη δεκαετία του 1980 στην προοδευτική αλλαγή των συστημάτων δικαιοσύνης των ανηλίκων των ευρωπαϊκών χωρών, καθιερώνοντας το λεγόμενο </a:t>
            </a:r>
            <a:r>
              <a:rPr lang="el-GR" b="1" i="1" u="sng" dirty="0" smtClean="0"/>
              <a:t>πρότυπο της υπευθυνότητας</a:t>
            </a:r>
            <a:r>
              <a:rPr lang="el-GR" dirty="0" smtClean="0"/>
              <a:t>.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85728"/>
            <a:ext cx="8643998" cy="5786478"/>
          </a:xfrm>
        </p:spPr>
        <p:txBody>
          <a:bodyPr>
            <a:noAutofit/>
          </a:bodyPr>
          <a:lstStyle/>
          <a:p>
            <a:pPr algn="just"/>
            <a:r>
              <a:rPr lang="el-GR" sz="1800" dirty="0" smtClean="0"/>
              <a:t>Με το </a:t>
            </a:r>
            <a:r>
              <a:rPr lang="el-GR" sz="1800" b="1" dirty="0" smtClean="0"/>
              <a:t>πρότυπο της υπευθυνότητας </a:t>
            </a:r>
            <a:r>
              <a:rPr lang="el-GR" sz="1800" dirty="0" smtClean="0"/>
              <a:t>επιτυγχάνεται η </a:t>
            </a:r>
            <a:r>
              <a:rPr lang="el-GR" sz="1800" dirty="0" smtClean="0"/>
              <a:t>σύζευξη </a:t>
            </a:r>
            <a:r>
              <a:rPr lang="el-GR" sz="1800" dirty="0" smtClean="0"/>
              <a:t>του παιδαγωγικού και του δικαστικού στοιχείου, με την εφαρμογή ενός προτύπου που δίνει έμφαση στις εγγυήσεις και μέτρων κατ' εξοχήν παιδαγωγικού περιεχομένου. Η πρόθεση ήταν, συνοπτικά, η «διαπαιδαγώγηση μέσω της ευθύνης».</a:t>
            </a:r>
          </a:p>
          <a:p>
            <a:pPr algn="just"/>
            <a:r>
              <a:rPr lang="el-GR" sz="1800" dirty="0" smtClean="0"/>
              <a:t>Το πρότυπο της υπευθυνότητας βασίζεται στις εξής αρχές:</a:t>
            </a:r>
          </a:p>
          <a:p>
            <a:pPr lvl="1" algn="just"/>
            <a:r>
              <a:rPr lang="el-GR" sz="1800" dirty="0" smtClean="0"/>
              <a:t>Προτεραιότητα στην πρόληψη και όχι στην καταστολή: ο καλύτερος τρόπος καταπολέμησης της νεανικής παραβατικότητας είναι να εμποδιστεί η εμφάνιση νεαρών παραβατών, πράγμα για το οποίο απαιτούνται κατάλληλα προγράμματα κοινωνικής, επαγγελματικής, οικονομικής και εκπαιδευτικής αρωγής (μεταξύ των οποίων δεν πρέπει να λησμονούμε εκείνα που έχουν στόχο να διευκολύνουν και να καταστήσουν πιο προσιτή την κατάλληλη χρήση του ελεύθερου χρόνου και των ψυχαγωγικών δραστηριοτήτων).</a:t>
            </a:r>
          </a:p>
          <a:p>
            <a:pPr lvl="1" algn="just"/>
            <a:r>
              <a:rPr lang="el-GR" sz="1800" dirty="0" smtClean="0"/>
              <a:t>Πρέπει να περιοριστεί στο ελάχιστο αναγκαίο η χρήση του παραδοσιακού δικαστικού συστήματος και να εφαρμοστούν νέα συστήματα δικαιοσύνης, ειδικά επικεντρωμένα και σχεδιασμένα για το φαινόμενο της παραβατικότητας των ανηλίκων, αφήνοντας σε άλλους τομείς (της περίθαλψης και της πρόνοιας) την αντιμετώπιση άλλων καταστάσεων που ενδέχεται να αντιμετωπίζουν οι ανήλικοι (εγκατάλειψη, κακοποίηση, αδυναμία προσαρμογής κλπ.).</a:t>
            </a:r>
          </a:p>
          <a:p>
            <a:pPr algn="just"/>
            <a:endParaRPr lang="el-GR" sz="1800" dirty="0" smtClean="0"/>
          </a:p>
          <a:p>
            <a:pPr algn="just"/>
            <a:endParaRPr lang="el-GR" sz="1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5930</Words>
  <PresentationFormat>Προβολή στην οθόνη (4:3)</PresentationFormat>
  <Paragraphs>329</Paragraphs>
  <Slides>45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45</vt:i4>
      </vt:variant>
    </vt:vector>
  </HeadingPairs>
  <TitlesOfParts>
    <vt:vector size="46" baseType="lpstr">
      <vt:lpstr>Θέμα του Office</vt:lpstr>
      <vt:lpstr>Ανήλικοι παραβάτες</vt:lpstr>
      <vt:lpstr>Εισαγωγικές παρατηρήσεις</vt:lpstr>
      <vt:lpstr>  Τα αίτια της νεανικής εγκληματικότητας</vt:lpstr>
      <vt:lpstr>Διαφάνεια 4</vt:lpstr>
      <vt:lpstr>Διαφάνεια 5</vt:lpstr>
      <vt:lpstr>Διαφάνεια 6</vt:lpstr>
      <vt:lpstr>Οι περιορισμοί των παραδοσιακών συστημάτων δικαιοσύνης των ανηλίκων</vt:lpstr>
      <vt:lpstr>Διαφάνεια 8</vt:lpstr>
      <vt:lpstr>Διαφάνεια 9</vt:lpstr>
      <vt:lpstr>Διαφάνεια 10</vt:lpstr>
      <vt:lpstr>Διαφάνεια 11</vt:lpstr>
      <vt:lpstr>Διαφάνεια 12</vt:lpstr>
      <vt:lpstr>ΟΔΗΓΊΑ (ΕΕ) 2016/800 ΤΟΥ ΕΥΡΩΠΑΪΚΟΫ ΚΟΙΝΟΒΟΥΛΊΟΥ ΚΑΙ ΤΟΥ ΣΥΜΒΟΥΛΊΟΥ, της 11ης Μαΐου 2016 σχετικά με τις δικονομικές εγγυήσεις για τα παιδιά που είναι ύποπτοι ή κατηγορούμενοι στο πλαίσιο ποινικών διαδικασιών</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Ελλάδα </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Εισαγγελία Ανηλίκων</vt:lpstr>
      <vt:lpstr>Διαφάνεια 39</vt:lpstr>
      <vt:lpstr>Διαφάνεια 40</vt:lpstr>
      <vt:lpstr>Διαφάνεια 41</vt:lpstr>
      <vt:lpstr>Οι νέες τάσεις της δικαιοσύνης των ανηλίκων</vt:lpstr>
      <vt:lpstr>Διαφάνεια 43</vt:lpstr>
      <vt:lpstr>Διαφάνεια 44</vt:lpstr>
      <vt:lpstr>Διαφάνεια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Ανήλικοι παραβάτες</dc:title>
  <dc:creator>user1</dc:creator>
  <cp:lastModifiedBy>user1</cp:lastModifiedBy>
  <cp:revision>48</cp:revision>
  <dcterms:created xsi:type="dcterms:W3CDTF">2022-01-17T12:33:50Z</dcterms:created>
  <dcterms:modified xsi:type="dcterms:W3CDTF">2023-01-20T11:50:26Z</dcterms:modified>
</cp:coreProperties>
</file>