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5"/>
  </p:notesMasterIdLst>
  <p:sldIdLst>
    <p:sldId id="341" r:id="rId2"/>
    <p:sldId id="256" r:id="rId3"/>
    <p:sldId id="257" r:id="rId4"/>
    <p:sldId id="258" r:id="rId5"/>
    <p:sldId id="303" r:id="rId6"/>
    <p:sldId id="304" r:id="rId7"/>
    <p:sldId id="305" r:id="rId8"/>
    <p:sldId id="306" r:id="rId9"/>
    <p:sldId id="342" r:id="rId10"/>
    <p:sldId id="343" r:id="rId11"/>
    <p:sldId id="344" r:id="rId12"/>
    <p:sldId id="345" r:id="rId13"/>
    <p:sldId id="259" r:id="rId14"/>
    <p:sldId id="307" r:id="rId15"/>
    <p:sldId id="346" r:id="rId16"/>
    <p:sldId id="347" r:id="rId17"/>
    <p:sldId id="260" r:id="rId18"/>
    <p:sldId id="308" r:id="rId19"/>
    <p:sldId id="309" r:id="rId20"/>
    <p:sldId id="310" r:id="rId21"/>
    <p:sldId id="311" r:id="rId22"/>
    <p:sldId id="316" r:id="rId23"/>
    <p:sldId id="317" r:id="rId24"/>
    <p:sldId id="318" r:id="rId25"/>
    <p:sldId id="319" r:id="rId26"/>
    <p:sldId id="312" r:id="rId27"/>
    <p:sldId id="313" r:id="rId28"/>
    <p:sldId id="314" r:id="rId29"/>
    <p:sldId id="315" r:id="rId30"/>
    <p:sldId id="348" r:id="rId31"/>
    <p:sldId id="349" r:id="rId32"/>
    <p:sldId id="350" r:id="rId33"/>
    <p:sldId id="261" r:id="rId34"/>
    <p:sldId id="352" r:id="rId35"/>
    <p:sldId id="262" r:id="rId36"/>
    <p:sldId id="351" r:id="rId37"/>
    <p:sldId id="321" r:id="rId38"/>
    <p:sldId id="322" r:id="rId39"/>
    <p:sldId id="328" r:id="rId40"/>
    <p:sldId id="339" r:id="rId41"/>
    <p:sldId id="325" r:id="rId42"/>
    <p:sldId id="326" r:id="rId43"/>
    <p:sldId id="329" r:id="rId44"/>
    <p:sldId id="330" r:id="rId45"/>
    <p:sldId id="353" r:id="rId46"/>
    <p:sldId id="354" r:id="rId47"/>
    <p:sldId id="355" r:id="rId48"/>
    <p:sldId id="320" r:id="rId49"/>
    <p:sldId id="331" r:id="rId50"/>
    <p:sldId id="333" r:id="rId51"/>
    <p:sldId id="334" r:id="rId52"/>
    <p:sldId id="335" r:id="rId53"/>
    <p:sldId id="263" r:id="rId54"/>
    <p:sldId id="264" r:id="rId55"/>
    <p:sldId id="336" r:id="rId56"/>
    <p:sldId id="337" r:id="rId57"/>
    <p:sldId id="266" r:id="rId58"/>
    <p:sldId id="267" r:id="rId59"/>
    <p:sldId id="268" r:id="rId60"/>
    <p:sldId id="286" r:id="rId61"/>
    <p:sldId id="287" r:id="rId62"/>
    <p:sldId id="288" r:id="rId63"/>
    <p:sldId id="292" r:id="rId6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69" autoAdjust="0"/>
  </p:normalViewPr>
  <p:slideViewPr>
    <p:cSldViewPr>
      <p:cViewPr>
        <p:scale>
          <a:sx n="75" d="100"/>
          <a:sy n="75" d="100"/>
        </p:scale>
        <p:origin x="-123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3" d="100"/>
          <a:sy n="53" d="100"/>
        </p:scale>
        <p:origin x="-2952"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3C20C6-45EA-498A-AA8D-50313D9575D9}" type="datetimeFigureOut">
              <a:rPr lang="el-GR" smtClean="0"/>
              <a:pPr/>
              <a:t>13/11/2020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6AD775-137D-4719-8EA6-64ACA3D4D308}"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2F6AD775-137D-4719-8EA6-64ACA3D4D308}" type="slidenum">
              <a:rPr lang="el-GR" smtClean="0"/>
              <a:pPr/>
              <a:t>25</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2342CEA3-3058-4D43-AE35-B3DA76CB4003}" type="datetimeFigureOut">
              <a:rPr lang="el-GR" smtClean="0"/>
              <a:pPr/>
              <a:t>13/11/2020</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13/11/2020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13/11/2020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13/11/2020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13/11/2020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13/11/2020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13/11/2020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342CEA3-3058-4D43-AE35-B3DA76CB4003}" type="datetimeFigureOut">
              <a:rPr lang="el-GR" smtClean="0"/>
              <a:pPr/>
              <a:t>13/11/2020</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3F1D1C4-C2D9-4231-9FB2-B2D9D97AA41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www.youtube.com/watch?v=6CepLMZ4hA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www.tanea.gr/1998/08/07/world/diastaseis-albanoi-i-tromokrates/"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www.youtube.com/watch?v=6CepLMZ4hAU"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85786" y="1285861"/>
            <a:ext cx="7672414" cy="4500594"/>
          </a:xfrm>
          <a:ln>
            <a:solidFill>
              <a:srgbClr val="FF0000"/>
            </a:solidFill>
          </a:ln>
        </p:spPr>
        <p:txBody>
          <a:bodyPr anchor="t">
            <a:normAutofit fontScale="90000"/>
          </a:bodyPr>
          <a:lstStyle/>
          <a:p>
            <a:r>
              <a:rPr lang="el-GR" sz="4400" dirty="0" smtClean="0"/>
              <a:t/>
            </a:r>
            <a:br>
              <a:rPr lang="el-GR" sz="4400" dirty="0" smtClean="0"/>
            </a:br>
            <a:r>
              <a:rPr lang="el-GR" sz="4400" dirty="0" smtClean="0"/>
              <a:t>ΜΑΘΗΜΑ:</a:t>
            </a:r>
            <a:br>
              <a:rPr lang="el-GR" sz="4400" dirty="0" smtClean="0"/>
            </a:br>
            <a:r>
              <a:rPr lang="el-GR" sz="4400" i="1" dirty="0" smtClean="0"/>
              <a:t>ΕΝΤΥΠΑ ΚΑΙ ΗΛΕΚΤΡΟΝΙΚΑ ΜΜΕ ΣΤΑ ΒΑΛΚΑΝΙΑ</a:t>
            </a:r>
            <a:r>
              <a:rPr lang="el-GR" sz="4400" dirty="0" smtClean="0"/>
              <a:t/>
            </a:r>
            <a:br>
              <a:rPr lang="el-GR" sz="4400" dirty="0" smtClean="0"/>
            </a:br>
            <a:r>
              <a:rPr lang="el-GR" sz="4400" dirty="0" smtClean="0"/>
              <a:t/>
            </a:r>
            <a:br>
              <a:rPr lang="el-GR" sz="4400" dirty="0" smtClean="0"/>
            </a:br>
            <a:r>
              <a:rPr lang="en-US" sz="4400" dirty="0" smtClean="0">
                <a:solidFill>
                  <a:srgbClr val="FF0000"/>
                </a:solidFill>
              </a:rPr>
              <a:t>I</a:t>
            </a:r>
            <a:r>
              <a:rPr lang="el-GR" sz="4400" b="1" dirty="0" smtClean="0">
                <a:solidFill>
                  <a:srgbClr val="FF0000"/>
                </a:solidFill>
              </a:rPr>
              <a:t>. </a:t>
            </a:r>
            <a:r>
              <a:rPr lang="el-GR" sz="4400" b="1" i="1" dirty="0" smtClean="0">
                <a:solidFill>
                  <a:srgbClr val="FF0000"/>
                </a:solidFill>
              </a:rPr>
              <a:t>ΕΝΤΥΠΑ</a:t>
            </a:r>
            <a:r>
              <a:rPr lang="el-GR" sz="4900" b="1" dirty="0" smtClean="0">
                <a:solidFill>
                  <a:srgbClr val="FF0000"/>
                </a:solidFill>
              </a:rPr>
              <a:t/>
            </a:r>
            <a:br>
              <a:rPr lang="el-GR" sz="4900" b="1" dirty="0" smtClean="0">
                <a:solidFill>
                  <a:srgbClr val="FF0000"/>
                </a:solidFill>
              </a:rPr>
            </a:br>
            <a:r>
              <a:rPr lang="el-GR" sz="2800" dirty="0" smtClean="0">
                <a:solidFill>
                  <a:srgbClr val="FF0000"/>
                </a:solidFill>
              </a:rPr>
              <a:t>ΔΗΜΗΤΡΑ ΠΑΤΡΩΝΙΔΟΥ</a:t>
            </a:r>
            <a:r>
              <a:rPr lang="el-GR" dirty="0" smtClean="0"/>
              <a:t/>
            </a:r>
            <a:br>
              <a:rPr lang="el-GR" dirty="0" smtClean="0"/>
            </a:b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dirty="0" smtClean="0">
                <a:solidFill>
                  <a:schemeClr val="bg1"/>
                </a:solidFill>
              </a:rPr>
              <a:t>Λίγους μήνες μετά την ίδια τύχη έχει και η κυβέρνηση της Σερβίας.</a:t>
            </a:r>
          </a:p>
          <a:p>
            <a:endParaRPr lang="el-GR" dirty="0" smtClean="0">
              <a:solidFill>
                <a:schemeClr val="bg1"/>
              </a:solidFill>
            </a:endParaRPr>
          </a:p>
          <a:p>
            <a:r>
              <a:rPr lang="el-GR" dirty="0" smtClean="0">
                <a:solidFill>
                  <a:schemeClr val="bg1"/>
                </a:solidFill>
              </a:rPr>
              <a:t>Εθνικιστικά προβλήματα στο Κόσσοβο. Κοσσυφοπέδιο: διαρκής εστία έντασης: Αλβανοί </a:t>
            </a:r>
            <a:r>
              <a:rPr lang="el-GR" dirty="0" err="1" smtClean="0">
                <a:solidFill>
                  <a:schemeClr val="bg1"/>
                </a:solidFill>
              </a:rPr>
              <a:t>Κοσσοβάροι</a:t>
            </a:r>
            <a:r>
              <a:rPr lang="el-GR" dirty="0" smtClean="0">
                <a:solidFill>
                  <a:schemeClr val="bg1"/>
                </a:solidFill>
              </a:rPr>
              <a:t> </a:t>
            </a:r>
            <a:r>
              <a:rPr lang="en-US" b="1" dirty="0" err="1" smtClean="0">
                <a:solidFill>
                  <a:srgbClr val="FFFF00"/>
                </a:solidFill>
              </a:rPr>
              <a:t>vs</a:t>
            </a:r>
            <a:r>
              <a:rPr lang="en-US" dirty="0" smtClean="0">
                <a:solidFill>
                  <a:schemeClr val="bg1"/>
                </a:solidFill>
              </a:rPr>
              <a:t> </a:t>
            </a:r>
            <a:r>
              <a:rPr lang="el-GR" dirty="0" smtClean="0">
                <a:solidFill>
                  <a:schemeClr val="bg1"/>
                </a:solidFill>
              </a:rPr>
              <a:t>Σέρβοι </a:t>
            </a:r>
            <a:r>
              <a:rPr lang="el-GR" dirty="0" err="1" smtClean="0">
                <a:solidFill>
                  <a:schemeClr val="bg1"/>
                </a:solidFill>
              </a:rPr>
              <a:t>Κοσσοβάροι</a:t>
            </a:r>
            <a:r>
              <a:rPr lang="en-US" dirty="0" smtClean="0">
                <a:solidFill>
                  <a:schemeClr val="bg1"/>
                </a:solidFill>
              </a:rPr>
              <a:t>.</a:t>
            </a:r>
            <a:r>
              <a:rPr lang="el-GR" dirty="0" smtClean="0">
                <a:solidFill>
                  <a:schemeClr val="bg1"/>
                </a:solidFill>
              </a:rPr>
              <a:t> </a:t>
            </a:r>
            <a:r>
              <a:rPr lang="el-GR" dirty="0" smtClean="0">
                <a:solidFill>
                  <a:schemeClr val="bg1"/>
                </a:solidFill>
              </a:rPr>
              <a:t>Δ</a:t>
            </a:r>
            <a:r>
              <a:rPr lang="el-GR" dirty="0" smtClean="0">
                <a:solidFill>
                  <a:schemeClr val="bg1"/>
                </a:solidFill>
              </a:rPr>
              <a:t>ιοικητικός </a:t>
            </a:r>
            <a:r>
              <a:rPr lang="el-GR" dirty="0" smtClean="0">
                <a:solidFill>
                  <a:schemeClr val="bg1"/>
                </a:solidFill>
              </a:rPr>
              <a:t>έλεγχος από Σέρβους.</a:t>
            </a:r>
          </a:p>
          <a:p>
            <a:pPr>
              <a:buNone/>
            </a:pPr>
            <a:r>
              <a:rPr lang="el-GR" dirty="0" smtClean="0">
                <a:solidFill>
                  <a:schemeClr val="bg1"/>
                </a:solidFill>
              </a:rPr>
              <a:t>	</a:t>
            </a:r>
            <a:r>
              <a:rPr lang="el-GR" dirty="0" smtClean="0">
                <a:solidFill>
                  <a:schemeClr val="bg1"/>
                </a:solidFill>
              </a:rPr>
              <a:t>1968: </a:t>
            </a:r>
            <a:r>
              <a:rPr lang="el-GR" dirty="0" smtClean="0">
                <a:solidFill>
                  <a:schemeClr val="bg1"/>
                </a:solidFill>
              </a:rPr>
              <a:t>αναταραχές     αύξηση συμμετοχής Αλβανών στο κόμμα και τη διοίκηση.</a:t>
            </a:r>
          </a:p>
          <a:p>
            <a:pPr>
              <a:buNone/>
            </a:pPr>
            <a:endParaRPr lang="el-GR" dirty="0" smtClean="0">
              <a:solidFill>
                <a:schemeClr val="bg1"/>
              </a:solidFill>
            </a:endParaRPr>
          </a:p>
          <a:p>
            <a:pPr>
              <a:buNone/>
            </a:pPr>
            <a:r>
              <a:rPr lang="el-GR" b="1" dirty="0" smtClean="0">
                <a:solidFill>
                  <a:schemeClr val="bg1"/>
                </a:solidFill>
              </a:rPr>
              <a:t>	1981: </a:t>
            </a:r>
            <a:r>
              <a:rPr lang="el-GR" dirty="0" smtClean="0">
                <a:solidFill>
                  <a:schemeClr val="bg1"/>
                </a:solidFill>
              </a:rPr>
              <a:t>Αλβανοί ζητούν να τους χορηγηθεί το καθεστώς της δημοκρατίας 	</a:t>
            </a:r>
            <a:r>
              <a:rPr lang="el-GR" b="1" dirty="0" smtClean="0">
                <a:solidFill>
                  <a:schemeClr val="bg1"/>
                </a:solidFill>
              </a:rPr>
              <a:t>ταραχές 	αντικατάσταση πολιτικής ηγεσίας.</a:t>
            </a:r>
          </a:p>
          <a:p>
            <a:pPr>
              <a:buNone/>
            </a:pPr>
            <a:r>
              <a:rPr lang="el-GR" dirty="0" smtClean="0">
                <a:solidFill>
                  <a:schemeClr val="bg1"/>
                </a:solidFill>
              </a:rPr>
              <a:t>     </a:t>
            </a:r>
            <a:endParaRPr lang="el-GR" dirty="0">
              <a:solidFill>
                <a:schemeClr val="bg1"/>
              </a:solidFill>
            </a:endParaRPr>
          </a:p>
        </p:txBody>
      </p:sp>
      <p:cxnSp>
        <p:nvCxnSpPr>
          <p:cNvPr id="4" name="3 - Ευθύγραμμο βέλος σύνδεσης"/>
          <p:cNvCxnSpPr/>
          <p:nvPr/>
        </p:nvCxnSpPr>
        <p:spPr>
          <a:xfrm>
            <a:off x="3286116" y="3786190"/>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a:off x="2786050" y="5072074"/>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6" name="5 - Ευθύγραμμο βέλος σύνδεσης"/>
          <p:cNvCxnSpPr/>
          <p:nvPr/>
        </p:nvCxnSpPr>
        <p:spPr>
          <a:xfrm>
            <a:off x="4429124" y="5072074"/>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ctr">
              <a:buNone/>
            </a:pPr>
            <a:r>
              <a:rPr lang="el-GR" b="1" dirty="0" smtClean="0"/>
              <a:t>	1984: </a:t>
            </a:r>
            <a:r>
              <a:rPr lang="el-GR" dirty="0" smtClean="0"/>
              <a:t>έξαρση αντιθέσεων μεταξύ Σέρβων και Αλβανών, έκδοση βιβλίων και μανιφέστων ένθεν και ένθεν για τα εθνικά δίκαια στην περιοχή και εκατέρωθεν αιτιάσεις για το κλίμα έντασης.</a:t>
            </a:r>
          </a:p>
          <a:p>
            <a:pPr algn="ctr">
              <a:buNone/>
            </a:pPr>
            <a:endParaRPr lang="el-GR" dirty="0" smtClean="0"/>
          </a:p>
          <a:p>
            <a:pPr marL="651510" indent="-514350" algn="ctr">
              <a:buFont typeface="+mj-lt"/>
              <a:buAutoNum type="arabicPeriod"/>
            </a:pPr>
            <a:r>
              <a:rPr lang="el-GR" dirty="0" smtClean="0"/>
              <a:t>Ριζοσπαστικοποίηση Αλβανών</a:t>
            </a:r>
          </a:p>
          <a:p>
            <a:pPr marL="651510" indent="-514350" algn="ctr">
              <a:buFont typeface="+mj-lt"/>
              <a:buAutoNum type="arabicPeriod"/>
            </a:pPr>
            <a:r>
              <a:rPr lang="el-GR" dirty="0" smtClean="0"/>
              <a:t>Σέρβοι έτοιμοι να δεχτούν τα συνθήματα του Μιλόσεβιτς</a:t>
            </a:r>
          </a:p>
          <a:p>
            <a:pPr algn="ctr">
              <a:buNone/>
            </a:pPr>
            <a:endParaRPr lang="el-GR" dirty="0"/>
          </a:p>
        </p:txBody>
      </p:sp>
      <p:cxnSp>
        <p:nvCxnSpPr>
          <p:cNvPr id="4" name="3 - Ευθύγραμμο βέλος σύνδεσης"/>
          <p:cNvCxnSpPr/>
          <p:nvPr/>
        </p:nvCxnSpPr>
        <p:spPr>
          <a:xfrm rot="5400000">
            <a:off x="4679951" y="3606801"/>
            <a:ext cx="214314" cy="1588"/>
          </a:xfrm>
          <a:prstGeom prst="straightConnector1">
            <a:avLst/>
          </a:prstGeom>
          <a:ln cmpd="sng">
            <a:solidFill>
              <a:srgbClr val="FFFF00"/>
            </a:solidFill>
            <a:tailEnd type="arrow"/>
          </a:ln>
          <a:effectLst>
            <a:glow rad="228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Οι φορείς της εξουσίας</a:t>
            </a:r>
            <a:br>
              <a:rPr lang="el-GR" dirty="0" smtClean="0"/>
            </a:br>
            <a:endParaRPr lang="el-GR" dirty="0"/>
          </a:p>
        </p:txBody>
      </p:sp>
      <p:sp>
        <p:nvSpPr>
          <p:cNvPr id="3" name="2 - Θέση περιεχομένου"/>
          <p:cNvSpPr>
            <a:spLocks noGrp="1"/>
          </p:cNvSpPr>
          <p:nvPr>
            <p:ph idx="1"/>
          </p:nvPr>
        </p:nvSpPr>
        <p:spPr>
          <a:xfrm>
            <a:off x="285720" y="1500174"/>
            <a:ext cx="8229600" cy="4994912"/>
          </a:xfrm>
        </p:spPr>
        <p:txBody>
          <a:bodyPr>
            <a:normAutofit fontScale="92500" lnSpcReduction="10000"/>
          </a:bodyPr>
          <a:lstStyle/>
          <a:p>
            <a:r>
              <a:rPr lang="el-GR" sz="3000" dirty="0" smtClean="0">
                <a:solidFill>
                  <a:schemeClr val="bg1"/>
                </a:solidFill>
              </a:rPr>
              <a:t>Τίτο       κεντρικός ρόλος στον διοικητικό μηχανισμό – πατρική φιγούρα .</a:t>
            </a:r>
          </a:p>
          <a:p>
            <a:endParaRPr lang="el-GR" sz="3000" dirty="0" smtClean="0">
              <a:solidFill>
                <a:schemeClr val="bg1"/>
              </a:solidFill>
            </a:endParaRPr>
          </a:p>
          <a:p>
            <a:r>
              <a:rPr lang="el-GR" sz="3000" dirty="0" smtClean="0">
                <a:solidFill>
                  <a:schemeClr val="bg1"/>
                </a:solidFill>
              </a:rPr>
              <a:t>Κύριος φορέας εξουσίας	   Ένωση Γιουγκοσλάβων </a:t>
            </a:r>
            <a:r>
              <a:rPr lang="el-GR" sz="3000" dirty="0" smtClean="0">
                <a:solidFill>
                  <a:schemeClr val="bg1"/>
                </a:solidFill>
              </a:rPr>
              <a:t>Κομμουνιστών (ΕΓΚ).</a:t>
            </a:r>
            <a:endParaRPr lang="el-GR" sz="3000" dirty="0" smtClean="0">
              <a:solidFill>
                <a:schemeClr val="bg1"/>
              </a:solidFill>
            </a:endParaRPr>
          </a:p>
          <a:p>
            <a:endParaRPr lang="el-GR" sz="3000" dirty="0" smtClean="0">
              <a:solidFill>
                <a:schemeClr val="bg1"/>
              </a:solidFill>
            </a:endParaRPr>
          </a:p>
          <a:p>
            <a:r>
              <a:rPr lang="el-GR" sz="3000" dirty="0" smtClean="0">
                <a:solidFill>
                  <a:schemeClr val="bg1"/>
                </a:solidFill>
              </a:rPr>
              <a:t>Σε κάθε ομόσπονδη σοσιαλιστική δημοκρατία   	τοπικό κομμουνιστικό κόμμα 	     εφαρμογή πολιτικής της ΕΓΚ.</a:t>
            </a:r>
          </a:p>
          <a:p>
            <a:pPr>
              <a:buNone/>
            </a:pPr>
            <a:r>
              <a:rPr lang="el-GR" sz="3000" dirty="0" smtClean="0">
                <a:solidFill>
                  <a:schemeClr val="bg1"/>
                </a:solidFill>
              </a:rPr>
              <a:t>          </a:t>
            </a:r>
          </a:p>
          <a:p>
            <a:pPr>
              <a:buNone/>
            </a:pPr>
            <a:r>
              <a:rPr lang="el-GR" sz="3000" dirty="0" smtClean="0">
                <a:solidFill>
                  <a:schemeClr val="bg1"/>
                </a:solidFill>
              </a:rPr>
              <a:t>  	</a:t>
            </a:r>
            <a:endParaRPr lang="el-GR" dirty="0"/>
          </a:p>
        </p:txBody>
      </p:sp>
      <p:cxnSp>
        <p:nvCxnSpPr>
          <p:cNvPr id="4" name="3 - Ευθύγραμμο βέλος σύνδεσης"/>
          <p:cNvCxnSpPr/>
          <p:nvPr/>
        </p:nvCxnSpPr>
        <p:spPr>
          <a:xfrm>
            <a:off x="1643042" y="1714488"/>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a:off x="785786" y="4786322"/>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6" name="5 - Ευθύγραμμο βέλος σύνδεσης"/>
          <p:cNvCxnSpPr/>
          <p:nvPr/>
        </p:nvCxnSpPr>
        <p:spPr>
          <a:xfrm>
            <a:off x="4643438" y="3071810"/>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 name="6 - Ευθύγραμμο βέλος σύνδεσης"/>
          <p:cNvCxnSpPr/>
          <p:nvPr/>
        </p:nvCxnSpPr>
        <p:spPr>
          <a:xfrm>
            <a:off x="5643570" y="4786322"/>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flipH="1">
            <a:off x="8686799" y="274638"/>
            <a:ext cx="45719" cy="153966"/>
          </a:xfrm>
        </p:spPr>
        <p:txBody>
          <a:bodyPr>
            <a:normAutofit fontScale="90000"/>
          </a:bodyPr>
          <a:lstStyle/>
          <a:p>
            <a:r>
              <a:rPr lang="el-GR" dirty="0" smtClean="0"/>
              <a:t/>
            </a:r>
            <a:br>
              <a:rPr lang="el-GR" dirty="0" smtClean="0"/>
            </a:br>
            <a:endParaRPr lang="el-GR" dirty="0"/>
          </a:p>
        </p:txBody>
      </p:sp>
      <p:sp>
        <p:nvSpPr>
          <p:cNvPr id="3" name="2 - Θέση περιεχομένου"/>
          <p:cNvSpPr>
            <a:spLocks noGrp="1"/>
          </p:cNvSpPr>
          <p:nvPr>
            <p:ph idx="1"/>
          </p:nvPr>
        </p:nvSpPr>
        <p:spPr>
          <a:xfrm>
            <a:off x="285720" y="785794"/>
            <a:ext cx="8229600" cy="5709292"/>
          </a:xfrm>
        </p:spPr>
        <p:txBody>
          <a:bodyPr>
            <a:normAutofit fontScale="70000" lnSpcReduction="20000"/>
          </a:bodyPr>
          <a:lstStyle/>
          <a:p>
            <a:pPr algn="just"/>
            <a:r>
              <a:rPr lang="el-GR" sz="3400" dirty="0" smtClean="0">
                <a:solidFill>
                  <a:schemeClr val="bg1"/>
                </a:solidFill>
              </a:rPr>
              <a:t>Σύνταγμα 1974 (και ο θάνατος του Τίτο)     η εξουσία μετατοπίζεται από την ΕΓΚ στα τοπικά Κομμουνιστικά Κόμματα, από το Βελιγράδι προς τις ομόσπονδες δημοκρατίες.</a:t>
            </a:r>
          </a:p>
          <a:p>
            <a:endParaRPr lang="el-GR" sz="3400" dirty="0" smtClean="0">
              <a:solidFill>
                <a:schemeClr val="bg1"/>
              </a:solidFill>
            </a:endParaRPr>
          </a:p>
          <a:p>
            <a:r>
              <a:rPr lang="el-GR" sz="3400" dirty="0" smtClean="0">
                <a:solidFill>
                  <a:schemeClr val="bg1"/>
                </a:solidFill>
              </a:rPr>
              <a:t>Μεταφορά χρηματικών συνδρομών από τα ομοσπονδιακά όργανα στα τοπικά           τοπικά στελέχη/ πολιτικοί ελέγχουν τα ΜΜΕ. </a:t>
            </a:r>
          </a:p>
          <a:p>
            <a:endParaRPr lang="el-GR" sz="3400" dirty="0" smtClean="0">
              <a:solidFill>
                <a:schemeClr val="bg1"/>
              </a:solidFill>
            </a:endParaRPr>
          </a:p>
          <a:p>
            <a:r>
              <a:rPr lang="el-GR" sz="3400" b="1" dirty="0" smtClean="0">
                <a:solidFill>
                  <a:schemeClr val="bg1"/>
                </a:solidFill>
              </a:rPr>
              <a:t>1987: </a:t>
            </a:r>
            <a:r>
              <a:rPr lang="el-GR" sz="3400" dirty="0" smtClean="0">
                <a:solidFill>
                  <a:schemeClr val="bg1"/>
                </a:solidFill>
              </a:rPr>
              <a:t>άνοδος Σλόμπονταν Μιλόσεβιτς στην εξουσία της Σερβίας        ανάληψη του ελέγχου των κυβερνήσεων της Βοϊβοντίνας, του Κοσσυφοπεδίου και της γειτονικής Σοσιαλιστικής Δημοκρατίας του Μαυροβουνίου       απόπειρα ελέγχου του Συμβουλίου της Προεδρίας  </a:t>
            </a:r>
            <a:endParaRPr lang="el-GR" sz="3400" b="1" dirty="0" smtClean="0">
              <a:solidFill>
                <a:schemeClr val="bg1"/>
              </a:solidFill>
            </a:endParaRPr>
          </a:p>
          <a:p>
            <a:pPr>
              <a:buNone/>
            </a:pPr>
            <a:r>
              <a:rPr lang="el-GR" sz="3400" dirty="0" smtClean="0">
                <a:solidFill>
                  <a:schemeClr val="bg1"/>
                </a:solidFill>
              </a:rPr>
              <a:t>    αντίδραση Σλοβενίας, Κροατίας, Αλβανών </a:t>
            </a:r>
            <a:r>
              <a:rPr lang="el-GR" sz="3400" dirty="0" smtClean="0">
                <a:solidFill>
                  <a:schemeClr val="bg1"/>
                </a:solidFill>
              </a:rPr>
              <a:t>Κοσσυφοπεδίου. </a:t>
            </a:r>
            <a:r>
              <a:rPr lang="el-GR" sz="3000" dirty="0" smtClean="0">
                <a:solidFill>
                  <a:schemeClr val="bg1"/>
                </a:solidFill>
              </a:rPr>
              <a:t>	</a:t>
            </a:r>
            <a:endParaRPr lang="el-GR" dirty="0"/>
          </a:p>
        </p:txBody>
      </p:sp>
      <p:cxnSp>
        <p:nvCxnSpPr>
          <p:cNvPr id="4" name="3 - Ευθύγραμμο βέλος σύνδεσης"/>
          <p:cNvCxnSpPr/>
          <p:nvPr/>
        </p:nvCxnSpPr>
        <p:spPr>
          <a:xfrm>
            <a:off x="6572264" y="1000108"/>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a:off x="6858016" y="4786322"/>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6" name="5 - Ευθύγραμμο βέλος σύνδεσης"/>
          <p:cNvCxnSpPr/>
          <p:nvPr/>
        </p:nvCxnSpPr>
        <p:spPr>
          <a:xfrm>
            <a:off x="2000232" y="4214818"/>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 name="6 - Ευθύγραμμο βέλος σύνδεσης"/>
          <p:cNvCxnSpPr/>
          <p:nvPr/>
        </p:nvCxnSpPr>
        <p:spPr>
          <a:xfrm>
            <a:off x="7143768" y="5072074"/>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9" name="8 - Ευθύγραμμο βέλος σύνδεσης"/>
          <p:cNvCxnSpPr/>
          <p:nvPr/>
        </p:nvCxnSpPr>
        <p:spPr>
          <a:xfrm>
            <a:off x="3500430" y="2857496"/>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solidFill>
                  <a:schemeClr val="bg1"/>
                </a:solidFill>
              </a:rPr>
              <a:t>	    </a:t>
            </a:r>
            <a:r>
              <a:rPr lang="el-GR" b="1" dirty="0" smtClean="0">
                <a:solidFill>
                  <a:schemeClr val="bg1"/>
                </a:solidFill>
              </a:rPr>
              <a:t>Διάλυση ΕΓΚ</a:t>
            </a:r>
            <a:r>
              <a:rPr lang="el-GR" dirty="0" smtClean="0">
                <a:solidFill>
                  <a:schemeClr val="bg1"/>
                </a:solidFill>
              </a:rPr>
              <a:t>. Πολυκομματικές προεδρικές εκλογές το1990 στις Σοσιαλιστικές Δημοκρατίες, οι πρώην κομμουνιστές δεν επανεκλέγονται. </a:t>
            </a:r>
          </a:p>
          <a:p>
            <a:endParaRPr lang="el-GR" dirty="0" smtClean="0">
              <a:solidFill>
                <a:schemeClr val="bg1"/>
              </a:solidFill>
            </a:endParaRPr>
          </a:p>
          <a:p>
            <a:r>
              <a:rPr lang="el-GR" dirty="0" smtClean="0">
                <a:solidFill>
                  <a:schemeClr val="bg1"/>
                </a:solidFill>
              </a:rPr>
              <a:t>Νέες ηγετικές ομάδες σχηματίζονται που επιδιώκουν να αποκτήσουν τον έλεγχο των ΜΜΕ.</a:t>
            </a:r>
          </a:p>
          <a:p>
            <a:endParaRPr lang="el-GR" dirty="0" smtClean="0">
              <a:solidFill>
                <a:schemeClr val="bg1"/>
              </a:solidFill>
            </a:endParaRPr>
          </a:p>
          <a:p>
            <a:r>
              <a:rPr lang="el-GR" dirty="0" smtClean="0">
                <a:solidFill>
                  <a:schemeClr val="bg1"/>
                </a:solidFill>
              </a:rPr>
              <a:t>Κροατία -Σλοβενία τις εκλογές κέρδισαν τα εθνικιστικά κόμματα, τα οποία τώρα ελέγχουν και τα ΜΜΕ.</a:t>
            </a:r>
            <a:endParaRPr lang="el-GR" dirty="0">
              <a:solidFill>
                <a:schemeClr val="bg1"/>
              </a:solidFill>
            </a:endParaRPr>
          </a:p>
        </p:txBody>
      </p:sp>
      <p:cxnSp>
        <p:nvCxnSpPr>
          <p:cNvPr id="6" name="5 - Ευθύγραμμο βέλος σύνδεσης"/>
          <p:cNvCxnSpPr/>
          <p:nvPr/>
        </p:nvCxnSpPr>
        <p:spPr>
          <a:xfrm>
            <a:off x="1000100" y="1857364"/>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Κοσσυφοπέδιο : νέα ηγετική ομάδα ενάντια στη σερβική πολιτική από το Πανεπιστήμιο της Πρίστινα: Ένωση Φιλοσόφων και Κοινωνιολόγων Κοσσόβου και Ένωση Συγγραφέων Κοσσόβου (η δεύτερη έγινε πολιτικό όργανο μετά την παραίτηση των Σέρβων συγγραφέων το 1988 με πρόεδρο τον  Ιμπραήμ </a:t>
            </a:r>
            <a:r>
              <a:rPr lang="el-GR" dirty="0" err="1" smtClean="0"/>
              <a:t>Ρουγκόβα</a:t>
            </a:r>
            <a:r>
              <a:rPr lang="el-GR" dirty="0" smtClean="0"/>
              <a:t>). Ακύρωση εκλογής </a:t>
            </a:r>
            <a:r>
              <a:rPr lang="el-GR" dirty="0" err="1" smtClean="0"/>
              <a:t>Ρουγκόβα</a:t>
            </a:r>
            <a:r>
              <a:rPr lang="el-GR" dirty="0" smtClean="0"/>
              <a:t>. </a:t>
            </a: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solidFill>
                  <a:schemeClr val="bg1"/>
                </a:solidFill>
              </a:rPr>
              <a:t>Σερβία: παρά τη συντριπτική υπεροχή του Μιλόσεβιτς, τα νέα πολιτικά κόμματα αποτέλεσαν εναλλακτικά κέντρα εξουσίας. Εκλογές 1966 ηγέτες αντιπολίτευσης        δήμαρχοι      έλεγχος ΜΜΕ.</a:t>
            </a:r>
          </a:p>
          <a:p>
            <a:endParaRPr lang="el-GR" dirty="0" smtClean="0">
              <a:solidFill>
                <a:schemeClr val="bg1"/>
              </a:solidFill>
            </a:endParaRPr>
          </a:p>
          <a:p>
            <a:r>
              <a:rPr lang="el-GR" dirty="0" smtClean="0">
                <a:solidFill>
                  <a:schemeClr val="bg1"/>
                </a:solidFill>
              </a:rPr>
              <a:t>Και </a:t>
            </a:r>
            <a:r>
              <a:rPr lang="el-GR" dirty="0" err="1" smtClean="0">
                <a:solidFill>
                  <a:schemeClr val="bg1"/>
                </a:solidFill>
              </a:rPr>
              <a:t>εξωθεσμικά</a:t>
            </a:r>
            <a:r>
              <a:rPr lang="el-GR" dirty="0" smtClean="0">
                <a:solidFill>
                  <a:schemeClr val="bg1"/>
                </a:solidFill>
              </a:rPr>
              <a:t> κέντρα εξουσίας: πάμπλουτοι επιχειρηματίες, ιδιοκτήτες ιδιωτικών τραπεζών, κ.ά.</a:t>
            </a:r>
            <a:endParaRPr lang="el-GR" dirty="0">
              <a:solidFill>
                <a:schemeClr val="bg1"/>
              </a:solidFill>
            </a:endParaRPr>
          </a:p>
        </p:txBody>
      </p:sp>
      <p:cxnSp>
        <p:nvCxnSpPr>
          <p:cNvPr id="4" name="3 - Ευθύγραμμο βέλος σύνδεσης"/>
          <p:cNvCxnSpPr/>
          <p:nvPr/>
        </p:nvCxnSpPr>
        <p:spPr>
          <a:xfrm>
            <a:off x="3571868" y="3214686"/>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a:off x="5429256" y="3214686"/>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011222"/>
          </a:xfrm>
        </p:spPr>
        <p:txBody>
          <a:bodyPr>
            <a:normAutofit fontScale="90000"/>
          </a:bodyPr>
          <a:lstStyle/>
          <a:p>
            <a:r>
              <a:rPr lang="el-GR" dirty="0" smtClean="0"/>
              <a:t>Τα Μέσα Ενημέρωσης</a:t>
            </a:r>
            <a:br>
              <a:rPr lang="el-GR" dirty="0" smtClean="0"/>
            </a:br>
            <a:endParaRPr lang="el-GR" dirty="0"/>
          </a:p>
        </p:txBody>
      </p:sp>
      <p:sp>
        <p:nvSpPr>
          <p:cNvPr id="3" name="2 - Θέση περιεχομένου"/>
          <p:cNvSpPr>
            <a:spLocks noGrp="1"/>
          </p:cNvSpPr>
          <p:nvPr>
            <p:ph idx="1"/>
          </p:nvPr>
        </p:nvSpPr>
        <p:spPr>
          <a:xfrm>
            <a:off x="428596" y="1357298"/>
            <a:ext cx="8258204" cy="4952062"/>
          </a:xfrm>
        </p:spPr>
        <p:txBody>
          <a:bodyPr>
            <a:normAutofit/>
          </a:bodyPr>
          <a:lstStyle/>
          <a:p>
            <a:r>
              <a:rPr lang="el-GR" dirty="0" smtClean="0">
                <a:solidFill>
                  <a:schemeClr val="bg1"/>
                </a:solidFill>
              </a:rPr>
              <a:t> Οι παρτιζάνοι του Τίτο με την άνοδο στην εξουσία πήραν τον έλεγχο των σημαντικών εφημερίδων:</a:t>
            </a:r>
          </a:p>
          <a:p>
            <a:endParaRPr lang="el-GR" dirty="0" smtClean="0">
              <a:solidFill>
                <a:schemeClr val="bg1"/>
              </a:solidFill>
            </a:endParaRPr>
          </a:p>
          <a:p>
            <a:pPr>
              <a:buFont typeface="Wingdings" pitchFamily="2" charset="2"/>
              <a:buChar char="ü"/>
            </a:pPr>
            <a:r>
              <a:rPr lang="el-GR" dirty="0" smtClean="0">
                <a:solidFill>
                  <a:schemeClr val="bg1"/>
                </a:solidFill>
              </a:rPr>
              <a:t>Τις σερβικές</a:t>
            </a:r>
            <a:r>
              <a:rPr lang="en-US" dirty="0" smtClean="0">
                <a:solidFill>
                  <a:schemeClr val="bg1"/>
                </a:solidFill>
              </a:rPr>
              <a:t> </a:t>
            </a:r>
            <a:r>
              <a:rPr lang="en-US" i="1" dirty="0" err="1" smtClean="0">
                <a:solidFill>
                  <a:schemeClr val="bg1"/>
                </a:solidFill>
              </a:rPr>
              <a:t>Politika</a:t>
            </a:r>
            <a:r>
              <a:rPr lang="en-US" i="1" dirty="0" smtClean="0">
                <a:solidFill>
                  <a:schemeClr val="bg1"/>
                </a:solidFill>
              </a:rPr>
              <a:t>, </a:t>
            </a:r>
            <a:r>
              <a:rPr lang="en-US" i="1" dirty="0" err="1" smtClean="0">
                <a:solidFill>
                  <a:schemeClr val="bg1"/>
                </a:solidFill>
              </a:rPr>
              <a:t>Politika</a:t>
            </a:r>
            <a:r>
              <a:rPr lang="en-US" i="1" dirty="0" smtClean="0">
                <a:solidFill>
                  <a:schemeClr val="bg1"/>
                </a:solidFill>
              </a:rPr>
              <a:t> </a:t>
            </a:r>
            <a:r>
              <a:rPr lang="en-US" i="1" dirty="0" err="1" smtClean="0">
                <a:solidFill>
                  <a:schemeClr val="bg1"/>
                </a:solidFill>
              </a:rPr>
              <a:t>Ekspres</a:t>
            </a:r>
            <a:r>
              <a:rPr lang="en-US" i="1" dirty="0" smtClean="0">
                <a:solidFill>
                  <a:schemeClr val="bg1"/>
                </a:solidFill>
              </a:rPr>
              <a:t>, </a:t>
            </a:r>
            <a:r>
              <a:rPr lang="en-US" i="1" dirty="0" err="1" smtClean="0">
                <a:solidFill>
                  <a:schemeClr val="bg1"/>
                </a:solidFill>
              </a:rPr>
              <a:t>Vecerniji</a:t>
            </a:r>
            <a:r>
              <a:rPr lang="en-US" i="1" dirty="0" smtClean="0">
                <a:solidFill>
                  <a:schemeClr val="bg1"/>
                </a:solidFill>
              </a:rPr>
              <a:t> </a:t>
            </a:r>
            <a:r>
              <a:rPr lang="en-US" i="1" dirty="0" err="1" smtClean="0">
                <a:solidFill>
                  <a:schemeClr val="bg1"/>
                </a:solidFill>
              </a:rPr>
              <a:t>Novosti</a:t>
            </a:r>
            <a:r>
              <a:rPr lang="el-GR" i="1" dirty="0" smtClean="0">
                <a:solidFill>
                  <a:schemeClr val="bg1"/>
                </a:solidFill>
              </a:rPr>
              <a:t>.</a:t>
            </a:r>
          </a:p>
          <a:p>
            <a:pPr>
              <a:buFont typeface="Wingdings" pitchFamily="2" charset="2"/>
              <a:buChar char="ü"/>
            </a:pPr>
            <a:r>
              <a:rPr lang="el-GR" dirty="0" smtClean="0">
                <a:solidFill>
                  <a:schemeClr val="bg1"/>
                </a:solidFill>
              </a:rPr>
              <a:t>Την κροατική </a:t>
            </a:r>
            <a:r>
              <a:rPr lang="en-US" i="1" dirty="0" err="1" smtClean="0">
                <a:solidFill>
                  <a:schemeClr val="bg1"/>
                </a:solidFill>
              </a:rPr>
              <a:t>Vjesnik</a:t>
            </a:r>
            <a:r>
              <a:rPr lang="en-US" i="1" dirty="0" smtClean="0">
                <a:solidFill>
                  <a:schemeClr val="bg1"/>
                </a:solidFill>
              </a:rPr>
              <a:t> </a:t>
            </a:r>
            <a:r>
              <a:rPr lang="en-US" i="1" dirty="0" err="1" smtClean="0">
                <a:solidFill>
                  <a:schemeClr val="bg1"/>
                </a:solidFill>
              </a:rPr>
              <a:t>Vecernji</a:t>
            </a:r>
            <a:r>
              <a:rPr lang="en-US" i="1" dirty="0" smtClean="0">
                <a:solidFill>
                  <a:schemeClr val="bg1"/>
                </a:solidFill>
              </a:rPr>
              <a:t> List</a:t>
            </a:r>
          </a:p>
          <a:p>
            <a:pPr>
              <a:buFont typeface="Wingdings" pitchFamily="2" charset="2"/>
              <a:buChar char="ü"/>
            </a:pPr>
            <a:r>
              <a:rPr lang="el-GR" dirty="0" smtClean="0">
                <a:solidFill>
                  <a:schemeClr val="bg1"/>
                </a:solidFill>
              </a:rPr>
              <a:t>Τη βοσνιακή </a:t>
            </a:r>
            <a:r>
              <a:rPr lang="en-US" i="1" dirty="0" err="1" smtClean="0">
                <a:solidFill>
                  <a:schemeClr val="bg1"/>
                </a:solidFill>
              </a:rPr>
              <a:t>Oslobodjenje</a:t>
            </a:r>
            <a:endParaRPr lang="en-US" i="1" dirty="0" smtClean="0">
              <a:solidFill>
                <a:schemeClr val="bg1"/>
              </a:solidFill>
            </a:endParaRPr>
          </a:p>
          <a:p>
            <a:pPr>
              <a:buFont typeface="Wingdings" pitchFamily="2" charset="2"/>
              <a:buChar char="ü"/>
            </a:pPr>
            <a:r>
              <a:rPr lang="el-GR" dirty="0" smtClean="0">
                <a:solidFill>
                  <a:schemeClr val="bg1"/>
                </a:solidFill>
              </a:rPr>
              <a:t>Και τη </a:t>
            </a:r>
            <a:r>
              <a:rPr lang="en-US" i="1" dirty="0" err="1" smtClean="0">
                <a:solidFill>
                  <a:schemeClr val="bg1"/>
                </a:solidFill>
              </a:rPr>
              <a:t>Borba</a:t>
            </a:r>
            <a:r>
              <a:rPr lang="el-GR" dirty="0" smtClean="0">
                <a:solidFill>
                  <a:schemeClr val="bg1"/>
                </a:solidFill>
              </a:rPr>
              <a:t>, που </a:t>
            </a:r>
            <a:r>
              <a:rPr lang="el-GR" dirty="0" err="1" smtClean="0">
                <a:solidFill>
                  <a:schemeClr val="bg1"/>
                </a:solidFill>
              </a:rPr>
              <a:t>κυκλοφορύσε</a:t>
            </a:r>
            <a:r>
              <a:rPr lang="el-GR" dirty="0" smtClean="0">
                <a:solidFill>
                  <a:schemeClr val="bg1"/>
                </a:solidFill>
              </a:rPr>
              <a:t> σε όλη την επικράτεια.</a:t>
            </a:r>
            <a:endParaRPr lang="en-US" dirty="0" smtClean="0">
              <a:solidFill>
                <a:schemeClr val="bg1"/>
              </a:solidFill>
            </a:endParaRPr>
          </a:p>
          <a:p>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Στον Νότο το κόμμα ιδρύει νέες εφημερίδες:</a:t>
            </a:r>
          </a:p>
          <a:p>
            <a:pPr>
              <a:buNone/>
            </a:pPr>
            <a:r>
              <a:rPr lang="el-GR" dirty="0" smtClean="0"/>
              <a:t>Για τους Σλαβομακεδόνες</a:t>
            </a:r>
            <a:r>
              <a:rPr lang="el-GR" i="1" dirty="0" smtClean="0"/>
              <a:t> τη </a:t>
            </a:r>
            <a:r>
              <a:rPr lang="en-US" i="1" dirty="0" smtClean="0"/>
              <a:t>Nova </a:t>
            </a:r>
            <a:r>
              <a:rPr lang="en-US" i="1" dirty="0" err="1" smtClean="0"/>
              <a:t>Macedonija</a:t>
            </a:r>
            <a:r>
              <a:rPr lang="en-US" i="1" dirty="0" smtClean="0"/>
              <a:t>, </a:t>
            </a:r>
            <a:endParaRPr lang="el-GR" i="1" dirty="0" smtClean="0"/>
          </a:p>
          <a:p>
            <a:pPr>
              <a:buNone/>
            </a:pPr>
            <a:r>
              <a:rPr lang="el-GR" dirty="0" smtClean="0"/>
              <a:t>Για τους Αλβανούς του </a:t>
            </a:r>
            <a:r>
              <a:rPr lang="el-GR" dirty="0" err="1" smtClean="0"/>
              <a:t>Τετόβου</a:t>
            </a:r>
            <a:r>
              <a:rPr lang="el-GR" dirty="0" smtClean="0"/>
              <a:t> τη </a:t>
            </a:r>
            <a:r>
              <a:rPr lang="en-US" i="1" dirty="0" err="1" smtClean="0"/>
              <a:t>Flaka</a:t>
            </a:r>
            <a:r>
              <a:rPr lang="el-GR" i="1" dirty="0" smtClean="0"/>
              <a:t>,</a:t>
            </a:r>
            <a:r>
              <a:rPr lang="el-GR" dirty="0" smtClean="0"/>
              <a:t> </a:t>
            </a:r>
          </a:p>
          <a:p>
            <a:pPr>
              <a:buNone/>
            </a:pPr>
            <a:r>
              <a:rPr lang="el-GR" dirty="0" smtClean="0"/>
              <a:t>Για τους Αλβανούς του Κοσσόβου</a:t>
            </a:r>
            <a:r>
              <a:rPr lang="el-GR" i="1" dirty="0" smtClean="0"/>
              <a:t> </a:t>
            </a:r>
            <a:r>
              <a:rPr lang="el-GR" dirty="0" smtClean="0"/>
              <a:t>τη </a:t>
            </a:r>
            <a:r>
              <a:rPr lang="en-US" i="1" dirty="0" err="1" smtClean="0"/>
              <a:t>Rilindja</a:t>
            </a:r>
            <a:r>
              <a:rPr lang="en-US" i="1" dirty="0" smtClean="0"/>
              <a:t>, </a:t>
            </a:r>
            <a:endParaRPr lang="el-GR" i="1" dirty="0" smtClean="0"/>
          </a:p>
          <a:p>
            <a:pPr>
              <a:buNone/>
            </a:pPr>
            <a:r>
              <a:rPr lang="el-GR" dirty="0" smtClean="0"/>
              <a:t>Για την ολιγάριθμη τουρκική μειονότητα</a:t>
            </a:r>
            <a:r>
              <a:rPr lang="el-GR" i="1" dirty="0" smtClean="0"/>
              <a:t> την </a:t>
            </a:r>
            <a:r>
              <a:rPr lang="en-US" i="1" dirty="0" err="1" smtClean="0"/>
              <a:t>Birlik</a:t>
            </a:r>
            <a:r>
              <a:rPr lang="en-US" i="1" dirty="0" smtClean="0"/>
              <a:t>.</a:t>
            </a:r>
            <a:endParaRPr lang="el-GR" i="1" dirty="0" smtClean="0"/>
          </a:p>
          <a:p>
            <a:pPr>
              <a:buNone/>
            </a:pPr>
            <a:endParaRPr lang="el-GR" dirty="0" smtClean="0"/>
          </a:p>
          <a:p>
            <a:r>
              <a:rPr lang="el-GR" dirty="0" smtClean="0"/>
              <a:t>Μέχρι το 1948 εφημερίδες και άλλων πολιτικών φορέων.</a:t>
            </a: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28670"/>
            <a:ext cx="8229600" cy="5643602"/>
          </a:xfrm>
        </p:spPr>
        <p:txBody>
          <a:bodyPr>
            <a:normAutofit/>
          </a:bodyPr>
          <a:lstStyle/>
          <a:p>
            <a:pPr algn="ctr">
              <a:buNone/>
            </a:pPr>
            <a:r>
              <a:rPr lang="el-GR" sz="3200" b="1" dirty="0" smtClean="0">
                <a:solidFill>
                  <a:srgbClr val="FF0000"/>
                </a:solidFill>
              </a:rPr>
              <a:t>ΠΕΡΙΟΡΙΣΜΕΝΟΣ ΕΛΕΓΧΟΣ ΕΓΚ ΣΤΑ ΜΜΕ</a:t>
            </a:r>
          </a:p>
          <a:p>
            <a:pPr>
              <a:buNone/>
            </a:pPr>
            <a:endParaRPr lang="el-GR" dirty="0" smtClean="0">
              <a:solidFill>
                <a:schemeClr val="bg1"/>
              </a:solidFill>
            </a:endParaRPr>
          </a:p>
          <a:p>
            <a:pPr>
              <a:buNone/>
            </a:pPr>
            <a:endParaRPr lang="el-GR" dirty="0" smtClean="0">
              <a:solidFill>
                <a:schemeClr val="bg1"/>
              </a:solidFill>
            </a:endParaRPr>
          </a:p>
          <a:p>
            <a:pPr algn="ctr">
              <a:buNone/>
            </a:pPr>
            <a:r>
              <a:rPr lang="el-GR" sz="3200" b="1" dirty="0" smtClean="0">
                <a:solidFill>
                  <a:srgbClr val="FF0000"/>
                </a:solidFill>
              </a:rPr>
              <a:t>ΕΚΔΟΤΙΚΗ ΠΟΛΥΦΩΝΙΑ, ΑΝΘΙΣΗ ΤΟΥ ΤΥΠΟΥ</a:t>
            </a:r>
          </a:p>
          <a:p>
            <a:pPr>
              <a:buNone/>
            </a:pPr>
            <a:endParaRPr lang="el-GR" dirty="0">
              <a:solidFill>
                <a:schemeClr val="bg1"/>
              </a:solidFill>
            </a:endParaRPr>
          </a:p>
        </p:txBody>
      </p:sp>
      <p:cxnSp>
        <p:nvCxnSpPr>
          <p:cNvPr id="4" name="3 - Ευθύγραμμο βέλος σύνδεσης"/>
          <p:cNvCxnSpPr/>
          <p:nvPr/>
        </p:nvCxnSpPr>
        <p:spPr>
          <a:xfrm rot="5400000">
            <a:off x="4322761" y="2392355"/>
            <a:ext cx="642942"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85720" y="500042"/>
            <a:ext cx="8365910" cy="5715040"/>
          </a:xfrm>
        </p:spPr>
        <p:txBody>
          <a:bodyPr anchor="t">
            <a:normAutofit fontScale="90000"/>
          </a:bodyPr>
          <a:lstStyle/>
          <a:p>
            <a:r>
              <a:rPr lang="el-GR" sz="4400" b="0" dirty="0" smtClean="0"/>
              <a:t/>
            </a:r>
            <a:br>
              <a:rPr lang="el-GR" sz="4400" b="0" dirty="0" smtClean="0"/>
            </a:br>
            <a:r>
              <a:rPr lang="el-GR" sz="4900" dirty="0" smtClean="0"/>
              <a:t>τα </a:t>
            </a:r>
            <a:r>
              <a:rPr lang="el-GR" sz="4900" dirty="0" err="1" smtClean="0"/>
              <a:t>μμε</a:t>
            </a:r>
            <a:r>
              <a:rPr lang="el-GR" sz="4900" dirty="0" smtClean="0"/>
              <a:t> στη </a:t>
            </a:r>
            <a:r>
              <a:rPr lang="el-GR" sz="4900" dirty="0" err="1" smtClean="0"/>
              <a:t>γιουγκοσλαβια</a:t>
            </a:r>
            <a:r>
              <a:rPr lang="el-GR" sz="4900" dirty="0" smtClean="0"/>
              <a:t> </a:t>
            </a:r>
            <a:br>
              <a:rPr lang="el-GR" sz="4900" dirty="0" smtClean="0"/>
            </a:br>
            <a:r>
              <a:rPr lang="el-GR" sz="4900" dirty="0" smtClean="0"/>
              <a:t> </a:t>
            </a:r>
            <a:r>
              <a:rPr lang="el-GR" sz="4900" smtClean="0"/>
              <a:t>(1945-2000):</a:t>
            </a:r>
            <a:r>
              <a:rPr lang="el-GR" sz="4900" dirty="0" smtClean="0"/>
              <a:t/>
            </a:r>
            <a:br>
              <a:rPr lang="el-GR" sz="4900" dirty="0" smtClean="0"/>
            </a:br>
            <a:r>
              <a:rPr lang="el-GR" sz="4900" dirty="0" smtClean="0"/>
              <a:t>ΕΝΑ ΠΑΡΟΔΟΞΟ ΦΑΙΝΟΜΕΝΟ</a:t>
            </a:r>
            <a:br>
              <a:rPr lang="el-GR" sz="4900" dirty="0" smtClean="0"/>
            </a:br>
            <a:r>
              <a:rPr lang="el-GR" sz="4400" b="0" dirty="0" smtClean="0"/>
              <a:t/>
            </a:r>
            <a:br>
              <a:rPr lang="el-GR" sz="4400" b="0" dirty="0" smtClean="0"/>
            </a:br>
            <a:r>
              <a:rPr lang="el-GR" sz="4400" b="0" dirty="0" smtClean="0"/>
              <a:t/>
            </a:r>
            <a:br>
              <a:rPr lang="el-GR" sz="4400" b="0" dirty="0" smtClean="0"/>
            </a:br>
            <a:r>
              <a:rPr lang="el-GR" sz="3100" b="0" dirty="0" smtClean="0">
                <a:solidFill>
                  <a:schemeClr val="bg1"/>
                </a:solidFill>
              </a:rPr>
              <a:t>ΔΗΜΗΤΡΑ ΠΑΤΡΩΝΙΔΟΥ</a:t>
            </a:r>
            <a:br>
              <a:rPr lang="el-GR" sz="3100" b="0" dirty="0" smtClean="0">
                <a:solidFill>
                  <a:schemeClr val="bg1"/>
                </a:solidFill>
              </a:rPr>
            </a:br>
            <a:r>
              <a:rPr lang="el-GR" sz="4400" b="0" dirty="0" smtClean="0"/>
              <a:t/>
            </a:r>
            <a:br>
              <a:rPr lang="el-GR" sz="4400" b="0" dirty="0" smtClean="0"/>
            </a:br>
            <a:endParaRPr lang="el-GR" sz="44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1214422"/>
            <a:ext cx="8258204" cy="5094938"/>
          </a:xfrm>
        </p:spPr>
        <p:txBody>
          <a:bodyPr>
            <a:normAutofit lnSpcReduction="10000"/>
          </a:bodyPr>
          <a:lstStyle/>
          <a:p>
            <a:r>
              <a:rPr lang="el-GR" dirty="0" smtClean="0">
                <a:solidFill>
                  <a:schemeClr val="bg1"/>
                </a:solidFill>
              </a:rPr>
              <a:t>1972: 25 ημερήσιες εφημερίδες, 1493 έντυπα περιοδικής μορφής, 1436 περιοδικά ποικίλης ύλης, πολλά από τα οποία προάγουν την εθνική, θρησκευτική, πολιτιστική ιδιαιτερότητα των λαών που κατοικούν στην ενιαία Γιουγκοσλαβία.</a:t>
            </a:r>
            <a:endParaRPr lang="en-US" dirty="0" smtClean="0">
              <a:solidFill>
                <a:schemeClr val="bg1"/>
              </a:solidFill>
            </a:endParaRPr>
          </a:p>
          <a:p>
            <a:pPr>
              <a:buNone/>
            </a:pPr>
            <a:endParaRPr lang="el-GR" dirty="0" smtClean="0">
              <a:solidFill>
                <a:schemeClr val="bg1"/>
              </a:solidFill>
            </a:endParaRPr>
          </a:p>
          <a:p>
            <a:r>
              <a:rPr lang="en-US" dirty="0" smtClean="0">
                <a:solidFill>
                  <a:schemeClr val="bg1"/>
                </a:solidFill>
              </a:rPr>
              <a:t>19</a:t>
            </a:r>
            <a:r>
              <a:rPr lang="el-GR" dirty="0" smtClean="0">
                <a:solidFill>
                  <a:schemeClr val="bg1"/>
                </a:solidFill>
              </a:rPr>
              <a:t>91: 1.020 εφημερίδες και περιοδικά.</a:t>
            </a:r>
          </a:p>
          <a:p>
            <a:endParaRPr lang="el-GR" dirty="0" smtClean="0">
              <a:solidFill>
                <a:schemeClr val="bg1"/>
              </a:solidFill>
            </a:endParaRPr>
          </a:p>
          <a:p>
            <a:r>
              <a:rPr lang="el-GR" dirty="0" smtClean="0">
                <a:solidFill>
                  <a:schemeClr val="bg1"/>
                </a:solidFill>
              </a:rPr>
              <a:t>1997: εκδίδονταν 2.319 εφημερίδες και περιοδικά από ενώσεις και οργανώσεις πολιτών (πλην 210 που ανήκαν σε ιδιώτες). </a:t>
            </a:r>
          </a:p>
          <a:p>
            <a:endParaRPr lang="el-GR" dirty="0" smtClean="0">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0"/>
            <a:ext cx="8229600" cy="1143000"/>
          </a:xfrm>
        </p:spPr>
        <p:txBody>
          <a:bodyPr/>
          <a:lstStyle/>
          <a:p>
            <a:endParaRPr lang="el-GR" dirty="0"/>
          </a:p>
        </p:txBody>
      </p:sp>
      <p:sp>
        <p:nvSpPr>
          <p:cNvPr id="3" name="2 - Θέση περιεχομένου"/>
          <p:cNvSpPr>
            <a:spLocks noGrp="1"/>
          </p:cNvSpPr>
          <p:nvPr>
            <p:ph idx="1"/>
          </p:nvPr>
        </p:nvSpPr>
        <p:spPr>
          <a:xfrm>
            <a:off x="457200" y="1285860"/>
            <a:ext cx="8229600" cy="5023500"/>
          </a:xfrm>
        </p:spPr>
        <p:txBody>
          <a:bodyPr>
            <a:normAutofit/>
          </a:bodyPr>
          <a:lstStyle/>
          <a:p>
            <a:pPr>
              <a:buNone/>
            </a:pPr>
            <a:r>
              <a:rPr lang="el-GR" sz="3200" b="1" dirty="0" smtClean="0">
                <a:solidFill>
                  <a:srgbClr val="FF0000"/>
                </a:solidFill>
              </a:rPr>
              <a:t>Σερβία: </a:t>
            </a:r>
          </a:p>
          <a:p>
            <a:r>
              <a:rPr lang="el-GR" sz="3200" dirty="0" smtClean="0">
                <a:solidFill>
                  <a:schemeClr val="bg1"/>
                </a:solidFill>
              </a:rPr>
              <a:t>Μεγαλύτερη κυκλοφορία: </a:t>
            </a:r>
            <a:r>
              <a:rPr lang="en-US" sz="3200" i="1" dirty="0" err="1" smtClean="0">
                <a:solidFill>
                  <a:schemeClr val="bg1"/>
                </a:solidFill>
              </a:rPr>
              <a:t>Politika</a:t>
            </a:r>
            <a:r>
              <a:rPr lang="en-US" sz="3200" i="1" dirty="0" smtClean="0">
                <a:solidFill>
                  <a:schemeClr val="bg1"/>
                </a:solidFill>
              </a:rPr>
              <a:t> </a:t>
            </a:r>
            <a:r>
              <a:rPr lang="el-GR" sz="3200" dirty="0" smtClean="0">
                <a:solidFill>
                  <a:schemeClr val="bg1"/>
                </a:solidFill>
              </a:rPr>
              <a:t>και </a:t>
            </a:r>
            <a:r>
              <a:rPr lang="en-US" sz="3200" i="1" dirty="0" err="1" smtClean="0">
                <a:solidFill>
                  <a:schemeClr val="bg1"/>
                </a:solidFill>
              </a:rPr>
              <a:t>Politika</a:t>
            </a:r>
            <a:r>
              <a:rPr lang="en-US" sz="3200" i="1" dirty="0" smtClean="0">
                <a:solidFill>
                  <a:schemeClr val="bg1"/>
                </a:solidFill>
              </a:rPr>
              <a:t> </a:t>
            </a:r>
            <a:r>
              <a:rPr lang="en-US" sz="3200" i="1" dirty="0" err="1" smtClean="0">
                <a:solidFill>
                  <a:schemeClr val="bg1"/>
                </a:solidFill>
              </a:rPr>
              <a:t>Ekspres</a:t>
            </a:r>
            <a:r>
              <a:rPr lang="el-GR" sz="3200" i="1" dirty="0" smtClean="0">
                <a:solidFill>
                  <a:schemeClr val="bg1"/>
                </a:solidFill>
              </a:rPr>
              <a:t> </a:t>
            </a:r>
            <a:r>
              <a:rPr lang="el-GR" sz="3200" dirty="0" smtClean="0">
                <a:solidFill>
                  <a:schemeClr val="bg1"/>
                </a:solidFill>
              </a:rPr>
              <a:t>(όμιλος </a:t>
            </a:r>
            <a:r>
              <a:rPr lang="en-US" sz="3200" dirty="0" err="1" smtClean="0">
                <a:solidFill>
                  <a:schemeClr val="bg1"/>
                </a:solidFill>
              </a:rPr>
              <a:t>Politika</a:t>
            </a:r>
            <a:r>
              <a:rPr lang="en-US" sz="3200" dirty="0" smtClean="0">
                <a:solidFill>
                  <a:schemeClr val="bg1"/>
                </a:solidFill>
              </a:rPr>
              <a:t>) </a:t>
            </a:r>
            <a:r>
              <a:rPr lang="en-US" sz="3200" i="1" dirty="0" err="1" smtClean="0">
                <a:solidFill>
                  <a:schemeClr val="bg1"/>
                </a:solidFill>
              </a:rPr>
              <a:t>Vecerniji</a:t>
            </a:r>
            <a:r>
              <a:rPr lang="en-US" sz="3200" i="1" dirty="0" smtClean="0">
                <a:solidFill>
                  <a:schemeClr val="bg1"/>
                </a:solidFill>
              </a:rPr>
              <a:t> </a:t>
            </a:r>
            <a:r>
              <a:rPr lang="en-US" sz="3200" i="1" dirty="0" err="1" smtClean="0">
                <a:solidFill>
                  <a:schemeClr val="bg1"/>
                </a:solidFill>
              </a:rPr>
              <a:t>Novosti</a:t>
            </a:r>
            <a:r>
              <a:rPr lang="en-US" sz="3200" i="1" dirty="0" smtClean="0">
                <a:solidFill>
                  <a:schemeClr val="bg1"/>
                </a:solidFill>
              </a:rPr>
              <a:t> </a:t>
            </a:r>
            <a:r>
              <a:rPr lang="en-US" sz="3200" dirty="0" smtClean="0">
                <a:solidFill>
                  <a:schemeClr val="bg1"/>
                </a:solidFill>
              </a:rPr>
              <a:t>(</a:t>
            </a:r>
            <a:r>
              <a:rPr lang="el-GR" sz="3200" dirty="0" err="1" smtClean="0">
                <a:solidFill>
                  <a:schemeClr val="bg1"/>
                </a:solidFill>
              </a:rPr>
              <a:t>Συμμμαχία</a:t>
            </a:r>
            <a:r>
              <a:rPr lang="el-GR" sz="3200" dirty="0" smtClean="0">
                <a:solidFill>
                  <a:schemeClr val="bg1"/>
                </a:solidFill>
              </a:rPr>
              <a:t> Εργατικής Τάξης), </a:t>
            </a:r>
            <a:r>
              <a:rPr lang="en-US" sz="3200" i="1" dirty="0" err="1" smtClean="0">
                <a:solidFill>
                  <a:schemeClr val="bg1"/>
                </a:solidFill>
              </a:rPr>
              <a:t>Borba</a:t>
            </a:r>
            <a:r>
              <a:rPr lang="el-GR" sz="3200" i="1" dirty="0" smtClean="0">
                <a:solidFill>
                  <a:schemeClr val="bg1"/>
                </a:solidFill>
              </a:rPr>
              <a:t>.</a:t>
            </a:r>
            <a:r>
              <a:rPr lang="el-GR" sz="3200" dirty="0" smtClean="0">
                <a:solidFill>
                  <a:schemeClr val="bg1"/>
                </a:solidFill>
              </a:rPr>
              <a:t> </a:t>
            </a:r>
          </a:p>
          <a:p>
            <a:r>
              <a:rPr lang="el-GR" dirty="0" smtClean="0">
                <a:solidFill>
                  <a:schemeClr val="bg1"/>
                </a:solidFill>
              </a:rPr>
              <a:t>3 πρώτες </a:t>
            </a:r>
            <a:r>
              <a:rPr lang="el-GR" i="1" dirty="0" smtClean="0">
                <a:solidFill>
                  <a:schemeClr val="bg1"/>
                </a:solidFill>
              </a:rPr>
              <a:t> </a:t>
            </a:r>
            <a:r>
              <a:rPr lang="el-GR" dirty="0" smtClean="0">
                <a:solidFill>
                  <a:schemeClr val="bg1"/>
                </a:solidFill>
              </a:rPr>
              <a:t>	ΕΓΚ και Σερβικό Σοσιαλιστικό Κόμμα. Η </a:t>
            </a:r>
            <a:r>
              <a:rPr lang="en-US" i="1" dirty="0" err="1" smtClean="0">
                <a:solidFill>
                  <a:schemeClr val="bg1"/>
                </a:solidFill>
              </a:rPr>
              <a:t>Politika</a:t>
            </a:r>
            <a:r>
              <a:rPr lang="el-GR" i="1" dirty="0" smtClean="0">
                <a:solidFill>
                  <a:schemeClr val="bg1"/>
                </a:solidFill>
              </a:rPr>
              <a:t> </a:t>
            </a:r>
            <a:r>
              <a:rPr lang="el-GR" dirty="0" smtClean="0">
                <a:solidFill>
                  <a:schemeClr val="bg1"/>
                </a:solidFill>
              </a:rPr>
              <a:t>(πάντα καθεστωτική) με τη μεγαλύτερη κυκλοφορία. 1998: 200.000 – 300.000 φύλλα.</a:t>
            </a:r>
          </a:p>
          <a:p>
            <a:endParaRPr lang="el-GR" dirty="0" smtClean="0">
              <a:solidFill>
                <a:schemeClr val="bg1"/>
              </a:solidFill>
            </a:endParaRPr>
          </a:p>
          <a:p>
            <a:endParaRPr lang="el-GR" dirty="0" smtClean="0">
              <a:solidFill>
                <a:schemeClr val="bg1"/>
              </a:solidFill>
            </a:endParaRPr>
          </a:p>
          <a:p>
            <a:pPr>
              <a:buNone/>
            </a:pPr>
            <a:endParaRPr lang="el-GR" dirty="0" smtClean="0">
              <a:solidFill>
                <a:schemeClr val="bg1"/>
              </a:solidFill>
            </a:endParaRPr>
          </a:p>
          <a:p>
            <a:pPr>
              <a:buNone/>
            </a:pPr>
            <a:endParaRPr lang="el-GR" dirty="0">
              <a:solidFill>
                <a:schemeClr val="bg1"/>
              </a:solidFill>
            </a:endParaRPr>
          </a:p>
        </p:txBody>
      </p:sp>
      <p:cxnSp>
        <p:nvCxnSpPr>
          <p:cNvPr id="4" name="3 - Ευθύγραμμο βέλος σύνδεσης"/>
          <p:cNvCxnSpPr/>
          <p:nvPr/>
        </p:nvCxnSpPr>
        <p:spPr>
          <a:xfrm>
            <a:off x="2643174" y="4143380"/>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8229600" cy="6023632"/>
          </a:xfrm>
        </p:spPr>
        <p:txBody>
          <a:bodyPr>
            <a:normAutofit/>
          </a:bodyPr>
          <a:lstStyle/>
          <a:p>
            <a:r>
              <a:rPr lang="el-GR" dirty="0" smtClean="0"/>
              <a:t>1980: </a:t>
            </a:r>
            <a:r>
              <a:rPr lang="en-US" dirty="0" err="1" smtClean="0"/>
              <a:t>Stanislav</a:t>
            </a:r>
            <a:r>
              <a:rPr lang="en-US" dirty="0" smtClean="0"/>
              <a:t> </a:t>
            </a:r>
            <a:r>
              <a:rPr lang="en-US" dirty="0" err="1" smtClean="0"/>
              <a:t>Marinkovic</a:t>
            </a:r>
            <a:r>
              <a:rPr lang="en-US" dirty="0" smtClean="0"/>
              <a:t> </a:t>
            </a:r>
            <a:r>
              <a:rPr lang="el-GR" dirty="0" smtClean="0"/>
              <a:t>και </a:t>
            </a:r>
            <a:r>
              <a:rPr lang="en-US" i="1" dirty="0" err="1" smtClean="0"/>
              <a:t>Borba</a:t>
            </a:r>
            <a:r>
              <a:rPr lang="en-US" dirty="0" smtClean="0"/>
              <a:t> </a:t>
            </a:r>
            <a:endParaRPr lang="el-GR" dirty="0" smtClean="0"/>
          </a:p>
          <a:p>
            <a:endParaRPr lang="el-GR" dirty="0" smtClean="0"/>
          </a:p>
          <a:p>
            <a:r>
              <a:rPr lang="el-GR" dirty="0" smtClean="0"/>
              <a:t>1994: </a:t>
            </a:r>
            <a:r>
              <a:rPr lang="en-US" i="1" dirty="0" err="1" smtClean="0"/>
              <a:t>Borba</a:t>
            </a:r>
            <a:r>
              <a:rPr lang="el-GR" i="1" dirty="0" smtClean="0"/>
              <a:t> </a:t>
            </a:r>
            <a:r>
              <a:rPr lang="el-GR" dirty="0" smtClean="0"/>
              <a:t>πάλι υπό τον έλεγχο του </a:t>
            </a:r>
            <a:r>
              <a:rPr lang="el-GR" dirty="0" smtClean="0"/>
              <a:t>κράτους. Πολλοί δημοσιογράφοι φεύγουν, ιδρύουν τη </a:t>
            </a:r>
            <a:r>
              <a:rPr lang="en-US" i="1" dirty="0" err="1" smtClean="0"/>
              <a:t>Nasa</a:t>
            </a:r>
            <a:r>
              <a:rPr lang="en-US" dirty="0" smtClean="0"/>
              <a:t> </a:t>
            </a:r>
            <a:r>
              <a:rPr lang="en-US" i="1" dirty="0" err="1" smtClean="0"/>
              <a:t>Borba</a:t>
            </a:r>
            <a:r>
              <a:rPr lang="en-US" i="1" dirty="0" smtClean="0"/>
              <a:t> </a:t>
            </a:r>
            <a:r>
              <a:rPr lang="en-US" dirty="0" smtClean="0"/>
              <a:t>(</a:t>
            </a:r>
            <a:r>
              <a:rPr lang="el-GR" dirty="0" smtClean="0"/>
              <a:t>πρόσληψη πολιτικών επιστημόνων, αναλυτικών, χρονογράφων)       παραγωγή πολιτικής, αφοσιωμένο κοινό (εύπορο και μορφωμένο). Μικρή σχετικά κυκλοφορία (χρηματοδότηση από </a:t>
            </a:r>
            <a:r>
              <a:rPr lang="en-US" dirty="0" smtClean="0"/>
              <a:t>SOROS FUND, Helsinki Fund for Assistance to the Media </a:t>
            </a:r>
            <a:r>
              <a:rPr lang="el-GR" dirty="0" smtClean="0"/>
              <a:t>και Ευρωπαϊκή Επιτροπή).</a:t>
            </a:r>
          </a:p>
          <a:p>
            <a:pPr>
              <a:buNone/>
            </a:pPr>
            <a:endParaRPr lang="el-GR" dirty="0" smtClean="0"/>
          </a:p>
          <a:p>
            <a:pPr>
              <a:buNone/>
            </a:pPr>
            <a:endParaRPr lang="el-GR" i="1" dirty="0"/>
          </a:p>
        </p:txBody>
      </p:sp>
      <p:cxnSp>
        <p:nvCxnSpPr>
          <p:cNvPr id="4" name="3 - Ευθύγραμμο βέλος σύνδεσης"/>
          <p:cNvCxnSpPr/>
          <p:nvPr/>
        </p:nvCxnSpPr>
        <p:spPr>
          <a:xfrm>
            <a:off x="5143504" y="2857496"/>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809318"/>
          </a:xfrm>
        </p:spPr>
        <p:txBody>
          <a:bodyPr/>
          <a:lstStyle/>
          <a:p>
            <a:pPr>
              <a:buNone/>
            </a:pPr>
            <a:r>
              <a:rPr lang="el-GR" dirty="0" smtClean="0"/>
              <a:t>	</a:t>
            </a:r>
          </a:p>
          <a:p>
            <a:r>
              <a:rPr lang="el-GR" i="1" dirty="0" smtClean="0"/>
              <a:t>	</a:t>
            </a:r>
            <a:r>
              <a:rPr lang="en-US" i="1" dirty="0" smtClean="0">
                <a:solidFill>
                  <a:schemeClr val="bg1"/>
                </a:solidFill>
              </a:rPr>
              <a:t>Danas:</a:t>
            </a:r>
            <a:r>
              <a:rPr lang="en-US" dirty="0" smtClean="0">
                <a:solidFill>
                  <a:schemeClr val="bg1"/>
                </a:solidFill>
              </a:rPr>
              <a:t> </a:t>
            </a:r>
            <a:r>
              <a:rPr lang="el-GR" dirty="0" smtClean="0">
                <a:solidFill>
                  <a:schemeClr val="bg1"/>
                </a:solidFill>
              </a:rPr>
              <a:t>ανεξάρτητη εφημερίδα </a:t>
            </a:r>
            <a:r>
              <a:rPr lang="el-GR" dirty="0" smtClean="0">
                <a:solidFill>
                  <a:schemeClr val="bg1"/>
                </a:solidFill>
              </a:rPr>
              <a:t>(χρηματοδότηση: μη </a:t>
            </a:r>
            <a:r>
              <a:rPr lang="el-GR" dirty="0" smtClean="0">
                <a:solidFill>
                  <a:schemeClr val="bg1"/>
                </a:solidFill>
              </a:rPr>
              <a:t>ελεγχόμενοι από το γιουγκοσλαβικό κράτος φορείς + </a:t>
            </a:r>
            <a:r>
              <a:rPr lang="en-US" dirty="0" smtClean="0">
                <a:solidFill>
                  <a:schemeClr val="bg1"/>
                </a:solidFill>
              </a:rPr>
              <a:t>SOROS FUND).</a:t>
            </a:r>
          </a:p>
          <a:p>
            <a:r>
              <a:rPr lang="en-US" i="1" dirty="0" err="1" smtClean="0">
                <a:solidFill>
                  <a:schemeClr val="bg1"/>
                </a:solidFill>
              </a:rPr>
              <a:t>Blic</a:t>
            </a:r>
            <a:r>
              <a:rPr lang="en-US" i="1" dirty="0" smtClean="0">
                <a:solidFill>
                  <a:schemeClr val="bg1"/>
                </a:solidFill>
              </a:rPr>
              <a:t>: </a:t>
            </a:r>
            <a:r>
              <a:rPr lang="el-GR" dirty="0" smtClean="0">
                <a:solidFill>
                  <a:schemeClr val="bg1"/>
                </a:solidFill>
              </a:rPr>
              <a:t>σε μορφή ταμπλόιντ και χαμηλή τιμή. Πάνω από 200.000 φύλλα. Κριτική καθεστώτος Μιλόσεβιτς και αμεροληψία (παρά τις κατηγορίες για χαμηλή ποιότητα).</a:t>
            </a:r>
          </a:p>
          <a:p>
            <a:r>
              <a:rPr lang="el-GR" dirty="0" smtClean="0">
                <a:solidFill>
                  <a:schemeClr val="bg1"/>
                </a:solidFill>
              </a:rPr>
              <a:t>Οι περισσότερες άλλες εφημερίδες και περιοδικά: χαμηλή </a:t>
            </a:r>
            <a:r>
              <a:rPr lang="el-GR" dirty="0" smtClean="0">
                <a:solidFill>
                  <a:schemeClr val="bg1"/>
                </a:solidFill>
              </a:rPr>
              <a:t>κυκλοφορία </a:t>
            </a:r>
            <a:r>
              <a:rPr lang="el-GR" dirty="0" smtClean="0">
                <a:solidFill>
                  <a:schemeClr val="bg1"/>
                </a:solidFill>
              </a:rPr>
              <a:t>από το 1997 και οικονομικά προβλήματα.</a:t>
            </a:r>
            <a:endParaRPr lang="el-GR" dirty="0">
              <a:solidFill>
                <a:schemeClr val="bg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809318"/>
          </a:xfrm>
        </p:spPr>
        <p:txBody>
          <a:bodyPr/>
          <a:lstStyle/>
          <a:p>
            <a:pPr>
              <a:buNone/>
            </a:pPr>
            <a:r>
              <a:rPr lang="el-GR" dirty="0" smtClean="0"/>
              <a:t>	</a:t>
            </a:r>
          </a:p>
          <a:p>
            <a:pPr>
              <a:buNone/>
            </a:pPr>
            <a:endParaRPr lang="el-GR" i="1" dirty="0" smtClean="0"/>
          </a:p>
          <a:p>
            <a:pPr>
              <a:buNone/>
            </a:pPr>
            <a:r>
              <a:rPr lang="el-GR" b="1" dirty="0" smtClean="0"/>
              <a:t>	</a:t>
            </a:r>
            <a:r>
              <a:rPr lang="el-GR" b="1" dirty="0" smtClean="0">
                <a:solidFill>
                  <a:schemeClr val="bg1"/>
                </a:solidFill>
              </a:rPr>
              <a:t> </a:t>
            </a:r>
            <a:r>
              <a:rPr lang="el-GR" b="1" dirty="0" smtClean="0">
                <a:solidFill>
                  <a:srgbClr val="FF0000"/>
                </a:solidFill>
              </a:rPr>
              <a:t>Περιοδικά:</a:t>
            </a:r>
          </a:p>
          <a:p>
            <a:pPr>
              <a:buNone/>
            </a:pPr>
            <a:r>
              <a:rPr lang="el-GR" b="1" dirty="0" smtClean="0">
                <a:solidFill>
                  <a:schemeClr val="bg1"/>
                </a:solidFill>
              </a:rPr>
              <a:t>	 </a:t>
            </a:r>
            <a:r>
              <a:rPr lang="en-US" b="1" i="1" dirty="0" err="1" smtClean="0">
                <a:solidFill>
                  <a:schemeClr val="bg1"/>
                </a:solidFill>
              </a:rPr>
              <a:t>Vreme</a:t>
            </a:r>
            <a:r>
              <a:rPr lang="en-US" b="1" i="1" dirty="0" smtClean="0">
                <a:solidFill>
                  <a:schemeClr val="bg1"/>
                </a:solidFill>
              </a:rPr>
              <a:t>, </a:t>
            </a:r>
            <a:r>
              <a:rPr lang="el-GR" dirty="0" smtClean="0">
                <a:solidFill>
                  <a:schemeClr val="bg1"/>
                </a:solidFill>
              </a:rPr>
              <a:t>ανεξάρτητη φωνή, ελεύθερο, δημοκρατικό, εβδομαδιαίο περιοδικό (ανοχή στο διαφορετικό, μετριοπάθεια), φθίνουσα πορεία.</a:t>
            </a:r>
            <a:endParaRPr lang="en-US" dirty="0" smtClean="0">
              <a:solidFill>
                <a:schemeClr val="bg1"/>
              </a:solidFill>
            </a:endParaRPr>
          </a:p>
          <a:p>
            <a:pPr>
              <a:buNone/>
            </a:pPr>
            <a:endParaRPr lang="el-GR" dirty="0" smtClean="0">
              <a:solidFill>
                <a:schemeClr val="bg1"/>
              </a:solidFill>
            </a:endParaRPr>
          </a:p>
          <a:p>
            <a:pPr>
              <a:buNone/>
            </a:pPr>
            <a:r>
              <a:rPr lang="en-US" b="1" i="1" dirty="0" smtClean="0">
                <a:solidFill>
                  <a:schemeClr val="bg1"/>
                </a:solidFill>
              </a:rPr>
              <a:t>	NIN</a:t>
            </a:r>
            <a:r>
              <a:rPr lang="en-US" dirty="0" smtClean="0">
                <a:solidFill>
                  <a:schemeClr val="bg1"/>
                </a:solidFill>
              </a:rPr>
              <a:t>, </a:t>
            </a:r>
            <a:r>
              <a:rPr lang="el-GR" dirty="0" smtClean="0">
                <a:solidFill>
                  <a:schemeClr val="bg1"/>
                </a:solidFill>
              </a:rPr>
              <a:t>αύξουσα πορεία, όμιλος </a:t>
            </a:r>
            <a:r>
              <a:rPr lang="en-US" dirty="0" err="1" smtClean="0">
                <a:solidFill>
                  <a:schemeClr val="bg1"/>
                </a:solidFill>
              </a:rPr>
              <a:t>Politika</a:t>
            </a:r>
            <a:r>
              <a:rPr lang="en-US" dirty="0" smtClean="0">
                <a:solidFill>
                  <a:schemeClr val="bg1"/>
                </a:solidFill>
              </a:rPr>
              <a:t> </a:t>
            </a:r>
            <a:r>
              <a:rPr lang="el-GR" dirty="0" smtClean="0">
                <a:solidFill>
                  <a:schemeClr val="bg1"/>
                </a:solidFill>
              </a:rPr>
              <a:t>αρχικά, ανεξαρτητοποίηση στη συνέχεια. 1996-1997: 30-35.000 τεύχη. Οκτώβρης 1997: 100.000 (δημοσκόπηση </a:t>
            </a:r>
            <a:r>
              <a:rPr lang="en-US" dirty="0" smtClean="0">
                <a:solidFill>
                  <a:schemeClr val="bg1"/>
                </a:solidFill>
              </a:rPr>
              <a:t>Partner Marketing).</a:t>
            </a:r>
            <a:endParaRPr lang="el-GR" i="1" dirty="0">
              <a:solidFill>
                <a:schemeClr val="bg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357166"/>
            <a:ext cx="8372476" cy="5923606"/>
          </a:xfrm>
        </p:spPr>
        <p:txBody>
          <a:bodyPr>
            <a:normAutofit fontScale="85000" lnSpcReduction="20000"/>
          </a:bodyPr>
          <a:lstStyle/>
          <a:p>
            <a:endParaRPr lang="el-GR" sz="3300" b="1" i="1" dirty="0" smtClean="0">
              <a:solidFill>
                <a:schemeClr val="bg1"/>
              </a:solidFill>
            </a:endParaRPr>
          </a:p>
          <a:p>
            <a:pPr marL="0" indent="0">
              <a:spcBef>
                <a:spcPts val="0"/>
              </a:spcBef>
              <a:buNone/>
            </a:pPr>
            <a:r>
              <a:rPr lang="el-GR" sz="3300" b="1" dirty="0" smtClean="0">
                <a:solidFill>
                  <a:srgbClr val="FF0000"/>
                </a:solidFill>
              </a:rPr>
              <a:t>Εφημερίδες στη γλώσσα των εθνικών μειονοτήτων</a:t>
            </a:r>
            <a:r>
              <a:rPr lang="en-US" sz="3300" b="1" dirty="0" smtClean="0">
                <a:solidFill>
                  <a:srgbClr val="FF0000"/>
                </a:solidFill>
              </a:rPr>
              <a:t> </a:t>
            </a:r>
            <a:r>
              <a:rPr lang="el-GR" sz="3300" b="1" dirty="0" smtClean="0">
                <a:solidFill>
                  <a:srgbClr val="FF0000"/>
                </a:solidFill>
              </a:rPr>
              <a:t>με μεγάλη κυκλοφορία:</a:t>
            </a:r>
          </a:p>
          <a:p>
            <a:pPr marL="0" indent="0">
              <a:spcBef>
                <a:spcPts val="0"/>
              </a:spcBef>
              <a:buNone/>
            </a:pPr>
            <a:endParaRPr lang="el-GR" dirty="0" smtClean="0">
              <a:solidFill>
                <a:schemeClr val="bg1"/>
              </a:solidFill>
            </a:endParaRPr>
          </a:p>
          <a:p>
            <a:pPr marL="0" indent="0">
              <a:spcBef>
                <a:spcPts val="0"/>
              </a:spcBef>
              <a:buNone/>
            </a:pPr>
            <a:endParaRPr lang="el-GR" sz="3600" b="1" dirty="0" smtClean="0">
              <a:solidFill>
                <a:schemeClr val="bg1"/>
              </a:solidFill>
            </a:endParaRPr>
          </a:p>
          <a:p>
            <a:pPr marL="0" indent="0">
              <a:spcBef>
                <a:spcPts val="0"/>
              </a:spcBef>
              <a:buNone/>
            </a:pPr>
            <a:r>
              <a:rPr lang="el-GR" sz="3600" b="1" dirty="0" smtClean="0">
                <a:solidFill>
                  <a:schemeClr val="bg1"/>
                </a:solidFill>
              </a:rPr>
              <a:t>Αλβανόφωνες</a:t>
            </a:r>
            <a:r>
              <a:rPr lang="el-GR" sz="3600" dirty="0" smtClean="0">
                <a:solidFill>
                  <a:schemeClr val="bg1"/>
                </a:solidFill>
              </a:rPr>
              <a:t>:</a:t>
            </a:r>
          </a:p>
          <a:p>
            <a:pPr marL="0" indent="0">
              <a:spcBef>
                <a:spcPts val="0"/>
              </a:spcBef>
              <a:buNone/>
            </a:pPr>
            <a:endParaRPr lang="en-US" sz="3300" dirty="0" smtClean="0">
              <a:solidFill>
                <a:schemeClr val="bg1"/>
              </a:solidFill>
            </a:endParaRPr>
          </a:p>
          <a:p>
            <a:pPr marL="0" indent="0" algn="just">
              <a:spcBef>
                <a:spcPts val="0"/>
              </a:spcBef>
              <a:buFont typeface="Wingdings" pitchFamily="2" charset="2"/>
              <a:buChar char="ü"/>
            </a:pPr>
            <a:r>
              <a:rPr lang="en-US" sz="3300" b="1" i="1" dirty="0" err="1" smtClean="0">
                <a:solidFill>
                  <a:schemeClr val="bg1"/>
                </a:solidFill>
              </a:rPr>
              <a:t>Rilindja</a:t>
            </a:r>
            <a:r>
              <a:rPr lang="el-GR" sz="3300" b="1" dirty="0" smtClean="0">
                <a:solidFill>
                  <a:schemeClr val="bg1"/>
                </a:solidFill>
              </a:rPr>
              <a:t>: </a:t>
            </a:r>
            <a:r>
              <a:rPr lang="el-GR" sz="3300" dirty="0" smtClean="0">
                <a:solidFill>
                  <a:schemeClr val="bg1"/>
                </a:solidFill>
              </a:rPr>
              <a:t>των Αλβανόφωνων </a:t>
            </a:r>
            <a:r>
              <a:rPr lang="el-GR" sz="3300" dirty="0" err="1" smtClean="0">
                <a:solidFill>
                  <a:schemeClr val="bg1"/>
                </a:solidFill>
              </a:rPr>
              <a:t>Κοσσοβάρων</a:t>
            </a:r>
            <a:r>
              <a:rPr lang="el-GR" sz="3300" dirty="0" smtClean="0">
                <a:solidFill>
                  <a:schemeClr val="bg1"/>
                </a:solidFill>
              </a:rPr>
              <a:t>, έως το 1990, </a:t>
            </a:r>
          </a:p>
          <a:p>
            <a:pPr marL="0" indent="0" algn="just">
              <a:spcBef>
                <a:spcPts val="0"/>
              </a:spcBef>
              <a:buFont typeface="Wingdings" pitchFamily="2" charset="2"/>
              <a:buChar char="ü"/>
            </a:pPr>
            <a:r>
              <a:rPr lang="el-GR" sz="3300" dirty="0" smtClean="0">
                <a:solidFill>
                  <a:schemeClr val="bg1"/>
                </a:solidFill>
              </a:rPr>
              <a:t>την αντικατέστησε ως το 1997 η </a:t>
            </a:r>
            <a:r>
              <a:rPr lang="en-US" sz="3300" b="1" i="1" dirty="0" err="1" smtClean="0">
                <a:solidFill>
                  <a:schemeClr val="bg1"/>
                </a:solidFill>
              </a:rPr>
              <a:t>Bujku</a:t>
            </a:r>
            <a:r>
              <a:rPr lang="en-US" sz="3300" dirty="0" smtClean="0">
                <a:solidFill>
                  <a:schemeClr val="bg1"/>
                </a:solidFill>
              </a:rPr>
              <a:t>, </a:t>
            </a:r>
            <a:endParaRPr lang="el-GR" sz="3300" dirty="0" smtClean="0">
              <a:solidFill>
                <a:schemeClr val="bg1"/>
              </a:solidFill>
            </a:endParaRPr>
          </a:p>
          <a:p>
            <a:pPr marL="0" indent="0" algn="just">
              <a:spcBef>
                <a:spcPts val="0"/>
              </a:spcBef>
              <a:buFont typeface="Wingdings" pitchFamily="2" charset="2"/>
              <a:buChar char="ü"/>
            </a:pPr>
            <a:r>
              <a:rPr lang="el-GR" sz="3300" dirty="0" smtClean="0">
                <a:solidFill>
                  <a:schemeClr val="bg1"/>
                </a:solidFill>
              </a:rPr>
              <a:t>1997 κυκλοφορεί η </a:t>
            </a:r>
            <a:r>
              <a:rPr lang="en-US" sz="3300" b="1" i="1" dirty="0" err="1" smtClean="0">
                <a:solidFill>
                  <a:schemeClr val="bg1"/>
                </a:solidFill>
              </a:rPr>
              <a:t>Koha</a:t>
            </a:r>
            <a:r>
              <a:rPr lang="en-US" sz="3300" b="1" i="1" dirty="0" smtClean="0">
                <a:solidFill>
                  <a:schemeClr val="bg1"/>
                </a:solidFill>
              </a:rPr>
              <a:t> </a:t>
            </a:r>
            <a:r>
              <a:rPr lang="en-US" sz="3300" b="1" i="1" dirty="0" err="1" smtClean="0">
                <a:solidFill>
                  <a:schemeClr val="bg1"/>
                </a:solidFill>
              </a:rPr>
              <a:t>Ditore</a:t>
            </a:r>
            <a:r>
              <a:rPr lang="en-US" sz="3300" b="1" i="1" dirty="0" smtClean="0">
                <a:solidFill>
                  <a:schemeClr val="bg1"/>
                </a:solidFill>
              </a:rPr>
              <a:t> </a:t>
            </a:r>
            <a:r>
              <a:rPr lang="en-US" sz="3300" dirty="0" smtClean="0">
                <a:solidFill>
                  <a:schemeClr val="bg1"/>
                </a:solidFill>
              </a:rPr>
              <a:t>(</a:t>
            </a:r>
            <a:r>
              <a:rPr lang="el-GR" sz="3300" dirty="0" smtClean="0">
                <a:solidFill>
                  <a:schemeClr val="bg1"/>
                </a:solidFill>
              </a:rPr>
              <a:t>του</a:t>
            </a:r>
            <a:r>
              <a:rPr lang="en-US" sz="3300" dirty="0" err="1" smtClean="0">
                <a:solidFill>
                  <a:schemeClr val="bg1"/>
                </a:solidFill>
              </a:rPr>
              <a:t>Vetton</a:t>
            </a:r>
            <a:r>
              <a:rPr lang="en-US" sz="3300" dirty="0" smtClean="0">
                <a:solidFill>
                  <a:schemeClr val="bg1"/>
                </a:solidFill>
              </a:rPr>
              <a:t> </a:t>
            </a:r>
            <a:r>
              <a:rPr lang="en-US" sz="3300" dirty="0" err="1" smtClean="0">
                <a:solidFill>
                  <a:schemeClr val="bg1"/>
                </a:solidFill>
              </a:rPr>
              <a:t>Surroi</a:t>
            </a:r>
            <a:r>
              <a:rPr lang="el-GR" sz="3300" dirty="0" smtClean="0">
                <a:solidFill>
                  <a:schemeClr val="bg1"/>
                </a:solidFill>
              </a:rPr>
              <a:t>, γραμμές των πολιτικών ηγετών του </a:t>
            </a:r>
            <a:r>
              <a:rPr lang="en-US" sz="3300" dirty="0" smtClean="0">
                <a:solidFill>
                  <a:schemeClr val="bg1"/>
                </a:solidFill>
              </a:rPr>
              <a:t>UCK)</a:t>
            </a:r>
            <a:r>
              <a:rPr lang="el-GR" sz="3300" dirty="0" smtClean="0">
                <a:solidFill>
                  <a:schemeClr val="bg1"/>
                </a:solidFill>
              </a:rPr>
              <a:t> και </a:t>
            </a:r>
          </a:p>
          <a:p>
            <a:pPr marL="0" indent="0" algn="just">
              <a:spcBef>
                <a:spcPts val="0"/>
              </a:spcBef>
              <a:buFont typeface="Wingdings" pitchFamily="2" charset="2"/>
              <a:buChar char="ü"/>
            </a:pPr>
            <a:r>
              <a:rPr lang="el-GR" sz="3300" dirty="0" smtClean="0">
                <a:solidFill>
                  <a:schemeClr val="bg1"/>
                </a:solidFill>
              </a:rPr>
              <a:t>η</a:t>
            </a:r>
            <a:r>
              <a:rPr lang="en-US" sz="3300" dirty="0" smtClean="0">
                <a:solidFill>
                  <a:schemeClr val="bg1"/>
                </a:solidFill>
              </a:rPr>
              <a:t>  </a:t>
            </a:r>
            <a:r>
              <a:rPr lang="en-US" sz="3300" b="1" i="1" dirty="0" err="1" smtClean="0">
                <a:solidFill>
                  <a:schemeClr val="bg1"/>
                </a:solidFill>
              </a:rPr>
              <a:t>Koha</a:t>
            </a:r>
            <a:r>
              <a:rPr lang="en-US" sz="3300" b="1" i="1" dirty="0" smtClean="0">
                <a:solidFill>
                  <a:schemeClr val="bg1"/>
                </a:solidFill>
              </a:rPr>
              <a:t> Sot</a:t>
            </a:r>
            <a:r>
              <a:rPr lang="el-GR" sz="3300" b="1" i="1" dirty="0" smtClean="0">
                <a:solidFill>
                  <a:schemeClr val="bg1"/>
                </a:solidFill>
              </a:rPr>
              <a:t> </a:t>
            </a:r>
            <a:r>
              <a:rPr lang="el-GR" sz="3300" dirty="0" smtClean="0">
                <a:solidFill>
                  <a:schemeClr val="bg1"/>
                </a:solidFill>
              </a:rPr>
              <a:t>(διαλλακτική γραμμή </a:t>
            </a:r>
            <a:r>
              <a:rPr lang="el-GR" sz="3300" dirty="0" err="1" smtClean="0">
                <a:solidFill>
                  <a:schemeClr val="bg1"/>
                </a:solidFill>
              </a:rPr>
              <a:t>Ρουγκόβα</a:t>
            </a:r>
            <a:r>
              <a:rPr lang="el-GR" sz="3300" dirty="0" smtClean="0">
                <a:solidFill>
                  <a:schemeClr val="bg1"/>
                </a:solidFill>
              </a:rPr>
              <a:t>, </a:t>
            </a:r>
            <a:r>
              <a:rPr lang="el-GR" sz="3300" dirty="0" smtClean="0">
                <a:solidFill>
                  <a:schemeClr val="bg1"/>
                </a:solidFill>
              </a:rPr>
              <a:t>1998:35.000 φύλλα σε καθημερινή βάση</a:t>
            </a:r>
            <a:r>
              <a:rPr lang="el-GR" sz="3300" dirty="0" smtClean="0">
                <a:solidFill>
                  <a:schemeClr val="bg1"/>
                </a:solidFill>
              </a:rPr>
              <a:t>).</a:t>
            </a:r>
            <a:endParaRPr lang="el-GR" sz="3300" dirty="0" smtClean="0">
              <a:solidFill>
                <a:schemeClr val="bg1"/>
              </a:solidFill>
            </a:endParaRPr>
          </a:p>
          <a:p>
            <a:pPr marL="0" indent="0">
              <a:spcBef>
                <a:spcPts val="0"/>
              </a:spcBef>
              <a:buNone/>
            </a:pPr>
            <a:endParaRPr lang="el-GR" b="1" dirty="0" smtClean="0">
              <a:solidFill>
                <a:schemeClr val="bg1"/>
              </a:solidFill>
            </a:endParaRPr>
          </a:p>
          <a:p>
            <a:pPr marL="0" indent="0">
              <a:spcBef>
                <a:spcPts val="0"/>
              </a:spcBef>
              <a:buNone/>
            </a:pPr>
            <a:endParaRPr lang="el-GR" b="1" dirty="0" smtClean="0">
              <a:solidFill>
                <a:schemeClr val="bg1"/>
              </a:solidFill>
            </a:endParaRPr>
          </a:p>
          <a:p>
            <a:pPr marL="0" indent="0">
              <a:spcBef>
                <a:spcPts val="0"/>
              </a:spcBef>
              <a:buNone/>
            </a:pPr>
            <a:r>
              <a:rPr lang="el-GR" dirty="0" smtClean="0">
                <a:solidFill>
                  <a:schemeClr val="bg1"/>
                </a:solidFill>
              </a:rPr>
              <a:t>. </a:t>
            </a:r>
          </a:p>
          <a:p>
            <a:endParaRPr lang="el-G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buNone/>
            </a:pPr>
            <a:r>
              <a:rPr lang="el-GR" b="1" dirty="0" smtClean="0"/>
              <a:t>Στα ουγγρικά:</a:t>
            </a:r>
          </a:p>
          <a:p>
            <a:pPr>
              <a:buNone/>
            </a:pPr>
            <a:r>
              <a:rPr lang="en-US" b="1" i="1" dirty="0" smtClean="0"/>
              <a:t>Magyar </a:t>
            </a:r>
            <a:r>
              <a:rPr lang="en-US" b="1" i="1" dirty="0" err="1" smtClean="0"/>
              <a:t>Szo</a:t>
            </a:r>
            <a:r>
              <a:rPr lang="en-US" b="1" i="1" dirty="0" smtClean="0"/>
              <a:t>:</a:t>
            </a:r>
            <a:r>
              <a:rPr lang="el-GR" b="1" i="1" dirty="0" smtClean="0"/>
              <a:t> </a:t>
            </a:r>
            <a:r>
              <a:rPr lang="el-GR" dirty="0" smtClean="0"/>
              <a:t>μόνη ημερήσια</a:t>
            </a:r>
            <a:r>
              <a:rPr lang="en-US" dirty="0" smtClean="0"/>
              <a:t> </a:t>
            </a:r>
            <a:r>
              <a:rPr lang="el-GR" dirty="0" smtClean="0"/>
              <a:t>εφημερίδα. </a:t>
            </a:r>
            <a:r>
              <a:rPr lang="el-GR" dirty="0" err="1" smtClean="0"/>
              <a:t>Νόβισαντ</a:t>
            </a:r>
            <a:r>
              <a:rPr lang="el-GR" dirty="0" smtClean="0"/>
              <a:t>, 1998 περίπου 26.000 φύλλα.</a:t>
            </a:r>
          </a:p>
          <a:p>
            <a:pPr>
              <a:buNone/>
            </a:pPr>
            <a:r>
              <a:rPr lang="en-US" b="1" i="1" dirty="0" err="1" smtClean="0"/>
              <a:t>Dunataj</a:t>
            </a:r>
            <a:r>
              <a:rPr lang="en-US" b="1" i="1" dirty="0" smtClean="0"/>
              <a:t>: </a:t>
            </a:r>
            <a:r>
              <a:rPr lang="el-GR" dirty="0" smtClean="0"/>
              <a:t>κι αυτή στη Βοϊβοντίνα, εβδομαδιαία.</a:t>
            </a:r>
          </a:p>
          <a:p>
            <a:pPr>
              <a:buNone/>
            </a:pPr>
            <a:endParaRPr lang="el-GR" dirty="0" smtClean="0"/>
          </a:p>
          <a:p>
            <a:pPr>
              <a:buNone/>
            </a:pPr>
            <a:r>
              <a:rPr lang="el-GR" b="1" dirty="0" smtClean="0"/>
              <a:t>Στη Βοϊβοντίνα, για τις μειονότητες της περιοχής:</a:t>
            </a:r>
          </a:p>
          <a:p>
            <a:pPr>
              <a:buNone/>
            </a:pPr>
            <a:endParaRPr lang="el-GR" b="1" dirty="0" smtClean="0"/>
          </a:p>
          <a:p>
            <a:pPr>
              <a:buNone/>
            </a:pPr>
            <a:r>
              <a:rPr lang="en-US" b="1" i="1" dirty="0" err="1" smtClean="0"/>
              <a:t>Hlas</a:t>
            </a:r>
            <a:r>
              <a:rPr lang="en-US" b="1" i="1" dirty="0" smtClean="0"/>
              <a:t> </a:t>
            </a:r>
            <a:r>
              <a:rPr lang="en-US" b="1" i="1" dirty="0" err="1" smtClean="0"/>
              <a:t>Ludu</a:t>
            </a:r>
            <a:r>
              <a:rPr lang="el-GR" b="1" i="1" dirty="0" smtClean="0"/>
              <a:t>: </a:t>
            </a:r>
            <a:r>
              <a:rPr lang="el-GR" dirty="0" smtClean="0"/>
              <a:t>για τους </a:t>
            </a:r>
            <a:r>
              <a:rPr lang="el-GR" dirty="0" err="1" smtClean="0"/>
              <a:t>Ρουθηνούς</a:t>
            </a:r>
            <a:endParaRPr lang="en-US" dirty="0" smtClean="0"/>
          </a:p>
          <a:p>
            <a:pPr>
              <a:buNone/>
            </a:pPr>
            <a:r>
              <a:rPr lang="en-US" b="1" i="1" dirty="0" err="1" smtClean="0"/>
              <a:t>Ruske</a:t>
            </a:r>
            <a:r>
              <a:rPr lang="en-US" b="1" i="1" dirty="0" smtClean="0"/>
              <a:t> </a:t>
            </a:r>
            <a:r>
              <a:rPr lang="en-US" b="1" i="1" dirty="0" err="1" smtClean="0"/>
              <a:t>Slovo</a:t>
            </a:r>
            <a:r>
              <a:rPr lang="el-GR" b="1" i="1" dirty="0" smtClean="0"/>
              <a:t>: </a:t>
            </a:r>
            <a:r>
              <a:rPr lang="el-GR" dirty="0" smtClean="0"/>
              <a:t>για τους Σλοβάκους</a:t>
            </a:r>
            <a:endParaRPr lang="en-US" dirty="0" smtClean="0"/>
          </a:p>
          <a:p>
            <a:pPr>
              <a:buNone/>
            </a:pPr>
            <a:r>
              <a:rPr lang="en-US" b="1" i="1" dirty="0" err="1" smtClean="0"/>
              <a:t>Libertatea</a:t>
            </a:r>
            <a:r>
              <a:rPr lang="el-GR" b="1" i="1" dirty="0" smtClean="0"/>
              <a:t>: </a:t>
            </a:r>
            <a:r>
              <a:rPr lang="el-GR" dirty="0" smtClean="0"/>
              <a:t>για τους Ρουμάνους.</a:t>
            </a:r>
          </a:p>
          <a:p>
            <a:pPr>
              <a:buNone/>
            </a:pPr>
            <a:endParaRPr lang="el-GR" dirty="0" smtClean="0"/>
          </a:p>
          <a:p>
            <a:pPr>
              <a:buNone/>
            </a:pPr>
            <a:endParaRPr lang="el-GR" b="1" i="1" dirty="0" smtClean="0"/>
          </a:p>
          <a:p>
            <a:pPr>
              <a:buNone/>
            </a:pPr>
            <a:endParaRPr lang="el-GR" dirty="0" smtClean="0"/>
          </a:p>
          <a:p>
            <a:pPr>
              <a:buNone/>
            </a:pP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b="1" dirty="0" smtClean="0">
                <a:solidFill>
                  <a:srgbClr val="FF0000"/>
                </a:solidFill>
              </a:rPr>
              <a:t>Τηλεόραση</a:t>
            </a:r>
          </a:p>
          <a:p>
            <a:r>
              <a:rPr lang="el-GR" dirty="0" smtClean="0">
                <a:solidFill>
                  <a:schemeClr val="bg1"/>
                </a:solidFill>
              </a:rPr>
              <a:t>Εμφανίστηκε λίγο μετά το 1960. Σημείωσε μεγάλη απήχηση. 1974:90% Γιουγκοσλάβων καθημερινά τηλεόραση.</a:t>
            </a:r>
          </a:p>
          <a:p>
            <a:r>
              <a:rPr lang="el-GR" dirty="0" smtClean="0">
                <a:solidFill>
                  <a:schemeClr val="bg1"/>
                </a:solidFill>
              </a:rPr>
              <a:t>Κάθε ομόσπονδη δημοκρατία είχε το δικό της τηλεοπτικό σταθμό, ο οποίος συνεργαζόταν και με τους σταθμούς από τις γειτονικές.</a:t>
            </a:r>
          </a:p>
          <a:p>
            <a:r>
              <a:rPr lang="el-GR" dirty="0" smtClean="0">
                <a:solidFill>
                  <a:schemeClr val="bg1"/>
                </a:solidFill>
              </a:rPr>
              <a:t>Ειδήσεις: </a:t>
            </a:r>
            <a:r>
              <a:rPr lang="en-US" dirty="0" err="1" smtClean="0">
                <a:solidFill>
                  <a:schemeClr val="bg1"/>
                </a:solidFill>
              </a:rPr>
              <a:t>Dnevnik</a:t>
            </a:r>
            <a:r>
              <a:rPr lang="el-GR" dirty="0" smtClean="0">
                <a:solidFill>
                  <a:schemeClr val="bg1"/>
                </a:solidFill>
              </a:rPr>
              <a:t>: τοπική γλώσσα, τοπικοί δημοσιογράφοι, τεχνικοί.</a:t>
            </a:r>
            <a:endParaRPr lang="el-GR" dirty="0">
              <a:solidFill>
                <a:schemeClr val="bg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solidFill>
                  <a:schemeClr val="bg1"/>
                </a:solidFill>
              </a:rPr>
              <a:t>1960-1990: ευαίσθητες ισορροπίες ανάμεσα στην τάση για ανεξάρτητη ειδησεογραφία και την τοπική πολιτική καθοδήγηση.</a:t>
            </a:r>
          </a:p>
          <a:p>
            <a:pPr>
              <a:buNone/>
            </a:pPr>
            <a:endParaRPr lang="el-GR" dirty="0" smtClean="0">
              <a:solidFill>
                <a:schemeClr val="bg1"/>
              </a:solidFill>
            </a:endParaRPr>
          </a:p>
          <a:p>
            <a:r>
              <a:rPr lang="el-GR" dirty="0" smtClean="0">
                <a:solidFill>
                  <a:schemeClr val="bg1"/>
                </a:solidFill>
              </a:rPr>
              <a:t>Ανεξάρτητοι τηλεοπτικοί σταθμοί μετά το 1990.</a:t>
            </a:r>
          </a:p>
          <a:p>
            <a:pPr>
              <a:buNone/>
            </a:pPr>
            <a:endParaRPr lang="el-GR" dirty="0" smtClean="0">
              <a:solidFill>
                <a:schemeClr val="bg1"/>
              </a:solidFill>
            </a:endParaRPr>
          </a:p>
          <a:p>
            <a:pPr>
              <a:buFont typeface="Wingdings" pitchFamily="2" charset="2"/>
              <a:buChar char="Ø"/>
            </a:pPr>
            <a:r>
              <a:rPr lang="en-US" dirty="0" smtClean="0">
                <a:solidFill>
                  <a:schemeClr val="bg1"/>
                </a:solidFill>
              </a:rPr>
              <a:t>Studio B, </a:t>
            </a:r>
            <a:r>
              <a:rPr lang="el-GR" dirty="0" smtClean="0">
                <a:solidFill>
                  <a:schemeClr val="bg1"/>
                </a:solidFill>
              </a:rPr>
              <a:t>πρώτος, Δήμος Βελιγραδίου</a:t>
            </a:r>
          </a:p>
          <a:p>
            <a:pPr>
              <a:buFont typeface="Wingdings" pitchFamily="2" charset="2"/>
              <a:buChar char="Ø"/>
            </a:pPr>
            <a:r>
              <a:rPr lang="en-US" dirty="0" err="1" smtClean="0">
                <a:solidFill>
                  <a:schemeClr val="bg1"/>
                </a:solidFill>
              </a:rPr>
              <a:t>Yutel</a:t>
            </a:r>
            <a:r>
              <a:rPr lang="el-GR" dirty="0" smtClean="0">
                <a:solidFill>
                  <a:schemeClr val="bg1"/>
                </a:solidFill>
              </a:rPr>
              <a:t>, αρχές 1991, αμερόληπτος, αντικειμενικός (</a:t>
            </a:r>
            <a:r>
              <a:rPr lang="el-GR" dirty="0" err="1" smtClean="0">
                <a:solidFill>
                  <a:schemeClr val="bg1"/>
                </a:solidFill>
              </a:rPr>
              <a:t>Τούντζμαν</a:t>
            </a:r>
            <a:r>
              <a:rPr lang="el-GR" dirty="0" smtClean="0">
                <a:solidFill>
                  <a:schemeClr val="bg1"/>
                </a:solidFill>
              </a:rPr>
              <a:t> και Μιλόσεβιτς προσπάθησαν να εμποδίσουν την αναμετάδοση στις χώρες </a:t>
            </a:r>
            <a:r>
              <a:rPr lang="el-GR" dirty="0" smtClean="0">
                <a:solidFill>
                  <a:schemeClr val="bg1"/>
                </a:solidFill>
              </a:rPr>
              <a:t>τους).</a:t>
            </a:r>
            <a:r>
              <a:rPr lang="en-US" dirty="0" smtClean="0">
                <a:solidFill>
                  <a:schemeClr val="bg1"/>
                </a:solidFill>
              </a:rPr>
              <a:t> </a:t>
            </a:r>
            <a:endParaRPr lang="el-GR" dirty="0">
              <a:solidFill>
                <a:schemeClr val="bg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Font typeface="Wingdings" pitchFamily="2" charset="2"/>
              <a:buChar char="Ø"/>
            </a:pPr>
            <a:r>
              <a:rPr lang="el-GR" dirty="0" smtClean="0"/>
              <a:t>Ιδιωτικοί τηλεοπτικοί σταθμοί       ψυχαγωγία και αποχαύνωση.</a:t>
            </a:r>
          </a:p>
          <a:p>
            <a:pPr>
              <a:buFont typeface="Wingdings" pitchFamily="2" charset="2"/>
              <a:buChar char="Ø"/>
            </a:pPr>
            <a:r>
              <a:rPr lang="el-GR" dirty="0" smtClean="0"/>
              <a:t>Αρκετοί πρόσκεινται στον Μιλόσεβιτς: </a:t>
            </a:r>
            <a:r>
              <a:rPr lang="en-US" dirty="0" smtClean="0"/>
              <a:t>TV </a:t>
            </a:r>
            <a:r>
              <a:rPr lang="en-US" dirty="0" err="1" smtClean="0"/>
              <a:t>Politika</a:t>
            </a:r>
            <a:r>
              <a:rPr lang="en-US" dirty="0" smtClean="0"/>
              <a:t>, TV Pink (</a:t>
            </a:r>
            <a:r>
              <a:rPr lang="el-GR" dirty="0" smtClean="0"/>
              <a:t>κόμμα Γιουγκοσλαβικής Αριστεράς της </a:t>
            </a:r>
            <a:r>
              <a:rPr lang="el-GR" dirty="0" err="1" smtClean="0"/>
              <a:t>Μίρα</a:t>
            </a:r>
            <a:r>
              <a:rPr lang="el-GR" dirty="0" smtClean="0"/>
              <a:t> Μιλόσεβιτς),</a:t>
            </a:r>
            <a:r>
              <a:rPr lang="en-US" dirty="0" smtClean="0"/>
              <a:t> RTV </a:t>
            </a:r>
            <a:r>
              <a:rPr lang="en-US" dirty="0" err="1" smtClean="0"/>
              <a:t>Kosava</a:t>
            </a:r>
            <a:r>
              <a:rPr lang="el-GR" dirty="0" smtClean="0"/>
              <a:t> (της Μαρία Μιλόσεβιτς), </a:t>
            </a:r>
            <a:r>
              <a:rPr lang="en-US" dirty="0" smtClean="0"/>
              <a:t> BKTV</a:t>
            </a:r>
            <a:r>
              <a:rPr lang="el-GR" dirty="0" smtClean="0"/>
              <a:t> της οικογένειας </a:t>
            </a:r>
            <a:r>
              <a:rPr lang="en-US" dirty="0" smtClean="0"/>
              <a:t> </a:t>
            </a:r>
            <a:r>
              <a:rPr lang="en-US" dirty="0" err="1" smtClean="0"/>
              <a:t>Karic</a:t>
            </a:r>
            <a:r>
              <a:rPr lang="el-GR" dirty="0" smtClean="0"/>
              <a:t> και ο</a:t>
            </a:r>
            <a:r>
              <a:rPr lang="en-US" dirty="0" smtClean="0"/>
              <a:t> Yu Info</a:t>
            </a:r>
            <a:r>
              <a:rPr lang="el-GR" dirty="0" smtClean="0"/>
              <a:t> αποκλειστικά για την προώθηση των απόψεων του Μιλόσεβιτς στους Μαυροβούνιους (Απρίλιος 1998).</a:t>
            </a:r>
            <a:endParaRPr lang="el-GR" dirty="0"/>
          </a:p>
        </p:txBody>
      </p:sp>
      <p:cxnSp>
        <p:nvCxnSpPr>
          <p:cNvPr id="4" name="3 - Ευθύγραμμο βέλος σύνδεσης"/>
          <p:cNvCxnSpPr/>
          <p:nvPr/>
        </p:nvCxnSpPr>
        <p:spPr>
          <a:xfrm flipV="1">
            <a:off x="5643570" y="1928802"/>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ΠΕΡΙΕΧΟΜΕΝΑ ΜΑΘΗΜΑΤΟΣ</a:t>
            </a:r>
            <a:br>
              <a:rPr lang="el-GR" dirty="0" smtClean="0"/>
            </a:br>
            <a:endParaRPr lang="el-GR" dirty="0"/>
          </a:p>
        </p:txBody>
      </p:sp>
      <p:sp>
        <p:nvSpPr>
          <p:cNvPr id="3" name="2 - Θέση περιεχομένου"/>
          <p:cNvSpPr>
            <a:spLocks noGrp="1"/>
          </p:cNvSpPr>
          <p:nvPr>
            <p:ph idx="1"/>
          </p:nvPr>
        </p:nvSpPr>
        <p:spPr/>
        <p:txBody>
          <a:bodyPr>
            <a:normAutofit/>
          </a:bodyPr>
          <a:lstStyle/>
          <a:p>
            <a:endParaRPr lang="el-GR" dirty="0" smtClean="0"/>
          </a:p>
          <a:p>
            <a:pPr marL="651510" indent="-514350">
              <a:buFont typeface="+mj-lt"/>
              <a:buAutoNum type="arabicPeriod"/>
            </a:pPr>
            <a:r>
              <a:rPr lang="el-GR" dirty="0" smtClean="0"/>
              <a:t>Το ιστορικό και πολιτικό πλαίσιο</a:t>
            </a:r>
          </a:p>
          <a:p>
            <a:pPr marL="651510" indent="-514350">
              <a:buFont typeface="+mj-lt"/>
              <a:buAutoNum type="arabicPeriod"/>
            </a:pPr>
            <a:r>
              <a:rPr lang="el-GR" dirty="0" smtClean="0"/>
              <a:t>Οι φορείς της εξουσίας</a:t>
            </a:r>
          </a:p>
          <a:p>
            <a:pPr marL="651510" indent="-514350">
              <a:buFont typeface="+mj-lt"/>
              <a:buAutoNum type="arabicPeriod"/>
            </a:pPr>
            <a:r>
              <a:rPr lang="el-GR" dirty="0" smtClean="0"/>
              <a:t>Τα Μέσα Ενημέρωσης</a:t>
            </a:r>
          </a:p>
          <a:p>
            <a:pPr marL="651510" indent="-514350">
              <a:buFont typeface="+mj-lt"/>
              <a:buAutoNum type="arabicPeriod"/>
            </a:pPr>
            <a:r>
              <a:rPr lang="el-GR" dirty="0" smtClean="0"/>
              <a:t>Πολιτική Εξουσία και ΜΜΕ</a:t>
            </a:r>
          </a:p>
          <a:p>
            <a:pPr marL="651510" indent="-514350">
              <a:buFont typeface="+mj-lt"/>
              <a:buAutoNum type="arabicPeriod"/>
            </a:pPr>
            <a:r>
              <a:rPr lang="el-GR" dirty="0" smtClean="0"/>
              <a:t>Οι δημοσιογράφοι</a:t>
            </a:r>
          </a:p>
          <a:p>
            <a:pPr marL="651510" indent="-514350">
              <a:buFont typeface="+mj-lt"/>
              <a:buAutoNum type="arabicPeriod"/>
            </a:pPr>
            <a:r>
              <a:rPr lang="el-GR" dirty="0" smtClean="0"/>
              <a:t>Η προπαγάνδα</a:t>
            </a:r>
          </a:p>
          <a:p>
            <a:pPr marL="651510" indent="-514350">
              <a:buFont typeface="+mj-lt"/>
              <a:buAutoNum type="arabicPeriod"/>
            </a:pPr>
            <a:r>
              <a:rPr lang="el-GR" dirty="0" smtClean="0"/>
              <a:t>Το κοινό</a:t>
            </a:r>
          </a:p>
          <a:p>
            <a:pPr>
              <a:buNone/>
            </a:pPr>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indent="0">
              <a:spcBef>
                <a:spcPts val="0"/>
              </a:spcBef>
              <a:buNone/>
            </a:pPr>
            <a:r>
              <a:rPr lang="el-GR" b="1" dirty="0" smtClean="0">
                <a:solidFill>
                  <a:srgbClr val="FF0000"/>
                </a:solidFill>
              </a:rPr>
              <a:t>Ραδιόφωνο: Αποκεντρωμένο από την αρχή της σύστασης της </a:t>
            </a:r>
            <a:r>
              <a:rPr lang="el-GR" b="1" dirty="0" smtClean="0">
                <a:solidFill>
                  <a:srgbClr val="FF0000"/>
                </a:solidFill>
              </a:rPr>
              <a:t>Γιουγκοσλαβίας, </a:t>
            </a:r>
            <a:r>
              <a:rPr lang="el-GR" b="1" dirty="0" smtClean="0">
                <a:solidFill>
                  <a:srgbClr val="FF0000"/>
                </a:solidFill>
              </a:rPr>
              <a:t>κυρίως μουσική και ψυχαγωγικές εκπομπές.</a:t>
            </a:r>
          </a:p>
          <a:p>
            <a:pPr indent="0">
              <a:spcBef>
                <a:spcPts val="0"/>
              </a:spcBef>
              <a:buNone/>
            </a:pPr>
            <a:endParaRPr lang="el-GR" b="1" dirty="0" smtClean="0">
              <a:solidFill>
                <a:srgbClr val="FF0000"/>
              </a:solidFill>
            </a:endParaRPr>
          </a:p>
          <a:p>
            <a:pPr indent="0">
              <a:spcBef>
                <a:spcPts val="0"/>
              </a:spcBef>
            </a:pPr>
            <a:r>
              <a:rPr lang="en-US" dirty="0" smtClean="0">
                <a:solidFill>
                  <a:schemeClr val="bg1"/>
                </a:solidFill>
              </a:rPr>
              <a:t>Radio </a:t>
            </a:r>
            <a:r>
              <a:rPr lang="en-US" dirty="0" err="1" smtClean="0">
                <a:solidFill>
                  <a:schemeClr val="bg1"/>
                </a:solidFill>
              </a:rPr>
              <a:t>Yogoslavia</a:t>
            </a:r>
            <a:r>
              <a:rPr lang="en-US" dirty="0" smtClean="0">
                <a:solidFill>
                  <a:schemeClr val="bg1"/>
                </a:solidFill>
              </a:rPr>
              <a:t>, </a:t>
            </a:r>
            <a:r>
              <a:rPr lang="el-GR" dirty="0" smtClean="0">
                <a:solidFill>
                  <a:schemeClr val="bg1"/>
                </a:solidFill>
              </a:rPr>
              <a:t>μοναδικός ομοσπονδιακός σταθμός, εκπομπή προπαγανδιστικού περιεχομένου σε διάφορες χώρες του κόσμου.</a:t>
            </a:r>
          </a:p>
          <a:p>
            <a:pPr indent="0">
              <a:spcBef>
                <a:spcPts val="0"/>
              </a:spcBef>
            </a:pPr>
            <a:r>
              <a:rPr lang="el-GR" dirty="0" smtClean="0">
                <a:solidFill>
                  <a:schemeClr val="bg1"/>
                </a:solidFill>
              </a:rPr>
              <a:t>Κρατικός ραδιοφωνικός σταθμός σε κάθε πρωτεύουσα Σ Δ.</a:t>
            </a:r>
          </a:p>
          <a:p>
            <a:pPr indent="0">
              <a:spcBef>
                <a:spcPts val="0"/>
              </a:spcBef>
            </a:pPr>
            <a:r>
              <a:rPr lang="el-GR" dirty="0" smtClean="0">
                <a:solidFill>
                  <a:schemeClr val="bg1"/>
                </a:solidFill>
              </a:rPr>
              <a:t>Μεγάλοι δήμοι: τον δικό τους σταθμό.</a:t>
            </a:r>
          </a:p>
          <a:p>
            <a:pPr>
              <a:buNone/>
            </a:pPr>
            <a:r>
              <a:rPr lang="el-GR" b="1" dirty="0" smtClean="0">
                <a:solidFill>
                  <a:srgbClr val="FF0000"/>
                </a:solidFill>
              </a:rPr>
              <a:t> </a:t>
            </a:r>
            <a:endParaRPr lang="el-GR" b="1" dirty="0">
              <a:solidFill>
                <a:srgbClr val="FF00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1991: ειδησεογραφικός σταθμός </a:t>
            </a:r>
            <a:r>
              <a:rPr lang="en-US" dirty="0" smtClean="0"/>
              <a:t>B92</a:t>
            </a:r>
            <a:r>
              <a:rPr lang="el-GR" dirty="0" smtClean="0"/>
              <a:t>  Αντιπολίτευση στις μεθόδους Μιλόσεβιτς. Πρόστιμα, απαγορεύσεις λειτουργίας, παρεμβολές στη συχνότητά του. Ακροαματικότητα μεγάλη.</a:t>
            </a:r>
          </a:p>
          <a:p>
            <a:endParaRPr lang="el-GR" dirty="0" smtClean="0"/>
          </a:p>
          <a:p>
            <a:r>
              <a:rPr lang="el-GR" dirty="0" smtClean="0"/>
              <a:t>1996:  Β92  μαζί με 18 τηλεοπτικούς σταθμούς και 35 ραδιοφωνικούς      ΑΝΕΜ: δίκτυο ανεξάρτητων ΜΜΕ στη Γιουγκοσλαβία.</a:t>
            </a:r>
            <a:endParaRPr lang="el-GR" dirty="0"/>
          </a:p>
        </p:txBody>
      </p:sp>
      <p:cxnSp>
        <p:nvCxnSpPr>
          <p:cNvPr id="4" name="3 - Ευθύγραμμο βέλος σύνδεσης"/>
          <p:cNvCxnSpPr/>
          <p:nvPr/>
        </p:nvCxnSpPr>
        <p:spPr>
          <a:xfrm flipV="1">
            <a:off x="6500826" y="1857364"/>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flipV="1">
            <a:off x="3786182" y="4572008"/>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n-US" dirty="0" err="1" smtClean="0">
                <a:solidFill>
                  <a:schemeClr val="bg1"/>
                </a:solidFill>
              </a:rPr>
              <a:t>Tanjug</a:t>
            </a:r>
            <a:r>
              <a:rPr lang="el-GR" dirty="0" smtClean="0">
                <a:solidFill>
                  <a:schemeClr val="bg1"/>
                </a:solidFill>
              </a:rPr>
              <a:t>: ειδησεογραφικό πρακτορείο. Καλά ενημερωμένο και αξιόπιστο διεθνώς.</a:t>
            </a:r>
          </a:p>
          <a:p>
            <a:endParaRPr lang="el-GR" dirty="0" smtClean="0">
              <a:solidFill>
                <a:schemeClr val="bg1"/>
              </a:solidFill>
            </a:endParaRPr>
          </a:p>
          <a:p>
            <a:r>
              <a:rPr lang="el-GR" dirty="0" smtClean="0">
                <a:solidFill>
                  <a:schemeClr val="bg1"/>
                </a:solidFill>
              </a:rPr>
              <a:t>Σταδιακά χάνει τη βαρύτητά του (λόγω κρίσης και στη συνέχεια κατάρρευσης κομμουνιστικών κρατών, απώλειας εγκαταστάσεων και συνεργατών με την ανεξαρτησία Σλοβενίας, Κροατίας, Βοσνίας, 1990 κάτω από τον έλεγχο του Μιλόσεβιτς, προπαγανδιστικό όργανο.) </a:t>
            </a:r>
            <a:endParaRPr lang="el-GR" dirty="0">
              <a:solidFill>
                <a:schemeClr val="bg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l-GR" dirty="0" smtClean="0"/>
              <a:t>Πολιτική Εξουσία και ΜΜΕ</a:t>
            </a:r>
            <a:br>
              <a:rPr lang="el-GR" dirty="0" smtClean="0"/>
            </a:b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solidFill>
                  <a:schemeClr val="bg1"/>
                </a:solidFill>
              </a:rPr>
              <a:t>Όλα τα ΜΜΕ		διαφοροποίηση Γιουγκοσλαβίας από τις άλλες </a:t>
            </a:r>
            <a:r>
              <a:rPr lang="el-GR" dirty="0" smtClean="0">
                <a:solidFill>
                  <a:schemeClr val="bg1"/>
                </a:solidFill>
              </a:rPr>
              <a:t>κομμουνιστικές </a:t>
            </a:r>
            <a:r>
              <a:rPr lang="el-GR" dirty="0" smtClean="0">
                <a:solidFill>
                  <a:schemeClr val="bg1"/>
                </a:solidFill>
              </a:rPr>
              <a:t>και καπιταλιστικές χώρες.	</a:t>
            </a:r>
          </a:p>
          <a:p>
            <a:endParaRPr lang="el-GR" dirty="0" smtClean="0">
              <a:solidFill>
                <a:schemeClr val="bg1"/>
              </a:solidFill>
            </a:endParaRPr>
          </a:p>
          <a:p>
            <a:r>
              <a:rPr lang="el-GR" dirty="0" smtClean="0">
                <a:solidFill>
                  <a:schemeClr val="bg1"/>
                </a:solidFill>
              </a:rPr>
              <a:t>ΜΜΕ           «κοινωνική περιουσία». Ανήκαν στην κοινωνία των πολιτών  (οργανωμένες επαγγελματικές, αθλητικές, πολιτιστικές ενώσεις, σχολεία, νοσοκομεία, κ.ά.). </a:t>
            </a:r>
          </a:p>
          <a:p>
            <a:pPr>
              <a:buNone/>
            </a:pPr>
            <a:r>
              <a:rPr lang="el-GR" dirty="0" smtClean="0">
                <a:solidFill>
                  <a:schemeClr val="bg1"/>
                </a:solidFill>
              </a:rPr>
              <a:t>		</a:t>
            </a:r>
          </a:p>
          <a:p>
            <a:r>
              <a:rPr lang="el-GR" dirty="0" smtClean="0">
                <a:solidFill>
                  <a:schemeClr val="bg1"/>
                </a:solidFill>
              </a:rPr>
              <a:t>      «Αυτοδιοίκηση εργαζομένων», «αποφυγή κρατικού καπιταλισμού»</a:t>
            </a:r>
          </a:p>
          <a:p>
            <a:r>
              <a:rPr lang="el-GR" dirty="0" smtClean="0"/>
              <a:t>   </a:t>
            </a:r>
          </a:p>
          <a:p>
            <a:pPr>
              <a:buNone/>
            </a:pPr>
            <a:endParaRPr lang="el-GR" dirty="0" smtClean="0"/>
          </a:p>
          <a:p>
            <a:pPr>
              <a:buNone/>
            </a:pPr>
            <a:endParaRPr lang="el-GR" dirty="0" smtClean="0"/>
          </a:p>
          <a:p>
            <a:endParaRPr lang="el-GR" dirty="0"/>
          </a:p>
        </p:txBody>
      </p:sp>
      <p:cxnSp>
        <p:nvCxnSpPr>
          <p:cNvPr id="4" name="3 - Ευθύγραμμο βέλος σύνδεσης"/>
          <p:cNvCxnSpPr/>
          <p:nvPr/>
        </p:nvCxnSpPr>
        <p:spPr>
          <a:xfrm flipV="1">
            <a:off x="3428992" y="1785926"/>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flipV="1">
            <a:off x="2214546" y="3214686"/>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6" name="5 - Ευθύγραμμο βέλος σύνδεσης"/>
          <p:cNvCxnSpPr/>
          <p:nvPr/>
        </p:nvCxnSpPr>
        <p:spPr>
          <a:xfrm flipV="1">
            <a:off x="1214414" y="5000636"/>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solidFill>
                  <a:schemeClr val="bg1"/>
                </a:solidFill>
              </a:rPr>
              <a:t>ΕΓΚ και τοπικά ΚΚ «μεσολαβούσαν» μεταξύ κοινωνικού συνόλου και ένωσης εργαζομένων.</a:t>
            </a:r>
          </a:p>
          <a:p>
            <a:endParaRPr lang="el-GR" dirty="0" smtClean="0">
              <a:solidFill>
                <a:schemeClr val="bg1"/>
              </a:solidFill>
            </a:endParaRPr>
          </a:p>
          <a:p>
            <a:r>
              <a:rPr lang="el-GR" dirty="0" smtClean="0">
                <a:solidFill>
                  <a:schemeClr val="bg1"/>
                </a:solidFill>
              </a:rPr>
              <a:t>Στην ουσία ιδιοκτήτες.</a:t>
            </a:r>
          </a:p>
          <a:p>
            <a:endParaRPr lang="el-GR" dirty="0" smtClean="0">
              <a:solidFill>
                <a:schemeClr val="bg1"/>
              </a:solidFill>
            </a:endParaRPr>
          </a:p>
          <a:p>
            <a:r>
              <a:rPr lang="el-GR" dirty="0" smtClean="0">
                <a:solidFill>
                  <a:schemeClr val="bg1"/>
                </a:solidFill>
              </a:rPr>
              <a:t>Κοινωνική Συμμαχία Εργαζομένων: κλειδί στον έλεγχο των ΜΜΕ από την κεντρική εξουσία.</a:t>
            </a:r>
          </a:p>
          <a:p>
            <a:endParaRPr lang="el-GR" dirty="0" smtClean="0">
              <a:solidFill>
                <a:schemeClr val="bg1"/>
              </a:solidFill>
            </a:endParaRPr>
          </a:p>
          <a:p>
            <a:r>
              <a:rPr lang="el-GR" dirty="0" smtClean="0">
                <a:solidFill>
                  <a:schemeClr val="bg1"/>
                </a:solidFill>
              </a:rPr>
              <a:t>Έλεγχος κεντρικής εξουσίας       τυπική μορφή.</a:t>
            </a:r>
          </a:p>
          <a:p>
            <a:endParaRPr lang="el-GR" dirty="0"/>
          </a:p>
        </p:txBody>
      </p:sp>
      <p:cxnSp>
        <p:nvCxnSpPr>
          <p:cNvPr id="4" name="3 - Ευθύγραμμο βέλος σύνδεσης"/>
          <p:cNvCxnSpPr/>
          <p:nvPr/>
        </p:nvCxnSpPr>
        <p:spPr>
          <a:xfrm flipV="1">
            <a:off x="5357818" y="5786454"/>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pPr>
              <a:buNone/>
            </a:pPr>
            <a:endParaRPr lang="el-GR" dirty="0" smtClean="0"/>
          </a:p>
          <a:p>
            <a:pPr>
              <a:buNone/>
            </a:pPr>
            <a:r>
              <a:rPr lang="el-GR" dirty="0" smtClean="0"/>
              <a:t>	</a:t>
            </a:r>
            <a:r>
              <a:rPr lang="el-GR" b="1" dirty="0" smtClean="0">
                <a:solidFill>
                  <a:srgbClr val="FF0000"/>
                </a:solidFill>
              </a:rPr>
              <a:t>Απόλυτη κυριαρχία του </a:t>
            </a:r>
            <a:r>
              <a:rPr lang="el-GR" b="1" dirty="0" smtClean="0">
                <a:solidFill>
                  <a:srgbClr val="FF0000"/>
                </a:solidFill>
              </a:rPr>
              <a:t>Τίτο </a:t>
            </a:r>
            <a:r>
              <a:rPr lang="el-GR" b="1" dirty="0" smtClean="0">
                <a:solidFill>
                  <a:srgbClr val="FF0000"/>
                </a:solidFill>
              </a:rPr>
              <a:t>στο εσωτερικό + καλές σχέσεις με τα κράτη της Δύσης</a:t>
            </a:r>
          </a:p>
          <a:p>
            <a:pPr algn="ctr">
              <a:buNone/>
            </a:pPr>
            <a:endParaRPr lang="el-GR" b="1" dirty="0" smtClean="0">
              <a:solidFill>
                <a:srgbClr val="FF0000"/>
              </a:solidFill>
            </a:endParaRPr>
          </a:p>
          <a:p>
            <a:pPr algn="ctr">
              <a:buNone/>
            </a:pPr>
            <a:endParaRPr lang="el-GR" b="1" dirty="0" smtClean="0">
              <a:solidFill>
                <a:srgbClr val="FF0000"/>
              </a:solidFill>
            </a:endParaRPr>
          </a:p>
          <a:p>
            <a:pPr algn="ctr">
              <a:buNone/>
            </a:pPr>
            <a:endParaRPr lang="el-GR" b="1" dirty="0" smtClean="0">
              <a:solidFill>
                <a:srgbClr val="FF0000"/>
              </a:solidFill>
            </a:endParaRPr>
          </a:p>
          <a:p>
            <a:pPr algn="ctr">
              <a:buNone/>
            </a:pPr>
            <a:r>
              <a:rPr lang="el-GR" b="1" dirty="0" smtClean="0">
                <a:solidFill>
                  <a:srgbClr val="FF0000"/>
                </a:solidFill>
              </a:rPr>
              <a:t>Ανοχή απέναντι στα ΜΜΕ (σε σχέση με τα άλλα Βαλκανικά κράτη)</a:t>
            </a:r>
          </a:p>
          <a:p>
            <a:pPr algn="ctr">
              <a:buNone/>
            </a:pPr>
            <a:r>
              <a:rPr lang="el-GR" b="1" dirty="0" smtClean="0">
                <a:solidFill>
                  <a:srgbClr val="FF0000"/>
                </a:solidFill>
              </a:rPr>
              <a:t> </a:t>
            </a:r>
            <a:endParaRPr lang="el-GR" b="1" dirty="0">
              <a:solidFill>
                <a:srgbClr val="FF0000"/>
              </a:solidFill>
            </a:endParaRPr>
          </a:p>
        </p:txBody>
      </p:sp>
      <p:sp>
        <p:nvSpPr>
          <p:cNvPr id="4" name="3 - Βέλος προς τα κάτω"/>
          <p:cNvSpPr/>
          <p:nvPr/>
        </p:nvSpPr>
        <p:spPr>
          <a:xfrm>
            <a:off x="4071934" y="3500438"/>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 </a:t>
            </a:r>
            <a:endParaRPr lang="el-GR" dirty="0"/>
          </a:p>
        </p:txBody>
      </p:sp>
      <p:sp>
        <p:nvSpPr>
          <p:cNvPr id="3" name="2 - Θέση περιεχομένου"/>
          <p:cNvSpPr>
            <a:spLocks noGrp="1"/>
          </p:cNvSpPr>
          <p:nvPr>
            <p:ph idx="1"/>
          </p:nvPr>
        </p:nvSpPr>
        <p:spPr/>
        <p:txBody>
          <a:bodyPr/>
          <a:lstStyle/>
          <a:p>
            <a:r>
              <a:rPr lang="el-GR" dirty="0" smtClean="0"/>
              <a:t>Αρκεί να σέβονταν την «αυτοδιαχείριση» και τον μονοκομματισμό.  Παράδειγμα ομάδας </a:t>
            </a:r>
            <a:r>
              <a:rPr lang="en-US" dirty="0" smtClean="0"/>
              <a:t>Praxis (</a:t>
            </a:r>
            <a:r>
              <a:rPr lang="el-GR" dirty="0" smtClean="0"/>
              <a:t>γύρω στο </a:t>
            </a:r>
            <a:r>
              <a:rPr lang="en-US" dirty="0" smtClean="0"/>
              <a:t>1968</a:t>
            </a:r>
            <a:r>
              <a:rPr lang="el-GR" dirty="0" smtClean="0"/>
              <a:t>) και του περιοδικού τους.</a:t>
            </a:r>
          </a:p>
          <a:p>
            <a:endParaRPr lang="el-GR" dirty="0" smtClean="0"/>
          </a:p>
          <a:p>
            <a:r>
              <a:rPr lang="el-GR" dirty="0" smtClean="0"/>
              <a:t>Υπόνοια για αντικαθεστωτική δράση: άμεση καταστολή        απαγόρευση κυκλοφορίας </a:t>
            </a:r>
            <a:r>
              <a:rPr lang="en-US" i="1" dirty="0" err="1" smtClean="0"/>
              <a:t>Rilindja</a:t>
            </a:r>
            <a:r>
              <a:rPr lang="en-US" i="1" dirty="0" smtClean="0"/>
              <a:t> </a:t>
            </a:r>
            <a:endParaRPr lang="en-US" i="1" dirty="0" smtClean="0"/>
          </a:p>
          <a:p>
            <a:pPr>
              <a:buNone/>
            </a:pPr>
            <a:r>
              <a:rPr lang="en-US" dirty="0" smtClean="0"/>
              <a:t>          1956 </a:t>
            </a:r>
            <a:r>
              <a:rPr lang="el-GR" dirty="0" smtClean="0"/>
              <a:t>από Τίτο και 1990 από Μιλόσεβιτς.</a:t>
            </a:r>
            <a:endParaRPr lang="en-US" dirty="0" smtClean="0"/>
          </a:p>
          <a:p>
            <a:pPr>
              <a:buNone/>
            </a:pPr>
            <a:endParaRPr lang="el-GR" dirty="0"/>
          </a:p>
        </p:txBody>
      </p:sp>
      <p:cxnSp>
        <p:nvCxnSpPr>
          <p:cNvPr id="4" name="3 - Ευθύγραμμο βέλος σύνδεσης"/>
          <p:cNvCxnSpPr/>
          <p:nvPr/>
        </p:nvCxnSpPr>
        <p:spPr>
          <a:xfrm flipV="1">
            <a:off x="2928926" y="4214818"/>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flipV="1">
            <a:off x="1142976" y="4643446"/>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buNone/>
            </a:pPr>
            <a:r>
              <a:rPr lang="el-GR" sz="3200" b="1" dirty="0" smtClean="0">
                <a:solidFill>
                  <a:srgbClr val="FF0000"/>
                </a:solidFill>
              </a:rPr>
              <a:t>Επί Τίτο </a:t>
            </a:r>
          </a:p>
          <a:p>
            <a:r>
              <a:rPr lang="el-GR" dirty="0" smtClean="0">
                <a:solidFill>
                  <a:schemeClr val="bg1"/>
                </a:solidFill>
              </a:rPr>
              <a:t>Σύστημα ισορροπιών και ποσοστώσεων σε όλα. ΚΑΙ στα ΜΜΕ.</a:t>
            </a:r>
          </a:p>
          <a:p>
            <a:endParaRPr lang="el-GR" dirty="0" smtClean="0">
              <a:solidFill>
                <a:schemeClr val="bg1"/>
              </a:solidFill>
            </a:endParaRPr>
          </a:p>
          <a:p>
            <a:pPr indent="0">
              <a:buNone/>
            </a:pPr>
            <a:r>
              <a:rPr lang="el-GR" sz="3200" b="1" dirty="0" smtClean="0">
                <a:solidFill>
                  <a:srgbClr val="FF0000"/>
                </a:solidFill>
              </a:rPr>
              <a:t>Αποκεντρωτικό σύνταγμα του 1971       τοπικιστικά σύνδρομα</a:t>
            </a:r>
          </a:p>
          <a:p>
            <a:r>
              <a:rPr lang="el-GR" dirty="0" smtClean="0">
                <a:solidFill>
                  <a:schemeClr val="bg1"/>
                </a:solidFill>
              </a:rPr>
              <a:t>Ανεξάρτητα στούντιο στην τηλεόραση, τοπικά δίκτυα και όχι το ομοσπονδιακό, εξοβελισμός σταδιακά των προγραμμάτων άλλων εθνοτήτων.</a:t>
            </a:r>
          </a:p>
        </p:txBody>
      </p:sp>
      <p:cxnSp>
        <p:nvCxnSpPr>
          <p:cNvPr id="4" name="3 - Ευθύγραμμο βέλος σύνδεσης"/>
          <p:cNvCxnSpPr/>
          <p:nvPr/>
        </p:nvCxnSpPr>
        <p:spPr>
          <a:xfrm flipV="1">
            <a:off x="7429520" y="3929066"/>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00108"/>
            <a:ext cx="8229600" cy="5309252"/>
          </a:xfrm>
        </p:spPr>
        <p:txBody>
          <a:bodyPr>
            <a:normAutofit lnSpcReduction="10000"/>
          </a:bodyPr>
          <a:lstStyle/>
          <a:p>
            <a:r>
              <a:rPr lang="el-GR" dirty="0" smtClean="0">
                <a:solidFill>
                  <a:schemeClr val="bg1"/>
                </a:solidFill>
              </a:rPr>
              <a:t>1980     ΕΓΚ δεν ελέγχει ΜΜΕ. </a:t>
            </a:r>
          </a:p>
          <a:p>
            <a:endParaRPr lang="el-GR" dirty="0" smtClean="0">
              <a:solidFill>
                <a:schemeClr val="bg1"/>
              </a:solidFill>
            </a:endParaRPr>
          </a:p>
          <a:p>
            <a:r>
              <a:rPr lang="el-GR" dirty="0" smtClean="0">
                <a:solidFill>
                  <a:schemeClr val="bg1"/>
                </a:solidFill>
              </a:rPr>
              <a:t>Ενώσεις νέων + φοιτητές      περνούν τα εσκαμμένα. </a:t>
            </a:r>
          </a:p>
          <a:p>
            <a:pPr>
              <a:buNone/>
            </a:pPr>
            <a:r>
              <a:rPr lang="en-US" i="1" dirty="0" err="1" smtClean="0">
                <a:solidFill>
                  <a:schemeClr val="bg1"/>
                </a:solidFill>
              </a:rPr>
              <a:t>Mladina</a:t>
            </a:r>
            <a:r>
              <a:rPr lang="el-GR" i="1" dirty="0" smtClean="0">
                <a:solidFill>
                  <a:schemeClr val="bg1"/>
                </a:solidFill>
              </a:rPr>
              <a:t> </a:t>
            </a:r>
            <a:r>
              <a:rPr lang="el-GR" dirty="0" smtClean="0">
                <a:solidFill>
                  <a:schemeClr val="bg1"/>
                </a:solidFill>
              </a:rPr>
              <a:t>(Σλοβενία)</a:t>
            </a:r>
            <a:r>
              <a:rPr lang="en-US" i="1" dirty="0" smtClean="0">
                <a:solidFill>
                  <a:schemeClr val="bg1"/>
                </a:solidFill>
              </a:rPr>
              <a:t>, </a:t>
            </a:r>
            <a:r>
              <a:rPr lang="en-US" i="1" dirty="0" err="1" smtClean="0">
                <a:solidFill>
                  <a:schemeClr val="bg1"/>
                </a:solidFill>
              </a:rPr>
              <a:t>Polet</a:t>
            </a:r>
            <a:r>
              <a:rPr lang="en-US" i="1" dirty="0" smtClean="0">
                <a:solidFill>
                  <a:schemeClr val="bg1"/>
                </a:solidFill>
              </a:rPr>
              <a:t>, </a:t>
            </a:r>
            <a:r>
              <a:rPr lang="en-US" i="1" dirty="0" err="1" smtClean="0">
                <a:solidFill>
                  <a:schemeClr val="bg1"/>
                </a:solidFill>
              </a:rPr>
              <a:t>Iskra</a:t>
            </a:r>
            <a:r>
              <a:rPr lang="el-GR" i="1" dirty="0" smtClean="0">
                <a:solidFill>
                  <a:schemeClr val="bg1"/>
                </a:solidFill>
              </a:rPr>
              <a:t> </a:t>
            </a:r>
            <a:r>
              <a:rPr lang="el-GR" dirty="0" smtClean="0">
                <a:solidFill>
                  <a:schemeClr val="bg1"/>
                </a:solidFill>
              </a:rPr>
              <a:t>(Κροατία)</a:t>
            </a:r>
            <a:r>
              <a:rPr lang="en-US" dirty="0" smtClean="0">
                <a:solidFill>
                  <a:schemeClr val="bg1"/>
                </a:solidFill>
              </a:rPr>
              <a:t>, </a:t>
            </a:r>
            <a:r>
              <a:rPr lang="en-US" i="1" dirty="0" err="1" smtClean="0">
                <a:solidFill>
                  <a:schemeClr val="bg1"/>
                </a:solidFill>
              </a:rPr>
              <a:t>Mladost</a:t>
            </a:r>
            <a:r>
              <a:rPr lang="en-US" i="1" dirty="0" smtClean="0">
                <a:solidFill>
                  <a:schemeClr val="bg1"/>
                </a:solidFill>
              </a:rPr>
              <a:t> </a:t>
            </a:r>
            <a:r>
              <a:rPr lang="el-GR" dirty="0" smtClean="0">
                <a:solidFill>
                  <a:schemeClr val="bg1"/>
                </a:solidFill>
              </a:rPr>
              <a:t>στη Σερβία, αλλά και πολλά έντυπα στη Βοσνία.</a:t>
            </a:r>
          </a:p>
          <a:p>
            <a:endParaRPr lang="el-GR" dirty="0" smtClean="0">
              <a:solidFill>
                <a:schemeClr val="bg1"/>
              </a:solidFill>
            </a:endParaRPr>
          </a:p>
          <a:p>
            <a:r>
              <a:rPr lang="el-GR" dirty="0" smtClean="0">
                <a:solidFill>
                  <a:schemeClr val="bg1"/>
                </a:solidFill>
              </a:rPr>
              <a:t>Δεκαετία 1980-1990 Σλοβενία     </a:t>
            </a:r>
            <a:r>
              <a:rPr lang="el-GR" dirty="0" err="1" smtClean="0">
                <a:solidFill>
                  <a:schemeClr val="bg1"/>
                </a:solidFill>
              </a:rPr>
              <a:t>επανεθνικοποίηση+εμπορευματοποίηση</a:t>
            </a:r>
            <a:r>
              <a:rPr lang="el-GR" dirty="0" smtClean="0">
                <a:solidFill>
                  <a:schemeClr val="bg1"/>
                </a:solidFill>
              </a:rPr>
              <a:t>.</a:t>
            </a:r>
          </a:p>
          <a:p>
            <a:endParaRPr lang="el-GR" dirty="0" smtClean="0">
              <a:solidFill>
                <a:schemeClr val="bg1"/>
              </a:solidFill>
            </a:endParaRPr>
          </a:p>
          <a:p>
            <a:r>
              <a:rPr lang="el-GR" dirty="0" smtClean="0">
                <a:solidFill>
                  <a:schemeClr val="bg1"/>
                </a:solidFill>
              </a:rPr>
              <a:t>Σλοβενικά + κροατικά ΜΜΕ 1987       αντίδραση στα κονδύλια για τον στρατό και 1989 για τις </a:t>
            </a:r>
          </a:p>
          <a:p>
            <a:endParaRPr lang="el-GR" dirty="0"/>
          </a:p>
        </p:txBody>
      </p:sp>
      <p:cxnSp>
        <p:nvCxnSpPr>
          <p:cNvPr id="4" name="3 - Ευθύγραμμο βέλος σύνδεσης"/>
          <p:cNvCxnSpPr/>
          <p:nvPr/>
        </p:nvCxnSpPr>
        <p:spPr>
          <a:xfrm flipV="1">
            <a:off x="1857356" y="1285860"/>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flipV="1">
            <a:off x="4786314" y="2143116"/>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6" name="5 - Ευθύγραμμο βέλος σύνδεσης"/>
          <p:cNvCxnSpPr/>
          <p:nvPr/>
        </p:nvCxnSpPr>
        <p:spPr>
          <a:xfrm flipV="1">
            <a:off x="5572132" y="3929066"/>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 name="6 - Ευθύγραμμο βέλος σύνδεσης"/>
          <p:cNvCxnSpPr/>
          <p:nvPr/>
        </p:nvCxnSpPr>
        <p:spPr>
          <a:xfrm flipV="1">
            <a:off x="6215074" y="5286388"/>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buNone/>
            </a:pPr>
            <a:r>
              <a:rPr lang="el-GR" dirty="0" smtClean="0">
                <a:solidFill>
                  <a:schemeClr val="bg1"/>
                </a:solidFill>
              </a:rPr>
              <a:t>για τις στρατιωτικές επιχειρήσεις στο Κόσσοβο.</a:t>
            </a:r>
          </a:p>
          <a:p>
            <a:pPr>
              <a:buNone/>
            </a:pPr>
            <a:endParaRPr lang="el-GR" dirty="0" smtClean="0">
              <a:solidFill>
                <a:schemeClr val="bg1"/>
              </a:solidFill>
            </a:endParaRPr>
          </a:p>
          <a:p>
            <a:r>
              <a:rPr lang="el-GR" dirty="0" smtClean="0">
                <a:solidFill>
                  <a:schemeClr val="bg1"/>
                </a:solidFill>
              </a:rPr>
              <a:t>Σερβία και Μιλόσεβιτς       χειραγώγηση των ΜΜΕ       προστάτης όλων των Σέρβων. 1987 κρίσιμη εμφάνιση στο Κόσσοβο. </a:t>
            </a:r>
            <a:r>
              <a:rPr lang="el-GR" dirty="0" smtClean="0">
                <a:solidFill>
                  <a:srgbClr val="FFFF00"/>
                </a:solidFill>
              </a:rPr>
              <a:t>ΠΡΟΒΟΛΗ: </a:t>
            </a:r>
            <a:r>
              <a:rPr lang="en-US" dirty="0" smtClean="0">
                <a:solidFill>
                  <a:srgbClr val="FFFF00"/>
                </a:solidFill>
                <a:hlinkClick r:id="rId2"/>
              </a:rPr>
              <a:t>https://</a:t>
            </a:r>
            <a:r>
              <a:rPr lang="en-US" dirty="0" smtClean="0">
                <a:solidFill>
                  <a:srgbClr val="FFFF00"/>
                </a:solidFill>
                <a:hlinkClick r:id="rId2"/>
              </a:rPr>
              <a:t>www.youtube.com/watch?v=6CepLMZ4hAU</a:t>
            </a:r>
            <a:r>
              <a:rPr lang="el-GR" dirty="0" smtClean="0">
                <a:solidFill>
                  <a:srgbClr val="FFFF00"/>
                </a:solidFill>
              </a:rPr>
              <a:t> (στο 11:44)</a:t>
            </a:r>
            <a:endParaRPr lang="el-GR" dirty="0" smtClean="0">
              <a:solidFill>
                <a:srgbClr val="FFFF00"/>
              </a:solidFill>
            </a:endParaRPr>
          </a:p>
          <a:p>
            <a:endParaRPr lang="el-GR" dirty="0" smtClean="0">
              <a:solidFill>
                <a:srgbClr val="FFFF00"/>
              </a:solidFill>
            </a:endParaRPr>
          </a:p>
          <a:p>
            <a:r>
              <a:rPr lang="el-GR" dirty="0" smtClean="0">
                <a:solidFill>
                  <a:schemeClr val="bg1"/>
                </a:solidFill>
              </a:rPr>
              <a:t>Αταλάντευτη πολιτική Μιλόσεβιτς στη χειραγώγηση και εκμετάλλευση των ΜΜΕ σε όλη την πορεία του (1987-2000). Συγκεκριμένα:</a:t>
            </a:r>
          </a:p>
          <a:p>
            <a:pPr>
              <a:buNone/>
            </a:pPr>
            <a:r>
              <a:rPr lang="el-GR" dirty="0" smtClean="0"/>
              <a:t>	</a:t>
            </a:r>
            <a:endParaRPr lang="el-GR" dirty="0">
              <a:solidFill>
                <a:schemeClr val="bg1"/>
              </a:solidFill>
            </a:endParaRPr>
          </a:p>
        </p:txBody>
      </p:sp>
      <p:cxnSp>
        <p:nvCxnSpPr>
          <p:cNvPr id="4" name="3 - Ευθύγραμμο βέλος σύνδεσης"/>
          <p:cNvCxnSpPr/>
          <p:nvPr/>
        </p:nvCxnSpPr>
        <p:spPr>
          <a:xfrm flipV="1">
            <a:off x="4357686" y="2571744"/>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l-GR" dirty="0" smtClean="0"/>
              <a:t>Το ιστορικό και πολιτικό πλαίσιο</a:t>
            </a:r>
            <a:br>
              <a:rPr lang="el-GR" dirty="0" smtClean="0"/>
            </a:br>
            <a:r>
              <a:rPr lang="el-GR" dirty="0" smtClean="0">
                <a:solidFill>
                  <a:schemeClr val="tx1"/>
                </a:solidFill>
              </a:rPr>
              <a:t/>
            </a:r>
            <a:br>
              <a:rPr lang="el-GR" dirty="0" smtClean="0">
                <a:solidFill>
                  <a:schemeClr val="tx1"/>
                </a:solidFill>
              </a:rPr>
            </a:br>
            <a:endParaRPr lang="el-GR" dirty="0">
              <a:solidFill>
                <a:schemeClr val="tx1"/>
              </a:solidFill>
            </a:endParaRPr>
          </a:p>
        </p:txBody>
      </p:sp>
      <p:sp>
        <p:nvSpPr>
          <p:cNvPr id="3" name="2 - Θέση περιεχομένου"/>
          <p:cNvSpPr>
            <a:spLocks noGrp="1"/>
          </p:cNvSpPr>
          <p:nvPr>
            <p:ph idx="1"/>
          </p:nvPr>
        </p:nvSpPr>
        <p:spPr>
          <a:xfrm>
            <a:off x="428596" y="1142984"/>
            <a:ext cx="8258204" cy="5166376"/>
          </a:xfrm>
        </p:spPr>
        <p:txBody>
          <a:bodyPr>
            <a:normAutofit fontScale="25000" lnSpcReduction="20000"/>
          </a:bodyPr>
          <a:lstStyle/>
          <a:p>
            <a:endParaRPr lang="el-GR" dirty="0" smtClean="0">
              <a:solidFill>
                <a:schemeClr val="bg1"/>
              </a:solidFill>
            </a:endParaRPr>
          </a:p>
          <a:p>
            <a:pPr>
              <a:buNone/>
            </a:pPr>
            <a:r>
              <a:rPr lang="el-GR" dirty="0" smtClean="0">
                <a:solidFill>
                  <a:schemeClr val="bg1"/>
                </a:solidFill>
              </a:rPr>
              <a:t>	</a:t>
            </a:r>
            <a:r>
              <a:rPr lang="el-GR" sz="11200" dirty="0" smtClean="0">
                <a:solidFill>
                  <a:schemeClr val="bg1"/>
                </a:solidFill>
              </a:rPr>
              <a:t>Λήξη Β΄ ΠΠ: Βασίλειο της Γιουγκοσλαβίας	   </a:t>
            </a:r>
            <a:r>
              <a:rPr lang="en-US" sz="11200" dirty="0" err="1" smtClean="0">
                <a:solidFill>
                  <a:schemeClr val="bg1"/>
                </a:solidFill>
              </a:rPr>
              <a:t>Federativna</a:t>
            </a:r>
            <a:r>
              <a:rPr lang="en-US" sz="11200" dirty="0" smtClean="0">
                <a:solidFill>
                  <a:schemeClr val="bg1"/>
                </a:solidFill>
              </a:rPr>
              <a:t> </a:t>
            </a:r>
            <a:r>
              <a:rPr lang="en-US" sz="11200" dirty="0" err="1" smtClean="0">
                <a:solidFill>
                  <a:schemeClr val="bg1"/>
                </a:solidFill>
              </a:rPr>
              <a:t>Narodna</a:t>
            </a:r>
            <a:r>
              <a:rPr lang="en-US" sz="11200" dirty="0" smtClean="0">
                <a:solidFill>
                  <a:schemeClr val="bg1"/>
                </a:solidFill>
              </a:rPr>
              <a:t> Republica Jogoslavija (</a:t>
            </a:r>
            <a:r>
              <a:rPr lang="el-GR" sz="11200" dirty="0" smtClean="0">
                <a:solidFill>
                  <a:schemeClr val="bg1"/>
                </a:solidFill>
              </a:rPr>
              <a:t>:Σοσιαλιστικές Δημοκρατίες της Σλοβενίας, Κροατίας, Βοσνίας-Ερζεγοβίνης, Μαυροβουνίου, Σερβίας, Μακεδονίας. Η Σερβία περιείχε δύο Σοσιαλιστικές Αυτόνομες Επαρχίες, την Σ.Α.Ε. Βοϊβοντίνας και την Σ.Α.Ε. Κοσσυφοπεδίου). </a:t>
            </a:r>
          </a:p>
          <a:p>
            <a:pPr>
              <a:buNone/>
            </a:pPr>
            <a:endParaRPr lang="el-GR" sz="11200" dirty="0" smtClean="0">
              <a:solidFill>
                <a:schemeClr val="bg1"/>
              </a:solidFill>
            </a:endParaRPr>
          </a:p>
          <a:p>
            <a:r>
              <a:rPr lang="el-GR" sz="11200" dirty="0" smtClean="0">
                <a:solidFill>
                  <a:schemeClr val="bg1"/>
                </a:solidFill>
              </a:rPr>
              <a:t>Αυτοδιοίκηση – Αυτοδιαχείριση</a:t>
            </a:r>
          </a:p>
          <a:p>
            <a:r>
              <a:rPr lang="el-GR" sz="11200" dirty="0" smtClean="0">
                <a:solidFill>
                  <a:schemeClr val="bg1"/>
                </a:solidFill>
              </a:rPr>
              <a:t>Μονοκομματισμός: Ένωση Γιουγκοσλάβων Κομμουνιστών</a:t>
            </a:r>
          </a:p>
          <a:p>
            <a:r>
              <a:rPr lang="el-GR" sz="11200" dirty="0" smtClean="0">
                <a:solidFill>
                  <a:schemeClr val="bg1"/>
                </a:solidFill>
              </a:rPr>
              <a:t>1948: Διακοπή σχέσεων με την ΕΣΣΔ, έξοδος από την </a:t>
            </a:r>
            <a:r>
              <a:rPr lang="el-GR" sz="11200" dirty="0" err="1" smtClean="0">
                <a:solidFill>
                  <a:schemeClr val="bg1"/>
                </a:solidFill>
              </a:rPr>
              <a:t>Κομινφόρμ</a:t>
            </a:r>
            <a:endParaRPr lang="el-GR" sz="11200" dirty="0" smtClean="0">
              <a:solidFill>
                <a:schemeClr val="bg1"/>
              </a:solidFill>
            </a:endParaRPr>
          </a:p>
          <a:p>
            <a:pPr>
              <a:buNone/>
            </a:pPr>
            <a:endParaRPr lang="el-GR" sz="4000" dirty="0" smtClean="0">
              <a:solidFill>
                <a:schemeClr val="bg1"/>
              </a:solidFill>
            </a:endParaRPr>
          </a:p>
          <a:p>
            <a:pPr>
              <a:buNone/>
            </a:pPr>
            <a:r>
              <a:rPr lang="el-GR" sz="4000" dirty="0" smtClean="0">
                <a:solidFill>
                  <a:schemeClr val="bg1"/>
                </a:solidFill>
              </a:rPr>
              <a:t>	</a:t>
            </a:r>
          </a:p>
          <a:p>
            <a:pPr>
              <a:buNone/>
            </a:pPr>
            <a:r>
              <a:rPr lang="el-GR" sz="4000" dirty="0" smtClean="0">
                <a:solidFill>
                  <a:schemeClr val="bg1"/>
                </a:solidFill>
              </a:rPr>
              <a:t>	</a:t>
            </a:r>
          </a:p>
          <a:p>
            <a:pPr>
              <a:buNone/>
            </a:pPr>
            <a:r>
              <a:rPr lang="el-GR" sz="4000" dirty="0" smtClean="0">
                <a:solidFill>
                  <a:schemeClr val="bg1"/>
                </a:solidFill>
              </a:rPr>
              <a:t> </a:t>
            </a:r>
          </a:p>
          <a:p>
            <a:pPr>
              <a:buNone/>
            </a:pPr>
            <a:endParaRPr lang="el-GR" dirty="0" smtClean="0">
              <a:solidFill>
                <a:schemeClr val="bg1"/>
              </a:solidFill>
            </a:endParaRPr>
          </a:p>
          <a:p>
            <a:pPr>
              <a:buNone/>
            </a:pPr>
            <a:endParaRPr lang="el-GR" dirty="0" smtClean="0">
              <a:solidFill>
                <a:schemeClr val="bg1"/>
              </a:solidFill>
            </a:endParaRPr>
          </a:p>
          <a:p>
            <a:pPr>
              <a:buNone/>
            </a:pPr>
            <a:r>
              <a:rPr lang="el-GR" dirty="0" smtClean="0">
                <a:solidFill>
                  <a:schemeClr val="bg1"/>
                </a:solidFill>
              </a:rPr>
              <a:t> </a:t>
            </a:r>
            <a:endParaRPr lang="el-GR" dirty="0">
              <a:solidFill>
                <a:schemeClr val="bg1"/>
              </a:solidFill>
            </a:endParaRPr>
          </a:p>
        </p:txBody>
      </p:sp>
      <p:cxnSp>
        <p:nvCxnSpPr>
          <p:cNvPr id="7" name="6 - Ευθύγραμμο βέλος σύνδεσης"/>
          <p:cNvCxnSpPr/>
          <p:nvPr/>
        </p:nvCxnSpPr>
        <p:spPr>
          <a:xfrm>
            <a:off x="7429520" y="1500174"/>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Font typeface="Wingdings" pitchFamily="2" charset="2"/>
              <a:buChar char="ü"/>
            </a:pPr>
            <a:r>
              <a:rPr lang="el-GR" dirty="0" smtClean="0"/>
              <a:t>Έλεγχος των ΜΜΕ με τοποθέτηση ανθρώπων απολύτου εμπιστοσύνης.</a:t>
            </a:r>
          </a:p>
          <a:p>
            <a:pPr>
              <a:buFont typeface="Wingdings" pitchFamily="2" charset="2"/>
              <a:buChar char="ü"/>
            </a:pPr>
            <a:endParaRPr lang="el-GR" dirty="0" smtClean="0"/>
          </a:p>
          <a:p>
            <a:pPr>
              <a:buFont typeface="Wingdings" pitchFamily="2" charset="2"/>
              <a:buChar char="ü"/>
            </a:pPr>
            <a:r>
              <a:rPr lang="el-GR" dirty="0" smtClean="0"/>
              <a:t>Σκληρή στάση απέναντι στα ιδιωτικά κανάλια.</a:t>
            </a:r>
          </a:p>
          <a:p>
            <a:pPr>
              <a:buFont typeface="Wingdings" pitchFamily="2" charset="2"/>
              <a:buChar char="ü"/>
            </a:pPr>
            <a:endParaRPr lang="el-GR" dirty="0" smtClean="0"/>
          </a:p>
          <a:p>
            <a:pPr>
              <a:buFont typeface="Wingdings" pitchFamily="2" charset="2"/>
              <a:buChar char="ü"/>
            </a:pPr>
            <a:r>
              <a:rPr lang="el-GR" dirty="0" smtClean="0"/>
              <a:t>Έλεγχος υπουργών πληροφόρησης.</a:t>
            </a:r>
          </a:p>
          <a:p>
            <a:pPr>
              <a:buFont typeface="Wingdings" pitchFamily="2" charset="2"/>
              <a:buChar char="ü"/>
            </a:pPr>
            <a:endParaRPr lang="el-GR" dirty="0" smtClean="0"/>
          </a:p>
          <a:p>
            <a:pPr>
              <a:buFont typeface="Wingdings" pitchFamily="2" charset="2"/>
              <a:buChar char="ü"/>
            </a:pPr>
            <a:r>
              <a:rPr lang="el-GR" dirty="0" smtClean="0"/>
              <a:t>Άνοιγμα τηλεοπτικών σταθμών από μέλη της οικογένειά του και φιλικών οικογενειών (</a:t>
            </a:r>
            <a:r>
              <a:rPr lang="en-US" dirty="0" err="1" smtClean="0"/>
              <a:t>Karic</a:t>
            </a:r>
            <a:r>
              <a:rPr lang="en-US" dirty="0" smtClean="0"/>
              <a:t>).</a:t>
            </a:r>
            <a:endParaRPr lang="el-G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880756"/>
          </a:xfrm>
        </p:spPr>
        <p:txBody>
          <a:bodyPr>
            <a:normAutofit/>
          </a:bodyPr>
          <a:lstStyle/>
          <a:p>
            <a:r>
              <a:rPr lang="el-GR" sz="3200" dirty="0" smtClean="0">
                <a:solidFill>
                  <a:schemeClr val="bg1"/>
                </a:solidFill>
              </a:rPr>
              <a:t>Σερβία και ΜΜΕ ανεξάρτητης δημοσιογραφίας: διωγμοί-αυθαιρεσίες. Διεθνής Κοινή Γνώμη κινητοποίηση: παράπονα καταγγελίες διεθνών οργανισμών για τη Σερβία.</a:t>
            </a:r>
          </a:p>
          <a:p>
            <a:endParaRPr lang="el-GR" sz="3200" dirty="0" smtClean="0">
              <a:solidFill>
                <a:schemeClr val="bg1"/>
              </a:solidFill>
            </a:endParaRPr>
          </a:p>
          <a:p>
            <a:r>
              <a:rPr lang="el-GR" sz="3200" dirty="0" smtClean="0">
                <a:solidFill>
                  <a:schemeClr val="bg1"/>
                </a:solidFill>
              </a:rPr>
              <a:t>Σερβία/Κόμματα Αντιπολίτευσης (1996) και ΜΜΕ       ίδια πολιτική με τον Μιλόσεβιτς.</a:t>
            </a:r>
          </a:p>
          <a:p>
            <a:pPr>
              <a:buFont typeface="Wingdings" pitchFamily="2" charset="2"/>
              <a:buChar char="ü"/>
            </a:pPr>
            <a:r>
              <a:rPr lang="el-GR" sz="3200" dirty="0" err="1" smtClean="0">
                <a:solidFill>
                  <a:schemeClr val="bg1"/>
                </a:solidFill>
              </a:rPr>
              <a:t>Βόισλαβ</a:t>
            </a:r>
            <a:r>
              <a:rPr lang="el-GR" sz="3200" dirty="0" smtClean="0">
                <a:solidFill>
                  <a:schemeClr val="bg1"/>
                </a:solidFill>
              </a:rPr>
              <a:t> </a:t>
            </a:r>
            <a:r>
              <a:rPr lang="el-GR" sz="3200" dirty="0" err="1" smtClean="0">
                <a:solidFill>
                  <a:schemeClr val="bg1"/>
                </a:solidFill>
              </a:rPr>
              <a:t>Σέσελι</a:t>
            </a:r>
            <a:r>
              <a:rPr lang="el-GR" sz="3200" dirty="0" smtClean="0">
                <a:solidFill>
                  <a:schemeClr val="bg1"/>
                </a:solidFill>
              </a:rPr>
              <a:t> (Σερβικό Ριζοσπαστικό Κόμμα ), 1996 δήμαρχος Ζέμουν, έλεγχος της </a:t>
            </a:r>
            <a:r>
              <a:rPr lang="en-US" sz="3200" i="1" dirty="0" err="1" smtClean="0">
                <a:solidFill>
                  <a:schemeClr val="bg1"/>
                </a:solidFill>
              </a:rPr>
              <a:t>Zemunske</a:t>
            </a:r>
            <a:r>
              <a:rPr lang="en-US" sz="3200" i="1" dirty="0" smtClean="0">
                <a:solidFill>
                  <a:schemeClr val="bg1"/>
                </a:solidFill>
              </a:rPr>
              <a:t> </a:t>
            </a:r>
            <a:r>
              <a:rPr lang="en-US" sz="3200" i="1" dirty="0" err="1" smtClean="0">
                <a:solidFill>
                  <a:schemeClr val="bg1"/>
                </a:solidFill>
              </a:rPr>
              <a:t>Novine</a:t>
            </a:r>
            <a:r>
              <a:rPr lang="en-US" sz="3200" i="1" dirty="0" smtClean="0">
                <a:solidFill>
                  <a:schemeClr val="bg1"/>
                </a:solidFill>
              </a:rPr>
              <a:t>.</a:t>
            </a:r>
            <a:endParaRPr lang="el-GR" sz="3200" i="1" dirty="0" smtClean="0">
              <a:solidFill>
                <a:schemeClr val="bg1"/>
              </a:solidFill>
            </a:endParaRPr>
          </a:p>
        </p:txBody>
      </p:sp>
      <p:cxnSp>
        <p:nvCxnSpPr>
          <p:cNvPr id="4" name="3 - Ευθύγραμμο βέλος σύνδεσης"/>
          <p:cNvCxnSpPr/>
          <p:nvPr/>
        </p:nvCxnSpPr>
        <p:spPr>
          <a:xfrm flipV="1">
            <a:off x="2143108" y="4357694"/>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buFont typeface="Wingdings" pitchFamily="2" charset="2"/>
              <a:buChar char="ü"/>
            </a:pPr>
            <a:r>
              <a:rPr lang="el-GR" dirty="0" err="1" smtClean="0"/>
              <a:t>Βουκ</a:t>
            </a:r>
            <a:r>
              <a:rPr lang="el-GR" dirty="0" smtClean="0"/>
              <a:t> </a:t>
            </a:r>
            <a:r>
              <a:rPr lang="el-GR" dirty="0" err="1" smtClean="0"/>
              <a:t>Ντράσκοβιτς</a:t>
            </a:r>
            <a:r>
              <a:rPr lang="el-GR" dirty="0" smtClean="0"/>
              <a:t> (πρόεδρος του φιλομοναρχικού κόμματος Σερβικό Δημοκρατικό Κίνημα Ανανέωσης), δήμαρχος Βελιγραδίου, έλεγχος </a:t>
            </a:r>
            <a:r>
              <a:rPr lang="en-US" dirty="0" err="1" smtClean="0"/>
              <a:t>Sudio</a:t>
            </a:r>
            <a:r>
              <a:rPr lang="en-US" dirty="0" smtClean="0"/>
              <a:t> B. (“</a:t>
            </a:r>
            <a:r>
              <a:rPr lang="en-US" dirty="0" err="1" smtClean="0"/>
              <a:t>Vuk</a:t>
            </a:r>
            <a:r>
              <a:rPr lang="en-US" dirty="0" smtClean="0"/>
              <a:t> TV”).</a:t>
            </a:r>
          </a:p>
          <a:p>
            <a:pPr>
              <a:buFont typeface="Wingdings" pitchFamily="2" charset="2"/>
              <a:buChar char="ü"/>
            </a:pPr>
            <a:endParaRPr lang="en-US" dirty="0" smtClean="0"/>
          </a:p>
          <a:p>
            <a:pPr>
              <a:buFont typeface="Wingdings" pitchFamily="2" charset="2"/>
              <a:buChar char="§"/>
            </a:pPr>
            <a:r>
              <a:rPr lang="el-GR" dirty="0" smtClean="0"/>
              <a:t>Δεκαετία 1990-2000 οι περισσότερες εφημερίδες δεν αντιπολιτεύονται την κυβέρνηση της Σερβίας.</a:t>
            </a:r>
          </a:p>
          <a:p>
            <a:pPr>
              <a:buFont typeface="Wingdings" pitchFamily="2" charset="2"/>
              <a:buChar char="§"/>
            </a:pPr>
            <a:r>
              <a:rPr lang="el-GR" dirty="0" smtClean="0"/>
              <a:t>Τέλη δεκαετίας, οι καθημερινές </a:t>
            </a:r>
            <a:r>
              <a:rPr lang="en-US" dirty="0" smtClean="0"/>
              <a:t>Danas, </a:t>
            </a:r>
            <a:r>
              <a:rPr lang="en-US" dirty="0" err="1" smtClean="0"/>
              <a:t>Blic</a:t>
            </a:r>
            <a:r>
              <a:rPr lang="en-US" dirty="0" smtClean="0"/>
              <a:t>, </a:t>
            </a:r>
            <a:r>
              <a:rPr lang="en-US" dirty="0" err="1" smtClean="0"/>
              <a:t>Javnosti</a:t>
            </a:r>
            <a:r>
              <a:rPr lang="el-GR" dirty="0" smtClean="0"/>
              <a:t> και οι εβδομαδιαίες </a:t>
            </a:r>
            <a:r>
              <a:rPr lang="en-US" dirty="0" err="1" smtClean="0"/>
              <a:t>Vreme</a:t>
            </a:r>
            <a:r>
              <a:rPr lang="en-US" dirty="0" smtClean="0"/>
              <a:t> </a:t>
            </a:r>
            <a:r>
              <a:rPr lang="el-GR" dirty="0" smtClean="0"/>
              <a:t>και</a:t>
            </a:r>
            <a:r>
              <a:rPr lang="en-US" dirty="0" smtClean="0"/>
              <a:t> NIN</a:t>
            </a:r>
            <a:r>
              <a:rPr lang="el-GR" dirty="0" smtClean="0"/>
              <a:t> κρατούν αποστάσεις και βαθμιαία      ανεξάρτητο προφίλ. </a:t>
            </a:r>
            <a:r>
              <a:rPr lang="en-US" dirty="0" smtClean="0"/>
              <a:t> </a:t>
            </a:r>
            <a:r>
              <a:rPr lang="en-US" i="1" dirty="0" err="1" smtClean="0"/>
              <a:t>Politika</a:t>
            </a:r>
            <a:r>
              <a:rPr lang="en-US" i="1" dirty="0" smtClean="0"/>
              <a:t>, </a:t>
            </a:r>
            <a:r>
              <a:rPr lang="en-US" i="1" dirty="0" err="1" smtClean="0"/>
              <a:t>Ekspres</a:t>
            </a:r>
            <a:r>
              <a:rPr lang="en-US" i="1" dirty="0" smtClean="0"/>
              <a:t>, </a:t>
            </a:r>
            <a:r>
              <a:rPr lang="en-US" i="1" dirty="0" err="1" smtClean="0"/>
              <a:t>Novosti</a:t>
            </a:r>
            <a:r>
              <a:rPr lang="en-US" i="1" dirty="0" smtClean="0"/>
              <a:t> </a:t>
            </a:r>
            <a:endParaRPr lang="el-GR" i="1" dirty="0"/>
          </a:p>
        </p:txBody>
      </p:sp>
      <p:cxnSp>
        <p:nvCxnSpPr>
          <p:cNvPr id="4" name="3 - Ευθύγραμμο βέλος σύνδεσης"/>
          <p:cNvCxnSpPr/>
          <p:nvPr/>
        </p:nvCxnSpPr>
        <p:spPr>
          <a:xfrm flipV="1">
            <a:off x="6072198" y="5572140"/>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pPr>
              <a:buNone/>
            </a:pPr>
            <a:r>
              <a:rPr lang="el-GR" sz="3200" b="1" dirty="0" smtClean="0">
                <a:solidFill>
                  <a:srgbClr val="FF0000"/>
                </a:solidFill>
              </a:rPr>
              <a:t>      φιλοκυβερνητικές ως το τέλος.</a:t>
            </a:r>
          </a:p>
          <a:p>
            <a:r>
              <a:rPr lang="el-GR" sz="3200" dirty="0" smtClean="0">
                <a:solidFill>
                  <a:schemeClr val="bg1"/>
                </a:solidFill>
              </a:rPr>
              <a:t>	Εφημερίδες     μικρότερες σχετικά πιέσεις από τηλεόραση – ραδιόφωνο. Ωστόσο υπήρχαν.</a:t>
            </a:r>
          </a:p>
          <a:p>
            <a:endParaRPr lang="el-GR" dirty="0" smtClean="0">
              <a:solidFill>
                <a:schemeClr val="bg1"/>
              </a:solidFill>
            </a:endParaRPr>
          </a:p>
          <a:p>
            <a:pPr>
              <a:buFont typeface="Wingdings" pitchFamily="2" charset="2"/>
              <a:buChar char="ü"/>
            </a:pPr>
            <a:r>
              <a:rPr lang="el-GR" dirty="0" smtClean="0">
                <a:solidFill>
                  <a:schemeClr val="bg1"/>
                </a:solidFill>
              </a:rPr>
              <a:t> 1994 Ακύρωση ιδιωτικοποίησης </a:t>
            </a:r>
            <a:r>
              <a:rPr lang="en-US" i="1" dirty="0" err="1" smtClean="0">
                <a:solidFill>
                  <a:schemeClr val="bg1"/>
                </a:solidFill>
              </a:rPr>
              <a:t>Borba</a:t>
            </a:r>
            <a:r>
              <a:rPr lang="en-US" dirty="0" smtClean="0">
                <a:solidFill>
                  <a:schemeClr val="bg1"/>
                </a:solidFill>
              </a:rPr>
              <a:t> </a:t>
            </a:r>
            <a:r>
              <a:rPr lang="el-GR" dirty="0" smtClean="0">
                <a:solidFill>
                  <a:schemeClr val="bg1"/>
                </a:solidFill>
              </a:rPr>
              <a:t>από καθεστώς Μιλόσεβιτς.</a:t>
            </a:r>
          </a:p>
          <a:p>
            <a:pPr>
              <a:buFont typeface="Wingdings" pitchFamily="2" charset="2"/>
              <a:buChar char="ü"/>
            </a:pPr>
            <a:endParaRPr lang="el-GR" dirty="0" smtClean="0">
              <a:solidFill>
                <a:schemeClr val="bg1"/>
              </a:solidFill>
            </a:endParaRPr>
          </a:p>
          <a:p>
            <a:pPr>
              <a:buFont typeface="Wingdings" pitchFamily="2" charset="2"/>
              <a:buChar char="ü"/>
            </a:pPr>
            <a:r>
              <a:rPr lang="el-GR" dirty="0" smtClean="0">
                <a:solidFill>
                  <a:schemeClr val="bg1"/>
                </a:solidFill>
              </a:rPr>
              <a:t>1998 κρίση στο Κοσσυφοπέδιο      αύξηση πιέσεων.</a:t>
            </a:r>
          </a:p>
          <a:p>
            <a:pPr>
              <a:buFont typeface="Wingdings" pitchFamily="2" charset="2"/>
              <a:buChar char="ü"/>
            </a:pPr>
            <a:endParaRPr lang="el-GR" dirty="0" smtClean="0">
              <a:solidFill>
                <a:schemeClr val="bg1"/>
              </a:solidFill>
            </a:endParaRPr>
          </a:p>
        </p:txBody>
      </p:sp>
      <p:cxnSp>
        <p:nvCxnSpPr>
          <p:cNvPr id="4" name="3 - Ευθύγραμμο βέλος σύνδεσης"/>
          <p:cNvCxnSpPr/>
          <p:nvPr/>
        </p:nvCxnSpPr>
        <p:spPr>
          <a:xfrm flipV="1">
            <a:off x="857224" y="1928802"/>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flipV="1">
            <a:off x="3571868" y="2500306"/>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6" name="5 - Ευθύγραμμο βέλος σύνδεσης"/>
          <p:cNvCxnSpPr/>
          <p:nvPr/>
        </p:nvCxnSpPr>
        <p:spPr>
          <a:xfrm flipV="1">
            <a:off x="5715008" y="6000768"/>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buNone/>
            </a:pPr>
            <a:r>
              <a:rPr lang="el-GR" dirty="0" smtClean="0"/>
              <a:t>	</a:t>
            </a:r>
          </a:p>
          <a:p>
            <a:r>
              <a:rPr lang="el-GR" dirty="0" smtClean="0"/>
              <a:t>	1998 διευθυντές των εφημερίδων </a:t>
            </a:r>
            <a:r>
              <a:rPr lang="en-US" i="1" dirty="0" err="1" smtClean="0"/>
              <a:t>Nasa</a:t>
            </a:r>
            <a:r>
              <a:rPr lang="en-US" i="1" dirty="0" smtClean="0"/>
              <a:t> </a:t>
            </a:r>
            <a:r>
              <a:rPr lang="en-US" i="1" dirty="0" err="1" smtClean="0"/>
              <a:t>Borba</a:t>
            </a:r>
            <a:r>
              <a:rPr lang="en-US" i="1" dirty="0" smtClean="0"/>
              <a:t>, Danas, </a:t>
            </a:r>
            <a:r>
              <a:rPr lang="en-US" i="1" dirty="0" err="1" smtClean="0"/>
              <a:t>Blic</a:t>
            </a:r>
            <a:r>
              <a:rPr lang="el-GR" i="1" dirty="0" smtClean="0"/>
              <a:t>,</a:t>
            </a:r>
            <a:r>
              <a:rPr lang="en-US" i="1" dirty="0" smtClean="0"/>
              <a:t> </a:t>
            </a:r>
            <a:r>
              <a:rPr lang="en-US" i="1" dirty="0" err="1" smtClean="0"/>
              <a:t>Dnevni</a:t>
            </a:r>
            <a:r>
              <a:rPr lang="en-US" i="1" dirty="0" smtClean="0"/>
              <a:t> </a:t>
            </a:r>
            <a:r>
              <a:rPr lang="en-US" i="1" dirty="0" err="1" smtClean="0"/>
              <a:t>Telegraf</a:t>
            </a:r>
            <a:r>
              <a:rPr lang="en-US" i="1" dirty="0" smtClean="0"/>
              <a:t> </a:t>
            </a:r>
            <a:r>
              <a:rPr lang="el-GR" dirty="0" smtClean="0"/>
              <a:t>και του περιοδικού </a:t>
            </a:r>
            <a:r>
              <a:rPr lang="en-US" i="1" dirty="0" err="1" smtClean="0"/>
              <a:t>Vreme</a:t>
            </a:r>
            <a:r>
              <a:rPr lang="en-US" i="1" dirty="0" smtClean="0"/>
              <a:t> </a:t>
            </a:r>
            <a:r>
              <a:rPr lang="el-GR" dirty="0" smtClean="0"/>
              <a:t>κλήθηκαν από τον εισαγγελέα για ανάκριση</a:t>
            </a:r>
            <a:r>
              <a:rPr lang="el-GR" i="1" dirty="0" smtClean="0"/>
              <a:t>.</a:t>
            </a:r>
          </a:p>
          <a:p>
            <a:pPr>
              <a:buNone/>
            </a:pPr>
            <a:r>
              <a:rPr lang="en-US" i="1" dirty="0" smtClean="0">
                <a:hlinkClick r:id="rId2"/>
              </a:rPr>
              <a:t>https://www.tanea.gr/1998/08/07/world/diastaseis-albanoi-i-tromokrates/</a:t>
            </a:r>
            <a:r>
              <a:rPr lang="el-GR" i="1" dirty="0" smtClean="0"/>
              <a:t> </a:t>
            </a:r>
          </a:p>
          <a:p>
            <a:endParaRPr lang="el-GR" i="1" dirty="0" smtClean="0"/>
          </a:p>
          <a:p>
            <a:r>
              <a:rPr lang="el-GR" dirty="0" smtClean="0"/>
              <a:t>Οκτώβριος 1988: απειλές ΝΑΤΟ προς Σερβία για </a:t>
            </a:r>
            <a:r>
              <a:rPr lang="el-GR" dirty="0" smtClean="0"/>
              <a:t>βομβαρδισμό       </a:t>
            </a:r>
            <a:r>
              <a:rPr lang="el-GR" dirty="0" smtClean="0"/>
              <a:t>ειδικό διάταγμα σερβικής κυβέρνησης για απαγόρευση ΜΜΕ που καλλιεργούν κλίμα πανικού.</a:t>
            </a:r>
            <a:endParaRPr lang="el-GR" dirty="0"/>
          </a:p>
        </p:txBody>
      </p:sp>
      <p:cxnSp>
        <p:nvCxnSpPr>
          <p:cNvPr id="4" name="3 - Ευθύγραμμο βέλος σύνδεσης"/>
          <p:cNvCxnSpPr/>
          <p:nvPr/>
        </p:nvCxnSpPr>
        <p:spPr>
          <a:xfrm flipV="1">
            <a:off x="3143240" y="5286388"/>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solidFill>
                  <a:schemeClr val="bg1"/>
                </a:solidFill>
              </a:rPr>
              <a:t>Ακολούθησε ο Νόμος για τη Δημόσια Πληροφόρηση (δικαστικές ποινές εκατομμυρίων σε πολλά έντυπα, </a:t>
            </a:r>
            <a:r>
              <a:rPr lang="en-US" i="1" dirty="0" err="1" smtClean="0">
                <a:solidFill>
                  <a:schemeClr val="bg1"/>
                </a:solidFill>
              </a:rPr>
              <a:t>Nasa</a:t>
            </a:r>
            <a:r>
              <a:rPr lang="en-US" i="1" dirty="0" smtClean="0">
                <a:solidFill>
                  <a:schemeClr val="bg1"/>
                </a:solidFill>
              </a:rPr>
              <a:t> </a:t>
            </a:r>
            <a:r>
              <a:rPr lang="en-US" i="1" dirty="0" err="1" smtClean="0">
                <a:solidFill>
                  <a:schemeClr val="bg1"/>
                </a:solidFill>
              </a:rPr>
              <a:t>Borba</a:t>
            </a:r>
            <a:r>
              <a:rPr lang="en-US" i="1" dirty="0" smtClean="0">
                <a:solidFill>
                  <a:schemeClr val="bg1"/>
                </a:solidFill>
              </a:rPr>
              <a:t> </a:t>
            </a:r>
            <a:r>
              <a:rPr lang="el-GR" dirty="0" smtClean="0">
                <a:solidFill>
                  <a:schemeClr val="bg1"/>
                </a:solidFill>
              </a:rPr>
              <a:t>αναστολή κυκλοφορίας, </a:t>
            </a:r>
            <a:r>
              <a:rPr lang="en-US" i="1" dirty="0" err="1" smtClean="0">
                <a:solidFill>
                  <a:schemeClr val="bg1"/>
                </a:solidFill>
              </a:rPr>
              <a:t>Dnevni</a:t>
            </a:r>
            <a:r>
              <a:rPr lang="en-US" i="1" dirty="0" smtClean="0">
                <a:solidFill>
                  <a:schemeClr val="bg1"/>
                </a:solidFill>
              </a:rPr>
              <a:t> </a:t>
            </a:r>
            <a:r>
              <a:rPr lang="en-US" i="1" dirty="0" err="1" smtClean="0">
                <a:solidFill>
                  <a:schemeClr val="bg1"/>
                </a:solidFill>
              </a:rPr>
              <a:t>Telegraf</a:t>
            </a:r>
            <a:r>
              <a:rPr lang="en-US" i="1" dirty="0" smtClean="0">
                <a:solidFill>
                  <a:schemeClr val="bg1"/>
                </a:solidFill>
              </a:rPr>
              <a:t>  </a:t>
            </a:r>
            <a:r>
              <a:rPr lang="el-GR" dirty="0" smtClean="0">
                <a:solidFill>
                  <a:schemeClr val="bg1"/>
                </a:solidFill>
              </a:rPr>
              <a:t>έκδοση στο </a:t>
            </a:r>
            <a:r>
              <a:rPr lang="el-GR" dirty="0" smtClean="0">
                <a:solidFill>
                  <a:schemeClr val="bg1"/>
                </a:solidFill>
              </a:rPr>
              <a:t>Μαυροβούνιο)</a:t>
            </a:r>
            <a:r>
              <a:rPr lang="el-GR" i="1" dirty="0" smtClean="0">
                <a:solidFill>
                  <a:schemeClr val="bg1"/>
                </a:solidFill>
              </a:rPr>
              <a:t>.</a:t>
            </a:r>
            <a:endParaRPr lang="el-GR" i="1" dirty="0" smtClean="0">
              <a:solidFill>
                <a:schemeClr val="bg1"/>
              </a:solidFill>
            </a:endParaRPr>
          </a:p>
          <a:p>
            <a:endParaRPr lang="el-GR" i="1" dirty="0" smtClean="0">
              <a:solidFill>
                <a:schemeClr val="bg1"/>
              </a:solidFill>
            </a:endParaRPr>
          </a:p>
          <a:p>
            <a:r>
              <a:rPr lang="el-GR" dirty="0" smtClean="0">
                <a:solidFill>
                  <a:schemeClr val="bg1"/>
                </a:solidFill>
              </a:rPr>
              <a:t>Λίγο πριν τους βομβαρδισμούς ο Νόμος για τη Δημόσια Πληροφόρηση αντικαθίσταται από Στρατιωτικό Νόμο. Υπουργείο Πληροφόρησης  </a:t>
            </a:r>
          </a:p>
          <a:p>
            <a:pPr>
              <a:buNone/>
            </a:pPr>
            <a:r>
              <a:rPr lang="el-GR" dirty="0" smtClean="0">
                <a:solidFill>
                  <a:schemeClr val="bg1"/>
                </a:solidFill>
              </a:rPr>
              <a:t>   ειδικές οδηγίες προς τα πρακτορεία και τα ΜΜΕ.</a:t>
            </a:r>
            <a:endParaRPr lang="el-GR" dirty="0">
              <a:solidFill>
                <a:schemeClr val="bg1"/>
              </a:solidFill>
            </a:endParaRPr>
          </a:p>
        </p:txBody>
      </p:sp>
      <p:cxnSp>
        <p:nvCxnSpPr>
          <p:cNvPr id="4" name="3 - Ευθύγραμμο βέλος σύνδεσης"/>
          <p:cNvCxnSpPr/>
          <p:nvPr/>
        </p:nvCxnSpPr>
        <p:spPr>
          <a:xfrm flipV="1">
            <a:off x="7929586" y="5072074"/>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solidFill>
                  <a:schemeClr val="bg1"/>
                </a:solidFill>
              </a:rPr>
              <a:t>Αλβανικές εφημερίδες Κοσσυφοπεδίου, </a:t>
            </a:r>
            <a:r>
              <a:rPr lang="en-US" i="1" dirty="0" err="1" smtClean="0">
                <a:solidFill>
                  <a:schemeClr val="bg1"/>
                </a:solidFill>
              </a:rPr>
              <a:t>Koha</a:t>
            </a:r>
            <a:r>
              <a:rPr lang="en-US" i="1" dirty="0" smtClean="0">
                <a:solidFill>
                  <a:schemeClr val="bg1"/>
                </a:solidFill>
              </a:rPr>
              <a:t> </a:t>
            </a:r>
            <a:r>
              <a:rPr lang="en-US" i="1" dirty="0" err="1" smtClean="0">
                <a:solidFill>
                  <a:schemeClr val="bg1"/>
                </a:solidFill>
              </a:rPr>
              <a:t>Ditore</a:t>
            </a:r>
            <a:r>
              <a:rPr lang="en-US" i="1" dirty="0" smtClean="0">
                <a:solidFill>
                  <a:schemeClr val="bg1"/>
                </a:solidFill>
              </a:rPr>
              <a:t>, </a:t>
            </a:r>
            <a:r>
              <a:rPr lang="en-US" i="1" dirty="0" err="1" smtClean="0">
                <a:solidFill>
                  <a:schemeClr val="bg1"/>
                </a:solidFill>
              </a:rPr>
              <a:t>Kosova</a:t>
            </a:r>
            <a:r>
              <a:rPr lang="en-US" i="1" dirty="0" smtClean="0">
                <a:solidFill>
                  <a:schemeClr val="bg1"/>
                </a:solidFill>
              </a:rPr>
              <a:t> Sot, </a:t>
            </a:r>
            <a:r>
              <a:rPr lang="en-US" i="1" dirty="0" err="1" smtClean="0">
                <a:solidFill>
                  <a:schemeClr val="bg1"/>
                </a:solidFill>
              </a:rPr>
              <a:t>Gazeta</a:t>
            </a:r>
            <a:r>
              <a:rPr lang="en-US" i="1" dirty="0" smtClean="0">
                <a:solidFill>
                  <a:schemeClr val="bg1"/>
                </a:solidFill>
              </a:rPr>
              <a:t> </a:t>
            </a:r>
            <a:r>
              <a:rPr lang="en-US" i="1" dirty="0" err="1" smtClean="0">
                <a:solidFill>
                  <a:schemeClr val="bg1"/>
                </a:solidFill>
              </a:rPr>
              <a:t>Shkiptare</a:t>
            </a:r>
            <a:r>
              <a:rPr lang="en-US" i="1" dirty="0" smtClean="0">
                <a:solidFill>
                  <a:schemeClr val="bg1"/>
                </a:solidFill>
              </a:rPr>
              <a:t>, Kombi</a:t>
            </a:r>
            <a:r>
              <a:rPr lang="en-US" dirty="0" smtClean="0">
                <a:solidFill>
                  <a:schemeClr val="bg1"/>
                </a:solidFill>
              </a:rPr>
              <a:t>, </a:t>
            </a:r>
            <a:r>
              <a:rPr lang="el-GR" dirty="0" smtClean="0">
                <a:solidFill>
                  <a:schemeClr val="bg1"/>
                </a:solidFill>
              </a:rPr>
              <a:t>πολύ</a:t>
            </a:r>
            <a:r>
              <a:rPr lang="en-US" dirty="0" smtClean="0">
                <a:solidFill>
                  <a:schemeClr val="bg1"/>
                </a:solidFill>
              </a:rPr>
              <a:t> </a:t>
            </a:r>
            <a:r>
              <a:rPr lang="el-GR" dirty="0" smtClean="0">
                <a:solidFill>
                  <a:schemeClr val="bg1"/>
                </a:solidFill>
              </a:rPr>
              <a:t> υψηλά πρόστιμα, για να συνεχίσουν να λειτουργούν. Με την έναρξη των βομβαρδισμών απαγορεύτηκε η λειτουργία όλων των αλβανικών ΜΜΕ.</a:t>
            </a:r>
          </a:p>
          <a:p>
            <a:r>
              <a:rPr lang="el-GR" dirty="0" smtClean="0">
                <a:solidFill>
                  <a:schemeClr val="bg1"/>
                </a:solidFill>
              </a:rPr>
              <a:t>Κλείσιμο </a:t>
            </a:r>
            <a:r>
              <a:rPr lang="el-GR" dirty="0" smtClean="0">
                <a:solidFill>
                  <a:schemeClr val="bg1"/>
                </a:solidFill>
              </a:rPr>
              <a:t>Β92 </a:t>
            </a:r>
            <a:r>
              <a:rPr lang="el-GR" dirty="0" smtClean="0">
                <a:solidFill>
                  <a:schemeClr val="bg1"/>
                </a:solidFill>
              </a:rPr>
              <a:t>και περισσοτέρων από 50 ανεξάρτητων ΜΜΕ στη Σερβία. </a:t>
            </a:r>
            <a:r>
              <a:rPr lang="el-GR" dirty="0" smtClean="0">
                <a:solidFill>
                  <a:schemeClr val="bg1"/>
                </a:solidFill>
              </a:rPr>
              <a:t>Άλλα αυτοβούλως </a:t>
            </a:r>
            <a:r>
              <a:rPr lang="el-GR" dirty="0" smtClean="0">
                <a:solidFill>
                  <a:schemeClr val="bg1"/>
                </a:solidFill>
              </a:rPr>
              <a:t>διέκοψαν τη λειτουργία τους. </a:t>
            </a:r>
            <a:endParaRPr lang="el-GR" dirty="0">
              <a:solidFill>
                <a:schemeClr val="bg1"/>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Δολοφονίες εκδοτών και δημοσιογράφων αντιφρονούντων.</a:t>
            </a:r>
          </a:p>
          <a:p>
            <a:endParaRPr lang="el-GR" dirty="0" smtClean="0"/>
          </a:p>
          <a:p>
            <a:r>
              <a:rPr lang="el-GR" dirty="0" smtClean="0"/>
              <a:t>Δημοσιογράφοι Αλβανοί στο </a:t>
            </a:r>
            <a:r>
              <a:rPr lang="el-GR" dirty="0" err="1" smtClean="0"/>
              <a:t>Τέτοβο</a:t>
            </a:r>
            <a:r>
              <a:rPr lang="el-GR" dirty="0" smtClean="0"/>
              <a:t>, ενώ Σέρβοι στο Μαυροβούνιο.</a:t>
            </a:r>
          </a:p>
          <a:p>
            <a:pPr>
              <a:buNone/>
            </a:pPr>
            <a:endParaRPr lang="el-GR" dirty="0" smtClean="0"/>
          </a:p>
          <a:p>
            <a:r>
              <a:rPr lang="el-GR" dirty="0" smtClean="0"/>
              <a:t>Λογοκρισία έως την πτώση του Μιλόσεβιτς τον Οκτώβριο του 2000.</a:t>
            </a:r>
            <a:endParaRPr lang="el-G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δημοσιογράφοι</a:t>
            </a:r>
            <a:endParaRPr lang="el-GR" dirty="0"/>
          </a:p>
        </p:txBody>
      </p:sp>
      <p:sp>
        <p:nvSpPr>
          <p:cNvPr id="3" name="2 - Θέση περιεχομένου"/>
          <p:cNvSpPr>
            <a:spLocks noGrp="1"/>
          </p:cNvSpPr>
          <p:nvPr>
            <p:ph idx="1"/>
          </p:nvPr>
        </p:nvSpPr>
        <p:spPr/>
        <p:txBody>
          <a:bodyPr>
            <a:normAutofit fontScale="92500"/>
          </a:bodyPr>
          <a:lstStyle/>
          <a:p>
            <a:r>
              <a:rPr lang="el-GR" dirty="0" smtClean="0">
                <a:solidFill>
                  <a:schemeClr val="bg1"/>
                </a:solidFill>
              </a:rPr>
              <a:t>Πιστοί στις θεωρίες του Μαρξισμού Λενινισμού και στην αρχή της αυτοδιαχείρισης της κοινωνίας.</a:t>
            </a:r>
          </a:p>
          <a:p>
            <a:endParaRPr lang="el-GR" dirty="0" smtClean="0">
              <a:solidFill>
                <a:schemeClr val="bg1"/>
              </a:solidFill>
            </a:endParaRPr>
          </a:p>
          <a:p>
            <a:r>
              <a:rPr lang="el-GR" dirty="0" smtClean="0">
                <a:solidFill>
                  <a:schemeClr val="bg1"/>
                </a:solidFill>
              </a:rPr>
              <a:t>Υπηρετούν την ΕΓΚ.</a:t>
            </a:r>
          </a:p>
          <a:p>
            <a:r>
              <a:rPr lang="el-GR" dirty="0" smtClean="0">
                <a:solidFill>
                  <a:schemeClr val="bg1"/>
                </a:solidFill>
              </a:rPr>
              <a:t>Καλή εκπαίδευση στη σχολή Πολιτικών Επιστημών, πάντα όμως στην κατεύθυνση του Μαρξισμού Λενινισμού.</a:t>
            </a:r>
          </a:p>
          <a:p>
            <a:r>
              <a:rPr lang="el-GR" dirty="0" smtClean="0">
                <a:solidFill>
                  <a:schemeClr val="bg1"/>
                </a:solidFill>
              </a:rPr>
              <a:t>Απαραίτητη ταυτότητα κόμματος.</a:t>
            </a:r>
          </a:p>
          <a:p>
            <a:endParaRPr lang="el-GR" dirty="0" smtClean="0">
              <a:solidFill>
                <a:schemeClr val="bg1"/>
              </a:solidFill>
            </a:endParaRPr>
          </a:p>
          <a:p>
            <a:r>
              <a:rPr lang="el-GR" dirty="0" smtClean="0">
                <a:solidFill>
                  <a:schemeClr val="bg1"/>
                </a:solidFill>
              </a:rPr>
              <a:t>Μέλη της </a:t>
            </a:r>
            <a:r>
              <a:rPr lang="en-US" dirty="0" smtClean="0">
                <a:solidFill>
                  <a:schemeClr val="bg1"/>
                </a:solidFill>
              </a:rPr>
              <a:t>JNS, </a:t>
            </a:r>
            <a:r>
              <a:rPr lang="el-GR" dirty="0" smtClean="0">
                <a:solidFill>
                  <a:schemeClr val="bg1"/>
                </a:solidFill>
              </a:rPr>
              <a:t>της επαγγελματικής τους οργάνωσης. </a:t>
            </a:r>
          </a:p>
          <a:p>
            <a:endParaRPr lang="el-GR" dirty="0">
              <a:solidFill>
                <a:schemeClr val="bg1"/>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57232"/>
            <a:ext cx="8229600" cy="5452128"/>
          </a:xfrm>
        </p:spPr>
        <p:txBody>
          <a:bodyPr>
            <a:normAutofit/>
          </a:bodyPr>
          <a:lstStyle/>
          <a:p>
            <a:r>
              <a:rPr lang="el-GR" dirty="0" smtClean="0">
                <a:solidFill>
                  <a:schemeClr val="bg1"/>
                </a:solidFill>
              </a:rPr>
              <a:t>Όριο 1</a:t>
            </a:r>
            <a:r>
              <a:rPr lang="el-GR" baseline="30000" dirty="0" smtClean="0">
                <a:solidFill>
                  <a:schemeClr val="bg1"/>
                </a:solidFill>
              </a:rPr>
              <a:t>ο</a:t>
            </a:r>
            <a:r>
              <a:rPr lang="el-GR" dirty="0" smtClean="0">
                <a:solidFill>
                  <a:schemeClr val="bg1"/>
                </a:solidFill>
              </a:rPr>
              <a:t> : Δημοσίευση άρθρων – λόγων εναντίον της εργατικής τάξης και του συστήματος αυτοδιαχείρισης        ποινή φυλάκισης 1-10 ετών από τον Ομοσπονδιακό Ποινικό Κώδικα.</a:t>
            </a:r>
          </a:p>
          <a:p>
            <a:r>
              <a:rPr lang="el-GR" dirty="0" smtClean="0">
                <a:solidFill>
                  <a:schemeClr val="bg1"/>
                </a:solidFill>
              </a:rPr>
              <a:t>Όριο 2</a:t>
            </a:r>
            <a:r>
              <a:rPr lang="el-GR" baseline="30000" dirty="0" smtClean="0">
                <a:solidFill>
                  <a:schemeClr val="bg1"/>
                </a:solidFill>
              </a:rPr>
              <a:t>ο</a:t>
            </a:r>
            <a:r>
              <a:rPr lang="el-GR" dirty="0" smtClean="0">
                <a:solidFill>
                  <a:schemeClr val="bg1"/>
                </a:solidFill>
              </a:rPr>
              <a:t>: Απαγορευόταν η κριτική στο πρόσωπο και τις ενέργειες του Τίτο.</a:t>
            </a:r>
          </a:p>
          <a:p>
            <a:endParaRPr lang="el-GR" dirty="0" smtClean="0">
              <a:solidFill>
                <a:schemeClr val="bg1"/>
              </a:solidFill>
            </a:endParaRPr>
          </a:p>
          <a:p>
            <a:r>
              <a:rPr lang="el-GR" dirty="0" smtClean="0">
                <a:solidFill>
                  <a:schemeClr val="bg1"/>
                </a:solidFill>
              </a:rPr>
              <a:t>Ελάχιστη, σχεδόν ανύπαρκτη λογοκρισία: μόνο περίοδοι κρίσης (π.χ. Κροατική Άνοιξη 1971     απαγόρευση λειτουργίας αντιφρονούντων ΜΜΕ) ή σε νεανικές εφημερίδες, π.χ. </a:t>
            </a:r>
            <a:r>
              <a:rPr lang="en-US" i="1" dirty="0" err="1" smtClean="0">
                <a:solidFill>
                  <a:schemeClr val="bg1"/>
                </a:solidFill>
              </a:rPr>
              <a:t>Mladina</a:t>
            </a:r>
            <a:r>
              <a:rPr lang="en-US" dirty="0" smtClean="0">
                <a:solidFill>
                  <a:schemeClr val="bg1"/>
                </a:solidFill>
              </a:rPr>
              <a:t>.</a:t>
            </a:r>
            <a:r>
              <a:rPr lang="el-GR" dirty="0" smtClean="0">
                <a:solidFill>
                  <a:schemeClr val="bg1"/>
                </a:solidFill>
              </a:rPr>
              <a:t> </a:t>
            </a:r>
          </a:p>
        </p:txBody>
      </p:sp>
      <p:cxnSp>
        <p:nvCxnSpPr>
          <p:cNvPr id="4" name="3 - Ευθύγραμμο βέλος σύνδεσης"/>
          <p:cNvCxnSpPr/>
          <p:nvPr/>
        </p:nvCxnSpPr>
        <p:spPr>
          <a:xfrm>
            <a:off x="3643306" y="2000240"/>
            <a:ext cx="28575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a:off x="7500958" y="4786322"/>
            <a:ext cx="28575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47500" lnSpcReduction="20000"/>
          </a:bodyPr>
          <a:lstStyle/>
          <a:p>
            <a:endParaRPr lang="el-GR" dirty="0" smtClean="0">
              <a:solidFill>
                <a:schemeClr val="bg1"/>
              </a:solidFill>
            </a:endParaRPr>
          </a:p>
          <a:p>
            <a:r>
              <a:rPr lang="el-GR" sz="5100" dirty="0" smtClean="0">
                <a:solidFill>
                  <a:schemeClr val="bg1"/>
                </a:solidFill>
              </a:rPr>
              <a:t>Γιουγκοσλαβικός Τύπος      σχετική ανεξαρτησία, Κυκλοφορία ξένων </a:t>
            </a:r>
            <a:r>
              <a:rPr lang="el-GR" sz="5100" dirty="0" smtClean="0">
                <a:solidFill>
                  <a:schemeClr val="bg1"/>
                </a:solidFill>
              </a:rPr>
              <a:t>εφημερίδων</a:t>
            </a:r>
            <a:r>
              <a:rPr lang="en-US" sz="5100" dirty="0" smtClean="0">
                <a:solidFill>
                  <a:schemeClr val="bg1"/>
                </a:solidFill>
              </a:rPr>
              <a:t>.</a:t>
            </a:r>
            <a:endParaRPr lang="el-GR" sz="5100" dirty="0" smtClean="0">
              <a:solidFill>
                <a:schemeClr val="bg1"/>
              </a:solidFill>
            </a:endParaRPr>
          </a:p>
          <a:p>
            <a:pPr>
              <a:buNone/>
            </a:pPr>
            <a:endParaRPr lang="el-GR" sz="5100" dirty="0" smtClean="0">
              <a:solidFill>
                <a:schemeClr val="bg1"/>
              </a:solidFill>
            </a:endParaRPr>
          </a:p>
          <a:p>
            <a:r>
              <a:rPr lang="el-GR" sz="5100" dirty="0" smtClean="0">
                <a:solidFill>
                  <a:schemeClr val="bg1"/>
                </a:solidFill>
              </a:rPr>
              <a:t>Γιουγκοσλαβία    ανοιχτή στον έξω κόσμο.</a:t>
            </a:r>
          </a:p>
          <a:p>
            <a:pPr>
              <a:buNone/>
            </a:pPr>
            <a:endParaRPr lang="el-GR" sz="5100" dirty="0" smtClean="0">
              <a:solidFill>
                <a:schemeClr val="bg1"/>
              </a:solidFill>
            </a:endParaRPr>
          </a:p>
          <a:p>
            <a:r>
              <a:rPr lang="el-GR" sz="5100" dirty="0" smtClean="0">
                <a:solidFill>
                  <a:schemeClr val="bg1"/>
                </a:solidFill>
              </a:rPr>
              <a:t>Εξωτερική πολιτική:</a:t>
            </a:r>
          </a:p>
          <a:p>
            <a:endParaRPr lang="el-GR" sz="5100" dirty="0" smtClean="0">
              <a:solidFill>
                <a:schemeClr val="bg1"/>
              </a:solidFill>
            </a:endParaRPr>
          </a:p>
          <a:p>
            <a:pPr indent="0">
              <a:spcBef>
                <a:spcPts val="0"/>
              </a:spcBef>
              <a:buClr>
                <a:srgbClr val="FFFF00"/>
              </a:buClr>
              <a:buFont typeface="Wingdings" pitchFamily="2" charset="2"/>
              <a:buChar char="ü"/>
            </a:pPr>
            <a:r>
              <a:rPr lang="el-GR" sz="5100" dirty="0" smtClean="0">
                <a:solidFill>
                  <a:schemeClr val="bg1"/>
                </a:solidFill>
              </a:rPr>
              <a:t>Ενδιάμεσος των 2 στρατοπέδων στη διάρκεια του Ψυχρού Πολέμου.</a:t>
            </a:r>
          </a:p>
          <a:p>
            <a:pPr indent="0">
              <a:spcBef>
                <a:spcPts val="0"/>
              </a:spcBef>
              <a:buClr>
                <a:srgbClr val="FFFF00"/>
              </a:buClr>
              <a:buFont typeface="Wingdings" pitchFamily="2" charset="2"/>
              <a:buChar char="ü"/>
            </a:pPr>
            <a:r>
              <a:rPr lang="el-GR" sz="5100" dirty="0" smtClean="0">
                <a:solidFill>
                  <a:schemeClr val="bg1"/>
                </a:solidFill>
              </a:rPr>
              <a:t>Βελτιωμένες σχέσεις με Ελλάδα, Τουρκία, Ιταλία.</a:t>
            </a:r>
          </a:p>
          <a:p>
            <a:pPr indent="0">
              <a:spcBef>
                <a:spcPts val="0"/>
              </a:spcBef>
              <a:buClr>
                <a:srgbClr val="FFFF00"/>
              </a:buClr>
              <a:buFont typeface="Wingdings" pitchFamily="2" charset="2"/>
              <a:buChar char="ü"/>
            </a:pPr>
            <a:r>
              <a:rPr lang="el-GR" sz="5100" dirty="0" smtClean="0">
                <a:solidFill>
                  <a:schemeClr val="bg1"/>
                </a:solidFill>
              </a:rPr>
              <a:t>Ηγετική δύναμη Κινήματος Αδεσμεύτων (</a:t>
            </a:r>
            <a:r>
              <a:rPr lang="en-US" sz="5100" dirty="0" smtClean="0">
                <a:solidFill>
                  <a:schemeClr val="bg1"/>
                </a:solidFill>
              </a:rPr>
              <a:t>Non-Aligned Movement</a:t>
            </a:r>
            <a:r>
              <a:rPr lang="el-GR" sz="5100" dirty="0" smtClean="0">
                <a:solidFill>
                  <a:schemeClr val="bg1"/>
                </a:solidFill>
              </a:rPr>
              <a:t>,</a:t>
            </a:r>
            <a:r>
              <a:rPr lang="en-US" sz="5100" dirty="0" smtClean="0">
                <a:solidFill>
                  <a:schemeClr val="bg1"/>
                </a:solidFill>
              </a:rPr>
              <a:t> </a:t>
            </a:r>
            <a:r>
              <a:rPr lang="el-GR" sz="5100" dirty="0" smtClean="0">
                <a:solidFill>
                  <a:schemeClr val="bg1"/>
                </a:solidFill>
              </a:rPr>
              <a:t>ΝΑΜ).</a:t>
            </a:r>
          </a:p>
          <a:p>
            <a:pPr indent="0">
              <a:spcBef>
                <a:spcPts val="0"/>
              </a:spcBef>
              <a:buNone/>
            </a:pPr>
            <a:endParaRPr lang="el-GR" dirty="0" smtClean="0">
              <a:solidFill>
                <a:schemeClr val="bg1"/>
              </a:solidFill>
            </a:endParaRPr>
          </a:p>
          <a:p>
            <a:pPr>
              <a:buNone/>
            </a:pPr>
            <a:r>
              <a:rPr lang="el-GR" dirty="0" smtClean="0"/>
              <a:t>  </a:t>
            </a:r>
            <a:endParaRPr lang="el-GR" dirty="0"/>
          </a:p>
        </p:txBody>
      </p:sp>
      <p:cxnSp>
        <p:nvCxnSpPr>
          <p:cNvPr id="4" name="3 - Ευθύγραμμο βέλος σύνδεσης"/>
          <p:cNvCxnSpPr/>
          <p:nvPr/>
        </p:nvCxnSpPr>
        <p:spPr>
          <a:xfrm>
            <a:off x="4143372" y="2000240"/>
            <a:ext cx="214314"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a:off x="3000364" y="3071810"/>
            <a:ext cx="214314"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714356"/>
            <a:ext cx="8186766" cy="5595004"/>
          </a:xfrm>
        </p:spPr>
        <p:txBody>
          <a:bodyPr>
            <a:normAutofit/>
          </a:bodyPr>
          <a:lstStyle/>
          <a:p>
            <a:pPr>
              <a:buNone/>
            </a:pPr>
            <a:endParaRPr lang="el-GR" sz="3200" b="1" dirty="0" smtClean="0">
              <a:solidFill>
                <a:srgbClr val="FF0000"/>
              </a:solidFill>
            </a:endParaRPr>
          </a:p>
          <a:p>
            <a:r>
              <a:rPr lang="el-GR" dirty="0" smtClean="0"/>
              <a:t>Αυτοέλεγχος και αυτοπεριορισμός δημοσιογράφων (όχι κατ’ ανάγκη δυσάρεστος).</a:t>
            </a:r>
          </a:p>
          <a:p>
            <a:endParaRPr lang="el-GR" dirty="0" smtClean="0"/>
          </a:p>
          <a:p>
            <a:r>
              <a:rPr lang="el-GR" dirty="0" smtClean="0">
                <a:solidFill>
                  <a:schemeClr val="bg1"/>
                </a:solidFill>
              </a:rPr>
              <a:t>Περισσότεροι δημοσιογράφοι σε τοπικά ή περιφερειακά ΜΜΕ </a:t>
            </a:r>
            <a:r>
              <a:rPr lang="el-GR" dirty="0" smtClean="0">
                <a:solidFill>
                  <a:schemeClr val="bg1"/>
                </a:solidFill>
              </a:rPr>
              <a:t>(προστασία από </a:t>
            </a:r>
            <a:r>
              <a:rPr lang="el-GR" dirty="0" smtClean="0">
                <a:solidFill>
                  <a:schemeClr val="bg1"/>
                </a:solidFill>
              </a:rPr>
              <a:t>προβληματισμούς </a:t>
            </a:r>
            <a:r>
              <a:rPr lang="el-GR" dirty="0" smtClean="0">
                <a:solidFill>
                  <a:schemeClr val="bg1"/>
                </a:solidFill>
              </a:rPr>
              <a:t>για τις ευαισθησίες άλλων </a:t>
            </a:r>
            <a:r>
              <a:rPr lang="el-GR" dirty="0" smtClean="0">
                <a:solidFill>
                  <a:schemeClr val="bg1"/>
                </a:solidFill>
              </a:rPr>
              <a:t>λαών). </a:t>
            </a:r>
            <a:endParaRPr lang="el-GR" dirty="0" smtClean="0">
              <a:solidFill>
                <a:schemeClr val="bg1"/>
              </a:solidFill>
            </a:endParaRPr>
          </a:p>
          <a:p>
            <a:endParaRPr lang="el-GR" dirty="0" smtClean="0">
              <a:solidFill>
                <a:schemeClr val="bg1"/>
              </a:solidFill>
            </a:endParaRPr>
          </a:p>
          <a:p>
            <a:r>
              <a:rPr lang="el-GR" dirty="0" smtClean="0">
                <a:solidFill>
                  <a:schemeClr val="bg1"/>
                </a:solidFill>
              </a:rPr>
              <a:t>Από την άλλη οι δημοσιογράφοι των ΜΜΕ που κυκλοφορούσαν/προβάλλονταν σε όλη τη χώρα όφειλαν να είναι ποιοτικοί.</a:t>
            </a:r>
          </a:p>
          <a:p>
            <a:endParaRPr lang="el-GR" dirty="0" smtClean="0"/>
          </a:p>
          <a:p>
            <a:pPr>
              <a:buNone/>
            </a:pPr>
            <a:endParaRPr lang="el-GR"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endParaRPr lang="el-GR" dirty="0" smtClean="0">
              <a:solidFill>
                <a:schemeClr val="bg1"/>
              </a:solidFill>
            </a:endParaRPr>
          </a:p>
          <a:p>
            <a:pPr algn="ctr">
              <a:buNone/>
            </a:pPr>
            <a:r>
              <a:rPr lang="el-GR" b="1" dirty="0" smtClean="0">
                <a:solidFill>
                  <a:srgbClr val="FF0000"/>
                </a:solidFill>
              </a:rPr>
              <a:t>	Ανατροπή της κατάστασης με τη διάλυση της Γιουγκοσλαβίας και της ΕΓΚ.</a:t>
            </a:r>
          </a:p>
          <a:p>
            <a:pPr algn="ctr">
              <a:buNone/>
            </a:pPr>
            <a:r>
              <a:rPr lang="el-GR" dirty="0" smtClean="0">
                <a:solidFill>
                  <a:schemeClr val="bg1"/>
                </a:solidFill>
              </a:rPr>
              <a:t>  </a:t>
            </a:r>
          </a:p>
          <a:p>
            <a:pPr>
              <a:buNone/>
            </a:pPr>
            <a:endParaRPr lang="el-GR" sz="3200" b="1" dirty="0" smtClean="0">
              <a:solidFill>
                <a:srgbClr val="FF0000"/>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a:xfrm>
            <a:off x="428596" y="1428736"/>
            <a:ext cx="8258204" cy="4880624"/>
          </a:xfrm>
        </p:spPr>
        <p:txBody>
          <a:bodyPr/>
          <a:lstStyle/>
          <a:p>
            <a:r>
              <a:rPr lang="el-GR" dirty="0" smtClean="0">
                <a:solidFill>
                  <a:schemeClr val="bg1"/>
                </a:solidFill>
              </a:rPr>
              <a:t>Ελευθερία δημοσιογράφου </a:t>
            </a:r>
            <a:r>
              <a:rPr lang="el-GR" dirty="0" smtClean="0">
                <a:solidFill>
                  <a:schemeClr val="bg1"/>
                </a:solidFill>
              </a:rPr>
              <a:t>      υποχρέωση </a:t>
            </a:r>
            <a:r>
              <a:rPr lang="el-GR" dirty="0" smtClean="0">
                <a:solidFill>
                  <a:schemeClr val="bg1"/>
                </a:solidFill>
              </a:rPr>
              <a:t>συστράτευσης στην κοινή υπόθεση</a:t>
            </a:r>
          </a:p>
          <a:p>
            <a:endParaRPr lang="el-GR" dirty="0" smtClean="0">
              <a:solidFill>
                <a:schemeClr val="bg1"/>
              </a:solidFill>
            </a:endParaRPr>
          </a:p>
          <a:p>
            <a:r>
              <a:rPr lang="el-GR" dirty="0" smtClean="0">
                <a:solidFill>
                  <a:schemeClr val="bg1"/>
                </a:solidFill>
              </a:rPr>
              <a:t>Αντικειμενικότητα        προώθηση εθνικού συμφέροντος.</a:t>
            </a:r>
          </a:p>
          <a:p>
            <a:endParaRPr lang="el-GR" dirty="0" smtClean="0">
              <a:solidFill>
                <a:schemeClr val="bg1"/>
              </a:solidFill>
            </a:endParaRPr>
          </a:p>
          <a:p>
            <a:r>
              <a:rPr lang="el-GR" dirty="0" smtClean="0">
                <a:solidFill>
                  <a:schemeClr val="bg1"/>
                </a:solidFill>
              </a:rPr>
              <a:t>Ανοχή στη διαφορετικότητα       μισαλλοδοξία και φανατισμός.             .</a:t>
            </a:r>
            <a:endParaRPr lang="el-GR" dirty="0">
              <a:solidFill>
                <a:schemeClr val="bg1"/>
              </a:solidFill>
            </a:endParaRPr>
          </a:p>
        </p:txBody>
      </p:sp>
      <p:sp>
        <p:nvSpPr>
          <p:cNvPr id="9" name="8 - Κυκλικό βέλος"/>
          <p:cNvSpPr/>
          <p:nvPr/>
        </p:nvSpPr>
        <p:spPr>
          <a:xfrm rot="1714648" flipV="1">
            <a:off x="3862588" y="3005341"/>
            <a:ext cx="428628" cy="428628"/>
          </a:xfrm>
          <a:prstGeom prst="circularArrow">
            <a:avLst>
              <a:gd name="adj1" fmla="val 13741"/>
              <a:gd name="adj2" fmla="val 1142319"/>
              <a:gd name="adj3" fmla="val 1553907"/>
              <a:gd name="adj4" fmla="val 10800000"/>
              <a:gd name="adj5" fmla="val 125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0" name="9 - Κυκλικό βέλος"/>
          <p:cNvSpPr/>
          <p:nvPr/>
        </p:nvSpPr>
        <p:spPr>
          <a:xfrm rot="1714648" flipV="1">
            <a:off x="5219910" y="4434101"/>
            <a:ext cx="428628" cy="428628"/>
          </a:xfrm>
          <a:prstGeom prst="circularArrow">
            <a:avLst>
              <a:gd name="adj1" fmla="val 13741"/>
              <a:gd name="adj2" fmla="val 1142319"/>
              <a:gd name="adj3" fmla="val 1553907"/>
              <a:gd name="adj4" fmla="val 9078241"/>
              <a:gd name="adj5" fmla="val 125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1" name="10 - Κυκλικό βέλος"/>
          <p:cNvSpPr/>
          <p:nvPr/>
        </p:nvSpPr>
        <p:spPr>
          <a:xfrm rot="1714648" flipV="1">
            <a:off x="5005597" y="1505143"/>
            <a:ext cx="428628" cy="428628"/>
          </a:xfrm>
          <a:prstGeom prst="circularArrow">
            <a:avLst>
              <a:gd name="adj1" fmla="val 13741"/>
              <a:gd name="adj2" fmla="val 1142319"/>
              <a:gd name="adj3" fmla="val 1553907"/>
              <a:gd name="adj4" fmla="val 9078241"/>
              <a:gd name="adj5" fmla="val 125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solidFill>
                  <a:schemeClr val="bg1"/>
                </a:solidFill>
              </a:rPr>
              <a:t>Χαρακτηριστικό παράδειγμα η σερβική </a:t>
            </a:r>
            <a:r>
              <a:rPr lang="el-GR" dirty="0" smtClean="0">
                <a:solidFill>
                  <a:schemeClr val="bg1"/>
                </a:solidFill>
              </a:rPr>
              <a:t>τηλεόραση: διαμαρτυρίες </a:t>
            </a:r>
            <a:r>
              <a:rPr lang="el-GR" dirty="0" smtClean="0">
                <a:solidFill>
                  <a:schemeClr val="bg1"/>
                </a:solidFill>
              </a:rPr>
              <a:t>δημοσιογράφων </a:t>
            </a:r>
            <a:r>
              <a:rPr lang="el-GR" dirty="0" smtClean="0">
                <a:solidFill>
                  <a:schemeClr val="bg1"/>
                </a:solidFill>
              </a:rPr>
              <a:t>       απειλές </a:t>
            </a:r>
            <a:r>
              <a:rPr lang="el-GR" dirty="0" smtClean="0">
                <a:solidFill>
                  <a:schemeClr val="bg1"/>
                </a:solidFill>
              </a:rPr>
              <a:t>κατά της ζωής και της καριέρας, πιστοποιητικά </a:t>
            </a:r>
            <a:r>
              <a:rPr lang="el-GR" dirty="0" smtClean="0">
                <a:solidFill>
                  <a:schemeClr val="bg1"/>
                </a:solidFill>
              </a:rPr>
              <a:t>νομιμότητας. </a:t>
            </a:r>
            <a:r>
              <a:rPr lang="el-GR" dirty="0" smtClean="0">
                <a:solidFill>
                  <a:schemeClr val="bg1"/>
                </a:solidFill>
              </a:rPr>
              <a:t>Δεκέμβριος </a:t>
            </a:r>
            <a:r>
              <a:rPr lang="el-GR" dirty="0" smtClean="0">
                <a:solidFill>
                  <a:schemeClr val="bg1"/>
                </a:solidFill>
              </a:rPr>
              <a:t>1992: </a:t>
            </a:r>
            <a:r>
              <a:rPr lang="el-GR" dirty="0" smtClean="0">
                <a:solidFill>
                  <a:schemeClr val="bg1"/>
                </a:solidFill>
              </a:rPr>
              <a:t>απολύσεις 1.500 δημοσιογράφων/τεχνικών της κρατικής τηλεόρασης, μέλη της Ανεξάρτητης Ένωσης Δημοσιογράφων. </a:t>
            </a:r>
          </a:p>
          <a:p>
            <a:endParaRPr lang="el-GR" dirty="0" smtClean="0">
              <a:solidFill>
                <a:schemeClr val="bg1"/>
              </a:solidFill>
            </a:endParaRPr>
          </a:p>
          <a:p>
            <a:r>
              <a:rPr lang="el-GR" dirty="0" smtClean="0">
                <a:solidFill>
                  <a:schemeClr val="bg1"/>
                </a:solidFill>
              </a:rPr>
              <a:t>Ένωση Δημοσιογράφων Σερβίας, φίλα προσκείμενη στον Μιλόσεβιτς, καμιά κάλυψη στους δημοσιογράφους. Το αντίθετο</a:t>
            </a:r>
            <a:r>
              <a:rPr lang="el-GR" dirty="0" smtClean="0">
                <a:solidFill>
                  <a:schemeClr val="bg1"/>
                </a:solidFill>
              </a:rPr>
              <a:t>.         </a:t>
            </a:r>
            <a:r>
              <a:rPr lang="el-GR" b="1" dirty="0" smtClean="0">
                <a:solidFill>
                  <a:srgbClr val="FF0000"/>
                </a:solidFill>
              </a:rPr>
              <a:t>υποβάθμιση </a:t>
            </a:r>
            <a:endParaRPr lang="el-GR" dirty="0">
              <a:solidFill>
                <a:schemeClr val="bg1"/>
              </a:solidFill>
            </a:endParaRPr>
          </a:p>
        </p:txBody>
      </p:sp>
      <p:cxnSp>
        <p:nvCxnSpPr>
          <p:cNvPr id="7" name="6 - Ευθύγραμμο βέλος σύνδεσης"/>
          <p:cNvCxnSpPr/>
          <p:nvPr/>
        </p:nvCxnSpPr>
        <p:spPr>
          <a:xfrm>
            <a:off x="5572132" y="5857892"/>
            <a:ext cx="500066"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6" name="5 - Ευθύγραμμο βέλος σύνδεσης"/>
          <p:cNvCxnSpPr/>
          <p:nvPr/>
        </p:nvCxnSpPr>
        <p:spPr>
          <a:xfrm>
            <a:off x="5429256" y="2214554"/>
            <a:ext cx="500066"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b="1" dirty="0" smtClean="0">
                <a:solidFill>
                  <a:srgbClr val="FF0000"/>
                </a:solidFill>
              </a:rPr>
              <a:t>ποιότητας </a:t>
            </a:r>
            <a:r>
              <a:rPr lang="el-GR" b="1" dirty="0" smtClean="0">
                <a:solidFill>
                  <a:srgbClr val="FF0000"/>
                </a:solidFill>
              </a:rPr>
              <a:t>δημοσιογραφικού έργου στα κρατικά ΜΜΕ. Ανάγκη επανεκπαίδευσης.</a:t>
            </a:r>
          </a:p>
          <a:p>
            <a:pPr>
              <a:buNone/>
            </a:pPr>
            <a:r>
              <a:rPr lang="el-GR" b="1" dirty="0" smtClean="0">
                <a:solidFill>
                  <a:srgbClr val="FF0000"/>
                </a:solidFill>
              </a:rPr>
              <a:t> </a:t>
            </a:r>
          </a:p>
          <a:p>
            <a:r>
              <a:rPr lang="el-GR" dirty="0" smtClean="0"/>
              <a:t>Οι περισσότεροι από τους απολυμένους δημοσιογράφους          νέα ΜΜΕ και νέες επαγγελματικές ενώσεις, </a:t>
            </a:r>
            <a:r>
              <a:rPr lang="en-US" dirty="0" smtClean="0"/>
              <a:t>NUNS</a:t>
            </a:r>
            <a:r>
              <a:rPr lang="el-GR" dirty="0" smtClean="0"/>
              <a:t> και</a:t>
            </a:r>
            <a:r>
              <a:rPr lang="en-US" dirty="0" smtClean="0"/>
              <a:t> </a:t>
            </a:r>
            <a:r>
              <a:rPr lang="en-US" dirty="0" err="1" smtClean="0"/>
              <a:t>Nezavistnost</a:t>
            </a:r>
            <a:r>
              <a:rPr lang="en-US" dirty="0" smtClean="0"/>
              <a:t> Media Union</a:t>
            </a:r>
            <a:r>
              <a:rPr lang="el-GR" dirty="0" smtClean="0"/>
              <a:t>. </a:t>
            </a:r>
          </a:p>
          <a:p>
            <a:endParaRPr lang="el-GR" dirty="0" smtClean="0"/>
          </a:p>
          <a:p>
            <a:r>
              <a:rPr lang="el-GR" dirty="0" smtClean="0"/>
              <a:t>Οι περισσότεροι άσκησαν αντικειμενική δημοσιογραφία. </a:t>
            </a:r>
          </a:p>
          <a:p>
            <a:endParaRPr lang="el-GR" b="1" dirty="0" smtClean="0"/>
          </a:p>
        </p:txBody>
      </p:sp>
      <p:cxnSp>
        <p:nvCxnSpPr>
          <p:cNvPr id="4" name="3 - Ευθύγραμμο βέλος σύνδεσης"/>
          <p:cNvCxnSpPr/>
          <p:nvPr/>
        </p:nvCxnSpPr>
        <p:spPr>
          <a:xfrm>
            <a:off x="3786182" y="3786190"/>
            <a:ext cx="500066"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solidFill>
                  <a:schemeClr val="bg1"/>
                </a:solidFill>
              </a:rPr>
              <a:t>Κάποιοι παρασύρθηκαν. Φερέφωνα αντιπολίτευσης.</a:t>
            </a:r>
          </a:p>
          <a:p>
            <a:pPr>
              <a:buNone/>
            </a:pPr>
            <a:endParaRPr lang="el-GR" dirty="0" smtClean="0"/>
          </a:p>
          <a:p>
            <a:r>
              <a:rPr lang="el-GR" dirty="0" smtClean="0">
                <a:solidFill>
                  <a:schemeClr val="bg1"/>
                </a:solidFill>
              </a:rPr>
              <a:t>Απότομη αύξηση ανάγκης για δημοσιογράφους: μπήκαν στο επάγγελμα νέα άτομα άσχετα με τη δημοσιογραφία  ή με χαμηλό μορφωτικό επίπεδο. </a:t>
            </a:r>
          </a:p>
          <a:p>
            <a:endParaRPr lang="el-GR" dirty="0" smtClean="0">
              <a:solidFill>
                <a:schemeClr val="bg1"/>
              </a:solidFill>
            </a:endParaRPr>
          </a:p>
          <a:p>
            <a:r>
              <a:rPr lang="el-GR" dirty="0" smtClean="0">
                <a:solidFill>
                  <a:schemeClr val="bg1"/>
                </a:solidFill>
              </a:rPr>
              <a:t>Νόμος για τη Δημόσια Πληροφόρηση + Στρατιωτικός Νόμος        τεράστια 					δεινά στους δημοσιογράφους.</a:t>
            </a:r>
            <a:endParaRPr lang="el-GR" dirty="0">
              <a:solidFill>
                <a:schemeClr val="bg1"/>
              </a:solidFill>
            </a:endParaRPr>
          </a:p>
        </p:txBody>
      </p:sp>
      <p:cxnSp>
        <p:nvCxnSpPr>
          <p:cNvPr id="4" name="3 - Ευθύγραμμο βέλος σύνδεσης"/>
          <p:cNvCxnSpPr/>
          <p:nvPr/>
        </p:nvCxnSpPr>
        <p:spPr>
          <a:xfrm>
            <a:off x="4143372" y="5214950"/>
            <a:ext cx="500066"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l-GR" dirty="0" smtClean="0"/>
              <a:t/>
            </a:r>
            <a:br>
              <a:rPr lang="el-GR" dirty="0" smtClean="0"/>
            </a:br>
            <a:r>
              <a:rPr lang="el-GR" dirty="0" smtClean="0"/>
              <a:t>Η προπαγάνδα</a:t>
            </a:r>
            <a:br>
              <a:rPr lang="el-GR" dirty="0" smtClean="0"/>
            </a:b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endParaRPr lang="el-GR" b="1" dirty="0" smtClean="0">
              <a:solidFill>
                <a:srgbClr val="FF0000"/>
              </a:solidFill>
            </a:endParaRPr>
          </a:p>
          <a:p>
            <a:r>
              <a:rPr lang="el-GR" b="1" dirty="0" smtClean="0">
                <a:solidFill>
                  <a:srgbClr val="FF0000"/>
                </a:solidFill>
              </a:rPr>
              <a:t>Τίτο δημιουργός του εθνικού μύθου της Γιουγκοσλαβίας. </a:t>
            </a:r>
          </a:p>
          <a:p>
            <a:endParaRPr lang="el-GR" b="1" dirty="0" smtClean="0">
              <a:solidFill>
                <a:srgbClr val="FF0000"/>
              </a:solidFill>
            </a:endParaRPr>
          </a:p>
          <a:p>
            <a:r>
              <a:rPr lang="el-GR" b="1" dirty="0" smtClean="0">
                <a:solidFill>
                  <a:schemeClr val="bg1"/>
                </a:solidFill>
              </a:rPr>
              <a:t>Τίτο: προσωπικότητα μυθικών διαστάσεων. Όλα τα χαρίσματα ενός ηγέτη. Ενοποιός δύναμη της Γιουγκοσλαβίας. Αυτή την εικόνα προωθούσαν τα ΜΜΕ.</a:t>
            </a:r>
            <a:endParaRPr lang="el-GR" b="1" dirty="0">
              <a:solidFill>
                <a:schemeClr val="bg1"/>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3200" dirty="0" smtClean="0">
                <a:solidFill>
                  <a:schemeClr val="bg1"/>
                </a:solidFill>
              </a:rPr>
              <a:t>Ο θάνατός </a:t>
            </a:r>
            <a:r>
              <a:rPr lang="el-GR" sz="3200" dirty="0" smtClean="0">
                <a:solidFill>
                  <a:schemeClr val="bg1"/>
                </a:solidFill>
              </a:rPr>
              <a:t>του, </a:t>
            </a:r>
            <a:r>
              <a:rPr lang="el-GR" sz="3200" dirty="0" smtClean="0">
                <a:solidFill>
                  <a:schemeClr val="bg1"/>
                </a:solidFill>
              </a:rPr>
              <a:t>θάνατος του συστήματος</a:t>
            </a:r>
            <a:r>
              <a:rPr lang="el-GR" sz="3200" i="1" dirty="0" smtClean="0">
                <a:solidFill>
                  <a:schemeClr val="bg1"/>
                </a:solidFill>
              </a:rPr>
              <a:t>.</a:t>
            </a:r>
          </a:p>
          <a:p>
            <a:endParaRPr lang="el-GR" sz="3200" i="1" dirty="0" smtClean="0">
              <a:solidFill>
                <a:schemeClr val="bg1"/>
              </a:solidFill>
            </a:endParaRPr>
          </a:p>
          <a:p>
            <a:r>
              <a:rPr lang="el-GR" sz="3200" dirty="0" smtClean="0">
                <a:solidFill>
                  <a:schemeClr val="bg1"/>
                </a:solidFill>
              </a:rPr>
              <a:t>Όλοι οι πολιτικοί αρχηγοί που ακολούθησαν είναι υπεύθυνοι για την αιματοχυσία.</a:t>
            </a:r>
          </a:p>
          <a:p>
            <a:r>
              <a:rPr lang="el-GR" sz="3200" dirty="0" smtClean="0">
                <a:solidFill>
                  <a:schemeClr val="bg1"/>
                </a:solidFill>
              </a:rPr>
              <a:t>Όλοι εκμεταλλεύτηκαν τη δύναμη των ΜΜΕ για να εξασφαλίσουν </a:t>
            </a:r>
            <a:r>
              <a:rPr lang="el-GR" sz="3200" dirty="0" smtClean="0">
                <a:solidFill>
                  <a:schemeClr val="bg1"/>
                </a:solidFill>
              </a:rPr>
              <a:t>αποδοχή των </a:t>
            </a:r>
            <a:r>
              <a:rPr lang="el-GR" sz="3200" dirty="0" smtClean="0">
                <a:solidFill>
                  <a:schemeClr val="bg1"/>
                </a:solidFill>
              </a:rPr>
              <a:t>μαζών εξάπτοντας τα πολιτικά μίση και πάθη. </a:t>
            </a:r>
            <a:endParaRPr lang="el-GR" sz="3200" dirty="0">
              <a:solidFill>
                <a:schemeClr val="bg1"/>
              </a:solidFil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i="1" dirty="0" smtClean="0"/>
              <a:t>	</a:t>
            </a:r>
            <a:r>
              <a:rPr lang="el-GR" dirty="0" smtClean="0"/>
              <a:t>Υποτιμήθηκε η ισότητα των εθνοτήτων που έχτισε ο Τίτο.</a:t>
            </a:r>
          </a:p>
          <a:p>
            <a:endParaRPr lang="el-GR" dirty="0" smtClean="0"/>
          </a:p>
          <a:p>
            <a:r>
              <a:rPr lang="el-GR" dirty="0" smtClean="0"/>
              <a:t>Παράδειγμα Σερβίας </a:t>
            </a:r>
            <a:r>
              <a:rPr lang="el-GR" dirty="0" smtClean="0"/>
              <a:t>/</a:t>
            </a:r>
            <a:r>
              <a:rPr lang="el-GR" dirty="0" smtClean="0"/>
              <a:t>Κροατίας</a:t>
            </a:r>
            <a:r>
              <a:rPr lang="el-GR" dirty="0" smtClean="0"/>
              <a:t>. </a:t>
            </a:r>
            <a:r>
              <a:rPr lang="el-GR" dirty="0" smtClean="0">
                <a:solidFill>
                  <a:srgbClr val="FFFF00"/>
                </a:solidFill>
              </a:rPr>
              <a:t>ΠΡΟΒΟΛΗ:</a:t>
            </a:r>
            <a:r>
              <a:rPr lang="en-US" dirty="0" smtClean="0">
                <a:solidFill>
                  <a:srgbClr val="FFFF00"/>
                </a:solidFill>
              </a:rPr>
              <a:t> </a:t>
            </a:r>
            <a:r>
              <a:rPr lang="en-US" dirty="0" smtClean="0">
                <a:solidFill>
                  <a:srgbClr val="FFFF00"/>
                </a:solidFill>
                <a:hlinkClick r:id="rId2"/>
              </a:rPr>
              <a:t>https://</a:t>
            </a:r>
            <a:r>
              <a:rPr lang="en-US" dirty="0" smtClean="0">
                <a:solidFill>
                  <a:srgbClr val="FFFF00"/>
                </a:solidFill>
                <a:hlinkClick r:id="rId2"/>
              </a:rPr>
              <a:t>www.youtube.com/watch?v=6CepLMZ4hAU</a:t>
            </a:r>
            <a:r>
              <a:rPr lang="el-GR" dirty="0" smtClean="0">
                <a:solidFill>
                  <a:srgbClr val="FFFF00"/>
                </a:solidFill>
              </a:rPr>
              <a:t> (στο 16:19)</a:t>
            </a:r>
            <a:endParaRPr lang="el-GR" dirty="0">
              <a:solidFill>
                <a:srgbClr val="FFFF00"/>
              </a:solidFill>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κοινό</a:t>
            </a:r>
            <a:endParaRPr lang="el-GR" dirty="0"/>
          </a:p>
        </p:txBody>
      </p:sp>
      <p:sp>
        <p:nvSpPr>
          <p:cNvPr id="3" name="2 - Θέση περιεχομένου"/>
          <p:cNvSpPr>
            <a:spLocks noGrp="1"/>
          </p:cNvSpPr>
          <p:nvPr>
            <p:ph idx="1"/>
          </p:nvPr>
        </p:nvSpPr>
        <p:spPr/>
        <p:txBody>
          <a:bodyPr/>
          <a:lstStyle/>
          <a:p>
            <a:pPr>
              <a:buNone/>
            </a:pPr>
            <a:r>
              <a:rPr lang="el-GR" i="1" dirty="0" smtClean="0"/>
              <a:t>	 </a:t>
            </a:r>
          </a:p>
          <a:p>
            <a:r>
              <a:rPr lang="el-GR" i="1" dirty="0" smtClean="0"/>
              <a:t>	</a:t>
            </a:r>
            <a:r>
              <a:rPr lang="el-GR" dirty="0" smtClean="0">
                <a:solidFill>
                  <a:schemeClr val="bg1"/>
                </a:solidFill>
              </a:rPr>
              <a:t>Έως το 1991 η προπαγάνδα δεν επηρέασε τους λαούς της Γιουγκοσλαβίας.</a:t>
            </a:r>
          </a:p>
          <a:p>
            <a:endParaRPr lang="el-GR" dirty="0" smtClean="0">
              <a:solidFill>
                <a:schemeClr val="bg1"/>
              </a:solidFill>
            </a:endParaRPr>
          </a:p>
          <a:p>
            <a:r>
              <a:rPr lang="el-GR" dirty="0" smtClean="0">
                <a:solidFill>
                  <a:schemeClr val="bg1"/>
                </a:solidFill>
              </a:rPr>
              <a:t>Κρίση 1992: ο κόσμος στρέφεται στην κρατική τηλεόραση.</a:t>
            </a:r>
          </a:p>
          <a:p>
            <a:endParaRPr lang="el-GR" dirty="0" smtClean="0">
              <a:solidFill>
                <a:schemeClr val="bg1"/>
              </a:solidFill>
            </a:endParaRPr>
          </a:p>
          <a:p>
            <a:r>
              <a:rPr lang="el-GR" dirty="0" smtClean="0">
                <a:solidFill>
                  <a:schemeClr val="bg1"/>
                </a:solidFill>
              </a:rPr>
              <a:t>Η δύναμη της εικόνας έπεισε τα πλήθη.</a:t>
            </a:r>
            <a:endParaRPr lang="el-GR"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solidFill>
                  <a:schemeClr val="bg1"/>
                </a:solidFill>
              </a:rPr>
              <a:t>Μετά το θάνατο του Τίτο 	 θεσμός συλλογικής προεδρίας: συμβούλιο προεδρίας  	   8 εκπρόσωποι, εναλλάσσονται στην προεδρία.</a:t>
            </a:r>
          </a:p>
          <a:p>
            <a:pPr>
              <a:buNone/>
            </a:pPr>
            <a:endParaRPr lang="el-GR" dirty="0" smtClean="0">
              <a:solidFill>
                <a:schemeClr val="bg1"/>
              </a:solidFill>
            </a:endParaRPr>
          </a:p>
          <a:p>
            <a:pPr>
              <a:buFont typeface="Wingdings" pitchFamily="2" charset="2"/>
              <a:buChar char="q"/>
            </a:pPr>
            <a:r>
              <a:rPr lang="el-GR" dirty="0" smtClean="0">
                <a:solidFill>
                  <a:schemeClr val="bg1"/>
                </a:solidFill>
              </a:rPr>
              <a:t>Έλλειψη ισχυρής προσωπικότητας	     προβλήματα </a:t>
            </a:r>
            <a:r>
              <a:rPr lang="el-GR" b="1" dirty="0" smtClean="0">
                <a:solidFill>
                  <a:schemeClr val="bg1"/>
                </a:solidFill>
              </a:rPr>
              <a:t>οικονομικά, διεθνών σχέσεων, εθνικιστικά</a:t>
            </a:r>
            <a:r>
              <a:rPr lang="el-GR" dirty="0" smtClean="0">
                <a:solidFill>
                  <a:schemeClr val="bg1"/>
                </a:solidFill>
              </a:rPr>
              <a:t>.</a:t>
            </a:r>
            <a:endParaRPr lang="el-GR" dirty="0">
              <a:solidFill>
                <a:schemeClr val="bg1"/>
              </a:solidFill>
            </a:endParaRPr>
          </a:p>
        </p:txBody>
      </p:sp>
      <p:cxnSp>
        <p:nvCxnSpPr>
          <p:cNvPr id="6" name="5 - Ευθύγραμμο βέλος σύνδεσης"/>
          <p:cNvCxnSpPr/>
          <p:nvPr/>
        </p:nvCxnSpPr>
        <p:spPr>
          <a:xfrm>
            <a:off x="4786314" y="1857364"/>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 name="7 - Ευθύγραμμο βέλος σύνδεσης"/>
          <p:cNvCxnSpPr/>
          <p:nvPr/>
        </p:nvCxnSpPr>
        <p:spPr>
          <a:xfrm>
            <a:off x="6000760" y="3786190"/>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 name="6 - Ευθύγραμμο βέλος σύνδεσης"/>
          <p:cNvCxnSpPr/>
          <p:nvPr/>
        </p:nvCxnSpPr>
        <p:spPr>
          <a:xfrm>
            <a:off x="5857884" y="2285992"/>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r>
              <a:rPr lang="el-GR" dirty="0" smtClean="0">
                <a:solidFill>
                  <a:schemeClr val="bg1"/>
                </a:solidFill>
              </a:rPr>
              <a:t>Έως το 1996 το κοινό έμενε απαθές.</a:t>
            </a:r>
          </a:p>
          <a:p>
            <a:endParaRPr lang="el-GR" dirty="0" smtClean="0">
              <a:solidFill>
                <a:schemeClr val="bg1"/>
              </a:solidFill>
            </a:endParaRPr>
          </a:p>
          <a:p>
            <a:r>
              <a:rPr lang="el-GR" dirty="0" smtClean="0">
                <a:solidFill>
                  <a:schemeClr val="bg1"/>
                </a:solidFill>
              </a:rPr>
              <a:t>Ορισμένες οργανωμένες αντιδράσεις στη Σερβία (Μάρτιος 1991 και οι 113 ημέρες διαμαρτυρίας τον χειμώνα του 1996-1997) </a:t>
            </a:r>
            <a:r>
              <a:rPr lang="el-GR" dirty="0" smtClean="0">
                <a:solidFill>
                  <a:schemeClr val="bg1"/>
                </a:solidFill>
              </a:rPr>
              <a:t>.</a:t>
            </a:r>
            <a:endParaRPr lang="el-GR" dirty="0" smtClean="0">
              <a:solidFill>
                <a:schemeClr val="bg1"/>
              </a:solidFill>
            </a:endParaRPr>
          </a:p>
          <a:p>
            <a:endParaRPr lang="el-GR" dirty="0" smtClean="0">
              <a:solidFill>
                <a:schemeClr val="bg1"/>
              </a:solidFill>
            </a:endParaRPr>
          </a:p>
          <a:p>
            <a:r>
              <a:rPr lang="el-GR" dirty="0" smtClean="0">
                <a:solidFill>
                  <a:schemeClr val="bg1"/>
                </a:solidFill>
              </a:rPr>
              <a:t>Από </a:t>
            </a:r>
            <a:r>
              <a:rPr lang="el-GR" dirty="0" smtClean="0">
                <a:solidFill>
                  <a:schemeClr val="bg1"/>
                </a:solidFill>
              </a:rPr>
              <a:t>τις πρώτες ημέρες των αεροπορικών επιθέσεων </a:t>
            </a:r>
            <a:r>
              <a:rPr lang="el-GR" dirty="0" smtClean="0">
                <a:solidFill>
                  <a:schemeClr val="bg1"/>
                </a:solidFill>
              </a:rPr>
              <a:t>στη Σερβία το </a:t>
            </a:r>
            <a:r>
              <a:rPr lang="el-GR" dirty="0" smtClean="0">
                <a:solidFill>
                  <a:schemeClr val="bg1"/>
                </a:solidFill>
              </a:rPr>
              <a:t>ΝΑΤΟ βομβαρδίζει αναμεταδότες και στη συνέχεια το κτίριο της </a:t>
            </a:r>
            <a:r>
              <a:rPr lang="en-US" dirty="0" smtClean="0">
                <a:solidFill>
                  <a:schemeClr val="bg1"/>
                </a:solidFill>
              </a:rPr>
              <a:t>RTS</a:t>
            </a:r>
            <a:r>
              <a:rPr lang="el-GR" dirty="0" smtClean="0">
                <a:solidFill>
                  <a:schemeClr val="bg1"/>
                </a:solidFill>
              </a:rPr>
              <a:t>.  </a:t>
            </a:r>
            <a:endParaRPr lang="el-GR" dirty="0">
              <a:solidFill>
                <a:schemeClr val="bg1"/>
              </a:solidFill>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solidFill>
                  <a:schemeClr val="bg1"/>
                </a:solidFill>
              </a:rPr>
              <a:t>Ακόμη και μετά την </a:t>
            </a:r>
            <a:r>
              <a:rPr lang="el-GR" dirty="0" smtClean="0">
                <a:solidFill>
                  <a:schemeClr val="bg1"/>
                </a:solidFill>
              </a:rPr>
              <a:t>ειρήνευση        καμιά </a:t>
            </a:r>
            <a:r>
              <a:rPr lang="el-GR" dirty="0" smtClean="0">
                <a:solidFill>
                  <a:schemeClr val="bg1"/>
                </a:solidFill>
              </a:rPr>
              <a:t>αντίδραση τω πολιτών.</a:t>
            </a:r>
          </a:p>
          <a:p>
            <a:endParaRPr lang="el-GR" dirty="0" smtClean="0">
              <a:solidFill>
                <a:schemeClr val="bg1"/>
              </a:solidFill>
            </a:endParaRPr>
          </a:p>
          <a:p>
            <a:r>
              <a:rPr lang="el-GR" dirty="0" smtClean="0">
                <a:solidFill>
                  <a:schemeClr val="bg1"/>
                </a:solidFill>
              </a:rPr>
              <a:t>Αντιπολίτευση συνειδητοποιεί πως δεν αρκεί να κερδίσει τις εκλογές.  Πρέπει να ελέγξει τα ΜΜΕ.</a:t>
            </a:r>
          </a:p>
          <a:p>
            <a:endParaRPr lang="el-GR" dirty="0" smtClean="0">
              <a:solidFill>
                <a:schemeClr val="bg1"/>
              </a:solidFill>
            </a:endParaRPr>
          </a:p>
          <a:p>
            <a:r>
              <a:rPr lang="el-GR" dirty="0" smtClean="0">
                <a:solidFill>
                  <a:schemeClr val="bg1"/>
                </a:solidFill>
              </a:rPr>
              <a:t>Οι διαδηλωτές </a:t>
            </a:r>
            <a:r>
              <a:rPr lang="el-GR" dirty="0" smtClean="0">
                <a:solidFill>
                  <a:schemeClr val="bg1"/>
                </a:solidFill>
              </a:rPr>
              <a:t>στη Σερβία, </a:t>
            </a:r>
            <a:r>
              <a:rPr lang="el-GR" dirty="0" smtClean="0">
                <a:solidFill>
                  <a:schemeClr val="bg1"/>
                </a:solidFill>
              </a:rPr>
              <a:t>ξεσπώντας η επανάσταση του Οκτωβρίου 2000, καταλαμβάνουν το κτίριο της </a:t>
            </a:r>
            <a:r>
              <a:rPr lang="en-US" dirty="0" smtClean="0">
                <a:solidFill>
                  <a:schemeClr val="bg1"/>
                </a:solidFill>
              </a:rPr>
              <a:t>RTS. </a:t>
            </a:r>
            <a:endParaRPr lang="el-GR" dirty="0" smtClean="0">
              <a:solidFill>
                <a:schemeClr val="bg1"/>
              </a:solidFill>
            </a:endParaRPr>
          </a:p>
        </p:txBody>
      </p:sp>
      <p:cxnSp>
        <p:nvCxnSpPr>
          <p:cNvPr id="5" name="4 - Ευθύγραμμο βέλος σύνδεσης"/>
          <p:cNvCxnSpPr/>
          <p:nvPr/>
        </p:nvCxnSpPr>
        <p:spPr>
          <a:xfrm>
            <a:off x="5643570" y="1857364"/>
            <a:ext cx="428628"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solidFill>
                  <a:schemeClr val="bg1"/>
                </a:solidFill>
              </a:rPr>
              <a:t>Αυτή η κατάληψη, μαζί με την τηλεοπτική προβολή του εμπρησμού του Κοινοβουλίου, «νομιμοποίησαν» την πτώση του Μιλόσεβιτς.</a:t>
            </a:r>
            <a:endParaRPr lang="el-GR" dirty="0">
              <a:solidFill>
                <a:schemeClr val="bg1"/>
              </a:solidFill>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endParaRPr lang="el-GR" sz="1800" dirty="0" smtClean="0"/>
          </a:p>
          <a:p>
            <a:pPr>
              <a:buNone/>
            </a:pPr>
            <a:r>
              <a:rPr lang="el-GR" sz="1800" b="1" dirty="0" smtClean="0"/>
              <a:t>	</a:t>
            </a:r>
            <a:r>
              <a:rPr lang="el-GR" dirty="0" smtClean="0"/>
              <a:t>Βλ. και το άρθρο «</a:t>
            </a:r>
            <a:r>
              <a:rPr lang="el-GR" b="1" dirty="0" smtClean="0"/>
              <a:t>Ο ρόλος των ΜΜΕ στην κατάρρευση του κομμουνισμού»</a:t>
            </a:r>
          </a:p>
          <a:p>
            <a:pPr>
              <a:buNone/>
            </a:pPr>
            <a:r>
              <a:rPr lang="el-GR" sz="1800" b="1" dirty="0" smtClean="0"/>
              <a:t>Πηγή:</a:t>
            </a:r>
            <a:endParaRPr lang="el-GR" sz="1800" dirty="0" smtClean="0"/>
          </a:p>
          <a:p>
            <a:pPr>
              <a:buNone/>
            </a:pPr>
            <a:r>
              <a:rPr lang="el-GR" sz="1800" dirty="0" smtClean="0"/>
              <a:t>	</a:t>
            </a:r>
            <a:r>
              <a:rPr lang="en-US" sz="1800" dirty="0" smtClean="0"/>
              <a:t>https://www.dw.com/el/%CE%BF-%CF%81%CF%8C%CE%BB%CE%BF%CF%82-%CF%84%CF%89%CE%BD-%CE%BC%CE%BC%CE%B5-%CF%83%CF%84%CE%B7%CE%BD-%CE%BA%CE%B1%CF%84%CE%AC%CF%81%CF%81%CE%B5%CF%85%CF%83%CE%B7-%CF%84%CE%BF%CF%85-%CE%BA%CE%BF%CE%BC%CE%BC%CE%BF%CF%85%CE%BD%CE%B9%CF%83%CE%BC%CE%BF%CF%8D/a-4973466</a:t>
            </a:r>
            <a:endParaRPr lang="el-GR" sz="1800" dirty="0" smtClean="0"/>
          </a:p>
          <a:p>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ctr">
              <a:buNone/>
            </a:pPr>
            <a:r>
              <a:rPr lang="el-GR" b="1" dirty="0" smtClean="0"/>
              <a:t>Οικονομικά προβλήματα</a:t>
            </a:r>
            <a:r>
              <a:rPr lang="el-GR" dirty="0" smtClean="0"/>
              <a:t>:</a:t>
            </a:r>
          </a:p>
          <a:p>
            <a:pPr algn="ctr">
              <a:buNone/>
            </a:pPr>
            <a:r>
              <a:rPr lang="el-GR" dirty="0" smtClean="0"/>
              <a:t>Οικονομία αυτοδιαχείρισης</a:t>
            </a:r>
          </a:p>
          <a:p>
            <a:endParaRPr lang="el-GR" dirty="0" smtClean="0"/>
          </a:p>
          <a:p>
            <a:pPr algn="ctr">
              <a:buNone/>
            </a:pPr>
            <a:r>
              <a:rPr lang="el-GR" dirty="0" smtClean="0"/>
              <a:t>     κοπιώδης διαδικασία, υψηλοί μισθοί, υψηλό κόστος παραγωγής, αποθάρρυνση νέων επιχειρήσεων, επικέντρωση σε τοπικό επίπεδο, εξασθένιση ομοσπονδιακών θεσμών, αποτυχημένες οι οικονομικές μεταρρυθμίσεις του Άντε </a:t>
            </a:r>
            <a:r>
              <a:rPr lang="el-GR" dirty="0" err="1" smtClean="0"/>
              <a:t>Μάρκοβιτς</a:t>
            </a:r>
            <a:r>
              <a:rPr lang="el-GR" dirty="0" smtClean="0"/>
              <a:t>, τελευταίου ομοσπονδιακού πρωθυπουργού.   </a:t>
            </a:r>
          </a:p>
          <a:p>
            <a:pPr>
              <a:buNone/>
            </a:pPr>
            <a:r>
              <a:rPr lang="el-GR" dirty="0" smtClean="0"/>
              <a:t>	</a:t>
            </a:r>
          </a:p>
          <a:p>
            <a:pPr>
              <a:buNone/>
            </a:pPr>
            <a:endParaRPr lang="el-GR" dirty="0" smtClean="0"/>
          </a:p>
        </p:txBody>
      </p:sp>
      <p:cxnSp>
        <p:nvCxnSpPr>
          <p:cNvPr id="4" name="3 - Ευθύγραμμο βέλος σύνδεσης"/>
          <p:cNvCxnSpPr/>
          <p:nvPr/>
        </p:nvCxnSpPr>
        <p:spPr>
          <a:xfrm rot="5400000">
            <a:off x="4358480" y="2785264"/>
            <a:ext cx="285752" cy="1588"/>
          </a:xfrm>
          <a:prstGeom prst="straightConnector1">
            <a:avLst/>
          </a:prstGeom>
          <a:ln cmpd="sng">
            <a:solidFill>
              <a:srgbClr val="FFFF00"/>
            </a:solidFill>
            <a:tailEnd type="arrow"/>
          </a:ln>
          <a:effectLst>
            <a:glow rad="228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ctr">
              <a:buNone/>
            </a:pPr>
            <a:r>
              <a:rPr lang="el-GR" b="1" dirty="0" smtClean="0">
                <a:solidFill>
                  <a:schemeClr val="bg1"/>
                </a:solidFill>
              </a:rPr>
              <a:t>Προβλήματα στις Διεθνείς σχέσεις</a:t>
            </a:r>
            <a:r>
              <a:rPr lang="el-GR" dirty="0" smtClean="0">
                <a:solidFill>
                  <a:schemeClr val="bg1"/>
                </a:solidFill>
              </a:rPr>
              <a:t>:</a:t>
            </a:r>
          </a:p>
          <a:p>
            <a:pPr algn="ctr">
              <a:buNone/>
            </a:pPr>
            <a:r>
              <a:rPr lang="el-GR" dirty="0" smtClean="0">
                <a:solidFill>
                  <a:schemeClr val="bg1"/>
                </a:solidFill>
              </a:rPr>
              <a:t>Ύφεση και προσέγγιση υπερδυνάμεων</a:t>
            </a:r>
          </a:p>
          <a:p>
            <a:pPr>
              <a:buNone/>
            </a:pPr>
            <a:endParaRPr lang="el-GR" dirty="0" smtClean="0">
              <a:solidFill>
                <a:schemeClr val="bg1"/>
              </a:solidFill>
            </a:endParaRPr>
          </a:p>
          <a:p>
            <a:pPr>
              <a:buNone/>
            </a:pPr>
            <a:r>
              <a:rPr lang="el-GR" dirty="0" smtClean="0">
                <a:solidFill>
                  <a:schemeClr val="bg1"/>
                </a:solidFill>
              </a:rPr>
              <a:t>Ατονεί το ρόλος του Κινήματος των Αδεσμεύτων</a:t>
            </a:r>
          </a:p>
          <a:p>
            <a:pPr>
              <a:buNone/>
            </a:pPr>
            <a:endParaRPr lang="el-GR" dirty="0" smtClean="0">
              <a:solidFill>
                <a:schemeClr val="bg1"/>
              </a:solidFill>
            </a:endParaRPr>
          </a:p>
          <a:p>
            <a:pPr algn="ctr">
              <a:buNone/>
            </a:pPr>
            <a:r>
              <a:rPr lang="el-GR" dirty="0" smtClean="0">
                <a:solidFill>
                  <a:schemeClr val="bg1"/>
                </a:solidFill>
              </a:rPr>
              <a:t>Η Γιουγκοσλαβία χάνει τη στρατηγική της θέση ως ενδιάμεσος</a:t>
            </a:r>
          </a:p>
          <a:p>
            <a:pPr>
              <a:buNone/>
            </a:pPr>
            <a:endParaRPr lang="el-GR" dirty="0" smtClean="0">
              <a:solidFill>
                <a:schemeClr val="bg1"/>
              </a:solidFill>
            </a:endParaRPr>
          </a:p>
          <a:p>
            <a:pPr>
              <a:buNone/>
            </a:pPr>
            <a:endParaRPr lang="el-GR" dirty="0"/>
          </a:p>
        </p:txBody>
      </p:sp>
      <p:cxnSp>
        <p:nvCxnSpPr>
          <p:cNvPr id="4" name="3 - Ευθύγραμμο βέλος σύνδεσης"/>
          <p:cNvCxnSpPr/>
          <p:nvPr/>
        </p:nvCxnSpPr>
        <p:spPr>
          <a:xfrm rot="5400000">
            <a:off x="4144166" y="2785264"/>
            <a:ext cx="428628"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rot="5400000">
            <a:off x="4144166" y="3928272"/>
            <a:ext cx="428628"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ctr">
              <a:buNone/>
            </a:pPr>
            <a:r>
              <a:rPr lang="el-GR" b="1" dirty="0" smtClean="0">
                <a:solidFill>
                  <a:schemeClr val="bg1"/>
                </a:solidFill>
              </a:rPr>
              <a:t>Εθνικιστικά προβλήματα:</a:t>
            </a:r>
          </a:p>
          <a:p>
            <a:r>
              <a:rPr lang="el-GR" dirty="0" smtClean="0">
                <a:solidFill>
                  <a:schemeClr val="bg1"/>
                </a:solidFill>
              </a:rPr>
              <a:t>Εθνικιστικό κίνημα στην Κροατία</a:t>
            </a:r>
          </a:p>
          <a:p>
            <a:pPr algn="ctr">
              <a:buNone/>
            </a:pPr>
            <a:endParaRPr lang="el-GR" b="1" dirty="0" smtClean="0">
              <a:solidFill>
                <a:schemeClr val="bg1"/>
              </a:solidFill>
            </a:endParaRPr>
          </a:p>
          <a:p>
            <a:pPr algn="ctr">
              <a:buNone/>
            </a:pPr>
            <a:r>
              <a:rPr lang="el-GR" b="1" dirty="0" smtClean="0">
                <a:solidFill>
                  <a:schemeClr val="bg1"/>
                </a:solidFill>
              </a:rPr>
              <a:t>Από το 1966 (θάνατος </a:t>
            </a:r>
            <a:r>
              <a:rPr lang="en-US" dirty="0" err="1" smtClean="0">
                <a:solidFill>
                  <a:schemeClr val="bg1"/>
                </a:solidFill>
              </a:rPr>
              <a:t>Aleksandar</a:t>
            </a:r>
            <a:r>
              <a:rPr lang="en-US" dirty="0" smtClean="0">
                <a:solidFill>
                  <a:schemeClr val="bg1"/>
                </a:solidFill>
              </a:rPr>
              <a:t> </a:t>
            </a:r>
            <a:r>
              <a:rPr lang="en-US" dirty="0" err="1" smtClean="0">
                <a:solidFill>
                  <a:schemeClr val="bg1"/>
                </a:solidFill>
              </a:rPr>
              <a:t>Ranković</a:t>
            </a:r>
            <a:r>
              <a:rPr lang="el-GR" dirty="0" smtClean="0">
                <a:solidFill>
                  <a:schemeClr val="bg1"/>
                </a:solidFill>
              </a:rPr>
              <a:t>) </a:t>
            </a:r>
            <a:r>
              <a:rPr lang="el-GR" b="1" dirty="0" smtClean="0">
                <a:solidFill>
                  <a:schemeClr val="bg1"/>
                </a:solidFill>
              </a:rPr>
              <a:t> </a:t>
            </a:r>
          </a:p>
          <a:p>
            <a:pPr marL="0" algn="just">
              <a:spcBef>
                <a:spcPts val="0"/>
              </a:spcBef>
              <a:buNone/>
            </a:pPr>
            <a:r>
              <a:rPr lang="el-GR" dirty="0" smtClean="0">
                <a:solidFill>
                  <a:schemeClr val="bg1"/>
                </a:solidFill>
              </a:rPr>
              <a:t>Άνοδος προοδευτικής πτέρυγας Ένωσης Κομμουνιστών Κροατίας 	οικονομικά αιτήματα προς Βελιγράδι (φιλελευθεροποίηση οικονομίας) + πολιτιστικός εθνικισμός     κορύφωση 1971-1972     κροατική άνοιξη        	 σκληρή καταστολή και μαζικές εκκαθαρίσεις στο κόμμα     Σύνταγμα 1974 (αποκέντρωση).</a:t>
            </a:r>
            <a:endParaRPr lang="el-GR" dirty="0">
              <a:solidFill>
                <a:schemeClr val="bg1"/>
              </a:solidFill>
            </a:endParaRPr>
          </a:p>
        </p:txBody>
      </p:sp>
      <p:cxnSp>
        <p:nvCxnSpPr>
          <p:cNvPr id="4" name="3 - Ευθύγραμμο βέλος σύνδεσης"/>
          <p:cNvCxnSpPr/>
          <p:nvPr/>
        </p:nvCxnSpPr>
        <p:spPr>
          <a:xfrm>
            <a:off x="8215338" y="3357562"/>
            <a:ext cx="212726"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6" name="5 - Ευθύγραμμο βέλος σύνδεσης"/>
          <p:cNvCxnSpPr/>
          <p:nvPr/>
        </p:nvCxnSpPr>
        <p:spPr>
          <a:xfrm>
            <a:off x="2071670" y="4286256"/>
            <a:ext cx="212726"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 name="6 - Ευθύγραμμο βέλος σύνδεσης"/>
          <p:cNvCxnSpPr/>
          <p:nvPr/>
        </p:nvCxnSpPr>
        <p:spPr>
          <a:xfrm>
            <a:off x="2214546" y="5143512"/>
            <a:ext cx="212726"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 name="7 - Ευθύγραμμο βέλος σύνδεσης"/>
          <p:cNvCxnSpPr/>
          <p:nvPr/>
        </p:nvCxnSpPr>
        <p:spPr>
          <a:xfrm>
            <a:off x="928662" y="5500702"/>
            <a:ext cx="212726"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9" name="8 - Ευθύγραμμο βέλος σύνδεσης"/>
          <p:cNvCxnSpPr/>
          <p:nvPr/>
        </p:nvCxnSpPr>
        <p:spPr>
          <a:xfrm>
            <a:off x="5929322" y="5143512"/>
            <a:ext cx="212726"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 name="9 - Ευθύγραμμο βέλος σύνδεσης"/>
          <p:cNvCxnSpPr/>
          <p:nvPr/>
        </p:nvCxnSpPr>
        <p:spPr>
          <a:xfrm>
            <a:off x="1571604" y="6000768"/>
            <a:ext cx="212726"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2797</TotalTime>
  <Words>2079</Words>
  <Application>Microsoft Office PowerPoint</Application>
  <PresentationFormat>Προβολή στην οθόνη (4:3)</PresentationFormat>
  <Paragraphs>339</Paragraphs>
  <Slides>63</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63</vt:i4>
      </vt:variant>
    </vt:vector>
  </HeadingPairs>
  <TitlesOfParts>
    <vt:vector size="64" baseType="lpstr">
      <vt:lpstr>Αποκορύφωμα</vt:lpstr>
      <vt:lpstr> ΜΑΘΗΜΑ: ΕΝΤΥΠΑ ΚΑΙ ΗΛΕΚΤΡΟΝΙΚΑ ΜΜΕ ΣΤΑ ΒΑΛΚΑΝΙΑ  I. ΕΝΤΥΠΑ ΔΗΜΗΤΡΑ ΠΑΤΡΩΝΙΔΟΥ </vt:lpstr>
      <vt:lpstr> τα μμε στη γιουγκοσλαβια   (1945-2000): ΕΝΑ ΠΑΡΟΔΟΞΟ ΦΑΙΝΟΜΕΝΟ   ΔΗΜΗΤΡΑ ΠΑΤΡΩΝΙΔΟΥ  </vt:lpstr>
      <vt:lpstr>ΠΕΡΙΕΧΟΜΕΝΑ ΜΑΘΗΜΑΤΟΣ </vt:lpstr>
      <vt:lpstr> Το ιστορικό και πολιτικό πλαίσιο  </vt:lpstr>
      <vt:lpstr>Διαφάνεια 5</vt:lpstr>
      <vt:lpstr>Διαφάνεια 6</vt:lpstr>
      <vt:lpstr>Διαφάνεια 7</vt:lpstr>
      <vt:lpstr>Διαφάνεια 8</vt:lpstr>
      <vt:lpstr>Διαφάνεια 9</vt:lpstr>
      <vt:lpstr>Διαφάνεια 10</vt:lpstr>
      <vt:lpstr>Διαφάνεια 11</vt:lpstr>
      <vt:lpstr>Οι φορείς της εξουσίας </vt:lpstr>
      <vt:lpstr> </vt:lpstr>
      <vt:lpstr>Διαφάνεια 14</vt:lpstr>
      <vt:lpstr>Διαφάνεια 15</vt:lpstr>
      <vt:lpstr>Διαφάνεια 16</vt:lpstr>
      <vt:lpstr>Τα Μέσα Ενημέρωσης </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 Πολιτική Εξουσία και ΜΜΕ  </vt:lpstr>
      <vt:lpstr>Διαφάνεια 34</vt:lpstr>
      <vt:lpstr> </vt:lpstr>
      <vt:lpstr> </vt:lpstr>
      <vt:lpstr>Διαφάνεια 37</vt:lpstr>
      <vt:lpstr>Διαφάνεια 38</vt:lpstr>
      <vt:lpstr>Διαφάνεια 39</vt:lpstr>
      <vt:lpstr>Διαφάνεια 40</vt:lpstr>
      <vt:lpstr>Διαφάνεια 41</vt:lpstr>
      <vt:lpstr>Διαφάνεια 42</vt:lpstr>
      <vt:lpstr>Διαφάνεια 43</vt:lpstr>
      <vt:lpstr>Διαφάνεια 44</vt:lpstr>
      <vt:lpstr>Διαφάνεια 45</vt:lpstr>
      <vt:lpstr>Διαφάνεια 46</vt:lpstr>
      <vt:lpstr>Διαφάνεια 47</vt:lpstr>
      <vt:lpstr>Οι δημοσιογράφοι</vt:lpstr>
      <vt:lpstr>Διαφάνεια 49</vt:lpstr>
      <vt:lpstr>Διαφάνεια 50</vt:lpstr>
      <vt:lpstr>Διαφάνεια 51</vt:lpstr>
      <vt:lpstr>Διαφάνεια 52</vt:lpstr>
      <vt:lpstr>Διαφάνεια 53</vt:lpstr>
      <vt:lpstr>Διαφάνεια 54</vt:lpstr>
      <vt:lpstr>Διαφάνεια 55</vt:lpstr>
      <vt:lpstr>  Η προπαγάνδα  </vt:lpstr>
      <vt:lpstr>Διαφάνεια 57</vt:lpstr>
      <vt:lpstr>Διαφάνεια 58</vt:lpstr>
      <vt:lpstr>Το κοινό</vt:lpstr>
      <vt:lpstr>Διαφάνεια 60</vt:lpstr>
      <vt:lpstr>Διαφάνεια 61</vt:lpstr>
      <vt:lpstr>Διαφάνεια 62</vt:lpstr>
      <vt:lpstr>Διαφάνεια 63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τυποσ στα κατα την περιοδο του κομμουνισμου</dc:title>
  <dc:creator>User</dc:creator>
  <cp:lastModifiedBy>User</cp:lastModifiedBy>
  <cp:revision>112</cp:revision>
  <dcterms:created xsi:type="dcterms:W3CDTF">2020-10-31T11:04:08Z</dcterms:created>
  <dcterms:modified xsi:type="dcterms:W3CDTF">2020-11-13T20:43:26Z</dcterms:modified>
</cp:coreProperties>
</file>