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9" r:id="rId1"/>
  </p:sldMasterIdLst>
  <p:sldIdLst>
    <p:sldId id="271" r:id="rId2"/>
    <p:sldId id="256" r:id="rId3"/>
    <p:sldId id="257" r:id="rId4"/>
    <p:sldId id="258" r:id="rId5"/>
    <p:sldId id="259" r:id="rId6"/>
    <p:sldId id="260" r:id="rId7"/>
    <p:sldId id="261" r:id="rId8"/>
    <p:sldId id="278" r:id="rId9"/>
    <p:sldId id="262" r:id="rId10"/>
    <p:sldId id="275" r:id="rId11"/>
    <p:sldId id="279" r:id="rId12"/>
    <p:sldId id="264" r:id="rId13"/>
    <p:sldId id="265" r:id="rId14"/>
    <p:sldId id="266" r:id="rId15"/>
    <p:sldId id="267" r:id="rId16"/>
    <p:sldId id="276" r:id="rId17"/>
    <p:sldId id="277" r:id="rId18"/>
    <p:sldId id="273" r:id="rId19"/>
    <p:sldId id="272" r:id="rId20"/>
    <p:sldId id="269" r:id="rId21"/>
    <p:sldId id="274" r:id="rId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07" d="100"/>
          <a:sy n="107" d="100"/>
        </p:scale>
        <p:origin x="2304" y="4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3959924-6A84-2B0D-62B0-D3918EAF9DD4}"/>
              </a:ext>
            </a:extLst>
          </p:cNvPr>
          <p:cNvGrpSpPr>
            <a:grpSpLocks/>
          </p:cNvGrpSpPr>
          <p:nvPr/>
        </p:nvGrpSpPr>
        <p:grpSpPr bwMode="auto">
          <a:xfrm>
            <a:off x="319088" y="1752600"/>
            <a:ext cx="8824912" cy="5129213"/>
            <a:chOff x="201" y="1104"/>
            <a:chExt cx="5559" cy="3231"/>
          </a:xfrm>
        </p:grpSpPr>
        <p:sp>
          <p:nvSpPr>
            <p:cNvPr id="3" name="Freeform 3">
              <a:extLst>
                <a:ext uri="{FF2B5EF4-FFF2-40B4-BE49-F238E27FC236}">
                  <a16:creationId xmlns:a16="http://schemas.microsoft.com/office/drawing/2014/main" id="{BC7DDC1C-7CAD-2C40-B8EB-7E7175522C76}"/>
                </a:ext>
              </a:extLst>
            </p:cNvPr>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 name="Freeform 4">
              <a:extLst>
                <a:ext uri="{FF2B5EF4-FFF2-40B4-BE49-F238E27FC236}">
                  <a16:creationId xmlns:a16="http://schemas.microsoft.com/office/drawing/2014/main" id="{F081EDC4-36CC-F2B5-E161-3E6EE8B1CAA2}"/>
                </a:ext>
              </a:extLst>
            </p:cNvPr>
            <p:cNvSpPr>
              <a:spLocks/>
            </p:cNvSpPr>
            <p:nvPr/>
          </p:nvSpPr>
          <p:spPr bwMode="ltGray">
            <a:xfrm>
              <a:off x="528" y="2400"/>
              <a:ext cx="5232" cy="1920"/>
            </a:xfrm>
            <a:custGeom>
              <a:avLst/>
              <a:gdLst>
                <a:gd name="T0" fmla="*/ 0 w 4897"/>
                <a:gd name="T1" fmla="*/ 0 h 2182"/>
                <a:gd name="T2" fmla="*/ 0 w 4897"/>
                <a:gd name="T3" fmla="*/ 607 h 2182"/>
                <a:gd name="T4" fmla="*/ 9491 w 4897"/>
                <a:gd name="T5" fmla="*/ 607 h 2182"/>
                <a:gd name="T6" fmla="*/ 949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 name="Freeform 5">
              <a:extLst>
                <a:ext uri="{FF2B5EF4-FFF2-40B4-BE49-F238E27FC236}">
                  <a16:creationId xmlns:a16="http://schemas.microsoft.com/office/drawing/2014/main" id="{30014DE5-BC0A-3185-7CBB-3AE2BA2DEC59}"/>
                </a:ext>
              </a:extLst>
            </p:cNvPr>
            <p:cNvSpPr>
              <a:spLocks/>
            </p:cNvSpPr>
            <p:nvPr/>
          </p:nvSpPr>
          <p:spPr bwMode="ltGray">
            <a:xfrm>
              <a:off x="201" y="2377"/>
              <a:ext cx="3455" cy="29"/>
            </a:xfrm>
            <a:custGeom>
              <a:avLst/>
              <a:gdLst>
                <a:gd name="T0" fmla="*/ 0 w 5387"/>
                <a:gd name="T1" fmla="*/ 0 h 149"/>
                <a:gd name="T2" fmla="*/ 0 w 5387"/>
                <a:gd name="T3" fmla="*/ 0 h 149"/>
                <a:gd name="T4" fmla="*/ 155 w 5387"/>
                <a:gd name="T5" fmla="*/ 0 h 149"/>
                <a:gd name="T6" fmla="*/ 155 w 5387"/>
                <a:gd name="T7" fmla="*/ 0 h 149"/>
                <a:gd name="T8" fmla="*/ 0 w 5387"/>
                <a:gd name="T9" fmla="*/ 0 h 149"/>
                <a:gd name="T10" fmla="*/ 0 w 5387"/>
                <a:gd name="T11" fmla="*/ 0 h 1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87" h="149">
                  <a:moveTo>
                    <a:pt x="0" y="0"/>
                  </a:moveTo>
                  <a:lnTo>
                    <a:pt x="0" y="149"/>
                  </a:lnTo>
                  <a:lnTo>
                    <a:pt x="5387" y="149"/>
                  </a:lnTo>
                  <a:lnTo>
                    <a:pt x="5387" y="0"/>
                  </a:lnTo>
                  <a:lnTo>
                    <a:pt x="0" y="0"/>
                  </a:lnTo>
                  <a:close/>
                </a:path>
              </a:pathLst>
            </a:custGeom>
            <a:gradFill rotWithShape="1">
              <a:gsLst>
                <a:gs pos="0">
                  <a:schemeClr val="bg2">
                    <a:alpha val="0"/>
                  </a:schemeClr>
                </a:gs>
                <a:gs pos="100000">
                  <a:srgbClr val="005400"/>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sp>
          <p:nvSpPr>
            <p:cNvPr id="6" name="Freeform 6">
              <a:extLst>
                <a:ext uri="{FF2B5EF4-FFF2-40B4-BE49-F238E27FC236}">
                  <a16:creationId xmlns:a16="http://schemas.microsoft.com/office/drawing/2014/main" id="{B3AE2A92-E538-9563-7A4B-CD1CB1CB3F04}"/>
                </a:ext>
              </a:extLst>
            </p:cNvPr>
            <p:cNvSpPr>
              <a:spLocks/>
            </p:cNvSpPr>
            <p:nvPr/>
          </p:nvSpPr>
          <p:spPr bwMode="ltGray">
            <a:xfrm>
              <a:off x="528" y="1104"/>
              <a:ext cx="4894" cy="29"/>
            </a:xfrm>
            <a:custGeom>
              <a:avLst/>
              <a:gdLst>
                <a:gd name="T0" fmla="*/ 0 w 5387"/>
                <a:gd name="T1" fmla="*/ 0 h 149"/>
                <a:gd name="T2" fmla="*/ 0 w 5387"/>
                <a:gd name="T3" fmla="*/ 0 h 149"/>
                <a:gd name="T4" fmla="*/ 2499 w 5387"/>
                <a:gd name="T5" fmla="*/ 0 h 149"/>
                <a:gd name="T6" fmla="*/ 2499 w 5387"/>
                <a:gd name="T7" fmla="*/ 0 h 149"/>
                <a:gd name="T8" fmla="*/ 0 w 5387"/>
                <a:gd name="T9" fmla="*/ 0 h 149"/>
                <a:gd name="T10" fmla="*/ 0 w 5387"/>
                <a:gd name="T11" fmla="*/ 0 h 1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87" h="149">
                  <a:moveTo>
                    <a:pt x="0" y="0"/>
                  </a:moveTo>
                  <a:lnTo>
                    <a:pt x="0" y="149"/>
                  </a:lnTo>
                  <a:lnTo>
                    <a:pt x="5387" y="149"/>
                  </a:lnTo>
                  <a:lnTo>
                    <a:pt x="5387" y="0"/>
                  </a:lnTo>
                  <a:lnTo>
                    <a:pt x="0" y="0"/>
                  </a:lnTo>
                  <a:close/>
                </a:path>
              </a:pathLst>
            </a:custGeom>
            <a:gradFill rotWithShape="1">
              <a:gsLst>
                <a:gs pos="0">
                  <a:schemeClr val="bg2">
                    <a:alpha val="0"/>
                  </a:schemeClr>
                </a:gs>
                <a:gs pos="100000">
                  <a:srgbClr val="005400"/>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sp>
          <p:nvSpPr>
            <p:cNvPr id="7" name="Freeform 7">
              <a:extLst>
                <a:ext uri="{FF2B5EF4-FFF2-40B4-BE49-F238E27FC236}">
                  <a16:creationId xmlns:a16="http://schemas.microsoft.com/office/drawing/2014/main" id="{37FEC6E2-763B-D340-463C-A98339C4B93F}"/>
                </a:ext>
              </a:extLst>
            </p:cNvPr>
            <p:cNvSpPr>
              <a:spLocks/>
            </p:cNvSpPr>
            <p:nvPr/>
          </p:nvSpPr>
          <p:spPr bwMode="ltGray">
            <a:xfrm>
              <a:off x="201" y="2377"/>
              <a:ext cx="30" cy="1958"/>
            </a:xfrm>
            <a:custGeom>
              <a:avLst/>
              <a:gdLst>
                <a:gd name="T0" fmla="*/ 0 w 30"/>
                <a:gd name="T1" fmla="*/ 0 h 1416"/>
                <a:gd name="T2" fmla="*/ 0 w 30"/>
                <a:gd name="T3" fmla="*/ 18922 h 1416"/>
                <a:gd name="T4" fmla="*/ 29 w 30"/>
                <a:gd name="T5" fmla="*/ 18922 h 1416"/>
                <a:gd name="T6" fmla="*/ 30 w 30"/>
                <a:gd name="T7" fmla="*/ 360 h 1416"/>
                <a:gd name="T8" fmla="*/ 0 w 30"/>
                <a:gd name="T9" fmla="*/ 0 h 1416"/>
                <a:gd name="T10" fmla="*/ 0 w 30"/>
                <a:gd name="T11" fmla="*/ 0 h 14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416">
                  <a:moveTo>
                    <a:pt x="0" y="0"/>
                  </a:moveTo>
                  <a:lnTo>
                    <a:pt x="0" y="1416"/>
                  </a:lnTo>
                  <a:lnTo>
                    <a:pt x="29" y="1416"/>
                  </a:lnTo>
                  <a:lnTo>
                    <a:pt x="30" y="27"/>
                  </a:lnTo>
                  <a:lnTo>
                    <a:pt x="0" y="0"/>
                  </a:lnTo>
                  <a:close/>
                </a:path>
              </a:pathLst>
            </a:custGeom>
            <a:gradFill rotWithShape="1">
              <a:gsLst>
                <a:gs pos="0">
                  <a:srgbClr val="1F791F"/>
                </a:gs>
                <a:gs pos="100000">
                  <a:schemeClr val="bg2">
                    <a:alpha val="0"/>
                  </a:schemeClr>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sp>
          <p:nvSpPr>
            <p:cNvPr id="8" name="Freeform 8">
              <a:extLst>
                <a:ext uri="{FF2B5EF4-FFF2-40B4-BE49-F238E27FC236}">
                  <a16:creationId xmlns:a16="http://schemas.microsoft.com/office/drawing/2014/main" id="{B2CBFAE4-5F5B-4764-471E-2C342569E01A}"/>
                </a:ext>
              </a:extLst>
            </p:cNvPr>
            <p:cNvSpPr>
              <a:spLocks/>
            </p:cNvSpPr>
            <p:nvPr/>
          </p:nvSpPr>
          <p:spPr bwMode="ltGray">
            <a:xfrm>
              <a:off x="528" y="1104"/>
              <a:ext cx="29" cy="3225"/>
            </a:xfrm>
            <a:custGeom>
              <a:avLst/>
              <a:gdLst>
                <a:gd name="T0" fmla="*/ 0 w 29"/>
                <a:gd name="T1" fmla="*/ 0 h 2161"/>
                <a:gd name="T2" fmla="*/ 0 w 29"/>
                <a:gd name="T3" fmla="*/ 53173 h 2161"/>
                <a:gd name="T4" fmla="*/ 29 w 29"/>
                <a:gd name="T5" fmla="*/ 53173 h 2161"/>
                <a:gd name="T6" fmla="*/ 27 w 29"/>
                <a:gd name="T7" fmla="*/ 664 h 2161"/>
                <a:gd name="T8" fmla="*/ 0 w 29"/>
                <a:gd name="T9" fmla="*/ 0 h 2161"/>
                <a:gd name="T10" fmla="*/ 0 w 29"/>
                <a:gd name="T11" fmla="*/ 0 h 2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161">
                  <a:moveTo>
                    <a:pt x="0" y="0"/>
                  </a:moveTo>
                  <a:lnTo>
                    <a:pt x="0" y="2161"/>
                  </a:lnTo>
                  <a:lnTo>
                    <a:pt x="29" y="2161"/>
                  </a:lnTo>
                  <a:lnTo>
                    <a:pt x="27" y="27"/>
                  </a:lnTo>
                  <a:lnTo>
                    <a:pt x="0" y="0"/>
                  </a:lnTo>
                  <a:close/>
                </a:path>
              </a:pathLst>
            </a:custGeom>
            <a:gradFill rotWithShape="1">
              <a:gsLst>
                <a:gs pos="0">
                  <a:srgbClr val="1F791F"/>
                </a:gs>
                <a:gs pos="100000">
                  <a:schemeClr val="bg2">
                    <a:alpha val="0"/>
                  </a:schemeClr>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grpSp>
      <p:sp>
        <p:nvSpPr>
          <p:cNvPr id="34825" name="Rectangle 9"/>
          <p:cNvSpPr>
            <a:spLocks noGrp="1" noChangeArrowheads="1"/>
          </p:cNvSpPr>
          <p:nvPr>
            <p:ph type="ctrTitle" sz="quarter"/>
          </p:nvPr>
        </p:nvSpPr>
        <p:spPr>
          <a:xfrm>
            <a:off x="990600" y="1905000"/>
            <a:ext cx="7772400" cy="1736725"/>
          </a:xfrm>
        </p:spPr>
        <p:txBody>
          <a:bodyPr anchor="t"/>
          <a:lstStyle>
            <a:lvl1pPr>
              <a:defRPr sz="5400"/>
            </a:lvl1pPr>
          </a:lstStyle>
          <a:p>
            <a:pPr lvl="0"/>
            <a:r>
              <a:rPr lang="el-GR" noProof="0"/>
              <a:t>Κάντε κλικ για να επεξεργαστείτε τον τίτλο</a:t>
            </a:r>
          </a:p>
        </p:txBody>
      </p:sp>
      <p:sp>
        <p:nvSpPr>
          <p:cNvPr id="34826" name="Rectangle 10"/>
          <p:cNvSpPr>
            <a:spLocks noGrp="1" noChangeArrowheads="1"/>
          </p:cNvSpPr>
          <p:nvPr>
            <p:ph type="subTitle" sz="quarter" idx="1"/>
          </p:nvPr>
        </p:nvSpPr>
        <p:spPr>
          <a:xfrm>
            <a:off x="990600" y="3962400"/>
            <a:ext cx="6781800" cy="1752600"/>
          </a:xfrm>
        </p:spPr>
        <p:txBody>
          <a:bodyPr/>
          <a:lstStyle>
            <a:lvl1pPr marL="0" indent="0">
              <a:buFont typeface="Wingdings" charset="0"/>
              <a:buNone/>
              <a:defRPr/>
            </a:lvl1pPr>
          </a:lstStyle>
          <a:p>
            <a:pPr lvl="0"/>
            <a:r>
              <a:rPr lang="el-GR" noProof="0"/>
              <a:t>Κάντε κλικ για να επεξεργαστείτε τον υπότιτλο του υποδείγματος</a:t>
            </a:r>
          </a:p>
        </p:txBody>
      </p:sp>
      <p:sp>
        <p:nvSpPr>
          <p:cNvPr id="9" name="Rectangle 11">
            <a:extLst>
              <a:ext uri="{FF2B5EF4-FFF2-40B4-BE49-F238E27FC236}">
                <a16:creationId xmlns:a16="http://schemas.microsoft.com/office/drawing/2014/main" id="{5D8EC5BE-6F8C-3F5E-F20A-6ECE3E9BC765}"/>
              </a:ext>
            </a:extLst>
          </p:cNvPr>
          <p:cNvSpPr>
            <a:spLocks noGrp="1" noChangeArrowheads="1"/>
          </p:cNvSpPr>
          <p:nvPr>
            <p:ph type="dt" sz="quarter" idx="10"/>
          </p:nvPr>
        </p:nvSpPr>
        <p:spPr>
          <a:xfrm>
            <a:off x="990600" y="6245225"/>
            <a:ext cx="1901825" cy="476250"/>
          </a:xfrm>
        </p:spPr>
        <p:txBody>
          <a:bodyPr/>
          <a:lstStyle>
            <a:lvl1pPr>
              <a:defRPr/>
            </a:lvl1pPr>
          </a:lstStyle>
          <a:p>
            <a:pPr>
              <a:defRPr/>
            </a:pPr>
            <a:endParaRPr lang="el-GR"/>
          </a:p>
        </p:txBody>
      </p:sp>
      <p:sp>
        <p:nvSpPr>
          <p:cNvPr id="10" name="Rectangle 12">
            <a:extLst>
              <a:ext uri="{FF2B5EF4-FFF2-40B4-BE49-F238E27FC236}">
                <a16:creationId xmlns:a16="http://schemas.microsoft.com/office/drawing/2014/main" id="{83BCFDC6-74E8-CB2D-91AC-384BFCE93252}"/>
              </a:ext>
            </a:extLst>
          </p:cNvPr>
          <p:cNvSpPr>
            <a:spLocks noGrp="1" noChangeArrowheads="1"/>
          </p:cNvSpPr>
          <p:nvPr>
            <p:ph type="ftr" sz="quarter" idx="11"/>
          </p:nvPr>
        </p:nvSpPr>
        <p:spPr>
          <a:xfrm>
            <a:off x="3468688" y="6245225"/>
            <a:ext cx="2895600" cy="476250"/>
          </a:xfrm>
        </p:spPr>
        <p:txBody>
          <a:bodyPr/>
          <a:lstStyle>
            <a:lvl1pPr>
              <a:defRPr/>
            </a:lvl1pPr>
          </a:lstStyle>
          <a:p>
            <a:pPr>
              <a:defRPr/>
            </a:pPr>
            <a:endParaRPr lang="el-GR"/>
          </a:p>
        </p:txBody>
      </p:sp>
      <p:sp>
        <p:nvSpPr>
          <p:cNvPr id="11" name="Rectangle 13">
            <a:extLst>
              <a:ext uri="{FF2B5EF4-FFF2-40B4-BE49-F238E27FC236}">
                <a16:creationId xmlns:a16="http://schemas.microsoft.com/office/drawing/2014/main" id="{9AC1C555-64B0-B6B6-6522-2A308FFC6262}"/>
              </a:ext>
            </a:extLst>
          </p:cNvPr>
          <p:cNvSpPr>
            <a:spLocks noGrp="1" noChangeArrowheads="1"/>
          </p:cNvSpPr>
          <p:nvPr>
            <p:ph type="sldNum" sz="quarter" idx="12"/>
          </p:nvPr>
        </p:nvSpPr>
        <p:spPr/>
        <p:txBody>
          <a:bodyPr/>
          <a:lstStyle>
            <a:lvl1pPr>
              <a:defRPr/>
            </a:lvl1pPr>
          </a:lstStyle>
          <a:p>
            <a:pPr>
              <a:defRPr/>
            </a:pPr>
            <a:fld id="{B746EECC-FFEE-B34B-A279-676593CB7CC0}" type="slidenum">
              <a:rPr lang="el-GR" altLang="el-GR"/>
              <a:pPr>
                <a:defRPr/>
              </a:pPr>
              <a:t>‹#›</a:t>
            </a:fld>
            <a:endParaRPr lang="el-GR" altLang="el-GR"/>
          </a:p>
        </p:txBody>
      </p:sp>
    </p:spTree>
    <p:extLst>
      <p:ext uri="{BB962C8B-B14F-4D97-AF65-F5344CB8AC3E}">
        <p14:creationId xmlns:p14="http://schemas.microsoft.com/office/powerpoint/2010/main" val="545149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8D246D14-3C15-DBC8-A9C2-24CA12FC54E8}"/>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2">
            <a:extLst>
              <a:ext uri="{FF2B5EF4-FFF2-40B4-BE49-F238E27FC236}">
                <a16:creationId xmlns:a16="http://schemas.microsoft.com/office/drawing/2014/main" id="{B649DE1A-DDDE-6600-1E7D-8AC81BF59B1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3">
            <a:extLst>
              <a:ext uri="{FF2B5EF4-FFF2-40B4-BE49-F238E27FC236}">
                <a16:creationId xmlns:a16="http://schemas.microsoft.com/office/drawing/2014/main" id="{FEDE7E88-B15D-6F5E-0493-D10AA77598E7}"/>
              </a:ext>
            </a:extLst>
          </p:cNvPr>
          <p:cNvSpPr>
            <a:spLocks noGrp="1" noChangeArrowheads="1"/>
          </p:cNvSpPr>
          <p:nvPr>
            <p:ph type="sldNum" sz="quarter" idx="12"/>
          </p:nvPr>
        </p:nvSpPr>
        <p:spPr>
          <a:ln/>
        </p:spPr>
        <p:txBody>
          <a:bodyPr/>
          <a:lstStyle>
            <a:lvl1pPr>
              <a:defRPr/>
            </a:lvl1pPr>
          </a:lstStyle>
          <a:p>
            <a:pPr>
              <a:defRPr/>
            </a:pPr>
            <a:fld id="{3842398D-8958-AE45-877D-D6608005C96A}" type="slidenum">
              <a:rPr lang="el-GR" altLang="el-GR"/>
              <a:pPr>
                <a:defRPr/>
              </a:pPr>
              <a:t>‹#›</a:t>
            </a:fld>
            <a:endParaRPr lang="el-GR" altLang="el-GR"/>
          </a:p>
        </p:txBody>
      </p:sp>
    </p:spTree>
    <p:extLst>
      <p:ext uri="{BB962C8B-B14F-4D97-AF65-F5344CB8AC3E}">
        <p14:creationId xmlns:p14="http://schemas.microsoft.com/office/powerpoint/2010/main" val="169898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244475"/>
            <a:ext cx="20970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44475"/>
            <a:ext cx="61388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9C560D84-8409-9755-3145-1F21BA0F7E5E}"/>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2">
            <a:extLst>
              <a:ext uri="{FF2B5EF4-FFF2-40B4-BE49-F238E27FC236}">
                <a16:creationId xmlns:a16="http://schemas.microsoft.com/office/drawing/2014/main" id="{BBD3B223-D13D-BC0D-9998-5AF185914D9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3">
            <a:extLst>
              <a:ext uri="{FF2B5EF4-FFF2-40B4-BE49-F238E27FC236}">
                <a16:creationId xmlns:a16="http://schemas.microsoft.com/office/drawing/2014/main" id="{5157BD36-4A62-4601-FB5A-D15D924830DD}"/>
              </a:ext>
            </a:extLst>
          </p:cNvPr>
          <p:cNvSpPr>
            <a:spLocks noGrp="1" noChangeArrowheads="1"/>
          </p:cNvSpPr>
          <p:nvPr>
            <p:ph type="sldNum" sz="quarter" idx="12"/>
          </p:nvPr>
        </p:nvSpPr>
        <p:spPr>
          <a:ln/>
        </p:spPr>
        <p:txBody>
          <a:bodyPr/>
          <a:lstStyle>
            <a:lvl1pPr>
              <a:defRPr/>
            </a:lvl1pPr>
          </a:lstStyle>
          <a:p>
            <a:pPr>
              <a:defRPr/>
            </a:pPr>
            <a:fld id="{5E3128A2-F494-8C4F-9C07-CC869F0A085A}" type="slidenum">
              <a:rPr lang="el-GR" altLang="el-GR"/>
              <a:pPr>
                <a:defRPr/>
              </a:pPr>
              <a:t>‹#›</a:t>
            </a:fld>
            <a:endParaRPr lang="el-GR" altLang="el-GR"/>
          </a:p>
        </p:txBody>
      </p:sp>
    </p:spTree>
    <p:extLst>
      <p:ext uri="{BB962C8B-B14F-4D97-AF65-F5344CB8AC3E}">
        <p14:creationId xmlns:p14="http://schemas.microsoft.com/office/powerpoint/2010/main" val="2364447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44475"/>
            <a:ext cx="8385175" cy="1431925"/>
          </a:xfrm>
        </p:spPr>
        <p:txBody>
          <a:bodyPr/>
          <a:lstStyle/>
          <a:p>
            <a:r>
              <a:rPr lang="en-US"/>
              <a:t>Click to edit Master title style</a:t>
            </a:r>
          </a:p>
        </p:txBody>
      </p:sp>
      <p:sp>
        <p:nvSpPr>
          <p:cNvPr id="3" name="Content Placeholder 2"/>
          <p:cNvSpPr>
            <a:spLocks noGrp="1"/>
          </p:cNvSpPr>
          <p:nvPr>
            <p:ph sz="quarter" idx="1"/>
          </p:nvPr>
        </p:nvSpPr>
        <p:spPr>
          <a:xfrm>
            <a:off x="838200" y="1905000"/>
            <a:ext cx="3927475"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18075" y="1905000"/>
            <a:ext cx="3927475"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38200" y="4076700"/>
            <a:ext cx="3927475"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918075" y="4076700"/>
            <a:ext cx="3927475"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EDD0A6DC-176E-BD12-F72F-DEDDE69D16CE}"/>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12">
            <a:extLst>
              <a:ext uri="{FF2B5EF4-FFF2-40B4-BE49-F238E27FC236}">
                <a16:creationId xmlns:a16="http://schemas.microsoft.com/office/drawing/2014/main" id="{005D7C7B-4DB6-16C9-411D-F3DFDDF18C7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13">
            <a:extLst>
              <a:ext uri="{FF2B5EF4-FFF2-40B4-BE49-F238E27FC236}">
                <a16:creationId xmlns:a16="http://schemas.microsoft.com/office/drawing/2014/main" id="{CC9CD9FC-0B25-3C37-6084-5FFFC3CD3637}"/>
              </a:ext>
            </a:extLst>
          </p:cNvPr>
          <p:cNvSpPr>
            <a:spLocks noGrp="1" noChangeArrowheads="1"/>
          </p:cNvSpPr>
          <p:nvPr>
            <p:ph type="sldNum" sz="quarter" idx="12"/>
          </p:nvPr>
        </p:nvSpPr>
        <p:spPr>
          <a:ln/>
        </p:spPr>
        <p:txBody>
          <a:bodyPr/>
          <a:lstStyle>
            <a:lvl1pPr>
              <a:defRPr/>
            </a:lvl1pPr>
          </a:lstStyle>
          <a:p>
            <a:pPr>
              <a:defRPr/>
            </a:pPr>
            <a:fld id="{F1FAAF4B-3DF9-8B4E-8308-9A5048F36276}" type="slidenum">
              <a:rPr lang="el-GR" altLang="el-GR"/>
              <a:pPr>
                <a:defRPr/>
              </a:pPr>
              <a:t>‹#›</a:t>
            </a:fld>
            <a:endParaRPr lang="el-GR" altLang="el-GR"/>
          </a:p>
        </p:txBody>
      </p:sp>
    </p:spTree>
    <p:extLst>
      <p:ext uri="{BB962C8B-B14F-4D97-AF65-F5344CB8AC3E}">
        <p14:creationId xmlns:p14="http://schemas.microsoft.com/office/powerpoint/2010/main" val="1610879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p:spPr>
        <p:txBody>
          <a:bodyPr/>
          <a:lstStyle/>
          <a:p>
            <a:r>
              <a:rPr lang="en-US"/>
              <a:t>Click to edit Master title style</a:t>
            </a:r>
          </a:p>
        </p:txBody>
      </p:sp>
      <p:sp>
        <p:nvSpPr>
          <p:cNvPr id="3" name="Text Placeholder 2"/>
          <p:cNvSpPr>
            <a:spLocks noGrp="1"/>
          </p:cNvSpPr>
          <p:nvPr>
            <p:ph type="body" sz="half" idx="1"/>
          </p:nvPr>
        </p:nvSpPr>
        <p:spPr>
          <a:xfrm>
            <a:off x="838200" y="1905000"/>
            <a:ext cx="392747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8075" y="1905000"/>
            <a:ext cx="392747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F5B3DB99-31A9-70CE-A3AB-D5CAA97D08AA}"/>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12">
            <a:extLst>
              <a:ext uri="{FF2B5EF4-FFF2-40B4-BE49-F238E27FC236}">
                <a16:creationId xmlns:a16="http://schemas.microsoft.com/office/drawing/2014/main" id="{70B6439E-725E-A753-6AF1-7309ECC30AA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3">
            <a:extLst>
              <a:ext uri="{FF2B5EF4-FFF2-40B4-BE49-F238E27FC236}">
                <a16:creationId xmlns:a16="http://schemas.microsoft.com/office/drawing/2014/main" id="{7FBFC65A-158E-2EA2-4F6F-10CC658A6316}"/>
              </a:ext>
            </a:extLst>
          </p:cNvPr>
          <p:cNvSpPr>
            <a:spLocks noGrp="1" noChangeArrowheads="1"/>
          </p:cNvSpPr>
          <p:nvPr>
            <p:ph type="sldNum" sz="quarter" idx="12"/>
          </p:nvPr>
        </p:nvSpPr>
        <p:spPr>
          <a:ln/>
        </p:spPr>
        <p:txBody>
          <a:bodyPr/>
          <a:lstStyle>
            <a:lvl1pPr>
              <a:defRPr/>
            </a:lvl1pPr>
          </a:lstStyle>
          <a:p>
            <a:pPr>
              <a:defRPr/>
            </a:pPr>
            <a:fld id="{00DF3E40-41D5-7B40-A92A-FAE31CA9FB84}" type="slidenum">
              <a:rPr lang="el-GR" altLang="el-GR"/>
              <a:pPr>
                <a:defRPr/>
              </a:pPr>
              <a:t>‹#›</a:t>
            </a:fld>
            <a:endParaRPr lang="el-GR" altLang="el-GR"/>
          </a:p>
        </p:txBody>
      </p:sp>
    </p:spTree>
    <p:extLst>
      <p:ext uri="{BB962C8B-B14F-4D97-AF65-F5344CB8AC3E}">
        <p14:creationId xmlns:p14="http://schemas.microsoft.com/office/powerpoint/2010/main" val="309236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A3CACBEF-9B49-4687-4A37-D2152CCCDBC5}"/>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2">
            <a:extLst>
              <a:ext uri="{FF2B5EF4-FFF2-40B4-BE49-F238E27FC236}">
                <a16:creationId xmlns:a16="http://schemas.microsoft.com/office/drawing/2014/main" id="{3534DF01-0A83-5F49-DC1C-7A8365A2516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3">
            <a:extLst>
              <a:ext uri="{FF2B5EF4-FFF2-40B4-BE49-F238E27FC236}">
                <a16:creationId xmlns:a16="http://schemas.microsoft.com/office/drawing/2014/main" id="{5A3EA73C-823A-9013-B473-158B527A6E40}"/>
              </a:ext>
            </a:extLst>
          </p:cNvPr>
          <p:cNvSpPr>
            <a:spLocks noGrp="1" noChangeArrowheads="1"/>
          </p:cNvSpPr>
          <p:nvPr>
            <p:ph type="sldNum" sz="quarter" idx="12"/>
          </p:nvPr>
        </p:nvSpPr>
        <p:spPr>
          <a:ln/>
        </p:spPr>
        <p:txBody>
          <a:bodyPr/>
          <a:lstStyle>
            <a:lvl1pPr>
              <a:defRPr/>
            </a:lvl1pPr>
          </a:lstStyle>
          <a:p>
            <a:pPr>
              <a:defRPr/>
            </a:pPr>
            <a:fld id="{87ABDB1A-4634-5D4A-A83F-6F77A7D50844}" type="slidenum">
              <a:rPr lang="el-GR" altLang="el-GR"/>
              <a:pPr>
                <a:defRPr/>
              </a:pPr>
              <a:t>‹#›</a:t>
            </a:fld>
            <a:endParaRPr lang="el-GR" altLang="el-GR"/>
          </a:p>
        </p:txBody>
      </p:sp>
    </p:spTree>
    <p:extLst>
      <p:ext uri="{BB962C8B-B14F-4D97-AF65-F5344CB8AC3E}">
        <p14:creationId xmlns:p14="http://schemas.microsoft.com/office/powerpoint/2010/main" val="3463369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FE6C26BB-022F-1E9C-0936-AB3B06FCABCC}"/>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2">
            <a:extLst>
              <a:ext uri="{FF2B5EF4-FFF2-40B4-BE49-F238E27FC236}">
                <a16:creationId xmlns:a16="http://schemas.microsoft.com/office/drawing/2014/main" id="{E97C9C0C-BEF1-8590-7A37-F4B148E9B14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3">
            <a:extLst>
              <a:ext uri="{FF2B5EF4-FFF2-40B4-BE49-F238E27FC236}">
                <a16:creationId xmlns:a16="http://schemas.microsoft.com/office/drawing/2014/main" id="{BB99E0E4-9C65-BBC0-C454-2E176F656F04}"/>
              </a:ext>
            </a:extLst>
          </p:cNvPr>
          <p:cNvSpPr>
            <a:spLocks noGrp="1" noChangeArrowheads="1"/>
          </p:cNvSpPr>
          <p:nvPr>
            <p:ph type="sldNum" sz="quarter" idx="12"/>
          </p:nvPr>
        </p:nvSpPr>
        <p:spPr>
          <a:ln/>
        </p:spPr>
        <p:txBody>
          <a:bodyPr/>
          <a:lstStyle>
            <a:lvl1pPr>
              <a:defRPr/>
            </a:lvl1pPr>
          </a:lstStyle>
          <a:p>
            <a:pPr>
              <a:defRPr/>
            </a:pPr>
            <a:fld id="{7F503B8D-93FA-D64D-9C00-73FC6196E9B2}" type="slidenum">
              <a:rPr lang="el-GR" altLang="el-GR"/>
              <a:pPr>
                <a:defRPr/>
              </a:pPr>
              <a:t>‹#›</a:t>
            </a:fld>
            <a:endParaRPr lang="el-GR" altLang="el-GR"/>
          </a:p>
        </p:txBody>
      </p:sp>
    </p:spTree>
    <p:extLst>
      <p:ext uri="{BB962C8B-B14F-4D97-AF65-F5344CB8AC3E}">
        <p14:creationId xmlns:p14="http://schemas.microsoft.com/office/powerpoint/2010/main" val="2762285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D14169E6-4A65-5282-26B2-500E5F8F6168}"/>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12">
            <a:extLst>
              <a:ext uri="{FF2B5EF4-FFF2-40B4-BE49-F238E27FC236}">
                <a16:creationId xmlns:a16="http://schemas.microsoft.com/office/drawing/2014/main" id="{90F9BBB8-B8CD-5187-B05C-CAB72539457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3">
            <a:extLst>
              <a:ext uri="{FF2B5EF4-FFF2-40B4-BE49-F238E27FC236}">
                <a16:creationId xmlns:a16="http://schemas.microsoft.com/office/drawing/2014/main" id="{B498D427-312D-D7E9-AC72-7EB8074425FC}"/>
              </a:ext>
            </a:extLst>
          </p:cNvPr>
          <p:cNvSpPr>
            <a:spLocks noGrp="1" noChangeArrowheads="1"/>
          </p:cNvSpPr>
          <p:nvPr>
            <p:ph type="sldNum" sz="quarter" idx="12"/>
          </p:nvPr>
        </p:nvSpPr>
        <p:spPr>
          <a:ln/>
        </p:spPr>
        <p:txBody>
          <a:bodyPr/>
          <a:lstStyle>
            <a:lvl1pPr>
              <a:defRPr/>
            </a:lvl1pPr>
          </a:lstStyle>
          <a:p>
            <a:pPr>
              <a:defRPr/>
            </a:pPr>
            <a:fld id="{E0D9727C-21CB-4F49-908D-27094FCDD567}" type="slidenum">
              <a:rPr lang="el-GR" altLang="el-GR"/>
              <a:pPr>
                <a:defRPr/>
              </a:pPr>
              <a:t>‹#›</a:t>
            </a:fld>
            <a:endParaRPr lang="el-GR" altLang="el-GR"/>
          </a:p>
        </p:txBody>
      </p:sp>
    </p:spTree>
    <p:extLst>
      <p:ext uri="{BB962C8B-B14F-4D97-AF65-F5344CB8AC3E}">
        <p14:creationId xmlns:p14="http://schemas.microsoft.com/office/powerpoint/2010/main" val="861810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884BC12C-1E4C-23FB-C758-1F720E5884E0}"/>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12">
            <a:extLst>
              <a:ext uri="{FF2B5EF4-FFF2-40B4-BE49-F238E27FC236}">
                <a16:creationId xmlns:a16="http://schemas.microsoft.com/office/drawing/2014/main" id="{71E02F96-472B-B53E-94A0-A79073D27C2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13">
            <a:extLst>
              <a:ext uri="{FF2B5EF4-FFF2-40B4-BE49-F238E27FC236}">
                <a16:creationId xmlns:a16="http://schemas.microsoft.com/office/drawing/2014/main" id="{2285EAA5-5AB8-BF34-822D-03B5458B10ED}"/>
              </a:ext>
            </a:extLst>
          </p:cNvPr>
          <p:cNvSpPr>
            <a:spLocks noGrp="1" noChangeArrowheads="1"/>
          </p:cNvSpPr>
          <p:nvPr>
            <p:ph type="sldNum" sz="quarter" idx="12"/>
          </p:nvPr>
        </p:nvSpPr>
        <p:spPr>
          <a:ln/>
        </p:spPr>
        <p:txBody>
          <a:bodyPr/>
          <a:lstStyle>
            <a:lvl1pPr>
              <a:defRPr/>
            </a:lvl1pPr>
          </a:lstStyle>
          <a:p>
            <a:pPr>
              <a:defRPr/>
            </a:pPr>
            <a:fld id="{6C4B03B3-6583-2E47-93A2-6BAF5ED1B3F8}" type="slidenum">
              <a:rPr lang="el-GR" altLang="el-GR"/>
              <a:pPr>
                <a:defRPr/>
              </a:pPr>
              <a:t>‹#›</a:t>
            </a:fld>
            <a:endParaRPr lang="el-GR" altLang="el-GR"/>
          </a:p>
        </p:txBody>
      </p:sp>
    </p:spTree>
    <p:extLst>
      <p:ext uri="{BB962C8B-B14F-4D97-AF65-F5344CB8AC3E}">
        <p14:creationId xmlns:p14="http://schemas.microsoft.com/office/powerpoint/2010/main" val="3176300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E27EB092-1A8B-5A21-9D57-9B58B78ACBBA}"/>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12">
            <a:extLst>
              <a:ext uri="{FF2B5EF4-FFF2-40B4-BE49-F238E27FC236}">
                <a16:creationId xmlns:a16="http://schemas.microsoft.com/office/drawing/2014/main" id="{EF1E26BA-1BCF-4BC5-A271-0304BED7FCA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13">
            <a:extLst>
              <a:ext uri="{FF2B5EF4-FFF2-40B4-BE49-F238E27FC236}">
                <a16:creationId xmlns:a16="http://schemas.microsoft.com/office/drawing/2014/main" id="{30DCA4C7-EC7C-00E0-1B33-CAEAEEE5C146}"/>
              </a:ext>
            </a:extLst>
          </p:cNvPr>
          <p:cNvSpPr>
            <a:spLocks noGrp="1" noChangeArrowheads="1"/>
          </p:cNvSpPr>
          <p:nvPr>
            <p:ph type="sldNum" sz="quarter" idx="12"/>
          </p:nvPr>
        </p:nvSpPr>
        <p:spPr>
          <a:ln/>
        </p:spPr>
        <p:txBody>
          <a:bodyPr/>
          <a:lstStyle>
            <a:lvl1pPr>
              <a:defRPr/>
            </a:lvl1pPr>
          </a:lstStyle>
          <a:p>
            <a:pPr>
              <a:defRPr/>
            </a:pPr>
            <a:fld id="{5916C5C3-1A26-CD4E-817E-A1DE42685E93}" type="slidenum">
              <a:rPr lang="el-GR" altLang="el-GR"/>
              <a:pPr>
                <a:defRPr/>
              </a:pPr>
              <a:t>‹#›</a:t>
            </a:fld>
            <a:endParaRPr lang="el-GR" altLang="el-GR"/>
          </a:p>
        </p:txBody>
      </p:sp>
    </p:spTree>
    <p:extLst>
      <p:ext uri="{BB962C8B-B14F-4D97-AF65-F5344CB8AC3E}">
        <p14:creationId xmlns:p14="http://schemas.microsoft.com/office/powerpoint/2010/main" val="2228212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6C024660-36CF-0833-09CD-5B17A1C124D6}"/>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12">
            <a:extLst>
              <a:ext uri="{FF2B5EF4-FFF2-40B4-BE49-F238E27FC236}">
                <a16:creationId xmlns:a16="http://schemas.microsoft.com/office/drawing/2014/main" id="{2545B514-1EEF-6E9E-C510-C282F22B1C7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13">
            <a:extLst>
              <a:ext uri="{FF2B5EF4-FFF2-40B4-BE49-F238E27FC236}">
                <a16:creationId xmlns:a16="http://schemas.microsoft.com/office/drawing/2014/main" id="{EF7E5DD4-D15C-8387-23EA-B9D7CAFC4C74}"/>
              </a:ext>
            </a:extLst>
          </p:cNvPr>
          <p:cNvSpPr>
            <a:spLocks noGrp="1" noChangeArrowheads="1"/>
          </p:cNvSpPr>
          <p:nvPr>
            <p:ph type="sldNum" sz="quarter" idx="12"/>
          </p:nvPr>
        </p:nvSpPr>
        <p:spPr>
          <a:ln/>
        </p:spPr>
        <p:txBody>
          <a:bodyPr/>
          <a:lstStyle>
            <a:lvl1pPr>
              <a:defRPr/>
            </a:lvl1pPr>
          </a:lstStyle>
          <a:p>
            <a:pPr>
              <a:defRPr/>
            </a:pPr>
            <a:fld id="{12BB15B6-239F-0249-BA97-D6C577A50850}" type="slidenum">
              <a:rPr lang="el-GR" altLang="el-GR"/>
              <a:pPr>
                <a:defRPr/>
              </a:pPr>
              <a:t>‹#›</a:t>
            </a:fld>
            <a:endParaRPr lang="el-GR" altLang="el-GR"/>
          </a:p>
        </p:txBody>
      </p:sp>
    </p:spTree>
    <p:extLst>
      <p:ext uri="{BB962C8B-B14F-4D97-AF65-F5344CB8AC3E}">
        <p14:creationId xmlns:p14="http://schemas.microsoft.com/office/powerpoint/2010/main" val="4012325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0291CB67-F89D-D1AF-59B1-8A40A7CA2951}"/>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12">
            <a:extLst>
              <a:ext uri="{FF2B5EF4-FFF2-40B4-BE49-F238E27FC236}">
                <a16:creationId xmlns:a16="http://schemas.microsoft.com/office/drawing/2014/main" id="{E6C1D456-0888-02D1-0511-D239688EE55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3">
            <a:extLst>
              <a:ext uri="{FF2B5EF4-FFF2-40B4-BE49-F238E27FC236}">
                <a16:creationId xmlns:a16="http://schemas.microsoft.com/office/drawing/2014/main" id="{43A64A10-FF5C-95BF-D8C7-3513B1D765C3}"/>
              </a:ext>
            </a:extLst>
          </p:cNvPr>
          <p:cNvSpPr>
            <a:spLocks noGrp="1" noChangeArrowheads="1"/>
          </p:cNvSpPr>
          <p:nvPr>
            <p:ph type="sldNum" sz="quarter" idx="12"/>
          </p:nvPr>
        </p:nvSpPr>
        <p:spPr>
          <a:ln/>
        </p:spPr>
        <p:txBody>
          <a:bodyPr/>
          <a:lstStyle>
            <a:lvl1pPr>
              <a:defRPr/>
            </a:lvl1pPr>
          </a:lstStyle>
          <a:p>
            <a:pPr>
              <a:defRPr/>
            </a:pPr>
            <a:fld id="{0A117F97-E3DB-4D46-8F2D-085935648B71}" type="slidenum">
              <a:rPr lang="el-GR" altLang="el-GR"/>
              <a:pPr>
                <a:defRPr/>
              </a:pPr>
              <a:t>‹#›</a:t>
            </a:fld>
            <a:endParaRPr lang="el-GR" altLang="el-GR"/>
          </a:p>
        </p:txBody>
      </p:sp>
    </p:spTree>
    <p:extLst>
      <p:ext uri="{BB962C8B-B14F-4D97-AF65-F5344CB8AC3E}">
        <p14:creationId xmlns:p14="http://schemas.microsoft.com/office/powerpoint/2010/main" val="4036594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E75CFC30-DA52-C496-B1C4-94691C00C319}"/>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12">
            <a:extLst>
              <a:ext uri="{FF2B5EF4-FFF2-40B4-BE49-F238E27FC236}">
                <a16:creationId xmlns:a16="http://schemas.microsoft.com/office/drawing/2014/main" id="{7194DD99-54E6-B57C-00CD-70196EAED87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3">
            <a:extLst>
              <a:ext uri="{FF2B5EF4-FFF2-40B4-BE49-F238E27FC236}">
                <a16:creationId xmlns:a16="http://schemas.microsoft.com/office/drawing/2014/main" id="{2996C2E4-477D-4354-CA9B-C9F7958BF5A7}"/>
              </a:ext>
            </a:extLst>
          </p:cNvPr>
          <p:cNvSpPr>
            <a:spLocks noGrp="1" noChangeArrowheads="1"/>
          </p:cNvSpPr>
          <p:nvPr>
            <p:ph type="sldNum" sz="quarter" idx="12"/>
          </p:nvPr>
        </p:nvSpPr>
        <p:spPr>
          <a:ln/>
        </p:spPr>
        <p:txBody>
          <a:bodyPr/>
          <a:lstStyle>
            <a:lvl1pPr>
              <a:defRPr/>
            </a:lvl1pPr>
          </a:lstStyle>
          <a:p>
            <a:pPr>
              <a:defRPr/>
            </a:pPr>
            <a:fld id="{1FA7544A-8FAC-A245-83D1-8C644926762B}" type="slidenum">
              <a:rPr lang="el-GR" altLang="el-GR"/>
              <a:pPr>
                <a:defRPr/>
              </a:pPr>
              <a:t>‹#›</a:t>
            </a:fld>
            <a:endParaRPr lang="el-GR" altLang="el-GR"/>
          </a:p>
        </p:txBody>
      </p:sp>
    </p:spTree>
    <p:extLst>
      <p:ext uri="{BB962C8B-B14F-4D97-AF65-F5344CB8AC3E}">
        <p14:creationId xmlns:p14="http://schemas.microsoft.com/office/powerpoint/2010/main" val="3280687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74270830-6CDD-E4B9-E2EC-F389CBBEB753}"/>
              </a:ext>
            </a:extLst>
          </p:cNvPr>
          <p:cNvGrpSpPr>
            <a:grpSpLocks/>
          </p:cNvGrpSpPr>
          <p:nvPr/>
        </p:nvGrpSpPr>
        <p:grpSpPr bwMode="auto">
          <a:xfrm>
            <a:off x="319088" y="1828800"/>
            <a:ext cx="8824912" cy="5029200"/>
            <a:chOff x="201" y="1152"/>
            <a:chExt cx="5559" cy="3168"/>
          </a:xfrm>
        </p:grpSpPr>
        <p:sp>
          <p:nvSpPr>
            <p:cNvPr id="1032" name="Freeform 3">
              <a:extLst>
                <a:ext uri="{FF2B5EF4-FFF2-40B4-BE49-F238E27FC236}">
                  <a16:creationId xmlns:a16="http://schemas.microsoft.com/office/drawing/2014/main" id="{1E9324C7-26C2-34E7-9841-E9D7724C3C72}"/>
                </a:ext>
              </a:extLst>
            </p:cNvPr>
            <p:cNvSpPr>
              <a:spLocks/>
            </p:cNvSpPr>
            <p:nvPr/>
          </p:nvSpPr>
          <p:spPr bwMode="ltGray">
            <a:xfrm>
              <a:off x="528" y="2909"/>
              <a:ext cx="5232" cy="1411"/>
            </a:xfrm>
            <a:custGeom>
              <a:avLst/>
              <a:gdLst>
                <a:gd name="T0" fmla="*/ 0 w 4897"/>
                <a:gd name="T1" fmla="*/ 0 h 2182"/>
                <a:gd name="T2" fmla="*/ 0 w 4897"/>
                <a:gd name="T3" fmla="*/ 28 h 2182"/>
                <a:gd name="T4" fmla="*/ 9491 w 4897"/>
                <a:gd name="T5" fmla="*/ 28 h 2182"/>
                <a:gd name="T6" fmla="*/ 949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3" name="Freeform 4">
              <a:extLst>
                <a:ext uri="{FF2B5EF4-FFF2-40B4-BE49-F238E27FC236}">
                  <a16:creationId xmlns:a16="http://schemas.microsoft.com/office/drawing/2014/main" id="{D5C13CE9-1A6B-1B20-7737-017C054626F7}"/>
                </a:ext>
              </a:extLst>
            </p:cNvPr>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4" name="Freeform 5">
              <a:extLst>
                <a:ext uri="{FF2B5EF4-FFF2-40B4-BE49-F238E27FC236}">
                  <a16:creationId xmlns:a16="http://schemas.microsoft.com/office/drawing/2014/main" id="{F1F48722-F2FF-477C-9F8A-36BB92DA7B38}"/>
                </a:ext>
              </a:extLst>
            </p:cNvPr>
            <p:cNvSpPr>
              <a:spLocks/>
            </p:cNvSpPr>
            <p:nvPr/>
          </p:nvSpPr>
          <p:spPr bwMode="ltGray">
            <a:xfrm>
              <a:off x="528" y="2932"/>
              <a:ext cx="5232" cy="1388"/>
            </a:xfrm>
            <a:custGeom>
              <a:avLst/>
              <a:gdLst>
                <a:gd name="T0" fmla="*/ 0 w 4897"/>
                <a:gd name="T1" fmla="*/ 0 h 2182"/>
                <a:gd name="T2" fmla="*/ 0 w 4897"/>
                <a:gd name="T3" fmla="*/ 24 h 2182"/>
                <a:gd name="T4" fmla="*/ 9491 w 4897"/>
                <a:gd name="T5" fmla="*/ 24 h 2182"/>
                <a:gd name="T6" fmla="*/ 949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5" name="Freeform 6">
              <a:extLst>
                <a:ext uri="{FF2B5EF4-FFF2-40B4-BE49-F238E27FC236}">
                  <a16:creationId xmlns:a16="http://schemas.microsoft.com/office/drawing/2014/main" id="{EBFB52ED-5775-8521-4FF9-0806CE86F1A9}"/>
                </a:ext>
              </a:extLst>
            </p:cNvPr>
            <p:cNvSpPr>
              <a:spLocks/>
            </p:cNvSpPr>
            <p:nvPr/>
          </p:nvSpPr>
          <p:spPr bwMode="ltGray">
            <a:xfrm>
              <a:off x="528" y="1152"/>
              <a:ext cx="4607" cy="29"/>
            </a:xfrm>
            <a:custGeom>
              <a:avLst/>
              <a:gdLst>
                <a:gd name="T0" fmla="*/ 0 w 5387"/>
                <a:gd name="T1" fmla="*/ 0 h 149"/>
                <a:gd name="T2" fmla="*/ 0 w 5387"/>
                <a:gd name="T3" fmla="*/ 0 h 149"/>
                <a:gd name="T4" fmla="*/ 1542 w 5387"/>
                <a:gd name="T5" fmla="*/ 0 h 149"/>
                <a:gd name="T6" fmla="*/ 1542 w 5387"/>
                <a:gd name="T7" fmla="*/ 0 h 149"/>
                <a:gd name="T8" fmla="*/ 0 w 5387"/>
                <a:gd name="T9" fmla="*/ 0 h 149"/>
                <a:gd name="T10" fmla="*/ 0 w 5387"/>
                <a:gd name="T11" fmla="*/ 0 h 1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87" h="149">
                  <a:moveTo>
                    <a:pt x="0" y="0"/>
                  </a:moveTo>
                  <a:lnTo>
                    <a:pt x="0" y="149"/>
                  </a:lnTo>
                  <a:lnTo>
                    <a:pt x="5387" y="149"/>
                  </a:lnTo>
                  <a:lnTo>
                    <a:pt x="5387" y="0"/>
                  </a:lnTo>
                  <a:lnTo>
                    <a:pt x="0" y="0"/>
                  </a:lnTo>
                  <a:close/>
                </a:path>
              </a:pathLst>
            </a:custGeom>
            <a:gradFill rotWithShape="1">
              <a:gsLst>
                <a:gs pos="0">
                  <a:schemeClr val="bg2">
                    <a:alpha val="0"/>
                  </a:schemeClr>
                </a:gs>
                <a:gs pos="100000">
                  <a:srgbClr val="005400"/>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sp>
          <p:nvSpPr>
            <p:cNvPr id="1036" name="Freeform 7">
              <a:extLst>
                <a:ext uri="{FF2B5EF4-FFF2-40B4-BE49-F238E27FC236}">
                  <a16:creationId xmlns:a16="http://schemas.microsoft.com/office/drawing/2014/main" id="{3FBE4C10-7AD0-0BF7-36C9-75E29B0337FA}"/>
                </a:ext>
              </a:extLst>
            </p:cNvPr>
            <p:cNvSpPr>
              <a:spLocks/>
            </p:cNvSpPr>
            <p:nvPr/>
          </p:nvSpPr>
          <p:spPr bwMode="ltGray">
            <a:xfrm>
              <a:off x="528" y="1152"/>
              <a:ext cx="29" cy="1785"/>
            </a:xfrm>
            <a:custGeom>
              <a:avLst/>
              <a:gdLst>
                <a:gd name="T0" fmla="*/ 0 w 29"/>
                <a:gd name="T1" fmla="*/ 0 h 2161"/>
                <a:gd name="T2" fmla="*/ 0 w 29"/>
                <a:gd name="T3" fmla="*/ 468 h 2161"/>
                <a:gd name="T4" fmla="*/ 29 w 29"/>
                <a:gd name="T5" fmla="*/ 468 h 2161"/>
                <a:gd name="T6" fmla="*/ 27 w 29"/>
                <a:gd name="T7" fmla="*/ 6 h 2161"/>
                <a:gd name="T8" fmla="*/ 0 w 29"/>
                <a:gd name="T9" fmla="*/ 0 h 2161"/>
                <a:gd name="T10" fmla="*/ 0 w 29"/>
                <a:gd name="T11" fmla="*/ 0 h 2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161">
                  <a:moveTo>
                    <a:pt x="0" y="0"/>
                  </a:moveTo>
                  <a:lnTo>
                    <a:pt x="0" y="2161"/>
                  </a:lnTo>
                  <a:lnTo>
                    <a:pt x="29" y="2161"/>
                  </a:lnTo>
                  <a:lnTo>
                    <a:pt x="27" y="27"/>
                  </a:lnTo>
                  <a:lnTo>
                    <a:pt x="0" y="0"/>
                  </a:lnTo>
                  <a:close/>
                </a:path>
              </a:pathLst>
            </a:custGeom>
            <a:gradFill rotWithShape="1">
              <a:gsLst>
                <a:gs pos="0">
                  <a:srgbClr val="1F791F"/>
                </a:gs>
                <a:gs pos="100000">
                  <a:schemeClr val="bg2"/>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sp>
          <p:nvSpPr>
            <p:cNvPr id="1037" name="Freeform 8">
              <a:extLst>
                <a:ext uri="{FF2B5EF4-FFF2-40B4-BE49-F238E27FC236}">
                  <a16:creationId xmlns:a16="http://schemas.microsoft.com/office/drawing/2014/main" id="{31045CE2-C6AD-3240-4C93-AFB7B27949A7}"/>
                </a:ext>
              </a:extLst>
            </p:cNvPr>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1416">
                  <a:moveTo>
                    <a:pt x="0" y="1416"/>
                  </a:moveTo>
                  <a:lnTo>
                    <a:pt x="29" y="1416"/>
                  </a:lnTo>
                  <a:lnTo>
                    <a:pt x="28" y="24"/>
                  </a:lnTo>
                  <a:lnTo>
                    <a:pt x="0" y="0"/>
                  </a:lnTo>
                  <a:lnTo>
                    <a:pt x="0" y="1416"/>
                  </a:lnTo>
                  <a:close/>
                </a:path>
              </a:pathLst>
            </a:custGeom>
            <a:gradFill rotWithShape="1">
              <a:gsLst>
                <a:gs pos="0">
                  <a:srgbClr val="1F791F"/>
                </a:gs>
                <a:gs pos="100000">
                  <a:schemeClr val="bg2">
                    <a:alpha val="0"/>
                  </a:schemeClr>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sp>
          <p:nvSpPr>
            <p:cNvPr id="1038" name="Freeform 9">
              <a:extLst>
                <a:ext uri="{FF2B5EF4-FFF2-40B4-BE49-F238E27FC236}">
                  <a16:creationId xmlns:a16="http://schemas.microsoft.com/office/drawing/2014/main" id="{A4B12730-4238-1162-BDB2-F445249067E9}"/>
                </a:ext>
              </a:extLst>
            </p:cNvPr>
            <p:cNvSpPr>
              <a:spLocks/>
            </p:cNvSpPr>
            <p:nvPr/>
          </p:nvSpPr>
          <p:spPr bwMode="ltGray">
            <a:xfrm>
              <a:off x="201" y="2904"/>
              <a:ext cx="2879" cy="29"/>
            </a:xfrm>
            <a:custGeom>
              <a:avLst/>
              <a:gdLst>
                <a:gd name="T0" fmla="*/ 0 w 5387"/>
                <a:gd name="T1" fmla="*/ 0 h 149"/>
                <a:gd name="T2" fmla="*/ 0 w 5387"/>
                <a:gd name="T3" fmla="*/ 0 h 149"/>
                <a:gd name="T4" fmla="*/ 36 w 5387"/>
                <a:gd name="T5" fmla="*/ 0 h 149"/>
                <a:gd name="T6" fmla="*/ 36 w 5387"/>
                <a:gd name="T7" fmla="*/ 0 h 149"/>
                <a:gd name="T8" fmla="*/ 0 w 5387"/>
                <a:gd name="T9" fmla="*/ 0 h 149"/>
                <a:gd name="T10" fmla="*/ 0 w 5387"/>
                <a:gd name="T11" fmla="*/ 0 h 1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87" h="149">
                  <a:moveTo>
                    <a:pt x="0" y="0"/>
                  </a:moveTo>
                  <a:lnTo>
                    <a:pt x="0" y="149"/>
                  </a:lnTo>
                  <a:lnTo>
                    <a:pt x="5387" y="149"/>
                  </a:lnTo>
                  <a:lnTo>
                    <a:pt x="5387" y="0"/>
                  </a:lnTo>
                  <a:lnTo>
                    <a:pt x="0" y="0"/>
                  </a:lnTo>
                  <a:close/>
                </a:path>
              </a:pathLst>
            </a:custGeom>
            <a:gradFill rotWithShape="1">
              <a:gsLst>
                <a:gs pos="0">
                  <a:schemeClr val="bg2">
                    <a:alpha val="0"/>
                  </a:schemeClr>
                </a:gs>
                <a:gs pos="100000">
                  <a:srgbClr val="005400"/>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sp>
          <p:nvSpPr>
            <p:cNvPr id="1039" name="Freeform 10">
              <a:extLst>
                <a:ext uri="{FF2B5EF4-FFF2-40B4-BE49-F238E27FC236}">
                  <a16:creationId xmlns:a16="http://schemas.microsoft.com/office/drawing/2014/main" id="{306C43F3-27B3-5023-AC46-FDEEDD6D200B}"/>
                </a:ext>
              </a:extLst>
            </p:cNvPr>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416">
                  <a:moveTo>
                    <a:pt x="0" y="0"/>
                  </a:moveTo>
                  <a:lnTo>
                    <a:pt x="0" y="1416"/>
                  </a:lnTo>
                  <a:lnTo>
                    <a:pt x="29" y="1416"/>
                  </a:lnTo>
                  <a:lnTo>
                    <a:pt x="30" y="27"/>
                  </a:lnTo>
                  <a:lnTo>
                    <a:pt x="0" y="0"/>
                  </a:lnTo>
                  <a:close/>
                </a:path>
              </a:pathLst>
            </a:custGeom>
            <a:gradFill rotWithShape="1">
              <a:gsLst>
                <a:gs pos="0">
                  <a:srgbClr val="1F791F"/>
                </a:gs>
                <a:gs pos="100000">
                  <a:schemeClr val="bg2">
                    <a:alpha val="10001"/>
                  </a:schemeClr>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grpSp>
      <p:sp>
        <p:nvSpPr>
          <p:cNvPr id="33803" name="Rectangle 11">
            <a:extLst>
              <a:ext uri="{FF2B5EF4-FFF2-40B4-BE49-F238E27FC236}">
                <a16:creationId xmlns:a16="http://schemas.microsoft.com/office/drawing/2014/main" id="{2E47617C-E818-8B7D-1270-9FAC0794CCF7}"/>
              </a:ext>
            </a:extLst>
          </p:cNvPr>
          <p:cNvSpPr>
            <a:spLocks noGrp="1" noChangeArrowheads="1"/>
          </p:cNvSpPr>
          <p:nvPr>
            <p:ph type="dt" sz="half" idx="2"/>
          </p:nvPr>
        </p:nvSpPr>
        <p:spPr bwMode="auto">
          <a:xfrm>
            <a:off x="838200" y="6245225"/>
            <a:ext cx="190182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latin typeface="Arial" charset="0"/>
                <a:ea typeface="ＭＳ Ｐゴシック" charset="0"/>
                <a:cs typeface="+mn-cs"/>
              </a:defRPr>
            </a:lvl1pPr>
          </a:lstStyle>
          <a:p>
            <a:pPr>
              <a:defRPr/>
            </a:pPr>
            <a:endParaRPr lang="el-GR"/>
          </a:p>
        </p:txBody>
      </p:sp>
      <p:sp>
        <p:nvSpPr>
          <p:cNvPr id="33804" name="Rectangle 12">
            <a:extLst>
              <a:ext uri="{FF2B5EF4-FFF2-40B4-BE49-F238E27FC236}">
                <a16:creationId xmlns:a16="http://schemas.microsoft.com/office/drawing/2014/main" id="{3458E3E8-36DA-1CC7-D649-89993C8A0436}"/>
              </a:ext>
            </a:extLst>
          </p:cNvPr>
          <p:cNvSpPr>
            <a:spLocks noGrp="1" noChangeArrowheads="1"/>
          </p:cNvSpPr>
          <p:nvPr>
            <p:ph type="ftr" sz="quarter" idx="3"/>
          </p:nvPr>
        </p:nvSpPr>
        <p:spPr bwMode="auto">
          <a:xfrm>
            <a:off x="34290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ea typeface="ＭＳ Ｐゴシック" charset="0"/>
                <a:cs typeface="+mn-cs"/>
              </a:defRPr>
            </a:lvl1pPr>
          </a:lstStyle>
          <a:p>
            <a:pPr>
              <a:defRPr/>
            </a:pPr>
            <a:endParaRPr lang="el-GR"/>
          </a:p>
        </p:txBody>
      </p:sp>
      <p:sp>
        <p:nvSpPr>
          <p:cNvPr id="33805" name="Rectangle 13">
            <a:extLst>
              <a:ext uri="{FF2B5EF4-FFF2-40B4-BE49-F238E27FC236}">
                <a16:creationId xmlns:a16="http://schemas.microsoft.com/office/drawing/2014/main" id="{134EC751-D5F5-597B-B4EC-0B6069E0030C}"/>
              </a:ext>
            </a:extLst>
          </p:cNvPr>
          <p:cNvSpPr>
            <a:spLocks noGrp="1" noChangeArrowheads="1"/>
          </p:cNvSpPr>
          <p:nvPr>
            <p:ph type="sldNum" sz="quarter" idx="4"/>
          </p:nvPr>
        </p:nvSpPr>
        <p:spPr bwMode="auto">
          <a:xfrm>
            <a:off x="6937375" y="6245225"/>
            <a:ext cx="190182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13241130-DB97-884C-93B9-D0DB42C3A2D7}" type="slidenum">
              <a:rPr lang="el-GR" altLang="el-GR"/>
              <a:pPr>
                <a:defRPr/>
              </a:pPr>
              <a:t>‹#›</a:t>
            </a:fld>
            <a:endParaRPr lang="el-GR" altLang="el-GR"/>
          </a:p>
        </p:txBody>
      </p:sp>
      <p:sp>
        <p:nvSpPr>
          <p:cNvPr id="33806" name="Rectangle 14">
            <a:extLst>
              <a:ext uri="{FF2B5EF4-FFF2-40B4-BE49-F238E27FC236}">
                <a16:creationId xmlns:a16="http://schemas.microsoft.com/office/drawing/2014/main" id="{66A07F94-75B8-39FF-048A-CF7BD65CE771}"/>
              </a:ext>
            </a:extLst>
          </p:cNvPr>
          <p:cNvSpPr>
            <a:spLocks noGrp="1" noRot="1" noChangeArrowheads="1"/>
          </p:cNvSpPr>
          <p:nvPr>
            <p:ph type="title"/>
          </p:nvPr>
        </p:nvSpPr>
        <p:spPr bwMode="auto">
          <a:xfrm>
            <a:off x="457200" y="244475"/>
            <a:ext cx="8385175" cy="1431925"/>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33807" name="Rectangle 15">
            <a:extLst>
              <a:ext uri="{FF2B5EF4-FFF2-40B4-BE49-F238E27FC236}">
                <a16:creationId xmlns:a16="http://schemas.microsoft.com/office/drawing/2014/main" id="{08F5FC95-C3B2-0875-FBF7-4CAF3EE7AED5}"/>
              </a:ext>
            </a:extLst>
          </p:cNvPr>
          <p:cNvSpPr>
            <a:spLocks noGrp="1" noRot="1" noChangeArrowheads="1"/>
          </p:cNvSpPr>
          <p:nvPr>
            <p:ph type="body" idx="1"/>
          </p:nvPr>
        </p:nvSpPr>
        <p:spPr bwMode="auto">
          <a:xfrm>
            <a:off x="838200" y="1905000"/>
            <a:ext cx="8007350" cy="41910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cSld>
  <p:clrMap bg1="dk2" tx1="lt1" bg2="dk1" tx2="lt2" accent1="accent1" accent2="accent2" accent3="accent3" accent4="accent4" accent5="accent5" accent6="accent6" hlink="hlink" folHlink="folHlink"/>
  <p:sldLayoutIdLst>
    <p:sldLayoutId id="2147483816"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cs typeface="ＭＳ Ｐゴシック"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cs typeface="ＭＳ Ｐゴシック"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cs typeface="ＭＳ Ｐゴシック"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cs typeface="ＭＳ Ｐゴシック"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5DC601B-6D06-517B-0244-97E35DA8CB99}"/>
              </a:ext>
            </a:extLst>
          </p:cNvPr>
          <p:cNvSpPr>
            <a:spLocks noGrp="1" noRot="1" noChangeArrowheads="1"/>
          </p:cNvSpPr>
          <p:nvPr>
            <p:ph type="title"/>
          </p:nvPr>
        </p:nvSpPr>
        <p:spPr>
          <a:xfrm>
            <a:off x="323850" y="333375"/>
            <a:ext cx="8385175" cy="1079500"/>
          </a:xfrm>
        </p:spPr>
        <p:txBody>
          <a:bodyPr/>
          <a:lstStyle/>
          <a:p>
            <a:pPr eaLnBrk="1" hangingPunct="1">
              <a:defRPr/>
            </a:pPr>
            <a:r>
              <a:rPr lang="en-US" dirty="0">
                <a:cs typeface="+mj-cs"/>
              </a:rPr>
              <a:t>Preparation of a research project</a:t>
            </a:r>
            <a:endParaRPr lang="el-GR" dirty="0">
              <a:cs typeface="+mj-cs"/>
            </a:endParaRPr>
          </a:p>
        </p:txBody>
      </p:sp>
      <p:sp>
        <p:nvSpPr>
          <p:cNvPr id="16387" name="Rectangle 3">
            <a:extLst>
              <a:ext uri="{FF2B5EF4-FFF2-40B4-BE49-F238E27FC236}">
                <a16:creationId xmlns:a16="http://schemas.microsoft.com/office/drawing/2014/main" id="{61D4A99F-8687-C8EA-0AAE-41EF752515B8}"/>
              </a:ext>
            </a:extLst>
          </p:cNvPr>
          <p:cNvSpPr>
            <a:spLocks noGrp="1" noRot="1" noChangeArrowheads="1"/>
          </p:cNvSpPr>
          <p:nvPr>
            <p:ph type="body" idx="1"/>
          </p:nvPr>
        </p:nvSpPr>
        <p:spPr/>
        <p:txBody>
          <a:bodyPr/>
          <a:lstStyle/>
          <a:p>
            <a:pPr eaLnBrk="1" hangingPunct="1">
              <a:buFont typeface="Wingdings" charset="0"/>
              <a:buChar char="§"/>
              <a:defRPr/>
            </a:pPr>
            <a:r>
              <a:rPr lang="en-US" dirty="0">
                <a:cs typeface="+mn-cs"/>
              </a:rPr>
              <a:t>Selection of topic</a:t>
            </a:r>
          </a:p>
          <a:p>
            <a:pPr eaLnBrk="1" hangingPunct="1">
              <a:buFont typeface="Wingdings" charset="0"/>
              <a:buChar char="§"/>
              <a:defRPr/>
            </a:pPr>
            <a:r>
              <a:rPr lang="en-US" dirty="0">
                <a:cs typeface="+mn-cs"/>
              </a:rPr>
              <a:t>Deciding on a purpose</a:t>
            </a:r>
          </a:p>
          <a:p>
            <a:pPr eaLnBrk="1" hangingPunct="1">
              <a:buFont typeface="Wingdings" charset="0"/>
              <a:buChar char="§"/>
              <a:defRPr/>
            </a:pPr>
            <a:r>
              <a:rPr lang="en-US" dirty="0">
                <a:cs typeface="+mn-cs"/>
              </a:rPr>
              <a:t>Preparing a rationale</a:t>
            </a:r>
          </a:p>
          <a:p>
            <a:pPr eaLnBrk="1" hangingPunct="1">
              <a:buFont typeface="Wingdings" charset="0"/>
              <a:buChar char="§"/>
              <a:defRPr/>
            </a:pPr>
            <a:r>
              <a:rPr lang="en-US" dirty="0">
                <a:cs typeface="+mn-cs"/>
              </a:rPr>
              <a:t>Writing an abstract</a:t>
            </a:r>
            <a:endParaRPr lang="el-GR" dirty="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94B0ECF-475B-9062-E1D4-7B96F0D1D914}"/>
              </a:ext>
            </a:extLst>
          </p:cNvPr>
          <p:cNvSpPr>
            <a:spLocks noGrp="1" noRot="1" noChangeArrowheads="1"/>
          </p:cNvSpPr>
          <p:nvPr>
            <p:ph type="title"/>
          </p:nvPr>
        </p:nvSpPr>
        <p:spPr/>
        <p:txBody>
          <a:bodyPr/>
          <a:lstStyle/>
          <a:p>
            <a:pPr eaLnBrk="1" hangingPunct="1">
              <a:defRPr/>
            </a:pPr>
            <a:r>
              <a:rPr lang="en-US" sz="4000" dirty="0">
                <a:cs typeface="+mj-cs"/>
              </a:rPr>
              <a:t>Which of the following are appropriate topics for this class? </a:t>
            </a:r>
            <a:endParaRPr lang="el-GR" sz="4000" dirty="0">
              <a:cs typeface="+mj-cs"/>
            </a:endParaRPr>
          </a:p>
        </p:txBody>
      </p:sp>
      <p:sp>
        <p:nvSpPr>
          <p:cNvPr id="19459" name="Rectangle 3">
            <a:extLst>
              <a:ext uri="{FF2B5EF4-FFF2-40B4-BE49-F238E27FC236}">
                <a16:creationId xmlns:a16="http://schemas.microsoft.com/office/drawing/2014/main" id="{74215B6F-FB59-FDCE-D6F4-95B54E134958}"/>
              </a:ext>
            </a:extLst>
          </p:cNvPr>
          <p:cNvSpPr>
            <a:spLocks noGrp="1" noRot="1" noChangeArrowheads="1"/>
          </p:cNvSpPr>
          <p:nvPr>
            <p:ph type="body" sz="half" idx="1"/>
          </p:nvPr>
        </p:nvSpPr>
        <p:spPr>
          <a:xfrm>
            <a:off x="250825" y="1905000"/>
            <a:ext cx="4513263" cy="4548188"/>
          </a:xfrm>
        </p:spPr>
        <p:txBody>
          <a:bodyPr/>
          <a:lstStyle/>
          <a:p>
            <a:pPr eaLnBrk="1" hangingPunct="1">
              <a:lnSpc>
                <a:spcPct val="90000"/>
              </a:lnSpc>
              <a:buFont typeface="Wingdings" charset="0"/>
              <a:buNone/>
              <a:defRPr/>
            </a:pPr>
            <a:r>
              <a:rPr lang="en-US" sz="2000" dirty="0">
                <a:cs typeface="+mn-cs"/>
              </a:rPr>
              <a:t>1. Protection of Human rights</a:t>
            </a:r>
          </a:p>
          <a:p>
            <a:pPr eaLnBrk="1" hangingPunct="1">
              <a:lnSpc>
                <a:spcPct val="90000"/>
              </a:lnSpc>
              <a:buFont typeface="Wingdings" charset="0"/>
              <a:buNone/>
              <a:defRPr/>
            </a:pPr>
            <a:r>
              <a:rPr lang="en-US" sz="2000" dirty="0">
                <a:cs typeface="+mn-cs"/>
              </a:rPr>
              <a:t>2. </a:t>
            </a:r>
            <a:r>
              <a:rPr lang="en-US" sz="2000" dirty="0">
                <a:highlight>
                  <a:srgbClr val="FFFF00"/>
                </a:highlight>
                <a:cs typeface="+mn-cs"/>
              </a:rPr>
              <a:t>The role of the IMF in the Greek crisis: two different viewpoints</a:t>
            </a:r>
          </a:p>
          <a:p>
            <a:pPr eaLnBrk="1" hangingPunct="1">
              <a:lnSpc>
                <a:spcPct val="90000"/>
              </a:lnSpc>
              <a:buFont typeface="Wingdings" charset="0"/>
              <a:buNone/>
              <a:defRPr/>
            </a:pPr>
            <a:r>
              <a:rPr lang="en-US" sz="2000" dirty="0">
                <a:cs typeface="+mn-cs"/>
              </a:rPr>
              <a:t>3. </a:t>
            </a:r>
            <a:r>
              <a:rPr lang="en-US" sz="2000" dirty="0">
                <a:highlight>
                  <a:srgbClr val="FFFF00"/>
                </a:highlight>
                <a:cs typeface="+mn-cs"/>
              </a:rPr>
              <a:t>The negative and positive impact of Euro on the Greek economy </a:t>
            </a:r>
          </a:p>
          <a:p>
            <a:pPr eaLnBrk="1" hangingPunct="1">
              <a:lnSpc>
                <a:spcPct val="90000"/>
              </a:lnSpc>
              <a:buFont typeface="Wingdings" charset="0"/>
              <a:buNone/>
              <a:defRPr/>
            </a:pPr>
            <a:r>
              <a:rPr lang="en-US" sz="2000" dirty="0">
                <a:cs typeface="+mn-cs"/>
              </a:rPr>
              <a:t>4. The recent economic crisis: causes &amp; solutions</a:t>
            </a:r>
          </a:p>
          <a:p>
            <a:pPr eaLnBrk="1" hangingPunct="1">
              <a:lnSpc>
                <a:spcPct val="90000"/>
              </a:lnSpc>
              <a:buFont typeface="Wingdings" charset="0"/>
              <a:buNone/>
              <a:defRPr/>
            </a:pPr>
            <a:r>
              <a:rPr lang="en-US" sz="2000" dirty="0">
                <a:cs typeface="+mn-cs"/>
              </a:rPr>
              <a:t>5. </a:t>
            </a:r>
            <a:r>
              <a:rPr lang="en-US" sz="2000" dirty="0">
                <a:highlight>
                  <a:srgbClr val="FFFF00"/>
                </a:highlight>
                <a:cs typeface="+mn-cs"/>
              </a:rPr>
              <a:t>The potential of free trade for Greece: pros &amp; cons</a:t>
            </a:r>
          </a:p>
          <a:p>
            <a:pPr eaLnBrk="1" hangingPunct="1">
              <a:lnSpc>
                <a:spcPct val="90000"/>
              </a:lnSpc>
              <a:buFont typeface="Wingdings" charset="0"/>
              <a:buNone/>
              <a:defRPr/>
            </a:pPr>
            <a:r>
              <a:rPr lang="en-US" sz="2000" dirty="0">
                <a:cs typeface="+mn-cs"/>
              </a:rPr>
              <a:t>6. </a:t>
            </a:r>
            <a:r>
              <a:rPr lang="en-US" sz="2000" dirty="0">
                <a:highlight>
                  <a:srgbClr val="FFFF00"/>
                </a:highlight>
                <a:cs typeface="+mn-cs"/>
              </a:rPr>
              <a:t>Free vs domestic trade</a:t>
            </a:r>
          </a:p>
          <a:p>
            <a:pPr eaLnBrk="1" hangingPunct="1">
              <a:lnSpc>
                <a:spcPct val="90000"/>
              </a:lnSpc>
              <a:buFont typeface="Wingdings" charset="0"/>
              <a:buNone/>
              <a:defRPr/>
            </a:pPr>
            <a:r>
              <a:rPr lang="en-US" sz="2000" dirty="0">
                <a:cs typeface="+mn-cs"/>
              </a:rPr>
              <a:t>7. The role of Greece in the European Union  </a:t>
            </a:r>
          </a:p>
          <a:p>
            <a:pPr eaLnBrk="1" hangingPunct="1">
              <a:lnSpc>
                <a:spcPct val="90000"/>
              </a:lnSpc>
              <a:buFont typeface="Wingdings" charset="0"/>
              <a:buNone/>
              <a:defRPr/>
            </a:pPr>
            <a:r>
              <a:rPr lang="en-US" sz="2000" dirty="0">
                <a:cs typeface="+mn-cs"/>
              </a:rPr>
              <a:t>8. </a:t>
            </a:r>
            <a:r>
              <a:rPr lang="en-US" sz="2000" dirty="0">
                <a:highlight>
                  <a:srgbClr val="FFFF00"/>
                </a:highlight>
                <a:cs typeface="+mn-cs"/>
              </a:rPr>
              <a:t>The Greek and Turkish aspect on…</a:t>
            </a:r>
          </a:p>
          <a:p>
            <a:pPr eaLnBrk="1" hangingPunct="1">
              <a:lnSpc>
                <a:spcPct val="90000"/>
              </a:lnSpc>
              <a:buFont typeface="Wingdings" pitchFamily="2" charset="2"/>
              <a:buNone/>
              <a:defRPr/>
            </a:pPr>
            <a:r>
              <a:rPr lang="en-US" sz="2000" dirty="0">
                <a:highlight>
                  <a:srgbClr val="FFFF00"/>
                </a:highlight>
                <a:cs typeface="+mn-cs"/>
              </a:rPr>
              <a:t>9. </a:t>
            </a:r>
            <a:r>
              <a:rPr lang="en-US" sz="2000" dirty="0">
                <a:highlight>
                  <a:srgbClr val="FFFF00"/>
                </a:highlight>
              </a:rPr>
              <a:t>Russian vs Ukrainian conflict </a:t>
            </a:r>
            <a:endParaRPr lang="el-GR" sz="2000" dirty="0">
              <a:highlight>
                <a:srgbClr val="FFFF00"/>
              </a:highlight>
            </a:endParaRPr>
          </a:p>
          <a:p>
            <a:pPr eaLnBrk="1" hangingPunct="1">
              <a:lnSpc>
                <a:spcPct val="90000"/>
              </a:lnSpc>
              <a:buFont typeface="Wingdings" charset="0"/>
              <a:buNone/>
              <a:defRPr/>
            </a:pPr>
            <a:endParaRPr lang="el-GR" sz="2000" dirty="0">
              <a:highlight>
                <a:srgbClr val="FFFF00"/>
              </a:highlight>
              <a:cs typeface="+mn-cs"/>
            </a:endParaRPr>
          </a:p>
        </p:txBody>
      </p:sp>
      <p:pic>
        <p:nvPicPr>
          <p:cNvPr id="24579" name="Picture 4" descr="Kilim 678a">
            <a:extLst>
              <a:ext uri="{FF2B5EF4-FFF2-40B4-BE49-F238E27FC236}">
                <a16:creationId xmlns:a16="http://schemas.microsoft.com/office/drawing/2014/main" id="{2DEBF886-0143-450C-DB39-B87D1F809E5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76825" y="2349500"/>
            <a:ext cx="3810000" cy="28575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B6AD6B42-FEF7-BE3C-37D4-F7E25FC7CF19}"/>
              </a:ext>
            </a:extLst>
          </p:cNvPr>
          <p:cNvSpPr>
            <a:spLocks noGrp="1"/>
          </p:cNvSpPr>
          <p:nvPr>
            <p:ph type="title"/>
          </p:nvPr>
        </p:nvSpPr>
        <p:spPr/>
        <p:txBody>
          <a:bodyPr/>
          <a:lstStyle/>
          <a:p>
            <a:pPr>
              <a:defRPr/>
            </a:pPr>
            <a:r>
              <a:rPr lang="en-US" sz="3600"/>
              <a:t>Some suggested </a:t>
            </a:r>
            <a:r>
              <a:rPr lang="en-US" sz="3600" dirty="0"/>
              <a:t>topics for the CA of this class</a:t>
            </a:r>
            <a:endParaRPr lang="el-GR" sz="3600" dirty="0"/>
          </a:p>
        </p:txBody>
      </p:sp>
      <p:sp>
        <p:nvSpPr>
          <p:cNvPr id="6" name="Θέση περιεχομένου 5">
            <a:extLst>
              <a:ext uri="{FF2B5EF4-FFF2-40B4-BE49-F238E27FC236}">
                <a16:creationId xmlns:a16="http://schemas.microsoft.com/office/drawing/2014/main" id="{E7D12F08-AA41-6B7F-E91B-91E76C643A35}"/>
              </a:ext>
            </a:extLst>
          </p:cNvPr>
          <p:cNvSpPr>
            <a:spLocks noGrp="1"/>
          </p:cNvSpPr>
          <p:nvPr>
            <p:ph idx="1"/>
          </p:nvPr>
        </p:nvSpPr>
        <p:spPr>
          <a:xfrm>
            <a:off x="646113" y="1916113"/>
            <a:ext cx="8007350" cy="5129212"/>
          </a:xfrm>
        </p:spPr>
        <p:txBody>
          <a:bodyPr/>
          <a:lstStyle/>
          <a:p>
            <a:pPr>
              <a:defRPr/>
            </a:pPr>
            <a:r>
              <a:rPr lang="en-US" sz="1800" dirty="0">
                <a:solidFill>
                  <a:srgbClr val="060606"/>
                </a:solidFill>
                <a:effectLst/>
              </a:rPr>
              <a:t>Freedom of opinion in social media/the press vs fake news/terrorism </a:t>
            </a:r>
            <a:endParaRPr lang="el-GR" sz="1800" dirty="0">
              <a:solidFill>
                <a:srgbClr val="060606"/>
              </a:solidFill>
              <a:effectLst/>
            </a:endParaRPr>
          </a:p>
          <a:p>
            <a:pPr>
              <a:defRPr/>
            </a:pPr>
            <a:r>
              <a:rPr lang="en-US" sz="1800" dirty="0">
                <a:solidFill>
                  <a:srgbClr val="060606"/>
                </a:solidFill>
                <a:effectLst/>
              </a:rPr>
              <a:t>Global warming: fake/outdated or real</a:t>
            </a:r>
            <a:endParaRPr lang="el-GR" sz="1800" dirty="0">
              <a:solidFill>
                <a:srgbClr val="060606"/>
              </a:solidFill>
              <a:effectLst/>
            </a:endParaRPr>
          </a:p>
          <a:p>
            <a:pPr>
              <a:defRPr/>
            </a:pPr>
            <a:r>
              <a:rPr lang="en-US" sz="1800" dirty="0">
                <a:solidFill>
                  <a:srgbClr val="060606"/>
                </a:solidFill>
                <a:effectLst/>
              </a:rPr>
              <a:t>Types of economics e.g., behavioral vs traditional</a:t>
            </a:r>
            <a:endParaRPr lang="el-GR" sz="1800" dirty="0">
              <a:solidFill>
                <a:srgbClr val="060606"/>
              </a:solidFill>
              <a:effectLst/>
            </a:endParaRPr>
          </a:p>
          <a:p>
            <a:pPr>
              <a:defRPr/>
            </a:pPr>
            <a:r>
              <a:rPr lang="en-US" sz="1800" dirty="0">
                <a:solidFill>
                  <a:srgbClr val="060606"/>
                </a:solidFill>
                <a:effectLst/>
              </a:rPr>
              <a:t>Recycling: beneficial for the environment vs profitable business</a:t>
            </a:r>
            <a:endParaRPr lang="el-GR" sz="1800" dirty="0">
              <a:solidFill>
                <a:srgbClr val="060606"/>
              </a:solidFill>
              <a:effectLst/>
            </a:endParaRPr>
          </a:p>
          <a:p>
            <a:pPr>
              <a:defRPr/>
            </a:pPr>
            <a:r>
              <a:rPr lang="en-US" sz="1800" dirty="0">
                <a:solidFill>
                  <a:srgbClr val="060606"/>
                </a:solidFill>
                <a:effectLst/>
              </a:rPr>
              <a:t>Private vs public education</a:t>
            </a:r>
            <a:endParaRPr lang="el-GR" sz="1800" dirty="0">
              <a:solidFill>
                <a:srgbClr val="060606"/>
              </a:solidFill>
              <a:effectLst/>
            </a:endParaRPr>
          </a:p>
          <a:p>
            <a:pPr>
              <a:defRPr/>
            </a:pPr>
            <a:r>
              <a:rPr lang="en-US" sz="1800" dirty="0">
                <a:solidFill>
                  <a:srgbClr val="060606"/>
                </a:solidFill>
                <a:effectLst/>
              </a:rPr>
              <a:t>Different ways of dealing with the coronavirus pandemic (comparison + evaluation)</a:t>
            </a:r>
            <a:endParaRPr lang="el-GR" sz="1800" dirty="0">
              <a:solidFill>
                <a:srgbClr val="060606"/>
              </a:solidFill>
              <a:effectLst/>
            </a:endParaRPr>
          </a:p>
          <a:p>
            <a:pPr>
              <a:defRPr/>
            </a:pPr>
            <a:r>
              <a:rPr lang="en-US" sz="1800" dirty="0">
                <a:solidFill>
                  <a:srgbClr val="060606"/>
                </a:solidFill>
                <a:effectLst/>
              </a:rPr>
              <a:t>(examples: emotional e. g. Elizabeth Gilbert, physical/practical etc.)</a:t>
            </a:r>
            <a:endParaRPr lang="el-GR" sz="1800" dirty="0">
              <a:solidFill>
                <a:srgbClr val="060606"/>
              </a:solidFill>
              <a:effectLst/>
            </a:endParaRPr>
          </a:p>
          <a:p>
            <a:pPr>
              <a:defRPr/>
            </a:pPr>
            <a:r>
              <a:rPr lang="en-US" sz="1800" dirty="0">
                <a:solidFill>
                  <a:srgbClr val="060606"/>
                </a:solidFill>
                <a:effectLst/>
              </a:rPr>
              <a:t>Future consequences of the pandemic: the positive and negative view</a:t>
            </a:r>
            <a:endParaRPr lang="el-GR" sz="1800" dirty="0">
              <a:solidFill>
                <a:srgbClr val="060606"/>
              </a:solidFill>
              <a:effectLst/>
            </a:endParaRPr>
          </a:p>
          <a:p>
            <a:pPr>
              <a:defRPr/>
            </a:pPr>
            <a:r>
              <a:rPr lang="en-US" sz="1800" dirty="0">
                <a:solidFill>
                  <a:srgbClr val="060606"/>
                </a:solidFill>
                <a:effectLst/>
              </a:rPr>
              <a:t>Comparison of different political systems </a:t>
            </a:r>
            <a:endParaRPr lang="el-GR" sz="1800" dirty="0">
              <a:solidFill>
                <a:srgbClr val="060606"/>
              </a:solidFill>
              <a:effectLst/>
            </a:endParaRPr>
          </a:p>
          <a:p>
            <a:pPr>
              <a:defRPr/>
            </a:pPr>
            <a:r>
              <a:rPr lang="en-US" sz="1800" dirty="0">
                <a:solidFill>
                  <a:srgbClr val="060606"/>
                </a:solidFill>
                <a:effectLst/>
              </a:rPr>
              <a:t>One political system/regime from different viewpoints</a:t>
            </a:r>
            <a:endParaRPr lang="el-GR" sz="1800" dirty="0">
              <a:solidFill>
                <a:srgbClr val="060606"/>
              </a:solidFill>
              <a:effectLst/>
            </a:endParaRPr>
          </a:p>
          <a:p>
            <a:pPr>
              <a:defRPr/>
            </a:pPr>
            <a:r>
              <a:rPr lang="en-US" sz="1800" dirty="0">
                <a:solidFill>
                  <a:srgbClr val="060606"/>
                </a:solidFill>
                <a:effectLst/>
              </a:rPr>
              <a:t>Different aspects of a particular war/conflict</a:t>
            </a:r>
            <a:endParaRPr lang="el-GR" sz="1800" dirty="0">
              <a:solidFill>
                <a:srgbClr val="060606"/>
              </a:solidFill>
              <a:effectLst/>
            </a:endParaRPr>
          </a:p>
          <a:p>
            <a:pPr>
              <a:defRPr/>
            </a:pPr>
            <a:r>
              <a:rPr lang="en-US" sz="1800" dirty="0">
                <a:solidFill>
                  <a:srgbClr val="060606"/>
                </a:solidFill>
                <a:effectLst/>
              </a:rPr>
              <a:t>Importance of a political/economic/historic concept</a:t>
            </a:r>
            <a:endParaRPr lang="el-GR" sz="1800" dirty="0">
              <a:solidFill>
                <a:srgbClr val="060606"/>
              </a:solidFill>
              <a:effectLst/>
            </a:endParaRPr>
          </a:p>
          <a:p>
            <a:pPr>
              <a:defRPr/>
            </a:pPr>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906560B-52D8-6DF1-AEFF-2EEA06064004}"/>
              </a:ext>
            </a:extLst>
          </p:cNvPr>
          <p:cNvSpPr>
            <a:spLocks noGrp="1" noRot="1" noChangeArrowheads="1"/>
          </p:cNvSpPr>
          <p:nvPr>
            <p:ph type="title"/>
          </p:nvPr>
        </p:nvSpPr>
        <p:spPr/>
        <p:txBody>
          <a:bodyPr/>
          <a:lstStyle/>
          <a:p>
            <a:pPr eaLnBrk="1" hangingPunct="1">
              <a:defRPr/>
            </a:pPr>
            <a:r>
              <a:rPr lang="en-US">
                <a:cs typeface="+mj-cs"/>
              </a:rPr>
              <a:t>Deciding on a purpose</a:t>
            </a:r>
            <a:endParaRPr lang="el-GR">
              <a:cs typeface="+mj-cs"/>
            </a:endParaRPr>
          </a:p>
        </p:txBody>
      </p:sp>
      <p:sp>
        <p:nvSpPr>
          <p:cNvPr id="21507" name="Rectangle 3">
            <a:extLst>
              <a:ext uri="{FF2B5EF4-FFF2-40B4-BE49-F238E27FC236}">
                <a16:creationId xmlns:a16="http://schemas.microsoft.com/office/drawing/2014/main" id="{4E9ADCD3-8EDE-D19A-E927-746E1E1A456F}"/>
              </a:ext>
            </a:extLst>
          </p:cNvPr>
          <p:cNvSpPr>
            <a:spLocks noGrp="1" noRot="1" noChangeArrowheads="1"/>
          </p:cNvSpPr>
          <p:nvPr>
            <p:ph type="body" sz="half" idx="1"/>
          </p:nvPr>
        </p:nvSpPr>
        <p:spPr>
          <a:xfrm>
            <a:off x="838200" y="1905000"/>
            <a:ext cx="3925888" cy="4191000"/>
          </a:xfrm>
        </p:spPr>
        <p:txBody>
          <a:bodyPr/>
          <a:lstStyle/>
          <a:p>
            <a:pPr eaLnBrk="1" hangingPunct="1">
              <a:buFont typeface="Wingdings" charset="0"/>
              <a:buChar char="§"/>
              <a:defRPr/>
            </a:pPr>
            <a:r>
              <a:rPr lang="en-US" sz="2800" dirty="0">
                <a:cs typeface="+mn-cs"/>
              </a:rPr>
              <a:t>There are two main types of general purposes:</a:t>
            </a:r>
          </a:p>
          <a:p>
            <a:pPr eaLnBrk="1" hangingPunct="1">
              <a:buFont typeface="Wingdings" charset="0"/>
              <a:buChar char="§"/>
              <a:defRPr/>
            </a:pPr>
            <a:endParaRPr lang="en-US" sz="2800" dirty="0">
              <a:cs typeface="+mn-cs"/>
            </a:endParaRPr>
          </a:p>
          <a:p>
            <a:pPr eaLnBrk="1" hangingPunct="1">
              <a:buFont typeface="Wingdings" charset="0"/>
              <a:buNone/>
              <a:defRPr/>
            </a:pPr>
            <a:r>
              <a:rPr lang="en-US" sz="2800" dirty="0">
                <a:cs typeface="+mn-cs"/>
              </a:rPr>
              <a:t>Informative</a:t>
            </a:r>
          </a:p>
          <a:p>
            <a:pPr eaLnBrk="1" hangingPunct="1">
              <a:buFont typeface="Wingdings" charset="0"/>
              <a:buChar char="§"/>
              <a:defRPr/>
            </a:pPr>
            <a:endParaRPr lang="en-US" sz="2800" dirty="0">
              <a:cs typeface="+mn-cs"/>
            </a:endParaRPr>
          </a:p>
          <a:p>
            <a:pPr eaLnBrk="1" hangingPunct="1">
              <a:buFont typeface="Wingdings" charset="0"/>
              <a:buNone/>
              <a:defRPr/>
            </a:pPr>
            <a:r>
              <a:rPr lang="en-US" sz="2800" dirty="0">
                <a:cs typeface="+mn-cs"/>
              </a:rPr>
              <a:t>Persuasive</a:t>
            </a:r>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l-GR" sz="2000" dirty="0"/>
          </a:p>
        </p:txBody>
      </p:sp>
      <p:pic>
        <p:nvPicPr>
          <p:cNvPr id="25603" name="Picture 4" descr="normal_archer_1">
            <a:extLst>
              <a:ext uri="{FF2B5EF4-FFF2-40B4-BE49-F238E27FC236}">
                <a16:creationId xmlns:a16="http://schemas.microsoft.com/office/drawing/2014/main" id="{09B4BBD2-2FD3-1AB8-799B-137022DD016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80063" y="2133600"/>
            <a:ext cx="2819400" cy="332422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73DD238-06BD-8BA6-D38E-7667ACE2156E}"/>
              </a:ext>
            </a:extLst>
          </p:cNvPr>
          <p:cNvSpPr>
            <a:spLocks noGrp="1" noRot="1" noChangeArrowheads="1"/>
          </p:cNvSpPr>
          <p:nvPr>
            <p:ph type="title"/>
          </p:nvPr>
        </p:nvSpPr>
        <p:spPr/>
        <p:txBody>
          <a:bodyPr/>
          <a:lstStyle/>
          <a:p>
            <a:pPr eaLnBrk="1" hangingPunct="1">
              <a:defRPr/>
            </a:pPr>
            <a:r>
              <a:rPr lang="en-US" sz="4000">
                <a:cs typeface="+mj-cs"/>
              </a:rPr>
              <a:t>Narrowing down your general purpose: an example</a:t>
            </a:r>
            <a:endParaRPr lang="el-GR" sz="4000">
              <a:cs typeface="+mj-cs"/>
            </a:endParaRPr>
          </a:p>
        </p:txBody>
      </p:sp>
      <p:sp>
        <p:nvSpPr>
          <p:cNvPr id="22531" name="Rectangle 3">
            <a:extLst>
              <a:ext uri="{FF2B5EF4-FFF2-40B4-BE49-F238E27FC236}">
                <a16:creationId xmlns:a16="http://schemas.microsoft.com/office/drawing/2014/main" id="{5690CF89-B08E-DFBD-7244-3AF236583836}"/>
              </a:ext>
            </a:extLst>
          </p:cNvPr>
          <p:cNvSpPr>
            <a:spLocks noGrp="1" noRot="1" noChangeArrowheads="1"/>
          </p:cNvSpPr>
          <p:nvPr>
            <p:ph type="body" idx="1"/>
          </p:nvPr>
        </p:nvSpPr>
        <p:spPr>
          <a:xfrm>
            <a:off x="250825" y="1905000"/>
            <a:ext cx="8594725" cy="4191000"/>
          </a:xfrm>
        </p:spPr>
        <p:txBody>
          <a:bodyPr/>
          <a:lstStyle/>
          <a:p>
            <a:pPr eaLnBrk="1" hangingPunct="1">
              <a:buFont typeface="Wingdings" charset="0"/>
              <a:buChar char="§"/>
              <a:defRPr/>
            </a:pPr>
            <a:r>
              <a:rPr lang="en-US" dirty="0">
                <a:cs typeface="+mn-cs"/>
              </a:rPr>
              <a:t>General: I want to inform my audience about the adoption of Euro in Greece</a:t>
            </a:r>
          </a:p>
          <a:p>
            <a:pPr eaLnBrk="1" hangingPunct="1">
              <a:buFont typeface="Wingdings" charset="0"/>
              <a:buChar char="§"/>
              <a:defRPr/>
            </a:pPr>
            <a:r>
              <a:rPr lang="en-US" dirty="0">
                <a:cs typeface="+mn-cs"/>
              </a:rPr>
              <a:t>Specific 1: </a:t>
            </a:r>
            <a:r>
              <a:rPr lang="en-US" u="sng" dirty="0">
                <a:solidFill>
                  <a:srgbClr val="FF0000"/>
                </a:solidFill>
                <a:cs typeface="+mn-cs"/>
              </a:rPr>
              <a:t>I would like my audience to know </a:t>
            </a:r>
            <a:r>
              <a:rPr lang="en-US" dirty="0">
                <a:cs typeface="+mn-cs"/>
              </a:rPr>
              <a:t>the impact of the Euro on the Greek economy.</a:t>
            </a:r>
          </a:p>
          <a:p>
            <a:pPr eaLnBrk="1" hangingPunct="1">
              <a:buFont typeface="Wingdings" charset="0"/>
              <a:buChar char="§"/>
              <a:defRPr/>
            </a:pPr>
            <a:r>
              <a:rPr lang="en-US" dirty="0">
                <a:cs typeface="+mn-cs"/>
              </a:rPr>
              <a:t>Specific 2: </a:t>
            </a:r>
            <a:r>
              <a:rPr lang="en-US" u="sng" dirty="0">
                <a:solidFill>
                  <a:srgbClr val="FF0000"/>
                </a:solidFill>
                <a:cs typeface="+mn-cs"/>
              </a:rPr>
              <a:t>I would like my audience to understand</a:t>
            </a:r>
            <a:r>
              <a:rPr lang="en-US" dirty="0">
                <a:cs typeface="+mn-cs"/>
              </a:rPr>
              <a:t> how the adoption of the Euro will influence the Greek consumer.</a:t>
            </a:r>
            <a:endParaRPr lang="el-GR" dirty="0">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C01CDA0-BC82-72DC-0ECF-D21FDE85CA4C}"/>
              </a:ext>
            </a:extLst>
          </p:cNvPr>
          <p:cNvSpPr>
            <a:spLocks noGrp="1" noRot="1" noChangeArrowheads="1"/>
          </p:cNvSpPr>
          <p:nvPr>
            <p:ph type="title"/>
          </p:nvPr>
        </p:nvSpPr>
        <p:spPr>
          <a:xfrm>
            <a:off x="457200" y="244475"/>
            <a:ext cx="8385175" cy="1096963"/>
          </a:xfrm>
        </p:spPr>
        <p:txBody>
          <a:bodyPr/>
          <a:lstStyle/>
          <a:p>
            <a:pPr eaLnBrk="1" hangingPunct="1">
              <a:defRPr/>
            </a:pPr>
            <a:r>
              <a:rPr lang="en-US" sz="2800" dirty="0">
                <a:cs typeface="+mj-cs"/>
              </a:rPr>
              <a:t>Possible phrases you can use to explain purpose in your rationale</a:t>
            </a:r>
            <a:endParaRPr lang="el-GR" sz="2800" dirty="0">
              <a:cs typeface="+mj-cs"/>
            </a:endParaRPr>
          </a:p>
        </p:txBody>
      </p:sp>
      <p:sp>
        <p:nvSpPr>
          <p:cNvPr id="23555" name="Rectangle 3">
            <a:extLst>
              <a:ext uri="{FF2B5EF4-FFF2-40B4-BE49-F238E27FC236}">
                <a16:creationId xmlns:a16="http://schemas.microsoft.com/office/drawing/2014/main" id="{A785AF1C-7020-1586-7779-E69CC435959D}"/>
              </a:ext>
            </a:extLst>
          </p:cNvPr>
          <p:cNvSpPr>
            <a:spLocks noGrp="1" noRot="1" noChangeArrowheads="1"/>
          </p:cNvSpPr>
          <p:nvPr>
            <p:ph type="body" idx="1"/>
          </p:nvPr>
        </p:nvSpPr>
        <p:spPr>
          <a:xfrm>
            <a:off x="252413" y="1368425"/>
            <a:ext cx="8639175" cy="5287963"/>
          </a:xfrm>
        </p:spPr>
        <p:txBody>
          <a:bodyPr/>
          <a:lstStyle/>
          <a:p>
            <a:pPr eaLnBrk="1" hangingPunct="1">
              <a:defRPr/>
            </a:pPr>
            <a:r>
              <a:rPr lang="en-US" sz="2400" dirty="0"/>
              <a:t>I would like to help you to (better) understand the difference between …</a:t>
            </a:r>
          </a:p>
          <a:p>
            <a:pPr eaLnBrk="1" hangingPunct="1">
              <a:defRPr/>
            </a:pPr>
            <a:r>
              <a:rPr lang="en-US" sz="2400" dirty="0"/>
              <a:t>My aim/ the aim of this project is to explain the reasons behind the different viewpoints …</a:t>
            </a:r>
          </a:p>
          <a:p>
            <a:pPr eaLnBrk="1" hangingPunct="1">
              <a:defRPr/>
            </a:pPr>
            <a:r>
              <a:rPr lang="en-US" sz="2400" dirty="0"/>
              <a:t>I would like to raise awareness of the real consequences of</a:t>
            </a:r>
          </a:p>
          <a:p>
            <a:pPr eaLnBrk="1" hangingPunct="1">
              <a:defRPr/>
            </a:pPr>
            <a:r>
              <a:rPr lang="en-US" sz="2400" dirty="0"/>
              <a:t>I hope to make you agree that … should be seen through different angles ..</a:t>
            </a:r>
          </a:p>
          <a:p>
            <a:pPr eaLnBrk="1" hangingPunct="1">
              <a:defRPr/>
            </a:pPr>
            <a:r>
              <a:rPr lang="en-US" sz="2400" dirty="0"/>
              <a:t>My aim is to make/help my audience realize the complexity/severity of the impact…</a:t>
            </a:r>
          </a:p>
          <a:p>
            <a:pPr eaLnBrk="1" hangingPunct="1">
              <a:defRPr/>
            </a:pPr>
            <a:r>
              <a:rPr lang="en-US" sz="2400" dirty="0"/>
              <a:t>My purpose is to alert you to the potential/danger/benefit…</a:t>
            </a:r>
          </a:p>
          <a:p>
            <a:pPr eaLnBrk="1" hangingPunct="1">
              <a:defRPr/>
            </a:pPr>
            <a:r>
              <a:rPr lang="en-US" sz="2400" dirty="0"/>
              <a:t>I would very much like to convince you about the necessity of viewing both aspects of …</a:t>
            </a:r>
          </a:p>
          <a:p>
            <a:pPr eaLnBrk="1" hangingPunct="1">
              <a:defRPr/>
            </a:pPr>
            <a:r>
              <a:rPr lang="en-US" sz="2400" dirty="0"/>
              <a:t>My main purpose is to bring attention to the … </a:t>
            </a:r>
          </a:p>
          <a:p>
            <a:pPr eaLnBrk="1" hangingPunct="1">
              <a:defRPr/>
            </a:pPr>
            <a:endParaRPr 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7FC8927-C41F-F056-007F-CA2202348A83}"/>
              </a:ext>
            </a:extLst>
          </p:cNvPr>
          <p:cNvSpPr>
            <a:spLocks noGrp="1" noRot="1" noChangeArrowheads="1"/>
          </p:cNvSpPr>
          <p:nvPr>
            <p:ph type="title"/>
          </p:nvPr>
        </p:nvSpPr>
        <p:spPr/>
        <p:txBody>
          <a:bodyPr/>
          <a:lstStyle/>
          <a:p>
            <a:pPr eaLnBrk="1" hangingPunct="1">
              <a:defRPr/>
            </a:pPr>
            <a:r>
              <a:rPr lang="en-US" sz="4000">
                <a:cs typeface="+mj-cs"/>
              </a:rPr>
              <a:t>Your purpose must have the following characteristics:</a:t>
            </a:r>
            <a:endParaRPr lang="el-GR" sz="4000">
              <a:cs typeface="+mj-cs"/>
            </a:endParaRPr>
          </a:p>
        </p:txBody>
      </p:sp>
      <p:sp>
        <p:nvSpPr>
          <p:cNvPr id="24579" name="Rectangle 3">
            <a:extLst>
              <a:ext uri="{FF2B5EF4-FFF2-40B4-BE49-F238E27FC236}">
                <a16:creationId xmlns:a16="http://schemas.microsoft.com/office/drawing/2014/main" id="{9FFA2D20-4425-574F-1D81-7B8E6C562DDF}"/>
              </a:ext>
            </a:extLst>
          </p:cNvPr>
          <p:cNvSpPr>
            <a:spLocks noGrp="1" noRot="1" noChangeArrowheads="1"/>
          </p:cNvSpPr>
          <p:nvPr>
            <p:ph type="body" sz="half" idx="1"/>
          </p:nvPr>
        </p:nvSpPr>
        <p:spPr>
          <a:xfrm>
            <a:off x="838200" y="1905000"/>
            <a:ext cx="3925888" cy="4191000"/>
          </a:xfrm>
        </p:spPr>
        <p:txBody>
          <a:bodyPr/>
          <a:lstStyle/>
          <a:p>
            <a:pPr eaLnBrk="1" hangingPunct="1">
              <a:buFont typeface="Wingdings" charset="0"/>
              <a:buChar char="§"/>
              <a:defRPr/>
            </a:pPr>
            <a:r>
              <a:rPr lang="en-US" sz="2800">
                <a:cs typeface="+mn-cs"/>
              </a:rPr>
              <a:t>It must be clear</a:t>
            </a:r>
          </a:p>
          <a:p>
            <a:pPr eaLnBrk="1" hangingPunct="1">
              <a:buFont typeface="Wingdings" charset="0"/>
              <a:buNone/>
              <a:defRPr/>
            </a:pPr>
            <a:endParaRPr lang="en-US" sz="2800">
              <a:cs typeface="+mn-cs"/>
            </a:endParaRPr>
          </a:p>
          <a:p>
            <a:pPr eaLnBrk="1" hangingPunct="1">
              <a:buFont typeface="Wingdings" charset="0"/>
              <a:buChar char="§"/>
              <a:defRPr/>
            </a:pPr>
            <a:r>
              <a:rPr lang="en-US" sz="2800">
                <a:cs typeface="+mn-cs"/>
              </a:rPr>
              <a:t>It must be realistic</a:t>
            </a:r>
          </a:p>
          <a:p>
            <a:pPr eaLnBrk="1" hangingPunct="1">
              <a:buFont typeface="Wingdings" charset="0"/>
              <a:buNone/>
              <a:defRPr/>
            </a:pPr>
            <a:endParaRPr lang="en-US" sz="2800">
              <a:cs typeface="+mn-cs"/>
            </a:endParaRPr>
          </a:p>
          <a:p>
            <a:pPr eaLnBrk="1" hangingPunct="1">
              <a:buFont typeface="Wingdings" charset="0"/>
              <a:buChar char="§"/>
              <a:defRPr/>
            </a:pPr>
            <a:r>
              <a:rPr lang="en-US" sz="2800">
                <a:cs typeface="+mn-cs"/>
              </a:rPr>
              <a:t>It must ask for a specific audience response</a:t>
            </a:r>
            <a:endParaRPr lang="el-GR" sz="2800">
              <a:cs typeface="+mn-cs"/>
            </a:endParaRPr>
          </a:p>
        </p:txBody>
      </p:sp>
      <p:pic>
        <p:nvPicPr>
          <p:cNvPr id="28675" name="Picture 4" descr="DSC_0074a">
            <a:extLst>
              <a:ext uri="{FF2B5EF4-FFF2-40B4-BE49-F238E27FC236}">
                <a16:creationId xmlns:a16="http://schemas.microsoft.com/office/drawing/2014/main" id="{DA1BD8C4-90BE-CDFF-35CE-A81D07D2BEA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68850" y="2352675"/>
            <a:ext cx="3924300" cy="2630488"/>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80C3F14B-54FB-5BB7-DC28-ABB7E0B58E1D}"/>
              </a:ext>
            </a:extLst>
          </p:cNvPr>
          <p:cNvSpPr>
            <a:spLocks noGrp="1"/>
          </p:cNvSpPr>
          <p:nvPr>
            <p:ph type="title"/>
          </p:nvPr>
        </p:nvSpPr>
        <p:spPr/>
        <p:txBody>
          <a:bodyPr/>
          <a:lstStyle/>
          <a:p>
            <a:pPr>
              <a:defRPr/>
            </a:pPr>
            <a:r>
              <a:rPr lang="en-US" sz="4000" dirty="0"/>
              <a:t>Topic and title: difference?</a:t>
            </a:r>
            <a:endParaRPr lang="el-GR" sz="4000" dirty="0"/>
          </a:p>
        </p:txBody>
      </p:sp>
      <p:sp>
        <p:nvSpPr>
          <p:cNvPr id="7" name="Θέση περιεχομένου 6">
            <a:extLst>
              <a:ext uri="{FF2B5EF4-FFF2-40B4-BE49-F238E27FC236}">
                <a16:creationId xmlns:a16="http://schemas.microsoft.com/office/drawing/2014/main" id="{CCBF5A75-3810-A080-296E-8D9B68A93A74}"/>
              </a:ext>
            </a:extLst>
          </p:cNvPr>
          <p:cNvSpPr>
            <a:spLocks noGrp="1"/>
          </p:cNvSpPr>
          <p:nvPr>
            <p:ph idx="1"/>
          </p:nvPr>
        </p:nvSpPr>
        <p:spPr>
          <a:xfrm>
            <a:off x="679450" y="1711325"/>
            <a:ext cx="8007350" cy="4191000"/>
          </a:xfrm>
        </p:spPr>
        <p:txBody>
          <a:bodyPr/>
          <a:lstStyle/>
          <a:p>
            <a:pPr>
              <a:defRPr/>
            </a:pPr>
            <a:r>
              <a:rPr lang="en-US" dirty="0"/>
              <a:t>Positive and negative effects of capitalism</a:t>
            </a:r>
          </a:p>
          <a:p>
            <a:pPr>
              <a:defRPr/>
            </a:pPr>
            <a:r>
              <a:rPr lang="en-US" dirty="0"/>
              <a:t>Capitalism: How does it affect modern society?</a:t>
            </a:r>
          </a:p>
          <a:p>
            <a:pPr>
              <a:defRPr/>
            </a:pPr>
            <a:r>
              <a:rPr lang="en-US" dirty="0"/>
              <a:t>The negative aspects of economics</a:t>
            </a:r>
          </a:p>
          <a:p>
            <a:pPr>
              <a:defRPr/>
            </a:pPr>
            <a:r>
              <a:rPr lang="en-US" dirty="0"/>
              <a:t>The economics of enough</a:t>
            </a:r>
          </a:p>
          <a:p>
            <a:pPr>
              <a:defRPr/>
            </a:pPr>
            <a:r>
              <a:rPr lang="en-US" dirty="0"/>
              <a:t>The danger of fascism</a:t>
            </a:r>
          </a:p>
          <a:p>
            <a:pPr>
              <a:defRPr/>
            </a:pPr>
            <a:r>
              <a:rPr lang="en-US" dirty="0"/>
              <a:t>Why fascism is so tempting</a:t>
            </a:r>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4ACDEE35-9B2A-61EF-D2BB-A793EFDD5831}"/>
              </a:ext>
            </a:extLst>
          </p:cNvPr>
          <p:cNvSpPr>
            <a:spLocks noGrp="1"/>
          </p:cNvSpPr>
          <p:nvPr>
            <p:ph type="title"/>
          </p:nvPr>
        </p:nvSpPr>
        <p:spPr/>
        <p:txBody>
          <a:bodyPr/>
          <a:lstStyle/>
          <a:p>
            <a:pPr>
              <a:defRPr/>
            </a:pPr>
            <a:r>
              <a:rPr lang="en-US" sz="3200" dirty="0"/>
              <a:t>Topic: inform</a:t>
            </a:r>
            <a:br>
              <a:rPr lang="en-US" sz="3200" dirty="0"/>
            </a:br>
            <a:r>
              <a:rPr lang="en-US" sz="3200" dirty="0"/>
              <a:t>Title: inform &amp; attract attention</a:t>
            </a:r>
            <a:endParaRPr lang="el-GR" sz="3200" dirty="0"/>
          </a:p>
        </p:txBody>
      </p:sp>
      <p:sp>
        <p:nvSpPr>
          <p:cNvPr id="7" name="Θέση περιεχομένου 6">
            <a:extLst>
              <a:ext uri="{FF2B5EF4-FFF2-40B4-BE49-F238E27FC236}">
                <a16:creationId xmlns:a16="http://schemas.microsoft.com/office/drawing/2014/main" id="{41537E4F-2FBD-4430-0795-363C12F82442}"/>
              </a:ext>
            </a:extLst>
          </p:cNvPr>
          <p:cNvSpPr>
            <a:spLocks noGrp="1"/>
          </p:cNvSpPr>
          <p:nvPr>
            <p:ph idx="1"/>
          </p:nvPr>
        </p:nvSpPr>
        <p:spPr>
          <a:xfrm>
            <a:off x="679450" y="1711325"/>
            <a:ext cx="8285163" cy="4191000"/>
          </a:xfrm>
        </p:spPr>
        <p:txBody>
          <a:bodyPr/>
          <a:lstStyle/>
          <a:p>
            <a:pPr>
              <a:defRPr/>
            </a:pPr>
            <a:r>
              <a:rPr lang="en-US" dirty="0"/>
              <a:t>Positive and negative effects of capitalism - </a:t>
            </a:r>
            <a:r>
              <a:rPr lang="en-US" dirty="0">
                <a:solidFill>
                  <a:srgbClr val="FF0000"/>
                </a:solidFill>
              </a:rPr>
              <a:t>topic</a:t>
            </a:r>
          </a:p>
          <a:p>
            <a:pPr>
              <a:defRPr/>
            </a:pPr>
            <a:r>
              <a:rPr lang="en-US" dirty="0"/>
              <a:t>Capitalism: How does it affect modern society? </a:t>
            </a:r>
            <a:r>
              <a:rPr lang="en-US" dirty="0">
                <a:solidFill>
                  <a:srgbClr val="FF0000"/>
                </a:solidFill>
              </a:rPr>
              <a:t>title</a:t>
            </a:r>
          </a:p>
          <a:p>
            <a:pPr>
              <a:defRPr/>
            </a:pPr>
            <a:r>
              <a:rPr lang="en-US" dirty="0"/>
              <a:t>The negative aspects of economics </a:t>
            </a:r>
            <a:r>
              <a:rPr lang="en-US" dirty="0">
                <a:solidFill>
                  <a:srgbClr val="FF0000"/>
                </a:solidFill>
              </a:rPr>
              <a:t>topic</a:t>
            </a:r>
          </a:p>
          <a:p>
            <a:pPr>
              <a:defRPr/>
            </a:pPr>
            <a:r>
              <a:rPr lang="en-US" dirty="0"/>
              <a:t>The economics of enough </a:t>
            </a:r>
            <a:r>
              <a:rPr lang="en-US" dirty="0">
                <a:solidFill>
                  <a:srgbClr val="FF0000"/>
                </a:solidFill>
              </a:rPr>
              <a:t>title</a:t>
            </a:r>
          </a:p>
          <a:p>
            <a:pPr>
              <a:defRPr/>
            </a:pPr>
            <a:r>
              <a:rPr lang="en-US" dirty="0"/>
              <a:t>The danger of fascism </a:t>
            </a:r>
            <a:r>
              <a:rPr lang="en-US" dirty="0">
                <a:solidFill>
                  <a:srgbClr val="FF0000"/>
                </a:solidFill>
              </a:rPr>
              <a:t>topic</a:t>
            </a:r>
          </a:p>
          <a:p>
            <a:pPr>
              <a:defRPr/>
            </a:pPr>
            <a:r>
              <a:rPr lang="en-US" dirty="0"/>
              <a:t>Why fascism is so tempting </a:t>
            </a:r>
            <a:r>
              <a:rPr lang="en-US" dirty="0">
                <a:solidFill>
                  <a:srgbClr val="FF0000"/>
                </a:solidFill>
              </a:rPr>
              <a:t>title</a:t>
            </a:r>
          </a:p>
          <a:p>
            <a:pPr>
              <a:defRPr/>
            </a:pPr>
            <a:endParaRPr 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C3EE-49F2-0676-785D-3C4127015382}"/>
              </a:ext>
            </a:extLst>
          </p:cNvPr>
          <p:cNvSpPr>
            <a:spLocks noGrp="1"/>
          </p:cNvSpPr>
          <p:nvPr>
            <p:ph type="title"/>
          </p:nvPr>
        </p:nvSpPr>
        <p:spPr>
          <a:xfrm>
            <a:off x="457200" y="244475"/>
            <a:ext cx="8385175" cy="1168400"/>
          </a:xfrm>
        </p:spPr>
        <p:txBody>
          <a:bodyPr/>
          <a:lstStyle/>
          <a:p>
            <a:pPr eaLnBrk="1" hangingPunct="1">
              <a:defRPr/>
            </a:pPr>
            <a:r>
              <a:rPr lang="en-US" dirty="0"/>
              <a:t>Preparing a short abstract</a:t>
            </a:r>
          </a:p>
        </p:txBody>
      </p:sp>
      <p:sp>
        <p:nvSpPr>
          <p:cNvPr id="3" name="Content Placeholder 2">
            <a:extLst>
              <a:ext uri="{FF2B5EF4-FFF2-40B4-BE49-F238E27FC236}">
                <a16:creationId xmlns:a16="http://schemas.microsoft.com/office/drawing/2014/main" id="{B85D959D-0DB8-631C-3DBF-043F0C40D80F}"/>
              </a:ext>
            </a:extLst>
          </p:cNvPr>
          <p:cNvSpPr>
            <a:spLocks noGrp="1"/>
          </p:cNvSpPr>
          <p:nvPr>
            <p:ph idx="1"/>
          </p:nvPr>
        </p:nvSpPr>
        <p:spPr>
          <a:xfrm>
            <a:off x="646113" y="1844675"/>
            <a:ext cx="8007350" cy="3324225"/>
          </a:xfrm>
        </p:spPr>
        <p:txBody>
          <a:bodyPr/>
          <a:lstStyle/>
          <a:p>
            <a:pPr eaLnBrk="1" hangingPunct="1">
              <a:defRPr/>
            </a:pPr>
            <a:r>
              <a:rPr lang="en-US" sz="2400" dirty="0"/>
              <a:t>A short abstract is a very short summary of the main points of your speech (2-3 lines)</a:t>
            </a:r>
          </a:p>
          <a:p>
            <a:pPr eaLnBrk="1" hangingPunct="1">
              <a:defRPr/>
            </a:pPr>
            <a:r>
              <a:rPr lang="en-US" sz="2400" dirty="0"/>
              <a:t>The main points should be expressed clearly</a:t>
            </a:r>
          </a:p>
          <a:p>
            <a:pPr eaLnBrk="1" hangingPunct="1">
              <a:defRPr/>
            </a:pPr>
            <a:r>
              <a:rPr lang="en-US" sz="2400" dirty="0"/>
              <a:t>The main points should be linked with clear connectors/signposting so that the audience  understands what you will talk about and in which order. </a:t>
            </a:r>
          </a:p>
          <a:p>
            <a:pPr eaLnBrk="1" hangingPunct="1">
              <a:defRPr/>
            </a:pPr>
            <a:r>
              <a:rPr lang="en-US" sz="2400" dirty="0"/>
              <a:t>In this CA the short abstract should have:</a:t>
            </a:r>
          </a:p>
          <a:p>
            <a:pPr marL="0" indent="0" eaLnBrk="1" hangingPunct="1">
              <a:buFont typeface="Wingdings" pitchFamily="2" charset="2"/>
              <a:buNone/>
              <a:defRPr/>
            </a:pPr>
            <a:r>
              <a:rPr lang="en-US" sz="2400" dirty="0"/>
              <a:t>	1 sentence on the topic. </a:t>
            </a:r>
          </a:p>
          <a:p>
            <a:pPr marL="0" indent="0" eaLnBrk="1" hangingPunct="1">
              <a:buFont typeface="Wingdings" pitchFamily="2" charset="2"/>
              <a:buNone/>
              <a:defRPr/>
            </a:pPr>
            <a:r>
              <a:rPr lang="en-US" sz="2400" dirty="0"/>
              <a:t>	1 sentence on each point of view presented.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B6B08-560A-0F3D-8418-4BCF2062226E}"/>
              </a:ext>
            </a:extLst>
          </p:cNvPr>
          <p:cNvSpPr>
            <a:spLocks noGrp="1"/>
          </p:cNvSpPr>
          <p:nvPr>
            <p:ph type="title"/>
          </p:nvPr>
        </p:nvSpPr>
        <p:spPr>
          <a:xfrm>
            <a:off x="457200" y="244475"/>
            <a:ext cx="8385175" cy="952500"/>
          </a:xfrm>
        </p:spPr>
        <p:txBody>
          <a:bodyPr/>
          <a:lstStyle/>
          <a:p>
            <a:pPr eaLnBrk="1" hangingPunct="1">
              <a:defRPr/>
            </a:pPr>
            <a:r>
              <a:rPr lang="en-US" sz="3200" dirty="0"/>
              <a:t>Sample student title &amp; abstract</a:t>
            </a:r>
          </a:p>
        </p:txBody>
      </p:sp>
      <p:sp>
        <p:nvSpPr>
          <p:cNvPr id="3" name="Content Placeholder 2">
            <a:extLst>
              <a:ext uri="{FF2B5EF4-FFF2-40B4-BE49-F238E27FC236}">
                <a16:creationId xmlns:a16="http://schemas.microsoft.com/office/drawing/2014/main" id="{3C3677CB-5A45-10A1-AD81-977CED1456D7}"/>
              </a:ext>
            </a:extLst>
          </p:cNvPr>
          <p:cNvSpPr>
            <a:spLocks noGrp="1"/>
          </p:cNvSpPr>
          <p:nvPr>
            <p:ph idx="1"/>
          </p:nvPr>
        </p:nvSpPr>
        <p:spPr>
          <a:xfrm>
            <a:off x="395288" y="1125538"/>
            <a:ext cx="8450262" cy="4031654"/>
          </a:xfrm>
        </p:spPr>
        <p:txBody>
          <a:bodyPr/>
          <a:lstStyle/>
          <a:p>
            <a:pPr eaLnBrk="1" hangingPunct="1">
              <a:defRPr/>
            </a:pPr>
            <a:r>
              <a:rPr lang="en-US" sz="2400" dirty="0">
                <a:latin typeface="Times New Roman" pitchFamily="18" charset="0"/>
                <a:cs typeface="Times New Roman" pitchFamily="18" charset="0"/>
              </a:rPr>
              <a:t>Title</a:t>
            </a:r>
            <a:r>
              <a:rPr lang="en-US" sz="2400" dirty="0">
                <a:effectLst/>
                <a:latin typeface="Times New Roman" pitchFamily="18" charset="0"/>
                <a:cs typeface="Times New Roman" pitchFamily="18" charset="0"/>
              </a:rPr>
              <a:t>: </a:t>
            </a:r>
            <a:r>
              <a:rPr lang="en-US" sz="2400" dirty="0">
                <a:solidFill>
                  <a:srgbClr val="060606"/>
                </a:solidFill>
                <a:effectLst/>
                <a:latin typeface="Times New Roman" pitchFamily="18" charset="0"/>
                <a:cs typeface="Times New Roman" pitchFamily="18" charset="0"/>
              </a:rPr>
              <a:t>Capitalism: how does it affect modern societies?</a:t>
            </a:r>
            <a:endParaRPr lang="en-US" sz="2000" dirty="0">
              <a:solidFill>
                <a:srgbClr val="060606"/>
              </a:solidFill>
              <a:effectLst/>
              <a:cs typeface="Times New Roman" pitchFamily="18" charset="0"/>
            </a:endParaRPr>
          </a:p>
          <a:p>
            <a:pPr eaLnBrk="1" hangingPunct="1">
              <a:defRPr/>
            </a:pPr>
            <a:endParaRPr lang="en-US" sz="2400" dirty="0">
              <a:effectLst/>
              <a:latin typeface="Times New Roman" pitchFamily="18" charset="0"/>
              <a:cs typeface="Times New Roman" pitchFamily="18" charset="0"/>
            </a:endParaRPr>
          </a:p>
          <a:p>
            <a:pPr algn="just">
              <a:defRPr/>
            </a:pPr>
            <a:r>
              <a:rPr lang="en-US" sz="2400" dirty="0">
                <a:latin typeface="Times New Roman" panose="02020603050405020304" pitchFamily="18" charset="0"/>
                <a:cs typeface="Times New Roman" pitchFamily="18" charset="0"/>
              </a:rPr>
              <a:t>Abstract: </a:t>
            </a:r>
            <a:r>
              <a:rPr lang="en-US" sz="2400" dirty="0">
                <a:solidFill>
                  <a:srgbClr val="060606"/>
                </a:solidFill>
                <a:effectLst/>
                <a:latin typeface="Times New Roman" panose="02020603050405020304" pitchFamily="18" charset="0"/>
                <a:cs typeface="Times New Roman" panose="02020603050405020304" pitchFamily="18" charset="0"/>
              </a:rPr>
              <a:t>The presentation is about how capitalism affects modern societies. The talk will start with the most important positive aspects of capitalism such as production efficiency and economic freedom. Then its main negative effects of increase of consumption, emphasis on business needs and fleeting equality will be presented. Finally, the talk will end with our personal viewpoint on capitalism.</a:t>
            </a:r>
            <a:endParaRPr lang="el-GR" sz="2400" dirty="0">
              <a:solidFill>
                <a:srgbClr val="060606"/>
              </a:solidFill>
              <a:effectLst/>
              <a:latin typeface="Times New Roman" panose="02020603050405020304" pitchFamily="18" charset="0"/>
              <a:cs typeface="Times New Roman" panose="02020603050405020304" pitchFamily="18" charset="0"/>
            </a:endParaRPr>
          </a:p>
          <a:p>
            <a:pPr algn="just" eaLnBrk="1" hangingPunct="1">
              <a:defRPr/>
            </a:pPr>
            <a:endParaRPr lang="en-US" sz="2400" dirty="0">
              <a:solidFill>
                <a:schemeClr val="bg2">
                  <a:lumMod val="50000"/>
                </a:schemeClr>
              </a:solidFill>
              <a:effectLst/>
              <a:highlight>
                <a:srgbClr val="FF0000"/>
              </a:highlight>
              <a:latin typeface="Times New Roman" pitchFamily="18" charset="0"/>
              <a:cs typeface="Times New Roman" pitchFamily="18" charset="0"/>
            </a:endParaRPr>
          </a:p>
          <a:p>
            <a:pPr eaLnBrk="1" hangingPunct="1">
              <a:defRPr/>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370DCF68-1C73-1BFF-D51F-C7322044DD7A}"/>
              </a:ext>
            </a:extLst>
          </p:cNvPr>
          <p:cNvSpPr>
            <a:spLocks noGrp="1" noRot="1" noChangeArrowheads="1"/>
          </p:cNvSpPr>
          <p:nvPr>
            <p:ph type="title" sz="quarter"/>
          </p:nvPr>
        </p:nvSpPr>
        <p:spPr>
          <a:xfrm>
            <a:off x="395288" y="476250"/>
            <a:ext cx="8447087" cy="1200150"/>
          </a:xfrm>
        </p:spPr>
        <p:txBody>
          <a:bodyPr/>
          <a:lstStyle/>
          <a:p>
            <a:pPr algn="ctr" eaLnBrk="1" hangingPunct="1">
              <a:defRPr/>
            </a:pPr>
            <a:r>
              <a:rPr lang="en-US" sz="3200" dirty="0">
                <a:cs typeface="+mj-cs"/>
              </a:rPr>
              <a:t>Selection of topic</a:t>
            </a:r>
            <a:br>
              <a:rPr lang="en-US" sz="3200" dirty="0">
                <a:cs typeface="+mj-cs"/>
              </a:rPr>
            </a:br>
            <a:r>
              <a:rPr lang="en-US" sz="2400" dirty="0">
                <a:cs typeface="+mj-cs"/>
              </a:rPr>
              <a:t>Look at  the pictures. What topics can emerge for an oral presentation in this class?</a:t>
            </a:r>
            <a:endParaRPr lang="el-GR" sz="2400" dirty="0">
              <a:cs typeface="+mj-cs"/>
            </a:endParaRPr>
          </a:p>
        </p:txBody>
      </p:sp>
      <p:pic>
        <p:nvPicPr>
          <p:cNvPr id="16386" name="Picture 5" descr="eating02">
            <a:extLst>
              <a:ext uri="{FF2B5EF4-FFF2-40B4-BE49-F238E27FC236}">
                <a16:creationId xmlns:a16="http://schemas.microsoft.com/office/drawing/2014/main" id="{AAC8C09E-3FAA-1B58-2E97-E46159EA1A41}"/>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47813" y="2349500"/>
            <a:ext cx="3070225" cy="2017713"/>
          </a:xfrm>
          <a:noFill/>
          <a:extLst>
            <a:ext uri="{909E8E84-426E-40DD-AFC4-6F175D3DCCD1}">
              <a14:hiddenFill xmlns:a14="http://schemas.microsoft.com/office/drawing/2010/main">
                <a:solidFill>
                  <a:srgbClr val="FFFFFF"/>
                </a:solidFill>
              </a14:hiddenFill>
            </a:ext>
          </a:extLst>
        </p:spPr>
      </p:pic>
      <p:pic>
        <p:nvPicPr>
          <p:cNvPr id="16387" name="Picture 7" descr="smoking">
            <a:extLst>
              <a:ext uri="{FF2B5EF4-FFF2-40B4-BE49-F238E27FC236}">
                <a16:creationId xmlns:a16="http://schemas.microsoft.com/office/drawing/2014/main" id="{745B709E-42C5-B467-68EC-ECF326435D8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87900" y="2349500"/>
            <a:ext cx="3070225" cy="2017713"/>
          </a:xfrm>
          <a:noFill/>
          <a:extLst>
            <a:ext uri="{909E8E84-426E-40DD-AFC4-6F175D3DCCD1}">
              <a14:hiddenFill xmlns:a14="http://schemas.microsoft.com/office/drawing/2010/main">
                <a:solidFill>
                  <a:srgbClr val="FFFFFF"/>
                </a:solidFill>
              </a14:hiddenFill>
            </a:ext>
          </a:extLst>
        </p:spPr>
      </p:pic>
      <p:pic>
        <p:nvPicPr>
          <p:cNvPr id="16388" name="Picture 9" descr="money-2">
            <a:extLst>
              <a:ext uri="{FF2B5EF4-FFF2-40B4-BE49-F238E27FC236}">
                <a16:creationId xmlns:a16="http://schemas.microsoft.com/office/drawing/2014/main" id="{99FD0524-A337-6724-8255-4E16B661AE4D}"/>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619250" y="4508500"/>
            <a:ext cx="2959100" cy="1981200"/>
          </a:xfrm>
          <a:noFill/>
          <a:extLst>
            <a:ext uri="{909E8E84-426E-40DD-AFC4-6F175D3DCCD1}">
              <a14:hiddenFill xmlns:a14="http://schemas.microsoft.com/office/drawing/2010/main">
                <a:solidFill>
                  <a:srgbClr val="FFFFFF"/>
                </a:solidFill>
              </a14:hiddenFill>
            </a:ext>
          </a:extLst>
        </p:spPr>
      </p:pic>
      <p:pic>
        <p:nvPicPr>
          <p:cNvPr id="16389" name="Picture 11" descr="800px-Iraqi_military_men_riding_on_tank">
            <a:extLst>
              <a:ext uri="{FF2B5EF4-FFF2-40B4-BE49-F238E27FC236}">
                <a16:creationId xmlns:a16="http://schemas.microsoft.com/office/drawing/2014/main" id="{8914A8E8-2838-0FA4-929F-6CC680B9ACC7}"/>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787900" y="4508500"/>
            <a:ext cx="2951163" cy="19812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DCF400A-3443-4B75-0077-E3BFA4703B50}"/>
              </a:ext>
            </a:extLst>
          </p:cNvPr>
          <p:cNvSpPr>
            <a:spLocks noGrp="1" noRot="1" noChangeArrowheads="1"/>
          </p:cNvSpPr>
          <p:nvPr>
            <p:ph type="title"/>
          </p:nvPr>
        </p:nvSpPr>
        <p:spPr/>
        <p:txBody>
          <a:bodyPr/>
          <a:lstStyle/>
          <a:p>
            <a:pPr eaLnBrk="1" hangingPunct="1">
              <a:defRPr/>
            </a:pPr>
            <a:r>
              <a:rPr lang="en-US">
                <a:cs typeface="+mj-cs"/>
              </a:rPr>
              <a:t>Preparing a rationale</a:t>
            </a:r>
            <a:endParaRPr lang="el-GR">
              <a:cs typeface="+mj-cs"/>
            </a:endParaRPr>
          </a:p>
        </p:txBody>
      </p:sp>
      <p:sp>
        <p:nvSpPr>
          <p:cNvPr id="26627" name="Rectangle 3">
            <a:extLst>
              <a:ext uri="{FF2B5EF4-FFF2-40B4-BE49-F238E27FC236}">
                <a16:creationId xmlns:a16="http://schemas.microsoft.com/office/drawing/2014/main" id="{C6844631-B6EE-027D-C631-DC8C4FAAC8E2}"/>
              </a:ext>
            </a:extLst>
          </p:cNvPr>
          <p:cNvSpPr>
            <a:spLocks noGrp="1" noRot="1" noChangeArrowheads="1"/>
          </p:cNvSpPr>
          <p:nvPr>
            <p:ph type="body" idx="1"/>
          </p:nvPr>
        </p:nvSpPr>
        <p:spPr/>
        <p:txBody>
          <a:bodyPr/>
          <a:lstStyle/>
          <a:p>
            <a:pPr eaLnBrk="1" hangingPunct="1">
              <a:buFont typeface="Wingdings" charset="0"/>
              <a:buNone/>
              <a:defRPr/>
            </a:pPr>
            <a:r>
              <a:rPr lang="en-US" sz="2800" dirty="0">
                <a:cs typeface="+mn-cs"/>
              </a:rPr>
              <a:t>A rationale should have:</a:t>
            </a:r>
          </a:p>
          <a:p>
            <a:pPr eaLnBrk="1" hangingPunct="1">
              <a:buFont typeface="Wingdings" charset="0"/>
              <a:buNone/>
              <a:defRPr/>
            </a:pPr>
            <a:r>
              <a:rPr lang="en-US" sz="2800" dirty="0">
                <a:cs typeface="+mn-cs"/>
              </a:rPr>
              <a:t>A brief description of your topic (1-2 sentences)</a:t>
            </a:r>
          </a:p>
          <a:p>
            <a:pPr eaLnBrk="1" hangingPunct="1">
              <a:buFont typeface="Wingdings" charset="0"/>
              <a:buNone/>
              <a:defRPr/>
            </a:pPr>
            <a:r>
              <a:rPr lang="en-US" sz="2800" dirty="0">
                <a:cs typeface="+mn-cs"/>
              </a:rPr>
              <a:t>A clear justification for your choice of topic</a:t>
            </a:r>
          </a:p>
          <a:p>
            <a:pPr eaLnBrk="1" hangingPunct="1">
              <a:buFont typeface="Wingdings" charset="0"/>
              <a:buNone/>
              <a:defRPr/>
            </a:pPr>
            <a:r>
              <a:rPr lang="en-US" sz="2800" dirty="0">
                <a:cs typeface="+mn-cs"/>
              </a:rPr>
              <a:t> (at least two reasons in 1-2 sentences)</a:t>
            </a:r>
          </a:p>
          <a:p>
            <a:pPr eaLnBrk="1" hangingPunct="1">
              <a:buFont typeface="Wingdings" charset="0"/>
              <a:buNone/>
              <a:defRPr/>
            </a:pPr>
            <a:r>
              <a:rPr lang="en-US" sz="2800" dirty="0">
                <a:cs typeface="+mn-cs"/>
              </a:rPr>
              <a:t>A clear statement about your purpose (1 sentence)</a:t>
            </a:r>
          </a:p>
          <a:p>
            <a:pPr eaLnBrk="1" hangingPunct="1">
              <a:buFont typeface="Wingdings" charset="0"/>
              <a:buNone/>
              <a:defRPr/>
            </a:pPr>
            <a:r>
              <a:rPr lang="en-US" sz="2800" dirty="0">
                <a:cs typeface="+mn-cs"/>
              </a:rPr>
              <a:t>A clear justification for your choice of purpose (1 sentence)</a:t>
            </a:r>
            <a:endParaRPr lang="el-GR" sz="2800" dirty="0">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3AC1F-1888-76ED-E6AC-ED3508E83720}"/>
              </a:ext>
            </a:extLst>
          </p:cNvPr>
          <p:cNvSpPr>
            <a:spLocks noGrp="1"/>
          </p:cNvSpPr>
          <p:nvPr>
            <p:ph type="title"/>
          </p:nvPr>
        </p:nvSpPr>
        <p:spPr>
          <a:xfrm>
            <a:off x="457200" y="244475"/>
            <a:ext cx="8385175" cy="592237"/>
          </a:xfrm>
        </p:spPr>
        <p:txBody>
          <a:bodyPr/>
          <a:lstStyle/>
          <a:p>
            <a:pPr eaLnBrk="1" hangingPunct="1">
              <a:defRPr/>
            </a:pPr>
            <a:r>
              <a:rPr lang="en-US" sz="3200" dirty="0"/>
              <a:t>Sample student rationale</a:t>
            </a:r>
          </a:p>
        </p:txBody>
      </p:sp>
      <p:sp>
        <p:nvSpPr>
          <p:cNvPr id="3" name="Content Placeholder 2">
            <a:extLst>
              <a:ext uri="{FF2B5EF4-FFF2-40B4-BE49-F238E27FC236}">
                <a16:creationId xmlns:a16="http://schemas.microsoft.com/office/drawing/2014/main" id="{72B5EAA5-8EBD-0A2C-943C-141E815625FA}"/>
              </a:ext>
            </a:extLst>
          </p:cNvPr>
          <p:cNvSpPr>
            <a:spLocks noGrp="1"/>
          </p:cNvSpPr>
          <p:nvPr>
            <p:ph idx="1"/>
          </p:nvPr>
        </p:nvSpPr>
        <p:spPr>
          <a:xfrm>
            <a:off x="346868" y="845932"/>
            <a:ext cx="8450263" cy="5395912"/>
          </a:xfrm>
        </p:spPr>
        <p:txBody>
          <a:bodyPr/>
          <a:lstStyle/>
          <a:p>
            <a:pPr eaLnBrk="1" hangingPunct="1">
              <a:defRPr/>
            </a:pPr>
            <a:r>
              <a:rPr lang="en-US" sz="2400" dirty="0">
                <a:latin typeface="Times New Roman" pitchFamily="18" charset="0"/>
                <a:cs typeface="Times New Roman" pitchFamily="18" charset="0"/>
              </a:rPr>
              <a:t>Topic</a:t>
            </a:r>
            <a:r>
              <a:rPr lang="en-US" sz="2400" dirty="0">
                <a:effectLst/>
                <a:latin typeface="Times New Roman" pitchFamily="18" charset="0"/>
                <a:cs typeface="Times New Roman" pitchFamily="18" charset="0"/>
              </a:rPr>
              <a:t>: </a:t>
            </a:r>
            <a:r>
              <a:rPr lang="en-US" sz="1800" dirty="0">
                <a:effectLst/>
                <a:latin typeface="Times New Roman" pitchFamily="18" charset="0"/>
                <a:cs typeface="Times New Roman" pitchFamily="18" charset="0"/>
              </a:rPr>
              <a:t>Capitalism: how does it affect modern societies?</a:t>
            </a:r>
            <a:endParaRPr lang="en-US" sz="1800" dirty="0">
              <a:effectLst/>
              <a:cs typeface="Times New Roman" pitchFamily="18" charset="0"/>
            </a:endParaRPr>
          </a:p>
          <a:p>
            <a:pPr algn="just">
              <a:defRPr/>
            </a:pPr>
            <a:r>
              <a:rPr lang="en-US" sz="2400" dirty="0">
                <a:latin typeface="Times New Roman" pitchFamily="18" charset="0"/>
                <a:cs typeface="Times New Roman" pitchFamily="18" charset="0"/>
              </a:rPr>
              <a:t>Rationale:</a:t>
            </a:r>
          </a:p>
          <a:p>
            <a:pPr algn="just"/>
            <a:r>
              <a:rPr lang="en-US" sz="1800" b="1" u="sng" dirty="0">
                <a:effectLst/>
                <a:latin typeface="Times New Roman" panose="02020603050405020304" pitchFamily="18" charset="0"/>
                <a:ea typeface="Cambria" panose="02040503050406030204" pitchFamily="18" charset="0"/>
                <a:cs typeface="Times New Roman" panose="02020603050405020304" pitchFamily="18" charset="0"/>
              </a:rPr>
              <a:t>Topic:</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1800" dirty="0">
                <a:effectLst/>
                <a:latin typeface="Times New Roman" panose="02020603050405020304" pitchFamily="18" charset="0"/>
                <a:ea typeface="Cambria" panose="02040503050406030204" pitchFamily="18" charset="0"/>
                <a:cs typeface="Times New Roman" panose="02020603050405020304" pitchFamily="18" charset="0"/>
              </a:rPr>
              <a:t>The topic of this project is the different ways capitalism affects modern society. In particular, it focuses its most important positive and negative aspects.</a:t>
            </a:r>
          </a:p>
          <a:p>
            <a:pPr algn="just"/>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t>
            </a:r>
            <a:endParaRPr lang="el-GR" sz="1800" dirty="0">
              <a:effectLst/>
              <a:latin typeface="Cambria" panose="02040503050406030204" pitchFamily="18" charset="0"/>
              <a:ea typeface="Cambria" panose="02040503050406030204" pitchFamily="18" charset="0"/>
              <a:cs typeface="Times New Roman" panose="02020603050405020304" pitchFamily="18" charset="0"/>
            </a:endParaRPr>
          </a:p>
          <a:p>
            <a:pPr algn="just"/>
            <a:r>
              <a:rPr lang="en-US" sz="1800" b="1" u="sng" dirty="0">
                <a:effectLst/>
                <a:latin typeface="Times New Roman" panose="02020603050405020304" pitchFamily="18" charset="0"/>
                <a:ea typeface="Cambria" panose="02040503050406030204" pitchFamily="18" charset="0"/>
                <a:cs typeface="Times New Roman" panose="02020603050405020304" pitchFamily="18" charset="0"/>
              </a:rPr>
              <a:t>Choice of topic:</a:t>
            </a:r>
            <a:r>
              <a:rPr lang="en-US" sz="1800" u="sng" dirty="0">
                <a:effectLst/>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1800" dirty="0">
                <a:effectLst/>
                <a:latin typeface="Times New Roman" panose="02020603050405020304" pitchFamily="18" charset="0"/>
                <a:ea typeface="Cambria" panose="02040503050406030204" pitchFamily="18" charset="0"/>
                <a:cs typeface="Times New Roman" panose="02020603050405020304" pitchFamily="18" charset="0"/>
              </a:rPr>
              <a:t>As a system that prevails in all developed countries, it justifies the need for discussion on the matter. Also its highly controversial nature, along with the massive misinformation and sweeping generalizations that dominate the social media call for a more careful look into its positive and negative impact on us.</a:t>
            </a:r>
            <a:endParaRPr lang="el-GR" sz="1800" dirty="0">
              <a:effectLst/>
              <a:latin typeface="Cambria" panose="02040503050406030204" pitchFamily="18" charset="0"/>
              <a:ea typeface="Cambria" panose="02040503050406030204" pitchFamily="18" charset="0"/>
              <a:cs typeface="Times New Roman" panose="02020603050405020304" pitchFamily="18" charset="0"/>
            </a:endParaRPr>
          </a:p>
          <a:p>
            <a:pPr algn="just"/>
            <a:endParaRPr lang="en-US" sz="1800" b="1" u="sng"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1800" b="1" u="sng" dirty="0">
                <a:effectLst/>
                <a:latin typeface="Times New Roman" panose="02020603050405020304" pitchFamily="18" charset="0"/>
                <a:ea typeface="Cambria" panose="02040503050406030204" pitchFamily="18" charset="0"/>
                <a:cs typeface="Times New Roman" panose="02020603050405020304" pitchFamily="18" charset="0"/>
              </a:rPr>
              <a:t>Purpose:</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The purpose of this project is to explain in more detail both the pros and cons of capitalism so that the audience can weigh their opinion on the subject. </a:t>
            </a:r>
            <a:endParaRPr lang="el-GR" sz="1800" dirty="0">
              <a:effectLst/>
              <a:latin typeface="Cambria" panose="02040503050406030204" pitchFamily="18" charset="0"/>
              <a:ea typeface="Cambria" panose="02040503050406030204" pitchFamily="18" charset="0"/>
              <a:cs typeface="Times New Roman" panose="02020603050405020304" pitchFamily="18" charset="0"/>
            </a:endParaRPr>
          </a:p>
          <a:p>
            <a:pPr algn="just"/>
            <a:endParaRPr lang="en-US" sz="1800" b="1" u="sng"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1800" b="1" u="sng" dirty="0">
                <a:effectLst/>
                <a:latin typeface="Times New Roman" panose="02020603050405020304" pitchFamily="18" charset="0"/>
                <a:ea typeface="Cambria" panose="02040503050406030204" pitchFamily="18" charset="0"/>
                <a:cs typeface="Times New Roman" panose="02020603050405020304" pitchFamily="18" charset="0"/>
              </a:rPr>
              <a:t>Choice of purpose</a:t>
            </a:r>
            <a:r>
              <a:rPr lang="en-US" sz="1800" b="1" dirty="0">
                <a:effectLst/>
                <a:latin typeface="Times New Roman" panose="02020603050405020304" pitchFamily="18" charset="0"/>
                <a:ea typeface="Cambria" panose="02040503050406030204" pitchFamily="18" charset="0"/>
                <a:cs typeface="Times New Roman" panose="02020603050405020304" pitchFamily="18" charset="0"/>
              </a:rPr>
              <a:t>:</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Because of misinformation and propaganda playing a major role in contemporary media, it is imperative that we know our rights as consumers or producers in capitalism.</a:t>
            </a:r>
            <a:endParaRPr lang="el-GR" sz="1800" dirty="0">
              <a:effectLst/>
              <a:latin typeface="Cambria" panose="02040503050406030204" pitchFamily="18" charset="0"/>
              <a:ea typeface="Cambria" panose="02040503050406030204" pitchFamily="18" charset="0"/>
              <a:cs typeface="Times New Roman" panose="02020603050405020304" pitchFamily="18" charset="0"/>
            </a:endParaRPr>
          </a:p>
          <a:p>
            <a:pPr eaLnBrk="1" hangingPunct="1">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66757D8-DEC7-1B5C-84BF-5BC3551082F2}"/>
              </a:ext>
            </a:extLst>
          </p:cNvPr>
          <p:cNvSpPr>
            <a:spLocks noGrp="1" noRot="1" noChangeArrowheads="1"/>
          </p:cNvSpPr>
          <p:nvPr>
            <p:ph type="title" sz="quarter"/>
          </p:nvPr>
        </p:nvSpPr>
        <p:spPr/>
        <p:txBody>
          <a:bodyPr/>
          <a:lstStyle/>
          <a:p>
            <a:pPr eaLnBrk="1" hangingPunct="1">
              <a:defRPr/>
            </a:pPr>
            <a:r>
              <a:rPr lang="en-US"/>
              <a:t>More promts …</a:t>
            </a:r>
            <a:endParaRPr lang="el-GR"/>
          </a:p>
        </p:txBody>
      </p:sp>
      <p:pic>
        <p:nvPicPr>
          <p:cNvPr id="17410" name="Picture 4" descr="paperwork">
            <a:extLst>
              <a:ext uri="{FF2B5EF4-FFF2-40B4-BE49-F238E27FC236}">
                <a16:creationId xmlns:a16="http://schemas.microsoft.com/office/drawing/2014/main" id="{42400D16-9CF4-980B-AC4E-9B2F0E6849C3}"/>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652588" y="1912938"/>
            <a:ext cx="3062287" cy="2017712"/>
          </a:xfrm>
          <a:noFill/>
          <a:extLst>
            <a:ext uri="{909E8E84-426E-40DD-AFC4-6F175D3DCCD1}">
              <a14:hiddenFill xmlns:a14="http://schemas.microsoft.com/office/drawing/2010/main">
                <a:solidFill>
                  <a:srgbClr val="FFFFFF"/>
                </a:solidFill>
              </a14:hiddenFill>
            </a:ext>
          </a:extLst>
        </p:spPr>
      </p:pic>
      <p:pic>
        <p:nvPicPr>
          <p:cNvPr id="17411" name="Picture 6" descr="DSC_0124a">
            <a:extLst>
              <a:ext uri="{FF2B5EF4-FFF2-40B4-BE49-F238E27FC236}">
                <a16:creationId xmlns:a16="http://schemas.microsoft.com/office/drawing/2014/main" id="{11FAF1B5-D6DC-FAB2-5846-D08D6F82470A}"/>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137150" y="1912938"/>
            <a:ext cx="3049588" cy="2017712"/>
          </a:xfrm>
          <a:noFill/>
          <a:extLst>
            <a:ext uri="{909E8E84-426E-40DD-AFC4-6F175D3DCCD1}">
              <a14:hiddenFill xmlns:a14="http://schemas.microsoft.com/office/drawing/2010/main">
                <a:solidFill>
                  <a:srgbClr val="FFFFFF"/>
                </a:solidFill>
              </a14:hiddenFill>
            </a:ext>
          </a:extLst>
        </p:spPr>
      </p:pic>
      <p:pic>
        <p:nvPicPr>
          <p:cNvPr id="17412" name="Picture 8" descr="consumerism-2">
            <a:extLst>
              <a:ext uri="{FF2B5EF4-FFF2-40B4-BE49-F238E27FC236}">
                <a16:creationId xmlns:a16="http://schemas.microsoft.com/office/drawing/2014/main" id="{D4F5379A-ABC4-D2FB-C176-A209641DC910}"/>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692275" y="4149725"/>
            <a:ext cx="2689225" cy="1981200"/>
          </a:xfrm>
          <a:noFill/>
          <a:extLst>
            <a:ext uri="{909E8E84-426E-40DD-AFC4-6F175D3DCCD1}">
              <a14:hiddenFill xmlns:a14="http://schemas.microsoft.com/office/drawing/2010/main">
                <a:solidFill>
                  <a:srgbClr val="FFFFFF"/>
                </a:solidFill>
              </a14:hiddenFill>
            </a:ext>
          </a:extLst>
        </p:spPr>
      </p:pic>
      <p:pic>
        <p:nvPicPr>
          <p:cNvPr id="17413" name="Picture 10" descr="environment-2">
            <a:extLst>
              <a:ext uri="{FF2B5EF4-FFF2-40B4-BE49-F238E27FC236}">
                <a16:creationId xmlns:a16="http://schemas.microsoft.com/office/drawing/2014/main" id="{BCACD96D-7596-7BD5-DECA-042E4564EFEE}"/>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787900" y="4149725"/>
            <a:ext cx="3032125" cy="19812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596BF26-69AF-F64A-B6FC-03378FD91E3D}"/>
              </a:ext>
            </a:extLst>
          </p:cNvPr>
          <p:cNvSpPr>
            <a:spLocks noGrp="1" noRot="1" noChangeArrowheads="1"/>
          </p:cNvSpPr>
          <p:nvPr>
            <p:ph type="title"/>
          </p:nvPr>
        </p:nvSpPr>
        <p:spPr/>
        <p:txBody>
          <a:bodyPr/>
          <a:lstStyle/>
          <a:p>
            <a:pPr eaLnBrk="1" hangingPunct="1">
              <a:defRPr/>
            </a:pPr>
            <a:r>
              <a:rPr lang="en-US">
                <a:cs typeface="+mj-cs"/>
              </a:rPr>
              <a:t>Your topic should be</a:t>
            </a:r>
            <a:endParaRPr lang="el-GR">
              <a:cs typeface="+mj-cs"/>
            </a:endParaRPr>
          </a:p>
        </p:txBody>
      </p:sp>
      <p:sp>
        <p:nvSpPr>
          <p:cNvPr id="15363" name="Rectangle 3">
            <a:extLst>
              <a:ext uri="{FF2B5EF4-FFF2-40B4-BE49-F238E27FC236}">
                <a16:creationId xmlns:a16="http://schemas.microsoft.com/office/drawing/2014/main" id="{9BA5A5A2-220F-C311-FFA3-5EA2DB871B47}"/>
              </a:ext>
            </a:extLst>
          </p:cNvPr>
          <p:cNvSpPr>
            <a:spLocks noGrp="1" noRot="1" noChangeArrowheads="1"/>
          </p:cNvSpPr>
          <p:nvPr>
            <p:ph type="body" sz="half" idx="1"/>
          </p:nvPr>
        </p:nvSpPr>
        <p:spPr>
          <a:xfrm>
            <a:off x="838200" y="1905000"/>
            <a:ext cx="3925888" cy="4191000"/>
          </a:xfrm>
        </p:spPr>
        <p:txBody>
          <a:bodyPr/>
          <a:lstStyle/>
          <a:p>
            <a:pPr eaLnBrk="1" hangingPunct="1">
              <a:buFont typeface="Wingdings" charset="0"/>
              <a:buNone/>
              <a:defRPr/>
            </a:pPr>
            <a:endParaRPr lang="en-US" sz="2800" dirty="0">
              <a:cs typeface="+mn-cs"/>
            </a:endParaRPr>
          </a:p>
          <a:p>
            <a:pPr eaLnBrk="1" hangingPunct="1">
              <a:buFont typeface="Wingdings" charset="0"/>
              <a:buNone/>
              <a:defRPr/>
            </a:pPr>
            <a:r>
              <a:rPr lang="en-US" sz="2800" dirty="0">
                <a:cs typeface="+mn-cs"/>
              </a:rPr>
              <a:t>Suitable to you</a:t>
            </a:r>
          </a:p>
          <a:p>
            <a:pPr eaLnBrk="1" hangingPunct="1">
              <a:buFont typeface="Wingdings" charset="0"/>
              <a:buNone/>
              <a:defRPr/>
            </a:pPr>
            <a:endParaRPr lang="en-US" sz="2800" dirty="0">
              <a:cs typeface="+mn-cs"/>
            </a:endParaRPr>
          </a:p>
          <a:p>
            <a:pPr eaLnBrk="1" hangingPunct="1">
              <a:buFont typeface="Wingdings" charset="0"/>
              <a:buNone/>
              <a:defRPr/>
            </a:pPr>
            <a:r>
              <a:rPr lang="en-US" sz="2800" dirty="0">
                <a:cs typeface="+mn-cs"/>
              </a:rPr>
              <a:t>Suitable to your audience</a:t>
            </a:r>
          </a:p>
          <a:p>
            <a:pPr eaLnBrk="1" hangingPunct="1">
              <a:buFont typeface="Wingdings" charset="0"/>
              <a:buNone/>
              <a:defRPr/>
            </a:pPr>
            <a:endParaRPr lang="el-GR" sz="2800" dirty="0">
              <a:cs typeface="+mn-cs"/>
            </a:endParaRPr>
          </a:p>
        </p:txBody>
      </p:sp>
      <p:pic>
        <p:nvPicPr>
          <p:cNvPr id="18435" name="Picture 4" descr="business_is_bad">
            <a:extLst>
              <a:ext uri="{FF2B5EF4-FFF2-40B4-BE49-F238E27FC236}">
                <a16:creationId xmlns:a16="http://schemas.microsoft.com/office/drawing/2014/main" id="{E0FD065A-7378-260D-BBCA-7B670B7AA50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35600" y="2500313"/>
            <a:ext cx="2251075" cy="1655762"/>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37734B0-54D3-E9CF-1FEA-55455479ED67}"/>
              </a:ext>
            </a:extLst>
          </p:cNvPr>
          <p:cNvSpPr>
            <a:spLocks noGrp="1" noRot="1" noChangeArrowheads="1"/>
          </p:cNvSpPr>
          <p:nvPr>
            <p:ph type="title"/>
          </p:nvPr>
        </p:nvSpPr>
        <p:spPr/>
        <p:txBody>
          <a:bodyPr/>
          <a:lstStyle/>
          <a:p>
            <a:pPr eaLnBrk="1" hangingPunct="1">
              <a:defRPr/>
            </a:pPr>
            <a:r>
              <a:rPr lang="en-US"/>
              <a:t>Suitable to you means…</a:t>
            </a:r>
            <a:endParaRPr lang="el-GR"/>
          </a:p>
        </p:txBody>
      </p:sp>
      <p:sp>
        <p:nvSpPr>
          <p:cNvPr id="16387" name="Rectangle 3">
            <a:extLst>
              <a:ext uri="{FF2B5EF4-FFF2-40B4-BE49-F238E27FC236}">
                <a16:creationId xmlns:a16="http://schemas.microsoft.com/office/drawing/2014/main" id="{23CB79D1-6DFB-BDD6-538B-8B3214667E0B}"/>
              </a:ext>
            </a:extLst>
          </p:cNvPr>
          <p:cNvSpPr>
            <a:spLocks noGrp="1" noRot="1" noChangeArrowheads="1"/>
          </p:cNvSpPr>
          <p:nvPr>
            <p:ph type="body" idx="1"/>
          </p:nvPr>
        </p:nvSpPr>
        <p:spPr/>
        <p:txBody>
          <a:bodyPr/>
          <a:lstStyle/>
          <a:p>
            <a:pPr eaLnBrk="1" hangingPunct="1">
              <a:buFont typeface="Wingdings" charset="0"/>
              <a:buChar char="§"/>
              <a:defRPr/>
            </a:pPr>
            <a:r>
              <a:rPr lang="en-US" dirty="0">
                <a:cs typeface="+mn-cs"/>
              </a:rPr>
              <a:t>It should interest you. You should like it.</a:t>
            </a:r>
          </a:p>
          <a:p>
            <a:pPr eaLnBrk="1" hangingPunct="1">
              <a:buFont typeface="Wingdings" charset="0"/>
              <a:buChar char="§"/>
              <a:defRPr/>
            </a:pPr>
            <a:r>
              <a:rPr lang="en-US" dirty="0">
                <a:cs typeface="+mn-cs"/>
              </a:rPr>
              <a:t>It should be manageable in terms of difficulty and time limit.</a:t>
            </a:r>
          </a:p>
          <a:p>
            <a:pPr eaLnBrk="1" hangingPunct="1">
              <a:buFont typeface="Wingdings" charset="0"/>
              <a:buChar char="§"/>
              <a:defRPr/>
            </a:pPr>
            <a:r>
              <a:rPr lang="en-US" dirty="0">
                <a:cs typeface="+mn-cs"/>
              </a:rPr>
              <a:t>It should be a challenge for you. You should want to find more about it.</a:t>
            </a:r>
            <a:endParaRPr lang="el-GR" dirty="0">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D900938-81B4-3A9A-0750-5678C926ADE0}"/>
              </a:ext>
            </a:extLst>
          </p:cNvPr>
          <p:cNvSpPr>
            <a:spLocks noGrp="1" noRot="1" noChangeArrowheads="1"/>
          </p:cNvSpPr>
          <p:nvPr>
            <p:ph type="title"/>
          </p:nvPr>
        </p:nvSpPr>
        <p:spPr>
          <a:xfrm>
            <a:off x="685800" y="333375"/>
            <a:ext cx="7772400" cy="863600"/>
          </a:xfrm>
        </p:spPr>
        <p:txBody>
          <a:bodyPr/>
          <a:lstStyle/>
          <a:p>
            <a:pPr eaLnBrk="1" hangingPunct="1">
              <a:defRPr/>
            </a:pPr>
            <a:r>
              <a:rPr lang="en-US" sz="4000"/>
              <a:t>Suitable to your audience means…</a:t>
            </a:r>
            <a:endParaRPr lang="el-GR" sz="4000"/>
          </a:p>
        </p:txBody>
      </p:sp>
      <p:sp>
        <p:nvSpPr>
          <p:cNvPr id="17411" name="Rectangle 3">
            <a:extLst>
              <a:ext uri="{FF2B5EF4-FFF2-40B4-BE49-F238E27FC236}">
                <a16:creationId xmlns:a16="http://schemas.microsoft.com/office/drawing/2014/main" id="{7852FBBD-EB74-82A4-3C24-54BAB8D0B0AF}"/>
              </a:ext>
            </a:extLst>
          </p:cNvPr>
          <p:cNvSpPr>
            <a:spLocks noGrp="1" noRot="1" noChangeArrowheads="1"/>
          </p:cNvSpPr>
          <p:nvPr>
            <p:ph type="body" sz="half" idx="1"/>
          </p:nvPr>
        </p:nvSpPr>
        <p:spPr>
          <a:xfrm>
            <a:off x="685800" y="1484313"/>
            <a:ext cx="7847013" cy="4611687"/>
          </a:xfrm>
        </p:spPr>
        <p:txBody>
          <a:bodyPr/>
          <a:lstStyle/>
          <a:p>
            <a:pPr eaLnBrk="1" hangingPunct="1">
              <a:buFont typeface="Wingdings" charset="0"/>
              <a:buChar char="§"/>
              <a:defRPr/>
            </a:pPr>
            <a:r>
              <a:rPr lang="en-US" sz="2800">
                <a:cs typeface="+mn-cs"/>
              </a:rPr>
              <a:t>They should like it and be interested in it.</a:t>
            </a:r>
          </a:p>
          <a:p>
            <a:pPr eaLnBrk="1" hangingPunct="1">
              <a:buFont typeface="Wingdings" charset="0"/>
              <a:buChar char="§"/>
              <a:defRPr/>
            </a:pPr>
            <a:r>
              <a:rPr lang="en-US" sz="2800">
                <a:cs typeface="+mn-cs"/>
              </a:rPr>
              <a:t>It could be within their concerns, problems &amp; academic interests.</a:t>
            </a:r>
          </a:p>
          <a:p>
            <a:pPr eaLnBrk="1" hangingPunct="1">
              <a:buFont typeface="Wingdings" charset="0"/>
              <a:buChar char="§"/>
              <a:defRPr/>
            </a:pPr>
            <a:r>
              <a:rPr lang="en-US" sz="2800">
                <a:cs typeface="+mn-cs"/>
              </a:rPr>
              <a:t>It should not be too difficult for them to understand both in terms of content and language.</a:t>
            </a:r>
          </a:p>
          <a:p>
            <a:pPr eaLnBrk="1" hangingPunct="1">
              <a:buFont typeface="Wingdings" charset="0"/>
              <a:buChar char="§"/>
              <a:defRPr/>
            </a:pPr>
            <a:r>
              <a:rPr lang="en-US" sz="2800">
                <a:cs typeface="+mn-cs"/>
              </a:rPr>
              <a:t>It should not be about something they already know very well. </a:t>
            </a:r>
          </a:p>
          <a:p>
            <a:pPr eaLnBrk="1" hangingPunct="1">
              <a:buFont typeface="Wingdings" charset="0"/>
              <a:buChar char="§"/>
              <a:defRPr/>
            </a:pPr>
            <a:endParaRPr lang="el-GR" sz="2800">
              <a:cs typeface="+mn-cs"/>
            </a:endParaRPr>
          </a:p>
        </p:txBody>
      </p:sp>
      <p:pic>
        <p:nvPicPr>
          <p:cNvPr id="20483" name="Picture 4" descr="DSC_0015a">
            <a:extLst>
              <a:ext uri="{FF2B5EF4-FFF2-40B4-BE49-F238E27FC236}">
                <a16:creationId xmlns:a16="http://schemas.microsoft.com/office/drawing/2014/main" id="{1D45128D-F7AA-8084-F090-252B2707C10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3438" y="4941888"/>
            <a:ext cx="2743200" cy="177165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A42CBC6-D672-74DA-236B-3A0A5B2AC05A}"/>
              </a:ext>
            </a:extLst>
          </p:cNvPr>
          <p:cNvSpPr>
            <a:spLocks noGrp="1" noRot="1" noChangeArrowheads="1"/>
          </p:cNvSpPr>
          <p:nvPr>
            <p:ph type="title"/>
          </p:nvPr>
        </p:nvSpPr>
        <p:spPr>
          <a:xfrm>
            <a:off x="685800" y="260350"/>
            <a:ext cx="7772400" cy="1008063"/>
          </a:xfrm>
        </p:spPr>
        <p:txBody>
          <a:bodyPr/>
          <a:lstStyle/>
          <a:p>
            <a:pPr eaLnBrk="1" hangingPunct="1">
              <a:defRPr/>
            </a:pPr>
            <a:r>
              <a:rPr lang="en-US" sz="4000">
                <a:cs typeface="+mj-cs"/>
              </a:rPr>
              <a:t>Narrowing down the topic</a:t>
            </a:r>
            <a:endParaRPr lang="el-GR" sz="4000">
              <a:cs typeface="+mj-cs"/>
            </a:endParaRPr>
          </a:p>
        </p:txBody>
      </p:sp>
      <p:sp>
        <p:nvSpPr>
          <p:cNvPr id="18435" name="Rectangle 3">
            <a:extLst>
              <a:ext uri="{FF2B5EF4-FFF2-40B4-BE49-F238E27FC236}">
                <a16:creationId xmlns:a16="http://schemas.microsoft.com/office/drawing/2014/main" id="{930BEB1B-37FE-0DBE-67FF-67B4FA1B51F8}"/>
              </a:ext>
            </a:extLst>
          </p:cNvPr>
          <p:cNvSpPr>
            <a:spLocks noGrp="1" noRot="1" noChangeArrowheads="1"/>
          </p:cNvSpPr>
          <p:nvPr>
            <p:ph type="body" idx="1"/>
          </p:nvPr>
        </p:nvSpPr>
        <p:spPr>
          <a:xfrm>
            <a:off x="685800" y="1268413"/>
            <a:ext cx="7772400" cy="4899025"/>
          </a:xfrm>
        </p:spPr>
        <p:txBody>
          <a:bodyPr/>
          <a:lstStyle/>
          <a:p>
            <a:pPr eaLnBrk="1" hangingPunct="1">
              <a:buFont typeface="Wingdings" charset="0"/>
              <a:buNone/>
              <a:defRPr/>
            </a:pPr>
            <a:r>
              <a:rPr lang="en-US" sz="2800" dirty="0">
                <a:cs typeface="+mn-cs"/>
              </a:rPr>
              <a:t>   The topic should be narrow enough to be easily understandable &amp; manageable in the time limit given. </a:t>
            </a:r>
          </a:p>
          <a:p>
            <a:pPr eaLnBrk="1" hangingPunct="1">
              <a:buFont typeface="Wingdings" charset="0"/>
              <a:buNone/>
              <a:defRPr/>
            </a:pPr>
            <a:r>
              <a:rPr lang="en-US" sz="2800" dirty="0">
                <a:cs typeface="+mn-cs"/>
              </a:rPr>
              <a:t>Example 1: </a:t>
            </a:r>
          </a:p>
          <a:p>
            <a:pPr eaLnBrk="1" hangingPunct="1">
              <a:buFont typeface="Wingdings" charset="0"/>
              <a:buNone/>
              <a:defRPr/>
            </a:pPr>
            <a:r>
              <a:rPr lang="en-US" sz="2800" dirty="0">
                <a:cs typeface="+mn-cs"/>
              </a:rPr>
              <a:t>Education                Greek laws on education                                             </a:t>
            </a:r>
          </a:p>
          <a:p>
            <a:pPr eaLnBrk="1" hangingPunct="1">
              <a:buFont typeface="Wingdings" charset="0"/>
              <a:buNone/>
              <a:defRPr/>
            </a:pPr>
            <a:r>
              <a:rPr lang="en-US" sz="2800" dirty="0">
                <a:cs typeface="+mn-cs"/>
              </a:rPr>
              <a:t>            Benefits of the new Greek law on tertiary education</a:t>
            </a:r>
          </a:p>
          <a:p>
            <a:pPr eaLnBrk="1" hangingPunct="1">
              <a:buFont typeface="Wingdings" charset="0"/>
              <a:buNone/>
              <a:defRPr/>
            </a:pPr>
            <a:r>
              <a:rPr lang="en-US" sz="2800" dirty="0">
                <a:cs typeface="+mn-cs"/>
              </a:rPr>
              <a:t>Example 2:</a:t>
            </a:r>
          </a:p>
          <a:p>
            <a:pPr eaLnBrk="1" hangingPunct="1">
              <a:buFont typeface="Wingdings" charset="0"/>
              <a:buNone/>
              <a:defRPr/>
            </a:pPr>
            <a:r>
              <a:rPr lang="en-US" sz="2800" dirty="0">
                <a:cs typeface="+mn-cs"/>
              </a:rPr>
              <a:t>Social issues         Unemployment             Plan for combating Greek unemployment</a:t>
            </a:r>
            <a:endParaRPr lang="el-GR" sz="2800" dirty="0">
              <a:cs typeface="+mn-cs"/>
            </a:endParaRPr>
          </a:p>
        </p:txBody>
      </p:sp>
      <p:sp>
        <p:nvSpPr>
          <p:cNvPr id="21507" name="Line 4">
            <a:extLst>
              <a:ext uri="{FF2B5EF4-FFF2-40B4-BE49-F238E27FC236}">
                <a16:creationId xmlns:a16="http://schemas.microsoft.com/office/drawing/2014/main" id="{5875FE12-3D25-271A-F664-663071408F24}"/>
              </a:ext>
            </a:extLst>
          </p:cNvPr>
          <p:cNvSpPr>
            <a:spLocks noChangeShapeType="1"/>
          </p:cNvSpPr>
          <p:nvPr/>
        </p:nvSpPr>
        <p:spPr bwMode="auto">
          <a:xfrm>
            <a:off x="1116013" y="3860800"/>
            <a:ext cx="647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21508" name="Line 6">
            <a:extLst>
              <a:ext uri="{FF2B5EF4-FFF2-40B4-BE49-F238E27FC236}">
                <a16:creationId xmlns:a16="http://schemas.microsoft.com/office/drawing/2014/main" id="{7DBD5623-FAF2-BE44-EC95-6314B8113F7B}"/>
              </a:ext>
            </a:extLst>
          </p:cNvPr>
          <p:cNvSpPr>
            <a:spLocks noChangeShapeType="1"/>
          </p:cNvSpPr>
          <p:nvPr/>
        </p:nvSpPr>
        <p:spPr bwMode="auto">
          <a:xfrm>
            <a:off x="2411413" y="3357563"/>
            <a:ext cx="10080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21509" name="Line 7">
            <a:extLst>
              <a:ext uri="{FF2B5EF4-FFF2-40B4-BE49-F238E27FC236}">
                <a16:creationId xmlns:a16="http://schemas.microsoft.com/office/drawing/2014/main" id="{FB8A0F05-7FC5-70C3-3A0E-E0459F2056D7}"/>
              </a:ext>
            </a:extLst>
          </p:cNvPr>
          <p:cNvSpPr>
            <a:spLocks noChangeShapeType="1"/>
          </p:cNvSpPr>
          <p:nvPr/>
        </p:nvSpPr>
        <p:spPr bwMode="auto">
          <a:xfrm>
            <a:off x="3059113" y="5300663"/>
            <a:ext cx="5762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21510" name="Line 8">
            <a:extLst>
              <a:ext uri="{FF2B5EF4-FFF2-40B4-BE49-F238E27FC236}">
                <a16:creationId xmlns:a16="http://schemas.microsoft.com/office/drawing/2014/main" id="{815721AE-6D83-C7C6-EA7A-382AD855E546}"/>
              </a:ext>
            </a:extLst>
          </p:cNvPr>
          <p:cNvSpPr>
            <a:spLocks noChangeShapeType="1"/>
          </p:cNvSpPr>
          <p:nvPr/>
        </p:nvSpPr>
        <p:spPr bwMode="auto">
          <a:xfrm>
            <a:off x="6516688" y="5373688"/>
            <a:ext cx="7191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59EEAB-2795-BE72-44D0-2DD54259E12D}"/>
              </a:ext>
            </a:extLst>
          </p:cNvPr>
          <p:cNvSpPr>
            <a:spLocks noGrp="1"/>
          </p:cNvSpPr>
          <p:nvPr>
            <p:ph type="title"/>
          </p:nvPr>
        </p:nvSpPr>
        <p:spPr/>
        <p:txBody>
          <a:bodyPr/>
          <a:lstStyle/>
          <a:p>
            <a:pPr>
              <a:defRPr/>
            </a:pPr>
            <a:r>
              <a:rPr lang="en-US" dirty="0"/>
              <a:t>In this CA …</a:t>
            </a:r>
            <a:endParaRPr lang="el-GR" dirty="0"/>
          </a:p>
        </p:txBody>
      </p:sp>
      <p:sp>
        <p:nvSpPr>
          <p:cNvPr id="3" name="Θέση περιεχομένου 2">
            <a:extLst>
              <a:ext uri="{FF2B5EF4-FFF2-40B4-BE49-F238E27FC236}">
                <a16:creationId xmlns:a16="http://schemas.microsoft.com/office/drawing/2014/main" id="{4D677D0E-2038-EC3F-7509-058AAB05A79D}"/>
              </a:ext>
            </a:extLst>
          </p:cNvPr>
          <p:cNvSpPr>
            <a:spLocks noGrp="1"/>
          </p:cNvSpPr>
          <p:nvPr>
            <p:ph idx="1"/>
          </p:nvPr>
        </p:nvSpPr>
        <p:spPr>
          <a:xfrm>
            <a:off x="539750" y="2060575"/>
            <a:ext cx="7820025" cy="3168650"/>
          </a:xfrm>
        </p:spPr>
        <p:txBody>
          <a:bodyPr/>
          <a:lstStyle/>
          <a:p>
            <a:pPr>
              <a:defRPr/>
            </a:pPr>
            <a:r>
              <a:rPr lang="en-US" dirty="0"/>
              <a:t>Topic: present (compare &amp; evaluate) different aspects of an issue &amp; your own viewpoint</a:t>
            </a:r>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6D25662-D5AE-C4BB-EA77-BB1E7B731E84}"/>
              </a:ext>
            </a:extLst>
          </p:cNvPr>
          <p:cNvSpPr>
            <a:spLocks noGrp="1" noRot="1" noChangeArrowheads="1"/>
          </p:cNvSpPr>
          <p:nvPr>
            <p:ph type="title"/>
          </p:nvPr>
        </p:nvSpPr>
        <p:spPr/>
        <p:txBody>
          <a:bodyPr/>
          <a:lstStyle/>
          <a:p>
            <a:pPr eaLnBrk="1" hangingPunct="1">
              <a:defRPr/>
            </a:pPr>
            <a:r>
              <a:rPr lang="en-US" sz="3600" dirty="0">
                <a:cs typeface="+mj-cs"/>
              </a:rPr>
              <a:t>Which of the following are appropriate topics for this class? </a:t>
            </a:r>
            <a:endParaRPr lang="el-GR" sz="3600" dirty="0">
              <a:cs typeface="+mj-cs"/>
            </a:endParaRPr>
          </a:p>
        </p:txBody>
      </p:sp>
      <p:sp>
        <p:nvSpPr>
          <p:cNvPr id="19459" name="Rectangle 3">
            <a:extLst>
              <a:ext uri="{FF2B5EF4-FFF2-40B4-BE49-F238E27FC236}">
                <a16:creationId xmlns:a16="http://schemas.microsoft.com/office/drawing/2014/main" id="{D04EAD15-E57D-DB3E-9DBF-0440D4FE366F}"/>
              </a:ext>
            </a:extLst>
          </p:cNvPr>
          <p:cNvSpPr>
            <a:spLocks noGrp="1" noRot="1" noChangeArrowheads="1"/>
          </p:cNvSpPr>
          <p:nvPr>
            <p:ph type="body" sz="half" idx="1"/>
          </p:nvPr>
        </p:nvSpPr>
        <p:spPr>
          <a:xfrm>
            <a:off x="250825" y="1905000"/>
            <a:ext cx="4513263" cy="4548188"/>
          </a:xfrm>
        </p:spPr>
        <p:txBody>
          <a:bodyPr/>
          <a:lstStyle/>
          <a:p>
            <a:pPr eaLnBrk="1" hangingPunct="1">
              <a:lnSpc>
                <a:spcPct val="90000"/>
              </a:lnSpc>
              <a:buFont typeface="Wingdings" charset="0"/>
              <a:buNone/>
              <a:defRPr/>
            </a:pPr>
            <a:r>
              <a:rPr lang="en-US" sz="2000" dirty="0">
                <a:cs typeface="+mn-cs"/>
              </a:rPr>
              <a:t>1. Protection of Human rights</a:t>
            </a:r>
          </a:p>
          <a:p>
            <a:pPr eaLnBrk="1" hangingPunct="1">
              <a:lnSpc>
                <a:spcPct val="90000"/>
              </a:lnSpc>
              <a:buFont typeface="Wingdings" charset="0"/>
              <a:buNone/>
              <a:defRPr/>
            </a:pPr>
            <a:r>
              <a:rPr lang="en-US" sz="2000" dirty="0">
                <a:cs typeface="+mn-cs"/>
              </a:rPr>
              <a:t>2. The role of the IMF in the Greek crisis: two different viewpoints</a:t>
            </a:r>
          </a:p>
          <a:p>
            <a:pPr eaLnBrk="1" hangingPunct="1">
              <a:lnSpc>
                <a:spcPct val="90000"/>
              </a:lnSpc>
              <a:buFont typeface="Wingdings" charset="0"/>
              <a:buNone/>
              <a:defRPr/>
            </a:pPr>
            <a:r>
              <a:rPr lang="en-US" sz="2000" dirty="0">
                <a:cs typeface="+mn-cs"/>
              </a:rPr>
              <a:t>3. The negative and positive impact of Euro on the Greek economy </a:t>
            </a:r>
          </a:p>
          <a:p>
            <a:pPr eaLnBrk="1" hangingPunct="1">
              <a:lnSpc>
                <a:spcPct val="90000"/>
              </a:lnSpc>
              <a:buFont typeface="Wingdings" charset="0"/>
              <a:buNone/>
              <a:defRPr/>
            </a:pPr>
            <a:r>
              <a:rPr lang="en-US" sz="2000" dirty="0">
                <a:cs typeface="+mn-cs"/>
              </a:rPr>
              <a:t>4. The recent economic crisis: causes &amp; solutions</a:t>
            </a:r>
          </a:p>
          <a:p>
            <a:pPr eaLnBrk="1" hangingPunct="1">
              <a:lnSpc>
                <a:spcPct val="90000"/>
              </a:lnSpc>
              <a:buFont typeface="Wingdings" charset="0"/>
              <a:buNone/>
              <a:defRPr/>
            </a:pPr>
            <a:r>
              <a:rPr lang="en-US" sz="2000" dirty="0">
                <a:cs typeface="+mn-cs"/>
              </a:rPr>
              <a:t>5. The potential of free trade for Greece: pros &amp; cons</a:t>
            </a:r>
          </a:p>
          <a:p>
            <a:pPr eaLnBrk="1" hangingPunct="1">
              <a:lnSpc>
                <a:spcPct val="90000"/>
              </a:lnSpc>
              <a:buFont typeface="Wingdings" charset="0"/>
              <a:buNone/>
              <a:defRPr/>
            </a:pPr>
            <a:r>
              <a:rPr lang="en-US" sz="2000" dirty="0">
                <a:cs typeface="+mn-cs"/>
              </a:rPr>
              <a:t>6. Free vs domestic trade</a:t>
            </a:r>
          </a:p>
          <a:p>
            <a:pPr eaLnBrk="1" hangingPunct="1">
              <a:lnSpc>
                <a:spcPct val="90000"/>
              </a:lnSpc>
              <a:buFont typeface="Wingdings" charset="0"/>
              <a:buNone/>
              <a:defRPr/>
            </a:pPr>
            <a:r>
              <a:rPr lang="en-US" sz="2000" dirty="0">
                <a:cs typeface="+mn-cs"/>
              </a:rPr>
              <a:t>7. The role of Greece in the European Union  </a:t>
            </a:r>
          </a:p>
          <a:p>
            <a:pPr eaLnBrk="1" hangingPunct="1">
              <a:lnSpc>
                <a:spcPct val="90000"/>
              </a:lnSpc>
              <a:buFont typeface="Wingdings" charset="0"/>
              <a:buNone/>
              <a:defRPr/>
            </a:pPr>
            <a:r>
              <a:rPr lang="en-US" sz="2000" dirty="0">
                <a:cs typeface="+mn-cs"/>
              </a:rPr>
              <a:t>8. The Greek and Turkish aspect on…</a:t>
            </a:r>
          </a:p>
          <a:p>
            <a:pPr eaLnBrk="1" hangingPunct="1">
              <a:lnSpc>
                <a:spcPct val="90000"/>
              </a:lnSpc>
              <a:buFont typeface="Wingdings" charset="0"/>
              <a:buNone/>
              <a:defRPr/>
            </a:pPr>
            <a:r>
              <a:rPr lang="en-US" sz="2000" dirty="0">
                <a:cs typeface="+mn-cs"/>
              </a:rPr>
              <a:t>9. Russian vs Ukrainian conflict </a:t>
            </a:r>
            <a:endParaRPr lang="el-GR" sz="2000" dirty="0">
              <a:cs typeface="+mn-cs"/>
            </a:endParaRPr>
          </a:p>
        </p:txBody>
      </p:sp>
      <p:pic>
        <p:nvPicPr>
          <p:cNvPr id="23555" name="Picture 4" descr="Kilim 678a">
            <a:extLst>
              <a:ext uri="{FF2B5EF4-FFF2-40B4-BE49-F238E27FC236}">
                <a16:creationId xmlns:a16="http://schemas.microsoft.com/office/drawing/2014/main" id="{150E88A2-B5D7-6898-2C05-9D731112B6B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76825" y="2349500"/>
            <a:ext cx="3810000" cy="28575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Κρυστάλλινα επίπεδα">
  <a:themeElements>
    <a:clrScheme name="Κρυστάλλινα επίπεδα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Κρυστάλλινα επίπεδα">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Κρυστάλλινα επίπεδα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Κρυστάλλινα επίπεδα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Κρυστάλλινα επίπεδα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Κρυστάλλινα επίπεδα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Κρυστάλλινα επίπεδα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Κρυστάλλινα επίπεδα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Κρυστάλλινα επίπεδα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Κρυστάλλινα επίπεδα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Glass Layers</Template>
  <TotalTime>331</TotalTime>
  <Words>1262</Words>
  <Application>Microsoft Macintosh PowerPoint</Application>
  <PresentationFormat>Προβολή στην οθόνη (4:3)</PresentationFormat>
  <Paragraphs>141</Paragraphs>
  <Slides>21</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21</vt:i4>
      </vt:variant>
    </vt:vector>
  </HeadingPairs>
  <TitlesOfParts>
    <vt:vector size="28" baseType="lpstr">
      <vt:lpstr>Arial</vt:lpstr>
      <vt:lpstr>ＭＳ Ｐゴシック</vt:lpstr>
      <vt:lpstr>Arial Black</vt:lpstr>
      <vt:lpstr>Wingdings</vt:lpstr>
      <vt:lpstr>Calibri</vt:lpstr>
      <vt:lpstr>Times New Roman</vt:lpstr>
      <vt:lpstr>Κρυστάλλινα επίπεδα</vt:lpstr>
      <vt:lpstr>Preparation of a research project</vt:lpstr>
      <vt:lpstr>Selection of topic Look at  the pictures. What topics can emerge for an oral presentation in this class?</vt:lpstr>
      <vt:lpstr>More promts …</vt:lpstr>
      <vt:lpstr>Your topic should be</vt:lpstr>
      <vt:lpstr>Suitable to you means…</vt:lpstr>
      <vt:lpstr>Suitable to your audience means…</vt:lpstr>
      <vt:lpstr>Narrowing down the topic</vt:lpstr>
      <vt:lpstr>In this CA …</vt:lpstr>
      <vt:lpstr>Which of the following are appropriate topics for this class? </vt:lpstr>
      <vt:lpstr>Which of the following are appropriate topics for this class? </vt:lpstr>
      <vt:lpstr>Some suggested topics for the CA of this class</vt:lpstr>
      <vt:lpstr>Deciding on a purpose</vt:lpstr>
      <vt:lpstr>Narrowing down your general purpose: an example</vt:lpstr>
      <vt:lpstr>Possible phrases you can use to explain purpose in your rationale</vt:lpstr>
      <vt:lpstr>Your purpose must have the following characteristics:</vt:lpstr>
      <vt:lpstr>Topic and title: difference?</vt:lpstr>
      <vt:lpstr>Topic: inform Title: inform &amp; attract attention</vt:lpstr>
      <vt:lpstr>Preparing a short abstract</vt:lpstr>
      <vt:lpstr>Sample student title &amp; abstract</vt:lpstr>
      <vt:lpstr>Preparing a rationale</vt:lpstr>
      <vt:lpstr>Sample student rationale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Microsoft Office User</cp:lastModifiedBy>
  <cp:revision>24</cp:revision>
  <dcterms:created xsi:type="dcterms:W3CDTF">1601-01-01T00:00:00Z</dcterms:created>
  <dcterms:modified xsi:type="dcterms:W3CDTF">2025-01-18T10:16:44Z</dcterms:modified>
</cp:coreProperties>
</file>