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43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01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0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5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53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4/1/22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03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77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8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5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4/1/22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287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james_b_glattfelder_who_controls_the_worl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CC099DD-8E7F-4878-A418-76859A85E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DEBDB6E-6E9D-48C5-8C66-EC8D1AC84F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B1C1573-D299-448C-8A04-C9E2270469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D0AE86A-F86F-4CBE-9CAD-B508CD66DF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37F07FB-5D28-409C-BEFF-56E4E0470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F314C2B-7573-4DB8-AD6D-D07CE831E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AB0E5B9-7A69-4C8F-832C-385E34CF94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3EE5250-5184-40BF-9DF2-E25C8ED2F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45F0B04-CD2F-4DFA-BC25-7CD1B4723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120A221-52E9-45D0-A6EA-2E4B7BA9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EF69602-360C-4C8D-A2EC-558B20F58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20FAB78-4165-4488-A328-3396610F0F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FECEB49-DD6B-46B0-96F6-9B56A3AA9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9BB7828-91C2-45AB-B2EB-A77E93E5D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58D9842-FFBE-40DA-AD41-4067978A6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A9D92EE-93D9-42DE-9645-2C81E20E04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18C150F-1B6F-4BD1-9052-EA20D0294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CCDB6DC-96CE-4D4A-917E-DAC577483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1C4B445-E267-49A6-AB25-07B182211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58BDCEC-CCF4-470A-A624-152E41F98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55D99E0-6D1B-4979-BC1C-0F54F485A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8BFEC78-630A-4A9D-B4BF-92B08A158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DFC065A-13A3-45D2-ACB7-1068F4A697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2551881-1E40-4ABC-A1FC-686D1B2D2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445FBD3-DA73-4FF1-8388-AED59D767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B492AB2-E246-471D-A23E-7A279EDAE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5DDB3BB-3E22-49A4-B920-BBC68FD6D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44814FE-01E1-4C6F-AE3A-46BDA527BB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90DA665-0CFA-4ADB-89FF-9F79AC2937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249E6A0-5BFC-4622-B59D-F5082F67B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BD83E7E-1DA8-4060-9D1A-803D06542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794C0F59-9A0F-4340-BCD2-20B5BBBE5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A7050958-138C-4DA8-9DF5-1A9D65C19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133265" y="-2152219"/>
            <a:ext cx="6858000" cy="11162439"/>
          </a:xfrm>
          <a:custGeom>
            <a:avLst/>
            <a:gdLst>
              <a:gd name="connsiteX0" fmla="*/ 6858000 w 6858000"/>
              <a:gd name="connsiteY0" fmla="*/ 0 h 11162439"/>
              <a:gd name="connsiteX1" fmla="*/ 6858000 w 6858000"/>
              <a:gd name="connsiteY1" fmla="*/ 7095240 h 11162439"/>
              <a:gd name="connsiteX2" fmla="*/ 6857998 w 6858000"/>
              <a:gd name="connsiteY2" fmla="*/ 7095240 h 11162439"/>
              <a:gd name="connsiteX3" fmla="*/ 6857998 w 6858000"/>
              <a:gd name="connsiteY3" fmla="*/ 10339528 h 11162439"/>
              <a:gd name="connsiteX4" fmla="*/ 0 w 6858000"/>
              <a:gd name="connsiteY4" fmla="*/ 10925458 h 11162439"/>
              <a:gd name="connsiteX5" fmla="*/ 0 w 6858000"/>
              <a:gd name="connsiteY5" fmla="*/ 7095240 h 11162439"/>
              <a:gd name="connsiteX6" fmla="*/ 0 w 6858000"/>
              <a:gd name="connsiteY6" fmla="*/ 6778313 h 11162439"/>
              <a:gd name="connsiteX7" fmla="*/ 0 w 6858000"/>
              <a:gd name="connsiteY7" fmla="*/ 0 h 1116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11162439">
                <a:moveTo>
                  <a:pt x="6858000" y="0"/>
                </a:moveTo>
                <a:lnTo>
                  <a:pt x="6858000" y="7095240"/>
                </a:lnTo>
                <a:lnTo>
                  <a:pt x="6857998" y="7095240"/>
                </a:lnTo>
                <a:lnTo>
                  <a:pt x="6857998" y="10339528"/>
                </a:lnTo>
                <a:cubicBezTo>
                  <a:pt x="3428999" y="10339528"/>
                  <a:pt x="3428999" y="11696417"/>
                  <a:pt x="0" y="10925458"/>
                </a:cubicBezTo>
                <a:lnTo>
                  <a:pt x="0" y="7095240"/>
                </a:lnTo>
                <a:lnTo>
                  <a:pt x="0" y="67783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Καμπύλο γραμμές σχηματίζουν ένα δίκτυο">
            <a:extLst>
              <a:ext uri="{FF2B5EF4-FFF2-40B4-BE49-F238E27FC236}">
                <a16:creationId xmlns:a16="http://schemas.microsoft.com/office/drawing/2014/main" id="{B19F00EE-651F-B3C7-6F6B-81416729D3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4789" r="-1" b="-1"/>
          <a:stretch/>
        </p:blipFill>
        <p:spPr>
          <a:xfrm>
            <a:off x="-18954" y="10"/>
            <a:ext cx="11167367" cy="6857990"/>
          </a:xfrm>
          <a:custGeom>
            <a:avLst/>
            <a:gdLst/>
            <a:ahLst/>
            <a:cxnLst/>
            <a:rect l="l" t="t" r="r" b="b"/>
            <a:pathLst>
              <a:path w="12142767" h="6858000">
                <a:moveTo>
                  <a:pt x="0" y="0"/>
                </a:moveTo>
                <a:lnTo>
                  <a:pt x="11251490" y="0"/>
                </a:lnTo>
                <a:lnTo>
                  <a:pt x="11255634" y="308191"/>
                </a:lnTo>
                <a:cubicBezTo>
                  <a:pt x="11341049" y="3428907"/>
                  <a:pt x="12695043" y="3532715"/>
                  <a:pt x="11886084" y="6854559"/>
                </a:cubicBezTo>
                <a:lnTo>
                  <a:pt x="7539784" y="6854559"/>
                </a:lnTo>
                <a:lnTo>
                  <a:pt x="753978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3A147337-65C2-EE4C-A2F9-446B07DE1D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25" y="746841"/>
            <a:ext cx="9339075" cy="26821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Who controls the world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b="1" dirty="0"/>
              <a:t>James </a:t>
            </a:r>
            <a:r>
              <a:rPr lang="en-US" b="1" dirty="0" err="1"/>
              <a:t>Glattfelder</a:t>
            </a:r>
            <a:r>
              <a:rPr lang="en-US" b="1" dirty="0"/>
              <a:t> </a:t>
            </a:r>
            <a:endParaRPr lang="el-GR" dirty="0">
              <a:solidFill>
                <a:srgbClr val="FFFFFF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91A3463-F624-0141-B6D4-4BBBEEED4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25" y="3674327"/>
            <a:ext cx="9339075" cy="1380213"/>
          </a:xfrm>
        </p:spPr>
        <p:txBody>
          <a:bodyPr>
            <a:normAutofit/>
          </a:bodyPr>
          <a:lstStyle/>
          <a:p>
            <a:r>
              <a:rPr lang="en-US" b="1" dirty="0"/>
              <a:t>Watch the video on </a:t>
            </a:r>
            <a:r>
              <a:rPr lang="en-US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http://www.ted.com/talks/james_b_glattfelder_who_controls_the_world</a:t>
            </a:r>
            <a:endParaRPr lang="el-GR" dirty="0">
              <a:solidFill>
                <a:schemeClr val="tx1"/>
              </a:solidFill>
            </a:endParaRPr>
          </a:p>
          <a:p>
            <a:endParaRPr lang="el-G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28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D431671-5191-4947-8899-E90505A70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77D2E98-ED65-4121-9DA5-6DBB831D0F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A94A307-5B5D-4E42-95B3-064D5093AD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CB3B32C-3BDA-4D41-9802-681B0599FD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5BDBFD6-7C61-4520-8203-BAB1986C15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4ABA4D7-9904-42C4-B0CD-B1CE2E0D37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B63F0D6-8747-4126-9359-B730EB21B7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91CD660-F5B2-49AC-9EFC-CE94B843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4BEB7EB-8E7F-4A4B-8581-73CE2003F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04FB70E-6820-4456-872A-937F52060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3598DD6-9887-4CF7-BAFE-F96E0324EB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A503E64-565F-465B-A25C-042C5706C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140EE7B-5CA1-4DCB-8652-6E4D2147B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85077BE-700D-4C44-AA4D-7CF4E8FD7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B8B3FEB-D353-443D-A148-39156065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1FF5FBB-3BD8-46EB-BDF9-081B29A44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C2E11FD-78A4-4F5C-A419-F0237DCAD2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F708EBE-3154-4FF4-8E8F-88A0762080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7A99B5C-EB03-4D56-8DFE-B006D708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FCBAFF0-9FB4-4160-B9BE-CCBE1D8B8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26953D7-154A-49A4-B2E1-D94D365EC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36E3E12-5D96-48DB-8320-62942877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A059482-79BA-4E80-80A2-36FD8408DA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4EF88B3-C210-433D-B20D-FE41B4D5F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3665D3E-61E7-4EDF-A208-56449D765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74CF3B0-C9C3-4683-94A3-DC0AE1E745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BE90EF9-6DF5-47F4-A069-9F613C814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844EBDE-5A9F-4E9F-8A55-57FB9E9797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491FC45-82C4-40CD-8D0C-0A2F86E8A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1AD0FE3-6144-4171-943E-0E65D08E8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7BA4499-5E6A-4998-A0F4-614E65552B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AFE7A6F-A7F0-4406-809F-E23FCB20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BEAC0A80-07D3-49CB-87C3-BC34F219DF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1" y="20640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A3E067-3B9F-5253-1D80-06EAAA166C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19" r="33225" b="1"/>
          <a:stretch/>
        </p:blipFill>
        <p:spPr>
          <a:xfrm>
            <a:off x="6309311" y="1"/>
            <a:ext cx="5899302" cy="6862230"/>
          </a:xfrm>
          <a:custGeom>
            <a:avLst/>
            <a:gdLst/>
            <a:ahLst/>
            <a:cxnLst/>
            <a:rect l="l" t="t" r="r" b="b"/>
            <a:pathLst>
              <a:path w="5923149" h="6857997">
                <a:moveTo>
                  <a:pt x="320173" y="0"/>
                </a:moveTo>
                <a:lnTo>
                  <a:pt x="5923149" y="0"/>
                </a:lnTo>
                <a:lnTo>
                  <a:pt x="5923149" y="6857997"/>
                </a:lnTo>
                <a:lnTo>
                  <a:pt x="1111789" y="6857997"/>
                </a:lnTo>
                <a:lnTo>
                  <a:pt x="1106562" y="6546368"/>
                </a:lnTo>
                <a:cubicBezTo>
                  <a:pt x="1000021" y="3425651"/>
                  <a:pt x="-688878" y="3321843"/>
                  <a:pt x="320173" y="0"/>
                </a:cubicBezTo>
                <a:close/>
              </a:path>
            </a:pathLst>
          </a:cu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2714B6B6-72C3-824F-ABAC-25CFDA813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918" y="307795"/>
            <a:ext cx="4927425" cy="418184"/>
          </a:xfrm>
        </p:spPr>
        <p:txBody>
          <a:bodyPr>
            <a:normAutofit fontScale="90000"/>
          </a:bodyPr>
          <a:lstStyle/>
          <a:p>
            <a:r>
              <a:rPr lang="en-US" dirty="0"/>
              <a:t>Core ideas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78BEBB0-C733-A94E-935B-23D6F5B83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13" y="775711"/>
            <a:ext cx="5689834" cy="562508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1. What can physics explain and what can’t it explain? 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2. What are complex systems and which approach helps better explain them? </a:t>
            </a:r>
            <a:endParaRPr lang="el-GR" sz="1600" dirty="0"/>
          </a:p>
          <a:p>
            <a:pPr>
              <a:lnSpc>
                <a:spcPct val="100000"/>
              </a:lnSpc>
            </a:pPr>
            <a:r>
              <a:rPr lang="en-US" sz="1600" dirty="0"/>
              <a:t>3. How effective has this approach been in the study of the various fields (e.g., physics, biology, computer science, economics)?</a:t>
            </a:r>
            <a:endParaRPr lang="el-GR" sz="1600" dirty="0"/>
          </a:p>
          <a:p>
            <a:pPr>
              <a:lnSpc>
                <a:spcPct val="100000"/>
              </a:lnSpc>
            </a:pPr>
            <a:r>
              <a:rPr lang="en-US" sz="1600" dirty="0"/>
              <a:t>4. Why are ownership networks important?</a:t>
            </a:r>
            <a:endParaRPr lang="el-GR" sz="1600" dirty="0"/>
          </a:p>
          <a:p>
            <a:pPr>
              <a:lnSpc>
                <a:spcPct val="100000"/>
              </a:lnSpc>
            </a:pPr>
            <a:r>
              <a:rPr lang="en-US" sz="1600" dirty="0"/>
              <a:t>5. Why is interconnectivity risky?</a:t>
            </a:r>
            <a:endParaRPr lang="el-GR" sz="1600" dirty="0"/>
          </a:p>
          <a:p>
            <a:pPr>
              <a:lnSpc>
                <a:spcPct val="100000"/>
              </a:lnSpc>
            </a:pPr>
            <a:r>
              <a:rPr lang="en-US" sz="1600" dirty="0"/>
              <a:t>6. Explain in our words, what the speaker did in his research study?</a:t>
            </a:r>
            <a:endParaRPr lang="el-GR" sz="1600" dirty="0"/>
          </a:p>
          <a:p>
            <a:pPr>
              <a:lnSpc>
                <a:spcPct val="100000"/>
              </a:lnSpc>
            </a:pPr>
            <a:r>
              <a:rPr lang="en-US" sz="1600" dirty="0"/>
              <a:t>7. What did they find about how this network is organized?</a:t>
            </a:r>
            <a:endParaRPr lang="el-GR" sz="1600" dirty="0"/>
          </a:p>
          <a:p>
            <a:r>
              <a:rPr lang="en-US" sz="1600" dirty="0"/>
              <a:t>8. What is the importance of saying “this extreme concentration of control is the result of self organization and not the result of a top-down approach like a global conspiracy” </a:t>
            </a:r>
            <a:endParaRPr lang="el-GR" sz="1600" dirty="0"/>
          </a:p>
          <a:p>
            <a:pPr>
              <a:lnSpc>
                <a:spcPct val="100000"/>
              </a:lnSpc>
            </a:pPr>
            <a:r>
              <a:rPr lang="en-US" sz="1600" dirty="0"/>
              <a:t>9. What does he mean by saying “our study is an impression of the moon’s surface not a street map”?</a:t>
            </a:r>
            <a:endParaRPr lang="el-GR" sz="1600" dirty="0"/>
          </a:p>
          <a:p>
            <a:pPr>
              <a:lnSpc>
                <a:spcPct val="100000"/>
              </a:lnSpc>
            </a:pPr>
            <a:r>
              <a:rPr lang="en-US" sz="1600" dirty="0"/>
              <a:t>10. What is left for future researchers to do?</a:t>
            </a:r>
            <a:endParaRPr lang="el-GR" sz="1600" dirty="0"/>
          </a:p>
          <a:p>
            <a:pPr>
              <a:lnSpc>
                <a:spcPct val="100000"/>
              </a:lnSpc>
            </a:pP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117494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D431671-5191-4947-8899-E90505A70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77D2E98-ED65-4121-9DA5-6DBB831D0F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A94A307-5B5D-4E42-95B3-064D5093AD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CB3B32C-3BDA-4D41-9802-681B0599FD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5BDBFD6-7C61-4520-8203-BAB1986C15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4ABA4D7-9904-42C4-B0CD-B1CE2E0D37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B63F0D6-8747-4126-9359-B730EB21B7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91CD660-F5B2-49AC-9EFC-CE94B843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4BEB7EB-8E7F-4A4B-8581-73CE2003F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04FB70E-6820-4456-872A-937F52060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3598DD6-9887-4CF7-BAFE-F96E0324EB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A503E64-565F-465B-A25C-042C5706C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140EE7B-5CA1-4DCB-8652-6E4D2147B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85077BE-700D-4C44-AA4D-7CF4E8FD7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B8B3FEB-D353-443D-A148-39156065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1FF5FBB-3BD8-46EB-BDF9-081B29A44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C2E11FD-78A4-4F5C-A419-F0237DCAD2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F708EBE-3154-4FF4-8E8F-88A0762080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7A99B5C-EB03-4D56-8DFE-B006D708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FCBAFF0-9FB4-4160-B9BE-CCBE1D8B8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26953D7-154A-49A4-B2E1-D94D365EC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36E3E12-5D96-48DB-8320-62942877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A059482-79BA-4E80-80A2-36FD8408DA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4EF88B3-C210-433D-B20D-FE41B4D5F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3665D3E-61E7-4EDF-A208-56449D765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74CF3B0-C9C3-4683-94A3-DC0AE1E745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BE90EF9-6DF5-47F4-A069-9F613C814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844EBDE-5A9F-4E9F-8A55-57FB9E9797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491FC45-82C4-40CD-8D0C-0A2F86E8A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1AD0FE3-6144-4171-943E-0E65D08E8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7BA4499-5E6A-4998-A0F4-614E65552B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AFE7A6F-A7F0-4406-809F-E23FCB20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BEAC0A80-07D3-49CB-87C3-BC34F219DF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6297339" y="-29262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F2F91C2-875B-964B-984A-FE9799D87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8653" y="725952"/>
            <a:ext cx="5514338" cy="764528"/>
          </a:xfrm>
        </p:spPr>
        <p:txBody>
          <a:bodyPr>
            <a:normAutofit/>
          </a:bodyPr>
          <a:lstStyle/>
          <a:p>
            <a:r>
              <a:rPr lang="en-US" dirty="0"/>
              <a:t>Rhetorical strategies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9CFD29-567B-B346-A01E-0419FE02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8653" y="2022000"/>
            <a:ext cx="5514340" cy="4110048"/>
          </a:xfrm>
        </p:spPr>
        <p:txBody>
          <a:bodyPr>
            <a:normAutofit/>
          </a:bodyPr>
          <a:lstStyle/>
          <a:p>
            <a:r>
              <a:rPr lang="en-US" dirty="0"/>
              <a:t>1. What rhetorical techniques are used in the introduction?</a:t>
            </a:r>
            <a:endParaRPr lang="el-GR" dirty="0"/>
          </a:p>
          <a:p>
            <a:r>
              <a:rPr lang="en-US" dirty="0"/>
              <a:t>2. How does he build credibility?</a:t>
            </a:r>
            <a:endParaRPr lang="el-GR" dirty="0"/>
          </a:p>
          <a:p>
            <a:r>
              <a:rPr lang="en-US" dirty="0"/>
              <a:t>3. How does he help his listeners better understand what he says?</a:t>
            </a:r>
            <a:endParaRPr lang="el-GR" dirty="0"/>
          </a:p>
          <a:p>
            <a:r>
              <a:rPr lang="en-US" dirty="0"/>
              <a:t>4. What rhetorical techniques are used in the conclusion?</a:t>
            </a:r>
            <a:endParaRPr lang="el-GR" dirty="0"/>
          </a:p>
          <a:p>
            <a:endParaRPr lang="el-GR" dirty="0"/>
          </a:p>
        </p:txBody>
      </p:sp>
      <p:pic>
        <p:nvPicPr>
          <p:cNvPr id="5" name="Picture 4" descr="One in a crowd">
            <a:extLst>
              <a:ext uri="{FF2B5EF4-FFF2-40B4-BE49-F238E27FC236}">
                <a16:creationId xmlns:a16="http://schemas.microsoft.com/office/drawing/2014/main" id="{EFD5754A-C395-1E6A-E05E-DA75EBF40C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080" r="13890"/>
          <a:stretch/>
        </p:blipFill>
        <p:spPr>
          <a:xfrm>
            <a:off x="1" y="10"/>
            <a:ext cx="5854890" cy="6857990"/>
          </a:xfrm>
          <a:custGeom>
            <a:avLst/>
            <a:gdLst/>
            <a:ahLst/>
            <a:cxnLst/>
            <a:rect l="l" t="t" r="r" b="b"/>
            <a:pathLst>
              <a:path w="6036633" h="6858000">
                <a:moveTo>
                  <a:pt x="0" y="0"/>
                </a:moveTo>
                <a:lnTo>
                  <a:pt x="5782584" y="0"/>
                </a:lnTo>
                <a:lnTo>
                  <a:pt x="5847735" y="280891"/>
                </a:lnTo>
                <a:cubicBezTo>
                  <a:pt x="6512611" y="3337011"/>
                  <a:pt x="5215360" y="3533975"/>
                  <a:pt x="5130974" y="6590095"/>
                </a:cubicBezTo>
                <a:lnTo>
                  <a:pt x="5127340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2102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E72044-9A0A-FF42-9E91-0B90171A7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307784"/>
            <a:ext cx="10325000" cy="645649"/>
          </a:xfrm>
        </p:spPr>
        <p:txBody>
          <a:bodyPr>
            <a:normAutofit fontScale="90000"/>
          </a:bodyPr>
          <a:lstStyle/>
          <a:p>
            <a:r>
              <a:rPr lang="en-US" dirty="0"/>
              <a:t>Terminology practice</a:t>
            </a:r>
            <a:endParaRPr lang="el-GR" dirty="0"/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B6AC9616-3FD4-684F-8ABE-BADD8BE29A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684101"/>
              </p:ext>
            </p:extLst>
          </p:nvPr>
        </p:nvGraphicFramePr>
        <p:xfrm>
          <a:off x="690979" y="1445453"/>
          <a:ext cx="103251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908">
                  <a:extLst>
                    <a:ext uri="{9D8B030D-6E8A-4147-A177-3AD203B41FA5}">
                      <a16:colId xmlns:a16="http://schemas.microsoft.com/office/drawing/2014/main" val="1892773015"/>
                    </a:ext>
                  </a:extLst>
                </a:gridCol>
                <a:gridCol w="7895192">
                  <a:extLst>
                    <a:ext uri="{9D8B030D-6E8A-4147-A177-3AD203B41FA5}">
                      <a16:colId xmlns:a16="http://schemas.microsoft.com/office/drawing/2014/main" val="9691676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Terms </a:t>
                      </a:r>
                      <a:endParaRPr lang="el-G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Meanings</a:t>
                      </a:r>
                      <a:endParaRPr lang="el-G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1605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1. Implications</a:t>
                      </a:r>
                      <a:endParaRPr lang="el-G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A. Situation of very severe congestion/traffic</a:t>
                      </a:r>
                      <a:endParaRPr lang="el-G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173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2. Accumulate</a:t>
                      </a:r>
                      <a:endParaRPr lang="el-G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B. Hold, be true (for sb/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sth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el-G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1907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3. Revenue</a:t>
                      </a:r>
                      <a:endParaRPr lang="el-G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C. The owner of shares, stocks</a:t>
                      </a:r>
                      <a:endParaRPr lang="el-G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7593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4. Property</a:t>
                      </a:r>
                      <a:endParaRPr lang="el-G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D. Characteristic, attribute</a:t>
                      </a:r>
                      <a:endParaRPr lang="el-G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1491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5. Apply</a:t>
                      </a:r>
                      <a:endParaRPr lang="el-G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E. Description or portrayal of sb/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sth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, speaking on behalf of someone else</a:t>
                      </a:r>
                      <a:endParaRPr lang="el-G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521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6. Representation</a:t>
                      </a:r>
                      <a:endParaRPr lang="el-G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F. Allocate, give, appoint</a:t>
                      </a:r>
                      <a:endParaRPr lang="el-G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4565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7. Assign</a:t>
                      </a:r>
                      <a:endParaRPr lang="el-G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G. Gradually gather or acquire (a resulting whole)</a:t>
                      </a:r>
                      <a:endParaRPr lang="el-G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0380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8. Shareholder</a:t>
                      </a:r>
                      <a:endParaRPr lang="el-G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H. Profit gained in a particular period of time</a:t>
                      </a:r>
                      <a:endParaRPr lang="el-G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9502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9. Leverage  </a:t>
                      </a:r>
                      <a:endParaRPr lang="el-G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I. Indirect results, consequences</a:t>
                      </a:r>
                      <a:endParaRPr lang="el-G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2310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10. Gridlock</a:t>
                      </a:r>
                      <a:endParaRPr lang="el-G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J. The degree to which an investor utilizes borrowed money</a:t>
                      </a:r>
                      <a:endParaRPr lang="el-G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9549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250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1C9CD1-72DA-9A42-BD66-AFED7C038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653" y="487412"/>
            <a:ext cx="10325000" cy="62577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Derivatives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AE061D4-0EA4-084E-B581-162BA9573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1222513"/>
            <a:ext cx="10325000" cy="4682054"/>
          </a:xfrm>
        </p:spPr>
        <p:txBody>
          <a:bodyPr/>
          <a:lstStyle/>
          <a:p>
            <a:r>
              <a:rPr lang="en-US" dirty="0"/>
              <a:t>1. The ________ (dominate) parties are at the core of the network. </a:t>
            </a:r>
            <a:endParaRPr lang="el-GR" dirty="0"/>
          </a:p>
          <a:p>
            <a:r>
              <a:rPr lang="en-US" dirty="0"/>
              <a:t>2. The _________ (imply) of interconnectivity for global economic ______ (stable) are serious.</a:t>
            </a:r>
            <a:endParaRPr lang="el-GR" dirty="0"/>
          </a:p>
          <a:p>
            <a:r>
              <a:rPr lang="en-US" dirty="0"/>
              <a:t>3. Potential power, according to Max Weber, is the ______ (probable) of the ______ (impose) of one’s will despite the others’ ______ (oppose). </a:t>
            </a:r>
            <a:endParaRPr lang="el-GR" dirty="0"/>
          </a:p>
          <a:p>
            <a:r>
              <a:rPr lang="en-US" dirty="0"/>
              <a:t>4. It is ______ (appear) that the laws of physics have _____ (limit). </a:t>
            </a:r>
            <a:endParaRPr lang="el-GR" dirty="0"/>
          </a:p>
          <a:p>
            <a:r>
              <a:rPr lang="en-US" dirty="0"/>
              <a:t>5. Very few ______ (share) of TNCs hold a very high percent of TNCs’ value. </a:t>
            </a:r>
            <a:endParaRPr lang="el-GR" dirty="0"/>
          </a:p>
          <a:p>
            <a:r>
              <a:rPr lang="en-US" dirty="0"/>
              <a:t>6. We hope for the ______ (emerge) of long-term well-funded research programs.</a:t>
            </a:r>
            <a:endParaRPr lang="el-GR" dirty="0"/>
          </a:p>
          <a:p>
            <a:r>
              <a:rPr lang="en-US" dirty="0"/>
              <a:t>7. _______ (prominence) scientists have looked into the issue of global power. </a:t>
            </a:r>
            <a:endParaRPr lang="el-GR" dirty="0"/>
          </a:p>
          <a:p>
            <a:r>
              <a:rPr lang="en-US" dirty="0"/>
              <a:t>8. The _____ (interact) parties are important but the rules and manner of their _____ (interact) is even more important.    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1876643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AnalogousFromLightSeed_2SEEDS">
      <a:dk1>
        <a:srgbClr val="000000"/>
      </a:dk1>
      <a:lt1>
        <a:srgbClr val="FFFFFF"/>
      </a:lt1>
      <a:dk2>
        <a:srgbClr val="262441"/>
      </a:dk2>
      <a:lt2>
        <a:srgbClr val="E8E8E2"/>
      </a:lt2>
      <a:accent1>
        <a:srgbClr val="837FBA"/>
      </a:accent1>
      <a:accent2>
        <a:srgbClr val="92A4C4"/>
      </a:accent2>
      <a:accent3>
        <a:srgbClr val="AD96C6"/>
      </a:accent3>
      <a:accent4>
        <a:srgbClr val="BA947F"/>
      </a:accent4>
      <a:accent5>
        <a:srgbClr val="ACA382"/>
      </a:accent5>
      <a:accent6>
        <a:srgbClr val="9EA973"/>
      </a:accent6>
      <a:hlink>
        <a:srgbClr val="838651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542</Words>
  <Application>Microsoft Macintosh PowerPoint</Application>
  <PresentationFormat>Ευρεία οθόνη</PresentationFormat>
  <Paragraphs>50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1" baseType="lpstr">
      <vt:lpstr>Arial</vt:lpstr>
      <vt:lpstr>Cambria</vt:lpstr>
      <vt:lpstr>Grandview</vt:lpstr>
      <vt:lpstr>Times New Roman</vt:lpstr>
      <vt:lpstr>Wingdings</vt:lpstr>
      <vt:lpstr>CosineVTI</vt:lpstr>
      <vt:lpstr>Who controls the world James Glattfelder </vt:lpstr>
      <vt:lpstr>Core ideas</vt:lpstr>
      <vt:lpstr>Rhetorical strategies</vt:lpstr>
      <vt:lpstr>Terminology practice</vt:lpstr>
      <vt:lpstr>Derivatives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controls the world</dc:title>
  <dc:creator>Ifigeneia Machili</dc:creator>
  <cp:lastModifiedBy>Ifigeneia Machili</cp:lastModifiedBy>
  <cp:revision>3</cp:revision>
  <dcterms:created xsi:type="dcterms:W3CDTF">2022-04-01T09:30:08Z</dcterms:created>
  <dcterms:modified xsi:type="dcterms:W3CDTF">2022-04-01T17:17:51Z</dcterms:modified>
</cp:coreProperties>
</file>