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7" r:id="rId1"/>
  </p:sldMasterIdLst>
  <p:sldIdLst>
    <p:sldId id="256" r:id="rId2"/>
    <p:sldId id="257" r:id="rId3"/>
    <p:sldId id="273" r:id="rId4"/>
    <p:sldId id="274" r:id="rId5"/>
    <p:sldId id="275" r:id="rId6"/>
    <p:sldId id="276" r:id="rId7"/>
    <p:sldId id="277" r:id="rId8"/>
    <p:sldId id="258" r:id="rId9"/>
    <p:sldId id="278" r:id="rId10"/>
    <p:sldId id="259" r:id="rId11"/>
    <p:sldId id="279" r:id="rId12"/>
    <p:sldId id="262" r:id="rId13"/>
    <p:sldId id="280" r:id="rId14"/>
    <p:sldId id="281" r:id="rId15"/>
    <p:sldId id="287" r:id="rId16"/>
    <p:sldId id="288" r:id="rId17"/>
    <p:sldId id="290" r:id="rId18"/>
    <p:sldId id="289" r:id="rId19"/>
    <p:sldId id="291" r:id="rId20"/>
    <p:sldId id="264" r:id="rId21"/>
    <p:sldId id="265" r:id="rId22"/>
    <p:sldId id="282" r:id="rId23"/>
    <p:sldId id="261" r:id="rId24"/>
    <p:sldId id="283" r:id="rId25"/>
    <p:sldId id="266" r:id="rId26"/>
    <p:sldId id="284" r:id="rId27"/>
    <p:sldId id="267" r:id="rId28"/>
    <p:sldId id="285" r:id="rId29"/>
    <p:sldId id="269" r:id="rId30"/>
    <p:sldId id="270" r:id="rId31"/>
    <p:sldId id="271" r:id="rId32"/>
    <p:sldId id="272" r:id="rId33"/>
    <p:sldId id="28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Φωτεινό στυλ 3 - Έμφαση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07"/>
    <p:restoredTop sz="94694"/>
  </p:normalViewPr>
  <p:slideViewPr>
    <p:cSldViewPr snapToGrid="0" snapToObjects="1">
      <p:cViewPr varScale="1">
        <p:scale>
          <a:sx n="128" d="100"/>
          <a:sy n="128" d="100"/>
        </p:scale>
        <p:origin x="10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smtClean="0"/>
              <a:pPr/>
              <a:t>6/1/21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6798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68764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smtClean="0"/>
              <a:pPr/>
              <a:t>6/1/21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7887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9473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smtClean="0"/>
              <a:t>6/1/21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958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smtClean="0"/>
              <a:pPr/>
              <a:t>6/1/21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02657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5125305" y="1488985"/>
            <a:ext cx="6264350" cy="169685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118447" y="4351687"/>
            <a:ext cx="6265588" cy="17040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smtClean="0"/>
              <a:pPr/>
              <a:t>6/1/21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6771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763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smtClean="0"/>
              <a:t>6/1/21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082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smtClean="0"/>
              <a:pPr/>
              <a:t>6/1/21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50987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smtClean="0"/>
              <a:t>6/1/21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2883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smtClean="0"/>
              <a:pPr/>
              <a:t>6/1/21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4027770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3008093-012F-4D0C-BED4-BEEFF11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13DFFFD4-4F03-42EE-8CC9-6778E31477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C313FA99-E955-492D-92DA-24BC187B03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4B8565C6-CF59-4A25-979D-DCCB1EEFDB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2F0FB1C6-42CD-425D-8A1A-AC8D127AB1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3613E37E-280F-4723-B802-492ECCC25D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3AB0F38B-9FFB-4015-925B-774507D93A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73E1397C-E460-4547-BACF-15CBA15460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5EB09F38-CDC1-423E-99F8-989B6E2AA7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6259FE2B-139E-4BCA-81CB-F4D48D2DC5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23E3972C-8468-41B2-B241-0432B96B7B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61B8080A-D3E1-4224-B047-BA6677A4DB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21D00F2A-8813-4FBE-8E21-A24F890D02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AEF1E28D-7075-4659-9F37-C42F8C55B2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45FE3553-E10B-4535-9B74-7E4E649F1D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BAA9E7B8-CF66-4BC0-BCD9-727746DC6F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722C08F1-FE1B-4B18-A004-0AF55A784A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B5E231E3-4C94-46DF-8D77-6F72D38CC4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672D5C99-E811-4763-8050-D7D4C174CB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89D237C5-85B2-4D92-95E3-C5175B7E1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D0F16AC1-6E3F-4AF8-B35B-BD160A278C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58">
            <a:extLst>
              <a:ext uri="{FF2B5EF4-FFF2-40B4-BE49-F238E27FC236}">
                <a16:creationId xmlns:a16="http://schemas.microsoft.com/office/drawing/2014/main" id="{D228103D-FF59-416F-98F7-7B395C02B4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60" name="Rectangle 59">
              <a:extLst>
                <a:ext uri="{FF2B5EF4-FFF2-40B4-BE49-F238E27FC236}">
                  <a16:creationId xmlns:a16="http://schemas.microsoft.com/office/drawing/2014/main" id="{D2F75B55-D4EB-49CE-A9CE-877D32D9D2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39">
              <a:extLst>
                <a:ext uri="{FF2B5EF4-FFF2-40B4-BE49-F238E27FC236}">
                  <a16:creationId xmlns:a16="http://schemas.microsoft.com/office/drawing/2014/main" id="{85079DB7-0E49-4E26-A993-236F835B6C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D6013A5-52E9-408D-B488-26B68CA05C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Τίτλος 1">
            <a:extLst>
              <a:ext uri="{FF2B5EF4-FFF2-40B4-BE49-F238E27FC236}">
                <a16:creationId xmlns:a16="http://schemas.microsoft.com/office/drawing/2014/main" id="{776E5DDB-CD01-A245-BBF1-7383BBF0FBC8}"/>
              </a:ext>
            </a:extLst>
          </p:cNvPr>
          <p:cNvSpPr>
            <a:spLocks noGrp="1"/>
          </p:cNvSpPr>
          <p:nvPr>
            <p:ph type="ctrTitle"/>
          </p:nvPr>
        </p:nvSpPr>
        <p:spPr>
          <a:xfrm>
            <a:off x="895415" y="2075504"/>
            <a:ext cx="3654569" cy="2166628"/>
          </a:xfrm>
        </p:spPr>
        <p:txBody>
          <a:bodyPr>
            <a:normAutofit fontScale="90000"/>
          </a:bodyPr>
          <a:lstStyle/>
          <a:p>
            <a:r>
              <a:rPr lang="en-US" sz="2200" dirty="0"/>
              <a:t>“Address to the Radio-Television News Directors association &amp; foundation” </a:t>
            </a:r>
            <a:br>
              <a:rPr lang="en-US" sz="2200" dirty="0"/>
            </a:br>
            <a:r>
              <a:rPr lang="en-US" sz="2200" dirty="0"/>
              <a:t>                    </a:t>
            </a:r>
            <a:br>
              <a:rPr lang="en-US" sz="2200" dirty="0"/>
            </a:br>
            <a:r>
              <a:rPr lang="en-US" sz="2200" dirty="0"/>
              <a:t>              &amp;</a:t>
            </a:r>
            <a:br>
              <a:rPr lang="en-US" sz="2200" dirty="0"/>
            </a:br>
            <a:br>
              <a:rPr lang="en-US" sz="2200" dirty="0"/>
            </a:br>
            <a:r>
              <a:rPr lang="en-US" sz="2200" dirty="0"/>
              <a:t> “Does the media have a duty of care”</a:t>
            </a:r>
            <a:endParaRPr lang="el-GR" sz="2200" dirty="0"/>
          </a:p>
        </p:txBody>
      </p:sp>
      <p:sp>
        <p:nvSpPr>
          <p:cNvPr id="3" name="Υπότιτλος 2">
            <a:extLst>
              <a:ext uri="{FF2B5EF4-FFF2-40B4-BE49-F238E27FC236}">
                <a16:creationId xmlns:a16="http://schemas.microsoft.com/office/drawing/2014/main" id="{5A1B8F77-EA17-7E4D-9223-74142FE89E91}"/>
              </a:ext>
            </a:extLst>
          </p:cNvPr>
          <p:cNvSpPr>
            <a:spLocks noGrp="1"/>
          </p:cNvSpPr>
          <p:nvPr>
            <p:ph type="subTitle" idx="1"/>
          </p:nvPr>
        </p:nvSpPr>
        <p:spPr>
          <a:xfrm>
            <a:off x="895416" y="1267841"/>
            <a:ext cx="3654568" cy="1026125"/>
          </a:xfrm>
        </p:spPr>
        <p:txBody>
          <a:bodyPr>
            <a:normAutofit/>
          </a:bodyPr>
          <a:lstStyle/>
          <a:p>
            <a:r>
              <a:rPr lang="en-US" dirty="0"/>
              <a:t> on Media responsibility</a:t>
            </a:r>
            <a:endParaRPr lang="el-GR" dirty="0"/>
          </a:p>
          <a:p>
            <a:endParaRPr lang="el-GR" dirty="0"/>
          </a:p>
        </p:txBody>
      </p:sp>
      <p:sp>
        <p:nvSpPr>
          <p:cNvPr id="64" name="Rectangle 63">
            <a:extLst>
              <a:ext uri="{FF2B5EF4-FFF2-40B4-BE49-F238E27FC236}">
                <a16:creationId xmlns:a16="http://schemas.microsoft.com/office/drawing/2014/main" id="{88E45477-FC3F-489E-8195-02E95852F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1" y="0"/>
            <a:ext cx="6750205" cy="68580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5" name="Εικόνα 4" descr="Εικόνα που περιέχει ντύσιμο, άνδρας, κόκκινο, μαύρο&#10;&#10;Περιγραφή που δημιουργήθηκε αυτόματα">
            <a:extLst>
              <a:ext uri="{FF2B5EF4-FFF2-40B4-BE49-F238E27FC236}">
                <a16:creationId xmlns:a16="http://schemas.microsoft.com/office/drawing/2014/main" id="{9FC6DAEC-97FD-7043-81B8-4A6269D1BE73}"/>
              </a:ext>
            </a:extLst>
          </p:cNvPr>
          <p:cNvPicPr>
            <a:picLocks noChangeAspect="1"/>
          </p:cNvPicPr>
          <p:nvPr/>
        </p:nvPicPr>
        <p:blipFill>
          <a:blip r:embed="rId2"/>
          <a:stretch>
            <a:fillRect/>
          </a:stretch>
        </p:blipFill>
        <p:spPr>
          <a:xfrm>
            <a:off x="7246402" y="616837"/>
            <a:ext cx="3188611" cy="2957681"/>
          </a:xfrm>
          <a:prstGeom prst="rect">
            <a:avLst/>
          </a:prstGeom>
          <a:ln w="9525">
            <a:noFill/>
          </a:ln>
        </p:spPr>
      </p:pic>
      <p:pic>
        <p:nvPicPr>
          <p:cNvPr id="7" name="Εικόνα 6" descr="Εικόνα που περιέχει άτομο, άνδρας, κουστούμι, ιδιοκτησία&#10;&#10;Περιγραφή που δημιουργήθηκε αυτόματα">
            <a:extLst>
              <a:ext uri="{FF2B5EF4-FFF2-40B4-BE49-F238E27FC236}">
                <a16:creationId xmlns:a16="http://schemas.microsoft.com/office/drawing/2014/main" id="{55514C80-57BE-F64F-B7F6-9C41A7A51EE6}"/>
              </a:ext>
            </a:extLst>
          </p:cNvPr>
          <p:cNvPicPr>
            <a:picLocks noChangeAspect="1"/>
          </p:cNvPicPr>
          <p:nvPr/>
        </p:nvPicPr>
        <p:blipFill>
          <a:blip r:embed="rId3"/>
          <a:stretch>
            <a:fillRect/>
          </a:stretch>
        </p:blipFill>
        <p:spPr>
          <a:xfrm>
            <a:off x="7006281" y="4248590"/>
            <a:ext cx="3709021" cy="2067063"/>
          </a:xfrm>
          <a:prstGeom prst="rect">
            <a:avLst/>
          </a:prstGeom>
          <a:ln w="9525">
            <a:noFill/>
          </a:ln>
        </p:spPr>
      </p:pic>
    </p:spTree>
    <p:extLst>
      <p:ext uri="{BB962C8B-B14F-4D97-AF65-F5344CB8AC3E}">
        <p14:creationId xmlns:p14="http://schemas.microsoft.com/office/powerpoint/2010/main" val="2576395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534252C1-756C-5645-B3ED-B3237A1E9A63}"/>
              </a:ext>
            </a:extLst>
          </p:cNvPr>
          <p:cNvSpPr>
            <a:spLocks noGrp="1"/>
          </p:cNvSpPr>
          <p:nvPr>
            <p:ph type="title"/>
          </p:nvPr>
        </p:nvSpPr>
        <p:spPr>
          <a:xfrm>
            <a:off x="7269686" y="795527"/>
            <a:ext cx="4123738" cy="1433323"/>
          </a:xfrm>
        </p:spPr>
        <p:txBody>
          <a:bodyPr>
            <a:normAutofit/>
          </a:bodyPr>
          <a:lstStyle/>
          <a:p>
            <a:pPr algn="l"/>
            <a:r>
              <a:rPr lang="en-US" sz="2500">
                <a:solidFill>
                  <a:schemeClr val="tx2"/>
                </a:solidFill>
              </a:rPr>
              <a:t>What strategies are used in the conclusion?  </a:t>
            </a:r>
            <a:br>
              <a:rPr lang="en-US" sz="2500">
                <a:solidFill>
                  <a:schemeClr val="tx2"/>
                </a:solidFill>
              </a:rPr>
            </a:br>
            <a:endParaRPr lang="el-GR" sz="2500">
              <a:solidFill>
                <a:schemeClr val="tx2"/>
              </a:solidFill>
            </a:endParaRPr>
          </a:p>
        </p:txBody>
      </p:sp>
      <p:sp>
        <p:nvSpPr>
          <p:cNvPr id="35" name="Rectangle 3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άτομο, εσωτερικό, αποσκευή, όρθιος&#10;&#10;Περιγραφή που δημιουργήθηκε αυτόματα">
            <a:extLst>
              <a:ext uri="{FF2B5EF4-FFF2-40B4-BE49-F238E27FC236}">
                <a16:creationId xmlns:a16="http://schemas.microsoft.com/office/drawing/2014/main" id="{7E7F9D7C-5059-314D-BAE1-6C4DD28954A9}"/>
              </a:ext>
            </a:extLst>
          </p:cNvPr>
          <p:cNvPicPr>
            <a:picLocks noChangeAspect="1"/>
          </p:cNvPicPr>
          <p:nvPr/>
        </p:nvPicPr>
        <p:blipFill rotWithShape="1">
          <a:blip r:embed="rId2"/>
          <a:srcRect l="13968" r="17145"/>
          <a:stretch/>
        </p:blipFill>
        <p:spPr>
          <a:xfrm>
            <a:off x="972115" y="960214"/>
            <a:ext cx="5641848" cy="4919472"/>
          </a:xfrm>
          <a:prstGeom prst="rect">
            <a:avLst/>
          </a:prstGeom>
          <a:ln w="12700">
            <a:noFill/>
          </a:ln>
        </p:spPr>
      </p:pic>
      <p:sp>
        <p:nvSpPr>
          <p:cNvPr id="3" name="Θέση περιεχομένου 2">
            <a:extLst>
              <a:ext uri="{FF2B5EF4-FFF2-40B4-BE49-F238E27FC236}">
                <a16:creationId xmlns:a16="http://schemas.microsoft.com/office/drawing/2014/main" id="{9FFF439F-FD1F-4548-9D65-7F0C4978CA7F}"/>
              </a:ext>
            </a:extLst>
          </p:cNvPr>
          <p:cNvSpPr>
            <a:spLocks noGrp="1"/>
          </p:cNvSpPr>
          <p:nvPr>
            <p:ph idx="1"/>
          </p:nvPr>
        </p:nvSpPr>
        <p:spPr>
          <a:xfrm>
            <a:off x="7293817" y="2338388"/>
            <a:ext cx="4099607" cy="3678237"/>
          </a:xfrm>
        </p:spPr>
        <p:txBody>
          <a:bodyPr>
            <a:normAutofit/>
          </a:bodyPr>
          <a:lstStyle/>
          <a:p>
            <a:r>
              <a:rPr lang="en-GB" i="1" dirty="0"/>
              <a:t>This instrument can teach. It can illuminate and, yes, it can even inspire. But it can do so only to the extent that humans are determined to use it towards those ends.   Otherwise, it is merely wires and lights -- in a box. </a:t>
            </a:r>
            <a:endParaRPr lang="el-GR" i="1" dirty="0"/>
          </a:p>
          <a:p>
            <a:endParaRPr lang="el-GR" i="1" dirty="0"/>
          </a:p>
          <a:p>
            <a:r>
              <a:rPr lang="en-GB" i="1" dirty="0"/>
              <a:t>Good night and good luck.</a:t>
            </a:r>
            <a:r>
              <a:rPr lang="el-GR" i="1" dirty="0"/>
              <a:t> </a:t>
            </a:r>
          </a:p>
        </p:txBody>
      </p:sp>
    </p:spTree>
    <p:extLst>
      <p:ext uri="{BB962C8B-B14F-4D97-AF65-F5344CB8AC3E}">
        <p14:creationId xmlns:p14="http://schemas.microsoft.com/office/powerpoint/2010/main" val="741324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4252C1-756C-5645-B3ED-B3237A1E9A63}"/>
              </a:ext>
            </a:extLst>
          </p:cNvPr>
          <p:cNvSpPr>
            <a:spLocks noGrp="1"/>
          </p:cNvSpPr>
          <p:nvPr>
            <p:ph type="title"/>
          </p:nvPr>
        </p:nvSpPr>
        <p:spPr/>
        <p:txBody>
          <a:bodyPr>
            <a:normAutofit fontScale="90000"/>
          </a:bodyPr>
          <a:lstStyle/>
          <a:p>
            <a:r>
              <a:rPr lang="en-US" dirty="0"/>
              <a:t>What strategies are used in the conclusion?  </a:t>
            </a:r>
            <a:br>
              <a:rPr lang="en-US" dirty="0"/>
            </a:br>
            <a:endParaRPr lang="el-GR" dirty="0"/>
          </a:p>
        </p:txBody>
      </p:sp>
      <p:sp>
        <p:nvSpPr>
          <p:cNvPr id="3" name="Θέση περιεχομένου 2">
            <a:extLst>
              <a:ext uri="{FF2B5EF4-FFF2-40B4-BE49-F238E27FC236}">
                <a16:creationId xmlns:a16="http://schemas.microsoft.com/office/drawing/2014/main" id="{9FFF439F-FD1F-4548-9D65-7F0C4978CA7F}"/>
              </a:ext>
            </a:extLst>
          </p:cNvPr>
          <p:cNvSpPr>
            <a:spLocks noGrp="1"/>
          </p:cNvSpPr>
          <p:nvPr>
            <p:ph idx="1"/>
          </p:nvPr>
        </p:nvSpPr>
        <p:spPr/>
        <p:txBody>
          <a:bodyPr>
            <a:normAutofit/>
          </a:bodyPr>
          <a:lstStyle/>
          <a:p>
            <a:r>
              <a:rPr lang="en-US" sz="2000" i="1" dirty="0"/>
              <a:t>Shift of responsibility to the people (directors &amp; viewers) and challenge</a:t>
            </a:r>
          </a:p>
          <a:p>
            <a:r>
              <a:rPr lang="en-US" sz="2000" i="1" dirty="0"/>
              <a:t>Use of imagery (wires &amp; lights in a box)</a:t>
            </a:r>
          </a:p>
          <a:p>
            <a:r>
              <a:rPr lang="en-US" sz="2000" i="1" dirty="0"/>
              <a:t>Parallel structure &amp; intentional repetition in “this </a:t>
            </a:r>
            <a:r>
              <a:rPr lang="en-GB" sz="2000" i="1" dirty="0"/>
              <a:t>instrument can teach. It can illuminate and, yes, it can even inspire”</a:t>
            </a:r>
          </a:p>
          <a:p>
            <a:r>
              <a:rPr lang="en-GB" sz="2000" i="1" dirty="0"/>
              <a:t>Contrast between a box &amp; humans</a:t>
            </a:r>
            <a:endParaRPr lang="el-GR" sz="2000" i="1" dirty="0"/>
          </a:p>
        </p:txBody>
      </p:sp>
    </p:spTree>
    <p:extLst>
      <p:ext uri="{BB962C8B-B14F-4D97-AF65-F5344CB8AC3E}">
        <p14:creationId xmlns:p14="http://schemas.microsoft.com/office/powerpoint/2010/main" val="3232014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9"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1436B2C8-CCE3-BB4C-9477-1B8024D30417}"/>
              </a:ext>
            </a:extLst>
          </p:cNvPr>
          <p:cNvSpPr>
            <a:spLocks noGrp="1"/>
          </p:cNvSpPr>
          <p:nvPr>
            <p:ph type="title"/>
          </p:nvPr>
        </p:nvSpPr>
        <p:spPr>
          <a:xfrm>
            <a:off x="904877" y="795527"/>
            <a:ext cx="10488547" cy="1190912"/>
          </a:xfrm>
        </p:spPr>
        <p:txBody>
          <a:bodyPr>
            <a:normAutofit/>
          </a:bodyPr>
          <a:lstStyle/>
          <a:p>
            <a:r>
              <a:rPr lang="en-US">
                <a:solidFill>
                  <a:schemeClr val="tx2"/>
                </a:solidFill>
              </a:rPr>
              <a:t>What seems to be the intention behind the following:</a:t>
            </a:r>
            <a:endParaRPr lang="el-GR">
              <a:solidFill>
                <a:schemeClr val="tx2"/>
              </a:solidFill>
            </a:endParaRPr>
          </a:p>
        </p:txBody>
      </p:sp>
      <p:sp>
        <p:nvSpPr>
          <p:cNvPr id="61" name="Rectangle 60">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άτομο, άνδρας, φωτογραφία, κουστούμι&#10;&#10;Περιγραφή που δημιουργήθηκε αυτόματα">
            <a:extLst>
              <a:ext uri="{FF2B5EF4-FFF2-40B4-BE49-F238E27FC236}">
                <a16:creationId xmlns:a16="http://schemas.microsoft.com/office/drawing/2014/main" id="{E84AE039-9481-F24D-8726-726563381EF0}"/>
              </a:ext>
            </a:extLst>
          </p:cNvPr>
          <p:cNvPicPr>
            <a:picLocks noChangeAspect="1"/>
          </p:cNvPicPr>
          <p:nvPr/>
        </p:nvPicPr>
        <p:blipFill>
          <a:blip r:embed="rId2"/>
          <a:stretch>
            <a:fillRect/>
          </a:stretch>
        </p:blipFill>
        <p:spPr>
          <a:xfrm>
            <a:off x="1103257" y="2448716"/>
            <a:ext cx="4626864" cy="3281366"/>
          </a:xfrm>
          <a:prstGeom prst="rect">
            <a:avLst/>
          </a:prstGeom>
          <a:ln w="12700">
            <a:noFill/>
          </a:ln>
        </p:spPr>
      </p:pic>
      <p:sp>
        <p:nvSpPr>
          <p:cNvPr id="3" name="Θέση περιεχομένου 2">
            <a:extLst>
              <a:ext uri="{FF2B5EF4-FFF2-40B4-BE49-F238E27FC236}">
                <a16:creationId xmlns:a16="http://schemas.microsoft.com/office/drawing/2014/main" id="{078DEB6D-0D67-5F4D-B9E0-94C90E5E6530}"/>
              </a:ext>
            </a:extLst>
          </p:cNvPr>
          <p:cNvSpPr>
            <a:spLocks noGrp="1"/>
          </p:cNvSpPr>
          <p:nvPr>
            <p:ph idx="1"/>
          </p:nvPr>
        </p:nvSpPr>
        <p:spPr>
          <a:xfrm>
            <a:off x="6380702" y="2228850"/>
            <a:ext cx="5212809" cy="3699669"/>
          </a:xfrm>
        </p:spPr>
        <p:txBody>
          <a:bodyPr>
            <a:normAutofit/>
          </a:bodyPr>
          <a:lstStyle/>
          <a:p>
            <a:pPr>
              <a:lnSpc>
                <a:spcPct val="110000"/>
              </a:lnSpc>
            </a:pPr>
            <a:r>
              <a:rPr lang="en-GB" i="1" dirty="0"/>
              <a:t>You will forgive me for not telling you that the instruments with which you work are miraculous, that your responsibility is unprecedented or that your aspirations are frequently frustrated. It is not necessary to remind you that the fact that your voice is amplified to the degree where it reaches from one end of the country to the other does not give you greater wisdom or understanding than you possessed when your voice reached only from one end of the bar to the other. All of these things you know.</a:t>
            </a:r>
            <a:endParaRPr lang="el-GR" i="1" dirty="0"/>
          </a:p>
        </p:txBody>
      </p:sp>
    </p:spTree>
    <p:extLst>
      <p:ext uri="{BB962C8B-B14F-4D97-AF65-F5344CB8AC3E}">
        <p14:creationId xmlns:p14="http://schemas.microsoft.com/office/powerpoint/2010/main" val="607176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Τίτλος 1">
            <a:extLst>
              <a:ext uri="{FF2B5EF4-FFF2-40B4-BE49-F238E27FC236}">
                <a16:creationId xmlns:a16="http://schemas.microsoft.com/office/drawing/2014/main" id="{1436B2C8-CCE3-BB4C-9477-1B8024D30417}"/>
              </a:ext>
            </a:extLst>
          </p:cNvPr>
          <p:cNvSpPr>
            <a:spLocks noGrp="1"/>
          </p:cNvSpPr>
          <p:nvPr>
            <p:ph type="title"/>
          </p:nvPr>
        </p:nvSpPr>
        <p:spPr>
          <a:xfrm>
            <a:off x="4067177" y="630936"/>
            <a:ext cx="6677553" cy="1353310"/>
          </a:xfrm>
        </p:spPr>
        <p:txBody>
          <a:bodyPr anchor="b">
            <a:normAutofit/>
          </a:bodyPr>
          <a:lstStyle/>
          <a:p>
            <a:pPr algn="l"/>
            <a:r>
              <a:rPr lang="en-US" sz="3300" dirty="0">
                <a:solidFill>
                  <a:schemeClr val="tx1"/>
                </a:solidFill>
              </a:rPr>
              <a:t>What seems to be the intention behind the following:</a:t>
            </a:r>
            <a:endParaRPr lang="el-GR" sz="3300" dirty="0">
              <a:solidFill>
                <a:schemeClr val="tx1"/>
              </a:solidFill>
            </a:endParaRPr>
          </a:p>
        </p:txBody>
      </p:sp>
      <p:sp>
        <p:nvSpPr>
          <p:cNvPr id="3" name="Θέση περιεχομένου 2">
            <a:extLst>
              <a:ext uri="{FF2B5EF4-FFF2-40B4-BE49-F238E27FC236}">
                <a16:creationId xmlns:a16="http://schemas.microsoft.com/office/drawing/2014/main" id="{078DEB6D-0D67-5F4D-B9E0-94C90E5E6530}"/>
              </a:ext>
            </a:extLst>
          </p:cNvPr>
          <p:cNvSpPr>
            <a:spLocks noGrp="1"/>
          </p:cNvSpPr>
          <p:nvPr>
            <p:ph idx="1"/>
          </p:nvPr>
        </p:nvSpPr>
        <p:spPr>
          <a:xfrm>
            <a:off x="4067177" y="1984246"/>
            <a:ext cx="6677551" cy="3276730"/>
          </a:xfrm>
        </p:spPr>
        <p:txBody>
          <a:bodyPr anchor="ctr">
            <a:normAutofit/>
          </a:bodyPr>
          <a:lstStyle/>
          <a:p>
            <a:r>
              <a:rPr lang="en-US" i="1" dirty="0"/>
              <a:t>This might seem as a little sarcastic and harsh in judgement. He is asking for their forgiveness and tells them that he is not going to flatter/compliment them. He challenges them by saying that wide access to a lot of people to distant areas does not entail wisdom(wise use of technology). By saying “all of these things you know” he shifts the responsibility to them. By confronts them with their own weaknesses.  </a:t>
            </a:r>
            <a:endParaRPr lang="el-GR" i="1" dirty="0"/>
          </a:p>
        </p:txBody>
      </p:sp>
    </p:spTree>
    <p:extLst>
      <p:ext uri="{BB962C8B-B14F-4D97-AF65-F5344CB8AC3E}">
        <p14:creationId xmlns:p14="http://schemas.microsoft.com/office/powerpoint/2010/main" val="3067146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A127EEC8-D753-BE46-9D10-2309E81DF6DB}"/>
              </a:ext>
            </a:extLst>
          </p:cNvPr>
          <p:cNvSpPr>
            <a:spLocks noGrp="1"/>
          </p:cNvSpPr>
          <p:nvPr>
            <p:ph type="title"/>
          </p:nvPr>
        </p:nvSpPr>
        <p:spPr>
          <a:xfrm>
            <a:off x="1887081" y="441277"/>
            <a:ext cx="8673427" cy="500545"/>
          </a:xfrm>
        </p:spPr>
        <p:txBody>
          <a:bodyPr>
            <a:normAutofit fontScale="90000"/>
          </a:bodyPr>
          <a:lstStyle/>
          <a:p>
            <a:r>
              <a:rPr lang="en-US" dirty="0">
                <a:solidFill>
                  <a:schemeClr val="tx1"/>
                </a:solidFill>
              </a:rPr>
              <a:t>Match the words with their definitions</a:t>
            </a:r>
            <a:endParaRPr lang="el-GR" dirty="0">
              <a:solidFill>
                <a:schemeClr val="tx1"/>
              </a:solidFill>
            </a:endParaRPr>
          </a:p>
        </p:txBody>
      </p:sp>
      <p:graphicFrame>
        <p:nvGraphicFramePr>
          <p:cNvPr id="4" name="Θέση περιεχομένου 3">
            <a:extLst>
              <a:ext uri="{FF2B5EF4-FFF2-40B4-BE49-F238E27FC236}">
                <a16:creationId xmlns:a16="http://schemas.microsoft.com/office/drawing/2014/main" id="{1D508EFD-0628-7E49-8203-12118A79C579}"/>
              </a:ext>
            </a:extLst>
          </p:cNvPr>
          <p:cNvGraphicFramePr>
            <a:graphicFrameLocks noGrp="1"/>
          </p:cNvGraphicFramePr>
          <p:nvPr>
            <p:ph idx="1"/>
            <p:extLst>
              <p:ext uri="{D42A27DB-BD31-4B8C-83A1-F6EECF244321}">
                <p14:modId xmlns:p14="http://schemas.microsoft.com/office/powerpoint/2010/main" val="1912522490"/>
              </p:ext>
            </p:extLst>
          </p:nvPr>
        </p:nvGraphicFramePr>
        <p:xfrm>
          <a:off x="889000" y="1006427"/>
          <a:ext cx="10612438" cy="5720896"/>
        </p:xfrm>
        <a:graphic>
          <a:graphicData uri="http://schemas.openxmlformats.org/drawingml/2006/table">
            <a:tbl>
              <a:tblPr firstRow="1" bandRow="1">
                <a:tableStyleId>{5C22544A-7EE6-4342-B048-85BDC9FD1C3A}</a:tableStyleId>
              </a:tblPr>
              <a:tblGrid>
                <a:gridCol w="2496330">
                  <a:extLst>
                    <a:ext uri="{9D8B030D-6E8A-4147-A177-3AD203B41FA5}">
                      <a16:colId xmlns:a16="http://schemas.microsoft.com/office/drawing/2014/main" val="3933774635"/>
                    </a:ext>
                  </a:extLst>
                </a:gridCol>
                <a:gridCol w="8116108">
                  <a:extLst>
                    <a:ext uri="{9D8B030D-6E8A-4147-A177-3AD203B41FA5}">
                      <a16:colId xmlns:a16="http://schemas.microsoft.com/office/drawing/2014/main" val="66519107"/>
                    </a:ext>
                  </a:extLst>
                </a:gridCol>
              </a:tblGrid>
              <a:tr h="441968">
                <a:tc>
                  <a:txBody>
                    <a:bodyPr/>
                    <a:lstStyle/>
                    <a:p>
                      <a:endParaRPr lang="el-GR" sz="1300"/>
                    </a:p>
                  </a:txBody>
                  <a:tcPr marL="67843" marR="67843" marT="33922" marB="33922"/>
                </a:tc>
                <a:tc>
                  <a:txBody>
                    <a:bodyPr/>
                    <a:lstStyle/>
                    <a:p>
                      <a:endParaRPr lang="el-GR" sz="1300" dirty="0"/>
                    </a:p>
                  </a:txBody>
                  <a:tcPr marL="67843" marR="67843" marT="33922" marB="33922"/>
                </a:tc>
                <a:extLst>
                  <a:ext uri="{0D108BD9-81ED-4DB2-BD59-A6C34878D82A}">
                    <a16:rowId xmlns:a16="http://schemas.microsoft.com/office/drawing/2014/main" val="2744842389"/>
                  </a:ext>
                </a:extLst>
              </a:tr>
              <a:tr h="393617">
                <a:tc>
                  <a:txBody>
                    <a:bodyPr/>
                    <a:lstStyle/>
                    <a:p>
                      <a:r>
                        <a:rPr lang="en-US" sz="1600" dirty="0"/>
                        <a:t>1. Aspiration</a:t>
                      </a:r>
                      <a:endParaRPr lang="el-GR" sz="1600" dirty="0"/>
                    </a:p>
                  </a:txBody>
                  <a:tcPr marL="67843" marR="67843" marT="33922" marB="33922"/>
                </a:tc>
                <a:tc>
                  <a:txBody>
                    <a:bodyPr/>
                    <a:lstStyle/>
                    <a:p>
                      <a:r>
                        <a:rPr lang="en-US" sz="1600" dirty="0"/>
                        <a:t>A. To get, to buy</a:t>
                      </a:r>
                      <a:endParaRPr lang="el-GR" sz="1600" dirty="0"/>
                    </a:p>
                  </a:txBody>
                  <a:tcPr marL="67843" marR="67843" marT="33922" marB="33922"/>
                </a:tc>
                <a:extLst>
                  <a:ext uri="{0D108BD9-81ED-4DB2-BD59-A6C34878D82A}">
                    <a16:rowId xmlns:a16="http://schemas.microsoft.com/office/drawing/2014/main" val="4067472672"/>
                  </a:ext>
                </a:extLst>
              </a:tr>
              <a:tr h="393617">
                <a:tc>
                  <a:txBody>
                    <a:bodyPr/>
                    <a:lstStyle/>
                    <a:p>
                      <a:r>
                        <a:rPr lang="en-US" sz="1600"/>
                        <a:t>2. Frustrated</a:t>
                      </a:r>
                      <a:endParaRPr lang="el-GR" sz="1600"/>
                    </a:p>
                  </a:txBody>
                  <a:tcPr marL="67843" marR="67843" marT="33922" marB="33922"/>
                </a:tc>
                <a:tc>
                  <a:txBody>
                    <a:bodyPr/>
                    <a:lstStyle/>
                    <a:p>
                      <a:r>
                        <a:rPr lang="en-US" sz="1600" dirty="0"/>
                        <a:t>B. Ambition</a:t>
                      </a:r>
                      <a:endParaRPr lang="el-GR" sz="1600" dirty="0"/>
                    </a:p>
                  </a:txBody>
                  <a:tcPr marL="67843" marR="67843" marT="33922" marB="33922"/>
                </a:tc>
                <a:extLst>
                  <a:ext uri="{0D108BD9-81ED-4DB2-BD59-A6C34878D82A}">
                    <a16:rowId xmlns:a16="http://schemas.microsoft.com/office/drawing/2014/main" val="1571853940"/>
                  </a:ext>
                </a:extLst>
              </a:tr>
              <a:tr h="393617">
                <a:tc>
                  <a:txBody>
                    <a:bodyPr/>
                    <a:lstStyle/>
                    <a:p>
                      <a:r>
                        <a:rPr lang="en-US" sz="1600"/>
                        <a:t>3. Acquire</a:t>
                      </a:r>
                      <a:endParaRPr lang="el-GR" sz="1600"/>
                    </a:p>
                  </a:txBody>
                  <a:tcPr marL="67843" marR="67843" marT="33922" marB="33922"/>
                </a:tc>
                <a:tc>
                  <a:txBody>
                    <a:bodyPr/>
                    <a:lstStyle/>
                    <a:p>
                      <a:r>
                        <a:rPr lang="en-US" sz="1600" dirty="0"/>
                        <a:t>C. He who expresses disagreement</a:t>
                      </a:r>
                      <a:endParaRPr lang="el-GR" sz="1600" dirty="0"/>
                    </a:p>
                  </a:txBody>
                  <a:tcPr marL="67843" marR="67843" marT="33922" marB="33922"/>
                </a:tc>
                <a:extLst>
                  <a:ext uri="{0D108BD9-81ED-4DB2-BD59-A6C34878D82A}">
                    <a16:rowId xmlns:a16="http://schemas.microsoft.com/office/drawing/2014/main" val="2609744136"/>
                  </a:ext>
                </a:extLst>
              </a:tr>
              <a:tr h="393617">
                <a:tc>
                  <a:txBody>
                    <a:bodyPr/>
                    <a:lstStyle/>
                    <a:p>
                      <a:r>
                        <a:rPr lang="en-US" sz="1600"/>
                        <a:t>4. Retribution</a:t>
                      </a:r>
                      <a:endParaRPr lang="el-GR" sz="1600"/>
                    </a:p>
                  </a:txBody>
                  <a:tcPr marL="67843" marR="67843" marT="33922" marB="33922"/>
                </a:tc>
                <a:tc>
                  <a:txBody>
                    <a:bodyPr/>
                    <a:lstStyle/>
                    <a:p>
                      <a:r>
                        <a:rPr lang="en-US" sz="1600" dirty="0"/>
                        <a:t>D. Unjustified</a:t>
                      </a:r>
                      <a:endParaRPr lang="el-GR" sz="1600" dirty="0"/>
                    </a:p>
                  </a:txBody>
                  <a:tcPr marL="67843" marR="67843" marT="33922" marB="33922"/>
                </a:tc>
                <a:extLst>
                  <a:ext uri="{0D108BD9-81ED-4DB2-BD59-A6C34878D82A}">
                    <a16:rowId xmlns:a16="http://schemas.microsoft.com/office/drawing/2014/main" val="3554767650"/>
                  </a:ext>
                </a:extLst>
              </a:tr>
              <a:tr h="393617">
                <a:tc>
                  <a:txBody>
                    <a:bodyPr/>
                    <a:lstStyle/>
                    <a:p>
                      <a:r>
                        <a:rPr lang="en-US" sz="1600"/>
                        <a:t>5. Sponsor </a:t>
                      </a:r>
                      <a:endParaRPr lang="el-GR" sz="1600"/>
                    </a:p>
                  </a:txBody>
                  <a:tcPr marL="67843" marR="67843" marT="33922" marB="33922"/>
                </a:tc>
                <a:tc>
                  <a:txBody>
                    <a:bodyPr/>
                    <a:lstStyle/>
                    <a:p>
                      <a:r>
                        <a:rPr lang="en-US" sz="1600" dirty="0"/>
                        <a:t>E. He who speaks on behalf of a group</a:t>
                      </a:r>
                      <a:endParaRPr lang="el-GR" sz="1600" dirty="0"/>
                    </a:p>
                  </a:txBody>
                  <a:tcPr marL="67843" marR="67843" marT="33922" marB="33922"/>
                </a:tc>
                <a:extLst>
                  <a:ext uri="{0D108BD9-81ED-4DB2-BD59-A6C34878D82A}">
                    <a16:rowId xmlns:a16="http://schemas.microsoft.com/office/drawing/2014/main" val="1746367327"/>
                  </a:ext>
                </a:extLst>
              </a:tr>
              <a:tr h="393617">
                <a:tc>
                  <a:txBody>
                    <a:bodyPr/>
                    <a:lstStyle/>
                    <a:p>
                      <a:r>
                        <a:rPr lang="en-US" sz="1600"/>
                        <a:t>6. Spokesman</a:t>
                      </a:r>
                      <a:endParaRPr lang="el-GR" sz="1600"/>
                    </a:p>
                  </a:txBody>
                  <a:tcPr marL="67843" marR="67843" marT="33922" marB="33922"/>
                </a:tc>
                <a:tc>
                  <a:txBody>
                    <a:bodyPr/>
                    <a:lstStyle/>
                    <a:p>
                      <a:r>
                        <a:rPr lang="en-US" sz="1600" dirty="0"/>
                        <a:t>F. </a:t>
                      </a:r>
                      <a:r>
                        <a:rPr lang="en-US" sz="1600" b="0" i="0" kern="1200" dirty="0">
                          <a:solidFill>
                            <a:schemeClr val="dk1"/>
                          </a:solidFill>
                          <a:effectLst/>
                          <a:latin typeface="+mn-lt"/>
                          <a:ea typeface="+mn-ea"/>
                          <a:cs typeface="+mn-cs"/>
                        </a:rPr>
                        <a:t>relating or belonging to each of the separate people or things you have just mentioned</a:t>
                      </a:r>
                      <a:endParaRPr lang="el-GR" sz="1600" dirty="0"/>
                    </a:p>
                  </a:txBody>
                  <a:tcPr marL="67843" marR="67843" marT="33922" marB="33922"/>
                </a:tc>
                <a:extLst>
                  <a:ext uri="{0D108BD9-81ED-4DB2-BD59-A6C34878D82A}">
                    <a16:rowId xmlns:a16="http://schemas.microsoft.com/office/drawing/2014/main" val="991435449"/>
                  </a:ext>
                </a:extLst>
              </a:tr>
              <a:tr h="393617">
                <a:tc>
                  <a:txBody>
                    <a:bodyPr/>
                    <a:lstStyle/>
                    <a:p>
                      <a:r>
                        <a:rPr lang="en-US" sz="1600"/>
                        <a:t>7. Sustain</a:t>
                      </a:r>
                      <a:endParaRPr lang="el-GR" sz="1600"/>
                    </a:p>
                  </a:txBody>
                  <a:tcPr marL="67843" marR="67843" marT="33922" marB="33922"/>
                </a:tc>
                <a:tc>
                  <a:txBody>
                    <a:bodyPr/>
                    <a:lstStyle/>
                    <a:p>
                      <a:r>
                        <a:rPr lang="en-US" sz="1600" dirty="0"/>
                        <a:t>G. Confused</a:t>
                      </a:r>
                      <a:endParaRPr lang="el-GR" sz="1600" dirty="0"/>
                    </a:p>
                  </a:txBody>
                  <a:tcPr marL="67843" marR="67843" marT="33922" marB="33922"/>
                </a:tc>
                <a:extLst>
                  <a:ext uri="{0D108BD9-81ED-4DB2-BD59-A6C34878D82A}">
                    <a16:rowId xmlns:a16="http://schemas.microsoft.com/office/drawing/2014/main" val="172725703"/>
                  </a:ext>
                </a:extLst>
              </a:tr>
              <a:tr h="393617">
                <a:tc>
                  <a:txBody>
                    <a:bodyPr/>
                    <a:lstStyle/>
                    <a:p>
                      <a:r>
                        <a:rPr lang="en-US" sz="1600"/>
                        <a:t>8. Illumination</a:t>
                      </a:r>
                      <a:endParaRPr lang="el-GR" sz="1600"/>
                    </a:p>
                  </a:txBody>
                  <a:tcPr marL="67843" marR="67843" marT="33922" marB="33922"/>
                </a:tc>
                <a:tc>
                  <a:txBody>
                    <a:bodyPr/>
                    <a:lstStyle/>
                    <a:p>
                      <a:r>
                        <a:rPr lang="en-US" sz="1600" dirty="0"/>
                        <a:t>H. Respected</a:t>
                      </a:r>
                      <a:endParaRPr lang="el-GR" sz="1600" dirty="0"/>
                    </a:p>
                  </a:txBody>
                  <a:tcPr marL="67843" marR="67843" marT="33922" marB="33922"/>
                </a:tc>
                <a:extLst>
                  <a:ext uri="{0D108BD9-81ED-4DB2-BD59-A6C34878D82A}">
                    <a16:rowId xmlns:a16="http://schemas.microsoft.com/office/drawing/2014/main" val="702984979"/>
                  </a:ext>
                </a:extLst>
              </a:tr>
              <a:tr h="393617">
                <a:tc>
                  <a:txBody>
                    <a:bodyPr/>
                    <a:lstStyle/>
                    <a:p>
                      <a:r>
                        <a:rPr lang="en-US" sz="1600" dirty="0"/>
                        <a:t>9. Respective</a:t>
                      </a:r>
                      <a:endParaRPr lang="el-GR" sz="1600" dirty="0"/>
                    </a:p>
                  </a:txBody>
                  <a:tcPr marL="67843" marR="67843" marT="33922" marB="33922"/>
                </a:tc>
                <a:tc>
                  <a:txBody>
                    <a:bodyPr/>
                    <a:lstStyle/>
                    <a:p>
                      <a:r>
                        <a:rPr lang="en-US" sz="1600" dirty="0"/>
                        <a:t>I. A person who pays for a radio/TV program to use his name for advertising</a:t>
                      </a:r>
                      <a:endParaRPr lang="el-GR" sz="1600" dirty="0"/>
                    </a:p>
                  </a:txBody>
                  <a:tcPr marL="67843" marR="67843" marT="33922" marB="33922"/>
                </a:tc>
                <a:extLst>
                  <a:ext uri="{0D108BD9-81ED-4DB2-BD59-A6C34878D82A}">
                    <a16:rowId xmlns:a16="http://schemas.microsoft.com/office/drawing/2014/main" val="1359467673"/>
                  </a:ext>
                </a:extLst>
              </a:tr>
              <a:tr h="393617">
                <a:tc>
                  <a:txBody>
                    <a:bodyPr/>
                    <a:lstStyle/>
                    <a:p>
                      <a:r>
                        <a:rPr lang="en-US" sz="1600"/>
                        <a:t>10. Unwarranted</a:t>
                      </a:r>
                      <a:endParaRPr lang="el-GR" sz="1600"/>
                    </a:p>
                  </a:txBody>
                  <a:tcPr marL="67843" marR="67843" marT="33922" marB="33922"/>
                </a:tc>
                <a:tc>
                  <a:txBody>
                    <a:bodyPr/>
                    <a:lstStyle/>
                    <a:p>
                      <a:r>
                        <a:rPr lang="en-US" sz="1600" dirty="0"/>
                        <a:t>J. Provision of light/explanation to make clear</a:t>
                      </a:r>
                      <a:endParaRPr lang="el-GR" sz="1600" dirty="0"/>
                    </a:p>
                  </a:txBody>
                  <a:tcPr marL="67843" marR="67843" marT="33922" marB="33922"/>
                </a:tc>
                <a:extLst>
                  <a:ext uri="{0D108BD9-81ED-4DB2-BD59-A6C34878D82A}">
                    <a16:rowId xmlns:a16="http://schemas.microsoft.com/office/drawing/2014/main" val="4229277111"/>
                  </a:ext>
                </a:extLst>
              </a:tr>
              <a:tr h="393617">
                <a:tc>
                  <a:txBody>
                    <a:bodyPr/>
                    <a:lstStyle/>
                    <a:p>
                      <a:endParaRPr lang="el-GR" sz="1600"/>
                    </a:p>
                  </a:txBody>
                  <a:tcPr marL="67843" marR="67843" marT="33922" marB="33922"/>
                </a:tc>
                <a:tc>
                  <a:txBody>
                    <a:bodyPr/>
                    <a:lstStyle/>
                    <a:p>
                      <a:r>
                        <a:rPr lang="en-US" sz="1600" dirty="0"/>
                        <a:t>k. Revenge</a:t>
                      </a:r>
                      <a:endParaRPr lang="el-GR" sz="1600" dirty="0"/>
                    </a:p>
                  </a:txBody>
                  <a:tcPr marL="67843" marR="67843" marT="33922" marB="33922"/>
                </a:tc>
                <a:extLst>
                  <a:ext uri="{0D108BD9-81ED-4DB2-BD59-A6C34878D82A}">
                    <a16:rowId xmlns:a16="http://schemas.microsoft.com/office/drawing/2014/main" val="3693763210"/>
                  </a:ext>
                </a:extLst>
              </a:tr>
              <a:tr h="393617">
                <a:tc>
                  <a:txBody>
                    <a:bodyPr/>
                    <a:lstStyle/>
                    <a:p>
                      <a:endParaRPr lang="el-GR" sz="1600"/>
                    </a:p>
                  </a:txBody>
                  <a:tcPr marL="67843" marR="67843" marT="33922" marB="33922"/>
                </a:tc>
                <a:tc>
                  <a:txBody>
                    <a:bodyPr/>
                    <a:lstStyle/>
                    <a:p>
                      <a:r>
                        <a:rPr lang="en-US" sz="1600" dirty="0"/>
                        <a:t>L. Clear</a:t>
                      </a:r>
                      <a:endParaRPr lang="el-GR" sz="1600" dirty="0"/>
                    </a:p>
                  </a:txBody>
                  <a:tcPr marL="67843" marR="67843" marT="33922" marB="33922"/>
                </a:tc>
                <a:extLst>
                  <a:ext uri="{0D108BD9-81ED-4DB2-BD59-A6C34878D82A}">
                    <a16:rowId xmlns:a16="http://schemas.microsoft.com/office/drawing/2014/main" val="3996512868"/>
                  </a:ext>
                </a:extLst>
              </a:tr>
              <a:tr h="393617">
                <a:tc>
                  <a:txBody>
                    <a:bodyPr/>
                    <a:lstStyle/>
                    <a:p>
                      <a:endParaRPr lang="el-GR" sz="1600"/>
                    </a:p>
                  </a:txBody>
                  <a:tcPr marL="67843" marR="67843" marT="33922" marB="33922"/>
                </a:tc>
                <a:tc>
                  <a:txBody>
                    <a:bodyPr/>
                    <a:lstStyle/>
                    <a:p>
                      <a:r>
                        <a:rPr lang="en-US" sz="1600" dirty="0"/>
                        <a:t>m. To keep going, to maintain</a:t>
                      </a:r>
                      <a:endParaRPr lang="el-GR" sz="1600" dirty="0"/>
                    </a:p>
                  </a:txBody>
                  <a:tcPr marL="67843" marR="67843" marT="33922" marB="33922"/>
                </a:tc>
                <a:extLst>
                  <a:ext uri="{0D108BD9-81ED-4DB2-BD59-A6C34878D82A}">
                    <a16:rowId xmlns:a16="http://schemas.microsoft.com/office/drawing/2014/main" val="1492916680"/>
                  </a:ext>
                </a:extLst>
              </a:tr>
            </a:tbl>
          </a:graphicData>
        </a:graphic>
      </p:graphicFrame>
    </p:spTree>
    <p:extLst>
      <p:ext uri="{BB962C8B-B14F-4D97-AF65-F5344CB8AC3E}">
        <p14:creationId xmlns:p14="http://schemas.microsoft.com/office/powerpoint/2010/main" val="3627543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27EEC8-D753-BE46-9D10-2309E81DF6DB}"/>
              </a:ext>
            </a:extLst>
          </p:cNvPr>
          <p:cNvSpPr>
            <a:spLocks noGrp="1"/>
          </p:cNvSpPr>
          <p:nvPr>
            <p:ph type="title"/>
          </p:nvPr>
        </p:nvSpPr>
        <p:spPr>
          <a:xfrm>
            <a:off x="1887081" y="441277"/>
            <a:ext cx="8673427" cy="500545"/>
          </a:xfrm>
        </p:spPr>
        <p:txBody>
          <a:bodyPr>
            <a:normAutofit fontScale="90000"/>
          </a:bodyPr>
          <a:lstStyle/>
          <a:p>
            <a:r>
              <a:rPr lang="en-US" dirty="0">
                <a:solidFill>
                  <a:schemeClr val="tx1"/>
                </a:solidFill>
              </a:rPr>
              <a:t>Match the words with their definitions</a:t>
            </a:r>
            <a:endParaRPr lang="el-GR" dirty="0">
              <a:solidFill>
                <a:schemeClr val="tx1"/>
              </a:solidFill>
            </a:endParaRPr>
          </a:p>
        </p:txBody>
      </p:sp>
      <p:graphicFrame>
        <p:nvGraphicFramePr>
          <p:cNvPr id="4" name="Θέση περιεχομένου 3">
            <a:extLst>
              <a:ext uri="{FF2B5EF4-FFF2-40B4-BE49-F238E27FC236}">
                <a16:creationId xmlns:a16="http://schemas.microsoft.com/office/drawing/2014/main" id="{1D508EFD-0628-7E49-8203-12118A79C579}"/>
              </a:ext>
            </a:extLst>
          </p:cNvPr>
          <p:cNvGraphicFramePr>
            <a:graphicFrameLocks noGrp="1"/>
          </p:cNvGraphicFramePr>
          <p:nvPr>
            <p:ph idx="1"/>
            <p:extLst>
              <p:ext uri="{D42A27DB-BD31-4B8C-83A1-F6EECF244321}">
                <p14:modId xmlns:p14="http://schemas.microsoft.com/office/powerpoint/2010/main" val="3061698924"/>
              </p:ext>
            </p:extLst>
          </p:nvPr>
        </p:nvGraphicFramePr>
        <p:xfrm>
          <a:off x="889001" y="1118035"/>
          <a:ext cx="10612438" cy="5720896"/>
        </p:xfrm>
        <a:graphic>
          <a:graphicData uri="http://schemas.openxmlformats.org/drawingml/2006/table">
            <a:tbl>
              <a:tblPr firstRow="1" bandRow="1">
                <a:tableStyleId>{5C22544A-7EE6-4342-B048-85BDC9FD1C3A}</a:tableStyleId>
              </a:tblPr>
              <a:tblGrid>
                <a:gridCol w="2496330">
                  <a:extLst>
                    <a:ext uri="{9D8B030D-6E8A-4147-A177-3AD203B41FA5}">
                      <a16:colId xmlns:a16="http://schemas.microsoft.com/office/drawing/2014/main" val="3933774635"/>
                    </a:ext>
                  </a:extLst>
                </a:gridCol>
                <a:gridCol w="8116108">
                  <a:extLst>
                    <a:ext uri="{9D8B030D-6E8A-4147-A177-3AD203B41FA5}">
                      <a16:colId xmlns:a16="http://schemas.microsoft.com/office/drawing/2014/main" val="66519107"/>
                    </a:ext>
                  </a:extLst>
                </a:gridCol>
              </a:tblGrid>
              <a:tr h="441968">
                <a:tc>
                  <a:txBody>
                    <a:bodyPr/>
                    <a:lstStyle/>
                    <a:p>
                      <a:endParaRPr lang="el-GR" sz="1300"/>
                    </a:p>
                  </a:txBody>
                  <a:tcPr marL="67843" marR="67843" marT="33922" marB="33922"/>
                </a:tc>
                <a:tc>
                  <a:txBody>
                    <a:bodyPr/>
                    <a:lstStyle/>
                    <a:p>
                      <a:endParaRPr lang="el-GR" sz="1300" dirty="0"/>
                    </a:p>
                  </a:txBody>
                  <a:tcPr marL="67843" marR="67843" marT="33922" marB="33922"/>
                </a:tc>
                <a:extLst>
                  <a:ext uri="{0D108BD9-81ED-4DB2-BD59-A6C34878D82A}">
                    <a16:rowId xmlns:a16="http://schemas.microsoft.com/office/drawing/2014/main" val="2744842389"/>
                  </a:ext>
                </a:extLst>
              </a:tr>
              <a:tr h="393617">
                <a:tc>
                  <a:txBody>
                    <a:bodyPr/>
                    <a:lstStyle/>
                    <a:p>
                      <a:r>
                        <a:rPr lang="en-US" sz="1600" dirty="0"/>
                        <a:t>1. Aspiration B</a:t>
                      </a:r>
                      <a:endParaRPr lang="el-GR" sz="1600" dirty="0"/>
                    </a:p>
                  </a:txBody>
                  <a:tcPr marL="67843" marR="67843" marT="33922" marB="33922"/>
                </a:tc>
                <a:tc>
                  <a:txBody>
                    <a:bodyPr/>
                    <a:lstStyle/>
                    <a:p>
                      <a:r>
                        <a:rPr lang="en-US" sz="1600" dirty="0"/>
                        <a:t>A. To get to buy</a:t>
                      </a:r>
                      <a:endParaRPr lang="el-GR" sz="1600" dirty="0"/>
                    </a:p>
                  </a:txBody>
                  <a:tcPr marL="67843" marR="67843" marT="33922" marB="33922"/>
                </a:tc>
                <a:extLst>
                  <a:ext uri="{0D108BD9-81ED-4DB2-BD59-A6C34878D82A}">
                    <a16:rowId xmlns:a16="http://schemas.microsoft.com/office/drawing/2014/main" val="4067472672"/>
                  </a:ext>
                </a:extLst>
              </a:tr>
              <a:tr h="393617">
                <a:tc>
                  <a:txBody>
                    <a:bodyPr/>
                    <a:lstStyle/>
                    <a:p>
                      <a:r>
                        <a:rPr lang="en-US" sz="1600" dirty="0"/>
                        <a:t>2. Frustrated G</a:t>
                      </a:r>
                      <a:endParaRPr lang="el-GR" sz="1600" dirty="0"/>
                    </a:p>
                  </a:txBody>
                  <a:tcPr marL="67843" marR="67843" marT="33922" marB="33922"/>
                </a:tc>
                <a:tc>
                  <a:txBody>
                    <a:bodyPr/>
                    <a:lstStyle/>
                    <a:p>
                      <a:r>
                        <a:rPr lang="en-US" sz="1600" dirty="0"/>
                        <a:t>B. Ambition</a:t>
                      </a:r>
                      <a:endParaRPr lang="el-GR" sz="1600" dirty="0"/>
                    </a:p>
                  </a:txBody>
                  <a:tcPr marL="67843" marR="67843" marT="33922" marB="33922"/>
                </a:tc>
                <a:extLst>
                  <a:ext uri="{0D108BD9-81ED-4DB2-BD59-A6C34878D82A}">
                    <a16:rowId xmlns:a16="http://schemas.microsoft.com/office/drawing/2014/main" val="1571853940"/>
                  </a:ext>
                </a:extLst>
              </a:tr>
              <a:tr h="393617">
                <a:tc>
                  <a:txBody>
                    <a:bodyPr/>
                    <a:lstStyle/>
                    <a:p>
                      <a:r>
                        <a:rPr lang="en-US" sz="1600" dirty="0"/>
                        <a:t>3. Acquire A</a:t>
                      </a:r>
                      <a:endParaRPr lang="el-GR" sz="1600" dirty="0"/>
                    </a:p>
                  </a:txBody>
                  <a:tcPr marL="67843" marR="67843" marT="33922" marB="33922"/>
                </a:tc>
                <a:tc>
                  <a:txBody>
                    <a:bodyPr/>
                    <a:lstStyle/>
                    <a:p>
                      <a:r>
                        <a:rPr lang="en-US" sz="1600" dirty="0"/>
                        <a:t>C. He who expresses disagreement</a:t>
                      </a:r>
                      <a:endParaRPr lang="el-GR" sz="1600" dirty="0"/>
                    </a:p>
                  </a:txBody>
                  <a:tcPr marL="67843" marR="67843" marT="33922" marB="33922"/>
                </a:tc>
                <a:extLst>
                  <a:ext uri="{0D108BD9-81ED-4DB2-BD59-A6C34878D82A}">
                    <a16:rowId xmlns:a16="http://schemas.microsoft.com/office/drawing/2014/main" val="2609744136"/>
                  </a:ext>
                </a:extLst>
              </a:tr>
              <a:tr h="393617">
                <a:tc>
                  <a:txBody>
                    <a:bodyPr/>
                    <a:lstStyle/>
                    <a:p>
                      <a:r>
                        <a:rPr lang="en-US" sz="1600" dirty="0"/>
                        <a:t>4. Retribution K</a:t>
                      </a:r>
                      <a:endParaRPr lang="el-GR" sz="1600" dirty="0"/>
                    </a:p>
                  </a:txBody>
                  <a:tcPr marL="67843" marR="67843" marT="33922" marB="33922"/>
                </a:tc>
                <a:tc>
                  <a:txBody>
                    <a:bodyPr/>
                    <a:lstStyle/>
                    <a:p>
                      <a:r>
                        <a:rPr lang="en-US" sz="1600" dirty="0"/>
                        <a:t>D. Unjustified</a:t>
                      </a:r>
                      <a:endParaRPr lang="el-GR" sz="1600" dirty="0"/>
                    </a:p>
                  </a:txBody>
                  <a:tcPr marL="67843" marR="67843" marT="33922" marB="33922"/>
                </a:tc>
                <a:extLst>
                  <a:ext uri="{0D108BD9-81ED-4DB2-BD59-A6C34878D82A}">
                    <a16:rowId xmlns:a16="http://schemas.microsoft.com/office/drawing/2014/main" val="3554767650"/>
                  </a:ext>
                </a:extLst>
              </a:tr>
              <a:tr h="393617">
                <a:tc>
                  <a:txBody>
                    <a:bodyPr/>
                    <a:lstStyle/>
                    <a:p>
                      <a:r>
                        <a:rPr lang="en-US" sz="1600" dirty="0"/>
                        <a:t>5. Sponsor I</a:t>
                      </a:r>
                      <a:endParaRPr lang="el-GR" sz="1600" dirty="0"/>
                    </a:p>
                  </a:txBody>
                  <a:tcPr marL="67843" marR="67843" marT="33922" marB="33922"/>
                </a:tc>
                <a:tc>
                  <a:txBody>
                    <a:bodyPr/>
                    <a:lstStyle/>
                    <a:p>
                      <a:r>
                        <a:rPr lang="en-US" sz="1600" dirty="0"/>
                        <a:t>E. He who speaks on behalf of a group</a:t>
                      </a:r>
                      <a:endParaRPr lang="el-GR" sz="1600" dirty="0"/>
                    </a:p>
                  </a:txBody>
                  <a:tcPr marL="67843" marR="67843" marT="33922" marB="33922"/>
                </a:tc>
                <a:extLst>
                  <a:ext uri="{0D108BD9-81ED-4DB2-BD59-A6C34878D82A}">
                    <a16:rowId xmlns:a16="http://schemas.microsoft.com/office/drawing/2014/main" val="1746367327"/>
                  </a:ext>
                </a:extLst>
              </a:tr>
              <a:tr h="393617">
                <a:tc>
                  <a:txBody>
                    <a:bodyPr/>
                    <a:lstStyle/>
                    <a:p>
                      <a:r>
                        <a:rPr lang="en-US" sz="1600" dirty="0"/>
                        <a:t>6. Spokesman E</a:t>
                      </a:r>
                      <a:endParaRPr lang="el-GR" sz="1600" dirty="0"/>
                    </a:p>
                  </a:txBody>
                  <a:tcPr marL="67843" marR="67843" marT="33922" marB="33922"/>
                </a:tc>
                <a:tc>
                  <a:txBody>
                    <a:bodyPr/>
                    <a:lstStyle/>
                    <a:p>
                      <a:r>
                        <a:rPr lang="en-US" sz="1600" dirty="0"/>
                        <a:t>F. </a:t>
                      </a:r>
                      <a:r>
                        <a:rPr lang="en-US" sz="1600" b="0" i="0" kern="1200" dirty="0">
                          <a:solidFill>
                            <a:schemeClr val="dk1"/>
                          </a:solidFill>
                          <a:effectLst/>
                          <a:latin typeface="+mn-lt"/>
                          <a:ea typeface="+mn-ea"/>
                          <a:cs typeface="+mn-cs"/>
                        </a:rPr>
                        <a:t>relating or belonging to each of the separate people or things you have just mentioned</a:t>
                      </a:r>
                      <a:endParaRPr lang="el-GR" sz="1600" dirty="0"/>
                    </a:p>
                  </a:txBody>
                  <a:tcPr marL="67843" marR="67843" marT="33922" marB="33922"/>
                </a:tc>
                <a:extLst>
                  <a:ext uri="{0D108BD9-81ED-4DB2-BD59-A6C34878D82A}">
                    <a16:rowId xmlns:a16="http://schemas.microsoft.com/office/drawing/2014/main" val="991435449"/>
                  </a:ext>
                </a:extLst>
              </a:tr>
              <a:tr h="393617">
                <a:tc>
                  <a:txBody>
                    <a:bodyPr/>
                    <a:lstStyle/>
                    <a:p>
                      <a:r>
                        <a:rPr lang="en-US" sz="1600" dirty="0"/>
                        <a:t>7. Sustain M</a:t>
                      </a:r>
                      <a:endParaRPr lang="el-GR" sz="1600" dirty="0"/>
                    </a:p>
                  </a:txBody>
                  <a:tcPr marL="67843" marR="67843" marT="33922" marB="33922"/>
                </a:tc>
                <a:tc>
                  <a:txBody>
                    <a:bodyPr/>
                    <a:lstStyle/>
                    <a:p>
                      <a:r>
                        <a:rPr lang="en-US" sz="1600" dirty="0"/>
                        <a:t>G. Confused</a:t>
                      </a:r>
                      <a:endParaRPr lang="el-GR" sz="1600" dirty="0"/>
                    </a:p>
                  </a:txBody>
                  <a:tcPr marL="67843" marR="67843" marT="33922" marB="33922"/>
                </a:tc>
                <a:extLst>
                  <a:ext uri="{0D108BD9-81ED-4DB2-BD59-A6C34878D82A}">
                    <a16:rowId xmlns:a16="http://schemas.microsoft.com/office/drawing/2014/main" val="172725703"/>
                  </a:ext>
                </a:extLst>
              </a:tr>
              <a:tr h="393617">
                <a:tc>
                  <a:txBody>
                    <a:bodyPr/>
                    <a:lstStyle/>
                    <a:p>
                      <a:r>
                        <a:rPr lang="en-US" sz="1600" dirty="0"/>
                        <a:t>8. Illumination J</a:t>
                      </a:r>
                      <a:endParaRPr lang="el-GR" sz="1600" dirty="0"/>
                    </a:p>
                  </a:txBody>
                  <a:tcPr marL="67843" marR="67843" marT="33922" marB="33922"/>
                </a:tc>
                <a:tc>
                  <a:txBody>
                    <a:bodyPr/>
                    <a:lstStyle/>
                    <a:p>
                      <a:r>
                        <a:rPr lang="en-US" sz="1600" dirty="0"/>
                        <a:t>H. Respected</a:t>
                      </a:r>
                      <a:endParaRPr lang="el-GR" sz="1600" dirty="0"/>
                    </a:p>
                  </a:txBody>
                  <a:tcPr marL="67843" marR="67843" marT="33922" marB="33922"/>
                </a:tc>
                <a:extLst>
                  <a:ext uri="{0D108BD9-81ED-4DB2-BD59-A6C34878D82A}">
                    <a16:rowId xmlns:a16="http://schemas.microsoft.com/office/drawing/2014/main" val="702984979"/>
                  </a:ext>
                </a:extLst>
              </a:tr>
              <a:tr h="393617">
                <a:tc>
                  <a:txBody>
                    <a:bodyPr/>
                    <a:lstStyle/>
                    <a:p>
                      <a:r>
                        <a:rPr lang="en-US" sz="1600" dirty="0"/>
                        <a:t>9. Respective F</a:t>
                      </a:r>
                      <a:endParaRPr lang="el-GR" sz="1600" dirty="0"/>
                    </a:p>
                  </a:txBody>
                  <a:tcPr marL="67843" marR="67843" marT="33922" marB="33922"/>
                </a:tc>
                <a:tc>
                  <a:txBody>
                    <a:bodyPr/>
                    <a:lstStyle/>
                    <a:p>
                      <a:r>
                        <a:rPr lang="en-US" sz="1600" dirty="0"/>
                        <a:t>I. A person who pays for a radio/TV program to use his name for advertising</a:t>
                      </a:r>
                      <a:endParaRPr lang="el-GR" sz="1600" dirty="0"/>
                    </a:p>
                  </a:txBody>
                  <a:tcPr marL="67843" marR="67843" marT="33922" marB="33922"/>
                </a:tc>
                <a:extLst>
                  <a:ext uri="{0D108BD9-81ED-4DB2-BD59-A6C34878D82A}">
                    <a16:rowId xmlns:a16="http://schemas.microsoft.com/office/drawing/2014/main" val="1359467673"/>
                  </a:ext>
                </a:extLst>
              </a:tr>
              <a:tr h="393617">
                <a:tc>
                  <a:txBody>
                    <a:bodyPr/>
                    <a:lstStyle/>
                    <a:p>
                      <a:r>
                        <a:rPr lang="en-US" sz="1600" dirty="0"/>
                        <a:t>10. Unwarranted D</a:t>
                      </a:r>
                      <a:endParaRPr lang="el-GR" sz="1600" dirty="0"/>
                    </a:p>
                  </a:txBody>
                  <a:tcPr marL="67843" marR="67843" marT="33922" marB="33922"/>
                </a:tc>
                <a:tc>
                  <a:txBody>
                    <a:bodyPr/>
                    <a:lstStyle/>
                    <a:p>
                      <a:r>
                        <a:rPr lang="en-US" sz="1600" dirty="0"/>
                        <a:t>J. Provision of light/explanation to make clear</a:t>
                      </a:r>
                      <a:endParaRPr lang="el-GR" sz="1600" dirty="0"/>
                    </a:p>
                  </a:txBody>
                  <a:tcPr marL="67843" marR="67843" marT="33922" marB="33922"/>
                </a:tc>
                <a:extLst>
                  <a:ext uri="{0D108BD9-81ED-4DB2-BD59-A6C34878D82A}">
                    <a16:rowId xmlns:a16="http://schemas.microsoft.com/office/drawing/2014/main" val="4229277111"/>
                  </a:ext>
                </a:extLst>
              </a:tr>
              <a:tr h="393617">
                <a:tc>
                  <a:txBody>
                    <a:bodyPr/>
                    <a:lstStyle/>
                    <a:p>
                      <a:endParaRPr lang="el-GR" sz="1600"/>
                    </a:p>
                  </a:txBody>
                  <a:tcPr marL="67843" marR="67843" marT="33922" marB="33922"/>
                </a:tc>
                <a:tc>
                  <a:txBody>
                    <a:bodyPr/>
                    <a:lstStyle/>
                    <a:p>
                      <a:r>
                        <a:rPr lang="en-US" sz="1600" dirty="0"/>
                        <a:t>k. Revenge</a:t>
                      </a:r>
                      <a:endParaRPr lang="el-GR" sz="1600" dirty="0"/>
                    </a:p>
                  </a:txBody>
                  <a:tcPr marL="67843" marR="67843" marT="33922" marB="33922"/>
                </a:tc>
                <a:extLst>
                  <a:ext uri="{0D108BD9-81ED-4DB2-BD59-A6C34878D82A}">
                    <a16:rowId xmlns:a16="http://schemas.microsoft.com/office/drawing/2014/main" val="3693763210"/>
                  </a:ext>
                </a:extLst>
              </a:tr>
              <a:tr h="393617">
                <a:tc>
                  <a:txBody>
                    <a:bodyPr/>
                    <a:lstStyle/>
                    <a:p>
                      <a:endParaRPr lang="el-GR" sz="1600"/>
                    </a:p>
                  </a:txBody>
                  <a:tcPr marL="67843" marR="67843" marT="33922" marB="33922"/>
                </a:tc>
                <a:tc>
                  <a:txBody>
                    <a:bodyPr/>
                    <a:lstStyle/>
                    <a:p>
                      <a:r>
                        <a:rPr lang="en-US" sz="1600" dirty="0"/>
                        <a:t>L. Clear</a:t>
                      </a:r>
                      <a:endParaRPr lang="el-GR" sz="1600" dirty="0"/>
                    </a:p>
                  </a:txBody>
                  <a:tcPr marL="67843" marR="67843" marT="33922" marB="33922"/>
                </a:tc>
                <a:extLst>
                  <a:ext uri="{0D108BD9-81ED-4DB2-BD59-A6C34878D82A}">
                    <a16:rowId xmlns:a16="http://schemas.microsoft.com/office/drawing/2014/main" val="3996512868"/>
                  </a:ext>
                </a:extLst>
              </a:tr>
              <a:tr h="393617">
                <a:tc>
                  <a:txBody>
                    <a:bodyPr/>
                    <a:lstStyle/>
                    <a:p>
                      <a:endParaRPr lang="el-GR" sz="1600"/>
                    </a:p>
                  </a:txBody>
                  <a:tcPr marL="67843" marR="67843" marT="33922" marB="33922"/>
                </a:tc>
                <a:tc>
                  <a:txBody>
                    <a:bodyPr/>
                    <a:lstStyle/>
                    <a:p>
                      <a:r>
                        <a:rPr lang="en-US" sz="1600" dirty="0"/>
                        <a:t>m. To keep going, to maintain</a:t>
                      </a:r>
                      <a:endParaRPr lang="el-GR" sz="1600" dirty="0"/>
                    </a:p>
                  </a:txBody>
                  <a:tcPr marL="67843" marR="67843" marT="33922" marB="33922"/>
                </a:tc>
                <a:extLst>
                  <a:ext uri="{0D108BD9-81ED-4DB2-BD59-A6C34878D82A}">
                    <a16:rowId xmlns:a16="http://schemas.microsoft.com/office/drawing/2014/main" val="1492916680"/>
                  </a:ext>
                </a:extLst>
              </a:tr>
            </a:tbl>
          </a:graphicData>
        </a:graphic>
      </p:graphicFrame>
    </p:spTree>
    <p:extLst>
      <p:ext uri="{BB962C8B-B14F-4D97-AF65-F5344CB8AC3E}">
        <p14:creationId xmlns:p14="http://schemas.microsoft.com/office/powerpoint/2010/main" val="4078315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4">
            <a:extLst>
              <a:ext uri="{FF2B5EF4-FFF2-40B4-BE49-F238E27FC236}">
                <a16:creationId xmlns:a16="http://schemas.microsoft.com/office/drawing/2014/main" id="{FAFA2D70-CCB1-204D-B990-BAA53868385A}"/>
              </a:ext>
            </a:extLst>
          </p:cNvPr>
          <p:cNvGraphicFramePr>
            <a:graphicFrameLocks noGrp="1"/>
          </p:cNvGraphicFramePr>
          <p:nvPr>
            <p:ph idx="4294967295"/>
            <p:extLst>
              <p:ext uri="{D42A27DB-BD31-4B8C-83A1-F6EECF244321}">
                <p14:modId xmlns:p14="http://schemas.microsoft.com/office/powerpoint/2010/main" val="4236976379"/>
              </p:ext>
            </p:extLst>
          </p:nvPr>
        </p:nvGraphicFramePr>
        <p:xfrm>
          <a:off x="1681424" y="125506"/>
          <a:ext cx="8316096" cy="6673626"/>
        </p:xfrm>
        <a:graphic>
          <a:graphicData uri="http://schemas.openxmlformats.org/drawingml/2006/table">
            <a:tbl>
              <a:tblPr firstRow="1" bandRow="1">
                <a:tableStyleId>{5C22544A-7EE6-4342-B048-85BDC9FD1C3A}</a:tableStyleId>
              </a:tblPr>
              <a:tblGrid>
                <a:gridCol w="2772032">
                  <a:extLst>
                    <a:ext uri="{9D8B030D-6E8A-4147-A177-3AD203B41FA5}">
                      <a16:colId xmlns:a16="http://schemas.microsoft.com/office/drawing/2014/main" val="2809769174"/>
                    </a:ext>
                  </a:extLst>
                </a:gridCol>
                <a:gridCol w="2772032">
                  <a:extLst>
                    <a:ext uri="{9D8B030D-6E8A-4147-A177-3AD203B41FA5}">
                      <a16:colId xmlns:a16="http://schemas.microsoft.com/office/drawing/2014/main" val="2661808552"/>
                    </a:ext>
                  </a:extLst>
                </a:gridCol>
                <a:gridCol w="2772032">
                  <a:extLst>
                    <a:ext uri="{9D8B030D-6E8A-4147-A177-3AD203B41FA5}">
                      <a16:colId xmlns:a16="http://schemas.microsoft.com/office/drawing/2014/main" val="275040527"/>
                    </a:ext>
                  </a:extLst>
                </a:gridCol>
              </a:tblGrid>
              <a:tr h="404906">
                <a:tc>
                  <a:txBody>
                    <a:bodyPr/>
                    <a:lstStyle/>
                    <a:p>
                      <a:r>
                        <a:rPr lang="en-US" dirty="0"/>
                        <a:t>verb</a:t>
                      </a:r>
                      <a:endParaRPr lang="el-GR" dirty="0"/>
                    </a:p>
                  </a:txBody>
                  <a:tcPr/>
                </a:tc>
                <a:tc>
                  <a:txBody>
                    <a:bodyPr/>
                    <a:lstStyle/>
                    <a:p>
                      <a:r>
                        <a:rPr lang="en-US" dirty="0"/>
                        <a:t>noun</a:t>
                      </a:r>
                      <a:endParaRPr lang="el-GR" dirty="0"/>
                    </a:p>
                  </a:txBody>
                  <a:tcPr/>
                </a:tc>
                <a:tc>
                  <a:txBody>
                    <a:bodyPr/>
                    <a:lstStyle/>
                    <a:p>
                      <a:r>
                        <a:rPr lang="en-US" dirty="0"/>
                        <a:t>adjective</a:t>
                      </a:r>
                      <a:endParaRPr lang="el-GR" dirty="0"/>
                    </a:p>
                  </a:txBody>
                  <a:tcPr/>
                </a:tc>
                <a:extLst>
                  <a:ext uri="{0D108BD9-81ED-4DB2-BD59-A6C34878D82A}">
                    <a16:rowId xmlns:a16="http://schemas.microsoft.com/office/drawing/2014/main" val="1023370349"/>
                  </a:ext>
                </a:extLst>
              </a:tr>
              <a:tr h="370840">
                <a:tc>
                  <a:txBody>
                    <a:bodyPr/>
                    <a:lstStyle/>
                    <a:p>
                      <a:r>
                        <a:rPr lang="en-US" dirty="0"/>
                        <a:t>aspire</a:t>
                      </a:r>
                      <a:endParaRPr lang="el-GR" dirty="0"/>
                    </a:p>
                  </a:txBody>
                  <a:tcPr/>
                </a:tc>
                <a:tc>
                  <a:txBody>
                    <a:bodyPr/>
                    <a:lstStyle/>
                    <a:p>
                      <a:r>
                        <a:rPr lang="en-US" dirty="0"/>
                        <a:t>1</a:t>
                      </a:r>
                      <a:endParaRPr lang="el-GR" dirty="0"/>
                    </a:p>
                  </a:txBody>
                  <a:tcPr/>
                </a:tc>
                <a:tc>
                  <a:txBody>
                    <a:bodyPr/>
                    <a:lstStyle/>
                    <a:p>
                      <a:r>
                        <a:rPr lang="en-US" dirty="0"/>
                        <a:t>2</a:t>
                      </a:r>
                      <a:endParaRPr lang="el-GR" dirty="0"/>
                    </a:p>
                  </a:txBody>
                  <a:tcPr/>
                </a:tc>
                <a:extLst>
                  <a:ext uri="{0D108BD9-81ED-4DB2-BD59-A6C34878D82A}">
                    <a16:rowId xmlns:a16="http://schemas.microsoft.com/office/drawing/2014/main" val="191767854"/>
                  </a:ext>
                </a:extLst>
              </a:tr>
              <a:tr h="370840">
                <a:tc>
                  <a:txBody>
                    <a:bodyPr/>
                    <a:lstStyle/>
                    <a:p>
                      <a:r>
                        <a:rPr lang="en-US" dirty="0"/>
                        <a:t>3</a:t>
                      </a:r>
                      <a:endParaRPr lang="el-GR" dirty="0"/>
                    </a:p>
                  </a:txBody>
                  <a:tcPr/>
                </a:tc>
                <a:tc>
                  <a:txBody>
                    <a:bodyPr/>
                    <a:lstStyle/>
                    <a:p>
                      <a:r>
                        <a:rPr lang="en-US" dirty="0"/>
                        <a:t>Precedent</a:t>
                      </a:r>
                    </a:p>
                    <a:p>
                      <a:r>
                        <a:rPr lang="en-US" dirty="0"/>
                        <a:t>4</a:t>
                      </a:r>
                      <a:endParaRPr lang="el-GR" dirty="0"/>
                    </a:p>
                  </a:txBody>
                  <a:tcPr/>
                </a:tc>
                <a:tc>
                  <a:txBody>
                    <a:bodyPr/>
                    <a:lstStyle/>
                    <a:p>
                      <a:r>
                        <a:rPr lang="en-US" dirty="0"/>
                        <a:t>5</a:t>
                      </a:r>
                      <a:endParaRPr lang="el-GR" dirty="0"/>
                    </a:p>
                  </a:txBody>
                  <a:tcPr/>
                </a:tc>
                <a:extLst>
                  <a:ext uri="{0D108BD9-81ED-4DB2-BD59-A6C34878D82A}">
                    <a16:rowId xmlns:a16="http://schemas.microsoft.com/office/drawing/2014/main" val="10472271"/>
                  </a:ext>
                </a:extLst>
              </a:tr>
              <a:tr h="370840">
                <a:tc>
                  <a:txBody>
                    <a:bodyPr/>
                    <a:lstStyle/>
                    <a:p>
                      <a:r>
                        <a:rPr lang="en-US" dirty="0"/>
                        <a:t>extend</a:t>
                      </a:r>
                      <a:endParaRPr lang="el-GR" dirty="0"/>
                    </a:p>
                  </a:txBody>
                  <a:tcPr/>
                </a:tc>
                <a:tc>
                  <a:txBody>
                    <a:bodyPr/>
                    <a:lstStyle/>
                    <a:p>
                      <a:r>
                        <a:rPr lang="en-US" dirty="0"/>
                        <a:t>6</a:t>
                      </a:r>
                    </a:p>
                    <a:p>
                      <a:r>
                        <a:rPr lang="en-US" dirty="0"/>
                        <a:t>7</a:t>
                      </a:r>
                      <a:endParaRPr lang="el-GR" dirty="0"/>
                    </a:p>
                  </a:txBody>
                  <a:tcPr/>
                </a:tc>
                <a:tc>
                  <a:txBody>
                    <a:bodyPr/>
                    <a:lstStyle/>
                    <a:p>
                      <a:r>
                        <a:rPr lang="en-US" dirty="0"/>
                        <a:t>8</a:t>
                      </a:r>
                      <a:endParaRPr lang="el-GR" dirty="0"/>
                    </a:p>
                  </a:txBody>
                  <a:tcPr/>
                </a:tc>
                <a:extLst>
                  <a:ext uri="{0D108BD9-81ED-4DB2-BD59-A6C34878D82A}">
                    <a16:rowId xmlns:a16="http://schemas.microsoft.com/office/drawing/2014/main" val="469254997"/>
                  </a:ext>
                </a:extLst>
              </a:tr>
              <a:tr h="370840">
                <a:tc>
                  <a:txBody>
                    <a:bodyPr/>
                    <a:lstStyle/>
                    <a:p>
                      <a:r>
                        <a:rPr lang="en-US" dirty="0"/>
                        <a:t>sponsor</a:t>
                      </a:r>
                      <a:endParaRPr lang="el-GR" dirty="0"/>
                    </a:p>
                  </a:txBody>
                  <a:tcPr/>
                </a:tc>
                <a:tc>
                  <a:txBody>
                    <a:bodyPr/>
                    <a:lstStyle/>
                    <a:p>
                      <a:r>
                        <a:rPr lang="en-US" dirty="0"/>
                        <a:t>9</a:t>
                      </a:r>
                    </a:p>
                    <a:p>
                      <a:r>
                        <a:rPr lang="en-US" dirty="0"/>
                        <a:t>10</a:t>
                      </a:r>
                      <a:endParaRPr lang="el-GR" dirty="0"/>
                    </a:p>
                  </a:txBody>
                  <a:tcPr/>
                </a:tc>
                <a:tc>
                  <a:txBody>
                    <a:bodyPr/>
                    <a:lstStyle/>
                    <a:p>
                      <a:r>
                        <a:rPr lang="en-US" dirty="0"/>
                        <a:t>**</a:t>
                      </a:r>
                      <a:endParaRPr lang="el-GR" dirty="0"/>
                    </a:p>
                  </a:txBody>
                  <a:tcPr/>
                </a:tc>
                <a:extLst>
                  <a:ext uri="{0D108BD9-81ED-4DB2-BD59-A6C34878D82A}">
                    <a16:rowId xmlns:a16="http://schemas.microsoft.com/office/drawing/2014/main" val="3255486639"/>
                  </a:ext>
                </a:extLst>
              </a:tr>
              <a:tr h="370840">
                <a:tc>
                  <a:txBody>
                    <a:bodyPr/>
                    <a:lstStyle/>
                    <a:p>
                      <a:r>
                        <a:rPr lang="en-US" dirty="0"/>
                        <a:t>11</a:t>
                      </a:r>
                      <a:endParaRPr lang="el-GR" dirty="0"/>
                    </a:p>
                  </a:txBody>
                  <a:tcPr/>
                </a:tc>
                <a:tc>
                  <a:txBody>
                    <a:bodyPr/>
                    <a:lstStyle/>
                    <a:p>
                      <a:r>
                        <a:rPr lang="en-US" dirty="0"/>
                        <a:t>information</a:t>
                      </a:r>
                      <a:endParaRPr lang="el-GR" dirty="0"/>
                    </a:p>
                  </a:txBody>
                  <a:tcPr/>
                </a:tc>
                <a:tc>
                  <a:txBody>
                    <a:bodyPr/>
                    <a:lstStyle/>
                    <a:p>
                      <a:r>
                        <a:rPr lang="en-US" dirty="0"/>
                        <a:t>12</a:t>
                      </a:r>
                      <a:endParaRPr lang="el-GR" dirty="0"/>
                    </a:p>
                  </a:txBody>
                  <a:tcPr/>
                </a:tc>
                <a:extLst>
                  <a:ext uri="{0D108BD9-81ED-4DB2-BD59-A6C34878D82A}">
                    <a16:rowId xmlns:a16="http://schemas.microsoft.com/office/drawing/2014/main" val="160454261"/>
                  </a:ext>
                </a:extLst>
              </a:tr>
              <a:tr h="370840">
                <a:tc>
                  <a:txBody>
                    <a:bodyPr/>
                    <a:lstStyle/>
                    <a:p>
                      <a:r>
                        <a:rPr lang="en-US" dirty="0"/>
                        <a:t>**</a:t>
                      </a:r>
                      <a:endParaRPr lang="el-GR" dirty="0"/>
                    </a:p>
                  </a:txBody>
                  <a:tcPr/>
                </a:tc>
                <a:tc>
                  <a:txBody>
                    <a:bodyPr/>
                    <a:lstStyle/>
                    <a:p>
                      <a:r>
                        <a:rPr lang="en-US" dirty="0"/>
                        <a:t>13</a:t>
                      </a:r>
                      <a:endParaRPr lang="el-GR" dirty="0"/>
                    </a:p>
                  </a:txBody>
                  <a:tcPr/>
                </a:tc>
                <a:tc>
                  <a:txBody>
                    <a:bodyPr/>
                    <a:lstStyle/>
                    <a:p>
                      <a:r>
                        <a:rPr lang="en-US" dirty="0"/>
                        <a:t>occasional</a:t>
                      </a:r>
                      <a:endParaRPr lang="el-GR" dirty="0"/>
                    </a:p>
                  </a:txBody>
                  <a:tcPr/>
                </a:tc>
                <a:extLst>
                  <a:ext uri="{0D108BD9-81ED-4DB2-BD59-A6C34878D82A}">
                    <a16:rowId xmlns:a16="http://schemas.microsoft.com/office/drawing/2014/main" val="1863429561"/>
                  </a:ext>
                </a:extLst>
              </a:tr>
              <a:tr h="370840">
                <a:tc>
                  <a:txBody>
                    <a:bodyPr/>
                    <a:lstStyle/>
                    <a:p>
                      <a:r>
                        <a:rPr lang="en-US" dirty="0"/>
                        <a:t>contend</a:t>
                      </a:r>
                      <a:endParaRPr lang="el-GR" dirty="0"/>
                    </a:p>
                  </a:txBody>
                  <a:tcPr/>
                </a:tc>
                <a:tc>
                  <a:txBody>
                    <a:bodyPr/>
                    <a:lstStyle/>
                    <a:p>
                      <a:r>
                        <a:rPr lang="en-US" dirty="0"/>
                        <a:t>14</a:t>
                      </a:r>
                      <a:endParaRPr lang="el-GR" dirty="0"/>
                    </a:p>
                  </a:txBody>
                  <a:tcPr/>
                </a:tc>
                <a:tc>
                  <a:txBody>
                    <a:bodyPr/>
                    <a:lstStyle/>
                    <a:p>
                      <a:r>
                        <a:rPr lang="en-US" dirty="0"/>
                        <a:t>**</a:t>
                      </a:r>
                      <a:endParaRPr lang="el-GR" dirty="0"/>
                    </a:p>
                  </a:txBody>
                  <a:tcPr/>
                </a:tc>
                <a:extLst>
                  <a:ext uri="{0D108BD9-81ED-4DB2-BD59-A6C34878D82A}">
                    <a16:rowId xmlns:a16="http://schemas.microsoft.com/office/drawing/2014/main" val="447125195"/>
                  </a:ext>
                </a:extLst>
              </a:tr>
              <a:tr h="370840">
                <a:tc>
                  <a:txBody>
                    <a:bodyPr/>
                    <a:lstStyle/>
                    <a:p>
                      <a:r>
                        <a:rPr lang="en-US" dirty="0"/>
                        <a:t>consider</a:t>
                      </a:r>
                      <a:endParaRPr lang="el-GR" dirty="0"/>
                    </a:p>
                  </a:txBody>
                  <a:tcPr/>
                </a:tc>
                <a:tc>
                  <a:txBody>
                    <a:bodyPr/>
                    <a:lstStyle/>
                    <a:p>
                      <a:r>
                        <a:rPr lang="en-US" dirty="0"/>
                        <a:t>15</a:t>
                      </a:r>
                      <a:endParaRPr lang="el-GR" dirty="0"/>
                    </a:p>
                  </a:txBody>
                  <a:tcPr/>
                </a:tc>
                <a:tc>
                  <a:txBody>
                    <a:bodyPr/>
                    <a:lstStyle/>
                    <a:p>
                      <a:r>
                        <a:rPr lang="en-US" dirty="0"/>
                        <a:t>16</a:t>
                      </a:r>
                    </a:p>
                    <a:p>
                      <a:r>
                        <a:rPr lang="en-US" dirty="0"/>
                        <a:t>17</a:t>
                      </a:r>
                      <a:endParaRPr lang="el-GR" dirty="0"/>
                    </a:p>
                  </a:txBody>
                  <a:tcPr/>
                </a:tc>
                <a:extLst>
                  <a:ext uri="{0D108BD9-81ED-4DB2-BD59-A6C34878D82A}">
                    <a16:rowId xmlns:a16="http://schemas.microsoft.com/office/drawing/2014/main" val="144869898"/>
                  </a:ext>
                </a:extLst>
              </a:tr>
              <a:tr h="370840">
                <a:tc>
                  <a:txBody>
                    <a:bodyPr/>
                    <a:lstStyle/>
                    <a:p>
                      <a:r>
                        <a:rPr lang="en-US" dirty="0"/>
                        <a:t>**</a:t>
                      </a:r>
                      <a:endParaRPr lang="el-GR" dirty="0"/>
                    </a:p>
                  </a:txBody>
                  <a:tcPr/>
                </a:tc>
                <a:tc>
                  <a:txBody>
                    <a:bodyPr/>
                    <a:lstStyle/>
                    <a:p>
                      <a:r>
                        <a:rPr lang="en-US" dirty="0"/>
                        <a:t>candor</a:t>
                      </a:r>
                      <a:endParaRPr lang="el-GR" dirty="0"/>
                    </a:p>
                  </a:txBody>
                  <a:tcPr/>
                </a:tc>
                <a:tc>
                  <a:txBody>
                    <a:bodyPr/>
                    <a:lstStyle/>
                    <a:p>
                      <a:r>
                        <a:rPr lang="en-US" dirty="0"/>
                        <a:t>18</a:t>
                      </a:r>
                      <a:endParaRPr lang="el-GR" dirty="0"/>
                    </a:p>
                  </a:txBody>
                  <a:tcPr/>
                </a:tc>
                <a:extLst>
                  <a:ext uri="{0D108BD9-81ED-4DB2-BD59-A6C34878D82A}">
                    <a16:rowId xmlns:a16="http://schemas.microsoft.com/office/drawing/2014/main" val="3767031962"/>
                  </a:ext>
                </a:extLst>
              </a:tr>
              <a:tr h="370840">
                <a:tc>
                  <a:txBody>
                    <a:bodyPr/>
                    <a:lstStyle/>
                    <a:p>
                      <a:r>
                        <a:rPr lang="en-US" dirty="0"/>
                        <a:t>19</a:t>
                      </a:r>
                      <a:endParaRPr lang="el-GR" dirty="0"/>
                    </a:p>
                  </a:txBody>
                  <a:tcPr/>
                </a:tc>
                <a:tc>
                  <a:txBody>
                    <a:bodyPr/>
                    <a:lstStyle/>
                    <a:p>
                      <a:r>
                        <a:rPr lang="en-US" dirty="0"/>
                        <a:t>decadence</a:t>
                      </a:r>
                      <a:endParaRPr lang="el-GR" dirty="0"/>
                    </a:p>
                  </a:txBody>
                  <a:tcPr/>
                </a:tc>
                <a:tc>
                  <a:txBody>
                    <a:bodyPr/>
                    <a:lstStyle/>
                    <a:p>
                      <a:r>
                        <a:rPr lang="en-US" dirty="0"/>
                        <a:t>20</a:t>
                      </a:r>
                      <a:endParaRPr lang="el-GR" dirty="0"/>
                    </a:p>
                  </a:txBody>
                  <a:tcPr/>
                </a:tc>
                <a:extLst>
                  <a:ext uri="{0D108BD9-81ED-4DB2-BD59-A6C34878D82A}">
                    <a16:rowId xmlns:a16="http://schemas.microsoft.com/office/drawing/2014/main" val="254018507"/>
                  </a:ext>
                </a:extLst>
              </a:tr>
              <a:tr h="370840">
                <a:tc>
                  <a:txBody>
                    <a:bodyPr/>
                    <a:lstStyle/>
                    <a:p>
                      <a:r>
                        <a:rPr lang="en-US" dirty="0"/>
                        <a:t>**</a:t>
                      </a:r>
                      <a:endParaRPr lang="el-GR" dirty="0"/>
                    </a:p>
                  </a:txBody>
                  <a:tcPr/>
                </a:tc>
                <a:tc>
                  <a:txBody>
                    <a:bodyPr/>
                    <a:lstStyle/>
                    <a:p>
                      <a:r>
                        <a:rPr lang="en-US" dirty="0"/>
                        <a:t>21</a:t>
                      </a:r>
                      <a:endParaRPr lang="el-GR" dirty="0"/>
                    </a:p>
                  </a:txBody>
                  <a:tcPr/>
                </a:tc>
                <a:tc>
                  <a:txBody>
                    <a:bodyPr/>
                    <a:lstStyle/>
                    <a:p>
                      <a:r>
                        <a:rPr lang="en-US" dirty="0"/>
                        <a:t>complacent</a:t>
                      </a:r>
                      <a:endParaRPr lang="el-GR" dirty="0"/>
                    </a:p>
                  </a:txBody>
                  <a:tcPr/>
                </a:tc>
                <a:extLst>
                  <a:ext uri="{0D108BD9-81ED-4DB2-BD59-A6C34878D82A}">
                    <a16:rowId xmlns:a16="http://schemas.microsoft.com/office/drawing/2014/main" val="851407894"/>
                  </a:ext>
                </a:extLst>
              </a:tr>
              <a:tr h="370840">
                <a:tc>
                  <a:txBody>
                    <a:bodyPr/>
                    <a:lstStyle/>
                    <a:p>
                      <a:r>
                        <a:rPr lang="en-US" dirty="0"/>
                        <a:t>delude</a:t>
                      </a:r>
                      <a:endParaRPr lang="el-GR" dirty="0"/>
                    </a:p>
                  </a:txBody>
                  <a:tcPr/>
                </a:tc>
                <a:tc>
                  <a:txBody>
                    <a:bodyPr/>
                    <a:lstStyle/>
                    <a:p>
                      <a:r>
                        <a:rPr lang="en-US" dirty="0"/>
                        <a:t>22</a:t>
                      </a:r>
                      <a:endParaRPr lang="el-GR" dirty="0"/>
                    </a:p>
                  </a:txBody>
                  <a:tcPr/>
                </a:tc>
                <a:tc>
                  <a:txBody>
                    <a:bodyPr/>
                    <a:lstStyle/>
                    <a:p>
                      <a:r>
                        <a:rPr lang="en-US" dirty="0"/>
                        <a:t>23</a:t>
                      </a:r>
                      <a:endParaRPr lang="el-GR" dirty="0"/>
                    </a:p>
                  </a:txBody>
                  <a:tcPr/>
                </a:tc>
                <a:extLst>
                  <a:ext uri="{0D108BD9-81ED-4DB2-BD59-A6C34878D82A}">
                    <a16:rowId xmlns:a16="http://schemas.microsoft.com/office/drawing/2014/main" val="908571528"/>
                  </a:ext>
                </a:extLst>
              </a:tr>
              <a:tr h="370840">
                <a:tc>
                  <a:txBody>
                    <a:bodyPr/>
                    <a:lstStyle/>
                    <a:p>
                      <a:r>
                        <a:rPr lang="en-US" dirty="0"/>
                        <a:t>exalt</a:t>
                      </a:r>
                      <a:endParaRPr lang="el-GR" dirty="0"/>
                    </a:p>
                  </a:txBody>
                  <a:tcPr/>
                </a:tc>
                <a:tc>
                  <a:txBody>
                    <a:bodyPr/>
                    <a:lstStyle/>
                    <a:p>
                      <a:r>
                        <a:rPr lang="en-US" dirty="0"/>
                        <a:t>**</a:t>
                      </a:r>
                      <a:endParaRPr lang="el-GR" dirty="0"/>
                    </a:p>
                  </a:txBody>
                  <a:tcPr/>
                </a:tc>
                <a:tc>
                  <a:txBody>
                    <a:bodyPr/>
                    <a:lstStyle/>
                    <a:p>
                      <a:endParaRPr lang="el-GR" dirty="0"/>
                    </a:p>
                  </a:txBody>
                  <a:tcPr/>
                </a:tc>
                <a:extLst>
                  <a:ext uri="{0D108BD9-81ED-4DB2-BD59-A6C34878D82A}">
                    <a16:rowId xmlns:a16="http://schemas.microsoft.com/office/drawing/2014/main" val="3478542400"/>
                  </a:ext>
                </a:extLst>
              </a:tr>
              <a:tr h="370840">
                <a:tc>
                  <a:txBody>
                    <a:bodyPr/>
                    <a:lstStyle/>
                    <a:p>
                      <a:r>
                        <a:rPr lang="en-US" dirty="0"/>
                        <a:t>temper</a:t>
                      </a:r>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2349228856"/>
                  </a:ext>
                </a:extLst>
              </a:tr>
            </a:tbl>
          </a:graphicData>
        </a:graphic>
      </p:graphicFrame>
    </p:spTree>
    <p:extLst>
      <p:ext uri="{BB962C8B-B14F-4D97-AF65-F5344CB8AC3E}">
        <p14:creationId xmlns:p14="http://schemas.microsoft.com/office/powerpoint/2010/main" val="735391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4">
            <a:extLst>
              <a:ext uri="{FF2B5EF4-FFF2-40B4-BE49-F238E27FC236}">
                <a16:creationId xmlns:a16="http://schemas.microsoft.com/office/drawing/2014/main" id="{FAFA2D70-CCB1-204D-B990-BAA53868385A}"/>
              </a:ext>
            </a:extLst>
          </p:cNvPr>
          <p:cNvGraphicFramePr>
            <a:graphicFrameLocks noGrp="1"/>
          </p:cNvGraphicFramePr>
          <p:nvPr>
            <p:ph idx="4294967295"/>
            <p:extLst>
              <p:ext uri="{D42A27DB-BD31-4B8C-83A1-F6EECF244321}">
                <p14:modId xmlns:p14="http://schemas.microsoft.com/office/powerpoint/2010/main" val="1693342032"/>
              </p:ext>
            </p:extLst>
          </p:nvPr>
        </p:nvGraphicFramePr>
        <p:xfrm>
          <a:off x="1681424" y="125506"/>
          <a:ext cx="8316096" cy="6673626"/>
        </p:xfrm>
        <a:graphic>
          <a:graphicData uri="http://schemas.openxmlformats.org/drawingml/2006/table">
            <a:tbl>
              <a:tblPr firstRow="1" bandRow="1">
                <a:tableStyleId>{5C22544A-7EE6-4342-B048-85BDC9FD1C3A}</a:tableStyleId>
              </a:tblPr>
              <a:tblGrid>
                <a:gridCol w="2772032">
                  <a:extLst>
                    <a:ext uri="{9D8B030D-6E8A-4147-A177-3AD203B41FA5}">
                      <a16:colId xmlns:a16="http://schemas.microsoft.com/office/drawing/2014/main" val="2809769174"/>
                    </a:ext>
                  </a:extLst>
                </a:gridCol>
                <a:gridCol w="2772032">
                  <a:extLst>
                    <a:ext uri="{9D8B030D-6E8A-4147-A177-3AD203B41FA5}">
                      <a16:colId xmlns:a16="http://schemas.microsoft.com/office/drawing/2014/main" val="2661808552"/>
                    </a:ext>
                  </a:extLst>
                </a:gridCol>
                <a:gridCol w="2772032">
                  <a:extLst>
                    <a:ext uri="{9D8B030D-6E8A-4147-A177-3AD203B41FA5}">
                      <a16:colId xmlns:a16="http://schemas.microsoft.com/office/drawing/2014/main" val="275040527"/>
                    </a:ext>
                  </a:extLst>
                </a:gridCol>
              </a:tblGrid>
              <a:tr h="404906">
                <a:tc>
                  <a:txBody>
                    <a:bodyPr/>
                    <a:lstStyle/>
                    <a:p>
                      <a:r>
                        <a:rPr lang="en-US" dirty="0"/>
                        <a:t>verb</a:t>
                      </a:r>
                      <a:endParaRPr lang="el-GR" dirty="0"/>
                    </a:p>
                  </a:txBody>
                  <a:tcPr/>
                </a:tc>
                <a:tc>
                  <a:txBody>
                    <a:bodyPr/>
                    <a:lstStyle/>
                    <a:p>
                      <a:r>
                        <a:rPr lang="en-US" dirty="0"/>
                        <a:t>noun</a:t>
                      </a:r>
                      <a:endParaRPr lang="el-GR" dirty="0"/>
                    </a:p>
                  </a:txBody>
                  <a:tcPr/>
                </a:tc>
                <a:tc>
                  <a:txBody>
                    <a:bodyPr/>
                    <a:lstStyle/>
                    <a:p>
                      <a:r>
                        <a:rPr lang="en-US" dirty="0"/>
                        <a:t>adjective</a:t>
                      </a:r>
                      <a:endParaRPr lang="el-GR" dirty="0"/>
                    </a:p>
                  </a:txBody>
                  <a:tcPr/>
                </a:tc>
                <a:extLst>
                  <a:ext uri="{0D108BD9-81ED-4DB2-BD59-A6C34878D82A}">
                    <a16:rowId xmlns:a16="http://schemas.microsoft.com/office/drawing/2014/main" val="1023370349"/>
                  </a:ext>
                </a:extLst>
              </a:tr>
              <a:tr h="370840">
                <a:tc>
                  <a:txBody>
                    <a:bodyPr/>
                    <a:lstStyle/>
                    <a:p>
                      <a:r>
                        <a:rPr lang="en-US" dirty="0"/>
                        <a:t>aspire</a:t>
                      </a:r>
                      <a:endParaRPr lang="el-GR" dirty="0"/>
                    </a:p>
                  </a:txBody>
                  <a:tcPr/>
                </a:tc>
                <a:tc>
                  <a:txBody>
                    <a:bodyPr/>
                    <a:lstStyle/>
                    <a:p>
                      <a:r>
                        <a:rPr lang="en-US" dirty="0"/>
                        <a:t>1aspiration</a:t>
                      </a:r>
                      <a:endParaRPr lang="el-GR" dirty="0"/>
                    </a:p>
                  </a:txBody>
                  <a:tcPr/>
                </a:tc>
                <a:tc>
                  <a:txBody>
                    <a:bodyPr/>
                    <a:lstStyle/>
                    <a:p>
                      <a:r>
                        <a:rPr lang="en-US" dirty="0"/>
                        <a:t>2 aspiring</a:t>
                      </a:r>
                      <a:endParaRPr lang="el-GR" dirty="0"/>
                    </a:p>
                  </a:txBody>
                  <a:tcPr/>
                </a:tc>
                <a:extLst>
                  <a:ext uri="{0D108BD9-81ED-4DB2-BD59-A6C34878D82A}">
                    <a16:rowId xmlns:a16="http://schemas.microsoft.com/office/drawing/2014/main" val="191767854"/>
                  </a:ext>
                </a:extLst>
              </a:tr>
              <a:tr h="370840">
                <a:tc>
                  <a:txBody>
                    <a:bodyPr/>
                    <a:lstStyle/>
                    <a:p>
                      <a:r>
                        <a:rPr lang="en-US" dirty="0"/>
                        <a:t>3precede</a:t>
                      </a:r>
                      <a:endParaRPr lang="el-GR" dirty="0"/>
                    </a:p>
                  </a:txBody>
                  <a:tcPr/>
                </a:tc>
                <a:tc>
                  <a:txBody>
                    <a:bodyPr/>
                    <a:lstStyle/>
                    <a:p>
                      <a:r>
                        <a:rPr lang="en-US" dirty="0"/>
                        <a:t>Precedent</a:t>
                      </a:r>
                    </a:p>
                    <a:p>
                      <a:r>
                        <a:rPr lang="en-US" dirty="0"/>
                        <a:t>4 precedence</a:t>
                      </a:r>
                      <a:endParaRPr lang="el-GR" dirty="0"/>
                    </a:p>
                  </a:txBody>
                  <a:tcPr/>
                </a:tc>
                <a:tc>
                  <a:txBody>
                    <a:bodyPr/>
                    <a:lstStyle/>
                    <a:p>
                      <a:r>
                        <a:rPr lang="en-US" dirty="0"/>
                        <a:t>5preceding</a:t>
                      </a:r>
                      <a:endParaRPr lang="el-GR" dirty="0"/>
                    </a:p>
                  </a:txBody>
                  <a:tcPr/>
                </a:tc>
                <a:extLst>
                  <a:ext uri="{0D108BD9-81ED-4DB2-BD59-A6C34878D82A}">
                    <a16:rowId xmlns:a16="http://schemas.microsoft.com/office/drawing/2014/main" val="10472271"/>
                  </a:ext>
                </a:extLst>
              </a:tr>
              <a:tr h="370840">
                <a:tc>
                  <a:txBody>
                    <a:bodyPr/>
                    <a:lstStyle/>
                    <a:p>
                      <a:r>
                        <a:rPr lang="en-US" dirty="0"/>
                        <a:t>extend</a:t>
                      </a:r>
                      <a:endParaRPr lang="el-GR" dirty="0"/>
                    </a:p>
                  </a:txBody>
                  <a:tcPr/>
                </a:tc>
                <a:tc>
                  <a:txBody>
                    <a:bodyPr/>
                    <a:lstStyle/>
                    <a:p>
                      <a:r>
                        <a:rPr lang="en-US" dirty="0"/>
                        <a:t>6extension</a:t>
                      </a:r>
                    </a:p>
                    <a:p>
                      <a:r>
                        <a:rPr lang="en-US" dirty="0"/>
                        <a:t>7extent</a:t>
                      </a:r>
                      <a:endParaRPr lang="el-GR" dirty="0"/>
                    </a:p>
                  </a:txBody>
                  <a:tcPr/>
                </a:tc>
                <a:tc>
                  <a:txBody>
                    <a:bodyPr/>
                    <a:lstStyle/>
                    <a:p>
                      <a:r>
                        <a:rPr lang="en-US" dirty="0"/>
                        <a:t>8extensive</a:t>
                      </a:r>
                      <a:endParaRPr lang="el-GR" dirty="0"/>
                    </a:p>
                  </a:txBody>
                  <a:tcPr/>
                </a:tc>
                <a:extLst>
                  <a:ext uri="{0D108BD9-81ED-4DB2-BD59-A6C34878D82A}">
                    <a16:rowId xmlns:a16="http://schemas.microsoft.com/office/drawing/2014/main" val="469254997"/>
                  </a:ext>
                </a:extLst>
              </a:tr>
              <a:tr h="370840">
                <a:tc>
                  <a:txBody>
                    <a:bodyPr/>
                    <a:lstStyle/>
                    <a:p>
                      <a:r>
                        <a:rPr lang="en-US" dirty="0"/>
                        <a:t>sponsor</a:t>
                      </a:r>
                      <a:endParaRPr lang="el-GR" dirty="0"/>
                    </a:p>
                  </a:txBody>
                  <a:tcPr/>
                </a:tc>
                <a:tc>
                  <a:txBody>
                    <a:bodyPr/>
                    <a:lstStyle/>
                    <a:p>
                      <a:r>
                        <a:rPr lang="en-US" dirty="0"/>
                        <a:t>9sponsorship</a:t>
                      </a:r>
                    </a:p>
                    <a:p>
                      <a:r>
                        <a:rPr lang="en-US" dirty="0"/>
                        <a:t>10sponsor</a:t>
                      </a:r>
                      <a:endParaRPr lang="el-GR" dirty="0"/>
                    </a:p>
                  </a:txBody>
                  <a:tcPr/>
                </a:tc>
                <a:tc>
                  <a:txBody>
                    <a:bodyPr/>
                    <a:lstStyle/>
                    <a:p>
                      <a:r>
                        <a:rPr lang="en-US" dirty="0"/>
                        <a:t>**</a:t>
                      </a:r>
                      <a:endParaRPr lang="el-GR" dirty="0"/>
                    </a:p>
                  </a:txBody>
                  <a:tcPr/>
                </a:tc>
                <a:extLst>
                  <a:ext uri="{0D108BD9-81ED-4DB2-BD59-A6C34878D82A}">
                    <a16:rowId xmlns:a16="http://schemas.microsoft.com/office/drawing/2014/main" val="3255486639"/>
                  </a:ext>
                </a:extLst>
              </a:tr>
              <a:tr h="370840">
                <a:tc>
                  <a:txBody>
                    <a:bodyPr/>
                    <a:lstStyle/>
                    <a:p>
                      <a:r>
                        <a:rPr lang="en-US" dirty="0"/>
                        <a:t>11inform</a:t>
                      </a:r>
                      <a:endParaRPr lang="el-GR" dirty="0"/>
                    </a:p>
                  </a:txBody>
                  <a:tcPr/>
                </a:tc>
                <a:tc>
                  <a:txBody>
                    <a:bodyPr/>
                    <a:lstStyle/>
                    <a:p>
                      <a:r>
                        <a:rPr lang="en-US" dirty="0"/>
                        <a:t>information</a:t>
                      </a:r>
                      <a:endParaRPr lang="el-GR" dirty="0"/>
                    </a:p>
                  </a:txBody>
                  <a:tcPr/>
                </a:tc>
                <a:tc>
                  <a:txBody>
                    <a:bodyPr/>
                    <a:lstStyle/>
                    <a:p>
                      <a:r>
                        <a:rPr lang="en-US" dirty="0"/>
                        <a:t>12informative</a:t>
                      </a:r>
                      <a:endParaRPr lang="el-GR" dirty="0"/>
                    </a:p>
                  </a:txBody>
                  <a:tcPr/>
                </a:tc>
                <a:extLst>
                  <a:ext uri="{0D108BD9-81ED-4DB2-BD59-A6C34878D82A}">
                    <a16:rowId xmlns:a16="http://schemas.microsoft.com/office/drawing/2014/main" val="160454261"/>
                  </a:ext>
                </a:extLst>
              </a:tr>
              <a:tr h="370840">
                <a:tc>
                  <a:txBody>
                    <a:bodyPr/>
                    <a:lstStyle/>
                    <a:p>
                      <a:r>
                        <a:rPr lang="en-US" dirty="0"/>
                        <a:t>**</a:t>
                      </a:r>
                      <a:endParaRPr lang="el-GR" dirty="0"/>
                    </a:p>
                  </a:txBody>
                  <a:tcPr/>
                </a:tc>
                <a:tc>
                  <a:txBody>
                    <a:bodyPr/>
                    <a:lstStyle/>
                    <a:p>
                      <a:r>
                        <a:rPr lang="en-US" dirty="0"/>
                        <a:t>13occasion</a:t>
                      </a:r>
                      <a:endParaRPr lang="el-GR" dirty="0"/>
                    </a:p>
                  </a:txBody>
                  <a:tcPr/>
                </a:tc>
                <a:tc>
                  <a:txBody>
                    <a:bodyPr/>
                    <a:lstStyle/>
                    <a:p>
                      <a:r>
                        <a:rPr lang="en-US" dirty="0"/>
                        <a:t>occasional</a:t>
                      </a:r>
                      <a:endParaRPr lang="el-GR" dirty="0"/>
                    </a:p>
                  </a:txBody>
                  <a:tcPr/>
                </a:tc>
                <a:extLst>
                  <a:ext uri="{0D108BD9-81ED-4DB2-BD59-A6C34878D82A}">
                    <a16:rowId xmlns:a16="http://schemas.microsoft.com/office/drawing/2014/main" val="1863429561"/>
                  </a:ext>
                </a:extLst>
              </a:tr>
              <a:tr h="370840">
                <a:tc>
                  <a:txBody>
                    <a:bodyPr/>
                    <a:lstStyle/>
                    <a:p>
                      <a:r>
                        <a:rPr lang="en-US" dirty="0"/>
                        <a:t>contend</a:t>
                      </a:r>
                      <a:endParaRPr lang="el-GR" dirty="0"/>
                    </a:p>
                  </a:txBody>
                  <a:tcPr/>
                </a:tc>
                <a:tc>
                  <a:txBody>
                    <a:bodyPr/>
                    <a:lstStyle/>
                    <a:p>
                      <a:r>
                        <a:rPr lang="en-US" dirty="0"/>
                        <a:t>14 contention</a:t>
                      </a:r>
                      <a:endParaRPr lang="el-GR" dirty="0"/>
                    </a:p>
                  </a:txBody>
                  <a:tcPr/>
                </a:tc>
                <a:tc>
                  <a:txBody>
                    <a:bodyPr/>
                    <a:lstStyle/>
                    <a:p>
                      <a:r>
                        <a:rPr lang="en-US" dirty="0"/>
                        <a:t>**</a:t>
                      </a:r>
                      <a:endParaRPr lang="el-GR" dirty="0"/>
                    </a:p>
                  </a:txBody>
                  <a:tcPr/>
                </a:tc>
                <a:extLst>
                  <a:ext uri="{0D108BD9-81ED-4DB2-BD59-A6C34878D82A}">
                    <a16:rowId xmlns:a16="http://schemas.microsoft.com/office/drawing/2014/main" val="447125195"/>
                  </a:ext>
                </a:extLst>
              </a:tr>
              <a:tr h="370840">
                <a:tc>
                  <a:txBody>
                    <a:bodyPr/>
                    <a:lstStyle/>
                    <a:p>
                      <a:r>
                        <a:rPr lang="en-US" dirty="0"/>
                        <a:t>consider</a:t>
                      </a:r>
                      <a:endParaRPr lang="el-GR" dirty="0"/>
                    </a:p>
                  </a:txBody>
                  <a:tcPr/>
                </a:tc>
                <a:tc>
                  <a:txBody>
                    <a:bodyPr/>
                    <a:lstStyle/>
                    <a:p>
                      <a:r>
                        <a:rPr lang="en-US" dirty="0"/>
                        <a:t>15consideration</a:t>
                      </a:r>
                      <a:endParaRPr lang="el-GR" dirty="0"/>
                    </a:p>
                  </a:txBody>
                  <a:tcPr/>
                </a:tc>
                <a:tc>
                  <a:txBody>
                    <a:bodyPr/>
                    <a:lstStyle/>
                    <a:p>
                      <a:r>
                        <a:rPr lang="en-US" dirty="0"/>
                        <a:t>16 considerate</a:t>
                      </a:r>
                    </a:p>
                    <a:p>
                      <a:r>
                        <a:rPr lang="en-US" dirty="0"/>
                        <a:t>17considerable</a:t>
                      </a:r>
                      <a:endParaRPr lang="el-GR" dirty="0"/>
                    </a:p>
                  </a:txBody>
                  <a:tcPr/>
                </a:tc>
                <a:extLst>
                  <a:ext uri="{0D108BD9-81ED-4DB2-BD59-A6C34878D82A}">
                    <a16:rowId xmlns:a16="http://schemas.microsoft.com/office/drawing/2014/main" val="144869898"/>
                  </a:ext>
                </a:extLst>
              </a:tr>
              <a:tr h="370840">
                <a:tc>
                  <a:txBody>
                    <a:bodyPr/>
                    <a:lstStyle/>
                    <a:p>
                      <a:r>
                        <a:rPr lang="en-US" dirty="0"/>
                        <a:t>**</a:t>
                      </a:r>
                      <a:endParaRPr lang="el-GR" dirty="0"/>
                    </a:p>
                  </a:txBody>
                  <a:tcPr/>
                </a:tc>
                <a:tc>
                  <a:txBody>
                    <a:bodyPr/>
                    <a:lstStyle/>
                    <a:p>
                      <a:r>
                        <a:rPr lang="en-US" dirty="0"/>
                        <a:t>candor</a:t>
                      </a:r>
                      <a:endParaRPr lang="el-GR" dirty="0"/>
                    </a:p>
                  </a:txBody>
                  <a:tcPr/>
                </a:tc>
                <a:tc>
                  <a:txBody>
                    <a:bodyPr/>
                    <a:lstStyle/>
                    <a:p>
                      <a:r>
                        <a:rPr lang="en-US" dirty="0"/>
                        <a:t>18 candid</a:t>
                      </a:r>
                      <a:endParaRPr lang="el-GR" dirty="0"/>
                    </a:p>
                  </a:txBody>
                  <a:tcPr/>
                </a:tc>
                <a:extLst>
                  <a:ext uri="{0D108BD9-81ED-4DB2-BD59-A6C34878D82A}">
                    <a16:rowId xmlns:a16="http://schemas.microsoft.com/office/drawing/2014/main" val="3767031962"/>
                  </a:ext>
                </a:extLst>
              </a:tr>
              <a:tr h="370840">
                <a:tc>
                  <a:txBody>
                    <a:bodyPr/>
                    <a:lstStyle/>
                    <a:p>
                      <a:r>
                        <a:rPr lang="en-US" dirty="0"/>
                        <a:t>19 decay</a:t>
                      </a:r>
                      <a:endParaRPr lang="el-GR" dirty="0"/>
                    </a:p>
                  </a:txBody>
                  <a:tcPr/>
                </a:tc>
                <a:tc>
                  <a:txBody>
                    <a:bodyPr/>
                    <a:lstStyle/>
                    <a:p>
                      <a:r>
                        <a:rPr lang="en-US" dirty="0"/>
                        <a:t>decadence</a:t>
                      </a:r>
                      <a:endParaRPr lang="el-GR" dirty="0"/>
                    </a:p>
                  </a:txBody>
                  <a:tcPr/>
                </a:tc>
                <a:tc>
                  <a:txBody>
                    <a:bodyPr/>
                    <a:lstStyle/>
                    <a:p>
                      <a:r>
                        <a:rPr lang="en-US" dirty="0"/>
                        <a:t>20 decadent</a:t>
                      </a:r>
                      <a:endParaRPr lang="el-GR" dirty="0"/>
                    </a:p>
                  </a:txBody>
                  <a:tcPr/>
                </a:tc>
                <a:extLst>
                  <a:ext uri="{0D108BD9-81ED-4DB2-BD59-A6C34878D82A}">
                    <a16:rowId xmlns:a16="http://schemas.microsoft.com/office/drawing/2014/main" val="254018507"/>
                  </a:ext>
                </a:extLst>
              </a:tr>
              <a:tr h="370840">
                <a:tc>
                  <a:txBody>
                    <a:bodyPr/>
                    <a:lstStyle/>
                    <a:p>
                      <a:r>
                        <a:rPr lang="en-US" dirty="0"/>
                        <a:t>**</a:t>
                      </a:r>
                      <a:endParaRPr lang="el-GR" dirty="0"/>
                    </a:p>
                  </a:txBody>
                  <a:tcPr/>
                </a:tc>
                <a:tc>
                  <a:txBody>
                    <a:bodyPr/>
                    <a:lstStyle/>
                    <a:p>
                      <a:r>
                        <a:rPr lang="en-US" dirty="0"/>
                        <a:t>21complacency</a:t>
                      </a:r>
                      <a:endParaRPr lang="el-GR" dirty="0"/>
                    </a:p>
                  </a:txBody>
                  <a:tcPr/>
                </a:tc>
                <a:tc>
                  <a:txBody>
                    <a:bodyPr/>
                    <a:lstStyle/>
                    <a:p>
                      <a:r>
                        <a:rPr lang="en-US" dirty="0"/>
                        <a:t>complacent</a:t>
                      </a:r>
                      <a:endParaRPr lang="el-GR" dirty="0"/>
                    </a:p>
                  </a:txBody>
                  <a:tcPr/>
                </a:tc>
                <a:extLst>
                  <a:ext uri="{0D108BD9-81ED-4DB2-BD59-A6C34878D82A}">
                    <a16:rowId xmlns:a16="http://schemas.microsoft.com/office/drawing/2014/main" val="851407894"/>
                  </a:ext>
                </a:extLst>
              </a:tr>
              <a:tr h="370840">
                <a:tc>
                  <a:txBody>
                    <a:bodyPr/>
                    <a:lstStyle/>
                    <a:p>
                      <a:r>
                        <a:rPr lang="en-US" dirty="0"/>
                        <a:t>delude</a:t>
                      </a:r>
                      <a:endParaRPr lang="el-GR" dirty="0"/>
                    </a:p>
                  </a:txBody>
                  <a:tcPr/>
                </a:tc>
                <a:tc>
                  <a:txBody>
                    <a:bodyPr/>
                    <a:lstStyle/>
                    <a:p>
                      <a:r>
                        <a:rPr lang="en-US" dirty="0"/>
                        <a:t>22delusion</a:t>
                      </a:r>
                      <a:endParaRPr lang="el-GR" dirty="0"/>
                    </a:p>
                  </a:txBody>
                  <a:tcPr/>
                </a:tc>
                <a:tc>
                  <a:txBody>
                    <a:bodyPr/>
                    <a:lstStyle/>
                    <a:p>
                      <a:r>
                        <a:rPr lang="en-US" dirty="0"/>
                        <a:t>23delusional</a:t>
                      </a:r>
                      <a:endParaRPr lang="el-GR" dirty="0"/>
                    </a:p>
                  </a:txBody>
                  <a:tcPr/>
                </a:tc>
                <a:extLst>
                  <a:ext uri="{0D108BD9-81ED-4DB2-BD59-A6C34878D82A}">
                    <a16:rowId xmlns:a16="http://schemas.microsoft.com/office/drawing/2014/main" val="908571528"/>
                  </a:ext>
                </a:extLst>
              </a:tr>
              <a:tr h="370840">
                <a:tc>
                  <a:txBody>
                    <a:bodyPr/>
                    <a:lstStyle/>
                    <a:p>
                      <a:r>
                        <a:rPr lang="en-US" dirty="0"/>
                        <a:t>exalt</a:t>
                      </a:r>
                      <a:endParaRPr lang="el-GR" dirty="0"/>
                    </a:p>
                  </a:txBody>
                  <a:tcPr/>
                </a:tc>
                <a:tc>
                  <a:txBody>
                    <a:bodyPr/>
                    <a:lstStyle/>
                    <a:p>
                      <a:r>
                        <a:rPr lang="en-US" dirty="0"/>
                        <a:t>exaltation</a:t>
                      </a:r>
                      <a:endParaRPr lang="el-GR" dirty="0"/>
                    </a:p>
                  </a:txBody>
                  <a:tcPr/>
                </a:tc>
                <a:tc>
                  <a:txBody>
                    <a:bodyPr/>
                    <a:lstStyle/>
                    <a:p>
                      <a:r>
                        <a:rPr lang="en-US" dirty="0"/>
                        <a:t>**</a:t>
                      </a:r>
                      <a:endParaRPr lang="el-GR" dirty="0"/>
                    </a:p>
                  </a:txBody>
                  <a:tcPr/>
                </a:tc>
                <a:extLst>
                  <a:ext uri="{0D108BD9-81ED-4DB2-BD59-A6C34878D82A}">
                    <a16:rowId xmlns:a16="http://schemas.microsoft.com/office/drawing/2014/main" val="3478542400"/>
                  </a:ext>
                </a:extLst>
              </a:tr>
              <a:tr h="370840">
                <a:tc>
                  <a:txBody>
                    <a:bodyPr/>
                    <a:lstStyle/>
                    <a:p>
                      <a:r>
                        <a:rPr lang="en-US" dirty="0"/>
                        <a:t>temper</a:t>
                      </a:r>
                      <a:endParaRPr lang="el-GR" dirty="0"/>
                    </a:p>
                  </a:txBody>
                  <a:tcPr/>
                </a:tc>
                <a:tc>
                  <a:txBody>
                    <a:bodyPr/>
                    <a:lstStyle/>
                    <a:p>
                      <a:r>
                        <a:rPr lang="en-US" dirty="0"/>
                        <a:t>tempering</a:t>
                      </a:r>
                      <a:endParaRPr lang="el-GR" dirty="0"/>
                    </a:p>
                  </a:txBody>
                  <a:tcPr/>
                </a:tc>
                <a:tc>
                  <a:txBody>
                    <a:bodyPr/>
                    <a:lstStyle/>
                    <a:p>
                      <a:r>
                        <a:rPr lang="en-US" dirty="0"/>
                        <a:t>tempered</a:t>
                      </a:r>
                      <a:endParaRPr lang="el-GR" dirty="0"/>
                    </a:p>
                  </a:txBody>
                  <a:tcPr/>
                </a:tc>
                <a:extLst>
                  <a:ext uri="{0D108BD9-81ED-4DB2-BD59-A6C34878D82A}">
                    <a16:rowId xmlns:a16="http://schemas.microsoft.com/office/drawing/2014/main" val="2349228856"/>
                  </a:ext>
                </a:extLst>
              </a:tr>
            </a:tbl>
          </a:graphicData>
        </a:graphic>
      </p:graphicFrame>
    </p:spTree>
    <p:extLst>
      <p:ext uri="{BB962C8B-B14F-4D97-AF65-F5344CB8AC3E}">
        <p14:creationId xmlns:p14="http://schemas.microsoft.com/office/powerpoint/2010/main" val="1335919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Τίτλος 1">
            <a:extLst>
              <a:ext uri="{FF2B5EF4-FFF2-40B4-BE49-F238E27FC236}">
                <a16:creationId xmlns:a16="http://schemas.microsoft.com/office/drawing/2014/main" id="{A1468DA0-9E68-394D-8B5B-CFF888C8367E}"/>
              </a:ext>
            </a:extLst>
          </p:cNvPr>
          <p:cNvSpPr>
            <a:spLocks noGrp="1"/>
          </p:cNvSpPr>
          <p:nvPr>
            <p:ph type="title"/>
          </p:nvPr>
        </p:nvSpPr>
        <p:spPr>
          <a:xfrm>
            <a:off x="6392770" y="234302"/>
            <a:ext cx="5474494" cy="550571"/>
          </a:xfrm>
        </p:spPr>
        <p:txBody>
          <a:bodyPr anchor="b">
            <a:normAutofit fontScale="90000"/>
          </a:bodyPr>
          <a:lstStyle/>
          <a:p>
            <a:pPr algn="l"/>
            <a:r>
              <a:rPr lang="en-US" sz="3600" b="1" dirty="0">
                <a:solidFill>
                  <a:schemeClr val="tx1"/>
                </a:solidFill>
              </a:rPr>
              <a:t>Derivatives: put in the right form </a:t>
            </a:r>
            <a:endParaRPr lang="el-GR" sz="3600" b="1" dirty="0">
              <a:solidFill>
                <a:schemeClr val="tx1"/>
              </a:solidFill>
            </a:endParaRPr>
          </a:p>
        </p:txBody>
      </p:sp>
      <p:sp>
        <p:nvSpPr>
          <p:cNvPr id="3" name="Θέση περιεχομένου 2">
            <a:extLst>
              <a:ext uri="{FF2B5EF4-FFF2-40B4-BE49-F238E27FC236}">
                <a16:creationId xmlns:a16="http://schemas.microsoft.com/office/drawing/2014/main" id="{5994B167-BF84-AB45-AF67-401C7D675563}"/>
              </a:ext>
            </a:extLst>
          </p:cNvPr>
          <p:cNvSpPr>
            <a:spLocks noGrp="1"/>
          </p:cNvSpPr>
          <p:nvPr>
            <p:ph idx="1"/>
          </p:nvPr>
        </p:nvSpPr>
        <p:spPr>
          <a:xfrm>
            <a:off x="342108" y="731838"/>
            <a:ext cx="11342686" cy="5526741"/>
          </a:xfrm>
        </p:spPr>
        <p:txBody>
          <a:bodyPr anchor="ctr">
            <a:normAutofit lnSpcReduction="10000"/>
          </a:bodyPr>
          <a:lstStyle/>
          <a:p>
            <a:r>
              <a:rPr lang="en-GB" dirty="0"/>
              <a:t>1. It is very __ not to see any informative programmes on TV. (to please) </a:t>
            </a:r>
            <a:endParaRPr lang="el-GR" dirty="0"/>
          </a:p>
          <a:p>
            <a:r>
              <a:rPr lang="en-GB" dirty="0"/>
              <a:t>2. The new government launched an innovative programme without ___ .  (precede)</a:t>
            </a:r>
            <a:endParaRPr lang="el-GR" dirty="0"/>
          </a:p>
          <a:p>
            <a:r>
              <a:rPr lang="en-GB" dirty="0"/>
              <a:t>3. It is sad to see TV programs merely trying to mislead and amuse without reflecting ___ . (real)</a:t>
            </a:r>
            <a:endParaRPr lang="el-GR" dirty="0"/>
          </a:p>
          <a:p>
            <a:r>
              <a:rPr lang="en-GB" dirty="0"/>
              <a:t>4. She had acquired much ___ during her stay with the company. (wise)</a:t>
            </a:r>
            <a:endParaRPr lang="el-GR" dirty="0"/>
          </a:p>
          <a:p>
            <a:r>
              <a:rPr lang="en-GB" dirty="0"/>
              <a:t>5. I would ___ that unemployment is our most serious evil. (contention)</a:t>
            </a:r>
            <a:endParaRPr lang="el-GR" dirty="0"/>
          </a:p>
          <a:p>
            <a:r>
              <a:rPr lang="en-GB" dirty="0"/>
              <a:t>6. The fires of the summer in 2007 inflicted ____ damage to our country. (consider)</a:t>
            </a:r>
            <a:endParaRPr lang="el-GR" dirty="0"/>
          </a:p>
          <a:p>
            <a:r>
              <a:rPr lang="en-GB" dirty="0"/>
              <a:t>7. The writer of the book has shed a lot of ___ on the unclear aspects of the argument. (illuminate)</a:t>
            </a:r>
            <a:endParaRPr lang="el-GR" dirty="0"/>
          </a:p>
          <a:p>
            <a:r>
              <a:rPr lang="en-GB" dirty="0"/>
              <a:t>8. _____ should be made to the sources that are used in speeches. (refer)</a:t>
            </a:r>
            <a:endParaRPr lang="el-GR" dirty="0"/>
          </a:p>
          <a:p>
            <a:r>
              <a:rPr lang="en-GB" dirty="0"/>
              <a:t>9. There are some ____ (occasion) ____ (inform) programs presented in that ___ (intellect) ghetto on Sunday afternoons. </a:t>
            </a:r>
            <a:endParaRPr lang="el-GR" dirty="0"/>
          </a:p>
          <a:p>
            <a:r>
              <a:rPr lang="en-GB" dirty="0"/>
              <a:t>10. But during the ____ (day) peak viewing periods, television in the main insulates us from the ___ (real) of the world in which we live. </a:t>
            </a:r>
            <a:endParaRPr lang="en-US" dirty="0"/>
          </a:p>
          <a:p>
            <a:r>
              <a:rPr lang="en-US" dirty="0"/>
              <a:t>11. Although Greek summers tend to be quite hot, at night the heat is ___ by sea breezes. (tempter)</a:t>
            </a:r>
            <a:endParaRPr lang="el-GR" dirty="0"/>
          </a:p>
        </p:txBody>
      </p:sp>
    </p:spTree>
    <p:extLst>
      <p:ext uri="{BB962C8B-B14F-4D97-AF65-F5344CB8AC3E}">
        <p14:creationId xmlns:p14="http://schemas.microsoft.com/office/powerpoint/2010/main" val="1011815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468DA0-9E68-394D-8B5B-CFF888C8367E}"/>
              </a:ext>
            </a:extLst>
          </p:cNvPr>
          <p:cNvSpPr>
            <a:spLocks noGrp="1"/>
          </p:cNvSpPr>
          <p:nvPr>
            <p:ph type="title" idx="4294967295"/>
          </p:nvPr>
        </p:nvSpPr>
        <p:spPr>
          <a:xfrm>
            <a:off x="6718300" y="234950"/>
            <a:ext cx="5473700" cy="549275"/>
          </a:xfrm>
        </p:spPr>
        <p:txBody>
          <a:bodyPr anchor="b">
            <a:normAutofit fontScale="90000"/>
          </a:bodyPr>
          <a:lstStyle/>
          <a:p>
            <a:pPr algn="l"/>
            <a:r>
              <a:rPr lang="en-US" sz="3600" b="1" dirty="0">
                <a:solidFill>
                  <a:schemeClr val="tx1"/>
                </a:solidFill>
              </a:rPr>
              <a:t>Derivatives: put in the right form </a:t>
            </a:r>
            <a:endParaRPr lang="el-GR" sz="3600" b="1" dirty="0">
              <a:solidFill>
                <a:schemeClr val="tx1"/>
              </a:solidFill>
            </a:endParaRPr>
          </a:p>
        </p:txBody>
      </p:sp>
      <p:sp>
        <p:nvSpPr>
          <p:cNvPr id="3" name="Θέση περιεχομένου 2">
            <a:extLst>
              <a:ext uri="{FF2B5EF4-FFF2-40B4-BE49-F238E27FC236}">
                <a16:creationId xmlns:a16="http://schemas.microsoft.com/office/drawing/2014/main" id="{5994B167-BF84-AB45-AF67-401C7D675563}"/>
              </a:ext>
            </a:extLst>
          </p:cNvPr>
          <p:cNvSpPr>
            <a:spLocks noGrp="1"/>
          </p:cNvSpPr>
          <p:nvPr>
            <p:ph idx="4294967295"/>
          </p:nvPr>
        </p:nvSpPr>
        <p:spPr>
          <a:xfrm>
            <a:off x="0" y="731838"/>
            <a:ext cx="11342688" cy="5526087"/>
          </a:xfrm>
        </p:spPr>
        <p:txBody>
          <a:bodyPr anchor="ctr">
            <a:normAutofit lnSpcReduction="10000"/>
          </a:bodyPr>
          <a:lstStyle/>
          <a:p>
            <a:r>
              <a:rPr lang="en-GB" dirty="0"/>
              <a:t>1. It is very __ not to see any informative programmes on TV. (to please) unpleasant</a:t>
            </a:r>
            <a:endParaRPr lang="el-GR" dirty="0"/>
          </a:p>
          <a:p>
            <a:r>
              <a:rPr lang="en-GB" dirty="0"/>
              <a:t>2. The new government launched an innovative programme without ___ .  (precede) precedent/</a:t>
            </a:r>
            <a:r>
              <a:rPr lang="en-GB" dirty="0" err="1"/>
              <a:t>dence</a:t>
            </a:r>
            <a:endParaRPr lang="el-GR" dirty="0"/>
          </a:p>
          <a:p>
            <a:r>
              <a:rPr lang="en-GB" dirty="0"/>
              <a:t>3. It is sad to see TV programs merely trying to mislead and amuse without reflecting ___ . (real)reality</a:t>
            </a:r>
            <a:endParaRPr lang="el-GR" dirty="0"/>
          </a:p>
          <a:p>
            <a:r>
              <a:rPr lang="en-GB" dirty="0"/>
              <a:t>4. She had acquired much ___ during her stay with the company. (wise) wisdom</a:t>
            </a:r>
            <a:endParaRPr lang="el-GR" dirty="0"/>
          </a:p>
          <a:p>
            <a:r>
              <a:rPr lang="en-GB" dirty="0"/>
              <a:t>5. I would ___ that unemployment is our most serious evil. (contention) contend</a:t>
            </a:r>
            <a:endParaRPr lang="el-GR" dirty="0"/>
          </a:p>
          <a:p>
            <a:r>
              <a:rPr lang="en-GB" dirty="0"/>
              <a:t>6. The fires of the summer in 2007 inflicted ____ damage to our country. (consider) considerable</a:t>
            </a:r>
            <a:endParaRPr lang="el-GR" dirty="0"/>
          </a:p>
          <a:p>
            <a:r>
              <a:rPr lang="en-GB" dirty="0"/>
              <a:t>7. The writer of the book has shed a lot of ___ on the unclear aspects of the argument. (illuminate) -</a:t>
            </a:r>
            <a:r>
              <a:rPr lang="en-GB" dirty="0" err="1"/>
              <a:t>tion</a:t>
            </a:r>
            <a:endParaRPr lang="el-GR" dirty="0"/>
          </a:p>
          <a:p>
            <a:r>
              <a:rPr lang="en-GB" dirty="0"/>
              <a:t>8. _____ should be made to the sources that are used in speeches. (refer) reference</a:t>
            </a:r>
            <a:endParaRPr lang="el-GR" dirty="0"/>
          </a:p>
          <a:p>
            <a:r>
              <a:rPr lang="en-GB" dirty="0"/>
              <a:t>9. There are some ____ (occasion) ____ (inform) programs presented in that ___ (intellect) ghetto on Sunday afternoons. Occasional, informative, intellectual</a:t>
            </a:r>
            <a:endParaRPr lang="el-GR" dirty="0"/>
          </a:p>
          <a:p>
            <a:r>
              <a:rPr lang="en-GB" dirty="0"/>
              <a:t>10. But during the ____ (day) peak viewing periods, television in the main insulates us from the ___ (real) of the world in which we live. Daily, realities-ty</a:t>
            </a:r>
            <a:endParaRPr lang="en-US" dirty="0"/>
          </a:p>
          <a:p>
            <a:r>
              <a:rPr lang="en-US" dirty="0"/>
              <a:t>11. Although Greek summers tend to be quite hot, at night the heat is ___ by sea breezes. (</a:t>
            </a:r>
            <a:r>
              <a:rPr lang="en-US"/>
              <a:t>tempter)-ed</a:t>
            </a:r>
            <a:endParaRPr lang="el-GR" dirty="0"/>
          </a:p>
        </p:txBody>
      </p:sp>
    </p:spTree>
    <p:extLst>
      <p:ext uri="{BB962C8B-B14F-4D97-AF65-F5344CB8AC3E}">
        <p14:creationId xmlns:p14="http://schemas.microsoft.com/office/powerpoint/2010/main" val="2432371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9"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B5E7BFBB-9872-9E4F-B5FE-6CE5E3E07950}"/>
              </a:ext>
            </a:extLst>
          </p:cNvPr>
          <p:cNvSpPr>
            <a:spLocks noGrp="1"/>
          </p:cNvSpPr>
          <p:nvPr>
            <p:ph type="title"/>
          </p:nvPr>
        </p:nvSpPr>
        <p:spPr>
          <a:xfrm>
            <a:off x="923998" y="353959"/>
            <a:ext cx="10488547" cy="1190912"/>
          </a:xfrm>
        </p:spPr>
        <p:txBody>
          <a:bodyPr vert="horz" lIns="91440" tIns="45720" rIns="91440" bIns="45720" rtlCol="0">
            <a:normAutofit/>
          </a:bodyPr>
          <a:lstStyle/>
          <a:p>
            <a:r>
              <a:rPr lang="en-US" dirty="0">
                <a:solidFill>
                  <a:schemeClr val="tx2"/>
                </a:solidFill>
              </a:rPr>
              <a:t>On Edward R. Murrow’s “Address to the Radio-Television News Directors association &amp; foundation” </a:t>
            </a:r>
          </a:p>
        </p:txBody>
      </p:sp>
      <p:sp>
        <p:nvSpPr>
          <p:cNvPr id="71" name="Rectangle 70">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Εικόνα 7" descr="Εικόνα που περιέχει άτομο, άνδρας, φωτογραφία, κουστούμι&#10;&#10;Περιγραφή που δημιουργήθηκε αυτόματα">
            <a:extLst>
              <a:ext uri="{FF2B5EF4-FFF2-40B4-BE49-F238E27FC236}">
                <a16:creationId xmlns:a16="http://schemas.microsoft.com/office/drawing/2014/main" id="{7BC42D29-37F8-E54D-9E10-798D952BDF96}"/>
              </a:ext>
            </a:extLst>
          </p:cNvPr>
          <p:cNvPicPr>
            <a:picLocks noChangeAspect="1"/>
          </p:cNvPicPr>
          <p:nvPr/>
        </p:nvPicPr>
        <p:blipFill rotWithShape="1">
          <a:blip r:embed="rId2"/>
          <a:srcRect r="1953"/>
          <a:stretch/>
        </p:blipFill>
        <p:spPr>
          <a:xfrm>
            <a:off x="1103257" y="2416047"/>
            <a:ext cx="4626864" cy="3346704"/>
          </a:xfrm>
          <a:prstGeom prst="rect">
            <a:avLst/>
          </a:prstGeom>
          <a:ln w="12700">
            <a:noFill/>
          </a:ln>
        </p:spPr>
      </p:pic>
      <p:sp>
        <p:nvSpPr>
          <p:cNvPr id="3" name="Θέση περιεχομένου 2">
            <a:extLst>
              <a:ext uri="{FF2B5EF4-FFF2-40B4-BE49-F238E27FC236}">
                <a16:creationId xmlns:a16="http://schemas.microsoft.com/office/drawing/2014/main" id="{A86138F3-9E24-DF4F-A38C-D41563EA2FC9}"/>
              </a:ext>
            </a:extLst>
          </p:cNvPr>
          <p:cNvSpPr>
            <a:spLocks noGrp="1"/>
          </p:cNvSpPr>
          <p:nvPr>
            <p:ph idx="1"/>
          </p:nvPr>
        </p:nvSpPr>
        <p:spPr>
          <a:xfrm>
            <a:off x="6424649" y="2601732"/>
            <a:ext cx="5028928" cy="3699669"/>
          </a:xfrm>
        </p:spPr>
        <p:txBody>
          <a:bodyPr vert="horz" lIns="91440" tIns="45720" rIns="91440" bIns="45720" rtlCol="0">
            <a:normAutofit lnSpcReduction="10000"/>
          </a:bodyPr>
          <a:lstStyle/>
          <a:p>
            <a:pPr marL="0" indent="0">
              <a:buNone/>
            </a:pPr>
            <a:r>
              <a:rPr lang="en-US" sz="2000" dirty="0"/>
              <a:t>1. What is the speaker arguing about in relation to the quality of the radio &amp; television programs? i.e.</a:t>
            </a:r>
          </a:p>
          <a:p>
            <a:pPr marL="0" indent="0">
              <a:buNone/>
            </a:pPr>
            <a:r>
              <a:rPr lang="en-US" sz="2000" dirty="0"/>
              <a:t>*what is the current state of TV programs &amp; what are some example programs?</a:t>
            </a:r>
          </a:p>
          <a:p>
            <a:pPr marL="0" indent="0">
              <a:buNone/>
            </a:pPr>
            <a:r>
              <a:rPr lang="en-US" sz="2000" dirty="0"/>
              <a:t>*who’s responsible &amp; how responsible are they?</a:t>
            </a:r>
          </a:p>
          <a:p>
            <a:pPr marL="0" indent="0">
              <a:buNone/>
            </a:pPr>
            <a:r>
              <a:rPr lang="en-US" sz="2000" dirty="0"/>
              <a:t>* how should the current state of TV change?</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58194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CC9829A-26F6-4595-8608-1A9F57DA7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75343792-FB15-4868-8582-6FB07FD065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9" name="Freeform 5">
              <a:extLst>
                <a:ext uri="{FF2B5EF4-FFF2-40B4-BE49-F238E27FC236}">
                  <a16:creationId xmlns:a16="http://schemas.microsoft.com/office/drawing/2014/main" id="{7CA8F4A2-D471-40D9-BE89-06C70ACF4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E43E1CEC-4E49-49E9-8548-8B05B63740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B7F53ED1-039D-4BD7-A3E5-297729B937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A8487EB7-2469-4867-A80E-D9CD5B2303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46143F0D-FDD9-4B87-911C-BBCFB8055C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2CFC98FE-A0AD-4DC3-A501-9F93E7F473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9AF90DC1-0B6B-4A93-A014-09751AD4D3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A2DFFBBE-16F4-4A5E-8934-167B73FFE0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A5E67C3A-5087-485D-96E5-21B8644E3D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73EB781F-58BE-4B7A-B99B-B318ADFCCB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539F2F29-AFA9-4E0B-A2E1-685BA3BB0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43647B4C-97BD-4193-A694-A8175A54A1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06780C14-905F-45FA-A058-1B48324519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5C09B360-91DE-4815-B792-78F1DDAB64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32364EA9-C91C-4187-AEA7-3E676F04E1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807D3A95-0DDF-4B14-AD7D-3C5465533F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18B7A11B-83DF-4C00-836D-1BB371B3B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3478F3A2-7617-467C-9F1C-0024CC8404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9110FCBA-0E4F-4C72-A148-BA0CC4D7EC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4">
              <a:extLst>
                <a:ext uri="{FF2B5EF4-FFF2-40B4-BE49-F238E27FC236}">
                  <a16:creationId xmlns:a16="http://schemas.microsoft.com/office/drawing/2014/main" id="{5F9AC703-6A55-44D2-A2D0-4C80B2C31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5">
              <a:extLst>
                <a:ext uri="{FF2B5EF4-FFF2-40B4-BE49-F238E27FC236}">
                  <a16:creationId xmlns:a16="http://schemas.microsoft.com/office/drawing/2014/main" id="{A950B910-1A21-48FB-9E68-E71923756A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1" name="Group 60">
            <a:extLst>
              <a:ext uri="{FF2B5EF4-FFF2-40B4-BE49-F238E27FC236}">
                <a16:creationId xmlns:a16="http://schemas.microsoft.com/office/drawing/2014/main" id="{F594A2EF-2FF2-48A2-91C9-0279003075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2" name="Rectangle 61">
              <a:extLst>
                <a:ext uri="{FF2B5EF4-FFF2-40B4-BE49-F238E27FC236}">
                  <a16:creationId xmlns:a16="http://schemas.microsoft.com/office/drawing/2014/main" id="{40F210D1-1084-4A86-8697-6421DF5C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22">
              <a:extLst>
                <a:ext uri="{FF2B5EF4-FFF2-40B4-BE49-F238E27FC236}">
                  <a16:creationId xmlns:a16="http://schemas.microsoft.com/office/drawing/2014/main" id="{40B25474-8A86-43C1-B77B-EA2994CB4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ACEAD7B-B41B-4FE1-AD76-97F79C2C2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Τίτλος 1">
            <a:extLst>
              <a:ext uri="{FF2B5EF4-FFF2-40B4-BE49-F238E27FC236}">
                <a16:creationId xmlns:a16="http://schemas.microsoft.com/office/drawing/2014/main" id="{B5E7BFBB-9872-9E4F-B5FE-6CE5E3E07950}"/>
              </a:ext>
            </a:extLst>
          </p:cNvPr>
          <p:cNvSpPr>
            <a:spLocks noGrp="1"/>
          </p:cNvSpPr>
          <p:nvPr>
            <p:ph type="title"/>
          </p:nvPr>
        </p:nvSpPr>
        <p:spPr>
          <a:xfrm>
            <a:off x="888631" y="2358391"/>
            <a:ext cx="3498979" cy="2453676"/>
          </a:xfrm>
        </p:spPr>
        <p:txBody>
          <a:bodyPr vert="horz" lIns="91440" tIns="45720" rIns="91440" bIns="45720" rtlCol="0">
            <a:normAutofit/>
          </a:bodyPr>
          <a:lstStyle/>
          <a:p>
            <a:r>
              <a:rPr lang="en-US" dirty="0"/>
              <a:t>On David </a:t>
            </a:r>
            <a:r>
              <a:rPr lang="en-US"/>
              <a:t>Pattnam’s</a:t>
            </a:r>
            <a:r>
              <a:rPr lang="en-US" dirty="0"/>
              <a:t>  “Does the media have a duty of care?”</a:t>
            </a:r>
          </a:p>
        </p:txBody>
      </p:sp>
      <p:pic>
        <p:nvPicPr>
          <p:cNvPr id="5" name="Εικόνα 4" descr="Εικόνα που περιέχει άτομο, άνδρας, κουστούμι, ντύσιμο&#10;&#10;Περιγραφή που δημιουργήθηκε αυτόματα">
            <a:extLst>
              <a:ext uri="{FF2B5EF4-FFF2-40B4-BE49-F238E27FC236}">
                <a16:creationId xmlns:a16="http://schemas.microsoft.com/office/drawing/2014/main" id="{19D72863-E99F-484B-9DFC-C64E307F4AA5}"/>
              </a:ext>
            </a:extLst>
          </p:cNvPr>
          <p:cNvPicPr>
            <a:picLocks noChangeAspect="1"/>
          </p:cNvPicPr>
          <p:nvPr/>
        </p:nvPicPr>
        <p:blipFill rotWithShape="1">
          <a:blip r:embed="rId2"/>
          <a:srcRect t="5934" r="-3" b="22973"/>
          <a:stretch/>
        </p:blipFill>
        <p:spPr>
          <a:xfrm>
            <a:off x="5755019" y="652704"/>
            <a:ext cx="5014383" cy="2161586"/>
          </a:xfrm>
          <a:prstGeom prst="rect">
            <a:avLst/>
          </a:prstGeom>
          <a:ln w="9525">
            <a:solidFill>
              <a:schemeClr val="tx1">
                <a:alpha val="20000"/>
              </a:schemeClr>
            </a:solidFill>
          </a:ln>
        </p:spPr>
      </p:pic>
      <p:sp>
        <p:nvSpPr>
          <p:cNvPr id="3" name="Θέση περιεχομένου 2">
            <a:extLst>
              <a:ext uri="{FF2B5EF4-FFF2-40B4-BE49-F238E27FC236}">
                <a16:creationId xmlns:a16="http://schemas.microsoft.com/office/drawing/2014/main" id="{A86138F3-9E24-DF4F-A38C-D41563EA2FC9}"/>
              </a:ext>
            </a:extLst>
          </p:cNvPr>
          <p:cNvSpPr>
            <a:spLocks noGrp="1"/>
          </p:cNvSpPr>
          <p:nvPr>
            <p:ph idx="1"/>
          </p:nvPr>
        </p:nvSpPr>
        <p:spPr>
          <a:xfrm>
            <a:off x="5118447" y="2575274"/>
            <a:ext cx="6281873" cy="3476534"/>
          </a:xfrm>
        </p:spPr>
        <p:txBody>
          <a:bodyPr vert="horz" lIns="91440" tIns="45720" rIns="91440" bIns="45720" rtlCol="0">
            <a:normAutofit/>
          </a:bodyPr>
          <a:lstStyle/>
          <a:p>
            <a:pPr marL="457200" indent="-457200">
              <a:lnSpc>
                <a:spcPct val="110000"/>
              </a:lnSpc>
              <a:buAutoNum type="arabicPeriod"/>
            </a:pPr>
            <a:r>
              <a:rPr lang="en-US" sz="1600" dirty="0"/>
              <a:t>What is a duty of care? </a:t>
            </a:r>
          </a:p>
          <a:p>
            <a:pPr marL="457200" indent="-457200">
              <a:lnSpc>
                <a:spcPct val="110000"/>
              </a:lnSpc>
              <a:buAutoNum type="arabicPeriod"/>
            </a:pPr>
            <a:r>
              <a:rPr lang="en-US" sz="1600" dirty="0"/>
              <a:t> What does the speaker propose about the media and the duty of care they should have?</a:t>
            </a:r>
          </a:p>
          <a:p>
            <a:pPr marL="457200" indent="-457200">
              <a:lnSpc>
                <a:spcPct val="110000"/>
              </a:lnSpc>
              <a:buAutoNum type="arabicPeriod"/>
            </a:pPr>
            <a:r>
              <a:rPr lang="en-US" sz="1600" dirty="0"/>
              <a:t>What criteria should duty of care be based on?</a:t>
            </a:r>
          </a:p>
          <a:p>
            <a:pPr marL="457200" indent="-457200">
              <a:lnSpc>
                <a:spcPct val="110000"/>
              </a:lnSpc>
              <a:buFont typeface="Wingdings" panose="05000000000000000000" pitchFamily="2" charset="2"/>
              <a:buAutoNum type="arabicPeriod"/>
            </a:pPr>
            <a:r>
              <a:rPr lang="en-US" sz="1600" dirty="0"/>
              <a:t>What is the current state of the media?</a:t>
            </a:r>
          </a:p>
          <a:p>
            <a:pPr marL="457200" indent="-457200">
              <a:lnSpc>
                <a:spcPct val="110000"/>
              </a:lnSpc>
              <a:buFont typeface="Wingdings" panose="05000000000000000000" pitchFamily="2" charset="2"/>
              <a:buAutoNum type="arabicPeriod"/>
            </a:pPr>
            <a:r>
              <a:rPr lang="en-US" sz="1600" dirty="0"/>
              <a:t>How should democracy work &amp; how can politics help? </a:t>
            </a:r>
          </a:p>
        </p:txBody>
      </p:sp>
    </p:spTree>
    <p:extLst>
      <p:ext uri="{BB962C8B-B14F-4D97-AF65-F5344CB8AC3E}">
        <p14:creationId xmlns:p14="http://schemas.microsoft.com/office/powerpoint/2010/main" val="693649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Τίτλος 1">
            <a:extLst>
              <a:ext uri="{FF2B5EF4-FFF2-40B4-BE49-F238E27FC236}">
                <a16:creationId xmlns:a16="http://schemas.microsoft.com/office/drawing/2014/main" id="{13B577F3-EF3D-174F-B78C-0B7247FCD79F}"/>
              </a:ext>
            </a:extLst>
          </p:cNvPr>
          <p:cNvSpPr>
            <a:spLocks noGrp="1"/>
          </p:cNvSpPr>
          <p:nvPr>
            <p:ph type="title"/>
          </p:nvPr>
        </p:nvSpPr>
        <p:spPr>
          <a:xfrm>
            <a:off x="745595" y="376238"/>
            <a:ext cx="9855730" cy="550924"/>
          </a:xfrm>
        </p:spPr>
        <p:txBody>
          <a:bodyPr anchor="b">
            <a:normAutofit fontScale="90000"/>
          </a:bodyPr>
          <a:lstStyle/>
          <a:p>
            <a:pPr algn="l"/>
            <a:r>
              <a:rPr lang="en-US" sz="3600" dirty="0">
                <a:solidFill>
                  <a:schemeClr val="tx1"/>
                </a:solidFill>
              </a:rPr>
              <a:t>On David Pattman’s  “</a:t>
            </a:r>
            <a:r>
              <a:rPr lang="en-US" sz="3600" dirty="0">
                <a:solidFill>
                  <a:srgbClr val="FF0000"/>
                </a:solidFill>
              </a:rPr>
              <a:t>Does the media have a duty of care? KEY</a:t>
            </a:r>
            <a:endParaRPr lang="el-GR" sz="3600" dirty="0">
              <a:solidFill>
                <a:schemeClr val="tx1"/>
              </a:solidFill>
            </a:endParaRPr>
          </a:p>
        </p:txBody>
      </p:sp>
      <p:sp>
        <p:nvSpPr>
          <p:cNvPr id="3" name="Θέση περιεχομένου 2">
            <a:extLst>
              <a:ext uri="{FF2B5EF4-FFF2-40B4-BE49-F238E27FC236}">
                <a16:creationId xmlns:a16="http://schemas.microsoft.com/office/drawing/2014/main" id="{9CBAB131-F418-9947-96A0-3959021594B4}"/>
              </a:ext>
            </a:extLst>
          </p:cNvPr>
          <p:cNvSpPr>
            <a:spLocks noGrp="1"/>
          </p:cNvSpPr>
          <p:nvPr>
            <p:ph idx="1"/>
          </p:nvPr>
        </p:nvSpPr>
        <p:spPr>
          <a:xfrm>
            <a:off x="1001713" y="1036699"/>
            <a:ext cx="10406062" cy="5445063"/>
          </a:xfrm>
        </p:spPr>
        <p:txBody>
          <a:bodyPr anchor="ctr">
            <a:noAutofit/>
          </a:bodyPr>
          <a:lstStyle/>
          <a:p>
            <a:pPr algn="just"/>
            <a:r>
              <a:rPr lang="en-US" dirty="0"/>
              <a:t>1.  </a:t>
            </a:r>
            <a:r>
              <a:rPr lang="en-US" b="1" dirty="0"/>
              <a:t>Duty of care</a:t>
            </a:r>
            <a:r>
              <a:rPr lang="en-US" dirty="0"/>
              <a:t>: It generally arises when one individual or a group of individuals undertakes an activity which has the potential to cause harm to another, either physically, mentally or economically. This is principally focused on obvious areas, such as our empathetic response to children and young people, to our service personnel, and to the elderly and infirm.</a:t>
            </a:r>
          </a:p>
          <a:p>
            <a:pPr algn="just"/>
            <a:r>
              <a:rPr lang="en-US" dirty="0"/>
              <a:t>2. </a:t>
            </a:r>
            <a:r>
              <a:rPr lang="en-US" b="1" dirty="0"/>
              <a:t>Duty of care &amp; the media</a:t>
            </a:r>
            <a:r>
              <a:rPr lang="en-US" dirty="0"/>
              <a:t>: It should be extended to equally important arguments around the fragility of our present system of government, to the notion that honesty, accuracy and impartiality are fundamental to the process of building and embedding an informed, participatory democracy. The media should have this duty of care for our democratic system/values. </a:t>
            </a:r>
          </a:p>
          <a:p>
            <a:pPr algn="just"/>
            <a:r>
              <a:rPr lang="en-US" dirty="0"/>
              <a:t>3. </a:t>
            </a:r>
            <a:r>
              <a:rPr lang="en-US" b="1" dirty="0"/>
              <a:t>Criteria</a:t>
            </a:r>
            <a:r>
              <a:rPr lang="en-US" dirty="0"/>
              <a:t>: a) reasonableness, b) our own standards, integrity with other people and in the society c) not mandated duty</a:t>
            </a:r>
            <a:endParaRPr lang="el-GR" dirty="0"/>
          </a:p>
        </p:txBody>
      </p:sp>
    </p:spTree>
    <p:extLst>
      <p:ext uri="{BB962C8B-B14F-4D97-AF65-F5344CB8AC3E}">
        <p14:creationId xmlns:p14="http://schemas.microsoft.com/office/powerpoint/2010/main" val="982728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3"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4"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9"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0"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Τίτλος 1">
            <a:extLst>
              <a:ext uri="{FF2B5EF4-FFF2-40B4-BE49-F238E27FC236}">
                <a16:creationId xmlns:a16="http://schemas.microsoft.com/office/drawing/2014/main" id="{13B577F3-EF3D-174F-B78C-0B7247FCD79F}"/>
              </a:ext>
            </a:extLst>
          </p:cNvPr>
          <p:cNvSpPr>
            <a:spLocks noGrp="1"/>
          </p:cNvSpPr>
          <p:nvPr>
            <p:ph type="title"/>
          </p:nvPr>
        </p:nvSpPr>
        <p:spPr>
          <a:xfrm>
            <a:off x="1120773" y="151339"/>
            <a:ext cx="9623955" cy="809099"/>
          </a:xfrm>
        </p:spPr>
        <p:txBody>
          <a:bodyPr anchor="b">
            <a:normAutofit fontScale="90000"/>
          </a:bodyPr>
          <a:lstStyle/>
          <a:p>
            <a:pPr algn="l"/>
            <a:r>
              <a:rPr lang="en-US" sz="3300" dirty="0">
                <a:solidFill>
                  <a:schemeClr val="tx1"/>
                </a:solidFill>
              </a:rPr>
              <a:t>On David Pattman’s  “</a:t>
            </a:r>
            <a:r>
              <a:rPr lang="en-US" sz="3300" dirty="0">
                <a:solidFill>
                  <a:srgbClr val="FF0000"/>
                </a:solidFill>
              </a:rPr>
              <a:t>Does the media have a duty of care? KEY</a:t>
            </a:r>
            <a:endParaRPr lang="el-GR" sz="3300" dirty="0">
              <a:solidFill>
                <a:srgbClr val="FF0000"/>
              </a:solidFill>
            </a:endParaRPr>
          </a:p>
        </p:txBody>
      </p:sp>
      <p:sp>
        <p:nvSpPr>
          <p:cNvPr id="3" name="Θέση περιεχομένου 2">
            <a:extLst>
              <a:ext uri="{FF2B5EF4-FFF2-40B4-BE49-F238E27FC236}">
                <a16:creationId xmlns:a16="http://schemas.microsoft.com/office/drawing/2014/main" id="{9CBAB131-F418-9947-96A0-3959021594B4}"/>
              </a:ext>
            </a:extLst>
          </p:cNvPr>
          <p:cNvSpPr>
            <a:spLocks noGrp="1"/>
          </p:cNvSpPr>
          <p:nvPr>
            <p:ph idx="1"/>
          </p:nvPr>
        </p:nvSpPr>
        <p:spPr>
          <a:xfrm>
            <a:off x="1120774" y="960437"/>
            <a:ext cx="9374190" cy="5589449"/>
          </a:xfrm>
        </p:spPr>
        <p:txBody>
          <a:bodyPr anchor="ctr">
            <a:normAutofit lnSpcReduction="10000"/>
          </a:bodyPr>
          <a:lstStyle/>
          <a:p>
            <a:pPr>
              <a:lnSpc>
                <a:spcPct val="110000"/>
              </a:lnSpc>
            </a:pPr>
            <a:r>
              <a:rPr lang="en-US" b="1" dirty="0"/>
              <a:t>4. Current state of the media</a:t>
            </a:r>
            <a:r>
              <a:rPr lang="en-US" dirty="0"/>
              <a:t>: Currently the media reinforce a negative evaluation of politics, thereby contributing to a fatalistic and cynical attitude to democracy and their own role within it. The press, particularly the tabloids, appear not to be living up to the importance of their role in our democracy.</a:t>
            </a:r>
            <a:r>
              <a:rPr lang="en-US" u="sng" dirty="0"/>
              <a:t> They do not advance political citizenship &amp; engagement of the readers</a:t>
            </a:r>
            <a:r>
              <a:rPr lang="en-US" dirty="0"/>
              <a:t>. They inflame rather than inform the readers. They deal with trivial matters. They deny collective responsibility (stemming from  individual integrity), they report on oversimplified protest which appeal to the disillusioned elderly population, they focus on the trivial that appeal to the young. They </a:t>
            </a:r>
            <a:r>
              <a:rPr lang="en-US" u="sng" dirty="0"/>
              <a:t>ignore active, informed engagement</a:t>
            </a:r>
            <a:r>
              <a:rPr lang="en-US" dirty="0"/>
              <a:t>. </a:t>
            </a:r>
          </a:p>
          <a:p>
            <a:pPr>
              <a:lnSpc>
                <a:spcPct val="110000"/>
              </a:lnSpc>
            </a:pPr>
            <a:r>
              <a:rPr lang="en-US" dirty="0"/>
              <a:t>5. </a:t>
            </a:r>
            <a:r>
              <a:rPr lang="en-US" b="1" dirty="0"/>
              <a:t>Democracy:</a:t>
            </a:r>
            <a:r>
              <a:rPr lang="en-US" dirty="0"/>
              <a:t> For democracy to work, </a:t>
            </a:r>
            <a:r>
              <a:rPr lang="en-US" dirty="0">
                <a:solidFill>
                  <a:srgbClr val="FF0000"/>
                </a:solidFill>
              </a:rPr>
              <a:t>reasonable</a:t>
            </a:r>
            <a:r>
              <a:rPr lang="en-US" dirty="0"/>
              <a:t> men and women </a:t>
            </a:r>
            <a:r>
              <a:rPr lang="en-US" dirty="0">
                <a:solidFill>
                  <a:srgbClr val="FF0000"/>
                </a:solidFill>
              </a:rPr>
              <a:t>must take the time to understand and debate </a:t>
            </a:r>
            <a:r>
              <a:rPr lang="en-US" dirty="0"/>
              <a:t>difficult, sometimes complex issues, and they need to strive for the type of understanding that leads to if not </a:t>
            </a:r>
            <a:r>
              <a:rPr lang="en-US" dirty="0">
                <a:solidFill>
                  <a:srgbClr val="FF0000"/>
                </a:solidFill>
              </a:rPr>
              <a:t>agreement, a productive and workable compromise</a:t>
            </a:r>
            <a:r>
              <a:rPr lang="en-US" dirty="0"/>
              <a:t>. Politics is about </a:t>
            </a:r>
            <a:r>
              <a:rPr lang="en-US" dirty="0">
                <a:solidFill>
                  <a:srgbClr val="FF0000"/>
                </a:solidFill>
              </a:rPr>
              <a:t>choices,</a:t>
            </a:r>
            <a:r>
              <a:rPr lang="en-US" dirty="0"/>
              <a:t> and within those choices, politics is about </a:t>
            </a:r>
            <a:r>
              <a:rPr lang="en-US" dirty="0">
                <a:solidFill>
                  <a:srgbClr val="FF0000"/>
                </a:solidFill>
              </a:rPr>
              <a:t>priorities.</a:t>
            </a:r>
            <a:r>
              <a:rPr lang="en-US" dirty="0"/>
              <a:t> It's about </a:t>
            </a:r>
            <a:r>
              <a:rPr lang="en-US" dirty="0">
                <a:solidFill>
                  <a:srgbClr val="FF0000"/>
                </a:solidFill>
              </a:rPr>
              <a:t>reconciling conflicting preferences </a:t>
            </a:r>
            <a:r>
              <a:rPr lang="en-US" dirty="0"/>
              <a:t>wherever and whenever possibly </a:t>
            </a:r>
            <a:r>
              <a:rPr lang="en-US" dirty="0">
                <a:solidFill>
                  <a:srgbClr val="FF0000"/>
                </a:solidFill>
              </a:rPr>
              <a:t>based on fact</a:t>
            </a:r>
            <a:r>
              <a:rPr lang="en-US" dirty="0"/>
              <a:t>. An implied misconception: democracy is about total individual freedom, but proposition here: there needs to be a balance/compromise bet freedom of expression/creative freedom &amp; moral &amp; social responsibilities. </a:t>
            </a:r>
            <a:endParaRPr lang="el-GR" sz="1100" dirty="0"/>
          </a:p>
        </p:txBody>
      </p:sp>
    </p:spTree>
    <p:extLst>
      <p:ext uri="{BB962C8B-B14F-4D97-AF65-F5344CB8AC3E}">
        <p14:creationId xmlns:p14="http://schemas.microsoft.com/office/powerpoint/2010/main" val="1874483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0F26D3-3E8E-4DBE-990B-7E0FA20C4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2ABC6A-2294-4E4E-AE51-D0B892F70C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DDED3A7D-E641-4FF2-A4DD-FF60023FB4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7F95B9C2-76FC-4363-B454-2AE128BBE5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F87FA20A-DBB2-42E5-AD1F-F2B0482868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4D7A641-E7DA-46C2-9FC5-709066A021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B144C8FF-827E-4B26-A81B-EE069A7577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4309F392-A669-4107-9A04-2E91DAD732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30A90DD8-54A4-4B06-8B29-F26D44172D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3129F41A-3A13-435E-AB01-AC1BC405C1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F4F94EFF-6BC5-484E-BB47-344F25AA9C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6928544C-6AAA-46A8-ACC3-9E23673862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9BE8861D-7F1A-48F1-8D6E-70813469FE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A1607C3-2488-41F5-9F05-0BDB8E24F8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C76259F9-A617-4C20-A516-A128B0E783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BE54BAF1-22B1-405F-A2AC-CDEEE99A9C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318574CB-E7D0-4018-8D70-AC03BEBB57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7558BCFB-BCA5-41AA-87BF-C1FA85D3DA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EF129C8-B506-4845-B69B-EF9B51B4C3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90C36F2C-3D19-4A3A-BB30-8A83E2011C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A73BD378-C2A0-4411-943F-EE57C1E876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C035DDCB-E85E-457F-A9D9-CEE3ED6C84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B2D31F78-2662-4262-B5C3-56B4A73328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34">
            <a:extLst>
              <a:ext uri="{FF2B5EF4-FFF2-40B4-BE49-F238E27FC236}">
                <a16:creationId xmlns:a16="http://schemas.microsoft.com/office/drawing/2014/main" id="{D239098C-7E72-4888-8711-496779E310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6" name="Rectangle 35">
              <a:extLst>
                <a:ext uri="{FF2B5EF4-FFF2-40B4-BE49-F238E27FC236}">
                  <a16:creationId xmlns:a16="http://schemas.microsoft.com/office/drawing/2014/main" id="{6912FA91-F616-456E-A0E6-08FFDCF7E9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22">
              <a:extLst>
                <a:ext uri="{FF2B5EF4-FFF2-40B4-BE49-F238E27FC236}">
                  <a16:creationId xmlns:a16="http://schemas.microsoft.com/office/drawing/2014/main" id="{20FC58DF-B79E-40D6-A6D4-676AEFE324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99FFD69-1407-421A-8490-632440613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Τίτλος 1">
            <a:extLst>
              <a:ext uri="{FF2B5EF4-FFF2-40B4-BE49-F238E27FC236}">
                <a16:creationId xmlns:a16="http://schemas.microsoft.com/office/drawing/2014/main" id="{534252C1-756C-5645-B3ED-B3237A1E9A63}"/>
              </a:ext>
            </a:extLst>
          </p:cNvPr>
          <p:cNvSpPr>
            <a:spLocks noGrp="1"/>
          </p:cNvSpPr>
          <p:nvPr>
            <p:ph type="title"/>
          </p:nvPr>
        </p:nvSpPr>
        <p:spPr>
          <a:xfrm>
            <a:off x="888631" y="2358391"/>
            <a:ext cx="3498979" cy="2453676"/>
          </a:xfrm>
        </p:spPr>
        <p:txBody>
          <a:bodyPr>
            <a:normAutofit/>
          </a:bodyPr>
          <a:lstStyle/>
          <a:p>
            <a:r>
              <a:rPr lang="en-US" sz="3700"/>
              <a:t>Rhetorical strategies: formality</a:t>
            </a:r>
            <a:br>
              <a:rPr lang="en-US" sz="3700"/>
            </a:br>
            <a:endParaRPr lang="el-GR" sz="3700"/>
          </a:p>
        </p:txBody>
      </p:sp>
      <p:pic>
        <p:nvPicPr>
          <p:cNvPr id="5" name="Εικόνα 4" descr="Εικόνα που περιέχει άτομο, άνδρας, κουστούμι, ιδιοκτησία&#10;&#10;Περιγραφή που δημιουργήθηκε αυτόματα">
            <a:extLst>
              <a:ext uri="{FF2B5EF4-FFF2-40B4-BE49-F238E27FC236}">
                <a16:creationId xmlns:a16="http://schemas.microsoft.com/office/drawing/2014/main" id="{14E6C43C-07F1-BA4D-8BB6-26FBF92F4E82}"/>
              </a:ext>
            </a:extLst>
          </p:cNvPr>
          <p:cNvPicPr>
            <a:picLocks noChangeAspect="1"/>
          </p:cNvPicPr>
          <p:nvPr/>
        </p:nvPicPr>
        <p:blipFill rotWithShape="1">
          <a:blip r:embed="rId2"/>
          <a:srcRect r="-3" b="26696"/>
          <a:stretch/>
        </p:blipFill>
        <p:spPr>
          <a:xfrm>
            <a:off x="5115908" y="804037"/>
            <a:ext cx="6274561" cy="2380179"/>
          </a:xfrm>
          <a:prstGeom prst="rect">
            <a:avLst/>
          </a:prstGeom>
          <a:ln w="9525">
            <a:solidFill>
              <a:schemeClr val="tx1">
                <a:alpha val="20000"/>
              </a:schemeClr>
            </a:solidFill>
          </a:ln>
        </p:spPr>
      </p:pic>
      <p:sp>
        <p:nvSpPr>
          <p:cNvPr id="3" name="Θέση περιεχομένου 2">
            <a:extLst>
              <a:ext uri="{FF2B5EF4-FFF2-40B4-BE49-F238E27FC236}">
                <a16:creationId xmlns:a16="http://schemas.microsoft.com/office/drawing/2014/main" id="{9FFF439F-FD1F-4548-9D65-7F0C4978CA7F}"/>
              </a:ext>
            </a:extLst>
          </p:cNvPr>
          <p:cNvSpPr>
            <a:spLocks noGrp="1"/>
          </p:cNvSpPr>
          <p:nvPr>
            <p:ph idx="1"/>
          </p:nvPr>
        </p:nvSpPr>
        <p:spPr>
          <a:xfrm>
            <a:off x="5093425" y="3770004"/>
            <a:ext cx="6281873" cy="1910072"/>
          </a:xfrm>
        </p:spPr>
        <p:txBody>
          <a:bodyPr>
            <a:normAutofit/>
          </a:bodyPr>
          <a:lstStyle/>
          <a:p>
            <a:r>
              <a:rPr lang="en-US" sz="2000" i="1" dirty="0"/>
              <a:t>How formal would you say is the language the speaker uses? Can you think of any examples of this formality (i.e. formal </a:t>
            </a:r>
            <a:r>
              <a:rPr lang="en-US" sz="2000" i="1" dirty="0" err="1"/>
              <a:t>voc</a:t>
            </a:r>
            <a:r>
              <a:rPr lang="en-US" sz="2000" i="1" dirty="0"/>
              <a:t>, long sentences, passive voice, nouns &amp; noun phrases rather than verbs)? </a:t>
            </a:r>
          </a:p>
          <a:p>
            <a:endParaRPr lang="en-US" i="1" dirty="0"/>
          </a:p>
        </p:txBody>
      </p:sp>
    </p:spTree>
    <p:extLst>
      <p:ext uri="{BB962C8B-B14F-4D97-AF65-F5344CB8AC3E}">
        <p14:creationId xmlns:p14="http://schemas.microsoft.com/office/powerpoint/2010/main" val="2449395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4252C1-756C-5645-B3ED-B3237A1E9A63}"/>
              </a:ext>
            </a:extLst>
          </p:cNvPr>
          <p:cNvSpPr>
            <a:spLocks noGrp="1"/>
          </p:cNvSpPr>
          <p:nvPr>
            <p:ph type="title"/>
          </p:nvPr>
        </p:nvSpPr>
        <p:spPr/>
        <p:txBody>
          <a:bodyPr>
            <a:normAutofit fontScale="90000"/>
          </a:bodyPr>
          <a:lstStyle/>
          <a:p>
            <a:r>
              <a:rPr lang="en-US" dirty="0"/>
              <a:t>Rhetorical strategies: formality</a:t>
            </a:r>
            <a:br>
              <a:rPr lang="en-US" dirty="0"/>
            </a:br>
            <a:endParaRPr lang="el-GR" dirty="0"/>
          </a:p>
        </p:txBody>
      </p:sp>
      <p:sp>
        <p:nvSpPr>
          <p:cNvPr id="3" name="Θέση περιεχομένου 2">
            <a:extLst>
              <a:ext uri="{FF2B5EF4-FFF2-40B4-BE49-F238E27FC236}">
                <a16:creationId xmlns:a16="http://schemas.microsoft.com/office/drawing/2014/main" id="{9FFF439F-FD1F-4548-9D65-7F0C4978CA7F}"/>
              </a:ext>
            </a:extLst>
          </p:cNvPr>
          <p:cNvSpPr>
            <a:spLocks noGrp="1"/>
          </p:cNvSpPr>
          <p:nvPr>
            <p:ph idx="1"/>
          </p:nvPr>
        </p:nvSpPr>
        <p:spPr/>
        <p:txBody>
          <a:bodyPr>
            <a:normAutofit/>
          </a:bodyPr>
          <a:lstStyle/>
          <a:p>
            <a:r>
              <a:rPr lang="en-US" sz="2400" i="1" dirty="0"/>
              <a:t>Quite formal for a speech. Very formal </a:t>
            </a:r>
            <a:r>
              <a:rPr lang="en-US" sz="2400" i="1" dirty="0" err="1"/>
              <a:t>voc</a:t>
            </a:r>
            <a:r>
              <a:rPr lang="en-US" sz="2400" i="1" dirty="0"/>
              <a:t>, abstract nouns (but for some examples. Long complex sentences, passive. Voice, numerous nouns)</a:t>
            </a:r>
            <a:endParaRPr lang="en-US" sz="2000" i="1" dirty="0"/>
          </a:p>
        </p:txBody>
      </p:sp>
    </p:spTree>
    <p:extLst>
      <p:ext uri="{BB962C8B-B14F-4D97-AF65-F5344CB8AC3E}">
        <p14:creationId xmlns:p14="http://schemas.microsoft.com/office/powerpoint/2010/main" val="69639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0F00A1AF-C28B-1E42-B607-ECE5FA2F408D}"/>
              </a:ext>
            </a:extLst>
          </p:cNvPr>
          <p:cNvSpPr>
            <a:spLocks noGrp="1"/>
          </p:cNvSpPr>
          <p:nvPr>
            <p:ph type="title"/>
          </p:nvPr>
        </p:nvSpPr>
        <p:spPr>
          <a:xfrm>
            <a:off x="7269686" y="795527"/>
            <a:ext cx="4123738" cy="1433323"/>
          </a:xfrm>
        </p:spPr>
        <p:txBody>
          <a:bodyPr>
            <a:normAutofit/>
          </a:bodyPr>
          <a:lstStyle/>
          <a:p>
            <a:pPr algn="l"/>
            <a:r>
              <a:rPr lang="en-US" sz="3200">
                <a:solidFill>
                  <a:schemeClr val="tx2"/>
                </a:solidFill>
              </a:rPr>
              <a:t>Rhetorical strategies: examples</a:t>
            </a:r>
            <a:endParaRPr lang="el-GR" sz="3200">
              <a:solidFill>
                <a:schemeClr val="tx2"/>
              </a:solidFill>
            </a:endParaRPr>
          </a:p>
        </p:txBody>
      </p:sp>
      <p:sp>
        <p:nvSpPr>
          <p:cNvPr id="35" name="Rectangle 3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4FD2E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άτομο, άνδρας, όρθιος, κουστούμι&#10;&#10;Περιγραφή που δημιουργήθηκε αυτόματα">
            <a:extLst>
              <a:ext uri="{FF2B5EF4-FFF2-40B4-BE49-F238E27FC236}">
                <a16:creationId xmlns:a16="http://schemas.microsoft.com/office/drawing/2014/main" id="{14F7CFA4-B0E7-DE4F-88F9-378E263DE6C8}"/>
              </a:ext>
            </a:extLst>
          </p:cNvPr>
          <p:cNvPicPr>
            <a:picLocks noChangeAspect="1"/>
          </p:cNvPicPr>
          <p:nvPr/>
        </p:nvPicPr>
        <p:blipFill rotWithShape="1">
          <a:blip r:embed="rId2"/>
          <a:srcRect r="2" b="6007"/>
          <a:stretch/>
        </p:blipFill>
        <p:spPr>
          <a:xfrm>
            <a:off x="1566110" y="1464694"/>
            <a:ext cx="4335381" cy="3810569"/>
          </a:xfrm>
          <a:prstGeom prst="rect">
            <a:avLst/>
          </a:prstGeom>
          <a:ln w="12700">
            <a:noFill/>
          </a:ln>
        </p:spPr>
      </p:pic>
      <p:sp>
        <p:nvSpPr>
          <p:cNvPr id="3" name="Θέση περιεχομένου 2">
            <a:extLst>
              <a:ext uri="{FF2B5EF4-FFF2-40B4-BE49-F238E27FC236}">
                <a16:creationId xmlns:a16="http://schemas.microsoft.com/office/drawing/2014/main" id="{88D3672B-0DD6-6549-B882-A1F0CAAE4351}"/>
              </a:ext>
            </a:extLst>
          </p:cNvPr>
          <p:cNvSpPr>
            <a:spLocks noGrp="1"/>
          </p:cNvSpPr>
          <p:nvPr>
            <p:ph idx="1"/>
          </p:nvPr>
        </p:nvSpPr>
        <p:spPr>
          <a:xfrm>
            <a:off x="7293817" y="2338388"/>
            <a:ext cx="4099607" cy="3678237"/>
          </a:xfrm>
        </p:spPr>
        <p:txBody>
          <a:bodyPr>
            <a:normAutofit/>
          </a:bodyPr>
          <a:lstStyle/>
          <a:p>
            <a:pPr>
              <a:buClr>
                <a:srgbClr val="4FD2E4"/>
              </a:buClr>
            </a:pPr>
            <a:r>
              <a:rPr lang="en-US" sz="2000" i="1" dirty="0"/>
              <a:t>The speaker uses a few examples e.g. the the injunction in the atrium of a school and  two presidential speeches. Explain these examples. What purpose do they serve?   </a:t>
            </a:r>
            <a:endParaRPr lang="el-GR" sz="2000" i="1" dirty="0"/>
          </a:p>
          <a:p>
            <a:pPr>
              <a:buClr>
                <a:srgbClr val="4FD2E4"/>
              </a:buClr>
            </a:pPr>
            <a:endParaRPr lang="el-GR" dirty="0"/>
          </a:p>
        </p:txBody>
      </p:sp>
    </p:spTree>
    <p:extLst>
      <p:ext uri="{BB962C8B-B14F-4D97-AF65-F5344CB8AC3E}">
        <p14:creationId xmlns:p14="http://schemas.microsoft.com/office/powerpoint/2010/main" val="4157419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00A1AF-C28B-1E42-B607-ECE5FA2F408D}"/>
              </a:ext>
            </a:extLst>
          </p:cNvPr>
          <p:cNvSpPr>
            <a:spLocks noGrp="1"/>
          </p:cNvSpPr>
          <p:nvPr>
            <p:ph type="title"/>
          </p:nvPr>
        </p:nvSpPr>
        <p:spPr/>
        <p:txBody>
          <a:bodyPr/>
          <a:lstStyle/>
          <a:p>
            <a:r>
              <a:rPr lang="en-US" dirty="0"/>
              <a:t>Rhetorical strategies: examples</a:t>
            </a:r>
            <a:endParaRPr lang="el-GR" dirty="0"/>
          </a:p>
        </p:txBody>
      </p:sp>
      <p:sp>
        <p:nvSpPr>
          <p:cNvPr id="3" name="Θέση περιεχομένου 2">
            <a:extLst>
              <a:ext uri="{FF2B5EF4-FFF2-40B4-BE49-F238E27FC236}">
                <a16:creationId xmlns:a16="http://schemas.microsoft.com/office/drawing/2014/main" id="{88D3672B-0DD6-6549-B882-A1F0CAAE4351}"/>
              </a:ext>
            </a:extLst>
          </p:cNvPr>
          <p:cNvSpPr>
            <a:spLocks noGrp="1"/>
          </p:cNvSpPr>
          <p:nvPr>
            <p:ph idx="1"/>
          </p:nvPr>
        </p:nvSpPr>
        <p:spPr/>
        <p:txBody>
          <a:bodyPr>
            <a:normAutofit fontScale="85000" lnSpcReduction="20000"/>
          </a:bodyPr>
          <a:lstStyle/>
          <a:p>
            <a:r>
              <a:rPr lang="en-US" dirty="0"/>
              <a:t>In the atrium of a new school he had opened was a Marcus Aurelius' famous injunction: If it's not true, don't say it; if it's not right, don't do it. That was the school’s motto. i.e. something (i.e. collective responsibility &amp; care for the truth &amp; the others) that we should have accepted long time ago, we have just now started to recognize and see its importance so that we can now see it as our minimum expectation from each other. </a:t>
            </a:r>
            <a:r>
              <a:rPr lang="en-US" dirty="0">
                <a:solidFill>
                  <a:srgbClr val="FF0000"/>
                </a:solidFill>
              </a:rPr>
              <a:t>The example illustrates how late we are in realizing this responsibility</a:t>
            </a:r>
          </a:p>
          <a:p>
            <a:r>
              <a:rPr lang="en-US" dirty="0"/>
              <a:t>President John F. Kennedy made two epoch-making speeches, the first on disarmament and the second on civil rights. The first led almost immediately to the Nuclear Test Ban Treaty, and the second led to the 1964 Civil Rights Act, </a:t>
            </a:r>
            <a:r>
              <a:rPr lang="en-US" dirty="0">
                <a:solidFill>
                  <a:srgbClr val="FF0000"/>
                </a:solidFill>
              </a:rPr>
              <a:t>both of which represented giant leaps forward. Democracy, well-led and well-informed, can achieve very great things</a:t>
            </a:r>
            <a:r>
              <a:rPr lang="en-US" dirty="0"/>
              <a:t>, but there's a precondition. </a:t>
            </a:r>
            <a:r>
              <a:rPr lang="en-US" dirty="0">
                <a:solidFill>
                  <a:srgbClr val="FF0000"/>
                </a:solidFill>
              </a:rPr>
              <a:t>We have to trust that those making those decisions are acting in the best interest not of themselves but of the whole of the people. We need </a:t>
            </a:r>
            <a:r>
              <a:rPr lang="en-US" dirty="0"/>
              <a:t>factually-based options, clearly laid out, not those of a few powerful and potentially manipulative corporations pursuing their own frequently narrow agendas, but </a:t>
            </a:r>
            <a:r>
              <a:rPr lang="en-US" dirty="0">
                <a:solidFill>
                  <a:srgbClr val="FF0000"/>
                </a:solidFill>
              </a:rPr>
              <a:t>accurate, unprejudiced information with which to make our own judgments. The speeches are proof of what can be done if we take on this duty of care for our</a:t>
            </a:r>
            <a:r>
              <a:rPr lang="en-US" dirty="0"/>
              <a:t> </a:t>
            </a:r>
            <a:r>
              <a:rPr lang="en-US" dirty="0">
                <a:solidFill>
                  <a:srgbClr val="FF0000"/>
                </a:solidFill>
              </a:rPr>
              <a:t>people. </a:t>
            </a:r>
          </a:p>
          <a:p>
            <a:endParaRPr lang="el-GR" dirty="0"/>
          </a:p>
        </p:txBody>
      </p:sp>
    </p:spTree>
    <p:extLst>
      <p:ext uri="{BB962C8B-B14F-4D97-AF65-F5344CB8AC3E}">
        <p14:creationId xmlns:p14="http://schemas.microsoft.com/office/powerpoint/2010/main" val="3224580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5EED486D-50DC-40B5-B6BB-E18A56619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44E06636-FD81-4CFB-877B-32085067C3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7" name="Freeform 5">
              <a:extLst>
                <a:ext uri="{FF2B5EF4-FFF2-40B4-BE49-F238E27FC236}">
                  <a16:creationId xmlns:a16="http://schemas.microsoft.com/office/drawing/2014/main" id="{E2CF2E69-B9D0-457B-ABFC-FBA19D203D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6">
              <a:extLst>
                <a:ext uri="{FF2B5EF4-FFF2-40B4-BE49-F238E27FC236}">
                  <a16:creationId xmlns:a16="http://schemas.microsoft.com/office/drawing/2014/main" id="{5151AA6D-6CA5-4BDF-8A77-C7606698C9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7">
              <a:extLst>
                <a:ext uri="{FF2B5EF4-FFF2-40B4-BE49-F238E27FC236}">
                  <a16:creationId xmlns:a16="http://schemas.microsoft.com/office/drawing/2014/main" id="{103D99E1-4029-4589-B6F0-94821DB4E1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8">
              <a:extLst>
                <a:ext uri="{FF2B5EF4-FFF2-40B4-BE49-F238E27FC236}">
                  <a16:creationId xmlns:a16="http://schemas.microsoft.com/office/drawing/2014/main" id="{A86BA9C2-A058-41BB-AB0A-75C5FB5BB6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9">
              <a:extLst>
                <a:ext uri="{FF2B5EF4-FFF2-40B4-BE49-F238E27FC236}">
                  <a16:creationId xmlns:a16="http://schemas.microsoft.com/office/drawing/2014/main" id="{5EEE7D04-AE36-4378-A69E-60E8450074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10">
              <a:extLst>
                <a:ext uri="{FF2B5EF4-FFF2-40B4-BE49-F238E27FC236}">
                  <a16:creationId xmlns:a16="http://schemas.microsoft.com/office/drawing/2014/main" id="{85E3A5A7-22F3-40DF-857E-A6C62BFBE5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11">
              <a:extLst>
                <a:ext uri="{FF2B5EF4-FFF2-40B4-BE49-F238E27FC236}">
                  <a16:creationId xmlns:a16="http://schemas.microsoft.com/office/drawing/2014/main" id="{FF259E04-F46D-4DCC-9AB3-9A16256346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2">
              <a:extLst>
                <a:ext uri="{FF2B5EF4-FFF2-40B4-BE49-F238E27FC236}">
                  <a16:creationId xmlns:a16="http://schemas.microsoft.com/office/drawing/2014/main" id="{DC728E11-3843-49B2-87D0-C6A4F6A12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13">
              <a:extLst>
                <a:ext uri="{FF2B5EF4-FFF2-40B4-BE49-F238E27FC236}">
                  <a16:creationId xmlns:a16="http://schemas.microsoft.com/office/drawing/2014/main" id="{58F60833-DE23-4160-9500-3513A12422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4">
              <a:extLst>
                <a:ext uri="{FF2B5EF4-FFF2-40B4-BE49-F238E27FC236}">
                  <a16:creationId xmlns:a16="http://schemas.microsoft.com/office/drawing/2014/main" id="{8076BDE8-42FE-4B07-8497-301F9EA3F5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5">
              <a:extLst>
                <a:ext uri="{FF2B5EF4-FFF2-40B4-BE49-F238E27FC236}">
                  <a16:creationId xmlns:a16="http://schemas.microsoft.com/office/drawing/2014/main" id="{36AE6D8F-BF10-4257-913B-D58BFDDCA0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6">
              <a:extLst>
                <a:ext uri="{FF2B5EF4-FFF2-40B4-BE49-F238E27FC236}">
                  <a16:creationId xmlns:a16="http://schemas.microsoft.com/office/drawing/2014/main" id="{0AADAF7D-FB50-45EE-A30F-7677E939EF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7">
              <a:extLst>
                <a:ext uri="{FF2B5EF4-FFF2-40B4-BE49-F238E27FC236}">
                  <a16:creationId xmlns:a16="http://schemas.microsoft.com/office/drawing/2014/main" id="{AE1D6987-8A1B-4240-9987-1B14540B8F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8">
              <a:extLst>
                <a:ext uri="{FF2B5EF4-FFF2-40B4-BE49-F238E27FC236}">
                  <a16:creationId xmlns:a16="http://schemas.microsoft.com/office/drawing/2014/main" id="{467D3129-38C8-46A9-ACDC-8A09D9C7F7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9">
              <a:extLst>
                <a:ext uri="{FF2B5EF4-FFF2-40B4-BE49-F238E27FC236}">
                  <a16:creationId xmlns:a16="http://schemas.microsoft.com/office/drawing/2014/main" id="{54267F25-9577-4999-8A85-D31048EE1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20">
              <a:extLst>
                <a:ext uri="{FF2B5EF4-FFF2-40B4-BE49-F238E27FC236}">
                  <a16:creationId xmlns:a16="http://schemas.microsoft.com/office/drawing/2014/main" id="{7D1B8F8B-2873-4706-97AB-26D9BD6CBC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21">
              <a:extLst>
                <a:ext uri="{FF2B5EF4-FFF2-40B4-BE49-F238E27FC236}">
                  <a16:creationId xmlns:a16="http://schemas.microsoft.com/office/drawing/2014/main" id="{92328B9F-78D3-49F8-865E-1F88BE5564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2">
              <a:extLst>
                <a:ext uri="{FF2B5EF4-FFF2-40B4-BE49-F238E27FC236}">
                  <a16:creationId xmlns:a16="http://schemas.microsoft.com/office/drawing/2014/main" id="{CFB61E99-5EBC-4B63-9A72-DF00DF6A6C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23">
              <a:extLst>
                <a:ext uri="{FF2B5EF4-FFF2-40B4-BE49-F238E27FC236}">
                  <a16:creationId xmlns:a16="http://schemas.microsoft.com/office/drawing/2014/main" id="{CB29336D-643E-4F31-A9AD-B4E5932932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4">
              <a:extLst>
                <a:ext uri="{FF2B5EF4-FFF2-40B4-BE49-F238E27FC236}">
                  <a16:creationId xmlns:a16="http://schemas.microsoft.com/office/drawing/2014/main" id="{0D030337-0389-41D9-A5B8-AE6F007563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25">
              <a:extLst>
                <a:ext uri="{FF2B5EF4-FFF2-40B4-BE49-F238E27FC236}">
                  <a16:creationId xmlns:a16="http://schemas.microsoft.com/office/drawing/2014/main" id="{03E09386-7A3B-48F3-A7A2-3F342D9917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9" name="Rectangle 88">
            <a:extLst>
              <a:ext uri="{FF2B5EF4-FFF2-40B4-BE49-F238E27FC236}">
                <a16:creationId xmlns:a16="http://schemas.microsoft.com/office/drawing/2014/main" id="{FD425171-B724-4A7F-81FB-15CC599D5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37768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22">
            <a:extLst>
              <a:ext uri="{FF2B5EF4-FFF2-40B4-BE49-F238E27FC236}">
                <a16:creationId xmlns:a16="http://schemas.microsoft.com/office/drawing/2014/main" id="{DD767DAD-8184-49CD-9312-531CBE37C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223532"/>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48F895A8-954D-4E6F-A5B9-13CA65339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961035"/>
            <a:ext cx="5935796" cy="3267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604EF37-228A-B940-B40B-57748841A56A}"/>
              </a:ext>
            </a:extLst>
          </p:cNvPr>
          <p:cNvSpPr>
            <a:spLocks noGrp="1"/>
          </p:cNvSpPr>
          <p:nvPr>
            <p:ph type="title"/>
          </p:nvPr>
        </p:nvSpPr>
        <p:spPr>
          <a:xfrm>
            <a:off x="873978" y="2039943"/>
            <a:ext cx="5767566" cy="838773"/>
          </a:xfrm>
        </p:spPr>
        <p:txBody>
          <a:bodyPr vert="horz" lIns="228600" tIns="228600" rIns="228600" bIns="0" rtlCol="0" anchor="ctr">
            <a:normAutofit/>
          </a:bodyPr>
          <a:lstStyle/>
          <a:p>
            <a:r>
              <a:rPr lang="en-US" sz="2400" dirty="0"/>
              <a:t>Rhetorical strategies: </a:t>
            </a:r>
          </a:p>
        </p:txBody>
      </p:sp>
      <p:sp>
        <p:nvSpPr>
          <p:cNvPr id="3" name="Θέση περιεχομένου 2">
            <a:extLst>
              <a:ext uri="{FF2B5EF4-FFF2-40B4-BE49-F238E27FC236}">
                <a16:creationId xmlns:a16="http://schemas.microsoft.com/office/drawing/2014/main" id="{32FDF0C2-7E3C-784E-BE75-3EDA6490B5B4}"/>
              </a:ext>
            </a:extLst>
          </p:cNvPr>
          <p:cNvSpPr>
            <a:spLocks noGrp="1"/>
          </p:cNvSpPr>
          <p:nvPr>
            <p:ph idx="1"/>
          </p:nvPr>
        </p:nvSpPr>
        <p:spPr>
          <a:xfrm>
            <a:off x="911642" y="2475489"/>
            <a:ext cx="5768442" cy="2262085"/>
          </a:xfrm>
        </p:spPr>
        <p:txBody>
          <a:bodyPr vert="horz" lIns="91440" tIns="0" rIns="91440" bIns="45720" rtlCol="0">
            <a:normAutofit/>
          </a:bodyPr>
          <a:lstStyle/>
          <a:p>
            <a:pPr marL="0" indent="0">
              <a:buNone/>
            </a:pPr>
            <a:r>
              <a:rPr lang="en-US" sz="2800" dirty="0">
                <a:solidFill>
                  <a:srgbClr val="FFFFFE"/>
                </a:solidFill>
              </a:rPr>
              <a:t>What is the purpose of the Paisley story?</a:t>
            </a:r>
          </a:p>
        </p:txBody>
      </p:sp>
      <p:pic>
        <p:nvPicPr>
          <p:cNvPr id="5" name="Εικόνα 4" descr="Εικόνα που περιέχει φλιτζάνι, φαγητό, πίνακας, καθιστός&#10;&#10;Περιγραφή που δημιουργήθηκε αυτόματα">
            <a:extLst>
              <a:ext uri="{FF2B5EF4-FFF2-40B4-BE49-F238E27FC236}">
                <a16:creationId xmlns:a16="http://schemas.microsoft.com/office/drawing/2014/main" id="{79F6F2A8-20C0-0344-BB7A-BFDEE4228596}"/>
              </a:ext>
            </a:extLst>
          </p:cNvPr>
          <p:cNvPicPr>
            <a:picLocks noChangeAspect="1"/>
          </p:cNvPicPr>
          <p:nvPr/>
        </p:nvPicPr>
        <p:blipFill rotWithShape="1">
          <a:blip r:embed="rId2"/>
          <a:srcRect r="7597"/>
          <a:stretch/>
        </p:blipFill>
        <p:spPr>
          <a:xfrm>
            <a:off x="7178826" y="526049"/>
            <a:ext cx="4190695" cy="5805902"/>
          </a:xfrm>
          <a:prstGeom prst="rect">
            <a:avLst/>
          </a:prstGeom>
        </p:spPr>
      </p:pic>
    </p:spTree>
    <p:extLst>
      <p:ext uri="{BB962C8B-B14F-4D97-AF65-F5344CB8AC3E}">
        <p14:creationId xmlns:p14="http://schemas.microsoft.com/office/powerpoint/2010/main" val="3702037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FF257A-042C-46B5-80D1-3E8CFD334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2836BD6-A1CD-4253-813F-3EDA642A7A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63EE4AB3-C905-497E-988B-4D7394894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774DC5FF-D912-4C9F-811A-337208A3B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E04E6A71-624A-4806-A53E-87BC73A85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E1871C83-254F-49CD-8EA7-8CB7089B80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427141DF-5457-4673-B816-C6C5C72AE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BC9A176E-C84F-4816-97D4-426B396FC0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981B905A-332A-49BC-9456-7D0337D9BD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2EBD9769-DFB9-4970-91FF-137E685AF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21DCB916-2D3C-46BC-9A95-EFC166D96C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189DAD37-FFF7-49FA-8FBB-D20A992D4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D148A64A-D598-4309-BCA9-F67ADE72CB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8A95D77-7745-4551-BBD5-3515A074D3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A2C20B7F-80D6-4D48-BB2A-9AEC854948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55589882-0BB8-42B0-B42F-32A75B1918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53673B9F-5864-445E-82E7-0A8324FA8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16FF3B3D-59FE-4AE1-AA54-14A691D6B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901CA0F0-4962-4EC5-BA5B-3F0A967FC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DD02E26-C2AD-4062-85BD-28D172C9E7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D7B60BD4-07C1-461F-B38E-B39EBACA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81BB3F7-E4A5-4BD9-A70D-FDA6C91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B93A80B5-32BA-48BB-941A-4FC64AC62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5" name="Rectangle 34">
            <a:extLst>
              <a:ext uri="{FF2B5EF4-FFF2-40B4-BE49-F238E27FC236}">
                <a16:creationId xmlns:a16="http://schemas.microsoft.com/office/drawing/2014/main" id="{9C057A66-6E97-4BA5-B4B3-2690ACE3C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22">
            <a:extLst>
              <a:ext uri="{FF2B5EF4-FFF2-40B4-BE49-F238E27FC236}">
                <a16:creationId xmlns:a16="http://schemas.microsoft.com/office/drawing/2014/main" id="{764884A8-16DD-467F-A648-70B32E20B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76681CD-6924-4550-926C-667FC2C6A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604EF37-228A-B940-B40B-57748841A56A}"/>
              </a:ext>
            </a:extLst>
          </p:cNvPr>
          <p:cNvSpPr>
            <a:spLocks noGrp="1"/>
          </p:cNvSpPr>
          <p:nvPr>
            <p:ph type="title"/>
          </p:nvPr>
        </p:nvSpPr>
        <p:spPr>
          <a:xfrm>
            <a:off x="742484" y="954157"/>
            <a:ext cx="5767566" cy="510115"/>
          </a:xfrm>
        </p:spPr>
        <p:txBody>
          <a:bodyPr vert="horz" lIns="228600" tIns="228600" rIns="228600" bIns="0" rtlCol="0" anchor="ctr">
            <a:normAutofit fontScale="90000"/>
          </a:bodyPr>
          <a:lstStyle/>
          <a:p>
            <a:r>
              <a:rPr lang="en-US" sz="3600" dirty="0"/>
              <a:t>Paisley story: </a:t>
            </a:r>
          </a:p>
        </p:txBody>
      </p:sp>
      <p:sp>
        <p:nvSpPr>
          <p:cNvPr id="3" name="Θέση περιεχομένου 2">
            <a:extLst>
              <a:ext uri="{FF2B5EF4-FFF2-40B4-BE49-F238E27FC236}">
                <a16:creationId xmlns:a16="http://schemas.microsoft.com/office/drawing/2014/main" id="{32FDF0C2-7E3C-784E-BE75-3EDA6490B5B4}"/>
              </a:ext>
            </a:extLst>
          </p:cNvPr>
          <p:cNvSpPr>
            <a:spLocks noGrp="1"/>
          </p:cNvSpPr>
          <p:nvPr>
            <p:ph idx="1"/>
          </p:nvPr>
        </p:nvSpPr>
        <p:spPr>
          <a:xfrm>
            <a:off x="684422" y="1642967"/>
            <a:ext cx="6043056" cy="4260877"/>
          </a:xfrm>
        </p:spPr>
        <p:txBody>
          <a:bodyPr vert="horz" lIns="91440" tIns="0" rIns="91440" bIns="45720" rtlCol="0">
            <a:normAutofit fontScale="62500" lnSpcReduction="20000"/>
          </a:bodyPr>
          <a:lstStyle/>
          <a:p>
            <a:pPr fontAlgn="t"/>
            <a:r>
              <a:rPr lang="en-US" sz="2200" b="1" u="sng" dirty="0">
                <a:solidFill>
                  <a:srgbClr val="FFFFFE"/>
                </a:solidFill>
              </a:rPr>
              <a:t>It set a legal precedent for the duty of care</a:t>
            </a:r>
            <a:r>
              <a:rPr lang="en-US" sz="2200" dirty="0">
                <a:solidFill>
                  <a:srgbClr val="FFFFFE"/>
                </a:solidFill>
              </a:rPr>
              <a:t>. </a:t>
            </a:r>
            <a:r>
              <a:rPr lang="en-US" sz="2200" dirty="0"/>
              <a:t>On the evening of the 26th of August, 1928, May Donoghue had a Scots ice cream float, a mix of ice cream and ginger beer bought for her by a friend. The ginger beer came in a brown, opaque bottle labeled "D. Stevenson, Glen Lane, Paisley." She drank some of the ice cream float, but as the remaining ginger beer was poured into her tumbler, a decomposed snail floated to the surface of her glass. Three days later, she was admitted to the Glasgow Royal Infirmary and diagnosed with severe gastroenteritis and shock. The case of Donoghue vs. Stevenson that followed set a very important legal precedent: Stevenson, the </a:t>
            </a:r>
            <a:r>
              <a:rPr lang="en-US" sz="2200" b="1" u="sng" dirty="0"/>
              <a:t>manufacturer of the ginger beer, was held to have a clear duty of care towards May Donoghue</a:t>
            </a:r>
            <a:r>
              <a:rPr lang="en-US" sz="2200" dirty="0"/>
              <a:t>, even though there was no contract between them, and, indeed, she hadn't even bought the drink. One of the judges, Lord Atkin, described it like this: You must take care to avoid acts or omissions which you can reasonably foresee would be likely to injure your neighbor. Indeed, one wonders that without a duty of care, how many people would have had to suffer from gastroenteritis before Stevenson eventually went out of business. </a:t>
            </a:r>
          </a:p>
          <a:p>
            <a:pPr marL="0" indent="0">
              <a:buNone/>
            </a:pPr>
            <a:endParaRPr lang="en-US" sz="1600" dirty="0">
              <a:solidFill>
                <a:srgbClr val="FFFFFE"/>
              </a:solidFill>
            </a:endParaRPr>
          </a:p>
        </p:txBody>
      </p:sp>
      <p:pic>
        <p:nvPicPr>
          <p:cNvPr id="5" name="Εικόνα 4" descr="Εικόνα που περιέχει φλιτζάνι, φαγητό, πίνακας, καθιστός&#10;&#10;Περιγραφή που δημιουργήθηκε αυτόματα">
            <a:extLst>
              <a:ext uri="{FF2B5EF4-FFF2-40B4-BE49-F238E27FC236}">
                <a16:creationId xmlns:a16="http://schemas.microsoft.com/office/drawing/2014/main" id="{79F6F2A8-20C0-0344-BB7A-BFDEE4228596}"/>
              </a:ext>
            </a:extLst>
          </p:cNvPr>
          <p:cNvPicPr>
            <a:picLocks noChangeAspect="1"/>
          </p:cNvPicPr>
          <p:nvPr/>
        </p:nvPicPr>
        <p:blipFill rotWithShape="1">
          <a:blip r:embed="rId2"/>
          <a:srcRect r="7597"/>
          <a:stretch/>
        </p:blipFill>
        <p:spPr>
          <a:xfrm>
            <a:off x="7213036" y="365331"/>
            <a:ext cx="4641833" cy="6212184"/>
          </a:xfrm>
          <a:prstGeom prst="rect">
            <a:avLst/>
          </a:prstGeom>
        </p:spPr>
      </p:pic>
    </p:spTree>
    <p:extLst>
      <p:ext uri="{BB962C8B-B14F-4D97-AF65-F5344CB8AC3E}">
        <p14:creationId xmlns:p14="http://schemas.microsoft.com/office/powerpoint/2010/main" val="564330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1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6"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A127EEC8-D753-BE46-9D10-2309E81DF6DB}"/>
              </a:ext>
            </a:extLst>
          </p:cNvPr>
          <p:cNvSpPr>
            <a:spLocks noGrp="1"/>
          </p:cNvSpPr>
          <p:nvPr>
            <p:ph type="title"/>
          </p:nvPr>
        </p:nvSpPr>
        <p:spPr>
          <a:xfrm>
            <a:off x="1573886" y="192881"/>
            <a:ext cx="8673427" cy="294136"/>
          </a:xfrm>
        </p:spPr>
        <p:txBody>
          <a:bodyPr>
            <a:normAutofit fontScale="90000"/>
          </a:bodyPr>
          <a:lstStyle/>
          <a:p>
            <a:r>
              <a:rPr lang="en-US" sz="2800" dirty="0">
                <a:solidFill>
                  <a:schemeClr val="tx1"/>
                </a:solidFill>
              </a:rPr>
              <a:t>Match the words with their definitions</a:t>
            </a:r>
            <a:endParaRPr lang="el-GR" sz="2800" dirty="0">
              <a:solidFill>
                <a:schemeClr val="tx1"/>
              </a:solidFill>
            </a:endParaRPr>
          </a:p>
        </p:txBody>
      </p:sp>
      <p:graphicFrame>
        <p:nvGraphicFramePr>
          <p:cNvPr id="4" name="Θέση περιεχομένου 3">
            <a:extLst>
              <a:ext uri="{FF2B5EF4-FFF2-40B4-BE49-F238E27FC236}">
                <a16:creationId xmlns:a16="http://schemas.microsoft.com/office/drawing/2014/main" id="{1D508EFD-0628-7E49-8203-12118A79C579}"/>
              </a:ext>
            </a:extLst>
          </p:cNvPr>
          <p:cNvGraphicFramePr>
            <a:graphicFrameLocks noGrp="1"/>
          </p:cNvGraphicFramePr>
          <p:nvPr>
            <p:ph idx="1"/>
            <p:extLst>
              <p:ext uri="{D42A27DB-BD31-4B8C-83A1-F6EECF244321}">
                <p14:modId xmlns:p14="http://schemas.microsoft.com/office/powerpoint/2010/main" val="3326900858"/>
              </p:ext>
            </p:extLst>
          </p:nvPr>
        </p:nvGraphicFramePr>
        <p:xfrm>
          <a:off x="1120775" y="613922"/>
          <a:ext cx="10380663" cy="5965783"/>
        </p:xfrm>
        <a:graphic>
          <a:graphicData uri="http://schemas.openxmlformats.org/drawingml/2006/table">
            <a:tbl>
              <a:tblPr firstRow="1" bandRow="1">
                <a:tableStyleId>{5C22544A-7EE6-4342-B048-85BDC9FD1C3A}</a:tableStyleId>
              </a:tblPr>
              <a:tblGrid>
                <a:gridCol w="1990408">
                  <a:extLst>
                    <a:ext uri="{9D8B030D-6E8A-4147-A177-3AD203B41FA5}">
                      <a16:colId xmlns:a16="http://schemas.microsoft.com/office/drawing/2014/main" val="3933774635"/>
                    </a:ext>
                  </a:extLst>
                </a:gridCol>
                <a:gridCol w="8390255">
                  <a:extLst>
                    <a:ext uri="{9D8B030D-6E8A-4147-A177-3AD203B41FA5}">
                      <a16:colId xmlns:a16="http://schemas.microsoft.com/office/drawing/2014/main" val="66519107"/>
                    </a:ext>
                  </a:extLst>
                </a:gridCol>
              </a:tblGrid>
              <a:tr h="429675">
                <a:tc>
                  <a:txBody>
                    <a:bodyPr/>
                    <a:lstStyle/>
                    <a:p>
                      <a:endParaRPr lang="el-GR" sz="1300"/>
                    </a:p>
                  </a:txBody>
                  <a:tcPr marL="67843" marR="67843" marT="33922" marB="33922"/>
                </a:tc>
                <a:tc>
                  <a:txBody>
                    <a:bodyPr/>
                    <a:lstStyle/>
                    <a:p>
                      <a:endParaRPr lang="el-GR" sz="1300" dirty="0"/>
                    </a:p>
                  </a:txBody>
                  <a:tcPr marL="67843" marR="67843" marT="33922" marB="33922"/>
                </a:tc>
                <a:extLst>
                  <a:ext uri="{0D108BD9-81ED-4DB2-BD59-A6C34878D82A}">
                    <a16:rowId xmlns:a16="http://schemas.microsoft.com/office/drawing/2014/main" val="2744842389"/>
                  </a:ext>
                </a:extLst>
              </a:tr>
              <a:tr h="382669">
                <a:tc>
                  <a:txBody>
                    <a:bodyPr/>
                    <a:lstStyle/>
                    <a:p>
                      <a:r>
                        <a:rPr lang="en-US" sz="1600" dirty="0"/>
                        <a:t>1. Partisan</a:t>
                      </a:r>
                      <a:r>
                        <a:rPr lang="el-GR" sz="1600" dirty="0"/>
                        <a:t> </a:t>
                      </a:r>
                      <a:endParaRPr lang="el-GR" sz="1600" dirty="0">
                        <a:highlight>
                          <a:srgbClr val="FFFF00"/>
                        </a:highlight>
                      </a:endParaRPr>
                    </a:p>
                  </a:txBody>
                  <a:tcPr marL="67843" marR="67843" marT="33922" marB="33922"/>
                </a:tc>
                <a:tc>
                  <a:txBody>
                    <a:bodyPr/>
                    <a:lstStyle/>
                    <a:p>
                      <a:r>
                        <a:rPr lang="en-US" sz="1600" dirty="0"/>
                        <a:t>A. Insignificant</a:t>
                      </a:r>
                      <a:endParaRPr lang="el-GR" sz="1600" dirty="0"/>
                    </a:p>
                  </a:txBody>
                  <a:tcPr marL="67843" marR="67843" marT="33922" marB="33922"/>
                </a:tc>
                <a:extLst>
                  <a:ext uri="{0D108BD9-81ED-4DB2-BD59-A6C34878D82A}">
                    <a16:rowId xmlns:a16="http://schemas.microsoft.com/office/drawing/2014/main" val="4067472672"/>
                  </a:ext>
                </a:extLst>
              </a:tr>
              <a:tr h="569806">
                <a:tc>
                  <a:txBody>
                    <a:bodyPr/>
                    <a:lstStyle/>
                    <a:p>
                      <a:r>
                        <a:rPr lang="en-US" sz="1600" dirty="0"/>
                        <a:t>2. Audit </a:t>
                      </a:r>
                      <a:endParaRPr lang="el-GR" sz="1600" dirty="0">
                        <a:highlight>
                          <a:srgbClr val="FFFF00"/>
                        </a:highlight>
                      </a:endParaRPr>
                    </a:p>
                  </a:txBody>
                  <a:tcPr marL="67843" marR="67843" marT="33922" marB="33922"/>
                </a:tc>
                <a:tc>
                  <a:txBody>
                    <a:bodyPr/>
                    <a:lstStyle/>
                    <a:p>
                      <a:r>
                        <a:rPr lang="en-US" sz="1600" dirty="0"/>
                        <a:t>B.  Defect, imperfection, deviation from the norm (</a:t>
                      </a:r>
                      <a:r>
                        <a:rPr lang="el-GR" sz="1600" dirty="0"/>
                        <a:t>ατέλεια, ελάττωμα, παρέκκλιση, απόκλιση)</a:t>
                      </a:r>
                    </a:p>
                  </a:txBody>
                  <a:tcPr marL="67843" marR="67843" marT="33922" marB="33922"/>
                </a:tc>
                <a:extLst>
                  <a:ext uri="{0D108BD9-81ED-4DB2-BD59-A6C34878D82A}">
                    <a16:rowId xmlns:a16="http://schemas.microsoft.com/office/drawing/2014/main" val="1571853940"/>
                  </a:ext>
                </a:extLst>
              </a:tr>
              <a:tr h="382669">
                <a:tc>
                  <a:txBody>
                    <a:bodyPr/>
                    <a:lstStyle/>
                    <a:p>
                      <a:r>
                        <a:rPr lang="en-US" sz="1600" dirty="0"/>
                        <a:t>3. Demographic</a:t>
                      </a:r>
                      <a:r>
                        <a:rPr lang="el-GR" sz="1600" dirty="0"/>
                        <a:t>  </a:t>
                      </a:r>
                      <a:endParaRPr lang="el-GR" sz="1600" dirty="0">
                        <a:highlight>
                          <a:srgbClr val="FFFF00"/>
                        </a:highlight>
                      </a:endParaRPr>
                    </a:p>
                  </a:txBody>
                  <a:tcPr marL="67843" marR="67843" marT="33922" marB="33922"/>
                </a:tc>
                <a:tc>
                  <a:txBody>
                    <a:bodyPr/>
                    <a:lstStyle/>
                    <a:p>
                      <a:r>
                        <a:rPr lang="en-US" sz="1600" dirty="0"/>
                        <a:t>C. Resigned to inevitability, pessimistic (</a:t>
                      </a:r>
                      <a:r>
                        <a:rPr lang="el-GR" sz="1600" dirty="0"/>
                        <a:t>μοιρολατρικός, απαισιόδοξος)</a:t>
                      </a:r>
                    </a:p>
                  </a:txBody>
                  <a:tcPr marL="67843" marR="67843" marT="33922" marB="33922"/>
                </a:tc>
                <a:extLst>
                  <a:ext uri="{0D108BD9-81ED-4DB2-BD59-A6C34878D82A}">
                    <a16:rowId xmlns:a16="http://schemas.microsoft.com/office/drawing/2014/main" val="2609744136"/>
                  </a:ext>
                </a:extLst>
              </a:tr>
              <a:tr h="382669">
                <a:tc>
                  <a:txBody>
                    <a:bodyPr/>
                    <a:lstStyle/>
                    <a:p>
                      <a:r>
                        <a:rPr lang="en-US" sz="1600" dirty="0"/>
                        <a:t>4. Misappropriate</a:t>
                      </a:r>
                      <a:r>
                        <a:rPr lang="el-GR" sz="1600" dirty="0"/>
                        <a:t> </a:t>
                      </a:r>
                      <a:endParaRPr lang="el-GR" sz="1600" dirty="0">
                        <a:highlight>
                          <a:srgbClr val="FFFF00"/>
                        </a:highlight>
                      </a:endParaRPr>
                    </a:p>
                  </a:txBody>
                  <a:tcPr marL="67843" marR="67843" marT="33922" marB="33922"/>
                </a:tc>
                <a:tc>
                  <a:txBody>
                    <a:bodyPr/>
                    <a:lstStyle/>
                    <a:p>
                      <a:r>
                        <a:rPr lang="en-US" sz="1600" dirty="0"/>
                        <a:t>D.  A person who believes in free will, in personal freedom (</a:t>
                      </a:r>
                      <a:r>
                        <a:rPr lang="el-GR" sz="1600" dirty="0"/>
                        <a:t>φιλελεύθερος)</a:t>
                      </a:r>
                    </a:p>
                  </a:txBody>
                  <a:tcPr marL="67843" marR="67843" marT="33922" marB="33922"/>
                </a:tc>
                <a:extLst>
                  <a:ext uri="{0D108BD9-81ED-4DB2-BD59-A6C34878D82A}">
                    <a16:rowId xmlns:a16="http://schemas.microsoft.com/office/drawing/2014/main" val="3554767650"/>
                  </a:ext>
                </a:extLst>
              </a:tr>
              <a:tr h="382669">
                <a:tc>
                  <a:txBody>
                    <a:bodyPr/>
                    <a:lstStyle/>
                    <a:p>
                      <a:r>
                        <a:rPr lang="en-US" sz="1600" dirty="0"/>
                        <a:t>5. Abrogate</a:t>
                      </a:r>
                      <a:endParaRPr lang="el-GR" sz="1600" dirty="0">
                        <a:highlight>
                          <a:srgbClr val="FFFF00"/>
                        </a:highlight>
                      </a:endParaRPr>
                    </a:p>
                  </a:txBody>
                  <a:tcPr marL="67843" marR="67843" marT="33922" marB="33922"/>
                </a:tc>
                <a:tc>
                  <a:txBody>
                    <a:bodyPr/>
                    <a:lstStyle/>
                    <a:p>
                      <a:r>
                        <a:rPr lang="en-US" sz="1600" dirty="0"/>
                        <a:t>E.  The sick, the weak, the crippled, the powerless</a:t>
                      </a:r>
                      <a:endParaRPr lang="el-GR" sz="1600" dirty="0"/>
                    </a:p>
                  </a:txBody>
                  <a:tcPr marL="67843" marR="67843" marT="33922" marB="33922"/>
                </a:tc>
                <a:extLst>
                  <a:ext uri="{0D108BD9-81ED-4DB2-BD59-A6C34878D82A}">
                    <a16:rowId xmlns:a16="http://schemas.microsoft.com/office/drawing/2014/main" val="1746367327"/>
                  </a:ext>
                </a:extLst>
              </a:tr>
              <a:tr h="569806">
                <a:tc>
                  <a:txBody>
                    <a:bodyPr/>
                    <a:lstStyle/>
                    <a:p>
                      <a:r>
                        <a:rPr lang="en-US" sz="1600" dirty="0"/>
                        <a:t>6. Aberration</a:t>
                      </a:r>
                      <a:endParaRPr lang="el-GR" sz="1600" dirty="0">
                        <a:highlight>
                          <a:srgbClr val="FFFF00"/>
                        </a:highlight>
                      </a:endParaRPr>
                    </a:p>
                  </a:txBody>
                  <a:tcPr marL="67843" marR="67843" marT="33922" marB="33922"/>
                </a:tc>
                <a:tc>
                  <a:txBody>
                    <a:bodyPr/>
                    <a:lstStyle/>
                    <a:p>
                      <a:r>
                        <a:rPr lang="en-US" sz="1600" dirty="0"/>
                        <a:t>F.  To dishonestly &amp; unfairly take </a:t>
                      </a:r>
                      <a:r>
                        <a:rPr lang="en-US" sz="1600" dirty="0" err="1"/>
                        <a:t>sth</a:t>
                      </a:r>
                      <a:r>
                        <a:rPr lang="en-US" sz="1600" dirty="0"/>
                        <a:t> (e.g. money, property) for one’s own use (</a:t>
                      </a:r>
                      <a:r>
                        <a:rPr lang="el-GR" sz="1600" dirty="0"/>
                        <a:t>καταχρώμαι, σφετερίζομαι)</a:t>
                      </a:r>
                    </a:p>
                  </a:txBody>
                  <a:tcPr marL="67843" marR="67843" marT="33922" marB="33922"/>
                </a:tc>
                <a:extLst>
                  <a:ext uri="{0D108BD9-81ED-4DB2-BD59-A6C34878D82A}">
                    <a16:rowId xmlns:a16="http://schemas.microsoft.com/office/drawing/2014/main" val="991435449"/>
                  </a:ext>
                </a:extLst>
              </a:tr>
              <a:tr h="382669">
                <a:tc>
                  <a:txBody>
                    <a:bodyPr/>
                    <a:lstStyle/>
                    <a:p>
                      <a:r>
                        <a:rPr lang="en-US" sz="1600" dirty="0"/>
                        <a:t>7. Trivial</a:t>
                      </a:r>
                      <a:endParaRPr lang="el-GR" sz="1600" dirty="0">
                        <a:highlight>
                          <a:srgbClr val="FFFF00"/>
                        </a:highlight>
                      </a:endParaRPr>
                    </a:p>
                  </a:txBody>
                  <a:tcPr marL="67843" marR="67843" marT="33922" marB="33922"/>
                </a:tc>
                <a:tc>
                  <a:txBody>
                    <a:bodyPr/>
                    <a:lstStyle/>
                    <a:p>
                      <a:r>
                        <a:rPr lang="en-US" sz="1600" dirty="0"/>
                        <a:t>G.  To twist </a:t>
                      </a:r>
                      <a:r>
                        <a:rPr lang="en-US" sz="1600" dirty="0" err="1"/>
                        <a:t>sth</a:t>
                      </a:r>
                      <a:r>
                        <a:rPr lang="en-US" sz="1600" dirty="0"/>
                        <a:t> out of shape, to give a false, misleading account of </a:t>
                      </a:r>
                      <a:r>
                        <a:rPr lang="en-US" sz="1600" dirty="0" err="1"/>
                        <a:t>sth</a:t>
                      </a:r>
                      <a:endParaRPr lang="el-GR" sz="1600" dirty="0"/>
                    </a:p>
                  </a:txBody>
                  <a:tcPr marL="67843" marR="67843" marT="33922" marB="33922"/>
                </a:tc>
                <a:extLst>
                  <a:ext uri="{0D108BD9-81ED-4DB2-BD59-A6C34878D82A}">
                    <a16:rowId xmlns:a16="http://schemas.microsoft.com/office/drawing/2014/main" val="172725703"/>
                  </a:ext>
                </a:extLst>
              </a:tr>
              <a:tr h="382669">
                <a:tc>
                  <a:txBody>
                    <a:bodyPr/>
                    <a:lstStyle/>
                    <a:p>
                      <a:r>
                        <a:rPr lang="en-US" sz="1600" dirty="0"/>
                        <a:t>8. Libertarian</a:t>
                      </a:r>
                      <a:endParaRPr lang="el-GR" sz="1600" dirty="0">
                        <a:highlight>
                          <a:srgbClr val="FFFF00"/>
                        </a:highlight>
                      </a:endParaRPr>
                    </a:p>
                  </a:txBody>
                  <a:tcPr marL="67843" marR="67843" marT="33922" marB="33922"/>
                </a:tc>
                <a:tc>
                  <a:txBody>
                    <a:bodyPr/>
                    <a:lstStyle/>
                    <a:p>
                      <a:r>
                        <a:rPr lang="en-US" sz="1600" dirty="0"/>
                        <a:t>H. Failure to take proper care of </a:t>
                      </a:r>
                      <a:r>
                        <a:rPr lang="en-US" sz="1600" dirty="0" err="1"/>
                        <a:t>sth</a:t>
                      </a:r>
                      <a:r>
                        <a:rPr lang="en-US" sz="1600" dirty="0"/>
                        <a:t>, carelessness</a:t>
                      </a:r>
                      <a:endParaRPr lang="el-GR" sz="1600" dirty="0"/>
                    </a:p>
                  </a:txBody>
                  <a:tcPr marL="67843" marR="67843" marT="33922" marB="33922"/>
                </a:tc>
                <a:extLst>
                  <a:ext uri="{0D108BD9-81ED-4DB2-BD59-A6C34878D82A}">
                    <a16:rowId xmlns:a16="http://schemas.microsoft.com/office/drawing/2014/main" val="702984979"/>
                  </a:ext>
                </a:extLst>
              </a:tr>
              <a:tr h="382669">
                <a:tc>
                  <a:txBody>
                    <a:bodyPr/>
                    <a:lstStyle/>
                    <a:p>
                      <a:r>
                        <a:rPr lang="en-US" sz="1600" dirty="0"/>
                        <a:t>9. Infirm</a:t>
                      </a:r>
                      <a:endParaRPr lang="el-GR" sz="1600" dirty="0">
                        <a:highlight>
                          <a:srgbClr val="FFFF00"/>
                        </a:highlight>
                      </a:endParaRPr>
                    </a:p>
                  </a:txBody>
                  <a:tcPr marL="67843" marR="67843" marT="33922" marB="33922"/>
                </a:tc>
                <a:tc>
                  <a:txBody>
                    <a:bodyPr/>
                    <a:lstStyle/>
                    <a:p>
                      <a:r>
                        <a:rPr lang="en-US" sz="1600" dirty="0"/>
                        <a:t>I. Very enthusiastic or passionate (</a:t>
                      </a:r>
                      <a:r>
                        <a:rPr lang="el-GR" sz="1600" dirty="0"/>
                        <a:t>ένθερμος, ενθουσιώδης, φλογερός)</a:t>
                      </a:r>
                    </a:p>
                  </a:txBody>
                  <a:tcPr marL="67843" marR="67843" marT="33922" marB="33922"/>
                </a:tc>
                <a:extLst>
                  <a:ext uri="{0D108BD9-81ED-4DB2-BD59-A6C34878D82A}">
                    <a16:rowId xmlns:a16="http://schemas.microsoft.com/office/drawing/2014/main" val="1359467673"/>
                  </a:ext>
                </a:extLst>
              </a:tr>
              <a:tr h="382669">
                <a:tc>
                  <a:txBody>
                    <a:bodyPr/>
                    <a:lstStyle/>
                    <a:p>
                      <a:r>
                        <a:rPr lang="en-US" sz="1600" dirty="0"/>
                        <a:t>10. Negligence</a:t>
                      </a:r>
                      <a:endParaRPr lang="el-GR" sz="1600" dirty="0">
                        <a:highlight>
                          <a:srgbClr val="FFFF00"/>
                        </a:highlight>
                      </a:endParaRPr>
                    </a:p>
                  </a:txBody>
                  <a:tcPr marL="67843" marR="67843" marT="33922" marB="33922"/>
                </a:tc>
                <a:tc>
                  <a:txBody>
                    <a:bodyPr/>
                    <a:lstStyle/>
                    <a:p>
                      <a:r>
                        <a:rPr lang="en-US" sz="1600" dirty="0"/>
                        <a:t>J.  To evade (a responsibility or duty) (</a:t>
                      </a:r>
                      <a:r>
                        <a:rPr lang="el-GR" sz="1600" dirty="0"/>
                        <a:t>αθετώ</a:t>
                      </a:r>
                      <a:r>
                        <a:rPr lang="en-US" sz="1600" dirty="0"/>
                        <a:t>, </a:t>
                      </a:r>
                      <a:r>
                        <a:rPr lang="el-GR" sz="1600" dirty="0"/>
                        <a:t>αίρω, ακυρώνω)</a:t>
                      </a:r>
                    </a:p>
                  </a:txBody>
                  <a:tcPr marL="67843" marR="67843" marT="33922" marB="33922"/>
                </a:tc>
                <a:extLst>
                  <a:ext uri="{0D108BD9-81ED-4DB2-BD59-A6C34878D82A}">
                    <a16:rowId xmlns:a16="http://schemas.microsoft.com/office/drawing/2014/main" val="4229277111"/>
                  </a:ext>
                </a:extLst>
              </a:tr>
              <a:tr h="569806">
                <a:tc>
                  <a:txBody>
                    <a:bodyPr/>
                    <a:lstStyle/>
                    <a:p>
                      <a:r>
                        <a:rPr lang="en-US" sz="1600" dirty="0"/>
                        <a:t>11. Ardent</a:t>
                      </a:r>
                      <a:endParaRPr lang="el-GR" sz="1600" dirty="0">
                        <a:highlight>
                          <a:srgbClr val="FFFF00"/>
                        </a:highlight>
                      </a:endParaRPr>
                    </a:p>
                  </a:txBody>
                  <a:tcPr marL="67843" marR="67843" marT="33922" marB="33922"/>
                </a:tc>
                <a:tc>
                  <a:txBody>
                    <a:bodyPr/>
                    <a:lstStyle/>
                    <a:p>
                      <a:r>
                        <a:rPr lang="en-US" sz="1600" dirty="0"/>
                        <a:t>k.  A strong supporter of a party or cause, prejudiced in favor of a particular cause (</a:t>
                      </a:r>
                      <a:r>
                        <a:rPr lang="el-GR" sz="1600" dirty="0"/>
                        <a:t>υποστηρικτής, προκατειλημμένος, μεροληπτικός, κομματικός)</a:t>
                      </a:r>
                    </a:p>
                  </a:txBody>
                  <a:tcPr marL="67843" marR="67843" marT="33922" marB="33922"/>
                </a:tc>
                <a:extLst>
                  <a:ext uri="{0D108BD9-81ED-4DB2-BD59-A6C34878D82A}">
                    <a16:rowId xmlns:a16="http://schemas.microsoft.com/office/drawing/2014/main" val="3693763210"/>
                  </a:ext>
                </a:extLst>
              </a:tr>
              <a:tr h="382669">
                <a:tc>
                  <a:txBody>
                    <a:bodyPr/>
                    <a:lstStyle/>
                    <a:p>
                      <a:r>
                        <a:rPr lang="en-US" sz="1600" dirty="0"/>
                        <a:t>12. Distort </a:t>
                      </a:r>
                      <a:endParaRPr lang="el-GR" sz="1600" dirty="0">
                        <a:highlight>
                          <a:srgbClr val="FFFF00"/>
                        </a:highlight>
                      </a:endParaRPr>
                    </a:p>
                  </a:txBody>
                  <a:tcPr marL="67843" marR="67843" marT="33922" marB="33922"/>
                </a:tc>
                <a:tc>
                  <a:txBody>
                    <a:bodyPr/>
                    <a:lstStyle/>
                    <a:p>
                      <a:r>
                        <a:rPr lang="en-US" sz="1600" dirty="0"/>
                        <a:t>L.  A particular sector of the population (</a:t>
                      </a:r>
                      <a:r>
                        <a:rPr lang="el-GR" sz="1600" dirty="0"/>
                        <a:t>πληθυσμιακή ομάδα)</a:t>
                      </a:r>
                    </a:p>
                  </a:txBody>
                  <a:tcPr marL="67843" marR="67843" marT="33922" marB="33922"/>
                </a:tc>
                <a:extLst>
                  <a:ext uri="{0D108BD9-81ED-4DB2-BD59-A6C34878D82A}">
                    <a16:rowId xmlns:a16="http://schemas.microsoft.com/office/drawing/2014/main" val="3996512868"/>
                  </a:ext>
                </a:extLst>
              </a:tr>
              <a:tr h="382669">
                <a:tc>
                  <a:txBody>
                    <a:bodyPr/>
                    <a:lstStyle/>
                    <a:p>
                      <a:r>
                        <a:rPr lang="en-US" sz="1600" dirty="0"/>
                        <a:t>13. Fatalistic</a:t>
                      </a:r>
                      <a:r>
                        <a:rPr lang="el-GR" sz="1600" dirty="0"/>
                        <a:t>   </a:t>
                      </a:r>
                      <a:endParaRPr lang="el-GR" sz="1600" dirty="0">
                        <a:highlight>
                          <a:srgbClr val="FFFF00"/>
                        </a:highlight>
                      </a:endParaRPr>
                    </a:p>
                  </a:txBody>
                  <a:tcPr marL="67843" marR="67843" marT="33922" marB="33922"/>
                </a:tc>
                <a:tc>
                  <a:txBody>
                    <a:bodyPr/>
                    <a:lstStyle/>
                    <a:p>
                      <a:r>
                        <a:rPr lang="en-US" sz="1600" dirty="0"/>
                        <a:t>m.  Official inspection (usually of a company’s finances)</a:t>
                      </a:r>
                      <a:endParaRPr lang="el-GR" sz="1600" dirty="0"/>
                    </a:p>
                  </a:txBody>
                  <a:tcPr marL="67843" marR="67843" marT="33922" marB="33922"/>
                </a:tc>
                <a:extLst>
                  <a:ext uri="{0D108BD9-81ED-4DB2-BD59-A6C34878D82A}">
                    <a16:rowId xmlns:a16="http://schemas.microsoft.com/office/drawing/2014/main" val="1492916680"/>
                  </a:ext>
                </a:extLst>
              </a:tr>
            </a:tbl>
          </a:graphicData>
        </a:graphic>
      </p:graphicFrame>
    </p:spTree>
    <p:extLst>
      <p:ext uri="{BB962C8B-B14F-4D97-AF65-F5344CB8AC3E}">
        <p14:creationId xmlns:p14="http://schemas.microsoft.com/office/powerpoint/2010/main" val="3950540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D88FED4-B461-1B44-B872-99D6E6D49CB7}"/>
              </a:ext>
            </a:extLst>
          </p:cNvPr>
          <p:cNvSpPr>
            <a:spLocks noGrp="1"/>
          </p:cNvSpPr>
          <p:nvPr>
            <p:ph type="title"/>
          </p:nvPr>
        </p:nvSpPr>
        <p:spPr>
          <a:xfrm>
            <a:off x="3565004" y="266700"/>
            <a:ext cx="6230857" cy="877362"/>
          </a:xfrm>
        </p:spPr>
        <p:txBody>
          <a:bodyPr anchor="t">
            <a:noAutofit/>
          </a:bodyPr>
          <a:lstStyle/>
          <a:p>
            <a:pPr algn="l"/>
            <a:r>
              <a:rPr lang="en-US" sz="2400" dirty="0">
                <a:solidFill>
                  <a:schemeClr val="accent1"/>
                </a:solidFill>
              </a:rPr>
              <a:t>On Edward R. Murrow’s “Address to the Radio-Television News Directors association &amp; foundation” </a:t>
            </a:r>
            <a:endParaRPr lang="el-GR" sz="2400" dirty="0">
              <a:solidFill>
                <a:schemeClr val="accent1"/>
              </a:solidFill>
            </a:endParaRP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Θέση περιεχομένου 2">
            <a:extLst>
              <a:ext uri="{FF2B5EF4-FFF2-40B4-BE49-F238E27FC236}">
                <a16:creationId xmlns:a16="http://schemas.microsoft.com/office/drawing/2014/main" id="{A3E98B87-5EAE-5549-8B79-9F697BAA452E}"/>
              </a:ext>
            </a:extLst>
          </p:cNvPr>
          <p:cNvSpPr>
            <a:spLocks noGrp="1"/>
          </p:cNvSpPr>
          <p:nvPr>
            <p:ph idx="1"/>
          </p:nvPr>
        </p:nvSpPr>
        <p:spPr>
          <a:xfrm>
            <a:off x="3182114" y="1410762"/>
            <a:ext cx="8105011" cy="4483141"/>
          </a:xfrm>
        </p:spPr>
        <p:txBody>
          <a:bodyPr anchor="t">
            <a:normAutofit/>
          </a:bodyPr>
          <a:lstStyle/>
          <a:p>
            <a:pPr algn="just"/>
            <a:r>
              <a:rPr lang="en-US" sz="2000" dirty="0"/>
              <a:t>1. The quality has deteriorated, and it is aiming at pleasing, amusing &amp; insulating the viewers from reality &amp; achieving high rates of views. Programs are superficial Examples: Ed Sullivan program on Sunday night, Steve Allen program, programs of all </a:t>
            </a:r>
            <a:r>
              <a:rPr lang="en-GB" sz="2000" dirty="0"/>
              <a:t>networks between the hours of 8 and 11 p.m.</a:t>
            </a:r>
            <a:r>
              <a:rPr lang="el-GR" sz="2000" dirty="0"/>
              <a:t> </a:t>
            </a:r>
            <a:r>
              <a:rPr lang="en-US" sz="2000" dirty="0"/>
              <a:t>(daily peak hours)</a:t>
            </a:r>
          </a:p>
          <a:p>
            <a:pPr algn="just"/>
            <a:r>
              <a:rPr lang="en-US" sz="2000" dirty="0"/>
              <a:t>TV program sponsors, directors, shareholders, viewers</a:t>
            </a:r>
          </a:p>
          <a:p>
            <a:pPr algn="just"/>
            <a:r>
              <a:rPr lang="en-US" sz="2000" dirty="0"/>
              <a:t>TV programs should aim to itch, annoy, make people think, inform &amp; educate rather than insulate &amp; provide palliatives</a:t>
            </a:r>
          </a:p>
          <a:p>
            <a:pPr algn="just"/>
            <a:endParaRPr lang="en-US" sz="2000" dirty="0"/>
          </a:p>
          <a:p>
            <a:endParaRPr lang="el-GR" sz="1600" dirty="0"/>
          </a:p>
        </p:txBody>
      </p:sp>
    </p:spTree>
    <p:extLst>
      <p:ext uri="{BB962C8B-B14F-4D97-AF65-F5344CB8AC3E}">
        <p14:creationId xmlns:p14="http://schemas.microsoft.com/office/powerpoint/2010/main" val="2141317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A127EEC8-D753-BE46-9D10-2309E81DF6DB}"/>
              </a:ext>
            </a:extLst>
          </p:cNvPr>
          <p:cNvSpPr>
            <a:spLocks noGrp="1"/>
          </p:cNvSpPr>
          <p:nvPr>
            <p:ph type="title"/>
          </p:nvPr>
        </p:nvSpPr>
        <p:spPr>
          <a:xfrm>
            <a:off x="1798638" y="376239"/>
            <a:ext cx="8673427" cy="188911"/>
          </a:xfrm>
        </p:spPr>
        <p:txBody>
          <a:bodyPr>
            <a:normAutofit fontScale="90000"/>
          </a:bodyPr>
          <a:lstStyle/>
          <a:p>
            <a:r>
              <a:rPr lang="en-US" dirty="0">
                <a:solidFill>
                  <a:schemeClr val="tx1"/>
                </a:solidFill>
              </a:rPr>
              <a:t>Match the words with their definitions</a:t>
            </a:r>
            <a:endParaRPr lang="el-GR" dirty="0">
              <a:solidFill>
                <a:schemeClr val="tx1"/>
              </a:solidFill>
            </a:endParaRPr>
          </a:p>
        </p:txBody>
      </p:sp>
      <p:graphicFrame>
        <p:nvGraphicFramePr>
          <p:cNvPr id="4" name="Θέση περιεχομένου 3">
            <a:extLst>
              <a:ext uri="{FF2B5EF4-FFF2-40B4-BE49-F238E27FC236}">
                <a16:creationId xmlns:a16="http://schemas.microsoft.com/office/drawing/2014/main" id="{1D508EFD-0628-7E49-8203-12118A79C579}"/>
              </a:ext>
            </a:extLst>
          </p:cNvPr>
          <p:cNvGraphicFramePr>
            <a:graphicFrameLocks noGrp="1"/>
          </p:cNvGraphicFramePr>
          <p:nvPr>
            <p:ph idx="1"/>
            <p:extLst>
              <p:ext uri="{D42A27DB-BD31-4B8C-83A1-F6EECF244321}">
                <p14:modId xmlns:p14="http://schemas.microsoft.com/office/powerpoint/2010/main" val="800200875"/>
              </p:ext>
            </p:extLst>
          </p:nvPr>
        </p:nvGraphicFramePr>
        <p:xfrm>
          <a:off x="481014" y="695740"/>
          <a:ext cx="11020424" cy="5624938"/>
        </p:xfrm>
        <a:graphic>
          <a:graphicData uri="http://schemas.openxmlformats.org/drawingml/2006/table">
            <a:tbl>
              <a:tblPr firstRow="1" bandRow="1">
                <a:tableStyleId>{5C22544A-7EE6-4342-B048-85BDC9FD1C3A}</a:tableStyleId>
              </a:tblPr>
              <a:tblGrid>
                <a:gridCol w="2592300">
                  <a:extLst>
                    <a:ext uri="{9D8B030D-6E8A-4147-A177-3AD203B41FA5}">
                      <a16:colId xmlns:a16="http://schemas.microsoft.com/office/drawing/2014/main" val="3933774635"/>
                    </a:ext>
                  </a:extLst>
                </a:gridCol>
                <a:gridCol w="8428124">
                  <a:extLst>
                    <a:ext uri="{9D8B030D-6E8A-4147-A177-3AD203B41FA5}">
                      <a16:colId xmlns:a16="http://schemas.microsoft.com/office/drawing/2014/main" val="66519107"/>
                    </a:ext>
                  </a:extLst>
                </a:gridCol>
              </a:tblGrid>
              <a:tr h="389658">
                <a:tc>
                  <a:txBody>
                    <a:bodyPr/>
                    <a:lstStyle/>
                    <a:p>
                      <a:endParaRPr lang="el-GR" sz="1200"/>
                    </a:p>
                  </a:txBody>
                  <a:tcPr marL="60772" marR="60772" marT="30387" marB="30387"/>
                </a:tc>
                <a:tc>
                  <a:txBody>
                    <a:bodyPr/>
                    <a:lstStyle/>
                    <a:p>
                      <a:endParaRPr lang="el-GR" sz="1200" dirty="0"/>
                    </a:p>
                  </a:txBody>
                  <a:tcPr marL="60772" marR="60772" marT="30387" marB="30387"/>
                </a:tc>
                <a:extLst>
                  <a:ext uri="{0D108BD9-81ED-4DB2-BD59-A6C34878D82A}">
                    <a16:rowId xmlns:a16="http://schemas.microsoft.com/office/drawing/2014/main" val="2744842389"/>
                  </a:ext>
                </a:extLst>
              </a:tr>
              <a:tr h="355077">
                <a:tc>
                  <a:txBody>
                    <a:bodyPr/>
                    <a:lstStyle/>
                    <a:p>
                      <a:r>
                        <a:rPr lang="en-US" sz="1600" dirty="0"/>
                        <a:t>1. Partisan</a:t>
                      </a:r>
                      <a:r>
                        <a:rPr lang="el-GR" sz="1600" dirty="0"/>
                        <a:t> </a:t>
                      </a:r>
                      <a:r>
                        <a:rPr lang="el-GR" sz="1600" dirty="0">
                          <a:highlight>
                            <a:srgbClr val="FFFF00"/>
                          </a:highlight>
                        </a:rPr>
                        <a:t>Κ</a:t>
                      </a:r>
                    </a:p>
                  </a:txBody>
                  <a:tcPr marL="60772" marR="60772" marT="30387" marB="30387"/>
                </a:tc>
                <a:tc>
                  <a:txBody>
                    <a:bodyPr/>
                    <a:lstStyle/>
                    <a:p>
                      <a:r>
                        <a:rPr lang="en-US" sz="1600"/>
                        <a:t>A. Insignificant</a:t>
                      </a:r>
                      <a:endParaRPr lang="el-GR" sz="1600"/>
                    </a:p>
                  </a:txBody>
                  <a:tcPr marL="60772" marR="60772" marT="30387" marB="30387"/>
                </a:tc>
                <a:extLst>
                  <a:ext uri="{0D108BD9-81ED-4DB2-BD59-A6C34878D82A}">
                    <a16:rowId xmlns:a16="http://schemas.microsoft.com/office/drawing/2014/main" val="4067472672"/>
                  </a:ext>
                </a:extLst>
              </a:tr>
              <a:tr h="355077">
                <a:tc>
                  <a:txBody>
                    <a:bodyPr/>
                    <a:lstStyle/>
                    <a:p>
                      <a:r>
                        <a:rPr lang="en-US" sz="1600" dirty="0"/>
                        <a:t>2. Audit </a:t>
                      </a:r>
                      <a:r>
                        <a:rPr lang="en-US" sz="1600" dirty="0">
                          <a:highlight>
                            <a:srgbClr val="FFFF00"/>
                          </a:highlight>
                        </a:rPr>
                        <a:t>M</a:t>
                      </a:r>
                      <a:endParaRPr lang="el-GR" sz="1600" dirty="0">
                        <a:highlight>
                          <a:srgbClr val="FFFF00"/>
                        </a:highlight>
                      </a:endParaRPr>
                    </a:p>
                  </a:txBody>
                  <a:tcPr marL="60772" marR="60772" marT="30387" marB="30387"/>
                </a:tc>
                <a:tc>
                  <a:txBody>
                    <a:bodyPr/>
                    <a:lstStyle/>
                    <a:p>
                      <a:r>
                        <a:rPr lang="en-US" sz="1600"/>
                        <a:t>B.  Defect, imperfection, deviation from the norm (</a:t>
                      </a:r>
                      <a:r>
                        <a:rPr lang="el-GR" sz="1600"/>
                        <a:t>ατέλεια, ελάττωμα, παρέκκλιση, απόκλιση)</a:t>
                      </a:r>
                    </a:p>
                  </a:txBody>
                  <a:tcPr marL="60772" marR="60772" marT="30387" marB="30387"/>
                </a:tc>
                <a:extLst>
                  <a:ext uri="{0D108BD9-81ED-4DB2-BD59-A6C34878D82A}">
                    <a16:rowId xmlns:a16="http://schemas.microsoft.com/office/drawing/2014/main" val="1571853940"/>
                  </a:ext>
                </a:extLst>
              </a:tr>
              <a:tr h="355077">
                <a:tc>
                  <a:txBody>
                    <a:bodyPr/>
                    <a:lstStyle/>
                    <a:p>
                      <a:r>
                        <a:rPr lang="en-US" sz="1600" dirty="0"/>
                        <a:t>3. Demographic</a:t>
                      </a:r>
                      <a:r>
                        <a:rPr lang="el-GR" sz="1600" dirty="0"/>
                        <a:t>  </a:t>
                      </a:r>
                      <a:r>
                        <a:rPr lang="en-US" sz="1600" dirty="0">
                          <a:highlight>
                            <a:srgbClr val="FFFF00"/>
                          </a:highlight>
                        </a:rPr>
                        <a:t>L</a:t>
                      </a:r>
                      <a:endParaRPr lang="el-GR" sz="1600" dirty="0">
                        <a:highlight>
                          <a:srgbClr val="FFFF00"/>
                        </a:highlight>
                      </a:endParaRPr>
                    </a:p>
                  </a:txBody>
                  <a:tcPr marL="60772" marR="60772" marT="30387" marB="30387"/>
                </a:tc>
                <a:tc>
                  <a:txBody>
                    <a:bodyPr/>
                    <a:lstStyle/>
                    <a:p>
                      <a:r>
                        <a:rPr lang="en-US" sz="1600"/>
                        <a:t>C. Resigned to inevitability, pessimistic (</a:t>
                      </a:r>
                      <a:r>
                        <a:rPr lang="el-GR" sz="1600"/>
                        <a:t>μοιρολατρικός, απαισιόδοξος)</a:t>
                      </a:r>
                    </a:p>
                  </a:txBody>
                  <a:tcPr marL="60772" marR="60772" marT="30387" marB="30387"/>
                </a:tc>
                <a:extLst>
                  <a:ext uri="{0D108BD9-81ED-4DB2-BD59-A6C34878D82A}">
                    <a16:rowId xmlns:a16="http://schemas.microsoft.com/office/drawing/2014/main" val="2609744136"/>
                  </a:ext>
                </a:extLst>
              </a:tr>
              <a:tr h="355077">
                <a:tc>
                  <a:txBody>
                    <a:bodyPr/>
                    <a:lstStyle/>
                    <a:p>
                      <a:r>
                        <a:rPr lang="en-US" sz="1600"/>
                        <a:t>4. Misappropriate</a:t>
                      </a:r>
                      <a:r>
                        <a:rPr lang="el-GR" sz="1600"/>
                        <a:t> </a:t>
                      </a:r>
                      <a:r>
                        <a:rPr lang="en-US" sz="1600">
                          <a:highlight>
                            <a:srgbClr val="FFFF00"/>
                          </a:highlight>
                        </a:rPr>
                        <a:t>F</a:t>
                      </a:r>
                      <a:endParaRPr lang="el-GR" sz="1600">
                        <a:highlight>
                          <a:srgbClr val="FFFF00"/>
                        </a:highlight>
                      </a:endParaRPr>
                    </a:p>
                  </a:txBody>
                  <a:tcPr marL="60772" marR="60772" marT="30387" marB="30387"/>
                </a:tc>
                <a:tc>
                  <a:txBody>
                    <a:bodyPr/>
                    <a:lstStyle/>
                    <a:p>
                      <a:r>
                        <a:rPr lang="en-US" sz="1600" dirty="0"/>
                        <a:t>D.  A person who believes in free will, in personal freedom (</a:t>
                      </a:r>
                      <a:r>
                        <a:rPr lang="el-GR" sz="1600" dirty="0"/>
                        <a:t>φιλελεύθερος)</a:t>
                      </a:r>
                    </a:p>
                  </a:txBody>
                  <a:tcPr marL="60772" marR="60772" marT="30387" marB="30387"/>
                </a:tc>
                <a:extLst>
                  <a:ext uri="{0D108BD9-81ED-4DB2-BD59-A6C34878D82A}">
                    <a16:rowId xmlns:a16="http://schemas.microsoft.com/office/drawing/2014/main" val="3554767650"/>
                  </a:ext>
                </a:extLst>
              </a:tr>
              <a:tr h="355077">
                <a:tc>
                  <a:txBody>
                    <a:bodyPr/>
                    <a:lstStyle/>
                    <a:p>
                      <a:r>
                        <a:rPr lang="en-US" sz="1600" dirty="0"/>
                        <a:t>5. Abrogate</a:t>
                      </a:r>
                      <a:r>
                        <a:rPr lang="el-GR" sz="1600" dirty="0"/>
                        <a:t>  </a:t>
                      </a:r>
                      <a:r>
                        <a:rPr lang="en-US" sz="1600" dirty="0">
                          <a:highlight>
                            <a:srgbClr val="FFFF00"/>
                          </a:highlight>
                        </a:rPr>
                        <a:t>J</a:t>
                      </a:r>
                      <a:endParaRPr lang="el-GR" sz="1600" dirty="0">
                        <a:highlight>
                          <a:srgbClr val="FFFF00"/>
                        </a:highlight>
                      </a:endParaRPr>
                    </a:p>
                  </a:txBody>
                  <a:tcPr marL="60772" marR="60772" marT="30387" marB="30387"/>
                </a:tc>
                <a:tc>
                  <a:txBody>
                    <a:bodyPr/>
                    <a:lstStyle/>
                    <a:p>
                      <a:r>
                        <a:rPr lang="en-US" sz="1600" dirty="0"/>
                        <a:t>E.  The sick, the weak, the crippled, the powerless</a:t>
                      </a:r>
                      <a:endParaRPr lang="el-GR" sz="1600" dirty="0"/>
                    </a:p>
                  </a:txBody>
                  <a:tcPr marL="60772" marR="60772" marT="30387" marB="30387"/>
                </a:tc>
                <a:extLst>
                  <a:ext uri="{0D108BD9-81ED-4DB2-BD59-A6C34878D82A}">
                    <a16:rowId xmlns:a16="http://schemas.microsoft.com/office/drawing/2014/main" val="1746367327"/>
                  </a:ext>
                </a:extLst>
              </a:tr>
              <a:tr h="389313">
                <a:tc>
                  <a:txBody>
                    <a:bodyPr/>
                    <a:lstStyle/>
                    <a:p>
                      <a:r>
                        <a:rPr lang="en-US" sz="1600"/>
                        <a:t>6. Aberration</a:t>
                      </a:r>
                      <a:r>
                        <a:rPr lang="el-GR" sz="1600"/>
                        <a:t> </a:t>
                      </a:r>
                      <a:r>
                        <a:rPr lang="el-GR" sz="1600">
                          <a:highlight>
                            <a:srgbClr val="FFFF00"/>
                          </a:highlight>
                        </a:rPr>
                        <a:t>Β</a:t>
                      </a:r>
                    </a:p>
                  </a:txBody>
                  <a:tcPr marL="60772" marR="60772" marT="30387" marB="30387"/>
                </a:tc>
                <a:tc>
                  <a:txBody>
                    <a:bodyPr/>
                    <a:lstStyle/>
                    <a:p>
                      <a:r>
                        <a:rPr lang="en-US" sz="1600" dirty="0"/>
                        <a:t>F.  To dishonestly &amp; unfairly take </a:t>
                      </a:r>
                      <a:r>
                        <a:rPr lang="en-US" sz="1600" dirty="0" err="1"/>
                        <a:t>sth</a:t>
                      </a:r>
                      <a:r>
                        <a:rPr lang="en-US" sz="1600" dirty="0"/>
                        <a:t> (e.g. money, property) for one’s own use (</a:t>
                      </a:r>
                      <a:r>
                        <a:rPr lang="el-GR" sz="1600" dirty="0"/>
                        <a:t>καταχρώμαι, σφετερίζομαι)</a:t>
                      </a:r>
                    </a:p>
                  </a:txBody>
                  <a:tcPr marL="60772" marR="60772" marT="30387" marB="30387"/>
                </a:tc>
                <a:extLst>
                  <a:ext uri="{0D108BD9-81ED-4DB2-BD59-A6C34878D82A}">
                    <a16:rowId xmlns:a16="http://schemas.microsoft.com/office/drawing/2014/main" val="991435449"/>
                  </a:ext>
                </a:extLst>
              </a:tr>
              <a:tr h="355077">
                <a:tc>
                  <a:txBody>
                    <a:bodyPr/>
                    <a:lstStyle/>
                    <a:p>
                      <a:r>
                        <a:rPr lang="en-US" sz="1600"/>
                        <a:t>7. Trivial  </a:t>
                      </a:r>
                      <a:r>
                        <a:rPr lang="en-US" sz="1600">
                          <a:highlight>
                            <a:srgbClr val="FFFF00"/>
                          </a:highlight>
                        </a:rPr>
                        <a:t>A</a:t>
                      </a:r>
                      <a:endParaRPr lang="el-GR" sz="1600">
                        <a:highlight>
                          <a:srgbClr val="FFFF00"/>
                        </a:highlight>
                      </a:endParaRPr>
                    </a:p>
                  </a:txBody>
                  <a:tcPr marL="60772" marR="60772" marT="30387" marB="30387"/>
                </a:tc>
                <a:tc>
                  <a:txBody>
                    <a:bodyPr/>
                    <a:lstStyle/>
                    <a:p>
                      <a:r>
                        <a:rPr lang="en-US" sz="1600" dirty="0"/>
                        <a:t>G.  To twist </a:t>
                      </a:r>
                      <a:r>
                        <a:rPr lang="en-US" sz="1600" dirty="0" err="1"/>
                        <a:t>sth</a:t>
                      </a:r>
                      <a:r>
                        <a:rPr lang="en-US" sz="1600" dirty="0"/>
                        <a:t> out of shape, to give a false, misleading account of </a:t>
                      </a:r>
                      <a:r>
                        <a:rPr lang="en-US" sz="1600" dirty="0" err="1"/>
                        <a:t>sth</a:t>
                      </a:r>
                      <a:endParaRPr lang="el-GR" sz="1600" dirty="0"/>
                    </a:p>
                  </a:txBody>
                  <a:tcPr marL="60772" marR="60772" marT="30387" marB="30387"/>
                </a:tc>
                <a:extLst>
                  <a:ext uri="{0D108BD9-81ED-4DB2-BD59-A6C34878D82A}">
                    <a16:rowId xmlns:a16="http://schemas.microsoft.com/office/drawing/2014/main" val="172725703"/>
                  </a:ext>
                </a:extLst>
              </a:tr>
              <a:tr h="355077">
                <a:tc>
                  <a:txBody>
                    <a:bodyPr/>
                    <a:lstStyle/>
                    <a:p>
                      <a:r>
                        <a:rPr lang="en-US" sz="1600"/>
                        <a:t>8. Libertarian</a:t>
                      </a:r>
                      <a:r>
                        <a:rPr lang="el-GR" sz="1600"/>
                        <a:t> </a:t>
                      </a:r>
                      <a:r>
                        <a:rPr lang="en-US" sz="1600">
                          <a:highlight>
                            <a:srgbClr val="FFFF00"/>
                          </a:highlight>
                        </a:rPr>
                        <a:t>D</a:t>
                      </a:r>
                      <a:endParaRPr lang="el-GR" sz="1600">
                        <a:highlight>
                          <a:srgbClr val="FFFF00"/>
                        </a:highlight>
                      </a:endParaRPr>
                    </a:p>
                  </a:txBody>
                  <a:tcPr marL="60772" marR="60772" marT="30387" marB="30387"/>
                </a:tc>
                <a:tc>
                  <a:txBody>
                    <a:bodyPr/>
                    <a:lstStyle/>
                    <a:p>
                      <a:r>
                        <a:rPr lang="en-US" sz="1600" dirty="0"/>
                        <a:t>H. Failure to take proper care of </a:t>
                      </a:r>
                      <a:r>
                        <a:rPr lang="en-US" sz="1600" dirty="0" err="1"/>
                        <a:t>sth</a:t>
                      </a:r>
                      <a:r>
                        <a:rPr lang="en-US" sz="1600" dirty="0"/>
                        <a:t>, carelessness</a:t>
                      </a:r>
                      <a:endParaRPr lang="el-GR" sz="1600" dirty="0"/>
                    </a:p>
                  </a:txBody>
                  <a:tcPr marL="60772" marR="60772" marT="30387" marB="30387"/>
                </a:tc>
                <a:extLst>
                  <a:ext uri="{0D108BD9-81ED-4DB2-BD59-A6C34878D82A}">
                    <a16:rowId xmlns:a16="http://schemas.microsoft.com/office/drawing/2014/main" val="702984979"/>
                  </a:ext>
                </a:extLst>
              </a:tr>
              <a:tr h="355077">
                <a:tc>
                  <a:txBody>
                    <a:bodyPr/>
                    <a:lstStyle/>
                    <a:p>
                      <a:r>
                        <a:rPr lang="en-US" sz="1600"/>
                        <a:t>9. Infirm  </a:t>
                      </a:r>
                      <a:r>
                        <a:rPr lang="en-US" sz="1600">
                          <a:highlight>
                            <a:srgbClr val="FFFF00"/>
                          </a:highlight>
                        </a:rPr>
                        <a:t>E</a:t>
                      </a:r>
                      <a:endParaRPr lang="el-GR" sz="1600">
                        <a:highlight>
                          <a:srgbClr val="FFFF00"/>
                        </a:highlight>
                      </a:endParaRPr>
                    </a:p>
                  </a:txBody>
                  <a:tcPr marL="60772" marR="60772" marT="30387" marB="30387"/>
                </a:tc>
                <a:tc>
                  <a:txBody>
                    <a:bodyPr/>
                    <a:lstStyle/>
                    <a:p>
                      <a:r>
                        <a:rPr lang="en-US" sz="1600" dirty="0"/>
                        <a:t>I. Very enthusiastic or passionate (</a:t>
                      </a:r>
                      <a:r>
                        <a:rPr lang="el-GR" sz="1600" dirty="0"/>
                        <a:t>ένθερμος, ενθουσιώδης, φλογερός)</a:t>
                      </a:r>
                    </a:p>
                  </a:txBody>
                  <a:tcPr marL="60772" marR="60772" marT="30387" marB="30387"/>
                </a:tc>
                <a:extLst>
                  <a:ext uri="{0D108BD9-81ED-4DB2-BD59-A6C34878D82A}">
                    <a16:rowId xmlns:a16="http://schemas.microsoft.com/office/drawing/2014/main" val="1359467673"/>
                  </a:ext>
                </a:extLst>
              </a:tr>
              <a:tr h="355077">
                <a:tc>
                  <a:txBody>
                    <a:bodyPr/>
                    <a:lstStyle/>
                    <a:p>
                      <a:r>
                        <a:rPr lang="en-US" sz="1600"/>
                        <a:t>10. Negligence </a:t>
                      </a:r>
                      <a:r>
                        <a:rPr lang="en-US" sz="1600">
                          <a:highlight>
                            <a:srgbClr val="FFFF00"/>
                          </a:highlight>
                        </a:rPr>
                        <a:t>H</a:t>
                      </a:r>
                      <a:endParaRPr lang="el-GR" sz="1600">
                        <a:highlight>
                          <a:srgbClr val="FFFF00"/>
                        </a:highlight>
                      </a:endParaRPr>
                    </a:p>
                  </a:txBody>
                  <a:tcPr marL="60772" marR="60772" marT="30387" marB="30387"/>
                </a:tc>
                <a:tc>
                  <a:txBody>
                    <a:bodyPr/>
                    <a:lstStyle/>
                    <a:p>
                      <a:r>
                        <a:rPr lang="en-US" sz="1600" dirty="0"/>
                        <a:t>J.  To evade (a responsibility or duty) (</a:t>
                      </a:r>
                      <a:r>
                        <a:rPr lang="el-GR" sz="1600" dirty="0"/>
                        <a:t>αθετώ</a:t>
                      </a:r>
                      <a:r>
                        <a:rPr lang="en-US" sz="1600" dirty="0"/>
                        <a:t>, </a:t>
                      </a:r>
                      <a:r>
                        <a:rPr lang="el-GR" sz="1600" dirty="0"/>
                        <a:t>αίρω, ακυρώνω)</a:t>
                      </a:r>
                    </a:p>
                  </a:txBody>
                  <a:tcPr marL="60772" marR="60772" marT="30387" marB="30387"/>
                </a:tc>
                <a:extLst>
                  <a:ext uri="{0D108BD9-81ED-4DB2-BD59-A6C34878D82A}">
                    <a16:rowId xmlns:a16="http://schemas.microsoft.com/office/drawing/2014/main" val="4229277111"/>
                  </a:ext>
                </a:extLst>
              </a:tr>
              <a:tr h="587602">
                <a:tc>
                  <a:txBody>
                    <a:bodyPr/>
                    <a:lstStyle/>
                    <a:p>
                      <a:r>
                        <a:rPr lang="en-US" sz="1600"/>
                        <a:t>11. Ardent </a:t>
                      </a:r>
                      <a:r>
                        <a:rPr lang="en-US" sz="1600">
                          <a:highlight>
                            <a:srgbClr val="FFFF00"/>
                          </a:highlight>
                        </a:rPr>
                        <a:t>I</a:t>
                      </a:r>
                      <a:endParaRPr lang="el-GR" sz="1600">
                        <a:highlight>
                          <a:srgbClr val="FFFF00"/>
                        </a:highlight>
                      </a:endParaRPr>
                    </a:p>
                  </a:txBody>
                  <a:tcPr marL="60772" marR="60772" marT="30387" marB="30387"/>
                </a:tc>
                <a:tc>
                  <a:txBody>
                    <a:bodyPr/>
                    <a:lstStyle/>
                    <a:p>
                      <a:r>
                        <a:rPr lang="en-US" sz="1600" dirty="0"/>
                        <a:t>k.  A strong supporter of a party or cause, prejudiced in favor of a particular cause (</a:t>
                      </a:r>
                      <a:r>
                        <a:rPr lang="el-GR" sz="1600" dirty="0"/>
                        <a:t>υποστηρικτής, προκατειλημμένος, μεροληπτικός, κομματικός)</a:t>
                      </a:r>
                    </a:p>
                  </a:txBody>
                  <a:tcPr marL="60772" marR="60772" marT="30387" marB="30387"/>
                </a:tc>
                <a:extLst>
                  <a:ext uri="{0D108BD9-81ED-4DB2-BD59-A6C34878D82A}">
                    <a16:rowId xmlns:a16="http://schemas.microsoft.com/office/drawing/2014/main" val="3693763210"/>
                  </a:ext>
                </a:extLst>
              </a:tr>
              <a:tr h="355077">
                <a:tc>
                  <a:txBody>
                    <a:bodyPr/>
                    <a:lstStyle/>
                    <a:p>
                      <a:r>
                        <a:rPr lang="en-US" sz="1600"/>
                        <a:t>12. Distort </a:t>
                      </a:r>
                      <a:r>
                        <a:rPr lang="en-US" sz="1600">
                          <a:highlight>
                            <a:srgbClr val="FFFF00"/>
                          </a:highlight>
                        </a:rPr>
                        <a:t> G</a:t>
                      </a:r>
                      <a:endParaRPr lang="el-GR" sz="1600">
                        <a:highlight>
                          <a:srgbClr val="FFFF00"/>
                        </a:highlight>
                      </a:endParaRPr>
                    </a:p>
                  </a:txBody>
                  <a:tcPr marL="60772" marR="60772" marT="30387" marB="30387"/>
                </a:tc>
                <a:tc>
                  <a:txBody>
                    <a:bodyPr/>
                    <a:lstStyle/>
                    <a:p>
                      <a:r>
                        <a:rPr lang="en-US" sz="1600" dirty="0"/>
                        <a:t>L.  A particular sector of the population (</a:t>
                      </a:r>
                      <a:r>
                        <a:rPr lang="el-GR" sz="1600" dirty="0"/>
                        <a:t>πληθυσμιακή ομάδα)</a:t>
                      </a:r>
                    </a:p>
                  </a:txBody>
                  <a:tcPr marL="60772" marR="60772" marT="30387" marB="30387"/>
                </a:tc>
                <a:extLst>
                  <a:ext uri="{0D108BD9-81ED-4DB2-BD59-A6C34878D82A}">
                    <a16:rowId xmlns:a16="http://schemas.microsoft.com/office/drawing/2014/main" val="3996512868"/>
                  </a:ext>
                </a:extLst>
              </a:tr>
              <a:tr h="355077">
                <a:tc>
                  <a:txBody>
                    <a:bodyPr/>
                    <a:lstStyle/>
                    <a:p>
                      <a:r>
                        <a:rPr lang="en-US" sz="1600"/>
                        <a:t>13. Fatalistic</a:t>
                      </a:r>
                      <a:r>
                        <a:rPr lang="el-GR" sz="1600"/>
                        <a:t>    </a:t>
                      </a:r>
                      <a:r>
                        <a:rPr lang="en-US" sz="1600">
                          <a:highlight>
                            <a:srgbClr val="FFFF00"/>
                          </a:highlight>
                        </a:rPr>
                        <a:t>C</a:t>
                      </a:r>
                      <a:endParaRPr lang="el-GR" sz="1600">
                        <a:highlight>
                          <a:srgbClr val="FFFF00"/>
                        </a:highlight>
                      </a:endParaRPr>
                    </a:p>
                  </a:txBody>
                  <a:tcPr marL="60772" marR="60772" marT="30387" marB="30387"/>
                </a:tc>
                <a:tc>
                  <a:txBody>
                    <a:bodyPr/>
                    <a:lstStyle/>
                    <a:p>
                      <a:r>
                        <a:rPr lang="en-US" sz="1600" dirty="0"/>
                        <a:t>m.  Official inspection (usually of a company’s finances)</a:t>
                      </a:r>
                      <a:endParaRPr lang="el-GR" sz="1600" dirty="0"/>
                    </a:p>
                  </a:txBody>
                  <a:tcPr marL="60772" marR="60772" marT="30387" marB="30387"/>
                </a:tc>
                <a:extLst>
                  <a:ext uri="{0D108BD9-81ED-4DB2-BD59-A6C34878D82A}">
                    <a16:rowId xmlns:a16="http://schemas.microsoft.com/office/drawing/2014/main" val="1492916680"/>
                  </a:ext>
                </a:extLst>
              </a:tr>
            </a:tbl>
          </a:graphicData>
        </a:graphic>
      </p:graphicFrame>
    </p:spTree>
    <p:extLst>
      <p:ext uri="{BB962C8B-B14F-4D97-AF65-F5344CB8AC3E}">
        <p14:creationId xmlns:p14="http://schemas.microsoft.com/office/powerpoint/2010/main" val="338528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0D827C0-9D69-7240-B411-E8C8B2792560}"/>
              </a:ext>
            </a:extLst>
          </p:cNvPr>
          <p:cNvSpPr>
            <a:spLocks noGrp="1"/>
          </p:cNvSpPr>
          <p:nvPr>
            <p:ph type="title"/>
          </p:nvPr>
        </p:nvSpPr>
        <p:spPr>
          <a:xfrm>
            <a:off x="2098675" y="59531"/>
            <a:ext cx="7813634" cy="505619"/>
          </a:xfrm>
        </p:spPr>
        <p:txBody>
          <a:bodyPr anchor="t">
            <a:noAutofit/>
          </a:bodyPr>
          <a:lstStyle/>
          <a:p>
            <a:pPr algn="l"/>
            <a:r>
              <a:rPr lang="en-US" sz="2400" dirty="0">
                <a:solidFill>
                  <a:schemeClr val="accent1"/>
                </a:solidFill>
              </a:rPr>
              <a:t>Put the words in their right derivative form</a:t>
            </a:r>
            <a:endParaRPr lang="el-GR" sz="2400" dirty="0">
              <a:solidFill>
                <a:schemeClr val="accent1"/>
              </a:solidFill>
            </a:endParaRP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Θέση περιεχομένου 2">
            <a:extLst>
              <a:ext uri="{FF2B5EF4-FFF2-40B4-BE49-F238E27FC236}">
                <a16:creationId xmlns:a16="http://schemas.microsoft.com/office/drawing/2014/main" id="{0B92C78E-4C03-0544-88BB-68B6A797D4C1}"/>
              </a:ext>
            </a:extLst>
          </p:cNvPr>
          <p:cNvSpPr>
            <a:spLocks noGrp="1"/>
          </p:cNvSpPr>
          <p:nvPr>
            <p:ph idx="1"/>
          </p:nvPr>
        </p:nvSpPr>
        <p:spPr>
          <a:xfrm>
            <a:off x="2008188" y="741363"/>
            <a:ext cx="10077449" cy="6096551"/>
          </a:xfrm>
        </p:spPr>
        <p:txBody>
          <a:bodyPr anchor="t">
            <a:noAutofit/>
          </a:bodyPr>
          <a:lstStyle/>
          <a:p>
            <a:pPr algn="just"/>
            <a:r>
              <a:rPr lang="en-US" sz="1700" dirty="0"/>
              <a:t>1.  The notion of duty of care is seldom, if ever, extended to important arguments around the ____ (fragile) of our present system of government, to the notion that ____ (honest), ____ (accurate) and ____ (partial) are fundamental to the process of building and embedding an ____ (inform), ____ (participate) democracy. </a:t>
            </a:r>
          </a:p>
          <a:p>
            <a:pPr algn="just"/>
            <a:r>
              <a:rPr lang="en-US" sz="1700" dirty="0"/>
              <a:t> 2. Last year, the Hansard Society, a ___(opposite – partisan) charity which seeks to ____ (strong) _____ (parliament) democracy and encourage greater public ____ (involve) in politics published an ___ (add) section devoted entirely to politics and the media. Here are a couple of rather ___ (depress) observations from that survey. Tabloid newspapers do not appear to advance the political ____ (citizen) of their ___(read). </a:t>
            </a:r>
          </a:p>
          <a:p>
            <a:pPr algn="just"/>
            <a:r>
              <a:rPr lang="en-US" sz="1700" dirty="0"/>
              <a:t> 3. You must take care to avoid acts or ____ (omit) which you can _____ (reason) foresee would be likely to injure your neighbor.</a:t>
            </a:r>
          </a:p>
          <a:p>
            <a:pPr algn="just"/>
            <a:r>
              <a:rPr lang="en-US" sz="1700" dirty="0"/>
              <a:t> 4. The absence of a duty of care within many ____(profess) can all too easily amount to accusations of ____ (neglect), and that being the case, can we be really ____ (comfort) with the thought that we're in effect being ___(neglect) in respect of the health of our own societies and the values that ____ (necessity) underpin them? Could anyone ____ (honest) suggest that the same media Hansard condemned have taken sufficient care to avoid behaving in ways which they could reasonably have foreseen would be ___ (like) to undermine or even damage our ____ (inherit) fragile democratic settlement. </a:t>
            </a:r>
            <a:endParaRPr lang="el-GR" sz="1700" dirty="0"/>
          </a:p>
        </p:txBody>
      </p:sp>
    </p:spTree>
    <p:extLst>
      <p:ext uri="{BB962C8B-B14F-4D97-AF65-F5344CB8AC3E}">
        <p14:creationId xmlns:p14="http://schemas.microsoft.com/office/powerpoint/2010/main" val="3116297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EE9DF0A-8FEC-0949-B092-3A2F77C31C80}"/>
              </a:ext>
            </a:extLst>
          </p:cNvPr>
          <p:cNvSpPr>
            <a:spLocks noGrp="1"/>
          </p:cNvSpPr>
          <p:nvPr>
            <p:ph type="title"/>
          </p:nvPr>
        </p:nvSpPr>
        <p:spPr>
          <a:xfrm>
            <a:off x="2820603" y="292529"/>
            <a:ext cx="6831561" cy="272621"/>
          </a:xfrm>
        </p:spPr>
        <p:txBody>
          <a:bodyPr anchor="t">
            <a:normAutofit fontScale="90000"/>
          </a:bodyPr>
          <a:lstStyle/>
          <a:p>
            <a:pPr algn="l"/>
            <a:r>
              <a:rPr lang="en-US" sz="3600" dirty="0">
                <a:solidFill>
                  <a:schemeClr val="accent1"/>
                </a:solidFill>
              </a:rPr>
              <a:t>Derivatives</a:t>
            </a:r>
            <a:endParaRPr lang="el-GR" sz="3600" dirty="0">
              <a:solidFill>
                <a:schemeClr val="accent1"/>
              </a:solidFill>
            </a:endParaRP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Θέση περιεχομένου 2">
            <a:extLst>
              <a:ext uri="{FF2B5EF4-FFF2-40B4-BE49-F238E27FC236}">
                <a16:creationId xmlns:a16="http://schemas.microsoft.com/office/drawing/2014/main" id="{DFB66619-2A50-FE43-BF86-0608B02B9EEA}"/>
              </a:ext>
            </a:extLst>
          </p:cNvPr>
          <p:cNvSpPr>
            <a:spLocks noGrp="1"/>
          </p:cNvSpPr>
          <p:nvPr>
            <p:ph idx="1"/>
          </p:nvPr>
        </p:nvSpPr>
        <p:spPr>
          <a:xfrm>
            <a:off x="2247901" y="857679"/>
            <a:ext cx="9530148" cy="5707792"/>
          </a:xfrm>
        </p:spPr>
        <p:txBody>
          <a:bodyPr anchor="t">
            <a:normAutofit fontScale="92500" lnSpcReduction="10000"/>
          </a:bodyPr>
          <a:lstStyle/>
          <a:p>
            <a:pPr algn="just"/>
            <a:r>
              <a:rPr lang="en-US" dirty="0"/>
              <a:t> It is seldom, if ever, extended to equally important arguments around the </a:t>
            </a:r>
            <a:r>
              <a:rPr lang="en-US" dirty="0">
                <a:solidFill>
                  <a:srgbClr val="FF0000"/>
                </a:solidFill>
              </a:rPr>
              <a:t>fragility</a:t>
            </a:r>
            <a:r>
              <a:rPr lang="en-US" dirty="0"/>
              <a:t> of our present system of government, to the notion that </a:t>
            </a:r>
            <a:r>
              <a:rPr lang="en-US" dirty="0">
                <a:solidFill>
                  <a:srgbClr val="FF0000"/>
                </a:solidFill>
              </a:rPr>
              <a:t>honesty, accuracy </a:t>
            </a:r>
            <a:r>
              <a:rPr lang="en-US" dirty="0"/>
              <a:t>and </a:t>
            </a:r>
            <a:r>
              <a:rPr lang="en-US" dirty="0">
                <a:solidFill>
                  <a:srgbClr val="FF0000"/>
                </a:solidFill>
              </a:rPr>
              <a:t>impartiality</a:t>
            </a:r>
            <a:r>
              <a:rPr lang="en-US" dirty="0"/>
              <a:t> are fundamental to the process of building and embedding an </a:t>
            </a:r>
            <a:r>
              <a:rPr lang="en-US" dirty="0">
                <a:solidFill>
                  <a:srgbClr val="FF0000"/>
                </a:solidFill>
              </a:rPr>
              <a:t>informed, participatory </a:t>
            </a:r>
            <a:r>
              <a:rPr lang="en-US" dirty="0"/>
              <a:t>democracy. </a:t>
            </a:r>
          </a:p>
          <a:p>
            <a:pPr algn="just"/>
            <a:r>
              <a:rPr lang="en-US" dirty="0"/>
              <a:t> Last year, the Hansard Society, a </a:t>
            </a:r>
            <a:r>
              <a:rPr lang="en-US" dirty="0">
                <a:solidFill>
                  <a:srgbClr val="FF0000"/>
                </a:solidFill>
              </a:rPr>
              <a:t>nonpartisa</a:t>
            </a:r>
            <a:r>
              <a:rPr lang="en-US" dirty="0"/>
              <a:t>n charity which seeks to </a:t>
            </a:r>
            <a:r>
              <a:rPr lang="en-US" dirty="0">
                <a:solidFill>
                  <a:srgbClr val="FF0000"/>
                </a:solidFill>
              </a:rPr>
              <a:t>strengthen</a:t>
            </a:r>
            <a:r>
              <a:rPr lang="en-US" dirty="0"/>
              <a:t> </a:t>
            </a:r>
            <a:r>
              <a:rPr lang="en-US" dirty="0">
                <a:solidFill>
                  <a:srgbClr val="FF0000"/>
                </a:solidFill>
              </a:rPr>
              <a:t>parliamentary</a:t>
            </a:r>
            <a:r>
              <a:rPr lang="en-US" dirty="0"/>
              <a:t> democracy and encourage greater public </a:t>
            </a:r>
            <a:r>
              <a:rPr lang="en-US" dirty="0">
                <a:solidFill>
                  <a:srgbClr val="FF0000"/>
                </a:solidFill>
              </a:rPr>
              <a:t>involvement</a:t>
            </a:r>
            <a:r>
              <a:rPr lang="en-US" dirty="0"/>
              <a:t> in politics published an </a:t>
            </a:r>
            <a:r>
              <a:rPr lang="en-US" dirty="0">
                <a:solidFill>
                  <a:srgbClr val="FF0000"/>
                </a:solidFill>
              </a:rPr>
              <a:t>additional</a:t>
            </a:r>
            <a:r>
              <a:rPr lang="en-US" dirty="0"/>
              <a:t> section devoted entirely to politics and the media. Here are a couple of rather </a:t>
            </a:r>
            <a:r>
              <a:rPr lang="en-US" dirty="0">
                <a:solidFill>
                  <a:srgbClr val="FF0000"/>
                </a:solidFill>
              </a:rPr>
              <a:t>depressing</a:t>
            </a:r>
            <a:r>
              <a:rPr lang="en-US" dirty="0"/>
              <a:t> observations from that survey. Tabloid newspapers do not appear to advance the political </a:t>
            </a:r>
            <a:r>
              <a:rPr lang="en-US" dirty="0">
                <a:solidFill>
                  <a:srgbClr val="FF0000"/>
                </a:solidFill>
              </a:rPr>
              <a:t>citizenshi</a:t>
            </a:r>
            <a:r>
              <a:rPr lang="en-US" dirty="0"/>
              <a:t>p of their </a:t>
            </a:r>
            <a:r>
              <a:rPr lang="en-US" dirty="0">
                <a:solidFill>
                  <a:srgbClr val="FF0000"/>
                </a:solidFill>
              </a:rPr>
              <a:t>readers.</a:t>
            </a:r>
          </a:p>
          <a:p>
            <a:pPr algn="just"/>
            <a:r>
              <a:rPr lang="en-US" dirty="0"/>
              <a:t>You must take care to avoid acts or </a:t>
            </a:r>
            <a:r>
              <a:rPr lang="en-US" dirty="0">
                <a:solidFill>
                  <a:srgbClr val="FF0000"/>
                </a:solidFill>
              </a:rPr>
              <a:t>omissions</a:t>
            </a:r>
            <a:r>
              <a:rPr lang="en-US" dirty="0"/>
              <a:t> which you can </a:t>
            </a:r>
            <a:r>
              <a:rPr lang="en-US" dirty="0">
                <a:solidFill>
                  <a:srgbClr val="FF0000"/>
                </a:solidFill>
              </a:rPr>
              <a:t>reasonably</a:t>
            </a:r>
            <a:r>
              <a:rPr lang="en-US" dirty="0"/>
              <a:t> foresee would be likely to injure your neighbor.</a:t>
            </a:r>
          </a:p>
          <a:p>
            <a:pPr algn="just"/>
            <a:r>
              <a:rPr lang="en-US" dirty="0"/>
              <a:t> The absence of a duty of care within many </a:t>
            </a:r>
            <a:r>
              <a:rPr lang="en-US" dirty="0">
                <a:solidFill>
                  <a:srgbClr val="FF0000"/>
                </a:solidFill>
              </a:rPr>
              <a:t>professions</a:t>
            </a:r>
            <a:r>
              <a:rPr lang="en-US" dirty="0"/>
              <a:t> can all too easily amount to accusations of </a:t>
            </a:r>
            <a:r>
              <a:rPr lang="en-US" dirty="0">
                <a:solidFill>
                  <a:srgbClr val="FF0000"/>
                </a:solidFill>
              </a:rPr>
              <a:t>negligence</a:t>
            </a:r>
            <a:r>
              <a:rPr lang="en-US" dirty="0"/>
              <a:t>, and that being the case, can we be really </a:t>
            </a:r>
            <a:r>
              <a:rPr lang="en-US" dirty="0">
                <a:solidFill>
                  <a:srgbClr val="FF0000"/>
                </a:solidFill>
              </a:rPr>
              <a:t>comfortable</a:t>
            </a:r>
            <a:r>
              <a:rPr lang="en-US" dirty="0"/>
              <a:t> with the thought that we're in effect being </a:t>
            </a:r>
            <a:r>
              <a:rPr lang="en-US" dirty="0">
                <a:solidFill>
                  <a:srgbClr val="FF0000"/>
                </a:solidFill>
              </a:rPr>
              <a:t>negligent</a:t>
            </a:r>
            <a:r>
              <a:rPr lang="en-US" dirty="0"/>
              <a:t> in respect of the health of our own societies and the values that </a:t>
            </a:r>
            <a:r>
              <a:rPr lang="en-US" dirty="0">
                <a:solidFill>
                  <a:srgbClr val="FF0000"/>
                </a:solidFill>
              </a:rPr>
              <a:t>necessarily</a:t>
            </a:r>
            <a:r>
              <a:rPr lang="en-US" dirty="0"/>
              <a:t> underpin them? Could anyone </a:t>
            </a:r>
            <a:r>
              <a:rPr lang="en-US" dirty="0">
                <a:solidFill>
                  <a:srgbClr val="FF0000"/>
                </a:solidFill>
              </a:rPr>
              <a:t>honestly</a:t>
            </a:r>
            <a:r>
              <a:rPr lang="en-US" dirty="0"/>
              <a:t> suggest, on the evidence, that the same media which Hansard so roundly condemned have taken sufficient care to avoid behaving in ways which they could reasonably have foreseen would be </a:t>
            </a:r>
            <a:r>
              <a:rPr lang="en-US" dirty="0">
                <a:solidFill>
                  <a:srgbClr val="FF0000"/>
                </a:solidFill>
              </a:rPr>
              <a:t>likely</a:t>
            </a:r>
            <a:r>
              <a:rPr lang="en-US" dirty="0"/>
              <a:t> to undermine or even damage our </a:t>
            </a:r>
            <a:r>
              <a:rPr lang="en-US" dirty="0">
                <a:solidFill>
                  <a:srgbClr val="FF0000"/>
                </a:solidFill>
              </a:rPr>
              <a:t>inherently</a:t>
            </a:r>
            <a:r>
              <a:rPr lang="en-US" dirty="0"/>
              <a:t> fragile democratic settlement. </a:t>
            </a:r>
            <a:endParaRPr lang="el-GR" dirty="0"/>
          </a:p>
          <a:p>
            <a:endParaRPr lang="el-GR" sz="1600" dirty="0"/>
          </a:p>
        </p:txBody>
      </p:sp>
    </p:spTree>
    <p:extLst>
      <p:ext uri="{BB962C8B-B14F-4D97-AF65-F5344CB8AC3E}">
        <p14:creationId xmlns:p14="http://schemas.microsoft.com/office/powerpoint/2010/main" val="3292073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FE52610C-8929-9844-90AE-DBA50BB56D72}"/>
              </a:ext>
            </a:extLst>
          </p:cNvPr>
          <p:cNvSpPr>
            <a:spLocks noGrp="1"/>
          </p:cNvSpPr>
          <p:nvPr>
            <p:ph type="title"/>
          </p:nvPr>
        </p:nvSpPr>
        <p:spPr>
          <a:xfrm>
            <a:off x="807720" y="2349925"/>
            <a:ext cx="2441894" cy="2456442"/>
          </a:xfrm>
        </p:spPr>
        <p:txBody>
          <a:bodyPr>
            <a:normAutofit/>
          </a:bodyPr>
          <a:lstStyle/>
          <a:p>
            <a:pPr algn="l"/>
            <a:r>
              <a:rPr lang="en-US" sz="3200"/>
              <a:t>Synthesis-reflections</a:t>
            </a:r>
            <a:endParaRPr lang="el-GR" sz="3200"/>
          </a:p>
        </p:txBody>
      </p:sp>
      <p:sp>
        <p:nvSpPr>
          <p:cNvPr id="3" name="Θέση περιεχομένου 2">
            <a:extLst>
              <a:ext uri="{FF2B5EF4-FFF2-40B4-BE49-F238E27FC236}">
                <a16:creationId xmlns:a16="http://schemas.microsoft.com/office/drawing/2014/main" id="{D4A0AEF8-B3BF-084B-878F-8B87972998D5}"/>
              </a:ext>
            </a:extLst>
          </p:cNvPr>
          <p:cNvSpPr>
            <a:spLocks noGrp="1"/>
          </p:cNvSpPr>
          <p:nvPr>
            <p:ph idx="1"/>
          </p:nvPr>
        </p:nvSpPr>
        <p:spPr>
          <a:xfrm>
            <a:off x="4846319" y="1111249"/>
            <a:ext cx="6554001" cy="4635503"/>
          </a:xfrm>
        </p:spPr>
        <p:txBody>
          <a:bodyPr>
            <a:normAutofit/>
          </a:bodyPr>
          <a:lstStyle/>
          <a:p>
            <a:r>
              <a:rPr lang="en-US" sz="2000" dirty="0"/>
              <a:t>Which views of the media do both speeches share?</a:t>
            </a:r>
          </a:p>
          <a:p>
            <a:r>
              <a:rPr lang="en-US" sz="2000" dirty="0"/>
              <a:t>What is the state of the media today? E.g. the news on T.V., the internet, social media etc. What purpose do the serve? </a:t>
            </a:r>
          </a:p>
          <a:p>
            <a:r>
              <a:rPr lang="en-US" sz="2000" dirty="0"/>
              <a:t>How far do you agree or disagree with </a:t>
            </a:r>
            <a:r>
              <a:rPr lang="en-US" sz="2000" dirty="0" err="1"/>
              <a:t>Pattnam’s</a:t>
            </a:r>
            <a:r>
              <a:rPr lang="en-US" sz="2000" dirty="0"/>
              <a:t> view that the media should have a moral imperative to create informed citizens to support democracy?</a:t>
            </a:r>
          </a:p>
          <a:p>
            <a:r>
              <a:rPr lang="en-US" sz="2000" dirty="0"/>
              <a:t>Do you think the media can be objective and informative rather than entertaining &amp; pleasing? If yes, to what extent? Support your opinion with information from the 2 speeches. </a:t>
            </a:r>
            <a:endParaRPr lang="el-GR" sz="2000" dirty="0"/>
          </a:p>
        </p:txBody>
      </p:sp>
    </p:spTree>
    <p:extLst>
      <p:ext uri="{BB962C8B-B14F-4D97-AF65-F5344CB8AC3E}">
        <p14:creationId xmlns:p14="http://schemas.microsoft.com/office/powerpoint/2010/main" val="99438163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7CC9829A-26F6-4595-8608-1A9F57DA7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75343792-FB15-4868-8582-6FB07FD065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3" name="Freeform 5">
              <a:extLst>
                <a:ext uri="{FF2B5EF4-FFF2-40B4-BE49-F238E27FC236}">
                  <a16:creationId xmlns:a16="http://schemas.microsoft.com/office/drawing/2014/main" id="{7CA8F4A2-D471-40D9-BE89-06C70ACF4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id="{E43E1CEC-4E49-49E9-8548-8B05B63740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a16="http://schemas.microsoft.com/office/drawing/2014/main" id="{B7F53ED1-039D-4BD7-A3E5-297729B937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8">
              <a:extLst>
                <a:ext uri="{FF2B5EF4-FFF2-40B4-BE49-F238E27FC236}">
                  <a16:creationId xmlns:a16="http://schemas.microsoft.com/office/drawing/2014/main" id="{A8487EB7-2469-4867-A80E-D9CD5B2303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9">
              <a:extLst>
                <a:ext uri="{FF2B5EF4-FFF2-40B4-BE49-F238E27FC236}">
                  <a16:creationId xmlns:a16="http://schemas.microsoft.com/office/drawing/2014/main" id="{46143F0D-FDD9-4B87-911C-BBCFB8055C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0">
              <a:extLst>
                <a:ext uri="{FF2B5EF4-FFF2-40B4-BE49-F238E27FC236}">
                  <a16:creationId xmlns:a16="http://schemas.microsoft.com/office/drawing/2014/main" id="{2CFC98FE-A0AD-4DC3-A501-9F93E7F473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1">
              <a:extLst>
                <a:ext uri="{FF2B5EF4-FFF2-40B4-BE49-F238E27FC236}">
                  <a16:creationId xmlns:a16="http://schemas.microsoft.com/office/drawing/2014/main" id="{9AF90DC1-0B6B-4A93-A014-09751AD4D3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2">
              <a:extLst>
                <a:ext uri="{FF2B5EF4-FFF2-40B4-BE49-F238E27FC236}">
                  <a16:creationId xmlns:a16="http://schemas.microsoft.com/office/drawing/2014/main" id="{A2DFFBBE-16F4-4A5E-8934-167B73FFE0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3">
              <a:extLst>
                <a:ext uri="{FF2B5EF4-FFF2-40B4-BE49-F238E27FC236}">
                  <a16:creationId xmlns:a16="http://schemas.microsoft.com/office/drawing/2014/main" id="{A5E67C3A-5087-485D-96E5-21B8644E3D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4">
              <a:extLst>
                <a:ext uri="{FF2B5EF4-FFF2-40B4-BE49-F238E27FC236}">
                  <a16:creationId xmlns:a16="http://schemas.microsoft.com/office/drawing/2014/main" id="{73EB781F-58BE-4B7A-B99B-B318ADFCCB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5">
              <a:extLst>
                <a:ext uri="{FF2B5EF4-FFF2-40B4-BE49-F238E27FC236}">
                  <a16:creationId xmlns:a16="http://schemas.microsoft.com/office/drawing/2014/main" id="{539F2F29-AFA9-4E0B-A2E1-685BA3BB0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6">
              <a:extLst>
                <a:ext uri="{FF2B5EF4-FFF2-40B4-BE49-F238E27FC236}">
                  <a16:creationId xmlns:a16="http://schemas.microsoft.com/office/drawing/2014/main" id="{43647B4C-97BD-4193-A694-A8175A54A1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7">
              <a:extLst>
                <a:ext uri="{FF2B5EF4-FFF2-40B4-BE49-F238E27FC236}">
                  <a16:creationId xmlns:a16="http://schemas.microsoft.com/office/drawing/2014/main" id="{06780C14-905F-45FA-A058-1B48324519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8">
              <a:extLst>
                <a:ext uri="{FF2B5EF4-FFF2-40B4-BE49-F238E27FC236}">
                  <a16:creationId xmlns:a16="http://schemas.microsoft.com/office/drawing/2014/main" id="{5C09B360-91DE-4815-B792-78F1DDAB64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9">
              <a:extLst>
                <a:ext uri="{FF2B5EF4-FFF2-40B4-BE49-F238E27FC236}">
                  <a16:creationId xmlns:a16="http://schemas.microsoft.com/office/drawing/2014/main" id="{32364EA9-C91C-4187-AEA7-3E676F04E1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0">
              <a:extLst>
                <a:ext uri="{FF2B5EF4-FFF2-40B4-BE49-F238E27FC236}">
                  <a16:creationId xmlns:a16="http://schemas.microsoft.com/office/drawing/2014/main" id="{807D3A95-0DDF-4B14-AD7D-3C5465533F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18B7A11B-83DF-4C00-836D-1BB371B3B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id="{3478F3A2-7617-467C-9F1C-0024CC8404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3">
              <a:extLst>
                <a:ext uri="{FF2B5EF4-FFF2-40B4-BE49-F238E27FC236}">
                  <a16:creationId xmlns:a16="http://schemas.microsoft.com/office/drawing/2014/main" id="{9110FCBA-0E4F-4C72-A148-BA0CC4D7EC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4">
              <a:extLst>
                <a:ext uri="{FF2B5EF4-FFF2-40B4-BE49-F238E27FC236}">
                  <a16:creationId xmlns:a16="http://schemas.microsoft.com/office/drawing/2014/main" id="{5F9AC703-6A55-44D2-A2D0-4C80B2C31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5">
              <a:extLst>
                <a:ext uri="{FF2B5EF4-FFF2-40B4-BE49-F238E27FC236}">
                  <a16:creationId xmlns:a16="http://schemas.microsoft.com/office/drawing/2014/main" id="{A950B910-1A21-48FB-9E68-E71923756A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F594A2EF-2FF2-48A2-91C9-0279003075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6" name="Rectangle 65">
              <a:extLst>
                <a:ext uri="{FF2B5EF4-FFF2-40B4-BE49-F238E27FC236}">
                  <a16:creationId xmlns:a16="http://schemas.microsoft.com/office/drawing/2014/main" id="{40F210D1-1084-4A86-8697-6421DF5C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22">
              <a:extLst>
                <a:ext uri="{FF2B5EF4-FFF2-40B4-BE49-F238E27FC236}">
                  <a16:creationId xmlns:a16="http://schemas.microsoft.com/office/drawing/2014/main" id="{40B25474-8A86-43C1-B77B-EA2994CB4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ACEAD7B-B41B-4FE1-AD76-97F79C2C2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Τίτλος 1">
            <a:extLst>
              <a:ext uri="{FF2B5EF4-FFF2-40B4-BE49-F238E27FC236}">
                <a16:creationId xmlns:a16="http://schemas.microsoft.com/office/drawing/2014/main" id="{FB6C7AB6-9CEC-C74E-B406-B8823719BBCE}"/>
              </a:ext>
            </a:extLst>
          </p:cNvPr>
          <p:cNvSpPr>
            <a:spLocks noGrp="1"/>
          </p:cNvSpPr>
          <p:nvPr>
            <p:ph type="title"/>
          </p:nvPr>
        </p:nvSpPr>
        <p:spPr>
          <a:xfrm>
            <a:off x="888631" y="2358391"/>
            <a:ext cx="3498979" cy="2453676"/>
          </a:xfrm>
        </p:spPr>
        <p:txBody>
          <a:bodyPr>
            <a:normAutofit/>
          </a:bodyPr>
          <a:lstStyle/>
          <a:p>
            <a:r>
              <a:rPr lang="en-US" sz="3700"/>
              <a:t>2. How is history related to the state of TV?</a:t>
            </a:r>
            <a:br>
              <a:rPr lang="en-US" sz="3700"/>
            </a:br>
            <a:endParaRPr lang="el-GR" sz="3700"/>
          </a:p>
        </p:txBody>
      </p:sp>
      <p:pic>
        <p:nvPicPr>
          <p:cNvPr id="5" name="Εικόνα 4" descr="Εικόνα που περιέχει άτομο, εσωτερικό, άνδρας, πίνακας&#10;&#10;Περιγραφή που δημιουργήθηκε αυτόματα">
            <a:extLst>
              <a:ext uri="{FF2B5EF4-FFF2-40B4-BE49-F238E27FC236}">
                <a16:creationId xmlns:a16="http://schemas.microsoft.com/office/drawing/2014/main" id="{903C8380-E8D5-4D43-99C4-3A4ADBDA3FDF}"/>
              </a:ext>
            </a:extLst>
          </p:cNvPr>
          <p:cNvPicPr>
            <a:picLocks noChangeAspect="1"/>
          </p:cNvPicPr>
          <p:nvPr/>
        </p:nvPicPr>
        <p:blipFill rotWithShape="1">
          <a:blip r:embed="rId2"/>
          <a:srcRect t="5337" r="-2" b="14175"/>
          <a:stretch/>
        </p:blipFill>
        <p:spPr>
          <a:xfrm>
            <a:off x="5630270" y="459890"/>
            <a:ext cx="5409799" cy="2406864"/>
          </a:xfrm>
          <a:prstGeom prst="rect">
            <a:avLst/>
          </a:prstGeom>
          <a:ln w="9525">
            <a:solidFill>
              <a:schemeClr val="tx1">
                <a:alpha val="20000"/>
              </a:schemeClr>
            </a:solidFill>
          </a:ln>
        </p:spPr>
      </p:pic>
      <p:sp>
        <p:nvSpPr>
          <p:cNvPr id="3" name="Θέση περιεχομένου 2">
            <a:extLst>
              <a:ext uri="{FF2B5EF4-FFF2-40B4-BE49-F238E27FC236}">
                <a16:creationId xmlns:a16="http://schemas.microsoft.com/office/drawing/2014/main" id="{058A0906-06E5-5F49-9C4E-FA4C0DDAB1AB}"/>
              </a:ext>
            </a:extLst>
          </p:cNvPr>
          <p:cNvSpPr>
            <a:spLocks noGrp="1"/>
          </p:cNvSpPr>
          <p:nvPr>
            <p:ph idx="1"/>
          </p:nvPr>
        </p:nvSpPr>
        <p:spPr>
          <a:xfrm>
            <a:off x="5105400" y="3090083"/>
            <a:ext cx="6281873" cy="3340086"/>
          </a:xfrm>
        </p:spPr>
        <p:txBody>
          <a:bodyPr>
            <a:normAutofit/>
          </a:bodyPr>
          <a:lstStyle/>
          <a:p>
            <a:pPr>
              <a:lnSpc>
                <a:spcPct val="110000"/>
              </a:lnSpc>
            </a:pPr>
            <a:r>
              <a:rPr lang="en-GB" sz="1600" i="1" dirty="0"/>
              <a:t>Our history will be what we make it. And if there are any historians about 50 or 100 years from now -- and there should be preserved the kinescopes of one week of all three networks -- they will there find, recorded in black and white and in colour, evidence of decadence, escapism, and insulation from the realities of the world in which we live. …..</a:t>
            </a:r>
          </a:p>
          <a:p>
            <a:pPr>
              <a:lnSpc>
                <a:spcPct val="110000"/>
              </a:lnSpc>
            </a:pPr>
            <a:r>
              <a:rPr lang="en-GB" sz="1600" i="1" dirty="0"/>
              <a:t>I began by saying that our history will be what we make it. If we go on as we are, then history will take its revenge and retribution will not limp in catching up with us. Just once in awhile let us exalt the importance of ideas and information. …..</a:t>
            </a:r>
            <a:endParaRPr lang="en-US" sz="1600" dirty="0"/>
          </a:p>
          <a:p>
            <a:pPr>
              <a:lnSpc>
                <a:spcPct val="110000"/>
              </a:lnSpc>
            </a:pPr>
            <a:endParaRPr lang="el-GR" sz="1100" dirty="0"/>
          </a:p>
        </p:txBody>
      </p:sp>
    </p:spTree>
    <p:extLst>
      <p:ext uri="{BB962C8B-B14F-4D97-AF65-F5344CB8AC3E}">
        <p14:creationId xmlns:p14="http://schemas.microsoft.com/office/powerpoint/2010/main" val="2949108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6C7AB6-9CEC-C74E-B406-B8823719BBCE}"/>
              </a:ext>
            </a:extLst>
          </p:cNvPr>
          <p:cNvSpPr>
            <a:spLocks noGrp="1"/>
          </p:cNvSpPr>
          <p:nvPr>
            <p:ph type="title"/>
          </p:nvPr>
        </p:nvSpPr>
        <p:spPr/>
        <p:txBody>
          <a:bodyPr>
            <a:normAutofit fontScale="90000"/>
          </a:bodyPr>
          <a:lstStyle/>
          <a:p>
            <a:r>
              <a:rPr lang="en-US" dirty="0"/>
              <a:t>2. How is history related to the state of TV?</a:t>
            </a:r>
            <a:br>
              <a:rPr lang="en-US" dirty="0"/>
            </a:br>
            <a:endParaRPr lang="el-GR" dirty="0"/>
          </a:p>
        </p:txBody>
      </p:sp>
      <p:sp>
        <p:nvSpPr>
          <p:cNvPr id="3" name="Θέση περιεχομένου 2">
            <a:extLst>
              <a:ext uri="{FF2B5EF4-FFF2-40B4-BE49-F238E27FC236}">
                <a16:creationId xmlns:a16="http://schemas.microsoft.com/office/drawing/2014/main" id="{058A0906-06E5-5F49-9C4E-FA4C0DDAB1AB}"/>
              </a:ext>
            </a:extLst>
          </p:cNvPr>
          <p:cNvSpPr>
            <a:spLocks noGrp="1"/>
          </p:cNvSpPr>
          <p:nvPr>
            <p:ph idx="1"/>
          </p:nvPr>
        </p:nvSpPr>
        <p:spPr>
          <a:xfrm>
            <a:off x="4909726" y="1528742"/>
            <a:ext cx="6281873" cy="3401066"/>
          </a:xfrm>
        </p:spPr>
        <p:txBody>
          <a:bodyPr/>
          <a:lstStyle/>
          <a:p>
            <a:r>
              <a:rPr lang="en-US" dirty="0"/>
              <a:t>What we do is recorded in history. The insulation of the public through the media will be recorded in history. That makes us responsible for what become recorded. If we don’t act now, history will take its revenge: we run the risk of going down in history as passive. Emphasis on our responsibility as history makers </a:t>
            </a:r>
            <a:r>
              <a:rPr lang="en-US" dirty="0" err="1"/>
              <a:t>esp</a:t>
            </a:r>
            <a:r>
              <a:rPr lang="en-US" dirty="0"/>
              <a:t> toward future generations.   </a:t>
            </a:r>
            <a:endParaRPr lang="el-GR" dirty="0"/>
          </a:p>
        </p:txBody>
      </p:sp>
    </p:spTree>
    <p:extLst>
      <p:ext uri="{BB962C8B-B14F-4D97-AF65-F5344CB8AC3E}">
        <p14:creationId xmlns:p14="http://schemas.microsoft.com/office/powerpoint/2010/main" val="193661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B5E7BFBB-9872-9E4F-B5FE-6CE5E3E07950}"/>
              </a:ext>
            </a:extLst>
          </p:cNvPr>
          <p:cNvSpPr>
            <a:spLocks noGrp="1"/>
          </p:cNvSpPr>
          <p:nvPr>
            <p:ph type="title"/>
          </p:nvPr>
        </p:nvSpPr>
        <p:spPr>
          <a:xfrm>
            <a:off x="8200676" y="1552380"/>
            <a:ext cx="3456122" cy="4589717"/>
          </a:xfrm>
        </p:spPr>
        <p:txBody>
          <a:bodyPr vert="horz" lIns="91440" tIns="45720" rIns="91440" bIns="45720" rtlCol="0">
            <a:normAutofit/>
          </a:bodyPr>
          <a:lstStyle/>
          <a:p>
            <a:pPr algn="l"/>
            <a:r>
              <a:rPr lang="en-US" sz="4400" dirty="0"/>
              <a:t>What is the speaker’s purpose and his audience?</a:t>
            </a:r>
            <a:br>
              <a:rPr lang="en-US" sz="4400" dirty="0"/>
            </a:br>
            <a:endParaRPr lang="en-US" sz="4400" dirty="0"/>
          </a:p>
        </p:txBody>
      </p:sp>
      <p:sp>
        <p:nvSpPr>
          <p:cNvPr id="3" name="Θέση περιεχομένου 2">
            <a:extLst>
              <a:ext uri="{FF2B5EF4-FFF2-40B4-BE49-F238E27FC236}">
                <a16:creationId xmlns:a16="http://schemas.microsoft.com/office/drawing/2014/main" id="{A86138F3-9E24-DF4F-A38C-D41563EA2FC9}"/>
              </a:ext>
            </a:extLst>
          </p:cNvPr>
          <p:cNvSpPr>
            <a:spLocks noGrp="1"/>
          </p:cNvSpPr>
          <p:nvPr>
            <p:ph idx="1"/>
          </p:nvPr>
        </p:nvSpPr>
        <p:spPr>
          <a:xfrm>
            <a:off x="798577" y="794042"/>
            <a:ext cx="5427137" cy="5248622"/>
          </a:xfrm>
        </p:spPr>
        <p:txBody>
          <a:bodyPr vert="horz" lIns="91440" tIns="45720" rIns="91440" bIns="45720" rtlCol="0">
            <a:normAutofit/>
          </a:bodyPr>
          <a:lstStyle/>
          <a:p>
            <a:pPr marL="0" indent="0">
              <a:buNone/>
            </a:pPr>
            <a:endParaRPr lang="en-US" sz="1600" dirty="0"/>
          </a:p>
          <a:p>
            <a:pPr marL="0" indent="0">
              <a:buNone/>
            </a:pPr>
            <a:endParaRPr lang="en-US" sz="1600" dirty="0"/>
          </a:p>
        </p:txBody>
      </p:sp>
      <p:pic>
        <p:nvPicPr>
          <p:cNvPr id="6" name="Εικόνα 5">
            <a:extLst>
              <a:ext uri="{FF2B5EF4-FFF2-40B4-BE49-F238E27FC236}">
                <a16:creationId xmlns:a16="http://schemas.microsoft.com/office/drawing/2014/main" id="{5885BFC2-ACDE-A844-B6B7-80869DC5415C}"/>
              </a:ext>
            </a:extLst>
          </p:cNvPr>
          <p:cNvPicPr>
            <a:picLocks noChangeAspect="1"/>
          </p:cNvPicPr>
          <p:nvPr/>
        </p:nvPicPr>
        <p:blipFill>
          <a:blip r:embed="rId2"/>
          <a:stretch>
            <a:fillRect/>
          </a:stretch>
        </p:blipFill>
        <p:spPr>
          <a:xfrm>
            <a:off x="0" y="0"/>
            <a:ext cx="12192000" cy="6858000"/>
          </a:xfrm>
          <a:prstGeom prst="rect">
            <a:avLst/>
          </a:prstGeom>
        </p:spPr>
      </p:pic>
      <p:pic>
        <p:nvPicPr>
          <p:cNvPr id="9" name="Εικόνα 8" descr="Εικόνα που περιέχει άτομο, άνδρας, κουστούμι, γραβάτα&#10;&#10;Περιγραφή που δημιουργήθηκε αυτόματα">
            <a:extLst>
              <a:ext uri="{FF2B5EF4-FFF2-40B4-BE49-F238E27FC236}">
                <a16:creationId xmlns:a16="http://schemas.microsoft.com/office/drawing/2014/main" id="{764D58E8-ABAC-FE41-8283-0CA859D0BD17}"/>
              </a:ext>
            </a:extLst>
          </p:cNvPr>
          <p:cNvPicPr>
            <a:picLocks noChangeAspect="1"/>
          </p:cNvPicPr>
          <p:nvPr/>
        </p:nvPicPr>
        <p:blipFill>
          <a:blip r:embed="rId3"/>
          <a:stretch>
            <a:fillRect/>
          </a:stretch>
        </p:blipFill>
        <p:spPr>
          <a:xfrm>
            <a:off x="1430431" y="1657350"/>
            <a:ext cx="3784600" cy="3543300"/>
          </a:xfrm>
          <a:prstGeom prst="rect">
            <a:avLst/>
          </a:prstGeom>
        </p:spPr>
      </p:pic>
    </p:spTree>
    <p:extLst>
      <p:ext uri="{BB962C8B-B14F-4D97-AF65-F5344CB8AC3E}">
        <p14:creationId xmlns:p14="http://schemas.microsoft.com/office/powerpoint/2010/main" val="123690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04FEDB3-9F2D-2D47-92CD-662DF64A6AC9}"/>
              </a:ext>
            </a:extLst>
          </p:cNvPr>
          <p:cNvSpPr>
            <a:spLocks noGrp="1"/>
          </p:cNvSpPr>
          <p:nvPr>
            <p:ph type="title"/>
          </p:nvPr>
        </p:nvSpPr>
        <p:spPr>
          <a:xfrm>
            <a:off x="2880485" y="841375"/>
            <a:ext cx="6230857" cy="1230570"/>
          </a:xfrm>
        </p:spPr>
        <p:txBody>
          <a:bodyPr anchor="t">
            <a:normAutofit/>
          </a:bodyPr>
          <a:lstStyle/>
          <a:p>
            <a:pPr algn="l"/>
            <a:r>
              <a:rPr lang="en-US" sz="3600" dirty="0">
                <a:solidFill>
                  <a:schemeClr val="accent1"/>
                </a:solidFill>
              </a:rPr>
              <a:t>Purpose &amp; audience</a:t>
            </a:r>
            <a:endParaRPr lang="el-GR" sz="3600" dirty="0">
              <a:solidFill>
                <a:schemeClr val="accent1"/>
              </a:solidFill>
            </a:endParaRP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Θέση περιεχομένου 2">
            <a:extLst>
              <a:ext uri="{FF2B5EF4-FFF2-40B4-BE49-F238E27FC236}">
                <a16:creationId xmlns:a16="http://schemas.microsoft.com/office/drawing/2014/main" id="{815C13E8-83DD-0447-9130-8E7EAECBEF22}"/>
              </a:ext>
            </a:extLst>
          </p:cNvPr>
          <p:cNvSpPr>
            <a:spLocks noGrp="1"/>
          </p:cNvSpPr>
          <p:nvPr>
            <p:ph idx="1"/>
          </p:nvPr>
        </p:nvSpPr>
        <p:spPr>
          <a:xfrm>
            <a:off x="2880487" y="2249046"/>
            <a:ext cx="6123783" cy="3802762"/>
          </a:xfrm>
        </p:spPr>
        <p:txBody>
          <a:bodyPr anchor="t">
            <a:normAutofit/>
          </a:bodyPr>
          <a:lstStyle/>
          <a:p>
            <a:pPr algn="just"/>
            <a:r>
              <a:rPr lang="en-US" b="1" dirty="0"/>
              <a:t>Audience: </a:t>
            </a:r>
            <a:r>
              <a:rPr lang="en-US" dirty="0"/>
              <a:t>the Radio-Television News Directors Association, i.e. not the common TV viewers, but those who control TV broadcasting, those who are in top positions, and probably benefit from it.</a:t>
            </a:r>
          </a:p>
          <a:p>
            <a:pPr algn="just"/>
            <a:r>
              <a:rPr lang="en-US" b="1" dirty="0"/>
              <a:t>Purpose: </a:t>
            </a:r>
            <a:r>
              <a:rPr lang="en-US" dirty="0"/>
              <a:t>rather than to inform (these are things they know already, the purpose appears to be to challenge them to change TV programs, to add quality into broadcasting by adding more informative programs, to ensure that they reflect the real world.  </a:t>
            </a:r>
            <a:endParaRPr lang="el-GR" dirty="0"/>
          </a:p>
        </p:txBody>
      </p:sp>
    </p:spTree>
    <p:extLst>
      <p:ext uri="{BB962C8B-B14F-4D97-AF65-F5344CB8AC3E}">
        <p14:creationId xmlns:p14="http://schemas.microsoft.com/office/powerpoint/2010/main" val="2799626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0"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B5E7BFBB-9872-9E4F-B5FE-6CE5E3E07950}"/>
              </a:ext>
            </a:extLst>
          </p:cNvPr>
          <p:cNvSpPr>
            <a:spLocks noGrp="1"/>
          </p:cNvSpPr>
          <p:nvPr>
            <p:ph type="title"/>
          </p:nvPr>
        </p:nvSpPr>
        <p:spPr>
          <a:xfrm>
            <a:off x="7361031" y="414271"/>
            <a:ext cx="4123738" cy="946776"/>
          </a:xfrm>
        </p:spPr>
        <p:txBody>
          <a:bodyPr vert="horz" lIns="91440" tIns="45720" rIns="91440" bIns="45720" rtlCol="0">
            <a:normAutofit/>
          </a:bodyPr>
          <a:lstStyle/>
          <a:p>
            <a:pPr algn="l"/>
            <a:r>
              <a:rPr lang="en-US" sz="3200" dirty="0">
                <a:solidFill>
                  <a:schemeClr val="tx2"/>
                </a:solidFill>
              </a:rPr>
              <a:t>How is attention drawn in the introduction?</a:t>
            </a:r>
          </a:p>
        </p:txBody>
      </p:sp>
      <p:sp>
        <p:nvSpPr>
          <p:cNvPr id="162" name="Rectangle 161">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76272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ντύσιμο, άνδρας, κόκκινο, μαύρο&#10;&#10;Περιγραφή που δημιουργήθηκε αυτόματα">
            <a:extLst>
              <a:ext uri="{FF2B5EF4-FFF2-40B4-BE49-F238E27FC236}">
                <a16:creationId xmlns:a16="http://schemas.microsoft.com/office/drawing/2014/main" id="{4FC0ABFA-05A4-9D4B-ADDE-5F266DAD9697}"/>
              </a:ext>
            </a:extLst>
          </p:cNvPr>
          <p:cNvPicPr>
            <a:picLocks noChangeAspect="1"/>
          </p:cNvPicPr>
          <p:nvPr/>
        </p:nvPicPr>
        <p:blipFill rotWithShape="1">
          <a:blip r:embed="rId2"/>
          <a:srcRect r="-3" b="5993"/>
          <a:stretch/>
        </p:blipFill>
        <p:spPr>
          <a:xfrm>
            <a:off x="972115" y="960214"/>
            <a:ext cx="5499300" cy="4734149"/>
          </a:xfrm>
          <a:prstGeom prst="rect">
            <a:avLst/>
          </a:prstGeom>
          <a:ln w="12700">
            <a:noFill/>
          </a:ln>
        </p:spPr>
      </p:pic>
      <p:sp>
        <p:nvSpPr>
          <p:cNvPr id="3" name="Θέση περιεχομένου 2">
            <a:extLst>
              <a:ext uri="{FF2B5EF4-FFF2-40B4-BE49-F238E27FC236}">
                <a16:creationId xmlns:a16="http://schemas.microsoft.com/office/drawing/2014/main" id="{A86138F3-9E24-DF4F-A38C-D41563EA2FC9}"/>
              </a:ext>
            </a:extLst>
          </p:cNvPr>
          <p:cNvSpPr>
            <a:spLocks noGrp="1"/>
          </p:cNvSpPr>
          <p:nvPr>
            <p:ph idx="1"/>
          </p:nvPr>
        </p:nvSpPr>
        <p:spPr>
          <a:xfrm>
            <a:off x="7293817" y="1361048"/>
            <a:ext cx="4682283" cy="4655578"/>
          </a:xfrm>
        </p:spPr>
        <p:txBody>
          <a:bodyPr vert="horz" lIns="91440" tIns="45720" rIns="91440" bIns="45720" rtlCol="0">
            <a:normAutofit/>
          </a:bodyPr>
          <a:lstStyle/>
          <a:p>
            <a:pPr algn="just">
              <a:lnSpc>
                <a:spcPct val="110000"/>
              </a:lnSpc>
              <a:buClr>
                <a:srgbClr val="762721"/>
              </a:buClr>
            </a:pPr>
            <a:r>
              <a:rPr lang="en-GB" sz="1600" i="1" dirty="0"/>
              <a:t>This might just do nobody any good. At the end of this speech a few people may accuse this reporter of fouling his own comfortable nest, and your organization may be accused of having given hospitality to heretical and even dangerous ideas. But the elaborate structure of networks, advertising agencies, and sponsors will not be shaken or altered. </a:t>
            </a:r>
            <a:endParaRPr lang="el-GR" sz="1600" i="1" dirty="0"/>
          </a:p>
          <a:p>
            <a:pPr algn="just">
              <a:lnSpc>
                <a:spcPct val="110000"/>
              </a:lnSpc>
              <a:buClr>
                <a:srgbClr val="762721"/>
              </a:buClr>
            </a:pPr>
            <a:r>
              <a:rPr lang="en-GB" sz="1600" i="1" dirty="0"/>
              <a:t> It is my desire, if not my duty, to try to talk to you journeymen with some candour about what is happening to radio and television. And if what I say is responsible, I, alone, am responsible for the saying of it.</a:t>
            </a:r>
            <a:endParaRPr lang="en-US" sz="1600" dirty="0"/>
          </a:p>
        </p:txBody>
      </p:sp>
    </p:spTree>
    <p:extLst>
      <p:ext uri="{BB962C8B-B14F-4D97-AF65-F5344CB8AC3E}">
        <p14:creationId xmlns:p14="http://schemas.microsoft.com/office/powerpoint/2010/main" val="1443767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 name="Rectangle 133">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7"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38"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9"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0"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1"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2"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3"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4"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5"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6"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7"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8"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9"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0"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1"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2"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3"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54"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6"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7"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59" name="Rectangle 158">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5E7BFBB-9872-9E4F-B5FE-6CE5E3E07950}"/>
              </a:ext>
            </a:extLst>
          </p:cNvPr>
          <p:cNvSpPr>
            <a:spLocks noGrp="1"/>
          </p:cNvSpPr>
          <p:nvPr>
            <p:ph type="title"/>
          </p:nvPr>
        </p:nvSpPr>
        <p:spPr>
          <a:xfrm>
            <a:off x="645459" y="960120"/>
            <a:ext cx="3865695" cy="4171278"/>
          </a:xfrm>
        </p:spPr>
        <p:txBody>
          <a:bodyPr vert="horz" lIns="91440" tIns="45720" rIns="91440" bIns="45720" rtlCol="0">
            <a:normAutofit/>
          </a:bodyPr>
          <a:lstStyle/>
          <a:p>
            <a:pPr algn="r"/>
            <a:r>
              <a:rPr lang="en-US" sz="4400">
                <a:solidFill>
                  <a:schemeClr val="tx1"/>
                </a:solidFill>
              </a:rPr>
              <a:t>How is attention drawn in the introduction?</a:t>
            </a:r>
          </a:p>
        </p:txBody>
      </p:sp>
      <p:cxnSp>
        <p:nvCxnSpPr>
          <p:cNvPr id="161" name="Straight Connector 160">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A86138F3-9E24-DF4F-A38C-D41563EA2FC9}"/>
              </a:ext>
            </a:extLst>
          </p:cNvPr>
          <p:cNvSpPr>
            <a:spLocks noGrp="1"/>
          </p:cNvSpPr>
          <p:nvPr>
            <p:ph idx="1"/>
          </p:nvPr>
        </p:nvSpPr>
        <p:spPr>
          <a:xfrm>
            <a:off x="4983164" y="960120"/>
            <a:ext cx="5511800" cy="4171278"/>
          </a:xfrm>
        </p:spPr>
        <p:txBody>
          <a:bodyPr vert="horz" lIns="91440" tIns="45720" rIns="91440" bIns="45720" rtlCol="0">
            <a:normAutofit/>
          </a:bodyPr>
          <a:lstStyle/>
          <a:p>
            <a:pPr marL="0" indent="0">
              <a:buNone/>
            </a:pPr>
            <a:r>
              <a:rPr lang="en-US" dirty="0"/>
              <a:t>He </a:t>
            </a:r>
            <a:r>
              <a:rPr lang="en-US" dirty="0">
                <a:solidFill>
                  <a:srgbClr val="FF0000"/>
                </a:solidFill>
              </a:rPr>
              <a:t>challenges</a:t>
            </a:r>
            <a:r>
              <a:rPr lang="en-US" dirty="0"/>
              <a:t> them by saying he is not going to flatter pamper them or be nice to them to gain their approval. He </a:t>
            </a:r>
            <a:r>
              <a:rPr lang="en-US" dirty="0">
                <a:solidFill>
                  <a:srgbClr val="FF0000"/>
                </a:solidFill>
              </a:rPr>
              <a:t>explicitly &amp; daringly states his </a:t>
            </a:r>
            <a:r>
              <a:rPr lang="en-US" dirty="0"/>
              <a:t>goal- to reveal the truth about the state of television. He also appears to be ready to </a:t>
            </a:r>
            <a:r>
              <a:rPr lang="en-US" dirty="0">
                <a:solidFill>
                  <a:srgbClr val="FF0000"/>
                </a:solidFill>
              </a:rPr>
              <a:t>take full responsibility </a:t>
            </a:r>
            <a:r>
              <a:rPr lang="en-US" dirty="0"/>
              <a:t>for the consequences. – provocative statement</a:t>
            </a:r>
          </a:p>
        </p:txBody>
      </p:sp>
    </p:spTree>
    <p:extLst>
      <p:ext uri="{BB962C8B-B14F-4D97-AF65-F5344CB8AC3E}">
        <p14:creationId xmlns:p14="http://schemas.microsoft.com/office/powerpoint/2010/main" val="1263687082"/>
      </p:ext>
    </p:extLst>
  </p:cSld>
  <p:clrMapOvr>
    <a:masterClrMapping/>
  </p:clrMapOvr>
</p:sld>
</file>

<file path=ppt/theme/theme1.xml><?xml version="1.0" encoding="utf-8"?>
<a:theme xmlns:a="http://schemas.openxmlformats.org/drawingml/2006/main" name="Άτλαντας">
  <a:themeElements>
    <a:clrScheme name="Άτλαντας">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Άτλαντας">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Άτλαντας">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otalTime>95</TotalTime>
  <Words>4211</Words>
  <Application>Microsoft Macintosh PowerPoint</Application>
  <PresentationFormat>Ευρεία οθόνη</PresentationFormat>
  <Paragraphs>301</Paragraphs>
  <Slides>33</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33</vt:i4>
      </vt:variant>
    </vt:vector>
  </HeadingPairs>
  <TitlesOfParts>
    <vt:vector size="37" baseType="lpstr">
      <vt:lpstr>Calibri Light</vt:lpstr>
      <vt:lpstr>Rockwell</vt:lpstr>
      <vt:lpstr>Wingdings</vt:lpstr>
      <vt:lpstr>Άτλαντας</vt:lpstr>
      <vt:lpstr>“Address to the Radio-Television News Directors association &amp; foundation”                                     &amp;   “Does the media have a duty of care”</vt:lpstr>
      <vt:lpstr>On Edward R. Murrow’s “Address to the Radio-Television News Directors association &amp; foundation” </vt:lpstr>
      <vt:lpstr>On Edward R. Murrow’s “Address to the Radio-Television News Directors association &amp; foundation” </vt:lpstr>
      <vt:lpstr>2. How is history related to the state of TV? </vt:lpstr>
      <vt:lpstr>2. How is history related to the state of TV? </vt:lpstr>
      <vt:lpstr>What is the speaker’s purpose and his audience? </vt:lpstr>
      <vt:lpstr>Purpose &amp; audience</vt:lpstr>
      <vt:lpstr>How is attention drawn in the introduction?</vt:lpstr>
      <vt:lpstr>How is attention drawn in the introduction?</vt:lpstr>
      <vt:lpstr>What strategies are used in the conclusion?   </vt:lpstr>
      <vt:lpstr>What strategies are used in the conclusion?   </vt:lpstr>
      <vt:lpstr>What seems to be the intention behind the following:</vt:lpstr>
      <vt:lpstr>What seems to be the intention behind the following:</vt:lpstr>
      <vt:lpstr>Match the words with their definitions</vt:lpstr>
      <vt:lpstr>Match the words with their definitions</vt:lpstr>
      <vt:lpstr>Παρουσίαση του PowerPoint</vt:lpstr>
      <vt:lpstr>Παρουσίαση του PowerPoint</vt:lpstr>
      <vt:lpstr>Derivatives: put in the right form </vt:lpstr>
      <vt:lpstr>Derivatives: put in the right form </vt:lpstr>
      <vt:lpstr>On David Pattnam’s  “Does the media have a duty of care?”</vt:lpstr>
      <vt:lpstr>On David Pattman’s  “Does the media have a duty of care? KEY</vt:lpstr>
      <vt:lpstr>On David Pattman’s  “Does the media have a duty of care? KEY</vt:lpstr>
      <vt:lpstr>Rhetorical strategies: formality </vt:lpstr>
      <vt:lpstr>Rhetorical strategies: formality </vt:lpstr>
      <vt:lpstr>Rhetorical strategies: examples</vt:lpstr>
      <vt:lpstr>Rhetorical strategies: examples</vt:lpstr>
      <vt:lpstr>Rhetorical strategies: </vt:lpstr>
      <vt:lpstr>Paisley story: </vt:lpstr>
      <vt:lpstr>Match the words with their definitions</vt:lpstr>
      <vt:lpstr>Match the words with their definitions</vt:lpstr>
      <vt:lpstr>Put the words in their right derivative form</vt:lpstr>
      <vt:lpstr>Derivatives</vt:lpstr>
      <vt:lpstr>Synthesis-reflections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 to the Radio-Television News Directors association &amp; foundation”                                     &amp;   “Does the media have a duty of care”</dc:title>
  <dc:creator>Ifigeneia Machili</dc:creator>
  <cp:lastModifiedBy>Ifigeneia Machili</cp:lastModifiedBy>
  <cp:revision>7</cp:revision>
  <dcterms:created xsi:type="dcterms:W3CDTF">2021-03-29T05:39:59Z</dcterms:created>
  <dcterms:modified xsi:type="dcterms:W3CDTF">2021-06-01T07:26:42Z</dcterms:modified>
</cp:coreProperties>
</file>