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310" r:id="rId3"/>
    <p:sldId id="312" r:id="rId4"/>
    <p:sldId id="311" r:id="rId5"/>
    <p:sldId id="257" r:id="rId6"/>
    <p:sldId id="318" r:id="rId7"/>
    <p:sldId id="313" r:id="rId8"/>
    <p:sldId id="314" r:id="rId9"/>
    <p:sldId id="315" r:id="rId10"/>
    <p:sldId id="319" r:id="rId11"/>
    <p:sldId id="320" r:id="rId12"/>
    <p:sldId id="321" r:id="rId13"/>
    <p:sldId id="322" r:id="rId14"/>
    <p:sldId id="265" r:id="rId15"/>
    <p:sldId id="308" r:id="rId16"/>
    <p:sldId id="317" r:id="rId17"/>
    <p:sldId id="273" r:id="rId18"/>
    <p:sldId id="309" r:id="rId19"/>
    <p:sldId id="266" r:id="rId20"/>
    <p:sldId id="302"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howGuides="1">
      <p:cViewPr varScale="1">
        <p:scale>
          <a:sx n="121" d="100"/>
          <a:sy n="121" d="100"/>
        </p:scale>
        <p:origin x="1904" y="176"/>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l-GR"/>
              <a:t>Kλικ για επεξεργασία του τίτλου</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l-GR"/>
              <a:t>Kλικ για επεξεργασία του τίτλου</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127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l-GR"/>
              <a:t>Kλικ για επεξεργασία του τίτλου</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Date Placeholder 3"/>
          <p:cNvSpPr>
            <a:spLocks noGrp="1"/>
          </p:cNvSpPr>
          <p:nvPr>
            <p:ph type="dt" sz="half" idx="10"/>
          </p:nvPr>
        </p:nvSpPr>
        <p:spPr/>
        <p:txBody>
          <a:bodyPr/>
          <a:lstStyle/>
          <a:p>
            <a:fld id="{F648C186-A52E-4EF0-BCE2-F037F35B13E2}"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648C186-A52E-4EF0-BCE2-F037F35B13E2}" type="datetimeFigureOut">
              <a:rPr lang="en-US" smtClean="0"/>
              <a:pPr/>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F648C186-A52E-4EF0-BCE2-F037F35B13E2}" type="datetimeFigureOut">
              <a:rPr lang="en-US" smtClean="0"/>
              <a:pPr/>
              <a:t>4/5/22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Date Placeholder 2"/>
          <p:cNvSpPr>
            <a:spLocks noGrp="1"/>
          </p:cNvSpPr>
          <p:nvPr>
            <p:ph type="dt" sz="half" idx="10"/>
          </p:nvPr>
        </p:nvSpPr>
        <p:spPr/>
        <p:txBody>
          <a:bodyPr/>
          <a:lstStyle/>
          <a:p>
            <a:fld id="{F648C186-A52E-4EF0-BCE2-F037F35B13E2}" type="datetimeFigureOut">
              <a:rPr lang="en-US" smtClean="0"/>
              <a:pPr/>
              <a:t>4/5/22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C186-A52E-4EF0-BCE2-F037F35B13E2}" type="datetimeFigureOut">
              <a:rPr lang="en-US" smtClean="0"/>
              <a:pPr/>
              <a:t>4/5/22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l-GR"/>
              <a:t>Kλικ για επεξεργασία του τίτλου</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F648C186-A52E-4EF0-BCE2-F037F35B13E2}" type="datetimeFigureOut">
              <a:rPr lang="en-US" smtClean="0"/>
              <a:pPr/>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l-GR"/>
              <a:t>Kλικ για επεξεργασία του τίτλου</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F648C186-A52E-4EF0-BCE2-F037F35B13E2}" type="datetimeFigureOut">
              <a:rPr lang="en-US" smtClean="0"/>
              <a:pPr/>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C186-A52E-4EF0-BCE2-F037F35B13E2}" type="datetimeFigureOut">
              <a:rPr lang="en-US" smtClean="0"/>
              <a:pPr/>
              <a:t>4/5/22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pPr/>
              <a:t>‹#›</a:t>
            </a:fld>
            <a:endParaRPr lang="en-US"/>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WIG33QtLRy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___________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______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dystate.org/enough-is-enough" TargetMode="External"/><Relationship Id="rId2" Type="http://schemas.openxmlformats.org/officeDocument/2006/relationships/hyperlink" Target="http://www.see.leeds.ac.uk/research/sri/research/economics-and-policy-for-sustainability/" TargetMode="External"/><Relationship Id="rId1" Type="http://schemas.openxmlformats.org/officeDocument/2006/relationships/slideLayout" Target="../slideLayouts/slideLayout2.xml"/><Relationship Id="rId5" Type="http://schemas.openxmlformats.org/officeDocument/2006/relationships/hyperlink" Target="http://authors.elsevier.com/a/1Rud13QCo9ERYd" TargetMode="External"/><Relationship Id="rId4" Type="http://schemas.openxmlformats.org/officeDocument/2006/relationships/hyperlink" Target="http://youtu.be/xQ-LYElvtEU"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forms.gle/eZ4ATNQWcoLkavUE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Critical synthesis from a reading and a listening source</a:t>
            </a:r>
          </a:p>
        </p:txBody>
      </p:sp>
      <p:sp>
        <p:nvSpPr>
          <p:cNvPr id="3" name="Subtitle 2"/>
          <p:cNvSpPr>
            <a:spLocks noGrp="1"/>
          </p:cNvSpPr>
          <p:nvPr>
            <p:ph type="subTitle" idx="1"/>
          </p:nvPr>
        </p:nvSpPr>
        <p:spPr>
          <a:xfrm>
            <a:off x="3792488" y="3429000"/>
            <a:ext cx="5351512" cy="2736304"/>
          </a:xfrm>
        </p:spPr>
        <p:txBody>
          <a:bodyPr>
            <a:normAutofit fontScale="70000" lnSpcReduction="20000"/>
          </a:bodyPr>
          <a:lstStyle/>
          <a:p>
            <a:endParaRPr lang="en-US" sz="3800" dirty="0"/>
          </a:p>
          <a:p>
            <a:r>
              <a:rPr lang="en-US" dirty="0"/>
              <a:t>“Four Worldviews on Global Environmental Change” by J. Clapp</a:t>
            </a:r>
            <a:endParaRPr lang="el-GR" i="1" dirty="0"/>
          </a:p>
          <a:p>
            <a:r>
              <a:rPr lang="en-US" dirty="0"/>
              <a:t>                                      &amp; </a:t>
            </a:r>
          </a:p>
          <a:p>
            <a:r>
              <a:rPr lang="en-US" dirty="0"/>
              <a:t>“The economics of enough” by Dan O'Neill at </a:t>
            </a:r>
            <a:r>
              <a:rPr lang="en-US" dirty="0" err="1"/>
              <a:t>TEDxOxbridge</a:t>
            </a:r>
            <a:endParaRPr lang="en-US" dirty="0"/>
          </a:p>
          <a:p>
            <a:r>
              <a:rPr lang="en-US" dirty="0">
                <a:hlinkClick r:id="rId2"/>
              </a:rPr>
              <a:t>https://www.youtube.com/watch?v=WIG33QtLRyA</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22140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4BE411-C3AB-114B-A90B-788AA9A2F0D5}"/>
              </a:ext>
            </a:extLst>
          </p:cNvPr>
          <p:cNvSpPr>
            <a:spLocks noGrp="1"/>
          </p:cNvSpPr>
          <p:nvPr>
            <p:ph type="title"/>
          </p:nvPr>
        </p:nvSpPr>
        <p:spPr/>
        <p:txBody>
          <a:bodyPr/>
          <a:lstStyle/>
          <a:p>
            <a:r>
              <a:rPr lang="en-US" dirty="0"/>
              <a:t>Written synthesis Reporting verbs</a:t>
            </a:r>
            <a:endParaRPr lang="el-GR" dirty="0"/>
          </a:p>
        </p:txBody>
      </p:sp>
      <p:sp>
        <p:nvSpPr>
          <p:cNvPr id="3" name="Θέση περιεχομένου 2">
            <a:extLst>
              <a:ext uri="{FF2B5EF4-FFF2-40B4-BE49-F238E27FC236}">
                <a16:creationId xmlns:a16="http://schemas.microsoft.com/office/drawing/2014/main" id="{442BD193-B321-D541-8244-C56F96580627}"/>
              </a:ext>
            </a:extLst>
          </p:cNvPr>
          <p:cNvSpPr>
            <a:spLocks noGrp="1"/>
          </p:cNvSpPr>
          <p:nvPr>
            <p:ph idx="1"/>
          </p:nvPr>
        </p:nvSpPr>
        <p:spPr>
          <a:xfrm>
            <a:off x="323528" y="1676400"/>
            <a:ext cx="8591872" cy="4572000"/>
          </a:xfrm>
        </p:spPr>
        <p:txBody>
          <a:bodyPr>
            <a:normAutofit lnSpcReduction="10000"/>
          </a:bodyPr>
          <a:lstStyle/>
          <a:p>
            <a:r>
              <a:rPr lang="en-US" altLang="el-GR" dirty="0"/>
              <a:t>Brown (2013) comments, concludes, explains, indicates, notes, observes, remarks, states, advocates the view, holds the position that, proposes, emphasizes, points out, shows, suggests, confirms, establishes, maintains, shows</a:t>
            </a:r>
          </a:p>
          <a:p>
            <a:endParaRPr lang="en-US" altLang="el-GR" dirty="0"/>
          </a:p>
          <a:p>
            <a:r>
              <a:rPr lang="en-US" altLang="el-GR" b="1" dirty="0"/>
              <a:t>Avoid the following:</a:t>
            </a:r>
          </a:p>
          <a:p>
            <a:r>
              <a:rPr lang="en-US" altLang="el-GR" dirty="0"/>
              <a:t>Brown (2013) says, tells, asks</a:t>
            </a:r>
            <a:endParaRPr lang="el-GR" dirty="0"/>
          </a:p>
        </p:txBody>
      </p:sp>
    </p:spTree>
    <p:extLst>
      <p:ext uri="{BB962C8B-B14F-4D97-AF65-F5344CB8AC3E}">
        <p14:creationId xmlns:p14="http://schemas.microsoft.com/office/powerpoint/2010/main" val="180303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104FAC-8B67-3E4F-ADBF-DFCD3455F63F}"/>
              </a:ext>
            </a:extLst>
          </p:cNvPr>
          <p:cNvSpPr>
            <a:spLocks noGrp="1"/>
          </p:cNvSpPr>
          <p:nvPr>
            <p:ph type="title"/>
          </p:nvPr>
        </p:nvSpPr>
        <p:spPr/>
        <p:txBody>
          <a:bodyPr/>
          <a:lstStyle/>
          <a:p>
            <a:r>
              <a:rPr lang="en-US" dirty="0"/>
              <a:t>Written synthesis</a:t>
            </a:r>
            <a:endParaRPr lang="el-GR" dirty="0"/>
          </a:p>
        </p:txBody>
      </p:sp>
      <p:sp>
        <p:nvSpPr>
          <p:cNvPr id="3" name="Θέση περιεχομένου 2">
            <a:extLst>
              <a:ext uri="{FF2B5EF4-FFF2-40B4-BE49-F238E27FC236}">
                <a16:creationId xmlns:a16="http://schemas.microsoft.com/office/drawing/2014/main" id="{C99B70AF-EACF-794C-AB86-D46D8D3807C8}"/>
              </a:ext>
            </a:extLst>
          </p:cNvPr>
          <p:cNvSpPr>
            <a:spLocks noGrp="1"/>
          </p:cNvSpPr>
          <p:nvPr>
            <p:ph idx="1"/>
          </p:nvPr>
        </p:nvSpPr>
        <p:spPr>
          <a:xfrm>
            <a:off x="762000" y="1700808"/>
            <a:ext cx="7986464" cy="4572000"/>
          </a:xfrm>
        </p:spPr>
        <p:txBody>
          <a:bodyPr/>
          <a:lstStyle/>
          <a:p>
            <a:r>
              <a:rPr lang="en-US" dirty="0"/>
              <a:t>Write a sentence citing the two sources:</a:t>
            </a:r>
          </a:p>
          <a:p>
            <a:r>
              <a:rPr lang="en-US" dirty="0"/>
              <a:t>1) Four Worldviews on Global Environmental Change by J. Clapp (2005) </a:t>
            </a:r>
          </a:p>
          <a:p>
            <a:r>
              <a:rPr lang="en-US" dirty="0"/>
              <a:t>2) Economics of enough by Dan O’ Neill (2014)</a:t>
            </a:r>
          </a:p>
          <a:p>
            <a:r>
              <a:rPr lang="en-US" dirty="0"/>
              <a:t>For a paper reporting on views on global environmental change </a:t>
            </a:r>
            <a:endParaRPr lang="el-GR" dirty="0"/>
          </a:p>
        </p:txBody>
      </p:sp>
    </p:spTree>
    <p:extLst>
      <p:ext uri="{BB962C8B-B14F-4D97-AF65-F5344CB8AC3E}">
        <p14:creationId xmlns:p14="http://schemas.microsoft.com/office/powerpoint/2010/main" val="381343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3512C6-E853-7C4D-B17A-58B9858C670A}"/>
              </a:ext>
            </a:extLst>
          </p:cNvPr>
          <p:cNvSpPr>
            <a:spLocks noGrp="1"/>
          </p:cNvSpPr>
          <p:nvPr>
            <p:ph type="title"/>
          </p:nvPr>
        </p:nvSpPr>
        <p:spPr/>
        <p:txBody>
          <a:bodyPr/>
          <a:lstStyle/>
          <a:p>
            <a:r>
              <a:rPr lang="en-US" dirty="0"/>
              <a:t>Written synthesis</a:t>
            </a:r>
            <a:endParaRPr lang="el-GR" dirty="0"/>
          </a:p>
        </p:txBody>
      </p:sp>
      <p:sp>
        <p:nvSpPr>
          <p:cNvPr id="3" name="Θέση περιεχομένου 2">
            <a:extLst>
              <a:ext uri="{FF2B5EF4-FFF2-40B4-BE49-F238E27FC236}">
                <a16:creationId xmlns:a16="http://schemas.microsoft.com/office/drawing/2014/main" id="{FFA00C73-95E6-0445-BC7B-0F712961398F}"/>
              </a:ext>
            </a:extLst>
          </p:cNvPr>
          <p:cNvSpPr>
            <a:spLocks noGrp="1"/>
          </p:cNvSpPr>
          <p:nvPr>
            <p:ph idx="1"/>
          </p:nvPr>
        </p:nvSpPr>
        <p:spPr>
          <a:xfrm>
            <a:off x="971600" y="1700808"/>
            <a:ext cx="7620000" cy="4572000"/>
          </a:xfrm>
        </p:spPr>
        <p:txBody>
          <a:bodyPr>
            <a:normAutofit/>
          </a:bodyPr>
          <a:lstStyle/>
          <a:p>
            <a:r>
              <a:rPr lang="en-US" dirty="0"/>
              <a:t>Read “The benefits of economic growth” by C. Kapoor, 2010</a:t>
            </a:r>
          </a:p>
          <a:p>
            <a:r>
              <a:rPr lang="en-US" dirty="0"/>
              <a:t>Write 1-2 sentences on the different views </a:t>
            </a:r>
            <a:r>
              <a:rPr lang="en-US"/>
              <a:t>on economics in </a:t>
            </a:r>
            <a:r>
              <a:rPr lang="en-US" dirty="0"/>
              <a:t>relation to </a:t>
            </a:r>
          </a:p>
          <a:p>
            <a:r>
              <a:rPr lang="en-US" dirty="0"/>
              <a:t>a) effects on the environment </a:t>
            </a:r>
          </a:p>
          <a:p>
            <a:r>
              <a:rPr lang="en-US" dirty="0"/>
              <a:t>b) social-economic effects</a:t>
            </a:r>
          </a:p>
          <a:p>
            <a:r>
              <a:rPr lang="en-US" dirty="0"/>
              <a:t>c) employment</a:t>
            </a:r>
          </a:p>
          <a:p>
            <a:r>
              <a:rPr lang="en-US" dirty="0"/>
              <a:t>d) sustainability of economic growth</a:t>
            </a:r>
          </a:p>
          <a:p>
            <a:pPr marL="0" indent="0">
              <a:buNone/>
            </a:pPr>
            <a:endParaRPr lang="el-GR" dirty="0"/>
          </a:p>
        </p:txBody>
      </p:sp>
    </p:spTree>
    <p:extLst>
      <p:ext uri="{BB962C8B-B14F-4D97-AF65-F5344CB8AC3E}">
        <p14:creationId xmlns:p14="http://schemas.microsoft.com/office/powerpoint/2010/main" val="255911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a:t>4 worldviews on environment: Word Matching</a:t>
            </a:r>
            <a:endParaRPr lang="el-GR" sz="3200" dirty="0"/>
          </a:p>
        </p:txBody>
      </p:sp>
      <p:graphicFrame>
        <p:nvGraphicFramePr>
          <p:cNvPr id="5122" name="Object 2"/>
          <p:cNvGraphicFramePr>
            <a:graphicFrameLocks noChangeAspect="1"/>
          </p:cNvGraphicFramePr>
          <p:nvPr/>
        </p:nvGraphicFramePr>
        <p:xfrm>
          <a:off x="971600" y="1628800"/>
          <a:ext cx="6984776" cy="4505325"/>
        </p:xfrm>
        <a:graphic>
          <a:graphicData uri="http://schemas.openxmlformats.org/presentationml/2006/ole">
            <mc:AlternateContent xmlns:mc="http://schemas.openxmlformats.org/markup-compatibility/2006">
              <mc:Choice xmlns:v="urn:schemas-microsoft-com:vml" Requires="v">
                <p:oleObj spid="_x0000_s5154" name="Έγγραφο" r:id="rId3" imgW="5409077" imgH="4504689" progId="Word.Document.12">
                  <p:embed/>
                </p:oleObj>
              </mc:Choice>
              <mc:Fallback>
                <p:oleObj name="Έγγραφο" r:id="rId3" imgW="5409077" imgH="4504689" progId="Word.Document.12">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28800"/>
                        <a:ext cx="6984776"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Word Matching</a:t>
            </a:r>
            <a:endParaRPr lang="el-GR" dirty="0"/>
          </a:p>
        </p:txBody>
      </p:sp>
      <p:graphicFrame>
        <p:nvGraphicFramePr>
          <p:cNvPr id="5122" name="Object 2"/>
          <p:cNvGraphicFramePr>
            <a:graphicFrameLocks noChangeAspect="1"/>
          </p:cNvGraphicFramePr>
          <p:nvPr>
            <p:extLst>
              <p:ext uri="{D42A27DB-BD31-4B8C-83A1-F6EECF244321}">
                <p14:modId xmlns:p14="http://schemas.microsoft.com/office/powerpoint/2010/main" val="760116741"/>
              </p:ext>
            </p:extLst>
          </p:nvPr>
        </p:nvGraphicFramePr>
        <p:xfrm>
          <a:off x="1835696" y="1628800"/>
          <a:ext cx="5408613" cy="4505325"/>
        </p:xfrm>
        <a:graphic>
          <a:graphicData uri="http://schemas.openxmlformats.org/presentationml/2006/ole">
            <mc:AlternateContent xmlns:mc="http://schemas.openxmlformats.org/markup-compatibility/2006">
              <mc:Choice xmlns:v="urn:schemas-microsoft-com:vml" Requires="v">
                <p:oleObj spid="_x0000_s7195" name="Έγγραφο" r:id="rId3" imgW="5410058" imgH="4497821" progId="Word.Document.12">
                  <p:embed/>
                </p:oleObj>
              </mc:Choice>
              <mc:Fallback>
                <p:oleObj name="Έγγραφο" r:id="rId3" imgW="5410058" imgH="4497821" progId="Word.Document.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628800"/>
                        <a:ext cx="54086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7595764" y="2596262"/>
            <a:ext cx="704039" cy="2862322"/>
          </a:xfrm>
          <a:prstGeom prst="rect">
            <a:avLst/>
          </a:prstGeom>
          <a:noFill/>
        </p:spPr>
        <p:txBody>
          <a:bodyPr wrap="none" rtlCol="0">
            <a:spAutoFit/>
          </a:bodyPr>
          <a:lstStyle/>
          <a:p>
            <a:r>
              <a:rPr lang="en-US" dirty="0">
                <a:solidFill>
                  <a:srgbClr val="FF0000"/>
                </a:solidFill>
              </a:rPr>
              <a:t>1. e</a:t>
            </a:r>
          </a:p>
          <a:p>
            <a:r>
              <a:rPr lang="en-US" dirty="0">
                <a:solidFill>
                  <a:srgbClr val="FF0000"/>
                </a:solidFill>
              </a:rPr>
              <a:t>2. h</a:t>
            </a:r>
          </a:p>
          <a:p>
            <a:r>
              <a:rPr lang="en-US" dirty="0">
                <a:solidFill>
                  <a:srgbClr val="FF0000"/>
                </a:solidFill>
              </a:rPr>
              <a:t>3. j</a:t>
            </a:r>
          </a:p>
          <a:p>
            <a:r>
              <a:rPr lang="en-US" dirty="0">
                <a:solidFill>
                  <a:srgbClr val="FF0000"/>
                </a:solidFill>
              </a:rPr>
              <a:t>4. a</a:t>
            </a:r>
          </a:p>
          <a:p>
            <a:r>
              <a:rPr lang="en-US" dirty="0">
                <a:solidFill>
                  <a:srgbClr val="FF0000"/>
                </a:solidFill>
              </a:rPr>
              <a:t>5. g</a:t>
            </a:r>
          </a:p>
          <a:p>
            <a:r>
              <a:rPr lang="en-US" dirty="0">
                <a:solidFill>
                  <a:srgbClr val="FF0000"/>
                </a:solidFill>
              </a:rPr>
              <a:t>6. b</a:t>
            </a:r>
          </a:p>
          <a:p>
            <a:r>
              <a:rPr lang="en-US" dirty="0">
                <a:solidFill>
                  <a:srgbClr val="FF0000"/>
                </a:solidFill>
              </a:rPr>
              <a:t>7. c</a:t>
            </a:r>
          </a:p>
          <a:p>
            <a:r>
              <a:rPr lang="en-US" dirty="0">
                <a:solidFill>
                  <a:srgbClr val="FF0000"/>
                </a:solidFill>
              </a:rPr>
              <a:t>8. i</a:t>
            </a:r>
          </a:p>
          <a:p>
            <a:r>
              <a:rPr lang="en-US" dirty="0">
                <a:solidFill>
                  <a:srgbClr val="FF0000"/>
                </a:solidFill>
              </a:rPr>
              <a:t>9. f</a:t>
            </a:r>
          </a:p>
          <a:p>
            <a:r>
              <a:rPr lang="en-US" dirty="0">
                <a:solidFill>
                  <a:srgbClr val="FF0000"/>
                </a:solidFill>
              </a:rPr>
              <a:t>10. d </a:t>
            </a:r>
            <a:endParaRPr lang="el-GR" dirty="0">
              <a:solidFill>
                <a:srgbClr val="FF0000"/>
              </a:solidFill>
            </a:endParaRPr>
          </a:p>
        </p:txBody>
      </p:sp>
    </p:spTree>
    <p:extLst>
      <p:ext uri="{BB962C8B-B14F-4D97-AF65-F5344CB8AC3E}">
        <p14:creationId xmlns:p14="http://schemas.microsoft.com/office/powerpoint/2010/main" val="225453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2AEFD-84AE-A24E-A265-4A9A6CC85291}"/>
              </a:ext>
            </a:extLst>
          </p:cNvPr>
          <p:cNvSpPr>
            <a:spLocks noGrp="1"/>
          </p:cNvSpPr>
          <p:nvPr>
            <p:ph type="title"/>
          </p:nvPr>
        </p:nvSpPr>
        <p:spPr/>
        <p:txBody>
          <a:bodyPr>
            <a:normAutofit/>
          </a:bodyPr>
          <a:lstStyle/>
          <a:p>
            <a:r>
              <a:rPr lang="en-US" sz="3200" dirty="0"/>
              <a:t>4 worldviews on environment: blank fill in</a:t>
            </a:r>
            <a:endParaRPr lang="el-GR" sz="3200" dirty="0"/>
          </a:p>
        </p:txBody>
      </p:sp>
      <p:sp>
        <p:nvSpPr>
          <p:cNvPr id="3" name="Θέση περιεχομένου 2">
            <a:extLst>
              <a:ext uri="{FF2B5EF4-FFF2-40B4-BE49-F238E27FC236}">
                <a16:creationId xmlns:a16="http://schemas.microsoft.com/office/drawing/2014/main" id="{0EA7632D-21EB-3B44-A9E6-F405622BCA48}"/>
              </a:ext>
            </a:extLst>
          </p:cNvPr>
          <p:cNvSpPr>
            <a:spLocks noGrp="1"/>
          </p:cNvSpPr>
          <p:nvPr>
            <p:ph idx="1"/>
          </p:nvPr>
        </p:nvSpPr>
        <p:spPr/>
        <p:txBody>
          <a:bodyPr/>
          <a:lstStyle/>
          <a:p>
            <a:endParaRPr lang="en-US" sz="2000" dirty="0"/>
          </a:p>
          <a:p>
            <a:r>
              <a:rPr lang="en-US" sz="2000" dirty="0">
                <a:solidFill>
                  <a:srgbClr val="FF0000"/>
                </a:solidFill>
              </a:rPr>
              <a:t>deteriorate, sovereignty, marginalization, strain, aggravate</a:t>
            </a:r>
          </a:p>
          <a:p>
            <a:endParaRPr lang="en-US" sz="2000" dirty="0"/>
          </a:p>
          <a:p>
            <a:r>
              <a:rPr lang="en-US" sz="2000" dirty="0"/>
              <a:t>1. The ______ of working too many hours really affected him. </a:t>
            </a:r>
            <a:endParaRPr lang="el-GR" sz="2000" dirty="0"/>
          </a:p>
          <a:p>
            <a:r>
              <a:rPr lang="en-US" sz="2000" dirty="0"/>
              <a:t>2. Before the Civil Rights Movement, the _______ of African Americans resulted in them having to sit in the back of the bus and not being allowed to attend certain schools. </a:t>
            </a:r>
            <a:endParaRPr lang="el-GR" sz="2000" dirty="0"/>
          </a:p>
          <a:p>
            <a:r>
              <a:rPr lang="en-US" sz="2000" dirty="0"/>
              <a:t>3. Famine and sickness had begun to ________ the situation. </a:t>
            </a:r>
            <a:endParaRPr lang="el-GR" sz="2000" dirty="0"/>
          </a:p>
          <a:p>
            <a:r>
              <a:rPr lang="en-US" sz="2000" dirty="0"/>
              <a:t>4. It is possible that your health will become worse. If it starts to  _______ let me know. </a:t>
            </a:r>
            <a:endParaRPr lang="el-GR" sz="2000" dirty="0"/>
          </a:p>
          <a:p>
            <a:r>
              <a:rPr lang="en-US" sz="2000" dirty="0"/>
              <a:t>5. During the severe economic crisis Greece was forced to surrender its fiscal ________ in return for bailout. </a:t>
            </a:r>
            <a:endParaRPr lang="el-GR" sz="2000" dirty="0"/>
          </a:p>
          <a:p>
            <a:endParaRPr lang="el-GR" dirty="0"/>
          </a:p>
        </p:txBody>
      </p:sp>
    </p:spTree>
    <p:extLst>
      <p:ext uri="{BB962C8B-B14F-4D97-AF65-F5344CB8AC3E}">
        <p14:creationId xmlns:p14="http://schemas.microsoft.com/office/powerpoint/2010/main" val="162878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a:latin typeface="Arial" pitchFamily="34" charset="0"/>
                <a:cs typeface="Arial" pitchFamily="34" charset="0"/>
              </a:rPr>
              <a:t>4 worldviews: derivatives</a:t>
            </a:r>
            <a:br>
              <a:rPr lang="el-GR" dirty="0">
                <a:latin typeface="Arial" pitchFamily="34" charset="0"/>
                <a:cs typeface="Arial" pitchFamily="34" charset="0"/>
              </a:rPr>
            </a:br>
            <a:endParaRPr lang="el-GR" dirty="0"/>
          </a:p>
        </p:txBody>
      </p:sp>
      <p:sp>
        <p:nvSpPr>
          <p:cNvPr id="3" name="2 - Θέση περιεχομένου"/>
          <p:cNvSpPr>
            <a:spLocks noGrp="1"/>
          </p:cNvSpPr>
          <p:nvPr>
            <p:ph idx="1"/>
          </p:nvPr>
        </p:nvSpPr>
        <p:spPr>
          <a:xfrm>
            <a:off x="1115616" y="2132856"/>
            <a:ext cx="7560840" cy="4896544"/>
          </a:xfrm>
        </p:spPr>
        <p:txBody>
          <a:bodyPr>
            <a:noAutofit/>
          </a:bodyPr>
          <a:lstStyle/>
          <a:p>
            <a:pPr marL="6350" indent="22225" algn="just">
              <a:buNone/>
            </a:pPr>
            <a:r>
              <a:rPr lang="en-US" sz="1600" dirty="0">
                <a:latin typeface="Arial" pitchFamily="34" charset="0"/>
                <a:cs typeface="Arial" pitchFamily="34" charset="0"/>
              </a:rPr>
              <a:t>The analysis of market liberals is grounded in __ (1-neoclassics) economics and scientific research. Market liberals believe that economic __ (2-grow) and high per capita incomes are essential for human welfare and the ___ (3-maintain) of sustainable development. </a:t>
            </a:r>
            <a:endParaRPr lang="el-GR" sz="1600" dirty="0">
              <a:latin typeface="Arial" pitchFamily="34" charset="0"/>
              <a:cs typeface="Arial" pitchFamily="34" charset="0"/>
            </a:endParaRPr>
          </a:p>
          <a:p>
            <a:pPr marL="6350" indent="22225" algn="just">
              <a:buNone/>
            </a:pPr>
            <a:r>
              <a:rPr lang="en-US" sz="1600" dirty="0">
                <a:latin typeface="Arial" pitchFamily="34" charset="0"/>
                <a:cs typeface="Arial" pitchFamily="34" charset="0"/>
              </a:rPr>
              <a:t>The main drivers of environmental __ (4-degrade), according to market liberals, are __ (5-poor), distortions and ___ (6-fail) of the market, and bad policies. The poor are not viewed as unconcerned or __ (7-ignore). </a:t>
            </a:r>
            <a:endParaRPr lang="el-GR" sz="1600" dirty="0">
              <a:latin typeface="Arial" pitchFamily="34" charset="0"/>
              <a:cs typeface="Arial" pitchFamily="34" charset="0"/>
            </a:endParaRPr>
          </a:p>
          <a:p>
            <a:pPr marL="6350" indent="22225" algn="just">
              <a:buNone/>
            </a:pPr>
            <a:r>
              <a:rPr lang="en-US" sz="1600" dirty="0">
                <a:latin typeface="Arial" pitchFamily="34" charset="0"/>
                <a:cs typeface="Arial" pitchFamily="34" charset="0"/>
              </a:rPr>
              <a:t>It is __ (8-≠realist), perhaps even __ (9-≠just), to ask the poor to consider the implications of their __ (10-survive) for future generations. __ (11-restrict) on  trade and investment policies and a lack of secure property rights all hamper the ability of the market to foster growth and reduce poverty. </a:t>
            </a:r>
            <a:endParaRPr lang="el-GR" sz="1600" dirty="0">
              <a:latin typeface="Arial" pitchFamily="34" charset="0"/>
              <a:cs typeface="Arial" pitchFamily="34" charset="0"/>
            </a:endParaRPr>
          </a:p>
          <a:p>
            <a:pPr marL="6350" indent="22225" algn="just">
              <a:buNone/>
            </a:pPr>
            <a:r>
              <a:rPr lang="en-US" sz="1600" dirty="0">
                <a:latin typeface="Arial" pitchFamily="34" charset="0"/>
                <a:cs typeface="Arial" pitchFamily="34" charset="0"/>
              </a:rPr>
              <a:t>Many social greens from a more activist stance focus on the ___ (12-destroy) effects of the global spread of large-scale ___ (13-industry) life. Accelerated by the process of globalization, large-scale ____ (14-industry) is seen to encourage ____ (15-≠equal) characterized by ___ (16-overconsume) by the wealthy while at the same time contributing to poverty and environmental degradation.</a:t>
            </a:r>
            <a:endParaRPr lang="el-GR" sz="16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a:latin typeface="Arial" pitchFamily="34" charset="0"/>
                <a:cs typeface="Arial" pitchFamily="34" charset="0"/>
              </a:rPr>
              <a:t>Derivatives</a:t>
            </a:r>
            <a:br>
              <a:rPr lang="el-GR" dirty="0">
                <a:latin typeface="Arial" pitchFamily="34" charset="0"/>
                <a:cs typeface="Arial" pitchFamily="34" charset="0"/>
              </a:rPr>
            </a:br>
            <a:endParaRPr lang="el-GR" dirty="0"/>
          </a:p>
        </p:txBody>
      </p:sp>
      <p:sp>
        <p:nvSpPr>
          <p:cNvPr id="3" name="2 - Θέση περιεχομένου"/>
          <p:cNvSpPr>
            <a:spLocks noGrp="1"/>
          </p:cNvSpPr>
          <p:nvPr>
            <p:ph idx="1"/>
          </p:nvPr>
        </p:nvSpPr>
        <p:spPr>
          <a:xfrm>
            <a:off x="1115616" y="1676400"/>
            <a:ext cx="7920880" cy="4776936"/>
          </a:xfrm>
        </p:spPr>
        <p:txBody>
          <a:bodyPr>
            <a:normAutofit fontScale="25000" lnSpcReduction="20000"/>
          </a:bodyPr>
          <a:lstStyle/>
          <a:p>
            <a:pPr marL="6350" indent="22225" algn="just">
              <a:buNone/>
            </a:pPr>
            <a:r>
              <a:rPr lang="en-US" sz="7200" dirty="0">
                <a:latin typeface="Arial" pitchFamily="34" charset="0"/>
                <a:cs typeface="Arial" pitchFamily="34" charset="0"/>
              </a:rPr>
              <a:t>The analysis of market liberals is grounded in </a:t>
            </a:r>
            <a:r>
              <a:rPr lang="en-US" sz="7200" b="1" dirty="0">
                <a:solidFill>
                  <a:srgbClr val="FF0000"/>
                </a:solidFill>
                <a:latin typeface="Arial" pitchFamily="34" charset="0"/>
                <a:cs typeface="Arial" pitchFamily="34" charset="0"/>
              </a:rPr>
              <a:t>neoclassical </a:t>
            </a:r>
            <a:r>
              <a:rPr lang="en-US" sz="7200" dirty="0">
                <a:latin typeface="Arial" pitchFamily="34" charset="0"/>
                <a:cs typeface="Arial" pitchFamily="34" charset="0"/>
              </a:rPr>
              <a:t>(1-neoclassics) economics and scientific research. Market liberals believe that economic </a:t>
            </a:r>
            <a:r>
              <a:rPr lang="en-US" sz="7200" b="1" dirty="0">
                <a:solidFill>
                  <a:srgbClr val="FF0000"/>
                </a:solidFill>
                <a:latin typeface="Arial" pitchFamily="34" charset="0"/>
                <a:cs typeface="Arial" pitchFamily="34" charset="0"/>
              </a:rPr>
              <a:t>growth </a:t>
            </a:r>
            <a:r>
              <a:rPr lang="en-US" sz="7200" dirty="0">
                <a:latin typeface="Arial" pitchFamily="34" charset="0"/>
                <a:cs typeface="Arial" pitchFamily="34" charset="0"/>
              </a:rPr>
              <a:t>(2-grow) and high per capita incomes are essential for human welfare and the </a:t>
            </a:r>
            <a:r>
              <a:rPr lang="en-US" sz="7200" b="1" dirty="0">
                <a:solidFill>
                  <a:srgbClr val="FF0000"/>
                </a:solidFill>
                <a:latin typeface="Arial" pitchFamily="34" charset="0"/>
                <a:cs typeface="Arial" pitchFamily="34" charset="0"/>
              </a:rPr>
              <a:t>maintenance </a:t>
            </a:r>
            <a:r>
              <a:rPr lang="en-US" sz="7200" dirty="0">
                <a:latin typeface="Arial" pitchFamily="34" charset="0"/>
                <a:cs typeface="Arial" pitchFamily="34" charset="0"/>
              </a:rPr>
              <a:t>(3-maintain) of sustainable development. </a:t>
            </a:r>
            <a:endParaRPr lang="el-GR" sz="7200" dirty="0">
              <a:latin typeface="Arial" pitchFamily="34" charset="0"/>
              <a:cs typeface="Arial" pitchFamily="34" charset="0"/>
            </a:endParaRPr>
          </a:p>
          <a:p>
            <a:pPr marL="6350" indent="22225" algn="just">
              <a:buNone/>
            </a:pPr>
            <a:r>
              <a:rPr lang="en-US" sz="7200" dirty="0">
                <a:latin typeface="Arial" pitchFamily="34" charset="0"/>
                <a:cs typeface="Arial" pitchFamily="34" charset="0"/>
              </a:rPr>
              <a:t> </a:t>
            </a:r>
            <a:endParaRPr lang="el-GR" sz="7200" dirty="0">
              <a:latin typeface="Arial" pitchFamily="34" charset="0"/>
              <a:cs typeface="Arial" pitchFamily="34" charset="0"/>
            </a:endParaRPr>
          </a:p>
          <a:p>
            <a:pPr marL="6350" indent="22225" algn="just">
              <a:buNone/>
            </a:pPr>
            <a:r>
              <a:rPr lang="en-US" sz="7200" dirty="0">
                <a:latin typeface="Arial" pitchFamily="34" charset="0"/>
                <a:cs typeface="Arial" pitchFamily="34" charset="0"/>
              </a:rPr>
              <a:t>The main drivers of environmental </a:t>
            </a:r>
            <a:r>
              <a:rPr lang="en-US" sz="7200" b="1" dirty="0">
                <a:solidFill>
                  <a:srgbClr val="FF0000"/>
                </a:solidFill>
                <a:latin typeface="Arial" pitchFamily="34" charset="0"/>
                <a:cs typeface="Arial" pitchFamily="34" charset="0"/>
              </a:rPr>
              <a:t>degradation </a:t>
            </a:r>
            <a:r>
              <a:rPr lang="en-US" sz="7200" dirty="0">
                <a:latin typeface="Arial" pitchFamily="34" charset="0"/>
                <a:cs typeface="Arial" pitchFamily="34" charset="0"/>
              </a:rPr>
              <a:t>(4-degrade), according to market liberals, are </a:t>
            </a:r>
            <a:r>
              <a:rPr lang="en-US" sz="7200" b="1" dirty="0">
                <a:solidFill>
                  <a:srgbClr val="FF0000"/>
                </a:solidFill>
                <a:latin typeface="Arial" pitchFamily="34" charset="0"/>
                <a:cs typeface="Arial" pitchFamily="34" charset="0"/>
              </a:rPr>
              <a:t>poverty </a:t>
            </a:r>
            <a:r>
              <a:rPr lang="en-US" sz="7200" dirty="0">
                <a:latin typeface="Arial" pitchFamily="34" charset="0"/>
                <a:cs typeface="Arial" pitchFamily="34" charset="0"/>
              </a:rPr>
              <a:t>(5-poor), distortions and </a:t>
            </a:r>
            <a:r>
              <a:rPr lang="en-US" sz="7200" b="1" dirty="0">
                <a:solidFill>
                  <a:srgbClr val="FF0000"/>
                </a:solidFill>
                <a:latin typeface="Arial" pitchFamily="34" charset="0"/>
                <a:cs typeface="Arial" pitchFamily="34" charset="0"/>
              </a:rPr>
              <a:t>failures </a:t>
            </a:r>
            <a:r>
              <a:rPr lang="en-US" sz="7200" dirty="0">
                <a:latin typeface="Arial" pitchFamily="34" charset="0"/>
                <a:cs typeface="Arial" pitchFamily="34" charset="0"/>
              </a:rPr>
              <a:t>(6-fail) of the market, and bad policies. The poor are not viewed as unconcerned or </a:t>
            </a:r>
            <a:r>
              <a:rPr lang="en-US" sz="7200" b="1" dirty="0">
                <a:solidFill>
                  <a:srgbClr val="FF0000"/>
                </a:solidFill>
                <a:latin typeface="Arial" pitchFamily="34" charset="0"/>
                <a:cs typeface="Arial" pitchFamily="34" charset="0"/>
              </a:rPr>
              <a:t>ignorant</a:t>
            </a:r>
            <a:r>
              <a:rPr lang="en-US" sz="7200" dirty="0">
                <a:solidFill>
                  <a:srgbClr val="FF0000"/>
                </a:solidFill>
                <a:latin typeface="Arial" pitchFamily="34" charset="0"/>
                <a:cs typeface="Arial" pitchFamily="34" charset="0"/>
              </a:rPr>
              <a:t> </a:t>
            </a:r>
            <a:r>
              <a:rPr lang="en-US" sz="7200" dirty="0">
                <a:latin typeface="Arial" pitchFamily="34" charset="0"/>
                <a:cs typeface="Arial" pitchFamily="34" charset="0"/>
              </a:rPr>
              <a:t>(7-ignore). </a:t>
            </a:r>
            <a:endParaRPr lang="el-GR" sz="7200" dirty="0">
              <a:latin typeface="Arial" pitchFamily="34" charset="0"/>
              <a:cs typeface="Arial" pitchFamily="34" charset="0"/>
            </a:endParaRPr>
          </a:p>
          <a:p>
            <a:pPr marL="6350" indent="22225" algn="just">
              <a:buNone/>
            </a:pPr>
            <a:r>
              <a:rPr lang="en-US" sz="7200" dirty="0">
                <a:latin typeface="Arial" pitchFamily="34" charset="0"/>
                <a:cs typeface="Arial" pitchFamily="34" charset="0"/>
              </a:rPr>
              <a:t>It is </a:t>
            </a:r>
            <a:r>
              <a:rPr lang="en-US" sz="7200" b="1" dirty="0">
                <a:solidFill>
                  <a:srgbClr val="FF0000"/>
                </a:solidFill>
                <a:latin typeface="Arial" pitchFamily="34" charset="0"/>
                <a:cs typeface="Arial" pitchFamily="34" charset="0"/>
              </a:rPr>
              <a:t>unrealistic </a:t>
            </a:r>
            <a:r>
              <a:rPr lang="en-US" sz="7200" dirty="0">
                <a:latin typeface="Arial" pitchFamily="34" charset="0"/>
                <a:cs typeface="Arial" pitchFamily="34" charset="0"/>
              </a:rPr>
              <a:t>(8-≠realist), perhaps even </a:t>
            </a:r>
            <a:r>
              <a:rPr lang="en-US" sz="7200" b="1" dirty="0">
                <a:solidFill>
                  <a:srgbClr val="FF0000"/>
                </a:solidFill>
                <a:latin typeface="Arial" pitchFamily="34" charset="0"/>
                <a:cs typeface="Arial" pitchFamily="34" charset="0"/>
              </a:rPr>
              <a:t>unjust </a:t>
            </a:r>
            <a:r>
              <a:rPr lang="en-US" sz="7200" dirty="0">
                <a:latin typeface="Arial" pitchFamily="34" charset="0"/>
                <a:cs typeface="Arial" pitchFamily="34" charset="0"/>
              </a:rPr>
              <a:t>(9-≠just), to ask the poor to consider the implications of their </a:t>
            </a:r>
            <a:r>
              <a:rPr lang="en-US" sz="7200" b="1" dirty="0">
                <a:solidFill>
                  <a:srgbClr val="FF0000"/>
                </a:solidFill>
                <a:latin typeface="Arial" pitchFamily="34" charset="0"/>
                <a:cs typeface="Arial" pitchFamily="34" charset="0"/>
              </a:rPr>
              <a:t>survival </a:t>
            </a:r>
            <a:r>
              <a:rPr lang="en-US" sz="7200" dirty="0">
                <a:latin typeface="Arial" pitchFamily="34" charset="0"/>
                <a:cs typeface="Arial" pitchFamily="34" charset="0"/>
              </a:rPr>
              <a:t>(10-survive) for future generations. </a:t>
            </a:r>
            <a:r>
              <a:rPr lang="en-US" sz="7200" b="1" dirty="0">
                <a:solidFill>
                  <a:srgbClr val="FF0000"/>
                </a:solidFill>
                <a:latin typeface="Arial" pitchFamily="34" charset="0"/>
                <a:cs typeface="Arial" pitchFamily="34" charset="0"/>
              </a:rPr>
              <a:t>Restrictions </a:t>
            </a:r>
            <a:r>
              <a:rPr lang="en-US" sz="7200" dirty="0">
                <a:latin typeface="Arial" pitchFamily="34" charset="0"/>
                <a:cs typeface="Arial" pitchFamily="34" charset="0"/>
              </a:rPr>
              <a:t>(11-restrict) on trade and investment policies and a lack of secure property rights all hamper the ability of the market to foster growth and reduce poverty. </a:t>
            </a:r>
            <a:endParaRPr lang="el-GR" sz="7200" dirty="0">
              <a:latin typeface="Arial" pitchFamily="34" charset="0"/>
              <a:cs typeface="Arial" pitchFamily="34" charset="0"/>
            </a:endParaRPr>
          </a:p>
          <a:p>
            <a:pPr marL="6350" indent="22225" algn="just">
              <a:buNone/>
            </a:pPr>
            <a:r>
              <a:rPr lang="en-US" sz="7200" dirty="0">
                <a:latin typeface="Arial" pitchFamily="34" charset="0"/>
                <a:cs typeface="Arial" pitchFamily="34" charset="0"/>
              </a:rPr>
              <a:t>Many social greens from a more activist stance focus on the </a:t>
            </a:r>
            <a:r>
              <a:rPr lang="en-US" sz="7200" b="1" dirty="0">
                <a:solidFill>
                  <a:srgbClr val="FF0000"/>
                </a:solidFill>
                <a:latin typeface="Arial" pitchFamily="34" charset="0"/>
                <a:cs typeface="Arial" pitchFamily="34" charset="0"/>
              </a:rPr>
              <a:t>destructive </a:t>
            </a:r>
            <a:r>
              <a:rPr lang="en-US" sz="7200" dirty="0">
                <a:latin typeface="Arial" pitchFamily="34" charset="0"/>
                <a:cs typeface="Arial" pitchFamily="34" charset="0"/>
              </a:rPr>
              <a:t>(12-destroy) effects of the global spread of large-scale </a:t>
            </a:r>
            <a:r>
              <a:rPr lang="en-US" sz="7200" b="1" dirty="0">
                <a:solidFill>
                  <a:srgbClr val="FF0000"/>
                </a:solidFill>
                <a:latin typeface="Arial" pitchFamily="34" charset="0"/>
                <a:cs typeface="Arial" pitchFamily="34" charset="0"/>
              </a:rPr>
              <a:t>industrial </a:t>
            </a:r>
            <a:r>
              <a:rPr lang="en-US" sz="7200" dirty="0">
                <a:latin typeface="Arial" pitchFamily="34" charset="0"/>
                <a:cs typeface="Arial" pitchFamily="34" charset="0"/>
              </a:rPr>
              <a:t>(13-industry) life. Accelerated by the process of globalization, large-scale </a:t>
            </a:r>
            <a:r>
              <a:rPr lang="en-US" sz="7200" b="1" dirty="0">
                <a:solidFill>
                  <a:srgbClr val="FF0000"/>
                </a:solidFill>
                <a:latin typeface="Arial" pitchFamily="34" charset="0"/>
                <a:cs typeface="Arial" pitchFamily="34" charset="0"/>
              </a:rPr>
              <a:t>industrialization </a:t>
            </a:r>
            <a:r>
              <a:rPr lang="en-US" sz="7200" dirty="0">
                <a:latin typeface="Arial" pitchFamily="34" charset="0"/>
                <a:cs typeface="Arial" pitchFamily="34" charset="0"/>
              </a:rPr>
              <a:t>(14-industry) is seen to encourage </a:t>
            </a:r>
            <a:r>
              <a:rPr lang="en-US" sz="7200" b="1" dirty="0">
                <a:solidFill>
                  <a:srgbClr val="FF0000"/>
                </a:solidFill>
                <a:latin typeface="Arial" pitchFamily="34" charset="0"/>
                <a:cs typeface="Arial" pitchFamily="34" charset="0"/>
              </a:rPr>
              <a:t>inequality </a:t>
            </a:r>
            <a:r>
              <a:rPr lang="en-US" sz="7200" dirty="0">
                <a:latin typeface="Arial" pitchFamily="34" charset="0"/>
                <a:cs typeface="Arial" pitchFamily="34" charset="0"/>
              </a:rPr>
              <a:t>(15-≠equal) characterized by </a:t>
            </a:r>
            <a:r>
              <a:rPr lang="en-US" sz="7200" b="1" dirty="0">
                <a:solidFill>
                  <a:srgbClr val="FF0000"/>
                </a:solidFill>
                <a:latin typeface="Arial" pitchFamily="34" charset="0"/>
                <a:cs typeface="Arial" pitchFamily="34" charset="0"/>
              </a:rPr>
              <a:t>overconsumption </a:t>
            </a:r>
            <a:r>
              <a:rPr lang="en-US" sz="7200" dirty="0">
                <a:latin typeface="Arial" pitchFamily="34" charset="0"/>
                <a:cs typeface="Arial" pitchFamily="34" charset="0"/>
              </a:rPr>
              <a:t>(16-overconsume) by the wealthy while at the same time contributing to poverty and environmental degradation. </a:t>
            </a:r>
            <a:endParaRPr lang="el-GR" sz="7200" dirty="0">
              <a:latin typeface="Arial" pitchFamily="34" charset="0"/>
              <a:cs typeface="Arial" pitchFamily="34" charset="0"/>
            </a:endParaRPr>
          </a:p>
          <a:p>
            <a:pPr marL="6350" indent="22225" algn="just">
              <a:buNone/>
            </a:pPr>
            <a:r>
              <a:rPr lang="en-GB" sz="7200" b="1" dirty="0">
                <a:latin typeface="Arial" pitchFamily="34" charset="0"/>
                <a:cs typeface="Arial" pitchFamily="34" charset="0"/>
              </a:rPr>
              <a:t> </a:t>
            </a:r>
            <a:endParaRPr lang="el-GR" sz="7200" dirty="0">
              <a:latin typeface="Arial" pitchFamily="34" charset="0"/>
              <a:cs typeface="Arial" pitchFamily="34" charset="0"/>
            </a:endParaRPr>
          </a:p>
          <a:p>
            <a:pPr>
              <a:buNone/>
            </a:pPr>
            <a:endParaRPr lang="el-GR" dirty="0"/>
          </a:p>
        </p:txBody>
      </p:sp>
    </p:spTree>
    <p:extLst>
      <p:ext uri="{BB962C8B-B14F-4D97-AF65-F5344CB8AC3E}">
        <p14:creationId xmlns:p14="http://schemas.microsoft.com/office/powerpoint/2010/main" val="345576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n-GB" dirty="0">
                <a:solidFill>
                  <a:srgbClr val="000000"/>
                </a:solidFill>
                <a:effectLst/>
                <a:latin typeface="Calibri" pitchFamily="34" charset="0"/>
                <a:ea typeface="Times New Roman" pitchFamily="18" charset="0"/>
                <a:cs typeface="Times New Roman" pitchFamily="18" charset="0"/>
              </a:rPr>
              <a:t>Verb form cloze</a:t>
            </a:r>
            <a:br>
              <a:rPr lang="el-GR" sz="3600" b="0" dirty="0">
                <a:solidFill>
                  <a:schemeClr val="tx1"/>
                </a:solidFill>
                <a:effectLst/>
                <a:latin typeface="Arial" pitchFamily="34" charset="0"/>
              </a:rPr>
            </a:br>
            <a:endParaRPr lang="el-GR" dirty="0"/>
          </a:p>
        </p:txBody>
      </p:sp>
      <p:sp>
        <p:nvSpPr>
          <p:cNvPr id="4097" name="Rectangle 1"/>
          <p:cNvSpPr>
            <a:spLocks noChangeArrowheads="1"/>
          </p:cNvSpPr>
          <p:nvPr/>
        </p:nvSpPr>
        <p:spPr bwMode="auto">
          <a:xfrm>
            <a:off x="485292" y="1700808"/>
            <a:ext cx="8173416" cy="4678204"/>
          </a:xfrm>
          <a:prstGeom prst="rect">
            <a:avLst/>
          </a:prstGeom>
          <a:noFill/>
          <a:ln w="9525">
            <a:noFill/>
            <a:miter lim="800000"/>
            <a:headEnd/>
            <a:tailEnd/>
          </a:ln>
          <a:effectLst/>
        </p:spPr>
        <p:txBody>
          <a:bodyPr vert="horz" wrap="square" lIns="91440" tIns="45720" rIns="52371"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Localization activist Colin Hines ___ (1-</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map out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 model for how this could ____ (2-</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occur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It entails a retreat from the large-scale industrial and capitalist life and a move toward local, self-reliant, small-scale economies. These thinkers ___ (3-</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stress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need to, in the words of some, “think globally, act locally.” In other words, understand the global context, while at the same time ___ (4-</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act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 ways suitable to the local context. These thinkers advocate bioregional and small-scale community development—because they firmly believe that a stronger sense of community ___ (5-</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fulfill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basic needs and enhance people’s quality of life. Such development would help ___ (6-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reduce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inequities and levels of consumption that are out of balance with the world’s natural limits. As part of their strategy for __ (7-</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promote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community autonomy and localization, social greens also stress the need to empower those voices that the process of economic globalization is marginalizing. Many social greens __ (8-</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regard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local cultural diversity as essential for the maintenance of biological diversity. The erosion of one __ (9-</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 lead to the erosion of the other. In advocating local and indigenous empowerment and input, social greens emphasize that effective solutions to environmental problems will continue to remain elusive unless the voices of women, indigenous peoples, and the poor ____ (10-</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integrate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into the global dialogue on environment and development, as well as into locally specific contexts</a:t>
            </a:r>
            <a:r>
              <a:rPr kumimoji="0" lang="en-US" sz="1200" b="0" i="0" u="none" strike="noStrike" cap="none" normalizeH="0" baseline="0" dirty="0">
                <a:ln>
                  <a:noFill/>
                </a:ln>
                <a:solidFill>
                  <a:schemeClr val="tx1"/>
                </a:solidFill>
                <a:effectLst/>
                <a:latin typeface="Arial Narrow" pitchFamily="34" charset="0"/>
                <a:ea typeface="Times New Roman" pitchFamily="18" charset="0"/>
                <a:cs typeface="Sabon-Roman"/>
              </a:rPr>
              <a:t>.</a:t>
            </a:r>
            <a:endParaRPr kumimoji="0" lang="el-GR" sz="1100" b="0" i="0" u="none" strike="noStrike" cap="none" normalizeH="0" baseline="0" dirty="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ea typeface="Times New Roman" pitchFamily="18" charset="0"/>
                <a:cs typeface="LegacySerif-Book"/>
              </a:rPr>
              <a:t>excerpt from above paper.</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n-GB" dirty="0">
                <a:solidFill>
                  <a:srgbClr val="000000"/>
                </a:solidFill>
                <a:effectLst/>
                <a:latin typeface="Calibri" pitchFamily="34" charset="0"/>
                <a:ea typeface="Times New Roman" pitchFamily="18" charset="0"/>
                <a:cs typeface="Times New Roman" pitchFamily="18" charset="0"/>
              </a:rPr>
              <a:t>Verb form cloze  answers</a:t>
            </a:r>
            <a:br>
              <a:rPr lang="el-GR" sz="3600" b="0" dirty="0">
                <a:solidFill>
                  <a:schemeClr val="tx1"/>
                </a:solidFill>
                <a:effectLst/>
                <a:latin typeface="Arial" pitchFamily="34" charset="0"/>
              </a:rPr>
            </a:br>
            <a:endParaRPr lang="el-GR" dirty="0"/>
          </a:p>
        </p:txBody>
      </p:sp>
      <p:sp>
        <p:nvSpPr>
          <p:cNvPr id="4097" name="Rectangle 1"/>
          <p:cNvSpPr>
            <a:spLocks noChangeArrowheads="1"/>
          </p:cNvSpPr>
          <p:nvPr/>
        </p:nvSpPr>
        <p:spPr bwMode="auto">
          <a:xfrm>
            <a:off x="970584" y="1751910"/>
            <a:ext cx="8173416" cy="4678204"/>
          </a:xfrm>
          <a:prstGeom prst="rect">
            <a:avLst/>
          </a:prstGeom>
          <a:noFill/>
          <a:ln w="9525">
            <a:noFill/>
            <a:miter lim="800000"/>
            <a:headEnd/>
            <a:tailEnd/>
          </a:ln>
          <a:effectLst/>
        </p:spPr>
        <p:txBody>
          <a:bodyPr vert="horz" wrap="square" lIns="91440" tIns="45720" rIns="52371"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Localization activist Colin Hines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has mapped out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map out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 model for how this could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occur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occur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It entails a retreat from the large-scale industrial and capitalist life and a move toward local, self-reliant, small-scale economies. These thinkers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stress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stress</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need to, in the words of some, “think globally, act locally.” In other words, understand the global context, while at the same time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acting</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(4-</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act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 ways suitable to the local context. These thinkers advocate bioregional and small-scale community development—because they firmly believe that a stronger sense of community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will fulfill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(5-</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fulfill</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basic needs and enhance people’s quality of life. Such development would help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to reduce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(6-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reduce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inequities and levels of consumption that are out of balance with the world’s natural limits. As part of their strategy for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promoting</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(7-</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promote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community autonomy and localization, social greens also stress the need to empower those voices that the process of economic globalization is marginalizing. Many social greens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regard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(8-</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regard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local cultural diversity as essential for the maintenance of biological diversity. The erosion of one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is seen</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(9-</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 lead to the erosion of the other. In advocating local and indigenous empowerment and input, social greens emphasize that effective solutions to environmental problems will continue to remain elusive unless the voices of women, indigenous peoples, and the poor </a:t>
            </a:r>
            <a:r>
              <a:rPr kumimoji="0" lang="en-US" sz="1600" b="0" i="0" u="none" strike="noStrike" cap="none" normalizeH="0" baseline="0" dirty="0">
                <a:ln>
                  <a:noFill/>
                </a:ln>
                <a:solidFill>
                  <a:srgbClr val="FF0000"/>
                </a:solidFill>
                <a:effectLst/>
                <a:latin typeface="Arial" pitchFamily="34" charset="0"/>
                <a:ea typeface="Times New Roman" pitchFamily="18" charset="0"/>
                <a:cs typeface="Arial" pitchFamily="34" charset="0"/>
              </a:rPr>
              <a:t>are integrated</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(10-</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integrate</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into the global dialogue on environment and development, as well as into locally specific contexts</a:t>
            </a:r>
            <a:r>
              <a:rPr kumimoji="0" lang="en-US" sz="1200" b="0" i="0" u="none" strike="noStrike" cap="none" normalizeH="0" baseline="0" dirty="0">
                <a:ln>
                  <a:noFill/>
                </a:ln>
                <a:solidFill>
                  <a:schemeClr val="tx1"/>
                </a:solidFill>
                <a:effectLst/>
                <a:latin typeface="Arial Narrow" pitchFamily="34" charset="0"/>
                <a:ea typeface="Times New Roman" pitchFamily="18" charset="0"/>
                <a:cs typeface="Sabon-Roman"/>
              </a:rPr>
              <a:t>.</a:t>
            </a:r>
            <a:endParaRPr kumimoji="0" lang="el-GR" sz="1100" b="0" i="0" u="none" strike="noStrike" cap="none" normalizeH="0" baseline="0" dirty="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ea typeface="Times New Roman" pitchFamily="18" charset="0"/>
                <a:cs typeface="LegacySerif-Book"/>
              </a:rPr>
              <a:t>excerpt from above paper.</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a:t>Four Worldviews on Global Environmental Change</a:t>
            </a:r>
            <a:endParaRPr lang="el-GR" sz="3200"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028203636"/>
              </p:ext>
            </p:extLst>
          </p:nvPr>
        </p:nvGraphicFramePr>
        <p:xfrm>
          <a:off x="2051720" y="1844824"/>
          <a:ext cx="6192688" cy="4825046"/>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841882">
                <a:tc>
                  <a:txBody>
                    <a:bodyPr/>
                    <a:lstStyle/>
                    <a:p>
                      <a:pPr algn="ctr"/>
                      <a:r>
                        <a:rPr lang="en-US" b="1" dirty="0"/>
                        <a:t>Worldview </a:t>
                      </a:r>
                    </a:p>
                    <a:p>
                      <a:pPr algn="ctr"/>
                      <a:r>
                        <a:rPr lang="en-US" b="1" dirty="0"/>
                        <a:t>&amp; representatives </a:t>
                      </a:r>
                      <a:endParaRPr lang="el-GR" b="1" dirty="0"/>
                    </a:p>
                  </a:txBody>
                  <a:tcPr/>
                </a:tc>
                <a:tc>
                  <a:txBody>
                    <a:bodyPr/>
                    <a:lstStyle/>
                    <a:p>
                      <a:pPr algn="ctr"/>
                      <a:r>
                        <a:rPr lang="en-US" b="1" dirty="0"/>
                        <a:t>Causes of </a:t>
                      </a:r>
                    </a:p>
                    <a:p>
                      <a:pPr algn="ctr"/>
                      <a:r>
                        <a:rPr lang="en-US" b="1" dirty="0"/>
                        <a:t>environmental</a:t>
                      </a:r>
                      <a:r>
                        <a:rPr lang="en-US" b="1" baseline="0" dirty="0"/>
                        <a:t> degradation</a:t>
                      </a:r>
                      <a:endParaRPr lang="el-GR" b="1" dirty="0"/>
                    </a:p>
                  </a:txBody>
                  <a:tcPr/>
                </a:tc>
                <a:tc>
                  <a:txBody>
                    <a:bodyPr/>
                    <a:lstStyle/>
                    <a:p>
                      <a:pPr algn="ctr"/>
                      <a:r>
                        <a:rPr lang="en-US" b="1" dirty="0"/>
                        <a:t>Solutions to </a:t>
                      </a:r>
                    </a:p>
                    <a:p>
                      <a:pPr algn="ctr"/>
                      <a:r>
                        <a:rPr lang="en-US" b="1" dirty="0"/>
                        <a:t>environmental</a:t>
                      </a:r>
                      <a:r>
                        <a:rPr lang="en-US" b="1" baseline="0" dirty="0"/>
                        <a:t> degradation </a:t>
                      </a:r>
                      <a:endParaRPr lang="el-GR" b="1" dirty="0"/>
                    </a:p>
                  </a:txBody>
                  <a:tcPr/>
                </a:tc>
                <a:extLst>
                  <a:ext uri="{0D108BD9-81ED-4DB2-BD59-A6C34878D82A}">
                    <a16:rowId xmlns:a16="http://schemas.microsoft.com/office/drawing/2014/main" val="10000"/>
                  </a:ext>
                </a:extLst>
              </a:tr>
              <a:tr h="1069334">
                <a:tc>
                  <a:txBody>
                    <a:bodyPr/>
                    <a:lstStyle/>
                    <a:p>
                      <a:r>
                        <a:rPr lang="en-US" b="1" dirty="0"/>
                        <a:t>Market liberals </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1"/>
                  </a:ext>
                </a:extLst>
              </a:tr>
              <a:tr h="831175">
                <a:tc>
                  <a:txBody>
                    <a:bodyPr/>
                    <a:lstStyle/>
                    <a:p>
                      <a:r>
                        <a:rPr lang="en-US" b="1" dirty="0" err="1"/>
                        <a:t>Institutionalists</a:t>
                      </a:r>
                      <a:endParaRPr lang="en-US" b="1"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2"/>
                  </a:ext>
                </a:extLst>
              </a:tr>
              <a:tr h="940803">
                <a:tc>
                  <a:txBody>
                    <a:bodyPr/>
                    <a:lstStyle/>
                    <a:p>
                      <a:r>
                        <a:rPr lang="en-US" b="1" dirty="0" err="1"/>
                        <a:t>Bioenvironmentalists</a:t>
                      </a:r>
                      <a:endParaRPr lang="en-US" b="1"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3"/>
                  </a:ext>
                </a:extLst>
              </a:tr>
              <a:tr h="1069334">
                <a:tc>
                  <a:txBody>
                    <a:bodyPr/>
                    <a:lstStyle/>
                    <a:p>
                      <a:r>
                        <a:rPr lang="en-US" b="1" dirty="0"/>
                        <a:t>Social Greens </a:t>
                      </a: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183083-7818-FD4B-8E25-54C8A6EE9263}"/>
              </a:ext>
            </a:extLst>
          </p:cNvPr>
          <p:cNvSpPr>
            <a:spLocks noGrp="1"/>
          </p:cNvSpPr>
          <p:nvPr>
            <p:ph type="title"/>
          </p:nvPr>
        </p:nvSpPr>
        <p:spPr/>
        <p:txBody>
          <a:bodyPr/>
          <a:lstStyle/>
          <a:p>
            <a:r>
              <a:rPr lang="en-US" dirty="0"/>
              <a:t>‘Economics of enough’ derivatives</a:t>
            </a:r>
            <a:endParaRPr lang="el-GR" dirty="0"/>
          </a:p>
        </p:txBody>
      </p:sp>
      <p:sp>
        <p:nvSpPr>
          <p:cNvPr id="3" name="Θέση περιεχομένου 2">
            <a:extLst>
              <a:ext uri="{FF2B5EF4-FFF2-40B4-BE49-F238E27FC236}">
                <a16:creationId xmlns:a16="http://schemas.microsoft.com/office/drawing/2014/main" id="{C984D8DE-B298-AA41-A034-9BBC3E3D1994}"/>
              </a:ext>
            </a:extLst>
          </p:cNvPr>
          <p:cNvSpPr>
            <a:spLocks noGrp="1"/>
          </p:cNvSpPr>
          <p:nvPr>
            <p:ph idx="1"/>
          </p:nvPr>
        </p:nvSpPr>
        <p:spPr/>
        <p:txBody>
          <a:bodyPr>
            <a:normAutofit lnSpcReduction="10000"/>
          </a:bodyPr>
          <a:lstStyle/>
          <a:p>
            <a:r>
              <a:rPr lang="en-US" sz="1800" dirty="0"/>
              <a:t>1. To be _________ (sustain), agriculture must provide the farmer with a living. </a:t>
            </a:r>
            <a:endParaRPr lang="el-GR" sz="1800" dirty="0"/>
          </a:p>
          <a:p>
            <a:r>
              <a:rPr lang="en-US" sz="1800" dirty="0"/>
              <a:t>2. In a _______ (prosper) country like this, no one should go hungry.  </a:t>
            </a:r>
            <a:endParaRPr lang="el-GR" sz="1800" dirty="0"/>
          </a:p>
          <a:p>
            <a:r>
              <a:rPr lang="en-US" sz="1800" dirty="0"/>
              <a:t>3. He might be ______ (tolerate) if he manages to restrain his bouts of anger. </a:t>
            </a:r>
          </a:p>
          <a:p>
            <a:r>
              <a:rPr lang="en-US" sz="1800" dirty="0"/>
              <a:t>4. There was evidence that the patients were exposed to the planned ______ (intervene) </a:t>
            </a:r>
            <a:endParaRPr lang="el-GR" sz="1800" dirty="0"/>
          </a:p>
          <a:p>
            <a:r>
              <a:rPr lang="en-US" sz="1800" dirty="0"/>
              <a:t>5. The _________ (difference) in the study was the age of the participants. </a:t>
            </a:r>
            <a:endParaRPr lang="el-GR" sz="1800" dirty="0"/>
          </a:p>
          <a:p>
            <a:r>
              <a:rPr lang="en-US" sz="1800" dirty="0"/>
              <a:t>6. Full _______ (entitle) to fees and maintenance will be offered to all workers. </a:t>
            </a:r>
            <a:endParaRPr lang="el-GR" sz="1800" dirty="0"/>
          </a:p>
          <a:p>
            <a:r>
              <a:rPr lang="en-US" sz="1800" dirty="0"/>
              <a:t>7. They need to reproduce in areas where ________ (emerge) vegetation is present. </a:t>
            </a:r>
            <a:endParaRPr lang="el-GR" sz="1800" dirty="0"/>
          </a:p>
          <a:p>
            <a:r>
              <a:rPr lang="en-US" sz="1800" dirty="0"/>
              <a:t>8. The ________ (reduce) of crime levels is at the heart of the president’s policies. </a:t>
            </a:r>
            <a:endParaRPr lang="el-GR" sz="1800" dirty="0"/>
          </a:p>
          <a:p>
            <a:r>
              <a:rPr lang="en-US" sz="1800" dirty="0"/>
              <a:t>9. He ordered them to survey population ______ (grow). </a:t>
            </a:r>
            <a:endParaRPr lang="el-GR" sz="1800" dirty="0"/>
          </a:p>
          <a:p>
            <a:r>
              <a:rPr lang="en-US" sz="1800" dirty="0"/>
              <a:t>10. It is _______ (question) whether this goal can be achieved.  </a:t>
            </a:r>
            <a:endParaRPr lang="el-GR" sz="1800" dirty="0"/>
          </a:p>
          <a:p>
            <a:endParaRPr lang="el-GR" dirty="0"/>
          </a:p>
        </p:txBody>
      </p:sp>
    </p:spTree>
    <p:extLst>
      <p:ext uri="{BB962C8B-B14F-4D97-AF65-F5344CB8AC3E}">
        <p14:creationId xmlns:p14="http://schemas.microsoft.com/office/powerpoint/2010/main" val="21256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251775391"/>
              </p:ext>
            </p:extLst>
          </p:nvPr>
        </p:nvGraphicFramePr>
        <p:xfrm>
          <a:off x="-1" y="332656"/>
          <a:ext cx="9144000" cy="638535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07304">
                <a:tc>
                  <a:txBody>
                    <a:bodyPr/>
                    <a:lstStyle/>
                    <a:p>
                      <a:pPr algn="ctr"/>
                      <a:r>
                        <a:rPr lang="en-US" b="1" dirty="0"/>
                        <a:t>Worldview </a:t>
                      </a:r>
                      <a:endParaRPr lang="el-GR" b="1" dirty="0"/>
                    </a:p>
                  </a:txBody>
                  <a:tcPr/>
                </a:tc>
                <a:tc>
                  <a:txBody>
                    <a:bodyPr/>
                    <a:lstStyle/>
                    <a:p>
                      <a:pPr algn="ctr"/>
                      <a:r>
                        <a:rPr lang="en-US" b="1" dirty="0"/>
                        <a:t>Causes of </a:t>
                      </a:r>
                    </a:p>
                    <a:p>
                      <a:pPr algn="ctr"/>
                      <a:r>
                        <a:rPr lang="en-US" b="1" dirty="0"/>
                        <a:t>environmental</a:t>
                      </a:r>
                      <a:r>
                        <a:rPr lang="en-US" b="1" baseline="0" dirty="0"/>
                        <a:t> degradation</a:t>
                      </a:r>
                      <a:endParaRPr lang="el-GR" b="1" dirty="0"/>
                    </a:p>
                  </a:txBody>
                  <a:tcPr/>
                </a:tc>
                <a:tc>
                  <a:txBody>
                    <a:bodyPr/>
                    <a:lstStyle/>
                    <a:p>
                      <a:pPr algn="ctr"/>
                      <a:r>
                        <a:rPr lang="en-US" b="1" dirty="0"/>
                        <a:t>Solutions to </a:t>
                      </a:r>
                    </a:p>
                    <a:p>
                      <a:pPr algn="ctr"/>
                      <a:r>
                        <a:rPr lang="en-US" b="1" dirty="0"/>
                        <a:t>environmental</a:t>
                      </a:r>
                      <a:r>
                        <a:rPr lang="en-US" b="1" baseline="0" dirty="0"/>
                        <a:t> degradation </a:t>
                      </a:r>
                      <a:endParaRPr lang="el-GR" b="1" dirty="0"/>
                    </a:p>
                  </a:txBody>
                  <a:tcPr/>
                </a:tc>
                <a:extLst>
                  <a:ext uri="{0D108BD9-81ED-4DB2-BD59-A6C34878D82A}">
                    <a16:rowId xmlns:a16="http://schemas.microsoft.com/office/drawing/2014/main" val="10000"/>
                  </a:ext>
                </a:extLst>
              </a:tr>
              <a:tr h="1313565">
                <a:tc>
                  <a:txBody>
                    <a:bodyPr/>
                    <a:lstStyle/>
                    <a:p>
                      <a:r>
                        <a:rPr lang="en-US" b="1" dirty="0"/>
                        <a:t>Market liberals </a:t>
                      </a:r>
                    </a:p>
                    <a:p>
                      <a:pPr algn="r"/>
                      <a:r>
                        <a:rPr lang="en-US" dirty="0"/>
                        <a:t>WTO, World Bank, </a:t>
                      </a:r>
                    </a:p>
                    <a:p>
                      <a:pPr algn="r"/>
                      <a:r>
                        <a:rPr lang="en-US" dirty="0"/>
                        <a:t>The Economist, </a:t>
                      </a:r>
                      <a:r>
                        <a:rPr lang="en-US" dirty="0" err="1"/>
                        <a:t>Bhagwati</a:t>
                      </a:r>
                      <a:r>
                        <a:rPr lang="en-US" dirty="0"/>
                        <a:t>, </a:t>
                      </a:r>
                      <a:r>
                        <a:rPr lang="en-US" dirty="0" err="1"/>
                        <a:t>Schmidheiny</a:t>
                      </a:r>
                      <a:endParaRPr lang="el-GR" dirty="0"/>
                    </a:p>
                  </a:txBody>
                  <a:tcPr/>
                </a:tc>
                <a:tc>
                  <a:txBody>
                    <a:bodyPr/>
                    <a:lstStyle/>
                    <a:p>
                      <a:r>
                        <a:rPr lang="en-US" dirty="0"/>
                        <a:t>Lack of economic</a:t>
                      </a:r>
                      <a:r>
                        <a:rPr lang="en-US" baseline="0" dirty="0"/>
                        <a:t> growth</a:t>
                      </a:r>
                    </a:p>
                    <a:p>
                      <a:r>
                        <a:rPr lang="en-US" baseline="0" dirty="0"/>
                        <a:t>Distortions, failures, bad policies</a:t>
                      </a:r>
                      <a:endParaRPr lang="el-GR" dirty="0"/>
                    </a:p>
                  </a:txBody>
                  <a:tcPr/>
                </a:tc>
                <a:tc>
                  <a:txBody>
                    <a:bodyPr/>
                    <a:lstStyle/>
                    <a:p>
                      <a:r>
                        <a:rPr lang="en-US" dirty="0"/>
                        <a:t>Technology, </a:t>
                      </a:r>
                    </a:p>
                    <a:p>
                      <a:r>
                        <a:rPr lang="en-US" dirty="0"/>
                        <a:t>trade </a:t>
                      </a:r>
                      <a:r>
                        <a:rPr lang="en-US" dirty="0" err="1"/>
                        <a:t>liberalisation</a:t>
                      </a:r>
                      <a:r>
                        <a:rPr lang="en-US" dirty="0"/>
                        <a:t>, </a:t>
                      </a:r>
                    </a:p>
                    <a:p>
                      <a:r>
                        <a:rPr lang="en-US" dirty="0" err="1"/>
                        <a:t>specialisation</a:t>
                      </a:r>
                      <a:endParaRPr lang="el-GR" dirty="0"/>
                    </a:p>
                  </a:txBody>
                  <a:tcPr/>
                </a:tc>
                <a:extLst>
                  <a:ext uri="{0D108BD9-81ED-4DB2-BD59-A6C34878D82A}">
                    <a16:rowId xmlns:a16="http://schemas.microsoft.com/office/drawing/2014/main" val="10001"/>
                  </a:ext>
                </a:extLst>
              </a:tr>
              <a:tr h="1313565">
                <a:tc>
                  <a:txBody>
                    <a:bodyPr/>
                    <a:lstStyle/>
                    <a:p>
                      <a:r>
                        <a:rPr lang="en-US" b="1" dirty="0" err="1"/>
                        <a:t>Institutionalists</a:t>
                      </a:r>
                      <a:endParaRPr lang="en-US" b="1" dirty="0"/>
                    </a:p>
                    <a:p>
                      <a:pPr algn="r"/>
                      <a:r>
                        <a:rPr lang="en-US" dirty="0"/>
                        <a:t>Moderate market liberals</a:t>
                      </a:r>
                    </a:p>
                    <a:p>
                      <a:pPr algn="r"/>
                      <a:r>
                        <a:rPr lang="en-US" dirty="0"/>
                        <a:t>UN </a:t>
                      </a:r>
                      <a:r>
                        <a:rPr lang="en-US" dirty="0" err="1"/>
                        <a:t>Envir</a:t>
                      </a:r>
                      <a:r>
                        <a:rPr lang="en-US" dirty="0"/>
                        <a:t> </a:t>
                      </a:r>
                      <a:r>
                        <a:rPr lang="en-US" dirty="0" err="1"/>
                        <a:t>Prog</a:t>
                      </a:r>
                      <a:endParaRPr lang="en-US" dirty="0"/>
                    </a:p>
                    <a:p>
                      <a:pPr algn="r"/>
                      <a:r>
                        <a:rPr lang="en-US" dirty="0" err="1"/>
                        <a:t>Gro</a:t>
                      </a:r>
                      <a:r>
                        <a:rPr lang="en-US" dirty="0"/>
                        <a:t> Harlem </a:t>
                      </a:r>
                      <a:r>
                        <a:rPr lang="en-US" dirty="0" err="1"/>
                        <a:t>Bruntland</a:t>
                      </a:r>
                      <a:endParaRPr lang="el-GR" dirty="0"/>
                    </a:p>
                  </a:txBody>
                  <a:tcPr/>
                </a:tc>
                <a:tc>
                  <a:txBody>
                    <a:bodyPr/>
                    <a:lstStyle/>
                    <a:p>
                      <a:r>
                        <a:rPr lang="en-US" dirty="0"/>
                        <a:t>Lack of global cooperation</a:t>
                      </a:r>
                    </a:p>
                    <a:p>
                      <a:r>
                        <a:rPr lang="en-US" dirty="0"/>
                        <a:t>State sovereignty </a:t>
                      </a:r>
                      <a:endParaRPr lang="el-GR" dirty="0"/>
                    </a:p>
                  </a:txBody>
                  <a:tcPr/>
                </a:tc>
                <a:tc>
                  <a:txBody>
                    <a:bodyPr/>
                    <a:lstStyle/>
                    <a:p>
                      <a:r>
                        <a:rPr lang="en-US" dirty="0"/>
                        <a:t>Control at all levels of governance </a:t>
                      </a:r>
                    </a:p>
                    <a:p>
                      <a:r>
                        <a:rPr lang="en-US" dirty="0"/>
                        <a:t>(local, national, intern’)</a:t>
                      </a:r>
                      <a:endParaRPr lang="el-GR" dirty="0"/>
                    </a:p>
                  </a:txBody>
                  <a:tcPr/>
                </a:tc>
                <a:extLst>
                  <a:ext uri="{0D108BD9-81ED-4DB2-BD59-A6C34878D82A}">
                    <a16:rowId xmlns:a16="http://schemas.microsoft.com/office/drawing/2014/main" val="10002"/>
                  </a:ext>
                </a:extLst>
              </a:tr>
              <a:tr h="1616696">
                <a:tc>
                  <a:txBody>
                    <a:bodyPr/>
                    <a:lstStyle/>
                    <a:p>
                      <a:r>
                        <a:rPr lang="en-US" b="1" dirty="0" err="1"/>
                        <a:t>Bioenvironmentalists</a:t>
                      </a:r>
                      <a:endParaRPr lang="en-US" b="1" dirty="0"/>
                    </a:p>
                    <a:p>
                      <a:pPr algn="r"/>
                      <a:r>
                        <a:rPr lang="en-US" dirty="0"/>
                        <a:t>Gaia Hypothesis, </a:t>
                      </a:r>
                    </a:p>
                    <a:p>
                      <a:pPr algn="r"/>
                      <a:r>
                        <a:rPr lang="en-US" dirty="0"/>
                        <a:t>Lovelock, Rees, Daly</a:t>
                      </a:r>
                    </a:p>
                    <a:p>
                      <a:pPr algn="r"/>
                      <a:r>
                        <a:rPr lang="en-US" dirty="0" err="1"/>
                        <a:t>Ehrich</a:t>
                      </a:r>
                      <a:r>
                        <a:rPr lang="en-US" dirty="0"/>
                        <a:t>, Hardin, </a:t>
                      </a:r>
                    </a:p>
                    <a:p>
                      <a:pPr algn="r"/>
                      <a:r>
                        <a:rPr lang="en-US" dirty="0"/>
                        <a:t>The Tragedy of Commons </a:t>
                      </a:r>
                      <a:endParaRPr lang="el-GR" dirty="0"/>
                    </a:p>
                  </a:txBody>
                  <a:tcPr/>
                </a:tc>
                <a:tc>
                  <a:txBody>
                    <a:bodyPr/>
                    <a:lstStyle/>
                    <a:p>
                      <a:r>
                        <a:rPr lang="en-US" dirty="0"/>
                        <a:t>Population growth, overfishing, deforestation, species loss, unstable weather, </a:t>
                      </a:r>
                      <a:r>
                        <a:rPr lang="en-US" dirty="0" err="1"/>
                        <a:t>globalisation</a:t>
                      </a:r>
                      <a:r>
                        <a:rPr lang="en-US" dirty="0"/>
                        <a:t>, overconsumption</a:t>
                      </a:r>
                      <a:r>
                        <a:rPr lang="el-GR" dirty="0"/>
                        <a:t>, </a:t>
                      </a:r>
                      <a:r>
                        <a:rPr lang="en-US" dirty="0"/>
                        <a:t>idea of infinite economic growth, </a:t>
                      </a:r>
                      <a:endParaRPr lang="el-GR" dirty="0"/>
                    </a:p>
                  </a:txBody>
                  <a:tcPr/>
                </a:tc>
                <a:tc>
                  <a:txBody>
                    <a:bodyPr/>
                    <a:lstStyle/>
                    <a:p>
                      <a:r>
                        <a:rPr lang="en-US" dirty="0"/>
                        <a:t>Curb population growth, family planning, </a:t>
                      </a:r>
                    </a:p>
                    <a:p>
                      <a:r>
                        <a:rPr lang="en-US" dirty="0"/>
                        <a:t>less immigration to rich countries, </a:t>
                      </a:r>
                    </a:p>
                    <a:p>
                      <a:r>
                        <a:rPr lang="en-US" dirty="0"/>
                        <a:t>government with coercive powers</a:t>
                      </a:r>
                      <a:endParaRPr lang="el-GR" dirty="0"/>
                    </a:p>
                  </a:txBody>
                  <a:tcPr/>
                </a:tc>
                <a:extLst>
                  <a:ext uri="{0D108BD9-81ED-4DB2-BD59-A6C34878D82A}">
                    <a16:rowId xmlns:a16="http://schemas.microsoft.com/office/drawing/2014/main" val="10003"/>
                  </a:ext>
                </a:extLst>
              </a:tr>
              <a:tr h="1313565">
                <a:tc>
                  <a:txBody>
                    <a:bodyPr/>
                    <a:lstStyle/>
                    <a:p>
                      <a:r>
                        <a:rPr lang="en-US" b="1" dirty="0"/>
                        <a:t>Social Greens </a:t>
                      </a:r>
                    </a:p>
                    <a:p>
                      <a:pPr algn="r"/>
                      <a:r>
                        <a:rPr lang="en-US" dirty="0"/>
                        <a:t>Marxist thought, </a:t>
                      </a:r>
                    </a:p>
                    <a:p>
                      <a:pPr algn="r"/>
                      <a:r>
                        <a:rPr lang="en-US" dirty="0" err="1"/>
                        <a:t>Vandana</a:t>
                      </a:r>
                      <a:r>
                        <a:rPr lang="en-US" dirty="0"/>
                        <a:t> Shiva, </a:t>
                      </a:r>
                    </a:p>
                    <a:p>
                      <a:pPr algn="r"/>
                      <a:r>
                        <a:rPr lang="en-US" dirty="0"/>
                        <a:t>Sachs, Ed Goldsmith </a:t>
                      </a:r>
                      <a:endParaRPr lang="el-GR" dirty="0"/>
                    </a:p>
                  </a:txBody>
                  <a:tcPr/>
                </a:tc>
                <a:tc>
                  <a:txBody>
                    <a:bodyPr/>
                    <a:lstStyle/>
                    <a:p>
                      <a:r>
                        <a:rPr lang="en-US" dirty="0"/>
                        <a:t>Inequality, capitalism </a:t>
                      </a:r>
                    </a:p>
                    <a:p>
                      <a:r>
                        <a:rPr lang="en-US" dirty="0" err="1"/>
                        <a:t>globalisation</a:t>
                      </a:r>
                      <a:r>
                        <a:rPr lang="en-US" dirty="0"/>
                        <a:t> breeds injustice, overconsumption, </a:t>
                      </a:r>
                      <a:endParaRPr lang="el-GR" dirty="0"/>
                    </a:p>
                  </a:txBody>
                  <a:tcPr/>
                </a:tc>
                <a:tc>
                  <a:txBody>
                    <a:bodyPr/>
                    <a:lstStyle/>
                    <a:p>
                      <a:r>
                        <a:rPr lang="en-US" dirty="0"/>
                        <a:t>Local community autonomy </a:t>
                      </a:r>
                      <a:endParaRPr lang="el-G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242685"/>
            <a:ext cx="8686800" cy="1056042"/>
          </a:xfrm>
        </p:spPr>
        <p:txBody>
          <a:bodyPr>
            <a:normAutofit fontScale="90000"/>
          </a:bodyPr>
          <a:lstStyle/>
          <a:p>
            <a:r>
              <a:rPr lang="en-US" dirty="0"/>
              <a:t>Lead-in to the ‘economics of enough’</a:t>
            </a:r>
            <a:br>
              <a:rPr lang="el-GR" dirty="0"/>
            </a:br>
            <a:endParaRPr lang="en-US" dirty="0"/>
          </a:p>
        </p:txBody>
      </p:sp>
      <p:sp>
        <p:nvSpPr>
          <p:cNvPr id="5" name="Ορθογώνιο 4"/>
          <p:cNvSpPr/>
          <p:nvPr/>
        </p:nvSpPr>
        <p:spPr>
          <a:xfrm>
            <a:off x="1170086" y="1340768"/>
            <a:ext cx="7722394" cy="5078313"/>
          </a:xfrm>
          <a:prstGeom prst="rect">
            <a:avLst/>
          </a:prstGeom>
        </p:spPr>
        <p:txBody>
          <a:bodyPr wrap="square">
            <a:spAutoFit/>
          </a:bodyPr>
          <a:lstStyle/>
          <a:p>
            <a:pPr algn="just" fontAlgn="base"/>
            <a:r>
              <a:rPr lang="en-US" dirty="0" err="1">
                <a:latin typeface="Arial Narrow" pitchFamily="34" charset="0"/>
              </a:rPr>
              <a:t>Dr</a:t>
            </a:r>
            <a:r>
              <a:rPr lang="en-US" dirty="0">
                <a:latin typeface="Arial Narrow" pitchFamily="34" charset="0"/>
              </a:rPr>
              <a:t> Daniel O'Neill</a:t>
            </a:r>
          </a:p>
          <a:p>
            <a:pPr algn="just" fontAlgn="base"/>
            <a:r>
              <a:rPr lang="en-US" dirty="0">
                <a:latin typeface="Arial Narrow" pitchFamily="34" charset="0"/>
              </a:rPr>
              <a:t>Lecturer in Environmental and Ecological Economics</a:t>
            </a:r>
          </a:p>
          <a:p>
            <a:pPr algn="just" fontAlgn="base"/>
            <a:r>
              <a:rPr lang="en-US" b="1" dirty="0">
                <a:latin typeface="Arial Narrow" pitchFamily="34" charset="0"/>
              </a:rPr>
              <a:t>Biography</a:t>
            </a:r>
          </a:p>
          <a:p>
            <a:pPr algn="just" fontAlgn="base"/>
            <a:r>
              <a:rPr lang="en-US" dirty="0">
                <a:latin typeface="Arial Narrow" pitchFamily="34" charset="0"/>
              </a:rPr>
              <a:t>Lecturer in Environmental and Ecological Economics at the University of Leeds, and the current leader of the </a:t>
            </a:r>
            <a:r>
              <a:rPr lang="en-US" dirty="0">
                <a:latin typeface="Arial Narrow" pitchFamily="34" charset="0"/>
                <a:hlinkClick r:id="rId2"/>
              </a:rPr>
              <a:t>Economics and Policy for Sustainability Research Group</a:t>
            </a:r>
            <a:r>
              <a:rPr lang="en-US" dirty="0">
                <a:latin typeface="Arial Narrow" pitchFamily="34" charset="0"/>
              </a:rPr>
              <a:t>. </a:t>
            </a:r>
          </a:p>
          <a:p>
            <a:pPr algn="just" fontAlgn="base"/>
            <a:endParaRPr lang="en-US" dirty="0">
              <a:latin typeface="Arial Narrow" pitchFamily="34" charset="0"/>
            </a:endParaRPr>
          </a:p>
          <a:p>
            <a:pPr algn="just" fontAlgn="base"/>
            <a:r>
              <a:rPr lang="en-US" b="1" dirty="0">
                <a:latin typeface="Arial Narrow" pitchFamily="34" charset="0"/>
              </a:rPr>
              <a:t>Research interests</a:t>
            </a:r>
            <a:r>
              <a:rPr lang="en-US" dirty="0">
                <a:latin typeface="Arial Narrow" pitchFamily="34" charset="0"/>
              </a:rPr>
              <a:t>: </a:t>
            </a:r>
          </a:p>
          <a:p>
            <a:pPr algn="just" fontAlgn="base"/>
            <a:r>
              <a:rPr lang="en-US" dirty="0">
                <a:latin typeface="Arial Narrow" pitchFamily="34" charset="0"/>
              </a:rPr>
              <a:t>changes that would be needed to achieve a sustainable economy within planetary boundaries and the relationships between resource use and human well-being.</a:t>
            </a:r>
          </a:p>
          <a:p>
            <a:pPr algn="just" fontAlgn="base"/>
            <a:endParaRPr lang="en-US" dirty="0">
              <a:latin typeface="Arial Narrow" pitchFamily="34" charset="0"/>
            </a:endParaRPr>
          </a:p>
          <a:p>
            <a:pPr algn="just" fontAlgn="base"/>
            <a:r>
              <a:rPr lang="en-US" dirty="0">
                <a:latin typeface="Arial Narrow" pitchFamily="34" charset="0"/>
              </a:rPr>
              <a:t>concept of a "steady-state economy" (an economy where resource use and waste emissions are </a:t>
            </a:r>
            <a:r>
              <a:rPr lang="en-US" dirty="0" err="1">
                <a:latin typeface="Arial Narrow" pitchFamily="34" charset="0"/>
              </a:rPr>
              <a:t>stabilised</a:t>
            </a:r>
            <a:r>
              <a:rPr lang="en-US" dirty="0">
                <a:latin typeface="Arial Narrow" pitchFamily="34" charset="0"/>
              </a:rPr>
              <a:t>, and kept within ecological limits ).</a:t>
            </a:r>
          </a:p>
          <a:p>
            <a:pPr algn="just" fontAlgn="base"/>
            <a:endParaRPr lang="en-US" dirty="0">
              <a:latin typeface="Arial Narrow" pitchFamily="34" charset="0"/>
            </a:endParaRPr>
          </a:p>
          <a:p>
            <a:pPr algn="just" fontAlgn="base"/>
            <a:r>
              <a:rPr lang="en-US" dirty="0">
                <a:latin typeface="Arial Narrow" pitchFamily="34" charset="0"/>
              </a:rPr>
              <a:t>Co-author (with Rob Dietz) of the book </a:t>
            </a:r>
            <a:r>
              <a:rPr lang="en-US" i="1" dirty="0">
                <a:latin typeface="Arial Narrow" pitchFamily="34" charset="0"/>
                <a:hlinkClick r:id="rId3"/>
              </a:rPr>
              <a:t>Enough Is Enough: Building a Sustainable Economy in a World of Finite Resources</a:t>
            </a:r>
            <a:r>
              <a:rPr lang="en-US" dirty="0">
                <a:latin typeface="Arial Narrow" pitchFamily="34" charset="0"/>
              </a:rPr>
              <a:t>, which has been made into a </a:t>
            </a:r>
            <a:r>
              <a:rPr lang="en-US" dirty="0">
                <a:latin typeface="Arial Narrow" pitchFamily="34" charset="0"/>
                <a:hlinkClick r:id="rId4"/>
              </a:rPr>
              <a:t>short film</a:t>
            </a:r>
            <a:r>
              <a:rPr lang="en-US" dirty="0">
                <a:latin typeface="Arial Narrow" pitchFamily="34" charset="0"/>
              </a:rPr>
              <a:t>. In his recent research, he’s developed a </a:t>
            </a:r>
            <a:r>
              <a:rPr lang="en-US" dirty="0">
                <a:latin typeface="Arial Narrow" pitchFamily="34" charset="0"/>
                <a:hlinkClick r:id="rId5"/>
              </a:rPr>
              <a:t>system of national indicators</a:t>
            </a:r>
            <a:r>
              <a:rPr lang="en-US" dirty="0">
                <a:latin typeface="Arial Narrow" pitchFamily="34" charset="0"/>
              </a:rPr>
              <a:t> to measure how close countries are to a steady-state economy, and what proximity to such an economy means for their social performance.</a:t>
            </a:r>
          </a:p>
        </p:txBody>
      </p:sp>
    </p:spTree>
    <p:extLst>
      <p:ext uri="{BB962C8B-B14F-4D97-AF65-F5344CB8AC3E}">
        <p14:creationId xmlns:p14="http://schemas.microsoft.com/office/powerpoint/2010/main" val="305523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A07681-AA49-BB48-B6A3-54762A859C9E}"/>
              </a:ext>
            </a:extLst>
          </p:cNvPr>
          <p:cNvSpPr>
            <a:spLocks noGrp="1"/>
          </p:cNvSpPr>
          <p:nvPr>
            <p:ph idx="4294967295"/>
          </p:nvPr>
        </p:nvSpPr>
        <p:spPr>
          <a:xfrm>
            <a:off x="762000" y="2636912"/>
            <a:ext cx="7620000" cy="4572000"/>
          </a:xfrm>
        </p:spPr>
        <p:txBody>
          <a:bodyPr/>
          <a:lstStyle/>
          <a:p>
            <a:r>
              <a:rPr lang="en-US" dirty="0"/>
              <a:t>Watch the ‘Economics of enough’ and complete the google form</a:t>
            </a:r>
          </a:p>
          <a:p>
            <a:r>
              <a:rPr lang="en-US" dirty="0">
                <a:hlinkClick r:id="rId2"/>
              </a:rPr>
              <a:t>https://forms.gle/eZ4ATNQWcoLkavUEA</a:t>
            </a:r>
            <a:endParaRPr lang="el-GR" dirty="0"/>
          </a:p>
          <a:p>
            <a:endParaRPr lang="el-GR" dirty="0"/>
          </a:p>
        </p:txBody>
      </p:sp>
    </p:spTree>
    <p:extLst>
      <p:ext uri="{BB962C8B-B14F-4D97-AF65-F5344CB8AC3E}">
        <p14:creationId xmlns:p14="http://schemas.microsoft.com/office/powerpoint/2010/main" val="279927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B2238-669E-D845-934D-73E4EDBB412E}"/>
              </a:ext>
            </a:extLst>
          </p:cNvPr>
          <p:cNvSpPr>
            <a:spLocks noGrp="1"/>
          </p:cNvSpPr>
          <p:nvPr>
            <p:ph type="title"/>
          </p:nvPr>
        </p:nvSpPr>
        <p:spPr/>
        <p:txBody>
          <a:bodyPr/>
          <a:lstStyle/>
          <a:p>
            <a:r>
              <a:rPr lang="en-US" dirty="0"/>
              <a:t>Economics of enough</a:t>
            </a:r>
            <a:endParaRPr lang="el-GR" dirty="0"/>
          </a:p>
        </p:txBody>
      </p:sp>
      <p:sp>
        <p:nvSpPr>
          <p:cNvPr id="3" name="Θέση περιεχομένου 2">
            <a:extLst>
              <a:ext uri="{FF2B5EF4-FFF2-40B4-BE49-F238E27FC236}">
                <a16:creationId xmlns:a16="http://schemas.microsoft.com/office/drawing/2014/main" id="{86E02218-48A7-2A4A-BE70-4E9018F68058}"/>
              </a:ext>
            </a:extLst>
          </p:cNvPr>
          <p:cNvSpPr>
            <a:spLocks noGrp="1"/>
          </p:cNvSpPr>
          <p:nvPr>
            <p:ph idx="1"/>
          </p:nvPr>
        </p:nvSpPr>
        <p:spPr>
          <a:xfrm>
            <a:off x="1043608" y="2492896"/>
            <a:ext cx="7620000" cy="4572000"/>
          </a:xfrm>
        </p:spPr>
        <p:txBody>
          <a:bodyPr/>
          <a:lstStyle/>
          <a:p>
            <a:r>
              <a:rPr lang="en-US" dirty="0"/>
              <a:t>What is the speaker’s core argument? </a:t>
            </a:r>
          </a:p>
          <a:p>
            <a:r>
              <a:rPr lang="en-US" dirty="0"/>
              <a:t>What are three reasons to question growth?</a:t>
            </a:r>
          </a:p>
          <a:p>
            <a:r>
              <a:rPr lang="en-US" dirty="0"/>
              <a:t>What is alternative solution is suggested? </a:t>
            </a:r>
          </a:p>
          <a:p>
            <a:r>
              <a:rPr lang="en-US" dirty="0"/>
              <a:t>What needs to be done?</a:t>
            </a:r>
            <a:endParaRPr lang="el-GR" dirty="0"/>
          </a:p>
        </p:txBody>
      </p:sp>
    </p:spTree>
    <p:extLst>
      <p:ext uri="{BB962C8B-B14F-4D97-AF65-F5344CB8AC3E}">
        <p14:creationId xmlns:p14="http://schemas.microsoft.com/office/powerpoint/2010/main" val="166771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B2238-669E-D845-934D-73E4EDBB412E}"/>
              </a:ext>
            </a:extLst>
          </p:cNvPr>
          <p:cNvSpPr>
            <a:spLocks noGrp="1"/>
          </p:cNvSpPr>
          <p:nvPr>
            <p:ph type="title"/>
          </p:nvPr>
        </p:nvSpPr>
        <p:spPr/>
        <p:txBody>
          <a:bodyPr/>
          <a:lstStyle/>
          <a:p>
            <a:r>
              <a:rPr lang="en-US" dirty="0"/>
              <a:t>Economics of enough</a:t>
            </a:r>
            <a:endParaRPr lang="el-GR" dirty="0"/>
          </a:p>
        </p:txBody>
      </p:sp>
      <p:sp>
        <p:nvSpPr>
          <p:cNvPr id="3" name="Θέση περιεχομένου 2">
            <a:extLst>
              <a:ext uri="{FF2B5EF4-FFF2-40B4-BE49-F238E27FC236}">
                <a16:creationId xmlns:a16="http://schemas.microsoft.com/office/drawing/2014/main" id="{86E02218-48A7-2A4A-BE70-4E9018F68058}"/>
              </a:ext>
            </a:extLst>
          </p:cNvPr>
          <p:cNvSpPr>
            <a:spLocks noGrp="1"/>
          </p:cNvSpPr>
          <p:nvPr>
            <p:ph idx="1"/>
          </p:nvPr>
        </p:nvSpPr>
        <p:spPr>
          <a:xfrm>
            <a:off x="1043608" y="2060848"/>
            <a:ext cx="7620000" cy="4572000"/>
          </a:xfrm>
        </p:spPr>
        <p:txBody>
          <a:bodyPr>
            <a:normAutofit/>
          </a:bodyPr>
          <a:lstStyle/>
          <a:p>
            <a:r>
              <a:rPr lang="en-US" sz="2400" b="1" dirty="0"/>
              <a:t>Core argument</a:t>
            </a:r>
            <a:r>
              <a:rPr lang="en-US" sz="2400" dirty="0"/>
              <a:t>: economic growth is not always the ideal solution  </a:t>
            </a:r>
          </a:p>
          <a:p>
            <a:r>
              <a:rPr lang="en-US" sz="2400" b="1" dirty="0"/>
              <a:t>Reasons to question growth</a:t>
            </a:r>
            <a:r>
              <a:rPr lang="en-US" sz="2400" dirty="0"/>
              <a:t>: Environmental, Social, Practical</a:t>
            </a:r>
          </a:p>
          <a:p>
            <a:r>
              <a:rPr lang="en-US" sz="2400" b="1" dirty="0"/>
              <a:t>Solution</a:t>
            </a:r>
            <a:r>
              <a:rPr lang="en-US" sz="2400" dirty="0"/>
              <a:t>: steady – state economy  </a:t>
            </a:r>
          </a:p>
          <a:p>
            <a:r>
              <a:rPr lang="en-US" sz="2400" b="1" dirty="0"/>
              <a:t>What must be done</a:t>
            </a:r>
            <a:r>
              <a:rPr lang="en-US" sz="2400" dirty="0"/>
              <a:t>: a) break policies that support the weak link bet growth &amp; job creation (e.g. working time reduction) b) have interventions to deal with inequality of income rather than depend on economic growth c) banking system reform – loans should come from actual money</a:t>
            </a:r>
            <a:endParaRPr lang="el-GR" sz="2400" dirty="0"/>
          </a:p>
        </p:txBody>
      </p:sp>
    </p:spTree>
    <p:extLst>
      <p:ext uri="{BB962C8B-B14F-4D97-AF65-F5344CB8AC3E}">
        <p14:creationId xmlns:p14="http://schemas.microsoft.com/office/powerpoint/2010/main" val="205643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6ED23-30A8-424A-A85A-0D562F43F353}"/>
              </a:ext>
            </a:extLst>
          </p:cNvPr>
          <p:cNvSpPr>
            <a:spLocks noGrp="1"/>
          </p:cNvSpPr>
          <p:nvPr>
            <p:ph type="title"/>
          </p:nvPr>
        </p:nvSpPr>
        <p:spPr/>
        <p:txBody>
          <a:bodyPr/>
          <a:lstStyle/>
          <a:p>
            <a:r>
              <a:rPr lang="en-US" dirty="0"/>
              <a:t>Oral Synthesis</a:t>
            </a:r>
            <a:endParaRPr lang="el-GR" dirty="0"/>
          </a:p>
        </p:txBody>
      </p:sp>
      <p:sp>
        <p:nvSpPr>
          <p:cNvPr id="3" name="Θέση περιεχομένου 2">
            <a:extLst>
              <a:ext uri="{FF2B5EF4-FFF2-40B4-BE49-F238E27FC236}">
                <a16:creationId xmlns:a16="http://schemas.microsoft.com/office/drawing/2014/main" id="{FA29F43A-6E4B-CC47-9DE0-5AA7781000C7}"/>
              </a:ext>
            </a:extLst>
          </p:cNvPr>
          <p:cNvSpPr>
            <a:spLocks noGrp="1"/>
          </p:cNvSpPr>
          <p:nvPr>
            <p:ph idx="1"/>
          </p:nvPr>
        </p:nvSpPr>
        <p:spPr>
          <a:xfrm>
            <a:off x="1043608" y="1988840"/>
            <a:ext cx="7620000" cy="4572000"/>
          </a:xfrm>
        </p:spPr>
        <p:txBody>
          <a:bodyPr/>
          <a:lstStyle/>
          <a:p>
            <a:r>
              <a:rPr lang="en-US" dirty="0"/>
              <a:t>Prepare to speak for 30 secs on the following: </a:t>
            </a:r>
          </a:p>
          <a:p>
            <a:r>
              <a:rPr lang="en-US" dirty="0"/>
              <a:t>Which of the 4 worldviews does the speaker seem to agree with</a:t>
            </a:r>
            <a:r>
              <a:rPr lang="el-GR" dirty="0"/>
              <a:t> </a:t>
            </a:r>
            <a:r>
              <a:rPr lang="en-US" dirty="0"/>
              <a:t>and why?</a:t>
            </a:r>
          </a:p>
          <a:p>
            <a:r>
              <a:rPr lang="en-US" dirty="0"/>
              <a:t>Which of the 4 worldviews do you tend to agree with and why?</a:t>
            </a:r>
          </a:p>
          <a:p>
            <a:r>
              <a:rPr lang="en-US" dirty="0"/>
              <a:t>Which points made by Dan O’Neill do you agree or disagree with and why?</a:t>
            </a:r>
            <a:endParaRPr lang="el-GR" dirty="0"/>
          </a:p>
        </p:txBody>
      </p:sp>
    </p:spTree>
    <p:extLst>
      <p:ext uri="{BB962C8B-B14F-4D97-AF65-F5344CB8AC3E}">
        <p14:creationId xmlns:p14="http://schemas.microsoft.com/office/powerpoint/2010/main" val="87150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8202A-BA1D-E44F-A908-9383FE863170}"/>
              </a:ext>
            </a:extLst>
          </p:cNvPr>
          <p:cNvSpPr>
            <a:spLocks noGrp="1"/>
          </p:cNvSpPr>
          <p:nvPr>
            <p:ph type="title"/>
          </p:nvPr>
        </p:nvSpPr>
        <p:spPr/>
        <p:txBody>
          <a:bodyPr>
            <a:normAutofit fontScale="90000"/>
          </a:bodyPr>
          <a:lstStyle/>
          <a:p>
            <a:r>
              <a:rPr lang="en-US" dirty="0"/>
              <a:t>Written synthesis APA in text citations</a:t>
            </a:r>
            <a:endParaRPr lang="el-GR" dirty="0"/>
          </a:p>
        </p:txBody>
      </p:sp>
      <p:sp>
        <p:nvSpPr>
          <p:cNvPr id="3" name="Θέση περιεχομένου 2">
            <a:extLst>
              <a:ext uri="{FF2B5EF4-FFF2-40B4-BE49-F238E27FC236}">
                <a16:creationId xmlns:a16="http://schemas.microsoft.com/office/drawing/2014/main" id="{2E882248-2D55-7742-9FC0-67ACF5CC3A50}"/>
              </a:ext>
            </a:extLst>
          </p:cNvPr>
          <p:cNvSpPr>
            <a:spLocks noGrp="1"/>
          </p:cNvSpPr>
          <p:nvPr>
            <p:ph idx="1"/>
          </p:nvPr>
        </p:nvSpPr>
        <p:spPr>
          <a:xfrm>
            <a:off x="395536" y="1676400"/>
            <a:ext cx="8519864" cy="4572000"/>
          </a:xfrm>
        </p:spPr>
        <p:txBody>
          <a:bodyPr/>
          <a:lstStyle/>
          <a:p>
            <a:r>
              <a:rPr lang="en-US" dirty="0"/>
              <a:t>Authors’ last names &amp; date of publication</a:t>
            </a:r>
          </a:p>
          <a:p>
            <a:r>
              <a:rPr lang="en-US" dirty="0"/>
              <a:t>According to Bower (2018), …x….</a:t>
            </a:r>
          </a:p>
          <a:p>
            <a:r>
              <a:rPr lang="en-US" dirty="0"/>
              <a:t>As stated in Bower (2018), …x...</a:t>
            </a:r>
          </a:p>
          <a:p>
            <a:r>
              <a:rPr lang="en-US" dirty="0"/>
              <a:t>As Bower (2018) reports, …x….</a:t>
            </a:r>
          </a:p>
          <a:p>
            <a:r>
              <a:rPr lang="en-US" dirty="0"/>
              <a:t>Bower (2018) claims/states/reports that …x...</a:t>
            </a:r>
          </a:p>
          <a:p>
            <a:r>
              <a:rPr lang="en-US" dirty="0"/>
              <a:t> …x…. (Bower, 2018).</a:t>
            </a:r>
          </a:p>
          <a:p>
            <a:r>
              <a:rPr lang="en-US" dirty="0"/>
              <a:t>Bower (2018) and </a:t>
            </a:r>
            <a:r>
              <a:rPr lang="en-US" dirty="0" err="1"/>
              <a:t>Nales</a:t>
            </a:r>
            <a:r>
              <a:rPr lang="en-US" dirty="0"/>
              <a:t> (2020) agree/claim ..x.. </a:t>
            </a:r>
            <a:endParaRPr lang="el-GR" dirty="0"/>
          </a:p>
        </p:txBody>
      </p:sp>
    </p:spTree>
    <p:extLst>
      <p:ext uri="{BB962C8B-B14F-4D97-AF65-F5344CB8AC3E}">
        <p14:creationId xmlns:p14="http://schemas.microsoft.com/office/powerpoint/2010/main" val="2268281975"/>
      </p:ext>
    </p:extLst>
  </p:cSld>
  <p:clrMapOvr>
    <a:masterClrMapping/>
  </p:clrMapOvr>
</p:sld>
</file>

<file path=ppt/theme/theme1.xml><?xml version="1.0" encoding="utf-8"?>
<a:theme xmlns:a="http://schemas.openxmlformats.org/drawingml/2006/main" name="TS101881357">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TS101881357</Template>
  <TotalTime>576</TotalTime>
  <Words>2179</Words>
  <Application>Microsoft Macintosh PowerPoint</Application>
  <PresentationFormat>Προβολή στην οθόνη (4:3)</PresentationFormat>
  <Paragraphs>159</Paragraphs>
  <Slides>20</Slides>
  <Notes>0</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25" baseType="lpstr">
      <vt:lpstr>Arial</vt:lpstr>
      <vt:lpstr>Arial Narrow</vt:lpstr>
      <vt:lpstr>Calibri</vt:lpstr>
      <vt:lpstr>TS101881357</vt:lpstr>
      <vt:lpstr>Έγγραφο</vt:lpstr>
      <vt:lpstr>Critical synthesis from a reading and a listening source</vt:lpstr>
      <vt:lpstr>Four Worldviews on Global Environmental Change</vt:lpstr>
      <vt:lpstr>Παρουσίαση του PowerPoint</vt:lpstr>
      <vt:lpstr>Lead-in to the ‘economics of enough’ </vt:lpstr>
      <vt:lpstr>Παρουσίαση του PowerPoint</vt:lpstr>
      <vt:lpstr>Economics of enough</vt:lpstr>
      <vt:lpstr>Economics of enough</vt:lpstr>
      <vt:lpstr>Oral Synthesis</vt:lpstr>
      <vt:lpstr>Written synthesis APA in text citations</vt:lpstr>
      <vt:lpstr>Written synthesis Reporting verbs</vt:lpstr>
      <vt:lpstr>Written synthesis</vt:lpstr>
      <vt:lpstr>Written synthesis</vt:lpstr>
      <vt:lpstr>4 worldviews on environment: Word Matching</vt:lpstr>
      <vt:lpstr>Word Matching</vt:lpstr>
      <vt:lpstr>4 worldviews on environment: blank fill in</vt:lpstr>
      <vt:lpstr>4 worldviews: derivatives </vt:lpstr>
      <vt:lpstr>Derivatives </vt:lpstr>
      <vt:lpstr>Verb form cloze </vt:lpstr>
      <vt:lpstr>Verb form cloze  answers </vt:lpstr>
      <vt:lpstr>‘Economics of enough’ derivatives</vt:lpstr>
    </vt:vector>
  </TitlesOfParts>
  <Company>uom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Worldviews on Global Environmental Change</dc:title>
  <dc:creator>user</dc:creator>
  <dc:description>animated 2010 green global template from PresentationPro.com</dc:description>
  <cp:lastModifiedBy>Ifigeneia Machili</cp:lastModifiedBy>
  <cp:revision>48</cp:revision>
  <dcterms:created xsi:type="dcterms:W3CDTF">2014-10-24T06:08:55Z</dcterms:created>
  <dcterms:modified xsi:type="dcterms:W3CDTF">2022-04-05T15:33:34Z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