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4"/>
  </p:notesMasterIdLst>
  <p:sldIdLst>
    <p:sldId id="330" r:id="rId2"/>
    <p:sldId id="331" r:id="rId3"/>
    <p:sldId id="327" r:id="rId4"/>
    <p:sldId id="328" r:id="rId5"/>
    <p:sldId id="329" r:id="rId6"/>
    <p:sldId id="333" r:id="rId7"/>
    <p:sldId id="317" r:id="rId8"/>
    <p:sldId id="318" r:id="rId9"/>
    <p:sldId id="256" r:id="rId10"/>
    <p:sldId id="257" r:id="rId11"/>
    <p:sldId id="258" r:id="rId12"/>
    <p:sldId id="25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81818" autoAdjust="0"/>
  </p:normalViewPr>
  <p:slideViewPr>
    <p:cSldViewPr snapToGrid="0">
      <p:cViewPr varScale="1">
        <p:scale>
          <a:sx n="59" d="100"/>
          <a:sy n="59" d="100"/>
        </p:scale>
        <p:origin x="3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D99FA3-7A46-409B-A60B-51BA11CC4F9C}" type="datetimeFigureOut">
              <a:rPr lang="el-GR" smtClean="0"/>
              <a:t>22/4/2021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A08C1-A181-405B-9728-EF5B4598AE8A}" type="slidenum">
              <a:rPr lang="el-GR" smtClean="0"/>
              <a:t>‹#›</a:t>
            </a:fld>
            <a:endParaRPr lang="el-GR"/>
          </a:p>
        </p:txBody>
      </p:sp>
    </p:spTree>
    <p:extLst>
      <p:ext uri="{BB962C8B-B14F-4D97-AF65-F5344CB8AC3E}">
        <p14:creationId xmlns:p14="http://schemas.microsoft.com/office/powerpoint/2010/main" val="1756541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Ο πίνακας δείχνει πόσες φορές ένα συμβάν ακολουθεί ένα άλλο συνολικά μέσα στη λίστα με τα συμβάντα.</a:t>
            </a:r>
          </a:p>
        </p:txBody>
      </p:sp>
      <p:sp>
        <p:nvSpPr>
          <p:cNvPr id="4" name="Θέση αριθμού διαφάνειας 3"/>
          <p:cNvSpPr>
            <a:spLocks noGrp="1"/>
          </p:cNvSpPr>
          <p:nvPr>
            <p:ph type="sldNum" sz="quarter" idx="5"/>
          </p:nvPr>
        </p:nvSpPr>
        <p:spPr/>
        <p:txBody>
          <a:bodyPr/>
          <a:lstStyle/>
          <a:p>
            <a:fld id="{79DA08C1-A181-405B-9728-EF5B4598AE8A}" type="slidenum">
              <a:rPr lang="el-GR" smtClean="0"/>
              <a:t>3</a:t>
            </a:fld>
            <a:endParaRPr lang="el-GR"/>
          </a:p>
        </p:txBody>
      </p:sp>
    </p:spTree>
    <p:extLst>
      <p:ext uri="{BB962C8B-B14F-4D97-AF65-F5344CB8AC3E}">
        <p14:creationId xmlns:p14="http://schemas.microsoft.com/office/powerpoint/2010/main" val="708380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79DA08C1-A181-405B-9728-EF5B4598AE8A}" type="slidenum">
              <a:rPr lang="el-GR" smtClean="0"/>
              <a:t>4</a:t>
            </a:fld>
            <a:endParaRPr lang="el-GR"/>
          </a:p>
        </p:txBody>
      </p:sp>
    </p:spTree>
    <p:extLst>
      <p:ext uri="{BB962C8B-B14F-4D97-AF65-F5344CB8AC3E}">
        <p14:creationId xmlns:p14="http://schemas.microsoft.com/office/powerpoint/2010/main" val="236929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Το μοντέλο στο αριστερό μέρος περιέχει τη μετάβαση </a:t>
            </a:r>
            <a:r>
              <a:rPr lang="en-GB" dirty="0"/>
              <a:t>a -&gt; e </a:t>
            </a:r>
            <a:r>
              <a:rPr lang="el-GR" dirty="0"/>
              <a:t>επειδή η τιμή κατωφλίου για τις συχνότητες είναι 2 δηλαδή θέλουμε μεταβάσεις με συχνότητα πάνω από 2. Το μοντέλο στο δεξί μέρος δεν περιέχει τη μετάβαση </a:t>
            </a:r>
            <a:r>
              <a:rPr lang="en-GB" dirty="0"/>
              <a:t>a -&gt; e </a:t>
            </a:r>
            <a:r>
              <a:rPr lang="el-GR" dirty="0"/>
              <a:t>επειδή η τιμή κατωφλίου για τις συχνότητες είναι 5 δηλαδή θέλουμε μεταβάσεις με συχνότητα πάνω από 5. Δημιουργήθηκαν προς μελέτη δύο διαφορετικές εκφάνσεις του ίδιου μοντέλου.</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Θα μπορούσαμε να ορίσουμε τιμή κατωφλίου για τις σχέσεις εξάρτησης το 0.9 (πρόκειται για πολύ υψηλή τιμή, στην πραγματικότητα αυτή η τιμή κατωφλίου θα έπρεπε να είναι αρκετά χαμηλότερη, ίσως 0.2 ίσως και μικρότερες). Σε αυτή την περίπτωση, η μετάβαση από το </a:t>
            </a:r>
            <a:r>
              <a:rPr lang="en-GB" dirty="0"/>
              <a:t>a-&gt; e </a:t>
            </a:r>
            <a:r>
              <a:rPr lang="el-GR" dirty="0"/>
              <a:t>και από το </a:t>
            </a:r>
            <a:r>
              <a:rPr lang="en-GB" dirty="0"/>
              <a:t>d -&gt;d </a:t>
            </a:r>
            <a:r>
              <a:rPr lang="el-GR" dirty="0"/>
              <a:t>δεν θα υπήρχαν, δηλαδή θα είχαμε ένα μοντέλο με τις ισχυρότερες εξαρτήσεις.</a:t>
            </a:r>
          </a:p>
          <a:p>
            <a:endParaRPr lang="el-GR" dirty="0"/>
          </a:p>
        </p:txBody>
      </p:sp>
      <p:sp>
        <p:nvSpPr>
          <p:cNvPr id="4" name="Θέση αριθμού διαφάνειας 3"/>
          <p:cNvSpPr>
            <a:spLocks noGrp="1"/>
          </p:cNvSpPr>
          <p:nvPr>
            <p:ph type="sldNum" sz="quarter" idx="5"/>
          </p:nvPr>
        </p:nvSpPr>
        <p:spPr/>
        <p:txBody>
          <a:bodyPr/>
          <a:lstStyle/>
          <a:p>
            <a:fld id="{79DA08C1-A181-405B-9728-EF5B4598AE8A}" type="slidenum">
              <a:rPr lang="el-GR" smtClean="0"/>
              <a:t>6</a:t>
            </a:fld>
            <a:endParaRPr lang="el-GR"/>
          </a:p>
        </p:txBody>
      </p:sp>
    </p:spTree>
    <p:extLst>
      <p:ext uri="{BB962C8B-B14F-4D97-AF65-F5344CB8AC3E}">
        <p14:creationId xmlns:p14="http://schemas.microsoft.com/office/powerpoint/2010/main" val="3917867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674719-171D-B949-8C83-D2F8F6712CF4}" type="slidenum">
              <a:rPr lang="en-US"/>
              <a:pPr/>
              <a:t>7</a:t>
            </a:fld>
            <a:endParaRPr lang="en-US" dirty="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l-GR" dirty="0"/>
              <a:t>Ρίζα είναι το αρχικό του μαρκάρισμα.  </a:t>
            </a:r>
            <a:r>
              <a:rPr lang="en-GB" dirty="0"/>
              <a:t>P1</a:t>
            </a:r>
            <a:r>
              <a:rPr lang="en-GB" baseline="30000" dirty="0"/>
              <a:t>(1)</a:t>
            </a:r>
            <a:r>
              <a:rPr lang="en-GB" dirty="0"/>
              <a:t> </a:t>
            </a:r>
            <a:r>
              <a:rPr lang="el-GR" dirty="0"/>
              <a:t>δείχνει ότι η θέση </a:t>
            </a:r>
            <a:r>
              <a:rPr lang="en-GB" dirty="0"/>
              <a:t>P1 </a:t>
            </a:r>
            <a:r>
              <a:rPr lang="el-GR" dirty="0"/>
              <a:t>έχει ένα κουπόνι.</a:t>
            </a:r>
            <a:endParaRPr lang="en-GB" dirty="0"/>
          </a:p>
          <a:p>
            <a:pPr marL="228600" indent="-228600">
              <a:buAutoNum type="arabicParenR"/>
            </a:pPr>
            <a:r>
              <a:rPr lang="el-GR" dirty="0"/>
              <a:t>Όταν πυροδοτήσει η </a:t>
            </a:r>
            <a:r>
              <a:rPr lang="en-GB" dirty="0"/>
              <a:t>t2 </a:t>
            </a:r>
            <a:r>
              <a:rPr lang="el-GR" dirty="0"/>
              <a:t>τότε ένα κουπόνι θα φύγει από την </a:t>
            </a:r>
            <a:r>
              <a:rPr lang="en-GB" dirty="0"/>
              <a:t>p2 -&gt; p3, </a:t>
            </a:r>
            <a:r>
              <a:rPr lang="el-GR" dirty="0"/>
              <a:t>δημιουργώντας το μαρκάρισμα (</a:t>
            </a:r>
            <a:r>
              <a:rPr lang="en-GB" dirty="0"/>
              <a:t>P1</a:t>
            </a:r>
            <a:r>
              <a:rPr lang="en-GB" baseline="30000" dirty="0"/>
              <a:t>(1)</a:t>
            </a:r>
            <a:r>
              <a:rPr lang="en-GB" dirty="0"/>
              <a:t>, P3</a:t>
            </a:r>
            <a:r>
              <a:rPr lang="en-GB" baseline="30000" dirty="0"/>
              <a:t>(1)</a:t>
            </a:r>
            <a:r>
              <a:rPr lang="el-GR" dirty="0"/>
              <a:t>)</a:t>
            </a:r>
            <a:endParaRPr lang="en-GB" dirty="0"/>
          </a:p>
          <a:p>
            <a:pPr marL="228600" indent="-228600">
              <a:buAutoNum type="arabicParenR"/>
            </a:pPr>
            <a:r>
              <a:rPr lang="el-GR" dirty="0"/>
              <a:t>Όταν πυροδοτήσει η </a:t>
            </a:r>
            <a:r>
              <a:rPr lang="en-GB" dirty="0"/>
              <a:t>t3 </a:t>
            </a:r>
            <a:r>
              <a:rPr lang="el-GR" dirty="0"/>
              <a:t>ένα κουπόνι θα πάει στην </a:t>
            </a:r>
            <a:r>
              <a:rPr lang="en-GB" dirty="0"/>
              <a:t>p2 </a:t>
            </a:r>
            <a:r>
              <a:rPr lang="el-GR" dirty="0"/>
              <a:t>και ένα στην </a:t>
            </a:r>
            <a:r>
              <a:rPr lang="en-GB" dirty="0"/>
              <a:t>p4. </a:t>
            </a:r>
            <a:r>
              <a:rPr lang="el-GR" dirty="0"/>
              <a:t>Το μαρκάρισμα που δημιουργείται είναι το (</a:t>
            </a:r>
            <a:r>
              <a:rPr lang="en-GB" dirty="0"/>
              <a:t>P1</a:t>
            </a:r>
            <a:r>
              <a:rPr lang="en-GB" baseline="30000" dirty="0"/>
              <a:t>(1)</a:t>
            </a:r>
            <a:r>
              <a:rPr lang="en-GB" dirty="0"/>
              <a:t>, P</a:t>
            </a:r>
            <a:r>
              <a:rPr lang="el-GR" dirty="0"/>
              <a:t>2</a:t>
            </a:r>
            <a:r>
              <a:rPr lang="en-GB" baseline="30000" dirty="0"/>
              <a:t>(1)</a:t>
            </a:r>
            <a:r>
              <a:rPr lang="en-GB" dirty="0"/>
              <a:t> ,</a:t>
            </a:r>
            <a:r>
              <a:rPr lang="el-GR" baseline="30000" dirty="0"/>
              <a:t> </a:t>
            </a:r>
            <a:r>
              <a:rPr lang="en-GB" dirty="0"/>
              <a:t>P</a:t>
            </a:r>
            <a:r>
              <a:rPr lang="el-GR" dirty="0"/>
              <a:t>4</a:t>
            </a:r>
            <a:r>
              <a:rPr lang="en-GB" baseline="30000" dirty="0"/>
              <a:t>(</a:t>
            </a:r>
            <a:r>
              <a:rPr lang="el-GR" baseline="30000" dirty="0"/>
              <a:t>ω</a:t>
            </a:r>
            <a:r>
              <a:rPr lang="en-GB" baseline="30000" dirty="0"/>
              <a:t>)</a:t>
            </a:r>
            <a:r>
              <a:rPr lang="el-GR" baseline="30000" dirty="0"/>
              <a:t> </a:t>
            </a:r>
            <a:r>
              <a:rPr lang="el-GR" dirty="0"/>
              <a:t>) .  Το (</a:t>
            </a:r>
            <a:r>
              <a:rPr lang="en-GB" dirty="0"/>
              <a:t>P1</a:t>
            </a:r>
            <a:r>
              <a:rPr lang="en-GB" baseline="30000" dirty="0"/>
              <a:t>(1)</a:t>
            </a:r>
            <a:r>
              <a:rPr lang="en-GB" dirty="0"/>
              <a:t>, P</a:t>
            </a:r>
            <a:r>
              <a:rPr lang="el-GR" dirty="0"/>
              <a:t>2</a:t>
            </a:r>
            <a:r>
              <a:rPr lang="en-GB" baseline="30000" dirty="0"/>
              <a:t>(1)</a:t>
            </a:r>
            <a:r>
              <a:rPr lang="en-GB" dirty="0"/>
              <a:t> ,</a:t>
            </a:r>
            <a:r>
              <a:rPr lang="el-GR" baseline="30000" dirty="0"/>
              <a:t> </a:t>
            </a:r>
            <a:r>
              <a:rPr lang="en-GB" dirty="0"/>
              <a:t>P</a:t>
            </a:r>
            <a:r>
              <a:rPr lang="el-GR" dirty="0"/>
              <a:t>4</a:t>
            </a:r>
            <a:r>
              <a:rPr lang="en-GB" baseline="30000" dirty="0"/>
              <a:t>(</a:t>
            </a:r>
            <a:r>
              <a:rPr lang="el-GR" baseline="30000" dirty="0"/>
              <a:t>ω</a:t>
            </a:r>
            <a:r>
              <a:rPr lang="en-GB" baseline="30000" dirty="0"/>
              <a:t>)</a:t>
            </a:r>
            <a:r>
              <a:rPr lang="el-GR" baseline="30000" dirty="0"/>
              <a:t> </a:t>
            </a:r>
            <a:r>
              <a:rPr lang="el-GR" dirty="0"/>
              <a:t>) επικαλύπτει το προηγούμενο, επειδή οποτεδήποτε και αν εκτελεστεί η ακολουθία </a:t>
            </a:r>
            <a:r>
              <a:rPr lang="en-GB" dirty="0"/>
              <a:t>t2 -&gt; t3 </a:t>
            </a:r>
            <a:r>
              <a:rPr lang="el-GR" dirty="0"/>
              <a:t>το πλήθος κουπονιών της </a:t>
            </a:r>
            <a:r>
              <a:rPr lang="en-GB" dirty="0"/>
              <a:t>p4 </a:t>
            </a:r>
            <a:r>
              <a:rPr lang="el-GR" dirty="0"/>
              <a:t>θα αυξάνεται. Αρχικά, κατά την πρώτη εκτέλεση, το μαρκάρισμα θα είναι (</a:t>
            </a:r>
            <a:r>
              <a:rPr lang="en-GB" dirty="0"/>
              <a:t>P1</a:t>
            </a:r>
            <a:r>
              <a:rPr lang="en-GB" baseline="30000" dirty="0"/>
              <a:t>(1)</a:t>
            </a:r>
            <a:r>
              <a:rPr lang="en-GB" dirty="0"/>
              <a:t>, P</a:t>
            </a:r>
            <a:r>
              <a:rPr lang="el-GR" dirty="0"/>
              <a:t>2</a:t>
            </a:r>
            <a:r>
              <a:rPr lang="en-GB" baseline="30000" dirty="0"/>
              <a:t>(1)</a:t>
            </a:r>
            <a:r>
              <a:rPr lang="en-GB" dirty="0"/>
              <a:t> ,</a:t>
            </a:r>
            <a:r>
              <a:rPr lang="el-GR" baseline="30000" dirty="0"/>
              <a:t> </a:t>
            </a:r>
            <a:r>
              <a:rPr lang="en-GB" dirty="0"/>
              <a:t>P</a:t>
            </a:r>
            <a:r>
              <a:rPr lang="el-GR" dirty="0"/>
              <a:t>2</a:t>
            </a:r>
            <a:r>
              <a:rPr lang="en-GB" baseline="30000" dirty="0"/>
              <a:t>(</a:t>
            </a:r>
            <a:r>
              <a:rPr lang="el-GR" baseline="30000" dirty="0"/>
              <a:t>1</a:t>
            </a:r>
            <a:r>
              <a:rPr lang="en-GB" baseline="30000" dirty="0"/>
              <a:t>)</a:t>
            </a:r>
            <a:r>
              <a:rPr lang="el-GR" baseline="30000" dirty="0"/>
              <a:t> </a:t>
            </a:r>
            <a:r>
              <a:rPr lang="el-GR" dirty="0"/>
              <a:t>) . Από αυτό το μαρκάρισμα, υπάρχει περίπτωση να ακολουθήσει μία σειρά πυροδοτήσεων </a:t>
            </a:r>
            <a:r>
              <a:rPr lang="en-GB" dirty="0"/>
              <a:t>t2-&gt;t3 </a:t>
            </a:r>
            <a:r>
              <a:rPr lang="el-GR" dirty="0"/>
              <a:t> η οποία θα έχει ως συνέπεια οι θέσεις </a:t>
            </a:r>
            <a:r>
              <a:rPr lang="en-GB" dirty="0"/>
              <a:t>p2,p3 </a:t>
            </a:r>
            <a:r>
              <a:rPr lang="el-GR" dirty="0"/>
              <a:t>να εναλλάσσονται μεταξύ 0 και 1 κουπονιού, αλλά η </a:t>
            </a:r>
            <a:r>
              <a:rPr lang="en-US" dirty="0"/>
              <a:t>p4 </a:t>
            </a:r>
            <a:r>
              <a:rPr lang="el-GR" dirty="0"/>
              <a:t>να συγκεντρώνει κουπόνια όσο κρατάει αυτή η ακολουθία. Σε μία τέτοια περίπτωση, χρησιμοποιούμε τον συμβολισμό </a:t>
            </a:r>
            <a:r>
              <a:rPr lang="en-US" dirty="0"/>
              <a:t>w (</a:t>
            </a:r>
            <a:r>
              <a:rPr lang="el-GR" dirty="0"/>
              <a:t>ή ω</a:t>
            </a:r>
            <a:r>
              <a:rPr lang="en-US" dirty="0"/>
              <a:t>)</a:t>
            </a:r>
            <a:r>
              <a:rPr lang="el-GR" dirty="0"/>
              <a:t>. </a:t>
            </a:r>
          </a:p>
          <a:p>
            <a:pPr marL="228600" indent="-228600">
              <a:buAutoNum type="arabicParenR"/>
            </a:pPr>
            <a:endParaRPr lang="el-GR" dirty="0"/>
          </a:p>
          <a:p>
            <a:pPr marL="228600" indent="-228600">
              <a:buAutoNum type="arabicParenR"/>
            </a:pPr>
            <a:r>
              <a:rPr lang="el-GR" dirty="0"/>
              <a:t>Οι περιπτώσεις διακλάδωσης του δένδρου: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3.1) Από αριστερά: Πυροδοτεί η </a:t>
            </a:r>
            <a:r>
              <a:rPr lang="en-GB" dirty="0"/>
              <a:t>t1: </a:t>
            </a:r>
            <a:r>
              <a:rPr lang="el-GR" dirty="0"/>
              <a:t>Ένα κουπόνι αφαιρείται από τις </a:t>
            </a:r>
            <a:r>
              <a:rPr lang="en-GB" dirty="0"/>
              <a:t>p1,p2, p4 </a:t>
            </a:r>
            <a:r>
              <a:rPr lang="el-GR" dirty="0"/>
              <a:t>και ένα πάει στην </a:t>
            </a:r>
            <a:r>
              <a:rPr lang="en-GB" dirty="0"/>
              <a:t>p2. T</a:t>
            </a:r>
            <a:r>
              <a:rPr lang="el-GR" dirty="0"/>
              <a:t>ο μαρκάρισμα θα είναι (</a:t>
            </a:r>
            <a:r>
              <a:rPr lang="en-GB" dirty="0"/>
              <a:t>P</a:t>
            </a:r>
            <a:r>
              <a:rPr lang="el-GR" dirty="0"/>
              <a:t>2</a:t>
            </a:r>
            <a:r>
              <a:rPr lang="en-GB" baseline="30000" dirty="0"/>
              <a:t>(1)</a:t>
            </a:r>
            <a:r>
              <a:rPr lang="en-GB" dirty="0"/>
              <a:t>, P</a:t>
            </a:r>
            <a:r>
              <a:rPr lang="el-GR" dirty="0"/>
              <a:t>4</a:t>
            </a:r>
            <a:r>
              <a:rPr lang="en-GB" baseline="30000" dirty="0"/>
              <a:t>(</a:t>
            </a:r>
            <a:r>
              <a:rPr lang="el-GR" baseline="30000" dirty="0"/>
              <a:t>ω</a:t>
            </a:r>
            <a:r>
              <a:rPr lang="en-GB" baseline="30000" dirty="0"/>
              <a:t>)</a:t>
            </a:r>
            <a:r>
              <a:rPr lang="el-GR" dirty="0"/>
              <a:t>)</a:t>
            </a:r>
            <a:endParaRPr lang="en-GB" dirty="0"/>
          </a:p>
          <a:p>
            <a:pPr marL="0" indent="0">
              <a:buNone/>
            </a:pPr>
            <a:r>
              <a:rPr lang="el-GR" dirty="0"/>
              <a:t>3.2) Από δεξιά: Πυροδοτεί η </a:t>
            </a:r>
            <a:r>
              <a:rPr lang="en-GB" dirty="0"/>
              <a:t>t2: </a:t>
            </a:r>
            <a:r>
              <a:rPr lang="el-GR" dirty="0"/>
              <a:t>Ένα κουπόνι αφαιρείται από την </a:t>
            </a:r>
            <a:r>
              <a:rPr lang="en-GB" dirty="0"/>
              <a:t>p2 </a:t>
            </a:r>
            <a:r>
              <a:rPr lang="el-GR" dirty="0"/>
              <a:t>και μεταφέρεται στην </a:t>
            </a:r>
            <a:r>
              <a:rPr lang="en-GB" dirty="0"/>
              <a:t>p3. T</a:t>
            </a:r>
            <a:r>
              <a:rPr lang="el-GR" dirty="0"/>
              <a:t>ο μαρκάρισμα θα είναι (</a:t>
            </a:r>
            <a:r>
              <a:rPr lang="en-GB" dirty="0"/>
              <a:t>P1</a:t>
            </a:r>
            <a:r>
              <a:rPr lang="en-GB" baseline="30000" dirty="0"/>
              <a:t>(1)</a:t>
            </a:r>
            <a:r>
              <a:rPr lang="en-GB" dirty="0"/>
              <a:t>, P3</a:t>
            </a:r>
            <a:r>
              <a:rPr lang="en-GB" baseline="30000" dirty="0"/>
              <a:t>(1)</a:t>
            </a:r>
            <a:r>
              <a:rPr lang="en-GB" dirty="0"/>
              <a:t>, P</a:t>
            </a:r>
            <a:r>
              <a:rPr lang="el-GR" dirty="0"/>
              <a:t>4</a:t>
            </a:r>
            <a:r>
              <a:rPr lang="en-GB" baseline="30000" dirty="0"/>
              <a:t>(</a:t>
            </a:r>
            <a:r>
              <a:rPr lang="el-GR" baseline="30000" dirty="0"/>
              <a:t>ω</a:t>
            </a:r>
            <a:r>
              <a:rPr lang="en-GB" baseline="30000" dirty="0"/>
              <a:t>)</a:t>
            </a:r>
            <a:r>
              <a:rPr lang="el-GR" dirty="0"/>
              <a:t>)</a:t>
            </a:r>
          </a:p>
          <a:p>
            <a:pPr marL="0" indent="0">
              <a:buNone/>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Και από το αριστερό παρακλάδι και από το δεξιό, θα καταλήξουμε να έχουμε επαναλαμβανόμενα μαρκαρίσματα. Π.χ., είναι το (</a:t>
            </a:r>
            <a:r>
              <a:rPr lang="en-GB" dirty="0"/>
              <a:t>P</a:t>
            </a:r>
            <a:r>
              <a:rPr lang="el-GR" dirty="0"/>
              <a:t>2</a:t>
            </a:r>
            <a:r>
              <a:rPr lang="en-GB" baseline="30000" dirty="0"/>
              <a:t>(1)</a:t>
            </a:r>
            <a:r>
              <a:rPr lang="en-GB" dirty="0"/>
              <a:t>, P</a:t>
            </a:r>
            <a:r>
              <a:rPr lang="el-GR" dirty="0"/>
              <a:t>4</a:t>
            </a:r>
            <a:r>
              <a:rPr lang="en-GB" baseline="30000" dirty="0"/>
              <a:t>(</a:t>
            </a:r>
            <a:r>
              <a:rPr lang="el-GR" baseline="30000" dirty="0"/>
              <a:t>ω</a:t>
            </a:r>
            <a:r>
              <a:rPr lang="en-GB" baseline="30000" dirty="0"/>
              <a:t>)</a:t>
            </a:r>
            <a:r>
              <a:rPr lang="el-GR" dirty="0"/>
              <a:t>), ενώ δεξιά είναι το </a:t>
            </a:r>
            <a:endParaRPr lang="en-GB" dirty="0"/>
          </a:p>
          <a:p>
            <a:r>
              <a:rPr lang="el-GR" dirty="0"/>
              <a:t>(</a:t>
            </a:r>
            <a:r>
              <a:rPr lang="en-GB" dirty="0"/>
              <a:t>P1</a:t>
            </a:r>
            <a:r>
              <a:rPr lang="en-GB" baseline="30000" dirty="0"/>
              <a:t>(1)</a:t>
            </a:r>
            <a:r>
              <a:rPr lang="en-GB" dirty="0"/>
              <a:t>, P</a:t>
            </a:r>
            <a:r>
              <a:rPr lang="el-GR" dirty="0"/>
              <a:t>2</a:t>
            </a:r>
            <a:r>
              <a:rPr lang="en-GB" baseline="30000" dirty="0"/>
              <a:t>(1)</a:t>
            </a:r>
            <a:r>
              <a:rPr lang="en-GB" dirty="0"/>
              <a:t> ,</a:t>
            </a:r>
            <a:r>
              <a:rPr lang="el-GR" baseline="30000" dirty="0"/>
              <a:t> </a:t>
            </a:r>
            <a:r>
              <a:rPr lang="en-GB" dirty="0"/>
              <a:t>P</a:t>
            </a:r>
            <a:r>
              <a:rPr lang="el-GR" dirty="0"/>
              <a:t>4</a:t>
            </a:r>
            <a:r>
              <a:rPr lang="en-GB" baseline="30000" dirty="0"/>
              <a:t>(</a:t>
            </a:r>
            <a:r>
              <a:rPr lang="el-GR" baseline="30000" dirty="0"/>
              <a:t>ω</a:t>
            </a:r>
            <a:r>
              <a:rPr lang="en-GB" baseline="30000" dirty="0"/>
              <a:t>)</a:t>
            </a:r>
            <a:r>
              <a:rPr lang="el-GR" baseline="30000" dirty="0"/>
              <a:t> </a:t>
            </a:r>
            <a:r>
              <a:rPr lang="el-GR" dirty="0"/>
              <a:t>).</a:t>
            </a:r>
          </a:p>
          <a:p>
            <a:r>
              <a:rPr lang="el-GR" dirty="0"/>
              <a:t>Όποτε η ανάλυση μας οδηγήσει σε επαναλαμβανόμενα μαρκαρίσματα, είναι βέβαιο ότι εκείνο το κομμάτι του δένδρου είναι ελεύθερο από αδιέξοδα. Αν όλα τα κομμάτια του δένδρου είναι ελεύθερα από αδιέξοδα, τότε είναι και το μοντέλο. </a:t>
            </a:r>
          </a:p>
          <a:p>
            <a:endParaRPr lang="el-GR" dirty="0"/>
          </a:p>
          <a:p>
            <a:endParaRPr lang="en-GB" dirty="0"/>
          </a:p>
        </p:txBody>
      </p:sp>
      <p:sp>
        <p:nvSpPr>
          <p:cNvPr id="2" name="Footer Placeholder 1"/>
          <p:cNvSpPr>
            <a:spLocks noGrp="1"/>
          </p:cNvSpPr>
          <p:nvPr>
            <p:ph type="ftr" sz="quarter" idx="10"/>
          </p:nvPr>
        </p:nvSpPr>
        <p:spPr/>
        <p:txBody>
          <a:bodyPr/>
          <a:lstStyle/>
          <a:p>
            <a:r>
              <a:rPr lang="en-US"/>
              <a:t>© 2016 Pearson Education, Inc., Upper Saddle River, NJ. All rights reserved.</a:t>
            </a:r>
            <a:endParaRPr lang="en-US" dirty="0"/>
          </a:p>
        </p:txBody>
      </p:sp>
    </p:spTree>
    <p:extLst>
      <p:ext uri="{BB962C8B-B14F-4D97-AF65-F5344CB8AC3E}">
        <p14:creationId xmlns:p14="http://schemas.microsoft.com/office/powerpoint/2010/main" val="3590859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ΣΥΜΠΕΡΑΣΜΑΤΑ: Από τα παρακλάδια του δένδρου είναι αντιληπτό ότι καταλήγουμε σε 6 μαρκαρίσματα τα οποία είναι ίδια ανά δύο, συν άλλο ένα, το οποίο όμως έχει επαναληφθεί. Άρα το μοντέλο μας δεν έχει αδιέξοδα και αυτό που πρέπει ενδεχομένως είναι η πιθανή συγκέντρωση κουπονιών στη θέση </a:t>
            </a:r>
            <a:r>
              <a:rPr lang="en-GB" dirty="0"/>
              <a:t>p3. </a:t>
            </a:r>
            <a:r>
              <a:rPr lang="el-GR" dirty="0"/>
              <a:t>Αν αυτή η συγκέντρωση δεν παίζει ιδιαίτερο ρόλο και δεν δείχνει κακή λειτουργία του μοντέλου (άρα ενδεχομένως και αδυναμία του συστήματος) τότε δεν υπάρχει πρόβλημα. </a:t>
            </a:r>
          </a:p>
          <a:p>
            <a:r>
              <a:rPr lang="el-GR" dirty="0"/>
              <a:t>Από την άλλη, αν είναι αδυναμία του μοντέλου, πρέπει να διορθωθεί (πιθανόν η </a:t>
            </a:r>
            <a:r>
              <a:rPr lang="en-GB" dirty="0"/>
              <a:t>p3 </a:t>
            </a:r>
            <a:r>
              <a:rPr lang="el-GR" dirty="0"/>
              <a:t>να είναι θέση εισόδου ή και εξόδου και σε άλλες μεταβάσεις οπότε να μην συγκεντρώνει κουπόνια). Αν αυτό είναι πρόβλημα του ίδιου του συστήματος, θα πρέπει να το αναφέρετε. </a:t>
            </a:r>
          </a:p>
        </p:txBody>
      </p:sp>
      <p:sp>
        <p:nvSpPr>
          <p:cNvPr id="4" name="Θέση αριθμού διαφάνειας 3"/>
          <p:cNvSpPr>
            <a:spLocks noGrp="1"/>
          </p:cNvSpPr>
          <p:nvPr>
            <p:ph type="sldNum" sz="quarter" idx="5"/>
          </p:nvPr>
        </p:nvSpPr>
        <p:spPr/>
        <p:txBody>
          <a:bodyPr/>
          <a:lstStyle/>
          <a:p>
            <a:fld id="{79DA08C1-A181-405B-9728-EF5B4598AE8A}" type="slidenum">
              <a:rPr lang="el-GR" smtClean="0"/>
              <a:t>8</a:t>
            </a:fld>
            <a:endParaRPr lang="el-GR"/>
          </a:p>
        </p:txBody>
      </p:sp>
    </p:spTree>
    <p:extLst>
      <p:ext uri="{BB962C8B-B14F-4D97-AF65-F5344CB8AC3E}">
        <p14:creationId xmlns:p14="http://schemas.microsoft.com/office/powerpoint/2010/main" val="2676348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Στα </a:t>
            </a:r>
            <a:r>
              <a:rPr lang="en-US" dirty="0"/>
              <a:t>PN </a:t>
            </a:r>
            <a:r>
              <a:rPr lang="el-GR" dirty="0"/>
              <a:t>με χρώμα</a:t>
            </a:r>
            <a:r>
              <a:rPr lang="el-GR" baseline="0" dirty="0"/>
              <a:t> (των οποίων κατηγορία είναι τα </a:t>
            </a:r>
            <a:r>
              <a:rPr lang="en-US" baseline="0" dirty="0"/>
              <a:t>PN </a:t>
            </a:r>
            <a:r>
              <a:rPr lang="el-GR" baseline="0" dirty="0"/>
              <a:t>με προσθήκη χρονισμού), τα κάθε κουπόνι φέρει ορισμένες ιδιότητες. Όταν μιλάμε για χρονισμό, οι ιδιότητες αυτές αφορούν συγκεκριμένους χρόνους.</a:t>
            </a:r>
          </a:p>
          <a:p>
            <a:r>
              <a:rPr lang="el-GR" baseline="0" dirty="0"/>
              <a:t>Ι: </a:t>
            </a:r>
            <a:r>
              <a:rPr lang="en-US" baseline="0" dirty="0"/>
              <a:t>Identity (</a:t>
            </a:r>
            <a:r>
              <a:rPr lang="el-GR" baseline="0" dirty="0"/>
              <a:t>ταυτότητα κουπονιού)</a:t>
            </a:r>
            <a:r>
              <a:rPr lang="en-US" baseline="0" dirty="0"/>
              <a:t>: H </a:t>
            </a:r>
            <a:r>
              <a:rPr lang="el-GR" baseline="0" dirty="0"/>
              <a:t>ταυτότητα υπάρχει πάντα και ο στόχος της είναι η διάκριση μεταξύ κουπονιών</a:t>
            </a:r>
          </a:p>
          <a:p>
            <a:r>
              <a:rPr lang="el-GR" baseline="0" dirty="0"/>
              <a:t>   Π.χ. στις βάσεις δεδομένων, τον αντίστοιχο ρόλο παίζει το κύριο κλειδί. Μοναδική τιμή που διαχωρίζει το ένα     αντικείμενο από το άλλο</a:t>
            </a:r>
          </a:p>
          <a:p>
            <a:r>
              <a:rPr lang="en-US" baseline="0" dirty="0"/>
              <a:t>P: Place </a:t>
            </a:r>
            <a:r>
              <a:rPr lang="el-GR" baseline="0" dirty="0"/>
              <a:t>Θέση κουπονιού</a:t>
            </a:r>
          </a:p>
          <a:p>
            <a:r>
              <a:rPr lang="en-US" baseline="0" dirty="0"/>
              <a:t>V: Value </a:t>
            </a:r>
            <a:r>
              <a:rPr lang="el-GR" baseline="0" dirty="0"/>
              <a:t>η τιμή του κουπονιού, η τιμή αυτή εξαρτάται από το σύστημα που μελετάμε. Θα μπορούσε να είναι στατιστικά δεδομένα ή οτιδήποτε άλλο. Π.χ., χρόνος παραμονής στο σύστημα, χρόνος κατάστασης άεργου.</a:t>
            </a:r>
          </a:p>
          <a:p>
            <a:r>
              <a:rPr lang="en-US" baseline="0" dirty="0"/>
              <a:t>T: </a:t>
            </a:r>
            <a:r>
              <a:rPr lang="el-GR" baseline="0" dirty="0"/>
              <a:t>Χρόνος, μετριέται σε χρονικές μονάδες και </a:t>
            </a:r>
            <a:r>
              <a:rPr lang="el-GR" u="sng" baseline="0" dirty="0"/>
              <a:t>επηρεάζει τη σειρά εκτέλεσης των μεταβάσεων</a:t>
            </a:r>
            <a:r>
              <a:rPr lang="el-GR" baseline="0" dirty="0"/>
              <a:t>.</a:t>
            </a:r>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9</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a:t>P1</a:t>
            </a:r>
            <a:r>
              <a:rPr lang="en-US" baseline="0" dirty="0"/>
              <a:t>, p2 </a:t>
            </a:r>
            <a:r>
              <a:rPr lang="el-GR" baseline="0" dirty="0"/>
              <a:t>και </a:t>
            </a:r>
            <a:r>
              <a:rPr lang="en-US" baseline="0" dirty="0"/>
              <a:t>p3. To</a:t>
            </a:r>
            <a:r>
              <a:rPr lang="el-GR" baseline="0" dirty="0"/>
              <a:t> κουπόνι της θέσης </a:t>
            </a:r>
            <a:r>
              <a:rPr lang="en-US" baseline="0" dirty="0"/>
              <a:t>p1 </a:t>
            </a:r>
            <a:r>
              <a:rPr lang="el-GR" baseline="0" dirty="0"/>
              <a:t>έχει ταυτότητα 1, βρίσκεται στη θέση </a:t>
            </a:r>
            <a:r>
              <a:rPr lang="en-US" baseline="0" dirty="0"/>
              <a:t>P1</a:t>
            </a:r>
            <a:r>
              <a:rPr lang="el-GR" baseline="0" dirty="0"/>
              <a:t>, έχει τιμή ΑΒ, και χρόνο 3.</a:t>
            </a:r>
          </a:p>
          <a:p>
            <a:r>
              <a:rPr lang="el-GR" baseline="0" dirty="0"/>
              <a:t>ΑΥΤΌ που ενδιαφέρει να δούμε είναι ποια μετάβαση θα πυροβολήσει;</a:t>
            </a:r>
          </a:p>
          <a:p>
            <a:endParaRPr lang="el-GR" baseline="0" dirty="0"/>
          </a:p>
          <a:p>
            <a:r>
              <a:rPr lang="el-GR" baseline="0" dirty="0"/>
              <a:t>Στα κλασικά </a:t>
            </a:r>
            <a:r>
              <a:rPr lang="en-US" baseline="0" dirty="0"/>
              <a:t>PN,</a:t>
            </a:r>
            <a:r>
              <a:rPr lang="el-GR" baseline="0" dirty="0"/>
              <a:t> αν πυροβολούσε η </a:t>
            </a:r>
            <a:r>
              <a:rPr lang="en-US" baseline="0" dirty="0"/>
              <a:t>t1 </a:t>
            </a:r>
            <a:r>
              <a:rPr lang="el-GR" baseline="0" dirty="0"/>
              <a:t>τότε θα έμενε ένα κουπόνι στην </a:t>
            </a:r>
            <a:r>
              <a:rPr lang="en-US" baseline="0" dirty="0"/>
              <a:t>p2 </a:t>
            </a:r>
            <a:r>
              <a:rPr lang="el-GR" baseline="0" dirty="0"/>
              <a:t>και 1 στην </a:t>
            </a:r>
            <a:r>
              <a:rPr lang="en-US" baseline="0" dirty="0"/>
              <a:t>p3, </a:t>
            </a:r>
            <a:r>
              <a:rPr lang="el-GR" baseline="0" dirty="0"/>
              <a:t>αν πυροβολούσε πρώτα η </a:t>
            </a:r>
            <a:r>
              <a:rPr lang="en-US" baseline="0" dirty="0"/>
              <a:t>t2 </a:t>
            </a:r>
            <a:r>
              <a:rPr lang="el-GR" baseline="0" dirty="0"/>
              <a:t>θα έμενε ένα κουπόνι στην </a:t>
            </a:r>
            <a:r>
              <a:rPr lang="en-US" baseline="0" dirty="0"/>
              <a:t>p2 </a:t>
            </a:r>
            <a:r>
              <a:rPr lang="el-GR" baseline="0" dirty="0"/>
              <a:t>και ένα στην </a:t>
            </a:r>
            <a:r>
              <a:rPr lang="en-US" baseline="0" dirty="0"/>
              <a:t>P1. </a:t>
            </a:r>
            <a:r>
              <a:rPr lang="el-GR" baseline="0" dirty="0"/>
              <a:t>Ανάλογα με τη σειρά πυροβολισμών, δημιουργούνται οι νέες καταστάσεις. Στα </a:t>
            </a:r>
            <a:r>
              <a:rPr lang="en-US" baseline="0" dirty="0"/>
              <a:t>PN </a:t>
            </a:r>
            <a:r>
              <a:rPr lang="el-GR" baseline="0" dirty="0"/>
              <a:t>με χρονισμό, υπάρχει κανόνας εκτέλεσης των πυροδοτήσεων.</a:t>
            </a:r>
            <a:endParaRPr lang="en-US" baseline="0" dirty="0"/>
          </a:p>
          <a:p>
            <a:endParaRPr lang="en-US" baseline="0" dirty="0"/>
          </a:p>
          <a:p>
            <a:endParaRPr lang="el-GR" baseline="0"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10</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Οι μεταβάσεις </a:t>
            </a:r>
            <a:r>
              <a:rPr lang="en-US" dirty="0"/>
              <a:t>t1 </a:t>
            </a:r>
            <a:r>
              <a:rPr lang="el-GR" dirty="0"/>
              <a:t>και </a:t>
            </a:r>
            <a:r>
              <a:rPr lang="en-US" dirty="0"/>
              <a:t>t2 </a:t>
            </a:r>
            <a:r>
              <a:rPr lang="el-GR" dirty="0"/>
              <a:t>είναι ενεργές</a:t>
            </a:r>
          </a:p>
          <a:p>
            <a:r>
              <a:rPr lang="el-GR" dirty="0"/>
              <a:t>Χρόνος ενεργοποίησης: </a:t>
            </a:r>
            <a:r>
              <a:rPr lang="el-GR" u="sng" dirty="0"/>
              <a:t>Μέγιστος χρόνος των κουπονιών που θα καταναλωθούν</a:t>
            </a:r>
          </a:p>
          <a:p>
            <a:r>
              <a:rPr lang="en-US" dirty="0"/>
              <a:t>t1:max(2.0, 3.0)=3.0</a:t>
            </a:r>
            <a:r>
              <a:rPr lang="el-GR" dirty="0"/>
              <a:t> (</a:t>
            </a:r>
            <a:r>
              <a:rPr lang="el-GR" b="1" dirty="0"/>
              <a:t>Αυτό το 3.0 δείχνει ότι η μετάβαση </a:t>
            </a:r>
            <a:r>
              <a:rPr lang="en-GB" b="1" dirty="0"/>
              <a:t>t1 </a:t>
            </a:r>
            <a:r>
              <a:rPr lang="el-GR" b="1" dirty="0"/>
              <a:t>ενεργοποιήθηκε σε χρόνο 3.0)</a:t>
            </a:r>
            <a:endParaRPr lang="en-US" dirty="0"/>
          </a:p>
          <a:p>
            <a:r>
              <a:rPr lang="en-US" dirty="0"/>
              <a:t>T2:max(</a:t>
            </a:r>
            <a:r>
              <a:rPr lang="el-GR" dirty="0"/>
              <a:t>2.0, 4.0)=4.0 </a:t>
            </a:r>
            <a:r>
              <a:rPr lang="el-GR" b="1" dirty="0"/>
              <a:t>(Αυτό το 4.0 δείχνει ότι η μετάβαση </a:t>
            </a:r>
            <a:r>
              <a:rPr lang="en-GB" b="1" dirty="0"/>
              <a:t>t2 </a:t>
            </a:r>
            <a:r>
              <a:rPr lang="el-GR" b="1" dirty="0"/>
              <a:t>ενεργοποιήθηκε σε χρόνο 4.0)</a:t>
            </a:r>
          </a:p>
          <a:p>
            <a:endParaRPr lang="el-GR" dirty="0"/>
          </a:p>
          <a:p>
            <a:r>
              <a:rPr lang="el-GR" dirty="0"/>
              <a:t>Υπολογίζοντας τις 2 </a:t>
            </a:r>
            <a:r>
              <a:rPr lang="en-US" dirty="0"/>
              <a:t>max </a:t>
            </a:r>
            <a:r>
              <a:rPr lang="el-GR" dirty="0"/>
              <a:t>τιμές καταλήξαμε</a:t>
            </a:r>
            <a:r>
              <a:rPr lang="el-GR" baseline="0" dirty="0"/>
              <a:t> ότι επειδή η </a:t>
            </a:r>
            <a:r>
              <a:rPr lang="en-US" baseline="0" dirty="0"/>
              <a:t>max </a:t>
            </a:r>
            <a:r>
              <a:rPr lang="el-GR" baseline="0" dirty="0"/>
              <a:t>τιμή της </a:t>
            </a:r>
            <a:r>
              <a:rPr lang="en-US" baseline="0" dirty="0"/>
              <a:t>t1 </a:t>
            </a:r>
            <a:r>
              <a:rPr lang="el-GR" baseline="0" dirty="0"/>
              <a:t>είναι μικρότερη από εκείνη της </a:t>
            </a:r>
            <a:r>
              <a:rPr lang="en-US" baseline="0" dirty="0"/>
              <a:t>t2, </a:t>
            </a:r>
            <a:r>
              <a:rPr lang="el-GR" baseline="0" dirty="0"/>
              <a:t>η </a:t>
            </a:r>
            <a:r>
              <a:rPr lang="en-US" baseline="0" dirty="0"/>
              <a:t>t1 </a:t>
            </a:r>
            <a:r>
              <a:rPr lang="el-GR" baseline="0" dirty="0"/>
              <a:t>θα πυροδοτήσει πρώτη. Τι θα συμβεί;</a:t>
            </a:r>
          </a:p>
          <a:p>
            <a:r>
              <a:rPr lang="el-GR" baseline="0" dirty="0"/>
              <a:t>Θα δημιουργηθεί το κουπόνι με </a:t>
            </a:r>
            <a:r>
              <a:rPr lang="en-US" baseline="0" dirty="0"/>
              <a:t>Id=5 </a:t>
            </a:r>
            <a:r>
              <a:rPr lang="el-GR" baseline="0" dirty="0"/>
              <a:t>στη θέση </a:t>
            </a:r>
            <a:r>
              <a:rPr lang="en-US" baseline="0" dirty="0"/>
              <a:t>p4 </a:t>
            </a:r>
            <a:r>
              <a:rPr lang="el-GR" baseline="0" dirty="0"/>
              <a:t>με τιμή Α</a:t>
            </a:r>
            <a:r>
              <a:rPr lang="en-US" baseline="0" dirty="0"/>
              <a:t>BCD. H </a:t>
            </a:r>
            <a:r>
              <a:rPr lang="el-GR" baseline="0" dirty="0"/>
              <a:t>τιμή 4.25 του κουπονιού σημαίνει ότι επιλέχθηκε τυχαία μία τιμή ίση με 1.25 μέσα από το σύνολο τιμών [0..2]. Αυτό σημαίνει ότι ενώ οι συνθήκες πυροδότησης της </a:t>
            </a:r>
            <a:r>
              <a:rPr lang="en-US" baseline="0" dirty="0"/>
              <a:t>t1 </a:t>
            </a:r>
            <a:r>
              <a:rPr lang="el-GR" baseline="0" dirty="0"/>
              <a:t>δημιουργήθηκαν σε χρόνο 3, η πραγματική πυροδότηση έγινε σε χρόνο 4.25. Αυτή η προσέγγιση εκτός ότι είναι εντός πραγματικότητας, βοηθάει και στη μη ταυτόχρονη πυροδότηση (ΔΕΝ την αποκλείει απαραίτητα). </a:t>
            </a:r>
          </a:p>
          <a:p>
            <a:endParaRPr lang="el-GR" baseline="0" dirty="0"/>
          </a:p>
          <a:p>
            <a:endParaRPr lang="el-GR" baseline="0" dirty="0"/>
          </a:p>
          <a:p>
            <a:endParaRPr lang="el-GR" baseline="0" dirty="0"/>
          </a:p>
          <a:p>
            <a:endParaRPr lang="el-GR" baseline="0" dirty="0"/>
          </a:p>
          <a:p>
            <a:endParaRPr lang="el-GR" baseline="0"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11</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Η μετάβαση </a:t>
            </a:r>
            <a:r>
              <a:rPr lang="en-US" dirty="0"/>
              <a:t>t2 </a:t>
            </a:r>
            <a:r>
              <a:rPr lang="el-GR" dirty="0"/>
              <a:t>είναι ενεργός</a:t>
            </a:r>
          </a:p>
          <a:p>
            <a:r>
              <a:rPr lang="el-GR" dirty="0"/>
              <a:t>Χρόνος ενεργοποίησης: Μέγιστος χρόνος των κουπονιών που θα καταναλωθούν</a:t>
            </a:r>
          </a:p>
          <a:p>
            <a:r>
              <a:rPr lang="en-US" dirty="0"/>
              <a:t>T2:max(</a:t>
            </a:r>
            <a:r>
              <a:rPr lang="el-GR" dirty="0"/>
              <a:t>5.0, 4.0)=5.0</a:t>
            </a:r>
          </a:p>
          <a:p>
            <a:endParaRPr lang="el-GR" dirty="0"/>
          </a:p>
          <a:p>
            <a:r>
              <a:rPr lang="el-GR" dirty="0"/>
              <a:t>Η</a:t>
            </a:r>
            <a:r>
              <a:rPr lang="el-GR" baseline="0" dirty="0"/>
              <a:t> </a:t>
            </a:r>
            <a:r>
              <a:rPr lang="en-US" baseline="0" dirty="0"/>
              <a:t>t2 </a:t>
            </a:r>
            <a:r>
              <a:rPr lang="el-GR" baseline="0" dirty="0"/>
              <a:t>θα πυροβολήσει σε χρόνο 5. Η καθυστέρηση που έχει παραχθεί τυχαία μεταξύ του χρόνου όπου ικανοποιήθηκαν οι συνθήκες (5) και του χρόνου πυροδότησης είναι 1.5.</a:t>
            </a:r>
            <a:endParaRPr lang="el-GR"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C4B059B-C886-4CCB-B746-10C943062A03}" type="datetimeFigureOut">
              <a:rPr lang="el-GR" smtClean="0"/>
              <a:t>22/4/2021</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410582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C4B059B-C886-4CCB-B746-10C943062A03}" type="datetimeFigureOut">
              <a:rPr lang="el-GR" smtClean="0"/>
              <a:t>22/4/2021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29933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C4B059B-C886-4CCB-B746-10C943062A03}" type="datetimeFigureOut">
              <a:rPr lang="el-GR" smtClean="0"/>
              <a:t>22/4/2021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5597AA-E15F-4C1C-AD40-7D1B151E29E5}"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0495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DC4B059B-C886-4CCB-B746-10C943062A03}" type="datetimeFigureOut">
              <a:rPr lang="el-GR" smtClean="0"/>
              <a:t>22/4/2021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1513874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DC4B059B-C886-4CCB-B746-10C943062A03}" type="datetimeFigureOut">
              <a:rPr lang="el-GR" smtClean="0"/>
              <a:t>22/4/2021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5597AA-E15F-4C1C-AD40-7D1B151E29E5}"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4540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DC4B059B-C886-4CCB-B746-10C943062A03}" type="datetimeFigureOut">
              <a:rPr lang="el-GR" smtClean="0"/>
              <a:t>22/4/2021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4113191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C4B059B-C886-4CCB-B746-10C943062A03}" type="datetimeFigureOut">
              <a:rPr lang="el-GR" smtClean="0"/>
              <a:t>22/4/2021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12741650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C4B059B-C886-4CCB-B746-10C943062A03}" type="datetimeFigureOut">
              <a:rPr lang="el-GR" smtClean="0"/>
              <a:t>22/4/2021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128649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609600" y="215372"/>
            <a:ext cx="109728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6" name="Shape 26"/>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8" name="Shape 28"/>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9" name="Shape 29"/>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buSzPct val="25000"/>
            </a:pPr>
            <a:fld id="{00000000-1234-1234-1234-123412341234}" type="slidenum">
              <a:rPr lang="en-US" sz="900" smtClean="0">
                <a:solidFill>
                  <a:schemeClr val="lt1"/>
                </a:solidFill>
                <a:latin typeface="Arial"/>
                <a:ea typeface="Arial"/>
                <a:cs typeface="Arial"/>
                <a:sym typeface="Arial"/>
              </a:rPr>
              <a:pPr>
                <a:buSzPct val="25000"/>
              </a:pPr>
              <a:t>‹#›</a:t>
            </a:fld>
            <a:endParaRPr lang="en-US" sz="900">
              <a:solidFill>
                <a:schemeClr val="lt1"/>
              </a:solidFill>
              <a:latin typeface="Arial"/>
              <a:ea typeface="Arial"/>
              <a:cs typeface="Arial"/>
              <a:sym typeface="Arial"/>
            </a:endParaRPr>
          </a:p>
        </p:txBody>
      </p:sp>
    </p:spTree>
    <p:extLst>
      <p:ext uri="{BB962C8B-B14F-4D97-AF65-F5344CB8AC3E}">
        <p14:creationId xmlns:p14="http://schemas.microsoft.com/office/powerpoint/2010/main" val="91165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C4B059B-C886-4CCB-B746-10C943062A03}" type="datetimeFigureOut">
              <a:rPr lang="el-GR" smtClean="0"/>
              <a:t>22/4/2021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648127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DC4B059B-C886-4CCB-B746-10C943062A03}" type="datetimeFigureOut">
              <a:rPr lang="el-GR" smtClean="0"/>
              <a:t>22/4/2021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4074180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DC4B059B-C886-4CCB-B746-10C943062A03}" type="datetimeFigureOut">
              <a:rPr lang="el-GR" smtClean="0"/>
              <a:t>22/4/2021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1762694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C4B059B-C886-4CCB-B746-10C943062A03}" type="datetimeFigureOut">
              <a:rPr lang="el-GR" smtClean="0"/>
              <a:t>22/4/2021</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3059660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C4B059B-C886-4CCB-B746-10C943062A03}" type="datetimeFigureOut">
              <a:rPr lang="el-GR" smtClean="0"/>
              <a:t>22/4/2021</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390954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B059B-C886-4CCB-B746-10C943062A03}" type="datetimeFigureOut">
              <a:rPr lang="el-GR" smtClean="0"/>
              <a:t>22/4/2021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2778910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C4B059B-C886-4CCB-B746-10C943062A03}" type="datetimeFigureOut">
              <a:rPr lang="el-GR" smtClean="0"/>
              <a:t>22/4/2021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132472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C4B059B-C886-4CCB-B746-10C943062A03}" type="datetimeFigureOut">
              <a:rPr lang="el-GR" smtClean="0"/>
              <a:t>22/4/2021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5597AA-E15F-4C1C-AD40-7D1B151E29E5}" type="slidenum">
              <a:rPr lang="el-GR" smtClean="0"/>
              <a:t>‹#›</a:t>
            </a:fld>
            <a:endParaRPr lang="el-GR"/>
          </a:p>
        </p:txBody>
      </p:sp>
    </p:spTree>
    <p:extLst>
      <p:ext uri="{BB962C8B-B14F-4D97-AF65-F5344CB8AC3E}">
        <p14:creationId xmlns:p14="http://schemas.microsoft.com/office/powerpoint/2010/main" val="141636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C4B059B-C886-4CCB-B746-10C943062A03}" type="datetimeFigureOut">
              <a:rPr lang="el-GR" smtClean="0"/>
              <a:t>22/4/2021</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95597AA-E15F-4C1C-AD40-7D1B151E29E5}" type="slidenum">
              <a:rPr lang="el-GR" smtClean="0"/>
              <a:t>‹#›</a:t>
            </a:fld>
            <a:endParaRPr lang="el-GR"/>
          </a:p>
        </p:txBody>
      </p:sp>
    </p:spTree>
    <p:extLst>
      <p:ext uri="{BB962C8B-B14F-4D97-AF65-F5344CB8AC3E}">
        <p14:creationId xmlns:p14="http://schemas.microsoft.com/office/powerpoint/2010/main" val="163514516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CB417A-3ACC-40A2-81E8-8ABE095C725B}"/>
              </a:ext>
            </a:extLst>
          </p:cNvPr>
          <p:cNvSpPr>
            <a:spLocks noGrp="1"/>
          </p:cNvSpPr>
          <p:nvPr>
            <p:ph type="title"/>
          </p:nvPr>
        </p:nvSpPr>
        <p:spPr/>
        <p:txBody>
          <a:bodyPr>
            <a:normAutofit fontScale="90000"/>
          </a:bodyPr>
          <a:lstStyle/>
          <a:p>
            <a:r>
              <a:rPr lang="el-GR" dirty="0"/>
              <a:t>ΕΞΟΡΥΞΗ ΔΙΕΡΓΑΣΙΩΝ – ΜΟΝΤΕΛΟ ΚΟΝΤΑ ΣΤΗΝ ΠΡΑΓΜΑΤΙΚΟΤΗΤΑ</a:t>
            </a:r>
          </a:p>
        </p:txBody>
      </p:sp>
      <p:pic>
        <p:nvPicPr>
          <p:cNvPr id="4" name="Εικόνα 3">
            <a:extLst>
              <a:ext uri="{FF2B5EF4-FFF2-40B4-BE49-F238E27FC236}">
                <a16:creationId xmlns:a16="http://schemas.microsoft.com/office/drawing/2014/main" id="{3355AEC8-0EF9-477F-B64B-EC59181416B0}"/>
              </a:ext>
            </a:extLst>
          </p:cNvPr>
          <p:cNvPicPr>
            <a:picLocks noChangeAspect="1"/>
          </p:cNvPicPr>
          <p:nvPr/>
        </p:nvPicPr>
        <p:blipFill>
          <a:blip r:embed="rId2"/>
          <a:stretch>
            <a:fillRect/>
          </a:stretch>
        </p:blipFill>
        <p:spPr>
          <a:xfrm>
            <a:off x="837094" y="2005201"/>
            <a:ext cx="7193724" cy="3098384"/>
          </a:xfrm>
          <a:prstGeom prst="rect">
            <a:avLst/>
          </a:prstGeom>
        </p:spPr>
      </p:pic>
    </p:spTree>
    <p:extLst>
      <p:ext uri="{BB962C8B-B14F-4D97-AF65-F5344CB8AC3E}">
        <p14:creationId xmlns:p14="http://schemas.microsoft.com/office/powerpoint/2010/main" val="2883938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24000" y="204403"/>
            <a:ext cx="8911687" cy="1280890"/>
          </a:xfrm>
        </p:spPr>
        <p:txBody>
          <a:bodyPr/>
          <a:lstStyle/>
          <a:p>
            <a:r>
              <a:rPr lang="el-GR" b="1" dirty="0">
                <a:solidFill>
                  <a:srgbClr val="0070C0"/>
                </a:solidFill>
              </a:rPr>
              <a:t>ΠΑΡΑΔΕΙΓΜΑ (1)</a:t>
            </a:r>
          </a:p>
        </p:txBody>
      </p:sp>
      <p:pic>
        <p:nvPicPr>
          <p:cNvPr id="2050" name="Picture 2"/>
          <p:cNvPicPr>
            <a:picLocks noGrp="1" noChangeAspect="1" noChangeArrowheads="1"/>
          </p:cNvPicPr>
          <p:nvPr>
            <p:ph idx="1"/>
          </p:nvPr>
        </p:nvPicPr>
        <p:blipFill>
          <a:blip r:embed="rId3" cstate="print"/>
          <a:srcRect/>
          <a:stretch>
            <a:fillRect/>
          </a:stretch>
        </p:blipFill>
        <p:spPr bwMode="auto">
          <a:xfrm>
            <a:off x="589198" y="856528"/>
            <a:ext cx="8844380" cy="3486871"/>
          </a:xfrm>
          <a:prstGeom prst="rect">
            <a:avLst/>
          </a:prstGeom>
          <a:noFill/>
          <a:ln w="9525">
            <a:noFill/>
            <a:miter lim="800000"/>
            <a:headEnd/>
            <a:tailEnd/>
          </a:ln>
        </p:spPr>
      </p:pic>
      <p:sp>
        <p:nvSpPr>
          <p:cNvPr id="6" name="5 - TextBox"/>
          <p:cNvSpPr txBox="1"/>
          <p:nvPr/>
        </p:nvSpPr>
        <p:spPr>
          <a:xfrm>
            <a:off x="9714148" y="1465636"/>
            <a:ext cx="1907704" cy="2308324"/>
          </a:xfrm>
          <a:prstGeom prst="rect">
            <a:avLst/>
          </a:prstGeom>
          <a:noFill/>
        </p:spPr>
        <p:txBody>
          <a:bodyPr wrap="square" rtlCol="0">
            <a:spAutoFit/>
          </a:bodyPr>
          <a:lstStyle/>
          <a:p>
            <a:r>
              <a:rPr lang="el-GR" dirty="0"/>
              <a:t>Για το κουπόνι της θέσης </a:t>
            </a:r>
            <a:r>
              <a:rPr lang="en-US" dirty="0"/>
              <a:t>p1:</a:t>
            </a:r>
          </a:p>
          <a:p>
            <a:r>
              <a:rPr lang="en-US" dirty="0"/>
              <a:t>T</a:t>
            </a:r>
            <a:r>
              <a:rPr lang="el-GR" dirty="0"/>
              <a:t>αυτότητα: 1</a:t>
            </a:r>
          </a:p>
          <a:p>
            <a:r>
              <a:rPr lang="el-GR" dirty="0"/>
              <a:t>Θέση: </a:t>
            </a:r>
            <a:r>
              <a:rPr lang="en-US" dirty="0"/>
              <a:t>p1</a:t>
            </a:r>
            <a:endParaRPr lang="el-GR" dirty="0"/>
          </a:p>
          <a:p>
            <a:r>
              <a:rPr lang="el-GR" dirty="0"/>
              <a:t>Τιμή: </a:t>
            </a:r>
            <a:r>
              <a:rPr lang="en-US" dirty="0"/>
              <a:t>AB</a:t>
            </a:r>
          </a:p>
          <a:p>
            <a:r>
              <a:rPr lang="el-GR" dirty="0"/>
              <a:t>Χρόνος: 3.0</a:t>
            </a:r>
            <a:endParaRPr lang="en-US" dirty="0"/>
          </a:p>
          <a:p>
            <a:endParaRPr lang="en-US" dirty="0"/>
          </a:p>
          <a:p>
            <a:endParaRPr lang="el-GR" dirty="0"/>
          </a:p>
        </p:txBody>
      </p:sp>
      <p:sp>
        <p:nvSpPr>
          <p:cNvPr id="7" name="6 - TextBox"/>
          <p:cNvSpPr txBox="1"/>
          <p:nvPr/>
        </p:nvSpPr>
        <p:spPr>
          <a:xfrm>
            <a:off x="2351584" y="4725144"/>
            <a:ext cx="5760640" cy="1477328"/>
          </a:xfrm>
          <a:prstGeom prst="rect">
            <a:avLst/>
          </a:prstGeom>
          <a:noFill/>
        </p:spPr>
        <p:txBody>
          <a:bodyPr wrap="square" rtlCol="0">
            <a:spAutoFit/>
          </a:bodyPr>
          <a:lstStyle/>
          <a:p>
            <a:r>
              <a:rPr lang="el-GR" dirty="0"/>
              <a:t>Οι μεταβάσεις </a:t>
            </a:r>
            <a:r>
              <a:rPr lang="en-US" dirty="0"/>
              <a:t>t1 </a:t>
            </a:r>
            <a:r>
              <a:rPr lang="el-GR" dirty="0"/>
              <a:t>και </a:t>
            </a:r>
            <a:r>
              <a:rPr lang="en-US" dirty="0"/>
              <a:t>t2 </a:t>
            </a:r>
            <a:r>
              <a:rPr lang="el-GR" dirty="0"/>
              <a:t>είναι ενεργές</a:t>
            </a:r>
          </a:p>
          <a:p>
            <a:r>
              <a:rPr lang="el-GR" dirty="0"/>
              <a:t>Χρόνος ενεργοποίησης: Μέγιστος χρόνος των κουπονιών που θα καταναλωθούν</a:t>
            </a:r>
          </a:p>
          <a:p>
            <a:r>
              <a:rPr lang="en-US" dirty="0"/>
              <a:t>t1:max(2.0, 3.0)=3.0</a:t>
            </a:r>
          </a:p>
          <a:p>
            <a:r>
              <a:rPr lang="en-US" dirty="0"/>
              <a:t>T2:max(</a:t>
            </a:r>
            <a:r>
              <a:rPr lang="el-GR" dirty="0"/>
              <a:t>2.0, 4.0)=4.0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0070C0"/>
                </a:solidFill>
              </a:rPr>
              <a:t>ΠΑΡΑΔΕΙΓΜΑ(1)</a:t>
            </a:r>
          </a:p>
        </p:txBody>
      </p:sp>
      <p:sp>
        <p:nvSpPr>
          <p:cNvPr id="3" name="2 - Θέση περιεχομένου"/>
          <p:cNvSpPr>
            <a:spLocks noGrp="1"/>
          </p:cNvSpPr>
          <p:nvPr>
            <p:ph idx="1"/>
          </p:nvPr>
        </p:nvSpPr>
        <p:spPr>
          <a:xfrm>
            <a:off x="2589212" y="1540189"/>
            <a:ext cx="8915400" cy="3777622"/>
          </a:xfrm>
        </p:spPr>
        <p:txBody>
          <a:bodyPr/>
          <a:lstStyle/>
          <a:p>
            <a:r>
              <a:rPr lang="el-GR" dirty="0"/>
              <a:t>Εδώ, οι μεταβάσεις «απαιτούν» να πυροδοτήσουν όσο ταχύτερα.</a:t>
            </a:r>
          </a:p>
          <a:p>
            <a:r>
              <a:rPr lang="el-GR" dirty="0"/>
              <a:t>Αν θεωρήσουμε ότι προηγούνται αυτές με μικρότερο χρόνο  ενεργοποίησης, επιλέγεται η </a:t>
            </a:r>
            <a:r>
              <a:rPr lang="en-US" dirty="0"/>
              <a:t>t1</a:t>
            </a:r>
            <a:endParaRPr lang="el-GR" dirty="0"/>
          </a:p>
          <a:p>
            <a:endParaRPr lang="el-GR" dirty="0"/>
          </a:p>
        </p:txBody>
      </p:sp>
      <p:pic>
        <p:nvPicPr>
          <p:cNvPr id="6" name="Picture 2"/>
          <p:cNvPicPr>
            <a:picLocks noChangeAspect="1" noChangeArrowheads="1"/>
          </p:cNvPicPr>
          <p:nvPr/>
        </p:nvPicPr>
        <p:blipFill>
          <a:blip r:embed="rId3" cstate="print"/>
          <a:srcRect/>
          <a:stretch>
            <a:fillRect/>
          </a:stretch>
        </p:blipFill>
        <p:spPr bwMode="auto">
          <a:xfrm>
            <a:off x="2360611" y="2871588"/>
            <a:ext cx="6950639" cy="3362301"/>
          </a:xfrm>
          <a:prstGeom prst="rect">
            <a:avLst/>
          </a:prstGeom>
          <a:noFill/>
          <a:ln w="9525">
            <a:noFill/>
            <a:miter lim="800000"/>
            <a:headEnd/>
            <a:tailEnd/>
          </a:ln>
        </p:spPr>
      </p:pic>
      <p:sp>
        <p:nvSpPr>
          <p:cNvPr id="7" name="6 - TextBox"/>
          <p:cNvSpPr txBox="1"/>
          <p:nvPr/>
        </p:nvSpPr>
        <p:spPr>
          <a:xfrm>
            <a:off x="9311250" y="3814564"/>
            <a:ext cx="2160240" cy="2308324"/>
          </a:xfrm>
          <a:prstGeom prst="rect">
            <a:avLst/>
          </a:prstGeom>
          <a:noFill/>
        </p:spPr>
        <p:txBody>
          <a:bodyPr wrap="square" rtlCol="0">
            <a:spAutoFit/>
          </a:bodyPr>
          <a:lstStyle/>
          <a:p>
            <a:r>
              <a:rPr lang="el-GR" dirty="0"/>
              <a:t>Η καθυστέρηση είναι από [0..2], εδώ 1.25 ΤΥΧΑΙΑ. Θα δούμε στη συνέχεια μεθόδους παραγωγής τυχαίων αριθμών</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ΠΑΡΑΔΕΙΓΜΑ (3)</a:t>
            </a:r>
          </a:p>
        </p:txBody>
      </p:sp>
      <p:sp>
        <p:nvSpPr>
          <p:cNvPr id="3" name="2 - Θέση περιεχομένου"/>
          <p:cNvSpPr>
            <a:spLocks noGrp="1"/>
          </p:cNvSpPr>
          <p:nvPr>
            <p:ph idx="1"/>
          </p:nvPr>
        </p:nvSpPr>
        <p:spPr/>
        <p:txBody>
          <a:bodyPr/>
          <a:lstStyle/>
          <a:p>
            <a:endParaRPr lang="el-GR"/>
          </a:p>
        </p:txBody>
      </p:sp>
      <p:pic>
        <p:nvPicPr>
          <p:cNvPr id="4098" name="Picture 2"/>
          <p:cNvPicPr>
            <a:picLocks noChangeAspect="1" noChangeArrowheads="1"/>
          </p:cNvPicPr>
          <p:nvPr/>
        </p:nvPicPr>
        <p:blipFill>
          <a:blip r:embed="rId3" cstate="print"/>
          <a:srcRect/>
          <a:stretch>
            <a:fillRect/>
          </a:stretch>
        </p:blipFill>
        <p:spPr bwMode="auto">
          <a:xfrm>
            <a:off x="2589212" y="2132856"/>
            <a:ext cx="6410436" cy="3239244"/>
          </a:xfrm>
          <a:prstGeom prst="rect">
            <a:avLst/>
          </a:prstGeom>
          <a:noFill/>
          <a:ln w="9525">
            <a:noFill/>
            <a:miter lim="800000"/>
            <a:headEnd/>
            <a:tailEnd/>
          </a:ln>
        </p:spPr>
      </p:pic>
      <p:sp>
        <p:nvSpPr>
          <p:cNvPr id="5" name="4 - TextBox"/>
          <p:cNvSpPr txBox="1"/>
          <p:nvPr/>
        </p:nvSpPr>
        <p:spPr>
          <a:xfrm>
            <a:off x="9172010" y="2275150"/>
            <a:ext cx="2160240" cy="1477328"/>
          </a:xfrm>
          <a:prstGeom prst="rect">
            <a:avLst/>
          </a:prstGeom>
          <a:noFill/>
        </p:spPr>
        <p:txBody>
          <a:bodyPr wrap="square" rtlCol="0">
            <a:spAutoFit/>
          </a:bodyPr>
          <a:lstStyle/>
          <a:p>
            <a:r>
              <a:rPr lang="el-GR" dirty="0"/>
              <a:t>Πυροβολεί η </a:t>
            </a:r>
            <a:r>
              <a:rPr lang="en-US" dirty="0"/>
              <a:t>t2</a:t>
            </a:r>
          </a:p>
          <a:p>
            <a:r>
              <a:rPr lang="en-US" dirty="0"/>
              <a:t>H </a:t>
            </a:r>
            <a:r>
              <a:rPr lang="el-GR" dirty="0"/>
              <a:t>καθυστέρηση είναι από 1..3, στην περίπτωση αυτή 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465902-8843-4211-B94A-933E594B8583}"/>
              </a:ext>
            </a:extLst>
          </p:cNvPr>
          <p:cNvSpPr>
            <a:spLocks noGrp="1"/>
          </p:cNvSpPr>
          <p:nvPr>
            <p:ph type="title"/>
          </p:nvPr>
        </p:nvSpPr>
        <p:spPr/>
        <p:txBody>
          <a:bodyPr>
            <a:normAutofit fontScale="90000"/>
          </a:bodyPr>
          <a:lstStyle/>
          <a:p>
            <a:r>
              <a:rPr lang="el-GR" dirty="0"/>
              <a:t>ΜΟΝΤΕΛΑ ΚΟΝΤΑ ΣΤΗΝ ΠΡΑΓΜΑΤΙΚΟΤΗΤΑ – ΚΆΘΕ ΚΟΥΠΟΝΙ ΈΝΑ ΑΤΟΜΟ ΜΕ ΚΑΠΟΙΕΣ ΙΔΙΟΤΗΤΕΣ;</a:t>
            </a:r>
          </a:p>
        </p:txBody>
      </p:sp>
      <p:pic>
        <p:nvPicPr>
          <p:cNvPr id="5" name="Εικόνα 4">
            <a:extLst>
              <a:ext uri="{FF2B5EF4-FFF2-40B4-BE49-F238E27FC236}">
                <a16:creationId xmlns:a16="http://schemas.microsoft.com/office/drawing/2014/main" id="{41652B26-035B-46E3-A777-7AE342F7F9E9}"/>
              </a:ext>
            </a:extLst>
          </p:cNvPr>
          <p:cNvPicPr>
            <a:picLocks noChangeAspect="1"/>
          </p:cNvPicPr>
          <p:nvPr/>
        </p:nvPicPr>
        <p:blipFill>
          <a:blip r:embed="rId2"/>
          <a:stretch>
            <a:fillRect/>
          </a:stretch>
        </p:blipFill>
        <p:spPr>
          <a:xfrm>
            <a:off x="1655602" y="1312651"/>
            <a:ext cx="7149732" cy="5236423"/>
          </a:xfrm>
          <a:prstGeom prst="rect">
            <a:avLst/>
          </a:prstGeom>
        </p:spPr>
      </p:pic>
    </p:spTree>
    <p:extLst>
      <p:ext uri="{BB962C8B-B14F-4D97-AF65-F5344CB8AC3E}">
        <p14:creationId xmlns:p14="http://schemas.microsoft.com/office/powerpoint/2010/main" val="3830759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10F3D8-410C-4403-BE5C-14FEC059B901}"/>
              </a:ext>
            </a:extLst>
          </p:cNvPr>
          <p:cNvSpPr>
            <a:spLocks noGrp="1"/>
          </p:cNvSpPr>
          <p:nvPr>
            <p:ph type="title"/>
          </p:nvPr>
        </p:nvSpPr>
        <p:spPr/>
        <p:txBody>
          <a:bodyPr>
            <a:normAutofit/>
          </a:bodyPr>
          <a:lstStyle/>
          <a:p>
            <a:r>
              <a:rPr lang="el-GR" dirty="0"/>
              <a:t>ΠΡΟΧΩΡΗΜΕΝΕΣ ΤΕΧΝΙΚΕΣ - ΣΥΧΝΟΤΗΤΕΣ</a:t>
            </a:r>
          </a:p>
        </p:txBody>
      </p:sp>
      <p:sp>
        <p:nvSpPr>
          <p:cNvPr id="3" name="Θέση κειμένου 2">
            <a:extLst>
              <a:ext uri="{FF2B5EF4-FFF2-40B4-BE49-F238E27FC236}">
                <a16:creationId xmlns:a16="http://schemas.microsoft.com/office/drawing/2014/main" id="{5C9DC9C3-2BF2-47FB-8D73-6AFAF809F189}"/>
              </a:ext>
            </a:extLst>
          </p:cNvPr>
          <p:cNvSpPr>
            <a:spLocks noGrp="1"/>
          </p:cNvSpPr>
          <p:nvPr>
            <p:ph type="body" idx="1"/>
          </p:nvPr>
        </p:nvSpPr>
        <p:spPr/>
        <p:txBody>
          <a:bodyPr/>
          <a:lstStyle/>
          <a:p>
            <a:pPr algn="l"/>
            <a:r>
              <a:rPr lang="en-US" sz="1800" b="0" i="1" u="none" strike="noStrike" baseline="0" dirty="0">
                <a:latin typeface="MTMI"/>
              </a:rPr>
              <a:t>L </a:t>
            </a:r>
            <a:r>
              <a:rPr lang="en-US" sz="1800" b="0" i="0" u="none" strike="noStrike" baseline="0" dirty="0">
                <a:latin typeface="MTSYN"/>
              </a:rPr>
              <a:t>= (</a:t>
            </a:r>
            <a:r>
              <a:rPr lang="en-US" sz="1800" b="0" i="1" u="none" strike="noStrike" baseline="0" dirty="0">
                <a:latin typeface="MTMI"/>
              </a:rPr>
              <a:t>a, e)</a:t>
            </a:r>
            <a:r>
              <a:rPr lang="en-US" sz="1800" b="0" i="0" u="none" strike="noStrike" baseline="30000" dirty="0">
                <a:latin typeface="Times-Roman"/>
              </a:rPr>
              <a:t>5</a:t>
            </a:r>
            <a:r>
              <a:rPr lang="en-US" sz="1800" b="0" i="1" u="none" strike="noStrike" baseline="0" dirty="0">
                <a:latin typeface="MTMI"/>
              </a:rPr>
              <a:t>, (a, b, c, e)</a:t>
            </a:r>
            <a:r>
              <a:rPr lang="en-US" sz="1800" b="0" i="0" u="none" strike="noStrike" baseline="30000" dirty="0">
                <a:latin typeface="Times-Roman"/>
              </a:rPr>
              <a:t>10</a:t>
            </a:r>
            <a:r>
              <a:rPr lang="en-US" sz="1800" b="0" i="1" u="none" strike="noStrike" baseline="0" dirty="0">
                <a:latin typeface="MTMI"/>
              </a:rPr>
              <a:t>, (a, c, b, e)</a:t>
            </a:r>
            <a:r>
              <a:rPr lang="en-US" sz="1800" b="0" i="0" u="none" strike="noStrike" baseline="30000" dirty="0">
                <a:latin typeface="Times-Roman"/>
              </a:rPr>
              <a:t>10</a:t>
            </a:r>
            <a:r>
              <a:rPr lang="en-US" sz="1800" b="0" i="1" u="none" strike="noStrike" baseline="0" dirty="0">
                <a:latin typeface="MTMI"/>
              </a:rPr>
              <a:t>, (a, b, e)</a:t>
            </a:r>
            <a:r>
              <a:rPr lang="en-US" sz="1800" b="0" i="0" u="none" strike="noStrike" baseline="30000" dirty="0">
                <a:latin typeface="Times-Roman"/>
              </a:rPr>
              <a:t>1</a:t>
            </a:r>
            <a:r>
              <a:rPr lang="en-US" sz="1800" b="0" i="1" u="none" strike="noStrike" baseline="0" dirty="0">
                <a:latin typeface="MTMI"/>
              </a:rPr>
              <a:t>, (a, c, e)</a:t>
            </a:r>
            <a:r>
              <a:rPr lang="en-US" sz="1800" b="0" i="0" u="none" strike="noStrike" baseline="30000" dirty="0">
                <a:latin typeface="Times-Roman"/>
              </a:rPr>
              <a:t>1</a:t>
            </a:r>
            <a:r>
              <a:rPr lang="en-US" sz="1800" b="0" i="1" u="none" strike="noStrike" baseline="0" dirty="0">
                <a:latin typeface="MTMI"/>
              </a:rPr>
              <a:t>, (a, d, e)</a:t>
            </a:r>
            <a:r>
              <a:rPr lang="en-US" sz="1800" b="0" i="0" u="none" strike="noStrike" baseline="30000" dirty="0">
                <a:latin typeface="Times-Roman"/>
              </a:rPr>
              <a:t>10</a:t>
            </a:r>
            <a:r>
              <a:rPr lang="en-US" sz="1800" b="0" i="1" u="none" strike="noStrike" baseline="0" dirty="0">
                <a:latin typeface="MTMI"/>
              </a:rPr>
              <a:t>, (a, d, d, e)</a:t>
            </a:r>
            <a:r>
              <a:rPr lang="en-US" sz="1800" b="0" i="0" u="none" strike="noStrike" baseline="30000" dirty="0">
                <a:latin typeface="Times-Roman"/>
              </a:rPr>
              <a:t>2</a:t>
            </a:r>
            <a:r>
              <a:rPr lang="en-US" sz="1800" b="0" i="1" u="none" strike="noStrike" baseline="0" dirty="0">
                <a:latin typeface="MTMI"/>
              </a:rPr>
              <a:t>, (a, d, d, d, e)</a:t>
            </a:r>
            <a:r>
              <a:rPr lang="en-US" sz="1800" b="0" i="0" u="none" strike="noStrike" baseline="30000" dirty="0">
                <a:latin typeface="Times-Roman"/>
              </a:rPr>
              <a:t>1</a:t>
            </a:r>
            <a:endParaRPr lang="el-GR" baseline="30000" dirty="0"/>
          </a:p>
        </p:txBody>
      </p:sp>
      <p:pic>
        <p:nvPicPr>
          <p:cNvPr id="5" name="Εικόνα 4">
            <a:extLst>
              <a:ext uri="{FF2B5EF4-FFF2-40B4-BE49-F238E27FC236}">
                <a16:creationId xmlns:a16="http://schemas.microsoft.com/office/drawing/2014/main" id="{83A3D93D-E02F-4DEC-A4C5-3EC251211EEF}"/>
              </a:ext>
            </a:extLst>
          </p:cNvPr>
          <p:cNvPicPr>
            <a:picLocks noChangeAspect="1"/>
          </p:cNvPicPr>
          <p:nvPr/>
        </p:nvPicPr>
        <p:blipFill>
          <a:blip r:embed="rId3"/>
          <a:stretch>
            <a:fillRect/>
          </a:stretch>
        </p:blipFill>
        <p:spPr>
          <a:xfrm>
            <a:off x="475339" y="2419515"/>
            <a:ext cx="5523445" cy="2608946"/>
          </a:xfrm>
          <a:prstGeom prst="rect">
            <a:avLst/>
          </a:prstGeom>
        </p:spPr>
      </p:pic>
      <p:pic>
        <p:nvPicPr>
          <p:cNvPr id="6" name="Εικόνα 5">
            <a:extLst>
              <a:ext uri="{FF2B5EF4-FFF2-40B4-BE49-F238E27FC236}">
                <a16:creationId xmlns:a16="http://schemas.microsoft.com/office/drawing/2014/main" id="{BD421E39-4BC7-406B-8F04-891784B84143}"/>
              </a:ext>
            </a:extLst>
          </p:cNvPr>
          <p:cNvPicPr>
            <a:picLocks noChangeAspect="1"/>
          </p:cNvPicPr>
          <p:nvPr/>
        </p:nvPicPr>
        <p:blipFill>
          <a:blip r:embed="rId4"/>
          <a:stretch>
            <a:fillRect/>
          </a:stretch>
        </p:blipFill>
        <p:spPr>
          <a:xfrm>
            <a:off x="6193217" y="2824957"/>
            <a:ext cx="5949192" cy="2451652"/>
          </a:xfrm>
          <a:prstGeom prst="rect">
            <a:avLst/>
          </a:prstGeom>
        </p:spPr>
      </p:pic>
    </p:spTree>
    <p:extLst>
      <p:ext uri="{BB962C8B-B14F-4D97-AF65-F5344CB8AC3E}">
        <p14:creationId xmlns:p14="http://schemas.microsoft.com/office/powerpoint/2010/main" val="3230516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2EEF91-24BD-49C1-942F-57A5AD1E3BA6}"/>
              </a:ext>
            </a:extLst>
          </p:cNvPr>
          <p:cNvSpPr>
            <a:spLocks noGrp="1"/>
          </p:cNvSpPr>
          <p:nvPr>
            <p:ph type="title"/>
          </p:nvPr>
        </p:nvSpPr>
        <p:spPr/>
        <p:txBody>
          <a:bodyPr/>
          <a:lstStyle/>
          <a:p>
            <a:r>
              <a:rPr lang="el-GR" dirty="0"/>
              <a:t>ΕΚΜΑΘΗΣΗ ΤΩΝ ΣΥΧΝΟΤΗΤΩΝ</a:t>
            </a:r>
          </a:p>
        </p:txBody>
      </p:sp>
      <p:sp>
        <p:nvSpPr>
          <p:cNvPr id="3" name="Θέση κειμένου 2">
            <a:extLst>
              <a:ext uri="{FF2B5EF4-FFF2-40B4-BE49-F238E27FC236}">
                <a16:creationId xmlns:a16="http://schemas.microsoft.com/office/drawing/2014/main" id="{B538F9B4-1A5E-45F0-8ED7-9E7D7D92CBE7}"/>
              </a:ext>
            </a:extLst>
          </p:cNvPr>
          <p:cNvSpPr>
            <a:spLocks noGrp="1"/>
          </p:cNvSpPr>
          <p:nvPr>
            <p:ph type="body" idx="1"/>
          </p:nvPr>
        </p:nvSpPr>
        <p:spPr/>
        <p:txBody>
          <a:bodyPr/>
          <a:lstStyle/>
          <a:p>
            <a:endParaRPr lang="el-GR" dirty="0"/>
          </a:p>
        </p:txBody>
      </p:sp>
      <p:pic>
        <p:nvPicPr>
          <p:cNvPr id="7" name="Εικόνα 6">
            <a:extLst>
              <a:ext uri="{FF2B5EF4-FFF2-40B4-BE49-F238E27FC236}">
                <a16:creationId xmlns:a16="http://schemas.microsoft.com/office/drawing/2014/main" id="{D49B4AA0-73BB-434D-9BB0-B24E1731D9CD}"/>
              </a:ext>
            </a:extLst>
          </p:cNvPr>
          <p:cNvPicPr>
            <a:picLocks noChangeAspect="1"/>
          </p:cNvPicPr>
          <p:nvPr/>
        </p:nvPicPr>
        <p:blipFill>
          <a:blip r:embed="rId3"/>
          <a:stretch>
            <a:fillRect/>
          </a:stretch>
        </p:blipFill>
        <p:spPr>
          <a:xfrm>
            <a:off x="761442" y="3008687"/>
            <a:ext cx="7939168" cy="2822270"/>
          </a:xfrm>
          <a:prstGeom prst="rect">
            <a:avLst/>
          </a:prstGeom>
        </p:spPr>
      </p:pic>
      <p:sp>
        <p:nvSpPr>
          <p:cNvPr id="8" name="TextBox 7">
            <a:extLst>
              <a:ext uri="{FF2B5EF4-FFF2-40B4-BE49-F238E27FC236}">
                <a16:creationId xmlns:a16="http://schemas.microsoft.com/office/drawing/2014/main" id="{41957F41-46A3-4029-93B6-4E3473AC19F1}"/>
              </a:ext>
            </a:extLst>
          </p:cNvPr>
          <p:cNvSpPr txBox="1"/>
          <p:nvPr/>
        </p:nvSpPr>
        <p:spPr>
          <a:xfrm>
            <a:off x="8852452" y="1626203"/>
            <a:ext cx="2372139" cy="4801314"/>
          </a:xfrm>
          <a:prstGeom prst="rect">
            <a:avLst/>
          </a:prstGeom>
          <a:noFill/>
        </p:spPr>
        <p:txBody>
          <a:bodyPr wrap="square" rtlCol="0">
            <a:spAutoFit/>
          </a:bodyPr>
          <a:lstStyle/>
          <a:p>
            <a:r>
              <a:rPr lang="el-GR" sz="1600" dirty="0"/>
              <a:t>Εξάρτηση μεταξύ των α και </a:t>
            </a:r>
            <a:r>
              <a:rPr lang="en-GB" sz="1600" dirty="0"/>
              <a:t>b</a:t>
            </a:r>
            <a:endParaRPr lang="el-GR" sz="1600" dirty="0"/>
          </a:p>
          <a:p>
            <a:endParaRPr lang="en-US" sz="1600" dirty="0"/>
          </a:p>
          <a:p>
            <a:r>
              <a:rPr lang="el-GR" sz="1600" dirty="0"/>
              <a:t>Πόσες φορές το </a:t>
            </a:r>
            <a:r>
              <a:rPr lang="en-US" sz="1600" dirty="0"/>
              <a:t>a </a:t>
            </a:r>
            <a:r>
              <a:rPr lang="el-GR" sz="1600" dirty="0"/>
              <a:t>ακολουθείται από το</a:t>
            </a:r>
            <a:r>
              <a:rPr lang="en-US" sz="1600" dirty="0"/>
              <a:t> b </a:t>
            </a:r>
            <a:r>
              <a:rPr lang="el-GR" sz="1600" dirty="0"/>
              <a:t>μείον πόσες φορές το </a:t>
            </a:r>
            <a:r>
              <a:rPr lang="en-US" sz="1600" dirty="0"/>
              <a:t>b </a:t>
            </a:r>
            <a:r>
              <a:rPr lang="el-GR" sz="1600" dirty="0"/>
              <a:t>ακολουθείται από το </a:t>
            </a:r>
            <a:r>
              <a:rPr lang="en-US" sz="1600" dirty="0"/>
              <a:t>a.</a:t>
            </a:r>
          </a:p>
          <a:p>
            <a:endParaRPr lang="en-US" sz="1600" dirty="0"/>
          </a:p>
          <a:p>
            <a:r>
              <a:rPr lang="el-GR" sz="1600" dirty="0"/>
              <a:t>Διά το πόσες φορές το </a:t>
            </a:r>
            <a:r>
              <a:rPr lang="en-US" sz="1600" dirty="0"/>
              <a:t>a </a:t>
            </a:r>
            <a:r>
              <a:rPr lang="el-GR" sz="1600" dirty="0"/>
              <a:t>ακολουθείται από το </a:t>
            </a:r>
            <a:r>
              <a:rPr lang="en-US" sz="1600" dirty="0"/>
              <a:t>b </a:t>
            </a:r>
            <a:r>
              <a:rPr lang="el-GR" sz="1600" dirty="0"/>
              <a:t>συν πόσες φορές το</a:t>
            </a:r>
            <a:r>
              <a:rPr lang="en-US" sz="1600" dirty="0"/>
              <a:t> b </a:t>
            </a:r>
            <a:r>
              <a:rPr lang="el-GR" sz="1600" dirty="0"/>
              <a:t>ακολουθείται από το </a:t>
            </a:r>
            <a:r>
              <a:rPr lang="en-US" sz="1600" dirty="0"/>
              <a:t>a </a:t>
            </a:r>
            <a:r>
              <a:rPr lang="el-GR" sz="1600" dirty="0"/>
              <a:t>συν 1</a:t>
            </a:r>
            <a:endParaRPr lang="en-US" sz="1600" dirty="0"/>
          </a:p>
          <a:p>
            <a:endParaRPr lang="en-US" sz="1600" dirty="0"/>
          </a:p>
          <a:p>
            <a:r>
              <a:rPr lang="el-GR" sz="1600" dirty="0"/>
              <a:t>Αυτή είναι </a:t>
            </a:r>
            <a:r>
              <a:rPr lang="el-GR" sz="1600" b="1" i="1" u="sng" dirty="0"/>
              <a:t>η σχέση εξάρτησης </a:t>
            </a:r>
            <a:r>
              <a:rPr lang="el-GR" sz="1600" dirty="0"/>
              <a:t>των </a:t>
            </a:r>
            <a:r>
              <a:rPr lang="en-GB" sz="1600" dirty="0"/>
              <a:t>a, b</a:t>
            </a:r>
            <a:endParaRPr lang="en-US" sz="1600" dirty="0"/>
          </a:p>
          <a:p>
            <a:endParaRPr lang="el-GR" dirty="0"/>
          </a:p>
        </p:txBody>
      </p:sp>
      <p:pic>
        <p:nvPicPr>
          <p:cNvPr id="6" name="Εικόνα 5">
            <a:extLst>
              <a:ext uri="{FF2B5EF4-FFF2-40B4-BE49-F238E27FC236}">
                <a16:creationId xmlns:a16="http://schemas.microsoft.com/office/drawing/2014/main" id="{1147FB18-CEF1-444B-B1E9-B061D0D5CBC0}"/>
              </a:ext>
            </a:extLst>
          </p:cNvPr>
          <p:cNvPicPr>
            <a:picLocks noChangeAspect="1"/>
          </p:cNvPicPr>
          <p:nvPr/>
        </p:nvPicPr>
        <p:blipFill>
          <a:blip r:embed="rId4"/>
          <a:stretch>
            <a:fillRect/>
          </a:stretch>
        </p:blipFill>
        <p:spPr>
          <a:xfrm>
            <a:off x="940905" y="1626203"/>
            <a:ext cx="4238625" cy="1219200"/>
          </a:xfrm>
          <a:prstGeom prst="rect">
            <a:avLst/>
          </a:prstGeom>
        </p:spPr>
      </p:pic>
      <p:pic>
        <p:nvPicPr>
          <p:cNvPr id="9" name="Εικόνα 8">
            <a:extLst>
              <a:ext uri="{FF2B5EF4-FFF2-40B4-BE49-F238E27FC236}">
                <a16:creationId xmlns:a16="http://schemas.microsoft.com/office/drawing/2014/main" id="{A883C380-FFD8-41B4-8EEC-D5B6AC556384}"/>
              </a:ext>
            </a:extLst>
          </p:cNvPr>
          <p:cNvPicPr>
            <a:picLocks noChangeAspect="1"/>
          </p:cNvPicPr>
          <p:nvPr/>
        </p:nvPicPr>
        <p:blipFill>
          <a:blip r:embed="rId5"/>
          <a:stretch>
            <a:fillRect/>
          </a:stretch>
        </p:blipFill>
        <p:spPr>
          <a:xfrm>
            <a:off x="8022017" y="430483"/>
            <a:ext cx="5949192" cy="2451652"/>
          </a:xfrm>
          <a:prstGeom prst="rect">
            <a:avLst/>
          </a:prstGeom>
        </p:spPr>
      </p:pic>
    </p:spTree>
    <p:extLst>
      <p:ext uri="{BB962C8B-B14F-4D97-AF65-F5344CB8AC3E}">
        <p14:creationId xmlns:p14="http://schemas.microsoft.com/office/powerpoint/2010/main" val="1307400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133866-F349-40FF-8D43-08AC189D8900}"/>
              </a:ext>
            </a:extLst>
          </p:cNvPr>
          <p:cNvSpPr>
            <a:spLocks noGrp="1"/>
          </p:cNvSpPr>
          <p:nvPr>
            <p:ph type="title"/>
          </p:nvPr>
        </p:nvSpPr>
        <p:spPr/>
        <p:txBody>
          <a:bodyPr/>
          <a:lstStyle/>
          <a:p>
            <a:r>
              <a:rPr lang="el-GR" dirty="0"/>
              <a:t>ΕΚΜΑΘΗΣΗ ΤΩΝ ΣΥΧΝΟΤΗΤΩΝ</a:t>
            </a:r>
          </a:p>
        </p:txBody>
      </p:sp>
      <p:sp>
        <p:nvSpPr>
          <p:cNvPr id="3" name="Θέση κειμένου 2">
            <a:extLst>
              <a:ext uri="{FF2B5EF4-FFF2-40B4-BE49-F238E27FC236}">
                <a16:creationId xmlns:a16="http://schemas.microsoft.com/office/drawing/2014/main" id="{033D8AA1-E7E7-4D6C-9B43-5206D47D8477}"/>
              </a:ext>
            </a:extLst>
          </p:cNvPr>
          <p:cNvSpPr>
            <a:spLocks noGrp="1"/>
          </p:cNvSpPr>
          <p:nvPr>
            <p:ph type="body" idx="1"/>
          </p:nvPr>
        </p:nvSpPr>
        <p:spPr/>
        <p:txBody>
          <a:bodyPr/>
          <a:lstStyle/>
          <a:p>
            <a:r>
              <a:rPr lang="el-GR" dirty="0"/>
              <a:t>Αν  η σχέση εξάρτησης είναι κοντά στο</a:t>
            </a:r>
            <a:r>
              <a:rPr lang="en-US" dirty="0"/>
              <a:t> 1, </a:t>
            </a:r>
            <a:r>
              <a:rPr lang="el-GR" sz="1800" b="0" i="0" u="none" strike="noStrike" baseline="0" dirty="0">
                <a:latin typeface="Times-Roman"/>
              </a:rPr>
              <a:t>υπάρχει θετική συσχέτιση των</a:t>
            </a:r>
            <a:r>
              <a:rPr lang="en-US" sz="1800" b="0" i="0" u="none" strike="noStrike" baseline="0" dirty="0">
                <a:latin typeface="Times-Roman"/>
              </a:rPr>
              <a:t> </a:t>
            </a:r>
            <a:r>
              <a:rPr lang="en-US" sz="1800" b="0" i="1" u="none" strike="noStrike" baseline="0" dirty="0">
                <a:latin typeface="MTMI"/>
              </a:rPr>
              <a:t>a </a:t>
            </a:r>
            <a:r>
              <a:rPr lang="el-GR" sz="1800" b="0" i="0" u="none" strike="noStrike" baseline="0" dirty="0">
                <a:latin typeface="Times-Roman"/>
              </a:rPr>
              <a:t>και </a:t>
            </a:r>
            <a:r>
              <a:rPr lang="en-US" sz="1800" b="0" i="1" u="none" strike="noStrike" baseline="0" dirty="0">
                <a:latin typeface="MTMI"/>
              </a:rPr>
              <a:t>b</a:t>
            </a:r>
            <a:r>
              <a:rPr lang="en-US" sz="1800" b="0" i="0" u="none" strike="noStrike" baseline="0" dirty="0">
                <a:latin typeface="Times-Roman"/>
              </a:rPr>
              <a:t>, </a:t>
            </a:r>
            <a:r>
              <a:rPr lang="el-GR" sz="1800" b="0" i="0" u="none" strike="noStrike" baseline="0" dirty="0">
                <a:latin typeface="Times-Roman"/>
              </a:rPr>
              <a:t>δηλαδή το</a:t>
            </a:r>
            <a:r>
              <a:rPr lang="en-US" sz="1800" b="0" i="0" u="none" strike="noStrike" baseline="0" dirty="0">
                <a:latin typeface="Times-Roman"/>
              </a:rPr>
              <a:t> </a:t>
            </a:r>
            <a:r>
              <a:rPr lang="en-US" sz="1800" b="0" i="1" u="none" strike="noStrike" baseline="0" dirty="0">
                <a:latin typeface="MTMI"/>
              </a:rPr>
              <a:t>a </a:t>
            </a:r>
            <a:r>
              <a:rPr lang="el-GR" sz="1800" b="0" i="0" u="none" strike="noStrike" baseline="0" dirty="0">
                <a:latin typeface="Times-Roman"/>
              </a:rPr>
              <a:t>είναι συχνά η αιτία του </a:t>
            </a:r>
            <a:r>
              <a:rPr lang="en-US" sz="1800" b="0" i="1" u="none" strike="noStrike" baseline="0" dirty="0">
                <a:latin typeface="MTMI"/>
              </a:rPr>
              <a:t>b</a:t>
            </a:r>
            <a:r>
              <a:rPr lang="en-US" sz="1800" b="0" i="0" u="none" strike="noStrike" baseline="0" dirty="0">
                <a:latin typeface="Times-Roman"/>
              </a:rPr>
              <a:t>. </a:t>
            </a:r>
          </a:p>
          <a:p>
            <a:pPr algn="l"/>
            <a:r>
              <a:rPr lang="el-GR" sz="1800" b="0" i="0" u="none" strike="noStrike" baseline="0" dirty="0">
                <a:latin typeface="Times-Roman"/>
              </a:rPr>
              <a:t>Μία τιμή κοντά στο </a:t>
            </a:r>
            <a:r>
              <a:rPr lang="en-US" sz="1800" b="0" i="0" u="none" strike="noStrike" baseline="0" dirty="0">
                <a:latin typeface="Times-Roman"/>
              </a:rPr>
              <a:t>1 </a:t>
            </a:r>
            <a:r>
              <a:rPr lang="el-GR" sz="1800" b="0" i="0" u="none" strike="noStrike" baseline="0" dirty="0">
                <a:latin typeface="Times-Roman"/>
              </a:rPr>
              <a:t>εμφανίζεται αν το </a:t>
            </a:r>
            <a:r>
              <a:rPr lang="en-US" sz="1800" b="0" i="1" u="none" strike="noStrike" baseline="0" dirty="0">
                <a:latin typeface="MTMI"/>
              </a:rPr>
              <a:t>a </a:t>
            </a:r>
            <a:r>
              <a:rPr lang="el-GR" sz="1800" b="0" i="0" u="none" strike="noStrike" baseline="0" dirty="0">
                <a:latin typeface="Times-Roman"/>
              </a:rPr>
              <a:t>ακολουθείται συχνά από το </a:t>
            </a:r>
            <a:r>
              <a:rPr lang="en-US" sz="1800" b="0" i="1" u="none" strike="noStrike" baseline="0" dirty="0">
                <a:latin typeface="MTMI"/>
              </a:rPr>
              <a:t>b </a:t>
            </a:r>
            <a:r>
              <a:rPr lang="el-GR" sz="1800" b="0" i="0" u="none" strike="noStrike" baseline="0" dirty="0">
                <a:latin typeface="Times-Roman"/>
              </a:rPr>
              <a:t>αλλά το </a:t>
            </a:r>
            <a:r>
              <a:rPr lang="en-US" sz="1800" b="0" i="1" u="none" strike="noStrike" baseline="0" dirty="0">
                <a:latin typeface="MTMI"/>
              </a:rPr>
              <a:t>b </a:t>
            </a:r>
            <a:r>
              <a:rPr lang="el-GR" sz="1800" b="0" i="0" u="none" strike="noStrike" baseline="0" dirty="0">
                <a:latin typeface="Times-Roman"/>
              </a:rPr>
              <a:t>καθόλου συχνά από το </a:t>
            </a:r>
            <a:r>
              <a:rPr lang="en-US" sz="1800" b="0" i="1" u="none" strike="noStrike" baseline="0" dirty="0">
                <a:latin typeface="MTMI"/>
              </a:rPr>
              <a:t>a</a:t>
            </a:r>
            <a:r>
              <a:rPr lang="en-US" sz="1800" b="0" i="0" u="none" strike="noStrike" baseline="0" dirty="0">
                <a:latin typeface="Times-Roman"/>
              </a:rPr>
              <a:t>.</a:t>
            </a:r>
          </a:p>
          <a:p>
            <a:pPr algn="l"/>
            <a:r>
              <a:rPr lang="el-GR" sz="1800" dirty="0">
                <a:latin typeface="Times-Roman"/>
              </a:rPr>
              <a:t>Αν η τιμή βρίσκεται κοντά στο </a:t>
            </a:r>
            <a:r>
              <a:rPr lang="en-US" sz="1800" dirty="0">
                <a:latin typeface="Times-Roman"/>
              </a:rPr>
              <a:t>-1, </a:t>
            </a:r>
            <a:r>
              <a:rPr lang="el-GR" sz="1800" dirty="0">
                <a:latin typeface="Times-Roman"/>
              </a:rPr>
              <a:t>ισχυρά αρνητική σχέση</a:t>
            </a:r>
            <a:endParaRPr lang="el-GR" dirty="0"/>
          </a:p>
        </p:txBody>
      </p:sp>
    </p:spTree>
    <p:extLst>
      <p:ext uri="{BB962C8B-B14F-4D97-AF65-F5344CB8AC3E}">
        <p14:creationId xmlns:p14="http://schemas.microsoft.com/office/powerpoint/2010/main" val="213141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B998FB-83C6-4FC3-AAF5-3B196C80C3C3}"/>
              </a:ext>
            </a:extLst>
          </p:cNvPr>
          <p:cNvSpPr>
            <a:spLocks noGrp="1"/>
          </p:cNvSpPr>
          <p:nvPr>
            <p:ph type="title"/>
          </p:nvPr>
        </p:nvSpPr>
        <p:spPr/>
        <p:txBody>
          <a:bodyPr/>
          <a:lstStyle/>
          <a:p>
            <a:r>
              <a:rPr lang="el-GR" dirty="0"/>
              <a:t>ΕΚΜΑΘΗΣΗ ΤΩΝ ΣΥΧΝΟΤΗΤΩΝ</a:t>
            </a:r>
          </a:p>
        </p:txBody>
      </p:sp>
      <p:sp>
        <p:nvSpPr>
          <p:cNvPr id="3" name="Θέση κειμένου 2">
            <a:extLst>
              <a:ext uri="{FF2B5EF4-FFF2-40B4-BE49-F238E27FC236}">
                <a16:creationId xmlns:a16="http://schemas.microsoft.com/office/drawing/2014/main" id="{6D045A30-F8F5-45A5-8164-90B66FFC0FC3}"/>
              </a:ext>
            </a:extLst>
          </p:cNvPr>
          <p:cNvSpPr>
            <a:spLocks noGrp="1"/>
          </p:cNvSpPr>
          <p:nvPr>
            <p:ph type="body" idx="1"/>
          </p:nvPr>
        </p:nvSpPr>
        <p:spPr/>
        <p:txBody>
          <a:bodyPr/>
          <a:lstStyle/>
          <a:p>
            <a:endParaRPr lang="el-GR" dirty="0"/>
          </a:p>
        </p:txBody>
      </p:sp>
      <p:pic>
        <p:nvPicPr>
          <p:cNvPr id="5" name="Εικόνα 4">
            <a:extLst>
              <a:ext uri="{FF2B5EF4-FFF2-40B4-BE49-F238E27FC236}">
                <a16:creationId xmlns:a16="http://schemas.microsoft.com/office/drawing/2014/main" id="{57259322-BF5D-408A-A29D-2CAA44BD2C9B}"/>
              </a:ext>
            </a:extLst>
          </p:cNvPr>
          <p:cNvPicPr>
            <a:picLocks noChangeAspect="1"/>
          </p:cNvPicPr>
          <p:nvPr/>
        </p:nvPicPr>
        <p:blipFill>
          <a:blip r:embed="rId3"/>
          <a:stretch>
            <a:fillRect/>
          </a:stretch>
        </p:blipFill>
        <p:spPr>
          <a:xfrm>
            <a:off x="1154596" y="1900030"/>
            <a:ext cx="3733800" cy="2819400"/>
          </a:xfrm>
          <a:prstGeom prst="rect">
            <a:avLst/>
          </a:prstGeom>
        </p:spPr>
      </p:pic>
      <p:sp>
        <p:nvSpPr>
          <p:cNvPr id="6" name="TextBox 5">
            <a:extLst>
              <a:ext uri="{FF2B5EF4-FFF2-40B4-BE49-F238E27FC236}">
                <a16:creationId xmlns:a16="http://schemas.microsoft.com/office/drawing/2014/main" id="{5ACE9E0D-2802-4B3B-88BD-F39565B30AD1}"/>
              </a:ext>
            </a:extLst>
          </p:cNvPr>
          <p:cNvSpPr txBox="1"/>
          <p:nvPr/>
        </p:nvSpPr>
        <p:spPr>
          <a:xfrm>
            <a:off x="1484243" y="4916556"/>
            <a:ext cx="3404153" cy="923330"/>
          </a:xfrm>
          <a:prstGeom prst="rect">
            <a:avLst/>
          </a:prstGeom>
          <a:noFill/>
        </p:spPr>
        <p:txBody>
          <a:bodyPr wrap="square" rtlCol="0">
            <a:spAutoFit/>
          </a:bodyPr>
          <a:lstStyle/>
          <a:p>
            <a:r>
              <a:rPr lang="el-GR" dirty="0"/>
              <a:t>Σχέσεις συχνότητας και εξάρτησης με κατώφλι για τις συχνότητες το </a:t>
            </a:r>
            <a:r>
              <a:rPr lang="en-US" dirty="0"/>
              <a:t>2</a:t>
            </a:r>
            <a:endParaRPr lang="el-GR" dirty="0"/>
          </a:p>
        </p:txBody>
      </p:sp>
      <p:pic>
        <p:nvPicPr>
          <p:cNvPr id="9" name="Εικόνα 8">
            <a:extLst>
              <a:ext uri="{FF2B5EF4-FFF2-40B4-BE49-F238E27FC236}">
                <a16:creationId xmlns:a16="http://schemas.microsoft.com/office/drawing/2014/main" id="{C267CDF2-A7DA-4093-9AD6-7C49380C936A}"/>
              </a:ext>
            </a:extLst>
          </p:cNvPr>
          <p:cNvPicPr>
            <a:picLocks noChangeAspect="1"/>
          </p:cNvPicPr>
          <p:nvPr/>
        </p:nvPicPr>
        <p:blipFill>
          <a:blip r:embed="rId4"/>
          <a:stretch>
            <a:fillRect/>
          </a:stretch>
        </p:blipFill>
        <p:spPr>
          <a:xfrm>
            <a:off x="4943062" y="1900030"/>
            <a:ext cx="3695700" cy="2343150"/>
          </a:xfrm>
          <a:prstGeom prst="rect">
            <a:avLst/>
          </a:prstGeom>
        </p:spPr>
      </p:pic>
      <p:sp>
        <p:nvSpPr>
          <p:cNvPr id="10" name="TextBox 9">
            <a:extLst>
              <a:ext uri="{FF2B5EF4-FFF2-40B4-BE49-F238E27FC236}">
                <a16:creationId xmlns:a16="http://schemas.microsoft.com/office/drawing/2014/main" id="{9F30711F-8974-44FF-8478-D7632B0CAAD7}"/>
              </a:ext>
            </a:extLst>
          </p:cNvPr>
          <p:cNvSpPr txBox="1"/>
          <p:nvPr/>
        </p:nvSpPr>
        <p:spPr>
          <a:xfrm>
            <a:off x="4962937" y="4886737"/>
            <a:ext cx="3404153" cy="923330"/>
          </a:xfrm>
          <a:prstGeom prst="rect">
            <a:avLst/>
          </a:prstGeom>
          <a:noFill/>
        </p:spPr>
        <p:txBody>
          <a:bodyPr wrap="square" rtlCol="0">
            <a:spAutoFit/>
          </a:bodyPr>
          <a:lstStyle/>
          <a:p>
            <a:r>
              <a:rPr lang="el-GR" dirty="0"/>
              <a:t>Σχέσεις συχνότητας και εξάρτησης με κατώφλι για τις συχνότητες το </a:t>
            </a:r>
            <a:r>
              <a:rPr lang="en-US" dirty="0"/>
              <a:t>5</a:t>
            </a:r>
            <a:endParaRPr lang="el-GR" dirty="0"/>
          </a:p>
        </p:txBody>
      </p:sp>
      <p:pic>
        <p:nvPicPr>
          <p:cNvPr id="8" name="Εικόνα 7">
            <a:extLst>
              <a:ext uri="{FF2B5EF4-FFF2-40B4-BE49-F238E27FC236}">
                <a16:creationId xmlns:a16="http://schemas.microsoft.com/office/drawing/2014/main" id="{CC2F4515-3C93-4B2A-935D-D2FFBE34A177}"/>
              </a:ext>
            </a:extLst>
          </p:cNvPr>
          <p:cNvPicPr>
            <a:picLocks noChangeAspect="1"/>
          </p:cNvPicPr>
          <p:nvPr/>
        </p:nvPicPr>
        <p:blipFill>
          <a:blip r:embed="rId5"/>
          <a:stretch>
            <a:fillRect/>
          </a:stretch>
        </p:blipFill>
        <p:spPr>
          <a:xfrm>
            <a:off x="8897491" y="3352912"/>
            <a:ext cx="4622408" cy="1904887"/>
          </a:xfrm>
          <a:prstGeom prst="rect">
            <a:avLst/>
          </a:prstGeom>
        </p:spPr>
      </p:pic>
    </p:spTree>
    <p:extLst>
      <p:ext uri="{BB962C8B-B14F-4D97-AF65-F5344CB8AC3E}">
        <p14:creationId xmlns:p14="http://schemas.microsoft.com/office/powerpoint/2010/main" val="2600803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30514" y="3473053"/>
            <a:ext cx="4688115" cy="809247"/>
          </a:xfrm>
        </p:spPr>
        <p:txBody>
          <a:bodyPr>
            <a:noAutofit/>
          </a:bodyPr>
          <a:lstStyle/>
          <a:p>
            <a:r>
              <a:rPr lang="el-GR" dirty="0">
                <a:latin typeface="Times New Roman" panose="02020603050405020304" pitchFamily="18" charset="0"/>
                <a:ea typeface="+mn-ea"/>
                <a:cs typeface="Times New Roman" panose="02020603050405020304" pitchFamily="18" charset="0"/>
              </a:rPr>
              <a:t>ΑΝΙΧΝΕΥΣΗ ΑΔΙΕΞΟΔΩΝ </a:t>
            </a:r>
            <a:r>
              <a:rPr lang="en-GB" dirty="0">
                <a:latin typeface="Times New Roman" panose="02020603050405020304" pitchFamily="18" charset="0"/>
                <a:ea typeface="+mn-ea"/>
                <a:cs typeface="Times New Roman" panose="02020603050405020304" pitchFamily="18" charset="0"/>
              </a:rPr>
              <a:t>ME </a:t>
            </a:r>
            <a:r>
              <a:rPr lang="el-GR" dirty="0">
                <a:latin typeface="Times New Roman" panose="02020603050405020304" pitchFamily="18" charset="0"/>
                <a:ea typeface="+mn-ea"/>
                <a:cs typeface="Times New Roman" panose="02020603050405020304" pitchFamily="18" charset="0"/>
              </a:rPr>
              <a:t>ΔΕΝΔΡΑ ΠΡΟΣΒΑΣΙΜΟΤΗΤΑΣ</a:t>
            </a:r>
            <a:br>
              <a:rPr lang="el-GR" dirty="0">
                <a:latin typeface="Times New Roman" panose="02020603050405020304" pitchFamily="18" charset="0"/>
                <a:ea typeface="+mn-ea"/>
                <a:cs typeface="Times New Roman" panose="02020603050405020304" pitchFamily="18" charset="0"/>
              </a:rPr>
            </a:br>
            <a:br>
              <a:rPr lang="el-GR" dirty="0">
                <a:latin typeface="Times New Roman" panose="02020603050405020304" pitchFamily="18" charset="0"/>
                <a:ea typeface="+mn-ea"/>
                <a:cs typeface="Times New Roman" panose="02020603050405020304" pitchFamily="18" charset="0"/>
              </a:rPr>
            </a:br>
            <a:r>
              <a:rPr lang="en-GB" dirty="0">
                <a:latin typeface="Times New Roman" panose="02020603050405020304" pitchFamily="18" charset="0"/>
                <a:ea typeface="+mn-ea"/>
                <a:cs typeface="Times New Roman" panose="02020603050405020304" pitchFamily="18" charset="0"/>
              </a:rPr>
              <a:t>(REACHABILIY TREES</a:t>
            </a:r>
          </a:p>
        </p:txBody>
      </p:sp>
      <p:pic>
        <p:nvPicPr>
          <p:cNvPr id="6" name="Picture 2">
            <a:extLst>
              <a:ext uri="{FF2B5EF4-FFF2-40B4-BE49-F238E27FC236}">
                <a16:creationId xmlns:a16="http://schemas.microsoft.com/office/drawing/2014/main" id="{C3B5C825-C7BE-48A2-BE82-3D3249560BB0}"/>
              </a:ext>
            </a:extLst>
          </p:cNvPr>
          <p:cNvPicPr>
            <a:picLocks noChangeAspect="1" noChangeArrowheads="1"/>
          </p:cNvPicPr>
          <p:nvPr/>
        </p:nvPicPr>
        <p:blipFill>
          <a:blip r:embed="rId3" cstate="print"/>
          <a:srcRect/>
          <a:stretch>
            <a:fillRect/>
          </a:stretch>
        </p:blipFill>
        <p:spPr bwMode="auto">
          <a:xfrm>
            <a:off x="7126514" y="0"/>
            <a:ext cx="5065486" cy="6872529"/>
          </a:xfrm>
          <a:prstGeom prst="rect">
            <a:avLst/>
          </a:prstGeom>
          <a:noFill/>
          <a:ln w="9525">
            <a:noFill/>
            <a:miter lim="800000"/>
            <a:headEnd/>
            <a:tailEnd/>
          </a:ln>
        </p:spPr>
      </p:pic>
      <p:sp>
        <p:nvSpPr>
          <p:cNvPr id="2" name="TextBox 1">
            <a:extLst>
              <a:ext uri="{FF2B5EF4-FFF2-40B4-BE49-F238E27FC236}">
                <a16:creationId xmlns:a16="http://schemas.microsoft.com/office/drawing/2014/main" id="{29BC238E-A7C3-440A-BE1F-8D7308AB68AE}"/>
              </a:ext>
            </a:extLst>
          </p:cNvPr>
          <p:cNvSpPr txBox="1"/>
          <p:nvPr/>
        </p:nvSpPr>
        <p:spPr>
          <a:xfrm>
            <a:off x="9396248" y="3090039"/>
            <a:ext cx="614856" cy="261610"/>
          </a:xfrm>
          <a:prstGeom prst="rect">
            <a:avLst/>
          </a:prstGeom>
          <a:noFill/>
        </p:spPr>
        <p:txBody>
          <a:bodyPr wrap="square" rtlCol="0">
            <a:spAutoFit/>
          </a:bodyPr>
          <a:lstStyle/>
          <a:p>
            <a:r>
              <a:rPr lang="en-GB" sz="1100" b="1" dirty="0"/>
              <a:t>t2</a:t>
            </a:r>
            <a:endParaRPr lang="el-GR" sz="1100" b="1" dirty="0"/>
          </a:p>
        </p:txBody>
      </p:sp>
      <p:sp>
        <p:nvSpPr>
          <p:cNvPr id="5" name="TextBox 4">
            <a:extLst>
              <a:ext uri="{FF2B5EF4-FFF2-40B4-BE49-F238E27FC236}">
                <a16:creationId xmlns:a16="http://schemas.microsoft.com/office/drawing/2014/main" id="{BB3CF893-F0FE-4D3F-BDF3-17814685B89D}"/>
              </a:ext>
            </a:extLst>
          </p:cNvPr>
          <p:cNvSpPr txBox="1"/>
          <p:nvPr/>
        </p:nvSpPr>
        <p:spPr>
          <a:xfrm>
            <a:off x="9438287" y="3715403"/>
            <a:ext cx="614856" cy="261610"/>
          </a:xfrm>
          <a:prstGeom prst="rect">
            <a:avLst/>
          </a:prstGeom>
          <a:noFill/>
        </p:spPr>
        <p:txBody>
          <a:bodyPr wrap="square" rtlCol="0">
            <a:spAutoFit/>
          </a:bodyPr>
          <a:lstStyle/>
          <a:p>
            <a:r>
              <a:rPr lang="en-GB" sz="1100" b="1" dirty="0"/>
              <a:t>t3</a:t>
            </a:r>
            <a:endParaRPr lang="el-GR" sz="1100" b="1" dirty="0"/>
          </a:p>
        </p:txBody>
      </p:sp>
      <p:sp>
        <p:nvSpPr>
          <p:cNvPr id="7" name="TextBox 6">
            <a:extLst>
              <a:ext uri="{FF2B5EF4-FFF2-40B4-BE49-F238E27FC236}">
                <a16:creationId xmlns:a16="http://schemas.microsoft.com/office/drawing/2014/main" id="{80C40A30-F2CA-4981-BAE2-DC0FD38FFA9D}"/>
              </a:ext>
            </a:extLst>
          </p:cNvPr>
          <p:cNvSpPr txBox="1"/>
          <p:nvPr/>
        </p:nvSpPr>
        <p:spPr>
          <a:xfrm>
            <a:off x="8470969" y="4418097"/>
            <a:ext cx="614856" cy="261610"/>
          </a:xfrm>
          <a:prstGeom prst="rect">
            <a:avLst/>
          </a:prstGeom>
          <a:noFill/>
        </p:spPr>
        <p:txBody>
          <a:bodyPr wrap="square" rtlCol="0">
            <a:spAutoFit/>
          </a:bodyPr>
          <a:lstStyle/>
          <a:p>
            <a:r>
              <a:rPr lang="en-GB" sz="1100" b="1" dirty="0"/>
              <a:t>t</a:t>
            </a:r>
            <a:r>
              <a:rPr lang="el-GR" sz="1100" b="1" dirty="0"/>
              <a:t>1</a:t>
            </a:r>
          </a:p>
        </p:txBody>
      </p:sp>
      <p:sp>
        <p:nvSpPr>
          <p:cNvPr id="8" name="TextBox 7">
            <a:extLst>
              <a:ext uri="{FF2B5EF4-FFF2-40B4-BE49-F238E27FC236}">
                <a16:creationId xmlns:a16="http://schemas.microsoft.com/office/drawing/2014/main" id="{708675A9-CEEB-479F-BC49-E4C6D677EDDB}"/>
              </a:ext>
            </a:extLst>
          </p:cNvPr>
          <p:cNvSpPr txBox="1"/>
          <p:nvPr/>
        </p:nvSpPr>
        <p:spPr>
          <a:xfrm>
            <a:off x="9994965" y="4407210"/>
            <a:ext cx="614856" cy="261610"/>
          </a:xfrm>
          <a:prstGeom prst="rect">
            <a:avLst/>
          </a:prstGeom>
          <a:noFill/>
        </p:spPr>
        <p:txBody>
          <a:bodyPr wrap="square" rtlCol="0">
            <a:spAutoFit/>
          </a:bodyPr>
          <a:lstStyle/>
          <a:p>
            <a:r>
              <a:rPr lang="en-GB" sz="1100" b="1" dirty="0"/>
              <a:t>t</a:t>
            </a:r>
            <a:r>
              <a:rPr lang="el-GR" sz="1100" b="1" dirty="0"/>
              <a:t>2</a:t>
            </a:r>
          </a:p>
        </p:txBody>
      </p:sp>
    </p:spTree>
    <p:extLst>
      <p:ext uri="{BB962C8B-B14F-4D97-AF65-F5344CB8AC3E}">
        <p14:creationId xmlns:p14="http://schemas.microsoft.com/office/powerpoint/2010/main" val="720722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170959-9919-42B8-B755-2494BA85E69B}"/>
              </a:ext>
            </a:extLst>
          </p:cNvPr>
          <p:cNvSpPr>
            <a:spLocks noGrp="1"/>
          </p:cNvSpPr>
          <p:nvPr>
            <p:ph type="title"/>
          </p:nvPr>
        </p:nvSpPr>
        <p:spPr>
          <a:xfrm>
            <a:off x="318052" y="92765"/>
            <a:ext cx="2317101" cy="424755"/>
          </a:xfrm>
        </p:spPr>
        <p:txBody>
          <a:bodyPr>
            <a:normAutofit fontScale="90000"/>
          </a:bodyPr>
          <a:lstStyle/>
          <a:p>
            <a:r>
              <a:rPr lang="el-GR" sz="1800" dirty="0"/>
              <a:t>ΠΑΡΑΔΕΙΓΜΑ 2</a:t>
            </a:r>
          </a:p>
        </p:txBody>
      </p:sp>
      <p:pic>
        <p:nvPicPr>
          <p:cNvPr id="4" name="Picture 3">
            <a:extLst>
              <a:ext uri="{FF2B5EF4-FFF2-40B4-BE49-F238E27FC236}">
                <a16:creationId xmlns:a16="http://schemas.microsoft.com/office/drawing/2014/main" id="{AEA1A087-C430-4530-A716-B315D7CE4211}"/>
              </a:ext>
            </a:extLst>
          </p:cNvPr>
          <p:cNvPicPr>
            <a:picLocks noChangeAspect="1" noChangeArrowheads="1"/>
          </p:cNvPicPr>
          <p:nvPr/>
        </p:nvPicPr>
        <p:blipFill>
          <a:blip r:embed="rId3" cstate="print"/>
          <a:srcRect/>
          <a:stretch>
            <a:fillRect/>
          </a:stretch>
        </p:blipFill>
        <p:spPr bwMode="auto">
          <a:xfrm>
            <a:off x="3552091" y="4324351"/>
            <a:ext cx="3819959" cy="2475388"/>
          </a:xfrm>
          <a:prstGeom prst="rect">
            <a:avLst/>
          </a:prstGeom>
          <a:noFill/>
          <a:ln w="9525">
            <a:noFill/>
            <a:miter lim="800000"/>
            <a:headEnd/>
            <a:tailEnd/>
          </a:ln>
        </p:spPr>
      </p:pic>
      <p:pic>
        <p:nvPicPr>
          <p:cNvPr id="7" name="Εικόνα 6">
            <a:extLst>
              <a:ext uri="{FF2B5EF4-FFF2-40B4-BE49-F238E27FC236}">
                <a16:creationId xmlns:a16="http://schemas.microsoft.com/office/drawing/2014/main" id="{0FD7383F-2556-4B51-BA5D-6ED16FBEBDE0}"/>
              </a:ext>
            </a:extLst>
          </p:cNvPr>
          <p:cNvPicPr>
            <a:picLocks noChangeAspect="1"/>
          </p:cNvPicPr>
          <p:nvPr/>
        </p:nvPicPr>
        <p:blipFill>
          <a:blip r:embed="rId4"/>
          <a:stretch>
            <a:fillRect/>
          </a:stretch>
        </p:blipFill>
        <p:spPr>
          <a:xfrm>
            <a:off x="3000375" y="0"/>
            <a:ext cx="9191625" cy="4324350"/>
          </a:xfrm>
          <a:prstGeom prst="rect">
            <a:avLst/>
          </a:prstGeom>
        </p:spPr>
      </p:pic>
    </p:spTree>
    <p:extLst>
      <p:ext uri="{BB962C8B-B14F-4D97-AF65-F5344CB8AC3E}">
        <p14:creationId xmlns:p14="http://schemas.microsoft.com/office/powerpoint/2010/main" val="176486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946030" y="476672"/>
            <a:ext cx="8229600" cy="1828800"/>
          </a:xfrm>
        </p:spPr>
        <p:txBody>
          <a:bodyPr/>
          <a:lstStyle/>
          <a:p>
            <a:r>
              <a:rPr lang="el-GR" b="1" dirty="0">
                <a:solidFill>
                  <a:srgbClr val="0070C0"/>
                </a:solidFill>
              </a:rPr>
              <a:t>ΠΡΟΣΘΗΚΗ ΧΡΟΝΙΣΜΟΥ ΣΕ ΔΙΚΤΥΑ</a:t>
            </a:r>
            <a:r>
              <a:rPr lang="en-US" b="1" dirty="0">
                <a:solidFill>
                  <a:srgbClr val="0070C0"/>
                </a:solidFill>
              </a:rPr>
              <a:t> PETRI</a:t>
            </a:r>
            <a:r>
              <a:rPr lang="el-GR" b="1" dirty="0">
                <a:solidFill>
                  <a:srgbClr val="0070C0"/>
                </a:solidFill>
              </a:rPr>
              <a:t> </a:t>
            </a:r>
          </a:p>
        </p:txBody>
      </p:sp>
      <p:sp>
        <p:nvSpPr>
          <p:cNvPr id="3" name="2 - Υπότιτλος"/>
          <p:cNvSpPr>
            <a:spLocks noGrp="1"/>
          </p:cNvSpPr>
          <p:nvPr>
            <p:ph type="subTitle" idx="1"/>
          </p:nvPr>
        </p:nvSpPr>
        <p:spPr/>
        <p:txBody>
          <a:bodyPr>
            <a:normAutofit/>
          </a:bodyPr>
          <a:lstStyle/>
          <a:p>
            <a:pPr>
              <a:buFont typeface="Arial" pitchFamily="34" charset="0"/>
              <a:buChar char="•"/>
            </a:pPr>
            <a:endParaRPr lang="el-GR" dirty="0"/>
          </a:p>
          <a:p>
            <a:pPr>
              <a:buFont typeface="Arial" pitchFamily="34" charset="0"/>
              <a:buChar char="•"/>
            </a:pPr>
            <a:endParaRPr lang="el-GR" dirty="0"/>
          </a:p>
        </p:txBody>
      </p:sp>
      <p:pic>
        <p:nvPicPr>
          <p:cNvPr id="1026" name="Picture 2"/>
          <p:cNvPicPr>
            <a:picLocks noChangeAspect="1" noChangeArrowheads="1"/>
          </p:cNvPicPr>
          <p:nvPr/>
        </p:nvPicPr>
        <p:blipFill>
          <a:blip r:embed="rId3" cstate="print"/>
          <a:srcRect/>
          <a:stretch>
            <a:fillRect/>
          </a:stretch>
        </p:blipFill>
        <p:spPr bwMode="auto">
          <a:xfrm>
            <a:off x="2106216" y="2717305"/>
            <a:ext cx="6358270" cy="3338757"/>
          </a:xfrm>
          <a:prstGeom prst="rect">
            <a:avLst/>
          </a:prstGeom>
          <a:noFill/>
          <a:ln w="9525">
            <a:noFill/>
            <a:miter lim="800000"/>
            <a:headEnd/>
            <a:tailEnd/>
          </a:ln>
        </p:spPr>
      </p:pic>
      <p:sp>
        <p:nvSpPr>
          <p:cNvPr id="5" name="4 - TextBox"/>
          <p:cNvSpPr txBox="1"/>
          <p:nvPr/>
        </p:nvSpPr>
        <p:spPr>
          <a:xfrm>
            <a:off x="9081157" y="1589288"/>
            <a:ext cx="2160240" cy="4801314"/>
          </a:xfrm>
          <a:prstGeom prst="rect">
            <a:avLst/>
          </a:prstGeom>
          <a:noFill/>
        </p:spPr>
        <p:txBody>
          <a:bodyPr wrap="square" rtlCol="0">
            <a:spAutoFit/>
          </a:bodyPr>
          <a:lstStyle/>
          <a:p>
            <a:r>
              <a:rPr lang="el-GR" dirty="0"/>
              <a:t>Στα </a:t>
            </a:r>
            <a:r>
              <a:rPr lang="en-US" dirty="0"/>
              <a:t>PN </a:t>
            </a:r>
            <a:r>
              <a:rPr lang="el-GR" dirty="0"/>
              <a:t>χρονισμού, τα κουπόνια έχουν τις εξής ιδιότητες:</a:t>
            </a:r>
          </a:p>
          <a:p>
            <a:pPr>
              <a:buFont typeface="Arial" pitchFamily="34" charset="0"/>
              <a:buChar char="•"/>
            </a:pPr>
            <a:r>
              <a:rPr lang="el-GR" dirty="0"/>
              <a:t>Ταυτότητα</a:t>
            </a:r>
          </a:p>
          <a:p>
            <a:pPr>
              <a:buFont typeface="Arial" pitchFamily="34" charset="0"/>
              <a:buChar char="•"/>
            </a:pPr>
            <a:r>
              <a:rPr lang="el-GR" dirty="0"/>
              <a:t>Θέση </a:t>
            </a:r>
          </a:p>
          <a:p>
            <a:pPr>
              <a:buFont typeface="Arial" pitchFamily="34" charset="0"/>
              <a:buChar char="•"/>
            </a:pPr>
            <a:r>
              <a:rPr lang="el-GR" dirty="0"/>
              <a:t>Τιμή</a:t>
            </a:r>
          </a:p>
          <a:p>
            <a:pPr>
              <a:buFont typeface="Arial" pitchFamily="34" charset="0"/>
              <a:buChar char="•"/>
            </a:pPr>
            <a:r>
              <a:rPr lang="el-GR" dirty="0"/>
              <a:t>Χρόνο</a:t>
            </a:r>
          </a:p>
          <a:p>
            <a:pPr>
              <a:buFont typeface="Arial" pitchFamily="34" charset="0"/>
              <a:buChar char="•"/>
            </a:pPr>
            <a:r>
              <a:rPr lang="el-GR" dirty="0"/>
              <a:t>(</a:t>
            </a:r>
            <a:r>
              <a:rPr lang="en-US" dirty="0" err="1"/>
              <a:t>i</a:t>
            </a:r>
            <a:r>
              <a:rPr lang="en-US" dirty="0"/>
              <a:t>, p, v, t</a:t>
            </a:r>
            <a:r>
              <a:rPr lang="el-GR" dirty="0"/>
              <a:t>)</a:t>
            </a:r>
          </a:p>
          <a:p>
            <a:pPr>
              <a:buFont typeface="Arial" pitchFamily="34" charset="0"/>
              <a:buChar char="•"/>
            </a:pPr>
            <a:r>
              <a:rPr lang="el-GR" dirty="0"/>
              <a:t>Κάθε μετάβαση συνοδεύεται από ένα χρονικό διάστημα</a:t>
            </a:r>
            <a:endParaRPr lang="en-US" dirty="0"/>
          </a:p>
          <a:p>
            <a:pPr>
              <a:buFont typeface="Arial" pitchFamily="34" charset="0"/>
              <a:buChar char="•"/>
            </a:pPr>
            <a:r>
              <a:rPr lang="en-US" dirty="0"/>
              <a:t>H </a:t>
            </a:r>
            <a:r>
              <a:rPr lang="el-GR" dirty="0"/>
              <a:t>ταυτότητα αντιστοιχεί στη σειρά άφιξης των κουπονιών</a:t>
            </a:r>
          </a:p>
        </p:txBody>
      </p:sp>
    </p:spTree>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2133</TotalTime>
  <Words>1602</Words>
  <Application>Microsoft Office PowerPoint</Application>
  <PresentationFormat>Ευρεία οθόνη</PresentationFormat>
  <Paragraphs>105</Paragraphs>
  <Slides>12</Slides>
  <Notes>9</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12</vt:i4>
      </vt:variant>
    </vt:vector>
  </HeadingPairs>
  <TitlesOfParts>
    <vt:vector size="22" baseType="lpstr">
      <vt:lpstr>Arial</vt:lpstr>
      <vt:lpstr>Calibri</vt:lpstr>
      <vt:lpstr>Century Gothic</vt:lpstr>
      <vt:lpstr>MTMI</vt:lpstr>
      <vt:lpstr>MTSYN</vt:lpstr>
      <vt:lpstr>Noto Sans Symbols</vt:lpstr>
      <vt:lpstr>Times New Roman</vt:lpstr>
      <vt:lpstr>Times-Roman</vt:lpstr>
      <vt:lpstr>Wingdings 3</vt:lpstr>
      <vt:lpstr>Θρόισμα</vt:lpstr>
      <vt:lpstr>ΕΞΟΡΥΞΗ ΔΙΕΡΓΑΣΙΩΝ – ΜΟΝΤΕΛΟ ΚΟΝΤΑ ΣΤΗΝ ΠΡΑΓΜΑΤΙΚΟΤΗΤΑ</vt:lpstr>
      <vt:lpstr>ΜΟΝΤΕΛΑ ΚΟΝΤΑ ΣΤΗΝ ΠΡΑΓΜΑΤΙΚΟΤΗΤΑ – ΚΆΘΕ ΚΟΥΠΟΝΙ ΈΝΑ ΑΤΟΜΟ ΜΕ ΚΑΠΟΙΕΣ ΙΔΙΟΤΗΤΕΣ;</vt:lpstr>
      <vt:lpstr>ΠΡΟΧΩΡΗΜΕΝΕΣ ΤΕΧΝΙΚΕΣ - ΣΥΧΝΟΤΗΤΕΣ</vt:lpstr>
      <vt:lpstr>ΕΚΜΑΘΗΣΗ ΤΩΝ ΣΥΧΝΟΤΗΤΩΝ</vt:lpstr>
      <vt:lpstr>ΕΚΜΑΘΗΣΗ ΤΩΝ ΣΥΧΝΟΤΗΤΩΝ</vt:lpstr>
      <vt:lpstr>ΕΚΜΑΘΗΣΗ ΤΩΝ ΣΥΧΝΟΤΗΤΩΝ</vt:lpstr>
      <vt:lpstr>ΑΝΙΧΝΕΥΣΗ ΑΔΙΕΞΟΔΩΝ ME ΔΕΝΔΡΑ ΠΡΟΣΒΑΣΙΜΟΤΗΤΑΣ  (REACHABILIY TREES</vt:lpstr>
      <vt:lpstr>ΠΑΡΑΔΕΙΓΜΑ 2</vt:lpstr>
      <vt:lpstr>ΠΡΟΣΘΗΚΗ ΧΡΟΝΙΣΜΟΥ ΣΕ ΔΙΚΤΥΑ PETRI </vt:lpstr>
      <vt:lpstr>ΠΑΡΑΔΕΙΓΜΑ (1)</vt:lpstr>
      <vt:lpstr>ΠΑΡΑΔΕΙΓΜΑ(1)</vt:lpstr>
      <vt:lpstr>ΠΑΡΑΔΕΙΓΜΑ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MINING APPLICATIONS</dc:title>
  <dc:creator>Stavros Souravlas</dc:creator>
  <cp:lastModifiedBy>Stavros Souravlas</cp:lastModifiedBy>
  <cp:revision>146</cp:revision>
  <dcterms:created xsi:type="dcterms:W3CDTF">2021-03-19T13:10:17Z</dcterms:created>
  <dcterms:modified xsi:type="dcterms:W3CDTF">2021-04-22T15:56:56Z</dcterms:modified>
</cp:coreProperties>
</file>