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320" r:id="rId3"/>
    <p:sldId id="277" r:id="rId4"/>
    <p:sldId id="278" r:id="rId5"/>
    <p:sldId id="279" r:id="rId6"/>
    <p:sldId id="280" r:id="rId7"/>
    <p:sldId id="281" r:id="rId8"/>
    <p:sldId id="282" r:id="rId9"/>
    <p:sldId id="283" r:id="rId10"/>
    <p:sldId id="284" r:id="rId11"/>
    <p:sldId id="31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108" y="-30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A2BCA2-78EA-456E-B2D6-34352EF6675B}" type="datetimeFigureOut">
              <a:rPr lang="en-US" smtClean="0"/>
              <a:pPr/>
              <a:t>5/23/2023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1CE972-78B9-4F44-8494-47219C52E70D}" type="slidenum">
              <a:rPr lang="en-US" smtClean="0"/>
              <a:pPr/>
              <a:t>‹#›</a:t>
            </a:fld>
            <a:endParaRPr lang="en-US"/>
          </a:p>
        </p:txBody>
      </p:sp>
    </p:spTree>
    <p:extLst>
      <p:ext uri="{BB962C8B-B14F-4D97-AF65-F5344CB8AC3E}">
        <p14:creationId xmlns="" xmlns:p14="http://schemas.microsoft.com/office/powerpoint/2010/main" val="1752829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5C7D73-6E2F-4055-899B-DD0C54F66654}" type="datetime1">
              <a:rPr lang="en-US" smtClean="0"/>
              <a:pPr/>
              <a:t>5/23/2023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8F624-BFCD-44BE-8F7E-AE4BE40F3737}" type="slidenum">
              <a:rPr lang="en-US" smtClean="0"/>
              <a:pPr/>
              <a:t>‹#›</a:t>
            </a:fld>
            <a:endParaRPr lang="en-US"/>
          </a:p>
        </p:txBody>
      </p:sp>
      <p:pic>
        <p:nvPicPr>
          <p:cNvPr id="1026" name="Picture 2" descr="e-Hub"/>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9370031" y="149832"/>
            <a:ext cx="2422046" cy="1113937"/>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363664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FCA0E6-159D-4ED9-8C70-216C0B7EA144}" type="datetime1">
              <a:rPr lang="en-US" smtClean="0"/>
              <a:pPr/>
              <a:t>5/23/2023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8F624-BFCD-44BE-8F7E-AE4BE40F3737}" type="slidenum">
              <a:rPr lang="en-US" smtClean="0"/>
              <a:pPr/>
              <a:t>‹#›</a:t>
            </a:fld>
            <a:endParaRPr lang="en-US"/>
          </a:p>
        </p:txBody>
      </p:sp>
      <p:pic>
        <p:nvPicPr>
          <p:cNvPr id="7" name="Picture 2" descr="e-Hub"/>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9885202" y="37306"/>
            <a:ext cx="2153873" cy="9906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841303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35420A-0005-48B6-8145-A8D3646868F1}" type="datetime1">
              <a:rPr lang="en-US" smtClean="0"/>
              <a:pPr/>
              <a:t>5/23/2023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8F624-BFCD-44BE-8F7E-AE4BE40F3737}" type="slidenum">
              <a:rPr lang="en-US" smtClean="0"/>
              <a:pPr/>
              <a:t>‹#›</a:t>
            </a:fld>
            <a:endParaRPr lang="en-US"/>
          </a:p>
        </p:txBody>
      </p:sp>
      <p:pic>
        <p:nvPicPr>
          <p:cNvPr id="7" name="Picture 2" descr="e-Hub"/>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9885202" y="37306"/>
            <a:ext cx="2153873" cy="9906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903403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6F729C-3867-44C8-B23E-FE891B465A68}" type="datetime1">
              <a:rPr lang="en-US" smtClean="0"/>
              <a:pPr/>
              <a:t>5/23/2023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8F624-BFCD-44BE-8F7E-AE4BE40F3737}" type="slidenum">
              <a:rPr lang="en-US" smtClean="0"/>
              <a:pPr/>
              <a:t>‹#›</a:t>
            </a:fld>
            <a:endParaRPr lang="en-US"/>
          </a:p>
        </p:txBody>
      </p:sp>
      <p:pic>
        <p:nvPicPr>
          <p:cNvPr id="2050" name="Picture 2" descr="e-Hub"/>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9885202" y="37306"/>
            <a:ext cx="2153873" cy="9906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895456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F336BCE-4EF3-41A1-A4B8-71FA9B52B9B1}" type="datetime1">
              <a:rPr lang="en-US" smtClean="0"/>
              <a:pPr/>
              <a:t>5/23/2023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8F624-BFCD-44BE-8F7E-AE4BE40F3737}" type="slidenum">
              <a:rPr lang="en-US" smtClean="0"/>
              <a:pPr/>
              <a:t>‹#›</a:t>
            </a:fld>
            <a:endParaRPr lang="en-US"/>
          </a:p>
        </p:txBody>
      </p:sp>
      <p:pic>
        <p:nvPicPr>
          <p:cNvPr id="8" name="Picture 2" descr="e-Hub"/>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9885202" y="37306"/>
            <a:ext cx="2153873" cy="9906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100933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92977C-E150-46D0-A1D8-77225B98AA0B}" type="datetime1">
              <a:rPr lang="en-US" smtClean="0"/>
              <a:pPr/>
              <a:t>5/23/2023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8F624-BFCD-44BE-8F7E-AE4BE40F3737}" type="slidenum">
              <a:rPr lang="en-US" smtClean="0"/>
              <a:pPr/>
              <a:t>‹#›</a:t>
            </a:fld>
            <a:endParaRPr lang="en-US"/>
          </a:p>
        </p:txBody>
      </p:sp>
      <p:pic>
        <p:nvPicPr>
          <p:cNvPr id="8" name="Picture 2" descr="e-Hub"/>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9885202" y="37306"/>
            <a:ext cx="2153873" cy="9906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641870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B3E39C-86DC-4DA2-928A-51291BF25276}" type="datetime1">
              <a:rPr lang="en-US" smtClean="0"/>
              <a:pPr/>
              <a:t>5/23/2023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98F624-BFCD-44BE-8F7E-AE4BE40F3737}" type="slidenum">
              <a:rPr lang="en-US" smtClean="0"/>
              <a:pPr/>
              <a:t>‹#›</a:t>
            </a:fld>
            <a:endParaRPr lang="en-US"/>
          </a:p>
        </p:txBody>
      </p:sp>
      <p:pic>
        <p:nvPicPr>
          <p:cNvPr id="10" name="Picture 2" descr="e-Hub"/>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9885202" y="37306"/>
            <a:ext cx="2153873" cy="9906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07727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8F7DDC-AA4E-4247-AAA7-D9163CD2CBC8}" type="datetime1">
              <a:rPr lang="en-US" smtClean="0"/>
              <a:pPr/>
              <a:t>5/23/2023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98F624-BFCD-44BE-8F7E-AE4BE40F3737}" type="slidenum">
              <a:rPr lang="en-US" smtClean="0"/>
              <a:pPr/>
              <a:t>‹#›</a:t>
            </a:fld>
            <a:endParaRPr lang="en-US"/>
          </a:p>
        </p:txBody>
      </p:sp>
      <p:pic>
        <p:nvPicPr>
          <p:cNvPr id="6" name="Picture 2" descr="e-Hub"/>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9885202" y="37306"/>
            <a:ext cx="2153873" cy="9906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698752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B05330-A40A-4527-A73E-0FF56B09EC36}" type="datetime1">
              <a:rPr lang="en-US" smtClean="0"/>
              <a:pPr/>
              <a:t>5/23/2023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98F624-BFCD-44BE-8F7E-AE4BE40F3737}" type="slidenum">
              <a:rPr lang="en-US" smtClean="0"/>
              <a:pPr/>
              <a:t>‹#›</a:t>
            </a:fld>
            <a:endParaRPr lang="en-US"/>
          </a:p>
        </p:txBody>
      </p:sp>
      <p:pic>
        <p:nvPicPr>
          <p:cNvPr id="5" name="Picture 2" descr="e-Hub"/>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9885202" y="37306"/>
            <a:ext cx="2153873" cy="9906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988522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F1D1A15-B4F0-4EBC-8663-667AF9836E45}" type="datetime1">
              <a:rPr lang="en-US" smtClean="0"/>
              <a:pPr/>
              <a:t>5/23/2023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8F624-BFCD-44BE-8F7E-AE4BE40F3737}" type="slidenum">
              <a:rPr lang="en-US" smtClean="0"/>
              <a:pPr/>
              <a:t>‹#›</a:t>
            </a:fld>
            <a:endParaRPr lang="en-US"/>
          </a:p>
        </p:txBody>
      </p:sp>
      <p:pic>
        <p:nvPicPr>
          <p:cNvPr id="8" name="Picture 2" descr="e-Hub"/>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9885202" y="37306"/>
            <a:ext cx="2153873" cy="9906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441835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3B9A54-1C8F-4997-94EE-FF440B58EF60}" type="datetime1">
              <a:rPr lang="en-US" smtClean="0"/>
              <a:pPr/>
              <a:t>5/23/2023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8F624-BFCD-44BE-8F7E-AE4BE40F3737}" type="slidenum">
              <a:rPr lang="en-US" smtClean="0"/>
              <a:pPr/>
              <a:t>‹#›</a:t>
            </a:fld>
            <a:endParaRPr lang="en-US"/>
          </a:p>
        </p:txBody>
      </p:sp>
      <p:pic>
        <p:nvPicPr>
          <p:cNvPr id="8" name="Picture 2" descr="e-Hub"/>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9885202" y="37306"/>
            <a:ext cx="2153873" cy="9906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558766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16702-FA7E-4F38-96E2-5D5E89104F15}" type="datetime1">
              <a:rPr lang="en-US" smtClean="0"/>
              <a:pPr/>
              <a:t>5/23/2023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98F624-BFCD-44BE-8F7E-AE4BE40F3737}" type="slidenum">
              <a:rPr lang="en-US" smtClean="0"/>
              <a:pPr/>
              <a:t>‹#›</a:t>
            </a:fld>
            <a:endParaRPr lang="en-US"/>
          </a:p>
        </p:txBody>
      </p:sp>
      <p:sp>
        <p:nvSpPr>
          <p:cNvPr id="7" name="MSIPCMContentMarking" descr="{&quot;HashCode&quot;:-2136057175,&quot;Placement&quot;:&quot;Footer&quot;,&quot;Top&quot;:519.343,&quot;Left&quot;:0.0,&quot;SlideWidth&quot;:960,&quot;SlideHeight&quot;:540}"/>
          <p:cNvSpPr txBox="1"/>
          <p:nvPr userDrawn="1"/>
        </p:nvSpPr>
        <p:spPr>
          <a:xfrm>
            <a:off x="0" y="6595656"/>
            <a:ext cx="937631" cy="262344"/>
          </a:xfrm>
          <a:prstGeom prst="rect">
            <a:avLst/>
          </a:prstGeom>
          <a:noFill/>
        </p:spPr>
        <p:txBody>
          <a:bodyPr vert="horz" wrap="square" lIns="0" tIns="0" rIns="0" bIns="0" rtlCol="0" anchor="ctr" anchorCtr="1">
            <a:spAutoFit/>
          </a:bodyPr>
          <a:lstStyle/>
          <a:p>
            <a:pPr algn="l">
              <a:spcBef>
                <a:spcPts val="0"/>
              </a:spcBef>
              <a:spcAft>
                <a:spcPts val="0"/>
              </a:spcAft>
            </a:pPr>
            <a:r>
              <a:rPr lang="en-US" sz="1000" smtClean="0">
                <a:solidFill>
                  <a:srgbClr val="000000"/>
                </a:solidFill>
                <a:latin typeface="Calibri" panose="020F0502020204030204" pitchFamily="34" charset="0"/>
              </a:rPr>
              <a:t> Internal Use </a:t>
            </a:r>
            <a:endParaRPr lang="en-US" sz="1000">
              <a:solidFill>
                <a:srgbClr val="000000"/>
              </a:solidFill>
              <a:latin typeface="Calibri" panose="020F0502020204030204" pitchFamily="34" charset="0"/>
            </a:endParaRPr>
          </a:p>
        </p:txBody>
      </p:sp>
    </p:spTree>
    <p:extLst>
      <p:ext uri="{BB962C8B-B14F-4D97-AF65-F5344CB8AC3E}">
        <p14:creationId xmlns="" xmlns:p14="http://schemas.microsoft.com/office/powerpoint/2010/main" val="3771134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oecd.org/daf/ca/corporategovernanceofstate-ownedenterprises/1923949.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www.oecd.org/daf/ca/corporategovernanceofstate-ownedenterprises/1923949.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oecd.org/daf/ca/corporategovernanceofstate-ownedenterprises/1923949.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oecd.org/daf/ca/corporategovernanceofstate-ownedenterprises/1923949.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oecd.org/daf/ca/corporategovernanceofstate-ownedenterprises/1923949.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oecd.org/daf/ca/corporategovernanceofstate-ownedenterprises/1923949.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oecd.org/daf/ca/corporategovernanceofstate-ownedenterprises/1923949.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oecd.org/daf/ca/corporategovernanceofstate-ownedenterprises/1923949.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1448" y="860764"/>
            <a:ext cx="9144000" cy="2387600"/>
          </a:xfrm>
        </p:spPr>
        <p:txBody>
          <a:bodyPr>
            <a:normAutofit fontScale="90000"/>
          </a:bodyPr>
          <a:lstStyle/>
          <a:p>
            <a:r>
              <a:rPr lang="en-US" sz="3600" b="1" dirty="0" smtClean="0">
                <a:solidFill>
                  <a:srgbClr val="0070C0"/>
                </a:solidFill>
              </a:rPr>
              <a:t>SOME HISTORICAN AND CURRENT </a:t>
            </a:r>
            <a:br>
              <a:rPr lang="en-US" sz="3600" b="1" dirty="0" smtClean="0">
                <a:solidFill>
                  <a:srgbClr val="0070C0"/>
                </a:solidFill>
              </a:rPr>
            </a:br>
            <a:r>
              <a:rPr lang="en-US" sz="3600" b="1" dirty="0" smtClean="0">
                <a:solidFill>
                  <a:srgbClr val="0070C0"/>
                </a:solidFill>
              </a:rPr>
              <a:t>TOPICS OF </a:t>
            </a:r>
            <a:r>
              <a:rPr lang="en-US" sz="3600" b="1" smtClean="0">
                <a:solidFill>
                  <a:srgbClr val="0070C0"/>
                </a:solidFill>
              </a:rPr>
              <a:t>INTERNATIONAL </a:t>
            </a:r>
            <a:r>
              <a:rPr lang="en-US" sz="3600" b="1" smtClean="0">
                <a:solidFill>
                  <a:srgbClr val="0070C0"/>
                </a:solidFill>
              </a:rPr>
              <a:t>ECONOMIC </a:t>
            </a:r>
            <a:r>
              <a:rPr lang="en-US" sz="3600" b="1" dirty="0" smtClean="0">
                <a:solidFill>
                  <a:srgbClr val="0070C0"/>
                </a:solidFill>
              </a:rPr>
              <a:t>RELATIONS</a:t>
            </a:r>
            <a:br>
              <a:rPr lang="en-US" sz="3600" b="1" dirty="0" smtClean="0">
                <a:solidFill>
                  <a:srgbClr val="0070C0"/>
                </a:solidFill>
              </a:rPr>
            </a:br>
            <a:r>
              <a:rPr lang="en-US" sz="3600" b="1" dirty="0" smtClean="0">
                <a:solidFill>
                  <a:srgbClr val="0070C0"/>
                </a:solidFill>
              </a:rPr>
              <a:t/>
            </a:r>
            <a:br>
              <a:rPr lang="en-US" sz="3600" b="1" dirty="0" smtClean="0">
                <a:solidFill>
                  <a:srgbClr val="0070C0"/>
                </a:solidFill>
              </a:rPr>
            </a:br>
            <a:r>
              <a:rPr lang="en-US" sz="3600" b="1" i="1" dirty="0" smtClean="0">
                <a:solidFill>
                  <a:srgbClr val="00B050"/>
                </a:solidFill>
              </a:rPr>
              <a:t>Insights form Bulgaria - </a:t>
            </a:r>
            <a:r>
              <a:rPr lang="en-US" sz="3600" b="1" i="1" dirty="0" err="1" smtClean="0">
                <a:solidFill>
                  <a:srgbClr val="00B050"/>
                </a:solidFill>
              </a:rPr>
              <a:t>privatisation</a:t>
            </a:r>
            <a:endParaRPr lang="en-US" sz="3600" b="1" i="1" dirty="0">
              <a:solidFill>
                <a:srgbClr val="00B050"/>
              </a:solidFill>
            </a:endParaRPr>
          </a:p>
        </p:txBody>
      </p:sp>
      <p:sp>
        <p:nvSpPr>
          <p:cNvPr id="3" name="Subtitle 2"/>
          <p:cNvSpPr>
            <a:spLocks noGrp="1"/>
          </p:cNvSpPr>
          <p:nvPr>
            <p:ph type="subTitle" idx="1"/>
          </p:nvPr>
        </p:nvSpPr>
        <p:spPr>
          <a:xfrm>
            <a:off x="1387365" y="3888828"/>
            <a:ext cx="9144000" cy="2879834"/>
          </a:xfrm>
        </p:spPr>
        <p:txBody>
          <a:bodyPr>
            <a:normAutofit fontScale="85000" lnSpcReduction="20000"/>
          </a:bodyPr>
          <a:lstStyle/>
          <a:p>
            <a:r>
              <a:rPr lang="en-US" dirty="0" smtClean="0"/>
              <a:t>Prof. Virginia Zhelyazkova, DSc</a:t>
            </a:r>
          </a:p>
          <a:p>
            <a:r>
              <a:rPr lang="en-US" dirty="0" smtClean="0"/>
              <a:t>VUZF University – Sofia</a:t>
            </a:r>
          </a:p>
          <a:p>
            <a:r>
              <a:rPr lang="en-US" dirty="0" smtClean="0"/>
              <a:t>Guest lectures at University of Macedonia - Thessaloniki</a:t>
            </a:r>
          </a:p>
          <a:p>
            <a:endParaRPr lang="en-US" dirty="0"/>
          </a:p>
          <a:p>
            <a:endParaRPr lang="en-US" dirty="0" smtClean="0"/>
          </a:p>
          <a:p>
            <a:endParaRPr lang="en-US" dirty="0"/>
          </a:p>
          <a:p>
            <a:endParaRPr lang="en-US" dirty="0" smtClean="0"/>
          </a:p>
          <a:p>
            <a:r>
              <a:rPr lang="en-US" dirty="0" smtClean="0"/>
              <a:t>22 – 26 May 2023</a:t>
            </a:r>
            <a:endParaRPr lang="en-US" dirty="0"/>
          </a:p>
        </p:txBody>
      </p:sp>
      <p:pic>
        <p:nvPicPr>
          <p:cNvPr id="5" name="Picture 4"/>
          <p:cNvPicPr>
            <a:picLocks noChangeAspect="1"/>
          </p:cNvPicPr>
          <p:nvPr/>
        </p:nvPicPr>
        <p:blipFill>
          <a:blip r:embed="rId2" cstate="print"/>
          <a:stretch>
            <a:fillRect/>
          </a:stretch>
        </p:blipFill>
        <p:spPr>
          <a:xfrm>
            <a:off x="5109341" y="4995500"/>
            <a:ext cx="1700048" cy="1012945"/>
          </a:xfrm>
          <a:prstGeom prst="rect">
            <a:avLst/>
          </a:prstGeom>
        </p:spPr>
      </p:pic>
    </p:spTree>
    <p:extLst>
      <p:ext uri="{BB962C8B-B14F-4D97-AF65-F5344CB8AC3E}">
        <p14:creationId xmlns="" xmlns:p14="http://schemas.microsoft.com/office/powerpoint/2010/main" val="3934615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Privatization in Bulgaria – second round</a:t>
            </a:r>
            <a:endParaRPr lang="en-US" dirty="0"/>
          </a:p>
        </p:txBody>
      </p:sp>
      <p:sp>
        <p:nvSpPr>
          <p:cNvPr id="3" name="Content Placeholder 2"/>
          <p:cNvSpPr>
            <a:spLocks noGrp="1"/>
          </p:cNvSpPr>
          <p:nvPr>
            <p:ph idx="1"/>
          </p:nvPr>
        </p:nvSpPr>
        <p:spPr/>
        <p:txBody>
          <a:bodyPr/>
          <a:lstStyle/>
          <a:p>
            <a:pPr algn="just"/>
            <a:r>
              <a:rPr lang="en-US" dirty="0"/>
              <a:t>Investment vouchers may be used as means of payment in all forms of </a:t>
            </a:r>
            <a:r>
              <a:rPr lang="en-US" dirty="0" err="1"/>
              <a:t>privatisation</a:t>
            </a:r>
            <a:r>
              <a:rPr lang="en-US" dirty="0"/>
              <a:t> deals (except for the public offerings at the Stock Exchange) where state-owned shares are offered, i.e. outside CPAs; </a:t>
            </a:r>
            <a:endParaRPr lang="en-US" dirty="0" smtClean="0"/>
          </a:p>
          <a:p>
            <a:pPr algn="just"/>
            <a:r>
              <a:rPr lang="en-US" dirty="0" smtClean="0"/>
              <a:t> New </a:t>
            </a:r>
            <a:r>
              <a:rPr lang="en-US" dirty="0"/>
              <a:t>opportunities for using the investment vouchers - they may be transferred to Voluntary Pension Funds and to Management Buy-Out companies; individuals may </a:t>
            </a:r>
            <a:r>
              <a:rPr lang="en-US" dirty="0" err="1"/>
              <a:t>authorise</a:t>
            </a:r>
            <a:r>
              <a:rPr lang="en-US" dirty="0"/>
              <a:t> licensed investment intermediaries to participate on their behalf in the CPAs.</a:t>
            </a:r>
          </a:p>
        </p:txBody>
      </p:sp>
      <p:sp>
        <p:nvSpPr>
          <p:cNvPr id="4" name="TextBox 3"/>
          <p:cNvSpPr txBox="1"/>
          <p:nvPr/>
        </p:nvSpPr>
        <p:spPr>
          <a:xfrm>
            <a:off x="1061545" y="6032938"/>
            <a:ext cx="7746124" cy="646331"/>
          </a:xfrm>
          <a:prstGeom prst="rect">
            <a:avLst/>
          </a:prstGeom>
          <a:noFill/>
        </p:spPr>
        <p:txBody>
          <a:bodyPr wrap="square" rtlCol="0">
            <a:spAutoFit/>
          </a:bodyPr>
          <a:lstStyle/>
          <a:p>
            <a:r>
              <a:rPr lang="en-US" dirty="0" smtClean="0"/>
              <a:t>Source: OECD. A review of the Bulgarian Privatization, available here: </a:t>
            </a:r>
            <a:r>
              <a:rPr lang="en-US" dirty="0">
                <a:hlinkClick r:id="rId2"/>
              </a:rPr>
              <a:t>1923949.pdf (oecd.org)</a:t>
            </a:r>
            <a:endParaRPr lang="en-US" dirty="0"/>
          </a:p>
        </p:txBody>
      </p:sp>
      <p:sp>
        <p:nvSpPr>
          <p:cNvPr id="5" name="Slide Number Placeholder 4"/>
          <p:cNvSpPr>
            <a:spLocks noGrp="1"/>
          </p:cNvSpPr>
          <p:nvPr>
            <p:ph type="sldNum" sz="quarter" idx="12"/>
          </p:nvPr>
        </p:nvSpPr>
        <p:spPr/>
        <p:txBody>
          <a:bodyPr/>
          <a:lstStyle/>
          <a:p>
            <a:fld id="{3B98F624-BFCD-44BE-8F7E-AE4BE40F3737}" type="slidenum">
              <a:rPr lang="en-US" smtClean="0"/>
              <a:pPr/>
              <a:t>10</a:t>
            </a:fld>
            <a:endParaRPr lang="en-US"/>
          </a:p>
        </p:txBody>
      </p:sp>
    </p:spTree>
    <p:extLst>
      <p:ext uri="{BB962C8B-B14F-4D97-AF65-F5344CB8AC3E}">
        <p14:creationId xmlns="" xmlns:p14="http://schemas.microsoft.com/office/powerpoint/2010/main" val="22086973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5289" y="2193925"/>
            <a:ext cx="3397469" cy="1325563"/>
          </a:xfrm>
        </p:spPr>
        <p:txBody>
          <a:bodyPr>
            <a:normAutofit fontScale="90000"/>
          </a:bodyPr>
          <a:lstStyle/>
          <a:p>
            <a:r>
              <a:rPr lang="el-GR" b="1" dirty="0">
                <a:solidFill>
                  <a:srgbClr val="00B050"/>
                </a:solidFill>
              </a:rPr>
              <a:t/>
            </a:r>
            <a:br>
              <a:rPr lang="el-GR" b="1" dirty="0">
                <a:solidFill>
                  <a:srgbClr val="00B050"/>
                </a:solidFill>
              </a:rPr>
            </a:br>
            <a:r>
              <a:rPr lang="el-GR" b="1" dirty="0" smtClean="0">
                <a:solidFill>
                  <a:srgbClr val="00B050"/>
                </a:solidFill>
              </a:rPr>
              <a:t>Ευχαριστώ</a:t>
            </a:r>
            <a:r>
              <a:rPr lang="en-US" b="1" dirty="0" smtClean="0">
                <a:solidFill>
                  <a:srgbClr val="00B050"/>
                </a:solidFill>
              </a:rPr>
              <a:t>!</a:t>
            </a:r>
            <a:br>
              <a:rPr lang="en-US" b="1" dirty="0" smtClean="0">
                <a:solidFill>
                  <a:srgbClr val="00B050"/>
                </a:solidFill>
              </a:rPr>
            </a:br>
            <a:r>
              <a:rPr lang="en-US" b="1" dirty="0">
                <a:solidFill>
                  <a:srgbClr val="00B050"/>
                </a:solidFill>
              </a:rPr>
              <a:t/>
            </a:r>
            <a:br>
              <a:rPr lang="en-US" b="1" dirty="0">
                <a:solidFill>
                  <a:srgbClr val="00B050"/>
                </a:solidFill>
              </a:rPr>
            </a:br>
            <a:r>
              <a:rPr lang="en-US" b="1" dirty="0" smtClean="0">
                <a:solidFill>
                  <a:srgbClr val="0070C0"/>
                </a:solidFill>
              </a:rPr>
              <a:t>Thank you!</a:t>
            </a:r>
            <a:endParaRPr lang="en-US" b="1" dirty="0">
              <a:solidFill>
                <a:srgbClr val="0070C0"/>
              </a:solidFill>
            </a:endParaRPr>
          </a:p>
        </p:txBody>
      </p:sp>
      <p:sp>
        <p:nvSpPr>
          <p:cNvPr id="3" name="Slide Number Placeholder 2"/>
          <p:cNvSpPr>
            <a:spLocks noGrp="1"/>
          </p:cNvSpPr>
          <p:nvPr>
            <p:ph type="sldNum" sz="quarter" idx="12"/>
          </p:nvPr>
        </p:nvSpPr>
        <p:spPr/>
        <p:txBody>
          <a:bodyPr/>
          <a:lstStyle/>
          <a:p>
            <a:fld id="{3B98F624-BFCD-44BE-8F7E-AE4BE40F3737}" type="slidenum">
              <a:rPr lang="en-US" smtClean="0"/>
              <a:pPr/>
              <a:t>11</a:t>
            </a:fld>
            <a:endParaRPr lang="en-US"/>
          </a:p>
        </p:txBody>
      </p:sp>
    </p:spTree>
    <p:extLst>
      <p:ext uri="{BB962C8B-B14F-4D97-AF65-F5344CB8AC3E}">
        <p14:creationId xmlns="" xmlns:p14="http://schemas.microsoft.com/office/powerpoint/2010/main" val="1025183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1772" y="2214945"/>
            <a:ext cx="10515600" cy="1325563"/>
          </a:xfrm>
        </p:spPr>
        <p:txBody>
          <a:bodyPr/>
          <a:lstStyle/>
          <a:p>
            <a:r>
              <a:rPr lang="en-US" dirty="0" smtClean="0">
                <a:solidFill>
                  <a:srgbClr val="0070C0"/>
                </a:solidFill>
              </a:rPr>
              <a:t>2. The privatization in Bulgaria</a:t>
            </a:r>
            <a:endParaRPr lang="en-US" dirty="0">
              <a:solidFill>
                <a:srgbClr val="0070C0"/>
              </a:solidFill>
            </a:endParaRPr>
          </a:p>
        </p:txBody>
      </p:sp>
      <p:sp>
        <p:nvSpPr>
          <p:cNvPr id="3" name="Slide Number Placeholder 2"/>
          <p:cNvSpPr>
            <a:spLocks noGrp="1"/>
          </p:cNvSpPr>
          <p:nvPr>
            <p:ph type="sldNum" sz="quarter" idx="12"/>
          </p:nvPr>
        </p:nvSpPr>
        <p:spPr/>
        <p:txBody>
          <a:bodyPr/>
          <a:lstStyle/>
          <a:p>
            <a:fld id="{3B98F624-BFCD-44BE-8F7E-AE4BE40F3737}" type="slidenum">
              <a:rPr lang="en-US" smtClean="0"/>
              <a:pPr/>
              <a:t>2</a:t>
            </a:fld>
            <a:endParaRPr lang="en-US"/>
          </a:p>
        </p:txBody>
      </p:sp>
    </p:spTree>
    <p:extLst>
      <p:ext uri="{BB962C8B-B14F-4D97-AF65-F5344CB8AC3E}">
        <p14:creationId xmlns="" xmlns:p14="http://schemas.microsoft.com/office/powerpoint/2010/main" val="39917880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Privatization in Bulgaria - first round</a:t>
            </a:r>
            <a:endParaRPr lang="en-US" dirty="0"/>
          </a:p>
        </p:txBody>
      </p:sp>
      <p:sp>
        <p:nvSpPr>
          <p:cNvPr id="3" name="Content Placeholder 2"/>
          <p:cNvSpPr>
            <a:spLocks noGrp="1"/>
          </p:cNvSpPr>
          <p:nvPr>
            <p:ph idx="1"/>
          </p:nvPr>
        </p:nvSpPr>
        <p:spPr/>
        <p:txBody>
          <a:bodyPr/>
          <a:lstStyle/>
          <a:p>
            <a:pPr algn="just"/>
            <a:r>
              <a:rPr lang="en-US" dirty="0"/>
              <a:t>In 1993, Bulgaria announced a voucher </a:t>
            </a:r>
            <a:r>
              <a:rPr lang="en-US" dirty="0" err="1"/>
              <a:t>privatisation</a:t>
            </a:r>
            <a:r>
              <a:rPr lang="en-US" dirty="0"/>
              <a:t> </a:t>
            </a:r>
            <a:r>
              <a:rPr lang="en-US" dirty="0" err="1"/>
              <a:t>programme</a:t>
            </a:r>
            <a:r>
              <a:rPr lang="en-US" dirty="0"/>
              <a:t>, which had certain similarities with the Czech model and was coordinated by the Centre for Mass </a:t>
            </a:r>
            <a:r>
              <a:rPr lang="en-US" dirty="0" err="1"/>
              <a:t>Privatisation</a:t>
            </a:r>
            <a:r>
              <a:rPr lang="en-US" dirty="0"/>
              <a:t>. </a:t>
            </a:r>
            <a:endParaRPr lang="en-US" dirty="0" smtClean="0"/>
          </a:p>
          <a:p>
            <a:pPr algn="just"/>
            <a:r>
              <a:rPr lang="en-US" dirty="0" smtClean="0"/>
              <a:t>The </a:t>
            </a:r>
            <a:r>
              <a:rPr lang="en-US" dirty="0"/>
              <a:t>legal framework was completed in 1995 with the adoption of the </a:t>
            </a:r>
            <a:r>
              <a:rPr lang="en-US" dirty="0" err="1"/>
              <a:t>Privatisation</a:t>
            </a:r>
            <a:r>
              <a:rPr lang="en-US" dirty="0"/>
              <a:t> Funds Act and the appointment of members of Bulgarian Securities and Stock Exchanges Commission (SSEC) to oversee the activities of </a:t>
            </a:r>
            <a:r>
              <a:rPr lang="en-US" dirty="0" err="1"/>
              <a:t>privatisation</a:t>
            </a:r>
            <a:r>
              <a:rPr lang="en-US" dirty="0"/>
              <a:t> funds and approve their prospectuses, in accordance with relatively strict licensing requirements. </a:t>
            </a:r>
            <a:endParaRPr lang="en-US" dirty="0" smtClean="0"/>
          </a:p>
          <a:p>
            <a:pPr algn="just"/>
            <a:r>
              <a:rPr lang="en-US" dirty="0" smtClean="0"/>
              <a:t>As </a:t>
            </a:r>
            <a:r>
              <a:rPr lang="en-US" dirty="0"/>
              <a:t>a result, 81 </a:t>
            </a:r>
            <a:r>
              <a:rPr lang="en-US" dirty="0" err="1"/>
              <a:t>privatisation</a:t>
            </a:r>
            <a:r>
              <a:rPr lang="en-US" dirty="0"/>
              <a:t> funds started operating</a:t>
            </a:r>
          </a:p>
        </p:txBody>
      </p:sp>
      <p:sp>
        <p:nvSpPr>
          <p:cNvPr id="4" name="TextBox 3"/>
          <p:cNvSpPr txBox="1"/>
          <p:nvPr/>
        </p:nvSpPr>
        <p:spPr>
          <a:xfrm>
            <a:off x="1061545" y="6032938"/>
            <a:ext cx="7746124" cy="646331"/>
          </a:xfrm>
          <a:prstGeom prst="rect">
            <a:avLst/>
          </a:prstGeom>
          <a:noFill/>
        </p:spPr>
        <p:txBody>
          <a:bodyPr wrap="square" rtlCol="0">
            <a:spAutoFit/>
          </a:bodyPr>
          <a:lstStyle/>
          <a:p>
            <a:r>
              <a:rPr lang="en-US" dirty="0" smtClean="0"/>
              <a:t>Source: OECD. A review of the Bulgarian Privatization, available here: </a:t>
            </a:r>
            <a:r>
              <a:rPr lang="en-US" dirty="0">
                <a:hlinkClick r:id="rId2"/>
              </a:rPr>
              <a:t>1923949.pdf (oecd.org)</a:t>
            </a:r>
            <a:endParaRPr lang="en-US" dirty="0"/>
          </a:p>
        </p:txBody>
      </p:sp>
      <p:sp>
        <p:nvSpPr>
          <p:cNvPr id="5" name="Slide Number Placeholder 4"/>
          <p:cNvSpPr>
            <a:spLocks noGrp="1"/>
          </p:cNvSpPr>
          <p:nvPr>
            <p:ph type="sldNum" sz="quarter" idx="12"/>
          </p:nvPr>
        </p:nvSpPr>
        <p:spPr/>
        <p:txBody>
          <a:bodyPr/>
          <a:lstStyle/>
          <a:p>
            <a:fld id="{3B98F624-BFCD-44BE-8F7E-AE4BE40F3737}" type="slidenum">
              <a:rPr lang="en-US" smtClean="0"/>
              <a:pPr/>
              <a:t>3</a:t>
            </a:fld>
            <a:endParaRPr lang="en-US"/>
          </a:p>
        </p:txBody>
      </p:sp>
    </p:spTree>
    <p:extLst>
      <p:ext uri="{BB962C8B-B14F-4D97-AF65-F5344CB8AC3E}">
        <p14:creationId xmlns="" xmlns:p14="http://schemas.microsoft.com/office/powerpoint/2010/main" val="3295310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n-US" dirty="0"/>
              <a:t>The </a:t>
            </a:r>
            <a:r>
              <a:rPr lang="en-US" dirty="0" err="1"/>
              <a:t>privatisation</a:t>
            </a:r>
            <a:r>
              <a:rPr lang="en-US" dirty="0"/>
              <a:t> </a:t>
            </a:r>
            <a:r>
              <a:rPr lang="en-US" dirty="0" err="1"/>
              <a:t>programme</a:t>
            </a:r>
            <a:r>
              <a:rPr lang="en-US" dirty="0"/>
              <a:t> provided for three successive </a:t>
            </a:r>
            <a:r>
              <a:rPr lang="en-US" dirty="0" err="1"/>
              <a:t>centralised</a:t>
            </a:r>
            <a:r>
              <a:rPr lang="en-US" dirty="0"/>
              <a:t> auctions during the first round</a:t>
            </a:r>
            <a:r>
              <a:rPr lang="en-US" dirty="0" smtClean="0"/>
              <a:t>.</a:t>
            </a:r>
          </a:p>
          <a:p>
            <a:pPr algn="just"/>
            <a:r>
              <a:rPr lang="en-US" dirty="0" smtClean="0"/>
              <a:t> </a:t>
            </a:r>
            <a:r>
              <a:rPr lang="en-US" dirty="0"/>
              <a:t>All Bulgarian citizens over the age of 18 were eligible to participate in voucher </a:t>
            </a:r>
            <a:r>
              <a:rPr lang="en-US" dirty="0" err="1"/>
              <a:t>privatisation</a:t>
            </a:r>
            <a:r>
              <a:rPr lang="en-US" dirty="0"/>
              <a:t> for BGL 500 /about USD 7/ (reduced for pensioners, students and soldiers to BGL 100 /about USD 1.5/ registration fee thus receiving vouchers at a face value of 25, 000 Investment Vouchers. </a:t>
            </a:r>
            <a:endParaRPr lang="en-US" dirty="0" smtClean="0"/>
          </a:p>
          <a:p>
            <a:pPr algn="just"/>
            <a:r>
              <a:rPr lang="en-US" dirty="0" smtClean="0"/>
              <a:t>The </a:t>
            </a:r>
            <a:r>
              <a:rPr lang="en-US" dirty="0"/>
              <a:t>first round of voucher </a:t>
            </a:r>
            <a:r>
              <a:rPr lang="en-US" dirty="0" err="1"/>
              <a:t>privatisation</a:t>
            </a:r>
            <a:r>
              <a:rPr lang="en-US" dirty="0"/>
              <a:t> began in 1996 based on a list of 1, 040 companies from all sectors of the economy and finished in 1997. </a:t>
            </a:r>
            <a:endParaRPr lang="en-US" dirty="0" smtClean="0"/>
          </a:p>
          <a:p>
            <a:pPr algn="just"/>
            <a:r>
              <a:rPr lang="en-US" dirty="0" smtClean="0"/>
              <a:t>A </a:t>
            </a:r>
            <a:r>
              <a:rPr lang="en-US" dirty="0"/>
              <a:t>maximum 25% stake could be offered for sale in large enterprises and up to 90% of medium and small companies. Employees, managers and former employees of companies to be </a:t>
            </a:r>
            <a:r>
              <a:rPr lang="en-US" dirty="0" err="1"/>
              <a:t>privatised</a:t>
            </a:r>
            <a:r>
              <a:rPr lang="en-US" dirty="0"/>
              <a:t> could acquire up to 10% of the stake offered for sale free of charge.</a:t>
            </a:r>
          </a:p>
        </p:txBody>
      </p:sp>
      <p:sp>
        <p:nvSpPr>
          <p:cNvPr id="4" name="Title 1"/>
          <p:cNvSpPr>
            <a:spLocks noGrp="1"/>
          </p:cNvSpPr>
          <p:nvPr>
            <p:ph type="title"/>
          </p:nvPr>
        </p:nvSpPr>
        <p:spPr/>
        <p:txBody>
          <a:bodyPr/>
          <a:lstStyle/>
          <a:p>
            <a:r>
              <a:rPr lang="en-GB" dirty="0"/>
              <a:t>Privatization in Bulgaria - first round</a:t>
            </a:r>
            <a:endParaRPr lang="en-US" dirty="0"/>
          </a:p>
        </p:txBody>
      </p:sp>
      <p:sp>
        <p:nvSpPr>
          <p:cNvPr id="5" name="TextBox 4"/>
          <p:cNvSpPr txBox="1"/>
          <p:nvPr/>
        </p:nvSpPr>
        <p:spPr>
          <a:xfrm>
            <a:off x="1061545" y="6032938"/>
            <a:ext cx="7746124" cy="646331"/>
          </a:xfrm>
          <a:prstGeom prst="rect">
            <a:avLst/>
          </a:prstGeom>
          <a:noFill/>
        </p:spPr>
        <p:txBody>
          <a:bodyPr wrap="square" rtlCol="0">
            <a:spAutoFit/>
          </a:bodyPr>
          <a:lstStyle/>
          <a:p>
            <a:r>
              <a:rPr lang="en-US" dirty="0" smtClean="0"/>
              <a:t>Source: OECD. A review of the Bulgarian Privatization, available here: </a:t>
            </a:r>
            <a:r>
              <a:rPr lang="en-US" dirty="0">
                <a:hlinkClick r:id="rId2"/>
              </a:rPr>
              <a:t>1923949.pdf (oecd.org)</a:t>
            </a:r>
            <a:endParaRPr lang="en-US" dirty="0"/>
          </a:p>
        </p:txBody>
      </p:sp>
      <p:sp>
        <p:nvSpPr>
          <p:cNvPr id="6" name="Slide Number Placeholder 5"/>
          <p:cNvSpPr>
            <a:spLocks noGrp="1"/>
          </p:cNvSpPr>
          <p:nvPr>
            <p:ph type="sldNum" sz="quarter" idx="12"/>
          </p:nvPr>
        </p:nvSpPr>
        <p:spPr/>
        <p:txBody>
          <a:bodyPr/>
          <a:lstStyle/>
          <a:p>
            <a:fld id="{3B98F624-BFCD-44BE-8F7E-AE4BE40F3737}" type="slidenum">
              <a:rPr lang="en-US" smtClean="0"/>
              <a:pPr/>
              <a:t>4</a:t>
            </a:fld>
            <a:endParaRPr lang="en-US"/>
          </a:p>
        </p:txBody>
      </p:sp>
    </p:spTree>
    <p:extLst>
      <p:ext uri="{BB962C8B-B14F-4D97-AF65-F5344CB8AC3E}">
        <p14:creationId xmlns="" xmlns:p14="http://schemas.microsoft.com/office/powerpoint/2010/main" val="40161621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515600" cy="1325563"/>
          </a:xfrm>
        </p:spPr>
        <p:txBody>
          <a:bodyPr/>
          <a:lstStyle/>
          <a:p>
            <a:r>
              <a:rPr lang="en-GB" dirty="0"/>
              <a:t>Privatization in </a:t>
            </a:r>
            <a:r>
              <a:rPr lang="en-GB" dirty="0" smtClean="0"/>
              <a:t>Bulgaria - first round</a:t>
            </a:r>
            <a:endParaRPr lang="en-US" dirty="0"/>
          </a:p>
        </p:txBody>
      </p:sp>
      <p:sp>
        <p:nvSpPr>
          <p:cNvPr id="3" name="Content Placeholder 2"/>
          <p:cNvSpPr>
            <a:spLocks noGrp="1"/>
          </p:cNvSpPr>
          <p:nvPr>
            <p:ph idx="1"/>
          </p:nvPr>
        </p:nvSpPr>
        <p:spPr/>
        <p:txBody>
          <a:bodyPr/>
          <a:lstStyle/>
          <a:p>
            <a:pPr algn="just"/>
            <a:r>
              <a:rPr lang="en-US" dirty="0"/>
              <a:t>Voucher holders could either exchange vouchers for shares in </a:t>
            </a:r>
            <a:r>
              <a:rPr lang="en-US" dirty="0" err="1"/>
              <a:t>privatisation</a:t>
            </a:r>
            <a:r>
              <a:rPr lang="en-US" dirty="0"/>
              <a:t> funds or bid directly for enterprise shares at the </a:t>
            </a:r>
            <a:r>
              <a:rPr lang="en-US" dirty="0" err="1"/>
              <a:t>centralised</a:t>
            </a:r>
            <a:r>
              <a:rPr lang="en-US" dirty="0"/>
              <a:t> auctions. </a:t>
            </a:r>
            <a:endParaRPr lang="en-US" dirty="0" smtClean="0"/>
          </a:p>
          <a:p>
            <a:pPr algn="just"/>
            <a:r>
              <a:rPr lang="en-US" dirty="0" smtClean="0"/>
              <a:t>Vouchers </a:t>
            </a:r>
            <a:r>
              <a:rPr lang="en-US" dirty="0"/>
              <a:t>could be transferred to relatives, but could not be traded. More than 50% (3 million persons) of the eligible population took part in the first round of voucher </a:t>
            </a:r>
            <a:r>
              <a:rPr lang="en-US" dirty="0" err="1"/>
              <a:t>privatisation</a:t>
            </a:r>
            <a:r>
              <a:rPr lang="en-US" dirty="0"/>
              <a:t>. </a:t>
            </a:r>
            <a:endParaRPr lang="en-US" dirty="0" smtClean="0"/>
          </a:p>
          <a:p>
            <a:pPr algn="just"/>
            <a:r>
              <a:rPr lang="en-US" dirty="0" smtClean="0"/>
              <a:t>The </a:t>
            </a:r>
            <a:r>
              <a:rPr lang="en-US" dirty="0"/>
              <a:t>majority (80%) transferred their vouchers to </a:t>
            </a:r>
            <a:r>
              <a:rPr lang="en-US" dirty="0" err="1"/>
              <a:t>privatisation</a:t>
            </a:r>
            <a:r>
              <a:rPr lang="en-US" dirty="0"/>
              <a:t> funds. Voucher holders and 3 </a:t>
            </a:r>
            <a:r>
              <a:rPr lang="en-US" dirty="0" err="1"/>
              <a:t>privatisation</a:t>
            </a:r>
            <a:r>
              <a:rPr lang="en-US" dirty="0"/>
              <a:t> funds collectively acquired majority stakes in 821 of the 1, 040 companies. The total shares acquired represented around 8% of all state assets</a:t>
            </a:r>
          </a:p>
        </p:txBody>
      </p:sp>
      <p:sp>
        <p:nvSpPr>
          <p:cNvPr id="4" name="TextBox 3"/>
          <p:cNvSpPr txBox="1"/>
          <p:nvPr/>
        </p:nvSpPr>
        <p:spPr>
          <a:xfrm>
            <a:off x="1061545" y="6032938"/>
            <a:ext cx="7746124" cy="646331"/>
          </a:xfrm>
          <a:prstGeom prst="rect">
            <a:avLst/>
          </a:prstGeom>
          <a:noFill/>
        </p:spPr>
        <p:txBody>
          <a:bodyPr wrap="square" rtlCol="0">
            <a:spAutoFit/>
          </a:bodyPr>
          <a:lstStyle/>
          <a:p>
            <a:r>
              <a:rPr lang="en-US" dirty="0" smtClean="0"/>
              <a:t>Source: OECD. A review of the Bulgarian Privatization, available here: </a:t>
            </a:r>
            <a:r>
              <a:rPr lang="en-US" dirty="0">
                <a:hlinkClick r:id="rId2"/>
              </a:rPr>
              <a:t>1923949.pdf (oecd.org)</a:t>
            </a:r>
            <a:endParaRPr lang="en-US" dirty="0"/>
          </a:p>
        </p:txBody>
      </p:sp>
      <p:sp>
        <p:nvSpPr>
          <p:cNvPr id="5" name="Slide Number Placeholder 4"/>
          <p:cNvSpPr>
            <a:spLocks noGrp="1"/>
          </p:cNvSpPr>
          <p:nvPr>
            <p:ph type="sldNum" sz="quarter" idx="12"/>
          </p:nvPr>
        </p:nvSpPr>
        <p:spPr/>
        <p:txBody>
          <a:bodyPr/>
          <a:lstStyle/>
          <a:p>
            <a:fld id="{3B98F624-BFCD-44BE-8F7E-AE4BE40F3737}" type="slidenum">
              <a:rPr lang="en-US" smtClean="0"/>
              <a:pPr/>
              <a:t>5</a:t>
            </a:fld>
            <a:endParaRPr lang="en-US"/>
          </a:p>
        </p:txBody>
      </p:sp>
    </p:spTree>
    <p:extLst>
      <p:ext uri="{BB962C8B-B14F-4D97-AF65-F5344CB8AC3E}">
        <p14:creationId xmlns="" xmlns:p14="http://schemas.microsoft.com/office/powerpoint/2010/main" val="1366984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Privatization in </a:t>
            </a:r>
            <a:r>
              <a:rPr lang="en-GB" dirty="0" smtClean="0"/>
              <a:t>Bulgaria – first round</a:t>
            </a:r>
            <a:endParaRPr lang="en-US" dirty="0"/>
          </a:p>
        </p:txBody>
      </p:sp>
      <p:sp>
        <p:nvSpPr>
          <p:cNvPr id="3" name="Content Placeholder 2"/>
          <p:cNvSpPr>
            <a:spLocks noGrp="1"/>
          </p:cNvSpPr>
          <p:nvPr>
            <p:ph idx="1"/>
          </p:nvPr>
        </p:nvSpPr>
        <p:spPr/>
        <p:txBody>
          <a:bodyPr>
            <a:normAutofit/>
          </a:bodyPr>
          <a:lstStyle/>
          <a:p>
            <a:r>
              <a:rPr lang="en-US" dirty="0"/>
              <a:t>One year later we could make the common conclusions, as </a:t>
            </a:r>
            <a:r>
              <a:rPr lang="en-US" dirty="0" smtClean="0"/>
              <a:t>follow: </a:t>
            </a:r>
          </a:p>
          <a:p>
            <a:r>
              <a:rPr lang="en-US" dirty="0" smtClean="0"/>
              <a:t>+ </a:t>
            </a:r>
            <a:r>
              <a:rPr lang="en-US" dirty="0"/>
              <a:t>the first round of voucher </a:t>
            </a:r>
            <a:r>
              <a:rPr lang="en-US" dirty="0" err="1"/>
              <a:t>privatisation</a:t>
            </a:r>
            <a:r>
              <a:rPr lang="en-US" dirty="0"/>
              <a:t> succeeded in acceleration of the </a:t>
            </a:r>
            <a:r>
              <a:rPr lang="en-US" dirty="0" err="1"/>
              <a:t>privatisation</a:t>
            </a:r>
            <a:r>
              <a:rPr lang="en-US" dirty="0"/>
              <a:t> process in Bulgaria resulting in transferring around 8% of all state assets into private hands; </a:t>
            </a:r>
            <a:endParaRPr lang="en-US" dirty="0" smtClean="0"/>
          </a:p>
          <a:p>
            <a:r>
              <a:rPr lang="en-US" dirty="0" smtClean="0"/>
              <a:t>+ </a:t>
            </a:r>
            <a:r>
              <a:rPr lang="en-US" dirty="0"/>
              <a:t>the level of participation of eligible citizens was comparatively high (over 50%); </a:t>
            </a:r>
            <a:endParaRPr lang="en-US" dirty="0" smtClean="0"/>
          </a:p>
          <a:p>
            <a:r>
              <a:rPr lang="en-US" dirty="0" smtClean="0"/>
              <a:t>+ </a:t>
            </a:r>
            <a:r>
              <a:rPr lang="en-US" dirty="0"/>
              <a:t>the first round of voucher </a:t>
            </a:r>
            <a:r>
              <a:rPr lang="en-US" dirty="0" err="1"/>
              <a:t>privatisation</a:t>
            </a:r>
            <a:r>
              <a:rPr lang="en-US" dirty="0"/>
              <a:t> influenced positively on the stock market development; </a:t>
            </a:r>
            <a:endParaRPr lang="en-US" dirty="0" smtClean="0"/>
          </a:p>
        </p:txBody>
      </p:sp>
      <p:sp>
        <p:nvSpPr>
          <p:cNvPr id="4" name="TextBox 3"/>
          <p:cNvSpPr txBox="1"/>
          <p:nvPr/>
        </p:nvSpPr>
        <p:spPr>
          <a:xfrm>
            <a:off x="1061545" y="6032938"/>
            <a:ext cx="7746124" cy="646331"/>
          </a:xfrm>
          <a:prstGeom prst="rect">
            <a:avLst/>
          </a:prstGeom>
          <a:noFill/>
        </p:spPr>
        <p:txBody>
          <a:bodyPr wrap="square" rtlCol="0">
            <a:spAutoFit/>
          </a:bodyPr>
          <a:lstStyle/>
          <a:p>
            <a:r>
              <a:rPr lang="en-US" dirty="0" smtClean="0"/>
              <a:t>Source: OECD. A review of the Bulgarian Privatization, available here: </a:t>
            </a:r>
            <a:r>
              <a:rPr lang="en-US" dirty="0">
                <a:hlinkClick r:id="rId2"/>
              </a:rPr>
              <a:t>1923949.pdf (oecd.org)</a:t>
            </a:r>
            <a:endParaRPr lang="en-US" dirty="0"/>
          </a:p>
        </p:txBody>
      </p:sp>
      <p:sp>
        <p:nvSpPr>
          <p:cNvPr id="5" name="Slide Number Placeholder 4"/>
          <p:cNvSpPr>
            <a:spLocks noGrp="1"/>
          </p:cNvSpPr>
          <p:nvPr>
            <p:ph type="sldNum" sz="quarter" idx="12"/>
          </p:nvPr>
        </p:nvSpPr>
        <p:spPr/>
        <p:txBody>
          <a:bodyPr/>
          <a:lstStyle/>
          <a:p>
            <a:fld id="{3B98F624-BFCD-44BE-8F7E-AE4BE40F3737}" type="slidenum">
              <a:rPr lang="en-US" smtClean="0"/>
              <a:pPr/>
              <a:t>6</a:t>
            </a:fld>
            <a:endParaRPr lang="en-US"/>
          </a:p>
        </p:txBody>
      </p:sp>
    </p:spTree>
    <p:extLst>
      <p:ext uri="{BB962C8B-B14F-4D97-AF65-F5344CB8AC3E}">
        <p14:creationId xmlns="" xmlns:p14="http://schemas.microsoft.com/office/powerpoint/2010/main" val="3306392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Privatization in Bulgaria – first round</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 most participants felt disappointed due to their higher expectations for gaining profits either through dividends or through sale of the shares acquired, furthermore their interests as minority share owners proved not to be efficiently protected; </a:t>
            </a:r>
          </a:p>
          <a:p>
            <a:pPr algn="just"/>
            <a:r>
              <a:rPr lang="en-US" dirty="0"/>
              <a:t>- a lot of problems arose in companies which majority stakes were </a:t>
            </a:r>
            <a:r>
              <a:rPr lang="en-US" dirty="0" err="1"/>
              <a:t>privatised</a:t>
            </a:r>
            <a:r>
              <a:rPr lang="en-US" dirty="0"/>
              <a:t> through vouchers due to internal fights amongst share holders thus resulting in poor management and leaking out funds; </a:t>
            </a:r>
          </a:p>
          <a:p>
            <a:pPr algn="just"/>
            <a:r>
              <a:rPr lang="en-US" dirty="0"/>
              <a:t>- most companies which majority stakes were </a:t>
            </a:r>
            <a:r>
              <a:rPr lang="en-US" dirty="0" err="1"/>
              <a:t>privatised</a:t>
            </a:r>
            <a:r>
              <a:rPr lang="en-US" dirty="0"/>
              <a:t> through vouchers failed to find their proper majority owner as a result of concentration of ownership thus not being able to find funding for technological </a:t>
            </a:r>
            <a:r>
              <a:rPr lang="en-US" dirty="0" err="1"/>
              <a:t>modernisation</a:t>
            </a:r>
            <a:r>
              <a:rPr lang="en-US" dirty="0"/>
              <a:t>, production range increase, applying new know-how, solving ecological problems, even covering operational costs</a:t>
            </a:r>
          </a:p>
          <a:p>
            <a:pPr algn="just"/>
            <a:endParaRPr lang="en-US" dirty="0"/>
          </a:p>
        </p:txBody>
      </p:sp>
      <p:sp>
        <p:nvSpPr>
          <p:cNvPr id="4" name="TextBox 3"/>
          <p:cNvSpPr txBox="1"/>
          <p:nvPr/>
        </p:nvSpPr>
        <p:spPr>
          <a:xfrm>
            <a:off x="1061545" y="6032938"/>
            <a:ext cx="7746124" cy="646331"/>
          </a:xfrm>
          <a:prstGeom prst="rect">
            <a:avLst/>
          </a:prstGeom>
          <a:noFill/>
        </p:spPr>
        <p:txBody>
          <a:bodyPr wrap="square" rtlCol="0">
            <a:spAutoFit/>
          </a:bodyPr>
          <a:lstStyle/>
          <a:p>
            <a:r>
              <a:rPr lang="en-US" dirty="0" smtClean="0"/>
              <a:t>Source: OECD. A review of the Bulgarian Privatization, available here: </a:t>
            </a:r>
            <a:r>
              <a:rPr lang="en-US" dirty="0">
                <a:hlinkClick r:id="rId2"/>
              </a:rPr>
              <a:t>1923949.pdf (oecd.org)</a:t>
            </a:r>
            <a:endParaRPr lang="en-US" dirty="0"/>
          </a:p>
        </p:txBody>
      </p:sp>
      <p:sp>
        <p:nvSpPr>
          <p:cNvPr id="5" name="Slide Number Placeholder 4"/>
          <p:cNvSpPr>
            <a:spLocks noGrp="1"/>
          </p:cNvSpPr>
          <p:nvPr>
            <p:ph type="sldNum" sz="quarter" idx="12"/>
          </p:nvPr>
        </p:nvSpPr>
        <p:spPr/>
        <p:txBody>
          <a:bodyPr/>
          <a:lstStyle/>
          <a:p>
            <a:fld id="{3B98F624-BFCD-44BE-8F7E-AE4BE40F3737}" type="slidenum">
              <a:rPr lang="en-US" smtClean="0"/>
              <a:pPr/>
              <a:t>7</a:t>
            </a:fld>
            <a:endParaRPr lang="en-US"/>
          </a:p>
        </p:txBody>
      </p:sp>
    </p:spTree>
    <p:extLst>
      <p:ext uri="{BB962C8B-B14F-4D97-AF65-F5344CB8AC3E}">
        <p14:creationId xmlns="" xmlns:p14="http://schemas.microsoft.com/office/powerpoint/2010/main" val="3165880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Privatization in Bulgaria – </a:t>
            </a:r>
            <a:r>
              <a:rPr lang="en-GB" dirty="0" smtClean="0"/>
              <a:t>second </a:t>
            </a:r>
            <a:r>
              <a:rPr lang="en-GB" dirty="0"/>
              <a:t>round</a:t>
            </a:r>
            <a:endParaRPr lang="en-US" dirty="0"/>
          </a:p>
        </p:txBody>
      </p:sp>
      <p:sp>
        <p:nvSpPr>
          <p:cNvPr id="3" name="Content Placeholder 2"/>
          <p:cNvSpPr>
            <a:spLocks noGrp="1"/>
          </p:cNvSpPr>
          <p:nvPr>
            <p:ph idx="1"/>
          </p:nvPr>
        </p:nvSpPr>
        <p:spPr/>
        <p:txBody>
          <a:bodyPr/>
          <a:lstStyle/>
          <a:p>
            <a:r>
              <a:rPr lang="en-US" dirty="0"/>
              <a:t>The </a:t>
            </a:r>
            <a:r>
              <a:rPr lang="en-US" dirty="0" smtClean="0"/>
              <a:t>Government </a:t>
            </a:r>
            <a:r>
              <a:rPr lang="en-US" dirty="0"/>
              <a:t>of Bulgaria made a critical analysis of the first round of voucher </a:t>
            </a:r>
            <a:r>
              <a:rPr lang="en-US" dirty="0" err="1"/>
              <a:t>privatisation</a:t>
            </a:r>
            <a:r>
              <a:rPr lang="en-US" dirty="0"/>
              <a:t> and taking into account the principle positive features of such </a:t>
            </a:r>
            <a:r>
              <a:rPr lang="en-US" dirty="0" err="1"/>
              <a:t>privatisation</a:t>
            </a:r>
            <a:r>
              <a:rPr lang="en-US" dirty="0"/>
              <a:t> scheme adopted a new model of </a:t>
            </a:r>
            <a:r>
              <a:rPr lang="en-US" dirty="0" err="1"/>
              <a:t>privatisation</a:t>
            </a:r>
            <a:r>
              <a:rPr lang="en-US" dirty="0"/>
              <a:t> through investment vouchers by amendments to the </a:t>
            </a:r>
            <a:r>
              <a:rPr lang="en-US" dirty="0" err="1"/>
              <a:t>Privatisation</a:t>
            </a:r>
            <a:r>
              <a:rPr lang="en-US" dirty="0"/>
              <a:t> Act in 1998. </a:t>
            </a:r>
            <a:endParaRPr lang="en-US" dirty="0" smtClean="0"/>
          </a:p>
          <a:p>
            <a:r>
              <a:rPr lang="en-US" dirty="0" smtClean="0"/>
              <a:t>The </a:t>
            </a:r>
            <a:r>
              <a:rPr lang="en-US" dirty="0"/>
              <a:t>new strategy objectives </a:t>
            </a:r>
            <a:r>
              <a:rPr lang="en-US" dirty="0" smtClean="0"/>
              <a:t>was </a:t>
            </a:r>
            <a:r>
              <a:rPr lang="en-US" dirty="0"/>
              <a:t>to further accelerate </a:t>
            </a:r>
            <a:r>
              <a:rPr lang="en-US" dirty="0" err="1"/>
              <a:t>privatisation</a:t>
            </a:r>
            <a:r>
              <a:rPr lang="en-US" dirty="0"/>
              <a:t> by the continuous implementation of </a:t>
            </a:r>
            <a:r>
              <a:rPr lang="en-US" dirty="0" err="1"/>
              <a:t>centralised</a:t>
            </a:r>
            <a:r>
              <a:rPr lang="en-US" dirty="0"/>
              <a:t> public auctions (CPA) by the Centre for Mass </a:t>
            </a:r>
            <a:r>
              <a:rPr lang="en-US" dirty="0" err="1"/>
              <a:t>Privatisation</a:t>
            </a:r>
            <a:r>
              <a:rPr lang="en-US" dirty="0"/>
              <a:t> (CMP). </a:t>
            </a:r>
          </a:p>
        </p:txBody>
      </p:sp>
      <p:sp>
        <p:nvSpPr>
          <p:cNvPr id="4" name="TextBox 3"/>
          <p:cNvSpPr txBox="1"/>
          <p:nvPr/>
        </p:nvSpPr>
        <p:spPr>
          <a:xfrm>
            <a:off x="1061545" y="6032938"/>
            <a:ext cx="7746124" cy="646331"/>
          </a:xfrm>
          <a:prstGeom prst="rect">
            <a:avLst/>
          </a:prstGeom>
          <a:noFill/>
        </p:spPr>
        <p:txBody>
          <a:bodyPr wrap="square" rtlCol="0">
            <a:spAutoFit/>
          </a:bodyPr>
          <a:lstStyle/>
          <a:p>
            <a:r>
              <a:rPr lang="en-US" dirty="0" smtClean="0"/>
              <a:t>Source: OECD. A review of the Bulgarian Privatization, available here: </a:t>
            </a:r>
            <a:r>
              <a:rPr lang="en-US" dirty="0">
                <a:hlinkClick r:id="rId2"/>
              </a:rPr>
              <a:t>1923949.pdf (oecd.org)</a:t>
            </a:r>
            <a:endParaRPr lang="en-US" dirty="0"/>
          </a:p>
        </p:txBody>
      </p:sp>
      <p:sp>
        <p:nvSpPr>
          <p:cNvPr id="5" name="Slide Number Placeholder 4"/>
          <p:cNvSpPr>
            <a:spLocks noGrp="1"/>
          </p:cNvSpPr>
          <p:nvPr>
            <p:ph type="sldNum" sz="quarter" idx="12"/>
          </p:nvPr>
        </p:nvSpPr>
        <p:spPr/>
        <p:txBody>
          <a:bodyPr/>
          <a:lstStyle/>
          <a:p>
            <a:fld id="{3B98F624-BFCD-44BE-8F7E-AE4BE40F3737}" type="slidenum">
              <a:rPr lang="en-US" smtClean="0"/>
              <a:pPr/>
              <a:t>8</a:t>
            </a:fld>
            <a:endParaRPr lang="en-US"/>
          </a:p>
        </p:txBody>
      </p:sp>
    </p:spTree>
    <p:extLst>
      <p:ext uri="{BB962C8B-B14F-4D97-AF65-F5344CB8AC3E}">
        <p14:creationId xmlns="" xmlns:p14="http://schemas.microsoft.com/office/powerpoint/2010/main" val="882689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Privatization in Bulgaria – second round</a:t>
            </a:r>
            <a:endParaRPr lang="en-US" dirty="0"/>
          </a:p>
        </p:txBody>
      </p:sp>
      <p:sp>
        <p:nvSpPr>
          <p:cNvPr id="3" name="Content Placeholder 2"/>
          <p:cNvSpPr>
            <a:spLocks noGrp="1"/>
          </p:cNvSpPr>
          <p:nvPr>
            <p:ph idx="1"/>
          </p:nvPr>
        </p:nvSpPr>
        <p:spPr/>
        <p:txBody>
          <a:bodyPr>
            <a:normAutofit lnSpcReduction="10000"/>
          </a:bodyPr>
          <a:lstStyle/>
          <a:p>
            <a:pPr marL="0" indent="0" algn="just">
              <a:buNone/>
            </a:pPr>
            <a:r>
              <a:rPr lang="en-US" dirty="0"/>
              <a:t>The </a:t>
            </a:r>
            <a:r>
              <a:rPr lang="en-US" dirty="0" smtClean="0"/>
              <a:t>new, second round privatization </a:t>
            </a:r>
            <a:r>
              <a:rPr lang="en-US" dirty="0"/>
              <a:t>scheme </a:t>
            </a:r>
            <a:r>
              <a:rPr lang="en-US" dirty="0" smtClean="0"/>
              <a:t>had </a:t>
            </a:r>
            <a:r>
              <a:rPr lang="en-US" dirty="0"/>
              <a:t>the following </a:t>
            </a:r>
            <a:r>
              <a:rPr lang="en-US" dirty="0" smtClean="0"/>
              <a:t>features:</a:t>
            </a:r>
          </a:p>
          <a:p>
            <a:pPr algn="just"/>
            <a:r>
              <a:rPr lang="en-US" dirty="0"/>
              <a:t>Wider range of participants - provides the opportunity for active participation of foreign companies or physical persons with cash in the CPA; </a:t>
            </a:r>
            <a:endParaRPr lang="en-US" dirty="0" smtClean="0"/>
          </a:p>
          <a:p>
            <a:pPr algn="just"/>
            <a:r>
              <a:rPr lang="en-US" dirty="0" smtClean="0"/>
              <a:t>Fewer </a:t>
            </a:r>
            <a:r>
              <a:rPr lang="en-US" dirty="0"/>
              <a:t>administrative deadlines - no time limits for the process of registration and transfer of investment vouchers within the term of carrying out the second round (i.e. the end of 2001), many CPA will be held on a regular basis; </a:t>
            </a:r>
            <a:endParaRPr lang="en-US" dirty="0" smtClean="0"/>
          </a:p>
          <a:p>
            <a:pPr algn="just"/>
            <a:r>
              <a:rPr lang="en-US" dirty="0" smtClean="0"/>
              <a:t>Combination </a:t>
            </a:r>
            <a:r>
              <a:rPr lang="en-US" dirty="0"/>
              <a:t>of different means of payment - investment vouchers and real money;</a:t>
            </a:r>
            <a:endParaRPr lang="en-US" dirty="0" smtClean="0"/>
          </a:p>
        </p:txBody>
      </p:sp>
      <p:sp>
        <p:nvSpPr>
          <p:cNvPr id="4" name="TextBox 3"/>
          <p:cNvSpPr txBox="1"/>
          <p:nvPr/>
        </p:nvSpPr>
        <p:spPr>
          <a:xfrm>
            <a:off x="1061545" y="6032938"/>
            <a:ext cx="7746124" cy="646331"/>
          </a:xfrm>
          <a:prstGeom prst="rect">
            <a:avLst/>
          </a:prstGeom>
          <a:noFill/>
        </p:spPr>
        <p:txBody>
          <a:bodyPr wrap="square" rtlCol="0">
            <a:spAutoFit/>
          </a:bodyPr>
          <a:lstStyle/>
          <a:p>
            <a:r>
              <a:rPr lang="en-US" dirty="0" smtClean="0"/>
              <a:t>Source: OECD. A review of the Bulgarian Privatization, available here: </a:t>
            </a:r>
            <a:r>
              <a:rPr lang="en-US" dirty="0">
                <a:hlinkClick r:id="rId2"/>
              </a:rPr>
              <a:t>1923949.pdf (oecd.org)</a:t>
            </a:r>
            <a:endParaRPr lang="en-US" dirty="0"/>
          </a:p>
        </p:txBody>
      </p:sp>
      <p:sp>
        <p:nvSpPr>
          <p:cNvPr id="5" name="Slide Number Placeholder 4"/>
          <p:cNvSpPr>
            <a:spLocks noGrp="1"/>
          </p:cNvSpPr>
          <p:nvPr>
            <p:ph type="sldNum" sz="quarter" idx="12"/>
          </p:nvPr>
        </p:nvSpPr>
        <p:spPr/>
        <p:txBody>
          <a:bodyPr/>
          <a:lstStyle/>
          <a:p>
            <a:fld id="{3B98F624-BFCD-44BE-8F7E-AE4BE40F3737}" type="slidenum">
              <a:rPr lang="en-US" smtClean="0"/>
              <a:pPr/>
              <a:t>9</a:t>
            </a:fld>
            <a:endParaRPr lang="en-US"/>
          </a:p>
        </p:txBody>
      </p:sp>
    </p:spTree>
    <p:extLst>
      <p:ext uri="{BB962C8B-B14F-4D97-AF65-F5344CB8AC3E}">
        <p14:creationId xmlns="" xmlns:p14="http://schemas.microsoft.com/office/powerpoint/2010/main" val="4526683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TotalTime>
  <Words>1008</Words>
  <Application>Microsoft Office PowerPoint</Application>
  <PresentationFormat>Προσαρμογή</PresentationFormat>
  <Paragraphs>62</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Office Theme</vt:lpstr>
      <vt:lpstr>SOME HISTORICAN AND CURRENT  TOPICS OF INTERNATIONAL ECONOMIC RELATIONS  Insights form Bulgaria - privatisation</vt:lpstr>
      <vt:lpstr>2. The privatization in Bulgaria</vt:lpstr>
      <vt:lpstr>Privatization in Bulgaria - first round</vt:lpstr>
      <vt:lpstr>Privatization in Bulgaria - first round</vt:lpstr>
      <vt:lpstr>Privatization in Bulgaria - first round</vt:lpstr>
      <vt:lpstr>Privatization in Bulgaria – first round</vt:lpstr>
      <vt:lpstr>Privatization in Bulgaria – first round</vt:lpstr>
      <vt:lpstr>Privatization in Bulgaria – second round</vt:lpstr>
      <vt:lpstr>Privatization in Bulgaria – second round</vt:lpstr>
      <vt:lpstr>Privatization in Bulgaria – second round</vt:lpstr>
      <vt:lpstr> Ευχαριστώ!  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Ταξινόμηση της ΕΕ για τις Βιώσιμες Οικονομικές Δραστηριότητες:   σημασία για τις τράπεζες και τους πελάτες τους</dc:title>
  <dc:creator>Virzhiniya Zhelyazkova</dc:creator>
  <cp:lastModifiedBy>user</cp:lastModifiedBy>
  <cp:revision>82</cp:revision>
  <dcterms:created xsi:type="dcterms:W3CDTF">2023-05-14T11:13:09Z</dcterms:created>
  <dcterms:modified xsi:type="dcterms:W3CDTF">2023-05-23T14:44:33Z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02144bb-458c-4e89-89b8-824f69d6f433_Enabled">
    <vt:lpwstr>true</vt:lpwstr>
  </property>
  <property fmtid="{D5CDD505-2E9C-101B-9397-08002B2CF9AE}" pid="3" name="MSIP_Label_102144bb-458c-4e89-89b8-824f69d6f433_SetDate">
    <vt:lpwstr>2023-05-23T13:07:45Z</vt:lpwstr>
  </property>
  <property fmtid="{D5CDD505-2E9C-101B-9397-08002B2CF9AE}" pid="4" name="MSIP_Label_102144bb-458c-4e89-89b8-824f69d6f433_Method">
    <vt:lpwstr>Standard</vt:lpwstr>
  </property>
  <property fmtid="{D5CDD505-2E9C-101B-9397-08002B2CF9AE}" pid="5" name="MSIP_Label_102144bb-458c-4e89-89b8-824f69d6f433_Name">
    <vt:lpwstr>Internal Use</vt:lpwstr>
  </property>
  <property fmtid="{D5CDD505-2E9C-101B-9397-08002B2CF9AE}" pid="6" name="MSIP_Label_102144bb-458c-4e89-89b8-824f69d6f433_SiteId">
    <vt:lpwstr>22fe70d1-f14f-4143-9839-9d91aa178113</vt:lpwstr>
  </property>
  <property fmtid="{D5CDD505-2E9C-101B-9397-08002B2CF9AE}" pid="7" name="MSIP_Label_102144bb-458c-4e89-89b8-824f69d6f433_ActionId">
    <vt:lpwstr>31dcfd3c-2b82-46c4-8087-8de880e1f89b</vt:lpwstr>
  </property>
  <property fmtid="{D5CDD505-2E9C-101B-9397-08002B2CF9AE}" pid="8" name="MSIP_Label_102144bb-458c-4e89-89b8-824f69d6f433_ContentBits">
    <vt:lpwstr>2</vt:lpwstr>
  </property>
</Properties>
</file>